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27.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69"/>
  </p:notesMasterIdLst>
  <p:sldIdLst>
    <p:sldId id="2144328206" r:id="rId6"/>
    <p:sldId id="2144328482" r:id="rId7"/>
    <p:sldId id="2144328277" r:id="rId8"/>
    <p:sldId id="2144328352" r:id="rId9"/>
    <p:sldId id="2144328303" r:id="rId10"/>
    <p:sldId id="2144328343" r:id="rId11"/>
    <p:sldId id="2144328412" r:id="rId12"/>
    <p:sldId id="2144328406" r:id="rId13"/>
    <p:sldId id="2144328408" r:id="rId14"/>
    <p:sldId id="2144328302" r:id="rId15"/>
    <p:sldId id="2144328323" r:id="rId16"/>
    <p:sldId id="2144328437" r:id="rId17"/>
    <p:sldId id="2144328467" r:id="rId18"/>
    <p:sldId id="2144328423" r:id="rId19"/>
    <p:sldId id="2144328475" r:id="rId20"/>
    <p:sldId id="2144328284" r:id="rId21"/>
    <p:sldId id="16303" r:id="rId22"/>
    <p:sldId id="16255" r:id="rId23"/>
    <p:sldId id="2144328410" r:id="rId24"/>
    <p:sldId id="2144328402" r:id="rId25"/>
    <p:sldId id="2144328443" r:id="rId26"/>
    <p:sldId id="16207" r:id="rId27"/>
    <p:sldId id="2144328479" r:id="rId28"/>
    <p:sldId id="2144328468" r:id="rId29"/>
    <p:sldId id="2144328392" r:id="rId30"/>
    <p:sldId id="2144328401" r:id="rId31"/>
    <p:sldId id="16257" r:id="rId32"/>
    <p:sldId id="2144328466" r:id="rId33"/>
    <p:sldId id="2144328465" r:id="rId34"/>
    <p:sldId id="2144328477" r:id="rId35"/>
    <p:sldId id="2144328476" r:id="rId36"/>
    <p:sldId id="2144328310" r:id="rId37"/>
    <p:sldId id="2144328356" r:id="rId38"/>
    <p:sldId id="2144328309" r:id="rId39"/>
    <p:sldId id="2144328306" r:id="rId40"/>
    <p:sldId id="2144328409" r:id="rId41"/>
    <p:sldId id="2953" r:id="rId42"/>
    <p:sldId id="2144328376" r:id="rId43"/>
    <p:sldId id="2144328447" r:id="rId44"/>
    <p:sldId id="2144328469" r:id="rId45"/>
    <p:sldId id="2144328266" r:id="rId46"/>
    <p:sldId id="2144328453" r:id="rId47"/>
    <p:sldId id="2144328416" r:id="rId48"/>
    <p:sldId id="2144328458" r:id="rId49"/>
    <p:sldId id="2144328390" r:id="rId50"/>
    <p:sldId id="2144328448" r:id="rId51"/>
    <p:sldId id="2144328471" r:id="rId52"/>
    <p:sldId id="2144328462" r:id="rId53"/>
    <p:sldId id="2144328400" r:id="rId54"/>
    <p:sldId id="2144328481" r:id="rId55"/>
    <p:sldId id="2144328463" r:id="rId56"/>
    <p:sldId id="2144328472" r:id="rId57"/>
    <p:sldId id="2144328470" r:id="rId58"/>
    <p:sldId id="2144328381" r:id="rId59"/>
    <p:sldId id="2144328355" r:id="rId60"/>
    <p:sldId id="2144328415" r:id="rId61"/>
    <p:sldId id="2144328480" r:id="rId62"/>
    <p:sldId id="2144328454" r:id="rId63"/>
    <p:sldId id="2144328435" r:id="rId64"/>
    <p:sldId id="2144328456" r:id="rId65"/>
    <p:sldId id="2144328474" r:id="rId66"/>
    <p:sldId id="275" r:id="rId67"/>
    <p:sldId id="2144327406" r:id="rId6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85A107-2D3E-7AFE-0528-70F5B03A336C}" name="Marianne Vita" initials="MV" userId="S::mariannev@thevab.com::35b1102d-d340-4a85-a709-12ee727aa48b" providerId="AD"/>
  <p188:author id="{6644001F-98D2-AF68-925B-F4D39E797894}" name="Jason Wiese" initials="JW" userId="S::jasonw@thevab.com::4bff8d5b-7de6-4655-b397-69b0afc81113" providerId="AD"/>
  <p188:author id="{41E8424B-45FD-3ECB-0948-723F916FFB79}" name="Danielle Delauro" initials="DD" userId="S::danielled@thevab.com::79c3a64d-209a-45df-902b-7cba6cccfd68" providerId="AD"/>
  <p188:author id="{21855EDF-F9CE-3B66-C6A5-06158391F461}" name="Leah Montner Dixon" initials="LMD" userId="S::leahm@thevab.com::d5b2ae9e-9213-4442-b7df-4db8cbe51e5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D3C8D"/>
    <a:srgbClr val="1B1464"/>
    <a:srgbClr val="4EBEA4"/>
    <a:srgbClr val="00BFF2"/>
    <a:srgbClr val="FFE600"/>
    <a:srgbClr val="70AD47"/>
    <a:srgbClr val="FF6E30"/>
    <a:srgbClr val="A343FF"/>
    <a:srgbClr val="E2E8F1"/>
    <a:srgbClr val="55A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DB9A4D-3381-4213-A81A-3FD43B0937F4}" v="452" dt="2022-07-28T15:35:54.437"/>
    <p1510:client id="{E0AE9600-52F6-469C-8CAC-3EE0DFCF0345}" v="1" dt="2022-07-28T15:36:15.930"/>
    <p1510:client id="{ED052505-F2F1-4D0C-B92C-7CA753DADE51}" v="18" dt="2022-07-28T14:22:56.4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microsoft.com/office/2018/10/relationships/authors" Target="authors.xml"/><Relationship Id="rId7" Type="http://schemas.openxmlformats.org/officeDocument/2006/relationships/slide" Target="slides/slide2.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on Wiese" userId="4bff8d5b-7de6-4655-b397-69b0afc81113" providerId="ADAL" clId="{E0AE9600-52F6-469C-8CAC-3EE0DFCF0345}"/>
    <pc:docChg chg="undo custSel modSld">
      <pc:chgData name="Jason Wiese" userId="4bff8d5b-7de6-4655-b397-69b0afc81113" providerId="ADAL" clId="{E0AE9600-52F6-469C-8CAC-3EE0DFCF0345}" dt="2022-07-28T15:36:15.930" v="25" actId="20577"/>
      <pc:docMkLst>
        <pc:docMk/>
      </pc:docMkLst>
      <pc:sldChg chg="modSp mod">
        <pc:chgData name="Jason Wiese" userId="4bff8d5b-7de6-4655-b397-69b0afc81113" providerId="ADAL" clId="{E0AE9600-52F6-469C-8CAC-3EE0DFCF0345}" dt="2022-07-28T15:15:05.597" v="4" actId="14100"/>
        <pc:sldMkLst>
          <pc:docMk/>
          <pc:sldMk cId="25660059" sldId="16207"/>
        </pc:sldMkLst>
        <pc:spChg chg="mod">
          <ac:chgData name="Jason Wiese" userId="4bff8d5b-7de6-4655-b397-69b0afc81113" providerId="ADAL" clId="{E0AE9600-52F6-469C-8CAC-3EE0DFCF0345}" dt="2022-07-28T15:15:05.597" v="4" actId="14100"/>
          <ac:spMkLst>
            <pc:docMk/>
            <pc:sldMk cId="25660059" sldId="16207"/>
            <ac:spMk id="7" creationId="{1B1B1A43-0187-4411-B0C4-23D2EA25BBED}"/>
          </ac:spMkLst>
        </pc:spChg>
      </pc:sldChg>
      <pc:sldChg chg="modSp mod">
        <pc:chgData name="Jason Wiese" userId="4bff8d5b-7de6-4655-b397-69b0afc81113" providerId="ADAL" clId="{E0AE9600-52F6-469C-8CAC-3EE0DFCF0345}" dt="2022-07-28T15:17:28.422" v="9" actId="20577"/>
        <pc:sldMkLst>
          <pc:docMk/>
          <pc:sldMk cId="452055327" sldId="2144328356"/>
        </pc:sldMkLst>
        <pc:spChg chg="mod">
          <ac:chgData name="Jason Wiese" userId="4bff8d5b-7de6-4655-b397-69b0afc81113" providerId="ADAL" clId="{E0AE9600-52F6-469C-8CAC-3EE0DFCF0345}" dt="2022-07-28T15:17:28.422" v="9" actId="20577"/>
          <ac:spMkLst>
            <pc:docMk/>
            <pc:sldMk cId="452055327" sldId="2144328356"/>
            <ac:spMk id="83" creationId="{199B4077-01FD-5341-414B-A56FFACBBD0C}"/>
          </ac:spMkLst>
        </pc:spChg>
      </pc:sldChg>
      <pc:sldChg chg="modSp mod">
        <pc:chgData name="Jason Wiese" userId="4bff8d5b-7de6-4655-b397-69b0afc81113" providerId="ADAL" clId="{E0AE9600-52F6-469C-8CAC-3EE0DFCF0345}" dt="2022-07-28T15:36:15.930" v="25" actId="20577"/>
        <pc:sldMkLst>
          <pc:docMk/>
          <pc:sldMk cId="118335860" sldId="2144328416"/>
        </pc:sldMkLst>
        <pc:spChg chg="mod">
          <ac:chgData name="Jason Wiese" userId="4bff8d5b-7de6-4655-b397-69b0afc81113" providerId="ADAL" clId="{E0AE9600-52F6-469C-8CAC-3EE0DFCF0345}" dt="2022-07-28T15:20:02.485" v="20" actId="6549"/>
          <ac:spMkLst>
            <pc:docMk/>
            <pc:sldMk cId="118335860" sldId="2144328416"/>
            <ac:spMk id="15" creationId="{049F1597-BCBA-E3CE-EC03-8936BFA6BF75}"/>
          </ac:spMkLst>
        </pc:spChg>
        <pc:spChg chg="mod">
          <ac:chgData name="Jason Wiese" userId="4bff8d5b-7de6-4655-b397-69b0afc81113" providerId="ADAL" clId="{E0AE9600-52F6-469C-8CAC-3EE0DFCF0345}" dt="2022-07-28T15:20:16.048" v="22" actId="20577"/>
          <ac:spMkLst>
            <pc:docMk/>
            <pc:sldMk cId="118335860" sldId="2144328416"/>
            <ac:spMk id="16" creationId="{40CA2752-3643-D664-90CD-2D108F93F75E}"/>
          </ac:spMkLst>
        </pc:spChg>
        <pc:spChg chg="mod">
          <ac:chgData name="Jason Wiese" userId="4bff8d5b-7de6-4655-b397-69b0afc81113" providerId="ADAL" clId="{E0AE9600-52F6-469C-8CAC-3EE0DFCF0345}" dt="2022-07-28T15:20:10.146" v="21" actId="20577"/>
          <ac:spMkLst>
            <pc:docMk/>
            <pc:sldMk cId="118335860" sldId="2144328416"/>
            <ac:spMk id="17" creationId="{C72E277F-43E9-55E6-B5ED-0D14ACBAA5EC}"/>
          </ac:spMkLst>
        </pc:spChg>
        <pc:spChg chg="mod">
          <ac:chgData name="Jason Wiese" userId="4bff8d5b-7de6-4655-b397-69b0afc81113" providerId="ADAL" clId="{E0AE9600-52F6-469C-8CAC-3EE0DFCF0345}" dt="2022-07-28T15:36:15.930" v="25" actId="20577"/>
          <ac:spMkLst>
            <pc:docMk/>
            <pc:sldMk cId="118335860" sldId="2144328416"/>
            <ac:spMk id="19" creationId="{08D0E44D-324F-E7B2-5313-8C2A8DC048BB}"/>
          </ac:spMkLst>
        </pc:spChg>
      </pc:sldChg>
      <pc:sldChg chg="modSp mod">
        <pc:chgData name="Jason Wiese" userId="4bff8d5b-7de6-4655-b397-69b0afc81113" providerId="ADAL" clId="{E0AE9600-52F6-469C-8CAC-3EE0DFCF0345}" dt="2022-07-28T15:22:28.009" v="24" actId="33524"/>
        <pc:sldMkLst>
          <pc:docMk/>
          <pc:sldMk cId="3913831570" sldId="2144328448"/>
        </pc:sldMkLst>
        <pc:spChg chg="mod">
          <ac:chgData name="Jason Wiese" userId="4bff8d5b-7de6-4655-b397-69b0afc81113" providerId="ADAL" clId="{E0AE9600-52F6-469C-8CAC-3EE0DFCF0345}" dt="2022-07-28T15:22:28.009" v="24" actId="33524"/>
          <ac:spMkLst>
            <pc:docMk/>
            <pc:sldMk cId="3913831570" sldId="2144328448"/>
            <ac:spMk id="15" creationId="{9C6A6050-B97C-B58D-20DC-5E277F29B6D0}"/>
          </ac:spMkLst>
        </pc:spChg>
      </pc:sldChg>
      <pc:sldChg chg="modSp mod">
        <pc:chgData name="Jason Wiese" userId="4bff8d5b-7de6-4655-b397-69b0afc81113" providerId="ADAL" clId="{E0AE9600-52F6-469C-8CAC-3EE0DFCF0345}" dt="2022-07-28T15:12:55.524" v="3" actId="115"/>
        <pc:sldMkLst>
          <pc:docMk/>
          <pc:sldMk cId="3159032500" sldId="2144328482"/>
        </pc:sldMkLst>
        <pc:spChg chg="mod">
          <ac:chgData name="Jason Wiese" userId="4bff8d5b-7de6-4655-b397-69b0afc81113" providerId="ADAL" clId="{E0AE9600-52F6-469C-8CAC-3EE0DFCF0345}" dt="2022-07-28T15:12:55.524" v="3" actId="115"/>
          <ac:spMkLst>
            <pc:docMk/>
            <pc:sldMk cId="3159032500" sldId="2144328482"/>
            <ac:spMk id="10" creationId="{A64DF588-C4DE-22B5-369A-DDC07573B63E}"/>
          </ac:spMkLst>
        </pc:spChg>
      </pc:sldChg>
    </pc:docChg>
  </pc:docChgLst>
  <pc:docChgLst>
    <pc:chgData name="Leah Montner Dixon" userId="d5b2ae9e-9213-4442-b7df-4db8cbe51e5d" providerId="ADAL" clId="{D798248E-7AB8-44EF-A4E9-947B776EFB42}"/>
    <pc:docChg chg="undo redo custSel modSld">
      <pc:chgData name="Leah Montner Dixon" userId="d5b2ae9e-9213-4442-b7df-4db8cbe51e5d" providerId="ADAL" clId="{D798248E-7AB8-44EF-A4E9-947B776EFB42}" dt="2022-07-27T15:25:15.614" v="327"/>
      <pc:docMkLst>
        <pc:docMk/>
      </pc:docMkLst>
      <pc:sldChg chg="modSp mod">
        <pc:chgData name="Leah Montner Dixon" userId="d5b2ae9e-9213-4442-b7df-4db8cbe51e5d" providerId="ADAL" clId="{D798248E-7AB8-44EF-A4E9-947B776EFB42}" dt="2022-07-27T15:23:53.131" v="324" actId="20577"/>
        <pc:sldMkLst>
          <pc:docMk/>
          <pc:sldMk cId="25660059" sldId="16207"/>
        </pc:sldMkLst>
        <pc:spChg chg="mod">
          <ac:chgData name="Leah Montner Dixon" userId="d5b2ae9e-9213-4442-b7df-4db8cbe51e5d" providerId="ADAL" clId="{D798248E-7AB8-44EF-A4E9-947B776EFB42}" dt="2022-07-27T15:23:53.131" v="324" actId="20577"/>
          <ac:spMkLst>
            <pc:docMk/>
            <pc:sldMk cId="25660059" sldId="16207"/>
            <ac:spMk id="23" creationId="{7A8B4ADF-A905-E6A2-C193-6F5C5735A516}"/>
          </ac:spMkLst>
        </pc:spChg>
      </pc:sldChg>
      <pc:sldChg chg="modSp mod">
        <pc:chgData name="Leah Montner Dixon" userId="d5b2ae9e-9213-4442-b7df-4db8cbe51e5d" providerId="ADAL" clId="{D798248E-7AB8-44EF-A4E9-947B776EFB42}" dt="2022-07-27T15:20:20.654" v="247" actId="255"/>
        <pc:sldMkLst>
          <pc:docMk/>
          <pc:sldMk cId="3174016941" sldId="16255"/>
        </pc:sldMkLst>
        <pc:spChg chg="mod">
          <ac:chgData name="Leah Montner Dixon" userId="d5b2ae9e-9213-4442-b7df-4db8cbe51e5d" providerId="ADAL" clId="{D798248E-7AB8-44EF-A4E9-947B776EFB42}" dt="2022-07-27T15:20:20.654" v="247" actId="255"/>
          <ac:spMkLst>
            <pc:docMk/>
            <pc:sldMk cId="3174016941" sldId="16255"/>
            <ac:spMk id="9" creationId="{A3363277-1399-4285-B89F-B913FB0FD2E1}"/>
          </ac:spMkLst>
        </pc:spChg>
      </pc:sldChg>
      <pc:sldChg chg="delCm">
        <pc:chgData name="Leah Montner Dixon" userId="d5b2ae9e-9213-4442-b7df-4db8cbe51e5d" providerId="ADAL" clId="{D798248E-7AB8-44EF-A4E9-947B776EFB42}" dt="2022-07-27T15:25:15.614" v="327"/>
        <pc:sldMkLst>
          <pc:docMk/>
          <pc:sldMk cId="33147616" sldId="16257"/>
        </pc:sldMkLst>
      </pc:sldChg>
      <pc:sldChg chg="delCm">
        <pc:chgData name="Leah Montner Dixon" userId="d5b2ae9e-9213-4442-b7df-4db8cbe51e5d" providerId="ADAL" clId="{D798248E-7AB8-44EF-A4E9-947B776EFB42}" dt="2022-07-27T15:19:37.435" v="245"/>
        <pc:sldMkLst>
          <pc:docMk/>
          <pc:sldMk cId="2013662403" sldId="16303"/>
        </pc:sldMkLst>
      </pc:sldChg>
      <pc:sldChg chg="delCm">
        <pc:chgData name="Leah Montner Dixon" userId="d5b2ae9e-9213-4442-b7df-4db8cbe51e5d" providerId="ADAL" clId="{D798248E-7AB8-44EF-A4E9-947B776EFB42}" dt="2022-07-27T15:12:31.268" v="152"/>
        <pc:sldMkLst>
          <pc:docMk/>
          <pc:sldMk cId="1441012787" sldId="2144328206"/>
        </pc:sldMkLst>
      </pc:sldChg>
      <pc:sldChg chg="modSp mod delCm">
        <pc:chgData name="Leah Montner Dixon" userId="d5b2ae9e-9213-4442-b7df-4db8cbe51e5d" providerId="ADAL" clId="{D798248E-7AB8-44EF-A4E9-947B776EFB42}" dt="2022-07-27T15:17:52.928" v="240"/>
        <pc:sldMkLst>
          <pc:docMk/>
          <pc:sldMk cId="2260601380" sldId="2144328302"/>
        </pc:sldMkLst>
        <pc:spChg chg="mod">
          <ac:chgData name="Leah Montner Dixon" userId="d5b2ae9e-9213-4442-b7df-4db8cbe51e5d" providerId="ADAL" clId="{D798248E-7AB8-44EF-A4E9-947B776EFB42}" dt="2022-07-27T15:17:49.303" v="239" actId="20577"/>
          <ac:spMkLst>
            <pc:docMk/>
            <pc:sldMk cId="2260601380" sldId="2144328302"/>
            <ac:spMk id="11" creationId="{27C81925-5FC4-53ED-96C5-EC3C838FE678}"/>
          </ac:spMkLst>
        </pc:spChg>
      </pc:sldChg>
      <pc:sldChg chg="delCm">
        <pc:chgData name="Leah Montner Dixon" userId="d5b2ae9e-9213-4442-b7df-4db8cbe51e5d" providerId="ADAL" clId="{D798248E-7AB8-44EF-A4E9-947B776EFB42}" dt="2022-07-27T15:15:32.502" v="208"/>
        <pc:sldMkLst>
          <pc:docMk/>
          <pc:sldMk cId="950136278" sldId="2144328303"/>
        </pc:sldMkLst>
      </pc:sldChg>
      <pc:sldChg chg="delCm">
        <pc:chgData name="Leah Montner Dixon" userId="d5b2ae9e-9213-4442-b7df-4db8cbe51e5d" providerId="ADAL" clId="{D798248E-7AB8-44EF-A4E9-947B776EFB42}" dt="2022-07-27T15:15:19.326" v="206"/>
        <pc:sldMkLst>
          <pc:docMk/>
          <pc:sldMk cId="3374156216" sldId="2144328352"/>
        </pc:sldMkLst>
      </pc:sldChg>
      <pc:sldChg chg="delCm">
        <pc:chgData name="Leah Montner Dixon" userId="d5b2ae9e-9213-4442-b7df-4db8cbe51e5d" providerId="ADAL" clId="{D798248E-7AB8-44EF-A4E9-947B776EFB42}" dt="2022-07-27T15:25:02.263" v="326"/>
        <pc:sldMkLst>
          <pc:docMk/>
          <pc:sldMk cId="958443240" sldId="2144328401"/>
        </pc:sldMkLst>
      </pc:sldChg>
      <pc:sldChg chg="modSp mod">
        <pc:chgData name="Leah Montner Dixon" userId="d5b2ae9e-9213-4442-b7df-4db8cbe51e5d" providerId="ADAL" clId="{D798248E-7AB8-44EF-A4E9-947B776EFB42}" dt="2022-07-27T15:22:50.936" v="311" actId="20577"/>
        <pc:sldMkLst>
          <pc:docMk/>
          <pc:sldMk cId="2728586226" sldId="2144328402"/>
        </pc:sldMkLst>
        <pc:spChg chg="mod">
          <ac:chgData name="Leah Montner Dixon" userId="d5b2ae9e-9213-4442-b7df-4db8cbe51e5d" providerId="ADAL" clId="{D798248E-7AB8-44EF-A4E9-947B776EFB42}" dt="2022-07-27T15:22:50.936" v="311" actId="20577"/>
          <ac:spMkLst>
            <pc:docMk/>
            <pc:sldMk cId="2728586226" sldId="2144328402"/>
            <ac:spMk id="3" creationId="{EA5D9A9B-BEAD-8C99-76E3-BAC4FF6C2FAD}"/>
          </ac:spMkLst>
        </pc:spChg>
        <pc:spChg chg="mod">
          <ac:chgData name="Leah Montner Dixon" userId="d5b2ae9e-9213-4442-b7df-4db8cbe51e5d" providerId="ADAL" clId="{D798248E-7AB8-44EF-A4E9-947B776EFB42}" dt="2022-07-27T15:22:13.104" v="303" actId="1076"/>
          <ac:spMkLst>
            <pc:docMk/>
            <pc:sldMk cId="2728586226" sldId="2144328402"/>
            <ac:spMk id="9" creationId="{F7718615-EE2E-F8D5-402F-B919F0CDD6F4}"/>
          </ac:spMkLst>
        </pc:spChg>
        <pc:spChg chg="mod">
          <ac:chgData name="Leah Montner Dixon" userId="d5b2ae9e-9213-4442-b7df-4db8cbe51e5d" providerId="ADAL" clId="{D798248E-7AB8-44EF-A4E9-947B776EFB42}" dt="2022-07-27T15:22:34.679" v="307" actId="1038"/>
          <ac:spMkLst>
            <pc:docMk/>
            <pc:sldMk cId="2728586226" sldId="2144328402"/>
            <ac:spMk id="15" creationId="{701645D9-9A6D-78A7-4D2D-ECCBB611D540}"/>
          </ac:spMkLst>
        </pc:spChg>
        <pc:spChg chg="mod">
          <ac:chgData name="Leah Montner Dixon" userId="d5b2ae9e-9213-4442-b7df-4db8cbe51e5d" providerId="ADAL" clId="{D798248E-7AB8-44EF-A4E9-947B776EFB42}" dt="2022-07-27T15:22:37.563" v="310" actId="1038"/>
          <ac:spMkLst>
            <pc:docMk/>
            <pc:sldMk cId="2728586226" sldId="2144328402"/>
            <ac:spMk id="17" creationId="{3199AA3D-8336-0CD1-4707-701F939B6287}"/>
          </ac:spMkLst>
        </pc:spChg>
      </pc:sldChg>
      <pc:sldChg chg="addSp delSp modSp mod">
        <pc:chgData name="Leah Montner Dixon" userId="d5b2ae9e-9213-4442-b7df-4db8cbe51e5d" providerId="ADAL" clId="{D798248E-7AB8-44EF-A4E9-947B776EFB42}" dt="2022-07-27T15:16:32.817" v="213" actId="165"/>
        <pc:sldMkLst>
          <pc:docMk/>
          <pc:sldMk cId="1343324522" sldId="2144328406"/>
        </pc:sldMkLst>
        <pc:spChg chg="mod topLvl">
          <ac:chgData name="Leah Montner Dixon" userId="d5b2ae9e-9213-4442-b7df-4db8cbe51e5d" providerId="ADAL" clId="{D798248E-7AB8-44EF-A4E9-947B776EFB42}" dt="2022-07-27T15:16:32.817" v="213" actId="165"/>
          <ac:spMkLst>
            <pc:docMk/>
            <pc:sldMk cId="1343324522" sldId="2144328406"/>
            <ac:spMk id="42" creationId="{4845CAE4-9683-863D-D27B-9A98BD5DCFB9}"/>
          </ac:spMkLst>
        </pc:spChg>
        <pc:spChg chg="mod topLvl">
          <ac:chgData name="Leah Montner Dixon" userId="d5b2ae9e-9213-4442-b7df-4db8cbe51e5d" providerId="ADAL" clId="{D798248E-7AB8-44EF-A4E9-947B776EFB42}" dt="2022-07-27T15:16:32.817" v="213" actId="165"/>
          <ac:spMkLst>
            <pc:docMk/>
            <pc:sldMk cId="1343324522" sldId="2144328406"/>
            <ac:spMk id="45" creationId="{5C25E4EE-3E0E-367D-1369-683BAC226278}"/>
          </ac:spMkLst>
        </pc:spChg>
        <pc:spChg chg="mod topLvl">
          <ac:chgData name="Leah Montner Dixon" userId="d5b2ae9e-9213-4442-b7df-4db8cbe51e5d" providerId="ADAL" clId="{D798248E-7AB8-44EF-A4E9-947B776EFB42}" dt="2022-07-27T15:16:32.817" v="213" actId="165"/>
          <ac:spMkLst>
            <pc:docMk/>
            <pc:sldMk cId="1343324522" sldId="2144328406"/>
            <ac:spMk id="46" creationId="{1260ECB5-B6E1-38AE-0032-2F41BD4E9513}"/>
          </ac:spMkLst>
        </pc:spChg>
        <pc:spChg chg="mod topLvl">
          <ac:chgData name="Leah Montner Dixon" userId="d5b2ae9e-9213-4442-b7df-4db8cbe51e5d" providerId="ADAL" clId="{D798248E-7AB8-44EF-A4E9-947B776EFB42}" dt="2022-07-27T15:16:32.817" v="213" actId="165"/>
          <ac:spMkLst>
            <pc:docMk/>
            <pc:sldMk cId="1343324522" sldId="2144328406"/>
            <ac:spMk id="61" creationId="{007A8F91-BB38-D025-2642-93CC7723D365}"/>
          </ac:spMkLst>
        </pc:spChg>
        <pc:spChg chg="mod topLvl">
          <ac:chgData name="Leah Montner Dixon" userId="d5b2ae9e-9213-4442-b7df-4db8cbe51e5d" providerId="ADAL" clId="{D798248E-7AB8-44EF-A4E9-947B776EFB42}" dt="2022-07-27T15:16:32.817" v="213" actId="165"/>
          <ac:spMkLst>
            <pc:docMk/>
            <pc:sldMk cId="1343324522" sldId="2144328406"/>
            <ac:spMk id="62" creationId="{34A38999-531B-3CA4-6AA6-F5E4906CD0A1}"/>
          </ac:spMkLst>
        </pc:spChg>
        <pc:spChg chg="mod topLvl">
          <ac:chgData name="Leah Montner Dixon" userId="d5b2ae9e-9213-4442-b7df-4db8cbe51e5d" providerId="ADAL" clId="{D798248E-7AB8-44EF-A4E9-947B776EFB42}" dt="2022-07-27T15:16:32.817" v="213" actId="165"/>
          <ac:spMkLst>
            <pc:docMk/>
            <pc:sldMk cId="1343324522" sldId="2144328406"/>
            <ac:spMk id="63" creationId="{438FE5EC-8AF9-2A04-7066-BF7F438A694E}"/>
          </ac:spMkLst>
        </pc:spChg>
        <pc:spChg chg="mod topLvl">
          <ac:chgData name="Leah Montner Dixon" userId="d5b2ae9e-9213-4442-b7df-4db8cbe51e5d" providerId="ADAL" clId="{D798248E-7AB8-44EF-A4E9-947B776EFB42}" dt="2022-07-27T15:16:32.817" v="213" actId="165"/>
          <ac:spMkLst>
            <pc:docMk/>
            <pc:sldMk cId="1343324522" sldId="2144328406"/>
            <ac:spMk id="64" creationId="{0EFA89EE-FB87-A9D1-2EBF-419A2493626F}"/>
          </ac:spMkLst>
        </pc:spChg>
        <pc:spChg chg="mod topLvl">
          <ac:chgData name="Leah Montner Dixon" userId="d5b2ae9e-9213-4442-b7df-4db8cbe51e5d" providerId="ADAL" clId="{D798248E-7AB8-44EF-A4E9-947B776EFB42}" dt="2022-07-27T15:16:32.817" v="213" actId="165"/>
          <ac:spMkLst>
            <pc:docMk/>
            <pc:sldMk cId="1343324522" sldId="2144328406"/>
            <ac:spMk id="65" creationId="{7CC43424-F695-8FA7-7782-F9A9C0C3F042}"/>
          </ac:spMkLst>
        </pc:spChg>
        <pc:spChg chg="mod topLvl">
          <ac:chgData name="Leah Montner Dixon" userId="d5b2ae9e-9213-4442-b7df-4db8cbe51e5d" providerId="ADAL" clId="{D798248E-7AB8-44EF-A4E9-947B776EFB42}" dt="2022-07-27T15:16:32.817" v="213" actId="165"/>
          <ac:spMkLst>
            <pc:docMk/>
            <pc:sldMk cId="1343324522" sldId="2144328406"/>
            <ac:spMk id="66" creationId="{4524435E-629D-3E3B-89BD-408A928AD35E}"/>
          </ac:spMkLst>
        </pc:spChg>
        <pc:spChg chg="mod topLvl">
          <ac:chgData name="Leah Montner Dixon" userId="d5b2ae9e-9213-4442-b7df-4db8cbe51e5d" providerId="ADAL" clId="{D798248E-7AB8-44EF-A4E9-947B776EFB42}" dt="2022-07-27T15:16:32.817" v="213" actId="165"/>
          <ac:spMkLst>
            <pc:docMk/>
            <pc:sldMk cId="1343324522" sldId="2144328406"/>
            <ac:spMk id="67" creationId="{312165FD-B950-FCB7-1877-21FFB36BA0B9}"/>
          </ac:spMkLst>
        </pc:spChg>
        <pc:spChg chg="mod topLvl">
          <ac:chgData name="Leah Montner Dixon" userId="d5b2ae9e-9213-4442-b7df-4db8cbe51e5d" providerId="ADAL" clId="{D798248E-7AB8-44EF-A4E9-947B776EFB42}" dt="2022-07-27T15:16:32.817" v="213" actId="165"/>
          <ac:spMkLst>
            <pc:docMk/>
            <pc:sldMk cId="1343324522" sldId="2144328406"/>
            <ac:spMk id="68" creationId="{B0924240-1064-D77B-0061-7E7A03E91950}"/>
          </ac:spMkLst>
        </pc:spChg>
        <pc:spChg chg="mod topLvl">
          <ac:chgData name="Leah Montner Dixon" userId="d5b2ae9e-9213-4442-b7df-4db8cbe51e5d" providerId="ADAL" clId="{D798248E-7AB8-44EF-A4E9-947B776EFB42}" dt="2022-07-27T15:16:32.817" v="213" actId="165"/>
          <ac:spMkLst>
            <pc:docMk/>
            <pc:sldMk cId="1343324522" sldId="2144328406"/>
            <ac:spMk id="69" creationId="{87196A2C-6A0A-F75A-701F-AFEEF04FBACD}"/>
          </ac:spMkLst>
        </pc:spChg>
        <pc:grpChg chg="add del mod">
          <ac:chgData name="Leah Montner Dixon" userId="d5b2ae9e-9213-4442-b7df-4db8cbe51e5d" providerId="ADAL" clId="{D798248E-7AB8-44EF-A4E9-947B776EFB42}" dt="2022-07-27T15:16:32.817" v="213" actId="165"/>
          <ac:grpSpMkLst>
            <pc:docMk/>
            <pc:sldMk cId="1343324522" sldId="2144328406"/>
            <ac:grpSpMk id="2" creationId="{2E60B746-EFEA-6B6E-B508-834769719BBD}"/>
          </ac:grpSpMkLst>
        </pc:grpChg>
        <pc:grpChg chg="mod">
          <ac:chgData name="Leah Montner Dixon" userId="d5b2ae9e-9213-4442-b7df-4db8cbe51e5d" providerId="ADAL" clId="{D798248E-7AB8-44EF-A4E9-947B776EFB42}" dt="2022-07-27T15:16:24.582" v="210" actId="12788"/>
          <ac:grpSpMkLst>
            <pc:docMk/>
            <pc:sldMk cId="1343324522" sldId="2144328406"/>
            <ac:grpSpMk id="29" creationId="{021CB619-B8CA-5EF5-2BF1-3E1A1610D72E}"/>
          </ac:grpSpMkLst>
        </pc:grpChg>
        <pc:picChg chg="mod topLvl">
          <ac:chgData name="Leah Montner Dixon" userId="d5b2ae9e-9213-4442-b7df-4db8cbe51e5d" providerId="ADAL" clId="{D798248E-7AB8-44EF-A4E9-947B776EFB42}" dt="2022-07-27T15:16:32.817" v="213" actId="165"/>
          <ac:picMkLst>
            <pc:docMk/>
            <pc:sldMk cId="1343324522" sldId="2144328406"/>
            <ac:picMk id="47" creationId="{0AAB3357-F5A2-4977-C814-208CD738A376}"/>
          </ac:picMkLst>
        </pc:picChg>
        <pc:picChg chg="mod topLvl">
          <ac:chgData name="Leah Montner Dixon" userId="d5b2ae9e-9213-4442-b7df-4db8cbe51e5d" providerId="ADAL" clId="{D798248E-7AB8-44EF-A4E9-947B776EFB42}" dt="2022-07-27T15:16:32.817" v="213" actId="165"/>
          <ac:picMkLst>
            <pc:docMk/>
            <pc:sldMk cId="1343324522" sldId="2144328406"/>
            <ac:picMk id="48" creationId="{C0B7D8D8-8DF9-6583-722E-7414473BFE6C}"/>
          </ac:picMkLst>
        </pc:picChg>
        <pc:picChg chg="mod topLvl">
          <ac:chgData name="Leah Montner Dixon" userId="d5b2ae9e-9213-4442-b7df-4db8cbe51e5d" providerId="ADAL" clId="{D798248E-7AB8-44EF-A4E9-947B776EFB42}" dt="2022-07-27T15:16:32.817" v="213" actId="165"/>
          <ac:picMkLst>
            <pc:docMk/>
            <pc:sldMk cId="1343324522" sldId="2144328406"/>
            <ac:picMk id="50" creationId="{48F5003C-53A7-28B4-BB79-3F9EFC1E79F9}"/>
          </ac:picMkLst>
        </pc:picChg>
      </pc:sldChg>
      <pc:sldChg chg="addSp delSp modSp mod delCm">
        <pc:chgData name="Leah Montner Dixon" userId="d5b2ae9e-9213-4442-b7df-4db8cbe51e5d" providerId="ADAL" clId="{D798248E-7AB8-44EF-A4E9-947B776EFB42}" dt="2022-07-27T15:17:15.993" v="232" actId="165"/>
        <pc:sldMkLst>
          <pc:docMk/>
          <pc:sldMk cId="1666947559" sldId="2144328408"/>
        </pc:sldMkLst>
        <pc:spChg chg="mod">
          <ac:chgData name="Leah Montner Dixon" userId="d5b2ae9e-9213-4442-b7df-4db8cbe51e5d" providerId="ADAL" clId="{D798248E-7AB8-44EF-A4E9-947B776EFB42}" dt="2022-07-27T15:16:59.257" v="228" actId="12788"/>
          <ac:spMkLst>
            <pc:docMk/>
            <pc:sldMk cId="1666947559" sldId="2144328408"/>
            <ac:spMk id="11" creationId="{79E52596-59B6-1CD1-D8D7-1B5607EA6A73}"/>
          </ac:spMkLst>
        </pc:spChg>
        <pc:spChg chg="mod topLvl">
          <ac:chgData name="Leah Montner Dixon" userId="d5b2ae9e-9213-4442-b7df-4db8cbe51e5d" providerId="ADAL" clId="{D798248E-7AB8-44EF-A4E9-947B776EFB42}" dt="2022-07-27T15:17:15.993" v="232" actId="165"/>
          <ac:spMkLst>
            <pc:docMk/>
            <pc:sldMk cId="1666947559" sldId="2144328408"/>
            <ac:spMk id="27" creationId="{9E489F45-AE88-20B8-F55A-E51D3DC121F5}"/>
          </ac:spMkLst>
        </pc:spChg>
        <pc:spChg chg="mod topLvl">
          <ac:chgData name="Leah Montner Dixon" userId="d5b2ae9e-9213-4442-b7df-4db8cbe51e5d" providerId="ADAL" clId="{D798248E-7AB8-44EF-A4E9-947B776EFB42}" dt="2022-07-27T15:17:15.993" v="232" actId="165"/>
          <ac:spMkLst>
            <pc:docMk/>
            <pc:sldMk cId="1666947559" sldId="2144328408"/>
            <ac:spMk id="28" creationId="{D3030A58-313D-E43F-2D2E-519F5C89E6A9}"/>
          </ac:spMkLst>
        </pc:spChg>
        <pc:spChg chg="mod topLvl">
          <ac:chgData name="Leah Montner Dixon" userId="d5b2ae9e-9213-4442-b7df-4db8cbe51e5d" providerId="ADAL" clId="{D798248E-7AB8-44EF-A4E9-947B776EFB42}" dt="2022-07-27T15:17:15.993" v="232" actId="165"/>
          <ac:spMkLst>
            <pc:docMk/>
            <pc:sldMk cId="1666947559" sldId="2144328408"/>
            <ac:spMk id="81" creationId="{5502194E-211C-63D3-ADDB-8F8496ABAC4B}"/>
          </ac:spMkLst>
        </pc:spChg>
        <pc:spChg chg="mod topLvl">
          <ac:chgData name="Leah Montner Dixon" userId="d5b2ae9e-9213-4442-b7df-4db8cbe51e5d" providerId="ADAL" clId="{D798248E-7AB8-44EF-A4E9-947B776EFB42}" dt="2022-07-27T15:17:15.993" v="232" actId="165"/>
          <ac:spMkLst>
            <pc:docMk/>
            <pc:sldMk cId="1666947559" sldId="2144328408"/>
            <ac:spMk id="89" creationId="{45271A36-FFAE-30E9-0D1A-D55DCA0512E3}"/>
          </ac:spMkLst>
        </pc:spChg>
        <pc:spChg chg="mod topLvl">
          <ac:chgData name="Leah Montner Dixon" userId="d5b2ae9e-9213-4442-b7df-4db8cbe51e5d" providerId="ADAL" clId="{D798248E-7AB8-44EF-A4E9-947B776EFB42}" dt="2022-07-27T15:17:15.993" v="232" actId="165"/>
          <ac:spMkLst>
            <pc:docMk/>
            <pc:sldMk cId="1666947559" sldId="2144328408"/>
            <ac:spMk id="101" creationId="{A4A66594-C46F-BE95-720E-B6CCF0E6894D}"/>
          </ac:spMkLst>
        </pc:spChg>
        <pc:spChg chg="mod topLvl">
          <ac:chgData name="Leah Montner Dixon" userId="d5b2ae9e-9213-4442-b7df-4db8cbe51e5d" providerId="ADAL" clId="{D798248E-7AB8-44EF-A4E9-947B776EFB42}" dt="2022-07-27T15:17:15.993" v="232" actId="165"/>
          <ac:spMkLst>
            <pc:docMk/>
            <pc:sldMk cId="1666947559" sldId="2144328408"/>
            <ac:spMk id="107" creationId="{3A5D9362-919D-81B0-B6D2-9E7F375D8FB9}"/>
          </ac:spMkLst>
        </pc:spChg>
        <pc:spChg chg="mod topLvl">
          <ac:chgData name="Leah Montner Dixon" userId="d5b2ae9e-9213-4442-b7df-4db8cbe51e5d" providerId="ADAL" clId="{D798248E-7AB8-44EF-A4E9-947B776EFB42}" dt="2022-07-27T15:17:15.993" v="232" actId="165"/>
          <ac:spMkLst>
            <pc:docMk/>
            <pc:sldMk cId="1666947559" sldId="2144328408"/>
            <ac:spMk id="114" creationId="{E978E0FC-AB93-4DA5-FD5D-C03C251C2F1C}"/>
          </ac:spMkLst>
        </pc:spChg>
        <pc:spChg chg="mod topLvl">
          <ac:chgData name="Leah Montner Dixon" userId="d5b2ae9e-9213-4442-b7df-4db8cbe51e5d" providerId="ADAL" clId="{D798248E-7AB8-44EF-A4E9-947B776EFB42}" dt="2022-07-27T15:17:15.993" v="232" actId="165"/>
          <ac:spMkLst>
            <pc:docMk/>
            <pc:sldMk cId="1666947559" sldId="2144328408"/>
            <ac:spMk id="117" creationId="{6E0C96A8-6561-59ED-6D94-733A617D32A3}"/>
          </ac:spMkLst>
        </pc:spChg>
        <pc:grpChg chg="add del mod">
          <ac:chgData name="Leah Montner Dixon" userId="d5b2ae9e-9213-4442-b7df-4db8cbe51e5d" providerId="ADAL" clId="{D798248E-7AB8-44EF-A4E9-947B776EFB42}" dt="2022-07-27T15:17:15.993" v="232" actId="165"/>
          <ac:grpSpMkLst>
            <pc:docMk/>
            <pc:sldMk cId="1666947559" sldId="2144328408"/>
            <ac:grpSpMk id="2" creationId="{5C95CB46-64D0-1442-3A04-35EDDCFE5334}"/>
          </ac:grpSpMkLst>
        </pc:grpChg>
        <pc:grpChg chg="mod">
          <ac:chgData name="Leah Montner Dixon" userId="d5b2ae9e-9213-4442-b7df-4db8cbe51e5d" providerId="ADAL" clId="{D798248E-7AB8-44EF-A4E9-947B776EFB42}" dt="2022-07-27T15:17:06.998" v="229" actId="12788"/>
          <ac:grpSpMkLst>
            <pc:docMk/>
            <pc:sldMk cId="1666947559" sldId="2144328408"/>
            <ac:grpSpMk id="13" creationId="{85CFC94D-22DB-6A08-3278-43A42A8C9FF3}"/>
          </ac:grpSpMkLst>
        </pc:grpChg>
        <pc:picChg chg="mod topLvl">
          <ac:chgData name="Leah Montner Dixon" userId="d5b2ae9e-9213-4442-b7df-4db8cbe51e5d" providerId="ADAL" clId="{D798248E-7AB8-44EF-A4E9-947B776EFB42}" dt="2022-07-27T15:17:15.993" v="232" actId="165"/>
          <ac:picMkLst>
            <pc:docMk/>
            <pc:sldMk cId="1666947559" sldId="2144328408"/>
            <ac:picMk id="3" creationId="{6DEE0A00-DDE9-2824-9283-6AE1A7388367}"/>
          </ac:picMkLst>
        </pc:picChg>
        <pc:picChg chg="mod topLvl">
          <ac:chgData name="Leah Montner Dixon" userId="d5b2ae9e-9213-4442-b7df-4db8cbe51e5d" providerId="ADAL" clId="{D798248E-7AB8-44EF-A4E9-947B776EFB42}" dt="2022-07-27T15:17:15.993" v="232" actId="165"/>
          <ac:picMkLst>
            <pc:docMk/>
            <pc:sldMk cId="1666947559" sldId="2144328408"/>
            <ac:picMk id="5" creationId="{40A5768C-3779-F3A0-5F23-F6E64611CC7E}"/>
          </ac:picMkLst>
        </pc:picChg>
      </pc:sldChg>
      <pc:sldChg chg="delCm">
        <pc:chgData name="Leah Montner Dixon" userId="d5b2ae9e-9213-4442-b7df-4db8cbe51e5d" providerId="ADAL" clId="{D798248E-7AB8-44EF-A4E9-947B776EFB42}" dt="2022-07-27T15:16:05.560" v="209"/>
        <pc:sldMkLst>
          <pc:docMk/>
          <pc:sldMk cId="967602063" sldId="2144328412"/>
        </pc:sldMkLst>
      </pc:sldChg>
      <pc:sldChg chg="addSp modSp mod delCm">
        <pc:chgData name="Leah Montner Dixon" userId="d5b2ae9e-9213-4442-b7df-4db8cbe51e5d" providerId="ADAL" clId="{D798248E-7AB8-44EF-A4E9-947B776EFB42}" dt="2022-07-27T15:21:43.519" v="302" actId="207"/>
        <pc:sldMkLst>
          <pc:docMk/>
          <pc:sldMk cId="118335860" sldId="2144328416"/>
        </pc:sldMkLst>
        <pc:spChg chg="add mod">
          <ac:chgData name="Leah Montner Dixon" userId="d5b2ae9e-9213-4442-b7df-4db8cbe51e5d" providerId="ADAL" clId="{D798248E-7AB8-44EF-A4E9-947B776EFB42}" dt="2022-07-27T15:21:43.519" v="302" actId="207"/>
          <ac:spMkLst>
            <pc:docMk/>
            <pc:sldMk cId="118335860" sldId="2144328416"/>
            <ac:spMk id="2" creationId="{98A5500E-2C3B-7D2B-8F93-69ABCC836FB2}"/>
          </ac:spMkLst>
        </pc:spChg>
        <pc:spChg chg="mod">
          <ac:chgData name="Leah Montner Dixon" userId="d5b2ae9e-9213-4442-b7df-4db8cbe51e5d" providerId="ADAL" clId="{D798248E-7AB8-44EF-A4E9-947B776EFB42}" dt="2022-07-27T15:07:17.638" v="1" actId="1036"/>
          <ac:spMkLst>
            <pc:docMk/>
            <pc:sldMk cId="118335860" sldId="2144328416"/>
            <ac:spMk id="12" creationId="{32529BD4-9502-C209-4D1E-EE118CAB2BE2}"/>
          </ac:spMkLst>
        </pc:spChg>
      </pc:sldChg>
      <pc:sldChg chg="addSp delSp modSp mod delCm">
        <pc:chgData name="Leah Montner Dixon" userId="d5b2ae9e-9213-4442-b7df-4db8cbe51e5d" providerId="ADAL" clId="{D798248E-7AB8-44EF-A4E9-947B776EFB42}" dt="2022-07-27T15:23:32.716" v="323" actId="20577"/>
        <pc:sldMkLst>
          <pc:docMk/>
          <pc:sldMk cId="2531657486" sldId="2144328443"/>
        </pc:sldMkLst>
        <pc:spChg chg="mod topLvl">
          <ac:chgData name="Leah Montner Dixon" userId="d5b2ae9e-9213-4442-b7df-4db8cbe51e5d" providerId="ADAL" clId="{D798248E-7AB8-44EF-A4E9-947B776EFB42}" dt="2022-07-27T15:23:11.384" v="321" actId="1035"/>
          <ac:spMkLst>
            <pc:docMk/>
            <pc:sldMk cId="2531657486" sldId="2144328443"/>
            <ac:spMk id="18" creationId="{3E75CE78-427D-A2B1-CFBF-3B363DE6AA43}"/>
          </ac:spMkLst>
        </pc:spChg>
        <pc:spChg chg="mod topLvl">
          <ac:chgData name="Leah Montner Dixon" userId="d5b2ae9e-9213-4442-b7df-4db8cbe51e5d" providerId="ADAL" clId="{D798248E-7AB8-44EF-A4E9-947B776EFB42}" dt="2022-07-27T15:23:11.384" v="321" actId="1035"/>
          <ac:spMkLst>
            <pc:docMk/>
            <pc:sldMk cId="2531657486" sldId="2144328443"/>
            <ac:spMk id="19" creationId="{87156D20-29C2-8F7A-EF0A-B312D3C1FFF7}"/>
          </ac:spMkLst>
        </pc:spChg>
        <pc:spChg chg="mod topLvl">
          <ac:chgData name="Leah Montner Dixon" userId="d5b2ae9e-9213-4442-b7df-4db8cbe51e5d" providerId="ADAL" clId="{D798248E-7AB8-44EF-A4E9-947B776EFB42}" dt="2022-07-27T15:23:11.384" v="321" actId="1035"/>
          <ac:spMkLst>
            <pc:docMk/>
            <pc:sldMk cId="2531657486" sldId="2144328443"/>
            <ac:spMk id="20" creationId="{8A81D89D-C3C2-9CD4-069B-9F61E9F2C051}"/>
          </ac:spMkLst>
        </pc:spChg>
        <pc:spChg chg="mod topLvl">
          <ac:chgData name="Leah Montner Dixon" userId="d5b2ae9e-9213-4442-b7df-4db8cbe51e5d" providerId="ADAL" clId="{D798248E-7AB8-44EF-A4E9-947B776EFB42}" dt="2022-07-27T15:23:32.716" v="323" actId="20577"/>
          <ac:spMkLst>
            <pc:docMk/>
            <pc:sldMk cId="2531657486" sldId="2144328443"/>
            <ac:spMk id="21" creationId="{5016CDC2-73B1-C77A-5FB4-7F4BDC3C74F9}"/>
          </ac:spMkLst>
        </pc:spChg>
        <pc:spChg chg="mod topLvl">
          <ac:chgData name="Leah Montner Dixon" userId="d5b2ae9e-9213-4442-b7df-4db8cbe51e5d" providerId="ADAL" clId="{D798248E-7AB8-44EF-A4E9-947B776EFB42}" dt="2022-07-27T15:23:11.384" v="321" actId="1035"/>
          <ac:spMkLst>
            <pc:docMk/>
            <pc:sldMk cId="2531657486" sldId="2144328443"/>
            <ac:spMk id="22" creationId="{719A4DAF-DE9D-0A94-5F71-52A56D9CFF30}"/>
          </ac:spMkLst>
        </pc:spChg>
        <pc:spChg chg="mod topLvl">
          <ac:chgData name="Leah Montner Dixon" userId="d5b2ae9e-9213-4442-b7df-4db8cbe51e5d" providerId="ADAL" clId="{D798248E-7AB8-44EF-A4E9-947B776EFB42}" dt="2022-07-27T15:23:11.384" v="321" actId="1035"/>
          <ac:spMkLst>
            <pc:docMk/>
            <pc:sldMk cId="2531657486" sldId="2144328443"/>
            <ac:spMk id="23" creationId="{796083B5-004A-DD4E-969C-4C55CAEC0677}"/>
          </ac:spMkLst>
        </pc:spChg>
        <pc:spChg chg="mod topLvl">
          <ac:chgData name="Leah Montner Dixon" userId="d5b2ae9e-9213-4442-b7df-4db8cbe51e5d" providerId="ADAL" clId="{D798248E-7AB8-44EF-A4E9-947B776EFB42}" dt="2022-07-27T15:23:11.384" v="321" actId="1035"/>
          <ac:spMkLst>
            <pc:docMk/>
            <pc:sldMk cId="2531657486" sldId="2144328443"/>
            <ac:spMk id="24" creationId="{A81F12C7-4E20-2B23-235D-971CFC3DB395}"/>
          </ac:spMkLst>
        </pc:spChg>
        <pc:spChg chg="mod topLvl">
          <ac:chgData name="Leah Montner Dixon" userId="d5b2ae9e-9213-4442-b7df-4db8cbe51e5d" providerId="ADAL" clId="{D798248E-7AB8-44EF-A4E9-947B776EFB42}" dt="2022-07-27T15:23:11.384" v="321" actId="1035"/>
          <ac:spMkLst>
            <pc:docMk/>
            <pc:sldMk cId="2531657486" sldId="2144328443"/>
            <ac:spMk id="25" creationId="{DDB5C372-0C52-E1DE-5F3F-A66FC548D4CA}"/>
          </ac:spMkLst>
        </pc:spChg>
        <pc:spChg chg="mod topLvl">
          <ac:chgData name="Leah Montner Dixon" userId="d5b2ae9e-9213-4442-b7df-4db8cbe51e5d" providerId="ADAL" clId="{D798248E-7AB8-44EF-A4E9-947B776EFB42}" dt="2022-07-27T15:23:11.384" v="321" actId="1035"/>
          <ac:spMkLst>
            <pc:docMk/>
            <pc:sldMk cId="2531657486" sldId="2144328443"/>
            <ac:spMk id="26" creationId="{921E28DC-A55A-39B2-D37E-B18104F5F604}"/>
          </ac:spMkLst>
        </pc:spChg>
        <pc:grpChg chg="add del mod">
          <ac:chgData name="Leah Montner Dixon" userId="d5b2ae9e-9213-4442-b7df-4db8cbe51e5d" providerId="ADAL" clId="{D798248E-7AB8-44EF-A4E9-947B776EFB42}" dt="2022-07-27T15:23:09.809" v="315" actId="165"/>
          <ac:grpSpMkLst>
            <pc:docMk/>
            <pc:sldMk cId="2531657486" sldId="2144328443"/>
            <ac:grpSpMk id="2" creationId="{A5EB1F67-56F6-74FA-7B8C-D8AF1C1E69D1}"/>
          </ac:grpSpMkLst>
        </pc:grpChg>
        <pc:picChg chg="mod topLvl">
          <ac:chgData name="Leah Montner Dixon" userId="d5b2ae9e-9213-4442-b7df-4db8cbe51e5d" providerId="ADAL" clId="{D798248E-7AB8-44EF-A4E9-947B776EFB42}" dt="2022-07-27T15:23:11.384" v="321" actId="1035"/>
          <ac:picMkLst>
            <pc:docMk/>
            <pc:sldMk cId="2531657486" sldId="2144328443"/>
            <ac:picMk id="10" creationId="{B2AB29F2-D759-AEFE-2074-514BDF7615AA}"/>
          </ac:picMkLst>
        </pc:picChg>
        <pc:picChg chg="mod topLvl">
          <ac:chgData name="Leah Montner Dixon" userId="d5b2ae9e-9213-4442-b7df-4db8cbe51e5d" providerId="ADAL" clId="{D798248E-7AB8-44EF-A4E9-947B776EFB42}" dt="2022-07-27T15:23:11.384" v="321" actId="1035"/>
          <ac:picMkLst>
            <pc:docMk/>
            <pc:sldMk cId="2531657486" sldId="2144328443"/>
            <ac:picMk id="28" creationId="{7F39EFC2-1B1A-22DE-8C0E-8F01BA4E4328}"/>
          </ac:picMkLst>
        </pc:picChg>
        <pc:picChg chg="mod topLvl">
          <ac:chgData name="Leah Montner Dixon" userId="d5b2ae9e-9213-4442-b7df-4db8cbe51e5d" providerId="ADAL" clId="{D798248E-7AB8-44EF-A4E9-947B776EFB42}" dt="2022-07-27T15:23:11.384" v="321" actId="1035"/>
          <ac:picMkLst>
            <pc:docMk/>
            <pc:sldMk cId="2531657486" sldId="2144328443"/>
            <ac:picMk id="30" creationId="{A5325E1B-8AE5-84D8-06B2-3352A6EAD9C3}"/>
          </ac:picMkLst>
        </pc:picChg>
      </pc:sldChg>
      <pc:sldChg chg="addSp delSp modSp mod">
        <pc:chgData name="Leah Montner Dixon" userId="d5b2ae9e-9213-4442-b7df-4db8cbe51e5d" providerId="ADAL" clId="{D798248E-7AB8-44EF-A4E9-947B776EFB42}" dt="2022-07-27T15:12:10.422" v="151" actId="1076"/>
        <pc:sldMkLst>
          <pc:docMk/>
          <pc:sldMk cId="1500385809" sldId="2144328458"/>
        </pc:sldMkLst>
        <pc:spChg chg="add mod topLvl">
          <ac:chgData name="Leah Montner Dixon" userId="d5b2ae9e-9213-4442-b7df-4db8cbe51e5d" providerId="ADAL" clId="{D798248E-7AB8-44EF-A4E9-947B776EFB42}" dt="2022-07-27T15:11:20.327" v="148" actId="165"/>
          <ac:spMkLst>
            <pc:docMk/>
            <pc:sldMk cId="1500385809" sldId="2144328458"/>
            <ac:spMk id="11" creationId="{C30F7862-FA8F-E048-830E-4F9133B819B4}"/>
          </ac:spMkLst>
        </pc:spChg>
        <pc:spChg chg="add mod topLvl">
          <ac:chgData name="Leah Montner Dixon" userId="d5b2ae9e-9213-4442-b7df-4db8cbe51e5d" providerId="ADAL" clId="{D798248E-7AB8-44EF-A4E9-947B776EFB42}" dt="2022-07-27T15:12:10.422" v="151" actId="1076"/>
          <ac:spMkLst>
            <pc:docMk/>
            <pc:sldMk cId="1500385809" sldId="2144328458"/>
            <ac:spMk id="12" creationId="{23BE5660-E9F0-88B6-EEF9-99BFB323A42D}"/>
          </ac:spMkLst>
        </pc:spChg>
        <pc:spChg chg="mod">
          <ac:chgData name="Leah Montner Dixon" userId="d5b2ae9e-9213-4442-b7df-4db8cbe51e5d" providerId="ADAL" clId="{D798248E-7AB8-44EF-A4E9-947B776EFB42}" dt="2022-07-27T15:08:13.877" v="2" actId="403"/>
          <ac:spMkLst>
            <pc:docMk/>
            <pc:sldMk cId="1500385809" sldId="2144328458"/>
            <ac:spMk id="18" creationId="{2C56B377-E8D2-7C9D-E61E-D0904D5C9210}"/>
          </ac:spMkLst>
        </pc:spChg>
        <pc:grpChg chg="add del mod">
          <ac:chgData name="Leah Montner Dixon" userId="d5b2ae9e-9213-4442-b7df-4db8cbe51e5d" providerId="ADAL" clId="{D798248E-7AB8-44EF-A4E9-947B776EFB42}" dt="2022-07-27T15:10:59.859" v="138" actId="165"/>
          <ac:grpSpMkLst>
            <pc:docMk/>
            <pc:sldMk cId="1500385809" sldId="2144328458"/>
            <ac:grpSpMk id="3" creationId="{B02CAE2E-99AB-2F9D-A44E-320FF8D5AFF9}"/>
          </ac:grpSpMkLst>
        </pc:grpChg>
        <pc:grpChg chg="add del mod">
          <ac:chgData name="Leah Montner Dixon" userId="d5b2ae9e-9213-4442-b7df-4db8cbe51e5d" providerId="ADAL" clId="{D798248E-7AB8-44EF-A4E9-947B776EFB42}" dt="2022-07-27T15:11:20.327" v="148" actId="165"/>
          <ac:grpSpMkLst>
            <pc:docMk/>
            <pc:sldMk cId="1500385809" sldId="2144328458"/>
            <ac:grpSpMk id="4" creationId="{AA6423F3-4F28-A171-C1BA-B4E1921D8097}"/>
          </ac:grpSpMkLst>
        </pc:grpChg>
      </pc:sldChg>
      <pc:sldChg chg="modSp mod">
        <pc:chgData name="Leah Montner Dixon" userId="d5b2ae9e-9213-4442-b7df-4db8cbe51e5d" providerId="ADAL" clId="{D798248E-7AB8-44EF-A4E9-947B776EFB42}" dt="2022-07-27T15:18:48.887" v="243" actId="1076"/>
        <pc:sldMkLst>
          <pc:docMk/>
          <pc:sldMk cId="2194362959" sldId="2144328467"/>
        </pc:sldMkLst>
        <pc:spChg chg="mod">
          <ac:chgData name="Leah Montner Dixon" userId="d5b2ae9e-9213-4442-b7df-4db8cbe51e5d" providerId="ADAL" clId="{D798248E-7AB8-44EF-A4E9-947B776EFB42}" dt="2022-07-27T15:18:48.887" v="243" actId="1076"/>
          <ac:spMkLst>
            <pc:docMk/>
            <pc:sldMk cId="2194362959" sldId="2144328467"/>
            <ac:spMk id="72" creationId="{72A7880F-4374-205A-C1E5-687205FF16C3}"/>
          </ac:spMkLst>
        </pc:spChg>
      </pc:sldChg>
      <pc:sldChg chg="delCm">
        <pc:chgData name="Leah Montner Dixon" userId="d5b2ae9e-9213-4442-b7df-4db8cbe51e5d" providerId="ADAL" clId="{D798248E-7AB8-44EF-A4E9-947B776EFB42}" dt="2022-07-27T15:19:13.917" v="244"/>
        <pc:sldMkLst>
          <pc:docMk/>
          <pc:sldMk cId="1730667572" sldId="2144328475"/>
        </pc:sldMkLst>
      </pc:sldChg>
      <pc:sldChg chg="delCm">
        <pc:chgData name="Leah Montner Dixon" userId="d5b2ae9e-9213-4442-b7df-4db8cbe51e5d" providerId="ADAL" clId="{D798248E-7AB8-44EF-A4E9-947B776EFB42}" dt="2022-07-27T15:24:07.126" v="325"/>
        <pc:sldMkLst>
          <pc:docMk/>
          <pc:sldMk cId="3873043584" sldId="2144328479"/>
        </pc:sldMkLst>
      </pc:sldChg>
      <pc:sldChg chg="modSp mod">
        <pc:chgData name="Leah Montner Dixon" userId="d5b2ae9e-9213-4442-b7df-4db8cbe51e5d" providerId="ADAL" clId="{D798248E-7AB8-44EF-A4E9-947B776EFB42}" dt="2022-07-27T15:15:02.507" v="205" actId="20577"/>
        <pc:sldMkLst>
          <pc:docMk/>
          <pc:sldMk cId="3159032500" sldId="2144328482"/>
        </pc:sldMkLst>
        <pc:spChg chg="mod">
          <ac:chgData name="Leah Montner Dixon" userId="d5b2ae9e-9213-4442-b7df-4db8cbe51e5d" providerId="ADAL" clId="{D798248E-7AB8-44EF-A4E9-947B776EFB42}" dt="2022-07-27T15:15:02.507" v="205" actId="20577"/>
          <ac:spMkLst>
            <pc:docMk/>
            <pc:sldMk cId="3159032500" sldId="2144328482"/>
            <ac:spMk id="10" creationId="{A64DF588-C4DE-22B5-369A-DDC07573B63E}"/>
          </ac:spMkLst>
        </pc:spChg>
        <pc:spChg chg="mod">
          <ac:chgData name="Leah Montner Dixon" userId="d5b2ae9e-9213-4442-b7df-4db8cbe51e5d" providerId="ADAL" clId="{D798248E-7AB8-44EF-A4E9-947B776EFB42}" dt="2022-07-27T15:12:41.416" v="153" actId="12788"/>
          <ac:spMkLst>
            <pc:docMk/>
            <pc:sldMk cId="3159032500" sldId="2144328482"/>
            <ac:spMk id="12" creationId="{9C6B47A8-A196-B631-A14F-ECC514347216}"/>
          </ac:spMkLst>
        </pc:spChg>
      </pc:sldChg>
    </pc:docChg>
  </pc:docChgLst>
  <pc:docChgLst>
    <pc:chgData name="Leah Montner Dixon" userId="d5b2ae9e-9213-4442-b7df-4db8cbe51e5d" providerId="ADAL" clId="{35DB9A4D-3381-4213-A81A-3FD43B0937F4}"/>
    <pc:docChg chg="custSel modSld">
      <pc:chgData name="Leah Montner Dixon" userId="d5b2ae9e-9213-4442-b7df-4db8cbe51e5d" providerId="ADAL" clId="{35DB9A4D-3381-4213-A81A-3FD43B0937F4}" dt="2022-07-28T15:35:54.437" v="451" actId="20577"/>
      <pc:docMkLst>
        <pc:docMk/>
      </pc:docMkLst>
      <pc:sldChg chg="modSp mod">
        <pc:chgData name="Leah Montner Dixon" userId="d5b2ae9e-9213-4442-b7df-4db8cbe51e5d" providerId="ADAL" clId="{35DB9A4D-3381-4213-A81A-3FD43B0937F4}" dt="2022-07-28T15:35:54.437" v="451" actId="20577"/>
        <pc:sldMkLst>
          <pc:docMk/>
          <pc:sldMk cId="118335860" sldId="2144328416"/>
        </pc:sldMkLst>
        <pc:spChg chg="mod">
          <ac:chgData name="Leah Montner Dixon" userId="d5b2ae9e-9213-4442-b7df-4db8cbe51e5d" providerId="ADAL" clId="{35DB9A4D-3381-4213-A81A-3FD43B0937F4}" dt="2022-07-28T15:35:54.437" v="451" actId="20577"/>
          <ac:spMkLst>
            <pc:docMk/>
            <pc:sldMk cId="118335860" sldId="2144328416"/>
            <ac:spMk id="19" creationId="{08D0E44D-324F-E7B2-5313-8C2A8DC048BB}"/>
          </ac:spMkLst>
        </pc:spChg>
      </pc:sldChg>
    </pc:docChg>
  </pc:docChgLst>
  <pc:docChgLst>
    <pc:chgData name="Leah Montner Dixon" userId="d5b2ae9e-9213-4442-b7df-4db8cbe51e5d" providerId="ADAL" clId="{ED052505-F2F1-4D0C-B92C-7CA753DADE51}"/>
    <pc:docChg chg="undo custSel modSld">
      <pc:chgData name="Leah Montner Dixon" userId="d5b2ae9e-9213-4442-b7df-4db8cbe51e5d" providerId="ADAL" clId="{ED052505-F2F1-4D0C-B92C-7CA753DADE51}" dt="2022-07-28T14:25:06.279" v="1402"/>
      <pc:docMkLst>
        <pc:docMk/>
      </pc:docMkLst>
      <pc:sldChg chg="modSp mod">
        <pc:chgData name="Leah Montner Dixon" userId="d5b2ae9e-9213-4442-b7df-4db8cbe51e5d" providerId="ADAL" clId="{ED052505-F2F1-4D0C-B92C-7CA753DADE51}" dt="2022-07-28T14:23:04.635" v="1397" actId="20577"/>
        <pc:sldMkLst>
          <pc:docMk/>
          <pc:sldMk cId="2469683786" sldId="275"/>
        </pc:sldMkLst>
        <pc:spChg chg="mod">
          <ac:chgData name="Leah Montner Dixon" userId="d5b2ae9e-9213-4442-b7df-4db8cbe51e5d" providerId="ADAL" clId="{ED052505-F2F1-4D0C-B92C-7CA753DADE51}" dt="2022-07-28T14:23:04.635" v="1397" actId="20577"/>
          <ac:spMkLst>
            <pc:docMk/>
            <pc:sldMk cId="2469683786" sldId="275"/>
            <ac:spMk id="17" creationId="{233B3C66-BB54-4899-9837-0457B0BFA117}"/>
          </ac:spMkLst>
        </pc:spChg>
      </pc:sldChg>
      <pc:sldChg chg="delCm">
        <pc:chgData name="Leah Montner Dixon" userId="d5b2ae9e-9213-4442-b7df-4db8cbe51e5d" providerId="ADAL" clId="{ED052505-F2F1-4D0C-B92C-7CA753DADE51}" dt="2022-07-28T14:15:12.249" v="1326"/>
        <pc:sldMkLst>
          <pc:docMk/>
          <pc:sldMk cId="2953389788" sldId="2953"/>
        </pc:sldMkLst>
      </pc:sldChg>
      <pc:sldChg chg="modSp mod">
        <pc:chgData name="Leah Montner Dixon" userId="d5b2ae9e-9213-4442-b7df-4db8cbe51e5d" providerId="ADAL" clId="{ED052505-F2F1-4D0C-B92C-7CA753DADE51}" dt="2022-07-28T14:13:26.378" v="1317" actId="12788"/>
        <pc:sldMkLst>
          <pc:docMk/>
          <pc:sldMk cId="33147616" sldId="16257"/>
        </pc:sldMkLst>
        <pc:spChg chg="mod">
          <ac:chgData name="Leah Montner Dixon" userId="d5b2ae9e-9213-4442-b7df-4db8cbe51e5d" providerId="ADAL" clId="{ED052505-F2F1-4D0C-B92C-7CA753DADE51}" dt="2022-07-28T14:13:26.378" v="1317" actId="12788"/>
          <ac:spMkLst>
            <pc:docMk/>
            <pc:sldMk cId="33147616" sldId="16257"/>
            <ac:spMk id="24" creationId="{FE508C64-2CFE-2F18-83F6-5B270E36EF39}"/>
          </ac:spMkLst>
        </pc:spChg>
      </pc:sldChg>
      <pc:sldChg chg="delCm">
        <pc:chgData name="Leah Montner Dixon" userId="d5b2ae9e-9213-4442-b7df-4db8cbe51e5d" providerId="ADAL" clId="{ED052505-F2F1-4D0C-B92C-7CA753DADE51}" dt="2022-07-28T14:16:12.870" v="1330"/>
        <pc:sldMkLst>
          <pc:docMk/>
          <pc:sldMk cId="2070862797" sldId="2144328266"/>
        </pc:sldMkLst>
      </pc:sldChg>
      <pc:sldChg chg="modSp mod delCm">
        <pc:chgData name="Leah Montner Dixon" userId="d5b2ae9e-9213-4442-b7df-4db8cbe51e5d" providerId="ADAL" clId="{ED052505-F2F1-4D0C-B92C-7CA753DADE51}" dt="2022-07-28T14:14:46.247" v="1325" actId="255"/>
        <pc:sldMkLst>
          <pc:docMk/>
          <pc:sldMk cId="793638939" sldId="2144328309"/>
        </pc:sldMkLst>
        <pc:spChg chg="mod">
          <ac:chgData name="Leah Montner Dixon" userId="d5b2ae9e-9213-4442-b7df-4db8cbe51e5d" providerId="ADAL" clId="{ED052505-F2F1-4D0C-B92C-7CA753DADE51}" dt="2022-07-28T14:14:46.247" v="1325" actId="255"/>
          <ac:spMkLst>
            <pc:docMk/>
            <pc:sldMk cId="793638939" sldId="2144328309"/>
            <ac:spMk id="53" creationId="{DB362114-7654-8F52-DDEE-2EBB19BC18D3}"/>
          </ac:spMkLst>
        </pc:spChg>
      </pc:sldChg>
      <pc:sldChg chg="modSp mod">
        <pc:chgData name="Leah Montner Dixon" userId="d5b2ae9e-9213-4442-b7df-4db8cbe51e5d" providerId="ADAL" clId="{ED052505-F2F1-4D0C-B92C-7CA753DADE51}" dt="2022-07-28T14:21:58.311" v="1391" actId="1076"/>
        <pc:sldMkLst>
          <pc:docMk/>
          <pc:sldMk cId="2630496854" sldId="2144328355"/>
        </pc:sldMkLst>
        <pc:spChg chg="mod">
          <ac:chgData name="Leah Montner Dixon" userId="d5b2ae9e-9213-4442-b7df-4db8cbe51e5d" providerId="ADAL" clId="{ED052505-F2F1-4D0C-B92C-7CA753DADE51}" dt="2022-07-28T14:21:58.311" v="1391" actId="1076"/>
          <ac:spMkLst>
            <pc:docMk/>
            <pc:sldMk cId="2630496854" sldId="2144328355"/>
            <ac:spMk id="17" creationId="{C56D7D82-4E3D-577D-2936-9F037A742093}"/>
          </ac:spMkLst>
        </pc:spChg>
      </pc:sldChg>
      <pc:sldChg chg="modSp mod">
        <pc:chgData name="Leah Montner Dixon" userId="d5b2ae9e-9213-4442-b7df-4db8cbe51e5d" providerId="ADAL" clId="{ED052505-F2F1-4D0C-B92C-7CA753DADE51}" dt="2022-07-28T14:23:27.594" v="1399" actId="20577"/>
        <pc:sldMkLst>
          <pc:docMk/>
          <pc:sldMk cId="452055327" sldId="2144328356"/>
        </pc:sldMkLst>
        <pc:spChg chg="mod">
          <ac:chgData name="Leah Montner Dixon" userId="d5b2ae9e-9213-4442-b7df-4db8cbe51e5d" providerId="ADAL" clId="{ED052505-F2F1-4D0C-B92C-7CA753DADE51}" dt="2022-07-28T14:23:27.594" v="1399" actId="20577"/>
          <ac:spMkLst>
            <pc:docMk/>
            <pc:sldMk cId="452055327" sldId="2144328356"/>
            <ac:spMk id="66" creationId="{56453985-887F-436F-2481-0C40A3EBA2ED}"/>
          </ac:spMkLst>
        </pc:spChg>
      </pc:sldChg>
      <pc:sldChg chg="addSp delSp modSp mod delCm">
        <pc:chgData name="Leah Montner Dixon" userId="d5b2ae9e-9213-4442-b7df-4db8cbe51e5d" providerId="ADAL" clId="{ED052505-F2F1-4D0C-B92C-7CA753DADE51}" dt="2022-07-28T14:19:50.139" v="1380" actId="165"/>
        <pc:sldMkLst>
          <pc:docMk/>
          <pc:sldMk cId="3329662212" sldId="2144328390"/>
        </pc:sldMkLst>
        <pc:spChg chg="mod">
          <ac:chgData name="Leah Montner Dixon" userId="d5b2ae9e-9213-4442-b7df-4db8cbe51e5d" providerId="ADAL" clId="{ED052505-F2F1-4D0C-B92C-7CA753DADE51}" dt="2022-07-28T14:19:03.736" v="1367" actId="1076"/>
          <ac:spMkLst>
            <pc:docMk/>
            <pc:sldMk cId="3329662212" sldId="2144328390"/>
            <ac:spMk id="5" creationId="{C756E466-0608-ACC0-EBF2-DC4FE701DE58}"/>
          </ac:spMkLst>
        </pc:spChg>
        <pc:spChg chg="mod topLvl">
          <ac:chgData name="Leah Montner Dixon" userId="d5b2ae9e-9213-4442-b7df-4db8cbe51e5d" providerId="ADAL" clId="{ED052505-F2F1-4D0C-B92C-7CA753DADE51}" dt="2022-07-28T14:19:50.139" v="1380" actId="165"/>
          <ac:spMkLst>
            <pc:docMk/>
            <pc:sldMk cId="3329662212" sldId="2144328390"/>
            <ac:spMk id="7" creationId="{B52D8D24-4014-4DE8-BCCE-9C6A5B5E104E}"/>
          </ac:spMkLst>
        </pc:spChg>
        <pc:spChg chg="mod topLvl">
          <ac:chgData name="Leah Montner Dixon" userId="d5b2ae9e-9213-4442-b7df-4db8cbe51e5d" providerId="ADAL" clId="{ED052505-F2F1-4D0C-B92C-7CA753DADE51}" dt="2022-07-28T14:19:50.139" v="1380" actId="165"/>
          <ac:spMkLst>
            <pc:docMk/>
            <pc:sldMk cId="3329662212" sldId="2144328390"/>
            <ac:spMk id="9" creationId="{D6A5BC73-0208-AFD2-C2C2-4D6D85E6AAC8}"/>
          </ac:spMkLst>
        </pc:spChg>
        <pc:spChg chg="mod topLvl">
          <ac:chgData name="Leah Montner Dixon" userId="d5b2ae9e-9213-4442-b7df-4db8cbe51e5d" providerId="ADAL" clId="{ED052505-F2F1-4D0C-B92C-7CA753DADE51}" dt="2022-07-28T14:19:50.139" v="1380" actId="165"/>
          <ac:spMkLst>
            <pc:docMk/>
            <pc:sldMk cId="3329662212" sldId="2144328390"/>
            <ac:spMk id="11" creationId="{2DDADDB1-6726-3003-FE3A-47137DF7A9FC}"/>
          </ac:spMkLst>
        </pc:spChg>
        <pc:spChg chg="mod topLvl">
          <ac:chgData name="Leah Montner Dixon" userId="d5b2ae9e-9213-4442-b7df-4db8cbe51e5d" providerId="ADAL" clId="{ED052505-F2F1-4D0C-B92C-7CA753DADE51}" dt="2022-07-28T14:19:50.139" v="1380" actId="165"/>
          <ac:spMkLst>
            <pc:docMk/>
            <pc:sldMk cId="3329662212" sldId="2144328390"/>
            <ac:spMk id="12" creationId="{28B1295D-369B-282E-5316-1B08319AEBC8}"/>
          </ac:spMkLst>
        </pc:spChg>
        <pc:spChg chg="mod topLvl">
          <ac:chgData name="Leah Montner Dixon" userId="d5b2ae9e-9213-4442-b7df-4db8cbe51e5d" providerId="ADAL" clId="{ED052505-F2F1-4D0C-B92C-7CA753DADE51}" dt="2022-07-28T14:19:50.139" v="1380" actId="165"/>
          <ac:spMkLst>
            <pc:docMk/>
            <pc:sldMk cId="3329662212" sldId="2144328390"/>
            <ac:spMk id="19" creationId="{509CFE8F-E8A7-23D8-CCB4-FB4610D711E5}"/>
          </ac:spMkLst>
        </pc:spChg>
        <pc:spChg chg="mod topLvl">
          <ac:chgData name="Leah Montner Dixon" userId="d5b2ae9e-9213-4442-b7df-4db8cbe51e5d" providerId="ADAL" clId="{ED052505-F2F1-4D0C-B92C-7CA753DADE51}" dt="2022-07-28T14:19:50.139" v="1380" actId="165"/>
          <ac:spMkLst>
            <pc:docMk/>
            <pc:sldMk cId="3329662212" sldId="2144328390"/>
            <ac:spMk id="20" creationId="{6DC30CAD-BA6B-B65B-57DE-3227859A1F5E}"/>
          </ac:spMkLst>
        </pc:spChg>
        <pc:spChg chg="mod topLvl">
          <ac:chgData name="Leah Montner Dixon" userId="d5b2ae9e-9213-4442-b7df-4db8cbe51e5d" providerId="ADAL" clId="{ED052505-F2F1-4D0C-B92C-7CA753DADE51}" dt="2022-07-28T14:19:50.139" v="1380" actId="165"/>
          <ac:spMkLst>
            <pc:docMk/>
            <pc:sldMk cId="3329662212" sldId="2144328390"/>
            <ac:spMk id="21" creationId="{B3D59F26-7191-288B-F3C6-F380E16C7C4E}"/>
          </ac:spMkLst>
        </pc:spChg>
        <pc:spChg chg="mod topLvl">
          <ac:chgData name="Leah Montner Dixon" userId="d5b2ae9e-9213-4442-b7df-4db8cbe51e5d" providerId="ADAL" clId="{ED052505-F2F1-4D0C-B92C-7CA753DADE51}" dt="2022-07-28T14:19:50.139" v="1380" actId="165"/>
          <ac:spMkLst>
            <pc:docMk/>
            <pc:sldMk cId="3329662212" sldId="2144328390"/>
            <ac:spMk id="22" creationId="{6529251E-6350-E72F-52D5-BEA92711B510}"/>
          </ac:spMkLst>
        </pc:spChg>
        <pc:spChg chg="mod topLvl">
          <ac:chgData name="Leah Montner Dixon" userId="d5b2ae9e-9213-4442-b7df-4db8cbe51e5d" providerId="ADAL" clId="{ED052505-F2F1-4D0C-B92C-7CA753DADE51}" dt="2022-07-28T14:19:50.139" v="1380" actId="165"/>
          <ac:spMkLst>
            <pc:docMk/>
            <pc:sldMk cId="3329662212" sldId="2144328390"/>
            <ac:spMk id="23" creationId="{D1F9476D-45FA-43F0-A026-8AA9412546C5}"/>
          </ac:spMkLst>
        </pc:spChg>
        <pc:grpChg chg="add del mod topLvl">
          <ac:chgData name="Leah Montner Dixon" userId="d5b2ae9e-9213-4442-b7df-4db8cbe51e5d" providerId="ADAL" clId="{ED052505-F2F1-4D0C-B92C-7CA753DADE51}" dt="2022-07-28T14:19:50.139" v="1380" actId="165"/>
          <ac:grpSpMkLst>
            <pc:docMk/>
            <pc:sldMk cId="3329662212" sldId="2144328390"/>
            <ac:grpSpMk id="8" creationId="{226AC72B-A286-75E3-D2D6-47916AAF36FB}"/>
          </ac:grpSpMkLst>
        </pc:grpChg>
        <pc:grpChg chg="add del mod topLvl">
          <ac:chgData name="Leah Montner Dixon" userId="d5b2ae9e-9213-4442-b7df-4db8cbe51e5d" providerId="ADAL" clId="{ED052505-F2F1-4D0C-B92C-7CA753DADE51}" dt="2022-07-28T14:19:50.139" v="1380" actId="165"/>
          <ac:grpSpMkLst>
            <pc:docMk/>
            <pc:sldMk cId="3329662212" sldId="2144328390"/>
            <ac:grpSpMk id="10" creationId="{A42D85C2-3F12-2674-73D5-F952437F7944}"/>
          </ac:grpSpMkLst>
        </pc:grpChg>
        <pc:grpChg chg="add del mod topLvl">
          <ac:chgData name="Leah Montner Dixon" userId="d5b2ae9e-9213-4442-b7df-4db8cbe51e5d" providerId="ADAL" clId="{ED052505-F2F1-4D0C-B92C-7CA753DADE51}" dt="2022-07-28T14:19:50.139" v="1380" actId="165"/>
          <ac:grpSpMkLst>
            <pc:docMk/>
            <pc:sldMk cId="3329662212" sldId="2144328390"/>
            <ac:grpSpMk id="14" creationId="{75E0CAA5-F195-0C59-02F7-C5044C4A3377}"/>
          </ac:grpSpMkLst>
        </pc:grpChg>
        <pc:grpChg chg="add del mod">
          <ac:chgData name="Leah Montner Dixon" userId="d5b2ae9e-9213-4442-b7df-4db8cbe51e5d" providerId="ADAL" clId="{ED052505-F2F1-4D0C-B92C-7CA753DADE51}" dt="2022-07-28T14:19:48.692" v="1379" actId="165"/>
          <ac:grpSpMkLst>
            <pc:docMk/>
            <pc:sldMk cId="3329662212" sldId="2144328390"/>
            <ac:grpSpMk id="15" creationId="{580F97F9-6FBA-0013-ECE5-A06A07F8A586}"/>
          </ac:grpSpMkLst>
        </pc:grpChg>
        <pc:picChg chg="mod topLvl">
          <ac:chgData name="Leah Montner Dixon" userId="d5b2ae9e-9213-4442-b7df-4db8cbe51e5d" providerId="ADAL" clId="{ED052505-F2F1-4D0C-B92C-7CA753DADE51}" dt="2022-07-28T14:19:50.139" v="1380" actId="165"/>
          <ac:picMkLst>
            <pc:docMk/>
            <pc:sldMk cId="3329662212" sldId="2144328390"/>
            <ac:picMk id="1026" creationId="{C2C47297-86C1-8BEE-741C-9799AAB11E4D}"/>
          </ac:picMkLst>
        </pc:picChg>
        <pc:picChg chg="mod topLvl">
          <ac:chgData name="Leah Montner Dixon" userId="d5b2ae9e-9213-4442-b7df-4db8cbe51e5d" providerId="ADAL" clId="{ED052505-F2F1-4D0C-B92C-7CA753DADE51}" dt="2022-07-28T14:19:50.139" v="1380" actId="165"/>
          <ac:picMkLst>
            <pc:docMk/>
            <pc:sldMk cId="3329662212" sldId="2144328390"/>
            <ac:picMk id="1030" creationId="{4F28B65E-DAB2-74EB-2944-CCAF4E3FB376}"/>
          </ac:picMkLst>
        </pc:picChg>
        <pc:picChg chg="mod topLvl">
          <ac:chgData name="Leah Montner Dixon" userId="d5b2ae9e-9213-4442-b7df-4db8cbe51e5d" providerId="ADAL" clId="{ED052505-F2F1-4D0C-B92C-7CA753DADE51}" dt="2022-07-28T14:19:50.139" v="1380" actId="165"/>
          <ac:picMkLst>
            <pc:docMk/>
            <pc:sldMk cId="3329662212" sldId="2144328390"/>
            <ac:picMk id="1032" creationId="{90FE0606-09D7-A931-85F2-40DAB1E6E489}"/>
          </ac:picMkLst>
        </pc:picChg>
      </pc:sldChg>
      <pc:sldChg chg="delCm">
        <pc:chgData name="Leah Montner Dixon" userId="d5b2ae9e-9213-4442-b7df-4db8cbe51e5d" providerId="ADAL" clId="{ED052505-F2F1-4D0C-B92C-7CA753DADE51}" dt="2022-07-28T14:22:09.748" v="1392"/>
        <pc:sldMkLst>
          <pc:docMk/>
          <pc:sldMk cId="1706946773" sldId="2144328415"/>
        </pc:sldMkLst>
      </pc:sldChg>
      <pc:sldChg chg="delSp modSp mod">
        <pc:chgData name="Leah Montner Dixon" userId="d5b2ae9e-9213-4442-b7df-4db8cbe51e5d" providerId="ADAL" clId="{ED052505-F2F1-4D0C-B92C-7CA753DADE51}" dt="2022-07-28T14:17:39.694" v="1347" actId="20577"/>
        <pc:sldMkLst>
          <pc:docMk/>
          <pc:sldMk cId="118335860" sldId="2144328416"/>
        </pc:sldMkLst>
        <pc:spChg chg="del mod">
          <ac:chgData name="Leah Montner Dixon" userId="d5b2ae9e-9213-4442-b7df-4db8cbe51e5d" providerId="ADAL" clId="{ED052505-F2F1-4D0C-B92C-7CA753DADE51}" dt="2022-07-28T13:05:10.345" v="1" actId="478"/>
          <ac:spMkLst>
            <pc:docMk/>
            <pc:sldMk cId="118335860" sldId="2144328416"/>
            <ac:spMk id="2" creationId="{98A5500E-2C3B-7D2B-8F93-69ABCC836FB2}"/>
          </ac:spMkLst>
        </pc:spChg>
        <pc:spChg chg="mod">
          <ac:chgData name="Leah Montner Dixon" userId="d5b2ae9e-9213-4442-b7df-4db8cbe51e5d" providerId="ADAL" clId="{ED052505-F2F1-4D0C-B92C-7CA753DADE51}" dt="2022-07-28T14:04:45.079" v="608" actId="14100"/>
          <ac:spMkLst>
            <pc:docMk/>
            <pc:sldMk cId="118335860" sldId="2144328416"/>
            <ac:spMk id="9" creationId="{680FD1FB-060E-CEC2-3A72-3FCAC4342B7B}"/>
          </ac:spMkLst>
        </pc:spChg>
        <pc:spChg chg="mod">
          <ac:chgData name="Leah Montner Dixon" userId="d5b2ae9e-9213-4442-b7df-4db8cbe51e5d" providerId="ADAL" clId="{ED052505-F2F1-4D0C-B92C-7CA753DADE51}" dt="2022-07-28T14:04:45.079" v="608" actId="14100"/>
          <ac:spMkLst>
            <pc:docMk/>
            <pc:sldMk cId="118335860" sldId="2144328416"/>
            <ac:spMk id="10" creationId="{92DE4BC5-07BE-FEE9-F48C-C5E6991B5A23}"/>
          </ac:spMkLst>
        </pc:spChg>
        <pc:spChg chg="mod">
          <ac:chgData name="Leah Montner Dixon" userId="d5b2ae9e-9213-4442-b7df-4db8cbe51e5d" providerId="ADAL" clId="{ED052505-F2F1-4D0C-B92C-7CA753DADE51}" dt="2022-07-28T14:04:45.079" v="608" actId="14100"/>
          <ac:spMkLst>
            <pc:docMk/>
            <pc:sldMk cId="118335860" sldId="2144328416"/>
            <ac:spMk id="11" creationId="{11744819-775B-5851-0585-BF18649E8BD2}"/>
          </ac:spMkLst>
        </pc:spChg>
        <pc:spChg chg="mod">
          <ac:chgData name="Leah Montner Dixon" userId="d5b2ae9e-9213-4442-b7df-4db8cbe51e5d" providerId="ADAL" clId="{ED052505-F2F1-4D0C-B92C-7CA753DADE51}" dt="2022-07-28T14:04:56.849" v="615" actId="1035"/>
          <ac:spMkLst>
            <pc:docMk/>
            <pc:sldMk cId="118335860" sldId="2144328416"/>
            <ac:spMk id="15" creationId="{049F1597-BCBA-E3CE-EC03-8936BFA6BF75}"/>
          </ac:spMkLst>
        </pc:spChg>
        <pc:spChg chg="mod">
          <ac:chgData name="Leah Montner Dixon" userId="d5b2ae9e-9213-4442-b7df-4db8cbe51e5d" providerId="ADAL" clId="{ED052505-F2F1-4D0C-B92C-7CA753DADE51}" dt="2022-07-28T14:04:56.849" v="615" actId="1035"/>
          <ac:spMkLst>
            <pc:docMk/>
            <pc:sldMk cId="118335860" sldId="2144328416"/>
            <ac:spMk id="16" creationId="{40CA2752-3643-D664-90CD-2D108F93F75E}"/>
          </ac:spMkLst>
        </pc:spChg>
        <pc:spChg chg="mod">
          <ac:chgData name="Leah Montner Dixon" userId="d5b2ae9e-9213-4442-b7df-4db8cbe51e5d" providerId="ADAL" clId="{ED052505-F2F1-4D0C-B92C-7CA753DADE51}" dt="2022-07-28T14:04:56.849" v="615" actId="1035"/>
          <ac:spMkLst>
            <pc:docMk/>
            <pc:sldMk cId="118335860" sldId="2144328416"/>
            <ac:spMk id="17" creationId="{C72E277F-43E9-55E6-B5ED-0D14ACBAA5EC}"/>
          </ac:spMkLst>
        </pc:spChg>
        <pc:spChg chg="mod">
          <ac:chgData name="Leah Montner Dixon" userId="d5b2ae9e-9213-4442-b7df-4db8cbe51e5d" providerId="ADAL" clId="{ED052505-F2F1-4D0C-B92C-7CA753DADE51}" dt="2022-07-28T14:05:05.688" v="619" actId="1035"/>
          <ac:spMkLst>
            <pc:docMk/>
            <pc:sldMk cId="118335860" sldId="2144328416"/>
            <ac:spMk id="19" creationId="{08D0E44D-324F-E7B2-5313-8C2A8DC048BB}"/>
          </ac:spMkLst>
        </pc:spChg>
        <pc:spChg chg="mod">
          <ac:chgData name="Leah Montner Dixon" userId="d5b2ae9e-9213-4442-b7df-4db8cbe51e5d" providerId="ADAL" clId="{ED052505-F2F1-4D0C-B92C-7CA753DADE51}" dt="2022-07-28T14:06:34.402" v="625" actId="20577"/>
          <ac:spMkLst>
            <pc:docMk/>
            <pc:sldMk cId="118335860" sldId="2144328416"/>
            <ac:spMk id="21" creationId="{FB70A459-1B50-B9A3-B8D1-B0C347E12B08}"/>
          </ac:spMkLst>
        </pc:spChg>
        <pc:spChg chg="mod">
          <ac:chgData name="Leah Montner Dixon" userId="d5b2ae9e-9213-4442-b7df-4db8cbe51e5d" providerId="ADAL" clId="{ED052505-F2F1-4D0C-B92C-7CA753DADE51}" dt="2022-07-28T14:17:39.694" v="1347" actId="20577"/>
          <ac:spMkLst>
            <pc:docMk/>
            <pc:sldMk cId="118335860" sldId="2144328416"/>
            <ac:spMk id="22" creationId="{65B0D72F-6A99-4CEE-B7D2-B77C68B324A2}"/>
          </ac:spMkLst>
        </pc:spChg>
        <pc:picChg chg="mod">
          <ac:chgData name="Leah Montner Dixon" userId="d5b2ae9e-9213-4442-b7df-4db8cbe51e5d" providerId="ADAL" clId="{ED052505-F2F1-4D0C-B92C-7CA753DADE51}" dt="2022-07-28T14:04:56.849" v="615" actId="1035"/>
          <ac:picMkLst>
            <pc:docMk/>
            <pc:sldMk cId="118335860" sldId="2144328416"/>
            <ac:picMk id="13" creationId="{BED99D9A-9615-07D3-BAE0-3703CBFA6B5B}"/>
          </ac:picMkLst>
        </pc:picChg>
        <pc:picChg chg="mod">
          <ac:chgData name="Leah Montner Dixon" userId="d5b2ae9e-9213-4442-b7df-4db8cbe51e5d" providerId="ADAL" clId="{ED052505-F2F1-4D0C-B92C-7CA753DADE51}" dt="2022-07-28T14:04:56.849" v="615" actId="1035"/>
          <ac:picMkLst>
            <pc:docMk/>
            <pc:sldMk cId="118335860" sldId="2144328416"/>
            <ac:picMk id="18" creationId="{E39F9317-9D51-859D-7497-91241C384A3A}"/>
          </ac:picMkLst>
        </pc:picChg>
        <pc:picChg chg="mod">
          <ac:chgData name="Leah Montner Dixon" userId="d5b2ae9e-9213-4442-b7df-4db8cbe51e5d" providerId="ADAL" clId="{ED052505-F2F1-4D0C-B92C-7CA753DADE51}" dt="2022-07-28T14:04:56.849" v="615" actId="1035"/>
          <ac:picMkLst>
            <pc:docMk/>
            <pc:sldMk cId="118335860" sldId="2144328416"/>
            <ac:picMk id="20" creationId="{3662A2F5-B5D7-9066-C361-5BD475DE8A92}"/>
          </ac:picMkLst>
        </pc:picChg>
      </pc:sldChg>
      <pc:sldChg chg="delCm">
        <pc:chgData name="Leah Montner Dixon" userId="d5b2ae9e-9213-4442-b7df-4db8cbe51e5d" providerId="ADAL" clId="{ED052505-F2F1-4D0C-B92C-7CA753DADE51}" dt="2022-07-28T14:15:35.103" v="1327"/>
        <pc:sldMkLst>
          <pc:docMk/>
          <pc:sldMk cId="1472524035" sldId="2144328447"/>
        </pc:sldMkLst>
      </pc:sldChg>
      <pc:sldChg chg="delCm">
        <pc:chgData name="Leah Montner Dixon" userId="d5b2ae9e-9213-4442-b7df-4db8cbe51e5d" providerId="ADAL" clId="{ED052505-F2F1-4D0C-B92C-7CA753DADE51}" dt="2022-07-28T14:20:07.114" v="1382"/>
        <pc:sldMkLst>
          <pc:docMk/>
          <pc:sldMk cId="3913831570" sldId="2144328448"/>
        </pc:sldMkLst>
      </pc:sldChg>
      <pc:sldChg chg="delCm">
        <pc:chgData name="Leah Montner Dixon" userId="d5b2ae9e-9213-4442-b7df-4db8cbe51e5d" providerId="ADAL" clId="{ED052505-F2F1-4D0C-B92C-7CA753DADE51}" dt="2022-07-28T14:16:21.889" v="1331"/>
        <pc:sldMkLst>
          <pc:docMk/>
          <pc:sldMk cId="1614755071" sldId="2144328453"/>
        </pc:sldMkLst>
      </pc:sldChg>
      <pc:sldChg chg="delCm">
        <pc:chgData name="Leah Montner Dixon" userId="d5b2ae9e-9213-4442-b7df-4db8cbe51e5d" providerId="ADAL" clId="{ED052505-F2F1-4D0C-B92C-7CA753DADE51}" dt="2022-07-28T14:22:28.229" v="1394"/>
        <pc:sldMkLst>
          <pc:docMk/>
          <pc:sldMk cId="4008295596" sldId="2144328454"/>
        </pc:sldMkLst>
      </pc:sldChg>
      <pc:sldChg chg="addSp delSp modSp mod delCm">
        <pc:chgData name="Leah Montner Dixon" userId="d5b2ae9e-9213-4442-b7df-4db8cbe51e5d" providerId="ADAL" clId="{ED052505-F2F1-4D0C-B92C-7CA753DADE51}" dt="2022-07-28T14:18:26.748" v="1362" actId="165"/>
        <pc:sldMkLst>
          <pc:docMk/>
          <pc:sldMk cId="1500385809" sldId="2144328458"/>
        </pc:sldMkLst>
        <pc:spChg chg="mod topLvl">
          <ac:chgData name="Leah Montner Dixon" userId="d5b2ae9e-9213-4442-b7df-4db8cbe51e5d" providerId="ADAL" clId="{ED052505-F2F1-4D0C-B92C-7CA753DADE51}" dt="2022-07-28T14:18:26.748" v="1362" actId="165"/>
          <ac:spMkLst>
            <pc:docMk/>
            <pc:sldMk cId="1500385809" sldId="2144328458"/>
            <ac:spMk id="9" creationId="{96080249-3CCE-4DA8-ACE2-78881606ACAB}"/>
          </ac:spMkLst>
        </pc:spChg>
        <pc:spChg chg="mod topLvl">
          <ac:chgData name="Leah Montner Dixon" userId="d5b2ae9e-9213-4442-b7df-4db8cbe51e5d" providerId="ADAL" clId="{ED052505-F2F1-4D0C-B92C-7CA753DADE51}" dt="2022-07-28T14:18:26.748" v="1362" actId="165"/>
          <ac:spMkLst>
            <pc:docMk/>
            <pc:sldMk cId="1500385809" sldId="2144328458"/>
            <ac:spMk id="11" creationId="{C30F7862-FA8F-E048-830E-4F9133B819B4}"/>
          </ac:spMkLst>
        </pc:spChg>
        <pc:spChg chg="mod topLvl">
          <ac:chgData name="Leah Montner Dixon" userId="d5b2ae9e-9213-4442-b7df-4db8cbe51e5d" providerId="ADAL" clId="{ED052505-F2F1-4D0C-B92C-7CA753DADE51}" dt="2022-07-28T14:18:26.748" v="1362" actId="165"/>
          <ac:spMkLst>
            <pc:docMk/>
            <pc:sldMk cId="1500385809" sldId="2144328458"/>
            <ac:spMk id="12" creationId="{23BE5660-E9F0-88B6-EEF9-99BFB323A42D}"/>
          </ac:spMkLst>
        </pc:spChg>
        <pc:spChg chg="mod topLvl">
          <ac:chgData name="Leah Montner Dixon" userId="d5b2ae9e-9213-4442-b7df-4db8cbe51e5d" providerId="ADAL" clId="{ED052505-F2F1-4D0C-B92C-7CA753DADE51}" dt="2022-07-28T14:18:26.748" v="1362" actId="165"/>
          <ac:spMkLst>
            <pc:docMk/>
            <pc:sldMk cId="1500385809" sldId="2144328458"/>
            <ac:spMk id="13" creationId="{63C506D1-2D14-4D29-88CD-7AFF084FB460}"/>
          </ac:spMkLst>
        </pc:spChg>
        <pc:grpChg chg="del mod">
          <ac:chgData name="Leah Montner Dixon" userId="d5b2ae9e-9213-4442-b7df-4db8cbe51e5d" providerId="ADAL" clId="{ED052505-F2F1-4D0C-B92C-7CA753DADE51}" dt="2022-07-28T14:18:26.748" v="1362" actId="165"/>
          <ac:grpSpMkLst>
            <pc:docMk/>
            <pc:sldMk cId="1500385809" sldId="2144328458"/>
            <ac:grpSpMk id="2" creationId="{5C77BA6F-CFE5-4FF1-85BB-92F5C2D98707}"/>
          </ac:grpSpMkLst>
        </pc:grpChg>
        <pc:grpChg chg="add del mod">
          <ac:chgData name="Leah Montner Dixon" userId="d5b2ae9e-9213-4442-b7df-4db8cbe51e5d" providerId="ADAL" clId="{ED052505-F2F1-4D0C-B92C-7CA753DADE51}" dt="2022-07-28T14:18:26.748" v="1362" actId="165"/>
          <ac:grpSpMkLst>
            <pc:docMk/>
            <pc:sldMk cId="1500385809" sldId="2144328458"/>
            <ac:grpSpMk id="3" creationId="{B966AC3A-2368-8668-4658-F1998AC264FE}"/>
          </ac:grpSpMkLst>
        </pc:grpChg>
      </pc:sldChg>
      <pc:sldChg chg="delCm">
        <pc:chgData name="Leah Montner Dixon" userId="d5b2ae9e-9213-4442-b7df-4db8cbe51e5d" providerId="ADAL" clId="{ED052505-F2F1-4D0C-B92C-7CA753DADE51}" dt="2022-07-28T14:20:54.609" v="1384"/>
        <pc:sldMkLst>
          <pc:docMk/>
          <pc:sldMk cId="3169689765" sldId="2144328463"/>
        </pc:sldMkLst>
      </pc:sldChg>
      <pc:sldChg chg="delCm">
        <pc:chgData name="Leah Montner Dixon" userId="d5b2ae9e-9213-4442-b7df-4db8cbe51e5d" providerId="ADAL" clId="{ED052505-F2F1-4D0C-B92C-7CA753DADE51}" dt="2022-07-28T14:13:46.155" v="1319"/>
        <pc:sldMkLst>
          <pc:docMk/>
          <pc:sldMk cId="921612522" sldId="2144328465"/>
        </pc:sldMkLst>
      </pc:sldChg>
      <pc:sldChg chg="modSp mod delCm">
        <pc:chgData name="Leah Montner Dixon" userId="d5b2ae9e-9213-4442-b7df-4db8cbe51e5d" providerId="ADAL" clId="{ED052505-F2F1-4D0C-B92C-7CA753DADE51}" dt="2022-07-28T14:13:31.952" v="1318" actId="555"/>
        <pc:sldMkLst>
          <pc:docMk/>
          <pc:sldMk cId="3408982755" sldId="2144328466"/>
        </pc:sldMkLst>
        <pc:spChg chg="mod">
          <ac:chgData name="Leah Montner Dixon" userId="d5b2ae9e-9213-4442-b7df-4db8cbe51e5d" providerId="ADAL" clId="{ED052505-F2F1-4D0C-B92C-7CA753DADE51}" dt="2022-07-28T14:13:31.952" v="1318" actId="555"/>
          <ac:spMkLst>
            <pc:docMk/>
            <pc:sldMk cId="3408982755" sldId="2144328466"/>
            <ac:spMk id="28" creationId="{1D50CB3E-2FDA-E778-763C-4F787FAAD153}"/>
          </ac:spMkLst>
        </pc:spChg>
      </pc:sldChg>
      <pc:sldChg chg="modSp mod">
        <pc:chgData name="Leah Montner Dixon" userId="d5b2ae9e-9213-4442-b7df-4db8cbe51e5d" providerId="ADAL" clId="{ED052505-F2F1-4D0C-B92C-7CA753DADE51}" dt="2022-07-28T14:23:12.633" v="1398" actId="20577"/>
        <pc:sldMkLst>
          <pc:docMk/>
          <pc:sldMk cId="2194362959" sldId="2144328467"/>
        </pc:sldMkLst>
        <pc:spChg chg="mod">
          <ac:chgData name="Leah Montner Dixon" userId="d5b2ae9e-9213-4442-b7df-4db8cbe51e5d" providerId="ADAL" clId="{ED052505-F2F1-4D0C-B92C-7CA753DADE51}" dt="2022-07-28T14:23:12.633" v="1398" actId="20577"/>
          <ac:spMkLst>
            <pc:docMk/>
            <pc:sldMk cId="2194362959" sldId="2144328467"/>
            <ac:spMk id="7" creationId="{039751F8-BE99-0870-A67F-F58D9CCFCD85}"/>
          </ac:spMkLst>
        </pc:spChg>
      </pc:sldChg>
      <pc:sldChg chg="delCm">
        <pc:chgData name="Leah Montner Dixon" userId="d5b2ae9e-9213-4442-b7df-4db8cbe51e5d" providerId="ADAL" clId="{ED052505-F2F1-4D0C-B92C-7CA753DADE51}" dt="2022-07-28T14:15:49.908" v="1328"/>
        <pc:sldMkLst>
          <pc:docMk/>
          <pc:sldMk cId="231919594" sldId="2144328469"/>
        </pc:sldMkLst>
      </pc:sldChg>
      <pc:sldChg chg="delCm">
        <pc:chgData name="Leah Montner Dixon" userId="d5b2ae9e-9213-4442-b7df-4db8cbe51e5d" providerId="ADAL" clId="{ED052505-F2F1-4D0C-B92C-7CA753DADE51}" dt="2022-07-28T14:20:23.835" v="1383"/>
        <pc:sldMkLst>
          <pc:docMk/>
          <pc:sldMk cId="1440265129" sldId="2144328471"/>
        </pc:sldMkLst>
      </pc:sldChg>
      <pc:sldChg chg="delCm">
        <pc:chgData name="Leah Montner Dixon" userId="d5b2ae9e-9213-4442-b7df-4db8cbe51e5d" providerId="ADAL" clId="{ED052505-F2F1-4D0C-B92C-7CA753DADE51}" dt="2022-07-28T14:21:08.329" v="1385"/>
        <pc:sldMkLst>
          <pc:docMk/>
          <pc:sldMk cId="128950525" sldId="2144328472"/>
        </pc:sldMkLst>
      </pc:sldChg>
      <pc:sldChg chg="modSp mod delCm">
        <pc:chgData name="Leah Montner Dixon" userId="d5b2ae9e-9213-4442-b7df-4db8cbe51e5d" providerId="ADAL" clId="{ED052505-F2F1-4D0C-B92C-7CA753DADE51}" dt="2022-07-28T14:25:06.279" v="1402"/>
        <pc:sldMkLst>
          <pc:docMk/>
          <pc:sldMk cId="846210810" sldId="2144328474"/>
        </pc:sldMkLst>
        <pc:spChg chg="mod">
          <ac:chgData name="Leah Montner Dixon" userId="d5b2ae9e-9213-4442-b7df-4db8cbe51e5d" providerId="ADAL" clId="{ED052505-F2F1-4D0C-B92C-7CA753DADE51}" dt="2022-07-28T14:22:58.294" v="1396" actId="20577"/>
          <ac:spMkLst>
            <pc:docMk/>
            <pc:sldMk cId="846210810" sldId="2144328474"/>
            <ac:spMk id="26" creationId="{230D8B21-22C0-4A32-BDE3-699E5AD60F31}"/>
          </ac:spMkLst>
        </pc:spChg>
      </pc:sldChg>
      <pc:sldChg chg="delCm">
        <pc:chgData name="Leah Montner Dixon" userId="d5b2ae9e-9213-4442-b7df-4db8cbe51e5d" providerId="ADAL" clId="{ED052505-F2F1-4D0C-B92C-7CA753DADE51}" dt="2022-07-28T14:13:58.933" v="1320"/>
        <pc:sldMkLst>
          <pc:docMk/>
          <pc:sldMk cId="2204777486" sldId="2144328477"/>
        </pc:sldMkLst>
      </pc:sldChg>
      <pc:sldChg chg="addSp delSp modSp mod">
        <pc:chgData name="Leah Montner Dixon" userId="d5b2ae9e-9213-4442-b7df-4db8cbe51e5d" providerId="ADAL" clId="{ED052505-F2F1-4D0C-B92C-7CA753DADE51}" dt="2022-07-28T14:12:39.772" v="1313"/>
        <pc:sldMkLst>
          <pc:docMk/>
          <pc:sldMk cId="3873043584" sldId="2144328479"/>
        </pc:sldMkLst>
        <pc:spChg chg="add mod">
          <ac:chgData name="Leah Montner Dixon" userId="d5b2ae9e-9213-4442-b7df-4db8cbe51e5d" providerId="ADAL" clId="{ED052505-F2F1-4D0C-B92C-7CA753DADE51}" dt="2022-07-28T14:12:39.772" v="1313"/>
          <ac:spMkLst>
            <pc:docMk/>
            <pc:sldMk cId="3873043584" sldId="2144328479"/>
            <ac:spMk id="18" creationId="{B0D0DAAD-ACB1-3CBB-494E-3EA3F2C3C73D}"/>
          </ac:spMkLst>
        </pc:spChg>
        <pc:spChg chg="add mod">
          <ac:chgData name="Leah Montner Dixon" userId="d5b2ae9e-9213-4442-b7df-4db8cbe51e5d" providerId="ADAL" clId="{ED052505-F2F1-4D0C-B92C-7CA753DADE51}" dt="2022-07-28T14:12:39.772" v="1313"/>
          <ac:spMkLst>
            <pc:docMk/>
            <pc:sldMk cId="3873043584" sldId="2144328479"/>
            <ac:spMk id="19" creationId="{02675584-314E-FA24-C365-D0558C5E0443}"/>
          </ac:spMkLst>
        </pc:spChg>
        <pc:spChg chg="del">
          <ac:chgData name="Leah Montner Dixon" userId="d5b2ae9e-9213-4442-b7df-4db8cbe51e5d" providerId="ADAL" clId="{ED052505-F2F1-4D0C-B92C-7CA753DADE51}" dt="2022-07-28T14:12:39.458" v="1312" actId="478"/>
          <ac:spMkLst>
            <pc:docMk/>
            <pc:sldMk cId="3873043584" sldId="2144328479"/>
            <ac:spMk id="34" creationId="{507FA0B1-7F0D-B2D7-A1F3-DC661F32A49F}"/>
          </ac:spMkLst>
        </pc:spChg>
        <pc:spChg chg="del">
          <ac:chgData name="Leah Montner Dixon" userId="d5b2ae9e-9213-4442-b7df-4db8cbe51e5d" providerId="ADAL" clId="{ED052505-F2F1-4D0C-B92C-7CA753DADE51}" dt="2022-07-28T14:12:39.458" v="1312" actId="478"/>
          <ac:spMkLst>
            <pc:docMk/>
            <pc:sldMk cId="3873043584" sldId="2144328479"/>
            <ac:spMk id="35" creationId="{95A63826-9E29-80BB-0B7C-CDB7DECE2F60}"/>
          </ac:spMkLst>
        </pc:spChg>
        <pc:picChg chg="add mod">
          <ac:chgData name="Leah Montner Dixon" userId="d5b2ae9e-9213-4442-b7df-4db8cbe51e5d" providerId="ADAL" clId="{ED052505-F2F1-4D0C-B92C-7CA753DADE51}" dt="2022-07-28T14:12:39.772" v="1313"/>
          <ac:picMkLst>
            <pc:docMk/>
            <pc:sldMk cId="3873043584" sldId="2144328479"/>
            <ac:picMk id="14" creationId="{432F2FC0-6ED8-D645-55AA-E448DA6DCC79}"/>
          </ac:picMkLst>
        </pc:picChg>
        <pc:picChg chg="del">
          <ac:chgData name="Leah Montner Dixon" userId="d5b2ae9e-9213-4442-b7df-4db8cbe51e5d" providerId="ADAL" clId="{ED052505-F2F1-4D0C-B92C-7CA753DADE51}" dt="2022-07-28T14:12:39.458" v="1312" actId="478"/>
          <ac:picMkLst>
            <pc:docMk/>
            <pc:sldMk cId="3873043584" sldId="2144328479"/>
            <ac:picMk id="33" creationId="{1CA7669C-A4E1-936D-1496-ED7667E5D63E}"/>
          </ac:picMkLst>
        </pc:picChg>
      </pc:sldChg>
      <pc:sldChg chg="delCm">
        <pc:chgData name="Leah Montner Dixon" userId="d5b2ae9e-9213-4442-b7df-4db8cbe51e5d" providerId="ADAL" clId="{ED052505-F2F1-4D0C-B92C-7CA753DADE51}" dt="2022-07-28T14:22:20.091" v="1393"/>
        <pc:sldMkLst>
          <pc:docMk/>
          <pc:sldMk cId="174911611" sldId="214432848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7FCFDAA0_C91D89B8.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_7FCFDAD2_A2A2EBF21.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_7FCFDAC8_287809A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_7FCFDA75_2F4DF81B.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_7FCFDA72_98660831.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_7FCFDA72_986608312.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_7FCFDA72_986608313.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_7FCFDA72_986608314.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_7FCFDA72_986608315.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_7FCFDA72_986608316.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_7FCFDB05_603F34FF.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7FCFDA6F_38A1EDD6.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_7FCFDAD0_915AA541.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_7FCFDB21_A4D90006.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_7FCFDABD_AF689A0C.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_7FCFDB06_EEE9BCAC.xlsx"/><Relationship Id="rId2" Type="http://schemas.microsoft.com/office/2011/relationships/chartColorStyle" Target="colors23.xml"/><Relationship Id="rId1" Type="http://schemas.microsoft.com/office/2011/relationships/chartStyle" Target="style23.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7FCFDA97_A66E45CF.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_7FCFDADC_39AC6F8F.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_7FCFDA6E_86BE0A2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_7FCFDA83_2158CE5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_7FCFDAF5_EA017A1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_7FCFDB13_82CB524F.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_7FCFDAD2_A2A2EBF2.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331441542837804"/>
          <c:y val="6.5968256402456862E-2"/>
          <c:w val="0.53968908322361553"/>
          <c:h val="0.92131256527584271"/>
        </c:manualLayout>
      </c:layout>
      <c:barChart>
        <c:barDir val="bar"/>
        <c:grouping val="clustered"/>
        <c:varyColors val="0"/>
        <c:ser>
          <c:idx val="0"/>
          <c:order val="0"/>
          <c:tx>
            <c:strRef>
              <c:f>Sheet1!$B$1</c:f>
              <c:strCache>
                <c:ptCount val="1"/>
                <c:pt idx="0">
                  <c:v>A very big problem</c:v>
                </c:pt>
              </c:strCache>
            </c:strRef>
          </c:tx>
          <c:spPr>
            <a:solidFill>
              <a:srgbClr val="00BFF2"/>
            </a:solidFill>
            <a:ln>
              <a:noFill/>
            </a:ln>
            <a:effectLst/>
          </c:spPr>
          <c:invertIfNegative val="0"/>
          <c:dPt>
            <c:idx val="0"/>
            <c:invertIfNegative val="0"/>
            <c:bubble3D val="0"/>
            <c:spPr>
              <a:solidFill>
                <a:srgbClr val="ED3C8D"/>
              </a:solidFill>
              <a:ln>
                <a:noFill/>
              </a:ln>
              <a:effectLst/>
            </c:spPr>
            <c:extLst>
              <c:ext xmlns:c16="http://schemas.microsoft.com/office/drawing/2014/chart" uri="{C3380CC4-5D6E-409C-BE32-E72D297353CC}">
                <c16:uniqueId val="{00000000-6637-457F-8C8C-56D52BA873FD}"/>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Inflation</c:v>
                </c:pt>
                <c:pt idx="1">
                  <c:v>The affordability of health care</c:v>
                </c:pt>
                <c:pt idx="2">
                  <c:v>Violent crime</c:v>
                </c:pt>
                <c:pt idx="3">
                  <c:v>Gun violence</c:v>
                </c:pt>
                <c:pt idx="4">
                  <c:v>The federal budget deficit</c:v>
                </c:pt>
                <c:pt idx="5">
                  <c:v>Climate change</c:v>
                </c:pt>
                <c:pt idx="6">
                  <c:v>The quality of public K-12 schools</c:v>
                </c:pt>
                <c:pt idx="7">
                  <c:v>Illegal Immigration</c:v>
                </c:pt>
                <c:pt idx="8">
                  <c:v>Racism</c:v>
                </c:pt>
                <c:pt idx="9">
                  <c:v>Conditions of roads, bridges and other infrastructure</c:v>
                </c:pt>
                <c:pt idx="10">
                  <c:v>Unemployment</c:v>
                </c:pt>
                <c:pt idx="11">
                  <c:v>The coronavirus outbreak</c:v>
                </c:pt>
              </c:strCache>
            </c:strRef>
          </c:cat>
          <c:val>
            <c:numRef>
              <c:f>Sheet1!$B$2:$B$13</c:f>
              <c:numCache>
                <c:formatCode>0%</c:formatCode>
                <c:ptCount val="12"/>
                <c:pt idx="0">
                  <c:v>0.7</c:v>
                </c:pt>
                <c:pt idx="1">
                  <c:v>0.55000000000000004</c:v>
                </c:pt>
                <c:pt idx="2">
                  <c:v>0.54</c:v>
                </c:pt>
                <c:pt idx="3">
                  <c:v>0.51</c:v>
                </c:pt>
                <c:pt idx="4">
                  <c:v>0.51</c:v>
                </c:pt>
                <c:pt idx="5">
                  <c:v>0.42</c:v>
                </c:pt>
                <c:pt idx="6">
                  <c:v>0.39</c:v>
                </c:pt>
                <c:pt idx="7">
                  <c:v>0.38</c:v>
                </c:pt>
                <c:pt idx="8">
                  <c:v>0.35</c:v>
                </c:pt>
                <c:pt idx="9">
                  <c:v>0.3</c:v>
                </c:pt>
                <c:pt idx="10">
                  <c:v>0.23</c:v>
                </c:pt>
                <c:pt idx="11">
                  <c:v>0.19</c:v>
                </c:pt>
              </c:numCache>
            </c:numRef>
          </c:val>
          <c:extLst>
            <c:ext xmlns:c16="http://schemas.microsoft.com/office/drawing/2014/chart" uri="{C3380CC4-5D6E-409C-BE32-E72D297353CC}">
              <c16:uniqueId val="{00000000-3E6D-488C-AC72-EF5106BA1546}"/>
            </c:ext>
          </c:extLst>
        </c:ser>
        <c:dLbls>
          <c:showLegendKey val="0"/>
          <c:showVal val="0"/>
          <c:showCatName val="0"/>
          <c:showSerName val="0"/>
          <c:showPercent val="0"/>
          <c:showBubbleSize val="0"/>
        </c:dLbls>
        <c:gapWidth val="65"/>
        <c:axId val="430687360"/>
        <c:axId val="430679456"/>
      </c:barChart>
      <c:catAx>
        <c:axId val="430687360"/>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crossAx val="430679456"/>
        <c:crosses val="autoZero"/>
        <c:auto val="1"/>
        <c:lblAlgn val="ctr"/>
        <c:lblOffset val="100"/>
        <c:noMultiLvlLbl val="0"/>
      </c:catAx>
      <c:valAx>
        <c:axId val="430679456"/>
        <c:scaling>
          <c:orientation val="minMax"/>
        </c:scaling>
        <c:delete val="1"/>
        <c:axPos val="t"/>
        <c:numFmt formatCode="0%" sourceLinked="1"/>
        <c:majorTickMark val="none"/>
        <c:minorTickMark val="none"/>
        <c:tickLblPos val="nextTo"/>
        <c:crossAx val="4306873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B1464"/>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618018153042482"/>
          <c:y val="0.2072556662308058"/>
          <c:w val="0.54065849128739507"/>
          <c:h val="0.79227758012244121"/>
        </c:manualLayout>
      </c:layout>
      <c:barChart>
        <c:barDir val="bar"/>
        <c:grouping val="clustered"/>
        <c:varyColors val="0"/>
        <c:dLbls>
          <c:showLegendKey val="0"/>
          <c:showVal val="0"/>
          <c:showCatName val="0"/>
          <c:showSerName val="0"/>
          <c:showPercent val="0"/>
          <c:showBubbleSize val="0"/>
        </c:dLbls>
        <c:gapWidth val="109"/>
        <c:axId val="1807004943"/>
        <c:axId val="102935919"/>
      </c:barChart>
      <c:catAx>
        <c:axId val="1807004943"/>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rgbClr val="1B1464"/>
                </a:solidFill>
                <a:latin typeface="Helvetica" panose="020B0403020202020204" pitchFamily="34" charset="0"/>
                <a:ea typeface="+mn-ea"/>
                <a:cs typeface="+mn-cs"/>
              </a:defRPr>
            </a:pPr>
            <a:endParaRPr lang="en-US"/>
          </a:p>
        </c:txPr>
        <c:crossAx val="102935919"/>
        <c:crosses val="autoZero"/>
        <c:auto val="1"/>
        <c:lblAlgn val="ctr"/>
        <c:lblOffset val="100"/>
        <c:noMultiLvlLbl val="0"/>
      </c:catAx>
      <c:valAx>
        <c:axId val="102935919"/>
        <c:scaling>
          <c:orientation val="minMax"/>
        </c:scaling>
        <c:delete val="1"/>
        <c:axPos val="t"/>
        <c:numFmt formatCode="0%" sourceLinked="1"/>
        <c:majorTickMark val="none"/>
        <c:minorTickMark val="none"/>
        <c:tickLblPos val="nextTo"/>
        <c:crossAx val="18070049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B1464"/>
          </a:solidFill>
          <a:latin typeface="Helvetica" panose="020B040302020202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946112789703164E-2"/>
          <c:y val="0.21349858182069315"/>
          <c:w val="0.92333657800343649"/>
          <c:h val="0.64050774472292504"/>
        </c:manualLayout>
      </c:layout>
      <c:barChart>
        <c:barDir val="bar"/>
        <c:grouping val="percentStacked"/>
        <c:varyColors val="0"/>
        <c:ser>
          <c:idx val="0"/>
          <c:order val="0"/>
          <c:tx>
            <c:strRef>
              <c:f>Sheet1!$B$1</c:f>
              <c:strCache>
                <c:ptCount val="1"/>
                <c:pt idx="0">
                  <c:v>Completely agree</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My (company/main client's) company will have to rethink our messaging in order to compete for a share of consumers' smaller discretionary spending</c:v>
                </c:pt>
              </c:strCache>
            </c:strRef>
          </c:cat>
          <c:val>
            <c:numRef>
              <c:f>Sheet1!$B$2</c:f>
              <c:numCache>
                <c:formatCode>0%</c:formatCode>
                <c:ptCount val="1"/>
                <c:pt idx="0">
                  <c:v>0.13</c:v>
                </c:pt>
              </c:numCache>
            </c:numRef>
          </c:val>
          <c:extLst>
            <c:ext xmlns:c16="http://schemas.microsoft.com/office/drawing/2014/chart" uri="{C3380CC4-5D6E-409C-BE32-E72D297353CC}">
              <c16:uniqueId val="{00000000-8F4A-47B0-961F-476AB5D08D8D}"/>
            </c:ext>
          </c:extLst>
        </c:ser>
        <c:ser>
          <c:idx val="1"/>
          <c:order val="1"/>
          <c:tx>
            <c:strRef>
              <c:f>Sheet1!$C$1</c:f>
              <c:strCache>
                <c:ptCount val="1"/>
                <c:pt idx="0">
                  <c:v>Somewhat agree</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My (company/main client's) company will have to rethink our messaging in order to compete for a share of consumers' smaller discretionary spending</c:v>
                </c:pt>
              </c:strCache>
            </c:strRef>
          </c:cat>
          <c:val>
            <c:numRef>
              <c:f>Sheet1!$C$2</c:f>
              <c:numCache>
                <c:formatCode>0%</c:formatCode>
                <c:ptCount val="1"/>
                <c:pt idx="0">
                  <c:v>0.37</c:v>
                </c:pt>
              </c:numCache>
            </c:numRef>
          </c:val>
          <c:extLst>
            <c:ext xmlns:c16="http://schemas.microsoft.com/office/drawing/2014/chart" uri="{C3380CC4-5D6E-409C-BE32-E72D297353CC}">
              <c16:uniqueId val="{00000001-8F4A-47B0-961F-476AB5D08D8D}"/>
            </c:ext>
          </c:extLst>
        </c:ser>
        <c:ser>
          <c:idx val="2"/>
          <c:order val="2"/>
          <c:tx>
            <c:strRef>
              <c:f>Sheet1!$D$1</c:f>
              <c:strCache>
                <c:ptCount val="1"/>
                <c:pt idx="0">
                  <c:v>Neither agree nor disagree</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My (company/main client's) company will have to rethink our messaging in order to compete for a share of consumers' smaller discretionary spending</c:v>
                </c:pt>
              </c:strCache>
            </c:strRef>
          </c:cat>
          <c:val>
            <c:numRef>
              <c:f>Sheet1!$D$2</c:f>
              <c:numCache>
                <c:formatCode>0%</c:formatCode>
                <c:ptCount val="1"/>
                <c:pt idx="0">
                  <c:v>0.32</c:v>
                </c:pt>
              </c:numCache>
            </c:numRef>
          </c:val>
          <c:extLst>
            <c:ext xmlns:c16="http://schemas.microsoft.com/office/drawing/2014/chart" uri="{C3380CC4-5D6E-409C-BE32-E72D297353CC}">
              <c16:uniqueId val="{00000002-8F4A-47B0-961F-476AB5D08D8D}"/>
            </c:ext>
          </c:extLst>
        </c:ser>
        <c:ser>
          <c:idx val="3"/>
          <c:order val="3"/>
          <c:tx>
            <c:strRef>
              <c:f>Sheet1!$E$1</c:f>
              <c:strCache>
                <c:ptCount val="1"/>
                <c:pt idx="0">
                  <c:v>Somewhat disagree</c:v>
                </c:pt>
              </c:strCache>
            </c:strRef>
          </c:tx>
          <c:spPr>
            <a:solidFill>
              <a:srgbClr val="4EBE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My (company/main client's) company will have to rethink our messaging in order to compete for a share of consumers' smaller discretionary spending</c:v>
                </c:pt>
              </c:strCache>
            </c:strRef>
          </c:cat>
          <c:val>
            <c:numRef>
              <c:f>Sheet1!$E$2</c:f>
              <c:numCache>
                <c:formatCode>0%</c:formatCode>
                <c:ptCount val="1"/>
                <c:pt idx="0">
                  <c:v>0.12</c:v>
                </c:pt>
              </c:numCache>
            </c:numRef>
          </c:val>
          <c:extLst>
            <c:ext xmlns:c16="http://schemas.microsoft.com/office/drawing/2014/chart" uri="{C3380CC4-5D6E-409C-BE32-E72D297353CC}">
              <c16:uniqueId val="{00000003-8F4A-47B0-961F-476AB5D08D8D}"/>
            </c:ext>
          </c:extLst>
        </c:ser>
        <c:ser>
          <c:idx val="4"/>
          <c:order val="4"/>
          <c:tx>
            <c:strRef>
              <c:f>Sheet1!$F$1</c:f>
              <c:strCache>
                <c:ptCount val="1"/>
                <c:pt idx="0">
                  <c:v>Completely disagree</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My (company/main client's) company will have to rethink our messaging in order to compete for a share of consumers' smaller discretionary spending</c:v>
                </c:pt>
              </c:strCache>
            </c:strRef>
          </c:cat>
          <c:val>
            <c:numRef>
              <c:f>Sheet1!$F$2</c:f>
              <c:numCache>
                <c:formatCode>0%</c:formatCode>
                <c:ptCount val="1"/>
                <c:pt idx="0">
                  <c:v>0.05</c:v>
                </c:pt>
              </c:numCache>
            </c:numRef>
          </c:val>
          <c:extLst>
            <c:ext xmlns:c16="http://schemas.microsoft.com/office/drawing/2014/chart" uri="{C3380CC4-5D6E-409C-BE32-E72D297353CC}">
              <c16:uniqueId val="{00000004-8F4A-47B0-961F-476AB5D08D8D}"/>
            </c:ext>
          </c:extLst>
        </c:ser>
        <c:dLbls>
          <c:showLegendKey val="0"/>
          <c:showVal val="0"/>
          <c:showCatName val="0"/>
          <c:showSerName val="0"/>
          <c:showPercent val="0"/>
          <c:showBubbleSize val="0"/>
        </c:dLbls>
        <c:gapWidth val="150"/>
        <c:overlap val="100"/>
        <c:axId val="53429824"/>
        <c:axId val="53426496"/>
      </c:barChart>
      <c:catAx>
        <c:axId val="53429824"/>
        <c:scaling>
          <c:orientation val="minMax"/>
        </c:scaling>
        <c:delete val="1"/>
        <c:axPos val="l"/>
        <c:numFmt formatCode="General" sourceLinked="1"/>
        <c:majorTickMark val="none"/>
        <c:minorTickMark val="none"/>
        <c:tickLblPos val="nextTo"/>
        <c:crossAx val="53426496"/>
        <c:crosses val="autoZero"/>
        <c:auto val="1"/>
        <c:lblAlgn val="ctr"/>
        <c:lblOffset val="100"/>
        <c:noMultiLvlLbl val="0"/>
      </c:catAx>
      <c:valAx>
        <c:axId val="53426496"/>
        <c:scaling>
          <c:orientation val="minMax"/>
        </c:scaling>
        <c:delete val="1"/>
        <c:axPos val="b"/>
        <c:numFmt formatCode="0%" sourceLinked="1"/>
        <c:majorTickMark val="none"/>
        <c:minorTickMark val="none"/>
        <c:tickLblPos val="nextTo"/>
        <c:crossAx val="53429824"/>
        <c:crosses val="autoZero"/>
        <c:crossBetween val="between"/>
      </c:valAx>
      <c:spPr>
        <a:noFill/>
        <a:ln>
          <a:noFill/>
        </a:ln>
        <a:effectLst/>
      </c:spPr>
    </c:plotArea>
    <c:legend>
      <c:legendPos val="b"/>
      <c:layout>
        <c:manualLayout>
          <c:xMode val="edge"/>
          <c:yMode val="edge"/>
          <c:x val="3.2608033118573715E-2"/>
          <c:y val="0.16835789582028413"/>
          <c:w val="0.93563649758861156"/>
          <c:h val="0.16199221536553782"/>
        </c:manualLayout>
      </c:layout>
      <c:overlay val="0"/>
      <c:spPr>
        <a:noFill/>
        <a:ln>
          <a:noFill/>
        </a:ln>
        <a:effectLst/>
      </c:spPr>
      <c:txPr>
        <a:bodyPr rot="0" spcFirstLastPara="1" vertOverflow="ellipsis" vert="horz" wrap="square" anchor="ctr" anchorCtr="1"/>
        <a:lstStyle/>
        <a:p>
          <a:pPr>
            <a:defRPr sz="1200"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rgbClr val="1B1464"/>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826293584663055"/>
          <c:y val="0.12212036800155848"/>
          <c:w val="0.5117370641533695"/>
          <c:h val="0.86746076575880571"/>
        </c:manualLayout>
      </c:layout>
      <c:barChart>
        <c:barDir val="bar"/>
        <c:grouping val="clustered"/>
        <c:varyColors val="0"/>
        <c:ser>
          <c:idx val="0"/>
          <c:order val="0"/>
          <c:tx>
            <c:strRef>
              <c:f>Sheet1!$B$1</c:f>
              <c:strCache>
                <c:ptCount val="1"/>
                <c:pt idx="0">
                  <c:v>% Extremely Impactful or Very Impactful</c:v>
                </c:pt>
              </c:strCache>
            </c:strRef>
          </c:tx>
          <c:spPr>
            <a:solidFill>
              <a:srgbClr val="1F1A62"/>
            </a:solidFill>
            <a:ln>
              <a:noFill/>
            </a:ln>
            <a:effectLst/>
          </c:spPr>
          <c:invertIfNegative val="0"/>
          <c:dPt>
            <c:idx val="0"/>
            <c:invertIfNegative val="0"/>
            <c:bubble3D val="0"/>
            <c:spPr>
              <a:solidFill>
                <a:srgbClr val="FFE600"/>
              </a:solidFill>
              <a:ln>
                <a:noFill/>
              </a:ln>
              <a:effectLst/>
            </c:spPr>
            <c:extLst>
              <c:ext xmlns:c16="http://schemas.microsoft.com/office/drawing/2014/chart" uri="{C3380CC4-5D6E-409C-BE32-E72D297353CC}">
                <c16:uniqueId val="{00000001-B8A7-4997-8C74-4D009735F14C}"/>
              </c:ext>
            </c:extLst>
          </c:dPt>
          <c:dPt>
            <c:idx val="2"/>
            <c:invertIfNegative val="0"/>
            <c:bubble3D val="0"/>
            <c:spPr>
              <a:solidFill>
                <a:srgbClr val="4EBEA4"/>
              </a:solidFill>
              <a:ln>
                <a:noFill/>
              </a:ln>
              <a:effectLst/>
            </c:spPr>
            <c:extLst>
              <c:ext xmlns:c16="http://schemas.microsoft.com/office/drawing/2014/chart" uri="{C3380CC4-5D6E-409C-BE32-E72D297353CC}">
                <c16:uniqueId val="{00000003-B8A7-4997-8C74-4D009735F14C}"/>
              </c:ext>
            </c:extLst>
          </c:dPt>
          <c:dPt>
            <c:idx val="3"/>
            <c:invertIfNegative val="0"/>
            <c:bubble3D val="0"/>
            <c:spPr>
              <a:solidFill>
                <a:srgbClr val="4EBEA4"/>
              </a:solidFill>
              <a:ln>
                <a:noFill/>
              </a:ln>
              <a:effectLst/>
            </c:spPr>
            <c:extLst>
              <c:ext xmlns:c16="http://schemas.microsoft.com/office/drawing/2014/chart" uri="{C3380CC4-5D6E-409C-BE32-E72D297353CC}">
                <c16:uniqueId val="{00000005-B8A7-4997-8C74-4D009735F14C}"/>
              </c:ext>
            </c:extLst>
          </c:dPt>
          <c:dPt>
            <c:idx val="4"/>
            <c:invertIfNegative val="0"/>
            <c:bubble3D val="0"/>
            <c:spPr>
              <a:solidFill>
                <a:srgbClr val="00BFF2"/>
              </a:solidFill>
              <a:ln>
                <a:noFill/>
              </a:ln>
              <a:effectLst/>
            </c:spPr>
            <c:extLst>
              <c:ext xmlns:c16="http://schemas.microsoft.com/office/drawing/2014/chart" uri="{C3380CC4-5D6E-409C-BE32-E72D297353CC}">
                <c16:uniqueId val="{00000007-B8A7-4997-8C74-4D009735F14C}"/>
              </c:ext>
            </c:extLst>
          </c:dPt>
          <c:dPt>
            <c:idx val="5"/>
            <c:invertIfNegative val="0"/>
            <c:bubble3D val="0"/>
            <c:spPr>
              <a:solidFill>
                <a:srgbClr val="ED3C8D"/>
              </a:solidFill>
              <a:ln>
                <a:noFill/>
              </a:ln>
              <a:effectLst/>
            </c:spPr>
            <c:extLst>
              <c:ext xmlns:c16="http://schemas.microsoft.com/office/drawing/2014/chart" uri="{C3380CC4-5D6E-409C-BE32-E72D297353CC}">
                <c16:uniqueId val="{00000009-B8A7-4997-8C74-4D009735F14C}"/>
              </c:ext>
            </c:extLst>
          </c:dPt>
          <c:dPt>
            <c:idx val="6"/>
            <c:invertIfNegative val="0"/>
            <c:bubble3D val="0"/>
            <c:spPr>
              <a:solidFill>
                <a:srgbClr val="00BFF2"/>
              </a:solidFill>
              <a:ln>
                <a:noFill/>
              </a:ln>
              <a:effectLst/>
            </c:spPr>
            <c:extLst>
              <c:ext xmlns:c16="http://schemas.microsoft.com/office/drawing/2014/chart" uri="{C3380CC4-5D6E-409C-BE32-E72D297353CC}">
                <c16:uniqueId val="{0000000B-B8A7-4997-8C74-4D009735F14C}"/>
              </c:ext>
            </c:extLst>
          </c:dPt>
          <c:dPt>
            <c:idx val="8"/>
            <c:invertIfNegative val="0"/>
            <c:bubble3D val="0"/>
            <c:spPr>
              <a:solidFill>
                <a:srgbClr val="ED3C8D"/>
              </a:solidFill>
              <a:ln>
                <a:noFill/>
              </a:ln>
              <a:effectLst/>
            </c:spPr>
            <c:extLst>
              <c:ext xmlns:c16="http://schemas.microsoft.com/office/drawing/2014/chart" uri="{C3380CC4-5D6E-409C-BE32-E72D297353CC}">
                <c16:uniqueId val="{0000000D-B8A7-4997-8C74-4D009735F14C}"/>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Foot traffic into brick-and-mortar locations</c:v>
                </c:pt>
                <c:pt idx="1">
                  <c:v>Ad frequency management</c:v>
                </c:pt>
                <c:pt idx="2">
                  <c:v>Purchase / sales conversions</c:v>
                </c:pt>
                <c:pt idx="3">
                  <c:v>Customer acquisition</c:v>
                </c:pt>
                <c:pt idx="4">
                  <c:v>Increase effectiveness of your entire media plan</c:v>
                </c:pt>
                <c:pt idx="5">
                  <c:v>Support purchase consideration with product/service info/differentiation</c:v>
                </c:pt>
                <c:pt idx="6">
                  <c:v>Directly attributable actions* within a specific attribution window</c:v>
                </c:pt>
                <c:pt idx="7">
                  <c:v>Create awareness</c:v>
                </c:pt>
                <c:pt idx="8">
                  <c:v>Engage viewers</c:v>
                </c:pt>
                <c:pt idx="9">
                  <c:v>Extending target audience delivery and reach</c:v>
                </c:pt>
              </c:strCache>
            </c:strRef>
          </c:cat>
          <c:val>
            <c:numRef>
              <c:f>Sheet1!$B$2:$B$11</c:f>
              <c:numCache>
                <c:formatCode>0%</c:formatCode>
                <c:ptCount val="10"/>
                <c:pt idx="0">
                  <c:v>0.56399999999999995</c:v>
                </c:pt>
                <c:pt idx="1">
                  <c:v>0.60660000000000003</c:v>
                </c:pt>
                <c:pt idx="2">
                  <c:v>0.62090000000000001</c:v>
                </c:pt>
                <c:pt idx="3">
                  <c:v>0.67300000000000004</c:v>
                </c:pt>
                <c:pt idx="4">
                  <c:v>0.68720000000000003</c:v>
                </c:pt>
                <c:pt idx="5">
                  <c:v>0.69189999999999996</c:v>
                </c:pt>
                <c:pt idx="6">
                  <c:v>0.69189999999999996</c:v>
                </c:pt>
                <c:pt idx="7">
                  <c:v>0.71560000000000001</c:v>
                </c:pt>
                <c:pt idx="8">
                  <c:v>0.71560000000000001</c:v>
                </c:pt>
                <c:pt idx="9">
                  <c:v>0.74409999999999998</c:v>
                </c:pt>
              </c:numCache>
            </c:numRef>
          </c:val>
          <c:extLst>
            <c:ext xmlns:c16="http://schemas.microsoft.com/office/drawing/2014/chart" uri="{C3380CC4-5D6E-409C-BE32-E72D297353CC}">
              <c16:uniqueId val="{0000000E-B8A7-4997-8C74-4D009735F14C}"/>
            </c:ext>
          </c:extLst>
        </c:ser>
        <c:dLbls>
          <c:showLegendKey val="0"/>
          <c:showVal val="0"/>
          <c:showCatName val="0"/>
          <c:showSerName val="0"/>
          <c:showPercent val="0"/>
          <c:showBubbleSize val="0"/>
        </c:dLbls>
        <c:gapWidth val="100"/>
        <c:axId val="1476490864"/>
        <c:axId val="1476492112"/>
      </c:barChart>
      <c:catAx>
        <c:axId val="1476490864"/>
        <c:scaling>
          <c:orientation val="minMax"/>
        </c:scaling>
        <c:delete val="0"/>
        <c:axPos val="l"/>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200" b="0" i="0" u="none" strike="noStrike" kern="1200" baseline="0">
                <a:solidFill>
                  <a:srgbClr val="1B1464"/>
                </a:solidFill>
                <a:latin typeface="Helvetica" panose="020B0403020202020204" pitchFamily="34" charset="0"/>
                <a:ea typeface="+mn-ea"/>
                <a:cs typeface="+mn-cs"/>
              </a:defRPr>
            </a:pPr>
            <a:endParaRPr lang="en-US"/>
          </a:p>
        </c:txPr>
        <c:crossAx val="1476492112"/>
        <c:crosses val="autoZero"/>
        <c:auto val="1"/>
        <c:lblAlgn val="ctr"/>
        <c:lblOffset val="100"/>
        <c:noMultiLvlLbl val="0"/>
      </c:catAx>
      <c:valAx>
        <c:axId val="1476492112"/>
        <c:scaling>
          <c:orientation val="minMax"/>
        </c:scaling>
        <c:delete val="1"/>
        <c:axPos val="b"/>
        <c:numFmt formatCode="0%" sourceLinked="1"/>
        <c:majorTickMark val="none"/>
        <c:minorTickMark val="none"/>
        <c:tickLblPos val="nextTo"/>
        <c:crossAx val="14764908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Helvetica" panose="020B0403020202020204"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621930739802255"/>
          <c:y val="2.3756257061407118E-2"/>
          <c:w val="0.60213166393401896"/>
          <c:h val="0.94456873352338344"/>
        </c:manualLayout>
      </c:layout>
      <c:doughnutChart>
        <c:varyColors val="1"/>
        <c:ser>
          <c:idx val="0"/>
          <c:order val="0"/>
          <c:tx>
            <c:strRef>
              <c:f>Sheet1!$B$1</c:f>
              <c:strCache>
                <c:ptCount val="1"/>
                <c:pt idx="0">
                  <c:v>Column1</c:v>
                </c:pt>
              </c:strCache>
            </c:strRef>
          </c:tx>
          <c:spPr>
            <a:ln>
              <a:solidFill>
                <a:srgbClr val="1B1464"/>
              </a:solidFill>
            </a:ln>
          </c:spPr>
          <c:dPt>
            <c:idx val="0"/>
            <c:bubble3D val="0"/>
            <c:spPr>
              <a:solidFill>
                <a:srgbClr val="1B1464"/>
              </a:solidFill>
              <a:ln w="19050">
                <a:solidFill>
                  <a:srgbClr val="1B1464"/>
                </a:solidFill>
              </a:ln>
              <a:effectLst/>
            </c:spPr>
            <c:extLst>
              <c:ext xmlns:c16="http://schemas.microsoft.com/office/drawing/2014/chart" uri="{C3380CC4-5D6E-409C-BE32-E72D297353CC}">
                <c16:uniqueId val="{00000001-1EE6-47C6-99C7-6E03EDABAE69}"/>
              </c:ext>
            </c:extLst>
          </c:dPt>
          <c:dPt>
            <c:idx val="1"/>
            <c:bubble3D val="0"/>
            <c:spPr>
              <a:solidFill>
                <a:schemeClr val="bg1"/>
              </a:solidFill>
              <a:ln w="19050">
                <a:solidFill>
                  <a:srgbClr val="1B1464"/>
                </a:solidFill>
              </a:ln>
              <a:effectLst/>
            </c:spPr>
            <c:extLst>
              <c:ext xmlns:c16="http://schemas.microsoft.com/office/drawing/2014/chart" uri="{C3380CC4-5D6E-409C-BE32-E72D297353CC}">
                <c16:uniqueId val="{00000003-1EE6-47C6-99C7-6E03EDABAE69}"/>
              </c:ext>
            </c:extLst>
          </c:dPt>
          <c:dLbls>
            <c:dLbl>
              <c:idx val="0"/>
              <c:layout>
                <c:manualLayout>
                  <c:x val="0.20280796939434589"/>
                  <c:y val="-5.8181941752900007E-2"/>
                </c:manualLayout>
              </c:layout>
              <c:tx>
                <c:rich>
                  <a:bodyPr rot="0" spcFirstLastPara="1" vertOverflow="ellipsis" vert="horz" wrap="square" anchor="ctr" anchorCtr="0"/>
                  <a:lstStyle/>
                  <a:p>
                    <a:pPr algn="ctr" rtl="0">
                      <a:defRPr lang="en-US" sz="2000" b="1" i="0" u="none" strike="noStrike" kern="1200" baseline="0">
                        <a:solidFill>
                          <a:srgbClr val="1B1464"/>
                        </a:solidFill>
                        <a:latin typeface="Helvetica" panose="020B0604020202020204" pitchFamily="34" charset="0"/>
                        <a:ea typeface="+mn-ea"/>
                        <a:cs typeface="Helvetica" panose="020B0604020202020204" pitchFamily="34" charset="0"/>
                      </a:defRPr>
                    </a:pPr>
                    <a:fld id="{658DDEDC-23B4-4C1A-AAA3-9D345CFDE17D}" type="VALUE">
                      <a:rPr lang="en-US" sz="2000" b="1" i="0" u="none" strike="noStrike" kern="1200" baseline="0" smtClean="0">
                        <a:solidFill>
                          <a:srgbClr val="1B1464"/>
                        </a:solidFill>
                        <a:latin typeface="Helvetica" panose="020B0604020202020204" pitchFamily="34" charset="0"/>
                        <a:ea typeface="+mn-ea"/>
                        <a:cs typeface="Helvetica" panose="020B0604020202020204" pitchFamily="34" charset="0"/>
                      </a:rPr>
                      <a:pPr algn="ctr" rtl="0">
                        <a:defRPr lang="en-US" sz="2000" b="1"/>
                      </a:pPr>
                      <a:t>[VALUE]</a:t>
                    </a:fld>
                    <a:r>
                      <a:rPr lang="en-US" sz="2000" b="1" i="0" u="none" strike="noStrike" kern="1200" baseline="0">
                        <a:solidFill>
                          <a:srgbClr val="1B1464"/>
                        </a:solidFill>
                        <a:latin typeface="Helvetica" panose="020B0604020202020204" pitchFamily="34" charset="0"/>
                        <a:ea typeface="+mn-ea"/>
                        <a:cs typeface="Helvetica" panose="020B0604020202020204" pitchFamily="34" charset="0"/>
                      </a:rPr>
                      <a:t> </a:t>
                    </a:r>
                  </a:p>
                </c:rich>
              </c:tx>
              <c:spPr>
                <a:noFill/>
                <a:ln>
                  <a:noFill/>
                </a:ln>
                <a:effectLst/>
              </c:spPr>
              <c:txPr>
                <a:bodyPr rot="0" spcFirstLastPara="1" vertOverflow="ellipsis" vert="horz" wrap="square" anchor="ctr" anchorCtr="0"/>
                <a:lstStyle/>
                <a:p>
                  <a:pPr algn="ctr" rtl="0">
                    <a:defRPr lang="en-US" sz="2000"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eparator> </c:separator>
              <c:extLst>
                <c:ext xmlns:c15="http://schemas.microsoft.com/office/drawing/2012/chart" uri="{CE6537A1-D6FC-4f65-9D91-7224C49458BB}">
                  <c15:layout>
                    <c:manualLayout>
                      <c:w val="0.25750190097877595"/>
                      <c:h val="0.1815869040974262"/>
                    </c:manualLayout>
                  </c15:layout>
                  <c15:dlblFieldTable/>
                  <c15:showDataLabelsRange val="0"/>
                </c:ext>
                <c:ext xmlns:c16="http://schemas.microsoft.com/office/drawing/2014/chart" uri="{C3380CC4-5D6E-409C-BE32-E72D297353CC}">
                  <c16:uniqueId val="{00000001-1EE6-47C6-99C7-6E03EDABAE69}"/>
                </c:ext>
              </c:extLst>
            </c:dLbl>
            <c:dLbl>
              <c:idx val="1"/>
              <c:delete val="1"/>
              <c:extLst>
                <c:ext xmlns:c15="http://schemas.microsoft.com/office/drawing/2012/chart" uri="{CE6537A1-D6FC-4f65-9D91-7224C49458BB}">
                  <c15:layout>
                    <c:manualLayout>
                      <c:w val="0.2302691785946748"/>
                      <c:h val="0.21759014818949349"/>
                    </c:manualLayout>
                  </c15:layout>
                </c:ext>
                <c:ext xmlns:c16="http://schemas.microsoft.com/office/drawing/2014/chart" uri="{C3380CC4-5D6E-409C-BE32-E72D297353CC}">
                  <c16:uniqueId val="{00000003-1EE6-47C6-99C7-6E03EDABAE69}"/>
                </c:ext>
              </c:extLst>
            </c:dLbl>
            <c:spPr>
              <a:noFill/>
              <a:ln>
                <a:noFill/>
              </a:ln>
              <a:effectLst/>
            </c:spPr>
            <c:txPr>
              <a:bodyPr rot="0" spcFirstLastPara="1" vertOverflow="ellipsis" vert="horz" wrap="square" anchor="ctr" anchorCtr="1"/>
              <a:lstStyle/>
              <a:p>
                <a:pPr>
                  <a:defRPr sz="1800"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numRef>
              <c:f>Sheet1!$A$2:$A$3</c:f>
              <c:numCache>
                <c:formatCode>General</c:formatCode>
                <c:ptCount val="2"/>
              </c:numCache>
            </c:numRef>
          </c:cat>
          <c:val>
            <c:numRef>
              <c:f>Sheet1!$B$2:$B$3</c:f>
              <c:numCache>
                <c:formatCode>0%</c:formatCode>
                <c:ptCount val="2"/>
                <c:pt idx="0">
                  <c:v>0.45</c:v>
                </c:pt>
                <c:pt idx="1">
                  <c:v>0.55000000000000004</c:v>
                </c:pt>
              </c:numCache>
            </c:numRef>
          </c:val>
          <c:extLst>
            <c:ext xmlns:c16="http://schemas.microsoft.com/office/drawing/2014/chart" uri="{C3380CC4-5D6E-409C-BE32-E72D297353CC}">
              <c16:uniqueId val="{00000008-1EE6-47C6-99C7-6E03EDABAE69}"/>
            </c:ext>
          </c:extLst>
        </c:ser>
        <c:dLbls>
          <c:showLegendKey val="0"/>
          <c:showVal val="0"/>
          <c:showCatName val="0"/>
          <c:showSerName val="0"/>
          <c:showPercent val="0"/>
          <c:showBubbleSize val="0"/>
          <c:showLeaderLines val="0"/>
        </c:dLbls>
        <c:firstSliceAng val="180"/>
        <c:holeSize val="4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rgbClr val="1B1464"/>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088368857753269"/>
          <c:y val="2.3756257061407118E-2"/>
          <c:w val="0.60717960947980321"/>
          <c:h val="0.95248748587718579"/>
        </c:manualLayout>
      </c:layout>
      <c:doughnutChart>
        <c:varyColors val="1"/>
        <c:ser>
          <c:idx val="0"/>
          <c:order val="0"/>
          <c:tx>
            <c:strRef>
              <c:f>Sheet1!$B$1</c:f>
              <c:strCache>
                <c:ptCount val="1"/>
                <c:pt idx="0">
                  <c:v>Column1</c:v>
                </c:pt>
              </c:strCache>
            </c:strRef>
          </c:tx>
          <c:spPr>
            <a:ln>
              <a:solidFill>
                <a:srgbClr val="1B1464"/>
              </a:solidFill>
            </a:ln>
          </c:spPr>
          <c:dPt>
            <c:idx val="0"/>
            <c:bubble3D val="0"/>
            <c:spPr>
              <a:solidFill>
                <a:srgbClr val="1B1464"/>
              </a:solidFill>
              <a:ln w="19050">
                <a:solidFill>
                  <a:srgbClr val="1B1464"/>
                </a:solidFill>
              </a:ln>
              <a:effectLst/>
            </c:spPr>
            <c:extLst>
              <c:ext xmlns:c16="http://schemas.microsoft.com/office/drawing/2014/chart" uri="{C3380CC4-5D6E-409C-BE32-E72D297353CC}">
                <c16:uniqueId val="{00000001-A64A-4859-850C-8C068C1B2248}"/>
              </c:ext>
            </c:extLst>
          </c:dPt>
          <c:dPt>
            <c:idx val="1"/>
            <c:bubble3D val="0"/>
            <c:spPr>
              <a:solidFill>
                <a:schemeClr val="bg1"/>
              </a:solidFill>
              <a:ln w="19050">
                <a:solidFill>
                  <a:srgbClr val="1B1464"/>
                </a:solidFill>
              </a:ln>
              <a:effectLst/>
            </c:spPr>
            <c:extLst>
              <c:ext xmlns:c16="http://schemas.microsoft.com/office/drawing/2014/chart" uri="{C3380CC4-5D6E-409C-BE32-E72D297353CC}">
                <c16:uniqueId val="{00000003-A64A-4859-850C-8C068C1B2248}"/>
              </c:ext>
            </c:extLst>
          </c:dPt>
          <c:dLbls>
            <c:dLbl>
              <c:idx val="0"/>
              <c:layout>
                <c:manualLayout>
                  <c:x val="0.18766413275699304"/>
                  <c:y val="-0.17696322705993561"/>
                </c:manualLayout>
              </c:layout>
              <c:tx>
                <c:rich>
                  <a:bodyPr rot="0" spcFirstLastPara="1" vertOverflow="ellipsis" vert="horz" wrap="square" anchor="ctr" anchorCtr="0"/>
                  <a:lstStyle/>
                  <a:p>
                    <a:pPr algn="ctr" rtl="0">
                      <a:defRPr lang="en-US" sz="2000" b="1" i="0" u="none" strike="noStrike" kern="1200" baseline="0">
                        <a:solidFill>
                          <a:srgbClr val="1B1464"/>
                        </a:solidFill>
                        <a:latin typeface="Helvetica" panose="020B0604020202020204" pitchFamily="34" charset="0"/>
                        <a:ea typeface="+mn-ea"/>
                        <a:cs typeface="Helvetica" panose="020B0604020202020204" pitchFamily="34" charset="0"/>
                      </a:defRPr>
                    </a:pPr>
                    <a:fld id="{658DDEDC-23B4-4C1A-AAA3-9D345CFDE17D}" type="VALUE">
                      <a:rPr lang="en-US" sz="2000" b="1" i="0" u="none" strike="noStrike" kern="1200" baseline="0" smtClean="0">
                        <a:solidFill>
                          <a:srgbClr val="1B1464"/>
                        </a:solidFill>
                        <a:latin typeface="Helvetica" panose="020B0604020202020204" pitchFamily="34" charset="0"/>
                        <a:ea typeface="+mn-ea"/>
                        <a:cs typeface="Helvetica" panose="020B0604020202020204" pitchFamily="34" charset="0"/>
                      </a:rPr>
                      <a:pPr algn="ctr" rtl="0">
                        <a:defRPr lang="en-US" sz="2000" b="1"/>
                      </a:pPr>
                      <a:t>[VALUE]</a:t>
                    </a:fld>
                    <a:r>
                      <a:rPr lang="en-US" sz="2000" b="1" i="0" u="none" strike="noStrike" kern="1200" baseline="0">
                        <a:solidFill>
                          <a:srgbClr val="1B1464"/>
                        </a:solidFill>
                        <a:latin typeface="Helvetica" panose="020B0604020202020204" pitchFamily="34" charset="0"/>
                        <a:ea typeface="+mn-ea"/>
                        <a:cs typeface="Helvetica" panose="020B0604020202020204" pitchFamily="34" charset="0"/>
                      </a:rPr>
                      <a:t> </a:t>
                    </a:r>
                  </a:p>
                </c:rich>
              </c:tx>
              <c:spPr>
                <a:noFill/>
                <a:ln>
                  <a:noFill/>
                </a:ln>
                <a:effectLst/>
              </c:spPr>
              <c:txPr>
                <a:bodyPr rot="0" spcFirstLastPara="1" vertOverflow="ellipsis" vert="horz" wrap="square" anchor="ctr" anchorCtr="0"/>
                <a:lstStyle/>
                <a:p>
                  <a:pPr algn="ctr" rtl="0">
                    <a:defRPr lang="en-US" sz="2000"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eparator> </c:separator>
              <c:extLst>
                <c:ext xmlns:c15="http://schemas.microsoft.com/office/drawing/2012/chart" uri="{CE6537A1-D6FC-4f65-9D91-7224C49458BB}">
                  <c15:layout>
                    <c:manualLayout>
                      <c:w val="0.25750190097877595"/>
                      <c:h val="0.1815869040974262"/>
                    </c:manualLayout>
                  </c15:layout>
                  <c15:dlblFieldTable/>
                  <c15:showDataLabelsRange val="0"/>
                </c:ext>
                <c:ext xmlns:c16="http://schemas.microsoft.com/office/drawing/2014/chart" uri="{C3380CC4-5D6E-409C-BE32-E72D297353CC}">
                  <c16:uniqueId val="{00000001-A64A-4859-850C-8C068C1B2248}"/>
                </c:ext>
              </c:extLst>
            </c:dLbl>
            <c:dLbl>
              <c:idx val="1"/>
              <c:delete val="1"/>
              <c:extLst>
                <c:ext xmlns:c15="http://schemas.microsoft.com/office/drawing/2012/chart" uri="{CE6537A1-D6FC-4f65-9D91-7224C49458BB}">
                  <c15:layout>
                    <c:manualLayout>
                      <c:w val="0.2302691785946748"/>
                      <c:h val="0.21759014818949349"/>
                    </c:manualLayout>
                  </c15:layout>
                </c:ext>
                <c:ext xmlns:c16="http://schemas.microsoft.com/office/drawing/2014/chart" uri="{C3380CC4-5D6E-409C-BE32-E72D297353CC}">
                  <c16:uniqueId val="{00000003-A64A-4859-850C-8C068C1B2248}"/>
                </c:ext>
              </c:extLst>
            </c:dLbl>
            <c:spPr>
              <a:noFill/>
              <a:ln>
                <a:noFill/>
              </a:ln>
              <a:effectLst/>
            </c:spPr>
            <c:txPr>
              <a:bodyPr rot="0" spcFirstLastPara="1" vertOverflow="ellipsis" vert="horz" wrap="square" anchor="ctr" anchorCtr="1"/>
              <a:lstStyle/>
              <a:p>
                <a:pPr>
                  <a:defRPr sz="1800"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numRef>
              <c:f>Sheet1!$A$2:$A$3</c:f>
              <c:numCache>
                <c:formatCode>General</c:formatCode>
                <c:ptCount val="2"/>
              </c:numCache>
            </c:numRef>
          </c:cat>
          <c:val>
            <c:numRef>
              <c:f>Sheet1!$B$2:$B$3</c:f>
              <c:numCache>
                <c:formatCode>0%</c:formatCode>
                <c:ptCount val="2"/>
                <c:pt idx="0">
                  <c:v>0.33</c:v>
                </c:pt>
                <c:pt idx="1">
                  <c:v>0.67</c:v>
                </c:pt>
              </c:numCache>
            </c:numRef>
          </c:val>
          <c:extLst>
            <c:ext xmlns:c16="http://schemas.microsoft.com/office/drawing/2014/chart" uri="{C3380CC4-5D6E-409C-BE32-E72D297353CC}">
              <c16:uniqueId val="{00000004-A64A-4859-850C-8C068C1B2248}"/>
            </c:ext>
          </c:extLst>
        </c:ser>
        <c:dLbls>
          <c:showLegendKey val="0"/>
          <c:showVal val="0"/>
          <c:showCatName val="0"/>
          <c:showSerName val="0"/>
          <c:showPercent val="0"/>
          <c:showBubbleSize val="0"/>
          <c:showLeaderLines val="0"/>
        </c:dLbls>
        <c:firstSliceAng val="180"/>
        <c:holeSize val="4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rgbClr val="1B1464"/>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088368857753269"/>
          <c:y val="1.5837504707604744E-2"/>
          <c:w val="0.61222755502558757"/>
          <c:h val="0.96040623823098825"/>
        </c:manualLayout>
      </c:layout>
      <c:doughnutChart>
        <c:varyColors val="1"/>
        <c:ser>
          <c:idx val="0"/>
          <c:order val="0"/>
          <c:tx>
            <c:strRef>
              <c:f>Sheet1!$B$1</c:f>
              <c:strCache>
                <c:ptCount val="1"/>
                <c:pt idx="0">
                  <c:v>Column1</c:v>
                </c:pt>
              </c:strCache>
            </c:strRef>
          </c:tx>
          <c:spPr>
            <a:ln>
              <a:solidFill>
                <a:srgbClr val="1B1464"/>
              </a:solidFill>
            </a:ln>
          </c:spPr>
          <c:dPt>
            <c:idx val="0"/>
            <c:bubble3D val="0"/>
            <c:spPr>
              <a:solidFill>
                <a:srgbClr val="1B1464"/>
              </a:solidFill>
              <a:ln w="19050">
                <a:solidFill>
                  <a:srgbClr val="1B1464"/>
                </a:solidFill>
              </a:ln>
              <a:effectLst/>
            </c:spPr>
            <c:extLst>
              <c:ext xmlns:c16="http://schemas.microsoft.com/office/drawing/2014/chart" uri="{C3380CC4-5D6E-409C-BE32-E72D297353CC}">
                <c16:uniqueId val="{00000001-F8B1-4B16-9BF9-E7ADBF71C55D}"/>
              </c:ext>
            </c:extLst>
          </c:dPt>
          <c:dPt>
            <c:idx val="1"/>
            <c:bubble3D val="0"/>
            <c:spPr>
              <a:solidFill>
                <a:schemeClr val="bg1"/>
              </a:solidFill>
              <a:ln w="19050">
                <a:solidFill>
                  <a:srgbClr val="1B1464"/>
                </a:solidFill>
              </a:ln>
              <a:effectLst/>
            </c:spPr>
            <c:extLst>
              <c:ext xmlns:c16="http://schemas.microsoft.com/office/drawing/2014/chart" uri="{C3380CC4-5D6E-409C-BE32-E72D297353CC}">
                <c16:uniqueId val="{00000003-F8B1-4B16-9BF9-E7ADBF71C55D}"/>
              </c:ext>
            </c:extLst>
          </c:dPt>
          <c:dLbls>
            <c:dLbl>
              <c:idx val="0"/>
              <c:layout>
                <c:manualLayout>
                  <c:x val="0.17252029611964023"/>
                  <c:y val="-0.24823199824415695"/>
                </c:manualLayout>
              </c:layout>
              <c:tx>
                <c:rich>
                  <a:bodyPr rot="0" spcFirstLastPara="1" vertOverflow="ellipsis" vert="horz" wrap="square" anchor="ctr" anchorCtr="0"/>
                  <a:lstStyle/>
                  <a:p>
                    <a:pPr algn="ctr" rtl="0">
                      <a:defRPr lang="en-US" sz="2000" b="1" i="0" u="none" strike="noStrike" kern="1200" baseline="0">
                        <a:solidFill>
                          <a:srgbClr val="1B1464"/>
                        </a:solidFill>
                        <a:latin typeface="Helvetica" panose="020B0604020202020204" pitchFamily="34" charset="0"/>
                        <a:ea typeface="+mn-ea"/>
                        <a:cs typeface="Helvetica" panose="020B0604020202020204" pitchFamily="34" charset="0"/>
                      </a:defRPr>
                    </a:pPr>
                    <a:fld id="{658DDEDC-23B4-4C1A-AAA3-9D345CFDE17D}" type="VALUE">
                      <a:rPr lang="en-US" sz="2000" b="1" i="0" u="none" strike="noStrike" kern="1200" baseline="0" smtClean="0">
                        <a:solidFill>
                          <a:srgbClr val="1B1464"/>
                        </a:solidFill>
                        <a:latin typeface="Helvetica" panose="020B0604020202020204" pitchFamily="34" charset="0"/>
                        <a:ea typeface="+mn-ea"/>
                        <a:cs typeface="Helvetica" panose="020B0604020202020204" pitchFamily="34" charset="0"/>
                      </a:rPr>
                      <a:pPr algn="ctr" rtl="0">
                        <a:defRPr lang="en-US" sz="2000" b="1"/>
                      </a:pPr>
                      <a:t>[VALUE]</a:t>
                    </a:fld>
                    <a:r>
                      <a:rPr lang="en-US" sz="2000" b="1" i="0" u="none" strike="noStrike" kern="1200" baseline="0">
                        <a:solidFill>
                          <a:srgbClr val="1B1464"/>
                        </a:solidFill>
                        <a:latin typeface="Helvetica" panose="020B0604020202020204" pitchFamily="34" charset="0"/>
                        <a:ea typeface="+mn-ea"/>
                        <a:cs typeface="Helvetica" panose="020B0604020202020204" pitchFamily="34" charset="0"/>
                      </a:rPr>
                      <a:t> </a:t>
                    </a:r>
                  </a:p>
                </c:rich>
              </c:tx>
              <c:spPr>
                <a:noFill/>
                <a:ln>
                  <a:noFill/>
                </a:ln>
                <a:effectLst/>
              </c:spPr>
              <c:txPr>
                <a:bodyPr rot="0" spcFirstLastPara="1" vertOverflow="ellipsis" vert="horz" wrap="square" anchor="ctr" anchorCtr="0"/>
                <a:lstStyle/>
                <a:p>
                  <a:pPr algn="ctr" rtl="0">
                    <a:defRPr lang="en-US" sz="2000"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eparator> </c:separator>
              <c:extLst>
                <c:ext xmlns:c15="http://schemas.microsoft.com/office/drawing/2012/chart" uri="{CE6537A1-D6FC-4f65-9D91-7224C49458BB}">
                  <c15:layout>
                    <c:manualLayout>
                      <c:w val="0.25750190097877595"/>
                      <c:h val="0.1815869040974262"/>
                    </c:manualLayout>
                  </c15:layout>
                  <c15:dlblFieldTable/>
                  <c15:showDataLabelsRange val="0"/>
                </c:ext>
                <c:ext xmlns:c16="http://schemas.microsoft.com/office/drawing/2014/chart" uri="{C3380CC4-5D6E-409C-BE32-E72D297353CC}">
                  <c16:uniqueId val="{00000001-F8B1-4B16-9BF9-E7ADBF71C55D}"/>
                </c:ext>
              </c:extLst>
            </c:dLbl>
            <c:dLbl>
              <c:idx val="1"/>
              <c:delete val="1"/>
              <c:extLst>
                <c:ext xmlns:c15="http://schemas.microsoft.com/office/drawing/2012/chart" uri="{CE6537A1-D6FC-4f65-9D91-7224C49458BB}">
                  <c15:layout>
                    <c:manualLayout>
                      <c:w val="0.2302691785946748"/>
                      <c:h val="0.21759014818949349"/>
                    </c:manualLayout>
                  </c15:layout>
                </c:ext>
                <c:ext xmlns:c16="http://schemas.microsoft.com/office/drawing/2014/chart" uri="{C3380CC4-5D6E-409C-BE32-E72D297353CC}">
                  <c16:uniqueId val="{00000003-F8B1-4B16-9BF9-E7ADBF71C55D}"/>
                </c:ext>
              </c:extLst>
            </c:dLbl>
            <c:spPr>
              <a:noFill/>
              <a:ln>
                <a:noFill/>
              </a:ln>
              <a:effectLst/>
            </c:spPr>
            <c:txPr>
              <a:bodyPr rot="0" spcFirstLastPara="1" vertOverflow="ellipsis" vert="horz" wrap="square" anchor="ctr" anchorCtr="1"/>
              <a:lstStyle/>
              <a:p>
                <a:pPr>
                  <a:defRPr sz="1800"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numRef>
              <c:f>Sheet1!$A$2:$A$3</c:f>
              <c:numCache>
                <c:formatCode>General</c:formatCode>
                <c:ptCount val="2"/>
              </c:numCache>
            </c:numRef>
          </c:cat>
          <c:val>
            <c:numRef>
              <c:f>Sheet1!$B$2:$B$3</c:f>
              <c:numCache>
                <c:formatCode>0%</c:formatCode>
                <c:ptCount val="2"/>
                <c:pt idx="0">
                  <c:v>0.25</c:v>
                </c:pt>
                <c:pt idx="1">
                  <c:v>0.75</c:v>
                </c:pt>
              </c:numCache>
            </c:numRef>
          </c:val>
          <c:extLst>
            <c:ext xmlns:c16="http://schemas.microsoft.com/office/drawing/2014/chart" uri="{C3380CC4-5D6E-409C-BE32-E72D297353CC}">
              <c16:uniqueId val="{00000004-F8B1-4B16-9BF9-E7ADBF71C55D}"/>
            </c:ext>
          </c:extLst>
        </c:ser>
        <c:dLbls>
          <c:showLegendKey val="0"/>
          <c:showVal val="0"/>
          <c:showCatName val="0"/>
          <c:showSerName val="0"/>
          <c:showPercent val="0"/>
          <c:showBubbleSize val="0"/>
          <c:showLeaderLines val="0"/>
        </c:dLbls>
        <c:firstSliceAng val="180"/>
        <c:holeSize val="4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rgbClr val="1B1464"/>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97957966910122"/>
          <c:y val="7.9187523538023722E-3"/>
          <c:w val="0.61222755502558757"/>
          <c:h val="0.96040623823098825"/>
        </c:manualLayout>
      </c:layout>
      <c:doughnutChart>
        <c:varyColors val="1"/>
        <c:ser>
          <c:idx val="0"/>
          <c:order val="0"/>
          <c:tx>
            <c:strRef>
              <c:f>Sheet1!$B$1</c:f>
              <c:strCache>
                <c:ptCount val="1"/>
                <c:pt idx="0">
                  <c:v>Column1</c:v>
                </c:pt>
              </c:strCache>
            </c:strRef>
          </c:tx>
          <c:spPr>
            <a:ln>
              <a:solidFill>
                <a:srgbClr val="1B1464"/>
              </a:solidFill>
            </a:ln>
          </c:spPr>
          <c:dPt>
            <c:idx val="0"/>
            <c:bubble3D val="0"/>
            <c:spPr>
              <a:solidFill>
                <a:srgbClr val="00BFF2"/>
              </a:solidFill>
              <a:ln w="19050">
                <a:solidFill>
                  <a:srgbClr val="1B1464"/>
                </a:solidFill>
              </a:ln>
              <a:effectLst/>
            </c:spPr>
            <c:extLst>
              <c:ext xmlns:c16="http://schemas.microsoft.com/office/drawing/2014/chart" uri="{C3380CC4-5D6E-409C-BE32-E72D297353CC}">
                <c16:uniqueId val="{00000001-DEAC-4550-B8B8-65986315AA86}"/>
              </c:ext>
            </c:extLst>
          </c:dPt>
          <c:dPt>
            <c:idx val="1"/>
            <c:bubble3D val="0"/>
            <c:spPr>
              <a:solidFill>
                <a:schemeClr val="bg1"/>
              </a:solidFill>
              <a:ln w="19050">
                <a:solidFill>
                  <a:srgbClr val="1B1464"/>
                </a:solidFill>
              </a:ln>
              <a:effectLst/>
            </c:spPr>
            <c:extLst>
              <c:ext xmlns:c16="http://schemas.microsoft.com/office/drawing/2014/chart" uri="{C3380CC4-5D6E-409C-BE32-E72D297353CC}">
                <c16:uniqueId val="{00000003-DEAC-4550-B8B8-65986315AA86}"/>
              </c:ext>
            </c:extLst>
          </c:dPt>
          <c:dLbls>
            <c:dLbl>
              <c:idx val="0"/>
              <c:layout>
                <c:manualLayout>
                  <c:x val="0.18766413275699304"/>
                  <c:y val="-0.18488197941373805"/>
                </c:manualLayout>
              </c:layout>
              <c:tx>
                <c:rich>
                  <a:bodyPr rot="0" spcFirstLastPara="1" vertOverflow="ellipsis" vert="horz" wrap="square" anchor="ctr" anchorCtr="0"/>
                  <a:lstStyle/>
                  <a:p>
                    <a:pPr algn="ctr" rtl="0">
                      <a:defRPr lang="en-US" sz="2000" b="1" i="0" u="none" strike="noStrike" kern="1200" baseline="0">
                        <a:solidFill>
                          <a:srgbClr val="1B1464"/>
                        </a:solidFill>
                        <a:latin typeface="Helvetica" panose="020B0604020202020204" pitchFamily="34" charset="0"/>
                        <a:ea typeface="+mn-ea"/>
                        <a:cs typeface="Helvetica" panose="020B0604020202020204" pitchFamily="34" charset="0"/>
                      </a:defRPr>
                    </a:pPr>
                    <a:fld id="{658DDEDC-23B4-4C1A-AAA3-9D345CFDE17D}" type="VALUE">
                      <a:rPr lang="en-US" sz="2000" b="1" i="0" u="none" strike="noStrike" kern="1200" baseline="0" smtClean="0">
                        <a:solidFill>
                          <a:srgbClr val="1B1464"/>
                        </a:solidFill>
                        <a:latin typeface="Helvetica" panose="020B0604020202020204" pitchFamily="34" charset="0"/>
                        <a:ea typeface="+mn-ea"/>
                        <a:cs typeface="Helvetica" panose="020B0604020202020204" pitchFamily="34" charset="0"/>
                      </a:rPr>
                      <a:pPr algn="ctr" rtl="0">
                        <a:defRPr lang="en-US" sz="2000" b="1"/>
                      </a:pPr>
                      <a:t>[VALUE]</a:t>
                    </a:fld>
                    <a:r>
                      <a:rPr lang="en-US" sz="2000" b="1" i="0" u="none" strike="noStrike" kern="1200" baseline="0">
                        <a:solidFill>
                          <a:srgbClr val="1B1464"/>
                        </a:solidFill>
                        <a:latin typeface="Helvetica" panose="020B0604020202020204" pitchFamily="34" charset="0"/>
                        <a:ea typeface="+mn-ea"/>
                        <a:cs typeface="Helvetica" panose="020B0604020202020204" pitchFamily="34" charset="0"/>
                      </a:rPr>
                      <a:t> </a:t>
                    </a:r>
                  </a:p>
                </c:rich>
              </c:tx>
              <c:spPr>
                <a:noFill/>
                <a:ln>
                  <a:noFill/>
                </a:ln>
                <a:effectLst/>
              </c:spPr>
              <c:txPr>
                <a:bodyPr rot="0" spcFirstLastPara="1" vertOverflow="ellipsis" vert="horz" wrap="square" anchor="ctr" anchorCtr="0"/>
                <a:lstStyle/>
                <a:p>
                  <a:pPr algn="ctr" rtl="0">
                    <a:defRPr lang="en-US" sz="2000"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eparator> </c:separator>
              <c:extLst>
                <c:ext xmlns:c15="http://schemas.microsoft.com/office/drawing/2012/chart" uri="{CE6537A1-D6FC-4f65-9D91-7224C49458BB}">
                  <c15:layout>
                    <c:manualLayout>
                      <c:w val="0.25750190097877595"/>
                      <c:h val="0.1815869040974262"/>
                    </c:manualLayout>
                  </c15:layout>
                  <c15:dlblFieldTable/>
                  <c15:showDataLabelsRange val="0"/>
                </c:ext>
                <c:ext xmlns:c16="http://schemas.microsoft.com/office/drawing/2014/chart" uri="{C3380CC4-5D6E-409C-BE32-E72D297353CC}">
                  <c16:uniqueId val="{00000001-DEAC-4550-B8B8-65986315AA86}"/>
                </c:ext>
              </c:extLst>
            </c:dLbl>
            <c:dLbl>
              <c:idx val="1"/>
              <c:delete val="1"/>
              <c:extLst>
                <c:ext xmlns:c15="http://schemas.microsoft.com/office/drawing/2012/chart" uri="{CE6537A1-D6FC-4f65-9D91-7224C49458BB}">
                  <c15:layout>
                    <c:manualLayout>
                      <c:w val="0.2302691785946748"/>
                      <c:h val="0.21759014818949349"/>
                    </c:manualLayout>
                  </c15:layout>
                </c:ext>
                <c:ext xmlns:c16="http://schemas.microsoft.com/office/drawing/2014/chart" uri="{C3380CC4-5D6E-409C-BE32-E72D297353CC}">
                  <c16:uniqueId val="{00000003-DEAC-4550-B8B8-65986315AA86}"/>
                </c:ext>
              </c:extLst>
            </c:dLbl>
            <c:spPr>
              <a:noFill/>
              <a:ln>
                <a:noFill/>
              </a:ln>
              <a:effectLst/>
            </c:spPr>
            <c:txPr>
              <a:bodyPr rot="0" spcFirstLastPara="1" vertOverflow="ellipsis" vert="horz" wrap="square" anchor="ctr" anchorCtr="1"/>
              <a:lstStyle/>
              <a:p>
                <a:pPr>
                  <a:defRPr sz="1800"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numRef>
              <c:f>Sheet1!$A$2:$A$3</c:f>
              <c:numCache>
                <c:formatCode>General</c:formatCode>
                <c:ptCount val="2"/>
              </c:numCache>
            </c:numRef>
          </c:cat>
          <c:val>
            <c:numRef>
              <c:f>Sheet1!$B$2:$B$3</c:f>
              <c:numCache>
                <c:formatCode>0%</c:formatCode>
                <c:ptCount val="2"/>
                <c:pt idx="0">
                  <c:v>0.32</c:v>
                </c:pt>
                <c:pt idx="1">
                  <c:v>0.68</c:v>
                </c:pt>
              </c:numCache>
            </c:numRef>
          </c:val>
          <c:extLst>
            <c:ext xmlns:c16="http://schemas.microsoft.com/office/drawing/2014/chart" uri="{C3380CC4-5D6E-409C-BE32-E72D297353CC}">
              <c16:uniqueId val="{00000004-DEAC-4550-B8B8-65986315AA86}"/>
            </c:ext>
          </c:extLst>
        </c:ser>
        <c:dLbls>
          <c:showLegendKey val="0"/>
          <c:showVal val="0"/>
          <c:showCatName val="0"/>
          <c:showSerName val="0"/>
          <c:showPercent val="0"/>
          <c:showBubbleSize val="0"/>
          <c:showLeaderLines val="0"/>
        </c:dLbls>
        <c:firstSliceAng val="180"/>
        <c:holeSize val="4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rgbClr val="1B1464"/>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93163412331694"/>
          <c:y val="7.9187523538023722E-3"/>
          <c:w val="0.61222755502558757"/>
          <c:h val="0.96040623823098825"/>
        </c:manualLayout>
      </c:layout>
      <c:doughnutChart>
        <c:varyColors val="1"/>
        <c:ser>
          <c:idx val="0"/>
          <c:order val="0"/>
          <c:tx>
            <c:strRef>
              <c:f>Sheet1!$B$1</c:f>
              <c:strCache>
                <c:ptCount val="1"/>
                <c:pt idx="0">
                  <c:v>Column1</c:v>
                </c:pt>
              </c:strCache>
            </c:strRef>
          </c:tx>
          <c:spPr>
            <a:ln>
              <a:solidFill>
                <a:srgbClr val="1B1464"/>
              </a:solidFill>
            </a:ln>
          </c:spPr>
          <c:dPt>
            <c:idx val="0"/>
            <c:bubble3D val="0"/>
            <c:spPr>
              <a:solidFill>
                <a:srgbClr val="00BFF2"/>
              </a:solidFill>
              <a:ln w="19050">
                <a:solidFill>
                  <a:srgbClr val="1B1464"/>
                </a:solidFill>
              </a:ln>
              <a:effectLst/>
            </c:spPr>
            <c:extLst>
              <c:ext xmlns:c16="http://schemas.microsoft.com/office/drawing/2014/chart" uri="{C3380CC4-5D6E-409C-BE32-E72D297353CC}">
                <c16:uniqueId val="{00000001-E004-40F5-AE5C-F1AF2BC130AC}"/>
              </c:ext>
            </c:extLst>
          </c:dPt>
          <c:dPt>
            <c:idx val="1"/>
            <c:bubble3D val="0"/>
            <c:spPr>
              <a:solidFill>
                <a:schemeClr val="bg1"/>
              </a:solidFill>
              <a:ln w="19050">
                <a:solidFill>
                  <a:srgbClr val="1B1464"/>
                </a:solidFill>
              </a:ln>
              <a:effectLst/>
            </c:spPr>
            <c:extLst>
              <c:ext xmlns:c16="http://schemas.microsoft.com/office/drawing/2014/chart" uri="{C3380CC4-5D6E-409C-BE32-E72D297353CC}">
                <c16:uniqueId val="{00000003-E004-40F5-AE5C-F1AF2BC130AC}"/>
              </c:ext>
            </c:extLst>
          </c:dPt>
          <c:dLbls>
            <c:dLbl>
              <c:idx val="0"/>
              <c:layout>
                <c:manualLayout>
                  <c:x val="0.21795180603169875"/>
                  <c:y val="2.8924334138926092E-2"/>
                </c:manualLayout>
              </c:layout>
              <c:tx>
                <c:rich>
                  <a:bodyPr rot="0" spcFirstLastPara="1" vertOverflow="ellipsis" vert="horz" wrap="square" anchor="ctr" anchorCtr="0"/>
                  <a:lstStyle/>
                  <a:p>
                    <a:pPr algn="ctr" rtl="0">
                      <a:defRPr lang="en-US" sz="2000" b="1" i="0" u="none" strike="noStrike" kern="1200" baseline="0">
                        <a:solidFill>
                          <a:srgbClr val="1B1464"/>
                        </a:solidFill>
                        <a:latin typeface="Helvetica" panose="020B0604020202020204" pitchFamily="34" charset="0"/>
                        <a:ea typeface="+mn-ea"/>
                        <a:cs typeface="Helvetica" panose="020B0604020202020204" pitchFamily="34" charset="0"/>
                      </a:defRPr>
                    </a:pPr>
                    <a:fld id="{658DDEDC-23B4-4C1A-AAA3-9D345CFDE17D}" type="VALUE">
                      <a:rPr lang="en-US" sz="2000" b="1" i="0" u="none" strike="noStrike" kern="1200" baseline="0" smtClean="0">
                        <a:solidFill>
                          <a:srgbClr val="1B1464"/>
                        </a:solidFill>
                        <a:latin typeface="Helvetica" panose="020B0604020202020204" pitchFamily="34" charset="0"/>
                        <a:ea typeface="+mn-ea"/>
                        <a:cs typeface="Helvetica" panose="020B0604020202020204" pitchFamily="34" charset="0"/>
                      </a:rPr>
                      <a:pPr algn="ctr" rtl="0">
                        <a:defRPr lang="en-US" sz="2000" b="1"/>
                      </a:pPr>
                      <a:t>[VALUE]</a:t>
                    </a:fld>
                    <a:r>
                      <a:rPr lang="en-US" sz="2000" b="1" i="0" u="none" strike="noStrike" kern="1200" baseline="0">
                        <a:solidFill>
                          <a:srgbClr val="1B1464"/>
                        </a:solidFill>
                        <a:latin typeface="Helvetica" panose="020B0604020202020204" pitchFamily="34" charset="0"/>
                        <a:ea typeface="+mn-ea"/>
                        <a:cs typeface="Helvetica" panose="020B0604020202020204" pitchFamily="34" charset="0"/>
                      </a:rPr>
                      <a:t> </a:t>
                    </a:r>
                  </a:p>
                </c:rich>
              </c:tx>
              <c:spPr>
                <a:noFill/>
                <a:ln>
                  <a:noFill/>
                </a:ln>
                <a:effectLst/>
              </c:spPr>
              <c:txPr>
                <a:bodyPr rot="0" spcFirstLastPara="1" vertOverflow="ellipsis" vert="horz" wrap="square" anchor="ctr" anchorCtr="0"/>
                <a:lstStyle/>
                <a:p>
                  <a:pPr algn="ctr" rtl="0">
                    <a:defRPr lang="en-US" sz="2000"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eparator> </c:separator>
              <c:extLst>
                <c:ext xmlns:c15="http://schemas.microsoft.com/office/drawing/2012/chart" uri="{CE6537A1-D6FC-4f65-9D91-7224C49458BB}">
                  <c15:layout>
                    <c:manualLayout>
                      <c:w val="0.25750190097877595"/>
                      <c:h val="0.1815869040974262"/>
                    </c:manualLayout>
                  </c15:layout>
                  <c15:dlblFieldTable/>
                  <c15:showDataLabelsRange val="0"/>
                </c:ext>
                <c:ext xmlns:c16="http://schemas.microsoft.com/office/drawing/2014/chart" uri="{C3380CC4-5D6E-409C-BE32-E72D297353CC}">
                  <c16:uniqueId val="{00000001-E004-40F5-AE5C-F1AF2BC130AC}"/>
                </c:ext>
              </c:extLst>
            </c:dLbl>
            <c:dLbl>
              <c:idx val="1"/>
              <c:delete val="1"/>
              <c:extLst>
                <c:ext xmlns:c15="http://schemas.microsoft.com/office/drawing/2012/chart" uri="{CE6537A1-D6FC-4f65-9D91-7224C49458BB}">
                  <c15:layout>
                    <c:manualLayout>
                      <c:w val="0.2302691785946748"/>
                      <c:h val="0.21759014818949349"/>
                    </c:manualLayout>
                  </c15:layout>
                </c:ext>
                <c:ext xmlns:c16="http://schemas.microsoft.com/office/drawing/2014/chart" uri="{C3380CC4-5D6E-409C-BE32-E72D297353CC}">
                  <c16:uniqueId val="{00000003-E004-40F5-AE5C-F1AF2BC130AC}"/>
                </c:ext>
              </c:extLst>
            </c:dLbl>
            <c:spPr>
              <a:noFill/>
              <a:ln>
                <a:noFill/>
              </a:ln>
              <a:effectLst/>
            </c:spPr>
            <c:txPr>
              <a:bodyPr rot="0" spcFirstLastPara="1" vertOverflow="ellipsis" vert="horz" wrap="square" anchor="ctr" anchorCtr="1"/>
              <a:lstStyle/>
              <a:p>
                <a:pPr>
                  <a:defRPr sz="1800"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numRef>
              <c:f>Sheet1!$A$2:$A$3</c:f>
              <c:numCache>
                <c:formatCode>General</c:formatCode>
                <c:ptCount val="2"/>
              </c:numCache>
            </c:numRef>
          </c:cat>
          <c:val>
            <c:numRef>
              <c:f>Sheet1!$B$2:$B$3</c:f>
              <c:numCache>
                <c:formatCode>0%</c:formatCode>
                <c:ptCount val="2"/>
                <c:pt idx="0">
                  <c:v>0.53</c:v>
                </c:pt>
                <c:pt idx="1">
                  <c:v>0.47</c:v>
                </c:pt>
              </c:numCache>
            </c:numRef>
          </c:val>
          <c:extLst>
            <c:ext xmlns:c16="http://schemas.microsoft.com/office/drawing/2014/chart" uri="{C3380CC4-5D6E-409C-BE32-E72D297353CC}">
              <c16:uniqueId val="{00000004-E004-40F5-AE5C-F1AF2BC130AC}"/>
            </c:ext>
          </c:extLst>
        </c:ser>
        <c:dLbls>
          <c:showLegendKey val="0"/>
          <c:showVal val="0"/>
          <c:showCatName val="0"/>
          <c:showSerName val="0"/>
          <c:showPercent val="0"/>
          <c:showBubbleSize val="0"/>
          <c:showLeaderLines val="0"/>
        </c:dLbls>
        <c:firstSliceAng val="180"/>
        <c:holeSize val="4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rgbClr val="1B1464"/>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97957966910122"/>
          <c:y val="7.9187523538023722E-3"/>
          <c:w val="0.60717960947980321"/>
          <c:h val="0.95248748587718579"/>
        </c:manualLayout>
      </c:layout>
      <c:doughnutChart>
        <c:varyColors val="1"/>
        <c:ser>
          <c:idx val="0"/>
          <c:order val="0"/>
          <c:tx>
            <c:strRef>
              <c:f>Sheet1!$B$1</c:f>
              <c:strCache>
                <c:ptCount val="1"/>
                <c:pt idx="0">
                  <c:v>Column1</c:v>
                </c:pt>
              </c:strCache>
            </c:strRef>
          </c:tx>
          <c:spPr>
            <a:ln>
              <a:solidFill>
                <a:srgbClr val="1B1464"/>
              </a:solidFill>
            </a:ln>
          </c:spPr>
          <c:dPt>
            <c:idx val="0"/>
            <c:bubble3D val="0"/>
            <c:spPr>
              <a:solidFill>
                <a:srgbClr val="00BFF2"/>
              </a:solidFill>
              <a:ln w="19050">
                <a:solidFill>
                  <a:srgbClr val="1B1464"/>
                </a:solidFill>
              </a:ln>
              <a:effectLst/>
            </c:spPr>
            <c:extLst>
              <c:ext xmlns:c16="http://schemas.microsoft.com/office/drawing/2014/chart" uri="{C3380CC4-5D6E-409C-BE32-E72D297353CC}">
                <c16:uniqueId val="{00000001-0DDB-449D-BCEC-C0AC59CD508C}"/>
              </c:ext>
            </c:extLst>
          </c:dPt>
          <c:dPt>
            <c:idx val="1"/>
            <c:bubble3D val="0"/>
            <c:spPr>
              <a:solidFill>
                <a:schemeClr val="bg1"/>
              </a:solidFill>
              <a:ln w="19050">
                <a:solidFill>
                  <a:srgbClr val="1B1464"/>
                </a:solidFill>
              </a:ln>
              <a:effectLst/>
            </c:spPr>
            <c:extLst>
              <c:ext xmlns:c16="http://schemas.microsoft.com/office/drawing/2014/chart" uri="{C3380CC4-5D6E-409C-BE32-E72D297353CC}">
                <c16:uniqueId val="{00000003-0DDB-449D-BCEC-C0AC59CD508C}"/>
              </c:ext>
            </c:extLst>
          </c:dPt>
          <c:dLbls>
            <c:dLbl>
              <c:idx val="0"/>
              <c:layout>
                <c:manualLayout>
                  <c:x val="0.19271207830277731"/>
                  <c:y val="0.16354312415356642"/>
                </c:manualLayout>
              </c:layout>
              <c:tx>
                <c:rich>
                  <a:bodyPr rot="0" spcFirstLastPara="1" vertOverflow="ellipsis" vert="horz" wrap="square" anchor="ctr" anchorCtr="0"/>
                  <a:lstStyle/>
                  <a:p>
                    <a:pPr algn="ctr" rtl="0">
                      <a:defRPr lang="en-US" sz="2000" b="1" i="0" u="none" strike="noStrike" kern="1200" baseline="0">
                        <a:solidFill>
                          <a:srgbClr val="1B1464"/>
                        </a:solidFill>
                        <a:latin typeface="Helvetica" panose="020B0604020202020204" pitchFamily="34" charset="0"/>
                        <a:ea typeface="+mn-ea"/>
                        <a:cs typeface="Helvetica" panose="020B0604020202020204" pitchFamily="34" charset="0"/>
                      </a:defRPr>
                    </a:pPr>
                    <a:fld id="{658DDEDC-23B4-4C1A-AAA3-9D345CFDE17D}" type="VALUE">
                      <a:rPr lang="en-US" sz="2000" b="1" i="0" u="none" strike="noStrike" kern="1200" baseline="0" smtClean="0">
                        <a:solidFill>
                          <a:srgbClr val="1B1464"/>
                        </a:solidFill>
                        <a:latin typeface="Helvetica" panose="020B0604020202020204" pitchFamily="34" charset="0"/>
                        <a:ea typeface="+mn-ea"/>
                        <a:cs typeface="Helvetica" panose="020B0604020202020204" pitchFamily="34" charset="0"/>
                      </a:rPr>
                      <a:pPr algn="ctr" rtl="0">
                        <a:defRPr lang="en-US" sz="2000" b="1"/>
                      </a:pPr>
                      <a:t>[VALUE]</a:t>
                    </a:fld>
                    <a:r>
                      <a:rPr lang="en-US" sz="2000" b="1" i="0" u="none" strike="noStrike" kern="1200" baseline="0">
                        <a:solidFill>
                          <a:srgbClr val="1B1464"/>
                        </a:solidFill>
                        <a:latin typeface="Helvetica" panose="020B0604020202020204" pitchFamily="34" charset="0"/>
                        <a:ea typeface="+mn-ea"/>
                        <a:cs typeface="Helvetica" panose="020B0604020202020204" pitchFamily="34" charset="0"/>
                      </a:rPr>
                      <a:t> </a:t>
                    </a:r>
                  </a:p>
                </c:rich>
              </c:tx>
              <c:spPr>
                <a:noFill/>
                <a:ln>
                  <a:noFill/>
                </a:ln>
                <a:effectLst/>
              </c:spPr>
              <c:txPr>
                <a:bodyPr rot="0" spcFirstLastPara="1" vertOverflow="ellipsis" vert="horz" wrap="square" anchor="ctr" anchorCtr="0"/>
                <a:lstStyle/>
                <a:p>
                  <a:pPr algn="ctr" rtl="0">
                    <a:defRPr lang="en-US" sz="2000"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eparator> </c:separator>
              <c:extLst>
                <c:ext xmlns:c15="http://schemas.microsoft.com/office/drawing/2012/chart" uri="{CE6537A1-D6FC-4f65-9D91-7224C49458BB}">
                  <c15:layout>
                    <c:manualLayout>
                      <c:w val="0.25750190097877595"/>
                      <c:h val="0.1815869040974262"/>
                    </c:manualLayout>
                  </c15:layout>
                  <c15:dlblFieldTable/>
                  <c15:showDataLabelsRange val="0"/>
                </c:ext>
                <c:ext xmlns:c16="http://schemas.microsoft.com/office/drawing/2014/chart" uri="{C3380CC4-5D6E-409C-BE32-E72D297353CC}">
                  <c16:uniqueId val="{00000001-0DDB-449D-BCEC-C0AC59CD508C}"/>
                </c:ext>
              </c:extLst>
            </c:dLbl>
            <c:dLbl>
              <c:idx val="1"/>
              <c:delete val="1"/>
              <c:extLst>
                <c:ext xmlns:c15="http://schemas.microsoft.com/office/drawing/2012/chart" uri="{CE6537A1-D6FC-4f65-9D91-7224C49458BB}">
                  <c15:layout>
                    <c:manualLayout>
                      <c:w val="0.2302691785946748"/>
                      <c:h val="0.21759014818949349"/>
                    </c:manualLayout>
                  </c15:layout>
                </c:ext>
                <c:ext xmlns:c16="http://schemas.microsoft.com/office/drawing/2014/chart" uri="{C3380CC4-5D6E-409C-BE32-E72D297353CC}">
                  <c16:uniqueId val="{00000003-0DDB-449D-BCEC-C0AC59CD508C}"/>
                </c:ext>
              </c:extLst>
            </c:dLbl>
            <c:spPr>
              <a:noFill/>
              <a:ln>
                <a:noFill/>
              </a:ln>
              <a:effectLst/>
            </c:spPr>
            <c:txPr>
              <a:bodyPr rot="0" spcFirstLastPara="1" vertOverflow="ellipsis" vert="horz" wrap="square" anchor="ctr" anchorCtr="1"/>
              <a:lstStyle/>
              <a:p>
                <a:pPr>
                  <a:defRPr sz="1800"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numRef>
              <c:f>Sheet1!$A$2:$A$3</c:f>
              <c:numCache>
                <c:formatCode>General</c:formatCode>
                <c:ptCount val="2"/>
              </c:numCache>
            </c:numRef>
          </c:cat>
          <c:val>
            <c:numRef>
              <c:f>Sheet1!$B$2:$B$3</c:f>
              <c:numCache>
                <c:formatCode>0%</c:formatCode>
                <c:ptCount val="2"/>
                <c:pt idx="0">
                  <c:v>0.66</c:v>
                </c:pt>
                <c:pt idx="1">
                  <c:v>0.34</c:v>
                </c:pt>
              </c:numCache>
            </c:numRef>
          </c:val>
          <c:extLst>
            <c:ext xmlns:c16="http://schemas.microsoft.com/office/drawing/2014/chart" uri="{C3380CC4-5D6E-409C-BE32-E72D297353CC}">
              <c16:uniqueId val="{00000004-0DDB-449D-BCEC-C0AC59CD508C}"/>
            </c:ext>
          </c:extLst>
        </c:ser>
        <c:dLbls>
          <c:showLegendKey val="0"/>
          <c:showVal val="0"/>
          <c:showCatName val="0"/>
          <c:showSerName val="0"/>
          <c:showPercent val="0"/>
          <c:showBubbleSize val="0"/>
          <c:showLeaderLines val="0"/>
        </c:dLbls>
        <c:firstSliceAng val="180"/>
        <c:holeSize val="4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rgbClr val="1B1464"/>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331441542837804"/>
          <c:y val="6.5968256402456862E-2"/>
          <c:w val="0.53968908322361553"/>
          <c:h val="0.92131256527584271"/>
        </c:manualLayout>
      </c:layout>
      <c:barChart>
        <c:barDir val="bar"/>
        <c:grouping val="clustered"/>
        <c:varyColors val="0"/>
        <c:ser>
          <c:idx val="0"/>
          <c:order val="0"/>
          <c:tx>
            <c:strRef>
              <c:f>Sheet1!$B$1</c:f>
              <c:strCache>
                <c:ptCount val="1"/>
                <c:pt idx="0">
                  <c:v>% of respondents who have purchased the following using ‘Buy Now, Pay Later’ (BNPL) services in the past year</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Apparel</c:v>
                </c:pt>
                <c:pt idx="1">
                  <c:v>Electronics / Technology</c:v>
                </c:pt>
                <c:pt idx="2">
                  <c:v>Footwear</c:v>
                </c:pt>
                <c:pt idx="3">
                  <c:v>Home Products / Housewares</c:v>
                </c:pt>
                <c:pt idx="4">
                  <c:v>Beauty / Personal Care Products</c:v>
                </c:pt>
                <c:pt idx="5">
                  <c:v>Jewelry</c:v>
                </c:pt>
                <c:pt idx="6">
                  <c:v>Food / Beverage</c:v>
                </c:pt>
                <c:pt idx="7">
                  <c:v>Small Appliances</c:v>
                </c:pt>
                <c:pt idx="8">
                  <c:v>Furniture</c:v>
                </c:pt>
                <c:pt idx="9">
                  <c:v>Toys</c:v>
                </c:pt>
                <c:pt idx="10">
                  <c:v>Art</c:v>
                </c:pt>
                <c:pt idx="11">
                  <c:v>Baby Items</c:v>
                </c:pt>
                <c:pt idx="12">
                  <c:v>Other</c:v>
                </c:pt>
              </c:strCache>
            </c:strRef>
          </c:cat>
          <c:val>
            <c:numRef>
              <c:f>Sheet1!$B$2:$B$14</c:f>
              <c:numCache>
                <c:formatCode>0%</c:formatCode>
                <c:ptCount val="13"/>
                <c:pt idx="0">
                  <c:v>0.35</c:v>
                </c:pt>
                <c:pt idx="1">
                  <c:v>0.32</c:v>
                </c:pt>
                <c:pt idx="2">
                  <c:v>0.23</c:v>
                </c:pt>
                <c:pt idx="3">
                  <c:v>0.2</c:v>
                </c:pt>
                <c:pt idx="4">
                  <c:v>0.18</c:v>
                </c:pt>
                <c:pt idx="5">
                  <c:v>0.17</c:v>
                </c:pt>
                <c:pt idx="6">
                  <c:v>0.17</c:v>
                </c:pt>
                <c:pt idx="7">
                  <c:v>0.16</c:v>
                </c:pt>
                <c:pt idx="8">
                  <c:v>0.16</c:v>
                </c:pt>
                <c:pt idx="9">
                  <c:v>0.09</c:v>
                </c:pt>
                <c:pt idx="10">
                  <c:v>7.0000000000000007E-2</c:v>
                </c:pt>
                <c:pt idx="11">
                  <c:v>7.0000000000000007E-2</c:v>
                </c:pt>
                <c:pt idx="12">
                  <c:v>0.15</c:v>
                </c:pt>
              </c:numCache>
            </c:numRef>
          </c:val>
          <c:extLst>
            <c:ext xmlns:c16="http://schemas.microsoft.com/office/drawing/2014/chart" uri="{C3380CC4-5D6E-409C-BE32-E72D297353CC}">
              <c16:uniqueId val="{00000000-DE7C-499C-91E3-8B61B1B7517E}"/>
            </c:ext>
          </c:extLst>
        </c:ser>
        <c:dLbls>
          <c:showLegendKey val="0"/>
          <c:showVal val="0"/>
          <c:showCatName val="0"/>
          <c:showSerName val="0"/>
          <c:showPercent val="0"/>
          <c:showBubbleSize val="0"/>
        </c:dLbls>
        <c:gapWidth val="65"/>
        <c:axId val="430687360"/>
        <c:axId val="430679456"/>
      </c:barChart>
      <c:catAx>
        <c:axId val="430687360"/>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crossAx val="430679456"/>
        <c:crosses val="autoZero"/>
        <c:auto val="1"/>
        <c:lblAlgn val="ctr"/>
        <c:lblOffset val="100"/>
        <c:noMultiLvlLbl val="0"/>
      </c:catAx>
      <c:valAx>
        <c:axId val="430679456"/>
        <c:scaling>
          <c:orientation val="minMax"/>
        </c:scaling>
        <c:delete val="1"/>
        <c:axPos val="t"/>
        <c:numFmt formatCode="0%" sourceLinked="1"/>
        <c:majorTickMark val="none"/>
        <c:minorTickMark val="none"/>
        <c:tickLblPos val="nextTo"/>
        <c:crossAx val="4306873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B1464"/>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How much of an impact, if any at all, do you think the following have had on price increases in the past year? (% major / significant impact)</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Supply Chain Breakdowns</c:v>
                </c:pt>
                <c:pt idx="1">
                  <c:v>COVID-19 Pandemic</c:v>
                </c:pt>
                <c:pt idx="2">
                  <c:v>Conflicts 
in Other Countries</c:v>
                </c:pt>
                <c:pt idx="3">
                  <c:v>Businesses Trying to Make More Profits</c:v>
                </c:pt>
                <c:pt idx="4">
                  <c:v>Government COVID Spending Programs</c:v>
                </c:pt>
                <c:pt idx="5">
                  <c:v>Companies w/ Monopolies 
or Little Competition</c:v>
                </c:pt>
                <c:pt idx="6">
                  <c:v>Federal Reserve Policies</c:v>
                </c:pt>
                <c:pt idx="7">
                  <c:v>Wage Increases for Workers</c:v>
                </c:pt>
              </c:strCache>
            </c:strRef>
          </c:cat>
          <c:val>
            <c:numRef>
              <c:f>Sheet1!$B$2:$B$9</c:f>
              <c:numCache>
                <c:formatCode>0%</c:formatCode>
                <c:ptCount val="8"/>
                <c:pt idx="0">
                  <c:v>0.78</c:v>
                </c:pt>
                <c:pt idx="1">
                  <c:v>0.7</c:v>
                </c:pt>
                <c:pt idx="2">
                  <c:v>0.61</c:v>
                </c:pt>
                <c:pt idx="3">
                  <c:v>0.55000000000000004</c:v>
                </c:pt>
                <c:pt idx="4">
                  <c:v>0.51</c:v>
                </c:pt>
                <c:pt idx="5">
                  <c:v>0.47</c:v>
                </c:pt>
                <c:pt idx="6">
                  <c:v>0.41</c:v>
                </c:pt>
                <c:pt idx="7">
                  <c:v>0.32</c:v>
                </c:pt>
              </c:numCache>
            </c:numRef>
          </c:val>
          <c:extLst>
            <c:ext xmlns:c16="http://schemas.microsoft.com/office/drawing/2014/chart" uri="{C3380CC4-5D6E-409C-BE32-E72D297353CC}">
              <c16:uniqueId val="{00000000-87FA-4D6A-8230-78E8B9190204}"/>
            </c:ext>
          </c:extLst>
        </c:ser>
        <c:dLbls>
          <c:showLegendKey val="0"/>
          <c:showVal val="0"/>
          <c:showCatName val="0"/>
          <c:showSerName val="0"/>
          <c:showPercent val="0"/>
          <c:showBubbleSize val="0"/>
        </c:dLbls>
        <c:gapWidth val="85"/>
        <c:overlap val="100"/>
        <c:axId val="555196224"/>
        <c:axId val="555192064"/>
      </c:barChart>
      <c:catAx>
        <c:axId val="55519622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rgbClr val="1B1464"/>
                </a:solidFill>
                <a:latin typeface="Helvetica" panose="020B0403020202020204" pitchFamily="34" charset="0"/>
                <a:ea typeface="+mn-ea"/>
                <a:cs typeface="+mn-cs"/>
              </a:defRPr>
            </a:pPr>
            <a:endParaRPr lang="en-US"/>
          </a:p>
        </c:txPr>
        <c:crossAx val="555192064"/>
        <c:crosses val="autoZero"/>
        <c:auto val="1"/>
        <c:lblAlgn val="ctr"/>
        <c:lblOffset val="100"/>
        <c:noMultiLvlLbl val="0"/>
      </c:catAx>
      <c:valAx>
        <c:axId val="555192064"/>
        <c:scaling>
          <c:orientation val="minMax"/>
          <c:max val="1"/>
        </c:scaling>
        <c:delete val="1"/>
        <c:axPos val="l"/>
        <c:numFmt formatCode="0%" sourceLinked="1"/>
        <c:majorTickMark val="out"/>
        <c:minorTickMark val="none"/>
        <c:tickLblPos val="nextTo"/>
        <c:crossAx val="555196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5643104885165195"/>
          <c:y val="0.22555125670538193"/>
          <c:w val="0.48728962134784204"/>
          <c:h val="0.7744487432946181"/>
        </c:manualLayout>
      </c:layout>
      <c:barChart>
        <c:barDir val="bar"/>
        <c:grouping val="clustered"/>
        <c:varyColors val="0"/>
        <c:ser>
          <c:idx val="0"/>
          <c:order val="0"/>
          <c:tx>
            <c:strRef>
              <c:f>Sheet1!$B$1</c:f>
              <c:strCache>
                <c:ptCount val="1"/>
                <c:pt idx="0">
                  <c:v>2020</c:v>
                </c:pt>
              </c:strCache>
            </c:strRef>
          </c:tx>
          <c:spPr>
            <a:solidFill>
              <a:srgbClr val="1B1464"/>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The experience a company provides is as important as its products or services</c:v>
                </c:pt>
                <c:pt idx="1">
                  <c:v>I expect companies to understand my needs and expectations</c:v>
                </c:pt>
                <c:pt idx="2">
                  <c:v>I expect companies to anticipate my needs</c:v>
                </c:pt>
              </c:strCache>
            </c:strRef>
          </c:cat>
          <c:val>
            <c:numRef>
              <c:f>Sheet1!$B$2:$B$4</c:f>
              <c:numCache>
                <c:formatCode>0%</c:formatCode>
                <c:ptCount val="3"/>
                <c:pt idx="0">
                  <c:v>0.8</c:v>
                </c:pt>
                <c:pt idx="1">
                  <c:v>0.66</c:v>
                </c:pt>
                <c:pt idx="2">
                  <c:v>0.56000000000000005</c:v>
                </c:pt>
              </c:numCache>
            </c:numRef>
          </c:val>
          <c:extLst>
            <c:ext xmlns:c16="http://schemas.microsoft.com/office/drawing/2014/chart" uri="{C3380CC4-5D6E-409C-BE32-E72D297353CC}">
              <c16:uniqueId val="{00000000-7089-4415-A9E1-31D9058670D4}"/>
            </c:ext>
          </c:extLst>
        </c:ser>
        <c:ser>
          <c:idx val="1"/>
          <c:order val="1"/>
          <c:tx>
            <c:strRef>
              <c:f>Sheet1!$C$1</c:f>
              <c:strCache>
                <c:ptCount val="1"/>
                <c:pt idx="0">
                  <c:v>2022</c:v>
                </c:pt>
              </c:strCache>
            </c:strRef>
          </c:tx>
          <c:spPr>
            <a:solidFill>
              <a:srgbClr val="00BFF2"/>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The experience a company provides is as important as its products or services</c:v>
                </c:pt>
                <c:pt idx="1">
                  <c:v>I expect companies to understand my needs and expectations</c:v>
                </c:pt>
                <c:pt idx="2">
                  <c:v>I expect companies to anticipate my needs</c:v>
                </c:pt>
              </c:strCache>
            </c:strRef>
          </c:cat>
          <c:val>
            <c:numRef>
              <c:f>Sheet1!$C$2:$C$4</c:f>
              <c:numCache>
                <c:formatCode>0%</c:formatCode>
                <c:ptCount val="3"/>
                <c:pt idx="0">
                  <c:v>0.88</c:v>
                </c:pt>
                <c:pt idx="1">
                  <c:v>0.73</c:v>
                </c:pt>
                <c:pt idx="2">
                  <c:v>0.62</c:v>
                </c:pt>
              </c:numCache>
            </c:numRef>
          </c:val>
          <c:extLst>
            <c:ext xmlns:c16="http://schemas.microsoft.com/office/drawing/2014/chart" uri="{C3380CC4-5D6E-409C-BE32-E72D297353CC}">
              <c16:uniqueId val="{00000001-7089-4415-A9E1-31D9058670D4}"/>
            </c:ext>
          </c:extLst>
        </c:ser>
        <c:dLbls>
          <c:showLegendKey val="0"/>
          <c:showVal val="0"/>
          <c:showCatName val="0"/>
          <c:showSerName val="0"/>
          <c:showPercent val="0"/>
          <c:showBubbleSize val="0"/>
        </c:dLbls>
        <c:gapWidth val="109"/>
        <c:axId val="1807004943"/>
        <c:axId val="102935919"/>
      </c:barChart>
      <c:catAx>
        <c:axId val="1807004943"/>
        <c:scaling>
          <c:orientation val="maxMin"/>
        </c:scaling>
        <c:delete val="0"/>
        <c:axPos val="l"/>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200" b="0" i="0" u="none" strike="noStrike" kern="1200" baseline="0">
                <a:solidFill>
                  <a:srgbClr val="1B1464"/>
                </a:solidFill>
                <a:latin typeface="Helvetica" panose="020B0403020202020204" pitchFamily="34" charset="0"/>
                <a:ea typeface="+mn-ea"/>
                <a:cs typeface="+mn-cs"/>
              </a:defRPr>
            </a:pPr>
            <a:endParaRPr lang="en-US"/>
          </a:p>
        </c:txPr>
        <c:crossAx val="102935919"/>
        <c:crosses val="autoZero"/>
        <c:auto val="1"/>
        <c:lblAlgn val="ctr"/>
        <c:lblOffset val="100"/>
        <c:noMultiLvlLbl val="0"/>
      </c:catAx>
      <c:valAx>
        <c:axId val="102935919"/>
        <c:scaling>
          <c:orientation val="minMax"/>
        </c:scaling>
        <c:delete val="1"/>
        <c:axPos val="t"/>
        <c:numFmt formatCode="0%" sourceLinked="1"/>
        <c:majorTickMark val="none"/>
        <c:minorTickMark val="none"/>
        <c:tickLblPos val="nextTo"/>
        <c:crossAx val="1807004943"/>
        <c:crosses val="autoZero"/>
        <c:crossBetween val="between"/>
      </c:valAx>
      <c:spPr>
        <a:noFill/>
        <a:ln>
          <a:noFill/>
        </a:ln>
        <a:effectLst/>
      </c:spPr>
    </c:plotArea>
    <c:legend>
      <c:legendPos val="r"/>
      <c:layout>
        <c:manualLayout>
          <c:xMode val="edge"/>
          <c:yMode val="edge"/>
          <c:x val="0.38781732663165214"/>
          <c:y val="0.14727350083002436"/>
          <c:w val="0.22579159994849687"/>
          <c:h val="5.0470859350127177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rgbClr val="1B1464"/>
          </a:solidFill>
          <a:latin typeface="Helvetica" panose="020B0403020202020204" pitchFamily="34" charset="0"/>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Leader*</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Improving quality of customer support experiences</c:v>
                </c:pt>
                <c:pt idx="1">
                  <c:v>Improving consistency of customer support experiences</c:v>
                </c:pt>
                <c:pt idx="2">
                  <c:v>Improving quality of customer feedback</c:v>
                </c:pt>
                <c:pt idx="3">
                  <c:v>Using customer feedback for product innovation</c:v>
                </c:pt>
                <c:pt idx="4">
                  <c:v>Increasing volume of customer feedback</c:v>
                </c:pt>
                <c:pt idx="5">
                  <c:v>Improving personalization across interactions</c:v>
                </c:pt>
              </c:strCache>
            </c:strRef>
          </c:cat>
          <c:val>
            <c:numRef>
              <c:f>Sheet1!$B$2:$B$7</c:f>
              <c:numCache>
                <c:formatCode>0%</c:formatCode>
                <c:ptCount val="6"/>
                <c:pt idx="0">
                  <c:v>0.68</c:v>
                </c:pt>
                <c:pt idx="1">
                  <c:v>0.65</c:v>
                </c:pt>
                <c:pt idx="2">
                  <c:v>0.56999999999999995</c:v>
                </c:pt>
                <c:pt idx="3">
                  <c:v>0.56999999999999995</c:v>
                </c:pt>
                <c:pt idx="4">
                  <c:v>0.56000000000000005</c:v>
                </c:pt>
                <c:pt idx="5">
                  <c:v>0.52</c:v>
                </c:pt>
              </c:numCache>
            </c:numRef>
          </c:val>
          <c:extLst>
            <c:ext xmlns:c16="http://schemas.microsoft.com/office/drawing/2014/chart" uri="{C3380CC4-5D6E-409C-BE32-E72D297353CC}">
              <c16:uniqueId val="{00000000-9C09-487D-8A7A-3BD6A04BC80B}"/>
            </c:ext>
          </c:extLst>
        </c:ser>
        <c:ser>
          <c:idx val="1"/>
          <c:order val="1"/>
          <c:tx>
            <c:strRef>
              <c:f>Sheet1!$C$1</c:f>
              <c:strCache>
                <c:ptCount val="1"/>
                <c:pt idx="0">
                  <c:v>Laggard**</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Improving quality of customer support experiences</c:v>
                </c:pt>
                <c:pt idx="1">
                  <c:v>Improving consistency of customer support experiences</c:v>
                </c:pt>
                <c:pt idx="2">
                  <c:v>Improving quality of customer feedback</c:v>
                </c:pt>
                <c:pt idx="3">
                  <c:v>Using customer feedback for product innovation</c:v>
                </c:pt>
                <c:pt idx="4">
                  <c:v>Increasing volume of customer feedback</c:v>
                </c:pt>
                <c:pt idx="5">
                  <c:v>Improving personalization across interactions</c:v>
                </c:pt>
              </c:strCache>
            </c:strRef>
          </c:cat>
          <c:val>
            <c:numRef>
              <c:f>Sheet1!$C$2:$C$7</c:f>
              <c:numCache>
                <c:formatCode>0%</c:formatCode>
                <c:ptCount val="6"/>
                <c:pt idx="0">
                  <c:v>0.32</c:v>
                </c:pt>
                <c:pt idx="1">
                  <c:v>0.28999999999999998</c:v>
                </c:pt>
                <c:pt idx="2">
                  <c:v>0.34</c:v>
                </c:pt>
                <c:pt idx="3">
                  <c:v>0.15</c:v>
                </c:pt>
                <c:pt idx="4">
                  <c:v>0.17</c:v>
                </c:pt>
                <c:pt idx="5">
                  <c:v>0.24</c:v>
                </c:pt>
              </c:numCache>
            </c:numRef>
          </c:val>
          <c:extLst>
            <c:ext xmlns:c16="http://schemas.microsoft.com/office/drawing/2014/chart" uri="{C3380CC4-5D6E-409C-BE32-E72D297353CC}">
              <c16:uniqueId val="{00000001-9C09-487D-8A7A-3BD6A04BC80B}"/>
            </c:ext>
          </c:extLst>
        </c:ser>
        <c:dLbls>
          <c:showLegendKey val="0"/>
          <c:showVal val="0"/>
          <c:showCatName val="0"/>
          <c:showSerName val="0"/>
          <c:showPercent val="0"/>
          <c:showBubbleSize val="0"/>
        </c:dLbls>
        <c:gapWidth val="51"/>
        <c:axId val="555196224"/>
        <c:axId val="555192064"/>
      </c:barChart>
      <c:catAx>
        <c:axId val="55519622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rgbClr val="1B1464"/>
                </a:solidFill>
                <a:latin typeface="Helvetica" panose="020B0403020202020204" pitchFamily="34" charset="0"/>
                <a:ea typeface="+mn-ea"/>
                <a:cs typeface="+mn-cs"/>
              </a:defRPr>
            </a:pPr>
            <a:endParaRPr lang="en-US"/>
          </a:p>
        </c:txPr>
        <c:crossAx val="555192064"/>
        <c:crosses val="autoZero"/>
        <c:auto val="1"/>
        <c:lblAlgn val="ctr"/>
        <c:lblOffset val="100"/>
        <c:noMultiLvlLbl val="0"/>
      </c:catAx>
      <c:valAx>
        <c:axId val="555192064"/>
        <c:scaling>
          <c:orientation val="minMax"/>
          <c:max val="0.70000000000000007"/>
        </c:scaling>
        <c:delete val="1"/>
        <c:axPos val="l"/>
        <c:numFmt formatCode="0%" sourceLinked="1"/>
        <c:majorTickMark val="out"/>
        <c:minorTickMark val="none"/>
        <c:tickLblPos val="nextTo"/>
        <c:crossAx val="55519622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of respondents who shopped a different brand recently</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2060"/>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Sept 2020</c:v>
                </c:pt>
                <c:pt idx="1">
                  <c:v>Oct 2021</c:v>
                </c:pt>
                <c:pt idx="2">
                  <c:v>Feb 2022</c:v>
                </c:pt>
              </c:strCache>
            </c:strRef>
          </c:cat>
          <c:val>
            <c:numRef>
              <c:f>Sheet1!$B$2:$B$4</c:f>
              <c:numCache>
                <c:formatCode>0%</c:formatCode>
                <c:ptCount val="3"/>
                <c:pt idx="0">
                  <c:v>0.33</c:v>
                </c:pt>
                <c:pt idx="1">
                  <c:v>0.43</c:v>
                </c:pt>
                <c:pt idx="2">
                  <c:v>0.46</c:v>
                </c:pt>
              </c:numCache>
            </c:numRef>
          </c:val>
          <c:extLst>
            <c:ext xmlns:c16="http://schemas.microsoft.com/office/drawing/2014/chart" uri="{C3380CC4-5D6E-409C-BE32-E72D297353CC}">
              <c16:uniqueId val="{00000000-362A-4997-B701-4DE758F1A766}"/>
            </c:ext>
          </c:extLst>
        </c:ser>
        <c:dLbls>
          <c:showLegendKey val="0"/>
          <c:showVal val="0"/>
          <c:showCatName val="0"/>
          <c:showSerName val="0"/>
          <c:showPercent val="0"/>
          <c:showBubbleSize val="0"/>
        </c:dLbls>
        <c:gapWidth val="219"/>
        <c:overlap val="-27"/>
        <c:axId val="328939519"/>
        <c:axId val="328940351"/>
      </c:barChart>
      <c:catAx>
        <c:axId val="328939519"/>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200" b="0" i="0" u="none" strike="noStrike" kern="1200" baseline="0">
                <a:solidFill>
                  <a:srgbClr val="002060"/>
                </a:solidFill>
                <a:latin typeface="Helvetica" panose="020B0604020202020204" pitchFamily="34" charset="0"/>
                <a:ea typeface="+mn-ea"/>
                <a:cs typeface="Helvetica" panose="020B0604020202020204" pitchFamily="34" charset="0"/>
              </a:defRPr>
            </a:pPr>
            <a:endParaRPr lang="en-US"/>
          </a:p>
        </c:txPr>
        <c:crossAx val="328940351"/>
        <c:crosses val="autoZero"/>
        <c:auto val="1"/>
        <c:lblAlgn val="ctr"/>
        <c:lblOffset val="100"/>
        <c:noMultiLvlLbl val="0"/>
      </c:catAx>
      <c:valAx>
        <c:axId val="328940351"/>
        <c:scaling>
          <c:orientation val="minMax"/>
          <c:max val="0.5"/>
        </c:scaling>
        <c:delete val="1"/>
        <c:axPos val="l"/>
        <c:numFmt formatCode="0%" sourceLinked="1"/>
        <c:majorTickMark val="out"/>
        <c:minorTickMark val="none"/>
        <c:tickLblPos val="nextTo"/>
        <c:crossAx val="32893951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rgbClr val="002060"/>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18227303549827"/>
          <c:y val="0.13102403925340544"/>
          <c:w val="0.68817726964501724"/>
          <c:h val="0.86897596074659456"/>
        </c:manualLayout>
      </c:layout>
      <c:barChart>
        <c:barDir val="bar"/>
        <c:grouping val="clustered"/>
        <c:varyColors val="0"/>
        <c:ser>
          <c:idx val="0"/>
          <c:order val="0"/>
          <c:tx>
            <c:strRef>
              <c:f>Sheet1!$B$1</c:f>
              <c:strCache>
                <c:ptCount val="1"/>
                <c:pt idx="0">
                  <c:v>2020</c:v>
                </c:pt>
              </c:strCache>
            </c:strRef>
          </c:tx>
          <c:spPr>
            <a:solidFill>
              <a:srgbClr val="1B1464"/>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Discounts</c:v>
                </c:pt>
                <c:pt idx="1">
                  <c:v>Free products</c:v>
                </c:pt>
                <c:pt idx="2">
                  <c:v>Free samples</c:v>
                </c:pt>
                <c:pt idx="3">
                  <c:v>Free services</c:v>
                </c:pt>
                <c:pt idx="4">
                  <c:v>Chance-to-win prizes</c:v>
                </c:pt>
                <c:pt idx="5">
                  <c:v>Surprises from company</c:v>
                </c:pt>
              </c:strCache>
            </c:strRef>
          </c:cat>
          <c:val>
            <c:numRef>
              <c:f>Sheet1!$B$2:$B$7</c:f>
              <c:numCache>
                <c:formatCode>0%</c:formatCode>
                <c:ptCount val="6"/>
                <c:pt idx="0">
                  <c:v>0.71</c:v>
                </c:pt>
                <c:pt idx="1">
                  <c:v>0.75</c:v>
                </c:pt>
                <c:pt idx="2">
                  <c:v>0.67</c:v>
                </c:pt>
                <c:pt idx="3">
                  <c:v>0.56000000000000005</c:v>
                </c:pt>
                <c:pt idx="4">
                  <c:v>0.41</c:v>
                </c:pt>
                <c:pt idx="5">
                  <c:v>0.3</c:v>
                </c:pt>
              </c:numCache>
            </c:numRef>
          </c:val>
          <c:extLst>
            <c:ext xmlns:c16="http://schemas.microsoft.com/office/drawing/2014/chart" uri="{C3380CC4-5D6E-409C-BE32-E72D297353CC}">
              <c16:uniqueId val="{00000000-4676-4902-84D9-C0BF48FDECCB}"/>
            </c:ext>
          </c:extLst>
        </c:ser>
        <c:ser>
          <c:idx val="1"/>
          <c:order val="1"/>
          <c:tx>
            <c:strRef>
              <c:f>Sheet1!$C$1</c:f>
              <c:strCache>
                <c:ptCount val="1"/>
                <c:pt idx="0">
                  <c:v>2022</c:v>
                </c:pt>
              </c:strCache>
            </c:strRef>
          </c:tx>
          <c:spPr>
            <a:solidFill>
              <a:srgbClr val="00BFF2"/>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Discounts</c:v>
                </c:pt>
                <c:pt idx="1">
                  <c:v>Free products</c:v>
                </c:pt>
                <c:pt idx="2">
                  <c:v>Free samples</c:v>
                </c:pt>
                <c:pt idx="3">
                  <c:v>Free services</c:v>
                </c:pt>
                <c:pt idx="4">
                  <c:v>Chance-to-win prizes</c:v>
                </c:pt>
                <c:pt idx="5">
                  <c:v>Surprises from company</c:v>
                </c:pt>
              </c:strCache>
            </c:strRef>
          </c:cat>
          <c:val>
            <c:numRef>
              <c:f>Sheet1!$C$2:$C$7</c:f>
              <c:numCache>
                <c:formatCode>0%</c:formatCode>
                <c:ptCount val="6"/>
                <c:pt idx="0">
                  <c:v>0.79</c:v>
                </c:pt>
                <c:pt idx="1">
                  <c:v>0.65</c:v>
                </c:pt>
                <c:pt idx="2">
                  <c:v>0.47</c:v>
                </c:pt>
                <c:pt idx="3">
                  <c:v>0.43</c:v>
                </c:pt>
                <c:pt idx="4">
                  <c:v>0.27</c:v>
                </c:pt>
                <c:pt idx="5">
                  <c:v>0.22</c:v>
                </c:pt>
              </c:numCache>
            </c:numRef>
          </c:val>
          <c:extLst>
            <c:ext xmlns:c16="http://schemas.microsoft.com/office/drawing/2014/chart" uri="{C3380CC4-5D6E-409C-BE32-E72D297353CC}">
              <c16:uniqueId val="{00000001-4676-4902-84D9-C0BF48FDECCB}"/>
            </c:ext>
          </c:extLst>
        </c:ser>
        <c:dLbls>
          <c:showLegendKey val="0"/>
          <c:showVal val="0"/>
          <c:showCatName val="0"/>
          <c:showSerName val="0"/>
          <c:showPercent val="0"/>
          <c:showBubbleSize val="0"/>
        </c:dLbls>
        <c:gapWidth val="109"/>
        <c:axId val="1807004943"/>
        <c:axId val="102935919"/>
      </c:barChart>
      <c:catAx>
        <c:axId val="1807004943"/>
        <c:scaling>
          <c:orientation val="maxMin"/>
        </c:scaling>
        <c:delete val="0"/>
        <c:axPos val="l"/>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200" b="0" i="0" u="none" strike="noStrike" kern="1200" baseline="0">
                <a:solidFill>
                  <a:srgbClr val="1B1464"/>
                </a:solidFill>
                <a:latin typeface="Helvetica" panose="020B0403020202020204" pitchFamily="34" charset="0"/>
                <a:ea typeface="+mn-ea"/>
                <a:cs typeface="+mn-cs"/>
              </a:defRPr>
            </a:pPr>
            <a:endParaRPr lang="en-US"/>
          </a:p>
        </c:txPr>
        <c:crossAx val="102935919"/>
        <c:crosses val="autoZero"/>
        <c:auto val="1"/>
        <c:lblAlgn val="ctr"/>
        <c:lblOffset val="100"/>
        <c:noMultiLvlLbl val="0"/>
      </c:catAx>
      <c:valAx>
        <c:axId val="102935919"/>
        <c:scaling>
          <c:orientation val="minMax"/>
        </c:scaling>
        <c:delete val="1"/>
        <c:axPos val="t"/>
        <c:numFmt formatCode="0%" sourceLinked="1"/>
        <c:majorTickMark val="none"/>
        <c:minorTickMark val="none"/>
        <c:tickLblPos val="nextTo"/>
        <c:crossAx val="1807004943"/>
        <c:crosses val="autoZero"/>
        <c:crossBetween val="between"/>
      </c:valAx>
      <c:spPr>
        <a:noFill/>
        <a:ln>
          <a:noFill/>
        </a:ln>
        <a:effectLst/>
      </c:spPr>
    </c:plotArea>
    <c:legend>
      <c:legendPos val="r"/>
      <c:layout>
        <c:manualLayout>
          <c:xMode val="edge"/>
          <c:yMode val="edge"/>
          <c:x val="0.34665185141006416"/>
          <c:y val="7.7140404010816024E-2"/>
          <c:w val="0.31083112811609837"/>
          <c:h val="4.8262903313326631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rgbClr val="1B1464"/>
          </a:solidFill>
          <a:latin typeface="Helvetica" panose="020B0403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4094173228915"/>
          <c:y val="6.645512707681242E-2"/>
          <c:w val="0.53968908322361553"/>
          <c:h val="0.920825712295954"/>
        </c:manualLayout>
      </c:layout>
      <c:barChart>
        <c:barDir val="bar"/>
        <c:grouping val="clustered"/>
        <c:varyColors val="0"/>
        <c:ser>
          <c:idx val="0"/>
          <c:order val="0"/>
          <c:tx>
            <c:strRef>
              <c:f>Sheet1!$B$1</c:f>
              <c:strCache>
                <c:ptCount val="1"/>
                <c:pt idx="0">
                  <c:v>Column1</c:v>
                </c:pt>
              </c:strCache>
            </c:strRef>
          </c:tx>
          <c:spPr>
            <a:solidFill>
              <a:srgbClr val="1B1464"/>
            </a:solidFill>
            <a:ln>
              <a:noFill/>
            </a:ln>
            <a:effectLst/>
          </c:spPr>
          <c:invertIfNegative val="0"/>
          <c:dPt>
            <c:idx val="1"/>
            <c:invertIfNegative val="0"/>
            <c:bubble3D val="0"/>
            <c:spPr>
              <a:solidFill>
                <a:srgbClr val="00BFF2"/>
              </a:solidFill>
              <a:ln>
                <a:noFill/>
              </a:ln>
              <a:effectLst/>
            </c:spPr>
            <c:extLst>
              <c:ext xmlns:c16="http://schemas.microsoft.com/office/drawing/2014/chart" uri="{C3380CC4-5D6E-409C-BE32-E72D297353CC}">
                <c16:uniqueId val="{00000000-2374-48B6-85C3-4C4CF7F72777}"/>
              </c:ext>
            </c:extLst>
          </c:dPt>
          <c:dPt>
            <c:idx val="2"/>
            <c:invertIfNegative val="0"/>
            <c:bubble3D val="0"/>
            <c:spPr>
              <a:solidFill>
                <a:srgbClr val="ED3C8D"/>
              </a:solidFill>
              <a:ln>
                <a:noFill/>
              </a:ln>
              <a:effectLst/>
            </c:spPr>
            <c:extLst>
              <c:ext xmlns:c16="http://schemas.microsoft.com/office/drawing/2014/chart" uri="{C3380CC4-5D6E-409C-BE32-E72D297353CC}">
                <c16:uniqueId val="{00000001-2374-48B6-85C3-4C4CF7F72777}"/>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 have noticed price increases in the products I buy</c:v>
                </c:pt>
                <c:pt idx="1">
                  <c:v>Inflation is causing me to look for lower prices for the things I need to buy</c:v>
                </c:pt>
                <c:pt idx="2">
                  <c:v>Inflation is causing me to cut back my spending on unneeded, but nice-to-have, items</c:v>
                </c:pt>
              </c:strCache>
            </c:strRef>
          </c:cat>
          <c:val>
            <c:numRef>
              <c:f>Sheet1!$B$2:$B$4</c:f>
              <c:numCache>
                <c:formatCode>0%</c:formatCode>
                <c:ptCount val="3"/>
                <c:pt idx="0">
                  <c:v>0.94</c:v>
                </c:pt>
                <c:pt idx="1">
                  <c:v>0.81</c:v>
                </c:pt>
                <c:pt idx="2">
                  <c:v>0.77</c:v>
                </c:pt>
              </c:numCache>
            </c:numRef>
          </c:val>
          <c:extLst>
            <c:ext xmlns:c16="http://schemas.microsoft.com/office/drawing/2014/chart" uri="{C3380CC4-5D6E-409C-BE32-E72D297353CC}">
              <c16:uniqueId val="{00000000-F583-4D20-A7AE-4AF7CD0DD252}"/>
            </c:ext>
          </c:extLst>
        </c:ser>
        <c:dLbls>
          <c:showLegendKey val="0"/>
          <c:showVal val="0"/>
          <c:showCatName val="0"/>
          <c:showSerName val="0"/>
          <c:showPercent val="0"/>
          <c:showBubbleSize val="0"/>
        </c:dLbls>
        <c:gapWidth val="125"/>
        <c:axId val="430687360"/>
        <c:axId val="430679456"/>
      </c:barChart>
      <c:catAx>
        <c:axId val="430687360"/>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crossAx val="430679456"/>
        <c:crosses val="autoZero"/>
        <c:auto val="1"/>
        <c:lblAlgn val="ctr"/>
        <c:lblOffset val="100"/>
        <c:noMultiLvlLbl val="0"/>
      </c:catAx>
      <c:valAx>
        <c:axId val="430679456"/>
        <c:scaling>
          <c:orientation val="minMax"/>
        </c:scaling>
        <c:delete val="1"/>
        <c:axPos val="t"/>
        <c:numFmt formatCode="0%" sourceLinked="1"/>
        <c:majorTickMark val="none"/>
        <c:minorTickMark val="none"/>
        <c:tickLblPos val="nextTo"/>
        <c:crossAx val="4306873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B1464"/>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Necessary Spend Cut</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Dining Out</c:v>
                </c:pt>
                <c:pt idx="1">
                  <c:v>Gasoline</c:v>
                </c:pt>
                <c:pt idx="2">
                  <c:v>Clothing</c:v>
                </c:pt>
                <c:pt idx="3">
                  <c:v>Vacations</c:v>
                </c:pt>
                <c:pt idx="4">
                  <c:v>Takeout</c:v>
                </c:pt>
                <c:pt idx="5">
                  <c:v>Nonessential Foods</c:v>
                </c:pt>
                <c:pt idx="6">
                  <c:v>Hobbies</c:v>
                </c:pt>
                <c:pt idx="7">
                  <c:v>Staple Foods</c:v>
                </c:pt>
                <c:pt idx="8">
                  <c:v>Salon Services</c:v>
                </c:pt>
                <c:pt idx="9">
                  <c:v>Household Items</c:v>
                </c:pt>
                <c:pt idx="10">
                  <c:v>Streaming Services</c:v>
                </c:pt>
                <c:pt idx="11">
                  <c:v>Toiletries</c:v>
                </c:pt>
                <c:pt idx="12">
                  <c:v>Cosmetics</c:v>
                </c:pt>
                <c:pt idx="13">
                  <c:v>Alcohol</c:v>
                </c:pt>
                <c:pt idx="14">
                  <c:v>Cellphone Service</c:v>
                </c:pt>
                <c:pt idx="15">
                  <c:v>Home Internet</c:v>
                </c:pt>
                <c:pt idx="16">
                  <c:v>Car Insurance</c:v>
                </c:pt>
                <c:pt idx="17">
                  <c:v>Home Insurance</c:v>
                </c:pt>
              </c:strCache>
            </c:strRef>
          </c:cat>
          <c:val>
            <c:numRef>
              <c:f>Sheet1!$B$2:$B$19</c:f>
              <c:numCache>
                <c:formatCode>0%</c:formatCode>
                <c:ptCount val="18"/>
                <c:pt idx="0">
                  <c:v>0.28000000000000003</c:v>
                </c:pt>
                <c:pt idx="1">
                  <c:v>0.27</c:v>
                </c:pt>
                <c:pt idx="2">
                  <c:v>0.23</c:v>
                </c:pt>
                <c:pt idx="3">
                  <c:v>0.22</c:v>
                </c:pt>
                <c:pt idx="4">
                  <c:v>0.21</c:v>
                </c:pt>
                <c:pt idx="5">
                  <c:v>0.21</c:v>
                </c:pt>
                <c:pt idx="6">
                  <c:v>0.19</c:v>
                </c:pt>
                <c:pt idx="7">
                  <c:v>0.19</c:v>
                </c:pt>
                <c:pt idx="8">
                  <c:v>0.17</c:v>
                </c:pt>
                <c:pt idx="9">
                  <c:v>0.16</c:v>
                </c:pt>
                <c:pt idx="10">
                  <c:v>0.13</c:v>
                </c:pt>
                <c:pt idx="11">
                  <c:v>0.12</c:v>
                </c:pt>
                <c:pt idx="12">
                  <c:v>0.12</c:v>
                </c:pt>
                <c:pt idx="13">
                  <c:v>0.1</c:v>
                </c:pt>
                <c:pt idx="14">
                  <c:v>0.1</c:v>
                </c:pt>
                <c:pt idx="15">
                  <c:v>0.09</c:v>
                </c:pt>
                <c:pt idx="16">
                  <c:v>0.09</c:v>
                </c:pt>
                <c:pt idx="17">
                  <c:v>0.06</c:v>
                </c:pt>
              </c:numCache>
            </c:numRef>
          </c:val>
          <c:extLst>
            <c:ext xmlns:c16="http://schemas.microsoft.com/office/drawing/2014/chart" uri="{C3380CC4-5D6E-409C-BE32-E72D297353CC}">
              <c16:uniqueId val="{00000000-CEBE-46C1-A0C4-6D3A12E478ED}"/>
            </c:ext>
          </c:extLst>
        </c:ser>
        <c:ser>
          <c:idx val="1"/>
          <c:order val="1"/>
          <c:tx>
            <c:strRef>
              <c:f>Sheet1!$C$1</c:f>
              <c:strCache>
                <c:ptCount val="1"/>
                <c:pt idx="0">
                  <c:v>Discretionary Spend Cut</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Dining Out</c:v>
                </c:pt>
                <c:pt idx="1">
                  <c:v>Gasoline</c:v>
                </c:pt>
                <c:pt idx="2">
                  <c:v>Clothing</c:v>
                </c:pt>
                <c:pt idx="3">
                  <c:v>Vacations</c:v>
                </c:pt>
                <c:pt idx="4">
                  <c:v>Takeout</c:v>
                </c:pt>
                <c:pt idx="5">
                  <c:v>Nonessential Foods</c:v>
                </c:pt>
                <c:pt idx="6">
                  <c:v>Hobbies</c:v>
                </c:pt>
                <c:pt idx="7">
                  <c:v>Staple Foods</c:v>
                </c:pt>
                <c:pt idx="8">
                  <c:v>Salon Services</c:v>
                </c:pt>
                <c:pt idx="9">
                  <c:v>Household Items</c:v>
                </c:pt>
                <c:pt idx="10">
                  <c:v>Streaming Services</c:v>
                </c:pt>
                <c:pt idx="11">
                  <c:v>Toiletries</c:v>
                </c:pt>
                <c:pt idx="12">
                  <c:v>Cosmetics</c:v>
                </c:pt>
                <c:pt idx="13">
                  <c:v>Alcohol</c:v>
                </c:pt>
                <c:pt idx="14">
                  <c:v>Cellphone Service</c:v>
                </c:pt>
                <c:pt idx="15">
                  <c:v>Home Internet</c:v>
                </c:pt>
                <c:pt idx="16">
                  <c:v>Car Insurance</c:v>
                </c:pt>
                <c:pt idx="17">
                  <c:v>Home Insurance</c:v>
                </c:pt>
              </c:strCache>
            </c:strRef>
          </c:cat>
          <c:val>
            <c:numRef>
              <c:f>Sheet1!$C$2:$C$19</c:f>
              <c:numCache>
                <c:formatCode>0%</c:formatCode>
                <c:ptCount val="18"/>
                <c:pt idx="0">
                  <c:v>0.24</c:v>
                </c:pt>
                <c:pt idx="1">
                  <c:v>0.15</c:v>
                </c:pt>
                <c:pt idx="2">
                  <c:v>0.19</c:v>
                </c:pt>
                <c:pt idx="3">
                  <c:v>0.16</c:v>
                </c:pt>
                <c:pt idx="4">
                  <c:v>0.18</c:v>
                </c:pt>
                <c:pt idx="5">
                  <c:v>0.2</c:v>
                </c:pt>
                <c:pt idx="6">
                  <c:v>0.12</c:v>
                </c:pt>
                <c:pt idx="7">
                  <c:v>0.11</c:v>
                </c:pt>
                <c:pt idx="8">
                  <c:v>0.15</c:v>
                </c:pt>
                <c:pt idx="9">
                  <c:v>0.14000000000000001</c:v>
                </c:pt>
                <c:pt idx="10">
                  <c:v>0.1</c:v>
                </c:pt>
                <c:pt idx="11">
                  <c:v>0.1</c:v>
                </c:pt>
                <c:pt idx="12">
                  <c:v>0.13</c:v>
                </c:pt>
                <c:pt idx="13">
                  <c:v>0.12</c:v>
                </c:pt>
                <c:pt idx="14">
                  <c:v>0.08</c:v>
                </c:pt>
                <c:pt idx="15">
                  <c:v>0.06</c:v>
                </c:pt>
                <c:pt idx="16">
                  <c:v>7.0000000000000007E-2</c:v>
                </c:pt>
                <c:pt idx="17">
                  <c:v>0.05</c:v>
                </c:pt>
              </c:numCache>
            </c:numRef>
          </c:val>
          <c:extLst>
            <c:ext xmlns:c16="http://schemas.microsoft.com/office/drawing/2014/chart" uri="{C3380CC4-5D6E-409C-BE32-E72D297353CC}">
              <c16:uniqueId val="{00000001-CEBE-46C1-A0C4-6D3A12E478ED}"/>
            </c:ext>
          </c:extLst>
        </c:ser>
        <c:dLbls>
          <c:showLegendKey val="0"/>
          <c:showVal val="0"/>
          <c:showCatName val="0"/>
          <c:showSerName val="0"/>
          <c:showPercent val="0"/>
          <c:showBubbleSize val="0"/>
        </c:dLbls>
        <c:gapWidth val="85"/>
        <c:overlap val="100"/>
        <c:axId val="555196224"/>
        <c:axId val="555192064"/>
      </c:barChart>
      <c:catAx>
        <c:axId val="55519622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crossAx val="555192064"/>
        <c:crosses val="autoZero"/>
        <c:auto val="1"/>
        <c:lblAlgn val="ctr"/>
        <c:lblOffset val="100"/>
        <c:noMultiLvlLbl val="0"/>
      </c:catAx>
      <c:valAx>
        <c:axId val="555192064"/>
        <c:scaling>
          <c:orientation val="minMax"/>
          <c:max val="0.60000000000000009"/>
        </c:scaling>
        <c:delete val="1"/>
        <c:axPos val="l"/>
        <c:numFmt formatCode="0%" sourceLinked="1"/>
        <c:majorTickMark val="out"/>
        <c:minorTickMark val="none"/>
        <c:tickLblPos val="nextTo"/>
        <c:crossAx val="555196224"/>
        <c:crosses val="autoZero"/>
        <c:crossBetween val="between"/>
      </c:valAx>
      <c:spPr>
        <a:noFill/>
        <a:ln>
          <a:noFill/>
        </a:ln>
        <a:effectLst/>
      </c:spPr>
    </c:plotArea>
    <c:legend>
      <c:legendPos val="t"/>
      <c:layout>
        <c:manualLayout>
          <c:xMode val="edge"/>
          <c:yMode val="edge"/>
          <c:x val="0.32473001383773092"/>
          <c:y val="7.7534797321175103E-2"/>
          <c:w val="0.35053997232453826"/>
          <c:h val="6.1335378386012926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273051447861371E-2"/>
          <c:y val="7.924832650310519E-2"/>
          <c:w val="0.9634538971042772"/>
          <c:h val="0.80613326260430818"/>
        </c:manualLayout>
      </c:layout>
      <c:barChart>
        <c:barDir val="col"/>
        <c:grouping val="clustered"/>
        <c:varyColors val="0"/>
        <c:ser>
          <c:idx val="0"/>
          <c:order val="0"/>
          <c:tx>
            <c:strRef>
              <c:f>Sheet1!$B$1</c:f>
              <c:strCache>
                <c:ptCount val="1"/>
                <c:pt idx="0">
                  <c:v>% change in reported monthly spending from May 2021 - May 2022, by income</c:v>
                </c:pt>
              </c:strCache>
            </c:strRef>
          </c:tx>
          <c:spPr>
            <a:solidFill>
              <a:srgbClr val="00BFF2"/>
            </a:solidFill>
            <a:ln>
              <a:noFill/>
            </a:ln>
            <a:effectLst/>
          </c:spPr>
          <c:invertIfNegative val="0"/>
          <c:dPt>
            <c:idx val="0"/>
            <c:invertIfNegative val="0"/>
            <c:bubble3D val="0"/>
            <c:spPr>
              <a:solidFill>
                <a:srgbClr val="1B1464"/>
              </a:solidFill>
              <a:ln>
                <a:noFill/>
              </a:ln>
              <a:effectLst/>
            </c:spPr>
            <c:extLst>
              <c:ext xmlns:c16="http://schemas.microsoft.com/office/drawing/2014/chart" uri="{C3380CC4-5D6E-409C-BE32-E72D297353CC}">
                <c16:uniqueId val="{00000000-C4D4-408B-84D9-AAFEB8DBDA81}"/>
              </c:ext>
            </c:extLst>
          </c:dPt>
          <c:dPt>
            <c:idx val="2"/>
            <c:invertIfNegative val="0"/>
            <c:bubble3D val="0"/>
            <c:spPr>
              <a:solidFill>
                <a:srgbClr val="ED3C8D"/>
              </a:solidFill>
              <a:ln>
                <a:noFill/>
              </a:ln>
              <a:effectLst/>
            </c:spPr>
            <c:extLst>
              <c:ext xmlns:c16="http://schemas.microsoft.com/office/drawing/2014/chart" uri="{C3380CC4-5D6E-409C-BE32-E72D297353CC}">
                <c16:uniqueId val="{00000001-C4D4-408B-84D9-AAFEB8DBDA81}"/>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U.S. Adults</c:v>
                </c:pt>
                <c:pt idx="2">
                  <c:v>$50K+</c:v>
                </c:pt>
              </c:strCache>
            </c:strRef>
          </c:cat>
          <c:val>
            <c:numRef>
              <c:f>Sheet1!$B$2:$B$4</c:f>
              <c:numCache>
                <c:formatCode>0%</c:formatCode>
                <c:ptCount val="3"/>
                <c:pt idx="0">
                  <c:v>7.0000000000000007E-2</c:v>
                </c:pt>
                <c:pt idx="1">
                  <c:v>-0.08</c:v>
                </c:pt>
                <c:pt idx="2">
                  <c:v>0.25</c:v>
                </c:pt>
              </c:numCache>
            </c:numRef>
          </c:val>
          <c:extLst>
            <c:ext xmlns:c16="http://schemas.microsoft.com/office/drawing/2014/chart" uri="{C3380CC4-5D6E-409C-BE32-E72D297353CC}">
              <c16:uniqueId val="{00000000-7DC8-4C5A-B0F5-4E4C15987122}"/>
            </c:ext>
          </c:extLst>
        </c:ser>
        <c:dLbls>
          <c:showLegendKey val="0"/>
          <c:showVal val="0"/>
          <c:showCatName val="0"/>
          <c:showSerName val="0"/>
          <c:showPercent val="0"/>
          <c:showBubbleSize val="0"/>
        </c:dLbls>
        <c:gapWidth val="219"/>
        <c:overlap val="-27"/>
        <c:axId val="270594176"/>
        <c:axId val="270590432"/>
      </c:barChart>
      <c:catAx>
        <c:axId val="27059417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crossAx val="270590432"/>
        <c:crosses val="autoZero"/>
        <c:auto val="1"/>
        <c:lblAlgn val="ctr"/>
        <c:lblOffset val="100"/>
        <c:noMultiLvlLbl val="0"/>
      </c:catAx>
      <c:valAx>
        <c:axId val="270590432"/>
        <c:scaling>
          <c:orientation val="minMax"/>
        </c:scaling>
        <c:delete val="1"/>
        <c:axPos val="l"/>
        <c:numFmt formatCode="0%" sourceLinked="1"/>
        <c:majorTickMark val="none"/>
        <c:minorTickMark val="none"/>
        <c:tickLblPos val="nextTo"/>
        <c:crossAx val="2705941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941499863584759"/>
          <c:y val="0.13030806125238192"/>
          <c:w val="0.57663374772926479"/>
          <c:h val="0.86969193874761808"/>
        </c:manualLayout>
      </c:layout>
      <c:doughnutChart>
        <c:varyColors val="1"/>
        <c:ser>
          <c:idx val="0"/>
          <c:order val="0"/>
          <c:tx>
            <c:strRef>
              <c:f>Sheet1!$B$1</c:f>
              <c:strCache>
                <c:ptCount val="1"/>
                <c:pt idx="0">
                  <c:v>Brand Marketers</c:v>
                </c:pt>
              </c:strCache>
            </c:strRef>
          </c:tx>
          <c:dPt>
            <c:idx val="0"/>
            <c:bubble3D val="0"/>
            <c:spPr>
              <a:solidFill>
                <a:srgbClr val="1B1464"/>
              </a:solidFill>
              <a:ln w="19050">
                <a:solidFill>
                  <a:schemeClr val="lt1"/>
                </a:solidFill>
              </a:ln>
              <a:effectLst/>
            </c:spPr>
            <c:extLst>
              <c:ext xmlns:c16="http://schemas.microsoft.com/office/drawing/2014/chart" uri="{C3380CC4-5D6E-409C-BE32-E72D297353CC}">
                <c16:uniqueId val="{00000001-BC2C-49DF-B811-A3A61FA6B695}"/>
              </c:ext>
            </c:extLst>
          </c:dPt>
          <c:dPt>
            <c:idx val="1"/>
            <c:bubble3D val="0"/>
            <c:spPr>
              <a:solidFill>
                <a:srgbClr val="00BFF2"/>
              </a:solidFill>
              <a:ln w="19050">
                <a:solidFill>
                  <a:schemeClr val="lt1"/>
                </a:solidFill>
              </a:ln>
              <a:effectLst/>
            </c:spPr>
            <c:extLst>
              <c:ext xmlns:c16="http://schemas.microsoft.com/office/drawing/2014/chart" uri="{C3380CC4-5D6E-409C-BE32-E72D297353CC}">
                <c16:uniqueId val="{00000003-BC2C-49DF-B811-A3A61FA6B695}"/>
              </c:ext>
            </c:extLst>
          </c:dPt>
          <c:dPt>
            <c:idx val="2"/>
            <c:bubble3D val="0"/>
            <c:spPr>
              <a:solidFill>
                <a:srgbClr val="ED3C8D"/>
              </a:solidFill>
              <a:ln w="19050">
                <a:solidFill>
                  <a:schemeClr val="lt1"/>
                </a:solidFill>
              </a:ln>
              <a:effectLst/>
            </c:spPr>
            <c:extLst>
              <c:ext xmlns:c16="http://schemas.microsoft.com/office/drawing/2014/chart" uri="{C3380CC4-5D6E-409C-BE32-E72D297353CC}">
                <c16:uniqueId val="{00000005-BC2C-49DF-B811-A3A61FA6B695}"/>
              </c:ext>
            </c:extLst>
          </c:dPt>
          <c:dPt>
            <c:idx val="3"/>
            <c:bubble3D val="0"/>
            <c:spPr>
              <a:solidFill>
                <a:srgbClr val="4EBEA4"/>
              </a:solidFill>
              <a:ln w="19050">
                <a:solidFill>
                  <a:schemeClr val="lt1"/>
                </a:solidFill>
              </a:ln>
              <a:effectLst/>
            </c:spPr>
            <c:extLst>
              <c:ext xmlns:c16="http://schemas.microsoft.com/office/drawing/2014/chart" uri="{C3380CC4-5D6E-409C-BE32-E72D297353CC}">
                <c16:uniqueId val="{00000007-BC2C-49DF-B811-A3A61FA6B695}"/>
              </c:ext>
            </c:extLst>
          </c:dPt>
          <c:dLbls>
            <c:dLbl>
              <c:idx val="0"/>
              <c:layout>
                <c:manualLayout>
                  <c:x val="0.20164711697489304"/>
                  <c:y val="-0.1685777254845931"/>
                </c:manualLayout>
              </c:layout>
              <c:tx>
                <c:rich>
                  <a:bodyPr rot="0" spcFirstLastPara="1" vertOverflow="ellipsis" vert="horz" wrap="square" lIns="38100" tIns="19050" rIns="38100" bIns="19050" anchor="ctr" anchorCtr="1">
                    <a:noAutofit/>
                  </a:bodyPr>
                  <a:lstStyle/>
                  <a:p>
                    <a:pPr>
                      <a:defRPr sz="1200" b="1" i="0" u="none" strike="noStrike" kern="1200" baseline="0">
                        <a:solidFill>
                          <a:srgbClr val="1B1464"/>
                        </a:solidFill>
                        <a:latin typeface="Helvetica" panose="020B0604020202020204" pitchFamily="34" charset="0"/>
                        <a:ea typeface="+mn-ea"/>
                        <a:cs typeface="Helvetica" panose="020B0604020202020204" pitchFamily="34" charset="0"/>
                      </a:defRPr>
                    </a:pPr>
                    <a:fld id="{51805D7F-89DD-4088-8B09-B40C02410192}" type="CATEGORYNAME">
                      <a:rPr lang="en-US" sz="1200" b="1" i="0" u="none" strike="noStrike" kern="1200" baseline="0" smtClean="0">
                        <a:solidFill>
                          <a:srgbClr val="1B1464"/>
                        </a:solidFill>
                        <a:latin typeface="Helvetica" panose="020B0604020202020204" pitchFamily="34" charset="0"/>
                        <a:cs typeface="Helvetica" panose="020B0604020202020204" pitchFamily="34" charset="0"/>
                      </a:rPr>
                      <a:pPr>
                        <a:defRPr sz="1200" b="1"/>
                      </a:pPr>
                      <a:t>[CATEGORY NAME]</a:t>
                    </a:fld>
                    <a:endParaRPr lang="en-US" sz="1200" b="0" i="0" u="none" strike="noStrike" kern="1200" baseline="0">
                      <a:solidFill>
                        <a:srgbClr val="1B1464"/>
                      </a:solidFill>
                      <a:latin typeface="Helvetica" panose="020B0604020202020204" pitchFamily="34" charset="0"/>
                      <a:cs typeface="Helvetica" panose="020B0604020202020204" pitchFamily="34" charset="0"/>
                    </a:endParaRPr>
                  </a:p>
                  <a:p>
                    <a:pPr>
                      <a:defRPr sz="1200" b="1"/>
                    </a:pPr>
                    <a:fld id="{658DDEDC-23B4-4C1A-AAA3-9D345CFDE17D}" type="VALUE">
                      <a:rPr lang="en-US" sz="1200" b="1" i="0" u="none" strike="noStrike" kern="1200" baseline="0" smtClean="0">
                        <a:solidFill>
                          <a:srgbClr val="1B1464"/>
                        </a:solidFill>
                        <a:latin typeface="Helvetica" panose="020B0604020202020204" pitchFamily="34" charset="0"/>
                        <a:cs typeface="Helvetica" panose="020B0604020202020204" pitchFamily="34" charset="0"/>
                      </a:rPr>
                      <a:pPr>
                        <a:defRPr sz="1200" b="1"/>
                      </a:pPr>
                      <a:t>[VALUE]</a:t>
                    </a:fld>
                    <a:r>
                      <a:rPr lang="en-US" sz="1200" baseline="0">
                        <a:solidFill>
                          <a:srgbClr val="1B1464"/>
                        </a:solidFill>
                      </a:rPr>
                      <a:t> </a:t>
                    </a:r>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0496805731982676"/>
                      <c:h val="0.15421744320271219"/>
                    </c:manualLayout>
                  </c15:layout>
                  <c15:dlblFieldTable/>
                  <c15:showDataLabelsRange val="0"/>
                </c:ext>
                <c:ext xmlns:c16="http://schemas.microsoft.com/office/drawing/2014/chart" uri="{C3380CC4-5D6E-409C-BE32-E72D297353CC}">
                  <c16:uniqueId val="{00000001-BC2C-49DF-B811-A3A61FA6B695}"/>
                </c:ext>
              </c:extLst>
            </c:dLbl>
            <c:dLbl>
              <c:idx val="1"/>
              <c:layout>
                <c:manualLayout>
                  <c:x val="-0.12522650308572258"/>
                  <c:y val="4.6827158867220303E-2"/>
                </c:manualLayout>
              </c:layout>
              <c:tx>
                <c:rich>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Helvetica" panose="020B0604020202020204" pitchFamily="34" charset="0"/>
                        <a:ea typeface="+mn-ea"/>
                        <a:cs typeface="Helvetica" panose="020B0604020202020204" pitchFamily="34" charset="0"/>
                      </a:defRPr>
                    </a:pPr>
                    <a:fld id="{60EC06E6-F41E-4780-89BC-82D4D006B82F}" type="CATEGORYNAME">
                      <a:rPr lang="en-US" sz="1200" b="1" smtClean="0">
                        <a:solidFill>
                          <a:schemeClr val="bg1"/>
                        </a:solidFill>
                      </a:rPr>
                      <a:pPr>
                        <a:defRPr sz="1200" b="1">
                          <a:solidFill>
                            <a:schemeClr val="bg1"/>
                          </a:solidFill>
                        </a:defRPr>
                      </a:pPr>
                      <a:t>[CATEGORY NAME]</a:t>
                    </a:fld>
                    <a:endParaRPr lang="en-US" sz="1200" b="1">
                      <a:solidFill>
                        <a:schemeClr val="bg1"/>
                      </a:solidFill>
                    </a:endParaRPr>
                  </a:p>
                  <a:p>
                    <a:pPr>
                      <a:defRPr sz="1200" b="1">
                        <a:solidFill>
                          <a:schemeClr val="bg1"/>
                        </a:solidFill>
                      </a:defRPr>
                    </a:pPr>
                    <a:fld id="{EED7FC7B-EF3A-4F52-8B71-ADB79938CE19}" type="VALUE">
                      <a:rPr lang="en-US" sz="1200" b="1" i="0" u="none" strike="noStrike" kern="1200" baseline="0" smtClean="0">
                        <a:solidFill>
                          <a:schemeClr val="bg1"/>
                        </a:solidFill>
                        <a:latin typeface="Helvetica" panose="020B0604020202020204" pitchFamily="34" charset="0"/>
                        <a:cs typeface="Helvetica" panose="020B0604020202020204" pitchFamily="34" charset="0"/>
                      </a:rPr>
                      <a:pPr>
                        <a:defRPr sz="1200" b="1">
                          <a:solidFill>
                            <a:schemeClr val="bg1"/>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37241980429872618"/>
                      <c:h val="0.217590198203017"/>
                    </c:manualLayout>
                  </c15:layout>
                  <c15:dlblFieldTable/>
                  <c15:showDataLabelsRange val="0"/>
                </c:ext>
                <c:ext xmlns:c16="http://schemas.microsoft.com/office/drawing/2014/chart" uri="{C3380CC4-5D6E-409C-BE32-E72D297353CC}">
                  <c16:uniqueId val="{00000003-BC2C-49DF-B811-A3A61FA6B695}"/>
                </c:ext>
              </c:extLst>
            </c:dLbl>
            <c:dLbl>
              <c:idx val="2"/>
              <c:layout>
                <c:manualLayout>
                  <c:x val="1.399243566288701E-2"/>
                  <c:y val="3.1218196037956038E-2"/>
                </c:manualLayout>
              </c:layout>
              <c:tx>
                <c:rich>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1" i="0" u="none" strike="noStrike" kern="1200" baseline="0">
                        <a:solidFill>
                          <a:schemeClr val="bg1"/>
                        </a:solidFill>
                        <a:latin typeface="Helvetica" panose="020B0604020202020204" pitchFamily="34" charset="0"/>
                        <a:ea typeface="+mn-ea"/>
                        <a:cs typeface="Helvetica" panose="020B0604020202020204" pitchFamily="34" charset="0"/>
                      </a:defRPr>
                    </a:pPr>
                    <a:fld id="{86A6E71F-07E3-468B-95A0-C7FCEB09B636}" type="CATEGORYNAME">
                      <a:rPr lang="en-US" sz="1200" b="1" i="0" u="none" strike="noStrike" kern="1200" baseline="0" smtClean="0">
                        <a:solidFill>
                          <a:schemeClr val="bg1"/>
                        </a:solidFill>
                        <a:latin typeface="Helvetica" panose="020B0604020202020204" pitchFamily="34" charset="0"/>
                        <a:cs typeface="Helvetica"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sz="1200" b="1">
                          <a:solidFill>
                            <a:schemeClr val="bg1"/>
                          </a:solidFill>
                        </a:defRPr>
                      </a:pPr>
                      <a:t>[CATEGORY NAME]</a:t>
                    </a:fld>
                    <a:endParaRPr lang="en-US" sz="1200" b="1" i="0" u="none" strike="noStrike" kern="1200" baseline="0">
                      <a:solidFill>
                        <a:schemeClr val="bg1"/>
                      </a:solidFill>
                      <a:latin typeface="Helvetica" panose="020B0604020202020204" pitchFamily="34" charset="0"/>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sz="1200" b="1">
                        <a:solidFill>
                          <a:schemeClr val="bg1"/>
                        </a:solidFill>
                      </a:defRPr>
                    </a:pPr>
                    <a:fld id="{F5FD40A0-294D-41A6-BFF6-852A1C5D2D05}" type="VALUE">
                      <a:rPr lang="en-US" sz="1200" b="1" i="0" u="none" strike="noStrike" kern="1200" baseline="0" smtClean="0">
                        <a:solidFill>
                          <a:schemeClr val="bg1"/>
                        </a:solidFill>
                        <a:latin typeface="Helvetica" panose="020B0604020202020204" pitchFamily="34" charset="0"/>
                        <a:cs typeface="Helvetica"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sz="1200" b="1">
                          <a:solidFill>
                            <a:schemeClr val="bg1"/>
                          </a:solidFill>
                        </a:defRPr>
                      </a:pPr>
                      <a:t>[VALUE]</a:t>
                    </a:fld>
                    <a:r>
                      <a:rPr lang="en-US" sz="1200" b="1" baseline="0">
                        <a:solidFill>
                          <a:schemeClr val="bg1"/>
                        </a:solidFill>
                      </a:rPr>
                      <a:t> </a:t>
                    </a:r>
                  </a:p>
                </c:rich>
              </c:tx>
              <c:spPr>
                <a:noFill/>
                <a:ln>
                  <a:noFill/>
                </a:ln>
                <a:effectLst/>
              </c:spPr>
              <c:txPr>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5001849836318002"/>
                      <c:h val="0.27503151308014051"/>
                    </c:manualLayout>
                  </c15:layout>
                  <c15:dlblFieldTable/>
                  <c15:showDataLabelsRange val="0"/>
                </c:ext>
                <c:ext xmlns:c16="http://schemas.microsoft.com/office/drawing/2014/chart" uri="{C3380CC4-5D6E-409C-BE32-E72D297353CC}">
                  <c16:uniqueId val="{00000005-BC2C-49DF-B811-A3A61FA6B695}"/>
                </c:ext>
              </c:extLst>
            </c:dLbl>
            <c:dLbl>
              <c:idx val="3"/>
              <c:layout>
                <c:manualLayout>
                  <c:x val="-0.27218662713395325"/>
                  <c:y val="-0.13735966601051289"/>
                </c:manualLayout>
              </c:layout>
              <c:tx>
                <c:rich>
                  <a:bodyPr/>
                  <a:lstStyle/>
                  <a:p>
                    <a:fld id="{E36216F1-C73B-48AE-AC3B-FD6E8883AEAF}" type="CATEGORYNAME">
                      <a:rPr lang="en-US" sz="1200" smtClean="0"/>
                      <a:pPr/>
                      <a:t>[CATEGORY NAME]</a:t>
                    </a:fld>
                    <a:r>
                      <a:rPr lang="en-US" sz="1200" baseline="0"/>
                      <a:t> </a:t>
                    </a:r>
                  </a:p>
                  <a:p>
                    <a:fld id="{8B3C4A34-0B26-403C-B32F-52FF3B8C16A4}" type="VALUE">
                      <a:rPr lang="en-US" sz="1200" baseline="0" smtClean="0"/>
                      <a:pPr/>
                      <a:t>[VALUE]</a:t>
                    </a:fld>
                    <a:endParaRPr lang="en-US"/>
                  </a:p>
                </c:rich>
              </c:tx>
              <c:showLegendKey val="0"/>
              <c:showVal val="1"/>
              <c:showCatName val="1"/>
              <c:showSerName val="0"/>
              <c:showPercent val="0"/>
              <c:showBubbleSize val="0"/>
              <c:extLst>
                <c:ext xmlns:c15="http://schemas.microsoft.com/office/drawing/2012/chart" uri="{CE6537A1-D6FC-4f65-9D91-7224C49458BB}">
                  <c15:layout>
                    <c:manualLayout>
                      <c:w val="0.3046939555824148"/>
                      <c:h val="0.17450921204517433"/>
                    </c:manualLayout>
                  </c15:layout>
                  <c15:dlblFieldTable/>
                  <c15:showDataLabelsRange val="0"/>
                </c:ext>
                <c:ext xmlns:c16="http://schemas.microsoft.com/office/drawing/2014/chart" uri="{C3380CC4-5D6E-409C-BE32-E72D297353CC}">
                  <c16:uniqueId val="{00000007-BC2C-49DF-B811-A3A61FA6B695}"/>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No Impact</c:v>
                </c:pt>
                <c:pt idx="1">
                  <c:v>Slight negative impact</c:v>
                </c:pt>
                <c:pt idx="2">
                  <c:v>Major negative impact</c:v>
                </c:pt>
                <c:pt idx="3">
                  <c:v>Other / Don't know</c:v>
                </c:pt>
              </c:strCache>
            </c:strRef>
          </c:cat>
          <c:val>
            <c:numRef>
              <c:f>Sheet1!$B$2:$B$5</c:f>
              <c:numCache>
                <c:formatCode>0%</c:formatCode>
                <c:ptCount val="4"/>
                <c:pt idx="0">
                  <c:v>7.0000000000000007E-2</c:v>
                </c:pt>
                <c:pt idx="1">
                  <c:v>0.61</c:v>
                </c:pt>
                <c:pt idx="2">
                  <c:v>0.31</c:v>
                </c:pt>
                <c:pt idx="3">
                  <c:v>0.01</c:v>
                </c:pt>
              </c:numCache>
            </c:numRef>
          </c:val>
          <c:extLst>
            <c:ext xmlns:c16="http://schemas.microsoft.com/office/drawing/2014/chart" uri="{C3380CC4-5D6E-409C-BE32-E72D297353CC}">
              <c16:uniqueId val="{00000008-BC2C-49DF-B811-A3A61FA6B695}"/>
            </c:ext>
          </c:extLst>
        </c:ser>
        <c:dLbls>
          <c:showLegendKey val="0"/>
          <c:showVal val="0"/>
          <c:showCatName val="0"/>
          <c:showSerName val="0"/>
          <c:showPercent val="0"/>
          <c:showBubbleSize val="0"/>
          <c:showLeaderLines val="1"/>
        </c:dLbls>
        <c:firstSliceAng val="0"/>
        <c:holeSize val="4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B1464"/>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Real Consumer Spending</c:v>
                </c:pt>
              </c:strCache>
            </c:strRef>
          </c:tx>
          <c:spPr>
            <a:ln w="28575" cap="rnd">
              <a:solidFill>
                <a:srgbClr val="00BFF2"/>
              </a:solidFill>
              <a:round/>
            </a:ln>
            <a:effectLst/>
          </c:spPr>
          <c:marker>
            <c:symbol val="none"/>
          </c:marker>
          <c:dLbls>
            <c:dLbl>
              <c:idx val="0"/>
              <c:layout>
                <c:manualLayout>
                  <c:x val="0"/>
                  <c:y val="1.63482701599271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1FC-40F9-80A0-7015D8A0AF2B}"/>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Q1 '20</c:v>
                </c:pt>
                <c:pt idx="1">
                  <c:v>Q2 '20</c:v>
                </c:pt>
                <c:pt idx="2">
                  <c:v>Q3 '20</c:v>
                </c:pt>
                <c:pt idx="3">
                  <c:v>Q4 '20</c:v>
                </c:pt>
                <c:pt idx="4">
                  <c:v>Q1 '21</c:v>
                </c:pt>
                <c:pt idx="5">
                  <c:v>Q2 '21</c:v>
                </c:pt>
                <c:pt idx="6">
                  <c:v>Q3 '21</c:v>
                </c:pt>
                <c:pt idx="7">
                  <c:v>Q4 '21</c:v>
                </c:pt>
                <c:pt idx="8">
                  <c:v>Q1 '22</c:v>
                </c:pt>
                <c:pt idx="9">
                  <c:v>Q2 '22</c:v>
                </c:pt>
                <c:pt idx="10">
                  <c:v>Q3 '22</c:v>
                </c:pt>
                <c:pt idx="11">
                  <c:v>Q4 '22</c:v>
                </c:pt>
                <c:pt idx="12">
                  <c:v>Q1 '23</c:v>
                </c:pt>
                <c:pt idx="13">
                  <c:v>Q2 '23</c:v>
                </c:pt>
                <c:pt idx="14">
                  <c:v>Q3 '23</c:v>
                </c:pt>
                <c:pt idx="15">
                  <c:v>Q4 '23</c:v>
                </c:pt>
              </c:strCache>
            </c:strRef>
          </c:cat>
          <c:val>
            <c:numRef>
              <c:f>Sheet1!$B$2:$B$17</c:f>
              <c:numCache>
                <c:formatCode>0.0%</c:formatCode>
                <c:ptCount val="16"/>
                <c:pt idx="0">
                  <c:v>-6.9000000000000006E-2</c:v>
                </c:pt>
                <c:pt idx="1">
                  <c:v>-0.33400000000000002</c:v>
                </c:pt>
                <c:pt idx="2">
                  <c:v>0.41399999999999998</c:v>
                </c:pt>
                <c:pt idx="3">
                  <c:v>3.4000000000000002E-2</c:v>
                </c:pt>
                <c:pt idx="4">
                  <c:v>0.114</c:v>
                </c:pt>
                <c:pt idx="5">
                  <c:v>0.12</c:v>
                </c:pt>
                <c:pt idx="6" formatCode="0%">
                  <c:v>0.02</c:v>
                </c:pt>
                <c:pt idx="7">
                  <c:v>2.5000000000000001E-2</c:v>
                </c:pt>
                <c:pt idx="8">
                  <c:v>1.7999999999999999E-2</c:v>
                </c:pt>
                <c:pt idx="9">
                  <c:v>1.2E-2</c:v>
                </c:pt>
                <c:pt idx="10">
                  <c:v>0.01</c:v>
                </c:pt>
                <c:pt idx="11">
                  <c:v>-5.0000000000000001E-3</c:v>
                </c:pt>
                <c:pt idx="12">
                  <c:v>-5.0000000000000001E-3</c:v>
                </c:pt>
                <c:pt idx="13">
                  <c:v>-5.0000000000000001E-3</c:v>
                </c:pt>
                <c:pt idx="14">
                  <c:v>1.2999999999999999E-2</c:v>
                </c:pt>
                <c:pt idx="15">
                  <c:v>1.7999999999999999E-2</c:v>
                </c:pt>
              </c:numCache>
            </c:numRef>
          </c:val>
          <c:smooth val="1"/>
          <c:extLst>
            <c:ext xmlns:c16="http://schemas.microsoft.com/office/drawing/2014/chart" uri="{C3380CC4-5D6E-409C-BE32-E72D297353CC}">
              <c16:uniqueId val="{00000000-F1FC-40F9-80A0-7015D8A0AF2B}"/>
            </c:ext>
          </c:extLst>
        </c:ser>
        <c:dLbls>
          <c:showLegendKey val="0"/>
          <c:showVal val="0"/>
          <c:showCatName val="0"/>
          <c:showSerName val="0"/>
          <c:showPercent val="0"/>
          <c:showBubbleSize val="0"/>
        </c:dLbls>
        <c:smooth val="0"/>
        <c:axId val="269172848"/>
        <c:axId val="269171600"/>
      </c:lineChart>
      <c:catAx>
        <c:axId val="26917284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crossAx val="269171600"/>
        <c:crosses val="autoZero"/>
        <c:auto val="1"/>
        <c:lblAlgn val="ctr"/>
        <c:lblOffset val="100"/>
        <c:noMultiLvlLbl val="0"/>
      </c:catAx>
      <c:valAx>
        <c:axId val="269171600"/>
        <c:scaling>
          <c:orientation val="minMax"/>
        </c:scaling>
        <c:delete val="1"/>
        <c:axPos val="l"/>
        <c:numFmt formatCode="0.0%" sourceLinked="1"/>
        <c:majorTickMark val="none"/>
        <c:minorTickMark val="none"/>
        <c:tickLblPos val="nextTo"/>
        <c:crossAx val="2691728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B1464"/>
          </a:solidFill>
          <a:latin typeface="Helvetica" panose="020B0403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u="sng">
                <a:solidFill>
                  <a:srgbClr val="002060"/>
                </a:solidFill>
                <a:latin typeface="Helvetica" panose="020B0403020202020204" pitchFamily="34" charset="0"/>
              </a:rPr>
              <a:t>U.S.</a:t>
            </a:r>
            <a:r>
              <a:rPr lang="en-US" b="1" u="sng" baseline="0">
                <a:solidFill>
                  <a:srgbClr val="002060"/>
                </a:solidFill>
                <a:latin typeface="Helvetica" panose="020B0403020202020204" pitchFamily="34" charset="0"/>
              </a:rPr>
              <a:t> </a:t>
            </a:r>
            <a:r>
              <a:rPr lang="en-US" b="1" u="sng">
                <a:solidFill>
                  <a:srgbClr val="002060"/>
                </a:solidFill>
                <a:latin typeface="Helvetica" panose="020B0403020202020204" pitchFamily="34" charset="0"/>
              </a:rPr>
              <a:t>Media Ad Spending</a:t>
            </a:r>
            <a:r>
              <a:rPr lang="en-US" b="1" u="sng" baseline="0">
                <a:solidFill>
                  <a:srgbClr val="002060"/>
                </a:solidFill>
                <a:latin typeface="Helvetica" panose="020B0403020202020204" pitchFamily="34" charset="0"/>
              </a:rPr>
              <a:t> Forecast</a:t>
            </a:r>
          </a:p>
          <a:p>
            <a:pPr>
              <a:defRPr/>
            </a:pPr>
            <a:r>
              <a:rPr lang="en-US" sz="1600" b="1" baseline="0">
                <a:solidFill>
                  <a:srgbClr val="002060"/>
                </a:solidFill>
                <a:latin typeface="Helvetica" panose="020B0403020202020204" pitchFamily="34" charset="0"/>
              </a:rPr>
              <a:t>Four Agency Holding Company Consensus*</a:t>
            </a:r>
            <a:endParaRPr lang="en-US" sz="1600" b="1">
              <a:solidFill>
                <a:srgbClr val="002060"/>
              </a:solidFill>
              <a:latin typeface="Helvetica" panose="020B0403020202020204" pitchFamily="34"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Previous Forecast</c:v>
                </c:pt>
              </c:strCache>
            </c:strRef>
          </c:tx>
          <c:spPr>
            <a:solidFill>
              <a:srgbClr val="4EBE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2020</c:v>
                </c:pt>
                <c:pt idx="1">
                  <c:v>2021</c:v>
                </c:pt>
                <c:pt idx="2">
                  <c:v>2022</c:v>
                </c:pt>
                <c:pt idx="3">
                  <c:v>2023</c:v>
                </c:pt>
              </c:numCache>
            </c:numRef>
          </c:cat>
          <c:val>
            <c:numRef>
              <c:f>Sheet1!$B$2:$B$5</c:f>
              <c:numCache>
                <c:formatCode>0.0%</c:formatCode>
                <c:ptCount val="4"/>
                <c:pt idx="0">
                  <c:v>-2.1999999999999999E-2</c:v>
                </c:pt>
                <c:pt idx="1">
                  <c:v>0.20200000000000001</c:v>
                </c:pt>
                <c:pt idx="2">
                  <c:v>0.12325</c:v>
                </c:pt>
              </c:numCache>
            </c:numRef>
          </c:val>
          <c:extLst>
            <c:ext xmlns:c16="http://schemas.microsoft.com/office/drawing/2014/chart" uri="{C3380CC4-5D6E-409C-BE32-E72D297353CC}">
              <c16:uniqueId val="{00000000-E5F5-4F30-A82F-4C2FD280704C}"/>
            </c:ext>
          </c:extLst>
        </c:ser>
        <c:ser>
          <c:idx val="1"/>
          <c:order val="1"/>
          <c:tx>
            <c:strRef>
              <c:f>Sheet1!$C$1</c:f>
              <c:strCache>
                <c:ptCount val="1"/>
                <c:pt idx="0">
                  <c:v>Revised Forecast</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2020</c:v>
                </c:pt>
                <c:pt idx="1">
                  <c:v>2021</c:v>
                </c:pt>
                <c:pt idx="2">
                  <c:v>2022</c:v>
                </c:pt>
                <c:pt idx="3">
                  <c:v>2023</c:v>
                </c:pt>
              </c:numCache>
            </c:numRef>
          </c:cat>
          <c:val>
            <c:numRef>
              <c:f>Sheet1!$C$2:$C$5</c:f>
              <c:numCache>
                <c:formatCode>0.0%</c:formatCode>
                <c:ptCount val="4"/>
                <c:pt idx="0">
                  <c:v>-2.1000000000000001E-2</c:v>
                </c:pt>
                <c:pt idx="1">
                  <c:v>0.222</c:v>
                </c:pt>
                <c:pt idx="2">
                  <c:v>0.121</c:v>
                </c:pt>
                <c:pt idx="3">
                  <c:v>5.8999999999999997E-2</c:v>
                </c:pt>
              </c:numCache>
            </c:numRef>
          </c:val>
          <c:extLst>
            <c:ext xmlns:c16="http://schemas.microsoft.com/office/drawing/2014/chart" uri="{C3380CC4-5D6E-409C-BE32-E72D297353CC}">
              <c16:uniqueId val="{00000005-E5F5-4F30-A82F-4C2FD280704C}"/>
            </c:ext>
          </c:extLst>
        </c:ser>
        <c:dLbls>
          <c:dLblPos val="outEnd"/>
          <c:showLegendKey val="0"/>
          <c:showVal val="1"/>
          <c:showCatName val="0"/>
          <c:showSerName val="0"/>
          <c:showPercent val="0"/>
          <c:showBubbleSize val="0"/>
        </c:dLbls>
        <c:gapWidth val="219"/>
        <c:overlap val="-27"/>
        <c:axId val="428891631"/>
        <c:axId val="428892463"/>
      </c:barChart>
      <c:catAx>
        <c:axId val="428891631"/>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200" b="1" i="0" u="none" strike="noStrike" kern="1200" baseline="0">
                <a:solidFill>
                  <a:srgbClr val="1B1464"/>
                </a:solidFill>
                <a:latin typeface="Helvetica" panose="020B0403020202020204" pitchFamily="34" charset="0"/>
                <a:ea typeface="+mn-ea"/>
                <a:cs typeface="+mn-cs"/>
              </a:defRPr>
            </a:pPr>
            <a:endParaRPr lang="en-US"/>
          </a:p>
        </c:txPr>
        <c:crossAx val="428892463"/>
        <c:crosses val="autoZero"/>
        <c:auto val="1"/>
        <c:lblAlgn val="ctr"/>
        <c:lblOffset val="100"/>
        <c:noMultiLvlLbl val="0"/>
      </c:catAx>
      <c:valAx>
        <c:axId val="428892463"/>
        <c:scaling>
          <c:orientation val="minMax"/>
        </c:scaling>
        <c:delete val="1"/>
        <c:axPos val="l"/>
        <c:numFmt formatCode="0.0%" sourceLinked="1"/>
        <c:majorTickMark val="none"/>
        <c:minorTickMark val="none"/>
        <c:tickLblPos val="nextTo"/>
        <c:crossAx val="428891631"/>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1"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48956843275533"/>
          <c:y val="0.10342792810788402"/>
          <c:w val="0.73705622681813243"/>
          <c:h val="0.7744487432946181"/>
        </c:manualLayout>
      </c:layout>
      <c:barChart>
        <c:barDir val="col"/>
        <c:grouping val="clustered"/>
        <c:varyColors val="0"/>
        <c:ser>
          <c:idx val="0"/>
          <c:order val="0"/>
          <c:tx>
            <c:strRef>
              <c:f>Sheet1!$B$1</c:f>
              <c:strCache>
                <c:ptCount val="1"/>
                <c:pt idx="0">
                  <c:v>I feel an emotional connection to the brands I buy from the most</c:v>
                </c:pt>
              </c:strCache>
            </c:strRef>
          </c:tx>
          <c:spPr>
            <a:solidFill>
              <a:srgbClr val="E2E8F1"/>
            </a:solidFill>
            <a:ln>
              <a:noFill/>
            </a:ln>
            <a:effectLst/>
          </c:spPr>
          <c:invertIfNegative val="0"/>
          <c:dPt>
            <c:idx val="1"/>
            <c:invertIfNegative val="0"/>
            <c:bubble3D val="0"/>
            <c:spPr>
              <a:solidFill>
                <a:srgbClr val="00BFF2"/>
              </a:solidFill>
              <a:ln>
                <a:noFill/>
              </a:ln>
              <a:effectLst/>
            </c:spPr>
            <c:extLst>
              <c:ext xmlns:c16="http://schemas.microsoft.com/office/drawing/2014/chart" uri="{C3380CC4-5D6E-409C-BE32-E72D297353CC}">
                <c16:uniqueId val="{00000000-8F0A-43D3-89BC-7001FDE6ECE0}"/>
              </c:ext>
            </c:extLst>
          </c:dPt>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2020</c:v>
                </c:pt>
                <c:pt idx="1">
                  <c:v>2022</c:v>
                </c:pt>
              </c:numCache>
            </c:numRef>
          </c:cat>
          <c:val>
            <c:numRef>
              <c:f>Sheet1!$B$2:$B$3</c:f>
              <c:numCache>
                <c:formatCode>0%</c:formatCode>
                <c:ptCount val="2"/>
                <c:pt idx="0">
                  <c:v>0.53</c:v>
                </c:pt>
                <c:pt idx="1">
                  <c:v>0.62</c:v>
                </c:pt>
              </c:numCache>
            </c:numRef>
          </c:val>
          <c:extLst>
            <c:ext xmlns:c16="http://schemas.microsoft.com/office/drawing/2014/chart" uri="{C3380CC4-5D6E-409C-BE32-E72D297353CC}">
              <c16:uniqueId val="{00000000-7089-4415-A9E1-31D9058670D4}"/>
            </c:ext>
          </c:extLst>
        </c:ser>
        <c:dLbls>
          <c:showLegendKey val="0"/>
          <c:showVal val="0"/>
          <c:showCatName val="0"/>
          <c:showSerName val="0"/>
          <c:showPercent val="0"/>
          <c:showBubbleSize val="0"/>
        </c:dLbls>
        <c:gapWidth val="300"/>
        <c:axId val="1807004943"/>
        <c:axId val="102935919"/>
      </c:barChart>
      <c:catAx>
        <c:axId val="180700494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Helvetica" panose="020B0403020202020204" pitchFamily="34" charset="0"/>
                <a:ea typeface="+mn-ea"/>
                <a:cs typeface="+mn-cs"/>
              </a:defRPr>
            </a:pPr>
            <a:endParaRPr lang="en-US"/>
          </a:p>
        </c:txPr>
        <c:crossAx val="102935919"/>
        <c:crosses val="autoZero"/>
        <c:auto val="1"/>
        <c:lblAlgn val="ctr"/>
        <c:lblOffset val="100"/>
        <c:noMultiLvlLbl val="0"/>
      </c:catAx>
      <c:valAx>
        <c:axId val="102935919"/>
        <c:scaling>
          <c:orientation val="minMax"/>
          <c:max val="0.70000000000000007"/>
        </c:scaling>
        <c:delete val="1"/>
        <c:axPos val="l"/>
        <c:numFmt formatCode="0%" sourceLinked="1"/>
        <c:majorTickMark val="out"/>
        <c:minorTickMark val="none"/>
        <c:tickLblPos val="nextTo"/>
        <c:crossAx val="18070049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bg1"/>
          </a:solidFill>
          <a:latin typeface="Helvetica" panose="020B0403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BC25BA0-D97A-4540-AF1B-B27DF6E0D86E}" type="datetimeFigureOut">
              <a:rPr lang="en-US" smtClean="0"/>
              <a:t>7/28/2022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89C3254-C2BA-461B-86C8-C14FFCA9E875}" type="slidenum">
              <a:rPr lang="en-US" smtClean="0"/>
              <a:t>‹#›</a:t>
            </a:fld>
            <a:endParaRPr lang="en-US"/>
          </a:p>
        </p:txBody>
      </p:sp>
    </p:spTree>
    <p:extLst>
      <p:ext uri="{BB962C8B-B14F-4D97-AF65-F5344CB8AC3E}">
        <p14:creationId xmlns:p14="http://schemas.microsoft.com/office/powerpoint/2010/main" val="2411926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F3615BE2-BB6E-D846-B0CB-BE207E4BB8A8}" type="slidenum">
              <a:rPr lang="en-US">
                <a:solidFill>
                  <a:prstClr val="black"/>
                </a:solidFill>
                <a:latin typeface="Calibri" panose="020F0502020204030204"/>
              </a:rPr>
              <a:pPr defTabSz="931774">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2246166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019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989C3254-C2BA-461B-86C8-C14FFCA9E87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3913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BC5E0D-352B-4366-947B-7D1A1BCCCA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654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BC5E0D-352B-4366-947B-7D1A1BCCCA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3605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9C3254-C2BA-461B-86C8-C14FFCA9E8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6176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8863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F3615BE2-BB6E-D846-B0CB-BE207E4BB8A8}" type="slidenum">
              <a:rPr lang="en-US">
                <a:solidFill>
                  <a:prstClr val="black"/>
                </a:solidFill>
                <a:latin typeface="Calibri" panose="020F0502020204030204"/>
              </a:rPr>
              <a:pPr defTabSz="931774">
                <a:defRPr/>
              </a:pPr>
              <a:t>32</a:t>
            </a:fld>
            <a:endParaRPr lang="en-US">
              <a:solidFill>
                <a:prstClr val="black"/>
              </a:solidFill>
              <a:latin typeface="Calibri" panose="020F0502020204030204"/>
            </a:endParaRPr>
          </a:p>
        </p:txBody>
      </p:sp>
    </p:spTree>
    <p:extLst>
      <p:ext uri="{BB962C8B-B14F-4D97-AF65-F5344CB8AC3E}">
        <p14:creationId xmlns:p14="http://schemas.microsoft.com/office/powerpoint/2010/main" val="19582119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989C3254-C2BA-461B-86C8-C14FFCA9E87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2872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7186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3882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18904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9C3254-C2BA-461B-86C8-C14FFCA9E875}" type="slidenum">
              <a:rPr lang="en-US" smtClean="0"/>
              <a:t>39</a:t>
            </a:fld>
            <a:endParaRPr lang="en-US"/>
          </a:p>
        </p:txBody>
      </p:sp>
    </p:spTree>
    <p:extLst>
      <p:ext uri="{BB962C8B-B14F-4D97-AF65-F5344CB8AC3E}">
        <p14:creationId xmlns:p14="http://schemas.microsoft.com/office/powerpoint/2010/main" val="36075323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36155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9C3254-C2BA-461B-86C8-C14FFCA9E8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94814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07565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9C3254-C2BA-461B-86C8-C14FFCA9E875}" type="slidenum">
              <a:rPr lang="en-US" smtClean="0"/>
              <a:t>49</a:t>
            </a:fld>
            <a:endParaRPr lang="en-US"/>
          </a:p>
        </p:txBody>
      </p:sp>
    </p:spTree>
    <p:extLst>
      <p:ext uri="{BB962C8B-B14F-4D97-AF65-F5344CB8AC3E}">
        <p14:creationId xmlns:p14="http://schemas.microsoft.com/office/powerpoint/2010/main" val="27468116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9C3254-C2BA-461B-86C8-C14FFCA9E875}" type="slidenum">
              <a:rPr lang="en-US" smtClean="0"/>
              <a:t>52</a:t>
            </a:fld>
            <a:endParaRPr lang="en-US"/>
          </a:p>
        </p:txBody>
      </p:sp>
    </p:spTree>
    <p:extLst>
      <p:ext uri="{BB962C8B-B14F-4D97-AF65-F5344CB8AC3E}">
        <p14:creationId xmlns:p14="http://schemas.microsoft.com/office/powerpoint/2010/main" val="17901825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16062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989C3254-C2BA-461B-86C8-C14FFCA9E875}" type="slidenum">
              <a:rPr lang="en-US">
                <a:solidFill>
                  <a:prstClr val="black"/>
                </a:solidFill>
                <a:latin typeface="Calibri" panose="020F0502020204030204"/>
              </a:rPr>
              <a:pPr defTabSz="931774">
                <a:defRPr/>
              </a:pPr>
              <a:t>55</a:t>
            </a:fld>
            <a:endParaRPr lang="en-US">
              <a:solidFill>
                <a:prstClr val="black"/>
              </a:solidFill>
              <a:latin typeface="Calibri" panose="020F0502020204030204"/>
            </a:endParaRPr>
          </a:p>
        </p:txBody>
      </p:sp>
    </p:spTree>
    <p:extLst>
      <p:ext uri="{BB962C8B-B14F-4D97-AF65-F5344CB8AC3E}">
        <p14:creationId xmlns:p14="http://schemas.microsoft.com/office/powerpoint/2010/main" val="17947557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6406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9C3254-C2BA-461B-86C8-C14FFCA9E875}" type="slidenum">
              <a:rPr lang="en-US" smtClean="0"/>
              <a:t>5</a:t>
            </a:fld>
            <a:endParaRPr lang="en-US"/>
          </a:p>
        </p:txBody>
      </p:sp>
    </p:spTree>
    <p:extLst>
      <p:ext uri="{BB962C8B-B14F-4D97-AF65-F5344CB8AC3E}">
        <p14:creationId xmlns:p14="http://schemas.microsoft.com/office/powerpoint/2010/main" val="3511971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9C3254-C2BA-461B-86C8-C14FFCA9E875}" type="slidenum">
              <a:rPr lang="en-US" smtClean="0"/>
              <a:t>8</a:t>
            </a:fld>
            <a:endParaRPr lang="en-US"/>
          </a:p>
        </p:txBody>
      </p:sp>
    </p:spTree>
    <p:extLst>
      <p:ext uri="{BB962C8B-B14F-4D97-AF65-F5344CB8AC3E}">
        <p14:creationId xmlns:p14="http://schemas.microsoft.com/office/powerpoint/2010/main" val="2714734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9C3254-C2BA-461B-86C8-C14FFCA9E8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497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42489">
              <a:defRPr/>
            </a:pPr>
            <a:fld id="{4DC4B510-CE14-4E68-B2C5-2CAFC4BFD511}" type="slidenum">
              <a:rPr lang="en-US">
                <a:solidFill>
                  <a:prstClr val="black"/>
                </a:solidFill>
                <a:latin typeface="Calibri" panose="020F0502020204030204"/>
              </a:rPr>
              <a:pPr defTabSz="942489">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4024370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9C3254-C2BA-461B-86C8-C14FFCA9E8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996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686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9C3254-C2BA-461B-86C8-C14FFCA9E875}" type="slidenum">
              <a:rPr lang="en-US" smtClean="0"/>
              <a:t>23</a:t>
            </a:fld>
            <a:endParaRPr lang="en-US"/>
          </a:p>
        </p:txBody>
      </p:sp>
    </p:spTree>
    <p:extLst>
      <p:ext uri="{BB962C8B-B14F-4D97-AF65-F5344CB8AC3E}">
        <p14:creationId xmlns:p14="http://schemas.microsoft.com/office/powerpoint/2010/main" val="3619146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A483C-2B7B-B386-705A-2454651834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B9F103-E6CE-78D9-ED94-92F1AD8CE2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074AC2-0F6F-191F-5416-4EDB94F98290}"/>
              </a:ext>
            </a:extLst>
          </p:cNvPr>
          <p:cNvSpPr>
            <a:spLocks noGrp="1"/>
          </p:cNvSpPr>
          <p:nvPr>
            <p:ph type="dt" sz="half" idx="10"/>
          </p:nvPr>
        </p:nvSpPr>
        <p:spPr/>
        <p:txBody>
          <a:bodyPr/>
          <a:lstStyle/>
          <a:p>
            <a:fld id="{2ACC86FE-314E-4AD3-9770-3BBD3A7FEDC9}" type="datetimeFigureOut">
              <a:rPr lang="en-US" smtClean="0"/>
              <a:t>7/28/2022</a:t>
            </a:fld>
            <a:endParaRPr lang="en-US"/>
          </a:p>
        </p:txBody>
      </p:sp>
      <p:sp>
        <p:nvSpPr>
          <p:cNvPr id="5" name="Footer Placeholder 4">
            <a:extLst>
              <a:ext uri="{FF2B5EF4-FFF2-40B4-BE49-F238E27FC236}">
                <a16:creationId xmlns:a16="http://schemas.microsoft.com/office/drawing/2014/main" id="{B6B51DCE-F202-4C2E-081C-40B6F04A9E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30DD59-2DAC-CBFE-9170-2B4E43115278}"/>
              </a:ext>
            </a:extLst>
          </p:cNvPr>
          <p:cNvSpPr>
            <a:spLocks noGrp="1"/>
          </p:cNvSpPr>
          <p:nvPr>
            <p:ph type="sldNum" sz="quarter" idx="12"/>
          </p:nvPr>
        </p:nvSpPr>
        <p:spPr/>
        <p:txBody>
          <a:bodyPr/>
          <a:lstStyle/>
          <a:p>
            <a:fld id="{B689B870-DE86-49FC-A3CA-3228C299693A}" type="slidenum">
              <a:rPr lang="en-US" smtClean="0"/>
              <a:t>‹#›</a:t>
            </a:fld>
            <a:endParaRPr lang="en-US"/>
          </a:p>
        </p:txBody>
      </p:sp>
    </p:spTree>
    <p:extLst>
      <p:ext uri="{BB962C8B-B14F-4D97-AF65-F5344CB8AC3E}">
        <p14:creationId xmlns:p14="http://schemas.microsoft.com/office/powerpoint/2010/main" val="1076255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D14C6-F3DB-CCA5-C6A7-F0BBFE179D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0ED5AB-036B-5E83-6576-80D569FF59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F71C6B-7512-E218-1470-D7791286C407}"/>
              </a:ext>
            </a:extLst>
          </p:cNvPr>
          <p:cNvSpPr>
            <a:spLocks noGrp="1"/>
          </p:cNvSpPr>
          <p:nvPr>
            <p:ph type="dt" sz="half" idx="10"/>
          </p:nvPr>
        </p:nvSpPr>
        <p:spPr/>
        <p:txBody>
          <a:bodyPr/>
          <a:lstStyle/>
          <a:p>
            <a:fld id="{2ACC86FE-314E-4AD3-9770-3BBD3A7FEDC9}" type="datetimeFigureOut">
              <a:rPr lang="en-US" smtClean="0"/>
              <a:t>7/28/2022</a:t>
            </a:fld>
            <a:endParaRPr lang="en-US"/>
          </a:p>
        </p:txBody>
      </p:sp>
      <p:sp>
        <p:nvSpPr>
          <p:cNvPr id="5" name="Footer Placeholder 4">
            <a:extLst>
              <a:ext uri="{FF2B5EF4-FFF2-40B4-BE49-F238E27FC236}">
                <a16:creationId xmlns:a16="http://schemas.microsoft.com/office/drawing/2014/main" id="{C8A9A5AA-796C-5F89-5538-360C4BA05C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D17342-5FA1-95DD-412D-E27F23F0B16A}"/>
              </a:ext>
            </a:extLst>
          </p:cNvPr>
          <p:cNvSpPr>
            <a:spLocks noGrp="1"/>
          </p:cNvSpPr>
          <p:nvPr>
            <p:ph type="sldNum" sz="quarter" idx="12"/>
          </p:nvPr>
        </p:nvSpPr>
        <p:spPr/>
        <p:txBody>
          <a:bodyPr/>
          <a:lstStyle/>
          <a:p>
            <a:fld id="{B689B870-DE86-49FC-A3CA-3228C299693A}" type="slidenum">
              <a:rPr lang="en-US" smtClean="0"/>
              <a:t>‹#›</a:t>
            </a:fld>
            <a:endParaRPr lang="en-US"/>
          </a:p>
        </p:txBody>
      </p:sp>
    </p:spTree>
    <p:extLst>
      <p:ext uri="{BB962C8B-B14F-4D97-AF65-F5344CB8AC3E}">
        <p14:creationId xmlns:p14="http://schemas.microsoft.com/office/powerpoint/2010/main" val="3264823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F2CE15-FF46-1D23-163B-533B823420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5FB1FA-349D-F24F-1A2F-7E573308C1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968171-394D-7E79-5F41-2FC52B149A8E}"/>
              </a:ext>
            </a:extLst>
          </p:cNvPr>
          <p:cNvSpPr>
            <a:spLocks noGrp="1"/>
          </p:cNvSpPr>
          <p:nvPr>
            <p:ph type="dt" sz="half" idx="10"/>
          </p:nvPr>
        </p:nvSpPr>
        <p:spPr/>
        <p:txBody>
          <a:bodyPr/>
          <a:lstStyle/>
          <a:p>
            <a:fld id="{2ACC86FE-314E-4AD3-9770-3BBD3A7FEDC9}" type="datetimeFigureOut">
              <a:rPr lang="en-US" smtClean="0"/>
              <a:t>7/28/2022</a:t>
            </a:fld>
            <a:endParaRPr lang="en-US"/>
          </a:p>
        </p:txBody>
      </p:sp>
      <p:sp>
        <p:nvSpPr>
          <p:cNvPr id="5" name="Footer Placeholder 4">
            <a:extLst>
              <a:ext uri="{FF2B5EF4-FFF2-40B4-BE49-F238E27FC236}">
                <a16:creationId xmlns:a16="http://schemas.microsoft.com/office/drawing/2014/main" id="{E613C3DC-1365-B07C-2B90-774F787996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5A8157-7790-3E49-A63E-6F9DACBFB799}"/>
              </a:ext>
            </a:extLst>
          </p:cNvPr>
          <p:cNvSpPr>
            <a:spLocks noGrp="1"/>
          </p:cNvSpPr>
          <p:nvPr>
            <p:ph type="sldNum" sz="quarter" idx="12"/>
          </p:nvPr>
        </p:nvSpPr>
        <p:spPr/>
        <p:txBody>
          <a:bodyPr/>
          <a:lstStyle/>
          <a:p>
            <a:fld id="{B689B870-DE86-49FC-A3CA-3228C299693A}" type="slidenum">
              <a:rPr lang="en-US" smtClean="0"/>
              <a:t>‹#›</a:t>
            </a:fld>
            <a:endParaRPr lang="en-US"/>
          </a:p>
        </p:txBody>
      </p:sp>
    </p:spTree>
    <p:extLst>
      <p:ext uri="{BB962C8B-B14F-4D97-AF65-F5344CB8AC3E}">
        <p14:creationId xmlns:p14="http://schemas.microsoft.com/office/powerpoint/2010/main" val="3830551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Tree>
    <p:extLst>
      <p:ext uri="{BB962C8B-B14F-4D97-AF65-F5344CB8AC3E}">
        <p14:creationId xmlns:p14="http://schemas.microsoft.com/office/powerpoint/2010/main" val="33441854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121716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EA5EC-AF0C-494D-AE60-629E819860F2}"/>
              </a:ext>
            </a:extLst>
          </p:cNvPr>
          <p:cNvSpPr>
            <a:spLocks noGrp="1"/>
          </p:cNvSpPr>
          <p:nvPr>
            <p:ph type="dt" sz="half" idx="10"/>
          </p:nvPr>
        </p:nvSpPr>
        <p:spPr/>
        <p:txBody>
          <a:bodyPr/>
          <a:lstStyle/>
          <a:p>
            <a:fld id="{EF675F10-90BA-9A4B-97C5-0F6D45F15F43}" type="datetimeFigureOut">
              <a:rPr lang="en-US" smtClean="0"/>
              <a:t>7/28/2022</a:t>
            </a:fld>
            <a:endParaRPr lang="en-US"/>
          </a:p>
        </p:txBody>
      </p:sp>
      <p:sp>
        <p:nvSpPr>
          <p:cNvPr id="3" name="Footer Placeholder 2">
            <a:extLst>
              <a:ext uri="{FF2B5EF4-FFF2-40B4-BE49-F238E27FC236}">
                <a16:creationId xmlns:a16="http://schemas.microsoft.com/office/drawing/2014/main" id="{E566BDBD-DB55-CD48-A260-77AF4981A3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E6D73C-B8F4-FA40-B1C2-BCC55C1885F7}"/>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332113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D1255-0D8D-59BC-09CF-9FB126E218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DD936D-021E-F5FB-FA47-C0C8BDF9BA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32EBCA-76DD-395E-8D55-21DACEFF8E53}"/>
              </a:ext>
            </a:extLst>
          </p:cNvPr>
          <p:cNvSpPr>
            <a:spLocks noGrp="1"/>
          </p:cNvSpPr>
          <p:nvPr>
            <p:ph type="dt" sz="half" idx="10"/>
          </p:nvPr>
        </p:nvSpPr>
        <p:spPr/>
        <p:txBody>
          <a:bodyPr/>
          <a:lstStyle/>
          <a:p>
            <a:fld id="{2ACC86FE-314E-4AD3-9770-3BBD3A7FEDC9}" type="datetimeFigureOut">
              <a:rPr lang="en-US" smtClean="0"/>
              <a:t>7/28/2022</a:t>
            </a:fld>
            <a:endParaRPr lang="en-US"/>
          </a:p>
        </p:txBody>
      </p:sp>
      <p:sp>
        <p:nvSpPr>
          <p:cNvPr id="5" name="Footer Placeholder 4">
            <a:extLst>
              <a:ext uri="{FF2B5EF4-FFF2-40B4-BE49-F238E27FC236}">
                <a16:creationId xmlns:a16="http://schemas.microsoft.com/office/drawing/2014/main" id="{27A17578-E25A-418E-5CF1-3E33E9E1DD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B07E99-F604-4019-9CD7-8E6A73093630}"/>
              </a:ext>
            </a:extLst>
          </p:cNvPr>
          <p:cNvSpPr>
            <a:spLocks noGrp="1"/>
          </p:cNvSpPr>
          <p:nvPr>
            <p:ph type="sldNum" sz="quarter" idx="12"/>
          </p:nvPr>
        </p:nvSpPr>
        <p:spPr/>
        <p:txBody>
          <a:bodyPr/>
          <a:lstStyle/>
          <a:p>
            <a:fld id="{B689B870-DE86-49FC-A3CA-3228C299693A}" type="slidenum">
              <a:rPr lang="en-US" smtClean="0"/>
              <a:t>‹#›</a:t>
            </a:fld>
            <a:endParaRPr lang="en-US"/>
          </a:p>
        </p:txBody>
      </p:sp>
    </p:spTree>
    <p:extLst>
      <p:ext uri="{BB962C8B-B14F-4D97-AF65-F5344CB8AC3E}">
        <p14:creationId xmlns:p14="http://schemas.microsoft.com/office/powerpoint/2010/main" val="2567269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8DEEC-C837-7D4A-789F-80925F3AA5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8C1B20-6E5C-A4DB-E595-51DC0B0415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1940A9-9A9A-4508-3AB9-46085E3C84AA}"/>
              </a:ext>
            </a:extLst>
          </p:cNvPr>
          <p:cNvSpPr>
            <a:spLocks noGrp="1"/>
          </p:cNvSpPr>
          <p:nvPr>
            <p:ph type="dt" sz="half" idx="10"/>
          </p:nvPr>
        </p:nvSpPr>
        <p:spPr/>
        <p:txBody>
          <a:bodyPr/>
          <a:lstStyle/>
          <a:p>
            <a:fld id="{2ACC86FE-314E-4AD3-9770-3BBD3A7FEDC9}" type="datetimeFigureOut">
              <a:rPr lang="en-US" smtClean="0"/>
              <a:t>7/28/2022</a:t>
            </a:fld>
            <a:endParaRPr lang="en-US"/>
          </a:p>
        </p:txBody>
      </p:sp>
      <p:sp>
        <p:nvSpPr>
          <p:cNvPr id="5" name="Footer Placeholder 4">
            <a:extLst>
              <a:ext uri="{FF2B5EF4-FFF2-40B4-BE49-F238E27FC236}">
                <a16:creationId xmlns:a16="http://schemas.microsoft.com/office/drawing/2014/main" id="{473B9B3F-6DF3-E7E6-8A42-F834DCD941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8360BE-2AFC-D38F-35C6-255545F30FB0}"/>
              </a:ext>
            </a:extLst>
          </p:cNvPr>
          <p:cNvSpPr>
            <a:spLocks noGrp="1"/>
          </p:cNvSpPr>
          <p:nvPr>
            <p:ph type="sldNum" sz="quarter" idx="12"/>
          </p:nvPr>
        </p:nvSpPr>
        <p:spPr/>
        <p:txBody>
          <a:bodyPr/>
          <a:lstStyle/>
          <a:p>
            <a:fld id="{B689B870-DE86-49FC-A3CA-3228C299693A}" type="slidenum">
              <a:rPr lang="en-US" smtClean="0"/>
              <a:t>‹#›</a:t>
            </a:fld>
            <a:endParaRPr lang="en-US"/>
          </a:p>
        </p:txBody>
      </p:sp>
    </p:spTree>
    <p:extLst>
      <p:ext uri="{BB962C8B-B14F-4D97-AF65-F5344CB8AC3E}">
        <p14:creationId xmlns:p14="http://schemas.microsoft.com/office/powerpoint/2010/main" val="3910623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A5AD9-319B-09DB-43A9-96BDE7C971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52B70E-5658-733F-2B99-37317B982E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5A3A45-926B-D778-ADA6-68198DA6D8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024873-584E-0164-4008-DD3D4E83D709}"/>
              </a:ext>
            </a:extLst>
          </p:cNvPr>
          <p:cNvSpPr>
            <a:spLocks noGrp="1"/>
          </p:cNvSpPr>
          <p:nvPr>
            <p:ph type="dt" sz="half" idx="10"/>
          </p:nvPr>
        </p:nvSpPr>
        <p:spPr/>
        <p:txBody>
          <a:bodyPr/>
          <a:lstStyle/>
          <a:p>
            <a:fld id="{2ACC86FE-314E-4AD3-9770-3BBD3A7FEDC9}" type="datetimeFigureOut">
              <a:rPr lang="en-US" smtClean="0"/>
              <a:t>7/28/2022</a:t>
            </a:fld>
            <a:endParaRPr lang="en-US"/>
          </a:p>
        </p:txBody>
      </p:sp>
      <p:sp>
        <p:nvSpPr>
          <p:cNvPr id="6" name="Footer Placeholder 5">
            <a:extLst>
              <a:ext uri="{FF2B5EF4-FFF2-40B4-BE49-F238E27FC236}">
                <a16:creationId xmlns:a16="http://schemas.microsoft.com/office/drawing/2014/main" id="{1E834A6B-C9AB-FC37-2895-31F46AB917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939E43-0B08-DEBA-F25E-F8F0787113CE}"/>
              </a:ext>
            </a:extLst>
          </p:cNvPr>
          <p:cNvSpPr>
            <a:spLocks noGrp="1"/>
          </p:cNvSpPr>
          <p:nvPr>
            <p:ph type="sldNum" sz="quarter" idx="12"/>
          </p:nvPr>
        </p:nvSpPr>
        <p:spPr/>
        <p:txBody>
          <a:bodyPr/>
          <a:lstStyle/>
          <a:p>
            <a:fld id="{B689B870-DE86-49FC-A3CA-3228C299693A}" type="slidenum">
              <a:rPr lang="en-US" smtClean="0"/>
              <a:t>‹#›</a:t>
            </a:fld>
            <a:endParaRPr lang="en-US"/>
          </a:p>
        </p:txBody>
      </p:sp>
    </p:spTree>
    <p:extLst>
      <p:ext uri="{BB962C8B-B14F-4D97-AF65-F5344CB8AC3E}">
        <p14:creationId xmlns:p14="http://schemas.microsoft.com/office/powerpoint/2010/main" val="631235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6281F-2C96-0840-1047-D8A489F066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CA2AD2-9699-AC64-4478-0AEBD262D5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89E52F-4416-E16B-E58C-AACF527CAC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6571-4B30-E0D5-8576-D4BF836919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FB9AC5-A511-C795-3121-F27B61A3B6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72E61F-CAB5-A07D-D70E-25DE33AA82D1}"/>
              </a:ext>
            </a:extLst>
          </p:cNvPr>
          <p:cNvSpPr>
            <a:spLocks noGrp="1"/>
          </p:cNvSpPr>
          <p:nvPr>
            <p:ph type="dt" sz="half" idx="10"/>
          </p:nvPr>
        </p:nvSpPr>
        <p:spPr/>
        <p:txBody>
          <a:bodyPr/>
          <a:lstStyle/>
          <a:p>
            <a:fld id="{2ACC86FE-314E-4AD3-9770-3BBD3A7FEDC9}" type="datetimeFigureOut">
              <a:rPr lang="en-US" smtClean="0"/>
              <a:t>7/28/2022</a:t>
            </a:fld>
            <a:endParaRPr lang="en-US"/>
          </a:p>
        </p:txBody>
      </p:sp>
      <p:sp>
        <p:nvSpPr>
          <p:cNvPr id="8" name="Footer Placeholder 7">
            <a:extLst>
              <a:ext uri="{FF2B5EF4-FFF2-40B4-BE49-F238E27FC236}">
                <a16:creationId xmlns:a16="http://schemas.microsoft.com/office/drawing/2014/main" id="{42801320-E36C-D256-6142-AD454F51FD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0323DF6-F69D-C9A3-185C-73400A52D211}"/>
              </a:ext>
            </a:extLst>
          </p:cNvPr>
          <p:cNvSpPr>
            <a:spLocks noGrp="1"/>
          </p:cNvSpPr>
          <p:nvPr>
            <p:ph type="sldNum" sz="quarter" idx="12"/>
          </p:nvPr>
        </p:nvSpPr>
        <p:spPr/>
        <p:txBody>
          <a:bodyPr/>
          <a:lstStyle/>
          <a:p>
            <a:fld id="{B689B870-DE86-49FC-A3CA-3228C299693A}" type="slidenum">
              <a:rPr lang="en-US" smtClean="0"/>
              <a:t>‹#›</a:t>
            </a:fld>
            <a:endParaRPr lang="en-US"/>
          </a:p>
        </p:txBody>
      </p:sp>
    </p:spTree>
    <p:extLst>
      <p:ext uri="{BB962C8B-B14F-4D97-AF65-F5344CB8AC3E}">
        <p14:creationId xmlns:p14="http://schemas.microsoft.com/office/powerpoint/2010/main" val="3289436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C6D9B-AA36-22A8-5022-BD3C624B76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5A42A6-3A00-5DFA-E44B-987AEB81D11B}"/>
              </a:ext>
            </a:extLst>
          </p:cNvPr>
          <p:cNvSpPr>
            <a:spLocks noGrp="1"/>
          </p:cNvSpPr>
          <p:nvPr>
            <p:ph type="dt" sz="half" idx="10"/>
          </p:nvPr>
        </p:nvSpPr>
        <p:spPr/>
        <p:txBody>
          <a:bodyPr/>
          <a:lstStyle/>
          <a:p>
            <a:fld id="{2ACC86FE-314E-4AD3-9770-3BBD3A7FEDC9}" type="datetimeFigureOut">
              <a:rPr lang="en-US" smtClean="0"/>
              <a:t>7/28/2022</a:t>
            </a:fld>
            <a:endParaRPr lang="en-US"/>
          </a:p>
        </p:txBody>
      </p:sp>
      <p:sp>
        <p:nvSpPr>
          <p:cNvPr id="4" name="Footer Placeholder 3">
            <a:extLst>
              <a:ext uri="{FF2B5EF4-FFF2-40B4-BE49-F238E27FC236}">
                <a16:creationId xmlns:a16="http://schemas.microsoft.com/office/drawing/2014/main" id="{A213422E-8A37-394F-6100-E67F5BC399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F36D64-0526-DD4D-788D-050663269903}"/>
              </a:ext>
            </a:extLst>
          </p:cNvPr>
          <p:cNvSpPr>
            <a:spLocks noGrp="1"/>
          </p:cNvSpPr>
          <p:nvPr>
            <p:ph type="sldNum" sz="quarter" idx="12"/>
          </p:nvPr>
        </p:nvSpPr>
        <p:spPr/>
        <p:txBody>
          <a:bodyPr/>
          <a:lstStyle/>
          <a:p>
            <a:fld id="{B689B870-DE86-49FC-A3CA-3228C299693A}" type="slidenum">
              <a:rPr lang="en-US" smtClean="0"/>
              <a:t>‹#›</a:t>
            </a:fld>
            <a:endParaRPr lang="en-US"/>
          </a:p>
        </p:txBody>
      </p:sp>
    </p:spTree>
    <p:extLst>
      <p:ext uri="{BB962C8B-B14F-4D97-AF65-F5344CB8AC3E}">
        <p14:creationId xmlns:p14="http://schemas.microsoft.com/office/powerpoint/2010/main" val="4014094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43F148-B2C0-1796-AEA8-3274BF706B95}"/>
              </a:ext>
            </a:extLst>
          </p:cNvPr>
          <p:cNvSpPr>
            <a:spLocks noGrp="1"/>
          </p:cNvSpPr>
          <p:nvPr>
            <p:ph type="dt" sz="half" idx="10"/>
          </p:nvPr>
        </p:nvSpPr>
        <p:spPr/>
        <p:txBody>
          <a:bodyPr/>
          <a:lstStyle/>
          <a:p>
            <a:fld id="{2ACC86FE-314E-4AD3-9770-3BBD3A7FEDC9}" type="datetimeFigureOut">
              <a:rPr lang="en-US" smtClean="0"/>
              <a:t>7/28/2022</a:t>
            </a:fld>
            <a:endParaRPr lang="en-US"/>
          </a:p>
        </p:txBody>
      </p:sp>
      <p:sp>
        <p:nvSpPr>
          <p:cNvPr id="3" name="Footer Placeholder 2">
            <a:extLst>
              <a:ext uri="{FF2B5EF4-FFF2-40B4-BE49-F238E27FC236}">
                <a16:creationId xmlns:a16="http://schemas.microsoft.com/office/drawing/2014/main" id="{507D98A5-03F4-FA21-3D37-39061AE402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60F304-C869-5B3D-8113-7B2AC4484203}"/>
              </a:ext>
            </a:extLst>
          </p:cNvPr>
          <p:cNvSpPr>
            <a:spLocks noGrp="1"/>
          </p:cNvSpPr>
          <p:nvPr>
            <p:ph type="sldNum" sz="quarter" idx="12"/>
          </p:nvPr>
        </p:nvSpPr>
        <p:spPr/>
        <p:txBody>
          <a:bodyPr/>
          <a:lstStyle/>
          <a:p>
            <a:fld id="{B689B870-DE86-49FC-A3CA-3228C299693A}" type="slidenum">
              <a:rPr lang="en-US" smtClean="0"/>
              <a:t>‹#›</a:t>
            </a:fld>
            <a:endParaRPr lang="en-US"/>
          </a:p>
        </p:txBody>
      </p:sp>
    </p:spTree>
    <p:extLst>
      <p:ext uri="{BB962C8B-B14F-4D97-AF65-F5344CB8AC3E}">
        <p14:creationId xmlns:p14="http://schemas.microsoft.com/office/powerpoint/2010/main" val="3363482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11881-CEFF-07CE-5A91-F97B320170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6917FF-DE60-1853-1B18-EFC4C539EA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4207A3-2A54-DCF1-0D5D-61FA76156E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A4F3C9-8A3C-2855-3438-1AE37EE3E899}"/>
              </a:ext>
            </a:extLst>
          </p:cNvPr>
          <p:cNvSpPr>
            <a:spLocks noGrp="1"/>
          </p:cNvSpPr>
          <p:nvPr>
            <p:ph type="dt" sz="half" idx="10"/>
          </p:nvPr>
        </p:nvSpPr>
        <p:spPr/>
        <p:txBody>
          <a:bodyPr/>
          <a:lstStyle/>
          <a:p>
            <a:fld id="{2ACC86FE-314E-4AD3-9770-3BBD3A7FEDC9}" type="datetimeFigureOut">
              <a:rPr lang="en-US" smtClean="0"/>
              <a:t>7/28/2022</a:t>
            </a:fld>
            <a:endParaRPr lang="en-US"/>
          </a:p>
        </p:txBody>
      </p:sp>
      <p:sp>
        <p:nvSpPr>
          <p:cNvPr id="6" name="Footer Placeholder 5">
            <a:extLst>
              <a:ext uri="{FF2B5EF4-FFF2-40B4-BE49-F238E27FC236}">
                <a16:creationId xmlns:a16="http://schemas.microsoft.com/office/drawing/2014/main" id="{920BA913-96EB-41A3-5D6F-FDE6E813DC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DA1ADE-0AA3-C96A-8205-D8F2B3202EC0}"/>
              </a:ext>
            </a:extLst>
          </p:cNvPr>
          <p:cNvSpPr>
            <a:spLocks noGrp="1"/>
          </p:cNvSpPr>
          <p:nvPr>
            <p:ph type="sldNum" sz="quarter" idx="12"/>
          </p:nvPr>
        </p:nvSpPr>
        <p:spPr/>
        <p:txBody>
          <a:bodyPr/>
          <a:lstStyle/>
          <a:p>
            <a:fld id="{B689B870-DE86-49FC-A3CA-3228C299693A}" type="slidenum">
              <a:rPr lang="en-US" smtClean="0"/>
              <a:t>‹#›</a:t>
            </a:fld>
            <a:endParaRPr lang="en-US"/>
          </a:p>
        </p:txBody>
      </p:sp>
    </p:spTree>
    <p:extLst>
      <p:ext uri="{BB962C8B-B14F-4D97-AF65-F5344CB8AC3E}">
        <p14:creationId xmlns:p14="http://schemas.microsoft.com/office/powerpoint/2010/main" val="3314860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68EC9-23CC-B2EA-EE7C-86E9E5C052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8B927D-5974-1363-060A-21E0A8EF0F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EECDEF-708B-242F-A8E9-1A7646A085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742BF1-24B9-8D12-9F80-E3DF4481E583}"/>
              </a:ext>
            </a:extLst>
          </p:cNvPr>
          <p:cNvSpPr>
            <a:spLocks noGrp="1"/>
          </p:cNvSpPr>
          <p:nvPr>
            <p:ph type="dt" sz="half" idx="10"/>
          </p:nvPr>
        </p:nvSpPr>
        <p:spPr/>
        <p:txBody>
          <a:bodyPr/>
          <a:lstStyle/>
          <a:p>
            <a:fld id="{2ACC86FE-314E-4AD3-9770-3BBD3A7FEDC9}" type="datetimeFigureOut">
              <a:rPr lang="en-US" smtClean="0"/>
              <a:t>7/28/2022</a:t>
            </a:fld>
            <a:endParaRPr lang="en-US"/>
          </a:p>
        </p:txBody>
      </p:sp>
      <p:sp>
        <p:nvSpPr>
          <p:cNvPr id="6" name="Footer Placeholder 5">
            <a:extLst>
              <a:ext uri="{FF2B5EF4-FFF2-40B4-BE49-F238E27FC236}">
                <a16:creationId xmlns:a16="http://schemas.microsoft.com/office/drawing/2014/main" id="{5E1C845E-215F-A0E4-A26E-17B186F0D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8A57DD-02AC-72E0-BBA8-49B730687E96}"/>
              </a:ext>
            </a:extLst>
          </p:cNvPr>
          <p:cNvSpPr>
            <a:spLocks noGrp="1"/>
          </p:cNvSpPr>
          <p:nvPr>
            <p:ph type="sldNum" sz="quarter" idx="12"/>
          </p:nvPr>
        </p:nvSpPr>
        <p:spPr/>
        <p:txBody>
          <a:bodyPr/>
          <a:lstStyle/>
          <a:p>
            <a:fld id="{B689B870-DE86-49FC-A3CA-3228C299693A}" type="slidenum">
              <a:rPr lang="en-US" smtClean="0"/>
              <a:t>‹#›</a:t>
            </a:fld>
            <a:endParaRPr lang="en-US"/>
          </a:p>
        </p:txBody>
      </p:sp>
    </p:spTree>
    <p:extLst>
      <p:ext uri="{BB962C8B-B14F-4D97-AF65-F5344CB8AC3E}">
        <p14:creationId xmlns:p14="http://schemas.microsoft.com/office/powerpoint/2010/main" val="115967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jpe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DDDCA6-3336-566B-0E9C-8CA03AFE0E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8314C8-CD41-AD2F-D991-58189A3FE4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5280D0-685D-E6A2-D855-A0D38D8112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CC86FE-314E-4AD3-9770-3BBD3A7FEDC9}" type="datetimeFigureOut">
              <a:rPr lang="en-US" smtClean="0"/>
              <a:t>7/28/2022</a:t>
            </a:fld>
            <a:endParaRPr lang="en-US"/>
          </a:p>
        </p:txBody>
      </p:sp>
      <p:sp>
        <p:nvSpPr>
          <p:cNvPr id="5" name="Footer Placeholder 4">
            <a:extLst>
              <a:ext uri="{FF2B5EF4-FFF2-40B4-BE49-F238E27FC236}">
                <a16:creationId xmlns:a16="http://schemas.microsoft.com/office/drawing/2014/main" id="{91358D74-5C7E-EECD-F78F-FA9D47CED2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F0F882-EA65-2116-2699-DF1C47C927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89B870-DE86-49FC-A3CA-3228C299693A}" type="slidenum">
              <a:rPr lang="en-US" smtClean="0"/>
              <a:t>‹#›</a:t>
            </a:fld>
            <a:endParaRPr lang="en-US"/>
          </a:p>
        </p:txBody>
      </p:sp>
    </p:spTree>
    <p:extLst>
      <p:ext uri="{BB962C8B-B14F-4D97-AF65-F5344CB8AC3E}">
        <p14:creationId xmlns:p14="http://schemas.microsoft.com/office/powerpoint/2010/main" val="2828213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FF9373-5B95-4E54-BA9A-04A79311AD27}"/>
              </a:ext>
            </a:extLst>
          </p:cNvPr>
          <p:cNvSpPr/>
          <p:nvPr userDrawn="1"/>
        </p:nvSpPr>
        <p:spPr>
          <a:xfrm>
            <a:off x="9942786" y="6064469"/>
            <a:ext cx="2013174" cy="59043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28063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chart" Target="../charts/chart5.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chart" Target="../charts/chart6.xml"/></Relationships>
</file>

<file path=ppt/slides/_rels/slide1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chart" Target="../charts/chart8.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hyperlink" Target="https://thevab.com/insight/keep-calm-and-advertise" TargetMode="External"/><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thevab.com/insight/keep-calm-and-advertise" TargetMode="Externa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chart" Target="../charts/char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hyperlink" Target="https://www.pymnts.com/restaurant-innovation/2022/leaning-on-loyal-customers-chipotle-raises-prices-at-nearly-twice-the-rate-of-inflation/" TargetMode="Externa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7.png"/><Relationship Id="rId2" Type="http://schemas.openxmlformats.org/officeDocument/2006/relationships/hyperlink" Target="https://thevab.com/insight/keep-calm-and-advertise" TargetMode="Externa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7.png"/><Relationship Id="rId5" Type="http://schemas.openxmlformats.org/officeDocument/2006/relationships/image" Target="../media/image52.jpeg"/><Relationship Id="rId10" Type="http://schemas.openxmlformats.org/officeDocument/2006/relationships/image" Target="../media/image57.jpeg"/><Relationship Id="rId4" Type="http://schemas.openxmlformats.org/officeDocument/2006/relationships/image" Target="../media/image51.png"/><Relationship Id="rId9" Type="http://schemas.openxmlformats.org/officeDocument/2006/relationships/image" Target="../media/image56.png"/></Relationships>
</file>

<file path=ppt/slides/_rels/slide29.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7.png"/><Relationship Id="rId5" Type="http://schemas.openxmlformats.org/officeDocument/2006/relationships/image" Target="../media/image60.jpe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jpe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41.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thevab.com/insight/targeted-ad-engagement" TargetMode="External"/><Relationship Id="rId7"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18" Type="http://schemas.openxmlformats.org/officeDocument/2006/relationships/image" Target="../media/image84.png"/><Relationship Id="rId3" Type="http://schemas.openxmlformats.org/officeDocument/2006/relationships/image" Target="../media/image7.png"/><Relationship Id="rId7" Type="http://schemas.openxmlformats.org/officeDocument/2006/relationships/image" Target="../media/image73.png"/><Relationship Id="rId12" Type="http://schemas.openxmlformats.org/officeDocument/2006/relationships/image" Target="../media/image78.png"/><Relationship Id="rId17" Type="http://schemas.openxmlformats.org/officeDocument/2006/relationships/image" Target="../media/image83.png"/><Relationship Id="rId2" Type="http://schemas.openxmlformats.org/officeDocument/2006/relationships/notesSlide" Target="../notesSlides/notesSlide17.xml"/><Relationship Id="rId16"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1.png"/><Relationship Id="rId10" Type="http://schemas.openxmlformats.org/officeDocument/2006/relationships/image" Target="../media/image76.png"/><Relationship Id="rId19" Type="http://schemas.openxmlformats.org/officeDocument/2006/relationships/image" Target="../media/image85.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hyperlink" Target="https://thevab.com/insight/top-line-view-how-industry-adopting-audience-based-buying"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86.png"/><Relationship Id="rId4" Type="http://schemas.openxmlformats.org/officeDocument/2006/relationships/chart" Target="../charts/chart12.xml"/></Relationships>
</file>

<file path=ppt/slides/_rels/slide35.xml.rels><?xml version="1.0" encoding="UTF-8" standalone="yes"?>
<Relationships xmlns="http://schemas.openxmlformats.org/package/2006/relationships"><Relationship Id="rId8" Type="http://schemas.openxmlformats.org/officeDocument/2006/relationships/chart" Target="../charts/chart18.xml"/><Relationship Id="rId3" Type="http://schemas.openxmlformats.org/officeDocument/2006/relationships/chart" Target="../charts/chart13.xml"/><Relationship Id="rId7" Type="http://schemas.openxmlformats.org/officeDocument/2006/relationships/chart" Target="../charts/chart17.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chart" Target="../charts/chart14.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8.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89.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41.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chart" Target="../charts/chart19.xml"/></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pn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hyperlink" Target="https://ir.kraftheinzcompany.com/news-releases/news-release-details/kraft-macaroni-and-cheese-changing-its-name-and-iconic-blue-box" TargetMode="External"/><Relationship Id="rId3" Type="http://schemas.openxmlformats.org/officeDocument/2006/relationships/image" Target="../media/image96.png"/><Relationship Id="rId7" Type="http://schemas.openxmlformats.org/officeDocument/2006/relationships/image" Target="../media/image98.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hyperlink" Target="https://www.ispot.tv/ad/qeOn/del-taco-20-under-2-menu-we-get-it" TargetMode="External"/><Relationship Id="rId5" Type="http://schemas.openxmlformats.org/officeDocument/2006/relationships/image" Target="../media/image97.png"/><Relationship Id="rId4" Type="http://schemas.openxmlformats.org/officeDocument/2006/relationships/hyperlink" Target="https://www.t-mobile.com/news/un-carrier/coveragebeyond"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2.png"/><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100.jpeg"/><Relationship Id="rId4" Type="http://schemas.openxmlformats.org/officeDocument/2006/relationships/chart" Target="../charts/chart20.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50.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openxmlformats.org/officeDocument/2006/relationships/image" Target="../media/image41.png"/><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image" Target="../media/image107.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jpeg"/><Relationship Id="rId4" Type="http://schemas.openxmlformats.org/officeDocument/2006/relationships/hyperlink" Target="https://news.alphastreet.com/mcdonalds-corporation-mcd-q4-2021-earnings-call-transcript/" TargetMode="Externa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2.png"/><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6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11.png"/><Relationship Id="rId7"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image" Target="../media/image7.png"/><Relationship Id="rId9" Type="http://schemas.openxmlformats.org/officeDocument/2006/relationships/image" Target="../media/image19.png"/></Relationships>
</file>

<file path=ppt/slides/_rels/slide62.xml.rels><?xml version="1.0" encoding="UTF-8" standalone="yes"?>
<Relationships xmlns="http://schemas.openxmlformats.org/package/2006/relationships"><Relationship Id="rId8" Type="http://schemas.openxmlformats.org/officeDocument/2006/relationships/hyperlink" Target="https://thevab.com/insight/targeted-ad-engagement" TargetMode="External"/><Relationship Id="rId13" Type="http://schemas.openxmlformats.org/officeDocument/2006/relationships/image" Target="../media/image116.png"/><Relationship Id="rId18" Type="http://schemas.openxmlformats.org/officeDocument/2006/relationships/image" Target="../media/image119.png"/><Relationship Id="rId3" Type="http://schemas.openxmlformats.org/officeDocument/2006/relationships/hyperlink" Target="https://thevab.com/" TargetMode="External"/><Relationship Id="rId7" Type="http://schemas.openxmlformats.org/officeDocument/2006/relationships/image" Target="../media/image113.png"/><Relationship Id="rId12" Type="http://schemas.openxmlformats.org/officeDocument/2006/relationships/hyperlink" Target="https://thevab.com/insight/proven-strategies-tactics-audience-based-tv-buying" TargetMode="External"/><Relationship Id="rId17" Type="http://schemas.openxmlformats.org/officeDocument/2006/relationships/hyperlink" Target="https://thevab.com/insight/matter-of-principle-2020" TargetMode="External"/><Relationship Id="rId2" Type="http://schemas.openxmlformats.org/officeDocument/2006/relationships/image" Target="../media/image112.png"/><Relationship Id="rId16"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hyperlink" Target="https://thevab.com/insight/keep-calm-and-advertise" TargetMode="External"/><Relationship Id="rId11" Type="http://schemas.openxmlformats.org/officeDocument/2006/relationships/image" Target="../media/image115.png"/><Relationship Id="rId5" Type="http://schemas.openxmlformats.org/officeDocument/2006/relationships/image" Target="../media/image7.png"/><Relationship Id="rId15" Type="http://schemas.openxmlformats.org/officeDocument/2006/relationships/hyperlink" Target="https://thevab.com/insight/matter-of-principle" TargetMode="External"/><Relationship Id="rId10" Type="http://schemas.openxmlformats.org/officeDocument/2006/relationships/hyperlink" Target="https://thevab.com/insight/an-insiders-look" TargetMode="External"/><Relationship Id="rId4" Type="http://schemas.openxmlformats.org/officeDocument/2006/relationships/hyperlink" Target="https://thevab.com/team-board" TargetMode="External"/><Relationship Id="rId9" Type="http://schemas.openxmlformats.org/officeDocument/2006/relationships/image" Target="../media/image114.jpeg"/><Relationship Id="rId14" Type="http://schemas.openxmlformats.org/officeDocument/2006/relationships/image" Target="../media/image117.jpeg"/></Relationships>
</file>

<file path=ppt/slides/_rels/slide63.xml.rels><?xml version="1.0" encoding="UTF-8" standalone="yes"?>
<Relationships xmlns="http://schemas.openxmlformats.org/package/2006/relationships"><Relationship Id="rId3" Type="http://schemas.openxmlformats.org/officeDocument/2006/relationships/hyperlink" Target="https://thevab.com/vab-happenings/vab-brand-video" TargetMode="External"/><Relationship Id="rId2" Type="http://schemas.openxmlformats.org/officeDocument/2006/relationships/image" Target="../media/image120.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21.png"/></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hyperlink" Target="https://www.adweek.com/commerce/infographic-how-inflation-is-changing-americans-spendin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ky, outdoor, mountain, rock&#10;&#10;Description automatically generated">
            <a:extLst>
              <a:ext uri="{FF2B5EF4-FFF2-40B4-BE49-F238E27FC236}">
                <a16:creationId xmlns:a16="http://schemas.microsoft.com/office/drawing/2014/main" id="{133D3211-ECD9-E929-0A4B-71475F35CBD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2" name="Picture 11" descr="A picture containing computer&#10;&#10;Description automatically generated">
            <a:extLst>
              <a:ext uri="{FF2B5EF4-FFF2-40B4-BE49-F238E27FC236}">
                <a16:creationId xmlns:a16="http://schemas.microsoft.com/office/drawing/2014/main" id="{6D5D0BD0-F702-7CA1-06AB-391EF7F4281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0"/>
            <a:ext cx="12191270" cy="6858000"/>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1B24944C-E46C-D993-7DE1-48499698F0E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08540" y="153609"/>
            <a:ext cx="3091747" cy="1054290"/>
          </a:xfrm>
          <a:prstGeom prst="rect">
            <a:avLst/>
          </a:prstGeom>
          <a:ln w="12700">
            <a:solidFill>
              <a:srgbClr val="ED3C8D"/>
            </a:solidFill>
          </a:ln>
        </p:spPr>
      </p:pic>
      <p:pic>
        <p:nvPicPr>
          <p:cNvPr id="16" name="Picture 15">
            <a:extLst>
              <a:ext uri="{FF2B5EF4-FFF2-40B4-BE49-F238E27FC236}">
                <a16:creationId xmlns:a16="http://schemas.microsoft.com/office/drawing/2014/main" id="{08A77990-F94D-4680-B5D8-D89B5390D8B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1962" y="153609"/>
            <a:ext cx="2034324" cy="650009"/>
          </a:xfrm>
          <a:prstGeom prst="rect">
            <a:avLst/>
          </a:prstGeom>
          <a:ln w="28575">
            <a:solidFill>
              <a:srgbClr val="ED3C8D"/>
            </a:solidFill>
          </a:ln>
        </p:spPr>
      </p:pic>
      <p:pic>
        <p:nvPicPr>
          <p:cNvPr id="15" name="Picture 14" descr="A picture containing drawing&#10;&#10;Description automatically generated">
            <a:extLst>
              <a:ext uri="{FF2B5EF4-FFF2-40B4-BE49-F238E27FC236}">
                <a16:creationId xmlns:a16="http://schemas.microsoft.com/office/drawing/2014/main" id="{5E632242-93A7-4F53-A1A4-70736849894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03469" y="6044310"/>
            <a:ext cx="2085727" cy="660480"/>
          </a:xfrm>
          <a:prstGeom prst="rect">
            <a:avLst/>
          </a:prstGeom>
        </p:spPr>
      </p:pic>
      <p:sp>
        <p:nvSpPr>
          <p:cNvPr id="10" name="TextBox 9">
            <a:extLst>
              <a:ext uri="{FF2B5EF4-FFF2-40B4-BE49-F238E27FC236}">
                <a16:creationId xmlns:a16="http://schemas.microsoft.com/office/drawing/2014/main" id="{15786662-2162-44E2-AE50-DF1DC4C29FAA}"/>
              </a:ext>
            </a:extLst>
          </p:cNvPr>
          <p:cNvSpPr txBox="1"/>
          <p:nvPr/>
        </p:nvSpPr>
        <p:spPr>
          <a:xfrm>
            <a:off x="40641" y="4132762"/>
            <a:ext cx="6802286" cy="13542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a:ln>
                  <a:noFill/>
                </a:ln>
                <a:solidFill>
                  <a:srgbClr val="ED3C8D"/>
                </a:solidFill>
                <a:effectLst/>
                <a:uLnTx/>
                <a:uFillTx/>
                <a:latin typeface="Helvetica" pitchFamily="2" charset="0"/>
                <a:ea typeface="+mn-ea"/>
                <a:cs typeface="+mn-cs"/>
              </a:rPr>
              <a:t>Under Pressure</a:t>
            </a:r>
            <a:br>
              <a:rPr kumimoji="0" lang="en-US" sz="4400" b="1" i="0" u="none" strike="noStrike" kern="1200" cap="none" spc="0" normalizeH="0" baseline="0" noProof="0">
                <a:ln>
                  <a:noFill/>
                </a:ln>
                <a:solidFill>
                  <a:schemeClr val="bg1"/>
                </a:solidFill>
                <a:effectLst/>
                <a:uLnTx/>
                <a:uFillTx/>
                <a:latin typeface="Helvetica" pitchFamily="2" charset="0"/>
                <a:ea typeface="+mn-ea"/>
                <a:cs typeface="+mn-cs"/>
              </a:rPr>
            </a:br>
            <a:r>
              <a:rPr kumimoji="0" lang="en-US" sz="2400" b="0" i="0" u="none" strike="noStrike" kern="1200" cap="none" spc="0" normalizeH="0" baseline="0" noProof="0">
                <a:ln>
                  <a:noFill/>
                </a:ln>
                <a:solidFill>
                  <a:schemeClr val="bg1"/>
                </a:solidFill>
                <a:effectLst/>
                <a:uLnTx/>
                <a:uFillTx/>
                <a:latin typeface="Helvetica" pitchFamily="2" charset="0"/>
                <a:ea typeface="+mn-ea"/>
                <a:cs typeface="+mn-cs"/>
              </a:rPr>
              <a:t>6 marketing strategies to successfully navigate your brand through inflation</a:t>
            </a:r>
          </a:p>
        </p:txBody>
      </p:sp>
      <p:sp>
        <p:nvSpPr>
          <p:cNvPr id="19" name="TextBox 18">
            <a:extLst>
              <a:ext uri="{FF2B5EF4-FFF2-40B4-BE49-F238E27FC236}">
                <a16:creationId xmlns:a16="http://schemas.microsoft.com/office/drawing/2014/main" id="{0AFCCD08-1CF8-DADF-644B-5B27DA6C8139}"/>
              </a:ext>
            </a:extLst>
          </p:cNvPr>
          <p:cNvSpPr txBox="1"/>
          <p:nvPr/>
        </p:nvSpPr>
        <p:spPr>
          <a:xfrm>
            <a:off x="398216" y="2931666"/>
            <a:ext cx="2858168"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ED3C8D"/>
                </a:solidFill>
                <a:effectLst/>
                <a:uLnTx/>
                <a:uFillTx/>
                <a:latin typeface="Helvetica" pitchFamily="2" charset="0"/>
                <a:ea typeface="+mn-ea"/>
                <a:cs typeface="+mn-cs"/>
              </a:rPr>
              <a:t>2022</a:t>
            </a:r>
          </a:p>
        </p:txBody>
      </p:sp>
      <p:cxnSp>
        <p:nvCxnSpPr>
          <p:cNvPr id="20" name="Straight Connector 19">
            <a:extLst>
              <a:ext uri="{FF2B5EF4-FFF2-40B4-BE49-F238E27FC236}">
                <a16:creationId xmlns:a16="http://schemas.microsoft.com/office/drawing/2014/main" id="{BC5E2A25-286F-95A5-8446-4ED1595179DE}"/>
              </a:ext>
            </a:extLst>
          </p:cNvPr>
          <p:cNvCxnSpPr/>
          <p:nvPr/>
        </p:nvCxnSpPr>
        <p:spPr>
          <a:xfrm>
            <a:off x="493843" y="2851387"/>
            <a:ext cx="521208" cy="0"/>
          </a:xfrm>
          <a:prstGeom prst="line">
            <a:avLst/>
          </a:prstGeom>
          <a:ln>
            <a:solidFill>
              <a:srgbClr val="ED3C8D"/>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41012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F52BFDE-CC6B-D7DE-1EC1-5B549A2EF5A7}"/>
              </a:ext>
            </a:extLst>
          </p:cNvPr>
          <p:cNvSpPr/>
          <p:nvPr/>
        </p:nvSpPr>
        <p:spPr>
          <a:xfrm>
            <a:off x="3881120" y="1790411"/>
            <a:ext cx="8310882" cy="427598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99DF225-BDF3-D053-1F28-FF408E7E9A7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9" name="Slide Number Placeholder 5">
            <a:extLst>
              <a:ext uri="{FF2B5EF4-FFF2-40B4-BE49-F238E27FC236}">
                <a16:creationId xmlns:a16="http://schemas.microsoft.com/office/drawing/2014/main" id="{6E781A4F-D339-6863-46C4-5325CD9B25C9}"/>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10608080-62FC-F31B-90E7-C6E10D88603B}"/>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1" name="Rectangle 10">
            <a:extLst>
              <a:ext uri="{FF2B5EF4-FFF2-40B4-BE49-F238E27FC236}">
                <a16:creationId xmlns:a16="http://schemas.microsoft.com/office/drawing/2014/main" id="{27C81925-5FC4-53ED-96C5-EC3C838FE678}"/>
              </a:ext>
            </a:extLst>
          </p:cNvPr>
          <p:cNvSpPr/>
          <p:nvPr/>
        </p:nvSpPr>
        <p:spPr>
          <a:xfrm>
            <a:off x="212690" y="97640"/>
            <a:ext cx="11766620"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Regardless of the current economic uncertainties, the average American is still spending more than they were a year ago as they eagerly</a:t>
            </a:r>
            <a:r>
              <a:rPr lang="en-US" sz="2600" b="1">
                <a:solidFill>
                  <a:srgbClr val="1B1464"/>
                </a:solidFill>
                <a:latin typeface="Helvetica" pitchFamily="2" charset="0"/>
              </a:rPr>
              <a:t> resume their pre-pandemic lifestyles</a:t>
            </a:r>
            <a:endParaRPr kumimoji="0" lang="en-US" sz="2600" b="1" i="0" u="none" strike="noStrike" kern="1200" cap="none" spc="0" normalizeH="0" baseline="0" noProof="0">
              <a:ln>
                <a:noFill/>
              </a:ln>
              <a:solidFill>
                <a:srgbClr val="1B1464"/>
              </a:solidFill>
              <a:effectLst/>
              <a:uLnTx/>
              <a:uFillTx/>
              <a:latin typeface="Helvetica" pitchFamily="2" charset="0"/>
              <a:ea typeface="+mn-ea"/>
              <a:cs typeface="+mn-cs"/>
            </a:endParaRPr>
          </a:p>
        </p:txBody>
      </p:sp>
      <p:sp>
        <p:nvSpPr>
          <p:cNvPr id="12" name="TextBox 11">
            <a:extLst>
              <a:ext uri="{FF2B5EF4-FFF2-40B4-BE49-F238E27FC236}">
                <a16:creationId xmlns:a16="http://schemas.microsoft.com/office/drawing/2014/main" id="{8F30192D-035B-AEFF-C6EE-DCBF2F058DAA}"/>
              </a:ext>
            </a:extLst>
          </p:cNvPr>
          <p:cNvSpPr txBox="1"/>
          <p:nvPr/>
        </p:nvSpPr>
        <p:spPr>
          <a:xfrm>
            <a:off x="503714" y="6208664"/>
            <a:ext cx="1164928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Morning Consult,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U.S. Household Finances &amp; Consumer Spending Report</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June 2022, U.S. adults. Morning Consult Economic Intelligence, Bureau of Labor Statistics. U.S. Census Bureau, Current Population Survey, 2021 Annual Social and Economic Supplement (CPS ASEC);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Selected Characteristics of Households by Total Money Income in 2020.</a:t>
            </a:r>
            <a:endParaRPr kumimoji="0" lang="fr-FR"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pic>
        <p:nvPicPr>
          <p:cNvPr id="3" name="Picture 2" descr="A picture containing person&#10;&#10;Description automatically generated">
            <a:extLst>
              <a:ext uri="{FF2B5EF4-FFF2-40B4-BE49-F238E27FC236}">
                <a16:creationId xmlns:a16="http://schemas.microsoft.com/office/drawing/2014/main" id="{0A70456B-E089-09D7-9BBA-13B52CC5BAC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1790411"/>
            <a:ext cx="3881121" cy="4275980"/>
          </a:xfrm>
          <a:prstGeom prst="rect">
            <a:avLst/>
          </a:prstGeom>
        </p:spPr>
      </p:pic>
      <p:graphicFrame>
        <p:nvGraphicFramePr>
          <p:cNvPr id="6" name="Chart 5">
            <a:extLst>
              <a:ext uri="{FF2B5EF4-FFF2-40B4-BE49-F238E27FC236}">
                <a16:creationId xmlns:a16="http://schemas.microsoft.com/office/drawing/2014/main" id="{955528CE-1B81-BFDC-2DC3-AE20B70FCC46}"/>
              </a:ext>
            </a:extLst>
          </p:cNvPr>
          <p:cNvGraphicFramePr/>
          <p:nvPr>
            <p:extLst>
              <p:ext uri="{D42A27DB-BD31-4B8C-83A1-F6EECF244321}">
                <p14:modId xmlns:p14="http://schemas.microsoft.com/office/powerpoint/2010/main" val="3217863918"/>
              </p:ext>
            </p:extLst>
          </p:nvPr>
        </p:nvGraphicFramePr>
        <p:xfrm>
          <a:off x="4213992" y="2249978"/>
          <a:ext cx="7645138" cy="2745429"/>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a:extLst>
              <a:ext uri="{FF2B5EF4-FFF2-40B4-BE49-F238E27FC236}">
                <a16:creationId xmlns:a16="http://schemas.microsoft.com/office/drawing/2014/main" id="{0EA189BD-54FC-673A-E5A1-37E98C1446FC}"/>
              </a:ext>
            </a:extLst>
          </p:cNvPr>
          <p:cNvSpPr txBox="1"/>
          <p:nvPr/>
        </p:nvSpPr>
        <p:spPr>
          <a:xfrm>
            <a:off x="4343728" y="1906683"/>
            <a:ext cx="7385666"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change in reported monthly spending by income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From May 2021 to May 2022</a:t>
            </a:r>
          </a:p>
        </p:txBody>
      </p:sp>
      <p:sp>
        <p:nvSpPr>
          <p:cNvPr id="13" name="TextBox 12">
            <a:extLst>
              <a:ext uri="{FF2B5EF4-FFF2-40B4-BE49-F238E27FC236}">
                <a16:creationId xmlns:a16="http://schemas.microsoft.com/office/drawing/2014/main" id="{82E17706-A420-76AB-C714-7E925D3D1F06}"/>
              </a:ext>
            </a:extLst>
          </p:cNvPr>
          <p:cNvSpPr txBox="1"/>
          <p:nvPr/>
        </p:nvSpPr>
        <p:spPr>
          <a:xfrm>
            <a:off x="7379517" y="4756783"/>
            <a:ext cx="133455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Less than $50K</a:t>
            </a:r>
          </a:p>
        </p:txBody>
      </p:sp>
      <p:sp>
        <p:nvSpPr>
          <p:cNvPr id="16" name="Rectangle 15">
            <a:extLst>
              <a:ext uri="{FF2B5EF4-FFF2-40B4-BE49-F238E27FC236}">
                <a16:creationId xmlns:a16="http://schemas.microsoft.com/office/drawing/2014/main" id="{4BB6E54E-3BF6-E215-1ACB-443C114D5E32}"/>
              </a:ext>
            </a:extLst>
          </p:cNvPr>
          <p:cNvSpPr/>
          <p:nvPr/>
        </p:nvSpPr>
        <p:spPr>
          <a:xfrm>
            <a:off x="106905" y="1352711"/>
            <a:ext cx="11978189" cy="307777"/>
          </a:xfrm>
          <a:prstGeom prst="rect">
            <a:avLst/>
          </a:prstGeom>
          <a:noFill/>
        </p:spPr>
        <p:txBody>
          <a:bodyPr wrap="square" rtlCol="0" anchor="t">
            <a:spAutoFit/>
          </a:bodyPr>
          <a:lstStyle/>
          <a:p>
            <a:pPr marL="285750" indent="-285750">
              <a:buBlip>
                <a:blip r:embed="rId5"/>
              </a:buBlip>
              <a:defRPr/>
            </a:pPr>
            <a:r>
              <a:rPr lang="en-US" sz="1400">
                <a:solidFill>
                  <a:srgbClr val="1F1A62"/>
                </a:solidFill>
                <a:latin typeface="Helvetica"/>
                <a:cs typeface="Helvetica"/>
              </a:rPr>
              <a:t>Increases in monthly spend are primarily driven by the more financially secure Americans</a:t>
            </a:r>
          </a:p>
        </p:txBody>
      </p:sp>
      <p:sp>
        <p:nvSpPr>
          <p:cNvPr id="20" name="TextBox 19">
            <a:extLst>
              <a:ext uri="{FF2B5EF4-FFF2-40B4-BE49-F238E27FC236}">
                <a16:creationId xmlns:a16="http://schemas.microsoft.com/office/drawing/2014/main" id="{4195E91B-029B-2A40-94F8-474C7D02C2AF}"/>
              </a:ext>
            </a:extLst>
          </p:cNvPr>
          <p:cNvSpPr txBox="1"/>
          <p:nvPr/>
        </p:nvSpPr>
        <p:spPr>
          <a:xfrm>
            <a:off x="6342782" y="5258697"/>
            <a:ext cx="3387558" cy="261610"/>
          </a:xfrm>
          <a:prstGeom prst="rect">
            <a:avLst/>
          </a:prstGeom>
          <a:noFill/>
        </p:spPr>
        <p:txBody>
          <a:bodyPr wrap="square">
            <a:spAutoFit/>
          </a:bodyPr>
          <a:lstStyle/>
          <a:p>
            <a:pPr algn="ctr"/>
            <a:r>
              <a:rPr lang="en-US" sz="1050" b="1" u="sng">
                <a:solidFill>
                  <a:srgbClr val="1B1464"/>
                </a:solidFill>
                <a:latin typeface="Helvetica" panose="020B0403020202020204" pitchFamily="34" charset="0"/>
              </a:rPr>
              <a:t>U.S. Household Population by Income (000)</a:t>
            </a:r>
          </a:p>
        </p:txBody>
      </p:sp>
      <p:sp>
        <p:nvSpPr>
          <p:cNvPr id="21" name="Rectangle 20">
            <a:extLst>
              <a:ext uri="{FF2B5EF4-FFF2-40B4-BE49-F238E27FC236}">
                <a16:creationId xmlns:a16="http://schemas.microsoft.com/office/drawing/2014/main" id="{B8D2FC40-BD28-2D52-2FF1-BA361E88E6B0}"/>
              </a:ext>
            </a:extLst>
          </p:cNvPr>
          <p:cNvSpPr/>
          <p:nvPr/>
        </p:nvSpPr>
        <p:spPr>
          <a:xfrm>
            <a:off x="4815667" y="5512632"/>
            <a:ext cx="1537348" cy="5119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rgbClr val="1B1464"/>
                </a:solidFill>
                <a:latin typeface="Helvetica" panose="020B0403020202020204" pitchFamily="34" charset="0"/>
              </a:rPr>
              <a:t>All Households</a:t>
            </a:r>
          </a:p>
          <a:p>
            <a:pPr algn="ctr"/>
            <a:r>
              <a:rPr lang="en-US" sz="1050">
                <a:solidFill>
                  <a:srgbClr val="1B1464"/>
                </a:solidFill>
                <a:latin typeface="Helvetica" panose="020B0403020202020204" pitchFamily="34" charset="0"/>
              </a:rPr>
              <a:t>129,231</a:t>
            </a:r>
          </a:p>
        </p:txBody>
      </p:sp>
      <p:sp>
        <p:nvSpPr>
          <p:cNvPr id="22" name="Rectangle 21">
            <a:extLst>
              <a:ext uri="{FF2B5EF4-FFF2-40B4-BE49-F238E27FC236}">
                <a16:creationId xmlns:a16="http://schemas.microsoft.com/office/drawing/2014/main" id="{2C4EB265-12AB-825D-4CE8-B9C4B3E42E9E}"/>
              </a:ext>
            </a:extLst>
          </p:cNvPr>
          <p:cNvSpPr/>
          <p:nvPr/>
        </p:nvSpPr>
        <p:spPr>
          <a:xfrm>
            <a:off x="7267887" y="5512632"/>
            <a:ext cx="1537348" cy="5119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rgbClr val="1B1464"/>
                </a:solidFill>
                <a:latin typeface="Helvetica" panose="020B0403020202020204" pitchFamily="34" charset="0"/>
              </a:rPr>
              <a:t>Under $50K</a:t>
            </a:r>
          </a:p>
          <a:p>
            <a:pPr algn="ctr"/>
            <a:r>
              <a:rPr lang="en-US" sz="1050">
                <a:solidFill>
                  <a:srgbClr val="1B1464"/>
                </a:solidFill>
                <a:latin typeface="Helvetica" panose="020B0403020202020204" pitchFamily="34" charset="0"/>
              </a:rPr>
              <a:t>49,106</a:t>
            </a:r>
          </a:p>
          <a:p>
            <a:pPr algn="ctr"/>
            <a:r>
              <a:rPr lang="en-US" sz="800">
                <a:solidFill>
                  <a:srgbClr val="1B1464"/>
                </a:solidFill>
                <a:latin typeface="Helvetica" panose="020B0403020202020204" pitchFamily="34" charset="0"/>
              </a:rPr>
              <a:t>(</a:t>
            </a:r>
            <a:r>
              <a:rPr lang="en-US" sz="800" b="1">
                <a:solidFill>
                  <a:srgbClr val="1B1464"/>
                </a:solidFill>
                <a:latin typeface="Helvetica" panose="020B0403020202020204" pitchFamily="34" charset="0"/>
              </a:rPr>
              <a:t>38%</a:t>
            </a:r>
            <a:r>
              <a:rPr lang="en-US" sz="800">
                <a:solidFill>
                  <a:srgbClr val="1B1464"/>
                </a:solidFill>
                <a:latin typeface="Helvetica" panose="020B0403020202020204" pitchFamily="34" charset="0"/>
              </a:rPr>
              <a:t> of total pop)</a:t>
            </a:r>
            <a:endParaRPr lang="en-US" sz="1200">
              <a:solidFill>
                <a:srgbClr val="1B1464"/>
              </a:solidFill>
              <a:latin typeface="Helvetica" panose="020B0403020202020204" pitchFamily="34" charset="0"/>
            </a:endParaRPr>
          </a:p>
        </p:txBody>
      </p:sp>
      <p:sp>
        <p:nvSpPr>
          <p:cNvPr id="23" name="Rectangle 22">
            <a:extLst>
              <a:ext uri="{FF2B5EF4-FFF2-40B4-BE49-F238E27FC236}">
                <a16:creationId xmlns:a16="http://schemas.microsoft.com/office/drawing/2014/main" id="{1B7F3CAF-4DCA-FF27-0DA7-FAAD01D6DA3E}"/>
              </a:ext>
            </a:extLst>
          </p:cNvPr>
          <p:cNvSpPr/>
          <p:nvPr/>
        </p:nvSpPr>
        <p:spPr>
          <a:xfrm>
            <a:off x="9726606" y="5512632"/>
            <a:ext cx="1537348" cy="5119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rgbClr val="1B1464"/>
                </a:solidFill>
                <a:latin typeface="Helvetica" panose="020B0403020202020204" pitchFamily="34" charset="0"/>
              </a:rPr>
              <a:t>$50K+</a:t>
            </a:r>
            <a:endParaRPr lang="en-US" sz="1000" b="1">
              <a:solidFill>
                <a:srgbClr val="1B1464"/>
              </a:solidFill>
              <a:latin typeface="Helvetica" panose="020B0403020202020204" pitchFamily="34" charset="0"/>
            </a:endParaRPr>
          </a:p>
          <a:p>
            <a:pPr algn="ctr"/>
            <a:r>
              <a:rPr lang="en-US" sz="1050">
                <a:solidFill>
                  <a:srgbClr val="1B1464"/>
                </a:solidFill>
                <a:latin typeface="Helvetica" panose="020B0403020202020204" pitchFamily="34" charset="0"/>
              </a:rPr>
              <a:t>80,825</a:t>
            </a:r>
          </a:p>
          <a:p>
            <a:pPr algn="ctr"/>
            <a:r>
              <a:rPr lang="en-US" sz="800">
                <a:solidFill>
                  <a:srgbClr val="1B1464"/>
                </a:solidFill>
                <a:latin typeface="Helvetica" panose="020B0403020202020204" pitchFamily="34" charset="0"/>
              </a:rPr>
              <a:t>(</a:t>
            </a:r>
            <a:r>
              <a:rPr lang="en-US" sz="800" b="1">
                <a:solidFill>
                  <a:srgbClr val="1B1464"/>
                </a:solidFill>
                <a:latin typeface="Helvetica" panose="020B0403020202020204" pitchFamily="34" charset="0"/>
              </a:rPr>
              <a:t>63%</a:t>
            </a:r>
            <a:r>
              <a:rPr lang="en-US" sz="800">
                <a:solidFill>
                  <a:srgbClr val="1B1464"/>
                </a:solidFill>
                <a:latin typeface="Helvetica" panose="020B0403020202020204" pitchFamily="34" charset="0"/>
              </a:rPr>
              <a:t> of total pop)</a:t>
            </a:r>
            <a:endParaRPr lang="en-US">
              <a:solidFill>
                <a:srgbClr val="1B1464"/>
              </a:solidFill>
              <a:latin typeface="Helvetica" panose="020B0403020202020204" pitchFamily="34" charset="0"/>
            </a:endParaRPr>
          </a:p>
        </p:txBody>
      </p:sp>
    </p:spTree>
    <p:extLst>
      <p:ext uri="{BB962C8B-B14F-4D97-AF65-F5344CB8AC3E}">
        <p14:creationId xmlns:p14="http://schemas.microsoft.com/office/powerpoint/2010/main" val="2260601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1920A8D-CA7D-BC34-DA24-3EACA2047B0C}"/>
              </a:ext>
            </a:extLst>
          </p:cNvPr>
          <p:cNvSpPr/>
          <p:nvPr/>
        </p:nvSpPr>
        <p:spPr>
          <a:xfrm>
            <a:off x="0" y="1802409"/>
            <a:ext cx="6470045" cy="437145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711A3B4-0F1A-13D7-54E0-FA8D8B13AF56}"/>
              </a:ext>
            </a:extLst>
          </p:cNvPr>
          <p:cNvSpPr/>
          <p:nvPr/>
        </p:nvSpPr>
        <p:spPr>
          <a:xfrm>
            <a:off x="85058" y="237860"/>
            <a:ext cx="12006462"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anose="020B0604020202020204" pitchFamily="2" charset="0"/>
                <a:ea typeface="Open Sans" panose="020B0606030504020204" pitchFamily="34" charset="0"/>
                <a:cs typeface="Open Sans" panose="020B0606030504020204" pitchFamily="34" charset="0"/>
              </a:rPr>
              <a:t>With many consumers still resisting changes to their post-lockdown lifestyle, most brands have not yet experienced a major impact to their bottom line</a:t>
            </a:r>
            <a:endParaRPr kumimoji="0" lang="en-US" sz="2600" b="1" i="0" u="none" strike="noStrike" kern="1200" cap="none" spc="0" normalizeH="0" baseline="0" noProof="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9C2617B6-0F6D-4CBA-8087-A3463ACDE48E}"/>
              </a:ext>
            </a:extLst>
          </p:cNvPr>
          <p:cNvSpPr txBox="1"/>
          <p:nvPr/>
        </p:nvSpPr>
        <p:spPr>
          <a:xfrm>
            <a:off x="492088" y="6320559"/>
            <a:ext cx="1165503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Advertiser Perceptions, Monthly Omnibus, April 2022.</a:t>
            </a:r>
            <a:endPar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endParaRPr>
          </a:p>
        </p:txBody>
      </p:sp>
      <p:pic>
        <p:nvPicPr>
          <p:cNvPr id="10" name="Picture 9">
            <a:extLst>
              <a:ext uri="{FF2B5EF4-FFF2-40B4-BE49-F238E27FC236}">
                <a16:creationId xmlns:a16="http://schemas.microsoft.com/office/drawing/2014/main" id="{A86F1B02-AFC1-9DDE-8BD8-8D63F29BF68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2" name="Slide Number Placeholder 5">
            <a:extLst>
              <a:ext uri="{FF2B5EF4-FFF2-40B4-BE49-F238E27FC236}">
                <a16:creationId xmlns:a16="http://schemas.microsoft.com/office/drawing/2014/main" id="{8BBCEE02-13D9-D024-C60B-1FE7D732EA6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7B4393BC-2538-EFC8-DD7D-9DCF40D77977}"/>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aphicFrame>
        <p:nvGraphicFramePr>
          <p:cNvPr id="15" name="Chart 14">
            <a:extLst>
              <a:ext uri="{FF2B5EF4-FFF2-40B4-BE49-F238E27FC236}">
                <a16:creationId xmlns:a16="http://schemas.microsoft.com/office/drawing/2014/main" id="{405F5C2A-C5E0-E3CB-8B18-8FECC0A1EFED}"/>
              </a:ext>
            </a:extLst>
          </p:cNvPr>
          <p:cNvGraphicFramePr/>
          <p:nvPr>
            <p:extLst>
              <p:ext uri="{D42A27DB-BD31-4B8C-83A1-F6EECF244321}">
                <p14:modId xmlns:p14="http://schemas.microsoft.com/office/powerpoint/2010/main" val="2525079891"/>
              </p:ext>
            </p:extLst>
          </p:nvPr>
        </p:nvGraphicFramePr>
        <p:xfrm>
          <a:off x="492088" y="2396472"/>
          <a:ext cx="5478603" cy="3751498"/>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1B503D9E-C230-4B04-9E19-E9BA3D605931}"/>
              </a:ext>
            </a:extLst>
          </p:cNvPr>
          <p:cNvSpPr txBox="1"/>
          <p:nvPr/>
        </p:nvSpPr>
        <p:spPr>
          <a:xfrm>
            <a:off x="0" y="1967102"/>
            <a:ext cx="6470045" cy="492443"/>
          </a:xfrm>
          <a:prstGeom prst="rect">
            <a:avLst/>
          </a:prstGeom>
          <a:noFill/>
        </p:spPr>
        <p:txBody>
          <a:bodyPr wrap="square" rtlCol="0">
            <a:spAutoFit/>
          </a:bodyPr>
          <a:lstStyle/>
          <a:p>
            <a:pPr algn="ctr"/>
            <a:r>
              <a:rPr lang="en-US" sz="1400" b="1" u="sng">
                <a:solidFill>
                  <a:srgbClr val="1B1464"/>
                </a:solidFill>
                <a:latin typeface="Helvetica" panose="020B0604020202020204" pitchFamily="34" charset="0"/>
                <a:cs typeface="Helvetica" panose="020B0604020202020204" pitchFamily="34" charset="0"/>
              </a:rPr>
              <a:t>Impact of rising inflation rates on business as of April 2022</a:t>
            </a:r>
          </a:p>
          <a:p>
            <a:pPr algn="ctr"/>
            <a:r>
              <a:rPr lang="en-US" sz="1200">
                <a:solidFill>
                  <a:srgbClr val="1B1464"/>
                </a:solidFill>
                <a:latin typeface="Helvetica" panose="020B0604020202020204" pitchFamily="34" charset="0"/>
                <a:cs typeface="Helvetica" panose="020B0604020202020204" pitchFamily="34" charset="0"/>
              </a:rPr>
              <a:t>Among Brand Marketers</a:t>
            </a:r>
          </a:p>
        </p:txBody>
      </p:sp>
      <p:pic>
        <p:nvPicPr>
          <p:cNvPr id="4" name="Picture 3" descr="A picture containing text, computer, working, computer&#10;&#10;Description automatically generated">
            <a:extLst>
              <a:ext uri="{FF2B5EF4-FFF2-40B4-BE49-F238E27FC236}">
                <a16:creationId xmlns:a16="http://schemas.microsoft.com/office/drawing/2014/main" id="{02D3FA2A-95EE-9826-B23A-80BACE7CCCD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462779" y="1802409"/>
            <a:ext cx="5729221" cy="4371455"/>
          </a:xfrm>
          <a:prstGeom prst="rect">
            <a:avLst/>
          </a:prstGeom>
        </p:spPr>
      </p:pic>
      <p:sp>
        <p:nvSpPr>
          <p:cNvPr id="2" name="Right Brace 1">
            <a:extLst>
              <a:ext uri="{FF2B5EF4-FFF2-40B4-BE49-F238E27FC236}">
                <a16:creationId xmlns:a16="http://schemas.microsoft.com/office/drawing/2014/main" id="{F7A75C94-BE6C-7735-4ECD-BEF8F62EF8DA}"/>
              </a:ext>
            </a:extLst>
          </p:cNvPr>
          <p:cNvSpPr/>
          <p:nvPr/>
        </p:nvSpPr>
        <p:spPr>
          <a:xfrm>
            <a:off x="5053779" y="2658029"/>
            <a:ext cx="422787" cy="3224981"/>
          </a:xfrm>
          <a:prstGeom prst="rightBrace">
            <a:avLst/>
          </a:prstGeom>
          <a:ln>
            <a:solidFill>
              <a:srgbClr val="1B14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a:extLst>
              <a:ext uri="{FF2B5EF4-FFF2-40B4-BE49-F238E27FC236}">
                <a16:creationId xmlns:a16="http://schemas.microsoft.com/office/drawing/2014/main" id="{EBC3CD17-CA20-7AAB-6BEF-03B8FB7D9442}"/>
              </a:ext>
            </a:extLst>
          </p:cNvPr>
          <p:cNvSpPr/>
          <p:nvPr/>
        </p:nvSpPr>
        <p:spPr>
          <a:xfrm>
            <a:off x="5496886" y="3886600"/>
            <a:ext cx="2108170" cy="767837"/>
          </a:xfrm>
          <a:prstGeom prst="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1B1464"/>
                </a:solidFill>
                <a:latin typeface="Helvetica" panose="020B0403020202020204" pitchFamily="34" charset="0"/>
              </a:rPr>
              <a:t>68</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‘No Impact’ </a:t>
            </a:r>
            <a:b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or ‘Slight Negative Impact’</a:t>
            </a:r>
          </a:p>
        </p:txBody>
      </p:sp>
    </p:spTree>
    <p:extLst>
      <p:ext uri="{BB962C8B-B14F-4D97-AF65-F5344CB8AC3E}">
        <p14:creationId xmlns:p14="http://schemas.microsoft.com/office/powerpoint/2010/main" val="559468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1BBAE9-8509-7DA2-DB45-6349FF574174}"/>
              </a:ext>
            </a:extLst>
          </p:cNvPr>
          <p:cNvSpPr/>
          <p:nvPr/>
        </p:nvSpPr>
        <p:spPr>
          <a:xfrm>
            <a:off x="1012" y="1536193"/>
            <a:ext cx="12189977" cy="5332958"/>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5A4E2E2A-0434-3220-9C77-6912FC2313DA}"/>
              </a:ext>
            </a:extLst>
          </p:cNvPr>
          <p:cNvSpPr/>
          <p:nvPr/>
        </p:nvSpPr>
        <p:spPr>
          <a:xfrm>
            <a:off x="58745" y="260727"/>
            <a:ext cx="12050396" cy="892552"/>
          </a:xfrm>
          <a:prstGeom prst="rect">
            <a:avLst/>
          </a:prstGeom>
        </p:spPr>
        <p:txBody>
          <a:bodyPr wrap="square">
            <a:spAutoFit/>
          </a:bodyPr>
          <a:lstStyle/>
          <a:p>
            <a:pPr lvl="0">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However, economists are predicting that economic challenges may persist into 2023, so marketers should prepare for </a:t>
            </a:r>
            <a:r>
              <a:rPr lang="en-US" sz="2600" b="1">
                <a:solidFill>
                  <a:srgbClr val="1F1A62"/>
                </a:solidFill>
                <a:latin typeface="Helvetica" pitchFamily="2" charset="0"/>
              </a:rPr>
              <a:t>stagnating </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consumer spending</a:t>
            </a:r>
            <a:endParaRPr kumimoji="0" lang="en-US" sz="2600" b="1" i="0" u="none" strike="noStrike" kern="1200" cap="none" spc="0" normalizeH="0" baseline="0" noProof="0">
              <a:ln>
                <a:noFill/>
              </a:ln>
              <a:solidFill>
                <a:srgbClr val="ED3C8D"/>
              </a:solidFill>
              <a:effectLst/>
              <a:uLnTx/>
              <a:uFillTx/>
              <a:latin typeface="Helvetica" pitchFamily="2" charset="0"/>
              <a:ea typeface="+mn-ea"/>
              <a:cs typeface="+mn-cs"/>
            </a:endParaRPr>
          </a:p>
        </p:txBody>
      </p:sp>
      <p:pic>
        <p:nvPicPr>
          <p:cNvPr id="7" name="Picture 6">
            <a:extLst>
              <a:ext uri="{FF2B5EF4-FFF2-40B4-BE49-F238E27FC236}">
                <a16:creationId xmlns:a16="http://schemas.microsoft.com/office/drawing/2014/main" id="{9563B248-1BDD-601B-8BDF-9207C208566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8" name="Slide Number Placeholder 5">
            <a:extLst>
              <a:ext uri="{FF2B5EF4-FFF2-40B4-BE49-F238E27FC236}">
                <a16:creationId xmlns:a16="http://schemas.microsoft.com/office/drawing/2014/main" id="{4436D4B6-9290-E46A-2624-0002CE1D4C06}"/>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3D421DAD-7EDC-5447-0393-328C78C082B5}"/>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aphicFrame>
        <p:nvGraphicFramePr>
          <p:cNvPr id="11" name="Chart 10">
            <a:extLst>
              <a:ext uri="{FF2B5EF4-FFF2-40B4-BE49-F238E27FC236}">
                <a16:creationId xmlns:a16="http://schemas.microsoft.com/office/drawing/2014/main" id="{9644A58B-E3C1-974E-A27D-7DDCDFDBCB0B}"/>
              </a:ext>
            </a:extLst>
          </p:cNvPr>
          <p:cNvGraphicFramePr/>
          <p:nvPr>
            <p:extLst>
              <p:ext uri="{D42A27DB-BD31-4B8C-83A1-F6EECF244321}">
                <p14:modId xmlns:p14="http://schemas.microsoft.com/office/powerpoint/2010/main" val="3800901025"/>
              </p:ext>
            </p:extLst>
          </p:nvPr>
        </p:nvGraphicFramePr>
        <p:xfrm>
          <a:off x="113121" y="2254130"/>
          <a:ext cx="11851457" cy="3884203"/>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931867A1-AC95-E007-A812-F225F1FA128A}"/>
              </a:ext>
            </a:extLst>
          </p:cNvPr>
          <p:cNvSpPr txBox="1"/>
          <p:nvPr/>
        </p:nvSpPr>
        <p:spPr>
          <a:xfrm>
            <a:off x="492088" y="6320559"/>
            <a:ext cx="1165503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The Conference Board Economic Forecast for the U.S. Economy, July 12, 2022.</a:t>
            </a:r>
            <a:endPar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endParaRPr>
          </a:p>
        </p:txBody>
      </p:sp>
      <p:sp>
        <p:nvSpPr>
          <p:cNvPr id="13" name="TextBox 12">
            <a:extLst>
              <a:ext uri="{FF2B5EF4-FFF2-40B4-BE49-F238E27FC236}">
                <a16:creationId xmlns:a16="http://schemas.microsoft.com/office/drawing/2014/main" id="{6EA90124-324F-9F28-569C-00F705726AF0}"/>
              </a:ext>
            </a:extLst>
          </p:cNvPr>
          <p:cNvSpPr txBox="1"/>
          <p:nvPr/>
        </p:nvSpPr>
        <p:spPr>
          <a:xfrm>
            <a:off x="3046429" y="1610239"/>
            <a:ext cx="6099142" cy="492443"/>
          </a:xfrm>
          <a:prstGeom prst="rect">
            <a:avLst/>
          </a:prstGeom>
          <a:noFill/>
        </p:spPr>
        <p:txBody>
          <a:bodyPr wrap="square">
            <a:spAutoFit/>
          </a:bodyPr>
          <a:lstStyle/>
          <a:p>
            <a:pPr algn="ctr"/>
            <a:r>
              <a:rPr lang="en-US" sz="1400" b="1" i="0" u="sng">
                <a:solidFill>
                  <a:srgbClr val="1B1464"/>
                </a:solidFill>
                <a:effectLst/>
                <a:latin typeface="Helvetica" panose="020B0403020202020204" pitchFamily="34" charset="0"/>
              </a:rPr>
              <a:t>Real Consumer Spending Outlook, 2020 - 2023</a:t>
            </a:r>
            <a:br>
              <a:rPr lang="en-US" sz="1200">
                <a:solidFill>
                  <a:srgbClr val="1B1464"/>
                </a:solidFill>
                <a:latin typeface="Helvetica" panose="020B0403020202020204" pitchFamily="34" charset="0"/>
              </a:rPr>
            </a:br>
            <a:r>
              <a:rPr lang="en-US" sz="1200" b="0" i="0">
                <a:solidFill>
                  <a:srgbClr val="1B1464"/>
                </a:solidFill>
                <a:effectLst/>
                <a:latin typeface="Helvetica" panose="020B0403020202020204" pitchFamily="34" charset="0"/>
              </a:rPr>
              <a:t>percentage change quarter-over-quarter, seasonally adjusted annual rates</a:t>
            </a:r>
            <a:endParaRPr lang="en-US" sz="1200">
              <a:solidFill>
                <a:srgbClr val="1B1464"/>
              </a:solidFill>
              <a:latin typeface="Helvetica" panose="020B0403020202020204" pitchFamily="34" charset="0"/>
            </a:endParaRPr>
          </a:p>
        </p:txBody>
      </p:sp>
    </p:spTree>
    <p:extLst>
      <p:ext uri="{BB962C8B-B14F-4D97-AF65-F5344CB8AC3E}">
        <p14:creationId xmlns:p14="http://schemas.microsoft.com/office/powerpoint/2010/main" val="39259653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CA339A8-9D48-5A78-C72D-86497AEDC133}"/>
              </a:ext>
            </a:extLst>
          </p:cNvPr>
          <p:cNvSpPr>
            <a:spLocks noGrp="1" noRot="1" noMove="1" noResize="1" noEditPoints="1" noAdjustHandles="1" noChangeArrowheads="1" noChangeShapeType="1"/>
          </p:cNvSpPr>
          <p:nvPr/>
        </p:nvSpPr>
        <p:spPr>
          <a:xfrm>
            <a:off x="-1878" y="1536193"/>
            <a:ext cx="12189977" cy="5332958"/>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06706C2-DB2D-103F-9BD1-CADB894B777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34B0F1DF-9619-AEA8-0A22-875FBE5DB72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9EC453FA-C0D2-169A-81D7-A0AC140A2274}"/>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7" name="TextBox 6">
            <a:extLst>
              <a:ext uri="{FF2B5EF4-FFF2-40B4-BE49-F238E27FC236}">
                <a16:creationId xmlns:a16="http://schemas.microsoft.com/office/drawing/2014/main" id="{039751F8-BE99-0870-A67F-F58D9CCFCD85}"/>
              </a:ext>
            </a:extLst>
          </p:cNvPr>
          <p:cNvSpPr txBox="1"/>
          <p:nvPr/>
        </p:nvSpPr>
        <p:spPr>
          <a:xfrm>
            <a:off x="507977" y="6095245"/>
            <a:ext cx="116492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*Consensus = simple average across the media divisions of all four major agency holding companies (</a:t>
            </a:r>
            <a:r>
              <a:rPr kumimoji="0" lang="en-US" sz="800" b="0" i="0" u="none" strike="noStrike" kern="1200" cap="none" spc="0" normalizeH="0" baseline="0" noProof="0" err="1">
                <a:ln>
                  <a:noFill/>
                </a:ln>
                <a:solidFill>
                  <a:srgbClr val="1B1464"/>
                </a:solidFill>
                <a:effectLst/>
                <a:uLnTx/>
                <a:uFillTx/>
                <a:latin typeface="Helvetica" panose="020B0604020202020204" pitchFamily="34" charset="0"/>
                <a:ea typeface="+mn-ea"/>
                <a:cs typeface="Helvetica" panose="020B0604020202020204" pitchFamily="34" charset="0"/>
              </a:rPr>
              <a:t>Dentsu</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GroupM, Magna, Zenith). ‘Revised Forecast’ based on GroupM, Magna and Zenith U.S. media spend forecast from June 2022, </a:t>
            </a:r>
            <a:r>
              <a:rPr kumimoji="0" lang="en-US" sz="800" b="0" i="0" u="none" strike="noStrike" kern="1200" cap="none" spc="0" normalizeH="0" baseline="0" noProof="0" err="1">
                <a:ln>
                  <a:noFill/>
                </a:ln>
                <a:solidFill>
                  <a:srgbClr val="1B1464"/>
                </a:solidFill>
                <a:effectLst/>
                <a:uLnTx/>
                <a:uFillTx/>
                <a:latin typeface="Helvetica" panose="020B0604020202020204" pitchFamily="34" charset="0"/>
                <a:ea typeface="+mn-ea"/>
                <a:cs typeface="Helvetica" panose="020B0604020202020204" pitchFamily="34" charset="0"/>
              </a:rPr>
              <a:t>Dentsu</a:t>
            </a:r>
            <a:r>
              <a:rPr lang="en-US" sz="800">
                <a:solidFill>
                  <a:srgbClr val="1B1464"/>
                </a:solidFill>
                <a:latin typeface="Helvetica" panose="020B0604020202020204" pitchFamily="34" charset="0"/>
                <a:cs typeface="Helvetica" panose="020B0604020202020204" pitchFamily="34" charset="0"/>
              </a:rPr>
              <a:t> from July 2022. ‘Previous Forecast’ based on prior U.S. media spend forecasts: Zenith – July 2021, GroupM – December 2021, </a:t>
            </a:r>
            <a:r>
              <a:rPr lang="en-US" sz="800" err="1">
                <a:solidFill>
                  <a:srgbClr val="1B1464"/>
                </a:solidFill>
                <a:latin typeface="Helvetica" panose="020B0604020202020204" pitchFamily="34" charset="0"/>
                <a:cs typeface="Helvetica" panose="020B0604020202020204" pitchFamily="34" charset="0"/>
              </a:rPr>
              <a:t>Dentsu</a:t>
            </a:r>
            <a:r>
              <a:rPr lang="en-US" sz="800">
                <a:solidFill>
                  <a:srgbClr val="1B1464"/>
                </a:solidFill>
                <a:latin typeface="Helvetica" panose="020B0604020202020204" pitchFamily="34" charset="0"/>
                <a:cs typeface="Helvetica" panose="020B0604020202020204" pitchFamily="34" charset="0"/>
              </a:rPr>
              <a:t> – January 2022, Magna – 2022. *</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NA = </a:t>
            </a:r>
            <a:r>
              <a:rPr lang="en-US" sz="800">
                <a:solidFill>
                  <a:srgbClr val="1B1464"/>
                </a:solidFill>
                <a:latin typeface="Helvetica" panose="020B0604020202020204" pitchFamily="34" charset="0"/>
                <a:cs typeface="Helvetica" panose="020B0604020202020204" pitchFamily="34" charset="0"/>
              </a:rPr>
              <a:t>data </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not available as 2023 projections from GroupM and Magna were not available until their most recent forecasts (‘revised’) released in June 2022.</a:t>
            </a:r>
            <a:endParaRPr kumimoji="0" lang="fr-FR"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graphicFrame>
        <p:nvGraphicFramePr>
          <p:cNvPr id="46" name="Chart 45">
            <a:extLst>
              <a:ext uri="{FF2B5EF4-FFF2-40B4-BE49-F238E27FC236}">
                <a16:creationId xmlns:a16="http://schemas.microsoft.com/office/drawing/2014/main" id="{C9C82DA8-9125-E30E-5F4B-C445A4F3C7E2}"/>
              </a:ext>
            </a:extLst>
          </p:cNvPr>
          <p:cNvGraphicFramePr/>
          <p:nvPr>
            <p:extLst>
              <p:ext uri="{D42A27DB-BD31-4B8C-83A1-F6EECF244321}">
                <p14:modId xmlns:p14="http://schemas.microsoft.com/office/powerpoint/2010/main" val="3777672118"/>
              </p:ext>
            </p:extLst>
          </p:nvPr>
        </p:nvGraphicFramePr>
        <p:xfrm>
          <a:off x="1630624" y="1597688"/>
          <a:ext cx="8930752" cy="4458299"/>
        </p:xfrm>
        <a:graphic>
          <a:graphicData uri="http://schemas.openxmlformats.org/drawingml/2006/chart">
            <c:chart xmlns:c="http://schemas.openxmlformats.org/drawingml/2006/chart" xmlns:r="http://schemas.openxmlformats.org/officeDocument/2006/relationships" r:id="rId4"/>
          </a:graphicData>
        </a:graphic>
      </p:graphicFrame>
      <p:sp>
        <p:nvSpPr>
          <p:cNvPr id="48" name="TextBox 47">
            <a:extLst>
              <a:ext uri="{FF2B5EF4-FFF2-40B4-BE49-F238E27FC236}">
                <a16:creationId xmlns:a16="http://schemas.microsoft.com/office/drawing/2014/main" id="{3D02D8EA-1464-9EE5-1A48-D409DB1700EB}"/>
              </a:ext>
            </a:extLst>
          </p:cNvPr>
          <p:cNvSpPr txBox="1"/>
          <p:nvPr/>
        </p:nvSpPr>
        <p:spPr>
          <a:xfrm>
            <a:off x="8711920" y="4994028"/>
            <a:ext cx="714552" cy="369332"/>
          </a:xfrm>
          <a:prstGeom prst="rect">
            <a:avLst/>
          </a:prstGeom>
          <a:noFill/>
        </p:spPr>
        <p:txBody>
          <a:bodyPr wrap="square" rtlCol="0">
            <a:spAutoFit/>
          </a:bodyPr>
          <a:lstStyle/>
          <a:p>
            <a:pPr algn="ctr"/>
            <a:r>
              <a:rPr lang="en-US" b="1">
                <a:solidFill>
                  <a:srgbClr val="4EBEA4"/>
                </a:solidFill>
                <a:latin typeface="Helvetica" panose="020B0403020202020204" pitchFamily="34" charset="0"/>
              </a:rPr>
              <a:t>N/A*</a:t>
            </a:r>
          </a:p>
        </p:txBody>
      </p:sp>
      <p:sp>
        <p:nvSpPr>
          <p:cNvPr id="49" name="TextBox 48">
            <a:extLst>
              <a:ext uri="{FF2B5EF4-FFF2-40B4-BE49-F238E27FC236}">
                <a16:creationId xmlns:a16="http://schemas.microsoft.com/office/drawing/2014/main" id="{C1A96F85-1698-137D-70F9-BBE4B44B0747}"/>
              </a:ext>
            </a:extLst>
          </p:cNvPr>
          <p:cNvSpPr txBox="1"/>
          <p:nvPr/>
        </p:nvSpPr>
        <p:spPr>
          <a:xfrm>
            <a:off x="4250453" y="2883877"/>
            <a:ext cx="241160" cy="307777"/>
          </a:xfrm>
          <a:prstGeom prst="rect">
            <a:avLst/>
          </a:prstGeom>
          <a:noFill/>
        </p:spPr>
        <p:txBody>
          <a:bodyPr wrap="square" rtlCol="0">
            <a:spAutoFit/>
          </a:bodyPr>
          <a:lstStyle/>
          <a:p>
            <a:pPr algn="ctr"/>
            <a:r>
              <a:rPr lang="en-US" sz="1400" b="1">
                <a:solidFill>
                  <a:srgbClr val="002060"/>
                </a:solidFill>
                <a:latin typeface="Helvetica" panose="020B0403020202020204" pitchFamily="34" charset="0"/>
              </a:rPr>
              <a:t>+</a:t>
            </a:r>
          </a:p>
        </p:txBody>
      </p:sp>
      <p:sp>
        <p:nvSpPr>
          <p:cNvPr id="68" name="TextBox 67">
            <a:extLst>
              <a:ext uri="{FF2B5EF4-FFF2-40B4-BE49-F238E27FC236}">
                <a16:creationId xmlns:a16="http://schemas.microsoft.com/office/drawing/2014/main" id="{D2938BD9-5F39-9458-BE6D-83132CC6B9ED}"/>
              </a:ext>
            </a:extLst>
          </p:cNvPr>
          <p:cNvSpPr txBox="1"/>
          <p:nvPr/>
        </p:nvSpPr>
        <p:spPr>
          <a:xfrm>
            <a:off x="4875122" y="2674538"/>
            <a:ext cx="241160" cy="307777"/>
          </a:xfrm>
          <a:prstGeom prst="rect">
            <a:avLst/>
          </a:prstGeom>
          <a:noFill/>
        </p:spPr>
        <p:txBody>
          <a:bodyPr wrap="square" rtlCol="0">
            <a:spAutoFit/>
          </a:bodyPr>
          <a:lstStyle/>
          <a:p>
            <a:pPr algn="ctr"/>
            <a:r>
              <a:rPr lang="en-US" sz="1400" b="1">
                <a:solidFill>
                  <a:srgbClr val="002060"/>
                </a:solidFill>
                <a:latin typeface="Helvetica" panose="020B0403020202020204" pitchFamily="34" charset="0"/>
              </a:rPr>
              <a:t>+</a:t>
            </a:r>
          </a:p>
        </p:txBody>
      </p:sp>
      <p:sp>
        <p:nvSpPr>
          <p:cNvPr id="69" name="TextBox 68">
            <a:extLst>
              <a:ext uri="{FF2B5EF4-FFF2-40B4-BE49-F238E27FC236}">
                <a16:creationId xmlns:a16="http://schemas.microsoft.com/office/drawing/2014/main" id="{034EDF4E-B3FD-960D-0522-18A1D415E97C}"/>
              </a:ext>
            </a:extLst>
          </p:cNvPr>
          <p:cNvSpPr txBox="1"/>
          <p:nvPr/>
        </p:nvSpPr>
        <p:spPr>
          <a:xfrm>
            <a:off x="6432618" y="3749711"/>
            <a:ext cx="241160" cy="307777"/>
          </a:xfrm>
          <a:prstGeom prst="rect">
            <a:avLst/>
          </a:prstGeom>
          <a:noFill/>
        </p:spPr>
        <p:txBody>
          <a:bodyPr wrap="square" rtlCol="0">
            <a:spAutoFit/>
          </a:bodyPr>
          <a:lstStyle/>
          <a:p>
            <a:pPr algn="ctr"/>
            <a:r>
              <a:rPr lang="en-US" sz="1400" b="1">
                <a:solidFill>
                  <a:srgbClr val="002060"/>
                </a:solidFill>
                <a:latin typeface="Helvetica" panose="020B0403020202020204" pitchFamily="34" charset="0"/>
              </a:rPr>
              <a:t>+</a:t>
            </a:r>
          </a:p>
        </p:txBody>
      </p:sp>
      <p:sp>
        <p:nvSpPr>
          <p:cNvPr id="70" name="TextBox 69">
            <a:extLst>
              <a:ext uri="{FF2B5EF4-FFF2-40B4-BE49-F238E27FC236}">
                <a16:creationId xmlns:a16="http://schemas.microsoft.com/office/drawing/2014/main" id="{C3B3DD7D-2D5D-657A-D58E-3D81B95363EA}"/>
              </a:ext>
            </a:extLst>
          </p:cNvPr>
          <p:cNvSpPr txBox="1"/>
          <p:nvPr/>
        </p:nvSpPr>
        <p:spPr>
          <a:xfrm>
            <a:off x="7065672" y="3779854"/>
            <a:ext cx="241160" cy="307777"/>
          </a:xfrm>
          <a:prstGeom prst="rect">
            <a:avLst/>
          </a:prstGeom>
          <a:noFill/>
        </p:spPr>
        <p:txBody>
          <a:bodyPr wrap="square" rtlCol="0">
            <a:spAutoFit/>
          </a:bodyPr>
          <a:lstStyle/>
          <a:p>
            <a:pPr algn="ctr"/>
            <a:r>
              <a:rPr lang="en-US" sz="1400" b="1">
                <a:solidFill>
                  <a:srgbClr val="002060"/>
                </a:solidFill>
                <a:latin typeface="Helvetica" panose="020B0403020202020204" pitchFamily="34" charset="0"/>
              </a:rPr>
              <a:t>+</a:t>
            </a:r>
          </a:p>
        </p:txBody>
      </p:sp>
      <p:sp>
        <p:nvSpPr>
          <p:cNvPr id="71" name="TextBox 70">
            <a:extLst>
              <a:ext uri="{FF2B5EF4-FFF2-40B4-BE49-F238E27FC236}">
                <a16:creationId xmlns:a16="http://schemas.microsoft.com/office/drawing/2014/main" id="{B62B11AA-1D00-6D5D-DA97-6D86BFFD3B46}"/>
              </a:ext>
            </a:extLst>
          </p:cNvPr>
          <p:cNvSpPr txBox="1"/>
          <p:nvPr/>
        </p:nvSpPr>
        <p:spPr>
          <a:xfrm>
            <a:off x="9256227" y="4443044"/>
            <a:ext cx="241160" cy="307777"/>
          </a:xfrm>
          <a:prstGeom prst="rect">
            <a:avLst/>
          </a:prstGeom>
          <a:noFill/>
        </p:spPr>
        <p:txBody>
          <a:bodyPr wrap="square" rtlCol="0">
            <a:spAutoFit/>
          </a:bodyPr>
          <a:lstStyle/>
          <a:p>
            <a:pPr algn="ctr"/>
            <a:r>
              <a:rPr lang="en-US" sz="1400" b="1">
                <a:solidFill>
                  <a:srgbClr val="002060"/>
                </a:solidFill>
                <a:latin typeface="Helvetica" panose="020B0403020202020204" pitchFamily="34" charset="0"/>
              </a:rPr>
              <a:t>+</a:t>
            </a:r>
          </a:p>
        </p:txBody>
      </p:sp>
      <p:sp>
        <p:nvSpPr>
          <p:cNvPr id="72" name="Rectangle 71">
            <a:extLst>
              <a:ext uri="{FF2B5EF4-FFF2-40B4-BE49-F238E27FC236}">
                <a16:creationId xmlns:a16="http://schemas.microsoft.com/office/drawing/2014/main" id="{72A7880F-4374-205A-C1E5-687205FF16C3}"/>
              </a:ext>
            </a:extLst>
          </p:cNvPr>
          <p:cNvSpPr/>
          <p:nvPr/>
        </p:nvSpPr>
        <p:spPr>
          <a:xfrm>
            <a:off x="156304" y="301090"/>
            <a:ext cx="11873611" cy="892552"/>
          </a:xfrm>
          <a:prstGeom prst="rect">
            <a:avLst/>
          </a:prstGeom>
        </p:spPr>
        <p:txBody>
          <a:bodyPr wrap="square">
            <a:spAutoFit/>
          </a:bodyPr>
          <a:lstStyle/>
          <a:p>
            <a:pPr lvl="0">
              <a:defRPr/>
            </a:pPr>
            <a:r>
              <a:rPr lang="en-US" sz="2600" b="1">
                <a:solidFill>
                  <a:srgbClr val="1F1A62"/>
                </a:solidFill>
                <a:latin typeface="Helvetica" pitchFamily="2" charset="0"/>
              </a:rPr>
              <a:t>Because of this predicted stagnation, marketer spend is also forecasted to slow down in </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the second half of 2022 into 2023 </a:t>
            </a:r>
            <a:endParaRPr kumimoji="0" lang="en-US" sz="2600" b="1" i="0" u="none" strike="noStrike" kern="1200" cap="none" spc="0" normalizeH="0" baseline="0" noProof="0">
              <a:ln>
                <a:noFill/>
              </a:ln>
              <a:solidFill>
                <a:srgbClr val="ED3C8D"/>
              </a:solidFill>
              <a:effectLst/>
              <a:uLnTx/>
              <a:uFillTx/>
              <a:latin typeface="Helvetica" pitchFamily="2" charset="0"/>
              <a:ea typeface="+mn-ea"/>
              <a:cs typeface="+mn-cs"/>
            </a:endParaRPr>
          </a:p>
        </p:txBody>
      </p:sp>
    </p:spTree>
    <p:extLst>
      <p:ext uri="{BB962C8B-B14F-4D97-AF65-F5344CB8AC3E}">
        <p14:creationId xmlns:p14="http://schemas.microsoft.com/office/powerpoint/2010/main" val="2194362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11865"/>
            <a:ext cx="12192000" cy="7098307"/>
          </a:xfrm>
          <a:prstGeom prst="rect">
            <a:avLst/>
          </a:prstGeom>
        </p:spPr>
      </p:pic>
      <p:cxnSp>
        <p:nvCxnSpPr>
          <p:cNvPr id="4" name="Straight Connector 3">
            <a:extLst>
              <a:ext uri="{FF2B5EF4-FFF2-40B4-BE49-F238E27FC236}">
                <a16:creationId xmlns:a16="http://schemas.microsoft.com/office/drawing/2014/main" id="{C26BA0B4-B184-5AEB-822E-6396FFB8667B}"/>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5" name="TextBox 4">
            <a:extLst>
              <a:ext uri="{FF2B5EF4-FFF2-40B4-BE49-F238E27FC236}">
                <a16:creationId xmlns:a16="http://schemas.microsoft.com/office/drawing/2014/main" id="{A8D608E5-923A-324C-89F9-4DA2BEC64264}"/>
              </a:ext>
            </a:extLst>
          </p:cNvPr>
          <p:cNvSpPr txBox="1"/>
          <p:nvPr/>
        </p:nvSpPr>
        <p:spPr>
          <a:xfrm>
            <a:off x="259529" y="3057008"/>
            <a:ext cx="778363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Helvetica" pitchFamily="2" charset="0"/>
                <a:ea typeface="+mn-ea"/>
                <a:cs typeface="+mn-cs"/>
              </a:rPr>
              <a:t>Higher the Stakes, Higher the Reward</a:t>
            </a:r>
          </a:p>
          <a:p>
            <a:pPr lvl="0">
              <a:defRPr/>
            </a:pPr>
            <a:r>
              <a:rPr kumimoji="0" lang="en-US" sz="2800" i="0" u="none" strike="noStrike" kern="1200" cap="none" spc="0" normalizeH="0" baseline="0" noProof="0">
                <a:ln>
                  <a:noFill/>
                </a:ln>
                <a:solidFill>
                  <a:prstClr val="white"/>
                </a:solidFill>
                <a:effectLst/>
                <a:uLnTx/>
                <a:uFillTx/>
                <a:latin typeface="Helvetica" pitchFamily="2" charset="0"/>
                <a:ea typeface="+mn-ea"/>
                <a:cs typeface="+mn-cs"/>
              </a:rPr>
              <a:t>Marketers who </a:t>
            </a:r>
            <a:r>
              <a:rPr lang="en-US" sz="2800">
                <a:solidFill>
                  <a:prstClr val="white"/>
                </a:solidFill>
                <a:latin typeface="Helvetica" pitchFamily="2" charset="0"/>
              </a:rPr>
              <a:t>invest in advertising during an inflationary period </a:t>
            </a:r>
            <a:r>
              <a:rPr kumimoji="0" lang="en-US" sz="2800" i="0" u="none" strike="noStrike" kern="1200" cap="none" spc="0" normalizeH="0" baseline="0" noProof="0">
                <a:ln>
                  <a:noFill/>
                </a:ln>
                <a:solidFill>
                  <a:prstClr val="white"/>
                </a:solidFill>
                <a:effectLst/>
                <a:uLnTx/>
                <a:uFillTx/>
                <a:latin typeface="Helvetica" pitchFamily="2" charset="0"/>
                <a:ea typeface="+mn-ea"/>
                <a:cs typeface="+mn-cs"/>
              </a:rPr>
              <a:t>reap </a:t>
            </a:r>
            <a:r>
              <a:rPr lang="en-US" sz="2800">
                <a:solidFill>
                  <a:prstClr val="white"/>
                </a:solidFill>
                <a:latin typeface="Helvetica" pitchFamily="2" charset="0"/>
              </a:rPr>
              <a:t>long-term rewards</a:t>
            </a:r>
            <a:endParaRPr kumimoji="0" lang="en-US" sz="2800" i="0" u="none" strike="noStrike" kern="1200" cap="none" spc="0" normalizeH="0" baseline="0" noProof="0">
              <a:ln>
                <a:noFill/>
              </a:ln>
              <a:solidFill>
                <a:prstClr val="white"/>
              </a:solidFill>
              <a:effectLst/>
              <a:uLnTx/>
              <a:uFillTx/>
              <a:latin typeface="Helvetica" pitchFamily="2" charset="0"/>
              <a:ea typeface="+mn-ea"/>
              <a:cs typeface="+mn-cs"/>
            </a:endParaRPr>
          </a:p>
        </p:txBody>
      </p:sp>
    </p:spTree>
    <p:extLst>
      <p:ext uri="{BB962C8B-B14F-4D97-AF65-F5344CB8AC3E}">
        <p14:creationId xmlns:p14="http://schemas.microsoft.com/office/powerpoint/2010/main" val="3407898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D54650-E124-0942-8B03-A438165B55A6}"/>
              </a:ext>
            </a:extLst>
          </p:cNvPr>
          <p:cNvSpPr/>
          <p:nvPr/>
        </p:nvSpPr>
        <p:spPr>
          <a:xfrm>
            <a:off x="241603" y="430007"/>
            <a:ext cx="11708793" cy="1077218"/>
          </a:xfrm>
          <a:prstGeom prst="rect">
            <a:avLst/>
          </a:prstGeom>
        </p:spPr>
        <p:txBody>
          <a:bodyPr wrap="square">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1B1464"/>
                </a:solidFill>
                <a:effectLst/>
                <a:uLnTx/>
                <a:uFillTx/>
                <a:latin typeface="Helvetica" pitchFamily="2" charset="0"/>
                <a:ea typeface="+mn-ea"/>
                <a:cs typeface="+mn-cs"/>
              </a:rPr>
              <a:t>Six Marketing Strategies to Successfully Navigate Your Brand Through An Inflationary Period </a:t>
            </a:r>
          </a:p>
        </p:txBody>
      </p:sp>
      <p:sp>
        <p:nvSpPr>
          <p:cNvPr id="38" name="Rectangle 37">
            <a:extLst>
              <a:ext uri="{FF2B5EF4-FFF2-40B4-BE49-F238E27FC236}">
                <a16:creationId xmlns:a16="http://schemas.microsoft.com/office/drawing/2014/main" id="{840A105B-BDB5-4A19-B44B-6F88860C9708}"/>
              </a:ext>
            </a:extLst>
          </p:cNvPr>
          <p:cNvSpPr/>
          <p:nvPr/>
        </p:nvSpPr>
        <p:spPr>
          <a:xfrm>
            <a:off x="-56562" y="6621350"/>
            <a:ext cx="12191999" cy="2308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pic>
        <p:nvPicPr>
          <p:cNvPr id="39" name="Picture 38">
            <a:extLst>
              <a:ext uri="{FF2B5EF4-FFF2-40B4-BE49-F238E27FC236}">
                <a16:creationId xmlns:a16="http://schemas.microsoft.com/office/drawing/2014/main" id="{D60D0A21-F16A-4759-A90D-76AABD3E51C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40" name="Slide Number Placeholder 5">
            <a:extLst>
              <a:ext uri="{FF2B5EF4-FFF2-40B4-BE49-F238E27FC236}">
                <a16:creationId xmlns:a16="http://schemas.microsoft.com/office/drawing/2014/main" id="{0CF021A3-F121-424C-B035-CAC9A7CD5B9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anose="020B0604020202020204" pitchFamily="34" charset="0"/>
                <a:ea typeface="+mn-ea"/>
                <a:cs typeface="Helvetica"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41" name="Rectangle 40">
            <a:extLst>
              <a:ext uri="{FF2B5EF4-FFF2-40B4-BE49-F238E27FC236}">
                <a16:creationId xmlns:a16="http://schemas.microsoft.com/office/drawing/2014/main" id="{E2B8EBFD-DD2C-42D5-AC36-759F5F96A773}"/>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This information is exclusively provided to VAB members and qualified marketers. Further distribution is prohibited.</a:t>
            </a:r>
          </a:p>
        </p:txBody>
      </p:sp>
      <p:sp>
        <p:nvSpPr>
          <p:cNvPr id="58" name="Rectangle 57">
            <a:extLst>
              <a:ext uri="{FF2B5EF4-FFF2-40B4-BE49-F238E27FC236}">
                <a16:creationId xmlns:a16="http://schemas.microsoft.com/office/drawing/2014/main" id="{BA6E321E-F3F7-DCFA-6B1E-BAD09A756865}"/>
              </a:ext>
            </a:extLst>
          </p:cNvPr>
          <p:cNvSpPr/>
          <p:nvPr/>
        </p:nvSpPr>
        <p:spPr>
          <a:xfrm>
            <a:off x="305163" y="2131433"/>
            <a:ext cx="3770696" cy="191471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C422F019-C629-335A-72BC-5104AE1B4395}"/>
              </a:ext>
            </a:extLst>
          </p:cNvPr>
          <p:cNvSpPr/>
          <p:nvPr/>
        </p:nvSpPr>
        <p:spPr>
          <a:xfrm>
            <a:off x="305163" y="4150924"/>
            <a:ext cx="3770696" cy="191471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41A1E2AC-5FA8-3FC6-2860-FD07A77EFF5A}"/>
              </a:ext>
            </a:extLst>
          </p:cNvPr>
          <p:cNvSpPr/>
          <p:nvPr/>
        </p:nvSpPr>
        <p:spPr>
          <a:xfrm>
            <a:off x="4193909" y="2131433"/>
            <a:ext cx="3770696" cy="191471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09068E2F-8ABA-5D82-F7A0-83C3C6094A21}"/>
              </a:ext>
            </a:extLst>
          </p:cNvPr>
          <p:cNvSpPr/>
          <p:nvPr/>
        </p:nvSpPr>
        <p:spPr>
          <a:xfrm>
            <a:off x="4193909" y="4150924"/>
            <a:ext cx="3770696" cy="191471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F03BD6F2-9900-BB29-2865-647799678338}"/>
              </a:ext>
            </a:extLst>
          </p:cNvPr>
          <p:cNvSpPr/>
          <p:nvPr/>
        </p:nvSpPr>
        <p:spPr>
          <a:xfrm>
            <a:off x="8099397" y="2131433"/>
            <a:ext cx="3770696" cy="191471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3942901C-5084-DDBD-4BDA-BCC99A021E37}"/>
              </a:ext>
            </a:extLst>
          </p:cNvPr>
          <p:cNvSpPr/>
          <p:nvPr/>
        </p:nvSpPr>
        <p:spPr>
          <a:xfrm>
            <a:off x="8099397" y="4150924"/>
            <a:ext cx="3770696" cy="191471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C1815333-BC28-C3C7-74FD-13E1182323FC}"/>
              </a:ext>
            </a:extLst>
          </p:cNvPr>
          <p:cNvSpPr txBox="1"/>
          <p:nvPr/>
        </p:nvSpPr>
        <p:spPr>
          <a:xfrm>
            <a:off x="432536" y="2131433"/>
            <a:ext cx="421814" cy="654450"/>
          </a:xfrm>
          <a:prstGeom prst="rect">
            <a:avLst/>
          </a:prstGeom>
          <a:noFill/>
        </p:spPr>
        <p:txBody>
          <a:bodyPr wrap="square" rtlCol="0">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3673" b="1" i="0" u="none" strike="noStrike" kern="1200" cap="none" spc="0" normalizeH="0" baseline="0" noProof="0">
                <a:ln>
                  <a:noFill/>
                </a:ln>
                <a:solidFill>
                  <a:srgbClr val="E84A99"/>
                </a:solidFill>
                <a:effectLst/>
                <a:uLnTx/>
                <a:uFillTx/>
                <a:latin typeface="Helvetica" pitchFamily="2" charset="0"/>
                <a:ea typeface="+mn-ea"/>
                <a:cs typeface="+mn-cs"/>
              </a:rPr>
              <a:t>1</a:t>
            </a:r>
          </a:p>
        </p:txBody>
      </p:sp>
      <p:sp>
        <p:nvSpPr>
          <p:cNvPr id="65" name="Rectangle 64">
            <a:extLst>
              <a:ext uri="{FF2B5EF4-FFF2-40B4-BE49-F238E27FC236}">
                <a16:creationId xmlns:a16="http://schemas.microsoft.com/office/drawing/2014/main" id="{54A197C1-04D1-5B4A-09F9-FA64DBBE57D2}"/>
              </a:ext>
            </a:extLst>
          </p:cNvPr>
          <p:cNvSpPr/>
          <p:nvPr/>
        </p:nvSpPr>
        <p:spPr>
          <a:xfrm>
            <a:off x="484565" y="3458914"/>
            <a:ext cx="3411893" cy="338554"/>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itchFamily="2" charset="0"/>
                <a:ea typeface="+mn-ea"/>
                <a:cs typeface="+mn-cs"/>
              </a:rPr>
              <a:t>Continue building brand equity</a:t>
            </a:r>
          </a:p>
        </p:txBody>
      </p:sp>
      <p:cxnSp>
        <p:nvCxnSpPr>
          <p:cNvPr id="66" name="Straight Connector 65">
            <a:extLst>
              <a:ext uri="{FF2B5EF4-FFF2-40B4-BE49-F238E27FC236}">
                <a16:creationId xmlns:a16="http://schemas.microsoft.com/office/drawing/2014/main" id="{2E872B01-2D4C-A614-DE5A-A70230E881EE}"/>
              </a:ext>
            </a:extLst>
          </p:cNvPr>
          <p:cNvCxnSpPr>
            <a:cxnSpLocks/>
          </p:cNvCxnSpPr>
          <p:nvPr/>
        </p:nvCxnSpPr>
        <p:spPr>
          <a:xfrm>
            <a:off x="397588" y="2798414"/>
            <a:ext cx="491711" cy="0"/>
          </a:xfrm>
          <a:prstGeom prst="line">
            <a:avLst/>
          </a:prstGeom>
          <a:ln w="22860">
            <a:solidFill>
              <a:srgbClr val="1F1A62"/>
            </a:solidFill>
          </a:ln>
        </p:spPr>
        <p:style>
          <a:lnRef idx="3">
            <a:schemeClr val="accent1"/>
          </a:lnRef>
          <a:fillRef idx="0">
            <a:schemeClr val="accent1"/>
          </a:fillRef>
          <a:effectRef idx="2">
            <a:schemeClr val="accent1"/>
          </a:effectRef>
          <a:fontRef idx="minor">
            <a:schemeClr val="tx1"/>
          </a:fontRef>
        </p:style>
      </p:cxnSp>
      <p:sp>
        <p:nvSpPr>
          <p:cNvPr id="67" name="TextBox 66">
            <a:extLst>
              <a:ext uri="{FF2B5EF4-FFF2-40B4-BE49-F238E27FC236}">
                <a16:creationId xmlns:a16="http://schemas.microsoft.com/office/drawing/2014/main" id="{CD27FD0E-F928-D8D2-187C-6026D83A6B6B}"/>
              </a:ext>
            </a:extLst>
          </p:cNvPr>
          <p:cNvSpPr txBox="1"/>
          <p:nvPr/>
        </p:nvSpPr>
        <p:spPr>
          <a:xfrm>
            <a:off x="4296645" y="2131433"/>
            <a:ext cx="421814" cy="654450"/>
          </a:xfrm>
          <a:prstGeom prst="rect">
            <a:avLst/>
          </a:prstGeom>
          <a:noFill/>
        </p:spPr>
        <p:txBody>
          <a:bodyPr wrap="square" rtlCol="0">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3673" b="1" i="0" u="none" strike="noStrike" kern="1200" cap="none" spc="0" normalizeH="0" baseline="0" noProof="0">
                <a:ln>
                  <a:noFill/>
                </a:ln>
                <a:solidFill>
                  <a:srgbClr val="E84A99"/>
                </a:solidFill>
                <a:effectLst/>
                <a:uLnTx/>
                <a:uFillTx/>
                <a:latin typeface="Helvetica" pitchFamily="2" charset="0"/>
                <a:ea typeface="+mn-ea"/>
                <a:cs typeface="+mn-cs"/>
              </a:rPr>
              <a:t>2</a:t>
            </a:r>
          </a:p>
        </p:txBody>
      </p:sp>
      <p:sp>
        <p:nvSpPr>
          <p:cNvPr id="68" name="Rectangle 67">
            <a:extLst>
              <a:ext uri="{FF2B5EF4-FFF2-40B4-BE49-F238E27FC236}">
                <a16:creationId xmlns:a16="http://schemas.microsoft.com/office/drawing/2014/main" id="{B6A894B9-0BB9-5187-DA7A-7B24F818A8F1}"/>
              </a:ext>
            </a:extLst>
          </p:cNvPr>
          <p:cNvSpPr/>
          <p:nvPr/>
        </p:nvSpPr>
        <p:spPr>
          <a:xfrm>
            <a:off x="4891035" y="3458914"/>
            <a:ext cx="2376445" cy="584775"/>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itchFamily="2" charset="0"/>
                <a:ea typeface="+mn-ea"/>
                <a:cs typeface="+mn-cs"/>
              </a:rPr>
              <a:t>Rethink creative with a focus on empathy</a:t>
            </a:r>
          </a:p>
        </p:txBody>
      </p:sp>
      <p:cxnSp>
        <p:nvCxnSpPr>
          <p:cNvPr id="69" name="Straight Connector 68">
            <a:extLst>
              <a:ext uri="{FF2B5EF4-FFF2-40B4-BE49-F238E27FC236}">
                <a16:creationId xmlns:a16="http://schemas.microsoft.com/office/drawing/2014/main" id="{73D45B7D-724F-B593-9188-CFEE74F5906A}"/>
              </a:ext>
            </a:extLst>
          </p:cNvPr>
          <p:cNvCxnSpPr>
            <a:cxnSpLocks/>
          </p:cNvCxnSpPr>
          <p:nvPr/>
        </p:nvCxnSpPr>
        <p:spPr>
          <a:xfrm>
            <a:off x="4261697" y="2798414"/>
            <a:ext cx="491711" cy="0"/>
          </a:xfrm>
          <a:prstGeom prst="line">
            <a:avLst/>
          </a:prstGeom>
          <a:ln w="22860">
            <a:solidFill>
              <a:srgbClr val="1F1A62"/>
            </a:solidFill>
          </a:ln>
        </p:spPr>
        <p:style>
          <a:lnRef idx="3">
            <a:schemeClr val="accent1"/>
          </a:lnRef>
          <a:fillRef idx="0">
            <a:schemeClr val="accent1"/>
          </a:fillRef>
          <a:effectRef idx="2">
            <a:schemeClr val="accent1"/>
          </a:effectRef>
          <a:fontRef idx="minor">
            <a:schemeClr val="tx1"/>
          </a:fontRef>
        </p:style>
      </p:cxnSp>
      <p:sp>
        <p:nvSpPr>
          <p:cNvPr id="70" name="TextBox 69">
            <a:extLst>
              <a:ext uri="{FF2B5EF4-FFF2-40B4-BE49-F238E27FC236}">
                <a16:creationId xmlns:a16="http://schemas.microsoft.com/office/drawing/2014/main" id="{FAE7F479-5BDF-663C-46BA-505D753DE43E}"/>
              </a:ext>
            </a:extLst>
          </p:cNvPr>
          <p:cNvSpPr txBox="1"/>
          <p:nvPr/>
        </p:nvSpPr>
        <p:spPr>
          <a:xfrm>
            <a:off x="8224773" y="2131433"/>
            <a:ext cx="421814" cy="654450"/>
          </a:xfrm>
          <a:prstGeom prst="rect">
            <a:avLst/>
          </a:prstGeom>
          <a:noFill/>
        </p:spPr>
        <p:txBody>
          <a:bodyPr wrap="square" rtlCol="0">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3673" b="1" i="0" u="none" strike="noStrike" kern="1200" cap="none" spc="0" normalizeH="0" baseline="0" noProof="0">
                <a:ln>
                  <a:noFill/>
                </a:ln>
                <a:solidFill>
                  <a:srgbClr val="E84A99"/>
                </a:solidFill>
                <a:effectLst/>
                <a:uLnTx/>
                <a:uFillTx/>
                <a:latin typeface="Helvetica" pitchFamily="2" charset="0"/>
                <a:ea typeface="+mn-ea"/>
                <a:cs typeface="+mn-cs"/>
              </a:rPr>
              <a:t>3</a:t>
            </a:r>
          </a:p>
        </p:txBody>
      </p:sp>
      <p:cxnSp>
        <p:nvCxnSpPr>
          <p:cNvPr id="72" name="Straight Connector 71">
            <a:extLst>
              <a:ext uri="{FF2B5EF4-FFF2-40B4-BE49-F238E27FC236}">
                <a16:creationId xmlns:a16="http://schemas.microsoft.com/office/drawing/2014/main" id="{59535963-17CA-B0DD-87A7-C76FF4B6712B}"/>
              </a:ext>
            </a:extLst>
          </p:cNvPr>
          <p:cNvCxnSpPr>
            <a:cxnSpLocks/>
          </p:cNvCxnSpPr>
          <p:nvPr/>
        </p:nvCxnSpPr>
        <p:spPr>
          <a:xfrm>
            <a:off x="8189825" y="2798414"/>
            <a:ext cx="491711" cy="0"/>
          </a:xfrm>
          <a:prstGeom prst="line">
            <a:avLst/>
          </a:prstGeom>
          <a:ln w="22860">
            <a:solidFill>
              <a:srgbClr val="1F1A62"/>
            </a:solidFill>
          </a:ln>
        </p:spPr>
        <p:style>
          <a:lnRef idx="3">
            <a:schemeClr val="accent1"/>
          </a:lnRef>
          <a:fillRef idx="0">
            <a:schemeClr val="accent1"/>
          </a:fillRef>
          <a:effectRef idx="2">
            <a:schemeClr val="accent1"/>
          </a:effectRef>
          <a:fontRef idx="minor">
            <a:schemeClr val="tx1"/>
          </a:fontRef>
        </p:style>
      </p:cxnSp>
      <p:pic>
        <p:nvPicPr>
          <p:cNvPr id="73" name="Picture 72" descr="A picture containing light&#10;&#10;Description automatically generated">
            <a:extLst>
              <a:ext uri="{FF2B5EF4-FFF2-40B4-BE49-F238E27FC236}">
                <a16:creationId xmlns:a16="http://schemas.microsoft.com/office/drawing/2014/main" id="{3BBD76EB-AC36-7633-90F5-500B9F2D52B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59844" y="2324868"/>
            <a:ext cx="1061334" cy="1061334"/>
          </a:xfrm>
          <a:prstGeom prst="rect">
            <a:avLst/>
          </a:prstGeom>
        </p:spPr>
      </p:pic>
      <p:pic>
        <p:nvPicPr>
          <p:cNvPr id="74" name="Picture 73" descr="Icon&#10;&#10;Description automatically generated">
            <a:extLst>
              <a:ext uri="{FF2B5EF4-FFF2-40B4-BE49-F238E27FC236}">
                <a16:creationId xmlns:a16="http://schemas.microsoft.com/office/drawing/2014/main" id="{4795AD3D-C4DE-286E-25DD-19ACC8CAA71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02321" y="2373111"/>
            <a:ext cx="964849" cy="964849"/>
          </a:xfrm>
          <a:prstGeom prst="rect">
            <a:avLst/>
          </a:prstGeom>
        </p:spPr>
      </p:pic>
      <p:sp>
        <p:nvSpPr>
          <p:cNvPr id="76" name="TextBox 75">
            <a:extLst>
              <a:ext uri="{FF2B5EF4-FFF2-40B4-BE49-F238E27FC236}">
                <a16:creationId xmlns:a16="http://schemas.microsoft.com/office/drawing/2014/main" id="{27E0CA94-F8CE-7F0D-68C5-E602F3C6572C}"/>
              </a:ext>
            </a:extLst>
          </p:cNvPr>
          <p:cNvSpPr txBox="1"/>
          <p:nvPr/>
        </p:nvSpPr>
        <p:spPr>
          <a:xfrm>
            <a:off x="8208562" y="3458914"/>
            <a:ext cx="3552367" cy="338554"/>
          </a:xfrm>
          <a:prstGeom prst="rect">
            <a:avLst/>
          </a:prstGeom>
        </p:spPr>
        <p:txBody>
          <a:bodyPr wrap="square">
            <a:spAutoFit/>
          </a:bodyPr>
          <a:lstStyle>
            <a:defPPr>
              <a:defRPr lang="en-US"/>
            </a:defPPr>
            <a:lvl1pPr marR="0" lvl="0" indent="0" algn="ctr" defTabSz="883768" fontAlgn="auto">
              <a:lnSpc>
                <a:spcPct val="100000"/>
              </a:lnSpc>
              <a:spcBef>
                <a:spcPts val="0"/>
              </a:spcBef>
              <a:spcAft>
                <a:spcPts val="0"/>
              </a:spcAft>
              <a:buClrTx/>
              <a:buSzTx/>
              <a:buFontTx/>
              <a:buNone/>
              <a:tabLst/>
              <a:defRPr kumimoji="0" sz="1600" b="1" i="0" u="none" strike="noStrike" cap="none" spc="0" normalizeH="0" baseline="0">
                <a:ln>
                  <a:noFill/>
                </a:ln>
                <a:solidFill>
                  <a:srgbClr val="1F1A62"/>
                </a:solidFill>
                <a:effectLst/>
                <a:uLnTx/>
                <a:uFillTx/>
                <a:latin typeface="Helvetica" pitchFamily="2" charset="0"/>
              </a:defRPr>
            </a:lvl1pPr>
          </a:lstStyle>
          <a:p>
            <a:r>
              <a:rPr lang="en-US"/>
              <a:t>Leverage personalized messaging</a:t>
            </a:r>
          </a:p>
        </p:txBody>
      </p:sp>
      <p:sp>
        <p:nvSpPr>
          <p:cNvPr id="77" name="Rectangle 76">
            <a:extLst>
              <a:ext uri="{FF2B5EF4-FFF2-40B4-BE49-F238E27FC236}">
                <a16:creationId xmlns:a16="http://schemas.microsoft.com/office/drawing/2014/main" id="{1C4ECE9F-8CE8-869C-4389-4ED2D9F5C548}"/>
              </a:ext>
            </a:extLst>
          </p:cNvPr>
          <p:cNvSpPr/>
          <p:nvPr/>
        </p:nvSpPr>
        <p:spPr>
          <a:xfrm>
            <a:off x="313534" y="5238171"/>
            <a:ext cx="3753954" cy="584775"/>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itchFamily="2" charset="0"/>
                <a:ea typeface="+mn-ea"/>
                <a:cs typeface="+mn-cs"/>
              </a:rPr>
              <a:t>Demonstrate your brand’s unique value </a:t>
            </a:r>
            <a:r>
              <a:rPr lang="en-US" sz="1600" b="1">
                <a:solidFill>
                  <a:srgbClr val="1F1A62"/>
                </a:solidFill>
                <a:latin typeface="Helvetica" pitchFamily="2" charset="0"/>
              </a:rPr>
              <a:t>and point of differentiation</a:t>
            </a:r>
            <a:endParaRPr kumimoji="0" lang="en-US" sz="1600" b="1" i="0" u="none" strike="sngStrike" kern="1200" cap="none" spc="0" normalizeH="0" baseline="0" noProof="0">
              <a:ln>
                <a:noFill/>
              </a:ln>
              <a:solidFill>
                <a:srgbClr val="1F1A62"/>
              </a:solidFill>
              <a:effectLst/>
              <a:uLnTx/>
              <a:uFillTx/>
              <a:latin typeface="Helvetica" pitchFamily="2" charset="0"/>
              <a:ea typeface="+mn-ea"/>
              <a:cs typeface="+mn-cs"/>
            </a:endParaRPr>
          </a:p>
        </p:txBody>
      </p:sp>
      <p:sp>
        <p:nvSpPr>
          <p:cNvPr id="78" name="Rectangle 77">
            <a:extLst>
              <a:ext uri="{FF2B5EF4-FFF2-40B4-BE49-F238E27FC236}">
                <a16:creationId xmlns:a16="http://schemas.microsoft.com/office/drawing/2014/main" id="{9190EBD4-D9FE-3C6A-F125-DAD2B776D0EB}"/>
              </a:ext>
            </a:extLst>
          </p:cNvPr>
          <p:cNvSpPr/>
          <p:nvPr/>
        </p:nvSpPr>
        <p:spPr>
          <a:xfrm>
            <a:off x="4193909" y="5238171"/>
            <a:ext cx="3770696" cy="830997"/>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itchFamily="2" charset="0"/>
                <a:ea typeface="+mn-ea"/>
                <a:cs typeface="+mn-cs"/>
              </a:rPr>
              <a:t>Prioritize customer service </a:t>
            </a:r>
            <a:br>
              <a:rPr kumimoji="0" lang="en-US" sz="1600" b="1" i="0" u="none" strike="noStrike" kern="1200" cap="none" spc="0" normalizeH="0" baseline="0" noProof="0">
                <a:ln>
                  <a:noFill/>
                </a:ln>
                <a:solidFill>
                  <a:srgbClr val="1F1A62"/>
                </a:solidFill>
                <a:effectLst/>
                <a:uLnTx/>
                <a:uFillTx/>
                <a:latin typeface="Helvetica" pitchFamily="2" charset="0"/>
                <a:ea typeface="+mn-ea"/>
                <a:cs typeface="+mn-cs"/>
              </a:rPr>
            </a:br>
            <a:r>
              <a:rPr kumimoji="0" lang="en-US" sz="1600" b="1" i="0" u="none" strike="noStrike" kern="1200" cap="none" spc="0" normalizeH="0" baseline="0" noProof="0">
                <a:ln>
                  <a:noFill/>
                </a:ln>
                <a:solidFill>
                  <a:srgbClr val="1F1A62"/>
                </a:solidFill>
                <a:effectLst/>
                <a:uLnTx/>
                <a:uFillTx/>
                <a:latin typeface="Helvetica" pitchFamily="2" charset="0"/>
                <a:ea typeface="+mn-ea"/>
                <a:cs typeface="+mn-cs"/>
              </a:rPr>
              <a:t>&amp; experience to attract </a:t>
            </a:r>
            <a:br>
              <a:rPr kumimoji="0" lang="en-US" sz="1600" b="1" i="0" u="none" strike="noStrike" kern="1200" cap="none" spc="0" normalizeH="0" baseline="0" noProof="0">
                <a:ln>
                  <a:noFill/>
                </a:ln>
                <a:solidFill>
                  <a:srgbClr val="1F1A62"/>
                </a:solidFill>
                <a:effectLst/>
                <a:uLnTx/>
                <a:uFillTx/>
                <a:latin typeface="Helvetica" pitchFamily="2" charset="0"/>
                <a:ea typeface="+mn-ea"/>
                <a:cs typeface="+mn-cs"/>
              </a:rPr>
            </a:br>
            <a:r>
              <a:rPr kumimoji="0" lang="en-US" sz="1600" b="1" i="0" u="none" strike="noStrike" kern="1200" cap="none" spc="0" normalizeH="0" baseline="0" noProof="0">
                <a:ln>
                  <a:noFill/>
                </a:ln>
                <a:solidFill>
                  <a:srgbClr val="1F1A62"/>
                </a:solidFill>
                <a:effectLst/>
                <a:uLnTx/>
                <a:uFillTx/>
                <a:latin typeface="Helvetica" pitchFamily="2" charset="0"/>
                <a:ea typeface="+mn-ea"/>
                <a:cs typeface="+mn-cs"/>
              </a:rPr>
              <a:t>repeat business</a:t>
            </a:r>
          </a:p>
        </p:txBody>
      </p:sp>
      <p:sp>
        <p:nvSpPr>
          <p:cNvPr id="79" name="Rectangle 78">
            <a:extLst>
              <a:ext uri="{FF2B5EF4-FFF2-40B4-BE49-F238E27FC236}">
                <a16:creationId xmlns:a16="http://schemas.microsoft.com/office/drawing/2014/main" id="{F89E10EA-472F-3179-A45A-7B7415E1EC86}"/>
              </a:ext>
            </a:extLst>
          </p:cNvPr>
          <p:cNvSpPr/>
          <p:nvPr/>
        </p:nvSpPr>
        <p:spPr>
          <a:xfrm>
            <a:off x="8535599" y="5238171"/>
            <a:ext cx="2898292" cy="584775"/>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itchFamily="2" charset="0"/>
                <a:ea typeface="+mn-ea"/>
                <a:cs typeface="+mn-cs"/>
              </a:rPr>
              <a:t>Reward loyalty among </a:t>
            </a:r>
            <a:br>
              <a:rPr kumimoji="0" lang="en-US" sz="1600" b="1" i="0" u="none" strike="noStrike" kern="1200" cap="none" spc="0" normalizeH="0" baseline="0" noProof="0">
                <a:ln>
                  <a:noFill/>
                </a:ln>
                <a:solidFill>
                  <a:srgbClr val="1F1A62"/>
                </a:solidFill>
                <a:effectLst/>
                <a:uLnTx/>
                <a:uFillTx/>
                <a:latin typeface="Helvetica" pitchFamily="2" charset="0"/>
                <a:ea typeface="+mn-ea"/>
                <a:cs typeface="+mn-cs"/>
              </a:rPr>
            </a:br>
            <a:r>
              <a:rPr kumimoji="0" lang="en-US" sz="1600" b="1" i="0" u="none" strike="noStrike" kern="1200" cap="none" spc="0" normalizeH="0" baseline="0" noProof="0">
                <a:ln>
                  <a:noFill/>
                </a:ln>
                <a:solidFill>
                  <a:srgbClr val="1F1A62"/>
                </a:solidFill>
                <a:effectLst/>
                <a:uLnTx/>
                <a:uFillTx/>
                <a:latin typeface="Helvetica" pitchFamily="2" charset="0"/>
                <a:ea typeface="+mn-ea"/>
                <a:cs typeface="+mn-cs"/>
              </a:rPr>
              <a:t>new &amp; existing customers</a:t>
            </a:r>
          </a:p>
        </p:txBody>
      </p:sp>
      <p:pic>
        <p:nvPicPr>
          <p:cNvPr id="80" name="Picture 79" descr="Icon&#10;&#10;Description automatically generated">
            <a:extLst>
              <a:ext uri="{FF2B5EF4-FFF2-40B4-BE49-F238E27FC236}">
                <a16:creationId xmlns:a16="http://schemas.microsoft.com/office/drawing/2014/main" id="{46ABD7DE-2962-7AD5-1624-19C6FAE125E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91814" y="4389598"/>
            <a:ext cx="797395" cy="797395"/>
          </a:xfrm>
          <a:prstGeom prst="rect">
            <a:avLst/>
          </a:prstGeom>
        </p:spPr>
      </p:pic>
      <p:pic>
        <p:nvPicPr>
          <p:cNvPr id="82" name="Picture 81" descr="Icon&#10;&#10;Description automatically generated">
            <a:extLst>
              <a:ext uri="{FF2B5EF4-FFF2-40B4-BE49-F238E27FC236}">
                <a16:creationId xmlns:a16="http://schemas.microsoft.com/office/drawing/2014/main" id="{76DF3D52-1F8E-2F6B-FDB9-1891BECF7AD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586048" y="4389598"/>
            <a:ext cx="797395" cy="797395"/>
          </a:xfrm>
          <a:prstGeom prst="rect">
            <a:avLst/>
          </a:prstGeom>
        </p:spPr>
      </p:pic>
      <p:sp>
        <p:nvSpPr>
          <p:cNvPr id="83" name="TextBox 82">
            <a:extLst>
              <a:ext uri="{FF2B5EF4-FFF2-40B4-BE49-F238E27FC236}">
                <a16:creationId xmlns:a16="http://schemas.microsoft.com/office/drawing/2014/main" id="{68C89E66-DD60-3A67-75EC-BD5DADB62A65}"/>
              </a:ext>
            </a:extLst>
          </p:cNvPr>
          <p:cNvSpPr txBox="1"/>
          <p:nvPr/>
        </p:nvSpPr>
        <p:spPr>
          <a:xfrm>
            <a:off x="432536" y="4176133"/>
            <a:ext cx="421814" cy="654450"/>
          </a:xfrm>
          <a:prstGeom prst="rect">
            <a:avLst/>
          </a:prstGeom>
          <a:noFill/>
        </p:spPr>
        <p:txBody>
          <a:bodyPr wrap="square" rtlCol="0">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lang="en-US" sz="3673" b="1">
                <a:solidFill>
                  <a:srgbClr val="E84A99"/>
                </a:solidFill>
                <a:latin typeface="Helvetica" pitchFamily="2" charset="0"/>
              </a:rPr>
              <a:t>4</a:t>
            </a:r>
            <a:endParaRPr kumimoji="0" lang="en-US" sz="3673" b="1" i="0" u="none" strike="noStrike" kern="1200" cap="none" spc="0" normalizeH="0" baseline="0" noProof="0">
              <a:ln>
                <a:noFill/>
              </a:ln>
              <a:solidFill>
                <a:srgbClr val="E84A99"/>
              </a:solidFill>
              <a:effectLst/>
              <a:uLnTx/>
              <a:uFillTx/>
              <a:latin typeface="Helvetica" pitchFamily="2" charset="0"/>
              <a:ea typeface="+mn-ea"/>
              <a:cs typeface="+mn-cs"/>
            </a:endParaRPr>
          </a:p>
        </p:txBody>
      </p:sp>
      <p:cxnSp>
        <p:nvCxnSpPr>
          <p:cNvPr id="84" name="Straight Connector 83">
            <a:extLst>
              <a:ext uri="{FF2B5EF4-FFF2-40B4-BE49-F238E27FC236}">
                <a16:creationId xmlns:a16="http://schemas.microsoft.com/office/drawing/2014/main" id="{CA383D60-0548-BB5F-1EC9-9C6DAF3E1545}"/>
              </a:ext>
            </a:extLst>
          </p:cNvPr>
          <p:cNvCxnSpPr>
            <a:cxnSpLocks/>
          </p:cNvCxnSpPr>
          <p:nvPr/>
        </p:nvCxnSpPr>
        <p:spPr>
          <a:xfrm>
            <a:off x="397588" y="4843114"/>
            <a:ext cx="491711" cy="0"/>
          </a:xfrm>
          <a:prstGeom prst="line">
            <a:avLst/>
          </a:prstGeom>
          <a:ln w="22860">
            <a:solidFill>
              <a:srgbClr val="1F1A62"/>
            </a:solidFill>
          </a:ln>
        </p:spPr>
        <p:style>
          <a:lnRef idx="3">
            <a:schemeClr val="accent1"/>
          </a:lnRef>
          <a:fillRef idx="0">
            <a:schemeClr val="accent1"/>
          </a:fillRef>
          <a:effectRef idx="2">
            <a:schemeClr val="accent1"/>
          </a:effectRef>
          <a:fontRef idx="minor">
            <a:schemeClr val="tx1"/>
          </a:fontRef>
        </p:style>
      </p:cxnSp>
      <p:sp>
        <p:nvSpPr>
          <p:cNvPr id="85" name="TextBox 84">
            <a:extLst>
              <a:ext uri="{FF2B5EF4-FFF2-40B4-BE49-F238E27FC236}">
                <a16:creationId xmlns:a16="http://schemas.microsoft.com/office/drawing/2014/main" id="{48F6D246-C666-98FC-0B05-F84223A0E24B}"/>
              </a:ext>
            </a:extLst>
          </p:cNvPr>
          <p:cNvSpPr txBox="1"/>
          <p:nvPr/>
        </p:nvSpPr>
        <p:spPr>
          <a:xfrm>
            <a:off x="4296645" y="4176133"/>
            <a:ext cx="421814" cy="654450"/>
          </a:xfrm>
          <a:prstGeom prst="rect">
            <a:avLst/>
          </a:prstGeom>
          <a:noFill/>
        </p:spPr>
        <p:txBody>
          <a:bodyPr wrap="square" rtlCol="0">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3673" b="1" i="0" u="none" strike="noStrike" kern="1200" cap="none" spc="0" normalizeH="0" baseline="0" noProof="0">
                <a:ln>
                  <a:noFill/>
                </a:ln>
                <a:solidFill>
                  <a:srgbClr val="E84A99"/>
                </a:solidFill>
                <a:effectLst/>
                <a:uLnTx/>
                <a:uFillTx/>
                <a:latin typeface="Helvetica" pitchFamily="2" charset="0"/>
                <a:ea typeface="+mn-ea"/>
                <a:cs typeface="+mn-cs"/>
              </a:rPr>
              <a:t>5</a:t>
            </a:r>
          </a:p>
        </p:txBody>
      </p:sp>
      <p:cxnSp>
        <p:nvCxnSpPr>
          <p:cNvPr id="86" name="Straight Connector 85">
            <a:extLst>
              <a:ext uri="{FF2B5EF4-FFF2-40B4-BE49-F238E27FC236}">
                <a16:creationId xmlns:a16="http://schemas.microsoft.com/office/drawing/2014/main" id="{7A8F63FB-7206-A573-AF11-CC48539816C3}"/>
              </a:ext>
            </a:extLst>
          </p:cNvPr>
          <p:cNvCxnSpPr>
            <a:cxnSpLocks/>
          </p:cNvCxnSpPr>
          <p:nvPr/>
        </p:nvCxnSpPr>
        <p:spPr>
          <a:xfrm>
            <a:off x="4261697" y="4843114"/>
            <a:ext cx="491711" cy="0"/>
          </a:xfrm>
          <a:prstGeom prst="line">
            <a:avLst/>
          </a:prstGeom>
          <a:ln w="22860">
            <a:solidFill>
              <a:srgbClr val="1F1A62"/>
            </a:solidFill>
          </a:ln>
        </p:spPr>
        <p:style>
          <a:lnRef idx="3">
            <a:schemeClr val="accent1"/>
          </a:lnRef>
          <a:fillRef idx="0">
            <a:schemeClr val="accent1"/>
          </a:fillRef>
          <a:effectRef idx="2">
            <a:schemeClr val="accent1"/>
          </a:effectRef>
          <a:fontRef idx="minor">
            <a:schemeClr val="tx1"/>
          </a:fontRef>
        </p:style>
      </p:cxnSp>
      <p:sp>
        <p:nvSpPr>
          <p:cNvPr id="87" name="TextBox 86">
            <a:extLst>
              <a:ext uri="{FF2B5EF4-FFF2-40B4-BE49-F238E27FC236}">
                <a16:creationId xmlns:a16="http://schemas.microsoft.com/office/drawing/2014/main" id="{25717020-4A66-D3ED-099C-C7ED93616ACA}"/>
              </a:ext>
            </a:extLst>
          </p:cNvPr>
          <p:cNvSpPr txBox="1"/>
          <p:nvPr/>
        </p:nvSpPr>
        <p:spPr>
          <a:xfrm>
            <a:off x="8224773" y="4176133"/>
            <a:ext cx="421814" cy="654450"/>
          </a:xfrm>
          <a:prstGeom prst="rect">
            <a:avLst/>
          </a:prstGeom>
          <a:noFill/>
        </p:spPr>
        <p:txBody>
          <a:bodyPr wrap="square" rtlCol="0">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3673" b="1" i="0" u="none" strike="noStrike" kern="1200" cap="none" spc="0" normalizeH="0" baseline="0" noProof="0">
                <a:ln>
                  <a:noFill/>
                </a:ln>
                <a:solidFill>
                  <a:srgbClr val="E84A99"/>
                </a:solidFill>
                <a:effectLst/>
                <a:uLnTx/>
                <a:uFillTx/>
                <a:latin typeface="Helvetica" pitchFamily="2" charset="0"/>
                <a:ea typeface="+mn-ea"/>
                <a:cs typeface="+mn-cs"/>
              </a:rPr>
              <a:t>6</a:t>
            </a:r>
          </a:p>
        </p:txBody>
      </p:sp>
      <p:cxnSp>
        <p:nvCxnSpPr>
          <p:cNvPr id="88" name="Straight Connector 87">
            <a:extLst>
              <a:ext uri="{FF2B5EF4-FFF2-40B4-BE49-F238E27FC236}">
                <a16:creationId xmlns:a16="http://schemas.microsoft.com/office/drawing/2014/main" id="{3C145093-F4CA-D5E8-BB25-D00C8C072ACC}"/>
              </a:ext>
            </a:extLst>
          </p:cNvPr>
          <p:cNvCxnSpPr>
            <a:cxnSpLocks/>
          </p:cNvCxnSpPr>
          <p:nvPr/>
        </p:nvCxnSpPr>
        <p:spPr>
          <a:xfrm>
            <a:off x="8189825" y="4843114"/>
            <a:ext cx="491711" cy="0"/>
          </a:xfrm>
          <a:prstGeom prst="line">
            <a:avLst/>
          </a:prstGeom>
          <a:ln w="22860">
            <a:solidFill>
              <a:srgbClr val="1F1A62"/>
            </a:solidFill>
          </a:ln>
        </p:spPr>
        <p:style>
          <a:lnRef idx="3">
            <a:schemeClr val="accent1"/>
          </a:lnRef>
          <a:fillRef idx="0">
            <a:schemeClr val="accent1"/>
          </a:fillRef>
          <a:effectRef idx="2">
            <a:schemeClr val="accent1"/>
          </a:effectRef>
          <a:fontRef idx="minor">
            <a:schemeClr val="tx1"/>
          </a:fontRef>
        </p:style>
      </p:cxnSp>
      <p:pic>
        <p:nvPicPr>
          <p:cNvPr id="8" name="Picture 7" descr="Icon&#10;&#10;Description automatically generated">
            <a:extLst>
              <a:ext uri="{FF2B5EF4-FFF2-40B4-BE49-F238E27FC236}">
                <a16:creationId xmlns:a16="http://schemas.microsoft.com/office/drawing/2014/main" id="{EFA16E05-1DFA-E68B-3A4E-5500132F8D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7301" y="2456838"/>
            <a:ext cx="797395" cy="797395"/>
          </a:xfrm>
          <a:prstGeom prst="rect">
            <a:avLst/>
          </a:prstGeom>
        </p:spPr>
      </p:pic>
      <p:pic>
        <p:nvPicPr>
          <p:cNvPr id="14" name="Picture 13" descr="Icon&#10;&#10;Description automatically generated">
            <a:extLst>
              <a:ext uri="{FF2B5EF4-FFF2-40B4-BE49-F238E27FC236}">
                <a16:creationId xmlns:a16="http://schemas.microsoft.com/office/drawing/2014/main" id="{CA5BF8BA-60E3-F15B-F02A-3284C26A36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6832" y="4305871"/>
            <a:ext cx="964849" cy="964849"/>
          </a:xfrm>
          <a:prstGeom prst="rect">
            <a:avLst/>
          </a:prstGeom>
        </p:spPr>
      </p:pic>
    </p:spTree>
    <p:extLst>
      <p:ext uri="{BB962C8B-B14F-4D97-AF65-F5344CB8AC3E}">
        <p14:creationId xmlns:p14="http://schemas.microsoft.com/office/powerpoint/2010/main" val="17306675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businesscard&#10;&#10;Description automatically generated">
            <a:extLst>
              <a:ext uri="{FF2B5EF4-FFF2-40B4-BE49-F238E27FC236}">
                <a16:creationId xmlns:a16="http://schemas.microsoft.com/office/drawing/2014/main" id="{230A959A-40EF-FD82-510F-E6A5B4A1DA8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 y="0"/>
            <a:ext cx="12192002" cy="6858000"/>
          </a:xfrm>
          <a:prstGeom prst="rect">
            <a:avLst/>
          </a:prstGeom>
        </p:spPr>
      </p:pic>
      <p:sp>
        <p:nvSpPr>
          <p:cNvPr id="7" name="Isosceles Triangle 6">
            <a:extLst>
              <a:ext uri="{FF2B5EF4-FFF2-40B4-BE49-F238E27FC236}">
                <a16:creationId xmlns:a16="http://schemas.microsoft.com/office/drawing/2014/main" id="{466911A6-954F-517C-7F1E-5366A83A3B10}"/>
              </a:ext>
            </a:extLst>
          </p:cNvPr>
          <p:cNvSpPr/>
          <p:nvPr/>
        </p:nvSpPr>
        <p:spPr>
          <a:xfrm rot="5400000">
            <a:off x="1974313" y="-1974315"/>
            <a:ext cx="6858000" cy="10806629"/>
          </a:xfrm>
          <a:prstGeom prst="triangle">
            <a:avLst>
              <a:gd name="adj" fmla="val 100000"/>
            </a:avLst>
          </a:prstGeom>
          <a:solidFill>
            <a:srgbClr val="1B1464">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3ED8F18-80E6-D449-A031-541661F2A42F}"/>
              </a:ext>
            </a:extLst>
          </p:cNvPr>
          <p:cNvSpPr txBox="1"/>
          <p:nvPr/>
        </p:nvSpPr>
        <p:spPr>
          <a:xfrm>
            <a:off x="140388" y="4553464"/>
            <a:ext cx="6910651"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400" b="1">
                <a:solidFill>
                  <a:prstClr val="white"/>
                </a:solidFill>
                <a:latin typeface="Helvetica"/>
                <a:cs typeface="Helvetica"/>
              </a:rPr>
              <a:t>Continue Building Brand Equity</a:t>
            </a:r>
            <a:endParaRPr kumimoji="0" lang="en-US" sz="3400" b="1" i="0" u="none" strike="noStrike" kern="1200" cap="none" spc="0" normalizeH="0" baseline="0" noProof="0">
              <a:ln>
                <a:noFill/>
              </a:ln>
              <a:solidFill>
                <a:prstClr val="white"/>
              </a:solidFill>
              <a:effectLst/>
              <a:uLnTx/>
              <a:uFillTx/>
              <a:latin typeface="Helvetica"/>
              <a:ea typeface="+mn-ea"/>
              <a:cs typeface="Helvetica"/>
            </a:endParaRPr>
          </a:p>
        </p:txBody>
      </p:sp>
      <p:cxnSp>
        <p:nvCxnSpPr>
          <p:cNvPr id="8" name="Straight Connector 7">
            <a:extLst>
              <a:ext uri="{FF2B5EF4-FFF2-40B4-BE49-F238E27FC236}">
                <a16:creationId xmlns:a16="http://schemas.microsoft.com/office/drawing/2014/main" id="{545DF6E5-29F2-4A53-71D2-739B0225E726}"/>
              </a:ext>
            </a:extLst>
          </p:cNvPr>
          <p:cNvCxnSpPr>
            <a:cxnSpLocks/>
          </p:cNvCxnSpPr>
          <p:nvPr/>
        </p:nvCxnSpPr>
        <p:spPr>
          <a:xfrm>
            <a:off x="280483" y="4474200"/>
            <a:ext cx="521208" cy="0"/>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sp>
        <p:nvSpPr>
          <p:cNvPr id="9" name="TextBox 8">
            <a:extLst>
              <a:ext uri="{FF2B5EF4-FFF2-40B4-BE49-F238E27FC236}">
                <a16:creationId xmlns:a16="http://schemas.microsoft.com/office/drawing/2014/main" id="{B82B0F46-0E93-D431-EC70-3A37118FA695}"/>
              </a:ext>
            </a:extLst>
          </p:cNvPr>
          <p:cNvSpPr txBox="1"/>
          <p:nvPr/>
        </p:nvSpPr>
        <p:spPr>
          <a:xfrm>
            <a:off x="322878" y="3808661"/>
            <a:ext cx="436418" cy="6435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E600"/>
                </a:solidFill>
                <a:effectLst/>
                <a:uLnTx/>
                <a:uFillTx/>
                <a:latin typeface="Helvetica" pitchFamily="2" charset="0"/>
                <a:ea typeface="+mn-ea"/>
                <a:cs typeface="+mn-cs"/>
              </a:rPr>
              <a:t>1</a:t>
            </a:r>
          </a:p>
        </p:txBody>
      </p:sp>
    </p:spTree>
    <p:extLst>
      <p:ext uri="{BB962C8B-B14F-4D97-AF65-F5344CB8AC3E}">
        <p14:creationId xmlns:p14="http://schemas.microsoft.com/office/powerpoint/2010/main" val="11332342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91C30D9-3989-347C-05B9-EFD132E46711}"/>
              </a:ext>
            </a:extLst>
          </p:cNvPr>
          <p:cNvPicPr>
            <a:picLocks noChangeAspect="1"/>
          </p:cNvPicPr>
          <p:nvPr/>
        </p:nvPicPr>
        <p:blipFill>
          <a:blip r:embed="rId2"/>
          <a:stretch>
            <a:fillRect/>
          </a:stretch>
        </p:blipFill>
        <p:spPr>
          <a:xfrm>
            <a:off x="8400758" y="3966921"/>
            <a:ext cx="3441332" cy="1935749"/>
          </a:xfrm>
          <a:prstGeom prst="rect">
            <a:avLst/>
          </a:prstGeom>
          <a:ln>
            <a:solidFill>
              <a:srgbClr val="1F1A62"/>
            </a:solidFill>
          </a:ln>
        </p:spPr>
      </p:pic>
      <p:pic>
        <p:nvPicPr>
          <p:cNvPr id="11" name="Picture 10">
            <a:extLst>
              <a:ext uri="{FF2B5EF4-FFF2-40B4-BE49-F238E27FC236}">
                <a16:creationId xmlns:a16="http://schemas.microsoft.com/office/drawing/2014/main" id="{35F2C087-F550-28F0-6C30-4A6CFD44903E}"/>
              </a:ext>
            </a:extLst>
          </p:cNvPr>
          <p:cNvPicPr>
            <a:picLocks noChangeAspect="1"/>
          </p:cNvPicPr>
          <p:nvPr/>
        </p:nvPicPr>
        <p:blipFill>
          <a:blip r:embed="rId3"/>
          <a:stretch>
            <a:fillRect/>
          </a:stretch>
        </p:blipFill>
        <p:spPr>
          <a:xfrm>
            <a:off x="384972" y="3966921"/>
            <a:ext cx="3441331" cy="1935749"/>
          </a:xfrm>
          <a:prstGeom prst="rect">
            <a:avLst/>
          </a:prstGeom>
          <a:ln>
            <a:solidFill>
              <a:srgbClr val="1F1A62"/>
            </a:solidFill>
          </a:ln>
        </p:spPr>
      </p:pic>
      <p:pic>
        <p:nvPicPr>
          <p:cNvPr id="5" name="Picture 4">
            <a:extLst>
              <a:ext uri="{FF2B5EF4-FFF2-40B4-BE49-F238E27FC236}">
                <a16:creationId xmlns:a16="http://schemas.microsoft.com/office/drawing/2014/main" id="{9336DA13-6F3A-9900-BA2B-077AD725F9C4}"/>
              </a:ext>
            </a:extLst>
          </p:cNvPr>
          <p:cNvPicPr>
            <a:picLocks noChangeAspect="1"/>
          </p:cNvPicPr>
          <p:nvPr/>
        </p:nvPicPr>
        <p:blipFill>
          <a:blip r:embed="rId4"/>
          <a:stretch>
            <a:fillRect/>
          </a:stretch>
        </p:blipFill>
        <p:spPr>
          <a:xfrm>
            <a:off x="365407" y="1759419"/>
            <a:ext cx="3482418" cy="1958860"/>
          </a:xfrm>
          <a:prstGeom prst="rect">
            <a:avLst/>
          </a:prstGeom>
          <a:ln>
            <a:solidFill>
              <a:srgbClr val="1F1A62"/>
            </a:solidFill>
          </a:ln>
        </p:spPr>
      </p:pic>
      <p:sp>
        <p:nvSpPr>
          <p:cNvPr id="9" name="Rectangle 8">
            <a:extLst>
              <a:ext uri="{FF2B5EF4-FFF2-40B4-BE49-F238E27FC236}">
                <a16:creationId xmlns:a16="http://schemas.microsoft.com/office/drawing/2014/main" id="{BDF3AACE-5C3B-4811-8F31-560613629159}"/>
              </a:ext>
            </a:extLst>
          </p:cNvPr>
          <p:cNvSpPr/>
          <p:nvPr/>
        </p:nvSpPr>
        <p:spPr>
          <a:xfrm>
            <a:off x="198883" y="189151"/>
            <a:ext cx="11854229"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100 years of analyses demonstrate how brands that invest in their brand equity during times of economic uncertainty grow sales faster than their competitors – both during the time period and beyond it</a:t>
            </a:r>
          </a:p>
        </p:txBody>
      </p:sp>
      <p:pic>
        <p:nvPicPr>
          <p:cNvPr id="2" name="Picture 1">
            <a:extLst>
              <a:ext uri="{FF2B5EF4-FFF2-40B4-BE49-F238E27FC236}">
                <a16:creationId xmlns:a16="http://schemas.microsoft.com/office/drawing/2014/main" id="{589B4FBB-C397-4055-B6A1-BA81C58EEC54}"/>
              </a:ext>
            </a:extLst>
          </p:cNvPr>
          <p:cNvPicPr>
            <a:picLocks noChangeAspect="1"/>
          </p:cNvPicPr>
          <p:nvPr/>
        </p:nvPicPr>
        <p:blipFill>
          <a:blip r:embed="rId5"/>
          <a:stretch>
            <a:fillRect/>
          </a:stretch>
        </p:blipFill>
        <p:spPr>
          <a:xfrm>
            <a:off x="4431737" y="1771523"/>
            <a:ext cx="3441332" cy="1935749"/>
          </a:xfrm>
          <a:prstGeom prst="rect">
            <a:avLst/>
          </a:prstGeom>
          <a:ln>
            <a:solidFill>
              <a:srgbClr val="1F1A62"/>
            </a:solidFill>
          </a:ln>
        </p:spPr>
      </p:pic>
      <p:pic>
        <p:nvPicPr>
          <p:cNvPr id="3" name="Picture 2">
            <a:extLst>
              <a:ext uri="{FF2B5EF4-FFF2-40B4-BE49-F238E27FC236}">
                <a16:creationId xmlns:a16="http://schemas.microsoft.com/office/drawing/2014/main" id="{880F07B2-6187-4083-9DE2-D9249B5C615C}"/>
              </a:ext>
            </a:extLst>
          </p:cNvPr>
          <p:cNvPicPr>
            <a:picLocks noChangeAspect="1"/>
          </p:cNvPicPr>
          <p:nvPr/>
        </p:nvPicPr>
        <p:blipFill>
          <a:blip r:embed="rId6"/>
          <a:stretch>
            <a:fillRect/>
          </a:stretch>
        </p:blipFill>
        <p:spPr>
          <a:xfrm>
            <a:off x="8400757" y="1771523"/>
            <a:ext cx="3441332" cy="1935749"/>
          </a:xfrm>
          <a:prstGeom prst="rect">
            <a:avLst/>
          </a:prstGeom>
          <a:ln>
            <a:solidFill>
              <a:srgbClr val="1F1A62"/>
            </a:solidFill>
          </a:ln>
        </p:spPr>
      </p:pic>
      <p:pic>
        <p:nvPicPr>
          <p:cNvPr id="6" name="Picture 5">
            <a:extLst>
              <a:ext uri="{FF2B5EF4-FFF2-40B4-BE49-F238E27FC236}">
                <a16:creationId xmlns:a16="http://schemas.microsoft.com/office/drawing/2014/main" id="{5E7813CA-1B42-49EF-AB17-83E45318813D}"/>
              </a:ext>
            </a:extLst>
          </p:cNvPr>
          <p:cNvPicPr>
            <a:picLocks noChangeAspect="1"/>
          </p:cNvPicPr>
          <p:nvPr/>
        </p:nvPicPr>
        <p:blipFill>
          <a:blip r:embed="rId7"/>
          <a:stretch>
            <a:fillRect/>
          </a:stretch>
        </p:blipFill>
        <p:spPr>
          <a:xfrm>
            <a:off x="4413219" y="3966922"/>
            <a:ext cx="3441332" cy="1935749"/>
          </a:xfrm>
          <a:prstGeom prst="rect">
            <a:avLst/>
          </a:prstGeom>
          <a:ln>
            <a:solidFill>
              <a:srgbClr val="1F1A62"/>
            </a:solidFill>
          </a:ln>
        </p:spPr>
      </p:pic>
      <p:sp>
        <p:nvSpPr>
          <p:cNvPr id="18" name="Text Placeholder 3">
            <a:extLst>
              <a:ext uri="{FF2B5EF4-FFF2-40B4-BE49-F238E27FC236}">
                <a16:creationId xmlns:a16="http://schemas.microsoft.com/office/drawing/2014/main" id="{45D88A39-0A7B-B60E-4118-0B3F2C20EFB0}"/>
              </a:ext>
            </a:extLst>
          </p:cNvPr>
          <p:cNvSpPr txBox="1">
            <a:spLocks/>
          </p:cNvSpPr>
          <p:nvPr/>
        </p:nvSpPr>
        <p:spPr>
          <a:xfrm>
            <a:off x="138889" y="6203705"/>
            <a:ext cx="11914223" cy="29251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To learn more, download: </a:t>
            </a: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hlinkClick r:id="rId8">
                  <a:extLst>
                    <a:ext uri="{A12FA001-AC4F-418D-AE19-62706E023703}">
                      <ahyp:hlinkClr xmlns:ahyp="http://schemas.microsoft.com/office/drawing/2018/hyperlinkcolor" val="tx"/>
                    </a:ext>
                  </a:extLst>
                </a:hlinkClick>
              </a:rPr>
              <a:t>Keep Calm and Advertise On: How to Successfully Navigate Your Brand Through an Economic Downturn</a:t>
            </a:r>
            <a:endPar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15" name="Text Placeholder 3">
            <a:extLst>
              <a:ext uri="{FF2B5EF4-FFF2-40B4-BE49-F238E27FC236}">
                <a16:creationId xmlns:a16="http://schemas.microsoft.com/office/drawing/2014/main" id="{EED89F81-5559-1F8F-0A1B-9AF88102641C}"/>
              </a:ext>
            </a:extLst>
          </p:cNvPr>
          <p:cNvSpPr txBox="1">
            <a:spLocks/>
          </p:cNvSpPr>
          <p:nvPr/>
        </p:nvSpPr>
        <p:spPr>
          <a:xfrm>
            <a:off x="442132" y="6116707"/>
            <a:ext cx="11311209" cy="292516"/>
          </a:xfrm>
          <a:prstGeom prst="rect">
            <a:avLst/>
          </a:prstGeom>
          <a:solidFill>
            <a:srgbClr val="ED3C8D"/>
          </a:solidFill>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To learn more, download: </a:t>
            </a: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hlinkClick r:id="rId8">
                  <a:extLst>
                    <a:ext uri="{A12FA001-AC4F-418D-AE19-62706E023703}">
                      <ahyp:hlinkClr xmlns:ahyp="http://schemas.microsoft.com/office/drawing/2018/hyperlinkcolor" val="tx"/>
                    </a:ext>
                  </a:extLst>
                </a:hlinkClick>
              </a:rPr>
              <a:t>Keep Calm and Advertise On: How to Successfully Navigate Your Brand Through an Economic Downturn</a:t>
            </a:r>
            <a:endPar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pic>
        <p:nvPicPr>
          <p:cNvPr id="16" name="Picture 15">
            <a:extLst>
              <a:ext uri="{FF2B5EF4-FFF2-40B4-BE49-F238E27FC236}">
                <a16:creationId xmlns:a16="http://schemas.microsoft.com/office/drawing/2014/main" id="{6C4EF578-4C78-1CBC-DCFC-3C47E05DBFF2}"/>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9" name="Slide Number Placeholder 5">
            <a:extLst>
              <a:ext uri="{FF2B5EF4-FFF2-40B4-BE49-F238E27FC236}">
                <a16:creationId xmlns:a16="http://schemas.microsoft.com/office/drawing/2014/main" id="{60004E40-521F-25A6-81BE-1FCE2E5E3210}"/>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0" name="Rectangle 19">
            <a:extLst>
              <a:ext uri="{FF2B5EF4-FFF2-40B4-BE49-F238E27FC236}">
                <a16:creationId xmlns:a16="http://schemas.microsoft.com/office/drawing/2014/main" id="{F042BD70-7EFD-EC29-1DD6-7BE0ACC24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013662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3363277-1399-4285-B89F-B913FB0FD2E1}"/>
              </a:ext>
            </a:extLst>
          </p:cNvPr>
          <p:cNvSpPr txBox="1"/>
          <p:nvPr/>
        </p:nvSpPr>
        <p:spPr>
          <a:xfrm>
            <a:off x="526244" y="6353697"/>
            <a:ext cx="11388948" cy="195790"/>
          </a:xfrm>
          <a:prstGeom prst="rect">
            <a:avLst/>
          </a:prstGeom>
          <a:noFill/>
        </p:spPr>
        <p:txBody>
          <a:bodyPr wrap="square" rtlCol="0">
            <a:spAutoFit/>
          </a:bodyPr>
          <a:lstStyle/>
          <a:p>
            <a:pPr>
              <a:defRPr/>
            </a:pP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Binet &amp; Field, 2013. ‘The Long and the Short of It: Balancing Short and Long-Term Marketing Strategies. </a:t>
            </a:r>
            <a:r>
              <a:rPr kumimoji="0" lang="en-US" sz="7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To learn more, download: </a:t>
            </a:r>
            <a:r>
              <a:rPr kumimoji="0" lang="en-US" sz="700" b="1" i="0" u="none" strike="noStrike" kern="1200" cap="none" spc="0" normalizeH="0" baseline="0" noProof="0">
                <a:ln>
                  <a:noFill/>
                </a:ln>
                <a:solidFill>
                  <a:srgbClr val="1B1464"/>
                </a:solidFill>
                <a:effectLst/>
                <a:uLnTx/>
                <a:uFillTx/>
                <a:latin typeface="Helvetica" panose="020B0403020202020204" pitchFamily="34" charset="0"/>
                <a:ea typeface="+mn-ea"/>
                <a:cs typeface="+mn-cs"/>
                <a:hlinkClick r:id="rId2">
                  <a:extLst>
                    <a:ext uri="{A12FA001-AC4F-418D-AE19-62706E023703}">
                      <ahyp:hlinkClr xmlns:ahyp="http://schemas.microsoft.com/office/drawing/2018/hyperlinkcolor" val="tx"/>
                    </a:ext>
                  </a:extLst>
                </a:hlinkClick>
              </a:rPr>
              <a:t>Keep Calm and Advertise On: How to Successfully Navigate Your Brand Through an Economic Downturn</a:t>
            </a:r>
            <a:endParaRPr kumimoji="0" lang="en-US" sz="7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a:t>
            </a:r>
            <a:endPar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mn-cs"/>
            </a:endParaRPr>
          </a:p>
        </p:txBody>
      </p:sp>
      <p:sp>
        <p:nvSpPr>
          <p:cNvPr id="14" name="Rectangle 13">
            <a:extLst>
              <a:ext uri="{FF2B5EF4-FFF2-40B4-BE49-F238E27FC236}">
                <a16:creationId xmlns:a16="http://schemas.microsoft.com/office/drawing/2014/main" id="{E56A3A81-B8CD-4C65-9D24-64BC8D14DC07}"/>
              </a:ext>
            </a:extLst>
          </p:cNvPr>
          <p:cNvSpPr/>
          <p:nvPr/>
        </p:nvSpPr>
        <p:spPr>
          <a:xfrm>
            <a:off x="283558" y="312861"/>
            <a:ext cx="1190844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Brand building strategies particularly matter during economic downturns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as they provide long-term sales growth and increased pricing power</a:t>
            </a:r>
          </a:p>
        </p:txBody>
      </p:sp>
      <p:pic>
        <p:nvPicPr>
          <p:cNvPr id="16" name="Picture 15">
            <a:extLst>
              <a:ext uri="{FF2B5EF4-FFF2-40B4-BE49-F238E27FC236}">
                <a16:creationId xmlns:a16="http://schemas.microsoft.com/office/drawing/2014/main" id="{7F644B85-C63C-47F9-A64A-2708CB09DD54}"/>
              </a:ext>
            </a:extLst>
          </p:cNvPr>
          <p:cNvPicPr>
            <a:picLocks noChangeAspect="1"/>
          </p:cNvPicPr>
          <p:nvPr/>
        </p:nvPicPr>
        <p:blipFill rotWithShape="1">
          <a:blip r:embed="rId3"/>
          <a:srcRect l="4317" t="24450" r="24311" b="20681"/>
          <a:stretch/>
        </p:blipFill>
        <p:spPr>
          <a:xfrm>
            <a:off x="1383781" y="2015737"/>
            <a:ext cx="9243786" cy="3997363"/>
          </a:xfrm>
          <a:prstGeom prst="rect">
            <a:avLst/>
          </a:prstGeom>
          <a:ln>
            <a:solidFill>
              <a:schemeClr val="tx1"/>
            </a:solidFill>
          </a:ln>
        </p:spPr>
      </p:pic>
      <p:pic>
        <p:nvPicPr>
          <p:cNvPr id="10" name="Picture 9">
            <a:extLst>
              <a:ext uri="{FF2B5EF4-FFF2-40B4-BE49-F238E27FC236}">
                <a16:creationId xmlns:a16="http://schemas.microsoft.com/office/drawing/2014/main" id="{118ADD98-A9AF-8E8A-2998-2B87DC9F50E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2" name="Slide Number Placeholder 5">
            <a:extLst>
              <a:ext uri="{FF2B5EF4-FFF2-40B4-BE49-F238E27FC236}">
                <a16:creationId xmlns:a16="http://schemas.microsoft.com/office/drawing/2014/main" id="{88718787-D8A3-B773-C973-919F41333E8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9AFC895D-B03A-DE87-4845-0C213089BBC3}"/>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1740169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BFF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77BA6F-CFE5-4FF1-85BB-92F5C2D98707}"/>
              </a:ext>
            </a:extLst>
          </p:cNvPr>
          <p:cNvGrpSpPr/>
          <p:nvPr/>
        </p:nvGrpSpPr>
        <p:grpSpPr>
          <a:xfrm>
            <a:off x="813608" y="1918102"/>
            <a:ext cx="10564785" cy="2648854"/>
            <a:chOff x="813608" y="1714548"/>
            <a:chExt cx="10564785" cy="2648854"/>
          </a:xfrm>
        </p:grpSpPr>
        <p:sp>
          <p:nvSpPr>
            <p:cNvPr id="13" name="Speech Bubble: Rectangle 12">
              <a:extLst>
                <a:ext uri="{FF2B5EF4-FFF2-40B4-BE49-F238E27FC236}">
                  <a16:creationId xmlns:a16="http://schemas.microsoft.com/office/drawing/2014/main" id="{63C506D1-2D14-4D29-88CD-7AFF084FB460}"/>
                </a:ext>
              </a:extLst>
            </p:cNvPr>
            <p:cNvSpPr/>
            <p:nvPr/>
          </p:nvSpPr>
          <p:spPr>
            <a:xfrm>
              <a:off x="813608" y="1714548"/>
              <a:ext cx="10564785" cy="2648854"/>
            </a:xfrm>
            <a:prstGeom prst="wedgeRectCallout">
              <a:avLst>
                <a:gd name="adj1" fmla="val -15200"/>
                <a:gd name="adj2" fmla="val 67774"/>
              </a:avLst>
            </a:prstGeom>
            <a:solidFill>
              <a:schemeClr val="bg1"/>
            </a:solidFill>
            <a:ln w="38100">
              <a:solidFill>
                <a:srgbClr val="ED3C8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6080249-3CCE-4DA8-ACE2-78881606ACAB}"/>
                </a:ext>
              </a:extLst>
            </p:cNvPr>
            <p:cNvSpPr/>
            <p:nvPr/>
          </p:nvSpPr>
          <p:spPr>
            <a:xfrm>
              <a:off x="868729" y="2217477"/>
              <a:ext cx="10454542" cy="1692771"/>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“Companies that have spent time, resources and focus on </a:t>
              </a:r>
              <a:br>
                <a:rPr kumimoji="0" lang="en-US" sz="26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2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building brand equity</a:t>
              </a:r>
              <a:r>
                <a:rPr kumimoji="0" lang="en-US" sz="26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a:t>
              </a:r>
              <a:r>
                <a:rPr kumimoji="0" lang="en-US" sz="2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prior to and through COVID </a:t>
              </a:r>
              <a:r>
                <a:rPr kumimoji="0" lang="en-US" sz="26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may see the benefit of that investment, as they seek to convince consumers they are a worthy contender for their </a:t>
              </a:r>
              <a:r>
                <a:rPr kumimoji="0" lang="en-US" sz="2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diminishing discretionary income</a:t>
              </a:r>
              <a:r>
                <a:rPr kumimoji="0" lang="en-US" sz="260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t>
              </a:r>
              <a:r>
                <a:rPr kumimoji="0" lang="en-US" sz="26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t>
              </a:r>
            </a:p>
          </p:txBody>
        </p:sp>
      </p:grpSp>
      <p:sp>
        <p:nvSpPr>
          <p:cNvPr id="12" name="Rectangle 11">
            <a:extLst>
              <a:ext uri="{FF2B5EF4-FFF2-40B4-BE49-F238E27FC236}">
                <a16:creationId xmlns:a16="http://schemas.microsoft.com/office/drawing/2014/main" id="{DE9C6FDA-C3A5-487B-BD95-7D877BE28D11}"/>
              </a:ext>
            </a:extLst>
          </p:cNvPr>
          <p:cNvSpPr/>
          <p:nvPr/>
        </p:nvSpPr>
        <p:spPr>
          <a:xfrm>
            <a:off x="1795008" y="5365973"/>
            <a:ext cx="5987757" cy="80021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Nancy Lan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National Managing Director, Starcom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1" err="1">
                <a:solidFill>
                  <a:prstClr val="white"/>
                </a:solidFill>
                <a:latin typeface="Helvetica" panose="020B0403020202020204" pitchFamily="34" charset="0"/>
                <a:ea typeface="Open Sans" panose="020B0606030504020204" pitchFamily="34" charset="0"/>
                <a:cs typeface="Open Sans" panose="020B0606030504020204" pitchFamily="34" charset="0"/>
              </a:rPr>
              <a:t>AdNews</a:t>
            </a:r>
            <a:r>
              <a:rPr lang="en-US" sz="1200" i="1">
                <a:solidFill>
                  <a:prstClr val="white"/>
                </a:solidFill>
                <a:latin typeface="Helvetica" panose="020B0403020202020204" pitchFamily="34" charset="0"/>
                <a:ea typeface="Open Sans" panose="020B0606030504020204" pitchFamily="34" charset="0"/>
                <a:cs typeface="Open Sans" panose="020B0606030504020204" pitchFamily="34" charset="0"/>
              </a:rPr>
              <a:t>, 6/8/22</a:t>
            </a:r>
            <a:endParaRPr kumimoji="0" lang="en-US" sz="1200" b="0" i="1" u="none"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92D1EDE4-00B9-D755-2522-BD3211A38712}"/>
              </a:ext>
            </a:extLst>
          </p:cNvPr>
          <p:cNvPicPr>
            <a:picLocks noChangeAspect="1"/>
          </p:cNvPicPr>
          <p:nvPr/>
        </p:nvPicPr>
        <p:blipFill>
          <a:blip r:embed="rId2" cstate="print">
            <a:clrChange>
              <a:clrFrom>
                <a:srgbClr val="00BFF2"/>
              </a:clrFrom>
              <a:clrTo>
                <a:srgbClr val="00BFF2">
                  <a:alpha val="0"/>
                </a:srgbClr>
              </a:clrTo>
            </a:clrChange>
            <a:extLst>
              <a:ext uri="{28A0092B-C50C-407E-A947-70E740481C1C}">
                <a14:useLocalDpi xmlns:a14="http://schemas.microsoft.com/office/drawing/2010/main"/>
              </a:ext>
            </a:extLst>
          </a:blip>
          <a:stretch>
            <a:fillRect/>
          </a:stretch>
        </p:blipFill>
        <p:spPr>
          <a:xfrm>
            <a:off x="8629847" y="729"/>
            <a:ext cx="3562153" cy="2073922"/>
          </a:xfrm>
          <a:prstGeom prst="rect">
            <a:avLst/>
          </a:prstGeom>
        </p:spPr>
      </p:pic>
      <p:pic>
        <p:nvPicPr>
          <p:cNvPr id="10" name="Picture 9">
            <a:extLst>
              <a:ext uri="{FF2B5EF4-FFF2-40B4-BE49-F238E27FC236}">
                <a16:creationId xmlns:a16="http://schemas.microsoft.com/office/drawing/2014/main" id="{E59B364B-5128-4E48-D1AA-0E7A469B39F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4" name="Slide Number Placeholder 5">
            <a:extLst>
              <a:ext uri="{FF2B5EF4-FFF2-40B4-BE49-F238E27FC236}">
                <a16:creationId xmlns:a16="http://schemas.microsoft.com/office/drawing/2014/main" id="{6188C779-2ED5-0FDB-25DB-2BB02B46692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DA5E54C7-6A8F-8254-B57C-D2062B268E86}"/>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028056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C6B47A8-A196-B631-A14F-ECC514347216}"/>
              </a:ext>
            </a:extLst>
          </p:cNvPr>
          <p:cNvSpPr/>
          <p:nvPr/>
        </p:nvSpPr>
        <p:spPr>
          <a:xfrm>
            <a:off x="1012" y="1314450"/>
            <a:ext cx="12189977" cy="5554701"/>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3A1FBF5F-1848-48BB-AC68-94D9A105568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8" name="Slide Number Placeholder 5">
            <a:extLst>
              <a:ext uri="{FF2B5EF4-FFF2-40B4-BE49-F238E27FC236}">
                <a16:creationId xmlns:a16="http://schemas.microsoft.com/office/drawing/2014/main" id="{F63BCA31-334E-4137-9EB3-D59266C0D980}"/>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9" name="Rectangle 18">
            <a:extLst>
              <a:ext uri="{FF2B5EF4-FFF2-40B4-BE49-F238E27FC236}">
                <a16:creationId xmlns:a16="http://schemas.microsoft.com/office/drawing/2014/main" id="{B16257A8-E941-40DF-A69A-6784F9CB1AE0}"/>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9" name="Rectangle 8">
            <a:extLst>
              <a:ext uri="{FF2B5EF4-FFF2-40B4-BE49-F238E27FC236}">
                <a16:creationId xmlns:a16="http://schemas.microsoft.com/office/drawing/2014/main" id="{11A4DCED-750F-4800-5C92-9631F0D6C5B6}"/>
              </a:ext>
            </a:extLst>
          </p:cNvPr>
          <p:cNvSpPr/>
          <p:nvPr/>
        </p:nvSpPr>
        <p:spPr>
          <a:xfrm>
            <a:off x="180409" y="547544"/>
            <a:ext cx="11846937"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1F1A62"/>
                </a:solidFill>
                <a:effectLst/>
                <a:uLnTx/>
                <a:uFillTx/>
                <a:latin typeface="Helvetica" pitchFamily="2" charset="0"/>
                <a:ea typeface="+mn-ea"/>
                <a:cs typeface="+mn-cs"/>
              </a:rPr>
              <a:t>What You’ll Learn…</a:t>
            </a:r>
            <a:endParaRPr kumimoji="0" lang="en-US" sz="3000" b="1" i="0" u="none" strike="noStrike" kern="1200" cap="none" spc="0" normalizeH="0" baseline="0" noProof="0">
              <a:ln>
                <a:noFill/>
              </a:ln>
              <a:solidFill>
                <a:srgbClr val="ED3C8D"/>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A64DF588-C4DE-22B5-369A-DDC07573B63E}"/>
              </a:ext>
            </a:extLst>
          </p:cNvPr>
          <p:cNvSpPr/>
          <p:nvPr/>
        </p:nvSpPr>
        <p:spPr>
          <a:xfrm>
            <a:off x="222507" y="1355767"/>
            <a:ext cx="11762739" cy="524759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B1464"/>
                </a:solidFill>
                <a:effectLst/>
                <a:uLnTx/>
                <a:uFillTx/>
                <a:latin typeface="Helvetica"/>
                <a:ea typeface="+mn-ea"/>
                <a:cs typeface="+mn-cs"/>
              </a:rPr>
              <a:t>During periods of inflation, consumers are increasingly price sensitive and may be looking more critically at what they purchase. As a result, many marketers are grappling with how they should pivot their strategy to maintain market share and consumer relevance…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B1464"/>
              </a:solidFill>
              <a:effectLst/>
              <a:uLnTx/>
              <a:uFillTx/>
              <a:latin typeface="Helvetic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ED3C8D"/>
                </a:solidFill>
                <a:effectLst/>
                <a:uLnTx/>
                <a:uFillTx/>
                <a:latin typeface="Helvetica"/>
                <a:ea typeface="+mn-ea"/>
                <a:cs typeface="+mn-cs"/>
              </a:rPr>
              <a:t>How do I ensure that consumers continue to believe my product is worth paying for?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ED3C8D"/>
              </a:solidFill>
              <a:effectLst/>
              <a:uLnTx/>
              <a:uFillTx/>
              <a:latin typeface="Helvetic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ED3C8D"/>
                </a:solidFill>
                <a:effectLst/>
                <a:uLnTx/>
                <a:uFillTx/>
                <a:latin typeface="Helvetica"/>
                <a:ea typeface="+mn-ea"/>
                <a:cs typeface="+mn-cs"/>
              </a:rPr>
              <a:t>How should I rethink my messaging, media touchpoints and investment approach to better resonate with distressed consumers…and protect my bottom line?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1B1464"/>
              </a:solidFill>
              <a:effectLst/>
              <a:uLnTx/>
              <a:uFillTx/>
              <a:latin typeface="Helvetic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B1464"/>
                </a:solidFill>
                <a:effectLst/>
                <a:uLnTx/>
                <a:uFillTx/>
                <a:latin typeface="Helvetica"/>
                <a:ea typeface="+mn-ea"/>
                <a:cs typeface="+mn-cs"/>
              </a:rPr>
              <a:t>This piece </a:t>
            </a:r>
            <a:r>
              <a:rPr kumimoji="0" lang="en-US" sz="2000" b="0" i="0" strike="noStrike" kern="1200" cap="none" spc="0" normalizeH="0" baseline="0" noProof="0">
                <a:ln>
                  <a:noFill/>
                </a:ln>
                <a:solidFill>
                  <a:srgbClr val="1B1464"/>
                </a:solidFill>
                <a:effectLst/>
                <a:uLnTx/>
                <a:uFillTx/>
                <a:latin typeface="Helvetica"/>
                <a:ea typeface="+mn-ea"/>
                <a:cs typeface="+mn-cs"/>
              </a:rPr>
              <a:t>provides </a:t>
            </a:r>
            <a:r>
              <a:rPr kumimoji="0" lang="en-US" sz="2000" b="1" i="0" u="heavy" strike="noStrike" kern="1200" cap="none" spc="0" normalizeH="0" baseline="0" noProof="0">
                <a:ln>
                  <a:noFill/>
                </a:ln>
                <a:solidFill>
                  <a:srgbClr val="1B1464"/>
                </a:solidFill>
                <a:effectLst/>
                <a:uLnTx/>
                <a:uFillTx/>
                <a:latin typeface="Helvetica"/>
                <a:ea typeface="+mn-ea"/>
                <a:cs typeface="+mn-cs"/>
              </a:rPr>
              <a:t>guidance</a:t>
            </a:r>
            <a:r>
              <a:rPr kumimoji="0" lang="en-US" sz="2000" b="0" i="0" strike="noStrike" kern="1200" cap="none" spc="0" normalizeH="0" baseline="0" noProof="0">
                <a:ln>
                  <a:noFill/>
                </a:ln>
                <a:solidFill>
                  <a:srgbClr val="1B1464"/>
                </a:solidFill>
                <a:effectLst/>
                <a:uLnTx/>
                <a:uFillTx/>
                <a:latin typeface="Helvetica"/>
                <a:ea typeface="+mn-ea"/>
                <a:cs typeface="+mn-cs"/>
              </a:rPr>
              <a:t> </a:t>
            </a:r>
            <a:r>
              <a:rPr kumimoji="0" lang="en-US" sz="2000" b="0" i="0" u="none" strike="noStrike" kern="1200" cap="none" spc="0" normalizeH="0" baseline="0" noProof="0">
                <a:ln>
                  <a:noFill/>
                </a:ln>
                <a:solidFill>
                  <a:srgbClr val="1B1464"/>
                </a:solidFill>
                <a:effectLst/>
                <a:uLnTx/>
                <a:uFillTx/>
                <a:latin typeface="Helvetica"/>
                <a:ea typeface="+mn-ea"/>
                <a:cs typeface="+mn-cs"/>
              </a:rPr>
              <a:t>to successfully navigate this challenging consumer environment: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
              <a:ea typeface="+mn-ea"/>
              <a:cs typeface="+mn-cs"/>
            </a:endParaRPr>
          </a:p>
          <a:p>
            <a:pPr marL="342900" marR="0" lvl="0" indent="-342900" algn="l" defTabSz="914400" rtl="0" eaLnBrk="1" fontAlgn="auto" latinLnBrk="0" hangingPunct="1">
              <a:lnSpc>
                <a:spcPct val="100000"/>
              </a:lnSpc>
              <a:spcBef>
                <a:spcPts val="0"/>
              </a:spcBef>
              <a:spcAft>
                <a:spcPts val="0"/>
              </a:spcAft>
              <a:buClr>
                <a:srgbClr val="ED3C8D"/>
              </a:buClr>
              <a:buSzPct val="150000"/>
              <a:buFont typeface="Arial" panose="020B0604020202020204" pitchFamily="34" charset="0"/>
              <a:buChar char="•"/>
              <a:tabLst/>
              <a:defRPr/>
            </a:pPr>
            <a:r>
              <a:rPr kumimoji="0" lang="en-US" b="1" i="0" u="none" strike="noStrike" kern="1200" cap="none" spc="0" normalizeH="0" baseline="0" noProof="0">
                <a:ln>
                  <a:noFill/>
                </a:ln>
                <a:solidFill>
                  <a:srgbClr val="1B1464"/>
                </a:solidFill>
                <a:effectLst/>
                <a:uLnTx/>
                <a:uFillTx/>
                <a:latin typeface="Helvetica"/>
                <a:ea typeface="+mn-ea"/>
                <a:cs typeface="+mn-cs"/>
              </a:rPr>
              <a:t>See what consumers are saying about inflation </a:t>
            </a:r>
            <a:r>
              <a:rPr kumimoji="0" lang="en-US" b="0" i="0" u="none" strike="noStrike" kern="1200" cap="none" spc="0" normalizeH="0" baseline="0" noProof="0">
                <a:ln>
                  <a:noFill/>
                </a:ln>
                <a:solidFill>
                  <a:srgbClr val="1B1464"/>
                </a:solidFill>
                <a:effectLst/>
                <a:uLnTx/>
                <a:uFillTx/>
                <a:latin typeface="Helvetica"/>
                <a:ea typeface="+mn-ea"/>
                <a:cs typeface="+mn-cs"/>
              </a:rPr>
              <a:t>– to what degree do they feel impacted? Which categories are most vulnerable (and which aren’t)?</a:t>
            </a:r>
          </a:p>
          <a:p>
            <a:pPr marR="0" lvl="0" algn="l" defTabSz="914400" rtl="0" eaLnBrk="1" fontAlgn="auto" latinLnBrk="0" hangingPunct="1">
              <a:lnSpc>
                <a:spcPct val="100000"/>
              </a:lnSpc>
              <a:spcBef>
                <a:spcPts val="0"/>
              </a:spcBef>
              <a:spcAft>
                <a:spcPts val="0"/>
              </a:spcAft>
              <a:buClr>
                <a:srgbClr val="ED3C8D"/>
              </a:buClr>
              <a:buSzPct val="150000"/>
              <a:tabLst/>
              <a:defRPr/>
            </a:pPr>
            <a:endParaRPr kumimoji="0" lang="en-US" sz="800" b="0" i="0" u="none" strike="noStrike" kern="1200" cap="none" spc="0" normalizeH="0" baseline="0" noProof="0">
              <a:ln>
                <a:noFill/>
              </a:ln>
              <a:solidFill>
                <a:srgbClr val="1B1464"/>
              </a:solidFill>
              <a:effectLst/>
              <a:uLnTx/>
              <a:uFillTx/>
              <a:latin typeface="Helvetica"/>
              <a:ea typeface="+mn-ea"/>
              <a:cs typeface="+mn-cs"/>
            </a:endParaRPr>
          </a:p>
          <a:p>
            <a:pPr marL="342900" marR="0" lvl="0" indent="-342900" algn="l" defTabSz="914400" rtl="0" eaLnBrk="1" fontAlgn="auto" latinLnBrk="0" hangingPunct="1">
              <a:lnSpc>
                <a:spcPct val="100000"/>
              </a:lnSpc>
              <a:spcBef>
                <a:spcPts val="0"/>
              </a:spcBef>
              <a:spcAft>
                <a:spcPts val="0"/>
              </a:spcAft>
              <a:buClr>
                <a:srgbClr val="ED3C8D"/>
              </a:buClr>
              <a:buSzPct val="150000"/>
              <a:buFont typeface="Arial" panose="020B0604020202020204" pitchFamily="34" charset="0"/>
              <a:buChar char="•"/>
              <a:tabLst/>
              <a:defRPr/>
            </a:pPr>
            <a:r>
              <a:rPr kumimoji="0" lang="en-US" b="1" i="0" u="none" strike="noStrike" kern="1200" cap="none" spc="0" normalizeH="0" baseline="0" noProof="0">
                <a:ln>
                  <a:noFill/>
                </a:ln>
                <a:solidFill>
                  <a:srgbClr val="1B1464"/>
                </a:solidFill>
                <a:effectLst/>
                <a:uLnTx/>
                <a:uFillTx/>
                <a:latin typeface="Helvetica"/>
                <a:ea typeface="+mn-ea"/>
                <a:cs typeface="+mn-cs"/>
              </a:rPr>
              <a:t>Learn how the industry has begun to react </a:t>
            </a:r>
            <a:r>
              <a:rPr kumimoji="0" lang="en-US" b="0" i="0" u="none" strike="noStrike" kern="1200" cap="none" spc="0" normalizeH="0" baseline="0" noProof="0">
                <a:ln>
                  <a:noFill/>
                </a:ln>
                <a:solidFill>
                  <a:srgbClr val="1B1464"/>
                </a:solidFill>
                <a:effectLst/>
                <a:uLnTx/>
                <a:uFillTx/>
                <a:latin typeface="Helvetica"/>
                <a:ea typeface="+mn-ea"/>
                <a:cs typeface="+mn-cs"/>
              </a:rPr>
              <a:t>– what level of stagnation is predicted and what is the ad revenue forecast?</a:t>
            </a:r>
          </a:p>
          <a:p>
            <a:pPr marR="0" lvl="0" algn="l" defTabSz="914400" rtl="0" eaLnBrk="1" fontAlgn="auto" latinLnBrk="0" hangingPunct="1">
              <a:lnSpc>
                <a:spcPct val="100000"/>
              </a:lnSpc>
              <a:spcBef>
                <a:spcPts val="0"/>
              </a:spcBef>
              <a:spcAft>
                <a:spcPts val="0"/>
              </a:spcAft>
              <a:buClr>
                <a:srgbClr val="ED3C8D"/>
              </a:buClr>
              <a:buSzPct val="150000"/>
              <a:tabLst/>
              <a:defRPr/>
            </a:pPr>
            <a:endParaRPr kumimoji="0" lang="en-US" sz="800" b="0" i="0" u="none" strike="noStrike" kern="1200" cap="none" spc="0" normalizeH="0" baseline="0" noProof="0">
              <a:ln>
                <a:noFill/>
              </a:ln>
              <a:solidFill>
                <a:srgbClr val="1B1464"/>
              </a:solidFill>
              <a:effectLst/>
              <a:uLnTx/>
              <a:uFillTx/>
              <a:latin typeface="Helvetica"/>
              <a:ea typeface="+mn-ea"/>
              <a:cs typeface="+mn-cs"/>
            </a:endParaRPr>
          </a:p>
          <a:p>
            <a:pPr marL="342900" marR="0" lvl="0" indent="-342900" algn="l" defTabSz="914400" rtl="0" eaLnBrk="1" fontAlgn="auto" latinLnBrk="0" hangingPunct="1">
              <a:lnSpc>
                <a:spcPct val="100000"/>
              </a:lnSpc>
              <a:spcBef>
                <a:spcPts val="0"/>
              </a:spcBef>
              <a:spcAft>
                <a:spcPts val="0"/>
              </a:spcAft>
              <a:buClr>
                <a:srgbClr val="ED3C8D"/>
              </a:buClr>
              <a:buSzPct val="150000"/>
              <a:buFont typeface="Arial" panose="020B0604020202020204" pitchFamily="34" charset="0"/>
              <a:buChar char="•"/>
              <a:tabLst/>
              <a:defRPr/>
            </a:pPr>
            <a:r>
              <a:rPr kumimoji="0" lang="en-US" b="1" i="0" u="none" strike="noStrike" kern="1200" cap="none" spc="0" normalizeH="0" baseline="0" noProof="0">
                <a:ln>
                  <a:noFill/>
                </a:ln>
                <a:solidFill>
                  <a:srgbClr val="1B1464"/>
                </a:solidFill>
                <a:effectLst/>
                <a:uLnTx/>
                <a:uFillTx/>
                <a:latin typeface="Helvetica"/>
                <a:ea typeface="+mn-ea"/>
                <a:cs typeface="+mn-cs"/>
              </a:rPr>
              <a:t>Equip yourself with the </a:t>
            </a:r>
            <a:r>
              <a:rPr kumimoji="0" lang="en-US" b="1" i="0" u="heavy" strike="noStrike" kern="1200" cap="none" spc="0" normalizeH="0" baseline="0" noProof="0">
                <a:ln>
                  <a:noFill/>
                </a:ln>
                <a:solidFill>
                  <a:srgbClr val="1B1464"/>
                </a:solidFill>
                <a:effectLst/>
                <a:uLnTx/>
                <a:uFillTx/>
                <a:latin typeface="Helvetica"/>
                <a:ea typeface="+mn-ea"/>
                <a:cs typeface="+mn-cs"/>
              </a:rPr>
              <a:t>6 marketing success strategies </a:t>
            </a:r>
            <a:r>
              <a:rPr kumimoji="0" lang="en-US" b="1" i="0" u="none" strike="noStrike" kern="1200" cap="none" spc="0" normalizeH="0" baseline="0" noProof="0">
                <a:ln>
                  <a:noFill/>
                </a:ln>
                <a:solidFill>
                  <a:srgbClr val="1B1464"/>
                </a:solidFill>
                <a:effectLst/>
                <a:uLnTx/>
                <a:uFillTx/>
                <a:latin typeface="Helvetica"/>
                <a:ea typeface="+mn-ea"/>
                <a:cs typeface="+mn-cs"/>
              </a:rPr>
              <a:t>– </a:t>
            </a:r>
            <a:r>
              <a:rPr kumimoji="0" lang="en-US" b="0" i="0" u="none" strike="noStrike" kern="1200" cap="none" spc="0" normalizeH="0" baseline="0" noProof="0">
                <a:ln>
                  <a:noFill/>
                </a:ln>
                <a:solidFill>
                  <a:srgbClr val="1B1464"/>
                </a:solidFill>
                <a:effectLst/>
                <a:uLnTx/>
                <a:uFillTx/>
                <a:latin typeface="Helvetica"/>
                <a:ea typeface="+mn-ea"/>
                <a:cs typeface="+mn-cs"/>
              </a:rPr>
              <a:t>based on real brand examples and proven marketing principles, learn the winning formula that protects - and grows - brands during periods of economic stress</a:t>
            </a:r>
            <a:endParaRPr kumimoji="0" lang="en-US" sz="2000" b="0" i="0" u="none" strike="noStrike" kern="1200" cap="none" spc="0" normalizeH="0" baseline="0" noProof="0">
              <a:ln>
                <a:noFill/>
              </a:ln>
              <a:solidFill>
                <a:srgbClr val="1B1464"/>
              </a:solidFill>
              <a:effectLst/>
              <a:uLnTx/>
              <a:uFillTx/>
              <a:latin typeface="Helvetica"/>
              <a:ea typeface="+mn-ea"/>
              <a:cs typeface="+mn-cs"/>
            </a:endParaRPr>
          </a:p>
        </p:txBody>
      </p:sp>
    </p:spTree>
    <p:extLst>
      <p:ext uri="{BB962C8B-B14F-4D97-AF65-F5344CB8AC3E}">
        <p14:creationId xmlns:p14="http://schemas.microsoft.com/office/powerpoint/2010/main" val="3159032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D580A06-3DE0-FB31-41E7-D668FEA68DFF}"/>
              </a:ext>
            </a:extLst>
          </p:cNvPr>
          <p:cNvSpPr/>
          <p:nvPr/>
        </p:nvSpPr>
        <p:spPr>
          <a:xfrm>
            <a:off x="6100765" y="1790411"/>
            <a:ext cx="6091236" cy="4371455"/>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486E958-37A8-2D97-1713-17302C2035EF}"/>
              </a:ext>
            </a:extLst>
          </p:cNvPr>
          <p:cNvSpPr/>
          <p:nvPr/>
        </p:nvSpPr>
        <p:spPr>
          <a:xfrm>
            <a:off x="4765" y="1792249"/>
            <a:ext cx="6091236" cy="437145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A5D9A9B-BEAD-8C99-76E3-BAC4FF6C2FAD}"/>
              </a:ext>
            </a:extLst>
          </p:cNvPr>
          <p:cNvSpPr txBox="1"/>
          <p:nvPr/>
        </p:nvSpPr>
        <p:spPr>
          <a:xfrm>
            <a:off x="503714" y="6318014"/>
            <a:ext cx="1164928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Salesforce,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State of the Connected Consumer</a:t>
            </a:r>
            <a:r>
              <a:rPr kumimoji="0" lang="en-US" sz="800" b="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2022. </a:t>
            </a:r>
            <a:r>
              <a:rPr lang="en-US" sz="800">
                <a:solidFill>
                  <a:srgbClr val="1B1464"/>
                </a:solidFill>
                <a:latin typeface="Helvetica" panose="020B0604020202020204" pitchFamily="34" charset="0"/>
                <a:cs typeface="Helvetica" panose="020B0604020202020204" pitchFamily="34" charset="0"/>
              </a:rPr>
              <a:t>Base </a:t>
            </a:r>
            <a:r>
              <a:rPr kumimoji="0" lang="en-US" sz="800" b="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13,020 consumers among 29 countries.</a:t>
            </a:r>
            <a:endParaRPr kumimoji="0" lang="fr-FR"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pic>
        <p:nvPicPr>
          <p:cNvPr id="4" name="Picture 3">
            <a:extLst>
              <a:ext uri="{FF2B5EF4-FFF2-40B4-BE49-F238E27FC236}">
                <a16:creationId xmlns:a16="http://schemas.microsoft.com/office/drawing/2014/main" id="{E9A83CEF-964D-EED8-85F8-F6609EE5186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3142CED8-4A1A-ADEC-3CA9-D684AC66FF71}"/>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0965A96F-BCE8-5BC5-BC09-2382D291487B}"/>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9" name="Rectangle 8">
            <a:extLst>
              <a:ext uri="{FF2B5EF4-FFF2-40B4-BE49-F238E27FC236}">
                <a16:creationId xmlns:a16="http://schemas.microsoft.com/office/drawing/2014/main" id="{F7718615-EE2E-F8D5-402F-B919F0CDD6F4}"/>
              </a:ext>
            </a:extLst>
          </p:cNvPr>
          <p:cNvSpPr/>
          <p:nvPr/>
        </p:nvSpPr>
        <p:spPr>
          <a:xfrm>
            <a:off x="189138" y="304563"/>
            <a:ext cx="11813724" cy="1292662"/>
          </a:xfrm>
          <a:prstGeom prst="rect">
            <a:avLst/>
          </a:prstGeom>
        </p:spPr>
        <p:txBody>
          <a:bodyPr wrap="square">
            <a:spAutoFit/>
          </a:bodyPr>
          <a:lstStyle/>
          <a:p>
            <a:pPr lvl="0">
              <a:defRPr/>
            </a:pPr>
            <a:r>
              <a:rPr lang="en-US" sz="2600" b="1">
                <a:solidFill>
                  <a:srgbClr val="1B1464"/>
                </a:solidFill>
                <a:latin typeface="Helvetica" pitchFamily="2" charset="0"/>
              </a:rPr>
              <a:t>During COVID, consumers built stronger emotional bonds with their favorite brands and companies,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illustrating the outsized</a:t>
            </a:r>
            <a:r>
              <a:rPr lang="en-US" sz="2600" b="1">
                <a:solidFill>
                  <a:srgbClr val="1B1464"/>
                </a:solidFill>
                <a:latin typeface="Helvetica" pitchFamily="2" charset="0"/>
              </a:rPr>
              <a:t> equity and love formed during uncertain times</a:t>
            </a:r>
            <a:endParaRPr kumimoji="0" lang="en-US" sz="2600" b="1" i="0" u="none" strike="noStrike" kern="1200" cap="none" spc="0" normalizeH="0" baseline="0" noProof="0">
              <a:ln>
                <a:noFill/>
              </a:ln>
              <a:solidFill>
                <a:srgbClr val="1B1464"/>
              </a:solidFill>
              <a:effectLst/>
              <a:uLnTx/>
              <a:uFillTx/>
              <a:latin typeface="Helvetica" pitchFamily="2" charset="0"/>
              <a:ea typeface="+mn-ea"/>
              <a:cs typeface="+mn-cs"/>
            </a:endParaRPr>
          </a:p>
        </p:txBody>
      </p:sp>
      <p:graphicFrame>
        <p:nvGraphicFramePr>
          <p:cNvPr id="13" name="Chart 12">
            <a:extLst>
              <a:ext uri="{FF2B5EF4-FFF2-40B4-BE49-F238E27FC236}">
                <a16:creationId xmlns:a16="http://schemas.microsoft.com/office/drawing/2014/main" id="{53F7E5D9-55C0-513A-FB54-3E716357B986}"/>
              </a:ext>
            </a:extLst>
          </p:cNvPr>
          <p:cNvGraphicFramePr/>
          <p:nvPr>
            <p:extLst>
              <p:ext uri="{D42A27DB-BD31-4B8C-83A1-F6EECF244321}">
                <p14:modId xmlns:p14="http://schemas.microsoft.com/office/powerpoint/2010/main" val="2305100344"/>
              </p:ext>
            </p:extLst>
          </p:nvPr>
        </p:nvGraphicFramePr>
        <p:xfrm>
          <a:off x="6171806" y="2724433"/>
          <a:ext cx="5949154" cy="305379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id="{BBC93177-0A7D-71D1-ED9A-E5E2313CE280}"/>
              </a:ext>
            </a:extLst>
          </p:cNvPr>
          <p:cNvGraphicFramePr/>
          <p:nvPr/>
        </p:nvGraphicFramePr>
        <p:xfrm>
          <a:off x="80926" y="1885460"/>
          <a:ext cx="5938914" cy="4164938"/>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Rounded Corners 15">
            <a:extLst>
              <a:ext uri="{FF2B5EF4-FFF2-40B4-BE49-F238E27FC236}">
                <a16:creationId xmlns:a16="http://schemas.microsoft.com/office/drawing/2014/main" id="{F31926E2-D2A6-FF41-8F70-97B366E1B333}"/>
              </a:ext>
            </a:extLst>
          </p:cNvPr>
          <p:cNvSpPr/>
          <p:nvPr/>
        </p:nvSpPr>
        <p:spPr>
          <a:xfrm>
            <a:off x="10723948" y="2722595"/>
            <a:ext cx="864730" cy="585521"/>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ED3C8D"/>
                </a:solidFill>
                <a:latin typeface="Helvetica" panose="020B0604020202020204" pitchFamily="34" charset="0"/>
                <a:cs typeface="Helvetica" panose="020B0604020202020204" pitchFamily="34" charset="0"/>
              </a:rPr>
              <a:t>+17%</a:t>
            </a:r>
          </a:p>
          <a:p>
            <a:pPr algn="ctr"/>
            <a:r>
              <a:rPr lang="en-US" sz="900">
                <a:solidFill>
                  <a:srgbClr val="002060"/>
                </a:solidFill>
                <a:latin typeface="Helvetica" panose="020B0604020202020204" pitchFamily="34" charset="0"/>
                <a:cs typeface="Helvetica" panose="020B0604020202020204" pitchFamily="34" charset="0"/>
              </a:rPr>
              <a:t>vs. 2020</a:t>
            </a:r>
          </a:p>
        </p:txBody>
      </p:sp>
      <p:sp>
        <p:nvSpPr>
          <p:cNvPr id="18" name="TextBox 17">
            <a:extLst>
              <a:ext uri="{FF2B5EF4-FFF2-40B4-BE49-F238E27FC236}">
                <a16:creationId xmlns:a16="http://schemas.microsoft.com/office/drawing/2014/main" id="{2ABCED9B-5C32-F34A-D88D-6CCE2639F7DA}"/>
              </a:ext>
            </a:extLst>
          </p:cNvPr>
          <p:cNvSpPr txBox="1"/>
          <p:nvPr/>
        </p:nvSpPr>
        <p:spPr>
          <a:xfrm>
            <a:off x="6103148" y="2087107"/>
            <a:ext cx="6086470" cy="492443"/>
          </a:xfrm>
          <a:prstGeom prst="rect">
            <a:avLst/>
          </a:prstGeom>
          <a:noFill/>
        </p:spPr>
        <p:txBody>
          <a:bodyPr wrap="square" rtlCol="0">
            <a:spAutoFit/>
          </a:bodyPr>
          <a:lstStyle/>
          <a:p>
            <a:pPr algn="ctr"/>
            <a:r>
              <a:rPr lang="en-US" sz="1400" b="1" i="1" u="sng">
                <a:solidFill>
                  <a:schemeClr val="bg1"/>
                </a:solidFill>
                <a:latin typeface="Helvetica" panose="020B0604020202020204" pitchFamily="34" charset="0"/>
                <a:cs typeface="Helvetica" panose="020B0604020202020204" pitchFamily="34" charset="0"/>
              </a:rPr>
              <a:t>‘I feel an emotional connection to the brand I buy from the most’</a:t>
            </a:r>
            <a:endParaRPr lang="en-US" sz="1200" b="1" i="1" u="sng">
              <a:solidFill>
                <a:schemeClr val="bg1"/>
              </a:solidFill>
              <a:latin typeface="Helvetica" panose="020B0604020202020204" pitchFamily="34" charset="0"/>
              <a:cs typeface="Helvetica" panose="020B0604020202020204" pitchFamily="34" charset="0"/>
            </a:endParaRPr>
          </a:p>
          <a:p>
            <a:pPr algn="ctr"/>
            <a:r>
              <a:rPr lang="en-US" sz="1200">
                <a:solidFill>
                  <a:schemeClr val="bg1"/>
                </a:solidFill>
                <a:latin typeface="Helvetica" panose="020B0604020202020204" pitchFamily="34" charset="0"/>
                <a:cs typeface="Helvetica" panose="020B0604020202020204" pitchFamily="34" charset="0"/>
              </a:rPr>
              <a:t>% of consumers who agree with the following</a:t>
            </a:r>
          </a:p>
        </p:txBody>
      </p:sp>
      <p:pic>
        <p:nvPicPr>
          <p:cNvPr id="19" name="Picture 18" descr="A picture containing person, child&#10;&#10;Description automatically generated">
            <a:extLst>
              <a:ext uri="{FF2B5EF4-FFF2-40B4-BE49-F238E27FC236}">
                <a16:creationId xmlns:a16="http://schemas.microsoft.com/office/drawing/2014/main" id="{F7E23546-3186-72E2-64AB-1962094BAF6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1797594"/>
            <a:ext cx="6105533" cy="4356753"/>
          </a:xfrm>
          <a:prstGeom prst="rect">
            <a:avLst/>
          </a:prstGeom>
        </p:spPr>
      </p:pic>
      <p:sp>
        <p:nvSpPr>
          <p:cNvPr id="15" name="Rectangle: Rounded Corners 14">
            <a:extLst>
              <a:ext uri="{FF2B5EF4-FFF2-40B4-BE49-F238E27FC236}">
                <a16:creationId xmlns:a16="http://schemas.microsoft.com/office/drawing/2014/main" id="{701645D9-9A6D-78A7-4D2D-ECCBB611D540}"/>
              </a:ext>
            </a:extLst>
          </p:cNvPr>
          <p:cNvSpPr/>
          <p:nvPr/>
        </p:nvSpPr>
        <p:spPr>
          <a:xfrm>
            <a:off x="7455598" y="5708217"/>
            <a:ext cx="1248087" cy="388698"/>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ED3C8D"/>
                </a:solidFill>
                <a:latin typeface="Helvetica" panose="020B0604020202020204" pitchFamily="34" charset="0"/>
                <a:cs typeface="Helvetica" panose="020B0604020202020204" pitchFamily="34" charset="0"/>
              </a:rPr>
              <a:t>Pre-Covid</a:t>
            </a:r>
            <a:endParaRPr lang="en-US" sz="1400">
              <a:solidFill>
                <a:srgbClr val="002060"/>
              </a:solidFill>
              <a:latin typeface="Helvetica" panose="020B0604020202020204" pitchFamily="34" charset="0"/>
              <a:cs typeface="Helvetica" panose="020B0604020202020204" pitchFamily="34" charset="0"/>
            </a:endParaRPr>
          </a:p>
        </p:txBody>
      </p:sp>
      <p:sp>
        <p:nvSpPr>
          <p:cNvPr id="17" name="Rectangle: Rounded Corners 16">
            <a:extLst>
              <a:ext uri="{FF2B5EF4-FFF2-40B4-BE49-F238E27FC236}">
                <a16:creationId xmlns:a16="http://schemas.microsoft.com/office/drawing/2014/main" id="{3199AA3D-8336-0CD1-4707-701F939B6287}"/>
              </a:ext>
            </a:extLst>
          </p:cNvPr>
          <p:cNvSpPr/>
          <p:nvPr/>
        </p:nvSpPr>
        <p:spPr>
          <a:xfrm>
            <a:off x="9676495" y="5708217"/>
            <a:ext cx="1248087" cy="388698"/>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ED3C8D"/>
                </a:solidFill>
                <a:latin typeface="Helvetica" panose="020B0604020202020204" pitchFamily="34" charset="0"/>
                <a:cs typeface="Helvetica" panose="020B0604020202020204" pitchFamily="34" charset="0"/>
              </a:rPr>
              <a:t>Today</a:t>
            </a:r>
            <a:endParaRPr lang="en-US" sz="1400">
              <a:solidFill>
                <a:srgbClr val="002060"/>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728586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A579C9C-B311-E99F-3D53-C77BFA09B999}"/>
              </a:ext>
            </a:extLst>
          </p:cNvPr>
          <p:cNvSpPr/>
          <p:nvPr/>
        </p:nvSpPr>
        <p:spPr>
          <a:xfrm>
            <a:off x="1423" y="1536192"/>
            <a:ext cx="12189977" cy="5332958"/>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88A0EEC-FBD4-338C-9477-C91C811F7511}"/>
              </a:ext>
            </a:extLst>
          </p:cNvPr>
          <p:cNvSpPr txBox="1"/>
          <p:nvPr/>
        </p:nvSpPr>
        <p:spPr>
          <a:xfrm>
            <a:off x="457472" y="6313508"/>
            <a:ext cx="1173452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Ipsos,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Here’s how inflation is affecting our shopping</a:t>
            </a:r>
            <a:r>
              <a:rPr kumimoji="0" lang="en-US" sz="800" b="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June 2022. </a:t>
            </a:r>
            <a:r>
              <a:rPr lang="en-US" sz="800">
                <a:solidFill>
                  <a:srgbClr val="1B1464"/>
                </a:solidFill>
                <a:latin typeface="Helvetica" panose="020B0604020202020204" pitchFamily="34" charset="0"/>
                <a:cs typeface="Helvetica" panose="020B0604020202020204" pitchFamily="34" charset="0"/>
              </a:rPr>
              <a:t>Ipsos Coronavirus Consumer Tracker, fielded May 24 – 25, 2022 among 1,120 U.S. adults. </a:t>
            </a:r>
            <a:r>
              <a:rPr kumimoji="0" lang="en-US" sz="800" b="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Q: How much do you agree or disagree with the following statements – agree summary.</a:t>
            </a:r>
            <a:endParaRPr kumimoji="0" lang="fr-FR"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pic>
        <p:nvPicPr>
          <p:cNvPr id="7" name="Picture 6">
            <a:extLst>
              <a:ext uri="{FF2B5EF4-FFF2-40B4-BE49-F238E27FC236}">
                <a16:creationId xmlns:a16="http://schemas.microsoft.com/office/drawing/2014/main" id="{A8178244-85DD-4D30-603C-5FADB0BBE69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8" name="Slide Number Placeholder 5">
            <a:extLst>
              <a:ext uri="{FF2B5EF4-FFF2-40B4-BE49-F238E27FC236}">
                <a16:creationId xmlns:a16="http://schemas.microsoft.com/office/drawing/2014/main" id="{8D70A60A-4F35-B8CF-AED9-FAD8C816213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0ABC8ACC-E30C-CE72-2572-57E013AA7E2E}"/>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1" name="Rectangle 10">
            <a:extLst>
              <a:ext uri="{FF2B5EF4-FFF2-40B4-BE49-F238E27FC236}">
                <a16:creationId xmlns:a16="http://schemas.microsoft.com/office/drawing/2014/main" id="{1B32C009-827C-6857-8CB3-26FFFBE4B685}"/>
              </a:ext>
            </a:extLst>
          </p:cNvPr>
          <p:cNvSpPr/>
          <p:nvPr/>
        </p:nvSpPr>
        <p:spPr>
          <a:xfrm>
            <a:off x="74335" y="281999"/>
            <a:ext cx="11958254"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F1A62"/>
                </a:solidFill>
                <a:latin typeface="Helvetica" pitchFamily="2" charset="0"/>
              </a:rPr>
              <a:t>Customers with strong brand love are more likely to overlook reasonable price increases, even citing “empathy” for the business</a:t>
            </a:r>
            <a:endParaRPr kumimoji="0" lang="en-US" sz="2600" b="1" i="0" u="none" strike="noStrike" kern="1200" cap="none" spc="0" normalizeH="0" baseline="0" noProof="0">
              <a:ln>
                <a:noFill/>
              </a:ln>
              <a:solidFill>
                <a:srgbClr val="ED3C8D"/>
              </a:solidFill>
              <a:effectLst/>
              <a:uLnTx/>
              <a:uFillTx/>
              <a:latin typeface="Helvetica" pitchFamily="2" charset="0"/>
              <a:ea typeface="+mn-ea"/>
              <a:cs typeface="+mn-cs"/>
            </a:endParaRPr>
          </a:p>
        </p:txBody>
      </p:sp>
      <p:sp>
        <p:nvSpPr>
          <p:cNvPr id="12" name="TextBox 11">
            <a:extLst>
              <a:ext uri="{FF2B5EF4-FFF2-40B4-BE49-F238E27FC236}">
                <a16:creationId xmlns:a16="http://schemas.microsoft.com/office/drawing/2014/main" id="{01E4DA16-F6D3-6304-B2F9-EDD0FFE4E97C}"/>
              </a:ext>
            </a:extLst>
          </p:cNvPr>
          <p:cNvSpPr txBox="1"/>
          <p:nvPr/>
        </p:nvSpPr>
        <p:spPr>
          <a:xfrm>
            <a:off x="3034220" y="1889087"/>
            <a:ext cx="6123560" cy="307777"/>
          </a:xfrm>
          <a:prstGeom prst="rect">
            <a:avLst/>
          </a:prstGeom>
          <a:noFill/>
        </p:spPr>
        <p:txBody>
          <a:bodyPr wrap="square">
            <a:spAutoFit/>
          </a:bodyPr>
          <a:lstStyle/>
          <a:p>
            <a:pPr algn="ctr" rtl="0">
              <a:defRPr sz="1320" b="0" i="0" u="none" strike="noStrike" kern="1200" spc="0" baseline="0">
                <a:solidFill>
                  <a:srgbClr val="1B1464"/>
                </a:solidFill>
                <a:latin typeface="Helvetica" panose="020B0604020202020204" pitchFamily="34" charset="0"/>
                <a:ea typeface="+mn-ea"/>
                <a:cs typeface="Helvetica" panose="020B0604020202020204" pitchFamily="34" charset="0"/>
              </a:defRPr>
            </a:pPr>
            <a:r>
              <a:rPr lang="en-US" sz="1400" b="1" u="sng"/>
              <a:t>% of people</a:t>
            </a:r>
            <a:r>
              <a:rPr lang="en-US" sz="1400" b="1" u="sng" baseline="0"/>
              <a:t> that agree with the following statements</a:t>
            </a:r>
            <a:endParaRPr lang="en-US" sz="1400" b="1" u="sng"/>
          </a:p>
        </p:txBody>
      </p:sp>
      <p:sp>
        <p:nvSpPr>
          <p:cNvPr id="18" name="Rectangle 17">
            <a:extLst>
              <a:ext uri="{FF2B5EF4-FFF2-40B4-BE49-F238E27FC236}">
                <a16:creationId xmlns:a16="http://schemas.microsoft.com/office/drawing/2014/main" id="{3E75CE78-427D-A2B1-CFBF-3B363DE6AA43}"/>
              </a:ext>
            </a:extLst>
          </p:cNvPr>
          <p:cNvSpPr/>
          <p:nvPr/>
        </p:nvSpPr>
        <p:spPr>
          <a:xfrm>
            <a:off x="131226" y="2437640"/>
            <a:ext cx="3870464" cy="3489136"/>
          </a:xfrm>
          <a:prstGeom prst="rect">
            <a:avLst/>
          </a:prstGeom>
          <a:solidFill>
            <a:schemeClr val="bg1"/>
          </a:solidFill>
          <a:ln w="571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87156D20-29C2-8F7A-EF0A-B312D3C1FFF7}"/>
              </a:ext>
            </a:extLst>
          </p:cNvPr>
          <p:cNvSpPr/>
          <p:nvPr/>
        </p:nvSpPr>
        <p:spPr>
          <a:xfrm>
            <a:off x="4157042" y="2437640"/>
            <a:ext cx="3870464" cy="3489136"/>
          </a:xfrm>
          <a:prstGeom prst="rect">
            <a:avLst/>
          </a:prstGeom>
          <a:solidFill>
            <a:schemeClr val="bg1"/>
          </a:solidFill>
          <a:ln w="571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A81D89D-C3C2-9CD4-069B-9F61E9F2C051}"/>
              </a:ext>
            </a:extLst>
          </p:cNvPr>
          <p:cNvSpPr/>
          <p:nvPr/>
        </p:nvSpPr>
        <p:spPr>
          <a:xfrm>
            <a:off x="8190310" y="2437640"/>
            <a:ext cx="3870464" cy="3489136"/>
          </a:xfrm>
          <a:prstGeom prst="rect">
            <a:avLst/>
          </a:prstGeom>
          <a:solidFill>
            <a:schemeClr val="bg1"/>
          </a:solidFill>
          <a:ln w="571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5016CDC2-73B1-C77A-5FB4-7F4BDC3C74F9}"/>
              </a:ext>
            </a:extLst>
          </p:cNvPr>
          <p:cNvSpPr txBox="1"/>
          <p:nvPr/>
        </p:nvSpPr>
        <p:spPr>
          <a:xfrm>
            <a:off x="131226" y="4612686"/>
            <a:ext cx="3856635" cy="830997"/>
          </a:xfrm>
          <a:prstGeom prst="rect">
            <a:avLst/>
          </a:prstGeom>
          <a:noFill/>
          <a:ln>
            <a:noFill/>
          </a:ln>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“I have </a:t>
            </a:r>
            <a:r>
              <a:rPr kumimoji="0" lang="en-US" sz="1600" b="1" i="0" u="none"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empathy</a:t>
            </a:r>
            <a:r>
              <a:rPr kumimoji="0" lang="en-US" sz="1600" i="0" u="none"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 </a:t>
            </a:r>
            <a:r>
              <a:rPr kumimoji="0" lang="en-US" sz="1600" b="1" i="0" u="none"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for small businesses </a:t>
            </a:r>
            <a:r>
              <a:rPr kumimoji="0" lang="en-US" sz="1600" i="0" u="none"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that need to increase prices due </a:t>
            </a:r>
            <a:br>
              <a:rPr kumimoji="0" lang="en-US" sz="1600" i="0" u="none"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br>
            <a:r>
              <a:rPr kumimoji="0" lang="en-US" sz="1600" i="0" u="none"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to inflation or shortages.”</a:t>
            </a:r>
          </a:p>
        </p:txBody>
      </p:sp>
      <p:sp>
        <p:nvSpPr>
          <p:cNvPr id="22" name="TextBox 21">
            <a:extLst>
              <a:ext uri="{FF2B5EF4-FFF2-40B4-BE49-F238E27FC236}">
                <a16:creationId xmlns:a16="http://schemas.microsoft.com/office/drawing/2014/main" id="{719A4DAF-DE9D-0A94-5F71-52A56D9CFF30}"/>
              </a:ext>
            </a:extLst>
          </p:cNvPr>
          <p:cNvSpPr txBox="1"/>
          <p:nvPr/>
        </p:nvSpPr>
        <p:spPr>
          <a:xfrm>
            <a:off x="4342157" y="4612686"/>
            <a:ext cx="3500235" cy="830997"/>
          </a:xfrm>
          <a:prstGeom prst="rect">
            <a:avLst/>
          </a:prstGeom>
          <a:noFill/>
          <a:ln>
            <a:noFill/>
          </a:ln>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“I am willing to continue to buy from companies that increase their prices </a:t>
            </a:r>
            <a:r>
              <a:rPr kumimoji="0" lang="en-US" sz="1600" b="1" i="0" u="none"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if I feel valued as a customer</a:t>
            </a:r>
            <a:r>
              <a:rPr kumimoji="0" lang="en-US" sz="1600" i="0" u="none"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a:t>
            </a:r>
          </a:p>
        </p:txBody>
      </p:sp>
      <p:sp>
        <p:nvSpPr>
          <p:cNvPr id="23" name="TextBox 22">
            <a:extLst>
              <a:ext uri="{FF2B5EF4-FFF2-40B4-BE49-F238E27FC236}">
                <a16:creationId xmlns:a16="http://schemas.microsoft.com/office/drawing/2014/main" id="{796083B5-004A-DD4E-969C-4C55CAEC0677}"/>
              </a:ext>
            </a:extLst>
          </p:cNvPr>
          <p:cNvSpPr txBox="1"/>
          <p:nvPr/>
        </p:nvSpPr>
        <p:spPr>
          <a:xfrm>
            <a:off x="4843510" y="3850305"/>
            <a:ext cx="249752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3462">
                  <a:solidFill>
                    <a:prstClr val="black"/>
                  </a:solidFill>
                  <a:prstDash val="solid"/>
                </a:ln>
                <a:solidFill>
                  <a:srgbClr val="00BFF2"/>
                </a:solidFill>
                <a:effectLst/>
                <a:uLnTx/>
                <a:uFillTx/>
                <a:latin typeface="Helvetica" panose="020B0604020202020204" pitchFamily="34" charset="0"/>
                <a:ea typeface="+mn-ea"/>
                <a:cs typeface="Helvetica" panose="020B0604020202020204" pitchFamily="34" charset="0"/>
              </a:rPr>
              <a:t>73% </a:t>
            </a:r>
            <a:endParaRPr kumimoji="0" lang="en-US" sz="4400" b="0" i="0" u="none" strike="noStrike" kern="1200" cap="none" spc="0" normalizeH="0" baseline="0" noProof="0">
              <a:ln>
                <a:noFill/>
              </a:ln>
              <a:solidFill>
                <a:srgbClr val="00BFF2"/>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81F12C7-4E20-2B23-235D-971CFC3DB395}"/>
              </a:ext>
            </a:extLst>
          </p:cNvPr>
          <p:cNvSpPr txBox="1"/>
          <p:nvPr/>
        </p:nvSpPr>
        <p:spPr>
          <a:xfrm>
            <a:off x="8190310" y="4612686"/>
            <a:ext cx="3870463" cy="1077218"/>
          </a:xfrm>
          <a:prstGeom prst="rect">
            <a:avLst/>
          </a:prstGeom>
          <a:noFill/>
          <a:ln>
            <a:noFill/>
          </a:ln>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"I have empathy for companies where I've been a </a:t>
            </a:r>
            <a:r>
              <a:rPr kumimoji="0" lang="en-US" sz="1600" b="1" i="0" u="none"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long-time customer </a:t>
            </a: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when they need to increase their prices due </a:t>
            </a:r>
            <a:b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b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to inflation or shortages."</a:t>
            </a:r>
          </a:p>
        </p:txBody>
      </p:sp>
      <p:sp>
        <p:nvSpPr>
          <p:cNvPr id="25" name="TextBox 24">
            <a:extLst>
              <a:ext uri="{FF2B5EF4-FFF2-40B4-BE49-F238E27FC236}">
                <a16:creationId xmlns:a16="http://schemas.microsoft.com/office/drawing/2014/main" id="{DDB5C372-0C52-E1DE-5F3F-A66FC548D4CA}"/>
              </a:ext>
            </a:extLst>
          </p:cNvPr>
          <p:cNvSpPr txBox="1"/>
          <p:nvPr/>
        </p:nvSpPr>
        <p:spPr>
          <a:xfrm>
            <a:off x="810779" y="3850305"/>
            <a:ext cx="249752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3462">
                  <a:solidFill>
                    <a:prstClr val="black"/>
                  </a:solidFill>
                  <a:prstDash val="solid"/>
                </a:ln>
                <a:solidFill>
                  <a:srgbClr val="00BFF2"/>
                </a:solidFill>
                <a:effectLst/>
                <a:uLnTx/>
                <a:uFillTx/>
                <a:latin typeface="Helvetica" panose="020B0604020202020204" pitchFamily="34" charset="0"/>
                <a:ea typeface="+mn-ea"/>
                <a:cs typeface="Helvetica" panose="020B0604020202020204" pitchFamily="34" charset="0"/>
              </a:rPr>
              <a:t>81% </a:t>
            </a:r>
            <a:endParaRPr kumimoji="0" lang="en-US" sz="4400" b="0" i="0" u="none" strike="noStrike" kern="1200" cap="none" spc="0" normalizeH="0" baseline="0" noProof="0">
              <a:ln>
                <a:noFill/>
              </a:ln>
              <a:solidFill>
                <a:srgbClr val="00BFF2"/>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921E28DC-A55A-39B2-D37E-B18104F5F604}"/>
              </a:ext>
            </a:extLst>
          </p:cNvPr>
          <p:cNvSpPr txBox="1"/>
          <p:nvPr/>
        </p:nvSpPr>
        <p:spPr>
          <a:xfrm>
            <a:off x="8876777" y="3850305"/>
            <a:ext cx="249752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3462">
                  <a:solidFill>
                    <a:prstClr val="black"/>
                  </a:solidFill>
                  <a:prstDash val="solid"/>
                </a:ln>
                <a:solidFill>
                  <a:srgbClr val="00BFF2"/>
                </a:solidFill>
                <a:effectLst/>
                <a:uLnTx/>
                <a:uFillTx/>
                <a:latin typeface="Helvetica" panose="020B0604020202020204" pitchFamily="34" charset="0"/>
                <a:ea typeface="+mn-ea"/>
                <a:cs typeface="Helvetica" panose="020B0604020202020204" pitchFamily="34" charset="0"/>
              </a:rPr>
              <a:t>71% </a:t>
            </a:r>
            <a:endParaRPr kumimoji="0" lang="en-US" sz="4400" b="0" i="0" u="none" strike="noStrike" kern="1200" cap="none" spc="0" normalizeH="0" baseline="0" noProof="0">
              <a:ln>
                <a:noFill/>
              </a:ln>
              <a:solidFill>
                <a:srgbClr val="00BFF2"/>
              </a:solidFill>
              <a:effectLst/>
              <a:uLnTx/>
              <a:uFillTx/>
              <a:latin typeface="Calibri" panose="020F0502020204030204"/>
              <a:ea typeface="+mn-ea"/>
              <a:cs typeface="+mn-cs"/>
            </a:endParaRPr>
          </a:p>
        </p:txBody>
      </p:sp>
      <p:pic>
        <p:nvPicPr>
          <p:cNvPr id="10" name="Picture 9" descr="A picture containing text, sign&#10;&#10;Description automatically generated">
            <a:extLst>
              <a:ext uri="{FF2B5EF4-FFF2-40B4-BE49-F238E27FC236}">
                <a16:creationId xmlns:a16="http://schemas.microsoft.com/office/drawing/2014/main" id="{B2AB29F2-D759-AEFE-2074-514BDF7615A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94323" y="2604899"/>
            <a:ext cx="1144269" cy="1144269"/>
          </a:xfrm>
          <a:prstGeom prst="rect">
            <a:avLst/>
          </a:prstGeom>
        </p:spPr>
      </p:pic>
      <p:pic>
        <p:nvPicPr>
          <p:cNvPr id="28" name="Picture 27" descr="Icon&#10;&#10;Description automatically generated">
            <a:extLst>
              <a:ext uri="{FF2B5EF4-FFF2-40B4-BE49-F238E27FC236}">
                <a16:creationId xmlns:a16="http://schemas.microsoft.com/office/drawing/2014/main" id="{7F39EFC2-1B1A-22DE-8C0E-8F01BA4E432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43021" y="2636774"/>
            <a:ext cx="1098506" cy="1098506"/>
          </a:xfrm>
          <a:prstGeom prst="rect">
            <a:avLst/>
          </a:prstGeom>
        </p:spPr>
      </p:pic>
      <p:pic>
        <p:nvPicPr>
          <p:cNvPr id="30" name="Picture 29" descr="Icon&#10;&#10;Description automatically generated">
            <a:extLst>
              <a:ext uri="{FF2B5EF4-FFF2-40B4-BE49-F238E27FC236}">
                <a16:creationId xmlns:a16="http://schemas.microsoft.com/office/drawing/2014/main" id="{A5325E1B-8AE5-84D8-06B2-3352A6EAD9C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589727" y="2702805"/>
            <a:ext cx="1032475" cy="1032475"/>
          </a:xfrm>
          <a:prstGeom prst="rect">
            <a:avLst/>
          </a:prstGeom>
        </p:spPr>
      </p:pic>
    </p:spTree>
    <p:extLst>
      <p:ext uri="{BB962C8B-B14F-4D97-AF65-F5344CB8AC3E}">
        <p14:creationId xmlns:p14="http://schemas.microsoft.com/office/powerpoint/2010/main" val="25316574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6911162-88F9-63BD-487C-2971684179BE}"/>
              </a:ext>
            </a:extLst>
          </p:cNvPr>
          <p:cNvSpPr/>
          <p:nvPr/>
        </p:nvSpPr>
        <p:spPr>
          <a:xfrm>
            <a:off x="120948" y="1676087"/>
            <a:ext cx="2814158" cy="445075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342159E-1A1E-3610-FF62-46AF57E73040}"/>
              </a:ext>
            </a:extLst>
          </p:cNvPr>
          <p:cNvSpPr/>
          <p:nvPr/>
        </p:nvSpPr>
        <p:spPr>
          <a:xfrm>
            <a:off x="3187494" y="1676087"/>
            <a:ext cx="2814158" cy="445075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B87CFC4-2384-EC69-EA42-1721290473B1}"/>
              </a:ext>
            </a:extLst>
          </p:cNvPr>
          <p:cNvSpPr/>
          <p:nvPr/>
        </p:nvSpPr>
        <p:spPr>
          <a:xfrm>
            <a:off x="6198606" y="1635759"/>
            <a:ext cx="2814158" cy="445075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7AC08103-E688-1AA5-65B0-4715825B7DC8}"/>
              </a:ext>
            </a:extLst>
          </p:cNvPr>
          <p:cNvSpPr/>
          <p:nvPr/>
        </p:nvSpPr>
        <p:spPr>
          <a:xfrm>
            <a:off x="9217978" y="1635759"/>
            <a:ext cx="2814158" cy="445075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B1B1A43-0187-4411-B0C4-23D2EA25BBED}"/>
              </a:ext>
            </a:extLst>
          </p:cNvPr>
          <p:cNvSpPr/>
          <p:nvPr/>
        </p:nvSpPr>
        <p:spPr>
          <a:xfrm>
            <a:off x="127897" y="114554"/>
            <a:ext cx="1159358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Recent examples of successful brands who </a:t>
            </a:r>
            <a:r>
              <a:rPr lang="en-US" sz="2600" b="1">
                <a:solidFill>
                  <a:srgbClr val="1B1464"/>
                </a:solidFill>
                <a:latin typeface="Helvetica" panose="020B0604020202020204" pitchFamily="2" charset="0"/>
                <a:ea typeface="Open Sans" panose="020B0606030504020204" pitchFamily="34" charset="0"/>
                <a:cs typeface="Open Sans" panose="020B0606030504020204" pitchFamily="34" charset="0"/>
              </a:rPr>
              <a:t>have increased prices, relying on their strong customer relationships to retain business</a:t>
            </a:r>
            <a:endParaRPr kumimoji="0" lang="en-US" sz="2600" b="1" i="0" u="none" strike="noStrike" kern="1200" cap="none" spc="0" normalizeH="0" baseline="0" noProof="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BC90354F-E917-4AEA-AF47-4E3AAD3AFBDE}"/>
              </a:ext>
            </a:extLst>
          </p:cNvPr>
          <p:cNvSpPr/>
          <p:nvPr/>
        </p:nvSpPr>
        <p:spPr>
          <a:xfrm>
            <a:off x="562309" y="1940671"/>
            <a:ext cx="193143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Ecommerce</a:t>
            </a:r>
          </a:p>
        </p:txBody>
      </p:sp>
      <p:sp>
        <p:nvSpPr>
          <p:cNvPr id="26" name="TextBox 25">
            <a:extLst>
              <a:ext uri="{FF2B5EF4-FFF2-40B4-BE49-F238E27FC236}">
                <a16:creationId xmlns:a16="http://schemas.microsoft.com/office/drawing/2014/main" id="{4274F7DD-C15D-0500-5CCF-04E5DDF2F60E}"/>
              </a:ext>
            </a:extLst>
          </p:cNvPr>
          <p:cNvSpPr txBox="1"/>
          <p:nvPr/>
        </p:nvSpPr>
        <p:spPr>
          <a:xfrm>
            <a:off x="127897" y="3973906"/>
            <a:ext cx="2800261" cy="1169551"/>
          </a:xfrm>
          <a:prstGeom prst="rect">
            <a:avLst/>
          </a:prstGeom>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kumimoji="0" sz="1200" b="0" i="0" u="none" strike="noStrike" cap="none" spc="0" normalizeH="0" baseline="0">
                <a:ln>
                  <a:noFill/>
                </a:ln>
                <a:solidFill>
                  <a:srgbClr val="1F1A62"/>
                </a:solidFill>
                <a:effectLst/>
                <a:uLnTx/>
                <a:uFillTx/>
                <a:latin typeface="Helvetica" panose="020B0403020202020204" pitchFamily="34" charset="0"/>
              </a:defRPr>
            </a:lvl1pPr>
          </a:lstStyle>
          <a:p>
            <a:r>
              <a:rPr lang="en-US" sz="1400"/>
              <a:t>Subscription prices for </a:t>
            </a:r>
            <a:r>
              <a:rPr lang="en-US" sz="1400" b="1"/>
              <a:t>Amazon Prime</a:t>
            </a:r>
            <a:r>
              <a:rPr lang="en-US" sz="1400"/>
              <a:t> in the US have recently risen by </a:t>
            </a:r>
            <a:r>
              <a:rPr lang="en-US" sz="1400" b="1"/>
              <a:t>17%</a:t>
            </a:r>
            <a:r>
              <a:rPr lang="en-US" sz="1400"/>
              <a:t>, a move the company felt confident about because of its brand loyalty. </a:t>
            </a:r>
          </a:p>
        </p:txBody>
      </p:sp>
      <p:sp>
        <p:nvSpPr>
          <p:cNvPr id="23" name="TextBox 22">
            <a:extLst>
              <a:ext uri="{FF2B5EF4-FFF2-40B4-BE49-F238E27FC236}">
                <a16:creationId xmlns:a16="http://schemas.microsoft.com/office/drawing/2014/main" id="{7A8B4ADF-A905-E6A2-C193-6F5C5735A516}"/>
              </a:ext>
            </a:extLst>
          </p:cNvPr>
          <p:cNvSpPr txBox="1"/>
          <p:nvPr/>
        </p:nvSpPr>
        <p:spPr>
          <a:xfrm>
            <a:off x="457472" y="6211908"/>
            <a:ext cx="117345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Raconteur,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For CMOs, inflation is both challenge and opportunity</a:t>
            </a:r>
            <a:r>
              <a:rPr kumimoji="0" lang="en-US" sz="800" b="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6/17/2022. </a:t>
            </a: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eMarketer Insider Intelligence,</a:t>
            </a:r>
            <a:r>
              <a:rPr kumimoji="0" lang="en-US" sz="8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Price increases wallop retailers as consumer behavior shifts</a:t>
            </a:r>
            <a:r>
              <a:rPr kumimoji="0" lang="en-US" sz="800" b="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2/14/2022. </a:t>
            </a: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eMarketer Insider Intelligence,</a:t>
            </a:r>
            <a:r>
              <a:rPr kumimoji="0" lang="en-US" sz="8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Petco’s CEO thinks the pet industry is inflation-proof</a:t>
            </a:r>
            <a:r>
              <a:rPr lang="en-US" sz="800" i="1">
                <a:solidFill>
                  <a:srgbClr val="1F1A62"/>
                </a:solidFill>
                <a:latin typeface="Helvetica" panose="020B0604020202020204" pitchFamily="34" charset="0"/>
                <a:cs typeface="Helvetica" panose="020B0604020202020204" pitchFamily="34" charset="0"/>
              </a:rPr>
              <a:t>, </a:t>
            </a:r>
            <a:r>
              <a:rPr lang="en-US" sz="800">
                <a:solidFill>
                  <a:srgbClr val="1F1A62"/>
                </a:solidFill>
                <a:latin typeface="Helvetica" panose="020B0604020202020204" pitchFamily="34" charset="0"/>
                <a:cs typeface="Helvetica" panose="020B0604020202020204" pitchFamily="34" charset="0"/>
              </a:rPr>
              <a:t>3/24/2022. Forbes, </a:t>
            </a:r>
            <a:r>
              <a:rPr lang="en-US" sz="800" i="1">
                <a:solidFill>
                  <a:srgbClr val="1F1A62"/>
                </a:solidFill>
                <a:latin typeface="Helvetica" panose="020B0604020202020204" pitchFamily="34" charset="0"/>
                <a:cs typeface="Helvetica" panose="020B0604020202020204" pitchFamily="34" charset="0"/>
              </a:rPr>
              <a:t>Companies Rush To Raise Prices While They Still Can</a:t>
            </a:r>
            <a:r>
              <a:rPr lang="en-US" sz="800">
                <a:solidFill>
                  <a:srgbClr val="1F1A62"/>
                </a:solidFill>
                <a:latin typeface="Helvetica" panose="020B0604020202020204" pitchFamily="34" charset="0"/>
                <a:cs typeface="Helvetica" panose="020B0604020202020204" pitchFamily="34" charset="0"/>
              </a:rPr>
              <a:t>, 5/2/2022. *Based on a November 2021 survey from Digital.com.</a:t>
            </a:r>
          </a:p>
        </p:txBody>
      </p:sp>
      <p:pic>
        <p:nvPicPr>
          <p:cNvPr id="33" name="Picture 32">
            <a:extLst>
              <a:ext uri="{FF2B5EF4-FFF2-40B4-BE49-F238E27FC236}">
                <a16:creationId xmlns:a16="http://schemas.microsoft.com/office/drawing/2014/main" id="{1CA7669C-A4E1-936D-1496-ED7667E5D63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4" name="Slide Number Placeholder 5">
            <a:extLst>
              <a:ext uri="{FF2B5EF4-FFF2-40B4-BE49-F238E27FC236}">
                <a16:creationId xmlns:a16="http://schemas.microsoft.com/office/drawing/2014/main" id="{507FA0B1-7F0D-B2D7-A1F3-DC661F32A49F}"/>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5" name="Rectangle 34">
            <a:extLst>
              <a:ext uri="{FF2B5EF4-FFF2-40B4-BE49-F238E27FC236}">
                <a16:creationId xmlns:a16="http://schemas.microsoft.com/office/drawing/2014/main" id="{95A63826-9E29-80BB-0B7C-CDB7DECE2F60}"/>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2052" name="Picture 4">
            <a:extLst>
              <a:ext uri="{FF2B5EF4-FFF2-40B4-BE49-F238E27FC236}">
                <a16:creationId xmlns:a16="http://schemas.microsoft.com/office/drawing/2014/main" id="{1B00E6A8-2C10-0B9D-8689-53B0A60E425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46985" y="2534687"/>
            <a:ext cx="1962082" cy="112133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8C8BDEB-D386-6DD0-8D25-743C39717DE7}"/>
              </a:ext>
            </a:extLst>
          </p:cNvPr>
          <p:cNvSpPr/>
          <p:nvPr/>
        </p:nvSpPr>
        <p:spPr>
          <a:xfrm>
            <a:off x="3387814" y="1940671"/>
            <a:ext cx="2413518"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QSR</a:t>
            </a:r>
          </a:p>
        </p:txBody>
      </p:sp>
      <p:pic>
        <p:nvPicPr>
          <p:cNvPr id="2054" name="Picture 6" descr="Chipotle Mexican Grill - Wikipedia">
            <a:extLst>
              <a:ext uri="{FF2B5EF4-FFF2-40B4-BE49-F238E27FC236}">
                <a16:creationId xmlns:a16="http://schemas.microsoft.com/office/drawing/2014/main" id="{A5EF5A93-69F2-CA69-9D18-7D536F04516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916164" y="2416947"/>
            <a:ext cx="1356818" cy="1356818"/>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1BCA0F8E-5212-01EC-F678-6D2ED796CBB0}"/>
              </a:ext>
            </a:extLst>
          </p:cNvPr>
          <p:cNvSpPr txBox="1"/>
          <p:nvPr/>
        </p:nvSpPr>
        <p:spPr>
          <a:xfrm>
            <a:off x="3195816" y="3973906"/>
            <a:ext cx="2797515" cy="1600438"/>
          </a:xfrm>
          <a:prstGeom prst="rect">
            <a:avLst/>
          </a:prstGeom>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kumimoji="0" sz="1200" b="0" i="0" u="none" strike="noStrike" cap="none" spc="0" normalizeH="0" baseline="0">
                <a:ln>
                  <a:noFill/>
                </a:ln>
                <a:solidFill>
                  <a:srgbClr val="1F1A62"/>
                </a:solidFill>
                <a:effectLst/>
                <a:uLnTx/>
                <a:uFillTx/>
                <a:latin typeface="Helvetica" panose="020B0403020202020204" pitchFamily="34" charset="0"/>
              </a:defRPr>
            </a:lvl1pPr>
          </a:lstStyle>
          <a:p>
            <a:r>
              <a:rPr lang="en-US" sz="1400" b="1"/>
              <a:t>Chipotle</a:t>
            </a:r>
            <a:r>
              <a:rPr lang="en-US" sz="1400"/>
              <a:t> </a:t>
            </a:r>
            <a:r>
              <a:rPr lang="en-US" sz="1400">
                <a:hlinkClick r:id="rId5"/>
              </a:rPr>
              <a:t>saw</a:t>
            </a:r>
            <a:r>
              <a:rPr lang="en-US" sz="1400"/>
              <a:t> “very little resistance” despite raising prices by around </a:t>
            </a:r>
            <a:r>
              <a:rPr lang="en-US" sz="1400" b="1"/>
              <a:t>10%</a:t>
            </a:r>
            <a:r>
              <a:rPr lang="en-US" sz="1400"/>
              <a:t> over the course of last year. In fact, the fast-food company reported </a:t>
            </a:r>
            <a:r>
              <a:rPr lang="en-US" sz="1400" b="1"/>
              <a:t>15%</a:t>
            </a:r>
            <a:r>
              <a:rPr lang="en-US" sz="1400"/>
              <a:t> YoY growth in Q4 ’21 for </a:t>
            </a:r>
            <a:br>
              <a:rPr lang="en-US" sz="1400"/>
            </a:br>
            <a:r>
              <a:rPr lang="en-US" sz="1400"/>
              <a:t>its restaurant sales.</a:t>
            </a:r>
          </a:p>
        </p:txBody>
      </p:sp>
      <p:pic>
        <p:nvPicPr>
          <p:cNvPr id="2056" name="Picture 8" descr="Petco Logo and symbol, meaning, history, PNG">
            <a:extLst>
              <a:ext uri="{FF2B5EF4-FFF2-40B4-BE49-F238E27FC236}">
                <a16:creationId xmlns:a16="http://schemas.microsoft.com/office/drawing/2014/main" id="{E82E7AE7-7D97-6454-1B06-8CFF925C2E7E}"/>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13070" y="2534687"/>
            <a:ext cx="1993490" cy="1121337"/>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3B5AE3CC-96AF-3E2D-20D6-53ABFCC2FC1C}"/>
              </a:ext>
            </a:extLst>
          </p:cNvPr>
          <p:cNvSpPr/>
          <p:nvPr/>
        </p:nvSpPr>
        <p:spPr>
          <a:xfrm>
            <a:off x="6403056" y="1940671"/>
            <a:ext cx="2413518"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Pet Care</a:t>
            </a:r>
          </a:p>
        </p:txBody>
      </p:sp>
      <p:sp>
        <p:nvSpPr>
          <p:cNvPr id="39" name="TextBox 38">
            <a:extLst>
              <a:ext uri="{FF2B5EF4-FFF2-40B4-BE49-F238E27FC236}">
                <a16:creationId xmlns:a16="http://schemas.microsoft.com/office/drawing/2014/main" id="{418D5975-27B7-89C1-D4B0-702B818FDC5B}"/>
              </a:ext>
            </a:extLst>
          </p:cNvPr>
          <p:cNvSpPr txBox="1"/>
          <p:nvPr/>
        </p:nvSpPr>
        <p:spPr>
          <a:xfrm>
            <a:off x="6176386" y="3973906"/>
            <a:ext cx="2856698" cy="1384995"/>
          </a:xfrm>
          <a:prstGeom prst="rect">
            <a:avLst/>
          </a:prstGeom>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1F1A62"/>
                </a:solidFill>
                <a:effectLst/>
                <a:uLnTx/>
                <a:uFillTx/>
                <a:latin typeface="Helvetica" panose="020B0403020202020204" pitchFamily="34" charset="0"/>
              </a:defRPr>
            </a:lvl1pPr>
          </a:lstStyle>
          <a:p>
            <a:r>
              <a:rPr lang="en-US"/>
              <a:t>Petco</a:t>
            </a:r>
            <a:r>
              <a:rPr lang="en-US" b="0"/>
              <a:t> CEO Ron Coughlin sees the industry as “</a:t>
            </a:r>
            <a:r>
              <a:rPr lang="en-US"/>
              <a:t>resilient to inflation</a:t>
            </a:r>
            <a:r>
              <a:rPr lang="en-US" b="0"/>
              <a:t>,” because even as costs rise, pet parents will still need to provide food and care to their charges.</a:t>
            </a:r>
          </a:p>
        </p:txBody>
      </p:sp>
      <p:sp>
        <p:nvSpPr>
          <p:cNvPr id="40" name="Rectangle 39">
            <a:extLst>
              <a:ext uri="{FF2B5EF4-FFF2-40B4-BE49-F238E27FC236}">
                <a16:creationId xmlns:a16="http://schemas.microsoft.com/office/drawing/2014/main" id="{B87C17E8-C212-2105-F569-23341F3FB084}"/>
              </a:ext>
            </a:extLst>
          </p:cNvPr>
          <p:cNvSpPr/>
          <p:nvPr/>
        </p:nvSpPr>
        <p:spPr>
          <a:xfrm>
            <a:off x="9418298" y="1940782"/>
            <a:ext cx="2413518"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Beverages</a:t>
            </a:r>
          </a:p>
        </p:txBody>
      </p:sp>
      <p:pic>
        <p:nvPicPr>
          <p:cNvPr id="2058" name="Picture 10">
            <a:extLst>
              <a:ext uri="{FF2B5EF4-FFF2-40B4-BE49-F238E27FC236}">
                <a16:creationId xmlns:a16="http://schemas.microsoft.com/office/drawing/2014/main" id="{977CD10C-1102-4D3A-083F-F69BD9BFC4D0}"/>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528638" y="2551769"/>
            <a:ext cx="2192839" cy="716955"/>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34F8E45E-19D7-EC60-7FB7-1F383C7A771A}"/>
              </a:ext>
            </a:extLst>
          </p:cNvPr>
          <p:cNvSpPr txBox="1"/>
          <p:nvPr/>
        </p:nvSpPr>
        <p:spPr>
          <a:xfrm>
            <a:off x="9207405" y="3973906"/>
            <a:ext cx="2856698" cy="2031325"/>
          </a:xfrm>
          <a:prstGeom prst="rect">
            <a:avLst/>
          </a:prstGeom>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1F1A62"/>
                </a:solidFill>
                <a:effectLst/>
                <a:uLnTx/>
                <a:uFillTx/>
                <a:latin typeface="Helvetica" panose="020B0403020202020204" pitchFamily="34" charset="0"/>
              </a:defRPr>
            </a:lvl1pPr>
          </a:lstStyle>
          <a:p>
            <a:r>
              <a:rPr lang="en-US" b="0"/>
              <a:t>CEO of </a:t>
            </a:r>
            <a:r>
              <a:rPr lang="en-US"/>
              <a:t>Coca-Cola</a:t>
            </a:r>
            <a:r>
              <a:rPr lang="en-US" b="0"/>
              <a:t>, James Quincey says “</a:t>
            </a:r>
            <a:r>
              <a:rPr lang="en-US"/>
              <a:t>we’re going to err towards taking the price increase </a:t>
            </a:r>
            <a:r>
              <a:rPr lang="en-US" b="0"/>
              <a:t>rather than not taking the price increase”, with analysts predicting consumers aren’t as likely to cut back on small indulgences like a soda at lunch despite price increases. </a:t>
            </a:r>
          </a:p>
        </p:txBody>
      </p:sp>
      <p:sp>
        <p:nvSpPr>
          <p:cNvPr id="42" name="TextBox 41">
            <a:extLst>
              <a:ext uri="{FF2B5EF4-FFF2-40B4-BE49-F238E27FC236}">
                <a16:creationId xmlns:a16="http://schemas.microsoft.com/office/drawing/2014/main" id="{02BCF633-75BD-DD35-BCAF-5C6329B3BFE0}"/>
              </a:ext>
            </a:extLst>
          </p:cNvPr>
          <p:cNvSpPr txBox="1"/>
          <p:nvPr/>
        </p:nvSpPr>
        <p:spPr>
          <a:xfrm>
            <a:off x="138594" y="1136392"/>
            <a:ext cx="12031887" cy="30777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8"/>
              </a:buBlip>
              <a:tabLst/>
              <a:defRPr/>
            </a:pPr>
            <a:r>
              <a:rPr kumimoji="0" lang="en-US" sz="1400" b="0" i="0" u="none" strike="noStrike" kern="1200" cap="none" spc="0" normalizeH="0" baseline="0" noProof="0">
                <a:ln>
                  <a:noFill/>
                </a:ln>
                <a:solidFill>
                  <a:srgbClr val="1B1464"/>
                </a:solidFill>
                <a:effectLst/>
                <a:uLnTx/>
                <a:uFillTx/>
                <a:latin typeface="Helvetica" pitchFamily="2" charset="0"/>
                <a:ea typeface="+mn-ea"/>
                <a:cs typeface="+mn-cs"/>
              </a:rPr>
              <a:t>More than half (</a:t>
            </a:r>
            <a:r>
              <a:rPr kumimoji="0" lang="en-US" sz="1400" b="1" i="0" u="none" strike="noStrike" kern="1200" cap="none" spc="0" normalizeH="0" baseline="0" noProof="0">
                <a:ln>
                  <a:noFill/>
                </a:ln>
                <a:solidFill>
                  <a:srgbClr val="1B1464"/>
                </a:solidFill>
                <a:effectLst/>
                <a:uLnTx/>
                <a:uFillTx/>
                <a:latin typeface="Helvetica" pitchFamily="2" charset="0"/>
                <a:ea typeface="+mn-ea"/>
                <a:cs typeface="+mn-cs"/>
              </a:rPr>
              <a:t>56%</a:t>
            </a:r>
            <a:r>
              <a:rPr kumimoji="0" lang="en-US" sz="1400" b="0" i="0" u="none" strike="noStrike" kern="1200" cap="none" spc="0" normalizeH="0" baseline="0" noProof="0">
                <a:ln>
                  <a:noFill/>
                </a:ln>
                <a:solidFill>
                  <a:srgbClr val="1B1464"/>
                </a:solidFill>
                <a:effectLst/>
                <a:uLnTx/>
                <a:uFillTx/>
                <a:latin typeface="Helvetica" pitchFamily="2" charset="0"/>
                <a:ea typeface="+mn-ea"/>
                <a:cs typeface="+mn-cs"/>
              </a:rPr>
              <a:t>) of retailers have raised prices beyond inflation to boost profits, while </a:t>
            </a:r>
            <a:r>
              <a:rPr kumimoji="0" lang="en-US" sz="1400" b="1" i="0" u="none" strike="noStrike" kern="1200" cap="none" spc="0" normalizeH="0" baseline="0" noProof="0">
                <a:ln>
                  <a:noFill/>
                </a:ln>
                <a:solidFill>
                  <a:srgbClr val="1B1464"/>
                </a:solidFill>
                <a:effectLst/>
                <a:uLnTx/>
                <a:uFillTx/>
                <a:latin typeface="Helvetica" pitchFamily="2" charset="0"/>
                <a:ea typeface="+mn-ea"/>
                <a:cs typeface="+mn-cs"/>
              </a:rPr>
              <a:t>55%</a:t>
            </a:r>
            <a:r>
              <a:rPr kumimoji="0" lang="en-US" sz="1400" b="0" i="0" u="none" strike="noStrike" kern="1200" cap="none" spc="0" normalizeH="0" baseline="0" noProof="0">
                <a:ln>
                  <a:noFill/>
                </a:ln>
                <a:solidFill>
                  <a:srgbClr val="1B1464"/>
                </a:solidFill>
                <a:effectLst/>
                <a:uLnTx/>
                <a:uFillTx/>
                <a:latin typeface="Helvetica" pitchFamily="2" charset="0"/>
                <a:ea typeface="+mn-ea"/>
                <a:cs typeface="+mn-cs"/>
              </a:rPr>
              <a:t> have increased their prices by </a:t>
            </a:r>
            <a:r>
              <a:rPr kumimoji="0" lang="en-US" sz="1400" b="1" i="0" u="none" strike="noStrike" kern="1200" cap="none" spc="0" normalizeH="0" baseline="0" noProof="0">
                <a:ln>
                  <a:noFill/>
                </a:ln>
                <a:solidFill>
                  <a:srgbClr val="1B1464"/>
                </a:solidFill>
                <a:effectLst/>
                <a:uLnTx/>
                <a:uFillTx/>
                <a:latin typeface="Helvetica" pitchFamily="2" charset="0"/>
                <a:ea typeface="+mn-ea"/>
                <a:cs typeface="+mn-cs"/>
              </a:rPr>
              <a:t>20%</a:t>
            </a:r>
            <a:r>
              <a:rPr kumimoji="0" lang="en-US" sz="1400" b="0" i="0" u="none" strike="noStrike" kern="1200" cap="none" spc="0" normalizeH="0" baseline="0" noProof="0">
                <a:ln>
                  <a:noFill/>
                </a:ln>
                <a:solidFill>
                  <a:srgbClr val="1B1464"/>
                </a:solidFill>
                <a:effectLst/>
                <a:uLnTx/>
                <a:uFillTx/>
                <a:latin typeface="Helvetica" pitchFamily="2" charset="0"/>
                <a:ea typeface="+mn-ea"/>
                <a:cs typeface="+mn-cs"/>
              </a:rPr>
              <a:t> or more* </a:t>
            </a:r>
          </a:p>
        </p:txBody>
      </p:sp>
    </p:spTree>
    <p:extLst>
      <p:ext uri="{BB962C8B-B14F-4D97-AF65-F5344CB8AC3E}">
        <p14:creationId xmlns:p14="http://schemas.microsoft.com/office/powerpoint/2010/main" val="256600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441B515-ADA9-D1D8-60D1-CD1F54D9DC2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4423170" cy="6869150"/>
          </a:xfrm>
          <a:prstGeom prst="rect">
            <a:avLst/>
          </a:prstGeom>
        </p:spPr>
      </p:pic>
      <p:sp>
        <p:nvSpPr>
          <p:cNvPr id="17" name="Rectangle 16">
            <a:extLst>
              <a:ext uri="{FF2B5EF4-FFF2-40B4-BE49-F238E27FC236}">
                <a16:creationId xmlns:a16="http://schemas.microsoft.com/office/drawing/2014/main" id="{36E665CB-EC1C-EDB2-56A1-AA1939465FB7}"/>
              </a:ext>
            </a:extLst>
          </p:cNvPr>
          <p:cNvSpPr/>
          <p:nvPr/>
        </p:nvSpPr>
        <p:spPr>
          <a:xfrm>
            <a:off x="4845635" y="3751803"/>
            <a:ext cx="6910650" cy="1648695"/>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86911162-88F9-63BD-487C-2971684179BE}"/>
              </a:ext>
            </a:extLst>
          </p:cNvPr>
          <p:cNvSpPr/>
          <p:nvPr/>
        </p:nvSpPr>
        <p:spPr>
          <a:xfrm>
            <a:off x="4845635" y="1780305"/>
            <a:ext cx="6910650" cy="1648695"/>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8C8BDEB-D386-6DD0-8D25-743C39717DE7}"/>
              </a:ext>
            </a:extLst>
          </p:cNvPr>
          <p:cNvSpPr/>
          <p:nvPr/>
        </p:nvSpPr>
        <p:spPr>
          <a:xfrm>
            <a:off x="7311109" y="5870495"/>
            <a:ext cx="261383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a:ln>
                  <a:noFill/>
                </a:ln>
                <a:solidFill>
                  <a:schemeClr val="bg1"/>
                </a:solidFill>
                <a:effectLst/>
                <a:uLnTx/>
                <a:uFillTx/>
                <a:latin typeface="Helvetica" panose="020B0403020202020204" pitchFamily="34" charset="0"/>
                <a:ea typeface="+mn-ea"/>
                <a:cs typeface="+mn-cs"/>
              </a:rPr>
              <a:t>How do I apply to media?</a:t>
            </a:r>
          </a:p>
        </p:txBody>
      </p:sp>
      <p:sp>
        <p:nvSpPr>
          <p:cNvPr id="24" name="TextBox 23">
            <a:extLst>
              <a:ext uri="{FF2B5EF4-FFF2-40B4-BE49-F238E27FC236}">
                <a16:creationId xmlns:a16="http://schemas.microsoft.com/office/drawing/2014/main" id="{75F8D2D1-B9D8-50DF-0CF2-EB6C0AE85400}"/>
              </a:ext>
            </a:extLst>
          </p:cNvPr>
          <p:cNvSpPr txBox="1"/>
          <p:nvPr/>
        </p:nvSpPr>
        <p:spPr>
          <a:xfrm>
            <a:off x="4615396" y="503671"/>
            <a:ext cx="7386744"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400" b="1">
                <a:solidFill>
                  <a:srgbClr val="ED3C8D"/>
                </a:solidFill>
                <a:latin typeface="Helvetica"/>
                <a:cs typeface="Helvetica"/>
              </a:rPr>
              <a:t>1. </a:t>
            </a:r>
            <a:r>
              <a:rPr lang="en-US" sz="3400" b="1">
                <a:solidFill>
                  <a:srgbClr val="1B1464"/>
                </a:solidFill>
                <a:latin typeface="Helvetica"/>
                <a:cs typeface="Helvetica"/>
              </a:rPr>
              <a:t>Continue Building Brand Equity</a:t>
            </a:r>
          </a:p>
        </p:txBody>
      </p:sp>
      <p:sp>
        <p:nvSpPr>
          <p:cNvPr id="12" name="Rectangle 11">
            <a:extLst>
              <a:ext uri="{FF2B5EF4-FFF2-40B4-BE49-F238E27FC236}">
                <a16:creationId xmlns:a16="http://schemas.microsoft.com/office/drawing/2014/main" id="{BC90354F-E917-4AEA-AF47-4E3AAD3AFBDE}"/>
              </a:ext>
            </a:extLst>
          </p:cNvPr>
          <p:cNvSpPr/>
          <p:nvPr/>
        </p:nvSpPr>
        <p:spPr>
          <a:xfrm>
            <a:off x="4901393" y="1920169"/>
            <a:ext cx="1931436" cy="40011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strike="noStrike" kern="1200" cap="none" spc="0" normalizeH="0" baseline="0" noProof="0">
                <a:ln>
                  <a:noFill/>
                </a:ln>
                <a:solidFill>
                  <a:srgbClr val="FFE600"/>
                </a:solidFill>
                <a:effectLst/>
                <a:uLnTx/>
                <a:uFillTx/>
                <a:latin typeface="Helvetica" panose="020B0403020202020204" pitchFamily="34" charset="0"/>
                <a:ea typeface="+mn-ea"/>
                <a:cs typeface="+mn-cs"/>
              </a:rPr>
              <a:t>Why it matters</a:t>
            </a:r>
          </a:p>
        </p:txBody>
      </p:sp>
      <p:sp>
        <p:nvSpPr>
          <p:cNvPr id="15" name="TextBox 14">
            <a:extLst>
              <a:ext uri="{FF2B5EF4-FFF2-40B4-BE49-F238E27FC236}">
                <a16:creationId xmlns:a16="http://schemas.microsoft.com/office/drawing/2014/main" id="{1D97F3E3-AEF1-1336-580D-2FF4D599CC62}"/>
              </a:ext>
            </a:extLst>
          </p:cNvPr>
          <p:cNvSpPr txBox="1"/>
          <p:nvPr/>
        </p:nvSpPr>
        <p:spPr>
          <a:xfrm>
            <a:off x="4917009" y="2361533"/>
            <a:ext cx="6783518" cy="83099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600" b="1" i="0" u="none" strike="noStrike" kern="1200" cap="none" spc="0" normalizeH="0" baseline="0" noProof="0">
                <a:ln>
                  <a:noFill/>
                </a:ln>
                <a:solidFill>
                  <a:schemeClr val="bg1"/>
                </a:solidFill>
                <a:effectLst/>
                <a:uLnTx/>
                <a:uFillTx/>
                <a:latin typeface="Helvetica" pitchFamily="2" charset="0"/>
                <a:ea typeface="+mn-ea"/>
                <a:cs typeface="+mn-cs"/>
              </a:rPr>
              <a:t>Creating </a:t>
            </a:r>
            <a:r>
              <a:rPr kumimoji="0" lang="en-US" sz="1600" b="1" i="0" u="none" strike="noStrike" kern="1200" cap="none" spc="0" normalizeH="0" baseline="0" noProof="0">
                <a:ln>
                  <a:noFill/>
                </a:ln>
                <a:solidFill>
                  <a:srgbClr val="ED3C8D"/>
                </a:solidFill>
                <a:effectLst/>
                <a:uLnTx/>
                <a:uFillTx/>
                <a:latin typeface="Helvetica" pitchFamily="2" charset="0"/>
                <a:ea typeface="+mn-ea"/>
                <a:cs typeface="+mn-cs"/>
              </a:rPr>
              <a:t>strong emotional connections </a:t>
            </a:r>
            <a:r>
              <a:rPr kumimoji="0" lang="en-US" sz="1600" b="1" i="0" u="none" strike="noStrike" kern="1200" cap="none" spc="0" normalizeH="0" baseline="0" noProof="0">
                <a:ln>
                  <a:noFill/>
                </a:ln>
                <a:solidFill>
                  <a:schemeClr val="bg1"/>
                </a:solidFill>
                <a:effectLst/>
                <a:uLnTx/>
                <a:uFillTx/>
                <a:latin typeface="Helvetica" pitchFamily="2" charset="0"/>
                <a:ea typeface="+mn-ea"/>
                <a:cs typeface="+mn-cs"/>
              </a:rPr>
              <a:t>with your brand can lessen price sensitivities among consumers, even during times of inflation and economic uncertainty</a:t>
            </a:r>
          </a:p>
        </p:txBody>
      </p:sp>
      <p:sp>
        <p:nvSpPr>
          <p:cNvPr id="44" name="Rectangle 43">
            <a:extLst>
              <a:ext uri="{FF2B5EF4-FFF2-40B4-BE49-F238E27FC236}">
                <a16:creationId xmlns:a16="http://schemas.microsoft.com/office/drawing/2014/main" id="{C3A25EE0-9C6C-0319-5FB4-A68F1AB933EA}"/>
              </a:ext>
            </a:extLst>
          </p:cNvPr>
          <p:cNvSpPr/>
          <p:nvPr/>
        </p:nvSpPr>
        <p:spPr>
          <a:xfrm>
            <a:off x="4953339" y="4006774"/>
            <a:ext cx="5109961" cy="40011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b="1">
                <a:solidFill>
                  <a:srgbClr val="FFE600"/>
                </a:solidFill>
                <a:latin typeface="Helvetica" panose="020B0403020202020204" pitchFamily="34" charset="0"/>
              </a:rPr>
              <a:t>How to apply to your media campaign</a:t>
            </a:r>
            <a:endParaRPr kumimoji="0" lang="en-US" sz="2000" b="1" i="0" strike="noStrike" kern="1200" cap="none" spc="0" normalizeH="0" baseline="0" noProof="0">
              <a:ln>
                <a:noFill/>
              </a:ln>
              <a:solidFill>
                <a:srgbClr val="FFE600"/>
              </a:solidFill>
              <a:effectLst/>
              <a:uLnTx/>
              <a:uFillTx/>
              <a:latin typeface="Helvetica" panose="020B0403020202020204" pitchFamily="34" charset="0"/>
              <a:ea typeface="+mn-ea"/>
              <a:cs typeface="+mn-cs"/>
            </a:endParaRPr>
          </a:p>
        </p:txBody>
      </p:sp>
      <p:sp>
        <p:nvSpPr>
          <p:cNvPr id="16" name="TextBox 15">
            <a:extLst>
              <a:ext uri="{FF2B5EF4-FFF2-40B4-BE49-F238E27FC236}">
                <a16:creationId xmlns:a16="http://schemas.microsoft.com/office/drawing/2014/main" id="{9B4EA535-5B33-0729-D85B-8100D51940DF}"/>
              </a:ext>
            </a:extLst>
          </p:cNvPr>
          <p:cNvSpPr txBox="1"/>
          <p:nvPr/>
        </p:nvSpPr>
        <p:spPr>
          <a:xfrm>
            <a:off x="4968955" y="4448370"/>
            <a:ext cx="6165891" cy="58477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600" b="1" i="0" u="none" strike="noStrike" kern="1200" cap="none" spc="0" normalizeH="0" baseline="0" noProof="0">
                <a:ln>
                  <a:noFill/>
                </a:ln>
                <a:solidFill>
                  <a:schemeClr val="bg1"/>
                </a:solidFill>
                <a:effectLst/>
                <a:uLnTx/>
                <a:uFillTx/>
                <a:latin typeface="Helvetica" pitchFamily="2" charset="0"/>
                <a:ea typeface="+mn-ea"/>
                <a:cs typeface="+mn-cs"/>
              </a:rPr>
              <a:t>Align your brand with equity-building content; </a:t>
            </a:r>
            <a:r>
              <a:rPr kumimoji="0" lang="en-US" sz="1600" b="1" i="0" u="none" strike="noStrike" kern="1200" cap="none" spc="0" normalizeH="0" baseline="0" noProof="0">
                <a:ln>
                  <a:noFill/>
                </a:ln>
                <a:solidFill>
                  <a:srgbClr val="ED3C8D"/>
                </a:solidFill>
                <a:effectLst/>
                <a:uLnTx/>
                <a:uFillTx/>
                <a:latin typeface="Helvetica" pitchFamily="2" charset="0"/>
                <a:ea typeface="+mn-ea"/>
                <a:cs typeface="+mn-cs"/>
              </a:rPr>
              <a:t>content that is premium, high-quality and engaging </a:t>
            </a:r>
          </a:p>
        </p:txBody>
      </p:sp>
      <p:pic>
        <p:nvPicPr>
          <p:cNvPr id="14" name="Picture 13">
            <a:extLst>
              <a:ext uri="{FF2B5EF4-FFF2-40B4-BE49-F238E27FC236}">
                <a16:creationId xmlns:a16="http://schemas.microsoft.com/office/drawing/2014/main" id="{432F2FC0-6ED8-D645-55AA-E448DA6DCC7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8" name="Slide Number Placeholder 5">
            <a:extLst>
              <a:ext uri="{FF2B5EF4-FFF2-40B4-BE49-F238E27FC236}">
                <a16:creationId xmlns:a16="http://schemas.microsoft.com/office/drawing/2014/main" id="{B0D0DAAD-ACB1-3CBB-494E-3EA3F2C3C73D}"/>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9" name="Rectangle 18">
            <a:extLst>
              <a:ext uri="{FF2B5EF4-FFF2-40B4-BE49-F238E27FC236}">
                <a16:creationId xmlns:a16="http://schemas.microsoft.com/office/drawing/2014/main" id="{02675584-314E-FA24-C365-D0558C5E0443}"/>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8730435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hand holding a baby's foot&#10;&#10;Description automatically generated with medium confidence">
            <a:extLst>
              <a:ext uri="{FF2B5EF4-FFF2-40B4-BE49-F238E27FC236}">
                <a16:creationId xmlns:a16="http://schemas.microsoft.com/office/drawing/2014/main" id="{336F728A-03E0-4D33-A817-606E7F145D2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 y="0"/>
            <a:ext cx="12192003" cy="6858000"/>
          </a:xfrm>
          <a:prstGeom prst="rect">
            <a:avLst/>
          </a:prstGeom>
        </p:spPr>
      </p:pic>
      <p:sp>
        <p:nvSpPr>
          <p:cNvPr id="7" name="Isosceles Triangle 6">
            <a:extLst>
              <a:ext uri="{FF2B5EF4-FFF2-40B4-BE49-F238E27FC236}">
                <a16:creationId xmlns:a16="http://schemas.microsoft.com/office/drawing/2014/main" id="{466911A6-954F-517C-7F1E-5366A83A3B10}"/>
              </a:ext>
            </a:extLst>
          </p:cNvPr>
          <p:cNvSpPr/>
          <p:nvPr/>
        </p:nvSpPr>
        <p:spPr>
          <a:xfrm rot="5400000">
            <a:off x="1974313" y="-1974315"/>
            <a:ext cx="6858000" cy="10806629"/>
          </a:xfrm>
          <a:prstGeom prst="triangle">
            <a:avLst>
              <a:gd name="adj" fmla="val 100000"/>
            </a:avLst>
          </a:prstGeom>
          <a:solidFill>
            <a:srgbClr val="1B1464">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3ED8F18-80E6-D449-A031-541661F2A42F}"/>
              </a:ext>
            </a:extLst>
          </p:cNvPr>
          <p:cNvSpPr txBox="1"/>
          <p:nvPr/>
        </p:nvSpPr>
        <p:spPr>
          <a:xfrm>
            <a:off x="140388" y="4553464"/>
            <a:ext cx="7124012"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a:ln>
                  <a:noFill/>
                </a:ln>
                <a:solidFill>
                  <a:prstClr val="white"/>
                </a:solidFill>
                <a:effectLst/>
                <a:uLnTx/>
                <a:uFillTx/>
                <a:latin typeface="Helvetica"/>
                <a:ea typeface="+mn-ea"/>
                <a:cs typeface="Helvetica"/>
              </a:rPr>
              <a:t>Rethink Creative With A Focus On Empathy</a:t>
            </a:r>
          </a:p>
        </p:txBody>
      </p:sp>
      <p:cxnSp>
        <p:nvCxnSpPr>
          <p:cNvPr id="8" name="Straight Connector 7">
            <a:extLst>
              <a:ext uri="{FF2B5EF4-FFF2-40B4-BE49-F238E27FC236}">
                <a16:creationId xmlns:a16="http://schemas.microsoft.com/office/drawing/2014/main" id="{545DF6E5-29F2-4A53-71D2-739B0225E726}"/>
              </a:ext>
            </a:extLst>
          </p:cNvPr>
          <p:cNvCxnSpPr>
            <a:cxnSpLocks/>
          </p:cNvCxnSpPr>
          <p:nvPr/>
        </p:nvCxnSpPr>
        <p:spPr>
          <a:xfrm>
            <a:off x="280483" y="4474200"/>
            <a:ext cx="521208" cy="0"/>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sp>
        <p:nvSpPr>
          <p:cNvPr id="9" name="TextBox 8">
            <a:extLst>
              <a:ext uri="{FF2B5EF4-FFF2-40B4-BE49-F238E27FC236}">
                <a16:creationId xmlns:a16="http://schemas.microsoft.com/office/drawing/2014/main" id="{B82B0F46-0E93-D431-EC70-3A37118FA695}"/>
              </a:ext>
            </a:extLst>
          </p:cNvPr>
          <p:cNvSpPr txBox="1"/>
          <p:nvPr/>
        </p:nvSpPr>
        <p:spPr>
          <a:xfrm>
            <a:off x="322878" y="3808661"/>
            <a:ext cx="4364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E600"/>
                </a:solidFill>
                <a:effectLst/>
                <a:uLnTx/>
                <a:uFillTx/>
                <a:latin typeface="Helvetica" pitchFamily="2" charset="0"/>
                <a:ea typeface="+mn-ea"/>
                <a:cs typeface="+mn-cs"/>
              </a:rPr>
              <a:t>2</a:t>
            </a:r>
          </a:p>
        </p:txBody>
      </p:sp>
    </p:spTree>
    <p:extLst>
      <p:ext uri="{BB962C8B-B14F-4D97-AF65-F5344CB8AC3E}">
        <p14:creationId xmlns:p14="http://schemas.microsoft.com/office/powerpoint/2010/main" val="12302678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5C7ED73-B9F7-E669-49CF-E5BE49CF90C4}"/>
              </a:ext>
            </a:extLst>
          </p:cNvPr>
          <p:cNvSpPr/>
          <p:nvPr/>
        </p:nvSpPr>
        <p:spPr>
          <a:xfrm>
            <a:off x="-1877" y="1536193"/>
            <a:ext cx="12189977" cy="5332958"/>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27F85E64-EB8B-9220-77D7-353EE13B0557}"/>
              </a:ext>
            </a:extLst>
          </p:cNvPr>
          <p:cNvSpPr/>
          <p:nvPr/>
        </p:nvSpPr>
        <p:spPr>
          <a:xfrm>
            <a:off x="138889" y="281530"/>
            <a:ext cx="11908441" cy="892552"/>
          </a:xfrm>
          <a:prstGeom prst="rect">
            <a:avLst/>
          </a:prstGeom>
        </p:spPr>
        <p:txBody>
          <a:bodyPr wrap="square">
            <a:spAutoFit/>
          </a:bodyPr>
          <a:lstStyle/>
          <a:p>
            <a:pPr lvl="0">
              <a:defRPr/>
            </a:pPr>
            <a:r>
              <a:rPr lang="en-US" sz="2600" b="1">
                <a:solidFill>
                  <a:srgbClr val="1B1464"/>
                </a:solidFill>
                <a:latin typeface="Helvetica" panose="020B0604020202020204" pitchFamily="2" charset="0"/>
                <a:ea typeface="Open Sans" panose="020B0606030504020204" pitchFamily="34" charset="0"/>
                <a:cs typeface="Open Sans" panose="020B0606030504020204" pitchFamily="34" charset="0"/>
              </a:rPr>
              <a:t>To compete for a shrinking share of wallet, savvy</a:t>
            </a:r>
            <a:r>
              <a:rPr kumimoji="0" lang="en-US" sz="2600" b="1" i="0" u="none" strike="noStrike" kern="1200" cap="none" spc="0" normalizeH="0" baseline="0" noProof="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 marketers understand </a:t>
            </a:r>
            <a:r>
              <a:rPr lang="en-US" sz="2600" b="1">
                <a:solidFill>
                  <a:srgbClr val="1B1464"/>
                </a:solidFill>
                <a:latin typeface="Helvetica" panose="020B0604020202020204" pitchFamily="2" charset="0"/>
                <a:ea typeface="Open Sans" panose="020B0606030504020204" pitchFamily="34" charset="0"/>
                <a:cs typeface="Open Sans" panose="020B0606030504020204" pitchFamily="34" charset="0"/>
              </a:rPr>
              <a:t>they </a:t>
            </a:r>
            <a:r>
              <a:rPr kumimoji="0" lang="en-US" sz="2600" b="1" i="0" u="none" strike="noStrike" kern="1200" cap="none" spc="0" normalizeH="0" baseline="0" noProof="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need to rethink their messaging</a:t>
            </a:r>
          </a:p>
        </p:txBody>
      </p:sp>
      <p:sp>
        <p:nvSpPr>
          <p:cNvPr id="36" name="TextBox 35">
            <a:extLst>
              <a:ext uri="{FF2B5EF4-FFF2-40B4-BE49-F238E27FC236}">
                <a16:creationId xmlns:a16="http://schemas.microsoft.com/office/drawing/2014/main" id="{F8484A07-CE59-621D-0423-F9B9FF98B965}"/>
              </a:ext>
            </a:extLst>
          </p:cNvPr>
          <p:cNvSpPr txBox="1"/>
          <p:nvPr/>
        </p:nvSpPr>
        <p:spPr>
          <a:xfrm>
            <a:off x="492088" y="6320559"/>
            <a:ext cx="1165503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Advertiser Perceptions, Monthly Omnibus, April 2022.</a:t>
            </a:r>
            <a:endPar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endParaRPr>
          </a:p>
        </p:txBody>
      </p:sp>
      <p:graphicFrame>
        <p:nvGraphicFramePr>
          <p:cNvPr id="37" name="Chart 36">
            <a:extLst>
              <a:ext uri="{FF2B5EF4-FFF2-40B4-BE49-F238E27FC236}">
                <a16:creationId xmlns:a16="http://schemas.microsoft.com/office/drawing/2014/main" id="{8715285C-50C4-9FB2-9A00-1795DCD66DA5}"/>
              </a:ext>
            </a:extLst>
          </p:cNvPr>
          <p:cNvGraphicFramePr/>
          <p:nvPr/>
        </p:nvGraphicFramePr>
        <p:xfrm>
          <a:off x="704081" y="2258708"/>
          <a:ext cx="10783839" cy="3750231"/>
        </p:xfrm>
        <a:graphic>
          <a:graphicData uri="http://schemas.openxmlformats.org/drawingml/2006/chart">
            <c:chart xmlns:c="http://schemas.openxmlformats.org/drawingml/2006/chart" xmlns:r="http://schemas.openxmlformats.org/officeDocument/2006/relationships" r:id="rId3"/>
          </a:graphicData>
        </a:graphic>
      </p:graphicFrame>
      <p:sp>
        <p:nvSpPr>
          <p:cNvPr id="2" name="Left Brace 1">
            <a:extLst>
              <a:ext uri="{FF2B5EF4-FFF2-40B4-BE49-F238E27FC236}">
                <a16:creationId xmlns:a16="http://schemas.microsoft.com/office/drawing/2014/main" id="{854A34AE-4ADA-8C15-2057-20ABD30654FA}"/>
              </a:ext>
            </a:extLst>
          </p:cNvPr>
          <p:cNvSpPr/>
          <p:nvPr/>
        </p:nvSpPr>
        <p:spPr>
          <a:xfrm rot="16200000">
            <a:off x="3545811" y="2524086"/>
            <a:ext cx="410533" cy="5046529"/>
          </a:xfrm>
          <a:prstGeom prst="leftBrace">
            <a:avLst>
              <a:gd name="adj1" fmla="val 65202"/>
              <a:gd name="adj2" fmla="val 50000"/>
            </a:avLst>
          </a:prstGeom>
          <a:ln>
            <a:solidFill>
              <a:srgbClr val="1B146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7974C0D-2C3C-8045-3E89-8AA6557E04E9}"/>
              </a:ext>
            </a:extLst>
          </p:cNvPr>
          <p:cNvSpPr/>
          <p:nvPr/>
        </p:nvSpPr>
        <p:spPr>
          <a:xfrm>
            <a:off x="3318343" y="5352276"/>
            <a:ext cx="857265" cy="594886"/>
          </a:xfrm>
          <a:prstGeom prst="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50% </a:t>
            </a:r>
            <a:r>
              <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Agree</a:t>
            </a:r>
          </a:p>
        </p:txBody>
      </p:sp>
      <p:sp>
        <p:nvSpPr>
          <p:cNvPr id="26" name="TextBox 25">
            <a:extLst>
              <a:ext uri="{FF2B5EF4-FFF2-40B4-BE49-F238E27FC236}">
                <a16:creationId xmlns:a16="http://schemas.microsoft.com/office/drawing/2014/main" id="{AFC9C7B2-EE81-30F6-F8A0-8F4AB837C515}"/>
              </a:ext>
            </a:extLst>
          </p:cNvPr>
          <p:cNvSpPr txBox="1"/>
          <p:nvPr/>
        </p:nvSpPr>
        <p:spPr>
          <a:xfrm>
            <a:off x="11115" y="10724"/>
            <a:ext cx="335438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Helvetica" panose="020B0403020202020204" pitchFamily="34" charset="0"/>
                <a:ea typeface="Times New Roman" panose="02020603050405020304" pitchFamily="18" charset="0"/>
                <a:cs typeface="Times New Roman" panose="02020603050405020304" pitchFamily="18" charset="0"/>
              </a:rPr>
              <a:t>2. Rethink Creative Messaging Based on Target</a:t>
            </a:r>
          </a:p>
        </p:txBody>
      </p:sp>
      <p:pic>
        <p:nvPicPr>
          <p:cNvPr id="31" name="Picture 30">
            <a:extLst>
              <a:ext uri="{FF2B5EF4-FFF2-40B4-BE49-F238E27FC236}">
                <a16:creationId xmlns:a16="http://schemas.microsoft.com/office/drawing/2014/main" id="{6C535E89-E828-9B1B-6B98-E95CB69DFB1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2" name="Slide Number Placeholder 5">
            <a:extLst>
              <a:ext uri="{FF2B5EF4-FFF2-40B4-BE49-F238E27FC236}">
                <a16:creationId xmlns:a16="http://schemas.microsoft.com/office/drawing/2014/main" id="{BA29F304-4B8C-D0AF-5E28-0438F5ECFC6A}"/>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3" name="Rectangle 32">
            <a:extLst>
              <a:ext uri="{FF2B5EF4-FFF2-40B4-BE49-F238E27FC236}">
                <a16:creationId xmlns:a16="http://schemas.microsoft.com/office/drawing/2014/main" id="{ADED4909-BED9-2D63-1F31-3BFED9A3A6A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6" name="TextBox 15">
            <a:extLst>
              <a:ext uri="{FF2B5EF4-FFF2-40B4-BE49-F238E27FC236}">
                <a16:creationId xmlns:a16="http://schemas.microsoft.com/office/drawing/2014/main" id="{9073BC9B-B170-D6FD-4C0A-3DFBBA5638C6}"/>
              </a:ext>
            </a:extLst>
          </p:cNvPr>
          <p:cNvSpPr txBox="1"/>
          <p:nvPr/>
        </p:nvSpPr>
        <p:spPr>
          <a:xfrm>
            <a:off x="1114893" y="1923482"/>
            <a:ext cx="10130281"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1B1464"/>
                </a:solidFill>
                <a:latin typeface="Helvetica" panose="020B0403020202020204" pitchFamily="34" charset="0"/>
                <a:ea typeface="+mn-ea"/>
                <a:cs typeface="+mn-cs"/>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My (company / main client’s) company will have to rethink our messaging in order </a:t>
            </a:r>
            <a:b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to compete for a share of consumers’ smaller discretionary spending</a:t>
            </a:r>
          </a:p>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1B1464"/>
                </a:solidFill>
                <a:latin typeface="Helvetica" panose="020B0403020202020204" pitchFamily="34" charset="0"/>
                <a:ea typeface="+mn-ea"/>
                <a:cs typeface="+mn-cs"/>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of respondents who agree</a:t>
            </a:r>
          </a:p>
        </p:txBody>
      </p:sp>
      <p:sp>
        <p:nvSpPr>
          <p:cNvPr id="15" name="Left Brace 14">
            <a:extLst>
              <a:ext uri="{FF2B5EF4-FFF2-40B4-BE49-F238E27FC236}">
                <a16:creationId xmlns:a16="http://schemas.microsoft.com/office/drawing/2014/main" id="{0DDEF000-70B2-80D8-8C6F-FE51092350BC}"/>
              </a:ext>
            </a:extLst>
          </p:cNvPr>
          <p:cNvSpPr/>
          <p:nvPr/>
        </p:nvSpPr>
        <p:spPr>
          <a:xfrm rot="16200000">
            <a:off x="10127347" y="4177471"/>
            <a:ext cx="410533" cy="1739758"/>
          </a:xfrm>
          <a:prstGeom prst="leftBrace">
            <a:avLst>
              <a:gd name="adj1" fmla="val 65202"/>
              <a:gd name="adj2" fmla="val 50000"/>
            </a:avLst>
          </a:prstGeom>
          <a:ln>
            <a:solidFill>
              <a:srgbClr val="1B146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1272A42-0564-550D-E688-1AF42B88C5DC}"/>
              </a:ext>
            </a:extLst>
          </p:cNvPr>
          <p:cNvSpPr/>
          <p:nvPr/>
        </p:nvSpPr>
        <p:spPr>
          <a:xfrm>
            <a:off x="9771018" y="5352276"/>
            <a:ext cx="1133855" cy="594886"/>
          </a:xfrm>
          <a:prstGeom prst="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17% </a:t>
            </a:r>
            <a:r>
              <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Disagree</a:t>
            </a:r>
          </a:p>
        </p:txBody>
      </p:sp>
    </p:spTree>
    <p:extLst>
      <p:ext uri="{BB962C8B-B14F-4D97-AF65-F5344CB8AC3E}">
        <p14:creationId xmlns:p14="http://schemas.microsoft.com/office/powerpoint/2010/main" val="678955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F33C249-CB2E-61BA-DA04-072E146CB317}"/>
              </a:ext>
            </a:extLst>
          </p:cNvPr>
          <p:cNvSpPr/>
          <p:nvPr/>
        </p:nvSpPr>
        <p:spPr>
          <a:xfrm>
            <a:off x="6100766" y="1790411"/>
            <a:ext cx="6091236" cy="4371455"/>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99DF225-BDF3-D053-1F28-FF408E7E9A7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9" name="Slide Number Placeholder 5">
            <a:extLst>
              <a:ext uri="{FF2B5EF4-FFF2-40B4-BE49-F238E27FC236}">
                <a16:creationId xmlns:a16="http://schemas.microsoft.com/office/drawing/2014/main" id="{6E781A4F-D339-6863-46C4-5325CD9B25C9}"/>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10608080-62FC-F31B-90E7-C6E10D88603B}"/>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1" name="Rectangle 10">
            <a:extLst>
              <a:ext uri="{FF2B5EF4-FFF2-40B4-BE49-F238E27FC236}">
                <a16:creationId xmlns:a16="http://schemas.microsoft.com/office/drawing/2014/main" id="{27C81925-5FC4-53ED-96C5-EC3C838FE678}"/>
              </a:ext>
            </a:extLst>
          </p:cNvPr>
          <p:cNvSpPr/>
          <p:nvPr/>
        </p:nvSpPr>
        <p:spPr>
          <a:xfrm>
            <a:off x="260484" y="412168"/>
            <a:ext cx="11363272"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Americans are experiencing mixed emotions as they celebrate their newfound Covid freedom while also encountering economic struggles </a:t>
            </a:r>
            <a:endParaRPr kumimoji="0" lang="en-US" sz="2600" b="1" i="0" u="none" strike="noStrike" kern="1200" cap="none" spc="0" normalizeH="0" baseline="0" noProof="0">
              <a:ln>
                <a:noFill/>
              </a:ln>
              <a:solidFill>
                <a:srgbClr val="1B1464"/>
              </a:solidFill>
              <a:effectLst/>
              <a:uLnTx/>
              <a:uFillTx/>
              <a:latin typeface="Helvetica" pitchFamily="2" charset="0"/>
              <a:ea typeface="+mn-ea"/>
              <a:cs typeface="+mn-cs"/>
            </a:endParaRPr>
          </a:p>
        </p:txBody>
      </p:sp>
      <p:sp>
        <p:nvSpPr>
          <p:cNvPr id="12" name="TextBox 11">
            <a:extLst>
              <a:ext uri="{FF2B5EF4-FFF2-40B4-BE49-F238E27FC236}">
                <a16:creationId xmlns:a16="http://schemas.microsoft.com/office/drawing/2014/main" id="{65093AF3-C503-C7CA-40A3-29F1F05C5859}"/>
              </a:ext>
            </a:extLst>
          </p:cNvPr>
          <p:cNvSpPr txBox="1"/>
          <p:nvPr/>
        </p:nvSpPr>
        <p:spPr>
          <a:xfrm>
            <a:off x="503714" y="6330794"/>
            <a:ext cx="1164928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MRI-Simmons 2022 Q2 Trending Topics Study, A18+. </a:t>
            </a:r>
            <a:endParaRPr kumimoji="0" lang="fr-FR"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34" name="TextBox 33">
            <a:extLst>
              <a:ext uri="{FF2B5EF4-FFF2-40B4-BE49-F238E27FC236}">
                <a16:creationId xmlns:a16="http://schemas.microsoft.com/office/drawing/2014/main" id="{F5A1DF25-E871-AE3E-9B25-F35402F0A4AB}"/>
              </a:ext>
            </a:extLst>
          </p:cNvPr>
          <p:cNvSpPr txBox="1"/>
          <p:nvPr/>
        </p:nvSpPr>
        <p:spPr>
          <a:xfrm>
            <a:off x="6669012" y="1941610"/>
            <a:ext cx="4954744"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40" b="0" i="0" u="none" strike="noStrike" kern="1200" spc="0" baseline="0">
                <a:solidFill>
                  <a:srgbClr val="1B1464"/>
                </a:solidFill>
                <a:latin typeface="Helvetica" panose="020B0403020202020204" pitchFamily="34" charset="0"/>
                <a:ea typeface="+mn-ea"/>
                <a:cs typeface="+mn-cs"/>
              </a:defRPr>
            </a:pPr>
            <a:r>
              <a:rPr kumimoji="0" lang="en-US" sz="14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 of adults 18+ who are generally feeling…</a:t>
            </a:r>
            <a:endParaRPr kumimoji="0" lang="en-US" sz="1050" b="0" i="0" u="sng"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46" name="TextBox 45">
            <a:extLst>
              <a:ext uri="{FF2B5EF4-FFF2-40B4-BE49-F238E27FC236}">
                <a16:creationId xmlns:a16="http://schemas.microsoft.com/office/drawing/2014/main" id="{D3FFC0E9-7FA5-7881-852F-701EDC8BA819}"/>
              </a:ext>
            </a:extLst>
          </p:cNvPr>
          <p:cNvSpPr txBox="1"/>
          <p:nvPr/>
        </p:nvSpPr>
        <p:spPr>
          <a:xfrm>
            <a:off x="6969159" y="5256658"/>
            <a:ext cx="1553899"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40" b="0" i="0" u="none" strike="noStrike" kern="1200" spc="0" baseline="0">
                <a:solidFill>
                  <a:srgbClr val="1B1464"/>
                </a:solidFill>
                <a:latin typeface="Helvetica" panose="020B0403020202020204" pitchFamily="34" charset="0"/>
                <a:ea typeface="+mn-ea"/>
                <a:cs typeface="+mn-cs"/>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Overwhelmed</a:t>
            </a:r>
            <a:endPar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47" name="TextBox 46">
            <a:extLst>
              <a:ext uri="{FF2B5EF4-FFF2-40B4-BE49-F238E27FC236}">
                <a16:creationId xmlns:a16="http://schemas.microsoft.com/office/drawing/2014/main" id="{FBD5B2A0-1D0C-B062-1EBA-2B26083DF16F}"/>
              </a:ext>
            </a:extLst>
          </p:cNvPr>
          <p:cNvSpPr txBox="1"/>
          <p:nvPr/>
        </p:nvSpPr>
        <p:spPr>
          <a:xfrm>
            <a:off x="6994765" y="5529775"/>
            <a:ext cx="150268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00BFF2"/>
                </a:solidFill>
                <a:effectLst/>
                <a:uLnTx/>
                <a:uFillTx/>
                <a:latin typeface="Helvetica" panose="020B0604020202020204" pitchFamily="34" charset="0"/>
                <a:ea typeface="+mn-ea"/>
                <a:cs typeface="Helvetica" panose="020B0604020202020204" pitchFamily="34" charset="0"/>
              </a:rPr>
              <a:t>19%</a:t>
            </a:r>
            <a:endParaRPr kumimoji="0" lang="en-US" sz="3200" b="0" i="0" u="none" strike="noStrike" kern="1200" cap="none" spc="0" normalizeH="0" baseline="0" noProof="0">
              <a:ln>
                <a:noFill/>
              </a:ln>
              <a:solidFill>
                <a:srgbClr val="00BFF2"/>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9E948563-073A-449B-0019-CEF3CC79FDDD}"/>
              </a:ext>
            </a:extLst>
          </p:cNvPr>
          <p:cNvSpPr txBox="1"/>
          <p:nvPr/>
        </p:nvSpPr>
        <p:spPr>
          <a:xfrm>
            <a:off x="10082131" y="5256658"/>
            <a:ext cx="980269"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40" b="0" i="0" u="none" strike="noStrike" kern="1200" spc="0" baseline="0">
                <a:solidFill>
                  <a:srgbClr val="1B1464"/>
                </a:solidFill>
                <a:latin typeface="Helvetica" panose="020B0403020202020204" pitchFamily="34" charset="0"/>
                <a:ea typeface="+mn-ea"/>
                <a:cs typeface="+mn-cs"/>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Excited</a:t>
            </a:r>
            <a:endPar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49" name="TextBox 48">
            <a:extLst>
              <a:ext uri="{FF2B5EF4-FFF2-40B4-BE49-F238E27FC236}">
                <a16:creationId xmlns:a16="http://schemas.microsoft.com/office/drawing/2014/main" id="{591BE181-2101-E070-46DD-780AA443B8E6}"/>
              </a:ext>
            </a:extLst>
          </p:cNvPr>
          <p:cNvSpPr txBox="1"/>
          <p:nvPr/>
        </p:nvSpPr>
        <p:spPr>
          <a:xfrm>
            <a:off x="9820922" y="5529775"/>
            <a:ext cx="150268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00BFF2"/>
                </a:solidFill>
                <a:effectLst/>
                <a:uLnTx/>
                <a:uFillTx/>
                <a:latin typeface="Helvetica" panose="020B0604020202020204" pitchFamily="34" charset="0"/>
                <a:ea typeface="+mn-ea"/>
                <a:cs typeface="Helvetica" panose="020B0604020202020204" pitchFamily="34" charset="0"/>
              </a:rPr>
              <a:t>19%</a:t>
            </a:r>
            <a:endParaRPr kumimoji="0" lang="en-US" sz="3200" b="0" i="0" u="none" strike="noStrike" kern="1200" cap="none" spc="0" normalizeH="0" baseline="0" noProof="0">
              <a:ln>
                <a:noFill/>
              </a:ln>
              <a:solidFill>
                <a:srgbClr val="00BFF2"/>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D87F8BDD-2BF4-C299-D995-B9CBC2AB47DA}"/>
              </a:ext>
            </a:extLst>
          </p:cNvPr>
          <p:cNvGrpSpPr/>
          <p:nvPr/>
        </p:nvGrpSpPr>
        <p:grpSpPr>
          <a:xfrm>
            <a:off x="6540807" y="3837710"/>
            <a:ext cx="1502687" cy="853173"/>
            <a:chOff x="6649454" y="3924744"/>
            <a:chExt cx="1502687" cy="853173"/>
          </a:xfrm>
        </p:grpSpPr>
        <p:sp>
          <p:nvSpPr>
            <p:cNvPr id="36" name="TextBox 35">
              <a:extLst>
                <a:ext uri="{FF2B5EF4-FFF2-40B4-BE49-F238E27FC236}">
                  <a16:creationId xmlns:a16="http://schemas.microsoft.com/office/drawing/2014/main" id="{972BAD22-82CC-3F8A-9E96-3C901FDB3FDD}"/>
                </a:ext>
              </a:extLst>
            </p:cNvPr>
            <p:cNvSpPr txBox="1"/>
            <p:nvPr/>
          </p:nvSpPr>
          <p:spPr>
            <a:xfrm>
              <a:off x="6824234" y="3924744"/>
              <a:ext cx="980269"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40" b="0" i="0" u="none" strike="noStrike" kern="1200" spc="0" baseline="0">
                  <a:solidFill>
                    <a:srgbClr val="1B1464"/>
                  </a:solidFill>
                  <a:latin typeface="Helvetica" panose="020B0403020202020204" pitchFamily="34" charset="0"/>
                  <a:ea typeface="+mn-ea"/>
                  <a:cs typeface="+mn-cs"/>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Hopeful</a:t>
              </a:r>
              <a:endPar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45" name="TextBox 44">
              <a:extLst>
                <a:ext uri="{FF2B5EF4-FFF2-40B4-BE49-F238E27FC236}">
                  <a16:creationId xmlns:a16="http://schemas.microsoft.com/office/drawing/2014/main" id="{96AB57EA-112C-AB48-A4B1-4BF7710FC3B0}"/>
                </a:ext>
              </a:extLst>
            </p:cNvPr>
            <p:cNvSpPr txBox="1"/>
            <p:nvPr/>
          </p:nvSpPr>
          <p:spPr>
            <a:xfrm>
              <a:off x="6649454" y="4193142"/>
              <a:ext cx="150268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ln w="13462">
                    <a:solidFill>
                      <a:prstClr val="black"/>
                    </a:solidFill>
                    <a:prstDash val="solid"/>
                  </a:ln>
                  <a:solidFill>
                    <a:srgbClr val="00BFF2"/>
                  </a:solidFill>
                  <a:latin typeface="Helvetica" panose="020B0604020202020204" pitchFamily="34" charset="0"/>
                </a:rPr>
                <a:t>33%</a:t>
              </a:r>
              <a:endParaRPr kumimoji="0" lang="en-US" sz="3200" b="0" i="0" u="none" strike="noStrike" kern="1200" cap="none" spc="0" normalizeH="0" baseline="0" noProof="0">
                <a:ln>
                  <a:noFill/>
                </a:ln>
                <a:solidFill>
                  <a:srgbClr val="00BFF2"/>
                </a:solidFill>
                <a:effectLst/>
                <a:uLnTx/>
                <a:uFillTx/>
                <a:latin typeface="Calibri" panose="020F0502020204030204"/>
                <a:ea typeface="+mn-ea"/>
                <a:cs typeface="+mn-cs"/>
              </a:endParaRPr>
            </a:p>
          </p:txBody>
        </p:sp>
      </p:grpSp>
      <p:grpSp>
        <p:nvGrpSpPr>
          <p:cNvPr id="6" name="Group 5">
            <a:extLst>
              <a:ext uri="{FF2B5EF4-FFF2-40B4-BE49-F238E27FC236}">
                <a16:creationId xmlns:a16="http://schemas.microsoft.com/office/drawing/2014/main" id="{32A343D8-34C6-3702-2809-B359B3175A30}"/>
              </a:ext>
            </a:extLst>
          </p:cNvPr>
          <p:cNvGrpSpPr/>
          <p:nvPr/>
        </p:nvGrpSpPr>
        <p:grpSpPr>
          <a:xfrm>
            <a:off x="10249274" y="3837710"/>
            <a:ext cx="1502687" cy="853173"/>
            <a:chOff x="10357921" y="3924744"/>
            <a:chExt cx="1502687" cy="853173"/>
          </a:xfrm>
        </p:grpSpPr>
        <p:sp>
          <p:nvSpPr>
            <p:cNvPr id="35" name="TextBox 34">
              <a:extLst>
                <a:ext uri="{FF2B5EF4-FFF2-40B4-BE49-F238E27FC236}">
                  <a16:creationId xmlns:a16="http://schemas.microsoft.com/office/drawing/2014/main" id="{F2BBF75B-CDAE-64ED-4BF0-197AF9ECF3CC}"/>
                </a:ext>
              </a:extLst>
            </p:cNvPr>
            <p:cNvSpPr txBox="1"/>
            <p:nvPr/>
          </p:nvSpPr>
          <p:spPr>
            <a:xfrm>
              <a:off x="10551429" y="3924744"/>
              <a:ext cx="111567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40" b="0" i="0" u="none" strike="noStrike" kern="1200" spc="0" baseline="0">
                  <a:solidFill>
                    <a:srgbClr val="1B1464"/>
                  </a:solidFill>
                  <a:latin typeface="Helvetica" panose="020B0403020202020204" pitchFamily="34" charset="0"/>
                  <a:ea typeface="+mn-ea"/>
                  <a:cs typeface="+mn-cs"/>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Anxious</a:t>
              </a:r>
              <a:endPar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44" name="TextBox 43">
              <a:extLst>
                <a:ext uri="{FF2B5EF4-FFF2-40B4-BE49-F238E27FC236}">
                  <a16:creationId xmlns:a16="http://schemas.microsoft.com/office/drawing/2014/main" id="{70609F84-F5CC-5C86-F923-05552AB1A77D}"/>
                </a:ext>
              </a:extLst>
            </p:cNvPr>
            <p:cNvSpPr txBox="1"/>
            <p:nvPr/>
          </p:nvSpPr>
          <p:spPr>
            <a:xfrm>
              <a:off x="10357921" y="4193142"/>
              <a:ext cx="150268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00BFF2"/>
                  </a:solidFill>
                  <a:effectLst/>
                  <a:uLnTx/>
                  <a:uFillTx/>
                  <a:latin typeface="Helvetica" panose="020B0604020202020204" pitchFamily="34" charset="0"/>
                  <a:ea typeface="+mn-ea"/>
                  <a:cs typeface="Helvetica" panose="020B0604020202020204" pitchFamily="34" charset="0"/>
                </a:rPr>
                <a:t>20%</a:t>
              </a:r>
              <a:endParaRPr kumimoji="0" lang="en-US" sz="3200" b="0" i="0" u="none" strike="noStrike" kern="1200" cap="none" spc="0" normalizeH="0" baseline="0" noProof="0">
                <a:ln>
                  <a:noFill/>
                </a:ln>
                <a:solidFill>
                  <a:srgbClr val="00BFF2"/>
                </a:solidFill>
                <a:effectLst/>
                <a:uLnTx/>
                <a:uFillTx/>
                <a:latin typeface="Calibri" panose="020F0502020204030204"/>
                <a:ea typeface="+mn-ea"/>
                <a:cs typeface="+mn-cs"/>
              </a:endParaRPr>
            </a:p>
          </p:txBody>
        </p:sp>
      </p:grpSp>
      <p:sp>
        <p:nvSpPr>
          <p:cNvPr id="50" name="TextBox 49">
            <a:extLst>
              <a:ext uri="{FF2B5EF4-FFF2-40B4-BE49-F238E27FC236}">
                <a16:creationId xmlns:a16="http://schemas.microsoft.com/office/drawing/2014/main" id="{3FD0A0E1-8E7A-7F87-0963-BBB25DD211DE}"/>
              </a:ext>
            </a:extLst>
          </p:cNvPr>
          <p:cNvSpPr txBox="1"/>
          <p:nvPr/>
        </p:nvSpPr>
        <p:spPr>
          <a:xfrm>
            <a:off x="8656250" y="2456227"/>
            <a:ext cx="980269"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40" b="0" i="0" u="none" strike="noStrike" kern="1200" spc="0" baseline="0">
                <a:solidFill>
                  <a:srgbClr val="1B1464"/>
                </a:solidFill>
                <a:latin typeface="Helvetica" panose="020B0403020202020204" pitchFamily="34" charset="0"/>
                <a:ea typeface="+mn-ea"/>
                <a:cs typeface="+mn-cs"/>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Content</a:t>
            </a:r>
            <a:endPar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51" name="TextBox 50">
            <a:extLst>
              <a:ext uri="{FF2B5EF4-FFF2-40B4-BE49-F238E27FC236}">
                <a16:creationId xmlns:a16="http://schemas.microsoft.com/office/drawing/2014/main" id="{C499708C-62B4-B1B7-559D-A0EACCEA8F89}"/>
              </a:ext>
            </a:extLst>
          </p:cNvPr>
          <p:cNvSpPr txBox="1"/>
          <p:nvPr/>
        </p:nvSpPr>
        <p:spPr>
          <a:xfrm>
            <a:off x="8395041" y="2724625"/>
            <a:ext cx="150268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00BFF2"/>
                </a:solidFill>
                <a:effectLst/>
                <a:uLnTx/>
                <a:uFillTx/>
                <a:latin typeface="Helvetica" panose="020B0604020202020204" pitchFamily="34" charset="0"/>
                <a:ea typeface="+mn-ea"/>
                <a:cs typeface="Helvetica" panose="020B0604020202020204" pitchFamily="34" charset="0"/>
              </a:rPr>
              <a:t>36%</a:t>
            </a:r>
            <a:endParaRPr kumimoji="0" lang="en-US" sz="3200" b="0" i="0" u="none" strike="noStrike" kern="1200" cap="none" spc="0" normalizeH="0" baseline="0" noProof="0">
              <a:ln>
                <a:noFill/>
              </a:ln>
              <a:solidFill>
                <a:srgbClr val="00BFF2"/>
              </a:solidFill>
              <a:effectLst/>
              <a:uLnTx/>
              <a:uFillTx/>
              <a:latin typeface="Calibri" panose="020F0502020204030204"/>
              <a:ea typeface="+mn-ea"/>
              <a:cs typeface="+mn-cs"/>
            </a:endParaRPr>
          </a:p>
        </p:txBody>
      </p:sp>
      <p:pic>
        <p:nvPicPr>
          <p:cNvPr id="16" name="Picture 15" descr="A picture containing person, standing, posing&#10;&#10;Description automatically generated">
            <a:extLst>
              <a:ext uri="{FF2B5EF4-FFF2-40B4-BE49-F238E27FC236}">
                <a16:creationId xmlns:a16="http://schemas.microsoft.com/office/drawing/2014/main" id="{6F8D6702-184F-02B7-277D-B44747C54DC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1790411"/>
            <a:ext cx="6100767" cy="4371455"/>
          </a:xfrm>
          <a:prstGeom prst="rect">
            <a:avLst/>
          </a:prstGeom>
        </p:spPr>
      </p:pic>
      <p:pic>
        <p:nvPicPr>
          <p:cNvPr id="18" name="Picture 17" descr="Icon&#10;&#10;Description automatically generated">
            <a:extLst>
              <a:ext uri="{FF2B5EF4-FFF2-40B4-BE49-F238E27FC236}">
                <a16:creationId xmlns:a16="http://schemas.microsoft.com/office/drawing/2014/main" id="{F6F35ACE-BCCE-0C60-F5E6-4053947E68A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40066" y="3557979"/>
            <a:ext cx="1412635" cy="1412635"/>
          </a:xfrm>
          <a:prstGeom prst="rect">
            <a:avLst/>
          </a:prstGeom>
        </p:spPr>
      </p:pic>
    </p:spTree>
    <p:extLst>
      <p:ext uri="{BB962C8B-B14F-4D97-AF65-F5344CB8AC3E}">
        <p14:creationId xmlns:p14="http://schemas.microsoft.com/office/powerpoint/2010/main" val="9584432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E508C64-2CFE-2F18-83F6-5B270E36EF39}"/>
              </a:ext>
            </a:extLst>
          </p:cNvPr>
          <p:cNvSpPr/>
          <p:nvPr/>
        </p:nvSpPr>
        <p:spPr>
          <a:xfrm>
            <a:off x="1012" y="1525042"/>
            <a:ext cx="12189977" cy="5332958"/>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Placeholder 3">
            <a:extLst>
              <a:ext uri="{FF2B5EF4-FFF2-40B4-BE49-F238E27FC236}">
                <a16:creationId xmlns:a16="http://schemas.microsoft.com/office/drawing/2014/main" id="{0817715F-1859-4E37-B18F-8F91BE9B436A}"/>
              </a:ext>
            </a:extLst>
          </p:cNvPr>
          <p:cNvSpPr txBox="1">
            <a:spLocks/>
          </p:cNvSpPr>
          <p:nvPr/>
        </p:nvSpPr>
        <p:spPr>
          <a:xfrm>
            <a:off x="457590" y="6219421"/>
            <a:ext cx="11569087" cy="318280"/>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l" defTabSz="1166122"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System1, ‘COVID-19: A right-brain reset for advertisers’, 3/23/2020 System1’s Orlando Wood via LinkedIn, ‘What Should Ads Look Like in the Time of Recession?’, 4/21/2020; Peter Field, ‘Advertising in a Downturn Revisited’, April 2020. </a:t>
            </a:r>
            <a:b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To learn more, download: </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hlinkClick r:id="rId2"/>
              </a:rPr>
              <a:t>Keep Calm and Advertise On: How to Successfully Navigate Your Brand Through an Economic Downturn</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t>
            </a:r>
          </a:p>
          <a:p>
            <a:pPr marL="0" marR="0" lvl="0" indent="0" algn="l" defTabSz="1166122" rtl="0" eaLnBrk="1" fontAlgn="auto" latinLnBrk="0" hangingPunct="1">
              <a:lnSpc>
                <a:spcPct val="100000"/>
              </a:lnSpc>
              <a:spcBef>
                <a:spcPct val="20000"/>
              </a:spcBef>
              <a:spcAft>
                <a:spcPts val="0"/>
              </a:spcAft>
              <a:buClrTx/>
              <a:buSzTx/>
              <a:buFont typeface="Arial"/>
              <a:buNone/>
              <a:tabLst/>
              <a:defRPr/>
            </a:pPr>
            <a:endPar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22" name="TextBox 21">
            <a:extLst>
              <a:ext uri="{FF2B5EF4-FFF2-40B4-BE49-F238E27FC236}">
                <a16:creationId xmlns:a16="http://schemas.microsoft.com/office/drawing/2014/main" id="{567C0183-3D25-40AA-A711-2532A650DD5F}"/>
              </a:ext>
            </a:extLst>
          </p:cNvPr>
          <p:cNvSpPr txBox="1"/>
          <p:nvPr/>
        </p:nvSpPr>
        <p:spPr>
          <a:xfrm>
            <a:off x="96985" y="2212828"/>
            <a:ext cx="1199803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Features of ads described as ‘left-’ or ‘right-brained’</a:t>
            </a:r>
          </a:p>
        </p:txBody>
      </p:sp>
      <p:pic>
        <p:nvPicPr>
          <p:cNvPr id="10" name="Picture 9" descr="A picture containing light, drawing&#10;&#10;Description automatically generated">
            <a:extLst>
              <a:ext uri="{FF2B5EF4-FFF2-40B4-BE49-F238E27FC236}">
                <a16:creationId xmlns:a16="http://schemas.microsoft.com/office/drawing/2014/main" id="{AD1A10FD-E61C-4895-808C-C400FD2B155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6818"/>
          <a:stretch/>
        </p:blipFill>
        <p:spPr>
          <a:xfrm>
            <a:off x="6092388" y="3017364"/>
            <a:ext cx="1469638" cy="2752483"/>
          </a:xfrm>
          <a:prstGeom prst="rect">
            <a:avLst/>
          </a:prstGeom>
        </p:spPr>
      </p:pic>
      <p:pic>
        <p:nvPicPr>
          <p:cNvPr id="27" name="Picture 26" descr="A picture containing light, curtain&#10;&#10;Description automatically generated">
            <a:extLst>
              <a:ext uri="{FF2B5EF4-FFF2-40B4-BE49-F238E27FC236}">
                <a16:creationId xmlns:a16="http://schemas.microsoft.com/office/drawing/2014/main" id="{459BEB23-34F8-4944-9D67-7CB8CBA1B00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325162" y="3017364"/>
            <a:ext cx="1376242" cy="2752483"/>
          </a:xfrm>
          <a:prstGeom prst="rect">
            <a:avLst/>
          </a:prstGeom>
        </p:spPr>
      </p:pic>
      <p:sp>
        <p:nvSpPr>
          <p:cNvPr id="31" name="Rectangle 30">
            <a:extLst>
              <a:ext uri="{FF2B5EF4-FFF2-40B4-BE49-F238E27FC236}">
                <a16:creationId xmlns:a16="http://schemas.microsoft.com/office/drawing/2014/main" id="{3B2A90A5-F435-4545-8D33-169D645F46EC}"/>
              </a:ext>
            </a:extLst>
          </p:cNvPr>
          <p:cNvSpPr/>
          <p:nvPr/>
        </p:nvSpPr>
        <p:spPr>
          <a:xfrm>
            <a:off x="96985" y="3114458"/>
            <a:ext cx="3910675" cy="2558295"/>
          </a:xfrm>
          <a:prstGeom prst="rect">
            <a:avLst/>
          </a:prstGeom>
          <a:solidFill>
            <a:schemeClr val="bg1"/>
          </a:solidFill>
          <a:ln w="1270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81B43DAF-524C-4693-BC55-DEDF7D5EBE8E}"/>
              </a:ext>
            </a:extLst>
          </p:cNvPr>
          <p:cNvSpPr txBox="1"/>
          <p:nvPr/>
        </p:nvSpPr>
        <p:spPr>
          <a:xfrm>
            <a:off x="900870" y="3189872"/>
            <a:ext cx="229165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Left Brain</a:t>
            </a:r>
          </a:p>
        </p:txBody>
      </p:sp>
      <p:sp>
        <p:nvSpPr>
          <p:cNvPr id="30" name="TextBox 29">
            <a:extLst>
              <a:ext uri="{FF2B5EF4-FFF2-40B4-BE49-F238E27FC236}">
                <a16:creationId xmlns:a16="http://schemas.microsoft.com/office/drawing/2014/main" id="{72225B83-7EAC-4F68-BAD7-8B7447097D43}"/>
              </a:ext>
            </a:extLst>
          </p:cNvPr>
          <p:cNvSpPr txBox="1"/>
          <p:nvPr/>
        </p:nvSpPr>
        <p:spPr>
          <a:xfrm>
            <a:off x="238387" y="3549095"/>
            <a:ext cx="3627871" cy="2123658"/>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Flatness</a:t>
            </a:r>
          </a:p>
          <a:p>
            <a:pPr marL="171450" marR="0" lvl="0" indent="-1714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Abstracted product, feature, ingredient</a:t>
            </a:r>
          </a:p>
          <a:p>
            <a:pPr marL="171450" marR="0" lvl="0" indent="-1714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Abstracted body part (e.g., hands, mouth)</a:t>
            </a:r>
          </a:p>
          <a:p>
            <a:pPr marL="171450" marR="0" lvl="0" indent="-1714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Words obtrude during the ad</a:t>
            </a:r>
          </a:p>
          <a:p>
            <a:pPr marL="171450" marR="0" lvl="0" indent="-1714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Voiceover</a:t>
            </a:r>
          </a:p>
          <a:p>
            <a:pPr marL="171450" marR="0" lvl="0" indent="-1714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Monologue (e.g., testimonial)</a:t>
            </a:r>
          </a:p>
          <a:p>
            <a:pPr marL="171450" marR="0" lvl="0" indent="-1714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Adjectives used as nouns</a:t>
            </a:r>
          </a:p>
          <a:p>
            <a:pPr marL="171450" marR="0" lvl="0" indent="-1714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Freeze-frame effect</a:t>
            </a:r>
          </a:p>
          <a:p>
            <a:pPr marL="171450" marR="0" lvl="0" indent="-1714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Audio repetition (metered prose, sound effects)</a:t>
            </a:r>
          </a:p>
          <a:p>
            <a:pPr marL="171450" marR="0" lvl="0" indent="-1714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Highly rhythmic soundtrack</a:t>
            </a:r>
          </a:p>
          <a:p>
            <a:pPr marL="171450" marR="0" lvl="0" indent="-171450" algn="l" defTabSz="914400" rtl="0" eaLnBrk="1" fontAlgn="auto" latinLnBrk="0" hangingPunct="1">
              <a:lnSpc>
                <a:spcPct val="100000"/>
              </a:lnSpc>
              <a:spcBef>
                <a:spcPts val="0"/>
              </a:spcBef>
              <a:spcAft>
                <a:spcPts val="0"/>
              </a:spcAft>
              <a:buClrTx/>
              <a:buSzTx/>
              <a:buFontTx/>
              <a:buBlip>
                <a:blip r:embed="rId5"/>
              </a:buBlip>
              <a:tabLst/>
              <a:defRPr/>
            </a:pP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32" name="Rectangle 31">
            <a:extLst>
              <a:ext uri="{FF2B5EF4-FFF2-40B4-BE49-F238E27FC236}">
                <a16:creationId xmlns:a16="http://schemas.microsoft.com/office/drawing/2014/main" id="{9FDF4D17-131C-4311-A2F9-9B66707BE44E}"/>
              </a:ext>
            </a:extLst>
          </p:cNvPr>
          <p:cNvSpPr/>
          <p:nvPr/>
        </p:nvSpPr>
        <p:spPr>
          <a:xfrm>
            <a:off x="7885510" y="3114458"/>
            <a:ext cx="4208193" cy="2558295"/>
          </a:xfrm>
          <a:prstGeom prst="rect">
            <a:avLst/>
          </a:prstGeom>
          <a:solidFill>
            <a:schemeClr val="bg1"/>
          </a:solidFill>
          <a:ln w="571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EC5777CB-18EB-45C7-B751-61F307BCE262}"/>
              </a:ext>
            </a:extLst>
          </p:cNvPr>
          <p:cNvSpPr txBox="1"/>
          <p:nvPr/>
        </p:nvSpPr>
        <p:spPr>
          <a:xfrm>
            <a:off x="8843778" y="3189872"/>
            <a:ext cx="229165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ED3C8D"/>
                </a:solidFill>
                <a:effectLst/>
                <a:uLnTx/>
                <a:uFillTx/>
                <a:latin typeface="Helvetica" panose="020B0403020202020204" pitchFamily="34" charset="0"/>
                <a:ea typeface="+mn-ea"/>
                <a:cs typeface="+mn-cs"/>
              </a:rPr>
              <a:t>Right Brain</a:t>
            </a:r>
          </a:p>
        </p:txBody>
      </p:sp>
      <p:sp>
        <p:nvSpPr>
          <p:cNvPr id="34" name="TextBox 33">
            <a:extLst>
              <a:ext uri="{FF2B5EF4-FFF2-40B4-BE49-F238E27FC236}">
                <a16:creationId xmlns:a16="http://schemas.microsoft.com/office/drawing/2014/main" id="{35B274FB-9564-4321-848B-779175870FD8}"/>
              </a:ext>
            </a:extLst>
          </p:cNvPr>
          <p:cNvSpPr txBox="1"/>
          <p:nvPr/>
        </p:nvSpPr>
        <p:spPr>
          <a:xfrm>
            <a:off x="7884197" y="3537110"/>
            <a:ext cx="4210818" cy="1938992"/>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Tx/>
              <a:buBlip>
                <a:blip r:embed="rId6"/>
              </a:buBlip>
              <a:tabLst/>
              <a:defRPr/>
            </a:pPr>
            <a:r>
              <a:rPr kumimoji="0" lang="en-US" sz="12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A clear sense of place</a:t>
            </a:r>
          </a:p>
          <a:p>
            <a:pPr marL="171450" marR="0" lvl="0" indent="-171450" algn="l" defTabSz="914400" rtl="0" eaLnBrk="1" fontAlgn="auto" latinLnBrk="0" hangingPunct="1">
              <a:lnSpc>
                <a:spcPct val="100000"/>
              </a:lnSpc>
              <a:spcBef>
                <a:spcPts val="0"/>
              </a:spcBef>
              <a:spcAft>
                <a:spcPts val="0"/>
              </a:spcAft>
              <a:buClrTx/>
              <a:buSzTx/>
              <a:buFontTx/>
              <a:buBlip>
                <a:blip r:embed="rId6"/>
              </a:buBlip>
              <a:tabLst/>
              <a:defRPr/>
            </a:pPr>
            <a:r>
              <a:rPr kumimoji="0" lang="en-US" sz="12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One scene unfolding with progression</a:t>
            </a:r>
          </a:p>
          <a:p>
            <a:pPr marL="171450" marR="0" lvl="0" indent="-171450" algn="l" defTabSz="914400" rtl="0" eaLnBrk="1" fontAlgn="auto" latinLnBrk="0" hangingPunct="1">
              <a:lnSpc>
                <a:spcPct val="100000"/>
              </a:lnSpc>
              <a:spcBef>
                <a:spcPts val="0"/>
              </a:spcBef>
              <a:spcAft>
                <a:spcPts val="0"/>
              </a:spcAft>
              <a:buClrTx/>
              <a:buSzTx/>
              <a:buFontTx/>
              <a:buBlip>
                <a:blip r:embed="rId6"/>
              </a:buBlip>
              <a:tabLst/>
              <a:defRPr/>
            </a:pPr>
            <a:r>
              <a:rPr kumimoji="0" lang="en-US" sz="12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Characters with agency (voice, movement, expression)</a:t>
            </a:r>
          </a:p>
          <a:p>
            <a:pPr marL="171450" marR="0" lvl="0" indent="-171450" algn="l" defTabSz="914400" rtl="0" eaLnBrk="1" fontAlgn="auto" latinLnBrk="0" hangingPunct="1">
              <a:lnSpc>
                <a:spcPct val="100000"/>
              </a:lnSpc>
              <a:spcBef>
                <a:spcPts val="0"/>
              </a:spcBef>
              <a:spcAft>
                <a:spcPts val="0"/>
              </a:spcAft>
              <a:buClrTx/>
              <a:buSzTx/>
              <a:buFontTx/>
              <a:buBlip>
                <a:blip r:embed="rId6"/>
              </a:buBlip>
              <a:tabLst/>
              <a:defRPr/>
            </a:pPr>
            <a:r>
              <a:rPr kumimoji="0" lang="en-US" sz="12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Implicit, unspoken communication (knowing glances)</a:t>
            </a:r>
          </a:p>
          <a:p>
            <a:pPr marL="171450" marR="0" lvl="0" indent="-171450" algn="l" defTabSz="914400" rtl="0" eaLnBrk="1" fontAlgn="auto" latinLnBrk="0" hangingPunct="1">
              <a:lnSpc>
                <a:spcPct val="100000"/>
              </a:lnSpc>
              <a:spcBef>
                <a:spcPts val="0"/>
              </a:spcBef>
              <a:spcAft>
                <a:spcPts val="0"/>
              </a:spcAft>
              <a:buClrTx/>
              <a:buSzTx/>
              <a:buFontTx/>
              <a:buBlip>
                <a:blip r:embed="rId6"/>
              </a:buBlip>
              <a:tabLst/>
              <a:defRPr/>
            </a:pPr>
            <a:r>
              <a:rPr kumimoji="0" lang="en-US" sz="12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Dialogue</a:t>
            </a:r>
          </a:p>
          <a:p>
            <a:pPr marL="171450" marR="0" lvl="0" indent="-171450" algn="l" defTabSz="914400" rtl="0" eaLnBrk="1" fontAlgn="auto" latinLnBrk="0" hangingPunct="1">
              <a:lnSpc>
                <a:spcPct val="100000"/>
              </a:lnSpc>
              <a:spcBef>
                <a:spcPts val="0"/>
              </a:spcBef>
              <a:spcAft>
                <a:spcPts val="0"/>
              </a:spcAft>
              <a:buClrTx/>
              <a:buSzTx/>
              <a:buFontTx/>
              <a:buBlip>
                <a:blip r:embed="rId6"/>
              </a:buBlip>
              <a:tabLst/>
              <a:defRPr/>
            </a:pPr>
            <a:r>
              <a:rPr kumimoji="0" lang="en-US" sz="12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Distinctive accents</a:t>
            </a:r>
          </a:p>
          <a:p>
            <a:pPr marL="171450" marR="0" lvl="0" indent="-171450" algn="l" defTabSz="914400" rtl="0" eaLnBrk="1" fontAlgn="auto" latinLnBrk="0" hangingPunct="1">
              <a:lnSpc>
                <a:spcPct val="100000"/>
              </a:lnSpc>
              <a:spcBef>
                <a:spcPts val="0"/>
              </a:spcBef>
              <a:spcAft>
                <a:spcPts val="0"/>
              </a:spcAft>
              <a:buClrTx/>
              <a:buSzTx/>
              <a:buFontTx/>
              <a:buBlip>
                <a:blip r:embed="rId6"/>
              </a:buBlip>
              <a:tabLst/>
              <a:defRPr/>
            </a:pPr>
            <a:r>
              <a:rPr kumimoji="0" lang="en-US" sz="12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Play on words or subversion of language</a:t>
            </a:r>
          </a:p>
          <a:p>
            <a:pPr marL="171450" marR="0" lvl="0" indent="-171450" algn="l" defTabSz="914400" rtl="0" eaLnBrk="1" fontAlgn="auto" latinLnBrk="0" hangingPunct="1">
              <a:lnSpc>
                <a:spcPct val="100000"/>
              </a:lnSpc>
              <a:spcBef>
                <a:spcPts val="0"/>
              </a:spcBef>
              <a:spcAft>
                <a:spcPts val="0"/>
              </a:spcAft>
              <a:buClrTx/>
              <a:buSzTx/>
              <a:buFontTx/>
              <a:buBlip>
                <a:blip r:embed="rId6"/>
              </a:buBlip>
              <a:tabLst/>
              <a:defRPr/>
            </a:pPr>
            <a:r>
              <a:rPr kumimoji="0" lang="en-US" sz="12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Set in the past (costumes &amp; sets)</a:t>
            </a:r>
          </a:p>
          <a:p>
            <a:pPr marL="171450" marR="0" lvl="0" indent="-171450" algn="l" defTabSz="914400" rtl="0" eaLnBrk="1" fontAlgn="auto" latinLnBrk="0" hangingPunct="1">
              <a:lnSpc>
                <a:spcPct val="100000"/>
              </a:lnSpc>
              <a:spcBef>
                <a:spcPts val="0"/>
              </a:spcBef>
              <a:spcAft>
                <a:spcPts val="0"/>
              </a:spcAft>
              <a:buClrTx/>
              <a:buSzTx/>
              <a:buFontTx/>
              <a:buBlip>
                <a:blip r:embed="rId6"/>
              </a:buBlip>
              <a:tabLst/>
              <a:defRPr/>
            </a:pPr>
            <a:r>
              <a:rPr kumimoji="0" lang="en-US" sz="12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Reference to other cultural works (pastiche / parody)</a:t>
            </a:r>
          </a:p>
          <a:p>
            <a:pPr marL="171450" marR="0" lvl="0" indent="-171450" algn="l" defTabSz="914400" rtl="0" eaLnBrk="1" fontAlgn="auto" latinLnBrk="0" hangingPunct="1">
              <a:lnSpc>
                <a:spcPct val="100000"/>
              </a:lnSpc>
              <a:spcBef>
                <a:spcPts val="0"/>
              </a:spcBef>
              <a:spcAft>
                <a:spcPts val="0"/>
              </a:spcAft>
              <a:buClrTx/>
              <a:buSzTx/>
              <a:buFontTx/>
              <a:buBlip>
                <a:blip r:embed="rId6"/>
              </a:buBlip>
              <a:tabLst/>
              <a:defRPr/>
            </a:pPr>
            <a:r>
              <a:rPr kumimoji="0" lang="en-US" sz="12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Music with melody</a:t>
            </a:r>
          </a:p>
        </p:txBody>
      </p:sp>
      <p:sp>
        <p:nvSpPr>
          <p:cNvPr id="40" name="Rectangle 39">
            <a:extLst>
              <a:ext uri="{FF2B5EF4-FFF2-40B4-BE49-F238E27FC236}">
                <a16:creationId xmlns:a16="http://schemas.microsoft.com/office/drawing/2014/main" id="{C5D27D24-93B1-4563-B33B-F8004B687B4A}"/>
              </a:ext>
            </a:extLst>
          </p:cNvPr>
          <p:cNvSpPr/>
          <p:nvPr/>
        </p:nvSpPr>
        <p:spPr>
          <a:xfrm>
            <a:off x="171361" y="120542"/>
            <a:ext cx="11855316" cy="1292662"/>
          </a:xfrm>
          <a:prstGeom prst="rect">
            <a:avLst/>
          </a:prstGeom>
        </p:spPr>
        <p:txBody>
          <a:bodyPr wrap="square">
            <a:spAutoFit/>
          </a:bodyPr>
          <a:lstStyle/>
          <a:p>
            <a:pPr lvl="0">
              <a:defRPr/>
            </a:pPr>
            <a:r>
              <a:rPr lang="en-US" sz="2600" b="1">
                <a:solidFill>
                  <a:srgbClr val="1B1464"/>
                </a:solidFill>
                <a:latin typeface="Helvetica" panose="020B0604020202020204" pitchFamily="2" charset="0"/>
              </a:rPr>
              <a:t>During times when people are struggling and craving empathy and understanding, a shift to like messaging can drive greater effectiveness for advertisers </a:t>
            </a:r>
            <a:endParaRPr kumimoji="0" lang="en-US" sz="2600" b="1" i="0" u="none" strike="noStrike" kern="1200" cap="none" spc="0" normalizeH="0" baseline="0" noProof="0">
              <a:ln>
                <a:noFill/>
              </a:ln>
              <a:solidFill>
                <a:srgbClr val="1B1464"/>
              </a:solidFill>
              <a:effectLst/>
              <a:uLnTx/>
              <a:uFillTx/>
              <a:latin typeface="Helvetica" panose="020B0604020202020204" pitchFamily="2" charset="0"/>
              <a:ea typeface="+mn-ea"/>
              <a:cs typeface="+mn-cs"/>
            </a:endParaRPr>
          </a:p>
        </p:txBody>
      </p:sp>
      <p:sp>
        <p:nvSpPr>
          <p:cNvPr id="43" name="Speech Bubble: Rectangle 42">
            <a:extLst>
              <a:ext uri="{FF2B5EF4-FFF2-40B4-BE49-F238E27FC236}">
                <a16:creationId xmlns:a16="http://schemas.microsoft.com/office/drawing/2014/main" id="{BE380EBC-6C49-4460-A688-5C8D3C8B1E01}"/>
              </a:ext>
            </a:extLst>
          </p:cNvPr>
          <p:cNvSpPr/>
          <p:nvPr/>
        </p:nvSpPr>
        <p:spPr>
          <a:xfrm>
            <a:off x="8843778" y="1848732"/>
            <a:ext cx="3249925" cy="910410"/>
          </a:xfrm>
          <a:prstGeom prst="wedgeRectCallou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Ads about </a:t>
            </a:r>
            <a:r>
              <a:rPr kumimoji="0" lang="en-US" sz="13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humanity</a:t>
            </a:r>
            <a:r>
              <a:rPr kumimoji="0" lang="en-US" sz="13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 </a:t>
            </a:r>
            <a:r>
              <a:rPr kumimoji="0" lang="en-US" sz="13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and</a:t>
            </a:r>
            <a:r>
              <a:rPr kumimoji="0" lang="en-US" sz="13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 </a:t>
            </a:r>
            <a:r>
              <a:rPr kumimoji="0" lang="en-US" sz="13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community</a:t>
            </a:r>
            <a:r>
              <a:rPr kumimoji="0" lang="en-US" sz="13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 </a:t>
            </a:r>
            <a:r>
              <a:rPr kumimoji="0" lang="en-US" sz="13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are</a:t>
            </a:r>
            <a:r>
              <a:rPr kumimoji="0" lang="en-US" sz="13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 more effective </a:t>
            </a:r>
            <a:r>
              <a:rPr kumimoji="0" lang="en-US" sz="13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and garner </a:t>
            </a:r>
            <a:r>
              <a:rPr kumimoji="0" lang="en-US" sz="13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greater attention </a:t>
            </a:r>
            <a:r>
              <a:rPr kumimoji="0" lang="en-US" sz="13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than those about self, self-image and performance</a:t>
            </a:r>
          </a:p>
        </p:txBody>
      </p:sp>
      <p:pic>
        <p:nvPicPr>
          <p:cNvPr id="20" name="Picture 19">
            <a:extLst>
              <a:ext uri="{FF2B5EF4-FFF2-40B4-BE49-F238E27FC236}">
                <a16:creationId xmlns:a16="http://schemas.microsoft.com/office/drawing/2014/main" id="{A73C05AB-64DF-A780-6306-4B52E112581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1" name="Slide Number Placeholder 5">
            <a:extLst>
              <a:ext uri="{FF2B5EF4-FFF2-40B4-BE49-F238E27FC236}">
                <a16:creationId xmlns:a16="http://schemas.microsoft.com/office/drawing/2014/main" id="{D04EE18C-4853-63DF-D2DE-29B867058044}"/>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3" name="Rectangle 22">
            <a:extLst>
              <a:ext uri="{FF2B5EF4-FFF2-40B4-BE49-F238E27FC236}">
                <a16:creationId xmlns:a16="http://schemas.microsoft.com/office/drawing/2014/main" id="{A9E1DC7D-26FB-686D-C07D-5DDCC0CF97D8}"/>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31476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D50CB3E-2FDA-E778-763C-4F787FAAD153}"/>
              </a:ext>
            </a:extLst>
          </p:cNvPr>
          <p:cNvSpPr/>
          <p:nvPr/>
        </p:nvSpPr>
        <p:spPr>
          <a:xfrm>
            <a:off x="-15229" y="1525042"/>
            <a:ext cx="12189977" cy="5332958"/>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9" name="Picture 8" descr="Brand New: New Logo and Identity for Rocket Mortgage by Lippincott">
            <a:extLst>
              <a:ext uri="{FF2B5EF4-FFF2-40B4-BE49-F238E27FC236}">
                <a16:creationId xmlns:a16="http://schemas.microsoft.com/office/drawing/2014/main" id="{FC9769B7-752F-F24C-6BB2-8EB1278DA07B}"/>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l="47330" t="19290" b="22922"/>
          <a:stretch/>
        </p:blipFill>
        <p:spPr bwMode="auto">
          <a:xfrm>
            <a:off x="3731654" y="1848898"/>
            <a:ext cx="1629088" cy="74357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18429DB7-EF0B-29F4-FC0F-ED0FEC2E1E6A}"/>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992978" y="2495562"/>
            <a:ext cx="3106440" cy="1485176"/>
          </a:xfrm>
          <a:prstGeom prst="rect">
            <a:avLst/>
          </a:prstGeom>
          <a:ln>
            <a:noFill/>
          </a:ln>
        </p:spPr>
      </p:pic>
      <p:pic>
        <p:nvPicPr>
          <p:cNvPr id="34" name="Picture 10" descr="Tractor Supply Co. won't open this year in Hilo - West Hawaii Today">
            <a:extLst>
              <a:ext uri="{FF2B5EF4-FFF2-40B4-BE49-F238E27FC236}">
                <a16:creationId xmlns:a16="http://schemas.microsoft.com/office/drawing/2014/main" id="{7635429E-CC6D-AFEF-4D2A-6D42C8A95199}"/>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87070" y="2058498"/>
            <a:ext cx="1167642" cy="33032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BBDEDCE8-CB1E-A814-8298-5CFE84339AC1}"/>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6202137" y="2495562"/>
            <a:ext cx="2737508" cy="1485177"/>
          </a:xfrm>
          <a:prstGeom prst="rect">
            <a:avLst/>
          </a:prstGeom>
          <a:ln>
            <a:noFill/>
          </a:ln>
        </p:spPr>
      </p:pic>
      <p:pic>
        <p:nvPicPr>
          <p:cNvPr id="48" name="Picture 47">
            <a:extLst>
              <a:ext uri="{FF2B5EF4-FFF2-40B4-BE49-F238E27FC236}">
                <a16:creationId xmlns:a16="http://schemas.microsoft.com/office/drawing/2014/main" id="{BC8F6000-5171-78D3-6347-274FD81F08A0}"/>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233137" y="2495562"/>
            <a:ext cx="2576736" cy="1485176"/>
          </a:xfrm>
          <a:prstGeom prst="rect">
            <a:avLst/>
          </a:prstGeom>
          <a:ln>
            <a:noFill/>
          </a:ln>
        </p:spPr>
      </p:pic>
      <p:pic>
        <p:nvPicPr>
          <p:cNvPr id="2052" name="Picture 4">
            <a:extLst>
              <a:ext uri="{FF2B5EF4-FFF2-40B4-BE49-F238E27FC236}">
                <a16:creationId xmlns:a16="http://schemas.microsoft.com/office/drawing/2014/main" id="{011B9B87-83CE-AD64-2EFA-0E3D693FBF11}"/>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082470" y="2127329"/>
            <a:ext cx="878070" cy="28464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8D16093D-5F71-269C-49D6-34D21C381CE2}"/>
              </a:ext>
            </a:extLst>
          </p:cNvPr>
          <p:cNvSpPr txBox="1"/>
          <p:nvPr/>
        </p:nvSpPr>
        <p:spPr>
          <a:xfrm>
            <a:off x="526244" y="6327568"/>
            <a:ext cx="1150821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Helvetica" panose="020B0604020202020204" pitchFamily="34" charset="0"/>
              </a:rPr>
              <a:t>VAB analysis of Comscore mediametrix multiplatform (website + mobile) media trend data, P18+. Three-month average: April – June 2019 vs. April – June 2020 (calendar months).</a:t>
            </a:r>
            <a:endPar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20" name="TextBox 19">
            <a:extLst>
              <a:ext uri="{FF2B5EF4-FFF2-40B4-BE49-F238E27FC236}">
                <a16:creationId xmlns:a16="http://schemas.microsoft.com/office/drawing/2014/main" id="{52738ABC-37C6-3D30-05F1-019465397551}"/>
              </a:ext>
            </a:extLst>
          </p:cNvPr>
          <p:cNvSpPr txBox="1"/>
          <p:nvPr/>
        </p:nvSpPr>
        <p:spPr>
          <a:xfrm>
            <a:off x="9110651" y="5172987"/>
            <a:ext cx="2884569" cy="861774"/>
          </a:xfrm>
          <a:prstGeom prst="rect">
            <a:avLst/>
          </a:prstGeom>
          <a:solidFill>
            <a:schemeClr val="bg1"/>
          </a:solidFill>
          <a:ln>
            <a:solidFill>
              <a:srgbClr val="1B1464"/>
            </a:solidFill>
          </a:ln>
        </p:spPr>
        <p:txBody>
          <a:bodyPr wrap="square" rtlCol="0">
            <a:spAutoFit/>
          </a:bodyPr>
          <a:lstStyle/>
          <a:p>
            <a:pPr algn="ctr"/>
            <a:r>
              <a:rPr lang="en-US" sz="3600" b="1">
                <a:solidFill>
                  <a:srgbClr val="4EBEA4"/>
                </a:solidFill>
                <a:latin typeface="Helvetica" panose="020B0604020202020204" pitchFamily="34" charset="0"/>
              </a:rPr>
              <a:t>+23%</a:t>
            </a:r>
          </a:p>
          <a:p>
            <a:pPr algn="ctr"/>
            <a:r>
              <a:rPr lang="en-US" sz="1400">
                <a:solidFill>
                  <a:srgbClr val="4EBEA4"/>
                </a:solidFill>
                <a:latin typeface="Helvetica" panose="020B0604020202020204" pitchFamily="34" charset="0"/>
              </a:rPr>
              <a:t>(+6.2 MM)</a:t>
            </a:r>
          </a:p>
        </p:txBody>
      </p:sp>
      <p:sp>
        <p:nvSpPr>
          <p:cNvPr id="21" name="TextBox 20">
            <a:extLst>
              <a:ext uri="{FF2B5EF4-FFF2-40B4-BE49-F238E27FC236}">
                <a16:creationId xmlns:a16="http://schemas.microsoft.com/office/drawing/2014/main" id="{B9ADC47C-EEDA-A7DE-92E4-6B869AC68788}"/>
              </a:ext>
            </a:extLst>
          </p:cNvPr>
          <p:cNvSpPr txBox="1"/>
          <p:nvPr/>
        </p:nvSpPr>
        <p:spPr>
          <a:xfrm>
            <a:off x="129067" y="5174664"/>
            <a:ext cx="2818470" cy="861774"/>
          </a:xfrm>
          <a:prstGeom prst="rect">
            <a:avLst/>
          </a:prstGeom>
          <a:solidFill>
            <a:schemeClr val="bg1"/>
          </a:solidFill>
          <a:ln>
            <a:solidFill>
              <a:srgbClr val="1B1464"/>
            </a:solidFill>
          </a:ln>
        </p:spPr>
        <p:txBody>
          <a:bodyPr wrap="square" rtlCol="0">
            <a:spAutoFit/>
          </a:bodyPr>
          <a:lstStyle/>
          <a:p>
            <a:pPr algn="ctr"/>
            <a:r>
              <a:rPr lang="en-US" sz="3600" b="1">
                <a:solidFill>
                  <a:srgbClr val="4EBEA4"/>
                </a:solidFill>
                <a:latin typeface="Helvetica" panose="020B0604020202020204" pitchFamily="34" charset="0"/>
              </a:rPr>
              <a:t>+99%</a:t>
            </a:r>
          </a:p>
          <a:p>
            <a:pPr algn="ctr"/>
            <a:r>
              <a:rPr lang="en-US" sz="1400">
                <a:solidFill>
                  <a:srgbClr val="4EBEA4"/>
                </a:solidFill>
                <a:latin typeface="Helvetica" panose="020B0604020202020204" pitchFamily="34" charset="0"/>
              </a:rPr>
              <a:t>(+1.2 MM)</a:t>
            </a:r>
          </a:p>
        </p:txBody>
      </p:sp>
      <p:sp>
        <p:nvSpPr>
          <p:cNvPr id="22" name="TextBox 21">
            <a:extLst>
              <a:ext uri="{FF2B5EF4-FFF2-40B4-BE49-F238E27FC236}">
                <a16:creationId xmlns:a16="http://schemas.microsoft.com/office/drawing/2014/main" id="{4B15C7CA-D502-99C3-99A7-371129B25DFD}"/>
              </a:ext>
            </a:extLst>
          </p:cNvPr>
          <p:cNvSpPr txBox="1"/>
          <p:nvPr/>
        </p:nvSpPr>
        <p:spPr>
          <a:xfrm>
            <a:off x="3155176" y="5176339"/>
            <a:ext cx="2723302" cy="861774"/>
          </a:xfrm>
          <a:prstGeom prst="rect">
            <a:avLst/>
          </a:prstGeom>
          <a:solidFill>
            <a:schemeClr val="bg1"/>
          </a:solidFill>
          <a:ln>
            <a:solidFill>
              <a:srgbClr val="1B1464"/>
            </a:solidFill>
          </a:ln>
        </p:spPr>
        <p:txBody>
          <a:bodyPr wrap="square" rtlCol="0">
            <a:spAutoFit/>
          </a:bodyPr>
          <a:lstStyle/>
          <a:p>
            <a:pPr algn="ctr"/>
            <a:r>
              <a:rPr lang="en-US" sz="3600" b="1">
                <a:solidFill>
                  <a:srgbClr val="4EBEA4"/>
                </a:solidFill>
                <a:latin typeface="Helvetica" panose="020B0604020202020204" pitchFamily="34" charset="0"/>
              </a:rPr>
              <a:t>+79%</a:t>
            </a:r>
          </a:p>
          <a:p>
            <a:pPr algn="ctr"/>
            <a:r>
              <a:rPr lang="en-US" sz="1400">
                <a:solidFill>
                  <a:srgbClr val="4EBEA4"/>
                </a:solidFill>
                <a:latin typeface="Helvetica" panose="020B0604020202020204" pitchFamily="34" charset="0"/>
              </a:rPr>
              <a:t>(+1.2 MM)</a:t>
            </a:r>
          </a:p>
        </p:txBody>
      </p:sp>
      <p:sp>
        <p:nvSpPr>
          <p:cNvPr id="23" name="TextBox 22">
            <a:extLst>
              <a:ext uri="{FF2B5EF4-FFF2-40B4-BE49-F238E27FC236}">
                <a16:creationId xmlns:a16="http://schemas.microsoft.com/office/drawing/2014/main" id="{10E0A149-6206-1A3B-6734-C05BE22DF50F}"/>
              </a:ext>
            </a:extLst>
          </p:cNvPr>
          <p:cNvSpPr txBox="1"/>
          <p:nvPr/>
        </p:nvSpPr>
        <p:spPr>
          <a:xfrm>
            <a:off x="6101143" y="5178013"/>
            <a:ext cx="2781857" cy="861774"/>
          </a:xfrm>
          <a:prstGeom prst="rect">
            <a:avLst/>
          </a:prstGeom>
          <a:solidFill>
            <a:schemeClr val="bg1"/>
          </a:solidFill>
          <a:ln>
            <a:solidFill>
              <a:srgbClr val="1B1464"/>
            </a:solidFill>
          </a:ln>
        </p:spPr>
        <p:txBody>
          <a:bodyPr wrap="square" rtlCol="0">
            <a:spAutoFit/>
          </a:bodyPr>
          <a:lstStyle/>
          <a:p>
            <a:pPr algn="ctr"/>
            <a:r>
              <a:rPr lang="en-US" sz="3600" b="1">
                <a:solidFill>
                  <a:srgbClr val="4EBEA4"/>
                </a:solidFill>
                <a:latin typeface="Helvetica" panose="020B0604020202020204" pitchFamily="34" charset="0"/>
              </a:rPr>
              <a:t>+57%</a:t>
            </a:r>
          </a:p>
          <a:p>
            <a:pPr algn="ctr"/>
            <a:r>
              <a:rPr lang="en-US" sz="1400">
                <a:solidFill>
                  <a:srgbClr val="4EBEA4"/>
                </a:solidFill>
                <a:latin typeface="Helvetica" panose="020B0604020202020204" pitchFamily="34" charset="0"/>
              </a:rPr>
              <a:t>(+3.4 MM)</a:t>
            </a:r>
          </a:p>
        </p:txBody>
      </p:sp>
      <p:sp>
        <p:nvSpPr>
          <p:cNvPr id="24" name="Rectangle: Rounded Corners 23">
            <a:extLst>
              <a:ext uri="{FF2B5EF4-FFF2-40B4-BE49-F238E27FC236}">
                <a16:creationId xmlns:a16="http://schemas.microsoft.com/office/drawing/2014/main" id="{149E3FE5-A2EF-05C6-352F-8EA67EEA87E2}"/>
              </a:ext>
            </a:extLst>
          </p:cNvPr>
          <p:cNvSpPr/>
          <p:nvPr/>
        </p:nvSpPr>
        <p:spPr>
          <a:xfrm>
            <a:off x="196014" y="4256033"/>
            <a:ext cx="11798256" cy="77057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Digital Platform: Unique Visitors (000)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3-Month Average YoY: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Apr – Jun ’19 vs. Apr – Jun ’20 </a:t>
            </a:r>
            <a:br>
              <a:rPr kumimoji="0" lang="en-US" sz="14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endParaRPr kumimoji="0" lang="en-US" sz="6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cxnSp>
        <p:nvCxnSpPr>
          <p:cNvPr id="25" name="Straight Arrow Connector 24">
            <a:extLst>
              <a:ext uri="{FF2B5EF4-FFF2-40B4-BE49-F238E27FC236}">
                <a16:creationId xmlns:a16="http://schemas.microsoft.com/office/drawing/2014/main" id="{01440BC9-F1F0-AC3F-DF6A-664FEE798379}"/>
              </a:ext>
            </a:extLst>
          </p:cNvPr>
          <p:cNvCxnSpPr>
            <a:cxnSpLocks/>
          </p:cNvCxnSpPr>
          <p:nvPr/>
        </p:nvCxnSpPr>
        <p:spPr>
          <a:xfrm flipH="1">
            <a:off x="196014" y="4561952"/>
            <a:ext cx="3852312" cy="0"/>
          </a:xfrm>
          <a:prstGeom prst="straightConnector1">
            <a:avLst/>
          </a:prstGeom>
          <a:ln w="12700">
            <a:solidFill>
              <a:srgbClr val="1B1464"/>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AE7B132-7BF5-47A7-73E7-605B56AC776F}"/>
              </a:ext>
            </a:extLst>
          </p:cNvPr>
          <p:cNvCxnSpPr>
            <a:cxnSpLocks/>
          </p:cNvCxnSpPr>
          <p:nvPr/>
        </p:nvCxnSpPr>
        <p:spPr>
          <a:xfrm>
            <a:off x="8135916" y="4563628"/>
            <a:ext cx="3852312" cy="0"/>
          </a:xfrm>
          <a:prstGeom prst="straightConnector1">
            <a:avLst/>
          </a:prstGeom>
          <a:ln w="12700">
            <a:solidFill>
              <a:srgbClr val="1B1464"/>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2EE18FEE-EF33-581A-D2BF-C75E21E9FA7D}"/>
              </a:ext>
            </a:extLst>
          </p:cNvPr>
          <p:cNvSpPr/>
          <p:nvPr/>
        </p:nvSpPr>
        <p:spPr>
          <a:xfrm>
            <a:off x="87711" y="120274"/>
            <a:ext cx="12016577"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For example, at the height of COVID lockdowns, marketers who </a:t>
            </a:r>
            <a:r>
              <a:rPr lang="en-US" sz="2600" b="1">
                <a:solidFill>
                  <a:srgbClr val="1F1A62"/>
                </a:solidFill>
                <a:latin typeface="Helvetica" pitchFamily="2" charset="0"/>
              </a:rPr>
              <a:t>evolved their messaging to foster greater connection with consumers and their community experienced new customer growth</a:t>
            </a:r>
            <a:endParaRPr kumimoji="0" lang="en-US" sz="2600" b="1" i="0" u="none" strike="noStrike" kern="1200" cap="none" spc="0" normalizeH="0" baseline="0" noProof="0">
              <a:ln>
                <a:noFill/>
              </a:ln>
              <a:solidFill>
                <a:srgbClr val="ED3C8D"/>
              </a:solidFill>
              <a:effectLst/>
              <a:uLnTx/>
              <a:uFillTx/>
              <a:latin typeface="Helvetica" pitchFamily="2" charset="0"/>
              <a:ea typeface="+mn-ea"/>
              <a:cs typeface="+mn-cs"/>
            </a:endParaRPr>
          </a:p>
        </p:txBody>
      </p:sp>
      <p:pic>
        <p:nvPicPr>
          <p:cNvPr id="31" name="Picture 30">
            <a:extLst>
              <a:ext uri="{FF2B5EF4-FFF2-40B4-BE49-F238E27FC236}">
                <a16:creationId xmlns:a16="http://schemas.microsoft.com/office/drawing/2014/main" id="{58809AF8-B420-1F51-F6A8-5CF6E79ABEF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203002" y="2495562"/>
            <a:ext cx="2737507" cy="1485176"/>
          </a:xfrm>
          <a:prstGeom prst="rect">
            <a:avLst/>
          </a:prstGeom>
          <a:ln>
            <a:solidFill>
              <a:srgbClr val="1B1464"/>
            </a:solidFill>
          </a:ln>
        </p:spPr>
      </p:pic>
      <p:pic>
        <p:nvPicPr>
          <p:cNvPr id="32" name="Picture 6" descr="UPS | World Branding Awards">
            <a:extLst>
              <a:ext uri="{FF2B5EF4-FFF2-40B4-BE49-F238E27FC236}">
                <a16:creationId xmlns:a16="http://schemas.microsoft.com/office/drawing/2014/main" id="{3BB0747F-9081-8284-ED18-BF8247A479E6}"/>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975278" y="1871746"/>
            <a:ext cx="1134252" cy="638275"/>
          </a:xfrm>
          <a:prstGeom prst="rect">
            <a:avLst/>
          </a:prstGeom>
          <a:ln>
            <a:noFill/>
          </a:ln>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4C0F666C-5EB8-46AC-28C9-AE84DD607E75}"/>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3" name="Slide Number Placeholder 5">
            <a:extLst>
              <a:ext uri="{FF2B5EF4-FFF2-40B4-BE49-F238E27FC236}">
                <a16:creationId xmlns:a16="http://schemas.microsoft.com/office/drawing/2014/main" id="{1823C9CA-8789-C3FC-1A11-8E5EA3B1C569}"/>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5" name="Rectangle 34">
            <a:extLst>
              <a:ext uri="{FF2B5EF4-FFF2-40B4-BE49-F238E27FC236}">
                <a16:creationId xmlns:a16="http://schemas.microsoft.com/office/drawing/2014/main" id="{EECCC31B-C5CD-0D11-798B-B394D1FCB3DC}"/>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4089827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276989A-73C3-9400-A57D-9495464246B5}"/>
              </a:ext>
            </a:extLst>
          </p:cNvPr>
          <p:cNvSpPr/>
          <p:nvPr/>
        </p:nvSpPr>
        <p:spPr>
          <a:xfrm>
            <a:off x="-15229" y="1520317"/>
            <a:ext cx="12189977" cy="5332958"/>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EB11E398-387E-439D-918A-06505528A937}"/>
              </a:ext>
            </a:extLst>
          </p:cNvPr>
          <p:cNvSpPr txBox="1"/>
          <p:nvPr/>
        </p:nvSpPr>
        <p:spPr>
          <a:xfrm>
            <a:off x="526244" y="6327568"/>
            <a:ext cx="1150821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Helvetica" panose="020B0604020202020204" pitchFamily="34" charset="0"/>
              </a:rPr>
              <a:t>VAB analysis of Comscore mediametrix multiplatform (website + mobile) media trend data, P18+. Three-month average: April – June 2019 vs. April – June 2020 (calendar months).</a:t>
            </a:r>
            <a:endPar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48" name="Rectangle 47">
            <a:extLst>
              <a:ext uri="{FF2B5EF4-FFF2-40B4-BE49-F238E27FC236}">
                <a16:creationId xmlns:a16="http://schemas.microsoft.com/office/drawing/2014/main" id="{D78A856D-FD81-441B-9F78-9A400EE17DA5}"/>
              </a:ext>
            </a:extLst>
          </p:cNvPr>
          <p:cNvSpPr/>
          <p:nvPr/>
        </p:nvSpPr>
        <p:spPr>
          <a:xfrm>
            <a:off x="196014" y="314988"/>
            <a:ext cx="11454914"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Many marketers who offered reassurance, hope and practical help during COVID experienced </a:t>
            </a:r>
            <a:r>
              <a:rPr lang="en-US" sz="2600" b="1">
                <a:solidFill>
                  <a:srgbClr val="1F1A62"/>
                </a:solidFill>
                <a:latin typeface="Helvetica" pitchFamily="2" charset="0"/>
              </a:rPr>
              <a:t>increased interest and trial </a:t>
            </a:r>
            <a:endParaRPr kumimoji="0" lang="en-US" sz="2600" b="1" i="0" u="none" strike="noStrike" kern="1200" cap="none" spc="0" normalizeH="0" baseline="0" noProof="0">
              <a:ln>
                <a:noFill/>
              </a:ln>
              <a:solidFill>
                <a:srgbClr val="ED3C8D"/>
              </a:solidFill>
              <a:effectLst/>
              <a:uLnTx/>
              <a:uFillTx/>
              <a:latin typeface="Helvetica" pitchFamily="2" charset="0"/>
              <a:ea typeface="+mn-ea"/>
              <a:cs typeface="+mn-cs"/>
            </a:endParaRPr>
          </a:p>
        </p:txBody>
      </p:sp>
      <p:pic>
        <p:nvPicPr>
          <p:cNvPr id="23" name="Picture 22">
            <a:extLst>
              <a:ext uri="{FF2B5EF4-FFF2-40B4-BE49-F238E27FC236}">
                <a16:creationId xmlns:a16="http://schemas.microsoft.com/office/drawing/2014/main" id="{8323CFE7-A67E-1AEA-DDB3-6A889F7D77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137068" y="2613225"/>
            <a:ext cx="2858152" cy="1485175"/>
          </a:xfrm>
          <a:prstGeom prst="rect">
            <a:avLst/>
          </a:prstGeom>
          <a:ln>
            <a:solidFill>
              <a:srgbClr val="1B1464"/>
            </a:solidFill>
          </a:ln>
        </p:spPr>
      </p:pic>
      <p:pic>
        <p:nvPicPr>
          <p:cNvPr id="30" name="Picture 4" descr="Jersey Mike's USA - Authentic Sub Sandwich Franchise Since 1956">
            <a:extLst>
              <a:ext uri="{FF2B5EF4-FFF2-40B4-BE49-F238E27FC236}">
                <a16:creationId xmlns:a16="http://schemas.microsoft.com/office/drawing/2014/main" id="{D5100395-CA71-0315-B2DD-BB9B22BFE34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026139" y="1803800"/>
            <a:ext cx="966521" cy="702238"/>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45125EEA-97E2-D5AB-88BD-96A9CEF21AEC}"/>
              </a:ext>
            </a:extLst>
          </p:cNvPr>
          <p:cNvSpPr txBox="1"/>
          <p:nvPr/>
        </p:nvSpPr>
        <p:spPr>
          <a:xfrm>
            <a:off x="9110651" y="5172987"/>
            <a:ext cx="2884569" cy="861774"/>
          </a:xfrm>
          <a:prstGeom prst="rect">
            <a:avLst/>
          </a:prstGeom>
          <a:solidFill>
            <a:schemeClr val="bg1"/>
          </a:solidFill>
          <a:ln>
            <a:solidFill>
              <a:srgbClr val="1B1464"/>
            </a:solidFill>
          </a:ln>
        </p:spPr>
        <p:txBody>
          <a:bodyPr wrap="square" rtlCol="0">
            <a:spAutoFit/>
          </a:bodyPr>
          <a:lstStyle/>
          <a:p>
            <a:pPr algn="ctr"/>
            <a:r>
              <a:rPr lang="en-US" sz="3600" b="1">
                <a:solidFill>
                  <a:srgbClr val="4EBEA4"/>
                </a:solidFill>
                <a:latin typeface="Helvetica" panose="020B0604020202020204" pitchFamily="34" charset="0"/>
              </a:rPr>
              <a:t>+57%</a:t>
            </a:r>
          </a:p>
          <a:p>
            <a:pPr algn="ctr"/>
            <a:r>
              <a:rPr lang="en-US" sz="1400">
                <a:solidFill>
                  <a:srgbClr val="4EBEA4"/>
                </a:solidFill>
                <a:latin typeface="Helvetica" panose="020B0604020202020204" pitchFamily="34" charset="0"/>
              </a:rPr>
              <a:t>(+1.0 MM)</a:t>
            </a:r>
          </a:p>
        </p:txBody>
      </p:sp>
      <p:pic>
        <p:nvPicPr>
          <p:cNvPr id="35" name="Picture 34">
            <a:extLst>
              <a:ext uri="{FF2B5EF4-FFF2-40B4-BE49-F238E27FC236}">
                <a16:creationId xmlns:a16="http://schemas.microsoft.com/office/drawing/2014/main" id="{4B3C9C54-3D39-BA78-49D6-1872E1BF9D2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1144" y="2613226"/>
            <a:ext cx="2816392" cy="1485177"/>
          </a:xfrm>
          <a:prstGeom prst="rect">
            <a:avLst/>
          </a:prstGeom>
          <a:ln>
            <a:solidFill>
              <a:srgbClr val="1B1464"/>
            </a:solidFill>
          </a:ln>
        </p:spPr>
      </p:pic>
      <p:pic>
        <p:nvPicPr>
          <p:cNvPr id="36" name="Picture 2" descr="Carvana | Buy &amp; Finance Used Cars Online | At Home Delivery">
            <a:extLst>
              <a:ext uri="{FF2B5EF4-FFF2-40B4-BE49-F238E27FC236}">
                <a16:creationId xmlns:a16="http://schemas.microsoft.com/office/drawing/2014/main" id="{707628BA-8EE0-5CAC-6D7D-2C6AA3CF9D90}"/>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963222" y="1789692"/>
            <a:ext cx="1000624" cy="73045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a:extLst>
              <a:ext uri="{FF2B5EF4-FFF2-40B4-BE49-F238E27FC236}">
                <a16:creationId xmlns:a16="http://schemas.microsoft.com/office/drawing/2014/main" id="{49D8560B-DC27-C834-78F1-0AFBA859A85C}"/>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892764" y="1996083"/>
            <a:ext cx="1226823" cy="31767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14B6A585-FD0E-E41B-3F4F-E530B9EB0BD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129350" y="2613227"/>
            <a:ext cx="2753650" cy="1485655"/>
          </a:xfrm>
          <a:prstGeom prst="rect">
            <a:avLst/>
          </a:prstGeom>
          <a:ln>
            <a:solidFill>
              <a:srgbClr val="1B1464"/>
            </a:solidFill>
          </a:ln>
        </p:spPr>
      </p:pic>
      <p:pic>
        <p:nvPicPr>
          <p:cNvPr id="40" name="Picture 39">
            <a:extLst>
              <a:ext uri="{FF2B5EF4-FFF2-40B4-BE49-F238E27FC236}">
                <a16:creationId xmlns:a16="http://schemas.microsoft.com/office/drawing/2014/main" id="{4C551F27-C0F8-A444-5818-D3A28AC4B40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198409" y="2613227"/>
            <a:ext cx="2680068" cy="1485176"/>
          </a:xfrm>
          <a:prstGeom prst="rect">
            <a:avLst/>
          </a:prstGeom>
          <a:ln>
            <a:solidFill>
              <a:srgbClr val="1B1464"/>
            </a:solidFill>
          </a:ln>
        </p:spPr>
      </p:pic>
      <p:pic>
        <p:nvPicPr>
          <p:cNvPr id="41" name="Picture 2" descr="Lowe's Home Improvement: Lowe's Official Logos">
            <a:extLst>
              <a:ext uri="{FF2B5EF4-FFF2-40B4-BE49-F238E27FC236}">
                <a16:creationId xmlns:a16="http://schemas.microsoft.com/office/drawing/2014/main" id="{A11FCA2F-C3BF-76CA-29C7-4D8EC7A4E584}"/>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4048326" y="1929963"/>
            <a:ext cx="980234" cy="449912"/>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B8B97E89-1B4C-13AA-73DD-AE3EBBDF3C8C}"/>
              </a:ext>
            </a:extLst>
          </p:cNvPr>
          <p:cNvSpPr txBox="1"/>
          <p:nvPr/>
        </p:nvSpPr>
        <p:spPr>
          <a:xfrm>
            <a:off x="129067" y="5174664"/>
            <a:ext cx="2818470" cy="861774"/>
          </a:xfrm>
          <a:prstGeom prst="rect">
            <a:avLst/>
          </a:prstGeom>
          <a:solidFill>
            <a:schemeClr val="bg1"/>
          </a:solidFill>
          <a:ln>
            <a:solidFill>
              <a:srgbClr val="1B1464"/>
            </a:solidFill>
          </a:ln>
        </p:spPr>
        <p:txBody>
          <a:bodyPr wrap="square" rtlCol="0">
            <a:spAutoFit/>
          </a:bodyPr>
          <a:lstStyle/>
          <a:p>
            <a:pPr algn="ctr"/>
            <a:r>
              <a:rPr lang="en-US" sz="3600" b="1">
                <a:solidFill>
                  <a:srgbClr val="4EBEA4"/>
                </a:solidFill>
                <a:latin typeface="Helvetica" panose="020B0604020202020204" pitchFamily="34" charset="0"/>
              </a:rPr>
              <a:t>+35%</a:t>
            </a:r>
          </a:p>
          <a:p>
            <a:pPr algn="ctr"/>
            <a:r>
              <a:rPr lang="en-US" sz="1400">
                <a:solidFill>
                  <a:srgbClr val="4EBEA4"/>
                </a:solidFill>
                <a:latin typeface="Helvetica" panose="020B0604020202020204" pitchFamily="34" charset="0"/>
              </a:rPr>
              <a:t>(+1.0 MM)</a:t>
            </a:r>
          </a:p>
        </p:txBody>
      </p:sp>
      <p:sp>
        <p:nvSpPr>
          <p:cNvPr id="44" name="TextBox 43">
            <a:extLst>
              <a:ext uri="{FF2B5EF4-FFF2-40B4-BE49-F238E27FC236}">
                <a16:creationId xmlns:a16="http://schemas.microsoft.com/office/drawing/2014/main" id="{FA65C4E6-E78F-A8C9-FDA9-060BDD30EECB}"/>
              </a:ext>
            </a:extLst>
          </p:cNvPr>
          <p:cNvSpPr txBox="1"/>
          <p:nvPr/>
        </p:nvSpPr>
        <p:spPr>
          <a:xfrm>
            <a:off x="3155176" y="5176339"/>
            <a:ext cx="2723302" cy="861774"/>
          </a:xfrm>
          <a:prstGeom prst="rect">
            <a:avLst/>
          </a:prstGeom>
          <a:solidFill>
            <a:schemeClr val="bg1"/>
          </a:solidFill>
          <a:ln>
            <a:solidFill>
              <a:srgbClr val="1B1464"/>
            </a:solidFill>
          </a:ln>
        </p:spPr>
        <p:txBody>
          <a:bodyPr wrap="square" rtlCol="0">
            <a:spAutoFit/>
          </a:bodyPr>
          <a:lstStyle/>
          <a:p>
            <a:pPr algn="ctr"/>
            <a:r>
              <a:rPr lang="en-US" sz="3600" b="1">
                <a:solidFill>
                  <a:srgbClr val="4EBEA4"/>
                </a:solidFill>
                <a:latin typeface="Helvetica" panose="020B0604020202020204" pitchFamily="34" charset="0"/>
              </a:rPr>
              <a:t>+26%</a:t>
            </a:r>
          </a:p>
          <a:p>
            <a:pPr algn="ctr"/>
            <a:r>
              <a:rPr lang="en-US" sz="1400">
                <a:solidFill>
                  <a:srgbClr val="4EBEA4"/>
                </a:solidFill>
                <a:latin typeface="Helvetica" panose="020B0604020202020204" pitchFamily="34" charset="0"/>
              </a:rPr>
              <a:t>(+10.2 MM)</a:t>
            </a:r>
          </a:p>
        </p:txBody>
      </p:sp>
      <p:sp>
        <p:nvSpPr>
          <p:cNvPr id="45" name="TextBox 44">
            <a:extLst>
              <a:ext uri="{FF2B5EF4-FFF2-40B4-BE49-F238E27FC236}">
                <a16:creationId xmlns:a16="http://schemas.microsoft.com/office/drawing/2014/main" id="{F54370A0-EE09-CC86-9965-25C9526A1E6C}"/>
              </a:ext>
            </a:extLst>
          </p:cNvPr>
          <p:cNvSpPr txBox="1"/>
          <p:nvPr/>
        </p:nvSpPr>
        <p:spPr>
          <a:xfrm>
            <a:off x="6101143" y="5178013"/>
            <a:ext cx="2781857" cy="861774"/>
          </a:xfrm>
          <a:prstGeom prst="rect">
            <a:avLst/>
          </a:prstGeom>
          <a:solidFill>
            <a:schemeClr val="bg1"/>
          </a:solidFill>
          <a:ln>
            <a:solidFill>
              <a:srgbClr val="1B1464"/>
            </a:solidFill>
          </a:ln>
        </p:spPr>
        <p:txBody>
          <a:bodyPr wrap="square" rtlCol="0">
            <a:spAutoFit/>
          </a:bodyPr>
          <a:lstStyle/>
          <a:p>
            <a:pPr algn="ctr"/>
            <a:r>
              <a:rPr lang="en-US" sz="3600" b="1">
                <a:solidFill>
                  <a:srgbClr val="4EBEA4"/>
                </a:solidFill>
                <a:latin typeface="Helvetica" panose="020B0604020202020204" pitchFamily="34" charset="0"/>
              </a:rPr>
              <a:t>+15%</a:t>
            </a:r>
          </a:p>
          <a:p>
            <a:pPr algn="ctr"/>
            <a:r>
              <a:rPr lang="en-US" sz="1400">
                <a:solidFill>
                  <a:srgbClr val="4EBEA4"/>
                </a:solidFill>
                <a:latin typeface="Helvetica" panose="020B0604020202020204" pitchFamily="34" charset="0"/>
              </a:rPr>
              <a:t>(+5.0 MM)</a:t>
            </a:r>
          </a:p>
        </p:txBody>
      </p:sp>
      <p:sp>
        <p:nvSpPr>
          <p:cNvPr id="46" name="Rectangle: Rounded Corners 45">
            <a:extLst>
              <a:ext uri="{FF2B5EF4-FFF2-40B4-BE49-F238E27FC236}">
                <a16:creationId xmlns:a16="http://schemas.microsoft.com/office/drawing/2014/main" id="{8667A50F-9517-97AE-1424-F52C78D3F0A5}"/>
              </a:ext>
            </a:extLst>
          </p:cNvPr>
          <p:cNvSpPr/>
          <p:nvPr/>
        </p:nvSpPr>
        <p:spPr>
          <a:xfrm>
            <a:off x="196014" y="4256033"/>
            <a:ext cx="11798256" cy="77057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Digital Platform: Unique Visitors (000)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3-Month Average YoY: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Apr – Jun ’19 vs. Apr – Jun ’20 </a:t>
            </a:r>
            <a:br>
              <a:rPr kumimoji="0" lang="en-US" sz="14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endParaRPr kumimoji="0" lang="en-US" sz="6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cxnSp>
        <p:nvCxnSpPr>
          <p:cNvPr id="47" name="Straight Arrow Connector 46">
            <a:extLst>
              <a:ext uri="{FF2B5EF4-FFF2-40B4-BE49-F238E27FC236}">
                <a16:creationId xmlns:a16="http://schemas.microsoft.com/office/drawing/2014/main" id="{48C5BBEA-7438-CC22-46E6-C615197A1A1A}"/>
              </a:ext>
            </a:extLst>
          </p:cNvPr>
          <p:cNvCxnSpPr>
            <a:cxnSpLocks/>
          </p:cNvCxnSpPr>
          <p:nvPr/>
        </p:nvCxnSpPr>
        <p:spPr>
          <a:xfrm flipH="1">
            <a:off x="196014" y="4561952"/>
            <a:ext cx="3852312" cy="0"/>
          </a:xfrm>
          <a:prstGeom prst="straightConnector1">
            <a:avLst/>
          </a:prstGeom>
          <a:ln w="12700">
            <a:solidFill>
              <a:srgbClr val="1B1464"/>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3DF724A2-9410-4AFD-0967-3ACBC119E1D6}"/>
              </a:ext>
            </a:extLst>
          </p:cNvPr>
          <p:cNvCxnSpPr>
            <a:cxnSpLocks/>
          </p:cNvCxnSpPr>
          <p:nvPr/>
        </p:nvCxnSpPr>
        <p:spPr>
          <a:xfrm>
            <a:off x="8135916" y="4563628"/>
            <a:ext cx="3852312" cy="0"/>
          </a:xfrm>
          <a:prstGeom prst="straightConnector1">
            <a:avLst/>
          </a:prstGeom>
          <a:ln w="12700">
            <a:solidFill>
              <a:srgbClr val="1B1464"/>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6013DB6D-E9E2-1520-23CD-D48B231741B4}"/>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6" name="Slide Number Placeholder 5">
            <a:extLst>
              <a:ext uri="{FF2B5EF4-FFF2-40B4-BE49-F238E27FC236}">
                <a16:creationId xmlns:a16="http://schemas.microsoft.com/office/drawing/2014/main" id="{95288620-B41C-1B72-3C4F-9ED24191EEC1}"/>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7" name="Rectangle 26">
            <a:extLst>
              <a:ext uri="{FF2B5EF4-FFF2-40B4-BE49-F238E27FC236}">
                <a16:creationId xmlns:a16="http://schemas.microsoft.com/office/drawing/2014/main" id="{544196F8-5FAA-C89B-F601-2C1EA001264B}"/>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921612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11865"/>
            <a:ext cx="12192000" cy="7098307"/>
          </a:xfrm>
          <a:prstGeom prst="rect">
            <a:avLst/>
          </a:prstGeom>
        </p:spPr>
      </p:pic>
      <p:cxnSp>
        <p:nvCxnSpPr>
          <p:cNvPr id="5" name="Straight Connector 4">
            <a:extLst>
              <a:ext uri="{FF2B5EF4-FFF2-40B4-BE49-F238E27FC236}">
                <a16:creationId xmlns:a16="http://schemas.microsoft.com/office/drawing/2014/main" id="{38DD8D8B-5F76-DBEE-FE36-6B62DE933A47}"/>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6" name="TextBox 5">
            <a:extLst>
              <a:ext uri="{FF2B5EF4-FFF2-40B4-BE49-F238E27FC236}">
                <a16:creationId xmlns:a16="http://schemas.microsoft.com/office/drawing/2014/main" id="{227F2FAD-B3C0-C3C3-1F4C-A98B2D1E0474}"/>
              </a:ext>
            </a:extLst>
          </p:cNvPr>
          <p:cNvSpPr txBox="1"/>
          <p:nvPr/>
        </p:nvSpPr>
        <p:spPr>
          <a:xfrm>
            <a:off x="259530" y="3057008"/>
            <a:ext cx="6994710" cy="144655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US" sz="3200" b="1">
                <a:solidFill>
                  <a:prstClr val="white"/>
                </a:solidFill>
                <a:latin typeface="Helvetica" pitchFamily="2" charset="0"/>
              </a:rPr>
              <a:t>Rising Prices, Rising Concerns</a:t>
            </a:r>
          </a:p>
          <a:p>
            <a:pPr marR="0" lvl="0" algn="l" defTabSz="914400" rtl="0" eaLnBrk="1" fontAlgn="auto" latinLnBrk="0" hangingPunct="1">
              <a:lnSpc>
                <a:spcPct val="100000"/>
              </a:lnSpc>
              <a:spcBef>
                <a:spcPts val="0"/>
              </a:spcBef>
              <a:spcAft>
                <a:spcPts val="0"/>
              </a:spcAft>
              <a:buClrTx/>
              <a:buSzTx/>
              <a:tabLst/>
              <a:defRPr/>
            </a:pPr>
            <a:r>
              <a:rPr lang="en-US" sz="2800">
                <a:solidFill>
                  <a:prstClr val="white"/>
                </a:solidFill>
                <a:latin typeface="Helvetica" pitchFamily="2" charset="0"/>
              </a:rPr>
              <a:t>Inflation is impacting consumers minds and wallets</a:t>
            </a:r>
          </a:p>
        </p:txBody>
      </p:sp>
    </p:spTree>
    <p:extLst>
      <p:ext uri="{BB962C8B-B14F-4D97-AF65-F5344CB8AC3E}">
        <p14:creationId xmlns:p14="http://schemas.microsoft.com/office/powerpoint/2010/main" val="4744301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C228E57-94F0-462F-9549-57637A2B922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4423170" cy="6869150"/>
          </a:xfrm>
          <a:prstGeom prst="rect">
            <a:avLst/>
          </a:prstGeom>
        </p:spPr>
      </p:pic>
      <p:pic>
        <p:nvPicPr>
          <p:cNvPr id="19" name="Picture 18">
            <a:extLst>
              <a:ext uri="{FF2B5EF4-FFF2-40B4-BE49-F238E27FC236}">
                <a16:creationId xmlns:a16="http://schemas.microsoft.com/office/drawing/2014/main" id="{A4AF1A03-A4F7-1AA7-809C-AD39CA834DB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0" name="Slide Number Placeholder 5">
            <a:extLst>
              <a:ext uri="{FF2B5EF4-FFF2-40B4-BE49-F238E27FC236}">
                <a16:creationId xmlns:a16="http://schemas.microsoft.com/office/drawing/2014/main" id="{64400A11-E56A-DC14-8C42-CD62928D372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1" name="Rectangle 20">
            <a:extLst>
              <a:ext uri="{FF2B5EF4-FFF2-40B4-BE49-F238E27FC236}">
                <a16:creationId xmlns:a16="http://schemas.microsoft.com/office/drawing/2014/main" id="{B331E667-E1D1-64F0-7F40-99A7F44276C6}"/>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0" name="Rectangle 9">
            <a:extLst>
              <a:ext uri="{FF2B5EF4-FFF2-40B4-BE49-F238E27FC236}">
                <a16:creationId xmlns:a16="http://schemas.microsoft.com/office/drawing/2014/main" id="{C05A4C61-8B91-5D54-832D-148980FE4449}"/>
              </a:ext>
            </a:extLst>
          </p:cNvPr>
          <p:cNvSpPr/>
          <p:nvPr/>
        </p:nvSpPr>
        <p:spPr>
          <a:xfrm>
            <a:off x="4845635" y="4109611"/>
            <a:ext cx="6910650" cy="1648695"/>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3354966-3843-8D78-A15A-56B3D86252F9}"/>
              </a:ext>
            </a:extLst>
          </p:cNvPr>
          <p:cNvSpPr/>
          <p:nvPr/>
        </p:nvSpPr>
        <p:spPr>
          <a:xfrm>
            <a:off x="4845635" y="2138113"/>
            <a:ext cx="6910650" cy="1648695"/>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269CD48-FA0A-8B32-53BF-C938D09B9511}"/>
              </a:ext>
            </a:extLst>
          </p:cNvPr>
          <p:cNvSpPr txBox="1"/>
          <p:nvPr/>
        </p:nvSpPr>
        <p:spPr>
          <a:xfrm>
            <a:off x="4615396" y="503671"/>
            <a:ext cx="7386744"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a:ln>
                  <a:noFill/>
                </a:ln>
                <a:solidFill>
                  <a:srgbClr val="ED3C8D"/>
                </a:solidFill>
                <a:effectLst/>
                <a:uLnTx/>
                <a:uFillTx/>
                <a:latin typeface="Helvetica"/>
                <a:ea typeface="+mn-ea"/>
                <a:cs typeface="Helvetica"/>
              </a:rPr>
              <a:t>2. </a:t>
            </a:r>
            <a:r>
              <a:rPr kumimoji="0" lang="en-US" sz="3400" b="1" i="0" u="none" strike="noStrike" kern="1200" cap="none" spc="0" normalizeH="0" baseline="0" noProof="0">
                <a:ln>
                  <a:noFill/>
                </a:ln>
                <a:solidFill>
                  <a:srgbClr val="1B1464"/>
                </a:solidFill>
                <a:effectLst/>
                <a:uLnTx/>
                <a:uFillTx/>
                <a:latin typeface="Helvetica"/>
                <a:ea typeface="+mn-ea"/>
                <a:cs typeface="Helvetica"/>
              </a:rPr>
              <a:t>Rethink Creative With A Focus On Empathy</a:t>
            </a:r>
          </a:p>
        </p:txBody>
      </p:sp>
      <p:sp>
        <p:nvSpPr>
          <p:cNvPr id="13" name="Rectangle 12">
            <a:extLst>
              <a:ext uri="{FF2B5EF4-FFF2-40B4-BE49-F238E27FC236}">
                <a16:creationId xmlns:a16="http://schemas.microsoft.com/office/drawing/2014/main" id="{9947E70A-2C8E-8A6B-C258-A9658548CA35}"/>
              </a:ext>
            </a:extLst>
          </p:cNvPr>
          <p:cNvSpPr/>
          <p:nvPr/>
        </p:nvSpPr>
        <p:spPr>
          <a:xfrm>
            <a:off x="4901393" y="2277977"/>
            <a:ext cx="193143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E600"/>
                </a:solidFill>
                <a:effectLst/>
                <a:uLnTx/>
                <a:uFillTx/>
                <a:latin typeface="Helvetica" panose="020B0403020202020204" pitchFamily="34" charset="0"/>
                <a:ea typeface="+mn-ea"/>
                <a:cs typeface="+mn-cs"/>
              </a:rPr>
              <a:t>Why it matters</a:t>
            </a:r>
          </a:p>
        </p:txBody>
      </p:sp>
      <p:sp>
        <p:nvSpPr>
          <p:cNvPr id="14" name="TextBox 13">
            <a:extLst>
              <a:ext uri="{FF2B5EF4-FFF2-40B4-BE49-F238E27FC236}">
                <a16:creationId xmlns:a16="http://schemas.microsoft.com/office/drawing/2014/main" id="{340717A9-CDB0-0723-AAB1-B8AC4DAF94BA}"/>
              </a:ext>
            </a:extLst>
          </p:cNvPr>
          <p:cNvSpPr txBox="1"/>
          <p:nvPr/>
        </p:nvSpPr>
        <p:spPr>
          <a:xfrm>
            <a:off x="4917009" y="2719341"/>
            <a:ext cx="6783518" cy="83099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600" b="1" i="0" u="none" strike="noStrike" kern="1200" cap="none" spc="0" normalizeH="0" baseline="0" noProof="0">
                <a:ln>
                  <a:noFill/>
                </a:ln>
                <a:solidFill>
                  <a:prstClr val="white"/>
                </a:solidFill>
                <a:effectLst/>
                <a:uLnTx/>
                <a:uFillTx/>
                <a:latin typeface="Helvetica" pitchFamily="2" charset="0"/>
                <a:ea typeface="+mn-ea"/>
                <a:cs typeface="+mn-cs"/>
              </a:rPr>
              <a:t>A campaign that </a:t>
            </a:r>
            <a:r>
              <a:rPr kumimoji="0" lang="en-US" sz="1600" b="1" i="0" u="none" strike="noStrike" kern="1200" cap="none" spc="0" normalizeH="0" baseline="0" noProof="0">
                <a:ln>
                  <a:noFill/>
                </a:ln>
                <a:solidFill>
                  <a:srgbClr val="ED3C8D"/>
                </a:solidFill>
                <a:effectLst/>
                <a:uLnTx/>
                <a:uFillTx/>
                <a:latin typeface="Helvetica" pitchFamily="2" charset="0"/>
                <a:ea typeface="+mn-ea"/>
                <a:cs typeface="+mn-cs"/>
              </a:rPr>
              <a:t>prioritizes emotion </a:t>
            </a:r>
            <a:r>
              <a:rPr kumimoji="0" lang="en-US" sz="1600" b="1" i="0" u="none" strike="noStrike" kern="1200" cap="none" spc="0" normalizeH="0" baseline="0" noProof="0">
                <a:ln>
                  <a:noFill/>
                </a:ln>
                <a:solidFill>
                  <a:prstClr val="white"/>
                </a:solidFill>
                <a:effectLst/>
                <a:uLnTx/>
                <a:uFillTx/>
                <a:latin typeface="Helvetica" pitchFamily="2" charset="0"/>
                <a:ea typeface="+mn-ea"/>
                <a:cs typeface="+mn-cs"/>
              </a:rPr>
              <a:t>can build relationships with consumers, often </a:t>
            </a:r>
            <a:r>
              <a:rPr kumimoji="0" lang="en-US" sz="1600" b="1" i="0" u="none" strike="noStrike" kern="1200" cap="none" spc="0" normalizeH="0" baseline="0" noProof="0">
                <a:ln>
                  <a:noFill/>
                </a:ln>
                <a:solidFill>
                  <a:srgbClr val="ED3C8D"/>
                </a:solidFill>
                <a:effectLst/>
                <a:uLnTx/>
                <a:uFillTx/>
                <a:latin typeface="Helvetica" pitchFamily="2" charset="0"/>
                <a:ea typeface="+mn-ea"/>
                <a:cs typeface="+mn-cs"/>
              </a:rPr>
              <a:t>leading to action </a:t>
            </a:r>
            <a:r>
              <a:rPr kumimoji="0" lang="en-US" sz="1600" b="1" i="0" u="none" strike="noStrike" kern="1200" cap="none" spc="0" normalizeH="0" baseline="0" noProof="0">
                <a:ln>
                  <a:noFill/>
                </a:ln>
                <a:solidFill>
                  <a:prstClr val="white"/>
                </a:solidFill>
                <a:effectLst/>
                <a:uLnTx/>
                <a:uFillTx/>
                <a:latin typeface="Helvetica" pitchFamily="2" charset="0"/>
                <a:ea typeface="+mn-ea"/>
                <a:cs typeface="+mn-cs"/>
              </a:rPr>
              <a:t>and favorable business outcomes</a:t>
            </a:r>
          </a:p>
        </p:txBody>
      </p:sp>
      <p:sp>
        <p:nvSpPr>
          <p:cNvPr id="15" name="Rectangle 14">
            <a:extLst>
              <a:ext uri="{FF2B5EF4-FFF2-40B4-BE49-F238E27FC236}">
                <a16:creationId xmlns:a16="http://schemas.microsoft.com/office/drawing/2014/main" id="{80E4250F-D16E-4B73-C31B-D2A45C9809A5}"/>
              </a:ext>
            </a:extLst>
          </p:cNvPr>
          <p:cNvSpPr/>
          <p:nvPr/>
        </p:nvSpPr>
        <p:spPr>
          <a:xfrm>
            <a:off x="4953339" y="4364582"/>
            <a:ext cx="510996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E600"/>
                </a:solidFill>
                <a:effectLst/>
                <a:uLnTx/>
                <a:uFillTx/>
                <a:latin typeface="Helvetica" panose="020B0403020202020204" pitchFamily="34" charset="0"/>
                <a:ea typeface="+mn-ea"/>
                <a:cs typeface="+mn-cs"/>
              </a:rPr>
              <a:t>How to apply to your media campaign</a:t>
            </a:r>
          </a:p>
        </p:txBody>
      </p:sp>
      <p:sp>
        <p:nvSpPr>
          <p:cNvPr id="18" name="TextBox 17">
            <a:extLst>
              <a:ext uri="{FF2B5EF4-FFF2-40B4-BE49-F238E27FC236}">
                <a16:creationId xmlns:a16="http://schemas.microsoft.com/office/drawing/2014/main" id="{0FC3888C-DE3D-A588-0A9C-77B8EDB8F41E}"/>
              </a:ext>
            </a:extLst>
          </p:cNvPr>
          <p:cNvSpPr txBox="1"/>
          <p:nvPr/>
        </p:nvSpPr>
        <p:spPr>
          <a:xfrm>
            <a:off x="4968955" y="4806178"/>
            <a:ext cx="6731572" cy="83099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600" b="1" i="0" u="none" strike="noStrike" kern="1200" cap="none" spc="0" normalizeH="0" baseline="0" noProof="0">
                <a:ln>
                  <a:noFill/>
                </a:ln>
                <a:solidFill>
                  <a:prstClr val="white"/>
                </a:solidFill>
                <a:effectLst/>
                <a:uLnTx/>
                <a:uFillTx/>
                <a:latin typeface="Helvetica" pitchFamily="2" charset="0"/>
                <a:ea typeface="+mn-ea"/>
                <a:cs typeface="+mn-cs"/>
              </a:rPr>
              <a:t>Consider the environment in which you place your message. Look for moments and places where viewers may be </a:t>
            </a:r>
            <a:r>
              <a:rPr kumimoji="0" lang="en-US" sz="1600" b="1" i="0" u="none" strike="noStrike" kern="1200" cap="none" spc="0" normalizeH="0" baseline="0" noProof="0">
                <a:ln>
                  <a:noFill/>
                </a:ln>
                <a:solidFill>
                  <a:srgbClr val="ED3C8D"/>
                </a:solidFill>
                <a:effectLst/>
                <a:uLnTx/>
                <a:uFillTx/>
                <a:latin typeface="Helvetica" pitchFamily="2" charset="0"/>
                <a:ea typeface="+mn-ea"/>
                <a:cs typeface="+mn-cs"/>
              </a:rPr>
              <a:t>more receptive to messages of empathy or support</a:t>
            </a:r>
          </a:p>
        </p:txBody>
      </p:sp>
    </p:spTree>
    <p:extLst>
      <p:ext uri="{BB962C8B-B14F-4D97-AF65-F5344CB8AC3E}">
        <p14:creationId xmlns:p14="http://schemas.microsoft.com/office/powerpoint/2010/main" val="2204777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keyboard&#10;&#10;Description automatically generated">
            <a:extLst>
              <a:ext uri="{FF2B5EF4-FFF2-40B4-BE49-F238E27FC236}">
                <a16:creationId xmlns:a16="http://schemas.microsoft.com/office/drawing/2014/main" id="{1B5D59CA-C3C7-5A20-BBAE-E88E91936A73}"/>
              </a:ext>
            </a:extLst>
          </p:cNvPr>
          <p:cNvPicPr>
            <a:picLocks noChangeAspect="1"/>
          </p:cNvPicPr>
          <p:nvPr/>
        </p:nvPicPr>
        <p:blipFill rotWithShape="1">
          <a:blip r:embed="rId3">
            <a:extLst>
              <a:ext uri="{28A0092B-C50C-407E-A947-70E740481C1C}">
                <a14:useLocalDpi xmlns:a14="http://schemas.microsoft.com/office/drawing/2010/main" val="0"/>
              </a:ext>
            </a:extLst>
          </a:blip>
          <a:srcRect l="12434" t="695" r="12434" b="695"/>
          <a:stretch/>
        </p:blipFill>
        <p:spPr>
          <a:xfrm>
            <a:off x="0" y="0"/>
            <a:ext cx="12192000" cy="6858000"/>
          </a:xfrm>
          <a:prstGeom prst="rect">
            <a:avLst/>
          </a:prstGeom>
        </p:spPr>
      </p:pic>
      <p:sp>
        <p:nvSpPr>
          <p:cNvPr id="7" name="Isosceles Triangle 6">
            <a:extLst>
              <a:ext uri="{FF2B5EF4-FFF2-40B4-BE49-F238E27FC236}">
                <a16:creationId xmlns:a16="http://schemas.microsoft.com/office/drawing/2014/main" id="{466911A6-954F-517C-7F1E-5366A83A3B10}"/>
              </a:ext>
            </a:extLst>
          </p:cNvPr>
          <p:cNvSpPr/>
          <p:nvPr/>
        </p:nvSpPr>
        <p:spPr>
          <a:xfrm rot="5400000">
            <a:off x="1974313" y="-1974315"/>
            <a:ext cx="6858000" cy="10806629"/>
          </a:xfrm>
          <a:prstGeom prst="triangle">
            <a:avLst>
              <a:gd name="adj" fmla="val 100000"/>
            </a:avLst>
          </a:prstGeom>
          <a:solidFill>
            <a:srgbClr val="1B1464">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3ED8F18-80E6-D449-A031-541661F2A42F}"/>
              </a:ext>
            </a:extLst>
          </p:cNvPr>
          <p:cNvSpPr txBox="1"/>
          <p:nvPr/>
        </p:nvSpPr>
        <p:spPr>
          <a:xfrm>
            <a:off x="140388" y="4553464"/>
            <a:ext cx="7275296"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a:ln>
                  <a:noFill/>
                </a:ln>
                <a:solidFill>
                  <a:prstClr val="white"/>
                </a:solidFill>
                <a:effectLst/>
                <a:uLnTx/>
                <a:uFillTx/>
                <a:latin typeface="Helvetica"/>
                <a:ea typeface="+mn-ea"/>
                <a:cs typeface="Helvetica"/>
              </a:rPr>
              <a:t>Leverage Personalized Messaging</a:t>
            </a:r>
          </a:p>
        </p:txBody>
      </p:sp>
      <p:cxnSp>
        <p:nvCxnSpPr>
          <p:cNvPr id="8" name="Straight Connector 7">
            <a:extLst>
              <a:ext uri="{FF2B5EF4-FFF2-40B4-BE49-F238E27FC236}">
                <a16:creationId xmlns:a16="http://schemas.microsoft.com/office/drawing/2014/main" id="{545DF6E5-29F2-4A53-71D2-739B0225E726}"/>
              </a:ext>
            </a:extLst>
          </p:cNvPr>
          <p:cNvCxnSpPr>
            <a:cxnSpLocks/>
          </p:cNvCxnSpPr>
          <p:nvPr/>
        </p:nvCxnSpPr>
        <p:spPr>
          <a:xfrm>
            <a:off x="280483" y="4474200"/>
            <a:ext cx="521208" cy="0"/>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sp>
        <p:nvSpPr>
          <p:cNvPr id="9" name="TextBox 8">
            <a:extLst>
              <a:ext uri="{FF2B5EF4-FFF2-40B4-BE49-F238E27FC236}">
                <a16:creationId xmlns:a16="http://schemas.microsoft.com/office/drawing/2014/main" id="{B82B0F46-0E93-D431-EC70-3A37118FA695}"/>
              </a:ext>
            </a:extLst>
          </p:cNvPr>
          <p:cNvSpPr txBox="1"/>
          <p:nvPr/>
        </p:nvSpPr>
        <p:spPr>
          <a:xfrm>
            <a:off x="322878" y="3808661"/>
            <a:ext cx="4364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E600"/>
                </a:solidFill>
                <a:effectLst/>
                <a:uLnTx/>
                <a:uFillTx/>
                <a:latin typeface="Helvetica" pitchFamily="2" charset="0"/>
                <a:ea typeface="+mn-ea"/>
                <a:cs typeface="+mn-cs"/>
              </a:rPr>
              <a:t>3</a:t>
            </a:r>
          </a:p>
        </p:txBody>
      </p:sp>
    </p:spTree>
    <p:extLst>
      <p:ext uri="{BB962C8B-B14F-4D97-AF65-F5344CB8AC3E}">
        <p14:creationId xmlns:p14="http://schemas.microsoft.com/office/powerpoint/2010/main" val="31546464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48143A3F-35E7-DF56-5C16-5CD215F9E0D9}"/>
              </a:ext>
            </a:extLst>
          </p:cNvPr>
          <p:cNvSpPr/>
          <p:nvPr/>
        </p:nvSpPr>
        <p:spPr>
          <a:xfrm>
            <a:off x="-1877" y="1536193"/>
            <a:ext cx="12189977" cy="5332958"/>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6D07892-4EA8-DE1E-F7FC-64DF8A93C766}"/>
              </a:ext>
            </a:extLst>
          </p:cNvPr>
          <p:cNvSpPr/>
          <p:nvPr/>
        </p:nvSpPr>
        <p:spPr>
          <a:xfrm>
            <a:off x="103042" y="1990058"/>
            <a:ext cx="3870464" cy="3735344"/>
          </a:xfrm>
          <a:prstGeom prst="rect">
            <a:avLst/>
          </a:prstGeom>
          <a:solidFill>
            <a:schemeClr val="bg1"/>
          </a:solidFill>
          <a:ln w="5715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855FC1C-0D50-36E6-5A79-23E55AE3E8EA}"/>
              </a:ext>
            </a:extLst>
          </p:cNvPr>
          <p:cNvSpPr/>
          <p:nvPr/>
        </p:nvSpPr>
        <p:spPr>
          <a:xfrm>
            <a:off x="4128858" y="1990058"/>
            <a:ext cx="3870464" cy="3735344"/>
          </a:xfrm>
          <a:prstGeom prst="rect">
            <a:avLst/>
          </a:prstGeom>
          <a:solidFill>
            <a:schemeClr val="bg1"/>
          </a:solidFill>
          <a:ln w="571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FEBF0B05-9591-04D1-FA52-1A68EDF79972}"/>
              </a:ext>
            </a:extLst>
          </p:cNvPr>
          <p:cNvSpPr/>
          <p:nvPr/>
        </p:nvSpPr>
        <p:spPr>
          <a:xfrm>
            <a:off x="8173530" y="1990058"/>
            <a:ext cx="3870464" cy="3735344"/>
          </a:xfrm>
          <a:prstGeom prst="rect">
            <a:avLst/>
          </a:prstGeom>
          <a:solidFill>
            <a:schemeClr val="bg1"/>
          </a:solidFill>
          <a:ln w="57150">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CF4B825-8FF8-AB40-3C4E-21A8B1322298}"/>
              </a:ext>
            </a:extLst>
          </p:cNvPr>
          <p:cNvSpPr txBox="1"/>
          <p:nvPr/>
        </p:nvSpPr>
        <p:spPr>
          <a:xfrm>
            <a:off x="182477" y="4622615"/>
            <a:ext cx="3711595" cy="83099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Consider </a:t>
            </a:r>
            <a:r>
              <a:rPr kumimoji="0" lang="en-US" sz="16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purchasing from brands</a:t>
            </a:r>
            <a:r>
              <a:rPr kumimoji="0" lang="en-US" sz="16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that engage with them in a personalized and tailored way</a:t>
            </a:r>
          </a:p>
        </p:txBody>
      </p:sp>
      <p:sp>
        <p:nvSpPr>
          <p:cNvPr id="15" name="TextBox 14">
            <a:extLst>
              <a:ext uri="{FF2B5EF4-FFF2-40B4-BE49-F238E27FC236}">
                <a16:creationId xmlns:a16="http://schemas.microsoft.com/office/drawing/2014/main" id="{7DED3A27-24CF-DA27-CF47-EE5C605EA157}"/>
              </a:ext>
            </a:extLst>
          </p:cNvPr>
          <p:cNvSpPr txBox="1"/>
          <p:nvPr/>
        </p:nvSpPr>
        <p:spPr>
          <a:xfrm>
            <a:off x="511994" y="5864199"/>
            <a:ext cx="1160145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McKinsey &amp; Company,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Next in Personalization 2021 Report</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Based on consumer survey fielded 9/7/2021-9/8/2021 (n=1,013), sampled and weighted to match the US general population 18+. Question: “Please indicate how much you agree or disagree with the statements below when it comes to personalized communications and products/services from brands/businesses.”; Purchase: “I am more likely to consider buying from brands/businesses that engage with me in a personalized and tailored way.”; Repurchase: “I am more likely to repurchase from brands/businesses that offer personalized communications and products/services.”; Recommend: “I am more likely to recommend brands/businesses to my friends and family that offer personalized communications and products/services.” Numbers shown indicate respondents that selected “somewhat agree”, “agree” and “strongly agree”. </a:t>
            </a:r>
            <a:b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For more information, download: </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hlinkClick r:id="rId3"/>
              </a:rPr>
              <a:t>How Might Customized, Targeted Video Ads Help Create Stronger Engagement?</a:t>
            </a:r>
            <a:endPar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a:ln>
                <a:noFill/>
              </a:ln>
              <a:solidFill>
                <a:srgbClr val="FF0000"/>
              </a:solidFill>
              <a:effectLst/>
              <a:uLnTx/>
              <a:uFillTx/>
              <a:latin typeface="Helvetica" panose="020B0604020202020204" pitchFamily="34" charset="0"/>
              <a:ea typeface="+mn-ea"/>
              <a:cs typeface="Helvetica" panose="020B0604020202020204" pitchFamily="34" charset="0"/>
            </a:endParaRPr>
          </a:p>
        </p:txBody>
      </p:sp>
      <p:sp>
        <p:nvSpPr>
          <p:cNvPr id="17" name="TextBox 16">
            <a:extLst>
              <a:ext uri="{FF2B5EF4-FFF2-40B4-BE49-F238E27FC236}">
                <a16:creationId xmlns:a16="http://schemas.microsoft.com/office/drawing/2014/main" id="{2515D927-7441-6455-0738-A9EB1E489DCD}"/>
              </a:ext>
            </a:extLst>
          </p:cNvPr>
          <p:cNvSpPr txBox="1"/>
          <p:nvPr/>
        </p:nvSpPr>
        <p:spPr>
          <a:xfrm>
            <a:off x="8365044" y="4622615"/>
            <a:ext cx="3487436"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Recommend brands</a:t>
            </a: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to their friends and family that offer personalized communications and products / services</a:t>
            </a:r>
          </a:p>
        </p:txBody>
      </p:sp>
      <p:sp>
        <p:nvSpPr>
          <p:cNvPr id="18" name="TextBox 17">
            <a:extLst>
              <a:ext uri="{FF2B5EF4-FFF2-40B4-BE49-F238E27FC236}">
                <a16:creationId xmlns:a16="http://schemas.microsoft.com/office/drawing/2014/main" id="{BA96A518-1D7C-EB14-F311-FB77A955DB2A}"/>
              </a:ext>
            </a:extLst>
          </p:cNvPr>
          <p:cNvSpPr txBox="1"/>
          <p:nvPr/>
        </p:nvSpPr>
        <p:spPr>
          <a:xfrm>
            <a:off x="-5778" y="1594094"/>
            <a:ext cx="1219777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 of consumers who are more likely to…</a:t>
            </a:r>
          </a:p>
        </p:txBody>
      </p:sp>
      <p:sp>
        <p:nvSpPr>
          <p:cNvPr id="19" name="TextBox 18">
            <a:extLst>
              <a:ext uri="{FF2B5EF4-FFF2-40B4-BE49-F238E27FC236}">
                <a16:creationId xmlns:a16="http://schemas.microsoft.com/office/drawing/2014/main" id="{CE7E074E-75A5-E8E4-FB7E-B0C8C887CE55}"/>
              </a:ext>
            </a:extLst>
          </p:cNvPr>
          <p:cNvSpPr txBox="1"/>
          <p:nvPr/>
        </p:nvSpPr>
        <p:spPr>
          <a:xfrm>
            <a:off x="4208293" y="4622615"/>
            <a:ext cx="3711595" cy="83099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Repurchase from brands</a:t>
            </a:r>
            <a:r>
              <a:rPr kumimoji="0" lang="en-US" sz="16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that offer personalized communications and products / services</a:t>
            </a:r>
            <a:endParaRPr kumimoji="0" lang="en-US" sz="1600" b="1" i="0" u="none" strike="noStrike" kern="1200" cap="none" spc="0" normalizeH="0" baseline="0" noProof="0">
              <a:ln w="13462">
                <a:solidFill>
                  <a:prstClr val="black"/>
                </a:solidFill>
                <a:prstDash val="solid"/>
              </a:ln>
              <a:solidFill>
                <a:srgbClr val="00BFF2"/>
              </a:solidFill>
              <a:effectLst>
                <a:outerShdw dist="38100" dir="2700000" algn="bl" rotWithShape="0">
                  <a:prstClr val="black"/>
                </a:outerShdw>
              </a:effectLst>
              <a:uLnTx/>
              <a:uFillTx/>
              <a:latin typeface="Helvetica" panose="020B0604020202020204" pitchFamily="34" charset="0"/>
              <a:ea typeface="+mn-ea"/>
              <a:cs typeface="Helvetica" panose="020B0604020202020204" pitchFamily="34" charset="0"/>
            </a:endParaRPr>
          </a:p>
        </p:txBody>
      </p:sp>
      <p:sp>
        <p:nvSpPr>
          <p:cNvPr id="20" name="TextBox 19">
            <a:extLst>
              <a:ext uri="{FF2B5EF4-FFF2-40B4-BE49-F238E27FC236}">
                <a16:creationId xmlns:a16="http://schemas.microsoft.com/office/drawing/2014/main" id="{8D2FB765-4425-2FA6-1D6F-2E46170EC472}"/>
              </a:ext>
            </a:extLst>
          </p:cNvPr>
          <p:cNvSpPr txBox="1"/>
          <p:nvPr/>
        </p:nvSpPr>
        <p:spPr>
          <a:xfrm>
            <a:off x="863138" y="3673967"/>
            <a:ext cx="2350272" cy="830997"/>
          </a:xfrm>
          <a:prstGeom prst="rect">
            <a:avLst/>
          </a:prstGeom>
          <a:noFill/>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13462">
                  <a:solidFill>
                    <a:prstClr val="black"/>
                  </a:solidFill>
                  <a:prstDash val="solid"/>
                </a:ln>
                <a:solidFill>
                  <a:srgbClr val="00BFF2"/>
                </a:solidFill>
                <a:effectLst>
                  <a:outerShdw dist="38100" dir="2700000" algn="bl" rotWithShape="0">
                    <a:prstClr val="black"/>
                  </a:outerShdw>
                </a:effectLst>
                <a:uLnTx/>
                <a:uFillTx/>
                <a:latin typeface="Helvetica" panose="020B0604020202020204" pitchFamily="34" charset="0"/>
                <a:ea typeface="+mn-ea"/>
                <a:cs typeface="Helvetica" panose="020B0604020202020204" pitchFamily="34" charset="0"/>
              </a:rPr>
              <a:t>76%</a:t>
            </a:r>
            <a:endParaRPr kumimoji="0" lang="en-US" sz="4000" b="1" i="0" u="none" strike="noStrike" kern="1200" cap="none" spc="0" normalizeH="0" baseline="0" noProof="0">
              <a:ln w="13462">
                <a:solidFill>
                  <a:prstClr val="black"/>
                </a:solidFill>
                <a:prstDash val="solid"/>
              </a:ln>
              <a:solidFill>
                <a:srgbClr val="00BFF2"/>
              </a:solidFill>
              <a:effectLst>
                <a:outerShdw dist="38100" dir="2700000" algn="bl" rotWithShape="0">
                  <a:prstClr val="black"/>
                </a:outerShdw>
              </a:effectLst>
              <a:uLnTx/>
              <a:uFillTx/>
              <a:latin typeface="Helvetica" panose="020B0604020202020204" pitchFamily="34" charset="0"/>
              <a:ea typeface="+mn-ea"/>
              <a:cs typeface="Helvetica" panose="020B0604020202020204" pitchFamily="34" charset="0"/>
            </a:endParaRPr>
          </a:p>
        </p:txBody>
      </p:sp>
      <p:sp>
        <p:nvSpPr>
          <p:cNvPr id="21" name="TextBox 20">
            <a:extLst>
              <a:ext uri="{FF2B5EF4-FFF2-40B4-BE49-F238E27FC236}">
                <a16:creationId xmlns:a16="http://schemas.microsoft.com/office/drawing/2014/main" id="{8DD129DF-5A48-01A1-4DF5-FF1B8FAA2016}"/>
              </a:ext>
            </a:extLst>
          </p:cNvPr>
          <p:cNvSpPr txBox="1"/>
          <p:nvPr/>
        </p:nvSpPr>
        <p:spPr>
          <a:xfrm>
            <a:off x="4888954" y="3673967"/>
            <a:ext cx="2350272" cy="830997"/>
          </a:xfrm>
          <a:prstGeom prst="rect">
            <a:avLst/>
          </a:prstGeom>
          <a:noFill/>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13462">
                  <a:solidFill>
                    <a:prstClr val="black"/>
                  </a:solidFill>
                  <a:prstDash val="solid"/>
                </a:ln>
                <a:solidFill>
                  <a:srgbClr val="ED3C8D"/>
                </a:solidFill>
                <a:effectLst>
                  <a:outerShdw dist="38100" dir="2700000" algn="bl" rotWithShape="0">
                    <a:prstClr val="black"/>
                  </a:outerShdw>
                </a:effectLst>
                <a:uLnTx/>
                <a:uFillTx/>
                <a:latin typeface="Helvetica" panose="020B0604020202020204" pitchFamily="34" charset="0"/>
                <a:ea typeface="+mn-ea"/>
                <a:cs typeface="Helvetica" panose="020B0604020202020204" pitchFamily="34" charset="0"/>
              </a:rPr>
              <a:t>78%</a:t>
            </a:r>
            <a:endParaRPr kumimoji="0" lang="en-US" sz="4000" b="1" i="0" u="none" strike="noStrike" kern="1200" cap="none" spc="0" normalizeH="0" baseline="0" noProof="0">
              <a:ln w="13462">
                <a:solidFill>
                  <a:prstClr val="black"/>
                </a:solidFill>
                <a:prstDash val="solid"/>
              </a:ln>
              <a:solidFill>
                <a:srgbClr val="ED3C8D"/>
              </a:solidFill>
              <a:effectLst>
                <a:outerShdw dist="38100" dir="2700000" algn="bl" rotWithShape="0">
                  <a:prstClr val="black"/>
                </a:outerShdw>
              </a:effectLst>
              <a:uLnTx/>
              <a:uFillTx/>
              <a:latin typeface="Helvetica" panose="020B0604020202020204" pitchFamily="34" charset="0"/>
              <a:ea typeface="+mn-ea"/>
              <a:cs typeface="Helvetica" panose="020B0604020202020204" pitchFamily="34" charset="0"/>
            </a:endParaRPr>
          </a:p>
        </p:txBody>
      </p:sp>
      <p:sp>
        <p:nvSpPr>
          <p:cNvPr id="22" name="TextBox 21">
            <a:extLst>
              <a:ext uri="{FF2B5EF4-FFF2-40B4-BE49-F238E27FC236}">
                <a16:creationId xmlns:a16="http://schemas.microsoft.com/office/drawing/2014/main" id="{DCD863AF-D3E0-3F13-F556-A2D1C4CF3F28}"/>
              </a:ext>
            </a:extLst>
          </p:cNvPr>
          <p:cNvSpPr txBox="1"/>
          <p:nvPr/>
        </p:nvSpPr>
        <p:spPr>
          <a:xfrm>
            <a:off x="8933626" y="3673967"/>
            <a:ext cx="2350272" cy="830997"/>
          </a:xfrm>
          <a:prstGeom prst="rect">
            <a:avLst/>
          </a:prstGeom>
          <a:noFill/>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13462">
                  <a:solidFill>
                    <a:prstClr val="black"/>
                  </a:solidFill>
                  <a:prstDash val="solid"/>
                </a:ln>
                <a:solidFill>
                  <a:srgbClr val="4EBEA4"/>
                </a:solidFill>
                <a:effectLst>
                  <a:outerShdw dist="38100" dir="2700000" algn="bl" rotWithShape="0">
                    <a:prstClr val="black"/>
                  </a:outerShdw>
                </a:effectLst>
                <a:uLnTx/>
                <a:uFillTx/>
                <a:latin typeface="Helvetica" panose="020B0604020202020204" pitchFamily="34" charset="0"/>
                <a:ea typeface="+mn-ea"/>
                <a:cs typeface="Helvetica" panose="020B0604020202020204" pitchFamily="34" charset="0"/>
              </a:rPr>
              <a:t>78%</a:t>
            </a:r>
            <a:endParaRPr kumimoji="0" lang="en-US" sz="4000" b="1" i="0" u="none" strike="noStrike" kern="1200" cap="none" spc="0" normalizeH="0" baseline="0" noProof="0">
              <a:ln w="13462">
                <a:solidFill>
                  <a:prstClr val="black"/>
                </a:solidFill>
                <a:prstDash val="solid"/>
              </a:ln>
              <a:solidFill>
                <a:srgbClr val="4EBEA4"/>
              </a:solidFill>
              <a:effectLst>
                <a:outerShdw dist="38100" dir="2700000" algn="bl" rotWithShape="0">
                  <a:prstClr val="black"/>
                </a:outerShdw>
              </a:effectLst>
              <a:uLnTx/>
              <a:uFillTx/>
              <a:latin typeface="Helvetica" panose="020B0604020202020204" pitchFamily="34" charset="0"/>
              <a:ea typeface="+mn-ea"/>
              <a:cs typeface="Helvetica" panose="020B0604020202020204" pitchFamily="34" charset="0"/>
            </a:endParaRPr>
          </a:p>
        </p:txBody>
      </p:sp>
      <p:sp>
        <p:nvSpPr>
          <p:cNvPr id="24" name="TextBox 23">
            <a:extLst>
              <a:ext uri="{FF2B5EF4-FFF2-40B4-BE49-F238E27FC236}">
                <a16:creationId xmlns:a16="http://schemas.microsoft.com/office/drawing/2014/main" id="{3A8C5FE1-20F0-CD2D-1015-CED16E490B49}"/>
              </a:ext>
            </a:extLst>
          </p:cNvPr>
          <p:cNvSpPr txBox="1"/>
          <p:nvPr/>
        </p:nvSpPr>
        <p:spPr>
          <a:xfrm>
            <a:off x="824154" y="2036397"/>
            <a:ext cx="24282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Purchase</a:t>
            </a:r>
          </a:p>
        </p:txBody>
      </p:sp>
      <p:sp>
        <p:nvSpPr>
          <p:cNvPr id="27" name="TextBox 26">
            <a:extLst>
              <a:ext uri="{FF2B5EF4-FFF2-40B4-BE49-F238E27FC236}">
                <a16:creationId xmlns:a16="http://schemas.microsoft.com/office/drawing/2014/main" id="{25B12E88-F88D-C3E4-C452-F78F1AC5527D}"/>
              </a:ext>
            </a:extLst>
          </p:cNvPr>
          <p:cNvSpPr txBox="1"/>
          <p:nvPr/>
        </p:nvSpPr>
        <p:spPr>
          <a:xfrm>
            <a:off x="4849970" y="2036397"/>
            <a:ext cx="24282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Repurchase</a:t>
            </a:r>
          </a:p>
        </p:txBody>
      </p:sp>
      <p:sp>
        <p:nvSpPr>
          <p:cNvPr id="28" name="TextBox 27">
            <a:extLst>
              <a:ext uri="{FF2B5EF4-FFF2-40B4-BE49-F238E27FC236}">
                <a16:creationId xmlns:a16="http://schemas.microsoft.com/office/drawing/2014/main" id="{5D714096-D85B-33BF-65B2-40AF8D9F1B3E}"/>
              </a:ext>
            </a:extLst>
          </p:cNvPr>
          <p:cNvSpPr txBox="1"/>
          <p:nvPr/>
        </p:nvSpPr>
        <p:spPr>
          <a:xfrm>
            <a:off x="8894642" y="2036397"/>
            <a:ext cx="24282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Recommend</a:t>
            </a:r>
          </a:p>
        </p:txBody>
      </p:sp>
      <p:pic>
        <p:nvPicPr>
          <p:cNvPr id="29" name="Picture 28" descr="Icon&#10;&#10;Description automatically generated">
            <a:extLst>
              <a:ext uri="{FF2B5EF4-FFF2-40B4-BE49-F238E27FC236}">
                <a16:creationId xmlns:a16="http://schemas.microsoft.com/office/drawing/2014/main" id="{8BA86DA4-7E9F-8AA0-5279-CD89319BA3F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07607" y="2585089"/>
            <a:ext cx="1061334" cy="1061334"/>
          </a:xfrm>
          <a:prstGeom prst="rect">
            <a:avLst/>
          </a:prstGeom>
        </p:spPr>
      </p:pic>
      <p:pic>
        <p:nvPicPr>
          <p:cNvPr id="31" name="Picture 30" descr="Icon&#10;&#10;Description automatically generated">
            <a:extLst>
              <a:ext uri="{FF2B5EF4-FFF2-40B4-BE49-F238E27FC236}">
                <a16:creationId xmlns:a16="http://schemas.microsoft.com/office/drawing/2014/main" id="{222FD178-7071-723F-68CB-BDA85A3996F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33423" y="2585089"/>
            <a:ext cx="1061334" cy="1061334"/>
          </a:xfrm>
          <a:prstGeom prst="rect">
            <a:avLst/>
          </a:prstGeom>
        </p:spPr>
      </p:pic>
      <p:pic>
        <p:nvPicPr>
          <p:cNvPr id="32" name="Picture 31" descr="Icon&#10;&#10;Description automatically generated">
            <a:extLst>
              <a:ext uri="{FF2B5EF4-FFF2-40B4-BE49-F238E27FC236}">
                <a16:creationId xmlns:a16="http://schemas.microsoft.com/office/drawing/2014/main" id="{4788CD51-2629-914C-E5CC-86175B6E6A1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525029" y="2532023"/>
            <a:ext cx="1167467" cy="1167467"/>
          </a:xfrm>
          <a:prstGeom prst="rect">
            <a:avLst/>
          </a:prstGeom>
        </p:spPr>
      </p:pic>
      <p:sp>
        <p:nvSpPr>
          <p:cNvPr id="34" name="Rectangle 33">
            <a:extLst>
              <a:ext uri="{FF2B5EF4-FFF2-40B4-BE49-F238E27FC236}">
                <a16:creationId xmlns:a16="http://schemas.microsoft.com/office/drawing/2014/main" id="{DA6289DF-798E-16E0-2534-82C251DDB2B7}"/>
              </a:ext>
            </a:extLst>
          </p:cNvPr>
          <p:cNvSpPr/>
          <p:nvPr/>
        </p:nvSpPr>
        <p:spPr>
          <a:xfrm>
            <a:off x="439384" y="325856"/>
            <a:ext cx="1124941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Personalized messaging can help brands authentically connect with their most relevant target</a:t>
            </a:r>
          </a:p>
        </p:txBody>
      </p:sp>
      <p:pic>
        <p:nvPicPr>
          <p:cNvPr id="25" name="Picture 24">
            <a:extLst>
              <a:ext uri="{FF2B5EF4-FFF2-40B4-BE49-F238E27FC236}">
                <a16:creationId xmlns:a16="http://schemas.microsoft.com/office/drawing/2014/main" id="{37DB2A10-9D8D-B6C9-DB27-38200F30B9F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3" name="Slide Number Placeholder 5">
            <a:extLst>
              <a:ext uri="{FF2B5EF4-FFF2-40B4-BE49-F238E27FC236}">
                <a16:creationId xmlns:a16="http://schemas.microsoft.com/office/drawing/2014/main" id="{C18C1115-7304-F340-EB0E-0A4ACED04BF3}"/>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5" name="Rectangle 34">
            <a:extLst>
              <a:ext uri="{FF2B5EF4-FFF2-40B4-BE49-F238E27FC236}">
                <a16:creationId xmlns:a16="http://schemas.microsoft.com/office/drawing/2014/main" id="{183739A4-A88D-6F07-C4B8-B401097000CB}"/>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2110879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4F3C3BFB-C97F-D6C7-227F-EF455086447E}"/>
              </a:ext>
            </a:extLst>
          </p:cNvPr>
          <p:cNvSpPr/>
          <p:nvPr/>
        </p:nvSpPr>
        <p:spPr>
          <a:xfrm>
            <a:off x="-1877" y="1536193"/>
            <a:ext cx="12189977" cy="5332958"/>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Rounded Corners 46">
            <a:extLst>
              <a:ext uri="{FF2B5EF4-FFF2-40B4-BE49-F238E27FC236}">
                <a16:creationId xmlns:a16="http://schemas.microsoft.com/office/drawing/2014/main" id="{C49882DC-407C-BC0C-A05A-36058FA21EB7}"/>
              </a:ext>
            </a:extLst>
          </p:cNvPr>
          <p:cNvSpPr/>
          <p:nvPr/>
        </p:nvSpPr>
        <p:spPr>
          <a:xfrm>
            <a:off x="6352490" y="4391855"/>
            <a:ext cx="5501370" cy="1496051"/>
          </a:xfrm>
          <a:prstGeom prst="roundRect">
            <a:avLst/>
          </a:prstGeom>
          <a:solidFill>
            <a:schemeClr val="bg1"/>
          </a:solidFill>
          <a:ln>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Rounded Corners 47">
            <a:extLst>
              <a:ext uri="{FF2B5EF4-FFF2-40B4-BE49-F238E27FC236}">
                <a16:creationId xmlns:a16="http://schemas.microsoft.com/office/drawing/2014/main" id="{BC704060-24F6-B97D-89EF-960678276E8F}"/>
              </a:ext>
            </a:extLst>
          </p:cNvPr>
          <p:cNvSpPr/>
          <p:nvPr/>
        </p:nvSpPr>
        <p:spPr>
          <a:xfrm>
            <a:off x="6352490" y="2362552"/>
            <a:ext cx="5501370" cy="1496051"/>
          </a:xfrm>
          <a:prstGeom prst="roundRect">
            <a:avLst/>
          </a:prstGeom>
          <a:solidFill>
            <a:schemeClr val="bg1"/>
          </a:solidFill>
          <a:ln>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199B4077-01FD-5341-414B-A56FFACBBD0C}"/>
              </a:ext>
            </a:extLst>
          </p:cNvPr>
          <p:cNvSpPr/>
          <p:nvPr/>
        </p:nvSpPr>
        <p:spPr>
          <a:xfrm>
            <a:off x="96721" y="87441"/>
            <a:ext cx="11992780"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02060"/>
                </a:solidFill>
                <a:effectLst/>
                <a:uLnTx/>
                <a:uFillTx/>
                <a:latin typeface="Helvetica" panose="020B0604020202020204" pitchFamily="2" charset="0"/>
                <a:ea typeface="+mn-ea"/>
                <a:cs typeface="Calibri" panose="020F0502020204030204" pitchFamily="34" charset="0"/>
              </a:rPr>
              <a:t>As marketers look to reach their best customer prospects, they can utilize an audience-based buying approach to target by income, life stage and buying habits across their premium multiscreen TV campaigns</a:t>
            </a:r>
          </a:p>
        </p:txBody>
      </p:sp>
      <p:cxnSp>
        <p:nvCxnSpPr>
          <p:cNvPr id="23" name="Straight Connector 22">
            <a:extLst>
              <a:ext uri="{FF2B5EF4-FFF2-40B4-BE49-F238E27FC236}">
                <a16:creationId xmlns:a16="http://schemas.microsoft.com/office/drawing/2014/main" id="{6EFACD21-E38D-53DB-8A5F-D7A27AD401BD}"/>
              </a:ext>
            </a:extLst>
          </p:cNvPr>
          <p:cNvCxnSpPr>
            <a:cxnSpLocks/>
          </p:cNvCxnSpPr>
          <p:nvPr/>
        </p:nvCxnSpPr>
        <p:spPr>
          <a:xfrm>
            <a:off x="669301" y="4021896"/>
            <a:ext cx="1085339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8" name="object 4">
            <a:extLst>
              <a:ext uri="{FF2B5EF4-FFF2-40B4-BE49-F238E27FC236}">
                <a16:creationId xmlns:a16="http://schemas.microsoft.com/office/drawing/2014/main" id="{E3858731-886A-4DC0-8D5C-3B4855B282C1}"/>
              </a:ext>
            </a:extLst>
          </p:cNvPr>
          <p:cNvSpPr txBox="1"/>
          <p:nvPr/>
        </p:nvSpPr>
        <p:spPr>
          <a:xfrm>
            <a:off x="4543462" y="1964036"/>
            <a:ext cx="3105076" cy="267158"/>
          </a:xfrm>
          <a:prstGeom prst="rect">
            <a:avLst/>
          </a:prstGeom>
        </p:spPr>
        <p:txBody>
          <a:bodyPr vert="horz" wrap="square" lIns="0" tIns="51214"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1F1A62"/>
                </a:solidFill>
                <a:effectLst/>
                <a:uLnTx/>
                <a:uFillTx/>
                <a:latin typeface="Helvetica" panose="020B0403020202020204" pitchFamily="34" charset="0"/>
                <a:ea typeface="+mn-ea"/>
                <a:cs typeface="+mn-cs"/>
              </a:rPr>
              <a:t>Personal Characteristics</a:t>
            </a:r>
          </a:p>
        </p:txBody>
      </p:sp>
      <p:sp>
        <p:nvSpPr>
          <p:cNvPr id="52" name="object 4">
            <a:extLst>
              <a:ext uri="{FF2B5EF4-FFF2-40B4-BE49-F238E27FC236}">
                <a16:creationId xmlns:a16="http://schemas.microsoft.com/office/drawing/2014/main" id="{12A78EEC-D9DA-31A2-C40B-86140593DE86}"/>
              </a:ext>
            </a:extLst>
          </p:cNvPr>
          <p:cNvSpPr txBox="1"/>
          <p:nvPr/>
        </p:nvSpPr>
        <p:spPr>
          <a:xfrm>
            <a:off x="5294969" y="4021896"/>
            <a:ext cx="1602062" cy="267158"/>
          </a:xfrm>
          <a:prstGeom prst="rect">
            <a:avLst/>
          </a:prstGeom>
        </p:spPr>
        <p:txBody>
          <a:bodyPr vert="horz" wrap="square" lIns="0" tIns="51214"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1F1A62"/>
                </a:solidFill>
                <a:effectLst/>
                <a:uLnTx/>
                <a:uFillTx/>
                <a:latin typeface="Helvetica" panose="020B0403020202020204" pitchFamily="34" charset="0"/>
                <a:ea typeface="+mn-ea"/>
                <a:cs typeface="+mn-cs"/>
              </a:rPr>
              <a:t>Buying Habits</a:t>
            </a:r>
          </a:p>
        </p:txBody>
      </p:sp>
      <p:sp>
        <p:nvSpPr>
          <p:cNvPr id="51" name="TextBox 50">
            <a:extLst>
              <a:ext uri="{FF2B5EF4-FFF2-40B4-BE49-F238E27FC236}">
                <a16:creationId xmlns:a16="http://schemas.microsoft.com/office/drawing/2014/main" id="{AB837B46-AFD6-3AF5-E35F-7E87BAB805C4}"/>
              </a:ext>
            </a:extLst>
          </p:cNvPr>
          <p:cNvSpPr txBox="1"/>
          <p:nvPr/>
        </p:nvSpPr>
        <p:spPr>
          <a:xfrm>
            <a:off x="942692" y="1697655"/>
            <a:ext cx="439185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Sample Target ‘A’</a:t>
            </a:r>
          </a:p>
        </p:txBody>
      </p:sp>
      <p:sp>
        <p:nvSpPr>
          <p:cNvPr id="50" name="TextBox 49">
            <a:extLst>
              <a:ext uri="{FF2B5EF4-FFF2-40B4-BE49-F238E27FC236}">
                <a16:creationId xmlns:a16="http://schemas.microsoft.com/office/drawing/2014/main" id="{1AF31CB4-E1AC-6361-8164-DC2E81934342}"/>
              </a:ext>
            </a:extLst>
          </p:cNvPr>
          <p:cNvSpPr txBox="1"/>
          <p:nvPr/>
        </p:nvSpPr>
        <p:spPr>
          <a:xfrm>
            <a:off x="6929412" y="1697655"/>
            <a:ext cx="44012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sng">
                <a:solidFill>
                  <a:srgbClr val="1B1464"/>
                </a:solidFill>
                <a:latin typeface="Helvetica" panose="020B0403020202020204" pitchFamily="34" charset="0"/>
              </a:rPr>
              <a:t>Sample Target ‘B’</a:t>
            </a:r>
            <a:endParaRPr kumimoji="0" lang="en-US" sz="11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61" name="Picture 60">
            <a:extLst>
              <a:ext uri="{FF2B5EF4-FFF2-40B4-BE49-F238E27FC236}">
                <a16:creationId xmlns:a16="http://schemas.microsoft.com/office/drawing/2014/main" id="{C22F5DC3-7BE9-36B2-382A-99DD568021A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62" name="Slide Number Placeholder 5">
            <a:extLst>
              <a:ext uri="{FF2B5EF4-FFF2-40B4-BE49-F238E27FC236}">
                <a16:creationId xmlns:a16="http://schemas.microsoft.com/office/drawing/2014/main" id="{E52409BC-C9FB-E766-EBD9-5351C02E6A7F}"/>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3" name="Rectangle 62">
            <a:extLst>
              <a:ext uri="{FF2B5EF4-FFF2-40B4-BE49-F238E27FC236}">
                <a16:creationId xmlns:a16="http://schemas.microsoft.com/office/drawing/2014/main" id="{9D27E0B0-80F1-CCE6-0EB0-85D1BF91E35A}"/>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66" name="TextBox 65">
            <a:extLst>
              <a:ext uri="{FF2B5EF4-FFF2-40B4-BE49-F238E27FC236}">
                <a16:creationId xmlns:a16="http://schemas.microsoft.com/office/drawing/2014/main" id="{56453985-887F-436F-2481-0C40A3EBA2ED}"/>
              </a:ext>
            </a:extLst>
          </p:cNvPr>
          <p:cNvSpPr txBox="1"/>
          <p:nvPr/>
        </p:nvSpPr>
        <p:spPr>
          <a:xfrm>
            <a:off x="503714" y="6024632"/>
            <a:ext cx="116492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MRI-Simmons Winter 2022 USA Study, A18+. Sample Target ‘A’ (21% of A18+ population) = (Household Income Under $50K) + (Agree with 2 out of 5 statements: </a:t>
            </a:r>
            <a:r>
              <a:rPr kumimoji="0" lang="en-US" sz="70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“The economy has a direct effect on my spending habits [any agree]”, “I prefer road trips over trips that require a flight [any agree]”, “I only save for a specific purpose [any agree]”, “I like to experiment with new clothing styles [any agree]” , “Meeting new friends on social media is important [somewhat important / very important]”). Sample Target ‘B’ (16% of A18+ population) = (Household Income $150K+) + </a:t>
            </a: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(Agree with 2 out of 5 statements: </a:t>
            </a:r>
            <a:r>
              <a:rPr kumimoji="0" lang="en-US" sz="70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“I consider my work to be a career, not just a job [any agree]”, “My friends and acquaintances look to me to organize our activities [any agree]”, “My budget allows for me to buy expensive designer clothes [any agree]” , “I am willing to pay more for a flight in order to travel on my favorite airline [any agree]”, “I would be comfortable buying a "big ticket" item, like a car or appliance, completely online [any agree]”. “Any agree” = somewhat / strongly agree.</a:t>
            </a:r>
            <a:endParaRPr kumimoji="0" lang="fr-FR"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71" name="TextBox 70">
            <a:extLst>
              <a:ext uri="{FF2B5EF4-FFF2-40B4-BE49-F238E27FC236}">
                <a16:creationId xmlns:a16="http://schemas.microsoft.com/office/drawing/2014/main" id="{D2B5F32C-196A-EEAE-3FCB-1D4D2FEEB1CA}"/>
              </a:ext>
            </a:extLst>
          </p:cNvPr>
          <p:cNvSpPr txBox="1"/>
          <p:nvPr/>
        </p:nvSpPr>
        <p:spPr>
          <a:xfrm>
            <a:off x="7537358" y="3313087"/>
            <a:ext cx="12296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Business Executives</a:t>
            </a:r>
          </a:p>
        </p:txBody>
      </p:sp>
      <p:pic>
        <p:nvPicPr>
          <p:cNvPr id="96" name="Picture 95" descr="Icon&#10;&#10;Description automatically generated">
            <a:extLst>
              <a:ext uri="{FF2B5EF4-FFF2-40B4-BE49-F238E27FC236}">
                <a16:creationId xmlns:a16="http://schemas.microsoft.com/office/drawing/2014/main" id="{E1BC099A-AB5A-695B-54D3-87471C0C782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84450" y="2512788"/>
            <a:ext cx="735475" cy="735475"/>
          </a:xfrm>
          <a:prstGeom prst="rect">
            <a:avLst/>
          </a:prstGeom>
        </p:spPr>
      </p:pic>
      <p:sp>
        <p:nvSpPr>
          <p:cNvPr id="65" name="TextBox 64">
            <a:extLst>
              <a:ext uri="{FF2B5EF4-FFF2-40B4-BE49-F238E27FC236}">
                <a16:creationId xmlns:a16="http://schemas.microsoft.com/office/drawing/2014/main" id="{B11ADF01-B3E0-5D39-87D2-B86D2C353146}"/>
              </a:ext>
            </a:extLst>
          </p:cNvPr>
          <p:cNvSpPr txBox="1"/>
          <p:nvPr/>
        </p:nvSpPr>
        <p:spPr>
          <a:xfrm>
            <a:off x="8896985" y="3313087"/>
            <a:ext cx="1266945" cy="4566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Binge Streamers</a:t>
            </a:r>
          </a:p>
        </p:txBody>
      </p:sp>
      <p:pic>
        <p:nvPicPr>
          <p:cNvPr id="98" name="Picture 97" descr="Icon&#10;&#10;Description automatically generated">
            <a:extLst>
              <a:ext uri="{FF2B5EF4-FFF2-40B4-BE49-F238E27FC236}">
                <a16:creationId xmlns:a16="http://schemas.microsoft.com/office/drawing/2014/main" id="{4683751B-2B76-BCB0-3F38-6ED4BBC2BAD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066723" y="2416791"/>
            <a:ext cx="927469" cy="927469"/>
          </a:xfrm>
          <a:prstGeom prst="rect">
            <a:avLst/>
          </a:prstGeom>
        </p:spPr>
      </p:pic>
      <p:sp>
        <p:nvSpPr>
          <p:cNvPr id="54" name="TextBox 53">
            <a:extLst>
              <a:ext uri="{FF2B5EF4-FFF2-40B4-BE49-F238E27FC236}">
                <a16:creationId xmlns:a16="http://schemas.microsoft.com/office/drawing/2014/main" id="{9422F906-E01A-FA77-F962-91CA6F758091}"/>
              </a:ext>
            </a:extLst>
          </p:cNvPr>
          <p:cNvSpPr txBox="1"/>
          <p:nvPr/>
        </p:nvSpPr>
        <p:spPr>
          <a:xfrm>
            <a:off x="6433195" y="3313087"/>
            <a:ext cx="101003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$150K+ HHI</a:t>
            </a:r>
          </a:p>
        </p:txBody>
      </p:sp>
      <p:pic>
        <p:nvPicPr>
          <p:cNvPr id="16" name="Picture 15" descr="Icon&#10;&#10;Description automatically generated">
            <a:extLst>
              <a:ext uri="{FF2B5EF4-FFF2-40B4-BE49-F238E27FC236}">
                <a16:creationId xmlns:a16="http://schemas.microsoft.com/office/drawing/2014/main" id="{7E3A9E97-F289-59AB-D311-EFBEA08860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8708" y="2551023"/>
            <a:ext cx="659005" cy="659005"/>
          </a:xfrm>
          <a:prstGeom prst="rect">
            <a:avLst/>
          </a:prstGeom>
        </p:spPr>
      </p:pic>
      <p:sp>
        <p:nvSpPr>
          <p:cNvPr id="80" name="TextBox 79">
            <a:extLst>
              <a:ext uri="{FF2B5EF4-FFF2-40B4-BE49-F238E27FC236}">
                <a16:creationId xmlns:a16="http://schemas.microsoft.com/office/drawing/2014/main" id="{52599246-76E7-FC77-7AEC-91764D56D1F1}"/>
              </a:ext>
            </a:extLst>
          </p:cNvPr>
          <p:cNvSpPr txBox="1"/>
          <p:nvPr/>
        </p:nvSpPr>
        <p:spPr>
          <a:xfrm>
            <a:off x="10293897" y="3313087"/>
            <a:ext cx="15330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Health-Conscious Adults</a:t>
            </a:r>
          </a:p>
        </p:txBody>
      </p:sp>
      <p:pic>
        <p:nvPicPr>
          <p:cNvPr id="100" name="Picture 99" descr="Icon&#10;&#10;Description automatically generated">
            <a:extLst>
              <a:ext uri="{FF2B5EF4-FFF2-40B4-BE49-F238E27FC236}">
                <a16:creationId xmlns:a16="http://schemas.microsoft.com/office/drawing/2014/main" id="{A9295C17-D5EA-1D4C-1E3D-61DED31B3BD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689849" y="2509976"/>
            <a:ext cx="741099" cy="741099"/>
          </a:xfrm>
          <a:prstGeom prst="rect">
            <a:avLst/>
          </a:prstGeom>
        </p:spPr>
      </p:pic>
      <p:sp>
        <p:nvSpPr>
          <p:cNvPr id="59" name="TextBox 58">
            <a:extLst>
              <a:ext uri="{FF2B5EF4-FFF2-40B4-BE49-F238E27FC236}">
                <a16:creationId xmlns:a16="http://schemas.microsoft.com/office/drawing/2014/main" id="{5B0D8BFE-16CD-8AD6-B9EC-FE028F79F590}"/>
              </a:ext>
            </a:extLst>
          </p:cNvPr>
          <p:cNvSpPr txBox="1"/>
          <p:nvPr/>
        </p:nvSpPr>
        <p:spPr>
          <a:xfrm>
            <a:off x="7649326" y="5352280"/>
            <a:ext cx="1005722" cy="4055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Tech Junkies</a:t>
            </a:r>
          </a:p>
        </p:txBody>
      </p:sp>
      <p:pic>
        <p:nvPicPr>
          <p:cNvPr id="92" name="Picture 91" descr="A picture containing text&#10;&#10;Description automatically generated">
            <a:extLst>
              <a:ext uri="{FF2B5EF4-FFF2-40B4-BE49-F238E27FC236}">
                <a16:creationId xmlns:a16="http://schemas.microsoft.com/office/drawing/2014/main" id="{0C2EFF42-391B-05BB-2356-B8689A77590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786580" y="4522980"/>
            <a:ext cx="731215" cy="731215"/>
          </a:xfrm>
          <a:prstGeom prst="rect">
            <a:avLst/>
          </a:prstGeom>
        </p:spPr>
      </p:pic>
      <p:sp>
        <p:nvSpPr>
          <p:cNvPr id="60" name="TextBox 59">
            <a:extLst>
              <a:ext uri="{FF2B5EF4-FFF2-40B4-BE49-F238E27FC236}">
                <a16:creationId xmlns:a16="http://schemas.microsoft.com/office/drawing/2014/main" id="{B6223390-1490-F0A7-C3D0-B0D4827196D6}"/>
              </a:ext>
            </a:extLst>
          </p:cNvPr>
          <p:cNvSpPr txBox="1"/>
          <p:nvPr/>
        </p:nvSpPr>
        <p:spPr>
          <a:xfrm>
            <a:off x="8861150" y="5352280"/>
            <a:ext cx="13386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Luxury Vehicle Buyers</a:t>
            </a:r>
          </a:p>
        </p:txBody>
      </p:sp>
      <p:pic>
        <p:nvPicPr>
          <p:cNvPr id="94" name="Picture 93" descr="A picture containing text, sign&#10;&#10;Description automatically generated">
            <a:extLst>
              <a:ext uri="{FF2B5EF4-FFF2-40B4-BE49-F238E27FC236}">
                <a16:creationId xmlns:a16="http://schemas.microsoft.com/office/drawing/2014/main" id="{B8899376-FB97-BEA9-1931-61F5F8A399F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164850" y="4522980"/>
            <a:ext cx="731215" cy="731215"/>
          </a:xfrm>
          <a:prstGeom prst="rect">
            <a:avLst/>
          </a:prstGeom>
        </p:spPr>
      </p:pic>
      <p:sp>
        <p:nvSpPr>
          <p:cNvPr id="56" name="TextBox 55">
            <a:extLst>
              <a:ext uri="{FF2B5EF4-FFF2-40B4-BE49-F238E27FC236}">
                <a16:creationId xmlns:a16="http://schemas.microsoft.com/office/drawing/2014/main" id="{80BDA323-9C26-CCFF-68A3-563E571C5999}"/>
              </a:ext>
            </a:extLst>
          </p:cNvPr>
          <p:cNvSpPr txBox="1"/>
          <p:nvPr/>
        </p:nvSpPr>
        <p:spPr>
          <a:xfrm>
            <a:off x="6435349" y="5352280"/>
            <a:ext cx="10057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Seasoned Travelers</a:t>
            </a:r>
          </a:p>
        </p:txBody>
      </p:sp>
      <p:pic>
        <p:nvPicPr>
          <p:cNvPr id="90" name="Picture 89" descr="A picture containing text, toy, vector graphics, light&#10;&#10;Description automatically generated">
            <a:extLst>
              <a:ext uri="{FF2B5EF4-FFF2-40B4-BE49-F238E27FC236}">
                <a16:creationId xmlns:a16="http://schemas.microsoft.com/office/drawing/2014/main" id="{8A57B7E0-D023-CF21-BB3A-292B05AF05E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517766" y="4468143"/>
            <a:ext cx="840888" cy="840888"/>
          </a:xfrm>
          <a:prstGeom prst="rect">
            <a:avLst/>
          </a:prstGeom>
        </p:spPr>
      </p:pic>
      <p:sp>
        <p:nvSpPr>
          <p:cNvPr id="67" name="TextBox 66">
            <a:extLst>
              <a:ext uri="{FF2B5EF4-FFF2-40B4-BE49-F238E27FC236}">
                <a16:creationId xmlns:a16="http://schemas.microsoft.com/office/drawing/2014/main" id="{F6D35A0D-E06C-3655-5B65-36B262F97AE2}"/>
              </a:ext>
            </a:extLst>
          </p:cNvPr>
          <p:cNvSpPr txBox="1"/>
          <p:nvPr/>
        </p:nvSpPr>
        <p:spPr>
          <a:xfrm>
            <a:off x="10603252" y="5352280"/>
            <a:ext cx="914293" cy="4461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Organic Eaters</a:t>
            </a:r>
          </a:p>
        </p:txBody>
      </p:sp>
      <p:pic>
        <p:nvPicPr>
          <p:cNvPr id="18" name="Picture 17" descr="Icon&#10;&#10;Description automatically generated with medium confidence">
            <a:extLst>
              <a:ext uri="{FF2B5EF4-FFF2-40B4-BE49-F238E27FC236}">
                <a16:creationId xmlns:a16="http://schemas.microsoft.com/office/drawing/2014/main" id="{E68029C5-BAE0-EDCC-0C16-66F23B8E2E6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97946" y="4526135"/>
            <a:ext cx="724905" cy="724905"/>
          </a:xfrm>
          <a:prstGeom prst="rect">
            <a:avLst/>
          </a:prstGeom>
        </p:spPr>
      </p:pic>
      <p:sp>
        <p:nvSpPr>
          <p:cNvPr id="8" name="Rectangle: Rounded Corners 7">
            <a:extLst>
              <a:ext uri="{FF2B5EF4-FFF2-40B4-BE49-F238E27FC236}">
                <a16:creationId xmlns:a16="http://schemas.microsoft.com/office/drawing/2014/main" id="{9B19B690-4717-237B-7E4F-3713B05F7152}"/>
              </a:ext>
            </a:extLst>
          </p:cNvPr>
          <p:cNvSpPr/>
          <p:nvPr/>
        </p:nvSpPr>
        <p:spPr>
          <a:xfrm>
            <a:off x="387933" y="4391855"/>
            <a:ext cx="5501370" cy="1496051"/>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Rounded Corners 45">
            <a:extLst>
              <a:ext uri="{FF2B5EF4-FFF2-40B4-BE49-F238E27FC236}">
                <a16:creationId xmlns:a16="http://schemas.microsoft.com/office/drawing/2014/main" id="{F78FE917-7E1B-2F33-EF6E-B28A379E88EB}"/>
              </a:ext>
            </a:extLst>
          </p:cNvPr>
          <p:cNvSpPr/>
          <p:nvPr/>
        </p:nvSpPr>
        <p:spPr>
          <a:xfrm>
            <a:off x="387933" y="2362552"/>
            <a:ext cx="5501370" cy="1496051"/>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TextBox 71">
            <a:extLst>
              <a:ext uri="{FF2B5EF4-FFF2-40B4-BE49-F238E27FC236}">
                <a16:creationId xmlns:a16="http://schemas.microsoft.com/office/drawing/2014/main" id="{9943C3D8-5CC3-8F34-1182-2779A8BD4D47}"/>
              </a:ext>
            </a:extLst>
          </p:cNvPr>
          <p:cNvSpPr txBox="1"/>
          <p:nvPr/>
        </p:nvSpPr>
        <p:spPr>
          <a:xfrm>
            <a:off x="1717041" y="3313087"/>
            <a:ext cx="1344350" cy="4461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Expectant Mothers</a:t>
            </a:r>
          </a:p>
        </p:txBody>
      </p:sp>
      <p:pic>
        <p:nvPicPr>
          <p:cNvPr id="26" name="Picture 25" descr="Logo&#10;&#10;Description automatically generated">
            <a:extLst>
              <a:ext uri="{FF2B5EF4-FFF2-40B4-BE49-F238E27FC236}">
                <a16:creationId xmlns:a16="http://schemas.microsoft.com/office/drawing/2014/main" id="{8E855767-2EA4-7A20-A0A0-F32A2489CBDD}"/>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030745" y="2522054"/>
            <a:ext cx="716942" cy="716942"/>
          </a:xfrm>
          <a:prstGeom prst="rect">
            <a:avLst/>
          </a:prstGeom>
        </p:spPr>
      </p:pic>
      <p:sp>
        <p:nvSpPr>
          <p:cNvPr id="77" name="TextBox 76">
            <a:extLst>
              <a:ext uri="{FF2B5EF4-FFF2-40B4-BE49-F238E27FC236}">
                <a16:creationId xmlns:a16="http://schemas.microsoft.com/office/drawing/2014/main" id="{0D4795EA-D209-0522-1BD4-80E6F917438F}"/>
              </a:ext>
            </a:extLst>
          </p:cNvPr>
          <p:cNvSpPr txBox="1"/>
          <p:nvPr/>
        </p:nvSpPr>
        <p:spPr>
          <a:xfrm>
            <a:off x="3101508" y="3313087"/>
            <a:ext cx="1266945" cy="4566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College Students</a:t>
            </a:r>
          </a:p>
        </p:txBody>
      </p:sp>
      <p:pic>
        <p:nvPicPr>
          <p:cNvPr id="34" name="Picture 33" descr="A picture containing text, sign&#10;&#10;Description automatically generated">
            <a:extLst>
              <a:ext uri="{FF2B5EF4-FFF2-40B4-BE49-F238E27FC236}">
                <a16:creationId xmlns:a16="http://schemas.microsoft.com/office/drawing/2014/main" id="{8B8ED22E-312A-9030-4403-11EDE3F7CB0A}"/>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330469" y="2476014"/>
            <a:ext cx="809023" cy="809023"/>
          </a:xfrm>
          <a:prstGeom prst="rect">
            <a:avLst/>
          </a:prstGeom>
        </p:spPr>
      </p:pic>
      <p:sp>
        <p:nvSpPr>
          <p:cNvPr id="53" name="TextBox 52">
            <a:extLst>
              <a:ext uri="{FF2B5EF4-FFF2-40B4-BE49-F238E27FC236}">
                <a16:creationId xmlns:a16="http://schemas.microsoft.com/office/drawing/2014/main" id="{3307AC19-C016-A549-EAD2-AF0B37C3F506}"/>
              </a:ext>
            </a:extLst>
          </p:cNvPr>
          <p:cNvSpPr txBox="1"/>
          <p:nvPr/>
        </p:nvSpPr>
        <p:spPr>
          <a:xfrm>
            <a:off x="487936" y="3313087"/>
            <a:ext cx="1111033" cy="4461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Under $50K HHI</a:t>
            </a:r>
          </a:p>
        </p:txBody>
      </p:sp>
      <p:pic>
        <p:nvPicPr>
          <p:cNvPr id="11" name="Picture 10" descr="A picture containing text, sign&#10;&#10;Description automatically generated">
            <a:extLst>
              <a:ext uri="{FF2B5EF4-FFF2-40B4-BE49-F238E27FC236}">
                <a16:creationId xmlns:a16="http://schemas.microsoft.com/office/drawing/2014/main" id="{3A3DC44F-97D9-B9C1-68C6-A7C0946BCEA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13950" y="2551023"/>
            <a:ext cx="659005" cy="659005"/>
          </a:xfrm>
          <a:prstGeom prst="rect">
            <a:avLst/>
          </a:prstGeom>
        </p:spPr>
      </p:pic>
      <p:sp>
        <p:nvSpPr>
          <p:cNvPr id="79" name="TextBox 78">
            <a:extLst>
              <a:ext uri="{FF2B5EF4-FFF2-40B4-BE49-F238E27FC236}">
                <a16:creationId xmlns:a16="http://schemas.microsoft.com/office/drawing/2014/main" id="{874E55FE-C206-813D-5C35-0ADE3795CB3D}"/>
              </a:ext>
            </a:extLst>
          </p:cNvPr>
          <p:cNvSpPr txBox="1"/>
          <p:nvPr/>
        </p:nvSpPr>
        <p:spPr>
          <a:xfrm>
            <a:off x="4485089" y="3313087"/>
            <a:ext cx="13443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Avid </a:t>
            </a:r>
            <a:b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Gamers</a:t>
            </a:r>
          </a:p>
        </p:txBody>
      </p:sp>
      <p:pic>
        <p:nvPicPr>
          <p:cNvPr id="30" name="Picture 29" descr="A picture containing icon&#10;&#10;Description automatically generated">
            <a:extLst>
              <a:ext uri="{FF2B5EF4-FFF2-40B4-BE49-F238E27FC236}">
                <a16:creationId xmlns:a16="http://schemas.microsoft.com/office/drawing/2014/main" id="{0B948B1F-8E1C-47F5-FF00-D5AF6AC11E9F}"/>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4770727" y="2493988"/>
            <a:ext cx="773075" cy="773075"/>
          </a:xfrm>
          <a:prstGeom prst="rect">
            <a:avLst/>
          </a:prstGeom>
        </p:spPr>
      </p:pic>
      <p:sp>
        <p:nvSpPr>
          <p:cNvPr id="74" name="TextBox 73">
            <a:extLst>
              <a:ext uri="{FF2B5EF4-FFF2-40B4-BE49-F238E27FC236}">
                <a16:creationId xmlns:a16="http://schemas.microsoft.com/office/drawing/2014/main" id="{205EFB10-49DB-C60E-5D8F-B5BB34E14294}"/>
              </a:ext>
            </a:extLst>
          </p:cNvPr>
          <p:cNvSpPr txBox="1"/>
          <p:nvPr/>
        </p:nvSpPr>
        <p:spPr>
          <a:xfrm>
            <a:off x="1710865" y="5352280"/>
            <a:ext cx="13567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Trending Recipe Chefs</a:t>
            </a:r>
          </a:p>
        </p:txBody>
      </p:sp>
      <p:pic>
        <p:nvPicPr>
          <p:cNvPr id="86" name="Picture 85" descr="A picture containing text&#10;&#10;Description automatically generated">
            <a:extLst>
              <a:ext uri="{FF2B5EF4-FFF2-40B4-BE49-F238E27FC236}">
                <a16:creationId xmlns:a16="http://schemas.microsoft.com/office/drawing/2014/main" id="{B105DED1-1238-ED78-9FFB-53C2B56D9C88}"/>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2006995" y="4506366"/>
            <a:ext cx="764443" cy="764443"/>
          </a:xfrm>
          <a:prstGeom prst="rect">
            <a:avLst/>
          </a:prstGeom>
        </p:spPr>
      </p:pic>
      <p:sp>
        <p:nvSpPr>
          <p:cNvPr id="84" name="TextBox 83">
            <a:extLst>
              <a:ext uri="{FF2B5EF4-FFF2-40B4-BE49-F238E27FC236}">
                <a16:creationId xmlns:a16="http://schemas.microsoft.com/office/drawing/2014/main" id="{0D3EF4CD-05D5-78BA-18CC-9DCB66366182}"/>
              </a:ext>
            </a:extLst>
          </p:cNvPr>
          <p:cNvSpPr txBox="1"/>
          <p:nvPr/>
        </p:nvSpPr>
        <p:spPr>
          <a:xfrm>
            <a:off x="3056629" y="5352280"/>
            <a:ext cx="13567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Ready-Made Meal Buyers</a:t>
            </a:r>
          </a:p>
        </p:txBody>
      </p:sp>
      <p:pic>
        <p:nvPicPr>
          <p:cNvPr id="88" name="Picture 87" descr="A picture containing text, outdoor, sign&#10;&#10;Description automatically generated">
            <a:extLst>
              <a:ext uri="{FF2B5EF4-FFF2-40B4-BE49-F238E27FC236}">
                <a16:creationId xmlns:a16="http://schemas.microsoft.com/office/drawing/2014/main" id="{80F7320F-CDAC-8811-792F-2DD86AEFDB55}"/>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3418042" y="4571649"/>
            <a:ext cx="633877" cy="633877"/>
          </a:xfrm>
          <a:prstGeom prst="rect">
            <a:avLst/>
          </a:prstGeom>
        </p:spPr>
      </p:pic>
      <p:sp>
        <p:nvSpPr>
          <p:cNvPr id="73" name="TextBox 72">
            <a:extLst>
              <a:ext uri="{FF2B5EF4-FFF2-40B4-BE49-F238E27FC236}">
                <a16:creationId xmlns:a16="http://schemas.microsoft.com/office/drawing/2014/main" id="{C8268F21-8315-747F-203E-56AE55747638}"/>
              </a:ext>
            </a:extLst>
          </p:cNvPr>
          <p:cNvSpPr txBox="1"/>
          <p:nvPr/>
        </p:nvSpPr>
        <p:spPr>
          <a:xfrm>
            <a:off x="365101" y="5352280"/>
            <a:ext cx="13567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Affordable Fashionistas</a:t>
            </a:r>
          </a:p>
        </p:txBody>
      </p:sp>
      <p:pic>
        <p:nvPicPr>
          <p:cNvPr id="36" name="Picture 35" descr="A picture containing text, sign&#10;&#10;Description automatically generated">
            <a:extLst>
              <a:ext uri="{FF2B5EF4-FFF2-40B4-BE49-F238E27FC236}">
                <a16:creationId xmlns:a16="http://schemas.microsoft.com/office/drawing/2014/main" id="{B9EAD27A-61AA-8BB1-6FE8-818FBE783019}"/>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664914" y="4510049"/>
            <a:ext cx="757077" cy="757077"/>
          </a:xfrm>
          <a:prstGeom prst="rect">
            <a:avLst/>
          </a:prstGeom>
        </p:spPr>
      </p:pic>
      <p:sp>
        <p:nvSpPr>
          <p:cNvPr id="64" name="TextBox 63">
            <a:extLst>
              <a:ext uri="{FF2B5EF4-FFF2-40B4-BE49-F238E27FC236}">
                <a16:creationId xmlns:a16="http://schemas.microsoft.com/office/drawing/2014/main" id="{25ADCF30-F508-AA94-4460-3E17B64748E4}"/>
              </a:ext>
            </a:extLst>
          </p:cNvPr>
          <p:cNvSpPr txBox="1"/>
          <p:nvPr/>
        </p:nvSpPr>
        <p:spPr>
          <a:xfrm>
            <a:off x="4402394" y="5352280"/>
            <a:ext cx="15097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American-Made Auto Enthusiasts</a:t>
            </a:r>
          </a:p>
        </p:txBody>
      </p:sp>
      <p:pic>
        <p:nvPicPr>
          <p:cNvPr id="20" name="Picture 19" descr="Icon&#10;&#10;Description automatically generated">
            <a:extLst>
              <a:ext uri="{FF2B5EF4-FFF2-40B4-BE49-F238E27FC236}">
                <a16:creationId xmlns:a16="http://schemas.microsoft.com/office/drawing/2014/main" id="{7C8BAE4F-B148-6C60-030A-C5AA203164A9}"/>
              </a:ext>
            </a:extLst>
          </p:cNvPr>
          <p:cNvPicPr>
            <a:picLocks noChangeAspect="1"/>
          </p:cNvPicPr>
          <p:nvPr/>
        </p:nvPicPr>
        <p:blipFill rotWithShape="1">
          <a:blip r:embed="rId19">
            <a:extLst>
              <a:ext uri="{28A0092B-C50C-407E-A947-70E740481C1C}">
                <a14:useLocalDpi xmlns:a14="http://schemas.microsoft.com/office/drawing/2010/main" val="0"/>
              </a:ext>
            </a:extLst>
          </a:blip>
          <a:srcRect b="50784"/>
          <a:stretch/>
        </p:blipFill>
        <p:spPr>
          <a:xfrm>
            <a:off x="4718697" y="4672742"/>
            <a:ext cx="877135" cy="431690"/>
          </a:xfrm>
          <a:prstGeom prst="rect">
            <a:avLst/>
          </a:prstGeom>
        </p:spPr>
      </p:pic>
    </p:spTree>
    <p:extLst>
      <p:ext uri="{BB962C8B-B14F-4D97-AF65-F5344CB8AC3E}">
        <p14:creationId xmlns:p14="http://schemas.microsoft.com/office/powerpoint/2010/main" val="4520553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67E1060-E294-E6DA-2D75-3556AED11C3F}"/>
              </a:ext>
            </a:extLst>
          </p:cNvPr>
          <p:cNvSpPr/>
          <p:nvPr/>
        </p:nvSpPr>
        <p:spPr>
          <a:xfrm>
            <a:off x="-1877" y="1536193"/>
            <a:ext cx="12189977" cy="5332958"/>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93419D9F-2C8B-8339-901E-0A9EB0258105}"/>
              </a:ext>
            </a:extLst>
          </p:cNvPr>
          <p:cNvSpPr txBox="1"/>
          <p:nvPr/>
        </p:nvSpPr>
        <p:spPr>
          <a:xfrm>
            <a:off x="526244" y="6198465"/>
            <a:ext cx="1160919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VAB / Advertiser Perceptions ‘Audience-Based Buying Survey,’ fielded March 23 – 31, 2021. Survey base: Advertising decision-makers who are involved in buying or planning digital video, cable / broadcast TV, or advanced TV (n=211)</a:t>
            </a: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Q150. To what extent do you believe audience-based buying of TV advertising can impact each of the following KPIs? (extremely impactful / very impactful). Base: Total Respondents. *such as site visits, sign ups, login ins, downloads. For more information, download: </a:t>
            </a: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hlinkClick r:id="rId3"/>
              </a:rPr>
              <a:t>The VAB Top 10</a:t>
            </a: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t>
            </a:r>
            <a:endParaRPr kumimoji="0" lang="en-US" sz="7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endParaRPr>
          </a:p>
        </p:txBody>
      </p:sp>
      <p:graphicFrame>
        <p:nvGraphicFramePr>
          <p:cNvPr id="38" name="Chart 37">
            <a:extLst>
              <a:ext uri="{FF2B5EF4-FFF2-40B4-BE49-F238E27FC236}">
                <a16:creationId xmlns:a16="http://schemas.microsoft.com/office/drawing/2014/main" id="{F85B294F-11B6-8492-C949-3D34335B3491}"/>
              </a:ext>
            </a:extLst>
          </p:cNvPr>
          <p:cNvGraphicFramePr/>
          <p:nvPr>
            <p:extLst>
              <p:ext uri="{D42A27DB-BD31-4B8C-83A1-F6EECF244321}">
                <p14:modId xmlns:p14="http://schemas.microsoft.com/office/powerpoint/2010/main" val="1628035493"/>
              </p:ext>
            </p:extLst>
          </p:nvPr>
        </p:nvGraphicFramePr>
        <p:xfrm>
          <a:off x="581942" y="1872939"/>
          <a:ext cx="11511809" cy="4342699"/>
        </p:xfrm>
        <a:graphic>
          <a:graphicData uri="http://schemas.openxmlformats.org/drawingml/2006/chart">
            <c:chart xmlns:c="http://schemas.openxmlformats.org/drawingml/2006/chart" xmlns:r="http://schemas.openxmlformats.org/officeDocument/2006/relationships" r:id="rId4"/>
          </a:graphicData>
        </a:graphic>
      </p:graphicFrame>
      <p:sp>
        <p:nvSpPr>
          <p:cNvPr id="39" name="TextBox 38">
            <a:extLst>
              <a:ext uri="{FF2B5EF4-FFF2-40B4-BE49-F238E27FC236}">
                <a16:creationId xmlns:a16="http://schemas.microsoft.com/office/drawing/2014/main" id="{61E9EDAD-7378-DB07-C84E-C1230C76F560}"/>
              </a:ext>
            </a:extLst>
          </p:cNvPr>
          <p:cNvSpPr txBox="1"/>
          <p:nvPr/>
        </p:nvSpPr>
        <p:spPr>
          <a:xfrm>
            <a:off x="321636" y="1766895"/>
            <a:ext cx="11858512"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Most Impactful KPIs of Audience-Based Buying of TV Advertising</a:t>
            </a:r>
            <a:b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who answered ‘very impactful’ or ‘extremely impactful’</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40" name="Rectangle 39">
            <a:extLst>
              <a:ext uri="{FF2B5EF4-FFF2-40B4-BE49-F238E27FC236}">
                <a16:creationId xmlns:a16="http://schemas.microsoft.com/office/drawing/2014/main" id="{4DE55D79-DD6D-7021-5434-E271AAEBE35E}"/>
              </a:ext>
            </a:extLst>
          </p:cNvPr>
          <p:cNvSpPr/>
          <p:nvPr/>
        </p:nvSpPr>
        <p:spPr>
          <a:xfrm>
            <a:off x="140377" y="2713978"/>
            <a:ext cx="925873" cy="2828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Full-Funnel</a:t>
            </a:r>
          </a:p>
        </p:txBody>
      </p:sp>
      <p:sp>
        <p:nvSpPr>
          <p:cNvPr id="41" name="Rectangle 40">
            <a:extLst>
              <a:ext uri="{FF2B5EF4-FFF2-40B4-BE49-F238E27FC236}">
                <a16:creationId xmlns:a16="http://schemas.microsoft.com/office/drawing/2014/main" id="{7A97B6AF-9421-18AA-75A2-43D630C65948}"/>
              </a:ext>
            </a:extLst>
          </p:cNvPr>
          <p:cNvSpPr/>
          <p:nvPr/>
        </p:nvSpPr>
        <p:spPr>
          <a:xfrm>
            <a:off x="64895" y="1741513"/>
            <a:ext cx="1076836" cy="1202552"/>
          </a:xfrm>
          <a:prstGeom prst="rect">
            <a:avLst/>
          </a:prstGeom>
          <a:noFill/>
          <a:ln w="1270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a:extLst>
              <a:ext uri="{FF2B5EF4-FFF2-40B4-BE49-F238E27FC236}">
                <a16:creationId xmlns:a16="http://schemas.microsoft.com/office/drawing/2014/main" id="{FBF4D94B-1C7E-6F04-5B36-DF7890046D3B}"/>
              </a:ext>
            </a:extLst>
          </p:cNvPr>
          <p:cNvPicPr>
            <a:picLocks noChangeAspect="1"/>
          </p:cNvPicPr>
          <p:nvPr/>
        </p:nvPicPr>
        <p:blipFill>
          <a:blip r:embed="rId5"/>
          <a:stretch>
            <a:fillRect/>
          </a:stretch>
        </p:blipFill>
        <p:spPr>
          <a:xfrm>
            <a:off x="110309" y="1792404"/>
            <a:ext cx="986007" cy="938227"/>
          </a:xfrm>
          <a:prstGeom prst="rect">
            <a:avLst/>
          </a:prstGeom>
        </p:spPr>
      </p:pic>
      <p:sp>
        <p:nvSpPr>
          <p:cNvPr id="43" name="Rectangle 42">
            <a:extLst>
              <a:ext uri="{FF2B5EF4-FFF2-40B4-BE49-F238E27FC236}">
                <a16:creationId xmlns:a16="http://schemas.microsoft.com/office/drawing/2014/main" id="{6D2D8E44-EDD9-96D0-84D5-86F827316EF7}"/>
              </a:ext>
            </a:extLst>
          </p:cNvPr>
          <p:cNvSpPr/>
          <p:nvPr/>
        </p:nvSpPr>
        <p:spPr>
          <a:xfrm>
            <a:off x="1741815" y="4348375"/>
            <a:ext cx="925873" cy="2828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Full-Funnel</a:t>
            </a:r>
          </a:p>
        </p:txBody>
      </p:sp>
      <p:pic>
        <p:nvPicPr>
          <p:cNvPr id="44" name="Picture 43">
            <a:extLst>
              <a:ext uri="{FF2B5EF4-FFF2-40B4-BE49-F238E27FC236}">
                <a16:creationId xmlns:a16="http://schemas.microsoft.com/office/drawing/2014/main" id="{03281FA0-2B84-2549-A25B-4280925D149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76664"/>
          <a:stretch/>
        </p:blipFill>
        <p:spPr>
          <a:xfrm>
            <a:off x="1567949" y="2435405"/>
            <a:ext cx="1273607" cy="282803"/>
          </a:xfrm>
          <a:prstGeom prst="rect">
            <a:avLst/>
          </a:prstGeom>
        </p:spPr>
      </p:pic>
      <p:pic>
        <p:nvPicPr>
          <p:cNvPr id="45" name="Picture 44">
            <a:extLst>
              <a:ext uri="{FF2B5EF4-FFF2-40B4-BE49-F238E27FC236}">
                <a16:creationId xmlns:a16="http://schemas.microsoft.com/office/drawing/2014/main" id="{27B86708-8A7B-0FFD-4732-1EB8D7B7F30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23423" b="51546"/>
          <a:stretch/>
        </p:blipFill>
        <p:spPr>
          <a:xfrm>
            <a:off x="3683797" y="2792393"/>
            <a:ext cx="1273607" cy="303344"/>
          </a:xfrm>
          <a:prstGeom prst="rect">
            <a:avLst/>
          </a:prstGeom>
        </p:spPr>
      </p:pic>
      <p:pic>
        <p:nvPicPr>
          <p:cNvPr id="46" name="Picture 45">
            <a:extLst>
              <a:ext uri="{FF2B5EF4-FFF2-40B4-BE49-F238E27FC236}">
                <a16:creationId xmlns:a16="http://schemas.microsoft.com/office/drawing/2014/main" id="{8F262EA1-AB71-5DA5-72CE-FAB23530026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74566"/>
          <a:stretch/>
        </p:blipFill>
        <p:spPr>
          <a:xfrm>
            <a:off x="3557549" y="4676665"/>
            <a:ext cx="1273607" cy="308243"/>
          </a:xfrm>
          <a:prstGeom prst="rect">
            <a:avLst/>
          </a:prstGeom>
        </p:spPr>
      </p:pic>
      <p:pic>
        <p:nvPicPr>
          <p:cNvPr id="47" name="Picture 46">
            <a:extLst>
              <a:ext uri="{FF2B5EF4-FFF2-40B4-BE49-F238E27FC236}">
                <a16:creationId xmlns:a16="http://schemas.microsoft.com/office/drawing/2014/main" id="{6F26A7BC-C6C9-9480-CB84-400C000F63B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23423" b="51546"/>
          <a:stretch/>
        </p:blipFill>
        <p:spPr>
          <a:xfrm>
            <a:off x="-54862" y="3925857"/>
            <a:ext cx="1273607" cy="303344"/>
          </a:xfrm>
          <a:prstGeom prst="rect">
            <a:avLst/>
          </a:prstGeom>
        </p:spPr>
      </p:pic>
      <p:pic>
        <p:nvPicPr>
          <p:cNvPr id="48" name="Picture 47">
            <a:extLst>
              <a:ext uri="{FF2B5EF4-FFF2-40B4-BE49-F238E27FC236}">
                <a16:creationId xmlns:a16="http://schemas.microsoft.com/office/drawing/2014/main" id="{6FEEE5A0-422D-7A59-B2F1-CEF66A42B3C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74566"/>
          <a:stretch/>
        </p:blipFill>
        <p:spPr>
          <a:xfrm>
            <a:off x="3038740" y="5062527"/>
            <a:ext cx="1273607" cy="308243"/>
          </a:xfrm>
          <a:prstGeom prst="rect">
            <a:avLst/>
          </a:prstGeom>
        </p:spPr>
      </p:pic>
      <p:pic>
        <p:nvPicPr>
          <p:cNvPr id="49" name="Picture 48">
            <a:extLst>
              <a:ext uri="{FF2B5EF4-FFF2-40B4-BE49-F238E27FC236}">
                <a16:creationId xmlns:a16="http://schemas.microsoft.com/office/drawing/2014/main" id="{C5C4F656-235C-1FD2-1F6E-2ADA59ABBDE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76664"/>
          <a:stretch/>
        </p:blipFill>
        <p:spPr>
          <a:xfrm>
            <a:off x="3471328" y="3183289"/>
            <a:ext cx="1273607" cy="282803"/>
          </a:xfrm>
          <a:prstGeom prst="rect">
            <a:avLst/>
          </a:prstGeom>
        </p:spPr>
      </p:pic>
      <p:pic>
        <p:nvPicPr>
          <p:cNvPr id="50" name="Picture 49">
            <a:extLst>
              <a:ext uri="{FF2B5EF4-FFF2-40B4-BE49-F238E27FC236}">
                <a16:creationId xmlns:a16="http://schemas.microsoft.com/office/drawing/2014/main" id="{BD2D2E41-A9D0-E46F-1E59-03C62702A18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76664"/>
          <a:stretch/>
        </p:blipFill>
        <p:spPr>
          <a:xfrm>
            <a:off x="2834524" y="5451487"/>
            <a:ext cx="1273607" cy="282803"/>
          </a:xfrm>
          <a:prstGeom prst="rect">
            <a:avLst/>
          </a:prstGeom>
        </p:spPr>
      </p:pic>
      <p:sp>
        <p:nvSpPr>
          <p:cNvPr id="51" name="Rectangle 50">
            <a:extLst>
              <a:ext uri="{FF2B5EF4-FFF2-40B4-BE49-F238E27FC236}">
                <a16:creationId xmlns:a16="http://schemas.microsoft.com/office/drawing/2014/main" id="{F6B622ED-D5EA-4191-16C5-35F363137A2C}"/>
              </a:ext>
            </a:extLst>
          </p:cNvPr>
          <p:cNvSpPr/>
          <p:nvPr/>
        </p:nvSpPr>
        <p:spPr>
          <a:xfrm>
            <a:off x="765804" y="3576647"/>
            <a:ext cx="925873" cy="2828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Full-Funnel</a:t>
            </a:r>
          </a:p>
        </p:txBody>
      </p:sp>
      <p:pic>
        <p:nvPicPr>
          <p:cNvPr id="52" name="Picture 51">
            <a:extLst>
              <a:ext uri="{FF2B5EF4-FFF2-40B4-BE49-F238E27FC236}">
                <a16:creationId xmlns:a16="http://schemas.microsoft.com/office/drawing/2014/main" id="{2F70AEBE-7660-8A31-927D-F0F503D0571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4205" t="48775" r="13508" b="25968"/>
          <a:stretch/>
        </p:blipFill>
        <p:spPr>
          <a:xfrm>
            <a:off x="2215799" y="5824831"/>
            <a:ext cx="925874" cy="307815"/>
          </a:xfrm>
          <a:prstGeom prst="rect">
            <a:avLst/>
          </a:prstGeom>
        </p:spPr>
      </p:pic>
      <p:sp>
        <p:nvSpPr>
          <p:cNvPr id="53" name="TextBox 52">
            <a:extLst>
              <a:ext uri="{FF2B5EF4-FFF2-40B4-BE49-F238E27FC236}">
                <a16:creationId xmlns:a16="http://schemas.microsoft.com/office/drawing/2014/main" id="{DB362114-7654-8F52-DDEE-2EBB19BC18D3}"/>
              </a:ext>
            </a:extLst>
          </p:cNvPr>
          <p:cNvSpPr txBox="1"/>
          <p:nvPr/>
        </p:nvSpPr>
        <p:spPr>
          <a:xfrm>
            <a:off x="79898" y="163059"/>
            <a:ext cx="12026426" cy="1292662"/>
          </a:xfrm>
          <a:prstGeom prst="rect">
            <a:avLst/>
          </a:prstGeom>
          <a:noFill/>
        </p:spPr>
        <p:txBody>
          <a:bodyPr wrap="square" rtlCol="0">
            <a:spAutoFit/>
          </a:bodyPr>
          <a:lstStyle/>
          <a:p>
            <a:pPr lvl="0">
              <a:defRPr/>
            </a:pPr>
            <a:r>
              <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This audience-based TV buying approach drives business outcomes for brands through each stage of the purchase process, from awareness down to sales </a:t>
            </a:r>
          </a:p>
        </p:txBody>
      </p:sp>
      <p:pic>
        <p:nvPicPr>
          <p:cNvPr id="28" name="Picture 27">
            <a:extLst>
              <a:ext uri="{FF2B5EF4-FFF2-40B4-BE49-F238E27FC236}">
                <a16:creationId xmlns:a16="http://schemas.microsoft.com/office/drawing/2014/main" id="{5728FB62-D07D-0441-EC95-EACD5E06FA2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9" name="Slide Number Placeholder 5">
            <a:extLst>
              <a:ext uri="{FF2B5EF4-FFF2-40B4-BE49-F238E27FC236}">
                <a16:creationId xmlns:a16="http://schemas.microsoft.com/office/drawing/2014/main" id="{033E57A6-AFE2-9529-11FD-F96CA04FC0DF}"/>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1" name="Rectangle 30">
            <a:extLst>
              <a:ext uri="{FF2B5EF4-FFF2-40B4-BE49-F238E27FC236}">
                <a16:creationId xmlns:a16="http://schemas.microsoft.com/office/drawing/2014/main" id="{08098252-91F7-3DA2-3E37-F6DA73113514}"/>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7936389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AC75D01-5D80-53E2-A451-D036F046ACE8}"/>
              </a:ext>
            </a:extLst>
          </p:cNvPr>
          <p:cNvSpPr/>
          <p:nvPr/>
        </p:nvSpPr>
        <p:spPr>
          <a:xfrm>
            <a:off x="-1877" y="1536193"/>
            <a:ext cx="12189977" cy="5332958"/>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49810E4-DBBF-35A4-A91B-0C3706976166}"/>
              </a:ext>
            </a:extLst>
          </p:cNvPr>
          <p:cNvSpPr/>
          <p:nvPr/>
        </p:nvSpPr>
        <p:spPr>
          <a:xfrm>
            <a:off x="88629" y="4938651"/>
            <a:ext cx="3229646" cy="786452"/>
          </a:xfrm>
          <a:prstGeom prst="rect">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135B99E-8599-EE1D-E467-9AEE05329BD3}"/>
              </a:ext>
            </a:extLst>
          </p:cNvPr>
          <p:cNvSpPr/>
          <p:nvPr/>
        </p:nvSpPr>
        <p:spPr>
          <a:xfrm>
            <a:off x="101601" y="3089168"/>
            <a:ext cx="3229646" cy="583815"/>
          </a:xfrm>
          <a:prstGeom prst="rect">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7AF92F7-37D4-1871-B2E5-FFC2D4B775CE}"/>
              </a:ext>
            </a:extLst>
          </p:cNvPr>
          <p:cNvSpPr txBox="1"/>
          <p:nvPr/>
        </p:nvSpPr>
        <p:spPr>
          <a:xfrm>
            <a:off x="503714" y="6310927"/>
            <a:ext cx="1164928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Ipsos Consumer COVID tracker, survey fielded April 12-13, 2022, among 1,165 adults.</a:t>
            </a:r>
            <a:endParaRPr kumimoji="0" lang="fr-FR"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pic>
        <p:nvPicPr>
          <p:cNvPr id="8" name="Picture 7">
            <a:extLst>
              <a:ext uri="{FF2B5EF4-FFF2-40B4-BE49-F238E27FC236}">
                <a16:creationId xmlns:a16="http://schemas.microsoft.com/office/drawing/2014/main" id="{1C71C4D9-C55F-E284-5DE9-BF1FE81877D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9" name="Slide Number Placeholder 5">
            <a:extLst>
              <a:ext uri="{FF2B5EF4-FFF2-40B4-BE49-F238E27FC236}">
                <a16:creationId xmlns:a16="http://schemas.microsoft.com/office/drawing/2014/main" id="{BFDD14DD-DBC9-65EC-29DB-69248F02460D}"/>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F7F840F7-A498-5BD0-5407-6225EB297831}"/>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1" name="Rectangle 10">
            <a:extLst>
              <a:ext uri="{FF2B5EF4-FFF2-40B4-BE49-F238E27FC236}">
                <a16:creationId xmlns:a16="http://schemas.microsoft.com/office/drawing/2014/main" id="{79E52596-59B6-1CD1-D8D7-1B5607EA6A73}"/>
              </a:ext>
            </a:extLst>
          </p:cNvPr>
          <p:cNvSpPr/>
          <p:nvPr/>
        </p:nvSpPr>
        <p:spPr>
          <a:xfrm>
            <a:off x="101601" y="138535"/>
            <a:ext cx="11460186" cy="1292662"/>
          </a:xfrm>
          <a:prstGeom prst="rect">
            <a:avLst/>
          </a:prstGeom>
        </p:spPr>
        <p:txBody>
          <a:bodyPr wrap="square">
            <a:spAutoFit/>
          </a:bodyPr>
          <a:lstStyle/>
          <a:p>
            <a:pPr lvl="0">
              <a:defRPr/>
            </a:pPr>
            <a:r>
              <a:rPr lang="en-US" sz="2600" b="1">
                <a:solidFill>
                  <a:srgbClr val="1F1A62"/>
                </a:solidFill>
                <a:latin typeface="Helvetica" pitchFamily="2" charset="0"/>
              </a:rPr>
              <a:t>As a portion of Americans struggle to pay for </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essentials, like groceries and gas, marketers can </a:t>
            </a:r>
            <a:r>
              <a:rPr lang="en-US" sz="2600" b="1">
                <a:solidFill>
                  <a:srgbClr val="1F1A62"/>
                </a:solidFill>
                <a:latin typeface="Helvetica" pitchFamily="2" charset="0"/>
              </a:rPr>
              <a:t>ensure message relevancy through audience-based buying</a:t>
            </a:r>
            <a:endParaRPr kumimoji="0" lang="en-US" sz="2600" b="1" i="0" u="none" strike="noStrike" kern="1200" cap="none" spc="0" normalizeH="0" baseline="0" noProof="0">
              <a:ln>
                <a:noFill/>
              </a:ln>
              <a:solidFill>
                <a:srgbClr val="ED3C8D"/>
              </a:solidFill>
              <a:effectLst/>
              <a:uLnTx/>
              <a:uFillTx/>
              <a:latin typeface="Helvetica" pitchFamily="2" charset="0"/>
              <a:ea typeface="+mn-ea"/>
              <a:cs typeface="+mn-cs"/>
            </a:endParaRPr>
          </a:p>
        </p:txBody>
      </p:sp>
      <p:graphicFrame>
        <p:nvGraphicFramePr>
          <p:cNvPr id="14" name="Chart 13">
            <a:extLst>
              <a:ext uri="{FF2B5EF4-FFF2-40B4-BE49-F238E27FC236}">
                <a16:creationId xmlns:a16="http://schemas.microsoft.com/office/drawing/2014/main" id="{AA7E8702-1B0D-2839-BDC2-7D1762E3ABC4}"/>
              </a:ext>
            </a:extLst>
          </p:cNvPr>
          <p:cNvGraphicFramePr/>
          <p:nvPr/>
        </p:nvGraphicFramePr>
        <p:xfrm>
          <a:off x="2960679" y="2568340"/>
          <a:ext cx="2515875" cy="16037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a:extLst>
              <a:ext uri="{FF2B5EF4-FFF2-40B4-BE49-F238E27FC236}">
                <a16:creationId xmlns:a16="http://schemas.microsoft.com/office/drawing/2014/main" id="{3C8030CA-6594-B00E-2124-046B845071FC}"/>
              </a:ext>
            </a:extLst>
          </p:cNvPr>
          <p:cNvGraphicFramePr/>
          <p:nvPr/>
        </p:nvGraphicFramePr>
        <p:xfrm>
          <a:off x="5703879" y="2568340"/>
          <a:ext cx="2515875" cy="160378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Chart 15">
            <a:extLst>
              <a:ext uri="{FF2B5EF4-FFF2-40B4-BE49-F238E27FC236}">
                <a16:creationId xmlns:a16="http://schemas.microsoft.com/office/drawing/2014/main" id="{8B6D3920-942B-BB2A-DA55-A09E2CFE5F9E}"/>
              </a:ext>
            </a:extLst>
          </p:cNvPr>
          <p:cNvGraphicFramePr/>
          <p:nvPr/>
        </p:nvGraphicFramePr>
        <p:xfrm>
          <a:off x="8447079" y="2568340"/>
          <a:ext cx="2515875" cy="160378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Chart 16">
            <a:extLst>
              <a:ext uri="{FF2B5EF4-FFF2-40B4-BE49-F238E27FC236}">
                <a16:creationId xmlns:a16="http://schemas.microsoft.com/office/drawing/2014/main" id="{72897667-8289-291A-BAF8-913128BFAE78}"/>
              </a:ext>
            </a:extLst>
          </p:cNvPr>
          <p:cNvGraphicFramePr/>
          <p:nvPr/>
        </p:nvGraphicFramePr>
        <p:xfrm>
          <a:off x="2960679" y="4520128"/>
          <a:ext cx="2515875" cy="160378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8" name="Chart 17">
            <a:extLst>
              <a:ext uri="{FF2B5EF4-FFF2-40B4-BE49-F238E27FC236}">
                <a16:creationId xmlns:a16="http://schemas.microsoft.com/office/drawing/2014/main" id="{4C474D4C-E7C3-39C6-D0C5-4C7AB948C00B}"/>
              </a:ext>
            </a:extLst>
          </p:cNvPr>
          <p:cNvGraphicFramePr/>
          <p:nvPr/>
        </p:nvGraphicFramePr>
        <p:xfrm>
          <a:off x="5703879" y="4520128"/>
          <a:ext cx="2515875" cy="160378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9" name="Chart 18">
            <a:extLst>
              <a:ext uri="{FF2B5EF4-FFF2-40B4-BE49-F238E27FC236}">
                <a16:creationId xmlns:a16="http://schemas.microsoft.com/office/drawing/2014/main" id="{E010EB9A-F980-0B27-A173-25691C572882}"/>
              </a:ext>
            </a:extLst>
          </p:cNvPr>
          <p:cNvGraphicFramePr/>
          <p:nvPr/>
        </p:nvGraphicFramePr>
        <p:xfrm>
          <a:off x="8447079" y="4520128"/>
          <a:ext cx="2515875" cy="1603788"/>
        </p:xfrm>
        <a:graphic>
          <a:graphicData uri="http://schemas.openxmlformats.org/drawingml/2006/chart">
            <c:chart xmlns:c="http://schemas.openxmlformats.org/drawingml/2006/chart" xmlns:r="http://schemas.openxmlformats.org/officeDocument/2006/relationships" r:id="rId8"/>
          </a:graphicData>
        </a:graphic>
      </p:graphicFrame>
      <p:sp>
        <p:nvSpPr>
          <p:cNvPr id="20" name="TextBox 19">
            <a:extLst>
              <a:ext uri="{FF2B5EF4-FFF2-40B4-BE49-F238E27FC236}">
                <a16:creationId xmlns:a16="http://schemas.microsoft.com/office/drawing/2014/main" id="{E27F7D6E-6721-2398-9CB6-7B64A6F66207}"/>
              </a:ext>
            </a:extLst>
          </p:cNvPr>
          <p:cNvSpPr txBox="1"/>
          <p:nvPr/>
        </p:nvSpPr>
        <p:spPr>
          <a:xfrm>
            <a:off x="101602" y="3108624"/>
            <a:ext cx="3229646" cy="523220"/>
          </a:xfrm>
          <a:prstGeom prst="rect">
            <a:avLst/>
          </a:prstGeom>
          <a:noFill/>
        </p:spPr>
        <p:txBody>
          <a:bodyPr wrap="square">
            <a:spAutoFit/>
          </a:bodyPr>
          <a:lstStyle/>
          <a:p>
            <a:pPr algn="ctr"/>
            <a:r>
              <a:rPr lang="en-US" sz="1400" b="1">
                <a:solidFill>
                  <a:srgbClr val="1B1464"/>
                </a:solidFill>
                <a:latin typeface="Helvetica" panose="020B0604020202020204" pitchFamily="34" charset="0"/>
                <a:cs typeface="Helvetica" panose="020B0604020202020204" pitchFamily="34" charset="0"/>
              </a:rPr>
              <a:t>I worry about having enough money to afford groceries each week</a:t>
            </a:r>
          </a:p>
        </p:txBody>
      </p:sp>
      <p:sp>
        <p:nvSpPr>
          <p:cNvPr id="21" name="TextBox 20">
            <a:extLst>
              <a:ext uri="{FF2B5EF4-FFF2-40B4-BE49-F238E27FC236}">
                <a16:creationId xmlns:a16="http://schemas.microsoft.com/office/drawing/2014/main" id="{7C9890C4-3238-0356-079E-B9A1B5FFC69A}"/>
              </a:ext>
            </a:extLst>
          </p:cNvPr>
          <p:cNvSpPr txBox="1"/>
          <p:nvPr/>
        </p:nvSpPr>
        <p:spPr>
          <a:xfrm>
            <a:off x="101601" y="4962420"/>
            <a:ext cx="3272508" cy="738664"/>
          </a:xfrm>
          <a:prstGeom prst="rect">
            <a:avLst/>
          </a:prstGeom>
          <a:noFill/>
        </p:spPr>
        <p:txBody>
          <a:bodyPr wrap="square">
            <a:spAutoFit/>
          </a:bodyPr>
          <a:lstStyle/>
          <a:p>
            <a:pPr algn="ctr"/>
            <a:r>
              <a:rPr lang="en-US" sz="1400" b="1">
                <a:solidFill>
                  <a:srgbClr val="1B1464"/>
                </a:solidFill>
                <a:latin typeface="Helvetica" panose="020B0604020202020204" pitchFamily="34" charset="0"/>
                <a:cs typeface="Helvetica" panose="020B0604020202020204" pitchFamily="34" charset="0"/>
              </a:rPr>
              <a:t>I feel like I have enough saved in case something unplanned happens</a:t>
            </a:r>
          </a:p>
          <a:p>
            <a:pPr algn="ctr"/>
            <a:r>
              <a:rPr lang="en-US" sz="1400" b="1">
                <a:solidFill>
                  <a:srgbClr val="1B1464"/>
                </a:solidFill>
                <a:latin typeface="Helvetica" panose="020B0604020202020204" pitchFamily="34" charset="0"/>
                <a:cs typeface="Helvetica" panose="020B0604020202020204" pitchFamily="34" charset="0"/>
              </a:rPr>
              <a:t>(i.e., home repairs, car repairs, etc.)</a:t>
            </a:r>
          </a:p>
        </p:txBody>
      </p:sp>
      <p:sp>
        <p:nvSpPr>
          <p:cNvPr id="3" name="TextBox 2">
            <a:extLst>
              <a:ext uri="{FF2B5EF4-FFF2-40B4-BE49-F238E27FC236}">
                <a16:creationId xmlns:a16="http://schemas.microsoft.com/office/drawing/2014/main" id="{A6197886-AE02-81C2-2FE2-505584EE6056}"/>
              </a:ext>
            </a:extLst>
          </p:cNvPr>
          <p:cNvSpPr txBox="1"/>
          <p:nvPr/>
        </p:nvSpPr>
        <p:spPr>
          <a:xfrm>
            <a:off x="1833622" y="1598144"/>
            <a:ext cx="8524756" cy="523220"/>
          </a:xfrm>
          <a:prstGeom prst="rect">
            <a:avLst/>
          </a:prstGeom>
          <a:noFill/>
        </p:spPr>
        <p:txBody>
          <a:bodyPr wrap="square" rtlCol="0">
            <a:spAutoFit/>
          </a:bodyPr>
          <a:lstStyle/>
          <a:p>
            <a:pPr algn="ctr"/>
            <a:r>
              <a:rPr lang="en-US" sz="1600" b="1">
                <a:solidFill>
                  <a:srgbClr val="1B1464"/>
                </a:solidFill>
                <a:latin typeface="Helvetica" panose="020B0604020202020204" pitchFamily="34" charset="0"/>
                <a:cs typeface="Helvetica" panose="020B0604020202020204" pitchFamily="34" charset="0"/>
              </a:rPr>
              <a:t>% who agree with the following statements</a:t>
            </a:r>
          </a:p>
          <a:p>
            <a:pPr algn="ctr"/>
            <a:r>
              <a:rPr lang="en-US" sz="1200">
                <a:solidFill>
                  <a:srgbClr val="1B1464"/>
                </a:solidFill>
                <a:latin typeface="Helvetica" panose="020B0604020202020204" pitchFamily="34" charset="0"/>
                <a:cs typeface="Helvetica" panose="020B0604020202020204" pitchFamily="34" charset="0"/>
              </a:rPr>
              <a:t>by household income</a:t>
            </a:r>
          </a:p>
        </p:txBody>
      </p:sp>
      <p:sp>
        <p:nvSpPr>
          <p:cNvPr id="4" name="TextBox 3">
            <a:extLst>
              <a:ext uri="{FF2B5EF4-FFF2-40B4-BE49-F238E27FC236}">
                <a16:creationId xmlns:a16="http://schemas.microsoft.com/office/drawing/2014/main" id="{F8EF62F8-BF9E-47F2-D6C3-09D6830D77AF}"/>
              </a:ext>
            </a:extLst>
          </p:cNvPr>
          <p:cNvSpPr txBox="1"/>
          <p:nvPr/>
        </p:nvSpPr>
        <p:spPr>
          <a:xfrm>
            <a:off x="3371810" y="2173248"/>
            <a:ext cx="1625640" cy="307777"/>
          </a:xfrm>
          <a:prstGeom prst="rect">
            <a:avLst/>
          </a:prstGeom>
          <a:noFill/>
        </p:spPr>
        <p:txBody>
          <a:bodyPr wrap="square" rtlCol="0">
            <a:spAutoFit/>
          </a:bodyPr>
          <a:lstStyle/>
          <a:p>
            <a:pPr algn="ctr"/>
            <a:r>
              <a:rPr lang="en-US" sz="1400" b="1" u="sng">
                <a:solidFill>
                  <a:srgbClr val="1B1464"/>
                </a:solidFill>
                <a:latin typeface="Helvetica" panose="020B0604020202020204" pitchFamily="34" charset="0"/>
                <a:cs typeface="Helvetica" panose="020B0604020202020204" pitchFamily="34" charset="0"/>
              </a:rPr>
              <a:t>Less than $50k</a:t>
            </a:r>
          </a:p>
        </p:txBody>
      </p:sp>
      <p:sp>
        <p:nvSpPr>
          <p:cNvPr id="22" name="TextBox 21">
            <a:extLst>
              <a:ext uri="{FF2B5EF4-FFF2-40B4-BE49-F238E27FC236}">
                <a16:creationId xmlns:a16="http://schemas.microsoft.com/office/drawing/2014/main" id="{1D64788A-C44D-8854-8B57-6A86F13C01ED}"/>
              </a:ext>
            </a:extLst>
          </p:cNvPr>
          <p:cNvSpPr txBox="1"/>
          <p:nvPr/>
        </p:nvSpPr>
        <p:spPr>
          <a:xfrm>
            <a:off x="6154315" y="2128798"/>
            <a:ext cx="1625640" cy="307777"/>
          </a:xfrm>
          <a:prstGeom prst="rect">
            <a:avLst/>
          </a:prstGeom>
          <a:noFill/>
        </p:spPr>
        <p:txBody>
          <a:bodyPr wrap="square" rtlCol="0">
            <a:spAutoFit/>
          </a:bodyPr>
          <a:lstStyle/>
          <a:p>
            <a:pPr algn="ctr"/>
            <a:r>
              <a:rPr lang="en-US" sz="1400" b="1" u="sng">
                <a:solidFill>
                  <a:srgbClr val="1B1464"/>
                </a:solidFill>
                <a:latin typeface="Helvetica" panose="020B0604020202020204" pitchFamily="34" charset="0"/>
                <a:cs typeface="Helvetica" panose="020B0604020202020204" pitchFamily="34" charset="0"/>
              </a:rPr>
              <a:t>$50k - $99k</a:t>
            </a:r>
          </a:p>
        </p:txBody>
      </p:sp>
      <p:sp>
        <p:nvSpPr>
          <p:cNvPr id="23" name="TextBox 22">
            <a:extLst>
              <a:ext uri="{FF2B5EF4-FFF2-40B4-BE49-F238E27FC236}">
                <a16:creationId xmlns:a16="http://schemas.microsoft.com/office/drawing/2014/main" id="{5BC111B4-CBC8-A7AD-E408-FC783DF9B19B}"/>
              </a:ext>
            </a:extLst>
          </p:cNvPr>
          <p:cNvSpPr txBox="1"/>
          <p:nvPr/>
        </p:nvSpPr>
        <p:spPr>
          <a:xfrm>
            <a:off x="8936820" y="2128798"/>
            <a:ext cx="1625640" cy="307777"/>
          </a:xfrm>
          <a:prstGeom prst="rect">
            <a:avLst/>
          </a:prstGeom>
          <a:noFill/>
        </p:spPr>
        <p:txBody>
          <a:bodyPr wrap="square" rtlCol="0">
            <a:spAutoFit/>
          </a:bodyPr>
          <a:lstStyle/>
          <a:p>
            <a:pPr algn="ctr"/>
            <a:r>
              <a:rPr lang="en-US" sz="1400" b="1" u="sng">
                <a:solidFill>
                  <a:srgbClr val="1B1464"/>
                </a:solidFill>
                <a:latin typeface="Helvetica" panose="020B0604020202020204" pitchFamily="34" charset="0"/>
                <a:cs typeface="Helvetica" panose="020B0604020202020204" pitchFamily="34" charset="0"/>
              </a:rPr>
              <a:t>More than $100k</a:t>
            </a:r>
          </a:p>
        </p:txBody>
      </p:sp>
    </p:spTree>
    <p:extLst>
      <p:ext uri="{BB962C8B-B14F-4D97-AF65-F5344CB8AC3E}">
        <p14:creationId xmlns:p14="http://schemas.microsoft.com/office/powerpoint/2010/main" val="25568236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BFF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77BA6F-CFE5-4FF1-85BB-92F5C2D98707}"/>
              </a:ext>
            </a:extLst>
          </p:cNvPr>
          <p:cNvGrpSpPr/>
          <p:nvPr/>
        </p:nvGrpSpPr>
        <p:grpSpPr>
          <a:xfrm>
            <a:off x="813608" y="1785659"/>
            <a:ext cx="10564785" cy="2913739"/>
            <a:chOff x="813608" y="1276163"/>
            <a:chExt cx="10564785" cy="3525624"/>
          </a:xfrm>
        </p:grpSpPr>
        <p:sp>
          <p:nvSpPr>
            <p:cNvPr id="13" name="Speech Bubble: Rectangle 12">
              <a:extLst>
                <a:ext uri="{FF2B5EF4-FFF2-40B4-BE49-F238E27FC236}">
                  <a16:creationId xmlns:a16="http://schemas.microsoft.com/office/drawing/2014/main" id="{63C506D1-2D14-4D29-88CD-7AFF084FB460}"/>
                </a:ext>
              </a:extLst>
            </p:cNvPr>
            <p:cNvSpPr/>
            <p:nvPr/>
          </p:nvSpPr>
          <p:spPr>
            <a:xfrm>
              <a:off x="813608" y="1276163"/>
              <a:ext cx="10564785" cy="3525624"/>
            </a:xfrm>
            <a:prstGeom prst="wedgeRectCallout">
              <a:avLst>
                <a:gd name="adj1" fmla="val -15200"/>
                <a:gd name="adj2" fmla="val 67774"/>
              </a:avLst>
            </a:prstGeom>
            <a:solidFill>
              <a:schemeClr val="bg1"/>
            </a:solidFill>
            <a:ln w="38100">
              <a:solidFill>
                <a:srgbClr val="ED3C8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6080249-3CCE-4DA8-ACE2-78881606ACAB}"/>
                </a:ext>
              </a:extLst>
            </p:cNvPr>
            <p:cNvSpPr/>
            <p:nvPr/>
          </p:nvSpPr>
          <p:spPr>
            <a:xfrm>
              <a:off x="1518447" y="1557364"/>
              <a:ext cx="9155105" cy="2979277"/>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“We do believe that </a:t>
              </a:r>
              <a:r>
                <a:rPr kumimoji="0" lang="en-US" sz="2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there is a sort of bifurcation that has happened as a result of the inflation</a:t>
              </a:r>
              <a:r>
                <a:rPr kumimoji="0" lang="en-US" sz="2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t>
              </a:r>
              <a:r>
                <a:rPr kumimoji="0" lang="en-US" sz="2200" b="1" i="1" u="none" strike="noStrike" kern="1200" cap="none" spc="0" normalizeH="0" baseline="0" noProof="0">
                  <a:ln>
                    <a:noFill/>
                  </a:ln>
                  <a:solidFill>
                    <a:srgbClr val="1B1464"/>
                  </a:solidFill>
                  <a:effectLst/>
                  <a:uLnTx/>
                  <a:uFillTx/>
                  <a:latin typeface="Helvetica" panose="020B0403020202020204" pitchFamily="34" charset="0"/>
                  <a:ea typeface="+mn-ea"/>
                  <a:cs typeface="+mn-cs"/>
                </a:rPr>
                <a:t>Urban [Outfitters] </a:t>
              </a:r>
              <a:r>
                <a:rPr kumimoji="0" lang="en-US" sz="2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customer tends to be the younger…and they're making a little bit </a:t>
              </a:r>
              <a:r>
                <a:rPr kumimoji="0" lang="en-US" sz="22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less money </a:t>
              </a:r>
              <a:r>
                <a:rPr kumimoji="0" lang="en-US" sz="2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than their </a:t>
              </a:r>
              <a:r>
                <a:rPr kumimoji="0" lang="en-US" sz="2200" b="1" i="1" u="none" strike="noStrike" kern="1200" cap="none" spc="0" normalizeH="0" baseline="0" noProof="0">
                  <a:ln>
                    <a:noFill/>
                  </a:ln>
                  <a:solidFill>
                    <a:srgbClr val="1B1464"/>
                  </a:solidFill>
                  <a:effectLst/>
                  <a:uLnTx/>
                  <a:uFillTx/>
                  <a:latin typeface="Helvetica" panose="020B0403020202020204" pitchFamily="34" charset="0"/>
                  <a:ea typeface="+mn-ea"/>
                  <a:cs typeface="+mn-cs"/>
                </a:rPr>
                <a:t>Anthropologie</a:t>
              </a:r>
              <a:r>
                <a:rPr kumimoji="0" lang="en-US" sz="2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and </a:t>
              </a:r>
              <a:r>
                <a:rPr kumimoji="0" lang="en-US" sz="2200" b="1" i="1" u="none" strike="noStrike" kern="1200" cap="none" spc="0" normalizeH="0" baseline="0" noProof="0">
                  <a:ln>
                    <a:noFill/>
                  </a:ln>
                  <a:solidFill>
                    <a:srgbClr val="1B1464"/>
                  </a:solidFill>
                  <a:effectLst/>
                  <a:uLnTx/>
                  <a:uFillTx/>
                  <a:latin typeface="Helvetica" panose="020B0403020202020204" pitchFamily="34" charset="0"/>
                  <a:ea typeface="+mn-ea"/>
                  <a:cs typeface="+mn-cs"/>
                </a:rPr>
                <a:t>Free People </a:t>
              </a:r>
              <a:r>
                <a:rPr kumimoji="0" lang="en-US" sz="2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counterparts. And as a result of that, inflation is really </a:t>
              </a:r>
              <a:r>
                <a:rPr kumimoji="0" lang="en-US" sz="22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hitting them much harder</a:t>
              </a:r>
              <a:r>
                <a:rPr kumimoji="0" lang="en-US" sz="2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That sort of </a:t>
              </a:r>
              <a:r>
                <a:rPr kumimoji="0" lang="en-US" sz="22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higher-income</a:t>
              </a:r>
              <a:r>
                <a:rPr kumimoji="0" lang="en-US" sz="2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bracket of those two brands, we </a:t>
              </a:r>
              <a:r>
                <a:rPr kumimoji="0" lang="en-US" sz="22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don't see any signs of inflation </a:t>
              </a:r>
              <a:r>
                <a:rPr kumimoji="0" lang="en-US" sz="2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impacting their buying decisions.”</a:t>
              </a:r>
            </a:p>
          </p:txBody>
        </p:sp>
      </p:grpSp>
      <p:sp>
        <p:nvSpPr>
          <p:cNvPr id="12" name="Rectangle 11">
            <a:extLst>
              <a:ext uri="{FF2B5EF4-FFF2-40B4-BE49-F238E27FC236}">
                <a16:creationId xmlns:a16="http://schemas.microsoft.com/office/drawing/2014/main" id="{DE9C6FDA-C3A5-487B-BD95-7D877BE28D11}"/>
              </a:ext>
            </a:extLst>
          </p:cNvPr>
          <p:cNvSpPr/>
          <p:nvPr/>
        </p:nvSpPr>
        <p:spPr>
          <a:xfrm>
            <a:off x="1795008" y="5365973"/>
            <a:ext cx="5987757" cy="80021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Richard Hayne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CEO, Urban Outfitters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Earnings Call Transcript via Seeking Alpha, 5/24/22</a:t>
            </a:r>
          </a:p>
        </p:txBody>
      </p:sp>
      <p:pic>
        <p:nvPicPr>
          <p:cNvPr id="16" name="Picture 15">
            <a:extLst>
              <a:ext uri="{FF2B5EF4-FFF2-40B4-BE49-F238E27FC236}">
                <a16:creationId xmlns:a16="http://schemas.microsoft.com/office/drawing/2014/main" id="{92D1EDE4-00B9-D755-2522-BD3211A38712}"/>
              </a:ext>
            </a:extLst>
          </p:cNvPr>
          <p:cNvPicPr>
            <a:picLocks noChangeAspect="1"/>
          </p:cNvPicPr>
          <p:nvPr/>
        </p:nvPicPr>
        <p:blipFill>
          <a:blip r:embed="rId2" cstate="print">
            <a:clrChange>
              <a:clrFrom>
                <a:srgbClr val="00BFF2"/>
              </a:clrFrom>
              <a:clrTo>
                <a:srgbClr val="00BFF2">
                  <a:alpha val="0"/>
                </a:srgbClr>
              </a:clrTo>
            </a:clrChange>
            <a:extLst>
              <a:ext uri="{28A0092B-C50C-407E-A947-70E740481C1C}">
                <a14:useLocalDpi xmlns:a14="http://schemas.microsoft.com/office/drawing/2010/main"/>
              </a:ext>
            </a:extLst>
          </a:blip>
          <a:stretch>
            <a:fillRect/>
          </a:stretch>
        </p:blipFill>
        <p:spPr>
          <a:xfrm>
            <a:off x="8629847" y="729"/>
            <a:ext cx="3562153" cy="2073922"/>
          </a:xfrm>
          <a:prstGeom prst="rect">
            <a:avLst/>
          </a:prstGeom>
        </p:spPr>
      </p:pic>
      <p:pic>
        <p:nvPicPr>
          <p:cNvPr id="10" name="Picture 9">
            <a:extLst>
              <a:ext uri="{FF2B5EF4-FFF2-40B4-BE49-F238E27FC236}">
                <a16:creationId xmlns:a16="http://schemas.microsoft.com/office/drawing/2014/main" id="{E59B364B-5128-4E48-D1AA-0E7A469B39F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4" name="Slide Number Placeholder 5">
            <a:extLst>
              <a:ext uri="{FF2B5EF4-FFF2-40B4-BE49-F238E27FC236}">
                <a16:creationId xmlns:a16="http://schemas.microsoft.com/office/drawing/2014/main" id="{6188C779-2ED5-0FDB-25DB-2BB02B46692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DA5E54C7-6A8F-8254-B57C-D2062B268E86}"/>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9494732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0"/>
            <a:ext cx="6858000" cy="6869150"/>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descr="A collage of people&#10;&#10;Description automatically generated with medium confidence">
            <a:extLst>
              <a:ext uri="{FF2B5EF4-FFF2-40B4-BE49-F238E27FC236}">
                <a16:creationId xmlns:a16="http://schemas.microsoft.com/office/drawing/2014/main" id="{2AB9989A-B4A8-8F86-B4C5-7FE917747BF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58000" y="0"/>
            <a:ext cx="5334000" cy="6858000"/>
          </a:xfrm>
          <a:prstGeom prst="rect">
            <a:avLst/>
          </a:prstGeom>
        </p:spPr>
      </p:pic>
      <p:sp>
        <p:nvSpPr>
          <p:cNvPr id="4" name="Rectangle 3">
            <a:extLst>
              <a:ext uri="{FF2B5EF4-FFF2-40B4-BE49-F238E27FC236}">
                <a16:creationId xmlns:a16="http://schemas.microsoft.com/office/drawing/2014/main" id="{3ED54650-E124-0942-8B03-A438165B55A6}"/>
              </a:ext>
            </a:extLst>
          </p:cNvPr>
          <p:cNvSpPr/>
          <p:nvPr/>
        </p:nvSpPr>
        <p:spPr>
          <a:xfrm>
            <a:off x="234971" y="1382286"/>
            <a:ext cx="6388059" cy="449353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uLnTx/>
                <a:uFillTx/>
                <a:latin typeface="Helvetica" pitchFamily="2" charset="0"/>
                <a:ea typeface="+mn-ea"/>
                <a:cs typeface="+mn-cs"/>
              </a:rPr>
              <a:t>As marketers develop strategies for engaging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inflation-wary consumers</a:t>
            </a:r>
            <a:r>
              <a:rPr kumimoji="0" lang="en-US" sz="2600" b="1" i="0" u="none" strike="noStrike" kern="1200" cap="none" spc="0" normalizeH="0" baseline="0" noProof="0">
                <a:ln>
                  <a:noFill/>
                </a:ln>
                <a:solidFill>
                  <a:prstClr val="white"/>
                </a:solidFill>
                <a:effectLst/>
                <a:uLnTx/>
                <a:uFillTx/>
                <a:latin typeface="Helvetica" pitchFamily="2" charset="0"/>
                <a:ea typeface="+mn-ea"/>
                <a:cs typeface="+mn-cs"/>
              </a:rPr>
              <a:t>, </a:t>
            </a:r>
            <a:br>
              <a:rPr kumimoji="0" lang="en-US" sz="2600" b="1" i="0" u="none" strike="noStrike" kern="1200" cap="none" spc="0" normalizeH="0" baseline="0" noProof="0">
                <a:ln>
                  <a:noFill/>
                </a:ln>
                <a:solidFill>
                  <a:prstClr val="white"/>
                </a:solidFill>
                <a:effectLst/>
                <a:uLnTx/>
                <a:uFillTx/>
                <a:latin typeface="Helvetica" pitchFamily="2" charset="0"/>
                <a:ea typeface="+mn-ea"/>
                <a:cs typeface="+mn-cs"/>
              </a:rPr>
            </a:br>
            <a:r>
              <a:rPr kumimoji="0" lang="en-US" sz="2600" b="1" i="0" u="none" strike="noStrike" kern="1200" cap="none" spc="0" normalizeH="0" baseline="0" noProof="0">
                <a:ln>
                  <a:noFill/>
                </a:ln>
                <a:solidFill>
                  <a:prstClr val="white"/>
                </a:solidFill>
                <a:effectLst/>
                <a:uLnTx/>
                <a:uFillTx/>
                <a:latin typeface="Helvetica" pitchFamily="2" charset="0"/>
                <a:ea typeface="+mn-ea"/>
                <a:cs typeface="+mn-cs"/>
              </a:rPr>
              <a:t>it is important to go deeper than financial status to understand </a:t>
            </a:r>
            <a:r>
              <a:rPr kumimoji="0" lang="en-US" sz="2600" b="1" i="1" u="none" strike="noStrike" kern="1200" cap="none" spc="0" normalizeH="0" baseline="0" noProof="0">
                <a:ln>
                  <a:noFill/>
                </a:ln>
                <a:solidFill>
                  <a:prstClr val="white"/>
                </a:solidFill>
                <a:effectLst/>
                <a:uLnTx/>
                <a:uFillTx/>
                <a:latin typeface="Helvetica" pitchFamily="2" charset="0"/>
                <a:ea typeface="+mn-ea"/>
                <a:cs typeface="+mn-cs"/>
              </a:rPr>
              <a:t>who they are</a:t>
            </a:r>
            <a:r>
              <a:rPr kumimoji="0" lang="en-US" sz="2600" b="1" i="0" u="none" strike="noStrike" kern="1200" cap="none" spc="0" normalizeH="0" baseline="0" noProof="0">
                <a:ln>
                  <a:noFill/>
                </a:ln>
                <a:solidFill>
                  <a:prstClr val="white"/>
                </a:solidFill>
                <a:effectLst/>
                <a:uLnTx/>
                <a:uFillTx/>
                <a:latin typeface="Helvetica" pitchFamily="2" charset="0"/>
                <a:ea typeface="+mn-ea"/>
                <a:cs typeface="+mn-cs"/>
              </a:rPr>
              <a:t> and </a:t>
            </a:r>
            <a:r>
              <a:rPr kumimoji="0" lang="en-US" sz="2600" b="1" i="1" u="none" strike="noStrike" kern="1200" cap="none" spc="0" normalizeH="0" baseline="0" noProof="0">
                <a:ln>
                  <a:noFill/>
                </a:ln>
                <a:solidFill>
                  <a:prstClr val="white"/>
                </a:solidFill>
                <a:effectLst/>
                <a:uLnTx/>
                <a:uFillTx/>
                <a:latin typeface="Helvetica" pitchFamily="2" charset="0"/>
                <a:ea typeface="+mn-ea"/>
                <a:cs typeface="+mn-cs"/>
              </a:rPr>
              <a:t>what motivates them</a:t>
            </a:r>
            <a:endParaRPr kumimoji="0" lang="en-US" sz="2600" b="1" i="0" u="none" strike="noStrike" kern="1200" cap="none" spc="0" normalizeH="0" baseline="0" noProof="0">
              <a:ln>
                <a:noFill/>
              </a:ln>
              <a:solidFill>
                <a:prstClr val="white"/>
              </a:solidFill>
              <a:effectLst/>
              <a:uLnTx/>
              <a:uFillTx/>
              <a:latin typeface="Helvetica"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uLnTx/>
                <a:uFillTx/>
                <a:latin typeface="Helvetica" pitchFamily="2"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sng" strike="noStrike" kern="1200" cap="none" spc="0" normalizeH="0" baseline="0" noProof="0">
                <a:ln>
                  <a:noFill/>
                </a:ln>
                <a:solidFill>
                  <a:prstClr val="white"/>
                </a:solidFill>
                <a:effectLst/>
                <a:uLnTx/>
                <a:uFillTx/>
                <a:latin typeface="Helvetica" pitchFamily="2" charset="0"/>
                <a:ea typeface="+mn-ea"/>
                <a:cs typeface="+mn-cs"/>
              </a:rPr>
              <a:t>VAB</a:t>
            </a:r>
            <a:r>
              <a:rPr kumimoji="0" lang="en-US" sz="2600" b="1" i="0" u="none" strike="noStrike" kern="1200" cap="none" spc="0" normalizeH="0" baseline="0" noProof="0">
                <a:ln>
                  <a:noFill/>
                </a:ln>
                <a:solidFill>
                  <a:prstClr val="white"/>
                </a:solidFill>
                <a:effectLst/>
                <a:uLnTx/>
                <a:uFillTx/>
                <a:latin typeface="Helvetica" pitchFamily="2" charset="0"/>
                <a:ea typeface="+mn-ea"/>
                <a:cs typeface="+mn-cs"/>
              </a:rPr>
              <a:t> explored the </a:t>
            </a:r>
            <a:r>
              <a:rPr kumimoji="0" lang="en-US" sz="2600" b="1" i="0" u="none" strike="noStrike" kern="1200" cap="none" spc="0" normalizeH="0" baseline="0" noProof="0">
                <a:ln>
                  <a:noFill/>
                </a:ln>
                <a:solidFill>
                  <a:schemeClr val="bg1"/>
                </a:solidFill>
                <a:effectLst/>
                <a:uLnTx/>
                <a:uFillTx/>
                <a:latin typeface="Helvetica" pitchFamily="2" charset="0"/>
                <a:ea typeface="+mn-ea"/>
                <a:cs typeface="+mn-cs"/>
              </a:rPr>
              <a:t>core characteristics of </a:t>
            </a:r>
            <a:r>
              <a:rPr kumimoji="0" lang="en-US" sz="2600" b="1" i="0" u="none" strike="noStrike" kern="1200" cap="none" spc="0" normalizeH="0" baseline="0" noProof="0">
                <a:ln>
                  <a:noFill/>
                </a:ln>
                <a:solidFill>
                  <a:srgbClr val="FFE900"/>
                </a:solidFill>
                <a:effectLst/>
                <a:uLnTx/>
                <a:uFillTx/>
                <a:latin typeface="Helvetica" pitchFamily="2" charset="0"/>
                <a:ea typeface="+mn-ea"/>
                <a:cs typeface="+mn-cs"/>
              </a:rPr>
              <a:t>homes financially struggling</a:t>
            </a:r>
            <a:r>
              <a:rPr kumimoji="0" lang="en-US" sz="2600" b="1" i="0" u="none" strike="noStrike" kern="1200" cap="none" spc="0" normalizeH="0" baseline="0" noProof="0">
                <a:ln>
                  <a:noFill/>
                </a:ln>
                <a:solidFill>
                  <a:prstClr val="white"/>
                </a:solidFill>
                <a:effectLst/>
                <a:uLnTx/>
                <a:uFillTx/>
                <a:latin typeface="Helvetica" pitchFamily="2" charset="0"/>
                <a:ea typeface="+mn-ea"/>
                <a:cs typeface="+mn-cs"/>
              </a:rPr>
              <a:t> and developed a </a:t>
            </a:r>
            <a:r>
              <a:rPr kumimoji="0" lang="en-US" sz="2600" b="1" i="0" u="none" strike="noStrike" kern="1200" cap="none" spc="0" normalizeH="0" baseline="0" noProof="0">
                <a:ln>
                  <a:noFill/>
                </a:ln>
                <a:solidFill>
                  <a:srgbClr val="FFE900"/>
                </a:solidFill>
                <a:effectLst/>
                <a:uLnTx/>
                <a:uFillTx/>
                <a:latin typeface="Helvetica" pitchFamily="2" charset="0"/>
                <a:ea typeface="+mn-ea"/>
                <a:cs typeface="+mn-cs"/>
              </a:rPr>
              <a:t>custom archetype </a:t>
            </a:r>
            <a:br>
              <a:rPr kumimoji="0" lang="en-US" sz="2600" b="1" i="0" u="none" strike="noStrike" kern="1200" cap="none" spc="0" normalizeH="0" baseline="0" noProof="0">
                <a:ln>
                  <a:noFill/>
                </a:ln>
                <a:solidFill>
                  <a:srgbClr val="FFE900"/>
                </a:solidFill>
                <a:effectLst/>
                <a:uLnTx/>
                <a:uFillTx/>
                <a:latin typeface="Helvetica" pitchFamily="2" charset="0"/>
                <a:ea typeface="+mn-ea"/>
                <a:cs typeface="+mn-cs"/>
              </a:rPr>
            </a:br>
            <a:r>
              <a:rPr kumimoji="0" lang="en-US" sz="2600" b="1" i="0" u="none" strike="noStrike" kern="1200" cap="none" spc="0" normalizeH="0" baseline="0" noProof="0">
                <a:ln>
                  <a:noFill/>
                </a:ln>
                <a:solidFill>
                  <a:schemeClr val="bg1"/>
                </a:solidFill>
                <a:effectLst/>
                <a:uLnTx/>
                <a:uFillTx/>
                <a:latin typeface="Helvetica" pitchFamily="2" charset="0"/>
                <a:ea typeface="+mn-ea"/>
                <a:cs typeface="+mn-cs"/>
              </a:rPr>
              <a:t>to provide insight into this </a:t>
            </a:r>
            <a:br>
              <a:rPr kumimoji="0" lang="en-US" sz="2600" b="1" i="0" u="none" strike="noStrike" kern="1200" cap="none" spc="0" normalizeH="0" baseline="0" noProof="0">
                <a:ln>
                  <a:noFill/>
                </a:ln>
                <a:solidFill>
                  <a:schemeClr val="bg1"/>
                </a:solidFill>
                <a:effectLst/>
                <a:uLnTx/>
                <a:uFillTx/>
                <a:latin typeface="Helvetica" pitchFamily="2" charset="0"/>
                <a:ea typeface="+mn-ea"/>
                <a:cs typeface="+mn-cs"/>
              </a:rPr>
            </a:br>
            <a:r>
              <a:rPr kumimoji="0" lang="en-US" sz="2600" b="1" i="0" u="none" strike="noStrike" kern="1200" cap="none" spc="0" normalizeH="0" baseline="0" noProof="0">
                <a:ln>
                  <a:noFill/>
                </a:ln>
                <a:solidFill>
                  <a:schemeClr val="bg1"/>
                </a:solidFill>
                <a:effectLst/>
                <a:uLnTx/>
                <a:uFillTx/>
                <a:latin typeface="Helvetica" pitchFamily="2" charset="0"/>
                <a:ea typeface="+mn-ea"/>
                <a:cs typeface="+mn-cs"/>
              </a:rPr>
              <a:t>sometimes-overlooked segment</a:t>
            </a:r>
          </a:p>
        </p:txBody>
      </p:sp>
      <p:pic>
        <p:nvPicPr>
          <p:cNvPr id="9" name="Picture 8">
            <a:extLst>
              <a:ext uri="{FF2B5EF4-FFF2-40B4-BE49-F238E27FC236}">
                <a16:creationId xmlns:a16="http://schemas.microsoft.com/office/drawing/2014/main" id="{4D0506E1-F99D-0636-D8BB-DF7F0CB14C8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0" name="Slide Number Placeholder 5">
            <a:extLst>
              <a:ext uri="{FF2B5EF4-FFF2-40B4-BE49-F238E27FC236}">
                <a16:creationId xmlns:a16="http://schemas.microsoft.com/office/drawing/2014/main" id="{1F1518F1-FAB2-2F22-7CB8-CF9BD57687D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1" name="Rectangle 10">
            <a:extLst>
              <a:ext uri="{FF2B5EF4-FFF2-40B4-BE49-F238E27FC236}">
                <a16:creationId xmlns:a16="http://schemas.microsoft.com/office/drawing/2014/main" id="{D5CB3BD7-F0FF-7823-20F8-1F524142CD5A}"/>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9533897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angle 87">
            <a:extLst>
              <a:ext uri="{FF2B5EF4-FFF2-40B4-BE49-F238E27FC236}">
                <a16:creationId xmlns:a16="http://schemas.microsoft.com/office/drawing/2014/main" id="{B1985898-82E9-FF8B-EF0A-7CE60315FC7E}"/>
              </a:ext>
            </a:extLst>
          </p:cNvPr>
          <p:cNvSpPr/>
          <p:nvPr/>
        </p:nvSpPr>
        <p:spPr>
          <a:xfrm>
            <a:off x="-1877" y="1798655"/>
            <a:ext cx="12189977" cy="5070495"/>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64E04CF9-48FF-4A2C-AF67-D6D3DE585A8F}"/>
              </a:ext>
            </a:extLst>
          </p:cNvPr>
          <p:cNvSpPr txBox="1"/>
          <p:nvPr/>
        </p:nvSpPr>
        <p:spPr>
          <a:xfrm>
            <a:off x="84984" y="6005483"/>
            <a:ext cx="12013085" cy="246221"/>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ED3C8D"/>
                </a:solidFill>
                <a:effectLst/>
                <a:uLnTx/>
                <a:uFillTx/>
                <a:latin typeface="Helvetica" pitchFamily="2" charset="0"/>
                <a:ea typeface="Open Sans" panose="020B0606030504020204" pitchFamily="34" charset="0"/>
                <a:cs typeface="Open Sans" panose="020B0606030504020204" pitchFamily="34" charset="0"/>
              </a:rPr>
              <a:t>%</a:t>
            </a:r>
            <a:r>
              <a:rPr kumimoji="0" lang="en-US" sz="100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 = percent of ‘</a:t>
            </a:r>
            <a:r>
              <a:rPr kumimoji="0" lang="en-US" sz="1000" b="1" i="0" u="none" strike="noStrike" kern="1200" cap="none" spc="0" normalizeH="0" baseline="0" noProof="0">
                <a:ln>
                  <a:noFill/>
                </a:ln>
                <a:solidFill>
                  <a:srgbClr val="ED3C8D"/>
                </a:solidFill>
                <a:effectLst/>
                <a:uLnTx/>
                <a:uFillTx/>
                <a:latin typeface="Helvetica" pitchFamily="2" charset="0"/>
                <a:ea typeface="Open Sans" panose="020B0606030504020204" pitchFamily="34" charset="0"/>
                <a:cs typeface="Open Sans" panose="020B0606030504020204" pitchFamily="34" charset="0"/>
              </a:rPr>
              <a:t>Living Life on a Budget</a:t>
            </a:r>
            <a:r>
              <a:rPr kumimoji="0" lang="en-US" sz="100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 consumers. (</a:t>
            </a:r>
            <a:r>
              <a:rPr kumimoji="0" lang="en-US" sz="1000" b="1"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xxx</a:t>
            </a:r>
            <a:r>
              <a:rPr kumimoji="0" lang="en-US" sz="100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 = index vs. A18+</a:t>
            </a:r>
          </a:p>
        </p:txBody>
      </p:sp>
      <p:sp>
        <p:nvSpPr>
          <p:cNvPr id="30" name="TextBox 29">
            <a:extLst>
              <a:ext uri="{FF2B5EF4-FFF2-40B4-BE49-F238E27FC236}">
                <a16:creationId xmlns:a16="http://schemas.microsoft.com/office/drawing/2014/main" id="{45A8B47C-4F6B-F1E0-2AE1-D7AD358B8991}"/>
              </a:ext>
            </a:extLst>
          </p:cNvPr>
          <p:cNvSpPr txBox="1"/>
          <p:nvPr/>
        </p:nvSpPr>
        <p:spPr>
          <a:xfrm>
            <a:off x="502202" y="6218970"/>
            <a:ext cx="1164928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MRI-Simmons Winter 2022 USA Study, A18+. *‘Living Life on a Budget’ Consumer Target (21% of A18+ population) = (Household Income Under $50K) + (Agree with 2 out of 5 statements: </a:t>
            </a:r>
            <a:r>
              <a:rPr kumimoji="0" lang="en-US" sz="70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“The economy has a direct effect on my spending habits [any agree]”, “I prefer road trips over trips that require a flight [any agree]”, “I only save for a specific purpose [any agree]”, “I like to experiment with new clothing styles [any agree]” , “Meeting new friends on social media is important [somewhat important / very important]”). </a:t>
            </a:r>
            <a:endParaRPr kumimoji="0" lang="fr-FR"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41" name="Rectangle 40">
            <a:extLst>
              <a:ext uri="{FF2B5EF4-FFF2-40B4-BE49-F238E27FC236}">
                <a16:creationId xmlns:a16="http://schemas.microsoft.com/office/drawing/2014/main" id="{C57E35DE-2E5D-D1C8-4150-074F307511FA}"/>
              </a:ext>
            </a:extLst>
          </p:cNvPr>
          <p:cNvSpPr/>
          <p:nvPr/>
        </p:nvSpPr>
        <p:spPr>
          <a:xfrm>
            <a:off x="85651" y="3096642"/>
            <a:ext cx="2889956" cy="1224283"/>
          </a:xfrm>
          <a:prstGeom prst="rect">
            <a:avLst/>
          </a:prstGeom>
          <a:solidFill>
            <a:schemeClr val="bg1">
              <a:alpha val="60000"/>
            </a:schemeClr>
          </a:solidFill>
          <a:ln w="3175">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3" name="Rectangle 42">
            <a:extLst>
              <a:ext uri="{FF2B5EF4-FFF2-40B4-BE49-F238E27FC236}">
                <a16:creationId xmlns:a16="http://schemas.microsoft.com/office/drawing/2014/main" id="{5885BE40-B293-2861-63E1-086450268F2D}"/>
              </a:ext>
            </a:extLst>
          </p:cNvPr>
          <p:cNvSpPr/>
          <p:nvPr/>
        </p:nvSpPr>
        <p:spPr>
          <a:xfrm>
            <a:off x="85651" y="2760662"/>
            <a:ext cx="2889956" cy="338886"/>
          </a:xfrm>
          <a:prstGeom prst="rect">
            <a:avLst/>
          </a:prstGeom>
          <a:solidFill>
            <a:srgbClr val="ED3C8D"/>
          </a:solidFill>
          <a:ln w="31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itchFamily="2" charset="0"/>
                <a:ea typeface="Open Sans" panose="020B0606030504020204" pitchFamily="34" charset="0"/>
                <a:cs typeface="Open Sans" panose="020B0606030504020204" pitchFamily="34" charset="0"/>
              </a:rPr>
              <a:t>Live in the Moment</a:t>
            </a:r>
          </a:p>
        </p:txBody>
      </p:sp>
      <p:sp>
        <p:nvSpPr>
          <p:cNvPr id="46" name="Rectangle 45">
            <a:extLst>
              <a:ext uri="{FF2B5EF4-FFF2-40B4-BE49-F238E27FC236}">
                <a16:creationId xmlns:a16="http://schemas.microsoft.com/office/drawing/2014/main" id="{6AB43667-DF8A-932B-9015-9D609BCE5FC6}"/>
              </a:ext>
            </a:extLst>
          </p:cNvPr>
          <p:cNvSpPr/>
          <p:nvPr/>
        </p:nvSpPr>
        <p:spPr>
          <a:xfrm>
            <a:off x="85651" y="4738199"/>
            <a:ext cx="2889956" cy="1224283"/>
          </a:xfrm>
          <a:prstGeom prst="rect">
            <a:avLst/>
          </a:prstGeom>
          <a:solidFill>
            <a:schemeClr val="bg1">
              <a:alpha val="60000"/>
            </a:schemeClr>
          </a:solidFill>
          <a:ln w="3175">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4" name="Rectangle 53">
            <a:extLst>
              <a:ext uri="{FF2B5EF4-FFF2-40B4-BE49-F238E27FC236}">
                <a16:creationId xmlns:a16="http://schemas.microsoft.com/office/drawing/2014/main" id="{5306DD2A-907B-35CB-34EF-AAF378A80E5B}"/>
              </a:ext>
            </a:extLst>
          </p:cNvPr>
          <p:cNvSpPr/>
          <p:nvPr/>
        </p:nvSpPr>
        <p:spPr>
          <a:xfrm>
            <a:off x="85651" y="4406766"/>
            <a:ext cx="2889956" cy="338886"/>
          </a:xfrm>
          <a:prstGeom prst="rect">
            <a:avLst/>
          </a:prstGeom>
          <a:solidFill>
            <a:srgbClr val="ED3C8D"/>
          </a:solidFill>
          <a:ln w="31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itchFamily="2" charset="0"/>
                <a:ea typeface="Open Sans" panose="020B0606030504020204" pitchFamily="34" charset="0"/>
                <a:cs typeface="Open Sans" panose="020B0606030504020204" pitchFamily="34" charset="0"/>
              </a:rPr>
              <a:t>Aided by Advertising</a:t>
            </a:r>
          </a:p>
        </p:txBody>
      </p:sp>
      <p:sp>
        <p:nvSpPr>
          <p:cNvPr id="56" name="Rectangle 55">
            <a:extLst>
              <a:ext uri="{FF2B5EF4-FFF2-40B4-BE49-F238E27FC236}">
                <a16:creationId xmlns:a16="http://schemas.microsoft.com/office/drawing/2014/main" id="{1CF2B9EF-5A97-C407-673A-CC1F746D4B57}"/>
              </a:ext>
            </a:extLst>
          </p:cNvPr>
          <p:cNvSpPr/>
          <p:nvPr/>
        </p:nvSpPr>
        <p:spPr>
          <a:xfrm>
            <a:off x="3180418" y="3096642"/>
            <a:ext cx="2889956" cy="1224283"/>
          </a:xfrm>
          <a:prstGeom prst="rect">
            <a:avLst/>
          </a:prstGeom>
          <a:solidFill>
            <a:schemeClr val="bg1">
              <a:alpha val="60000"/>
            </a:schemeClr>
          </a:solidFill>
          <a:ln w="3175">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7" name="Rectangle 56">
            <a:extLst>
              <a:ext uri="{FF2B5EF4-FFF2-40B4-BE49-F238E27FC236}">
                <a16:creationId xmlns:a16="http://schemas.microsoft.com/office/drawing/2014/main" id="{36A6A915-8879-BF5B-C008-2440F02B7F61}"/>
              </a:ext>
            </a:extLst>
          </p:cNvPr>
          <p:cNvSpPr/>
          <p:nvPr/>
        </p:nvSpPr>
        <p:spPr>
          <a:xfrm>
            <a:off x="3180418" y="2760662"/>
            <a:ext cx="2889956" cy="338886"/>
          </a:xfrm>
          <a:prstGeom prst="rect">
            <a:avLst/>
          </a:prstGeom>
          <a:solidFill>
            <a:srgbClr val="ED3C8D"/>
          </a:solidFill>
          <a:ln w="31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itchFamily="2" charset="0"/>
                <a:ea typeface="Open Sans" panose="020B0606030504020204" pitchFamily="34" charset="0"/>
                <a:cs typeface="Open Sans" panose="020B0606030504020204" pitchFamily="34" charset="0"/>
              </a:rPr>
              <a:t>Socially Connected</a:t>
            </a:r>
          </a:p>
        </p:txBody>
      </p:sp>
      <p:sp>
        <p:nvSpPr>
          <p:cNvPr id="65" name="Rectangle 64">
            <a:extLst>
              <a:ext uri="{FF2B5EF4-FFF2-40B4-BE49-F238E27FC236}">
                <a16:creationId xmlns:a16="http://schemas.microsoft.com/office/drawing/2014/main" id="{8105CA16-DA61-5DA7-5054-611587E23797}"/>
              </a:ext>
            </a:extLst>
          </p:cNvPr>
          <p:cNvSpPr/>
          <p:nvPr/>
        </p:nvSpPr>
        <p:spPr>
          <a:xfrm>
            <a:off x="9214898" y="4738199"/>
            <a:ext cx="2889956" cy="1224283"/>
          </a:xfrm>
          <a:prstGeom prst="rect">
            <a:avLst/>
          </a:prstGeom>
          <a:solidFill>
            <a:schemeClr val="bg1">
              <a:alpha val="60000"/>
            </a:schemeClr>
          </a:solidFill>
          <a:ln w="3175">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6" name="Rectangle 65">
            <a:extLst>
              <a:ext uri="{FF2B5EF4-FFF2-40B4-BE49-F238E27FC236}">
                <a16:creationId xmlns:a16="http://schemas.microsoft.com/office/drawing/2014/main" id="{3B7458AF-6E53-924D-DEE4-BBD6E17BAEB5}"/>
              </a:ext>
            </a:extLst>
          </p:cNvPr>
          <p:cNvSpPr/>
          <p:nvPr/>
        </p:nvSpPr>
        <p:spPr>
          <a:xfrm>
            <a:off x="9214898" y="4406766"/>
            <a:ext cx="2889956" cy="338886"/>
          </a:xfrm>
          <a:prstGeom prst="rect">
            <a:avLst/>
          </a:prstGeom>
          <a:solidFill>
            <a:srgbClr val="ED3C8D"/>
          </a:solidFill>
          <a:ln w="31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itchFamily="2" charset="0"/>
                <a:ea typeface="Open Sans" panose="020B0606030504020204" pitchFamily="34" charset="0"/>
                <a:cs typeface="Open Sans" panose="020B0606030504020204" pitchFamily="34" charset="0"/>
              </a:rPr>
              <a:t>Brand / Product Advocates</a:t>
            </a:r>
          </a:p>
        </p:txBody>
      </p:sp>
      <p:sp>
        <p:nvSpPr>
          <p:cNvPr id="68" name="Rectangle 67">
            <a:extLst>
              <a:ext uri="{FF2B5EF4-FFF2-40B4-BE49-F238E27FC236}">
                <a16:creationId xmlns:a16="http://schemas.microsoft.com/office/drawing/2014/main" id="{21D10CBF-E5A4-2902-C8E3-FDED82883260}"/>
              </a:ext>
            </a:extLst>
          </p:cNvPr>
          <p:cNvSpPr/>
          <p:nvPr/>
        </p:nvSpPr>
        <p:spPr>
          <a:xfrm>
            <a:off x="6202064" y="3096642"/>
            <a:ext cx="2889956" cy="1224283"/>
          </a:xfrm>
          <a:prstGeom prst="rect">
            <a:avLst/>
          </a:prstGeom>
          <a:solidFill>
            <a:schemeClr val="bg1">
              <a:alpha val="60000"/>
            </a:schemeClr>
          </a:solidFill>
          <a:ln w="3175">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9" name="Rectangle 68">
            <a:extLst>
              <a:ext uri="{FF2B5EF4-FFF2-40B4-BE49-F238E27FC236}">
                <a16:creationId xmlns:a16="http://schemas.microsoft.com/office/drawing/2014/main" id="{3CFE823D-9A23-AC12-F43C-8FCF639D8D3F}"/>
              </a:ext>
            </a:extLst>
          </p:cNvPr>
          <p:cNvSpPr/>
          <p:nvPr/>
        </p:nvSpPr>
        <p:spPr>
          <a:xfrm>
            <a:off x="6202064" y="2760662"/>
            <a:ext cx="2889956" cy="338886"/>
          </a:xfrm>
          <a:prstGeom prst="rect">
            <a:avLst/>
          </a:prstGeom>
          <a:solidFill>
            <a:srgbClr val="ED3C8D"/>
          </a:solidFill>
          <a:ln w="31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itchFamily="2" charset="0"/>
                <a:ea typeface="Open Sans" panose="020B0606030504020204" pitchFamily="34" charset="0"/>
                <a:cs typeface="Open Sans" panose="020B0606030504020204" pitchFamily="34" charset="0"/>
              </a:rPr>
              <a:t>Inspired by Influencers</a:t>
            </a:r>
          </a:p>
        </p:txBody>
      </p:sp>
      <p:sp>
        <p:nvSpPr>
          <p:cNvPr id="71" name="Rectangle 70">
            <a:extLst>
              <a:ext uri="{FF2B5EF4-FFF2-40B4-BE49-F238E27FC236}">
                <a16:creationId xmlns:a16="http://schemas.microsoft.com/office/drawing/2014/main" id="{7A7B340A-D445-3B57-B0A9-2CD78F20CB21}"/>
              </a:ext>
            </a:extLst>
          </p:cNvPr>
          <p:cNvSpPr/>
          <p:nvPr/>
        </p:nvSpPr>
        <p:spPr>
          <a:xfrm>
            <a:off x="3180418" y="4738199"/>
            <a:ext cx="2889956" cy="1224283"/>
          </a:xfrm>
          <a:prstGeom prst="rect">
            <a:avLst/>
          </a:prstGeom>
          <a:solidFill>
            <a:schemeClr val="bg1">
              <a:alpha val="60000"/>
            </a:schemeClr>
          </a:solidFill>
          <a:ln w="3175">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2" name="Rectangle 71">
            <a:extLst>
              <a:ext uri="{FF2B5EF4-FFF2-40B4-BE49-F238E27FC236}">
                <a16:creationId xmlns:a16="http://schemas.microsoft.com/office/drawing/2014/main" id="{AD02251A-175C-9F96-FF6B-F09287ADCC6A}"/>
              </a:ext>
            </a:extLst>
          </p:cNvPr>
          <p:cNvSpPr/>
          <p:nvPr/>
        </p:nvSpPr>
        <p:spPr>
          <a:xfrm>
            <a:off x="3180418" y="4406766"/>
            <a:ext cx="2889956" cy="338886"/>
          </a:xfrm>
          <a:prstGeom prst="rect">
            <a:avLst/>
          </a:prstGeom>
          <a:solidFill>
            <a:srgbClr val="ED3C8D"/>
          </a:solidFill>
          <a:ln w="31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itchFamily="2" charset="0"/>
                <a:ea typeface="Open Sans" panose="020B0606030504020204" pitchFamily="34" charset="0"/>
                <a:cs typeface="Open Sans" panose="020B0606030504020204" pitchFamily="34" charset="0"/>
              </a:rPr>
              <a:t>Flair for Style</a:t>
            </a:r>
          </a:p>
        </p:txBody>
      </p:sp>
      <p:sp>
        <p:nvSpPr>
          <p:cNvPr id="74" name="Rectangle 73">
            <a:extLst>
              <a:ext uri="{FF2B5EF4-FFF2-40B4-BE49-F238E27FC236}">
                <a16:creationId xmlns:a16="http://schemas.microsoft.com/office/drawing/2014/main" id="{EB3691F3-760B-F997-555D-6FAE51908B75}"/>
              </a:ext>
            </a:extLst>
          </p:cNvPr>
          <p:cNvSpPr/>
          <p:nvPr/>
        </p:nvSpPr>
        <p:spPr>
          <a:xfrm>
            <a:off x="9214898" y="3096642"/>
            <a:ext cx="2889956" cy="1224283"/>
          </a:xfrm>
          <a:prstGeom prst="rect">
            <a:avLst/>
          </a:prstGeom>
          <a:solidFill>
            <a:schemeClr val="bg1">
              <a:alpha val="60000"/>
            </a:schemeClr>
          </a:solidFill>
          <a:ln w="3175">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5" name="Rectangle 74">
            <a:extLst>
              <a:ext uri="{FF2B5EF4-FFF2-40B4-BE49-F238E27FC236}">
                <a16:creationId xmlns:a16="http://schemas.microsoft.com/office/drawing/2014/main" id="{F13BEE8A-A7B9-FDEB-B2F5-EAFA02E930BF}"/>
              </a:ext>
            </a:extLst>
          </p:cNvPr>
          <p:cNvSpPr/>
          <p:nvPr/>
        </p:nvSpPr>
        <p:spPr>
          <a:xfrm>
            <a:off x="9214898" y="2760662"/>
            <a:ext cx="2889956" cy="338886"/>
          </a:xfrm>
          <a:prstGeom prst="rect">
            <a:avLst/>
          </a:prstGeom>
          <a:solidFill>
            <a:srgbClr val="ED3C8D"/>
          </a:solidFill>
          <a:ln w="31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itchFamily="2" charset="0"/>
                <a:ea typeface="Open Sans" panose="020B0606030504020204" pitchFamily="34" charset="0"/>
                <a:cs typeface="Open Sans" panose="020B0606030504020204" pitchFamily="34" charset="0"/>
              </a:rPr>
              <a:t>Deal Seekers</a:t>
            </a:r>
          </a:p>
        </p:txBody>
      </p:sp>
      <p:sp>
        <p:nvSpPr>
          <p:cNvPr id="77" name="Rectangle 76">
            <a:extLst>
              <a:ext uri="{FF2B5EF4-FFF2-40B4-BE49-F238E27FC236}">
                <a16:creationId xmlns:a16="http://schemas.microsoft.com/office/drawing/2014/main" id="{A59843E3-15A4-A69D-E96B-7DF508777DC7}"/>
              </a:ext>
            </a:extLst>
          </p:cNvPr>
          <p:cNvSpPr/>
          <p:nvPr/>
        </p:nvSpPr>
        <p:spPr>
          <a:xfrm>
            <a:off x="6202064" y="4738199"/>
            <a:ext cx="2889956" cy="1224283"/>
          </a:xfrm>
          <a:prstGeom prst="rect">
            <a:avLst/>
          </a:prstGeom>
          <a:solidFill>
            <a:schemeClr val="bg1">
              <a:alpha val="60000"/>
            </a:schemeClr>
          </a:solidFill>
          <a:ln w="3175">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8" name="Rectangle 77">
            <a:extLst>
              <a:ext uri="{FF2B5EF4-FFF2-40B4-BE49-F238E27FC236}">
                <a16:creationId xmlns:a16="http://schemas.microsoft.com/office/drawing/2014/main" id="{AF392867-BCFF-ABA2-2E8A-40A444A83E28}"/>
              </a:ext>
            </a:extLst>
          </p:cNvPr>
          <p:cNvSpPr/>
          <p:nvPr/>
        </p:nvSpPr>
        <p:spPr>
          <a:xfrm>
            <a:off x="6202064" y="4406766"/>
            <a:ext cx="2889956" cy="338886"/>
          </a:xfrm>
          <a:prstGeom prst="rect">
            <a:avLst/>
          </a:prstGeom>
          <a:solidFill>
            <a:srgbClr val="ED3C8D"/>
          </a:solidFill>
          <a:ln w="31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itchFamily="2" charset="0"/>
                <a:ea typeface="Open Sans" panose="020B0606030504020204" pitchFamily="34" charset="0"/>
                <a:cs typeface="Open Sans" panose="020B0606030504020204" pitchFamily="34" charset="0"/>
              </a:rPr>
              <a:t>Convenience Oriented</a:t>
            </a:r>
          </a:p>
        </p:txBody>
      </p:sp>
      <p:sp>
        <p:nvSpPr>
          <p:cNvPr id="80" name="TextBox 79">
            <a:extLst>
              <a:ext uri="{FF2B5EF4-FFF2-40B4-BE49-F238E27FC236}">
                <a16:creationId xmlns:a16="http://schemas.microsoft.com/office/drawing/2014/main" id="{A190A348-A0C6-F536-4B8B-521E6139E5DD}"/>
              </a:ext>
            </a:extLst>
          </p:cNvPr>
          <p:cNvSpPr txBox="1"/>
          <p:nvPr/>
        </p:nvSpPr>
        <p:spPr>
          <a:xfrm>
            <a:off x="39828" y="3109159"/>
            <a:ext cx="3031830" cy="1069524"/>
          </a:xfrm>
          <a:prstGeom prst="rect">
            <a:avLst/>
          </a:prstGeom>
          <a:noFill/>
        </p:spPr>
        <p:txBody>
          <a:bodyPr wrap="square" rtlCol="0">
            <a:spAutoFit/>
          </a:bodyPr>
          <a:lstStyle/>
          <a:p>
            <a:pPr marL="285750" marR="0" lvl="0" indent="-285750" algn="l" defTabSz="1172398" rtl="0" eaLnBrk="1" fontAlgn="auto" latinLnBrk="0" hangingPunct="1">
              <a:lnSpc>
                <a:spcPct val="100000"/>
              </a:lnSpc>
              <a:spcBef>
                <a:spcPts val="0"/>
              </a:spcBef>
              <a:spcAft>
                <a:spcPts val="0"/>
              </a:spcAft>
              <a:buClr>
                <a:srgbClr val="E84A99"/>
              </a:buClr>
              <a:buSzTx/>
              <a:buFontTx/>
              <a:buBlip>
                <a:blip r:embed="rId2"/>
              </a:buBlip>
              <a:tabLst/>
              <a:defRPr/>
            </a:pPr>
            <a:r>
              <a:rPr kumimoji="0" lang="en-US" sz="1150" b="1" i="0" u="none" strike="noStrike" kern="1200" cap="none" spc="0" normalizeH="0" baseline="0" noProof="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58%</a:t>
            </a:r>
            <a:r>
              <a:rPr kumimoji="0" lang="en-US" sz="115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feel they are better off having what they want now as you never know what tomorrow </a:t>
            </a:r>
            <a:r>
              <a:rPr kumimoji="0" lang="en-US" sz="115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brings (</a:t>
            </a:r>
            <a:r>
              <a:rPr kumimoji="0" lang="en-US" sz="1150" b="1"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125</a:t>
            </a:r>
            <a:r>
              <a:rPr kumimoji="0" lang="en-US" sz="115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a:t>
            </a:r>
          </a:p>
          <a:p>
            <a:pPr marL="171450" marR="0" lvl="0" indent="-171450" algn="l" defTabSz="1172398" rtl="0" eaLnBrk="1" fontAlgn="auto" latinLnBrk="0" hangingPunct="1">
              <a:lnSpc>
                <a:spcPct val="100000"/>
              </a:lnSpc>
              <a:spcBef>
                <a:spcPts val="0"/>
              </a:spcBef>
              <a:spcAft>
                <a:spcPts val="0"/>
              </a:spcAft>
              <a:buClr>
                <a:srgbClr val="E84A99"/>
              </a:buClr>
              <a:buSzTx/>
              <a:buFontTx/>
              <a:buBlip>
                <a:blip r:embed="rId2"/>
              </a:buBlip>
              <a:tabLst/>
              <a:defRPr/>
            </a:pPr>
            <a:endParaRPr kumimoji="0" lang="en-US" sz="600" b="1"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endParaRPr>
          </a:p>
          <a:p>
            <a:pPr marL="285750" marR="0" lvl="0" indent="-285750" algn="l" defTabSz="1172398" rtl="0" eaLnBrk="1" fontAlgn="auto" latinLnBrk="0" hangingPunct="1">
              <a:lnSpc>
                <a:spcPct val="100000"/>
              </a:lnSpc>
              <a:spcBef>
                <a:spcPts val="0"/>
              </a:spcBef>
              <a:spcAft>
                <a:spcPts val="0"/>
              </a:spcAft>
              <a:buClr>
                <a:srgbClr val="E84A99"/>
              </a:buClr>
              <a:buSzTx/>
              <a:buFontTx/>
              <a:buBlip>
                <a:blip r:embed="rId2"/>
              </a:buBlip>
              <a:tabLst/>
              <a:defRPr/>
            </a:pPr>
            <a:r>
              <a:rPr kumimoji="0" lang="en-US" sz="1150" b="1" i="0" u="none" strike="noStrike" kern="1200" cap="none" spc="0" normalizeH="0" baseline="0" noProof="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34%</a:t>
            </a:r>
            <a:r>
              <a:rPr kumimoji="0" lang="en-US" sz="115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tend to spend money without thinking </a:t>
            </a:r>
            <a:r>
              <a:rPr kumimoji="0" lang="en-US" sz="115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a:t>
            </a:r>
            <a:r>
              <a:rPr kumimoji="0" lang="en-US" sz="1150" b="1"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125</a:t>
            </a:r>
            <a:r>
              <a:rPr kumimoji="0" lang="en-US" sz="115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a:t>
            </a:r>
          </a:p>
        </p:txBody>
      </p:sp>
      <p:sp>
        <p:nvSpPr>
          <p:cNvPr id="81" name="TextBox 80">
            <a:extLst>
              <a:ext uri="{FF2B5EF4-FFF2-40B4-BE49-F238E27FC236}">
                <a16:creationId xmlns:a16="http://schemas.microsoft.com/office/drawing/2014/main" id="{C2D087D1-DCD3-356C-E29E-D55011582AD3}"/>
              </a:ext>
            </a:extLst>
          </p:cNvPr>
          <p:cNvSpPr txBox="1"/>
          <p:nvPr/>
        </p:nvSpPr>
        <p:spPr>
          <a:xfrm>
            <a:off x="84984" y="4745431"/>
            <a:ext cx="2889956" cy="1246495"/>
          </a:xfrm>
          <a:prstGeom prst="rect">
            <a:avLst/>
          </a:prstGeom>
          <a:noFill/>
        </p:spPr>
        <p:txBody>
          <a:bodyPr wrap="square" rtlCol="0">
            <a:spAutoFit/>
          </a:bodyPr>
          <a:lstStyle/>
          <a:p>
            <a:pPr marL="285750" marR="0" lvl="0" indent="-285750" algn="l" defTabSz="1172398" rtl="0" eaLnBrk="1" fontAlgn="auto" latinLnBrk="0" hangingPunct="1">
              <a:lnSpc>
                <a:spcPct val="100000"/>
              </a:lnSpc>
              <a:spcBef>
                <a:spcPts val="0"/>
              </a:spcBef>
              <a:spcAft>
                <a:spcPts val="0"/>
              </a:spcAft>
              <a:buClr>
                <a:srgbClr val="E84A99"/>
              </a:buClr>
              <a:buSzTx/>
              <a:buFontTx/>
              <a:buBlip>
                <a:blip r:embed="rId2"/>
              </a:buBlip>
              <a:tabLst/>
              <a:defRPr/>
            </a:pPr>
            <a:r>
              <a:rPr kumimoji="0" lang="en-US" sz="1150" b="1" i="0" u="none" strike="noStrike" kern="1200" cap="none" spc="0" normalizeH="0" baseline="0" noProof="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40%</a:t>
            </a:r>
            <a:r>
              <a:rPr kumimoji="0" lang="en-US" sz="115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agree advertising helps them </a:t>
            </a:r>
            <a:r>
              <a:rPr kumimoji="0" lang="en-US" sz="115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choose products to buy for their children (</a:t>
            </a:r>
            <a:r>
              <a:rPr kumimoji="0" lang="en-US" sz="1150" b="1"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121</a:t>
            </a:r>
            <a:r>
              <a:rPr kumimoji="0" lang="en-US" sz="115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a:t>
            </a:r>
          </a:p>
          <a:p>
            <a:pPr marL="171450" marR="0" lvl="0" indent="-171450" algn="l" defTabSz="1172398" rtl="0" eaLnBrk="1" fontAlgn="auto" latinLnBrk="0" hangingPunct="1">
              <a:lnSpc>
                <a:spcPct val="100000"/>
              </a:lnSpc>
              <a:spcBef>
                <a:spcPts val="0"/>
              </a:spcBef>
              <a:spcAft>
                <a:spcPts val="0"/>
              </a:spcAft>
              <a:buClr>
                <a:srgbClr val="E84A99"/>
              </a:buClr>
              <a:buSzTx/>
              <a:buFontTx/>
              <a:buBlip>
                <a:blip r:embed="rId2"/>
              </a:buBlip>
              <a:tabLst/>
              <a:defRPr/>
            </a:pPr>
            <a:endParaRPr kumimoji="0" lang="en-US" sz="600" b="1"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endParaRPr>
          </a:p>
          <a:p>
            <a:pPr marL="285750" marR="0" lvl="0" indent="-285750" algn="l" defTabSz="1172398" rtl="0" eaLnBrk="1" fontAlgn="auto" latinLnBrk="0" hangingPunct="1">
              <a:lnSpc>
                <a:spcPct val="100000"/>
              </a:lnSpc>
              <a:spcBef>
                <a:spcPts val="0"/>
              </a:spcBef>
              <a:spcAft>
                <a:spcPts val="0"/>
              </a:spcAft>
              <a:buClr>
                <a:srgbClr val="E84A99"/>
              </a:buClr>
              <a:buSzTx/>
              <a:buFontTx/>
              <a:buBlip>
                <a:blip r:embed="rId2"/>
              </a:buBlip>
              <a:tabLst/>
              <a:defRPr/>
            </a:pPr>
            <a:r>
              <a:rPr kumimoji="0" lang="en-US" sz="1150" b="1" i="0" u="none" strike="noStrike" kern="1200" cap="none" spc="0" normalizeH="0" baseline="0" noProof="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27%</a:t>
            </a:r>
            <a:r>
              <a:rPr kumimoji="0" lang="en-US" sz="115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think brands that are advertised are better in quality than brands that are not advertised </a:t>
            </a:r>
            <a:r>
              <a:rPr kumimoji="0" lang="en-US" sz="115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a:t>
            </a:r>
            <a:r>
              <a:rPr kumimoji="0" lang="en-US" sz="1150" b="1"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136</a:t>
            </a:r>
            <a:r>
              <a:rPr kumimoji="0" lang="en-US" sz="115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a:t>
            </a:r>
          </a:p>
        </p:txBody>
      </p:sp>
      <p:sp>
        <p:nvSpPr>
          <p:cNvPr id="82" name="TextBox 81">
            <a:extLst>
              <a:ext uri="{FF2B5EF4-FFF2-40B4-BE49-F238E27FC236}">
                <a16:creationId xmlns:a16="http://schemas.microsoft.com/office/drawing/2014/main" id="{9ABA683D-46C6-C6E8-6EDA-C02EE2555D44}"/>
              </a:ext>
            </a:extLst>
          </p:cNvPr>
          <p:cNvSpPr txBox="1"/>
          <p:nvPr/>
        </p:nvSpPr>
        <p:spPr>
          <a:xfrm>
            <a:off x="3172520" y="3109159"/>
            <a:ext cx="2905752" cy="1069524"/>
          </a:xfrm>
          <a:prstGeom prst="rect">
            <a:avLst/>
          </a:prstGeom>
          <a:noFill/>
        </p:spPr>
        <p:txBody>
          <a:bodyPr wrap="square" rtlCol="0">
            <a:spAutoFit/>
          </a:bodyPr>
          <a:lstStyle/>
          <a:p>
            <a:pPr marL="285750" marR="0" lvl="0" indent="-285750" algn="l" defTabSz="1172398" rtl="0" eaLnBrk="1" fontAlgn="auto" latinLnBrk="0" hangingPunct="1">
              <a:lnSpc>
                <a:spcPct val="100000"/>
              </a:lnSpc>
              <a:spcBef>
                <a:spcPts val="0"/>
              </a:spcBef>
              <a:spcAft>
                <a:spcPts val="0"/>
              </a:spcAft>
              <a:buClr>
                <a:srgbClr val="E84A99"/>
              </a:buClr>
              <a:buSzTx/>
              <a:buFontTx/>
              <a:buBlip>
                <a:blip r:embed="rId2"/>
              </a:buBlip>
              <a:tabLst/>
              <a:defRPr/>
            </a:pPr>
            <a:r>
              <a:rPr kumimoji="0" lang="en-US" sz="1150" b="1" i="0" u="none" strike="noStrike" kern="1200" cap="none" spc="0" normalizeH="0" baseline="0" noProof="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48%</a:t>
            </a:r>
            <a:r>
              <a:rPr kumimoji="0" lang="en-US" sz="115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agree the Internet is a good way to meet new people </a:t>
            </a:r>
            <a:r>
              <a:rPr kumimoji="0" lang="en-US" sz="115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a:t>
            </a:r>
            <a:r>
              <a:rPr kumimoji="0" lang="en-US" sz="1150" b="1"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122</a:t>
            </a:r>
            <a:r>
              <a:rPr kumimoji="0" lang="en-US" sz="115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a:t>
            </a:r>
          </a:p>
          <a:p>
            <a:pPr marL="285750" marR="0" lvl="0" indent="-285750" algn="l" defTabSz="1172398" rtl="0" eaLnBrk="1" fontAlgn="auto" latinLnBrk="0" hangingPunct="1">
              <a:lnSpc>
                <a:spcPct val="100000"/>
              </a:lnSpc>
              <a:spcBef>
                <a:spcPts val="0"/>
              </a:spcBef>
              <a:spcAft>
                <a:spcPts val="0"/>
              </a:spcAft>
              <a:buClr>
                <a:srgbClr val="E84A99"/>
              </a:buClr>
              <a:buSzTx/>
              <a:buFontTx/>
              <a:buBlip>
                <a:blip r:embed="rId2"/>
              </a:buBlip>
              <a:tabLst/>
              <a:defRPr/>
            </a:pPr>
            <a:endParaRPr kumimoji="0" lang="en-US" sz="600" b="1" i="0" u="none" strike="noStrike" kern="1200" cap="none" spc="0" normalizeH="0" baseline="0" noProof="0">
              <a:ln>
                <a:noFill/>
              </a:ln>
              <a:solidFill>
                <a:srgbClr val="E84A99"/>
              </a:solidFill>
              <a:effectLst/>
              <a:uLnTx/>
              <a:uFillTx/>
              <a:latin typeface="Helvetica" pitchFamily="2" charset="0"/>
              <a:ea typeface="Open Sans" panose="020B0606030504020204" pitchFamily="34" charset="0"/>
              <a:cs typeface="Open Sans" panose="020B0606030504020204" pitchFamily="34" charset="0"/>
            </a:endParaRPr>
          </a:p>
          <a:p>
            <a:pPr marL="285750" marR="0" lvl="0" indent="-285750" algn="l" defTabSz="1172398" rtl="0" eaLnBrk="1" fontAlgn="auto" latinLnBrk="0" hangingPunct="1">
              <a:lnSpc>
                <a:spcPct val="100000"/>
              </a:lnSpc>
              <a:spcBef>
                <a:spcPts val="0"/>
              </a:spcBef>
              <a:spcAft>
                <a:spcPts val="0"/>
              </a:spcAft>
              <a:buClr>
                <a:srgbClr val="E84A99"/>
              </a:buClr>
              <a:buSzTx/>
              <a:buFontTx/>
              <a:buBlip>
                <a:blip r:embed="rId2"/>
              </a:buBlip>
              <a:tabLst/>
              <a:defRPr/>
            </a:pPr>
            <a:r>
              <a:rPr kumimoji="0" lang="en-US" sz="1150" b="1" i="0" u="none" strike="noStrike" kern="1200" cap="none" spc="0" normalizeH="0" baseline="0" noProof="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26%</a:t>
            </a:r>
            <a:r>
              <a:rPr kumimoji="0" lang="en-US" sz="115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like to create videos and other content to share on social media </a:t>
            </a:r>
            <a:r>
              <a:rPr kumimoji="0" lang="en-US" sz="115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a:t>
            </a:r>
            <a:r>
              <a:rPr kumimoji="0" lang="en-US" sz="1150" b="1"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144</a:t>
            </a:r>
            <a:r>
              <a:rPr kumimoji="0" lang="en-US" sz="115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a:t>
            </a:r>
          </a:p>
        </p:txBody>
      </p:sp>
      <p:sp>
        <p:nvSpPr>
          <p:cNvPr id="83" name="TextBox 82">
            <a:extLst>
              <a:ext uri="{FF2B5EF4-FFF2-40B4-BE49-F238E27FC236}">
                <a16:creationId xmlns:a16="http://schemas.microsoft.com/office/drawing/2014/main" id="{4F5E73E6-7654-A61B-E4D2-F67800FF81B3}"/>
              </a:ext>
            </a:extLst>
          </p:cNvPr>
          <p:cNvSpPr txBox="1"/>
          <p:nvPr/>
        </p:nvSpPr>
        <p:spPr>
          <a:xfrm>
            <a:off x="9214898" y="4745431"/>
            <a:ext cx="2883171" cy="830997"/>
          </a:xfrm>
          <a:prstGeom prst="rect">
            <a:avLst/>
          </a:prstGeom>
          <a:noFill/>
        </p:spPr>
        <p:txBody>
          <a:bodyPr wrap="square" rtlCol="0">
            <a:spAutoFit/>
          </a:bodyPr>
          <a:lstStyle/>
          <a:p>
            <a:pPr marL="285750" marR="0" lvl="0" indent="-285750" algn="l" defTabSz="1172398" rtl="0" eaLnBrk="1" fontAlgn="auto" latinLnBrk="0" hangingPunct="1">
              <a:lnSpc>
                <a:spcPct val="100000"/>
              </a:lnSpc>
              <a:spcBef>
                <a:spcPts val="0"/>
              </a:spcBef>
              <a:spcAft>
                <a:spcPts val="0"/>
              </a:spcAft>
              <a:buClr>
                <a:srgbClr val="E84A99"/>
              </a:buClr>
              <a:buSzTx/>
              <a:buFontTx/>
              <a:buBlip>
                <a:blip r:embed="rId2"/>
              </a:buBlip>
              <a:tabLst/>
              <a:defRPr/>
            </a:pPr>
            <a:r>
              <a:rPr kumimoji="0" lang="en-US" sz="1150" b="1" i="0" u="none" strike="noStrike" kern="1200" cap="none" spc="0" normalizeH="0" baseline="0" noProof="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34%</a:t>
            </a:r>
            <a:r>
              <a:rPr kumimoji="0" lang="en-US" sz="115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feel social media is a good way for them to tell people about </a:t>
            </a:r>
            <a:r>
              <a:rPr kumimoji="0" lang="en-US" sz="115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companies and products they like (</a:t>
            </a:r>
            <a:r>
              <a:rPr kumimoji="0" lang="en-US" sz="1150" b="1"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138</a:t>
            </a:r>
            <a:r>
              <a:rPr kumimoji="0" lang="en-US" sz="115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a:t>
            </a:r>
          </a:p>
        </p:txBody>
      </p:sp>
      <p:sp>
        <p:nvSpPr>
          <p:cNvPr id="84" name="TextBox 83">
            <a:extLst>
              <a:ext uri="{FF2B5EF4-FFF2-40B4-BE49-F238E27FC236}">
                <a16:creationId xmlns:a16="http://schemas.microsoft.com/office/drawing/2014/main" id="{3D5760F5-14BD-D278-2E05-CD3B0A638BBC}"/>
              </a:ext>
            </a:extLst>
          </p:cNvPr>
          <p:cNvSpPr txBox="1"/>
          <p:nvPr/>
        </p:nvSpPr>
        <p:spPr>
          <a:xfrm>
            <a:off x="6208849" y="3109159"/>
            <a:ext cx="2876387" cy="1069524"/>
          </a:xfrm>
          <a:prstGeom prst="rect">
            <a:avLst/>
          </a:prstGeom>
          <a:noFill/>
        </p:spPr>
        <p:txBody>
          <a:bodyPr wrap="square" rtlCol="0">
            <a:spAutoFit/>
          </a:bodyPr>
          <a:lstStyle/>
          <a:p>
            <a:pPr marL="285750" marR="0" lvl="0" indent="-285750" algn="l" defTabSz="1172398" rtl="0" eaLnBrk="1" fontAlgn="auto" latinLnBrk="0" hangingPunct="1">
              <a:lnSpc>
                <a:spcPct val="100000"/>
              </a:lnSpc>
              <a:spcBef>
                <a:spcPts val="0"/>
              </a:spcBef>
              <a:spcAft>
                <a:spcPts val="0"/>
              </a:spcAft>
              <a:buClr>
                <a:srgbClr val="E84A99"/>
              </a:buClr>
              <a:buSzTx/>
              <a:buFontTx/>
              <a:buBlip>
                <a:blip r:embed="rId2"/>
              </a:buBlip>
              <a:tabLst/>
              <a:defRPr/>
            </a:pPr>
            <a:r>
              <a:rPr kumimoji="0" lang="en-US" sz="1150" b="1" i="0" u="none" strike="noStrike" kern="1200" cap="none" spc="0" normalizeH="0" baseline="0" noProof="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42%</a:t>
            </a:r>
            <a:r>
              <a:rPr kumimoji="0" lang="en-US" sz="115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agree celebrity chefs inspire them to cook/bake </a:t>
            </a:r>
            <a:r>
              <a:rPr kumimoji="0" lang="en-US" sz="115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a:t>
            </a:r>
            <a:r>
              <a:rPr kumimoji="0" lang="en-US" sz="1150" b="1"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122</a:t>
            </a:r>
            <a:r>
              <a:rPr kumimoji="0" lang="en-US" sz="115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a:t>
            </a:r>
          </a:p>
          <a:p>
            <a:pPr marL="171450" marR="0" lvl="0" indent="-171450" algn="l" defTabSz="1172398" rtl="0" eaLnBrk="1" fontAlgn="auto" latinLnBrk="0" hangingPunct="1">
              <a:lnSpc>
                <a:spcPct val="100000"/>
              </a:lnSpc>
              <a:spcBef>
                <a:spcPts val="0"/>
              </a:spcBef>
              <a:spcAft>
                <a:spcPts val="0"/>
              </a:spcAft>
              <a:buClr>
                <a:srgbClr val="E84A99"/>
              </a:buClr>
              <a:buSzTx/>
              <a:buFontTx/>
              <a:buBlip>
                <a:blip r:embed="rId2"/>
              </a:buBlip>
              <a:tabLst/>
              <a:defRPr/>
            </a:pPr>
            <a:endParaRPr kumimoji="0" lang="en-US" sz="600" b="1"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endParaRPr>
          </a:p>
          <a:p>
            <a:pPr marL="285750" marR="0" lvl="0" indent="-285750" algn="l" defTabSz="1172398" rtl="0" eaLnBrk="1" fontAlgn="auto" latinLnBrk="0" hangingPunct="1">
              <a:lnSpc>
                <a:spcPct val="100000"/>
              </a:lnSpc>
              <a:spcBef>
                <a:spcPts val="0"/>
              </a:spcBef>
              <a:spcAft>
                <a:spcPts val="0"/>
              </a:spcAft>
              <a:buClr>
                <a:srgbClr val="E84A99"/>
              </a:buClr>
              <a:buSzTx/>
              <a:buFontTx/>
              <a:buBlip>
                <a:blip r:embed="rId2"/>
              </a:buBlip>
              <a:tabLst/>
              <a:defRPr/>
            </a:pPr>
            <a:r>
              <a:rPr kumimoji="0" lang="en-US" sz="1150" b="1" i="0" u="none" strike="noStrike" kern="1200" cap="none" spc="0" normalizeH="0" baseline="0" noProof="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21% </a:t>
            </a:r>
            <a:r>
              <a:rPr kumimoji="0" lang="en-US" sz="115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say a celebrity endorsement may motivate them to buy a product (</a:t>
            </a:r>
            <a:r>
              <a:rPr kumimoji="0" lang="en-US" sz="1150" b="1"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144</a:t>
            </a:r>
            <a:r>
              <a:rPr kumimoji="0" lang="en-US" sz="115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a:t>
            </a:r>
          </a:p>
        </p:txBody>
      </p:sp>
      <p:sp>
        <p:nvSpPr>
          <p:cNvPr id="85" name="TextBox 84">
            <a:extLst>
              <a:ext uri="{FF2B5EF4-FFF2-40B4-BE49-F238E27FC236}">
                <a16:creationId xmlns:a16="http://schemas.microsoft.com/office/drawing/2014/main" id="{46E21431-8A26-56F1-63CE-4460096B537D}"/>
              </a:ext>
            </a:extLst>
          </p:cNvPr>
          <p:cNvSpPr txBox="1"/>
          <p:nvPr/>
        </p:nvSpPr>
        <p:spPr>
          <a:xfrm>
            <a:off x="3180418" y="4745431"/>
            <a:ext cx="2889956" cy="892552"/>
          </a:xfrm>
          <a:prstGeom prst="rect">
            <a:avLst/>
          </a:prstGeom>
          <a:noFill/>
        </p:spPr>
        <p:txBody>
          <a:bodyPr wrap="square" rtlCol="0">
            <a:spAutoFit/>
          </a:bodyPr>
          <a:lstStyle/>
          <a:p>
            <a:pPr marL="285750" marR="0" lvl="0" indent="-285750" algn="l" defTabSz="1172398" rtl="0" eaLnBrk="1" fontAlgn="auto" latinLnBrk="0" hangingPunct="1">
              <a:lnSpc>
                <a:spcPct val="100000"/>
              </a:lnSpc>
              <a:spcBef>
                <a:spcPts val="0"/>
              </a:spcBef>
              <a:spcAft>
                <a:spcPts val="0"/>
              </a:spcAft>
              <a:buClr>
                <a:srgbClr val="E84A99"/>
              </a:buClr>
              <a:buSzTx/>
              <a:buFontTx/>
              <a:buBlip>
                <a:blip r:embed="rId2"/>
              </a:buBlip>
              <a:tabLst/>
              <a:defRPr/>
            </a:pPr>
            <a:r>
              <a:rPr kumimoji="0" lang="en-US" sz="1150" b="1" i="0" u="none" strike="noStrike" kern="1200" cap="none" spc="0" normalizeH="0" baseline="0" noProof="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37%</a:t>
            </a:r>
            <a:r>
              <a:rPr kumimoji="0" lang="en-US" sz="115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often try different ways to style their hair </a:t>
            </a:r>
            <a:r>
              <a:rPr kumimoji="0" lang="en-US" sz="115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a:t>
            </a:r>
            <a:r>
              <a:rPr kumimoji="0" lang="en-US" sz="1150" b="1"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141</a:t>
            </a:r>
            <a:r>
              <a:rPr kumimoji="0" lang="en-US" sz="115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a:t>
            </a:r>
          </a:p>
          <a:p>
            <a:pPr marL="171450" marR="0" lvl="0" indent="-171450" algn="l" defTabSz="1172398" rtl="0" eaLnBrk="1" fontAlgn="auto" latinLnBrk="0" hangingPunct="1">
              <a:lnSpc>
                <a:spcPct val="100000"/>
              </a:lnSpc>
              <a:spcBef>
                <a:spcPts val="0"/>
              </a:spcBef>
              <a:spcAft>
                <a:spcPts val="0"/>
              </a:spcAft>
              <a:buClr>
                <a:srgbClr val="E84A99"/>
              </a:buClr>
              <a:buSzTx/>
              <a:buFontTx/>
              <a:buBlip>
                <a:blip r:embed="rId2"/>
              </a:buBlip>
              <a:tabLst/>
              <a:defRPr/>
            </a:pPr>
            <a:endParaRPr kumimoji="0" lang="en-US" sz="600" b="1" i="0" u="none" strike="noStrike" kern="1200" cap="none" spc="0" normalizeH="0" baseline="0" noProof="0">
              <a:ln>
                <a:noFill/>
              </a:ln>
              <a:solidFill>
                <a:srgbClr val="E84A99"/>
              </a:solidFill>
              <a:effectLst/>
              <a:uLnTx/>
              <a:uFillTx/>
              <a:latin typeface="Helvetica" pitchFamily="2" charset="0"/>
              <a:ea typeface="Open Sans" panose="020B0606030504020204" pitchFamily="34" charset="0"/>
              <a:cs typeface="Open Sans" panose="020B0606030504020204" pitchFamily="34" charset="0"/>
            </a:endParaRPr>
          </a:p>
          <a:p>
            <a:pPr marL="285750" marR="0" lvl="0" indent="-285750" algn="l" defTabSz="1172398" rtl="0" eaLnBrk="1" fontAlgn="auto" latinLnBrk="0" hangingPunct="1">
              <a:lnSpc>
                <a:spcPct val="100000"/>
              </a:lnSpc>
              <a:spcBef>
                <a:spcPts val="0"/>
              </a:spcBef>
              <a:spcAft>
                <a:spcPts val="0"/>
              </a:spcAft>
              <a:buClr>
                <a:srgbClr val="E84A99"/>
              </a:buClr>
              <a:buSzTx/>
              <a:buFontTx/>
              <a:buBlip>
                <a:blip r:embed="rId2"/>
              </a:buBlip>
              <a:tabLst/>
              <a:defRPr/>
            </a:pPr>
            <a:r>
              <a:rPr kumimoji="0" lang="en-US" sz="1150" b="1" i="0" u="none" strike="noStrike" kern="1200" cap="none" spc="0" normalizeH="0" baseline="0" noProof="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35%</a:t>
            </a:r>
            <a:r>
              <a:rPr kumimoji="0" lang="en-US" sz="115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like to make a unique fashion </a:t>
            </a:r>
            <a:r>
              <a:rPr kumimoji="0" lang="en-US" sz="115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statement (</a:t>
            </a:r>
            <a:r>
              <a:rPr kumimoji="0" lang="en-US" sz="1150" b="1"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131</a:t>
            </a:r>
            <a:r>
              <a:rPr kumimoji="0" lang="en-US" sz="115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a:t>
            </a:r>
          </a:p>
        </p:txBody>
      </p:sp>
      <p:sp>
        <p:nvSpPr>
          <p:cNvPr id="86" name="TextBox 85">
            <a:extLst>
              <a:ext uri="{FF2B5EF4-FFF2-40B4-BE49-F238E27FC236}">
                <a16:creationId xmlns:a16="http://schemas.microsoft.com/office/drawing/2014/main" id="{D5ACFFF3-4479-D4C4-B77E-3A5BAD837CB7}"/>
              </a:ext>
            </a:extLst>
          </p:cNvPr>
          <p:cNvSpPr txBox="1"/>
          <p:nvPr/>
        </p:nvSpPr>
        <p:spPr>
          <a:xfrm>
            <a:off x="9221683" y="3109159"/>
            <a:ext cx="2876387" cy="1246495"/>
          </a:xfrm>
          <a:prstGeom prst="rect">
            <a:avLst/>
          </a:prstGeom>
          <a:noFill/>
        </p:spPr>
        <p:txBody>
          <a:bodyPr wrap="square" rtlCol="0">
            <a:spAutoFit/>
          </a:bodyPr>
          <a:lstStyle/>
          <a:p>
            <a:pPr marL="285750" marR="0" lvl="0" indent="-285750" algn="l" defTabSz="1172398" rtl="0" eaLnBrk="1" fontAlgn="auto" latinLnBrk="0" hangingPunct="1">
              <a:lnSpc>
                <a:spcPct val="100000"/>
              </a:lnSpc>
              <a:spcBef>
                <a:spcPts val="0"/>
              </a:spcBef>
              <a:spcAft>
                <a:spcPts val="0"/>
              </a:spcAft>
              <a:buClr>
                <a:srgbClr val="E84A99"/>
              </a:buClr>
              <a:buSzTx/>
              <a:buFontTx/>
              <a:buBlip>
                <a:blip r:embed="rId2"/>
              </a:buBlip>
              <a:tabLst/>
              <a:defRPr/>
            </a:pPr>
            <a:r>
              <a:rPr kumimoji="0" lang="en-US" sz="1150" b="1" i="0" u="none" strike="noStrike" kern="1200" cap="none" spc="0" normalizeH="0" baseline="0" noProof="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40%</a:t>
            </a:r>
            <a:r>
              <a:rPr kumimoji="0" lang="en-US" sz="115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like to receive coupons on their cell phone that are based on their location</a:t>
            </a:r>
            <a:r>
              <a:rPr kumimoji="0" lang="en-US" sz="115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 (</a:t>
            </a:r>
            <a:r>
              <a:rPr kumimoji="0" lang="en-US" sz="1150" b="1"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126</a:t>
            </a:r>
            <a:r>
              <a:rPr kumimoji="0" lang="en-US" sz="115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a:t>
            </a:r>
          </a:p>
          <a:p>
            <a:pPr marL="171450" marR="0" lvl="0" indent="-171450" algn="l" defTabSz="1172398" rtl="0" eaLnBrk="1" fontAlgn="auto" latinLnBrk="0" hangingPunct="1">
              <a:lnSpc>
                <a:spcPct val="100000"/>
              </a:lnSpc>
              <a:spcBef>
                <a:spcPts val="0"/>
              </a:spcBef>
              <a:spcAft>
                <a:spcPts val="0"/>
              </a:spcAft>
              <a:buClr>
                <a:srgbClr val="E84A99"/>
              </a:buClr>
              <a:buSzTx/>
              <a:buFontTx/>
              <a:buBlip>
                <a:blip r:embed="rId2"/>
              </a:buBlip>
              <a:tabLst/>
              <a:defRPr/>
            </a:pPr>
            <a:endParaRPr kumimoji="0" lang="en-US" sz="600" b="1"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endParaRPr>
          </a:p>
          <a:p>
            <a:pPr marL="285750" marR="0" lvl="0" indent="-285750" algn="l" defTabSz="1172398" rtl="0" eaLnBrk="1" fontAlgn="auto" latinLnBrk="0" hangingPunct="1">
              <a:lnSpc>
                <a:spcPct val="100000"/>
              </a:lnSpc>
              <a:spcBef>
                <a:spcPts val="0"/>
              </a:spcBef>
              <a:spcAft>
                <a:spcPts val="0"/>
              </a:spcAft>
              <a:buClr>
                <a:srgbClr val="E84A99"/>
              </a:buClr>
              <a:buSzTx/>
              <a:buFontTx/>
              <a:buBlip>
                <a:blip r:embed="rId2"/>
              </a:buBlip>
              <a:tabLst/>
              <a:defRPr/>
            </a:pPr>
            <a:r>
              <a:rPr kumimoji="0" lang="en-US" sz="1150" b="1" i="0" u="none" strike="noStrike" kern="1200" cap="none" spc="0" normalizeH="0" baseline="0" noProof="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34%</a:t>
            </a:r>
            <a:r>
              <a:rPr kumimoji="0" lang="en-US" sz="115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like to receive exclusive offers, coupons or other discounts via social media </a:t>
            </a:r>
            <a:r>
              <a:rPr kumimoji="0" lang="en-US" sz="115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a:t>
            </a:r>
            <a:r>
              <a:rPr kumimoji="0" lang="en-US" sz="1150" b="1"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124</a:t>
            </a:r>
            <a:r>
              <a:rPr kumimoji="0" lang="en-US" sz="115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a:t>
            </a:r>
          </a:p>
        </p:txBody>
      </p:sp>
      <p:sp>
        <p:nvSpPr>
          <p:cNvPr id="87" name="TextBox 86">
            <a:extLst>
              <a:ext uri="{FF2B5EF4-FFF2-40B4-BE49-F238E27FC236}">
                <a16:creationId xmlns:a16="http://schemas.microsoft.com/office/drawing/2014/main" id="{587E521E-138A-9A1D-832F-98F0522D1986}"/>
              </a:ext>
            </a:extLst>
          </p:cNvPr>
          <p:cNvSpPr txBox="1"/>
          <p:nvPr/>
        </p:nvSpPr>
        <p:spPr>
          <a:xfrm>
            <a:off x="6208849" y="4745431"/>
            <a:ext cx="2876387" cy="1069524"/>
          </a:xfrm>
          <a:prstGeom prst="rect">
            <a:avLst/>
          </a:prstGeom>
          <a:noFill/>
        </p:spPr>
        <p:txBody>
          <a:bodyPr wrap="square" rtlCol="0">
            <a:spAutoFit/>
          </a:bodyPr>
          <a:lstStyle/>
          <a:p>
            <a:pPr marL="285750" marR="0" lvl="0" indent="-285750" algn="l" defTabSz="1172398" rtl="0" eaLnBrk="1" fontAlgn="auto" latinLnBrk="0" hangingPunct="1">
              <a:lnSpc>
                <a:spcPct val="100000"/>
              </a:lnSpc>
              <a:spcBef>
                <a:spcPts val="0"/>
              </a:spcBef>
              <a:spcAft>
                <a:spcPts val="0"/>
              </a:spcAft>
              <a:buClr>
                <a:srgbClr val="E84A99"/>
              </a:buClr>
              <a:buSzTx/>
              <a:buFontTx/>
              <a:buBlip>
                <a:blip r:embed="rId2"/>
              </a:buBlip>
              <a:tabLst/>
              <a:defRPr/>
            </a:pPr>
            <a:r>
              <a:rPr kumimoji="0" lang="en-US" sz="1150" b="1" i="0" u="none" strike="noStrike" kern="1200" cap="none" spc="0" normalizeH="0" baseline="0" noProof="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37%</a:t>
            </a:r>
            <a:r>
              <a:rPr kumimoji="0" lang="en-US" sz="115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a:t>
            </a:r>
            <a:r>
              <a:rPr kumimoji="0" lang="en-US" sz="115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appreciate receiving text alerts about deals while I am near a store (</a:t>
            </a:r>
            <a:r>
              <a:rPr kumimoji="0" lang="en-US" sz="1150" b="1"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129</a:t>
            </a:r>
            <a:r>
              <a:rPr kumimoji="0" lang="en-US" sz="115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a:t>
            </a:r>
          </a:p>
          <a:p>
            <a:pPr marL="171450" marR="0" lvl="0" indent="-171450" algn="l" defTabSz="1172398" rtl="0" eaLnBrk="1" fontAlgn="auto" latinLnBrk="0" hangingPunct="1">
              <a:lnSpc>
                <a:spcPct val="100000"/>
              </a:lnSpc>
              <a:spcBef>
                <a:spcPts val="0"/>
              </a:spcBef>
              <a:spcAft>
                <a:spcPts val="0"/>
              </a:spcAft>
              <a:buClr>
                <a:srgbClr val="E84A99"/>
              </a:buClr>
              <a:buSzTx/>
              <a:buFontTx/>
              <a:buBlip>
                <a:blip r:embed="rId2"/>
              </a:buBlip>
              <a:tabLst/>
              <a:defRPr/>
            </a:pPr>
            <a:endParaRPr kumimoji="0" lang="en-US" sz="600" b="1"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endParaRPr>
          </a:p>
          <a:p>
            <a:pPr marL="285750" marR="0" lvl="0" indent="-285750" algn="l" defTabSz="1172398" rtl="0" eaLnBrk="1" fontAlgn="auto" latinLnBrk="0" hangingPunct="1">
              <a:lnSpc>
                <a:spcPct val="100000"/>
              </a:lnSpc>
              <a:spcBef>
                <a:spcPts val="0"/>
              </a:spcBef>
              <a:spcAft>
                <a:spcPts val="0"/>
              </a:spcAft>
              <a:buClr>
                <a:srgbClr val="E84A99"/>
              </a:buClr>
              <a:buSzTx/>
              <a:buFontTx/>
              <a:buBlip>
                <a:blip r:embed="rId2"/>
              </a:buBlip>
              <a:tabLst/>
              <a:defRPr/>
            </a:pPr>
            <a:r>
              <a:rPr kumimoji="0" lang="en-US" sz="1150" b="1" i="0" u="none" strike="noStrike" kern="1200" cap="none" spc="0" normalizeH="0" baseline="0" noProof="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30%</a:t>
            </a:r>
            <a:r>
              <a:rPr kumimoji="0" lang="en-US" sz="115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often eat store-made, </a:t>
            </a:r>
            <a:br>
              <a:rPr kumimoji="0" lang="en-US" sz="115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br>
            <a:r>
              <a:rPr kumimoji="0" lang="en-US" sz="115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pre-cooked </a:t>
            </a:r>
            <a:r>
              <a:rPr kumimoji="0" lang="en-US" sz="115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meals (</a:t>
            </a:r>
            <a:r>
              <a:rPr kumimoji="0" lang="en-US" sz="1150" b="1"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134</a:t>
            </a:r>
            <a:r>
              <a:rPr kumimoji="0" lang="en-US" sz="115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a:t>
            </a:r>
          </a:p>
        </p:txBody>
      </p:sp>
      <p:sp>
        <p:nvSpPr>
          <p:cNvPr id="26" name="Rectangle 25">
            <a:extLst>
              <a:ext uri="{FF2B5EF4-FFF2-40B4-BE49-F238E27FC236}">
                <a16:creationId xmlns:a16="http://schemas.microsoft.com/office/drawing/2014/main" id="{6AC19F3B-306A-4AFD-BCB6-150A779CDAAD}"/>
              </a:ext>
            </a:extLst>
          </p:cNvPr>
          <p:cNvSpPr/>
          <p:nvPr/>
        </p:nvSpPr>
        <p:spPr>
          <a:xfrm>
            <a:off x="39828" y="71203"/>
            <a:ext cx="12111658" cy="11541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a:ln>
                  <a:noFill/>
                </a:ln>
                <a:solidFill>
                  <a:srgbClr val="1F1A62"/>
                </a:solidFill>
                <a:effectLst/>
                <a:uLnTx/>
                <a:uFillTx/>
                <a:latin typeface="Helvetica" pitchFamily="2" charset="0"/>
                <a:ea typeface="+mn-ea"/>
                <a:cs typeface="+mn-cs"/>
              </a:rPr>
              <a:t>While more vulnerable to economic shifts, ‘Living Life on a Budget’ consumers prefer to live in the moment and are passionate about showcasing their personal style and connecting with others on social media, including influencers and brands</a:t>
            </a:r>
          </a:p>
        </p:txBody>
      </p:sp>
      <p:pic>
        <p:nvPicPr>
          <p:cNvPr id="37" name="Picture 36">
            <a:extLst>
              <a:ext uri="{FF2B5EF4-FFF2-40B4-BE49-F238E27FC236}">
                <a16:creationId xmlns:a16="http://schemas.microsoft.com/office/drawing/2014/main" id="{652DFD37-DC5C-7682-32B6-225F2BED9DB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8" name="Slide Number Placeholder 5">
            <a:extLst>
              <a:ext uri="{FF2B5EF4-FFF2-40B4-BE49-F238E27FC236}">
                <a16:creationId xmlns:a16="http://schemas.microsoft.com/office/drawing/2014/main" id="{36AE51B6-640D-C996-8530-BF492D24D26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9" name="Rectangle 38">
            <a:extLst>
              <a:ext uri="{FF2B5EF4-FFF2-40B4-BE49-F238E27FC236}">
                <a16:creationId xmlns:a16="http://schemas.microsoft.com/office/drawing/2014/main" id="{E206EEE9-7D94-5C6B-6329-6F98C0C1FE80}"/>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3" name="Picture 2" descr="A picture containing circle&#10;&#10;Description automatically generated">
            <a:extLst>
              <a:ext uri="{FF2B5EF4-FFF2-40B4-BE49-F238E27FC236}">
                <a16:creationId xmlns:a16="http://schemas.microsoft.com/office/drawing/2014/main" id="{0E6D7D2C-DAB6-4DC5-F7AE-868FDE551CB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60500" y="1894520"/>
            <a:ext cx="797395" cy="797395"/>
          </a:xfrm>
          <a:prstGeom prst="rect">
            <a:avLst/>
          </a:prstGeom>
        </p:spPr>
      </p:pic>
      <p:sp>
        <p:nvSpPr>
          <p:cNvPr id="2" name="TextBox 1">
            <a:extLst>
              <a:ext uri="{FF2B5EF4-FFF2-40B4-BE49-F238E27FC236}">
                <a16:creationId xmlns:a16="http://schemas.microsoft.com/office/drawing/2014/main" id="{74F16209-39A5-BA29-5589-72A6C48D9B2D}"/>
              </a:ext>
            </a:extLst>
          </p:cNvPr>
          <p:cNvSpPr txBox="1"/>
          <p:nvPr/>
        </p:nvSpPr>
        <p:spPr>
          <a:xfrm>
            <a:off x="106905" y="2079041"/>
            <a:ext cx="11978189" cy="338554"/>
          </a:xfrm>
          <a:prstGeom prst="rect">
            <a:avLst/>
          </a:prstGeom>
          <a:noFill/>
        </p:spPr>
        <p:txBody>
          <a:bodyPr wrap="square" rtlCol="0">
            <a:spAutoFit/>
          </a:bodyPr>
          <a:lstStyle/>
          <a:p>
            <a:pPr algn="ctr"/>
            <a:r>
              <a:rPr lang="en-US" sz="1600" b="1" u="sng">
                <a:solidFill>
                  <a:srgbClr val="1B1464"/>
                </a:solidFill>
                <a:latin typeface="Helvetica" panose="020B0403020202020204" pitchFamily="34" charset="0"/>
              </a:rPr>
              <a:t>Key Characteristics of ‘Living Life on a Budget’ Consumers</a:t>
            </a:r>
          </a:p>
        </p:txBody>
      </p:sp>
      <p:sp>
        <p:nvSpPr>
          <p:cNvPr id="40" name="Rectangle 39">
            <a:extLst>
              <a:ext uri="{FF2B5EF4-FFF2-40B4-BE49-F238E27FC236}">
                <a16:creationId xmlns:a16="http://schemas.microsoft.com/office/drawing/2014/main" id="{106A82C4-DA7E-6B74-B434-D7968D39A3A3}"/>
              </a:ext>
            </a:extLst>
          </p:cNvPr>
          <p:cNvSpPr/>
          <p:nvPr/>
        </p:nvSpPr>
        <p:spPr>
          <a:xfrm>
            <a:off x="106906" y="1225764"/>
            <a:ext cx="11978189" cy="523220"/>
          </a:xfrm>
          <a:prstGeom prst="rect">
            <a:avLst/>
          </a:prstGeom>
          <a:noFill/>
        </p:spPr>
        <p:txBody>
          <a:bodyPr wrap="square" rtlCol="0" anchor="t">
            <a:spAutoFit/>
          </a:bodyPr>
          <a:lstStyle/>
          <a:p>
            <a:pPr marL="285750" indent="-285750">
              <a:buBlip>
                <a:blip r:embed="rId5"/>
              </a:buBlip>
              <a:defRPr/>
            </a:pPr>
            <a:r>
              <a:rPr lang="en-US" sz="1400">
                <a:solidFill>
                  <a:srgbClr val="1F1A62"/>
                </a:solidFill>
                <a:latin typeface="Helvetica"/>
                <a:cs typeface="Helvetica"/>
              </a:rPr>
              <a:t>It is important for marketers to be mindful of the nuances of different consumer segments when targeting their ad campaigns, especially at a time when Americans are facing such varying degrees of financial security</a:t>
            </a:r>
            <a:endParaRPr lang="en-US" sz="1600"/>
          </a:p>
        </p:txBody>
      </p:sp>
    </p:spTree>
    <p:extLst>
      <p:ext uri="{BB962C8B-B14F-4D97-AF65-F5344CB8AC3E}">
        <p14:creationId xmlns:p14="http://schemas.microsoft.com/office/powerpoint/2010/main" val="39855401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C228E57-94F0-462F-9549-57637A2B922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4423170" cy="6869150"/>
          </a:xfrm>
          <a:prstGeom prst="rect">
            <a:avLst/>
          </a:prstGeom>
        </p:spPr>
      </p:pic>
      <p:pic>
        <p:nvPicPr>
          <p:cNvPr id="19" name="Picture 18">
            <a:extLst>
              <a:ext uri="{FF2B5EF4-FFF2-40B4-BE49-F238E27FC236}">
                <a16:creationId xmlns:a16="http://schemas.microsoft.com/office/drawing/2014/main" id="{A4AF1A03-A4F7-1AA7-809C-AD39CA834DB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0" name="Slide Number Placeholder 5">
            <a:extLst>
              <a:ext uri="{FF2B5EF4-FFF2-40B4-BE49-F238E27FC236}">
                <a16:creationId xmlns:a16="http://schemas.microsoft.com/office/drawing/2014/main" id="{64400A11-E56A-DC14-8C42-CD62928D372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1" name="Rectangle 20">
            <a:extLst>
              <a:ext uri="{FF2B5EF4-FFF2-40B4-BE49-F238E27FC236}">
                <a16:creationId xmlns:a16="http://schemas.microsoft.com/office/drawing/2014/main" id="{B331E667-E1D1-64F0-7F40-99A7F44276C6}"/>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9" name="Rectangle 8">
            <a:extLst>
              <a:ext uri="{FF2B5EF4-FFF2-40B4-BE49-F238E27FC236}">
                <a16:creationId xmlns:a16="http://schemas.microsoft.com/office/drawing/2014/main" id="{41F2D7AA-2616-BDDC-2F4D-F98673746A8E}"/>
              </a:ext>
            </a:extLst>
          </p:cNvPr>
          <p:cNvSpPr/>
          <p:nvPr/>
        </p:nvSpPr>
        <p:spPr>
          <a:xfrm>
            <a:off x="4845635" y="4069852"/>
            <a:ext cx="6910650" cy="1648695"/>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E657324-FEFA-4DBD-0432-EF5786995611}"/>
              </a:ext>
            </a:extLst>
          </p:cNvPr>
          <p:cNvSpPr/>
          <p:nvPr/>
        </p:nvSpPr>
        <p:spPr>
          <a:xfrm>
            <a:off x="4845635" y="2098354"/>
            <a:ext cx="6910650" cy="1648695"/>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4D2E75A-38EE-8A00-973A-74B895D80C0F}"/>
              </a:ext>
            </a:extLst>
          </p:cNvPr>
          <p:cNvSpPr txBox="1"/>
          <p:nvPr/>
        </p:nvSpPr>
        <p:spPr>
          <a:xfrm>
            <a:off x="4615396" y="503671"/>
            <a:ext cx="7386744"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a:ln>
                  <a:noFill/>
                </a:ln>
                <a:solidFill>
                  <a:srgbClr val="ED3C8D"/>
                </a:solidFill>
                <a:effectLst/>
                <a:uLnTx/>
                <a:uFillTx/>
                <a:latin typeface="Helvetica"/>
                <a:ea typeface="+mn-ea"/>
                <a:cs typeface="Helvetica"/>
              </a:rPr>
              <a:t>3. </a:t>
            </a:r>
            <a:r>
              <a:rPr kumimoji="0" lang="en-US" sz="3400" b="1" i="0" u="none" strike="noStrike" kern="1200" cap="none" spc="0" normalizeH="0" baseline="0" noProof="0">
                <a:ln>
                  <a:noFill/>
                </a:ln>
                <a:solidFill>
                  <a:srgbClr val="1B1464"/>
                </a:solidFill>
                <a:effectLst/>
                <a:uLnTx/>
                <a:uFillTx/>
                <a:latin typeface="Helvetica"/>
                <a:ea typeface="+mn-ea"/>
                <a:cs typeface="Helvetica"/>
              </a:rPr>
              <a:t>Leverage Personalized Messaging</a:t>
            </a:r>
          </a:p>
        </p:txBody>
      </p:sp>
      <p:sp>
        <p:nvSpPr>
          <p:cNvPr id="12" name="Rectangle 11">
            <a:extLst>
              <a:ext uri="{FF2B5EF4-FFF2-40B4-BE49-F238E27FC236}">
                <a16:creationId xmlns:a16="http://schemas.microsoft.com/office/drawing/2014/main" id="{47EDA8D4-A339-9960-D3D1-8E6D939F2EEF}"/>
              </a:ext>
            </a:extLst>
          </p:cNvPr>
          <p:cNvSpPr/>
          <p:nvPr/>
        </p:nvSpPr>
        <p:spPr>
          <a:xfrm>
            <a:off x="4901393" y="2238218"/>
            <a:ext cx="193143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E600"/>
                </a:solidFill>
                <a:effectLst/>
                <a:uLnTx/>
                <a:uFillTx/>
                <a:latin typeface="Helvetica" panose="020B0403020202020204" pitchFamily="34" charset="0"/>
                <a:ea typeface="+mn-ea"/>
                <a:cs typeface="+mn-cs"/>
              </a:rPr>
              <a:t>Why it matters</a:t>
            </a:r>
          </a:p>
        </p:txBody>
      </p:sp>
      <p:sp>
        <p:nvSpPr>
          <p:cNvPr id="13" name="TextBox 12">
            <a:extLst>
              <a:ext uri="{FF2B5EF4-FFF2-40B4-BE49-F238E27FC236}">
                <a16:creationId xmlns:a16="http://schemas.microsoft.com/office/drawing/2014/main" id="{27EE1319-9A86-398D-6349-D279B90E28B5}"/>
              </a:ext>
            </a:extLst>
          </p:cNvPr>
          <p:cNvSpPr txBox="1"/>
          <p:nvPr/>
        </p:nvSpPr>
        <p:spPr>
          <a:xfrm>
            <a:off x="4917009" y="2679582"/>
            <a:ext cx="6783518" cy="83099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600" b="1" i="0" u="none" strike="noStrike" kern="1200" cap="none" spc="0" normalizeH="0" baseline="0" noProof="0">
                <a:ln>
                  <a:noFill/>
                </a:ln>
                <a:solidFill>
                  <a:prstClr val="white"/>
                </a:solidFill>
                <a:effectLst/>
                <a:uLnTx/>
                <a:uFillTx/>
                <a:latin typeface="Helvetica" pitchFamily="2" charset="0"/>
                <a:ea typeface="+mn-ea"/>
                <a:cs typeface="+mn-cs"/>
              </a:rPr>
              <a:t>With consumers facing varying degrees of financial security, it is better to </a:t>
            </a:r>
            <a:r>
              <a:rPr kumimoji="0" lang="en-US" sz="1600" b="1" i="0" u="none" strike="noStrike" kern="1200" cap="none" spc="0" normalizeH="0" baseline="0" noProof="0">
                <a:ln>
                  <a:noFill/>
                </a:ln>
                <a:solidFill>
                  <a:srgbClr val="ED3C8D"/>
                </a:solidFill>
                <a:effectLst/>
                <a:uLnTx/>
                <a:uFillTx/>
                <a:latin typeface="Helvetica" pitchFamily="2" charset="0"/>
                <a:ea typeface="+mn-ea"/>
                <a:cs typeface="+mn-cs"/>
              </a:rPr>
              <a:t>target audiences by life stage, buying behaviors and characteristics </a:t>
            </a:r>
            <a:r>
              <a:rPr kumimoji="0" lang="en-US" sz="1600" b="1" i="0" u="none" strike="noStrike" kern="1200" cap="none" spc="0" normalizeH="0" baseline="0" noProof="0">
                <a:ln>
                  <a:noFill/>
                </a:ln>
                <a:solidFill>
                  <a:prstClr val="white"/>
                </a:solidFill>
                <a:effectLst/>
                <a:uLnTx/>
                <a:uFillTx/>
                <a:latin typeface="Helvetica" pitchFamily="2" charset="0"/>
                <a:ea typeface="+mn-ea"/>
                <a:cs typeface="+mn-cs"/>
              </a:rPr>
              <a:t>than strictly age and gender demographics</a:t>
            </a:r>
          </a:p>
        </p:txBody>
      </p:sp>
      <p:sp>
        <p:nvSpPr>
          <p:cNvPr id="14" name="Rectangle 13">
            <a:extLst>
              <a:ext uri="{FF2B5EF4-FFF2-40B4-BE49-F238E27FC236}">
                <a16:creationId xmlns:a16="http://schemas.microsoft.com/office/drawing/2014/main" id="{711FEE04-87B6-34B1-10C5-CDB5778F999C}"/>
              </a:ext>
            </a:extLst>
          </p:cNvPr>
          <p:cNvSpPr/>
          <p:nvPr/>
        </p:nvSpPr>
        <p:spPr>
          <a:xfrm>
            <a:off x="4953339" y="4324823"/>
            <a:ext cx="510996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E600"/>
                </a:solidFill>
                <a:effectLst/>
                <a:uLnTx/>
                <a:uFillTx/>
                <a:latin typeface="Helvetica" panose="020B0403020202020204" pitchFamily="34" charset="0"/>
                <a:ea typeface="+mn-ea"/>
                <a:cs typeface="+mn-cs"/>
              </a:rPr>
              <a:t>How to apply to your media campaign</a:t>
            </a:r>
          </a:p>
        </p:txBody>
      </p:sp>
      <p:sp>
        <p:nvSpPr>
          <p:cNvPr id="15" name="TextBox 14">
            <a:extLst>
              <a:ext uri="{FF2B5EF4-FFF2-40B4-BE49-F238E27FC236}">
                <a16:creationId xmlns:a16="http://schemas.microsoft.com/office/drawing/2014/main" id="{16C65EB2-5484-F283-0434-05D47B0788BF}"/>
              </a:ext>
            </a:extLst>
          </p:cNvPr>
          <p:cNvSpPr txBox="1"/>
          <p:nvPr/>
        </p:nvSpPr>
        <p:spPr>
          <a:xfrm>
            <a:off x="4968955" y="4766419"/>
            <a:ext cx="6731572" cy="83099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600" b="1" i="0" u="none" strike="noStrike" kern="1200" cap="none" spc="0" normalizeH="0" baseline="0" noProof="0">
                <a:ln>
                  <a:noFill/>
                </a:ln>
                <a:solidFill>
                  <a:prstClr val="white"/>
                </a:solidFill>
                <a:effectLst/>
                <a:uLnTx/>
                <a:uFillTx/>
                <a:latin typeface="Helvetica" pitchFamily="2" charset="0"/>
                <a:ea typeface="+mn-ea"/>
                <a:cs typeface="+mn-cs"/>
              </a:rPr>
              <a:t>Marketers can drive business results by </a:t>
            </a:r>
            <a:r>
              <a:rPr kumimoji="0" lang="en-US" sz="1600" b="1" i="0" u="none" strike="noStrike" kern="1200" cap="none" spc="0" normalizeH="0" baseline="0" noProof="0">
                <a:ln>
                  <a:noFill/>
                </a:ln>
                <a:solidFill>
                  <a:srgbClr val="ED3C8D"/>
                </a:solidFill>
                <a:effectLst/>
                <a:uLnTx/>
                <a:uFillTx/>
                <a:latin typeface="Helvetica" pitchFamily="2" charset="0"/>
                <a:ea typeface="+mn-ea"/>
                <a:cs typeface="+mn-cs"/>
              </a:rPr>
              <a:t>aligning different messaging</a:t>
            </a:r>
            <a:r>
              <a:rPr kumimoji="0" lang="en-US" sz="1600" b="1" i="0" u="none" strike="noStrike" kern="1200" cap="none" spc="0" normalizeH="0" baseline="0" noProof="0">
                <a:ln>
                  <a:noFill/>
                </a:ln>
                <a:solidFill>
                  <a:prstClr val="white"/>
                </a:solidFill>
                <a:effectLst/>
                <a:uLnTx/>
                <a:uFillTx/>
                <a:latin typeface="Helvetica" pitchFamily="2" charset="0"/>
                <a:ea typeface="+mn-ea"/>
                <a:cs typeface="+mn-cs"/>
              </a:rPr>
              <a:t> with </a:t>
            </a:r>
            <a:r>
              <a:rPr kumimoji="0" lang="en-US" sz="1600" b="1" i="0" u="none" strike="noStrike" kern="1200" cap="none" spc="0" normalizeH="0" baseline="0" noProof="0">
                <a:ln>
                  <a:noFill/>
                </a:ln>
                <a:solidFill>
                  <a:srgbClr val="ED3C8D"/>
                </a:solidFill>
                <a:effectLst/>
                <a:uLnTx/>
                <a:uFillTx/>
                <a:latin typeface="Helvetica" pitchFamily="2" charset="0"/>
                <a:ea typeface="+mn-ea"/>
                <a:cs typeface="+mn-cs"/>
              </a:rPr>
              <a:t>different demographic </a:t>
            </a:r>
            <a:r>
              <a:rPr kumimoji="0" lang="en-US" sz="1600" b="1" i="0" u="none" strike="noStrike" kern="1200" cap="none" spc="0" normalizeH="0" baseline="0" noProof="0">
                <a:ln>
                  <a:noFill/>
                </a:ln>
                <a:solidFill>
                  <a:schemeClr val="bg1"/>
                </a:solidFill>
                <a:effectLst/>
                <a:uLnTx/>
                <a:uFillTx/>
                <a:latin typeface="Helvetica" pitchFamily="2" charset="0"/>
                <a:ea typeface="+mn-ea"/>
                <a:cs typeface="+mn-cs"/>
              </a:rPr>
              <a:t>and</a:t>
            </a:r>
            <a:r>
              <a:rPr kumimoji="0" lang="en-US" sz="1600" b="1" i="0" u="none" strike="noStrike" kern="1200" cap="none" spc="0" normalizeH="0" baseline="0" noProof="0">
                <a:ln>
                  <a:noFill/>
                </a:ln>
                <a:solidFill>
                  <a:srgbClr val="ED3C8D"/>
                </a:solidFill>
                <a:effectLst/>
                <a:uLnTx/>
                <a:uFillTx/>
                <a:latin typeface="Helvetica" pitchFamily="2" charset="0"/>
                <a:ea typeface="+mn-ea"/>
                <a:cs typeface="+mn-cs"/>
              </a:rPr>
              <a:t> behavioral segments </a:t>
            </a:r>
            <a:r>
              <a:rPr kumimoji="0" lang="en-US" sz="1600" b="1" i="0" u="none" strike="noStrike" kern="1200" cap="none" spc="0" normalizeH="0" baseline="0" noProof="0">
                <a:ln>
                  <a:noFill/>
                </a:ln>
                <a:solidFill>
                  <a:prstClr val="white"/>
                </a:solidFill>
                <a:effectLst/>
                <a:uLnTx/>
                <a:uFillTx/>
                <a:latin typeface="Helvetica" pitchFamily="2" charset="0"/>
                <a:ea typeface="+mn-ea"/>
                <a:cs typeface="+mn-cs"/>
              </a:rPr>
              <a:t>through audience-based TV</a:t>
            </a:r>
            <a:endParaRPr kumimoji="0" lang="en-US" sz="1600" b="1" i="0" u="none" strike="noStrike" kern="1200" cap="none" spc="0" normalizeH="0" baseline="0" noProof="0">
              <a:ln>
                <a:noFill/>
              </a:ln>
              <a:solidFill>
                <a:srgbClr val="ED3C8D"/>
              </a:solidFill>
              <a:effectLst/>
              <a:uLnTx/>
              <a:uFillTx/>
              <a:latin typeface="Helvetica" pitchFamily="2" charset="0"/>
              <a:ea typeface="+mn-ea"/>
              <a:cs typeface="+mn-cs"/>
            </a:endParaRPr>
          </a:p>
        </p:txBody>
      </p:sp>
    </p:spTree>
    <p:extLst>
      <p:ext uri="{BB962C8B-B14F-4D97-AF65-F5344CB8AC3E}">
        <p14:creationId xmlns:p14="http://schemas.microsoft.com/office/powerpoint/2010/main" val="1472524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646C43-7773-4F35-0E77-C25622881181}"/>
              </a:ext>
            </a:extLst>
          </p:cNvPr>
          <p:cNvSpPr/>
          <p:nvPr/>
        </p:nvSpPr>
        <p:spPr>
          <a:xfrm>
            <a:off x="-1877" y="1536193"/>
            <a:ext cx="12189977" cy="5332958"/>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E850A5C-30FD-7FB2-FEC7-C1895A2AE68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EB849D33-5867-85C8-6CB5-19BC125A8D62}"/>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Rectangle 4">
            <a:extLst>
              <a:ext uri="{FF2B5EF4-FFF2-40B4-BE49-F238E27FC236}">
                <a16:creationId xmlns:a16="http://schemas.microsoft.com/office/drawing/2014/main" id="{A7F0BB11-9491-95C2-B379-20F69D29D771}"/>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8" name="TextBox 7">
            <a:extLst>
              <a:ext uri="{FF2B5EF4-FFF2-40B4-BE49-F238E27FC236}">
                <a16:creationId xmlns:a16="http://schemas.microsoft.com/office/drawing/2014/main" id="{45A3AB87-1E4A-A5E7-08D2-0EA1ABFB2192}"/>
              </a:ext>
            </a:extLst>
          </p:cNvPr>
          <p:cNvSpPr txBox="1"/>
          <p:nvPr/>
        </p:nvSpPr>
        <p:spPr>
          <a:xfrm>
            <a:off x="503714" y="6321662"/>
            <a:ext cx="1164928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a:t>
            </a:r>
            <a:r>
              <a:rPr kumimoji="0" lang="en-US" sz="800" b="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Pew</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Research Center,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By a wide margin, Americans view inflation as the top problem facing the country today</a:t>
            </a:r>
            <a:r>
              <a:rPr kumimoji="0" lang="en-US" sz="800" b="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5/12/22. Based on survey</a:t>
            </a:r>
            <a:r>
              <a:rPr lang="en-US" sz="800">
                <a:solidFill>
                  <a:srgbClr val="1B1464"/>
                </a:solidFill>
                <a:latin typeface="Helvetica" panose="020B0604020202020204" pitchFamily="34" charset="0"/>
                <a:cs typeface="Helvetica" panose="020B0604020202020204" pitchFamily="34" charset="0"/>
              </a:rPr>
              <a:t> of U.S. adults conducted April 25 – May 1, 2022.</a:t>
            </a:r>
            <a:endParaRPr kumimoji="0" lang="fr-FR"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9" name="Rectangle 8">
            <a:extLst>
              <a:ext uri="{FF2B5EF4-FFF2-40B4-BE49-F238E27FC236}">
                <a16:creationId xmlns:a16="http://schemas.microsoft.com/office/drawing/2014/main" id="{A389EC41-F58A-CEEC-AC7C-548AAE3177D0}"/>
              </a:ext>
            </a:extLst>
          </p:cNvPr>
          <p:cNvSpPr/>
          <p:nvPr/>
        </p:nvSpPr>
        <p:spPr>
          <a:xfrm>
            <a:off x="234528" y="243834"/>
            <a:ext cx="11708792"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As Americans navigate a turbulent time, inflation is overwhelmingly their top concern, even above gun violence, racism and unemployment</a:t>
            </a:r>
            <a:endParaRPr kumimoji="0" lang="en-US" sz="2600" b="1" i="0" u="none" strike="noStrike" kern="1200" cap="none" spc="0" normalizeH="0" baseline="0" noProof="0">
              <a:ln>
                <a:noFill/>
              </a:ln>
              <a:solidFill>
                <a:srgbClr val="1B1464"/>
              </a:solidFill>
              <a:effectLst/>
              <a:uLnTx/>
              <a:uFillTx/>
              <a:latin typeface="Helvetica" pitchFamily="2" charset="0"/>
              <a:ea typeface="+mn-ea"/>
              <a:cs typeface="+mn-cs"/>
            </a:endParaRPr>
          </a:p>
        </p:txBody>
      </p:sp>
      <p:graphicFrame>
        <p:nvGraphicFramePr>
          <p:cNvPr id="12" name="Chart 11">
            <a:extLst>
              <a:ext uri="{FF2B5EF4-FFF2-40B4-BE49-F238E27FC236}">
                <a16:creationId xmlns:a16="http://schemas.microsoft.com/office/drawing/2014/main" id="{D852F47B-C1B0-4523-3CCA-99BEE84C4E2B}"/>
              </a:ext>
            </a:extLst>
          </p:cNvPr>
          <p:cNvGraphicFramePr/>
          <p:nvPr>
            <p:extLst>
              <p:ext uri="{D42A27DB-BD31-4B8C-83A1-F6EECF244321}">
                <p14:modId xmlns:p14="http://schemas.microsoft.com/office/powerpoint/2010/main" val="4260360964"/>
              </p:ext>
            </p:extLst>
          </p:nvPr>
        </p:nvGraphicFramePr>
        <p:xfrm>
          <a:off x="832116" y="1932588"/>
          <a:ext cx="10527769" cy="4242004"/>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B5CF6F72-4FF6-7F29-2D18-01547A664CA9}"/>
              </a:ext>
            </a:extLst>
          </p:cNvPr>
          <p:cNvSpPr txBox="1"/>
          <p:nvPr/>
        </p:nvSpPr>
        <p:spPr>
          <a:xfrm>
            <a:off x="2291994" y="1584167"/>
            <a:ext cx="7608012" cy="307777"/>
          </a:xfrm>
          <a:prstGeom prst="rect">
            <a:avLst/>
          </a:prstGeom>
          <a:noFill/>
        </p:spPr>
        <p:txBody>
          <a:bodyPr wrap="square">
            <a:spAutoFit/>
          </a:bodyPr>
          <a:lstStyle/>
          <a:p>
            <a:pPr algn="ctr" rtl="0">
              <a:defRPr sz="1400" b="1" i="0" u="none" strike="noStrike" kern="1200" spc="0" baseline="0">
                <a:solidFill>
                  <a:srgbClr val="1B1464"/>
                </a:solidFill>
                <a:latin typeface="Helvetica" panose="020B0604020202020204" pitchFamily="34" charset="0"/>
                <a:ea typeface="+mn-ea"/>
                <a:cs typeface="Helvetica" panose="020B0604020202020204" pitchFamily="34" charset="0"/>
              </a:defRPr>
            </a:pPr>
            <a:r>
              <a:rPr lang="en-US" sz="1400" b="1" u="sng"/>
              <a:t>% who say each of the following</a:t>
            </a:r>
            <a:r>
              <a:rPr lang="en-US" sz="1400" b="1" u="sng" baseline="0"/>
              <a:t> is ‘a </a:t>
            </a:r>
            <a:r>
              <a:rPr lang="en-US" sz="1400" b="1" u="sng"/>
              <a:t>very big </a:t>
            </a:r>
            <a:r>
              <a:rPr lang="en-US" sz="1400" b="1" u="sng" baseline="0"/>
              <a:t>problem’ in the country today</a:t>
            </a:r>
            <a:endParaRPr lang="en-US" sz="1400" b="1" u="sng"/>
          </a:p>
        </p:txBody>
      </p:sp>
    </p:spTree>
    <p:extLst>
      <p:ext uri="{BB962C8B-B14F-4D97-AF65-F5344CB8AC3E}">
        <p14:creationId xmlns:p14="http://schemas.microsoft.com/office/powerpoint/2010/main" val="33741562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wo people shopping at a grocery store&#10;&#10;Description automatically generated with medium confidence">
            <a:extLst>
              <a:ext uri="{FF2B5EF4-FFF2-40B4-BE49-F238E27FC236}">
                <a16:creationId xmlns:a16="http://schemas.microsoft.com/office/drawing/2014/main" id="{F47D154B-1F1F-7D2C-2AA7-EDF3DB406B0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1"/>
            <a:ext cx="12192001" cy="6858002"/>
          </a:xfrm>
          <a:prstGeom prst="rect">
            <a:avLst/>
          </a:prstGeom>
        </p:spPr>
      </p:pic>
      <p:sp>
        <p:nvSpPr>
          <p:cNvPr id="7" name="Isosceles Triangle 6">
            <a:extLst>
              <a:ext uri="{FF2B5EF4-FFF2-40B4-BE49-F238E27FC236}">
                <a16:creationId xmlns:a16="http://schemas.microsoft.com/office/drawing/2014/main" id="{466911A6-954F-517C-7F1E-5366A83A3B10}"/>
              </a:ext>
            </a:extLst>
          </p:cNvPr>
          <p:cNvSpPr/>
          <p:nvPr/>
        </p:nvSpPr>
        <p:spPr>
          <a:xfrm rot="5400000">
            <a:off x="1974313" y="-1974315"/>
            <a:ext cx="6858000" cy="10806629"/>
          </a:xfrm>
          <a:prstGeom prst="triangle">
            <a:avLst>
              <a:gd name="adj" fmla="val 100000"/>
            </a:avLst>
          </a:prstGeom>
          <a:solidFill>
            <a:srgbClr val="1B1464">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3ED8F18-80E6-D449-A031-541661F2A42F}"/>
              </a:ext>
            </a:extLst>
          </p:cNvPr>
          <p:cNvSpPr txBox="1"/>
          <p:nvPr/>
        </p:nvSpPr>
        <p:spPr>
          <a:xfrm>
            <a:off x="140388" y="4553464"/>
            <a:ext cx="7420618"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a:ln>
                  <a:noFill/>
                </a:ln>
                <a:solidFill>
                  <a:prstClr val="white"/>
                </a:solidFill>
                <a:effectLst/>
                <a:uLnTx/>
                <a:uFillTx/>
                <a:latin typeface="Helvetica"/>
                <a:ea typeface="+mn-ea"/>
                <a:cs typeface="Helvetica"/>
              </a:rPr>
              <a:t>Demonstrate your brand’s unique value and point of differentiation</a:t>
            </a:r>
          </a:p>
        </p:txBody>
      </p:sp>
      <p:cxnSp>
        <p:nvCxnSpPr>
          <p:cNvPr id="8" name="Straight Connector 7">
            <a:extLst>
              <a:ext uri="{FF2B5EF4-FFF2-40B4-BE49-F238E27FC236}">
                <a16:creationId xmlns:a16="http://schemas.microsoft.com/office/drawing/2014/main" id="{545DF6E5-29F2-4A53-71D2-739B0225E726}"/>
              </a:ext>
            </a:extLst>
          </p:cNvPr>
          <p:cNvCxnSpPr>
            <a:cxnSpLocks/>
          </p:cNvCxnSpPr>
          <p:nvPr/>
        </p:nvCxnSpPr>
        <p:spPr>
          <a:xfrm>
            <a:off x="280483" y="4474200"/>
            <a:ext cx="521208" cy="0"/>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sp>
        <p:nvSpPr>
          <p:cNvPr id="9" name="TextBox 8">
            <a:extLst>
              <a:ext uri="{FF2B5EF4-FFF2-40B4-BE49-F238E27FC236}">
                <a16:creationId xmlns:a16="http://schemas.microsoft.com/office/drawing/2014/main" id="{B82B0F46-0E93-D431-EC70-3A37118FA695}"/>
              </a:ext>
            </a:extLst>
          </p:cNvPr>
          <p:cNvSpPr txBox="1"/>
          <p:nvPr/>
        </p:nvSpPr>
        <p:spPr>
          <a:xfrm>
            <a:off x="322878" y="3808661"/>
            <a:ext cx="4364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E600"/>
                </a:solidFill>
                <a:effectLst/>
                <a:uLnTx/>
                <a:uFillTx/>
                <a:latin typeface="Helvetica" pitchFamily="2" charset="0"/>
                <a:ea typeface="+mn-ea"/>
                <a:cs typeface="+mn-cs"/>
              </a:rPr>
              <a:t>4</a:t>
            </a:r>
          </a:p>
        </p:txBody>
      </p:sp>
    </p:spTree>
    <p:extLst>
      <p:ext uri="{BB962C8B-B14F-4D97-AF65-F5344CB8AC3E}">
        <p14:creationId xmlns:p14="http://schemas.microsoft.com/office/powerpoint/2010/main" val="2319195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A8ADB0B-60F5-361A-1A02-E2362562E51B}"/>
              </a:ext>
            </a:extLst>
          </p:cNvPr>
          <p:cNvSpPr/>
          <p:nvPr/>
        </p:nvSpPr>
        <p:spPr>
          <a:xfrm>
            <a:off x="0" y="1790411"/>
            <a:ext cx="12192000" cy="4371455"/>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F5544B4-64B7-4E00-A1B6-76422658B8ED}"/>
              </a:ext>
            </a:extLst>
          </p:cNvPr>
          <p:cNvSpPr/>
          <p:nvPr/>
        </p:nvSpPr>
        <p:spPr>
          <a:xfrm>
            <a:off x="71693" y="270615"/>
            <a:ext cx="12039077"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Amidst the highest prices in 40 years, many would still rather just spend more in order to get what they want from their favorite brands, illustrating the importance of reinforcing your brand’s unique value</a:t>
            </a:r>
            <a:endParaRPr kumimoji="0" lang="en-US" sz="2600" b="1" i="0" u="none" kern="1200" cap="none" spc="0" normalizeH="0" baseline="0" noProof="0">
              <a:ln>
                <a:noFill/>
              </a:ln>
              <a:solidFill>
                <a:srgbClr val="1B1464"/>
              </a:solidFill>
              <a:effectLst/>
              <a:uLnTx/>
              <a:uFillTx/>
              <a:latin typeface="Helvetica" pitchFamily="2" charset="0"/>
              <a:ea typeface="+mn-ea"/>
              <a:cs typeface="+mn-cs"/>
            </a:endParaRPr>
          </a:p>
        </p:txBody>
      </p:sp>
      <p:pic>
        <p:nvPicPr>
          <p:cNvPr id="45" name="Picture 44">
            <a:extLst>
              <a:ext uri="{FF2B5EF4-FFF2-40B4-BE49-F238E27FC236}">
                <a16:creationId xmlns:a16="http://schemas.microsoft.com/office/drawing/2014/main" id="{9867BFF0-A3EA-4BEB-9FAF-5DCE7110DD0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6" name="Slide Number Placeholder 5">
            <a:extLst>
              <a:ext uri="{FF2B5EF4-FFF2-40B4-BE49-F238E27FC236}">
                <a16:creationId xmlns:a16="http://schemas.microsoft.com/office/drawing/2014/main" id="{C721ED71-F164-442E-87BA-B5BAC8A787D3}"/>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7" name="Rectangle 46">
            <a:extLst>
              <a:ext uri="{FF2B5EF4-FFF2-40B4-BE49-F238E27FC236}">
                <a16:creationId xmlns:a16="http://schemas.microsoft.com/office/drawing/2014/main" id="{9E997B83-E1F2-47E0-8B33-FF70C1DA6F82}"/>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1" name="TextBox 20">
            <a:extLst>
              <a:ext uri="{FF2B5EF4-FFF2-40B4-BE49-F238E27FC236}">
                <a16:creationId xmlns:a16="http://schemas.microsoft.com/office/drawing/2014/main" id="{A9E4B756-E7B1-F049-45BC-0CAFB05CE69E}"/>
              </a:ext>
            </a:extLst>
          </p:cNvPr>
          <p:cNvSpPr txBox="1"/>
          <p:nvPr/>
        </p:nvSpPr>
        <p:spPr>
          <a:xfrm>
            <a:off x="483207" y="6337090"/>
            <a:ext cx="11649284"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Ipsos, </a:t>
            </a:r>
            <a:r>
              <a:rPr kumimoji="0" lang="en-US" sz="7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Here’s how inflation is affecting our shopping</a:t>
            </a: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June 2022. Ipsos Coronavirus Consumer Tracker, fielded May 24 – 25, 2022 among 1,120 U.S. adults. MRI-Simmons 2022 Q2 Trending Topics Study, A18+. </a:t>
            </a:r>
            <a:r>
              <a:rPr kumimoji="0" lang="en-US" sz="70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“Any agree” = somewhat / strongly agree.</a:t>
            </a:r>
            <a:endParaRPr kumimoji="0" lang="fr-FR"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16" name="TextBox 15">
            <a:extLst>
              <a:ext uri="{FF2B5EF4-FFF2-40B4-BE49-F238E27FC236}">
                <a16:creationId xmlns:a16="http://schemas.microsoft.com/office/drawing/2014/main" id="{7D70583A-00BC-C3ED-DC88-5D8AE16A024F}"/>
              </a:ext>
            </a:extLst>
          </p:cNvPr>
          <p:cNvSpPr txBox="1"/>
          <p:nvPr/>
        </p:nvSpPr>
        <p:spPr>
          <a:xfrm>
            <a:off x="3132243" y="2024645"/>
            <a:ext cx="5927515"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a:ln>
                  <a:noFill/>
                </a:ln>
                <a:solidFill>
                  <a:srgbClr val="1B1464"/>
                </a:solidFill>
                <a:effectLst/>
                <a:uLnTx/>
                <a:uFillTx/>
                <a:latin typeface="Helvetica" panose="020B0403020202020204" pitchFamily="34" charset="0"/>
                <a:ea typeface="+mn-ea"/>
                <a:cs typeface="+mn-cs"/>
              </a:rPr>
              <a:t>% of adults 18+ who agree with the following statements</a:t>
            </a:r>
          </a:p>
        </p:txBody>
      </p:sp>
      <p:sp>
        <p:nvSpPr>
          <p:cNvPr id="2" name="Rectangle: Rounded Corners 1">
            <a:extLst>
              <a:ext uri="{FF2B5EF4-FFF2-40B4-BE49-F238E27FC236}">
                <a16:creationId xmlns:a16="http://schemas.microsoft.com/office/drawing/2014/main" id="{BE5E7C22-C56F-6380-3252-E7E0463D3740}"/>
              </a:ext>
            </a:extLst>
          </p:cNvPr>
          <p:cNvSpPr/>
          <p:nvPr/>
        </p:nvSpPr>
        <p:spPr>
          <a:xfrm>
            <a:off x="6762230" y="2573722"/>
            <a:ext cx="4413542" cy="3332206"/>
          </a:xfrm>
          <a:prstGeom prst="roundRect">
            <a:avLst/>
          </a:prstGeom>
          <a:solidFill>
            <a:schemeClr val="bg1"/>
          </a:solidFill>
          <a:ln w="19050">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6DB09C2E-DA8E-C10D-645F-71C7D9F18C1E}"/>
              </a:ext>
            </a:extLst>
          </p:cNvPr>
          <p:cNvSpPr txBox="1"/>
          <p:nvPr/>
        </p:nvSpPr>
        <p:spPr>
          <a:xfrm>
            <a:off x="6917979" y="3979832"/>
            <a:ext cx="4102044" cy="63064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‘I don't mind spending more money to get the products I want’</a:t>
            </a:r>
            <a:endParaRPr kumimoji="0" lang="en-US" sz="5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37" name="TextBox 36">
            <a:extLst>
              <a:ext uri="{FF2B5EF4-FFF2-40B4-BE49-F238E27FC236}">
                <a16:creationId xmlns:a16="http://schemas.microsoft.com/office/drawing/2014/main" id="{AF43BBC1-7DCC-8B35-2E7A-A4E75C109DE6}"/>
              </a:ext>
            </a:extLst>
          </p:cNvPr>
          <p:cNvSpPr txBox="1"/>
          <p:nvPr/>
        </p:nvSpPr>
        <p:spPr>
          <a:xfrm>
            <a:off x="7868959" y="4978411"/>
            <a:ext cx="2200085" cy="923330"/>
          </a:xfrm>
          <a:prstGeom prst="rect">
            <a:avLst/>
          </a:prstGeom>
          <a:noFill/>
        </p:spPr>
        <p:txBody>
          <a:bodyPr wrap="square">
            <a:spAutoFit/>
          </a:bodyPr>
          <a:lstStyle/>
          <a:p>
            <a:pPr algn="ctr"/>
            <a:r>
              <a:rPr kumimoji="0" lang="en-US" sz="5400" b="1" i="0" u="none" strike="noStrike" kern="1200" cap="none" spc="0" normalizeH="0" baseline="0" noProof="0">
                <a:ln w="13462">
                  <a:solidFill>
                    <a:prstClr val="black"/>
                  </a:solidFill>
                  <a:prstDash val="solid"/>
                </a:ln>
                <a:solidFill>
                  <a:srgbClr val="4EBEA4"/>
                </a:solidFill>
                <a:uLnTx/>
                <a:uFillTx/>
                <a:latin typeface="Helvetica" panose="020B0604020202020204" pitchFamily="34" charset="0"/>
                <a:ea typeface="+mn-ea"/>
                <a:cs typeface="Helvetica" panose="020B0604020202020204" pitchFamily="34" charset="0"/>
              </a:rPr>
              <a:t>65%</a:t>
            </a:r>
            <a:endParaRPr lang="en-US" sz="5400">
              <a:solidFill>
                <a:srgbClr val="4EBEA4"/>
              </a:solidFill>
            </a:endParaRPr>
          </a:p>
        </p:txBody>
      </p:sp>
      <p:pic>
        <p:nvPicPr>
          <p:cNvPr id="14" name="Picture 13" descr="Icon&#10;&#10;Description automatically generated">
            <a:extLst>
              <a:ext uri="{FF2B5EF4-FFF2-40B4-BE49-F238E27FC236}">
                <a16:creationId xmlns:a16="http://schemas.microsoft.com/office/drawing/2014/main" id="{5A6A3B25-7037-C207-C3B7-F18276F11D6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85268" y="2675361"/>
            <a:ext cx="1167467" cy="1167467"/>
          </a:xfrm>
          <a:prstGeom prst="rect">
            <a:avLst/>
          </a:prstGeom>
        </p:spPr>
      </p:pic>
      <p:sp>
        <p:nvSpPr>
          <p:cNvPr id="15" name="Rectangle: Rounded Corners 14">
            <a:extLst>
              <a:ext uri="{FF2B5EF4-FFF2-40B4-BE49-F238E27FC236}">
                <a16:creationId xmlns:a16="http://schemas.microsoft.com/office/drawing/2014/main" id="{91F2E91C-9724-C97A-93B0-DC81FF5A1E75}"/>
              </a:ext>
            </a:extLst>
          </p:cNvPr>
          <p:cNvSpPr/>
          <p:nvPr/>
        </p:nvSpPr>
        <p:spPr>
          <a:xfrm>
            <a:off x="1016229" y="2565348"/>
            <a:ext cx="4413542" cy="3332206"/>
          </a:xfrm>
          <a:prstGeom prst="roundRect">
            <a:avLst/>
          </a:prstGeom>
          <a:solidFill>
            <a:schemeClr val="bg1"/>
          </a:solidFill>
          <a:ln w="190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0FF7424-8D1B-F839-D8F0-BF8F15333C78}"/>
              </a:ext>
            </a:extLst>
          </p:cNvPr>
          <p:cNvSpPr txBox="1"/>
          <p:nvPr/>
        </p:nvSpPr>
        <p:spPr>
          <a:xfrm>
            <a:off x="1171978" y="3971458"/>
            <a:ext cx="4102044"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‘Even though prices are rising due to inflation, I am not going to stop buying what I want’</a:t>
            </a:r>
            <a:endParaRPr kumimoji="0" lang="en-US" sz="5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8" name="TextBox 17">
            <a:extLst>
              <a:ext uri="{FF2B5EF4-FFF2-40B4-BE49-F238E27FC236}">
                <a16:creationId xmlns:a16="http://schemas.microsoft.com/office/drawing/2014/main" id="{B3F004F2-4470-6F02-8D9F-3FE3A84E6578}"/>
              </a:ext>
            </a:extLst>
          </p:cNvPr>
          <p:cNvSpPr txBox="1"/>
          <p:nvPr/>
        </p:nvSpPr>
        <p:spPr>
          <a:xfrm>
            <a:off x="2122958" y="4978411"/>
            <a:ext cx="2200085" cy="923330"/>
          </a:xfrm>
          <a:prstGeom prst="rect">
            <a:avLst/>
          </a:prstGeom>
          <a:noFill/>
        </p:spPr>
        <p:txBody>
          <a:bodyPr wrap="square">
            <a:spAutoFit/>
          </a:bodyPr>
          <a:lstStyle/>
          <a:p>
            <a:pPr algn="ctr"/>
            <a:r>
              <a:rPr kumimoji="0" lang="en-US" sz="5400" b="1" i="0" u="none" strike="noStrike" kern="1200" cap="none" spc="0" normalizeH="0" baseline="0" noProof="0">
                <a:ln w="13462">
                  <a:solidFill>
                    <a:prstClr val="black"/>
                  </a:solidFill>
                  <a:prstDash val="solid"/>
                </a:ln>
                <a:solidFill>
                  <a:srgbClr val="ED3C8D"/>
                </a:solidFill>
                <a:uLnTx/>
                <a:uFillTx/>
                <a:latin typeface="Helvetica" panose="020B0604020202020204" pitchFamily="34" charset="0"/>
                <a:ea typeface="+mn-ea"/>
                <a:cs typeface="Helvetica" panose="020B0604020202020204" pitchFamily="34" charset="0"/>
              </a:rPr>
              <a:t>54%</a:t>
            </a:r>
            <a:endParaRPr lang="en-US" sz="5400">
              <a:solidFill>
                <a:srgbClr val="ED3C8D"/>
              </a:solidFill>
            </a:endParaRPr>
          </a:p>
        </p:txBody>
      </p:sp>
      <p:pic>
        <p:nvPicPr>
          <p:cNvPr id="4" name="Picture 3" descr="Icon&#10;&#10;Description automatically generated with medium confidence">
            <a:extLst>
              <a:ext uri="{FF2B5EF4-FFF2-40B4-BE49-F238E27FC236}">
                <a16:creationId xmlns:a16="http://schemas.microsoft.com/office/drawing/2014/main" id="{F3D3A2A7-732C-D330-5F34-0EF2E53D571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39267" y="2675361"/>
            <a:ext cx="1167467" cy="1167467"/>
          </a:xfrm>
          <a:prstGeom prst="rect">
            <a:avLst/>
          </a:prstGeom>
        </p:spPr>
      </p:pic>
    </p:spTree>
    <p:extLst>
      <p:ext uri="{BB962C8B-B14F-4D97-AF65-F5344CB8AC3E}">
        <p14:creationId xmlns:p14="http://schemas.microsoft.com/office/powerpoint/2010/main" val="20708627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678140-D946-C25D-8BE6-B8A4DDDB9184}"/>
              </a:ext>
            </a:extLst>
          </p:cNvPr>
          <p:cNvSpPr/>
          <p:nvPr/>
        </p:nvSpPr>
        <p:spPr>
          <a:xfrm>
            <a:off x="0" y="1790411"/>
            <a:ext cx="4436146" cy="3971939"/>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4400FE51-01B2-0EF1-41A0-4026FD5C1D67}"/>
              </a:ext>
            </a:extLst>
          </p:cNvPr>
          <p:cNvSpPr/>
          <p:nvPr/>
        </p:nvSpPr>
        <p:spPr>
          <a:xfrm>
            <a:off x="477879" y="1969219"/>
            <a:ext cx="3480389" cy="1992958"/>
          </a:xfrm>
          <a:prstGeom prst="roundRect">
            <a:avLst/>
          </a:prstGeom>
          <a:solidFill>
            <a:schemeClr val="bg1"/>
          </a:solidFill>
          <a:ln w="190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1C3EE59-10FD-7B92-30E9-5C465DB3D431}"/>
              </a:ext>
            </a:extLst>
          </p:cNvPr>
          <p:cNvSpPr/>
          <p:nvPr/>
        </p:nvSpPr>
        <p:spPr>
          <a:xfrm>
            <a:off x="4436147" y="1790411"/>
            <a:ext cx="7754842" cy="3971939"/>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8A23550-5EE9-0347-2E0E-1C6F8EF7335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33AA72C0-B774-CF38-B315-7482DEDCA06D}"/>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A630D645-B693-513F-C71A-F129B9DB4756}"/>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7" name="TextBox 6">
            <a:extLst>
              <a:ext uri="{FF2B5EF4-FFF2-40B4-BE49-F238E27FC236}">
                <a16:creationId xmlns:a16="http://schemas.microsoft.com/office/drawing/2014/main" id="{E533AC9D-B4DE-6CCB-2BBE-2347B6D97775}"/>
              </a:ext>
            </a:extLst>
          </p:cNvPr>
          <p:cNvSpPr txBox="1"/>
          <p:nvPr/>
        </p:nvSpPr>
        <p:spPr>
          <a:xfrm>
            <a:off x="477879" y="6148217"/>
            <a:ext cx="11533146"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eMarketer Insider Intelligence, U.S. Buy Now, Pay Later Payment Value, June 2022. Buy now, pay later (BNPL) services are defined as installment loan solutions provided by third-party payment platforms that allow consumers to purchase and finance a product or service, and pay in scheduled installments. Morning Consult, </a:t>
            </a:r>
            <a:r>
              <a:rPr kumimoji="0" lang="en-US" sz="7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Inflation and a Possible Recession May Cement BNPL in Consumers’ Wallets Forever</a:t>
            </a: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7/12/22. Morning Consult Brand Intelligence; survey conducted monthly among a representative sample of roughly 2,200 </a:t>
            </a:r>
            <a:r>
              <a:rPr lang="en-US" sz="700">
                <a:solidFill>
                  <a:srgbClr val="1B1464"/>
                </a:solidFill>
                <a:latin typeface="Helvetica" panose="020B0604020202020204" pitchFamily="34" charset="0"/>
                <a:cs typeface="Helvetica" panose="020B0604020202020204" pitchFamily="34" charset="0"/>
              </a:rPr>
              <a:t>or 4,400 U.S. adults, with an unweighted margin of error of up to +/-2 percentage points. </a:t>
            </a: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Data based on survey conducted June 30 – July 1, 2022 among 541 U.S. adults who said they had used a BNPL (Buy now, pay later) service in the past year, with an unweighted margin of error of +/-4 percentage points. </a:t>
            </a:r>
            <a:endParaRPr kumimoji="0" lang="fr-FR"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graphicFrame>
        <p:nvGraphicFramePr>
          <p:cNvPr id="10" name="Chart 9">
            <a:extLst>
              <a:ext uri="{FF2B5EF4-FFF2-40B4-BE49-F238E27FC236}">
                <a16:creationId xmlns:a16="http://schemas.microsoft.com/office/drawing/2014/main" id="{A1F09B96-8C82-5450-E238-3B75F668D9E9}"/>
              </a:ext>
            </a:extLst>
          </p:cNvPr>
          <p:cNvGraphicFramePr/>
          <p:nvPr>
            <p:extLst>
              <p:ext uri="{D42A27DB-BD31-4B8C-83A1-F6EECF244321}">
                <p14:modId xmlns:p14="http://schemas.microsoft.com/office/powerpoint/2010/main" val="2310623317"/>
              </p:ext>
            </p:extLst>
          </p:nvPr>
        </p:nvGraphicFramePr>
        <p:xfrm>
          <a:off x="4465396" y="2437917"/>
          <a:ext cx="7696344" cy="3187080"/>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7C0C4554-9404-5526-57F4-0CB09068CF82}"/>
              </a:ext>
            </a:extLst>
          </p:cNvPr>
          <p:cNvSpPr txBox="1"/>
          <p:nvPr/>
        </p:nvSpPr>
        <p:spPr>
          <a:xfrm>
            <a:off x="5533968" y="1914697"/>
            <a:ext cx="5559200" cy="523220"/>
          </a:xfrm>
          <a:prstGeom prst="rect">
            <a:avLst/>
          </a:prstGeom>
          <a:noFill/>
        </p:spPr>
        <p:txBody>
          <a:bodyPr wrap="square">
            <a:spAutoFit/>
          </a:bodyPr>
          <a:lstStyle/>
          <a:p>
            <a:pPr algn="ctr" rtl="0">
              <a:defRPr sz="1400" b="1" i="0" u="none" strike="noStrike" kern="1200" spc="0" baseline="0">
                <a:solidFill>
                  <a:srgbClr val="1B1464"/>
                </a:solidFill>
                <a:latin typeface="Helvetica" panose="020B0604020202020204" pitchFamily="34" charset="0"/>
                <a:ea typeface="+mn-ea"/>
                <a:cs typeface="Helvetica" panose="020B0604020202020204" pitchFamily="34" charset="0"/>
              </a:defRPr>
            </a:pPr>
            <a:r>
              <a:rPr lang="en-US" sz="1400" b="1"/>
              <a:t>% of respondents who have purchased the following using ‘Buy Now, Pay Later’ (BNPL) services in the past year</a:t>
            </a:r>
          </a:p>
        </p:txBody>
      </p:sp>
      <p:sp>
        <p:nvSpPr>
          <p:cNvPr id="13" name="TextBox 12">
            <a:extLst>
              <a:ext uri="{FF2B5EF4-FFF2-40B4-BE49-F238E27FC236}">
                <a16:creationId xmlns:a16="http://schemas.microsoft.com/office/drawing/2014/main" id="{EDF710F7-5E6B-9554-84F5-9A5B1FFE8683}"/>
              </a:ext>
            </a:extLst>
          </p:cNvPr>
          <p:cNvSpPr txBox="1"/>
          <p:nvPr/>
        </p:nvSpPr>
        <p:spPr>
          <a:xfrm>
            <a:off x="477879" y="2924331"/>
            <a:ext cx="3480389"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rgbClr val="ED3C8D"/>
                </a:solidFill>
                <a:latin typeface="Helvetica" panose="020B0403020202020204" pitchFamily="34" charset="0"/>
              </a:rPr>
              <a:t>o</a:t>
            </a: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f U.S. adults have used a </a:t>
            </a:r>
            <a:b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‘Buy Now, Pay Later’ service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00" b="1">
              <a:solidFill>
                <a:srgbClr val="ED3C8D"/>
              </a:solidFill>
              <a:latin typeface="Helvetica" panose="020B04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rgbClr val="ED3C8D"/>
                </a:solidFill>
                <a:latin typeface="Helvetica" panose="020B0403020202020204" pitchFamily="34" charset="0"/>
              </a:rPr>
              <a:t>As of June 2022</a:t>
            </a:r>
            <a:endParaRPr kumimoji="0" lang="en-US" sz="120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14" name="TextBox 13">
            <a:extLst>
              <a:ext uri="{FF2B5EF4-FFF2-40B4-BE49-F238E27FC236}">
                <a16:creationId xmlns:a16="http://schemas.microsoft.com/office/drawing/2014/main" id="{88AD8263-3C7B-0E67-7857-D3288C43C5A3}"/>
              </a:ext>
            </a:extLst>
          </p:cNvPr>
          <p:cNvSpPr txBox="1"/>
          <p:nvPr/>
        </p:nvSpPr>
        <p:spPr>
          <a:xfrm>
            <a:off x="1118031" y="2106082"/>
            <a:ext cx="2200085" cy="923330"/>
          </a:xfrm>
          <a:prstGeom prst="rect">
            <a:avLst/>
          </a:prstGeom>
          <a:noFill/>
        </p:spPr>
        <p:txBody>
          <a:bodyPr wrap="square">
            <a:spAutoFit/>
          </a:bodyPr>
          <a:lstStyle/>
          <a:p>
            <a:pPr algn="ctr"/>
            <a:r>
              <a:rPr lang="en-US" sz="5400" b="1">
                <a:ln w="13462">
                  <a:solidFill>
                    <a:prstClr val="black"/>
                  </a:solidFill>
                  <a:prstDash val="solid"/>
                </a:ln>
                <a:solidFill>
                  <a:srgbClr val="ED3C8D"/>
                </a:solidFill>
                <a:latin typeface="Helvetica" panose="020B0604020202020204" pitchFamily="34" charset="0"/>
                <a:cs typeface="Helvetica" panose="020B0604020202020204" pitchFamily="34" charset="0"/>
              </a:rPr>
              <a:t>18</a:t>
            </a:r>
            <a:r>
              <a:rPr kumimoji="0" lang="en-US" sz="5400" b="1" i="0" u="none" strike="noStrike" kern="1200" cap="none" spc="0" normalizeH="0" baseline="0" noProof="0">
                <a:ln w="13462">
                  <a:solidFill>
                    <a:prstClr val="black"/>
                  </a:solidFill>
                  <a:prstDash val="solid"/>
                </a:ln>
                <a:solidFill>
                  <a:srgbClr val="ED3C8D"/>
                </a:solidFill>
                <a:uLnTx/>
                <a:uFillTx/>
                <a:latin typeface="Helvetica" panose="020B0604020202020204" pitchFamily="34" charset="0"/>
                <a:ea typeface="+mn-ea"/>
                <a:cs typeface="Helvetica" panose="020B0604020202020204" pitchFamily="34" charset="0"/>
              </a:rPr>
              <a:t>%</a:t>
            </a:r>
            <a:endParaRPr lang="en-US" sz="5400">
              <a:solidFill>
                <a:srgbClr val="ED3C8D"/>
              </a:solidFill>
            </a:endParaRPr>
          </a:p>
        </p:txBody>
      </p:sp>
      <p:sp>
        <p:nvSpPr>
          <p:cNvPr id="17" name="TextBox 16">
            <a:extLst>
              <a:ext uri="{FF2B5EF4-FFF2-40B4-BE49-F238E27FC236}">
                <a16:creationId xmlns:a16="http://schemas.microsoft.com/office/drawing/2014/main" id="{E8CD9467-94FA-C0CF-D6B9-C049B4F325A4}"/>
              </a:ext>
            </a:extLst>
          </p:cNvPr>
          <p:cNvSpPr txBox="1"/>
          <p:nvPr/>
        </p:nvSpPr>
        <p:spPr>
          <a:xfrm>
            <a:off x="868705" y="4089532"/>
            <a:ext cx="933050" cy="461665"/>
          </a:xfrm>
          <a:prstGeom prst="rect">
            <a:avLst/>
          </a:prstGeom>
          <a:noFill/>
        </p:spPr>
        <p:txBody>
          <a:bodyPr wrap="square">
            <a:spAutoFit/>
          </a:bodyPr>
          <a:lstStyle/>
          <a:p>
            <a:pPr algn="ctr"/>
            <a:r>
              <a:rPr kumimoji="0" lang="en-US" sz="2400" b="1" i="0" u="none" strike="noStrike" kern="1200" cap="none" spc="0" normalizeH="0" baseline="0" noProof="0">
                <a:ln w="13462">
                  <a:solidFill>
                    <a:prstClr val="black"/>
                  </a:solidFill>
                  <a:prstDash val="solid"/>
                </a:ln>
                <a:solidFill>
                  <a:srgbClr val="00BFF2"/>
                </a:solidFill>
                <a:uLnTx/>
                <a:uFillTx/>
                <a:latin typeface="Helvetica" panose="020B0604020202020204" pitchFamily="34" charset="0"/>
                <a:ea typeface="+mn-ea"/>
                <a:cs typeface="Helvetica" panose="020B0604020202020204" pitchFamily="34" charset="0"/>
              </a:rPr>
              <a:t>37%</a:t>
            </a:r>
            <a:endParaRPr lang="en-US" sz="2400">
              <a:solidFill>
                <a:srgbClr val="00BFF2"/>
              </a:solidFill>
            </a:endParaRPr>
          </a:p>
        </p:txBody>
      </p:sp>
      <p:sp>
        <p:nvSpPr>
          <p:cNvPr id="18" name="TextBox 17">
            <a:extLst>
              <a:ext uri="{FF2B5EF4-FFF2-40B4-BE49-F238E27FC236}">
                <a16:creationId xmlns:a16="http://schemas.microsoft.com/office/drawing/2014/main" id="{05D80018-75A3-C7CB-B175-8F71D2A02161}"/>
              </a:ext>
            </a:extLst>
          </p:cNvPr>
          <p:cNvSpPr txBox="1"/>
          <p:nvPr/>
        </p:nvSpPr>
        <p:spPr>
          <a:xfrm>
            <a:off x="606306" y="4519756"/>
            <a:ext cx="145784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bg1"/>
                </a:solidFill>
                <a:latin typeface="Helvetica" panose="020B0403020202020204" pitchFamily="34" charset="0"/>
              </a:rPr>
              <a:t>Gen Z Adults</a:t>
            </a:r>
            <a:endParaRPr kumimoji="0" lang="en-US" sz="1050" i="0" u="none" strike="noStrike" kern="1200" cap="none" spc="0" normalizeH="0" baseline="0" noProof="0">
              <a:ln>
                <a:noFill/>
              </a:ln>
              <a:solidFill>
                <a:schemeClr val="bg1"/>
              </a:solidFill>
              <a:effectLst/>
              <a:uLnTx/>
              <a:uFillTx/>
              <a:latin typeface="Helvetica" panose="020B0403020202020204" pitchFamily="34" charset="0"/>
              <a:ea typeface="+mn-ea"/>
              <a:cs typeface="+mn-cs"/>
            </a:endParaRPr>
          </a:p>
        </p:txBody>
      </p:sp>
      <p:sp>
        <p:nvSpPr>
          <p:cNvPr id="19" name="TextBox 18">
            <a:extLst>
              <a:ext uri="{FF2B5EF4-FFF2-40B4-BE49-F238E27FC236}">
                <a16:creationId xmlns:a16="http://schemas.microsoft.com/office/drawing/2014/main" id="{AD857C40-0474-29C5-CF1E-89C029150082}"/>
              </a:ext>
            </a:extLst>
          </p:cNvPr>
          <p:cNvSpPr txBox="1"/>
          <p:nvPr/>
        </p:nvSpPr>
        <p:spPr>
          <a:xfrm>
            <a:off x="2730226" y="4089532"/>
            <a:ext cx="933050" cy="461665"/>
          </a:xfrm>
          <a:prstGeom prst="rect">
            <a:avLst/>
          </a:prstGeom>
          <a:noFill/>
        </p:spPr>
        <p:txBody>
          <a:bodyPr wrap="square">
            <a:spAutoFit/>
          </a:bodyPr>
          <a:lstStyle/>
          <a:p>
            <a:pPr algn="ctr"/>
            <a:r>
              <a:rPr kumimoji="0" lang="en-US" sz="2400" b="1" i="0" u="none" strike="noStrike" kern="1200" cap="none" spc="0" normalizeH="0" baseline="0" noProof="0">
                <a:ln w="13462">
                  <a:solidFill>
                    <a:prstClr val="black"/>
                  </a:solidFill>
                  <a:prstDash val="solid"/>
                </a:ln>
                <a:solidFill>
                  <a:srgbClr val="00BFF2"/>
                </a:solidFill>
                <a:uLnTx/>
                <a:uFillTx/>
                <a:latin typeface="Helvetica" panose="020B0604020202020204" pitchFamily="34" charset="0"/>
                <a:ea typeface="+mn-ea"/>
                <a:cs typeface="Helvetica" panose="020B0604020202020204" pitchFamily="34" charset="0"/>
              </a:rPr>
              <a:t>3</a:t>
            </a:r>
            <a:r>
              <a:rPr lang="en-US" sz="2400" b="1">
                <a:ln w="13462">
                  <a:solidFill>
                    <a:prstClr val="black"/>
                  </a:solidFill>
                  <a:prstDash val="solid"/>
                </a:ln>
                <a:solidFill>
                  <a:srgbClr val="00BFF2"/>
                </a:solidFill>
                <a:latin typeface="Helvetica" panose="020B0604020202020204" pitchFamily="34" charset="0"/>
                <a:cs typeface="Helvetica" panose="020B0604020202020204" pitchFamily="34" charset="0"/>
              </a:rPr>
              <a:t>0</a:t>
            </a:r>
            <a:r>
              <a:rPr kumimoji="0" lang="en-US" sz="2400" b="1" i="0" u="none" strike="noStrike" kern="1200" cap="none" spc="0" normalizeH="0" baseline="0" noProof="0">
                <a:ln w="13462">
                  <a:solidFill>
                    <a:prstClr val="black"/>
                  </a:solidFill>
                  <a:prstDash val="solid"/>
                </a:ln>
                <a:solidFill>
                  <a:srgbClr val="00BFF2"/>
                </a:solidFill>
                <a:uLnTx/>
                <a:uFillTx/>
                <a:latin typeface="Helvetica" panose="020B0604020202020204" pitchFamily="34" charset="0"/>
                <a:ea typeface="+mn-ea"/>
                <a:cs typeface="Helvetica" panose="020B0604020202020204" pitchFamily="34" charset="0"/>
              </a:rPr>
              <a:t>%</a:t>
            </a:r>
            <a:endParaRPr lang="en-US" sz="2400">
              <a:solidFill>
                <a:srgbClr val="00BFF2"/>
              </a:solidFill>
            </a:endParaRPr>
          </a:p>
        </p:txBody>
      </p:sp>
      <p:sp>
        <p:nvSpPr>
          <p:cNvPr id="20" name="TextBox 19">
            <a:extLst>
              <a:ext uri="{FF2B5EF4-FFF2-40B4-BE49-F238E27FC236}">
                <a16:creationId xmlns:a16="http://schemas.microsoft.com/office/drawing/2014/main" id="{514B8411-F899-74F1-B8CF-A08D71352C64}"/>
              </a:ext>
            </a:extLst>
          </p:cNvPr>
          <p:cNvSpPr txBox="1"/>
          <p:nvPr/>
        </p:nvSpPr>
        <p:spPr>
          <a:xfrm>
            <a:off x="2354775" y="4519756"/>
            <a:ext cx="145784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bg1"/>
                </a:solidFill>
                <a:latin typeface="Helvetica" panose="020B0403020202020204" pitchFamily="34" charset="0"/>
              </a:rPr>
              <a:t>Millennials</a:t>
            </a:r>
            <a:endParaRPr kumimoji="0" lang="en-US" sz="1050" i="0" u="none" strike="noStrike" kern="1200" cap="none" spc="0" normalizeH="0" baseline="0" noProof="0">
              <a:ln>
                <a:noFill/>
              </a:ln>
              <a:solidFill>
                <a:schemeClr val="bg1"/>
              </a:solidFill>
              <a:effectLst/>
              <a:uLnTx/>
              <a:uFillTx/>
              <a:latin typeface="Helvetica" panose="020B0403020202020204" pitchFamily="34" charset="0"/>
              <a:ea typeface="+mn-ea"/>
              <a:cs typeface="+mn-cs"/>
            </a:endParaRPr>
          </a:p>
        </p:txBody>
      </p:sp>
      <p:sp>
        <p:nvSpPr>
          <p:cNvPr id="21" name="TextBox 20">
            <a:extLst>
              <a:ext uri="{FF2B5EF4-FFF2-40B4-BE49-F238E27FC236}">
                <a16:creationId xmlns:a16="http://schemas.microsoft.com/office/drawing/2014/main" id="{38A24AB8-075C-28A7-F798-18E2D36684CC}"/>
              </a:ext>
            </a:extLst>
          </p:cNvPr>
          <p:cNvSpPr txBox="1"/>
          <p:nvPr/>
        </p:nvSpPr>
        <p:spPr>
          <a:xfrm>
            <a:off x="868705" y="4954889"/>
            <a:ext cx="933050" cy="461665"/>
          </a:xfrm>
          <a:prstGeom prst="rect">
            <a:avLst/>
          </a:prstGeom>
          <a:noFill/>
        </p:spPr>
        <p:txBody>
          <a:bodyPr wrap="square">
            <a:spAutoFit/>
          </a:bodyPr>
          <a:lstStyle/>
          <a:p>
            <a:pPr algn="ctr"/>
            <a:r>
              <a:rPr kumimoji="0" lang="en-US" sz="2400" b="1" i="0" u="none" strike="noStrike" kern="1200" cap="none" spc="0" normalizeH="0" baseline="0" noProof="0">
                <a:ln w="13462">
                  <a:solidFill>
                    <a:prstClr val="black"/>
                  </a:solidFill>
                  <a:prstDash val="solid"/>
                </a:ln>
                <a:solidFill>
                  <a:srgbClr val="FFE600"/>
                </a:solidFill>
                <a:uLnTx/>
                <a:uFillTx/>
                <a:latin typeface="Helvetica" panose="020B0604020202020204" pitchFamily="34" charset="0"/>
                <a:ea typeface="+mn-ea"/>
                <a:cs typeface="Helvetica" panose="020B0604020202020204" pitchFamily="34" charset="0"/>
              </a:rPr>
              <a:t>21%</a:t>
            </a:r>
            <a:endParaRPr lang="en-US" sz="2400">
              <a:solidFill>
                <a:srgbClr val="FFE600"/>
              </a:solidFill>
            </a:endParaRPr>
          </a:p>
        </p:txBody>
      </p:sp>
      <p:sp>
        <p:nvSpPr>
          <p:cNvPr id="22" name="TextBox 21">
            <a:extLst>
              <a:ext uri="{FF2B5EF4-FFF2-40B4-BE49-F238E27FC236}">
                <a16:creationId xmlns:a16="http://schemas.microsoft.com/office/drawing/2014/main" id="{8DE4CF04-FD99-B6D0-CD4E-8E889D6EDFF0}"/>
              </a:ext>
            </a:extLst>
          </p:cNvPr>
          <p:cNvSpPr txBox="1"/>
          <p:nvPr/>
        </p:nvSpPr>
        <p:spPr>
          <a:xfrm>
            <a:off x="368171" y="5364793"/>
            <a:ext cx="193411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bg1"/>
                </a:solidFill>
                <a:latin typeface="Helvetica" panose="020B0403020202020204" pitchFamily="34" charset="0"/>
              </a:rPr>
              <a:t>Income $50K-$99K</a:t>
            </a:r>
            <a:endParaRPr kumimoji="0" lang="en-US" sz="1050" i="0" u="none" strike="noStrike" kern="1200" cap="none" spc="0" normalizeH="0" baseline="0" noProof="0">
              <a:ln>
                <a:noFill/>
              </a:ln>
              <a:solidFill>
                <a:schemeClr val="bg1"/>
              </a:solidFill>
              <a:effectLst/>
              <a:uLnTx/>
              <a:uFillTx/>
              <a:latin typeface="Helvetica" panose="020B0403020202020204" pitchFamily="34" charset="0"/>
              <a:ea typeface="+mn-ea"/>
              <a:cs typeface="+mn-cs"/>
            </a:endParaRPr>
          </a:p>
        </p:txBody>
      </p:sp>
      <p:sp>
        <p:nvSpPr>
          <p:cNvPr id="23" name="TextBox 22">
            <a:extLst>
              <a:ext uri="{FF2B5EF4-FFF2-40B4-BE49-F238E27FC236}">
                <a16:creationId xmlns:a16="http://schemas.microsoft.com/office/drawing/2014/main" id="{B43B49F8-57F5-3F7E-FCFD-F505C980DE4E}"/>
              </a:ext>
            </a:extLst>
          </p:cNvPr>
          <p:cNvSpPr txBox="1"/>
          <p:nvPr/>
        </p:nvSpPr>
        <p:spPr>
          <a:xfrm>
            <a:off x="2730226" y="4954889"/>
            <a:ext cx="933050" cy="461665"/>
          </a:xfrm>
          <a:prstGeom prst="rect">
            <a:avLst/>
          </a:prstGeom>
          <a:noFill/>
        </p:spPr>
        <p:txBody>
          <a:bodyPr wrap="square">
            <a:spAutoFit/>
          </a:bodyPr>
          <a:lstStyle/>
          <a:p>
            <a:pPr algn="ctr"/>
            <a:r>
              <a:rPr lang="en-US" sz="2400" b="1">
                <a:ln w="13462">
                  <a:solidFill>
                    <a:prstClr val="black"/>
                  </a:solidFill>
                  <a:prstDash val="solid"/>
                </a:ln>
                <a:solidFill>
                  <a:srgbClr val="FFE600"/>
                </a:solidFill>
                <a:latin typeface="Helvetica" panose="020B0604020202020204" pitchFamily="34" charset="0"/>
                <a:cs typeface="Helvetica" panose="020B0604020202020204" pitchFamily="34" charset="0"/>
              </a:rPr>
              <a:t>20</a:t>
            </a:r>
            <a:r>
              <a:rPr kumimoji="0" lang="en-US" sz="2400" b="1" i="0" u="none" strike="noStrike" kern="1200" cap="none" spc="0" normalizeH="0" baseline="0" noProof="0">
                <a:ln w="13462">
                  <a:solidFill>
                    <a:prstClr val="black"/>
                  </a:solidFill>
                  <a:prstDash val="solid"/>
                </a:ln>
                <a:solidFill>
                  <a:srgbClr val="FFE600"/>
                </a:solidFill>
                <a:uLnTx/>
                <a:uFillTx/>
                <a:latin typeface="Helvetica" panose="020B0604020202020204" pitchFamily="34" charset="0"/>
                <a:ea typeface="+mn-ea"/>
                <a:cs typeface="Helvetica" panose="020B0604020202020204" pitchFamily="34" charset="0"/>
              </a:rPr>
              <a:t>%</a:t>
            </a:r>
            <a:endParaRPr lang="en-US" sz="2400">
              <a:solidFill>
                <a:srgbClr val="FFE600"/>
              </a:solidFill>
            </a:endParaRPr>
          </a:p>
        </p:txBody>
      </p:sp>
      <p:sp>
        <p:nvSpPr>
          <p:cNvPr id="24" name="TextBox 23">
            <a:extLst>
              <a:ext uri="{FF2B5EF4-FFF2-40B4-BE49-F238E27FC236}">
                <a16:creationId xmlns:a16="http://schemas.microsoft.com/office/drawing/2014/main" id="{41F10681-F78A-A4AE-A60C-239EBB676BE4}"/>
              </a:ext>
            </a:extLst>
          </p:cNvPr>
          <p:cNvSpPr txBox="1"/>
          <p:nvPr/>
        </p:nvSpPr>
        <p:spPr>
          <a:xfrm>
            <a:off x="2325527" y="5364793"/>
            <a:ext cx="174244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bg1"/>
                </a:solidFill>
                <a:latin typeface="Helvetica" panose="020B0403020202020204" pitchFamily="34" charset="0"/>
              </a:rPr>
              <a:t>Income $100K+</a:t>
            </a:r>
            <a:endParaRPr kumimoji="0" lang="en-US" sz="1050" i="0" u="none" strike="noStrike" kern="1200" cap="none" spc="0" normalizeH="0" baseline="0" noProof="0">
              <a:ln>
                <a:noFill/>
              </a:ln>
              <a:solidFill>
                <a:schemeClr val="bg1"/>
              </a:solidFill>
              <a:effectLst/>
              <a:uLnTx/>
              <a:uFillTx/>
              <a:latin typeface="Helvetica" panose="020B0403020202020204" pitchFamily="34" charset="0"/>
              <a:ea typeface="+mn-ea"/>
              <a:cs typeface="+mn-cs"/>
            </a:endParaRPr>
          </a:p>
        </p:txBody>
      </p:sp>
      <p:sp>
        <p:nvSpPr>
          <p:cNvPr id="25" name="TextBox 24">
            <a:extLst>
              <a:ext uri="{FF2B5EF4-FFF2-40B4-BE49-F238E27FC236}">
                <a16:creationId xmlns:a16="http://schemas.microsoft.com/office/drawing/2014/main" id="{0F0D2DE3-C7BC-A505-9487-F01F211ED99D}"/>
              </a:ext>
            </a:extLst>
          </p:cNvPr>
          <p:cNvSpPr txBox="1"/>
          <p:nvPr/>
        </p:nvSpPr>
        <p:spPr>
          <a:xfrm>
            <a:off x="82787" y="85153"/>
            <a:ext cx="12026426"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mn-ea"/>
                <a:cs typeface="+mn-cs"/>
              </a:rPr>
              <a:t>Increasingly popular ‘Buy Now, Pay Later’ options mean price is less </a:t>
            </a:r>
            <a:br>
              <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mn-ea"/>
                <a:cs typeface="+mn-cs"/>
              </a:rPr>
            </a:br>
            <a:r>
              <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mn-ea"/>
                <a:cs typeface="+mn-cs"/>
              </a:rPr>
              <a:t>of a consideration when consumers are looking to buy the non-essential products they can only get from their favorite brands</a:t>
            </a:r>
            <a:endParaRPr kumimoji="0" lang="en-US" sz="2600" b="1" i="0" u="none" strike="noStrike" kern="1200" cap="none" spc="0" normalizeH="0" baseline="0" noProof="0">
              <a:ln>
                <a:noFill/>
              </a:ln>
              <a:solidFill>
                <a:srgbClr val="7030A0"/>
              </a:solidFill>
              <a:effectLst/>
              <a:uLnTx/>
              <a:uFillTx/>
              <a:latin typeface="Helvetica" panose="020B0604020202020204" pitchFamily="34" charset="0"/>
              <a:ea typeface="+mn-ea"/>
              <a:cs typeface="+mn-cs"/>
            </a:endParaRPr>
          </a:p>
        </p:txBody>
      </p:sp>
      <p:sp>
        <p:nvSpPr>
          <p:cNvPr id="27" name="Rectangle 26">
            <a:extLst>
              <a:ext uri="{FF2B5EF4-FFF2-40B4-BE49-F238E27FC236}">
                <a16:creationId xmlns:a16="http://schemas.microsoft.com/office/drawing/2014/main" id="{5BB37B04-78CF-9855-4D99-B1B274651EBA}"/>
              </a:ext>
            </a:extLst>
          </p:cNvPr>
          <p:cNvSpPr/>
          <p:nvPr/>
        </p:nvSpPr>
        <p:spPr>
          <a:xfrm>
            <a:off x="106905" y="1363628"/>
            <a:ext cx="11978189" cy="307777"/>
          </a:xfrm>
          <a:prstGeom prst="rect">
            <a:avLst/>
          </a:prstGeom>
          <a:noFill/>
        </p:spPr>
        <p:txBody>
          <a:bodyPr wrap="square" rtlCol="0" anchor="t">
            <a:spAutoFit/>
          </a:bodyPr>
          <a:lstStyle/>
          <a:p>
            <a:pPr marL="285750" indent="-285750">
              <a:buBlip>
                <a:blip r:embed="rId5"/>
              </a:buBlip>
              <a:defRPr/>
            </a:pPr>
            <a:r>
              <a:rPr lang="en-US" sz="1400">
                <a:solidFill>
                  <a:srgbClr val="1F1A62"/>
                </a:solidFill>
                <a:latin typeface="Helvetica"/>
              </a:rPr>
              <a:t>The value of the ‘Buy Now, Pay Later’ market is estimated to reach $76 billion in 2022 and projected to almost double to $143 billion by 2026</a:t>
            </a:r>
            <a:endParaRPr lang="en-US" sz="1600"/>
          </a:p>
        </p:txBody>
      </p:sp>
    </p:spTree>
    <p:extLst>
      <p:ext uri="{BB962C8B-B14F-4D97-AF65-F5344CB8AC3E}">
        <p14:creationId xmlns:p14="http://schemas.microsoft.com/office/powerpoint/2010/main" val="16147550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0043954-5448-65A5-6A0E-98479493F8CC}"/>
              </a:ext>
            </a:extLst>
          </p:cNvPr>
          <p:cNvSpPr txBox="1"/>
          <p:nvPr/>
        </p:nvSpPr>
        <p:spPr>
          <a:xfrm>
            <a:off x="277203" y="138933"/>
            <a:ext cx="11418600" cy="1292662"/>
          </a:xfrm>
          <a:prstGeom prst="rect">
            <a:avLst/>
          </a:prstGeom>
          <a:noFill/>
        </p:spPr>
        <p:txBody>
          <a:bodyPr wrap="square">
            <a:spAutoFit/>
          </a:bodyPr>
          <a:lstStyle/>
          <a:p>
            <a:r>
              <a:rPr lang="en-US" sz="2600" b="1" i="0">
                <a:solidFill>
                  <a:srgbClr val="1B1464"/>
                </a:solidFill>
                <a:effectLst/>
                <a:latin typeface="Helvetica" panose="020B0403020202020204" pitchFamily="34" charset="0"/>
              </a:rPr>
              <a:t>However discretionary spend is becoming more limited and brands need to establish their unique value beyond price in order to retain customers who might otherwise be tempted by competitors </a:t>
            </a:r>
            <a:endParaRPr lang="en-US" sz="2600" b="1">
              <a:solidFill>
                <a:srgbClr val="1B1464"/>
              </a:solidFill>
              <a:latin typeface="Helvetica" panose="020B0403020202020204" pitchFamily="34" charset="0"/>
            </a:endParaRPr>
          </a:p>
        </p:txBody>
      </p:sp>
      <p:pic>
        <p:nvPicPr>
          <p:cNvPr id="6" name="Picture 5">
            <a:extLst>
              <a:ext uri="{FF2B5EF4-FFF2-40B4-BE49-F238E27FC236}">
                <a16:creationId xmlns:a16="http://schemas.microsoft.com/office/drawing/2014/main" id="{DA9A49B3-EE3C-3A52-B01B-9C7E7877054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7" name="Slide Number Placeholder 5">
            <a:extLst>
              <a:ext uri="{FF2B5EF4-FFF2-40B4-BE49-F238E27FC236}">
                <a16:creationId xmlns:a16="http://schemas.microsoft.com/office/drawing/2014/main" id="{7B3912E6-0808-7016-A706-1447E50DDA21}"/>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8" name="Rectangle 7">
            <a:extLst>
              <a:ext uri="{FF2B5EF4-FFF2-40B4-BE49-F238E27FC236}">
                <a16:creationId xmlns:a16="http://schemas.microsoft.com/office/drawing/2014/main" id="{0D20698D-7C53-6AC5-3E9D-02FD05515A97}"/>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2" name="TextBox 11">
            <a:extLst>
              <a:ext uri="{FF2B5EF4-FFF2-40B4-BE49-F238E27FC236}">
                <a16:creationId xmlns:a16="http://schemas.microsoft.com/office/drawing/2014/main" id="{32529BD4-9502-C209-4D1E-EE118CAB2BE2}"/>
              </a:ext>
            </a:extLst>
          </p:cNvPr>
          <p:cNvSpPr txBox="1"/>
          <p:nvPr/>
        </p:nvSpPr>
        <p:spPr>
          <a:xfrm>
            <a:off x="522248" y="6312497"/>
            <a:ext cx="1160919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WARC, </a:t>
            </a:r>
            <a:r>
              <a:rPr kumimoji="0" lang="en-US" sz="8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How role model brands add to brand value during inflationary times</a:t>
            </a: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July 2022.</a:t>
            </a:r>
            <a:endParaRPr lang="en-US" sz="800">
              <a:solidFill>
                <a:srgbClr val="002060"/>
              </a:solidFill>
              <a:latin typeface="Helvetica" panose="020B0604020202020204" pitchFamily="34" charset="0"/>
              <a:cs typeface="Helvetica" panose="020B0604020202020204" pitchFamily="34" charset="0"/>
            </a:endParaRPr>
          </a:p>
        </p:txBody>
      </p:sp>
      <p:sp>
        <p:nvSpPr>
          <p:cNvPr id="9" name="Rectangle 8">
            <a:extLst>
              <a:ext uri="{FF2B5EF4-FFF2-40B4-BE49-F238E27FC236}">
                <a16:creationId xmlns:a16="http://schemas.microsoft.com/office/drawing/2014/main" id="{680FD1FB-060E-CEC2-3A72-3FCAC4342B7B}"/>
              </a:ext>
            </a:extLst>
          </p:cNvPr>
          <p:cNvSpPr/>
          <p:nvPr/>
        </p:nvSpPr>
        <p:spPr>
          <a:xfrm>
            <a:off x="277203" y="1471269"/>
            <a:ext cx="3761227" cy="4750537"/>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049F1597-BCBA-E3CE-EC03-8936BFA6BF75}"/>
              </a:ext>
            </a:extLst>
          </p:cNvPr>
          <p:cNvSpPr txBox="1"/>
          <p:nvPr/>
        </p:nvSpPr>
        <p:spPr>
          <a:xfrm>
            <a:off x="292777" y="2482208"/>
            <a:ext cx="3730078" cy="1723549"/>
          </a:xfrm>
          <a:prstGeom prst="rect">
            <a:avLst/>
          </a:prstGeom>
          <a:noFill/>
        </p:spPr>
        <p:txBody>
          <a:bodyPr wrap="square">
            <a:spAutoFit/>
          </a:bodyPr>
          <a:lstStyle/>
          <a:p>
            <a:pPr algn="ctr"/>
            <a:r>
              <a:rPr lang="en-US" sz="1600" b="1" i="0">
                <a:solidFill>
                  <a:srgbClr val="1B1464"/>
                </a:solidFill>
                <a:effectLst/>
                <a:latin typeface="Helvetica" panose="020B0403020202020204" pitchFamily="34" charset="0"/>
              </a:rPr>
              <a:t>Inflationary times mean </a:t>
            </a:r>
            <a:br>
              <a:rPr lang="en-US" sz="1600" b="1" i="0">
                <a:solidFill>
                  <a:srgbClr val="1B1464"/>
                </a:solidFill>
                <a:effectLst/>
                <a:latin typeface="Helvetica" panose="020B0403020202020204" pitchFamily="34" charset="0"/>
              </a:rPr>
            </a:br>
            <a:r>
              <a:rPr lang="en-US" sz="1600" b="1" i="0">
                <a:solidFill>
                  <a:srgbClr val="1B1464"/>
                </a:solidFill>
                <a:effectLst/>
                <a:latin typeface="Helvetica" panose="020B0403020202020204" pitchFamily="34" charset="0"/>
              </a:rPr>
              <a:t>doubling-down on what your </a:t>
            </a:r>
            <a:br>
              <a:rPr lang="en-US" sz="1600" b="1" i="0">
                <a:solidFill>
                  <a:srgbClr val="1B1464"/>
                </a:solidFill>
                <a:effectLst/>
                <a:latin typeface="Helvetica" panose="020B0403020202020204" pitchFamily="34" charset="0"/>
              </a:rPr>
            </a:br>
            <a:r>
              <a:rPr lang="en-US" sz="1600" b="1" i="0">
                <a:solidFill>
                  <a:srgbClr val="1B1464"/>
                </a:solidFill>
                <a:effectLst/>
                <a:latin typeface="Helvetica" panose="020B0403020202020204" pitchFamily="34" charset="0"/>
              </a:rPr>
              <a:t>brand uniquely solves</a:t>
            </a:r>
          </a:p>
          <a:p>
            <a:pPr algn="ctr"/>
            <a:endParaRPr lang="en-US" sz="1000" b="0" i="0">
              <a:solidFill>
                <a:srgbClr val="1B1464"/>
              </a:solidFill>
              <a:effectLst/>
              <a:latin typeface="Helvetica" panose="020B0403020202020204" pitchFamily="34" charset="0"/>
            </a:endParaRPr>
          </a:p>
          <a:p>
            <a:r>
              <a:rPr lang="en-US" sz="1200" b="0" i="0">
                <a:solidFill>
                  <a:srgbClr val="1B1464"/>
                </a:solidFill>
                <a:effectLst/>
                <a:latin typeface="Helvetica" panose="020B0403020202020204" pitchFamily="34" charset="0"/>
              </a:rPr>
              <a:t>Brands can’t always control pricing – particularly during an inflationary cycle – but instead they can</a:t>
            </a:r>
            <a:r>
              <a:rPr lang="en-US" sz="1200" b="1" i="0">
                <a:solidFill>
                  <a:srgbClr val="1B1464"/>
                </a:solidFill>
                <a:effectLst/>
                <a:latin typeface="Helvetica" panose="020B0403020202020204" pitchFamily="34" charset="0"/>
              </a:rPr>
              <a:t> </a:t>
            </a:r>
            <a:r>
              <a:rPr lang="en-US" sz="1200" b="1" i="0">
                <a:solidFill>
                  <a:srgbClr val="ED3C8D"/>
                </a:solidFill>
                <a:effectLst/>
                <a:latin typeface="Helvetica" panose="020B0403020202020204" pitchFamily="34" charset="0"/>
              </a:rPr>
              <a:t>focus on the other elements that got consumers buying </a:t>
            </a:r>
            <a:r>
              <a:rPr lang="en-US" sz="1200" b="0" i="0">
                <a:solidFill>
                  <a:srgbClr val="1B1464"/>
                </a:solidFill>
                <a:effectLst/>
                <a:latin typeface="Helvetica" panose="020B0403020202020204" pitchFamily="34" charset="0"/>
              </a:rPr>
              <a:t>them in the first place.</a:t>
            </a:r>
          </a:p>
        </p:txBody>
      </p:sp>
      <p:pic>
        <p:nvPicPr>
          <p:cNvPr id="13" name="Picture 12" descr="Icon&#10;&#10;Description automatically generated">
            <a:extLst>
              <a:ext uri="{FF2B5EF4-FFF2-40B4-BE49-F238E27FC236}">
                <a16:creationId xmlns:a16="http://schemas.microsoft.com/office/drawing/2014/main" id="{BED99D9A-9615-07D3-BAE0-3703CBFA6B5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51975" y="1584916"/>
            <a:ext cx="811682" cy="811682"/>
          </a:xfrm>
          <a:prstGeom prst="rect">
            <a:avLst/>
          </a:prstGeom>
        </p:spPr>
      </p:pic>
      <p:sp>
        <p:nvSpPr>
          <p:cNvPr id="19" name="TextBox 18">
            <a:extLst>
              <a:ext uri="{FF2B5EF4-FFF2-40B4-BE49-F238E27FC236}">
                <a16:creationId xmlns:a16="http://schemas.microsoft.com/office/drawing/2014/main" id="{08D0E44D-324F-E7B2-5313-8C2A8DC048BB}"/>
              </a:ext>
            </a:extLst>
          </p:cNvPr>
          <p:cNvSpPr txBox="1"/>
          <p:nvPr/>
        </p:nvSpPr>
        <p:spPr>
          <a:xfrm>
            <a:off x="267660" y="4849073"/>
            <a:ext cx="3780313" cy="1231106"/>
          </a:xfrm>
          <a:prstGeom prst="rect">
            <a:avLst/>
          </a:prstGeom>
          <a:noFill/>
        </p:spPr>
        <p:txBody>
          <a:bodyPr wrap="square">
            <a:spAutoFit/>
          </a:bodyPr>
          <a:lstStyle/>
          <a:p>
            <a:r>
              <a:rPr lang="en-US" sz="1400" b="1">
                <a:solidFill>
                  <a:srgbClr val="1B1464"/>
                </a:solidFill>
                <a:latin typeface="Helvetica" panose="020B0403020202020204" pitchFamily="34" charset="0"/>
              </a:rPr>
              <a:t>Example:</a:t>
            </a:r>
          </a:p>
          <a:p>
            <a:r>
              <a:rPr lang="en-US" sz="1200" b="0" i="0" err="1">
                <a:solidFill>
                  <a:srgbClr val="1B1464"/>
                </a:solidFill>
                <a:effectLst/>
                <a:latin typeface="Helvetica" panose="020B0403020202020204" pitchFamily="34" charset="0"/>
              </a:rPr>
              <a:t>Warby</a:t>
            </a:r>
            <a:r>
              <a:rPr lang="en-US" sz="1200" b="0" i="0">
                <a:solidFill>
                  <a:srgbClr val="1B1464"/>
                </a:solidFill>
                <a:effectLst/>
                <a:latin typeface="Helvetica" panose="020B0403020202020204" pitchFamily="34" charset="0"/>
              </a:rPr>
              <a:t> Parker </a:t>
            </a:r>
            <a:r>
              <a:rPr lang="en-US" sz="1200" b="1" i="0">
                <a:solidFill>
                  <a:srgbClr val="ED3C8D"/>
                </a:solidFill>
                <a:effectLst/>
                <a:latin typeface="Helvetica" panose="020B0403020202020204" pitchFamily="34" charset="0"/>
              </a:rPr>
              <a:t>eliminates the hassle </a:t>
            </a:r>
            <a:r>
              <a:rPr lang="en-US" sz="1200" b="0" i="0">
                <a:solidFill>
                  <a:srgbClr val="1B1464"/>
                </a:solidFill>
                <a:effectLst/>
                <a:latin typeface="Helvetica" panose="020B0403020202020204" pitchFamily="34" charset="0"/>
              </a:rPr>
              <a:t>of getting a new pair of glasses by delivering frames right to the customer’s front door rather than having to go to an optometrist. </a:t>
            </a:r>
            <a:r>
              <a:rPr lang="en-US" sz="1200" b="1" i="0">
                <a:solidFill>
                  <a:srgbClr val="ED3C8D"/>
                </a:solidFill>
                <a:effectLst/>
                <a:latin typeface="Helvetica" panose="020B0403020202020204" pitchFamily="34" charset="0"/>
              </a:rPr>
              <a:t>People will pay for </a:t>
            </a:r>
            <a:r>
              <a:rPr lang="en-US" sz="1200" b="1">
                <a:solidFill>
                  <a:srgbClr val="ED3C8D"/>
                </a:solidFill>
                <a:latin typeface="Helvetica" panose="020B0403020202020204" pitchFamily="34" charset="0"/>
              </a:rPr>
              <a:t>the convenience </a:t>
            </a:r>
            <a:br>
              <a:rPr lang="en-US" sz="1200" b="1">
                <a:solidFill>
                  <a:srgbClr val="ED3C8D"/>
                </a:solidFill>
                <a:latin typeface="Helvetica" panose="020B0403020202020204" pitchFamily="34" charset="0"/>
              </a:rPr>
            </a:br>
            <a:r>
              <a:rPr lang="en-US" sz="1200">
                <a:solidFill>
                  <a:srgbClr val="1B1464"/>
                </a:solidFill>
                <a:latin typeface="Helvetica" panose="020B0403020202020204" pitchFamily="34" charset="0"/>
              </a:rPr>
              <a:t>of products and services that make their lives easier.</a:t>
            </a:r>
            <a:endParaRPr lang="en-US" sz="1200" b="0" i="0">
              <a:solidFill>
                <a:srgbClr val="1B1464"/>
              </a:solidFill>
              <a:effectLst/>
              <a:latin typeface="Helvetica" panose="020B0403020202020204" pitchFamily="34" charset="0"/>
            </a:endParaRPr>
          </a:p>
        </p:txBody>
      </p:sp>
      <p:sp>
        <p:nvSpPr>
          <p:cNvPr id="10" name="Rectangle 9">
            <a:extLst>
              <a:ext uri="{FF2B5EF4-FFF2-40B4-BE49-F238E27FC236}">
                <a16:creationId xmlns:a16="http://schemas.microsoft.com/office/drawing/2014/main" id="{92DE4BC5-07BE-FEE9-F48C-C5E6991B5A23}"/>
              </a:ext>
            </a:extLst>
          </p:cNvPr>
          <p:cNvSpPr/>
          <p:nvPr/>
        </p:nvSpPr>
        <p:spPr>
          <a:xfrm>
            <a:off x="4215387" y="1471270"/>
            <a:ext cx="3761227" cy="478221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C72E277F-43E9-55E6-B5ED-0D14ACBAA5EC}"/>
              </a:ext>
            </a:extLst>
          </p:cNvPr>
          <p:cNvSpPr txBox="1"/>
          <p:nvPr/>
        </p:nvSpPr>
        <p:spPr>
          <a:xfrm>
            <a:off x="4215387" y="2482209"/>
            <a:ext cx="3761227" cy="2369880"/>
          </a:xfrm>
          <a:prstGeom prst="rect">
            <a:avLst/>
          </a:prstGeom>
          <a:noFill/>
        </p:spPr>
        <p:txBody>
          <a:bodyPr wrap="square">
            <a:spAutoFit/>
          </a:bodyPr>
          <a:lstStyle/>
          <a:p>
            <a:pPr algn="ctr"/>
            <a:r>
              <a:rPr lang="en-US" sz="1600" b="1" i="0">
                <a:solidFill>
                  <a:srgbClr val="1B1464"/>
                </a:solidFill>
                <a:effectLst/>
                <a:latin typeface="Helvetica" panose="020B0403020202020204" pitchFamily="34" charset="0"/>
              </a:rPr>
              <a:t>Reflect your target audience’s </a:t>
            </a:r>
            <a:br>
              <a:rPr lang="en-US" sz="1600" b="1" i="0">
                <a:solidFill>
                  <a:srgbClr val="1B1464"/>
                </a:solidFill>
                <a:effectLst/>
                <a:latin typeface="Helvetica" panose="020B0403020202020204" pitchFamily="34" charset="0"/>
              </a:rPr>
            </a:br>
            <a:r>
              <a:rPr lang="en-US" sz="1600" b="1" i="0">
                <a:solidFill>
                  <a:srgbClr val="1B1464"/>
                </a:solidFill>
                <a:effectLst/>
                <a:latin typeface="Helvetica" panose="020B0403020202020204" pitchFamily="34" charset="0"/>
              </a:rPr>
              <a:t>‘fantasy self’ in your brand</a:t>
            </a:r>
          </a:p>
          <a:p>
            <a:pPr algn="ctr"/>
            <a:endParaRPr lang="en-US" sz="1000" b="1">
              <a:solidFill>
                <a:srgbClr val="1B1464"/>
              </a:solidFill>
              <a:latin typeface="Helvetica" panose="020B0403020202020204" pitchFamily="34" charset="0"/>
            </a:endParaRPr>
          </a:p>
          <a:p>
            <a:endParaRPr lang="en-US" sz="1200" b="0">
              <a:solidFill>
                <a:srgbClr val="1B1464"/>
              </a:solidFill>
              <a:effectLst/>
              <a:latin typeface="Helvetica" panose="020B0403020202020204" pitchFamily="34" charset="0"/>
            </a:endParaRPr>
          </a:p>
          <a:p>
            <a:r>
              <a:rPr lang="en-US" sz="1200" b="0">
                <a:solidFill>
                  <a:srgbClr val="1B1464"/>
                </a:solidFill>
                <a:effectLst/>
                <a:latin typeface="Helvetica" panose="020B0403020202020204" pitchFamily="34" charset="0"/>
              </a:rPr>
              <a:t>Brands need to amplify the beliefs, bonds and emotional common ground that consumers consider to be value vindicators.</a:t>
            </a:r>
          </a:p>
          <a:p>
            <a:endParaRPr lang="en-US" sz="1000" b="0">
              <a:solidFill>
                <a:srgbClr val="1B1464"/>
              </a:solidFill>
              <a:effectLst/>
              <a:latin typeface="Helvetica" panose="020B0403020202020204" pitchFamily="34" charset="0"/>
            </a:endParaRPr>
          </a:p>
          <a:p>
            <a:r>
              <a:rPr lang="en-US" sz="1200" b="0">
                <a:solidFill>
                  <a:srgbClr val="1B1464"/>
                </a:solidFill>
                <a:effectLst/>
                <a:latin typeface="Helvetica" panose="020B0403020202020204" pitchFamily="34" charset="0"/>
              </a:rPr>
              <a:t>This is usually irrespective of price and more </a:t>
            </a:r>
            <a:r>
              <a:rPr lang="en-US" sz="1200" b="1">
                <a:solidFill>
                  <a:srgbClr val="ED3C8D"/>
                </a:solidFill>
                <a:effectLst/>
                <a:latin typeface="Helvetica" panose="020B0403020202020204" pitchFamily="34" charset="0"/>
              </a:rPr>
              <a:t>about what each brand can make happen </a:t>
            </a:r>
            <a:r>
              <a:rPr lang="en-US" sz="1200" b="0">
                <a:solidFill>
                  <a:srgbClr val="1B1464"/>
                </a:solidFill>
                <a:effectLst/>
                <a:latin typeface="Helvetica" panose="020B0403020202020204" pitchFamily="34" charset="0"/>
              </a:rPr>
              <a:t>– from fantasy and storytelling to imagination </a:t>
            </a:r>
            <a:br>
              <a:rPr lang="en-US" sz="1200" b="0">
                <a:solidFill>
                  <a:srgbClr val="1B1464"/>
                </a:solidFill>
                <a:effectLst/>
                <a:latin typeface="Helvetica" panose="020B0403020202020204" pitchFamily="34" charset="0"/>
              </a:rPr>
            </a:br>
            <a:r>
              <a:rPr lang="en-US" sz="1200" b="0">
                <a:solidFill>
                  <a:srgbClr val="1B1464"/>
                </a:solidFill>
                <a:effectLst/>
                <a:latin typeface="Helvetica" panose="020B0403020202020204" pitchFamily="34" charset="0"/>
              </a:rPr>
              <a:t>and emotion.</a:t>
            </a:r>
          </a:p>
        </p:txBody>
      </p:sp>
      <p:pic>
        <p:nvPicPr>
          <p:cNvPr id="18" name="Picture 17" descr="Icon&#10;&#10;Description automatically generated">
            <a:extLst>
              <a:ext uri="{FF2B5EF4-FFF2-40B4-BE49-F238E27FC236}">
                <a16:creationId xmlns:a16="http://schemas.microsoft.com/office/drawing/2014/main" id="{E39F9317-9D51-859D-7497-91241C384A3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13576" y="1508334"/>
            <a:ext cx="964849" cy="964849"/>
          </a:xfrm>
          <a:prstGeom prst="rect">
            <a:avLst/>
          </a:prstGeom>
        </p:spPr>
      </p:pic>
      <p:sp>
        <p:nvSpPr>
          <p:cNvPr id="21" name="TextBox 20">
            <a:extLst>
              <a:ext uri="{FF2B5EF4-FFF2-40B4-BE49-F238E27FC236}">
                <a16:creationId xmlns:a16="http://schemas.microsoft.com/office/drawing/2014/main" id="{FB70A459-1B50-B9A3-B8D1-B0C347E12B08}"/>
              </a:ext>
            </a:extLst>
          </p:cNvPr>
          <p:cNvSpPr txBox="1"/>
          <p:nvPr/>
        </p:nvSpPr>
        <p:spPr>
          <a:xfrm>
            <a:off x="4275217" y="4849073"/>
            <a:ext cx="3641567" cy="1415772"/>
          </a:xfrm>
          <a:prstGeom prst="rect">
            <a:avLst/>
          </a:prstGeom>
          <a:noFill/>
        </p:spPr>
        <p:txBody>
          <a:bodyPr wrap="square">
            <a:spAutoFit/>
          </a:bodyPr>
          <a:lstStyle/>
          <a:p>
            <a:r>
              <a:rPr lang="en-US" sz="1400" b="1">
                <a:solidFill>
                  <a:srgbClr val="1B1464"/>
                </a:solidFill>
                <a:latin typeface="Helvetica" panose="020B0403020202020204" pitchFamily="34" charset="0"/>
              </a:rPr>
              <a:t>Example:</a:t>
            </a:r>
            <a:endParaRPr lang="en-US" sz="1400" b="0">
              <a:solidFill>
                <a:srgbClr val="1B1464"/>
              </a:solidFill>
              <a:effectLst/>
              <a:latin typeface="Helvetica" panose="020B0403020202020204" pitchFamily="34" charset="0"/>
            </a:endParaRPr>
          </a:p>
          <a:p>
            <a:r>
              <a:rPr lang="en-US" sz="1200" b="0">
                <a:solidFill>
                  <a:srgbClr val="1B1464"/>
                </a:solidFill>
                <a:effectLst/>
                <a:latin typeface="Helvetica" panose="020B0403020202020204" pitchFamily="34" charset="0"/>
              </a:rPr>
              <a:t>People </a:t>
            </a:r>
            <a:r>
              <a:rPr lang="en-US" sz="1200">
                <a:solidFill>
                  <a:srgbClr val="1B1464"/>
                </a:solidFill>
                <a:latin typeface="Helvetica" panose="020B0403020202020204" pitchFamily="34" charset="0"/>
              </a:rPr>
              <a:t>choose </a:t>
            </a:r>
            <a:r>
              <a:rPr lang="en-US" sz="1200" err="1">
                <a:solidFill>
                  <a:srgbClr val="1B1464"/>
                </a:solidFill>
                <a:latin typeface="Helvetica" panose="020B0403020202020204" pitchFamily="34" charset="0"/>
              </a:rPr>
              <a:t>Noom’s</a:t>
            </a:r>
            <a:r>
              <a:rPr lang="en-US" sz="1200">
                <a:solidFill>
                  <a:srgbClr val="1B1464"/>
                </a:solidFill>
                <a:latin typeface="Helvetica" panose="020B0403020202020204" pitchFamily="34" charset="0"/>
              </a:rPr>
              <a:t> weight loss program because it helps them work towards </a:t>
            </a:r>
            <a:r>
              <a:rPr lang="en-US" sz="1200" b="1">
                <a:solidFill>
                  <a:srgbClr val="ED3C8D"/>
                </a:solidFill>
                <a:latin typeface="Helvetica" panose="020B0403020202020204" pitchFamily="34" charset="0"/>
              </a:rPr>
              <a:t>being their best self</a:t>
            </a:r>
            <a:r>
              <a:rPr lang="en-US" sz="1200">
                <a:solidFill>
                  <a:srgbClr val="1B1464"/>
                </a:solidFill>
                <a:latin typeface="Helvetica" panose="020B0403020202020204" pitchFamily="34" charset="0"/>
              </a:rPr>
              <a:t> without depriving themselves. </a:t>
            </a:r>
            <a:r>
              <a:rPr lang="en-US" sz="1200" b="1">
                <a:solidFill>
                  <a:srgbClr val="ED3C8D"/>
                </a:solidFill>
                <a:latin typeface="Helvetica" panose="020B0403020202020204" pitchFamily="34" charset="0"/>
              </a:rPr>
              <a:t>T</a:t>
            </a:r>
            <a:r>
              <a:rPr lang="en-US" sz="1200" b="1">
                <a:solidFill>
                  <a:srgbClr val="ED3C8D"/>
                </a:solidFill>
                <a:effectLst/>
                <a:latin typeface="Helvetica" panose="020B0403020202020204" pitchFamily="34" charset="0"/>
              </a:rPr>
              <a:t>he brand reflects the kind of person they want to be</a:t>
            </a:r>
            <a:r>
              <a:rPr lang="en-US" sz="1200">
                <a:solidFill>
                  <a:srgbClr val="ED3C8D"/>
                </a:solidFill>
                <a:effectLst/>
                <a:latin typeface="Helvetica" panose="020B0403020202020204" pitchFamily="34" charset="0"/>
              </a:rPr>
              <a:t> </a:t>
            </a:r>
            <a:r>
              <a:rPr lang="en-US" sz="1200">
                <a:solidFill>
                  <a:srgbClr val="1B1464"/>
                </a:solidFill>
                <a:effectLst/>
                <a:latin typeface="Helvetica" panose="020B0403020202020204" pitchFamily="34" charset="0"/>
              </a:rPr>
              <a:t>– healthy and mindful of not just what they eat, but why.</a:t>
            </a:r>
            <a:endParaRPr lang="en-US" sz="1200" b="0">
              <a:solidFill>
                <a:srgbClr val="1B1464"/>
              </a:solidFill>
              <a:effectLst/>
              <a:latin typeface="Helvetica" panose="020B0403020202020204" pitchFamily="34" charset="0"/>
            </a:endParaRPr>
          </a:p>
        </p:txBody>
      </p:sp>
      <p:sp>
        <p:nvSpPr>
          <p:cNvPr id="11" name="Rectangle 10">
            <a:extLst>
              <a:ext uri="{FF2B5EF4-FFF2-40B4-BE49-F238E27FC236}">
                <a16:creationId xmlns:a16="http://schemas.microsoft.com/office/drawing/2014/main" id="{11744819-775B-5851-0585-BF18649E8BD2}"/>
              </a:ext>
            </a:extLst>
          </p:cNvPr>
          <p:cNvSpPr/>
          <p:nvPr/>
        </p:nvSpPr>
        <p:spPr>
          <a:xfrm>
            <a:off x="8153570" y="1471269"/>
            <a:ext cx="3761227" cy="4750537"/>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40CA2752-3643-D664-90CD-2D108F93F75E}"/>
              </a:ext>
            </a:extLst>
          </p:cNvPr>
          <p:cNvSpPr txBox="1"/>
          <p:nvPr/>
        </p:nvSpPr>
        <p:spPr>
          <a:xfrm>
            <a:off x="8153571" y="2482208"/>
            <a:ext cx="3761225" cy="2369880"/>
          </a:xfrm>
          <a:prstGeom prst="rect">
            <a:avLst/>
          </a:prstGeom>
          <a:noFill/>
        </p:spPr>
        <p:txBody>
          <a:bodyPr wrap="square">
            <a:spAutoFit/>
          </a:bodyPr>
          <a:lstStyle/>
          <a:p>
            <a:pPr algn="ctr"/>
            <a:r>
              <a:rPr lang="en-US" sz="1600" b="1" i="0">
                <a:solidFill>
                  <a:srgbClr val="1B1464"/>
                </a:solidFill>
                <a:effectLst/>
                <a:latin typeface="Helvetica" panose="020B0403020202020204" pitchFamily="34" charset="0"/>
              </a:rPr>
              <a:t>Highlight what consumers can </a:t>
            </a:r>
            <a:br>
              <a:rPr lang="en-US" sz="1600" b="1" i="0">
                <a:solidFill>
                  <a:srgbClr val="1B1464"/>
                </a:solidFill>
                <a:effectLst/>
                <a:latin typeface="Helvetica" panose="020B0403020202020204" pitchFamily="34" charset="0"/>
              </a:rPr>
            </a:br>
            <a:r>
              <a:rPr lang="en-US" sz="1600" b="1">
                <a:solidFill>
                  <a:srgbClr val="1B1464"/>
                </a:solidFill>
                <a:effectLst/>
                <a:latin typeface="Helvetica" panose="020B0403020202020204" pitchFamily="34" charset="0"/>
              </a:rPr>
              <a:t>only get from you</a:t>
            </a:r>
            <a:endParaRPr lang="en-US" sz="1600" b="1" i="0">
              <a:solidFill>
                <a:srgbClr val="1B1464"/>
              </a:solidFill>
              <a:effectLst/>
              <a:latin typeface="Helvetica" panose="020B0403020202020204" pitchFamily="34" charset="0"/>
            </a:endParaRPr>
          </a:p>
          <a:p>
            <a:pPr algn="ctr"/>
            <a:endParaRPr lang="en-US" sz="1000" b="1">
              <a:solidFill>
                <a:srgbClr val="1B1464"/>
              </a:solidFill>
              <a:latin typeface="Helvetica" panose="020B0403020202020204" pitchFamily="34" charset="0"/>
            </a:endParaRPr>
          </a:p>
          <a:p>
            <a:endParaRPr lang="en-US" sz="1200" b="0">
              <a:solidFill>
                <a:srgbClr val="1B1464"/>
              </a:solidFill>
              <a:effectLst/>
              <a:latin typeface="Helvetica" panose="020B0403020202020204" pitchFamily="34" charset="0"/>
            </a:endParaRPr>
          </a:p>
          <a:p>
            <a:r>
              <a:rPr lang="en-US" sz="1200" b="0">
                <a:solidFill>
                  <a:srgbClr val="1B1464"/>
                </a:solidFill>
                <a:effectLst/>
                <a:latin typeface="Helvetica" panose="020B0403020202020204" pitchFamily="34" charset="0"/>
              </a:rPr>
              <a:t>Many of the elements that consumers value about their favorite brands have nothing to do with price but more to do with </a:t>
            </a:r>
            <a:r>
              <a:rPr lang="en-US" sz="1200" b="1">
                <a:solidFill>
                  <a:srgbClr val="ED3C8D"/>
                </a:solidFill>
                <a:effectLst/>
                <a:latin typeface="Helvetica" panose="020B0403020202020204" pitchFamily="34" charset="0"/>
              </a:rPr>
              <a:t>what makes your brand proprietary</a:t>
            </a:r>
            <a:r>
              <a:rPr lang="en-US" sz="1200" b="0">
                <a:solidFill>
                  <a:srgbClr val="1B1464"/>
                </a:solidFill>
                <a:effectLst/>
                <a:latin typeface="Helvetica" panose="020B0403020202020204" pitchFamily="34" charset="0"/>
              </a:rPr>
              <a:t>. </a:t>
            </a:r>
          </a:p>
          <a:p>
            <a:endParaRPr lang="en-US" sz="1000">
              <a:solidFill>
                <a:srgbClr val="1B1464"/>
              </a:solidFill>
              <a:latin typeface="Helvetica" panose="020B0403020202020204" pitchFamily="34" charset="0"/>
            </a:endParaRPr>
          </a:p>
          <a:p>
            <a:r>
              <a:rPr lang="en-US" sz="1200">
                <a:solidFill>
                  <a:srgbClr val="1B1464"/>
                </a:solidFill>
                <a:latin typeface="Helvetica" panose="020B0403020202020204" pitchFamily="34" charset="0"/>
              </a:rPr>
              <a:t>These “value vindicators” create a pathway toward being able to </a:t>
            </a:r>
            <a:r>
              <a:rPr lang="en-US" sz="1200" b="1">
                <a:solidFill>
                  <a:srgbClr val="ED3C8D"/>
                </a:solidFill>
                <a:latin typeface="Helvetica" panose="020B0403020202020204" pitchFamily="34" charset="0"/>
              </a:rPr>
              <a:t>create some protection when prices are rising</a:t>
            </a:r>
            <a:r>
              <a:rPr lang="en-US" sz="1200">
                <a:solidFill>
                  <a:srgbClr val="1B1464"/>
                </a:solidFill>
                <a:latin typeface="Helvetica" panose="020B0403020202020204" pitchFamily="34" charset="0"/>
              </a:rPr>
              <a:t>.</a:t>
            </a:r>
          </a:p>
        </p:txBody>
      </p:sp>
      <p:pic>
        <p:nvPicPr>
          <p:cNvPr id="20" name="Picture 19" descr="Icon&#10;&#10;Description automatically generated">
            <a:extLst>
              <a:ext uri="{FF2B5EF4-FFF2-40B4-BE49-F238E27FC236}">
                <a16:creationId xmlns:a16="http://schemas.microsoft.com/office/drawing/2014/main" id="{3662A2F5-B5D7-9066-C361-5BD475DE8A9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169488">
            <a:off x="9551759" y="1508333"/>
            <a:ext cx="964849" cy="964849"/>
          </a:xfrm>
          <a:prstGeom prst="rect">
            <a:avLst/>
          </a:prstGeom>
        </p:spPr>
      </p:pic>
      <p:sp>
        <p:nvSpPr>
          <p:cNvPr id="22" name="TextBox 21">
            <a:extLst>
              <a:ext uri="{FF2B5EF4-FFF2-40B4-BE49-F238E27FC236}">
                <a16:creationId xmlns:a16="http://schemas.microsoft.com/office/drawing/2014/main" id="{65B0D72F-6A99-4CEE-B7D2-B77C68B324A2}"/>
              </a:ext>
            </a:extLst>
          </p:cNvPr>
          <p:cNvSpPr txBox="1"/>
          <p:nvPr/>
        </p:nvSpPr>
        <p:spPr>
          <a:xfrm>
            <a:off x="8144027" y="4849073"/>
            <a:ext cx="3780313" cy="1415772"/>
          </a:xfrm>
          <a:prstGeom prst="rect">
            <a:avLst/>
          </a:prstGeom>
          <a:noFill/>
        </p:spPr>
        <p:txBody>
          <a:bodyPr wrap="square">
            <a:spAutoFit/>
          </a:bodyPr>
          <a:lstStyle/>
          <a:p>
            <a:r>
              <a:rPr lang="en-US" sz="1400" b="1">
                <a:solidFill>
                  <a:srgbClr val="1B1464"/>
                </a:solidFill>
                <a:latin typeface="Helvetica" panose="020B0403020202020204" pitchFamily="34" charset="0"/>
              </a:rPr>
              <a:t>Example:</a:t>
            </a:r>
          </a:p>
          <a:p>
            <a:r>
              <a:rPr lang="en-US" sz="1200">
                <a:solidFill>
                  <a:srgbClr val="1B1464"/>
                </a:solidFill>
                <a:latin typeface="Helvetica" panose="020B0403020202020204" pitchFamily="34" charset="0"/>
              </a:rPr>
              <a:t>While there are plenty of pet care brands out there, consumers like Chewy because of </a:t>
            </a:r>
            <a:r>
              <a:rPr lang="en-US" sz="1200" b="1">
                <a:solidFill>
                  <a:srgbClr val="ED3C8D"/>
                </a:solidFill>
                <a:latin typeface="Helvetica" panose="020B0403020202020204" pitchFamily="34" charset="0"/>
              </a:rPr>
              <a:t>their steadfast commitment to customer service</a:t>
            </a:r>
            <a:r>
              <a:rPr lang="en-US" sz="1200">
                <a:solidFill>
                  <a:srgbClr val="1B1464"/>
                </a:solidFill>
                <a:latin typeface="Helvetica" panose="020B0403020202020204" pitchFamily="34" charset="0"/>
              </a:rPr>
              <a:t>. By making the customer and their experience a top priority, they </a:t>
            </a:r>
            <a:r>
              <a:rPr lang="en-US" sz="1200" b="1">
                <a:solidFill>
                  <a:srgbClr val="ED3C8D"/>
                </a:solidFill>
                <a:latin typeface="Helvetica" panose="020B0403020202020204" pitchFamily="34" charset="0"/>
              </a:rPr>
              <a:t>remind people of what makes them stand out</a:t>
            </a:r>
            <a:r>
              <a:rPr lang="en-US" sz="1200">
                <a:solidFill>
                  <a:srgbClr val="1B1464"/>
                </a:solidFill>
                <a:latin typeface="Helvetica" panose="020B0403020202020204" pitchFamily="34" charset="0"/>
              </a:rPr>
              <a:t> and builds long-term relationships with loyal clients.</a:t>
            </a:r>
          </a:p>
        </p:txBody>
      </p:sp>
      <p:cxnSp>
        <p:nvCxnSpPr>
          <p:cNvPr id="26" name="Straight Connector 25">
            <a:extLst>
              <a:ext uri="{FF2B5EF4-FFF2-40B4-BE49-F238E27FC236}">
                <a16:creationId xmlns:a16="http://schemas.microsoft.com/office/drawing/2014/main" id="{DDA43A89-6722-C32B-B877-8D644B0A4AD2}"/>
              </a:ext>
            </a:extLst>
          </p:cNvPr>
          <p:cNvCxnSpPr>
            <a:cxnSpLocks/>
          </p:cNvCxnSpPr>
          <p:nvPr/>
        </p:nvCxnSpPr>
        <p:spPr>
          <a:xfrm>
            <a:off x="4131680" y="1471270"/>
            <a:ext cx="0" cy="4629521"/>
          </a:xfrm>
          <a:prstGeom prst="line">
            <a:avLst/>
          </a:prstGeom>
          <a:ln>
            <a:solidFill>
              <a:srgbClr val="1B1464"/>
            </a:solidFill>
            <a:prstDash val="lg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6B5C2A4-5212-DC3A-2C03-E59CE7FA97D5}"/>
              </a:ext>
            </a:extLst>
          </p:cNvPr>
          <p:cNvCxnSpPr>
            <a:cxnSpLocks/>
          </p:cNvCxnSpPr>
          <p:nvPr/>
        </p:nvCxnSpPr>
        <p:spPr>
          <a:xfrm>
            <a:off x="8060321" y="1471270"/>
            <a:ext cx="0" cy="4629521"/>
          </a:xfrm>
          <a:prstGeom prst="line">
            <a:avLst/>
          </a:prstGeom>
          <a:ln>
            <a:solidFill>
              <a:srgbClr val="1B1464"/>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3358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BFF2"/>
        </a:solidFill>
        <a:effectLst/>
      </p:bgPr>
    </p:bg>
    <p:spTree>
      <p:nvGrpSpPr>
        <p:cNvPr id="1" name=""/>
        <p:cNvGrpSpPr/>
        <p:nvPr/>
      </p:nvGrpSpPr>
      <p:grpSpPr>
        <a:xfrm>
          <a:off x="0" y="0"/>
          <a:ext cx="0" cy="0"/>
          <a:chOff x="0" y="0"/>
          <a:chExt cx="0" cy="0"/>
        </a:xfrm>
      </p:grpSpPr>
      <p:sp>
        <p:nvSpPr>
          <p:cNvPr id="13" name="Speech Bubble: Rectangle 12">
            <a:extLst>
              <a:ext uri="{FF2B5EF4-FFF2-40B4-BE49-F238E27FC236}">
                <a16:creationId xmlns:a16="http://schemas.microsoft.com/office/drawing/2014/main" id="{63C506D1-2D14-4D29-88CD-7AFF084FB460}"/>
              </a:ext>
            </a:extLst>
          </p:cNvPr>
          <p:cNvSpPr/>
          <p:nvPr/>
        </p:nvSpPr>
        <p:spPr>
          <a:xfrm>
            <a:off x="1293825" y="2038504"/>
            <a:ext cx="9604350" cy="2408049"/>
          </a:xfrm>
          <a:prstGeom prst="wedgeRectCallout">
            <a:avLst>
              <a:gd name="adj1" fmla="val -15200"/>
              <a:gd name="adj2" fmla="val 67774"/>
            </a:avLst>
          </a:prstGeom>
          <a:solidFill>
            <a:schemeClr val="bg1"/>
          </a:solidFill>
          <a:ln w="38100">
            <a:solidFill>
              <a:srgbClr val="ED3C8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6080249-3CCE-4DA8-ACE2-78881606ACAB}"/>
              </a:ext>
            </a:extLst>
          </p:cNvPr>
          <p:cNvSpPr/>
          <p:nvPr/>
        </p:nvSpPr>
        <p:spPr>
          <a:xfrm>
            <a:off x="1518447" y="2537327"/>
            <a:ext cx="9155105" cy="1446550"/>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 </a:t>
            </a:r>
            <a:r>
              <a:rPr kumimoji="0" lang="en-US" sz="2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differentiated brand can desensitize its customers to higher prices</a:t>
            </a:r>
            <a:r>
              <a:rPr kumimoji="0" lang="en-US" sz="2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And just like that, you are no longer fighting against competitors on price and consumers feel that </a:t>
            </a:r>
            <a:r>
              <a:rPr kumimoji="0" lang="en-US" sz="2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paying more for your product or service is justified</a:t>
            </a:r>
            <a:r>
              <a:rPr lang="en-US" sz="2200">
                <a:solidFill>
                  <a:srgbClr val="1B1464"/>
                </a:solidFill>
                <a:latin typeface="Helvetica" panose="020B0403020202020204" pitchFamily="34" charset="0"/>
              </a:rPr>
              <a:t>.</a:t>
            </a:r>
            <a:r>
              <a:rPr kumimoji="0" lang="en-US" sz="2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t>
            </a:r>
          </a:p>
        </p:txBody>
      </p:sp>
      <p:pic>
        <p:nvPicPr>
          <p:cNvPr id="16" name="Picture 15">
            <a:extLst>
              <a:ext uri="{FF2B5EF4-FFF2-40B4-BE49-F238E27FC236}">
                <a16:creationId xmlns:a16="http://schemas.microsoft.com/office/drawing/2014/main" id="{92D1EDE4-00B9-D755-2522-BD3211A38712}"/>
              </a:ext>
            </a:extLst>
          </p:cNvPr>
          <p:cNvPicPr>
            <a:picLocks noChangeAspect="1"/>
          </p:cNvPicPr>
          <p:nvPr/>
        </p:nvPicPr>
        <p:blipFill>
          <a:blip r:embed="rId2" cstate="print">
            <a:clrChange>
              <a:clrFrom>
                <a:srgbClr val="00BFF2"/>
              </a:clrFrom>
              <a:clrTo>
                <a:srgbClr val="00BFF2">
                  <a:alpha val="0"/>
                </a:srgbClr>
              </a:clrTo>
            </a:clrChange>
            <a:extLst>
              <a:ext uri="{28A0092B-C50C-407E-A947-70E740481C1C}">
                <a14:useLocalDpi xmlns:a14="http://schemas.microsoft.com/office/drawing/2010/main"/>
              </a:ext>
            </a:extLst>
          </a:blip>
          <a:stretch>
            <a:fillRect/>
          </a:stretch>
        </p:blipFill>
        <p:spPr>
          <a:xfrm>
            <a:off x="8629847" y="729"/>
            <a:ext cx="3562153" cy="2073922"/>
          </a:xfrm>
          <a:prstGeom prst="rect">
            <a:avLst/>
          </a:prstGeom>
        </p:spPr>
      </p:pic>
      <p:pic>
        <p:nvPicPr>
          <p:cNvPr id="10" name="Picture 9">
            <a:extLst>
              <a:ext uri="{FF2B5EF4-FFF2-40B4-BE49-F238E27FC236}">
                <a16:creationId xmlns:a16="http://schemas.microsoft.com/office/drawing/2014/main" id="{E59B364B-5128-4E48-D1AA-0E7A469B39F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4" name="Slide Number Placeholder 5">
            <a:extLst>
              <a:ext uri="{FF2B5EF4-FFF2-40B4-BE49-F238E27FC236}">
                <a16:creationId xmlns:a16="http://schemas.microsoft.com/office/drawing/2014/main" id="{6188C779-2ED5-0FDB-25DB-2BB02B46692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DA5E54C7-6A8F-8254-B57C-D2062B268E86}"/>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8" name="TextBox 17">
            <a:extLst>
              <a:ext uri="{FF2B5EF4-FFF2-40B4-BE49-F238E27FC236}">
                <a16:creationId xmlns:a16="http://schemas.microsoft.com/office/drawing/2014/main" id="{2C56B377-E8D2-7C9D-E61E-D0904D5C9210}"/>
              </a:ext>
            </a:extLst>
          </p:cNvPr>
          <p:cNvSpPr txBox="1"/>
          <p:nvPr/>
        </p:nvSpPr>
        <p:spPr>
          <a:xfrm>
            <a:off x="483207" y="6337090"/>
            <a:ext cx="1164928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Source: Kantar, </a:t>
            </a:r>
            <a:r>
              <a:rPr kumimoji="0" lang="en-US" sz="800" b="0" i="1"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Modern Marketing Dilemmas: Is brand differentiation an effective way to reduce customer price sensitivity?</a:t>
            </a:r>
            <a:r>
              <a:rPr lang="fr-FR" sz="800">
                <a:solidFill>
                  <a:schemeClr val="bg1"/>
                </a:solidFill>
                <a:latin typeface="Helvetica" panose="020B0604020202020204" pitchFamily="34" charset="0"/>
                <a:cs typeface="Helvetica" panose="020B0604020202020204" pitchFamily="34" charset="0"/>
              </a:rPr>
              <a:t>, 5/12/22. </a:t>
            </a:r>
            <a:endParaRPr kumimoji="0" lang="en-US" sz="800" b="0"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endParaRPr>
          </a:p>
        </p:txBody>
      </p:sp>
      <p:sp>
        <p:nvSpPr>
          <p:cNvPr id="11" name="Rectangle 10">
            <a:extLst>
              <a:ext uri="{FF2B5EF4-FFF2-40B4-BE49-F238E27FC236}">
                <a16:creationId xmlns:a16="http://schemas.microsoft.com/office/drawing/2014/main" id="{C30F7862-FA8F-E048-830E-4F9133B819B4}"/>
              </a:ext>
            </a:extLst>
          </p:cNvPr>
          <p:cNvSpPr/>
          <p:nvPr/>
        </p:nvSpPr>
        <p:spPr>
          <a:xfrm>
            <a:off x="6826134" y="5277085"/>
            <a:ext cx="3072665"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Helvetica" panose="020B0403020202020204" pitchFamily="34" charset="0"/>
                <a:ea typeface="Open Sans" panose="020B0606030504020204" pitchFamily="34" charset="0"/>
                <a:cs typeface="Open Sans" panose="020B0606030504020204" pitchFamily="34" charset="0"/>
              </a:rPr>
              <a:t>Graham Staplehurst</a:t>
            </a:r>
            <a:endParaRPr kumimoji="0" lang="en-US" b="1" i="0" u="none"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Director, Thought Leadership, Kantar </a:t>
            </a:r>
            <a:r>
              <a:rPr kumimoji="0" lang="en-US" sz="1600" b="0" i="0" u="none" strike="noStrike" kern="1200" cap="none" spc="0" normalizeH="0" baseline="0" noProof="0" err="1">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BrandZ</a:t>
            </a:r>
            <a:endParaRPr kumimoji="0" lang="en-US" sz="1600" b="0" i="0" u="none"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23BE5660-E9F0-88B6-EEF9-99BFB323A42D}"/>
              </a:ext>
            </a:extLst>
          </p:cNvPr>
          <p:cNvSpPr/>
          <p:nvPr/>
        </p:nvSpPr>
        <p:spPr>
          <a:xfrm>
            <a:off x="2293202" y="5277085"/>
            <a:ext cx="4089718"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Helvetica" panose="020B0403020202020204" pitchFamily="34" charset="0"/>
                <a:ea typeface="Open Sans" panose="020B0606030504020204" pitchFamily="34" charset="0"/>
                <a:cs typeface="Open Sans" panose="020B0606030504020204" pitchFamily="34" charset="0"/>
              </a:rPr>
              <a:t>Mary </a:t>
            </a:r>
            <a:r>
              <a:rPr lang="en-US" b="1" err="1">
                <a:solidFill>
                  <a:prstClr val="white"/>
                </a:solidFill>
                <a:latin typeface="Helvetica" panose="020B0403020202020204" pitchFamily="34" charset="0"/>
                <a:ea typeface="Open Sans" panose="020B0606030504020204" pitchFamily="34" charset="0"/>
                <a:cs typeface="Open Sans" panose="020B0606030504020204" pitchFamily="34" charset="0"/>
              </a:rPr>
              <a:t>Kyriakidi</a:t>
            </a:r>
            <a:endParaRPr kumimoji="0" lang="en-US" b="1" i="0" u="none"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Global Thought Leader, Brand Guidance, Kantar</a:t>
            </a:r>
          </a:p>
        </p:txBody>
      </p:sp>
    </p:spTree>
    <p:extLst>
      <p:ext uri="{BB962C8B-B14F-4D97-AF65-F5344CB8AC3E}">
        <p14:creationId xmlns:p14="http://schemas.microsoft.com/office/powerpoint/2010/main" val="15003858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058CFAB-186A-13DB-61CD-EBDCFBF89548}"/>
              </a:ext>
            </a:extLst>
          </p:cNvPr>
          <p:cNvSpPr/>
          <p:nvPr/>
        </p:nvSpPr>
        <p:spPr>
          <a:xfrm>
            <a:off x="-1878" y="1536193"/>
            <a:ext cx="12189977" cy="5332958"/>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721C7C6B-B4E4-3823-BC89-2C6C62748DD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 name="Slide Number Placeholder 5">
            <a:extLst>
              <a:ext uri="{FF2B5EF4-FFF2-40B4-BE49-F238E27FC236}">
                <a16:creationId xmlns:a16="http://schemas.microsoft.com/office/drawing/2014/main" id="{A14A5694-D0E1-D1F5-1B78-7FB28F4470C2}"/>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2EDED677-E737-37E8-C993-EB3D1AE4C17C}"/>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5" name="Rectangle 4">
            <a:extLst>
              <a:ext uri="{FF2B5EF4-FFF2-40B4-BE49-F238E27FC236}">
                <a16:creationId xmlns:a16="http://schemas.microsoft.com/office/drawing/2014/main" id="{C756E466-0608-ACC0-EBF2-DC4FE701DE58}"/>
              </a:ext>
            </a:extLst>
          </p:cNvPr>
          <p:cNvSpPr/>
          <p:nvPr/>
        </p:nvSpPr>
        <p:spPr>
          <a:xfrm>
            <a:off x="68978" y="311805"/>
            <a:ext cx="12048264"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Several large brands have already taken steps to combat price sensitivity by focusing on their unique product offering or benefit</a:t>
            </a:r>
            <a:endParaRPr kumimoji="0" lang="en-US" sz="2600" b="1" i="0" u="none" strike="noStrike" kern="1200" cap="none" spc="0" normalizeH="0" baseline="0" noProof="0">
              <a:ln>
                <a:noFill/>
              </a:ln>
              <a:solidFill>
                <a:srgbClr val="1B1464"/>
              </a:solidFill>
              <a:effectLst/>
              <a:uLnTx/>
              <a:uFillTx/>
              <a:latin typeface="Helvetica" panose="020B0604020202020204" pitchFamily="2" charset="0"/>
              <a:ea typeface="+mn-ea"/>
              <a:cs typeface="+mn-cs"/>
            </a:endParaRPr>
          </a:p>
        </p:txBody>
      </p:sp>
      <p:sp>
        <p:nvSpPr>
          <p:cNvPr id="13" name="TextBox 12">
            <a:extLst>
              <a:ext uri="{FF2B5EF4-FFF2-40B4-BE49-F238E27FC236}">
                <a16:creationId xmlns:a16="http://schemas.microsoft.com/office/drawing/2014/main" id="{D2BB05C0-9531-C9D9-6AC3-9D3A63517FAB}"/>
              </a:ext>
            </a:extLst>
          </p:cNvPr>
          <p:cNvSpPr txBox="1"/>
          <p:nvPr/>
        </p:nvSpPr>
        <p:spPr>
          <a:xfrm>
            <a:off x="526244" y="6315196"/>
            <a:ext cx="1160919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eMarketer Insider Intelligence, </a:t>
            </a:r>
            <a:r>
              <a:rPr kumimoji="0" lang="en-US" sz="8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How brands are responding to consumers' inflation concerns</a:t>
            </a: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 6/27/2022.</a:t>
            </a:r>
            <a:endPar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11" name="Rectangle: Rounded Corners 10">
            <a:extLst>
              <a:ext uri="{FF2B5EF4-FFF2-40B4-BE49-F238E27FC236}">
                <a16:creationId xmlns:a16="http://schemas.microsoft.com/office/drawing/2014/main" id="{2DDADDB1-6726-3003-FE3A-47137DF7A9FC}"/>
              </a:ext>
            </a:extLst>
          </p:cNvPr>
          <p:cNvSpPr/>
          <p:nvPr/>
        </p:nvSpPr>
        <p:spPr>
          <a:xfrm>
            <a:off x="232084" y="2631776"/>
            <a:ext cx="3709334" cy="324020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m</a:t>
            </a:r>
          </a:p>
        </p:txBody>
      </p:sp>
      <p:pic>
        <p:nvPicPr>
          <p:cNvPr id="1026" name="Picture 2" descr="T‑Mobile Logo (magenta on transparent, RGB, PNG) ‑ T‑Mobile Newsroom">
            <a:extLst>
              <a:ext uri="{FF2B5EF4-FFF2-40B4-BE49-F238E27FC236}">
                <a16:creationId xmlns:a16="http://schemas.microsoft.com/office/drawing/2014/main" id="{C2C47297-86C1-8BEE-741C-9799AAB11E4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83789" y="2875623"/>
            <a:ext cx="1805925" cy="44144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8B1295D-369B-282E-5316-1B08319AEBC8}"/>
              </a:ext>
            </a:extLst>
          </p:cNvPr>
          <p:cNvSpPr txBox="1"/>
          <p:nvPr/>
        </p:nvSpPr>
        <p:spPr>
          <a:xfrm>
            <a:off x="222186" y="3722562"/>
            <a:ext cx="3729131" cy="7885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T-Mobile is launching a campaign dubbed </a:t>
            </a:r>
            <a:r>
              <a:rPr kumimoji="0" lang="en-US" sz="1400" b="1" i="0" u="none" strike="noStrike" kern="1200" cap="none" spc="0" normalizeH="0" baseline="0" noProof="0">
                <a:ln>
                  <a:noFill/>
                </a:ln>
                <a:solidFill>
                  <a:srgbClr val="00BFF2"/>
                </a:solidFill>
                <a:effectLst/>
                <a:uLnTx/>
                <a:uFillTx/>
                <a:latin typeface="Helvetica" panose="020B0403020202020204" pitchFamily="34" charset="0"/>
                <a:ea typeface="+mn-ea"/>
                <a:cs typeface="+mn-cs"/>
                <a:hlinkClick r:id="rId4">
                  <a:extLst>
                    <a:ext uri="{A12FA001-AC4F-418D-AE19-62706E023703}">
                      <ahyp:hlinkClr xmlns:ahyp="http://schemas.microsoft.com/office/drawing/2018/hyperlinkcolor" val="tx"/>
                    </a:ext>
                  </a:extLst>
                </a:hlinkClick>
              </a:rPr>
              <a:t>Coverage Beyond </a:t>
            </a: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targeted at enhancing the summer travel experience.</a:t>
            </a:r>
            <a:endParaRPr kumimoji="0" lang="en-US" sz="3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9" name="TextBox 18">
            <a:extLst>
              <a:ext uri="{FF2B5EF4-FFF2-40B4-BE49-F238E27FC236}">
                <a16:creationId xmlns:a16="http://schemas.microsoft.com/office/drawing/2014/main" id="{509CFE8F-E8A7-23D8-CCB4-FB4610D711E5}"/>
              </a:ext>
            </a:extLst>
          </p:cNvPr>
          <p:cNvSpPr txBox="1"/>
          <p:nvPr/>
        </p:nvSpPr>
        <p:spPr>
          <a:xfrm>
            <a:off x="365320" y="4698648"/>
            <a:ext cx="3442863"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Through Labor Day, the carrier will provide savings at </a:t>
            </a: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Shell</a:t>
            </a: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gas stations, a complimentary one-year membership to </a:t>
            </a: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AAA</a:t>
            </a: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free Wi-Fi on some flights and better international internet rates in a select number of European countries.</a:t>
            </a:r>
          </a:p>
        </p:txBody>
      </p:sp>
      <p:sp>
        <p:nvSpPr>
          <p:cNvPr id="9" name="Rectangle: Rounded Corners 8">
            <a:extLst>
              <a:ext uri="{FF2B5EF4-FFF2-40B4-BE49-F238E27FC236}">
                <a16:creationId xmlns:a16="http://schemas.microsoft.com/office/drawing/2014/main" id="{D6A5BC73-0208-AFD2-C2C2-4D6D85E6AAC8}"/>
              </a:ext>
            </a:extLst>
          </p:cNvPr>
          <p:cNvSpPr/>
          <p:nvPr/>
        </p:nvSpPr>
        <p:spPr>
          <a:xfrm>
            <a:off x="4212324" y="2631776"/>
            <a:ext cx="3709334" cy="324020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Del Taco - Home">
            <a:extLst>
              <a:ext uri="{FF2B5EF4-FFF2-40B4-BE49-F238E27FC236}">
                <a16:creationId xmlns:a16="http://schemas.microsoft.com/office/drawing/2014/main" id="{4F28B65E-DAB2-74EB-2944-CCAF4E3FB376}"/>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294720" y="2661945"/>
            <a:ext cx="1544542" cy="86880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6DC30CAD-BA6B-B65B-57DE-3227859A1F5E}"/>
              </a:ext>
            </a:extLst>
          </p:cNvPr>
          <p:cNvSpPr txBox="1"/>
          <p:nvPr/>
        </p:nvSpPr>
        <p:spPr>
          <a:xfrm>
            <a:off x="4202426" y="3639768"/>
            <a:ext cx="3729131"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Del Taco's "</a:t>
            </a:r>
            <a:r>
              <a:rPr kumimoji="0" lang="en-US" sz="1400" b="1" i="0" u="none" strike="noStrike" kern="1200" cap="none" spc="0" normalizeH="0" baseline="0" noProof="0">
                <a:ln>
                  <a:noFill/>
                </a:ln>
                <a:solidFill>
                  <a:srgbClr val="00BFF2"/>
                </a:solidFill>
                <a:effectLst/>
                <a:uLnTx/>
                <a:uFillTx/>
                <a:latin typeface="Helvetica" panose="020B0403020202020204" pitchFamily="34" charset="0"/>
                <a:ea typeface="+mn-ea"/>
                <a:cs typeface="+mn-cs"/>
                <a:hlinkClick r:id="rId6">
                  <a:extLst>
                    <a:ext uri="{A12FA001-AC4F-418D-AE19-62706E023703}">
                      <ahyp:hlinkClr xmlns:ahyp="http://schemas.microsoft.com/office/drawing/2018/hyperlinkcolor" val="tx"/>
                    </a:ext>
                  </a:extLst>
                </a:hlinkClick>
              </a:rPr>
              <a:t>We Get It</a:t>
            </a: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campaign promoted its “20 Under $2” menu at a time when its competitors were abandoning their own value menus.</a:t>
            </a:r>
            <a:endParaRPr kumimoji="0" lang="en-US" sz="3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21" name="TextBox 20">
            <a:extLst>
              <a:ext uri="{FF2B5EF4-FFF2-40B4-BE49-F238E27FC236}">
                <a16:creationId xmlns:a16="http://schemas.microsoft.com/office/drawing/2014/main" id="{B3D59F26-7191-288B-F3C6-F380E16C7C4E}"/>
              </a:ext>
            </a:extLst>
          </p:cNvPr>
          <p:cNvSpPr txBox="1"/>
          <p:nvPr/>
        </p:nvSpPr>
        <p:spPr>
          <a:xfrm>
            <a:off x="4173417" y="4698648"/>
            <a:ext cx="378714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“We immediately noticed that the majority of our competitors were beginning to abandon that value area. And we thought 'Wow, that's a really great opportunity for us because we know how to do that very well for consumers and with inflation.’”</a:t>
            </a:r>
          </a:p>
        </p:txBody>
      </p:sp>
      <p:sp>
        <p:nvSpPr>
          <p:cNvPr id="7" name="Rectangle: Rounded Corners 6">
            <a:extLst>
              <a:ext uri="{FF2B5EF4-FFF2-40B4-BE49-F238E27FC236}">
                <a16:creationId xmlns:a16="http://schemas.microsoft.com/office/drawing/2014/main" id="{B52D8D24-4014-4DE8-BCCE-9C6A5B5E104E}"/>
              </a:ext>
            </a:extLst>
          </p:cNvPr>
          <p:cNvSpPr/>
          <p:nvPr/>
        </p:nvSpPr>
        <p:spPr>
          <a:xfrm>
            <a:off x="8221572" y="2631776"/>
            <a:ext cx="3709334" cy="324020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2" name="Picture 8">
            <a:extLst>
              <a:ext uri="{FF2B5EF4-FFF2-40B4-BE49-F238E27FC236}">
                <a16:creationId xmlns:a16="http://schemas.microsoft.com/office/drawing/2014/main" id="{90FE0606-09D7-A931-85F2-40DAB1E6E489}"/>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327370" y="2809573"/>
            <a:ext cx="1497739" cy="57354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529251E-6350-E72F-52D5-BEA92711B510}"/>
              </a:ext>
            </a:extLst>
          </p:cNvPr>
          <p:cNvSpPr txBox="1"/>
          <p:nvPr/>
        </p:nvSpPr>
        <p:spPr>
          <a:xfrm>
            <a:off x="8211674" y="3532046"/>
            <a:ext cx="3729131"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Kraft has </a:t>
            </a:r>
            <a:r>
              <a:rPr kumimoji="0" lang="en-US" sz="1400" b="1" i="0" u="none" strike="noStrike" kern="1200" cap="none" spc="0" normalizeH="0" baseline="0" noProof="0">
                <a:ln>
                  <a:noFill/>
                </a:ln>
                <a:solidFill>
                  <a:srgbClr val="00BFF2"/>
                </a:solidFill>
                <a:effectLst/>
                <a:uLnTx/>
                <a:uFillTx/>
                <a:latin typeface="Helvetica" panose="020B0403020202020204" pitchFamily="34" charset="0"/>
                <a:ea typeface="+mn-ea"/>
                <a:cs typeface="+mn-cs"/>
                <a:hlinkClick r:id="rId8">
                  <a:extLst>
                    <a:ext uri="{A12FA001-AC4F-418D-AE19-62706E023703}">
                      <ahyp:hlinkClr xmlns:ahyp="http://schemas.microsoft.com/office/drawing/2018/hyperlinkcolor" val="tx"/>
                    </a:ext>
                  </a:extLst>
                </a:hlinkClick>
              </a:rPr>
              <a:t>simplified the branding</a:t>
            </a:r>
            <a:r>
              <a:rPr kumimoji="0" lang="en-US" sz="14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 </a:t>
            </a: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for its macaroni and cheese to support the idea of “positive comfort,” officially changing the name to Kraft Mac &amp; Cheese based on how consumers refer to the product.</a:t>
            </a:r>
            <a:endParaRPr kumimoji="0" lang="en-US" sz="3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23" name="TextBox 22">
            <a:extLst>
              <a:ext uri="{FF2B5EF4-FFF2-40B4-BE49-F238E27FC236}">
                <a16:creationId xmlns:a16="http://schemas.microsoft.com/office/drawing/2014/main" id="{D1F9476D-45FA-43F0-A026-8AA9412546C5}"/>
              </a:ext>
            </a:extLst>
          </p:cNvPr>
          <p:cNvSpPr txBox="1"/>
          <p:nvPr/>
        </p:nvSpPr>
        <p:spPr>
          <a:xfrm>
            <a:off x="8182665" y="4698648"/>
            <a:ext cx="378714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kern="1200" cap="none" spc="0" normalizeH="0" baseline="0" noProof="0">
                <a:ln>
                  <a:noFill/>
                </a:ln>
                <a:solidFill>
                  <a:srgbClr val="1B1464"/>
                </a:solidFill>
                <a:effectLst/>
                <a:uLnTx/>
                <a:uFillTx/>
                <a:latin typeface="Helvetica" panose="020B0403020202020204" pitchFamily="34" charset="0"/>
                <a:ea typeface="+mn-ea"/>
                <a:cs typeface="+mn-cs"/>
              </a:rPr>
              <a:t>Kraft Mac and Cheese is reinforcing its unique ability to create "positive comfort" among American families at a time when they are looking for it.</a:t>
            </a:r>
          </a:p>
        </p:txBody>
      </p:sp>
      <p:sp>
        <p:nvSpPr>
          <p:cNvPr id="30" name="TextBox 29">
            <a:extLst>
              <a:ext uri="{FF2B5EF4-FFF2-40B4-BE49-F238E27FC236}">
                <a16:creationId xmlns:a16="http://schemas.microsoft.com/office/drawing/2014/main" id="{8195C96E-5A07-425A-B267-5CADB2C31F16}"/>
              </a:ext>
            </a:extLst>
          </p:cNvPr>
          <p:cNvSpPr txBox="1"/>
          <p:nvPr/>
        </p:nvSpPr>
        <p:spPr>
          <a:xfrm>
            <a:off x="1981041" y="2050677"/>
            <a:ext cx="8229918" cy="3300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Examples of Brands Who Have Tailored Their Messaging in Response to Inflation</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Tree>
    <p:extLst>
      <p:ext uri="{BB962C8B-B14F-4D97-AF65-F5344CB8AC3E}">
        <p14:creationId xmlns:p14="http://schemas.microsoft.com/office/powerpoint/2010/main" val="33296622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C228E57-94F0-462F-9549-57637A2B922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4423170" cy="6869150"/>
          </a:xfrm>
          <a:prstGeom prst="rect">
            <a:avLst/>
          </a:prstGeom>
        </p:spPr>
      </p:pic>
      <p:pic>
        <p:nvPicPr>
          <p:cNvPr id="19" name="Picture 18">
            <a:extLst>
              <a:ext uri="{FF2B5EF4-FFF2-40B4-BE49-F238E27FC236}">
                <a16:creationId xmlns:a16="http://schemas.microsoft.com/office/drawing/2014/main" id="{542364C4-555F-6B15-5708-F60C01D2EB6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0" name="Slide Number Placeholder 5">
            <a:extLst>
              <a:ext uri="{FF2B5EF4-FFF2-40B4-BE49-F238E27FC236}">
                <a16:creationId xmlns:a16="http://schemas.microsoft.com/office/drawing/2014/main" id="{5524FD51-D1FA-9515-A7EC-E75AFCAA8E14}"/>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1" name="Rectangle 20">
            <a:extLst>
              <a:ext uri="{FF2B5EF4-FFF2-40B4-BE49-F238E27FC236}">
                <a16:creationId xmlns:a16="http://schemas.microsoft.com/office/drawing/2014/main" id="{7B11F803-1EBD-E5AC-8F38-8B5FB3CBBC44}"/>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1" name="Rectangle 10">
            <a:extLst>
              <a:ext uri="{FF2B5EF4-FFF2-40B4-BE49-F238E27FC236}">
                <a16:creationId xmlns:a16="http://schemas.microsoft.com/office/drawing/2014/main" id="{F287220A-7CAA-3EA3-50E1-B6C19A0FEAC9}"/>
              </a:ext>
            </a:extLst>
          </p:cNvPr>
          <p:cNvSpPr/>
          <p:nvPr/>
        </p:nvSpPr>
        <p:spPr>
          <a:xfrm>
            <a:off x="4845635" y="4203213"/>
            <a:ext cx="6910650" cy="1648695"/>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A8E3CD8-1779-57CE-E7EF-B583D9B4ED3D}"/>
              </a:ext>
            </a:extLst>
          </p:cNvPr>
          <p:cNvSpPr/>
          <p:nvPr/>
        </p:nvSpPr>
        <p:spPr>
          <a:xfrm>
            <a:off x="4845635" y="2231715"/>
            <a:ext cx="6910650" cy="1648695"/>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78FB6CA9-265D-63D4-C60E-EE10B14CF390}"/>
              </a:ext>
            </a:extLst>
          </p:cNvPr>
          <p:cNvSpPr txBox="1"/>
          <p:nvPr/>
        </p:nvSpPr>
        <p:spPr>
          <a:xfrm>
            <a:off x="4566673" y="279108"/>
            <a:ext cx="7603808"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a:ln>
                  <a:noFill/>
                </a:ln>
                <a:solidFill>
                  <a:srgbClr val="ED3C8D"/>
                </a:solidFill>
                <a:effectLst/>
                <a:uLnTx/>
                <a:uFillTx/>
                <a:latin typeface="Helvetica"/>
                <a:ea typeface="+mn-ea"/>
                <a:cs typeface="Helvetica"/>
              </a:rPr>
              <a:t>4. </a:t>
            </a:r>
            <a:r>
              <a:rPr kumimoji="0" lang="en-US" sz="3400" b="1" i="0" u="none" strike="noStrike" kern="1200" cap="none" spc="0" normalizeH="0" baseline="0" noProof="0">
                <a:ln>
                  <a:noFill/>
                </a:ln>
                <a:solidFill>
                  <a:srgbClr val="1B1464"/>
                </a:solidFill>
                <a:effectLst/>
                <a:uLnTx/>
                <a:uFillTx/>
                <a:latin typeface="Helvetica"/>
                <a:ea typeface="+mn-ea"/>
                <a:cs typeface="Helvetica"/>
              </a:rPr>
              <a:t>Demonstrate your brand’s unique value and point of differentiation</a:t>
            </a:r>
          </a:p>
        </p:txBody>
      </p:sp>
      <p:sp>
        <p:nvSpPr>
          <p:cNvPr id="14" name="Rectangle 13">
            <a:extLst>
              <a:ext uri="{FF2B5EF4-FFF2-40B4-BE49-F238E27FC236}">
                <a16:creationId xmlns:a16="http://schemas.microsoft.com/office/drawing/2014/main" id="{B5389E4E-0091-5FAD-E1F0-35BA666CFD97}"/>
              </a:ext>
            </a:extLst>
          </p:cNvPr>
          <p:cNvSpPr/>
          <p:nvPr/>
        </p:nvSpPr>
        <p:spPr>
          <a:xfrm>
            <a:off x="4901393" y="2341099"/>
            <a:ext cx="193143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E600"/>
                </a:solidFill>
                <a:effectLst/>
                <a:uLnTx/>
                <a:uFillTx/>
                <a:latin typeface="Helvetica" panose="020B0403020202020204" pitchFamily="34" charset="0"/>
                <a:ea typeface="+mn-ea"/>
                <a:cs typeface="+mn-cs"/>
              </a:rPr>
              <a:t>Why it matters</a:t>
            </a:r>
          </a:p>
        </p:txBody>
      </p:sp>
      <p:sp>
        <p:nvSpPr>
          <p:cNvPr id="15" name="TextBox 14">
            <a:extLst>
              <a:ext uri="{FF2B5EF4-FFF2-40B4-BE49-F238E27FC236}">
                <a16:creationId xmlns:a16="http://schemas.microsoft.com/office/drawing/2014/main" id="{9C6A6050-B97C-B58D-20DC-5E277F29B6D0}"/>
              </a:ext>
            </a:extLst>
          </p:cNvPr>
          <p:cNvSpPr txBox="1"/>
          <p:nvPr/>
        </p:nvSpPr>
        <p:spPr>
          <a:xfrm>
            <a:off x="4845634" y="2704371"/>
            <a:ext cx="6904405" cy="107721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lang="en-US" sz="1600" b="1">
                <a:solidFill>
                  <a:schemeClr val="bg1"/>
                </a:solidFill>
                <a:latin typeface="Helvetica" pitchFamily="2" charset="0"/>
              </a:rPr>
              <a:t>Consumers </a:t>
            </a:r>
            <a:r>
              <a:rPr lang="en-US" sz="1600" b="1">
                <a:solidFill>
                  <a:srgbClr val="ED3C8D"/>
                </a:solidFill>
                <a:latin typeface="Helvetica" pitchFamily="2" charset="0"/>
              </a:rPr>
              <a:t>need to be given a reason to pay more </a:t>
            </a:r>
            <a:r>
              <a:rPr lang="en-US" sz="1600" b="1">
                <a:solidFill>
                  <a:schemeClr val="bg1"/>
                </a:solidFill>
                <a:latin typeface="Helvetica" pitchFamily="2" charset="0"/>
              </a:rPr>
              <a:t>for a product or service. Brands should highlight their point of difference and </a:t>
            </a:r>
            <a:r>
              <a:rPr lang="en-US" sz="1600" b="1">
                <a:solidFill>
                  <a:srgbClr val="ED3C8D"/>
                </a:solidFill>
                <a:latin typeface="Helvetica" pitchFamily="2" charset="0"/>
              </a:rPr>
              <a:t>unique value</a:t>
            </a:r>
            <a:r>
              <a:rPr lang="en-US" sz="1600" b="1">
                <a:solidFill>
                  <a:schemeClr val="bg1"/>
                </a:solidFill>
                <a:latin typeface="Helvetica" pitchFamily="2" charset="0"/>
              </a:rPr>
              <a:t>, whether that is </a:t>
            </a:r>
            <a:r>
              <a:rPr lang="en-US" sz="1600" b="1">
                <a:solidFill>
                  <a:srgbClr val="ED3C8D"/>
                </a:solidFill>
                <a:latin typeface="Helvetica" pitchFamily="2" charset="0"/>
              </a:rPr>
              <a:t>rational / needs based</a:t>
            </a:r>
            <a:r>
              <a:rPr lang="en-US" sz="1600" b="1">
                <a:solidFill>
                  <a:schemeClr val="bg1"/>
                </a:solidFill>
                <a:latin typeface="Helvetica" pitchFamily="2" charset="0"/>
              </a:rPr>
              <a:t> (e.g., a feature or benefit) or </a:t>
            </a:r>
            <a:r>
              <a:rPr lang="en-US" sz="1600" b="1">
                <a:solidFill>
                  <a:srgbClr val="ED3C8D"/>
                </a:solidFill>
                <a:latin typeface="Helvetica" pitchFamily="2" charset="0"/>
              </a:rPr>
              <a:t>emotional</a:t>
            </a:r>
            <a:r>
              <a:rPr lang="en-US" sz="1600" b="1">
                <a:solidFill>
                  <a:schemeClr val="bg1"/>
                </a:solidFill>
                <a:latin typeface="Helvetica" pitchFamily="2" charset="0"/>
              </a:rPr>
              <a:t> (e.g., nostalgic, comfort-based).</a:t>
            </a:r>
            <a:endParaRPr kumimoji="0" lang="en-US" sz="1600" b="1" i="0" u="none" strike="noStrike" kern="1200" cap="none" spc="0" normalizeH="0" baseline="0" noProof="0">
              <a:ln>
                <a:noFill/>
              </a:ln>
              <a:solidFill>
                <a:schemeClr val="bg1"/>
              </a:solidFill>
              <a:effectLst/>
              <a:uLnTx/>
              <a:uFillTx/>
              <a:latin typeface="Helvetica" pitchFamily="2" charset="0"/>
              <a:ea typeface="+mn-ea"/>
              <a:cs typeface="+mn-cs"/>
            </a:endParaRPr>
          </a:p>
        </p:txBody>
      </p:sp>
      <p:sp>
        <p:nvSpPr>
          <p:cNvPr id="16" name="Rectangle 15">
            <a:extLst>
              <a:ext uri="{FF2B5EF4-FFF2-40B4-BE49-F238E27FC236}">
                <a16:creationId xmlns:a16="http://schemas.microsoft.com/office/drawing/2014/main" id="{0D2DFD4B-F3E0-5366-D913-1E607E099B06}"/>
              </a:ext>
            </a:extLst>
          </p:cNvPr>
          <p:cNvSpPr/>
          <p:nvPr/>
        </p:nvSpPr>
        <p:spPr>
          <a:xfrm>
            <a:off x="4953339" y="4381984"/>
            <a:ext cx="510996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E600"/>
                </a:solidFill>
                <a:effectLst/>
                <a:uLnTx/>
                <a:uFillTx/>
                <a:latin typeface="Helvetica" panose="020B0403020202020204" pitchFamily="34" charset="0"/>
                <a:ea typeface="+mn-ea"/>
                <a:cs typeface="+mn-cs"/>
              </a:rPr>
              <a:t>How to apply to your media campaign</a:t>
            </a:r>
          </a:p>
        </p:txBody>
      </p:sp>
      <p:sp>
        <p:nvSpPr>
          <p:cNvPr id="18" name="TextBox 17">
            <a:extLst>
              <a:ext uri="{FF2B5EF4-FFF2-40B4-BE49-F238E27FC236}">
                <a16:creationId xmlns:a16="http://schemas.microsoft.com/office/drawing/2014/main" id="{EF717B0C-F46F-FE64-5558-4967C4445B17}"/>
              </a:ext>
            </a:extLst>
          </p:cNvPr>
          <p:cNvSpPr txBox="1"/>
          <p:nvPr/>
        </p:nvSpPr>
        <p:spPr>
          <a:xfrm>
            <a:off x="4968955" y="4823580"/>
            <a:ext cx="6731572" cy="83099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600" b="1" i="0" u="none" strike="noStrike" kern="1200" cap="none" spc="0" normalizeH="0" baseline="0" noProof="0">
                <a:ln>
                  <a:noFill/>
                </a:ln>
                <a:solidFill>
                  <a:prstClr val="white"/>
                </a:solidFill>
                <a:effectLst/>
                <a:uLnTx/>
                <a:uFillTx/>
                <a:latin typeface="Helvetica" pitchFamily="2" charset="0"/>
                <a:ea typeface="+mn-ea"/>
                <a:cs typeface="+mn-cs"/>
              </a:rPr>
              <a:t>Create activations and programs that allow your brand to </a:t>
            </a:r>
            <a:r>
              <a:rPr kumimoji="0" lang="en-US" sz="1600" b="1" i="0" u="none" strike="noStrike" kern="1200" cap="none" spc="0" normalizeH="0" baseline="0" noProof="0">
                <a:ln>
                  <a:noFill/>
                </a:ln>
                <a:solidFill>
                  <a:srgbClr val="ED3C8D"/>
                </a:solidFill>
                <a:effectLst/>
                <a:uLnTx/>
                <a:uFillTx/>
                <a:latin typeface="Helvetica" pitchFamily="2" charset="0"/>
                <a:ea typeface="+mn-ea"/>
                <a:cs typeface="+mn-cs"/>
              </a:rPr>
              <a:t>showcase and reinforce its unique role, benefit and value </a:t>
            </a:r>
            <a:br>
              <a:rPr kumimoji="0" lang="en-US" sz="1600" b="1" i="0" u="none" strike="noStrike" kern="1200" cap="none" spc="0" normalizeH="0" baseline="0" noProof="0">
                <a:ln>
                  <a:noFill/>
                </a:ln>
                <a:solidFill>
                  <a:prstClr val="white"/>
                </a:solidFill>
                <a:effectLst/>
                <a:uLnTx/>
                <a:uFillTx/>
                <a:latin typeface="Helvetica" pitchFamily="2" charset="0"/>
                <a:ea typeface="+mn-ea"/>
                <a:cs typeface="+mn-cs"/>
              </a:rPr>
            </a:br>
            <a:r>
              <a:rPr kumimoji="0" lang="en-US" sz="1600" b="1" i="0" u="none" strike="noStrike" kern="1200" cap="none" spc="0" normalizeH="0" baseline="0" noProof="0">
                <a:ln>
                  <a:noFill/>
                </a:ln>
                <a:solidFill>
                  <a:prstClr val="white"/>
                </a:solidFill>
                <a:effectLst/>
                <a:uLnTx/>
                <a:uFillTx/>
                <a:latin typeface="Helvetica" pitchFamily="2" charset="0"/>
                <a:ea typeface="+mn-ea"/>
                <a:cs typeface="+mn-cs"/>
              </a:rPr>
              <a:t>in the lives of its consumers</a:t>
            </a:r>
            <a:endParaRPr kumimoji="0" lang="en-US" sz="1600" b="1" i="0" u="none" strike="noStrike" kern="1200" cap="none" spc="0" normalizeH="0" baseline="0" noProof="0">
              <a:ln>
                <a:noFill/>
              </a:ln>
              <a:solidFill>
                <a:srgbClr val="ED3C8D"/>
              </a:solidFill>
              <a:effectLst/>
              <a:uLnTx/>
              <a:uFillTx/>
              <a:latin typeface="Helvetica" pitchFamily="2" charset="0"/>
              <a:ea typeface="+mn-ea"/>
              <a:cs typeface="+mn-cs"/>
            </a:endParaRPr>
          </a:p>
        </p:txBody>
      </p:sp>
    </p:spTree>
    <p:extLst>
      <p:ext uri="{BB962C8B-B14F-4D97-AF65-F5344CB8AC3E}">
        <p14:creationId xmlns:p14="http://schemas.microsoft.com/office/powerpoint/2010/main" val="39138315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phone&#10;&#10;Description automatically generated with low confidence">
            <a:extLst>
              <a:ext uri="{FF2B5EF4-FFF2-40B4-BE49-F238E27FC236}">
                <a16:creationId xmlns:a16="http://schemas.microsoft.com/office/drawing/2014/main" id="{7BA66EA7-7DFB-044B-4A0A-1487C72D53E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Isosceles Triangle 6">
            <a:extLst>
              <a:ext uri="{FF2B5EF4-FFF2-40B4-BE49-F238E27FC236}">
                <a16:creationId xmlns:a16="http://schemas.microsoft.com/office/drawing/2014/main" id="{466911A6-954F-517C-7F1E-5366A83A3B10}"/>
              </a:ext>
            </a:extLst>
          </p:cNvPr>
          <p:cNvSpPr/>
          <p:nvPr/>
        </p:nvSpPr>
        <p:spPr>
          <a:xfrm rot="5400000">
            <a:off x="1974313" y="-1974315"/>
            <a:ext cx="6858000" cy="10806629"/>
          </a:xfrm>
          <a:prstGeom prst="triangle">
            <a:avLst>
              <a:gd name="adj" fmla="val 100000"/>
            </a:avLst>
          </a:prstGeom>
          <a:solidFill>
            <a:srgbClr val="1B1464">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3ED8F18-80E6-D449-A031-541661F2A42F}"/>
              </a:ext>
            </a:extLst>
          </p:cNvPr>
          <p:cNvSpPr txBox="1"/>
          <p:nvPr/>
        </p:nvSpPr>
        <p:spPr>
          <a:xfrm>
            <a:off x="140387" y="4553464"/>
            <a:ext cx="8274408"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a:ln>
                  <a:noFill/>
                </a:ln>
                <a:solidFill>
                  <a:prstClr val="white"/>
                </a:solidFill>
                <a:effectLst/>
                <a:uLnTx/>
                <a:uFillTx/>
                <a:latin typeface="Helvetica"/>
                <a:ea typeface="+mn-ea"/>
                <a:cs typeface="Helvetica"/>
              </a:rPr>
              <a:t>Prioritize customer service &amp; experience to attract repeat business</a:t>
            </a:r>
          </a:p>
        </p:txBody>
      </p:sp>
      <p:cxnSp>
        <p:nvCxnSpPr>
          <p:cNvPr id="8" name="Straight Connector 7">
            <a:extLst>
              <a:ext uri="{FF2B5EF4-FFF2-40B4-BE49-F238E27FC236}">
                <a16:creationId xmlns:a16="http://schemas.microsoft.com/office/drawing/2014/main" id="{545DF6E5-29F2-4A53-71D2-739B0225E726}"/>
              </a:ext>
            </a:extLst>
          </p:cNvPr>
          <p:cNvCxnSpPr>
            <a:cxnSpLocks/>
          </p:cNvCxnSpPr>
          <p:nvPr/>
        </p:nvCxnSpPr>
        <p:spPr>
          <a:xfrm>
            <a:off x="280483" y="4474200"/>
            <a:ext cx="521208" cy="0"/>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sp>
        <p:nvSpPr>
          <p:cNvPr id="9" name="TextBox 8">
            <a:extLst>
              <a:ext uri="{FF2B5EF4-FFF2-40B4-BE49-F238E27FC236}">
                <a16:creationId xmlns:a16="http://schemas.microsoft.com/office/drawing/2014/main" id="{B82B0F46-0E93-D431-EC70-3A37118FA695}"/>
              </a:ext>
            </a:extLst>
          </p:cNvPr>
          <p:cNvSpPr txBox="1"/>
          <p:nvPr/>
        </p:nvSpPr>
        <p:spPr>
          <a:xfrm>
            <a:off x="322878" y="3808661"/>
            <a:ext cx="4364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E600"/>
                </a:solidFill>
                <a:effectLst/>
                <a:uLnTx/>
                <a:uFillTx/>
                <a:latin typeface="Helvetica" pitchFamily="2" charset="0"/>
                <a:ea typeface="+mn-ea"/>
                <a:cs typeface="+mn-cs"/>
              </a:rPr>
              <a:t>5</a:t>
            </a:r>
          </a:p>
        </p:txBody>
      </p:sp>
    </p:spTree>
    <p:extLst>
      <p:ext uri="{BB962C8B-B14F-4D97-AF65-F5344CB8AC3E}">
        <p14:creationId xmlns:p14="http://schemas.microsoft.com/office/powerpoint/2010/main" val="14402651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BFF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77BA6F-CFE5-4FF1-85BB-92F5C2D98707}"/>
              </a:ext>
            </a:extLst>
          </p:cNvPr>
          <p:cNvGrpSpPr/>
          <p:nvPr/>
        </p:nvGrpSpPr>
        <p:grpSpPr>
          <a:xfrm>
            <a:off x="1293825" y="2038504"/>
            <a:ext cx="9604350" cy="2408049"/>
            <a:chOff x="1293825" y="1582106"/>
            <a:chExt cx="9604350" cy="2913739"/>
          </a:xfrm>
        </p:grpSpPr>
        <p:sp>
          <p:nvSpPr>
            <p:cNvPr id="13" name="Speech Bubble: Rectangle 12">
              <a:extLst>
                <a:ext uri="{FF2B5EF4-FFF2-40B4-BE49-F238E27FC236}">
                  <a16:creationId xmlns:a16="http://schemas.microsoft.com/office/drawing/2014/main" id="{63C506D1-2D14-4D29-88CD-7AFF084FB460}"/>
                </a:ext>
              </a:extLst>
            </p:cNvPr>
            <p:cNvSpPr/>
            <p:nvPr/>
          </p:nvSpPr>
          <p:spPr>
            <a:xfrm>
              <a:off x="1293825" y="1582106"/>
              <a:ext cx="9604350" cy="2913739"/>
            </a:xfrm>
            <a:prstGeom prst="wedgeRectCallout">
              <a:avLst>
                <a:gd name="adj1" fmla="val -15200"/>
                <a:gd name="adj2" fmla="val 67774"/>
              </a:avLst>
            </a:prstGeom>
            <a:solidFill>
              <a:schemeClr val="bg1"/>
            </a:solidFill>
            <a:ln w="38100">
              <a:solidFill>
                <a:srgbClr val="ED3C8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6080249-3CCE-4DA8-ACE2-78881606ACAB}"/>
                </a:ext>
              </a:extLst>
            </p:cNvPr>
            <p:cNvSpPr/>
            <p:nvPr/>
          </p:nvSpPr>
          <p:spPr>
            <a:xfrm>
              <a:off x="1518447" y="2171841"/>
              <a:ext cx="9155105" cy="1750325"/>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“From a customer experience viewpoint, </a:t>
              </a:r>
              <a:r>
                <a:rPr kumimoji="0" lang="en-US" sz="2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over 80% of consumers are willing to pay up to 15% more for products and services when the organization gets the customer experience right</a:t>
              </a:r>
              <a:r>
                <a:rPr kumimoji="0" lang="en-US" sz="2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…Customer experience has become more important than price in most cases now.”</a:t>
              </a:r>
            </a:p>
          </p:txBody>
        </p:sp>
      </p:grpSp>
      <p:sp>
        <p:nvSpPr>
          <p:cNvPr id="12" name="Rectangle 11">
            <a:extLst>
              <a:ext uri="{FF2B5EF4-FFF2-40B4-BE49-F238E27FC236}">
                <a16:creationId xmlns:a16="http://schemas.microsoft.com/office/drawing/2014/main" id="{DE9C6FDA-C3A5-487B-BD95-7D877BE28D11}"/>
              </a:ext>
            </a:extLst>
          </p:cNvPr>
          <p:cNvSpPr/>
          <p:nvPr/>
        </p:nvSpPr>
        <p:spPr>
          <a:xfrm>
            <a:off x="1774688" y="5091653"/>
            <a:ext cx="5987757" cy="80021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Patty Soltis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eMarketer principal analyst at Insider Intelligence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eMarketer Insider Intelligence, 2/14/22</a:t>
            </a:r>
          </a:p>
        </p:txBody>
      </p:sp>
      <p:pic>
        <p:nvPicPr>
          <p:cNvPr id="16" name="Picture 15">
            <a:extLst>
              <a:ext uri="{FF2B5EF4-FFF2-40B4-BE49-F238E27FC236}">
                <a16:creationId xmlns:a16="http://schemas.microsoft.com/office/drawing/2014/main" id="{92D1EDE4-00B9-D755-2522-BD3211A38712}"/>
              </a:ext>
            </a:extLst>
          </p:cNvPr>
          <p:cNvPicPr>
            <a:picLocks noChangeAspect="1"/>
          </p:cNvPicPr>
          <p:nvPr/>
        </p:nvPicPr>
        <p:blipFill>
          <a:blip r:embed="rId2" cstate="print">
            <a:clrChange>
              <a:clrFrom>
                <a:srgbClr val="00BFF2"/>
              </a:clrFrom>
              <a:clrTo>
                <a:srgbClr val="00BFF2">
                  <a:alpha val="0"/>
                </a:srgbClr>
              </a:clrTo>
            </a:clrChange>
            <a:extLst>
              <a:ext uri="{28A0092B-C50C-407E-A947-70E740481C1C}">
                <a14:useLocalDpi xmlns:a14="http://schemas.microsoft.com/office/drawing/2010/main"/>
              </a:ext>
            </a:extLst>
          </a:blip>
          <a:stretch>
            <a:fillRect/>
          </a:stretch>
        </p:blipFill>
        <p:spPr>
          <a:xfrm>
            <a:off x="8629847" y="729"/>
            <a:ext cx="3562153" cy="2073922"/>
          </a:xfrm>
          <a:prstGeom prst="rect">
            <a:avLst/>
          </a:prstGeom>
        </p:spPr>
      </p:pic>
      <p:pic>
        <p:nvPicPr>
          <p:cNvPr id="10" name="Picture 9">
            <a:extLst>
              <a:ext uri="{FF2B5EF4-FFF2-40B4-BE49-F238E27FC236}">
                <a16:creationId xmlns:a16="http://schemas.microsoft.com/office/drawing/2014/main" id="{E59B364B-5128-4E48-D1AA-0E7A469B39F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4" name="Slide Number Placeholder 5">
            <a:extLst>
              <a:ext uri="{FF2B5EF4-FFF2-40B4-BE49-F238E27FC236}">
                <a16:creationId xmlns:a16="http://schemas.microsoft.com/office/drawing/2014/main" id="{6188C779-2ED5-0FDB-25DB-2BB02B46692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DA5E54C7-6A8F-8254-B57C-D2062B268E86}"/>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9332545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E485DCA-BAB8-B14E-9706-FDCC3F6F76BD}"/>
              </a:ext>
            </a:extLst>
          </p:cNvPr>
          <p:cNvSpPr/>
          <p:nvPr/>
        </p:nvSpPr>
        <p:spPr>
          <a:xfrm>
            <a:off x="4433258" y="1536193"/>
            <a:ext cx="7754842" cy="4467496"/>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A5D9A9B-BEAD-8C99-76E3-BAC4FF6C2FAD}"/>
              </a:ext>
            </a:extLst>
          </p:cNvPr>
          <p:cNvSpPr txBox="1"/>
          <p:nvPr/>
        </p:nvSpPr>
        <p:spPr>
          <a:xfrm>
            <a:off x="503714" y="6308587"/>
            <a:ext cx="1164928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Salesforce,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State of the Connected Consumer</a:t>
            </a:r>
            <a:r>
              <a:rPr kumimoji="0" lang="en-US" sz="800" b="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2022. </a:t>
            </a:r>
            <a:r>
              <a:rPr lang="en-US" sz="800">
                <a:solidFill>
                  <a:srgbClr val="1B1464"/>
                </a:solidFill>
                <a:latin typeface="Helvetica" panose="020B0604020202020204" pitchFamily="34" charset="0"/>
                <a:cs typeface="Helvetica" panose="020B0604020202020204" pitchFamily="34" charset="0"/>
              </a:rPr>
              <a:t>Base </a:t>
            </a:r>
            <a:r>
              <a:rPr kumimoji="0" lang="en-US" sz="800" b="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13,020 consumers among 29 countries, surveyed 12/8/21-2/1/22.</a:t>
            </a:r>
            <a:endParaRPr kumimoji="0" lang="fr-FR"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pic>
        <p:nvPicPr>
          <p:cNvPr id="4" name="Picture 3">
            <a:extLst>
              <a:ext uri="{FF2B5EF4-FFF2-40B4-BE49-F238E27FC236}">
                <a16:creationId xmlns:a16="http://schemas.microsoft.com/office/drawing/2014/main" id="{E9A83CEF-964D-EED8-85F8-F6609EE5186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3142CED8-4A1A-ADEC-3CA9-D684AC66FF71}"/>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0965A96F-BCE8-5BC5-BC09-2382D291487B}"/>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9" name="Rectangle 8">
            <a:extLst>
              <a:ext uri="{FF2B5EF4-FFF2-40B4-BE49-F238E27FC236}">
                <a16:creationId xmlns:a16="http://schemas.microsoft.com/office/drawing/2014/main" id="{F7718615-EE2E-F8D5-402F-B919F0CDD6F4}"/>
              </a:ext>
            </a:extLst>
          </p:cNvPr>
          <p:cNvSpPr/>
          <p:nvPr/>
        </p:nvSpPr>
        <p:spPr>
          <a:xfrm>
            <a:off x="84521" y="385964"/>
            <a:ext cx="1202295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As consumers navigate an uncertain post-</a:t>
            </a:r>
            <a:r>
              <a:rPr lang="en-US" sz="2600" b="1">
                <a:solidFill>
                  <a:srgbClr val="1B1464"/>
                </a:solidFill>
                <a:latin typeface="Helvetica" pitchFamily="2" charset="0"/>
              </a:rPr>
              <a:t>pandemic world,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they are searching for brands who understand their needs and simplify their lives</a:t>
            </a:r>
          </a:p>
        </p:txBody>
      </p:sp>
      <p:graphicFrame>
        <p:nvGraphicFramePr>
          <p:cNvPr id="13" name="Chart 12">
            <a:extLst>
              <a:ext uri="{FF2B5EF4-FFF2-40B4-BE49-F238E27FC236}">
                <a16:creationId xmlns:a16="http://schemas.microsoft.com/office/drawing/2014/main" id="{53F7E5D9-55C0-513A-FB54-3E716357B986}"/>
              </a:ext>
            </a:extLst>
          </p:cNvPr>
          <p:cNvGraphicFramePr/>
          <p:nvPr>
            <p:extLst>
              <p:ext uri="{D42A27DB-BD31-4B8C-83A1-F6EECF244321}">
                <p14:modId xmlns:p14="http://schemas.microsoft.com/office/powerpoint/2010/main" val="299273561"/>
              </p:ext>
            </p:extLst>
          </p:nvPr>
        </p:nvGraphicFramePr>
        <p:xfrm>
          <a:off x="4433258" y="1634367"/>
          <a:ext cx="7712770" cy="4164938"/>
        </p:xfrm>
        <a:graphic>
          <a:graphicData uri="http://schemas.openxmlformats.org/drawingml/2006/chart">
            <c:chart xmlns:c="http://schemas.openxmlformats.org/drawingml/2006/chart" xmlns:r="http://schemas.openxmlformats.org/officeDocument/2006/relationships" r:id="rId4"/>
          </a:graphicData>
        </a:graphic>
      </p:graphicFrame>
      <p:sp>
        <p:nvSpPr>
          <p:cNvPr id="21" name="TextBox 20">
            <a:extLst>
              <a:ext uri="{FF2B5EF4-FFF2-40B4-BE49-F238E27FC236}">
                <a16:creationId xmlns:a16="http://schemas.microsoft.com/office/drawing/2014/main" id="{B05574F2-BA55-90AF-CD75-BCD1B512A314}"/>
              </a:ext>
            </a:extLst>
          </p:cNvPr>
          <p:cNvSpPr txBox="1"/>
          <p:nvPr/>
        </p:nvSpPr>
        <p:spPr>
          <a:xfrm>
            <a:off x="4910938" y="1768962"/>
            <a:ext cx="6592041" cy="307777"/>
          </a:xfrm>
          <a:prstGeom prst="rect">
            <a:avLst/>
          </a:prstGeom>
          <a:noFill/>
        </p:spPr>
        <p:txBody>
          <a:bodyPr wrap="square">
            <a:spAutoFit/>
          </a:bodyPr>
          <a:lstStyle/>
          <a:p>
            <a:pPr algn="ctr" rtl="0">
              <a:defRPr sz="1400" b="1" i="0" u="sng" strike="noStrike" kern="1200" spc="0" baseline="0">
                <a:solidFill>
                  <a:prstClr val="white"/>
                </a:solidFill>
                <a:latin typeface="Helvetica" panose="020B0403020202020204" pitchFamily="34" charset="0"/>
                <a:ea typeface="+mn-ea"/>
                <a:cs typeface="+mn-cs"/>
              </a:defRPr>
            </a:pPr>
            <a:r>
              <a:rPr lang="en-US" sz="1400" b="1" u="sng">
                <a:solidFill>
                  <a:srgbClr val="1B1464"/>
                </a:solidFill>
              </a:rPr>
              <a:t>% of consumers who agree with the following</a:t>
            </a:r>
          </a:p>
        </p:txBody>
      </p:sp>
      <p:pic>
        <p:nvPicPr>
          <p:cNvPr id="10" name="Picture 9" descr="A picture containing text, indoor, person&#10;&#10;Description automatically generated">
            <a:extLst>
              <a:ext uri="{FF2B5EF4-FFF2-40B4-BE49-F238E27FC236}">
                <a16:creationId xmlns:a16="http://schemas.microsoft.com/office/drawing/2014/main" id="{1097ACC1-BCDF-D016-445C-9ED7DA72A17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282"/>
          <a:stretch/>
        </p:blipFill>
        <p:spPr>
          <a:xfrm>
            <a:off x="0" y="1536193"/>
            <a:ext cx="4433258" cy="4472932"/>
          </a:xfrm>
          <a:prstGeom prst="rect">
            <a:avLst/>
          </a:prstGeom>
        </p:spPr>
      </p:pic>
    </p:spTree>
    <p:extLst>
      <p:ext uri="{BB962C8B-B14F-4D97-AF65-F5344CB8AC3E}">
        <p14:creationId xmlns:p14="http://schemas.microsoft.com/office/powerpoint/2010/main" val="2438636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FFB5BF2-8A3F-80D5-E34D-B3A718AA7923}"/>
              </a:ext>
            </a:extLst>
          </p:cNvPr>
          <p:cNvSpPr/>
          <p:nvPr/>
        </p:nvSpPr>
        <p:spPr>
          <a:xfrm>
            <a:off x="4436147" y="1790411"/>
            <a:ext cx="7754842" cy="3971939"/>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6D5B9E4-3B56-CE03-0383-079C1AF01C9F}"/>
              </a:ext>
            </a:extLst>
          </p:cNvPr>
          <p:cNvSpPr/>
          <p:nvPr/>
        </p:nvSpPr>
        <p:spPr>
          <a:xfrm>
            <a:off x="-3021" y="1790410"/>
            <a:ext cx="4436146" cy="3971939"/>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38A7B74-7659-1B38-965A-EF5B69D6552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C56F42E7-1AC4-48EA-60AD-8425568E75F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Rectangle 4">
            <a:extLst>
              <a:ext uri="{FF2B5EF4-FFF2-40B4-BE49-F238E27FC236}">
                <a16:creationId xmlns:a16="http://schemas.microsoft.com/office/drawing/2014/main" id="{09FEC16A-82B2-8C8F-C796-EAF2B7CC6AA6}"/>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6" name="Rectangle 15">
            <a:extLst>
              <a:ext uri="{FF2B5EF4-FFF2-40B4-BE49-F238E27FC236}">
                <a16:creationId xmlns:a16="http://schemas.microsoft.com/office/drawing/2014/main" id="{606BF9E6-70A0-3097-F60D-1311C0B5DBF6}"/>
              </a:ext>
            </a:extLst>
          </p:cNvPr>
          <p:cNvSpPr/>
          <p:nvPr/>
        </p:nvSpPr>
        <p:spPr>
          <a:xfrm>
            <a:off x="172531" y="262526"/>
            <a:ext cx="11846937"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F1A62"/>
                </a:solidFill>
                <a:latin typeface="Helvetica" pitchFamily="2" charset="0"/>
              </a:rPr>
              <a:t>The current rate of inflation is at the highest it has been in more than </a:t>
            </a:r>
            <a:br>
              <a:rPr lang="en-US" sz="2600" b="1">
                <a:solidFill>
                  <a:srgbClr val="1F1A62"/>
                </a:solidFill>
                <a:latin typeface="Helvetica" pitchFamily="2" charset="0"/>
              </a:rPr>
            </a:br>
            <a:r>
              <a:rPr lang="en-US" sz="2600" b="1">
                <a:solidFill>
                  <a:srgbClr val="1F1A62"/>
                </a:solidFill>
                <a:latin typeface="Helvetica" pitchFamily="2" charset="0"/>
              </a:rPr>
              <a:t>40 years, driven by a range of factors including the pandemic and its impact on supply and demand, as well as the war in Ukraine</a:t>
            </a:r>
            <a:endParaRPr kumimoji="0" lang="en-US" sz="2600" b="1" i="0" u="none" strike="noStrike" kern="1200" cap="none" spc="0" normalizeH="0" baseline="0" noProof="0">
              <a:ln>
                <a:noFill/>
              </a:ln>
              <a:solidFill>
                <a:srgbClr val="ED3C8D"/>
              </a:solidFill>
              <a:effectLst/>
              <a:uLnTx/>
              <a:uFillTx/>
              <a:latin typeface="Helvetica" pitchFamily="2" charset="0"/>
              <a:ea typeface="+mn-ea"/>
              <a:cs typeface="+mn-cs"/>
            </a:endParaRPr>
          </a:p>
        </p:txBody>
      </p:sp>
      <p:sp>
        <p:nvSpPr>
          <p:cNvPr id="12" name="TextBox 11">
            <a:extLst>
              <a:ext uri="{FF2B5EF4-FFF2-40B4-BE49-F238E27FC236}">
                <a16:creationId xmlns:a16="http://schemas.microsoft.com/office/drawing/2014/main" id="{581CA3CF-038D-5909-F4CA-ED657ED54BAC}"/>
              </a:ext>
            </a:extLst>
          </p:cNvPr>
          <p:cNvSpPr txBox="1"/>
          <p:nvPr/>
        </p:nvSpPr>
        <p:spPr>
          <a:xfrm>
            <a:off x="479102" y="6091335"/>
            <a:ext cx="11649284" cy="461665"/>
          </a:xfrm>
          <a:prstGeom prst="rect">
            <a:avLst/>
          </a:prstGeom>
          <a:noFill/>
        </p:spPr>
        <p:txBody>
          <a:bodyPr wrap="square" rtlCol="0">
            <a:spAutoFit/>
          </a:bodyPr>
          <a:lstStyle/>
          <a:p>
            <a:pPr lvl="0">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a:t>
            </a:r>
            <a:r>
              <a:rPr lang="en-US" sz="800">
                <a:solidFill>
                  <a:srgbClr val="1B1464"/>
                </a:solidFill>
                <a:latin typeface="Helvetica" panose="020B0604020202020204" pitchFamily="34" charset="0"/>
                <a:cs typeface="Helvetica" panose="020B0604020202020204" pitchFamily="34" charset="0"/>
              </a:rPr>
              <a:t>Bureau of Labor Statistics Consumer Price Index News Release, 7/13/22. *The Consumer Price Index (CPI) is a measure of the average change over time in the prices paid by urban consumers for a market basket of consumer goods and services. Ipsos &amp; FiveThirtyEight, 2022 Election Tracking Survey. Data based on poll conducted April 27 – May 5, 2022 on behalf of FiveThirtyEight using the probability-based </a:t>
            </a:r>
            <a:r>
              <a:rPr lang="en-US" sz="800" err="1">
                <a:solidFill>
                  <a:srgbClr val="1B1464"/>
                </a:solidFill>
                <a:latin typeface="Helvetica" panose="020B0604020202020204" pitchFamily="34" charset="0"/>
                <a:cs typeface="Helvetica" panose="020B0604020202020204" pitchFamily="34" charset="0"/>
              </a:rPr>
              <a:t>KnowledgePanel</a:t>
            </a:r>
            <a:r>
              <a:rPr lang="en-US" sz="800">
                <a:solidFill>
                  <a:srgbClr val="1B1464"/>
                </a:solidFill>
                <a:latin typeface="Helvetica" panose="020B0604020202020204" pitchFamily="34" charset="0"/>
                <a:cs typeface="Helvetica" panose="020B0604020202020204" pitchFamily="34" charset="0"/>
              </a:rPr>
              <a:t>®. This poll is based on a nationally representative probability sample of 2,006 adults age 18 or older interviewed online in English and Spanish. </a:t>
            </a:r>
            <a:endParaRPr kumimoji="0" lang="fr-FR"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graphicFrame>
        <p:nvGraphicFramePr>
          <p:cNvPr id="15" name="Chart 14">
            <a:extLst>
              <a:ext uri="{FF2B5EF4-FFF2-40B4-BE49-F238E27FC236}">
                <a16:creationId xmlns:a16="http://schemas.microsoft.com/office/drawing/2014/main" id="{08C5DED5-2401-0F9A-5FF8-CBF5B80E3688}"/>
              </a:ext>
            </a:extLst>
          </p:cNvPr>
          <p:cNvGraphicFramePr/>
          <p:nvPr>
            <p:extLst>
              <p:ext uri="{D42A27DB-BD31-4B8C-83A1-F6EECF244321}">
                <p14:modId xmlns:p14="http://schemas.microsoft.com/office/powerpoint/2010/main" val="4100216524"/>
              </p:ext>
            </p:extLst>
          </p:nvPr>
        </p:nvGraphicFramePr>
        <p:xfrm>
          <a:off x="4498750" y="1981445"/>
          <a:ext cx="7629636" cy="3684138"/>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A4B4BD11-120A-840E-8D8F-67100F88760C}"/>
              </a:ext>
            </a:extLst>
          </p:cNvPr>
          <p:cNvSpPr txBox="1"/>
          <p:nvPr/>
        </p:nvSpPr>
        <p:spPr>
          <a:xfrm>
            <a:off x="4625488" y="1872109"/>
            <a:ext cx="7376160" cy="707886"/>
          </a:xfrm>
          <a:prstGeom prst="rect">
            <a:avLst/>
          </a:prstGeom>
          <a:noFill/>
        </p:spPr>
        <p:txBody>
          <a:bodyPr wrap="square">
            <a:spAutoFit/>
          </a:bodyPr>
          <a:lstStyle>
            <a:defPPr>
              <a:defRPr lang="en-US"/>
            </a:defPPr>
            <a:lvl1pPr marR="0" lvl="0" algn="ctr" fontAlgn="auto">
              <a:lnSpc>
                <a:spcPct val="100000"/>
              </a:lnSpc>
              <a:spcBef>
                <a:spcPts val="0"/>
              </a:spcBef>
              <a:spcAft>
                <a:spcPts val="0"/>
              </a:spcAft>
              <a:buClrTx/>
              <a:buSzTx/>
              <a:tabLst/>
              <a:defRPr b="1">
                <a:solidFill>
                  <a:srgbClr val="1B1464"/>
                </a:solidFill>
                <a:latin typeface="Helvetica"/>
              </a:defRPr>
            </a:lvl1pPr>
          </a:lstStyle>
          <a:p>
            <a:r>
              <a:rPr lang="en-US" sz="1400"/>
              <a:t>How much of an impact, if any at all, do you think the following </a:t>
            </a:r>
            <a:br>
              <a:rPr lang="en-US" sz="1400"/>
            </a:br>
            <a:r>
              <a:rPr lang="en-US" sz="1400"/>
              <a:t>have had on price increases in the past year?</a:t>
            </a:r>
          </a:p>
          <a:p>
            <a:r>
              <a:rPr lang="en-US" sz="1200" b="0"/>
              <a:t>% of respondents who answered ‘major’ or ‘significant’ impact</a:t>
            </a:r>
          </a:p>
        </p:txBody>
      </p:sp>
      <p:sp>
        <p:nvSpPr>
          <p:cNvPr id="2" name="TextBox 1">
            <a:extLst>
              <a:ext uri="{FF2B5EF4-FFF2-40B4-BE49-F238E27FC236}">
                <a16:creationId xmlns:a16="http://schemas.microsoft.com/office/drawing/2014/main" id="{43BB7F43-BE22-6A99-483C-1B59D481AEE5}"/>
              </a:ext>
            </a:extLst>
          </p:cNvPr>
          <p:cNvSpPr txBox="1"/>
          <p:nvPr/>
        </p:nvSpPr>
        <p:spPr>
          <a:xfrm>
            <a:off x="1011" y="2593841"/>
            <a:ext cx="4433125" cy="2246769"/>
          </a:xfrm>
          <a:prstGeom prst="rect">
            <a:avLst/>
          </a:prstGeom>
          <a:noFill/>
        </p:spPr>
        <p:txBody>
          <a:bodyPr wrap="square" rtlCol="0">
            <a:spAutoFit/>
          </a:bodyPr>
          <a:lstStyle/>
          <a:p>
            <a:pPr algn="ctr"/>
            <a:r>
              <a:rPr lang="en-US" b="1">
                <a:solidFill>
                  <a:schemeClr val="bg1"/>
                </a:solidFill>
                <a:latin typeface="Helvetica" panose="020B0403020202020204" pitchFamily="34" charset="0"/>
              </a:rPr>
              <a:t>In June 2022, on average, the price </a:t>
            </a:r>
            <a:br>
              <a:rPr lang="en-US" b="1">
                <a:solidFill>
                  <a:schemeClr val="bg1"/>
                </a:solidFill>
                <a:latin typeface="Helvetica" panose="020B0403020202020204" pitchFamily="34" charset="0"/>
              </a:rPr>
            </a:br>
            <a:r>
              <a:rPr lang="en-US" b="1">
                <a:solidFill>
                  <a:schemeClr val="bg1"/>
                </a:solidFill>
                <a:latin typeface="Helvetica" panose="020B0403020202020204" pitchFamily="34" charset="0"/>
              </a:rPr>
              <a:t>of goods and services increased</a:t>
            </a:r>
          </a:p>
          <a:p>
            <a:pPr algn="ctr"/>
            <a:endParaRPr lang="en-US" sz="1000" b="1">
              <a:solidFill>
                <a:schemeClr val="bg1"/>
              </a:solidFill>
              <a:latin typeface="Helvetica" panose="020B0403020202020204" pitchFamily="34" charset="0"/>
            </a:endParaRPr>
          </a:p>
          <a:p>
            <a:pPr algn="ctr"/>
            <a:r>
              <a:rPr lang="en-US" sz="4800" b="1">
                <a:solidFill>
                  <a:srgbClr val="FFE600"/>
                </a:solidFill>
                <a:latin typeface="Helvetica" panose="020B0604020202020204" pitchFamily="34" charset="0"/>
                <a:cs typeface="Helvetica" panose="020B0604020202020204" pitchFamily="34" charset="0"/>
              </a:rPr>
              <a:t>9.2</a:t>
            </a:r>
            <a:r>
              <a:rPr kumimoji="0" lang="en-US" sz="4800" b="1" i="0" u="none" strike="noStrike" kern="1200" cap="none" spc="0" normalizeH="0" baseline="0" noProof="0">
                <a:ln>
                  <a:noFill/>
                </a:ln>
                <a:solidFill>
                  <a:srgbClr val="FFE600"/>
                </a:solidFill>
                <a:effectLst/>
                <a:uLnTx/>
                <a:uFillTx/>
                <a:latin typeface="Helvetica" panose="020B0604020202020204" pitchFamily="34" charset="0"/>
                <a:ea typeface="+mn-ea"/>
                <a:cs typeface="Helvetica" panose="020B0604020202020204" pitchFamily="34" charset="0"/>
              </a:rPr>
              <a:t>%</a:t>
            </a:r>
          </a:p>
          <a:p>
            <a:pPr algn="ctr"/>
            <a:endParaRPr lang="en-US" sz="1000" b="1">
              <a:solidFill>
                <a:srgbClr val="FFE600"/>
              </a:solidFill>
              <a:latin typeface="Helvetica" panose="020B0604020202020204" pitchFamily="34" charset="0"/>
              <a:cs typeface="Helvetica" panose="020B0604020202020204" pitchFamily="34" charset="0"/>
            </a:endParaRPr>
          </a:p>
          <a:p>
            <a:pPr algn="ctr"/>
            <a:r>
              <a:rPr lang="en-US" sz="1200">
                <a:solidFill>
                  <a:schemeClr val="bg1"/>
                </a:solidFill>
                <a:latin typeface="Helvetica"/>
              </a:rPr>
              <a:t>Increase in Consumer Price Index* for all items </a:t>
            </a:r>
            <a:br>
              <a:rPr lang="en-US" sz="1200">
                <a:solidFill>
                  <a:schemeClr val="bg1"/>
                </a:solidFill>
                <a:latin typeface="Helvetica"/>
              </a:rPr>
            </a:br>
            <a:r>
              <a:rPr lang="en-US" sz="1200">
                <a:solidFill>
                  <a:schemeClr val="bg1"/>
                </a:solidFill>
                <a:latin typeface="Helvetica"/>
              </a:rPr>
              <a:t>in June 2022, reflecting the largest 12-month increase </a:t>
            </a:r>
            <a:br>
              <a:rPr lang="en-US" sz="1200">
                <a:solidFill>
                  <a:schemeClr val="bg1"/>
                </a:solidFill>
                <a:latin typeface="Helvetica"/>
              </a:rPr>
            </a:br>
            <a:r>
              <a:rPr lang="en-US" sz="1200">
                <a:solidFill>
                  <a:schemeClr val="bg1"/>
                </a:solidFill>
                <a:latin typeface="Helvetica"/>
              </a:rPr>
              <a:t>since November 1981</a:t>
            </a:r>
            <a:endParaRPr kumimoji="0" lang="en-US" sz="1200" i="1" u="none" strike="noStrike" kern="1200" cap="none" spc="0" normalizeH="0" baseline="0" noProof="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01362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886B3C1-7F5D-9063-1DE1-13EE42EA9DF9}"/>
              </a:ext>
            </a:extLst>
          </p:cNvPr>
          <p:cNvSpPr/>
          <p:nvPr/>
        </p:nvSpPr>
        <p:spPr>
          <a:xfrm>
            <a:off x="-1877" y="1536193"/>
            <a:ext cx="12189977" cy="5332958"/>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5A4E2E2A-0434-3220-9C77-6912FC2313DA}"/>
              </a:ext>
            </a:extLst>
          </p:cNvPr>
          <p:cNvSpPr/>
          <p:nvPr/>
        </p:nvSpPr>
        <p:spPr>
          <a:xfrm>
            <a:off x="112233" y="293657"/>
            <a:ext cx="11961755"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F1A62"/>
                </a:solidFill>
                <a:latin typeface="Helvetica" pitchFamily="2" charset="0"/>
              </a:rPr>
              <a:t>And companies who prioritize improving in areas like customer support experience tend to achieve greater customer satisfaction and retention</a:t>
            </a:r>
            <a:endParaRPr kumimoji="0" lang="en-US" sz="2600" b="1" i="0" u="none" strike="noStrike" kern="1200" cap="none" spc="0" normalizeH="0" baseline="0" noProof="0">
              <a:ln>
                <a:noFill/>
              </a:ln>
              <a:solidFill>
                <a:srgbClr val="1F1A62"/>
              </a:solidFill>
              <a:effectLst/>
              <a:uLnTx/>
              <a:uFillTx/>
              <a:latin typeface="Helvetica" pitchFamily="2" charset="0"/>
              <a:ea typeface="+mn-ea"/>
              <a:cs typeface="+mn-cs"/>
            </a:endParaRPr>
          </a:p>
        </p:txBody>
      </p:sp>
      <p:pic>
        <p:nvPicPr>
          <p:cNvPr id="7" name="Picture 6">
            <a:extLst>
              <a:ext uri="{FF2B5EF4-FFF2-40B4-BE49-F238E27FC236}">
                <a16:creationId xmlns:a16="http://schemas.microsoft.com/office/drawing/2014/main" id="{0F0A3C5C-5427-2BEE-DAC4-C7C2ECBEDA5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8" name="Slide Number Placeholder 5">
            <a:extLst>
              <a:ext uri="{FF2B5EF4-FFF2-40B4-BE49-F238E27FC236}">
                <a16:creationId xmlns:a16="http://schemas.microsoft.com/office/drawing/2014/main" id="{3019C443-BFEE-3B81-8FF3-8EC2D935F176}"/>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342C242F-4B7C-4CDD-28FE-83286ACA603B}"/>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0" name="TextBox 9">
            <a:extLst>
              <a:ext uri="{FF2B5EF4-FFF2-40B4-BE49-F238E27FC236}">
                <a16:creationId xmlns:a16="http://schemas.microsoft.com/office/drawing/2014/main" id="{DD44BEAF-97D9-EA00-BE6E-B442D9A1B0BE}"/>
              </a:ext>
            </a:extLst>
          </p:cNvPr>
          <p:cNvSpPr txBox="1"/>
          <p:nvPr/>
        </p:nvSpPr>
        <p:spPr>
          <a:xfrm>
            <a:off x="512961" y="6023593"/>
            <a:ext cx="116492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eMarketer Insider Intelligence. Data is from the June 2022 Medallia report "Uncovering the Secrets Behind a Successful Customer Experience Program." 583 marketing and customer experience professionals worldwide were surveyed online during September 2021. Respondents were from companies located in North America (42%), Europe (35%), Australia/New Zealand (13%), or Latin America (10%) with annual revenues of $99 million or less (34%), $100 to $999 million (25%), or over $1 billion (30%) with number of employees of less than 1,000 (47%), 1,000 to 9,999 (34%), or over 10,000 (19%). *Defined as a company that scored in the 90</a:t>
            </a:r>
            <a:r>
              <a:rPr kumimoji="0" lang="en-US" sz="700" b="0" i="0" u="none" strike="noStrike" kern="1200" cap="none" spc="0" normalizeH="0" baseline="30000" noProof="0">
                <a:ln>
                  <a:noFill/>
                </a:ln>
                <a:solidFill>
                  <a:srgbClr val="1B1464"/>
                </a:solidFill>
                <a:effectLst/>
                <a:uLnTx/>
                <a:uFillTx/>
                <a:latin typeface="Helvetica" panose="020B0604020202020204" pitchFamily="34" charset="0"/>
                <a:ea typeface="+mn-ea"/>
                <a:cs typeface="Helvetica" panose="020B0604020202020204" pitchFamily="34" charset="0"/>
              </a:rPr>
              <a:t>th</a:t>
            </a: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percentile of an average measure reflecting the extent to which it was able to achieve customer satisfaction and retention. **Defined as a company that scored in the 10</a:t>
            </a:r>
            <a:r>
              <a:rPr kumimoji="0" lang="en-US" sz="700" b="0" i="0" u="none" strike="noStrike" kern="1200" cap="none" spc="0" normalizeH="0" baseline="30000" noProof="0">
                <a:ln>
                  <a:noFill/>
                </a:ln>
                <a:solidFill>
                  <a:srgbClr val="1B1464"/>
                </a:solidFill>
                <a:effectLst/>
                <a:uLnTx/>
                <a:uFillTx/>
                <a:latin typeface="Helvetica" panose="020B0604020202020204" pitchFamily="34" charset="0"/>
                <a:ea typeface="+mn-ea"/>
                <a:cs typeface="Helvetica" panose="020B0604020202020204" pitchFamily="34" charset="0"/>
              </a:rPr>
              <a:t>th</a:t>
            </a: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percentile or below of an average measure reflecting the extent to which it was able to achieve customer satisfaction and retention.</a:t>
            </a:r>
            <a:endParaRPr kumimoji="0" lang="fr-FR"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graphicFrame>
        <p:nvGraphicFramePr>
          <p:cNvPr id="20" name="Chart 19">
            <a:extLst>
              <a:ext uri="{FF2B5EF4-FFF2-40B4-BE49-F238E27FC236}">
                <a16:creationId xmlns:a16="http://schemas.microsoft.com/office/drawing/2014/main" id="{C2A5984E-9CFD-EB22-D901-008BC794E562}"/>
              </a:ext>
            </a:extLst>
          </p:cNvPr>
          <p:cNvGraphicFramePr/>
          <p:nvPr>
            <p:extLst>
              <p:ext uri="{D42A27DB-BD31-4B8C-83A1-F6EECF244321}">
                <p14:modId xmlns:p14="http://schemas.microsoft.com/office/powerpoint/2010/main" val="1644885283"/>
              </p:ext>
            </p:extLst>
          </p:nvPr>
        </p:nvGraphicFramePr>
        <p:xfrm>
          <a:off x="252364" y="2228250"/>
          <a:ext cx="11687273" cy="3712942"/>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2E9A25DE-1FC1-DD88-2711-904D30AA3848}"/>
              </a:ext>
            </a:extLst>
          </p:cNvPr>
          <p:cNvSpPr txBox="1"/>
          <p:nvPr/>
        </p:nvSpPr>
        <p:spPr>
          <a:xfrm>
            <a:off x="1943503" y="1667892"/>
            <a:ext cx="8106725" cy="492443"/>
          </a:xfrm>
          <a:prstGeom prst="rect">
            <a:avLst/>
          </a:prstGeom>
          <a:noFill/>
        </p:spPr>
        <p:txBody>
          <a:bodyPr wrap="square" rtlCol="0">
            <a:spAutoFit/>
          </a:bodyPr>
          <a:lstStyle/>
          <a:p>
            <a:r>
              <a:rPr lang="en-US" sz="1400" b="1">
                <a:solidFill>
                  <a:srgbClr val="1B1464"/>
                </a:solidFill>
                <a:latin typeface="Helvetica" panose="020B0403020202020204" pitchFamily="34" charset="0"/>
              </a:rPr>
              <a:t>Customer-Related Objectives that are Very High Priority for Investment at Their Company </a:t>
            </a:r>
          </a:p>
          <a:p>
            <a:pPr algn="ctr"/>
            <a:r>
              <a:rPr lang="en-US" sz="1200">
                <a:solidFill>
                  <a:srgbClr val="1B1464"/>
                </a:solidFill>
                <a:latin typeface="Helvetica" panose="020B0403020202020204" pitchFamily="34" charset="0"/>
              </a:rPr>
              <a:t>% of marketing and customer experience professionals</a:t>
            </a:r>
          </a:p>
        </p:txBody>
      </p:sp>
      <p:sp>
        <p:nvSpPr>
          <p:cNvPr id="3" name="Rectangle 2">
            <a:extLst>
              <a:ext uri="{FF2B5EF4-FFF2-40B4-BE49-F238E27FC236}">
                <a16:creationId xmlns:a16="http://schemas.microsoft.com/office/drawing/2014/main" id="{8620FBE9-7907-C637-DB0C-8C36649A1760}"/>
              </a:ext>
            </a:extLst>
          </p:cNvPr>
          <p:cNvSpPr/>
          <p:nvPr/>
        </p:nvSpPr>
        <p:spPr>
          <a:xfrm>
            <a:off x="393314" y="2228250"/>
            <a:ext cx="3823086" cy="3762645"/>
          </a:xfrm>
          <a:prstGeom prst="rect">
            <a:avLst/>
          </a:prstGeom>
          <a:noFill/>
          <a:ln w="38100">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56847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886B3C1-7F5D-9063-1DE1-13EE42EA9DF9}"/>
              </a:ext>
            </a:extLst>
          </p:cNvPr>
          <p:cNvSpPr/>
          <p:nvPr/>
        </p:nvSpPr>
        <p:spPr>
          <a:xfrm>
            <a:off x="-1877" y="1536193"/>
            <a:ext cx="12189977" cy="5332958"/>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5A4E2E2A-0434-3220-9C77-6912FC2313DA}"/>
              </a:ext>
            </a:extLst>
          </p:cNvPr>
          <p:cNvSpPr/>
          <p:nvPr/>
        </p:nvSpPr>
        <p:spPr>
          <a:xfrm>
            <a:off x="252364" y="133444"/>
            <a:ext cx="11768769"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F1A62"/>
                </a:solidFill>
                <a:latin typeface="Helvetica" pitchFamily="2" charset="0"/>
              </a:rPr>
              <a:t>By demonstrating how your brand can deliver on their expectations, quality customer service and a consistent brand experience can turn first-time buyers into reliable, repeat customers</a:t>
            </a:r>
            <a:endParaRPr kumimoji="0" lang="en-US" sz="2600" b="1" i="0" u="none" strike="noStrike" kern="1200" cap="none" spc="0" normalizeH="0" baseline="0" noProof="0">
              <a:ln>
                <a:noFill/>
              </a:ln>
              <a:solidFill>
                <a:srgbClr val="1F1A62"/>
              </a:solidFill>
              <a:effectLst/>
              <a:uLnTx/>
              <a:uFillTx/>
              <a:latin typeface="Helvetica" pitchFamily="2" charset="0"/>
              <a:ea typeface="+mn-ea"/>
              <a:cs typeface="+mn-cs"/>
            </a:endParaRPr>
          </a:p>
        </p:txBody>
      </p:sp>
      <p:pic>
        <p:nvPicPr>
          <p:cNvPr id="7" name="Picture 6">
            <a:extLst>
              <a:ext uri="{FF2B5EF4-FFF2-40B4-BE49-F238E27FC236}">
                <a16:creationId xmlns:a16="http://schemas.microsoft.com/office/drawing/2014/main" id="{0F0A3C5C-5427-2BEE-DAC4-C7C2ECBEDA5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8" name="Slide Number Placeholder 5">
            <a:extLst>
              <a:ext uri="{FF2B5EF4-FFF2-40B4-BE49-F238E27FC236}">
                <a16:creationId xmlns:a16="http://schemas.microsoft.com/office/drawing/2014/main" id="{3019C443-BFEE-3B81-8FF3-8EC2D935F176}"/>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342C242F-4B7C-4CDD-28FE-83286ACA603B}"/>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8" name="TextBox 17">
            <a:extLst>
              <a:ext uri="{FF2B5EF4-FFF2-40B4-BE49-F238E27FC236}">
                <a16:creationId xmlns:a16="http://schemas.microsoft.com/office/drawing/2014/main" id="{BD172729-CF5D-0E17-5724-0051F2FEE359}"/>
              </a:ext>
            </a:extLst>
          </p:cNvPr>
          <p:cNvSpPr txBox="1"/>
          <p:nvPr/>
        </p:nvSpPr>
        <p:spPr>
          <a:xfrm>
            <a:off x="696282" y="1767967"/>
            <a:ext cx="10799436" cy="39310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rgbClr val="1B1464"/>
                </a:solidFill>
                <a:latin typeface="Helvetica" panose="020B0604020202020204" pitchFamily="34" charset="0"/>
                <a:ea typeface="+mn-ea"/>
                <a:cs typeface="Helvetica" panose="020B0604020202020204" pitchFamily="34" charset="0"/>
              </a:defRPr>
            </a:pPr>
            <a:r>
              <a:rPr kumimoji="0" lang="en-US" sz="1400" b="1" u="sng" strike="noStrike" kern="1200" cap="none" spc="0" normalizeH="0" baseline="0" noProof="0">
                <a:ln>
                  <a:noFill/>
                </a:ln>
                <a:solidFill>
                  <a:srgbClr val="1B1464"/>
                </a:solidFill>
                <a:effectLst/>
                <a:uLnTx/>
                <a:uFillTx/>
                <a:latin typeface="Helvetica" panose="020B0604020202020204" pitchFamily="34" charset="0"/>
                <a:ea typeface="+mn-ea"/>
              </a:rPr>
              <a:t>% of respondents who agree the following would impact the likelihood of them continuing to do business with a brand</a:t>
            </a:r>
          </a:p>
        </p:txBody>
      </p:sp>
      <p:sp>
        <p:nvSpPr>
          <p:cNvPr id="10" name="TextBox 9">
            <a:extLst>
              <a:ext uri="{FF2B5EF4-FFF2-40B4-BE49-F238E27FC236}">
                <a16:creationId xmlns:a16="http://schemas.microsoft.com/office/drawing/2014/main" id="{DD44BEAF-97D9-EA00-BE6E-B442D9A1B0BE}"/>
              </a:ext>
            </a:extLst>
          </p:cNvPr>
          <p:cNvSpPr txBox="1"/>
          <p:nvPr/>
        </p:nvSpPr>
        <p:spPr>
          <a:xfrm>
            <a:off x="507977" y="6326359"/>
            <a:ext cx="1164928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Merkle, 2022 Loyalty Barometer. Based on April 2022 survey of 1,500 consumers sourced outside of the loyalty marketing programs that Merkle manages for clients. Responses came from U.S. residents aged 18 to 65.</a:t>
            </a:r>
            <a:endParaRPr kumimoji="0" lang="fr-FR"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11" name="Rectangle: Rounded Corners 10">
            <a:extLst>
              <a:ext uri="{FF2B5EF4-FFF2-40B4-BE49-F238E27FC236}">
                <a16:creationId xmlns:a16="http://schemas.microsoft.com/office/drawing/2014/main" id="{1DC221DC-DB1F-41E5-6E7D-B008A13B2222}"/>
              </a:ext>
            </a:extLst>
          </p:cNvPr>
          <p:cNvSpPr/>
          <p:nvPr/>
        </p:nvSpPr>
        <p:spPr>
          <a:xfrm>
            <a:off x="6762230" y="2573722"/>
            <a:ext cx="4413542" cy="3332206"/>
          </a:xfrm>
          <a:prstGeom prst="roundRect">
            <a:avLst/>
          </a:prstGeom>
          <a:solidFill>
            <a:schemeClr val="bg1"/>
          </a:solidFill>
          <a:ln w="19050">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F16C2A6-84F6-BF88-8A30-F621AE33F39B}"/>
              </a:ext>
            </a:extLst>
          </p:cNvPr>
          <p:cNvSpPr txBox="1"/>
          <p:nvPr/>
        </p:nvSpPr>
        <p:spPr>
          <a:xfrm>
            <a:off x="6917979" y="4020472"/>
            <a:ext cx="4102044"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Consistent Customer Experience</a:t>
            </a:r>
            <a:endParaRPr kumimoji="0" lang="en-US" sz="7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4" name="TextBox 13">
            <a:extLst>
              <a:ext uri="{FF2B5EF4-FFF2-40B4-BE49-F238E27FC236}">
                <a16:creationId xmlns:a16="http://schemas.microsoft.com/office/drawing/2014/main" id="{A8558370-B8BD-FDF8-92BF-6FD0EB2BA1C5}"/>
              </a:ext>
            </a:extLst>
          </p:cNvPr>
          <p:cNvSpPr txBox="1"/>
          <p:nvPr/>
        </p:nvSpPr>
        <p:spPr>
          <a:xfrm>
            <a:off x="7868959" y="4815036"/>
            <a:ext cx="2200085" cy="923330"/>
          </a:xfrm>
          <a:prstGeom prst="rect">
            <a:avLst/>
          </a:prstGeom>
          <a:noFill/>
        </p:spPr>
        <p:txBody>
          <a:bodyPr wrap="square">
            <a:spAutoFit/>
          </a:bodyPr>
          <a:lstStyle/>
          <a:p>
            <a:pPr algn="ctr"/>
            <a:r>
              <a:rPr kumimoji="0" lang="en-US" sz="5400" b="1" i="0" u="none" strike="noStrike" kern="1200" cap="none" spc="0" normalizeH="0" baseline="0" noProof="0">
                <a:ln w="13462">
                  <a:solidFill>
                    <a:prstClr val="black"/>
                  </a:solidFill>
                  <a:prstDash val="solid"/>
                </a:ln>
                <a:solidFill>
                  <a:srgbClr val="4EBEA4"/>
                </a:solidFill>
                <a:uLnTx/>
                <a:uFillTx/>
                <a:latin typeface="Helvetica" panose="020B0604020202020204" pitchFamily="34" charset="0"/>
                <a:ea typeface="+mn-ea"/>
                <a:cs typeface="Helvetica" panose="020B0604020202020204" pitchFamily="34" charset="0"/>
              </a:rPr>
              <a:t>75%</a:t>
            </a:r>
            <a:endParaRPr lang="en-US" sz="5400">
              <a:solidFill>
                <a:srgbClr val="4EBEA4"/>
              </a:solidFill>
            </a:endParaRPr>
          </a:p>
        </p:txBody>
      </p:sp>
      <p:sp>
        <p:nvSpPr>
          <p:cNvPr id="15" name="Rectangle: Rounded Corners 14">
            <a:extLst>
              <a:ext uri="{FF2B5EF4-FFF2-40B4-BE49-F238E27FC236}">
                <a16:creationId xmlns:a16="http://schemas.microsoft.com/office/drawing/2014/main" id="{E05D052E-E6E9-5CE9-06B1-35BBEBE59A72}"/>
              </a:ext>
            </a:extLst>
          </p:cNvPr>
          <p:cNvSpPr/>
          <p:nvPr/>
        </p:nvSpPr>
        <p:spPr>
          <a:xfrm>
            <a:off x="1016229" y="2565348"/>
            <a:ext cx="4413542" cy="3332206"/>
          </a:xfrm>
          <a:prstGeom prst="roundRect">
            <a:avLst/>
          </a:prstGeom>
          <a:solidFill>
            <a:schemeClr val="bg1"/>
          </a:solidFill>
          <a:ln w="190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2C500D1-3B10-6E88-36B8-09C4EF4057AA}"/>
              </a:ext>
            </a:extLst>
          </p:cNvPr>
          <p:cNvSpPr txBox="1"/>
          <p:nvPr/>
        </p:nvSpPr>
        <p:spPr>
          <a:xfrm>
            <a:off x="1171978" y="4114259"/>
            <a:ext cx="410204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Customer Service</a:t>
            </a:r>
            <a:endParaRPr kumimoji="0" lang="en-US" sz="7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7" name="TextBox 16">
            <a:extLst>
              <a:ext uri="{FF2B5EF4-FFF2-40B4-BE49-F238E27FC236}">
                <a16:creationId xmlns:a16="http://schemas.microsoft.com/office/drawing/2014/main" id="{566A394A-B704-F1AA-FD8E-AAA32318A079}"/>
              </a:ext>
            </a:extLst>
          </p:cNvPr>
          <p:cNvSpPr txBox="1"/>
          <p:nvPr/>
        </p:nvSpPr>
        <p:spPr>
          <a:xfrm>
            <a:off x="2122958" y="4815036"/>
            <a:ext cx="2200085" cy="923330"/>
          </a:xfrm>
          <a:prstGeom prst="rect">
            <a:avLst/>
          </a:prstGeom>
          <a:noFill/>
        </p:spPr>
        <p:txBody>
          <a:bodyPr wrap="square">
            <a:spAutoFit/>
          </a:bodyPr>
          <a:lstStyle/>
          <a:p>
            <a:pPr algn="ctr"/>
            <a:r>
              <a:rPr kumimoji="0" lang="en-US" sz="5400" b="1" i="0" u="none" strike="noStrike" kern="1200" cap="none" spc="0" normalizeH="0" baseline="0" noProof="0">
                <a:ln w="13462">
                  <a:solidFill>
                    <a:prstClr val="black"/>
                  </a:solidFill>
                  <a:prstDash val="solid"/>
                </a:ln>
                <a:solidFill>
                  <a:srgbClr val="ED3C8D"/>
                </a:solidFill>
                <a:uLnTx/>
                <a:uFillTx/>
                <a:latin typeface="Helvetica" panose="020B0604020202020204" pitchFamily="34" charset="0"/>
                <a:ea typeface="+mn-ea"/>
                <a:cs typeface="Helvetica" panose="020B0604020202020204" pitchFamily="34" charset="0"/>
              </a:rPr>
              <a:t>77%</a:t>
            </a:r>
            <a:endParaRPr lang="en-US" sz="5400">
              <a:solidFill>
                <a:srgbClr val="ED3C8D"/>
              </a:solidFill>
            </a:endParaRPr>
          </a:p>
        </p:txBody>
      </p:sp>
      <p:pic>
        <p:nvPicPr>
          <p:cNvPr id="4" name="Picture 3" descr="Icon&#10;&#10;Description automatically generated">
            <a:extLst>
              <a:ext uri="{FF2B5EF4-FFF2-40B4-BE49-F238E27FC236}">
                <a16:creationId xmlns:a16="http://schemas.microsoft.com/office/drawing/2014/main" id="{B94D7D2D-9EA7-73BB-0E9D-8E27C95EDF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9266" y="2712464"/>
            <a:ext cx="1167467" cy="1167467"/>
          </a:xfrm>
          <a:prstGeom prst="rect">
            <a:avLst/>
          </a:prstGeom>
        </p:spPr>
      </p:pic>
      <p:pic>
        <p:nvPicPr>
          <p:cNvPr id="22" name="Picture 21" descr="Icon&#10;&#10;Description automatically generated">
            <a:extLst>
              <a:ext uri="{FF2B5EF4-FFF2-40B4-BE49-F238E27FC236}">
                <a16:creationId xmlns:a16="http://schemas.microsoft.com/office/drawing/2014/main" id="{58C43160-DF72-627E-EBE0-8538F3B88D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5267" y="2712464"/>
            <a:ext cx="1167467" cy="1167467"/>
          </a:xfrm>
          <a:prstGeom prst="rect">
            <a:avLst/>
          </a:prstGeom>
        </p:spPr>
      </p:pic>
    </p:spTree>
    <p:extLst>
      <p:ext uri="{BB962C8B-B14F-4D97-AF65-F5344CB8AC3E}">
        <p14:creationId xmlns:p14="http://schemas.microsoft.com/office/powerpoint/2010/main" val="31696897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C228E57-94F0-462F-9549-57637A2B922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4423170" cy="6869150"/>
          </a:xfrm>
          <a:prstGeom prst="rect">
            <a:avLst/>
          </a:prstGeom>
        </p:spPr>
      </p:pic>
      <p:pic>
        <p:nvPicPr>
          <p:cNvPr id="19" name="Picture 18">
            <a:extLst>
              <a:ext uri="{FF2B5EF4-FFF2-40B4-BE49-F238E27FC236}">
                <a16:creationId xmlns:a16="http://schemas.microsoft.com/office/drawing/2014/main" id="{542364C4-555F-6B15-5708-F60C01D2EB6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0" name="Slide Number Placeholder 5">
            <a:extLst>
              <a:ext uri="{FF2B5EF4-FFF2-40B4-BE49-F238E27FC236}">
                <a16:creationId xmlns:a16="http://schemas.microsoft.com/office/drawing/2014/main" id="{5524FD51-D1FA-9515-A7EC-E75AFCAA8E14}"/>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1" name="Rectangle 20">
            <a:extLst>
              <a:ext uri="{FF2B5EF4-FFF2-40B4-BE49-F238E27FC236}">
                <a16:creationId xmlns:a16="http://schemas.microsoft.com/office/drawing/2014/main" id="{7B11F803-1EBD-E5AC-8F38-8B5FB3CBBC44}"/>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3" name="Rectangle 22">
            <a:extLst>
              <a:ext uri="{FF2B5EF4-FFF2-40B4-BE49-F238E27FC236}">
                <a16:creationId xmlns:a16="http://schemas.microsoft.com/office/drawing/2014/main" id="{69B9F2A7-FF55-A247-E050-E494BE3BCADB}"/>
              </a:ext>
            </a:extLst>
          </p:cNvPr>
          <p:cNvSpPr/>
          <p:nvPr/>
        </p:nvSpPr>
        <p:spPr>
          <a:xfrm>
            <a:off x="4845635" y="4203213"/>
            <a:ext cx="6910650" cy="1648695"/>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B4D0F32F-8A3B-AB5B-04EB-C7F420672E6A}"/>
              </a:ext>
            </a:extLst>
          </p:cNvPr>
          <p:cNvSpPr/>
          <p:nvPr/>
        </p:nvSpPr>
        <p:spPr>
          <a:xfrm>
            <a:off x="4845635" y="2231715"/>
            <a:ext cx="6910650" cy="1648695"/>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EC42E290-BAEC-E608-D2AE-3DF7FA9A894D}"/>
              </a:ext>
            </a:extLst>
          </p:cNvPr>
          <p:cNvSpPr txBox="1"/>
          <p:nvPr/>
        </p:nvSpPr>
        <p:spPr>
          <a:xfrm>
            <a:off x="4566673" y="279108"/>
            <a:ext cx="7468574" cy="1661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a:ln>
                  <a:noFill/>
                </a:ln>
                <a:solidFill>
                  <a:srgbClr val="ED3C8D"/>
                </a:solidFill>
                <a:effectLst/>
                <a:uLnTx/>
                <a:uFillTx/>
                <a:latin typeface="Helvetica"/>
                <a:ea typeface="+mn-ea"/>
                <a:cs typeface="Helvetica"/>
              </a:rPr>
              <a:t>5. </a:t>
            </a:r>
            <a:r>
              <a:rPr kumimoji="0" lang="en-US" sz="3400" b="1" i="0" u="none" strike="noStrike" kern="1200" cap="none" spc="0" normalizeH="0" baseline="0" noProof="0">
                <a:ln>
                  <a:noFill/>
                </a:ln>
                <a:solidFill>
                  <a:srgbClr val="1B1464"/>
                </a:solidFill>
                <a:effectLst/>
                <a:uLnTx/>
                <a:uFillTx/>
                <a:latin typeface="Helvetica"/>
                <a:ea typeface="+mn-ea"/>
                <a:cs typeface="Helvetica"/>
              </a:rPr>
              <a:t>Prioritize customer service </a:t>
            </a:r>
            <a:br>
              <a:rPr kumimoji="0" lang="en-US" sz="3400" b="1" i="0" u="none" strike="noStrike" kern="1200" cap="none" spc="0" normalizeH="0" baseline="0" noProof="0">
                <a:ln>
                  <a:noFill/>
                </a:ln>
                <a:solidFill>
                  <a:srgbClr val="1B1464"/>
                </a:solidFill>
                <a:effectLst/>
                <a:uLnTx/>
                <a:uFillTx/>
                <a:latin typeface="Helvetica"/>
                <a:ea typeface="+mn-ea"/>
                <a:cs typeface="Helvetica"/>
              </a:rPr>
            </a:br>
            <a:r>
              <a:rPr kumimoji="0" lang="en-US" sz="3400" b="1" i="0" u="none" strike="noStrike" kern="1200" cap="none" spc="0" normalizeH="0" baseline="0" noProof="0">
                <a:ln>
                  <a:noFill/>
                </a:ln>
                <a:solidFill>
                  <a:srgbClr val="1B1464"/>
                </a:solidFill>
                <a:effectLst/>
                <a:uLnTx/>
                <a:uFillTx/>
                <a:latin typeface="Helvetica"/>
                <a:ea typeface="+mn-ea"/>
                <a:cs typeface="Helvetica"/>
              </a:rPr>
              <a:t>&amp; experience to attract repeat business</a:t>
            </a:r>
          </a:p>
        </p:txBody>
      </p:sp>
      <p:sp>
        <p:nvSpPr>
          <p:cNvPr id="26" name="Rectangle 25">
            <a:extLst>
              <a:ext uri="{FF2B5EF4-FFF2-40B4-BE49-F238E27FC236}">
                <a16:creationId xmlns:a16="http://schemas.microsoft.com/office/drawing/2014/main" id="{8E574ADB-C2D3-26A1-6AE8-817F6CE6181B}"/>
              </a:ext>
            </a:extLst>
          </p:cNvPr>
          <p:cNvSpPr/>
          <p:nvPr/>
        </p:nvSpPr>
        <p:spPr>
          <a:xfrm>
            <a:off x="4901393" y="2371579"/>
            <a:ext cx="193143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E600"/>
                </a:solidFill>
                <a:effectLst/>
                <a:uLnTx/>
                <a:uFillTx/>
                <a:latin typeface="Helvetica" panose="020B0403020202020204" pitchFamily="34" charset="0"/>
                <a:ea typeface="+mn-ea"/>
                <a:cs typeface="+mn-cs"/>
              </a:rPr>
              <a:t>Why it matters</a:t>
            </a:r>
          </a:p>
        </p:txBody>
      </p:sp>
      <p:sp>
        <p:nvSpPr>
          <p:cNvPr id="27" name="TextBox 26">
            <a:extLst>
              <a:ext uri="{FF2B5EF4-FFF2-40B4-BE49-F238E27FC236}">
                <a16:creationId xmlns:a16="http://schemas.microsoft.com/office/drawing/2014/main" id="{41346613-EBF1-CDDF-BD7D-8C2211067A02}"/>
              </a:ext>
            </a:extLst>
          </p:cNvPr>
          <p:cNvSpPr txBox="1"/>
          <p:nvPr/>
        </p:nvSpPr>
        <p:spPr>
          <a:xfrm>
            <a:off x="4917009" y="2792623"/>
            <a:ext cx="6783518" cy="107721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600" b="1" i="0" u="none" strike="noStrike" kern="1200" cap="none" spc="0" normalizeH="0" baseline="0" noProof="0">
                <a:ln>
                  <a:noFill/>
                </a:ln>
                <a:solidFill>
                  <a:schemeClr val="bg1"/>
                </a:solidFill>
                <a:effectLst/>
                <a:uLnTx/>
                <a:uFillTx/>
                <a:latin typeface="Helvetica" pitchFamily="2" charset="0"/>
                <a:ea typeface="+mn-ea"/>
                <a:cs typeface="+mn-cs"/>
              </a:rPr>
              <a:t>A quality product combined with an exceptional experience can </a:t>
            </a:r>
            <a:r>
              <a:rPr kumimoji="0" lang="en-US" sz="1600" b="1" i="0" u="none" strike="noStrike" kern="1200" cap="none" spc="0" normalizeH="0" baseline="0" noProof="0">
                <a:ln>
                  <a:noFill/>
                </a:ln>
                <a:solidFill>
                  <a:srgbClr val="ED3C8D"/>
                </a:solidFill>
                <a:effectLst/>
                <a:uLnTx/>
                <a:uFillTx/>
                <a:latin typeface="Helvetica" pitchFamily="2" charset="0"/>
                <a:ea typeface="+mn-ea"/>
                <a:cs typeface="+mn-cs"/>
              </a:rPr>
              <a:t>attract new customers </a:t>
            </a:r>
            <a:r>
              <a:rPr kumimoji="0" lang="en-US" sz="1600" b="1" i="0" u="none" strike="noStrike" kern="1200" cap="none" spc="0" normalizeH="0" baseline="0" noProof="0">
                <a:ln>
                  <a:noFill/>
                </a:ln>
                <a:solidFill>
                  <a:schemeClr val="bg1"/>
                </a:solidFill>
                <a:effectLst/>
                <a:uLnTx/>
                <a:uFillTx/>
                <a:latin typeface="Helvetica" pitchFamily="2" charset="0"/>
                <a:ea typeface="+mn-ea"/>
                <a:cs typeface="+mn-cs"/>
              </a:rPr>
              <a:t>and </a:t>
            </a:r>
            <a:r>
              <a:rPr kumimoji="0" lang="en-US" sz="1600" b="1" i="0" u="none" strike="noStrike" kern="1200" cap="none" spc="0" normalizeH="0" baseline="0" noProof="0">
                <a:ln>
                  <a:noFill/>
                </a:ln>
                <a:solidFill>
                  <a:srgbClr val="ED3C8D"/>
                </a:solidFill>
                <a:effectLst/>
                <a:uLnTx/>
                <a:uFillTx/>
                <a:latin typeface="Helvetica" pitchFamily="2" charset="0"/>
                <a:ea typeface="+mn-ea"/>
                <a:cs typeface="+mn-cs"/>
              </a:rPr>
              <a:t>keep existing ones coming back </a:t>
            </a:r>
            <a:r>
              <a:rPr kumimoji="0" lang="en-US" sz="1600" b="1" i="0" u="none" strike="noStrike" kern="1200" cap="none" spc="0" normalizeH="0" baseline="0" noProof="0">
                <a:ln>
                  <a:noFill/>
                </a:ln>
                <a:solidFill>
                  <a:schemeClr val="bg1"/>
                </a:solidFill>
                <a:effectLst/>
                <a:uLnTx/>
                <a:uFillTx/>
                <a:latin typeface="Helvetica" pitchFamily="2" charset="0"/>
                <a:ea typeface="+mn-ea"/>
                <a:cs typeface="+mn-cs"/>
              </a:rPr>
              <a:t>with the knowledge that they will be consistently met with the same level of service, even when times are hard</a:t>
            </a:r>
          </a:p>
        </p:txBody>
      </p:sp>
      <p:sp>
        <p:nvSpPr>
          <p:cNvPr id="28" name="Rectangle 27">
            <a:extLst>
              <a:ext uri="{FF2B5EF4-FFF2-40B4-BE49-F238E27FC236}">
                <a16:creationId xmlns:a16="http://schemas.microsoft.com/office/drawing/2014/main" id="{F08E0833-BF2C-5ED9-101B-F6F7E120A7D4}"/>
              </a:ext>
            </a:extLst>
          </p:cNvPr>
          <p:cNvSpPr/>
          <p:nvPr/>
        </p:nvSpPr>
        <p:spPr>
          <a:xfrm>
            <a:off x="4953339" y="4458184"/>
            <a:ext cx="510996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E600"/>
                </a:solidFill>
                <a:effectLst/>
                <a:uLnTx/>
                <a:uFillTx/>
                <a:latin typeface="Helvetica" panose="020B0403020202020204" pitchFamily="34" charset="0"/>
                <a:ea typeface="+mn-ea"/>
                <a:cs typeface="+mn-cs"/>
              </a:rPr>
              <a:t>How to apply to your media campaign</a:t>
            </a:r>
          </a:p>
        </p:txBody>
      </p:sp>
      <p:sp>
        <p:nvSpPr>
          <p:cNvPr id="29" name="TextBox 28">
            <a:extLst>
              <a:ext uri="{FF2B5EF4-FFF2-40B4-BE49-F238E27FC236}">
                <a16:creationId xmlns:a16="http://schemas.microsoft.com/office/drawing/2014/main" id="{84D1E4F1-DBD5-16D6-C59A-BF41D03A3A44}"/>
              </a:ext>
            </a:extLst>
          </p:cNvPr>
          <p:cNvSpPr txBox="1"/>
          <p:nvPr/>
        </p:nvSpPr>
        <p:spPr>
          <a:xfrm>
            <a:off x="4968955" y="4899780"/>
            <a:ext cx="6731572" cy="83099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600" b="1" i="0" u="none" strike="noStrike" kern="1200" cap="none" spc="0" normalizeH="0" baseline="0" noProof="0">
                <a:ln>
                  <a:noFill/>
                </a:ln>
                <a:solidFill>
                  <a:prstClr val="white"/>
                </a:solidFill>
                <a:effectLst/>
                <a:uLnTx/>
                <a:uFillTx/>
                <a:latin typeface="Helvetica" pitchFamily="2" charset="0"/>
                <a:ea typeface="+mn-ea"/>
                <a:cs typeface="+mn-cs"/>
              </a:rPr>
              <a:t>Consider the end-to-end experience of your consumer; from </a:t>
            </a:r>
            <a:r>
              <a:rPr kumimoji="0" lang="en-US" sz="1600" b="1" i="0" u="none" strike="noStrike" kern="1200" cap="none" spc="0" normalizeH="0" baseline="0" noProof="0">
                <a:ln>
                  <a:noFill/>
                </a:ln>
                <a:solidFill>
                  <a:srgbClr val="ED3C8D"/>
                </a:solidFill>
                <a:effectLst/>
                <a:uLnTx/>
                <a:uFillTx/>
                <a:latin typeface="Helvetica" pitchFamily="2" charset="0"/>
                <a:ea typeface="+mn-ea"/>
                <a:cs typeface="+mn-cs"/>
              </a:rPr>
              <a:t>when they first engage</a:t>
            </a:r>
            <a:r>
              <a:rPr kumimoji="0" lang="en-US" sz="1600" b="1" i="0" u="none" strike="noStrike" kern="1200" cap="none" spc="0" normalizeH="0" baseline="0" noProof="0">
                <a:ln>
                  <a:noFill/>
                </a:ln>
                <a:solidFill>
                  <a:prstClr val="white"/>
                </a:solidFill>
                <a:effectLst/>
                <a:uLnTx/>
                <a:uFillTx/>
                <a:latin typeface="Helvetica" pitchFamily="2" charset="0"/>
                <a:ea typeface="+mn-ea"/>
                <a:cs typeface="+mn-cs"/>
              </a:rPr>
              <a:t> with your brand through </a:t>
            </a:r>
            <a:r>
              <a:rPr kumimoji="0" lang="en-US" sz="1600" b="1" i="0" u="none" strike="noStrike" kern="1200" cap="none" spc="0" normalizeH="0" baseline="0" noProof="0">
                <a:ln>
                  <a:noFill/>
                </a:ln>
                <a:solidFill>
                  <a:srgbClr val="ED3C8D"/>
                </a:solidFill>
                <a:effectLst/>
                <a:uLnTx/>
                <a:uFillTx/>
                <a:latin typeface="Helvetica" pitchFamily="2" charset="0"/>
                <a:ea typeface="+mn-ea"/>
                <a:cs typeface="+mn-cs"/>
              </a:rPr>
              <a:t>nurturing that relationship post-purchase</a:t>
            </a:r>
          </a:p>
        </p:txBody>
      </p:sp>
    </p:spTree>
    <p:extLst>
      <p:ext uri="{BB962C8B-B14F-4D97-AF65-F5344CB8AC3E}">
        <p14:creationId xmlns:p14="http://schemas.microsoft.com/office/powerpoint/2010/main" val="1289505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 computer, indoor&#10;&#10;Description automatically generated">
            <a:extLst>
              <a:ext uri="{FF2B5EF4-FFF2-40B4-BE49-F238E27FC236}">
                <a16:creationId xmlns:a16="http://schemas.microsoft.com/office/drawing/2014/main" id="{35191DA5-9499-25AA-772E-897EC288BB0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 y="0"/>
            <a:ext cx="12192002" cy="6858000"/>
          </a:xfrm>
          <a:prstGeom prst="rect">
            <a:avLst/>
          </a:prstGeom>
        </p:spPr>
      </p:pic>
      <p:sp>
        <p:nvSpPr>
          <p:cNvPr id="7" name="Isosceles Triangle 6">
            <a:extLst>
              <a:ext uri="{FF2B5EF4-FFF2-40B4-BE49-F238E27FC236}">
                <a16:creationId xmlns:a16="http://schemas.microsoft.com/office/drawing/2014/main" id="{466911A6-954F-517C-7F1E-5366A83A3B10}"/>
              </a:ext>
            </a:extLst>
          </p:cNvPr>
          <p:cNvSpPr/>
          <p:nvPr/>
        </p:nvSpPr>
        <p:spPr>
          <a:xfrm rot="5400000">
            <a:off x="1974313" y="-1974315"/>
            <a:ext cx="6858000" cy="10806629"/>
          </a:xfrm>
          <a:prstGeom prst="triangle">
            <a:avLst>
              <a:gd name="adj" fmla="val 100000"/>
            </a:avLst>
          </a:prstGeom>
          <a:solidFill>
            <a:srgbClr val="1B1464">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3ED8F18-80E6-D449-A031-541661F2A42F}"/>
              </a:ext>
            </a:extLst>
          </p:cNvPr>
          <p:cNvSpPr txBox="1"/>
          <p:nvPr/>
        </p:nvSpPr>
        <p:spPr>
          <a:xfrm>
            <a:off x="140387" y="4553464"/>
            <a:ext cx="6679513"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400" b="1">
                <a:solidFill>
                  <a:prstClr val="white"/>
                </a:solidFill>
                <a:latin typeface="Helvetica"/>
                <a:cs typeface="Helvetica"/>
              </a:rPr>
              <a:t>Reward Loyalty Among New &amp; Existing Customers</a:t>
            </a:r>
            <a:endParaRPr kumimoji="0" lang="en-US" sz="3400" b="1" i="0" u="none" strike="noStrike" kern="1200" cap="none" spc="0" normalizeH="0" baseline="0" noProof="0">
              <a:ln>
                <a:noFill/>
              </a:ln>
              <a:solidFill>
                <a:prstClr val="white"/>
              </a:solidFill>
              <a:effectLst/>
              <a:uLnTx/>
              <a:uFillTx/>
              <a:latin typeface="Helvetica"/>
              <a:ea typeface="+mn-ea"/>
              <a:cs typeface="Helvetica"/>
            </a:endParaRPr>
          </a:p>
        </p:txBody>
      </p:sp>
      <p:cxnSp>
        <p:nvCxnSpPr>
          <p:cNvPr id="8" name="Straight Connector 7">
            <a:extLst>
              <a:ext uri="{FF2B5EF4-FFF2-40B4-BE49-F238E27FC236}">
                <a16:creationId xmlns:a16="http://schemas.microsoft.com/office/drawing/2014/main" id="{545DF6E5-29F2-4A53-71D2-739B0225E726}"/>
              </a:ext>
            </a:extLst>
          </p:cNvPr>
          <p:cNvCxnSpPr>
            <a:cxnSpLocks/>
          </p:cNvCxnSpPr>
          <p:nvPr/>
        </p:nvCxnSpPr>
        <p:spPr>
          <a:xfrm>
            <a:off x="280483" y="4474200"/>
            <a:ext cx="521208" cy="0"/>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sp>
        <p:nvSpPr>
          <p:cNvPr id="9" name="TextBox 8">
            <a:extLst>
              <a:ext uri="{FF2B5EF4-FFF2-40B4-BE49-F238E27FC236}">
                <a16:creationId xmlns:a16="http://schemas.microsoft.com/office/drawing/2014/main" id="{B82B0F46-0E93-D431-EC70-3A37118FA695}"/>
              </a:ext>
            </a:extLst>
          </p:cNvPr>
          <p:cNvSpPr txBox="1"/>
          <p:nvPr/>
        </p:nvSpPr>
        <p:spPr>
          <a:xfrm>
            <a:off x="322878" y="3808661"/>
            <a:ext cx="4364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E600"/>
                </a:solidFill>
                <a:effectLst/>
                <a:uLnTx/>
                <a:uFillTx/>
                <a:latin typeface="Helvetica" pitchFamily="2" charset="0"/>
                <a:ea typeface="+mn-ea"/>
                <a:cs typeface="+mn-cs"/>
              </a:rPr>
              <a:t>6</a:t>
            </a:r>
          </a:p>
        </p:txBody>
      </p:sp>
    </p:spTree>
    <p:extLst>
      <p:ext uri="{BB962C8B-B14F-4D97-AF65-F5344CB8AC3E}">
        <p14:creationId xmlns:p14="http://schemas.microsoft.com/office/powerpoint/2010/main" val="41485740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69599BF-3303-8451-3E19-B44B53CF826A}"/>
              </a:ext>
            </a:extLst>
          </p:cNvPr>
          <p:cNvSpPr/>
          <p:nvPr/>
        </p:nvSpPr>
        <p:spPr>
          <a:xfrm>
            <a:off x="4436147" y="1790411"/>
            <a:ext cx="7754842" cy="3971939"/>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E6C03626-142C-50F3-4AE9-4CE13436763D}"/>
              </a:ext>
            </a:extLst>
          </p:cNvPr>
          <p:cNvSpPr/>
          <p:nvPr/>
        </p:nvSpPr>
        <p:spPr>
          <a:xfrm>
            <a:off x="-3021" y="1790410"/>
            <a:ext cx="4436146" cy="3971939"/>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A817CE8-D8E0-E206-B09D-1D4C5F4F267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0FC3731F-7A24-708C-18A0-5AD8003EAAA2}"/>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Rectangle 4">
            <a:extLst>
              <a:ext uri="{FF2B5EF4-FFF2-40B4-BE49-F238E27FC236}">
                <a16:creationId xmlns:a16="http://schemas.microsoft.com/office/drawing/2014/main" id="{E9D58C0D-4DD2-87DC-C87F-8D20C94FB331}"/>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2" name="Rectangle 11">
            <a:extLst>
              <a:ext uri="{FF2B5EF4-FFF2-40B4-BE49-F238E27FC236}">
                <a16:creationId xmlns:a16="http://schemas.microsoft.com/office/drawing/2014/main" id="{809AB4AE-DDAC-5760-DF68-B0EF5F768971}"/>
              </a:ext>
            </a:extLst>
          </p:cNvPr>
          <p:cNvSpPr/>
          <p:nvPr/>
        </p:nvSpPr>
        <p:spPr>
          <a:xfrm>
            <a:off x="161235" y="281856"/>
            <a:ext cx="1198041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F1A62"/>
                </a:solidFill>
                <a:latin typeface="Helvetica" pitchFamily="2" charset="0"/>
              </a:rPr>
              <a:t>Most consumers prefer to stick to their favorite brands, however, </a:t>
            </a:r>
            <a:r>
              <a:rPr lang="en-US" sz="2600" b="1">
                <a:solidFill>
                  <a:srgbClr val="1B1464"/>
                </a:solidFill>
                <a:latin typeface="Helvetica" pitchFamily="2" charset="0"/>
              </a:rPr>
              <a:t>as they navigate rising costs many are forced to re-evaluate what they are buying</a:t>
            </a:r>
            <a:endParaRPr kumimoji="0" lang="en-US" sz="2600" b="1"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14" name="TextBox 13">
            <a:extLst>
              <a:ext uri="{FF2B5EF4-FFF2-40B4-BE49-F238E27FC236}">
                <a16:creationId xmlns:a16="http://schemas.microsoft.com/office/drawing/2014/main" id="{5A875964-8F4D-7AA4-42EB-6B3B062034CE}"/>
              </a:ext>
            </a:extLst>
          </p:cNvPr>
          <p:cNvSpPr txBox="1"/>
          <p:nvPr/>
        </p:nvSpPr>
        <p:spPr>
          <a:xfrm>
            <a:off x="483207" y="6195227"/>
            <a:ext cx="1164928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MRI-Simmons Winter 2022 USA Study, A18+. </a:t>
            </a:r>
            <a:r>
              <a:rPr kumimoji="0" lang="en-US" sz="80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“Any agree” = somewhat / strongly agree. </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McKinsey &amp; Company,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How U.S. consumers are feeling, shopping and spending – and what it means for companies</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5/4/2022. McKinsey COVID-19 U.S. Consumer Pulse Surveys: February 25 – March 1, 2022, n = 2,160, October 9-15, 2021, n = 2,095, September 18-24, 2020, n = 1,026; sampled and weighted to match the U.S. general population aged 18 years and older.</a:t>
            </a:r>
            <a:endParaRPr kumimoji="0" lang="fr-FR"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50" name="TextBox 49">
            <a:extLst>
              <a:ext uri="{FF2B5EF4-FFF2-40B4-BE49-F238E27FC236}">
                <a16:creationId xmlns:a16="http://schemas.microsoft.com/office/drawing/2014/main" id="{582ECCE1-1033-9D40-3FF2-15081AF61596}"/>
              </a:ext>
            </a:extLst>
          </p:cNvPr>
          <p:cNvSpPr txBox="1"/>
          <p:nvPr/>
        </p:nvSpPr>
        <p:spPr>
          <a:xfrm>
            <a:off x="649643" y="3909172"/>
            <a:ext cx="3130819" cy="646331"/>
          </a:xfrm>
          <a:prstGeom prst="rect">
            <a:avLst/>
          </a:prstGeom>
          <a:noFill/>
        </p:spPr>
        <p:txBody>
          <a:bodyPr wrap="square">
            <a:spAutoFit/>
          </a:bodyPr>
          <a:lstStyle/>
          <a:p>
            <a:pPr algn="ctr"/>
            <a:r>
              <a:rPr lang="en-US">
                <a:solidFill>
                  <a:schemeClr val="bg1"/>
                </a:solidFill>
                <a:latin typeface="Helvetica" panose="020B0403020202020204" pitchFamily="34" charset="0"/>
              </a:rPr>
              <a:t>“When I find a brand I like, </a:t>
            </a:r>
            <a:br>
              <a:rPr lang="en-US">
                <a:solidFill>
                  <a:schemeClr val="bg1"/>
                </a:solidFill>
                <a:latin typeface="Helvetica" panose="020B0403020202020204" pitchFamily="34" charset="0"/>
              </a:rPr>
            </a:br>
            <a:r>
              <a:rPr lang="en-US" b="1">
                <a:solidFill>
                  <a:schemeClr val="bg1"/>
                </a:solidFill>
                <a:latin typeface="Helvetica" panose="020B0403020202020204" pitchFamily="34" charset="0"/>
              </a:rPr>
              <a:t>I stick to it</a:t>
            </a:r>
            <a:r>
              <a:rPr lang="en-US">
                <a:solidFill>
                  <a:schemeClr val="bg1"/>
                </a:solidFill>
                <a:latin typeface="Helvetica" panose="020B0403020202020204" pitchFamily="34" charset="0"/>
              </a:rPr>
              <a:t>”</a:t>
            </a:r>
          </a:p>
        </p:txBody>
      </p:sp>
      <p:sp>
        <p:nvSpPr>
          <p:cNvPr id="33" name="TextBox 32">
            <a:extLst>
              <a:ext uri="{FF2B5EF4-FFF2-40B4-BE49-F238E27FC236}">
                <a16:creationId xmlns:a16="http://schemas.microsoft.com/office/drawing/2014/main" id="{4E841BF6-F91E-C224-7102-A677F4AF5002}"/>
              </a:ext>
            </a:extLst>
          </p:cNvPr>
          <p:cNvSpPr txBox="1"/>
          <p:nvPr/>
        </p:nvSpPr>
        <p:spPr>
          <a:xfrm>
            <a:off x="5805814" y="2051537"/>
            <a:ext cx="5015509" cy="307777"/>
          </a:xfrm>
          <a:prstGeom prst="rect">
            <a:avLst/>
          </a:prstGeom>
          <a:noFill/>
        </p:spPr>
        <p:txBody>
          <a:bodyPr wrap="square" rtlCol="0">
            <a:spAutoFit/>
          </a:bodyPr>
          <a:lstStyle/>
          <a:p>
            <a:pPr algn="ctr"/>
            <a:r>
              <a:rPr lang="en-US" sz="1400" b="1" u="sng">
                <a:solidFill>
                  <a:srgbClr val="002060"/>
                </a:solidFill>
                <a:latin typeface="Helvetica" panose="020B0604020202020204" pitchFamily="34" charset="0"/>
                <a:cs typeface="Helvetica" panose="020B0604020202020204" pitchFamily="34" charset="0"/>
              </a:rPr>
              <a:t>% of A18+ who have shopped a different brand recently</a:t>
            </a:r>
          </a:p>
        </p:txBody>
      </p:sp>
      <p:graphicFrame>
        <p:nvGraphicFramePr>
          <p:cNvPr id="34" name="Chart 33">
            <a:extLst>
              <a:ext uri="{FF2B5EF4-FFF2-40B4-BE49-F238E27FC236}">
                <a16:creationId xmlns:a16="http://schemas.microsoft.com/office/drawing/2014/main" id="{D80B1162-75DC-8D63-70C4-8C7B5BA980D2}"/>
              </a:ext>
            </a:extLst>
          </p:cNvPr>
          <p:cNvGraphicFramePr/>
          <p:nvPr>
            <p:extLst>
              <p:ext uri="{D42A27DB-BD31-4B8C-83A1-F6EECF244321}">
                <p14:modId xmlns:p14="http://schemas.microsoft.com/office/powerpoint/2010/main" val="3694878659"/>
              </p:ext>
            </p:extLst>
          </p:nvPr>
        </p:nvGraphicFramePr>
        <p:xfrm>
          <a:off x="4943394" y="2543980"/>
          <a:ext cx="6740348" cy="3132473"/>
        </p:xfrm>
        <a:graphic>
          <a:graphicData uri="http://schemas.openxmlformats.org/drawingml/2006/chart">
            <c:chart xmlns:c="http://schemas.openxmlformats.org/drawingml/2006/chart" xmlns:r="http://schemas.openxmlformats.org/officeDocument/2006/relationships" r:id="rId3"/>
          </a:graphicData>
        </a:graphic>
      </p:graphicFrame>
      <p:sp>
        <p:nvSpPr>
          <p:cNvPr id="35" name="Rectangle: Rounded Corners 34">
            <a:extLst>
              <a:ext uri="{FF2B5EF4-FFF2-40B4-BE49-F238E27FC236}">
                <a16:creationId xmlns:a16="http://schemas.microsoft.com/office/drawing/2014/main" id="{7A2689D9-43D5-EB5E-CB1F-C7A4DED15FBD}"/>
              </a:ext>
            </a:extLst>
          </p:cNvPr>
          <p:cNvSpPr/>
          <p:nvPr/>
        </p:nvSpPr>
        <p:spPr>
          <a:xfrm>
            <a:off x="10854409" y="2297758"/>
            <a:ext cx="864730" cy="585521"/>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ED3C8D"/>
                </a:solidFill>
                <a:latin typeface="Helvetica" panose="020B0604020202020204" pitchFamily="34" charset="0"/>
                <a:cs typeface="Helvetica" panose="020B0604020202020204" pitchFamily="34" charset="0"/>
              </a:rPr>
              <a:t>+13</a:t>
            </a:r>
          </a:p>
          <a:p>
            <a:pPr algn="ctr"/>
            <a:r>
              <a:rPr lang="en-US" sz="900">
                <a:solidFill>
                  <a:srgbClr val="002060"/>
                </a:solidFill>
                <a:latin typeface="Helvetica" panose="020B0604020202020204" pitchFamily="34" charset="0"/>
                <a:cs typeface="Helvetica" panose="020B0604020202020204" pitchFamily="34" charset="0"/>
              </a:rPr>
              <a:t>percentage points</a:t>
            </a:r>
          </a:p>
        </p:txBody>
      </p:sp>
      <p:sp>
        <p:nvSpPr>
          <p:cNvPr id="37" name="TextBox 36">
            <a:extLst>
              <a:ext uri="{FF2B5EF4-FFF2-40B4-BE49-F238E27FC236}">
                <a16:creationId xmlns:a16="http://schemas.microsoft.com/office/drawing/2014/main" id="{BAECF39F-E3F2-EEB6-AE71-377F476B7C1F}"/>
              </a:ext>
            </a:extLst>
          </p:cNvPr>
          <p:cNvSpPr txBox="1"/>
          <p:nvPr/>
        </p:nvSpPr>
        <p:spPr>
          <a:xfrm>
            <a:off x="161235" y="2051537"/>
            <a:ext cx="4107634" cy="492443"/>
          </a:xfrm>
          <a:prstGeom prst="rect">
            <a:avLst/>
          </a:prstGeom>
          <a:noFill/>
        </p:spPr>
        <p:txBody>
          <a:bodyPr wrap="square">
            <a:spAutoFit/>
          </a:bodyPr>
          <a:lstStyle/>
          <a:p>
            <a:pPr algn="ctr"/>
            <a:r>
              <a:rPr lang="en-US" sz="1400" b="1" u="sng">
                <a:solidFill>
                  <a:schemeClr val="bg1"/>
                </a:solidFill>
                <a:latin typeface="Helvetica" panose="020B0403020202020204" pitchFamily="34" charset="0"/>
              </a:rPr>
              <a:t>% of A18+ who agree</a:t>
            </a:r>
          </a:p>
          <a:p>
            <a:pPr algn="ctr"/>
            <a:r>
              <a:rPr lang="en-US" sz="1200">
                <a:solidFill>
                  <a:schemeClr val="bg1"/>
                </a:solidFill>
                <a:latin typeface="Helvetica" panose="020B0403020202020204" pitchFamily="34" charset="0"/>
              </a:rPr>
              <a:t>any agree </a:t>
            </a:r>
          </a:p>
        </p:txBody>
      </p:sp>
      <p:sp>
        <p:nvSpPr>
          <p:cNvPr id="22" name="TextBox 21">
            <a:extLst>
              <a:ext uri="{FF2B5EF4-FFF2-40B4-BE49-F238E27FC236}">
                <a16:creationId xmlns:a16="http://schemas.microsoft.com/office/drawing/2014/main" id="{A1F89EC9-C5A6-C27A-B4A2-C29223EA8FAF}"/>
              </a:ext>
            </a:extLst>
          </p:cNvPr>
          <p:cNvSpPr txBox="1"/>
          <p:nvPr/>
        </p:nvSpPr>
        <p:spPr>
          <a:xfrm>
            <a:off x="909476" y="2951885"/>
            <a:ext cx="2611152" cy="923330"/>
          </a:xfrm>
          <a:prstGeom prst="rect">
            <a:avLst/>
          </a:prstGeom>
          <a:noFill/>
        </p:spPr>
        <p:txBody>
          <a:bodyPr wrap="square">
            <a:spAutoFit/>
          </a:bodyPr>
          <a:lstStyle/>
          <a:p>
            <a:pPr algn="ctr"/>
            <a:r>
              <a:rPr lang="en-US" sz="5400" b="1">
                <a:ln w="13462">
                  <a:solidFill>
                    <a:prstClr val="black"/>
                  </a:solidFill>
                  <a:prstDash val="solid"/>
                </a:ln>
                <a:solidFill>
                  <a:srgbClr val="00BFF2"/>
                </a:solidFill>
                <a:latin typeface="Helvetica" panose="020B0604020202020204" pitchFamily="34" charset="0"/>
                <a:cs typeface="Helvetica" panose="020B0604020202020204" pitchFamily="34" charset="0"/>
              </a:rPr>
              <a:t>86%</a:t>
            </a:r>
          </a:p>
        </p:txBody>
      </p:sp>
    </p:spTree>
    <p:extLst>
      <p:ext uri="{BB962C8B-B14F-4D97-AF65-F5344CB8AC3E}">
        <p14:creationId xmlns:p14="http://schemas.microsoft.com/office/powerpoint/2010/main" val="29428679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10;&#10;Description automatically generated">
            <a:extLst>
              <a:ext uri="{FF2B5EF4-FFF2-40B4-BE49-F238E27FC236}">
                <a16:creationId xmlns:a16="http://schemas.microsoft.com/office/drawing/2014/main" id="{3D5B5B6E-2923-C6BD-B2F9-205B462CE53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03" y="1536193"/>
            <a:ext cx="6381219" cy="4467496"/>
          </a:xfrm>
          <a:prstGeom prst="rect">
            <a:avLst/>
          </a:prstGeom>
        </p:spPr>
      </p:pic>
      <p:pic>
        <p:nvPicPr>
          <p:cNvPr id="11" name="Picture 10">
            <a:extLst>
              <a:ext uri="{FF2B5EF4-FFF2-40B4-BE49-F238E27FC236}">
                <a16:creationId xmlns:a16="http://schemas.microsoft.com/office/drawing/2014/main" id="{9DE5D116-396A-5485-6019-06C654AC972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2" name="Slide Number Placeholder 5">
            <a:extLst>
              <a:ext uri="{FF2B5EF4-FFF2-40B4-BE49-F238E27FC236}">
                <a16:creationId xmlns:a16="http://schemas.microsoft.com/office/drawing/2014/main" id="{5D6E32AB-C66E-4072-1544-44D7DAA05047}"/>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9FF27945-A005-BABD-8F70-F7F5F36C14BF}"/>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5" name="TextBox 14">
            <a:extLst>
              <a:ext uri="{FF2B5EF4-FFF2-40B4-BE49-F238E27FC236}">
                <a16:creationId xmlns:a16="http://schemas.microsoft.com/office/drawing/2014/main" id="{0645CAD9-16A9-8D30-A302-ECCF6B76A8CD}"/>
              </a:ext>
            </a:extLst>
          </p:cNvPr>
          <p:cNvSpPr txBox="1"/>
          <p:nvPr/>
        </p:nvSpPr>
        <p:spPr>
          <a:xfrm>
            <a:off x="479308" y="6206896"/>
            <a:ext cx="109271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McKinsey &amp; Company,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How U.S. consumers are feeling, shopping and spending – and what it means for companies</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5/4/2022. McKinsey COVID-19 U.S. Consumer Pulse Surveys: February 25 – March 1, 2022, n = 2,160, October 9-15, 2021, n = 2,095, September 18-24, 2020, n = 1,026; sampled and weighted to match the U.S. general population aged 18 years and older.</a:t>
            </a:r>
            <a:endParaRPr kumimoji="0" lang="fr-FR"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17" name="Rectangle 16">
            <a:extLst>
              <a:ext uri="{FF2B5EF4-FFF2-40B4-BE49-F238E27FC236}">
                <a16:creationId xmlns:a16="http://schemas.microsoft.com/office/drawing/2014/main" id="{C56D7D82-4E3D-577D-2936-9F037A742093}"/>
              </a:ext>
            </a:extLst>
          </p:cNvPr>
          <p:cNvSpPr/>
          <p:nvPr/>
        </p:nvSpPr>
        <p:spPr>
          <a:xfrm>
            <a:off x="140405" y="141928"/>
            <a:ext cx="11911189"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Sampling competitors or lower priced options often leads to adoption, reinforcing the importance of </a:t>
            </a:r>
            <a:r>
              <a:rPr lang="en-US" sz="2600" b="1">
                <a:solidFill>
                  <a:srgbClr val="1B1464"/>
                </a:solidFill>
                <a:latin typeface="Helvetica" pitchFamily="2" charset="0"/>
              </a:rPr>
              <a:t>both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customer retention and acquisition programs</a:t>
            </a:r>
          </a:p>
        </p:txBody>
      </p:sp>
      <p:sp>
        <p:nvSpPr>
          <p:cNvPr id="18" name="Rectangle 17">
            <a:extLst>
              <a:ext uri="{FF2B5EF4-FFF2-40B4-BE49-F238E27FC236}">
                <a16:creationId xmlns:a16="http://schemas.microsoft.com/office/drawing/2014/main" id="{68A68F57-0F8F-B321-D98F-23C92F2EF61F}"/>
              </a:ext>
            </a:extLst>
          </p:cNvPr>
          <p:cNvSpPr/>
          <p:nvPr/>
        </p:nvSpPr>
        <p:spPr>
          <a:xfrm>
            <a:off x="6385124" y="1536193"/>
            <a:ext cx="5802975" cy="4467496"/>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53BCEF07-C618-2B33-9C2D-CB84ED6D6F8F}"/>
              </a:ext>
            </a:extLst>
          </p:cNvPr>
          <p:cNvGrpSpPr/>
          <p:nvPr/>
        </p:nvGrpSpPr>
        <p:grpSpPr>
          <a:xfrm>
            <a:off x="6830674" y="2570770"/>
            <a:ext cx="4911873" cy="2231136"/>
            <a:chOff x="5086330" y="2080884"/>
            <a:chExt cx="4036503" cy="2654866"/>
          </a:xfrm>
        </p:grpSpPr>
        <p:sp>
          <p:nvSpPr>
            <p:cNvPr id="39" name="Rectangle: Rounded Corners 38">
              <a:extLst>
                <a:ext uri="{FF2B5EF4-FFF2-40B4-BE49-F238E27FC236}">
                  <a16:creationId xmlns:a16="http://schemas.microsoft.com/office/drawing/2014/main" id="{A7C4F24F-6940-765A-786F-5572B3E886E0}"/>
                </a:ext>
              </a:extLst>
            </p:cNvPr>
            <p:cNvSpPr/>
            <p:nvPr/>
          </p:nvSpPr>
          <p:spPr>
            <a:xfrm>
              <a:off x="5086330" y="2080884"/>
              <a:ext cx="4036503" cy="2654866"/>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21D3F723-E751-0673-31C4-DB8BA6102B30}"/>
                </a:ext>
              </a:extLst>
            </p:cNvPr>
            <p:cNvSpPr txBox="1"/>
            <p:nvPr/>
          </p:nvSpPr>
          <p:spPr>
            <a:xfrm>
              <a:off x="5213884" y="2174230"/>
              <a:ext cx="3747218" cy="2352407"/>
            </a:xfrm>
            <a:prstGeom prst="rect">
              <a:avLst/>
            </a:prstGeom>
            <a:noFill/>
          </p:spPr>
          <p:txBody>
            <a:bodyPr wrap="square" rtlCol="0">
              <a:spAutoFit/>
            </a:bodyPr>
            <a:lstStyle/>
            <a:p>
              <a:pPr algn="ctr"/>
              <a:r>
                <a:rPr lang="en-US" sz="4400" b="1">
                  <a:ln w="13462">
                    <a:solidFill>
                      <a:prstClr val="black"/>
                    </a:solidFill>
                    <a:prstDash val="solid"/>
                  </a:ln>
                  <a:solidFill>
                    <a:srgbClr val="00BFF2"/>
                  </a:solidFill>
                  <a:latin typeface="Helvetica" panose="020B0604020202020204" pitchFamily="34" charset="0"/>
                  <a:cs typeface="Helvetica" panose="020B0604020202020204" pitchFamily="34" charset="0"/>
                </a:rPr>
                <a:t>~90% </a:t>
              </a:r>
            </a:p>
            <a:p>
              <a:pPr algn="ctr"/>
              <a:r>
                <a:rPr lang="en-US" sz="2000">
                  <a:solidFill>
                    <a:srgbClr val="1B1464"/>
                  </a:solidFill>
                  <a:latin typeface="Helvetica" panose="020B0604020202020204" pitchFamily="34" charset="0"/>
                  <a:cs typeface="Helvetica" panose="020B0604020202020204" pitchFamily="34" charset="0"/>
                </a:rPr>
                <a:t>of consumers who have switched brands or retailers plan to incorporate these new behaviors into </a:t>
              </a:r>
            </a:p>
            <a:p>
              <a:pPr algn="ctr"/>
              <a:r>
                <a:rPr lang="en-US" sz="2000">
                  <a:solidFill>
                    <a:srgbClr val="1B1464"/>
                  </a:solidFill>
                  <a:latin typeface="Helvetica" panose="020B0604020202020204" pitchFamily="34" charset="0"/>
                  <a:cs typeface="Helvetica" panose="020B0604020202020204" pitchFamily="34" charset="0"/>
                </a:rPr>
                <a:t>their routine</a:t>
              </a:r>
            </a:p>
          </p:txBody>
        </p:sp>
      </p:grpSp>
    </p:spTree>
    <p:extLst>
      <p:ext uri="{BB962C8B-B14F-4D97-AF65-F5344CB8AC3E}">
        <p14:creationId xmlns:p14="http://schemas.microsoft.com/office/powerpoint/2010/main" val="26304968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FBE672-6D86-5A4B-4FD6-C90B2CDD557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0" name="Slide Number Placeholder 5">
            <a:extLst>
              <a:ext uri="{FF2B5EF4-FFF2-40B4-BE49-F238E27FC236}">
                <a16:creationId xmlns:a16="http://schemas.microsoft.com/office/drawing/2014/main" id="{A880E6D8-CF31-B586-7CCE-880A937F835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1" name="Rectangle 10">
            <a:extLst>
              <a:ext uri="{FF2B5EF4-FFF2-40B4-BE49-F238E27FC236}">
                <a16:creationId xmlns:a16="http://schemas.microsoft.com/office/drawing/2014/main" id="{4B238B57-37A4-1081-A9F9-EFA0C4E7FA62}"/>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2" name="Rectangle 11">
            <a:extLst>
              <a:ext uri="{FF2B5EF4-FFF2-40B4-BE49-F238E27FC236}">
                <a16:creationId xmlns:a16="http://schemas.microsoft.com/office/drawing/2014/main" id="{5646C734-AB74-4A64-4B0B-B27199118609}"/>
              </a:ext>
            </a:extLst>
          </p:cNvPr>
          <p:cNvSpPr/>
          <p:nvPr/>
        </p:nvSpPr>
        <p:spPr>
          <a:xfrm>
            <a:off x="133005" y="297748"/>
            <a:ext cx="1192599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Loyalty programs boost sentiment around brands and the likelihood of turning someone into a repeat customer by providing more ‘rational’ value</a:t>
            </a:r>
            <a:endParaRPr kumimoji="0" lang="en-US" sz="2600" b="1" i="0" u="none" strike="noStrike" kern="1200" cap="none" spc="0" normalizeH="0" baseline="0" noProof="0">
              <a:ln>
                <a:noFill/>
              </a:ln>
              <a:solidFill>
                <a:srgbClr val="1B1464"/>
              </a:solidFill>
              <a:effectLst/>
              <a:uLnTx/>
              <a:uFillTx/>
              <a:latin typeface="Helvetica" pitchFamily="2" charset="0"/>
              <a:ea typeface="+mn-ea"/>
              <a:cs typeface="+mn-cs"/>
            </a:endParaRPr>
          </a:p>
        </p:txBody>
      </p:sp>
      <p:sp>
        <p:nvSpPr>
          <p:cNvPr id="35" name="Rectangle 34">
            <a:extLst>
              <a:ext uri="{FF2B5EF4-FFF2-40B4-BE49-F238E27FC236}">
                <a16:creationId xmlns:a16="http://schemas.microsoft.com/office/drawing/2014/main" id="{78428634-E406-F1A0-85CC-35495ACE46F2}"/>
              </a:ext>
            </a:extLst>
          </p:cNvPr>
          <p:cNvSpPr/>
          <p:nvPr/>
        </p:nvSpPr>
        <p:spPr>
          <a:xfrm>
            <a:off x="0" y="1536193"/>
            <a:ext cx="5802975" cy="4467496"/>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1908A361-766C-C591-3C4B-4A2795CF80C1}"/>
              </a:ext>
            </a:extLst>
          </p:cNvPr>
          <p:cNvSpPr/>
          <p:nvPr/>
        </p:nvSpPr>
        <p:spPr>
          <a:xfrm>
            <a:off x="445551" y="2570770"/>
            <a:ext cx="4911873" cy="2231136"/>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54B6A01-C39C-F860-6C09-81FFB83B4355}"/>
              </a:ext>
            </a:extLst>
          </p:cNvPr>
          <p:cNvSpPr txBox="1"/>
          <p:nvPr/>
        </p:nvSpPr>
        <p:spPr>
          <a:xfrm>
            <a:off x="1595911" y="2760720"/>
            <a:ext cx="2611152" cy="769441"/>
          </a:xfrm>
          <a:prstGeom prst="rect">
            <a:avLst/>
          </a:prstGeom>
          <a:noFill/>
        </p:spPr>
        <p:txBody>
          <a:bodyPr wrap="square">
            <a:spAutoFit/>
          </a:bodyPr>
          <a:lstStyle/>
          <a:p>
            <a:pPr algn="ctr"/>
            <a:r>
              <a:rPr lang="en-US" sz="4400" b="1">
                <a:ln w="13462">
                  <a:solidFill>
                    <a:prstClr val="black"/>
                  </a:solidFill>
                  <a:prstDash val="solid"/>
                </a:ln>
                <a:solidFill>
                  <a:srgbClr val="ED3C8D"/>
                </a:solidFill>
                <a:latin typeface="Helvetica" panose="020B0604020202020204" pitchFamily="34" charset="0"/>
                <a:cs typeface="Helvetica" panose="020B0604020202020204" pitchFamily="34" charset="0"/>
              </a:rPr>
              <a:t>79%</a:t>
            </a:r>
          </a:p>
        </p:txBody>
      </p:sp>
      <p:sp>
        <p:nvSpPr>
          <p:cNvPr id="20" name="TextBox 19">
            <a:extLst>
              <a:ext uri="{FF2B5EF4-FFF2-40B4-BE49-F238E27FC236}">
                <a16:creationId xmlns:a16="http://schemas.microsoft.com/office/drawing/2014/main" id="{575E04C6-639F-3534-8B21-BABD3F9C3F32}"/>
              </a:ext>
            </a:extLst>
          </p:cNvPr>
          <p:cNvSpPr txBox="1"/>
          <p:nvPr/>
        </p:nvSpPr>
        <p:spPr>
          <a:xfrm>
            <a:off x="405131" y="3549677"/>
            <a:ext cx="4992711" cy="1015663"/>
          </a:xfrm>
          <a:prstGeom prst="rect">
            <a:avLst/>
          </a:prstGeom>
          <a:noFill/>
        </p:spPr>
        <p:txBody>
          <a:bodyPr wrap="square">
            <a:spAutoFit/>
          </a:bodyPr>
          <a:lstStyle/>
          <a:p>
            <a:pPr algn="ctr"/>
            <a:r>
              <a:rPr lang="en-US" sz="2000">
                <a:solidFill>
                  <a:srgbClr val="1B1464"/>
                </a:solidFill>
                <a:latin typeface="Helvetica" panose="020B0403020202020204" pitchFamily="34" charset="0"/>
              </a:rPr>
              <a:t>of consumers are </a:t>
            </a:r>
            <a:r>
              <a:rPr lang="en-US" sz="2000" i="1">
                <a:solidFill>
                  <a:srgbClr val="1B1464"/>
                </a:solidFill>
                <a:latin typeface="Helvetica" panose="020B0403020202020204" pitchFamily="34" charset="0"/>
              </a:rPr>
              <a:t>more likely </a:t>
            </a:r>
            <a:r>
              <a:rPr lang="en-US" sz="2000">
                <a:solidFill>
                  <a:srgbClr val="1B1464"/>
                </a:solidFill>
                <a:latin typeface="Helvetica" panose="020B0403020202020204" pitchFamily="34" charset="0"/>
              </a:rPr>
              <a:t>to do business with a brand because of its loyalty program</a:t>
            </a:r>
          </a:p>
        </p:txBody>
      </p:sp>
      <p:sp>
        <p:nvSpPr>
          <p:cNvPr id="59" name="TextBox 58">
            <a:extLst>
              <a:ext uri="{FF2B5EF4-FFF2-40B4-BE49-F238E27FC236}">
                <a16:creationId xmlns:a16="http://schemas.microsoft.com/office/drawing/2014/main" id="{26BD9BE3-653D-92B6-DD76-C33C744E8054}"/>
              </a:ext>
            </a:extLst>
          </p:cNvPr>
          <p:cNvSpPr txBox="1"/>
          <p:nvPr/>
        </p:nvSpPr>
        <p:spPr>
          <a:xfrm>
            <a:off x="453894" y="6307813"/>
            <a:ext cx="1170879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Merkle, 2022 Loyalty Barometer. Based on April 2022 survey of 1,500 consumers sourced outside of the loyalty marketing programs that Merkle manages for clients. Responses came from U.S. residents aged 18 to 65.</a:t>
            </a:r>
            <a:endParaRPr kumimoji="0" lang="fr-FR"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pic>
        <p:nvPicPr>
          <p:cNvPr id="4" name="Picture 3" descr="A person sitting on the floor next to a large yellow balloon&#10;&#10;Description automatically generated with low confidence">
            <a:extLst>
              <a:ext uri="{FF2B5EF4-FFF2-40B4-BE49-F238E27FC236}">
                <a16:creationId xmlns:a16="http://schemas.microsoft.com/office/drawing/2014/main" id="{423E30FF-C39E-4E1D-30A5-0FF5472C4E41}"/>
              </a:ext>
            </a:extLst>
          </p:cNvPr>
          <p:cNvPicPr>
            <a:picLocks noChangeAspect="1"/>
          </p:cNvPicPr>
          <p:nvPr/>
        </p:nvPicPr>
        <p:blipFill rotWithShape="1">
          <a:blip r:embed="rId3">
            <a:extLst>
              <a:ext uri="{28A0092B-C50C-407E-A947-70E740481C1C}">
                <a14:useLocalDpi xmlns:a14="http://schemas.microsoft.com/office/drawing/2010/main" val="0"/>
              </a:ext>
            </a:extLst>
          </a:blip>
          <a:srcRect t="6411" b="9679"/>
          <a:stretch/>
        </p:blipFill>
        <p:spPr>
          <a:xfrm>
            <a:off x="5802973" y="1536193"/>
            <a:ext cx="6389027" cy="4467496"/>
          </a:xfrm>
          <a:prstGeom prst="rect">
            <a:avLst/>
          </a:prstGeom>
        </p:spPr>
      </p:pic>
    </p:spTree>
    <p:extLst>
      <p:ext uri="{BB962C8B-B14F-4D97-AF65-F5344CB8AC3E}">
        <p14:creationId xmlns:p14="http://schemas.microsoft.com/office/powerpoint/2010/main" val="17069467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01AE38BE-3B20-71C9-748E-ADFF5B24E55D}"/>
              </a:ext>
            </a:extLst>
          </p:cNvPr>
          <p:cNvSpPr/>
          <p:nvPr/>
        </p:nvSpPr>
        <p:spPr>
          <a:xfrm>
            <a:off x="4428836" y="1536193"/>
            <a:ext cx="7759264" cy="4467496"/>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18FBE672-6D86-5A4B-4FD6-C90B2CDD557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0" name="Slide Number Placeholder 5">
            <a:extLst>
              <a:ext uri="{FF2B5EF4-FFF2-40B4-BE49-F238E27FC236}">
                <a16:creationId xmlns:a16="http://schemas.microsoft.com/office/drawing/2014/main" id="{A880E6D8-CF31-B586-7CCE-880A937F835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1" name="Rectangle 10">
            <a:extLst>
              <a:ext uri="{FF2B5EF4-FFF2-40B4-BE49-F238E27FC236}">
                <a16:creationId xmlns:a16="http://schemas.microsoft.com/office/drawing/2014/main" id="{4B238B57-37A4-1081-A9F9-EFA0C4E7FA62}"/>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2" name="Rectangle 11">
            <a:extLst>
              <a:ext uri="{FF2B5EF4-FFF2-40B4-BE49-F238E27FC236}">
                <a16:creationId xmlns:a16="http://schemas.microsoft.com/office/drawing/2014/main" id="{5646C734-AB74-4A64-4B0B-B27199118609}"/>
              </a:ext>
            </a:extLst>
          </p:cNvPr>
          <p:cNvSpPr/>
          <p:nvPr/>
        </p:nvSpPr>
        <p:spPr>
          <a:xfrm>
            <a:off x="189138" y="273884"/>
            <a:ext cx="11813724"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Consumers tend to think broadly about </a:t>
            </a:r>
            <a:r>
              <a:rPr lang="en-US" sz="2600" b="1">
                <a:solidFill>
                  <a:srgbClr val="1B1464"/>
                </a:solidFill>
                <a:latin typeface="Helvetica" pitchFamily="2" charset="0"/>
              </a:rPr>
              <a:t>brand loyalty, with a quality product being a key component for many</a:t>
            </a:r>
            <a:endParaRPr kumimoji="0" lang="en-US" sz="2600" b="1" i="0" u="none" strike="noStrike" kern="1200" cap="none" spc="0" normalizeH="0" baseline="0" noProof="0">
              <a:ln>
                <a:noFill/>
              </a:ln>
              <a:solidFill>
                <a:srgbClr val="1B1464"/>
              </a:solidFill>
              <a:effectLst/>
              <a:uLnTx/>
              <a:uFillTx/>
              <a:latin typeface="Helvetica" pitchFamily="2" charset="0"/>
              <a:ea typeface="+mn-ea"/>
              <a:cs typeface="+mn-cs"/>
            </a:endParaRPr>
          </a:p>
        </p:txBody>
      </p:sp>
      <p:sp>
        <p:nvSpPr>
          <p:cNvPr id="23" name="TextBox 22">
            <a:extLst>
              <a:ext uri="{FF2B5EF4-FFF2-40B4-BE49-F238E27FC236}">
                <a16:creationId xmlns:a16="http://schemas.microsoft.com/office/drawing/2014/main" id="{D217C81E-1CF0-162D-383B-CD87FEC2F29F}"/>
              </a:ext>
            </a:extLst>
          </p:cNvPr>
          <p:cNvSpPr txBox="1"/>
          <p:nvPr/>
        </p:nvSpPr>
        <p:spPr>
          <a:xfrm>
            <a:off x="4770837" y="2015898"/>
            <a:ext cx="7075262" cy="492443"/>
          </a:xfrm>
          <a:prstGeom prst="rect">
            <a:avLst/>
          </a:prstGeom>
          <a:noFill/>
        </p:spPr>
        <p:txBody>
          <a:bodyPr wrap="square">
            <a:spAutoFit/>
          </a:bodyPr>
          <a:lstStyle/>
          <a:p>
            <a:pPr algn="ctr" rtl="0">
              <a:defRPr sz="1862" b="0" i="0" u="none" strike="noStrike" kern="1200" spc="0" baseline="0">
                <a:solidFill>
                  <a:srgbClr val="1B1464"/>
                </a:solidFill>
                <a:latin typeface="Helvetica" panose="020B0403020202020204" pitchFamily="34" charset="0"/>
                <a:ea typeface="+mn-ea"/>
                <a:cs typeface="+mn-cs"/>
              </a:defRPr>
            </a:pPr>
            <a:r>
              <a:rPr lang="en-US" sz="1400" b="1" u="sng"/>
              <a:t>What are the top things that make you feel loyal to your favorite brand?*</a:t>
            </a:r>
            <a:endParaRPr lang="en-US" sz="1400" b="1" u="sng" baseline="0"/>
          </a:p>
          <a:p>
            <a:pPr algn="ctr" rtl="0">
              <a:defRPr sz="1862" b="0" i="0" u="none" strike="noStrike" kern="1200" spc="0" baseline="0">
                <a:solidFill>
                  <a:srgbClr val="1B1464"/>
                </a:solidFill>
                <a:latin typeface="Helvetica" panose="020B0403020202020204" pitchFamily="34" charset="0"/>
                <a:ea typeface="+mn-ea"/>
                <a:cs typeface="+mn-cs"/>
              </a:defRPr>
            </a:pPr>
            <a:r>
              <a:rPr lang="en-US" sz="1200" b="0" u="none" baseline="0"/>
              <a:t>% of respondents</a:t>
            </a:r>
            <a:endParaRPr lang="en-US" sz="1200" b="0" u="none"/>
          </a:p>
        </p:txBody>
      </p:sp>
      <p:sp>
        <p:nvSpPr>
          <p:cNvPr id="39" name="Rectangle: Rounded Corners 38">
            <a:extLst>
              <a:ext uri="{FF2B5EF4-FFF2-40B4-BE49-F238E27FC236}">
                <a16:creationId xmlns:a16="http://schemas.microsoft.com/office/drawing/2014/main" id="{CE42EE63-0924-B22D-32A3-B87B734A785E}"/>
              </a:ext>
            </a:extLst>
          </p:cNvPr>
          <p:cNvSpPr/>
          <p:nvPr/>
        </p:nvSpPr>
        <p:spPr>
          <a:xfrm>
            <a:off x="4785279" y="2834442"/>
            <a:ext cx="1954934" cy="967870"/>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DBE51CE-FAAF-3A23-B85D-EC5715B9EDEF}"/>
              </a:ext>
            </a:extLst>
          </p:cNvPr>
          <p:cNvSpPr txBox="1"/>
          <p:nvPr/>
        </p:nvSpPr>
        <p:spPr>
          <a:xfrm>
            <a:off x="4874140" y="3422667"/>
            <a:ext cx="1777213" cy="364837"/>
          </a:xfrm>
          <a:prstGeom prst="rect">
            <a:avLst/>
          </a:prstGeom>
          <a:noFill/>
        </p:spPr>
        <p:txBody>
          <a:bodyPr wrap="square" rtlCol="0">
            <a:spAutoFit/>
          </a:bodyPr>
          <a:lstStyle/>
          <a:p>
            <a:pPr algn="ctr"/>
            <a:r>
              <a:rPr lang="en-US">
                <a:solidFill>
                  <a:srgbClr val="1B1464"/>
                </a:solidFill>
                <a:latin typeface="Helvetica" panose="020B0403020202020204" pitchFamily="34" charset="0"/>
              </a:rPr>
              <a:t>Great Product</a:t>
            </a:r>
          </a:p>
        </p:txBody>
      </p:sp>
      <p:sp>
        <p:nvSpPr>
          <p:cNvPr id="25" name="TextBox 24">
            <a:extLst>
              <a:ext uri="{FF2B5EF4-FFF2-40B4-BE49-F238E27FC236}">
                <a16:creationId xmlns:a16="http://schemas.microsoft.com/office/drawing/2014/main" id="{E90C7F0D-00B4-7D41-63DD-58E85E430C6D}"/>
              </a:ext>
            </a:extLst>
          </p:cNvPr>
          <p:cNvSpPr txBox="1"/>
          <p:nvPr/>
        </p:nvSpPr>
        <p:spPr>
          <a:xfrm>
            <a:off x="5189306" y="2818659"/>
            <a:ext cx="1146881" cy="584775"/>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60%</a:t>
            </a:r>
          </a:p>
        </p:txBody>
      </p:sp>
      <p:sp>
        <p:nvSpPr>
          <p:cNvPr id="40" name="Rectangle: Rounded Corners 39">
            <a:extLst>
              <a:ext uri="{FF2B5EF4-FFF2-40B4-BE49-F238E27FC236}">
                <a16:creationId xmlns:a16="http://schemas.microsoft.com/office/drawing/2014/main" id="{5D26986B-8379-A1C3-F44B-BE9B91239084}"/>
              </a:ext>
            </a:extLst>
          </p:cNvPr>
          <p:cNvSpPr/>
          <p:nvPr/>
        </p:nvSpPr>
        <p:spPr>
          <a:xfrm>
            <a:off x="7331002" y="2843529"/>
            <a:ext cx="1954934" cy="967870"/>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B1C21B4-7C84-6EB4-1FDA-CB4FA89C3577}"/>
              </a:ext>
            </a:extLst>
          </p:cNvPr>
          <p:cNvSpPr txBox="1"/>
          <p:nvPr/>
        </p:nvSpPr>
        <p:spPr>
          <a:xfrm>
            <a:off x="7419863" y="3413580"/>
            <a:ext cx="1777213" cy="369332"/>
          </a:xfrm>
          <a:prstGeom prst="rect">
            <a:avLst/>
          </a:prstGeom>
          <a:noFill/>
        </p:spPr>
        <p:txBody>
          <a:bodyPr wrap="square" rtlCol="0">
            <a:spAutoFit/>
          </a:bodyPr>
          <a:lstStyle/>
          <a:p>
            <a:pPr algn="ctr"/>
            <a:r>
              <a:rPr lang="en-US">
                <a:solidFill>
                  <a:srgbClr val="1B1464"/>
                </a:solidFill>
                <a:latin typeface="Helvetica" panose="020B0403020202020204" pitchFamily="34" charset="0"/>
              </a:rPr>
              <a:t>Convenience</a:t>
            </a:r>
          </a:p>
        </p:txBody>
      </p:sp>
      <p:sp>
        <p:nvSpPr>
          <p:cNvPr id="27" name="TextBox 26">
            <a:extLst>
              <a:ext uri="{FF2B5EF4-FFF2-40B4-BE49-F238E27FC236}">
                <a16:creationId xmlns:a16="http://schemas.microsoft.com/office/drawing/2014/main" id="{C28A55AB-1E12-0DD3-2EBE-7C8311D6BD92}"/>
              </a:ext>
            </a:extLst>
          </p:cNvPr>
          <p:cNvSpPr txBox="1"/>
          <p:nvPr/>
        </p:nvSpPr>
        <p:spPr>
          <a:xfrm>
            <a:off x="7735029" y="2809572"/>
            <a:ext cx="1146881" cy="584775"/>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3200" b="1">
                <a:solidFill>
                  <a:srgbClr val="ED3C8D"/>
                </a:solidFill>
                <a:latin typeface="Helvetica" panose="020B0604020202020204" pitchFamily="34" charset="0"/>
                <a:cs typeface="Helvetica" panose="020B0604020202020204" pitchFamily="34" charset="0"/>
              </a:rPr>
              <a:t>26</a:t>
            </a:r>
            <a:r>
              <a:rPr kumimoji="0" lang="en-US" sz="32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a:t>
            </a:r>
          </a:p>
        </p:txBody>
      </p:sp>
      <p:sp>
        <p:nvSpPr>
          <p:cNvPr id="41" name="Rectangle: Rounded Corners 40">
            <a:extLst>
              <a:ext uri="{FF2B5EF4-FFF2-40B4-BE49-F238E27FC236}">
                <a16:creationId xmlns:a16="http://schemas.microsoft.com/office/drawing/2014/main" id="{37171079-708D-F27F-02FB-149A4CF7831A}"/>
              </a:ext>
            </a:extLst>
          </p:cNvPr>
          <p:cNvSpPr/>
          <p:nvPr/>
        </p:nvSpPr>
        <p:spPr>
          <a:xfrm>
            <a:off x="9876724" y="2843529"/>
            <a:ext cx="1954934" cy="967870"/>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CB7C0679-D628-4DF7-2ABF-453A8C6F9A87}"/>
              </a:ext>
            </a:extLst>
          </p:cNvPr>
          <p:cNvSpPr txBox="1"/>
          <p:nvPr/>
        </p:nvSpPr>
        <p:spPr>
          <a:xfrm>
            <a:off x="9965585" y="3413580"/>
            <a:ext cx="1777213" cy="369332"/>
          </a:xfrm>
          <a:prstGeom prst="rect">
            <a:avLst/>
          </a:prstGeom>
          <a:noFill/>
        </p:spPr>
        <p:txBody>
          <a:bodyPr wrap="square" rtlCol="0">
            <a:spAutoFit/>
          </a:bodyPr>
          <a:lstStyle/>
          <a:p>
            <a:pPr algn="ctr"/>
            <a:r>
              <a:rPr lang="en-US">
                <a:solidFill>
                  <a:srgbClr val="1B1464"/>
                </a:solidFill>
                <a:latin typeface="Helvetica" panose="020B0403020202020204" pitchFamily="34" charset="0"/>
              </a:rPr>
              <a:t>Enhances Life</a:t>
            </a:r>
          </a:p>
        </p:txBody>
      </p:sp>
      <p:sp>
        <p:nvSpPr>
          <p:cNvPr id="29" name="TextBox 28">
            <a:extLst>
              <a:ext uri="{FF2B5EF4-FFF2-40B4-BE49-F238E27FC236}">
                <a16:creationId xmlns:a16="http://schemas.microsoft.com/office/drawing/2014/main" id="{2A81DC2F-5059-294E-9C26-881C960B41F9}"/>
              </a:ext>
            </a:extLst>
          </p:cNvPr>
          <p:cNvSpPr txBox="1"/>
          <p:nvPr/>
        </p:nvSpPr>
        <p:spPr>
          <a:xfrm>
            <a:off x="10280751" y="2809572"/>
            <a:ext cx="1146881" cy="584775"/>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3200" b="1">
                <a:solidFill>
                  <a:srgbClr val="4EBEA4"/>
                </a:solidFill>
                <a:latin typeface="Helvetica" panose="020B0604020202020204" pitchFamily="34" charset="0"/>
                <a:cs typeface="Helvetica" panose="020B0604020202020204" pitchFamily="34" charset="0"/>
              </a:rPr>
              <a:t>24</a:t>
            </a:r>
            <a:r>
              <a:rPr kumimoji="0" lang="en-US" sz="3200" b="1" i="0" u="none" strike="noStrike" kern="1200" cap="none" spc="0" normalizeH="0" baseline="0" noProof="0">
                <a:ln>
                  <a:noFill/>
                </a:ln>
                <a:solidFill>
                  <a:srgbClr val="4EBEA4"/>
                </a:solidFill>
                <a:effectLst/>
                <a:uLnTx/>
                <a:uFillTx/>
                <a:latin typeface="Helvetica" panose="020B0604020202020204" pitchFamily="34" charset="0"/>
                <a:ea typeface="+mn-ea"/>
                <a:cs typeface="Helvetica" panose="020B0604020202020204" pitchFamily="34" charset="0"/>
              </a:rPr>
              <a:t>%</a:t>
            </a:r>
          </a:p>
        </p:txBody>
      </p:sp>
      <p:sp>
        <p:nvSpPr>
          <p:cNvPr id="47" name="Rectangle: Rounded Corners 46">
            <a:extLst>
              <a:ext uri="{FF2B5EF4-FFF2-40B4-BE49-F238E27FC236}">
                <a16:creationId xmlns:a16="http://schemas.microsoft.com/office/drawing/2014/main" id="{3354284D-EB06-0207-D265-E701BDA381AD}"/>
              </a:ext>
            </a:extLst>
          </p:cNvPr>
          <p:cNvSpPr/>
          <p:nvPr/>
        </p:nvSpPr>
        <p:spPr>
          <a:xfrm>
            <a:off x="5904312" y="4549918"/>
            <a:ext cx="1954934" cy="967870"/>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6F4C2ED2-EE5E-6759-D28F-9E875E458445}"/>
              </a:ext>
            </a:extLst>
          </p:cNvPr>
          <p:cNvSpPr txBox="1"/>
          <p:nvPr/>
        </p:nvSpPr>
        <p:spPr>
          <a:xfrm>
            <a:off x="5993173" y="5154653"/>
            <a:ext cx="1777213" cy="369332"/>
          </a:xfrm>
          <a:prstGeom prst="rect">
            <a:avLst/>
          </a:prstGeom>
          <a:noFill/>
        </p:spPr>
        <p:txBody>
          <a:bodyPr wrap="square" rtlCol="0">
            <a:spAutoFit/>
          </a:bodyPr>
          <a:lstStyle/>
          <a:p>
            <a:pPr algn="ctr"/>
            <a:r>
              <a:rPr lang="en-US">
                <a:solidFill>
                  <a:srgbClr val="1B1464"/>
                </a:solidFill>
                <a:latin typeface="Helvetica" panose="020B0403020202020204" pitchFamily="34" charset="0"/>
              </a:rPr>
              <a:t>Great Service</a:t>
            </a:r>
          </a:p>
        </p:txBody>
      </p:sp>
      <p:sp>
        <p:nvSpPr>
          <p:cNvPr id="31" name="TextBox 30">
            <a:extLst>
              <a:ext uri="{FF2B5EF4-FFF2-40B4-BE49-F238E27FC236}">
                <a16:creationId xmlns:a16="http://schemas.microsoft.com/office/drawing/2014/main" id="{5E266360-1B25-6230-4799-B8652D28775B}"/>
              </a:ext>
            </a:extLst>
          </p:cNvPr>
          <p:cNvSpPr txBox="1"/>
          <p:nvPr/>
        </p:nvSpPr>
        <p:spPr>
          <a:xfrm>
            <a:off x="6308339" y="4570579"/>
            <a:ext cx="1146881" cy="584775"/>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3200" b="1">
                <a:solidFill>
                  <a:srgbClr val="A343FF"/>
                </a:solidFill>
                <a:latin typeface="Helvetica" panose="020B0604020202020204" pitchFamily="34" charset="0"/>
                <a:cs typeface="Helvetica" panose="020B0604020202020204" pitchFamily="34" charset="0"/>
              </a:rPr>
              <a:t>22</a:t>
            </a:r>
            <a:r>
              <a:rPr kumimoji="0" lang="en-US" sz="3200" b="1" i="0" u="none" strike="noStrike" kern="1200" cap="none" spc="0" normalizeH="0" baseline="0" noProof="0">
                <a:ln>
                  <a:noFill/>
                </a:ln>
                <a:solidFill>
                  <a:srgbClr val="A343FF"/>
                </a:solidFill>
                <a:effectLst/>
                <a:uLnTx/>
                <a:uFillTx/>
                <a:latin typeface="Helvetica" panose="020B0604020202020204" pitchFamily="34" charset="0"/>
                <a:ea typeface="+mn-ea"/>
                <a:cs typeface="Helvetica" panose="020B0604020202020204" pitchFamily="34" charset="0"/>
              </a:rPr>
              <a:t>%</a:t>
            </a:r>
          </a:p>
        </p:txBody>
      </p:sp>
      <p:sp>
        <p:nvSpPr>
          <p:cNvPr id="48" name="Rectangle: Rounded Corners 47">
            <a:extLst>
              <a:ext uri="{FF2B5EF4-FFF2-40B4-BE49-F238E27FC236}">
                <a16:creationId xmlns:a16="http://schemas.microsoft.com/office/drawing/2014/main" id="{01F01C09-74D0-8C0A-BB43-79403626807C}"/>
              </a:ext>
            </a:extLst>
          </p:cNvPr>
          <p:cNvSpPr/>
          <p:nvPr/>
        </p:nvSpPr>
        <p:spPr>
          <a:xfrm>
            <a:off x="8682847" y="4549918"/>
            <a:ext cx="1954934" cy="967870"/>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038077C8-6728-80D0-A965-3C3F8D60826F}"/>
              </a:ext>
            </a:extLst>
          </p:cNvPr>
          <p:cNvSpPr txBox="1"/>
          <p:nvPr/>
        </p:nvSpPr>
        <p:spPr>
          <a:xfrm>
            <a:off x="8608005" y="5154653"/>
            <a:ext cx="2104619" cy="369332"/>
          </a:xfrm>
          <a:prstGeom prst="rect">
            <a:avLst/>
          </a:prstGeom>
          <a:noFill/>
        </p:spPr>
        <p:txBody>
          <a:bodyPr wrap="square" rtlCol="0">
            <a:spAutoFit/>
          </a:bodyPr>
          <a:lstStyle/>
          <a:p>
            <a:pPr algn="ctr"/>
            <a:r>
              <a:rPr lang="en-US">
                <a:solidFill>
                  <a:srgbClr val="1B1464"/>
                </a:solidFill>
                <a:latin typeface="Helvetica" panose="020B0403020202020204" pitchFamily="34" charset="0"/>
              </a:rPr>
              <a:t>Loyalty Program</a:t>
            </a:r>
          </a:p>
        </p:txBody>
      </p:sp>
      <p:sp>
        <p:nvSpPr>
          <p:cNvPr id="33" name="TextBox 32">
            <a:extLst>
              <a:ext uri="{FF2B5EF4-FFF2-40B4-BE49-F238E27FC236}">
                <a16:creationId xmlns:a16="http://schemas.microsoft.com/office/drawing/2014/main" id="{A0A15945-5DED-629F-2C78-9DAEF30F5C28}"/>
              </a:ext>
            </a:extLst>
          </p:cNvPr>
          <p:cNvSpPr txBox="1"/>
          <p:nvPr/>
        </p:nvSpPr>
        <p:spPr>
          <a:xfrm>
            <a:off x="9086874" y="4570579"/>
            <a:ext cx="1146881" cy="584775"/>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3200" b="1">
                <a:solidFill>
                  <a:srgbClr val="FF6E30"/>
                </a:solidFill>
                <a:latin typeface="Helvetica" panose="020B0604020202020204" pitchFamily="34" charset="0"/>
                <a:cs typeface="Helvetica" panose="020B0604020202020204" pitchFamily="34" charset="0"/>
              </a:rPr>
              <a:t>22</a:t>
            </a:r>
            <a:r>
              <a:rPr kumimoji="0" lang="en-US" sz="3200" b="1" i="0" u="none" strike="noStrike" kern="1200" cap="none" spc="0" normalizeH="0" baseline="0" noProof="0">
                <a:ln>
                  <a:noFill/>
                </a:ln>
                <a:solidFill>
                  <a:srgbClr val="FF6E30"/>
                </a:solidFill>
                <a:effectLst/>
                <a:uLnTx/>
                <a:uFillTx/>
                <a:latin typeface="Helvetica" panose="020B0604020202020204" pitchFamily="34" charset="0"/>
                <a:ea typeface="+mn-ea"/>
                <a:cs typeface="Helvetica" panose="020B0604020202020204" pitchFamily="34" charset="0"/>
              </a:rPr>
              <a:t>%</a:t>
            </a:r>
          </a:p>
        </p:txBody>
      </p:sp>
      <p:sp>
        <p:nvSpPr>
          <p:cNvPr id="59" name="TextBox 58">
            <a:extLst>
              <a:ext uri="{FF2B5EF4-FFF2-40B4-BE49-F238E27FC236}">
                <a16:creationId xmlns:a16="http://schemas.microsoft.com/office/drawing/2014/main" id="{26BD9BE3-653D-92B6-DD76-C33C744E8054}"/>
              </a:ext>
            </a:extLst>
          </p:cNvPr>
          <p:cNvSpPr txBox="1"/>
          <p:nvPr/>
        </p:nvSpPr>
        <p:spPr>
          <a:xfrm>
            <a:off x="503714" y="6202977"/>
            <a:ext cx="1164928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Merkle, 2022 Loyalty Barometer. Based on April 2022 survey of 1,500 consumers sourced outside of the loyalty marketing programs that Merkle manages for clients. Responses came from U.S. residents aged 18 to 65. *Based on respondents’ ranking of the top two factors that make them feel loyal to their favorite brand.</a:t>
            </a:r>
            <a:endParaRPr kumimoji="0" lang="fr-FR"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pic>
        <p:nvPicPr>
          <p:cNvPr id="14" name="Picture 13" descr="A person opening a present&#10;&#10;Description automatically generated with low confidence">
            <a:extLst>
              <a:ext uri="{FF2B5EF4-FFF2-40B4-BE49-F238E27FC236}">
                <a16:creationId xmlns:a16="http://schemas.microsoft.com/office/drawing/2014/main" id="{2BB50E36-FF33-FA17-29A3-C694CE913C7E}"/>
              </a:ext>
            </a:extLst>
          </p:cNvPr>
          <p:cNvPicPr>
            <a:picLocks noChangeAspect="1"/>
          </p:cNvPicPr>
          <p:nvPr/>
        </p:nvPicPr>
        <p:blipFill rotWithShape="1">
          <a:blip r:embed="rId3">
            <a:extLst>
              <a:ext uri="{28A0092B-C50C-407E-A947-70E740481C1C}">
                <a14:useLocalDpi xmlns:a14="http://schemas.microsoft.com/office/drawing/2010/main" val="0"/>
              </a:ext>
            </a:extLst>
          </a:blip>
          <a:srcRect l="8351" r="24232"/>
          <a:stretch/>
        </p:blipFill>
        <p:spPr>
          <a:xfrm>
            <a:off x="1" y="1536193"/>
            <a:ext cx="4428835" cy="4467496"/>
          </a:xfrm>
          <a:prstGeom prst="rect">
            <a:avLst/>
          </a:prstGeom>
        </p:spPr>
      </p:pic>
    </p:spTree>
    <p:extLst>
      <p:ext uri="{BB962C8B-B14F-4D97-AF65-F5344CB8AC3E}">
        <p14:creationId xmlns:p14="http://schemas.microsoft.com/office/powerpoint/2010/main" val="1749116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BA116321-BF43-37CA-A117-A09DD6CE375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536193"/>
            <a:ext cx="4433257" cy="4467496"/>
          </a:xfrm>
          <a:prstGeom prst="rect">
            <a:avLst/>
          </a:prstGeom>
        </p:spPr>
      </p:pic>
      <p:sp>
        <p:nvSpPr>
          <p:cNvPr id="5" name="Rectangle 4">
            <a:extLst>
              <a:ext uri="{FF2B5EF4-FFF2-40B4-BE49-F238E27FC236}">
                <a16:creationId xmlns:a16="http://schemas.microsoft.com/office/drawing/2014/main" id="{CDD296D8-780D-AEBC-ED0C-E8578981D64B}"/>
              </a:ext>
            </a:extLst>
          </p:cNvPr>
          <p:cNvSpPr/>
          <p:nvPr/>
        </p:nvSpPr>
        <p:spPr>
          <a:xfrm>
            <a:off x="4433258" y="1536193"/>
            <a:ext cx="7754842" cy="4467496"/>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Chart 5">
            <a:extLst>
              <a:ext uri="{FF2B5EF4-FFF2-40B4-BE49-F238E27FC236}">
                <a16:creationId xmlns:a16="http://schemas.microsoft.com/office/drawing/2014/main" id="{E020059C-3D0D-38F5-E97C-99F2D911E003}"/>
              </a:ext>
            </a:extLst>
          </p:cNvPr>
          <p:cNvGraphicFramePr/>
          <p:nvPr>
            <p:extLst>
              <p:ext uri="{D42A27DB-BD31-4B8C-83A1-F6EECF244321}">
                <p14:modId xmlns:p14="http://schemas.microsoft.com/office/powerpoint/2010/main" val="3067014372"/>
              </p:ext>
            </p:extLst>
          </p:nvPr>
        </p:nvGraphicFramePr>
        <p:xfrm>
          <a:off x="4433258" y="1751726"/>
          <a:ext cx="7712770" cy="4164938"/>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a:extLst>
              <a:ext uri="{FF2B5EF4-FFF2-40B4-BE49-F238E27FC236}">
                <a16:creationId xmlns:a16="http://schemas.microsoft.com/office/drawing/2014/main" id="{A6B18036-B50B-FEE8-B0A6-4AAB8C5067D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8" name="Slide Number Placeholder 5">
            <a:extLst>
              <a:ext uri="{FF2B5EF4-FFF2-40B4-BE49-F238E27FC236}">
                <a16:creationId xmlns:a16="http://schemas.microsoft.com/office/drawing/2014/main" id="{581C53AF-5F3A-9331-0C89-8E02F59E4EE3}"/>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E468DD4A-9B36-F617-F8D2-99D56D52F47F}"/>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0" name="TextBox 9">
            <a:extLst>
              <a:ext uri="{FF2B5EF4-FFF2-40B4-BE49-F238E27FC236}">
                <a16:creationId xmlns:a16="http://schemas.microsoft.com/office/drawing/2014/main" id="{07C771BF-DD2A-E9BA-C171-389428F7C4BC}"/>
              </a:ext>
            </a:extLst>
          </p:cNvPr>
          <p:cNvSpPr txBox="1"/>
          <p:nvPr/>
        </p:nvSpPr>
        <p:spPr>
          <a:xfrm>
            <a:off x="507977" y="6326359"/>
            <a:ext cx="1164928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Merkle, 2022 Loyalty Barometer. Based on April 2022 survey of 1,500 consumers sourced outside of the loyalty marketing programs that Merkle manages for clients. Responses came from U.S. residents aged 18 to 65.</a:t>
            </a:r>
            <a:endParaRPr kumimoji="0" lang="fr-FR"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11" name="TextBox 10">
            <a:extLst>
              <a:ext uri="{FF2B5EF4-FFF2-40B4-BE49-F238E27FC236}">
                <a16:creationId xmlns:a16="http://schemas.microsoft.com/office/drawing/2014/main" id="{14E3B285-F976-25FE-C577-A904BADE573D}"/>
              </a:ext>
            </a:extLst>
          </p:cNvPr>
          <p:cNvSpPr txBox="1"/>
          <p:nvPr/>
        </p:nvSpPr>
        <p:spPr>
          <a:xfrm>
            <a:off x="5543735" y="1627620"/>
            <a:ext cx="5491815" cy="307777"/>
          </a:xfrm>
          <a:prstGeom prst="rect">
            <a:avLst/>
          </a:prstGeom>
          <a:noFill/>
        </p:spPr>
        <p:txBody>
          <a:bodyPr wrap="square">
            <a:spAutoFit/>
          </a:bodyPr>
          <a:lstStyle/>
          <a:p>
            <a:pPr algn="ctr" rtl="0">
              <a:defRPr sz="1862" b="0" i="0" u="none" strike="noStrike" kern="1200" spc="0" baseline="0">
                <a:solidFill>
                  <a:srgbClr val="1B1464"/>
                </a:solidFill>
                <a:latin typeface="Helvetica" panose="020B0403020202020204" pitchFamily="34" charset="0"/>
                <a:ea typeface="+mn-ea"/>
                <a:cs typeface="+mn-cs"/>
              </a:defRPr>
            </a:pPr>
            <a:r>
              <a:rPr lang="en-US" sz="1400" b="1" u="sng"/>
              <a:t>Preferred types of loyalty rewards/benefits</a:t>
            </a:r>
            <a:endParaRPr lang="en-US" sz="1400" b="1" u="sng" baseline="0"/>
          </a:p>
        </p:txBody>
      </p:sp>
      <p:sp>
        <p:nvSpPr>
          <p:cNvPr id="12" name="Rectangle 11">
            <a:extLst>
              <a:ext uri="{FF2B5EF4-FFF2-40B4-BE49-F238E27FC236}">
                <a16:creationId xmlns:a16="http://schemas.microsoft.com/office/drawing/2014/main" id="{E4FB8704-7B0D-49C0-D47E-BA2916939231}"/>
              </a:ext>
            </a:extLst>
          </p:cNvPr>
          <p:cNvSpPr/>
          <p:nvPr/>
        </p:nvSpPr>
        <p:spPr>
          <a:xfrm>
            <a:off x="28366" y="184556"/>
            <a:ext cx="12150238"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Discounts and ‘free’ rewards are the preferred benefits for loyalty programs, especially as households have been pushing to maintain their lifestyle amidst rising costs</a:t>
            </a:r>
          </a:p>
        </p:txBody>
      </p:sp>
    </p:spTree>
    <p:extLst>
      <p:ext uri="{BB962C8B-B14F-4D97-AF65-F5344CB8AC3E}">
        <p14:creationId xmlns:p14="http://schemas.microsoft.com/office/powerpoint/2010/main" val="40082955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058CFAB-186A-13DB-61CD-EBDCFBF89548}"/>
              </a:ext>
            </a:extLst>
          </p:cNvPr>
          <p:cNvSpPr/>
          <p:nvPr/>
        </p:nvSpPr>
        <p:spPr>
          <a:xfrm>
            <a:off x="-1878" y="1536193"/>
            <a:ext cx="12189977" cy="5332958"/>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721C7C6B-B4E4-3823-BC89-2C6C62748DD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 name="Slide Number Placeholder 5">
            <a:extLst>
              <a:ext uri="{FF2B5EF4-FFF2-40B4-BE49-F238E27FC236}">
                <a16:creationId xmlns:a16="http://schemas.microsoft.com/office/drawing/2014/main" id="{A14A5694-D0E1-D1F5-1B78-7FB28F4470C2}"/>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2EDED677-E737-37E8-C993-EB3D1AE4C17C}"/>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5" name="Rectangle 4">
            <a:extLst>
              <a:ext uri="{FF2B5EF4-FFF2-40B4-BE49-F238E27FC236}">
                <a16:creationId xmlns:a16="http://schemas.microsoft.com/office/drawing/2014/main" id="{C756E466-0608-ACC0-EBF2-DC4FE701DE58}"/>
              </a:ext>
            </a:extLst>
          </p:cNvPr>
          <p:cNvSpPr/>
          <p:nvPr/>
        </p:nvSpPr>
        <p:spPr>
          <a:xfrm>
            <a:off x="222186" y="293060"/>
            <a:ext cx="11797069"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anose="020B0604020202020204" pitchFamily="2" charset="0"/>
                <a:ea typeface="Open Sans" panose="020B0606030504020204" pitchFamily="34" charset="0"/>
                <a:cs typeface="Open Sans" panose="020B0606030504020204" pitchFamily="34" charset="0"/>
              </a:rPr>
              <a:t>Loyalty programs have proven successful for several big-name brands, boosting sales by attracting repeat customers with advantageous deals</a:t>
            </a:r>
            <a:endParaRPr kumimoji="0" lang="en-US" sz="2600" b="1" i="0" u="none" strike="noStrike" kern="1200" cap="none" spc="0" normalizeH="0" baseline="0" noProof="0">
              <a:ln>
                <a:noFill/>
              </a:ln>
              <a:solidFill>
                <a:srgbClr val="1B1464"/>
              </a:solidFill>
              <a:effectLst/>
              <a:uLnTx/>
              <a:uFillTx/>
              <a:latin typeface="Helvetica" panose="020B0604020202020204" pitchFamily="2" charset="0"/>
              <a:ea typeface="+mn-ea"/>
              <a:cs typeface="+mn-cs"/>
            </a:endParaRPr>
          </a:p>
        </p:txBody>
      </p:sp>
      <p:sp>
        <p:nvSpPr>
          <p:cNvPr id="13" name="TextBox 12">
            <a:extLst>
              <a:ext uri="{FF2B5EF4-FFF2-40B4-BE49-F238E27FC236}">
                <a16:creationId xmlns:a16="http://schemas.microsoft.com/office/drawing/2014/main" id="{D2BB05C0-9531-C9D9-6AC3-9D3A63517FAB}"/>
              </a:ext>
            </a:extLst>
          </p:cNvPr>
          <p:cNvSpPr txBox="1"/>
          <p:nvPr/>
        </p:nvSpPr>
        <p:spPr>
          <a:xfrm>
            <a:off x="526244" y="6199447"/>
            <a:ext cx="116091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eMarketer Insider Intelligence, </a:t>
            </a:r>
            <a:r>
              <a:rPr kumimoji="0" lang="en-US" sz="8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Restaurants double down on loyalty programs to retain customers, maximize revenues</a:t>
            </a:r>
            <a:r>
              <a:rPr lang="en-US" sz="800">
                <a:solidFill>
                  <a:srgbClr val="002060"/>
                </a:solidFill>
                <a:latin typeface="Helvetica" panose="020B0604020202020204" pitchFamily="34" charset="0"/>
                <a:cs typeface="Helvetica" panose="020B0604020202020204" pitchFamily="34" charset="0"/>
              </a:rPr>
              <a:t>, 3/25/2022. eMarketer Insider Intelligence, </a:t>
            </a:r>
            <a:r>
              <a:rPr lang="en-US" sz="800" i="1">
                <a:solidFill>
                  <a:srgbClr val="002060"/>
                </a:solidFill>
                <a:latin typeface="Helvetica" panose="020B0604020202020204" pitchFamily="34" charset="0"/>
                <a:cs typeface="Helvetica" panose="020B0604020202020204" pitchFamily="34" charset="0"/>
              </a:rPr>
              <a:t>Starbucks’ digital investments pay dividends—other eateries should take note</a:t>
            </a:r>
            <a:r>
              <a:rPr lang="en-US" sz="800">
                <a:solidFill>
                  <a:srgbClr val="1F1A62"/>
                </a:solidFill>
                <a:latin typeface="Helvetica" panose="020B0604020202020204" pitchFamily="34" charset="0"/>
                <a:cs typeface="Helvetica" panose="020B0604020202020204" pitchFamily="34" charset="0"/>
              </a:rPr>
              <a:t>, 7/29/2021.</a:t>
            </a:r>
            <a:endParaRPr lang="en-US" sz="800">
              <a:solidFill>
                <a:srgbClr val="002060"/>
              </a:solidFill>
              <a:latin typeface="Helvetica" panose="020B0604020202020204" pitchFamily="34" charset="0"/>
              <a:cs typeface="Helvetica" panose="020B0604020202020204" pitchFamily="34" charset="0"/>
            </a:endParaRPr>
          </a:p>
        </p:txBody>
      </p:sp>
      <p:sp>
        <p:nvSpPr>
          <p:cNvPr id="30" name="TextBox 29">
            <a:extLst>
              <a:ext uri="{FF2B5EF4-FFF2-40B4-BE49-F238E27FC236}">
                <a16:creationId xmlns:a16="http://schemas.microsoft.com/office/drawing/2014/main" id="{8195C96E-5A07-425A-B267-5CADB2C31F16}"/>
              </a:ext>
            </a:extLst>
          </p:cNvPr>
          <p:cNvSpPr txBox="1"/>
          <p:nvPr/>
        </p:nvSpPr>
        <p:spPr>
          <a:xfrm>
            <a:off x="2355128" y="1923335"/>
            <a:ext cx="748174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Examples of Brands With Successful Loyalty Programs</a:t>
            </a:r>
            <a:endParaRPr kumimoji="0" lang="en-US" sz="1400" b="0" i="0"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1" name="Rectangle: Rounded Corners 10">
            <a:extLst>
              <a:ext uri="{FF2B5EF4-FFF2-40B4-BE49-F238E27FC236}">
                <a16:creationId xmlns:a16="http://schemas.microsoft.com/office/drawing/2014/main" id="{2DDADDB1-6726-3003-FE3A-47137DF7A9FC}"/>
              </a:ext>
            </a:extLst>
          </p:cNvPr>
          <p:cNvSpPr/>
          <p:nvPr/>
        </p:nvSpPr>
        <p:spPr>
          <a:xfrm>
            <a:off x="222186" y="2469765"/>
            <a:ext cx="3709334" cy="356422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m</a:t>
            </a:r>
          </a:p>
        </p:txBody>
      </p:sp>
      <p:sp>
        <p:nvSpPr>
          <p:cNvPr id="9" name="Rectangle: Rounded Corners 8">
            <a:extLst>
              <a:ext uri="{FF2B5EF4-FFF2-40B4-BE49-F238E27FC236}">
                <a16:creationId xmlns:a16="http://schemas.microsoft.com/office/drawing/2014/main" id="{D6A5BC73-0208-AFD2-C2C2-4D6D85E6AAC8}"/>
              </a:ext>
            </a:extLst>
          </p:cNvPr>
          <p:cNvSpPr/>
          <p:nvPr/>
        </p:nvSpPr>
        <p:spPr>
          <a:xfrm>
            <a:off x="4219929" y="2469765"/>
            <a:ext cx="3709334" cy="356422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B52D8D24-4014-4DE8-BCCE-9C6A5B5E104E}"/>
              </a:ext>
            </a:extLst>
          </p:cNvPr>
          <p:cNvSpPr/>
          <p:nvPr/>
        </p:nvSpPr>
        <p:spPr>
          <a:xfrm>
            <a:off x="8239075" y="2469765"/>
            <a:ext cx="3709334" cy="356422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a:extLst>
              <a:ext uri="{FF2B5EF4-FFF2-40B4-BE49-F238E27FC236}">
                <a16:creationId xmlns:a16="http://schemas.microsoft.com/office/drawing/2014/main" id="{C4C1CC99-1EB3-84F6-72A2-8F7C4A03C1DC}"/>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306194" y="2660575"/>
            <a:ext cx="1541319" cy="114282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0EC1151-6461-F924-FF81-A3C9E875FC59}"/>
              </a:ext>
            </a:extLst>
          </p:cNvPr>
          <p:cNvSpPr txBox="1"/>
          <p:nvPr/>
        </p:nvSpPr>
        <p:spPr>
          <a:xfrm>
            <a:off x="308341" y="3811857"/>
            <a:ext cx="3537024" cy="2031325"/>
          </a:xfrm>
          <a:prstGeom prst="rect">
            <a:avLst/>
          </a:prstGeom>
          <a:noFill/>
        </p:spPr>
        <p:txBody>
          <a:bodyPr wrap="square">
            <a:spAutoFit/>
          </a:bodyPr>
          <a:lstStyle/>
          <a:p>
            <a:pPr algn="ctr"/>
            <a:r>
              <a:rPr lang="en-US" sz="1400" b="0" i="0">
                <a:solidFill>
                  <a:srgbClr val="1B1464"/>
                </a:solidFill>
                <a:effectLst/>
                <a:latin typeface="Helvetica" panose="020B0403020202020204" pitchFamily="34" charset="0"/>
              </a:rPr>
              <a:t>In its first six months, </a:t>
            </a:r>
            <a:r>
              <a:rPr lang="en-US" sz="1400" b="1" i="0">
                <a:solidFill>
                  <a:srgbClr val="1B1464"/>
                </a:solidFill>
                <a:effectLst/>
                <a:latin typeface="Helvetica" panose="020B0403020202020204" pitchFamily="34" charset="0"/>
              </a:rPr>
              <a:t>McDonald’s </a:t>
            </a:r>
            <a:r>
              <a:rPr lang="en-US" sz="1400" b="0" i="0">
                <a:solidFill>
                  <a:srgbClr val="1B1464"/>
                </a:solidFill>
                <a:effectLst/>
                <a:latin typeface="Helvetica" panose="020B0403020202020204" pitchFamily="34" charset="0"/>
              </a:rPr>
              <a:t>US loyalty program enrolled </a:t>
            </a:r>
            <a:r>
              <a:rPr lang="en-US" sz="1400" b="1" i="0">
                <a:solidFill>
                  <a:srgbClr val="1B1464"/>
                </a:solidFill>
                <a:effectLst/>
                <a:latin typeface="Helvetica" panose="020B0403020202020204" pitchFamily="34" charset="0"/>
              </a:rPr>
              <a:t>30 million members</a:t>
            </a:r>
            <a:r>
              <a:rPr lang="en-US" sz="1400" b="0" i="0">
                <a:solidFill>
                  <a:srgbClr val="1B1464"/>
                </a:solidFill>
                <a:effectLst/>
                <a:latin typeface="Helvetica" panose="020B0403020202020204" pitchFamily="34" charset="0"/>
              </a:rPr>
              <a:t>, more than two-thirds of whom were actively earning rewards, president </a:t>
            </a:r>
            <a:r>
              <a:rPr lang="en-US" sz="1400" b="1" i="0">
                <a:solidFill>
                  <a:srgbClr val="1B1464"/>
                </a:solidFill>
                <a:effectLst/>
                <a:latin typeface="Helvetica" panose="020B0403020202020204" pitchFamily="34" charset="0"/>
              </a:rPr>
              <a:t>Chris Kempczinski</a:t>
            </a:r>
            <a:r>
              <a:rPr lang="en-US" sz="1400" b="0" i="0">
                <a:solidFill>
                  <a:srgbClr val="1B1464"/>
                </a:solidFill>
                <a:effectLst/>
                <a:latin typeface="Helvetica" panose="020B0403020202020204" pitchFamily="34" charset="0"/>
              </a:rPr>
              <a:t> </a:t>
            </a:r>
            <a:r>
              <a:rPr lang="en-US" sz="1400" b="0" i="0" u="none" strike="noStrike">
                <a:solidFill>
                  <a:srgbClr val="1B1464"/>
                </a:solidFill>
                <a:effectLst/>
                <a:latin typeface="Helvetica" panose="020B0403020202020204" pitchFamily="34" charset="0"/>
                <a:hlinkClick r:id="rId4">
                  <a:extLst>
                    <a:ext uri="{A12FA001-AC4F-418D-AE19-62706E023703}">
                      <ahyp:hlinkClr xmlns:ahyp="http://schemas.microsoft.com/office/drawing/2018/hyperlinkcolor" val="tx"/>
                    </a:ext>
                  </a:extLst>
                </a:hlinkClick>
              </a:rPr>
              <a:t>said</a:t>
            </a:r>
            <a:r>
              <a:rPr lang="en-US" sz="1400" b="0" i="0">
                <a:solidFill>
                  <a:srgbClr val="1B1464"/>
                </a:solidFill>
                <a:effectLst/>
                <a:latin typeface="Helvetica" panose="020B0403020202020204" pitchFamily="34" charset="0"/>
              </a:rPr>
              <a:t> on the company’s Q4 2021 earnings call. The fast-food brand has seen a </a:t>
            </a:r>
            <a:r>
              <a:rPr lang="en-US" sz="1400" b="1" i="0">
                <a:solidFill>
                  <a:srgbClr val="1B1464"/>
                </a:solidFill>
                <a:effectLst/>
                <a:latin typeface="Helvetica" panose="020B0403020202020204" pitchFamily="34" charset="0"/>
              </a:rPr>
              <a:t>10%</a:t>
            </a:r>
            <a:r>
              <a:rPr lang="en-US" sz="1400" b="0" i="0">
                <a:solidFill>
                  <a:srgbClr val="1B1464"/>
                </a:solidFill>
                <a:effectLst/>
                <a:latin typeface="Helvetica" panose="020B0403020202020204" pitchFamily="34" charset="0"/>
              </a:rPr>
              <a:t> increase in digital customer frequency since launching the program.</a:t>
            </a:r>
          </a:p>
        </p:txBody>
      </p:sp>
      <p:sp>
        <p:nvSpPr>
          <p:cNvPr id="17" name="TextBox 16">
            <a:extLst>
              <a:ext uri="{FF2B5EF4-FFF2-40B4-BE49-F238E27FC236}">
                <a16:creationId xmlns:a16="http://schemas.microsoft.com/office/drawing/2014/main" id="{7160BB68-2DE6-071F-A9B4-657629B1C3F4}"/>
              </a:ext>
            </a:extLst>
          </p:cNvPr>
          <p:cNvSpPr txBox="1"/>
          <p:nvPr/>
        </p:nvSpPr>
        <p:spPr>
          <a:xfrm>
            <a:off x="4460240" y="3811857"/>
            <a:ext cx="3332480" cy="1384995"/>
          </a:xfrm>
          <a:prstGeom prst="rect">
            <a:avLst/>
          </a:prstGeom>
          <a:noFill/>
        </p:spPr>
        <p:txBody>
          <a:bodyPr wrap="square">
            <a:spAutoFit/>
          </a:bodyPr>
          <a:lstStyle>
            <a:defPPr>
              <a:defRPr lang="en-US"/>
            </a:defPPr>
            <a:lvl1pPr algn="ctr">
              <a:defRPr sz="1400" b="0" i="0">
                <a:solidFill>
                  <a:srgbClr val="1B1464"/>
                </a:solidFill>
                <a:effectLst/>
                <a:latin typeface="Helvetica" panose="020B0403020202020204" pitchFamily="34" charset="0"/>
              </a:defRPr>
            </a:lvl1pPr>
          </a:lstStyle>
          <a:p>
            <a:r>
              <a:rPr lang="en-US"/>
              <a:t>Subscribers to </a:t>
            </a:r>
            <a:r>
              <a:rPr lang="en-US" b="1"/>
              <a:t>Taco Bell’s </a:t>
            </a:r>
            <a:r>
              <a:rPr lang="en-US"/>
              <a:t>Taco Lover’s Pass were </a:t>
            </a:r>
            <a:r>
              <a:rPr lang="en-US" b="1"/>
              <a:t>three times more likely</a:t>
            </a:r>
            <a:r>
              <a:rPr lang="en-US"/>
              <a:t> to visit the fast-food chain monthly. Taco Bell’s loyalty membership has grown by </a:t>
            </a:r>
            <a:r>
              <a:rPr lang="en-US" b="1"/>
              <a:t>20%</a:t>
            </a:r>
            <a:r>
              <a:rPr lang="en-US"/>
              <a:t> since the program’s launch nationwide.</a:t>
            </a:r>
          </a:p>
        </p:txBody>
      </p:sp>
      <p:pic>
        <p:nvPicPr>
          <p:cNvPr id="3080" name="Picture 8" descr="Taco Bell Logo Refresh: Effective or Over-Simplified? - reactor">
            <a:extLst>
              <a:ext uri="{FF2B5EF4-FFF2-40B4-BE49-F238E27FC236}">
                <a16:creationId xmlns:a16="http://schemas.microsoft.com/office/drawing/2014/main" id="{8EBED3C6-9F8B-4A48-A1A5-613961D0EE78}"/>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310726" y="2684735"/>
            <a:ext cx="1527741" cy="1094501"/>
          </a:xfrm>
          <a:prstGeom prst="rect">
            <a:avLst/>
          </a:prstGeom>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25D0E8A3-6255-FE3B-51A6-E0255D279212}"/>
              </a:ext>
            </a:extLst>
          </p:cNvPr>
          <p:cNvSpPr txBox="1"/>
          <p:nvPr/>
        </p:nvSpPr>
        <p:spPr>
          <a:xfrm>
            <a:off x="8217671" y="3811857"/>
            <a:ext cx="3752143" cy="1600438"/>
          </a:xfrm>
          <a:prstGeom prst="rect">
            <a:avLst/>
          </a:prstGeom>
          <a:noFill/>
        </p:spPr>
        <p:txBody>
          <a:bodyPr wrap="square">
            <a:spAutoFit/>
          </a:bodyPr>
          <a:lstStyle>
            <a:defPPr>
              <a:defRPr lang="en-US"/>
            </a:defPPr>
            <a:lvl1pPr algn="ctr">
              <a:defRPr sz="1400" b="0" i="0">
                <a:solidFill>
                  <a:srgbClr val="1B1464"/>
                </a:solidFill>
                <a:effectLst/>
                <a:latin typeface="Helvetica" panose="020B0403020202020204" pitchFamily="34" charset="0"/>
              </a:defRPr>
            </a:lvl1pPr>
          </a:lstStyle>
          <a:p>
            <a:r>
              <a:rPr lang="en-US" b="1"/>
              <a:t>Starbucks Rewards </a:t>
            </a:r>
            <a:r>
              <a:rPr lang="en-US"/>
              <a:t>added </a:t>
            </a:r>
            <a:r>
              <a:rPr lang="en-US" b="1"/>
              <a:t>more than </a:t>
            </a:r>
            <a:br>
              <a:rPr lang="en-US" b="1"/>
            </a:br>
            <a:r>
              <a:rPr lang="en-US" b="1"/>
              <a:t>1 million members </a:t>
            </a:r>
            <a:r>
              <a:rPr lang="en-US"/>
              <a:t>to reach </a:t>
            </a:r>
            <a:r>
              <a:rPr lang="en-US" b="1"/>
              <a:t>24.2 million active US members </a:t>
            </a:r>
            <a:r>
              <a:rPr lang="en-US"/>
              <a:t>in Q2 2021 —up </a:t>
            </a:r>
            <a:r>
              <a:rPr lang="en-US" b="1"/>
              <a:t>48%</a:t>
            </a:r>
            <a:r>
              <a:rPr lang="en-US"/>
              <a:t> annually and </a:t>
            </a:r>
            <a:r>
              <a:rPr lang="en-US" b="1"/>
              <a:t>8%</a:t>
            </a:r>
            <a:r>
              <a:rPr lang="en-US"/>
              <a:t> over pre-pandemic levels. True to their loyalty status, they make up </a:t>
            </a:r>
            <a:r>
              <a:rPr lang="en-US" b="1"/>
              <a:t>51%</a:t>
            </a:r>
            <a:r>
              <a:rPr lang="en-US"/>
              <a:t> of the chain’s US spending, per the company’s earnings call.</a:t>
            </a:r>
          </a:p>
        </p:txBody>
      </p:sp>
      <p:pic>
        <p:nvPicPr>
          <p:cNvPr id="3082" name="Picture 10" descr="Starbucks - Wikipedia">
            <a:extLst>
              <a:ext uri="{FF2B5EF4-FFF2-40B4-BE49-F238E27FC236}">
                <a16:creationId xmlns:a16="http://schemas.microsoft.com/office/drawing/2014/main" id="{60D22886-4DE3-F867-995C-43B61CF33C55}"/>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9539952" y="2671317"/>
            <a:ext cx="1107580" cy="1121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216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orange, shop&#10;&#10;Description automatically generated">
            <a:extLst>
              <a:ext uri="{FF2B5EF4-FFF2-40B4-BE49-F238E27FC236}">
                <a16:creationId xmlns:a16="http://schemas.microsoft.com/office/drawing/2014/main" id="{7E76B4C9-11FF-1CD5-04BD-6E7406F6BCA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4766587" cy="6858000"/>
          </a:xfrm>
          <a:prstGeom prst="rect">
            <a:avLst/>
          </a:prstGeom>
        </p:spPr>
      </p:pic>
      <p:graphicFrame>
        <p:nvGraphicFramePr>
          <p:cNvPr id="16" name="Chart 15">
            <a:extLst>
              <a:ext uri="{FF2B5EF4-FFF2-40B4-BE49-F238E27FC236}">
                <a16:creationId xmlns:a16="http://schemas.microsoft.com/office/drawing/2014/main" id="{B1969F29-322D-E5AC-C5D3-4B41EA653787}"/>
              </a:ext>
            </a:extLst>
          </p:cNvPr>
          <p:cNvGraphicFramePr/>
          <p:nvPr>
            <p:extLst>
              <p:ext uri="{D42A27DB-BD31-4B8C-83A1-F6EECF244321}">
                <p14:modId xmlns:p14="http://schemas.microsoft.com/office/powerpoint/2010/main" val="333035616"/>
              </p:ext>
            </p:extLst>
          </p:nvPr>
        </p:nvGraphicFramePr>
        <p:xfrm>
          <a:off x="4976379" y="1738716"/>
          <a:ext cx="6988343" cy="418140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D88A0EEC-FBD4-338C-9477-C91C811F7511}"/>
              </a:ext>
            </a:extLst>
          </p:cNvPr>
          <p:cNvSpPr txBox="1"/>
          <p:nvPr/>
        </p:nvSpPr>
        <p:spPr>
          <a:xfrm>
            <a:off x="4768604" y="6195434"/>
            <a:ext cx="7384394" cy="350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Ipsos,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Here’s how inflation is affecting our shopping</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June 2022. </a:t>
            </a:r>
            <a:r>
              <a:rPr lang="en-US" sz="800">
                <a:solidFill>
                  <a:srgbClr val="1B1464"/>
                </a:solidFill>
                <a:latin typeface="Helvetica" panose="020B0604020202020204" pitchFamily="34" charset="0"/>
                <a:cs typeface="Helvetica" panose="020B0604020202020204" pitchFamily="34" charset="0"/>
              </a:rPr>
              <a:t>Ipsos Coronavirus Consumer Tracker, fielded May 24 – 25, 2022 among 1,120 U.S. adults. Q: For each statement below, please indicate whether or not this applies to you. – ‘Yes’ summary.</a:t>
            </a:r>
            <a:endParaRPr kumimoji="0" lang="fr-FR"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pic>
        <p:nvPicPr>
          <p:cNvPr id="7" name="Picture 6">
            <a:extLst>
              <a:ext uri="{FF2B5EF4-FFF2-40B4-BE49-F238E27FC236}">
                <a16:creationId xmlns:a16="http://schemas.microsoft.com/office/drawing/2014/main" id="{A8178244-85DD-4D30-603C-5FADB0BBE69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8" name="Slide Number Placeholder 5">
            <a:extLst>
              <a:ext uri="{FF2B5EF4-FFF2-40B4-BE49-F238E27FC236}">
                <a16:creationId xmlns:a16="http://schemas.microsoft.com/office/drawing/2014/main" id="{8D70A60A-4F35-B8CF-AED9-FAD8C816213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0ABC8ACC-E30C-CE72-2572-57E013AA7E2E}"/>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1" name="Rectangle 10">
            <a:extLst>
              <a:ext uri="{FF2B5EF4-FFF2-40B4-BE49-F238E27FC236}">
                <a16:creationId xmlns:a16="http://schemas.microsoft.com/office/drawing/2014/main" id="{1B32C009-827C-6857-8CB3-26FFFBE4B685}"/>
              </a:ext>
            </a:extLst>
          </p:cNvPr>
          <p:cNvSpPr/>
          <p:nvPr/>
        </p:nvSpPr>
        <p:spPr>
          <a:xfrm>
            <a:off x="4788104" y="50192"/>
            <a:ext cx="7364893" cy="1292662"/>
          </a:xfrm>
          <a:prstGeom prst="rect">
            <a:avLst/>
          </a:prstGeom>
        </p:spPr>
        <p:txBody>
          <a:bodyPr wrap="square">
            <a:spAutoFit/>
          </a:bodyPr>
          <a:lstStyle/>
          <a:p>
            <a:pPr lvl="0">
              <a:defRPr/>
            </a:pPr>
            <a:r>
              <a:rPr lang="en-US" sz="2600" b="1">
                <a:solidFill>
                  <a:srgbClr val="1F1A62"/>
                </a:solidFill>
                <a:latin typeface="Helvetica" pitchFamily="2" charset="0"/>
              </a:rPr>
              <a:t>As a result of rising costs and a decline in purchasing power, Americans</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 are actively searching for cheaper alternatives</a:t>
            </a:r>
            <a:endParaRPr kumimoji="0" lang="en-US" sz="2600" b="1" i="0" u="none" strike="noStrike" kern="1200" cap="none" spc="0" normalizeH="0" baseline="0" noProof="0">
              <a:ln>
                <a:noFill/>
              </a:ln>
              <a:solidFill>
                <a:srgbClr val="ED3C8D"/>
              </a:solidFill>
              <a:effectLst/>
              <a:uLnTx/>
              <a:uFillTx/>
              <a:latin typeface="Helvetica" pitchFamily="2" charset="0"/>
              <a:ea typeface="+mn-ea"/>
              <a:cs typeface="+mn-cs"/>
            </a:endParaRPr>
          </a:p>
        </p:txBody>
      </p:sp>
      <p:sp>
        <p:nvSpPr>
          <p:cNvPr id="12" name="TextBox 11">
            <a:extLst>
              <a:ext uri="{FF2B5EF4-FFF2-40B4-BE49-F238E27FC236}">
                <a16:creationId xmlns:a16="http://schemas.microsoft.com/office/drawing/2014/main" id="{F0557969-B1CA-9680-A5A4-42F5CCA8205E}"/>
              </a:ext>
            </a:extLst>
          </p:cNvPr>
          <p:cNvSpPr txBox="1"/>
          <p:nvPr/>
        </p:nvSpPr>
        <p:spPr>
          <a:xfrm>
            <a:off x="5422550" y="1648742"/>
            <a:ext cx="6096000" cy="307777"/>
          </a:xfrm>
          <a:prstGeom prst="rect">
            <a:avLst/>
          </a:prstGeom>
          <a:noFill/>
        </p:spPr>
        <p:txBody>
          <a:bodyPr wrap="square">
            <a:spAutoFit/>
          </a:bodyPr>
          <a:lstStyle/>
          <a:p>
            <a:pPr algn="ctr" rtl="0">
              <a:defRPr sz="1400" b="1" i="0" u="none" strike="noStrike" kern="1200" spc="0" baseline="0">
                <a:solidFill>
                  <a:srgbClr val="1B1464"/>
                </a:solidFill>
                <a:latin typeface="Helvetica" panose="020B0604020202020204" pitchFamily="34" charset="0"/>
                <a:ea typeface="+mn-ea"/>
                <a:cs typeface="Helvetica" panose="020B0604020202020204" pitchFamily="34" charset="0"/>
              </a:defRPr>
            </a:pPr>
            <a:r>
              <a:rPr lang="en-US" sz="1400" b="1" u="sng"/>
              <a:t>% of people who agree that the following statement applies to them</a:t>
            </a:r>
          </a:p>
        </p:txBody>
      </p:sp>
    </p:spTree>
    <p:extLst>
      <p:ext uri="{BB962C8B-B14F-4D97-AF65-F5344CB8AC3E}">
        <p14:creationId xmlns:p14="http://schemas.microsoft.com/office/powerpoint/2010/main" val="27922446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57584959-EE4A-11CB-1B91-1FEBB43123A3}"/>
              </a:ext>
            </a:extLst>
          </p:cNvPr>
          <p:cNvSpPr txBox="1"/>
          <p:nvPr/>
        </p:nvSpPr>
        <p:spPr>
          <a:xfrm>
            <a:off x="4615396" y="501485"/>
            <a:ext cx="7468574"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a:ln>
                  <a:noFill/>
                </a:ln>
                <a:solidFill>
                  <a:srgbClr val="ED3C8D"/>
                </a:solidFill>
                <a:effectLst/>
                <a:uLnTx/>
                <a:uFillTx/>
                <a:latin typeface="Helvetica"/>
                <a:ea typeface="+mn-ea"/>
                <a:cs typeface="Helvetica"/>
              </a:rPr>
              <a:t>6. </a:t>
            </a:r>
            <a:r>
              <a:rPr kumimoji="0" lang="en-US" sz="3400" b="1" i="0" u="none" strike="noStrike" kern="1200" cap="none" spc="0" normalizeH="0" baseline="0" noProof="0">
                <a:ln>
                  <a:noFill/>
                </a:ln>
                <a:solidFill>
                  <a:srgbClr val="1B1464"/>
                </a:solidFill>
                <a:effectLst/>
                <a:uLnTx/>
                <a:uFillTx/>
                <a:latin typeface="Helvetica"/>
                <a:ea typeface="+mn-ea"/>
                <a:cs typeface="Helvetica"/>
              </a:rPr>
              <a:t>Reward Loyalty Among New &amp; Existing Customers</a:t>
            </a:r>
          </a:p>
        </p:txBody>
      </p:sp>
      <p:pic>
        <p:nvPicPr>
          <p:cNvPr id="17" name="Picture 16">
            <a:extLst>
              <a:ext uri="{FF2B5EF4-FFF2-40B4-BE49-F238E27FC236}">
                <a16:creationId xmlns:a16="http://schemas.microsoft.com/office/drawing/2014/main" id="{AC228E57-94F0-462F-9549-57637A2B922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4423170" cy="6869150"/>
          </a:xfrm>
          <a:prstGeom prst="rect">
            <a:avLst/>
          </a:prstGeom>
        </p:spPr>
      </p:pic>
      <p:pic>
        <p:nvPicPr>
          <p:cNvPr id="13" name="Picture 12">
            <a:extLst>
              <a:ext uri="{FF2B5EF4-FFF2-40B4-BE49-F238E27FC236}">
                <a16:creationId xmlns:a16="http://schemas.microsoft.com/office/drawing/2014/main" id="{42459F68-C882-F768-BF93-4F7FD7C3095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5" name="Slide Number Placeholder 5">
            <a:extLst>
              <a:ext uri="{FF2B5EF4-FFF2-40B4-BE49-F238E27FC236}">
                <a16:creationId xmlns:a16="http://schemas.microsoft.com/office/drawing/2014/main" id="{BC302FD2-4E20-A8D0-A627-9D3624EDF219}"/>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8" name="Rectangle 17">
            <a:extLst>
              <a:ext uri="{FF2B5EF4-FFF2-40B4-BE49-F238E27FC236}">
                <a16:creationId xmlns:a16="http://schemas.microsoft.com/office/drawing/2014/main" id="{CD8FC98F-BD18-0593-580A-35816074CF2E}"/>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9" name="Rectangle 8">
            <a:extLst>
              <a:ext uri="{FF2B5EF4-FFF2-40B4-BE49-F238E27FC236}">
                <a16:creationId xmlns:a16="http://schemas.microsoft.com/office/drawing/2014/main" id="{A5E9EF10-D862-EF13-09ED-A70FF6FFF139}"/>
              </a:ext>
            </a:extLst>
          </p:cNvPr>
          <p:cNvSpPr/>
          <p:nvPr/>
        </p:nvSpPr>
        <p:spPr>
          <a:xfrm>
            <a:off x="4845635" y="4203213"/>
            <a:ext cx="6910650" cy="1648695"/>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1A32B6C-51AB-6EBD-F354-B142F53DB7B0}"/>
              </a:ext>
            </a:extLst>
          </p:cNvPr>
          <p:cNvSpPr/>
          <p:nvPr/>
        </p:nvSpPr>
        <p:spPr>
          <a:xfrm>
            <a:off x="4845635" y="2231715"/>
            <a:ext cx="6910650" cy="1648695"/>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94AB099-1732-BE3C-3513-DCD0C4505F5B}"/>
              </a:ext>
            </a:extLst>
          </p:cNvPr>
          <p:cNvSpPr/>
          <p:nvPr/>
        </p:nvSpPr>
        <p:spPr>
          <a:xfrm>
            <a:off x="4901393" y="2371579"/>
            <a:ext cx="193143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E600"/>
                </a:solidFill>
                <a:effectLst/>
                <a:uLnTx/>
                <a:uFillTx/>
                <a:latin typeface="Helvetica" panose="020B0403020202020204" pitchFamily="34" charset="0"/>
                <a:ea typeface="+mn-ea"/>
                <a:cs typeface="+mn-cs"/>
              </a:rPr>
              <a:t>Why it matters</a:t>
            </a:r>
          </a:p>
        </p:txBody>
      </p:sp>
      <p:sp>
        <p:nvSpPr>
          <p:cNvPr id="12" name="TextBox 11">
            <a:extLst>
              <a:ext uri="{FF2B5EF4-FFF2-40B4-BE49-F238E27FC236}">
                <a16:creationId xmlns:a16="http://schemas.microsoft.com/office/drawing/2014/main" id="{6CDE829F-339A-CC25-B647-3B089DE32DED}"/>
              </a:ext>
            </a:extLst>
          </p:cNvPr>
          <p:cNvSpPr txBox="1"/>
          <p:nvPr/>
        </p:nvSpPr>
        <p:spPr>
          <a:xfrm>
            <a:off x="4917009" y="2792623"/>
            <a:ext cx="6783518" cy="83099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600" b="1" i="0" u="none" strike="noStrike" kern="1200" cap="none" spc="0" normalizeH="0" baseline="0" noProof="0">
                <a:ln>
                  <a:noFill/>
                </a:ln>
                <a:solidFill>
                  <a:schemeClr val="bg1"/>
                </a:solidFill>
                <a:effectLst/>
                <a:uLnTx/>
                <a:uFillTx/>
                <a:latin typeface="Helvetica" pitchFamily="2" charset="0"/>
                <a:ea typeface="+mn-ea"/>
                <a:cs typeface="+mn-cs"/>
              </a:rPr>
              <a:t>Brand loyalty is </a:t>
            </a:r>
            <a:r>
              <a:rPr kumimoji="0" lang="en-US" sz="1600" b="1" i="0" u="none" strike="noStrike" kern="1200" cap="none" spc="0" normalizeH="0" baseline="0" noProof="0">
                <a:ln>
                  <a:noFill/>
                </a:ln>
                <a:solidFill>
                  <a:srgbClr val="ED3C8D"/>
                </a:solidFill>
                <a:effectLst/>
                <a:uLnTx/>
                <a:uFillTx/>
                <a:latin typeface="Helvetica" pitchFamily="2" charset="0"/>
                <a:ea typeface="+mn-ea"/>
                <a:cs typeface="+mn-cs"/>
              </a:rPr>
              <a:t>a relationship often built upon trust, quality and convenience</a:t>
            </a:r>
            <a:r>
              <a:rPr kumimoji="0" lang="en-US" sz="1600" b="1" i="0" u="none" strike="noStrike" kern="1200" cap="none" spc="0" normalizeH="0" baseline="0" noProof="0">
                <a:ln>
                  <a:noFill/>
                </a:ln>
                <a:solidFill>
                  <a:schemeClr val="bg1"/>
                </a:solidFill>
                <a:effectLst/>
                <a:uLnTx/>
                <a:uFillTx/>
                <a:latin typeface="Helvetica" pitchFamily="2" charset="0"/>
                <a:ea typeface="+mn-ea"/>
                <a:cs typeface="+mn-cs"/>
              </a:rPr>
              <a:t>, but some customers are being tempted to switch to lower cost options in the face of rising prices</a:t>
            </a:r>
          </a:p>
        </p:txBody>
      </p:sp>
      <p:sp>
        <p:nvSpPr>
          <p:cNvPr id="14" name="Rectangle 13">
            <a:extLst>
              <a:ext uri="{FF2B5EF4-FFF2-40B4-BE49-F238E27FC236}">
                <a16:creationId xmlns:a16="http://schemas.microsoft.com/office/drawing/2014/main" id="{A28D9DC8-68A6-20D6-B890-B7374609C920}"/>
              </a:ext>
            </a:extLst>
          </p:cNvPr>
          <p:cNvSpPr/>
          <p:nvPr/>
        </p:nvSpPr>
        <p:spPr>
          <a:xfrm>
            <a:off x="4953339" y="4458184"/>
            <a:ext cx="510996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E600"/>
                </a:solidFill>
                <a:effectLst/>
                <a:uLnTx/>
                <a:uFillTx/>
                <a:latin typeface="Helvetica" panose="020B0403020202020204" pitchFamily="34" charset="0"/>
                <a:ea typeface="+mn-ea"/>
                <a:cs typeface="+mn-cs"/>
              </a:rPr>
              <a:t>How to apply to your media campaign</a:t>
            </a:r>
          </a:p>
        </p:txBody>
      </p:sp>
      <p:sp>
        <p:nvSpPr>
          <p:cNvPr id="19" name="TextBox 18">
            <a:extLst>
              <a:ext uri="{FF2B5EF4-FFF2-40B4-BE49-F238E27FC236}">
                <a16:creationId xmlns:a16="http://schemas.microsoft.com/office/drawing/2014/main" id="{FD354E8F-E330-DE7A-BFC3-D6F393E724C9}"/>
              </a:ext>
            </a:extLst>
          </p:cNvPr>
          <p:cNvSpPr txBox="1"/>
          <p:nvPr/>
        </p:nvSpPr>
        <p:spPr>
          <a:xfrm>
            <a:off x="4968955" y="4899780"/>
            <a:ext cx="6731572" cy="83099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600" b="1" i="0" u="none" strike="noStrike" kern="1200" cap="none" spc="0" normalizeH="0" baseline="0" noProof="0">
                <a:ln>
                  <a:noFill/>
                </a:ln>
                <a:solidFill>
                  <a:prstClr val="white"/>
                </a:solidFill>
                <a:effectLst/>
                <a:uLnTx/>
                <a:uFillTx/>
                <a:latin typeface="Helvetica" pitchFamily="2" charset="0"/>
                <a:ea typeface="+mn-ea"/>
                <a:cs typeface="+mn-cs"/>
              </a:rPr>
              <a:t>Marketers can </a:t>
            </a:r>
            <a:r>
              <a:rPr kumimoji="0" lang="en-US" sz="1600" b="1" i="0" u="none" strike="noStrike" kern="1200" cap="none" spc="0" normalizeH="0" baseline="0" noProof="0">
                <a:ln>
                  <a:noFill/>
                </a:ln>
                <a:solidFill>
                  <a:srgbClr val="ED3C8D"/>
                </a:solidFill>
                <a:effectLst/>
                <a:uLnTx/>
                <a:uFillTx/>
                <a:latin typeface="Helvetica" pitchFamily="2" charset="0"/>
                <a:ea typeface="+mn-ea"/>
                <a:cs typeface="+mn-cs"/>
              </a:rPr>
              <a:t>leverage their 1st-party shopping data </a:t>
            </a:r>
            <a:r>
              <a:rPr kumimoji="0" lang="en-US" sz="1600" b="1" i="0" u="none" strike="noStrike" kern="1200" cap="none" spc="0" normalizeH="0" baseline="0" noProof="0">
                <a:ln>
                  <a:noFill/>
                </a:ln>
                <a:solidFill>
                  <a:prstClr val="white"/>
                </a:solidFill>
                <a:effectLst/>
                <a:uLnTx/>
                <a:uFillTx/>
                <a:latin typeface="Helvetica" pitchFamily="2" charset="0"/>
                <a:ea typeface="+mn-ea"/>
                <a:cs typeface="+mn-cs"/>
              </a:rPr>
              <a:t>as a resource to retarget and </a:t>
            </a:r>
            <a:r>
              <a:rPr kumimoji="0" lang="en-US" sz="1600" b="1" i="0" u="none" strike="noStrike" kern="1200" cap="none" spc="0" normalizeH="0" baseline="0" noProof="0">
                <a:ln>
                  <a:noFill/>
                </a:ln>
                <a:solidFill>
                  <a:srgbClr val="ED3C8D"/>
                </a:solidFill>
                <a:effectLst/>
                <a:uLnTx/>
                <a:uFillTx/>
                <a:latin typeface="Helvetica" pitchFamily="2" charset="0"/>
                <a:ea typeface="+mn-ea"/>
                <a:cs typeface="+mn-cs"/>
              </a:rPr>
              <a:t>communicate directly with loyal customers</a:t>
            </a:r>
            <a:r>
              <a:rPr kumimoji="0" lang="en-US" sz="1600" b="1" i="0" u="none" strike="noStrike" kern="1200" cap="none" spc="0" normalizeH="0" baseline="0" noProof="0">
                <a:ln>
                  <a:noFill/>
                </a:ln>
                <a:solidFill>
                  <a:prstClr val="white"/>
                </a:solidFill>
                <a:effectLst/>
                <a:uLnTx/>
                <a:uFillTx/>
                <a:latin typeface="Helvetica" pitchFamily="2" charset="0"/>
                <a:ea typeface="+mn-ea"/>
                <a:cs typeface="+mn-cs"/>
              </a:rPr>
              <a:t> to reward them with special offers</a:t>
            </a:r>
            <a:endParaRPr kumimoji="0" lang="en-US" sz="1600" b="1" i="0" u="none" strike="noStrike" kern="1200" cap="none" spc="0" normalizeH="0" baseline="0" noProof="0">
              <a:ln>
                <a:noFill/>
              </a:ln>
              <a:solidFill>
                <a:srgbClr val="ED3C8D"/>
              </a:solidFill>
              <a:effectLst/>
              <a:uLnTx/>
              <a:uFillTx/>
              <a:latin typeface="Helvetica" pitchFamily="2" charset="0"/>
              <a:ea typeface="+mn-ea"/>
              <a:cs typeface="+mn-cs"/>
            </a:endParaRPr>
          </a:p>
        </p:txBody>
      </p:sp>
    </p:spTree>
    <p:extLst>
      <p:ext uri="{BB962C8B-B14F-4D97-AF65-F5344CB8AC3E}">
        <p14:creationId xmlns:p14="http://schemas.microsoft.com/office/powerpoint/2010/main" val="32375133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075355A-045E-4AA1-9711-3B199BD99F03}"/>
              </a:ext>
            </a:extLst>
          </p:cNvPr>
          <p:cNvSpPr/>
          <p:nvPr/>
        </p:nvSpPr>
        <p:spPr>
          <a:xfrm>
            <a:off x="1" y="1687284"/>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351520" y="391163"/>
            <a:ext cx="10571584"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The 6 strategies marketers can use to overcome price sensitivity among consumers</a:t>
            </a:r>
          </a:p>
        </p:txBody>
      </p:sp>
      <p:pic>
        <p:nvPicPr>
          <p:cNvPr id="32" name="Picture 31">
            <a:extLst>
              <a:ext uri="{FF2B5EF4-FFF2-40B4-BE49-F238E27FC236}">
                <a16:creationId xmlns:a16="http://schemas.microsoft.com/office/drawing/2014/main" id="{634578AD-CCF3-4814-A265-971A4B7FF42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pic>
        <p:nvPicPr>
          <p:cNvPr id="39" name="Picture 38">
            <a:extLst>
              <a:ext uri="{FF2B5EF4-FFF2-40B4-BE49-F238E27FC236}">
                <a16:creationId xmlns:a16="http://schemas.microsoft.com/office/drawing/2014/main" id="{CAF802F2-900C-4522-B5A0-B137490B481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0" name="Slide Number Placeholder 5">
            <a:extLst>
              <a:ext uri="{FF2B5EF4-FFF2-40B4-BE49-F238E27FC236}">
                <a16:creationId xmlns:a16="http://schemas.microsoft.com/office/drawing/2014/main" id="{FA4B84CC-7D08-4B5F-9DB9-9AB3959C0F32}"/>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1" name="Rectangle 40">
            <a:extLst>
              <a:ext uri="{FF2B5EF4-FFF2-40B4-BE49-F238E27FC236}">
                <a16:creationId xmlns:a16="http://schemas.microsoft.com/office/drawing/2014/main" id="{4A696472-6BB9-443A-B340-E4F0AE2DA8F2}"/>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 name="Rectangle 1">
            <a:extLst>
              <a:ext uri="{FF2B5EF4-FFF2-40B4-BE49-F238E27FC236}">
                <a16:creationId xmlns:a16="http://schemas.microsoft.com/office/drawing/2014/main" id="{892812D1-C2E7-6145-8C2A-95A25EFCD80C}"/>
              </a:ext>
            </a:extLst>
          </p:cNvPr>
          <p:cNvSpPr/>
          <p:nvPr/>
        </p:nvSpPr>
        <p:spPr>
          <a:xfrm>
            <a:off x="105987" y="2549954"/>
            <a:ext cx="4041321" cy="1519446"/>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31045AFE-14D6-390D-E32B-8E3A2B7E848A}"/>
              </a:ext>
            </a:extLst>
          </p:cNvPr>
          <p:cNvSpPr/>
          <p:nvPr/>
        </p:nvSpPr>
        <p:spPr>
          <a:xfrm>
            <a:off x="105987" y="4933240"/>
            <a:ext cx="4041321" cy="1519446"/>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C1AF966E-5A86-E944-B039-CE9D7B0774B6}"/>
              </a:ext>
            </a:extLst>
          </p:cNvPr>
          <p:cNvSpPr/>
          <p:nvPr/>
        </p:nvSpPr>
        <p:spPr>
          <a:xfrm>
            <a:off x="379927" y="4940375"/>
            <a:ext cx="3493441"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E600"/>
                </a:solidFill>
                <a:effectLst/>
                <a:uLnTx/>
                <a:uFillTx/>
                <a:latin typeface="Helvetica" pitchFamily="2" charset="0"/>
                <a:ea typeface="+mn-ea"/>
                <a:cs typeface="+mn-cs"/>
              </a:rPr>
              <a:t>Demonstrate your brand’s unique value and point of differentiation</a:t>
            </a:r>
          </a:p>
        </p:txBody>
      </p:sp>
      <p:sp>
        <p:nvSpPr>
          <p:cNvPr id="42" name="TextBox 41">
            <a:extLst>
              <a:ext uri="{FF2B5EF4-FFF2-40B4-BE49-F238E27FC236}">
                <a16:creationId xmlns:a16="http://schemas.microsoft.com/office/drawing/2014/main" id="{82DD1CFD-2C29-FAF7-231E-6EA25EEF2667}"/>
              </a:ext>
            </a:extLst>
          </p:cNvPr>
          <p:cNvSpPr txBox="1"/>
          <p:nvPr/>
        </p:nvSpPr>
        <p:spPr>
          <a:xfrm>
            <a:off x="137735" y="5541649"/>
            <a:ext cx="397782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Over half of adults still want to spend their money on products they want - give them a reason to buy yours by highlighting your brand's unique value and point of differentiation</a:t>
            </a:r>
            <a:endParaRPr kumimoji="0" lang="en-US" sz="1200" b="1" i="0" u="none" strike="noStrike" kern="1200" cap="none" spc="0" normalizeH="0" baseline="0" noProof="0">
              <a:ln>
                <a:noFill/>
              </a:ln>
              <a:solidFill>
                <a:srgbClr val="FFE600"/>
              </a:solidFill>
              <a:effectLst/>
              <a:uLnTx/>
              <a:uFillTx/>
              <a:latin typeface="Helvetica Light" panose="020B0403020202020204" pitchFamily="34" charset="0"/>
              <a:ea typeface="+mn-ea"/>
              <a:cs typeface="+mn-cs"/>
            </a:endParaRPr>
          </a:p>
        </p:txBody>
      </p:sp>
      <p:pic>
        <p:nvPicPr>
          <p:cNvPr id="45" name="Picture 44" descr="A picture containing light&#10;&#10;Description automatically generated">
            <a:extLst>
              <a:ext uri="{FF2B5EF4-FFF2-40B4-BE49-F238E27FC236}">
                <a16:creationId xmlns:a16="http://schemas.microsoft.com/office/drawing/2014/main" id="{4E931C1A-70BB-7DBA-8B39-9FE0AF35DEA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7949" y="1740361"/>
            <a:ext cx="797396" cy="797396"/>
          </a:xfrm>
          <a:prstGeom prst="rect">
            <a:avLst/>
          </a:prstGeom>
        </p:spPr>
      </p:pic>
      <p:pic>
        <p:nvPicPr>
          <p:cNvPr id="47" name="Picture 46" descr="Icon&#10;&#10;Description automatically generated">
            <a:extLst>
              <a:ext uri="{FF2B5EF4-FFF2-40B4-BE49-F238E27FC236}">
                <a16:creationId xmlns:a16="http://schemas.microsoft.com/office/drawing/2014/main" id="{40FD2481-2E87-1F7E-244D-C1914307893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764194" y="4164788"/>
            <a:ext cx="724906" cy="724906"/>
          </a:xfrm>
          <a:prstGeom prst="rect">
            <a:avLst/>
          </a:prstGeom>
        </p:spPr>
      </p:pic>
      <p:sp>
        <p:nvSpPr>
          <p:cNvPr id="30" name="Rectangle 29">
            <a:extLst>
              <a:ext uri="{FF2B5EF4-FFF2-40B4-BE49-F238E27FC236}">
                <a16:creationId xmlns:a16="http://schemas.microsoft.com/office/drawing/2014/main" id="{C0E1F46B-70E6-5C48-A3D3-CAA938A36A27}"/>
              </a:ext>
            </a:extLst>
          </p:cNvPr>
          <p:cNvSpPr/>
          <p:nvPr/>
        </p:nvSpPr>
        <p:spPr>
          <a:xfrm>
            <a:off x="335130" y="2631656"/>
            <a:ext cx="3583034"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E600"/>
                </a:solidFill>
                <a:effectLst/>
                <a:uLnTx/>
                <a:uFillTx/>
                <a:latin typeface="Helvetica" pitchFamily="2" charset="0"/>
                <a:ea typeface="+mn-ea"/>
                <a:cs typeface="+mn-cs"/>
              </a:rPr>
              <a:t>Continue building brand equity</a:t>
            </a:r>
          </a:p>
        </p:txBody>
      </p:sp>
      <p:sp>
        <p:nvSpPr>
          <p:cNvPr id="26" name="TextBox 25">
            <a:extLst>
              <a:ext uri="{FF2B5EF4-FFF2-40B4-BE49-F238E27FC236}">
                <a16:creationId xmlns:a16="http://schemas.microsoft.com/office/drawing/2014/main" id="{230D8B21-22C0-4A32-BDE3-699E5AD60F31}"/>
              </a:ext>
            </a:extLst>
          </p:cNvPr>
          <p:cNvSpPr txBox="1"/>
          <p:nvPr/>
        </p:nvSpPr>
        <p:spPr>
          <a:xfrm>
            <a:off x="178488" y="3035536"/>
            <a:ext cx="389631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Brands that continue advertising during times of economic uncertainties build up brand equity and establish emotional connections among consumers which allows them to maintain, or increase prices, even during inflationary periods</a:t>
            </a:r>
            <a:endParaRPr kumimoji="0" lang="en-US" sz="1200" b="1" i="0" u="none" strike="noStrike" kern="1200" cap="none" spc="0" normalizeH="0" baseline="0" noProof="0">
              <a:ln>
                <a:noFill/>
              </a:ln>
              <a:solidFill>
                <a:srgbClr val="FFE600"/>
              </a:solidFill>
              <a:effectLst/>
              <a:uLnTx/>
              <a:uFillTx/>
              <a:latin typeface="Helvetica Light" panose="020B0403020202020204" pitchFamily="34" charset="0"/>
              <a:ea typeface="+mn-ea"/>
              <a:cs typeface="+mn-cs"/>
            </a:endParaRPr>
          </a:p>
        </p:txBody>
      </p:sp>
      <p:sp>
        <p:nvSpPr>
          <p:cNvPr id="28" name="Rectangle 27">
            <a:extLst>
              <a:ext uri="{FF2B5EF4-FFF2-40B4-BE49-F238E27FC236}">
                <a16:creationId xmlns:a16="http://schemas.microsoft.com/office/drawing/2014/main" id="{611A2BD2-28EE-844C-ABD0-1BBA2351FC49}"/>
              </a:ext>
            </a:extLst>
          </p:cNvPr>
          <p:cNvSpPr/>
          <p:nvPr/>
        </p:nvSpPr>
        <p:spPr>
          <a:xfrm>
            <a:off x="4205381" y="2545061"/>
            <a:ext cx="3911279" cy="1529232"/>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B9DACE7E-418D-3F30-6DB8-58761AFE37F8}"/>
              </a:ext>
            </a:extLst>
          </p:cNvPr>
          <p:cNvSpPr/>
          <p:nvPr/>
        </p:nvSpPr>
        <p:spPr>
          <a:xfrm>
            <a:off x="4205381" y="4928347"/>
            <a:ext cx="3911279" cy="1529232"/>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BC7F04D2-8726-4568-A0A9-AEEBCCFB1D77}"/>
              </a:ext>
            </a:extLst>
          </p:cNvPr>
          <p:cNvSpPr/>
          <p:nvPr/>
        </p:nvSpPr>
        <p:spPr>
          <a:xfrm>
            <a:off x="4375140" y="4940375"/>
            <a:ext cx="3571761" cy="50451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E600"/>
                </a:solidFill>
                <a:effectLst/>
                <a:uLnTx/>
                <a:uFillTx/>
                <a:latin typeface="Helvetica" pitchFamily="2" charset="0"/>
                <a:ea typeface="+mn-ea"/>
                <a:cs typeface="+mn-cs"/>
              </a:rPr>
              <a:t>Prioritize customer service &amp; experience to attract repeat business</a:t>
            </a:r>
          </a:p>
        </p:txBody>
      </p:sp>
      <p:sp>
        <p:nvSpPr>
          <p:cNvPr id="43" name="TextBox 42">
            <a:extLst>
              <a:ext uri="{FF2B5EF4-FFF2-40B4-BE49-F238E27FC236}">
                <a16:creationId xmlns:a16="http://schemas.microsoft.com/office/drawing/2014/main" id="{507D6E33-A209-DFF6-D125-D2B0DB748262}"/>
              </a:ext>
            </a:extLst>
          </p:cNvPr>
          <p:cNvSpPr txBox="1"/>
          <p:nvPr/>
        </p:nvSpPr>
        <p:spPr>
          <a:xfrm>
            <a:off x="4261031" y="5541649"/>
            <a:ext cx="379997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Brands that offer a quality customer service and consistent brand experience can turn first-time buyers into habitual customers while even driving price increases</a:t>
            </a:r>
            <a:endParaRPr kumimoji="0" lang="en-US" sz="1200" b="1" i="0" u="none" strike="noStrike" kern="1200" cap="none" spc="0" normalizeH="0" baseline="0" noProof="0">
              <a:ln>
                <a:noFill/>
              </a:ln>
              <a:solidFill>
                <a:srgbClr val="FFE600"/>
              </a:solidFill>
              <a:effectLst/>
              <a:uLnTx/>
              <a:uFillTx/>
              <a:latin typeface="Helvetica Light" panose="020B0403020202020204" pitchFamily="34" charset="0"/>
              <a:ea typeface="+mn-ea"/>
              <a:cs typeface="+mn-cs"/>
            </a:endParaRPr>
          </a:p>
        </p:txBody>
      </p:sp>
      <p:pic>
        <p:nvPicPr>
          <p:cNvPr id="33" name="Picture 32" descr="Icon&#10;&#10;Description automatically generated">
            <a:extLst>
              <a:ext uri="{FF2B5EF4-FFF2-40B4-BE49-F238E27FC236}">
                <a16:creationId xmlns:a16="http://schemas.microsoft.com/office/drawing/2014/main" id="{8AB0447D-9C25-86FB-84A2-92CF75112B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31518" y="1809557"/>
            <a:ext cx="659005" cy="659005"/>
          </a:xfrm>
          <a:prstGeom prst="rect">
            <a:avLst/>
          </a:prstGeom>
        </p:spPr>
      </p:pic>
      <p:pic>
        <p:nvPicPr>
          <p:cNvPr id="37" name="Picture 36" descr="Icon&#10;&#10;Description automatically generated">
            <a:extLst>
              <a:ext uri="{FF2B5EF4-FFF2-40B4-BE49-F238E27FC236}">
                <a16:creationId xmlns:a16="http://schemas.microsoft.com/office/drawing/2014/main" id="{57F76C4C-1A81-83E0-12C9-BC9A9CCF25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98567" y="4164788"/>
            <a:ext cx="724906" cy="724906"/>
          </a:xfrm>
          <a:prstGeom prst="rect">
            <a:avLst/>
          </a:prstGeom>
        </p:spPr>
      </p:pic>
      <p:sp>
        <p:nvSpPr>
          <p:cNvPr id="34" name="Rectangle 33">
            <a:extLst>
              <a:ext uri="{FF2B5EF4-FFF2-40B4-BE49-F238E27FC236}">
                <a16:creationId xmlns:a16="http://schemas.microsoft.com/office/drawing/2014/main" id="{34CC8CE6-CBBB-9148-9480-ABF797D19659}"/>
              </a:ext>
            </a:extLst>
          </p:cNvPr>
          <p:cNvSpPr/>
          <p:nvPr/>
        </p:nvSpPr>
        <p:spPr>
          <a:xfrm>
            <a:off x="4325377" y="2631656"/>
            <a:ext cx="3671286" cy="35736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E600"/>
                </a:solidFill>
                <a:effectLst/>
                <a:uLnTx/>
                <a:uFillTx/>
                <a:latin typeface="Helvetica" pitchFamily="2" charset="0"/>
                <a:ea typeface="+mn-ea"/>
                <a:cs typeface="+mn-cs"/>
              </a:rPr>
              <a:t>Rethink creative with a focus on empathy</a:t>
            </a:r>
          </a:p>
        </p:txBody>
      </p:sp>
      <p:sp>
        <p:nvSpPr>
          <p:cNvPr id="38" name="TextBox 37">
            <a:extLst>
              <a:ext uri="{FF2B5EF4-FFF2-40B4-BE49-F238E27FC236}">
                <a16:creationId xmlns:a16="http://schemas.microsoft.com/office/drawing/2014/main" id="{667A8D16-459B-3854-E666-FA9DC4E5632F}"/>
              </a:ext>
            </a:extLst>
          </p:cNvPr>
          <p:cNvSpPr txBox="1"/>
          <p:nvPr/>
        </p:nvSpPr>
        <p:spPr>
          <a:xfrm>
            <a:off x="4271242" y="3035536"/>
            <a:ext cx="377955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Historically, during times of crisis, many brands that integrate empathy into their messaging have seen quantifiable business results through double-digit increases in their digital platform traffic</a:t>
            </a:r>
            <a:endParaRPr kumimoji="0" lang="en-US" sz="1200" b="1" i="0" u="none" strike="noStrike" kern="1200" cap="none" spc="0" normalizeH="0" baseline="0" noProof="0">
              <a:ln>
                <a:noFill/>
              </a:ln>
              <a:solidFill>
                <a:srgbClr val="FFE600"/>
              </a:solidFill>
              <a:effectLst/>
              <a:uLnTx/>
              <a:uFillTx/>
              <a:latin typeface="Helvetica Light" panose="020B0403020202020204" pitchFamily="34" charset="0"/>
              <a:ea typeface="+mn-ea"/>
              <a:cs typeface="+mn-cs"/>
            </a:endParaRPr>
          </a:p>
        </p:txBody>
      </p:sp>
      <p:sp>
        <p:nvSpPr>
          <p:cNvPr id="50" name="Rectangle 49">
            <a:extLst>
              <a:ext uri="{FF2B5EF4-FFF2-40B4-BE49-F238E27FC236}">
                <a16:creationId xmlns:a16="http://schemas.microsoft.com/office/drawing/2014/main" id="{1211DFAA-8EC1-41D2-45AD-8041CB3D6114}"/>
              </a:ext>
            </a:extLst>
          </p:cNvPr>
          <p:cNvSpPr/>
          <p:nvPr/>
        </p:nvSpPr>
        <p:spPr>
          <a:xfrm>
            <a:off x="8174734" y="2545061"/>
            <a:ext cx="3911279" cy="1529232"/>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DA9B676F-8D1C-B3E7-EC45-652BE37D058E}"/>
              </a:ext>
            </a:extLst>
          </p:cNvPr>
          <p:cNvSpPr/>
          <p:nvPr/>
        </p:nvSpPr>
        <p:spPr>
          <a:xfrm>
            <a:off x="8174734" y="4928347"/>
            <a:ext cx="3911279" cy="1529232"/>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232C3AF7-9852-E95F-F80B-8301FB3690F9}"/>
              </a:ext>
            </a:extLst>
          </p:cNvPr>
          <p:cNvSpPr/>
          <p:nvPr/>
        </p:nvSpPr>
        <p:spPr>
          <a:xfrm>
            <a:off x="8910593" y="4940375"/>
            <a:ext cx="2439560" cy="55496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E600"/>
                </a:solidFill>
                <a:effectLst/>
                <a:uLnTx/>
                <a:uFillTx/>
                <a:latin typeface="Helvetica" pitchFamily="2" charset="0"/>
                <a:ea typeface="+mn-ea"/>
                <a:cs typeface="+mn-cs"/>
              </a:rPr>
              <a:t>Reward loyalty among new &amp; existing customers</a:t>
            </a:r>
          </a:p>
        </p:txBody>
      </p:sp>
      <p:sp>
        <p:nvSpPr>
          <p:cNvPr id="44" name="TextBox 43">
            <a:extLst>
              <a:ext uri="{FF2B5EF4-FFF2-40B4-BE49-F238E27FC236}">
                <a16:creationId xmlns:a16="http://schemas.microsoft.com/office/drawing/2014/main" id="{7C0C6FC1-A8CE-6C6F-22A1-0B6C220F92B8}"/>
              </a:ext>
            </a:extLst>
          </p:cNvPr>
          <p:cNvSpPr txBox="1"/>
          <p:nvPr/>
        </p:nvSpPr>
        <p:spPr>
          <a:xfrm>
            <a:off x="8216038" y="5541649"/>
            <a:ext cx="382867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Effective loyalty programs that drive ‘real value’ can ward off competitors while bringing </a:t>
            </a:r>
            <a:r>
              <a:rPr lang="en-US" sz="1200">
                <a:solidFill>
                  <a:prstClr val="white"/>
                </a:solidFill>
                <a:latin typeface="Helvetica Light" panose="020B0403020202020204" pitchFamily="34" charset="0"/>
              </a:rPr>
              <a:t>new customers in, lapsed customers back and increased purchase frequency from existing customer</a:t>
            </a:r>
            <a:endParaRPr kumimoji="0" lang="en-US" sz="1200" b="1" i="0" u="none" strike="noStrike" kern="1200" cap="none" spc="0" normalizeH="0" baseline="0" noProof="0">
              <a:ln>
                <a:noFill/>
              </a:ln>
              <a:solidFill>
                <a:srgbClr val="FFE600"/>
              </a:solidFill>
              <a:effectLst/>
              <a:uLnTx/>
              <a:uFillTx/>
              <a:latin typeface="Helvetica Light" panose="020B0403020202020204" pitchFamily="34" charset="0"/>
              <a:ea typeface="+mn-ea"/>
              <a:cs typeface="+mn-cs"/>
            </a:endParaRPr>
          </a:p>
        </p:txBody>
      </p:sp>
      <p:pic>
        <p:nvPicPr>
          <p:cNvPr id="46" name="Picture 45" descr="Icon&#10;&#10;Description automatically generated">
            <a:extLst>
              <a:ext uri="{FF2B5EF4-FFF2-40B4-BE49-F238E27FC236}">
                <a16:creationId xmlns:a16="http://schemas.microsoft.com/office/drawing/2014/main" id="{F3D37218-ABE4-C0FC-A7FC-9DD204FB4D9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767921" y="1776607"/>
            <a:ext cx="724905" cy="724905"/>
          </a:xfrm>
          <a:prstGeom prst="rect">
            <a:avLst/>
          </a:prstGeom>
        </p:spPr>
      </p:pic>
      <p:pic>
        <p:nvPicPr>
          <p:cNvPr id="49" name="Picture 48" descr="Icon&#10;&#10;Description automatically generated">
            <a:extLst>
              <a:ext uri="{FF2B5EF4-FFF2-40B4-BE49-F238E27FC236}">
                <a16:creationId xmlns:a16="http://schemas.microsoft.com/office/drawing/2014/main" id="{E83A8DD5-C48F-DA38-BDE7-BC1104E2379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800871" y="4197739"/>
            <a:ext cx="659005" cy="659005"/>
          </a:xfrm>
          <a:prstGeom prst="rect">
            <a:avLst/>
          </a:prstGeom>
        </p:spPr>
      </p:pic>
      <p:sp>
        <p:nvSpPr>
          <p:cNvPr id="54" name="Rectangle 53">
            <a:extLst>
              <a:ext uri="{FF2B5EF4-FFF2-40B4-BE49-F238E27FC236}">
                <a16:creationId xmlns:a16="http://schemas.microsoft.com/office/drawing/2014/main" id="{A37021CC-BD2F-D916-E084-C445BDE29F80}"/>
              </a:ext>
            </a:extLst>
          </p:cNvPr>
          <p:cNvSpPr/>
          <p:nvPr/>
        </p:nvSpPr>
        <p:spPr>
          <a:xfrm>
            <a:off x="8294730" y="2631656"/>
            <a:ext cx="367128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E600"/>
                </a:solidFill>
                <a:effectLst/>
                <a:uLnTx/>
                <a:uFillTx/>
                <a:latin typeface="Helvetica" pitchFamily="2" charset="0"/>
                <a:ea typeface="+mn-ea"/>
                <a:cs typeface="+mn-cs"/>
              </a:rPr>
              <a:t>Leverage personalized messaging</a:t>
            </a:r>
          </a:p>
        </p:txBody>
      </p:sp>
      <p:sp>
        <p:nvSpPr>
          <p:cNvPr id="55" name="TextBox 54">
            <a:extLst>
              <a:ext uri="{FF2B5EF4-FFF2-40B4-BE49-F238E27FC236}">
                <a16:creationId xmlns:a16="http://schemas.microsoft.com/office/drawing/2014/main" id="{4A46037A-BAE8-1CC8-CD2D-1470DD1151AD}"/>
              </a:ext>
            </a:extLst>
          </p:cNvPr>
          <p:cNvSpPr txBox="1"/>
          <p:nvPr/>
        </p:nvSpPr>
        <p:spPr>
          <a:xfrm>
            <a:off x="8240595" y="3035536"/>
            <a:ext cx="377955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With Americans facing varying degrees of financial stability, marketers can reach their best prospects by utilizing personalized messaging and audience-based buying to target the most relevant consumers</a:t>
            </a:r>
            <a:endParaRPr kumimoji="0" lang="en-US" sz="1200" b="1" i="0" u="none" strike="noStrike" kern="1200" cap="none" spc="0" normalizeH="0" baseline="0" noProof="0">
              <a:ln>
                <a:noFill/>
              </a:ln>
              <a:solidFill>
                <a:srgbClr val="FFE600"/>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8462108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8D3A7C3-9423-4DEA-8167-5DB6C292661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12790" y="0"/>
            <a:ext cx="2679209" cy="1560098"/>
          </a:xfrm>
          <a:prstGeom prst="rect">
            <a:avLst/>
          </a:prstGeom>
        </p:spPr>
      </p:pic>
      <p:sp>
        <p:nvSpPr>
          <p:cNvPr id="2" name="Rectangle 1">
            <a:extLst>
              <a:ext uri="{FF2B5EF4-FFF2-40B4-BE49-F238E27FC236}">
                <a16:creationId xmlns:a16="http://schemas.microsoft.com/office/drawing/2014/main" id="{892812D1-C2E7-6145-8C2A-95A25EFCD80C}"/>
              </a:ext>
            </a:extLst>
          </p:cNvPr>
          <p:cNvSpPr/>
          <p:nvPr/>
        </p:nvSpPr>
        <p:spPr>
          <a:xfrm>
            <a:off x="0" y="0"/>
            <a:ext cx="6096000" cy="6869150"/>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155150" y="2188364"/>
            <a:ext cx="578570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Helvetica" pitchFamily="2" charset="0"/>
                <a:ea typeface="+mn-ea"/>
                <a:cs typeface="+mn-cs"/>
              </a:rPr>
              <a:t>Discover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Helvetica" pitchFamily="2" charset="0"/>
                <a:ea typeface="+mn-ea"/>
                <a:cs typeface="+mn-cs"/>
              </a:rPr>
              <a:t>Looking for more data, insights and takeaways? Check out this related VAB content</a:t>
            </a:r>
          </a:p>
        </p:txBody>
      </p:sp>
      <p:sp>
        <p:nvSpPr>
          <p:cNvPr id="17" name="Rectangle 16">
            <a:extLst>
              <a:ext uri="{FF2B5EF4-FFF2-40B4-BE49-F238E27FC236}">
                <a16:creationId xmlns:a16="http://schemas.microsoft.com/office/drawing/2014/main" id="{233B3C66-BB54-4899-9837-0457B0BFA117}"/>
              </a:ext>
            </a:extLst>
          </p:cNvPr>
          <p:cNvSpPr/>
          <p:nvPr/>
        </p:nvSpPr>
        <p:spPr>
          <a:xfrm>
            <a:off x="305054" y="6007647"/>
            <a:ext cx="565180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itchFamily="2" charset="0"/>
                <a:ea typeface="+mn-ea"/>
                <a:cs typeface="+mn-cs"/>
              </a:rPr>
              <a:t>VAB Members, brand marketers and agencies get free and immediate access to VAB’s content library. Get access at</a:t>
            </a:r>
            <a:r>
              <a:rPr kumimoji="0" lang="en-US" sz="1200" b="0" i="0" u="none" strike="noStrike" kern="1200" cap="none" spc="0" normalizeH="0" baseline="0" noProof="0">
                <a:ln>
                  <a:noFill/>
                </a:ln>
                <a:solidFill>
                  <a:prstClr val="white"/>
                </a:solidFill>
                <a:effectLst/>
                <a:uLnTx/>
                <a:uFillTx/>
                <a:latin typeface="Helvetica" pitchFamily="2" charset="0"/>
                <a:ea typeface="+mn-ea"/>
                <a:cs typeface="+mn-cs"/>
              </a:rPr>
              <a:t> </a:t>
            </a:r>
            <a:r>
              <a:rPr kumimoji="0" lang="en-US" sz="1200" b="1" i="0" u="none" strike="noStrike" kern="1200" cap="none" spc="0" normalizeH="0" baseline="0" noProof="0">
                <a:ln>
                  <a:noFill/>
                </a:ln>
                <a:solidFill>
                  <a:prstClr val="white"/>
                </a:solidFill>
                <a:effectLst/>
                <a:uLnTx/>
                <a:uFillTx/>
                <a:latin typeface="Helvetica" pitchFamily="2" charset="0"/>
                <a:ea typeface="+mn-ea"/>
                <a:cs typeface="+mn-cs"/>
                <a:hlinkClick r:id="rId3">
                  <a:extLst>
                    <a:ext uri="{A12FA001-AC4F-418D-AE19-62706E023703}">
                      <ahyp:hlinkClr xmlns:ahyp="http://schemas.microsoft.com/office/drawing/2018/hyperlinkcolor" val="tx"/>
                    </a:ext>
                  </a:extLst>
                </a:hlinkClick>
              </a:rPr>
              <a:t>theVAB.com</a:t>
            </a: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DE4170BE-0D5F-4F59-B2ED-D07DFD84BE95}"/>
              </a:ext>
            </a:extLst>
          </p:cNvPr>
          <p:cNvSpPr txBox="1"/>
          <p:nvPr/>
        </p:nvSpPr>
        <p:spPr>
          <a:xfrm>
            <a:off x="145294" y="542425"/>
            <a:ext cx="118250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Helvetica" pitchFamily="2" charset="0"/>
                <a:ea typeface="+mn-ea"/>
                <a:cs typeface="+mn-cs"/>
                <a:hlinkClick r:id="rId4">
                  <a:extLst>
                    <a:ext uri="{A12FA001-AC4F-418D-AE19-62706E023703}">
                      <ahyp:hlinkClr xmlns:ahyp="http://schemas.microsoft.com/office/drawing/2018/hyperlinkcolor" val="tx"/>
                    </a:ext>
                  </a:extLst>
                </a:hlinkClick>
              </a:rPr>
              <a:t>Jason Wiese</a:t>
            </a:r>
            <a:endParaRPr kumimoji="0" lang="en-US" sz="11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2" name="TextBox 21">
            <a:extLst>
              <a:ext uri="{FF2B5EF4-FFF2-40B4-BE49-F238E27FC236}">
                <a16:creationId xmlns:a16="http://schemas.microsoft.com/office/drawing/2014/main" id="{97F9895F-B2CF-4F6E-A124-87D6BB078209}"/>
              </a:ext>
            </a:extLst>
          </p:cNvPr>
          <p:cNvSpPr txBox="1"/>
          <p:nvPr/>
        </p:nvSpPr>
        <p:spPr>
          <a:xfrm>
            <a:off x="145294" y="856531"/>
            <a:ext cx="241707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SVP, Director of Strategic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jasonw@thevab.com</a:t>
            </a:r>
          </a:p>
        </p:txBody>
      </p:sp>
      <p:sp>
        <p:nvSpPr>
          <p:cNvPr id="33" name="TextBox 32">
            <a:extLst>
              <a:ext uri="{FF2B5EF4-FFF2-40B4-BE49-F238E27FC236}">
                <a16:creationId xmlns:a16="http://schemas.microsoft.com/office/drawing/2014/main" id="{01472BB9-452F-4CF4-A8C5-463CE801978E}"/>
              </a:ext>
            </a:extLst>
          </p:cNvPr>
          <p:cNvSpPr txBox="1"/>
          <p:nvPr/>
        </p:nvSpPr>
        <p:spPr>
          <a:xfrm>
            <a:off x="2520831" y="542425"/>
            <a:ext cx="15739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Helvetica" pitchFamily="2" charset="0"/>
                <a:ea typeface="+mn-ea"/>
                <a:cs typeface="+mn-cs"/>
                <a:hlinkClick r:id="rId4">
                  <a:extLst>
                    <a:ext uri="{A12FA001-AC4F-418D-AE19-62706E023703}">
                      <ahyp:hlinkClr xmlns:ahyp="http://schemas.microsoft.com/office/drawing/2018/hyperlinkcolor" val="tx"/>
                    </a:ext>
                  </a:extLst>
                </a:hlinkClick>
              </a:rPr>
              <a:t>Leah Montner-Dixon</a:t>
            </a:r>
            <a:endParaRPr kumimoji="0" lang="en-US" sz="11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4" name="TextBox 33">
            <a:extLst>
              <a:ext uri="{FF2B5EF4-FFF2-40B4-BE49-F238E27FC236}">
                <a16:creationId xmlns:a16="http://schemas.microsoft.com/office/drawing/2014/main" id="{1C6BDDA2-DAD0-4175-8F77-77A09826BDCD}"/>
              </a:ext>
            </a:extLst>
          </p:cNvPr>
          <p:cNvSpPr txBox="1"/>
          <p:nvPr/>
        </p:nvSpPr>
        <p:spPr>
          <a:xfrm>
            <a:off x="2520830" y="856531"/>
            <a:ext cx="187516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Associate Insights Director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leahm@thevab.com</a:t>
            </a:r>
          </a:p>
        </p:txBody>
      </p:sp>
      <p:pic>
        <p:nvPicPr>
          <p:cNvPr id="31" name="Picture 30">
            <a:extLst>
              <a:ext uri="{FF2B5EF4-FFF2-40B4-BE49-F238E27FC236}">
                <a16:creationId xmlns:a16="http://schemas.microsoft.com/office/drawing/2014/main" id="{61C54901-560B-4369-BF2E-379896F0C5A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0" name="Slide Number Placeholder 5">
            <a:extLst>
              <a:ext uri="{FF2B5EF4-FFF2-40B4-BE49-F238E27FC236}">
                <a16:creationId xmlns:a16="http://schemas.microsoft.com/office/drawing/2014/main" id="{15C2F307-91E3-411B-9F9E-4E78F1FDE2C9}"/>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1" name="Rectangle 40">
            <a:extLst>
              <a:ext uri="{FF2B5EF4-FFF2-40B4-BE49-F238E27FC236}">
                <a16:creationId xmlns:a16="http://schemas.microsoft.com/office/drawing/2014/main" id="{A288E7DD-60DA-4CE7-BDBE-D4A75BB8AE31}"/>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9" name="TextBox 38">
            <a:hlinkClick r:id="rId6"/>
            <a:extLst>
              <a:ext uri="{FF2B5EF4-FFF2-40B4-BE49-F238E27FC236}">
                <a16:creationId xmlns:a16="http://schemas.microsoft.com/office/drawing/2014/main" id="{6103E57D-518A-4E1D-9143-658131064F98}"/>
              </a:ext>
            </a:extLst>
          </p:cNvPr>
          <p:cNvSpPr txBox="1"/>
          <p:nvPr/>
        </p:nvSpPr>
        <p:spPr>
          <a:xfrm>
            <a:off x="6104363" y="2150050"/>
            <a:ext cx="29046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Keep Calm and Advertise On</a:t>
            </a:r>
            <a:endParaRPr kumimoji="0" lang="en-US" sz="1100" b="1" i="1" u="none" strike="noStrike" kern="1200" cap="none" spc="0" normalizeH="0" baseline="0" noProof="0">
              <a:ln>
                <a:noFill/>
              </a:ln>
              <a:solidFill>
                <a:srgbClr val="4EBEA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How to Successfully Navigate Your Brand Through an Economic Downturn</a:t>
            </a:r>
          </a:p>
        </p:txBody>
      </p:sp>
      <p:pic>
        <p:nvPicPr>
          <p:cNvPr id="42" name="Picture 41">
            <a:hlinkClick r:id="rId6"/>
            <a:extLst>
              <a:ext uri="{FF2B5EF4-FFF2-40B4-BE49-F238E27FC236}">
                <a16:creationId xmlns:a16="http://schemas.microsoft.com/office/drawing/2014/main" id="{EF9C158F-4B98-8016-6356-FFEF71D8B6C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95770" y="1047670"/>
            <a:ext cx="1921799" cy="1075076"/>
          </a:xfrm>
          <a:prstGeom prst="rect">
            <a:avLst/>
          </a:prstGeom>
          <a:ln>
            <a:solidFill>
              <a:srgbClr val="1F1A62"/>
            </a:solidFill>
          </a:ln>
        </p:spPr>
      </p:pic>
      <p:pic>
        <p:nvPicPr>
          <p:cNvPr id="44" name="Picture 43">
            <a:hlinkClick r:id="rId8"/>
            <a:extLst>
              <a:ext uri="{FF2B5EF4-FFF2-40B4-BE49-F238E27FC236}">
                <a16:creationId xmlns:a16="http://schemas.microsoft.com/office/drawing/2014/main" id="{EE6296EA-E155-895A-783D-98A8EBA66F4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406141" y="1046147"/>
            <a:ext cx="1921798" cy="1078123"/>
          </a:xfrm>
          <a:prstGeom prst="rect">
            <a:avLst/>
          </a:prstGeom>
          <a:ln>
            <a:solidFill>
              <a:srgbClr val="1F1A62"/>
            </a:solidFill>
          </a:ln>
        </p:spPr>
      </p:pic>
      <p:sp>
        <p:nvSpPr>
          <p:cNvPr id="47" name="TextBox 46">
            <a:hlinkClick r:id="rId8"/>
            <a:extLst>
              <a:ext uri="{FF2B5EF4-FFF2-40B4-BE49-F238E27FC236}">
                <a16:creationId xmlns:a16="http://schemas.microsoft.com/office/drawing/2014/main" id="{D315AEAD-1CDC-65B8-88FF-A070EBECA5AE}"/>
              </a:ext>
            </a:extLst>
          </p:cNvPr>
          <p:cNvSpPr txBox="1"/>
          <p:nvPr/>
        </p:nvSpPr>
        <p:spPr>
          <a:xfrm>
            <a:off x="9046762" y="2150050"/>
            <a:ext cx="2640556"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How Might Customized, Targeted Video Ads Help Create Stronger Engagement?</a:t>
            </a:r>
            <a:endParaRPr kumimoji="0" lang="en-US" sz="1100" b="1" i="1" u="none" strike="noStrike" kern="1200" cap="none" spc="0" normalizeH="0" baseline="0" noProof="0">
              <a:ln>
                <a:noFill/>
              </a:ln>
              <a:solidFill>
                <a:srgbClr val="4EBEA4"/>
              </a:solidFill>
              <a:effectLst/>
              <a:uLnTx/>
              <a:uFillTx/>
              <a:latin typeface="Helvetica" panose="020B0403020202020204" pitchFamily="34" charset="0"/>
              <a:ea typeface="+mn-ea"/>
              <a:cs typeface="+mn-cs"/>
            </a:endParaRPr>
          </a:p>
        </p:txBody>
      </p:sp>
      <p:pic>
        <p:nvPicPr>
          <p:cNvPr id="5" name="Picture 4">
            <a:hlinkClick r:id="rId10"/>
            <a:extLst>
              <a:ext uri="{FF2B5EF4-FFF2-40B4-BE49-F238E27FC236}">
                <a16:creationId xmlns:a16="http://schemas.microsoft.com/office/drawing/2014/main" id="{3179DD92-96BF-335F-149C-9390DA8C95F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622743" y="4652579"/>
            <a:ext cx="1921798" cy="1110199"/>
          </a:xfrm>
          <a:prstGeom prst="rect">
            <a:avLst/>
          </a:prstGeom>
          <a:ln>
            <a:solidFill>
              <a:srgbClr val="1F1A62"/>
            </a:solidFill>
          </a:ln>
        </p:spPr>
      </p:pic>
      <p:sp>
        <p:nvSpPr>
          <p:cNvPr id="50" name="TextBox 49">
            <a:hlinkClick r:id="rId10"/>
            <a:extLst>
              <a:ext uri="{FF2B5EF4-FFF2-40B4-BE49-F238E27FC236}">
                <a16:creationId xmlns:a16="http://schemas.microsoft.com/office/drawing/2014/main" id="{B89A0B6C-1584-21C2-D96F-13B7F807A17D}"/>
              </a:ext>
            </a:extLst>
          </p:cNvPr>
          <p:cNvSpPr txBox="1"/>
          <p:nvPr/>
        </p:nvSpPr>
        <p:spPr>
          <a:xfrm>
            <a:off x="6263364" y="5784005"/>
            <a:ext cx="264055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An Insider’s Look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Why Brands and Agencies are Shifting </a:t>
            </a:r>
            <a:br>
              <a:rPr kumimoji="0" lang="en-US" sz="105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05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to Audience-Based TV Buying</a:t>
            </a:r>
          </a:p>
        </p:txBody>
      </p:sp>
      <p:pic>
        <p:nvPicPr>
          <p:cNvPr id="52" name="Picture 51">
            <a:hlinkClick r:id="rId12"/>
            <a:extLst>
              <a:ext uri="{FF2B5EF4-FFF2-40B4-BE49-F238E27FC236}">
                <a16:creationId xmlns:a16="http://schemas.microsoft.com/office/drawing/2014/main" id="{B9CF2429-5766-E680-9ABC-46CA85FF293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399260" y="4653743"/>
            <a:ext cx="1921798" cy="1110199"/>
          </a:xfrm>
          <a:prstGeom prst="rect">
            <a:avLst/>
          </a:prstGeom>
          <a:blipFill dpi="0" rotWithShape="1">
            <a:blip r:embed="rId14" cstate="screen">
              <a:extLst>
                <a:ext uri="{28A0092B-C50C-407E-A947-70E740481C1C}">
                  <a14:useLocalDpi xmlns:a14="http://schemas.microsoft.com/office/drawing/2010/main"/>
                </a:ext>
              </a:extLst>
            </a:blip>
            <a:srcRect/>
            <a:stretch>
              <a:fillRect/>
            </a:stretch>
          </a:blipFill>
          <a:ln>
            <a:solidFill>
              <a:srgbClr val="1B1464"/>
            </a:solidFill>
          </a:ln>
        </p:spPr>
      </p:pic>
      <p:sp>
        <p:nvSpPr>
          <p:cNvPr id="53" name="TextBox 52">
            <a:hlinkClick r:id="rId12"/>
            <a:extLst>
              <a:ext uri="{FF2B5EF4-FFF2-40B4-BE49-F238E27FC236}">
                <a16:creationId xmlns:a16="http://schemas.microsoft.com/office/drawing/2014/main" id="{3AC4A99C-74ED-B57C-EB3F-619B0DE8D400}"/>
              </a:ext>
            </a:extLst>
          </p:cNvPr>
          <p:cNvSpPr txBox="1"/>
          <p:nvPr/>
        </p:nvSpPr>
        <p:spPr>
          <a:xfrm>
            <a:off x="9091197" y="5775795"/>
            <a:ext cx="2537924" cy="76944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cap="none" spc="0" normalizeH="0" baseline="0">
                <a:ln>
                  <a:noFill/>
                </a:ln>
                <a:solidFill>
                  <a:srgbClr val="4EBEA4"/>
                </a:solidFill>
                <a:effectLst/>
                <a:uLnTx/>
                <a:uFillTx/>
                <a:latin typeface="Helvetica" panose="020B0403020202020204" pitchFamily="34" charset="0"/>
              </a:defRPr>
            </a:lvl1pPr>
          </a:lstStyle>
          <a:p>
            <a:r>
              <a:rPr lang="en-US" sz="1100"/>
              <a:t>Proven Strategies &amp; Tactics In Audience-Based TV Buying</a:t>
            </a:r>
          </a:p>
          <a:p>
            <a:r>
              <a:rPr lang="en-US" sz="1050" b="0">
                <a:solidFill>
                  <a:srgbClr val="1B1464"/>
                </a:solidFill>
              </a:rPr>
              <a:t>Success Stories Highlighted Through Real-World Case Studies</a:t>
            </a:r>
          </a:p>
        </p:txBody>
      </p:sp>
      <p:sp>
        <p:nvSpPr>
          <p:cNvPr id="28" name="TextBox 27">
            <a:extLst>
              <a:ext uri="{FF2B5EF4-FFF2-40B4-BE49-F238E27FC236}">
                <a16:creationId xmlns:a16="http://schemas.microsoft.com/office/drawing/2014/main" id="{D87EED54-AF81-EA58-6F14-41F40B837A63}"/>
              </a:ext>
            </a:extLst>
          </p:cNvPr>
          <p:cNvSpPr txBox="1"/>
          <p:nvPr/>
        </p:nvSpPr>
        <p:spPr>
          <a:xfrm>
            <a:off x="155151" y="1422510"/>
            <a:ext cx="15739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chemeClr val="bg1"/>
                </a:solidFill>
                <a:effectLst/>
                <a:uLnTx/>
                <a:uFillTx/>
                <a:latin typeface="Helvetica" pitchFamily="2" charset="0"/>
                <a:ea typeface="+mn-ea"/>
                <a:cs typeface="+mn-cs"/>
                <a:hlinkClick r:id="rId4">
                  <a:extLst>
                    <a:ext uri="{A12FA001-AC4F-418D-AE19-62706E023703}">
                      <ahyp:hlinkClr xmlns:ahyp="http://schemas.microsoft.com/office/drawing/2018/hyperlinkcolor" val="tx"/>
                    </a:ext>
                  </a:extLst>
                </a:hlinkClick>
              </a:rPr>
              <a:t>Karolina Guillen</a:t>
            </a:r>
            <a:endParaRPr kumimoji="0" lang="en-US" sz="1100" b="1" i="0" u="sng" strike="noStrike" kern="1200" cap="none" spc="0" normalizeH="0" baseline="0" noProof="0">
              <a:ln>
                <a:noFill/>
              </a:ln>
              <a:solidFill>
                <a:schemeClr val="bg1"/>
              </a:solidFill>
              <a:effectLst/>
              <a:uLnTx/>
              <a:uFillTx/>
              <a:latin typeface="Helvetica" pitchFamily="2" charset="0"/>
              <a:ea typeface="+mn-ea"/>
              <a:cs typeface="+mn-cs"/>
            </a:endParaRPr>
          </a:p>
        </p:txBody>
      </p:sp>
      <p:sp>
        <p:nvSpPr>
          <p:cNvPr id="29" name="TextBox 28">
            <a:extLst>
              <a:ext uri="{FF2B5EF4-FFF2-40B4-BE49-F238E27FC236}">
                <a16:creationId xmlns:a16="http://schemas.microsoft.com/office/drawing/2014/main" id="{1723123C-0B30-DF65-1B87-A240A6C2C933}"/>
              </a:ext>
            </a:extLst>
          </p:cNvPr>
          <p:cNvSpPr txBox="1"/>
          <p:nvPr/>
        </p:nvSpPr>
        <p:spPr>
          <a:xfrm>
            <a:off x="155150" y="1736616"/>
            <a:ext cx="187516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Insights Manager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err="1">
                <a:solidFill>
                  <a:prstClr val="white"/>
                </a:solidFill>
                <a:latin typeface="Helvetica Light" panose="020B0403020202020204" pitchFamily="34" charset="0"/>
              </a:rPr>
              <a:t>karolinag</a:t>
            </a:r>
            <a:r>
              <a:rPr kumimoji="0" lang="en-US" sz="11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@thevab.com</a:t>
            </a:r>
          </a:p>
        </p:txBody>
      </p:sp>
      <p:pic>
        <p:nvPicPr>
          <p:cNvPr id="6" name="Picture 5">
            <a:hlinkClick r:id="rId15"/>
            <a:extLst>
              <a:ext uri="{FF2B5EF4-FFF2-40B4-BE49-F238E27FC236}">
                <a16:creationId xmlns:a16="http://schemas.microsoft.com/office/drawing/2014/main" id="{30F4D093-30B8-9710-AAE3-EA4B3DCB490C}"/>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6771168" y="2841542"/>
            <a:ext cx="1548867" cy="1144402"/>
          </a:xfrm>
          <a:prstGeom prst="rect">
            <a:avLst/>
          </a:prstGeom>
          <a:ln>
            <a:solidFill>
              <a:srgbClr val="1F1A62"/>
            </a:solidFill>
          </a:ln>
        </p:spPr>
      </p:pic>
      <p:sp>
        <p:nvSpPr>
          <p:cNvPr id="30" name="TextBox 29">
            <a:hlinkClick r:id="rId15"/>
            <a:extLst>
              <a:ext uri="{FF2B5EF4-FFF2-40B4-BE49-F238E27FC236}">
                <a16:creationId xmlns:a16="http://schemas.microsoft.com/office/drawing/2014/main" id="{7A7F0E37-1689-18EF-102A-84CB08089C96}"/>
              </a:ext>
            </a:extLst>
          </p:cNvPr>
          <p:cNvSpPr txBox="1"/>
          <p:nvPr/>
        </p:nvSpPr>
        <p:spPr>
          <a:xfrm>
            <a:off x="6106040" y="4000624"/>
            <a:ext cx="29046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A Matter of Principle</a:t>
            </a:r>
            <a:endParaRPr kumimoji="0" lang="en-US" sz="1100" b="1" i="1" u="none" strike="noStrike" kern="1200" cap="none" spc="0" normalizeH="0" baseline="0" noProof="0">
              <a:ln>
                <a:noFill/>
              </a:ln>
              <a:solidFill>
                <a:srgbClr val="4EBEA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The Disconnect Between Proven </a:t>
            </a:r>
            <a:br>
              <a:rPr kumimoji="0" lang="en-US" sz="105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05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Marketing Tenets and Marketing Behavior</a:t>
            </a:r>
          </a:p>
        </p:txBody>
      </p:sp>
      <p:pic>
        <p:nvPicPr>
          <p:cNvPr id="8" name="Picture 7">
            <a:hlinkClick r:id="rId17"/>
            <a:extLst>
              <a:ext uri="{FF2B5EF4-FFF2-40B4-BE49-F238E27FC236}">
                <a16:creationId xmlns:a16="http://schemas.microsoft.com/office/drawing/2014/main" id="{2EFCCC2F-9FB9-432B-43C2-68A0AE44926B}"/>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9409159" y="2925189"/>
            <a:ext cx="1911899" cy="1075443"/>
          </a:xfrm>
          <a:prstGeom prst="rect">
            <a:avLst/>
          </a:prstGeom>
          <a:ln>
            <a:solidFill>
              <a:srgbClr val="1F1A62"/>
            </a:solidFill>
          </a:ln>
        </p:spPr>
      </p:pic>
      <p:sp>
        <p:nvSpPr>
          <p:cNvPr id="32" name="TextBox 31">
            <a:hlinkClick r:id="rId17"/>
            <a:extLst>
              <a:ext uri="{FF2B5EF4-FFF2-40B4-BE49-F238E27FC236}">
                <a16:creationId xmlns:a16="http://schemas.microsoft.com/office/drawing/2014/main" id="{EFF954C1-58FD-1F94-C538-F3B5703DADFA}"/>
              </a:ext>
            </a:extLst>
          </p:cNvPr>
          <p:cNvSpPr txBox="1"/>
          <p:nvPr/>
        </p:nvSpPr>
        <p:spPr>
          <a:xfrm>
            <a:off x="8901156" y="4002299"/>
            <a:ext cx="29046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A Matter of Principle</a:t>
            </a:r>
            <a:endParaRPr kumimoji="0" lang="en-US" sz="1100" b="1" i="1" u="none" strike="noStrike" kern="1200" cap="none" spc="0" normalizeH="0" baseline="0" noProof="0">
              <a:ln>
                <a:noFill/>
              </a:ln>
              <a:solidFill>
                <a:srgbClr val="4EBEA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Reassessing Your Strategy in </a:t>
            </a:r>
            <a:br>
              <a:rPr kumimoji="0" lang="en-US" sz="105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05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Today’s Environment</a:t>
            </a:r>
          </a:p>
        </p:txBody>
      </p:sp>
    </p:spTree>
    <p:extLst>
      <p:ext uri="{BB962C8B-B14F-4D97-AF65-F5344CB8AC3E}">
        <p14:creationId xmlns:p14="http://schemas.microsoft.com/office/powerpoint/2010/main" val="24696837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259934"/>
            <a:ext cx="599757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VAB is an insights-driven organization that inspires marketers to reimagine their media strategies resulting in fully informed decisions.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12" name="TextBox 11">
            <a:extLst>
              <a:ext uri="{FF2B5EF4-FFF2-40B4-BE49-F238E27FC236}">
                <a16:creationId xmlns:a16="http://schemas.microsoft.com/office/drawing/2014/main" id="{B362BAA6-0F79-41FA-BE2A-F7E8FDCF791E}"/>
              </a:ext>
            </a:extLst>
          </p:cNvPr>
          <p:cNvSpPr txBox="1"/>
          <p:nvPr/>
        </p:nvSpPr>
        <p:spPr>
          <a:xfrm>
            <a:off x="449869" y="2699760"/>
            <a:ext cx="880366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Drawing on our marketing expertise, we </a:t>
            </a:r>
            <a:r>
              <a:rPr kumimoji="0" lang="en-US" sz="1800" b="1" i="0" u="none" strike="noStrike" kern="1200" cap="none" spc="0" normalizeH="0" baseline="0" noProof="0">
                <a:ln>
                  <a:noFill/>
                </a:ln>
                <a:solidFill>
                  <a:srgbClr val="66C5AD"/>
                </a:solidFill>
                <a:effectLst/>
                <a:uLnTx/>
                <a:uFillTx/>
                <a:latin typeface="Helvetica" panose="020B0604020202020204" pitchFamily="2" charset="0"/>
                <a:ea typeface="+mn-ea"/>
                <a:cs typeface="+mn-cs"/>
              </a:rPr>
              <a:t>simplify</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 the complexities in our industry and </a:t>
            </a:r>
            <a:r>
              <a:rPr kumimoji="0" lang="en-US" sz="2000" b="1" i="0" u="none" strike="noStrike" kern="1200" cap="none" spc="0" normalizeH="0" baseline="0" noProof="0">
                <a:ln>
                  <a:noFill/>
                </a:ln>
                <a:solidFill>
                  <a:srgbClr val="00BFF2"/>
                </a:solidFill>
                <a:effectLst/>
                <a:uLnTx/>
                <a:uFillTx/>
                <a:latin typeface="Helvetica" panose="020B0604020202020204" pitchFamily="2" charset="0"/>
                <a:ea typeface="+mn-ea"/>
                <a:cs typeface="+mn-cs"/>
              </a:rPr>
              <a:t>discover </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new insights that </a:t>
            </a:r>
            <a:r>
              <a:rPr kumimoji="0" lang="en-US" sz="2000" b="1" i="0" u="none" strike="noStrike" kern="1200" cap="none" spc="0" normalizeH="0" baseline="0" noProof="0">
                <a:ln>
                  <a:noFill/>
                </a:ln>
                <a:solidFill>
                  <a:srgbClr val="ED3C8D"/>
                </a:solidFill>
                <a:effectLst/>
                <a:uLnTx/>
                <a:uFillTx/>
                <a:latin typeface="Helvetica" panose="020B0604020202020204" pitchFamily="2" charset="0"/>
                <a:ea typeface="+mn-ea"/>
                <a:cs typeface="+mn-cs"/>
              </a:rPr>
              <a:t>transform</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 the way marketers look at their media strategy.  </a:t>
            </a:r>
          </a:p>
        </p:txBody>
      </p:sp>
      <p:sp>
        <p:nvSpPr>
          <p:cNvPr id="15" name="TextBox 14">
            <a:extLst>
              <a:ext uri="{FF2B5EF4-FFF2-40B4-BE49-F238E27FC236}">
                <a16:creationId xmlns:a16="http://schemas.microsoft.com/office/drawing/2014/main" id="{875C49CF-247D-4943-AF3F-A3CBCDB56DAC}"/>
              </a:ext>
            </a:extLst>
          </p:cNvPr>
          <p:cNvSpPr txBox="1"/>
          <p:nvPr/>
        </p:nvSpPr>
        <p:spPr>
          <a:xfrm>
            <a:off x="2136968" y="4285640"/>
            <a:ext cx="950773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We are committed to your business growth and proud to offer VAB members, brand marketers and agencies </a:t>
            </a:r>
            <a:r>
              <a:rPr kumimoji="0" lang="en-US" sz="1800" b="1" i="1" u="none" strike="noStrike" kern="1200" cap="none" spc="0" normalizeH="0" baseline="0" noProof="0">
                <a:ln>
                  <a:noFill/>
                </a:ln>
                <a:solidFill>
                  <a:srgbClr val="1F1A62"/>
                </a:solidFill>
                <a:effectLst/>
                <a:uLnTx/>
                <a:uFillTx/>
                <a:latin typeface="Helvetica" panose="020B0604020202020204" pitchFamily="2" charset="0"/>
                <a:ea typeface="+mn-ea"/>
                <a:cs typeface="+mn-cs"/>
              </a:rPr>
              <a:t>complimentary access </a:t>
            </a:r>
            <a:r>
              <a:rPr kumimoji="0" lang="en-US" sz="18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to our continuously-growing Insights library.  </a:t>
            </a:r>
            <a:r>
              <a:rPr kumimoji="0" lang="en-US" sz="1800" b="1" i="0" u="none" strike="noStrike" kern="1200" cap="none" spc="0" normalizeH="0" baseline="0" noProof="0">
                <a:ln>
                  <a:noFill/>
                </a:ln>
                <a:solidFill>
                  <a:srgbClr val="1B1464"/>
                </a:solidFill>
                <a:effectLst/>
                <a:uLnTx/>
                <a:uFillTx/>
                <a:latin typeface="Helvetica" panose="020B0604020202020204" pitchFamily="2" charset="0"/>
                <a:ea typeface="+mn-ea"/>
                <a:cs typeface="+mn-cs"/>
              </a:rPr>
              <a:t>Get immediate access at theVAB.com.</a:t>
            </a:r>
          </a:p>
        </p:txBody>
      </p:sp>
      <p:pic>
        <p:nvPicPr>
          <p:cNvPr id="3" name="Picture 2">
            <a:extLst>
              <a:ext uri="{FF2B5EF4-FFF2-40B4-BE49-F238E27FC236}">
                <a16:creationId xmlns:a16="http://schemas.microsoft.com/office/drawing/2014/main" id="{B00359E5-558D-4CFF-9331-8C374E19D5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3689" y="4177157"/>
            <a:ext cx="934320" cy="934320"/>
          </a:xfrm>
          <a:prstGeom prst="rect">
            <a:avLst/>
          </a:prstGeom>
        </p:spPr>
      </p:pic>
      <p:sp>
        <p:nvSpPr>
          <p:cNvPr id="17" name="TextBox 15">
            <a:extLst>
              <a:ext uri="{FF2B5EF4-FFF2-40B4-BE49-F238E27FC236}">
                <a16:creationId xmlns:a16="http://schemas.microsoft.com/office/drawing/2014/main" id="{403F38AA-AAD1-410D-BCAB-2DE98701921E}"/>
              </a:ext>
            </a:extLst>
          </p:cNvPr>
          <p:cNvSpPr txBox="1"/>
          <p:nvPr/>
        </p:nvSpPr>
        <p:spPr>
          <a:xfrm>
            <a:off x="589946" y="5519837"/>
            <a:ext cx="11012107"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mn-cs"/>
              </a:rPr>
              <a:t>Curious to learn more about VAB? </a:t>
            </a:r>
            <a:r>
              <a:rPr kumimoji="0" lang="en-US" sz="1800" b="0" i="0" u="none"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mn-cs"/>
              </a:rPr>
              <a:t>Check out this </a:t>
            </a:r>
            <a:r>
              <a:rPr kumimoji="0" lang="en-US" sz="1800" b="1" i="0" u="none" strike="noStrike" kern="1200" cap="none" spc="0" normalizeH="0" baseline="0" noProof="0">
                <a:ln>
                  <a:noFill/>
                </a:ln>
                <a:solidFill>
                  <a:srgbClr val="00BFF2"/>
                </a:solidFill>
                <a:effectLst/>
                <a:uLnTx/>
                <a:uFillTx/>
                <a:latin typeface="Helvetica" panose="020B0604020202020204" pitchFamily="34" charset="0"/>
                <a:ea typeface="Calibri" panose="020F0502020204030204" pitchFamily="34" charset="0"/>
                <a:cs typeface="+mn-cs"/>
                <a:hlinkClick r:id="rId3">
                  <a:extLst>
                    <a:ext uri="{A12FA001-AC4F-418D-AE19-62706E023703}">
                      <ahyp:hlinkClr xmlns:ahyp="http://schemas.microsoft.com/office/drawing/2018/hyperlinkcolor" val="tx"/>
                    </a:ext>
                  </a:extLst>
                </a:hlinkClick>
              </a:rPr>
              <a:t>quick video</a:t>
            </a:r>
            <a:r>
              <a:rPr kumimoji="0" lang="en-US" sz="1800" b="1" i="0" u="none" strike="noStrike" kern="1200" cap="none" spc="0" normalizeH="0" baseline="0" noProof="0">
                <a:ln>
                  <a:noFill/>
                </a:ln>
                <a:solidFill>
                  <a:srgbClr val="00BFF2"/>
                </a:solidFill>
                <a:effectLst/>
                <a:uLnTx/>
                <a:uFillTx/>
                <a:latin typeface="Helvetica" panose="020B0604020202020204" pitchFamily="34" charset="0"/>
                <a:ea typeface="Calibri" panose="020F0502020204030204" pitchFamily="34" charset="0"/>
                <a:cs typeface="+mn-cs"/>
              </a:rPr>
              <a:t> </a:t>
            </a:r>
            <a:r>
              <a:rPr kumimoji="0" lang="en-US" sz="1800" b="0" i="0" u="none"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mn-cs"/>
              </a:rPr>
              <a:t>to see what we do and how we can help you develop business-driving marketing strategies.</a:t>
            </a: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p:txBody>
      </p:sp>
      <p:pic>
        <p:nvPicPr>
          <p:cNvPr id="16" name="Picture 15">
            <a:extLst>
              <a:ext uri="{FF2B5EF4-FFF2-40B4-BE49-F238E27FC236}">
                <a16:creationId xmlns:a16="http://schemas.microsoft.com/office/drawing/2014/main" id="{79B3113B-7CF4-4E9A-AD57-5EA33416DAB4}"/>
              </a:ext>
            </a:extLst>
          </p:cNvPr>
          <p:cNvPicPr>
            <a:picLocks noChangeAspect="1"/>
          </p:cNvPicPr>
          <p:nvPr/>
        </p:nvPicPr>
        <p:blipFill rotWithShape="1">
          <a:blip r:embed="rId4" cstate="screen">
            <a:clrChange>
              <a:clrFrom>
                <a:srgbClr val="00BFF2"/>
              </a:clrFrom>
              <a:clrTo>
                <a:srgbClr val="00BFF2">
                  <a:alpha val="0"/>
                </a:srgbClr>
              </a:clrTo>
            </a:clrChange>
            <a:extLst>
              <a:ext uri="{28A0092B-C50C-407E-A947-70E740481C1C}">
                <a14:useLocalDpi xmlns:a14="http://schemas.microsoft.com/office/drawing/2010/main"/>
              </a:ext>
            </a:extLst>
          </a:blip>
          <a:srcRect/>
          <a:stretch/>
        </p:blipFill>
        <p:spPr>
          <a:xfrm>
            <a:off x="7038878" y="0"/>
            <a:ext cx="5153121" cy="3021922"/>
          </a:xfrm>
          <a:prstGeom prst="rect">
            <a:avLst/>
          </a:prstGeom>
        </p:spPr>
      </p:pic>
      <p:pic>
        <p:nvPicPr>
          <p:cNvPr id="13" name="Picture 12">
            <a:extLst>
              <a:ext uri="{FF2B5EF4-FFF2-40B4-BE49-F238E27FC236}">
                <a16:creationId xmlns:a16="http://schemas.microsoft.com/office/drawing/2014/main" id="{2DF631D5-C4C4-4A95-9FAE-0FCB8B8673A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0" name="Slide Number Placeholder 5">
            <a:extLst>
              <a:ext uri="{FF2B5EF4-FFF2-40B4-BE49-F238E27FC236}">
                <a16:creationId xmlns:a16="http://schemas.microsoft.com/office/drawing/2014/main" id="{1AC0FF7A-3D3F-455D-99F8-6844740999D5}"/>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1" name="Rectangle 20">
            <a:extLst>
              <a:ext uri="{FF2B5EF4-FFF2-40B4-BE49-F238E27FC236}">
                <a16:creationId xmlns:a16="http://schemas.microsoft.com/office/drawing/2014/main" id="{A20AB118-D5EC-4D78-A5C7-CE72C724036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885916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886B3C1-7F5D-9063-1DE1-13EE42EA9DF9}"/>
              </a:ext>
            </a:extLst>
          </p:cNvPr>
          <p:cNvSpPr/>
          <p:nvPr/>
        </p:nvSpPr>
        <p:spPr>
          <a:xfrm>
            <a:off x="-1877" y="1536193"/>
            <a:ext cx="12189977" cy="5332958"/>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5A4E2E2A-0434-3220-9C77-6912FC2313DA}"/>
              </a:ext>
            </a:extLst>
          </p:cNvPr>
          <p:cNvSpPr/>
          <p:nvPr/>
        </p:nvSpPr>
        <p:spPr>
          <a:xfrm>
            <a:off x="182002" y="305894"/>
            <a:ext cx="11879779" cy="892552"/>
          </a:xfrm>
          <a:prstGeom prst="rect">
            <a:avLst/>
          </a:prstGeom>
        </p:spPr>
        <p:txBody>
          <a:bodyPr wrap="square">
            <a:spAutoFit/>
          </a:bodyPr>
          <a:lstStyle/>
          <a:p>
            <a:pPr lvl="0">
              <a:defRPr/>
            </a:pPr>
            <a:r>
              <a:rPr lang="en-US" sz="2600" b="1">
                <a:solidFill>
                  <a:srgbClr val="1F1A62"/>
                </a:solidFill>
                <a:latin typeface="Helvetica" pitchFamily="2" charset="0"/>
              </a:rPr>
              <a:t>Many Americans have been forced to cut their spending in order to either stay within their means or to save money</a:t>
            </a:r>
            <a:endParaRPr kumimoji="0" lang="en-US" sz="2600" b="1" i="0" u="none" strike="noStrike" kern="1200" cap="none" spc="0" normalizeH="0" baseline="0" noProof="0">
              <a:ln>
                <a:noFill/>
              </a:ln>
              <a:solidFill>
                <a:srgbClr val="ED3C8D"/>
              </a:solidFill>
              <a:effectLst/>
              <a:uLnTx/>
              <a:uFillTx/>
              <a:latin typeface="Helvetica" pitchFamily="2" charset="0"/>
              <a:ea typeface="+mn-ea"/>
              <a:cs typeface="+mn-cs"/>
            </a:endParaRPr>
          </a:p>
        </p:txBody>
      </p:sp>
      <p:pic>
        <p:nvPicPr>
          <p:cNvPr id="7" name="Picture 6">
            <a:extLst>
              <a:ext uri="{FF2B5EF4-FFF2-40B4-BE49-F238E27FC236}">
                <a16:creationId xmlns:a16="http://schemas.microsoft.com/office/drawing/2014/main" id="{0F0A3C5C-5427-2BEE-DAC4-C7C2ECBEDA5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8" name="Slide Number Placeholder 5">
            <a:extLst>
              <a:ext uri="{FF2B5EF4-FFF2-40B4-BE49-F238E27FC236}">
                <a16:creationId xmlns:a16="http://schemas.microsoft.com/office/drawing/2014/main" id="{3019C443-BFEE-3B81-8FF3-8EC2D935F176}"/>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342C242F-4B7C-4CDD-28FE-83286ACA603B}"/>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8" name="TextBox 17">
            <a:extLst>
              <a:ext uri="{FF2B5EF4-FFF2-40B4-BE49-F238E27FC236}">
                <a16:creationId xmlns:a16="http://schemas.microsoft.com/office/drawing/2014/main" id="{BD172729-CF5D-0E17-5724-0051F2FEE359}"/>
              </a:ext>
            </a:extLst>
          </p:cNvPr>
          <p:cNvSpPr txBox="1"/>
          <p:nvPr/>
        </p:nvSpPr>
        <p:spPr>
          <a:xfrm>
            <a:off x="3046050" y="1799092"/>
            <a:ext cx="6096000" cy="307777"/>
          </a:xfrm>
          <a:prstGeom prst="rect">
            <a:avLst/>
          </a:prstGeom>
          <a:noFill/>
        </p:spPr>
        <p:txBody>
          <a:bodyPr wrap="square">
            <a:spAutoFit/>
          </a:bodyPr>
          <a:lstStyle/>
          <a:p>
            <a:pPr algn="ctr" rtl="0">
              <a:defRPr sz="1400" b="1" i="0" u="none" strike="noStrike" kern="1200" spc="0" baseline="0">
                <a:solidFill>
                  <a:srgbClr val="1B1464"/>
                </a:solidFill>
                <a:latin typeface="Helvetica" panose="020B0604020202020204" pitchFamily="34" charset="0"/>
                <a:ea typeface="+mn-ea"/>
                <a:cs typeface="Helvetica" panose="020B0604020202020204" pitchFamily="34" charset="0"/>
              </a:defRPr>
            </a:pPr>
            <a:r>
              <a:rPr lang="en-US" sz="1400" b="1" u="sng"/>
              <a:t>In the last six months, have you cut back spend on…</a:t>
            </a:r>
          </a:p>
        </p:txBody>
      </p:sp>
      <p:graphicFrame>
        <p:nvGraphicFramePr>
          <p:cNvPr id="21" name="Chart 20">
            <a:extLst>
              <a:ext uri="{FF2B5EF4-FFF2-40B4-BE49-F238E27FC236}">
                <a16:creationId xmlns:a16="http://schemas.microsoft.com/office/drawing/2014/main" id="{CEE764FA-FEAF-9980-5F92-96983CA65E68}"/>
              </a:ext>
            </a:extLst>
          </p:cNvPr>
          <p:cNvGraphicFramePr/>
          <p:nvPr>
            <p:extLst>
              <p:ext uri="{D42A27DB-BD31-4B8C-83A1-F6EECF244321}">
                <p14:modId xmlns:p14="http://schemas.microsoft.com/office/powerpoint/2010/main" val="3877819212"/>
              </p:ext>
            </p:extLst>
          </p:nvPr>
        </p:nvGraphicFramePr>
        <p:xfrm>
          <a:off x="112360" y="1879600"/>
          <a:ext cx="11967280" cy="4258733"/>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Box 22">
            <a:extLst>
              <a:ext uri="{FF2B5EF4-FFF2-40B4-BE49-F238E27FC236}">
                <a16:creationId xmlns:a16="http://schemas.microsoft.com/office/drawing/2014/main" id="{768F1C0B-8C21-4625-16B8-E7B9B68F1C04}"/>
              </a:ext>
            </a:extLst>
          </p:cNvPr>
          <p:cNvSpPr txBox="1"/>
          <p:nvPr/>
        </p:nvSpPr>
        <p:spPr>
          <a:xfrm>
            <a:off x="503714" y="6211055"/>
            <a:ext cx="11708792" cy="3399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YouGov via </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hlinkClick r:id="rId4"/>
              </a:rPr>
              <a:t>Adweek</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Based on survey of nearly 2,300 Americans completed in early June 2022. “Necessary” spend cuts refer to those made by consumers to stay within their means. “Discretionary” spend cuts refer to those consumers willing make to save money.</a:t>
            </a:r>
            <a:endParaRPr kumimoji="0" lang="fr-FR"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3" name="TextBox 2">
            <a:extLst>
              <a:ext uri="{FF2B5EF4-FFF2-40B4-BE49-F238E27FC236}">
                <a16:creationId xmlns:a16="http://schemas.microsoft.com/office/drawing/2014/main" id="{B0BFED3E-F172-4B30-69D1-2B8847D03745}"/>
              </a:ext>
            </a:extLst>
          </p:cNvPr>
          <p:cNvSpPr txBox="1"/>
          <p:nvPr/>
        </p:nvSpPr>
        <p:spPr>
          <a:xfrm>
            <a:off x="392373" y="2348230"/>
            <a:ext cx="710045" cy="338554"/>
          </a:xfrm>
          <a:prstGeom prst="rect">
            <a:avLst/>
          </a:prstGeom>
          <a:noFill/>
        </p:spPr>
        <p:txBody>
          <a:bodyPr wrap="square" rtlCol="0">
            <a:spAutoFit/>
          </a:bodyPr>
          <a:lstStyle/>
          <a:p>
            <a:pPr algn="ctr"/>
            <a:r>
              <a:rPr lang="en-US" sz="1600" b="1" u="sng">
                <a:solidFill>
                  <a:srgbClr val="1B1464"/>
                </a:solidFill>
                <a:latin typeface="Helvetica" panose="020B0604020202020204" pitchFamily="34" charset="0"/>
                <a:cs typeface="Helvetica" panose="020B0604020202020204" pitchFamily="34" charset="0"/>
              </a:rPr>
              <a:t>52%</a:t>
            </a:r>
          </a:p>
        </p:txBody>
      </p:sp>
      <p:sp>
        <p:nvSpPr>
          <p:cNvPr id="12" name="TextBox 11">
            <a:extLst>
              <a:ext uri="{FF2B5EF4-FFF2-40B4-BE49-F238E27FC236}">
                <a16:creationId xmlns:a16="http://schemas.microsoft.com/office/drawing/2014/main" id="{BD4D815E-DC29-CCBC-8902-4D473A72F084}"/>
              </a:ext>
            </a:extLst>
          </p:cNvPr>
          <p:cNvSpPr txBox="1"/>
          <p:nvPr/>
        </p:nvSpPr>
        <p:spPr>
          <a:xfrm>
            <a:off x="1038883" y="2777281"/>
            <a:ext cx="710045" cy="338554"/>
          </a:xfrm>
          <a:prstGeom prst="rect">
            <a:avLst/>
          </a:prstGeom>
          <a:noFill/>
        </p:spPr>
        <p:txBody>
          <a:bodyPr wrap="square" rtlCol="0">
            <a:spAutoFit/>
          </a:bodyPr>
          <a:lstStyle/>
          <a:p>
            <a:pPr algn="ctr"/>
            <a:r>
              <a:rPr lang="en-US" sz="1600" b="1" u="sng">
                <a:solidFill>
                  <a:srgbClr val="1B1464"/>
                </a:solidFill>
                <a:latin typeface="Helvetica" panose="020B0604020202020204" pitchFamily="34" charset="0"/>
                <a:cs typeface="Helvetica" panose="020B0604020202020204" pitchFamily="34" charset="0"/>
              </a:rPr>
              <a:t>42%</a:t>
            </a:r>
          </a:p>
        </p:txBody>
      </p:sp>
      <p:sp>
        <p:nvSpPr>
          <p:cNvPr id="14" name="TextBox 13">
            <a:extLst>
              <a:ext uri="{FF2B5EF4-FFF2-40B4-BE49-F238E27FC236}">
                <a16:creationId xmlns:a16="http://schemas.microsoft.com/office/drawing/2014/main" id="{8F91A161-EE40-E6E4-FBB7-2A69327D3DFA}"/>
              </a:ext>
            </a:extLst>
          </p:cNvPr>
          <p:cNvSpPr txBox="1"/>
          <p:nvPr/>
        </p:nvSpPr>
        <p:spPr>
          <a:xfrm>
            <a:off x="1667533" y="2787441"/>
            <a:ext cx="710045" cy="338554"/>
          </a:xfrm>
          <a:prstGeom prst="rect">
            <a:avLst/>
          </a:prstGeom>
          <a:noFill/>
        </p:spPr>
        <p:txBody>
          <a:bodyPr wrap="square" rtlCol="0">
            <a:spAutoFit/>
          </a:bodyPr>
          <a:lstStyle/>
          <a:p>
            <a:pPr algn="ctr"/>
            <a:r>
              <a:rPr lang="en-US" sz="1600" b="1" u="sng">
                <a:solidFill>
                  <a:srgbClr val="1B1464"/>
                </a:solidFill>
                <a:latin typeface="Helvetica" panose="020B0604020202020204" pitchFamily="34" charset="0"/>
                <a:cs typeface="Helvetica" panose="020B0604020202020204" pitchFamily="34" charset="0"/>
              </a:rPr>
              <a:t>42%</a:t>
            </a:r>
          </a:p>
        </p:txBody>
      </p:sp>
      <p:sp>
        <p:nvSpPr>
          <p:cNvPr id="15" name="TextBox 14">
            <a:extLst>
              <a:ext uri="{FF2B5EF4-FFF2-40B4-BE49-F238E27FC236}">
                <a16:creationId xmlns:a16="http://schemas.microsoft.com/office/drawing/2014/main" id="{D7B209AF-B4C0-A8C0-BCC1-D7DFFD31FEA5}"/>
              </a:ext>
            </a:extLst>
          </p:cNvPr>
          <p:cNvSpPr txBox="1"/>
          <p:nvPr/>
        </p:nvSpPr>
        <p:spPr>
          <a:xfrm>
            <a:off x="2296183" y="2955570"/>
            <a:ext cx="710045" cy="338554"/>
          </a:xfrm>
          <a:prstGeom prst="rect">
            <a:avLst/>
          </a:prstGeom>
          <a:noFill/>
        </p:spPr>
        <p:txBody>
          <a:bodyPr wrap="square" rtlCol="0">
            <a:spAutoFit/>
          </a:bodyPr>
          <a:lstStyle/>
          <a:p>
            <a:pPr algn="ctr"/>
            <a:r>
              <a:rPr lang="en-US" sz="1600" b="1" u="sng">
                <a:solidFill>
                  <a:srgbClr val="1B1464"/>
                </a:solidFill>
                <a:latin typeface="Helvetica" panose="020B0604020202020204" pitchFamily="34" charset="0"/>
                <a:cs typeface="Helvetica" panose="020B0604020202020204" pitchFamily="34" charset="0"/>
              </a:rPr>
              <a:t>38%</a:t>
            </a:r>
          </a:p>
        </p:txBody>
      </p:sp>
      <p:sp>
        <p:nvSpPr>
          <p:cNvPr id="16" name="TextBox 15">
            <a:extLst>
              <a:ext uri="{FF2B5EF4-FFF2-40B4-BE49-F238E27FC236}">
                <a16:creationId xmlns:a16="http://schemas.microsoft.com/office/drawing/2014/main" id="{A758E9DD-A000-AF64-95D9-CF375FADD4B1}"/>
              </a:ext>
            </a:extLst>
          </p:cNvPr>
          <p:cNvSpPr txBox="1"/>
          <p:nvPr/>
        </p:nvSpPr>
        <p:spPr>
          <a:xfrm>
            <a:off x="2943883" y="2910441"/>
            <a:ext cx="710045" cy="338554"/>
          </a:xfrm>
          <a:prstGeom prst="rect">
            <a:avLst/>
          </a:prstGeom>
          <a:noFill/>
        </p:spPr>
        <p:txBody>
          <a:bodyPr wrap="square" rtlCol="0">
            <a:spAutoFit/>
          </a:bodyPr>
          <a:lstStyle/>
          <a:p>
            <a:pPr algn="ctr"/>
            <a:r>
              <a:rPr lang="en-US" sz="1600" b="1" u="sng">
                <a:solidFill>
                  <a:srgbClr val="1B1464"/>
                </a:solidFill>
                <a:latin typeface="Helvetica" panose="020B0604020202020204" pitchFamily="34" charset="0"/>
                <a:cs typeface="Helvetica" panose="020B0604020202020204" pitchFamily="34" charset="0"/>
              </a:rPr>
              <a:t>39%</a:t>
            </a:r>
          </a:p>
        </p:txBody>
      </p:sp>
      <p:sp>
        <p:nvSpPr>
          <p:cNvPr id="17" name="TextBox 16">
            <a:extLst>
              <a:ext uri="{FF2B5EF4-FFF2-40B4-BE49-F238E27FC236}">
                <a16:creationId xmlns:a16="http://schemas.microsoft.com/office/drawing/2014/main" id="{1E85BE47-F7DB-EA24-474D-E8D49014C260}"/>
              </a:ext>
            </a:extLst>
          </p:cNvPr>
          <p:cNvSpPr txBox="1"/>
          <p:nvPr/>
        </p:nvSpPr>
        <p:spPr>
          <a:xfrm>
            <a:off x="3577728" y="2812778"/>
            <a:ext cx="710045" cy="338554"/>
          </a:xfrm>
          <a:prstGeom prst="rect">
            <a:avLst/>
          </a:prstGeom>
          <a:noFill/>
        </p:spPr>
        <p:txBody>
          <a:bodyPr wrap="square" rtlCol="0">
            <a:spAutoFit/>
          </a:bodyPr>
          <a:lstStyle/>
          <a:p>
            <a:pPr algn="ctr"/>
            <a:r>
              <a:rPr lang="en-US" sz="1600" b="1" u="sng">
                <a:solidFill>
                  <a:srgbClr val="1B1464"/>
                </a:solidFill>
                <a:latin typeface="Helvetica" panose="020B0604020202020204" pitchFamily="34" charset="0"/>
                <a:cs typeface="Helvetica" panose="020B0604020202020204" pitchFamily="34" charset="0"/>
              </a:rPr>
              <a:t>41%</a:t>
            </a:r>
          </a:p>
        </p:txBody>
      </p:sp>
      <p:sp>
        <p:nvSpPr>
          <p:cNvPr id="19" name="TextBox 18">
            <a:extLst>
              <a:ext uri="{FF2B5EF4-FFF2-40B4-BE49-F238E27FC236}">
                <a16:creationId xmlns:a16="http://schemas.microsoft.com/office/drawing/2014/main" id="{75062A27-861D-8431-6B0E-0793E2110C3A}"/>
              </a:ext>
            </a:extLst>
          </p:cNvPr>
          <p:cNvSpPr txBox="1"/>
          <p:nvPr/>
        </p:nvSpPr>
        <p:spPr>
          <a:xfrm>
            <a:off x="4220233" y="3251208"/>
            <a:ext cx="710045" cy="338554"/>
          </a:xfrm>
          <a:prstGeom prst="rect">
            <a:avLst/>
          </a:prstGeom>
          <a:noFill/>
        </p:spPr>
        <p:txBody>
          <a:bodyPr wrap="square" rtlCol="0">
            <a:spAutoFit/>
          </a:bodyPr>
          <a:lstStyle/>
          <a:p>
            <a:pPr algn="ctr"/>
            <a:r>
              <a:rPr lang="en-US" sz="1600" b="1" u="sng">
                <a:solidFill>
                  <a:srgbClr val="1B1464"/>
                </a:solidFill>
                <a:latin typeface="Helvetica" panose="020B0604020202020204" pitchFamily="34" charset="0"/>
                <a:cs typeface="Helvetica" panose="020B0604020202020204" pitchFamily="34" charset="0"/>
              </a:rPr>
              <a:t>31%</a:t>
            </a:r>
          </a:p>
        </p:txBody>
      </p:sp>
      <p:sp>
        <p:nvSpPr>
          <p:cNvPr id="20" name="TextBox 19">
            <a:extLst>
              <a:ext uri="{FF2B5EF4-FFF2-40B4-BE49-F238E27FC236}">
                <a16:creationId xmlns:a16="http://schemas.microsoft.com/office/drawing/2014/main" id="{71648929-EFE4-7F09-394B-59447D4C39CD}"/>
              </a:ext>
            </a:extLst>
          </p:cNvPr>
          <p:cNvSpPr txBox="1"/>
          <p:nvPr/>
        </p:nvSpPr>
        <p:spPr>
          <a:xfrm>
            <a:off x="4868048" y="3279753"/>
            <a:ext cx="710045" cy="338554"/>
          </a:xfrm>
          <a:prstGeom prst="rect">
            <a:avLst/>
          </a:prstGeom>
          <a:noFill/>
        </p:spPr>
        <p:txBody>
          <a:bodyPr wrap="square" rtlCol="0">
            <a:spAutoFit/>
          </a:bodyPr>
          <a:lstStyle/>
          <a:p>
            <a:pPr algn="ctr"/>
            <a:r>
              <a:rPr lang="en-US" sz="1600" b="1" u="sng">
                <a:solidFill>
                  <a:srgbClr val="1B1464"/>
                </a:solidFill>
                <a:latin typeface="Helvetica" panose="020B0604020202020204" pitchFamily="34" charset="0"/>
                <a:cs typeface="Helvetica" panose="020B0604020202020204" pitchFamily="34" charset="0"/>
              </a:rPr>
              <a:t>30%</a:t>
            </a:r>
          </a:p>
        </p:txBody>
      </p:sp>
      <p:sp>
        <p:nvSpPr>
          <p:cNvPr id="22" name="TextBox 21">
            <a:extLst>
              <a:ext uri="{FF2B5EF4-FFF2-40B4-BE49-F238E27FC236}">
                <a16:creationId xmlns:a16="http://schemas.microsoft.com/office/drawing/2014/main" id="{FF1F1CE4-6177-8577-E1FD-BC02389BDF3B}"/>
              </a:ext>
            </a:extLst>
          </p:cNvPr>
          <p:cNvSpPr txBox="1"/>
          <p:nvPr/>
        </p:nvSpPr>
        <p:spPr>
          <a:xfrm>
            <a:off x="5516903" y="3197614"/>
            <a:ext cx="710045" cy="338554"/>
          </a:xfrm>
          <a:prstGeom prst="rect">
            <a:avLst/>
          </a:prstGeom>
          <a:noFill/>
        </p:spPr>
        <p:txBody>
          <a:bodyPr wrap="square" rtlCol="0">
            <a:spAutoFit/>
          </a:bodyPr>
          <a:lstStyle/>
          <a:p>
            <a:pPr algn="ctr"/>
            <a:r>
              <a:rPr lang="en-US" sz="1600" b="1" u="sng">
                <a:solidFill>
                  <a:srgbClr val="1B1464"/>
                </a:solidFill>
                <a:latin typeface="Helvetica" panose="020B0604020202020204" pitchFamily="34" charset="0"/>
                <a:cs typeface="Helvetica" panose="020B0604020202020204" pitchFamily="34" charset="0"/>
              </a:rPr>
              <a:t>32%</a:t>
            </a:r>
          </a:p>
        </p:txBody>
      </p:sp>
      <p:sp>
        <p:nvSpPr>
          <p:cNvPr id="24" name="TextBox 23">
            <a:extLst>
              <a:ext uri="{FF2B5EF4-FFF2-40B4-BE49-F238E27FC236}">
                <a16:creationId xmlns:a16="http://schemas.microsoft.com/office/drawing/2014/main" id="{85D0B3B3-6D3A-F3A1-60FE-AC4A7F2849FD}"/>
              </a:ext>
            </a:extLst>
          </p:cNvPr>
          <p:cNvSpPr txBox="1"/>
          <p:nvPr/>
        </p:nvSpPr>
        <p:spPr>
          <a:xfrm>
            <a:off x="6140783" y="3279753"/>
            <a:ext cx="710045" cy="338554"/>
          </a:xfrm>
          <a:prstGeom prst="rect">
            <a:avLst/>
          </a:prstGeom>
          <a:noFill/>
        </p:spPr>
        <p:txBody>
          <a:bodyPr wrap="square" rtlCol="0">
            <a:spAutoFit/>
          </a:bodyPr>
          <a:lstStyle/>
          <a:p>
            <a:pPr algn="ctr"/>
            <a:r>
              <a:rPr lang="en-US" sz="1600" b="1" u="sng">
                <a:solidFill>
                  <a:srgbClr val="1B1464"/>
                </a:solidFill>
                <a:latin typeface="Helvetica" panose="020B0604020202020204" pitchFamily="34" charset="0"/>
                <a:cs typeface="Helvetica" panose="020B0604020202020204" pitchFamily="34" charset="0"/>
              </a:rPr>
              <a:t>30%</a:t>
            </a:r>
          </a:p>
        </p:txBody>
      </p:sp>
      <p:sp>
        <p:nvSpPr>
          <p:cNvPr id="25" name="TextBox 24">
            <a:extLst>
              <a:ext uri="{FF2B5EF4-FFF2-40B4-BE49-F238E27FC236}">
                <a16:creationId xmlns:a16="http://schemas.microsoft.com/office/drawing/2014/main" id="{CF1C2537-8FB1-C0D0-A526-EA04C80D7E81}"/>
              </a:ext>
            </a:extLst>
          </p:cNvPr>
          <p:cNvSpPr txBox="1"/>
          <p:nvPr/>
        </p:nvSpPr>
        <p:spPr>
          <a:xfrm>
            <a:off x="6786323" y="3565610"/>
            <a:ext cx="710045" cy="338554"/>
          </a:xfrm>
          <a:prstGeom prst="rect">
            <a:avLst/>
          </a:prstGeom>
          <a:noFill/>
        </p:spPr>
        <p:txBody>
          <a:bodyPr wrap="square" rtlCol="0">
            <a:spAutoFit/>
          </a:bodyPr>
          <a:lstStyle/>
          <a:p>
            <a:pPr algn="ctr"/>
            <a:r>
              <a:rPr lang="en-US" sz="1600" b="1" u="sng">
                <a:solidFill>
                  <a:srgbClr val="1B1464"/>
                </a:solidFill>
                <a:latin typeface="Helvetica" panose="020B0604020202020204" pitchFamily="34" charset="0"/>
                <a:cs typeface="Helvetica" panose="020B0604020202020204" pitchFamily="34" charset="0"/>
              </a:rPr>
              <a:t>23%</a:t>
            </a:r>
          </a:p>
        </p:txBody>
      </p:sp>
      <p:sp>
        <p:nvSpPr>
          <p:cNvPr id="26" name="TextBox 25">
            <a:extLst>
              <a:ext uri="{FF2B5EF4-FFF2-40B4-BE49-F238E27FC236}">
                <a16:creationId xmlns:a16="http://schemas.microsoft.com/office/drawing/2014/main" id="{55351011-E90E-13E5-3608-FA34B7DA78B5}"/>
              </a:ext>
            </a:extLst>
          </p:cNvPr>
          <p:cNvSpPr txBox="1"/>
          <p:nvPr/>
        </p:nvSpPr>
        <p:spPr>
          <a:xfrm>
            <a:off x="7418403" y="3608046"/>
            <a:ext cx="710045" cy="338554"/>
          </a:xfrm>
          <a:prstGeom prst="rect">
            <a:avLst/>
          </a:prstGeom>
          <a:noFill/>
        </p:spPr>
        <p:txBody>
          <a:bodyPr wrap="square" rtlCol="0">
            <a:spAutoFit/>
          </a:bodyPr>
          <a:lstStyle/>
          <a:p>
            <a:pPr algn="ctr"/>
            <a:r>
              <a:rPr lang="en-US" sz="1600" b="1" u="sng">
                <a:solidFill>
                  <a:srgbClr val="1B1464"/>
                </a:solidFill>
                <a:latin typeface="Helvetica" panose="020B0604020202020204" pitchFamily="34" charset="0"/>
                <a:cs typeface="Helvetica" panose="020B0604020202020204" pitchFamily="34" charset="0"/>
              </a:rPr>
              <a:t>22%</a:t>
            </a:r>
          </a:p>
        </p:txBody>
      </p:sp>
      <p:sp>
        <p:nvSpPr>
          <p:cNvPr id="27" name="TextBox 26">
            <a:extLst>
              <a:ext uri="{FF2B5EF4-FFF2-40B4-BE49-F238E27FC236}">
                <a16:creationId xmlns:a16="http://schemas.microsoft.com/office/drawing/2014/main" id="{C11BEE14-C571-B2B4-2748-2ED554D2DACA}"/>
              </a:ext>
            </a:extLst>
          </p:cNvPr>
          <p:cNvSpPr txBox="1"/>
          <p:nvPr/>
        </p:nvSpPr>
        <p:spPr>
          <a:xfrm>
            <a:off x="8049283" y="3494523"/>
            <a:ext cx="710045" cy="338554"/>
          </a:xfrm>
          <a:prstGeom prst="rect">
            <a:avLst/>
          </a:prstGeom>
          <a:noFill/>
        </p:spPr>
        <p:txBody>
          <a:bodyPr wrap="square" rtlCol="0">
            <a:spAutoFit/>
          </a:bodyPr>
          <a:lstStyle/>
          <a:p>
            <a:pPr algn="ctr"/>
            <a:r>
              <a:rPr lang="en-US" sz="1600" b="1" u="sng">
                <a:solidFill>
                  <a:srgbClr val="1B1464"/>
                </a:solidFill>
                <a:latin typeface="Helvetica" panose="020B0604020202020204" pitchFamily="34" charset="0"/>
                <a:cs typeface="Helvetica" panose="020B0604020202020204" pitchFamily="34" charset="0"/>
              </a:rPr>
              <a:t>25%</a:t>
            </a:r>
          </a:p>
        </p:txBody>
      </p:sp>
      <p:sp>
        <p:nvSpPr>
          <p:cNvPr id="28" name="TextBox 27">
            <a:extLst>
              <a:ext uri="{FF2B5EF4-FFF2-40B4-BE49-F238E27FC236}">
                <a16:creationId xmlns:a16="http://schemas.microsoft.com/office/drawing/2014/main" id="{DDA8084D-C7BF-C2B2-93A9-34FAD4C627B0}"/>
              </a:ext>
            </a:extLst>
          </p:cNvPr>
          <p:cNvSpPr txBox="1"/>
          <p:nvPr/>
        </p:nvSpPr>
        <p:spPr>
          <a:xfrm>
            <a:off x="8682983" y="3618411"/>
            <a:ext cx="710045" cy="338554"/>
          </a:xfrm>
          <a:prstGeom prst="rect">
            <a:avLst/>
          </a:prstGeom>
          <a:noFill/>
        </p:spPr>
        <p:txBody>
          <a:bodyPr wrap="square" rtlCol="0">
            <a:spAutoFit/>
          </a:bodyPr>
          <a:lstStyle/>
          <a:p>
            <a:pPr algn="ctr"/>
            <a:r>
              <a:rPr lang="en-US" sz="1600" b="1" u="sng">
                <a:solidFill>
                  <a:srgbClr val="1B1464"/>
                </a:solidFill>
                <a:latin typeface="Helvetica" panose="020B0604020202020204" pitchFamily="34" charset="0"/>
                <a:cs typeface="Helvetica" panose="020B0604020202020204" pitchFamily="34" charset="0"/>
              </a:rPr>
              <a:t>22%</a:t>
            </a:r>
          </a:p>
        </p:txBody>
      </p:sp>
      <p:sp>
        <p:nvSpPr>
          <p:cNvPr id="29" name="TextBox 28">
            <a:extLst>
              <a:ext uri="{FF2B5EF4-FFF2-40B4-BE49-F238E27FC236}">
                <a16:creationId xmlns:a16="http://schemas.microsoft.com/office/drawing/2014/main" id="{70B2CF17-E976-25DE-3F56-1D37A39E73F5}"/>
              </a:ext>
            </a:extLst>
          </p:cNvPr>
          <p:cNvSpPr txBox="1"/>
          <p:nvPr/>
        </p:nvSpPr>
        <p:spPr>
          <a:xfrm>
            <a:off x="9336803" y="3774668"/>
            <a:ext cx="710045" cy="338554"/>
          </a:xfrm>
          <a:prstGeom prst="rect">
            <a:avLst/>
          </a:prstGeom>
          <a:noFill/>
        </p:spPr>
        <p:txBody>
          <a:bodyPr wrap="square" rtlCol="0">
            <a:spAutoFit/>
          </a:bodyPr>
          <a:lstStyle/>
          <a:p>
            <a:pPr algn="ctr"/>
            <a:r>
              <a:rPr lang="en-US" sz="1600" b="1" u="sng">
                <a:solidFill>
                  <a:srgbClr val="1B1464"/>
                </a:solidFill>
                <a:latin typeface="Helvetica" panose="020B0604020202020204" pitchFamily="34" charset="0"/>
                <a:cs typeface="Helvetica" panose="020B0604020202020204" pitchFamily="34" charset="0"/>
              </a:rPr>
              <a:t>18%</a:t>
            </a:r>
          </a:p>
        </p:txBody>
      </p:sp>
      <p:sp>
        <p:nvSpPr>
          <p:cNvPr id="30" name="TextBox 29">
            <a:extLst>
              <a:ext uri="{FF2B5EF4-FFF2-40B4-BE49-F238E27FC236}">
                <a16:creationId xmlns:a16="http://schemas.microsoft.com/office/drawing/2014/main" id="{784FD1C7-E4F9-14BC-3B9A-B08D0D212A1E}"/>
              </a:ext>
            </a:extLst>
          </p:cNvPr>
          <p:cNvSpPr txBox="1"/>
          <p:nvPr/>
        </p:nvSpPr>
        <p:spPr>
          <a:xfrm>
            <a:off x="9980598" y="3905975"/>
            <a:ext cx="710045" cy="338554"/>
          </a:xfrm>
          <a:prstGeom prst="rect">
            <a:avLst/>
          </a:prstGeom>
          <a:noFill/>
        </p:spPr>
        <p:txBody>
          <a:bodyPr wrap="square" rtlCol="0">
            <a:spAutoFit/>
          </a:bodyPr>
          <a:lstStyle/>
          <a:p>
            <a:pPr algn="ctr"/>
            <a:r>
              <a:rPr lang="en-US" sz="1600" b="1" u="sng">
                <a:solidFill>
                  <a:srgbClr val="1B1464"/>
                </a:solidFill>
                <a:latin typeface="Helvetica" panose="020B0604020202020204" pitchFamily="34" charset="0"/>
                <a:cs typeface="Helvetica" panose="020B0604020202020204" pitchFamily="34" charset="0"/>
              </a:rPr>
              <a:t>15%</a:t>
            </a:r>
          </a:p>
        </p:txBody>
      </p:sp>
      <p:sp>
        <p:nvSpPr>
          <p:cNvPr id="31" name="TextBox 30">
            <a:extLst>
              <a:ext uri="{FF2B5EF4-FFF2-40B4-BE49-F238E27FC236}">
                <a16:creationId xmlns:a16="http://schemas.microsoft.com/office/drawing/2014/main" id="{C35E4D22-D17E-FF50-CE27-BA0A67B09F7C}"/>
              </a:ext>
            </a:extLst>
          </p:cNvPr>
          <p:cNvSpPr txBox="1"/>
          <p:nvPr/>
        </p:nvSpPr>
        <p:spPr>
          <a:xfrm>
            <a:off x="10634403" y="3871501"/>
            <a:ext cx="710045" cy="338554"/>
          </a:xfrm>
          <a:prstGeom prst="rect">
            <a:avLst/>
          </a:prstGeom>
          <a:noFill/>
        </p:spPr>
        <p:txBody>
          <a:bodyPr wrap="square" rtlCol="0">
            <a:spAutoFit/>
          </a:bodyPr>
          <a:lstStyle/>
          <a:p>
            <a:pPr algn="ctr"/>
            <a:r>
              <a:rPr lang="en-US" sz="1600" b="1" u="sng">
                <a:solidFill>
                  <a:srgbClr val="1B1464"/>
                </a:solidFill>
                <a:latin typeface="Helvetica" panose="020B0604020202020204" pitchFamily="34" charset="0"/>
                <a:cs typeface="Helvetica" panose="020B0604020202020204" pitchFamily="34" charset="0"/>
              </a:rPr>
              <a:t>16%</a:t>
            </a:r>
          </a:p>
        </p:txBody>
      </p:sp>
      <p:sp>
        <p:nvSpPr>
          <p:cNvPr id="32" name="TextBox 31">
            <a:extLst>
              <a:ext uri="{FF2B5EF4-FFF2-40B4-BE49-F238E27FC236}">
                <a16:creationId xmlns:a16="http://schemas.microsoft.com/office/drawing/2014/main" id="{63AC46AB-DE68-D016-4FB3-753D1429609F}"/>
              </a:ext>
            </a:extLst>
          </p:cNvPr>
          <p:cNvSpPr txBox="1"/>
          <p:nvPr/>
        </p:nvSpPr>
        <p:spPr>
          <a:xfrm>
            <a:off x="11263533" y="4072876"/>
            <a:ext cx="710045" cy="338554"/>
          </a:xfrm>
          <a:prstGeom prst="rect">
            <a:avLst/>
          </a:prstGeom>
          <a:noFill/>
        </p:spPr>
        <p:txBody>
          <a:bodyPr wrap="square" rtlCol="0">
            <a:spAutoFit/>
          </a:bodyPr>
          <a:lstStyle/>
          <a:p>
            <a:pPr algn="ctr"/>
            <a:r>
              <a:rPr lang="en-US" sz="1600" b="1" u="sng">
                <a:solidFill>
                  <a:srgbClr val="1B1464"/>
                </a:solidFill>
                <a:latin typeface="Helvetica" panose="020B0604020202020204" pitchFamily="34" charset="0"/>
                <a:cs typeface="Helvetica" panose="020B0604020202020204" pitchFamily="34" charset="0"/>
              </a:rPr>
              <a:t>11%</a:t>
            </a:r>
          </a:p>
        </p:txBody>
      </p:sp>
    </p:spTree>
    <p:extLst>
      <p:ext uri="{BB962C8B-B14F-4D97-AF65-F5344CB8AC3E}">
        <p14:creationId xmlns:p14="http://schemas.microsoft.com/office/powerpoint/2010/main" val="967602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72682BA4-1706-C747-714E-496FA0DF85AD}"/>
              </a:ext>
            </a:extLst>
          </p:cNvPr>
          <p:cNvSpPr/>
          <p:nvPr/>
        </p:nvSpPr>
        <p:spPr>
          <a:xfrm>
            <a:off x="-1877" y="1536193"/>
            <a:ext cx="12189977" cy="5332958"/>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845CAE4-9683-863D-D27B-9A98BD5DCFB9}"/>
              </a:ext>
            </a:extLst>
          </p:cNvPr>
          <p:cNvSpPr/>
          <p:nvPr/>
        </p:nvSpPr>
        <p:spPr>
          <a:xfrm>
            <a:off x="131226" y="2696174"/>
            <a:ext cx="3870464" cy="3489136"/>
          </a:xfrm>
          <a:prstGeom prst="rect">
            <a:avLst/>
          </a:prstGeom>
          <a:solidFill>
            <a:schemeClr val="bg1"/>
          </a:solidFill>
          <a:ln w="571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5C25E4EE-3E0E-367D-1369-683BAC226278}"/>
              </a:ext>
            </a:extLst>
          </p:cNvPr>
          <p:cNvSpPr/>
          <p:nvPr/>
        </p:nvSpPr>
        <p:spPr>
          <a:xfrm>
            <a:off x="4157042" y="2696174"/>
            <a:ext cx="3870464" cy="3489136"/>
          </a:xfrm>
          <a:prstGeom prst="rect">
            <a:avLst/>
          </a:prstGeom>
          <a:solidFill>
            <a:schemeClr val="bg1"/>
          </a:solidFill>
          <a:ln w="571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1260ECB5-B6E1-38AE-0032-2F41BD4E9513}"/>
              </a:ext>
            </a:extLst>
          </p:cNvPr>
          <p:cNvSpPr/>
          <p:nvPr/>
        </p:nvSpPr>
        <p:spPr>
          <a:xfrm>
            <a:off x="8190310" y="2696174"/>
            <a:ext cx="3870464" cy="3489136"/>
          </a:xfrm>
          <a:prstGeom prst="rect">
            <a:avLst/>
          </a:prstGeom>
          <a:solidFill>
            <a:schemeClr val="bg1"/>
          </a:solidFill>
          <a:ln w="571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7" name="Picture 46" descr="A picture containing text, sign, light&#10;&#10;Description automatically generated">
            <a:extLst>
              <a:ext uri="{FF2B5EF4-FFF2-40B4-BE49-F238E27FC236}">
                <a16:creationId xmlns:a16="http://schemas.microsoft.com/office/drawing/2014/main" id="{0AAB3357-F5A2-4977-C814-208CD738A37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68874" y="2908021"/>
            <a:ext cx="1105183" cy="1105183"/>
          </a:xfrm>
          <a:prstGeom prst="rect">
            <a:avLst/>
          </a:prstGeom>
        </p:spPr>
      </p:pic>
      <p:pic>
        <p:nvPicPr>
          <p:cNvPr id="48" name="Picture 47" descr="Icon&#10;&#10;Description automatically generated">
            <a:extLst>
              <a:ext uri="{FF2B5EF4-FFF2-40B4-BE49-F238E27FC236}">
                <a16:creationId xmlns:a16="http://schemas.microsoft.com/office/drawing/2014/main" id="{C0B7D8D8-8DF9-6583-722E-7414473BFE6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58618" y="2826956"/>
            <a:ext cx="1267312" cy="1267312"/>
          </a:xfrm>
          <a:prstGeom prst="rect">
            <a:avLst/>
          </a:prstGeom>
        </p:spPr>
      </p:pic>
      <p:pic>
        <p:nvPicPr>
          <p:cNvPr id="50" name="Picture 49" descr="Icon&#10;&#10;Description automatically generated">
            <a:extLst>
              <a:ext uri="{FF2B5EF4-FFF2-40B4-BE49-F238E27FC236}">
                <a16:creationId xmlns:a16="http://schemas.microsoft.com/office/drawing/2014/main" id="{48F5003C-53A7-28B4-BB79-3F9EFC1E79F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05451" y="2883024"/>
            <a:ext cx="1155176" cy="1155176"/>
          </a:xfrm>
          <a:prstGeom prst="rect">
            <a:avLst/>
          </a:prstGeom>
        </p:spPr>
      </p:pic>
      <p:sp>
        <p:nvSpPr>
          <p:cNvPr id="61" name="TextBox 60">
            <a:extLst>
              <a:ext uri="{FF2B5EF4-FFF2-40B4-BE49-F238E27FC236}">
                <a16:creationId xmlns:a16="http://schemas.microsoft.com/office/drawing/2014/main" id="{007A8F91-BB38-D025-2642-93CC7723D365}"/>
              </a:ext>
            </a:extLst>
          </p:cNvPr>
          <p:cNvSpPr txBox="1"/>
          <p:nvPr/>
        </p:nvSpPr>
        <p:spPr>
          <a:xfrm>
            <a:off x="720335" y="4173738"/>
            <a:ext cx="2692247" cy="584775"/>
          </a:xfrm>
          <a:prstGeom prst="rect">
            <a:avLst/>
          </a:prstGeom>
          <a:noFill/>
          <a:ln>
            <a:noFill/>
          </a:ln>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Not Having Enough Money to Pay</a:t>
            </a:r>
            <a:r>
              <a:rPr kumimoji="0" lang="en-US" sz="1600" b="1" i="0" u="none"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 Monthly Bills</a:t>
            </a:r>
            <a:endParaRPr kumimoji="0" lang="en-US" sz="2000" b="1" i="0" u="none"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62" name="TextBox 61">
            <a:extLst>
              <a:ext uri="{FF2B5EF4-FFF2-40B4-BE49-F238E27FC236}">
                <a16:creationId xmlns:a16="http://schemas.microsoft.com/office/drawing/2014/main" id="{34A38999-531B-3CA4-6AA6-F5E4906CD0A1}"/>
              </a:ext>
            </a:extLst>
          </p:cNvPr>
          <p:cNvSpPr txBox="1"/>
          <p:nvPr/>
        </p:nvSpPr>
        <p:spPr>
          <a:xfrm>
            <a:off x="817694" y="4881259"/>
            <a:ext cx="2497528" cy="646331"/>
          </a:xfrm>
          <a:prstGeom prst="rect">
            <a:avLst/>
          </a:prstGeom>
          <a:noFill/>
        </p:spPr>
        <p:txBody>
          <a:bodyPr wrap="square">
            <a:spAutoFit/>
          </a:bodyPr>
          <a:lstStyle/>
          <a:p>
            <a:pPr algn="ctr"/>
            <a:r>
              <a:rPr kumimoji="0" lang="en-US" sz="3600" b="1" i="0" u="none" strike="noStrike" kern="1200" cap="none" spc="0" normalizeH="0" baseline="0" noProof="0">
                <a:ln w="13462">
                  <a:solidFill>
                    <a:prstClr val="black"/>
                  </a:solidFill>
                  <a:prstDash val="solid"/>
                </a:ln>
                <a:solidFill>
                  <a:srgbClr val="ED3C8D"/>
                </a:solidFill>
                <a:uLnTx/>
                <a:uFillTx/>
                <a:latin typeface="Helvetica" panose="020B0604020202020204" pitchFamily="34" charset="0"/>
                <a:ea typeface="+mn-ea"/>
                <a:cs typeface="Helvetica" panose="020B0604020202020204" pitchFamily="34" charset="0"/>
              </a:rPr>
              <a:t>66% </a:t>
            </a:r>
            <a:r>
              <a:rPr kumimoji="0" lang="en-US" sz="3600" i="0" u="none" strike="noStrike" kern="1200" cap="none" spc="0" normalizeH="0" baseline="0" noProof="0">
                <a:ln w="13462">
                  <a:solidFill>
                    <a:prstClr val="black"/>
                  </a:solidFill>
                  <a:prstDash val="solid"/>
                </a:ln>
                <a:uLnTx/>
                <a:uFillTx/>
                <a:latin typeface="Helvetica" panose="020B0604020202020204" pitchFamily="34" charset="0"/>
                <a:ea typeface="+mn-ea"/>
                <a:cs typeface="Helvetica" panose="020B0604020202020204" pitchFamily="34" charset="0"/>
              </a:rPr>
              <a:t>/</a:t>
            </a:r>
            <a:r>
              <a:rPr kumimoji="0" lang="en-US" sz="3600" b="1" i="0" u="none" strike="noStrike" kern="1200" cap="none" spc="0" normalizeH="0" baseline="0" noProof="0">
                <a:ln w="13462">
                  <a:solidFill>
                    <a:prstClr val="black"/>
                  </a:solidFill>
                  <a:prstDash val="solid"/>
                </a:ln>
                <a:solidFill>
                  <a:srgbClr val="00BFF2"/>
                </a:solidFill>
                <a:uLnTx/>
                <a:uFillTx/>
                <a:latin typeface="Helvetica" panose="020B0604020202020204" pitchFamily="34" charset="0"/>
                <a:ea typeface="+mn-ea"/>
                <a:cs typeface="Helvetica" panose="020B0604020202020204" pitchFamily="34" charset="0"/>
              </a:rPr>
              <a:t> </a:t>
            </a:r>
            <a:r>
              <a:rPr lang="en-US" sz="3600" b="1">
                <a:ln w="13462">
                  <a:solidFill>
                    <a:prstClr val="black"/>
                  </a:solidFill>
                  <a:prstDash val="solid"/>
                </a:ln>
                <a:solidFill>
                  <a:srgbClr val="00BFF2"/>
                </a:solidFill>
                <a:latin typeface="Helvetica" panose="020B0604020202020204" pitchFamily="34" charset="0"/>
                <a:cs typeface="Helvetica" panose="020B0604020202020204" pitchFamily="34" charset="0"/>
              </a:rPr>
              <a:t>18</a:t>
            </a:r>
            <a:r>
              <a:rPr kumimoji="0" lang="en-US" sz="3600" b="1" i="0" u="none" strike="noStrike" kern="1200" cap="none" spc="0" normalizeH="0" baseline="0" noProof="0">
                <a:ln w="13462">
                  <a:solidFill>
                    <a:prstClr val="black"/>
                  </a:solidFill>
                  <a:prstDash val="solid"/>
                </a:ln>
                <a:solidFill>
                  <a:srgbClr val="00BFF2"/>
                </a:solidFill>
                <a:uLnTx/>
                <a:uFillTx/>
                <a:latin typeface="Helvetica" panose="020B0604020202020204" pitchFamily="34" charset="0"/>
                <a:ea typeface="+mn-ea"/>
                <a:cs typeface="Helvetica" panose="020B0604020202020204" pitchFamily="34" charset="0"/>
              </a:rPr>
              <a:t>% </a:t>
            </a:r>
            <a:endParaRPr lang="en-US" sz="3600">
              <a:solidFill>
                <a:srgbClr val="00BFF2"/>
              </a:solidFill>
            </a:endParaRPr>
          </a:p>
        </p:txBody>
      </p:sp>
      <p:sp>
        <p:nvSpPr>
          <p:cNvPr id="63" name="TextBox 62">
            <a:extLst>
              <a:ext uri="{FF2B5EF4-FFF2-40B4-BE49-F238E27FC236}">
                <a16:creationId xmlns:a16="http://schemas.microsoft.com/office/drawing/2014/main" id="{438FE5EC-8AF9-2A04-7066-BF7F438A694E}"/>
              </a:ext>
            </a:extLst>
          </p:cNvPr>
          <p:cNvSpPr txBox="1"/>
          <p:nvPr/>
        </p:nvSpPr>
        <p:spPr>
          <a:xfrm>
            <a:off x="920641" y="5776960"/>
            <a:ext cx="2291635" cy="276999"/>
          </a:xfrm>
          <a:prstGeom prst="rect">
            <a:avLst/>
          </a:prstGeom>
          <a:noFill/>
        </p:spPr>
        <p:txBody>
          <a:bodyPr wrap="square" rtlCol="0">
            <a:spAutoFit/>
          </a:bodyPr>
          <a:lstStyle>
            <a:defPPr>
              <a:defRPr lang="en-US"/>
            </a:defPPr>
            <a:lvl1pPr algn="ctr">
              <a:defRPr sz="1000">
                <a:solidFill>
                  <a:srgbClr val="1B1464"/>
                </a:solidFill>
                <a:latin typeface="Helvetica" panose="020B0403020202020204" pitchFamily="34" charset="0"/>
              </a:defRPr>
            </a:lvl1pPr>
          </a:lstStyle>
          <a:p>
            <a:r>
              <a:rPr lang="en-US" sz="1200"/>
              <a:t>+15% pp / +11% pp vs. 2021</a:t>
            </a:r>
          </a:p>
        </p:txBody>
      </p:sp>
      <p:sp>
        <p:nvSpPr>
          <p:cNvPr id="64" name="TextBox 63">
            <a:extLst>
              <a:ext uri="{FF2B5EF4-FFF2-40B4-BE49-F238E27FC236}">
                <a16:creationId xmlns:a16="http://schemas.microsoft.com/office/drawing/2014/main" id="{0EFA89EE-FB87-A9D1-2EBF-419A2493626F}"/>
              </a:ext>
            </a:extLst>
          </p:cNvPr>
          <p:cNvSpPr txBox="1"/>
          <p:nvPr/>
        </p:nvSpPr>
        <p:spPr>
          <a:xfrm>
            <a:off x="4860178" y="4173738"/>
            <a:ext cx="2464192" cy="584775"/>
          </a:xfrm>
          <a:prstGeom prst="rect">
            <a:avLst/>
          </a:prstGeom>
          <a:noFill/>
          <a:ln>
            <a:noFill/>
          </a:ln>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Paying </a:t>
            </a:r>
            <a:r>
              <a:rPr kumimoji="0" lang="en-US" sz="1600" b="1" i="0" u="none"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Rent, Mortgage, Other Housing</a:t>
            </a: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 Costs</a:t>
            </a:r>
            <a:endParaRPr kumimoji="0" lang="en-US" sz="2000" b="0" i="0" u="none"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65" name="TextBox 64">
            <a:extLst>
              <a:ext uri="{FF2B5EF4-FFF2-40B4-BE49-F238E27FC236}">
                <a16:creationId xmlns:a16="http://schemas.microsoft.com/office/drawing/2014/main" id="{7CC43424-F695-8FA7-7782-F9A9C0C3F042}"/>
              </a:ext>
            </a:extLst>
          </p:cNvPr>
          <p:cNvSpPr txBox="1"/>
          <p:nvPr/>
        </p:nvSpPr>
        <p:spPr>
          <a:xfrm>
            <a:off x="4843510" y="4881259"/>
            <a:ext cx="249752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13462">
                  <a:solidFill>
                    <a:prstClr val="black"/>
                  </a:solidFill>
                  <a:prstDash val="solid"/>
                </a:ln>
                <a:solidFill>
                  <a:srgbClr val="ED3C8D"/>
                </a:solidFill>
                <a:effectLst/>
                <a:uLnTx/>
                <a:uFillTx/>
                <a:latin typeface="Helvetica" panose="020B0604020202020204" pitchFamily="34" charset="0"/>
                <a:ea typeface="+mn-ea"/>
                <a:cs typeface="Helvetica" panose="020B0604020202020204" pitchFamily="34" charset="0"/>
              </a:rPr>
              <a:t>59% </a:t>
            </a:r>
            <a:r>
              <a:rPr kumimoji="0" lang="en-US" sz="3600" b="0" i="0" u="none" strike="noStrike" kern="1200" cap="none" spc="0" normalizeH="0" baseline="0" noProof="0">
                <a:ln w="13462">
                  <a:solidFill>
                    <a:prstClr val="black"/>
                  </a:solidFill>
                  <a:prstDash val="solid"/>
                </a:ln>
                <a:solidFill>
                  <a:prstClr val="black"/>
                </a:solidFill>
                <a:effectLst/>
                <a:uLnTx/>
                <a:uFillTx/>
                <a:latin typeface="Helvetica" panose="020B0604020202020204" pitchFamily="34" charset="0"/>
                <a:ea typeface="+mn-ea"/>
                <a:cs typeface="Helvetica" panose="020B0604020202020204" pitchFamily="34" charset="0"/>
              </a:rPr>
              <a:t>/</a:t>
            </a:r>
            <a:r>
              <a:rPr kumimoji="0" lang="en-US" sz="3600" b="1" i="0" u="none" strike="noStrike" kern="1200" cap="none" spc="0" normalizeH="0" baseline="0" noProof="0">
                <a:ln w="13462">
                  <a:solidFill>
                    <a:prstClr val="black"/>
                  </a:solidFill>
                  <a:prstDash val="solid"/>
                </a:ln>
                <a:solidFill>
                  <a:srgbClr val="00BFF2"/>
                </a:solidFill>
                <a:effectLst/>
                <a:uLnTx/>
                <a:uFillTx/>
                <a:latin typeface="Helvetica" panose="020B0604020202020204" pitchFamily="34" charset="0"/>
                <a:ea typeface="+mn-ea"/>
                <a:cs typeface="Helvetica" panose="020B0604020202020204" pitchFamily="34" charset="0"/>
              </a:rPr>
              <a:t> 15% </a:t>
            </a:r>
            <a:endParaRPr kumimoji="0" lang="en-US" sz="3600" b="0" i="0" u="none" strike="noStrike" kern="1200" cap="none" spc="0" normalizeH="0" baseline="0" noProof="0">
              <a:ln>
                <a:noFill/>
              </a:ln>
              <a:solidFill>
                <a:srgbClr val="00BFF2"/>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4524435E-629D-3E3B-89BD-408A928AD35E}"/>
              </a:ext>
            </a:extLst>
          </p:cNvPr>
          <p:cNvSpPr txBox="1"/>
          <p:nvPr/>
        </p:nvSpPr>
        <p:spPr>
          <a:xfrm>
            <a:off x="4775150" y="5785702"/>
            <a:ext cx="2634249" cy="276425"/>
          </a:xfrm>
          <a:prstGeom prst="rect">
            <a:avLst/>
          </a:prstGeom>
          <a:noFill/>
        </p:spPr>
        <p:txBody>
          <a:bodyPr wrap="square" rtlCol="0">
            <a:spAutoFit/>
          </a:bodyPr>
          <a:lstStyle>
            <a:defPPr>
              <a:defRPr lang="en-US"/>
            </a:defPPr>
            <a:lvl1pPr algn="ctr">
              <a:defRPr sz="1000">
                <a:solidFill>
                  <a:srgbClr val="1B1464"/>
                </a:solidFill>
                <a:latin typeface="Helvetica" panose="020B0403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+12% pp / +8% pp vs. 2021</a:t>
            </a:r>
          </a:p>
        </p:txBody>
      </p:sp>
      <p:sp>
        <p:nvSpPr>
          <p:cNvPr id="67" name="TextBox 66">
            <a:extLst>
              <a:ext uri="{FF2B5EF4-FFF2-40B4-BE49-F238E27FC236}">
                <a16:creationId xmlns:a16="http://schemas.microsoft.com/office/drawing/2014/main" id="{312165FD-B950-FCB7-1877-21FFB36BA0B9}"/>
              </a:ext>
            </a:extLst>
          </p:cNvPr>
          <p:cNvSpPr txBox="1"/>
          <p:nvPr/>
        </p:nvSpPr>
        <p:spPr>
          <a:xfrm>
            <a:off x="8359491" y="4173738"/>
            <a:ext cx="3532103" cy="584775"/>
          </a:xfrm>
          <a:prstGeom prst="rect">
            <a:avLst/>
          </a:prstGeom>
          <a:noFill/>
          <a:ln>
            <a:noFill/>
          </a:ln>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Paying </a:t>
            </a:r>
            <a:r>
              <a:rPr kumimoji="0" lang="en-US" sz="1600" b="1" i="0" u="none"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Medical Costs </a:t>
            </a: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in the Event of Serious Illness or Accident</a:t>
            </a:r>
            <a:endParaRPr kumimoji="0" lang="en-US" sz="2000" b="0" i="0" u="none"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68" name="TextBox 67">
            <a:extLst>
              <a:ext uri="{FF2B5EF4-FFF2-40B4-BE49-F238E27FC236}">
                <a16:creationId xmlns:a16="http://schemas.microsoft.com/office/drawing/2014/main" id="{B0924240-1064-D77B-0061-7E7A03E91950}"/>
              </a:ext>
            </a:extLst>
          </p:cNvPr>
          <p:cNvSpPr txBox="1"/>
          <p:nvPr/>
        </p:nvSpPr>
        <p:spPr>
          <a:xfrm>
            <a:off x="8876778" y="4881259"/>
            <a:ext cx="249752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13462">
                  <a:solidFill>
                    <a:prstClr val="black"/>
                  </a:solidFill>
                  <a:prstDash val="solid"/>
                </a:ln>
                <a:solidFill>
                  <a:srgbClr val="ED3C8D"/>
                </a:solidFill>
                <a:effectLst/>
                <a:uLnTx/>
                <a:uFillTx/>
                <a:latin typeface="Helvetica" panose="020B0604020202020204" pitchFamily="34" charset="0"/>
                <a:ea typeface="+mn-ea"/>
                <a:cs typeface="Helvetica" panose="020B0604020202020204" pitchFamily="34" charset="0"/>
              </a:rPr>
              <a:t>72% </a:t>
            </a:r>
            <a:r>
              <a:rPr kumimoji="0" lang="en-US" sz="3600" b="0" i="0" u="none" strike="noStrike" kern="1200" cap="none" spc="0" normalizeH="0" baseline="0" noProof="0">
                <a:ln w="13462">
                  <a:solidFill>
                    <a:prstClr val="black"/>
                  </a:solidFill>
                  <a:prstDash val="solid"/>
                </a:ln>
                <a:solidFill>
                  <a:prstClr val="black"/>
                </a:solidFill>
                <a:effectLst/>
                <a:uLnTx/>
                <a:uFillTx/>
                <a:latin typeface="Helvetica" panose="020B0604020202020204" pitchFamily="34" charset="0"/>
                <a:ea typeface="+mn-ea"/>
                <a:cs typeface="Helvetica" panose="020B0604020202020204" pitchFamily="34" charset="0"/>
              </a:rPr>
              <a:t>/</a:t>
            </a:r>
            <a:r>
              <a:rPr kumimoji="0" lang="en-US" sz="3600" b="1" i="0" u="none" strike="noStrike" kern="1200" cap="none" spc="0" normalizeH="0" baseline="0" noProof="0">
                <a:ln w="13462">
                  <a:solidFill>
                    <a:prstClr val="black"/>
                  </a:solidFill>
                  <a:prstDash val="solid"/>
                </a:ln>
                <a:solidFill>
                  <a:srgbClr val="00BFF2"/>
                </a:solidFill>
                <a:effectLst/>
                <a:uLnTx/>
                <a:uFillTx/>
                <a:latin typeface="Helvetica" panose="020B0604020202020204" pitchFamily="34" charset="0"/>
                <a:ea typeface="+mn-ea"/>
                <a:cs typeface="Helvetica" panose="020B0604020202020204" pitchFamily="34" charset="0"/>
              </a:rPr>
              <a:t> 37% </a:t>
            </a:r>
            <a:endParaRPr kumimoji="0" lang="en-US" sz="3600" b="0" i="0" u="none" strike="noStrike" kern="1200" cap="none" spc="0" normalizeH="0" baseline="0" noProof="0">
              <a:ln>
                <a:noFill/>
              </a:ln>
              <a:solidFill>
                <a:srgbClr val="00BFF2"/>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87196A2C-6A0A-F75A-701F-AFEEF04FBACD}"/>
              </a:ext>
            </a:extLst>
          </p:cNvPr>
          <p:cNvSpPr txBox="1"/>
          <p:nvPr/>
        </p:nvSpPr>
        <p:spPr>
          <a:xfrm>
            <a:off x="8683067" y="5785128"/>
            <a:ext cx="28849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+10% pp / -2% pp vs. 2021</a:t>
            </a:r>
          </a:p>
        </p:txBody>
      </p:sp>
      <p:sp>
        <p:nvSpPr>
          <p:cNvPr id="7" name="TextBox 6">
            <a:extLst>
              <a:ext uri="{FF2B5EF4-FFF2-40B4-BE49-F238E27FC236}">
                <a16:creationId xmlns:a16="http://schemas.microsoft.com/office/drawing/2014/main" id="{C7AF92F7-37D4-1871-B2E5-FFC2D4B775CE}"/>
              </a:ext>
            </a:extLst>
          </p:cNvPr>
          <p:cNvSpPr txBox="1"/>
          <p:nvPr/>
        </p:nvSpPr>
        <p:spPr>
          <a:xfrm>
            <a:off x="503714" y="6312655"/>
            <a:ext cx="1164928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Gallup Poll Social Series,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Americans' Financial Worries Tick Up in Past Year</a:t>
            </a:r>
            <a:r>
              <a:rPr kumimoji="0" lang="en-US" sz="800" b="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May 2022. PP = percentage point. </a:t>
            </a:r>
            <a:endParaRPr kumimoji="0" lang="fr-FR"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pic>
        <p:nvPicPr>
          <p:cNvPr id="8" name="Picture 7">
            <a:extLst>
              <a:ext uri="{FF2B5EF4-FFF2-40B4-BE49-F238E27FC236}">
                <a16:creationId xmlns:a16="http://schemas.microsoft.com/office/drawing/2014/main" id="{1C71C4D9-C55F-E284-5DE9-BF1FE81877D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9" name="Slide Number Placeholder 5">
            <a:extLst>
              <a:ext uri="{FF2B5EF4-FFF2-40B4-BE49-F238E27FC236}">
                <a16:creationId xmlns:a16="http://schemas.microsoft.com/office/drawing/2014/main" id="{BFDD14DD-DBC9-65EC-29DB-69248F02460D}"/>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F7F840F7-A498-5BD0-5407-6225EB297831}"/>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1" name="Rectangle 10">
            <a:extLst>
              <a:ext uri="{FF2B5EF4-FFF2-40B4-BE49-F238E27FC236}">
                <a16:creationId xmlns:a16="http://schemas.microsoft.com/office/drawing/2014/main" id="{79E52596-59B6-1CD1-D8D7-1B5607EA6A73}"/>
              </a:ext>
            </a:extLst>
          </p:cNvPr>
          <p:cNvSpPr/>
          <p:nvPr/>
        </p:nvSpPr>
        <p:spPr>
          <a:xfrm>
            <a:off x="211273" y="263848"/>
            <a:ext cx="1201657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The type and severity of </a:t>
            </a:r>
            <a:r>
              <a:rPr lang="en-US" sz="2600" b="1">
                <a:solidFill>
                  <a:srgbClr val="1F1A62"/>
                </a:solidFill>
                <a:latin typeface="Helvetica" pitchFamily="2" charset="0"/>
              </a:rPr>
              <a:t>cutbacks</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 vary by financial status, with lower income homes increasingly worried about affording the necessities</a:t>
            </a:r>
            <a:endParaRPr kumimoji="0" lang="en-US" sz="2600" b="1" i="0" u="none" strike="noStrike" kern="1200" cap="none" spc="0" normalizeH="0" baseline="0" noProof="0">
              <a:ln>
                <a:noFill/>
              </a:ln>
              <a:solidFill>
                <a:srgbClr val="ED3C8D"/>
              </a:solidFill>
              <a:effectLst/>
              <a:uLnTx/>
              <a:uFillTx/>
              <a:latin typeface="Helvetica" pitchFamily="2" charset="0"/>
              <a:ea typeface="+mn-ea"/>
              <a:cs typeface="+mn-cs"/>
            </a:endParaRPr>
          </a:p>
        </p:txBody>
      </p:sp>
      <p:sp>
        <p:nvSpPr>
          <p:cNvPr id="75" name="TextBox 74">
            <a:extLst>
              <a:ext uri="{FF2B5EF4-FFF2-40B4-BE49-F238E27FC236}">
                <a16:creationId xmlns:a16="http://schemas.microsoft.com/office/drawing/2014/main" id="{A94152AB-BADE-87E3-742B-14D06E0118C5}"/>
              </a:ext>
            </a:extLst>
          </p:cNvPr>
          <p:cNvSpPr txBox="1"/>
          <p:nvPr/>
        </p:nvSpPr>
        <p:spPr>
          <a:xfrm>
            <a:off x="961051" y="1664049"/>
            <a:ext cx="1073317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Americans’ Financial Worries, by Annual Household Income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of respondents who feel very/moderately worried</a:t>
            </a:r>
          </a:p>
        </p:txBody>
      </p:sp>
      <p:grpSp>
        <p:nvGrpSpPr>
          <p:cNvPr id="29" name="Group 28">
            <a:extLst>
              <a:ext uri="{FF2B5EF4-FFF2-40B4-BE49-F238E27FC236}">
                <a16:creationId xmlns:a16="http://schemas.microsoft.com/office/drawing/2014/main" id="{021CB619-B8CA-5EF5-2BF1-3E1A1610D72E}"/>
              </a:ext>
            </a:extLst>
          </p:cNvPr>
          <p:cNvGrpSpPr/>
          <p:nvPr/>
        </p:nvGrpSpPr>
        <p:grpSpPr>
          <a:xfrm>
            <a:off x="3567037" y="2220301"/>
            <a:ext cx="5057927" cy="307777"/>
            <a:chOff x="3495364" y="2220307"/>
            <a:chExt cx="5359726" cy="251950"/>
          </a:xfrm>
        </p:grpSpPr>
        <p:sp>
          <p:nvSpPr>
            <p:cNvPr id="30" name="Rectangle 29">
              <a:extLst>
                <a:ext uri="{FF2B5EF4-FFF2-40B4-BE49-F238E27FC236}">
                  <a16:creationId xmlns:a16="http://schemas.microsoft.com/office/drawing/2014/main" id="{D645CF30-B0C9-83E2-103B-32650AE94809}"/>
                </a:ext>
              </a:extLst>
            </p:cNvPr>
            <p:cNvSpPr/>
            <p:nvPr/>
          </p:nvSpPr>
          <p:spPr>
            <a:xfrm>
              <a:off x="3495364" y="2255635"/>
              <a:ext cx="208245" cy="181293"/>
            </a:xfrm>
            <a:prstGeom prst="rect">
              <a:avLst/>
            </a:prstGeom>
            <a:solidFill>
              <a:srgbClr val="ED3C8D"/>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31" name="TextBox 30">
              <a:extLst>
                <a:ext uri="{FF2B5EF4-FFF2-40B4-BE49-F238E27FC236}">
                  <a16:creationId xmlns:a16="http://schemas.microsoft.com/office/drawing/2014/main" id="{122FDA41-51C2-6E78-D919-9FC4D41E15FB}"/>
                </a:ext>
              </a:extLst>
            </p:cNvPr>
            <p:cNvSpPr txBox="1"/>
            <p:nvPr/>
          </p:nvSpPr>
          <p:spPr>
            <a:xfrm>
              <a:off x="3658635" y="2220307"/>
              <a:ext cx="2516607" cy="2519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1B1464"/>
                  </a:solidFill>
                  <a:effectLst/>
                  <a:uLnTx/>
                  <a:uFillTx/>
                  <a:latin typeface="Helvetica" panose="020B0403020202020204" pitchFamily="34" charset="0"/>
                  <a:ea typeface="+mn-ea"/>
                  <a:cs typeface="+mn-cs"/>
                </a:rPr>
                <a:t>&lt;$40K Household Income</a:t>
              </a:r>
            </a:p>
          </p:txBody>
        </p:sp>
        <p:sp>
          <p:nvSpPr>
            <p:cNvPr id="32" name="Rectangle 31">
              <a:extLst>
                <a:ext uri="{FF2B5EF4-FFF2-40B4-BE49-F238E27FC236}">
                  <a16:creationId xmlns:a16="http://schemas.microsoft.com/office/drawing/2014/main" id="{2050016E-B3BF-2917-1725-D7226087BEBE}"/>
                </a:ext>
              </a:extLst>
            </p:cNvPr>
            <p:cNvSpPr/>
            <p:nvPr/>
          </p:nvSpPr>
          <p:spPr>
            <a:xfrm>
              <a:off x="6124320" y="2255635"/>
              <a:ext cx="208245" cy="181293"/>
            </a:xfrm>
            <a:prstGeom prst="rect">
              <a:avLst/>
            </a:prstGeom>
            <a:solidFill>
              <a:srgbClr val="00BFF2"/>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33" name="TextBox 32">
              <a:extLst>
                <a:ext uri="{FF2B5EF4-FFF2-40B4-BE49-F238E27FC236}">
                  <a16:creationId xmlns:a16="http://schemas.microsoft.com/office/drawing/2014/main" id="{CB75411B-FE71-3A38-994E-8E9CF2D6C4E6}"/>
                </a:ext>
              </a:extLst>
            </p:cNvPr>
            <p:cNvSpPr txBox="1"/>
            <p:nvPr/>
          </p:nvSpPr>
          <p:spPr>
            <a:xfrm>
              <a:off x="6306161" y="2220307"/>
              <a:ext cx="2548929" cy="2519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1B1464"/>
                  </a:solidFill>
                  <a:effectLst/>
                  <a:uLnTx/>
                  <a:uFillTx/>
                  <a:latin typeface="Helvetica" panose="020B0403020202020204" pitchFamily="34" charset="0"/>
                  <a:ea typeface="+mn-ea"/>
                  <a:cs typeface="+mn-cs"/>
                </a:rPr>
                <a:t>$100K+ Household Income</a:t>
              </a:r>
            </a:p>
          </p:txBody>
        </p:sp>
      </p:grpSp>
    </p:spTree>
    <p:extLst>
      <p:ext uri="{BB962C8B-B14F-4D97-AF65-F5344CB8AC3E}">
        <p14:creationId xmlns:p14="http://schemas.microsoft.com/office/powerpoint/2010/main" val="1343324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F36B8C70-F477-D0B0-BEFE-6349265C3F04}"/>
              </a:ext>
            </a:extLst>
          </p:cNvPr>
          <p:cNvSpPr/>
          <p:nvPr/>
        </p:nvSpPr>
        <p:spPr>
          <a:xfrm>
            <a:off x="-1877" y="1536193"/>
            <a:ext cx="12189977" cy="5332958"/>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7AF92F7-37D4-1871-B2E5-FFC2D4B775CE}"/>
              </a:ext>
            </a:extLst>
          </p:cNvPr>
          <p:cNvSpPr txBox="1"/>
          <p:nvPr/>
        </p:nvSpPr>
        <p:spPr>
          <a:xfrm>
            <a:off x="503714" y="6312655"/>
            <a:ext cx="1164928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Gallup Poll Social Series,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Americans' Financial Worries Tick Up in Past Year</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May 2022. PP = percentage point. </a:t>
            </a:r>
            <a:endParaRPr kumimoji="0" lang="fr-FR"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pic>
        <p:nvPicPr>
          <p:cNvPr id="8" name="Picture 7">
            <a:extLst>
              <a:ext uri="{FF2B5EF4-FFF2-40B4-BE49-F238E27FC236}">
                <a16:creationId xmlns:a16="http://schemas.microsoft.com/office/drawing/2014/main" id="{1C71C4D9-C55F-E284-5DE9-BF1FE81877D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9" name="Slide Number Placeholder 5">
            <a:extLst>
              <a:ext uri="{FF2B5EF4-FFF2-40B4-BE49-F238E27FC236}">
                <a16:creationId xmlns:a16="http://schemas.microsoft.com/office/drawing/2014/main" id="{BFDD14DD-DBC9-65EC-29DB-69248F02460D}"/>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F7F840F7-A498-5BD0-5407-6225EB297831}"/>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1" name="Rectangle 10">
            <a:extLst>
              <a:ext uri="{FF2B5EF4-FFF2-40B4-BE49-F238E27FC236}">
                <a16:creationId xmlns:a16="http://schemas.microsoft.com/office/drawing/2014/main" id="{79E52596-59B6-1CD1-D8D7-1B5607EA6A73}"/>
              </a:ext>
            </a:extLst>
          </p:cNvPr>
          <p:cNvSpPr/>
          <p:nvPr/>
        </p:nvSpPr>
        <p:spPr>
          <a:xfrm>
            <a:off x="60420" y="276625"/>
            <a:ext cx="12071160" cy="892552"/>
          </a:xfrm>
          <a:prstGeom prst="rect">
            <a:avLst/>
          </a:prstGeom>
        </p:spPr>
        <p:txBody>
          <a:bodyPr wrap="square">
            <a:spAutoFit/>
          </a:bodyPr>
          <a:lstStyle/>
          <a:p>
            <a:pPr lvl="0">
              <a:defRPr/>
            </a:pPr>
            <a:r>
              <a:rPr lang="en-US" sz="2600" b="1">
                <a:solidFill>
                  <a:srgbClr val="1F1A62"/>
                </a:solidFill>
                <a:latin typeface="Helvetica" pitchFamily="2" charset="0"/>
              </a:rPr>
              <a:t>While affluent homes have felt a less direct effect, they are more concerned about having savings for major milestones</a:t>
            </a:r>
            <a:endParaRPr kumimoji="0" lang="en-US" sz="2600" b="1" i="0" u="none" strike="noStrike" kern="1200" cap="none" spc="0" normalizeH="0" baseline="0" noProof="0">
              <a:ln>
                <a:noFill/>
              </a:ln>
              <a:solidFill>
                <a:srgbClr val="ED3C8D"/>
              </a:solidFill>
              <a:effectLst/>
              <a:uLnTx/>
              <a:uFillTx/>
              <a:latin typeface="Helvetica" pitchFamily="2" charset="0"/>
              <a:ea typeface="+mn-ea"/>
              <a:cs typeface="+mn-cs"/>
            </a:endParaRPr>
          </a:p>
        </p:txBody>
      </p:sp>
      <p:sp>
        <p:nvSpPr>
          <p:cNvPr id="19" name="TextBox 18">
            <a:extLst>
              <a:ext uri="{FF2B5EF4-FFF2-40B4-BE49-F238E27FC236}">
                <a16:creationId xmlns:a16="http://schemas.microsoft.com/office/drawing/2014/main" id="{F5DF5F9A-B6C2-F239-98F4-DF4377B12EC0}"/>
              </a:ext>
            </a:extLst>
          </p:cNvPr>
          <p:cNvSpPr txBox="1"/>
          <p:nvPr/>
        </p:nvSpPr>
        <p:spPr>
          <a:xfrm>
            <a:off x="961051" y="1664049"/>
            <a:ext cx="1073317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Americans’ Financial Worries, by Annual Household Income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of respondents who feel very/moderately worried</a:t>
            </a:r>
          </a:p>
        </p:txBody>
      </p:sp>
      <p:grpSp>
        <p:nvGrpSpPr>
          <p:cNvPr id="13" name="Group 12">
            <a:extLst>
              <a:ext uri="{FF2B5EF4-FFF2-40B4-BE49-F238E27FC236}">
                <a16:creationId xmlns:a16="http://schemas.microsoft.com/office/drawing/2014/main" id="{85CFC94D-22DB-6A08-3278-43A42A8C9FF3}"/>
              </a:ext>
            </a:extLst>
          </p:cNvPr>
          <p:cNvGrpSpPr/>
          <p:nvPr/>
        </p:nvGrpSpPr>
        <p:grpSpPr>
          <a:xfrm>
            <a:off x="3567037" y="2220301"/>
            <a:ext cx="5057927" cy="307777"/>
            <a:chOff x="3495364" y="2220307"/>
            <a:chExt cx="5359726" cy="251950"/>
          </a:xfrm>
        </p:grpSpPr>
        <p:sp>
          <p:nvSpPr>
            <p:cNvPr id="43" name="Rectangle 42">
              <a:extLst>
                <a:ext uri="{FF2B5EF4-FFF2-40B4-BE49-F238E27FC236}">
                  <a16:creationId xmlns:a16="http://schemas.microsoft.com/office/drawing/2014/main" id="{BA19FF70-B2E9-B7EF-5697-5930BED60BCA}"/>
                </a:ext>
              </a:extLst>
            </p:cNvPr>
            <p:cNvSpPr/>
            <p:nvPr/>
          </p:nvSpPr>
          <p:spPr>
            <a:xfrm>
              <a:off x="3495364" y="2255635"/>
              <a:ext cx="208245" cy="181293"/>
            </a:xfrm>
            <a:prstGeom prst="rect">
              <a:avLst/>
            </a:prstGeom>
            <a:solidFill>
              <a:srgbClr val="ED3C8D"/>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44" name="TextBox 43">
              <a:extLst>
                <a:ext uri="{FF2B5EF4-FFF2-40B4-BE49-F238E27FC236}">
                  <a16:creationId xmlns:a16="http://schemas.microsoft.com/office/drawing/2014/main" id="{C4A2A6BF-FE77-2AFD-D349-A371D04445A6}"/>
                </a:ext>
              </a:extLst>
            </p:cNvPr>
            <p:cNvSpPr txBox="1"/>
            <p:nvPr/>
          </p:nvSpPr>
          <p:spPr>
            <a:xfrm>
              <a:off x="3658635" y="2220307"/>
              <a:ext cx="2516607" cy="2519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1B1464"/>
                  </a:solidFill>
                  <a:effectLst/>
                  <a:uLnTx/>
                  <a:uFillTx/>
                  <a:latin typeface="Helvetica" panose="020B0403020202020204" pitchFamily="34" charset="0"/>
                  <a:ea typeface="+mn-ea"/>
                  <a:cs typeface="+mn-cs"/>
                </a:rPr>
                <a:t>&lt;$40K Household Income</a:t>
              </a:r>
            </a:p>
          </p:txBody>
        </p:sp>
        <p:sp>
          <p:nvSpPr>
            <p:cNvPr id="39" name="Rectangle 38">
              <a:extLst>
                <a:ext uri="{FF2B5EF4-FFF2-40B4-BE49-F238E27FC236}">
                  <a16:creationId xmlns:a16="http://schemas.microsoft.com/office/drawing/2014/main" id="{1FCE64C6-0958-CC62-AB5C-1BA3FDBAD694}"/>
                </a:ext>
              </a:extLst>
            </p:cNvPr>
            <p:cNvSpPr/>
            <p:nvPr/>
          </p:nvSpPr>
          <p:spPr>
            <a:xfrm>
              <a:off x="6124320" y="2255635"/>
              <a:ext cx="208245" cy="181293"/>
            </a:xfrm>
            <a:prstGeom prst="rect">
              <a:avLst/>
            </a:prstGeom>
            <a:solidFill>
              <a:srgbClr val="00BFF2"/>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40" name="TextBox 39">
              <a:extLst>
                <a:ext uri="{FF2B5EF4-FFF2-40B4-BE49-F238E27FC236}">
                  <a16:creationId xmlns:a16="http://schemas.microsoft.com/office/drawing/2014/main" id="{EE4B3F9A-1930-2DD7-3C11-4F227D175923}"/>
                </a:ext>
              </a:extLst>
            </p:cNvPr>
            <p:cNvSpPr txBox="1"/>
            <p:nvPr/>
          </p:nvSpPr>
          <p:spPr>
            <a:xfrm>
              <a:off x="6306161" y="2220307"/>
              <a:ext cx="2548929" cy="2519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1B1464"/>
                  </a:solidFill>
                  <a:effectLst/>
                  <a:uLnTx/>
                  <a:uFillTx/>
                  <a:latin typeface="Helvetica" panose="020B0403020202020204" pitchFamily="34" charset="0"/>
                  <a:ea typeface="+mn-ea"/>
                  <a:cs typeface="+mn-cs"/>
                </a:rPr>
                <a:t>$100K+ Household Income</a:t>
              </a:r>
            </a:p>
          </p:txBody>
        </p:sp>
      </p:grpSp>
      <p:sp>
        <p:nvSpPr>
          <p:cNvPr id="27" name="Rectangle 26">
            <a:extLst>
              <a:ext uri="{FF2B5EF4-FFF2-40B4-BE49-F238E27FC236}">
                <a16:creationId xmlns:a16="http://schemas.microsoft.com/office/drawing/2014/main" id="{9E489F45-AE88-20B8-F55A-E51D3DC121F5}"/>
              </a:ext>
            </a:extLst>
          </p:cNvPr>
          <p:cNvSpPr/>
          <p:nvPr/>
        </p:nvSpPr>
        <p:spPr>
          <a:xfrm>
            <a:off x="2027157" y="2655141"/>
            <a:ext cx="3870464" cy="3489136"/>
          </a:xfrm>
          <a:prstGeom prst="rect">
            <a:avLst/>
          </a:prstGeom>
          <a:solidFill>
            <a:schemeClr val="bg1"/>
          </a:solidFill>
          <a:ln w="571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D3030A58-313D-E43F-2D2E-519F5C89E6A9}"/>
              </a:ext>
            </a:extLst>
          </p:cNvPr>
          <p:cNvSpPr/>
          <p:nvPr/>
        </p:nvSpPr>
        <p:spPr>
          <a:xfrm>
            <a:off x="6294379" y="2655141"/>
            <a:ext cx="3870464" cy="3489136"/>
          </a:xfrm>
          <a:prstGeom prst="rect">
            <a:avLst/>
          </a:prstGeom>
          <a:solidFill>
            <a:schemeClr val="bg1"/>
          </a:solidFill>
          <a:ln w="571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TextBox 88">
            <a:extLst>
              <a:ext uri="{FF2B5EF4-FFF2-40B4-BE49-F238E27FC236}">
                <a16:creationId xmlns:a16="http://schemas.microsoft.com/office/drawing/2014/main" id="{45271A36-FFAE-30E9-0D1A-D55DCA0512E3}"/>
              </a:ext>
            </a:extLst>
          </p:cNvPr>
          <p:cNvSpPr txBox="1"/>
          <p:nvPr/>
        </p:nvSpPr>
        <p:spPr>
          <a:xfrm>
            <a:off x="2520978" y="4305684"/>
            <a:ext cx="2882823" cy="646331"/>
          </a:xfrm>
          <a:prstGeom prst="rect">
            <a:avLst/>
          </a:prstGeom>
          <a:noFill/>
          <a:ln>
            <a:noFill/>
          </a:ln>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Not Having Enough</a:t>
            </a:r>
            <a:r>
              <a:rPr kumimoji="0" lang="en-US" b="1" i="0" u="none"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 Money for Retirement</a:t>
            </a:r>
            <a:endParaRPr kumimoji="0" lang="en-US" sz="2400" b="1" i="0" u="none"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81" name="TextBox 80">
            <a:extLst>
              <a:ext uri="{FF2B5EF4-FFF2-40B4-BE49-F238E27FC236}">
                <a16:creationId xmlns:a16="http://schemas.microsoft.com/office/drawing/2014/main" id="{5502194E-211C-63D3-ADDB-8F8496ABAC4B}"/>
              </a:ext>
            </a:extLst>
          </p:cNvPr>
          <p:cNvSpPr txBox="1"/>
          <p:nvPr/>
        </p:nvSpPr>
        <p:spPr>
          <a:xfrm>
            <a:off x="2584664" y="4997954"/>
            <a:ext cx="275545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13462">
                  <a:solidFill>
                    <a:prstClr val="black"/>
                  </a:solidFill>
                  <a:prstDash val="solid"/>
                </a:ln>
                <a:solidFill>
                  <a:srgbClr val="ED3C8D"/>
                </a:solidFill>
                <a:effectLst/>
                <a:uLnTx/>
                <a:uFillTx/>
                <a:latin typeface="Helvetica" panose="020B0604020202020204" pitchFamily="34" charset="0"/>
                <a:ea typeface="+mn-ea"/>
                <a:cs typeface="Helvetica" panose="020B0604020202020204" pitchFamily="34" charset="0"/>
              </a:rPr>
              <a:t>75% </a:t>
            </a:r>
            <a:r>
              <a:rPr kumimoji="0" lang="en-US" sz="4000" b="0" i="0" u="none" strike="noStrike" kern="1200" cap="none" spc="0" normalizeH="0" baseline="0" noProof="0">
                <a:ln w="13462">
                  <a:solidFill>
                    <a:prstClr val="black"/>
                  </a:solidFill>
                  <a:prstDash val="solid"/>
                </a:ln>
                <a:solidFill>
                  <a:prstClr val="black"/>
                </a:solidFill>
                <a:effectLst/>
                <a:uLnTx/>
                <a:uFillTx/>
                <a:latin typeface="Helvetica" panose="020B0604020202020204" pitchFamily="34" charset="0"/>
                <a:ea typeface="+mn-ea"/>
                <a:cs typeface="Helvetica" panose="020B0604020202020204" pitchFamily="34" charset="0"/>
              </a:rPr>
              <a:t>/</a:t>
            </a:r>
            <a:r>
              <a:rPr kumimoji="0" lang="en-US" sz="4000" b="1" i="0" u="none" strike="noStrike" kern="1200" cap="none" spc="0" normalizeH="0" baseline="0" noProof="0">
                <a:ln w="13462">
                  <a:solidFill>
                    <a:prstClr val="black"/>
                  </a:solidFill>
                  <a:prstDash val="solid"/>
                </a:ln>
                <a:solidFill>
                  <a:srgbClr val="00BFF2"/>
                </a:solidFill>
                <a:effectLst/>
                <a:uLnTx/>
                <a:uFillTx/>
                <a:latin typeface="Helvetica" panose="020B0604020202020204" pitchFamily="34" charset="0"/>
                <a:ea typeface="+mn-ea"/>
                <a:cs typeface="Helvetica" panose="020B0604020202020204" pitchFamily="34" charset="0"/>
              </a:rPr>
              <a:t> 54% </a:t>
            </a:r>
            <a:endParaRPr kumimoji="0" lang="en-US" sz="4000" b="0" i="0" u="none" strike="noStrike" kern="1200" cap="none" spc="0" normalizeH="0" baseline="0" noProof="0">
              <a:ln>
                <a:noFill/>
              </a:ln>
              <a:solidFill>
                <a:srgbClr val="00BFF2"/>
              </a:solidFill>
              <a:effectLst/>
              <a:uLnTx/>
              <a:uFillTx/>
              <a:latin typeface="Calibri" panose="020F0502020204030204"/>
              <a:ea typeface="+mn-ea"/>
              <a:cs typeface="+mn-cs"/>
            </a:endParaRPr>
          </a:p>
        </p:txBody>
      </p:sp>
      <p:sp>
        <p:nvSpPr>
          <p:cNvPr id="114" name="TextBox 113">
            <a:extLst>
              <a:ext uri="{FF2B5EF4-FFF2-40B4-BE49-F238E27FC236}">
                <a16:creationId xmlns:a16="http://schemas.microsoft.com/office/drawing/2014/main" id="{E978E0FC-AB93-4DA5-FD5D-C03C251C2F1C}"/>
              </a:ext>
            </a:extLst>
          </p:cNvPr>
          <p:cNvSpPr txBox="1"/>
          <p:nvPr/>
        </p:nvSpPr>
        <p:spPr>
          <a:xfrm>
            <a:off x="2148361" y="5709462"/>
            <a:ext cx="362805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+12% pp / +8% pp vs. 2021</a:t>
            </a:r>
          </a:p>
        </p:txBody>
      </p:sp>
      <p:sp>
        <p:nvSpPr>
          <p:cNvPr id="101" name="TextBox 100">
            <a:extLst>
              <a:ext uri="{FF2B5EF4-FFF2-40B4-BE49-F238E27FC236}">
                <a16:creationId xmlns:a16="http://schemas.microsoft.com/office/drawing/2014/main" id="{A4A66594-C46F-BE95-720E-B6CCF0E6894D}"/>
              </a:ext>
            </a:extLst>
          </p:cNvPr>
          <p:cNvSpPr txBox="1"/>
          <p:nvPr/>
        </p:nvSpPr>
        <p:spPr>
          <a:xfrm>
            <a:off x="6356667" y="4293407"/>
            <a:ext cx="3745889" cy="646331"/>
          </a:xfrm>
          <a:prstGeom prst="rect">
            <a:avLst/>
          </a:prstGeom>
          <a:noFill/>
          <a:ln>
            <a:noFill/>
          </a:ln>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Not Having Enough Money to Pay for </a:t>
            </a:r>
            <a:r>
              <a:rPr kumimoji="0" lang="en-US" b="1" i="0" u="none"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Child’s College Education</a:t>
            </a:r>
            <a:endParaRPr kumimoji="0" lang="en-US" sz="2400" b="1" i="0" u="none"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107" name="TextBox 106">
            <a:extLst>
              <a:ext uri="{FF2B5EF4-FFF2-40B4-BE49-F238E27FC236}">
                <a16:creationId xmlns:a16="http://schemas.microsoft.com/office/drawing/2014/main" id="{3A5D9362-919D-81B0-B6D2-9E7F375D8FB9}"/>
              </a:ext>
            </a:extLst>
          </p:cNvPr>
          <p:cNvSpPr txBox="1"/>
          <p:nvPr/>
        </p:nvSpPr>
        <p:spPr>
          <a:xfrm>
            <a:off x="6851886" y="4985677"/>
            <a:ext cx="275545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13462">
                  <a:solidFill>
                    <a:prstClr val="black"/>
                  </a:solidFill>
                  <a:prstDash val="solid"/>
                </a:ln>
                <a:solidFill>
                  <a:srgbClr val="ED3C8D"/>
                </a:solidFill>
                <a:effectLst/>
                <a:uLnTx/>
                <a:uFillTx/>
                <a:latin typeface="Helvetica" panose="020B0604020202020204" pitchFamily="34" charset="0"/>
                <a:ea typeface="+mn-ea"/>
                <a:cs typeface="Helvetica" panose="020B0604020202020204" pitchFamily="34" charset="0"/>
              </a:rPr>
              <a:t>37% </a:t>
            </a:r>
            <a:r>
              <a:rPr kumimoji="0" lang="en-US" sz="4000" b="0" i="0" u="none" strike="noStrike" kern="1200" cap="none" spc="0" normalizeH="0" baseline="0" noProof="0">
                <a:ln w="13462">
                  <a:solidFill>
                    <a:prstClr val="black"/>
                  </a:solidFill>
                  <a:prstDash val="solid"/>
                </a:ln>
                <a:solidFill>
                  <a:prstClr val="black"/>
                </a:solidFill>
                <a:effectLst/>
                <a:uLnTx/>
                <a:uFillTx/>
                <a:latin typeface="Helvetica" panose="020B0604020202020204" pitchFamily="34" charset="0"/>
                <a:ea typeface="+mn-ea"/>
                <a:cs typeface="Helvetica" panose="020B0604020202020204" pitchFamily="34" charset="0"/>
              </a:rPr>
              <a:t>/</a:t>
            </a:r>
            <a:r>
              <a:rPr kumimoji="0" lang="en-US" sz="4000" b="1" i="0" u="none" strike="noStrike" kern="1200" cap="none" spc="0" normalizeH="0" baseline="0" noProof="0">
                <a:ln w="13462">
                  <a:solidFill>
                    <a:prstClr val="black"/>
                  </a:solidFill>
                  <a:prstDash val="solid"/>
                </a:ln>
                <a:solidFill>
                  <a:srgbClr val="00BFF2"/>
                </a:solidFill>
                <a:effectLst/>
                <a:uLnTx/>
                <a:uFillTx/>
                <a:latin typeface="Helvetica" panose="020B0604020202020204" pitchFamily="34" charset="0"/>
                <a:ea typeface="+mn-ea"/>
                <a:cs typeface="Helvetica" panose="020B0604020202020204" pitchFamily="34" charset="0"/>
              </a:rPr>
              <a:t> 31% </a:t>
            </a:r>
            <a:endParaRPr kumimoji="0" lang="en-US" sz="4000" b="0" i="0" u="none" strike="noStrike" kern="1200" cap="none" spc="0" normalizeH="0" baseline="0" noProof="0">
              <a:ln>
                <a:noFill/>
              </a:ln>
              <a:solidFill>
                <a:srgbClr val="00BFF2"/>
              </a:solidFill>
              <a:effectLst/>
              <a:uLnTx/>
              <a:uFillTx/>
              <a:latin typeface="Calibri" panose="020F0502020204030204"/>
              <a:ea typeface="+mn-ea"/>
              <a:cs typeface="+mn-cs"/>
            </a:endParaRPr>
          </a:p>
        </p:txBody>
      </p:sp>
      <p:sp>
        <p:nvSpPr>
          <p:cNvPr id="117" name="TextBox 116">
            <a:extLst>
              <a:ext uri="{FF2B5EF4-FFF2-40B4-BE49-F238E27FC236}">
                <a16:creationId xmlns:a16="http://schemas.microsoft.com/office/drawing/2014/main" id="{6E0C96A8-6561-59ED-6D94-733A617D32A3}"/>
              </a:ext>
            </a:extLst>
          </p:cNvPr>
          <p:cNvSpPr txBox="1"/>
          <p:nvPr/>
        </p:nvSpPr>
        <p:spPr>
          <a:xfrm>
            <a:off x="6401187" y="5697185"/>
            <a:ext cx="365684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-2% pp / N/A vs. 2021</a:t>
            </a:r>
          </a:p>
        </p:txBody>
      </p:sp>
      <p:pic>
        <p:nvPicPr>
          <p:cNvPr id="3" name="Picture 2" descr="Logo, icon&#10;&#10;Description automatically generated">
            <a:extLst>
              <a:ext uri="{FF2B5EF4-FFF2-40B4-BE49-F238E27FC236}">
                <a16:creationId xmlns:a16="http://schemas.microsoft.com/office/drawing/2014/main" id="{6DEE0A00-DDE9-2824-9283-6AE1A738836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81771" y="2789880"/>
            <a:ext cx="1361236" cy="1361236"/>
          </a:xfrm>
          <a:prstGeom prst="rect">
            <a:avLst/>
          </a:prstGeom>
        </p:spPr>
      </p:pic>
      <p:pic>
        <p:nvPicPr>
          <p:cNvPr id="5" name="Picture 4" descr="Icon&#10;&#10;Description automatically generated">
            <a:extLst>
              <a:ext uri="{FF2B5EF4-FFF2-40B4-BE49-F238E27FC236}">
                <a16:creationId xmlns:a16="http://schemas.microsoft.com/office/drawing/2014/main" id="{40A5768C-3779-F3A0-5F23-F6E64611CC7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548993" y="2792797"/>
            <a:ext cx="1361236" cy="1361236"/>
          </a:xfrm>
          <a:prstGeom prst="rect">
            <a:avLst/>
          </a:prstGeom>
        </p:spPr>
      </p:pic>
    </p:spTree>
    <p:extLst>
      <p:ext uri="{BB962C8B-B14F-4D97-AF65-F5344CB8AC3E}">
        <p14:creationId xmlns:p14="http://schemas.microsoft.com/office/powerpoint/2010/main" val="16669475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D0AAE1E4240B941A4C52734E19288AB" ma:contentTypeVersion="15" ma:contentTypeDescription="Create a new document." ma:contentTypeScope="" ma:versionID="a466b9157af1ce0310746701f63ffce1">
  <xsd:schema xmlns:xsd="http://www.w3.org/2001/XMLSchema" xmlns:xs="http://www.w3.org/2001/XMLSchema" xmlns:p="http://schemas.microsoft.com/office/2006/metadata/properties" xmlns:ns2="a86b28e8-29a6-4ab8-af18-2a7f61acfad2" xmlns:ns3="9f6166fe-9f5b-43aa-b8a9-b4d7ad530bda" targetNamespace="http://schemas.microsoft.com/office/2006/metadata/properties" ma:root="true" ma:fieldsID="baee444f3b59eaeedc5a740e00a18818" ns2:_="" ns3:_="">
    <xsd:import namespace="a86b28e8-29a6-4ab8-af18-2a7f61acfad2"/>
    <xsd:import namespace="9f6166fe-9f5b-43aa-b8a9-b4d7ad530b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6b28e8-29a6-4ab8-af18-2a7f61acfa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c637ead-fd64-45b4-abde-ec2d09ec102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f6166fe-9f5b-43aa-b8a9-b4d7ad530b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696b49f-56d7-4f85-8b04-e2e66f1bdb7c}" ma:internalName="TaxCatchAll" ma:showField="CatchAllData" ma:web="9f6166fe-9f5b-43aa-b8a9-b4d7ad530b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f6166fe-9f5b-43aa-b8a9-b4d7ad530bda" xsi:nil="true"/>
    <lcf76f155ced4ddcb4097134ff3c332f xmlns="a86b28e8-29a6-4ab8-af18-2a7f61acfad2">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8328CD-2EB6-4C58-A5EB-0989AECA6067}">
  <ds:schemaRefs>
    <ds:schemaRef ds:uri="9f6166fe-9f5b-43aa-b8a9-b4d7ad530bda"/>
    <ds:schemaRef ds:uri="a86b28e8-29a6-4ab8-af18-2a7f61acfa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4A6B214-89CC-47FB-A6BE-0DD14DD935AF}">
  <ds:schemaRefs>
    <ds:schemaRef ds:uri="9f6166fe-9f5b-43aa-b8a9-b4d7ad530bda"/>
    <ds:schemaRef ds:uri="a86b28e8-29a6-4ab8-af18-2a7f61acfa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262E7CA-6FC1-4509-A925-6121D704083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63</Slides>
  <Notes>28</Notes>
  <HiddenSlides>0</HiddenSlides>
  <ScaleCrop>false</ScaleCrop>
  <HeadingPairs>
    <vt:vector size="4" baseType="variant">
      <vt:variant>
        <vt:lpstr>Theme</vt:lpstr>
      </vt:variant>
      <vt:variant>
        <vt:i4>2</vt:i4>
      </vt:variant>
      <vt:variant>
        <vt:lpstr>Slide Titles</vt:lpstr>
      </vt:variant>
      <vt:variant>
        <vt:i4>63</vt:i4>
      </vt:variant>
    </vt:vector>
  </HeadingPairs>
  <TitlesOfParts>
    <vt:vector size="65" baseType="lpstr">
      <vt:lpstr>Office Theme</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Leah Montner Dixon</dc:creator>
  <cp:revision>1</cp:revision>
  <cp:lastPrinted>2022-07-19T17:33:56Z</cp:lastPrinted>
  <dcterms:created xsi:type="dcterms:W3CDTF">2022-05-02T21:50:43Z</dcterms:created>
  <dcterms:modified xsi:type="dcterms:W3CDTF">2022-07-28T15:36:26Z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0x010100AD0AAE1E4240B941A4C52734E19288AB</vt:lpwstr>
  </property>
  <property fmtid="{D5CDD505-2E9C-101B-9397-08002B2CF9AE}" pid="3" name="MediaServiceImageTags">
    <vt:lpwstr/>
  </property>
</Properties>
</file>