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3" r:id="rId3"/>
  </p:sldMasterIdLst>
  <p:notesMasterIdLst>
    <p:notesMasterId r:id="rId43"/>
  </p:notesMasterIdLst>
  <p:sldIdLst>
    <p:sldId id="256" r:id="rId4"/>
    <p:sldId id="411" r:id="rId5"/>
    <p:sldId id="367" r:id="rId6"/>
    <p:sldId id="389" r:id="rId7"/>
    <p:sldId id="377" r:id="rId8"/>
    <p:sldId id="374" r:id="rId9"/>
    <p:sldId id="333" r:id="rId10"/>
    <p:sldId id="422" r:id="rId11"/>
    <p:sldId id="334" r:id="rId12"/>
    <p:sldId id="408" r:id="rId13"/>
    <p:sldId id="406" r:id="rId14"/>
    <p:sldId id="407" r:id="rId15"/>
    <p:sldId id="375" r:id="rId16"/>
    <p:sldId id="376" r:id="rId17"/>
    <p:sldId id="409" r:id="rId18"/>
    <p:sldId id="357" r:id="rId19"/>
    <p:sldId id="402" r:id="rId20"/>
    <p:sldId id="388" r:id="rId21"/>
    <p:sldId id="387" r:id="rId22"/>
    <p:sldId id="405" r:id="rId23"/>
    <p:sldId id="394" r:id="rId24"/>
    <p:sldId id="391" r:id="rId25"/>
    <p:sldId id="383" r:id="rId26"/>
    <p:sldId id="384" r:id="rId27"/>
    <p:sldId id="396" r:id="rId28"/>
    <p:sldId id="399" r:id="rId29"/>
    <p:sldId id="404" r:id="rId30"/>
    <p:sldId id="392" r:id="rId31"/>
    <p:sldId id="393" r:id="rId32"/>
    <p:sldId id="395" r:id="rId33"/>
    <p:sldId id="410" r:id="rId34"/>
    <p:sldId id="412" r:id="rId35"/>
    <p:sldId id="413" r:id="rId36"/>
    <p:sldId id="415" r:id="rId37"/>
    <p:sldId id="416" r:id="rId38"/>
    <p:sldId id="417" r:id="rId39"/>
    <p:sldId id="421" r:id="rId40"/>
    <p:sldId id="419" r:id="rId41"/>
    <p:sldId id="398"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EF96"/>
    <a:srgbClr val="00AF78"/>
    <a:srgbClr val="3775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90394" autoAdjust="0"/>
  </p:normalViewPr>
  <p:slideViewPr>
    <p:cSldViewPr snapToGrid="0" snapToObjects="1">
      <p:cViewPr varScale="1">
        <p:scale>
          <a:sx n="78" d="100"/>
          <a:sy n="78" d="100"/>
        </p:scale>
        <p:origin x="1925"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442-4FEB-9416-23DB333B6AE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442-4FEB-9416-23DB333B6AE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442-4FEB-9416-23DB333B6AEC}"/>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442-4FEB-9416-23DB333B6AE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442-4FEB-9416-23DB333B6AE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442-4FEB-9416-23DB333B6AE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442-4FEB-9416-23DB333B6AE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A442-4FEB-9416-23DB333B6AEC}"/>
              </c:ext>
            </c:extLst>
          </c:dPt>
          <c:dLbls>
            <c:dLbl>
              <c:idx val="0"/>
              <c:layout>
                <c:manualLayout>
                  <c:x val="0.10864975486586521"/>
                  <c:y val="-3.038193925286744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929970EF-CDC3-4B72-BDFD-949D225964AA}" type="CATEGORYNAME">
                      <a:rPr lang="en-US">
                        <a:solidFill>
                          <a:schemeClr val="tx1"/>
                        </a:solidFill>
                      </a:rPr>
                      <a:pPr>
                        <a:defRPr>
                          <a:solidFill>
                            <a:schemeClr val="tx1"/>
                          </a:solidFill>
                        </a:defRPr>
                      </a:pPr>
                      <a:t>[CATEGORY NAME]</a:t>
                    </a:fld>
                    <a:r>
                      <a:rPr lang="en-US" baseline="0" dirty="0">
                        <a:solidFill>
                          <a:schemeClr val="tx1"/>
                        </a:solidFill>
                      </a:rPr>
                      <a:t>
0.4%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42-4FEB-9416-23DB333B6AEC}"/>
                </c:ext>
              </c:extLst>
            </c:dLbl>
            <c:dLbl>
              <c:idx val="1"/>
              <c:layout>
                <c:manualLayout>
                  <c:x val="0.16556153122417558"/>
                  <c:y val="3.94965210287276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5DE6ABC4-8BAB-4147-BA6B-022FF6659C71}" type="CATEGORYNAME">
                      <a:rPr lang="en-US">
                        <a:solidFill>
                          <a:schemeClr val="tx1"/>
                        </a:solidFill>
                      </a:rPr>
                      <a:pPr>
                        <a:defRPr>
                          <a:solidFill>
                            <a:schemeClr val="tx1"/>
                          </a:solidFill>
                        </a:defRPr>
                      </a:pPr>
                      <a:t>[CATEGORY NAME]</a:t>
                    </a:fld>
                    <a:r>
                      <a:rPr lang="en-US" baseline="0" dirty="0">
                        <a:solidFill>
                          <a:schemeClr val="tx1"/>
                        </a:solidFill>
                      </a:rPr>
                      <a:t>
</a:t>
                    </a:r>
                    <a:fld id="{0FBBE0C1-CB6F-4ED5-BCFA-CA83F68A0398}"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42-4FEB-9416-23DB333B6AEC}"/>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1984F5-B0F9-41A3-98F7-6804FA310494}" type="CATEGORYNAME">
                      <a:rPr lang="en-US">
                        <a:solidFill>
                          <a:schemeClr val="tx1"/>
                        </a:solidFill>
                      </a:rPr>
                      <a:pPr>
                        <a:defRPr>
                          <a:solidFill>
                            <a:schemeClr val="tx1"/>
                          </a:solidFill>
                        </a:defRPr>
                      </a:pPr>
                      <a:t>[CATEGORY NAME]</a:t>
                    </a:fld>
                    <a:r>
                      <a:rPr lang="en-US" baseline="0" dirty="0">
                        <a:solidFill>
                          <a:schemeClr val="tx1"/>
                        </a:solidFill>
                      </a:rPr>
                      <a:t>
</a:t>
                    </a:r>
                    <a:fld id="{3B14B30F-4229-4B5B-B1FB-F773A333ED85}"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442-4FEB-9416-23DB333B6AEC}"/>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442-4FEB-9416-23DB333B6AEC}"/>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442-4FEB-9416-23DB333B6AEC}"/>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08C6B3-52AE-457B-A9A1-24A6064F9525}" type="CATEGORYNAME">
                      <a:rPr lang="en-US">
                        <a:solidFill>
                          <a:schemeClr val="tx1"/>
                        </a:solidFill>
                      </a:rPr>
                      <a:pPr>
                        <a:defRPr>
                          <a:solidFill>
                            <a:schemeClr val="tx1"/>
                          </a:solidFill>
                        </a:defRPr>
                      </a:pPr>
                      <a:t>[CATEGORY NAME]</a:t>
                    </a:fld>
                    <a:r>
                      <a:rPr lang="en-US" baseline="0" dirty="0">
                        <a:solidFill>
                          <a:schemeClr val="tx1"/>
                        </a:solidFill>
                      </a:rPr>
                      <a:t>
</a:t>
                    </a:r>
                    <a:fld id="{DF1D30F9-E80A-4752-A941-80F8223602AC}"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442-4FEB-9416-23DB333B6AEC}"/>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442-4FEB-9416-23DB333B6AEC}"/>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A442-4FEB-9416-23DB333B6AE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formatCode="0.0%">
                  <c:v>4.0000000000000001E-3</c:v>
                </c:pt>
                <c:pt idx="1">
                  <c:v>2.1000000000000001E-2</c:v>
                </c:pt>
                <c:pt idx="2">
                  <c:v>0.17300000000000001</c:v>
                </c:pt>
                <c:pt idx="3">
                  <c:v>0.22600000000000001</c:v>
                </c:pt>
                <c:pt idx="4">
                  <c:v>0.193</c:v>
                </c:pt>
                <c:pt idx="5">
                  <c:v>0.16800000000000001</c:v>
                </c:pt>
                <c:pt idx="6">
                  <c:v>0.153</c:v>
                </c:pt>
                <c:pt idx="7">
                  <c:v>6.2E-2</c:v>
                </c:pt>
              </c:numCache>
            </c:numRef>
          </c:val>
          <c:extLst>
            <c:ext xmlns:c16="http://schemas.microsoft.com/office/drawing/2014/chart" uri="{C3380CC4-5D6E-409C-BE32-E72D297353CC}">
              <c16:uniqueId val="{0000000C-A442-4FEB-9416-23DB333B6AE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Sports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761-4B0E-83A0-55DD75A6C4F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761-4B0E-83A0-55DD75A6C4F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General</c:formatCode>
                <c:ptCount val="2"/>
                <c:pt idx="0">
                  <c:v>178</c:v>
                </c:pt>
                <c:pt idx="1">
                  <c:v>176</c:v>
                </c:pt>
              </c:numCache>
            </c:numRef>
          </c:val>
          <c:extLst>
            <c:ext xmlns:c16="http://schemas.microsoft.com/office/drawing/2014/chart" uri="{C3380CC4-5D6E-409C-BE32-E72D297353CC}">
              <c16:uniqueId val="{00000004-8761-4B0E-83A0-55DD75A6C4F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Entertainment</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D43-4D49-BAA8-AE0FB4C8DF4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D43-4D49-BAA8-AE0FB4C8DF4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General</c:formatCode>
                <c:ptCount val="2"/>
                <c:pt idx="0">
                  <c:v>54</c:v>
                </c:pt>
                <c:pt idx="1">
                  <c:v>22</c:v>
                </c:pt>
              </c:numCache>
            </c:numRef>
          </c:val>
          <c:extLs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News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6D3-4FD1-B478-8F4624D741C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6D3-4FD1-B478-8F4624D741C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General</c:formatCode>
                <c:ptCount val="2"/>
                <c:pt idx="0">
                  <c:v>26</c:v>
                </c:pt>
                <c:pt idx="1">
                  <c:v>2</c:v>
                </c:pt>
              </c:numCache>
            </c:numRef>
          </c:val>
          <c:extLst>
            <c:ext xmlns:c16="http://schemas.microsoft.com/office/drawing/2014/chart" uri="{C3380CC4-5D6E-409C-BE32-E72D297353CC}">
              <c16:uniqueId val="{00000004-E6D3-4FD1-B478-8F4624D741C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Ad Supported TV</c:v>
                </c:pt>
                <c:pt idx="1">
                  <c:v>Pay-TV</c:v>
                </c:pt>
                <c:pt idx="2">
                  <c:v>PPV</c:v>
                </c:pt>
                <c:pt idx="3">
                  <c:v>PBS</c:v>
                </c:pt>
                <c:pt idx="4">
                  <c:v>Twitch</c:v>
                </c:pt>
                <c:pt idx="5">
                  <c:v>SVOD Original Series</c:v>
                </c:pt>
                <c:pt idx="6">
                  <c:v>YouTube Channels / Personalities</c:v>
                </c:pt>
              </c:strCache>
            </c:strRef>
          </c:cat>
          <c:val>
            <c:numRef>
              <c:f>Sheet1!$B$2:$B$8</c:f>
              <c:numCache>
                <c:formatCode>General</c:formatCode>
                <c:ptCount val="7"/>
                <c:pt idx="0">
                  <c:v>53</c:v>
                </c:pt>
                <c:pt idx="1">
                  <c:v>3</c:v>
                </c:pt>
                <c:pt idx="2">
                  <c:v>1</c:v>
                </c:pt>
                <c:pt idx="3">
                  <c:v>1</c:v>
                </c:pt>
                <c:pt idx="4">
                  <c:v>1</c:v>
                </c:pt>
                <c:pt idx="5">
                  <c:v>0</c:v>
                </c:pt>
                <c:pt idx="6">
                  <c:v>0</c:v>
                </c:pt>
              </c:numCache>
            </c:numRef>
          </c:val>
          <c:extLs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514848624"/>
        <c:axId val="514849016"/>
      </c:barChart>
      <c:catAx>
        <c:axId val="514848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14849016"/>
        <c:crosses val="autoZero"/>
        <c:auto val="1"/>
        <c:lblAlgn val="ctr"/>
        <c:lblOffset val="100"/>
        <c:noMultiLvlLbl val="0"/>
      </c:catAx>
      <c:valAx>
        <c:axId val="514849016"/>
        <c:scaling>
          <c:orientation val="minMax"/>
        </c:scaling>
        <c:delete val="1"/>
        <c:axPos val="l"/>
        <c:numFmt formatCode="General" sourceLinked="1"/>
        <c:majorTickMark val="none"/>
        <c:minorTickMark val="none"/>
        <c:tickLblPos val="nextTo"/>
        <c:crossAx val="51484862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7305983374339"/>
          <c:y val="0.30106576375908589"/>
          <c:w val="0.6208269816819737"/>
          <c:h val="0.61279799774697064"/>
        </c:manualLayout>
      </c:layout>
      <c:pieChart>
        <c:varyColors val="1"/>
        <c:ser>
          <c:idx val="0"/>
          <c:order val="0"/>
          <c:tx>
            <c:strRef>
              <c:f>Sheet1!$B$1</c:f>
              <c:strCache>
                <c:ptCount val="1"/>
                <c:pt idx="0">
                  <c:v>#</c:v>
                </c:pt>
              </c:strCache>
            </c:strRef>
          </c:tx>
          <c:explosion val="18"/>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C244-4977-A0B3-D8127D06D80C}"/>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C244-4977-A0B3-D8127D06D80C}"/>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C244-4977-A0B3-D8127D06D80C}"/>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C244-4977-A0B3-D8127D06D80C}"/>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C244-4977-A0B3-D8127D06D80C}"/>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C244-4977-A0B3-D8127D06D80C}"/>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C244-4977-A0B3-D8127D06D80C}"/>
              </c:ext>
            </c:extLst>
          </c:dPt>
          <c:dPt>
            <c:idx val="7"/>
            <c:bubble3D val="0"/>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5BDF-4E5E-80FB-B2A7C3334279}"/>
              </c:ext>
            </c:extLst>
          </c:dPt>
          <c:dLbls>
            <c:dLbl>
              <c:idx val="0"/>
              <c:layout>
                <c:manualLayout>
                  <c:x val="-5.3677067002947138E-2"/>
                  <c:y val="2.3070945813744258E-2"/>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960FFF3D-2112-465E-93DF-2ABCE9478D00}" type="CATEGORYNAME">
                      <a:rPr lang="en-US" smtClean="0"/>
                      <a:pPr algn="ctr">
                        <a:defRPr b="1" u="sng">
                          <a:solidFill>
                            <a:schemeClr val="tx1"/>
                          </a:solidFill>
                        </a:defRPr>
                      </a:pPr>
                      <a:t>[CATEGORY NAME]</a:t>
                    </a:fld>
                    <a:r>
                      <a:rPr lang="en-US" dirty="0"/>
                      <a:t>:</a:t>
                    </a:r>
                  </a:p>
                  <a:p>
                    <a:pPr algn="ctr">
                      <a:defRPr b="1" u="sng">
                        <a:solidFill>
                          <a:schemeClr val="tx1"/>
                        </a:solidFill>
                      </a:defRPr>
                    </a:pPr>
                    <a:fld id="{E2B566D5-5B0E-4D96-8A3F-953334AB2D08}" type="VALUE">
                      <a:rPr lang="en-US" u="none" baseline="0" smtClean="0"/>
                      <a:pPr algn="ctr">
                        <a:defRPr b="1" u="sng">
                          <a:solidFill>
                            <a:schemeClr val="tx1"/>
                          </a:solidFill>
                        </a:defRPr>
                      </a:pPr>
                      <a:t>[VALUE]</a:t>
                    </a:fld>
                    <a:r>
                      <a:rPr lang="en-US" u="none" baseline="0" dirty="0"/>
                      <a:t> (90%)</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7655870616885553"/>
                      <c:h val="6.9318035709475923E-2"/>
                    </c:manualLayout>
                  </c15:layout>
                  <c15:dlblFieldTable/>
                  <c15:showDataLabelsRange val="0"/>
                </c:ext>
                <c:ext xmlns:c16="http://schemas.microsoft.com/office/drawing/2014/chart" uri="{C3380CC4-5D6E-409C-BE32-E72D297353CC}">
                  <c16:uniqueId val="{00000001-C244-4977-A0B3-D8127D06D80C}"/>
                </c:ext>
              </c:extLst>
            </c:dLbl>
            <c:dLbl>
              <c:idx val="1"/>
              <c:layout>
                <c:manualLayout>
                  <c:x val="-0.14137346151968044"/>
                  <c:y val="0.11324381824652952"/>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D59AFA92-8F79-4311-BFE2-95B487F1A6C6}"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285F38A7-EA25-4A3C-8944-12DED70F04F5}" type="VALUE">
                      <a:rPr lang="en-US" b="1" u="none" baseline="0" smtClean="0"/>
                      <a:pPr algn="ctr">
                        <a:defRPr b="1" u="sng">
                          <a:solidFill>
                            <a:schemeClr val="tx1"/>
                          </a:solidFill>
                        </a:defRPr>
                      </a:pPr>
                      <a:t>[VALUE]</a:t>
                    </a:fld>
                    <a:r>
                      <a:rPr lang="en-US" b="1" u="none" baseline="0" dirty="0"/>
                      <a:t> (5%)</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44-4977-A0B3-D8127D06D80C}"/>
                </c:ext>
              </c:extLst>
            </c:dLbl>
            <c:dLbl>
              <c:idx val="2"/>
              <c:layout>
                <c:manualLayout>
                  <c:x val="-0.13574442430620776"/>
                  <c:y val="3.4219082423774877E-4"/>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B4C50A76-22C6-4BA1-A643-D5623476B8B0}" type="CATEGORYNAME">
                      <a:rPr lang="en-US" b="1" smtClean="0"/>
                      <a:pPr algn="ctr">
                        <a:defRPr b="1" u="sng">
                          <a:solidFill>
                            <a:schemeClr val="tx1"/>
                          </a:solidFill>
                        </a:defRPr>
                      </a:pPr>
                      <a:t>[CATEGORY NAME]</a:t>
                    </a:fld>
                    <a:r>
                      <a:rPr lang="en-US" b="1" baseline="0" dirty="0"/>
                      <a:t>:</a:t>
                    </a:r>
                  </a:p>
                  <a:p>
                    <a:pPr algn="ctr">
                      <a:defRPr b="1" u="sng">
                        <a:solidFill>
                          <a:schemeClr val="tx1"/>
                        </a:solidFill>
                      </a:defRPr>
                    </a:pPr>
                    <a:fld id="{8D32A7C1-23E0-4862-B6B9-38099806B09A}"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759163620755729"/>
                      <c:h val="8.4377820003899623E-2"/>
                    </c:manualLayout>
                  </c15:layout>
                  <c15:dlblFieldTable/>
                  <c15:showDataLabelsRange val="0"/>
                </c:ext>
                <c:ext xmlns:c16="http://schemas.microsoft.com/office/drawing/2014/chart" uri="{C3380CC4-5D6E-409C-BE32-E72D297353CC}">
                  <c16:uniqueId val="{00000005-C244-4977-A0B3-D8127D06D80C}"/>
                </c:ext>
              </c:extLst>
            </c:dLbl>
            <c:dLbl>
              <c:idx val="3"/>
              <c:layout>
                <c:manualLayout>
                  <c:x val="-0.15021184415854863"/>
                  <c:y val="-0.12449156287866514"/>
                </c:manualLayout>
              </c:layout>
              <c:tx>
                <c:rich>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fld id="{FC9AA80D-8F7E-42DB-935D-FFE0BF738240}"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07ACC4F6-6D96-4AEF-880B-943B37B66E2D}"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sp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44-4977-A0B3-D8127D06D80C}"/>
                </c:ext>
              </c:extLst>
            </c:dLbl>
            <c:dLbl>
              <c:idx val="4"/>
              <c:layout>
                <c:manualLayout>
                  <c:x val="-8.5088124471909624E-2"/>
                  <c:y val="-0.29178289720096379"/>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B43DC4CF-AEF7-4F84-8CB8-40793607E458}"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44F5D637-17B7-4264-811B-EDD01AA9B810}"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361011744672829"/>
                      <c:h val="8.2226422247553374E-2"/>
                    </c:manualLayout>
                  </c15:layout>
                  <c15:dlblFieldTable/>
                  <c15:showDataLabelsRange val="0"/>
                </c:ext>
                <c:ext xmlns:c16="http://schemas.microsoft.com/office/drawing/2014/chart" uri="{C3380CC4-5D6E-409C-BE32-E72D297353CC}">
                  <c16:uniqueId val="{00000009-C244-4977-A0B3-D8127D06D80C}"/>
                </c:ext>
              </c:extLst>
            </c:dLbl>
            <c:dLbl>
              <c:idx val="5"/>
              <c:layout>
                <c:manualLayout>
                  <c:x val="0.11957571507259926"/>
                  <c:y val="-0.29285063421342444"/>
                </c:manualLayout>
              </c:layout>
              <c:tx>
                <c:rich>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fld id="{A6FB4875-5495-43E2-A656-029D8EB06365}" type="CATEGORYNAME">
                      <a:rPr lang="en-US" b="1" smtClean="0"/>
                      <a:pPr algn="ctr">
                        <a:defRPr b="1" u="sng">
                          <a:solidFill>
                            <a:schemeClr val="tx1"/>
                          </a:solidFill>
                        </a:defRPr>
                      </a:pPr>
                      <a:t>[CATEGORY NAME]</a:t>
                    </a:fld>
                    <a:r>
                      <a:rPr lang="en-US" b="1" dirty="0"/>
                      <a:t>:</a:t>
                    </a:r>
                  </a:p>
                  <a:p>
                    <a:pPr algn="ctr">
                      <a:defRPr b="1" u="sng">
                        <a:solidFill>
                          <a:schemeClr val="tx1"/>
                        </a:solidFill>
                      </a:defRPr>
                    </a:pPr>
                    <a:fld id="{AFB01982-C31B-4DC0-87E5-D4747D177A3D}" type="VALUE">
                      <a:rPr lang="en-US" b="1" u="none" baseline="0" smtClean="0"/>
                      <a:pPr algn="ctr">
                        <a:defRPr b="1" u="sng">
                          <a:solidFill>
                            <a:schemeClr val="tx1"/>
                          </a:solidFill>
                        </a:defRPr>
                      </a:pPr>
                      <a:t>[VALUE]</a:t>
                    </a:fld>
                    <a:r>
                      <a:rPr lang="en-US" b="1" u="none" baseline="0" dirty="0"/>
                      <a:t> (2%)</a:t>
                    </a:r>
                  </a:p>
                </c:rich>
              </c:tx>
              <c:spPr>
                <a:noFill/>
                <a:ln>
                  <a:noFill/>
                </a:ln>
                <a:effectLst/>
              </c:spPr>
              <c:txPr>
                <a:bodyPr rot="0" spcFirstLastPara="1" vertOverflow="ellipsis" vert="horz" wrap="square" lIns="38100" tIns="19050" rIns="38100" bIns="19050" anchor="ctr" anchorCtr="0">
                  <a:noAutofit/>
                </a:bodyPr>
                <a:lstStyle/>
                <a:p>
                  <a:pPr algn="ctr">
                    <a:defRPr sz="1197"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4257466226441731"/>
                      <c:h val="9.8125251666952101E-2"/>
                    </c:manualLayout>
                  </c15:layout>
                  <c15:dlblFieldTable/>
                  <c15:showDataLabelsRange val="0"/>
                </c:ext>
                <c:ext xmlns:c16="http://schemas.microsoft.com/office/drawing/2014/chart" uri="{C3380CC4-5D6E-409C-BE32-E72D297353CC}">
                  <c16:uniqueId val="{0000000B-C244-4977-A0B3-D8127D06D80C}"/>
                </c:ext>
              </c:extLst>
            </c:dLbl>
            <c:dLbl>
              <c:idx val="6"/>
              <c:layout>
                <c:manualLayout>
                  <c:x val="9.6521666929187868E-3"/>
                  <c:y val="-0.32238822429897041"/>
                </c:manualLayout>
              </c:layout>
              <c:spPr>
                <a:noFill/>
                <a:ln>
                  <a:noFill/>
                </a:ln>
                <a:effectLst/>
              </c:spPr>
              <c:txPr>
                <a:bodyPr rot="0" spcFirstLastPara="1" vertOverflow="ellipsis" vert="horz" wrap="square" lIns="38100" tIns="19050" rIns="38100" bIns="19050" anchor="ctr" anchorCtr="0">
                  <a:noAutofit/>
                </a:bodyPr>
                <a:lstStyle/>
                <a:p>
                  <a:pPr algn="l">
                    <a:defRPr sz="1197" b="0"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969622275376698"/>
                      <c:h val="4.0510819751999737E-2"/>
                    </c:manualLayout>
                  </c15:layout>
                </c:ext>
                <c:ext xmlns:c16="http://schemas.microsoft.com/office/drawing/2014/chart" uri="{C3380CC4-5D6E-409C-BE32-E72D297353CC}">
                  <c16:uniqueId val="{0000000D-C244-4977-A0B3-D8127D06D80C}"/>
                </c:ext>
              </c:extLst>
            </c:dLbl>
            <c:dLbl>
              <c:idx val="7"/>
              <c:layout>
                <c:manualLayout>
                  <c:x val="-2.6249428327627219E-2"/>
                  <c:y val="-0.36326486637024807"/>
                </c:manualLayout>
              </c:layout>
              <c:spPr>
                <a:noFill/>
                <a:ln>
                  <a:noFill/>
                </a:ln>
                <a:effectLst/>
              </c:spPr>
              <c:txPr>
                <a:bodyPr rot="0" spcFirstLastPara="1" vertOverflow="ellipsis" vert="horz" wrap="square" lIns="38100" tIns="19050" rIns="38100" bIns="19050" anchor="ctr" anchorCtr="0">
                  <a:noAutofit/>
                </a:bodyPr>
                <a:lstStyle/>
                <a:p>
                  <a:pPr algn="l">
                    <a:defRPr sz="1197" b="0"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8261544076866202"/>
                      <c:h val="4.350126263332102E-2"/>
                    </c:manualLayout>
                  </c15:layout>
                </c:ext>
                <c:ext xmlns:c16="http://schemas.microsoft.com/office/drawing/2014/chart" uri="{C3380CC4-5D6E-409C-BE32-E72D297353CC}">
                  <c16:uniqueId val="{0000000F-5BDF-4E5E-80FB-B2A7C3334279}"/>
                </c:ext>
              </c:extLst>
            </c:dLbl>
            <c:spPr>
              <a:noFill/>
              <a:ln>
                <a:noFill/>
              </a:ln>
              <a:effectLst/>
            </c:spPr>
            <c:txPr>
              <a:bodyPr rot="0" spcFirstLastPara="1" vertOverflow="ellipsis" vert="horz" wrap="square" lIns="38100" tIns="19050" rIns="38100" bIns="19050" anchor="ctr" anchorCtr="0">
                <a:spAutoFit/>
              </a:bodyPr>
              <a:lstStyle/>
              <a:p>
                <a:pPr algn="l">
                  <a:defRPr sz="1197" b="0" i="0" u="sng" strike="noStrike" kern="1200" baseline="0">
                    <a:solidFill>
                      <a:schemeClr val="tx1"/>
                    </a:solidFill>
                    <a:latin typeface="+mn-lt"/>
                    <a:ea typeface="+mn-ea"/>
                    <a:cs typeface="+mn-cs"/>
                  </a:defRPr>
                </a:pPr>
                <a:endParaRPr lang="en-US"/>
              </a:p>
            </c:txPr>
            <c:dLblPos val="inEnd"/>
            <c:showLegendKey val="0"/>
            <c:showVal val="1"/>
            <c:showCatName val="1"/>
            <c:showSerName val="0"/>
            <c:showPercent val="0"/>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Sheet1!$A$2:$A$6</c:f>
              <c:strCache>
                <c:ptCount val="5"/>
                <c:pt idx="0">
                  <c:v>Ad-Supported TV</c:v>
                </c:pt>
                <c:pt idx="1">
                  <c:v>Pay-TV</c:v>
                </c:pt>
                <c:pt idx="2">
                  <c:v>PPV</c:v>
                </c:pt>
                <c:pt idx="3">
                  <c:v>PBS</c:v>
                </c:pt>
                <c:pt idx="4">
                  <c:v>Twitch</c:v>
                </c:pt>
              </c:strCache>
            </c:strRef>
          </c:cat>
          <c:val>
            <c:numRef>
              <c:f>Sheet1!$B$2:$B$6</c:f>
              <c:numCache>
                <c:formatCode>0</c:formatCode>
                <c:ptCount val="5"/>
                <c:pt idx="0">
                  <c:v>53</c:v>
                </c:pt>
                <c:pt idx="1">
                  <c:v>3</c:v>
                </c:pt>
                <c:pt idx="2">
                  <c:v>1</c:v>
                </c:pt>
                <c:pt idx="3">
                  <c:v>1</c:v>
                </c:pt>
                <c:pt idx="4">
                  <c:v>1</c:v>
                </c:pt>
              </c:numCache>
            </c:numRef>
          </c:val>
          <c:extLst>
            <c:ext xmlns:c16="http://schemas.microsoft.com/office/drawing/2014/chart" uri="{C3380CC4-5D6E-409C-BE32-E72D297353CC}">
              <c16:uniqueId val="{0000000E-C244-4977-A0B3-D8127D06D80C}"/>
            </c:ext>
          </c:extLst>
        </c:ser>
        <c:dLbls>
          <c:showLegendKey val="0"/>
          <c:showVal val="0"/>
          <c:showCatName val="0"/>
          <c:showSerName val="0"/>
          <c:showPercent val="0"/>
          <c:showBubbleSize val="0"/>
          <c:showLeaderLines val="1"/>
        </c:dLbls>
        <c:firstSliceAng val="28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9.6562499999999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F0-4010-9BEC-440CB01F6887}"/>
                </c:ext>
              </c:extLst>
            </c:dLbl>
            <c:dLbl>
              <c:idx val="1"/>
              <c:layout>
                <c:manualLayout>
                  <c:x val="-2.8445376198499711E-3"/>
                  <c:y val="6.53124999999999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F0-4010-9BEC-440CB01F6887}"/>
                </c:ext>
              </c:extLst>
            </c:dLbl>
            <c:dLbl>
              <c:idx val="2"/>
              <c:layout>
                <c:manualLayout>
                  <c:x val="-2.6074626965642087E-17"/>
                  <c:y val="9.6562499999999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F0-4010-9BEC-440CB01F6887}"/>
                </c:ext>
              </c:extLst>
            </c:dLbl>
            <c:dLbl>
              <c:idx val="3"/>
              <c:layout>
                <c:manualLayout>
                  <c:x val="5.5994835036416239E-8"/>
                  <c:y val="6.5312499999999425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2.8715607272385191E-2"/>
                      <c:h val="6.2781249999999997E-2"/>
                    </c:manualLayout>
                  </c15:layout>
                </c:ext>
                <c:ext xmlns:c16="http://schemas.microsoft.com/office/drawing/2014/chart" uri="{C3380CC4-5D6E-409C-BE32-E72D297353CC}">
                  <c16:uniqueId val="{00000007-9BF0-4010-9BEC-440CB01F6887}"/>
                </c:ext>
              </c:extLst>
            </c:dLbl>
            <c:dLbl>
              <c:idx val="4"/>
              <c:layout>
                <c:manualLayout>
                  <c:x val="-5.2149253931284174E-17"/>
                  <c:y val="9.65624999999988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F0-4010-9BEC-440CB01F6887}"/>
                </c:ext>
              </c:extLst>
            </c:dLbl>
            <c:dLbl>
              <c:idx val="5"/>
              <c:layout>
                <c:manualLayout>
                  <c:x val="0"/>
                  <c:y val="1.19702263779527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F0-4010-9BEC-440CB01F688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Sheet1!$A$2:$A$14</c:f>
              <c:strCache>
                <c:ptCount val="13"/>
                <c:pt idx="0">
                  <c:v>MLB</c:v>
                </c:pt>
                <c:pt idx="1">
                  <c:v>NFL</c:v>
                </c:pt>
                <c:pt idx="2">
                  <c:v>NBA</c:v>
                </c:pt>
                <c:pt idx="3">
                  <c:v>NCAA Football</c:v>
                </c:pt>
                <c:pt idx="4">
                  <c:v>NHL</c:v>
                </c:pt>
                <c:pt idx="5">
                  <c:v>NCAA Basketball</c:v>
                </c:pt>
                <c:pt idx="6">
                  <c:v>MLS</c:v>
                </c:pt>
                <c:pt idx="7">
                  <c:v>High School Football</c:v>
                </c:pt>
                <c:pt idx="8">
                  <c:v>WNBA</c:v>
                </c:pt>
                <c:pt idx="9">
                  <c:v>MMA</c:v>
                </c:pt>
                <c:pt idx="10">
                  <c:v>USMNT Soccer</c:v>
                </c:pt>
                <c:pt idx="11">
                  <c:v>Rugby</c:v>
                </c:pt>
                <c:pt idx="12">
                  <c:v>Misc</c:v>
                </c:pt>
              </c:strCache>
            </c:strRef>
          </c:cat>
          <c:val>
            <c:numRef>
              <c:f>Sheet1!$B$2:$B$14</c:f>
              <c:numCache>
                <c:formatCode>General</c:formatCode>
                <c:ptCount val="13"/>
                <c:pt idx="0">
                  <c:v>115</c:v>
                </c:pt>
                <c:pt idx="1">
                  <c:v>79</c:v>
                </c:pt>
                <c:pt idx="2">
                  <c:v>57</c:v>
                </c:pt>
                <c:pt idx="3">
                  <c:v>56</c:v>
                </c:pt>
                <c:pt idx="4">
                  <c:v>23</c:v>
                </c:pt>
                <c:pt idx="5">
                  <c:v>9</c:v>
                </c:pt>
                <c:pt idx="6">
                  <c:v>4</c:v>
                </c:pt>
                <c:pt idx="7">
                  <c:v>4</c:v>
                </c:pt>
                <c:pt idx="8">
                  <c:v>3</c:v>
                </c:pt>
                <c:pt idx="9">
                  <c:v>2</c:v>
                </c:pt>
                <c:pt idx="10">
                  <c:v>1</c:v>
                </c:pt>
                <c:pt idx="11">
                  <c:v>1</c:v>
                </c:pt>
                <c:pt idx="12">
                  <c:v>1</c:v>
                </c:pt>
              </c:numCache>
            </c:numRef>
          </c:val>
          <c:extLst>
            <c:ext xmlns:c16="http://schemas.microsoft.com/office/drawing/2014/chart" uri="{C3380CC4-5D6E-409C-BE32-E72D297353CC}">
              <c16:uniqueId val="{00000000-9BF0-4010-9BEC-440CB01F6887}"/>
            </c:ext>
          </c:extLst>
        </c:ser>
        <c:dLbls>
          <c:dLblPos val="inEnd"/>
          <c:showLegendKey val="0"/>
          <c:showVal val="1"/>
          <c:showCatName val="0"/>
          <c:showSerName val="0"/>
          <c:showPercent val="0"/>
          <c:showBubbleSize val="0"/>
        </c:dLbls>
        <c:gapWidth val="100"/>
        <c:overlap val="-24"/>
        <c:axId val="557925568"/>
        <c:axId val="557925960"/>
      </c:barChart>
      <c:catAx>
        <c:axId val="557925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57925960"/>
        <c:crosses val="autoZero"/>
        <c:auto val="1"/>
        <c:lblAlgn val="ctr"/>
        <c:lblOffset val="100"/>
        <c:noMultiLvlLbl val="0"/>
      </c:catAx>
      <c:valAx>
        <c:axId val="557925960"/>
        <c:scaling>
          <c:orientation val="minMax"/>
        </c:scaling>
        <c:delete val="1"/>
        <c:axPos val="l"/>
        <c:numFmt formatCode="General" sourceLinked="1"/>
        <c:majorTickMark val="none"/>
        <c:minorTickMark val="none"/>
        <c:tickLblPos val="nextTo"/>
        <c:crossAx val="55792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1504063528068134E-3"/>
                  <c:y val="2.84870974212693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C8-4EEF-B9D2-7D651A707BE6}"/>
                </c:ext>
              </c:extLst>
            </c:dLbl>
            <c:dLbl>
              <c:idx val="1"/>
              <c:layout>
                <c:manualLayout>
                  <c:x val="-4.7256095292101631E-3"/>
                  <c:y val="1.57954472319269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C8-4EEF-B9D2-7D651A707BE6}"/>
                </c:ext>
              </c:extLst>
            </c:dLbl>
            <c:dLbl>
              <c:idx val="2"/>
              <c:layout>
                <c:manualLayout>
                  <c:x val="0"/>
                  <c:y val="1.281238211607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C8-4EEF-B9D2-7D651A707BE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26</c:v>
                </c:pt>
                <c:pt idx="1">
                  <c:v>20</c:v>
                </c:pt>
                <c:pt idx="2">
                  <c:v>12</c:v>
                </c:pt>
              </c:numCache>
            </c:numRef>
          </c:val>
          <c:extLs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100"/>
        <c:overlap val="-24"/>
        <c:axId val="513108456"/>
        <c:axId val="514846272"/>
      </c:barChart>
      <c:catAx>
        <c:axId val="513108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14846272"/>
        <c:crosses val="autoZero"/>
        <c:auto val="1"/>
        <c:lblAlgn val="ctr"/>
        <c:lblOffset val="100"/>
        <c:noMultiLvlLbl val="0"/>
      </c:catAx>
      <c:valAx>
        <c:axId val="514846272"/>
        <c:scaling>
          <c:orientation val="minMax"/>
        </c:scaling>
        <c:delete val="1"/>
        <c:axPos val="l"/>
        <c:numFmt formatCode="General" sourceLinked="1"/>
        <c:majorTickMark val="none"/>
        <c:minorTickMark val="none"/>
        <c:tickLblPos val="nextTo"/>
        <c:crossAx val="513108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accent1">
                <a:alpha val="70000"/>
              </a:schemeClr>
            </a:solidFill>
            <a:ln>
              <a:noFill/>
            </a:ln>
            <a:effectLst/>
          </c:spPr>
          <c:invertIfNegative val="0"/>
          <c:dLbls>
            <c:dLbl>
              <c:idx val="13"/>
              <c:delete val="1"/>
              <c:extLst>
                <c:ext xmlns:c15="http://schemas.microsoft.com/office/drawing/2012/chart" uri="{CE6537A1-D6FC-4f65-9D91-7224C49458BB}"/>
                <c:ext xmlns:c16="http://schemas.microsoft.com/office/drawing/2014/chart" uri="{C3380CC4-5D6E-409C-BE32-E72D297353CC}">
                  <c16:uniqueId val="{00000006-D494-4BA4-B8BD-9DA4C27374FF}"/>
                </c:ext>
              </c:extLst>
            </c:dLbl>
            <c:dLbl>
              <c:idx val="23"/>
              <c:delete val="1"/>
              <c:extLst>
                <c:ext xmlns:c15="http://schemas.microsoft.com/office/drawing/2012/chart" uri="{CE6537A1-D6FC-4f65-9D91-7224C49458BB}"/>
                <c:ext xmlns:c16="http://schemas.microsoft.com/office/drawing/2014/chart" uri="{C3380CC4-5D6E-409C-BE32-E72D297353CC}">
                  <c16:uniqueId val="{00000007-D494-4BA4-B8BD-9DA4C27374FF}"/>
                </c:ext>
              </c:extLst>
            </c:dLbl>
            <c:dLbl>
              <c:idx val="27"/>
              <c:delete val="1"/>
              <c:extLst>
                <c:ext xmlns:c15="http://schemas.microsoft.com/office/drawing/2012/chart" uri="{CE6537A1-D6FC-4f65-9D91-7224C49458BB}"/>
                <c:ext xmlns:c16="http://schemas.microsoft.com/office/drawing/2014/chart" uri="{C3380CC4-5D6E-409C-BE32-E72D297353CC}">
                  <c16:uniqueId val="{00000008-D494-4BA4-B8BD-9DA4C27374F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Sheet1!$B$2:$B$29</c:f>
              <c:numCache>
                <c:formatCode>#,##0</c:formatCode>
                <c:ptCount val="28"/>
                <c:pt idx="0">
                  <c:v>3</c:v>
                </c:pt>
                <c:pt idx="1">
                  <c:v>2</c:v>
                </c:pt>
                <c:pt idx="2">
                  <c:v>2</c:v>
                </c:pt>
                <c:pt idx="3">
                  <c:v>3</c:v>
                </c:pt>
                <c:pt idx="4">
                  <c:v>4</c:v>
                </c:pt>
                <c:pt idx="5">
                  <c:v>2</c:v>
                </c:pt>
                <c:pt idx="6">
                  <c:v>2</c:v>
                </c:pt>
                <c:pt idx="7">
                  <c:v>3</c:v>
                </c:pt>
                <c:pt idx="8">
                  <c:v>2</c:v>
                </c:pt>
                <c:pt idx="9">
                  <c:v>1</c:v>
                </c:pt>
                <c:pt idx="10">
                  <c:v>5</c:v>
                </c:pt>
                <c:pt idx="11">
                  <c:v>3</c:v>
                </c:pt>
                <c:pt idx="12">
                  <c:v>4</c:v>
                </c:pt>
                <c:pt idx="13">
                  <c:v>0</c:v>
                </c:pt>
                <c:pt idx="14">
                  <c:v>2</c:v>
                </c:pt>
                <c:pt idx="15">
                  <c:v>1</c:v>
                </c:pt>
                <c:pt idx="16">
                  <c:v>1</c:v>
                </c:pt>
                <c:pt idx="17">
                  <c:v>2</c:v>
                </c:pt>
                <c:pt idx="18">
                  <c:v>2</c:v>
                </c:pt>
                <c:pt idx="19">
                  <c:v>3</c:v>
                </c:pt>
                <c:pt idx="20">
                  <c:v>2</c:v>
                </c:pt>
                <c:pt idx="21">
                  <c:v>3</c:v>
                </c:pt>
                <c:pt idx="22">
                  <c:v>4</c:v>
                </c:pt>
                <c:pt idx="23">
                  <c:v>0</c:v>
                </c:pt>
                <c:pt idx="24">
                  <c:v>4</c:v>
                </c:pt>
                <c:pt idx="25">
                  <c:v>5</c:v>
                </c:pt>
                <c:pt idx="26">
                  <c:v>6</c:v>
                </c:pt>
                <c:pt idx="27">
                  <c:v>0</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chemeClr val="accent2">
                <a:alpha val="7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2-D494-4BA4-B8BD-9DA4C27374FF}"/>
                </c:ext>
              </c:extLst>
            </c:dLbl>
            <c:dLbl>
              <c:idx val="6"/>
              <c:delete val="1"/>
              <c:extLst>
                <c:ext xmlns:c15="http://schemas.microsoft.com/office/drawing/2012/chart" uri="{CE6537A1-D6FC-4f65-9D91-7224C49458BB}"/>
                <c:ext xmlns:c16="http://schemas.microsoft.com/office/drawing/2014/chart" uri="{C3380CC4-5D6E-409C-BE32-E72D297353CC}">
                  <c16:uniqueId val="{00000003-D494-4BA4-B8BD-9DA4C27374FF}"/>
                </c:ext>
              </c:extLst>
            </c:dLbl>
            <c:dLbl>
              <c:idx val="10"/>
              <c:delete val="1"/>
              <c:extLst>
                <c:ext xmlns:c15="http://schemas.microsoft.com/office/drawing/2012/chart" uri="{CE6537A1-D6FC-4f65-9D91-7224C49458BB}"/>
                <c:ext xmlns:c16="http://schemas.microsoft.com/office/drawing/2014/chart" uri="{C3380CC4-5D6E-409C-BE32-E72D297353CC}">
                  <c16:uniqueId val="{00000004-D494-4BA4-B8BD-9DA4C27374FF}"/>
                </c:ext>
              </c:extLst>
            </c:dLbl>
            <c:dLbl>
              <c:idx val="11"/>
              <c:delete val="1"/>
              <c:extLst>
                <c:ext xmlns:c15="http://schemas.microsoft.com/office/drawing/2012/chart" uri="{CE6537A1-D6FC-4f65-9D91-7224C49458BB}"/>
                <c:ext xmlns:c16="http://schemas.microsoft.com/office/drawing/2014/chart" uri="{C3380CC4-5D6E-409C-BE32-E72D297353CC}">
                  <c16:uniqueId val="{00000005-D494-4BA4-B8BD-9DA4C27374FF}"/>
                </c:ext>
              </c:extLst>
            </c:dLbl>
            <c:dLbl>
              <c:idx val="12"/>
              <c:delete val="1"/>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9-D494-4BA4-B8BD-9DA4C27374FF}"/>
                </c:ext>
              </c:extLst>
            </c:dLbl>
            <c:dLbl>
              <c:idx val="25"/>
              <c:delete val="1"/>
              <c:extLst>
                <c:ext xmlns:c15="http://schemas.microsoft.com/office/drawing/2012/chart" uri="{CE6537A1-D6FC-4f65-9D91-7224C49458BB}"/>
                <c:ext xmlns:c16="http://schemas.microsoft.com/office/drawing/2014/chart" uri="{C3380CC4-5D6E-409C-BE32-E72D297353CC}">
                  <c16:uniqueId val="{00000008-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Sheet1!$C$2:$C$29</c:f>
              <c:numCache>
                <c:formatCode>#,##0</c:formatCode>
                <c:ptCount val="28"/>
                <c:pt idx="0">
                  <c:v>3</c:v>
                </c:pt>
                <c:pt idx="1">
                  <c:v>3</c:v>
                </c:pt>
                <c:pt idx="2">
                  <c:v>2</c:v>
                </c:pt>
                <c:pt idx="3">
                  <c:v>2</c:v>
                </c:pt>
                <c:pt idx="4">
                  <c:v>0</c:v>
                </c:pt>
                <c:pt idx="5">
                  <c:v>1</c:v>
                </c:pt>
                <c:pt idx="6">
                  <c:v>0</c:v>
                </c:pt>
                <c:pt idx="7">
                  <c:v>3</c:v>
                </c:pt>
                <c:pt idx="8">
                  <c:v>5</c:v>
                </c:pt>
                <c:pt idx="9">
                  <c:v>1</c:v>
                </c:pt>
                <c:pt idx="10">
                  <c:v>0</c:v>
                </c:pt>
                <c:pt idx="11">
                  <c:v>0</c:v>
                </c:pt>
                <c:pt idx="12">
                  <c:v>0</c:v>
                </c:pt>
                <c:pt idx="13">
                  <c:v>3</c:v>
                </c:pt>
                <c:pt idx="14">
                  <c:v>4</c:v>
                </c:pt>
                <c:pt idx="15">
                  <c:v>2</c:v>
                </c:pt>
                <c:pt idx="16">
                  <c:v>3</c:v>
                </c:pt>
                <c:pt idx="17">
                  <c:v>2</c:v>
                </c:pt>
                <c:pt idx="18">
                  <c:v>0</c:v>
                </c:pt>
                <c:pt idx="19">
                  <c:v>1</c:v>
                </c:pt>
                <c:pt idx="20">
                  <c:v>1</c:v>
                </c:pt>
                <c:pt idx="21">
                  <c:v>5</c:v>
                </c:pt>
                <c:pt idx="22">
                  <c:v>4</c:v>
                </c:pt>
                <c:pt idx="23">
                  <c:v>1</c:v>
                </c:pt>
                <c:pt idx="24">
                  <c:v>1</c:v>
                </c:pt>
                <c:pt idx="25">
                  <c:v>0</c:v>
                </c:pt>
                <c:pt idx="26">
                  <c:v>1</c:v>
                </c:pt>
                <c:pt idx="27">
                  <c:v>4</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chemeClr val="accent3">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4"/>
              <c:delete val="1"/>
              <c:extLst>
                <c:ext xmlns:c15="http://schemas.microsoft.com/office/drawing/2012/chart" uri="{CE6537A1-D6FC-4f65-9D91-7224C49458BB}"/>
                <c:ext xmlns:c16="http://schemas.microsoft.com/office/drawing/2014/chart" uri="{C3380CC4-5D6E-409C-BE32-E72D297353CC}">
                  <c16:uniqueId val="{00000001-D494-4BA4-B8BD-9DA4C27374FF}"/>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1"/>
              <c:delete val="1"/>
              <c:extLst>
                <c:ext xmlns:c15="http://schemas.microsoft.com/office/drawing/2012/chart" uri="{CE6537A1-D6FC-4f65-9D91-7224C49458BB}"/>
                <c:ext xmlns:c16="http://schemas.microsoft.com/office/drawing/2014/chart" uri="{C3380CC4-5D6E-409C-BE32-E72D297353CC}">
                  <c16:uniqueId val="{00000011-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5"/>
              <c:delete val="1"/>
              <c:extLst>
                <c:ext xmlns:c15="http://schemas.microsoft.com/office/drawing/2012/chart" uri="{CE6537A1-D6FC-4f65-9D91-7224C49458BB}"/>
                <c:ext xmlns:c16="http://schemas.microsoft.com/office/drawing/2014/chart" uri="{C3380CC4-5D6E-409C-BE32-E72D297353CC}">
                  <c16:uniqueId val="{0000000D-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2"/>
              <c:delete val="1"/>
              <c:extLst>
                <c:ext xmlns:c15="http://schemas.microsoft.com/office/drawing/2012/chart" uri="{CE6537A1-D6FC-4f65-9D91-7224C49458BB}"/>
                <c:ext xmlns:c16="http://schemas.microsoft.com/office/drawing/2014/chart" uri="{C3380CC4-5D6E-409C-BE32-E72D297353CC}">
                  <c16:uniqueId val="{00000005-FD40-4274-A8B1-CF9240BCFECE}"/>
                </c:ext>
              </c:extLst>
            </c:dLbl>
            <c:dLbl>
              <c:idx val="23"/>
              <c:delete val="1"/>
              <c:extLst>
                <c:ext xmlns:c15="http://schemas.microsoft.com/office/drawing/2012/chart" uri="{CE6537A1-D6FC-4f65-9D91-7224C49458BB}"/>
                <c:ext xmlns:c16="http://schemas.microsoft.com/office/drawing/2014/chart" uri="{C3380CC4-5D6E-409C-BE32-E72D297353CC}">
                  <c16:uniqueId val="{00000009-FD40-4274-A8B1-CF9240BCFECE}"/>
                </c:ext>
              </c:extLst>
            </c:dLbl>
            <c:dLbl>
              <c:idx val="25"/>
              <c:delete val="1"/>
              <c:extLst>
                <c:ext xmlns:c15="http://schemas.microsoft.com/office/drawing/2012/chart" uri="{CE6537A1-D6FC-4f65-9D91-7224C49458BB}"/>
                <c:ext xmlns:c16="http://schemas.microsoft.com/office/drawing/2014/chart" uri="{C3380CC4-5D6E-409C-BE32-E72D297353CC}">
                  <c16:uniqueId val="{00000000-D494-4BA4-B8BD-9DA4C27374FF}"/>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Sheet1!$D$2:$D$29</c:f>
              <c:numCache>
                <c:formatCode>#,##0</c:formatCode>
                <c:ptCount val="28"/>
                <c:pt idx="0">
                  <c:v>1</c:v>
                </c:pt>
                <c:pt idx="1">
                  <c:v>1</c:v>
                </c:pt>
                <c:pt idx="2">
                  <c:v>1</c:v>
                </c:pt>
                <c:pt idx="3">
                  <c:v>0</c:v>
                </c:pt>
                <c:pt idx="4">
                  <c:v>0</c:v>
                </c:pt>
                <c:pt idx="5">
                  <c:v>0</c:v>
                </c:pt>
                <c:pt idx="6">
                  <c:v>0</c:v>
                </c:pt>
                <c:pt idx="7">
                  <c:v>1</c:v>
                </c:pt>
                <c:pt idx="8">
                  <c:v>2</c:v>
                </c:pt>
                <c:pt idx="9">
                  <c:v>1</c:v>
                </c:pt>
                <c:pt idx="10">
                  <c:v>1</c:v>
                </c:pt>
                <c:pt idx="11">
                  <c:v>0</c:v>
                </c:pt>
                <c:pt idx="12">
                  <c:v>1</c:v>
                </c:pt>
                <c:pt idx="13">
                  <c:v>0</c:v>
                </c:pt>
                <c:pt idx="14">
                  <c:v>0</c:v>
                </c:pt>
                <c:pt idx="15">
                  <c:v>0</c:v>
                </c:pt>
                <c:pt idx="16">
                  <c:v>1</c:v>
                </c:pt>
                <c:pt idx="17">
                  <c:v>1</c:v>
                </c:pt>
                <c:pt idx="18">
                  <c:v>0</c:v>
                </c:pt>
                <c:pt idx="19">
                  <c:v>0</c:v>
                </c:pt>
                <c:pt idx="20">
                  <c:v>0</c:v>
                </c:pt>
                <c:pt idx="21">
                  <c:v>1</c:v>
                </c:pt>
                <c:pt idx="22">
                  <c:v>0</c:v>
                </c:pt>
                <c:pt idx="23">
                  <c:v>0</c:v>
                </c:pt>
                <c:pt idx="24">
                  <c:v>1</c:v>
                </c:pt>
                <c:pt idx="25">
                  <c:v>0</c:v>
                </c:pt>
                <c:pt idx="26">
                  <c:v>0</c:v>
                </c:pt>
                <c:pt idx="27">
                  <c:v>0</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512000784"/>
        <c:crosses val="autoZero"/>
        <c:auto val="1"/>
        <c:lblAlgn val="ctr"/>
        <c:lblOffset val="100"/>
        <c:noMultiLvlLbl val="0"/>
      </c:catAx>
      <c:valAx>
        <c:axId val="512000784"/>
        <c:scaling>
          <c:orientation val="minMax"/>
        </c:scaling>
        <c:delete val="1"/>
        <c:axPos val="l"/>
        <c:numFmt formatCode="#,##0"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explosion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7B-49E8-9F8F-CF61F943C6E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7B-49E8-9F8F-CF61F943C6E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7B-49E8-9F8F-CF61F943C6E5}"/>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7B-49E8-9F8F-CF61F943C6E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7B-49E8-9F8F-CF61F943C6E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7B-49E8-9F8F-CF61F943C6E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87B-49E8-9F8F-CF61F943C6E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87B-49E8-9F8F-CF61F943C6E5}"/>
              </c:ext>
            </c:extLst>
          </c:dPt>
          <c:dLbls>
            <c:dLbl>
              <c:idx val="0"/>
              <c:layout>
                <c:manualLayout>
                  <c:x val="0.25038412451762204"/>
                  <c:y val="0.11633599915723679"/>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929970EF-CDC3-4B72-BDFD-949D225964AA}" type="CATEGORYNAME">
                      <a:rPr lang="en-US" sz="900">
                        <a:solidFill>
                          <a:schemeClr val="bg1"/>
                        </a:solidFill>
                      </a:rPr>
                      <a:pPr>
                        <a:defRPr sz="900">
                          <a:solidFill>
                            <a:schemeClr val="bg1"/>
                          </a:solidFill>
                        </a:defRPr>
                      </a:pPr>
                      <a:t>[CATEGORY NAME]</a:t>
                    </a:fld>
                    <a:r>
                      <a:rPr lang="en-US" sz="900" baseline="0" dirty="0">
                        <a:solidFill>
                          <a:schemeClr val="bg1"/>
                        </a:solidFill>
                      </a:rPr>
                      <a:t>
48%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A87B-49E8-9F8F-CF61F943C6E5}"/>
                </c:ext>
              </c:extLst>
            </c:dLbl>
            <c:dLbl>
              <c:idx val="1"/>
              <c:layout>
                <c:manualLayout>
                  <c:x val="-0.20798479691520211"/>
                  <c:y val="-3.7059634275882151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a:t>
                    </a:r>
                    <a:fld id="{0FBBE0C1-CB6F-4ED5-BCFA-CA83F68A0398}"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87B-49E8-9F8F-CF61F943C6E5}"/>
                </c:ext>
              </c:extLst>
            </c:dLbl>
            <c:dLbl>
              <c:idx val="2"/>
              <c:layout>
                <c:manualLayout>
                  <c:x val="-2.8763135198399323E-2"/>
                  <c:y val="-2.6335204871522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7B-49E8-9F8F-CF61F943C6E5}"/>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87B-49E8-9F8F-CF61F943C6E5}"/>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87B-49E8-9F8F-CF61F943C6E5}"/>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87B-49E8-9F8F-CF61F943C6E5}"/>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87B-49E8-9F8F-CF61F943C6E5}"/>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87B-49E8-9F8F-CF61F943C6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Broadcast TV</c:v>
                </c:pt>
                <c:pt idx="1">
                  <c:v>Ad-Supported Cable TV</c:v>
                </c:pt>
              </c:strCache>
            </c:strRef>
          </c:cat>
          <c:val>
            <c:numRef>
              <c:f>Sheet1!$B$2:$B$3</c:f>
              <c:numCache>
                <c:formatCode>0</c:formatCode>
                <c:ptCount val="2"/>
                <c:pt idx="0">
                  <c:v>108</c:v>
                </c:pt>
                <c:pt idx="1">
                  <c:v>116</c:v>
                </c:pt>
              </c:numCache>
            </c:numRef>
          </c:val>
          <c:extLst>
            <c:ext xmlns:c16="http://schemas.microsoft.com/office/drawing/2014/chart" uri="{C3380CC4-5D6E-409C-BE32-E72D297353CC}">
              <c16:uniqueId val="{00000010-A87B-49E8-9F8F-CF61F943C6E5}"/>
            </c:ext>
          </c:extLst>
        </c:ser>
        <c:dLbls>
          <c:dLblPos val="outEnd"/>
          <c:showLegendKey val="0"/>
          <c:showVal val="0"/>
          <c:showCatName val="0"/>
          <c:showSerName val="0"/>
          <c:showPercent val="1"/>
          <c:showBubbleSize val="0"/>
          <c:showLeaderLines val="1"/>
        </c:dLbls>
        <c:firstSliceAng val="1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8A9-4C1A-9386-3EB798ABA17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8A9-4C1A-9386-3EB798ABA17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8A9-4C1A-9386-3EB798ABA176}"/>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8A9-4C1A-9386-3EB798ABA17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8A9-4C1A-9386-3EB798ABA176}"/>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8A9-4C1A-9386-3EB798ABA176}"/>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8A9-4C1A-9386-3EB798ABA176}"/>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8A9-4C1A-9386-3EB798ABA176}"/>
              </c:ext>
            </c:extLst>
          </c:dPt>
          <c:dLbls>
            <c:dLbl>
              <c:idx val="0"/>
              <c:layout>
                <c:manualLayout>
                  <c:x val="0.22285608048993871"/>
                  <c:y val="0.110761445444398"/>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929970EF-CDC3-4B72-BDFD-949D225964AA}" type="CATEGORYNAME">
                      <a:rPr lang="en-US" sz="900">
                        <a:solidFill>
                          <a:schemeClr val="bg1"/>
                        </a:solidFill>
                      </a:rPr>
                      <a:pPr>
                        <a:defRPr sz="900">
                          <a:solidFill>
                            <a:schemeClr val="bg1"/>
                          </a:solidFill>
                        </a:defRPr>
                      </a:pPr>
                      <a:t>[CATEGORY NAME]</a:t>
                    </a:fld>
                    <a:r>
                      <a:rPr lang="en-US" sz="900" baseline="0" dirty="0">
                        <a:solidFill>
                          <a:schemeClr val="bg1"/>
                        </a:solidFill>
                      </a:rPr>
                      <a:t>
33%</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28A9-4C1A-9386-3EB798ABA176}"/>
                </c:ext>
              </c:extLst>
            </c:dLbl>
            <c:dLbl>
              <c:idx val="1"/>
              <c:layout>
                <c:manualLayout>
                  <c:x val="-0.20157950568678915"/>
                  <c:y val="-0.10952827369453938"/>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65%</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A9-4C1A-9386-3EB798ABA176}"/>
                </c:ext>
              </c:extLst>
            </c:dLbl>
            <c:dLbl>
              <c:idx val="2"/>
              <c:layout>
                <c:manualLayout>
                  <c:x val="-2.8763135198399323E-2"/>
                  <c:y val="-2.6335204871522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8A9-4C1A-9386-3EB798ABA176}"/>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8A9-4C1A-9386-3EB798ABA176}"/>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8A9-4C1A-9386-3EB798ABA176}"/>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8A9-4C1A-9386-3EB798ABA176}"/>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8A9-4C1A-9386-3EB798ABA176}"/>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8A9-4C1A-9386-3EB798ABA17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196</c:v>
                </c:pt>
                <c:pt idx="1">
                  <c:v>393</c:v>
                </c:pt>
                <c:pt idx="2">
                  <c:v>11</c:v>
                </c:pt>
              </c:numCache>
            </c:numRef>
          </c:val>
          <c:extLst>
            <c:ext xmlns:c16="http://schemas.microsoft.com/office/drawing/2014/chart" uri="{C3380CC4-5D6E-409C-BE32-E72D297353CC}">
              <c16:uniqueId val="{00000010-28A9-4C1A-9386-3EB798ABA176}"/>
            </c:ext>
          </c:extLst>
        </c:ser>
        <c:dLbls>
          <c:dLblPos val="outEnd"/>
          <c:showLegendKey val="0"/>
          <c:showVal val="0"/>
          <c:showCatName val="0"/>
          <c:showSerName val="0"/>
          <c:showPercent val="1"/>
          <c:showBubbleSize val="0"/>
          <c:showLeaderLines val="1"/>
        </c:dLbls>
        <c:firstSliceAng val="24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431-47B6-87C5-26A2A055889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431-47B6-87C5-26A2A055889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431-47B6-87C5-26A2A0558896}"/>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431-47B6-87C5-26A2A055889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431-47B6-87C5-26A2A0558896}"/>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431-47B6-87C5-26A2A0558896}"/>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431-47B6-87C5-26A2A0558896}"/>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431-47B6-87C5-26A2A0558896}"/>
              </c:ext>
            </c:extLst>
          </c:dPt>
          <c:dLbls>
            <c:dLbl>
              <c:idx val="0"/>
              <c:layout>
                <c:manualLayout>
                  <c:x val="0.10864975486586521"/>
                  <c:y val="-3.038193925286744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929970EF-CDC3-4B72-BDFD-949D225964AA}" type="CATEGORYNAME">
                      <a:rPr lang="en-US">
                        <a:solidFill>
                          <a:schemeClr val="tx1"/>
                        </a:solidFill>
                      </a:rPr>
                      <a:pPr>
                        <a:defRPr>
                          <a:solidFill>
                            <a:schemeClr val="tx1"/>
                          </a:solidFill>
                        </a:defRPr>
                      </a:pPr>
                      <a:t>[CATEGORY NAME]</a:t>
                    </a:fld>
                    <a:r>
                      <a:rPr lang="en-US" baseline="0" dirty="0">
                        <a:solidFill>
                          <a:schemeClr val="tx1"/>
                        </a:solidFill>
                      </a:rPr>
                      <a:t>
0.1%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31-47B6-87C5-26A2A0558896}"/>
                </c:ext>
              </c:extLst>
            </c:dLbl>
            <c:dLbl>
              <c:idx val="1"/>
              <c:layout>
                <c:manualLayout>
                  <c:x val="0.16556153122417558"/>
                  <c:y val="3.94965210287276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5DE6ABC4-8BAB-4147-BA6B-022FF6659C71}" type="CATEGORYNAME">
                      <a:rPr lang="en-US">
                        <a:solidFill>
                          <a:schemeClr val="tx1"/>
                        </a:solidFill>
                      </a:rPr>
                      <a:pPr>
                        <a:defRPr>
                          <a:solidFill>
                            <a:schemeClr val="tx1"/>
                          </a:solidFill>
                        </a:defRPr>
                      </a:pPr>
                      <a:t>[CATEGORY NAME]</a:t>
                    </a:fld>
                    <a:r>
                      <a:rPr lang="en-US" baseline="0" dirty="0">
                        <a:solidFill>
                          <a:schemeClr val="tx1"/>
                        </a:solidFill>
                      </a:rPr>
                      <a:t>
</a:t>
                    </a:r>
                    <a:fld id="{0FBBE0C1-CB6F-4ED5-BCFA-CA83F68A0398}"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31-47B6-87C5-26A2A0558896}"/>
                </c:ext>
              </c:extLst>
            </c:dLbl>
            <c:dLbl>
              <c:idx val="2"/>
              <c:layout>
                <c:manualLayout>
                  <c:x val="-0.1862567226271975"/>
                  <c:y val="8.203123598274204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1984F5-B0F9-41A3-98F7-6804FA310494}" type="CATEGORYNAME">
                      <a:rPr lang="en-US">
                        <a:solidFill>
                          <a:schemeClr val="tx1"/>
                        </a:solidFill>
                      </a:rPr>
                      <a:pPr>
                        <a:defRPr>
                          <a:solidFill>
                            <a:schemeClr val="tx1"/>
                          </a:solidFill>
                        </a:defRPr>
                      </a:pPr>
                      <a:t>[CATEGORY NAME]</a:t>
                    </a:fld>
                    <a:r>
                      <a:rPr lang="en-US" baseline="0" dirty="0">
                        <a:solidFill>
                          <a:schemeClr val="tx1"/>
                        </a:solidFill>
                      </a:rPr>
                      <a:t>
</a:t>
                    </a:r>
                    <a:fld id="{3B14B30F-4229-4B5B-B1FB-F773A333ED85}"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31-47B6-87C5-26A2A0558896}"/>
                </c:ext>
              </c:extLst>
            </c:dLbl>
            <c:dLbl>
              <c:idx val="3"/>
              <c:layout>
                <c:manualLayout>
                  <c:x val="-5.6911776358310351E-2"/>
                  <c:y val="-0.1792534415919180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431-47B6-87C5-26A2A0558896}"/>
                </c:ext>
              </c:extLst>
            </c:dLbl>
            <c:dLbl>
              <c:idx val="4"/>
              <c:layout>
                <c:manualLayout>
                  <c:x val="0.13825956292000188"/>
                  <c:y val="-0.1245659509367565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431-47B6-87C5-26A2A0558896}"/>
                </c:ext>
              </c:extLst>
            </c:dLbl>
            <c:dLbl>
              <c:idx val="5"/>
              <c:layout>
                <c:manualLayout>
                  <c:x val="0.15868180593247216"/>
                  <c:y val="4.388108939586595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08C6B3-52AE-457B-A9A1-24A6064F9525}" type="CATEGORYNAME">
                      <a:rPr lang="en-US">
                        <a:solidFill>
                          <a:schemeClr val="tx1"/>
                        </a:solidFill>
                      </a:rPr>
                      <a:pPr>
                        <a:defRPr>
                          <a:solidFill>
                            <a:schemeClr val="tx1"/>
                          </a:solidFill>
                        </a:defRPr>
                      </a:pPr>
                      <a:t>[CATEGORY NAME]</a:t>
                    </a:fld>
                    <a:r>
                      <a:rPr lang="en-US" baseline="0" dirty="0">
                        <a:solidFill>
                          <a:schemeClr val="tx1"/>
                        </a:solidFill>
                      </a:rPr>
                      <a:t>
</a:t>
                    </a:r>
                    <a:fld id="{DF1D30F9-E80A-4752-A941-80F8223602AC}"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431-47B6-87C5-26A2A0558896}"/>
                </c:ext>
              </c:extLst>
            </c:dLbl>
            <c:dLbl>
              <c:idx val="6"/>
              <c:layout>
                <c:manualLayout>
                  <c:x val="0.10088905808973199"/>
                  <c:y val="0.1397569205631902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431-47B6-87C5-26A2A0558896}"/>
                </c:ext>
              </c:extLst>
            </c:dLbl>
            <c:dLbl>
              <c:idx val="7"/>
              <c:layout>
                <c:manualLayout>
                  <c:x val="3.3629686029910663E-2"/>
                  <c:y val="0.13064233878732998"/>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431-47B6-87C5-26A2A055889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formatCode="0.0%">
                  <c:v>1E-3</c:v>
                </c:pt>
                <c:pt idx="1">
                  <c:v>1.2999999999999999E-2</c:v>
                </c:pt>
                <c:pt idx="2">
                  <c:v>0.34599999999999997</c:v>
                </c:pt>
                <c:pt idx="3">
                  <c:v>0.22800000000000001</c:v>
                </c:pt>
                <c:pt idx="4">
                  <c:v>0.122</c:v>
                </c:pt>
                <c:pt idx="5">
                  <c:v>0.14599999999999999</c:v>
                </c:pt>
                <c:pt idx="6">
                  <c:v>9.7000000000000003E-2</c:v>
                </c:pt>
                <c:pt idx="7">
                  <c:v>4.5999999999999999E-2</c:v>
                </c:pt>
              </c:numCache>
            </c:numRef>
          </c:val>
          <c:extLst>
            <c:ext xmlns:c16="http://schemas.microsoft.com/office/drawing/2014/chart" uri="{C3380CC4-5D6E-409C-BE32-E72D297353CC}">
              <c16:uniqueId val="{00000010-4431-47B6-87C5-26A2A055889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FED-43A1-9F6B-CC83475210F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FED-43A1-9F6B-CC83475210F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FED-43A1-9F6B-CC83475210F4}"/>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FED-43A1-9F6B-CC83475210F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FED-43A1-9F6B-CC83475210F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FED-43A1-9F6B-CC83475210F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FED-43A1-9F6B-CC83475210F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FED-43A1-9F6B-CC83475210F4}"/>
              </c:ext>
            </c:extLst>
          </c:dPt>
          <c:dLbls>
            <c:dLbl>
              <c:idx val="0"/>
              <c:layout>
                <c:manualLayout>
                  <c:x val="0.1616825898462064"/>
                  <c:y val="0.1783848794234095"/>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929970EF-CDC3-4B72-BDFD-949D225964AA}" type="CATEGORYNAME">
                      <a:rPr lang="en-US" sz="900">
                        <a:solidFill>
                          <a:schemeClr val="bg1"/>
                        </a:solidFill>
                      </a:rPr>
                      <a:pPr>
                        <a:defRPr sz="900">
                          <a:solidFill>
                            <a:schemeClr val="bg1"/>
                          </a:solidFill>
                        </a:defRPr>
                      </a:pPr>
                      <a:t>[CATEGORY NAME]</a:t>
                    </a:fld>
                    <a:r>
                      <a:rPr lang="en-US" sz="900" baseline="0" dirty="0">
                        <a:solidFill>
                          <a:schemeClr val="bg1"/>
                        </a:solidFill>
                      </a:rPr>
                      <a:t>
12%</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EFED-43A1-9F6B-CC83475210F4}"/>
                </c:ext>
              </c:extLst>
            </c:dLbl>
            <c:dLbl>
              <c:idx val="1"/>
              <c:layout>
                <c:manualLayout>
                  <c:x val="-0.20157952931548512"/>
                  <c:y val="6.1319802301796969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a:t>
                    </a:r>
                    <a:fld id="{0FBBE0C1-CB6F-4ED5-BCFA-CA83F68A0398}"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ED-43A1-9F6B-CC83475210F4}"/>
                </c:ext>
              </c:extLst>
            </c:dLbl>
            <c:dLbl>
              <c:idx val="2"/>
              <c:layout>
                <c:manualLayout>
                  <c:x val="0.17922686779750979"/>
                  <c:y val="-0.17684727550456059"/>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ED-43A1-9F6B-CC83475210F4}"/>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ED-43A1-9F6B-CC83475210F4}"/>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FED-43A1-9F6B-CC83475210F4}"/>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FED-43A1-9F6B-CC83475210F4}"/>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FED-43A1-9F6B-CC83475210F4}"/>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FED-43A1-9F6B-CC83475210F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7</c:v>
                </c:pt>
                <c:pt idx="1">
                  <c:v>27</c:v>
                </c:pt>
                <c:pt idx="2">
                  <c:v>22</c:v>
                </c:pt>
              </c:numCache>
            </c:numRef>
          </c:val>
          <c:extLst>
            <c:ext xmlns:c16="http://schemas.microsoft.com/office/drawing/2014/chart" uri="{C3380CC4-5D6E-409C-BE32-E72D297353CC}">
              <c16:uniqueId val="{00000010-EFED-43A1-9F6B-CC83475210F4}"/>
            </c:ext>
          </c:extLst>
        </c:ser>
        <c:dLbls>
          <c:dLblPos val="outEnd"/>
          <c:showLegendKey val="0"/>
          <c:showVal val="0"/>
          <c:showCatName val="0"/>
          <c:showSerName val="0"/>
          <c:showPercent val="1"/>
          <c:showBubbleSize val="0"/>
          <c:showLeaderLines val="1"/>
        </c:dLbls>
        <c:firstSliceAng val="31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Broadcast TV</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9.6562499999999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F0-4010-9BEC-440CB01F6887}"/>
                </c:ext>
              </c:extLst>
            </c:dLbl>
            <c:dLbl>
              <c:idx val="1"/>
              <c:layout>
                <c:manualLayout>
                  <c:x val="-2.8445376198499711E-3"/>
                  <c:y val="6.5312499999999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F0-4010-9BEC-440CB01F6887}"/>
                </c:ext>
              </c:extLst>
            </c:dLbl>
            <c:dLbl>
              <c:idx val="2"/>
              <c:delete val="1"/>
              <c:extLst>
                <c:ext xmlns:c15="http://schemas.microsoft.com/office/drawing/2012/chart" uri="{CE6537A1-D6FC-4f65-9D91-7224C49458BB}"/>
                <c:ext xmlns:c16="http://schemas.microsoft.com/office/drawing/2014/chart" uri="{C3380CC4-5D6E-409C-BE32-E72D297353CC}">
                  <c16:uniqueId val="{00000008-9BF0-4010-9BEC-440CB01F6887}"/>
                </c:ext>
              </c:extLst>
            </c:dLbl>
            <c:dLbl>
              <c:idx val="3"/>
              <c:layout>
                <c:manualLayout>
                  <c:x val="5.5994835036416239E-8"/>
                  <c:y val="6.5312499999999425E-3"/>
                </c:manualLayout>
              </c:layout>
              <c:showLegendKey val="0"/>
              <c:showVal val="1"/>
              <c:showCatName val="0"/>
              <c:showSerName val="0"/>
              <c:showPercent val="0"/>
              <c:showBubbleSize val="0"/>
              <c:extLst>
                <c:ext xmlns:c15="http://schemas.microsoft.com/office/drawing/2012/chart" uri="{CE6537A1-D6FC-4f65-9D91-7224C49458BB}">
                  <c15:layout>
                    <c:manualLayout>
                      <c:w val="2.8715607272385191E-2"/>
                      <c:h val="6.2781249999999997E-2"/>
                    </c:manualLayout>
                  </c15:layout>
                </c:ext>
                <c:ext xmlns:c16="http://schemas.microsoft.com/office/drawing/2014/chart" uri="{C3380CC4-5D6E-409C-BE32-E72D297353CC}">
                  <c16:uniqueId val="{00000007-9BF0-4010-9BEC-440CB01F6887}"/>
                </c:ext>
              </c:extLst>
            </c:dLbl>
            <c:dLbl>
              <c:idx val="4"/>
              <c:delete val="1"/>
              <c:extLst>
                <c:ext xmlns:c15="http://schemas.microsoft.com/office/drawing/2012/chart" uri="{CE6537A1-D6FC-4f65-9D91-7224C49458BB}"/>
                <c:ext xmlns:c16="http://schemas.microsoft.com/office/drawing/2014/chart" uri="{C3380CC4-5D6E-409C-BE32-E72D297353CC}">
                  <c16:uniqueId val="{00000006-9BF0-4010-9BEC-440CB01F6887}"/>
                </c:ext>
              </c:extLst>
            </c:dLbl>
            <c:dLbl>
              <c:idx val="5"/>
              <c:delete val="1"/>
              <c:extLst>
                <c:ext xmlns:c15="http://schemas.microsoft.com/office/drawing/2012/chart" uri="{CE6537A1-D6FC-4f65-9D91-7224C49458BB}"/>
                <c:ext xmlns:c16="http://schemas.microsoft.com/office/drawing/2014/chart" uri="{C3380CC4-5D6E-409C-BE32-E72D297353CC}">
                  <c16:uniqueId val="{00000005-9BF0-4010-9BEC-440CB01F6887}"/>
                </c:ext>
              </c:extLst>
            </c:dLbl>
            <c:dLbl>
              <c:idx val="6"/>
              <c:delete val="1"/>
              <c:extLst>
                <c:ext xmlns:c15="http://schemas.microsoft.com/office/drawing/2012/chart" uri="{CE6537A1-D6FC-4f65-9D91-7224C49458BB}"/>
                <c:ext xmlns:c16="http://schemas.microsoft.com/office/drawing/2014/chart" uri="{C3380CC4-5D6E-409C-BE32-E72D297353CC}">
                  <c16:uniqueId val="{00000009-3FC1-442E-8EC7-173BEA1F4FC6}"/>
                </c:ext>
              </c:extLst>
            </c:dLbl>
            <c:dLbl>
              <c:idx val="7"/>
              <c:delete val="1"/>
              <c:extLst>
                <c:ext xmlns:c15="http://schemas.microsoft.com/office/drawing/2012/chart" uri="{CE6537A1-D6FC-4f65-9D91-7224C49458BB}"/>
                <c:ext xmlns:c16="http://schemas.microsoft.com/office/drawing/2014/chart" uri="{C3380CC4-5D6E-409C-BE32-E72D297353CC}">
                  <c16:uniqueId val="{00000012-3FC1-442E-8EC7-173BEA1F4FC6}"/>
                </c:ext>
              </c:extLst>
            </c:dLbl>
            <c:dLbl>
              <c:idx val="8"/>
              <c:delete val="1"/>
              <c:extLst>
                <c:ext xmlns:c15="http://schemas.microsoft.com/office/drawing/2012/chart" uri="{CE6537A1-D6FC-4f65-9D91-7224C49458BB}"/>
                <c:ext xmlns:c16="http://schemas.microsoft.com/office/drawing/2014/chart" uri="{C3380CC4-5D6E-409C-BE32-E72D297353CC}">
                  <c16:uniqueId val="{00000011-3FC1-442E-8EC7-173BEA1F4FC6}"/>
                </c:ext>
              </c:extLst>
            </c:dLbl>
            <c:dLbl>
              <c:idx val="9"/>
              <c:delete val="1"/>
              <c:extLst>
                <c:ext xmlns:c15="http://schemas.microsoft.com/office/drawing/2012/chart" uri="{CE6537A1-D6FC-4f65-9D91-7224C49458BB}"/>
                <c:ext xmlns:c16="http://schemas.microsoft.com/office/drawing/2014/chart" uri="{C3380CC4-5D6E-409C-BE32-E72D297353CC}">
                  <c16:uniqueId val="{00000013-3FC1-442E-8EC7-173BEA1F4FC6}"/>
                </c:ext>
              </c:extLst>
            </c:dLbl>
            <c:dLbl>
              <c:idx val="10"/>
              <c:delete val="1"/>
              <c:extLst>
                <c:ext xmlns:c15="http://schemas.microsoft.com/office/drawing/2012/chart" uri="{CE6537A1-D6FC-4f65-9D91-7224C49458BB}"/>
                <c:ext xmlns:c16="http://schemas.microsoft.com/office/drawing/2014/chart" uri="{C3380CC4-5D6E-409C-BE32-E72D297353CC}">
                  <c16:uniqueId val="{00000014-3FC1-442E-8EC7-173BEA1F4FC6}"/>
                </c:ext>
              </c:extLst>
            </c:dLbl>
            <c:dLbl>
              <c:idx val="11"/>
              <c:delete val="1"/>
              <c:extLst>
                <c:ext xmlns:c15="http://schemas.microsoft.com/office/drawing/2012/chart" uri="{CE6537A1-D6FC-4f65-9D91-7224C49458BB}"/>
                <c:ext xmlns:c16="http://schemas.microsoft.com/office/drawing/2014/chart" uri="{C3380CC4-5D6E-409C-BE32-E72D297353CC}">
                  <c16:uniqueId val="{00000015-3FC1-442E-8EC7-173BEA1F4FC6}"/>
                </c:ext>
              </c:extLst>
            </c:dLbl>
            <c:dLbl>
              <c:idx val="12"/>
              <c:delete val="1"/>
              <c:extLst>
                <c:ext xmlns:c15="http://schemas.microsoft.com/office/drawing/2012/chart" uri="{CE6537A1-D6FC-4f65-9D91-7224C49458BB}"/>
                <c:ext xmlns:c16="http://schemas.microsoft.com/office/drawing/2014/chart" uri="{C3380CC4-5D6E-409C-BE32-E72D297353CC}">
                  <c16:uniqueId val="{00000016-3FC1-442E-8EC7-173BEA1F4F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Sheet1!$A$2:$A$14</c:f>
              <c:strCache>
                <c:ptCount val="13"/>
                <c:pt idx="0">
                  <c:v>MLB</c:v>
                </c:pt>
                <c:pt idx="1">
                  <c:v>NFL</c:v>
                </c:pt>
                <c:pt idx="2">
                  <c:v>NBA</c:v>
                </c:pt>
                <c:pt idx="3">
                  <c:v>NCAA Football</c:v>
                </c:pt>
                <c:pt idx="4">
                  <c:v>NHL</c:v>
                </c:pt>
                <c:pt idx="5">
                  <c:v>NCAA Basketball</c:v>
                </c:pt>
                <c:pt idx="6">
                  <c:v>MLS</c:v>
                </c:pt>
                <c:pt idx="7">
                  <c:v>High School Football</c:v>
                </c:pt>
                <c:pt idx="8">
                  <c:v>WNBA</c:v>
                </c:pt>
                <c:pt idx="9">
                  <c:v>MMA</c:v>
                </c:pt>
                <c:pt idx="10">
                  <c:v>USMNT Soccer</c:v>
                </c:pt>
                <c:pt idx="11">
                  <c:v>Rugby</c:v>
                </c:pt>
                <c:pt idx="12">
                  <c:v>Misc</c:v>
                </c:pt>
              </c:strCache>
            </c:strRef>
          </c:cat>
          <c:val>
            <c:numRef>
              <c:f>Sheet1!$B$2:$B$14</c:f>
              <c:numCache>
                <c:formatCode>General</c:formatCode>
                <c:ptCount val="13"/>
                <c:pt idx="0">
                  <c:v>54</c:v>
                </c:pt>
                <c:pt idx="1">
                  <c:v>38</c:v>
                </c:pt>
                <c:pt idx="2">
                  <c:v>0</c:v>
                </c:pt>
                <c:pt idx="3">
                  <c:v>25</c:v>
                </c:pt>
                <c:pt idx="4">
                  <c:v>0</c:v>
                </c:pt>
                <c:pt idx="5">
                  <c:v>0</c:v>
                </c:pt>
                <c:pt idx="6">
                  <c:v>1</c:v>
                </c:pt>
                <c:pt idx="7">
                  <c:v>0</c:v>
                </c:pt>
                <c:pt idx="8">
                  <c:v>0</c:v>
                </c:pt>
                <c:pt idx="9">
                  <c:v>0</c:v>
                </c:pt>
                <c:pt idx="10">
                  <c:v>0</c:v>
                </c:pt>
                <c:pt idx="11">
                  <c:v>0</c:v>
                </c:pt>
                <c:pt idx="12">
                  <c:v>0</c:v>
                </c:pt>
              </c:numCache>
            </c:numRef>
          </c:val>
          <c:extLst>
            <c:ext xmlns:c16="http://schemas.microsoft.com/office/drawing/2014/chart" uri="{C3380CC4-5D6E-409C-BE32-E72D297353CC}">
              <c16:uniqueId val="{00000000-9BF0-4010-9BEC-440CB01F6887}"/>
            </c:ext>
          </c:extLst>
        </c:ser>
        <c:ser>
          <c:idx val="1"/>
          <c:order val="1"/>
          <c:tx>
            <c:strRef>
              <c:f>Sheet1!$C$1</c:f>
              <c:strCache>
                <c:ptCount val="1"/>
                <c:pt idx="0">
                  <c:v>Ad-Supported Cable TV</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6.3786854704414681E-18"/>
                  <c:y val="-1.52741141732284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C1-442E-8EC7-173BEA1F4FC6}"/>
                </c:ext>
              </c:extLst>
            </c:dLbl>
            <c:dLbl>
              <c:idx val="1"/>
              <c:layout>
                <c:manualLayout>
                  <c:x val="-1.2757370940882936E-17"/>
                  <c:y val="-7.58366141732289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FC1-442E-8EC7-173BEA1F4FC6}"/>
                </c:ext>
              </c:extLst>
            </c:dLbl>
            <c:dLbl>
              <c:idx val="2"/>
              <c:layout>
                <c:manualLayout>
                  <c:x val="0"/>
                  <c:y val="-8.371801181102476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FC1-442E-8EC7-173BEA1F4FC6}"/>
                </c:ext>
              </c:extLst>
            </c:dLbl>
            <c:dLbl>
              <c:idx val="3"/>
              <c:layout>
                <c:manualLayout>
                  <c:x val="0"/>
                  <c:y val="5.5487204724397987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FC1-442E-8EC7-173BEA1F4FC6}"/>
                </c:ext>
              </c:extLst>
            </c:dLbl>
            <c:dLbl>
              <c:idx val="4"/>
              <c:layout>
                <c:manualLayout>
                  <c:x val="0"/>
                  <c:y val="1.85925196850393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FC1-442E-8EC7-173BEA1F4FC6}"/>
                </c:ext>
              </c:extLst>
            </c:dLbl>
            <c:dLbl>
              <c:idx val="5"/>
              <c:layout>
                <c:manualLayout>
                  <c:x val="1.3917292707403862E-3"/>
                  <c:y val="-1.295521653543307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FC1-442E-8EC7-173BEA1F4FC6}"/>
                </c:ext>
              </c:extLst>
            </c:dLbl>
            <c:dLbl>
              <c:idx val="6"/>
              <c:layout>
                <c:manualLayout>
                  <c:x val="0"/>
                  <c:y val="-3.9379675196850393E-2"/>
                </c:manualLayout>
              </c:layout>
              <c:tx>
                <c:rich>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r>
                      <a:rPr lang="en-US" u="sng" dirty="0"/>
                      <a:t>4*</a:t>
                    </a:r>
                  </a:p>
                </c:rich>
              </c:tx>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C1-442E-8EC7-173BEA1F4FC6}"/>
                </c:ext>
              </c:extLst>
            </c:dLbl>
            <c:dLbl>
              <c:idx val="7"/>
              <c:layout>
                <c:manualLayout>
                  <c:x val="-2.7834585414809763E-3"/>
                  <c:y val="-4.1886564960629924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C1-442E-8EC7-173BEA1F4FC6}"/>
                </c:ext>
              </c:extLst>
            </c:dLbl>
            <c:dLbl>
              <c:idx val="8"/>
              <c:layout>
                <c:manualLayout>
                  <c:x val="-1.0205896752706349E-16"/>
                  <c:y val="-3.625467519685039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C1-442E-8EC7-173BEA1F4FC6}"/>
                </c:ext>
              </c:extLst>
            </c:dLbl>
            <c:dLbl>
              <c:idx val="9"/>
              <c:layout>
                <c:manualLayout>
                  <c:x val="2.0875939061106557E-3"/>
                  <c:y val="-3.6873031496063108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6317120527480734E-2"/>
                      <c:h val="6.2781249999999997E-2"/>
                    </c:manualLayout>
                  </c15:layout>
                </c:ext>
                <c:ext xmlns:c16="http://schemas.microsoft.com/office/drawing/2014/chart" uri="{C3380CC4-5D6E-409C-BE32-E72D297353CC}">
                  <c16:uniqueId val="{00000002-3FC1-442E-8EC7-173BEA1F4FC6}"/>
                </c:ext>
              </c:extLst>
            </c:dLbl>
            <c:dLbl>
              <c:idx val="10"/>
              <c:layout>
                <c:manualLayout>
                  <c:x val="-2.7834585414808744E-3"/>
                  <c:y val="-3.1241141732283463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C1-442E-8EC7-173BEA1F4FC6}"/>
                </c:ext>
              </c:extLst>
            </c:dLbl>
            <c:dLbl>
              <c:idx val="11"/>
              <c:layout>
                <c:manualLayout>
                  <c:x val="-2.7834585414808744E-3"/>
                  <c:y val="-3.4366141732283577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C1-442E-8EC7-173BEA1F4FC6}"/>
                </c:ext>
              </c:extLst>
            </c:dLbl>
            <c:dLbl>
              <c:idx val="12"/>
              <c:layout>
                <c:manualLayout>
                  <c:x val="-2.7834585414808744E-3"/>
                  <c:y val="-3.4366141732283577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C1-442E-8EC7-173BEA1F4F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Sheet1!$A$2:$A$14</c:f>
              <c:strCache>
                <c:ptCount val="13"/>
                <c:pt idx="0">
                  <c:v>MLB</c:v>
                </c:pt>
                <c:pt idx="1">
                  <c:v>NFL</c:v>
                </c:pt>
                <c:pt idx="2">
                  <c:v>NBA</c:v>
                </c:pt>
                <c:pt idx="3">
                  <c:v>NCAA Football</c:v>
                </c:pt>
                <c:pt idx="4">
                  <c:v>NHL</c:v>
                </c:pt>
                <c:pt idx="5">
                  <c:v>NCAA Basketball</c:v>
                </c:pt>
                <c:pt idx="6">
                  <c:v>MLS</c:v>
                </c:pt>
                <c:pt idx="7">
                  <c:v>High School Football</c:v>
                </c:pt>
                <c:pt idx="8">
                  <c:v>WNBA</c:v>
                </c:pt>
                <c:pt idx="9">
                  <c:v>MMA</c:v>
                </c:pt>
                <c:pt idx="10">
                  <c:v>USMNT Soccer</c:v>
                </c:pt>
                <c:pt idx="11">
                  <c:v>Rugby</c:v>
                </c:pt>
                <c:pt idx="12">
                  <c:v>Misc</c:v>
                </c:pt>
              </c:strCache>
            </c:strRef>
          </c:cat>
          <c:val>
            <c:numRef>
              <c:f>Sheet1!$C$2:$C$14</c:f>
              <c:numCache>
                <c:formatCode>General</c:formatCode>
                <c:ptCount val="13"/>
                <c:pt idx="0">
                  <c:v>61</c:v>
                </c:pt>
                <c:pt idx="1">
                  <c:v>33</c:v>
                </c:pt>
                <c:pt idx="2">
                  <c:v>57</c:v>
                </c:pt>
                <c:pt idx="3">
                  <c:v>31</c:v>
                </c:pt>
                <c:pt idx="4">
                  <c:v>23</c:v>
                </c:pt>
                <c:pt idx="5">
                  <c:v>9</c:v>
                </c:pt>
                <c:pt idx="6">
                  <c:v>3</c:v>
                </c:pt>
                <c:pt idx="7">
                  <c:v>4</c:v>
                </c:pt>
                <c:pt idx="8">
                  <c:v>3</c:v>
                </c:pt>
                <c:pt idx="9">
                  <c:v>2</c:v>
                </c:pt>
                <c:pt idx="10">
                  <c:v>1</c:v>
                </c:pt>
                <c:pt idx="11">
                  <c:v>1</c:v>
                </c:pt>
                <c:pt idx="12">
                  <c:v>1</c:v>
                </c:pt>
              </c:numCache>
            </c:numRef>
          </c:val>
          <c:extLst>
            <c:ext xmlns:c16="http://schemas.microsoft.com/office/drawing/2014/chart" uri="{C3380CC4-5D6E-409C-BE32-E72D297353CC}">
              <c16:uniqueId val="{00000000-3FC1-442E-8EC7-173BEA1F4FC6}"/>
            </c:ext>
          </c:extLst>
        </c:ser>
        <c:ser>
          <c:idx val="2"/>
          <c:order val="2"/>
          <c:tx>
            <c:strRef>
              <c:f>Sheet1!$D$1</c:f>
              <c:strCache>
                <c:ptCount val="1"/>
                <c:pt idx="0">
                  <c:v>Ad-Supported Cable TV &amp; Broadcast TV</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dLbl>
              <c:idx val="1"/>
              <c:layout>
                <c:manualLayout>
                  <c:x val="0"/>
                  <c:y val="1.2113681102362778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FC1-442E-8EC7-173BEA1F4FC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Sheet1!$A$2:$A$14</c:f>
              <c:strCache>
                <c:ptCount val="13"/>
                <c:pt idx="0">
                  <c:v>MLB</c:v>
                </c:pt>
                <c:pt idx="1">
                  <c:v>NFL</c:v>
                </c:pt>
                <c:pt idx="2">
                  <c:v>NBA</c:v>
                </c:pt>
                <c:pt idx="3">
                  <c:v>NCAA Football</c:v>
                </c:pt>
                <c:pt idx="4">
                  <c:v>NHL</c:v>
                </c:pt>
                <c:pt idx="5">
                  <c:v>NCAA Basketball</c:v>
                </c:pt>
                <c:pt idx="6">
                  <c:v>MLS</c:v>
                </c:pt>
                <c:pt idx="7">
                  <c:v>High School Football</c:v>
                </c:pt>
                <c:pt idx="8">
                  <c:v>WNBA</c:v>
                </c:pt>
                <c:pt idx="9">
                  <c:v>MMA</c:v>
                </c:pt>
                <c:pt idx="10">
                  <c:v>USMNT Soccer</c:v>
                </c:pt>
                <c:pt idx="11">
                  <c:v>Rugby</c:v>
                </c:pt>
                <c:pt idx="12">
                  <c:v>Misc</c:v>
                </c:pt>
              </c:strCache>
            </c:strRef>
          </c:cat>
          <c:val>
            <c:numRef>
              <c:f>Sheet1!$D$2:$D$14</c:f>
              <c:numCache>
                <c:formatCode>General</c:formatCode>
                <c:ptCount val="13"/>
                <c:pt idx="1">
                  <c:v>8</c:v>
                </c:pt>
              </c:numCache>
            </c:numRef>
          </c:val>
          <c:extLst>
            <c:ext xmlns:c16="http://schemas.microsoft.com/office/drawing/2014/chart" uri="{C3380CC4-5D6E-409C-BE32-E72D297353CC}">
              <c16:uniqueId val="{00000001-3FC1-442E-8EC7-173BEA1F4FC6}"/>
            </c:ext>
          </c:extLst>
        </c:ser>
        <c:dLbls>
          <c:dLblPos val="inEnd"/>
          <c:showLegendKey val="0"/>
          <c:showVal val="1"/>
          <c:showCatName val="0"/>
          <c:showSerName val="0"/>
          <c:showPercent val="0"/>
          <c:showBubbleSize val="0"/>
        </c:dLbls>
        <c:gapWidth val="100"/>
        <c:overlap val="100"/>
        <c:axId val="557925568"/>
        <c:axId val="557925960"/>
      </c:barChart>
      <c:catAx>
        <c:axId val="557925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57925960"/>
        <c:crosses val="autoZero"/>
        <c:auto val="1"/>
        <c:lblAlgn val="ctr"/>
        <c:lblOffset val="100"/>
        <c:noMultiLvlLbl val="0"/>
      </c:catAx>
      <c:valAx>
        <c:axId val="557925960"/>
        <c:scaling>
          <c:orientation val="minMax"/>
        </c:scaling>
        <c:delete val="1"/>
        <c:axPos val="l"/>
        <c:numFmt formatCode="General" sourceLinked="1"/>
        <c:majorTickMark val="none"/>
        <c:minorTickMark val="none"/>
        <c:tickLblPos val="nextTo"/>
        <c:crossAx val="557925568"/>
        <c:crosses val="autoZero"/>
        <c:crossBetween val="between"/>
      </c:valAx>
      <c:spPr>
        <a:noFill/>
        <a:ln>
          <a:noFill/>
        </a:ln>
        <a:effectLst/>
      </c:spPr>
    </c:plotArea>
    <c:legend>
      <c:legendPos val="t"/>
      <c:layout>
        <c:manualLayout>
          <c:xMode val="edge"/>
          <c:yMode val="edge"/>
          <c:x val="0.11315745235957286"/>
          <c:y val="0.125"/>
          <c:w val="0.77188560029228515"/>
          <c:h val="6.407357283464566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7B-49E8-9F8F-CF61F943C6E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7B-49E8-9F8F-CF61F943C6E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7B-49E8-9F8F-CF61F943C6E5}"/>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7B-49E8-9F8F-CF61F943C6E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7B-49E8-9F8F-CF61F943C6E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7B-49E8-9F8F-CF61F943C6E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87B-49E8-9F8F-CF61F943C6E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87B-49E8-9F8F-CF61F943C6E5}"/>
              </c:ext>
            </c:extLst>
          </c:dPt>
          <c:dLbls>
            <c:dLbl>
              <c:idx val="0"/>
              <c:layout>
                <c:manualLayout>
                  <c:x val="0.22285608048993871"/>
                  <c:y val="0.110761445444398"/>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929970EF-CDC3-4B72-BDFD-949D225964AA}" type="CATEGORYNAME">
                      <a:rPr lang="en-US" sz="1400">
                        <a:solidFill>
                          <a:schemeClr val="bg1"/>
                        </a:solidFill>
                      </a:rPr>
                      <a:pPr>
                        <a:defRPr sz="1400">
                          <a:solidFill>
                            <a:schemeClr val="bg1"/>
                          </a:solidFill>
                        </a:defRPr>
                      </a:pPr>
                      <a:t>[CATEGORY NAME]</a:t>
                    </a:fld>
                    <a:r>
                      <a:rPr lang="en-US" sz="1400" baseline="0">
                        <a:solidFill>
                          <a:schemeClr val="bg1"/>
                        </a:solidFill>
                      </a:rPr>
                      <a:t>
35</a:t>
                    </a:r>
                    <a:r>
                      <a:rPr lang="en-US" sz="1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A87B-49E8-9F8F-CF61F943C6E5}"/>
                </c:ext>
              </c:extLst>
            </c:dLbl>
            <c:dLbl>
              <c:idx val="1"/>
              <c:layout>
                <c:manualLayout>
                  <c:x val="-0.20157950568678915"/>
                  <c:y val="-0.10952827369453938"/>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5DE6ABC4-8BAB-4147-BA6B-022FF6659C71}" type="CATEGORYNAME">
                      <a:rPr lang="en-US" sz="1400">
                        <a:solidFill>
                          <a:schemeClr val="bg1"/>
                        </a:solidFill>
                      </a:rPr>
                      <a:pPr>
                        <a:defRPr sz="1400">
                          <a:solidFill>
                            <a:schemeClr val="bg1"/>
                          </a:solidFill>
                        </a:defRPr>
                      </a:pPr>
                      <a:t>[CATEGORY NAME]</a:t>
                    </a:fld>
                    <a:r>
                      <a:rPr lang="en-US" sz="1400" baseline="0" dirty="0">
                        <a:solidFill>
                          <a:schemeClr val="bg1"/>
                        </a:solidFill>
                      </a:rPr>
                      <a:t>
</a:t>
                    </a:r>
                    <a:fld id="{0FBBE0C1-CB6F-4ED5-BCFA-CA83F68A0398}" type="PERCENTAGE">
                      <a:rPr lang="en-US" sz="1400" baseline="0" smtClean="0">
                        <a:solidFill>
                          <a:schemeClr val="bg1"/>
                        </a:solidFill>
                      </a:rPr>
                      <a:pPr>
                        <a:defRPr sz="1400">
                          <a:solidFill>
                            <a:schemeClr val="bg1"/>
                          </a:solidFill>
                        </a:defRPr>
                      </a:pPr>
                      <a:t>[PERCENTAGE]</a:t>
                    </a:fld>
                    <a:endParaRPr lang="en-US" sz="1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87B-49E8-9F8F-CF61F943C6E5}"/>
                </c:ext>
              </c:extLst>
            </c:dLbl>
            <c:dLbl>
              <c:idx val="2"/>
              <c:layout>
                <c:manualLayout>
                  <c:x val="-2.8763135198399323E-2"/>
                  <c:y val="-2.6335204871522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1984F5-B0F9-41A3-98F7-6804FA310494}"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3B14B30F-4229-4B5B-B1FB-F773A333ED85}"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7B-49E8-9F8F-CF61F943C6E5}"/>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87B-49E8-9F8F-CF61F943C6E5}"/>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87B-49E8-9F8F-CF61F943C6E5}"/>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87B-49E8-9F8F-CF61F943C6E5}"/>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87B-49E8-9F8F-CF61F943C6E5}"/>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87B-49E8-9F8F-CF61F943C6E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311</c:v>
                </c:pt>
                <c:pt idx="1">
                  <c:v>536</c:v>
                </c:pt>
                <c:pt idx="2">
                  <c:v>33</c:v>
                </c:pt>
              </c:numCache>
            </c:numRef>
          </c:val>
          <c:extLst>
            <c:ext xmlns:c16="http://schemas.microsoft.com/office/drawing/2014/chart" uri="{C3380CC4-5D6E-409C-BE32-E72D297353CC}">
              <c16:uniqueId val="{00000010-A87B-49E8-9F8F-CF61F943C6E5}"/>
            </c:ext>
          </c:extLst>
        </c:ser>
        <c:dLbls>
          <c:dLblPos val="outEnd"/>
          <c:showLegendKey val="0"/>
          <c:showVal val="0"/>
          <c:showCatName val="0"/>
          <c:showSerName val="0"/>
          <c:showPercent val="1"/>
          <c:showBubbleSize val="0"/>
          <c:showLeaderLines val="1"/>
        </c:dLbls>
        <c:firstSliceAng val="2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1504063528068134E-3"/>
                  <c:y val="2.84870974212693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C8-4EEF-B9D2-7D651A707BE6}"/>
                </c:ext>
              </c:extLst>
            </c:dLbl>
            <c:dLbl>
              <c:idx val="1"/>
              <c:layout>
                <c:manualLayout>
                  <c:x val="-4.7256095292101631E-3"/>
                  <c:y val="1.57954472319269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C8-4EEF-B9D2-7D651A707BE6}"/>
                </c:ext>
              </c:extLst>
            </c:dLbl>
            <c:dLbl>
              <c:idx val="2"/>
              <c:layout>
                <c:manualLayout>
                  <c:x val="0"/>
                  <c:y val="1.281238211607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C8-4EEF-B9D2-7D651A707BE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28</c:v>
                </c:pt>
                <c:pt idx="1">
                  <c:v>26</c:v>
                </c:pt>
                <c:pt idx="2">
                  <c:v>14</c:v>
                </c:pt>
              </c:numCache>
            </c:numRef>
          </c:val>
          <c:extLs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100"/>
        <c:overlap val="-24"/>
        <c:axId val="513108456"/>
        <c:axId val="514846272"/>
      </c:barChart>
      <c:catAx>
        <c:axId val="513108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14846272"/>
        <c:crosses val="autoZero"/>
        <c:auto val="1"/>
        <c:lblAlgn val="ctr"/>
        <c:lblOffset val="100"/>
        <c:noMultiLvlLbl val="0"/>
      </c:catAx>
      <c:valAx>
        <c:axId val="514846272"/>
        <c:scaling>
          <c:orientation val="minMax"/>
        </c:scaling>
        <c:delete val="1"/>
        <c:axPos val="l"/>
        <c:numFmt formatCode="General" sourceLinked="1"/>
        <c:majorTickMark val="none"/>
        <c:minorTickMark val="none"/>
        <c:tickLblPos val="nextTo"/>
        <c:crossAx val="513108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Sheet1!$B$2:$B$29</c:f>
              <c:numCache>
                <c:formatCode>#,##0</c:formatCode>
                <c:ptCount val="28"/>
                <c:pt idx="0">
                  <c:v>3</c:v>
                </c:pt>
                <c:pt idx="1">
                  <c:v>2</c:v>
                </c:pt>
                <c:pt idx="2">
                  <c:v>2</c:v>
                </c:pt>
                <c:pt idx="3">
                  <c:v>3</c:v>
                </c:pt>
                <c:pt idx="4">
                  <c:v>4</c:v>
                </c:pt>
                <c:pt idx="5">
                  <c:v>2</c:v>
                </c:pt>
                <c:pt idx="6">
                  <c:v>4</c:v>
                </c:pt>
                <c:pt idx="7">
                  <c:v>3</c:v>
                </c:pt>
                <c:pt idx="8">
                  <c:v>2</c:v>
                </c:pt>
                <c:pt idx="9">
                  <c:v>1</c:v>
                </c:pt>
                <c:pt idx="10">
                  <c:v>5</c:v>
                </c:pt>
                <c:pt idx="11">
                  <c:v>3</c:v>
                </c:pt>
                <c:pt idx="12">
                  <c:v>4</c:v>
                </c:pt>
                <c:pt idx="13">
                  <c:v>2</c:v>
                </c:pt>
                <c:pt idx="14">
                  <c:v>2</c:v>
                </c:pt>
                <c:pt idx="15">
                  <c:v>2</c:v>
                </c:pt>
                <c:pt idx="16">
                  <c:v>3</c:v>
                </c:pt>
                <c:pt idx="17">
                  <c:v>2</c:v>
                </c:pt>
                <c:pt idx="18">
                  <c:v>3</c:v>
                </c:pt>
                <c:pt idx="19">
                  <c:v>3</c:v>
                </c:pt>
                <c:pt idx="20">
                  <c:v>5</c:v>
                </c:pt>
                <c:pt idx="21">
                  <c:v>4</c:v>
                </c:pt>
                <c:pt idx="22">
                  <c:v>5</c:v>
                </c:pt>
                <c:pt idx="23">
                  <c:v>2</c:v>
                </c:pt>
                <c:pt idx="24">
                  <c:v>4</c:v>
                </c:pt>
                <c:pt idx="25">
                  <c:v>5</c:v>
                </c:pt>
                <c:pt idx="26">
                  <c:v>6</c:v>
                </c:pt>
                <c:pt idx="27">
                  <c:v>2</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chemeClr val="accent2">
                <a:alpha val="70000"/>
              </a:schemeClr>
            </a:solidFill>
            <a:ln>
              <a:noFill/>
            </a:ln>
            <a:effectLst/>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25"/>
              <c:delete val="1"/>
              <c:extLst>
                <c:ext xmlns:c15="http://schemas.microsoft.com/office/drawing/2012/chart" uri="{CE6537A1-D6FC-4f65-9D91-7224C49458BB}"/>
                <c:ext xmlns:c16="http://schemas.microsoft.com/office/drawing/2014/chart" uri="{C3380CC4-5D6E-409C-BE32-E72D297353CC}">
                  <c16:uniqueId val="{00000008-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Sheet1!$C$2:$C$29</c:f>
              <c:numCache>
                <c:formatCode>#,##0</c:formatCode>
                <c:ptCount val="28"/>
                <c:pt idx="0">
                  <c:v>5</c:v>
                </c:pt>
                <c:pt idx="1">
                  <c:v>5</c:v>
                </c:pt>
                <c:pt idx="2">
                  <c:v>8</c:v>
                </c:pt>
                <c:pt idx="3">
                  <c:v>7</c:v>
                </c:pt>
                <c:pt idx="4">
                  <c:v>3</c:v>
                </c:pt>
                <c:pt idx="5">
                  <c:v>1</c:v>
                </c:pt>
                <c:pt idx="6">
                  <c:v>1</c:v>
                </c:pt>
                <c:pt idx="7">
                  <c:v>6</c:v>
                </c:pt>
                <c:pt idx="8">
                  <c:v>8</c:v>
                </c:pt>
                <c:pt idx="9">
                  <c:v>2</c:v>
                </c:pt>
                <c:pt idx="10">
                  <c:v>3</c:v>
                </c:pt>
                <c:pt idx="11">
                  <c:v>1</c:v>
                </c:pt>
                <c:pt idx="12">
                  <c:v>0</c:v>
                </c:pt>
                <c:pt idx="13">
                  <c:v>4</c:v>
                </c:pt>
                <c:pt idx="14">
                  <c:v>7</c:v>
                </c:pt>
                <c:pt idx="15">
                  <c:v>5</c:v>
                </c:pt>
                <c:pt idx="16">
                  <c:v>5</c:v>
                </c:pt>
                <c:pt idx="17">
                  <c:v>5</c:v>
                </c:pt>
                <c:pt idx="18">
                  <c:v>1</c:v>
                </c:pt>
                <c:pt idx="19">
                  <c:v>1</c:v>
                </c:pt>
                <c:pt idx="20">
                  <c:v>1</c:v>
                </c:pt>
                <c:pt idx="21">
                  <c:v>7</c:v>
                </c:pt>
                <c:pt idx="22">
                  <c:v>7</c:v>
                </c:pt>
                <c:pt idx="23">
                  <c:v>1</c:v>
                </c:pt>
                <c:pt idx="24">
                  <c:v>4</c:v>
                </c:pt>
                <c:pt idx="25">
                  <c:v>0</c:v>
                </c:pt>
                <c:pt idx="26">
                  <c:v>1</c:v>
                </c:pt>
                <c:pt idx="27">
                  <c:v>4</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chemeClr val="accent3">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1"/>
              <c:delete val="1"/>
              <c:extLst>
                <c:ext xmlns:c15="http://schemas.microsoft.com/office/drawing/2012/chart" uri="{CE6537A1-D6FC-4f65-9D91-7224C49458BB}"/>
                <c:ext xmlns:c16="http://schemas.microsoft.com/office/drawing/2014/chart" uri="{C3380CC4-5D6E-409C-BE32-E72D297353CC}">
                  <c16:uniqueId val="{00000011-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5"/>
              <c:delete val="1"/>
              <c:extLst>
                <c:ext xmlns:c15="http://schemas.microsoft.com/office/drawing/2012/chart" uri="{CE6537A1-D6FC-4f65-9D91-7224C49458BB}"/>
                <c:ext xmlns:c16="http://schemas.microsoft.com/office/drawing/2014/chart" uri="{C3380CC4-5D6E-409C-BE32-E72D297353CC}">
                  <c16:uniqueId val="{0000000D-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2"/>
              <c:delete val="1"/>
              <c:extLst>
                <c:ext xmlns:c15="http://schemas.microsoft.com/office/drawing/2012/chart" uri="{CE6537A1-D6FC-4f65-9D91-7224C49458BB}"/>
                <c:ext xmlns:c16="http://schemas.microsoft.com/office/drawing/2014/chart" uri="{C3380CC4-5D6E-409C-BE32-E72D297353CC}">
                  <c16:uniqueId val="{00000005-FD40-4274-A8B1-CF9240BCFECE}"/>
                </c:ext>
              </c:extLst>
            </c:dLbl>
            <c:dLbl>
              <c:idx val="23"/>
              <c:delete val="1"/>
              <c:extLst>
                <c:ext xmlns:c15="http://schemas.microsoft.com/office/drawing/2012/chart" uri="{CE6537A1-D6FC-4f65-9D91-7224C49458BB}"/>
                <c:ext xmlns:c16="http://schemas.microsoft.com/office/drawing/2014/chart" uri="{C3380CC4-5D6E-409C-BE32-E72D297353CC}">
                  <c16:uniqueId val="{00000009-FD40-4274-A8B1-CF9240BCFECE}"/>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Sheet1!$D$2:$D$29</c:f>
              <c:numCache>
                <c:formatCode>#,##0</c:formatCode>
                <c:ptCount val="28"/>
                <c:pt idx="0">
                  <c:v>1</c:v>
                </c:pt>
                <c:pt idx="1">
                  <c:v>1</c:v>
                </c:pt>
                <c:pt idx="2">
                  <c:v>1</c:v>
                </c:pt>
                <c:pt idx="3">
                  <c:v>0</c:v>
                </c:pt>
                <c:pt idx="4">
                  <c:v>1</c:v>
                </c:pt>
                <c:pt idx="5">
                  <c:v>0</c:v>
                </c:pt>
                <c:pt idx="6">
                  <c:v>0</c:v>
                </c:pt>
                <c:pt idx="7">
                  <c:v>2</c:v>
                </c:pt>
                <c:pt idx="8">
                  <c:v>2</c:v>
                </c:pt>
                <c:pt idx="9">
                  <c:v>1</c:v>
                </c:pt>
                <c:pt idx="10">
                  <c:v>1</c:v>
                </c:pt>
                <c:pt idx="11">
                  <c:v>0</c:v>
                </c:pt>
                <c:pt idx="12">
                  <c:v>1</c:v>
                </c:pt>
                <c:pt idx="13">
                  <c:v>0</c:v>
                </c:pt>
                <c:pt idx="14">
                  <c:v>0</c:v>
                </c:pt>
                <c:pt idx="15">
                  <c:v>0</c:v>
                </c:pt>
                <c:pt idx="16">
                  <c:v>1</c:v>
                </c:pt>
                <c:pt idx="17">
                  <c:v>1</c:v>
                </c:pt>
                <c:pt idx="18">
                  <c:v>0</c:v>
                </c:pt>
                <c:pt idx="19">
                  <c:v>0</c:v>
                </c:pt>
                <c:pt idx="20">
                  <c:v>0</c:v>
                </c:pt>
                <c:pt idx="21">
                  <c:v>1</c:v>
                </c:pt>
                <c:pt idx="22">
                  <c:v>0</c:v>
                </c:pt>
                <c:pt idx="23">
                  <c:v>0</c:v>
                </c:pt>
                <c:pt idx="24">
                  <c:v>1</c:v>
                </c:pt>
                <c:pt idx="25">
                  <c:v>1</c:v>
                </c:pt>
                <c:pt idx="26">
                  <c:v>0</c:v>
                </c:pt>
                <c:pt idx="27">
                  <c:v>0</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512000784"/>
        <c:crosses val="autoZero"/>
        <c:auto val="1"/>
        <c:lblAlgn val="ctr"/>
        <c:lblOffset val="100"/>
        <c:noMultiLvlLbl val="0"/>
      </c:catAx>
      <c:valAx>
        <c:axId val="512000784"/>
        <c:scaling>
          <c:orientation val="minMax"/>
        </c:scaling>
        <c:delete val="1"/>
        <c:axPos val="l"/>
        <c:numFmt formatCode="#,##0"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accent1">
                <a:alpha val="70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16-39F4-4254-A4CB-60444434AF3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15-39F4-4254-A4CB-60444434AF3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14-39F4-4254-A4CB-60444434AF3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13-39F4-4254-A4CB-60444434AF3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12-39F4-4254-A4CB-60444434AF3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11-39F4-4254-A4CB-60444434AF3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10-39F4-4254-A4CB-60444434AF35}"/>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E-39F4-4254-A4CB-60444434AF35}"/>
              </c:ext>
            </c:extLst>
          </c:dPt>
          <c:dPt>
            <c:idx val="8"/>
            <c:invertIfNegative val="0"/>
            <c:bubble3D val="0"/>
            <c:spPr>
              <a:solidFill>
                <a:schemeClr val="bg1">
                  <a:lumMod val="85000"/>
                </a:schemeClr>
              </a:solidFill>
              <a:ln>
                <a:noFill/>
              </a:ln>
              <a:effectLst/>
            </c:spPr>
            <c:extLst>
              <c:ext xmlns:c16="http://schemas.microsoft.com/office/drawing/2014/chart" uri="{C3380CC4-5D6E-409C-BE32-E72D297353CC}">
                <c16:uniqueId val="{0000000F-39F4-4254-A4CB-60444434AF35}"/>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0D-39F4-4254-A4CB-60444434AF35}"/>
              </c:ext>
            </c:extLst>
          </c:dPt>
          <c:dPt>
            <c:idx val="10"/>
            <c:invertIfNegative val="0"/>
            <c:bubble3D val="0"/>
            <c:spPr>
              <a:solidFill>
                <a:schemeClr val="bg1">
                  <a:lumMod val="85000"/>
                </a:schemeClr>
              </a:solidFill>
              <a:ln>
                <a:noFill/>
              </a:ln>
              <a:effectLst/>
            </c:spPr>
            <c:extLst>
              <c:ext xmlns:c16="http://schemas.microsoft.com/office/drawing/2014/chart" uri="{C3380CC4-5D6E-409C-BE32-E72D297353CC}">
                <c16:uniqueId val="{0000000C-39F4-4254-A4CB-60444434AF35}"/>
              </c:ext>
            </c:extLst>
          </c:dPt>
          <c:dPt>
            <c:idx val="11"/>
            <c:invertIfNegative val="0"/>
            <c:bubble3D val="0"/>
            <c:spPr>
              <a:solidFill>
                <a:schemeClr val="bg1">
                  <a:lumMod val="85000"/>
                </a:schemeClr>
              </a:solidFill>
              <a:ln>
                <a:noFill/>
              </a:ln>
              <a:effectLst/>
            </c:spPr>
            <c:extLst>
              <c:ext xmlns:c16="http://schemas.microsoft.com/office/drawing/2014/chart" uri="{C3380CC4-5D6E-409C-BE32-E72D297353CC}">
                <c16:uniqueId val="{0000000B-39F4-4254-A4CB-60444434AF35}"/>
              </c:ext>
            </c:extLst>
          </c:dPt>
          <c:dPt>
            <c:idx val="12"/>
            <c:invertIfNegative val="0"/>
            <c:bubble3D val="0"/>
            <c:spPr>
              <a:solidFill>
                <a:schemeClr val="bg1">
                  <a:lumMod val="85000"/>
                </a:schemeClr>
              </a:solidFill>
              <a:ln>
                <a:noFill/>
              </a:ln>
              <a:effectLst/>
            </c:spPr>
            <c:extLst>
              <c:ext xmlns:c16="http://schemas.microsoft.com/office/drawing/2014/chart" uri="{C3380CC4-5D6E-409C-BE32-E72D297353CC}">
                <c16:uniqueId val="{0000000A-39F4-4254-A4CB-60444434AF35}"/>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09-39F4-4254-A4CB-60444434AF35}"/>
              </c:ext>
            </c:extLst>
          </c:dPt>
          <c:dPt>
            <c:idx val="14"/>
            <c:invertIfNegative val="0"/>
            <c:bubble3D val="0"/>
            <c:spPr>
              <a:solidFill>
                <a:schemeClr val="bg1">
                  <a:lumMod val="85000"/>
                </a:schemeClr>
              </a:solidFill>
              <a:ln>
                <a:noFill/>
              </a:ln>
              <a:effectLst/>
            </c:spPr>
            <c:extLst>
              <c:ext xmlns:c16="http://schemas.microsoft.com/office/drawing/2014/chart" uri="{C3380CC4-5D6E-409C-BE32-E72D297353CC}">
                <c16:uniqueId val="{00000008-39F4-4254-A4CB-60444434AF35}"/>
              </c:ext>
            </c:extLst>
          </c:dPt>
          <c:dPt>
            <c:idx val="15"/>
            <c:invertIfNegative val="0"/>
            <c:bubble3D val="0"/>
            <c:spPr>
              <a:solidFill>
                <a:schemeClr val="bg1">
                  <a:lumMod val="85000"/>
                </a:schemeClr>
              </a:solidFill>
              <a:ln>
                <a:noFill/>
              </a:ln>
              <a:effectLst/>
            </c:spPr>
            <c:extLst>
              <c:ext xmlns:c16="http://schemas.microsoft.com/office/drawing/2014/chart" uri="{C3380CC4-5D6E-409C-BE32-E72D297353CC}">
                <c16:uniqueId val="{00000007-39F4-4254-A4CB-60444434AF35}"/>
              </c:ext>
            </c:extLst>
          </c:dPt>
          <c:dPt>
            <c:idx val="16"/>
            <c:invertIfNegative val="0"/>
            <c:bubble3D val="0"/>
            <c:spPr>
              <a:solidFill>
                <a:schemeClr val="bg1">
                  <a:lumMod val="85000"/>
                </a:schemeClr>
              </a:solidFill>
              <a:ln>
                <a:noFill/>
              </a:ln>
              <a:effectLst/>
            </c:spPr>
            <c:extLst>
              <c:ext xmlns:c16="http://schemas.microsoft.com/office/drawing/2014/chart" uri="{C3380CC4-5D6E-409C-BE32-E72D297353CC}">
                <c16:uniqueId val="{00000006-39F4-4254-A4CB-60444434AF35}"/>
              </c:ext>
            </c:extLst>
          </c:dPt>
          <c:dPt>
            <c:idx val="17"/>
            <c:invertIfNegative val="0"/>
            <c:bubble3D val="0"/>
            <c:spPr>
              <a:solidFill>
                <a:schemeClr val="bg1">
                  <a:lumMod val="85000"/>
                </a:schemeClr>
              </a:solidFill>
              <a:ln>
                <a:noFill/>
              </a:ln>
              <a:effectLst/>
            </c:spPr>
            <c:extLst>
              <c:ext xmlns:c16="http://schemas.microsoft.com/office/drawing/2014/chart" uri="{C3380CC4-5D6E-409C-BE32-E72D297353CC}">
                <c16:uniqueId val="{00000005-39F4-4254-A4CB-60444434AF35}"/>
              </c:ext>
            </c:extLst>
          </c:dPt>
          <c:dPt>
            <c:idx val="18"/>
            <c:invertIfNegative val="0"/>
            <c:bubble3D val="0"/>
            <c:spPr>
              <a:solidFill>
                <a:schemeClr val="bg1">
                  <a:lumMod val="85000"/>
                </a:schemeClr>
              </a:solidFill>
              <a:ln>
                <a:noFill/>
              </a:ln>
              <a:effectLst/>
            </c:spPr>
            <c:extLst>
              <c:ext xmlns:c16="http://schemas.microsoft.com/office/drawing/2014/chart" uri="{C3380CC4-5D6E-409C-BE32-E72D297353CC}">
                <c16:uniqueId val="{00000004-39F4-4254-A4CB-60444434AF35}"/>
              </c:ext>
            </c:extLst>
          </c:dPt>
          <c:dPt>
            <c:idx val="19"/>
            <c:invertIfNegative val="0"/>
            <c:bubble3D val="0"/>
            <c:spPr>
              <a:solidFill>
                <a:schemeClr val="bg1">
                  <a:lumMod val="85000"/>
                </a:schemeClr>
              </a:solidFill>
              <a:ln>
                <a:noFill/>
              </a:ln>
              <a:effectLst/>
            </c:spPr>
            <c:extLst>
              <c:ext xmlns:c16="http://schemas.microsoft.com/office/drawing/2014/chart" uri="{C3380CC4-5D6E-409C-BE32-E72D297353CC}">
                <c16:uniqueId val="{00000003-39F4-4254-A4CB-60444434AF35}"/>
              </c:ext>
            </c:extLst>
          </c:dPt>
          <c:dPt>
            <c:idx val="20"/>
            <c:invertIfNegative val="0"/>
            <c:bubble3D val="0"/>
            <c:spPr>
              <a:solidFill>
                <a:schemeClr val="bg1">
                  <a:lumMod val="85000"/>
                </a:schemeClr>
              </a:solidFill>
              <a:ln>
                <a:noFill/>
              </a:ln>
              <a:effectLst/>
            </c:spPr>
            <c:extLst>
              <c:ext xmlns:c16="http://schemas.microsoft.com/office/drawing/2014/chart" uri="{C3380CC4-5D6E-409C-BE32-E72D297353CC}">
                <c16:uniqueId val="{00000002-39F4-4254-A4CB-60444434AF35}"/>
              </c:ext>
            </c:extLst>
          </c:dPt>
          <c:dPt>
            <c:idx val="23"/>
            <c:invertIfNegative val="0"/>
            <c:bubble3D val="0"/>
            <c:spPr>
              <a:solidFill>
                <a:schemeClr val="bg1">
                  <a:lumMod val="85000"/>
                </a:schemeClr>
              </a:solidFill>
              <a:ln>
                <a:noFill/>
              </a:ln>
              <a:effectLst/>
            </c:spPr>
            <c:extLst>
              <c:ext xmlns:c16="http://schemas.microsoft.com/office/drawing/2014/chart" uri="{C3380CC4-5D6E-409C-BE32-E72D297353CC}">
                <c16:uniqueId val="{00000017-39F4-4254-A4CB-60444434AF35}"/>
              </c:ext>
            </c:extLst>
          </c:dPt>
          <c:dPt>
            <c:idx val="24"/>
            <c:invertIfNegative val="0"/>
            <c:bubble3D val="0"/>
            <c:spPr>
              <a:solidFill>
                <a:schemeClr val="bg1">
                  <a:lumMod val="85000"/>
                </a:schemeClr>
              </a:solidFill>
              <a:ln>
                <a:noFill/>
              </a:ln>
              <a:effectLst/>
            </c:spPr>
            <c:extLst>
              <c:ext xmlns:c16="http://schemas.microsoft.com/office/drawing/2014/chart" uri="{C3380CC4-5D6E-409C-BE32-E72D297353CC}">
                <c16:uniqueId val="{00000018-39F4-4254-A4CB-60444434AF35}"/>
              </c:ext>
            </c:extLst>
          </c:dPt>
          <c:dPt>
            <c:idx val="25"/>
            <c:invertIfNegative val="0"/>
            <c:bubble3D val="0"/>
            <c:spPr>
              <a:solidFill>
                <a:schemeClr val="bg1">
                  <a:lumMod val="85000"/>
                </a:schemeClr>
              </a:solidFill>
              <a:ln>
                <a:noFill/>
              </a:ln>
              <a:effectLst/>
            </c:spPr>
            <c:extLst>
              <c:ext xmlns:c16="http://schemas.microsoft.com/office/drawing/2014/chart" uri="{C3380CC4-5D6E-409C-BE32-E72D297353CC}">
                <c16:uniqueId val="{00000019-39F4-4254-A4CB-60444434AF35}"/>
              </c:ext>
            </c:extLst>
          </c:dPt>
          <c:dPt>
            <c:idx val="26"/>
            <c:invertIfNegative val="0"/>
            <c:bubble3D val="0"/>
            <c:spPr>
              <a:solidFill>
                <a:schemeClr val="bg1">
                  <a:lumMod val="85000"/>
                </a:schemeClr>
              </a:solidFill>
              <a:ln>
                <a:noFill/>
              </a:ln>
              <a:effectLst/>
            </c:spPr>
            <c:extLst>
              <c:ext xmlns:c16="http://schemas.microsoft.com/office/drawing/2014/chart" uri="{C3380CC4-5D6E-409C-BE32-E72D297353CC}">
                <c16:uniqueId val="{0000001A-39F4-4254-A4CB-60444434AF35}"/>
              </c:ext>
            </c:extLst>
          </c:dPt>
          <c:dPt>
            <c:idx val="27"/>
            <c:invertIfNegative val="0"/>
            <c:bubble3D val="0"/>
            <c:spPr>
              <a:solidFill>
                <a:schemeClr val="bg1">
                  <a:lumMod val="85000"/>
                </a:schemeClr>
              </a:solidFill>
              <a:ln>
                <a:noFill/>
              </a:ln>
              <a:effectLst/>
            </c:spPr>
            <c:extLst>
              <c:ext xmlns:c16="http://schemas.microsoft.com/office/drawing/2014/chart" uri="{C3380CC4-5D6E-409C-BE32-E72D297353CC}">
                <c16:uniqueId val="{0000001B-39F4-4254-A4CB-60444434AF35}"/>
              </c:ext>
            </c:extLst>
          </c:dPt>
          <c:dLbls>
            <c:dLbl>
              <c:idx val="9"/>
              <c:layout>
                <c:manualLayout>
                  <c:x val="1.3888888888888889E-3"/>
                  <c:y val="3.1250000000000002E-3"/>
                </c:manualLayout>
              </c:layout>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F4-4254-A4CB-60444434AF35}"/>
                </c:ext>
              </c:extLst>
            </c:dLbl>
            <c:dLbl>
              <c:idx val="2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34-9441-44E4-8344-C0F0F9097632}"/>
                </c:ext>
              </c:extLst>
            </c:dLbl>
            <c:dLbl>
              <c:idx val="2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35-9441-44E4-8344-C0F0F909763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Sheet1!$B$2:$B$29</c:f>
              <c:numCache>
                <c:formatCode>#,##0</c:formatCode>
                <c:ptCount val="28"/>
                <c:pt idx="0">
                  <c:v>3</c:v>
                </c:pt>
                <c:pt idx="1">
                  <c:v>2</c:v>
                </c:pt>
                <c:pt idx="2">
                  <c:v>2</c:v>
                </c:pt>
                <c:pt idx="3">
                  <c:v>3</c:v>
                </c:pt>
                <c:pt idx="4">
                  <c:v>4</c:v>
                </c:pt>
                <c:pt idx="5">
                  <c:v>2</c:v>
                </c:pt>
                <c:pt idx="6">
                  <c:v>4</c:v>
                </c:pt>
                <c:pt idx="7">
                  <c:v>3</c:v>
                </c:pt>
                <c:pt idx="8">
                  <c:v>2</c:v>
                </c:pt>
                <c:pt idx="9">
                  <c:v>1</c:v>
                </c:pt>
                <c:pt idx="10">
                  <c:v>5</c:v>
                </c:pt>
                <c:pt idx="11">
                  <c:v>3</c:v>
                </c:pt>
                <c:pt idx="12">
                  <c:v>4</c:v>
                </c:pt>
                <c:pt idx="13">
                  <c:v>2</c:v>
                </c:pt>
                <c:pt idx="14">
                  <c:v>2</c:v>
                </c:pt>
                <c:pt idx="15">
                  <c:v>2</c:v>
                </c:pt>
                <c:pt idx="16">
                  <c:v>3</c:v>
                </c:pt>
                <c:pt idx="17">
                  <c:v>2</c:v>
                </c:pt>
                <c:pt idx="18">
                  <c:v>3</c:v>
                </c:pt>
                <c:pt idx="19">
                  <c:v>3</c:v>
                </c:pt>
                <c:pt idx="20">
                  <c:v>5</c:v>
                </c:pt>
                <c:pt idx="21">
                  <c:v>4</c:v>
                </c:pt>
                <c:pt idx="22">
                  <c:v>5</c:v>
                </c:pt>
                <c:pt idx="23">
                  <c:v>2</c:v>
                </c:pt>
                <c:pt idx="24">
                  <c:v>4</c:v>
                </c:pt>
                <c:pt idx="25">
                  <c:v>5</c:v>
                </c:pt>
                <c:pt idx="26">
                  <c:v>6</c:v>
                </c:pt>
                <c:pt idx="27">
                  <c:v>2</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chemeClr val="accent2">
                <a:alpha val="70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31-39F4-4254-A4CB-60444434AF35}"/>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1D-39F4-4254-A4CB-60444434AF35}"/>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1E-39F4-4254-A4CB-60444434AF35}"/>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1F-39F4-4254-A4CB-60444434AF35}"/>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20-39F4-4254-A4CB-60444434AF35}"/>
              </c:ext>
            </c:extLst>
          </c:dPt>
          <c:dPt>
            <c:idx val="5"/>
            <c:invertIfNegative val="0"/>
            <c:bubble3D val="0"/>
            <c:spPr>
              <a:solidFill>
                <a:schemeClr val="bg1">
                  <a:lumMod val="95000"/>
                </a:schemeClr>
              </a:solidFill>
              <a:ln>
                <a:noFill/>
              </a:ln>
              <a:effectLst/>
            </c:spPr>
            <c:extLst>
              <c:ext xmlns:c16="http://schemas.microsoft.com/office/drawing/2014/chart" uri="{C3380CC4-5D6E-409C-BE32-E72D297353CC}">
                <c16:uniqueId val="{00000032-39F4-4254-A4CB-60444434AF35}"/>
              </c:ext>
            </c:extLst>
          </c:dPt>
          <c:dPt>
            <c:idx val="6"/>
            <c:invertIfNegative val="0"/>
            <c:bubble3D val="0"/>
            <c:spPr>
              <a:solidFill>
                <a:schemeClr val="bg1">
                  <a:lumMod val="95000"/>
                </a:schemeClr>
              </a:solidFill>
              <a:ln>
                <a:noFill/>
              </a:ln>
              <a:effectLst/>
            </c:spPr>
            <c:extLst>
              <c:ext xmlns:c16="http://schemas.microsoft.com/office/drawing/2014/chart" uri="{C3380CC4-5D6E-409C-BE32-E72D297353CC}">
                <c16:uniqueId val="{00000030-39F4-4254-A4CB-60444434AF35}"/>
              </c:ext>
            </c:extLst>
          </c:dPt>
          <c:dPt>
            <c:idx val="7"/>
            <c:invertIfNegative val="0"/>
            <c:bubble3D val="0"/>
            <c:spPr>
              <a:solidFill>
                <a:schemeClr val="bg1">
                  <a:lumMod val="95000"/>
                </a:schemeClr>
              </a:solidFill>
              <a:ln>
                <a:noFill/>
              </a:ln>
              <a:effectLst/>
            </c:spPr>
            <c:extLst>
              <c:ext xmlns:c16="http://schemas.microsoft.com/office/drawing/2014/chart" uri="{C3380CC4-5D6E-409C-BE32-E72D297353CC}">
                <c16:uniqueId val="{00000021-39F4-4254-A4CB-60444434AF35}"/>
              </c:ext>
            </c:extLst>
          </c:dPt>
          <c:dPt>
            <c:idx val="8"/>
            <c:invertIfNegative val="0"/>
            <c:bubble3D val="0"/>
            <c:spPr>
              <a:solidFill>
                <a:schemeClr val="bg1">
                  <a:lumMod val="95000"/>
                </a:schemeClr>
              </a:solidFill>
              <a:ln>
                <a:noFill/>
              </a:ln>
              <a:effectLst/>
            </c:spPr>
            <c:extLst>
              <c:ext xmlns:c16="http://schemas.microsoft.com/office/drawing/2014/chart" uri="{C3380CC4-5D6E-409C-BE32-E72D297353CC}">
                <c16:uniqueId val="{00000022-39F4-4254-A4CB-60444434AF35}"/>
              </c:ext>
            </c:extLst>
          </c:dPt>
          <c:dPt>
            <c:idx val="9"/>
            <c:invertIfNegative val="0"/>
            <c:bubble3D val="0"/>
            <c:spPr>
              <a:solidFill>
                <a:schemeClr val="bg1">
                  <a:lumMod val="95000"/>
                </a:schemeClr>
              </a:solidFill>
              <a:ln>
                <a:noFill/>
              </a:ln>
              <a:effectLst/>
            </c:spPr>
            <c:extLst>
              <c:ext xmlns:c16="http://schemas.microsoft.com/office/drawing/2014/chart" uri="{C3380CC4-5D6E-409C-BE32-E72D297353CC}">
                <c16:uniqueId val="{00000023-39F4-4254-A4CB-60444434AF35}"/>
              </c:ext>
            </c:extLst>
          </c:dPt>
          <c:dPt>
            <c:idx val="10"/>
            <c:invertIfNegative val="0"/>
            <c:bubble3D val="0"/>
            <c:spPr>
              <a:solidFill>
                <a:schemeClr val="bg1">
                  <a:lumMod val="95000"/>
                </a:schemeClr>
              </a:solidFill>
              <a:ln>
                <a:noFill/>
              </a:ln>
              <a:effectLst/>
            </c:spPr>
            <c:extLst>
              <c:ext xmlns:c16="http://schemas.microsoft.com/office/drawing/2014/chart" uri="{C3380CC4-5D6E-409C-BE32-E72D297353CC}">
                <c16:uniqueId val="{00000024-39F4-4254-A4CB-60444434AF35}"/>
              </c:ext>
            </c:extLst>
          </c:dPt>
          <c:dPt>
            <c:idx val="11"/>
            <c:invertIfNegative val="0"/>
            <c:bubble3D val="0"/>
            <c:spPr>
              <a:solidFill>
                <a:schemeClr val="bg1">
                  <a:lumMod val="95000"/>
                </a:schemeClr>
              </a:solidFill>
              <a:ln>
                <a:noFill/>
              </a:ln>
              <a:effectLst/>
            </c:spPr>
            <c:extLst>
              <c:ext xmlns:c16="http://schemas.microsoft.com/office/drawing/2014/chart" uri="{C3380CC4-5D6E-409C-BE32-E72D297353CC}">
                <c16:uniqueId val="{0000002F-39F4-4254-A4CB-60444434AF35}"/>
              </c:ext>
            </c:extLst>
          </c:dPt>
          <c:dPt>
            <c:idx val="13"/>
            <c:invertIfNegative val="0"/>
            <c:bubble3D val="0"/>
            <c:spPr>
              <a:solidFill>
                <a:schemeClr val="bg1">
                  <a:lumMod val="95000"/>
                </a:schemeClr>
              </a:solidFill>
              <a:ln>
                <a:noFill/>
              </a:ln>
              <a:effectLst/>
            </c:spPr>
            <c:extLst>
              <c:ext xmlns:c16="http://schemas.microsoft.com/office/drawing/2014/chart" uri="{C3380CC4-5D6E-409C-BE32-E72D297353CC}">
                <c16:uniqueId val="{00000025-39F4-4254-A4CB-60444434AF35}"/>
              </c:ext>
            </c:extLst>
          </c:dPt>
          <c:dPt>
            <c:idx val="14"/>
            <c:invertIfNegative val="0"/>
            <c:bubble3D val="0"/>
            <c:spPr>
              <a:solidFill>
                <a:schemeClr val="bg1">
                  <a:lumMod val="95000"/>
                </a:schemeClr>
              </a:solidFill>
              <a:ln>
                <a:noFill/>
              </a:ln>
              <a:effectLst/>
            </c:spPr>
            <c:extLst>
              <c:ext xmlns:c16="http://schemas.microsoft.com/office/drawing/2014/chart" uri="{C3380CC4-5D6E-409C-BE32-E72D297353CC}">
                <c16:uniqueId val="{00000026-39F4-4254-A4CB-60444434AF35}"/>
              </c:ext>
            </c:extLst>
          </c:dPt>
          <c:dPt>
            <c:idx val="15"/>
            <c:invertIfNegative val="0"/>
            <c:bubble3D val="0"/>
            <c:spPr>
              <a:solidFill>
                <a:schemeClr val="bg1">
                  <a:lumMod val="95000"/>
                </a:schemeClr>
              </a:solidFill>
              <a:ln>
                <a:noFill/>
              </a:ln>
              <a:effectLst/>
            </c:spPr>
            <c:extLst>
              <c:ext xmlns:c16="http://schemas.microsoft.com/office/drawing/2014/chart" uri="{C3380CC4-5D6E-409C-BE32-E72D297353CC}">
                <c16:uniqueId val="{00000027-39F4-4254-A4CB-60444434AF35}"/>
              </c:ext>
            </c:extLst>
          </c:dPt>
          <c:dPt>
            <c:idx val="16"/>
            <c:invertIfNegative val="0"/>
            <c:bubble3D val="0"/>
            <c:spPr>
              <a:solidFill>
                <a:schemeClr val="bg1">
                  <a:lumMod val="95000"/>
                </a:schemeClr>
              </a:solidFill>
              <a:ln>
                <a:noFill/>
              </a:ln>
              <a:effectLst/>
            </c:spPr>
            <c:extLst>
              <c:ext xmlns:c16="http://schemas.microsoft.com/office/drawing/2014/chart" uri="{C3380CC4-5D6E-409C-BE32-E72D297353CC}">
                <c16:uniqueId val="{00000028-39F4-4254-A4CB-60444434AF35}"/>
              </c:ext>
            </c:extLst>
          </c:dPt>
          <c:dPt>
            <c:idx val="17"/>
            <c:invertIfNegative val="0"/>
            <c:bubble3D val="0"/>
            <c:spPr>
              <a:solidFill>
                <a:schemeClr val="bg1">
                  <a:lumMod val="95000"/>
                </a:schemeClr>
              </a:solidFill>
              <a:ln>
                <a:noFill/>
              </a:ln>
              <a:effectLst/>
            </c:spPr>
            <c:extLst>
              <c:ext xmlns:c16="http://schemas.microsoft.com/office/drawing/2014/chart" uri="{C3380CC4-5D6E-409C-BE32-E72D297353CC}">
                <c16:uniqueId val="{00000029-39F4-4254-A4CB-60444434AF35}"/>
              </c:ext>
            </c:extLst>
          </c:dPt>
          <c:dPt>
            <c:idx val="18"/>
            <c:invertIfNegative val="0"/>
            <c:bubble3D val="0"/>
            <c:spPr>
              <a:solidFill>
                <a:schemeClr val="bg1">
                  <a:lumMod val="95000"/>
                </a:schemeClr>
              </a:solidFill>
              <a:ln>
                <a:noFill/>
              </a:ln>
              <a:effectLst/>
            </c:spPr>
            <c:extLst>
              <c:ext xmlns:c16="http://schemas.microsoft.com/office/drawing/2014/chart" uri="{C3380CC4-5D6E-409C-BE32-E72D297353CC}">
                <c16:uniqueId val="{0000002E-39F4-4254-A4CB-60444434AF35}"/>
              </c:ext>
            </c:extLst>
          </c:dPt>
          <c:dPt>
            <c:idx val="19"/>
            <c:invertIfNegative val="0"/>
            <c:bubble3D val="0"/>
            <c:spPr>
              <a:solidFill>
                <a:schemeClr val="bg1">
                  <a:lumMod val="95000"/>
                </a:schemeClr>
              </a:solidFill>
              <a:ln>
                <a:noFill/>
              </a:ln>
              <a:effectLst/>
            </c:spPr>
            <c:extLst>
              <c:ext xmlns:c16="http://schemas.microsoft.com/office/drawing/2014/chart" uri="{C3380CC4-5D6E-409C-BE32-E72D297353CC}">
                <c16:uniqueId val="{0000002D-39F4-4254-A4CB-60444434AF35}"/>
              </c:ext>
            </c:extLst>
          </c:dPt>
          <c:dPt>
            <c:idx val="20"/>
            <c:invertIfNegative val="0"/>
            <c:bubble3D val="0"/>
            <c:spPr>
              <a:solidFill>
                <a:schemeClr val="bg1">
                  <a:lumMod val="95000"/>
                </a:schemeClr>
              </a:solidFill>
              <a:ln>
                <a:noFill/>
              </a:ln>
              <a:effectLst/>
            </c:spPr>
            <c:extLst>
              <c:ext xmlns:c16="http://schemas.microsoft.com/office/drawing/2014/chart" uri="{C3380CC4-5D6E-409C-BE32-E72D297353CC}">
                <c16:uniqueId val="{00000000-39F4-4254-A4CB-60444434AF35}"/>
              </c:ext>
            </c:extLst>
          </c:dPt>
          <c:dPt>
            <c:idx val="23"/>
            <c:invertIfNegative val="0"/>
            <c:bubble3D val="0"/>
            <c:spPr>
              <a:solidFill>
                <a:schemeClr val="bg1">
                  <a:lumMod val="95000"/>
                </a:schemeClr>
              </a:solidFill>
              <a:ln>
                <a:noFill/>
              </a:ln>
              <a:effectLst/>
            </c:spPr>
            <c:extLst>
              <c:ext xmlns:c16="http://schemas.microsoft.com/office/drawing/2014/chart" uri="{C3380CC4-5D6E-409C-BE32-E72D297353CC}">
                <c16:uniqueId val="{0000002C-39F4-4254-A4CB-60444434AF35}"/>
              </c:ext>
            </c:extLst>
          </c:dPt>
          <c:dPt>
            <c:idx val="24"/>
            <c:invertIfNegative val="0"/>
            <c:bubble3D val="0"/>
            <c:spPr>
              <a:solidFill>
                <a:schemeClr val="bg1">
                  <a:lumMod val="95000"/>
                </a:schemeClr>
              </a:solidFill>
              <a:ln>
                <a:noFill/>
              </a:ln>
              <a:effectLst/>
            </c:spPr>
            <c:extLst>
              <c:ext xmlns:c16="http://schemas.microsoft.com/office/drawing/2014/chart" uri="{C3380CC4-5D6E-409C-BE32-E72D297353CC}">
                <c16:uniqueId val="{0000002A-39F4-4254-A4CB-60444434AF35}"/>
              </c:ext>
            </c:extLst>
          </c:dPt>
          <c:dPt>
            <c:idx val="26"/>
            <c:invertIfNegative val="0"/>
            <c:bubble3D val="0"/>
            <c:spPr>
              <a:solidFill>
                <a:schemeClr val="bg1">
                  <a:lumMod val="95000"/>
                </a:schemeClr>
              </a:solidFill>
              <a:ln>
                <a:noFill/>
              </a:ln>
              <a:effectLst/>
            </c:spPr>
            <c:extLst>
              <c:ext xmlns:c16="http://schemas.microsoft.com/office/drawing/2014/chart" uri="{C3380CC4-5D6E-409C-BE32-E72D297353CC}">
                <c16:uniqueId val="{0000002B-39F4-4254-A4CB-60444434AF35}"/>
              </c:ext>
            </c:extLst>
          </c:dPt>
          <c:dPt>
            <c:idx val="27"/>
            <c:invertIfNegative val="0"/>
            <c:bubble3D val="0"/>
            <c:spPr>
              <a:solidFill>
                <a:schemeClr val="bg1">
                  <a:lumMod val="95000"/>
                </a:schemeClr>
              </a:solidFill>
              <a:ln>
                <a:noFill/>
              </a:ln>
              <a:effectLst/>
            </c:spPr>
            <c:extLst>
              <c:ext xmlns:c16="http://schemas.microsoft.com/office/drawing/2014/chart" uri="{C3380CC4-5D6E-409C-BE32-E72D297353CC}">
                <c16:uniqueId val="{0000001C-39F4-4254-A4CB-60444434AF35}"/>
              </c:ext>
            </c:extLst>
          </c:dPt>
          <c:dLbls>
            <c:dLbl>
              <c:idx val="5"/>
              <c:layout>
                <c:manualLayout>
                  <c:x val="0"/>
                  <c:y val="3.12500000000000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39F4-4254-A4CB-60444434AF35}"/>
                </c:ext>
              </c:extLst>
            </c:dLbl>
            <c:dLbl>
              <c:idx val="6"/>
              <c:layout>
                <c:manualLayout>
                  <c:x val="-2.777777777777803E-3"/>
                  <c:y val="-9.37499999999999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39F4-4254-A4CB-60444434AF35}"/>
                </c:ext>
              </c:extLst>
            </c:dLbl>
            <c:dLbl>
              <c:idx val="11"/>
              <c:layout>
                <c:manualLayout>
                  <c:x val="0"/>
                  <c:y val="-3.12500000000000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39F4-4254-A4CB-60444434AF35}"/>
                </c:ext>
              </c:extLst>
            </c:dLbl>
            <c:dLbl>
              <c:idx val="12"/>
              <c:delete val="1"/>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18"/>
              <c:layout>
                <c:manualLayout>
                  <c:x val="-1.0185067526415994E-1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39F4-4254-A4CB-60444434AF35}"/>
                </c:ext>
              </c:extLst>
            </c:dLbl>
            <c:dLbl>
              <c:idx val="19"/>
              <c:layout>
                <c:manualLayout>
                  <c:x val="1.3888888888888889E-3"/>
                  <c:y val="-3.12500000000000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39F4-4254-A4CB-60444434AF35}"/>
                </c:ext>
              </c:extLst>
            </c:dLbl>
            <c:dLbl>
              <c:idx val="20"/>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39F4-4254-A4CB-60444434AF35}"/>
                </c:ext>
              </c:extLst>
            </c:dLbl>
            <c:dLbl>
              <c:idx val="2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66-9441-44E4-8344-C0F0F9097632}"/>
                </c:ext>
              </c:extLst>
            </c:dLbl>
            <c:dLbl>
              <c:idx val="2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67-9441-44E4-8344-C0F0F9097632}"/>
                </c:ext>
              </c:extLst>
            </c:dLbl>
            <c:dLbl>
              <c:idx val="23"/>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39F4-4254-A4CB-60444434AF35}"/>
                </c:ext>
              </c:extLst>
            </c:dLbl>
            <c:dLbl>
              <c:idx val="25"/>
              <c:delete val="1"/>
              <c:extLst>
                <c:ext xmlns:c15="http://schemas.microsoft.com/office/drawing/2012/chart" uri="{CE6537A1-D6FC-4f65-9D91-7224C49458BB}"/>
                <c:ext xmlns:c16="http://schemas.microsoft.com/office/drawing/2014/chart" uri="{C3380CC4-5D6E-409C-BE32-E72D297353CC}">
                  <c16:uniqueId val="{00000008-FD40-4274-A8B1-CF9240BCFECE}"/>
                </c:ext>
              </c:extLst>
            </c:dLbl>
            <c:dLbl>
              <c:idx val="26"/>
              <c:layout>
                <c:manualLayout>
                  <c:x val="-1.3888888888888889E-3"/>
                  <c:y val="-6.25000000000005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39F4-4254-A4CB-60444434AF3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Sheet1!$C$2:$C$29</c:f>
              <c:numCache>
                <c:formatCode>#,##0</c:formatCode>
                <c:ptCount val="28"/>
                <c:pt idx="0">
                  <c:v>5</c:v>
                </c:pt>
                <c:pt idx="1">
                  <c:v>5</c:v>
                </c:pt>
                <c:pt idx="2">
                  <c:v>8</c:v>
                </c:pt>
                <c:pt idx="3">
                  <c:v>7</c:v>
                </c:pt>
                <c:pt idx="4">
                  <c:v>3</c:v>
                </c:pt>
                <c:pt idx="5">
                  <c:v>1</c:v>
                </c:pt>
                <c:pt idx="6">
                  <c:v>1</c:v>
                </c:pt>
                <c:pt idx="7">
                  <c:v>6</c:v>
                </c:pt>
                <c:pt idx="8">
                  <c:v>8</c:v>
                </c:pt>
                <c:pt idx="9">
                  <c:v>2</c:v>
                </c:pt>
                <c:pt idx="10">
                  <c:v>3</c:v>
                </c:pt>
                <c:pt idx="11">
                  <c:v>1</c:v>
                </c:pt>
                <c:pt idx="12">
                  <c:v>0</c:v>
                </c:pt>
                <c:pt idx="13">
                  <c:v>4</c:v>
                </c:pt>
                <c:pt idx="14">
                  <c:v>7</c:v>
                </c:pt>
                <c:pt idx="15">
                  <c:v>5</c:v>
                </c:pt>
                <c:pt idx="16">
                  <c:v>5</c:v>
                </c:pt>
                <c:pt idx="17">
                  <c:v>5</c:v>
                </c:pt>
                <c:pt idx="18">
                  <c:v>1</c:v>
                </c:pt>
                <c:pt idx="19">
                  <c:v>1</c:v>
                </c:pt>
                <c:pt idx="20">
                  <c:v>1</c:v>
                </c:pt>
                <c:pt idx="21">
                  <c:v>7</c:v>
                </c:pt>
                <c:pt idx="22">
                  <c:v>7</c:v>
                </c:pt>
                <c:pt idx="23">
                  <c:v>1</c:v>
                </c:pt>
                <c:pt idx="24">
                  <c:v>4</c:v>
                </c:pt>
                <c:pt idx="25">
                  <c:v>0</c:v>
                </c:pt>
                <c:pt idx="26">
                  <c:v>1</c:v>
                </c:pt>
                <c:pt idx="27">
                  <c:v>4</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chemeClr val="accent3">
                <a:alpha val="70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37-39F4-4254-A4CB-60444434AF35}"/>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36-39F4-4254-A4CB-60444434AF35}"/>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38-39F4-4254-A4CB-60444434AF35}"/>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35-39F4-4254-A4CB-60444434AF35}"/>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34-39F4-4254-A4CB-60444434AF35}"/>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33-39F4-4254-A4CB-60444434AF35}"/>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39-39F4-4254-A4CB-60444434AF35}"/>
              </c:ext>
            </c:extLst>
          </c:dPt>
          <c:dPt>
            <c:idx val="10"/>
            <c:invertIfNegative val="0"/>
            <c:bubble3D val="0"/>
            <c:spPr>
              <a:solidFill>
                <a:schemeClr val="bg1">
                  <a:lumMod val="75000"/>
                </a:schemeClr>
              </a:solidFill>
              <a:ln>
                <a:noFill/>
              </a:ln>
              <a:effectLst/>
            </c:spPr>
            <c:extLst>
              <c:ext xmlns:c16="http://schemas.microsoft.com/office/drawing/2014/chart" uri="{C3380CC4-5D6E-409C-BE32-E72D297353CC}">
                <c16:uniqueId val="{0000003A-39F4-4254-A4CB-60444434AF35}"/>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3B-39F4-4254-A4CB-60444434AF35}"/>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3C-39F4-4254-A4CB-60444434AF35}"/>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3D-39F4-4254-A4CB-60444434AF35}"/>
              </c:ext>
            </c:extLst>
          </c:dPt>
          <c:dPt>
            <c:idx val="24"/>
            <c:invertIfNegative val="0"/>
            <c:bubble3D val="0"/>
            <c:spPr>
              <a:solidFill>
                <a:schemeClr val="bg1">
                  <a:lumMod val="75000"/>
                </a:schemeClr>
              </a:solidFill>
              <a:ln>
                <a:noFill/>
              </a:ln>
              <a:effectLst/>
            </c:spPr>
            <c:extLst>
              <c:ext xmlns:c16="http://schemas.microsoft.com/office/drawing/2014/chart" uri="{C3380CC4-5D6E-409C-BE32-E72D297353CC}">
                <c16:uniqueId val="{0000003E-39F4-4254-A4CB-60444434AF35}"/>
              </c:ext>
            </c:extLst>
          </c:dPt>
          <c:dPt>
            <c:idx val="25"/>
            <c:invertIfNegative val="0"/>
            <c:bubble3D val="0"/>
            <c:spPr>
              <a:solidFill>
                <a:schemeClr val="bg1">
                  <a:lumMod val="75000"/>
                </a:schemeClr>
              </a:solidFill>
              <a:ln>
                <a:noFill/>
              </a:ln>
              <a:effectLst/>
            </c:spPr>
            <c:extLst>
              <c:ext xmlns:c16="http://schemas.microsoft.com/office/drawing/2014/chart" uri="{C3380CC4-5D6E-409C-BE32-E72D297353CC}">
                <c16:uniqueId val="{0000003F-39F4-4254-A4CB-60444434AF35}"/>
              </c:ext>
            </c:extLst>
          </c:dPt>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1"/>
              <c:delete val="1"/>
              <c:extLst>
                <c:ext xmlns:c15="http://schemas.microsoft.com/office/drawing/2012/chart" uri="{CE6537A1-D6FC-4f65-9D91-7224C49458BB}"/>
                <c:ext xmlns:c16="http://schemas.microsoft.com/office/drawing/2014/chart" uri="{C3380CC4-5D6E-409C-BE32-E72D297353CC}">
                  <c16:uniqueId val="{00000011-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5"/>
              <c:delete val="1"/>
              <c:extLst>
                <c:ext xmlns:c15="http://schemas.microsoft.com/office/drawing/2012/chart" uri="{CE6537A1-D6FC-4f65-9D91-7224C49458BB}"/>
                <c:ext xmlns:c16="http://schemas.microsoft.com/office/drawing/2014/chart" uri="{C3380CC4-5D6E-409C-BE32-E72D297353CC}">
                  <c16:uniqueId val="{0000000D-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82-9441-44E4-8344-C0F0F9097632}"/>
                </c:ext>
              </c:extLst>
            </c:dLbl>
            <c:dLbl>
              <c:idx val="22"/>
              <c:delete val="1"/>
              <c:extLst>
                <c:ext xmlns:c15="http://schemas.microsoft.com/office/drawing/2012/chart" uri="{CE6537A1-D6FC-4f65-9D91-7224C49458BB}"/>
                <c:ext xmlns:c16="http://schemas.microsoft.com/office/drawing/2014/chart" uri="{C3380CC4-5D6E-409C-BE32-E72D297353CC}">
                  <c16:uniqueId val="{00000005-FD40-4274-A8B1-CF9240BCFECE}"/>
                </c:ext>
              </c:extLst>
            </c:dLbl>
            <c:dLbl>
              <c:idx val="23"/>
              <c:delete val="1"/>
              <c:extLst>
                <c:ext xmlns:c15="http://schemas.microsoft.com/office/drawing/2012/chart" uri="{CE6537A1-D6FC-4f65-9D91-7224C49458BB}"/>
                <c:ext xmlns:c16="http://schemas.microsoft.com/office/drawing/2014/chart" uri="{C3380CC4-5D6E-409C-BE32-E72D297353CC}">
                  <c16:uniqueId val="{00000009-FD40-4274-A8B1-CF9240BCFECE}"/>
                </c:ext>
              </c:extLst>
            </c:dLbl>
            <c:dLbl>
              <c:idx val="25"/>
              <c:layout>
                <c:manualLayout>
                  <c:x val="-1.0185067526415994E-16"/>
                  <c:y val="-3.1250000000000002E-3"/>
                </c:manualLayout>
              </c:layout>
              <c:spPr>
                <a:solidFill>
                  <a:schemeClr val="bg1">
                    <a:lumMod val="75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39F4-4254-A4CB-60444434AF35}"/>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Sheet1!$D$2:$D$29</c:f>
              <c:numCache>
                <c:formatCode>#,##0</c:formatCode>
                <c:ptCount val="28"/>
                <c:pt idx="0">
                  <c:v>1</c:v>
                </c:pt>
                <c:pt idx="1">
                  <c:v>1</c:v>
                </c:pt>
                <c:pt idx="2">
                  <c:v>1</c:v>
                </c:pt>
                <c:pt idx="3">
                  <c:v>0</c:v>
                </c:pt>
                <c:pt idx="4">
                  <c:v>1</c:v>
                </c:pt>
                <c:pt idx="5">
                  <c:v>0</c:v>
                </c:pt>
                <c:pt idx="6">
                  <c:v>0</c:v>
                </c:pt>
                <c:pt idx="7">
                  <c:v>2</c:v>
                </c:pt>
                <c:pt idx="8">
                  <c:v>2</c:v>
                </c:pt>
                <c:pt idx="9">
                  <c:v>1</c:v>
                </c:pt>
                <c:pt idx="10">
                  <c:v>1</c:v>
                </c:pt>
                <c:pt idx="11">
                  <c:v>0</c:v>
                </c:pt>
                <c:pt idx="12">
                  <c:v>1</c:v>
                </c:pt>
                <c:pt idx="13">
                  <c:v>0</c:v>
                </c:pt>
                <c:pt idx="14">
                  <c:v>0</c:v>
                </c:pt>
                <c:pt idx="15">
                  <c:v>0</c:v>
                </c:pt>
                <c:pt idx="16">
                  <c:v>1</c:v>
                </c:pt>
                <c:pt idx="17">
                  <c:v>1</c:v>
                </c:pt>
                <c:pt idx="18">
                  <c:v>0</c:v>
                </c:pt>
                <c:pt idx="19">
                  <c:v>0</c:v>
                </c:pt>
                <c:pt idx="20">
                  <c:v>0</c:v>
                </c:pt>
                <c:pt idx="21">
                  <c:v>1</c:v>
                </c:pt>
                <c:pt idx="22">
                  <c:v>0</c:v>
                </c:pt>
                <c:pt idx="23">
                  <c:v>0</c:v>
                </c:pt>
                <c:pt idx="24">
                  <c:v>1</c:v>
                </c:pt>
                <c:pt idx="25">
                  <c:v>1</c:v>
                </c:pt>
                <c:pt idx="26">
                  <c:v>0</c:v>
                </c:pt>
                <c:pt idx="27">
                  <c:v>0</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512001568"/>
        <c:axId val="512001960"/>
      </c:barChart>
      <c:catAx>
        <c:axId val="512001568"/>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512001960"/>
        <c:crosses val="autoZero"/>
        <c:auto val="1"/>
        <c:lblAlgn val="ctr"/>
        <c:lblOffset val="100"/>
        <c:noMultiLvlLbl val="0"/>
      </c:catAx>
      <c:valAx>
        <c:axId val="512001960"/>
        <c:scaling>
          <c:orientation val="minMax"/>
        </c:scaling>
        <c:delete val="1"/>
        <c:axPos val="l"/>
        <c:numFmt formatCode="#,##0" sourceLinked="1"/>
        <c:majorTickMark val="none"/>
        <c:minorTickMark val="none"/>
        <c:tickLblPos val="nextTo"/>
        <c:crossAx val="512001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F3E-4933-8DB0-AF599443339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F3E-4933-8DB0-AF599443339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F3E-4933-8DB0-AF5994433390}"/>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F3E-4933-8DB0-AF599443339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F3E-4933-8DB0-AF599443339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F3E-4933-8DB0-AF599443339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F3E-4933-8DB0-AF599443339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F3E-4933-8DB0-AF5994433390}"/>
              </c:ext>
            </c:extLst>
          </c:dPt>
          <c:dLbls>
            <c:dLbl>
              <c:idx val="0"/>
              <c:layout>
                <c:manualLayout>
                  <c:x val="-0.22833529572682121"/>
                  <c:y val="0.1256348376268669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929970EF-CDC3-4B72-BDFD-949D225964AA}" type="CATEGORYNAME">
                      <a:rPr lang="en-US" sz="2400">
                        <a:solidFill>
                          <a:schemeClr val="bg1"/>
                        </a:solidFill>
                      </a:rPr>
                      <a:pPr>
                        <a:defRPr sz="2400">
                          <a:solidFill>
                            <a:schemeClr val="bg1"/>
                          </a:solidFill>
                        </a:defRPr>
                      </a:pPr>
                      <a:t>[CATEGORY NAME]</a:t>
                    </a:fld>
                    <a:r>
                      <a:rPr lang="en-US" sz="2400" baseline="0" dirty="0">
                        <a:solidFill>
                          <a:schemeClr val="bg1"/>
                        </a:solidFill>
                      </a:rPr>
                      <a:t>
</a:t>
                    </a:r>
                    <a:r>
                      <a:rPr lang="en-US" sz="1800" baseline="0" dirty="0">
                        <a:solidFill>
                          <a:schemeClr val="bg1"/>
                        </a:solidFill>
                      </a:rPr>
                      <a:t>36%</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F3E-4933-8DB0-AF5994433390}"/>
                </c:ext>
              </c:extLst>
            </c:dLbl>
            <c:dLbl>
              <c:idx val="1"/>
              <c:layout>
                <c:manualLayout>
                  <c:x val="0.24600317110005537"/>
                  <c:y val="-0.14610976755062074"/>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5DE6ABC4-8BAB-4147-BA6B-022FF6659C71}"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0FBBE0C1-CB6F-4ED5-BCFA-CA83F68A0398}" type="PERCENTAGE">
                      <a:rPr lang="en-US" sz="18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F3E-4933-8DB0-AF5994433390}"/>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1984F5-B0F9-41A3-98F7-6804FA310494}" type="CATEGORYNAME">
                      <a:rPr lang="en-US">
                        <a:solidFill>
                          <a:schemeClr val="tx1"/>
                        </a:solidFill>
                      </a:rPr>
                      <a:pPr>
                        <a:defRPr>
                          <a:solidFill>
                            <a:schemeClr val="tx1"/>
                          </a:solidFill>
                        </a:defRPr>
                      </a:pPr>
                      <a:t>[CATEGORY NAME]</a:t>
                    </a:fld>
                    <a:r>
                      <a:rPr lang="en-US" baseline="0" dirty="0">
                        <a:solidFill>
                          <a:schemeClr val="tx1"/>
                        </a:solidFill>
                      </a:rPr>
                      <a:t>
</a:t>
                    </a:r>
                    <a:fld id="{3B14B30F-4229-4B5B-B1FB-F773A333ED85}"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F3E-4933-8DB0-AF599443339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F3E-4933-8DB0-AF599443339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F3E-4933-8DB0-AF599443339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08C6B3-52AE-457B-A9A1-24A6064F9525}" type="CATEGORYNAME">
                      <a:rPr lang="en-US">
                        <a:solidFill>
                          <a:schemeClr val="tx1"/>
                        </a:solidFill>
                      </a:rPr>
                      <a:pPr>
                        <a:defRPr>
                          <a:solidFill>
                            <a:schemeClr val="tx1"/>
                          </a:solidFill>
                        </a:defRPr>
                      </a:pPr>
                      <a:t>[CATEGORY NAME]</a:t>
                    </a:fld>
                    <a:r>
                      <a:rPr lang="en-US" baseline="0" dirty="0">
                        <a:solidFill>
                          <a:schemeClr val="tx1"/>
                        </a:solidFill>
                      </a:rPr>
                      <a:t>
</a:t>
                    </a:r>
                    <a:fld id="{DF1D30F9-E80A-4752-A941-80F8223602AC}"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F3E-4933-8DB0-AF599443339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F3E-4933-8DB0-AF5994433390}"/>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F3E-4933-8DB0-AF599443339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Direct</c:v>
                </c:pt>
                <c:pt idx="1">
                  <c:v>Related</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10-4F3E-4933-8DB0-AF5994433390}"/>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ln>
              <a:solidFill>
                <a:schemeClr val="tx1"/>
              </a:solidFill>
            </a:ln>
          </c:spPr>
          <c:dPt>
            <c:idx val="0"/>
            <c:bubble3D val="0"/>
            <c:spPr>
              <a:solidFill>
                <a:schemeClr val="accent5"/>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D16-41DA-AED6-E2F06F59B851}"/>
              </c:ext>
            </c:extLst>
          </c:dPt>
          <c:dPt>
            <c:idx val="1"/>
            <c:bubble3D val="0"/>
            <c:spPr>
              <a:solidFill>
                <a:schemeClr val="accent6">
                  <a:lumMod val="60000"/>
                  <a:lumOff val="4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D16-41DA-AED6-E2F06F59B851}"/>
              </c:ext>
            </c:extLst>
          </c:dPt>
          <c:dPt>
            <c:idx val="2"/>
            <c:bubble3D val="0"/>
            <c:spPr>
              <a:solidFill>
                <a:srgbClr val="FF0000"/>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D16-41DA-AED6-E2F06F59B851}"/>
              </c:ext>
            </c:extLst>
          </c:dPt>
          <c:dPt>
            <c:idx val="3"/>
            <c:bubble3D val="0"/>
            <c:spPr>
              <a:solidFill>
                <a:schemeClr val="bg2">
                  <a:lumMod val="75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D16-41DA-AED6-E2F06F59B851}"/>
              </c:ext>
            </c:extLst>
          </c:dPt>
          <c:dPt>
            <c:idx val="4"/>
            <c:bubble3D val="0"/>
            <c:spPr>
              <a:solidFill>
                <a:schemeClr val="accent5"/>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D16-41DA-AED6-E2F06F59B851}"/>
              </c:ext>
            </c:extLst>
          </c:dPt>
          <c:dPt>
            <c:idx val="5"/>
            <c:bubble3D val="0"/>
            <c:spPr>
              <a:solidFill>
                <a:schemeClr val="accent6"/>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D16-41DA-AED6-E2F06F59B851}"/>
              </c:ext>
            </c:extLst>
          </c:dPt>
          <c:dPt>
            <c:idx val="6"/>
            <c:bubble3D val="0"/>
            <c:spPr>
              <a:solidFill>
                <a:schemeClr val="accent1">
                  <a:lumMod val="6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D16-41DA-AED6-E2F06F59B851}"/>
              </c:ext>
            </c:extLst>
          </c:dPt>
          <c:dPt>
            <c:idx val="7"/>
            <c:bubble3D val="0"/>
            <c:spPr>
              <a:solidFill>
                <a:schemeClr val="accent2">
                  <a:lumMod val="6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D16-41DA-AED6-E2F06F59B851}"/>
              </c:ext>
            </c:extLst>
          </c:dPt>
          <c:dLbls>
            <c:dLbl>
              <c:idx val="0"/>
              <c:layout>
                <c:manualLayout>
                  <c:x val="-0.15180962616472057"/>
                  <c:y val="-5.8379854945087052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929970EF-CDC3-4B72-BDFD-949D225964AA}" type="CATEGORYNAME">
                      <a:rPr lang="en-US" sz="900">
                        <a:solidFill>
                          <a:schemeClr val="bg1"/>
                        </a:solidFill>
                      </a:rPr>
                      <a:pPr>
                        <a:defRPr sz="900">
                          <a:solidFill>
                            <a:schemeClr val="bg1"/>
                          </a:solidFill>
                        </a:defRPr>
                      </a:pPr>
                      <a:t>[CATEGORY NAME]</a:t>
                    </a:fld>
                    <a:r>
                      <a:rPr lang="en-US" sz="900" baseline="0" dirty="0">
                        <a:solidFill>
                          <a:schemeClr val="bg1"/>
                        </a:solidFill>
                      </a:rPr>
                      <a:t>
54%</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545716485471316"/>
                      <c:h val="0.16567374574245083"/>
                    </c:manualLayout>
                  </c15:layout>
                  <c15:dlblFieldTable/>
                  <c15:showDataLabelsRange val="0"/>
                </c:ext>
                <c:ext xmlns:c16="http://schemas.microsoft.com/office/drawing/2014/chart" uri="{C3380CC4-5D6E-409C-BE32-E72D297353CC}">
                  <c16:uniqueId val="{00000001-8D16-41DA-AED6-E2F06F59B851}"/>
                </c:ext>
              </c:extLst>
            </c:dLbl>
            <c:dLbl>
              <c:idx val="1"/>
              <c:layout>
                <c:manualLayout>
                  <c:x val="0.1197369900943404"/>
                  <c:y val="-0.15846360601936499"/>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5DE6ABC4-8BAB-4147-BA6B-022FF6659C71}" type="CATEGORYNAME">
                      <a:rPr lang="en-US" sz="900">
                        <a:solidFill>
                          <a:schemeClr val="tx1"/>
                        </a:solidFill>
                      </a:rPr>
                      <a:pPr>
                        <a:defRPr sz="900">
                          <a:solidFill>
                            <a:schemeClr val="tx1"/>
                          </a:solidFill>
                        </a:defRPr>
                      </a:pPr>
                      <a:t>[CATEGORY NAME]</a:t>
                    </a:fld>
                    <a:r>
                      <a:rPr lang="en-US" sz="900" baseline="0" dirty="0">
                        <a:solidFill>
                          <a:schemeClr val="tx1"/>
                        </a:solidFill>
                      </a:rPr>
                      <a:t>
</a:t>
                    </a:r>
                    <a:fld id="{0FBBE0C1-CB6F-4ED5-BCFA-CA83F68A0398}"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D16-41DA-AED6-E2F06F59B851}"/>
                </c:ext>
              </c:extLst>
            </c:dLbl>
            <c:dLbl>
              <c:idx val="2"/>
              <c:layout>
                <c:manualLayout>
                  <c:x val="0.2518659706823772"/>
                  <c:y val="7.8814873606481942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F51984F5-B0F9-41A3-98F7-6804FA310494}" type="CATEGORYNAME">
                      <a:rPr lang="en-US" sz="900">
                        <a:solidFill>
                          <a:schemeClr val="bg1"/>
                        </a:solidFill>
                      </a:rPr>
                      <a:pPr>
                        <a:defRPr sz="900">
                          <a:solidFill>
                            <a:schemeClr val="bg1"/>
                          </a:solidFill>
                        </a:defRPr>
                      </a:pPr>
                      <a:t>[CATEGORY NAME]</a:t>
                    </a:fld>
                    <a:r>
                      <a:rPr lang="en-US" sz="900" baseline="0" dirty="0">
                        <a:solidFill>
                          <a:schemeClr val="bg1"/>
                        </a:solidFill>
                      </a:rPr>
                      <a:t>
</a:t>
                    </a:r>
                    <a:fld id="{3B14B30F-4229-4B5B-B1FB-F773A333ED85}"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D16-41DA-AED6-E2F06F59B851}"/>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D16-41DA-AED6-E2F06F59B851}"/>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D16-41DA-AED6-E2F06F59B851}"/>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D16-41DA-AED6-E2F06F59B851}"/>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D16-41DA-AED6-E2F06F59B851}"/>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D16-41DA-AED6-E2F06F59B85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58</c:v>
                </c:pt>
                <c:pt idx="1">
                  <c:v>6</c:v>
                </c:pt>
                <c:pt idx="2">
                  <c:v>43</c:v>
                </c:pt>
              </c:numCache>
            </c:numRef>
          </c:val>
          <c:extLst>
            <c:ext xmlns:c16="http://schemas.microsoft.com/office/drawing/2014/chart" uri="{C3380CC4-5D6E-409C-BE32-E72D297353CC}">
              <c16:uniqueId val="{00000010-8D16-41DA-AED6-E2F06F59B85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4FD-42AB-8A27-534800CB3DB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4FD-42AB-8A27-534800CB3DB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4FD-42AB-8A27-534800CB3DB0}"/>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4FD-42AB-8A27-534800CB3DB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4FD-42AB-8A27-534800CB3DB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4FD-42AB-8A27-534800CB3DB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4FD-42AB-8A27-534800CB3DB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4FD-42AB-8A27-534800CB3DB0}"/>
              </c:ext>
            </c:extLst>
          </c:dPt>
          <c:dLbls>
            <c:dLbl>
              <c:idx val="0"/>
              <c:layout>
                <c:manualLayout>
                  <c:x val="0.1950782867716892"/>
                  <c:y val="3.6866563764649751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929970EF-CDC3-4B72-BDFD-949D225964AA}" type="CATEGORYNAME">
                      <a:rPr lang="en-US" sz="1400">
                        <a:solidFill>
                          <a:schemeClr val="bg1"/>
                        </a:solidFill>
                      </a:rPr>
                      <a:pPr>
                        <a:defRPr sz="1400">
                          <a:solidFill>
                            <a:schemeClr val="bg1"/>
                          </a:solidFill>
                        </a:defRPr>
                      </a:pPr>
                      <a:t>[CATEGORY NAME]</a:t>
                    </a:fld>
                    <a:r>
                      <a:rPr lang="en-US" sz="1400" baseline="0" dirty="0">
                        <a:solidFill>
                          <a:schemeClr val="bg1"/>
                        </a:solidFill>
                      </a:rPr>
                      <a:t>
25%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74FD-42AB-8A27-534800CB3DB0}"/>
                </c:ext>
              </c:extLst>
            </c:dLbl>
            <c:dLbl>
              <c:idx val="1"/>
              <c:layout>
                <c:manualLayout>
                  <c:x val="8.8573220672888156E-2"/>
                  <c:y val="0.14171435494481799"/>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5DE6ABC4-8BAB-4147-BA6B-022FF6659C71}" type="CATEGORYNAME">
                      <a:rPr lang="en-US" sz="1400">
                        <a:solidFill>
                          <a:schemeClr val="bg1"/>
                        </a:solidFill>
                      </a:rPr>
                      <a:pPr>
                        <a:defRPr sz="1400">
                          <a:solidFill>
                            <a:schemeClr val="bg1"/>
                          </a:solidFill>
                        </a:defRPr>
                      </a:pPr>
                      <a:t>[CATEGORY NAME]</a:t>
                    </a:fld>
                    <a:r>
                      <a:rPr lang="en-US" sz="1400" baseline="0" dirty="0">
                        <a:solidFill>
                          <a:schemeClr val="bg1"/>
                        </a:solidFill>
                      </a:rPr>
                      <a:t>
</a:t>
                    </a:r>
                    <a:fld id="{0FBBE0C1-CB6F-4ED5-BCFA-CA83F68A0398}" type="PERCENTAGE">
                      <a:rPr lang="en-US" sz="1400" baseline="0" smtClean="0">
                        <a:solidFill>
                          <a:schemeClr val="bg1"/>
                        </a:solidFill>
                      </a:rPr>
                      <a:pPr>
                        <a:defRPr sz="1400">
                          <a:solidFill>
                            <a:schemeClr val="bg1"/>
                          </a:solidFill>
                        </a:defRPr>
                      </a:pPr>
                      <a:t>[PERCENTAGE]</a:t>
                    </a:fld>
                    <a:endParaRPr lang="en-US" sz="1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4FD-42AB-8A27-534800CB3DB0}"/>
                </c:ext>
              </c:extLst>
            </c:dLbl>
            <c:dLbl>
              <c:idx val="2"/>
              <c:layout>
                <c:manualLayout>
                  <c:x val="-0.20584280834428656"/>
                  <c:y val="-0.11205315670349138"/>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1984F5-B0F9-41A3-98F7-6804FA310494}"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3B14B30F-4229-4B5B-B1FB-F773A333ED85}"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4FD-42AB-8A27-534800CB3DB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4FD-42AB-8A27-534800CB3DB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4FD-42AB-8A27-534800CB3DB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4FD-42AB-8A27-534800CB3DB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4FD-42AB-8A27-534800CB3DB0}"/>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4FD-42AB-8A27-534800CB3DB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224</c:v>
                </c:pt>
                <c:pt idx="1">
                  <c:v>56</c:v>
                </c:pt>
                <c:pt idx="2">
                  <c:v>600</c:v>
                </c:pt>
              </c:numCache>
            </c:numRef>
          </c:val>
          <c:extLst>
            <c:ext xmlns:c16="http://schemas.microsoft.com/office/drawing/2014/chart" uri="{C3380CC4-5D6E-409C-BE32-E72D297353CC}">
              <c16:uniqueId val="{00000010-74FD-42AB-8A27-534800CB3DB0}"/>
            </c:ext>
          </c:extLst>
        </c:ser>
        <c:dLbls>
          <c:dLblPos val="outEnd"/>
          <c:showLegendKey val="0"/>
          <c:showVal val="0"/>
          <c:showCatName val="0"/>
          <c:showSerName val="0"/>
          <c:showPercent val="1"/>
          <c:showBubbleSize val="0"/>
          <c:showLeaderLines val="1"/>
        </c:dLbls>
        <c:firstSliceAng val="2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3FD0C-3D77-4105-A15A-34B55A91D44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B42D6CF-23FD-4EB7-8AFA-1F83EB460980}">
      <dgm:prSet phldrT="[Text]" custT="1"/>
      <dgm:spPr>
        <a:solidFill>
          <a:srgbClr val="7030A0"/>
        </a:solidFill>
        <a:ln>
          <a:solidFill>
            <a:schemeClr val="tx1"/>
          </a:solidFill>
        </a:ln>
      </dgm:spPr>
      <dgm:t>
        <a:bodyPr/>
        <a:lstStyle/>
        <a:p>
          <a:pPr algn="ctr"/>
          <a:r>
            <a:rPr lang="en-US" sz="4400" u="sng" dirty="0"/>
            <a:t>437 </a:t>
          </a:r>
        </a:p>
        <a:p>
          <a:pPr algn="ctr"/>
          <a:r>
            <a:rPr lang="en-US" sz="1800" dirty="0"/>
            <a:t>Top 10 Trending TV Topics</a:t>
          </a:r>
        </a:p>
      </dgm:t>
    </dgm:pt>
    <dgm:pt modelId="{6F985CAB-B222-4E48-831B-C951BC221FB7}" type="parTrans" cxnId="{18CD7152-1DB6-4DDA-8384-1D0005C87EEF}">
      <dgm:prSet/>
      <dgm:spPr/>
      <dgm:t>
        <a:bodyPr/>
        <a:lstStyle/>
        <a:p>
          <a:pPr algn="ctr"/>
          <a:endParaRPr lang="en-US"/>
        </a:p>
      </dgm:t>
    </dgm:pt>
    <dgm:pt modelId="{3CACA3E8-74DE-4D74-900C-79250AE57B79}" type="sibTrans" cxnId="{18CD7152-1DB6-4DDA-8384-1D0005C87EEF}">
      <dgm:prSet/>
      <dgm:spPr/>
      <dgm:t>
        <a:bodyPr/>
        <a:lstStyle/>
        <a:p>
          <a:pPr algn="ctr"/>
          <a:endParaRPr lang="en-US"/>
        </a:p>
      </dgm:t>
    </dgm:pt>
    <dgm:pt modelId="{D3576763-DD57-4FBD-8155-AF38AEE8DC6D}">
      <dgm:prSet phldrT="[Text]" custT="1"/>
      <dgm:spPr>
        <a:solidFill>
          <a:schemeClr val="accent5"/>
        </a:solidFill>
        <a:ln>
          <a:solidFill>
            <a:schemeClr val="tx1"/>
          </a:solidFill>
        </a:ln>
      </dgm:spPr>
      <dgm:t>
        <a:bodyPr/>
        <a:lstStyle/>
        <a:p>
          <a:pPr algn="ctr"/>
          <a:r>
            <a:rPr lang="en-US" sz="1600" b="1" dirty="0"/>
            <a:t>Entertainment: 74</a:t>
          </a:r>
        </a:p>
        <a:p>
          <a:pPr algn="ctr"/>
          <a:r>
            <a:rPr lang="en-US" sz="1200" dirty="0"/>
            <a:t>Direct: 58</a:t>
          </a:r>
        </a:p>
        <a:p>
          <a:pPr algn="ctr"/>
          <a:r>
            <a:rPr lang="en-US" sz="1200" dirty="0"/>
            <a:t>Related: 16</a:t>
          </a:r>
        </a:p>
      </dgm:t>
    </dgm:pt>
    <dgm:pt modelId="{FB070649-7DF8-4A8B-9920-38EA551DE122}" type="parTrans" cxnId="{33D939B0-3366-4422-BBCF-1E0D2503E587}">
      <dgm:prSet/>
      <dgm:spPr/>
      <dgm:t>
        <a:bodyPr/>
        <a:lstStyle/>
        <a:p>
          <a:pPr algn="ctr"/>
          <a:endParaRPr lang="en-US"/>
        </a:p>
      </dgm:t>
    </dgm:pt>
    <dgm:pt modelId="{A071AD48-06D2-442F-A765-82666B135B0B}" type="sibTrans" cxnId="{33D939B0-3366-4422-BBCF-1E0D2503E587}">
      <dgm:prSet/>
      <dgm:spPr>
        <a:solidFill>
          <a:schemeClr val="bg1">
            <a:lumMod val="75000"/>
          </a:schemeClr>
        </a:solidFill>
      </dgm:spPr>
      <dgm:t>
        <a:bodyPr/>
        <a:lstStyle/>
        <a:p>
          <a:pPr algn="ctr"/>
          <a:endParaRPr lang="en-US"/>
        </a:p>
      </dgm:t>
    </dgm:pt>
    <dgm:pt modelId="{54257BDA-1B2B-4796-980D-0C788D59E681}">
      <dgm:prSet phldrT="[Text]" custT="1"/>
      <dgm:spPr>
        <a:solidFill>
          <a:srgbClr val="FF0000"/>
        </a:solidFill>
        <a:ln>
          <a:solidFill>
            <a:schemeClr val="tx1"/>
          </a:solidFill>
        </a:ln>
      </dgm:spPr>
      <dgm:t>
        <a:bodyPr/>
        <a:lstStyle/>
        <a:p>
          <a:pPr algn="ctr"/>
          <a:r>
            <a:rPr lang="en-US" sz="1600" b="1" dirty="0"/>
            <a:t>Sports: 335</a:t>
          </a:r>
        </a:p>
        <a:p>
          <a:pPr algn="ctr"/>
          <a:r>
            <a:rPr lang="en-US" sz="1200" dirty="0"/>
            <a:t>Direct: 43</a:t>
          </a:r>
        </a:p>
        <a:p>
          <a:pPr algn="ctr"/>
          <a:r>
            <a:rPr lang="en-US" sz="1200" dirty="0"/>
            <a:t>Related: 292</a:t>
          </a:r>
        </a:p>
      </dgm:t>
    </dgm:pt>
    <dgm:pt modelId="{FBE4B390-AF5C-4733-93D4-79CFF0AB5DC9}" type="parTrans" cxnId="{C27DD976-2F8A-4B44-9BA1-0C4595B06A5A}">
      <dgm:prSet/>
      <dgm:spPr/>
      <dgm:t>
        <a:bodyPr/>
        <a:lstStyle/>
        <a:p>
          <a:pPr algn="ctr"/>
          <a:endParaRPr lang="en-US"/>
        </a:p>
      </dgm:t>
    </dgm:pt>
    <dgm:pt modelId="{8FE932DB-94F0-4CCE-94D1-633AF0A00B34}" type="sibTrans" cxnId="{C27DD976-2F8A-4B44-9BA1-0C4595B06A5A}">
      <dgm:prSet/>
      <dgm:spPr>
        <a:solidFill>
          <a:schemeClr val="bg1">
            <a:lumMod val="75000"/>
          </a:schemeClr>
        </a:solidFill>
      </dgm:spPr>
      <dgm:t>
        <a:bodyPr/>
        <a:lstStyle/>
        <a:p>
          <a:pPr algn="ctr"/>
          <a:endParaRPr lang="en-US"/>
        </a:p>
      </dgm:t>
    </dgm:pt>
    <dgm:pt modelId="{9A8FDF4C-C3E2-4D56-8801-C524BB31E824}">
      <dgm:prSet phldrT="[Text]" custT="1"/>
      <dgm:spPr>
        <a:solidFill>
          <a:schemeClr val="accent6">
            <a:lumMod val="60000"/>
            <a:lumOff val="40000"/>
          </a:schemeClr>
        </a:solidFill>
        <a:ln>
          <a:solidFill>
            <a:schemeClr val="tx1"/>
          </a:solidFill>
        </a:ln>
      </dgm:spPr>
      <dgm:t>
        <a:bodyPr/>
        <a:lstStyle/>
        <a:p>
          <a:pPr algn="ctr"/>
          <a:r>
            <a:rPr lang="en-US" sz="1600" b="1" dirty="0">
              <a:solidFill>
                <a:schemeClr val="tx1"/>
              </a:solidFill>
            </a:rPr>
            <a:t>News: 28</a:t>
          </a:r>
        </a:p>
        <a:p>
          <a:pPr algn="ctr"/>
          <a:r>
            <a:rPr lang="en-US" sz="1200" dirty="0">
              <a:solidFill>
                <a:schemeClr val="tx1"/>
              </a:solidFill>
            </a:rPr>
            <a:t>Direct: 6</a:t>
          </a:r>
        </a:p>
        <a:p>
          <a:pPr algn="ctr"/>
          <a:r>
            <a:rPr lang="en-US" sz="1200" dirty="0">
              <a:solidFill>
                <a:schemeClr val="tx1"/>
              </a:solidFill>
            </a:rPr>
            <a:t>Related: 22</a:t>
          </a:r>
          <a:endParaRPr lang="en-US" sz="1500" dirty="0">
            <a:solidFill>
              <a:schemeClr val="tx1"/>
            </a:solidFill>
          </a:endParaRPr>
        </a:p>
      </dgm:t>
    </dgm:pt>
    <dgm:pt modelId="{164F7556-ED78-477D-B998-3F58B8CF1B13}" type="parTrans" cxnId="{0CA127ED-4F98-4737-B801-813079A0B3BE}">
      <dgm:prSet/>
      <dgm:spPr/>
      <dgm:t>
        <a:bodyPr/>
        <a:lstStyle/>
        <a:p>
          <a:pPr algn="ctr"/>
          <a:endParaRPr lang="en-US"/>
        </a:p>
      </dgm:t>
    </dgm:pt>
    <dgm:pt modelId="{5106B935-6C57-482F-BFD9-BDF7D9C531F6}" type="sibTrans" cxnId="{0CA127ED-4F98-4737-B801-813079A0B3BE}">
      <dgm:prSet/>
      <dgm:spPr>
        <a:solidFill>
          <a:schemeClr val="bg1">
            <a:lumMod val="75000"/>
          </a:schemeClr>
        </a:solidFill>
      </dgm:spPr>
      <dgm:t>
        <a:bodyPr/>
        <a:lstStyle/>
        <a:p>
          <a:pPr algn="ctr"/>
          <a:endParaRPr lang="en-US"/>
        </a:p>
      </dgm:t>
    </dgm:pt>
    <dgm:pt modelId="{73B905A2-19DF-42D3-BE92-DB70A548E2BC}" type="pres">
      <dgm:prSet presAssocID="{6C93FD0C-3D77-4105-A15A-34B55A91D442}" presName="Name0" presStyleCnt="0">
        <dgm:presLayoutVars>
          <dgm:chMax val="1"/>
          <dgm:dir/>
          <dgm:animLvl val="ctr"/>
          <dgm:resizeHandles val="exact"/>
        </dgm:presLayoutVars>
      </dgm:prSet>
      <dgm:spPr/>
    </dgm:pt>
    <dgm:pt modelId="{968DF0A7-6AC5-4F71-A57E-ED6EA5F91527}" type="pres">
      <dgm:prSet presAssocID="{BB42D6CF-23FD-4EB7-8AFA-1F83EB460980}" presName="centerShape" presStyleLbl="node0" presStyleIdx="0" presStyleCnt="1" custScaleX="189242" custLinFactNeighborX="-304" custLinFactNeighborY="-9223"/>
      <dgm:spPr/>
    </dgm:pt>
    <dgm:pt modelId="{A1857FAB-F4A1-455A-A9BE-3F1724AAFD0B}" type="pres">
      <dgm:prSet presAssocID="{D3576763-DD57-4FBD-8155-AF38AEE8DC6D}" presName="node" presStyleLbl="node1" presStyleIdx="0" presStyleCnt="3" custScaleX="226143">
        <dgm:presLayoutVars>
          <dgm:bulletEnabled val="1"/>
        </dgm:presLayoutVars>
      </dgm:prSet>
      <dgm:spPr/>
    </dgm:pt>
    <dgm:pt modelId="{B08E02E4-20CF-42D5-BF81-FA9B560DAB96}" type="pres">
      <dgm:prSet presAssocID="{D3576763-DD57-4FBD-8155-AF38AEE8DC6D}" presName="dummy" presStyleCnt="0"/>
      <dgm:spPr/>
    </dgm:pt>
    <dgm:pt modelId="{D0B5A78F-C4B7-44F1-A749-8555C7FEDC57}" type="pres">
      <dgm:prSet presAssocID="{A071AD48-06D2-442F-A765-82666B135B0B}" presName="sibTrans" presStyleLbl="sibTrans2D1" presStyleIdx="0" presStyleCnt="3"/>
      <dgm:spPr/>
    </dgm:pt>
    <dgm:pt modelId="{855DD35D-ADAB-4426-8EF6-7AD6F922B58B}" type="pres">
      <dgm:prSet presAssocID="{54257BDA-1B2B-4796-980D-0C788D59E681}" presName="node" presStyleLbl="node1" presStyleIdx="1" presStyleCnt="3" custScaleX="193825">
        <dgm:presLayoutVars>
          <dgm:bulletEnabled val="1"/>
        </dgm:presLayoutVars>
      </dgm:prSet>
      <dgm:spPr/>
    </dgm:pt>
    <dgm:pt modelId="{FE60A1B4-A353-4DB8-B58C-4906028D9454}" type="pres">
      <dgm:prSet presAssocID="{54257BDA-1B2B-4796-980D-0C788D59E681}" presName="dummy" presStyleCnt="0"/>
      <dgm:spPr/>
    </dgm:pt>
    <dgm:pt modelId="{D1A399D0-1D04-498E-A896-A75F1DF72761}" type="pres">
      <dgm:prSet presAssocID="{8FE932DB-94F0-4CCE-94D1-633AF0A00B34}" presName="sibTrans" presStyleLbl="sibTrans2D1" presStyleIdx="1" presStyleCnt="3"/>
      <dgm:spPr/>
    </dgm:pt>
    <dgm:pt modelId="{4B74F4B0-E40E-48C9-8676-95ECFD7C682C}" type="pres">
      <dgm:prSet presAssocID="{9A8FDF4C-C3E2-4D56-8801-C524BB31E824}" presName="node" presStyleLbl="node1" presStyleIdx="2" presStyleCnt="3" custScaleX="209258">
        <dgm:presLayoutVars>
          <dgm:bulletEnabled val="1"/>
        </dgm:presLayoutVars>
      </dgm:prSet>
      <dgm:spPr/>
    </dgm:pt>
    <dgm:pt modelId="{1A290103-068E-484A-B9FB-55C6E5994943}" type="pres">
      <dgm:prSet presAssocID="{9A8FDF4C-C3E2-4D56-8801-C524BB31E824}" presName="dummy" presStyleCnt="0"/>
      <dgm:spPr/>
    </dgm:pt>
    <dgm:pt modelId="{313BED13-B95C-47AE-A021-6B410307C31E}" type="pres">
      <dgm:prSet presAssocID="{5106B935-6C57-482F-BFD9-BDF7D9C531F6}" presName="sibTrans" presStyleLbl="sibTrans2D1" presStyleIdx="2" presStyleCnt="3"/>
      <dgm:spPr/>
    </dgm:pt>
  </dgm:ptLst>
  <dgm:cxnLst>
    <dgm:cxn modelId="{41828919-91A7-44FC-B50F-E2FB540EF778}" type="presOf" srcId="{54257BDA-1B2B-4796-980D-0C788D59E681}" destId="{855DD35D-ADAB-4426-8EF6-7AD6F922B58B}" srcOrd="0" destOrd="0" presId="urn:microsoft.com/office/officeart/2005/8/layout/radial6"/>
    <dgm:cxn modelId="{AE58462B-6E86-4619-BC05-C74E15A65B6E}" type="presOf" srcId="{8FE932DB-94F0-4CCE-94D1-633AF0A00B34}" destId="{D1A399D0-1D04-498E-A896-A75F1DF72761}" srcOrd="0" destOrd="0" presId="urn:microsoft.com/office/officeart/2005/8/layout/radial6"/>
    <dgm:cxn modelId="{E9F13165-C41F-42A0-9C71-47E77BAF9A42}" type="presOf" srcId="{A071AD48-06D2-442F-A765-82666B135B0B}" destId="{D0B5A78F-C4B7-44F1-A749-8555C7FEDC57}" srcOrd="0" destOrd="0" presId="urn:microsoft.com/office/officeart/2005/8/layout/radial6"/>
    <dgm:cxn modelId="{F6971C4F-0BE2-4827-973F-2472D97D4635}" type="presOf" srcId="{6C93FD0C-3D77-4105-A15A-34B55A91D442}" destId="{73B905A2-19DF-42D3-BE92-DB70A548E2BC}" srcOrd="0" destOrd="0" presId="urn:microsoft.com/office/officeart/2005/8/layout/radial6"/>
    <dgm:cxn modelId="{18CD7152-1DB6-4DDA-8384-1D0005C87EEF}" srcId="{6C93FD0C-3D77-4105-A15A-34B55A91D442}" destId="{BB42D6CF-23FD-4EB7-8AFA-1F83EB460980}" srcOrd="0" destOrd="0" parTransId="{6F985CAB-B222-4E48-831B-C951BC221FB7}" sibTransId="{3CACA3E8-74DE-4D74-900C-79250AE57B79}"/>
    <dgm:cxn modelId="{C1247A55-43F9-4AB0-ADDA-839F90630A22}" type="presOf" srcId="{D3576763-DD57-4FBD-8155-AF38AEE8DC6D}" destId="{A1857FAB-F4A1-455A-A9BE-3F1724AAFD0B}" srcOrd="0" destOrd="0" presId="urn:microsoft.com/office/officeart/2005/8/layout/radial6"/>
    <dgm:cxn modelId="{C27DD976-2F8A-4B44-9BA1-0C4595B06A5A}" srcId="{BB42D6CF-23FD-4EB7-8AFA-1F83EB460980}" destId="{54257BDA-1B2B-4796-980D-0C788D59E681}" srcOrd="1" destOrd="0" parTransId="{FBE4B390-AF5C-4733-93D4-79CFF0AB5DC9}" sibTransId="{8FE932DB-94F0-4CCE-94D1-633AF0A00B34}"/>
    <dgm:cxn modelId="{94D586AF-346F-4E40-B0F3-2821FB6A5557}" type="presOf" srcId="{9A8FDF4C-C3E2-4D56-8801-C524BB31E824}" destId="{4B74F4B0-E40E-48C9-8676-95ECFD7C682C}" srcOrd="0" destOrd="0" presId="urn:microsoft.com/office/officeart/2005/8/layout/radial6"/>
    <dgm:cxn modelId="{33D939B0-3366-4422-BBCF-1E0D2503E587}" srcId="{BB42D6CF-23FD-4EB7-8AFA-1F83EB460980}" destId="{D3576763-DD57-4FBD-8155-AF38AEE8DC6D}" srcOrd="0" destOrd="0" parTransId="{FB070649-7DF8-4A8B-9920-38EA551DE122}" sibTransId="{A071AD48-06D2-442F-A765-82666B135B0B}"/>
    <dgm:cxn modelId="{28509DDC-F58F-48E1-9E04-F2C576C538AF}" type="presOf" srcId="{BB42D6CF-23FD-4EB7-8AFA-1F83EB460980}" destId="{968DF0A7-6AC5-4F71-A57E-ED6EA5F91527}" srcOrd="0" destOrd="0" presId="urn:microsoft.com/office/officeart/2005/8/layout/radial6"/>
    <dgm:cxn modelId="{0CA127ED-4F98-4737-B801-813079A0B3BE}" srcId="{BB42D6CF-23FD-4EB7-8AFA-1F83EB460980}" destId="{9A8FDF4C-C3E2-4D56-8801-C524BB31E824}" srcOrd="2" destOrd="0" parTransId="{164F7556-ED78-477D-B998-3F58B8CF1B13}" sibTransId="{5106B935-6C57-482F-BFD9-BDF7D9C531F6}"/>
    <dgm:cxn modelId="{DDF2BBF1-FFCD-466D-89E4-44C03FE67849}" type="presOf" srcId="{5106B935-6C57-482F-BFD9-BDF7D9C531F6}" destId="{313BED13-B95C-47AE-A021-6B410307C31E}" srcOrd="0" destOrd="0" presId="urn:microsoft.com/office/officeart/2005/8/layout/radial6"/>
    <dgm:cxn modelId="{2D05C3CD-0F73-4735-A869-734ACE18EE7B}" type="presParOf" srcId="{73B905A2-19DF-42D3-BE92-DB70A548E2BC}" destId="{968DF0A7-6AC5-4F71-A57E-ED6EA5F91527}" srcOrd="0" destOrd="0" presId="urn:microsoft.com/office/officeart/2005/8/layout/radial6"/>
    <dgm:cxn modelId="{ED2A5A09-79F3-4B13-B9CD-19D8091F6E03}" type="presParOf" srcId="{73B905A2-19DF-42D3-BE92-DB70A548E2BC}" destId="{A1857FAB-F4A1-455A-A9BE-3F1724AAFD0B}" srcOrd="1" destOrd="0" presId="urn:microsoft.com/office/officeart/2005/8/layout/radial6"/>
    <dgm:cxn modelId="{AAA2FC81-A970-4787-89F9-2D0D6F61D975}" type="presParOf" srcId="{73B905A2-19DF-42D3-BE92-DB70A548E2BC}" destId="{B08E02E4-20CF-42D5-BF81-FA9B560DAB96}" srcOrd="2" destOrd="0" presId="urn:microsoft.com/office/officeart/2005/8/layout/radial6"/>
    <dgm:cxn modelId="{423E5CB9-A089-42DF-9F59-ECA033D03AD3}" type="presParOf" srcId="{73B905A2-19DF-42D3-BE92-DB70A548E2BC}" destId="{D0B5A78F-C4B7-44F1-A749-8555C7FEDC57}" srcOrd="3" destOrd="0" presId="urn:microsoft.com/office/officeart/2005/8/layout/radial6"/>
    <dgm:cxn modelId="{D0635B97-022D-495E-8EDA-1DD98F75CD43}" type="presParOf" srcId="{73B905A2-19DF-42D3-BE92-DB70A548E2BC}" destId="{855DD35D-ADAB-4426-8EF6-7AD6F922B58B}" srcOrd="4" destOrd="0" presId="urn:microsoft.com/office/officeart/2005/8/layout/radial6"/>
    <dgm:cxn modelId="{09854BC3-B0CA-4D27-9891-C9C591794EF8}" type="presParOf" srcId="{73B905A2-19DF-42D3-BE92-DB70A548E2BC}" destId="{FE60A1B4-A353-4DB8-B58C-4906028D9454}" srcOrd="5" destOrd="0" presId="urn:microsoft.com/office/officeart/2005/8/layout/radial6"/>
    <dgm:cxn modelId="{EAF4F1B2-4D2E-4C4D-B8E6-497C4714CE9C}" type="presParOf" srcId="{73B905A2-19DF-42D3-BE92-DB70A548E2BC}" destId="{D1A399D0-1D04-498E-A896-A75F1DF72761}" srcOrd="6" destOrd="0" presId="urn:microsoft.com/office/officeart/2005/8/layout/radial6"/>
    <dgm:cxn modelId="{538631D7-E6E3-4244-989F-B15FAD5DC6E9}" type="presParOf" srcId="{73B905A2-19DF-42D3-BE92-DB70A548E2BC}" destId="{4B74F4B0-E40E-48C9-8676-95ECFD7C682C}" srcOrd="7" destOrd="0" presId="urn:microsoft.com/office/officeart/2005/8/layout/radial6"/>
    <dgm:cxn modelId="{41D1F4AA-25EC-43B3-A2CA-D13D96E75DF3}" type="presParOf" srcId="{73B905A2-19DF-42D3-BE92-DB70A548E2BC}" destId="{1A290103-068E-484A-B9FB-55C6E5994943}" srcOrd="8" destOrd="0" presId="urn:microsoft.com/office/officeart/2005/8/layout/radial6"/>
    <dgm:cxn modelId="{30C2E62C-0BEF-46B6-B448-5B3ECF63574C}" type="presParOf" srcId="{73B905A2-19DF-42D3-BE92-DB70A548E2BC}" destId="{313BED13-B95C-47AE-A021-6B410307C31E}"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BED13-B95C-47AE-A021-6B410307C31E}">
      <dsp:nvSpPr>
        <dsp:cNvPr id="0" name=""/>
        <dsp:cNvSpPr/>
      </dsp:nvSpPr>
      <dsp:spPr>
        <a:xfrm>
          <a:off x="1790928" y="582371"/>
          <a:ext cx="3876398" cy="3876398"/>
        </a:xfrm>
        <a:prstGeom prst="blockArc">
          <a:avLst>
            <a:gd name="adj1" fmla="val 9000000"/>
            <a:gd name="adj2" fmla="val 16200000"/>
            <a:gd name="adj3" fmla="val 4641"/>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1A399D0-1D04-498E-A896-A75F1DF72761}">
      <dsp:nvSpPr>
        <dsp:cNvPr id="0" name=""/>
        <dsp:cNvSpPr/>
      </dsp:nvSpPr>
      <dsp:spPr>
        <a:xfrm>
          <a:off x="1790928" y="582371"/>
          <a:ext cx="3876398" cy="3876398"/>
        </a:xfrm>
        <a:prstGeom prst="blockArc">
          <a:avLst>
            <a:gd name="adj1" fmla="val 1800000"/>
            <a:gd name="adj2" fmla="val 9000000"/>
            <a:gd name="adj3" fmla="val 4641"/>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0B5A78F-C4B7-44F1-A749-8555C7FEDC57}">
      <dsp:nvSpPr>
        <dsp:cNvPr id="0" name=""/>
        <dsp:cNvSpPr/>
      </dsp:nvSpPr>
      <dsp:spPr>
        <a:xfrm>
          <a:off x="1790928" y="582371"/>
          <a:ext cx="3876398" cy="3876398"/>
        </a:xfrm>
        <a:prstGeom prst="blockArc">
          <a:avLst>
            <a:gd name="adj1" fmla="val 16200000"/>
            <a:gd name="adj2" fmla="val 1800000"/>
            <a:gd name="adj3" fmla="val 4641"/>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68DF0A7-6AC5-4F71-A57E-ED6EA5F91527}">
      <dsp:nvSpPr>
        <dsp:cNvPr id="0" name=""/>
        <dsp:cNvSpPr/>
      </dsp:nvSpPr>
      <dsp:spPr>
        <a:xfrm>
          <a:off x="2028872" y="1278974"/>
          <a:ext cx="3377488" cy="1784745"/>
        </a:xfrm>
        <a:prstGeom prst="ellipse">
          <a:avLst/>
        </a:prstGeom>
        <a:solidFill>
          <a:srgbClr val="7030A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u="sng" kern="1200" dirty="0"/>
            <a:t>437 </a:t>
          </a:r>
        </a:p>
        <a:p>
          <a:pPr marL="0" lvl="0" indent="0" algn="ctr" defTabSz="1955800">
            <a:lnSpc>
              <a:spcPct val="90000"/>
            </a:lnSpc>
            <a:spcBef>
              <a:spcPct val="0"/>
            </a:spcBef>
            <a:spcAft>
              <a:spcPct val="35000"/>
            </a:spcAft>
            <a:buNone/>
          </a:pPr>
          <a:r>
            <a:rPr lang="en-US" sz="1800" kern="1200" dirty="0"/>
            <a:t>Top 10 Trending TV Topics</a:t>
          </a:r>
        </a:p>
      </dsp:txBody>
      <dsp:txXfrm>
        <a:off x="2523494" y="1540344"/>
        <a:ext cx="2388244" cy="1262005"/>
      </dsp:txXfrm>
    </dsp:sp>
    <dsp:sp modelId="{A1857FAB-F4A1-455A-A9BE-3F1724AAFD0B}">
      <dsp:nvSpPr>
        <dsp:cNvPr id="0" name=""/>
        <dsp:cNvSpPr/>
      </dsp:nvSpPr>
      <dsp:spPr>
        <a:xfrm>
          <a:off x="2316500" y="2686"/>
          <a:ext cx="2825254" cy="1249322"/>
        </a:xfrm>
        <a:prstGeom prst="ellipse">
          <a:avLst/>
        </a:prstGeom>
        <a:solidFill>
          <a:schemeClr val="accent5"/>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Entertainment: 74</a:t>
          </a:r>
        </a:p>
        <a:p>
          <a:pPr marL="0" lvl="0" indent="0" algn="ctr" defTabSz="711200">
            <a:lnSpc>
              <a:spcPct val="90000"/>
            </a:lnSpc>
            <a:spcBef>
              <a:spcPct val="0"/>
            </a:spcBef>
            <a:spcAft>
              <a:spcPct val="35000"/>
            </a:spcAft>
            <a:buNone/>
          </a:pPr>
          <a:r>
            <a:rPr lang="en-US" sz="1200" kern="1200" dirty="0"/>
            <a:t>Direct: 58</a:t>
          </a:r>
        </a:p>
        <a:p>
          <a:pPr marL="0" lvl="0" indent="0" algn="ctr" defTabSz="711200">
            <a:lnSpc>
              <a:spcPct val="90000"/>
            </a:lnSpc>
            <a:spcBef>
              <a:spcPct val="0"/>
            </a:spcBef>
            <a:spcAft>
              <a:spcPct val="35000"/>
            </a:spcAft>
            <a:buNone/>
          </a:pPr>
          <a:r>
            <a:rPr lang="en-US" sz="1200" kern="1200" dirty="0"/>
            <a:t>Related: 16</a:t>
          </a:r>
        </a:p>
      </dsp:txBody>
      <dsp:txXfrm>
        <a:off x="2730249" y="185645"/>
        <a:ext cx="1997756" cy="883404"/>
      </dsp:txXfrm>
    </dsp:sp>
    <dsp:sp modelId="{855DD35D-ADAB-4426-8EF6-7AD6F922B58B}">
      <dsp:nvSpPr>
        <dsp:cNvPr id="0" name=""/>
        <dsp:cNvSpPr/>
      </dsp:nvSpPr>
      <dsp:spPr>
        <a:xfrm>
          <a:off x="4157958" y="2842522"/>
          <a:ext cx="2421498" cy="1249322"/>
        </a:xfrm>
        <a:prstGeom prst="ellipse">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Sports: 335</a:t>
          </a:r>
        </a:p>
        <a:p>
          <a:pPr marL="0" lvl="0" indent="0" algn="ctr" defTabSz="711200">
            <a:lnSpc>
              <a:spcPct val="90000"/>
            </a:lnSpc>
            <a:spcBef>
              <a:spcPct val="0"/>
            </a:spcBef>
            <a:spcAft>
              <a:spcPct val="35000"/>
            </a:spcAft>
            <a:buNone/>
          </a:pPr>
          <a:r>
            <a:rPr lang="en-US" sz="1200" kern="1200" dirty="0"/>
            <a:t>Direct: 43</a:t>
          </a:r>
        </a:p>
        <a:p>
          <a:pPr marL="0" lvl="0" indent="0" algn="ctr" defTabSz="711200">
            <a:lnSpc>
              <a:spcPct val="90000"/>
            </a:lnSpc>
            <a:spcBef>
              <a:spcPct val="0"/>
            </a:spcBef>
            <a:spcAft>
              <a:spcPct val="35000"/>
            </a:spcAft>
            <a:buNone/>
          </a:pPr>
          <a:r>
            <a:rPr lang="en-US" sz="1200" kern="1200" dirty="0"/>
            <a:t>Related: 292</a:t>
          </a:r>
        </a:p>
      </dsp:txBody>
      <dsp:txXfrm>
        <a:off x="4512578" y="3025481"/>
        <a:ext cx="1712258" cy="883404"/>
      </dsp:txXfrm>
    </dsp:sp>
    <dsp:sp modelId="{4B74F4B0-E40E-48C9-8676-95ECFD7C682C}">
      <dsp:nvSpPr>
        <dsp:cNvPr id="0" name=""/>
        <dsp:cNvSpPr/>
      </dsp:nvSpPr>
      <dsp:spPr>
        <a:xfrm>
          <a:off x="782394" y="2842522"/>
          <a:ext cx="2614306" cy="1249322"/>
        </a:xfrm>
        <a:prstGeom prst="ellipse">
          <a:avLst/>
        </a:prstGeom>
        <a:solidFill>
          <a:schemeClr val="accent6">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News: 28</a:t>
          </a:r>
        </a:p>
        <a:p>
          <a:pPr marL="0" lvl="0" indent="0" algn="ctr" defTabSz="711200">
            <a:lnSpc>
              <a:spcPct val="90000"/>
            </a:lnSpc>
            <a:spcBef>
              <a:spcPct val="0"/>
            </a:spcBef>
            <a:spcAft>
              <a:spcPct val="35000"/>
            </a:spcAft>
            <a:buNone/>
          </a:pPr>
          <a:r>
            <a:rPr lang="en-US" sz="1200" kern="1200" dirty="0">
              <a:solidFill>
                <a:schemeClr val="tx1"/>
              </a:solidFill>
            </a:rPr>
            <a:t>Direct: 6</a:t>
          </a:r>
        </a:p>
        <a:p>
          <a:pPr marL="0" lvl="0" indent="0" algn="ctr" defTabSz="711200">
            <a:lnSpc>
              <a:spcPct val="90000"/>
            </a:lnSpc>
            <a:spcBef>
              <a:spcPct val="0"/>
            </a:spcBef>
            <a:spcAft>
              <a:spcPct val="35000"/>
            </a:spcAft>
            <a:buNone/>
          </a:pPr>
          <a:r>
            <a:rPr lang="en-US" sz="1200" kern="1200" dirty="0">
              <a:solidFill>
                <a:schemeClr val="tx1"/>
              </a:solidFill>
            </a:rPr>
            <a:t>Related: 22</a:t>
          </a:r>
          <a:endParaRPr lang="en-US" sz="1500" kern="1200" dirty="0">
            <a:solidFill>
              <a:schemeClr val="tx1"/>
            </a:solidFill>
          </a:endParaRPr>
        </a:p>
      </dsp:txBody>
      <dsp:txXfrm>
        <a:off x="1165250" y="3025481"/>
        <a:ext cx="1848594" cy="88340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0.07561</cdr:x>
      <cdr:y>0.11415</cdr:y>
    </cdr:from>
    <cdr:to>
      <cdr:x>0.91351</cdr:x>
      <cdr:y>0.89156</cdr:y>
    </cdr:to>
    <cdr:sp macro="" textlink="">
      <cdr:nvSpPr>
        <cdr:cNvPr id="2" name="Rectangle 1"/>
        <cdr:cNvSpPr/>
      </cdr:nvSpPr>
      <cdr:spPr>
        <a:xfrm xmlns:a="http://schemas.openxmlformats.org/drawingml/2006/main">
          <a:off x="186609" y="297748"/>
          <a:ext cx="2067886" cy="2027775"/>
        </a:xfrm>
        <a:prstGeom xmlns:a="http://schemas.openxmlformats.org/drawingml/2006/main" prst="rect">
          <a:avLst/>
        </a:prstGeom>
        <a:noFill xmlns:a="http://schemas.openxmlformats.org/drawingml/2006/main"/>
        <a:ln xmlns:a="http://schemas.openxmlformats.org/drawingml/2006/main" w="12700">
          <a:solidFill>
            <a:schemeClr val="tx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B3C34A0-82D1-4CF9-8FD9-4C74F7B57B0F}" type="datetimeFigureOut">
              <a:rPr lang="en-US" smtClean="0"/>
              <a:t>8/3/2017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CDD90F4-894D-4692-97D2-641C265C9D19}" type="slidenum">
              <a:rPr lang="en-US" smtClean="0"/>
              <a:t>‹#›</a:t>
            </a:fld>
            <a:endParaRPr lang="en-US"/>
          </a:p>
        </p:txBody>
      </p:sp>
    </p:spTree>
    <p:extLst>
      <p:ext uri="{BB962C8B-B14F-4D97-AF65-F5344CB8AC3E}">
        <p14:creationId xmlns:p14="http://schemas.microsoft.com/office/powerpoint/2010/main" val="119700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56943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415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007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8151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966D4F1-25DA-48F8-AD8C-81B5F2753AE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087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21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33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40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027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340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19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83512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804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36991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2267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3162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59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69692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435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04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664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4709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454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8102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101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58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51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10079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4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122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27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1554943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9" r:id="rId3"/>
    <p:sldLayoutId id="2147483660"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665719"/>
      </p:ext>
    </p:extLst>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chart" Target="../charts/chart6.xml"/><Relationship Id="rId21" Type="http://schemas.openxmlformats.org/officeDocument/2006/relationships/image" Target="../media/image43.jpeg"/><Relationship Id="rId7" Type="http://schemas.openxmlformats.org/officeDocument/2006/relationships/image" Target="../media/image30.png"/><Relationship Id="rId12" Type="http://schemas.openxmlformats.org/officeDocument/2006/relationships/image" Target="../media/image35.jpe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6.png"/><Relationship Id="rId5" Type="http://schemas.openxmlformats.org/officeDocument/2006/relationships/image" Target="../media/image10.png"/><Relationship Id="rId15" Type="http://schemas.openxmlformats.org/officeDocument/2006/relationships/image" Target="../media/image38.png"/><Relationship Id="rId23" Type="http://schemas.openxmlformats.org/officeDocument/2006/relationships/image" Target="../media/image45.png"/><Relationship Id="rId10" Type="http://schemas.openxmlformats.org/officeDocument/2006/relationships/image" Target="../media/image33.png"/><Relationship Id="rId19" Type="http://schemas.openxmlformats.org/officeDocument/2006/relationships/image" Target="../media/image9.jpeg"/><Relationship Id="rId4" Type="http://schemas.openxmlformats.org/officeDocument/2006/relationships/image" Target="../media/image28.pn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29.png"/><Relationship Id="rId3" Type="http://schemas.openxmlformats.org/officeDocument/2006/relationships/image" Target="../media/image9.jpeg"/><Relationship Id="rId21" Type="http://schemas.openxmlformats.org/officeDocument/2006/relationships/image" Target="../media/image11.png"/><Relationship Id="rId7" Type="http://schemas.openxmlformats.org/officeDocument/2006/relationships/image" Target="../media/image37.jpeg"/><Relationship Id="rId12" Type="http://schemas.openxmlformats.org/officeDocument/2006/relationships/image" Target="../media/image33.png"/><Relationship Id="rId17" Type="http://schemas.openxmlformats.org/officeDocument/2006/relationships/image" Target="../media/image12.png"/><Relationship Id="rId2" Type="http://schemas.openxmlformats.org/officeDocument/2006/relationships/notesSlide" Target="../notesSlides/notesSlide11.xml"/><Relationship Id="rId16" Type="http://schemas.openxmlformats.org/officeDocument/2006/relationships/image" Target="../media/image51.png"/><Relationship Id="rId20"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3.jpeg"/><Relationship Id="rId11" Type="http://schemas.openxmlformats.org/officeDocument/2006/relationships/image" Target="../media/image38.png"/><Relationship Id="rId24" Type="http://schemas.openxmlformats.org/officeDocument/2006/relationships/image" Target="../media/image55.png"/><Relationship Id="rId5" Type="http://schemas.openxmlformats.org/officeDocument/2006/relationships/image" Target="../media/image47.jpeg"/><Relationship Id="rId15" Type="http://schemas.openxmlformats.org/officeDocument/2006/relationships/image" Target="../media/image50.png"/><Relationship Id="rId23" Type="http://schemas.openxmlformats.org/officeDocument/2006/relationships/image" Target="../media/image54.png"/><Relationship Id="rId10" Type="http://schemas.openxmlformats.org/officeDocument/2006/relationships/image" Target="../media/image40.png"/><Relationship Id="rId19" Type="http://schemas.openxmlformats.org/officeDocument/2006/relationships/image" Target="../media/image30.png"/><Relationship Id="rId4" Type="http://schemas.openxmlformats.org/officeDocument/2006/relationships/image" Target="../media/image35.jpeg"/><Relationship Id="rId9" Type="http://schemas.openxmlformats.org/officeDocument/2006/relationships/image" Target="../media/image41.png"/><Relationship Id="rId14" Type="http://schemas.openxmlformats.org/officeDocument/2006/relationships/image" Target="../media/image49.pn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30.png"/><Relationship Id="rId5" Type="http://schemas.openxmlformats.org/officeDocument/2006/relationships/image" Target="../media/image58.png"/><Relationship Id="rId10" Type="http://schemas.openxmlformats.org/officeDocument/2006/relationships/image" Target="../media/image29.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8.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13" Type="http://schemas.openxmlformats.org/officeDocument/2006/relationships/image" Target="../media/image75.gif"/><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jpeg"/><Relationship Id="rId3" Type="http://schemas.openxmlformats.org/officeDocument/2006/relationships/image" Target="../media/image65.jpeg"/><Relationship Id="rId21" Type="http://schemas.openxmlformats.org/officeDocument/2006/relationships/image" Target="../media/image83.jpeg"/><Relationship Id="rId34" Type="http://schemas.openxmlformats.org/officeDocument/2006/relationships/image" Target="../media/image96.jpeg"/><Relationship Id="rId42" Type="http://schemas.openxmlformats.org/officeDocument/2006/relationships/image" Target="../media/image104.png"/><Relationship Id="rId47" Type="http://schemas.openxmlformats.org/officeDocument/2006/relationships/image" Target="../media/image109.png"/><Relationship Id="rId50" Type="http://schemas.openxmlformats.org/officeDocument/2006/relationships/image" Target="../media/image46.pn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9.jpeg"/><Relationship Id="rId25" Type="http://schemas.openxmlformats.org/officeDocument/2006/relationships/image" Target="../media/image87.gif"/><Relationship Id="rId33" Type="http://schemas.openxmlformats.org/officeDocument/2006/relationships/image" Target="../media/image95.png"/><Relationship Id="rId38" Type="http://schemas.openxmlformats.org/officeDocument/2006/relationships/image" Target="../media/image100.png"/><Relationship Id="rId46" Type="http://schemas.openxmlformats.org/officeDocument/2006/relationships/image" Target="../media/image108.png"/><Relationship Id="rId2" Type="http://schemas.openxmlformats.org/officeDocument/2006/relationships/notesSlide" Target="../notesSlides/notesSlide14.xml"/><Relationship Id="rId16" Type="http://schemas.openxmlformats.org/officeDocument/2006/relationships/image" Target="../media/image78.png"/><Relationship Id="rId20" Type="http://schemas.openxmlformats.org/officeDocument/2006/relationships/image" Target="../media/image82.jpeg"/><Relationship Id="rId29" Type="http://schemas.openxmlformats.org/officeDocument/2006/relationships/image" Target="../media/image91.png"/><Relationship Id="rId41" Type="http://schemas.openxmlformats.org/officeDocument/2006/relationships/image" Target="../media/image103.jpeg"/><Relationship Id="rId1" Type="http://schemas.openxmlformats.org/officeDocument/2006/relationships/slideLayout" Target="../slideLayouts/slideLayout3.xml"/><Relationship Id="rId6" Type="http://schemas.openxmlformats.org/officeDocument/2006/relationships/image" Target="../media/image68.jpeg"/><Relationship Id="rId11" Type="http://schemas.openxmlformats.org/officeDocument/2006/relationships/image" Target="../media/image73.jpeg"/><Relationship Id="rId24" Type="http://schemas.openxmlformats.org/officeDocument/2006/relationships/image" Target="../media/image86.jpeg"/><Relationship Id="rId32" Type="http://schemas.openxmlformats.org/officeDocument/2006/relationships/image" Target="../media/image94.png"/><Relationship Id="rId37" Type="http://schemas.openxmlformats.org/officeDocument/2006/relationships/image" Target="../media/image99.jpeg"/><Relationship Id="rId40" Type="http://schemas.openxmlformats.org/officeDocument/2006/relationships/image" Target="../media/image102.png"/><Relationship Id="rId45" Type="http://schemas.openxmlformats.org/officeDocument/2006/relationships/image" Target="../media/image107.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jpeg"/><Relationship Id="rId49" Type="http://schemas.openxmlformats.org/officeDocument/2006/relationships/image" Target="../media/image111.png"/><Relationship Id="rId10" Type="http://schemas.openxmlformats.org/officeDocument/2006/relationships/image" Target="../media/image72.jpeg"/><Relationship Id="rId19" Type="http://schemas.openxmlformats.org/officeDocument/2006/relationships/image" Target="../media/image81.png"/><Relationship Id="rId31" Type="http://schemas.openxmlformats.org/officeDocument/2006/relationships/image" Target="../media/image93.png"/><Relationship Id="rId44" Type="http://schemas.openxmlformats.org/officeDocument/2006/relationships/image" Target="../media/image106.png"/><Relationship Id="rId4" Type="http://schemas.openxmlformats.org/officeDocument/2006/relationships/image" Target="../media/image66.png"/><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4.jpe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43" Type="http://schemas.openxmlformats.org/officeDocument/2006/relationships/image" Target="../media/image105.png"/><Relationship Id="rId48" Type="http://schemas.openxmlformats.org/officeDocument/2006/relationships/image" Target="../media/image110.png"/><Relationship Id="rId8" Type="http://schemas.openxmlformats.org/officeDocument/2006/relationships/image" Target="../media/image70.png"/></Relationships>
</file>

<file path=ppt/slides/_rels/slide22.xml.rels><?xml version="1.0" encoding="UTF-8" standalone="yes"?>
<Relationships xmlns="http://schemas.openxmlformats.org/package/2006/relationships"><Relationship Id="rId26" Type="http://schemas.openxmlformats.org/officeDocument/2006/relationships/image" Target="../media/image128.png"/><Relationship Id="rId21" Type="http://schemas.openxmlformats.org/officeDocument/2006/relationships/image" Target="../media/image125.jpeg"/><Relationship Id="rId34" Type="http://schemas.openxmlformats.org/officeDocument/2006/relationships/image" Target="../media/image135.png"/><Relationship Id="rId42" Type="http://schemas.openxmlformats.org/officeDocument/2006/relationships/image" Target="../media/image142.png"/><Relationship Id="rId47" Type="http://schemas.openxmlformats.org/officeDocument/2006/relationships/image" Target="../media/image146.png"/><Relationship Id="rId50" Type="http://schemas.openxmlformats.org/officeDocument/2006/relationships/image" Target="../media/image149.jpeg"/><Relationship Id="rId55" Type="http://schemas.openxmlformats.org/officeDocument/2006/relationships/image" Target="../media/image152.png"/><Relationship Id="rId63" Type="http://schemas.openxmlformats.org/officeDocument/2006/relationships/image" Target="../media/image13.png"/><Relationship Id="rId68" Type="http://schemas.openxmlformats.org/officeDocument/2006/relationships/image" Target="../media/image160.png"/><Relationship Id="rId76" Type="http://schemas.openxmlformats.org/officeDocument/2006/relationships/image" Target="../media/image51.png"/><Relationship Id="rId84" Type="http://schemas.openxmlformats.org/officeDocument/2006/relationships/image" Target="../media/image169.png"/><Relationship Id="rId89" Type="http://schemas.openxmlformats.org/officeDocument/2006/relationships/image" Target="../media/image173.png"/><Relationship Id="rId97" Type="http://schemas.openxmlformats.org/officeDocument/2006/relationships/image" Target="../media/image180.png"/><Relationship Id="rId7" Type="http://schemas.openxmlformats.org/officeDocument/2006/relationships/image" Target="../media/image113.jpeg"/><Relationship Id="rId71" Type="http://schemas.openxmlformats.org/officeDocument/2006/relationships/image" Target="../media/image162.png"/><Relationship Id="rId92" Type="http://schemas.openxmlformats.org/officeDocument/2006/relationships/image" Target="../media/image175.png"/><Relationship Id="rId2" Type="http://schemas.openxmlformats.org/officeDocument/2006/relationships/image" Target="../media/image14.png"/><Relationship Id="rId16" Type="http://schemas.openxmlformats.org/officeDocument/2006/relationships/image" Target="../media/image120.jpeg"/><Relationship Id="rId29" Type="http://schemas.openxmlformats.org/officeDocument/2006/relationships/image" Target="../media/image130.png"/><Relationship Id="rId11" Type="http://schemas.openxmlformats.org/officeDocument/2006/relationships/image" Target="../media/image117.png"/><Relationship Id="rId24" Type="http://schemas.openxmlformats.org/officeDocument/2006/relationships/image" Target="../media/image126.png"/><Relationship Id="rId32" Type="http://schemas.openxmlformats.org/officeDocument/2006/relationships/image" Target="../media/image133.jpeg"/><Relationship Id="rId37" Type="http://schemas.openxmlformats.org/officeDocument/2006/relationships/image" Target="../media/image44.png"/><Relationship Id="rId40" Type="http://schemas.openxmlformats.org/officeDocument/2006/relationships/image" Target="../media/image140.png"/><Relationship Id="rId45" Type="http://schemas.openxmlformats.org/officeDocument/2006/relationships/image" Target="../media/image145.jpeg"/><Relationship Id="rId53" Type="http://schemas.openxmlformats.org/officeDocument/2006/relationships/image" Target="../media/image41.png"/><Relationship Id="rId58" Type="http://schemas.openxmlformats.org/officeDocument/2006/relationships/image" Target="../media/image155.png"/><Relationship Id="rId66" Type="http://schemas.openxmlformats.org/officeDocument/2006/relationships/image" Target="../media/image158.png"/><Relationship Id="rId74" Type="http://schemas.openxmlformats.org/officeDocument/2006/relationships/image" Target="../media/image165.png"/><Relationship Id="rId79" Type="http://schemas.openxmlformats.org/officeDocument/2006/relationships/image" Target="../media/image53.png"/><Relationship Id="rId87" Type="http://schemas.openxmlformats.org/officeDocument/2006/relationships/image" Target="../media/image172.png"/><Relationship Id="rId5" Type="http://schemas.openxmlformats.org/officeDocument/2006/relationships/image" Target="../media/image47.jpeg"/><Relationship Id="rId61" Type="http://schemas.openxmlformats.org/officeDocument/2006/relationships/image" Target="../media/image82.jpeg"/><Relationship Id="rId82" Type="http://schemas.openxmlformats.org/officeDocument/2006/relationships/image" Target="../media/image167.png"/><Relationship Id="rId90" Type="http://schemas.openxmlformats.org/officeDocument/2006/relationships/image" Target="../media/image29.png"/><Relationship Id="rId95" Type="http://schemas.openxmlformats.org/officeDocument/2006/relationships/image" Target="../media/image178.png"/><Relationship Id="rId19" Type="http://schemas.openxmlformats.org/officeDocument/2006/relationships/image" Target="../media/image123.png"/><Relationship Id="rId14" Type="http://schemas.openxmlformats.org/officeDocument/2006/relationships/image" Target="../media/image118.png"/><Relationship Id="rId22" Type="http://schemas.openxmlformats.org/officeDocument/2006/relationships/image" Target="../media/image34.png"/><Relationship Id="rId27" Type="http://schemas.openxmlformats.org/officeDocument/2006/relationships/image" Target="../media/image43.jpeg"/><Relationship Id="rId30" Type="http://schemas.openxmlformats.org/officeDocument/2006/relationships/image" Target="../media/image131.png"/><Relationship Id="rId35" Type="http://schemas.openxmlformats.org/officeDocument/2006/relationships/image" Target="../media/image136.png"/><Relationship Id="rId43" Type="http://schemas.openxmlformats.org/officeDocument/2006/relationships/image" Target="../media/image143.png"/><Relationship Id="rId48" Type="http://schemas.openxmlformats.org/officeDocument/2006/relationships/image" Target="../media/image147.png"/><Relationship Id="rId56" Type="http://schemas.openxmlformats.org/officeDocument/2006/relationships/image" Target="../media/image153.png"/><Relationship Id="rId64" Type="http://schemas.openxmlformats.org/officeDocument/2006/relationships/image" Target="../media/image156.png"/><Relationship Id="rId69" Type="http://schemas.openxmlformats.org/officeDocument/2006/relationships/image" Target="../media/image10.png"/><Relationship Id="rId77" Type="http://schemas.openxmlformats.org/officeDocument/2006/relationships/image" Target="../media/image30.png"/><Relationship Id="rId8" Type="http://schemas.openxmlformats.org/officeDocument/2006/relationships/image" Target="../media/image114.png"/><Relationship Id="rId51" Type="http://schemas.openxmlformats.org/officeDocument/2006/relationships/image" Target="../media/image45.png"/><Relationship Id="rId72" Type="http://schemas.openxmlformats.org/officeDocument/2006/relationships/image" Target="../media/image163.png"/><Relationship Id="rId80" Type="http://schemas.openxmlformats.org/officeDocument/2006/relationships/image" Target="../media/image54.png"/><Relationship Id="rId85" Type="http://schemas.openxmlformats.org/officeDocument/2006/relationships/image" Target="../media/image170.png"/><Relationship Id="rId93" Type="http://schemas.openxmlformats.org/officeDocument/2006/relationships/image" Target="../media/image176.png"/><Relationship Id="rId98" Type="http://schemas.openxmlformats.org/officeDocument/2006/relationships/image" Target="../media/image181.png"/><Relationship Id="rId3" Type="http://schemas.openxmlformats.org/officeDocument/2006/relationships/image" Target="../media/image112.jpeg"/><Relationship Id="rId12" Type="http://schemas.openxmlformats.org/officeDocument/2006/relationships/image" Target="../media/image36.png"/><Relationship Id="rId17" Type="http://schemas.openxmlformats.org/officeDocument/2006/relationships/image" Target="../media/image121.jpeg"/><Relationship Id="rId25" Type="http://schemas.openxmlformats.org/officeDocument/2006/relationships/image" Target="../media/image127.png"/><Relationship Id="rId33" Type="http://schemas.openxmlformats.org/officeDocument/2006/relationships/image" Target="../media/image134.png"/><Relationship Id="rId38" Type="http://schemas.openxmlformats.org/officeDocument/2006/relationships/image" Target="../media/image138.png"/><Relationship Id="rId46" Type="http://schemas.openxmlformats.org/officeDocument/2006/relationships/image" Target="../media/image37.jpeg"/><Relationship Id="rId59" Type="http://schemas.openxmlformats.org/officeDocument/2006/relationships/image" Target="../media/image73.jpeg"/><Relationship Id="rId67" Type="http://schemas.openxmlformats.org/officeDocument/2006/relationships/image" Target="../media/image159.png"/><Relationship Id="rId20" Type="http://schemas.openxmlformats.org/officeDocument/2006/relationships/image" Target="../media/image124.png"/><Relationship Id="rId41" Type="http://schemas.openxmlformats.org/officeDocument/2006/relationships/image" Target="../media/image141.png"/><Relationship Id="rId54" Type="http://schemas.openxmlformats.org/officeDocument/2006/relationships/image" Target="../media/image151.png"/><Relationship Id="rId62" Type="http://schemas.openxmlformats.org/officeDocument/2006/relationships/image" Target="../media/image104.png"/><Relationship Id="rId70" Type="http://schemas.openxmlformats.org/officeDocument/2006/relationships/image" Target="../media/image161.png"/><Relationship Id="rId75" Type="http://schemas.openxmlformats.org/officeDocument/2006/relationships/image" Target="../media/image40.png"/><Relationship Id="rId83" Type="http://schemas.openxmlformats.org/officeDocument/2006/relationships/image" Target="../media/image168.png"/><Relationship Id="rId88" Type="http://schemas.openxmlformats.org/officeDocument/2006/relationships/image" Target="../media/image31.png"/><Relationship Id="rId91" Type="http://schemas.openxmlformats.org/officeDocument/2006/relationships/image" Target="../media/image174.png"/><Relationship Id="rId96" Type="http://schemas.openxmlformats.org/officeDocument/2006/relationships/image" Target="../media/image179.png"/><Relationship Id="rId1" Type="http://schemas.openxmlformats.org/officeDocument/2006/relationships/slideLayout" Target="../slideLayouts/slideLayout3.xml"/><Relationship Id="rId6" Type="http://schemas.openxmlformats.org/officeDocument/2006/relationships/image" Target="../media/image35.jpeg"/><Relationship Id="rId15" Type="http://schemas.openxmlformats.org/officeDocument/2006/relationships/image" Target="../media/image119.jpeg"/><Relationship Id="rId23" Type="http://schemas.openxmlformats.org/officeDocument/2006/relationships/image" Target="../media/image42.jpeg"/><Relationship Id="rId28" Type="http://schemas.openxmlformats.org/officeDocument/2006/relationships/image" Target="../media/image129.gif"/><Relationship Id="rId36" Type="http://schemas.openxmlformats.org/officeDocument/2006/relationships/image" Target="../media/image137.png"/><Relationship Id="rId49" Type="http://schemas.openxmlformats.org/officeDocument/2006/relationships/image" Target="../media/image148.png"/><Relationship Id="rId57" Type="http://schemas.openxmlformats.org/officeDocument/2006/relationships/image" Target="../media/image154.png"/><Relationship Id="rId10" Type="http://schemas.openxmlformats.org/officeDocument/2006/relationships/image" Target="../media/image116.jpeg"/><Relationship Id="rId31" Type="http://schemas.openxmlformats.org/officeDocument/2006/relationships/image" Target="../media/image132.png"/><Relationship Id="rId44" Type="http://schemas.openxmlformats.org/officeDocument/2006/relationships/image" Target="../media/image144.png"/><Relationship Id="rId52" Type="http://schemas.openxmlformats.org/officeDocument/2006/relationships/image" Target="../media/image150.jpeg"/><Relationship Id="rId60" Type="http://schemas.openxmlformats.org/officeDocument/2006/relationships/image" Target="../media/image85.png"/><Relationship Id="rId65" Type="http://schemas.openxmlformats.org/officeDocument/2006/relationships/image" Target="../media/image157.png"/><Relationship Id="rId73" Type="http://schemas.openxmlformats.org/officeDocument/2006/relationships/image" Target="../media/image164.png"/><Relationship Id="rId78" Type="http://schemas.openxmlformats.org/officeDocument/2006/relationships/image" Target="../media/image11.png"/><Relationship Id="rId81" Type="http://schemas.openxmlformats.org/officeDocument/2006/relationships/image" Target="../media/image166.png"/><Relationship Id="rId86" Type="http://schemas.openxmlformats.org/officeDocument/2006/relationships/image" Target="../media/image171.png"/><Relationship Id="rId94" Type="http://schemas.openxmlformats.org/officeDocument/2006/relationships/image" Target="../media/image177.png"/><Relationship Id="rId99" Type="http://schemas.openxmlformats.org/officeDocument/2006/relationships/image" Target="../media/image39.png"/><Relationship Id="rId4" Type="http://schemas.openxmlformats.org/officeDocument/2006/relationships/image" Target="../media/image32.jpeg"/><Relationship Id="rId9" Type="http://schemas.openxmlformats.org/officeDocument/2006/relationships/image" Target="../media/image115.jpeg"/><Relationship Id="rId13" Type="http://schemas.openxmlformats.org/officeDocument/2006/relationships/image" Target="../media/image9.jpeg"/><Relationship Id="rId18" Type="http://schemas.openxmlformats.org/officeDocument/2006/relationships/image" Target="../media/image122.png"/><Relationship Id="rId39" Type="http://schemas.openxmlformats.org/officeDocument/2006/relationships/image" Target="../media/image139.png"/></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3" Type="http://schemas.openxmlformats.org/officeDocument/2006/relationships/image" Target="../media/image117.png"/><Relationship Id="rId18" Type="http://schemas.openxmlformats.org/officeDocument/2006/relationships/image" Target="../media/image120.jpeg"/><Relationship Id="rId26" Type="http://schemas.openxmlformats.org/officeDocument/2006/relationships/image" Target="../media/image126.png"/><Relationship Id="rId39" Type="http://schemas.openxmlformats.org/officeDocument/2006/relationships/image" Target="../media/image44.png"/><Relationship Id="rId21" Type="http://schemas.openxmlformats.org/officeDocument/2006/relationships/image" Target="../media/image123.png"/><Relationship Id="rId34" Type="http://schemas.openxmlformats.org/officeDocument/2006/relationships/image" Target="../media/image133.jpeg"/><Relationship Id="rId42" Type="http://schemas.openxmlformats.org/officeDocument/2006/relationships/image" Target="../media/image140.png"/><Relationship Id="rId47" Type="http://schemas.openxmlformats.org/officeDocument/2006/relationships/image" Target="../media/image145.jpeg"/><Relationship Id="rId50" Type="http://schemas.openxmlformats.org/officeDocument/2006/relationships/image" Target="../media/image147.png"/><Relationship Id="rId55" Type="http://schemas.openxmlformats.org/officeDocument/2006/relationships/image" Target="../media/image41.png"/><Relationship Id="rId63" Type="http://schemas.openxmlformats.org/officeDocument/2006/relationships/image" Target="../media/image153.png"/><Relationship Id="rId7" Type="http://schemas.openxmlformats.org/officeDocument/2006/relationships/image" Target="../media/image47.jpeg"/><Relationship Id="rId2" Type="http://schemas.openxmlformats.org/officeDocument/2006/relationships/notesSlide" Target="../notesSlides/notesSlide15.xml"/><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43.jpeg"/><Relationship Id="rId41" Type="http://schemas.openxmlformats.org/officeDocument/2006/relationships/image" Target="../media/image139.png"/><Relationship Id="rId54" Type="http://schemas.openxmlformats.org/officeDocument/2006/relationships/image" Target="../media/image150.jpeg"/><Relationship Id="rId62"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32.jpeg"/><Relationship Id="rId11" Type="http://schemas.openxmlformats.org/officeDocument/2006/relationships/image" Target="../media/image115.jpeg"/><Relationship Id="rId24" Type="http://schemas.openxmlformats.org/officeDocument/2006/relationships/image" Target="../media/image34.png"/><Relationship Id="rId32" Type="http://schemas.openxmlformats.org/officeDocument/2006/relationships/image" Target="../media/image131.png"/><Relationship Id="rId37" Type="http://schemas.openxmlformats.org/officeDocument/2006/relationships/image" Target="../media/image136.png"/><Relationship Id="rId40" Type="http://schemas.openxmlformats.org/officeDocument/2006/relationships/image" Target="../media/image138.png"/><Relationship Id="rId45" Type="http://schemas.openxmlformats.org/officeDocument/2006/relationships/image" Target="../media/image143.png"/><Relationship Id="rId53" Type="http://schemas.openxmlformats.org/officeDocument/2006/relationships/image" Target="../media/image45.png"/><Relationship Id="rId58" Type="http://schemas.openxmlformats.org/officeDocument/2006/relationships/image" Target="../media/image185.png"/><Relationship Id="rId5" Type="http://schemas.openxmlformats.org/officeDocument/2006/relationships/image" Target="../media/image112.jpeg"/><Relationship Id="rId15" Type="http://schemas.openxmlformats.org/officeDocument/2006/relationships/image" Target="../media/image9.jpeg"/><Relationship Id="rId23" Type="http://schemas.openxmlformats.org/officeDocument/2006/relationships/image" Target="../media/image125.jpeg"/><Relationship Id="rId28" Type="http://schemas.openxmlformats.org/officeDocument/2006/relationships/image" Target="../media/image128.png"/><Relationship Id="rId36" Type="http://schemas.openxmlformats.org/officeDocument/2006/relationships/image" Target="../media/image135.png"/><Relationship Id="rId49" Type="http://schemas.openxmlformats.org/officeDocument/2006/relationships/image" Target="../media/image146.png"/><Relationship Id="rId57" Type="http://schemas.openxmlformats.org/officeDocument/2006/relationships/image" Target="../media/image184.png"/><Relationship Id="rId61" Type="http://schemas.openxmlformats.org/officeDocument/2006/relationships/image" Target="../media/image151.png"/><Relationship Id="rId10" Type="http://schemas.openxmlformats.org/officeDocument/2006/relationships/image" Target="../media/image114.png"/><Relationship Id="rId19" Type="http://schemas.openxmlformats.org/officeDocument/2006/relationships/image" Target="../media/image121.jpeg"/><Relationship Id="rId31" Type="http://schemas.openxmlformats.org/officeDocument/2006/relationships/image" Target="../media/image130.png"/><Relationship Id="rId44" Type="http://schemas.openxmlformats.org/officeDocument/2006/relationships/image" Target="../media/image142.png"/><Relationship Id="rId52" Type="http://schemas.openxmlformats.org/officeDocument/2006/relationships/image" Target="../media/image149.jpeg"/><Relationship Id="rId60" Type="http://schemas.openxmlformats.org/officeDocument/2006/relationships/image" Target="../media/image187.jpeg"/><Relationship Id="rId4" Type="http://schemas.openxmlformats.org/officeDocument/2006/relationships/image" Target="../media/image182.png"/><Relationship Id="rId9" Type="http://schemas.openxmlformats.org/officeDocument/2006/relationships/image" Target="../media/image113.jpeg"/><Relationship Id="rId14" Type="http://schemas.openxmlformats.org/officeDocument/2006/relationships/image" Target="../media/image36.png"/><Relationship Id="rId22" Type="http://schemas.openxmlformats.org/officeDocument/2006/relationships/image" Target="../media/image124.png"/><Relationship Id="rId27" Type="http://schemas.openxmlformats.org/officeDocument/2006/relationships/image" Target="../media/image127.png"/><Relationship Id="rId30" Type="http://schemas.openxmlformats.org/officeDocument/2006/relationships/image" Target="../media/image129.gif"/><Relationship Id="rId35" Type="http://schemas.openxmlformats.org/officeDocument/2006/relationships/image" Target="../media/image134.png"/><Relationship Id="rId43" Type="http://schemas.openxmlformats.org/officeDocument/2006/relationships/image" Target="../media/image141.png"/><Relationship Id="rId48" Type="http://schemas.openxmlformats.org/officeDocument/2006/relationships/image" Target="../media/image37.jpeg"/><Relationship Id="rId56" Type="http://schemas.openxmlformats.org/officeDocument/2006/relationships/image" Target="../media/image183.png"/><Relationship Id="rId8" Type="http://schemas.openxmlformats.org/officeDocument/2006/relationships/image" Target="../media/image35.jpeg"/><Relationship Id="rId51" Type="http://schemas.openxmlformats.org/officeDocument/2006/relationships/image" Target="../media/image148.png"/><Relationship Id="rId3" Type="http://schemas.openxmlformats.org/officeDocument/2006/relationships/chart" Target="../charts/chart14.xml"/><Relationship Id="rId12" Type="http://schemas.openxmlformats.org/officeDocument/2006/relationships/image" Target="../media/image116.jpeg"/><Relationship Id="rId17" Type="http://schemas.openxmlformats.org/officeDocument/2006/relationships/image" Target="../media/image119.jpeg"/><Relationship Id="rId25" Type="http://schemas.openxmlformats.org/officeDocument/2006/relationships/image" Target="../media/image42.jpeg"/><Relationship Id="rId33" Type="http://schemas.openxmlformats.org/officeDocument/2006/relationships/image" Target="../media/image132.png"/><Relationship Id="rId38" Type="http://schemas.openxmlformats.org/officeDocument/2006/relationships/image" Target="../media/image137.png"/><Relationship Id="rId46" Type="http://schemas.openxmlformats.org/officeDocument/2006/relationships/image" Target="../media/image144.png"/><Relationship Id="rId59" Type="http://schemas.openxmlformats.org/officeDocument/2006/relationships/image" Target="../media/image186.jpeg"/></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1.png"/><Relationship Id="rId3" Type="http://schemas.openxmlformats.org/officeDocument/2006/relationships/image" Target="../media/image161.png"/><Relationship Id="rId7" Type="http://schemas.openxmlformats.org/officeDocument/2006/relationships/image" Target="../media/image30.png"/><Relationship Id="rId12"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64.png"/><Relationship Id="rId11" Type="http://schemas.openxmlformats.org/officeDocument/2006/relationships/image" Target="../media/image40.png"/><Relationship Id="rId5" Type="http://schemas.openxmlformats.org/officeDocument/2006/relationships/image" Target="../media/image163.png"/><Relationship Id="rId10" Type="http://schemas.openxmlformats.org/officeDocument/2006/relationships/image" Target="../media/image174.png"/><Relationship Id="rId4" Type="http://schemas.openxmlformats.org/officeDocument/2006/relationships/image" Target="../media/image162.png"/><Relationship Id="rId9" Type="http://schemas.openxmlformats.org/officeDocument/2006/relationships/image" Target="../media/image173.png"/></Relationships>
</file>

<file path=ppt/slides/_rels/slide2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1.png"/><Relationship Id="rId4" Type="http://schemas.openxmlformats.org/officeDocument/2006/relationships/image" Target="../media/image19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18" Type="http://schemas.openxmlformats.org/officeDocument/2006/relationships/image" Target="../media/image207.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png"/><Relationship Id="rId17" Type="http://schemas.openxmlformats.org/officeDocument/2006/relationships/image" Target="../media/image206.png"/><Relationship Id="rId2" Type="http://schemas.openxmlformats.org/officeDocument/2006/relationships/notesSlide" Target="../notesSlides/notesSlide19.xml"/><Relationship Id="rId16" Type="http://schemas.openxmlformats.org/officeDocument/2006/relationships/image" Target="../media/image205.png"/><Relationship Id="rId1" Type="http://schemas.openxmlformats.org/officeDocument/2006/relationships/slideLayout" Target="../slideLayouts/slideLayout3.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5" Type="http://schemas.openxmlformats.org/officeDocument/2006/relationships/image" Target="../media/image204.png"/><Relationship Id="rId10" Type="http://schemas.openxmlformats.org/officeDocument/2006/relationships/image" Target="../media/image199.png"/><Relationship Id="rId19" Type="http://schemas.openxmlformats.org/officeDocument/2006/relationships/image" Target="../media/image208.png"/><Relationship Id="rId4" Type="http://schemas.openxmlformats.org/officeDocument/2006/relationships/image" Target="../media/image193.png"/><Relationship Id="rId9" Type="http://schemas.openxmlformats.org/officeDocument/2006/relationships/image" Target="../media/image198.png"/><Relationship Id="rId14" Type="http://schemas.openxmlformats.org/officeDocument/2006/relationships/image" Target="../media/image20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hart" Target="../charts/chart20.xml"/><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64024" y="2054779"/>
            <a:ext cx="8295766"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r>
              <a:rPr lang="en-US" sz="3600" b="1" dirty="0">
                <a:latin typeface="Trebuchet MS"/>
                <a:cs typeface="Trebuchet MS"/>
              </a:rPr>
              <a:t>#</a:t>
            </a:r>
            <a:r>
              <a:rPr lang="en-US" sz="3600" b="1" dirty="0" err="1">
                <a:latin typeface="Trebuchet MS"/>
                <a:cs typeface="Trebuchet MS"/>
              </a:rPr>
              <a:t>TVisSocial</a:t>
            </a:r>
            <a:r>
              <a:rPr lang="en-US" sz="3600" b="1" dirty="0">
                <a:latin typeface="Trebuchet MS"/>
                <a:cs typeface="Trebuchet MS"/>
              </a:rPr>
              <a:t>:</a:t>
            </a:r>
          </a:p>
          <a:p>
            <a:r>
              <a:rPr lang="en-US" sz="2800" dirty="0">
                <a:latin typeface="Trebuchet MS"/>
                <a:cs typeface="Trebuchet MS"/>
              </a:rPr>
              <a:t>How “Live” TV Sparks Continuous Online Conversations</a:t>
            </a:r>
          </a:p>
        </p:txBody>
      </p:sp>
      <p:sp>
        <p:nvSpPr>
          <p:cNvPr id="3" name="Title Placeholder 1"/>
          <p:cNvSpPr txBox="1">
            <a:spLocks/>
          </p:cNvSpPr>
          <p:nvPr/>
        </p:nvSpPr>
        <p:spPr>
          <a:xfrm>
            <a:off x="464024" y="4007986"/>
            <a:ext cx="3529478"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r>
              <a:rPr lang="en-US" sz="1800">
                <a:latin typeface="Trebuchet MS"/>
                <a:cs typeface="Trebuchet MS"/>
              </a:rPr>
              <a:t>Member </a:t>
            </a:r>
            <a:r>
              <a:rPr lang="en-US" sz="1800" dirty="0">
                <a:latin typeface="Trebuchet MS"/>
                <a:cs typeface="Trebuchet MS"/>
              </a:rPr>
              <a:t>Center</a:t>
            </a:r>
            <a:endParaRPr lang="en-US" sz="1400" dirty="0">
              <a:latin typeface="Trebuchet MS"/>
              <a:cs typeface="Trebuchet MS"/>
            </a:endParaRPr>
          </a:p>
        </p:txBody>
      </p:sp>
    </p:spTree>
    <p:extLst>
      <p:ext uri="{BB962C8B-B14F-4D97-AF65-F5344CB8AC3E}">
        <p14:creationId xmlns:p14="http://schemas.microsoft.com/office/powerpoint/2010/main" val="7758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993" y="139960"/>
            <a:ext cx="798399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cs typeface="Trebuchet MS"/>
              </a:rPr>
              <a:t>While Sports </a:t>
            </a:r>
            <a:r>
              <a:rPr lang="en-US" sz="2400" kern="0" spc="-100" dirty="0">
                <a:solidFill>
                  <a:srgbClr val="3775A2"/>
                </a:solidFill>
                <a:latin typeface="Trebuchet MS"/>
                <a:cs typeface="Trebuchet MS"/>
              </a:rPr>
              <a:t>Is </a:t>
            </a:r>
            <a:r>
              <a:rPr lang="en-US" sz="2400" b="1" i="1" kern="0" spc="-100" dirty="0">
                <a:solidFill>
                  <a:srgbClr val="3775A2"/>
                </a:solidFill>
                <a:latin typeface="Trebuchet MS"/>
                <a:cs typeface="Trebuchet MS"/>
              </a:rPr>
              <a:t>Always </a:t>
            </a:r>
            <a:r>
              <a:rPr kumimoji="0" lang="en-US" sz="2400" b="1" i="1" u="none" strike="noStrike" kern="0" cap="none" spc="-100" normalizeH="0" baseline="0" noProof="0" dirty="0">
                <a:ln>
                  <a:noFill/>
                </a:ln>
                <a:solidFill>
                  <a:srgbClr val="3775A2"/>
                </a:solidFill>
                <a:effectLst/>
                <a:uLnTx/>
                <a:uFillTx/>
                <a:latin typeface="Trebuchet MS"/>
                <a:cs typeface="Trebuchet MS"/>
              </a:rPr>
              <a:t>Popular</a:t>
            </a:r>
            <a:r>
              <a:rPr kumimoji="0" lang="en-US" sz="2400" b="0" i="0" u="none" strike="noStrike" kern="0" cap="none" spc="-100" normalizeH="0" baseline="0" noProof="0" dirty="0">
                <a:ln>
                  <a:noFill/>
                </a:ln>
                <a:solidFill>
                  <a:srgbClr val="3775A2"/>
                </a:solidFill>
                <a:effectLst/>
                <a:uLnTx/>
                <a:uFillTx/>
                <a:latin typeface="Trebuchet MS"/>
                <a:cs typeface="Trebuchet MS"/>
              </a:rPr>
              <a:t>,</a:t>
            </a:r>
            <a:r>
              <a:rPr kumimoji="0" lang="en-US" sz="2400" b="0" i="0" u="none" strike="noStrike" kern="0" cap="none" spc="-100" normalizeH="0" noProof="0" dirty="0">
                <a:ln>
                  <a:noFill/>
                </a:ln>
                <a:solidFill>
                  <a:srgbClr val="3775A2"/>
                </a:solidFill>
                <a:effectLst/>
                <a:uLnTx/>
                <a:uFillTx/>
                <a:latin typeface="Trebuchet MS"/>
                <a:cs typeface="Trebuchet MS"/>
              </a:rPr>
              <a:t> A TV Entertainment </a:t>
            </a:r>
            <a:r>
              <a:rPr lang="en-US" sz="2400" kern="0" spc="-100" dirty="0">
                <a:solidFill>
                  <a:srgbClr val="3775A2"/>
                </a:solidFill>
                <a:latin typeface="Trebuchet MS"/>
                <a:cs typeface="Trebuchet MS"/>
              </a:rPr>
              <a:t>Topic</a:t>
            </a:r>
            <a:r>
              <a:rPr kumimoji="0" lang="en-US" sz="2400" b="0" i="0" u="none" strike="noStrike" kern="0" cap="none" spc="-100" normalizeH="0" baseline="0" noProof="0" dirty="0">
                <a:ln>
                  <a:noFill/>
                </a:ln>
                <a:solidFill>
                  <a:srgbClr val="3775A2"/>
                </a:solidFill>
                <a:effectLst/>
                <a:uLnTx/>
                <a:uFillTx/>
                <a:latin typeface="Trebuchet MS"/>
                <a:cs typeface="Trebuchet MS"/>
              </a:rPr>
              <a:t> Trended In The Top </a:t>
            </a:r>
            <a:r>
              <a:rPr kumimoji="0" lang="en-US" sz="2400" b="0" i="0" u="none" strike="noStrike" kern="0" cap="none" spc="-100" normalizeH="0" baseline="0" noProof="0">
                <a:ln>
                  <a:noFill/>
                </a:ln>
                <a:solidFill>
                  <a:srgbClr val="3775A2"/>
                </a:solidFill>
                <a:effectLst/>
                <a:uLnTx/>
                <a:uFillTx/>
                <a:latin typeface="Trebuchet MS"/>
                <a:cs typeface="Trebuchet MS"/>
              </a:rPr>
              <a:t>10 </a:t>
            </a:r>
            <a:r>
              <a:rPr lang="en-US" sz="2400" b="1" i="1" kern="0" spc="-100">
                <a:solidFill>
                  <a:srgbClr val="3775A2"/>
                </a:solidFill>
                <a:latin typeface="Trebuchet MS"/>
                <a:cs typeface="Trebuchet MS"/>
              </a:rPr>
              <a:t>Almost </a:t>
            </a:r>
            <a:r>
              <a:rPr lang="en-US" sz="2400" b="1" i="1" kern="0" spc="-100" dirty="0">
                <a:solidFill>
                  <a:srgbClr val="3775A2"/>
                </a:solidFill>
                <a:latin typeface="Trebuchet MS"/>
                <a:cs typeface="Trebuchet MS"/>
              </a:rPr>
              <a:t>E</a:t>
            </a:r>
            <a:r>
              <a:rPr kumimoji="0" lang="en-US" sz="2400" b="1" i="1" u="none" strike="noStrike" kern="0" cap="none" spc="-100" normalizeH="0" baseline="0" noProof="0" dirty="0">
                <a:ln>
                  <a:noFill/>
                </a:ln>
                <a:solidFill>
                  <a:srgbClr val="3775A2"/>
                </a:solidFill>
                <a:effectLst/>
                <a:uLnTx/>
                <a:uFillTx/>
                <a:latin typeface="Trebuchet MS"/>
                <a:cs typeface="Trebuchet MS"/>
              </a:rPr>
              <a:t>very Night</a:t>
            </a:r>
            <a:endParaRPr kumimoji="0" lang="en-US" sz="2400" b="0" i="0" u="none" strike="noStrike" kern="0" cap="none" spc="-100" normalizeH="0" baseline="0" noProof="0" dirty="0">
              <a:ln>
                <a:noFill/>
              </a:ln>
              <a:solidFill>
                <a:srgbClr val="3775A2"/>
              </a:solidFill>
              <a:effectLst/>
              <a:uLnTx/>
              <a:uFillTx/>
              <a:latin typeface="Trebuchet MS"/>
              <a:cs typeface="Trebuchet MS"/>
            </a:endParaRPr>
          </a:p>
        </p:txBody>
      </p:sp>
      <p:sp>
        <p:nvSpPr>
          <p:cNvPr id="15" name="Rounded Rectangle 10"/>
          <p:cNvSpPr/>
          <p:nvPr/>
        </p:nvSpPr>
        <p:spPr>
          <a:xfrm>
            <a:off x="1" y="1917288"/>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of Nights Ad-Supported TV Programming Trended In Top 10 Topics By Genre</a:t>
            </a:r>
          </a:p>
        </p:txBody>
      </p:sp>
      <p:graphicFrame>
        <p:nvGraphicFramePr>
          <p:cNvPr id="7" name="Chart 6"/>
          <p:cNvGraphicFramePr/>
          <p:nvPr>
            <p:extLst/>
          </p:nvPr>
        </p:nvGraphicFramePr>
        <p:xfrm>
          <a:off x="688258" y="2605547"/>
          <a:ext cx="8062452" cy="370676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0" y="6477582"/>
            <a:ext cx="865238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a:t>
            </a:r>
          </a:p>
        </p:txBody>
      </p:sp>
      <p:sp>
        <p:nvSpPr>
          <p:cNvPr id="17" name="TextBox 16"/>
          <p:cNvSpPr txBox="1"/>
          <p:nvPr/>
        </p:nvSpPr>
        <p:spPr>
          <a:xfrm>
            <a:off x="58993" y="1087149"/>
            <a:ext cx="89866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By genre, sports TV was a Top 10 trending topic every night followed closely by entertainment; even topics from televised news programming trended highly in half of the monitored nights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663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97" y="183526"/>
            <a:ext cx="7865704" cy="830997"/>
          </a:xfrm>
          <a:prstGeom prst="rect">
            <a:avLst/>
          </a:prstGeom>
          <a:noFill/>
        </p:spPr>
        <p:txBody>
          <a:bodyPr wrap="square" rtlCol="0">
            <a:spAutoFit/>
          </a:bodyPr>
          <a:lstStyle/>
          <a:p>
            <a:pPr marR="0" lvl="0" indent="0" fontAlgn="auto">
              <a:lnSpc>
                <a:spcPct val="100000"/>
              </a:lnSpc>
              <a:spcBef>
                <a:spcPct val="0"/>
              </a:spcBef>
              <a:spcAft>
                <a:spcPts val="0"/>
              </a:spcAft>
              <a:buClrTx/>
              <a:buSzTx/>
              <a:buFontTx/>
              <a:buNone/>
              <a:tabLst/>
              <a:defRPr/>
            </a:pPr>
            <a:r>
              <a:rPr lang="en-US" sz="2400" kern="0" spc="-100" dirty="0">
                <a:solidFill>
                  <a:srgbClr val="3775A2"/>
                </a:solidFill>
                <a:latin typeface="Trebuchet MS"/>
                <a:ea typeface="+mj-ea"/>
                <a:cs typeface="Trebuchet MS"/>
              </a:rPr>
              <a:t>On Average, Over </a:t>
            </a:r>
            <a:r>
              <a:rPr lang="en-US" sz="2400" b="1" i="1" u="sng" kern="0" spc="-100" dirty="0">
                <a:solidFill>
                  <a:srgbClr val="3775A2"/>
                </a:solidFill>
                <a:latin typeface="Trebuchet MS"/>
                <a:ea typeface="+mj-ea"/>
                <a:cs typeface="Trebuchet MS"/>
              </a:rPr>
              <a:t>Seven</a:t>
            </a:r>
            <a:r>
              <a:rPr lang="en-US" sz="2400" kern="0" spc="-100" dirty="0">
                <a:solidFill>
                  <a:srgbClr val="3775A2"/>
                </a:solidFill>
                <a:latin typeface="Trebuchet MS"/>
                <a:ea typeface="+mj-ea"/>
                <a:cs typeface="Trebuchet MS"/>
              </a:rPr>
              <a:t> Different Ad-Supported TV Programs Trended In The Top 10 At Some Point During Each Night</a:t>
            </a:r>
          </a:p>
        </p:txBody>
      </p:sp>
      <p:graphicFrame>
        <p:nvGraphicFramePr>
          <p:cNvPr id="12" name="Chart 11"/>
          <p:cNvGraphicFramePr/>
          <p:nvPr>
            <p:extLst>
              <p:ext uri="{D42A27DB-BD31-4B8C-83A1-F6EECF244321}">
                <p14:modId xmlns:p14="http://schemas.microsoft.com/office/powerpoint/2010/main" val="2991018495"/>
              </p:ext>
            </p:extLst>
          </p:nvPr>
        </p:nvGraphicFramePr>
        <p:xfrm>
          <a:off x="0" y="1978100"/>
          <a:ext cx="9144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39959" y="3140275"/>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14" name="TextBox 13"/>
          <p:cNvSpPr txBox="1"/>
          <p:nvPr/>
        </p:nvSpPr>
        <p:spPr>
          <a:xfrm>
            <a:off x="684246" y="258043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a:t>
            </a:r>
          </a:p>
        </p:txBody>
      </p:sp>
      <p:sp>
        <p:nvSpPr>
          <p:cNvPr id="15" name="TextBox 14"/>
          <p:cNvSpPr txBox="1"/>
          <p:nvPr/>
        </p:nvSpPr>
        <p:spPr>
          <a:xfrm>
            <a:off x="466532" y="3382874"/>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16" name="TextBox 15"/>
          <p:cNvSpPr txBox="1"/>
          <p:nvPr/>
        </p:nvSpPr>
        <p:spPr>
          <a:xfrm>
            <a:off x="954831" y="2841697"/>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17" name="TextBox 16"/>
          <p:cNvSpPr txBox="1"/>
          <p:nvPr/>
        </p:nvSpPr>
        <p:spPr>
          <a:xfrm>
            <a:off x="1413584" y="3373544"/>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18" name="TextBox 17"/>
          <p:cNvSpPr txBox="1"/>
          <p:nvPr/>
        </p:nvSpPr>
        <p:spPr>
          <a:xfrm>
            <a:off x="1729278" y="4679829"/>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19" name="TextBox 18"/>
          <p:cNvSpPr txBox="1"/>
          <p:nvPr/>
        </p:nvSpPr>
        <p:spPr>
          <a:xfrm>
            <a:off x="2037185" y="4157314"/>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0" name="TextBox 19"/>
          <p:cNvSpPr txBox="1"/>
          <p:nvPr/>
        </p:nvSpPr>
        <p:spPr>
          <a:xfrm>
            <a:off x="2273557" y="258044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a:t>
            </a:r>
          </a:p>
        </p:txBody>
      </p:sp>
      <p:sp>
        <p:nvSpPr>
          <p:cNvPr id="21" name="TextBox 20"/>
          <p:cNvSpPr txBox="1"/>
          <p:nvPr/>
        </p:nvSpPr>
        <p:spPr>
          <a:xfrm>
            <a:off x="2600132" y="231918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22" name="TextBox 21"/>
          <p:cNvSpPr txBox="1"/>
          <p:nvPr/>
        </p:nvSpPr>
        <p:spPr>
          <a:xfrm>
            <a:off x="3315482" y="3102950"/>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23" name="TextBox 22"/>
          <p:cNvSpPr txBox="1"/>
          <p:nvPr/>
        </p:nvSpPr>
        <p:spPr>
          <a:xfrm>
            <a:off x="6690052" y="231918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24" name="TextBox 23"/>
          <p:cNvSpPr txBox="1"/>
          <p:nvPr/>
        </p:nvSpPr>
        <p:spPr>
          <a:xfrm>
            <a:off x="3539421" y="441857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25" name="TextBox 24"/>
          <p:cNvSpPr txBox="1"/>
          <p:nvPr/>
        </p:nvSpPr>
        <p:spPr>
          <a:xfrm>
            <a:off x="2908045" y="440923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26" name="TextBox 25"/>
          <p:cNvSpPr txBox="1"/>
          <p:nvPr/>
        </p:nvSpPr>
        <p:spPr>
          <a:xfrm>
            <a:off x="3859765" y="414798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7" name="TextBox 26"/>
          <p:cNvSpPr txBox="1"/>
          <p:nvPr/>
        </p:nvSpPr>
        <p:spPr>
          <a:xfrm>
            <a:off x="4177009" y="388673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28" name="TextBox 27"/>
          <p:cNvSpPr txBox="1"/>
          <p:nvPr/>
        </p:nvSpPr>
        <p:spPr>
          <a:xfrm>
            <a:off x="4503575" y="310296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29" name="TextBox 28"/>
          <p:cNvSpPr txBox="1"/>
          <p:nvPr/>
        </p:nvSpPr>
        <p:spPr>
          <a:xfrm>
            <a:off x="4811486" y="363479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30" name="TextBox 29"/>
          <p:cNvSpPr txBox="1"/>
          <p:nvPr/>
        </p:nvSpPr>
        <p:spPr>
          <a:xfrm>
            <a:off x="5128729" y="311228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31" name="TextBox 30"/>
          <p:cNvSpPr txBox="1"/>
          <p:nvPr/>
        </p:nvSpPr>
        <p:spPr>
          <a:xfrm>
            <a:off x="5445965" y="337354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32" name="TextBox 31"/>
          <p:cNvSpPr txBox="1"/>
          <p:nvPr/>
        </p:nvSpPr>
        <p:spPr>
          <a:xfrm>
            <a:off x="5753876" y="440923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3" name="TextBox 32"/>
          <p:cNvSpPr txBox="1"/>
          <p:nvPr/>
        </p:nvSpPr>
        <p:spPr>
          <a:xfrm>
            <a:off x="6074222" y="441857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4" name="TextBox 33"/>
          <p:cNvSpPr txBox="1"/>
          <p:nvPr/>
        </p:nvSpPr>
        <p:spPr>
          <a:xfrm>
            <a:off x="6372807" y="388673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35" name="TextBox 34"/>
          <p:cNvSpPr txBox="1"/>
          <p:nvPr/>
        </p:nvSpPr>
        <p:spPr>
          <a:xfrm>
            <a:off x="7025953" y="231918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36" name="TextBox 35"/>
          <p:cNvSpPr txBox="1"/>
          <p:nvPr/>
        </p:nvSpPr>
        <p:spPr>
          <a:xfrm>
            <a:off x="7343191" y="467049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37" name="TextBox 36"/>
          <p:cNvSpPr txBox="1"/>
          <p:nvPr/>
        </p:nvSpPr>
        <p:spPr>
          <a:xfrm>
            <a:off x="7660436" y="310295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38" name="TextBox 37"/>
          <p:cNvSpPr txBox="1"/>
          <p:nvPr/>
        </p:nvSpPr>
        <p:spPr>
          <a:xfrm>
            <a:off x="7977676" y="388671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39" name="TextBox 38"/>
          <p:cNvSpPr txBox="1"/>
          <p:nvPr/>
        </p:nvSpPr>
        <p:spPr>
          <a:xfrm>
            <a:off x="8296468" y="363479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40" name="TextBox 39"/>
          <p:cNvSpPr txBox="1"/>
          <p:nvPr/>
        </p:nvSpPr>
        <p:spPr>
          <a:xfrm>
            <a:off x="8605934" y="388672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pic>
        <p:nvPicPr>
          <p:cNvPr id="42" name="Picture 41"/>
          <p:cNvPicPr>
            <a:picLocks noChangeAspect="1"/>
          </p:cNvPicPr>
          <p:nvPr/>
        </p:nvPicPr>
        <p:blipFill>
          <a:blip r:embed="rId4"/>
          <a:stretch>
            <a:fillRect/>
          </a:stretch>
        </p:blipFill>
        <p:spPr>
          <a:xfrm>
            <a:off x="3409443" y="2001516"/>
            <a:ext cx="2390775" cy="180975"/>
          </a:xfrm>
          <a:prstGeom prst="rect">
            <a:avLst/>
          </a:prstGeom>
        </p:spPr>
      </p:pic>
      <p:sp>
        <p:nvSpPr>
          <p:cNvPr id="43" name="TextBox 42"/>
          <p:cNvSpPr txBox="1"/>
          <p:nvPr/>
        </p:nvSpPr>
        <p:spPr>
          <a:xfrm>
            <a:off x="65316" y="593324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4" name="TextBox 43"/>
          <p:cNvSpPr txBox="1"/>
          <p:nvPr/>
        </p:nvSpPr>
        <p:spPr>
          <a:xfrm>
            <a:off x="367010"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5" name="TextBox 44"/>
          <p:cNvSpPr txBox="1"/>
          <p:nvPr/>
        </p:nvSpPr>
        <p:spPr>
          <a:xfrm>
            <a:off x="684252"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6" name="TextBox 45"/>
          <p:cNvSpPr txBox="1"/>
          <p:nvPr/>
        </p:nvSpPr>
        <p:spPr>
          <a:xfrm>
            <a:off x="924398" y="593634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7" name="TextBox 46"/>
          <p:cNvSpPr txBox="1"/>
          <p:nvPr/>
        </p:nvSpPr>
        <p:spPr>
          <a:xfrm>
            <a:off x="1226091"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8" name="TextBox 47"/>
          <p:cNvSpPr txBox="1"/>
          <p:nvPr/>
        </p:nvSpPr>
        <p:spPr>
          <a:xfrm>
            <a:off x="1552660" y="593012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9" name="TextBox 48"/>
          <p:cNvSpPr txBox="1"/>
          <p:nvPr/>
        </p:nvSpPr>
        <p:spPr>
          <a:xfrm>
            <a:off x="1869897"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0" name="TextBox 49"/>
          <p:cNvSpPr txBox="1"/>
          <p:nvPr/>
        </p:nvSpPr>
        <p:spPr>
          <a:xfrm>
            <a:off x="2279777"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1" name="TextBox 50"/>
          <p:cNvSpPr txBox="1"/>
          <p:nvPr/>
        </p:nvSpPr>
        <p:spPr>
          <a:xfrm>
            <a:off x="2581471"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2" name="TextBox 51"/>
          <p:cNvSpPr txBox="1"/>
          <p:nvPr/>
        </p:nvSpPr>
        <p:spPr>
          <a:xfrm>
            <a:off x="2898713"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53" name="TextBox 52"/>
          <p:cNvSpPr txBox="1"/>
          <p:nvPr/>
        </p:nvSpPr>
        <p:spPr>
          <a:xfrm>
            <a:off x="3138859"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54" name="TextBox 53"/>
          <p:cNvSpPr txBox="1"/>
          <p:nvPr/>
        </p:nvSpPr>
        <p:spPr>
          <a:xfrm>
            <a:off x="3440552"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55" name="TextBox 54"/>
          <p:cNvSpPr txBox="1"/>
          <p:nvPr/>
        </p:nvSpPr>
        <p:spPr>
          <a:xfrm>
            <a:off x="3767121"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6" name="TextBox 55"/>
          <p:cNvSpPr txBox="1"/>
          <p:nvPr/>
        </p:nvSpPr>
        <p:spPr>
          <a:xfrm>
            <a:off x="4084358"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7" name="TextBox 56"/>
          <p:cNvSpPr txBox="1"/>
          <p:nvPr/>
        </p:nvSpPr>
        <p:spPr>
          <a:xfrm>
            <a:off x="4519123" y="592702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8" name="TextBox 57"/>
          <p:cNvSpPr txBox="1"/>
          <p:nvPr/>
        </p:nvSpPr>
        <p:spPr>
          <a:xfrm>
            <a:off x="4820817"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9" name="TextBox 58"/>
          <p:cNvSpPr txBox="1"/>
          <p:nvPr/>
        </p:nvSpPr>
        <p:spPr>
          <a:xfrm>
            <a:off x="5138059"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0" name="TextBox 59"/>
          <p:cNvSpPr txBox="1"/>
          <p:nvPr/>
        </p:nvSpPr>
        <p:spPr>
          <a:xfrm>
            <a:off x="5378205" y="593013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1" name="TextBox 60"/>
          <p:cNvSpPr txBox="1"/>
          <p:nvPr/>
        </p:nvSpPr>
        <p:spPr>
          <a:xfrm>
            <a:off x="5679898" y="593323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2" name="TextBox 61"/>
          <p:cNvSpPr txBox="1"/>
          <p:nvPr/>
        </p:nvSpPr>
        <p:spPr>
          <a:xfrm>
            <a:off x="6006467" y="592390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63" name="TextBox 62"/>
          <p:cNvSpPr txBox="1"/>
          <p:nvPr/>
        </p:nvSpPr>
        <p:spPr>
          <a:xfrm>
            <a:off x="6323704" y="593323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64" name="TextBox 63"/>
          <p:cNvSpPr txBox="1"/>
          <p:nvPr/>
        </p:nvSpPr>
        <p:spPr>
          <a:xfrm>
            <a:off x="6711815"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7013509"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330751"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7" name="TextBox 66"/>
          <p:cNvSpPr txBox="1"/>
          <p:nvPr/>
        </p:nvSpPr>
        <p:spPr>
          <a:xfrm>
            <a:off x="7570897"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8" name="TextBox 67"/>
          <p:cNvSpPr txBox="1"/>
          <p:nvPr/>
        </p:nvSpPr>
        <p:spPr>
          <a:xfrm>
            <a:off x="7872590"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9" name="TextBox 68"/>
          <p:cNvSpPr txBox="1"/>
          <p:nvPr/>
        </p:nvSpPr>
        <p:spPr>
          <a:xfrm>
            <a:off x="8199159"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70" name="TextBox 69"/>
          <p:cNvSpPr txBox="1"/>
          <p:nvPr/>
        </p:nvSpPr>
        <p:spPr>
          <a:xfrm>
            <a:off x="8516396"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71" name="TextBox 70"/>
          <p:cNvSpPr txBox="1"/>
          <p:nvPr/>
        </p:nvSpPr>
        <p:spPr>
          <a:xfrm>
            <a:off x="0" y="6477582"/>
            <a:ext cx="8652387"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Results include both “direct” and “related” TV topics.  In aggregate, 207 TV program episodes (includes multiple shows / games of same program) trended in the top 10 over the time period.</a:t>
            </a:r>
          </a:p>
        </p:txBody>
      </p:sp>
      <p:sp>
        <p:nvSpPr>
          <p:cNvPr id="72" name="Rounded Rectangle 10"/>
          <p:cNvSpPr/>
          <p:nvPr/>
        </p:nvSpPr>
        <p:spPr>
          <a:xfrm>
            <a:off x="4837" y="1353174"/>
            <a:ext cx="91440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 of TV Programs Trending In The Top 10 During Each Night</a:t>
            </a:r>
            <a:endParaRPr kumimoji="0" lang="en-US" sz="2000" b="1" i="0" u="sng" strike="noStrike" kern="0" cap="none" spc="0" normalizeH="0" baseline="0" noProof="0" dirty="0">
              <a:ln>
                <a:noFill/>
              </a:ln>
              <a:solidFill>
                <a:schemeClr val="tx1"/>
              </a:solidFill>
              <a:effectLst/>
              <a:uLnTx/>
              <a:uFillTx/>
            </a:endParaRPr>
          </a:p>
        </p:txBody>
      </p:sp>
      <p:sp>
        <p:nvSpPr>
          <p:cNvPr id="7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6851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311" y="155533"/>
            <a:ext cx="7722634"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0" cap="none" spc="-100" normalizeH="0" baseline="0" noProof="0" dirty="0">
                <a:ln>
                  <a:noFill/>
                </a:ln>
                <a:solidFill>
                  <a:srgbClr val="3775A2"/>
                </a:solidFill>
                <a:effectLst/>
                <a:uLnTx/>
                <a:uFillTx/>
                <a:latin typeface="Trebuchet MS"/>
                <a:ea typeface="+mn-ea"/>
                <a:cs typeface="Trebuchet MS"/>
              </a:rPr>
              <a:t>As Many As </a:t>
            </a:r>
            <a:r>
              <a:rPr kumimoji="0" lang="en-US" sz="2600" b="1" i="1" u="sng" strike="noStrike" kern="0" cap="none" spc="-100" normalizeH="0" baseline="0" noProof="0" dirty="0">
                <a:ln>
                  <a:noFill/>
                </a:ln>
                <a:solidFill>
                  <a:srgbClr val="3775A2"/>
                </a:solidFill>
                <a:effectLst/>
                <a:uLnTx/>
                <a:uFillTx/>
                <a:latin typeface="Trebuchet MS"/>
                <a:ea typeface="+mn-ea"/>
                <a:cs typeface="Trebuchet MS"/>
              </a:rPr>
              <a:t>12</a:t>
            </a:r>
            <a:r>
              <a:rPr kumimoji="0" lang="en-US" sz="2600" b="0" i="0" u="none" strike="noStrike" kern="0" cap="none" spc="-100" normalizeH="0" baseline="0" noProof="0" dirty="0">
                <a:ln>
                  <a:noFill/>
                </a:ln>
                <a:solidFill>
                  <a:srgbClr val="3775A2"/>
                </a:solidFill>
                <a:effectLst/>
                <a:uLnTx/>
                <a:uFillTx/>
                <a:latin typeface="Trebuchet MS"/>
                <a:ea typeface="+mn-ea"/>
                <a:cs typeface="Trebuchet MS"/>
              </a:rPr>
              <a:t> Different Ad-Supported TV Programs Trended In The Top 10 During Some Nights</a:t>
            </a:r>
          </a:p>
        </p:txBody>
      </p:sp>
      <p:graphicFrame>
        <p:nvGraphicFramePr>
          <p:cNvPr id="12" name="Chart 11"/>
          <p:cNvGraphicFramePr/>
          <p:nvPr>
            <p:extLst>
              <p:ext uri="{D42A27DB-BD31-4B8C-83A1-F6EECF244321}">
                <p14:modId xmlns:p14="http://schemas.microsoft.com/office/powerpoint/2010/main" val="2071340609"/>
              </p:ext>
            </p:extLst>
          </p:nvPr>
        </p:nvGraphicFramePr>
        <p:xfrm>
          <a:off x="0" y="1978100"/>
          <a:ext cx="9144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8182869" y="3163250"/>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14" name="TextBox 13"/>
          <p:cNvSpPr txBox="1"/>
          <p:nvPr/>
        </p:nvSpPr>
        <p:spPr>
          <a:xfrm>
            <a:off x="684246" y="258043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11</a:t>
            </a:r>
          </a:p>
        </p:txBody>
      </p:sp>
      <p:sp>
        <p:nvSpPr>
          <p:cNvPr id="15" name="TextBox 14"/>
          <p:cNvSpPr txBox="1"/>
          <p:nvPr/>
        </p:nvSpPr>
        <p:spPr>
          <a:xfrm>
            <a:off x="8509442" y="3405849"/>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8</a:t>
            </a:r>
          </a:p>
        </p:txBody>
      </p:sp>
      <p:sp>
        <p:nvSpPr>
          <p:cNvPr id="16" name="TextBox 15"/>
          <p:cNvSpPr txBox="1"/>
          <p:nvPr/>
        </p:nvSpPr>
        <p:spPr>
          <a:xfrm>
            <a:off x="954831" y="2841697"/>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10</a:t>
            </a:r>
          </a:p>
        </p:txBody>
      </p:sp>
      <p:sp>
        <p:nvSpPr>
          <p:cNvPr id="17" name="TextBox 16"/>
          <p:cNvSpPr txBox="1"/>
          <p:nvPr/>
        </p:nvSpPr>
        <p:spPr>
          <a:xfrm>
            <a:off x="1413584" y="3373544"/>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8</a:t>
            </a:r>
          </a:p>
        </p:txBody>
      </p:sp>
      <p:sp>
        <p:nvSpPr>
          <p:cNvPr id="18" name="TextBox 17"/>
          <p:cNvSpPr txBox="1"/>
          <p:nvPr/>
        </p:nvSpPr>
        <p:spPr>
          <a:xfrm>
            <a:off x="1729278" y="4679829"/>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3</a:t>
            </a:r>
          </a:p>
        </p:txBody>
      </p:sp>
      <p:sp>
        <p:nvSpPr>
          <p:cNvPr id="19" name="TextBox 18"/>
          <p:cNvSpPr txBox="1"/>
          <p:nvPr/>
        </p:nvSpPr>
        <p:spPr>
          <a:xfrm>
            <a:off x="2037185" y="4157314"/>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5</a:t>
            </a:r>
          </a:p>
        </p:txBody>
      </p:sp>
      <p:sp>
        <p:nvSpPr>
          <p:cNvPr id="20" name="TextBox 19"/>
          <p:cNvSpPr txBox="1"/>
          <p:nvPr/>
        </p:nvSpPr>
        <p:spPr>
          <a:xfrm>
            <a:off x="2273557" y="258044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11</a:t>
            </a:r>
          </a:p>
        </p:txBody>
      </p:sp>
      <p:sp>
        <p:nvSpPr>
          <p:cNvPr id="21" name="TextBox 20"/>
          <p:cNvSpPr txBox="1"/>
          <p:nvPr/>
        </p:nvSpPr>
        <p:spPr>
          <a:xfrm>
            <a:off x="2600132" y="231918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12</a:t>
            </a:r>
          </a:p>
        </p:txBody>
      </p:sp>
      <p:sp>
        <p:nvSpPr>
          <p:cNvPr id="22" name="TextBox 21"/>
          <p:cNvSpPr txBox="1"/>
          <p:nvPr/>
        </p:nvSpPr>
        <p:spPr>
          <a:xfrm>
            <a:off x="3315482" y="3102950"/>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23" name="TextBox 22"/>
          <p:cNvSpPr txBox="1"/>
          <p:nvPr/>
        </p:nvSpPr>
        <p:spPr>
          <a:xfrm>
            <a:off x="6690052" y="231918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24" name="TextBox 23"/>
          <p:cNvSpPr txBox="1"/>
          <p:nvPr/>
        </p:nvSpPr>
        <p:spPr>
          <a:xfrm>
            <a:off x="3539421" y="441857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4</a:t>
            </a:r>
          </a:p>
        </p:txBody>
      </p:sp>
      <p:sp>
        <p:nvSpPr>
          <p:cNvPr id="25" name="TextBox 24"/>
          <p:cNvSpPr txBox="1"/>
          <p:nvPr/>
        </p:nvSpPr>
        <p:spPr>
          <a:xfrm>
            <a:off x="2908045" y="440923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4</a:t>
            </a:r>
          </a:p>
        </p:txBody>
      </p:sp>
      <p:sp>
        <p:nvSpPr>
          <p:cNvPr id="26" name="TextBox 25"/>
          <p:cNvSpPr txBox="1"/>
          <p:nvPr/>
        </p:nvSpPr>
        <p:spPr>
          <a:xfrm>
            <a:off x="3859765" y="414798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5</a:t>
            </a:r>
          </a:p>
        </p:txBody>
      </p:sp>
      <p:sp>
        <p:nvSpPr>
          <p:cNvPr id="27" name="TextBox 26"/>
          <p:cNvSpPr txBox="1"/>
          <p:nvPr/>
        </p:nvSpPr>
        <p:spPr>
          <a:xfrm>
            <a:off x="4177009" y="388673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6</a:t>
            </a:r>
          </a:p>
        </p:txBody>
      </p:sp>
      <p:sp>
        <p:nvSpPr>
          <p:cNvPr id="28" name="TextBox 27"/>
          <p:cNvSpPr txBox="1"/>
          <p:nvPr/>
        </p:nvSpPr>
        <p:spPr>
          <a:xfrm>
            <a:off x="4503575" y="310296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29" name="TextBox 28"/>
          <p:cNvSpPr txBox="1"/>
          <p:nvPr/>
        </p:nvSpPr>
        <p:spPr>
          <a:xfrm>
            <a:off x="4811486" y="363479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7</a:t>
            </a:r>
          </a:p>
        </p:txBody>
      </p:sp>
      <p:sp>
        <p:nvSpPr>
          <p:cNvPr id="30" name="TextBox 29"/>
          <p:cNvSpPr txBox="1"/>
          <p:nvPr/>
        </p:nvSpPr>
        <p:spPr>
          <a:xfrm>
            <a:off x="5128729" y="311228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31" name="TextBox 30"/>
          <p:cNvSpPr txBox="1"/>
          <p:nvPr/>
        </p:nvSpPr>
        <p:spPr>
          <a:xfrm>
            <a:off x="5445965" y="337354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8</a:t>
            </a:r>
          </a:p>
        </p:txBody>
      </p:sp>
      <p:sp>
        <p:nvSpPr>
          <p:cNvPr id="32" name="TextBox 31"/>
          <p:cNvSpPr txBox="1"/>
          <p:nvPr/>
        </p:nvSpPr>
        <p:spPr>
          <a:xfrm>
            <a:off x="5753876" y="440923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4</a:t>
            </a:r>
          </a:p>
        </p:txBody>
      </p:sp>
      <p:sp>
        <p:nvSpPr>
          <p:cNvPr id="33" name="TextBox 32"/>
          <p:cNvSpPr txBox="1"/>
          <p:nvPr/>
        </p:nvSpPr>
        <p:spPr>
          <a:xfrm>
            <a:off x="6074222" y="441857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4</a:t>
            </a:r>
          </a:p>
        </p:txBody>
      </p:sp>
      <p:sp>
        <p:nvSpPr>
          <p:cNvPr id="34" name="TextBox 33"/>
          <p:cNvSpPr txBox="1"/>
          <p:nvPr/>
        </p:nvSpPr>
        <p:spPr>
          <a:xfrm>
            <a:off x="6372807" y="388673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6</a:t>
            </a:r>
          </a:p>
        </p:txBody>
      </p:sp>
      <p:sp>
        <p:nvSpPr>
          <p:cNvPr id="35" name="TextBox 34"/>
          <p:cNvSpPr txBox="1"/>
          <p:nvPr/>
        </p:nvSpPr>
        <p:spPr>
          <a:xfrm>
            <a:off x="7025953" y="231918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36" name="TextBox 35"/>
          <p:cNvSpPr txBox="1"/>
          <p:nvPr/>
        </p:nvSpPr>
        <p:spPr>
          <a:xfrm>
            <a:off x="7343191" y="467049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3</a:t>
            </a:r>
          </a:p>
        </p:txBody>
      </p:sp>
      <p:sp>
        <p:nvSpPr>
          <p:cNvPr id="37" name="TextBox 36"/>
          <p:cNvSpPr txBox="1"/>
          <p:nvPr/>
        </p:nvSpPr>
        <p:spPr>
          <a:xfrm>
            <a:off x="7660436" y="310295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38" name="TextBox 37"/>
          <p:cNvSpPr txBox="1"/>
          <p:nvPr/>
        </p:nvSpPr>
        <p:spPr>
          <a:xfrm>
            <a:off x="7977676" y="388671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6</a:t>
            </a:r>
          </a:p>
        </p:txBody>
      </p:sp>
      <p:sp>
        <p:nvSpPr>
          <p:cNvPr id="39" name="TextBox 38"/>
          <p:cNvSpPr txBox="1"/>
          <p:nvPr/>
        </p:nvSpPr>
        <p:spPr>
          <a:xfrm>
            <a:off x="8296468" y="363479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7</a:t>
            </a:r>
          </a:p>
        </p:txBody>
      </p:sp>
      <p:sp>
        <p:nvSpPr>
          <p:cNvPr id="40" name="TextBox 39"/>
          <p:cNvSpPr txBox="1"/>
          <p:nvPr/>
        </p:nvSpPr>
        <p:spPr>
          <a:xfrm>
            <a:off x="8605934" y="388672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6</a:t>
            </a:r>
          </a:p>
        </p:txBody>
      </p:sp>
      <p:pic>
        <p:nvPicPr>
          <p:cNvPr id="42" name="Picture 41"/>
          <p:cNvPicPr>
            <a:picLocks noChangeAspect="1"/>
          </p:cNvPicPr>
          <p:nvPr/>
        </p:nvPicPr>
        <p:blipFill>
          <a:blip r:embed="rId4"/>
          <a:stretch>
            <a:fillRect/>
          </a:stretch>
        </p:blipFill>
        <p:spPr>
          <a:xfrm>
            <a:off x="3409443" y="2001516"/>
            <a:ext cx="2390775" cy="180975"/>
          </a:xfrm>
          <a:prstGeom prst="rect">
            <a:avLst/>
          </a:prstGeom>
        </p:spPr>
      </p:pic>
      <p:sp>
        <p:nvSpPr>
          <p:cNvPr id="43" name="TextBox 42"/>
          <p:cNvSpPr txBox="1"/>
          <p:nvPr/>
        </p:nvSpPr>
        <p:spPr>
          <a:xfrm>
            <a:off x="65316" y="593324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Mon</a:t>
            </a:r>
          </a:p>
        </p:txBody>
      </p:sp>
      <p:sp>
        <p:nvSpPr>
          <p:cNvPr id="44" name="TextBox 43"/>
          <p:cNvSpPr txBox="1"/>
          <p:nvPr/>
        </p:nvSpPr>
        <p:spPr>
          <a:xfrm>
            <a:off x="367010"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Tues</a:t>
            </a:r>
          </a:p>
        </p:txBody>
      </p:sp>
      <p:sp>
        <p:nvSpPr>
          <p:cNvPr id="45" name="TextBox 44"/>
          <p:cNvSpPr txBox="1"/>
          <p:nvPr/>
        </p:nvSpPr>
        <p:spPr>
          <a:xfrm>
            <a:off x="684252"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Wed</a:t>
            </a:r>
          </a:p>
        </p:txBody>
      </p:sp>
      <p:sp>
        <p:nvSpPr>
          <p:cNvPr id="46" name="TextBox 45"/>
          <p:cNvSpPr txBox="1"/>
          <p:nvPr/>
        </p:nvSpPr>
        <p:spPr>
          <a:xfrm>
            <a:off x="924398" y="593634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Thurs</a:t>
            </a:r>
          </a:p>
        </p:txBody>
      </p:sp>
      <p:sp>
        <p:nvSpPr>
          <p:cNvPr id="47" name="TextBox 46"/>
          <p:cNvSpPr txBox="1"/>
          <p:nvPr/>
        </p:nvSpPr>
        <p:spPr>
          <a:xfrm>
            <a:off x="1226091"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Fri</a:t>
            </a:r>
          </a:p>
        </p:txBody>
      </p:sp>
      <p:sp>
        <p:nvSpPr>
          <p:cNvPr id="48" name="TextBox 47"/>
          <p:cNvSpPr txBox="1"/>
          <p:nvPr/>
        </p:nvSpPr>
        <p:spPr>
          <a:xfrm>
            <a:off x="1552660" y="593012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Sat</a:t>
            </a:r>
          </a:p>
        </p:txBody>
      </p:sp>
      <p:sp>
        <p:nvSpPr>
          <p:cNvPr id="49" name="TextBox 48"/>
          <p:cNvSpPr txBox="1"/>
          <p:nvPr/>
        </p:nvSpPr>
        <p:spPr>
          <a:xfrm>
            <a:off x="1869897"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Sun</a:t>
            </a:r>
          </a:p>
        </p:txBody>
      </p:sp>
      <p:sp>
        <p:nvSpPr>
          <p:cNvPr id="50" name="TextBox 49"/>
          <p:cNvSpPr txBox="1"/>
          <p:nvPr/>
        </p:nvSpPr>
        <p:spPr>
          <a:xfrm>
            <a:off x="2279777"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Mon</a:t>
            </a:r>
          </a:p>
        </p:txBody>
      </p:sp>
      <p:sp>
        <p:nvSpPr>
          <p:cNvPr id="51" name="TextBox 50"/>
          <p:cNvSpPr txBox="1"/>
          <p:nvPr/>
        </p:nvSpPr>
        <p:spPr>
          <a:xfrm>
            <a:off x="2581471" y="5939457"/>
            <a:ext cx="460312" cy="21544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cap="none" spc="0" normalizeH="0" baseline="0">
                <a:ln>
                  <a:noFill/>
                </a:ln>
                <a:solidFill>
                  <a:schemeClr val="bg1">
                    <a:lumMod val="85000"/>
                  </a:schemeClr>
                </a:solidFill>
                <a:effectLst/>
                <a:uLnTx/>
                <a:uFillTx/>
                <a:latin typeface="Calibri"/>
              </a:defRPr>
            </a:lvl1pPr>
          </a:lstStyle>
          <a:p>
            <a:r>
              <a:rPr lang="en-US" dirty="0"/>
              <a:t>Tues</a:t>
            </a:r>
          </a:p>
        </p:txBody>
      </p:sp>
      <p:sp>
        <p:nvSpPr>
          <p:cNvPr id="52" name="TextBox 51"/>
          <p:cNvSpPr txBox="1"/>
          <p:nvPr/>
        </p:nvSpPr>
        <p:spPr>
          <a:xfrm>
            <a:off x="2898713"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Wed</a:t>
            </a:r>
          </a:p>
        </p:txBody>
      </p:sp>
      <p:sp>
        <p:nvSpPr>
          <p:cNvPr id="53" name="TextBox 52"/>
          <p:cNvSpPr txBox="1"/>
          <p:nvPr/>
        </p:nvSpPr>
        <p:spPr>
          <a:xfrm>
            <a:off x="3138859"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Thurs</a:t>
            </a:r>
          </a:p>
        </p:txBody>
      </p:sp>
      <p:sp>
        <p:nvSpPr>
          <p:cNvPr id="54" name="TextBox 53"/>
          <p:cNvSpPr txBox="1"/>
          <p:nvPr/>
        </p:nvSpPr>
        <p:spPr>
          <a:xfrm>
            <a:off x="3440552"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Fri</a:t>
            </a:r>
          </a:p>
        </p:txBody>
      </p:sp>
      <p:sp>
        <p:nvSpPr>
          <p:cNvPr id="55" name="TextBox 54"/>
          <p:cNvSpPr txBox="1"/>
          <p:nvPr/>
        </p:nvSpPr>
        <p:spPr>
          <a:xfrm>
            <a:off x="3767121"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Sat</a:t>
            </a:r>
          </a:p>
        </p:txBody>
      </p:sp>
      <p:sp>
        <p:nvSpPr>
          <p:cNvPr id="56" name="TextBox 55"/>
          <p:cNvSpPr txBox="1"/>
          <p:nvPr/>
        </p:nvSpPr>
        <p:spPr>
          <a:xfrm>
            <a:off x="4084358"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Sun</a:t>
            </a:r>
          </a:p>
        </p:txBody>
      </p:sp>
      <p:sp>
        <p:nvSpPr>
          <p:cNvPr id="57" name="TextBox 56"/>
          <p:cNvSpPr txBox="1"/>
          <p:nvPr/>
        </p:nvSpPr>
        <p:spPr>
          <a:xfrm>
            <a:off x="4519123" y="592702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Mon</a:t>
            </a:r>
          </a:p>
        </p:txBody>
      </p:sp>
      <p:sp>
        <p:nvSpPr>
          <p:cNvPr id="58" name="TextBox 57"/>
          <p:cNvSpPr txBox="1"/>
          <p:nvPr/>
        </p:nvSpPr>
        <p:spPr>
          <a:xfrm>
            <a:off x="4820817"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Tues</a:t>
            </a:r>
          </a:p>
        </p:txBody>
      </p:sp>
      <p:sp>
        <p:nvSpPr>
          <p:cNvPr id="59" name="TextBox 58"/>
          <p:cNvSpPr txBox="1"/>
          <p:nvPr/>
        </p:nvSpPr>
        <p:spPr>
          <a:xfrm>
            <a:off x="5138059"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Wed</a:t>
            </a:r>
          </a:p>
        </p:txBody>
      </p:sp>
      <p:sp>
        <p:nvSpPr>
          <p:cNvPr id="60" name="TextBox 59"/>
          <p:cNvSpPr txBox="1"/>
          <p:nvPr/>
        </p:nvSpPr>
        <p:spPr>
          <a:xfrm>
            <a:off x="5378205" y="593013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Thurs</a:t>
            </a:r>
          </a:p>
        </p:txBody>
      </p:sp>
      <p:sp>
        <p:nvSpPr>
          <p:cNvPr id="61" name="TextBox 60"/>
          <p:cNvSpPr txBox="1"/>
          <p:nvPr/>
        </p:nvSpPr>
        <p:spPr>
          <a:xfrm>
            <a:off x="5679898" y="593323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Fri</a:t>
            </a:r>
          </a:p>
        </p:txBody>
      </p:sp>
      <p:sp>
        <p:nvSpPr>
          <p:cNvPr id="62" name="TextBox 61"/>
          <p:cNvSpPr txBox="1"/>
          <p:nvPr/>
        </p:nvSpPr>
        <p:spPr>
          <a:xfrm>
            <a:off x="6006467" y="592390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Sat</a:t>
            </a:r>
          </a:p>
        </p:txBody>
      </p:sp>
      <p:sp>
        <p:nvSpPr>
          <p:cNvPr id="63" name="TextBox 62"/>
          <p:cNvSpPr txBox="1"/>
          <p:nvPr/>
        </p:nvSpPr>
        <p:spPr>
          <a:xfrm>
            <a:off x="6323704" y="5933239"/>
            <a:ext cx="652470" cy="21544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cap="none" spc="0" normalizeH="0" baseline="0">
                <a:ln>
                  <a:noFill/>
                </a:ln>
                <a:solidFill>
                  <a:schemeClr val="bg1">
                    <a:lumMod val="85000"/>
                  </a:schemeClr>
                </a:solidFill>
                <a:effectLst/>
                <a:uLnTx/>
                <a:uFillTx/>
                <a:latin typeface="Calibri"/>
              </a:defRPr>
            </a:lvl1pPr>
          </a:lstStyle>
          <a:p>
            <a:r>
              <a:rPr lang="en-US" dirty="0"/>
              <a:t>Sun</a:t>
            </a:r>
          </a:p>
        </p:txBody>
      </p:sp>
      <p:sp>
        <p:nvSpPr>
          <p:cNvPr id="64" name="TextBox 63"/>
          <p:cNvSpPr txBox="1"/>
          <p:nvPr/>
        </p:nvSpPr>
        <p:spPr>
          <a:xfrm>
            <a:off x="6711815"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7013509"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330751"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Wed</a:t>
            </a:r>
          </a:p>
        </p:txBody>
      </p:sp>
      <p:sp>
        <p:nvSpPr>
          <p:cNvPr id="67" name="TextBox 66"/>
          <p:cNvSpPr txBox="1"/>
          <p:nvPr/>
        </p:nvSpPr>
        <p:spPr>
          <a:xfrm>
            <a:off x="7570897"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Thurs</a:t>
            </a:r>
          </a:p>
        </p:txBody>
      </p:sp>
      <p:sp>
        <p:nvSpPr>
          <p:cNvPr id="68" name="TextBox 67"/>
          <p:cNvSpPr txBox="1"/>
          <p:nvPr/>
        </p:nvSpPr>
        <p:spPr>
          <a:xfrm>
            <a:off x="7872590"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Fri</a:t>
            </a:r>
          </a:p>
        </p:txBody>
      </p:sp>
      <p:sp>
        <p:nvSpPr>
          <p:cNvPr id="69" name="TextBox 68"/>
          <p:cNvSpPr txBox="1"/>
          <p:nvPr/>
        </p:nvSpPr>
        <p:spPr>
          <a:xfrm>
            <a:off x="8199159"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Sat</a:t>
            </a:r>
          </a:p>
        </p:txBody>
      </p:sp>
      <p:sp>
        <p:nvSpPr>
          <p:cNvPr id="70" name="TextBox 69"/>
          <p:cNvSpPr txBox="1"/>
          <p:nvPr/>
        </p:nvSpPr>
        <p:spPr>
          <a:xfrm>
            <a:off x="8516396"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85000"/>
                  </a:schemeClr>
                </a:solidFill>
                <a:effectLst/>
                <a:uLnTx/>
                <a:uFillTx/>
                <a:latin typeface="Calibri"/>
                <a:ea typeface="+mn-ea"/>
                <a:cs typeface="+mn-cs"/>
              </a:rPr>
              <a:t>Sun</a:t>
            </a:r>
          </a:p>
        </p:txBody>
      </p:sp>
      <p:sp>
        <p:nvSpPr>
          <p:cNvPr id="71" name="TextBox 70"/>
          <p:cNvSpPr txBox="1"/>
          <p:nvPr/>
        </p:nvSpPr>
        <p:spPr>
          <a:xfrm>
            <a:off x="0" y="6477582"/>
            <a:ext cx="8652387"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a:t>
            </a:r>
            <a:r>
              <a:rPr lang="en-US" sz="800" dirty="0">
                <a:latin typeface="Trebuchet MS" panose="020B0603020202020204" pitchFamily="34" charset="0"/>
              </a:rPr>
              <a:t>.  In aggregate, 207 TV program episodes (includes multiple shows / games of same program) trended in the top 10 over the time period.</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2" name="Rounded Rectangle 10"/>
          <p:cNvSpPr/>
          <p:nvPr/>
        </p:nvSpPr>
        <p:spPr>
          <a:xfrm>
            <a:off x="4837" y="1353174"/>
            <a:ext cx="91440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 of TV Programs Trending In The Top 10 During Each Night</a:t>
            </a:r>
          </a:p>
        </p:txBody>
      </p:sp>
      <p:sp>
        <p:nvSpPr>
          <p:cNvPr id="4" name="Right Brace 3"/>
          <p:cNvSpPr/>
          <p:nvPr/>
        </p:nvSpPr>
        <p:spPr>
          <a:xfrm>
            <a:off x="7419987" y="2626961"/>
            <a:ext cx="246672" cy="307760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7716339" y="2167456"/>
            <a:ext cx="1272076" cy="356008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5"/>
          <a:stretch>
            <a:fillRect/>
          </a:stretch>
        </p:blipFill>
        <p:spPr>
          <a:xfrm>
            <a:off x="8100196" y="5236797"/>
            <a:ext cx="496619" cy="421312"/>
          </a:xfrm>
          <a:prstGeom prst="rect">
            <a:avLst/>
          </a:prstGeom>
        </p:spPr>
      </p:pic>
      <p:pic>
        <p:nvPicPr>
          <p:cNvPr id="74" name="Picture 73"/>
          <p:cNvPicPr>
            <a:picLocks noChangeAspect="1"/>
          </p:cNvPicPr>
          <p:nvPr/>
        </p:nvPicPr>
        <p:blipFill rotWithShape="1">
          <a:blip r:embed="rId6"/>
          <a:srcRect l="39017" r="38773"/>
          <a:stretch/>
        </p:blipFill>
        <p:spPr>
          <a:xfrm>
            <a:off x="8432485" y="2196973"/>
            <a:ext cx="463403" cy="804078"/>
          </a:xfrm>
          <a:prstGeom prst="rect">
            <a:avLst/>
          </a:prstGeom>
        </p:spPr>
      </p:pic>
      <p:pic>
        <p:nvPicPr>
          <p:cNvPr id="77" name="Picture 76"/>
          <p:cNvPicPr>
            <a:picLocks noChangeAspect="1"/>
          </p:cNvPicPr>
          <p:nvPr/>
        </p:nvPicPr>
        <p:blipFill>
          <a:blip r:embed="rId7"/>
          <a:stretch>
            <a:fillRect/>
          </a:stretch>
        </p:blipFill>
        <p:spPr>
          <a:xfrm>
            <a:off x="8478669" y="3337803"/>
            <a:ext cx="491381" cy="536141"/>
          </a:xfrm>
          <a:prstGeom prst="rect">
            <a:avLst/>
          </a:prstGeom>
        </p:spPr>
      </p:pic>
      <p:pic>
        <p:nvPicPr>
          <p:cNvPr id="78" name="Picture 77"/>
          <p:cNvPicPr>
            <a:picLocks noChangeAspect="1"/>
          </p:cNvPicPr>
          <p:nvPr/>
        </p:nvPicPr>
        <p:blipFill rotWithShape="1">
          <a:blip r:embed="rId8"/>
          <a:srcRect l="26170" r="23227"/>
          <a:stretch/>
        </p:blipFill>
        <p:spPr>
          <a:xfrm>
            <a:off x="8551488" y="3862273"/>
            <a:ext cx="397033" cy="439382"/>
          </a:xfrm>
          <a:prstGeom prst="rect">
            <a:avLst/>
          </a:prstGeom>
        </p:spPr>
      </p:pic>
      <p:pic>
        <p:nvPicPr>
          <p:cNvPr id="79" name="Picture 2" descr="img (540×3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7032" y="4740070"/>
            <a:ext cx="1016116" cy="46471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a:blip r:embed="rId10"/>
          <a:stretch>
            <a:fillRect/>
          </a:stretch>
        </p:blipFill>
        <p:spPr>
          <a:xfrm>
            <a:off x="7803702" y="2221787"/>
            <a:ext cx="587284" cy="699370"/>
          </a:xfrm>
          <a:prstGeom prst="rect">
            <a:avLst/>
          </a:prstGeom>
        </p:spPr>
      </p:pic>
      <p:pic>
        <p:nvPicPr>
          <p:cNvPr id="82" name="Picture 4" descr="Agents_of_S.H.I.E.L.D._logo.png (1280×7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6714" y="2864537"/>
            <a:ext cx="710432" cy="47682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image009-800x450.jpg (800×4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85342" y="3341664"/>
            <a:ext cx="707061" cy="3977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2" descr="conan-logo.png (402×2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65904" y="2992963"/>
            <a:ext cx="448260" cy="33006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6" descr="the-flash-logo.jpg (1280×7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5709" y="3791724"/>
            <a:ext cx="696182" cy="39160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a:blip r:embed="rId15"/>
          <a:stretch>
            <a:fillRect/>
          </a:stretch>
        </p:blipFill>
        <p:spPr>
          <a:xfrm>
            <a:off x="7781325" y="4302909"/>
            <a:ext cx="567181" cy="382502"/>
          </a:xfrm>
          <a:prstGeom prst="rect">
            <a:avLst/>
          </a:prstGeom>
        </p:spPr>
      </p:pic>
      <p:pic>
        <p:nvPicPr>
          <p:cNvPr id="76" name="Picture 75"/>
          <p:cNvPicPr>
            <a:picLocks noChangeAspect="1"/>
          </p:cNvPicPr>
          <p:nvPr/>
        </p:nvPicPr>
        <p:blipFill rotWithShape="1">
          <a:blip r:embed="rId16"/>
          <a:srcRect l="10042" t="19743" r="9829" b="21550"/>
          <a:stretch/>
        </p:blipFill>
        <p:spPr>
          <a:xfrm>
            <a:off x="8390184" y="4313505"/>
            <a:ext cx="558337" cy="409065"/>
          </a:xfrm>
          <a:prstGeom prst="rect">
            <a:avLst/>
          </a:prstGeom>
        </p:spPr>
      </p:pic>
      <p:sp>
        <p:nvSpPr>
          <p:cNvPr id="87" name="Right Brace 86"/>
          <p:cNvSpPr/>
          <p:nvPr/>
        </p:nvSpPr>
        <p:spPr>
          <a:xfrm rot="10800000">
            <a:off x="6014731" y="2636291"/>
            <a:ext cx="749880" cy="308098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ectangle 87"/>
          <p:cNvSpPr/>
          <p:nvPr/>
        </p:nvSpPr>
        <p:spPr>
          <a:xfrm>
            <a:off x="4686994" y="2170570"/>
            <a:ext cx="1272076" cy="356008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rotWithShape="1">
          <a:blip r:embed="rId6"/>
          <a:srcRect l="39017" r="38773"/>
          <a:stretch/>
        </p:blipFill>
        <p:spPr>
          <a:xfrm>
            <a:off x="5480107" y="2751345"/>
            <a:ext cx="463403" cy="804078"/>
          </a:xfrm>
          <a:prstGeom prst="rect">
            <a:avLst/>
          </a:prstGeom>
        </p:spPr>
      </p:pic>
      <p:pic>
        <p:nvPicPr>
          <p:cNvPr id="90" name="Picture 89"/>
          <p:cNvPicPr>
            <a:picLocks noChangeAspect="1"/>
          </p:cNvPicPr>
          <p:nvPr/>
        </p:nvPicPr>
        <p:blipFill rotWithShape="1">
          <a:blip r:embed="rId16"/>
          <a:srcRect l="10042" t="19743" r="9829" b="21550"/>
          <a:stretch/>
        </p:blipFill>
        <p:spPr>
          <a:xfrm>
            <a:off x="5379489" y="3553348"/>
            <a:ext cx="558337" cy="409065"/>
          </a:xfrm>
          <a:prstGeom prst="rect">
            <a:avLst/>
          </a:prstGeom>
        </p:spPr>
      </p:pic>
      <p:pic>
        <p:nvPicPr>
          <p:cNvPr id="91" name="Picture 90"/>
          <p:cNvPicPr>
            <a:picLocks noChangeAspect="1"/>
          </p:cNvPicPr>
          <p:nvPr/>
        </p:nvPicPr>
        <p:blipFill rotWithShape="1">
          <a:blip r:embed="rId17"/>
          <a:srcRect l="20166" t="6202" r="19354" b="12218"/>
          <a:stretch/>
        </p:blipFill>
        <p:spPr>
          <a:xfrm>
            <a:off x="4768886" y="2816515"/>
            <a:ext cx="595512" cy="601683"/>
          </a:xfrm>
          <a:prstGeom prst="rect">
            <a:avLst/>
          </a:prstGeom>
        </p:spPr>
      </p:pic>
      <p:pic>
        <p:nvPicPr>
          <p:cNvPr id="92" name="Picture 91"/>
          <p:cNvPicPr>
            <a:picLocks noChangeAspect="1"/>
          </p:cNvPicPr>
          <p:nvPr/>
        </p:nvPicPr>
        <p:blipFill rotWithShape="1">
          <a:blip r:embed="rId8"/>
          <a:srcRect l="26170" r="23227"/>
          <a:stretch/>
        </p:blipFill>
        <p:spPr>
          <a:xfrm>
            <a:off x="4805546" y="3428522"/>
            <a:ext cx="439590" cy="486478"/>
          </a:xfrm>
          <a:prstGeom prst="rect">
            <a:avLst/>
          </a:prstGeom>
        </p:spPr>
      </p:pic>
      <p:pic>
        <p:nvPicPr>
          <p:cNvPr id="93" name="Picture 2" descr="img (540×3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7291" y="5209686"/>
            <a:ext cx="1016116" cy="46471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18"/>
          <a:stretch>
            <a:fillRect/>
          </a:stretch>
        </p:blipFill>
        <p:spPr>
          <a:xfrm>
            <a:off x="4751943" y="4328979"/>
            <a:ext cx="606816" cy="454526"/>
          </a:xfrm>
          <a:prstGeom prst="rect">
            <a:avLst/>
          </a:prstGeom>
        </p:spPr>
      </p:pic>
      <p:pic>
        <p:nvPicPr>
          <p:cNvPr id="95" name="Picture 24" descr="dwts-logo-1.jpg (1280×7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30617" y="2287105"/>
            <a:ext cx="740232" cy="44508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49fa416635a2461cc9d5a20b8721283d.jpg (358×20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59319" y="4860814"/>
            <a:ext cx="570428" cy="2796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8" descr="CpnSEIsUMAAQTU1.jpg (400×40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90188" y="2275525"/>
            <a:ext cx="456666" cy="4566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rhoc-s9-header-logo.png (528×297)"/>
          <p:cNvPicPr>
            <a:picLocks noChangeAspect="1" noChangeArrowheads="1"/>
          </p:cNvPicPr>
          <p:nvPr/>
        </p:nvPicPr>
        <p:blipFill rotWithShape="1">
          <a:blip r:embed="rId22">
            <a:extLst>
              <a:ext uri="{28A0092B-C50C-407E-A947-70E740481C1C}">
                <a14:useLocalDpi xmlns:a14="http://schemas.microsoft.com/office/drawing/2010/main" val="0"/>
              </a:ext>
            </a:extLst>
          </a:blip>
          <a:srcRect l="11398" t="25713" r="9597" b="25934"/>
          <a:stretch/>
        </p:blipFill>
        <p:spPr bwMode="auto">
          <a:xfrm>
            <a:off x="4794384" y="3942573"/>
            <a:ext cx="1063571" cy="36614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6" descr="latest (646×4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82952" y="4439498"/>
            <a:ext cx="514002" cy="32622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rotWithShape="1">
          <a:blip r:embed="rId24"/>
          <a:srcRect t="26372" b="23360"/>
          <a:stretch/>
        </p:blipFill>
        <p:spPr>
          <a:xfrm>
            <a:off x="5360280" y="4835447"/>
            <a:ext cx="568256" cy="285654"/>
          </a:xfrm>
          <a:prstGeom prst="rect">
            <a:avLst/>
          </a:prstGeom>
        </p:spPr>
      </p:pic>
      <p:sp>
        <p:nvSpPr>
          <p:cNvPr id="101" name="TextBox 100"/>
          <p:cNvSpPr txBox="1"/>
          <p:nvPr/>
        </p:nvSpPr>
        <p:spPr>
          <a:xfrm>
            <a:off x="371217" y="338663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8</a:t>
            </a:r>
          </a:p>
        </p:txBody>
      </p:sp>
      <p:sp>
        <p:nvSpPr>
          <p:cNvPr id="102" name="TextBox 101"/>
          <p:cNvSpPr txBox="1"/>
          <p:nvPr/>
        </p:nvSpPr>
        <p:spPr>
          <a:xfrm>
            <a:off x="52875" y="310623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85000"/>
                  </a:schemeClr>
                </a:solidFill>
                <a:effectLst/>
                <a:uLnTx/>
                <a:uFillTx/>
                <a:latin typeface="Calibri"/>
                <a:ea typeface="+mn-ea"/>
                <a:cs typeface="+mn-cs"/>
              </a:rPr>
              <a:t>9</a:t>
            </a:r>
          </a:p>
        </p:txBody>
      </p:sp>
      <p:sp>
        <p:nvSpPr>
          <p:cNvPr id="10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03501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2220" y="2016711"/>
            <a:ext cx="1066800" cy="434741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29364" y="2021965"/>
            <a:ext cx="1066800" cy="434215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73528" y="2006490"/>
            <a:ext cx="1066800" cy="43576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21230" y="2003302"/>
            <a:ext cx="1066800" cy="4352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61297" y="2003302"/>
            <a:ext cx="1066800" cy="43520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01364" y="2015821"/>
            <a:ext cx="1066800" cy="433950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39241" y="2017796"/>
            <a:ext cx="1066800" cy="43465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8545" y="1715897"/>
            <a:ext cx="1070293" cy="2999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Monday</a:t>
            </a:r>
          </a:p>
        </p:txBody>
      </p:sp>
      <p:sp>
        <p:nvSpPr>
          <p:cNvPr id="25" name="Rectangle 24"/>
          <p:cNvSpPr/>
          <p:nvPr/>
        </p:nvSpPr>
        <p:spPr>
          <a:xfrm>
            <a:off x="1729364" y="1715897"/>
            <a:ext cx="1066804" cy="3052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Tuesday</a:t>
            </a:r>
          </a:p>
        </p:txBody>
      </p:sp>
      <p:sp>
        <p:nvSpPr>
          <p:cNvPr id="26" name="Rectangle 25"/>
          <p:cNvSpPr/>
          <p:nvPr/>
        </p:nvSpPr>
        <p:spPr>
          <a:xfrm>
            <a:off x="2872364" y="1716338"/>
            <a:ext cx="1067964"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Wednesday</a:t>
            </a:r>
          </a:p>
        </p:txBody>
      </p:sp>
      <p:sp>
        <p:nvSpPr>
          <p:cNvPr id="27" name="Rectangle 26"/>
          <p:cNvSpPr/>
          <p:nvPr/>
        </p:nvSpPr>
        <p:spPr>
          <a:xfrm>
            <a:off x="4021230" y="1716342"/>
            <a:ext cx="1063125"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Thursday</a:t>
            </a:r>
          </a:p>
        </p:txBody>
      </p:sp>
      <p:sp>
        <p:nvSpPr>
          <p:cNvPr id="28" name="Rectangle 27"/>
          <p:cNvSpPr/>
          <p:nvPr/>
        </p:nvSpPr>
        <p:spPr>
          <a:xfrm>
            <a:off x="5158364" y="1716338"/>
            <a:ext cx="106973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Friday</a:t>
            </a:r>
          </a:p>
        </p:txBody>
      </p:sp>
      <p:sp>
        <p:nvSpPr>
          <p:cNvPr id="29" name="Rectangle 28"/>
          <p:cNvSpPr/>
          <p:nvPr/>
        </p:nvSpPr>
        <p:spPr>
          <a:xfrm>
            <a:off x="6301365" y="1719268"/>
            <a:ext cx="106753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Saturday</a:t>
            </a:r>
          </a:p>
        </p:txBody>
      </p:sp>
      <p:sp>
        <p:nvSpPr>
          <p:cNvPr id="30" name="Rectangle 29"/>
          <p:cNvSpPr/>
          <p:nvPr/>
        </p:nvSpPr>
        <p:spPr>
          <a:xfrm>
            <a:off x="7439241" y="1720352"/>
            <a:ext cx="106973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Sunday</a:t>
            </a:r>
          </a:p>
        </p:txBody>
      </p:sp>
      <p:sp>
        <p:nvSpPr>
          <p:cNvPr id="36" name="Rectangle 35"/>
          <p:cNvSpPr/>
          <p:nvPr/>
        </p:nvSpPr>
        <p:spPr>
          <a:xfrm>
            <a:off x="164501" y="189458"/>
            <a:ext cx="7648230" cy="8014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sz="2400" kern="0" spc="-100" dirty="0">
                <a:solidFill>
                  <a:srgbClr val="3775A2"/>
                </a:solidFill>
                <a:latin typeface="Trebuchet MS"/>
                <a:ea typeface="+mj-ea"/>
                <a:cs typeface="Trebuchet MS"/>
              </a:rPr>
              <a:t>Several Ad-Supported TV Shows &amp; Sports Events “Own” Specific Nights Of The Week</a:t>
            </a:r>
          </a:p>
        </p:txBody>
      </p:sp>
      <p:pic>
        <p:nvPicPr>
          <p:cNvPr id="47" name="Picture 24" descr="dwts-logo-1.jpg (1280×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1" y="2872506"/>
            <a:ext cx="1007783" cy="5748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009-800x450.jpg (800×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263" y="2175780"/>
            <a:ext cx="981847" cy="55228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592220" y="1425749"/>
            <a:ext cx="7913821"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Trending In The Top 10 During </a:t>
            </a:r>
            <a:r>
              <a:rPr lang="en-US" sz="1400" b="1" u="sng" dirty="0">
                <a:solidFill>
                  <a:schemeClr val="tx1"/>
                </a:solidFill>
              </a:rPr>
              <a:t>At Least 3 of The 4 Weeks</a:t>
            </a:r>
            <a:r>
              <a:rPr lang="en-US" sz="1400" b="1" dirty="0">
                <a:solidFill>
                  <a:schemeClr val="tx1"/>
                </a:solidFill>
              </a:rPr>
              <a:t> During The Oct / Nov Time Period Analyzed</a:t>
            </a:r>
          </a:p>
        </p:txBody>
      </p:sp>
      <p:sp>
        <p:nvSpPr>
          <p:cNvPr id="39" name="TextBox 38"/>
          <p:cNvSpPr txBox="1"/>
          <p:nvPr/>
        </p:nvSpPr>
        <p:spPr>
          <a:xfrm>
            <a:off x="0" y="6364310"/>
            <a:ext cx="8341567" cy="461665"/>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Note: “Empire” was included on Wednesday even though it only aired once during the time period analyzed due to FOX’s World Series coverage because it is historically one of the most popular trending topics on Wednesday nights when it airs.</a:t>
            </a:r>
          </a:p>
        </p:txBody>
      </p:sp>
      <p:pic>
        <p:nvPicPr>
          <p:cNvPr id="43" name="Picture 6" descr="American_Horror_Story_Season_6.jpg (300×4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3441" y="2129778"/>
            <a:ext cx="964267" cy="14248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8" descr="CpnSEIsUMAAQTU1.jpg (400×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59" y="3522952"/>
            <a:ext cx="977131" cy="85353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6" descr="the-flash-logo.jpg (1280×7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981" y="3519333"/>
            <a:ext cx="973297" cy="71781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6" descr="latest (646×4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183" y="2138379"/>
            <a:ext cx="1015738" cy="6446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621138" y="4432527"/>
            <a:ext cx="995483" cy="745651"/>
          </a:xfrm>
          <a:prstGeom prst="rect">
            <a:avLst/>
          </a:prstGeom>
        </p:spPr>
      </p:pic>
      <p:pic>
        <p:nvPicPr>
          <p:cNvPr id="5" name="Picture 4"/>
          <p:cNvPicPr>
            <a:picLocks noChangeAspect="1"/>
          </p:cNvPicPr>
          <p:nvPr/>
        </p:nvPicPr>
        <p:blipFill rotWithShape="1">
          <a:blip r:embed="rId10"/>
          <a:srcRect l="20166" t="6202" r="19354" b="12218"/>
          <a:stretch/>
        </p:blipFill>
        <p:spPr>
          <a:xfrm>
            <a:off x="647473" y="5255097"/>
            <a:ext cx="965017" cy="975017"/>
          </a:xfrm>
          <a:prstGeom prst="rect">
            <a:avLst/>
          </a:prstGeom>
        </p:spPr>
      </p:pic>
      <p:pic>
        <p:nvPicPr>
          <p:cNvPr id="11" name="Picture 10"/>
          <p:cNvPicPr>
            <a:picLocks noChangeAspect="1"/>
          </p:cNvPicPr>
          <p:nvPr/>
        </p:nvPicPr>
        <p:blipFill>
          <a:blip r:embed="rId11"/>
          <a:stretch>
            <a:fillRect/>
          </a:stretch>
        </p:blipFill>
        <p:spPr>
          <a:xfrm>
            <a:off x="1765371" y="2776687"/>
            <a:ext cx="994409" cy="670620"/>
          </a:xfrm>
          <a:prstGeom prst="rect">
            <a:avLst/>
          </a:prstGeom>
        </p:spPr>
      </p:pic>
      <p:pic>
        <p:nvPicPr>
          <p:cNvPr id="12" name="Picture 11"/>
          <p:cNvPicPr>
            <a:picLocks noChangeAspect="1"/>
          </p:cNvPicPr>
          <p:nvPr/>
        </p:nvPicPr>
        <p:blipFill>
          <a:blip r:embed="rId12"/>
          <a:stretch>
            <a:fillRect/>
          </a:stretch>
        </p:blipFill>
        <p:spPr>
          <a:xfrm>
            <a:off x="1767149" y="4314919"/>
            <a:ext cx="1009355" cy="1201995"/>
          </a:xfrm>
          <a:prstGeom prst="rect">
            <a:avLst/>
          </a:prstGeom>
        </p:spPr>
      </p:pic>
      <p:pic>
        <p:nvPicPr>
          <p:cNvPr id="17" name="Picture 16"/>
          <p:cNvPicPr>
            <a:picLocks noChangeAspect="1"/>
          </p:cNvPicPr>
          <p:nvPr/>
        </p:nvPicPr>
        <p:blipFill>
          <a:blip r:embed="rId13"/>
          <a:stretch>
            <a:fillRect/>
          </a:stretch>
        </p:blipFill>
        <p:spPr>
          <a:xfrm>
            <a:off x="1771274" y="5608179"/>
            <a:ext cx="981004" cy="551199"/>
          </a:xfrm>
          <a:prstGeom prst="rect">
            <a:avLst/>
          </a:prstGeom>
        </p:spPr>
      </p:pic>
      <p:pic>
        <p:nvPicPr>
          <p:cNvPr id="100" name="Picture 99"/>
          <p:cNvPicPr>
            <a:picLocks noChangeAspect="1"/>
          </p:cNvPicPr>
          <p:nvPr/>
        </p:nvPicPr>
        <p:blipFill>
          <a:blip r:embed="rId13"/>
          <a:stretch>
            <a:fillRect/>
          </a:stretch>
        </p:blipFill>
        <p:spPr>
          <a:xfrm>
            <a:off x="2906704" y="3624255"/>
            <a:ext cx="981004" cy="590849"/>
          </a:xfrm>
          <a:prstGeom prst="rect">
            <a:avLst/>
          </a:prstGeom>
        </p:spPr>
      </p:pic>
      <p:pic>
        <p:nvPicPr>
          <p:cNvPr id="18" name="Picture 17"/>
          <p:cNvPicPr>
            <a:picLocks noChangeAspect="1"/>
          </p:cNvPicPr>
          <p:nvPr/>
        </p:nvPicPr>
        <p:blipFill>
          <a:blip r:embed="rId14"/>
          <a:stretch>
            <a:fillRect/>
          </a:stretch>
        </p:blipFill>
        <p:spPr>
          <a:xfrm>
            <a:off x="4069452" y="2662890"/>
            <a:ext cx="972223" cy="985302"/>
          </a:xfrm>
          <a:prstGeom prst="rect">
            <a:avLst/>
          </a:prstGeom>
        </p:spPr>
      </p:pic>
      <p:pic>
        <p:nvPicPr>
          <p:cNvPr id="19" name="Picture 18"/>
          <p:cNvPicPr>
            <a:picLocks noChangeAspect="1"/>
          </p:cNvPicPr>
          <p:nvPr/>
        </p:nvPicPr>
        <p:blipFill rotWithShape="1">
          <a:blip r:embed="rId15"/>
          <a:srcRect t="29040" b="24282"/>
          <a:stretch/>
        </p:blipFill>
        <p:spPr>
          <a:xfrm>
            <a:off x="4062622" y="2152372"/>
            <a:ext cx="979053" cy="457011"/>
          </a:xfrm>
          <a:prstGeom prst="rect">
            <a:avLst/>
          </a:prstGeom>
        </p:spPr>
      </p:pic>
      <p:pic>
        <p:nvPicPr>
          <p:cNvPr id="20" name="Picture 19"/>
          <p:cNvPicPr>
            <a:picLocks noChangeAspect="1"/>
          </p:cNvPicPr>
          <p:nvPr/>
        </p:nvPicPr>
        <p:blipFill>
          <a:blip r:embed="rId16"/>
          <a:stretch>
            <a:fillRect/>
          </a:stretch>
        </p:blipFill>
        <p:spPr>
          <a:xfrm>
            <a:off x="4062622" y="4535818"/>
            <a:ext cx="979053" cy="800461"/>
          </a:xfrm>
          <a:prstGeom prst="rect">
            <a:avLst/>
          </a:prstGeom>
        </p:spPr>
      </p:pic>
      <p:pic>
        <p:nvPicPr>
          <p:cNvPr id="21" name="Picture 20"/>
          <p:cNvPicPr>
            <a:picLocks noChangeAspect="1"/>
          </p:cNvPicPr>
          <p:nvPr/>
        </p:nvPicPr>
        <p:blipFill>
          <a:blip r:embed="rId17"/>
          <a:stretch>
            <a:fillRect/>
          </a:stretch>
        </p:blipFill>
        <p:spPr>
          <a:xfrm>
            <a:off x="4053913" y="3715398"/>
            <a:ext cx="987762" cy="733550"/>
          </a:xfrm>
          <a:prstGeom prst="rect">
            <a:avLst/>
          </a:prstGeom>
        </p:spPr>
      </p:pic>
      <p:pic>
        <p:nvPicPr>
          <p:cNvPr id="22" name="Picture 21"/>
          <p:cNvPicPr>
            <a:picLocks noChangeAspect="1"/>
          </p:cNvPicPr>
          <p:nvPr/>
        </p:nvPicPr>
        <p:blipFill rotWithShape="1">
          <a:blip r:embed="rId18"/>
          <a:srcRect l="39017" r="38773"/>
          <a:stretch/>
        </p:blipFill>
        <p:spPr>
          <a:xfrm>
            <a:off x="5203006" y="2151976"/>
            <a:ext cx="988569" cy="1715323"/>
          </a:xfrm>
          <a:prstGeom prst="rect">
            <a:avLst/>
          </a:prstGeom>
        </p:spPr>
      </p:pic>
      <p:pic>
        <p:nvPicPr>
          <p:cNvPr id="23" name="Picture 22"/>
          <p:cNvPicPr>
            <a:picLocks noChangeAspect="1"/>
          </p:cNvPicPr>
          <p:nvPr/>
        </p:nvPicPr>
        <p:blipFill>
          <a:blip r:embed="rId19"/>
          <a:stretch>
            <a:fillRect/>
          </a:stretch>
        </p:blipFill>
        <p:spPr>
          <a:xfrm>
            <a:off x="5202853" y="3956330"/>
            <a:ext cx="988722" cy="1078787"/>
          </a:xfrm>
          <a:prstGeom prst="rect">
            <a:avLst/>
          </a:prstGeom>
        </p:spPr>
      </p:pic>
      <p:pic>
        <p:nvPicPr>
          <p:cNvPr id="104" name="Picture 103"/>
          <p:cNvPicPr>
            <a:picLocks noChangeAspect="1"/>
          </p:cNvPicPr>
          <p:nvPr/>
        </p:nvPicPr>
        <p:blipFill>
          <a:blip r:embed="rId13"/>
          <a:stretch>
            <a:fillRect/>
          </a:stretch>
        </p:blipFill>
        <p:spPr>
          <a:xfrm>
            <a:off x="6344262" y="2175780"/>
            <a:ext cx="981004" cy="551199"/>
          </a:xfrm>
          <a:prstGeom prst="rect">
            <a:avLst/>
          </a:prstGeom>
        </p:spPr>
      </p:pic>
      <p:pic>
        <p:nvPicPr>
          <p:cNvPr id="105" name="Picture 104"/>
          <p:cNvPicPr>
            <a:picLocks noChangeAspect="1"/>
          </p:cNvPicPr>
          <p:nvPr/>
        </p:nvPicPr>
        <p:blipFill>
          <a:blip r:embed="rId19"/>
          <a:stretch>
            <a:fillRect/>
          </a:stretch>
        </p:blipFill>
        <p:spPr>
          <a:xfrm>
            <a:off x="6346322" y="2821574"/>
            <a:ext cx="988722" cy="1078787"/>
          </a:xfrm>
          <a:prstGeom prst="rect">
            <a:avLst/>
          </a:prstGeom>
        </p:spPr>
      </p:pic>
      <p:pic>
        <p:nvPicPr>
          <p:cNvPr id="101" name="Picture 100"/>
          <p:cNvPicPr>
            <a:picLocks noChangeAspect="1"/>
          </p:cNvPicPr>
          <p:nvPr/>
        </p:nvPicPr>
        <p:blipFill>
          <a:blip r:embed="rId20"/>
          <a:stretch>
            <a:fillRect/>
          </a:stretch>
        </p:blipFill>
        <p:spPr>
          <a:xfrm>
            <a:off x="7496375" y="2182938"/>
            <a:ext cx="972603" cy="972603"/>
          </a:xfrm>
          <a:prstGeom prst="rect">
            <a:avLst/>
          </a:prstGeom>
        </p:spPr>
      </p:pic>
      <p:pic>
        <p:nvPicPr>
          <p:cNvPr id="102" name="Picture 101"/>
          <p:cNvPicPr>
            <a:picLocks noChangeAspect="1"/>
          </p:cNvPicPr>
          <p:nvPr/>
        </p:nvPicPr>
        <p:blipFill>
          <a:blip r:embed="rId21"/>
          <a:stretch>
            <a:fillRect/>
          </a:stretch>
        </p:blipFill>
        <p:spPr>
          <a:xfrm>
            <a:off x="7467633" y="5210988"/>
            <a:ext cx="1024116" cy="936957"/>
          </a:xfrm>
          <a:prstGeom prst="rect">
            <a:avLst/>
          </a:prstGeom>
        </p:spPr>
      </p:pic>
      <p:pic>
        <p:nvPicPr>
          <p:cNvPr id="103" name="Picture 102"/>
          <p:cNvPicPr>
            <a:picLocks noChangeAspect="1"/>
          </p:cNvPicPr>
          <p:nvPr/>
        </p:nvPicPr>
        <p:blipFill>
          <a:blip r:embed="rId22"/>
          <a:stretch>
            <a:fillRect/>
          </a:stretch>
        </p:blipFill>
        <p:spPr>
          <a:xfrm>
            <a:off x="7496768" y="4166154"/>
            <a:ext cx="972209" cy="967888"/>
          </a:xfrm>
          <a:prstGeom prst="rect">
            <a:avLst/>
          </a:prstGeom>
        </p:spPr>
      </p:pic>
      <p:pic>
        <p:nvPicPr>
          <p:cNvPr id="106" name="Picture 105"/>
          <p:cNvPicPr>
            <a:picLocks noChangeAspect="1"/>
          </p:cNvPicPr>
          <p:nvPr/>
        </p:nvPicPr>
        <p:blipFill>
          <a:blip r:embed="rId23"/>
          <a:stretch>
            <a:fillRect/>
          </a:stretch>
        </p:blipFill>
        <p:spPr>
          <a:xfrm>
            <a:off x="7486610" y="3199648"/>
            <a:ext cx="959895" cy="933378"/>
          </a:xfrm>
          <a:prstGeom prst="rect">
            <a:avLst/>
          </a:prstGeom>
        </p:spPr>
      </p:pic>
      <p:pic>
        <p:nvPicPr>
          <p:cNvPr id="2" name="Picture 1"/>
          <p:cNvPicPr>
            <a:picLocks noChangeAspect="1"/>
          </p:cNvPicPr>
          <p:nvPr/>
        </p:nvPicPr>
        <p:blipFill>
          <a:blip r:embed="rId24"/>
          <a:stretch>
            <a:fillRect/>
          </a:stretch>
        </p:blipFill>
        <p:spPr>
          <a:xfrm>
            <a:off x="2923441" y="4311173"/>
            <a:ext cx="964267" cy="641675"/>
          </a:xfrm>
          <a:prstGeom prst="rect">
            <a:avLst/>
          </a:prstGeom>
        </p:spPr>
      </p:pic>
      <p:sp>
        <p:nvSpPr>
          <p:cNvPr id="4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45" name="TextBox 44"/>
          <p:cNvSpPr txBox="1"/>
          <p:nvPr/>
        </p:nvSpPr>
        <p:spPr>
          <a:xfrm>
            <a:off x="588545" y="998654"/>
            <a:ext cx="792043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other type of tweets is as </a:t>
            </a:r>
            <a:r>
              <a:rPr kumimoji="0" lang="en-US" sz="1800" b="0" i="0" u="none" strike="noStrike" kern="1200" cap="none" spc="0" normalizeH="0" baseline="0" noProof="0">
                <a:ln>
                  <a:noFill/>
                </a:ln>
                <a:solidFill>
                  <a:prstClr val="black"/>
                </a:solidFill>
                <a:effectLst/>
                <a:uLnTx/>
                <a:uFillTx/>
                <a:latin typeface="Calibri"/>
                <a:ea typeface="+mn-ea"/>
                <a:cs typeface="+mn-cs"/>
              </a:rPr>
              <a:t>much of a</a:t>
            </a:r>
            <a:r>
              <a:rPr kumimoji="0" lang="en-US" sz="1800" b="0" i="0" u="none" strike="noStrike" kern="1200" cap="none" spc="0" normalizeH="0" noProof="0">
                <a:ln>
                  <a:noFill/>
                </a:ln>
                <a:solidFill>
                  <a:prstClr val="black"/>
                </a:solidFill>
                <a:effectLst/>
                <a:uLnTx/>
                <a:uFillTx/>
                <a:latin typeface="Calibri"/>
                <a:ea typeface="+mn-ea"/>
                <a:cs typeface="+mn-cs"/>
              </a:rPr>
              <a:t> </a:t>
            </a:r>
            <a:r>
              <a:rPr kumimoji="0" lang="en-US" sz="1800" b="0" i="0" u="none" strike="noStrike" kern="1200" cap="none" spc="0" normalizeH="0" noProof="0" dirty="0">
                <a:ln>
                  <a:noFill/>
                </a:ln>
                <a:solidFill>
                  <a:prstClr val="black"/>
                </a:solidFill>
                <a:effectLst/>
                <a:uLnTx/>
                <a:uFillTx/>
                <a:latin typeface="Calibri"/>
                <a:ea typeface="+mn-ea"/>
                <a:cs typeface="+mn-cs"/>
              </a:rPr>
              <a:t>recurring topic as ad-supported TV</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73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Straight Connector 82"/>
          <p:cNvCxnSpPr/>
          <p:nvPr/>
        </p:nvCxnSpPr>
        <p:spPr>
          <a:xfrm flipH="1" flipV="1">
            <a:off x="6367014" y="5104699"/>
            <a:ext cx="1164103" cy="4327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6474567" y="3587299"/>
            <a:ext cx="1087659" cy="2990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6226134" y="2058131"/>
            <a:ext cx="1304982" cy="3417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829548" y="5208896"/>
            <a:ext cx="1250771" cy="3401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844413" y="4025905"/>
            <a:ext cx="1250771" cy="34019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3844412" y="3268918"/>
            <a:ext cx="1313951" cy="3236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3844413" y="2310582"/>
            <a:ext cx="1313951" cy="3236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84167" y="374996"/>
            <a:ext cx="7701304" cy="38656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ct val="0"/>
              </a:spcBef>
              <a:spcAft>
                <a:spcPts val="0"/>
              </a:spcAft>
              <a:buClrTx/>
              <a:buSzTx/>
              <a:buFontTx/>
              <a:buNone/>
              <a:tabLst/>
              <a:defRPr/>
            </a:pPr>
            <a:r>
              <a:rPr lang="en-US" sz="2400" kern="0" spc="-100" dirty="0">
                <a:solidFill>
                  <a:srgbClr val="3775A2"/>
                </a:solidFill>
                <a:latin typeface="Trebuchet MS"/>
                <a:ea typeface="+mj-ea"/>
                <a:cs typeface="Trebuchet MS"/>
              </a:rPr>
              <a:t>Although No TV Show “Owns” Friday Or Saturday, Programs That Are Compelling &amp; Entertaining Will Spark Conversation </a:t>
            </a:r>
          </a:p>
        </p:txBody>
      </p:sp>
      <p:pic>
        <p:nvPicPr>
          <p:cNvPr id="3" name="Picture 2"/>
          <p:cNvPicPr>
            <a:picLocks noChangeAspect="1"/>
          </p:cNvPicPr>
          <p:nvPr/>
        </p:nvPicPr>
        <p:blipFill>
          <a:blip r:embed="rId3"/>
          <a:stretch>
            <a:fillRect/>
          </a:stretch>
        </p:blipFill>
        <p:spPr>
          <a:xfrm>
            <a:off x="481706" y="5063002"/>
            <a:ext cx="1622322" cy="1079581"/>
          </a:xfrm>
          <a:prstGeom prst="rect">
            <a:avLst/>
          </a:prstGeom>
        </p:spPr>
      </p:pic>
      <p:pic>
        <p:nvPicPr>
          <p:cNvPr id="4" name="Picture 3"/>
          <p:cNvPicPr>
            <a:picLocks noChangeAspect="1"/>
          </p:cNvPicPr>
          <p:nvPr/>
        </p:nvPicPr>
        <p:blipFill>
          <a:blip r:embed="rId4"/>
          <a:stretch>
            <a:fillRect/>
          </a:stretch>
        </p:blipFill>
        <p:spPr>
          <a:xfrm>
            <a:off x="481706" y="1803636"/>
            <a:ext cx="1622322" cy="912556"/>
          </a:xfrm>
          <a:prstGeom prst="rect">
            <a:avLst/>
          </a:prstGeom>
        </p:spPr>
      </p:pic>
      <p:pic>
        <p:nvPicPr>
          <p:cNvPr id="6" name="Picture 5"/>
          <p:cNvPicPr>
            <a:picLocks noChangeAspect="1"/>
          </p:cNvPicPr>
          <p:nvPr/>
        </p:nvPicPr>
        <p:blipFill>
          <a:blip r:embed="rId5"/>
          <a:stretch>
            <a:fillRect/>
          </a:stretch>
        </p:blipFill>
        <p:spPr>
          <a:xfrm>
            <a:off x="481705" y="2833010"/>
            <a:ext cx="1622322" cy="847794"/>
          </a:xfrm>
          <a:prstGeom prst="rect">
            <a:avLst/>
          </a:prstGeom>
        </p:spPr>
      </p:pic>
      <p:pic>
        <p:nvPicPr>
          <p:cNvPr id="7" name="Picture 6"/>
          <p:cNvPicPr>
            <a:picLocks noChangeAspect="1"/>
          </p:cNvPicPr>
          <p:nvPr/>
        </p:nvPicPr>
        <p:blipFill>
          <a:blip r:embed="rId6"/>
          <a:stretch>
            <a:fillRect/>
          </a:stretch>
        </p:blipFill>
        <p:spPr>
          <a:xfrm>
            <a:off x="481705" y="3797288"/>
            <a:ext cx="1612487" cy="1112701"/>
          </a:xfrm>
          <a:prstGeom prst="rect">
            <a:avLst/>
          </a:prstGeom>
        </p:spPr>
      </p:pic>
      <p:pic>
        <p:nvPicPr>
          <p:cNvPr id="8" name="Picture 7"/>
          <p:cNvPicPr>
            <a:picLocks noChangeAspect="1"/>
          </p:cNvPicPr>
          <p:nvPr/>
        </p:nvPicPr>
        <p:blipFill>
          <a:blip r:embed="rId7"/>
          <a:stretch>
            <a:fillRect/>
          </a:stretch>
        </p:blipFill>
        <p:spPr>
          <a:xfrm>
            <a:off x="7430902" y="4051122"/>
            <a:ext cx="1328879" cy="884671"/>
          </a:xfrm>
          <a:prstGeom prst="rect">
            <a:avLst/>
          </a:prstGeom>
        </p:spPr>
      </p:pic>
      <p:pic>
        <p:nvPicPr>
          <p:cNvPr id="9" name="Picture 8"/>
          <p:cNvPicPr>
            <a:picLocks noChangeAspect="1"/>
          </p:cNvPicPr>
          <p:nvPr/>
        </p:nvPicPr>
        <p:blipFill rotWithShape="1">
          <a:blip r:embed="rId8"/>
          <a:srcRect l="11035" t="5651" r="13425"/>
          <a:stretch/>
        </p:blipFill>
        <p:spPr>
          <a:xfrm>
            <a:off x="7449695" y="2346476"/>
            <a:ext cx="1258529" cy="869231"/>
          </a:xfrm>
          <a:prstGeom prst="rect">
            <a:avLst/>
          </a:prstGeom>
        </p:spPr>
      </p:pic>
      <p:pic>
        <p:nvPicPr>
          <p:cNvPr id="10" name="Picture 9"/>
          <p:cNvPicPr>
            <a:picLocks noChangeAspect="1"/>
          </p:cNvPicPr>
          <p:nvPr/>
        </p:nvPicPr>
        <p:blipFill rotWithShape="1">
          <a:blip r:embed="rId9"/>
          <a:srcRect l="46373" t="12605" b="27281"/>
          <a:stretch/>
        </p:blipFill>
        <p:spPr>
          <a:xfrm>
            <a:off x="7411484" y="5748680"/>
            <a:ext cx="1399231" cy="635389"/>
          </a:xfrm>
          <a:prstGeom prst="rect">
            <a:avLst/>
          </a:prstGeom>
        </p:spPr>
      </p:pic>
      <p:sp>
        <p:nvSpPr>
          <p:cNvPr id="60" name="Rectangle 59"/>
          <p:cNvSpPr/>
          <p:nvPr/>
        </p:nvSpPr>
        <p:spPr>
          <a:xfrm>
            <a:off x="2163700" y="5325314"/>
            <a:ext cx="1786387" cy="42649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Friday, 10/21/16</a:t>
            </a:r>
          </a:p>
          <a:p>
            <a:pPr algn="ctr"/>
            <a:r>
              <a:rPr lang="en-US" sz="1200" b="1" dirty="0">
                <a:solidFill>
                  <a:schemeClr val="tx1"/>
                </a:solidFill>
              </a:rPr>
              <a:t>8:15p - Rank #10</a:t>
            </a:r>
          </a:p>
        </p:txBody>
      </p:sp>
      <p:sp>
        <p:nvSpPr>
          <p:cNvPr id="61" name="Rectangle 60"/>
          <p:cNvSpPr/>
          <p:nvPr/>
        </p:nvSpPr>
        <p:spPr>
          <a:xfrm>
            <a:off x="2183363" y="2058131"/>
            <a:ext cx="1786387" cy="4648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Friday, 10/14/16</a:t>
            </a:r>
          </a:p>
          <a:p>
            <a:pPr algn="ctr"/>
            <a:r>
              <a:rPr lang="en-US" sz="1200" b="1" dirty="0">
                <a:solidFill>
                  <a:schemeClr val="tx1"/>
                </a:solidFill>
              </a:rPr>
              <a:t>8:15p - Rank #3</a:t>
            </a:r>
          </a:p>
        </p:txBody>
      </p:sp>
      <p:sp>
        <p:nvSpPr>
          <p:cNvPr id="62" name="Rectangle 61"/>
          <p:cNvSpPr/>
          <p:nvPr/>
        </p:nvSpPr>
        <p:spPr>
          <a:xfrm>
            <a:off x="2183363" y="2985610"/>
            <a:ext cx="1786387" cy="4648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Friday, 10/14/16</a:t>
            </a:r>
          </a:p>
          <a:p>
            <a:pPr algn="ctr"/>
            <a:r>
              <a:rPr lang="en-US" sz="1200" b="1" dirty="0">
                <a:solidFill>
                  <a:schemeClr val="tx1"/>
                </a:solidFill>
              </a:rPr>
              <a:t>8:15p &amp; 9:15p - Rank #5</a:t>
            </a:r>
          </a:p>
        </p:txBody>
      </p:sp>
      <p:sp>
        <p:nvSpPr>
          <p:cNvPr id="66" name="Rectangle 65"/>
          <p:cNvSpPr/>
          <p:nvPr/>
        </p:nvSpPr>
        <p:spPr>
          <a:xfrm>
            <a:off x="2153865" y="3899364"/>
            <a:ext cx="1786387" cy="86975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Friday, 10/14/16</a:t>
            </a:r>
          </a:p>
          <a:p>
            <a:pPr algn="ctr"/>
            <a:r>
              <a:rPr lang="en-US" sz="1200" b="1" dirty="0">
                <a:solidFill>
                  <a:schemeClr val="tx1"/>
                </a:solidFill>
              </a:rPr>
              <a:t>10:15p - Rank #6</a:t>
            </a:r>
          </a:p>
          <a:p>
            <a:pPr algn="ctr"/>
            <a:endParaRPr lang="en-US" sz="500" b="1" dirty="0">
              <a:solidFill>
                <a:schemeClr val="tx1"/>
              </a:solidFill>
            </a:endParaRPr>
          </a:p>
          <a:p>
            <a:pPr algn="ctr"/>
            <a:r>
              <a:rPr lang="en-US" sz="1200" b="1" u="sng" dirty="0">
                <a:solidFill>
                  <a:schemeClr val="tx1"/>
                </a:solidFill>
              </a:rPr>
              <a:t>Friday, 11/4/16</a:t>
            </a:r>
          </a:p>
          <a:p>
            <a:pPr algn="ctr"/>
            <a:r>
              <a:rPr lang="en-US" sz="1200" b="1" dirty="0">
                <a:solidFill>
                  <a:schemeClr val="tx1"/>
                </a:solidFill>
              </a:rPr>
              <a:t>10:15p - Rank #8</a:t>
            </a:r>
          </a:p>
        </p:txBody>
      </p:sp>
      <p:sp>
        <p:nvSpPr>
          <p:cNvPr id="72" name="Rectangle 71"/>
          <p:cNvSpPr/>
          <p:nvPr/>
        </p:nvSpPr>
        <p:spPr>
          <a:xfrm>
            <a:off x="7375138" y="3523673"/>
            <a:ext cx="1436449" cy="4722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Saturday, 10/29/16</a:t>
            </a:r>
          </a:p>
          <a:p>
            <a:pPr algn="ctr"/>
            <a:r>
              <a:rPr lang="en-US" sz="1200" b="1" dirty="0">
                <a:solidFill>
                  <a:schemeClr val="tx1"/>
                </a:solidFill>
              </a:rPr>
              <a:t>10:15p - Rank #2</a:t>
            </a:r>
          </a:p>
        </p:txBody>
      </p:sp>
      <p:sp>
        <p:nvSpPr>
          <p:cNvPr id="73" name="Rectangle 72"/>
          <p:cNvSpPr/>
          <p:nvPr/>
        </p:nvSpPr>
        <p:spPr>
          <a:xfrm>
            <a:off x="7346459" y="1714599"/>
            <a:ext cx="1436449" cy="59067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Saturday, 10/15/16</a:t>
            </a:r>
          </a:p>
          <a:p>
            <a:pPr algn="ctr"/>
            <a:r>
              <a:rPr lang="en-US" sz="1200" b="1" dirty="0">
                <a:solidFill>
                  <a:schemeClr val="tx1"/>
                </a:solidFill>
              </a:rPr>
              <a:t>All 4 time periods - Rank #1</a:t>
            </a:r>
          </a:p>
        </p:txBody>
      </p:sp>
      <p:sp>
        <p:nvSpPr>
          <p:cNvPr id="16" name="Rectangle 15"/>
          <p:cNvSpPr/>
          <p:nvPr/>
        </p:nvSpPr>
        <p:spPr>
          <a:xfrm>
            <a:off x="4541865" y="1812774"/>
            <a:ext cx="1066800" cy="434591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81932" y="1812774"/>
            <a:ext cx="1066800" cy="434591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38932" y="1519696"/>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Friday</a:t>
            </a:r>
          </a:p>
        </p:txBody>
      </p:sp>
      <p:sp>
        <p:nvSpPr>
          <p:cNvPr id="25" name="Rectangle 24"/>
          <p:cNvSpPr/>
          <p:nvPr/>
        </p:nvSpPr>
        <p:spPr>
          <a:xfrm>
            <a:off x="5684865" y="1522626"/>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Saturday</a:t>
            </a:r>
          </a:p>
        </p:txBody>
      </p:sp>
      <p:pic>
        <p:nvPicPr>
          <p:cNvPr id="50" name="Picture 49"/>
          <p:cNvPicPr>
            <a:picLocks noChangeAspect="1"/>
          </p:cNvPicPr>
          <p:nvPr/>
        </p:nvPicPr>
        <p:blipFill rotWithShape="1">
          <a:blip r:embed="rId10"/>
          <a:srcRect l="39017" r="38773"/>
          <a:stretch/>
        </p:blipFill>
        <p:spPr>
          <a:xfrm>
            <a:off x="4583574" y="1973996"/>
            <a:ext cx="988569" cy="1715323"/>
          </a:xfrm>
          <a:prstGeom prst="rect">
            <a:avLst/>
          </a:prstGeom>
        </p:spPr>
      </p:pic>
      <p:pic>
        <p:nvPicPr>
          <p:cNvPr id="51" name="Picture 50"/>
          <p:cNvPicPr>
            <a:picLocks noChangeAspect="1"/>
          </p:cNvPicPr>
          <p:nvPr/>
        </p:nvPicPr>
        <p:blipFill>
          <a:blip r:embed="rId11"/>
          <a:stretch>
            <a:fillRect/>
          </a:stretch>
        </p:blipFill>
        <p:spPr>
          <a:xfrm>
            <a:off x="4583421" y="3778350"/>
            <a:ext cx="988722" cy="1078787"/>
          </a:xfrm>
          <a:prstGeom prst="rect">
            <a:avLst/>
          </a:prstGeom>
        </p:spPr>
      </p:pic>
      <p:pic>
        <p:nvPicPr>
          <p:cNvPr id="52" name="Picture 51"/>
          <p:cNvPicPr>
            <a:picLocks noChangeAspect="1"/>
          </p:cNvPicPr>
          <p:nvPr/>
        </p:nvPicPr>
        <p:blipFill>
          <a:blip r:embed="rId12"/>
          <a:stretch>
            <a:fillRect/>
          </a:stretch>
        </p:blipFill>
        <p:spPr>
          <a:xfrm>
            <a:off x="5724830" y="1988469"/>
            <a:ext cx="981004" cy="551199"/>
          </a:xfrm>
          <a:prstGeom prst="rect">
            <a:avLst/>
          </a:prstGeom>
        </p:spPr>
      </p:pic>
      <p:pic>
        <p:nvPicPr>
          <p:cNvPr id="53" name="Picture 52"/>
          <p:cNvPicPr>
            <a:picLocks noChangeAspect="1"/>
          </p:cNvPicPr>
          <p:nvPr/>
        </p:nvPicPr>
        <p:blipFill>
          <a:blip r:embed="rId11"/>
          <a:stretch>
            <a:fillRect/>
          </a:stretch>
        </p:blipFill>
        <p:spPr>
          <a:xfrm>
            <a:off x="5726890" y="2634263"/>
            <a:ext cx="988722" cy="1078787"/>
          </a:xfrm>
          <a:prstGeom prst="rect">
            <a:avLst/>
          </a:prstGeom>
        </p:spPr>
      </p:pic>
      <p:sp>
        <p:nvSpPr>
          <p:cNvPr id="58" name="Rectangle 57"/>
          <p:cNvSpPr/>
          <p:nvPr/>
        </p:nvSpPr>
        <p:spPr>
          <a:xfrm>
            <a:off x="4538933" y="1229106"/>
            <a:ext cx="2209800" cy="293520"/>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“Own” The Night</a:t>
            </a:r>
          </a:p>
        </p:txBody>
      </p:sp>
      <p:sp>
        <p:nvSpPr>
          <p:cNvPr id="78" name="Rectangle 77"/>
          <p:cNvSpPr/>
          <p:nvPr/>
        </p:nvSpPr>
        <p:spPr>
          <a:xfrm>
            <a:off x="7383597" y="5204859"/>
            <a:ext cx="1436449" cy="49859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Saturday, 11/5/16</a:t>
            </a:r>
          </a:p>
          <a:p>
            <a:pPr algn="ctr"/>
            <a:r>
              <a:rPr lang="en-US" sz="1200" b="1" dirty="0">
                <a:solidFill>
                  <a:schemeClr val="tx1"/>
                </a:solidFill>
              </a:rPr>
              <a:t>9:15p - Rank #5</a:t>
            </a:r>
          </a:p>
        </p:txBody>
      </p:sp>
      <p:sp>
        <p:nvSpPr>
          <p:cNvPr id="86" name="TextBox 85"/>
          <p:cNvSpPr txBox="1"/>
          <p:nvPr/>
        </p:nvSpPr>
        <p:spPr>
          <a:xfrm>
            <a:off x="0" y="6504269"/>
            <a:ext cx="8248261"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Rank listings based on the highest rank among the four time periods of the night.</a:t>
            </a:r>
          </a:p>
        </p:txBody>
      </p:sp>
      <p:sp>
        <p:nvSpPr>
          <p:cNvPr id="3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2749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136" y="3766438"/>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406191"/>
            <a:ext cx="9144000"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rPr>
              <a:t>Top Twitter Trending TV Topics By Night</a:t>
            </a:r>
          </a:p>
        </p:txBody>
      </p:sp>
      <p:sp>
        <p:nvSpPr>
          <p:cNvPr id="6" name="Rectangle 2"/>
          <p:cNvSpPr>
            <a:spLocks/>
          </p:cNvSpPr>
          <p:nvPr/>
        </p:nvSpPr>
        <p:spPr bwMode="auto">
          <a:xfrm>
            <a:off x="241583" y="172528"/>
            <a:ext cx="75774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en-US" sz="2400" kern="0" spc="-100" dirty="0">
                <a:solidFill>
                  <a:srgbClr val="3775A2"/>
                </a:solidFill>
                <a:latin typeface="Trebuchet MS"/>
                <a:ea typeface="+mj-ea"/>
                <a:cs typeface="Trebuchet MS"/>
              </a:rPr>
              <a:t>In Fact, </a:t>
            </a:r>
            <a:r>
              <a:rPr lang="en-US" altLang="en-US" sz="2400" b="1" i="1" u="sng" kern="0" spc="-100" dirty="0">
                <a:solidFill>
                  <a:srgbClr val="3775A2"/>
                </a:solidFill>
                <a:latin typeface="Trebuchet MS"/>
                <a:ea typeface="+mj-ea"/>
                <a:cs typeface="Trebuchet MS"/>
              </a:rPr>
              <a:t>47</a:t>
            </a:r>
            <a:r>
              <a:rPr lang="en-US" altLang="en-US" sz="2400" kern="0" spc="-100" dirty="0">
                <a:solidFill>
                  <a:srgbClr val="3775A2"/>
                </a:solidFill>
                <a:latin typeface="Trebuchet MS"/>
                <a:ea typeface="+mj-ea"/>
                <a:cs typeface="Trebuchet MS"/>
              </a:rPr>
              <a:t> Different Ad-Supported TV Topics Trended #1 During Primetime Over The Four-Week Time Period</a:t>
            </a: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10" y="266394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5853" y="2517864"/>
            <a:ext cx="0" cy="34400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93" y="267887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423" y="2690205"/>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077" y="268193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770" y="2679929"/>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100" y="267887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415" y="268634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381016" y="283791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13-Oct</a:t>
            </a:r>
          </a:p>
        </p:txBody>
      </p:sp>
      <p:pic>
        <p:nvPicPr>
          <p:cNvPr id="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749" y="376398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209" y="377202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931" y="3769345"/>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23" y="377158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310710" y="2822283"/>
            <a:ext cx="606651"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rPr>
              <a:t>10-Oct</a:t>
            </a:r>
          </a:p>
        </p:txBody>
      </p:sp>
      <p:cxnSp>
        <p:nvCxnSpPr>
          <p:cNvPr id="50" name="Straight Connector 49"/>
          <p:cNvCxnSpPr/>
          <p:nvPr/>
        </p:nvCxnSpPr>
        <p:spPr>
          <a:xfrm>
            <a:off x="3248460" y="2495092"/>
            <a:ext cx="0" cy="37790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98403" y="2443952"/>
            <a:ext cx="0" cy="416251"/>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906523" y="2511433"/>
            <a:ext cx="0" cy="34400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933936" y="2228072"/>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214550" y="2535814"/>
            <a:ext cx="2334" cy="3014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8489746" y="2341653"/>
            <a:ext cx="12949" cy="5267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961814" y="3664270"/>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264527" y="3595312"/>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652343" y="3660864"/>
            <a:ext cx="0" cy="25183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1674635" y="2837218"/>
            <a:ext cx="606651"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rPr>
              <a:t>11-Oct</a:t>
            </a:r>
          </a:p>
        </p:txBody>
      </p:sp>
      <p:sp>
        <p:nvSpPr>
          <p:cNvPr id="113" name="TextBox 112"/>
          <p:cNvSpPr txBox="1"/>
          <p:nvPr/>
        </p:nvSpPr>
        <p:spPr>
          <a:xfrm>
            <a:off x="3008793" y="2843106"/>
            <a:ext cx="606651"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rPr>
              <a:t>12-Oct</a:t>
            </a:r>
          </a:p>
        </p:txBody>
      </p:sp>
      <p:sp>
        <p:nvSpPr>
          <p:cNvPr id="116" name="TextBox 115"/>
          <p:cNvSpPr txBox="1"/>
          <p:nvPr/>
        </p:nvSpPr>
        <p:spPr>
          <a:xfrm>
            <a:off x="5702415" y="2826596"/>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14-Oct</a:t>
            </a:r>
          </a:p>
        </p:txBody>
      </p:sp>
      <p:sp>
        <p:nvSpPr>
          <p:cNvPr id="117" name="TextBox 116"/>
          <p:cNvSpPr txBox="1"/>
          <p:nvPr/>
        </p:nvSpPr>
        <p:spPr>
          <a:xfrm>
            <a:off x="7016239" y="2840803"/>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15-Oct</a:t>
            </a:r>
          </a:p>
        </p:txBody>
      </p:sp>
      <p:sp>
        <p:nvSpPr>
          <p:cNvPr id="118" name="TextBox 117"/>
          <p:cNvSpPr txBox="1"/>
          <p:nvPr/>
        </p:nvSpPr>
        <p:spPr>
          <a:xfrm>
            <a:off x="8256872" y="2840803"/>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16-Oct</a:t>
            </a:r>
          </a:p>
        </p:txBody>
      </p:sp>
      <p:sp>
        <p:nvSpPr>
          <p:cNvPr id="119" name="TextBox 118"/>
          <p:cNvSpPr txBox="1"/>
          <p:nvPr/>
        </p:nvSpPr>
        <p:spPr>
          <a:xfrm>
            <a:off x="293831" y="392474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17-Oct</a:t>
            </a:r>
          </a:p>
        </p:txBody>
      </p:sp>
      <p:sp>
        <p:nvSpPr>
          <p:cNvPr id="120" name="TextBox 119"/>
          <p:cNvSpPr txBox="1"/>
          <p:nvPr/>
        </p:nvSpPr>
        <p:spPr>
          <a:xfrm>
            <a:off x="1719036" y="3924555"/>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18-Oct</a:t>
            </a:r>
          </a:p>
        </p:txBody>
      </p:sp>
      <p:sp>
        <p:nvSpPr>
          <p:cNvPr id="123" name="TextBox 122"/>
          <p:cNvSpPr txBox="1"/>
          <p:nvPr/>
        </p:nvSpPr>
        <p:spPr>
          <a:xfrm>
            <a:off x="3028742" y="3919606"/>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19-Oct</a:t>
            </a:r>
          </a:p>
        </p:txBody>
      </p:sp>
      <p:sp>
        <p:nvSpPr>
          <p:cNvPr id="124" name="TextBox 123"/>
          <p:cNvSpPr txBox="1"/>
          <p:nvPr/>
        </p:nvSpPr>
        <p:spPr>
          <a:xfrm>
            <a:off x="4430474" y="3939168"/>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20-Oct</a:t>
            </a:r>
          </a:p>
        </p:txBody>
      </p:sp>
      <p:sp>
        <p:nvSpPr>
          <p:cNvPr id="125" name="TextBox 124"/>
          <p:cNvSpPr txBox="1"/>
          <p:nvPr/>
        </p:nvSpPr>
        <p:spPr>
          <a:xfrm>
            <a:off x="5700021" y="392132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21-Oct</a:t>
            </a:r>
          </a:p>
        </p:txBody>
      </p:sp>
      <p:pic>
        <p:nvPicPr>
          <p:cNvPr id="1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659" y="376398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 name="TextBox 131"/>
          <p:cNvSpPr txBox="1"/>
          <p:nvPr/>
        </p:nvSpPr>
        <p:spPr>
          <a:xfrm>
            <a:off x="8228612" y="391847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23-Oct</a:t>
            </a:r>
          </a:p>
        </p:txBody>
      </p:sp>
      <p:cxnSp>
        <p:nvCxnSpPr>
          <p:cNvPr id="134" name="Straight Connector 133"/>
          <p:cNvCxnSpPr/>
          <p:nvPr/>
        </p:nvCxnSpPr>
        <p:spPr>
          <a:xfrm>
            <a:off x="8459950" y="3672602"/>
            <a:ext cx="0" cy="1892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419" y="377158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9" name="Straight Connector 138"/>
          <p:cNvCxnSpPr/>
          <p:nvPr/>
        </p:nvCxnSpPr>
        <p:spPr>
          <a:xfrm>
            <a:off x="7216884" y="3595312"/>
            <a:ext cx="0" cy="27701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6956754" y="392327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22-Oct</a:t>
            </a:r>
          </a:p>
        </p:txBody>
      </p:sp>
      <p:pic>
        <p:nvPicPr>
          <p:cNvPr id="1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961" y="4865228"/>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452" y="486277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64" y="487081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130" y="4868135"/>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66" y="487037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7" name="Straight Connector 156"/>
          <p:cNvCxnSpPr/>
          <p:nvPr/>
        </p:nvCxnSpPr>
        <p:spPr>
          <a:xfrm>
            <a:off x="593136" y="4798525"/>
            <a:ext cx="0" cy="20812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1941517" y="4763060"/>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266352" y="4694102"/>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9" name="TextBox 178"/>
          <p:cNvSpPr txBox="1"/>
          <p:nvPr/>
        </p:nvSpPr>
        <p:spPr>
          <a:xfrm>
            <a:off x="347274" y="502353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24-Oct</a:t>
            </a:r>
          </a:p>
        </p:txBody>
      </p:sp>
      <p:sp>
        <p:nvSpPr>
          <p:cNvPr id="180" name="TextBox 179"/>
          <p:cNvSpPr txBox="1"/>
          <p:nvPr/>
        </p:nvSpPr>
        <p:spPr>
          <a:xfrm>
            <a:off x="1698739" y="5023345"/>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25-Oct</a:t>
            </a:r>
          </a:p>
        </p:txBody>
      </p:sp>
      <p:sp>
        <p:nvSpPr>
          <p:cNvPr id="181" name="TextBox 180"/>
          <p:cNvSpPr txBox="1"/>
          <p:nvPr/>
        </p:nvSpPr>
        <p:spPr>
          <a:xfrm>
            <a:off x="3030567" y="5018396"/>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26-Oct</a:t>
            </a:r>
          </a:p>
        </p:txBody>
      </p:sp>
      <p:sp>
        <p:nvSpPr>
          <p:cNvPr id="182" name="TextBox 181"/>
          <p:cNvSpPr txBox="1"/>
          <p:nvPr/>
        </p:nvSpPr>
        <p:spPr>
          <a:xfrm>
            <a:off x="4395429" y="5037958"/>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27-Oct</a:t>
            </a:r>
          </a:p>
        </p:txBody>
      </p:sp>
      <p:sp>
        <p:nvSpPr>
          <p:cNvPr id="183" name="TextBox 182"/>
          <p:cNvSpPr txBox="1"/>
          <p:nvPr/>
        </p:nvSpPr>
        <p:spPr>
          <a:xfrm>
            <a:off x="5709220" y="502011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28-Oct</a:t>
            </a:r>
          </a:p>
        </p:txBody>
      </p:sp>
      <p:pic>
        <p:nvPicPr>
          <p:cNvPr id="1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858" y="486277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TextBox 184"/>
          <p:cNvSpPr txBox="1"/>
          <p:nvPr/>
        </p:nvSpPr>
        <p:spPr>
          <a:xfrm>
            <a:off x="8237811" y="501726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30-Oct</a:t>
            </a:r>
          </a:p>
        </p:txBody>
      </p:sp>
      <p:cxnSp>
        <p:nvCxnSpPr>
          <p:cNvPr id="187" name="Straight Connector 186"/>
          <p:cNvCxnSpPr/>
          <p:nvPr/>
        </p:nvCxnSpPr>
        <p:spPr>
          <a:xfrm>
            <a:off x="8469149" y="4771392"/>
            <a:ext cx="0" cy="1892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657" y="4854202"/>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9" name="Straight Connector 188"/>
          <p:cNvCxnSpPr/>
          <p:nvPr/>
        </p:nvCxnSpPr>
        <p:spPr>
          <a:xfrm>
            <a:off x="7226083" y="4694102"/>
            <a:ext cx="0" cy="27701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6965953" y="502206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29-Oct</a:t>
            </a:r>
          </a:p>
        </p:txBody>
      </p:sp>
      <p:pic>
        <p:nvPicPr>
          <p:cNvPr id="1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757" y="5890633"/>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52" y="588818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586" y="5896222"/>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926" y="5893540"/>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70" y="5881028"/>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1" name="Straight Connector 200"/>
          <p:cNvCxnSpPr/>
          <p:nvPr/>
        </p:nvCxnSpPr>
        <p:spPr>
          <a:xfrm>
            <a:off x="1941817" y="5788465"/>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3296148" y="5719507"/>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4639720" y="5785059"/>
            <a:ext cx="0" cy="25183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63733" y="5745555"/>
            <a:ext cx="0" cy="27701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9" name="TextBox 208"/>
          <p:cNvSpPr txBox="1"/>
          <p:nvPr/>
        </p:nvSpPr>
        <p:spPr>
          <a:xfrm>
            <a:off x="318078" y="6034196"/>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31-Oct</a:t>
            </a:r>
          </a:p>
        </p:txBody>
      </p:sp>
      <p:sp>
        <p:nvSpPr>
          <p:cNvPr id="210" name="TextBox 209"/>
          <p:cNvSpPr txBox="1"/>
          <p:nvPr/>
        </p:nvSpPr>
        <p:spPr>
          <a:xfrm>
            <a:off x="1699039" y="6048750"/>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1-Nov</a:t>
            </a:r>
          </a:p>
        </p:txBody>
      </p:sp>
      <p:sp>
        <p:nvSpPr>
          <p:cNvPr id="211" name="TextBox 210"/>
          <p:cNvSpPr txBox="1"/>
          <p:nvPr/>
        </p:nvSpPr>
        <p:spPr>
          <a:xfrm>
            <a:off x="3060363" y="6043801"/>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2-Nov</a:t>
            </a:r>
          </a:p>
        </p:txBody>
      </p:sp>
      <p:sp>
        <p:nvSpPr>
          <p:cNvPr id="212" name="TextBox 211"/>
          <p:cNvSpPr txBox="1"/>
          <p:nvPr/>
        </p:nvSpPr>
        <p:spPr>
          <a:xfrm>
            <a:off x="4417851" y="6063363"/>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3-Nov</a:t>
            </a:r>
          </a:p>
        </p:txBody>
      </p:sp>
      <p:sp>
        <p:nvSpPr>
          <p:cNvPr id="213" name="TextBox 212"/>
          <p:cNvSpPr txBox="1"/>
          <p:nvPr/>
        </p:nvSpPr>
        <p:spPr>
          <a:xfrm>
            <a:off x="5777144" y="6045524"/>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4-Nov</a:t>
            </a:r>
          </a:p>
        </p:txBody>
      </p:sp>
      <p:pic>
        <p:nvPicPr>
          <p:cNvPr id="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654" y="588818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 name="TextBox 214"/>
          <p:cNvSpPr txBox="1"/>
          <p:nvPr/>
        </p:nvSpPr>
        <p:spPr>
          <a:xfrm>
            <a:off x="8267607" y="604266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6-Nov</a:t>
            </a:r>
          </a:p>
        </p:txBody>
      </p:sp>
      <p:cxnSp>
        <p:nvCxnSpPr>
          <p:cNvPr id="217" name="Straight Connector 216"/>
          <p:cNvCxnSpPr/>
          <p:nvPr/>
        </p:nvCxnSpPr>
        <p:spPr>
          <a:xfrm>
            <a:off x="8498945" y="5796797"/>
            <a:ext cx="0" cy="1892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453" y="587960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9" name="Straight Connector 218"/>
          <p:cNvCxnSpPr/>
          <p:nvPr/>
        </p:nvCxnSpPr>
        <p:spPr>
          <a:xfrm>
            <a:off x="7255879" y="5719507"/>
            <a:ext cx="0" cy="27701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1" name="TextBox 220"/>
          <p:cNvSpPr txBox="1"/>
          <p:nvPr/>
        </p:nvSpPr>
        <p:spPr>
          <a:xfrm>
            <a:off x="6995749" y="6047469"/>
            <a:ext cx="606651" cy="230832"/>
          </a:xfrm>
          <a:prstGeom prst="rect">
            <a:avLst/>
          </a:prstGeom>
          <a:noFill/>
        </p:spPr>
        <p:txBody>
          <a:bodyPr wrap="square" rtlCol="0">
            <a:spAutoFit/>
          </a:bodyPr>
          <a:lstStyle/>
          <a:p>
            <a:pPr lvl="0" defTabSz="914400">
              <a:defRPr/>
            </a:pPr>
            <a:r>
              <a:rPr lang="en-US" sz="900" b="1" kern="0" dirty="0">
                <a:solidFill>
                  <a:schemeClr val="bg1"/>
                </a:solidFill>
                <a:latin typeface="Trebuchet MS" panose="020B0603020202020204" pitchFamily="34" charset="0"/>
              </a:rPr>
              <a:t>5-Nov</a:t>
            </a:r>
          </a:p>
        </p:txBody>
      </p:sp>
      <p:sp>
        <p:nvSpPr>
          <p:cNvPr id="126" name="Rectangle 125"/>
          <p:cNvSpPr/>
          <p:nvPr/>
        </p:nvSpPr>
        <p:spPr>
          <a:xfrm>
            <a:off x="40989" y="174959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Monday</a:t>
            </a:r>
            <a:endParaRPr kumimoji="0" lang="en-US" sz="1200" b="0" i="0" u="none" strike="noStrike" kern="0" cap="none" spc="0" normalizeH="0" baseline="0" noProof="0" dirty="0">
              <a:ln>
                <a:noFill/>
              </a:ln>
              <a:solidFill>
                <a:schemeClr val="bg1"/>
              </a:solidFill>
              <a:effectLst/>
              <a:uLnTx/>
              <a:uFillTx/>
            </a:endParaRPr>
          </a:p>
        </p:txBody>
      </p:sp>
      <p:sp>
        <p:nvSpPr>
          <p:cNvPr id="146" name="TextBox 145"/>
          <p:cNvSpPr txBox="1"/>
          <p:nvPr/>
        </p:nvSpPr>
        <p:spPr>
          <a:xfrm>
            <a:off x="9331" y="1077500"/>
            <a:ext cx="9114203" cy="30777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a:rPr>
              <a:t>For 24 out of 28 nights,</a:t>
            </a:r>
            <a:r>
              <a:rPr kumimoji="0" lang="en-US" sz="1400" b="0" i="0" u="none" strike="noStrike" kern="1200" cap="none" spc="0" normalizeH="0" noProof="0" dirty="0">
                <a:ln>
                  <a:noFill/>
                </a:ln>
                <a:solidFill>
                  <a:prstClr val="black"/>
                </a:solidFill>
                <a:effectLst/>
                <a:uLnTx/>
                <a:uFillTx/>
                <a:latin typeface="Calibri"/>
              </a:rPr>
              <a:t> an Ad-Supported TV topic trended #1 during at least one of the four monitored “points in time”</a:t>
            </a:r>
            <a:endParaRPr kumimoji="0" lang="en-US" sz="1400" b="1" i="0" u="none" strike="noStrike" kern="1200" cap="none" spc="0" normalizeH="0" baseline="0" noProof="0" dirty="0">
              <a:ln>
                <a:noFill/>
              </a:ln>
              <a:solidFill>
                <a:prstClr val="black"/>
              </a:solidFill>
              <a:effectLst/>
              <a:uLnTx/>
              <a:uFillTx/>
              <a:latin typeface="Calibri"/>
            </a:endParaRPr>
          </a:p>
        </p:txBody>
      </p:sp>
      <p:sp>
        <p:nvSpPr>
          <p:cNvPr id="148" name="TextBox 147"/>
          <p:cNvSpPr txBox="1"/>
          <p:nvPr/>
        </p:nvSpPr>
        <p:spPr>
          <a:xfrm>
            <a:off x="0" y="6487675"/>
            <a:ext cx="8797680"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a:t>
            </a:r>
            <a:r>
              <a:rPr lang="en-US" sz="800" dirty="0">
                <a:solidFill>
                  <a:prstClr val="black"/>
                </a:solidFill>
                <a:latin typeface="Trebuchet MS" panose="020B0603020202020204" pitchFamily="34" charset="0"/>
              </a:rPr>
              <a:t>Results include both “direct” and “related” TV topics. </a:t>
            </a:r>
            <a:r>
              <a:rPr lang="en-US" sz="800" dirty="0">
                <a:latin typeface="Trebuchet MS" panose="020B0603020202020204" pitchFamily="34" charset="0"/>
              </a:rPr>
              <a:t>Non #1 </a:t>
            </a:r>
            <a:r>
              <a:rPr lang="en-US" sz="800" dirty="0">
                <a:solidFill>
                  <a:srgbClr val="FF0000"/>
                </a:solidFill>
                <a:latin typeface="Trebuchet MS" panose="020B0603020202020204" pitchFamily="34" charset="0"/>
              </a:rPr>
              <a:t>Red</a:t>
            </a:r>
            <a:r>
              <a:rPr lang="en-US" sz="800" dirty="0">
                <a:latin typeface="Trebuchet MS" panose="020B0603020202020204" pitchFamily="34" charset="0"/>
              </a:rPr>
              <a:t> highlighted days reflect the highest trending TV-topic for that evening. Overall rank in parentheses. LHHH = Lop &amp; Hip Hop: Hollywood</a:t>
            </a:r>
          </a:p>
        </p:txBody>
      </p:sp>
      <p:sp>
        <p:nvSpPr>
          <p:cNvPr id="150"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37545" y="2120375"/>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Supergirl</a:t>
            </a:r>
            <a:r>
              <a:rPr lang="en-US" dirty="0">
                <a:solidFill>
                  <a:schemeClr val="tx1"/>
                </a:solidFill>
              </a:rPr>
              <a:t> (#1)</a:t>
            </a:r>
          </a:p>
          <a:p>
            <a:r>
              <a:rPr lang="en-US" dirty="0">
                <a:solidFill>
                  <a:schemeClr val="tx1"/>
                </a:solidFill>
              </a:rPr>
              <a:t>9:15p: #</a:t>
            </a:r>
            <a:r>
              <a:rPr lang="en-US" dirty="0" err="1">
                <a:solidFill>
                  <a:schemeClr val="tx1"/>
                </a:solidFill>
              </a:rPr>
              <a:t>SuperGirl</a:t>
            </a:r>
            <a:r>
              <a:rPr lang="en-US" dirty="0">
                <a:solidFill>
                  <a:schemeClr val="tx1"/>
                </a:solidFill>
              </a:rPr>
              <a:t> (#1)</a:t>
            </a:r>
          </a:p>
          <a:p>
            <a:r>
              <a:rPr lang="en-US" dirty="0">
                <a:solidFill>
                  <a:schemeClr val="tx1"/>
                </a:solidFill>
              </a:rPr>
              <a:t>10:15p: #</a:t>
            </a:r>
            <a:r>
              <a:rPr lang="en-US" dirty="0" err="1">
                <a:solidFill>
                  <a:schemeClr val="tx1"/>
                </a:solidFill>
              </a:rPr>
              <a:t>RallyTogether</a:t>
            </a:r>
            <a:r>
              <a:rPr lang="en-US" dirty="0">
                <a:solidFill>
                  <a:schemeClr val="tx1"/>
                </a:solidFill>
              </a:rPr>
              <a:t> (#1)</a:t>
            </a:r>
          </a:p>
          <a:p>
            <a:r>
              <a:rPr lang="en-US" dirty="0">
                <a:solidFill>
                  <a:schemeClr val="tx1"/>
                </a:solidFill>
              </a:rPr>
              <a:t>11:15p: #</a:t>
            </a:r>
            <a:r>
              <a:rPr lang="en-US" dirty="0" err="1">
                <a:solidFill>
                  <a:schemeClr val="tx1"/>
                </a:solidFill>
              </a:rPr>
              <a:t>RallyTogether</a:t>
            </a:r>
            <a:r>
              <a:rPr lang="en-US" dirty="0">
                <a:solidFill>
                  <a:schemeClr val="tx1"/>
                </a:solidFill>
              </a:rPr>
              <a:t> (#1)</a:t>
            </a:r>
          </a:p>
        </p:txBody>
      </p:sp>
      <p:sp>
        <p:nvSpPr>
          <p:cNvPr id="152" name="Rectangle 151"/>
          <p:cNvSpPr/>
          <p:nvPr/>
        </p:nvSpPr>
        <p:spPr>
          <a:xfrm>
            <a:off x="1350382"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Tuesday</a:t>
            </a:r>
            <a:endParaRPr kumimoji="0" lang="en-US" sz="1200" b="0" i="0" u="none" strike="noStrike" kern="0" cap="none" spc="0" normalizeH="0" baseline="0" noProof="0" dirty="0">
              <a:ln>
                <a:noFill/>
              </a:ln>
              <a:solidFill>
                <a:schemeClr val="bg1"/>
              </a:solidFill>
              <a:effectLst/>
              <a:uLnTx/>
              <a:uFillTx/>
            </a:endParaRPr>
          </a:p>
        </p:txBody>
      </p:sp>
      <p:sp>
        <p:nvSpPr>
          <p:cNvPr id="153" name="Rectangle 152"/>
          <p:cNvSpPr/>
          <p:nvPr/>
        </p:nvSpPr>
        <p:spPr>
          <a:xfrm>
            <a:off x="2666001"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Wednesday</a:t>
            </a:r>
            <a:endParaRPr kumimoji="0" lang="en-US" sz="1200" b="0" i="0" u="none" strike="noStrike" kern="0" cap="none" spc="0" normalizeH="0" baseline="0" noProof="0" dirty="0">
              <a:ln>
                <a:noFill/>
              </a:ln>
              <a:solidFill>
                <a:schemeClr val="bg1"/>
              </a:solidFill>
              <a:effectLst/>
              <a:uLnTx/>
              <a:uFillTx/>
            </a:endParaRPr>
          </a:p>
        </p:txBody>
      </p:sp>
      <p:sp>
        <p:nvSpPr>
          <p:cNvPr id="154" name="Rectangle 153"/>
          <p:cNvSpPr/>
          <p:nvPr/>
        </p:nvSpPr>
        <p:spPr>
          <a:xfrm>
            <a:off x="3972283" y="1752702"/>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Thursday</a:t>
            </a:r>
            <a:endParaRPr kumimoji="0" lang="en-US" sz="1200" b="0" i="0" u="none" strike="noStrike" kern="0" cap="none" spc="0" normalizeH="0" baseline="0" noProof="0" dirty="0">
              <a:ln>
                <a:noFill/>
              </a:ln>
              <a:solidFill>
                <a:schemeClr val="bg1"/>
              </a:solidFill>
              <a:effectLst/>
              <a:uLnTx/>
              <a:uFillTx/>
            </a:endParaRPr>
          </a:p>
        </p:txBody>
      </p:sp>
      <p:sp>
        <p:nvSpPr>
          <p:cNvPr id="155" name="Rectangle 154"/>
          <p:cNvSpPr/>
          <p:nvPr/>
        </p:nvSpPr>
        <p:spPr>
          <a:xfrm>
            <a:off x="5278569" y="1752701"/>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Friday</a:t>
            </a:r>
            <a:endParaRPr kumimoji="0" lang="en-US" sz="1200" b="0" i="0" u="none" strike="noStrike" kern="0" cap="none" spc="0" normalizeH="0" baseline="0" noProof="0" dirty="0">
              <a:ln>
                <a:noFill/>
              </a:ln>
              <a:solidFill>
                <a:schemeClr val="bg1"/>
              </a:solidFill>
              <a:effectLst/>
              <a:uLnTx/>
              <a:uFillTx/>
            </a:endParaRPr>
          </a:p>
        </p:txBody>
      </p:sp>
      <p:sp>
        <p:nvSpPr>
          <p:cNvPr id="156" name="Rectangle 155"/>
          <p:cNvSpPr/>
          <p:nvPr/>
        </p:nvSpPr>
        <p:spPr>
          <a:xfrm>
            <a:off x="6575522"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Saturday</a:t>
            </a:r>
            <a:endParaRPr kumimoji="0" lang="en-US" sz="1200" b="0" i="0" u="none" strike="noStrike" kern="0" cap="none" spc="0" normalizeH="0" baseline="0" noProof="0" dirty="0">
              <a:ln>
                <a:noFill/>
              </a:ln>
              <a:solidFill>
                <a:schemeClr val="bg1"/>
              </a:solidFill>
              <a:effectLst/>
              <a:uLnTx/>
              <a:uFillTx/>
            </a:endParaRPr>
          </a:p>
        </p:txBody>
      </p:sp>
      <p:sp>
        <p:nvSpPr>
          <p:cNvPr id="158" name="Rectangle 157"/>
          <p:cNvSpPr/>
          <p:nvPr/>
        </p:nvSpPr>
        <p:spPr>
          <a:xfrm>
            <a:off x="7872479" y="1752700"/>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Sunday</a:t>
            </a:r>
            <a:endParaRPr kumimoji="0" lang="en-US" sz="1200" b="0" i="0" u="none" strike="noStrike" kern="0" cap="none" spc="0" normalizeH="0" baseline="0" noProof="0" dirty="0">
              <a:ln>
                <a:noFill/>
              </a:ln>
              <a:solidFill>
                <a:schemeClr val="bg1"/>
              </a:solidFill>
              <a:effectLst/>
              <a:uLnTx/>
              <a:uFillTx/>
            </a:endParaRPr>
          </a:p>
        </p:txBody>
      </p:sp>
      <p:sp>
        <p:nvSpPr>
          <p:cNvPr id="159" name="TextBox 158"/>
          <p:cNvSpPr txBox="1"/>
          <p:nvPr/>
        </p:nvSpPr>
        <p:spPr>
          <a:xfrm>
            <a:off x="1350855" y="2123485"/>
            <a:ext cx="1259633" cy="40369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9:15p: Kershaw (#1)</a:t>
            </a:r>
          </a:p>
          <a:p>
            <a:r>
              <a:rPr lang="en-US" dirty="0">
                <a:solidFill>
                  <a:schemeClr val="tx1"/>
                </a:solidFill>
              </a:rPr>
              <a:t>10:15p: #</a:t>
            </a:r>
            <a:r>
              <a:rPr lang="en-US" dirty="0" err="1">
                <a:solidFill>
                  <a:schemeClr val="tx1"/>
                </a:solidFill>
              </a:rPr>
              <a:t>AtlantaFX</a:t>
            </a:r>
            <a:r>
              <a:rPr lang="en-US" dirty="0">
                <a:solidFill>
                  <a:schemeClr val="tx1"/>
                </a:solidFill>
              </a:rPr>
              <a:t> (#1)</a:t>
            </a:r>
          </a:p>
          <a:p>
            <a:r>
              <a:rPr lang="en-US" dirty="0">
                <a:solidFill>
                  <a:schemeClr val="tx1"/>
                </a:solidFill>
              </a:rPr>
              <a:t>11:15p: #</a:t>
            </a:r>
            <a:r>
              <a:rPr lang="en-US" dirty="0" err="1">
                <a:solidFill>
                  <a:schemeClr val="tx1"/>
                </a:solidFill>
              </a:rPr>
              <a:t>AtlantaFX</a:t>
            </a:r>
            <a:r>
              <a:rPr lang="en-US" dirty="0">
                <a:solidFill>
                  <a:schemeClr val="tx1"/>
                </a:solidFill>
              </a:rPr>
              <a:t> (#1)</a:t>
            </a:r>
          </a:p>
        </p:txBody>
      </p:sp>
      <p:sp>
        <p:nvSpPr>
          <p:cNvPr id="161" name="TextBox 160"/>
          <p:cNvSpPr txBox="1"/>
          <p:nvPr/>
        </p:nvSpPr>
        <p:spPr>
          <a:xfrm>
            <a:off x="2673845" y="2116876"/>
            <a:ext cx="1259633" cy="52155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Auston</a:t>
            </a:r>
            <a:r>
              <a:rPr lang="en-US" dirty="0">
                <a:solidFill>
                  <a:schemeClr val="tx1"/>
                </a:solidFill>
              </a:rPr>
              <a:t> Matthews (#1)</a:t>
            </a:r>
          </a:p>
          <a:p>
            <a:r>
              <a:rPr lang="en-US" dirty="0">
                <a:solidFill>
                  <a:schemeClr val="tx1"/>
                </a:solidFill>
              </a:rPr>
              <a:t>9:15p: #Empire (#1)</a:t>
            </a:r>
          </a:p>
          <a:p>
            <a:r>
              <a:rPr lang="en-US" dirty="0">
                <a:solidFill>
                  <a:schemeClr val="tx1"/>
                </a:solidFill>
              </a:rPr>
              <a:t>10:15p: #Empire (#1)</a:t>
            </a:r>
          </a:p>
          <a:p>
            <a:r>
              <a:rPr lang="en-US" dirty="0">
                <a:solidFill>
                  <a:schemeClr val="tx1"/>
                </a:solidFill>
              </a:rPr>
              <a:t>11:15p: #</a:t>
            </a:r>
            <a:r>
              <a:rPr lang="en-US" dirty="0" err="1">
                <a:solidFill>
                  <a:schemeClr val="tx1"/>
                </a:solidFill>
              </a:rPr>
              <a:t>QueenSugar</a:t>
            </a:r>
            <a:r>
              <a:rPr lang="en-US" dirty="0">
                <a:solidFill>
                  <a:schemeClr val="tx1"/>
                </a:solidFill>
              </a:rPr>
              <a:t> (#1)</a:t>
            </a:r>
          </a:p>
        </p:txBody>
      </p:sp>
      <p:sp>
        <p:nvSpPr>
          <p:cNvPr id="162" name="TextBox 161"/>
          <p:cNvSpPr txBox="1"/>
          <p:nvPr/>
        </p:nvSpPr>
        <p:spPr>
          <a:xfrm>
            <a:off x="3971763" y="2126594"/>
            <a:ext cx="1259633" cy="40369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9:15p: #AllStars2 (#1)</a:t>
            </a:r>
          </a:p>
          <a:p>
            <a:r>
              <a:rPr lang="en-US" dirty="0">
                <a:solidFill>
                  <a:schemeClr val="tx1"/>
                </a:solidFill>
              </a:rPr>
              <a:t>10:15p: #AllStars2 (#1)</a:t>
            </a:r>
          </a:p>
          <a:p>
            <a:r>
              <a:rPr lang="en-US" dirty="0">
                <a:solidFill>
                  <a:schemeClr val="tx1"/>
                </a:solidFill>
              </a:rPr>
              <a:t>11:15p: #HTGAWM (#1)</a:t>
            </a:r>
          </a:p>
        </p:txBody>
      </p:sp>
      <p:sp>
        <p:nvSpPr>
          <p:cNvPr id="163" name="TextBox 162"/>
          <p:cNvSpPr txBox="1"/>
          <p:nvPr/>
        </p:nvSpPr>
        <p:spPr>
          <a:xfrm>
            <a:off x="5281159" y="2129703"/>
            <a:ext cx="1259633" cy="16924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11:15p: #ALCS (#1)</a:t>
            </a:r>
          </a:p>
        </p:txBody>
      </p:sp>
      <p:sp>
        <p:nvSpPr>
          <p:cNvPr id="164" name="TextBox 163"/>
          <p:cNvSpPr txBox="1"/>
          <p:nvPr/>
        </p:nvSpPr>
        <p:spPr>
          <a:xfrm>
            <a:off x="6584328" y="2119987"/>
            <a:ext cx="1241282" cy="45905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tx1"/>
                </a:solidFill>
              </a:rPr>
              <a:t>8:15p: #</a:t>
            </a:r>
            <a:r>
              <a:rPr lang="en-US" sz="600" dirty="0" err="1">
                <a:solidFill>
                  <a:schemeClr val="tx1"/>
                </a:solidFill>
              </a:rPr>
              <a:t>SurvivingCompton</a:t>
            </a:r>
            <a:r>
              <a:rPr lang="en-US" sz="600" dirty="0">
                <a:solidFill>
                  <a:schemeClr val="tx1"/>
                </a:solidFill>
              </a:rPr>
              <a:t> (#1)</a:t>
            </a:r>
          </a:p>
          <a:p>
            <a:r>
              <a:rPr lang="en-US" sz="600" dirty="0">
                <a:solidFill>
                  <a:schemeClr val="tx1"/>
                </a:solidFill>
              </a:rPr>
              <a:t>9:15p: #</a:t>
            </a:r>
            <a:r>
              <a:rPr lang="en-US" sz="600" dirty="0" err="1">
                <a:solidFill>
                  <a:schemeClr val="tx1"/>
                </a:solidFill>
              </a:rPr>
              <a:t>SurvivingCompton</a:t>
            </a:r>
            <a:r>
              <a:rPr lang="en-US" sz="600" dirty="0">
                <a:solidFill>
                  <a:schemeClr val="tx1"/>
                </a:solidFill>
              </a:rPr>
              <a:t> (#1)</a:t>
            </a:r>
          </a:p>
          <a:p>
            <a:r>
              <a:rPr lang="en-US" sz="600" dirty="0">
                <a:solidFill>
                  <a:schemeClr val="tx1"/>
                </a:solidFill>
              </a:rPr>
              <a:t>10:15p: #</a:t>
            </a:r>
            <a:r>
              <a:rPr lang="en-US" sz="600" dirty="0" err="1">
                <a:solidFill>
                  <a:schemeClr val="tx1"/>
                </a:solidFill>
              </a:rPr>
              <a:t>SurvivingCompton</a:t>
            </a:r>
            <a:r>
              <a:rPr lang="en-US" sz="600" dirty="0">
                <a:solidFill>
                  <a:schemeClr val="tx1"/>
                </a:solidFill>
              </a:rPr>
              <a:t> (#1)</a:t>
            </a:r>
          </a:p>
          <a:p>
            <a:r>
              <a:rPr lang="en-US" sz="600" dirty="0">
                <a:solidFill>
                  <a:schemeClr val="tx1"/>
                </a:solidFill>
              </a:rPr>
              <a:t>11:15p: #</a:t>
            </a:r>
            <a:r>
              <a:rPr lang="en-US" sz="600" dirty="0" err="1">
                <a:solidFill>
                  <a:schemeClr val="tx1"/>
                </a:solidFill>
              </a:rPr>
              <a:t>SurvivingCompton</a:t>
            </a:r>
            <a:r>
              <a:rPr lang="en-US" sz="600" dirty="0">
                <a:solidFill>
                  <a:schemeClr val="tx1"/>
                </a:solidFill>
              </a:rPr>
              <a:t> (#1)</a:t>
            </a:r>
          </a:p>
        </p:txBody>
      </p:sp>
      <p:sp>
        <p:nvSpPr>
          <p:cNvPr id="165" name="TextBox 164"/>
          <p:cNvSpPr txBox="1"/>
          <p:nvPr/>
        </p:nvSpPr>
        <p:spPr>
          <a:xfrm>
            <a:off x="7877533" y="2116876"/>
            <a:ext cx="1259633" cy="40369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0000"/>
                </a:solidFill>
              </a:rPr>
              <a:t>9:15p: Kershaw (#2)</a:t>
            </a:r>
          </a:p>
          <a:p>
            <a:r>
              <a:rPr lang="en-US" dirty="0">
                <a:solidFill>
                  <a:srgbClr val="FF0000"/>
                </a:solidFill>
              </a:rPr>
              <a:t>10:15p: Kershaw (#2)</a:t>
            </a:r>
          </a:p>
          <a:p>
            <a:r>
              <a:rPr lang="en-US" dirty="0">
                <a:solidFill>
                  <a:srgbClr val="FF0000"/>
                </a:solidFill>
              </a:rPr>
              <a:t>11:15p: Kershaw (#2)</a:t>
            </a:r>
          </a:p>
        </p:txBody>
      </p:sp>
      <p:sp>
        <p:nvSpPr>
          <p:cNvPr id="166" name="TextBox 165"/>
          <p:cNvSpPr txBox="1"/>
          <p:nvPr/>
        </p:nvSpPr>
        <p:spPr>
          <a:xfrm>
            <a:off x="29326" y="3248153"/>
            <a:ext cx="1259633" cy="404644"/>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575" dirty="0">
                <a:solidFill>
                  <a:schemeClr val="tx1"/>
                </a:solidFill>
              </a:rPr>
              <a:t>8:15p: #</a:t>
            </a:r>
            <a:r>
              <a:rPr lang="en-US" sz="575" dirty="0" err="1">
                <a:solidFill>
                  <a:schemeClr val="tx1"/>
                </a:solidFill>
              </a:rPr>
              <a:t>BillyBushMadeMeDoIt</a:t>
            </a:r>
            <a:r>
              <a:rPr lang="en-US" sz="575" dirty="0">
                <a:solidFill>
                  <a:schemeClr val="tx1"/>
                </a:solidFill>
              </a:rPr>
              <a:t> (#1</a:t>
            </a:r>
            <a:r>
              <a:rPr lang="en-US" dirty="0">
                <a:solidFill>
                  <a:schemeClr val="tx1"/>
                </a:solidFill>
              </a:rPr>
              <a:t>)</a:t>
            </a:r>
          </a:p>
          <a:p>
            <a:r>
              <a:rPr lang="en-US" dirty="0">
                <a:solidFill>
                  <a:schemeClr val="tx1"/>
                </a:solidFill>
              </a:rPr>
              <a:t>9:15p: #LHHH (#1)</a:t>
            </a:r>
          </a:p>
          <a:p>
            <a:r>
              <a:rPr lang="en-US" dirty="0">
                <a:solidFill>
                  <a:schemeClr val="tx1"/>
                </a:solidFill>
              </a:rPr>
              <a:t>10:15p: #DWTS (#1)</a:t>
            </a:r>
          </a:p>
        </p:txBody>
      </p:sp>
      <p:sp>
        <p:nvSpPr>
          <p:cNvPr id="168" name="TextBox 167"/>
          <p:cNvSpPr txBox="1"/>
          <p:nvPr/>
        </p:nvSpPr>
        <p:spPr>
          <a:xfrm>
            <a:off x="1344783" y="3250975"/>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DrainTheSwamp</a:t>
            </a:r>
            <a:r>
              <a:rPr lang="en-US" dirty="0">
                <a:solidFill>
                  <a:schemeClr val="tx1"/>
                </a:solidFill>
              </a:rPr>
              <a:t> (#1)</a:t>
            </a:r>
          </a:p>
          <a:p>
            <a:r>
              <a:rPr lang="en-US" dirty="0">
                <a:solidFill>
                  <a:schemeClr val="tx1"/>
                </a:solidFill>
              </a:rPr>
              <a:t>9:15p: #</a:t>
            </a:r>
            <a:r>
              <a:rPr lang="en-US" dirty="0" err="1">
                <a:solidFill>
                  <a:schemeClr val="tx1"/>
                </a:solidFill>
              </a:rPr>
              <a:t>SDLive</a:t>
            </a:r>
            <a:r>
              <a:rPr lang="en-US" dirty="0">
                <a:solidFill>
                  <a:schemeClr val="tx1"/>
                </a:solidFill>
              </a:rPr>
              <a:t> (#1)</a:t>
            </a:r>
          </a:p>
          <a:p>
            <a:r>
              <a:rPr lang="en-US" dirty="0">
                <a:solidFill>
                  <a:schemeClr val="tx1"/>
                </a:solidFill>
              </a:rPr>
              <a:t>10:15p: #</a:t>
            </a:r>
            <a:r>
              <a:rPr lang="en-US" dirty="0" err="1">
                <a:solidFill>
                  <a:schemeClr val="tx1"/>
                </a:solidFill>
              </a:rPr>
              <a:t>SDLive</a:t>
            </a:r>
            <a:r>
              <a:rPr lang="en-US" dirty="0">
                <a:solidFill>
                  <a:schemeClr val="tx1"/>
                </a:solidFill>
              </a:rPr>
              <a:t> (#1)</a:t>
            </a:r>
          </a:p>
          <a:p>
            <a:r>
              <a:rPr lang="en-US" dirty="0">
                <a:solidFill>
                  <a:schemeClr val="tx1"/>
                </a:solidFill>
              </a:rPr>
              <a:t>11:15p: #</a:t>
            </a:r>
            <a:r>
              <a:rPr lang="en-US" dirty="0" err="1">
                <a:solidFill>
                  <a:schemeClr val="tx1"/>
                </a:solidFill>
              </a:rPr>
              <a:t>AtlantaFX</a:t>
            </a:r>
            <a:r>
              <a:rPr lang="en-US" dirty="0">
                <a:solidFill>
                  <a:schemeClr val="tx1"/>
                </a:solidFill>
              </a:rPr>
              <a:t> (#1)</a:t>
            </a:r>
          </a:p>
        </p:txBody>
      </p:sp>
      <p:cxnSp>
        <p:nvCxnSpPr>
          <p:cNvPr id="67" name="Straight Connector 66"/>
          <p:cNvCxnSpPr/>
          <p:nvPr/>
        </p:nvCxnSpPr>
        <p:spPr>
          <a:xfrm>
            <a:off x="539693" y="3667836"/>
            <a:ext cx="0" cy="271332"/>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2669682" y="3248519"/>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debatenight</a:t>
            </a:r>
            <a:r>
              <a:rPr lang="en-US" dirty="0">
                <a:solidFill>
                  <a:schemeClr val="tx1"/>
                </a:solidFill>
              </a:rPr>
              <a:t> (#1)</a:t>
            </a:r>
          </a:p>
          <a:p>
            <a:r>
              <a:rPr lang="en-US" dirty="0">
                <a:solidFill>
                  <a:schemeClr val="tx1"/>
                </a:solidFill>
              </a:rPr>
              <a:t>9:15p: #</a:t>
            </a:r>
            <a:r>
              <a:rPr lang="en-US" dirty="0" err="1">
                <a:solidFill>
                  <a:schemeClr val="tx1"/>
                </a:solidFill>
              </a:rPr>
              <a:t>debatenight</a:t>
            </a:r>
            <a:r>
              <a:rPr lang="en-US" dirty="0">
                <a:solidFill>
                  <a:schemeClr val="tx1"/>
                </a:solidFill>
              </a:rPr>
              <a:t> (#1)</a:t>
            </a:r>
          </a:p>
          <a:p>
            <a:r>
              <a:rPr lang="en-US" dirty="0">
                <a:solidFill>
                  <a:schemeClr val="tx1"/>
                </a:solidFill>
              </a:rPr>
              <a:t>10:15p: #</a:t>
            </a:r>
            <a:r>
              <a:rPr lang="en-US" dirty="0" err="1">
                <a:solidFill>
                  <a:schemeClr val="tx1"/>
                </a:solidFill>
              </a:rPr>
              <a:t>debatenight</a:t>
            </a:r>
            <a:r>
              <a:rPr lang="en-US" dirty="0">
                <a:solidFill>
                  <a:schemeClr val="tx1"/>
                </a:solidFill>
              </a:rPr>
              <a:t> (#1)</a:t>
            </a:r>
          </a:p>
          <a:p>
            <a:r>
              <a:rPr lang="en-US" dirty="0">
                <a:solidFill>
                  <a:schemeClr val="tx1"/>
                </a:solidFill>
              </a:rPr>
              <a:t>11:15p: #</a:t>
            </a:r>
            <a:r>
              <a:rPr lang="en-US" dirty="0" err="1">
                <a:solidFill>
                  <a:schemeClr val="tx1"/>
                </a:solidFill>
              </a:rPr>
              <a:t>debatenight</a:t>
            </a:r>
            <a:r>
              <a:rPr lang="en-US" dirty="0">
                <a:solidFill>
                  <a:schemeClr val="tx1"/>
                </a:solidFill>
              </a:rPr>
              <a:t> (#1)</a:t>
            </a:r>
          </a:p>
        </p:txBody>
      </p:sp>
      <p:sp>
        <p:nvSpPr>
          <p:cNvPr id="192" name="TextBox 191"/>
          <p:cNvSpPr txBox="1"/>
          <p:nvPr/>
        </p:nvSpPr>
        <p:spPr>
          <a:xfrm>
            <a:off x="3977678" y="3246060"/>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RockyHorror</a:t>
            </a:r>
            <a:r>
              <a:rPr lang="en-US" dirty="0">
                <a:solidFill>
                  <a:schemeClr val="tx1"/>
                </a:solidFill>
              </a:rPr>
              <a:t> (#1)</a:t>
            </a:r>
          </a:p>
          <a:p>
            <a:r>
              <a:rPr lang="en-US" dirty="0">
                <a:solidFill>
                  <a:schemeClr val="tx1"/>
                </a:solidFill>
              </a:rPr>
              <a:t>9:15p: #</a:t>
            </a:r>
            <a:r>
              <a:rPr lang="en-US" dirty="0" err="1">
                <a:solidFill>
                  <a:schemeClr val="tx1"/>
                </a:solidFill>
              </a:rPr>
              <a:t>RockyHorror</a:t>
            </a:r>
            <a:r>
              <a:rPr lang="en-US" dirty="0">
                <a:solidFill>
                  <a:schemeClr val="tx1"/>
                </a:solidFill>
              </a:rPr>
              <a:t> (#1)</a:t>
            </a:r>
          </a:p>
          <a:p>
            <a:r>
              <a:rPr lang="en-US" dirty="0">
                <a:solidFill>
                  <a:schemeClr val="tx1"/>
                </a:solidFill>
              </a:rPr>
              <a:t>10:15p: #</a:t>
            </a:r>
            <a:r>
              <a:rPr lang="en-US" dirty="0" err="1">
                <a:solidFill>
                  <a:schemeClr val="tx1"/>
                </a:solidFill>
              </a:rPr>
              <a:t>AlSmithDinner</a:t>
            </a:r>
            <a:r>
              <a:rPr lang="en-US" dirty="0">
                <a:solidFill>
                  <a:schemeClr val="tx1"/>
                </a:solidFill>
              </a:rPr>
              <a:t> (#1)</a:t>
            </a:r>
          </a:p>
          <a:p>
            <a:r>
              <a:rPr lang="en-US" dirty="0">
                <a:solidFill>
                  <a:schemeClr val="tx1"/>
                </a:solidFill>
              </a:rPr>
              <a:t>11:15p: #</a:t>
            </a:r>
            <a:r>
              <a:rPr lang="en-US" dirty="0" err="1">
                <a:solidFill>
                  <a:schemeClr val="tx1"/>
                </a:solidFill>
              </a:rPr>
              <a:t>AlSmithDinner</a:t>
            </a:r>
            <a:r>
              <a:rPr lang="en-US" dirty="0">
                <a:solidFill>
                  <a:schemeClr val="tx1"/>
                </a:solidFill>
              </a:rPr>
              <a:t> (#1)</a:t>
            </a:r>
          </a:p>
        </p:txBody>
      </p:sp>
      <p:cxnSp>
        <p:nvCxnSpPr>
          <p:cNvPr id="223" name="Straight Connector 222"/>
          <p:cNvCxnSpPr/>
          <p:nvPr/>
        </p:nvCxnSpPr>
        <p:spPr>
          <a:xfrm>
            <a:off x="5938855" y="3317001"/>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2" name="TextBox 221"/>
          <p:cNvSpPr txBox="1"/>
          <p:nvPr/>
        </p:nvSpPr>
        <p:spPr>
          <a:xfrm>
            <a:off x="5278702" y="3248125"/>
            <a:ext cx="1259633" cy="16924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0000"/>
                </a:solidFill>
              </a:rPr>
              <a:t>11:15p: #</a:t>
            </a:r>
            <a:r>
              <a:rPr lang="en-US" dirty="0" err="1">
                <a:solidFill>
                  <a:srgbClr val="FF0000"/>
                </a:solidFill>
              </a:rPr>
              <a:t>USFvsTEM</a:t>
            </a:r>
            <a:r>
              <a:rPr lang="en-US" dirty="0">
                <a:solidFill>
                  <a:srgbClr val="FF0000"/>
                </a:solidFill>
              </a:rPr>
              <a:t> (#2)</a:t>
            </a:r>
          </a:p>
        </p:txBody>
      </p:sp>
      <p:sp>
        <p:nvSpPr>
          <p:cNvPr id="224" name="TextBox 223"/>
          <p:cNvSpPr txBox="1"/>
          <p:nvPr/>
        </p:nvSpPr>
        <p:spPr>
          <a:xfrm>
            <a:off x="6566022" y="3246062"/>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TAMUvsBAMA</a:t>
            </a:r>
            <a:r>
              <a:rPr lang="en-US" dirty="0">
                <a:solidFill>
                  <a:schemeClr val="tx1"/>
                </a:solidFill>
              </a:rPr>
              <a:t> (#1)</a:t>
            </a:r>
          </a:p>
          <a:p>
            <a:r>
              <a:rPr lang="en-US" dirty="0">
                <a:solidFill>
                  <a:schemeClr val="tx1"/>
                </a:solidFill>
              </a:rPr>
              <a:t>9:15p: #</a:t>
            </a:r>
            <a:r>
              <a:rPr lang="en-US" dirty="0" err="1">
                <a:solidFill>
                  <a:schemeClr val="tx1"/>
                </a:solidFill>
              </a:rPr>
              <a:t>TAMUvsBAMA</a:t>
            </a:r>
            <a:r>
              <a:rPr lang="en-US" dirty="0">
                <a:solidFill>
                  <a:schemeClr val="tx1"/>
                </a:solidFill>
              </a:rPr>
              <a:t> (#1)</a:t>
            </a:r>
          </a:p>
          <a:p>
            <a:r>
              <a:rPr lang="en-US" dirty="0">
                <a:solidFill>
                  <a:schemeClr val="tx1"/>
                </a:solidFill>
              </a:rPr>
              <a:t>10:15p: Kershaw (#1)</a:t>
            </a:r>
          </a:p>
          <a:p>
            <a:r>
              <a:rPr lang="en-US" dirty="0">
                <a:solidFill>
                  <a:schemeClr val="tx1"/>
                </a:solidFill>
              </a:rPr>
              <a:t>11:15p: #Cubs (#1)</a:t>
            </a:r>
          </a:p>
        </p:txBody>
      </p:sp>
      <p:sp>
        <p:nvSpPr>
          <p:cNvPr id="225" name="TextBox 224"/>
          <p:cNvSpPr txBox="1"/>
          <p:nvPr/>
        </p:nvSpPr>
        <p:spPr>
          <a:xfrm>
            <a:off x="7863882" y="3246061"/>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80" dirty="0">
                <a:solidFill>
                  <a:schemeClr val="tx1"/>
                </a:solidFill>
              </a:rPr>
              <a:t>8:15p: #</a:t>
            </a:r>
            <a:r>
              <a:rPr lang="en-US" sz="680" dirty="0" err="1">
                <a:solidFill>
                  <a:schemeClr val="tx1"/>
                </a:solidFill>
              </a:rPr>
              <a:t>TheWalkingDead</a:t>
            </a:r>
            <a:r>
              <a:rPr lang="en-US" sz="680" dirty="0">
                <a:solidFill>
                  <a:schemeClr val="tx1"/>
                </a:solidFill>
              </a:rPr>
              <a:t> (#1)</a:t>
            </a:r>
          </a:p>
          <a:p>
            <a:r>
              <a:rPr lang="en-US" sz="680" dirty="0">
                <a:solidFill>
                  <a:schemeClr val="tx1"/>
                </a:solidFill>
              </a:rPr>
              <a:t>9:15p: #</a:t>
            </a:r>
            <a:r>
              <a:rPr lang="en-US" sz="680" dirty="0" err="1">
                <a:solidFill>
                  <a:schemeClr val="tx1"/>
                </a:solidFill>
              </a:rPr>
              <a:t>TheWalkingDead</a:t>
            </a:r>
            <a:r>
              <a:rPr lang="en-US" sz="680" dirty="0">
                <a:solidFill>
                  <a:schemeClr val="tx1"/>
                </a:solidFill>
              </a:rPr>
              <a:t> (#1)</a:t>
            </a:r>
          </a:p>
          <a:p>
            <a:r>
              <a:rPr lang="en-US" sz="640" dirty="0">
                <a:solidFill>
                  <a:schemeClr val="tx1"/>
                </a:solidFill>
              </a:rPr>
              <a:t>10:15p: #</a:t>
            </a:r>
            <a:r>
              <a:rPr lang="en-US" sz="640" dirty="0" err="1">
                <a:solidFill>
                  <a:schemeClr val="tx1"/>
                </a:solidFill>
              </a:rPr>
              <a:t>TheWalkingDead</a:t>
            </a:r>
            <a:r>
              <a:rPr lang="en-US" sz="640" dirty="0">
                <a:solidFill>
                  <a:schemeClr val="tx1"/>
                </a:solidFill>
              </a:rPr>
              <a:t> (#1)</a:t>
            </a:r>
          </a:p>
          <a:p>
            <a:r>
              <a:rPr lang="en-US" sz="640" dirty="0">
                <a:solidFill>
                  <a:schemeClr val="tx1"/>
                </a:solidFill>
              </a:rPr>
              <a:t>11:15p: #</a:t>
            </a:r>
            <a:r>
              <a:rPr lang="en-US" sz="640" dirty="0" err="1">
                <a:solidFill>
                  <a:schemeClr val="tx1"/>
                </a:solidFill>
              </a:rPr>
              <a:t>TheWalkingDead</a:t>
            </a:r>
            <a:r>
              <a:rPr lang="en-US" sz="640" dirty="0">
                <a:solidFill>
                  <a:schemeClr val="tx1"/>
                </a:solidFill>
              </a:rPr>
              <a:t> (#1)</a:t>
            </a:r>
          </a:p>
        </p:txBody>
      </p:sp>
      <p:sp>
        <p:nvSpPr>
          <p:cNvPr id="227" name="TextBox 226"/>
          <p:cNvSpPr txBox="1"/>
          <p:nvPr/>
        </p:nvSpPr>
        <p:spPr>
          <a:xfrm>
            <a:off x="29716" y="4354646"/>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#LHHH (#1)</a:t>
            </a:r>
          </a:p>
          <a:p>
            <a:r>
              <a:rPr lang="en-US" dirty="0">
                <a:solidFill>
                  <a:schemeClr val="tx1"/>
                </a:solidFill>
              </a:rPr>
              <a:t>9:15p: #LHHH (#1)</a:t>
            </a:r>
          </a:p>
          <a:p>
            <a:r>
              <a:rPr lang="en-US" dirty="0">
                <a:solidFill>
                  <a:schemeClr val="tx1"/>
                </a:solidFill>
              </a:rPr>
              <a:t>10:15p: #DWTS (#1)</a:t>
            </a:r>
          </a:p>
          <a:p>
            <a:r>
              <a:rPr lang="en-US" dirty="0">
                <a:solidFill>
                  <a:schemeClr val="tx1"/>
                </a:solidFill>
              </a:rPr>
              <a:t>11:15p: #DWTS (#1)</a:t>
            </a:r>
          </a:p>
        </p:txBody>
      </p:sp>
      <p:sp>
        <p:nvSpPr>
          <p:cNvPr id="228" name="TextBox 227"/>
          <p:cNvSpPr txBox="1"/>
          <p:nvPr/>
        </p:nvSpPr>
        <p:spPr>
          <a:xfrm>
            <a:off x="1332491" y="4354646"/>
            <a:ext cx="1259633" cy="51986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WorldSeries</a:t>
            </a:r>
            <a:r>
              <a:rPr lang="en-US" dirty="0">
                <a:solidFill>
                  <a:schemeClr val="tx1"/>
                </a:solidFill>
              </a:rPr>
              <a:t> (#1)</a:t>
            </a:r>
          </a:p>
          <a:p>
            <a:r>
              <a:rPr lang="en-US" dirty="0">
                <a:solidFill>
                  <a:schemeClr val="tx1"/>
                </a:solidFill>
              </a:rPr>
              <a:t>9:15p: #</a:t>
            </a:r>
            <a:r>
              <a:rPr lang="en-US" dirty="0" err="1">
                <a:solidFill>
                  <a:schemeClr val="tx1"/>
                </a:solidFill>
              </a:rPr>
              <a:t>WorldSeries</a:t>
            </a:r>
            <a:r>
              <a:rPr lang="en-US" dirty="0">
                <a:solidFill>
                  <a:schemeClr val="tx1"/>
                </a:solidFill>
              </a:rPr>
              <a:t> (#1)</a:t>
            </a:r>
          </a:p>
          <a:p>
            <a:r>
              <a:rPr lang="en-US" dirty="0">
                <a:solidFill>
                  <a:schemeClr val="tx1"/>
                </a:solidFill>
              </a:rPr>
              <a:t>10:15p: #</a:t>
            </a:r>
            <a:r>
              <a:rPr lang="en-US" dirty="0" err="1">
                <a:solidFill>
                  <a:schemeClr val="tx1"/>
                </a:solidFill>
              </a:rPr>
              <a:t>WorldSeries</a:t>
            </a:r>
            <a:r>
              <a:rPr lang="en-US" dirty="0">
                <a:solidFill>
                  <a:schemeClr val="tx1"/>
                </a:solidFill>
              </a:rPr>
              <a:t> (#1)</a:t>
            </a:r>
          </a:p>
          <a:p>
            <a:r>
              <a:rPr lang="en-US" dirty="0">
                <a:solidFill>
                  <a:schemeClr val="tx1"/>
                </a:solidFill>
              </a:rPr>
              <a:t>11:15p: #</a:t>
            </a:r>
            <a:r>
              <a:rPr lang="en-US" dirty="0" err="1">
                <a:solidFill>
                  <a:schemeClr val="tx1"/>
                </a:solidFill>
              </a:rPr>
              <a:t>WorldSeries</a:t>
            </a:r>
            <a:r>
              <a:rPr lang="en-US" dirty="0">
                <a:solidFill>
                  <a:schemeClr val="tx1"/>
                </a:solidFill>
              </a:rPr>
              <a:t> (#1)</a:t>
            </a:r>
          </a:p>
        </p:txBody>
      </p:sp>
      <p:sp>
        <p:nvSpPr>
          <p:cNvPr id="229" name="TextBox 228"/>
          <p:cNvSpPr txBox="1"/>
          <p:nvPr/>
        </p:nvSpPr>
        <p:spPr>
          <a:xfrm>
            <a:off x="2664766" y="4352192"/>
            <a:ext cx="1259633" cy="51986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FLSenDebate</a:t>
            </a:r>
            <a:r>
              <a:rPr lang="en-US" dirty="0">
                <a:solidFill>
                  <a:schemeClr val="tx1"/>
                </a:solidFill>
              </a:rPr>
              <a:t> (#1)</a:t>
            </a:r>
          </a:p>
          <a:p>
            <a:r>
              <a:rPr lang="en-US" dirty="0">
                <a:solidFill>
                  <a:schemeClr val="tx1"/>
                </a:solidFill>
              </a:rPr>
              <a:t>9:15p: #</a:t>
            </a:r>
            <a:r>
              <a:rPr lang="en-US" dirty="0" err="1">
                <a:solidFill>
                  <a:schemeClr val="tx1"/>
                </a:solidFill>
              </a:rPr>
              <a:t>ConvenceMe</a:t>
            </a:r>
            <a:r>
              <a:rPr lang="en-US" dirty="0">
                <a:solidFill>
                  <a:schemeClr val="tx1"/>
                </a:solidFill>
              </a:rPr>
              <a:t> (#1)</a:t>
            </a:r>
          </a:p>
          <a:p>
            <a:r>
              <a:rPr lang="en-US" dirty="0">
                <a:solidFill>
                  <a:schemeClr val="tx1"/>
                </a:solidFill>
              </a:rPr>
              <a:t>10:15p: #</a:t>
            </a:r>
            <a:r>
              <a:rPr lang="en-US" dirty="0" err="1">
                <a:solidFill>
                  <a:schemeClr val="tx1"/>
                </a:solidFill>
              </a:rPr>
              <a:t>QueenSugar</a:t>
            </a:r>
            <a:r>
              <a:rPr lang="en-US" dirty="0">
                <a:solidFill>
                  <a:schemeClr val="tx1"/>
                </a:solidFill>
              </a:rPr>
              <a:t> (#1)</a:t>
            </a:r>
          </a:p>
          <a:p>
            <a:r>
              <a:rPr lang="en-US" dirty="0">
                <a:solidFill>
                  <a:schemeClr val="tx1"/>
                </a:solidFill>
              </a:rPr>
              <a:t>11:15p: #</a:t>
            </a:r>
            <a:r>
              <a:rPr lang="en-US" dirty="0" err="1">
                <a:solidFill>
                  <a:schemeClr val="tx1"/>
                </a:solidFill>
              </a:rPr>
              <a:t>AHSRoanoke</a:t>
            </a:r>
            <a:r>
              <a:rPr lang="en-US" dirty="0">
                <a:solidFill>
                  <a:schemeClr val="tx1"/>
                </a:solidFill>
              </a:rPr>
              <a:t> (#1)</a:t>
            </a:r>
          </a:p>
        </p:txBody>
      </p:sp>
      <p:cxnSp>
        <p:nvCxnSpPr>
          <p:cNvPr id="232" name="Straight Connector 231"/>
          <p:cNvCxnSpPr/>
          <p:nvPr/>
        </p:nvCxnSpPr>
        <p:spPr>
          <a:xfrm>
            <a:off x="4625142" y="4356357"/>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1" name="TextBox 230"/>
          <p:cNvSpPr txBox="1"/>
          <p:nvPr/>
        </p:nvSpPr>
        <p:spPr>
          <a:xfrm>
            <a:off x="3976233" y="4366546"/>
            <a:ext cx="1259633" cy="16924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11:15p: #HTGAWM (#1)</a:t>
            </a:r>
          </a:p>
        </p:txBody>
      </p:sp>
      <p:cxnSp>
        <p:nvCxnSpPr>
          <p:cNvPr id="233" name="Straight Connector 232"/>
          <p:cNvCxnSpPr/>
          <p:nvPr/>
        </p:nvCxnSpPr>
        <p:spPr>
          <a:xfrm>
            <a:off x="5935291" y="4353900"/>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4" name="TextBox 233"/>
          <p:cNvSpPr txBox="1"/>
          <p:nvPr/>
        </p:nvSpPr>
        <p:spPr>
          <a:xfrm>
            <a:off x="5271634" y="4364089"/>
            <a:ext cx="1259633" cy="16924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11:15p: Bill Murray (#1)</a:t>
            </a:r>
          </a:p>
        </p:txBody>
      </p:sp>
      <p:sp>
        <p:nvSpPr>
          <p:cNvPr id="235" name="TextBox 234"/>
          <p:cNvSpPr txBox="1"/>
          <p:nvPr/>
        </p:nvSpPr>
        <p:spPr>
          <a:xfrm>
            <a:off x="6566331" y="4357109"/>
            <a:ext cx="1259633" cy="51986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Baylor Football (#1)</a:t>
            </a:r>
          </a:p>
          <a:p>
            <a:r>
              <a:rPr lang="en-US" dirty="0">
                <a:solidFill>
                  <a:schemeClr val="tx1"/>
                </a:solidFill>
              </a:rPr>
              <a:t>9:15p: Lackey (#1)</a:t>
            </a:r>
          </a:p>
          <a:p>
            <a:r>
              <a:rPr lang="en-US" dirty="0">
                <a:solidFill>
                  <a:schemeClr val="tx1"/>
                </a:solidFill>
              </a:rPr>
              <a:t>10:15p: Lackey (#1)</a:t>
            </a:r>
          </a:p>
          <a:p>
            <a:r>
              <a:rPr lang="en-US" dirty="0">
                <a:solidFill>
                  <a:schemeClr val="tx1"/>
                </a:solidFill>
              </a:rPr>
              <a:t>11:15p: Vince Vaughn (#1)</a:t>
            </a:r>
          </a:p>
        </p:txBody>
      </p:sp>
      <p:sp>
        <p:nvSpPr>
          <p:cNvPr id="238" name="TextBox 237"/>
          <p:cNvSpPr txBox="1"/>
          <p:nvPr/>
        </p:nvSpPr>
        <p:spPr>
          <a:xfrm>
            <a:off x="7867294" y="4356715"/>
            <a:ext cx="1259633" cy="51494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0000"/>
                </a:solidFill>
              </a:rPr>
              <a:t>8:15p: Aaron Rodgers (#2)</a:t>
            </a:r>
          </a:p>
          <a:p>
            <a:r>
              <a:rPr lang="en-US" dirty="0">
                <a:solidFill>
                  <a:srgbClr val="FF0000"/>
                </a:solidFill>
              </a:rPr>
              <a:t>9:15p: #NYCFC (#2)</a:t>
            </a:r>
          </a:p>
          <a:p>
            <a:r>
              <a:rPr lang="en-US" dirty="0">
                <a:solidFill>
                  <a:srgbClr val="FF0000"/>
                </a:solidFill>
              </a:rPr>
              <a:t>10:15p: Carol (TWD) (#2)</a:t>
            </a:r>
          </a:p>
          <a:p>
            <a:r>
              <a:rPr lang="en-US" dirty="0">
                <a:solidFill>
                  <a:srgbClr val="FF0000"/>
                </a:solidFill>
              </a:rPr>
              <a:t>11:15p: Eddie </a:t>
            </a:r>
            <a:r>
              <a:rPr lang="en-US" dirty="0" err="1">
                <a:solidFill>
                  <a:srgbClr val="FF0000"/>
                </a:solidFill>
              </a:rPr>
              <a:t>Vedder</a:t>
            </a:r>
            <a:r>
              <a:rPr lang="en-US" dirty="0">
                <a:solidFill>
                  <a:srgbClr val="FF0000"/>
                </a:solidFill>
              </a:rPr>
              <a:t> (#2)</a:t>
            </a:r>
          </a:p>
        </p:txBody>
      </p:sp>
      <p:sp>
        <p:nvSpPr>
          <p:cNvPr id="240" name="TextBox 239"/>
          <p:cNvSpPr txBox="1"/>
          <p:nvPr/>
        </p:nvSpPr>
        <p:spPr>
          <a:xfrm>
            <a:off x="1330539" y="5446242"/>
            <a:ext cx="1259633" cy="34824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9:15p: Game 7 (#1)</a:t>
            </a:r>
          </a:p>
          <a:p>
            <a:r>
              <a:rPr lang="en-US" dirty="0">
                <a:solidFill>
                  <a:schemeClr val="tx1"/>
                </a:solidFill>
              </a:rPr>
              <a:t>10:15p: Game 7 (#1)</a:t>
            </a:r>
          </a:p>
          <a:p>
            <a:r>
              <a:rPr lang="en-US" dirty="0">
                <a:solidFill>
                  <a:schemeClr val="tx1"/>
                </a:solidFill>
              </a:rPr>
              <a:t>11:15p: #</a:t>
            </a:r>
            <a:r>
              <a:rPr lang="en-US" dirty="0" err="1">
                <a:solidFill>
                  <a:schemeClr val="tx1"/>
                </a:solidFill>
              </a:rPr>
              <a:t>AtlantaFX</a:t>
            </a:r>
            <a:r>
              <a:rPr lang="en-US" dirty="0">
                <a:solidFill>
                  <a:schemeClr val="tx1"/>
                </a:solidFill>
              </a:rPr>
              <a:t> (#1)</a:t>
            </a:r>
          </a:p>
        </p:txBody>
      </p:sp>
      <p:sp>
        <p:nvSpPr>
          <p:cNvPr id="241" name="TextBox 240"/>
          <p:cNvSpPr txBox="1"/>
          <p:nvPr/>
        </p:nvSpPr>
        <p:spPr>
          <a:xfrm>
            <a:off x="2647560" y="5448491"/>
            <a:ext cx="1259633" cy="45855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#CMAawards50 (#1)</a:t>
            </a:r>
          </a:p>
          <a:p>
            <a:r>
              <a:rPr lang="en-US" dirty="0">
                <a:solidFill>
                  <a:schemeClr val="tx1"/>
                </a:solidFill>
              </a:rPr>
              <a:t>9:15p: #CMAawards50 (#1)</a:t>
            </a:r>
          </a:p>
          <a:p>
            <a:r>
              <a:rPr lang="en-US" dirty="0">
                <a:solidFill>
                  <a:schemeClr val="tx1"/>
                </a:solidFill>
              </a:rPr>
              <a:t>10:15p: #CMAawards50 (#1)</a:t>
            </a:r>
          </a:p>
          <a:p>
            <a:r>
              <a:rPr lang="en-US" dirty="0">
                <a:solidFill>
                  <a:schemeClr val="tx1"/>
                </a:solidFill>
              </a:rPr>
              <a:t>11:15p: #CMAawards50 (#1)</a:t>
            </a:r>
          </a:p>
        </p:txBody>
      </p:sp>
      <p:sp>
        <p:nvSpPr>
          <p:cNvPr id="242" name="TextBox 241"/>
          <p:cNvSpPr txBox="1"/>
          <p:nvPr/>
        </p:nvSpPr>
        <p:spPr>
          <a:xfrm>
            <a:off x="3956368" y="5443785"/>
            <a:ext cx="1279498" cy="408614"/>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9:15p: </a:t>
            </a:r>
            <a:r>
              <a:rPr lang="en-US" dirty="0" err="1">
                <a:solidFill>
                  <a:schemeClr val="tx1"/>
                </a:solidFill>
              </a:rPr>
              <a:t>GreysAnatomy</a:t>
            </a:r>
            <a:r>
              <a:rPr lang="en-US" dirty="0">
                <a:solidFill>
                  <a:schemeClr val="tx1"/>
                </a:solidFill>
              </a:rPr>
              <a:t> (#1)</a:t>
            </a:r>
          </a:p>
          <a:p>
            <a:r>
              <a:rPr lang="en-US" dirty="0">
                <a:solidFill>
                  <a:schemeClr val="tx1"/>
                </a:solidFill>
              </a:rPr>
              <a:t>10:15p: #HTGAWM (#1)</a:t>
            </a:r>
          </a:p>
          <a:p>
            <a:r>
              <a:rPr lang="en-US" dirty="0">
                <a:solidFill>
                  <a:schemeClr val="tx1"/>
                </a:solidFill>
              </a:rPr>
              <a:t>11:15p: #HTGAWM (#1)</a:t>
            </a:r>
          </a:p>
        </p:txBody>
      </p:sp>
      <p:sp>
        <p:nvSpPr>
          <p:cNvPr id="243" name="TextBox 242"/>
          <p:cNvSpPr txBox="1"/>
          <p:nvPr/>
        </p:nvSpPr>
        <p:spPr>
          <a:xfrm>
            <a:off x="5278702" y="5448001"/>
            <a:ext cx="1259633" cy="27843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FF0000"/>
                </a:solidFill>
              </a:rPr>
              <a:t>8:15p: Isiah Whitehead (#2)</a:t>
            </a:r>
          </a:p>
          <a:p>
            <a:r>
              <a:rPr lang="en-US" dirty="0">
                <a:solidFill>
                  <a:srgbClr val="FF0000"/>
                </a:solidFill>
              </a:rPr>
              <a:t>9:15p: #Hornets (#2)</a:t>
            </a:r>
          </a:p>
        </p:txBody>
      </p:sp>
      <p:sp>
        <p:nvSpPr>
          <p:cNvPr id="244" name="TextBox 243"/>
          <p:cNvSpPr txBox="1"/>
          <p:nvPr/>
        </p:nvSpPr>
        <p:spPr>
          <a:xfrm>
            <a:off x="6566716" y="5445544"/>
            <a:ext cx="1259633" cy="27843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a:t>
            </a:r>
            <a:r>
              <a:rPr lang="en-US" dirty="0" err="1">
                <a:solidFill>
                  <a:schemeClr val="tx1"/>
                </a:solidFill>
              </a:rPr>
              <a:t>UFCMexico</a:t>
            </a:r>
            <a:r>
              <a:rPr lang="en-US" dirty="0">
                <a:solidFill>
                  <a:schemeClr val="tx1"/>
                </a:solidFill>
              </a:rPr>
              <a:t> (#1)</a:t>
            </a:r>
          </a:p>
          <a:p>
            <a:r>
              <a:rPr lang="en-US" dirty="0">
                <a:solidFill>
                  <a:schemeClr val="tx1"/>
                </a:solidFill>
              </a:rPr>
              <a:t>11:15p: </a:t>
            </a:r>
            <a:r>
              <a:rPr lang="en-US" dirty="0" err="1">
                <a:solidFill>
                  <a:schemeClr val="tx1"/>
                </a:solidFill>
              </a:rPr>
              <a:t>BAMAvsLSU</a:t>
            </a:r>
            <a:r>
              <a:rPr lang="en-US" dirty="0">
                <a:solidFill>
                  <a:schemeClr val="tx1"/>
                </a:solidFill>
              </a:rPr>
              <a:t> (#1)</a:t>
            </a:r>
          </a:p>
        </p:txBody>
      </p:sp>
      <p:sp>
        <p:nvSpPr>
          <p:cNvPr id="245" name="TextBox 244"/>
          <p:cNvSpPr txBox="1"/>
          <p:nvPr/>
        </p:nvSpPr>
        <p:spPr>
          <a:xfrm>
            <a:off x="7870537" y="5443776"/>
            <a:ext cx="1259633" cy="380154"/>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8:15p: #RHOA (#1)</a:t>
            </a:r>
          </a:p>
          <a:p>
            <a:r>
              <a:rPr lang="en-US" dirty="0">
                <a:solidFill>
                  <a:schemeClr val="tx1"/>
                </a:solidFill>
              </a:rPr>
              <a:t>9:15p: #RHOA (#1)</a:t>
            </a:r>
          </a:p>
          <a:p>
            <a:r>
              <a:rPr lang="en-US" dirty="0">
                <a:solidFill>
                  <a:schemeClr val="tx1"/>
                </a:solidFill>
              </a:rPr>
              <a:t>10:15p: #RHOA (#1)</a:t>
            </a:r>
          </a:p>
        </p:txBody>
      </p:sp>
      <p:cxnSp>
        <p:nvCxnSpPr>
          <p:cNvPr id="246" name="Straight Connector 245"/>
          <p:cNvCxnSpPr/>
          <p:nvPr/>
        </p:nvCxnSpPr>
        <p:spPr>
          <a:xfrm>
            <a:off x="575132" y="5763884"/>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9" name="TextBox 238"/>
          <p:cNvSpPr txBox="1"/>
          <p:nvPr/>
        </p:nvSpPr>
        <p:spPr>
          <a:xfrm>
            <a:off x="13014" y="5446242"/>
            <a:ext cx="1259633" cy="348250"/>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9:15p: #LHHH (#1)</a:t>
            </a:r>
          </a:p>
          <a:p>
            <a:r>
              <a:rPr lang="en-US" dirty="0">
                <a:solidFill>
                  <a:schemeClr val="tx1"/>
                </a:solidFill>
              </a:rPr>
              <a:t>10:15p: #DWTS (#1)</a:t>
            </a:r>
          </a:p>
          <a:p>
            <a:r>
              <a:rPr lang="en-US" dirty="0">
                <a:solidFill>
                  <a:schemeClr val="tx1"/>
                </a:solidFill>
              </a:rPr>
              <a:t>11:15p: Vikings (#1)</a:t>
            </a:r>
          </a:p>
        </p:txBody>
      </p:sp>
    </p:spTree>
    <p:extLst>
      <p:ext uri="{BB962C8B-B14F-4D97-AF65-F5344CB8AC3E}">
        <p14:creationId xmlns:p14="http://schemas.microsoft.com/office/powerpoint/2010/main" val="3678722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396950006"/>
              </p:ext>
            </p:extLst>
          </p:nvPr>
        </p:nvGraphicFramePr>
        <p:xfrm>
          <a:off x="1706959" y="965103"/>
          <a:ext cx="5841506" cy="4721286"/>
        </p:xfrm>
        <a:graphic>
          <a:graphicData uri="http://schemas.openxmlformats.org/drawingml/2006/chart">
            <c:chart xmlns:c="http://schemas.openxmlformats.org/drawingml/2006/chart" xmlns:r="http://schemas.openxmlformats.org/officeDocument/2006/relationships" r:id="rId2"/>
          </a:graphicData>
        </a:graphic>
      </p:graphicFrame>
      <p:sp>
        <p:nvSpPr>
          <p:cNvPr id="12" name="Speech Bubble: Rectangle 11"/>
          <p:cNvSpPr/>
          <p:nvPr/>
        </p:nvSpPr>
        <p:spPr>
          <a:xfrm>
            <a:off x="111426" y="1375740"/>
            <a:ext cx="2370518" cy="4566426"/>
          </a:xfrm>
          <a:prstGeom prst="wedgeRectCallout">
            <a:avLst>
              <a:gd name="adj1" fmla="val 68054"/>
              <a:gd name="adj2" fmla="val -8779"/>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peech Bubble: Rectangle 4"/>
          <p:cNvSpPr/>
          <p:nvPr/>
        </p:nvSpPr>
        <p:spPr>
          <a:xfrm>
            <a:off x="6764694" y="1311594"/>
            <a:ext cx="1864067" cy="4630572"/>
          </a:xfrm>
          <a:prstGeom prst="wedgeRectCallout">
            <a:avLst>
              <a:gd name="adj1" fmla="val -81917"/>
              <a:gd name="adj2" fmla="val -21122"/>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70588" y="139960"/>
            <a:ext cx="744582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spc="-100" dirty="0">
                <a:solidFill>
                  <a:srgbClr val="3775A2"/>
                </a:solidFill>
                <a:latin typeface="Trebuchet MS"/>
                <a:ea typeface="+mj-ea"/>
                <a:cs typeface="Trebuchet MS"/>
              </a:rPr>
              <a:t>Over </a:t>
            </a:r>
            <a:r>
              <a:rPr lang="en-US" sz="2400" u="sng" kern="0" spc="-100" dirty="0">
                <a:solidFill>
                  <a:srgbClr val="3775A2"/>
                </a:solidFill>
                <a:latin typeface="Trebuchet MS"/>
                <a:ea typeface="+mj-ea"/>
                <a:cs typeface="Trebuchet MS"/>
              </a:rPr>
              <a:t>One-Third</a:t>
            </a:r>
            <a:r>
              <a:rPr lang="en-US" sz="2400" kern="0" spc="-100" dirty="0">
                <a:solidFill>
                  <a:srgbClr val="3775A2"/>
                </a:solidFill>
                <a:latin typeface="Trebuchet MS"/>
                <a:ea typeface="+mj-ea"/>
                <a:cs typeface="Trebuchet MS"/>
              </a:rPr>
              <a:t> Of All Top 10 Trending Ad-Supported TV Topics Were Based On Official Show &amp; Event Hashtags</a:t>
            </a:r>
          </a:p>
        </p:txBody>
      </p:sp>
      <p:sp>
        <p:nvSpPr>
          <p:cNvPr id="10" name="Rounded Rectangle 10"/>
          <p:cNvSpPr/>
          <p:nvPr/>
        </p:nvSpPr>
        <p:spPr>
          <a:xfrm>
            <a:off x="0" y="1070549"/>
            <a:ext cx="914399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Trending TV Topics By Type</a:t>
            </a:r>
            <a:endParaRPr kumimoji="0" lang="en-US" sz="1600" b="1" i="0" u="sng" strike="noStrike" kern="0" cap="none" spc="0" normalizeH="0" baseline="0" noProof="0" dirty="0">
              <a:ln>
                <a:noFill/>
              </a:ln>
              <a:solidFill>
                <a:schemeClr val="tx1"/>
              </a:solidFill>
              <a:effectLst/>
              <a:uLnTx/>
              <a:uFillTx/>
            </a:endParaRPr>
          </a:p>
        </p:txBody>
      </p:sp>
      <p:sp>
        <p:nvSpPr>
          <p:cNvPr id="11" name="TextBox 10"/>
          <p:cNvSpPr txBox="1"/>
          <p:nvPr/>
        </p:nvSpPr>
        <p:spPr>
          <a:xfrm>
            <a:off x="0" y="6504265"/>
            <a:ext cx="9144000"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Based on the aggregated number of top 10 Twitter trending topics over the 4-week time period.</a:t>
            </a:r>
          </a:p>
        </p:txBody>
      </p:sp>
      <p:sp>
        <p:nvSpPr>
          <p:cNvPr id="3" name="TextBox 2"/>
          <p:cNvSpPr txBox="1"/>
          <p:nvPr/>
        </p:nvSpPr>
        <p:spPr>
          <a:xfrm>
            <a:off x="6878858" y="1333300"/>
            <a:ext cx="1749903" cy="4585871"/>
          </a:xfrm>
          <a:prstGeom prst="rect">
            <a:avLst/>
          </a:prstGeom>
          <a:noFill/>
        </p:spPr>
        <p:txBody>
          <a:bodyPr wrap="none" rtlCol="0">
            <a:spAutoFit/>
          </a:bodyPr>
          <a:lstStyle/>
          <a:p>
            <a:r>
              <a:rPr lang="en-US" sz="1600" u="sng" dirty="0"/>
              <a:t>“Direct” Examples:</a:t>
            </a:r>
          </a:p>
          <a:p>
            <a:r>
              <a:rPr lang="en-US" sz="1400" i="1" dirty="0"/>
              <a:t>Entertainment</a:t>
            </a:r>
          </a:p>
          <a:p>
            <a:r>
              <a:rPr lang="en-US" sz="1000" dirty="0"/>
              <a:t>#DWTS</a:t>
            </a:r>
          </a:p>
          <a:p>
            <a:r>
              <a:rPr lang="en-US" sz="1000" dirty="0"/>
              <a:t>#LHHH</a:t>
            </a:r>
          </a:p>
          <a:p>
            <a:r>
              <a:rPr lang="en-US" sz="1000" dirty="0"/>
              <a:t>#</a:t>
            </a:r>
            <a:r>
              <a:rPr lang="en-US" sz="1000" dirty="0" err="1"/>
              <a:t>TheFlash</a:t>
            </a:r>
            <a:endParaRPr lang="en-US" sz="1000" dirty="0"/>
          </a:p>
          <a:p>
            <a:r>
              <a:rPr lang="en-US" sz="1000" dirty="0"/>
              <a:t>#</a:t>
            </a:r>
            <a:r>
              <a:rPr lang="en-US" sz="1000" dirty="0" err="1"/>
              <a:t>SDLive</a:t>
            </a:r>
            <a:endParaRPr lang="en-US" sz="1000" dirty="0"/>
          </a:p>
          <a:p>
            <a:r>
              <a:rPr lang="en-US" sz="1000" dirty="0"/>
              <a:t>#</a:t>
            </a:r>
            <a:r>
              <a:rPr lang="en-US" sz="1000" dirty="0" err="1"/>
              <a:t>GreysAnatomy</a:t>
            </a:r>
            <a:endParaRPr lang="en-US" sz="1000" dirty="0"/>
          </a:p>
          <a:p>
            <a:r>
              <a:rPr lang="en-US" sz="1000" dirty="0"/>
              <a:t>#</a:t>
            </a:r>
            <a:r>
              <a:rPr lang="en-US" sz="1000" dirty="0" err="1"/>
              <a:t>ThisIsUs</a:t>
            </a:r>
            <a:endParaRPr lang="en-US" sz="1000" dirty="0"/>
          </a:p>
          <a:p>
            <a:r>
              <a:rPr lang="en-US" sz="1000" dirty="0"/>
              <a:t>#</a:t>
            </a:r>
            <a:r>
              <a:rPr lang="en-US" sz="1000" dirty="0" err="1"/>
              <a:t>TheWalkingDead</a:t>
            </a:r>
            <a:endParaRPr lang="en-US" sz="1000" dirty="0"/>
          </a:p>
          <a:p>
            <a:r>
              <a:rPr lang="en-US" sz="1000" dirty="0"/>
              <a:t>#</a:t>
            </a:r>
            <a:r>
              <a:rPr lang="en-US" sz="1000" dirty="0" err="1"/>
              <a:t>AtlantaFX</a:t>
            </a:r>
            <a:endParaRPr lang="en-US" sz="1000" dirty="0"/>
          </a:p>
          <a:p>
            <a:r>
              <a:rPr lang="en-US" sz="1000" dirty="0"/>
              <a:t>#</a:t>
            </a:r>
            <a:r>
              <a:rPr lang="en-US" sz="1000" dirty="0" err="1"/>
              <a:t>BlackInkChi</a:t>
            </a:r>
            <a:endParaRPr lang="en-US" sz="1000" dirty="0"/>
          </a:p>
          <a:p>
            <a:r>
              <a:rPr lang="en-US" sz="1000" dirty="0"/>
              <a:t>#HTGAWM</a:t>
            </a:r>
          </a:p>
          <a:p>
            <a:endParaRPr lang="en-US" sz="1000" dirty="0"/>
          </a:p>
          <a:p>
            <a:r>
              <a:rPr lang="en-US" sz="1400" i="1" dirty="0"/>
              <a:t>Sports</a:t>
            </a:r>
          </a:p>
          <a:p>
            <a:r>
              <a:rPr lang="en-US" sz="1000" dirty="0"/>
              <a:t>#NLCS</a:t>
            </a:r>
          </a:p>
          <a:p>
            <a:r>
              <a:rPr lang="en-US" sz="1000" dirty="0"/>
              <a:t>#</a:t>
            </a:r>
            <a:r>
              <a:rPr lang="en-US" sz="1000" dirty="0" err="1"/>
              <a:t>WNBAFinals</a:t>
            </a:r>
            <a:endParaRPr lang="en-US" sz="1000" dirty="0"/>
          </a:p>
          <a:p>
            <a:r>
              <a:rPr lang="en-US" sz="1000" dirty="0"/>
              <a:t>#</a:t>
            </a:r>
            <a:r>
              <a:rPr lang="en-US" sz="1000" dirty="0" err="1"/>
              <a:t>WorldSeries</a:t>
            </a:r>
            <a:endParaRPr lang="en-US" sz="1000" dirty="0"/>
          </a:p>
          <a:p>
            <a:r>
              <a:rPr lang="en-US" sz="1000" dirty="0"/>
              <a:t>#ALCS</a:t>
            </a:r>
          </a:p>
          <a:p>
            <a:r>
              <a:rPr lang="en-US" sz="1000" dirty="0"/>
              <a:t>#</a:t>
            </a:r>
            <a:r>
              <a:rPr lang="en-US" sz="1000" dirty="0" err="1"/>
              <a:t>USFvsTEM</a:t>
            </a:r>
            <a:endParaRPr lang="en-US" sz="1000" dirty="0"/>
          </a:p>
          <a:p>
            <a:r>
              <a:rPr lang="en-US" sz="1000" dirty="0"/>
              <a:t>#</a:t>
            </a:r>
            <a:r>
              <a:rPr lang="en-US" sz="1000" dirty="0" err="1"/>
              <a:t>UFCMexico</a:t>
            </a:r>
            <a:endParaRPr lang="en-US" sz="1000" dirty="0"/>
          </a:p>
          <a:p>
            <a:r>
              <a:rPr lang="en-US" sz="1000" dirty="0"/>
              <a:t>#</a:t>
            </a:r>
            <a:r>
              <a:rPr lang="en-US" sz="1000" dirty="0" err="1"/>
              <a:t>BamavsLSU</a:t>
            </a:r>
            <a:endParaRPr lang="en-US" sz="1000" dirty="0"/>
          </a:p>
          <a:p>
            <a:endParaRPr lang="en-US" sz="1000" dirty="0"/>
          </a:p>
          <a:p>
            <a:r>
              <a:rPr lang="en-US" sz="1400" i="1" dirty="0"/>
              <a:t>News</a:t>
            </a:r>
          </a:p>
          <a:p>
            <a:r>
              <a:rPr lang="en-US" sz="1000" dirty="0"/>
              <a:t>#</a:t>
            </a:r>
            <a:r>
              <a:rPr lang="en-US" sz="1000" dirty="0" err="1"/>
              <a:t>debatenight</a:t>
            </a:r>
            <a:endParaRPr lang="en-US" sz="1000" dirty="0"/>
          </a:p>
          <a:p>
            <a:r>
              <a:rPr lang="en-US" sz="1000" dirty="0"/>
              <a:t>#</a:t>
            </a:r>
            <a:r>
              <a:rPr lang="en-US" sz="1000" dirty="0" err="1"/>
              <a:t>AlSmithDinner</a:t>
            </a:r>
            <a:endParaRPr lang="en-US" sz="1000" dirty="0"/>
          </a:p>
          <a:p>
            <a:r>
              <a:rPr lang="en-US" sz="900" dirty="0"/>
              <a:t>#</a:t>
            </a:r>
            <a:r>
              <a:rPr lang="en-US" sz="900" dirty="0" err="1"/>
              <a:t>VPDebate</a:t>
            </a:r>
            <a:endParaRPr lang="en-US" sz="900" dirty="0"/>
          </a:p>
          <a:p>
            <a:r>
              <a:rPr lang="en-US" sz="900" dirty="0"/>
              <a:t>#Dateline</a:t>
            </a:r>
          </a:p>
        </p:txBody>
      </p:sp>
      <p:sp>
        <p:nvSpPr>
          <p:cNvPr id="13" name="TextBox 12"/>
          <p:cNvSpPr txBox="1"/>
          <p:nvPr/>
        </p:nvSpPr>
        <p:spPr>
          <a:xfrm>
            <a:off x="127740" y="1416941"/>
            <a:ext cx="2424062" cy="4508927"/>
          </a:xfrm>
          <a:prstGeom prst="rect">
            <a:avLst/>
          </a:prstGeom>
          <a:noFill/>
        </p:spPr>
        <p:txBody>
          <a:bodyPr wrap="none" rtlCol="0">
            <a:spAutoFit/>
          </a:bodyPr>
          <a:lstStyle/>
          <a:p>
            <a:r>
              <a:rPr lang="en-US" sz="1600" u="sng" dirty="0"/>
              <a:t>“Related” Examples:</a:t>
            </a:r>
          </a:p>
          <a:p>
            <a:r>
              <a:rPr lang="en-US" sz="1400" i="1" dirty="0"/>
              <a:t>Entertainment</a:t>
            </a:r>
          </a:p>
          <a:p>
            <a:r>
              <a:rPr lang="en-US" sz="1000" dirty="0"/>
              <a:t>Daryl (The Walking Dead character)</a:t>
            </a:r>
          </a:p>
          <a:p>
            <a:r>
              <a:rPr lang="en-US" sz="1000" dirty="0"/>
              <a:t>Duffy (Basketball Wives LA)</a:t>
            </a:r>
          </a:p>
          <a:p>
            <a:r>
              <a:rPr lang="en-US" sz="1000" dirty="0"/>
              <a:t>Glen (The Walking Dead)</a:t>
            </a:r>
          </a:p>
          <a:p>
            <a:r>
              <a:rPr lang="en-US" sz="1000" dirty="0"/>
              <a:t>Ezekiel (The Walking Dead)</a:t>
            </a:r>
          </a:p>
          <a:p>
            <a:r>
              <a:rPr lang="en-US" sz="1000" dirty="0" err="1"/>
              <a:t>Rusev</a:t>
            </a:r>
            <a:r>
              <a:rPr lang="en-US" sz="1000" dirty="0"/>
              <a:t> (WWE Monday Night Raw)</a:t>
            </a:r>
          </a:p>
          <a:p>
            <a:r>
              <a:rPr lang="en-US" sz="1000" dirty="0"/>
              <a:t>#Goldberg (WWE Monday Night Raw)</a:t>
            </a:r>
          </a:p>
          <a:p>
            <a:r>
              <a:rPr lang="en-US" sz="1000" dirty="0"/>
              <a:t>Laverne (Rocky Horror Picture Show)</a:t>
            </a:r>
          </a:p>
          <a:p>
            <a:r>
              <a:rPr lang="en-US" sz="1000" dirty="0"/>
              <a:t>Leah Murphy (Grey’s Anatomy)</a:t>
            </a:r>
          </a:p>
          <a:p>
            <a:endParaRPr lang="en-US" sz="1000" dirty="0"/>
          </a:p>
          <a:p>
            <a:r>
              <a:rPr lang="en-US" sz="1400" i="1" dirty="0"/>
              <a:t>Sports</a:t>
            </a:r>
          </a:p>
          <a:p>
            <a:r>
              <a:rPr lang="en-US" sz="1000" dirty="0"/>
              <a:t>Clayton Kershaw (LA Dodgers - MLB)</a:t>
            </a:r>
          </a:p>
          <a:p>
            <a:r>
              <a:rPr lang="en-US" sz="1000" dirty="0"/>
              <a:t>Joel </a:t>
            </a:r>
            <a:r>
              <a:rPr lang="en-US" sz="1000" dirty="0" err="1"/>
              <a:t>Embiid</a:t>
            </a:r>
            <a:r>
              <a:rPr lang="en-US" sz="1000" dirty="0"/>
              <a:t> (Philadelphia 76ers - NBA)</a:t>
            </a:r>
          </a:p>
          <a:p>
            <a:r>
              <a:rPr lang="en-US" sz="1000" dirty="0"/>
              <a:t>#</a:t>
            </a:r>
            <a:r>
              <a:rPr lang="en-US" sz="1000" dirty="0" err="1"/>
              <a:t>RallyTogether</a:t>
            </a:r>
            <a:r>
              <a:rPr lang="en-US" sz="1000" dirty="0"/>
              <a:t> (Cleveland Indians hashtag)</a:t>
            </a:r>
          </a:p>
          <a:p>
            <a:r>
              <a:rPr lang="en-US" sz="1000" dirty="0"/>
              <a:t>Brook Lopez (New Jersey Nets - NBA)</a:t>
            </a:r>
          </a:p>
          <a:p>
            <a:r>
              <a:rPr lang="en-US" sz="1000" dirty="0"/>
              <a:t>Knicks (New York Knicks - NBA)</a:t>
            </a:r>
          </a:p>
          <a:p>
            <a:r>
              <a:rPr lang="en-US" sz="1000" dirty="0"/>
              <a:t>Harold Reynolds (MLB commentator)</a:t>
            </a:r>
          </a:p>
          <a:p>
            <a:r>
              <a:rPr lang="en-US" sz="1000" dirty="0"/>
              <a:t>Falcons (Atlanta Falcons – NFL)</a:t>
            </a:r>
          </a:p>
          <a:p>
            <a:r>
              <a:rPr lang="en-US" sz="1000" dirty="0"/>
              <a:t>Clemson (NCAA Football)</a:t>
            </a:r>
          </a:p>
          <a:p>
            <a:r>
              <a:rPr lang="en-US" sz="1000" dirty="0"/>
              <a:t>Notre Dame (NCAA Football)</a:t>
            </a:r>
          </a:p>
          <a:p>
            <a:endParaRPr lang="en-US" sz="1000" dirty="0"/>
          </a:p>
          <a:p>
            <a:r>
              <a:rPr lang="en-US" sz="1400" i="1" dirty="0"/>
              <a:t>News</a:t>
            </a:r>
          </a:p>
          <a:p>
            <a:r>
              <a:rPr lang="en-US" sz="1000" dirty="0" err="1"/>
              <a:t>Melania</a:t>
            </a:r>
            <a:r>
              <a:rPr lang="en-US" sz="1000" dirty="0"/>
              <a:t> Trump (Cooper 360 interview)</a:t>
            </a:r>
          </a:p>
          <a:p>
            <a:r>
              <a:rPr lang="en-US" sz="1000" dirty="0"/>
              <a:t>#</a:t>
            </a:r>
            <a:r>
              <a:rPr lang="en-US" sz="1000" dirty="0" err="1"/>
              <a:t>ElectionNight</a:t>
            </a:r>
            <a:endParaRPr lang="en-US" sz="1000" dirty="0"/>
          </a:p>
          <a:p>
            <a:r>
              <a:rPr lang="en-US" sz="1000" dirty="0"/>
              <a:t>Bad Hombres (Presidential Debate)</a:t>
            </a:r>
          </a:p>
          <a:p>
            <a:r>
              <a:rPr lang="en-US" sz="1000" dirty="0"/>
              <a:t>BIGLY (Presidential Debate)</a:t>
            </a:r>
            <a:endParaRPr lang="en-US" sz="900" dirty="0"/>
          </a:p>
        </p:txBody>
      </p:sp>
      <p:sp>
        <p:nvSpPr>
          <p:cNvPr id="14" name="TextBox 13"/>
          <p:cNvSpPr txBox="1"/>
          <p:nvPr/>
        </p:nvSpPr>
        <p:spPr>
          <a:xfrm>
            <a:off x="-270" y="6020824"/>
            <a:ext cx="9013370" cy="507831"/>
          </a:xfrm>
          <a:prstGeom prst="rect">
            <a:avLst/>
          </a:prstGeom>
          <a:noFill/>
        </p:spPr>
        <p:txBody>
          <a:bodyPr wrap="square" rtlCol="0">
            <a:spAutoFit/>
          </a:bodyPr>
          <a:lstStyle/>
          <a:p>
            <a:pPr defTabSz="914400">
              <a:defRPr/>
            </a:pPr>
            <a:r>
              <a:rPr lang="en-US" sz="900" b="1" u="sng" kern="0" dirty="0">
                <a:solidFill>
                  <a:prstClr val="black"/>
                </a:solidFill>
                <a:latin typeface="Trebuchet MS" panose="020B0603020202020204" pitchFamily="34" charset="0"/>
              </a:rPr>
              <a:t>Direct</a:t>
            </a:r>
            <a:r>
              <a:rPr lang="en-US" sz="900" kern="0" dirty="0">
                <a:solidFill>
                  <a:prstClr val="black"/>
                </a:solidFill>
                <a:latin typeface="Trebuchet MS" panose="020B0603020202020204" pitchFamily="34" charset="0"/>
              </a:rPr>
              <a:t>: specific hashtags related to televised entertainment shows, sports events or news programming</a:t>
            </a:r>
          </a:p>
          <a:p>
            <a:pPr defTabSz="914400">
              <a:defRPr/>
            </a:pPr>
            <a:r>
              <a:rPr lang="en-US" sz="900" b="1" u="sng" kern="0" dirty="0">
                <a:solidFill>
                  <a:prstClr val="black"/>
                </a:solidFill>
                <a:latin typeface="Trebuchet MS" panose="020B0603020202020204" pitchFamily="34" charset="0"/>
              </a:rPr>
              <a:t>Related</a:t>
            </a:r>
            <a:r>
              <a:rPr lang="en-US" sz="900" kern="0" dirty="0">
                <a:solidFill>
                  <a:prstClr val="black"/>
                </a:solidFill>
                <a:latin typeface="Trebuchet MS" panose="020B0603020202020204" pitchFamily="34" charset="0"/>
              </a:rPr>
              <a:t>: topics associated with TV programming airing during the trending timeframe including athletes, general team hashtags, collegiate school mentions (school &amp; nicknames for football &amp; basketball), show characters, celebrity personalities, and specific TV-related news references</a:t>
            </a:r>
          </a:p>
        </p:txBody>
      </p:sp>
      <p:sp>
        <p:nvSpPr>
          <p:cNvPr id="1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325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497" y="189120"/>
            <a:ext cx="8091948"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0" cap="none" spc="-100" normalizeH="0" baseline="0" noProof="0" dirty="0">
                <a:ln>
                  <a:noFill/>
                </a:ln>
                <a:solidFill>
                  <a:srgbClr val="3775A2"/>
                </a:solidFill>
                <a:effectLst/>
                <a:uLnTx/>
                <a:uFillTx/>
                <a:latin typeface="Trebuchet MS"/>
                <a:ea typeface="+mn-ea"/>
                <a:cs typeface="Trebuchet MS"/>
              </a:rPr>
              <a:t>On Average, Over </a:t>
            </a:r>
            <a:r>
              <a:rPr kumimoji="0" lang="en-US" sz="2300" b="1" i="1" u="sng" strike="noStrike" kern="0" cap="none" spc="-100" normalizeH="0" baseline="0" noProof="0" dirty="0">
                <a:ln>
                  <a:noFill/>
                </a:ln>
                <a:solidFill>
                  <a:srgbClr val="3775A2"/>
                </a:solidFill>
                <a:effectLst/>
                <a:uLnTx/>
                <a:uFillTx/>
                <a:latin typeface="Trebuchet MS"/>
                <a:ea typeface="+mn-ea"/>
                <a:cs typeface="Trebuchet MS"/>
              </a:rPr>
              <a:t>15 Unique</a:t>
            </a:r>
            <a:r>
              <a:rPr kumimoji="0" lang="en-US" sz="2300" strike="noStrike" kern="0" cap="none" spc="-100" normalizeH="0" baseline="0" noProof="0" dirty="0">
                <a:ln>
                  <a:noFill/>
                </a:ln>
                <a:solidFill>
                  <a:srgbClr val="3775A2"/>
                </a:solidFill>
                <a:effectLst/>
                <a:uLnTx/>
                <a:uFillTx/>
                <a:latin typeface="Trebuchet MS"/>
                <a:ea typeface="+mn-ea"/>
                <a:cs typeface="Trebuchet MS"/>
              </a:rPr>
              <a:t> </a:t>
            </a:r>
            <a:r>
              <a:rPr kumimoji="0" lang="en-US" sz="2300" b="0" i="0" u="none" strike="noStrike" kern="0" cap="none" spc="-100" normalizeH="0" baseline="0" noProof="0" dirty="0">
                <a:ln>
                  <a:noFill/>
                </a:ln>
                <a:solidFill>
                  <a:srgbClr val="3775A2"/>
                </a:solidFill>
                <a:effectLst/>
                <a:uLnTx/>
                <a:uFillTx/>
                <a:latin typeface="Trebuchet MS"/>
                <a:ea typeface="+mn-ea"/>
                <a:cs typeface="Trebuchet MS"/>
              </a:rPr>
              <a:t>Ad-Supported TV Topics</a:t>
            </a:r>
            <a:r>
              <a:rPr kumimoji="0" lang="en-US" sz="2300" b="0" i="0" u="none" strike="noStrike" kern="0" cap="none" spc="-100" normalizeH="0" noProof="0" dirty="0">
                <a:ln>
                  <a:noFill/>
                </a:ln>
                <a:solidFill>
                  <a:srgbClr val="3775A2"/>
                </a:solidFill>
                <a:effectLst/>
                <a:uLnTx/>
                <a:uFillTx/>
                <a:latin typeface="Trebuchet MS"/>
                <a:ea typeface="+mn-ea"/>
                <a:cs typeface="Trebuchet M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0" cap="none" spc="-100" normalizeH="0" noProof="0" dirty="0">
                <a:ln>
                  <a:noFill/>
                </a:ln>
                <a:solidFill>
                  <a:srgbClr val="3775A2"/>
                </a:solidFill>
                <a:effectLst/>
                <a:uLnTx/>
                <a:uFillTx/>
                <a:latin typeface="Trebuchet MS"/>
                <a:ea typeface="+mn-ea"/>
                <a:cs typeface="Trebuchet MS"/>
              </a:rPr>
              <a:t>(Direct + Related)</a:t>
            </a:r>
            <a:r>
              <a:rPr kumimoji="0" lang="en-US" sz="2300" b="0" i="0" u="none" strike="noStrike" kern="0" cap="none" spc="-100" normalizeH="0" baseline="0" noProof="0" dirty="0">
                <a:ln>
                  <a:noFill/>
                </a:ln>
                <a:solidFill>
                  <a:srgbClr val="3775A2"/>
                </a:solidFill>
                <a:effectLst/>
                <a:uLnTx/>
                <a:uFillTx/>
                <a:latin typeface="Trebuchet MS"/>
                <a:ea typeface="+mn-ea"/>
                <a:cs typeface="Trebuchet MS"/>
              </a:rPr>
              <a:t> Trended In The Top 10 Throughout Each Night</a:t>
            </a:r>
          </a:p>
        </p:txBody>
      </p:sp>
      <p:sp>
        <p:nvSpPr>
          <p:cNvPr id="11" name="TextBox 10"/>
          <p:cNvSpPr txBox="1"/>
          <p:nvPr/>
        </p:nvSpPr>
        <p:spPr>
          <a:xfrm>
            <a:off x="0" y="6582922"/>
            <a:ext cx="9144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Reflects count</a:t>
            </a:r>
            <a:r>
              <a:rPr kumimoji="0" lang="en-US" sz="800" b="0" i="0" u="none" strike="noStrike" kern="1200" cap="none" spc="0" normalizeH="0" noProof="0" dirty="0">
                <a:ln>
                  <a:noFill/>
                </a:ln>
                <a:solidFill>
                  <a:prstClr val="black"/>
                </a:solidFill>
                <a:effectLst/>
                <a:uLnTx/>
                <a:uFillTx/>
                <a:latin typeface="Trebuchet MS" panose="020B0603020202020204" pitchFamily="34" charset="0"/>
                <a:ea typeface="+mn-ea"/>
                <a:cs typeface="+mn-cs"/>
              </a:rPr>
              <a:t> of unique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graphicFrame>
        <p:nvGraphicFramePr>
          <p:cNvPr id="5" name="Diagram 4"/>
          <p:cNvGraphicFramePr/>
          <p:nvPr>
            <p:extLst>
              <p:ext uri="{D42A27DB-BD31-4B8C-83A1-F6EECF244321}">
                <p14:modId xmlns:p14="http://schemas.microsoft.com/office/powerpoint/2010/main" val="728678253"/>
              </p:ext>
            </p:extLst>
          </p:nvPr>
        </p:nvGraphicFramePr>
        <p:xfrm>
          <a:off x="886411" y="1912776"/>
          <a:ext cx="7361852" cy="471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83102" y="1072563"/>
            <a:ext cx="8658808" cy="646331"/>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dirty="0">
                <a:solidFill>
                  <a:prstClr val="black"/>
                </a:solidFill>
                <a:latin typeface="Calibri"/>
              </a:rPr>
              <a:t>437 unique TV topics trended over the four-week time period with entertainment the leading genre when it came to people using official program hashtags within their tweets </a:t>
            </a:r>
          </a:p>
        </p:txBody>
      </p:sp>
      <p:sp>
        <p:nvSpPr>
          <p:cNvPr id="8"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graphicFrame>
        <p:nvGraphicFramePr>
          <p:cNvPr id="9" name="Chart 8"/>
          <p:cNvGraphicFramePr/>
          <p:nvPr>
            <p:extLst>
              <p:ext uri="{D42A27DB-BD31-4B8C-83A1-F6EECF244321}">
                <p14:modId xmlns:p14="http://schemas.microsoft.com/office/powerpoint/2010/main" val="3804474715"/>
              </p:ext>
            </p:extLst>
          </p:nvPr>
        </p:nvGraphicFramePr>
        <p:xfrm>
          <a:off x="6587416" y="1975454"/>
          <a:ext cx="2467945" cy="2608374"/>
        </p:xfrm>
        <a:graphic>
          <a:graphicData uri="http://schemas.openxmlformats.org/drawingml/2006/chart">
            <c:chart xmlns:c="http://schemas.openxmlformats.org/drawingml/2006/chart" xmlns:r="http://schemas.openxmlformats.org/officeDocument/2006/relationships" r:id="rId7"/>
          </a:graphicData>
        </a:graphic>
      </p:graphicFrame>
      <p:sp>
        <p:nvSpPr>
          <p:cNvPr id="10" name="Rounded Rectangle 10"/>
          <p:cNvSpPr/>
          <p:nvPr/>
        </p:nvSpPr>
        <p:spPr>
          <a:xfrm>
            <a:off x="6638732" y="1743024"/>
            <a:ext cx="2365312"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a:solidFill>
                  <a:schemeClr val="tx1"/>
                </a:solidFill>
              </a:rPr>
              <a:t>Genre % Breakout of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a:solidFill>
                  <a:schemeClr val="tx1"/>
                </a:solidFill>
              </a:rPr>
              <a:t>Program Hashtags (“Direct”)</a:t>
            </a:r>
            <a:endParaRPr kumimoji="0" lang="en-US" sz="1200" b="1" i="0" u="sng"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383379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444" y="1912984"/>
            <a:ext cx="7273963" cy="4530497"/>
          </a:xfrm>
          <a:prstGeom prst="rect">
            <a:avLst/>
          </a:prstGeom>
        </p:spPr>
      </p:pic>
      <p:sp>
        <p:nvSpPr>
          <p:cNvPr id="6" name="TextBox 5"/>
          <p:cNvSpPr txBox="1"/>
          <p:nvPr/>
        </p:nvSpPr>
        <p:spPr>
          <a:xfrm>
            <a:off x="183102" y="139960"/>
            <a:ext cx="75923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spc="-100" dirty="0">
                <a:solidFill>
                  <a:srgbClr val="3775A2"/>
                </a:solidFill>
                <a:latin typeface="Trebuchet MS"/>
                <a:cs typeface="Trebuchet MS"/>
              </a:rPr>
              <a:t>Nearly Four Official</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 Ad-Supported TV Show Or</a:t>
            </a:r>
            <a:r>
              <a:rPr kumimoji="0" lang="en-US" sz="2400" b="0" i="0" u="none" strike="noStrike" kern="0" cap="none" spc="-100" normalizeH="0" noProof="0" dirty="0">
                <a:ln>
                  <a:noFill/>
                </a:ln>
                <a:solidFill>
                  <a:srgbClr val="3775A2"/>
                </a:solidFill>
                <a:effectLst/>
                <a:uLnTx/>
                <a:uFillTx/>
                <a:latin typeface="Trebuchet MS"/>
                <a:ea typeface="+mn-ea"/>
                <a:cs typeface="Trebuchet MS"/>
              </a:rPr>
              <a:t> Sports Event Hashtags Trended In The Top 10 During An Average Night</a:t>
            </a:r>
            <a:endParaRPr kumimoji="0" lang="en-US" sz="2400" b="0" i="0" u="none" strike="noStrike" kern="0" cap="none" spc="-100" normalizeH="0" baseline="0" noProof="0" dirty="0">
              <a:ln>
                <a:noFill/>
              </a:ln>
              <a:solidFill>
                <a:srgbClr val="3775A2"/>
              </a:solidFill>
              <a:effectLst/>
              <a:uLnTx/>
              <a:uFillTx/>
              <a:latin typeface="Trebuchet MS"/>
              <a:ea typeface="+mn-ea"/>
              <a:cs typeface="Trebuchet MS"/>
            </a:endParaRPr>
          </a:p>
        </p:txBody>
      </p:sp>
      <p:sp>
        <p:nvSpPr>
          <p:cNvPr id="11" name="TextBox 10"/>
          <p:cNvSpPr txBox="1"/>
          <p:nvPr/>
        </p:nvSpPr>
        <p:spPr>
          <a:xfrm>
            <a:off x="0" y="6582922"/>
            <a:ext cx="9144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a:t>
            </a:r>
          </a:p>
        </p:txBody>
      </p:sp>
      <p:sp>
        <p:nvSpPr>
          <p:cNvPr id="15" name="TextBox 14"/>
          <p:cNvSpPr txBox="1"/>
          <p:nvPr/>
        </p:nvSpPr>
        <p:spPr>
          <a:xfrm>
            <a:off x="183102" y="1147208"/>
            <a:ext cx="8658808" cy="646331"/>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dirty="0">
                <a:solidFill>
                  <a:prstClr val="black"/>
                </a:solidFill>
                <a:latin typeface="Calibri"/>
              </a:rPr>
              <a:t>There were 107 official TV program hashtags, a majority of them </a:t>
            </a:r>
            <a:r>
              <a:rPr lang="en-US">
                <a:solidFill>
                  <a:prstClr val="black"/>
                </a:solidFill>
                <a:latin typeface="Calibri"/>
              </a:rPr>
              <a:t>entertainment show-based</a:t>
            </a:r>
            <a:r>
              <a:rPr lang="en-US" dirty="0">
                <a:solidFill>
                  <a:prstClr val="black"/>
                </a:solidFill>
                <a:latin typeface="Calibri"/>
              </a:rPr>
              <a:t>, that trended in the top 10 topics over the four-week time period</a:t>
            </a:r>
          </a:p>
        </p:txBody>
      </p:sp>
      <p:sp>
        <p:nvSpPr>
          <p:cNvPr id="7"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7205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053" y="189120"/>
            <a:ext cx="77533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kern="0" spc="-100" dirty="0">
                <a:solidFill>
                  <a:srgbClr val="3775A2"/>
                </a:solidFill>
                <a:latin typeface="Trebuchet MS"/>
                <a:ea typeface="+mj-ea"/>
                <a:cs typeface="Trebuchet MS"/>
              </a:rPr>
              <a:t>Sports Accounted For Over </a:t>
            </a:r>
            <a:r>
              <a:rPr lang="en-US" sz="2200" u="sng" kern="0" spc="-100" dirty="0">
                <a:solidFill>
                  <a:srgbClr val="3775A2"/>
                </a:solidFill>
                <a:latin typeface="Trebuchet MS"/>
                <a:ea typeface="+mj-ea"/>
                <a:cs typeface="Trebuchet MS"/>
              </a:rPr>
              <a:t>Two-Thirds</a:t>
            </a:r>
            <a:r>
              <a:rPr lang="en-US" sz="2200" kern="0" spc="-100" dirty="0">
                <a:solidFill>
                  <a:srgbClr val="3775A2"/>
                </a:solidFill>
                <a:latin typeface="Trebuchet MS"/>
                <a:ea typeface="+mj-ea"/>
                <a:cs typeface="Trebuchet MS"/>
              </a:rPr>
              <a:t> Of Total Ad-Supported TV Topics That Trended In The Top 10 Throughout The Time Period</a:t>
            </a:r>
          </a:p>
        </p:txBody>
      </p:sp>
      <p:sp>
        <p:nvSpPr>
          <p:cNvPr id="6" name="Rounded Rectangle 10"/>
          <p:cNvSpPr/>
          <p:nvPr/>
        </p:nvSpPr>
        <p:spPr>
          <a:xfrm>
            <a:off x="0" y="1432931"/>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Genre % Breakout of Top 10 Ad-Supported TV Trending Topics</a:t>
            </a:r>
            <a:endParaRPr kumimoji="0" lang="en-US" b="1" i="0" strike="noStrike" kern="0" cap="none" spc="0" normalizeH="0" baseline="0" noProof="0" dirty="0">
              <a:ln>
                <a:noFill/>
              </a:ln>
              <a:solidFill>
                <a:schemeClr val="tx1"/>
              </a:solidFill>
              <a:effectLst/>
              <a:uLnTx/>
              <a:uFillTx/>
            </a:endParaRPr>
          </a:p>
        </p:txBody>
      </p:sp>
      <p:graphicFrame>
        <p:nvGraphicFramePr>
          <p:cNvPr id="8" name="Chart 7"/>
          <p:cNvGraphicFramePr/>
          <p:nvPr>
            <p:extLst>
              <p:ext uri="{D42A27DB-BD31-4B8C-83A1-F6EECF244321}">
                <p14:modId xmlns:p14="http://schemas.microsoft.com/office/powerpoint/2010/main" val="3385824739"/>
              </p:ext>
            </p:extLst>
          </p:nvPr>
        </p:nvGraphicFramePr>
        <p:xfrm>
          <a:off x="1996751" y="1965749"/>
          <a:ext cx="5040379" cy="429664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0" y="6477582"/>
            <a:ext cx="8652387"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aggregated during 4-week time period (10/10-2016 – 11/6/2016).  Results include both “direct” and “related” TV topics.</a:t>
            </a:r>
          </a:p>
        </p:txBody>
      </p:sp>
      <p:sp>
        <p:nvSpPr>
          <p:cNvPr id="7"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7731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15826"/>
            <a:ext cx="7644237"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a:ln>
                  <a:noFill/>
                </a:ln>
                <a:solidFill>
                  <a:srgbClr val="3775A2"/>
                </a:solidFill>
                <a:effectLst/>
                <a:uLnTx/>
                <a:uFillTx/>
                <a:latin typeface="Trebuchet MS"/>
                <a:ea typeface="+mj-ea"/>
                <a:cs typeface="Trebuchet MS"/>
              </a:rPr>
              <a:t>Contents</a:t>
            </a:r>
          </a:p>
        </p:txBody>
      </p:sp>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7" name="TextBox 6"/>
          <p:cNvSpPr txBox="1"/>
          <p:nvPr/>
        </p:nvSpPr>
        <p:spPr>
          <a:xfrm>
            <a:off x="1429305" y="679757"/>
            <a:ext cx="7039992"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Summary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Emotional Connections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Big Moments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Methodology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Twitter Demo Profile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endParaRPr kumimoji="0" lang="en-US" sz="6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Ad-Supported TV Topic Trends 			7-16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r>
              <a:rPr kumimoji="0" lang="en-US" sz="11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Overall Trends			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dirty="0">
                <a:solidFill>
                  <a:srgbClr val="3775A2"/>
                </a:solidFill>
                <a:latin typeface="Trebuchet MS" panose="020B0603020202020204" pitchFamily="34" charset="0"/>
              </a:rPr>
              <a:t>		TV Breakout By Medium		8</a:t>
            </a:r>
            <a:endPar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By Night, By Time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 of Nights By Genre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 of Programs By Night		11-12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Program “Ownership” By Night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Weekend Topics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#1 Ranking Topics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TV Topics By Type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endParaRPr kumimoji="0" lang="en-US" sz="8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Genre Breakdown		 		17-29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Unique Topics By Genre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TV Hashtags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Genre Breakout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Genres By Day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Networks By Genre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Programs By Genre		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Entertainment Programs By Platform	23-24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Trending Topics By Sport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Nationally Televised Sports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TV-Related Sports Topics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TV News Trending Topics		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Debate Night Trending Topics		29	</a:t>
            </a:r>
            <a:r>
              <a:rPr kumimoji="0" lang="en-US" sz="900" b="0"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Non-TV Trending Topics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Tweet Cheat Sheet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endParaRPr>
          </a:p>
          <a:p>
            <a:pPr lvl="0" defTabSz="914400">
              <a:defRPr/>
            </a:pPr>
            <a:r>
              <a:rPr lang="en-US" sz="1200" b="1" kern="0" dirty="0">
                <a:solidFill>
                  <a:srgbClr val="3775A2"/>
                </a:solidFill>
                <a:latin typeface="Trebuchet MS" panose="020B0603020202020204" pitchFamily="34" charset="0"/>
              </a:rPr>
              <a:t>Bonus Section For VAB Members: Cable vs Broadcast	32-38</a:t>
            </a:r>
          </a:p>
          <a:p>
            <a:pPr lvl="0" defTabSz="914400">
              <a:defRPr/>
            </a:pPr>
            <a:endParaRPr lang="en-US" sz="800" b="1" kern="0" dirty="0">
              <a:solidFill>
                <a:srgbClr val="3775A2"/>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775A2"/>
                </a:solidFill>
                <a:effectLst/>
                <a:uLnTx/>
                <a:uFillTx/>
                <a:latin typeface="Trebuchet MS" panose="020B0603020202020204" pitchFamily="34" charset="0"/>
                <a:ea typeface="+mn-ea"/>
                <a:cs typeface="+mn-cs"/>
              </a:rPr>
              <a:t>Contact Us					39</a:t>
            </a:r>
          </a:p>
        </p:txBody>
      </p:sp>
    </p:spTree>
    <p:extLst>
      <p:ext uri="{BB962C8B-B14F-4D97-AF65-F5344CB8AC3E}">
        <p14:creationId xmlns:p14="http://schemas.microsoft.com/office/powerpoint/2010/main" val="2146611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123638418"/>
              </p:ext>
            </p:extLst>
          </p:nvPr>
        </p:nvGraphicFramePr>
        <p:xfrm>
          <a:off x="2960196" y="2953211"/>
          <a:ext cx="3223606" cy="28300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403204995"/>
              </p:ext>
            </p:extLst>
          </p:nvPr>
        </p:nvGraphicFramePr>
        <p:xfrm>
          <a:off x="-2770" y="2953211"/>
          <a:ext cx="3223606" cy="2830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1425225555"/>
              </p:ext>
            </p:extLst>
          </p:nvPr>
        </p:nvGraphicFramePr>
        <p:xfrm>
          <a:off x="5920393" y="2963332"/>
          <a:ext cx="3223606" cy="283002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16534" y="139960"/>
            <a:ext cx="76062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spc="-100" dirty="0">
                <a:solidFill>
                  <a:srgbClr val="3775A2"/>
                </a:solidFill>
                <a:latin typeface="Trebuchet MS"/>
                <a:ea typeface="+mj-ea"/>
                <a:cs typeface="Trebuchet MS"/>
              </a:rPr>
              <a:t>Weekends Were Heavy With TV Sports Social Conversations While TV Entertainment Skewed Towards The Weeknights</a:t>
            </a:r>
          </a:p>
        </p:txBody>
      </p:sp>
      <p:sp>
        <p:nvSpPr>
          <p:cNvPr id="9" name="TextBox 8"/>
          <p:cNvSpPr txBox="1"/>
          <p:nvPr/>
        </p:nvSpPr>
        <p:spPr>
          <a:xfrm>
            <a:off x="0" y="6477582"/>
            <a:ext cx="8652387"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aggregated during 4-week time period (10/10-2016 – 11/6/2016).  Results include both “direct” and “related” TV topics.</a:t>
            </a:r>
          </a:p>
        </p:txBody>
      </p:sp>
      <p:sp>
        <p:nvSpPr>
          <p:cNvPr id="10" name="Rounded Rectangle 10"/>
          <p:cNvSpPr/>
          <p:nvPr/>
        </p:nvSpPr>
        <p:spPr>
          <a:xfrm>
            <a:off x="0" y="2078113"/>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Genre-Specific Top 10 Ad-Supported TV Trending Topics By Day </a:t>
            </a:r>
            <a:endParaRPr kumimoji="0" lang="en-US" b="1" i="0" strike="noStrike" kern="0" cap="none" spc="0" normalizeH="0" baseline="0" noProof="0" dirty="0">
              <a:ln>
                <a:noFill/>
              </a:ln>
              <a:solidFill>
                <a:schemeClr val="tx1"/>
              </a:solidFill>
              <a:effectLst/>
              <a:uLnTx/>
              <a:uFillTx/>
            </a:endParaRPr>
          </a:p>
        </p:txBody>
      </p:sp>
      <p:sp>
        <p:nvSpPr>
          <p:cNvPr id="11"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12" name="TextBox 11"/>
          <p:cNvSpPr txBox="1"/>
          <p:nvPr/>
        </p:nvSpPr>
        <p:spPr>
          <a:xfrm>
            <a:off x="175525" y="1204006"/>
            <a:ext cx="8792947" cy="523220"/>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Calibri"/>
              </a:rPr>
              <a:t>In terms of trends throughout the night, Sports is particularly strong at the beginning of the night (8:15p) and towards the end (11:15p) while Entertainment programming is more likely to be talked about around the 10 o’clock hour </a:t>
            </a:r>
          </a:p>
        </p:txBody>
      </p:sp>
    </p:spTree>
    <p:extLst>
      <p:ext uri="{BB962C8B-B14F-4D97-AF65-F5344CB8AC3E}">
        <p14:creationId xmlns:p14="http://schemas.microsoft.com/office/powerpoint/2010/main" val="1713009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247388" y="4541214"/>
            <a:ext cx="2768056" cy="191361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49124" y="89688"/>
            <a:ext cx="77280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Programming From </a:t>
            </a:r>
            <a:r>
              <a:rPr kumimoji="0" lang="en-US" sz="2400" b="1" i="1" u="sng" strike="noStrike" kern="0" cap="none" spc="-100" normalizeH="0" baseline="0" noProof="0" dirty="0">
                <a:ln>
                  <a:noFill/>
                </a:ln>
                <a:solidFill>
                  <a:srgbClr val="3775A2"/>
                </a:solidFill>
                <a:effectLst/>
                <a:uLnTx/>
                <a:uFillTx/>
                <a:latin typeface="Trebuchet MS"/>
                <a:ea typeface="+mn-ea"/>
                <a:cs typeface="Trebuchet MS"/>
              </a:rPr>
              <a:t>Over 46 Networks</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 Were Top 10 Trending Topics During The Four-Week Primetime Analysis</a:t>
            </a:r>
          </a:p>
        </p:txBody>
      </p:sp>
      <p:sp>
        <p:nvSpPr>
          <p:cNvPr id="3" name="Rectangle 2"/>
          <p:cNvSpPr/>
          <p:nvPr/>
        </p:nvSpPr>
        <p:spPr>
          <a:xfrm>
            <a:off x="68824" y="1444317"/>
            <a:ext cx="2820530" cy="501304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6374958" y="1444317"/>
            <a:ext cx="2635623" cy="501304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3248736" y="1441782"/>
            <a:ext cx="2761870" cy="309943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824" y="1038998"/>
            <a:ext cx="2820530"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Entertainment (19)</a:t>
            </a:r>
          </a:p>
        </p:txBody>
      </p:sp>
      <p:sp>
        <p:nvSpPr>
          <p:cNvPr id="7" name="Rectangle 6"/>
          <p:cNvSpPr/>
          <p:nvPr/>
        </p:nvSpPr>
        <p:spPr>
          <a:xfrm>
            <a:off x="6374959" y="1038998"/>
            <a:ext cx="2635622"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News (9)</a:t>
            </a:r>
          </a:p>
        </p:txBody>
      </p:sp>
      <p:sp>
        <p:nvSpPr>
          <p:cNvPr id="8" name="Rectangle 7"/>
          <p:cNvSpPr/>
          <p:nvPr/>
        </p:nvSpPr>
        <p:spPr>
          <a:xfrm>
            <a:off x="3248737" y="1036462"/>
            <a:ext cx="2757375"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Sports (28+)</a:t>
            </a:r>
          </a:p>
        </p:txBody>
      </p:sp>
      <p:pic>
        <p:nvPicPr>
          <p:cNvPr id="1026" name="Picture 2" descr="abc_2013_logo_detail.jpg (600×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30" y="5767026"/>
            <a:ext cx="663738" cy="664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bc_2013_logo_detail.jpg (600×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108" y="5112980"/>
            <a:ext cx="785952" cy="787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bc_2013_logo_detail.jpg (600×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169" y="3418466"/>
            <a:ext cx="466502" cy="467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1/1d/Amc_logo.svg/2000px-Amc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72" y="5740266"/>
            <a:ext cx="1074991" cy="606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png (400×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074" y="5003147"/>
            <a:ext cx="891044" cy="6682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BS-Logo.jpg (2197×6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736" y="2284366"/>
            <a:ext cx="1487555" cy="42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BS-Logo.jpg (2197×6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658" y="1482588"/>
            <a:ext cx="1558773" cy="442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BS-Logo.jpg (2197×6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854" y="4079462"/>
            <a:ext cx="779579" cy="221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test (800×8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27" y="4889275"/>
            <a:ext cx="696666" cy="6966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2000px-E!_Logo.svg.png (2000×27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473" y="3583468"/>
            <a:ext cx="770572" cy="10568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pn-logo_0.jpg (1024×3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9357" y="4382504"/>
            <a:ext cx="1147593" cy="3530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fox.com/sites/default/files/fox_logo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0740" y="1513986"/>
            <a:ext cx="906819" cy="5228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www.fox.com/sites/default/files/fox_logo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0229" y="3898668"/>
            <a:ext cx="769277" cy="4435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g-fn-foxnews.jpg (600×600)"/>
          <p:cNvPicPr>
            <a:picLocks noChangeAspect="1" noChangeArrowheads="1"/>
          </p:cNvPicPr>
          <p:nvPr/>
        </p:nvPicPr>
        <p:blipFill rotWithShape="1">
          <a:blip r:embed="rId11">
            <a:extLst>
              <a:ext uri="{28A0092B-C50C-407E-A947-70E740481C1C}">
                <a14:useLocalDpi xmlns:a14="http://schemas.microsoft.com/office/drawing/2010/main" val="0"/>
              </a:ext>
            </a:extLst>
          </a:blip>
          <a:srcRect b="10133"/>
          <a:stretch/>
        </p:blipFill>
        <p:spPr bwMode="auto">
          <a:xfrm>
            <a:off x="7208376" y="2661072"/>
            <a:ext cx="905361" cy="8136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x-logo.png (1024×6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3754" y="2227428"/>
            <a:ext cx="741520" cy="4721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ifetime_logo_detail.gif (574×57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6915" y="4314481"/>
            <a:ext cx="527277" cy="5272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_TV_2015.png (440×4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5325" y="5756732"/>
            <a:ext cx="686052" cy="67513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Original-MTV-Logo.png (2272×170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7672" y="2861963"/>
            <a:ext cx="777416" cy="58306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200px-NBC_logo.svg.png (200×19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1346" y="3621375"/>
            <a:ext cx="625574" cy="6161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200px-NBC_logo.svg.png (200×19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6173" y="3242116"/>
            <a:ext cx="485689" cy="47840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OWN-old-logo-2.jpg (1008×4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22567" y="3723055"/>
            <a:ext cx="984992" cy="41139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TBS-logo-2015-new-640x480.png (640×480)"/>
          <p:cNvPicPr>
            <a:picLocks noChangeAspect="1" noChangeArrowheads="1"/>
          </p:cNvPicPr>
          <p:nvPr/>
        </p:nvPicPr>
        <p:blipFill rotWithShape="1">
          <a:blip r:embed="rId18">
            <a:extLst>
              <a:ext uri="{28A0092B-C50C-407E-A947-70E740481C1C}">
                <a14:useLocalDpi xmlns:a14="http://schemas.microsoft.com/office/drawing/2010/main" val="0"/>
              </a:ext>
            </a:extLst>
          </a:blip>
          <a:srcRect l="24848" t="31719" r="24952" b="32014"/>
          <a:stretch/>
        </p:blipFill>
        <p:spPr bwMode="auto">
          <a:xfrm>
            <a:off x="995759" y="5032427"/>
            <a:ext cx="875149" cy="47418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he_CW_logo_4800x2000.png (4800×20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8060" y="2983488"/>
            <a:ext cx="985882" cy="41078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4xpomT6.jpg (400×4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8790" y="1526213"/>
            <a:ext cx="633669" cy="63366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sa-network-tv-logo.jpg (297×170)"/>
          <p:cNvPicPr>
            <a:picLocks noChangeAspect="1" noChangeArrowheads="1"/>
          </p:cNvPicPr>
          <p:nvPr/>
        </p:nvPicPr>
        <p:blipFill rotWithShape="1">
          <a:blip r:embed="rId21">
            <a:extLst>
              <a:ext uri="{28A0092B-C50C-407E-A947-70E740481C1C}">
                <a14:useLocalDpi xmlns:a14="http://schemas.microsoft.com/office/drawing/2010/main" val="0"/>
              </a:ext>
            </a:extLst>
          </a:blip>
          <a:srcRect l="15320" t="14479" r="12451" b="16805"/>
          <a:stretch/>
        </p:blipFill>
        <p:spPr bwMode="auto">
          <a:xfrm>
            <a:off x="2009359" y="2937835"/>
            <a:ext cx="858365" cy="46742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5f95075e542454680d1748c3f40c9fb.jpg (535×25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2424" y="1567479"/>
            <a:ext cx="916184" cy="44353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2000px-Cnn.svg.png (2000×96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0227" y="3570884"/>
            <a:ext cx="1198804" cy="5754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6" descr="U4xpomT6.jpg (400×4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44531" y="4220245"/>
            <a:ext cx="818483" cy="81848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CC-Network-Logo-1-660x400-300x200.jpg (300×20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37737" y="5572952"/>
            <a:ext cx="543734" cy="3624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bigtennetworklogo-color.gif (480×16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31560" y="4978431"/>
            <a:ext cx="807237" cy="28085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hoto.jpg (400×400)"/>
          <p:cNvPicPr>
            <a:picLocks noChangeAspect="1" noChangeArrowheads="1"/>
          </p:cNvPicPr>
          <p:nvPr/>
        </p:nvPicPr>
        <p:blipFill rotWithShape="1">
          <a:blip r:embed="rId26">
            <a:extLst>
              <a:ext uri="{28A0092B-C50C-407E-A947-70E740481C1C}">
                <a14:useLocalDpi xmlns:a14="http://schemas.microsoft.com/office/drawing/2010/main" val="0"/>
              </a:ext>
            </a:extLst>
          </a:blip>
          <a:srcRect t="28439" b="25471"/>
          <a:stretch/>
        </p:blipFill>
        <p:spPr bwMode="auto">
          <a:xfrm>
            <a:off x="5049425" y="4031935"/>
            <a:ext cx="881278" cy="40619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csn-new-logo-08f698dca2fd615c.png (1183×28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58052" y="5307729"/>
            <a:ext cx="1019804" cy="24913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atest (2000×4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48873" y="2439204"/>
            <a:ext cx="1190862" cy="25544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2000px-ESPN_wordmark.svg.png (2000×49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28273" y="1813587"/>
            <a:ext cx="906397" cy="226146"/>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ESPN3_Logo.png (663×13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91851" y="3771295"/>
            <a:ext cx="1042241" cy="21379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espn_u.png.300x300_q85.png (300×30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01065" y="3297004"/>
            <a:ext cx="513155" cy="51315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1280px-Fox_Sports_logo.svg.png (1280×7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33743" y="2745087"/>
            <a:ext cx="776114" cy="47173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FoxSports1.png (327×21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51903" y="2107283"/>
            <a:ext cx="745515" cy="4970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MZ28585_LHN_logo.jpg (350×21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20940" y="4959700"/>
            <a:ext cx="439919" cy="267722"/>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993px-MLBNetworkLogo.svg.png (993×102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393238" y="2888153"/>
            <a:ext cx="466604" cy="48117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MSGLogo.jpg (400×152)"/>
          <p:cNvPicPr>
            <a:picLocks noChangeAspect="1" noChangeArrowheads="1"/>
          </p:cNvPicPr>
          <p:nvPr/>
        </p:nvPicPr>
        <p:blipFill rotWithShape="1">
          <a:blip r:embed="rId36">
            <a:extLst>
              <a:ext uri="{28A0092B-C50C-407E-A947-70E740481C1C}">
                <a14:useLocalDpi xmlns:a14="http://schemas.microsoft.com/office/drawing/2010/main" val="0"/>
              </a:ext>
            </a:extLst>
          </a:blip>
          <a:srcRect l="9997" t="26864" r="6482" b="20083"/>
          <a:stretch/>
        </p:blipFill>
        <p:spPr bwMode="auto">
          <a:xfrm>
            <a:off x="4383159" y="5026422"/>
            <a:ext cx="718181" cy="1733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266263-nbcsn_logo_jpg.jpg (320×180)"/>
          <p:cNvPicPr>
            <a:picLocks noChangeAspect="1" noChangeArrowheads="1"/>
          </p:cNvPicPr>
          <p:nvPr/>
        </p:nvPicPr>
        <p:blipFill rotWithShape="1">
          <a:blip r:embed="rId37">
            <a:extLst>
              <a:ext uri="{28A0092B-C50C-407E-A947-70E740481C1C}">
                <a14:useLocalDpi xmlns:a14="http://schemas.microsoft.com/office/drawing/2010/main" val="0"/>
              </a:ext>
            </a:extLst>
          </a:blip>
          <a:srcRect l="15696" t="36585" r="11904" b="37814"/>
          <a:stretch/>
        </p:blipFill>
        <p:spPr bwMode="auto">
          <a:xfrm>
            <a:off x="3330229" y="2131583"/>
            <a:ext cx="1153503" cy="229427"/>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NHL_Network_149.png (214×14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080151" y="3115829"/>
            <a:ext cx="777671" cy="541463"/>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http://espnmediazone.com/us/files/2013/05/SEC-Logo.jpg"/>
          <p:cNvPicPr>
            <a:picLocks noChangeAspect="1" noChangeArrowheads="1"/>
          </p:cNvPicPr>
          <p:nvPr/>
        </p:nvPicPr>
        <p:blipFill rotWithShape="1">
          <a:blip r:embed="rId39">
            <a:extLst>
              <a:ext uri="{28A0092B-C50C-407E-A947-70E740481C1C}">
                <a14:useLocalDpi xmlns:a14="http://schemas.microsoft.com/office/drawing/2010/main" val="0"/>
              </a:ext>
            </a:extLst>
          </a:blip>
          <a:srcRect l="31930" t="17615" r="33138" b="18111"/>
          <a:stretch/>
        </p:blipFill>
        <p:spPr bwMode="auto">
          <a:xfrm>
            <a:off x="5334825" y="5307729"/>
            <a:ext cx="439903" cy="607065"/>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spike_tv_2015_logo_detail.png (1000×42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119468" y="1740163"/>
            <a:ext cx="741192" cy="3120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2" descr="TBS-logo-2015-new-640x480.png (640×480)"/>
          <p:cNvPicPr>
            <a:picLocks noChangeAspect="1" noChangeArrowheads="1"/>
          </p:cNvPicPr>
          <p:nvPr/>
        </p:nvPicPr>
        <p:blipFill rotWithShape="1">
          <a:blip r:embed="rId18">
            <a:extLst>
              <a:ext uri="{28A0092B-C50C-407E-A947-70E740481C1C}">
                <a14:useLocalDpi xmlns:a14="http://schemas.microsoft.com/office/drawing/2010/main" val="0"/>
              </a:ext>
            </a:extLst>
          </a:blip>
          <a:srcRect l="24848" t="31719" r="24952" b="32014"/>
          <a:stretch/>
        </p:blipFill>
        <p:spPr bwMode="auto">
          <a:xfrm>
            <a:off x="5012626" y="2727252"/>
            <a:ext cx="681712" cy="369374"/>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http://web.yesnetwork.com/shared/images/logos/facebook/og/yes_network.jpg"/>
          <p:cNvPicPr>
            <a:picLocks noChangeAspect="1" noChangeArrowheads="1"/>
          </p:cNvPicPr>
          <p:nvPr/>
        </p:nvPicPr>
        <p:blipFill rotWithShape="1">
          <a:blip r:embed="rId41">
            <a:extLst>
              <a:ext uri="{28A0092B-C50C-407E-A947-70E740481C1C}">
                <a14:useLocalDpi xmlns:a14="http://schemas.microsoft.com/office/drawing/2010/main" val="0"/>
              </a:ext>
            </a:extLst>
          </a:blip>
          <a:srcRect l="5774" t="27359" r="4911" b="28243"/>
          <a:stretch/>
        </p:blipFill>
        <p:spPr bwMode="auto">
          <a:xfrm>
            <a:off x="3301863" y="4933533"/>
            <a:ext cx="579286" cy="2879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6" descr="U4xpomT6.jpg (400×4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58595" y="1761371"/>
            <a:ext cx="454031" cy="4540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snbc-logo-card-twitter.png (828×15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688483" y="6001754"/>
            <a:ext cx="2011225" cy="3643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ignette1.wikia.nocookie.net/backstrom/images/5/50/FOX_Network.png/revision/20141205235613"/>
          <p:cNvPicPr>
            <a:picLocks noChangeAspect="1" noChangeArrowheads="1"/>
          </p:cNvPicPr>
          <p:nvPr/>
        </p:nvPicPr>
        <p:blipFill rotWithShape="1">
          <a:blip r:embed="rId43">
            <a:extLst>
              <a:ext uri="{28A0092B-C50C-407E-A947-70E740481C1C}">
                <a14:useLocalDpi xmlns:a14="http://schemas.microsoft.com/office/drawing/2010/main" val="0"/>
              </a:ext>
            </a:extLst>
          </a:blip>
          <a:srcRect t="21614" b="21224"/>
          <a:stretch/>
        </p:blipFill>
        <p:spPr bwMode="auto">
          <a:xfrm>
            <a:off x="7102856" y="2051491"/>
            <a:ext cx="1179824" cy="50580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254075" y="1464272"/>
            <a:ext cx="2767210" cy="25644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dirty="0">
                <a:ln>
                  <a:noFill/>
                </a:ln>
                <a:solidFill>
                  <a:prstClr val="black"/>
                </a:solidFill>
                <a:effectLst/>
                <a:uLnTx/>
                <a:uFillTx/>
                <a:latin typeface="Calibri"/>
                <a:ea typeface="+mn-ea"/>
                <a:cs typeface="+mn-cs"/>
              </a:rPr>
              <a:t>National Networks (18)</a:t>
            </a:r>
          </a:p>
        </p:txBody>
      </p:sp>
      <p:pic>
        <p:nvPicPr>
          <p:cNvPr id="1104" name="Picture 80" descr="Image result for tnt logo"/>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577769" y="2240486"/>
            <a:ext cx="517289" cy="517289"/>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3248737" y="4591579"/>
            <a:ext cx="2772548" cy="25644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dirty="0">
                <a:ln>
                  <a:noFill/>
                </a:ln>
                <a:solidFill>
                  <a:prstClr val="black"/>
                </a:solidFill>
                <a:effectLst/>
                <a:uLnTx/>
                <a:uFillTx/>
                <a:latin typeface="Calibri"/>
                <a:ea typeface="+mn-ea"/>
                <a:cs typeface="+mn-cs"/>
              </a:rPr>
              <a:t>Regional Networks (12+)</a:t>
            </a:r>
          </a:p>
        </p:txBody>
      </p:sp>
      <p:pic>
        <p:nvPicPr>
          <p:cNvPr id="64" name="Picture 28" descr="200px-NBC_logo.svg.png (200×19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0658" y="4246863"/>
            <a:ext cx="837125" cy="7652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5"/>
          <a:stretch>
            <a:fillRect/>
          </a:stretch>
        </p:blipFill>
        <p:spPr>
          <a:xfrm>
            <a:off x="3358942" y="5978421"/>
            <a:ext cx="491741" cy="368806"/>
          </a:xfrm>
          <a:prstGeom prst="rect">
            <a:avLst/>
          </a:prstGeom>
        </p:spPr>
      </p:pic>
      <p:pic>
        <p:nvPicPr>
          <p:cNvPr id="17" name="Picture 16"/>
          <p:cNvPicPr>
            <a:picLocks noChangeAspect="1"/>
          </p:cNvPicPr>
          <p:nvPr/>
        </p:nvPicPr>
        <p:blipFill rotWithShape="1">
          <a:blip r:embed="rId46"/>
          <a:srcRect t="27059" b="28409"/>
          <a:stretch/>
        </p:blipFill>
        <p:spPr>
          <a:xfrm>
            <a:off x="4989939" y="5990574"/>
            <a:ext cx="914305" cy="407152"/>
          </a:xfrm>
          <a:prstGeom prst="rect">
            <a:avLst/>
          </a:prstGeom>
        </p:spPr>
      </p:pic>
      <p:pic>
        <p:nvPicPr>
          <p:cNvPr id="18" name="Picture 17"/>
          <p:cNvPicPr>
            <a:picLocks noChangeAspect="1"/>
          </p:cNvPicPr>
          <p:nvPr/>
        </p:nvPicPr>
        <p:blipFill rotWithShape="1">
          <a:blip r:embed="rId47"/>
          <a:srcRect t="32215" b="32391"/>
          <a:stretch/>
        </p:blipFill>
        <p:spPr>
          <a:xfrm>
            <a:off x="4009605" y="5624888"/>
            <a:ext cx="1081333" cy="306180"/>
          </a:xfrm>
          <a:prstGeom prst="rect">
            <a:avLst/>
          </a:prstGeom>
        </p:spPr>
      </p:pic>
      <p:pic>
        <p:nvPicPr>
          <p:cNvPr id="19" name="Picture 18"/>
          <p:cNvPicPr>
            <a:picLocks noChangeAspect="1"/>
          </p:cNvPicPr>
          <p:nvPr/>
        </p:nvPicPr>
        <p:blipFill>
          <a:blip r:embed="rId48"/>
          <a:stretch>
            <a:fillRect/>
          </a:stretch>
        </p:blipFill>
        <p:spPr>
          <a:xfrm>
            <a:off x="3338214" y="5272260"/>
            <a:ext cx="806884" cy="257712"/>
          </a:xfrm>
          <a:prstGeom prst="rect">
            <a:avLst/>
          </a:prstGeom>
        </p:spPr>
      </p:pic>
      <p:pic>
        <p:nvPicPr>
          <p:cNvPr id="20" name="Picture 19"/>
          <p:cNvPicPr>
            <a:picLocks noChangeAspect="1"/>
          </p:cNvPicPr>
          <p:nvPr/>
        </p:nvPicPr>
        <p:blipFill>
          <a:blip r:embed="rId49"/>
          <a:stretch>
            <a:fillRect/>
          </a:stretch>
        </p:blipFill>
        <p:spPr>
          <a:xfrm>
            <a:off x="3990571" y="5967189"/>
            <a:ext cx="984196" cy="393678"/>
          </a:xfrm>
          <a:prstGeom prst="rect">
            <a:avLst/>
          </a:prstGeom>
        </p:spPr>
      </p:pic>
      <p:pic>
        <p:nvPicPr>
          <p:cNvPr id="22" name="Picture 21"/>
          <p:cNvPicPr>
            <a:picLocks noChangeAspect="1"/>
          </p:cNvPicPr>
          <p:nvPr/>
        </p:nvPicPr>
        <p:blipFill rotWithShape="1">
          <a:blip r:embed="rId50"/>
          <a:srcRect t="26372" b="23360"/>
          <a:stretch/>
        </p:blipFill>
        <p:spPr>
          <a:xfrm>
            <a:off x="7507074" y="5135346"/>
            <a:ext cx="1395340" cy="701417"/>
          </a:xfrm>
          <a:prstGeom prst="rect">
            <a:avLst/>
          </a:prstGeom>
        </p:spPr>
      </p:pic>
      <p:sp>
        <p:nvSpPr>
          <p:cNvPr id="70" name="TextBox 69"/>
          <p:cNvSpPr txBox="1"/>
          <p:nvPr/>
        </p:nvSpPr>
        <p:spPr>
          <a:xfrm>
            <a:off x="0" y="6477582"/>
            <a:ext cx="865238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a:t>
            </a:r>
          </a:p>
        </p:txBody>
      </p:sp>
      <p:sp>
        <p:nvSpPr>
          <p:cNvPr id="71"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183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82315" y="1518965"/>
            <a:ext cx="2054856" cy="475121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4" name="Picture 133"/>
          <p:cNvPicPr>
            <a:picLocks noChangeAspect="1"/>
          </p:cNvPicPr>
          <p:nvPr/>
        </p:nvPicPr>
        <p:blipFill>
          <a:blip r:embed="rId2"/>
          <a:stretch>
            <a:fillRect/>
          </a:stretch>
        </p:blipFill>
        <p:spPr>
          <a:xfrm>
            <a:off x="7041823" y="2965489"/>
            <a:ext cx="876486" cy="656518"/>
          </a:xfrm>
          <a:prstGeom prst="rect">
            <a:avLst/>
          </a:prstGeom>
        </p:spPr>
      </p:pic>
      <p:sp>
        <p:nvSpPr>
          <p:cNvPr id="4" name="TextBox 3"/>
          <p:cNvSpPr txBox="1"/>
          <p:nvPr/>
        </p:nvSpPr>
        <p:spPr>
          <a:xfrm>
            <a:off x="130382" y="158512"/>
            <a:ext cx="76785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0" cap="none" spc="-100" normalizeH="0" baseline="0" noProof="0" dirty="0">
                <a:ln>
                  <a:noFill/>
                </a:ln>
                <a:solidFill>
                  <a:srgbClr val="3775A2"/>
                </a:solidFill>
                <a:effectLst/>
                <a:uLnTx/>
                <a:uFillTx/>
                <a:latin typeface="Trebuchet MS"/>
                <a:ea typeface="+mn-ea"/>
                <a:cs typeface="Trebuchet MS"/>
              </a:rPr>
              <a:t>Over </a:t>
            </a:r>
            <a:r>
              <a:rPr kumimoji="0" lang="en-US" sz="2400" b="1" i="1" u="sng" strike="noStrike" kern="0" cap="none" spc="-100" normalizeH="0" baseline="0" noProof="0" dirty="0">
                <a:ln>
                  <a:noFill/>
                </a:ln>
                <a:solidFill>
                  <a:srgbClr val="3775A2"/>
                </a:solidFill>
                <a:effectLst/>
                <a:uLnTx/>
                <a:uFillTx/>
                <a:latin typeface="Trebuchet MS"/>
                <a:ea typeface="+mn-ea"/>
                <a:cs typeface="Trebuchet MS"/>
              </a:rPr>
              <a:t>97</a:t>
            </a:r>
            <a:r>
              <a:rPr kumimoji="0" lang="en-US" sz="2400" b="1" i="1" u="none" strike="noStrike" kern="0" cap="none" spc="-100" normalizeH="0" baseline="0" noProof="0" dirty="0">
                <a:ln>
                  <a:noFill/>
                </a:ln>
                <a:solidFill>
                  <a:srgbClr val="3775A2"/>
                </a:solidFill>
                <a:effectLst/>
                <a:uLnTx/>
                <a:uFillTx/>
                <a:latin typeface="Trebuchet MS"/>
                <a:ea typeface="+mn-ea"/>
                <a:cs typeface="Trebuchet MS"/>
              </a:rPr>
              <a:t> TV Programs</a:t>
            </a:r>
            <a:r>
              <a:rPr kumimoji="0" lang="en-US" sz="2400" b="1" i="1" u="none" strike="noStrike" kern="0" cap="none" spc="-100" normalizeH="0" noProof="0" dirty="0">
                <a:ln>
                  <a:noFill/>
                </a:ln>
                <a:solidFill>
                  <a:srgbClr val="3775A2"/>
                </a:solidFill>
                <a:effectLst/>
                <a:uLnTx/>
                <a:uFillTx/>
                <a:latin typeface="Trebuchet MS"/>
                <a:ea typeface="+mn-ea"/>
                <a:cs typeface="Trebuchet MS"/>
              </a:rPr>
              <a:t> </a:t>
            </a:r>
            <a:r>
              <a:rPr kumimoji="0" lang="en-US" sz="2400" b="0" i="0" u="none" strike="noStrike" kern="0" cap="none" spc="-100" normalizeH="0" noProof="0" dirty="0">
                <a:ln>
                  <a:noFill/>
                </a:ln>
                <a:solidFill>
                  <a:srgbClr val="3775A2"/>
                </a:solidFill>
                <a:effectLst/>
                <a:uLnTx/>
                <a:uFillTx/>
                <a:latin typeface="Trebuchet MS"/>
                <a:ea typeface="+mn-ea"/>
                <a:cs typeface="Trebuchet MS"/>
              </a:rPr>
              <a:t>Trended In The Top 10 During The Four Week Primetime Analysis</a:t>
            </a:r>
            <a:endParaRPr kumimoji="0" lang="en-US" sz="2400" b="0" i="0" u="none" strike="noStrike" kern="0" cap="none" spc="-100" normalizeH="0" baseline="0" noProof="0" dirty="0">
              <a:ln>
                <a:noFill/>
              </a:ln>
              <a:solidFill>
                <a:srgbClr val="3775A2"/>
              </a:solidFill>
              <a:effectLst/>
              <a:uLnTx/>
              <a:uFillTx/>
              <a:latin typeface="Trebuchet MS"/>
              <a:ea typeface="+mn-ea"/>
              <a:cs typeface="Trebuchet MS"/>
            </a:endParaRPr>
          </a:p>
        </p:txBody>
      </p:sp>
      <p:sp>
        <p:nvSpPr>
          <p:cNvPr id="3" name="Rectangle 2"/>
          <p:cNvSpPr/>
          <p:nvPr/>
        </p:nvSpPr>
        <p:spPr>
          <a:xfrm>
            <a:off x="68824" y="1518965"/>
            <a:ext cx="3896686" cy="475121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4095100" y="1518965"/>
            <a:ext cx="2761870" cy="475121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68824" y="1113646"/>
            <a:ext cx="3896686"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Entertainment (53)</a:t>
            </a:r>
          </a:p>
        </p:txBody>
      </p:sp>
      <p:sp>
        <p:nvSpPr>
          <p:cNvPr id="8" name="Rectangle 7"/>
          <p:cNvSpPr/>
          <p:nvPr/>
        </p:nvSpPr>
        <p:spPr>
          <a:xfrm>
            <a:off x="6982316" y="1116945"/>
            <a:ext cx="2054856"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News (12+)</a:t>
            </a:r>
          </a:p>
        </p:txBody>
      </p:sp>
      <p:sp>
        <p:nvSpPr>
          <p:cNvPr id="9" name="Rectangle 8"/>
          <p:cNvSpPr/>
          <p:nvPr/>
        </p:nvSpPr>
        <p:spPr>
          <a:xfrm>
            <a:off x="4104292" y="1113645"/>
            <a:ext cx="2752678" cy="319689"/>
          </a:xfrm>
          <a:prstGeom prst="rect">
            <a:avLst/>
          </a:prstGeom>
          <a:solidFill>
            <a:schemeClr val="accent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a:ea typeface="+mn-ea"/>
                <a:cs typeface="+mn-cs"/>
              </a:rPr>
              <a:t>Sports (32+)</a:t>
            </a:r>
          </a:p>
        </p:txBody>
      </p:sp>
      <p:pic>
        <p:nvPicPr>
          <p:cNvPr id="71" name="Picture 30" descr="no-mas-espn-30-for-30.jpg (560×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430" y="2805234"/>
            <a:ext cx="635818" cy="39738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img (540×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431" y="1618493"/>
            <a:ext cx="936677" cy="52731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American_Horror_Story_Season_6.jpg (300×4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59" y="4700745"/>
            <a:ext cx="500187" cy="75028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image009-800x450.jpg (800×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465" y="1632268"/>
            <a:ext cx="836856" cy="4707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 descr="Basketball_Wives_LA_logo.jpg (250×1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223" y="1641309"/>
            <a:ext cx="778532" cy="50851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4" descr="BET-Hip-Hop-Awards-2016-Tickets-Nominees-Show-Date.png (650×3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907" y="2149821"/>
            <a:ext cx="838599" cy="4231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8" descr="latest (1280×7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59" y="2629453"/>
            <a:ext cx="892563" cy="35403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0" descr="30867738_1300x1733.jpg (1262×17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2427" y="2390302"/>
            <a:ext cx="481927" cy="66179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11"/>
          <a:stretch>
            <a:fillRect/>
          </a:stretch>
        </p:blipFill>
        <p:spPr>
          <a:xfrm>
            <a:off x="114731" y="5505048"/>
            <a:ext cx="455476" cy="669055"/>
          </a:xfrm>
          <a:prstGeom prst="rect">
            <a:avLst/>
          </a:prstGeom>
        </p:spPr>
      </p:pic>
      <p:pic>
        <p:nvPicPr>
          <p:cNvPr id="80" name="Picture 22" descr="conan-logo.png (402×29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1594" y="2215412"/>
            <a:ext cx="448260" cy="33006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4" descr="dwts-logo-1.jpg (1280×7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1998" y="2454307"/>
            <a:ext cx="749619" cy="41281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8" descr="9fltuG.png (800×3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1658" y="2133233"/>
            <a:ext cx="901772" cy="34943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2" descr="theundefeated2016.jpg (666×16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1934" y="3277240"/>
            <a:ext cx="1158408" cy="2484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6" descr="fpc.jpg (2244×869)"/>
          <p:cNvPicPr>
            <a:picLocks noChangeAspect="1" noChangeArrowheads="1"/>
          </p:cNvPicPr>
          <p:nvPr/>
        </p:nvPicPr>
        <p:blipFill rotWithShape="1">
          <a:blip r:embed="rId16">
            <a:extLst>
              <a:ext uri="{28A0092B-C50C-407E-A947-70E740481C1C}">
                <a14:useLocalDpi xmlns:a14="http://schemas.microsoft.com/office/drawing/2010/main" val="0"/>
              </a:ext>
            </a:extLst>
          </a:blip>
          <a:srcRect l="13220" t="26809" r="13561" b="33013"/>
          <a:stretch/>
        </p:blipFill>
        <p:spPr bwMode="auto">
          <a:xfrm>
            <a:off x="1719379" y="4163844"/>
            <a:ext cx="931767" cy="1980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8" descr="20130216193114Iyanla_Fix_My_Life_Title_Card.jpg (680×478)"/>
          <p:cNvPicPr>
            <a:picLocks noChangeAspect="1" noChangeArrowheads="1"/>
          </p:cNvPicPr>
          <p:nvPr/>
        </p:nvPicPr>
        <p:blipFill rotWithShape="1">
          <a:blip r:embed="rId17">
            <a:extLst>
              <a:ext uri="{28A0092B-C50C-407E-A947-70E740481C1C}">
                <a14:useLocalDpi xmlns:a14="http://schemas.microsoft.com/office/drawing/2010/main" val="0"/>
              </a:ext>
            </a:extLst>
          </a:blip>
          <a:srcRect t="24889" b="29440"/>
          <a:stretch/>
        </p:blipFill>
        <p:spPr bwMode="auto">
          <a:xfrm>
            <a:off x="888595" y="4146406"/>
            <a:ext cx="712561" cy="22875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0" descr="latest (800×3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52544" y="4118966"/>
            <a:ext cx="1016879" cy="39404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2" descr="2000px-Grey's_Anatomy_Logo.svg.png (2000×43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6511" y="2175896"/>
            <a:ext cx="781777" cy="17120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4" descr="latest (468×1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57726" y="3044883"/>
            <a:ext cx="1174458" cy="25095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195501.jpg (1023×2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33793" y="5993485"/>
            <a:ext cx="568205" cy="18061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Agents_of_S.H.I.E.L.D._logo.png (1280×7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05223" y="3420868"/>
            <a:ext cx="710432" cy="47682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49fa416635a2461cc9d5a20b8721283d.jpg (358×20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9692" y="3578399"/>
            <a:ext cx="909730" cy="44604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8" descr="2000px-Fear_the_Walking_Dead-Logo.svg.png (2000×221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93764" y="2922653"/>
            <a:ext cx="448831" cy="49685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latest (429×19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60015" y="3434638"/>
            <a:ext cx="1221375" cy="42573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logo-la-banda.png (1352×125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75279" y="3570922"/>
            <a:ext cx="471918" cy="43666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CpnSEIsUMAAQTU1.jpg (400×40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25513" y="2191913"/>
            <a:ext cx="553653" cy="55365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descr="MacLogo_20WEB.gif (907×17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31870" y="3762430"/>
            <a:ext cx="1049520" cy="20365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2" descr="20140922053004 (800×310)"/>
          <p:cNvPicPr>
            <a:picLocks noChangeAspect="1" noChangeArrowheads="1"/>
          </p:cNvPicPr>
          <p:nvPr/>
        </p:nvPicPr>
        <p:blipFill rotWithShape="1">
          <a:blip r:embed="rId29">
            <a:extLst>
              <a:ext uri="{28A0092B-C50C-407E-A947-70E740481C1C}">
                <a14:useLocalDpi xmlns:a14="http://schemas.microsoft.com/office/drawing/2010/main" val="0"/>
              </a:ext>
            </a:extLst>
          </a:blip>
          <a:srcRect t="38241" b="38389"/>
          <a:stretch/>
        </p:blipFill>
        <p:spPr bwMode="auto">
          <a:xfrm>
            <a:off x="1451420" y="3992502"/>
            <a:ext cx="1334598" cy="12086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4" descr="married-to-medicine-logo.png (307×17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76925" y="3114785"/>
            <a:ext cx="805662" cy="50633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6" descr="Martin_TV_Show_logo.png (400×15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4640" y="4371308"/>
            <a:ext cx="754825" cy="29249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8" descr="the-pitch-logo-325.jpg (325×200)"/>
          <p:cNvPicPr>
            <a:picLocks noChangeAspect="1" noChangeArrowheads="1"/>
          </p:cNvPicPr>
          <p:nvPr/>
        </p:nvPicPr>
        <p:blipFill rotWithShape="1">
          <a:blip r:embed="rId32">
            <a:extLst>
              <a:ext uri="{28A0092B-C50C-407E-A947-70E740481C1C}">
                <a14:useLocalDpi xmlns:a14="http://schemas.microsoft.com/office/drawing/2010/main" val="0"/>
              </a:ext>
            </a:extLst>
          </a:blip>
          <a:srcRect t="30862" b="34638"/>
          <a:stretch/>
        </p:blipFill>
        <p:spPr bwMode="auto">
          <a:xfrm>
            <a:off x="1144316" y="4438557"/>
            <a:ext cx="1061207" cy="17677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0" descr="quantico.logo.png (468×10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11180" y="4367649"/>
            <a:ext cx="1270035" cy="27137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2" descr="cropped-queensugar_logo.png (729×17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28543" y="5065487"/>
            <a:ext cx="1119888" cy="27190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4" descr="real-housewives-of-new-jersey-logo.png (528×297)"/>
          <p:cNvPicPr>
            <a:picLocks noChangeAspect="1" noChangeArrowheads="1"/>
          </p:cNvPicPr>
          <p:nvPr/>
        </p:nvPicPr>
        <p:blipFill rotWithShape="1">
          <a:blip r:embed="rId35">
            <a:extLst>
              <a:ext uri="{28A0092B-C50C-407E-A947-70E740481C1C}">
                <a14:useLocalDpi xmlns:a14="http://schemas.microsoft.com/office/drawing/2010/main" val="0"/>
              </a:ext>
            </a:extLst>
          </a:blip>
          <a:srcRect l="6955" t="20273" r="8182" b="20082"/>
          <a:stretch/>
        </p:blipFill>
        <p:spPr bwMode="auto">
          <a:xfrm>
            <a:off x="3003253" y="5557572"/>
            <a:ext cx="723863" cy="28617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6" descr="BravoShowLogo_0012_RHOA.png (528×297)"/>
          <p:cNvPicPr>
            <a:picLocks noChangeAspect="1" noChangeArrowheads="1"/>
          </p:cNvPicPr>
          <p:nvPr/>
        </p:nvPicPr>
        <p:blipFill rotWithShape="1">
          <a:blip r:embed="rId36">
            <a:extLst>
              <a:ext uri="{28A0092B-C50C-407E-A947-70E740481C1C}">
                <a14:useLocalDpi xmlns:a14="http://schemas.microsoft.com/office/drawing/2010/main" val="0"/>
              </a:ext>
            </a:extLst>
          </a:blip>
          <a:srcRect l="4664" t="25728" r="6421" b="26406"/>
          <a:stretch/>
        </p:blipFill>
        <p:spPr bwMode="auto">
          <a:xfrm>
            <a:off x="3009223" y="5283260"/>
            <a:ext cx="752897" cy="2279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8" descr="rhoc-s9-header-logo.png (528×297)"/>
          <p:cNvPicPr>
            <a:picLocks noChangeAspect="1" noChangeArrowheads="1"/>
          </p:cNvPicPr>
          <p:nvPr/>
        </p:nvPicPr>
        <p:blipFill rotWithShape="1">
          <a:blip r:embed="rId37">
            <a:extLst>
              <a:ext uri="{28A0092B-C50C-407E-A947-70E740481C1C}">
                <a14:useLocalDpi xmlns:a14="http://schemas.microsoft.com/office/drawing/2010/main" val="0"/>
              </a:ext>
            </a:extLst>
          </a:blip>
          <a:srcRect l="11398" t="25713" r="9597" b="25934"/>
          <a:stretch/>
        </p:blipFill>
        <p:spPr bwMode="auto">
          <a:xfrm>
            <a:off x="3040575" y="5005599"/>
            <a:ext cx="715124" cy="24619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0" descr="rocky-horror-picture-show-logo-495px.png (495×13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708380" y="4662185"/>
            <a:ext cx="1059293" cy="28461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2" descr="Source: Logo"/>
          <p:cNvPicPr>
            <a:picLocks noChangeAspect="1" noChangeArrowheads="1"/>
          </p:cNvPicPr>
          <p:nvPr/>
        </p:nvPicPr>
        <p:blipFill rotWithShape="1">
          <a:blip r:embed="rId39">
            <a:extLst>
              <a:ext uri="{28A0092B-C50C-407E-A947-70E740481C1C}">
                <a14:useLocalDpi xmlns:a14="http://schemas.microsoft.com/office/drawing/2010/main" val="0"/>
              </a:ext>
            </a:extLst>
          </a:blip>
          <a:srcRect l="9878" t="14230" r="7074" b="13583"/>
          <a:stretch/>
        </p:blipFill>
        <p:spPr bwMode="auto">
          <a:xfrm>
            <a:off x="637574" y="5857380"/>
            <a:ext cx="616633" cy="29369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4" descr="latest (367×210)"/>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50847" y="4675080"/>
            <a:ext cx="675422" cy="38648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6" descr="logo-SharkTank_Prime.png (1280×720)"/>
          <p:cNvPicPr>
            <a:picLocks noChangeAspect="1" noChangeArrowheads="1"/>
          </p:cNvPicPr>
          <p:nvPr/>
        </p:nvPicPr>
        <p:blipFill rotWithShape="1">
          <a:blip r:embed="rId41">
            <a:extLst>
              <a:ext uri="{28A0092B-C50C-407E-A947-70E740481C1C}">
                <a14:useLocalDpi xmlns:a14="http://schemas.microsoft.com/office/drawing/2010/main" val="0"/>
              </a:ext>
            </a:extLst>
          </a:blip>
          <a:srcRect l="30963" t="22116" r="31089" b="21367"/>
          <a:stretch/>
        </p:blipFill>
        <p:spPr bwMode="auto">
          <a:xfrm>
            <a:off x="776779" y="5353959"/>
            <a:ext cx="545895" cy="45732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8" descr="supergirl-logo.png (500×500)"/>
          <p:cNvPicPr>
            <a:picLocks noChangeAspect="1" noChangeArrowheads="1"/>
          </p:cNvPicPr>
          <p:nvPr/>
        </p:nvPicPr>
        <p:blipFill rotWithShape="1">
          <a:blip r:embed="rId42">
            <a:extLst>
              <a:ext uri="{28A0092B-C50C-407E-A947-70E740481C1C}">
                <a14:useLocalDpi xmlns:a14="http://schemas.microsoft.com/office/drawing/2010/main" val="0"/>
              </a:ext>
            </a:extLst>
          </a:blip>
          <a:srcRect t="47600" b="45800"/>
          <a:stretch/>
        </p:blipFill>
        <p:spPr bwMode="auto">
          <a:xfrm>
            <a:off x="2451477" y="6036745"/>
            <a:ext cx="1273078" cy="8402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2" descr="Supernatural_logo.png (624×12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846499" y="5822356"/>
            <a:ext cx="874893" cy="17385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p:cNvPicPr>
            <a:picLocks noChangeAspect="1"/>
          </p:cNvPicPr>
          <p:nvPr/>
        </p:nvPicPr>
        <p:blipFill>
          <a:blip r:embed="rId44"/>
          <a:stretch>
            <a:fillRect/>
          </a:stretch>
        </p:blipFill>
        <p:spPr>
          <a:xfrm>
            <a:off x="1372170" y="4683516"/>
            <a:ext cx="526940" cy="344647"/>
          </a:xfrm>
          <a:prstGeom prst="rect">
            <a:avLst/>
          </a:prstGeom>
        </p:spPr>
      </p:pic>
      <p:pic>
        <p:nvPicPr>
          <p:cNvPr id="113" name="Picture 54" descr="VnbCwRS.jpg (3000×1920)"/>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324873" y="5820772"/>
            <a:ext cx="463205" cy="29645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6" descr="the-flash-logo.jpg (1280×72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971647" y="4649124"/>
            <a:ext cx="694576" cy="39069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58" descr="TSSJF_Logo.png (336×31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342938" y="5256606"/>
            <a:ext cx="490855" cy="45287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0" descr="the-voice-logo.png (929×102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915661" y="5087935"/>
            <a:ext cx="391084" cy="43107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2" descr="2000px-The_Walking_Dead_2010_logo.svg.png (2000×482)"/>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862820" y="5728331"/>
            <a:ext cx="923198" cy="22249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4" descr="This_Is_Us_(TV_series)_title_card.jpg (1280×720)"/>
          <p:cNvPicPr>
            <a:picLocks noChangeAspect="1" noChangeArrowheads="1"/>
          </p:cNvPicPr>
          <p:nvPr/>
        </p:nvPicPr>
        <p:blipFill rotWithShape="1">
          <a:blip r:embed="rId50">
            <a:extLst>
              <a:ext uri="{28A0092B-C50C-407E-A947-70E740481C1C}">
                <a14:useLocalDpi xmlns:a14="http://schemas.microsoft.com/office/drawing/2010/main" val="0"/>
              </a:ext>
            </a:extLst>
          </a:blip>
          <a:srcRect l="17630" t="41319" r="18776" b="39237"/>
          <a:stretch/>
        </p:blipFill>
        <p:spPr bwMode="auto">
          <a:xfrm>
            <a:off x="2011075" y="5569433"/>
            <a:ext cx="891399" cy="15331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6" descr="latest (646×41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390000" y="5143102"/>
            <a:ext cx="554874" cy="35216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8" descr="latest (1488×534)"/>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8840" y="4078462"/>
            <a:ext cx="776089" cy="27851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p:cNvPicPr>
            <a:picLocks noChangeAspect="1"/>
          </p:cNvPicPr>
          <p:nvPr/>
        </p:nvPicPr>
        <p:blipFill>
          <a:blip r:embed="rId53"/>
          <a:stretch>
            <a:fillRect/>
          </a:stretch>
        </p:blipFill>
        <p:spPr>
          <a:xfrm>
            <a:off x="1739913" y="2579157"/>
            <a:ext cx="640429" cy="479703"/>
          </a:xfrm>
          <a:prstGeom prst="rect">
            <a:avLst/>
          </a:prstGeom>
        </p:spPr>
      </p:pic>
      <p:pic>
        <p:nvPicPr>
          <p:cNvPr id="122" name="Picture 121"/>
          <p:cNvPicPr>
            <a:picLocks noChangeAspect="1"/>
          </p:cNvPicPr>
          <p:nvPr/>
        </p:nvPicPr>
        <p:blipFill rotWithShape="1">
          <a:blip r:embed="rId54"/>
          <a:srcRect l="17618" t="16080" r="18632" b="15064"/>
          <a:stretch/>
        </p:blipFill>
        <p:spPr>
          <a:xfrm>
            <a:off x="3018717" y="3789779"/>
            <a:ext cx="672443" cy="394055"/>
          </a:xfrm>
          <a:prstGeom prst="rect">
            <a:avLst/>
          </a:prstGeom>
        </p:spPr>
      </p:pic>
      <p:pic>
        <p:nvPicPr>
          <p:cNvPr id="123" name="Picture 122"/>
          <p:cNvPicPr>
            <a:picLocks noChangeAspect="1"/>
          </p:cNvPicPr>
          <p:nvPr/>
        </p:nvPicPr>
        <p:blipFill>
          <a:blip r:embed="rId55"/>
          <a:stretch>
            <a:fillRect/>
          </a:stretch>
        </p:blipFill>
        <p:spPr>
          <a:xfrm>
            <a:off x="130382" y="1618587"/>
            <a:ext cx="831395" cy="467138"/>
          </a:xfrm>
          <a:prstGeom prst="rect">
            <a:avLst/>
          </a:prstGeom>
        </p:spPr>
      </p:pic>
      <p:pic>
        <p:nvPicPr>
          <p:cNvPr id="124" name="Picture 123"/>
          <p:cNvPicPr>
            <a:picLocks noChangeAspect="1"/>
          </p:cNvPicPr>
          <p:nvPr/>
        </p:nvPicPr>
        <p:blipFill>
          <a:blip r:embed="rId56"/>
          <a:stretch>
            <a:fillRect/>
          </a:stretch>
        </p:blipFill>
        <p:spPr>
          <a:xfrm>
            <a:off x="215469" y="3015452"/>
            <a:ext cx="939960" cy="528138"/>
          </a:xfrm>
          <a:prstGeom prst="rect">
            <a:avLst/>
          </a:prstGeom>
        </p:spPr>
      </p:pic>
      <p:pic>
        <p:nvPicPr>
          <p:cNvPr id="2" name="Picture 1"/>
          <p:cNvPicPr>
            <a:picLocks noChangeAspect="1"/>
          </p:cNvPicPr>
          <p:nvPr/>
        </p:nvPicPr>
        <p:blipFill>
          <a:blip r:embed="rId57"/>
          <a:stretch>
            <a:fillRect/>
          </a:stretch>
        </p:blipFill>
        <p:spPr>
          <a:xfrm>
            <a:off x="7963785" y="1640362"/>
            <a:ext cx="969551" cy="461691"/>
          </a:xfrm>
          <a:prstGeom prst="rect">
            <a:avLst/>
          </a:prstGeom>
        </p:spPr>
      </p:pic>
      <p:pic>
        <p:nvPicPr>
          <p:cNvPr id="126" name="Picture 125"/>
          <p:cNvPicPr>
            <a:picLocks noChangeAspect="1"/>
          </p:cNvPicPr>
          <p:nvPr/>
        </p:nvPicPr>
        <p:blipFill>
          <a:blip r:embed="rId58"/>
          <a:stretch>
            <a:fillRect/>
          </a:stretch>
        </p:blipFill>
        <p:spPr>
          <a:xfrm>
            <a:off x="7032511" y="1622647"/>
            <a:ext cx="885798" cy="496047"/>
          </a:xfrm>
          <a:prstGeom prst="rect">
            <a:avLst/>
          </a:prstGeom>
        </p:spPr>
      </p:pic>
      <p:pic>
        <p:nvPicPr>
          <p:cNvPr id="127" name="Picture 18" descr="og-fn-foxnews.jpg (600×600)"/>
          <p:cNvPicPr>
            <a:picLocks noChangeAspect="1" noChangeArrowheads="1"/>
          </p:cNvPicPr>
          <p:nvPr/>
        </p:nvPicPr>
        <p:blipFill rotWithShape="1">
          <a:blip r:embed="rId59">
            <a:extLst>
              <a:ext uri="{28A0092B-C50C-407E-A947-70E740481C1C}">
                <a14:useLocalDpi xmlns:a14="http://schemas.microsoft.com/office/drawing/2010/main" val="0"/>
              </a:ext>
            </a:extLst>
          </a:blip>
          <a:srcRect b="10133"/>
          <a:stretch/>
        </p:blipFill>
        <p:spPr bwMode="auto">
          <a:xfrm>
            <a:off x="7124882" y="5289795"/>
            <a:ext cx="568222" cy="51064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2" descr="2000px-Cnn.svg.png (2000×960)"/>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214273" y="4804494"/>
            <a:ext cx="760848" cy="36520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36" descr="U4xpomT6.jpg (400×40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226346" y="4804494"/>
            <a:ext cx="609750" cy="6097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msnbc-logo-card-twitter.png (828×150)"/>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808956" y="5569433"/>
            <a:ext cx="1196934" cy="216836"/>
          </a:xfrm>
          <a:prstGeom prst="rect">
            <a:avLst/>
          </a:prstGeom>
          <a:noFill/>
          <a:extLst>
            <a:ext uri="{909E8E84-426E-40DD-AFC4-6F175D3DCCD1}">
              <a14:hiddenFill xmlns:a14="http://schemas.microsoft.com/office/drawing/2010/main">
                <a:solidFill>
                  <a:srgbClr val="FFFFFF"/>
                </a:solidFill>
              </a14:hiddenFill>
            </a:ext>
          </a:extLst>
        </p:spPr>
      </p:pic>
      <p:sp>
        <p:nvSpPr>
          <p:cNvPr id="131" name="Rounded Rectangle 10"/>
          <p:cNvSpPr/>
          <p:nvPr/>
        </p:nvSpPr>
        <p:spPr>
          <a:xfrm>
            <a:off x="6982315" y="4375163"/>
            <a:ext cx="2054857"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u="sng" kern="0" dirty="0">
                <a:solidFill>
                  <a:schemeClr val="tx1"/>
                </a:solidFill>
              </a:rPr>
              <a:t>Various News Programming</a:t>
            </a:r>
            <a:endParaRPr kumimoji="0" lang="en-US" sz="1050" i="0" strike="noStrike" kern="0" cap="none" spc="0" normalizeH="0" baseline="0" noProof="0" dirty="0">
              <a:ln>
                <a:noFill/>
              </a:ln>
              <a:solidFill>
                <a:schemeClr val="tx1"/>
              </a:solidFill>
              <a:effectLst/>
              <a:uLnTx/>
              <a:uFillTx/>
            </a:endParaRPr>
          </a:p>
        </p:txBody>
      </p:sp>
      <p:pic>
        <p:nvPicPr>
          <p:cNvPr id="132" name="Picture 131"/>
          <p:cNvPicPr>
            <a:picLocks noChangeAspect="1"/>
          </p:cNvPicPr>
          <p:nvPr/>
        </p:nvPicPr>
        <p:blipFill rotWithShape="1">
          <a:blip r:embed="rId63"/>
          <a:srcRect b="7308"/>
          <a:stretch/>
        </p:blipFill>
        <p:spPr>
          <a:xfrm>
            <a:off x="7060841" y="2160883"/>
            <a:ext cx="840501" cy="790894"/>
          </a:xfrm>
          <a:prstGeom prst="rect">
            <a:avLst/>
          </a:prstGeom>
        </p:spPr>
      </p:pic>
      <p:pic>
        <p:nvPicPr>
          <p:cNvPr id="133" name="Picture 132"/>
          <p:cNvPicPr>
            <a:picLocks noChangeAspect="1"/>
          </p:cNvPicPr>
          <p:nvPr/>
        </p:nvPicPr>
        <p:blipFill>
          <a:blip r:embed="rId64"/>
          <a:stretch>
            <a:fillRect/>
          </a:stretch>
        </p:blipFill>
        <p:spPr>
          <a:xfrm>
            <a:off x="7963785" y="2163920"/>
            <a:ext cx="1010943" cy="757231"/>
          </a:xfrm>
          <a:prstGeom prst="rect">
            <a:avLst/>
          </a:prstGeom>
        </p:spPr>
      </p:pic>
      <p:pic>
        <p:nvPicPr>
          <p:cNvPr id="136" name="Picture 135"/>
          <p:cNvPicPr>
            <a:picLocks noChangeAspect="1"/>
          </p:cNvPicPr>
          <p:nvPr/>
        </p:nvPicPr>
        <p:blipFill rotWithShape="1">
          <a:blip r:embed="rId65"/>
          <a:srcRect l="4873" r="21196"/>
          <a:stretch/>
        </p:blipFill>
        <p:spPr>
          <a:xfrm>
            <a:off x="8008079" y="3633823"/>
            <a:ext cx="939987" cy="621861"/>
          </a:xfrm>
          <a:prstGeom prst="rect">
            <a:avLst/>
          </a:prstGeom>
        </p:spPr>
      </p:pic>
      <p:pic>
        <p:nvPicPr>
          <p:cNvPr id="137" name="Picture 136"/>
          <p:cNvPicPr>
            <a:picLocks noChangeAspect="1"/>
          </p:cNvPicPr>
          <p:nvPr/>
        </p:nvPicPr>
        <p:blipFill rotWithShape="1">
          <a:blip r:embed="rId66"/>
          <a:srcRect t="7016"/>
          <a:stretch/>
        </p:blipFill>
        <p:spPr>
          <a:xfrm>
            <a:off x="7058261" y="3625120"/>
            <a:ext cx="904480" cy="629950"/>
          </a:xfrm>
          <a:prstGeom prst="rect">
            <a:avLst/>
          </a:prstGeom>
        </p:spPr>
      </p:pic>
      <p:pic>
        <p:nvPicPr>
          <p:cNvPr id="138" name="Picture 137"/>
          <p:cNvPicPr>
            <a:picLocks noChangeAspect="1"/>
          </p:cNvPicPr>
          <p:nvPr/>
        </p:nvPicPr>
        <p:blipFill rotWithShape="1">
          <a:blip r:embed="rId67"/>
          <a:srcRect r="11705"/>
          <a:stretch/>
        </p:blipFill>
        <p:spPr>
          <a:xfrm>
            <a:off x="7939584" y="3042158"/>
            <a:ext cx="1033057" cy="501432"/>
          </a:xfrm>
          <a:prstGeom prst="rect">
            <a:avLst/>
          </a:prstGeom>
        </p:spPr>
      </p:pic>
      <p:pic>
        <p:nvPicPr>
          <p:cNvPr id="140" name="Picture 139"/>
          <p:cNvPicPr>
            <a:picLocks noChangeAspect="1"/>
          </p:cNvPicPr>
          <p:nvPr/>
        </p:nvPicPr>
        <p:blipFill rotWithShape="1">
          <a:blip r:embed="rId68"/>
          <a:srcRect r="66763"/>
          <a:stretch/>
        </p:blipFill>
        <p:spPr>
          <a:xfrm>
            <a:off x="4945531" y="4846842"/>
            <a:ext cx="609160" cy="589935"/>
          </a:xfrm>
          <a:prstGeom prst="rect">
            <a:avLst/>
          </a:prstGeom>
        </p:spPr>
      </p:pic>
      <p:pic>
        <p:nvPicPr>
          <p:cNvPr id="141" name="Picture 140"/>
          <p:cNvPicPr>
            <a:picLocks noChangeAspect="1"/>
          </p:cNvPicPr>
          <p:nvPr/>
        </p:nvPicPr>
        <p:blipFill>
          <a:blip r:embed="rId69"/>
          <a:stretch>
            <a:fillRect/>
          </a:stretch>
        </p:blipFill>
        <p:spPr>
          <a:xfrm>
            <a:off x="4942128" y="1591604"/>
            <a:ext cx="582321" cy="494018"/>
          </a:xfrm>
          <a:prstGeom prst="rect">
            <a:avLst/>
          </a:prstGeom>
        </p:spPr>
      </p:pic>
      <p:pic>
        <p:nvPicPr>
          <p:cNvPr id="142" name="Picture 141"/>
          <p:cNvPicPr>
            <a:picLocks noChangeAspect="1"/>
          </p:cNvPicPr>
          <p:nvPr/>
        </p:nvPicPr>
        <p:blipFill>
          <a:blip r:embed="rId70"/>
          <a:stretch>
            <a:fillRect/>
          </a:stretch>
        </p:blipFill>
        <p:spPr>
          <a:xfrm>
            <a:off x="4926233" y="2183617"/>
            <a:ext cx="624898" cy="476576"/>
          </a:xfrm>
          <a:prstGeom prst="rect">
            <a:avLst/>
          </a:prstGeom>
        </p:spPr>
      </p:pic>
      <p:pic>
        <p:nvPicPr>
          <p:cNvPr id="143" name="Picture 142"/>
          <p:cNvPicPr>
            <a:picLocks noChangeAspect="1"/>
          </p:cNvPicPr>
          <p:nvPr/>
        </p:nvPicPr>
        <p:blipFill>
          <a:blip r:embed="rId71"/>
          <a:stretch>
            <a:fillRect/>
          </a:stretch>
        </p:blipFill>
        <p:spPr>
          <a:xfrm>
            <a:off x="4934463" y="2737200"/>
            <a:ext cx="595406" cy="452324"/>
          </a:xfrm>
          <a:prstGeom prst="rect">
            <a:avLst/>
          </a:prstGeom>
        </p:spPr>
      </p:pic>
      <p:pic>
        <p:nvPicPr>
          <p:cNvPr id="144" name="Picture 143"/>
          <p:cNvPicPr>
            <a:picLocks noChangeAspect="1"/>
          </p:cNvPicPr>
          <p:nvPr/>
        </p:nvPicPr>
        <p:blipFill>
          <a:blip r:embed="rId72"/>
          <a:stretch>
            <a:fillRect/>
          </a:stretch>
        </p:blipFill>
        <p:spPr>
          <a:xfrm>
            <a:off x="4924494" y="3280339"/>
            <a:ext cx="602204" cy="436598"/>
          </a:xfrm>
          <a:prstGeom prst="rect">
            <a:avLst/>
          </a:prstGeom>
        </p:spPr>
      </p:pic>
      <p:pic>
        <p:nvPicPr>
          <p:cNvPr id="145" name="Picture 144"/>
          <p:cNvPicPr>
            <a:picLocks noChangeAspect="1"/>
          </p:cNvPicPr>
          <p:nvPr/>
        </p:nvPicPr>
        <p:blipFill>
          <a:blip r:embed="rId73"/>
          <a:stretch>
            <a:fillRect/>
          </a:stretch>
        </p:blipFill>
        <p:spPr>
          <a:xfrm>
            <a:off x="4923467" y="3771009"/>
            <a:ext cx="596812" cy="431593"/>
          </a:xfrm>
          <a:prstGeom prst="rect">
            <a:avLst/>
          </a:prstGeom>
        </p:spPr>
      </p:pic>
      <p:pic>
        <p:nvPicPr>
          <p:cNvPr id="147" name="Picture 146"/>
          <p:cNvPicPr>
            <a:picLocks noChangeAspect="1"/>
          </p:cNvPicPr>
          <p:nvPr/>
        </p:nvPicPr>
        <p:blipFill rotWithShape="1">
          <a:blip r:embed="rId74"/>
          <a:srcRect t="32258" b="33175"/>
          <a:stretch/>
        </p:blipFill>
        <p:spPr>
          <a:xfrm>
            <a:off x="4800826" y="5851732"/>
            <a:ext cx="1315902" cy="319091"/>
          </a:xfrm>
          <a:prstGeom prst="rect">
            <a:avLst/>
          </a:prstGeom>
        </p:spPr>
      </p:pic>
      <p:pic>
        <p:nvPicPr>
          <p:cNvPr id="148" name="Picture 147"/>
          <p:cNvPicPr>
            <a:picLocks noChangeAspect="1"/>
          </p:cNvPicPr>
          <p:nvPr/>
        </p:nvPicPr>
        <p:blipFill rotWithShape="1">
          <a:blip r:embed="rId75"/>
          <a:srcRect l="20166" t="6202" r="19354" b="12218"/>
          <a:stretch/>
        </p:blipFill>
        <p:spPr>
          <a:xfrm>
            <a:off x="4200368" y="2908764"/>
            <a:ext cx="595512" cy="601683"/>
          </a:xfrm>
          <a:prstGeom prst="rect">
            <a:avLst/>
          </a:prstGeom>
        </p:spPr>
      </p:pic>
      <p:pic>
        <p:nvPicPr>
          <p:cNvPr id="149" name="Picture 148"/>
          <p:cNvPicPr>
            <a:picLocks noChangeAspect="1"/>
          </p:cNvPicPr>
          <p:nvPr/>
        </p:nvPicPr>
        <p:blipFill>
          <a:blip r:embed="rId76"/>
          <a:stretch>
            <a:fillRect/>
          </a:stretch>
        </p:blipFill>
        <p:spPr>
          <a:xfrm>
            <a:off x="4184202" y="2289432"/>
            <a:ext cx="660710" cy="540188"/>
          </a:xfrm>
          <a:prstGeom prst="rect">
            <a:avLst/>
          </a:prstGeom>
        </p:spPr>
      </p:pic>
      <p:pic>
        <p:nvPicPr>
          <p:cNvPr id="150" name="Picture 149"/>
          <p:cNvPicPr>
            <a:picLocks noChangeAspect="1"/>
          </p:cNvPicPr>
          <p:nvPr/>
        </p:nvPicPr>
        <p:blipFill>
          <a:blip r:embed="rId77"/>
          <a:stretch>
            <a:fillRect/>
          </a:stretch>
        </p:blipFill>
        <p:spPr>
          <a:xfrm>
            <a:off x="5652426" y="1577980"/>
            <a:ext cx="491381" cy="536141"/>
          </a:xfrm>
          <a:prstGeom prst="rect">
            <a:avLst/>
          </a:prstGeom>
        </p:spPr>
      </p:pic>
      <p:pic>
        <p:nvPicPr>
          <p:cNvPr id="151" name="Picture 150"/>
          <p:cNvPicPr>
            <a:picLocks noChangeAspect="1"/>
          </p:cNvPicPr>
          <p:nvPr/>
        </p:nvPicPr>
        <p:blipFill>
          <a:blip r:embed="rId78"/>
          <a:stretch>
            <a:fillRect/>
          </a:stretch>
        </p:blipFill>
        <p:spPr>
          <a:xfrm>
            <a:off x="4130394" y="1567437"/>
            <a:ext cx="710194" cy="649751"/>
          </a:xfrm>
          <a:prstGeom prst="rect">
            <a:avLst/>
          </a:prstGeom>
        </p:spPr>
      </p:pic>
      <p:pic>
        <p:nvPicPr>
          <p:cNvPr id="152" name="Picture 151"/>
          <p:cNvPicPr>
            <a:picLocks noChangeAspect="1"/>
          </p:cNvPicPr>
          <p:nvPr/>
        </p:nvPicPr>
        <p:blipFill>
          <a:blip r:embed="rId79"/>
          <a:stretch>
            <a:fillRect/>
          </a:stretch>
        </p:blipFill>
        <p:spPr>
          <a:xfrm>
            <a:off x="4218822" y="4253421"/>
            <a:ext cx="588230" cy="585615"/>
          </a:xfrm>
          <a:prstGeom prst="rect">
            <a:avLst/>
          </a:prstGeom>
        </p:spPr>
      </p:pic>
      <p:pic>
        <p:nvPicPr>
          <p:cNvPr id="153" name="Picture 152"/>
          <p:cNvPicPr>
            <a:picLocks noChangeAspect="1"/>
          </p:cNvPicPr>
          <p:nvPr/>
        </p:nvPicPr>
        <p:blipFill>
          <a:blip r:embed="rId80"/>
          <a:stretch>
            <a:fillRect/>
          </a:stretch>
        </p:blipFill>
        <p:spPr>
          <a:xfrm>
            <a:off x="4209492" y="3578400"/>
            <a:ext cx="588230" cy="571980"/>
          </a:xfrm>
          <a:prstGeom prst="rect">
            <a:avLst/>
          </a:prstGeom>
        </p:spPr>
      </p:pic>
      <p:pic>
        <p:nvPicPr>
          <p:cNvPr id="146" name="Picture 145"/>
          <p:cNvPicPr>
            <a:picLocks noChangeAspect="1"/>
          </p:cNvPicPr>
          <p:nvPr/>
        </p:nvPicPr>
        <p:blipFill rotWithShape="1">
          <a:blip r:embed="rId81"/>
          <a:srcRect l="5955" r="6217" b="10440"/>
          <a:stretch/>
        </p:blipFill>
        <p:spPr>
          <a:xfrm>
            <a:off x="4870409" y="4263751"/>
            <a:ext cx="721823" cy="491913"/>
          </a:xfrm>
          <a:prstGeom prst="rect">
            <a:avLst/>
          </a:prstGeom>
        </p:spPr>
      </p:pic>
      <p:pic>
        <p:nvPicPr>
          <p:cNvPr id="155" name="Picture 154"/>
          <p:cNvPicPr>
            <a:picLocks noChangeAspect="1"/>
          </p:cNvPicPr>
          <p:nvPr/>
        </p:nvPicPr>
        <p:blipFill>
          <a:blip r:embed="rId82"/>
          <a:stretch>
            <a:fillRect/>
          </a:stretch>
        </p:blipFill>
        <p:spPr>
          <a:xfrm>
            <a:off x="4224525" y="4934578"/>
            <a:ext cx="613488" cy="478521"/>
          </a:xfrm>
          <a:prstGeom prst="rect">
            <a:avLst/>
          </a:prstGeom>
        </p:spPr>
      </p:pic>
      <p:pic>
        <p:nvPicPr>
          <p:cNvPr id="156" name="Picture 155"/>
          <p:cNvPicPr>
            <a:picLocks noChangeAspect="1"/>
          </p:cNvPicPr>
          <p:nvPr/>
        </p:nvPicPr>
        <p:blipFill rotWithShape="1">
          <a:blip r:embed="rId83"/>
          <a:srcRect b="25006"/>
          <a:stretch/>
        </p:blipFill>
        <p:spPr>
          <a:xfrm>
            <a:off x="5717129" y="5413099"/>
            <a:ext cx="1056196" cy="340457"/>
          </a:xfrm>
          <a:prstGeom prst="rect">
            <a:avLst/>
          </a:prstGeom>
        </p:spPr>
      </p:pic>
      <p:pic>
        <p:nvPicPr>
          <p:cNvPr id="157" name="Picture 156"/>
          <p:cNvPicPr>
            <a:picLocks noChangeAspect="1"/>
          </p:cNvPicPr>
          <p:nvPr/>
        </p:nvPicPr>
        <p:blipFill>
          <a:blip r:embed="rId84"/>
          <a:stretch>
            <a:fillRect/>
          </a:stretch>
        </p:blipFill>
        <p:spPr>
          <a:xfrm>
            <a:off x="6227220" y="4435059"/>
            <a:ext cx="523521" cy="617097"/>
          </a:xfrm>
          <a:prstGeom prst="rect">
            <a:avLst/>
          </a:prstGeom>
        </p:spPr>
      </p:pic>
      <p:pic>
        <p:nvPicPr>
          <p:cNvPr id="158" name="Picture 157"/>
          <p:cNvPicPr>
            <a:picLocks noChangeAspect="1"/>
          </p:cNvPicPr>
          <p:nvPr/>
        </p:nvPicPr>
        <p:blipFill>
          <a:blip r:embed="rId85"/>
          <a:stretch>
            <a:fillRect/>
          </a:stretch>
        </p:blipFill>
        <p:spPr>
          <a:xfrm>
            <a:off x="6233770" y="5833317"/>
            <a:ext cx="573250" cy="381472"/>
          </a:xfrm>
          <a:prstGeom prst="rect">
            <a:avLst/>
          </a:prstGeom>
        </p:spPr>
      </p:pic>
      <p:pic>
        <p:nvPicPr>
          <p:cNvPr id="159" name="Picture 158"/>
          <p:cNvPicPr>
            <a:picLocks noChangeAspect="1"/>
          </p:cNvPicPr>
          <p:nvPr/>
        </p:nvPicPr>
        <p:blipFill>
          <a:blip r:embed="rId86"/>
          <a:stretch>
            <a:fillRect/>
          </a:stretch>
        </p:blipFill>
        <p:spPr>
          <a:xfrm>
            <a:off x="5734302" y="5031333"/>
            <a:ext cx="993076" cy="368027"/>
          </a:xfrm>
          <a:prstGeom prst="rect">
            <a:avLst/>
          </a:prstGeom>
        </p:spPr>
      </p:pic>
      <p:pic>
        <p:nvPicPr>
          <p:cNvPr id="160" name="Picture 159"/>
          <p:cNvPicPr>
            <a:picLocks noChangeAspect="1"/>
          </p:cNvPicPr>
          <p:nvPr/>
        </p:nvPicPr>
        <p:blipFill rotWithShape="1">
          <a:blip r:embed="rId87"/>
          <a:srcRect t="15573" b="15185"/>
          <a:stretch/>
        </p:blipFill>
        <p:spPr>
          <a:xfrm>
            <a:off x="4769360" y="5474229"/>
            <a:ext cx="905882" cy="354531"/>
          </a:xfrm>
          <a:prstGeom prst="rect">
            <a:avLst/>
          </a:prstGeom>
        </p:spPr>
      </p:pic>
      <p:pic>
        <p:nvPicPr>
          <p:cNvPr id="161" name="Picture 160"/>
          <p:cNvPicPr>
            <a:picLocks noChangeAspect="1"/>
          </p:cNvPicPr>
          <p:nvPr/>
        </p:nvPicPr>
        <p:blipFill rotWithShape="1">
          <a:blip r:embed="rId88"/>
          <a:srcRect l="26170" r="23227"/>
          <a:stretch/>
        </p:blipFill>
        <p:spPr>
          <a:xfrm>
            <a:off x="4178979" y="5580117"/>
            <a:ext cx="553503" cy="612541"/>
          </a:xfrm>
          <a:prstGeom prst="rect">
            <a:avLst/>
          </a:prstGeom>
        </p:spPr>
      </p:pic>
      <p:pic>
        <p:nvPicPr>
          <p:cNvPr id="162" name="Picture 161"/>
          <p:cNvPicPr>
            <a:picLocks noChangeAspect="1"/>
          </p:cNvPicPr>
          <p:nvPr/>
        </p:nvPicPr>
        <p:blipFill>
          <a:blip r:embed="rId89"/>
          <a:stretch>
            <a:fillRect/>
          </a:stretch>
        </p:blipFill>
        <p:spPr>
          <a:xfrm>
            <a:off x="6227452" y="1591604"/>
            <a:ext cx="545873" cy="553216"/>
          </a:xfrm>
          <a:prstGeom prst="rect">
            <a:avLst/>
          </a:prstGeom>
        </p:spPr>
      </p:pic>
      <p:pic>
        <p:nvPicPr>
          <p:cNvPr id="163" name="Picture 162"/>
          <p:cNvPicPr>
            <a:picLocks noChangeAspect="1"/>
          </p:cNvPicPr>
          <p:nvPr/>
        </p:nvPicPr>
        <p:blipFill rotWithShape="1">
          <a:blip r:embed="rId90"/>
          <a:srcRect l="39017" r="38773"/>
          <a:stretch/>
        </p:blipFill>
        <p:spPr>
          <a:xfrm>
            <a:off x="6282223" y="2142609"/>
            <a:ext cx="437737" cy="759543"/>
          </a:xfrm>
          <a:prstGeom prst="rect">
            <a:avLst/>
          </a:prstGeom>
        </p:spPr>
      </p:pic>
      <p:pic>
        <p:nvPicPr>
          <p:cNvPr id="164" name="Picture 163"/>
          <p:cNvPicPr>
            <a:picLocks noChangeAspect="1"/>
          </p:cNvPicPr>
          <p:nvPr/>
        </p:nvPicPr>
        <p:blipFill>
          <a:blip r:embed="rId91"/>
          <a:stretch>
            <a:fillRect/>
          </a:stretch>
        </p:blipFill>
        <p:spPr>
          <a:xfrm>
            <a:off x="6189750" y="2951777"/>
            <a:ext cx="558377" cy="303679"/>
          </a:xfrm>
          <a:prstGeom prst="rect">
            <a:avLst/>
          </a:prstGeom>
        </p:spPr>
      </p:pic>
      <p:pic>
        <p:nvPicPr>
          <p:cNvPr id="165" name="Picture 164"/>
          <p:cNvPicPr>
            <a:picLocks noChangeAspect="1"/>
          </p:cNvPicPr>
          <p:nvPr/>
        </p:nvPicPr>
        <p:blipFill>
          <a:blip r:embed="rId92"/>
          <a:stretch>
            <a:fillRect/>
          </a:stretch>
        </p:blipFill>
        <p:spPr>
          <a:xfrm>
            <a:off x="6267466" y="3310231"/>
            <a:ext cx="505859" cy="499144"/>
          </a:xfrm>
          <a:prstGeom prst="rect">
            <a:avLst/>
          </a:prstGeom>
        </p:spPr>
      </p:pic>
      <p:pic>
        <p:nvPicPr>
          <p:cNvPr id="167" name="Picture 166"/>
          <p:cNvPicPr>
            <a:picLocks noChangeAspect="1"/>
          </p:cNvPicPr>
          <p:nvPr/>
        </p:nvPicPr>
        <p:blipFill>
          <a:blip r:embed="rId93"/>
          <a:stretch>
            <a:fillRect/>
          </a:stretch>
        </p:blipFill>
        <p:spPr>
          <a:xfrm>
            <a:off x="5602688" y="4732864"/>
            <a:ext cx="579199" cy="393940"/>
          </a:xfrm>
          <a:prstGeom prst="rect">
            <a:avLst/>
          </a:prstGeom>
        </p:spPr>
      </p:pic>
      <p:pic>
        <p:nvPicPr>
          <p:cNvPr id="168" name="Picture 167"/>
          <p:cNvPicPr>
            <a:picLocks noChangeAspect="1"/>
          </p:cNvPicPr>
          <p:nvPr/>
        </p:nvPicPr>
        <p:blipFill rotWithShape="1">
          <a:blip r:embed="rId94"/>
          <a:srcRect l="22166" r="24180"/>
          <a:stretch/>
        </p:blipFill>
        <p:spPr>
          <a:xfrm>
            <a:off x="5716058" y="3065441"/>
            <a:ext cx="369566" cy="459202"/>
          </a:xfrm>
          <a:prstGeom prst="rect">
            <a:avLst/>
          </a:prstGeom>
        </p:spPr>
      </p:pic>
      <p:pic>
        <p:nvPicPr>
          <p:cNvPr id="169" name="Picture 168"/>
          <p:cNvPicPr>
            <a:picLocks noChangeAspect="1"/>
          </p:cNvPicPr>
          <p:nvPr/>
        </p:nvPicPr>
        <p:blipFill>
          <a:blip r:embed="rId95"/>
          <a:stretch>
            <a:fillRect/>
          </a:stretch>
        </p:blipFill>
        <p:spPr>
          <a:xfrm>
            <a:off x="5660853" y="2116088"/>
            <a:ext cx="443327" cy="453311"/>
          </a:xfrm>
          <a:prstGeom prst="rect">
            <a:avLst/>
          </a:prstGeom>
        </p:spPr>
      </p:pic>
      <p:pic>
        <p:nvPicPr>
          <p:cNvPr id="171" name="Picture 170"/>
          <p:cNvPicPr>
            <a:picLocks noChangeAspect="1"/>
          </p:cNvPicPr>
          <p:nvPr/>
        </p:nvPicPr>
        <p:blipFill>
          <a:blip r:embed="rId96"/>
          <a:stretch>
            <a:fillRect/>
          </a:stretch>
        </p:blipFill>
        <p:spPr>
          <a:xfrm>
            <a:off x="5650040" y="3569196"/>
            <a:ext cx="472374" cy="472374"/>
          </a:xfrm>
          <a:prstGeom prst="rect">
            <a:avLst/>
          </a:prstGeom>
        </p:spPr>
      </p:pic>
      <p:pic>
        <p:nvPicPr>
          <p:cNvPr id="172" name="Picture 171"/>
          <p:cNvPicPr>
            <a:picLocks noChangeAspect="1"/>
          </p:cNvPicPr>
          <p:nvPr/>
        </p:nvPicPr>
        <p:blipFill>
          <a:blip r:embed="rId97"/>
          <a:stretch>
            <a:fillRect/>
          </a:stretch>
        </p:blipFill>
        <p:spPr>
          <a:xfrm>
            <a:off x="5644574" y="2598513"/>
            <a:ext cx="488494" cy="415220"/>
          </a:xfrm>
          <a:prstGeom prst="rect">
            <a:avLst/>
          </a:prstGeom>
        </p:spPr>
      </p:pic>
      <p:pic>
        <p:nvPicPr>
          <p:cNvPr id="173" name="Picture 172"/>
          <p:cNvPicPr>
            <a:picLocks noChangeAspect="1"/>
          </p:cNvPicPr>
          <p:nvPr/>
        </p:nvPicPr>
        <p:blipFill>
          <a:blip r:embed="rId98"/>
          <a:stretch>
            <a:fillRect/>
          </a:stretch>
        </p:blipFill>
        <p:spPr>
          <a:xfrm>
            <a:off x="5646163" y="4068868"/>
            <a:ext cx="500048" cy="635739"/>
          </a:xfrm>
          <a:prstGeom prst="rect">
            <a:avLst/>
          </a:prstGeom>
        </p:spPr>
      </p:pic>
      <p:pic>
        <p:nvPicPr>
          <p:cNvPr id="174" name="Picture 173"/>
          <p:cNvPicPr>
            <a:picLocks noChangeAspect="1"/>
          </p:cNvPicPr>
          <p:nvPr/>
        </p:nvPicPr>
        <p:blipFill rotWithShape="1">
          <a:blip r:embed="rId99"/>
          <a:srcRect l="10042" t="19743" r="9829" b="21550"/>
          <a:stretch/>
        </p:blipFill>
        <p:spPr>
          <a:xfrm>
            <a:off x="6116728" y="3883743"/>
            <a:ext cx="699014" cy="512132"/>
          </a:xfrm>
          <a:prstGeom prst="rect">
            <a:avLst/>
          </a:prstGeom>
        </p:spPr>
      </p:pic>
      <p:sp>
        <p:nvSpPr>
          <p:cNvPr id="125" name="TextBox 124"/>
          <p:cNvSpPr txBox="1"/>
          <p:nvPr/>
        </p:nvSpPr>
        <p:spPr>
          <a:xfrm>
            <a:off x="0" y="6477582"/>
            <a:ext cx="8652387"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Results include both “direct” and “related” TV topics.</a:t>
            </a:r>
          </a:p>
        </p:txBody>
      </p:sp>
      <p:sp>
        <p:nvSpPr>
          <p:cNvPr id="13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2013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228814064"/>
              </p:ext>
            </p:extLst>
          </p:nvPr>
        </p:nvGraphicFramePr>
        <p:xfrm>
          <a:off x="270589" y="2410898"/>
          <a:ext cx="8789436" cy="374730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615404" y="5812467"/>
            <a:ext cx="9610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(Netflix, Amazon, Hulu)</a:t>
            </a:r>
          </a:p>
        </p:txBody>
      </p:sp>
      <p:sp>
        <p:nvSpPr>
          <p:cNvPr id="4" name="TextBox 3"/>
          <p:cNvSpPr txBox="1"/>
          <p:nvPr/>
        </p:nvSpPr>
        <p:spPr>
          <a:xfrm>
            <a:off x="130382" y="188008"/>
            <a:ext cx="7660679" cy="830997"/>
          </a:xfrm>
          <a:prstGeom prst="rect">
            <a:avLst/>
          </a:prstGeom>
          <a:noFill/>
        </p:spPr>
        <p:txBody>
          <a:bodyPr wrap="square" rtlCol="0">
            <a:spAutoFit/>
          </a:bodyPr>
          <a:lstStyle/>
          <a:p>
            <a:pPr defTabSz="914400">
              <a:spcBef>
                <a:spcPct val="0"/>
              </a:spcBef>
              <a:defRPr/>
            </a:pPr>
            <a:r>
              <a:rPr lang="en-US" sz="2400" kern="0" spc="-100" dirty="0">
                <a:solidFill>
                  <a:srgbClr val="3775A2"/>
                </a:solidFill>
                <a:latin typeface="Trebuchet MS"/>
                <a:ea typeface="+mj-ea"/>
                <a:cs typeface="Trebuchet MS"/>
              </a:rPr>
              <a:t>When It Comes To Entertainment Programs, Nothing Else Gets People Talking Online Like Ad-Supported TV Content</a:t>
            </a:r>
          </a:p>
        </p:txBody>
      </p:sp>
      <p:sp>
        <p:nvSpPr>
          <p:cNvPr id="6" name="Rounded Rectangle 10"/>
          <p:cNvSpPr/>
          <p:nvPr/>
        </p:nvSpPr>
        <p:spPr>
          <a:xfrm>
            <a:off x="-5318" y="1948417"/>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Entertainment Programs By Platform</a:t>
            </a:r>
            <a:endParaRPr kumimoji="0" lang="en-US" b="1" i="0" strike="noStrike" kern="0" cap="none" spc="0" normalizeH="0" baseline="0" noProof="0" dirty="0">
              <a:ln>
                <a:noFill/>
              </a:ln>
              <a:solidFill>
                <a:schemeClr val="tx1"/>
              </a:solidFill>
              <a:effectLst/>
              <a:uLnTx/>
              <a:uFillTx/>
            </a:endParaRPr>
          </a:p>
        </p:txBody>
      </p:sp>
      <p:sp>
        <p:nvSpPr>
          <p:cNvPr id="8" name="TextBox 7"/>
          <p:cNvSpPr txBox="1"/>
          <p:nvPr/>
        </p:nvSpPr>
        <p:spPr>
          <a:xfrm>
            <a:off x="28575" y="6489256"/>
            <a:ext cx="8652387"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Based on unique program counts.</a:t>
            </a:r>
          </a:p>
        </p:txBody>
      </p:sp>
      <p:sp>
        <p:nvSpPr>
          <p:cNvPr id="9"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10" name="TextBox 9"/>
          <p:cNvSpPr txBox="1"/>
          <p:nvPr/>
        </p:nvSpPr>
        <p:spPr>
          <a:xfrm>
            <a:off x="170207" y="1167143"/>
            <a:ext cx="8792947" cy="646331"/>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dirty="0">
                <a:solidFill>
                  <a:prstClr val="black"/>
                </a:solidFill>
                <a:latin typeface="Calibri"/>
              </a:rPr>
              <a:t>Only one other ad-supported video platform, Twitch, had a program trend in the Top 10 at any point during the four-week primetime analysis</a:t>
            </a:r>
          </a:p>
        </p:txBody>
      </p:sp>
    </p:spTree>
    <p:extLst>
      <p:ext uri="{BB962C8B-B14F-4D97-AF65-F5344CB8AC3E}">
        <p14:creationId xmlns:p14="http://schemas.microsoft.com/office/powerpoint/2010/main" val="230695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p:cNvSpPr/>
          <p:nvPr/>
        </p:nvSpPr>
        <p:spPr>
          <a:xfrm>
            <a:off x="5268811" y="1883335"/>
            <a:ext cx="3781883" cy="4683808"/>
          </a:xfrm>
          <a:prstGeom prst="wedgeRectCallout">
            <a:avLst>
              <a:gd name="adj1" fmla="val -61033"/>
              <a:gd name="adj2" fmla="val -576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Chart 6"/>
          <p:cNvGraphicFramePr/>
          <p:nvPr>
            <p:extLst>
              <p:ext uri="{D42A27DB-BD31-4B8C-83A1-F6EECF244321}">
                <p14:modId xmlns:p14="http://schemas.microsoft.com/office/powerpoint/2010/main" val="3825658841"/>
              </p:ext>
            </p:extLst>
          </p:nvPr>
        </p:nvGraphicFramePr>
        <p:xfrm>
          <a:off x="14931" y="953264"/>
          <a:ext cx="5263067" cy="590313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67592" y="2586880"/>
            <a:ext cx="1140536" cy="638700"/>
          </a:xfrm>
          <a:prstGeom prst="rect">
            <a:avLst/>
          </a:prstGeom>
        </p:spPr>
      </p:pic>
      <p:pic>
        <p:nvPicPr>
          <p:cNvPr id="2078" name="Picture 30" descr="no-mas-espn-30-for-30.jpg (560×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156" y="3145274"/>
            <a:ext cx="635818" cy="397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602" y="158166"/>
            <a:ext cx="7557415" cy="830997"/>
          </a:xfrm>
          <a:prstGeom prst="rect">
            <a:avLst/>
          </a:prstGeom>
          <a:noFill/>
        </p:spPr>
        <p:txBody>
          <a:bodyPr wrap="square" rtlCol="0">
            <a:spAutoFit/>
          </a:bodyPr>
          <a:lstStyle/>
          <a:p>
            <a:pPr marR="0" lvl="0" indent="0" defTabSz="914400" fontAlgn="auto">
              <a:lnSpc>
                <a:spcPct val="100000"/>
              </a:lnSpc>
              <a:spcBef>
                <a:spcPct val="0"/>
              </a:spcBef>
              <a:spcAft>
                <a:spcPts val="0"/>
              </a:spcAft>
              <a:buClrTx/>
              <a:buSzTx/>
              <a:buFontTx/>
              <a:buNone/>
              <a:tabLst/>
              <a:defRPr/>
            </a:pPr>
            <a:r>
              <a:rPr lang="en-US" sz="2400" kern="0" spc="-100" dirty="0">
                <a:solidFill>
                  <a:srgbClr val="3775A2"/>
                </a:solidFill>
                <a:latin typeface="Trebuchet MS"/>
                <a:ea typeface="+mj-ea"/>
                <a:cs typeface="Trebuchet MS"/>
              </a:rPr>
              <a:t>In Fact, Ad-Supported TV Accounts For </a:t>
            </a:r>
            <a:r>
              <a:rPr lang="en-US" sz="2400" b="1" i="1" u="sng" kern="0" spc="-100" dirty="0">
                <a:solidFill>
                  <a:srgbClr val="3775A2"/>
                </a:solidFill>
                <a:latin typeface="Trebuchet MS"/>
                <a:ea typeface="+mj-ea"/>
                <a:cs typeface="Trebuchet MS"/>
              </a:rPr>
              <a:t>90%</a:t>
            </a:r>
            <a:r>
              <a:rPr lang="en-US" sz="2400" b="1" i="1" kern="0" spc="-100" dirty="0">
                <a:solidFill>
                  <a:srgbClr val="3775A2"/>
                </a:solidFill>
                <a:latin typeface="Trebuchet MS"/>
                <a:ea typeface="+mj-ea"/>
                <a:cs typeface="Trebuchet MS"/>
              </a:rPr>
              <a:t> </a:t>
            </a:r>
            <a:r>
              <a:rPr lang="en-US" sz="2400" kern="0" spc="-100" dirty="0">
                <a:solidFill>
                  <a:srgbClr val="3775A2"/>
                </a:solidFill>
                <a:latin typeface="Trebuchet MS"/>
                <a:ea typeface="+mj-ea"/>
                <a:cs typeface="Trebuchet MS"/>
              </a:rPr>
              <a:t>Of The Entertainment Content That Trended In The Top 10 Topics</a:t>
            </a:r>
          </a:p>
        </p:txBody>
      </p:sp>
      <p:pic>
        <p:nvPicPr>
          <p:cNvPr id="2050" name="Picture 2" descr="img (540×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171" y="1930751"/>
            <a:ext cx="936677" cy="5273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erican_Horror_Story_Season_6.jpg (300×4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6499" y="5013003"/>
            <a:ext cx="500187" cy="7502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009-800x450.jpg (800×4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205" y="1944526"/>
            <a:ext cx="836856" cy="4707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asketball_Wives_LA_logo.jpg (250×18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0963" y="1953567"/>
            <a:ext cx="778532" cy="5085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T-Hip-Hop-Awards-2016-Tickets-Nominees-Show-Date.png (650×3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647" y="2462079"/>
            <a:ext cx="838599" cy="42317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latest (1280×7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8599" y="2941711"/>
            <a:ext cx="892563" cy="35403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30867738_1300x1733.jpg (1262×17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4167" y="2702560"/>
            <a:ext cx="481927" cy="661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a:stretch>
            <a:fillRect/>
          </a:stretch>
        </p:blipFill>
        <p:spPr>
          <a:xfrm>
            <a:off x="5326471" y="5817306"/>
            <a:ext cx="455476" cy="669055"/>
          </a:xfrm>
          <a:prstGeom prst="rect">
            <a:avLst/>
          </a:prstGeom>
        </p:spPr>
      </p:pic>
      <p:pic>
        <p:nvPicPr>
          <p:cNvPr id="2070" name="Picture 22" descr="conan-logo.png (402×29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33334" y="2527670"/>
            <a:ext cx="448260" cy="33006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dwts-logo-1.jpg (1280×7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3738" y="2766565"/>
            <a:ext cx="749619" cy="41281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9fltuG.png (800×3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13398" y="2445491"/>
            <a:ext cx="901772" cy="34943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heundefeated2016.jpg (666×16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33674" y="3589498"/>
            <a:ext cx="1158408" cy="24845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fpc.jpg (2244×869)"/>
          <p:cNvPicPr>
            <a:picLocks noChangeAspect="1" noChangeArrowheads="1"/>
          </p:cNvPicPr>
          <p:nvPr/>
        </p:nvPicPr>
        <p:blipFill rotWithShape="1">
          <a:blip r:embed="rId18">
            <a:extLst>
              <a:ext uri="{28A0092B-C50C-407E-A947-70E740481C1C}">
                <a14:useLocalDpi xmlns:a14="http://schemas.microsoft.com/office/drawing/2010/main" val="0"/>
              </a:ext>
            </a:extLst>
          </a:blip>
          <a:srcRect l="13220" t="26809" r="13561" b="33013"/>
          <a:stretch/>
        </p:blipFill>
        <p:spPr bwMode="auto">
          <a:xfrm>
            <a:off x="6931119" y="4476102"/>
            <a:ext cx="931767" cy="198001"/>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20130216193114Iyanla_Fix_My_Life_Title_Card.jpg (680×478)"/>
          <p:cNvPicPr>
            <a:picLocks noChangeAspect="1" noChangeArrowheads="1"/>
          </p:cNvPicPr>
          <p:nvPr/>
        </p:nvPicPr>
        <p:blipFill rotWithShape="1">
          <a:blip r:embed="rId19">
            <a:extLst>
              <a:ext uri="{28A0092B-C50C-407E-A947-70E740481C1C}">
                <a14:useLocalDpi xmlns:a14="http://schemas.microsoft.com/office/drawing/2010/main" val="0"/>
              </a:ext>
            </a:extLst>
          </a:blip>
          <a:srcRect t="24889" b="29440"/>
          <a:stretch/>
        </p:blipFill>
        <p:spPr bwMode="auto">
          <a:xfrm>
            <a:off x="6100335" y="4458664"/>
            <a:ext cx="712561" cy="228757"/>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latest (800×3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64284" y="4365907"/>
            <a:ext cx="1016879" cy="394041"/>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2000px-Grey's_Anatomy_Logo.svg.png (2000×43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48251" y="2488154"/>
            <a:ext cx="781777" cy="17120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latest (468×10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69466" y="3357141"/>
            <a:ext cx="1174458" cy="250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95501.jpg (1023×2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45533" y="6305743"/>
            <a:ext cx="568205" cy="180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nts_of_S.H.I.E.L.D._logo.png (1280×72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7783656">
            <a:off x="4851205" y="3201961"/>
            <a:ext cx="710432" cy="476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49fa416635a2461cc9d5a20b8721283d.jpg (358×20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21432" y="3890657"/>
            <a:ext cx="909730" cy="4460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00px-Fear_the_Walking_Dead-Logo.svg.png (2000×221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05504" y="3234911"/>
            <a:ext cx="448831" cy="4968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test (429×19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71755" y="3746896"/>
            <a:ext cx="1221375" cy="4257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la-banda.png (1352×125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87019" y="3883180"/>
            <a:ext cx="471918" cy="4366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pnSEIsUMAAQTU1.jpg (400×40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37253" y="2504171"/>
            <a:ext cx="553653" cy="5536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cLogo_20WEB.gif (907×17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43610" y="4074688"/>
            <a:ext cx="1049520" cy="20365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20140922053004 (800×310)"/>
          <p:cNvPicPr>
            <a:picLocks noChangeAspect="1" noChangeArrowheads="1"/>
          </p:cNvPicPr>
          <p:nvPr/>
        </p:nvPicPr>
        <p:blipFill rotWithShape="1">
          <a:blip r:embed="rId31">
            <a:extLst>
              <a:ext uri="{28A0092B-C50C-407E-A947-70E740481C1C}">
                <a14:useLocalDpi xmlns:a14="http://schemas.microsoft.com/office/drawing/2010/main" val="0"/>
              </a:ext>
            </a:extLst>
          </a:blip>
          <a:srcRect t="38241" b="38389"/>
          <a:stretch/>
        </p:blipFill>
        <p:spPr bwMode="auto">
          <a:xfrm>
            <a:off x="6663160" y="4304760"/>
            <a:ext cx="1334598" cy="1208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arried-to-medicine-logo.png (307×17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79555" y="3474194"/>
            <a:ext cx="805662" cy="5063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rtin_TV_Show_logo.png (400×15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96380" y="4683566"/>
            <a:ext cx="754825" cy="29249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pitch-logo-325.jpg (325×200)"/>
          <p:cNvPicPr>
            <a:picLocks noChangeAspect="1" noChangeArrowheads="1"/>
          </p:cNvPicPr>
          <p:nvPr/>
        </p:nvPicPr>
        <p:blipFill rotWithShape="1">
          <a:blip r:embed="rId34">
            <a:extLst>
              <a:ext uri="{28A0092B-C50C-407E-A947-70E740481C1C}">
                <a14:useLocalDpi xmlns:a14="http://schemas.microsoft.com/office/drawing/2010/main" val="0"/>
              </a:ext>
            </a:extLst>
          </a:blip>
          <a:srcRect t="30862" b="34638"/>
          <a:stretch/>
        </p:blipFill>
        <p:spPr bwMode="auto">
          <a:xfrm>
            <a:off x="6356056" y="4750815"/>
            <a:ext cx="1061207" cy="17677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quantico.logo.png (468×10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22920" y="4679907"/>
            <a:ext cx="1270035" cy="2713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ropped-queensugar_logo.png (729×17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040283" y="5377745"/>
            <a:ext cx="1119888" cy="27190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eal-housewives-of-new-jersey-logo.png (528×297)"/>
          <p:cNvPicPr>
            <a:picLocks noChangeAspect="1" noChangeArrowheads="1"/>
          </p:cNvPicPr>
          <p:nvPr/>
        </p:nvPicPr>
        <p:blipFill rotWithShape="1">
          <a:blip r:embed="rId37">
            <a:extLst>
              <a:ext uri="{28A0092B-C50C-407E-A947-70E740481C1C}">
                <a14:useLocalDpi xmlns:a14="http://schemas.microsoft.com/office/drawing/2010/main" val="0"/>
              </a:ext>
            </a:extLst>
          </a:blip>
          <a:srcRect l="6955" t="20273" r="8182" b="20082"/>
          <a:stretch/>
        </p:blipFill>
        <p:spPr bwMode="auto">
          <a:xfrm>
            <a:off x="8214993" y="5869830"/>
            <a:ext cx="723863" cy="28617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BravoShowLogo_0012_RHOA.png (528×297)"/>
          <p:cNvPicPr>
            <a:picLocks noChangeAspect="1" noChangeArrowheads="1"/>
          </p:cNvPicPr>
          <p:nvPr/>
        </p:nvPicPr>
        <p:blipFill rotWithShape="1">
          <a:blip r:embed="rId38">
            <a:extLst>
              <a:ext uri="{28A0092B-C50C-407E-A947-70E740481C1C}">
                <a14:useLocalDpi xmlns:a14="http://schemas.microsoft.com/office/drawing/2010/main" val="0"/>
              </a:ext>
            </a:extLst>
          </a:blip>
          <a:srcRect l="4664" t="25728" r="6421" b="26406"/>
          <a:stretch/>
        </p:blipFill>
        <p:spPr bwMode="auto">
          <a:xfrm>
            <a:off x="8220963" y="5595518"/>
            <a:ext cx="752897" cy="22799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hoc-s9-header-logo.png (528×297)"/>
          <p:cNvPicPr>
            <a:picLocks noChangeAspect="1" noChangeArrowheads="1"/>
          </p:cNvPicPr>
          <p:nvPr/>
        </p:nvPicPr>
        <p:blipFill rotWithShape="1">
          <a:blip r:embed="rId39">
            <a:extLst>
              <a:ext uri="{28A0092B-C50C-407E-A947-70E740481C1C}">
                <a14:useLocalDpi xmlns:a14="http://schemas.microsoft.com/office/drawing/2010/main" val="0"/>
              </a:ext>
            </a:extLst>
          </a:blip>
          <a:srcRect l="11398" t="25713" r="9597" b="25934"/>
          <a:stretch/>
        </p:blipFill>
        <p:spPr bwMode="auto">
          <a:xfrm>
            <a:off x="8252315" y="5317857"/>
            <a:ext cx="715124" cy="24619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ocky-horror-picture-show-logo-495px.png (495×13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920120" y="4974443"/>
            <a:ext cx="1059293" cy="28461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Source: Logo"/>
          <p:cNvPicPr>
            <a:picLocks noChangeAspect="1" noChangeArrowheads="1"/>
          </p:cNvPicPr>
          <p:nvPr/>
        </p:nvPicPr>
        <p:blipFill rotWithShape="1">
          <a:blip r:embed="rId41">
            <a:extLst>
              <a:ext uri="{28A0092B-C50C-407E-A947-70E740481C1C}">
                <a14:useLocalDpi xmlns:a14="http://schemas.microsoft.com/office/drawing/2010/main" val="0"/>
              </a:ext>
            </a:extLst>
          </a:blip>
          <a:srcRect l="9878" t="14230" r="7074" b="13583"/>
          <a:stretch/>
        </p:blipFill>
        <p:spPr bwMode="auto">
          <a:xfrm>
            <a:off x="5849314" y="6169638"/>
            <a:ext cx="616633" cy="29369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atest (367×21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862587" y="4987338"/>
            <a:ext cx="675422" cy="38648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logo-SharkTank_Prime.png (1280×720)"/>
          <p:cNvPicPr>
            <a:picLocks noChangeAspect="1" noChangeArrowheads="1"/>
          </p:cNvPicPr>
          <p:nvPr/>
        </p:nvPicPr>
        <p:blipFill rotWithShape="1">
          <a:blip r:embed="rId43">
            <a:extLst>
              <a:ext uri="{28A0092B-C50C-407E-A947-70E740481C1C}">
                <a14:useLocalDpi xmlns:a14="http://schemas.microsoft.com/office/drawing/2010/main" val="0"/>
              </a:ext>
            </a:extLst>
          </a:blip>
          <a:srcRect l="30963" t="22116" r="31089" b="21367"/>
          <a:stretch/>
        </p:blipFill>
        <p:spPr bwMode="auto">
          <a:xfrm>
            <a:off x="5988519" y="5666217"/>
            <a:ext cx="545895" cy="45732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supergirl-logo.png (500×500)"/>
          <p:cNvPicPr>
            <a:picLocks noChangeAspect="1" noChangeArrowheads="1"/>
          </p:cNvPicPr>
          <p:nvPr/>
        </p:nvPicPr>
        <p:blipFill rotWithShape="1">
          <a:blip r:embed="rId44">
            <a:extLst>
              <a:ext uri="{28A0092B-C50C-407E-A947-70E740481C1C}">
                <a14:useLocalDpi xmlns:a14="http://schemas.microsoft.com/office/drawing/2010/main" val="0"/>
              </a:ext>
            </a:extLst>
          </a:blip>
          <a:srcRect t="47600" b="45800"/>
          <a:stretch/>
        </p:blipFill>
        <p:spPr bwMode="auto">
          <a:xfrm>
            <a:off x="7663217" y="6349003"/>
            <a:ext cx="1273078" cy="8402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upernatural_logo.png (624×12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058239" y="6134614"/>
            <a:ext cx="874893" cy="173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6"/>
          <a:stretch>
            <a:fillRect/>
          </a:stretch>
        </p:blipFill>
        <p:spPr>
          <a:xfrm>
            <a:off x="6583910" y="4995774"/>
            <a:ext cx="526940" cy="344647"/>
          </a:xfrm>
          <a:prstGeom prst="rect">
            <a:avLst/>
          </a:prstGeom>
        </p:spPr>
      </p:pic>
      <p:pic>
        <p:nvPicPr>
          <p:cNvPr id="1078" name="Picture 54" descr="VnbCwRS.jpg (3000×192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536613" y="6133030"/>
            <a:ext cx="463205" cy="29645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the-flash-logo.jpg (1280×72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183387" y="4961382"/>
            <a:ext cx="694576" cy="39069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TSSJF_Logo.png (336×310)"/>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554678" y="5568864"/>
            <a:ext cx="490855" cy="45287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the-voice-logo.png (929×102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127401" y="5400193"/>
            <a:ext cx="391084" cy="431077"/>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2000px-The_Walking_Dead_2010_logo.svg.png (2000×482)"/>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074560" y="6040589"/>
            <a:ext cx="923198" cy="22249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This_Is_Us_(TV_series)_title_card.jpg (1280×720)"/>
          <p:cNvPicPr>
            <a:picLocks noChangeAspect="1" noChangeArrowheads="1"/>
          </p:cNvPicPr>
          <p:nvPr/>
        </p:nvPicPr>
        <p:blipFill rotWithShape="1">
          <a:blip r:embed="rId52">
            <a:extLst>
              <a:ext uri="{28A0092B-C50C-407E-A947-70E740481C1C}">
                <a14:useLocalDpi xmlns:a14="http://schemas.microsoft.com/office/drawing/2010/main" val="0"/>
              </a:ext>
            </a:extLst>
          </a:blip>
          <a:srcRect l="17630" t="41319" r="18776" b="39237"/>
          <a:stretch/>
        </p:blipFill>
        <p:spPr bwMode="auto">
          <a:xfrm>
            <a:off x="7222815" y="5881691"/>
            <a:ext cx="891399" cy="15331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latest (646×410)"/>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601740" y="5455360"/>
            <a:ext cx="554874" cy="35216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latest (1488×534)"/>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330580" y="4390720"/>
            <a:ext cx="776089" cy="27851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55"/>
          <a:stretch>
            <a:fillRect/>
          </a:stretch>
        </p:blipFill>
        <p:spPr>
          <a:xfrm>
            <a:off x="6951653" y="2891415"/>
            <a:ext cx="640429" cy="479703"/>
          </a:xfrm>
          <a:prstGeom prst="rect">
            <a:avLst/>
          </a:prstGeom>
        </p:spPr>
      </p:pic>
      <p:pic>
        <p:nvPicPr>
          <p:cNvPr id="2052" name="Picture 4" descr="WWE_-_Hell_in_a_Cell_logo.png (784×25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0382" y="4750815"/>
            <a:ext cx="995621" cy="3225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milton-logo-1.png (278×190)"/>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72859" y="3823029"/>
            <a:ext cx="666196" cy="455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8"/>
          <a:stretch>
            <a:fillRect/>
          </a:stretch>
        </p:blipFill>
        <p:spPr>
          <a:xfrm>
            <a:off x="130149" y="5911791"/>
            <a:ext cx="995621" cy="564780"/>
          </a:xfrm>
          <a:prstGeom prst="rect">
            <a:avLst/>
          </a:prstGeom>
        </p:spPr>
      </p:pic>
      <p:pic>
        <p:nvPicPr>
          <p:cNvPr id="11" name="Picture 12" descr="cpribq6uiaacp6t.jpg-large.jpeg_9e84f5906d804dd067ec81acb5c9a54d (760×420)"/>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194244" y="5911791"/>
            <a:ext cx="942365" cy="570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season_10.jpg (505×244)"/>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220582" y="5936330"/>
            <a:ext cx="1103591" cy="533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1"/>
          <a:srcRect l="17618" t="16080" r="18632" b="15064"/>
          <a:stretch/>
        </p:blipFill>
        <p:spPr>
          <a:xfrm>
            <a:off x="8147240" y="3956718"/>
            <a:ext cx="839819" cy="492138"/>
          </a:xfrm>
          <a:prstGeom prst="rect">
            <a:avLst/>
          </a:prstGeom>
        </p:spPr>
      </p:pic>
      <p:pic>
        <p:nvPicPr>
          <p:cNvPr id="14" name="Picture 13"/>
          <p:cNvPicPr>
            <a:picLocks noChangeAspect="1"/>
          </p:cNvPicPr>
          <p:nvPr/>
        </p:nvPicPr>
        <p:blipFill>
          <a:blip r:embed="rId62"/>
          <a:stretch>
            <a:fillRect/>
          </a:stretch>
        </p:blipFill>
        <p:spPr>
          <a:xfrm>
            <a:off x="5342122" y="1930845"/>
            <a:ext cx="831395" cy="467138"/>
          </a:xfrm>
          <a:prstGeom prst="rect">
            <a:avLst/>
          </a:prstGeom>
        </p:spPr>
      </p:pic>
      <p:pic>
        <p:nvPicPr>
          <p:cNvPr id="15" name="Picture 14"/>
          <p:cNvPicPr>
            <a:picLocks noChangeAspect="1"/>
          </p:cNvPicPr>
          <p:nvPr/>
        </p:nvPicPr>
        <p:blipFill>
          <a:blip r:embed="rId63"/>
          <a:stretch>
            <a:fillRect/>
          </a:stretch>
        </p:blipFill>
        <p:spPr>
          <a:xfrm>
            <a:off x="5427209" y="3327710"/>
            <a:ext cx="939960" cy="528138"/>
          </a:xfrm>
          <a:prstGeom prst="rect">
            <a:avLst/>
          </a:prstGeom>
        </p:spPr>
      </p:pic>
      <p:sp>
        <p:nvSpPr>
          <p:cNvPr id="68" name="Rounded Rectangle 10"/>
          <p:cNvSpPr/>
          <p:nvPr/>
        </p:nvSpPr>
        <p:spPr>
          <a:xfrm>
            <a:off x="-5318" y="1107166"/>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Entertainment Programs By Platform</a:t>
            </a:r>
            <a:endParaRPr kumimoji="0" lang="en-US" b="1" i="0" strike="noStrike" kern="0" cap="none" spc="0" normalizeH="0" baseline="0" noProof="0" dirty="0">
              <a:ln>
                <a:noFill/>
              </a:ln>
              <a:solidFill>
                <a:schemeClr val="tx1"/>
              </a:solidFill>
              <a:effectLst/>
              <a:uLnTx/>
              <a:uFillTx/>
            </a:endParaRPr>
          </a:p>
        </p:txBody>
      </p:sp>
      <p:sp>
        <p:nvSpPr>
          <p:cNvPr id="69" name="TextBox 68"/>
          <p:cNvSpPr txBox="1"/>
          <p:nvPr/>
        </p:nvSpPr>
        <p:spPr>
          <a:xfrm>
            <a:off x="0" y="6598879"/>
            <a:ext cx="9138681" cy="21544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Based on unique program counts.</a:t>
            </a:r>
          </a:p>
        </p:txBody>
      </p:sp>
      <p:sp>
        <p:nvSpPr>
          <p:cNvPr id="70"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788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620" y="90767"/>
            <a:ext cx="752980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spc="-100" dirty="0">
                <a:solidFill>
                  <a:srgbClr val="3775A2"/>
                </a:solidFill>
                <a:latin typeface="Trebuchet MS"/>
                <a:ea typeface="+mj-ea"/>
                <a:cs typeface="Trebuchet MS"/>
              </a:rPr>
              <a:t>Sports Is A Very Popular Genre To Tweet About &amp; All Major Leagues Had Several Games With Heavy Social Chatter</a:t>
            </a:r>
          </a:p>
        </p:txBody>
      </p:sp>
      <p:graphicFrame>
        <p:nvGraphicFramePr>
          <p:cNvPr id="12" name="Chart 11"/>
          <p:cNvGraphicFramePr/>
          <p:nvPr>
            <p:extLst>
              <p:ext uri="{D42A27DB-BD31-4B8C-83A1-F6EECF244321}">
                <p14:modId xmlns:p14="http://schemas.microsoft.com/office/powerpoint/2010/main" val="3720498539"/>
              </p:ext>
            </p:extLst>
          </p:nvPr>
        </p:nvGraphicFramePr>
        <p:xfrm>
          <a:off x="18662" y="2227426"/>
          <a:ext cx="912533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0" y="6384272"/>
            <a:ext cx="8652387" cy="461665"/>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Results include both “direct” and “related” TV topics.  Topics include direct program hashtags as well as sports TV-related topics tied to athletes, teams and game references.  The 355 sports TV topics includes duplication for similar topics trending in different games (ex. Kershaw) which explains the slight variance with the overall unique sports figures on page 16.</a:t>
            </a:r>
          </a:p>
        </p:txBody>
      </p:sp>
      <p:sp>
        <p:nvSpPr>
          <p:cNvPr id="29" name="Rounded Rectangle 10"/>
          <p:cNvSpPr/>
          <p:nvPr/>
        </p:nvSpPr>
        <p:spPr>
          <a:xfrm>
            <a:off x="13344" y="2114877"/>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Topics By Sport</a:t>
            </a:r>
            <a:endParaRPr kumimoji="0" lang="en-US" b="1" i="0" strike="noStrike" kern="0" cap="none" spc="0" normalizeH="0" baseline="0" noProof="0" dirty="0">
              <a:ln>
                <a:noFill/>
              </a:ln>
              <a:solidFill>
                <a:schemeClr val="tx1"/>
              </a:solidFill>
              <a:effectLst/>
              <a:uLnTx/>
              <a:uFillTx/>
            </a:endParaRPr>
          </a:p>
        </p:txBody>
      </p:sp>
      <p:sp>
        <p:nvSpPr>
          <p:cNvPr id="31" name="TextBox 30"/>
          <p:cNvSpPr txBox="1"/>
          <p:nvPr/>
        </p:nvSpPr>
        <p:spPr>
          <a:xfrm>
            <a:off x="157310" y="956907"/>
            <a:ext cx="8658808"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strike="noStrike" kern="1200" cap="none" spc="0" normalizeH="0" baseline="0" noProof="0" dirty="0">
                <a:ln>
                  <a:noFill/>
                </a:ln>
                <a:solidFill>
                  <a:prstClr val="black"/>
                </a:solidFill>
                <a:effectLst/>
                <a:uLnTx/>
                <a:uFillTx/>
                <a:latin typeface="Calibri"/>
                <a:ea typeface="+mn-ea"/>
                <a:cs typeface="+mn-cs"/>
              </a:rPr>
              <a:t>During the four-week</a:t>
            </a:r>
            <a:r>
              <a:rPr kumimoji="0" lang="en-US" sz="1600" b="0" i="0" strike="noStrike" kern="1200" cap="none" spc="0" normalizeH="0" noProof="0" dirty="0">
                <a:ln>
                  <a:noFill/>
                </a:ln>
                <a:solidFill>
                  <a:prstClr val="black"/>
                </a:solidFill>
                <a:effectLst/>
                <a:uLnTx/>
                <a:uFillTx/>
                <a:latin typeface="Calibri"/>
                <a:ea typeface="+mn-ea"/>
                <a:cs typeface="+mn-cs"/>
              </a:rPr>
              <a:t> time period, </a:t>
            </a:r>
            <a:r>
              <a:rPr kumimoji="0" lang="en-US" sz="1600" b="0" i="0" u="sng" strike="noStrike" kern="1200" cap="none" spc="0" normalizeH="0" noProof="0" dirty="0">
                <a:ln>
                  <a:noFill/>
                </a:ln>
                <a:solidFill>
                  <a:prstClr val="black"/>
                </a:solidFill>
                <a:effectLst/>
                <a:uLnTx/>
                <a:uFillTx/>
                <a:latin typeface="Calibri"/>
                <a:ea typeface="+mn-ea"/>
                <a:cs typeface="+mn-cs"/>
              </a:rPr>
              <a:t>355</a:t>
            </a:r>
            <a:r>
              <a:rPr kumimoji="0" lang="en-US" sz="1600" b="0" i="0" strike="noStrike" kern="1200" cap="none" spc="0" normalizeH="0" noProof="0" dirty="0">
                <a:ln>
                  <a:noFill/>
                </a:ln>
                <a:solidFill>
                  <a:prstClr val="black"/>
                </a:solidFill>
                <a:effectLst/>
                <a:uLnTx/>
                <a:uFillTx/>
                <a:latin typeface="Calibri"/>
                <a:ea typeface="+mn-ea"/>
                <a:cs typeface="+mn-cs"/>
              </a:rPr>
              <a:t> separate sports TV topics (games, teams, athletes, </a:t>
            </a:r>
            <a:r>
              <a:rPr kumimoji="0" lang="en-US" sz="1600" b="0" i="0" strike="noStrike" kern="1200" cap="none" spc="0" normalizeH="0" noProof="0" dirty="0" err="1">
                <a:ln>
                  <a:noFill/>
                </a:ln>
                <a:solidFill>
                  <a:prstClr val="black"/>
                </a:solidFill>
                <a:effectLst/>
                <a:uLnTx/>
                <a:uFillTx/>
                <a:latin typeface="Calibri"/>
                <a:ea typeface="+mn-ea"/>
                <a:cs typeface="+mn-cs"/>
              </a:rPr>
              <a:t>etc</a:t>
            </a:r>
            <a:r>
              <a:rPr kumimoji="0" lang="en-US" sz="1600" b="0" i="0" strike="noStrike" kern="1200" cap="none" spc="0" normalizeH="0" noProof="0" dirty="0">
                <a:ln>
                  <a:noFill/>
                </a:ln>
                <a:solidFill>
                  <a:prstClr val="black"/>
                </a:solidFill>
                <a:effectLst/>
                <a:uLnTx/>
                <a:uFillTx/>
                <a:latin typeface="Calibri"/>
                <a:ea typeface="+mn-ea"/>
                <a:cs typeface="+mn-cs"/>
              </a:rPr>
              <a:t>) in total trended in the Top 10; an average of more than 12 per night  </a:t>
            </a:r>
          </a:p>
          <a:p>
            <a:pPr marL="742950" lvl="1" indent="-285750">
              <a:buFont typeface="Arial" panose="020B0604020202020204" pitchFamily="34" charset="0"/>
              <a:buChar char="•"/>
              <a:defRPr/>
            </a:pPr>
            <a:r>
              <a:rPr kumimoji="0" lang="en-US" sz="1400" b="0" i="0" strike="noStrike" kern="1200" cap="none" spc="0" normalizeH="0" noProof="0" dirty="0">
                <a:ln>
                  <a:noFill/>
                </a:ln>
                <a:solidFill>
                  <a:prstClr val="black"/>
                </a:solidFill>
                <a:effectLst/>
                <a:uLnTx/>
                <a:uFillTx/>
                <a:latin typeface="Calibri"/>
                <a:ea typeface="+mn-ea"/>
                <a:cs typeface="+mn-cs"/>
              </a:rPr>
              <a:t>Some nights, like Saturday November 5</a:t>
            </a:r>
            <a:r>
              <a:rPr kumimoji="0" lang="en-US" sz="1400" b="0" i="0" strike="noStrike" kern="1200" cap="none" spc="0" normalizeH="0" baseline="30000" noProof="0" dirty="0">
                <a:ln>
                  <a:noFill/>
                </a:ln>
                <a:solidFill>
                  <a:prstClr val="black"/>
                </a:solidFill>
                <a:effectLst/>
                <a:uLnTx/>
                <a:uFillTx/>
                <a:latin typeface="Calibri"/>
                <a:ea typeface="+mn-ea"/>
                <a:cs typeface="+mn-cs"/>
              </a:rPr>
              <a:t>th</a:t>
            </a:r>
            <a:r>
              <a:rPr kumimoji="0" lang="en-US" sz="1400" b="0" i="0" strike="noStrike" kern="1200" cap="none" spc="0" normalizeH="0" noProof="0" dirty="0">
                <a:ln>
                  <a:noFill/>
                </a:ln>
                <a:solidFill>
                  <a:prstClr val="black"/>
                </a:solidFill>
                <a:effectLst/>
                <a:uLnTx/>
                <a:uFillTx/>
                <a:latin typeface="Calibri"/>
                <a:ea typeface="+mn-ea"/>
                <a:cs typeface="+mn-cs"/>
              </a:rPr>
              <a:t>,  saw action from as many as six different sports trending in the Top 10 during primetime (MLB, MMA, NBA, NCAA Football, NHL, Rugby)</a:t>
            </a:r>
            <a:endParaRPr kumimoji="0" lang="en-US" sz="1200" b="1" i="0"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1254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p:cNvSpPr/>
          <p:nvPr/>
        </p:nvSpPr>
        <p:spPr>
          <a:xfrm rot="13395270">
            <a:off x="5567755" y="4464900"/>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Right 25"/>
          <p:cNvSpPr/>
          <p:nvPr/>
        </p:nvSpPr>
        <p:spPr>
          <a:xfrm rot="18917605">
            <a:off x="2741609" y="4533660"/>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Arrow: Right 24"/>
          <p:cNvSpPr/>
          <p:nvPr/>
        </p:nvSpPr>
        <p:spPr>
          <a:xfrm rot="8583161">
            <a:off x="5448899" y="2485618"/>
            <a:ext cx="1159240"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Right 23"/>
          <p:cNvSpPr/>
          <p:nvPr/>
        </p:nvSpPr>
        <p:spPr>
          <a:xfrm rot="2466915">
            <a:off x="2612542" y="2532457"/>
            <a:ext cx="87735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14881" y="1956122"/>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0188" y="5135430"/>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5885629" y="2007005"/>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5941287" y="5097312"/>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57310" y="139960"/>
            <a:ext cx="75591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Nationally Televised Sports Almost Automatically Spurred Some Of The Top Social Conversations</a:t>
            </a:r>
            <a:r>
              <a:rPr kumimoji="0" lang="en-US" sz="2400" b="0" i="0" u="none" strike="noStrike" kern="0" cap="none" spc="-100" normalizeH="0" noProof="0" dirty="0">
                <a:ln>
                  <a:noFill/>
                </a:ln>
                <a:solidFill>
                  <a:srgbClr val="3775A2"/>
                </a:solidFill>
                <a:effectLst/>
                <a:uLnTx/>
                <a:uFillTx/>
                <a:latin typeface="Trebuchet MS"/>
                <a:ea typeface="+mn-ea"/>
                <a:cs typeface="Trebuchet MS"/>
              </a:rPr>
              <a:t> During Their Airings</a:t>
            </a:r>
            <a:endParaRPr kumimoji="0" lang="en-US" sz="2400" b="0" i="0" u="none" strike="noStrike" kern="0" cap="none" spc="-100" normalizeH="0" baseline="0" noProof="0" dirty="0">
              <a:ln>
                <a:noFill/>
              </a:ln>
              <a:solidFill>
                <a:srgbClr val="3775A2"/>
              </a:solidFill>
              <a:effectLst/>
              <a:uLnTx/>
              <a:uFillTx/>
              <a:latin typeface="Trebuchet MS"/>
              <a:ea typeface="+mn-ea"/>
              <a:cs typeface="Trebuchet MS"/>
            </a:endParaRPr>
          </a:p>
        </p:txBody>
      </p:sp>
      <p:sp>
        <p:nvSpPr>
          <p:cNvPr id="9" name="TextBox 8"/>
          <p:cNvSpPr txBox="1"/>
          <p:nvPr/>
        </p:nvSpPr>
        <p:spPr>
          <a:xfrm>
            <a:off x="18662" y="6132352"/>
            <a:ext cx="865238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NFL: Sunday Night Football on NBC – 10/16, 10/23, 10/30, 11/6; ESPN Monday Night Football – 10/10, 10/17, 10/24, 10/31; Thursday Night Football – 10/13, 10/20, 10/27, 11/3.  NCAA Football: ESPN Friday Night Football – 10/14, 10/21, 10/28, 11/4; ABC Saturday Night Football – 10/15, 10/22, 10/29, 11/5; ESPN 10/15, 10/22, 10/29, 11/5.  NBA: ESPN – 10/26, 10/28, 11/2, 11/4; TNT – 10/25, 10/27, 11/3.  MLB: MLBN – 10/10; TBS – 10/10, 10/14, 10/15, 10/17, 10/18, 10/19; FS1 – 10/10, 10/11, 10/13, 10/15, 10/16, 10/18, 10/19, 10/20, 10/22; FOX – 10/25, 10/26, 10/28, 10/29, 10/30, 11/1, 11/2</a:t>
            </a:r>
          </a:p>
        </p:txBody>
      </p:sp>
      <p:sp>
        <p:nvSpPr>
          <p:cNvPr id="2" name="Oval 1"/>
          <p:cNvSpPr/>
          <p:nvPr/>
        </p:nvSpPr>
        <p:spPr>
          <a:xfrm>
            <a:off x="3135088" y="2812278"/>
            <a:ext cx="2703253" cy="2325395"/>
          </a:xfrm>
          <a:prstGeom prst="ellipse">
            <a:avLst/>
          </a:prstGeom>
          <a:solidFill>
            <a:srgbClr val="FFFFC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88%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(53 out of 61 games)</a:t>
            </a:r>
          </a:p>
        </p:txBody>
      </p:sp>
      <p:pic>
        <p:nvPicPr>
          <p:cNvPr id="7" name="Picture 6"/>
          <p:cNvPicPr>
            <a:picLocks noChangeAspect="1"/>
          </p:cNvPicPr>
          <p:nvPr/>
        </p:nvPicPr>
        <p:blipFill>
          <a:blip r:embed="rId2"/>
          <a:stretch>
            <a:fillRect/>
          </a:stretch>
        </p:blipFill>
        <p:spPr>
          <a:xfrm>
            <a:off x="8296819" y="2216148"/>
            <a:ext cx="495528" cy="420386"/>
          </a:xfrm>
          <a:prstGeom prst="rect">
            <a:avLst/>
          </a:prstGeom>
        </p:spPr>
      </p:pic>
      <p:pic>
        <p:nvPicPr>
          <p:cNvPr id="10" name="Picture 9"/>
          <p:cNvPicPr>
            <a:picLocks noChangeAspect="1"/>
          </p:cNvPicPr>
          <p:nvPr/>
        </p:nvPicPr>
        <p:blipFill>
          <a:blip r:embed="rId3"/>
          <a:stretch>
            <a:fillRect/>
          </a:stretch>
        </p:blipFill>
        <p:spPr>
          <a:xfrm>
            <a:off x="7711710" y="2256337"/>
            <a:ext cx="531759" cy="405544"/>
          </a:xfrm>
          <a:prstGeom prst="rect">
            <a:avLst/>
          </a:prstGeom>
        </p:spPr>
      </p:pic>
      <p:pic>
        <p:nvPicPr>
          <p:cNvPr id="11" name="Picture 10"/>
          <p:cNvPicPr>
            <a:picLocks noChangeAspect="1"/>
          </p:cNvPicPr>
          <p:nvPr/>
        </p:nvPicPr>
        <p:blipFill>
          <a:blip r:embed="rId4"/>
          <a:stretch>
            <a:fillRect/>
          </a:stretch>
        </p:blipFill>
        <p:spPr>
          <a:xfrm>
            <a:off x="7117357" y="2259070"/>
            <a:ext cx="506663" cy="384907"/>
          </a:xfrm>
          <a:prstGeom prst="rect">
            <a:avLst/>
          </a:prstGeom>
        </p:spPr>
      </p:pic>
      <p:pic>
        <p:nvPicPr>
          <p:cNvPr id="12" name="Picture 11"/>
          <p:cNvPicPr>
            <a:picLocks noChangeAspect="1"/>
          </p:cNvPicPr>
          <p:nvPr/>
        </p:nvPicPr>
        <p:blipFill>
          <a:blip r:embed="rId5"/>
          <a:stretch>
            <a:fillRect/>
          </a:stretch>
        </p:blipFill>
        <p:spPr>
          <a:xfrm>
            <a:off x="6524496" y="2276326"/>
            <a:ext cx="512447" cy="371524"/>
          </a:xfrm>
          <a:prstGeom prst="rect">
            <a:avLst/>
          </a:prstGeom>
        </p:spPr>
      </p:pic>
      <p:pic>
        <p:nvPicPr>
          <p:cNvPr id="13" name="Picture 12"/>
          <p:cNvPicPr>
            <a:picLocks noChangeAspect="1"/>
          </p:cNvPicPr>
          <p:nvPr/>
        </p:nvPicPr>
        <p:blipFill>
          <a:blip r:embed="rId6"/>
          <a:stretch>
            <a:fillRect/>
          </a:stretch>
        </p:blipFill>
        <p:spPr>
          <a:xfrm>
            <a:off x="5952931" y="2276326"/>
            <a:ext cx="507859" cy="367265"/>
          </a:xfrm>
          <a:prstGeom prst="rect">
            <a:avLst/>
          </a:prstGeom>
        </p:spPr>
      </p:pic>
      <p:pic>
        <p:nvPicPr>
          <p:cNvPr id="14" name="Picture 13"/>
          <p:cNvPicPr>
            <a:picLocks noChangeAspect="1"/>
          </p:cNvPicPr>
          <p:nvPr/>
        </p:nvPicPr>
        <p:blipFill>
          <a:blip r:embed="rId7"/>
          <a:stretch>
            <a:fillRect/>
          </a:stretch>
        </p:blipFill>
        <p:spPr>
          <a:xfrm>
            <a:off x="6535441" y="5154092"/>
            <a:ext cx="767461" cy="837369"/>
          </a:xfrm>
          <a:prstGeom prst="rect">
            <a:avLst/>
          </a:prstGeom>
        </p:spPr>
      </p:pic>
      <p:pic>
        <p:nvPicPr>
          <p:cNvPr id="15" name="Picture 14"/>
          <p:cNvPicPr>
            <a:picLocks noChangeAspect="1"/>
          </p:cNvPicPr>
          <p:nvPr/>
        </p:nvPicPr>
        <p:blipFill rotWithShape="1">
          <a:blip r:embed="rId8"/>
          <a:srcRect l="22166" r="24180"/>
          <a:stretch/>
        </p:blipFill>
        <p:spPr>
          <a:xfrm>
            <a:off x="7527668" y="5172754"/>
            <a:ext cx="636524" cy="790909"/>
          </a:xfrm>
          <a:prstGeom prst="rect">
            <a:avLst/>
          </a:prstGeom>
        </p:spPr>
      </p:pic>
      <p:pic>
        <p:nvPicPr>
          <p:cNvPr id="16" name="Picture 15"/>
          <p:cNvPicPr>
            <a:picLocks noChangeAspect="1"/>
          </p:cNvPicPr>
          <p:nvPr/>
        </p:nvPicPr>
        <p:blipFill>
          <a:blip r:embed="rId9"/>
          <a:stretch>
            <a:fillRect/>
          </a:stretch>
        </p:blipFill>
        <p:spPr>
          <a:xfrm>
            <a:off x="707774" y="5229126"/>
            <a:ext cx="761485" cy="771728"/>
          </a:xfrm>
          <a:prstGeom prst="rect">
            <a:avLst/>
          </a:prstGeom>
        </p:spPr>
      </p:pic>
      <p:pic>
        <p:nvPicPr>
          <p:cNvPr id="17" name="Picture 16"/>
          <p:cNvPicPr>
            <a:picLocks noChangeAspect="1"/>
          </p:cNvPicPr>
          <p:nvPr/>
        </p:nvPicPr>
        <p:blipFill>
          <a:blip r:embed="rId10"/>
          <a:stretch>
            <a:fillRect/>
          </a:stretch>
        </p:blipFill>
        <p:spPr>
          <a:xfrm>
            <a:off x="1678049" y="5327787"/>
            <a:ext cx="890867" cy="484507"/>
          </a:xfrm>
          <a:prstGeom prst="rect">
            <a:avLst/>
          </a:prstGeom>
        </p:spPr>
      </p:pic>
      <p:pic>
        <p:nvPicPr>
          <p:cNvPr id="18" name="Picture 17"/>
          <p:cNvPicPr>
            <a:picLocks noChangeAspect="1"/>
          </p:cNvPicPr>
          <p:nvPr/>
        </p:nvPicPr>
        <p:blipFill rotWithShape="1">
          <a:blip r:embed="rId11"/>
          <a:srcRect l="20166" t="6202" r="19354" b="12218"/>
          <a:stretch/>
        </p:blipFill>
        <p:spPr>
          <a:xfrm>
            <a:off x="2209855" y="2067764"/>
            <a:ext cx="752489" cy="760287"/>
          </a:xfrm>
          <a:prstGeom prst="rect">
            <a:avLst/>
          </a:prstGeom>
        </p:spPr>
      </p:pic>
      <p:pic>
        <p:nvPicPr>
          <p:cNvPr id="19" name="Picture 18"/>
          <p:cNvPicPr>
            <a:picLocks noChangeAspect="1"/>
          </p:cNvPicPr>
          <p:nvPr/>
        </p:nvPicPr>
        <p:blipFill>
          <a:blip r:embed="rId12"/>
          <a:stretch>
            <a:fillRect/>
          </a:stretch>
        </p:blipFill>
        <p:spPr>
          <a:xfrm>
            <a:off x="245493" y="2151477"/>
            <a:ext cx="827525" cy="676574"/>
          </a:xfrm>
          <a:prstGeom prst="rect">
            <a:avLst/>
          </a:prstGeom>
        </p:spPr>
      </p:pic>
      <p:pic>
        <p:nvPicPr>
          <p:cNvPr id="20" name="Picture 19"/>
          <p:cNvPicPr>
            <a:picLocks noChangeAspect="1"/>
          </p:cNvPicPr>
          <p:nvPr/>
        </p:nvPicPr>
        <p:blipFill>
          <a:blip r:embed="rId13"/>
          <a:stretch>
            <a:fillRect/>
          </a:stretch>
        </p:blipFill>
        <p:spPr>
          <a:xfrm>
            <a:off x="1203630" y="2032786"/>
            <a:ext cx="869244" cy="795265"/>
          </a:xfrm>
          <a:prstGeom prst="rect">
            <a:avLst/>
          </a:prstGeom>
        </p:spPr>
      </p:pic>
      <p:sp>
        <p:nvSpPr>
          <p:cNvPr id="28" name="Rectangle 27"/>
          <p:cNvSpPr/>
          <p:nvPr/>
        </p:nvSpPr>
        <p:spPr>
          <a:xfrm>
            <a:off x="114881" y="1716266"/>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NFL: 100% </a:t>
            </a:r>
            <a:r>
              <a:rPr kumimoji="0" lang="en-US" sz="1200" b="1" i="0" u="none" strike="noStrike" kern="1200" cap="none" spc="0" normalizeH="0" baseline="0" noProof="0" dirty="0">
                <a:ln>
                  <a:noFill/>
                </a:ln>
                <a:solidFill>
                  <a:prstClr val="black"/>
                </a:solidFill>
                <a:effectLst/>
                <a:uLnTx/>
                <a:uFillTx/>
                <a:latin typeface="Calibri"/>
                <a:ea typeface="+mn-ea"/>
                <a:cs typeface="+mn-cs"/>
              </a:rPr>
              <a:t>(12 out of 12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5884309" y="1756701"/>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MLB: 91% </a:t>
            </a:r>
            <a:r>
              <a:rPr kumimoji="0" lang="en-US" sz="1200" b="1" i="0" u="none" strike="noStrike" kern="1200" cap="none" spc="0" normalizeH="0" baseline="0" noProof="0" dirty="0">
                <a:ln>
                  <a:noFill/>
                </a:ln>
                <a:solidFill>
                  <a:prstClr val="black"/>
                </a:solidFill>
                <a:effectLst/>
                <a:uLnTx/>
                <a:uFillTx/>
                <a:latin typeface="Calibri"/>
                <a:ea typeface="+mn-ea"/>
                <a:cs typeface="+mn-cs"/>
              </a:rPr>
              <a:t>(21 out of 23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127321" y="4891785"/>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NBA: 71% </a:t>
            </a:r>
            <a:r>
              <a:rPr kumimoji="0" lang="en-US" sz="1200" b="1" i="0" u="none" strike="noStrike" kern="1200" cap="none" spc="0" normalizeH="0" baseline="0" noProof="0" dirty="0">
                <a:ln>
                  <a:noFill/>
                </a:ln>
                <a:solidFill>
                  <a:prstClr val="black"/>
                </a:solidFill>
                <a:effectLst/>
                <a:uLnTx/>
                <a:uFillTx/>
                <a:latin typeface="Calibri"/>
                <a:ea typeface="+mn-ea"/>
                <a:cs typeface="+mn-cs"/>
              </a:rPr>
              <a:t>(10 out of 14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5932599" y="4850241"/>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NCAA Football: 83% </a:t>
            </a:r>
            <a:r>
              <a:rPr kumimoji="0" lang="en-US" sz="1100" b="1" i="0" u="none" strike="noStrike" kern="1200" cap="none" spc="0" normalizeH="0" baseline="0" noProof="0" dirty="0">
                <a:ln>
                  <a:noFill/>
                </a:ln>
                <a:solidFill>
                  <a:prstClr val="black"/>
                </a:solidFill>
                <a:effectLst/>
                <a:uLnTx/>
                <a:uFillTx/>
                <a:latin typeface="Calibri"/>
                <a:ea typeface="+mn-ea"/>
                <a:cs typeface="+mn-cs"/>
              </a:rPr>
              <a:t>(10 out of 12 games)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157310" y="1022221"/>
            <a:ext cx="86588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mn-cs"/>
              </a:rPr>
              <a:t>Almost 9 out of 10</a:t>
            </a:r>
            <a:r>
              <a:rPr kumimoji="0" lang="en-US" sz="1600" b="0" i="0" u="none" strike="noStrike" kern="1200" cap="none" spc="0" normalizeH="0" baseline="0" noProof="0" dirty="0">
                <a:ln>
                  <a:noFill/>
                </a:ln>
                <a:solidFill>
                  <a:prstClr val="black"/>
                </a:solidFill>
                <a:effectLst/>
                <a:uLnTx/>
                <a:uFillTx/>
                <a:latin typeface="Calibri"/>
                <a:ea typeface="+mn-ea"/>
                <a:cs typeface="+mn-cs"/>
              </a:rPr>
              <a:t> nationally televised NFL, MLB, NBA and evening college football games across the major TV networks trend in the top 10 during primetime on their respective nights</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3405673" y="3191768"/>
            <a:ext cx="213671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Top 10 Trending Topics</a:t>
            </a:r>
          </a:p>
        </p:txBody>
      </p:sp>
      <p:sp>
        <p:nvSpPr>
          <p:cNvPr id="3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90597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82147"/>
            <a:ext cx="9144000" cy="472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8620" y="108882"/>
            <a:ext cx="7529804" cy="830997"/>
          </a:xfrm>
          <a:prstGeom prst="rect">
            <a:avLst/>
          </a:prstGeom>
          <a:noFill/>
        </p:spPr>
        <p:txBody>
          <a:bodyPr wrap="square" rtlCol="0">
            <a:spAutoFit/>
          </a:bodyPr>
          <a:lstStyle/>
          <a:p>
            <a:pPr>
              <a:defRPr/>
            </a:pPr>
            <a:r>
              <a:rPr lang="en-US" sz="2400" kern="0" spc="-100" dirty="0">
                <a:solidFill>
                  <a:srgbClr val="3775A2"/>
                </a:solidFill>
                <a:latin typeface="Trebuchet MS"/>
                <a:cs typeface="Trebuchet MS"/>
              </a:rPr>
              <a:t>TV Sports-Related Top Trending Topics Typically Involve Athletes, Team Hashtags &amp; Names And Game References</a:t>
            </a:r>
          </a:p>
        </p:txBody>
      </p:sp>
      <p:pic>
        <p:nvPicPr>
          <p:cNvPr id="2" name="Picture 1"/>
          <p:cNvPicPr>
            <a:picLocks noChangeAspect="1"/>
          </p:cNvPicPr>
          <p:nvPr/>
        </p:nvPicPr>
        <p:blipFill>
          <a:blip r:embed="rId3"/>
          <a:stretch>
            <a:fillRect/>
          </a:stretch>
        </p:blipFill>
        <p:spPr>
          <a:xfrm>
            <a:off x="2123623" y="1700303"/>
            <a:ext cx="4649163" cy="4805644"/>
          </a:xfrm>
          <a:prstGeom prst="rect">
            <a:avLst/>
          </a:prstGeom>
        </p:spPr>
      </p:pic>
      <p:sp>
        <p:nvSpPr>
          <p:cNvPr id="6" name="TextBox 5"/>
          <p:cNvSpPr txBox="1"/>
          <p:nvPr/>
        </p:nvSpPr>
        <p:spPr>
          <a:xfrm>
            <a:off x="0" y="6477582"/>
            <a:ext cx="865238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reflect just “related” sports TV topics and</a:t>
            </a:r>
            <a:r>
              <a:rPr kumimoji="0" lang="en-US" sz="800" b="0" i="0" u="none" strike="noStrike" kern="1200" cap="none" spc="0" normalizeH="0" noProof="0" dirty="0">
                <a:ln>
                  <a:noFill/>
                </a:ln>
                <a:solidFill>
                  <a:prstClr val="black"/>
                </a:solidFill>
                <a:effectLst/>
                <a:uLnTx/>
                <a:uFillTx/>
                <a:latin typeface="Trebuchet MS" panose="020B0603020202020204" pitchFamily="34" charset="0"/>
                <a:ea typeface="+mn-ea"/>
                <a:cs typeface="+mn-cs"/>
              </a:rPr>
              <a:t> doesn’t include official televised event hashtags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7" name="TextBox 6"/>
          <p:cNvSpPr txBox="1"/>
          <p:nvPr/>
        </p:nvSpPr>
        <p:spPr>
          <a:xfrm>
            <a:off x="157310" y="1068873"/>
            <a:ext cx="86588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prstClr val="black"/>
                </a:solidFill>
                <a:effectLst/>
                <a:uLnTx/>
                <a:uFillTx/>
                <a:latin typeface="Calibri"/>
                <a:ea typeface="+mn-ea"/>
                <a:cs typeface="+mn-cs"/>
              </a:rPr>
              <a:t>During the four-week</a:t>
            </a:r>
            <a:r>
              <a:rPr kumimoji="0" lang="en-US" sz="1600" b="0" i="0" strike="noStrike" kern="1200" cap="none" spc="0" normalizeH="0" noProof="0" dirty="0">
                <a:ln>
                  <a:noFill/>
                </a:ln>
                <a:solidFill>
                  <a:prstClr val="black"/>
                </a:solidFill>
                <a:effectLst/>
                <a:uLnTx/>
                <a:uFillTx/>
                <a:latin typeface="Calibri"/>
                <a:ea typeface="+mn-ea"/>
                <a:cs typeface="+mn-cs"/>
              </a:rPr>
              <a:t> time period, </a:t>
            </a:r>
            <a:r>
              <a:rPr kumimoji="0" lang="en-US" sz="1600" b="0" i="0" u="sng" strike="noStrike" kern="1200" cap="none" spc="0" normalizeH="0" noProof="0" dirty="0">
                <a:ln>
                  <a:noFill/>
                </a:ln>
                <a:solidFill>
                  <a:prstClr val="black"/>
                </a:solidFill>
                <a:effectLst/>
                <a:uLnTx/>
                <a:uFillTx/>
                <a:latin typeface="Calibri"/>
                <a:ea typeface="+mn-ea"/>
                <a:cs typeface="+mn-cs"/>
              </a:rPr>
              <a:t>292</a:t>
            </a:r>
            <a:r>
              <a:rPr kumimoji="0" lang="en-US" sz="1600" b="0" i="0" strike="noStrike" kern="1200" cap="none" spc="0" normalizeH="0" noProof="0" dirty="0">
                <a:ln>
                  <a:noFill/>
                </a:ln>
                <a:solidFill>
                  <a:prstClr val="black"/>
                </a:solidFill>
                <a:effectLst/>
                <a:uLnTx/>
                <a:uFillTx/>
                <a:latin typeface="Calibri"/>
                <a:ea typeface="+mn-ea"/>
                <a:cs typeface="+mn-cs"/>
              </a:rPr>
              <a:t> unique sports-related TV topics (excluding </a:t>
            </a:r>
            <a:r>
              <a:rPr lang="en-US" sz="1600" noProof="0" dirty="0">
                <a:solidFill>
                  <a:prstClr val="black"/>
                </a:solidFill>
                <a:latin typeface="Calibri"/>
              </a:rPr>
              <a:t>TV game / event </a:t>
            </a:r>
            <a:r>
              <a:rPr kumimoji="0" lang="en-US" sz="1600" b="0" i="0" strike="noStrike" kern="1200" cap="none" spc="0" normalizeH="0" noProof="0" dirty="0">
                <a:ln>
                  <a:noFill/>
                </a:ln>
                <a:solidFill>
                  <a:prstClr val="black"/>
                </a:solidFill>
                <a:effectLst/>
                <a:uLnTx/>
                <a:uFillTx/>
                <a:latin typeface="Calibri"/>
                <a:ea typeface="+mn-ea"/>
                <a:cs typeface="+mn-cs"/>
              </a:rPr>
              <a:t>hashtags) trended in the Top 10; an average of more than 10 per night</a:t>
            </a:r>
            <a:endParaRPr kumimoji="0" lang="en-US" sz="1400" b="1" i="0"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632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154" y="1492888"/>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144"/>
          <p:cNvSpPr/>
          <p:nvPr/>
        </p:nvSpPr>
        <p:spPr>
          <a:xfrm>
            <a:off x="93058" y="1495903"/>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Rectangle 149"/>
          <p:cNvSpPr/>
          <p:nvPr/>
        </p:nvSpPr>
        <p:spPr>
          <a:xfrm>
            <a:off x="861274" y="1495478"/>
            <a:ext cx="1166572" cy="80596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ectangle 151"/>
          <p:cNvSpPr/>
          <p:nvPr/>
        </p:nvSpPr>
        <p:spPr>
          <a:xfrm>
            <a:off x="858262" y="2522361"/>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p:cNvSpPr/>
          <p:nvPr/>
        </p:nvSpPr>
        <p:spPr>
          <a:xfrm>
            <a:off x="105497" y="2516045"/>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Rectangle 153"/>
          <p:cNvSpPr/>
          <p:nvPr/>
        </p:nvSpPr>
        <p:spPr>
          <a:xfrm>
            <a:off x="864382" y="2519152"/>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Rectangle 157"/>
          <p:cNvSpPr/>
          <p:nvPr/>
        </p:nvSpPr>
        <p:spPr>
          <a:xfrm>
            <a:off x="852041" y="3570494"/>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158"/>
          <p:cNvSpPr/>
          <p:nvPr/>
        </p:nvSpPr>
        <p:spPr>
          <a:xfrm>
            <a:off x="99276" y="3573509"/>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Rectangle 159"/>
          <p:cNvSpPr/>
          <p:nvPr/>
        </p:nvSpPr>
        <p:spPr>
          <a:xfrm>
            <a:off x="858161" y="3576617"/>
            <a:ext cx="1166572" cy="796208"/>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p:cNvSpPr/>
          <p:nvPr/>
        </p:nvSpPr>
        <p:spPr>
          <a:xfrm>
            <a:off x="855150" y="4637286"/>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Rectangle 165"/>
          <p:cNvSpPr/>
          <p:nvPr/>
        </p:nvSpPr>
        <p:spPr>
          <a:xfrm>
            <a:off x="102385" y="4640301"/>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Rectangle 166"/>
          <p:cNvSpPr/>
          <p:nvPr/>
        </p:nvSpPr>
        <p:spPr>
          <a:xfrm>
            <a:off x="861270" y="4634077"/>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30382" y="158512"/>
            <a:ext cx="76233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When Televised News Made Headlines During The Election Cycle, People Talked About It On Social Media…A Lot</a:t>
            </a:r>
          </a:p>
        </p:txBody>
      </p:sp>
      <p:pic>
        <p:nvPicPr>
          <p:cNvPr id="13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02" y="1610913"/>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TextBox 134"/>
          <p:cNvSpPr txBox="1"/>
          <p:nvPr/>
        </p:nvSpPr>
        <p:spPr>
          <a:xfrm>
            <a:off x="217402" y="1769255"/>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10-Oct</a:t>
            </a:r>
          </a:p>
        </p:txBody>
      </p:sp>
      <p:pic>
        <p:nvPicPr>
          <p:cNvPr id="1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11" y="2659050"/>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7" name="TextBox 136"/>
          <p:cNvSpPr txBox="1"/>
          <p:nvPr/>
        </p:nvSpPr>
        <p:spPr>
          <a:xfrm>
            <a:off x="220511" y="2817392"/>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11-Oct</a:t>
            </a:r>
          </a:p>
        </p:txBody>
      </p:sp>
      <p:pic>
        <p:nvPicPr>
          <p:cNvPr id="1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48" y="373207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TextBox 138"/>
          <p:cNvSpPr txBox="1"/>
          <p:nvPr/>
        </p:nvSpPr>
        <p:spPr>
          <a:xfrm>
            <a:off x="201848" y="3890413"/>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12-Oct</a:t>
            </a:r>
          </a:p>
        </p:txBody>
      </p:sp>
      <p:pic>
        <p:nvPicPr>
          <p:cNvPr id="14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15" y="4767754"/>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Box 140"/>
          <p:cNvSpPr txBox="1"/>
          <p:nvPr/>
        </p:nvSpPr>
        <p:spPr>
          <a:xfrm>
            <a:off x="192515" y="4926096"/>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17-Oct</a:t>
            </a:r>
          </a:p>
        </p:txBody>
      </p:sp>
      <p:sp>
        <p:nvSpPr>
          <p:cNvPr id="146" name="Rectangle 145"/>
          <p:cNvSpPr/>
          <p:nvPr/>
        </p:nvSpPr>
        <p:spPr>
          <a:xfrm>
            <a:off x="93058" y="1163374"/>
            <a:ext cx="76209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Date</a:t>
            </a:r>
          </a:p>
        </p:txBody>
      </p:sp>
      <p:sp>
        <p:nvSpPr>
          <p:cNvPr id="147" name="Rectangle 146"/>
          <p:cNvSpPr/>
          <p:nvPr/>
        </p:nvSpPr>
        <p:spPr>
          <a:xfrm>
            <a:off x="842558" y="1166485"/>
            <a:ext cx="120068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Topic / Rank</a:t>
            </a:r>
          </a:p>
        </p:txBody>
      </p:sp>
      <p:sp>
        <p:nvSpPr>
          <p:cNvPr id="148" name="Rectangle 147"/>
          <p:cNvSpPr/>
          <p:nvPr/>
        </p:nvSpPr>
        <p:spPr>
          <a:xfrm>
            <a:off x="852047" y="1514816"/>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KenBoneFacts</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9" name="Rectangle 148"/>
          <p:cNvSpPr/>
          <p:nvPr/>
        </p:nvSpPr>
        <p:spPr>
          <a:xfrm>
            <a:off x="914145" y="1769857"/>
            <a:ext cx="111370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8:15p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9:15p - #3</a:t>
            </a:r>
          </a:p>
        </p:txBody>
      </p:sp>
      <p:sp>
        <p:nvSpPr>
          <p:cNvPr id="151" name="Rectangle 150"/>
          <p:cNvSpPr/>
          <p:nvPr/>
        </p:nvSpPr>
        <p:spPr>
          <a:xfrm>
            <a:off x="2027847" y="1530181"/>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Hashtag related to an audience member, now internet celebrity, of the previous night’s Presidential debate </a:t>
            </a:r>
          </a:p>
        </p:txBody>
      </p:sp>
      <p:sp>
        <p:nvSpPr>
          <p:cNvPr id="155" name="Rectangle 154"/>
          <p:cNvSpPr/>
          <p:nvPr/>
        </p:nvSpPr>
        <p:spPr>
          <a:xfrm>
            <a:off x="883149" y="2534351"/>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ncgov</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6" name="Rectangle 155"/>
          <p:cNvSpPr/>
          <p:nvPr/>
        </p:nvSpPr>
        <p:spPr>
          <a:xfrm>
            <a:off x="945247" y="2808054"/>
            <a:ext cx="111370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8:15p - #3</a:t>
            </a:r>
          </a:p>
        </p:txBody>
      </p:sp>
      <p:sp>
        <p:nvSpPr>
          <p:cNvPr id="157" name="Rectangle 156"/>
          <p:cNvSpPr/>
          <p:nvPr/>
        </p:nvSpPr>
        <p:spPr>
          <a:xfrm>
            <a:off x="2058949" y="2568378"/>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North Carolina governor televised debate and coverage by major TV news networks</a:t>
            </a:r>
          </a:p>
        </p:txBody>
      </p:sp>
      <p:sp>
        <p:nvSpPr>
          <p:cNvPr id="161" name="Rectangle 160"/>
          <p:cNvSpPr/>
          <p:nvPr/>
        </p:nvSpPr>
        <p:spPr>
          <a:xfrm>
            <a:off x="2052728" y="3616511"/>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CNN documentary: “We Will Rise: Michelle Obama’s Mission to Educate Girls Around the World”</a:t>
            </a:r>
          </a:p>
        </p:txBody>
      </p:sp>
      <p:sp>
        <p:nvSpPr>
          <p:cNvPr id="162" name="Rectangle 161"/>
          <p:cNvSpPr/>
          <p:nvPr/>
        </p:nvSpPr>
        <p:spPr>
          <a:xfrm>
            <a:off x="876927" y="3591813"/>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WeWillRise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Rectangle 162"/>
          <p:cNvSpPr/>
          <p:nvPr/>
        </p:nvSpPr>
        <p:spPr>
          <a:xfrm>
            <a:off x="939025" y="3809530"/>
            <a:ext cx="1113701"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9:15p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10:15p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11:15p - #5</a:t>
            </a:r>
          </a:p>
        </p:txBody>
      </p:sp>
      <p:sp>
        <p:nvSpPr>
          <p:cNvPr id="168" name="Rectangle 167"/>
          <p:cNvSpPr/>
          <p:nvPr/>
        </p:nvSpPr>
        <p:spPr>
          <a:xfrm>
            <a:off x="842560" y="4664723"/>
            <a:ext cx="12006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800" b="1" i="0" u="sng" strike="noStrike" kern="0" cap="none" spc="0" normalizeH="0" baseline="0" noProof="0" dirty="0" err="1">
                <a:ln>
                  <a:noFill/>
                </a:ln>
                <a:solidFill>
                  <a:sysClr val="windowText" lastClr="000000"/>
                </a:solidFill>
                <a:effectLst/>
                <a:uLnTx/>
                <a:uFillTx/>
                <a:latin typeface="Calibri"/>
                <a:ea typeface="+mn-ea"/>
                <a:cs typeface="+mn-cs"/>
              </a:rPr>
              <a:t>BillyBushMadeMeDoIt</a:t>
            </a:r>
            <a:endParaRPr kumimoji="0" lang="en-US" sz="8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9" name="Rectangle 168"/>
          <p:cNvSpPr/>
          <p:nvPr/>
        </p:nvSpPr>
        <p:spPr>
          <a:xfrm>
            <a:off x="890817" y="4767754"/>
            <a:ext cx="111370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a:ea typeface="+mn-ea"/>
                <a:cs typeface="+mn-cs"/>
              </a:rPr>
              <a:t>8:15p - #1</a:t>
            </a:r>
          </a:p>
        </p:txBody>
      </p:sp>
      <p:sp>
        <p:nvSpPr>
          <p:cNvPr id="170" name="Rectangle 169"/>
          <p:cNvSpPr/>
          <p:nvPr/>
        </p:nvSpPr>
        <p:spPr>
          <a:xfrm>
            <a:off x="836341" y="4947751"/>
            <a:ext cx="120068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900" b="1" i="0" u="sng"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900" b="1" i="0" u="sng" strike="noStrike" kern="0" cap="none" spc="0" normalizeH="0" baseline="0" noProof="0" dirty="0">
                <a:ln>
                  <a:noFill/>
                </a:ln>
                <a:solidFill>
                  <a:sysClr val="windowText" lastClr="000000"/>
                </a:solidFill>
                <a:effectLst/>
                <a:uLnTx/>
                <a:uFillTx/>
                <a:latin typeface="Calibri"/>
                <a:ea typeface="+mn-ea"/>
                <a:cs typeface="+mn-cs"/>
              </a:rPr>
              <a:t>Trump</a:t>
            </a:r>
          </a:p>
        </p:txBody>
      </p:sp>
      <p:sp>
        <p:nvSpPr>
          <p:cNvPr id="171" name="Rectangle 170"/>
          <p:cNvSpPr/>
          <p:nvPr/>
        </p:nvSpPr>
        <p:spPr>
          <a:xfrm>
            <a:off x="884598" y="5078775"/>
            <a:ext cx="111370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a:ea typeface="+mn-ea"/>
                <a:cs typeface="+mn-cs"/>
              </a:rPr>
              <a:t>8:15p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a:ea typeface="+mn-ea"/>
                <a:cs typeface="+mn-cs"/>
              </a:rPr>
              <a:t>9:15p - #2</a:t>
            </a:r>
          </a:p>
        </p:txBody>
      </p:sp>
      <p:sp>
        <p:nvSpPr>
          <p:cNvPr id="172" name="Rectangle 171"/>
          <p:cNvSpPr/>
          <p:nvPr/>
        </p:nvSpPr>
        <p:spPr>
          <a:xfrm>
            <a:off x="2055836" y="4664644"/>
            <a:ext cx="2394860"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Hashtags related to </a:t>
            </a:r>
            <a:r>
              <a:rPr kumimoji="0" lang="en-US" sz="9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 Trump’s CNN interview with Anderson Cooper.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A user-generated hashtag begins trending after </a:t>
            </a:r>
            <a:r>
              <a:rPr kumimoji="0" lang="en-US" sz="9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 blames Billy Bush for Trump’s comments about women</a:t>
            </a:r>
          </a:p>
        </p:txBody>
      </p:sp>
      <p:sp>
        <p:nvSpPr>
          <p:cNvPr id="184" name="Rectangle 183"/>
          <p:cNvSpPr/>
          <p:nvPr/>
        </p:nvSpPr>
        <p:spPr>
          <a:xfrm>
            <a:off x="845820" y="5663663"/>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93055" y="5666678"/>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851940" y="5667375"/>
            <a:ext cx="1166572" cy="80484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27" y="5825240"/>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8" name="TextBox 187"/>
          <p:cNvSpPr txBox="1"/>
          <p:nvPr/>
        </p:nvSpPr>
        <p:spPr>
          <a:xfrm>
            <a:off x="195627" y="5983582"/>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18-Oct</a:t>
            </a:r>
          </a:p>
        </p:txBody>
      </p:sp>
      <p:sp>
        <p:nvSpPr>
          <p:cNvPr id="189" name="Rectangle 188"/>
          <p:cNvSpPr/>
          <p:nvPr/>
        </p:nvSpPr>
        <p:spPr>
          <a:xfrm>
            <a:off x="2046507" y="5691018"/>
            <a:ext cx="23948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In a televised speech covered by the major news networks, Donald Trump unveils ethics and lobbying reform plan where he intends to “drain the swamp”</a:t>
            </a:r>
          </a:p>
        </p:txBody>
      </p:sp>
      <p:sp>
        <p:nvSpPr>
          <p:cNvPr id="190" name="Rectangle 189"/>
          <p:cNvSpPr/>
          <p:nvPr/>
        </p:nvSpPr>
        <p:spPr>
          <a:xfrm>
            <a:off x="870706" y="5684982"/>
            <a:ext cx="120068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050" b="1" i="0" u="sng" strike="noStrike" kern="0" cap="none" spc="0" normalizeH="0" baseline="0" noProof="0" dirty="0" err="1">
                <a:ln>
                  <a:noFill/>
                </a:ln>
                <a:solidFill>
                  <a:sysClr val="windowText" lastClr="000000"/>
                </a:solidFill>
                <a:effectLst/>
                <a:uLnTx/>
                <a:uFillTx/>
                <a:latin typeface="Calibri"/>
                <a:ea typeface="+mn-ea"/>
                <a:cs typeface="+mn-cs"/>
              </a:rPr>
              <a:t>DrainTheSwamp</a:t>
            </a:r>
            <a:endParaRPr kumimoji="0" lang="en-US" sz="105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1" name="Rectangle 190"/>
          <p:cNvSpPr/>
          <p:nvPr/>
        </p:nvSpPr>
        <p:spPr>
          <a:xfrm>
            <a:off x="932804" y="5902699"/>
            <a:ext cx="111370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8:15p - #1</a:t>
            </a:r>
          </a:p>
        </p:txBody>
      </p:sp>
      <p:sp>
        <p:nvSpPr>
          <p:cNvPr id="193" name="Rectangle 192"/>
          <p:cNvSpPr/>
          <p:nvPr/>
        </p:nvSpPr>
        <p:spPr>
          <a:xfrm>
            <a:off x="2021387" y="1169590"/>
            <a:ext cx="240131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Description</a:t>
            </a:r>
          </a:p>
        </p:txBody>
      </p:sp>
      <p:sp>
        <p:nvSpPr>
          <p:cNvPr id="194" name="Rectangle 193"/>
          <p:cNvSpPr/>
          <p:nvPr/>
        </p:nvSpPr>
        <p:spPr>
          <a:xfrm>
            <a:off x="5458250" y="1486664"/>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4705485" y="1486664"/>
            <a:ext cx="762097" cy="80544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5464370" y="1483455"/>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5455137" y="3564270"/>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4702372" y="3567285"/>
            <a:ext cx="762097" cy="80553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ectangle 201"/>
          <p:cNvSpPr/>
          <p:nvPr/>
        </p:nvSpPr>
        <p:spPr>
          <a:xfrm>
            <a:off x="5461257" y="3561061"/>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Rectangle 202"/>
          <p:cNvSpPr/>
          <p:nvPr/>
        </p:nvSpPr>
        <p:spPr>
          <a:xfrm>
            <a:off x="5458246" y="4631062"/>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Rectangle 203"/>
          <p:cNvSpPr/>
          <p:nvPr/>
        </p:nvSpPr>
        <p:spPr>
          <a:xfrm>
            <a:off x="4705481" y="4624746"/>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ectangle 204"/>
          <p:cNvSpPr/>
          <p:nvPr/>
        </p:nvSpPr>
        <p:spPr>
          <a:xfrm>
            <a:off x="5464366" y="4627853"/>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498" y="1604689"/>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 name="TextBox 206"/>
          <p:cNvSpPr txBox="1"/>
          <p:nvPr/>
        </p:nvSpPr>
        <p:spPr>
          <a:xfrm>
            <a:off x="4820498" y="1763031"/>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19-Oct</a:t>
            </a:r>
          </a:p>
        </p:txBody>
      </p:sp>
      <p:pic>
        <p:nvPicPr>
          <p:cNvPr id="2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944" y="372584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1" name="TextBox 210"/>
          <p:cNvSpPr txBox="1"/>
          <p:nvPr/>
        </p:nvSpPr>
        <p:spPr>
          <a:xfrm>
            <a:off x="4804944" y="3884189"/>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26-Oct</a:t>
            </a:r>
          </a:p>
        </p:txBody>
      </p:sp>
      <p:pic>
        <p:nvPicPr>
          <p:cNvPr id="2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611" y="4761530"/>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3" name="TextBox 212"/>
          <p:cNvSpPr txBox="1"/>
          <p:nvPr/>
        </p:nvSpPr>
        <p:spPr>
          <a:xfrm>
            <a:off x="4823604" y="4919872"/>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3-Nov</a:t>
            </a:r>
          </a:p>
        </p:txBody>
      </p:sp>
      <p:sp>
        <p:nvSpPr>
          <p:cNvPr id="214" name="Rectangle 213"/>
          <p:cNvSpPr/>
          <p:nvPr/>
        </p:nvSpPr>
        <p:spPr>
          <a:xfrm>
            <a:off x="4696154" y="1157150"/>
            <a:ext cx="76209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Date</a:t>
            </a:r>
          </a:p>
        </p:txBody>
      </p:sp>
      <p:sp>
        <p:nvSpPr>
          <p:cNvPr id="215" name="Rectangle 214"/>
          <p:cNvSpPr/>
          <p:nvPr/>
        </p:nvSpPr>
        <p:spPr>
          <a:xfrm>
            <a:off x="5445654" y="1160261"/>
            <a:ext cx="120068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Topic / Rank</a:t>
            </a:r>
          </a:p>
        </p:txBody>
      </p:sp>
      <p:sp>
        <p:nvSpPr>
          <p:cNvPr id="216" name="Rectangle 215"/>
          <p:cNvSpPr/>
          <p:nvPr/>
        </p:nvSpPr>
        <p:spPr>
          <a:xfrm>
            <a:off x="5455143" y="1508592"/>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debatenight</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8" name="Rectangle 217"/>
          <p:cNvSpPr/>
          <p:nvPr/>
        </p:nvSpPr>
        <p:spPr>
          <a:xfrm>
            <a:off x="6630943" y="1514626"/>
            <a:ext cx="23948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3</a:t>
            </a:r>
            <a:r>
              <a:rPr kumimoji="0" lang="en-US" sz="1050" b="1" i="0" u="none" strike="noStrike" kern="0" cap="none" spc="0" normalizeH="0" baseline="30000" noProof="0" dirty="0">
                <a:ln>
                  <a:noFill/>
                </a:ln>
                <a:solidFill>
                  <a:sysClr val="windowText" lastClr="000000"/>
                </a:solidFill>
                <a:effectLst/>
                <a:uLnTx/>
                <a:uFillTx/>
                <a:latin typeface="Calibri"/>
                <a:ea typeface="+mn-ea"/>
                <a:cs typeface="+mn-cs"/>
              </a:rPr>
              <a:t>rd</a:t>
            </a: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 and final Presidential debate.  Several other topics related to what was being said during the debate began trending throughout the night as well</a:t>
            </a:r>
          </a:p>
        </p:txBody>
      </p:sp>
      <p:sp>
        <p:nvSpPr>
          <p:cNvPr id="227" name="Rectangle 226"/>
          <p:cNvSpPr/>
          <p:nvPr/>
        </p:nvSpPr>
        <p:spPr>
          <a:xfrm>
            <a:off x="5439437" y="4642949"/>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Trump</a:t>
            </a:r>
          </a:p>
        </p:txBody>
      </p:sp>
      <p:sp>
        <p:nvSpPr>
          <p:cNvPr id="228" name="Rectangle 227"/>
          <p:cNvSpPr/>
          <p:nvPr/>
        </p:nvSpPr>
        <p:spPr>
          <a:xfrm>
            <a:off x="5487694" y="4839284"/>
            <a:ext cx="111370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8:15p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9:15p - #4</a:t>
            </a:r>
          </a:p>
        </p:txBody>
      </p:sp>
      <p:sp>
        <p:nvSpPr>
          <p:cNvPr id="229" name="Rectangle 228"/>
          <p:cNvSpPr/>
          <p:nvPr/>
        </p:nvSpPr>
        <p:spPr>
          <a:xfrm>
            <a:off x="6658932" y="4658420"/>
            <a:ext cx="239486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Calibri"/>
                <a:ea typeface="+mn-ea"/>
                <a:cs typeface="+mn-cs"/>
              </a:rPr>
              <a:t>Rare speech given by </a:t>
            </a:r>
            <a:r>
              <a:rPr kumimoji="0" lang="en-US" sz="10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1000" b="1" i="0" u="none" strike="noStrike" kern="0" cap="none" spc="0" normalizeH="0" baseline="0" noProof="0" dirty="0">
                <a:ln>
                  <a:noFill/>
                </a:ln>
                <a:solidFill>
                  <a:sysClr val="windowText" lastClr="000000"/>
                </a:solidFill>
                <a:effectLst/>
                <a:uLnTx/>
                <a:uFillTx/>
                <a:latin typeface="Calibri"/>
                <a:ea typeface="+mn-ea"/>
                <a:cs typeface="+mn-cs"/>
              </a:rPr>
              <a:t> Trump, which was covered by the major TV news networks, who spoke about stopping cyber-bullying among other issues</a:t>
            </a:r>
          </a:p>
        </p:txBody>
      </p:sp>
      <p:sp>
        <p:nvSpPr>
          <p:cNvPr id="238" name="Rectangle 237"/>
          <p:cNvSpPr/>
          <p:nvPr/>
        </p:nvSpPr>
        <p:spPr>
          <a:xfrm>
            <a:off x="6624483" y="1163366"/>
            <a:ext cx="240131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Description</a:t>
            </a:r>
          </a:p>
        </p:txBody>
      </p:sp>
      <p:sp>
        <p:nvSpPr>
          <p:cNvPr id="240" name="Rectangle 239"/>
          <p:cNvSpPr/>
          <p:nvPr/>
        </p:nvSpPr>
        <p:spPr>
          <a:xfrm>
            <a:off x="5480023" y="1704131"/>
            <a:ext cx="11663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Calibri"/>
                <a:ea typeface="+mn-ea"/>
                <a:cs typeface="+mn-cs"/>
              </a:rPr>
              <a:t>All 4 Time Periods: #1</a:t>
            </a:r>
          </a:p>
        </p:txBody>
      </p:sp>
      <p:sp>
        <p:nvSpPr>
          <p:cNvPr id="241" name="Rectangle 240"/>
          <p:cNvSpPr/>
          <p:nvPr/>
        </p:nvSpPr>
        <p:spPr>
          <a:xfrm>
            <a:off x="5452028" y="2516137"/>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Rectangle 241"/>
          <p:cNvSpPr/>
          <p:nvPr/>
        </p:nvSpPr>
        <p:spPr>
          <a:xfrm>
            <a:off x="4699263" y="2519152"/>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5458148" y="2512734"/>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276" y="2643493"/>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 name="TextBox 244"/>
          <p:cNvSpPr txBox="1"/>
          <p:nvPr/>
        </p:nvSpPr>
        <p:spPr>
          <a:xfrm>
            <a:off x="4814276" y="2801835"/>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20-Oct</a:t>
            </a:r>
          </a:p>
        </p:txBody>
      </p:sp>
      <p:sp>
        <p:nvSpPr>
          <p:cNvPr id="246" name="Rectangle 245"/>
          <p:cNvSpPr/>
          <p:nvPr/>
        </p:nvSpPr>
        <p:spPr>
          <a:xfrm>
            <a:off x="5448921" y="2547396"/>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AlSmithDinner</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7" name="Rectangle 246"/>
          <p:cNvSpPr/>
          <p:nvPr/>
        </p:nvSpPr>
        <p:spPr>
          <a:xfrm>
            <a:off x="6624721" y="2553430"/>
            <a:ext cx="2394860" cy="8233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ysClr val="windowText" lastClr="000000"/>
                </a:solidFill>
                <a:effectLst/>
                <a:uLnTx/>
                <a:uFillTx/>
                <a:latin typeface="Calibri"/>
                <a:ea typeface="+mn-ea"/>
                <a:cs typeface="+mn-cs"/>
              </a:rPr>
              <a:t>Annual fundraiser dinner for support of Catholic charities that invites the Presidential candidates each election year to speak and is covered by the major TV news networks</a:t>
            </a:r>
          </a:p>
        </p:txBody>
      </p:sp>
      <p:sp>
        <p:nvSpPr>
          <p:cNvPr id="248" name="Rectangle 247"/>
          <p:cNvSpPr/>
          <p:nvPr/>
        </p:nvSpPr>
        <p:spPr>
          <a:xfrm>
            <a:off x="5526421" y="2742935"/>
            <a:ext cx="1113701"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9:15p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10:15p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11:15p - #1</a:t>
            </a:r>
          </a:p>
        </p:txBody>
      </p:sp>
      <p:sp>
        <p:nvSpPr>
          <p:cNvPr id="254" name="Rectangle 253"/>
          <p:cNvSpPr/>
          <p:nvPr/>
        </p:nvSpPr>
        <p:spPr>
          <a:xfrm>
            <a:off x="5465725" y="3585306"/>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FLSenDebate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5" name="Rectangle 254"/>
          <p:cNvSpPr/>
          <p:nvPr/>
        </p:nvSpPr>
        <p:spPr>
          <a:xfrm>
            <a:off x="5513982" y="3753651"/>
            <a:ext cx="111370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8:15p - #1</a:t>
            </a:r>
          </a:p>
        </p:txBody>
      </p:sp>
      <p:sp>
        <p:nvSpPr>
          <p:cNvPr id="256" name="Rectangle 255"/>
          <p:cNvSpPr/>
          <p:nvPr/>
        </p:nvSpPr>
        <p:spPr>
          <a:xfrm>
            <a:off x="5459506" y="3952311"/>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ConvenceMe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7" name="Rectangle 256"/>
          <p:cNvSpPr/>
          <p:nvPr/>
        </p:nvSpPr>
        <p:spPr>
          <a:xfrm>
            <a:off x="5507763" y="4120657"/>
            <a:ext cx="111370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Calibri"/>
                <a:ea typeface="+mn-ea"/>
                <a:cs typeface="+mn-cs"/>
              </a:rPr>
              <a:t>9:15p - #1</a:t>
            </a:r>
          </a:p>
        </p:txBody>
      </p:sp>
      <p:sp>
        <p:nvSpPr>
          <p:cNvPr id="258" name="Rectangle 257"/>
          <p:cNvSpPr/>
          <p:nvPr/>
        </p:nvSpPr>
        <p:spPr>
          <a:xfrm>
            <a:off x="6640125" y="3566632"/>
            <a:ext cx="23948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Hotly-contested Florida Senate debate featuring Marco Rubio and covered by the major TV news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The final Puerto Rico gubernatorial debate which was covered by Univision </a:t>
            </a:r>
          </a:p>
        </p:txBody>
      </p:sp>
      <p:cxnSp>
        <p:nvCxnSpPr>
          <p:cNvPr id="262" name="Straight Connector 261"/>
          <p:cNvCxnSpPr/>
          <p:nvPr/>
        </p:nvCxnSpPr>
        <p:spPr>
          <a:xfrm>
            <a:off x="6644083" y="4053486"/>
            <a:ext cx="2368572"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65" name="TextBox 264"/>
          <p:cNvSpPr txBox="1"/>
          <p:nvPr/>
        </p:nvSpPr>
        <p:spPr>
          <a:xfrm>
            <a:off x="0" y="6546406"/>
            <a:ext cx="865238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a:t>
            </a:r>
          </a:p>
        </p:txBody>
      </p:sp>
      <p:sp>
        <p:nvSpPr>
          <p:cNvPr id="87"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3100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1"/>
          <p:cNvSpPr txBox="1">
            <a:spLocks/>
          </p:cNvSpPr>
          <p:nvPr/>
        </p:nvSpPr>
        <p:spPr>
          <a:xfrm>
            <a:off x="6553200" y="62515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93310" y="108036"/>
            <a:ext cx="7585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Presidential Debate Nights Offered Particular Social Fodder For Twitter Users</a:t>
            </a:r>
          </a:p>
        </p:txBody>
      </p:sp>
      <p:pic>
        <p:nvPicPr>
          <p:cNvPr id="3" name="Picture 2"/>
          <p:cNvPicPr>
            <a:picLocks noChangeAspect="1"/>
          </p:cNvPicPr>
          <p:nvPr/>
        </p:nvPicPr>
        <p:blipFill>
          <a:blip r:embed="rId3"/>
          <a:stretch>
            <a:fillRect/>
          </a:stretch>
        </p:blipFill>
        <p:spPr>
          <a:xfrm>
            <a:off x="3093603" y="2815420"/>
            <a:ext cx="3888982" cy="249031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rotWithShape="1">
          <a:blip r:embed="rId4"/>
          <a:srcRect l="11235" r="17513"/>
          <a:stretch/>
        </p:blipFill>
        <p:spPr>
          <a:xfrm>
            <a:off x="7237877" y="4978417"/>
            <a:ext cx="1721316" cy="1357381"/>
          </a:xfrm>
          <a:prstGeom prst="rect">
            <a:avLst/>
          </a:prstGeom>
          <a:ln>
            <a:noFill/>
          </a:ln>
        </p:spPr>
        <p:style>
          <a:lnRef idx="2">
            <a:schemeClr val="dk1"/>
          </a:lnRef>
          <a:fillRef idx="1">
            <a:schemeClr val="lt1"/>
          </a:fillRef>
          <a:effectRef idx="0">
            <a:schemeClr val="dk1"/>
          </a:effectRef>
          <a:fontRef idx="minor">
            <a:schemeClr val="dk1"/>
          </a:fontRef>
        </p:style>
      </p:pic>
      <p:sp>
        <p:nvSpPr>
          <p:cNvPr id="25" name="TextBox 24"/>
          <p:cNvSpPr txBox="1"/>
          <p:nvPr/>
        </p:nvSpPr>
        <p:spPr>
          <a:xfrm>
            <a:off x="7240988" y="6339856"/>
            <a:ext cx="1711985" cy="261328"/>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a:t>
            </a:r>
            <a:r>
              <a:rPr kumimoji="0" lang="en-US" sz="1100" b="1" i="0" u="sng" strike="noStrike" kern="1200" cap="none" spc="0" normalizeH="0" baseline="0" noProof="0" dirty="0" err="1">
                <a:ln>
                  <a:noFill/>
                </a:ln>
                <a:solidFill>
                  <a:prstClr val="black"/>
                </a:solidFill>
                <a:effectLst/>
                <a:uLnTx/>
                <a:uFillTx/>
                <a:latin typeface="Calibri"/>
                <a:ea typeface="+mn-ea"/>
                <a:cs typeface="+mn-cs"/>
              </a:rPr>
              <a:t>ChrisWallace</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48493" y="6348905"/>
            <a:ext cx="2146102" cy="261610"/>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a:t>
            </a:r>
            <a:r>
              <a:rPr kumimoji="0" lang="en-US" sz="1100" b="1" i="0" u="sng" strike="noStrike" kern="1200" cap="none" spc="0" normalizeH="0" baseline="0" noProof="0" dirty="0" err="1">
                <a:ln>
                  <a:noFill/>
                </a:ln>
                <a:solidFill>
                  <a:prstClr val="black"/>
                </a:solidFill>
                <a:effectLst/>
                <a:uLnTx/>
                <a:uFillTx/>
                <a:latin typeface="Calibri"/>
                <a:ea typeface="+mn-ea"/>
                <a:cs typeface="+mn-cs"/>
              </a:rPr>
              <a:t>MarkCuban</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p:cNvSpPr txBox="1"/>
          <p:nvPr/>
        </p:nvSpPr>
        <p:spPr>
          <a:xfrm>
            <a:off x="5671511" y="4030103"/>
            <a:ext cx="1170461" cy="260373"/>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#Hillary</a:t>
            </a:r>
          </a:p>
        </p:txBody>
      </p:sp>
      <p:sp>
        <p:nvSpPr>
          <p:cNvPr id="38" name="Speech Bubble: Oval 37"/>
          <p:cNvSpPr/>
          <p:nvPr/>
        </p:nvSpPr>
        <p:spPr>
          <a:xfrm>
            <a:off x="1604865" y="3099475"/>
            <a:ext cx="1738907" cy="527122"/>
          </a:xfrm>
          <a:prstGeom prst="wedgeEllipseCallout">
            <a:avLst>
              <a:gd name="adj1" fmla="val 69918"/>
              <a:gd name="adj2" fmla="val 4273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“Such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nasty woman</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2" name="Speech Bubble: Oval 71"/>
          <p:cNvSpPr/>
          <p:nvPr/>
        </p:nvSpPr>
        <p:spPr>
          <a:xfrm>
            <a:off x="1772819" y="2274821"/>
            <a:ext cx="2172433" cy="574955"/>
          </a:xfrm>
          <a:prstGeom prst="wedgeEllipseCallout">
            <a:avLst>
              <a:gd name="adj1" fmla="val 39402"/>
              <a:gd name="adj2" fmla="val 163023"/>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“…And that’s what’s happened </a:t>
            </a:r>
            <a:r>
              <a:rPr kumimoji="0" lang="en-US" sz="1200" b="1" i="0" u="sng" strike="noStrike" kern="1200" cap="none" spc="0" normalizeH="0" baseline="0" noProof="0" dirty="0">
                <a:ln>
                  <a:noFill/>
                </a:ln>
                <a:solidFill>
                  <a:prstClr val="black"/>
                </a:solidFill>
                <a:effectLst/>
                <a:uLnTx/>
                <a:uFillTx/>
                <a:latin typeface="Calibri"/>
                <a:ea typeface="+mn-ea"/>
                <a:cs typeface="+mn-cs"/>
              </a:rPr>
              <a:t>bigly</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4" name="Speech Bubble: Oval 73"/>
          <p:cNvSpPr/>
          <p:nvPr/>
        </p:nvSpPr>
        <p:spPr>
          <a:xfrm>
            <a:off x="6529096" y="2141311"/>
            <a:ext cx="2149829" cy="689119"/>
          </a:xfrm>
          <a:prstGeom prst="wedgeEllipseCallout">
            <a:avLst>
              <a:gd name="adj1" fmla="val -64190"/>
              <a:gd name="adj2" fmla="val 118590"/>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“He started tweeting the </a:t>
            </a:r>
            <a:r>
              <a:rPr kumimoji="0" lang="en-US" sz="1200" b="1" i="0" u="sng" strike="noStrike" kern="1200" cap="none" spc="0" normalizeH="0" baseline="0" noProof="0" dirty="0">
                <a:ln>
                  <a:noFill/>
                </a:ln>
                <a:solidFill>
                  <a:prstClr val="black"/>
                </a:solidFill>
                <a:effectLst/>
                <a:uLnTx/>
                <a:uFillTx/>
                <a:latin typeface="Calibri"/>
                <a:ea typeface="+mn-ea"/>
                <a:cs typeface="+mn-cs"/>
              </a:rPr>
              <a:t>Emmy’s</a:t>
            </a:r>
            <a:r>
              <a:rPr kumimoji="0" lang="en-US" sz="1200" b="1" i="0" u="none" strike="noStrike" kern="1200" cap="none" spc="0" normalizeH="0" baseline="0" noProof="0" dirty="0">
                <a:ln>
                  <a:noFill/>
                </a:ln>
                <a:solidFill>
                  <a:prstClr val="black"/>
                </a:solidFill>
                <a:effectLst/>
                <a:uLnTx/>
                <a:uFillTx/>
                <a:latin typeface="Calibri"/>
                <a:ea typeface="+mn-ea"/>
                <a:cs typeface="+mn-cs"/>
              </a:rPr>
              <a:t> were rigged against him”</a:t>
            </a:r>
          </a:p>
        </p:txBody>
      </p:sp>
      <p:sp>
        <p:nvSpPr>
          <p:cNvPr id="75" name="Speech Bubble: Oval 74"/>
          <p:cNvSpPr/>
          <p:nvPr/>
        </p:nvSpPr>
        <p:spPr>
          <a:xfrm>
            <a:off x="1117775" y="3805503"/>
            <a:ext cx="1975829" cy="829321"/>
          </a:xfrm>
          <a:prstGeom prst="wedgeEllipseCallout">
            <a:avLst>
              <a:gd name="adj1" fmla="val 78706"/>
              <a:gd name="adj2" fmla="val -66256"/>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“We have some </a:t>
            </a:r>
            <a:r>
              <a:rPr kumimoji="0" lang="en-US" sz="1200" b="1" i="0" u="sng" strike="noStrike" kern="1200" cap="none" spc="0" normalizeH="0" baseline="0" noProof="0" dirty="0">
                <a:ln>
                  <a:noFill/>
                </a:ln>
                <a:solidFill>
                  <a:prstClr val="black"/>
                </a:solidFill>
                <a:effectLst/>
                <a:uLnTx/>
                <a:uFillTx/>
                <a:latin typeface="Calibri"/>
                <a:ea typeface="+mn-ea"/>
                <a:cs typeface="+mn-cs"/>
              </a:rPr>
              <a:t>bad hombres</a:t>
            </a:r>
            <a:r>
              <a:rPr kumimoji="0" lang="en-US" sz="1200" b="1" i="0" u="none" strike="noStrike" kern="1200" cap="none" spc="0" normalizeH="0" baseline="0" noProof="0" dirty="0">
                <a:ln>
                  <a:noFill/>
                </a:ln>
                <a:solidFill>
                  <a:prstClr val="black"/>
                </a:solidFill>
                <a:effectLst/>
                <a:uLnTx/>
                <a:uFillTx/>
                <a:latin typeface="Calibri"/>
                <a:ea typeface="+mn-ea"/>
                <a:cs typeface="+mn-cs"/>
              </a:rPr>
              <a:t> here and we’re going to get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em</a:t>
            </a:r>
            <a:r>
              <a:rPr kumimoji="0" lang="en-US" sz="1200" b="1" i="0" u="none" strike="noStrike" kern="1200" cap="none" spc="0" normalizeH="0" baseline="0" noProof="0" dirty="0">
                <a:ln>
                  <a:noFill/>
                </a:ln>
                <a:solidFill>
                  <a:prstClr val="black"/>
                </a:solidFill>
                <a:effectLst/>
                <a:uLnTx/>
                <a:uFillTx/>
                <a:latin typeface="Calibri"/>
                <a:ea typeface="+mn-ea"/>
                <a:cs typeface="+mn-cs"/>
              </a:rPr>
              <a:t> out”</a:t>
            </a:r>
          </a:p>
        </p:txBody>
      </p:sp>
      <p:pic>
        <p:nvPicPr>
          <p:cNvPr id="41" name="Picture 40"/>
          <p:cNvPicPr>
            <a:picLocks noChangeAspect="1"/>
          </p:cNvPicPr>
          <p:nvPr/>
        </p:nvPicPr>
        <p:blipFill>
          <a:blip r:embed="rId5"/>
          <a:stretch>
            <a:fillRect/>
          </a:stretch>
        </p:blipFill>
        <p:spPr>
          <a:xfrm>
            <a:off x="348496" y="5128804"/>
            <a:ext cx="2146102" cy="1201817"/>
          </a:xfrm>
          <a:prstGeom prst="rect">
            <a:avLst/>
          </a:prstGeom>
          <a:ln>
            <a:solidFill>
              <a:schemeClr val="tx1"/>
            </a:solidFill>
          </a:ln>
        </p:spPr>
      </p:pic>
      <p:sp>
        <p:nvSpPr>
          <p:cNvPr id="77" name="Speech Bubble: Oval 76"/>
          <p:cNvSpPr/>
          <p:nvPr/>
        </p:nvSpPr>
        <p:spPr>
          <a:xfrm>
            <a:off x="6882803" y="3834202"/>
            <a:ext cx="2149829" cy="689119"/>
          </a:xfrm>
          <a:prstGeom prst="wedgeEllipseCallout">
            <a:avLst>
              <a:gd name="adj1" fmla="val -81116"/>
              <a:gd name="adj2" fmla="val -106172"/>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en-US" sz="1200" b="1" i="0" u="sng" strike="noStrike" kern="1200" cap="none" spc="0" normalizeH="0" baseline="0" noProof="0" dirty="0">
                <a:ln>
                  <a:noFill/>
                </a:ln>
                <a:solidFill>
                  <a:prstClr val="black"/>
                </a:solidFill>
                <a:effectLst/>
                <a:uLnTx/>
                <a:uFillTx/>
                <a:latin typeface="Calibri"/>
                <a:ea typeface="+mn-ea"/>
                <a:cs typeface="+mn-cs"/>
              </a:rPr>
              <a:t>Putin</a:t>
            </a:r>
            <a:r>
              <a:rPr kumimoji="0" lang="en-US" sz="1200" b="1" i="0" u="none" strike="noStrike" kern="1200" cap="none" spc="0" normalizeH="0" baseline="0" noProof="0" dirty="0">
                <a:ln>
                  <a:noFill/>
                </a:ln>
                <a:solidFill>
                  <a:prstClr val="black"/>
                </a:solidFill>
                <a:effectLst/>
                <a:uLnTx/>
                <a:uFillTx/>
                <a:latin typeface="Calibri"/>
                <a:ea typeface="+mn-ea"/>
                <a:cs typeface="+mn-cs"/>
              </a:rPr>
              <a:t> would rather have a puppet as President”</a:t>
            </a:r>
          </a:p>
        </p:txBody>
      </p:sp>
      <p:sp>
        <p:nvSpPr>
          <p:cNvPr id="78" name="TextBox 77"/>
          <p:cNvSpPr txBox="1"/>
          <p:nvPr/>
        </p:nvSpPr>
        <p:spPr>
          <a:xfrm>
            <a:off x="7247209" y="4712833"/>
            <a:ext cx="1705764" cy="265583"/>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 Moderator</a:t>
            </a:r>
          </a:p>
        </p:txBody>
      </p:sp>
      <p:sp>
        <p:nvSpPr>
          <p:cNvPr id="79" name="TextBox 78"/>
          <p:cNvSpPr txBox="1"/>
          <p:nvPr/>
        </p:nvSpPr>
        <p:spPr>
          <a:xfrm>
            <a:off x="357827" y="4857084"/>
            <a:ext cx="2136768" cy="261328"/>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 Debate “Undercard”</a:t>
            </a:r>
          </a:p>
        </p:txBody>
      </p:sp>
      <p:cxnSp>
        <p:nvCxnSpPr>
          <p:cNvPr id="44" name="Straight Arrow Connector 43"/>
          <p:cNvCxnSpPr/>
          <p:nvPr/>
        </p:nvCxnSpPr>
        <p:spPr>
          <a:xfrm flipH="1" flipV="1">
            <a:off x="6731208" y="4773606"/>
            <a:ext cx="822875" cy="711033"/>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89045" y="1686817"/>
            <a:ext cx="7963927"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a:t>
            </a:r>
            <a:r>
              <a:rPr kumimoji="0" lang="en-US" sz="2000" b="1" i="0" u="sng" strike="noStrike" kern="1200" cap="none" spc="0" normalizeH="0" baseline="0" noProof="0" dirty="0" err="1">
                <a:ln>
                  <a:noFill/>
                </a:ln>
                <a:solidFill>
                  <a:prstClr val="black"/>
                </a:solidFill>
                <a:effectLst/>
                <a:uLnTx/>
                <a:uFillTx/>
                <a:latin typeface="Calibri"/>
                <a:ea typeface="+mn-ea"/>
                <a:cs typeface="+mn-cs"/>
              </a:rPr>
              <a:t>DebateNight</a:t>
            </a:r>
            <a:r>
              <a:rPr kumimoji="0" lang="en-US" sz="2000" b="1" i="0" u="sng" strike="noStrike" kern="1200" cap="none" spc="0" normalizeH="0" baseline="0" noProof="0" dirty="0">
                <a:ln>
                  <a:noFill/>
                </a:ln>
                <a:solidFill>
                  <a:prstClr val="black"/>
                </a:solidFill>
                <a:effectLst/>
                <a:uLnTx/>
                <a:uFillTx/>
                <a:latin typeface="Calibri"/>
                <a:ea typeface="+mn-ea"/>
                <a:cs typeface="+mn-cs"/>
              </a:rPr>
              <a:t>: Top Trending Topic</a:t>
            </a:r>
          </a:p>
        </p:txBody>
      </p:sp>
      <p:sp>
        <p:nvSpPr>
          <p:cNvPr id="20" name="TextBox 19"/>
          <p:cNvSpPr txBox="1"/>
          <p:nvPr/>
        </p:nvSpPr>
        <p:spPr>
          <a:xfrm>
            <a:off x="58993" y="1021056"/>
            <a:ext cx="8986683" cy="646331"/>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dirty="0">
                <a:solidFill>
                  <a:prstClr val="black"/>
                </a:solidFill>
                <a:latin typeface="Calibri"/>
              </a:rPr>
              <a:t>Beyond the top trending #</a:t>
            </a:r>
            <a:r>
              <a:rPr lang="en-US" dirty="0" err="1">
                <a:solidFill>
                  <a:prstClr val="black"/>
                </a:solidFill>
                <a:latin typeface="Calibri"/>
              </a:rPr>
              <a:t>DebateNight</a:t>
            </a:r>
            <a:r>
              <a:rPr lang="en-US" dirty="0">
                <a:solidFill>
                  <a:prstClr val="black"/>
                </a:solidFill>
                <a:latin typeface="Calibri"/>
              </a:rPr>
              <a:t> hashtag, nine different topics related to the televised Presidential debate on October 19</a:t>
            </a:r>
            <a:r>
              <a:rPr lang="en-US" baseline="30000" dirty="0">
                <a:solidFill>
                  <a:prstClr val="black"/>
                </a:solidFill>
                <a:latin typeface="Calibri"/>
              </a:rPr>
              <a:t>th</a:t>
            </a:r>
            <a:r>
              <a:rPr lang="en-US" dirty="0">
                <a:solidFill>
                  <a:prstClr val="black"/>
                </a:solidFill>
                <a:latin typeface="Calibri"/>
              </a:rPr>
              <a:t> trended in the top 10 throughout the night</a:t>
            </a:r>
            <a:endParaRPr kumimoji="0" lang="en-US" b="1" i="0" u="none" strike="noStrike" kern="1200" cap="none" spc="0" normalizeH="0" baseline="0" noProof="0" dirty="0">
              <a:ln>
                <a:noFill/>
              </a:ln>
              <a:solidFill>
                <a:prstClr val="black"/>
              </a:solidFill>
              <a:effectLst/>
              <a:uLnTx/>
              <a:uFillTx/>
              <a:latin typeface="Calibri"/>
            </a:endParaRPr>
          </a:p>
        </p:txBody>
      </p:sp>
      <p:sp>
        <p:nvSpPr>
          <p:cNvPr id="4" name="TextBox 3"/>
          <p:cNvSpPr txBox="1"/>
          <p:nvPr/>
        </p:nvSpPr>
        <p:spPr>
          <a:xfrm>
            <a:off x="111973" y="1836667"/>
            <a:ext cx="1285290" cy="1915909"/>
          </a:xfrm>
          <a:prstGeom prst="rect">
            <a:avLst/>
          </a:prstGeom>
          <a:solidFill>
            <a:schemeClr val="accent6">
              <a:lumMod val="20000"/>
              <a:lumOff val="80000"/>
            </a:schemeClr>
          </a:solidFill>
          <a:ln w="19050">
            <a:solidFill>
              <a:schemeClr val="tx1"/>
            </a:solidFill>
          </a:ln>
        </p:spPr>
        <p:txBody>
          <a:bodyPr wrap="square" rtlCol="0">
            <a:spAutoFit/>
          </a:bodyPr>
          <a:lstStyle/>
          <a:p>
            <a:r>
              <a:rPr lang="en-US" sz="1200" u="sng" dirty="0"/>
              <a:t>TV-Related Topics in Top 10</a:t>
            </a:r>
            <a:r>
              <a:rPr lang="en-US" sz="1200" dirty="0"/>
              <a:t>:</a:t>
            </a:r>
          </a:p>
          <a:p>
            <a:r>
              <a:rPr lang="en-US" sz="1050" dirty="0"/>
              <a:t>-#</a:t>
            </a:r>
            <a:r>
              <a:rPr lang="en-US" sz="1050" dirty="0" err="1"/>
              <a:t>ChrisWallace</a:t>
            </a:r>
            <a:endParaRPr lang="en-US" sz="1050" dirty="0"/>
          </a:p>
          <a:p>
            <a:r>
              <a:rPr lang="en-US" sz="1050" dirty="0"/>
              <a:t>-#Putin</a:t>
            </a:r>
          </a:p>
          <a:p>
            <a:r>
              <a:rPr lang="en-US" sz="1050" dirty="0"/>
              <a:t>-#SCOTUS</a:t>
            </a:r>
          </a:p>
          <a:p>
            <a:r>
              <a:rPr lang="en-US" sz="1050" dirty="0"/>
              <a:t>-Bad Hombres</a:t>
            </a:r>
          </a:p>
          <a:p>
            <a:r>
              <a:rPr lang="en-US" sz="1050" dirty="0"/>
              <a:t>-BIGLY</a:t>
            </a:r>
          </a:p>
          <a:p>
            <a:r>
              <a:rPr lang="en-US" sz="1050" dirty="0"/>
              <a:t>-Emmys</a:t>
            </a:r>
          </a:p>
          <a:p>
            <a:r>
              <a:rPr lang="en-US" sz="1050" dirty="0"/>
              <a:t>-Hillary</a:t>
            </a:r>
          </a:p>
          <a:p>
            <a:r>
              <a:rPr lang="en-US" sz="1050" dirty="0"/>
              <a:t>-#</a:t>
            </a:r>
            <a:r>
              <a:rPr lang="en-US" sz="1050" dirty="0" err="1"/>
              <a:t>MarkCuban</a:t>
            </a:r>
            <a:endParaRPr lang="en-US" sz="1050" dirty="0"/>
          </a:p>
          <a:p>
            <a:r>
              <a:rPr lang="en-US" sz="1050" dirty="0"/>
              <a:t>-Nasty Woman</a:t>
            </a:r>
          </a:p>
        </p:txBody>
      </p:sp>
      <p:sp>
        <p:nvSpPr>
          <p:cNvPr id="24" name="Speech Bubble: Oval 23"/>
          <p:cNvSpPr/>
          <p:nvPr/>
        </p:nvSpPr>
        <p:spPr>
          <a:xfrm>
            <a:off x="6904701" y="2884815"/>
            <a:ext cx="2211306" cy="883744"/>
          </a:xfrm>
          <a:prstGeom prst="wedgeEllipseCallout">
            <a:avLst>
              <a:gd name="adj1" fmla="val -79381"/>
              <a:gd name="adj2" fmla="val 11625"/>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“The </a:t>
            </a:r>
            <a:r>
              <a:rPr kumimoji="0" lang="en-US" sz="1200" b="1" i="0" u="sng" strike="noStrike" kern="1200" cap="none" spc="0" normalizeH="0" baseline="0" noProof="0" dirty="0">
                <a:ln>
                  <a:noFill/>
                </a:ln>
                <a:solidFill>
                  <a:prstClr val="black"/>
                </a:solidFill>
                <a:effectLst/>
                <a:uLnTx/>
                <a:uFillTx/>
                <a:latin typeface="Calibri"/>
                <a:ea typeface="+mn-ea"/>
                <a:cs typeface="+mn-cs"/>
              </a:rPr>
              <a:t>Supreme Court </a:t>
            </a:r>
            <a:r>
              <a:rPr kumimoji="0" lang="en-US" sz="1200" b="1" i="0" u="none" strike="noStrike" kern="1200" cap="none" spc="0" normalizeH="0" baseline="0" noProof="0" dirty="0">
                <a:ln>
                  <a:noFill/>
                </a:ln>
                <a:solidFill>
                  <a:prstClr val="black"/>
                </a:solidFill>
                <a:effectLst/>
                <a:uLnTx/>
                <a:uFillTx/>
                <a:latin typeface="Calibri"/>
                <a:ea typeface="+mn-ea"/>
                <a:cs typeface="+mn-cs"/>
              </a:rPr>
              <a:t>needs to stand on the side of the American people”</a:t>
            </a:r>
          </a:p>
        </p:txBody>
      </p:sp>
      <p:sp>
        <p:nvSpPr>
          <p:cNvPr id="26" name="TextBox 25"/>
          <p:cNvSpPr txBox="1"/>
          <p:nvPr/>
        </p:nvSpPr>
        <p:spPr>
          <a:xfrm>
            <a:off x="76258" y="6622822"/>
            <a:ext cx="551491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on October 19</a:t>
            </a:r>
            <a:r>
              <a:rPr kumimoji="0" lang="en-US" sz="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th</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2016 (8:15p, 9:15p, 10:15p, 11:15p)</a:t>
            </a:r>
          </a:p>
        </p:txBody>
      </p:sp>
    </p:spTree>
    <p:extLst>
      <p:ext uri="{BB962C8B-B14F-4D97-AF65-F5344CB8AC3E}">
        <p14:creationId xmlns:p14="http://schemas.microsoft.com/office/powerpoint/2010/main" val="3205589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875511" y="4287688"/>
            <a:ext cx="2233051" cy="8526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4" name="Rectangle 23"/>
          <p:cNvSpPr/>
          <p:nvPr/>
        </p:nvSpPr>
        <p:spPr>
          <a:xfrm>
            <a:off x="2303511" y="4278164"/>
            <a:ext cx="2233051"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3" name="Rectangle 22"/>
          <p:cNvSpPr/>
          <p:nvPr/>
        </p:nvSpPr>
        <p:spPr>
          <a:xfrm>
            <a:off x="27036" y="4287689"/>
            <a:ext cx="2233051"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 name="Slide Number Placeholder 1"/>
          <p:cNvSpPr txBox="1">
            <a:spLocks/>
          </p:cNvSpPr>
          <p:nvPr/>
        </p:nvSpPr>
        <p:spPr>
          <a:xfrm>
            <a:off x="6553200" y="59944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8" name="Rectangle 7"/>
          <p:cNvSpPr/>
          <p:nvPr/>
        </p:nvSpPr>
        <p:spPr>
          <a:xfrm>
            <a:off x="24374" y="398776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Family &amp; Friends</a:t>
            </a:r>
          </a:p>
        </p:txBody>
      </p:sp>
      <p:pic>
        <p:nvPicPr>
          <p:cNvPr id="9" name="Picture 8"/>
          <p:cNvPicPr>
            <a:picLocks noChangeAspect="1"/>
          </p:cNvPicPr>
          <p:nvPr/>
        </p:nvPicPr>
        <p:blipFill rotWithShape="1">
          <a:blip r:embed="rId3"/>
          <a:srcRect b="6444"/>
          <a:stretch/>
        </p:blipFill>
        <p:spPr>
          <a:xfrm>
            <a:off x="104405" y="4416888"/>
            <a:ext cx="954237" cy="892742"/>
          </a:xfrm>
          <a:prstGeom prst="ellipse">
            <a:avLst/>
          </a:prstGeom>
          <a:ln w="63500" cap="rnd">
            <a:solidFill>
              <a:srgbClr val="333333"/>
            </a:solidFill>
          </a:ln>
          <a:effectLst/>
        </p:spPr>
      </p:pic>
      <p:pic>
        <p:nvPicPr>
          <p:cNvPr id="10" name="Picture 9"/>
          <p:cNvPicPr>
            <a:picLocks noChangeAspect="1"/>
          </p:cNvPicPr>
          <p:nvPr/>
        </p:nvPicPr>
        <p:blipFill>
          <a:blip r:embed="rId4"/>
          <a:stretch>
            <a:fillRect/>
          </a:stretch>
        </p:blipFill>
        <p:spPr>
          <a:xfrm>
            <a:off x="447675" y="5438208"/>
            <a:ext cx="1428750" cy="803800"/>
          </a:xfrm>
          <a:prstGeom prst="ellipse">
            <a:avLst/>
          </a:prstGeom>
          <a:ln w="63500" cap="rnd">
            <a:solidFill>
              <a:srgbClr val="333333"/>
            </a:solidFill>
          </a:ln>
          <a:effectLst/>
        </p:spPr>
      </p:pic>
      <p:pic>
        <p:nvPicPr>
          <p:cNvPr id="12" name="Picture 11"/>
          <p:cNvPicPr>
            <a:picLocks noChangeAspect="1"/>
          </p:cNvPicPr>
          <p:nvPr/>
        </p:nvPicPr>
        <p:blipFill rotWithShape="1">
          <a:blip r:embed="rId5"/>
          <a:srcRect b="15514"/>
          <a:stretch/>
        </p:blipFill>
        <p:spPr>
          <a:xfrm>
            <a:off x="1213877" y="4407746"/>
            <a:ext cx="972329" cy="901884"/>
          </a:xfrm>
          <a:prstGeom prst="ellipse">
            <a:avLst/>
          </a:prstGeom>
          <a:ln w="63500" cap="rnd">
            <a:solidFill>
              <a:srgbClr val="333333"/>
            </a:solidFill>
          </a:ln>
          <a:effectLst/>
        </p:spPr>
      </p:pic>
      <p:pic>
        <p:nvPicPr>
          <p:cNvPr id="15" name="Picture 14"/>
          <p:cNvPicPr>
            <a:picLocks noChangeAspect="1"/>
          </p:cNvPicPr>
          <p:nvPr/>
        </p:nvPicPr>
        <p:blipFill>
          <a:blip r:embed="rId6"/>
          <a:stretch>
            <a:fillRect/>
          </a:stretch>
        </p:blipFill>
        <p:spPr>
          <a:xfrm>
            <a:off x="2360491" y="4455370"/>
            <a:ext cx="1007277" cy="773856"/>
          </a:xfrm>
          <a:prstGeom prst="ellipse">
            <a:avLst/>
          </a:prstGeom>
          <a:ln w="63500" cap="rnd">
            <a:solidFill>
              <a:srgbClr val="333333"/>
            </a:solidFill>
          </a:ln>
          <a:effectLst/>
        </p:spPr>
      </p:pic>
      <p:pic>
        <p:nvPicPr>
          <p:cNvPr id="16" name="Picture 15"/>
          <p:cNvPicPr>
            <a:picLocks noChangeAspect="1"/>
          </p:cNvPicPr>
          <p:nvPr/>
        </p:nvPicPr>
        <p:blipFill>
          <a:blip r:embed="rId7"/>
          <a:stretch>
            <a:fillRect/>
          </a:stretch>
        </p:blipFill>
        <p:spPr>
          <a:xfrm>
            <a:off x="2723016" y="5405545"/>
            <a:ext cx="1491796" cy="838200"/>
          </a:xfrm>
          <a:prstGeom prst="ellipse">
            <a:avLst/>
          </a:prstGeom>
          <a:ln w="63500" cap="rnd">
            <a:solidFill>
              <a:srgbClr val="333333"/>
            </a:solidFill>
          </a:ln>
          <a:effectLst/>
        </p:spPr>
      </p:pic>
      <p:pic>
        <p:nvPicPr>
          <p:cNvPr id="18" name="Picture 17"/>
          <p:cNvPicPr>
            <a:picLocks noChangeAspect="1"/>
          </p:cNvPicPr>
          <p:nvPr/>
        </p:nvPicPr>
        <p:blipFill>
          <a:blip r:embed="rId8"/>
          <a:stretch>
            <a:fillRect/>
          </a:stretch>
        </p:blipFill>
        <p:spPr>
          <a:xfrm>
            <a:off x="3518824" y="4455370"/>
            <a:ext cx="934777" cy="773856"/>
          </a:xfrm>
          <a:prstGeom prst="ellipse">
            <a:avLst/>
          </a:prstGeom>
          <a:ln w="63500" cap="rnd">
            <a:solidFill>
              <a:srgbClr val="333333"/>
            </a:solidFill>
          </a:ln>
          <a:effectLst/>
        </p:spPr>
      </p:pic>
      <p:sp>
        <p:nvSpPr>
          <p:cNvPr id="20" name="Rectangle 19"/>
          <p:cNvSpPr/>
          <p:nvPr/>
        </p:nvSpPr>
        <p:spPr>
          <a:xfrm>
            <a:off x="2300849" y="398776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Escapism</a:t>
            </a:r>
          </a:p>
        </p:txBody>
      </p:sp>
      <p:sp>
        <p:nvSpPr>
          <p:cNvPr id="21" name="Rectangle 20"/>
          <p:cNvSpPr/>
          <p:nvPr/>
        </p:nvSpPr>
        <p:spPr>
          <a:xfrm>
            <a:off x="4577324" y="398776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Competition</a:t>
            </a:r>
          </a:p>
        </p:txBody>
      </p:sp>
      <p:sp>
        <p:nvSpPr>
          <p:cNvPr id="22" name="Rectangle 21"/>
          <p:cNvSpPr/>
          <p:nvPr/>
        </p:nvSpPr>
        <p:spPr>
          <a:xfrm>
            <a:off x="6872849" y="398776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Inspirational</a:t>
            </a:r>
          </a:p>
        </p:txBody>
      </p:sp>
      <p:sp>
        <p:nvSpPr>
          <p:cNvPr id="25" name="Rectangle 24"/>
          <p:cNvSpPr/>
          <p:nvPr/>
        </p:nvSpPr>
        <p:spPr>
          <a:xfrm>
            <a:off x="4579986" y="4287689"/>
            <a:ext cx="2233051"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27" name="Picture 24" descr="dwts-logo-1.jpg (1280×7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3810" y="5438208"/>
            <a:ext cx="1302689" cy="805887"/>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a:stretch>
            <a:fillRect/>
          </a:stretch>
        </p:blipFill>
        <p:spPr>
          <a:xfrm>
            <a:off x="4712969" y="4476750"/>
            <a:ext cx="839547" cy="776178"/>
          </a:xfrm>
          <a:prstGeom prst="ellipse">
            <a:avLst/>
          </a:prstGeom>
          <a:ln w="63500" cap="rnd">
            <a:solidFill>
              <a:srgbClr val="333333"/>
            </a:solidFill>
          </a:ln>
          <a:effectLst/>
        </p:spPr>
      </p:pic>
      <p:pic>
        <p:nvPicPr>
          <p:cNvPr id="29" name="Picture 28"/>
          <p:cNvPicPr>
            <a:picLocks noChangeAspect="1"/>
          </p:cNvPicPr>
          <p:nvPr/>
        </p:nvPicPr>
        <p:blipFill>
          <a:blip r:embed="rId11"/>
          <a:stretch>
            <a:fillRect/>
          </a:stretch>
        </p:blipFill>
        <p:spPr>
          <a:xfrm>
            <a:off x="5743710" y="4407746"/>
            <a:ext cx="914266" cy="836455"/>
          </a:xfrm>
          <a:prstGeom prst="ellipse">
            <a:avLst/>
          </a:prstGeom>
          <a:ln w="63500" cap="rnd">
            <a:solidFill>
              <a:srgbClr val="333333"/>
            </a:solidFill>
          </a:ln>
          <a:effectLst/>
        </p:spPr>
      </p:pic>
      <p:sp>
        <p:nvSpPr>
          <p:cNvPr id="32" name="Rectangle 31"/>
          <p:cNvSpPr/>
          <p:nvPr/>
        </p:nvSpPr>
        <p:spPr>
          <a:xfrm>
            <a:off x="6878173" y="5249714"/>
            <a:ext cx="2227727" cy="117013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3" name="Rectangle 32"/>
          <p:cNvSpPr/>
          <p:nvPr/>
        </p:nvSpPr>
        <p:spPr>
          <a:xfrm>
            <a:off x="6875511" y="5140290"/>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Informational</a:t>
            </a:r>
          </a:p>
        </p:txBody>
      </p:sp>
      <p:pic>
        <p:nvPicPr>
          <p:cNvPr id="34" name="Picture 33"/>
          <p:cNvPicPr>
            <a:picLocks noChangeAspect="1"/>
          </p:cNvPicPr>
          <p:nvPr/>
        </p:nvPicPr>
        <p:blipFill>
          <a:blip r:embed="rId12"/>
          <a:stretch>
            <a:fillRect/>
          </a:stretch>
        </p:blipFill>
        <p:spPr>
          <a:xfrm>
            <a:off x="7507132" y="4387117"/>
            <a:ext cx="868872" cy="645258"/>
          </a:xfrm>
          <a:prstGeom prst="ellipse">
            <a:avLst/>
          </a:prstGeom>
          <a:ln w="63500" cap="rnd">
            <a:solidFill>
              <a:srgbClr val="333333"/>
            </a:solidFill>
          </a:ln>
          <a:effectLst/>
        </p:spPr>
      </p:pic>
      <p:pic>
        <p:nvPicPr>
          <p:cNvPr id="31" name="Picture 30"/>
          <p:cNvPicPr>
            <a:picLocks noChangeAspect="1"/>
          </p:cNvPicPr>
          <p:nvPr/>
        </p:nvPicPr>
        <p:blipFill rotWithShape="1">
          <a:blip r:embed="rId13"/>
          <a:srcRect b="7308"/>
          <a:stretch/>
        </p:blipFill>
        <p:spPr>
          <a:xfrm>
            <a:off x="7079739" y="5561161"/>
            <a:ext cx="759838" cy="714992"/>
          </a:xfrm>
          <a:prstGeom prst="ellipse">
            <a:avLst/>
          </a:prstGeom>
          <a:ln w="63500" cap="rnd">
            <a:solidFill>
              <a:srgbClr val="333333"/>
            </a:solidFill>
          </a:ln>
          <a:effectLst/>
        </p:spPr>
      </p:pic>
      <p:pic>
        <p:nvPicPr>
          <p:cNvPr id="30" name="Picture 29"/>
          <p:cNvPicPr>
            <a:picLocks noChangeAspect="1"/>
          </p:cNvPicPr>
          <p:nvPr/>
        </p:nvPicPr>
        <p:blipFill>
          <a:blip r:embed="rId14"/>
          <a:stretch>
            <a:fillRect/>
          </a:stretch>
        </p:blipFill>
        <p:spPr>
          <a:xfrm>
            <a:off x="8037157" y="5592447"/>
            <a:ext cx="876486" cy="656518"/>
          </a:xfrm>
          <a:prstGeom prst="ellipse">
            <a:avLst/>
          </a:prstGeom>
          <a:ln w="63500" cap="rnd">
            <a:solidFill>
              <a:srgbClr val="333333"/>
            </a:solidFill>
          </a:ln>
          <a:effectLst/>
        </p:spPr>
      </p:pic>
      <p:sp>
        <p:nvSpPr>
          <p:cNvPr id="5" name="TextBox 4"/>
          <p:cNvSpPr txBox="1"/>
          <p:nvPr/>
        </p:nvSpPr>
        <p:spPr>
          <a:xfrm>
            <a:off x="157723" y="1108434"/>
            <a:ext cx="8819223" cy="2800767"/>
          </a:xfrm>
          <a:prstGeom prst="rect">
            <a:avLst/>
          </a:prstGeom>
          <a:noFill/>
        </p:spPr>
        <p:txBody>
          <a:bodyPr wrap="square" rtlCol="0">
            <a:spAutoFit/>
          </a:bodyPr>
          <a:lstStyle/>
          <a:p>
            <a:pPr lvl="0" defTabSz="914400">
              <a:defRPr/>
            </a:pPr>
            <a:r>
              <a:rPr lang="en-US" sz="1600" kern="0" dirty="0">
                <a:solidFill>
                  <a:prstClr val="black"/>
                </a:solidFill>
                <a:latin typeface="Trebuchet MS" panose="020B0603020202020204" pitchFamily="34" charset="0"/>
              </a:rPr>
              <a:t>No longer a passive medium, ad-supported TV compels millions of people to actively share their “real-time” thoughts and opinions on the content they’re consuming live</a:t>
            </a:r>
          </a:p>
          <a:p>
            <a:pPr marL="285750" lvl="0"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lvl="0" defTabSz="914400">
              <a:defRPr/>
            </a:pPr>
            <a:r>
              <a:rPr lang="en-US" sz="1600" kern="0" dirty="0">
                <a:solidFill>
                  <a:prstClr val="black"/>
                </a:solidFill>
                <a:latin typeface="Trebuchet MS" panose="020B0603020202020204" pitchFamily="34" charset="0"/>
              </a:rPr>
              <a:t>Why? </a:t>
            </a: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Because TV consistently creates and captures moments that are </a:t>
            </a:r>
            <a:r>
              <a:rPr lang="en-US" sz="1600" i="1" kern="0" dirty="0">
                <a:solidFill>
                  <a:prstClr val="black"/>
                </a:solidFill>
                <a:latin typeface="Trebuchet MS" panose="020B0603020202020204" pitchFamily="34" charset="0"/>
              </a:rPr>
              <a:t>exciting</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entertaining</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humorous</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enlightening</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uplifting</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aspirational</a:t>
            </a:r>
            <a:r>
              <a:rPr lang="en-US" sz="1600" kern="0" dirty="0">
                <a:solidFill>
                  <a:prstClr val="black"/>
                </a:solidFill>
                <a:latin typeface="Trebuchet MS" panose="020B0603020202020204" pitchFamily="34" charset="0"/>
              </a:rPr>
              <a:t>, </a:t>
            </a:r>
            <a:r>
              <a:rPr lang="en-US" sz="1600" i="1" kern="0" dirty="0">
                <a:solidFill>
                  <a:prstClr val="black"/>
                </a:solidFill>
                <a:latin typeface="Trebuchet MS" panose="020B0603020202020204" pitchFamily="34" charset="0"/>
              </a:rPr>
              <a:t>inspirational</a:t>
            </a:r>
            <a:r>
              <a:rPr lang="en-US" sz="1600" kern="0" dirty="0">
                <a:solidFill>
                  <a:prstClr val="black"/>
                </a:solidFill>
                <a:latin typeface="Trebuchet MS" panose="020B0603020202020204" pitchFamily="34" charset="0"/>
              </a:rPr>
              <a:t> and </a:t>
            </a:r>
            <a:r>
              <a:rPr lang="en-US" sz="1600" i="1" kern="0" dirty="0">
                <a:solidFill>
                  <a:prstClr val="black"/>
                </a:solidFill>
                <a:latin typeface="Trebuchet MS" panose="020B0603020202020204" pitchFamily="34" charset="0"/>
              </a:rPr>
              <a:t>educational</a:t>
            </a:r>
            <a:r>
              <a:rPr lang="en-US" sz="1600" kern="0" dirty="0">
                <a:solidFill>
                  <a:prstClr val="black"/>
                </a:solidFill>
                <a:latin typeface="Trebuchet MS" panose="020B0603020202020204" pitchFamily="34" charset="0"/>
              </a:rPr>
              <a:t>...moments that people almost immediately share and talk about online </a:t>
            </a:r>
          </a:p>
          <a:p>
            <a:pPr marL="285750" lvl="0"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Also, in addition to providing pure escapism, TV delivers engaging content centered on real-life themes that viewers can relate to…these shared experiences often lead viewers to take action by participating in online conversations</a:t>
            </a:r>
          </a:p>
        </p:txBody>
      </p:sp>
      <p:sp>
        <p:nvSpPr>
          <p:cNvPr id="6" name="TextBox 5"/>
          <p:cNvSpPr txBox="1"/>
          <p:nvPr/>
        </p:nvSpPr>
        <p:spPr>
          <a:xfrm>
            <a:off x="127819" y="176703"/>
            <a:ext cx="7964129"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0" i="0" u="none" strike="noStrike" kern="0" cap="none" spc="-100" normalizeH="0" baseline="0" noProof="0" dirty="0">
                <a:ln>
                  <a:noFill/>
                </a:ln>
                <a:solidFill>
                  <a:srgbClr val="3775A2"/>
                </a:solidFill>
                <a:effectLst/>
                <a:uLnTx/>
                <a:uFillTx/>
                <a:latin typeface="Trebuchet MS"/>
                <a:cs typeface="Trebuchet MS"/>
              </a:rPr>
              <a:t>“Live” Ad-Supported</a:t>
            </a:r>
            <a:r>
              <a:rPr kumimoji="0" lang="en-US" sz="2500" b="0" i="0" u="none" strike="noStrike" kern="0" cap="none" spc="-100" normalizeH="0" noProof="0" dirty="0">
                <a:ln>
                  <a:noFill/>
                </a:ln>
                <a:solidFill>
                  <a:srgbClr val="3775A2"/>
                </a:solidFill>
                <a:effectLst/>
                <a:uLnTx/>
                <a:uFillTx/>
                <a:latin typeface="Trebuchet MS"/>
                <a:cs typeface="Trebuchet MS"/>
              </a:rPr>
              <a:t> </a:t>
            </a:r>
            <a:r>
              <a:rPr kumimoji="0" lang="en-US" sz="2500" b="0" i="0" u="none" strike="noStrike" kern="0" cap="none" spc="-100" normalizeH="0" baseline="0" noProof="0" dirty="0">
                <a:ln>
                  <a:noFill/>
                </a:ln>
                <a:solidFill>
                  <a:srgbClr val="3775A2"/>
                </a:solidFill>
                <a:effectLst/>
                <a:uLnTx/>
                <a:uFillTx/>
                <a:latin typeface="Trebuchet MS"/>
                <a:cs typeface="Trebuchet MS"/>
              </a:rPr>
              <a:t>TV </a:t>
            </a:r>
            <a:r>
              <a:rPr lang="en-US" sz="2500" kern="0" spc="-100" dirty="0">
                <a:solidFill>
                  <a:srgbClr val="3775A2"/>
                </a:solidFill>
                <a:latin typeface="Trebuchet MS"/>
                <a:cs typeface="Trebuchet MS"/>
              </a:rPr>
              <a:t>Content Fosters Emotional Connections That Lead To Social Engagement</a:t>
            </a:r>
          </a:p>
        </p:txBody>
      </p:sp>
      <p:sp>
        <p:nvSpPr>
          <p:cNvPr id="3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86882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81006" y="198339"/>
            <a:ext cx="801524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50" u="none" strike="noStrike" kern="0" cap="none" spc="-100" normalizeH="0" baseline="0" noProof="0" dirty="0">
                <a:ln>
                  <a:noFill/>
                </a:ln>
                <a:solidFill>
                  <a:srgbClr val="3775A2"/>
                </a:solidFill>
                <a:effectLst/>
                <a:uLnTx/>
                <a:uFillTx/>
                <a:latin typeface="Trebuchet MS"/>
                <a:ea typeface="+mn-ea"/>
                <a:cs typeface="Trebuchet MS"/>
              </a:rPr>
              <a:t>Beyond TV, </a:t>
            </a:r>
            <a:r>
              <a:rPr kumimoji="0" lang="en-US" sz="1950" b="0" i="0" u="none" strike="noStrike" kern="0" cap="none" spc="-100" normalizeH="0" baseline="0" noProof="0" dirty="0">
                <a:ln>
                  <a:noFill/>
                </a:ln>
                <a:solidFill>
                  <a:srgbClr val="3775A2"/>
                </a:solidFill>
                <a:effectLst/>
                <a:uLnTx/>
                <a:uFillTx/>
                <a:latin typeface="Trebuchet MS"/>
                <a:ea typeface="+mn-ea"/>
                <a:cs typeface="Trebuchet MS"/>
              </a:rPr>
              <a:t>Many Of The Top Non-TV Trending</a:t>
            </a:r>
            <a:r>
              <a:rPr kumimoji="0" lang="en-US" sz="1950" b="0" i="0" u="none" strike="noStrike" kern="0" cap="none" spc="-100" normalizeH="0" noProof="0" dirty="0">
                <a:ln>
                  <a:noFill/>
                </a:ln>
                <a:solidFill>
                  <a:srgbClr val="3775A2"/>
                </a:solidFill>
                <a:effectLst/>
                <a:uLnTx/>
                <a:uFillTx/>
                <a:latin typeface="Trebuchet MS"/>
                <a:ea typeface="+mn-ea"/>
                <a:cs typeface="Trebuchet MS"/>
              </a:rPr>
              <a:t> </a:t>
            </a:r>
            <a:r>
              <a:rPr kumimoji="0" lang="en-US" sz="1950" b="0" i="0" u="none" strike="noStrike" kern="0" cap="none" spc="-100" normalizeH="0" baseline="0" noProof="0" dirty="0">
                <a:ln>
                  <a:noFill/>
                </a:ln>
                <a:solidFill>
                  <a:srgbClr val="3775A2"/>
                </a:solidFill>
                <a:effectLst/>
                <a:uLnTx/>
                <a:uFillTx/>
                <a:latin typeface="Trebuchet MS"/>
                <a:ea typeface="+mn-ea"/>
                <a:cs typeface="Trebuchet MS"/>
              </a:rPr>
              <a:t>Topics Were User-Generated Hashtags Focused On Silly Fun Or Subversive Political Statements</a:t>
            </a:r>
          </a:p>
        </p:txBody>
      </p:sp>
      <p:pic>
        <p:nvPicPr>
          <p:cNvPr id="12" name="Picture 11"/>
          <p:cNvPicPr>
            <a:picLocks noChangeAspect="1"/>
          </p:cNvPicPr>
          <p:nvPr/>
        </p:nvPicPr>
        <p:blipFill>
          <a:blip r:embed="rId3"/>
          <a:stretch>
            <a:fillRect/>
          </a:stretch>
        </p:blipFill>
        <p:spPr>
          <a:xfrm rot="21170865">
            <a:off x="3164169" y="5994880"/>
            <a:ext cx="2737997" cy="623601"/>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rot="20997642">
            <a:off x="147162" y="4394106"/>
            <a:ext cx="2783018" cy="618999"/>
          </a:xfrm>
          <a:prstGeom prst="rect">
            <a:avLst/>
          </a:prstGeom>
          <a:ln>
            <a:solidFill>
              <a:schemeClr val="tx1"/>
            </a:solidFill>
          </a:ln>
        </p:spPr>
      </p:pic>
      <p:pic>
        <p:nvPicPr>
          <p:cNvPr id="9" name="Picture 8"/>
          <p:cNvPicPr>
            <a:picLocks noChangeAspect="1"/>
          </p:cNvPicPr>
          <p:nvPr/>
        </p:nvPicPr>
        <p:blipFill>
          <a:blip r:embed="rId5"/>
          <a:stretch>
            <a:fillRect/>
          </a:stretch>
        </p:blipFill>
        <p:spPr>
          <a:xfrm rot="757133">
            <a:off x="980457" y="2726633"/>
            <a:ext cx="2475323" cy="412554"/>
          </a:xfrm>
          <a:prstGeom prst="rect">
            <a:avLst/>
          </a:prstGeom>
          <a:ln>
            <a:solidFill>
              <a:schemeClr val="tx1"/>
            </a:solidFill>
          </a:ln>
        </p:spPr>
      </p:pic>
      <p:pic>
        <p:nvPicPr>
          <p:cNvPr id="15" name="Picture 14"/>
          <p:cNvPicPr>
            <a:picLocks noChangeAspect="1"/>
          </p:cNvPicPr>
          <p:nvPr/>
        </p:nvPicPr>
        <p:blipFill>
          <a:blip r:embed="rId6"/>
          <a:stretch>
            <a:fillRect/>
          </a:stretch>
        </p:blipFill>
        <p:spPr>
          <a:xfrm rot="21039571">
            <a:off x="177678" y="1556563"/>
            <a:ext cx="2701724" cy="621252"/>
          </a:xfrm>
          <a:prstGeom prst="rect">
            <a:avLst/>
          </a:prstGeom>
          <a:ln>
            <a:solidFill>
              <a:schemeClr val="tx1"/>
            </a:solidFill>
          </a:ln>
        </p:spPr>
      </p:pic>
      <p:sp>
        <p:nvSpPr>
          <p:cNvPr id="21" name="Rounded Rectangle 10"/>
          <p:cNvSpPr/>
          <p:nvPr/>
        </p:nvSpPr>
        <p:spPr>
          <a:xfrm rot="21023701">
            <a:off x="150690" y="1264466"/>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#3WordMotivationalSpeech</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2" name="Rounded Rectangle 10"/>
          <p:cNvSpPr/>
          <p:nvPr/>
        </p:nvSpPr>
        <p:spPr>
          <a:xfrm rot="21176863">
            <a:off x="-162096" y="3134980"/>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RememberWhenTrump</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6" name="Rounded Rectangle 10"/>
          <p:cNvSpPr/>
          <p:nvPr/>
        </p:nvSpPr>
        <p:spPr>
          <a:xfrm rot="21339468">
            <a:off x="3642439" y="1884338"/>
            <a:ext cx="2425788" cy="4085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ItsOnlyTrueLoveIf</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7" name="Rounded Rectangle 10"/>
          <p:cNvSpPr/>
          <p:nvPr/>
        </p:nvSpPr>
        <p:spPr>
          <a:xfrm rot="821351">
            <a:off x="6611263" y="2031051"/>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ObamacareInThreeWords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8" name="Rounded Rectangle 10"/>
          <p:cNvSpPr/>
          <p:nvPr/>
        </p:nvSpPr>
        <p:spPr>
          <a:xfrm rot="20993730">
            <a:off x="18264" y="4075998"/>
            <a:ext cx="2948834"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ThingsNeverSaidInHorrorFilms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9" name="Rounded Rectangle 10"/>
          <p:cNvSpPr/>
          <p:nvPr/>
        </p:nvSpPr>
        <p:spPr>
          <a:xfrm rot="21176863">
            <a:off x="3450429" y="2922658"/>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MakeSongIntoPSAs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1" name="Rounded Rectangle 10"/>
          <p:cNvSpPr/>
          <p:nvPr/>
        </p:nvSpPr>
        <p:spPr>
          <a:xfrm rot="21176863">
            <a:off x="3141295" y="5687270"/>
            <a:ext cx="264215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#JobsFor90sMovies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4" name="Rounded Rectangle 10"/>
          <p:cNvSpPr/>
          <p:nvPr/>
        </p:nvSpPr>
        <p:spPr>
          <a:xfrm rot="21276657">
            <a:off x="5248120" y="3862444"/>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RejectedHillarySlogans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6" name="Rounded Rectangle 10"/>
          <p:cNvSpPr/>
          <p:nvPr/>
        </p:nvSpPr>
        <p:spPr>
          <a:xfrm rot="21176863">
            <a:off x="-120" y="5097163"/>
            <a:ext cx="3077584"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#ThingsThe5thDentistRecommends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7" name="Rounded Rectangle 10"/>
          <p:cNvSpPr/>
          <p:nvPr/>
        </p:nvSpPr>
        <p:spPr>
          <a:xfrm rot="21176863">
            <a:off x="3148933" y="1040231"/>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#Animal90sBands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8" name="Rounded Rectangle 10"/>
          <p:cNvSpPr/>
          <p:nvPr/>
        </p:nvSpPr>
        <p:spPr>
          <a:xfrm rot="727114">
            <a:off x="1143525" y="2421841"/>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ImThePosterChildFor</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39" name="Rounded Rectangle 10"/>
          <p:cNvSpPr/>
          <p:nvPr/>
        </p:nvSpPr>
        <p:spPr>
          <a:xfrm rot="836994">
            <a:off x="5893357" y="2770063"/>
            <a:ext cx="2948834"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TrumpBookReports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0" name="Rounded Rectangle 10"/>
          <p:cNvSpPr/>
          <p:nvPr/>
        </p:nvSpPr>
        <p:spPr>
          <a:xfrm rot="961774">
            <a:off x="6776387" y="4304398"/>
            <a:ext cx="2948834"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TrumpDrSeuss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2" name="Rounded Rectangle 10"/>
          <p:cNvSpPr/>
          <p:nvPr/>
        </p:nvSpPr>
        <p:spPr>
          <a:xfrm rot="256224">
            <a:off x="6799178" y="841937"/>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#BeRomanticIn4Words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5" name="Rounded Rectangle 10"/>
          <p:cNvSpPr/>
          <p:nvPr/>
        </p:nvSpPr>
        <p:spPr>
          <a:xfrm rot="21176863">
            <a:off x="3347105" y="4910507"/>
            <a:ext cx="3077584"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#MyFirstCarIn3Words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6" name="Rounded Rectangle 10"/>
          <p:cNvSpPr/>
          <p:nvPr/>
        </p:nvSpPr>
        <p:spPr>
          <a:xfrm>
            <a:off x="6711605" y="5723848"/>
            <a:ext cx="165504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#PizzaIn4Words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rotWithShape="1">
          <a:blip r:embed="rId7"/>
          <a:srcRect b="41383"/>
          <a:stretch/>
        </p:blipFill>
        <p:spPr>
          <a:xfrm rot="21200549">
            <a:off x="3141210" y="1367437"/>
            <a:ext cx="2538035" cy="500139"/>
          </a:xfrm>
          <a:prstGeom prst="rect">
            <a:avLst/>
          </a:prstGeom>
          <a:ln>
            <a:solidFill>
              <a:schemeClr val="tx1"/>
            </a:solidFill>
          </a:ln>
        </p:spPr>
      </p:pic>
      <p:pic>
        <p:nvPicPr>
          <p:cNvPr id="4" name="Picture 3"/>
          <p:cNvPicPr>
            <a:picLocks noChangeAspect="1"/>
          </p:cNvPicPr>
          <p:nvPr/>
        </p:nvPicPr>
        <p:blipFill>
          <a:blip r:embed="rId8"/>
          <a:stretch>
            <a:fillRect/>
          </a:stretch>
        </p:blipFill>
        <p:spPr>
          <a:xfrm rot="826241">
            <a:off x="6430515" y="2345234"/>
            <a:ext cx="2611128" cy="520384"/>
          </a:xfrm>
          <a:prstGeom prst="rect">
            <a:avLst/>
          </a:prstGeom>
          <a:ln>
            <a:solidFill>
              <a:schemeClr val="tx1"/>
            </a:solidFill>
          </a:ln>
        </p:spPr>
      </p:pic>
      <p:pic>
        <p:nvPicPr>
          <p:cNvPr id="5" name="Picture 4"/>
          <p:cNvPicPr>
            <a:picLocks noChangeAspect="1"/>
          </p:cNvPicPr>
          <p:nvPr/>
        </p:nvPicPr>
        <p:blipFill>
          <a:blip r:embed="rId9"/>
          <a:stretch>
            <a:fillRect/>
          </a:stretch>
        </p:blipFill>
        <p:spPr>
          <a:xfrm rot="814161">
            <a:off x="6069223" y="3027282"/>
            <a:ext cx="2311926" cy="674139"/>
          </a:xfrm>
          <a:prstGeom prst="rect">
            <a:avLst/>
          </a:prstGeom>
          <a:ln>
            <a:solidFill>
              <a:schemeClr val="tx1"/>
            </a:solidFill>
          </a:ln>
        </p:spPr>
      </p:pic>
      <p:pic>
        <p:nvPicPr>
          <p:cNvPr id="6" name="Picture 5"/>
          <p:cNvPicPr>
            <a:picLocks noChangeAspect="1"/>
          </p:cNvPicPr>
          <p:nvPr/>
        </p:nvPicPr>
        <p:blipFill rotWithShape="1">
          <a:blip r:embed="rId10"/>
          <a:srcRect r="24044"/>
          <a:stretch/>
        </p:blipFill>
        <p:spPr>
          <a:xfrm rot="950677">
            <a:off x="7327844" y="4591688"/>
            <a:ext cx="1620332" cy="995770"/>
          </a:xfrm>
          <a:prstGeom prst="rect">
            <a:avLst/>
          </a:prstGeom>
          <a:ln>
            <a:solidFill>
              <a:schemeClr val="tx1"/>
            </a:solidFill>
          </a:ln>
        </p:spPr>
      </p:pic>
      <p:pic>
        <p:nvPicPr>
          <p:cNvPr id="7" name="Picture 6"/>
          <p:cNvPicPr>
            <a:picLocks noChangeAspect="1"/>
          </p:cNvPicPr>
          <p:nvPr/>
        </p:nvPicPr>
        <p:blipFill>
          <a:blip r:embed="rId11"/>
          <a:stretch>
            <a:fillRect/>
          </a:stretch>
        </p:blipFill>
        <p:spPr>
          <a:xfrm>
            <a:off x="6057889" y="6022954"/>
            <a:ext cx="2962480" cy="563289"/>
          </a:xfrm>
          <a:prstGeom prst="rect">
            <a:avLst/>
          </a:prstGeom>
          <a:ln>
            <a:solidFill>
              <a:schemeClr val="tx1"/>
            </a:solidFill>
          </a:ln>
        </p:spPr>
      </p:pic>
      <p:pic>
        <p:nvPicPr>
          <p:cNvPr id="8" name="Picture 7"/>
          <p:cNvPicPr>
            <a:picLocks noChangeAspect="1"/>
          </p:cNvPicPr>
          <p:nvPr/>
        </p:nvPicPr>
        <p:blipFill>
          <a:blip r:embed="rId12"/>
          <a:stretch>
            <a:fillRect/>
          </a:stretch>
        </p:blipFill>
        <p:spPr>
          <a:xfrm rot="21195218">
            <a:off x="3706171" y="5203185"/>
            <a:ext cx="2433765" cy="423449"/>
          </a:xfrm>
          <a:prstGeom prst="rect">
            <a:avLst/>
          </a:prstGeom>
          <a:ln>
            <a:solidFill>
              <a:schemeClr val="tx1"/>
            </a:solidFill>
          </a:ln>
        </p:spPr>
      </p:pic>
      <p:pic>
        <p:nvPicPr>
          <p:cNvPr id="10" name="Picture 9"/>
          <p:cNvPicPr>
            <a:picLocks noChangeAspect="1"/>
          </p:cNvPicPr>
          <p:nvPr/>
        </p:nvPicPr>
        <p:blipFill>
          <a:blip r:embed="rId13"/>
          <a:stretch>
            <a:fillRect/>
          </a:stretch>
        </p:blipFill>
        <p:spPr>
          <a:xfrm rot="260084">
            <a:off x="6912334" y="1131179"/>
            <a:ext cx="2114199" cy="768290"/>
          </a:xfrm>
          <a:prstGeom prst="rect">
            <a:avLst/>
          </a:prstGeom>
          <a:ln>
            <a:solidFill>
              <a:schemeClr val="tx1"/>
            </a:solidFill>
          </a:ln>
        </p:spPr>
      </p:pic>
      <p:pic>
        <p:nvPicPr>
          <p:cNvPr id="13" name="Picture 12"/>
          <p:cNvPicPr>
            <a:picLocks noChangeAspect="1"/>
          </p:cNvPicPr>
          <p:nvPr/>
        </p:nvPicPr>
        <p:blipFill>
          <a:blip r:embed="rId14"/>
          <a:stretch>
            <a:fillRect/>
          </a:stretch>
        </p:blipFill>
        <p:spPr>
          <a:xfrm rot="21218222">
            <a:off x="114176" y="5380962"/>
            <a:ext cx="3232228" cy="778234"/>
          </a:xfrm>
          <a:prstGeom prst="rect">
            <a:avLst/>
          </a:prstGeom>
          <a:ln>
            <a:solidFill>
              <a:schemeClr val="tx1"/>
            </a:solidFill>
          </a:ln>
        </p:spPr>
      </p:pic>
      <p:pic>
        <p:nvPicPr>
          <p:cNvPr id="16" name="Picture 15"/>
          <p:cNvPicPr>
            <a:picLocks noChangeAspect="1"/>
          </p:cNvPicPr>
          <p:nvPr/>
        </p:nvPicPr>
        <p:blipFill>
          <a:blip r:embed="rId15"/>
          <a:stretch>
            <a:fillRect/>
          </a:stretch>
        </p:blipFill>
        <p:spPr>
          <a:xfrm rot="21159102">
            <a:off x="3525439" y="3222000"/>
            <a:ext cx="2378147" cy="605116"/>
          </a:xfrm>
          <a:prstGeom prst="rect">
            <a:avLst/>
          </a:prstGeom>
          <a:ln>
            <a:solidFill>
              <a:schemeClr val="tx1"/>
            </a:solidFill>
          </a:ln>
        </p:spPr>
      </p:pic>
      <p:pic>
        <p:nvPicPr>
          <p:cNvPr id="17" name="Picture 16"/>
          <p:cNvPicPr>
            <a:picLocks noChangeAspect="1"/>
          </p:cNvPicPr>
          <p:nvPr/>
        </p:nvPicPr>
        <p:blipFill>
          <a:blip r:embed="rId16"/>
          <a:stretch>
            <a:fillRect/>
          </a:stretch>
        </p:blipFill>
        <p:spPr>
          <a:xfrm rot="21145627">
            <a:off x="126875" y="3458164"/>
            <a:ext cx="1991525" cy="584507"/>
          </a:xfrm>
          <a:prstGeom prst="rect">
            <a:avLst/>
          </a:prstGeom>
          <a:ln>
            <a:solidFill>
              <a:schemeClr val="tx1"/>
            </a:solidFill>
          </a:ln>
        </p:spPr>
      </p:pic>
      <p:pic>
        <p:nvPicPr>
          <p:cNvPr id="18" name="Picture 17"/>
          <p:cNvPicPr>
            <a:picLocks noChangeAspect="1"/>
          </p:cNvPicPr>
          <p:nvPr/>
        </p:nvPicPr>
        <p:blipFill>
          <a:blip r:embed="rId17"/>
          <a:stretch>
            <a:fillRect/>
          </a:stretch>
        </p:blipFill>
        <p:spPr>
          <a:xfrm rot="21311387">
            <a:off x="5659966" y="4175361"/>
            <a:ext cx="1660232" cy="639636"/>
          </a:xfrm>
          <a:prstGeom prst="rect">
            <a:avLst/>
          </a:prstGeom>
          <a:ln>
            <a:solidFill>
              <a:schemeClr val="tx1"/>
            </a:solidFill>
          </a:ln>
        </p:spPr>
      </p:pic>
      <p:sp>
        <p:nvSpPr>
          <p:cNvPr id="35" name="Rounded Rectangle 10"/>
          <p:cNvSpPr/>
          <p:nvPr/>
        </p:nvSpPr>
        <p:spPr>
          <a:xfrm rot="21136739">
            <a:off x="2961397" y="4029383"/>
            <a:ext cx="2425788"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DMYourCrushDay</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rotWithShape="1">
          <a:blip r:embed="rId18"/>
          <a:srcRect l="26901" t="18805" r="31130" b="72284"/>
          <a:stretch/>
        </p:blipFill>
        <p:spPr>
          <a:xfrm rot="21339680">
            <a:off x="3466320" y="2216601"/>
            <a:ext cx="2784183" cy="456322"/>
          </a:xfrm>
          <a:prstGeom prst="rect">
            <a:avLst/>
          </a:prstGeom>
          <a:ln>
            <a:solidFill>
              <a:schemeClr val="tx1"/>
            </a:solidFill>
          </a:ln>
        </p:spPr>
      </p:pic>
      <p:pic>
        <p:nvPicPr>
          <p:cNvPr id="25" name="Picture 24"/>
          <p:cNvPicPr>
            <a:picLocks noChangeAspect="1"/>
          </p:cNvPicPr>
          <p:nvPr/>
        </p:nvPicPr>
        <p:blipFill rotWithShape="1">
          <a:blip r:embed="rId19"/>
          <a:srcRect l="22449" t="23571" r="5306" b="62237"/>
          <a:stretch/>
        </p:blipFill>
        <p:spPr>
          <a:xfrm rot="21116437">
            <a:off x="2990509" y="4368987"/>
            <a:ext cx="2596926" cy="442718"/>
          </a:xfrm>
          <a:prstGeom prst="rect">
            <a:avLst/>
          </a:prstGeom>
          <a:ln>
            <a:solidFill>
              <a:schemeClr val="tx1"/>
            </a:solidFill>
          </a:ln>
        </p:spPr>
      </p:pic>
      <p:sp>
        <p:nvSpPr>
          <p:cNvPr id="43" name="TextBox 42"/>
          <p:cNvSpPr txBox="1"/>
          <p:nvPr/>
        </p:nvSpPr>
        <p:spPr>
          <a:xfrm>
            <a:off x="97044" y="6324839"/>
            <a:ext cx="29908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a:t>
            </a:r>
          </a:p>
        </p:txBody>
      </p:sp>
    </p:spTree>
    <p:extLst>
      <p:ext uri="{BB962C8B-B14F-4D97-AF65-F5344CB8AC3E}">
        <p14:creationId xmlns:p14="http://schemas.microsoft.com/office/powerpoint/2010/main" val="251479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639" y="152994"/>
            <a:ext cx="75354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The Tweet Cheat Sheet Showing Ad-Supported TV’s Dominance Of Top Trending</a:t>
            </a:r>
            <a:r>
              <a:rPr kumimoji="0" lang="en-US" sz="2400" b="0" i="0" u="none" strike="noStrike" kern="0" cap="none" spc="-100" normalizeH="0" noProof="0" dirty="0">
                <a:ln>
                  <a:noFill/>
                </a:ln>
                <a:solidFill>
                  <a:srgbClr val="3775A2"/>
                </a:solidFill>
                <a:effectLst/>
                <a:uLnTx/>
                <a:uFillTx/>
                <a:latin typeface="Trebuchet MS"/>
                <a:ea typeface="+mn-ea"/>
                <a:cs typeface="Trebuchet MS"/>
              </a:rPr>
              <a:t> Twitter Topics</a:t>
            </a:r>
            <a:endParaRPr kumimoji="0" lang="en-US" sz="2400" b="0" i="0" u="none" strike="noStrike" kern="0" cap="none" spc="-100" normalizeH="0" baseline="0" noProof="0" dirty="0">
              <a:ln>
                <a:noFill/>
              </a:ln>
              <a:solidFill>
                <a:srgbClr val="3775A2"/>
              </a:solidFill>
              <a:effectLst/>
              <a:uLnTx/>
              <a:uFillTx/>
              <a:latin typeface="Trebuchet MS"/>
              <a:ea typeface="+mn-ea"/>
              <a:cs typeface="Trebuchet MS"/>
            </a:endParaRPr>
          </a:p>
        </p:txBody>
      </p:sp>
      <p:sp>
        <p:nvSpPr>
          <p:cNvPr id="3" name="TextBox 2"/>
          <p:cNvSpPr txBox="1"/>
          <p:nvPr/>
        </p:nvSpPr>
        <p:spPr>
          <a:xfrm>
            <a:off x="82031" y="1000334"/>
            <a:ext cx="8993143" cy="5616922"/>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Twitter is a millennial-driven social media platform with the demographic</a:t>
            </a:r>
            <a:r>
              <a:rPr kumimoji="0" lang="en-US" b="0" i="0" u="none" strike="noStrike" kern="1200" cap="none" spc="0" normalizeH="0" noProof="0" dirty="0">
                <a:ln>
                  <a:noFill/>
                </a:ln>
                <a:solidFill>
                  <a:prstClr val="black"/>
                </a:solidFill>
                <a:effectLst/>
                <a:uLnTx/>
                <a:uFillTx/>
                <a:latin typeface="Calibri"/>
                <a:ea typeface="+mn-ea"/>
                <a:cs typeface="+mn-cs"/>
              </a:rPr>
              <a:t> accounting for 58% of the total time spent</a:t>
            </a:r>
          </a:p>
          <a:p>
            <a:pPr marR="0" lvl="0" defTabSz="457200" rtl="0" eaLnBrk="1" fontAlgn="auto" latinLnBrk="0" hangingPunct="1">
              <a:lnSpc>
                <a:spcPct val="100000"/>
              </a:lnSpc>
              <a:spcBef>
                <a:spcPts val="0"/>
              </a:spcBef>
              <a:spcAft>
                <a:spcPts val="0"/>
              </a:spcAft>
              <a:buClrTx/>
              <a:buSzTx/>
              <a:tabLst/>
              <a:defRPr/>
            </a:pPr>
            <a:endParaRPr lang="en-US" sz="1050" baseline="0" dirty="0">
              <a:solidFill>
                <a:prstClr val="black"/>
              </a:solidFill>
              <a:latin typeface="Calibri"/>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Millennials,</a:t>
            </a:r>
            <a:r>
              <a:rPr kumimoji="0" lang="en-US" b="0" i="0" u="none" strike="noStrike" kern="1200" cap="none" spc="0" normalizeH="0" noProof="0" dirty="0">
                <a:ln>
                  <a:noFill/>
                </a:ln>
                <a:solidFill>
                  <a:prstClr val="black"/>
                </a:solidFill>
                <a:effectLst/>
                <a:uLnTx/>
                <a:uFillTx/>
                <a:latin typeface="Calibri"/>
                <a:ea typeface="+mn-ea"/>
                <a:cs typeface="+mn-cs"/>
              </a:rPr>
              <a:t> and </a:t>
            </a:r>
            <a:r>
              <a:rPr lang="en-US" dirty="0">
                <a:solidFill>
                  <a:prstClr val="black"/>
                </a:solidFill>
                <a:latin typeface="Calibri"/>
              </a:rPr>
              <a:t>the overall Twitter community</a:t>
            </a:r>
            <a:r>
              <a:rPr lang="en-US" dirty="0">
                <a:latin typeface="Calibri"/>
              </a:rPr>
              <a:t>, are highly engaged with ad-supported </a:t>
            </a:r>
            <a:r>
              <a:rPr lang="en-US" dirty="0">
                <a:solidFill>
                  <a:prstClr val="black"/>
                </a:solidFill>
                <a:latin typeface="Calibri"/>
              </a:rPr>
              <a:t>TV content through continuous social conversations every night </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dirty="0">
              <a:solidFill>
                <a:prstClr val="black"/>
              </a:solidFill>
              <a:latin typeface="Calibri"/>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In fact, during</a:t>
            </a:r>
            <a:r>
              <a:rPr kumimoji="0" lang="en-US" b="0" i="0" u="none" strike="noStrike" kern="1200" cap="none" spc="0" normalizeH="0" baseline="0" noProof="0" dirty="0">
                <a:ln>
                  <a:noFill/>
                </a:ln>
                <a:solidFill>
                  <a:prstClr val="black"/>
                </a:solidFill>
                <a:effectLst/>
                <a:uLnTx/>
                <a:uFillTx/>
                <a:latin typeface="Calibri"/>
                <a:ea typeface="+mn-ea"/>
                <a:cs typeface="+mn-cs"/>
              </a:rPr>
              <a:t> the four weeks (28 nights) of “primetime” Twitter activity monitored:</a:t>
            </a:r>
          </a:p>
          <a:p>
            <a:pPr marL="742950" lvl="1" indent="-285750">
              <a:buFont typeface="Arial" panose="020B0604020202020204" pitchFamily="34" charset="0"/>
              <a:buChar char="•"/>
              <a:defRPr/>
            </a:pPr>
            <a:endParaRPr lang="en-US" sz="200" dirty="0">
              <a:solidFill>
                <a:prstClr val="black"/>
              </a:solidFill>
              <a:latin typeface="Calibri"/>
            </a:endParaRPr>
          </a:p>
          <a:p>
            <a:pPr marL="742950" lvl="1" indent="-285750">
              <a:buFont typeface="Arial" panose="020B0604020202020204" pitchFamily="34" charset="0"/>
              <a:buChar char="•"/>
              <a:defRPr/>
            </a:pPr>
            <a:r>
              <a:rPr lang="en-US" sz="1400" dirty="0">
                <a:solidFill>
                  <a:prstClr val="black"/>
                </a:solidFill>
                <a:latin typeface="Calibri"/>
              </a:rPr>
              <a:t>Almost </a:t>
            </a:r>
            <a:r>
              <a:rPr lang="en-US" sz="1400" u="sng" dirty="0">
                <a:solidFill>
                  <a:prstClr val="black"/>
                </a:solidFill>
                <a:latin typeface="Calibri"/>
              </a:rPr>
              <a:t>8 of the Top 10</a:t>
            </a:r>
            <a:r>
              <a:rPr lang="en-US" sz="1400" dirty="0">
                <a:solidFill>
                  <a:prstClr val="black"/>
                </a:solidFill>
                <a:latin typeface="Calibri"/>
              </a:rPr>
              <a:t> trending topics at any point are based on ad-supported TV programming</a:t>
            </a:r>
          </a:p>
          <a:p>
            <a:pPr marL="742950" lvl="1" indent="-285750">
              <a:buFont typeface="Arial" panose="020B0604020202020204" pitchFamily="34" charset="0"/>
              <a:buChar char="•"/>
              <a:defRPr/>
            </a:pPr>
            <a:endParaRPr kumimoji="0" lang="en-US" sz="300" b="0" i="0" u="none"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r>
              <a:rPr kumimoji="0" lang="en-US" sz="1400" b="0" i="0" u="none" strike="noStrike" kern="1200" cap="none" spc="0" normalizeH="0" noProof="0" dirty="0">
                <a:ln>
                  <a:noFill/>
                </a:ln>
                <a:solidFill>
                  <a:prstClr val="black"/>
                </a:solidFill>
                <a:effectLst/>
                <a:uLnTx/>
                <a:uFillTx/>
                <a:latin typeface="Calibri"/>
                <a:ea typeface="+mn-ea"/>
                <a:cs typeface="+mn-cs"/>
              </a:rPr>
              <a:t>A televised sporting event trended in the Top 10 every night while an entertainment show trended in 26 nights</a:t>
            </a:r>
          </a:p>
          <a:p>
            <a:pPr marL="742950" lvl="1" indent="-285750">
              <a:buFont typeface="Arial" panose="020B0604020202020204" pitchFamily="34" charset="0"/>
              <a:buChar char="•"/>
              <a:defRPr/>
            </a:pPr>
            <a:endParaRPr lang="en-US" sz="300" dirty="0">
              <a:solidFill>
                <a:prstClr val="black"/>
              </a:solidFill>
              <a:latin typeface="Calibri"/>
            </a:endParaRPr>
          </a:p>
          <a:p>
            <a:pPr marL="742950" lvl="1" indent="-285750">
              <a:buFont typeface="Arial" panose="020B0604020202020204" pitchFamily="34" charset="0"/>
              <a:buChar char="•"/>
              <a:defRPr/>
            </a:pPr>
            <a:r>
              <a:rPr lang="en-US" sz="1400" u="sng" dirty="0">
                <a:solidFill>
                  <a:prstClr val="black"/>
                </a:solidFill>
                <a:latin typeface="Calibri"/>
              </a:rPr>
              <a:t>7</a:t>
            </a:r>
            <a:r>
              <a:rPr lang="en-US" sz="1400" dirty="0">
                <a:solidFill>
                  <a:prstClr val="black"/>
                </a:solidFill>
                <a:latin typeface="Calibri"/>
              </a:rPr>
              <a:t>:       average # of ad-supported TV programs that trended in the Top 10 each night</a:t>
            </a:r>
            <a:endParaRPr lang="en-US" sz="1400" u="sng" dirty="0">
              <a:solidFill>
                <a:prstClr val="black"/>
              </a:solidFill>
              <a:latin typeface="Calibri"/>
            </a:endParaRPr>
          </a:p>
          <a:p>
            <a:pPr marL="742950" lvl="1" indent="-285750">
              <a:buFont typeface="Arial" panose="020B0604020202020204" pitchFamily="34" charset="0"/>
              <a:buChar char="•"/>
              <a:defRPr/>
            </a:pPr>
            <a:endParaRPr lang="en-US" sz="300" dirty="0">
              <a:solidFill>
                <a:prstClr val="black"/>
              </a:solidFill>
            </a:endParaRPr>
          </a:p>
          <a:p>
            <a:pPr marL="742950" lvl="1" indent="-285750">
              <a:buFont typeface="Arial" panose="020B0604020202020204" pitchFamily="34" charset="0"/>
              <a:buChar char="•"/>
              <a:defRPr/>
            </a:pPr>
            <a:r>
              <a:rPr lang="en-US" sz="1400" u="sng" dirty="0">
                <a:solidFill>
                  <a:prstClr val="black"/>
                </a:solidFill>
              </a:rPr>
              <a:t>12</a:t>
            </a:r>
            <a:r>
              <a:rPr lang="en-US" sz="1400" dirty="0">
                <a:solidFill>
                  <a:prstClr val="black"/>
                </a:solidFill>
              </a:rPr>
              <a:t>:     highest # of ad-supported TV programs that trended in the Top 10 on an individual night</a:t>
            </a:r>
            <a:endParaRPr lang="en-US" sz="1400" u="sng" dirty="0">
              <a:solidFill>
                <a:prstClr val="black"/>
              </a:solidFill>
            </a:endParaRPr>
          </a:p>
          <a:p>
            <a:pPr marL="742950" lvl="1" indent="-285750">
              <a:buFont typeface="Arial" panose="020B0604020202020204" pitchFamily="34" charset="0"/>
              <a:buChar char="•"/>
              <a:defRPr/>
            </a:pPr>
            <a:endParaRPr lang="en-US" sz="300" dirty="0">
              <a:solidFill>
                <a:prstClr val="black"/>
              </a:solidFill>
            </a:endParaRPr>
          </a:p>
          <a:p>
            <a:pPr marL="742950" lvl="1" indent="-285750">
              <a:buFont typeface="Arial" panose="020B0604020202020204" pitchFamily="34" charset="0"/>
              <a:buChar char="•"/>
              <a:defRPr/>
            </a:pPr>
            <a:r>
              <a:rPr lang="en-US" sz="1400" u="sng" dirty="0">
                <a:solidFill>
                  <a:prstClr val="black"/>
                </a:solidFill>
              </a:rPr>
              <a:t>15</a:t>
            </a:r>
            <a:r>
              <a:rPr lang="en-US" sz="1400" dirty="0">
                <a:solidFill>
                  <a:prstClr val="black"/>
                </a:solidFill>
              </a:rPr>
              <a:t>:     average # of unique ad-supported TV topics that trended in the Top 10 each night</a:t>
            </a:r>
            <a:endParaRPr lang="en-US" sz="1400" u="sng" dirty="0">
              <a:solidFill>
                <a:prstClr val="black"/>
              </a:solidFill>
            </a:endParaRPr>
          </a:p>
          <a:p>
            <a:pPr marL="742950" lvl="1" indent="-285750">
              <a:buFont typeface="Arial" panose="020B0604020202020204" pitchFamily="34" charset="0"/>
              <a:buChar char="•"/>
              <a:defRPr/>
            </a:pPr>
            <a:endParaRPr lang="en-US" sz="300" dirty="0">
              <a:solidFill>
                <a:prstClr val="black"/>
              </a:solidFill>
            </a:endParaRPr>
          </a:p>
          <a:p>
            <a:pPr marL="742950" lvl="1" indent="-285750">
              <a:buFont typeface="Arial" panose="020B0604020202020204" pitchFamily="34" charset="0"/>
              <a:buChar char="•"/>
              <a:defRPr/>
            </a:pPr>
            <a:r>
              <a:rPr lang="en-US" sz="1400" u="sng" dirty="0">
                <a:solidFill>
                  <a:prstClr val="black"/>
                </a:solidFill>
              </a:rPr>
              <a:t>437</a:t>
            </a:r>
            <a:r>
              <a:rPr lang="en-US" sz="1400" dirty="0">
                <a:solidFill>
                  <a:prstClr val="black"/>
                </a:solidFill>
              </a:rPr>
              <a:t>:   total # of unique ad-supported TV topics that trended in the Top 10 </a:t>
            </a:r>
          </a:p>
          <a:p>
            <a:pPr marL="742950" lvl="1" indent="-285750">
              <a:buFont typeface="Arial" panose="020B0604020202020204" pitchFamily="34" charset="0"/>
              <a:buChar char="•"/>
              <a:defRPr/>
            </a:pPr>
            <a:endParaRPr lang="en-US" sz="300" dirty="0">
              <a:solidFill>
                <a:prstClr val="black"/>
              </a:solidFill>
              <a:latin typeface="Calibri"/>
            </a:endParaRPr>
          </a:p>
          <a:p>
            <a:pPr marL="742950" lvl="1" indent="-285750">
              <a:buFont typeface="Arial" panose="020B0604020202020204" pitchFamily="34" charset="0"/>
              <a:buChar char="•"/>
              <a:defRPr/>
            </a:pPr>
            <a:r>
              <a:rPr lang="en-US" sz="1400" u="sng" dirty="0">
                <a:solidFill>
                  <a:prstClr val="black"/>
                </a:solidFill>
                <a:latin typeface="Calibri"/>
              </a:rPr>
              <a:t>24</a:t>
            </a:r>
            <a:r>
              <a:rPr lang="en-US" sz="1400" dirty="0">
                <a:solidFill>
                  <a:prstClr val="black"/>
                </a:solidFill>
                <a:latin typeface="Calibri"/>
              </a:rPr>
              <a:t>:      # of nights with a #1 trending ad-supported TV topic</a:t>
            </a:r>
            <a:endParaRPr lang="en-US" sz="1400" u="sng" dirty="0">
              <a:solidFill>
                <a:prstClr val="black"/>
              </a:solidFill>
              <a:latin typeface="Calibri"/>
            </a:endParaRPr>
          </a:p>
          <a:p>
            <a:pPr marL="742950" lvl="1" indent="-285750">
              <a:buFont typeface="Arial" panose="020B0604020202020204" pitchFamily="34" charset="0"/>
              <a:buChar char="•"/>
              <a:defRPr/>
            </a:pPr>
            <a:endParaRPr kumimoji="0" lang="en-US" sz="300" b="0" i="0" u="none"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r>
              <a:rPr kumimoji="0" lang="en-US" sz="1400" b="0" i="0" u="sng" strike="noStrike" kern="1200" cap="none" spc="0" normalizeH="0" noProof="0" dirty="0">
                <a:ln>
                  <a:noFill/>
                </a:ln>
                <a:solidFill>
                  <a:prstClr val="black"/>
                </a:solidFill>
                <a:effectLst/>
                <a:uLnTx/>
                <a:uFillTx/>
                <a:latin typeface="Calibri"/>
                <a:ea typeface="+mn-ea"/>
                <a:cs typeface="+mn-cs"/>
              </a:rPr>
              <a:t>47</a:t>
            </a:r>
            <a:r>
              <a:rPr kumimoji="0" lang="en-US" sz="1400" b="0" i="0" u="none" strike="noStrike" kern="1200" cap="none" spc="0" normalizeH="0" noProof="0" dirty="0">
                <a:ln>
                  <a:noFill/>
                </a:ln>
                <a:solidFill>
                  <a:prstClr val="black"/>
                </a:solidFill>
                <a:effectLst/>
                <a:uLnTx/>
                <a:uFillTx/>
                <a:latin typeface="Calibri"/>
                <a:ea typeface="+mn-ea"/>
                <a:cs typeface="+mn-cs"/>
              </a:rPr>
              <a:t>:      total # of ad-supported TV topics that trended #1</a:t>
            </a:r>
            <a:endParaRPr lang="en-US" sz="300" dirty="0">
              <a:solidFill>
                <a:prstClr val="black"/>
              </a:solidFill>
              <a:latin typeface="Calibri"/>
            </a:endParaRPr>
          </a:p>
          <a:p>
            <a:pPr lvl="1">
              <a:defRPr/>
            </a:pPr>
            <a:endParaRPr lang="en-US" sz="300" u="sng" dirty="0">
              <a:solidFill>
                <a:prstClr val="black"/>
              </a:solidFill>
              <a:latin typeface="Calibri"/>
            </a:endParaRPr>
          </a:p>
          <a:p>
            <a:pPr marL="742950" lvl="1" indent="-285750">
              <a:buFont typeface="Arial" panose="020B0604020202020204" pitchFamily="34" charset="0"/>
              <a:buChar char="•"/>
              <a:defRPr/>
            </a:pPr>
            <a:r>
              <a:rPr lang="en-US" sz="1400" u="sng" dirty="0">
                <a:solidFill>
                  <a:prstClr val="black"/>
                </a:solidFill>
                <a:latin typeface="Calibri"/>
              </a:rPr>
              <a:t>107</a:t>
            </a:r>
            <a:r>
              <a:rPr lang="en-US" sz="1400" dirty="0">
                <a:solidFill>
                  <a:prstClr val="black"/>
                </a:solidFill>
                <a:latin typeface="Calibri"/>
              </a:rPr>
              <a:t>:    # of “official” ad-supported TV show/sporting events hashtags that trended in the Top 10</a:t>
            </a:r>
            <a:endParaRPr kumimoji="0" lang="en-US" sz="1400" b="0" i="0" u="sng" strike="noStrike" kern="1200" cap="none" spc="0" normalizeH="0" noProof="0" dirty="0">
              <a:ln>
                <a:noFill/>
              </a:ln>
              <a:solidFill>
                <a:prstClr val="black"/>
              </a:solidFill>
              <a:effectLst/>
              <a:uLnTx/>
              <a:uFillTx/>
              <a:latin typeface="Calibri"/>
            </a:endParaRPr>
          </a:p>
          <a:p>
            <a:pPr marL="742950" lvl="1" indent="-285750">
              <a:buFont typeface="Arial" panose="020B0604020202020204" pitchFamily="34" charset="0"/>
              <a:buChar char="•"/>
              <a:defRPr/>
            </a:pPr>
            <a:endParaRPr kumimoji="0" lang="en-US" sz="300" b="0" i="0" u="none"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r>
              <a:rPr kumimoji="0" lang="en-US" sz="1400" b="0" i="0" u="sng" strike="noStrike" kern="1200" cap="none" spc="0" normalizeH="0" noProof="0" dirty="0">
                <a:ln>
                  <a:noFill/>
                </a:ln>
                <a:solidFill>
                  <a:prstClr val="black"/>
                </a:solidFill>
                <a:effectLst/>
                <a:uLnTx/>
                <a:uFillTx/>
                <a:latin typeface="Calibri"/>
                <a:ea typeface="+mn-ea"/>
                <a:cs typeface="+mn-cs"/>
              </a:rPr>
              <a:t>46+</a:t>
            </a:r>
            <a:r>
              <a:rPr kumimoji="0" lang="en-US" sz="1400" b="0" i="0" u="none" strike="noStrike" kern="1200" cap="none" spc="0" normalizeH="0" noProof="0" dirty="0">
                <a:ln>
                  <a:noFill/>
                </a:ln>
                <a:solidFill>
                  <a:prstClr val="black"/>
                </a:solidFill>
                <a:effectLst/>
                <a:uLnTx/>
                <a:uFillTx/>
                <a:latin typeface="Calibri"/>
                <a:ea typeface="+mn-ea"/>
                <a:cs typeface="+mn-cs"/>
              </a:rPr>
              <a:t>:    # of ad-supported TV networks with at least one program that trended in the Top 10</a:t>
            </a:r>
            <a:endParaRPr kumimoji="0" lang="en-US" sz="1400" b="0" i="0" u="sng"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endParaRPr lang="en-US" sz="300" dirty="0">
              <a:solidFill>
                <a:prstClr val="black"/>
              </a:solidFill>
              <a:latin typeface="Calibri"/>
            </a:endParaRPr>
          </a:p>
          <a:p>
            <a:pPr marL="742950" lvl="1" indent="-285750">
              <a:buFont typeface="Arial" panose="020B0604020202020204" pitchFamily="34" charset="0"/>
              <a:buChar char="•"/>
              <a:defRPr/>
            </a:pPr>
            <a:r>
              <a:rPr lang="en-US" sz="1400" u="sng" dirty="0">
                <a:solidFill>
                  <a:prstClr val="black"/>
                </a:solidFill>
                <a:latin typeface="Calibri"/>
              </a:rPr>
              <a:t>97+</a:t>
            </a:r>
            <a:r>
              <a:rPr lang="en-US" sz="1400" dirty="0">
                <a:solidFill>
                  <a:prstClr val="black"/>
                </a:solidFill>
                <a:latin typeface="Calibri"/>
              </a:rPr>
              <a:t>:    total # of ad-supported TV programs that trended in the Top 10</a:t>
            </a:r>
            <a:endParaRPr lang="en-US" sz="1400" u="sng" dirty="0">
              <a:solidFill>
                <a:prstClr val="black"/>
              </a:solidFill>
              <a:latin typeface="Calibri"/>
            </a:endParaRPr>
          </a:p>
          <a:p>
            <a:pPr marL="742950" lvl="1" indent="-285750">
              <a:buFont typeface="Arial" panose="020B0604020202020204" pitchFamily="34" charset="0"/>
              <a:buChar char="•"/>
              <a:defRPr/>
            </a:pPr>
            <a:endParaRPr kumimoji="0" lang="en-US" sz="300" b="0" i="0" u="none"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r>
              <a:rPr kumimoji="0" lang="en-US" sz="1400" b="0" i="0" u="sng" strike="noStrike" kern="1200" cap="none" spc="0" normalizeH="0" noProof="0" dirty="0">
                <a:ln>
                  <a:noFill/>
                </a:ln>
                <a:solidFill>
                  <a:prstClr val="black"/>
                </a:solidFill>
                <a:effectLst/>
                <a:uLnTx/>
                <a:uFillTx/>
                <a:latin typeface="Calibri"/>
                <a:ea typeface="+mn-ea"/>
                <a:cs typeface="+mn-cs"/>
              </a:rPr>
              <a:t>53</a:t>
            </a:r>
            <a:r>
              <a:rPr kumimoji="0" lang="en-US" sz="1400" b="0" i="0" u="none" strike="noStrike" kern="1200" cap="none" spc="0" normalizeH="0" noProof="0" dirty="0">
                <a:ln>
                  <a:noFill/>
                </a:ln>
                <a:solidFill>
                  <a:prstClr val="black"/>
                </a:solidFill>
                <a:effectLst/>
                <a:uLnTx/>
                <a:uFillTx/>
                <a:latin typeface="Calibri"/>
                <a:ea typeface="+mn-ea"/>
                <a:cs typeface="+mn-cs"/>
              </a:rPr>
              <a:t>:      total # of entertainment shows that trended in the Top 10</a:t>
            </a:r>
            <a:endParaRPr kumimoji="0" lang="en-US" sz="1600" b="0" i="0" u="sng" strike="noStrike" kern="1200" cap="none" spc="0" normalizeH="0" noProof="0" dirty="0">
              <a:ln>
                <a:noFill/>
              </a:ln>
              <a:solidFill>
                <a:prstClr val="black"/>
              </a:solidFill>
              <a:effectLst/>
              <a:uLnTx/>
              <a:uFillTx/>
              <a:latin typeface="Calibri"/>
              <a:ea typeface="+mn-ea"/>
              <a:cs typeface="+mn-cs"/>
            </a:endParaRPr>
          </a:p>
          <a:p>
            <a:pPr marL="742950" lvl="1" indent="-285750">
              <a:buFont typeface="Arial" panose="020B0604020202020204" pitchFamily="34" charset="0"/>
              <a:buChar char="•"/>
              <a:defRPr/>
            </a:pPr>
            <a:endParaRPr lang="en-US" sz="300" dirty="0">
              <a:solidFill>
                <a:srgbClr val="FF0000"/>
              </a:solidFill>
              <a:latin typeface="Calibri"/>
            </a:endParaRPr>
          </a:p>
          <a:p>
            <a:pPr marL="742950" lvl="1" indent="-285750">
              <a:buFont typeface="Arial" panose="020B0604020202020204" pitchFamily="34" charset="0"/>
              <a:buChar char="•"/>
              <a:defRPr/>
            </a:pPr>
            <a:r>
              <a:rPr lang="en-US" sz="1400" u="sng" dirty="0">
                <a:latin typeface="Calibri"/>
              </a:rPr>
              <a:t>355</a:t>
            </a:r>
            <a:r>
              <a:rPr lang="en-US" sz="1400" dirty="0">
                <a:latin typeface="Calibri"/>
              </a:rPr>
              <a:t>:    total # of separate sports topics (games, teams, athletes, </a:t>
            </a:r>
            <a:r>
              <a:rPr lang="en-US" sz="1400" dirty="0" err="1">
                <a:latin typeface="Calibri"/>
              </a:rPr>
              <a:t>etc</a:t>
            </a:r>
            <a:r>
              <a:rPr lang="en-US" sz="1400" dirty="0">
                <a:latin typeface="Calibri"/>
              </a:rPr>
              <a:t>) that trended in the Top 10</a:t>
            </a:r>
            <a:endParaRPr lang="en-US" sz="1400" u="sng" dirty="0">
              <a:latin typeface="Calibri"/>
            </a:endParaRPr>
          </a:p>
          <a:p>
            <a:pPr marL="742950" lvl="1" indent="-285750">
              <a:buFont typeface="Arial" panose="020B0604020202020204" pitchFamily="34" charset="0"/>
              <a:buChar char="•"/>
              <a:defRPr/>
            </a:pPr>
            <a:endParaRPr kumimoji="0" lang="en-US" sz="300" b="0" i="0" u="none" strike="noStrike" kern="1200" cap="none" spc="0" normalizeH="0" noProof="0" dirty="0">
              <a:ln>
                <a:noFill/>
              </a:ln>
              <a:effectLst/>
              <a:uLnTx/>
              <a:uFillTx/>
              <a:latin typeface="Calibri"/>
              <a:ea typeface="+mn-ea"/>
              <a:cs typeface="+mn-cs"/>
            </a:endParaRPr>
          </a:p>
          <a:p>
            <a:pPr marL="742950" lvl="1" indent="-285750">
              <a:buFont typeface="Arial" panose="020B0604020202020204" pitchFamily="34" charset="0"/>
              <a:buChar char="•"/>
              <a:defRPr/>
            </a:pPr>
            <a:r>
              <a:rPr kumimoji="0" lang="en-US" sz="1400" b="0" i="0" u="sng" strike="noStrike" kern="1200" cap="none" spc="0" normalizeH="0" noProof="0" dirty="0">
                <a:ln>
                  <a:noFill/>
                </a:ln>
                <a:effectLst/>
                <a:uLnTx/>
                <a:uFillTx/>
                <a:latin typeface="Calibri"/>
                <a:ea typeface="+mn-ea"/>
                <a:cs typeface="+mn-cs"/>
              </a:rPr>
              <a:t>88%</a:t>
            </a:r>
            <a:r>
              <a:rPr kumimoji="0" lang="en-US" sz="1400" b="0" i="0" u="none" strike="noStrike" kern="1200" cap="none" spc="0" normalizeH="0" noProof="0" dirty="0">
                <a:ln>
                  <a:noFill/>
                </a:ln>
                <a:effectLst/>
                <a:uLnTx/>
                <a:uFillTx/>
                <a:latin typeface="Calibri"/>
                <a:ea typeface="+mn-ea"/>
                <a:cs typeface="+mn-cs"/>
              </a:rPr>
              <a:t>:   % of nationally televised sporting events that trended in the Top 10</a:t>
            </a:r>
            <a:endParaRPr kumimoji="0" lang="en-US" sz="1400" b="0" i="0" u="sng" strike="noStrike" kern="1200" cap="none" spc="0" normalizeH="0" noProof="0" dirty="0">
              <a:ln>
                <a:noFill/>
              </a:ln>
              <a:effectLst/>
              <a:uLnTx/>
              <a:uFillTx/>
              <a:latin typeface="Calibri"/>
              <a:ea typeface="+mn-ea"/>
              <a:cs typeface="+mn-cs"/>
            </a:endParaRPr>
          </a:p>
        </p:txBody>
      </p:sp>
      <p:sp>
        <p:nvSpPr>
          <p:cNvPr id="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7" name="TextBox 6"/>
          <p:cNvSpPr txBox="1"/>
          <p:nvPr/>
        </p:nvSpPr>
        <p:spPr>
          <a:xfrm>
            <a:off x="9525" y="6511074"/>
            <a:ext cx="8537316"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aggregated during 4-week time period (10/10-2016 – 11/6/2016).  Topics can differ from programs because topics also include show characters, athletes, team mentions of a televised event, etc.  comScore, </a:t>
            </a:r>
            <a:r>
              <a:rPr lang="en-US" sz="800" dirty="0" err="1">
                <a:latin typeface="Trebuchet MS" panose="020B0603020202020204" pitchFamily="34" charset="0"/>
              </a:rPr>
              <a:t>mediametrix</a:t>
            </a:r>
            <a:r>
              <a:rPr lang="en-US" sz="800" dirty="0">
                <a:latin typeface="Trebuchet MS" panose="020B0603020202020204" pitchFamily="34" charset="0"/>
              </a:rPr>
              <a:t> multiplatform, October 2016.</a:t>
            </a:r>
          </a:p>
        </p:txBody>
      </p:sp>
    </p:spTree>
    <p:extLst>
      <p:ext uri="{BB962C8B-B14F-4D97-AF65-F5344CB8AC3E}">
        <p14:creationId xmlns:p14="http://schemas.microsoft.com/office/powerpoint/2010/main" val="2573963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94522" y="2080727"/>
            <a:ext cx="8480802" cy="14373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u="none" strike="noStrike" kern="1200" cap="none" spc="-100" normalizeH="0" baseline="0" noProof="0" dirty="0">
                <a:ln>
                  <a:noFill/>
                </a:ln>
                <a:solidFill>
                  <a:srgbClr val="3775A2"/>
                </a:solidFill>
                <a:effectLst/>
                <a:uLnTx/>
                <a:uFillTx/>
                <a:latin typeface="Trebuchet MS"/>
                <a:ea typeface="+mj-ea"/>
                <a:cs typeface="Trebuchet MS"/>
              </a:rPr>
              <a:t>Bonus Section For VAB Members:</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2000" b="1" dirty="0">
              <a:latin typeface="Trebuchet MS"/>
              <a:cs typeface="Trebuchet M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u="none" strike="noStrike" kern="1200" cap="none" spc="-100" normalizeH="0" baseline="0" noProof="0" dirty="0">
                <a:ln>
                  <a:noFill/>
                </a:ln>
                <a:solidFill>
                  <a:srgbClr val="3775A2"/>
                </a:solidFill>
                <a:effectLst/>
                <a:uLnTx/>
                <a:uFillTx/>
                <a:latin typeface="Trebuchet MS"/>
                <a:ea typeface="+mj-ea"/>
                <a:cs typeface="Trebuchet MS"/>
              </a:rPr>
              <a:t>Cable vs. Broadcast</a:t>
            </a:r>
          </a:p>
        </p:txBody>
      </p:sp>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5187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3088435" y="1118211"/>
            <a:ext cx="2967134" cy="266629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i="0" u="sng" strike="noStrike" kern="1200" cap="none" spc="0" normalizeH="0" baseline="0" noProof="0" dirty="0">
                <a:ln>
                  <a:noFill/>
                </a:ln>
                <a:solidFill>
                  <a:prstClr val="white"/>
                </a:solidFill>
                <a:effectLst/>
                <a:uLnTx/>
                <a:uFillTx/>
                <a:latin typeface="Calibri"/>
                <a:ea typeface="+mn-ea"/>
                <a:cs typeface="+mn-cs"/>
              </a:rPr>
              <a:t>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Overall Cable % of TV-topics In Top 10 During Primetime</a:t>
            </a:r>
            <a:endParaRPr kumimoji="0" lang="en-US" sz="1600" b="1" i="0" u="sng"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0" y="4701440"/>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8:15p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41%</a:t>
            </a:r>
          </a:p>
        </p:txBody>
      </p:sp>
      <p:sp>
        <p:nvSpPr>
          <p:cNvPr id="10" name="Oval 9"/>
          <p:cNvSpPr/>
          <p:nvPr/>
        </p:nvSpPr>
        <p:spPr>
          <a:xfrm>
            <a:off x="2317727" y="4695584"/>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9:15p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50%</a:t>
            </a:r>
          </a:p>
        </p:txBody>
      </p:sp>
      <p:sp>
        <p:nvSpPr>
          <p:cNvPr id="11" name="Oval 10"/>
          <p:cNvSpPr/>
          <p:nvPr/>
        </p:nvSpPr>
        <p:spPr>
          <a:xfrm>
            <a:off x="4680439" y="4695578"/>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10:15p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55%</a:t>
            </a:r>
          </a:p>
        </p:txBody>
      </p:sp>
      <p:sp>
        <p:nvSpPr>
          <p:cNvPr id="12" name="Oval 11"/>
          <p:cNvSpPr/>
          <p:nvPr/>
        </p:nvSpPr>
        <p:spPr>
          <a:xfrm>
            <a:off x="6965927" y="4689722"/>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11:15p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58%</a:t>
            </a:r>
          </a:p>
        </p:txBody>
      </p:sp>
      <p:sp>
        <p:nvSpPr>
          <p:cNvPr id="7" name="Rectangle 6"/>
          <p:cNvSpPr/>
          <p:nvPr/>
        </p:nvSpPr>
        <p:spPr>
          <a:xfrm>
            <a:off x="43339" y="289104"/>
            <a:ext cx="7729061"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0" cap="none" spc="-100" normalizeH="0" baseline="0" noProof="0" dirty="0">
                <a:ln>
                  <a:noFill/>
                </a:ln>
                <a:solidFill>
                  <a:srgbClr val="3775A2"/>
                </a:solidFill>
                <a:effectLst/>
                <a:uLnTx/>
                <a:uFillTx/>
                <a:latin typeface="Trebuchet MS"/>
                <a:ea typeface="+mn-ea"/>
                <a:cs typeface="Trebuchet MS"/>
              </a:rPr>
              <a:t>Ad-Supported Cable TV Accounted For </a:t>
            </a:r>
            <a:r>
              <a:rPr kumimoji="0" lang="en-US" sz="2200" b="1" i="1" u="sng" strike="noStrike" kern="0" cap="none" spc="-100" normalizeH="0" baseline="0" noProof="0" dirty="0">
                <a:ln>
                  <a:noFill/>
                </a:ln>
                <a:solidFill>
                  <a:srgbClr val="3775A2"/>
                </a:solidFill>
                <a:effectLst/>
                <a:uLnTx/>
                <a:uFillTx/>
                <a:latin typeface="Trebuchet MS"/>
                <a:ea typeface="+mn-ea"/>
                <a:cs typeface="Trebuchet MS"/>
              </a:rPr>
              <a:t>Over Half Of The Overall Top 10</a:t>
            </a:r>
            <a:r>
              <a:rPr kumimoji="0" lang="en-US" sz="2200" strike="noStrike" kern="0" cap="none" spc="-100" normalizeH="0" baseline="0" noProof="0" dirty="0">
                <a:ln>
                  <a:noFill/>
                </a:ln>
                <a:solidFill>
                  <a:srgbClr val="3775A2"/>
                </a:solidFill>
                <a:effectLst/>
                <a:uLnTx/>
                <a:uFillTx/>
                <a:latin typeface="Trebuchet MS"/>
                <a:ea typeface="+mn-ea"/>
                <a:cs typeface="Trebuchet MS"/>
              </a:rPr>
              <a:t> Trending</a:t>
            </a:r>
            <a:r>
              <a:rPr kumimoji="0" lang="en-US" sz="2200" b="0" i="0" u="none" strike="noStrike" kern="0" cap="none" spc="-100" normalizeH="0" baseline="0" noProof="0" dirty="0">
                <a:ln>
                  <a:noFill/>
                </a:ln>
                <a:solidFill>
                  <a:srgbClr val="3775A2"/>
                </a:solidFill>
                <a:effectLst/>
                <a:uLnTx/>
                <a:uFillTx/>
                <a:latin typeface="Trebuchet MS"/>
                <a:ea typeface="+mn-ea"/>
                <a:cs typeface="Trebuchet MS"/>
              </a:rPr>
              <a:t> Twitter Topics Throughout Primetime Hours</a:t>
            </a:r>
          </a:p>
        </p:txBody>
      </p:sp>
      <p:sp>
        <p:nvSpPr>
          <p:cNvPr id="8" name="TextBox 7"/>
          <p:cNvSpPr txBox="1"/>
          <p:nvPr/>
        </p:nvSpPr>
        <p:spPr>
          <a:xfrm>
            <a:off x="0" y="6492024"/>
            <a:ext cx="88201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dirty="0">
                <a:solidFill>
                  <a:prstClr val="black"/>
                </a:solidFill>
                <a:latin typeface="Trebuchet MS" panose="020B0603020202020204" pitchFamily="34" charset="0"/>
              </a:rPr>
              <a:t>Percentages include “cable TV / broadcast” figures as well, excluding those the overall % would be 48%.</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9" name="TextBox 8"/>
          <p:cNvSpPr txBox="1"/>
          <p:nvPr/>
        </p:nvSpPr>
        <p:spPr>
          <a:xfrm>
            <a:off x="117986" y="4006283"/>
            <a:ext cx="90260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Even though this analysis was done during the mid-October / early-November period, a time of heavy political discussion across the U.S., ad-supported cable TV dominated the top conversations on Twitter; even more so during the later primetime hours</a:t>
            </a: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rotWithShape="1">
          <a:blip r:embed="rId3"/>
          <a:srcRect l="37143" t="15261" r="36632" b="43088"/>
          <a:stretch/>
        </p:blipFill>
        <p:spPr>
          <a:xfrm>
            <a:off x="2978454" y="1050906"/>
            <a:ext cx="3305075" cy="2952720"/>
          </a:xfrm>
          <a:prstGeom prst="rect">
            <a:avLst/>
          </a:prstGeom>
        </p:spPr>
      </p:pic>
    </p:spTree>
    <p:extLst>
      <p:ext uri="{BB962C8B-B14F-4D97-AF65-F5344CB8AC3E}">
        <p14:creationId xmlns:p14="http://schemas.microsoft.com/office/powerpoint/2010/main" val="3434002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15709"/>
            <a:ext cx="1066800" cy="432874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191482" y="2027434"/>
            <a:ext cx="1066800" cy="431702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3335646" y="2012777"/>
            <a:ext cx="1066800" cy="4322885"/>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4483348" y="2018639"/>
            <a:ext cx="1066800" cy="431702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415" y="2012781"/>
            <a:ext cx="1066800" cy="432288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763482" y="2012777"/>
            <a:ext cx="1066800" cy="432288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901359" y="1998131"/>
            <a:ext cx="1066800" cy="434632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057268" y="1725562"/>
            <a:ext cx="106386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69%</a:t>
            </a:r>
          </a:p>
        </p:txBody>
      </p:sp>
      <p:sp>
        <p:nvSpPr>
          <p:cNvPr id="18" name="Rectangle 17"/>
          <p:cNvSpPr/>
          <p:nvPr/>
        </p:nvSpPr>
        <p:spPr>
          <a:xfrm>
            <a:off x="2191482" y="1737284"/>
            <a:ext cx="106460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54%</a:t>
            </a:r>
          </a:p>
        </p:txBody>
      </p:sp>
      <p:sp>
        <p:nvSpPr>
          <p:cNvPr id="19" name="Rectangle 18"/>
          <p:cNvSpPr/>
          <p:nvPr/>
        </p:nvSpPr>
        <p:spPr>
          <a:xfrm>
            <a:off x="3334482" y="1722630"/>
            <a:ext cx="10678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51%</a:t>
            </a:r>
          </a:p>
        </p:txBody>
      </p:sp>
      <p:sp>
        <p:nvSpPr>
          <p:cNvPr id="20" name="Rectangle 19"/>
          <p:cNvSpPr/>
          <p:nvPr/>
        </p:nvSpPr>
        <p:spPr>
          <a:xfrm>
            <a:off x="4478640" y="1728492"/>
            <a:ext cx="107230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59%</a:t>
            </a:r>
          </a:p>
        </p:txBody>
      </p:sp>
      <p:sp>
        <p:nvSpPr>
          <p:cNvPr id="21" name="Rectangle 20"/>
          <p:cNvSpPr/>
          <p:nvPr/>
        </p:nvSpPr>
        <p:spPr>
          <a:xfrm>
            <a:off x="5620482" y="1722630"/>
            <a:ext cx="1066804"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38%</a:t>
            </a:r>
          </a:p>
        </p:txBody>
      </p:sp>
      <p:sp>
        <p:nvSpPr>
          <p:cNvPr id="22" name="Rectangle 21"/>
          <p:cNvSpPr/>
          <p:nvPr/>
        </p:nvSpPr>
        <p:spPr>
          <a:xfrm>
            <a:off x="6763482" y="1725560"/>
            <a:ext cx="106680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53%</a:t>
            </a:r>
          </a:p>
        </p:txBody>
      </p:sp>
      <p:sp>
        <p:nvSpPr>
          <p:cNvPr id="23" name="Rectangle 22"/>
          <p:cNvSpPr/>
          <p:nvPr/>
        </p:nvSpPr>
        <p:spPr>
          <a:xfrm>
            <a:off x="7899819" y="1707982"/>
            <a:ext cx="105074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34%</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8:15p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9:15p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10:15p</a:t>
            </a:r>
          </a:p>
        </p:txBody>
      </p:sp>
      <p:sp>
        <p:nvSpPr>
          <p:cNvPr id="35" name="Rectangle 34"/>
          <p:cNvSpPr/>
          <p:nvPr/>
        </p:nvSpPr>
        <p:spPr>
          <a:xfrm>
            <a:off x="158261" y="5482808"/>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11:15p</a:t>
            </a:r>
          </a:p>
        </p:txBody>
      </p:sp>
      <p:sp>
        <p:nvSpPr>
          <p:cNvPr id="36" name="Rectangle 35"/>
          <p:cNvSpPr/>
          <p:nvPr/>
        </p:nvSpPr>
        <p:spPr>
          <a:xfrm>
            <a:off x="152401" y="166078"/>
            <a:ext cx="7817842"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kern="0" spc="-100" dirty="0">
                <a:solidFill>
                  <a:srgbClr val="3775A2"/>
                </a:solidFill>
                <a:latin typeface="Trebuchet MS"/>
                <a:cs typeface="Trebuchet MS"/>
              </a:rPr>
              <a:t>Over</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 Half Of The Top 10 Trending Topics Between Monday – Thursday Were Based on Ad-Supported </a:t>
            </a:r>
            <a:r>
              <a:rPr lang="en-US" sz="2400" kern="0" spc="-100" dirty="0">
                <a:solidFill>
                  <a:srgbClr val="3775A2"/>
                </a:solidFill>
                <a:latin typeface="Trebuchet MS"/>
                <a:cs typeface="Trebuchet MS"/>
              </a:rPr>
              <a:t>Cable </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TV Content</a:t>
            </a:r>
          </a:p>
        </p:txBody>
      </p:sp>
      <p:sp>
        <p:nvSpPr>
          <p:cNvPr id="37" name="TextBox 36"/>
          <p:cNvSpPr txBox="1"/>
          <p:nvPr/>
        </p:nvSpPr>
        <p:spPr>
          <a:xfrm>
            <a:off x="1026876" y="2581579"/>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53%              48%              38%              40%               40%              50%              13%</a:t>
            </a:r>
          </a:p>
        </p:txBody>
      </p:sp>
      <p:sp>
        <p:nvSpPr>
          <p:cNvPr id="38" name="TextBox 37"/>
          <p:cNvSpPr txBox="1"/>
          <p:nvPr/>
        </p:nvSpPr>
        <p:spPr>
          <a:xfrm>
            <a:off x="1039676" y="3501499"/>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68%              53%              50%              60%               35%              53%              30%</a:t>
            </a:r>
          </a:p>
        </p:txBody>
      </p:sp>
      <p:sp>
        <p:nvSpPr>
          <p:cNvPr id="39" name="TextBox 38"/>
          <p:cNvSpPr txBox="1"/>
          <p:nvPr/>
        </p:nvSpPr>
        <p:spPr>
          <a:xfrm>
            <a:off x="1084731" y="4454111"/>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75%              53%              55%              60%               33%              68%              45%</a:t>
            </a:r>
          </a:p>
        </p:txBody>
      </p:sp>
      <p:sp>
        <p:nvSpPr>
          <p:cNvPr id="40" name="TextBox 39"/>
          <p:cNvSpPr txBox="1"/>
          <p:nvPr/>
        </p:nvSpPr>
        <p:spPr>
          <a:xfrm>
            <a:off x="1026876" y="5447710"/>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83%              65%              63%              75%               43%              40%              43%</a:t>
            </a:r>
          </a:p>
        </p:txBody>
      </p:sp>
      <p:sp>
        <p:nvSpPr>
          <p:cNvPr id="41" name="TextBox 40"/>
          <p:cNvSpPr txBox="1"/>
          <p:nvPr/>
        </p:nvSpPr>
        <p:spPr>
          <a:xfrm>
            <a:off x="0" y="6504269"/>
            <a:ext cx="9144000"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Reflects four week average by day and time. </a:t>
            </a: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dirty="0">
                <a:solidFill>
                  <a:prstClr val="black"/>
                </a:solidFill>
                <a:latin typeface="Trebuchet MS" panose="020B0603020202020204" pitchFamily="34" charset="0"/>
              </a:rPr>
              <a:t>Percentages include “cable TV / broadcast” programs.</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Four Week Average: % of Top 10 Trending Topics That Are Based On Ad-Supported Cable TV Content</a:t>
            </a:r>
          </a:p>
        </p:txBody>
      </p:sp>
      <p:sp>
        <p:nvSpPr>
          <p:cNvPr id="4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498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993" y="139960"/>
            <a:ext cx="771340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Cable TV Sports And Entertainment Were Very Popular In The Social Sphere During</a:t>
            </a:r>
            <a:r>
              <a:rPr lang="en-US" sz="2400" kern="0" spc="-100" dirty="0">
                <a:solidFill>
                  <a:srgbClr val="3775A2"/>
                </a:solidFill>
                <a:latin typeface="Trebuchet MS"/>
                <a:cs typeface="Trebuchet MS"/>
              </a:rPr>
              <a:t> Most Nights Of The Analysis Period</a:t>
            </a:r>
            <a:endParaRPr kumimoji="0" lang="en-US" sz="2400" b="0" i="0" u="none" strike="noStrike" kern="0" cap="none" spc="-100" normalizeH="0" baseline="0" noProof="0" dirty="0">
              <a:ln>
                <a:noFill/>
              </a:ln>
              <a:solidFill>
                <a:srgbClr val="3775A2"/>
              </a:solidFill>
              <a:effectLst/>
              <a:uLnTx/>
              <a:uFillTx/>
              <a:latin typeface="Trebuchet MS"/>
              <a:ea typeface="+mn-ea"/>
              <a:cs typeface="Trebuchet MS"/>
            </a:endParaRPr>
          </a:p>
        </p:txBody>
      </p:sp>
      <p:sp>
        <p:nvSpPr>
          <p:cNvPr id="15" name="Rounded Rectangle 10"/>
          <p:cNvSpPr/>
          <p:nvPr/>
        </p:nvSpPr>
        <p:spPr>
          <a:xfrm>
            <a:off x="1" y="1917288"/>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of Nights Ad-Supported TV Programming Trended In Top 10 Topics By Genre</a:t>
            </a:r>
          </a:p>
        </p:txBody>
      </p:sp>
      <p:graphicFrame>
        <p:nvGraphicFramePr>
          <p:cNvPr id="7" name="Chart 6"/>
          <p:cNvGraphicFramePr/>
          <p:nvPr>
            <p:extLst>
              <p:ext uri="{D42A27DB-BD31-4B8C-83A1-F6EECF244321}">
                <p14:modId xmlns:p14="http://schemas.microsoft.com/office/powerpoint/2010/main" val="1098877861"/>
              </p:ext>
            </p:extLst>
          </p:nvPr>
        </p:nvGraphicFramePr>
        <p:xfrm>
          <a:off x="688258" y="2605547"/>
          <a:ext cx="8062452" cy="370676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0" y="6477582"/>
            <a:ext cx="8652387"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Includes</a:t>
            </a:r>
            <a:r>
              <a:rPr lang="en-US" sz="800" dirty="0">
                <a:solidFill>
                  <a:prstClr val="black"/>
                </a:solidFill>
                <a:latin typeface="Trebuchet MS" panose="020B0603020202020204" pitchFamily="34" charset="0"/>
              </a:rPr>
              <a:t> “cable TV / broadcast” programming.</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7" name="TextBox 16"/>
          <p:cNvSpPr txBox="1"/>
          <p:nvPr/>
        </p:nvSpPr>
        <p:spPr>
          <a:xfrm>
            <a:off x="58993" y="1087149"/>
            <a:ext cx="89866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By genre, sports TV was a Top 10 trending topic almost every night followed closely by entertainment; even topics from televised news programming trended highly on several nights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3331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174" y="183526"/>
            <a:ext cx="786570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On Average, </a:t>
            </a:r>
            <a:r>
              <a:rPr kumimoji="0" lang="en-US" sz="2400" b="1" i="1" u="sng" strike="noStrike" kern="0" cap="none" spc="-100" normalizeH="0" baseline="0" noProof="0" dirty="0">
                <a:ln>
                  <a:noFill/>
                </a:ln>
                <a:solidFill>
                  <a:srgbClr val="3775A2"/>
                </a:solidFill>
                <a:effectLst/>
                <a:uLnTx/>
                <a:uFillTx/>
                <a:latin typeface="Trebuchet MS"/>
                <a:ea typeface="+mn-ea"/>
                <a:cs typeface="Trebuchet MS"/>
              </a:rPr>
              <a:t>Five</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 Different Ad-Supported Cable TV Programs Trended In The Top 10 At Some Point During Every Night</a:t>
            </a:r>
          </a:p>
        </p:txBody>
      </p:sp>
      <p:graphicFrame>
        <p:nvGraphicFramePr>
          <p:cNvPr id="12" name="Chart 11"/>
          <p:cNvGraphicFramePr/>
          <p:nvPr>
            <p:extLst>
              <p:ext uri="{D42A27DB-BD31-4B8C-83A1-F6EECF244321}">
                <p14:modId xmlns:p14="http://schemas.microsoft.com/office/powerpoint/2010/main" val="124025700"/>
              </p:ext>
            </p:extLst>
          </p:nvPr>
        </p:nvGraphicFramePr>
        <p:xfrm>
          <a:off x="0" y="1978100"/>
          <a:ext cx="9144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39959" y="2897679"/>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14" name="TextBox 13"/>
          <p:cNvSpPr txBox="1"/>
          <p:nvPr/>
        </p:nvSpPr>
        <p:spPr>
          <a:xfrm>
            <a:off x="684246" y="363480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15" name="TextBox 14"/>
          <p:cNvSpPr txBox="1"/>
          <p:nvPr/>
        </p:nvSpPr>
        <p:spPr>
          <a:xfrm>
            <a:off x="466532" y="3261571"/>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16" name="TextBox 15"/>
          <p:cNvSpPr txBox="1"/>
          <p:nvPr/>
        </p:nvSpPr>
        <p:spPr>
          <a:xfrm>
            <a:off x="954831" y="3625477"/>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17" name="TextBox 16"/>
          <p:cNvSpPr txBox="1"/>
          <p:nvPr/>
        </p:nvSpPr>
        <p:spPr>
          <a:xfrm>
            <a:off x="1413584" y="3989368"/>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18" name="TextBox 17"/>
          <p:cNvSpPr txBox="1"/>
          <p:nvPr/>
        </p:nvSpPr>
        <p:spPr>
          <a:xfrm>
            <a:off x="1729278" y="4362585"/>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19" name="TextBox 18"/>
          <p:cNvSpPr txBox="1"/>
          <p:nvPr/>
        </p:nvSpPr>
        <p:spPr>
          <a:xfrm>
            <a:off x="2037185" y="4726481"/>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2</a:t>
            </a:r>
          </a:p>
        </p:txBody>
      </p:sp>
      <p:sp>
        <p:nvSpPr>
          <p:cNvPr id="20" name="TextBox 19"/>
          <p:cNvSpPr txBox="1"/>
          <p:nvPr/>
        </p:nvSpPr>
        <p:spPr>
          <a:xfrm>
            <a:off x="2273557" y="288835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21" name="TextBox 20"/>
          <p:cNvSpPr txBox="1"/>
          <p:nvPr/>
        </p:nvSpPr>
        <p:spPr>
          <a:xfrm>
            <a:off x="2600132" y="216989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prstClr val="black"/>
                </a:solidFill>
                <a:latin typeface="Calibri"/>
              </a:rPr>
              <a:t>9</a:t>
            </a:r>
            <a:endParaRPr kumimoji="0" lang="en-US"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3315482" y="3270902"/>
            <a:ext cx="30791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23" name="TextBox 22"/>
          <p:cNvSpPr txBox="1"/>
          <p:nvPr/>
        </p:nvSpPr>
        <p:spPr>
          <a:xfrm>
            <a:off x="6690052" y="216989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24" name="TextBox 23"/>
          <p:cNvSpPr txBox="1"/>
          <p:nvPr/>
        </p:nvSpPr>
        <p:spPr>
          <a:xfrm>
            <a:off x="3539421" y="436258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25" name="TextBox 24"/>
          <p:cNvSpPr txBox="1"/>
          <p:nvPr/>
        </p:nvSpPr>
        <p:spPr>
          <a:xfrm>
            <a:off x="2908045" y="440923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26" name="TextBox 25"/>
          <p:cNvSpPr txBox="1"/>
          <p:nvPr/>
        </p:nvSpPr>
        <p:spPr>
          <a:xfrm>
            <a:off x="3859765" y="363479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7" name="TextBox 26"/>
          <p:cNvSpPr txBox="1"/>
          <p:nvPr/>
        </p:nvSpPr>
        <p:spPr>
          <a:xfrm>
            <a:off x="4177009" y="435327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28" name="TextBox 27"/>
          <p:cNvSpPr txBox="1"/>
          <p:nvPr/>
        </p:nvSpPr>
        <p:spPr>
          <a:xfrm>
            <a:off x="4503575" y="327091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29" name="TextBox 28"/>
          <p:cNvSpPr txBox="1"/>
          <p:nvPr/>
        </p:nvSpPr>
        <p:spPr>
          <a:xfrm>
            <a:off x="4811486" y="435325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30" name="TextBox 29"/>
          <p:cNvSpPr txBox="1"/>
          <p:nvPr/>
        </p:nvSpPr>
        <p:spPr>
          <a:xfrm>
            <a:off x="5110067" y="363479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1" name="TextBox 30"/>
          <p:cNvSpPr txBox="1"/>
          <p:nvPr/>
        </p:nvSpPr>
        <p:spPr>
          <a:xfrm>
            <a:off x="5445965" y="363480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2" name="TextBox 31"/>
          <p:cNvSpPr txBox="1"/>
          <p:nvPr/>
        </p:nvSpPr>
        <p:spPr>
          <a:xfrm>
            <a:off x="5753876" y="47171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2</a:t>
            </a:r>
          </a:p>
        </p:txBody>
      </p:sp>
      <p:sp>
        <p:nvSpPr>
          <p:cNvPr id="33" name="TextBox 32"/>
          <p:cNvSpPr txBox="1"/>
          <p:nvPr/>
        </p:nvSpPr>
        <p:spPr>
          <a:xfrm>
            <a:off x="6074222" y="399869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4" name="TextBox 33"/>
          <p:cNvSpPr txBox="1"/>
          <p:nvPr/>
        </p:nvSpPr>
        <p:spPr>
          <a:xfrm>
            <a:off x="6372807" y="436259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35" name="TextBox 34"/>
          <p:cNvSpPr txBox="1"/>
          <p:nvPr/>
        </p:nvSpPr>
        <p:spPr>
          <a:xfrm>
            <a:off x="7025953" y="252445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36" name="TextBox 35"/>
          <p:cNvSpPr txBox="1"/>
          <p:nvPr/>
        </p:nvSpPr>
        <p:spPr>
          <a:xfrm>
            <a:off x="7343191" y="509037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a:t>
            </a:r>
          </a:p>
        </p:txBody>
      </p:sp>
      <p:sp>
        <p:nvSpPr>
          <p:cNvPr id="37" name="TextBox 36"/>
          <p:cNvSpPr txBox="1"/>
          <p:nvPr/>
        </p:nvSpPr>
        <p:spPr>
          <a:xfrm>
            <a:off x="7660436" y="327090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38" name="TextBox 37"/>
          <p:cNvSpPr txBox="1"/>
          <p:nvPr/>
        </p:nvSpPr>
        <p:spPr>
          <a:xfrm>
            <a:off x="7977676" y="363478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9" name="TextBox 38"/>
          <p:cNvSpPr txBox="1"/>
          <p:nvPr/>
        </p:nvSpPr>
        <p:spPr>
          <a:xfrm>
            <a:off x="8296468" y="289767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40" name="TextBox 39"/>
          <p:cNvSpPr txBox="1"/>
          <p:nvPr/>
        </p:nvSpPr>
        <p:spPr>
          <a:xfrm>
            <a:off x="8605934" y="398936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pic>
        <p:nvPicPr>
          <p:cNvPr id="42" name="Picture 41"/>
          <p:cNvPicPr>
            <a:picLocks noChangeAspect="1"/>
          </p:cNvPicPr>
          <p:nvPr/>
        </p:nvPicPr>
        <p:blipFill>
          <a:blip r:embed="rId4"/>
          <a:stretch>
            <a:fillRect/>
          </a:stretch>
        </p:blipFill>
        <p:spPr>
          <a:xfrm>
            <a:off x="3409443" y="2001516"/>
            <a:ext cx="2390775" cy="180975"/>
          </a:xfrm>
          <a:prstGeom prst="rect">
            <a:avLst/>
          </a:prstGeom>
        </p:spPr>
      </p:pic>
      <p:sp>
        <p:nvSpPr>
          <p:cNvPr id="43" name="TextBox 42"/>
          <p:cNvSpPr txBox="1"/>
          <p:nvPr/>
        </p:nvSpPr>
        <p:spPr>
          <a:xfrm>
            <a:off x="65316" y="593324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4" name="TextBox 43"/>
          <p:cNvSpPr txBox="1"/>
          <p:nvPr/>
        </p:nvSpPr>
        <p:spPr>
          <a:xfrm>
            <a:off x="367010"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5" name="TextBox 44"/>
          <p:cNvSpPr txBox="1"/>
          <p:nvPr/>
        </p:nvSpPr>
        <p:spPr>
          <a:xfrm>
            <a:off x="684252" y="593634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6" name="TextBox 45"/>
          <p:cNvSpPr txBox="1"/>
          <p:nvPr/>
        </p:nvSpPr>
        <p:spPr>
          <a:xfrm>
            <a:off x="924398" y="593634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7" name="TextBox 46"/>
          <p:cNvSpPr txBox="1"/>
          <p:nvPr/>
        </p:nvSpPr>
        <p:spPr>
          <a:xfrm>
            <a:off x="1226091"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8" name="TextBox 47"/>
          <p:cNvSpPr txBox="1"/>
          <p:nvPr/>
        </p:nvSpPr>
        <p:spPr>
          <a:xfrm>
            <a:off x="1552660" y="593012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9" name="TextBox 48"/>
          <p:cNvSpPr txBox="1"/>
          <p:nvPr/>
        </p:nvSpPr>
        <p:spPr>
          <a:xfrm>
            <a:off x="1869897" y="593945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0" name="TextBox 49"/>
          <p:cNvSpPr txBox="1"/>
          <p:nvPr/>
        </p:nvSpPr>
        <p:spPr>
          <a:xfrm>
            <a:off x="2279777"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1" name="TextBox 50"/>
          <p:cNvSpPr txBox="1"/>
          <p:nvPr/>
        </p:nvSpPr>
        <p:spPr>
          <a:xfrm>
            <a:off x="2581471"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2" name="TextBox 51"/>
          <p:cNvSpPr txBox="1"/>
          <p:nvPr/>
        </p:nvSpPr>
        <p:spPr>
          <a:xfrm>
            <a:off x="2898713"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53" name="TextBox 52"/>
          <p:cNvSpPr txBox="1"/>
          <p:nvPr/>
        </p:nvSpPr>
        <p:spPr>
          <a:xfrm>
            <a:off x="3138859"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54" name="TextBox 53"/>
          <p:cNvSpPr txBox="1"/>
          <p:nvPr/>
        </p:nvSpPr>
        <p:spPr>
          <a:xfrm>
            <a:off x="3440552"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55" name="TextBox 54"/>
          <p:cNvSpPr txBox="1"/>
          <p:nvPr/>
        </p:nvSpPr>
        <p:spPr>
          <a:xfrm>
            <a:off x="3767121"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6" name="TextBox 55"/>
          <p:cNvSpPr txBox="1"/>
          <p:nvPr/>
        </p:nvSpPr>
        <p:spPr>
          <a:xfrm>
            <a:off x="4084358"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7" name="TextBox 56"/>
          <p:cNvSpPr txBox="1"/>
          <p:nvPr/>
        </p:nvSpPr>
        <p:spPr>
          <a:xfrm>
            <a:off x="4519123" y="592702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8" name="TextBox 57"/>
          <p:cNvSpPr txBox="1"/>
          <p:nvPr/>
        </p:nvSpPr>
        <p:spPr>
          <a:xfrm>
            <a:off x="4820817"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9" name="TextBox 58"/>
          <p:cNvSpPr txBox="1"/>
          <p:nvPr/>
        </p:nvSpPr>
        <p:spPr>
          <a:xfrm>
            <a:off x="5138059" y="593013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0" name="TextBox 59"/>
          <p:cNvSpPr txBox="1"/>
          <p:nvPr/>
        </p:nvSpPr>
        <p:spPr>
          <a:xfrm>
            <a:off x="5378205" y="593013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1" name="TextBox 60"/>
          <p:cNvSpPr txBox="1"/>
          <p:nvPr/>
        </p:nvSpPr>
        <p:spPr>
          <a:xfrm>
            <a:off x="5679898" y="593323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2" name="TextBox 61"/>
          <p:cNvSpPr txBox="1"/>
          <p:nvPr/>
        </p:nvSpPr>
        <p:spPr>
          <a:xfrm>
            <a:off x="6006467" y="592390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63" name="TextBox 62"/>
          <p:cNvSpPr txBox="1"/>
          <p:nvPr/>
        </p:nvSpPr>
        <p:spPr>
          <a:xfrm>
            <a:off x="6323704" y="593323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64" name="TextBox 63"/>
          <p:cNvSpPr txBox="1"/>
          <p:nvPr/>
        </p:nvSpPr>
        <p:spPr>
          <a:xfrm>
            <a:off x="6711815" y="593634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7013509"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330751" y="593945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7" name="TextBox 66"/>
          <p:cNvSpPr txBox="1"/>
          <p:nvPr/>
        </p:nvSpPr>
        <p:spPr>
          <a:xfrm>
            <a:off x="7570897" y="593945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8" name="TextBox 67"/>
          <p:cNvSpPr txBox="1"/>
          <p:nvPr/>
        </p:nvSpPr>
        <p:spPr>
          <a:xfrm>
            <a:off x="7872590"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9" name="TextBox 68"/>
          <p:cNvSpPr txBox="1"/>
          <p:nvPr/>
        </p:nvSpPr>
        <p:spPr>
          <a:xfrm>
            <a:off x="8199159" y="593323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70" name="TextBox 69"/>
          <p:cNvSpPr txBox="1"/>
          <p:nvPr/>
        </p:nvSpPr>
        <p:spPr>
          <a:xfrm>
            <a:off x="8516396" y="5942566"/>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71" name="TextBox 70"/>
          <p:cNvSpPr txBox="1"/>
          <p:nvPr/>
        </p:nvSpPr>
        <p:spPr>
          <a:xfrm>
            <a:off x="0" y="6477582"/>
            <a:ext cx="8652387"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a:t>
            </a:r>
            <a:r>
              <a:rPr lang="en-US" sz="800" dirty="0">
                <a:solidFill>
                  <a:prstClr val="black"/>
                </a:solidFill>
                <a:latin typeface="Trebuchet MS" panose="020B0603020202020204" pitchFamily="34" charset="0"/>
              </a:rPr>
              <a:t>Includes “cable TV / broadcast” programming.</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72" name="Rounded Rectangle 10"/>
          <p:cNvSpPr/>
          <p:nvPr/>
        </p:nvSpPr>
        <p:spPr>
          <a:xfrm>
            <a:off x="4837" y="1353174"/>
            <a:ext cx="91440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 of TV Programs Trending In The Top 10 During Each Night</a:t>
            </a:r>
          </a:p>
        </p:txBody>
      </p:sp>
      <p:sp>
        <p:nvSpPr>
          <p:cNvPr id="7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3239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7987" y="307766"/>
            <a:ext cx="7598429"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Across Genres, Ad-Supported Cable TV Had More Top 10 Trending Topics Throughout Primetime Than Broadcast TV</a:t>
            </a:r>
          </a:p>
        </p:txBody>
      </p:sp>
      <p:sp>
        <p:nvSpPr>
          <p:cNvPr id="8" name="TextBox 7"/>
          <p:cNvSpPr txBox="1"/>
          <p:nvPr/>
        </p:nvSpPr>
        <p:spPr>
          <a:xfrm>
            <a:off x="0" y="6492024"/>
            <a:ext cx="88201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6" name="Rounded Rectangle 10"/>
          <p:cNvSpPr/>
          <p:nvPr/>
        </p:nvSpPr>
        <p:spPr>
          <a:xfrm>
            <a:off x="0" y="1619545"/>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Genre % Breakout of Ad-Supported TV Topics By Medium</a:t>
            </a:r>
            <a:endParaRPr kumimoji="0" lang="en-US" b="1" i="0" strike="noStrike" kern="0" cap="none" spc="0" normalizeH="0" baseline="0" noProof="0" dirty="0">
              <a:ln>
                <a:noFill/>
              </a:ln>
              <a:solidFill>
                <a:schemeClr val="tx1"/>
              </a:solidFill>
              <a:effectLst/>
              <a:uLnTx/>
              <a:uFillTx/>
            </a:endParaRPr>
          </a:p>
        </p:txBody>
      </p:sp>
      <p:graphicFrame>
        <p:nvGraphicFramePr>
          <p:cNvPr id="9" name="Chart 8"/>
          <p:cNvGraphicFramePr/>
          <p:nvPr>
            <p:extLst>
              <p:ext uri="{D42A27DB-BD31-4B8C-83A1-F6EECF244321}">
                <p14:modId xmlns:p14="http://schemas.microsoft.com/office/powerpoint/2010/main" val="978413851"/>
              </p:ext>
            </p:extLst>
          </p:nvPr>
        </p:nvGraphicFramePr>
        <p:xfrm>
          <a:off x="-606496" y="3074695"/>
          <a:ext cx="3965511" cy="22782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17987" y="6011493"/>
            <a:ext cx="8702164" cy="400110"/>
          </a:xfrm>
          <a:prstGeom prst="rect">
            <a:avLst/>
          </a:prstGeom>
          <a:noFill/>
        </p:spPr>
        <p:txBody>
          <a:bodyPr wrap="square" rtlCol="0">
            <a:spAutoFit/>
          </a:bodyPr>
          <a:lstStyle/>
          <a:p>
            <a:pPr defTabSz="914400">
              <a:defRPr/>
            </a:pPr>
            <a:r>
              <a:rPr lang="en-US" sz="1000" kern="0" dirty="0">
                <a:solidFill>
                  <a:prstClr val="black"/>
                </a:solidFill>
                <a:latin typeface="Trebuchet MS" panose="020B0603020202020204" pitchFamily="34" charset="0"/>
              </a:rPr>
              <a:t>*Ad-Supported Cable TV &amp; Broadcast TV includes programs or topics that aired, or were discussed, on multiple networks such as NFL’s Thursday Night Football (CBS/NFL Network) or the Presidential debates (broadcast networks / cable news networks)</a:t>
            </a:r>
          </a:p>
        </p:txBody>
      </p:sp>
      <p:graphicFrame>
        <p:nvGraphicFramePr>
          <p:cNvPr id="12" name="Chart 11"/>
          <p:cNvGraphicFramePr/>
          <p:nvPr>
            <p:extLst>
              <p:ext uri="{D42A27DB-BD31-4B8C-83A1-F6EECF244321}">
                <p14:modId xmlns:p14="http://schemas.microsoft.com/office/powerpoint/2010/main" val="3400042529"/>
              </p:ext>
            </p:extLst>
          </p:nvPr>
        </p:nvGraphicFramePr>
        <p:xfrm>
          <a:off x="2599925" y="3074695"/>
          <a:ext cx="4152123" cy="22782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2056372331"/>
              </p:ext>
            </p:extLst>
          </p:nvPr>
        </p:nvGraphicFramePr>
        <p:xfrm>
          <a:off x="5598161" y="3034484"/>
          <a:ext cx="4152123" cy="2278220"/>
        </p:xfrm>
        <a:graphic>
          <a:graphicData uri="http://schemas.openxmlformats.org/drawingml/2006/chart">
            <c:chart xmlns:c="http://schemas.openxmlformats.org/drawingml/2006/chart" xmlns:r="http://schemas.openxmlformats.org/officeDocument/2006/relationships" r:id="rId5"/>
          </a:graphicData>
        </a:graphic>
      </p:graphicFrame>
      <p:sp>
        <p:nvSpPr>
          <p:cNvPr id="15" name="Rounded Rectangle 10"/>
          <p:cNvSpPr/>
          <p:nvPr/>
        </p:nvSpPr>
        <p:spPr>
          <a:xfrm>
            <a:off x="387888" y="2658774"/>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Entertainment</a:t>
            </a:r>
            <a:endParaRPr kumimoji="0" lang="en-US" b="1" i="0" strike="noStrike" kern="0" cap="none" spc="0" normalizeH="0" baseline="0" noProof="0" dirty="0">
              <a:ln>
                <a:noFill/>
              </a:ln>
              <a:solidFill>
                <a:schemeClr val="tx1"/>
              </a:solidFill>
              <a:effectLst/>
              <a:uLnTx/>
              <a:uFillTx/>
            </a:endParaRPr>
          </a:p>
        </p:txBody>
      </p:sp>
      <p:sp>
        <p:nvSpPr>
          <p:cNvPr id="16" name="Rounded Rectangle 10"/>
          <p:cNvSpPr/>
          <p:nvPr/>
        </p:nvSpPr>
        <p:spPr>
          <a:xfrm>
            <a:off x="3703366" y="2652552"/>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Sports</a:t>
            </a:r>
            <a:endParaRPr kumimoji="0" lang="en-US" b="1" i="0" strike="noStrike" kern="0" cap="none" spc="0" normalizeH="0" baseline="0" noProof="0" dirty="0">
              <a:ln>
                <a:noFill/>
              </a:ln>
              <a:solidFill>
                <a:schemeClr val="tx1"/>
              </a:solidFill>
              <a:effectLst/>
              <a:uLnTx/>
              <a:uFillTx/>
            </a:endParaRPr>
          </a:p>
        </p:txBody>
      </p:sp>
      <p:sp>
        <p:nvSpPr>
          <p:cNvPr id="17" name="Rounded Rectangle 10"/>
          <p:cNvSpPr/>
          <p:nvPr/>
        </p:nvSpPr>
        <p:spPr>
          <a:xfrm>
            <a:off x="6642499" y="2652551"/>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News</a:t>
            </a:r>
            <a:endParaRPr kumimoji="0" lang="en-US" b="1" i="0"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247738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620" y="90767"/>
            <a:ext cx="752980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spc="-100" dirty="0">
                <a:solidFill>
                  <a:srgbClr val="3775A2"/>
                </a:solidFill>
                <a:latin typeface="Trebuchet MS"/>
                <a:ea typeface="+mj-ea"/>
                <a:cs typeface="Trebuchet MS"/>
              </a:rPr>
              <a:t>Outside Of The NFL, Cable TV Was The Clear Leader Over Broadcast TV In Social Conversation Across Sports Leagues</a:t>
            </a:r>
          </a:p>
        </p:txBody>
      </p:sp>
      <p:graphicFrame>
        <p:nvGraphicFramePr>
          <p:cNvPr id="12" name="Chart 11"/>
          <p:cNvGraphicFramePr/>
          <p:nvPr>
            <p:extLst>
              <p:ext uri="{D42A27DB-BD31-4B8C-83A1-F6EECF244321}">
                <p14:modId xmlns:p14="http://schemas.microsoft.com/office/powerpoint/2010/main" val="13647365"/>
              </p:ext>
            </p:extLst>
          </p:nvPr>
        </p:nvGraphicFramePr>
        <p:xfrm>
          <a:off x="18662" y="2227426"/>
          <a:ext cx="912533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0" y="6384272"/>
            <a:ext cx="8652387" cy="461665"/>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Results include both “direct” and “related” TV topics.  Topics include direct program hashtags as well as sports TV-related topics tied to athletes, teams and game references.  The 355 sports TV topics includes duplication for similar topics trending in different games (ex. Kershaw) which explains the slight variance with the overall unique sports figures on page 16.</a:t>
            </a:r>
          </a:p>
        </p:txBody>
      </p:sp>
      <p:sp>
        <p:nvSpPr>
          <p:cNvPr id="29" name="Rounded Rectangle 10"/>
          <p:cNvSpPr/>
          <p:nvPr/>
        </p:nvSpPr>
        <p:spPr>
          <a:xfrm>
            <a:off x="-6222" y="1912005"/>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 (Primetime)</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Topics By Sport</a:t>
            </a:r>
            <a:endParaRPr kumimoji="0" lang="en-US" b="1" i="0" strike="noStrike" kern="0" cap="none" spc="0" normalizeH="0" baseline="0" noProof="0" dirty="0">
              <a:ln>
                <a:noFill/>
              </a:ln>
              <a:solidFill>
                <a:schemeClr val="tx1"/>
              </a:solidFill>
              <a:effectLst/>
              <a:uLnTx/>
              <a:uFillTx/>
            </a:endParaRPr>
          </a:p>
        </p:txBody>
      </p:sp>
      <p:sp>
        <p:nvSpPr>
          <p:cNvPr id="31" name="TextBox 30"/>
          <p:cNvSpPr txBox="1"/>
          <p:nvPr/>
        </p:nvSpPr>
        <p:spPr>
          <a:xfrm>
            <a:off x="157310" y="1106203"/>
            <a:ext cx="8658808"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strike="noStrike" kern="1200" cap="none" spc="0" normalizeH="0" baseline="0" noProof="0" dirty="0">
                <a:ln>
                  <a:noFill/>
                </a:ln>
                <a:solidFill>
                  <a:prstClr val="black"/>
                </a:solidFill>
                <a:effectLst/>
                <a:uLnTx/>
                <a:uFillTx/>
                <a:latin typeface="Calibri"/>
                <a:ea typeface="+mn-ea"/>
                <a:cs typeface="+mn-cs"/>
              </a:rPr>
              <a:t>During the four-week</a:t>
            </a:r>
            <a:r>
              <a:rPr kumimoji="0" lang="en-US" sz="1600" b="0" i="0" strike="noStrike" kern="1200" cap="none" spc="0" normalizeH="0" noProof="0" dirty="0">
                <a:ln>
                  <a:noFill/>
                </a:ln>
                <a:solidFill>
                  <a:prstClr val="black"/>
                </a:solidFill>
                <a:effectLst/>
                <a:uLnTx/>
                <a:uFillTx/>
                <a:latin typeface="Calibri"/>
                <a:ea typeface="+mn-ea"/>
                <a:cs typeface="+mn-cs"/>
              </a:rPr>
              <a:t> time period, </a:t>
            </a:r>
            <a:r>
              <a:rPr kumimoji="0" lang="en-US" sz="1600" b="0" i="0" u="sng" strike="noStrike" kern="1200" cap="none" spc="0" normalizeH="0" noProof="0" dirty="0">
                <a:ln>
                  <a:noFill/>
                </a:ln>
                <a:solidFill>
                  <a:prstClr val="black"/>
                </a:solidFill>
                <a:effectLst/>
                <a:uLnTx/>
                <a:uFillTx/>
                <a:latin typeface="Calibri"/>
                <a:ea typeface="+mn-ea"/>
                <a:cs typeface="+mn-cs"/>
              </a:rPr>
              <a:t>237</a:t>
            </a:r>
            <a:r>
              <a:rPr kumimoji="0" lang="en-US" sz="1600" b="0" i="0" strike="noStrike" kern="1200" cap="none" spc="0" normalizeH="0" noProof="0" dirty="0">
                <a:ln>
                  <a:noFill/>
                </a:ln>
                <a:solidFill>
                  <a:prstClr val="black"/>
                </a:solidFill>
                <a:effectLst/>
                <a:uLnTx/>
                <a:uFillTx/>
                <a:latin typeface="Calibri"/>
                <a:ea typeface="+mn-ea"/>
                <a:cs typeface="+mn-cs"/>
              </a:rPr>
              <a:t> separate sports topics on Ad-Supported Cable TV (games, teams, athletes, </a:t>
            </a:r>
            <a:r>
              <a:rPr kumimoji="0" lang="en-US" sz="1600" b="0" i="0" strike="noStrike" kern="1200" cap="none" spc="0" normalizeH="0" noProof="0" dirty="0" err="1">
                <a:ln>
                  <a:noFill/>
                </a:ln>
                <a:solidFill>
                  <a:prstClr val="black"/>
                </a:solidFill>
                <a:effectLst/>
                <a:uLnTx/>
                <a:uFillTx/>
                <a:latin typeface="Calibri"/>
                <a:ea typeface="+mn-ea"/>
                <a:cs typeface="+mn-cs"/>
              </a:rPr>
              <a:t>etc</a:t>
            </a:r>
            <a:r>
              <a:rPr kumimoji="0" lang="en-US" sz="1600" b="0" i="0" strike="noStrike" kern="1200" cap="none" spc="0" normalizeH="0" noProof="0" dirty="0">
                <a:ln>
                  <a:noFill/>
                </a:ln>
                <a:solidFill>
                  <a:prstClr val="black"/>
                </a:solidFill>
                <a:effectLst/>
                <a:uLnTx/>
                <a:uFillTx/>
                <a:latin typeface="Calibri"/>
                <a:ea typeface="+mn-ea"/>
                <a:cs typeface="+mn-cs"/>
              </a:rPr>
              <a:t>) in total trended in the Top 10; an average of more than </a:t>
            </a:r>
            <a:r>
              <a:rPr lang="en-US" sz="1600" dirty="0">
                <a:solidFill>
                  <a:prstClr val="black"/>
                </a:solidFill>
                <a:latin typeface="Calibri"/>
              </a:rPr>
              <a:t>8</a:t>
            </a:r>
            <a:r>
              <a:rPr kumimoji="0" lang="en-US" sz="1600" b="0" i="0" strike="noStrike" kern="1200" cap="none" spc="0" normalizeH="0" noProof="0" dirty="0">
                <a:ln>
                  <a:noFill/>
                </a:ln>
                <a:solidFill>
                  <a:prstClr val="black"/>
                </a:solidFill>
                <a:effectLst/>
                <a:uLnTx/>
                <a:uFillTx/>
                <a:latin typeface="Calibri"/>
                <a:ea typeface="+mn-ea"/>
                <a:cs typeface="+mn-cs"/>
              </a:rPr>
              <a:t> per night  </a:t>
            </a:r>
          </a:p>
        </p:txBody>
      </p:sp>
      <p:sp>
        <p:nvSpPr>
          <p:cNvPr id="7"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9" name="TextBox 8"/>
          <p:cNvSpPr txBox="1"/>
          <p:nvPr/>
        </p:nvSpPr>
        <p:spPr>
          <a:xfrm>
            <a:off x="242600" y="2897679"/>
            <a:ext cx="485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115</a:t>
            </a:r>
          </a:p>
        </p:txBody>
      </p:sp>
      <p:sp>
        <p:nvSpPr>
          <p:cNvPr id="10" name="TextBox 9"/>
          <p:cNvSpPr txBox="1"/>
          <p:nvPr/>
        </p:nvSpPr>
        <p:spPr>
          <a:xfrm>
            <a:off x="989044" y="3617320"/>
            <a:ext cx="39188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79</a:t>
            </a:r>
          </a:p>
        </p:txBody>
      </p:sp>
      <p:sp>
        <p:nvSpPr>
          <p:cNvPr id="11" name="TextBox 10"/>
          <p:cNvSpPr txBox="1"/>
          <p:nvPr/>
        </p:nvSpPr>
        <p:spPr>
          <a:xfrm>
            <a:off x="1651518" y="4082667"/>
            <a:ext cx="4198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57</a:t>
            </a:r>
          </a:p>
        </p:txBody>
      </p:sp>
      <p:sp>
        <p:nvSpPr>
          <p:cNvPr id="13" name="TextBox 12"/>
          <p:cNvSpPr txBox="1"/>
          <p:nvPr/>
        </p:nvSpPr>
        <p:spPr>
          <a:xfrm>
            <a:off x="2335763" y="4095106"/>
            <a:ext cx="4198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56</a:t>
            </a:r>
          </a:p>
        </p:txBody>
      </p:sp>
      <p:sp>
        <p:nvSpPr>
          <p:cNvPr id="14" name="TextBox 13"/>
          <p:cNvSpPr txBox="1"/>
          <p:nvPr/>
        </p:nvSpPr>
        <p:spPr>
          <a:xfrm>
            <a:off x="3007567" y="4770833"/>
            <a:ext cx="4198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23</a:t>
            </a:r>
          </a:p>
        </p:txBody>
      </p:sp>
      <p:sp>
        <p:nvSpPr>
          <p:cNvPr id="15" name="TextBox 14"/>
          <p:cNvSpPr txBox="1"/>
          <p:nvPr/>
        </p:nvSpPr>
        <p:spPr>
          <a:xfrm>
            <a:off x="3704253" y="5059948"/>
            <a:ext cx="4198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16" name="TextBox 15"/>
          <p:cNvSpPr txBox="1"/>
          <p:nvPr/>
        </p:nvSpPr>
        <p:spPr>
          <a:xfrm>
            <a:off x="52670" y="6160789"/>
            <a:ext cx="8702164" cy="230832"/>
          </a:xfrm>
          <a:prstGeom prst="rect">
            <a:avLst/>
          </a:prstGeom>
          <a:noFill/>
        </p:spPr>
        <p:txBody>
          <a:bodyPr wrap="square" rtlCol="0">
            <a:spAutoFit/>
          </a:bodyPr>
          <a:lstStyle/>
          <a:p>
            <a:pPr defTabSz="914400">
              <a:defRPr/>
            </a:pPr>
            <a:r>
              <a:rPr lang="en-US" sz="900" kern="0" dirty="0">
                <a:solidFill>
                  <a:prstClr val="black"/>
                </a:solidFill>
                <a:latin typeface="Trebuchet MS" panose="020B0603020202020204" pitchFamily="34" charset="0"/>
              </a:rPr>
              <a:t>*MLS: Top 10 trending topics – 3 on ad-supported cable TV; 1 on broadcast TV </a:t>
            </a:r>
          </a:p>
        </p:txBody>
      </p:sp>
    </p:spTree>
    <p:extLst>
      <p:ext uri="{BB962C8B-B14F-4D97-AF65-F5344CB8AC3E}">
        <p14:creationId xmlns:p14="http://schemas.microsoft.com/office/powerpoint/2010/main" val="3258857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77" t="11147" r="19407" b="4305"/>
          <a:stretch/>
        </p:blipFill>
        <p:spPr>
          <a:xfrm>
            <a:off x="0" y="0"/>
            <a:ext cx="9144000" cy="6858324"/>
          </a:xfrm>
          <a:prstGeom prst="rect">
            <a:avLst/>
          </a:prstGeom>
        </p:spPr>
      </p:pic>
    </p:spTree>
    <p:extLst>
      <p:ext uri="{BB962C8B-B14F-4D97-AF65-F5344CB8AC3E}">
        <p14:creationId xmlns:p14="http://schemas.microsoft.com/office/powerpoint/2010/main" val="232556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177281" y="119910"/>
            <a:ext cx="761378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0" i="0" u="none" strike="noStrike" kern="0" cap="none" spc="-100" normalizeH="0" baseline="0" noProof="0" dirty="0">
                <a:ln>
                  <a:noFill/>
                </a:ln>
                <a:solidFill>
                  <a:srgbClr val="3775A2"/>
                </a:solidFill>
                <a:effectLst/>
                <a:uLnTx/>
                <a:uFillTx/>
                <a:latin typeface="Trebuchet MS"/>
                <a:cs typeface="Trebuchet MS"/>
              </a:rPr>
              <a:t>Ad-Supported</a:t>
            </a:r>
            <a:r>
              <a:rPr kumimoji="0" lang="en-US" sz="2500" b="0" i="0" u="none" strike="noStrike" kern="0" cap="none" spc="-100" normalizeH="0" noProof="0" dirty="0">
                <a:ln>
                  <a:noFill/>
                </a:ln>
                <a:solidFill>
                  <a:srgbClr val="3775A2"/>
                </a:solidFill>
                <a:effectLst/>
                <a:uLnTx/>
                <a:uFillTx/>
                <a:latin typeface="Trebuchet MS"/>
                <a:cs typeface="Trebuchet MS"/>
              </a:rPr>
              <a:t> </a:t>
            </a:r>
            <a:r>
              <a:rPr kumimoji="0" lang="en-US" sz="2500" b="0" i="0" u="none" strike="noStrike" kern="0" cap="none" spc="-100" normalizeH="0" baseline="0" noProof="0" dirty="0">
                <a:ln>
                  <a:noFill/>
                </a:ln>
                <a:solidFill>
                  <a:srgbClr val="3775A2"/>
                </a:solidFill>
                <a:effectLst/>
                <a:uLnTx/>
                <a:uFillTx/>
                <a:latin typeface="Trebuchet MS"/>
                <a:cs typeface="Trebuchet MS"/>
              </a:rPr>
              <a:t>TV Also Captures &amp; Creates Society’s “Big Moments” Which </a:t>
            </a:r>
            <a:r>
              <a:rPr lang="en-US" sz="2500" kern="0" spc="-100" dirty="0">
                <a:solidFill>
                  <a:srgbClr val="3775A2"/>
                </a:solidFill>
                <a:latin typeface="Trebuchet MS"/>
                <a:cs typeface="Trebuchet MS"/>
              </a:rPr>
              <a:t>Are Further Amplified On Social Media</a:t>
            </a:r>
            <a:endParaRPr kumimoji="0" lang="en-US" sz="2500" b="0" i="0" u="none" strike="noStrike" kern="0" cap="none" spc="-100" normalizeH="0" baseline="0" noProof="0" dirty="0">
              <a:ln>
                <a:noFill/>
              </a:ln>
              <a:solidFill>
                <a:srgbClr val="3775A2"/>
              </a:solidFill>
              <a:effectLst/>
              <a:uLnTx/>
              <a:uFillTx/>
              <a:latin typeface="Trebuchet MS"/>
              <a:cs typeface="Trebuchet MS"/>
            </a:endParaRPr>
          </a:p>
        </p:txBody>
      </p:sp>
      <p:sp>
        <p:nvSpPr>
          <p:cNvPr id="3" name="TextBox 2"/>
          <p:cNvSpPr txBox="1"/>
          <p:nvPr/>
        </p:nvSpPr>
        <p:spPr>
          <a:xfrm>
            <a:off x="-9331" y="983264"/>
            <a:ext cx="9153331"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Each month, Ad-supported TV gives us many memorable and iconic moments across sports, entertainment and news… moments that people couldn’t wait to talk about with others online. Here’s a look at some events</a:t>
            </a:r>
            <a:r>
              <a:rPr kumimoji="0" lang="en-US" sz="1300" b="0" i="0" u="none" strike="noStrike" kern="0" cap="none" spc="0" normalizeH="0" noProof="0" dirty="0">
                <a:ln>
                  <a:noFill/>
                </a:ln>
                <a:solidFill>
                  <a:prstClr val="black"/>
                </a:solidFill>
                <a:effectLst/>
                <a:uLnTx/>
                <a:uFillTx/>
                <a:latin typeface="Trebuchet MS" panose="020B0603020202020204" pitchFamily="34" charset="0"/>
                <a:ea typeface="+mn-ea"/>
                <a:cs typeface="+mn-cs"/>
              </a:rPr>
              <a:t> during Oct/Nov ‘16:</a:t>
            </a:r>
            <a:endParaRPr kumimoji="0" lang="en-US" sz="13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1" name="TextBox 20"/>
          <p:cNvSpPr txBox="1"/>
          <p:nvPr/>
        </p:nvSpPr>
        <p:spPr>
          <a:xfrm>
            <a:off x="4583627" y="2166355"/>
            <a:ext cx="2265777"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The Presidential</a:t>
            </a:r>
            <a:r>
              <a:rPr kumimoji="0" lang="en-US" sz="900" b="1" i="0" u="sng" strike="noStrike" kern="0" cap="none" spc="0" normalizeH="0" noProof="0" dirty="0">
                <a:ln>
                  <a:noFill/>
                </a:ln>
                <a:solidFill>
                  <a:sysClr val="windowText" lastClr="000000"/>
                </a:solidFill>
                <a:effectLst/>
                <a:uLnTx/>
                <a:uFillTx/>
                <a:latin typeface="Trebuchet MS" panose="020B0603020202020204" pitchFamily="34" charset="0"/>
              </a:rPr>
              <a:t> Debates…</a:t>
            </a:r>
            <a:endParaRPr kumimoji="0" lang="en-US" sz="800" b="1" i="0"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2" name="TextBox 21"/>
          <p:cNvSpPr txBox="1"/>
          <p:nvPr/>
        </p:nvSpPr>
        <p:spPr>
          <a:xfrm>
            <a:off x="55917" y="1970612"/>
            <a:ext cx="2169290"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After 108 years of futility,</a:t>
            </a:r>
            <a:r>
              <a:rPr kumimoji="0" lang="en-US" sz="900" b="1" i="0" u="sng" strike="noStrike" kern="0" cap="none" spc="0" normalizeH="0" noProof="0" dirty="0">
                <a:ln>
                  <a:noFill/>
                </a:ln>
                <a:solidFill>
                  <a:sysClr val="windowText" lastClr="000000"/>
                </a:solidFill>
                <a:effectLst/>
                <a:uLnTx/>
                <a:uFillTx/>
                <a:latin typeface="Trebuchet MS" panose="020B0603020202020204" pitchFamily="34" charset="0"/>
              </a:rPr>
              <a:t> the Cubs win the World Series in a nail-biting, rain-delayed, extra inning Game 7</a:t>
            </a:r>
            <a:endParaRPr kumimoji="0" lang="en-US" sz="800" b="1" i="0"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4" name="TextBox 23"/>
          <p:cNvSpPr txBox="1"/>
          <p:nvPr/>
        </p:nvSpPr>
        <p:spPr>
          <a:xfrm>
            <a:off x="6993869" y="4435947"/>
            <a:ext cx="2087174"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Beyoncé's surprise performance with the Dixie</a:t>
            </a:r>
            <a:r>
              <a:rPr kumimoji="0" lang="en-US" sz="900" b="1" i="0" u="sng" strike="noStrike" kern="0" cap="none" spc="0" normalizeH="0" noProof="0" dirty="0">
                <a:ln>
                  <a:noFill/>
                </a:ln>
                <a:solidFill>
                  <a:sysClr val="windowText" lastClr="000000"/>
                </a:solidFill>
                <a:effectLst/>
                <a:uLnTx/>
                <a:uFillTx/>
                <a:latin typeface="Trebuchet MS" panose="020B0603020202020204" pitchFamily="34" charset="0"/>
              </a:rPr>
              <a:t> Chicks at the CMA Awards</a:t>
            </a: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 </a:t>
            </a:r>
            <a:endParaRPr kumimoji="0" lang="en-US" sz="800" b="1" i="0"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6" name="TextBox 25"/>
          <p:cNvSpPr txBox="1"/>
          <p:nvPr/>
        </p:nvSpPr>
        <p:spPr>
          <a:xfrm>
            <a:off x="172456" y="4413508"/>
            <a:ext cx="1907868"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effectLst/>
                <a:uLnTx/>
                <a:uFillTx/>
                <a:latin typeface="Trebuchet MS" panose="020B0603020202020204" pitchFamily="34" charset="0"/>
              </a:rPr>
              <a:t>“Take Me Out To The Ballgame” 7</a:t>
            </a:r>
            <a:r>
              <a:rPr kumimoji="0" lang="en-US" sz="900" b="1" i="0" u="sng" strike="noStrike" kern="0" cap="none" spc="0" normalizeH="0" baseline="30000" noProof="0" dirty="0">
                <a:ln>
                  <a:noFill/>
                </a:ln>
                <a:effectLst/>
                <a:uLnTx/>
                <a:uFillTx/>
                <a:latin typeface="Trebuchet MS" panose="020B0603020202020204" pitchFamily="34" charset="0"/>
              </a:rPr>
              <a:t>th</a:t>
            </a:r>
            <a:r>
              <a:rPr kumimoji="0" lang="en-US" sz="900" b="1" i="0" u="sng" strike="noStrike" kern="0" cap="none" spc="0" normalizeH="0" baseline="0" noProof="0" dirty="0">
                <a:ln>
                  <a:noFill/>
                </a:ln>
                <a:effectLst/>
                <a:uLnTx/>
                <a:uFillTx/>
                <a:latin typeface="Trebuchet MS" panose="020B0603020202020204" pitchFamily="34" charset="0"/>
              </a:rPr>
              <a:t> Inning celebrity renditions at Wrigley</a:t>
            </a:r>
            <a:endParaRPr kumimoji="0" lang="en-US" sz="800" b="1" i="0" u="sng" strike="noStrike" kern="0" cap="none" spc="0" normalizeH="0" baseline="0" noProof="0" dirty="0">
              <a:ln>
                <a:noFill/>
              </a:ln>
              <a:effectLst/>
              <a:uLnTx/>
              <a:uFillTx/>
              <a:latin typeface="Trebuchet MS" panose="020B0603020202020204" pitchFamily="34" charset="0"/>
            </a:endParaRPr>
          </a:p>
        </p:txBody>
      </p:sp>
      <p:sp>
        <p:nvSpPr>
          <p:cNvPr id="28" name="TextBox 27"/>
          <p:cNvSpPr txBox="1"/>
          <p:nvPr/>
        </p:nvSpPr>
        <p:spPr>
          <a:xfrm>
            <a:off x="2212523" y="4687793"/>
            <a:ext cx="2109138"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…and the pros</a:t>
            </a:r>
            <a:endParaRPr kumimoji="0" lang="en-US" sz="800" b="1" i="0"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29" name="TextBox 28"/>
          <p:cNvSpPr txBox="1"/>
          <p:nvPr/>
        </p:nvSpPr>
        <p:spPr>
          <a:xfrm>
            <a:off x="2254366" y="2075612"/>
            <a:ext cx="213360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Last</a:t>
            </a:r>
            <a:r>
              <a:rPr kumimoji="0" lang="en-US" sz="900" b="1" i="0" u="sng" strike="noStrike" kern="0" cap="none" spc="0" normalizeH="0" noProof="0" dirty="0">
                <a:ln>
                  <a:noFill/>
                </a:ln>
                <a:solidFill>
                  <a:sysClr val="windowText" lastClr="000000"/>
                </a:solidFill>
                <a:effectLst/>
                <a:uLnTx/>
                <a:uFillTx/>
                <a:latin typeface="Trebuchet MS" panose="020B0603020202020204" pitchFamily="34" charset="0"/>
              </a:rPr>
              <a:t> minute victories in both college…</a:t>
            </a:r>
            <a:endParaRPr kumimoji="0" lang="en-US" sz="800" b="1" i="0"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30" name="TextBox 29"/>
          <p:cNvSpPr txBox="1"/>
          <p:nvPr/>
        </p:nvSpPr>
        <p:spPr>
          <a:xfrm>
            <a:off x="4730943" y="4682248"/>
            <a:ext cx="2011968"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dirty="0">
                <a:ln>
                  <a:noFill/>
                </a:ln>
                <a:solidFill>
                  <a:sysClr val="windowText" lastClr="000000"/>
                </a:solidFill>
                <a:effectLst/>
                <a:uLnTx/>
                <a:uFillTx/>
                <a:latin typeface="Trebuchet MS" panose="020B0603020202020204" pitchFamily="34" charset="0"/>
              </a:rPr>
              <a:t>…and Ken Bone</a:t>
            </a:r>
            <a:endParaRPr kumimoji="0" lang="en-US" sz="800" b="1" i="1" u="sng"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
        <p:nvSpPr>
          <p:cNvPr id="31" name="TextBox 30"/>
          <p:cNvSpPr txBox="1"/>
          <p:nvPr/>
        </p:nvSpPr>
        <p:spPr>
          <a:xfrm>
            <a:off x="7024427" y="2029733"/>
            <a:ext cx="208727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u="sng" kern="0" dirty="0">
                <a:latin typeface="Trebuchet MS" panose="020B0603020202020204" pitchFamily="34" charset="0"/>
              </a:rPr>
              <a:t>Popular, Buzzed-About Shows Like </a:t>
            </a:r>
            <a:r>
              <a:rPr lang="en-US" sz="900" b="1" i="1" u="sng" kern="0" dirty="0">
                <a:latin typeface="Trebuchet MS" panose="020B0603020202020204" pitchFamily="34" charset="0"/>
              </a:rPr>
              <a:t>Empire</a:t>
            </a:r>
            <a:endParaRPr kumimoji="0" lang="en-US" sz="800" b="1" i="1" u="sng" strike="noStrike" kern="0" cap="none" spc="0" normalizeH="0" baseline="0" noProof="0" dirty="0">
              <a:ln>
                <a:noFill/>
              </a:ln>
              <a:effectLst/>
              <a:uLnTx/>
              <a:uFillTx/>
              <a:latin typeface="Trebuchet MS" panose="020B0603020202020204" pitchFamily="34" charset="0"/>
            </a:endParaRPr>
          </a:p>
        </p:txBody>
      </p:sp>
      <p:sp>
        <p:nvSpPr>
          <p:cNvPr id="40" name="Rectangle: Rounded Corners 39"/>
          <p:cNvSpPr/>
          <p:nvPr/>
        </p:nvSpPr>
        <p:spPr>
          <a:xfrm>
            <a:off x="4537440" y="1557586"/>
            <a:ext cx="69800" cy="5233860"/>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44467" y="1595541"/>
            <a:ext cx="4194266" cy="307777"/>
          </a:xfrm>
          <a:prstGeom prst="rect">
            <a:avLst/>
          </a:prstGeom>
          <a:solidFill>
            <a:schemeClr val="tx2"/>
          </a:solidFill>
          <a:ln>
            <a:solidFill>
              <a:schemeClr val="tx1"/>
            </a:solidFill>
          </a:ln>
        </p:spPr>
        <p:txBody>
          <a:bodyPr wrap="square" rtlCol="0">
            <a:spAutoFit/>
          </a:bodyPr>
          <a:lstStyle/>
          <a:p>
            <a:pPr algn="ctr"/>
            <a:r>
              <a:rPr lang="en-US" sz="1400" b="1" dirty="0">
                <a:solidFill>
                  <a:schemeClr val="bg1"/>
                </a:solidFill>
              </a:rPr>
              <a:t>Sports</a:t>
            </a:r>
          </a:p>
        </p:txBody>
      </p:sp>
      <p:sp>
        <p:nvSpPr>
          <p:cNvPr id="43" name="TextBox 42"/>
          <p:cNvSpPr txBox="1"/>
          <p:nvPr/>
        </p:nvSpPr>
        <p:spPr>
          <a:xfrm>
            <a:off x="4750890" y="1598649"/>
            <a:ext cx="1950098" cy="307777"/>
          </a:xfrm>
          <a:prstGeom prst="rect">
            <a:avLst/>
          </a:prstGeom>
          <a:solidFill>
            <a:srgbClr val="FFFF00"/>
          </a:solidFill>
          <a:ln>
            <a:solidFill>
              <a:schemeClr val="tx1"/>
            </a:solidFill>
          </a:ln>
        </p:spPr>
        <p:txBody>
          <a:bodyPr wrap="square" rtlCol="0">
            <a:spAutoFit/>
          </a:bodyPr>
          <a:lstStyle/>
          <a:p>
            <a:pPr algn="ctr"/>
            <a:r>
              <a:rPr lang="en-US" sz="1400" b="1" dirty="0"/>
              <a:t>News</a:t>
            </a:r>
          </a:p>
        </p:txBody>
      </p:sp>
      <p:sp>
        <p:nvSpPr>
          <p:cNvPr id="44" name="TextBox 43"/>
          <p:cNvSpPr txBox="1"/>
          <p:nvPr/>
        </p:nvSpPr>
        <p:spPr>
          <a:xfrm>
            <a:off x="7097487" y="1592428"/>
            <a:ext cx="1950098" cy="307777"/>
          </a:xfrm>
          <a:prstGeom prst="rect">
            <a:avLst/>
          </a:prstGeom>
          <a:solidFill>
            <a:schemeClr val="accent3">
              <a:lumMod val="75000"/>
            </a:schemeClr>
          </a:solidFill>
          <a:ln>
            <a:solidFill>
              <a:schemeClr val="tx1"/>
            </a:solidFill>
          </a:ln>
        </p:spPr>
        <p:txBody>
          <a:bodyPr wrap="square" rtlCol="0">
            <a:spAutoFit/>
          </a:bodyPr>
          <a:lstStyle/>
          <a:p>
            <a:pPr algn="ctr"/>
            <a:r>
              <a:rPr lang="en-US" sz="1400" b="1" dirty="0">
                <a:solidFill>
                  <a:schemeClr val="bg1"/>
                </a:solidFill>
              </a:rPr>
              <a:t>Entertainment</a:t>
            </a:r>
          </a:p>
        </p:txBody>
      </p:sp>
      <p:sp>
        <p:nvSpPr>
          <p:cNvPr id="45" name="Rectangle: Rounded Corners 44"/>
          <p:cNvSpPr/>
          <p:nvPr/>
        </p:nvSpPr>
        <p:spPr>
          <a:xfrm>
            <a:off x="6929191" y="1560695"/>
            <a:ext cx="69800" cy="5233860"/>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230964" y="2442014"/>
            <a:ext cx="2187465" cy="1920978"/>
          </a:xfrm>
          <a:prstGeom prst="rect">
            <a:avLst/>
          </a:prstGeom>
          <a:ln w="19050"/>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rotWithShape="1">
          <a:blip r:embed="rId4"/>
          <a:srcRect b="174"/>
          <a:stretch/>
        </p:blipFill>
        <p:spPr>
          <a:xfrm>
            <a:off x="4655549" y="4943778"/>
            <a:ext cx="2237658" cy="1796040"/>
          </a:xfrm>
          <a:prstGeom prst="rect">
            <a:avLst/>
          </a:prstGeom>
          <a:ln w="19050"/>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5"/>
          <a:stretch>
            <a:fillRect/>
          </a:stretch>
        </p:blipFill>
        <p:spPr>
          <a:xfrm>
            <a:off x="7045207" y="4943778"/>
            <a:ext cx="2096346" cy="1796040"/>
          </a:xfrm>
          <a:prstGeom prst="rect">
            <a:avLst/>
          </a:prstGeom>
          <a:ln w="19050"/>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6"/>
          <a:stretch>
            <a:fillRect/>
          </a:stretch>
        </p:blipFill>
        <p:spPr>
          <a:xfrm>
            <a:off x="2252368" y="4943778"/>
            <a:ext cx="2155778" cy="1783596"/>
          </a:xfrm>
          <a:prstGeom prst="rect">
            <a:avLst/>
          </a:prstGeom>
          <a:ln w="19050"/>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rotWithShape="1">
          <a:blip r:embed="rId7"/>
          <a:srcRect b="12927"/>
          <a:stretch/>
        </p:blipFill>
        <p:spPr>
          <a:xfrm>
            <a:off x="7073084" y="2433212"/>
            <a:ext cx="1986198" cy="1448323"/>
          </a:xfrm>
          <a:prstGeom prst="rect">
            <a:avLst/>
          </a:prstGeom>
        </p:spPr>
        <p:style>
          <a:lnRef idx="2">
            <a:schemeClr val="dk1"/>
          </a:lnRef>
          <a:fillRef idx="1">
            <a:schemeClr val="lt1"/>
          </a:fillRef>
          <a:effectRef idx="0">
            <a:schemeClr val="dk1"/>
          </a:effectRef>
          <a:fontRef idx="minor">
            <a:schemeClr val="dk1"/>
          </a:fontRef>
        </p:style>
      </p:pic>
      <p:pic>
        <p:nvPicPr>
          <p:cNvPr id="1026" name="Picture 2" descr="20161103165734-GettyImages-620755376.jpeg (822×462)"/>
          <p:cNvPicPr>
            <a:picLocks noChangeAspect="1" noChangeArrowheads="1"/>
          </p:cNvPicPr>
          <p:nvPr/>
        </p:nvPicPr>
        <p:blipFill rotWithShape="1">
          <a:blip r:embed="rId8">
            <a:extLst>
              <a:ext uri="{28A0092B-C50C-407E-A947-70E740481C1C}">
                <a14:useLocalDpi xmlns:a14="http://schemas.microsoft.com/office/drawing/2010/main" val="0"/>
              </a:ext>
            </a:extLst>
          </a:blip>
          <a:srcRect l="19017" r="14831"/>
          <a:stretch/>
        </p:blipFill>
        <p:spPr bwMode="auto">
          <a:xfrm>
            <a:off x="195809" y="2497935"/>
            <a:ext cx="1764966" cy="1484235"/>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281" y="3982171"/>
            <a:ext cx="1795055" cy="394014"/>
          </a:xfrm>
          <a:prstGeom prst="rect">
            <a:avLst/>
          </a:prstGeom>
          <a:ln w="19050"/>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10"/>
          <a:stretch>
            <a:fillRect/>
          </a:stretch>
        </p:blipFill>
        <p:spPr>
          <a:xfrm>
            <a:off x="177280" y="6414845"/>
            <a:ext cx="1897455" cy="312529"/>
          </a:xfrm>
          <a:prstGeom prst="rect">
            <a:avLst/>
          </a:prstGeom>
          <a:ln w="19050"/>
        </p:spPr>
        <p:style>
          <a:lnRef idx="2">
            <a:schemeClr val="dk1"/>
          </a:lnRef>
          <a:fillRef idx="1">
            <a:schemeClr val="lt1"/>
          </a:fillRef>
          <a:effectRef idx="0">
            <a:schemeClr val="dk1"/>
          </a:effectRef>
          <a:fontRef idx="minor">
            <a:schemeClr val="dk1"/>
          </a:fontRef>
        </p:style>
      </p:pic>
      <p:pic>
        <p:nvPicPr>
          <p:cNvPr id="1028" name="Picture 4" descr="2154d199.jpg (790×396)"/>
          <p:cNvPicPr>
            <a:picLocks noChangeAspect="1" noChangeArrowheads="1"/>
          </p:cNvPicPr>
          <p:nvPr/>
        </p:nvPicPr>
        <p:blipFill rotWithShape="1">
          <a:blip r:embed="rId11">
            <a:extLst>
              <a:ext uri="{28A0092B-C50C-407E-A947-70E740481C1C}">
                <a14:useLocalDpi xmlns:a14="http://schemas.microsoft.com/office/drawing/2010/main" val="0"/>
              </a:ext>
            </a:extLst>
          </a:blip>
          <a:srcRect l="21425" r="19436"/>
          <a:stretch/>
        </p:blipFill>
        <p:spPr bwMode="auto">
          <a:xfrm>
            <a:off x="177282" y="4918625"/>
            <a:ext cx="1887772" cy="1496220"/>
          </a:xfrm>
          <a:prstGeom prst="rect">
            <a:avLst/>
          </a:prstGeom>
          <a:ln w="19050"/>
        </p:spPr>
        <p:style>
          <a:lnRef idx="2">
            <a:schemeClr val="dk1"/>
          </a:lnRef>
          <a:fillRef idx="1">
            <a:schemeClr val="lt1"/>
          </a:fillRef>
          <a:effectRef idx="0">
            <a:schemeClr val="dk1"/>
          </a:effectRef>
          <a:fontRef idx="minor">
            <a:schemeClr val="dk1"/>
          </a:fontRef>
        </p:style>
      </p:pic>
      <p:pic>
        <p:nvPicPr>
          <p:cNvPr id="1030" name="Picture 6" descr="ap_16271122261753_wide-128daf7975dc80c2e4b46336bcdc646062e6733e-s900-c85.jpg (900×5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2940" y="2433212"/>
            <a:ext cx="2281261" cy="1548958"/>
          </a:xfrm>
          <a:prstGeom prst="rect">
            <a:avLst/>
          </a:prstGeom>
          <a:ln w="19050"/>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13"/>
          <a:stretch>
            <a:fillRect/>
          </a:stretch>
        </p:blipFill>
        <p:spPr>
          <a:xfrm>
            <a:off x="4632941" y="3881535"/>
            <a:ext cx="2291972" cy="481457"/>
          </a:xfrm>
          <a:prstGeom prst="rect">
            <a:avLst/>
          </a:prstGeom>
          <a:ln w="19050"/>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14"/>
          <a:stretch>
            <a:fillRect/>
          </a:stretch>
        </p:blipFill>
        <p:spPr>
          <a:xfrm>
            <a:off x="7045207" y="3881535"/>
            <a:ext cx="2035836" cy="451374"/>
          </a:xfrm>
          <a:prstGeom prst="rect">
            <a:avLst/>
          </a:prstGeom>
          <a:ln w="19050">
            <a:solidFill>
              <a:schemeClr val="tx1"/>
            </a:solidFill>
          </a:ln>
        </p:spPr>
      </p:pic>
    </p:spTree>
    <p:extLst>
      <p:ext uri="{BB962C8B-B14F-4D97-AF65-F5344CB8AC3E}">
        <p14:creationId xmlns:p14="http://schemas.microsoft.com/office/powerpoint/2010/main" val="270715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733" y="317097"/>
            <a:ext cx="8809892"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sz="2400" kern="0" spc="-100" dirty="0">
                <a:solidFill>
                  <a:srgbClr val="3775A2"/>
                </a:solidFill>
                <a:latin typeface="Trebuchet MS"/>
                <a:ea typeface="+mj-ea"/>
                <a:cs typeface="Trebuchet MS"/>
              </a:rPr>
              <a:t>Quantifying How Much Ad-Supported TV Drives Online Social Conversation</a:t>
            </a:r>
          </a:p>
        </p:txBody>
      </p:sp>
      <p:sp>
        <p:nvSpPr>
          <p:cNvPr id="2" name="TextBox 1"/>
          <p:cNvSpPr txBox="1"/>
          <p:nvPr/>
        </p:nvSpPr>
        <p:spPr>
          <a:xfrm>
            <a:off x="157723" y="1043601"/>
            <a:ext cx="8819223" cy="5170646"/>
          </a:xfrm>
          <a:prstGeom prst="rect">
            <a:avLst/>
          </a:prstGeom>
          <a:noFill/>
        </p:spPr>
        <p:txBody>
          <a:bodyPr wrap="square" rtlCol="0">
            <a:spAutoFit/>
          </a:bodyPr>
          <a:lstStyle/>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“Live” Ad-Supported TV is an important fixture in people’s lives and nowhere is this more evident than on Twitter</a:t>
            </a:r>
          </a:p>
          <a:p>
            <a:pPr marL="285750" lvl="0"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Twitter is one of today’s most popular communication platforms for people to share their immediate thoughts and reactions to what’s going on in the world around them</a:t>
            </a:r>
          </a:p>
          <a:p>
            <a:pPr marL="285750" lvl="0"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To quantify the important role that TV plays in people’s lives, we analyzed the impact of TV programming on the top 10 trending Twitter topics over a four week time period</a:t>
            </a:r>
          </a:p>
          <a:p>
            <a:pPr marL="742950" lvl="1"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Monday, October 10</a:t>
            </a:r>
            <a:r>
              <a:rPr lang="en-US" sz="1400" kern="0" baseline="30000" dirty="0">
                <a:solidFill>
                  <a:prstClr val="black"/>
                </a:solidFill>
                <a:latin typeface="Trebuchet MS" panose="020B0603020202020204" pitchFamily="34" charset="0"/>
              </a:rPr>
              <a:t>th</a:t>
            </a:r>
            <a:r>
              <a:rPr lang="en-US" sz="1400" kern="0" dirty="0">
                <a:solidFill>
                  <a:prstClr val="black"/>
                </a:solidFill>
                <a:latin typeface="Trebuchet MS" panose="020B0603020202020204" pitchFamily="34" charset="0"/>
              </a:rPr>
              <a:t>, 2016 – Sunday, November 6</a:t>
            </a:r>
            <a:r>
              <a:rPr lang="en-US" sz="1400" kern="0" baseline="30000" dirty="0">
                <a:solidFill>
                  <a:prstClr val="black"/>
                </a:solidFill>
                <a:latin typeface="Trebuchet MS" panose="020B0603020202020204" pitchFamily="34" charset="0"/>
              </a:rPr>
              <a:t>th</a:t>
            </a:r>
            <a:r>
              <a:rPr lang="en-US" sz="1400" kern="0" dirty="0">
                <a:solidFill>
                  <a:prstClr val="black"/>
                </a:solidFill>
                <a:latin typeface="Trebuchet MS" panose="020B0603020202020204" pitchFamily="34" charset="0"/>
              </a:rPr>
              <a:t>, 2016</a:t>
            </a:r>
          </a:p>
          <a:p>
            <a:pPr marL="742950" lvl="1"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Since trending topics are everchanging and a slight lag time typically exists for topics to start trending, we monitored four “points in time” each night to capture what people are talking about online throughout the evening</a:t>
            </a:r>
          </a:p>
          <a:p>
            <a:pPr marL="742950" lvl="1"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8:15p, 9:15p, 10:15p, 11:15p</a:t>
            </a:r>
          </a:p>
          <a:p>
            <a:pPr marL="742950" lvl="1" indent="-285750" defTabSz="914400">
              <a:buFont typeface="Arial" panose="020B0604020202020204" pitchFamily="34" charset="0"/>
              <a:buChar char="•"/>
              <a:defRPr/>
            </a:pPr>
            <a:endParaRPr lang="en-US" sz="1600" kern="0" dirty="0">
              <a:solidFill>
                <a:prstClr val="black"/>
              </a:solidFill>
              <a:latin typeface="Trebuchet MS" panose="020B0603020202020204" pitchFamily="34" charset="0"/>
            </a:endParaRPr>
          </a:p>
          <a:p>
            <a:pPr marL="28575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Geography reflects NYC-based Twitter trending data while ad-supported TV topics were grouped into two types:</a:t>
            </a:r>
          </a:p>
          <a:p>
            <a:pPr marL="742950" lvl="1" indent="-285750" defTabSz="914400">
              <a:buFont typeface="Arial" panose="020B0604020202020204" pitchFamily="34" charset="0"/>
              <a:buChar char="•"/>
              <a:defRPr/>
            </a:pPr>
            <a:r>
              <a:rPr lang="en-US" sz="1400" b="1" u="sng" kern="0" dirty="0">
                <a:solidFill>
                  <a:prstClr val="black"/>
                </a:solidFill>
                <a:latin typeface="Trebuchet MS" panose="020B0603020202020204" pitchFamily="34" charset="0"/>
              </a:rPr>
              <a:t>Direct</a:t>
            </a:r>
            <a:r>
              <a:rPr lang="en-US" sz="1400" kern="0" dirty="0">
                <a:solidFill>
                  <a:prstClr val="black"/>
                </a:solidFill>
                <a:latin typeface="Trebuchet MS" panose="020B0603020202020204" pitchFamily="34" charset="0"/>
              </a:rPr>
              <a:t>: specific hashtags of televised entertainment shows, sports events or news programming</a:t>
            </a:r>
          </a:p>
          <a:p>
            <a:pPr lvl="1" defTabSz="914400">
              <a:defRPr/>
            </a:pPr>
            <a:endParaRPr lang="en-US" sz="600" kern="0" dirty="0">
              <a:solidFill>
                <a:prstClr val="black"/>
              </a:solidFill>
              <a:latin typeface="Trebuchet MS" panose="020B0603020202020204" pitchFamily="34" charset="0"/>
            </a:endParaRPr>
          </a:p>
          <a:p>
            <a:pPr marL="742950" lvl="1" indent="-285750" defTabSz="914400">
              <a:buFont typeface="Arial" panose="020B0604020202020204" pitchFamily="34" charset="0"/>
              <a:buChar char="•"/>
              <a:defRPr/>
            </a:pPr>
            <a:r>
              <a:rPr lang="en-US" sz="1400" b="1" u="sng" kern="0" dirty="0">
                <a:solidFill>
                  <a:prstClr val="black"/>
                </a:solidFill>
                <a:latin typeface="Trebuchet MS" panose="020B0603020202020204" pitchFamily="34" charset="0"/>
              </a:rPr>
              <a:t>Related</a:t>
            </a:r>
            <a:r>
              <a:rPr lang="en-US" sz="1400" kern="0" dirty="0">
                <a:solidFill>
                  <a:prstClr val="black"/>
                </a:solidFill>
                <a:latin typeface="Trebuchet MS" panose="020B0603020202020204" pitchFamily="34" charset="0"/>
              </a:rPr>
              <a:t>: topics associated with specific TV programming including athletes, general team hashtags, collegiate school mentions (school &amp; nicknames for football &amp; basketball), show characters, celebrity personalities, and specific TV-related news references</a:t>
            </a:r>
          </a:p>
        </p:txBody>
      </p:sp>
      <p:sp>
        <p:nvSpPr>
          <p:cNvPr id="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046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5047" y="326428"/>
            <a:ext cx="7642668"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sz="2400" kern="0" spc="-100" dirty="0">
                <a:solidFill>
                  <a:srgbClr val="3775A2"/>
                </a:solidFill>
                <a:latin typeface="Trebuchet MS"/>
                <a:ea typeface="+mj-ea"/>
                <a:cs typeface="Trebuchet MS"/>
              </a:rPr>
              <a:t>Millennials Account For A Large Majority Of Total Time Spent On Twitter</a:t>
            </a:r>
          </a:p>
        </p:txBody>
      </p:sp>
      <p:graphicFrame>
        <p:nvGraphicFramePr>
          <p:cNvPr id="13" name="Chart 12"/>
          <p:cNvGraphicFramePr/>
          <p:nvPr>
            <p:extLst>
              <p:ext uri="{D42A27DB-BD31-4B8C-83A1-F6EECF244321}">
                <p14:modId xmlns:p14="http://schemas.microsoft.com/office/powerpoint/2010/main" val="3646955230"/>
              </p:ext>
            </p:extLst>
          </p:nvPr>
        </p:nvGraphicFramePr>
        <p:xfrm>
          <a:off x="-828187" y="2341988"/>
          <a:ext cx="4909353" cy="4180115"/>
        </p:xfrm>
        <a:graphic>
          <a:graphicData uri="http://schemas.openxmlformats.org/drawingml/2006/chart">
            <c:chart xmlns:c="http://schemas.openxmlformats.org/drawingml/2006/chart" xmlns:r="http://schemas.openxmlformats.org/officeDocument/2006/relationships" r:id="rId3"/>
          </a:graphicData>
        </a:graphic>
      </p:graphicFrame>
      <p:sp>
        <p:nvSpPr>
          <p:cNvPr id="16" name="Right Brace 15"/>
          <p:cNvSpPr/>
          <p:nvPr/>
        </p:nvSpPr>
        <p:spPr>
          <a:xfrm>
            <a:off x="3025744" y="3153753"/>
            <a:ext cx="745724" cy="2742974"/>
          </a:xfrm>
          <a:prstGeom prst="righ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3625042" y="4217307"/>
            <a:ext cx="1136342" cy="846386"/>
          </a:xfrm>
          <a:prstGeom prst="rect">
            <a:avLst/>
          </a:prstGeom>
          <a:noFill/>
        </p:spPr>
        <p:txBody>
          <a:bodyPr wrap="square" rtlCol="0">
            <a:spAutoFit/>
          </a:bodyPr>
          <a:lstStyle/>
          <a:p>
            <a:pPr algn="ctr"/>
            <a:r>
              <a:rPr lang="en-US" sz="1400" b="1" u="sng" dirty="0">
                <a:solidFill>
                  <a:srgbClr val="7030A0"/>
                </a:solidFill>
              </a:rPr>
              <a:t>18-34</a:t>
            </a:r>
          </a:p>
          <a:p>
            <a:pPr algn="ctr"/>
            <a:r>
              <a:rPr lang="en-US" sz="1400" b="1" dirty="0">
                <a:solidFill>
                  <a:srgbClr val="7030A0"/>
                </a:solidFill>
              </a:rPr>
              <a:t>40%</a:t>
            </a:r>
          </a:p>
          <a:p>
            <a:pPr algn="ctr"/>
            <a:r>
              <a:rPr lang="en-US" sz="1050" b="1" dirty="0">
                <a:solidFill>
                  <a:srgbClr val="7030A0"/>
                </a:solidFill>
              </a:rPr>
              <a:t>(170 index</a:t>
            </a:r>
          </a:p>
          <a:p>
            <a:pPr algn="ctr"/>
            <a:r>
              <a:rPr lang="en-US" sz="1050" b="1" dirty="0">
                <a:solidFill>
                  <a:srgbClr val="7030A0"/>
                </a:solidFill>
              </a:rPr>
              <a:t>vs. U.S. Pop)</a:t>
            </a:r>
          </a:p>
        </p:txBody>
      </p:sp>
      <p:sp>
        <p:nvSpPr>
          <p:cNvPr id="20" name="Rounded Rectangle 10"/>
          <p:cNvSpPr/>
          <p:nvPr/>
        </p:nvSpPr>
        <p:spPr>
          <a:xfrm>
            <a:off x="0" y="2101473"/>
            <a:ext cx="3163076"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User Profile By Age</a:t>
            </a:r>
            <a:endParaRPr kumimoji="0" lang="en-US" sz="1600" b="1" i="0" u="sng" strike="noStrike" kern="0" cap="none" spc="0" normalizeH="0" baseline="0" noProof="0" dirty="0">
              <a:ln>
                <a:noFill/>
              </a:ln>
              <a:solidFill>
                <a:schemeClr val="tx1"/>
              </a:solidFill>
              <a:effectLst/>
              <a:uLnTx/>
              <a:uFillTx/>
            </a:endParaRPr>
          </a:p>
        </p:txBody>
      </p:sp>
      <p:sp>
        <p:nvSpPr>
          <p:cNvPr id="21" name="Rounded Rectangle 10"/>
          <p:cNvSpPr/>
          <p:nvPr/>
        </p:nvSpPr>
        <p:spPr>
          <a:xfrm>
            <a:off x="4832965" y="2095250"/>
            <a:ext cx="2976757"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Total Minutes Spent By Age</a:t>
            </a:r>
            <a:endParaRPr kumimoji="0" lang="en-US" sz="1600" b="1" i="0" u="sng" strike="noStrike" kern="0" cap="none" spc="0" normalizeH="0" baseline="0" noProof="0" dirty="0">
              <a:ln>
                <a:noFill/>
              </a:ln>
              <a:solidFill>
                <a:schemeClr val="tx1"/>
              </a:solidFill>
              <a:effectLst/>
              <a:uLnTx/>
              <a:uFillTx/>
            </a:endParaRPr>
          </a:p>
        </p:txBody>
      </p:sp>
      <p:graphicFrame>
        <p:nvGraphicFramePr>
          <p:cNvPr id="22" name="Chart 21"/>
          <p:cNvGraphicFramePr/>
          <p:nvPr>
            <p:extLst>
              <p:ext uri="{D42A27DB-BD31-4B8C-83A1-F6EECF244321}">
                <p14:modId xmlns:p14="http://schemas.microsoft.com/office/powerpoint/2010/main" val="4194765505"/>
              </p:ext>
            </p:extLst>
          </p:nvPr>
        </p:nvGraphicFramePr>
        <p:xfrm>
          <a:off x="3914876" y="2345097"/>
          <a:ext cx="4909353" cy="4180115"/>
        </p:xfrm>
        <a:graphic>
          <a:graphicData uri="http://schemas.openxmlformats.org/drawingml/2006/chart">
            <c:chart xmlns:c="http://schemas.openxmlformats.org/drawingml/2006/chart" xmlns:r="http://schemas.openxmlformats.org/officeDocument/2006/relationships" r:id="rId4"/>
          </a:graphicData>
        </a:graphic>
      </p:graphicFrame>
      <p:sp>
        <p:nvSpPr>
          <p:cNvPr id="23" name="Right Brace 22"/>
          <p:cNvSpPr/>
          <p:nvPr/>
        </p:nvSpPr>
        <p:spPr>
          <a:xfrm>
            <a:off x="7684834" y="3156862"/>
            <a:ext cx="745724" cy="2742974"/>
          </a:xfrm>
          <a:prstGeom prst="righ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8172164" y="4220416"/>
            <a:ext cx="1136342" cy="846386"/>
          </a:xfrm>
          <a:prstGeom prst="rect">
            <a:avLst/>
          </a:prstGeom>
          <a:noFill/>
        </p:spPr>
        <p:txBody>
          <a:bodyPr wrap="square" rtlCol="0">
            <a:spAutoFit/>
          </a:bodyPr>
          <a:lstStyle/>
          <a:p>
            <a:pPr algn="ctr"/>
            <a:r>
              <a:rPr lang="en-US" sz="1400" b="1" u="sng" dirty="0">
                <a:solidFill>
                  <a:srgbClr val="7030A0"/>
                </a:solidFill>
              </a:rPr>
              <a:t>18-34</a:t>
            </a:r>
          </a:p>
          <a:p>
            <a:pPr algn="ctr"/>
            <a:r>
              <a:rPr lang="en-US" sz="1400" b="1" dirty="0">
                <a:solidFill>
                  <a:srgbClr val="7030A0"/>
                </a:solidFill>
              </a:rPr>
              <a:t>58%</a:t>
            </a:r>
          </a:p>
          <a:p>
            <a:pPr algn="ctr"/>
            <a:r>
              <a:rPr lang="en-US" sz="1050" b="1" dirty="0">
                <a:solidFill>
                  <a:srgbClr val="7030A0"/>
                </a:solidFill>
              </a:rPr>
              <a:t>of total time spent</a:t>
            </a:r>
          </a:p>
        </p:txBody>
      </p:sp>
      <p:sp>
        <p:nvSpPr>
          <p:cNvPr id="25" name="TextBox 24"/>
          <p:cNvSpPr txBox="1"/>
          <p:nvPr/>
        </p:nvSpPr>
        <p:spPr>
          <a:xfrm>
            <a:off x="0" y="6634899"/>
            <a:ext cx="9144000" cy="215444"/>
          </a:xfrm>
          <a:prstGeom prst="rect">
            <a:avLst/>
          </a:prstGeom>
          <a:noFill/>
        </p:spPr>
        <p:txBody>
          <a:bodyPr wrap="square" rtlCol="0">
            <a:spAutoFit/>
          </a:bodyPr>
          <a:lstStyle/>
          <a:p>
            <a:r>
              <a:rPr lang="en-US" sz="800" dirty="0">
                <a:latin typeface="Trebuchet MS" panose="020B0603020202020204" pitchFamily="34" charset="0"/>
              </a:rPr>
              <a:t>Source: comScore, </a:t>
            </a:r>
            <a:r>
              <a:rPr lang="en-US" sz="800" dirty="0" err="1">
                <a:latin typeface="Trebuchet MS" panose="020B0603020202020204" pitchFamily="34" charset="0"/>
              </a:rPr>
              <a:t>mediametrix</a:t>
            </a:r>
            <a:r>
              <a:rPr lang="en-US" sz="800" dirty="0">
                <a:latin typeface="Trebuchet MS" panose="020B0603020202020204" pitchFamily="34" charset="0"/>
              </a:rPr>
              <a:t> multiplatform, October 2016.  Nielsen 2016-2017 Universe Estimate for A18-34 population comparison.</a:t>
            </a:r>
          </a:p>
        </p:txBody>
      </p:sp>
      <p:sp>
        <p:nvSpPr>
          <p:cNvPr id="26" name="Rounded Rectangle 10"/>
          <p:cNvSpPr/>
          <p:nvPr/>
        </p:nvSpPr>
        <p:spPr>
          <a:xfrm>
            <a:off x="0" y="1606270"/>
            <a:ext cx="91440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Twitter Usage</a:t>
            </a:r>
            <a:endParaRPr kumimoji="0" lang="en-US" sz="2000" b="1" i="0" u="sng" strike="noStrike" kern="0" cap="none" spc="0" normalizeH="0" baseline="0" noProof="0" dirty="0">
              <a:ln>
                <a:noFill/>
              </a:ln>
              <a:solidFill>
                <a:schemeClr val="tx1"/>
              </a:solidFill>
              <a:effectLst/>
              <a:uLnTx/>
              <a:uFillTx/>
            </a:endParaRPr>
          </a:p>
        </p:txBody>
      </p:sp>
      <p:sp>
        <p:nvSpPr>
          <p:cNvPr id="27" name="TextBox 26"/>
          <p:cNvSpPr txBox="1"/>
          <p:nvPr/>
        </p:nvSpPr>
        <p:spPr>
          <a:xfrm>
            <a:off x="310719" y="1097068"/>
            <a:ext cx="8256232" cy="307777"/>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rPr>
              <a:t>Young Millennials</a:t>
            </a:r>
            <a:r>
              <a:rPr kumimoji="0" lang="en-US" sz="1400" b="0" i="0" u="none" strike="noStrike" kern="0" cap="none" spc="0" normalizeH="0" noProof="0" dirty="0">
                <a:ln>
                  <a:noFill/>
                </a:ln>
                <a:solidFill>
                  <a:prstClr val="black"/>
                </a:solidFill>
                <a:effectLst/>
                <a:uLnTx/>
                <a:uFillTx/>
                <a:latin typeface="Trebuchet MS" panose="020B0603020202020204" pitchFamily="34" charset="0"/>
              </a:rPr>
              <a:t> (A18-24) are much more </a:t>
            </a:r>
            <a:r>
              <a:rPr lang="en-US" sz="1400" kern="0" dirty="0">
                <a:solidFill>
                  <a:prstClr val="black"/>
                </a:solidFill>
                <a:latin typeface="Trebuchet MS" panose="020B0603020202020204" pitchFamily="34" charset="0"/>
              </a:rPr>
              <a:t>engaged with Twitter than other demographic age breaks </a:t>
            </a:r>
            <a:endParaRPr kumimoji="0" lang="en-US" sz="1400" b="0" i="0" u="none" strike="noStrike" kern="0" cap="none" spc="0" normalizeH="0" baseline="0" noProof="0" dirty="0">
              <a:ln>
                <a:noFill/>
              </a:ln>
              <a:solidFill>
                <a:prstClr val="black"/>
              </a:solidFill>
              <a:effectLst/>
              <a:uLnTx/>
              <a:uFillTx/>
              <a:latin typeface="Trebuchet MS" panose="020B0603020202020204" pitchFamily="34" charset="0"/>
            </a:endParaRPr>
          </a:p>
        </p:txBody>
      </p:sp>
      <p:sp>
        <p:nvSpPr>
          <p:cNvPr id="14"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779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0" y="4701440"/>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8:15</a:t>
            </a:r>
          </a:p>
          <a:p>
            <a:pPr algn="ctr"/>
            <a:r>
              <a:rPr lang="en-US" dirty="0"/>
              <a:t>Total % of </a:t>
            </a:r>
          </a:p>
          <a:p>
            <a:pPr algn="ctr"/>
            <a:r>
              <a:rPr lang="en-US" dirty="0"/>
              <a:t>TV-topics In Top 10: </a:t>
            </a:r>
            <a:r>
              <a:rPr lang="en-US" b="1" u="sng" dirty="0"/>
              <a:t>64%</a:t>
            </a:r>
          </a:p>
        </p:txBody>
      </p:sp>
      <p:sp>
        <p:nvSpPr>
          <p:cNvPr id="10" name="Oval 9"/>
          <p:cNvSpPr/>
          <p:nvPr/>
        </p:nvSpPr>
        <p:spPr>
          <a:xfrm>
            <a:off x="2317727" y="4695584"/>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9:15</a:t>
            </a:r>
          </a:p>
          <a:p>
            <a:pPr algn="ctr"/>
            <a:r>
              <a:rPr lang="en-US" dirty="0"/>
              <a:t>Total % of </a:t>
            </a:r>
          </a:p>
          <a:p>
            <a:pPr algn="ctr"/>
            <a:r>
              <a:rPr lang="en-US" dirty="0"/>
              <a:t>TV-topics In Top 10: </a:t>
            </a:r>
            <a:r>
              <a:rPr lang="en-US" b="1" u="sng" dirty="0"/>
              <a:t>79%</a:t>
            </a:r>
          </a:p>
        </p:txBody>
      </p:sp>
      <p:sp>
        <p:nvSpPr>
          <p:cNvPr id="11" name="Oval 10"/>
          <p:cNvSpPr/>
          <p:nvPr/>
        </p:nvSpPr>
        <p:spPr>
          <a:xfrm>
            <a:off x="4680439" y="4695578"/>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10:15</a:t>
            </a:r>
          </a:p>
          <a:p>
            <a:pPr algn="ctr"/>
            <a:r>
              <a:rPr lang="en-US" dirty="0"/>
              <a:t>Total % of </a:t>
            </a:r>
          </a:p>
          <a:p>
            <a:pPr algn="ctr"/>
            <a:r>
              <a:rPr lang="en-US" dirty="0"/>
              <a:t>TV-topics In Top 10: </a:t>
            </a:r>
            <a:r>
              <a:rPr lang="en-US" b="1" u="sng" dirty="0"/>
              <a:t>85%</a:t>
            </a:r>
          </a:p>
        </p:txBody>
      </p:sp>
      <p:sp>
        <p:nvSpPr>
          <p:cNvPr id="12" name="Oval 11"/>
          <p:cNvSpPr/>
          <p:nvPr/>
        </p:nvSpPr>
        <p:spPr>
          <a:xfrm>
            <a:off x="6965927" y="4689722"/>
            <a:ext cx="2133088" cy="160557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11:15</a:t>
            </a:r>
          </a:p>
          <a:p>
            <a:pPr algn="ctr"/>
            <a:r>
              <a:rPr lang="en-US" dirty="0"/>
              <a:t>Total % of </a:t>
            </a:r>
          </a:p>
          <a:p>
            <a:pPr algn="ctr"/>
            <a:r>
              <a:rPr lang="en-US" dirty="0"/>
              <a:t>TV-topics In Top 10: </a:t>
            </a:r>
            <a:r>
              <a:rPr lang="en-US" b="1" u="sng" dirty="0"/>
              <a:t>88%</a:t>
            </a:r>
          </a:p>
        </p:txBody>
      </p:sp>
      <p:sp>
        <p:nvSpPr>
          <p:cNvPr id="7" name="Rectangle 6"/>
          <p:cNvSpPr/>
          <p:nvPr/>
        </p:nvSpPr>
        <p:spPr>
          <a:xfrm>
            <a:off x="117987" y="317097"/>
            <a:ext cx="8121138"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sz="2400" kern="0" spc="-100" dirty="0">
                <a:solidFill>
                  <a:srgbClr val="3775A2"/>
                </a:solidFill>
                <a:latin typeface="Trebuchet MS"/>
                <a:ea typeface="+mj-ea"/>
                <a:cs typeface="Trebuchet MS"/>
              </a:rPr>
              <a:t>Ad-Supported TV Accounted For Nearly </a:t>
            </a:r>
            <a:r>
              <a:rPr lang="en-US" sz="2400" b="1" i="1" u="sng" kern="0" spc="-100" dirty="0">
                <a:solidFill>
                  <a:srgbClr val="3775A2"/>
                </a:solidFill>
                <a:latin typeface="Trebuchet MS"/>
                <a:ea typeface="+mj-ea"/>
                <a:cs typeface="Trebuchet MS"/>
              </a:rPr>
              <a:t>8 Of The Top 10</a:t>
            </a:r>
            <a:r>
              <a:rPr lang="en-US" sz="2400" i="1" kern="0" spc="-100" dirty="0">
                <a:solidFill>
                  <a:srgbClr val="3775A2"/>
                </a:solidFill>
                <a:latin typeface="Trebuchet MS"/>
                <a:ea typeface="+mj-ea"/>
                <a:cs typeface="Trebuchet MS"/>
              </a:rPr>
              <a:t> </a:t>
            </a:r>
            <a:r>
              <a:rPr lang="en-US" sz="2400" kern="0" spc="-100" dirty="0">
                <a:solidFill>
                  <a:srgbClr val="3775A2"/>
                </a:solidFill>
                <a:latin typeface="Trebuchet MS"/>
                <a:ea typeface="+mj-ea"/>
                <a:cs typeface="Trebuchet MS"/>
              </a:rPr>
              <a:t>Trending Twitter Topics Throughout Primetime Hours</a:t>
            </a:r>
          </a:p>
        </p:txBody>
      </p:sp>
      <p:sp>
        <p:nvSpPr>
          <p:cNvPr id="8" name="TextBox 7"/>
          <p:cNvSpPr txBox="1"/>
          <p:nvPr/>
        </p:nvSpPr>
        <p:spPr>
          <a:xfrm>
            <a:off x="0" y="6492024"/>
            <a:ext cx="8820150"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aggregated during 4-week time period (10/10-2016 – 11/6/2016). </a:t>
            </a:r>
          </a:p>
          <a:p>
            <a:r>
              <a:rPr lang="en-US" sz="800" u="sng" dirty="0">
                <a:latin typeface="Trebuchet MS" panose="020B0603020202020204" pitchFamily="34" charset="0"/>
              </a:rPr>
              <a:t>Results include both “direct” and “related” TV topics</a:t>
            </a:r>
            <a:r>
              <a:rPr lang="en-US" sz="800" dirty="0">
                <a:latin typeface="Trebuchet MS" panose="020B0603020202020204" pitchFamily="34" charset="0"/>
              </a:rPr>
              <a:t>.</a:t>
            </a:r>
          </a:p>
        </p:txBody>
      </p:sp>
      <p:sp>
        <p:nvSpPr>
          <p:cNvPr id="9" name="TextBox 8"/>
          <p:cNvSpPr txBox="1"/>
          <p:nvPr/>
        </p:nvSpPr>
        <p:spPr>
          <a:xfrm>
            <a:off x="117986" y="4006283"/>
            <a:ext cx="9026013" cy="461665"/>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1200" i="0" u="none" strike="noStrike" kern="0" cap="none" spc="0" normalizeH="0" baseline="0" noProof="0" dirty="0">
                <a:ln>
                  <a:noFill/>
                </a:ln>
                <a:solidFill>
                  <a:prstClr val="black"/>
                </a:solidFill>
                <a:effectLst/>
                <a:uLnTx/>
                <a:uFillTx/>
                <a:latin typeface="Trebuchet MS" panose="020B0603020202020204" pitchFamily="34" charset="0"/>
              </a:rPr>
              <a:t>Even though this analysis was done during the mid-October / early-November period, a time of heavy political discussion across</a:t>
            </a:r>
            <a:r>
              <a:rPr kumimoji="0" lang="en-US" sz="1200" i="0" u="none" strike="noStrike" kern="0" cap="none" spc="0" normalizeH="0" noProof="0" dirty="0">
                <a:ln>
                  <a:noFill/>
                </a:ln>
                <a:solidFill>
                  <a:prstClr val="black"/>
                </a:solidFill>
                <a:effectLst/>
                <a:uLnTx/>
                <a:uFillTx/>
                <a:latin typeface="Trebuchet MS" panose="020B0603020202020204" pitchFamily="34" charset="0"/>
              </a:rPr>
              <a:t> the U.S., a</a:t>
            </a:r>
            <a:r>
              <a:rPr kumimoji="0" lang="en-US" sz="1200" i="0" u="none" strike="noStrike" kern="0" cap="none" spc="0" normalizeH="0" baseline="0" noProof="0" dirty="0">
                <a:ln>
                  <a:noFill/>
                </a:ln>
                <a:solidFill>
                  <a:prstClr val="black"/>
                </a:solidFill>
                <a:effectLst/>
                <a:uLnTx/>
                <a:uFillTx/>
                <a:latin typeface="Trebuchet MS" panose="020B0603020202020204" pitchFamily="34" charset="0"/>
              </a:rPr>
              <a:t>d-supported TV dominated</a:t>
            </a:r>
            <a:r>
              <a:rPr kumimoji="0" lang="en-US" sz="1200" i="0" u="none" strike="noStrike" kern="0" cap="none" spc="0" normalizeH="0" noProof="0" dirty="0">
                <a:ln>
                  <a:noFill/>
                </a:ln>
                <a:solidFill>
                  <a:prstClr val="black"/>
                </a:solidFill>
                <a:effectLst/>
                <a:uLnTx/>
                <a:uFillTx/>
                <a:latin typeface="Trebuchet MS" panose="020B0603020202020204" pitchFamily="34" charset="0"/>
              </a:rPr>
              <a:t> the top conversations on Twitter; even more so during the later primetime hours</a:t>
            </a:r>
            <a:endParaRPr kumimoji="0" lang="en-US" sz="1200" i="0" u="none" strike="noStrike" kern="0" cap="none" spc="0" normalizeH="0" baseline="0" noProof="0" dirty="0">
              <a:ln>
                <a:noFill/>
              </a:ln>
              <a:solidFill>
                <a:prstClr val="black"/>
              </a:solidFill>
              <a:effectLst/>
              <a:uLnTx/>
              <a:uFillTx/>
              <a:latin typeface="Trebuchet MS" panose="020B0603020202020204" pitchFamily="34" charset="0"/>
            </a:endParaRP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pic>
        <p:nvPicPr>
          <p:cNvPr id="2" name="Picture 1"/>
          <p:cNvPicPr>
            <a:picLocks noChangeAspect="1"/>
          </p:cNvPicPr>
          <p:nvPr/>
        </p:nvPicPr>
        <p:blipFill rotWithShape="1">
          <a:blip r:embed="rId3"/>
          <a:srcRect l="34375" t="14075" r="37188" b="40128"/>
          <a:stretch/>
        </p:blipFill>
        <p:spPr>
          <a:xfrm>
            <a:off x="3002504" y="1013383"/>
            <a:ext cx="3174366" cy="2875574"/>
          </a:xfrm>
          <a:prstGeom prst="rect">
            <a:avLst/>
          </a:prstGeom>
        </p:spPr>
      </p:pic>
    </p:spTree>
    <p:extLst>
      <p:ext uri="{BB962C8B-B14F-4D97-AF65-F5344CB8AC3E}">
        <p14:creationId xmlns:p14="http://schemas.microsoft.com/office/powerpoint/2010/main" val="1097064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7987" y="307766"/>
            <a:ext cx="7663744"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1" u="sng" strike="noStrike" kern="0" cap="none" spc="-100" normalizeH="0" baseline="0" noProof="0" dirty="0">
                <a:ln>
                  <a:noFill/>
                </a:ln>
                <a:solidFill>
                  <a:srgbClr val="3775A2"/>
                </a:solidFill>
                <a:effectLst/>
                <a:uLnTx/>
                <a:uFillTx/>
                <a:latin typeface="Trebuchet MS"/>
                <a:ea typeface="+mn-ea"/>
                <a:cs typeface="Trebuchet MS"/>
              </a:rPr>
              <a:t>Two-Thirds</a:t>
            </a:r>
            <a:r>
              <a:rPr kumimoji="0" lang="en-US" sz="2400" b="0" i="0" u="none" strike="noStrike" kern="0" cap="none" spc="-100" normalizeH="0" baseline="0" noProof="0" dirty="0">
                <a:ln>
                  <a:noFill/>
                </a:ln>
                <a:solidFill>
                  <a:srgbClr val="3775A2"/>
                </a:solidFill>
                <a:effectLst/>
                <a:uLnTx/>
                <a:uFillTx/>
                <a:latin typeface="Trebuchet MS"/>
                <a:ea typeface="+mn-ea"/>
                <a:cs typeface="Trebuchet MS"/>
              </a:rPr>
              <a:t> Of The Top 10 Trending Twitter TV Topics Involved Programming On Ad-Supported Cable TV</a:t>
            </a:r>
          </a:p>
        </p:txBody>
      </p:sp>
      <p:sp>
        <p:nvSpPr>
          <p:cNvPr id="8" name="TextBox 7"/>
          <p:cNvSpPr txBox="1"/>
          <p:nvPr/>
        </p:nvSpPr>
        <p:spPr>
          <a:xfrm>
            <a:off x="0" y="6492024"/>
            <a:ext cx="88201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6" name="Rounded Rectangle 10"/>
          <p:cNvSpPr/>
          <p:nvPr/>
        </p:nvSpPr>
        <p:spPr>
          <a:xfrm>
            <a:off x="0" y="1264983"/>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Breakout of Ad-Supported TV Topics By Medium</a:t>
            </a:r>
          </a:p>
        </p:txBody>
      </p:sp>
      <p:graphicFrame>
        <p:nvGraphicFramePr>
          <p:cNvPr id="9" name="Chart 8"/>
          <p:cNvGraphicFramePr/>
          <p:nvPr>
            <p:extLst>
              <p:ext uri="{D42A27DB-BD31-4B8C-83A1-F6EECF244321}">
                <p14:modId xmlns:p14="http://schemas.microsoft.com/office/powerpoint/2010/main" val="1322552347"/>
              </p:ext>
            </p:extLst>
          </p:nvPr>
        </p:nvGraphicFramePr>
        <p:xfrm>
          <a:off x="0" y="1685829"/>
          <a:ext cx="9144000" cy="429664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17987" y="6011493"/>
            <a:ext cx="8702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Cable TV &amp; Broadcast TV includes programs or topics that aired, or were discussed, on multiple networks such as NFL’s Thursday Night Football (CBS/NFL Network) or the Presidential debates (broadcast networks / cable news networks)</a:t>
            </a:r>
          </a:p>
        </p:txBody>
      </p:sp>
    </p:spTree>
    <p:extLst>
      <p:ext uri="{BB962C8B-B14F-4D97-AF65-F5344CB8AC3E}">
        <p14:creationId xmlns:p14="http://schemas.microsoft.com/office/powerpoint/2010/main" val="149635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15709"/>
            <a:ext cx="1066800" cy="432874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191482" y="2027434"/>
            <a:ext cx="1066800" cy="431702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35646" y="2012777"/>
            <a:ext cx="1066800" cy="4322885"/>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83348" y="2018639"/>
            <a:ext cx="1066800" cy="431702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23415" y="2012781"/>
            <a:ext cx="1066800" cy="432288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63482" y="2012777"/>
            <a:ext cx="1066800" cy="432288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01359" y="1998131"/>
            <a:ext cx="1066800" cy="434632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57268" y="1725562"/>
            <a:ext cx="106386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84%</a:t>
            </a:r>
          </a:p>
        </p:txBody>
      </p:sp>
      <p:sp>
        <p:nvSpPr>
          <p:cNvPr id="18" name="Rectangle 17"/>
          <p:cNvSpPr/>
          <p:nvPr/>
        </p:nvSpPr>
        <p:spPr>
          <a:xfrm>
            <a:off x="2191482" y="1737284"/>
            <a:ext cx="106460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83%</a:t>
            </a:r>
          </a:p>
        </p:txBody>
      </p:sp>
      <p:sp>
        <p:nvSpPr>
          <p:cNvPr id="19" name="Rectangle 18"/>
          <p:cNvSpPr/>
          <p:nvPr/>
        </p:nvSpPr>
        <p:spPr>
          <a:xfrm>
            <a:off x="3334482" y="1722630"/>
            <a:ext cx="10678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84%</a:t>
            </a:r>
          </a:p>
        </p:txBody>
      </p:sp>
      <p:sp>
        <p:nvSpPr>
          <p:cNvPr id="20" name="Rectangle 19"/>
          <p:cNvSpPr/>
          <p:nvPr/>
        </p:nvSpPr>
        <p:spPr>
          <a:xfrm>
            <a:off x="4478640" y="1728492"/>
            <a:ext cx="107230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76%</a:t>
            </a:r>
          </a:p>
        </p:txBody>
      </p:sp>
      <p:sp>
        <p:nvSpPr>
          <p:cNvPr id="21" name="Rectangle 20"/>
          <p:cNvSpPr/>
          <p:nvPr/>
        </p:nvSpPr>
        <p:spPr>
          <a:xfrm>
            <a:off x="5620482" y="1722630"/>
            <a:ext cx="1066804"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55%</a:t>
            </a:r>
          </a:p>
        </p:txBody>
      </p:sp>
      <p:sp>
        <p:nvSpPr>
          <p:cNvPr id="22" name="Rectangle 21"/>
          <p:cNvSpPr/>
          <p:nvPr/>
        </p:nvSpPr>
        <p:spPr>
          <a:xfrm>
            <a:off x="6763482" y="1725560"/>
            <a:ext cx="106680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87%</a:t>
            </a:r>
          </a:p>
        </p:txBody>
      </p:sp>
      <p:sp>
        <p:nvSpPr>
          <p:cNvPr id="23" name="Rectangle 22"/>
          <p:cNvSpPr/>
          <p:nvPr/>
        </p:nvSpPr>
        <p:spPr>
          <a:xfrm>
            <a:off x="7899819" y="1707982"/>
            <a:ext cx="105074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87%</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u="sng" dirty="0">
                <a:solidFill>
                  <a:schemeClr val="tx1"/>
                </a:solidFill>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u="sng" dirty="0">
                <a:solidFill>
                  <a:schemeClr val="tx1"/>
                </a:solidFill>
              </a:rPr>
              <a:t>8:15p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u="sng" dirty="0">
                <a:solidFill>
                  <a:schemeClr val="tx1"/>
                </a:solidFill>
              </a:rPr>
              <a:t>9:15p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u="sng" dirty="0">
                <a:solidFill>
                  <a:schemeClr val="tx1"/>
                </a:solidFill>
              </a:rPr>
              <a:t>10:15p</a:t>
            </a:r>
          </a:p>
        </p:txBody>
      </p:sp>
      <p:sp>
        <p:nvSpPr>
          <p:cNvPr id="35" name="Rectangle 34"/>
          <p:cNvSpPr/>
          <p:nvPr/>
        </p:nvSpPr>
        <p:spPr>
          <a:xfrm>
            <a:off x="158261" y="5482808"/>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u="sng" dirty="0">
                <a:solidFill>
                  <a:schemeClr val="tx1"/>
                </a:solidFill>
              </a:rPr>
              <a:t>11:15p</a:t>
            </a:r>
          </a:p>
        </p:txBody>
      </p:sp>
      <p:sp>
        <p:nvSpPr>
          <p:cNvPr id="36" name="Rectangle 35"/>
          <p:cNvSpPr/>
          <p:nvPr/>
        </p:nvSpPr>
        <p:spPr>
          <a:xfrm>
            <a:off x="152401" y="166078"/>
            <a:ext cx="7817842"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sz="2400" kern="0" spc="-100" dirty="0">
                <a:solidFill>
                  <a:srgbClr val="3775A2"/>
                </a:solidFill>
                <a:latin typeface="Trebuchet MS"/>
                <a:ea typeface="+mj-ea"/>
                <a:cs typeface="Trebuchet MS"/>
              </a:rPr>
              <a:t>On Any Night At Any Given Time, At Least Half Of The Top 10 Trending Topics Were Based on Ad-Supported TV Content</a:t>
            </a:r>
          </a:p>
        </p:txBody>
      </p:sp>
      <p:sp>
        <p:nvSpPr>
          <p:cNvPr id="37" name="TextBox 36"/>
          <p:cNvSpPr txBox="1"/>
          <p:nvPr/>
        </p:nvSpPr>
        <p:spPr>
          <a:xfrm>
            <a:off x="1026876" y="2581579"/>
            <a:ext cx="7910890" cy="374785"/>
          </a:xfrm>
          <a:prstGeom prst="rect">
            <a:avLst/>
          </a:prstGeom>
          <a:noFill/>
        </p:spPr>
        <p:txBody>
          <a:bodyPr wrap="square" rtlCol="0">
            <a:spAutoFit/>
          </a:bodyPr>
          <a:lstStyle/>
          <a:p>
            <a:r>
              <a:rPr lang="en-US" b="1" dirty="0">
                <a:solidFill>
                  <a:schemeClr val="bg1"/>
                </a:solidFill>
              </a:rPr>
              <a:t>     63%              58%              68%              50%               50%              80%              87%</a:t>
            </a:r>
          </a:p>
        </p:txBody>
      </p:sp>
      <p:sp>
        <p:nvSpPr>
          <p:cNvPr id="38" name="TextBox 37"/>
          <p:cNvSpPr txBox="1"/>
          <p:nvPr/>
        </p:nvSpPr>
        <p:spPr>
          <a:xfrm>
            <a:off x="1039676" y="3501499"/>
            <a:ext cx="7910890" cy="374785"/>
          </a:xfrm>
          <a:prstGeom prst="rect">
            <a:avLst/>
          </a:prstGeom>
          <a:noFill/>
        </p:spPr>
        <p:txBody>
          <a:bodyPr wrap="square" rtlCol="0">
            <a:spAutoFit/>
          </a:bodyPr>
          <a:lstStyle/>
          <a:p>
            <a:r>
              <a:rPr lang="en-US" b="1" dirty="0">
                <a:solidFill>
                  <a:schemeClr val="bg1"/>
                </a:solidFill>
              </a:rPr>
              <a:t>     90%              83%              80%              78%               53%              88%              85%</a:t>
            </a:r>
          </a:p>
        </p:txBody>
      </p:sp>
      <p:sp>
        <p:nvSpPr>
          <p:cNvPr id="39" name="TextBox 38"/>
          <p:cNvSpPr txBox="1"/>
          <p:nvPr/>
        </p:nvSpPr>
        <p:spPr>
          <a:xfrm>
            <a:off x="1084731" y="4454111"/>
            <a:ext cx="7910890" cy="374785"/>
          </a:xfrm>
          <a:prstGeom prst="rect">
            <a:avLst/>
          </a:prstGeom>
          <a:noFill/>
        </p:spPr>
        <p:txBody>
          <a:bodyPr wrap="square" rtlCol="0">
            <a:spAutoFit/>
          </a:bodyPr>
          <a:lstStyle/>
          <a:p>
            <a:r>
              <a:rPr lang="en-US" b="1" dirty="0">
                <a:solidFill>
                  <a:schemeClr val="bg1"/>
                </a:solidFill>
              </a:rPr>
              <a:t>    93%              93%               92%             85%               55%              90%              90%</a:t>
            </a:r>
          </a:p>
        </p:txBody>
      </p:sp>
      <p:sp>
        <p:nvSpPr>
          <p:cNvPr id="40" name="TextBox 39"/>
          <p:cNvSpPr txBox="1"/>
          <p:nvPr/>
        </p:nvSpPr>
        <p:spPr>
          <a:xfrm>
            <a:off x="1026876" y="5447710"/>
            <a:ext cx="7910890" cy="374785"/>
          </a:xfrm>
          <a:prstGeom prst="rect">
            <a:avLst/>
          </a:prstGeom>
          <a:noFill/>
        </p:spPr>
        <p:txBody>
          <a:bodyPr wrap="square" rtlCol="0">
            <a:spAutoFit/>
          </a:bodyPr>
          <a:lstStyle/>
          <a:p>
            <a:r>
              <a:rPr lang="en-US" b="1" dirty="0">
                <a:solidFill>
                  <a:schemeClr val="bg1"/>
                </a:solidFill>
              </a:rPr>
              <a:t>     93%              98%              98%              90%               63%              90%              85%</a:t>
            </a:r>
          </a:p>
        </p:txBody>
      </p:sp>
      <p:sp>
        <p:nvSpPr>
          <p:cNvPr id="41" name="TextBox 40"/>
          <p:cNvSpPr txBox="1"/>
          <p:nvPr/>
        </p:nvSpPr>
        <p:spPr>
          <a:xfrm>
            <a:off x="0" y="6504269"/>
            <a:ext cx="9144000"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(8:15p, 9:15p, 10:15p, 11:15p) during 4-week time period (10/10-2016 – 11/6/2016).  Reflects four week average by day and time. </a:t>
            </a:r>
            <a:r>
              <a:rPr lang="en-US" sz="800" u="sng" dirty="0">
                <a:latin typeface="Trebuchet MS" panose="020B0603020202020204" pitchFamily="34" charset="0"/>
              </a:rPr>
              <a:t>Results include both “direct” and “related” TV topics</a:t>
            </a:r>
            <a:r>
              <a:rPr lang="en-US" sz="800" dirty="0">
                <a:latin typeface="Trebuchet MS" panose="020B0603020202020204" pitchFamily="34" charset="0"/>
              </a:rPr>
              <a:t>.</a:t>
            </a: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Four Week Average: % of Top 10 Trending Topics That Are Based On TV Content</a:t>
            </a:r>
          </a:p>
        </p:txBody>
      </p:sp>
      <p:sp>
        <p:nvSpPr>
          <p:cNvPr id="4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21401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25184</TotalTime>
  <Words>6292</Words>
  <Application>Microsoft Office PowerPoint</Application>
  <PresentationFormat>On-screen Show (4:3)</PresentationFormat>
  <Paragraphs>985</Paragraphs>
  <Slides>39</Slides>
  <Notes>26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ＭＳ Ｐゴシック</vt:lpstr>
      <vt:lpstr>Arial</vt:lpstr>
      <vt:lpstr>Calibri</vt:lpstr>
      <vt:lpstr>Trebuchet MS</vt:lpstr>
      <vt:lpstr>Office Theme</vt:lpstr>
      <vt:lpstr>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1473</cp:revision>
  <cp:lastPrinted>2017-01-12T18:32:44Z</cp:lastPrinted>
  <dcterms:created xsi:type="dcterms:W3CDTF">2015-07-02T18:13:14Z</dcterms:created>
  <dcterms:modified xsi:type="dcterms:W3CDTF">2017-08-03T18:36:44Z</dcterms:modified>
</cp:coreProperties>
</file>