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2" r:id="rId2"/>
    <p:sldMasterId id="2147483655" r:id="rId3"/>
    <p:sldMasterId id="2147483658" r:id="rId4"/>
    <p:sldMasterId id="2147483663" r:id="rId5"/>
    <p:sldMasterId id="2147483667" r:id="rId6"/>
    <p:sldMasterId id="2147483676" r:id="rId7"/>
  </p:sldMasterIdLst>
  <p:notesMasterIdLst>
    <p:notesMasterId r:id="rId31"/>
  </p:notesMasterIdLst>
  <p:handoutMasterIdLst>
    <p:handoutMasterId r:id="rId32"/>
  </p:handoutMasterIdLst>
  <p:sldIdLst>
    <p:sldId id="350" r:id="rId8"/>
    <p:sldId id="490" r:id="rId9"/>
    <p:sldId id="638" r:id="rId10"/>
    <p:sldId id="640" r:id="rId11"/>
    <p:sldId id="621" r:id="rId12"/>
    <p:sldId id="575" r:id="rId13"/>
    <p:sldId id="628" r:id="rId14"/>
    <p:sldId id="626" r:id="rId15"/>
    <p:sldId id="615" r:id="rId16"/>
    <p:sldId id="602" r:id="rId17"/>
    <p:sldId id="619" r:id="rId18"/>
    <p:sldId id="606" r:id="rId19"/>
    <p:sldId id="627" r:id="rId20"/>
    <p:sldId id="639" r:id="rId21"/>
    <p:sldId id="637" r:id="rId22"/>
    <p:sldId id="631" r:id="rId23"/>
    <p:sldId id="632" r:id="rId24"/>
    <p:sldId id="634" r:id="rId25"/>
    <p:sldId id="633" r:id="rId26"/>
    <p:sldId id="635" r:id="rId27"/>
    <p:sldId id="624" r:id="rId28"/>
    <p:sldId id="592" r:id="rId29"/>
    <p:sldId id="554"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4CC42"/>
    <a:srgbClr val="0716A5"/>
    <a:srgbClr val="1887EC"/>
    <a:srgbClr val="E8DE12"/>
    <a:srgbClr val="2E41F6"/>
    <a:srgbClr val="29A335"/>
    <a:srgbClr val="567CB4"/>
    <a:srgbClr val="EBF109"/>
    <a:srgbClr val="091C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2" autoAdjust="0"/>
    <p:restoredTop sz="94280" autoAdjust="0"/>
  </p:normalViewPr>
  <p:slideViewPr>
    <p:cSldViewPr snapToGrid="0" snapToObjects="1">
      <p:cViewPr varScale="1">
        <p:scale>
          <a:sx n="86" d="100"/>
          <a:sy n="86" d="100"/>
        </p:scale>
        <p:origin x="162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Sports</c:v>
                </c:pt>
              </c:strCache>
            </c:strRef>
          </c:tx>
          <c:spPr>
            <a:solidFill>
              <a:schemeClr val="accent1"/>
            </a:solidFill>
            <a:ln>
              <a:noFill/>
            </a:ln>
            <a:effectLst/>
          </c:spPr>
          <c:invertIfNegative val="0"/>
          <c:dLbls>
            <c:dLbl>
              <c:idx val="0"/>
              <c:layout>
                <c:manualLayout>
                  <c:x val="-1.3270730687493517E-17"/>
                  <c:y val="-0.39932941653719528"/>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5:39</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39-4DC8-BDB5-F049321B9F8E}"/>
                </c:ext>
              </c:extLst>
            </c:dLbl>
            <c:dLbl>
              <c:idx val="1"/>
              <c:layout>
                <c:manualLayout>
                  <c:x val="2.895465598277859E-3"/>
                  <c:y val="-0.37534432943033519"/>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5:20</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39-4DC8-BDB5-F049321B9F8E}"/>
                </c:ext>
              </c:extLst>
            </c:dLbl>
            <c:dLbl>
              <c:idx val="2"/>
              <c:layout>
                <c:manualLayout>
                  <c:x val="-5.3082922749974067E-17"/>
                  <c:y val="-0.38880318789307089"/>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5:29</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39-4DC8-BDB5-F049321B9F8E}"/>
                </c:ext>
              </c:extLst>
            </c:dLbl>
            <c:dLbl>
              <c:idx val="3"/>
              <c:layout>
                <c:manualLayout>
                  <c:x val="0"/>
                  <c:y val="-0.4122846475021456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5:51</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39-4DC8-BDB5-F049321B9F8E}"/>
                </c:ext>
              </c:extLst>
            </c:dLbl>
            <c:dLbl>
              <c:idx val="4"/>
              <c:layout>
                <c:manualLayout>
                  <c:x val="-1.0616584549994813E-16"/>
                  <c:y val="-0.42880280154868905"/>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6:06</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39-4DC8-BDB5-F049321B9F8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Thanksgiving</c:v>
                </c:pt>
                <c:pt idx="1">
                  <c:v>Christmas Eve</c:v>
                </c:pt>
                <c:pt idx="2">
                  <c:v>Christmas Day</c:v>
                </c:pt>
                <c:pt idx="3">
                  <c:v>New Year's Eve</c:v>
                </c:pt>
                <c:pt idx="4">
                  <c:v>New Year's Day</c:v>
                </c:pt>
              </c:strCache>
            </c:strRef>
          </c:cat>
          <c:val>
            <c:numRef>
              <c:f>Sheet1!$B$2:$B$6</c:f>
              <c:numCache>
                <c:formatCode>General</c:formatCode>
                <c:ptCount val="5"/>
                <c:pt idx="0">
                  <c:v>338.88</c:v>
                </c:pt>
                <c:pt idx="1">
                  <c:v>319.91000000000003</c:v>
                </c:pt>
                <c:pt idx="2">
                  <c:v>329.13</c:v>
                </c:pt>
                <c:pt idx="3">
                  <c:v>350.88</c:v>
                </c:pt>
                <c:pt idx="4">
                  <c:v>366.18</c:v>
                </c:pt>
              </c:numCache>
            </c:numRef>
          </c:val>
          <c:extLst>
            <c:ext xmlns:c16="http://schemas.microsoft.com/office/drawing/2014/chart" uri="{C3380CC4-5D6E-409C-BE32-E72D297353CC}">
              <c16:uniqueId val="{00000000-6270-4BC8-A8A4-D8BFA2517536}"/>
            </c:ext>
          </c:extLst>
        </c:ser>
        <c:dLbls>
          <c:dLblPos val="ctr"/>
          <c:showLegendKey val="0"/>
          <c:showVal val="1"/>
          <c:showCatName val="0"/>
          <c:showSerName val="0"/>
          <c:showPercent val="0"/>
          <c:showBubbleSize val="0"/>
        </c:dLbls>
        <c:gapWidth val="150"/>
        <c:overlap val="100"/>
        <c:axId val="384140432"/>
        <c:axId val="384140824"/>
      </c:barChart>
      <c:catAx>
        <c:axId val="384140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solidFill>
                <a:latin typeface="+mn-lt"/>
                <a:ea typeface="+mn-ea"/>
                <a:cs typeface="+mn-cs"/>
              </a:defRPr>
            </a:pPr>
            <a:endParaRPr lang="en-US"/>
          </a:p>
        </c:txPr>
        <c:crossAx val="384140824"/>
        <c:crosses val="autoZero"/>
        <c:auto val="1"/>
        <c:lblAlgn val="ctr"/>
        <c:lblOffset val="100"/>
        <c:noMultiLvlLbl val="0"/>
      </c:catAx>
      <c:valAx>
        <c:axId val="384140824"/>
        <c:scaling>
          <c:orientation val="minMax"/>
          <c:min val="0"/>
        </c:scaling>
        <c:delete val="1"/>
        <c:axPos val="l"/>
        <c:numFmt formatCode="General" sourceLinked="1"/>
        <c:majorTickMark val="none"/>
        <c:minorTickMark val="none"/>
        <c:tickLblPos val="nextTo"/>
        <c:crossAx val="38414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Sports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Thanksgiving</c:v>
                </c:pt>
                <c:pt idx="1">
                  <c:v>Christmas Eve</c:v>
                </c:pt>
                <c:pt idx="2">
                  <c:v>Christmas Day</c:v>
                </c:pt>
                <c:pt idx="3">
                  <c:v>New Year's Eve</c:v>
                </c:pt>
                <c:pt idx="4">
                  <c:v>New Year's Day</c:v>
                </c:pt>
              </c:strCache>
            </c:strRef>
          </c:cat>
          <c:val>
            <c:numRef>
              <c:f>Sheet1!$B$2:$B$6</c:f>
              <c:numCache>
                <c:formatCode>General</c:formatCode>
                <c:ptCount val="5"/>
                <c:pt idx="0">
                  <c:v>5</c:v>
                </c:pt>
                <c:pt idx="1">
                  <c:v>3</c:v>
                </c:pt>
                <c:pt idx="2">
                  <c:v>8</c:v>
                </c:pt>
                <c:pt idx="3">
                  <c:v>5</c:v>
                </c:pt>
                <c:pt idx="4">
                  <c:v>9</c:v>
                </c:pt>
              </c:numCache>
            </c:numRef>
          </c:val>
          <c:extLst>
            <c:ext xmlns:c16="http://schemas.microsoft.com/office/drawing/2014/chart" uri="{C3380CC4-5D6E-409C-BE32-E72D297353CC}">
              <c16:uniqueId val="{00000000-6270-4BC8-A8A4-D8BFA2517536}"/>
            </c:ext>
          </c:extLst>
        </c:ser>
        <c:ser>
          <c:idx val="1"/>
          <c:order val="1"/>
          <c:tx>
            <c:strRef>
              <c:f>Sheet1!$C$1</c:f>
              <c:strCache>
                <c:ptCount val="1"/>
                <c:pt idx="0">
                  <c:v>Entertainment</c:v>
                </c:pt>
              </c:strCache>
            </c:strRef>
          </c:tx>
          <c:spPr>
            <a:solidFill>
              <a:srgbClr val="50C8A0"/>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70-4BC8-A8A4-D8BFA2517536}"/>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70-4BC8-A8A4-D8BFA251753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Thanksgiving</c:v>
                </c:pt>
                <c:pt idx="1">
                  <c:v>Christmas Eve</c:v>
                </c:pt>
                <c:pt idx="2">
                  <c:v>Christmas Day</c:v>
                </c:pt>
                <c:pt idx="3">
                  <c:v>New Year's Eve</c:v>
                </c:pt>
                <c:pt idx="4">
                  <c:v>New Year's Day</c:v>
                </c:pt>
              </c:strCache>
            </c:strRef>
          </c:cat>
          <c:val>
            <c:numRef>
              <c:f>Sheet1!$C$2:$C$6</c:f>
              <c:numCache>
                <c:formatCode>General</c:formatCode>
                <c:ptCount val="5"/>
                <c:pt idx="0">
                  <c:v>4</c:v>
                </c:pt>
                <c:pt idx="1">
                  <c:v>2</c:v>
                </c:pt>
                <c:pt idx="2">
                  <c:v>2</c:v>
                </c:pt>
                <c:pt idx="3">
                  <c:v>3</c:v>
                </c:pt>
                <c:pt idx="4">
                  <c:v>4</c:v>
                </c:pt>
              </c:numCache>
            </c:numRef>
          </c:val>
          <c:extLst>
            <c:ext xmlns:c16="http://schemas.microsoft.com/office/drawing/2014/chart" uri="{C3380CC4-5D6E-409C-BE32-E72D297353CC}">
              <c16:uniqueId val="{00000003-6270-4BC8-A8A4-D8BFA2517536}"/>
            </c:ext>
          </c:extLst>
        </c:ser>
        <c:dLbls>
          <c:dLblPos val="ctr"/>
          <c:showLegendKey val="0"/>
          <c:showVal val="1"/>
          <c:showCatName val="0"/>
          <c:showSerName val="0"/>
          <c:showPercent val="0"/>
          <c:showBubbleSize val="0"/>
        </c:dLbls>
        <c:gapWidth val="50"/>
        <c:overlap val="100"/>
        <c:axId val="384143176"/>
        <c:axId val="384143568"/>
      </c:barChart>
      <c:catAx>
        <c:axId val="384143176"/>
        <c:scaling>
          <c:orientation val="minMax"/>
        </c:scaling>
        <c:delete val="0"/>
        <c:axPos val="b"/>
        <c:numFmt formatCode="General" sourceLinked="1"/>
        <c:majorTickMark val="none"/>
        <c:minorTickMark val="none"/>
        <c:tickLblPos val="nextTo"/>
        <c:spPr>
          <a:noFill/>
          <a:ln w="9525" cap="flat" cmpd="sng" algn="ctr">
            <a:solidFill>
              <a:schemeClr val="tx1"/>
            </a:solidFill>
            <a:round/>
            <a:headEnd type="none" w="sm" len="sm"/>
            <a:tailEnd type="none" w="sm" len="sm"/>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84143568"/>
        <c:crosses val="autoZero"/>
        <c:auto val="1"/>
        <c:lblAlgn val="ctr"/>
        <c:lblOffset val="100"/>
        <c:noMultiLvlLbl val="0"/>
      </c:catAx>
      <c:valAx>
        <c:axId val="384143568"/>
        <c:scaling>
          <c:orientation val="minMax"/>
        </c:scaling>
        <c:delete val="1"/>
        <c:axPos val="l"/>
        <c:numFmt formatCode="General" sourceLinked="1"/>
        <c:majorTickMark val="none"/>
        <c:minorTickMark val="none"/>
        <c:tickLblPos val="nextTo"/>
        <c:crossAx val="384143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28001084688429E-2"/>
          <c:y val="5.4225636824331083E-2"/>
          <c:w val="0.96575515522484645"/>
          <c:h val="0.82110517795754112"/>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Ad-Supported TV</c:v>
                </c:pt>
                <c:pt idx="1">
                  <c:v>YouTube</c:v>
                </c:pt>
                <c:pt idx="2">
                  <c:v>Music</c:v>
                </c:pt>
                <c:pt idx="3">
                  <c:v>Video Games</c:v>
                </c:pt>
                <c:pt idx="4">
                  <c:v>Online Streaming</c:v>
                </c:pt>
              </c:strCache>
            </c:strRef>
          </c:cat>
          <c:val>
            <c:numRef>
              <c:f>Sheet1!$B$2:$B$6</c:f>
              <c:numCache>
                <c:formatCode>General</c:formatCode>
                <c:ptCount val="5"/>
                <c:pt idx="0">
                  <c:v>45</c:v>
                </c:pt>
                <c:pt idx="1">
                  <c:v>1</c:v>
                </c:pt>
                <c:pt idx="2">
                  <c:v>1</c:v>
                </c:pt>
                <c:pt idx="3">
                  <c:v>1</c:v>
                </c:pt>
                <c:pt idx="4">
                  <c:v>1</c:v>
                </c:pt>
              </c:numCache>
            </c:numRef>
          </c:val>
          <c:extLst>
            <c:ext xmlns:c16="http://schemas.microsoft.com/office/drawing/2014/chart" uri="{C3380CC4-5D6E-409C-BE32-E72D297353CC}">
              <c16:uniqueId val="{00000000-ACD8-4760-8294-B199B01E7942}"/>
            </c:ext>
          </c:extLst>
        </c:ser>
        <c:dLbls>
          <c:showLegendKey val="0"/>
          <c:showVal val="0"/>
          <c:showCatName val="0"/>
          <c:showSerName val="0"/>
          <c:showPercent val="0"/>
          <c:showBubbleSize val="0"/>
        </c:dLbls>
        <c:gapWidth val="100"/>
        <c:overlap val="-24"/>
        <c:axId val="155871160"/>
        <c:axId val="383479504"/>
      </c:barChart>
      <c:catAx>
        <c:axId val="155871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crossAx val="383479504"/>
        <c:crosses val="autoZero"/>
        <c:auto val="1"/>
        <c:lblAlgn val="ctr"/>
        <c:lblOffset val="100"/>
        <c:noMultiLvlLbl val="0"/>
      </c:catAx>
      <c:valAx>
        <c:axId val="383479504"/>
        <c:scaling>
          <c:orientation val="minMax"/>
        </c:scaling>
        <c:delete val="1"/>
        <c:axPos val="l"/>
        <c:numFmt formatCode="General" sourceLinked="1"/>
        <c:majorTickMark val="none"/>
        <c:minorTickMark val="none"/>
        <c:tickLblPos val="nextTo"/>
        <c:crossAx val="1558711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E8-4021-B937-F9ABC94A98F0}"/>
              </c:ext>
            </c:extLst>
          </c:dPt>
          <c:dPt>
            <c:idx val="1"/>
            <c:bubble3D val="0"/>
            <c:spPr>
              <a:solidFill>
                <a:srgbClr val="FAB982"/>
              </a:solidFill>
              <a:ln w="19050">
                <a:solidFill>
                  <a:schemeClr val="lt1"/>
                </a:solidFill>
              </a:ln>
              <a:effectLst/>
            </c:spPr>
            <c:extLst>
              <c:ext xmlns:c16="http://schemas.microsoft.com/office/drawing/2014/chart" uri="{C3380CC4-5D6E-409C-BE32-E72D297353CC}">
                <c16:uniqueId val="{00000003-F5E8-4021-B937-F9ABC94A98F0}"/>
              </c:ext>
            </c:extLst>
          </c:dPt>
          <c:dPt>
            <c:idx val="2"/>
            <c:bubble3D val="0"/>
            <c:spPr>
              <a:solidFill>
                <a:srgbClr val="00CC99"/>
              </a:solidFill>
              <a:ln w="19050">
                <a:solidFill>
                  <a:schemeClr val="lt1"/>
                </a:solidFill>
              </a:ln>
              <a:effectLst/>
            </c:spPr>
            <c:extLst>
              <c:ext xmlns:c16="http://schemas.microsoft.com/office/drawing/2014/chart" uri="{C3380CC4-5D6E-409C-BE32-E72D297353CC}">
                <c16:uniqueId val="{00000005-F5E8-4021-B937-F9ABC94A98F0}"/>
              </c:ext>
            </c:extLst>
          </c:dPt>
          <c:dLbls>
            <c:dLbl>
              <c:idx val="0"/>
              <c:layout>
                <c:manualLayout>
                  <c:x val="-0.14781507220502854"/>
                  <c:y val="0.12923497962106206"/>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35FB62B7-B7F9-4398-9535-4CDAB74ABA81}" type="CATEGORYNAME">
                      <a:rPr lang="en-US" sz="1400" smtClean="0">
                        <a:solidFill>
                          <a:schemeClr val="bg1"/>
                        </a:solidFill>
                      </a:rPr>
                      <a:pPr>
                        <a:defRPr sz="1400" b="1">
                          <a:solidFill>
                            <a:schemeClr val="bg1"/>
                          </a:solidFill>
                        </a:defRPr>
                      </a:pPr>
                      <a:t>[CATEGORY NAME]</a:t>
                    </a:fld>
                    <a:endParaRPr lang="en-US" sz="1400" baseline="0" dirty="0">
                      <a:solidFill>
                        <a:schemeClr val="bg1"/>
                      </a:solidFill>
                    </a:endParaRPr>
                  </a:p>
                  <a:p>
                    <a:pPr>
                      <a:defRPr sz="1400" b="1">
                        <a:solidFill>
                          <a:schemeClr val="bg1"/>
                        </a:solidFill>
                      </a:defRPr>
                    </a:pPr>
                    <a:fld id="{2AC0AE77-8169-49DE-BCEF-B686A04741A9}" type="PERCENTAGE">
                      <a:rPr lang="en-US" sz="1400" baseline="0" smtClean="0">
                        <a:solidFill>
                          <a:schemeClr val="bg1"/>
                        </a:solidFill>
                      </a:rPr>
                      <a:pPr>
                        <a:defRPr sz="1400" b="1">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4838527520281161"/>
                      <c:h val="0.18256787979662195"/>
                    </c:manualLayout>
                  </c15:layout>
                  <c15:dlblFieldTable/>
                  <c15:showDataLabelsRange val="0"/>
                </c:ext>
                <c:ext xmlns:c16="http://schemas.microsoft.com/office/drawing/2014/chart" uri="{C3380CC4-5D6E-409C-BE32-E72D297353CC}">
                  <c16:uniqueId val="{00000001-F5E8-4021-B937-F9ABC94A98F0}"/>
                </c:ext>
              </c:extLst>
            </c:dLbl>
            <c:dLbl>
              <c:idx val="1"/>
              <c:layout>
                <c:manualLayout>
                  <c:x val="2.7156233782769434E-2"/>
                  <c:y val="-0.1026484366628583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65EAF685-19FB-4A24-BA1A-EA9D03A255C4}" type="CATEGORYNAME">
                      <a:rPr lang="en-US" sz="1400" smtClean="0">
                        <a:solidFill>
                          <a:schemeClr val="tx1"/>
                        </a:solidFill>
                      </a:rPr>
                      <a:pPr>
                        <a:defRPr sz="1400" b="1">
                          <a:solidFill>
                            <a:schemeClr val="tx1"/>
                          </a:solidFill>
                        </a:defRPr>
                      </a:pPr>
                      <a:t>[CATEGORY NAME]</a:t>
                    </a:fld>
                    <a:r>
                      <a:rPr lang="en-US" sz="1400" baseline="0" dirty="0">
                        <a:solidFill>
                          <a:schemeClr val="tx1"/>
                        </a:solidFill>
                      </a:rPr>
                      <a:t> </a:t>
                    </a:r>
                  </a:p>
                  <a:p>
                    <a:pPr>
                      <a:defRPr sz="1400" b="1">
                        <a:solidFill>
                          <a:schemeClr val="tx1"/>
                        </a:solidFill>
                      </a:defRPr>
                    </a:pPr>
                    <a:r>
                      <a:rPr lang="en-US" sz="1400" baseline="0" dirty="0">
                        <a:solidFill>
                          <a:schemeClr val="tx1"/>
                        </a:solidFill>
                      </a:rPr>
                      <a:t>2%</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4289647954232993"/>
                      <c:h val="0.17616797369404896"/>
                    </c:manualLayout>
                  </c15:layout>
                  <c15:dlblFieldTable/>
                  <c15:showDataLabelsRange val="0"/>
                </c:ext>
                <c:ext xmlns:c16="http://schemas.microsoft.com/office/drawing/2014/chart" uri="{C3380CC4-5D6E-409C-BE32-E72D297353CC}">
                  <c16:uniqueId val="{00000003-F5E8-4021-B937-F9ABC94A98F0}"/>
                </c:ext>
              </c:extLst>
            </c:dLbl>
            <c:dLbl>
              <c:idx val="2"/>
              <c:layout>
                <c:manualLayout>
                  <c:x val="0.20744736596552305"/>
                  <c:y val="-8.943297638862222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fld id="{0AA0B005-1441-4524-8B76-5FC8CBCB961A}" type="CATEGORYNAME">
                      <a:rPr lang="en-US" sz="1400" smtClean="0"/>
                      <a:pPr>
                        <a:defRPr sz="1400" b="1">
                          <a:solidFill>
                            <a:schemeClr val="tx1"/>
                          </a:solidFill>
                        </a:defRPr>
                      </a:pPr>
                      <a:t>[CATEGORY NAME]</a:t>
                    </a:fld>
                    <a:r>
                      <a:rPr lang="en-US" sz="1400" baseline="0" dirty="0"/>
                      <a:t> </a:t>
                    </a:r>
                  </a:p>
                  <a:p>
                    <a:pPr>
                      <a:defRPr sz="1400" b="1">
                        <a:solidFill>
                          <a:schemeClr val="tx1"/>
                        </a:solidFill>
                      </a:defRPr>
                    </a:pPr>
                    <a:fld id="{756683C8-93F6-4544-A4F7-0734545DDE3C}" type="PERCENTAGE">
                      <a:rPr lang="en-US" sz="1400" baseline="0" smtClean="0"/>
                      <a:pPr>
                        <a:defRPr sz="1400" b="1">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3958333333333334"/>
                      <c:h val="0.21328125000000001"/>
                    </c:manualLayout>
                  </c15:layout>
                  <c15:dlblFieldTable/>
                  <c15:showDataLabelsRange val="0"/>
                </c:ext>
                <c:ext xmlns:c16="http://schemas.microsoft.com/office/drawing/2014/chart" uri="{C3380CC4-5D6E-409C-BE32-E72D297353CC}">
                  <c16:uniqueId val="{00000005-F5E8-4021-B937-F9ABC94A98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Ad-Supported Cable TV</c:v>
                </c:pt>
                <c:pt idx="1">
                  <c:v>Ad-Supported Cable TV &amp; Broadcast TV</c:v>
                </c:pt>
                <c:pt idx="2">
                  <c:v>Broadcast TV</c:v>
                </c:pt>
              </c:strCache>
            </c:strRef>
          </c:cat>
          <c:val>
            <c:numRef>
              <c:f>Sheet1!$B$2:$B$4</c:f>
              <c:numCache>
                <c:formatCode>General</c:formatCode>
                <c:ptCount val="3"/>
                <c:pt idx="0">
                  <c:v>129</c:v>
                </c:pt>
                <c:pt idx="1">
                  <c:v>7</c:v>
                </c:pt>
                <c:pt idx="2">
                  <c:v>215</c:v>
                </c:pt>
              </c:numCache>
            </c:numRef>
          </c:val>
          <c:extLst>
            <c:ext xmlns:c16="http://schemas.microsoft.com/office/drawing/2014/chart" uri="{C3380CC4-5D6E-409C-BE32-E72D297353CC}">
              <c16:uniqueId val="{00000006-F5E8-4021-B937-F9ABC94A98F0}"/>
            </c:ext>
          </c:extLst>
        </c:ser>
        <c:dLbls>
          <c:showLegendKey val="0"/>
          <c:showVal val="0"/>
          <c:showCatName val="0"/>
          <c:showSerName val="0"/>
          <c:showPercent val="0"/>
          <c:showBubbleSize val="0"/>
          <c:showLeaderLines val="1"/>
        </c:dLbls>
        <c:firstSliceAng val="36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3C3A0C93-7E5A-5F49-BEBF-176D9D86AE98}" type="datetimeFigureOut">
              <a:rPr lang="en-US" smtClean="0"/>
              <a:t>2/21/2018</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E51A7F7A-CF2C-A64E-BF71-DE52D54C670E}" type="slidenum">
              <a:rPr lang="en-US" smtClean="0"/>
              <a:t>‹#›</a:t>
            </a:fld>
            <a:endParaRPr lang="en-US"/>
          </a:p>
        </p:txBody>
      </p:sp>
    </p:spTree>
    <p:extLst>
      <p:ext uri="{BB962C8B-B14F-4D97-AF65-F5344CB8AC3E}">
        <p14:creationId xmlns:p14="http://schemas.microsoft.com/office/powerpoint/2010/main" val="3327805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96160E6A-AE89-9D4B-878B-75A99885AD87}" type="datetimeFigureOut">
              <a:rPr lang="en-US" smtClean="0"/>
              <a:t>2/21/2018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23882BC3-AE5F-3043-9FCD-C1F199F164CC}" type="slidenum">
              <a:rPr lang="en-US" smtClean="0"/>
              <a:t>‹#›</a:t>
            </a:fld>
            <a:endParaRPr lang="en-US"/>
          </a:p>
        </p:txBody>
      </p:sp>
    </p:spTree>
    <p:extLst>
      <p:ext uri="{BB962C8B-B14F-4D97-AF65-F5344CB8AC3E}">
        <p14:creationId xmlns:p14="http://schemas.microsoft.com/office/powerpoint/2010/main" val="35299572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882BC3-AE5F-3043-9FCD-C1F199F164CC}" type="slidenum">
              <a:rPr lang="en-US" smtClean="0"/>
              <a:t>1</a:t>
            </a:fld>
            <a:endParaRPr lang="en-US"/>
          </a:p>
        </p:txBody>
      </p:sp>
    </p:spTree>
    <p:extLst>
      <p:ext uri="{BB962C8B-B14F-4D97-AF65-F5344CB8AC3E}">
        <p14:creationId xmlns:p14="http://schemas.microsoft.com/office/powerpoint/2010/main" val="3409152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01207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5325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38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46689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66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46435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2001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760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40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7743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256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35486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16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429041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948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68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049488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58546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67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00007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19589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54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68930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134837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278282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87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756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7.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73" r:id="rId3"/>
    <p:sldLayoutId id="2147483683"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624209"/>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36731"/>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09067"/>
      </p:ext>
    </p:extLst>
  </p:cSld>
  <p:clrMap bg1="lt1" tx1="dk1" bg2="lt2" tx2="dk2" accent1="accent1" accent2="accent2" accent3="accent3" accent4="accent4" accent5="accent5" accent6="accent6" hlink="hlink" folHlink="folHlink"/>
  <p:sldLayoutIdLst>
    <p:sldLayoutId id="2147483664" r:id="rId1"/>
    <p:sldLayoutId id="214748366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065481"/>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31393346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9.pn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jpeg"/><Relationship Id="rId2" Type="http://schemas.openxmlformats.org/officeDocument/2006/relationships/notesSlide" Target="../notesSlides/notesSlide8.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2.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jpeg"/><Relationship Id="rId4" Type="http://schemas.openxmlformats.org/officeDocument/2006/relationships/image" Target="../media/image10.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9.png"/><Relationship Id="rId21" Type="http://schemas.openxmlformats.org/officeDocument/2006/relationships/image" Target="../media/image41.png"/><Relationship Id="rId34" Type="http://schemas.openxmlformats.org/officeDocument/2006/relationships/image" Target="../media/image5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jpeg"/><Relationship Id="rId25" Type="http://schemas.openxmlformats.org/officeDocument/2006/relationships/image" Target="../media/image45.png"/><Relationship Id="rId33" Type="http://schemas.openxmlformats.org/officeDocument/2006/relationships/image" Target="../media/image53.jpeg"/><Relationship Id="rId2" Type="http://schemas.openxmlformats.org/officeDocument/2006/relationships/notesSlide" Target="../notesSlides/notesSlide9.xml"/><Relationship Id="rId16" Type="http://schemas.openxmlformats.org/officeDocument/2006/relationships/image" Target="../media/image37.jpe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44.jpeg"/><Relationship Id="rId32" Type="http://schemas.openxmlformats.org/officeDocument/2006/relationships/image" Target="../media/image52.jpeg"/><Relationship Id="rId5" Type="http://schemas.openxmlformats.org/officeDocument/2006/relationships/image" Target="../media/image12.png"/><Relationship Id="rId15" Type="http://schemas.openxmlformats.org/officeDocument/2006/relationships/image" Target="../media/image36.png"/><Relationship Id="rId23" Type="http://schemas.openxmlformats.org/officeDocument/2006/relationships/image" Target="../media/image43.gif"/><Relationship Id="rId28" Type="http://schemas.openxmlformats.org/officeDocument/2006/relationships/image" Target="../media/image48.png"/><Relationship Id="rId10" Type="http://schemas.openxmlformats.org/officeDocument/2006/relationships/image" Target="../media/image21.png"/><Relationship Id="rId19" Type="http://schemas.openxmlformats.org/officeDocument/2006/relationships/image" Target="../media/image39.jpeg"/><Relationship Id="rId31" Type="http://schemas.openxmlformats.org/officeDocument/2006/relationships/image" Target="../media/image51.png"/><Relationship Id="rId4" Type="http://schemas.openxmlformats.org/officeDocument/2006/relationships/image" Target="../media/image10.png"/><Relationship Id="rId9" Type="http://schemas.openxmlformats.org/officeDocument/2006/relationships/image" Target="../media/image20.png"/><Relationship Id="rId14" Type="http://schemas.openxmlformats.org/officeDocument/2006/relationships/image" Target="../media/image35.png"/><Relationship Id="rId22" Type="http://schemas.openxmlformats.org/officeDocument/2006/relationships/image" Target="../media/image42.png"/><Relationship Id="rId27" Type="http://schemas.openxmlformats.org/officeDocument/2006/relationships/image" Target="../media/image47.jpeg"/><Relationship Id="rId30" Type="http://schemas.openxmlformats.org/officeDocument/2006/relationships/image" Target="../media/image5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10.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9.png"/><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12.png"/><Relationship Id="rId9" Type="http://schemas.openxmlformats.org/officeDocument/2006/relationships/image" Target="../media/image60.jpe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0.png"/><Relationship Id="rId7" Type="http://schemas.openxmlformats.org/officeDocument/2006/relationships/image" Target="../media/image72.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12.png"/><Relationship Id="rId9" Type="http://schemas.openxmlformats.org/officeDocument/2006/relationships/image" Target="../media/image74.jpe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0.png"/><Relationship Id="rId7" Type="http://schemas.openxmlformats.org/officeDocument/2006/relationships/image" Target="../media/image78.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10.png"/><Relationship Id="rId7" Type="http://schemas.openxmlformats.org/officeDocument/2006/relationships/image" Target="../media/image82.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12.png"/><Relationship Id="rId9"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10.png"/><Relationship Id="rId7" Type="http://schemas.openxmlformats.org/officeDocument/2006/relationships/image" Target="../media/image88.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10" Type="http://schemas.openxmlformats.org/officeDocument/2006/relationships/image" Target="../media/image91.jpeg"/><Relationship Id="rId4" Type="http://schemas.openxmlformats.org/officeDocument/2006/relationships/image" Target="../media/image12.png"/><Relationship Id="rId9" Type="http://schemas.openxmlformats.org/officeDocument/2006/relationships/image" Target="../media/image9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10.png"/><Relationship Id="rId7" Type="http://schemas.openxmlformats.org/officeDocument/2006/relationships/image" Target="../media/image9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93.jpeg"/><Relationship Id="rId11" Type="http://schemas.openxmlformats.org/officeDocument/2006/relationships/image" Target="../media/image98.jpeg"/><Relationship Id="rId5" Type="http://schemas.openxmlformats.org/officeDocument/2006/relationships/image" Target="../media/image92.jpeg"/><Relationship Id="rId10" Type="http://schemas.openxmlformats.org/officeDocument/2006/relationships/image" Target="../media/image97.png"/><Relationship Id="rId4" Type="http://schemas.openxmlformats.org/officeDocument/2006/relationships/image" Target="../media/image12.png"/><Relationship Id="rId9" Type="http://schemas.openxmlformats.org/officeDocument/2006/relationships/image" Target="../media/image96.jpeg"/></Relationships>
</file>

<file path=ppt/slides/_rels/slide2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2.xml"/><Relationship Id="rId16" Type="http://schemas.openxmlformats.org/officeDocument/2006/relationships/image" Target="../media/image109.png"/><Relationship Id="rId1" Type="http://schemas.openxmlformats.org/officeDocument/2006/relationships/slideLayout" Target="../slideLayouts/slideLayout3.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12.png"/><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10.png"/><Relationship Id="rId9" Type="http://schemas.openxmlformats.org/officeDocument/2006/relationships/image" Target="../media/image102.png"/><Relationship Id="rId14" Type="http://schemas.openxmlformats.org/officeDocument/2006/relationships/image" Target="../media/image107.png"/></Relationships>
</file>

<file path=ppt/slides/_rels/slide2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png"/><Relationship Id="rId7" Type="http://schemas.openxmlformats.org/officeDocument/2006/relationships/hyperlink" Target="http://www.thevab.com/wp-content/uploads/2017/01/TVisSocial-Report.pdf" TargetMode="External"/><Relationship Id="rId12" Type="http://schemas.openxmlformats.org/officeDocument/2006/relationships/hyperlink" Target="http://www.thevab.com/wp-content/uploads/2017/03/TVisSocial-Oscars-Night-Addendum.pdf"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0.jpeg"/><Relationship Id="rId11" Type="http://schemas.openxmlformats.org/officeDocument/2006/relationships/image" Target="../media/image113.png"/><Relationship Id="rId5" Type="http://schemas.openxmlformats.org/officeDocument/2006/relationships/hyperlink" Target="http://www.thevab.com/wp-content/uploads/2017/09/TVisSocial-Report-May-June-Final.pdf" TargetMode="External"/><Relationship Id="rId10" Type="http://schemas.openxmlformats.org/officeDocument/2006/relationships/hyperlink" Target="http://www.thevab.com/wp-content/uploads/2017/02/TVisSocial-Super-Bowl-Sunday-Addendum.pdf" TargetMode="External"/><Relationship Id="rId4" Type="http://schemas.openxmlformats.org/officeDocument/2006/relationships/image" Target="../media/image12.png"/><Relationship Id="rId9" Type="http://schemas.openxmlformats.org/officeDocument/2006/relationships/image" Target="../media/image1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11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275120CE-F383-4B2A-8CF3-275CDB8866FA}"/>
              </a:ext>
            </a:extLst>
          </p:cNvPr>
          <p:cNvSpPr>
            <a:spLocks noGrp="1"/>
          </p:cNvSpPr>
          <p:nvPr>
            <p:ph type="body" sz="quarter" idx="10"/>
          </p:nvPr>
        </p:nvSpPr>
        <p:spPr>
          <a:xfrm>
            <a:off x="2596101" y="2948032"/>
            <a:ext cx="5898292" cy="603034"/>
          </a:xfrm>
        </p:spPr>
        <p:txBody>
          <a:bodyPr/>
          <a:lstStyle/>
          <a:p>
            <a:r>
              <a:rPr lang="en-US" sz="3200" dirty="0"/>
              <a:t>#</a:t>
            </a:r>
            <a:r>
              <a:rPr lang="en-US" sz="3200" dirty="0" err="1"/>
              <a:t>TVisSocial</a:t>
            </a:r>
            <a:r>
              <a:rPr lang="en-US" sz="3200" dirty="0"/>
              <a:t> #HolidaySpecial</a:t>
            </a:r>
          </a:p>
        </p:txBody>
      </p:sp>
      <p:sp>
        <p:nvSpPr>
          <p:cNvPr id="12" name="Text Placeholder 2">
            <a:extLst>
              <a:ext uri="{FF2B5EF4-FFF2-40B4-BE49-F238E27FC236}">
                <a16:creationId xmlns:a16="http://schemas.microsoft.com/office/drawing/2014/main" id="{30F1E8AD-B461-4597-B0DC-9F71A9D33B03}"/>
              </a:ext>
            </a:extLst>
          </p:cNvPr>
          <p:cNvSpPr>
            <a:spLocks noGrp="1"/>
          </p:cNvSpPr>
          <p:nvPr>
            <p:ph type="body" sz="quarter" idx="11"/>
          </p:nvPr>
        </p:nvSpPr>
        <p:spPr>
          <a:xfrm>
            <a:off x="2862437" y="3524432"/>
            <a:ext cx="6063448" cy="825626"/>
          </a:xfrm>
        </p:spPr>
        <p:txBody>
          <a:bodyPr/>
          <a:lstStyle/>
          <a:p>
            <a:r>
              <a:rPr lang="en-US" sz="2300" dirty="0" err="1"/>
              <a:t>‘Tis</a:t>
            </a:r>
            <a:r>
              <a:rPr lang="en-US" sz="2300" dirty="0"/>
              <a:t> The Season To Television</a:t>
            </a:r>
          </a:p>
        </p:txBody>
      </p:sp>
      <p:pic>
        <p:nvPicPr>
          <p:cNvPr id="1026"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9646" y="3102800"/>
            <a:ext cx="326200" cy="326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73858" y="3077847"/>
            <a:ext cx="376106" cy="376106"/>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Christmas Tree on Apple iOS 11.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241773" y="3030759"/>
            <a:ext cx="410946" cy="41094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1C06E23A-64CC-4860-96BA-D6F2C96DE971}"/>
              </a:ext>
            </a:extLst>
          </p:cNvPr>
          <p:cNvSpPr txBox="1">
            <a:spLocks/>
          </p:cNvSpPr>
          <p:nvPr/>
        </p:nvSpPr>
        <p:spPr>
          <a:xfrm>
            <a:off x="5242206" y="5852812"/>
            <a:ext cx="1864311" cy="280161"/>
          </a:xfrm>
          <a:prstGeom prst="rect">
            <a:avLst/>
          </a:prstGeom>
        </p:spPr>
        <p:txBody>
          <a:bodyPr vert="horz" lIns="0" tIns="0" rIns="0" bIns="0"/>
          <a:lstStyle>
            <a:lvl1pPr marL="0" indent="0" algn="l" defTabSz="457200" rtl="0" eaLnBrk="1" latinLnBrk="0" hangingPunct="1">
              <a:spcBef>
                <a:spcPts val="0"/>
              </a:spcBef>
              <a:buFontTx/>
              <a:buNone/>
              <a:defRPr sz="3200" b="1" kern="1200" cap="none" baseline="0">
                <a:solidFill>
                  <a:srgbClr val="508ABA"/>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t>Member Center</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66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0444" y="1910180"/>
            <a:ext cx="1565222" cy="380219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4" name="Rectangle 23"/>
          <p:cNvSpPr/>
          <p:nvPr/>
        </p:nvSpPr>
        <p:spPr>
          <a:xfrm>
            <a:off x="307106" y="1477491"/>
            <a:ext cx="1568559" cy="43179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a:ea typeface="+mn-ea"/>
                <a:cs typeface="+mn-cs"/>
              </a:rPr>
              <a:t>Thanksgiving Day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i="1" dirty="0">
                <a:solidFill>
                  <a:prstClr val="black"/>
                </a:solidFill>
                <a:latin typeface="Trebuchet MS"/>
              </a:rPr>
              <a:t>(11:45a – 11:45p)</a:t>
            </a:r>
            <a:endParaRPr kumimoji="0" lang="en-US" sz="10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36" name="Rectangle 35"/>
          <p:cNvSpPr/>
          <p:nvPr/>
        </p:nvSpPr>
        <p:spPr>
          <a:xfrm>
            <a:off x="164500" y="375889"/>
            <a:ext cx="8846149" cy="80140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black"/>
                </a:solidFill>
                <a:effectLst/>
                <a:uLnTx/>
                <a:uFillTx/>
                <a:latin typeface="Trebuchet MS"/>
                <a:ea typeface="+mn-ea"/>
                <a:cs typeface="+mn-cs"/>
              </a:rPr>
              <a:t>Several Ad-Supported TV Sports &amp; Entertainment Shows “Own” Specific Holidays</a:t>
            </a:r>
          </a:p>
        </p:txBody>
      </p:sp>
      <p:sp>
        <p:nvSpPr>
          <p:cNvPr id="73" name="Rectangle 72">
            <a:extLst>
              <a:ext uri="{FF2B5EF4-FFF2-40B4-BE49-F238E27FC236}">
                <a16:creationId xmlns:a16="http://schemas.microsoft.com/office/drawing/2014/main" id="{E7FAFDF9-B9C4-4027-9249-B61E80C03CD4}"/>
              </a:ext>
            </a:extLst>
          </p:cNvPr>
          <p:cNvSpPr/>
          <p:nvPr/>
        </p:nvSpPr>
        <p:spPr>
          <a:xfrm>
            <a:off x="2051949" y="1902782"/>
            <a:ext cx="1565222" cy="380219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74" name="Rectangle 73">
            <a:extLst>
              <a:ext uri="{FF2B5EF4-FFF2-40B4-BE49-F238E27FC236}">
                <a16:creationId xmlns:a16="http://schemas.microsoft.com/office/drawing/2014/main" id="{38CC9F97-301D-4832-90EB-7F150DD49752}"/>
              </a:ext>
            </a:extLst>
          </p:cNvPr>
          <p:cNvSpPr/>
          <p:nvPr/>
        </p:nvSpPr>
        <p:spPr>
          <a:xfrm>
            <a:off x="2048611" y="1470093"/>
            <a:ext cx="1568559" cy="43179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a:ea typeface="+mn-ea"/>
                <a:cs typeface="+mn-cs"/>
              </a:rPr>
              <a:t>Christmas Eve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i="1" dirty="0">
                <a:solidFill>
                  <a:prstClr val="black"/>
                </a:solidFill>
                <a:latin typeface="Trebuchet MS"/>
              </a:rPr>
              <a:t>(8:45p – 11:45p)</a:t>
            </a:r>
            <a:endParaRPr kumimoji="0" lang="en-US" sz="10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80" name="Rectangle 79">
            <a:extLst>
              <a:ext uri="{FF2B5EF4-FFF2-40B4-BE49-F238E27FC236}">
                <a16:creationId xmlns:a16="http://schemas.microsoft.com/office/drawing/2014/main" id="{383E6FBF-C13E-4B55-8F3A-6E51AD1C49C5}"/>
              </a:ext>
            </a:extLst>
          </p:cNvPr>
          <p:cNvSpPr/>
          <p:nvPr/>
        </p:nvSpPr>
        <p:spPr>
          <a:xfrm>
            <a:off x="3738712" y="1902781"/>
            <a:ext cx="1565222" cy="380219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81" name="Rectangle 80">
            <a:extLst>
              <a:ext uri="{FF2B5EF4-FFF2-40B4-BE49-F238E27FC236}">
                <a16:creationId xmlns:a16="http://schemas.microsoft.com/office/drawing/2014/main" id="{FCEC7E02-A000-44D0-9531-D41CF395B862}"/>
              </a:ext>
            </a:extLst>
          </p:cNvPr>
          <p:cNvSpPr/>
          <p:nvPr/>
        </p:nvSpPr>
        <p:spPr>
          <a:xfrm>
            <a:off x="3735374" y="1470092"/>
            <a:ext cx="1568559" cy="43179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a:ea typeface="+mn-ea"/>
                <a:cs typeface="+mn-cs"/>
              </a:rPr>
              <a:t>Christmas Day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i="1" dirty="0">
                <a:solidFill>
                  <a:prstClr val="black"/>
                </a:solidFill>
                <a:latin typeface="Trebuchet MS"/>
              </a:rPr>
              <a:t>(11:45a – 11:45p)</a:t>
            </a:r>
            <a:endParaRPr kumimoji="0" lang="en-US" sz="10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87" name="Rectangle 86">
            <a:extLst>
              <a:ext uri="{FF2B5EF4-FFF2-40B4-BE49-F238E27FC236}">
                <a16:creationId xmlns:a16="http://schemas.microsoft.com/office/drawing/2014/main" id="{10290F09-54C2-4D10-BB7B-560E06B072CC}"/>
              </a:ext>
            </a:extLst>
          </p:cNvPr>
          <p:cNvSpPr/>
          <p:nvPr/>
        </p:nvSpPr>
        <p:spPr>
          <a:xfrm>
            <a:off x="5480217" y="1895383"/>
            <a:ext cx="1565222" cy="380219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88" name="Rectangle 87">
            <a:extLst>
              <a:ext uri="{FF2B5EF4-FFF2-40B4-BE49-F238E27FC236}">
                <a16:creationId xmlns:a16="http://schemas.microsoft.com/office/drawing/2014/main" id="{1888ABAF-2F79-4490-B7A0-A82C4A2985E8}"/>
              </a:ext>
            </a:extLst>
          </p:cNvPr>
          <p:cNvSpPr/>
          <p:nvPr/>
        </p:nvSpPr>
        <p:spPr>
          <a:xfrm>
            <a:off x="5476879" y="1462694"/>
            <a:ext cx="1568559" cy="43179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a:ea typeface="+mn-ea"/>
                <a:cs typeface="+mn-cs"/>
              </a:rPr>
              <a:t>New Year’s Eve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i="1" dirty="0">
                <a:solidFill>
                  <a:prstClr val="black"/>
                </a:solidFill>
                <a:latin typeface="Trebuchet MS"/>
              </a:rPr>
              <a:t>(8:45p – 11:45p)</a:t>
            </a:r>
            <a:endParaRPr kumimoji="0" lang="en-US" sz="10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94" name="Rectangle 93">
            <a:extLst>
              <a:ext uri="{FF2B5EF4-FFF2-40B4-BE49-F238E27FC236}">
                <a16:creationId xmlns:a16="http://schemas.microsoft.com/office/drawing/2014/main" id="{7FDF2555-B0E3-43FB-855F-1E8CE670F0C6}"/>
              </a:ext>
            </a:extLst>
          </p:cNvPr>
          <p:cNvSpPr/>
          <p:nvPr/>
        </p:nvSpPr>
        <p:spPr>
          <a:xfrm>
            <a:off x="7263155" y="1902782"/>
            <a:ext cx="1565222" cy="380219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5" name="Rectangle 94">
            <a:extLst>
              <a:ext uri="{FF2B5EF4-FFF2-40B4-BE49-F238E27FC236}">
                <a16:creationId xmlns:a16="http://schemas.microsoft.com/office/drawing/2014/main" id="{030BE2F1-1351-4D48-8E95-3A1910E09C81}"/>
              </a:ext>
            </a:extLst>
          </p:cNvPr>
          <p:cNvSpPr/>
          <p:nvPr/>
        </p:nvSpPr>
        <p:spPr>
          <a:xfrm>
            <a:off x="7259817" y="1470093"/>
            <a:ext cx="1568559" cy="43179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a:ea typeface="+mn-ea"/>
                <a:cs typeface="+mn-cs"/>
              </a:rPr>
              <a:t>New Year’s Day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i="1" dirty="0">
                <a:solidFill>
                  <a:prstClr val="black"/>
                </a:solidFill>
                <a:latin typeface="Trebuchet MS"/>
              </a:rPr>
              <a:t>(11:45a – 11:45p)</a:t>
            </a:r>
            <a:endParaRPr kumimoji="0" lang="en-US" sz="10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44" name="TextBox 43">
            <a:extLst>
              <a:ext uri="{FF2B5EF4-FFF2-40B4-BE49-F238E27FC236}">
                <a16:creationId xmlns:a16="http://schemas.microsoft.com/office/drawing/2014/main" id="{FD2CBD92-E264-44CE-8739-FBC814C87621}"/>
              </a:ext>
            </a:extLst>
          </p:cNvPr>
          <p:cNvSpPr txBox="1"/>
          <p:nvPr/>
        </p:nvSpPr>
        <p:spPr>
          <a:xfrm>
            <a:off x="204186" y="6475057"/>
            <a:ext cx="7306324" cy="338554"/>
          </a:xfrm>
          <a:prstGeom prst="rect">
            <a:avLst/>
          </a:prstGeom>
          <a:noFill/>
        </p:spPr>
        <p:txBody>
          <a:bodyPr wrap="square" rtlCol="0">
            <a:spAutoFit/>
          </a:bodyPr>
          <a:lstStyle/>
          <a:p>
            <a:r>
              <a:rPr lang="en-US" sz="800" dirty="0">
                <a:latin typeface="Trebuchet MS" panose="020B0603020202020204" pitchFamily="34" charset="0"/>
              </a:rPr>
              <a:t>Source: VAB custom analysis of Top 10 trending Twitter Topics (United States) each night on the :45’s of each hour between 11a – 11p (11:45a-11:45p) during 11/23/2017, 12/25/17, 1/1/18 and on the :45’s of each primetime hour between 8p-11p (8:45p-11:45p) during 12/24/17 &amp; 12/31/17.</a:t>
            </a:r>
            <a:endParaRPr lang="en-US" sz="800" dirty="0"/>
          </a:p>
        </p:txBody>
      </p:sp>
      <p:pic>
        <p:nvPicPr>
          <p:cNvPr id="46" name="Picture 45">
            <a:extLst>
              <a:ext uri="{FF2B5EF4-FFF2-40B4-BE49-F238E27FC236}">
                <a16:creationId xmlns:a16="http://schemas.microsoft.com/office/drawing/2014/main" id="{3E081B0F-7214-4B29-833F-569214A62B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47"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TextBox 48"/>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pic>
        <p:nvPicPr>
          <p:cNvPr id="1026" name="Picture 2" descr="http://www.stickpng.com/assets/images/5895deb9cba9841eabab6099.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0468" y="3851335"/>
            <a:ext cx="721834" cy="9502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6480" y="4989140"/>
            <a:ext cx="1038008" cy="708440"/>
          </a:xfrm>
          <a:prstGeom prst="rect">
            <a:avLst/>
          </a:prstGeom>
        </p:spPr>
      </p:pic>
      <p:pic>
        <p:nvPicPr>
          <p:cNvPr id="1030" name="Picture 6" descr="http://www.marching.com/events/macys-thanksgiving-day-parade/macys-thanksgiving-day-parade-logo.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3674" y="1976373"/>
            <a:ext cx="1195421" cy="8176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dn.nationaldogshow.com/assets/img/logo.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23431" y="2963579"/>
            <a:ext cx="1135905" cy="7182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41246" y="2086870"/>
            <a:ext cx="2009889" cy="778832"/>
          </a:xfrm>
          <a:prstGeom prst="rect">
            <a:avLst/>
          </a:prstGeom>
        </p:spPr>
      </p:pic>
      <p:pic>
        <p:nvPicPr>
          <p:cNvPr id="1036" name="Picture 12" descr="https://fanart.tv/fanart/movies/1585/hdmovielogo/its-a-wonderful-life-516c22002908f.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088653" y="3178962"/>
            <a:ext cx="1468331" cy="5689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www.stickpng.com/assets/images/5895deb9cba9841eabab6099.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457820" y="3831898"/>
            <a:ext cx="721834" cy="95029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3832" y="4969703"/>
            <a:ext cx="1038008" cy="708440"/>
          </a:xfrm>
          <a:prstGeom prst="rect">
            <a:avLst/>
          </a:prstGeom>
        </p:spPr>
      </p:pic>
      <p:pic>
        <p:nvPicPr>
          <p:cNvPr id="1038" name="Picture 14" descr="https://vignette.wikia.nocookie.net/shipping/images/5/55/Doctor_Who_Logo.png/revision/latest/scale-to-width-down/640?cb=20131109134907"/>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726068" y="4872666"/>
            <a:ext cx="1610931" cy="9413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917251" y="1953809"/>
            <a:ext cx="1262886" cy="858763"/>
          </a:xfrm>
          <a:prstGeom prst="rect">
            <a:avLst/>
          </a:prstGeom>
        </p:spPr>
      </p:pic>
      <p:pic>
        <p:nvPicPr>
          <p:cNvPr id="1044" name="Picture 20" descr="https://vignette.wikia.nocookie.net/logopedia/images/1/10/MondayNightRaw.png/revision/latest?cb=20130716022936"/>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952428" y="3908854"/>
            <a:ext cx="1185178" cy="75220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www.stickpng.com/assets/images/5895deb9cba9841eabab6099.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87777" y="2816547"/>
            <a:ext cx="721834" cy="9502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589039" y="3970650"/>
            <a:ext cx="1344235" cy="628610"/>
          </a:xfrm>
          <a:prstGeom prst="rect">
            <a:avLst/>
          </a:prstGeom>
        </p:spPr>
      </p:pic>
      <p:pic>
        <p:nvPicPr>
          <p:cNvPr id="1048" name="Picture 24" descr="https://pbs.twimg.com/profile_images/929124433117061120/0OeKIaAh.jp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870326" y="2951628"/>
            <a:ext cx="800617" cy="80061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images.bwwstatic.com/columnpic10/68094045D7F-0340-9595-133B3C299858E8A6.jpg"/>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5749816" y="4911197"/>
            <a:ext cx="1041639" cy="71485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www.stickpng.com/assets/images/5895deb9cba9841eabab6099.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900240" y="1929972"/>
            <a:ext cx="721834" cy="95029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84856" y="3898530"/>
            <a:ext cx="1038008" cy="708440"/>
          </a:xfrm>
          <a:prstGeom prst="rect">
            <a:avLst/>
          </a:prstGeom>
        </p:spPr>
      </p:pic>
      <p:pic>
        <p:nvPicPr>
          <p:cNvPr id="1054" name="Picture 30" descr="https://upload.wikimedia.org/wikipedia/en/3/3e/The_Bachelor_usa_logo.png"/>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7313765" y="5318652"/>
            <a:ext cx="1460662" cy="34383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www.prwatch.org/files/images/roseparadehonda.jpg"/>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a:stretch/>
        </p:blipFill>
        <p:spPr bwMode="auto">
          <a:xfrm>
            <a:off x="7465462" y="2078296"/>
            <a:ext cx="1157402" cy="79479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AEB9F9CC-9D6B-4938-AC22-E5146C0BC0F7}"/>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7325692" y="4715820"/>
            <a:ext cx="665702" cy="470096"/>
          </a:xfrm>
          <a:prstGeom prst="rect">
            <a:avLst/>
          </a:prstGeom>
        </p:spPr>
      </p:pic>
      <p:pic>
        <p:nvPicPr>
          <p:cNvPr id="41" name="Picture 22" descr="http://thesource.com/wp-content/uploads/2017/10/love-hip-hop-new-york.jpg">
            <a:extLst>
              <a:ext uri="{FF2B5EF4-FFF2-40B4-BE49-F238E27FC236}">
                <a16:creationId xmlns:a16="http://schemas.microsoft.com/office/drawing/2014/main" id="{42891BDC-8023-4E4E-B5D3-0050276FF945}"/>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8053931" y="4724896"/>
            <a:ext cx="696417" cy="462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664187F-FEB2-4868-A5C9-0E601A805CD2}"/>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7584630" y="2903506"/>
            <a:ext cx="813527" cy="908941"/>
          </a:xfrm>
          <a:prstGeom prst="rect">
            <a:avLst/>
          </a:prstGeom>
        </p:spPr>
      </p:pic>
      <p:pic>
        <p:nvPicPr>
          <p:cNvPr id="4" name="Picture 3">
            <a:extLst>
              <a:ext uri="{FF2B5EF4-FFF2-40B4-BE49-F238E27FC236}">
                <a16:creationId xmlns:a16="http://schemas.microsoft.com/office/drawing/2014/main" id="{939A4FE8-D35F-45F3-872C-9D9E45E9ED48}"/>
              </a:ext>
            </a:extLst>
          </p:cNvPr>
          <p:cNvPicPr>
            <a:picLocks noChangeAspect="1"/>
          </p:cNvPicPr>
          <p:nvPr/>
        </p:nvPicPr>
        <p:blipFill rotWithShape="1">
          <a:blip r:embed="rId23" cstate="hqprint">
            <a:extLst>
              <a:ext uri="{28A0092B-C50C-407E-A947-70E740481C1C}">
                <a14:useLocalDpi xmlns:a14="http://schemas.microsoft.com/office/drawing/2010/main"/>
              </a:ext>
            </a:extLst>
          </a:blip>
          <a:srcRect/>
          <a:stretch/>
        </p:blipFill>
        <p:spPr>
          <a:xfrm>
            <a:off x="5591183" y="3852625"/>
            <a:ext cx="432870" cy="221433"/>
          </a:xfrm>
          <a:prstGeom prst="rect">
            <a:avLst/>
          </a:prstGeom>
        </p:spPr>
      </p:pic>
    </p:spTree>
    <p:extLst>
      <p:ext uri="{BB962C8B-B14F-4D97-AF65-F5344CB8AC3E}">
        <p14:creationId xmlns:p14="http://schemas.microsoft.com/office/powerpoint/2010/main" val="274073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24" y="423484"/>
            <a:ext cx="8861457" cy="810478"/>
          </a:xfrm>
          <a:prstGeom prst="rect">
            <a:avLst/>
          </a:prstGeom>
          <a:noFill/>
        </p:spPr>
        <p:txBody>
          <a:bodyPr wrap="square" rtlCol="0">
            <a:spAutoFit/>
          </a:bodyPr>
          <a:lstStyle/>
          <a:p>
            <a:pPr marL="0" marR="0" lvl="0" indent="0" algn="ctr" defTabSz="457200" rtl="0" eaLnBrk="1" fontAlgn="auto" latinLnBrk="0" hangingPunct="1">
              <a:lnSpc>
                <a:spcPts val="2800"/>
              </a:lnSpc>
              <a:spcBef>
                <a:spcPct val="0"/>
              </a:spcBef>
              <a:spcAft>
                <a:spcPts val="0"/>
              </a:spcAft>
              <a:buClrTx/>
              <a:buSzTx/>
              <a:buFontTx/>
              <a:buNone/>
              <a:tabLst/>
              <a:defRPr/>
            </a:pPr>
            <a:r>
              <a:rPr lang="en-US" sz="2600" b="1" i="1" u="sng" spc="-100" dirty="0">
                <a:latin typeface="Trebuchet MS"/>
              </a:rPr>
              <a:t>45</a:t>
            </a:r>
            <a:r>
              <a:rPr kumimoji="0" lang="en-US" sz="2600" strike="noStrike" kern="1200" cap="none" spc="-100" normalizeH="0" baseline="0" noProof="0" dirty="0">
                <a:ln>
                  <a:noFill/>
                </a:ln>
                <a:effectLst/>
                <a:uLnTx/>
                <a:uFillTx/>
                <a:latin typeface="Trebuchet MS"/>
                <a:ea typeface="+mn-ea"/>
                <a:cs typeface="+mn-cs"/>
              </a:rPr>
              <a:t> Different Ad-Supported TV Programs </a:t>
            </a:r>
            <a:r>
              <a:rPr kumimoji="0" lang="en-US" sz="2600" b="0" i="0" u="none" strike="noStrike" kern="1200" cap="none" spc="-100" normalizeH="0" baseline="0" noProof="0" dirty="0">
                <a:ln>
                  <a:noFill/>
                </a:ln>
                <a:effectLst/>
                <a:uLnTx/>
                <a:uFillTx/>
                <a:latin typeface="Trebuchet MS"/>
                <a:ea typeface="+mn-ea"/>
                <a:cs typeface="+mn-cs"/>
              </a:rPr>
              <a:t>Trended</a:t>
            </a:r>
            <a:r>
              <a:rPr kumimoji="0" lang="en-US" sz="2600" b="0" i="0" u="none" strike="noStrike" kern="1200" cap="none" spc="-100" normalizeH="0" noProof="0" dirty="0">
                <a:ln>
                  <a:noFill/>
                </a:ln>
                <a:effectLst/>
                <a:uLnTx/>
                <a:uFillTx/>
                <a:latin typeface="Trebuchet MS"/>
                <a:ea typeface="+mn-ea"/>
                <a:cs typeface="+mn-cs"/>
              </a:rPr>
              <a:t> In </a:t>
            </a:r>
            <a:r>
              <a:rPr lang="en-US" sz="2600" spc="-100" dirty="0">
                <a:latin typeface="Trebuchet MS"/>
              </a:rPr>
              <a:t>T</a:t>
            </a:r>
            <a:r>
              <a:rPr kumimoji="0" lang="en-US" sz="2600" b="0" i="0" u="none" strike="noStrike" kern="1200" cap="none" spc="-100" normalizeH="0" noProof="0" dirty="0">
                <a:ln>
                  <a:noFill/>
                </a:ln>
                <a:effectLst/>
                <a:uLnTx/>
                <a:uFillTx/>
                <a:latin typeface="Trebuchet MS"/>
                <a:ea typeface="+mn-ea"/>
                <a:cs typeface="+mn-cs"/>
              </a:rPr>
              <a:t>he Twitter Top 10 During The Five-Holiday Monitored Time Period</a:t>
            </a:r>
            <a:endParaRPr kumimoji="0" lang="en-US" sz="2600" b="0" i="0" u="none" strike="noStrike" kern="1200" cap="none" spc="-100" normalizeH="0" baseline="0" noProof="0" dirty="0">
              <a:ln>
                <a:noFill/>
              </a:ln>
              <a:effectLst/>
              <a:uLnTx/>
              <a:uFillTx/>
              <a:latin typeface="Trebuchet MS"/>
              <a:ea typeface="+mn-ea"/>
              <a:cs typeface="+mn-cs"/>
            </a:endParaRPr>
          </a:p>
        </p:txBody>
      </p:sp>
      <p:sp>
        <p:nvSpPr>
          <p:cNvPr id="10" name="TextBox 9">
            <a:extLst>
              <a:ext uri="{FF2B5EF4-FFF2-40B4-BE49-F238E27FC236}">
                <a16:creationId xmlns:a16="http://schemas.microsoft.com/office/drawing/2014/main" id="{FD2CBD92-E264-44CE-8739-FBC814C87621}"/>
              </a:ext>
            </a:extLst>
          </p:cNvPr>
          <p:cNvSpPr txBox="1"/>
          <p:nvPr/>
        </p:nvSpPr>
        <p:spPr>
          <a:xfrm>
            <a:off x="204186" y="6475057"/>
            <a:ext cx="7306324" cy="338554"/>
          </a:xfrm>
          <a:prstGeom prst="rect">
            <a:avLst/>
          </a:prstGeom>
          <a:noFill/>
        </p:spPr>
        <p:txBody>
          <a:bodyPr wrap="square" rtlCol="0">
            <a:spAutoFit/>
          </a:bodyPr>
          <a:lstStyle/>
          <a:p>
            <a:r>
              <a:rPr lang="en-US" sz="800" dirty="0">
                <a:latin typeface="Trebuchet MS" panose="020B0603020202020204" pitchFamily="34" charset="0"/>
              </a:rPr>
              <a:t>Source: VAB custom analysis of Top 10 trending Twitter Topics (United States) each night on the :45’s of each hour between 11a – 11p (11:45a-11:45p) during 11/23/2017, 12/25/17, 1/1/18 and on the :45’s of each primetime hour between 8p-11p (8:45p-11:45p) during 12/24/17 &amp; 12/31/17.</a:t>
            </a:r>
            <a:endParaRPr lang="en-US" sz="800" dirty="0"/>
          </a:p>
        </p:txBody>
      </p:sp>
      <p:pic>
        <p:nvPicPr>
          <p:cNvPr id="13" name="Picture 12">
            <a:extLst>
              <a:ext uri="{FF2B5EF4-FFF2-40B4-BE49-F238E27FC236}">
                <a16:creationId xmlns:a16="http://schemas.microsoft.com/office/drawing/2014/main" id="{3E081B0F-7214-4B29-833F-569214A62B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14"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
        <p:nvSpPr>
          <p:cNvPr id="3" name="Rectangle 2"/>
          <p:cNvSpPr/>
          <p:nvPr/>
        </p:nvSpPr>
        <p:spPr>
          <a:xfrm>
            <a:off x="372297" y="1647666"/>
            <a:ext cx="4625851" cy="349250"/>
          </a:xfrm>
          <a:prstGeom prst="rect">
            <a:avLst/>
          </a:prstGeom>
          <a:solidFill>
            <a:schemeClr val="accent6"/>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Entertainment (15)</a:t>
            </a:r>
          </a:p>
        </p:txBody>
      </p:sp>
      <p:sp>
        <p:nvSpPr>
          <p:cNvPr id="11" name="Rectangle 10"/>
          <p:cNvSpPr/>
          <p:nvPr/>
        </p:nvSpPr>
        <p:spPr>
          <a:xfrm>
            <a:off x="5537200" y="1647666"/>
            <a:ext cx="3175000" cy="349250"/>
          </a:xfrm>
          <a:prstGeom prst="rect">
            <a:avLst/>
          </a:prstGeom>
          <a:solidFill>
            <a:schemeClr val="accent6"/>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Sports (30)</a:t>
            </a:r>
          </a:p>
        </p:txBody>
      </p:sp>
      <p:sp>
        <p:nvSpPr>
          <p:cNvPr id="4" name="Rectangle 3"/>
          <p:cNvSpPr/>
          <p:nvPr/>
        </p:nvSpPr>
        <p:spPr>
          <a:xfrm>
            <a:off x="5537200" y="2004557"/>
            <a:ext cx="3175000" cy="3517323"/>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72297" y="1997704"/>
            <a:ext cx="4625852" cy="3517323"/>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 descr="http://www.stickpng.com/assets/images/5895deb9cba9841eabab6099.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798256" y="2033942"/>
            <a:ext cx="721834" cy="9502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02843" y="2242835"/>
            <a:ext cx="1038008" cy="708440"/>
          </a:xfrm>
          <a:prstGeom prst="rect">
            <a:avLst/>
          </a:prstGeom>
        </p:spPr>
      </p:pic>
      <p:pic>
        <p:nvPicPr>
          <p:cNvPr id="33" name="Picture 6" descr="http://www.marching.com/events/macys-thanksgiving-day-parade/macys-thanksgiving-day-parade-logo.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35971" y="2058894"/>
            <a:ext cx="1195421" cy="81766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http://cdn.nationaldogshow.com/assets/img/logo.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473681" y="2955644"/>
            <a:ext cx="1058348" cy="6691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539193" y="2078390"/>
            <a:ext cx="2009889" cy="778832"/>
          </a:xfrm>
          <a:prstGeom prst="rect">
            <a:avLst/>
          </a:prstGeom>
        </p:spPr>
      </p:pic>
      <p:pic>
        <p:nvPicPr>
          <p:cNvPr id="36" name="Picture 12" descr="https://fanart.tv/fanart/movies/1585/hdmovielogo/its-a-wonderful-life-516c22002908f.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348680" y="2127773"/>
            <a:ext cx="1468331" cy="56897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https://vignette.wikia.nocookie.net/shipping/images/5/55/Doctor_Who_Logo.png/revision/latest/scale-to-width-down/640?cb=20131109134907"/>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471014" y="2516831"/>
            <a:ext cx="1610931" cy="9413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602843" y="2860652"/>
            <a:ext cx="1262886" cy="858763"/>
          </a:xfrm>
          <a:prstGeom prst="rect">
            <a:avLst/>
          </a:prstGeom>
        </p:spPr>
      </p:pic>
      <p:pic>
        <p:nvPicPr>
          <p:cNvPr id="39" name="Picture 20" descr="https://vignette.wikia.nocookie.net/logopedia/images/1/10/MondayNightRaw.png/revision/latest?cb=20130716022936"/>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35721" y="4602380"/>
            <a:ext cx="1244824" cy="79005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90177" y="3957276"/>
            <a:ext cx="1190368" cy="556656"/>
          </a:xfrm>
          <a:prstGeom prst="rect">
            <a:avLst/>
          </a:prstGeom>
        </p:spPr>
      </p:pic>
      <p:pic>
        <p:nvPicPr>
          <p:cNvPr id="41" name="Picture 24" descr="https://pbs.twimg.com/profile_images/929124433117061120/0OeKIaAh.jp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99145" y="2913714"/>
            <a:ext cx="895963" cy="8959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6" descr="https://images.bwwstatic.com/columnpic10/68094045D7F-0340-9595-133B3C299858E8A6.jpg"/>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2637698" y="3751433"/>
            <a:ext cx="1041639" cy="7148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descr="https://upload.wikimedia.org/wikipedia/en/3/3e/The_Bachelor_usa_logo.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967675" y="4795976"/>
            <a:ext cx="1990921" cy="8212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2" descr="https://www.prwatch.org/files/images/roseparadehonda.jpg"/>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a:stretch/>
        </p:blipFill>
        <p:spPr bwMode="auto">
          <a:xfrm>
            <a:off x="2557259" y="2821510"/>
            <a:ext cx="938929" cy="644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6640852" y="2031235"/>
            <a:ext cx="965294" cy="989865"/>
          </a:xfrm>
          <a:prstGeom prst="rect">
            <a:avLst/>
          </a:prstGeom>
        </p:spPr>
      </p:pic>
      <p:pic>
        <p:nvPicPr>
          <p:cNvPr id="3074" name="Picture 2" descr="https://upload.wikimedia.org/wikipedia/en/thumb/4/44/College_Football_Playoff_logo.svg/1200px-College_Football_Playoff_logo.svg.png"/>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5624901" y="3780692"/>
            <a:ext cx="867734" cy="9689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tournamentofroses.com/sites/default/files/TOR_RBG_NWM_COMPOSITE_LOGO_5.png"/>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a:stretch/>
        </p:blipFill>
        <p:spPr bwMode="auto">
          <a:xfrm>
            <a:off x="6797440" y="2948323"/>
            <a:ext cx="1243747" cy="7980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e.india.com/sites/default/files/2016/02/10/459139-epl-new-logo.gif"/>
          <p:cNvPicPr>
            <a:picLocks noChangeAspect="1" noChangeArrowheads="1"/>
          </p:cNvPicPr>
          <p:nvPr/>
        </p:nvPicPr>
        <p:blipFill rotWithShape="1">
          <a:blip r:embed="rId23" cstate="print">
            <a:extLst>
              <a:ext uri="{28A0092B-C50C-407E-A947-70E740481C1C}">
                <a14:useLocalDpi xmlns:a14="http://schemas.microsoft.com/office/drawing/2010/main"/>
              </a:ext>
            </a:extLst>
          </a:blip>
          <a:srcRect l="13563" t="28364" r="19424" b="21455"/>
          <a:stretch/>
        </p:blipFill>
        <p:spPr bwMode="auto">
          <a:xfrm>
            <a:off x="5602843" y="4949355"/>
            <a:ext cx="1222466" cy="5231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ballertainment.com/wp-content/uploads/2012/12/dgg422378122512.jpg"/>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6821110" y="4940078"/>
            <a:ext cx="1002055" cy="5636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floridacitrussports.com/wp-content/uploads/2016/06/Citrus-Bowl-Overtons-small.png"/>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7662562" y="3992488"/>
            <a:ext cx="1225838" cy="94759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upload.wikimedia.org/wikipedia/en/d/dd/HawaiiBowlLogo.png"/>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6649073" y="4431132"/>
            <a:ext cx="616549" cy="43158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media.jrn.com/images/Outback-Bowl-logo.jpg"/>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7850537" y="4958452"/>
            <a:ext cx="834291" cy="52560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upload.wikimedia.org/wikipedia/en/thumb/3/39/Peach_Bowl_logo.svg/975px-Peach_Bowl_logo.svg.png"/>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7970517" y="3151676"/>
            <a:ext cx="695262" cy="73020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upload.wikimedia.org/wikipedia/en/thumb/3/3c/Sugar_Bowl_logo.svg/1161px-Sugar_Bowl_logo.svg.png"/>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6472904" y="3739733"/>
            <a:ext cx="686636" cy="60561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pbs.twimg.com/media/DJOhk7oW4AEkfav.jpg"/>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7235133" y="3741851"/>
            <a:ext cx="658544" cy="7357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1"/>
          <a:stretch>
            <a:fillRect/>
          </a:stretch>
        </p:blipFill>
        <p:spPr>
          <a:xfrm>
            <a:off x="3731585" y="3365275"/>
            <a:ext cx="1219878" cy="780018"/>
          </a:xfrm>
          <a:prstGeom prst="rect">
            <a:avLst/>
          </a:prstGeom>
        </p:spPr>
      </p:pic>
      <p:pic>
        <p:nvPicPr>
          <p:cNvPr id="3094" name="Picture 22" descr="http://thesource.com/wp-content/uploads/2017/10/love-hip-hop-new-york.jpg"/>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3735101" y="4211658"/>
            <a:ext cx="1214033" cy="72842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detroit thanksgiving parade logo"/>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1837639" y="4720424"/>
            <a:ext cx="1280519" cy="723366"/>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Image result for philadelphia thanksgiving parade logo"/>
          <p:cNvPicPr>
            <a:picLocks noChangeAspect="1" noChangeArrowheads="1"/>
          </p:cNvPicPr>
          <p:nvPr/>
        </p:nvPicPr>
        <p:blipFill rotWithShape="1">
          <a:blip r:embed="rId34" cstate="print">
            <a:extLst>
              <a:ext uri="{28A0092B-C50C-407E-A947-70E740481C1C}">
                <a14:useLocalDpi xmlns:a14="http://schemas.microsoft.com/office/drawing/2010/main"/>
              </a:ext>
            </a:extLst>
          </a:blip>
          <a:srcRect/>
          <a:stretch/>
        </p:blipFill>
        <p:spPr bwMode="auto">
          <a:xfrm>
            <a:off x="1756138" y="3796511"/>
            <a:ext cx="847708" cy="71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8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101120096"/>
              </p:ext>
            </p:extLst>
          </p:nvPr>
        </p:nvGraphicFramePr>
        <p:xfrm>
          <a:off x="170207" y="2108102"/>
          <a:ext cx="8968474" cy="3417332"/>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10"/>
          <p:cNvSpPr/>
          <p:nvPr/>
        </p:nvSpPr>
        <p:spPr>
          <a:xfrm>
            <a:off x="130383" y="1512270"/>
            <a:ext cx="8832772" cy="5328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prstClr val="black"/>
                </a:solidFill>
                <a:effectLst/>
                <a:uLnTx/>
                <a:uFillTx/>
                <a:latin typeface="Trebuchet MS"/>
                <a:ea typeface="+mn-ea"/>
                <a:cs typeface="+mn-cs"/>
              </a:rPr>
              <a:t>Five-Holiday Monitored Time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a:ea typeface="+mn-ea"/>
                <a:cs typeface="+mn-cs"/>
              </a:rPr>
              <a:t># of Top 10 Trending Programs / Content By Platform</a:t>
            </a:r>
          </a:p>
        </p:txBody>
      </p:sp>
      <p:sp>
        <p:nvSpPr>
          <p:cNvPr id="14" name="TextBox 13">
            <a:extLst>
              <a:ext uri="{FF2B5EF4-FFF2-40B4-BE49-F238E27FC236}">
                <a16:creationId xmlns:a16="http://schemas.microsoft.com/office/drawing/2014/main" id="{FD2CBD92-E264-44CE-8739-FBC814C87621}"/>
              </a:ext>
            </a:extLst>
          </p:cNvPr>
          <p:cNvSpPr txBox="1"/>
          <p:nvPr/>
        </p:nvSpPr>
        <p:spPr>
          <a:xfrm>
            <a:off x="204186" y="6475057"/>
            <a:ext cx="7306324" cy="338554"/>
          </a:xfrm>
          <a:prstGeom prst="rect">
            <a:avLst/>
          </a:prstGeom>
          <a:noFill/>
        </p:spPr>
        <p:txBody>
          <a:bodyPr wrap="square" rtlCol="0">
            <a:spAutoFit/>
          </a:bodyPr>
          <a:lstStyle/>
          <a:p>
            <a:r>
              <a:rPr lang="en-US" sz="800" dirty="0">
                <a:latin typeface="Trebuchet MS" panose="020B0603020202020204" pitchFamily="34" charset="0"/>
              </a:rPr>
              <a:t>Source: VAB custom analysis of Top 10 trending Twitter Topics (United States) each night on the :45’s of each hour between 11a – 11p (11:45a-11:45p) during 11/23/2017, 12/25/17, 1/1/18 and on the :45’s of each primetime hour between 8p-11p (8:45p-11:45p) during 12/24/17 &amp; 12/31/17.</a:t>
            </a:r>
            <a:endParaRPr lang="en-US" sz="800" dirty="0"/>
          </a:p>
        </p:txBody>
      </p:sp>
      <p:pic>
        <p:nvPicPr>
          <p:cNvPr id="16" name="Picture 15">
            <a:extLst>
              <a:ext uri="{FF2B5EF4-FFF2-40B4-BE49-F238E27FC236}">
                <a16:creationId xmlns:a16="http://schemas.microsoft.com/office/drawing/2014/main" id="{3E081B0F-7214-4B29-833F-569214A62B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19"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
        <p:nvSpPr>
          <p:cNvPr id="2" name="TextBox 1">
            <a:extLst>
              <a:ext uri="{FF2B5EF4-FFF2-40B4-BE49-F238E27FC236}">
                <a16:creationId xmlns:a16="http://schemas.microsoft.com/office/drawing/2014/main" id="{6983DCEE-28D8-44C3-A892-935BCC4A068C}"/>
              </a:ext>
            </a:extLst>
          </p:cNvPr>
          <p:cNvSpPr txBox="1"/>
          <p:nvPr/>
        </p:nvSpPr>
        <p:spPr>
          <a:xfrm>
            <a:off x="2076389" y="5473188"/>
            <a:ext cx="1661110" cy="461665"/>
          </a:xfrm>
          <a:prstGeom prst="rect">
            <a:avLst/>
          </a:prstGeom>
          <a:noFill/>
        </p:spPr>
        <p:txBody>
          <a:bodyPr wrap="square" rtlCol="0">
            <a:spAutoFit/>
          </a:bodyPr>
          <a:lstStyle/>
          <a:p>
            <a:pPr algn="ctr"/>
            <a:r>
              <a:rPr lang="en-US" sz="800" dirty="0"/>
              <a:t>(“Logan Paul” – </a:t>
            </a:r>
          </a:p>
          <a:p>
            <a:pPr algn="ctr"/>
            <a:r>
              <a:rPr lang="en-US" sz="800" dirty="0"/>
              <a:t>controversy surrounding “suicide forest” video)</a:t>
            </a:r>
          </a:p>
        </p:txBody>
      </p:sp>
      <p:sp>
        <p:nvSpPr>
          <p:cNvPr id="12" name="TextBox 11">
            <a:extLst>
              <a:ext uri="{FF2B5EF4-FFF2-40B4-BE49-F238E27FC236}">
                <a16:creationId xmlns:a16="http://schemas.microsoft.com/office/drawing/2014/main" id="{CCCEBBCF-FD50-4E64-AE2F-9A75D9375768}"/>
              </a:ext>
            </a:extLst>
          </p:cNvPr>
          <p:cNvSpPr txBox="1"/>
          <p:nvPr/>
        </p:nvSpPr>
        <p:spPr>
          <a:xfrm>
            <a:off x="130383" y="397558"/>
            <a:ext cx="8832772" cy="810478"/>
          </a:xfrm>
          <a:prstGeom prst="rect">
            <a:avLst/>
          </a:prstGeom>
          <a:noFill/>
        </p:spPr>
        <p:txBody>
          <a:bodyPr wrap="square" rtlCol="0">
            <a:spAutoFit/>
          </a:bodyPr>
          <a:lstStyle/>
          <a:p>
            <a:pPr algn="ctr">
              <a:lnSpc>
                <a:spcPts val="2800"/>
              </a:lnSpc>
              <a:spcBef>
                <a:spcPct val="0"/>
              </a:spcBef>
              <a:defRPr/>
            </a:pPr>
            <a:r>
              <a:rPr lang="en-US" sz="2600" spc="-100" dirty="0">
                <a:latin typeface="Trebuchet MS"/>
                <a:ea typeface="+mj-ea"/>
              </a:rPr>
              <a:t>During The Holidays, Nothing Else Gets People Talking Online Like Ad-Supported TV Programs</a:t>
            </a:r>
          </a:p>
        </p:txBody>
      </p:sp>
      <p:sp>
        <p:nvSpPr>
          <p:cNvPr id="15" name="TextBox 14">
            <a:extLst>
              <a:ext uri="{FF2B5EF4-FFF2-40B4-BE49-F238E27FC236}">
                <a16:creationId xmlns:a16="http://schemas.microsoft.com/office/drawing/2014/main" id="{853EF5D7-B37E-43EE-99A2-C5A90D79930C}"/>
              </a:ext>
            </a:extLst>
          </p:cNvPr>
          <p:cNvSpPr txBox="1"/>
          <p:nvPr/>
        </p:nvSpPr>
        <p:spPr>
          <a:xfrm>
            <a:off x="3773504" y="5474668"/>
            <a:ext cx="1661110" cy="461665"/>
          </a:xfrm>
          <a:prstGeom prst="rect">
            <a:avLst/>
          </a:prstGeom>
          <a:noFill/>
        </p:spPr>
        <p:txBody>
          <a:bodyPr wrap="square" rtlCol="0">
            <a:spAutoFit/>
          </a:bodyPr>
          <a:lstStyle/>
          <a:p>
            <a:pPr algn="ctr"/>
            <a:r>
              <a:rPr lang="en-US" sz="800" dirty="0"/>
              <a:t>(“Dedication 6” – </a:t>
            </a:r>
          </a:p>
          <a:p>
            <a:pPr algn="ctr"/>
            <a:r>
              <a:rPr lang="en-US" sz="800" dirty="0"/>
              <a:t>Lil Wayne released a new mixtape on Christmas)</a:t>
            </a:r>
          </a:p>
        </p:txBody>
      </p:sp>
      <p:sp>
        <p:nvSpPr>
          <p:cNvPr id="17" name="TextBox 16">
            <a:extLst>
              <a:ext uri="{FF2B5EF4-FFF2-40B4-BE49-F238E27FC236}">
                <a16:creationId xmlns:a16="http://schemas.microsoft.com/office/drawing/2014/main" id="{41FE26A1-1ABD-43AA-9EB7-0FB357CD0C4D}"/>
              </a:ext>
            </a:extLst>
          </p:cNvPr>
          <p:cNvSpPr txBox="1"/>
          <p:nvPr/>
        </p:nvSpPr>
        <p:spPr>
          <a:xfrm>
            <a:off x="5549039" y="5474667"/>
            <a:ext cx="1554080" cy="584775"/>
          </a:xfrm>
          <a:prstGeom prst="rect">
            <a:avLst/>
          </a:prstGeom>
          <a:noFill/>
        </p:spPr>
        <p:txBody>
          <a:bodyPr wrap="square" rtlCol="0">
            <a:spAutoFit/>
          </a:bodyPr>
          <a:lstStyle/>
          <a:p>
            <a:pPr algn="ctr"/>
            <a:r>
              <a:rPr lang="en-US" sz="800" dirty="0"/>
              <a:t>(“Calvin” – </a:t>
            </a:r>
          </a:p>
          <a:p>
            <a:pPr algn="ctr"/>
            <a:r>
              <a:rPr lang="en-US" sz="800" dirty="0"/>
              <a:t>Calvin Johnson glitch in the Madden ‘18 Ultimate Team EA Sports Game)</a:t>
            </a:r>
          </a:p>
        </p:txBody>
      </p:sp>
      <p:sp>
        <p:nvSpPr>
          <p:cNvPr id="18" name="TextBox 17">
            <a:extLst>
              <a:ext uri="{FF2B5EF4-FFF2-40B4-BE49-F238E27FC236}">
                <a16:creationId xmlns:a16="http://schemas.microsoft.com/office/drawing/2014/main" id="{F1BCAD38-6100-4EEB-91C1-26BFC8AE4154}"/>
              </a:ext>
            </a:extLst>
          </p:cNvPr>
          <p:cNvSpPr txBox="1"/>
          <p:nvPr/>
        </p:nvSpPr>
        <p:spPr>
          <a:xfrm>
            <a:off x="7219526" y="5476147"/>
            <a:ext cx="1661110" cy="461665"/>
          </a:xfrm>
          <a:prstGeom prst="rect">
            <a:avLst/>
          </a:prstGeom>
          <a:noFill/>
        </p:spPr>
        <p:txBody>
          <a:bodyPr wrap="square" rtlCol="0">
            <a:spAutoFit/>
          </a:bodyPr>
          <a:lstStyle/>
          <a:p>
            <a:pPr algn="ctr"/>
            <a:r>
              <a:rPr lang="en-US" sz="800"/>
              <a:t>(“MST3KTurkeyDay</a:t>
            </a:r>
            <a:r>
              <a:rPr lang="en-US" sz="800" dirty="0"/>
              <a:t>” – </a:t>
            </a:r>
          </a:p>
          <a:p>
            <a:pPr algn="ctr"/>
            <a:r>
              <a:rPr lang="en-US" sz="800" dirty="0"/>
              <a:t>MST3K marathon on Shout! Factory TV, Twitch, Pluto TV)</a:t>
            </a:r>
          </a:p>
        </p:txBody>
      </p:sp>
    </p:spTree>
    <p:extLst>
      <p:ext uri="{BB962C8B-B14F-4D97-AF65-F5344CB8AC3E}">
        <p14:creationId xmlns:p14="http://schemas.microsoft.com/office/powerpoint/2010/main" val="206341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5612" y="441116"/>
            <a:ext cx="8778364" cy="64734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black"/>
                </a:solidFill>
                <a:effectLst/>
                <a:uLnTx/>
                <a:uFillTx/>
                <a:latin typeface="Trebuchet MS"/>
                <a:ea typeface="+mn-ea"/>
                <a:cs typeface="+mn-cs"/>
              </a:rPr>
              <a:t>The Holiday Season Saw TV Trending Topics Split Almost 60% / 40% Between Broadcast &amp; Cable TV Respectively</a:t>
            </a:r>
          </a:p>
        </p:txBody>
      </p:sp>
      <p:sp>
        <p:nvSpPr>
          <p:cNvPr id="6" name="Rounded Rectangle 10"/>
          <p:cNvSpPr/>
          <p:nvPr/>
        </p:nvSpPr>
        <p:spPr>
          <a:xfrm>
            <a:off x="165613" y="1324723"/>
            <a:ext cx="8778364" cy="5328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latin typeface="Trebuchet MS"/>
                <a:ea typeface="+mn-ea"/>
                <a:cs typeface="+mn-cs"/>
              </a:rPr>
              <a:t>Aggregated Five-Holiday Time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rebuchet MS"/>
                <a:ea typeface="+mn-ea"/>
                <a:cs typeface="+mn-cs"/>
              </a:rPr>
              <a:t>% Breakout of Ad-Supported TV Topics By Medium</a:t>
            </a:r>
          </a:p>
        </p:txBody>
      </p:sp>
      <p:sp>
        <p:nvSpPr>
          <p:cNvPr id="11" name="TextBox 10">
            <a:extLst>
              <a:ext uri="{FF2B5EF4-FFF2-40B4-BE49-F238E27FC236}">
                <a16:creationId xmlns:a16="http://schemas.microsoft.com/office/drawing/2014/main" id="{FD2CBD92-E264-44CE-8739-FBC814C87621}"/>
              </a:ext>
            </a:extLst>
          </p:cNvPr>
          <p:cNvSpPr txBox="1"/>
          <p:nvPr/>
        </p:nvSpPr>
        <p:spPr>
          <a:xfrm>
            <a:off x="204186" y="6475057"/>
            <a:ext cx="73063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Source: VAB custom analysis of Top 10 trending Twitter Topics (United States) each night on the :45’s aggregated over each hour between 11a – 11p (11:45a-11:45p) during 11/23/2017, 12/25/17, 1/1/18 and on the :45’s of each primetime hour between 8p-11p (8:45p-11:45p) during 12/24/17 &amp; 12/31/17.</a:t>
            </a:r>
            <a:endParaRPr kumimoji="0" lang="en-US" sz="8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25" name="Picture 24">
            <a:extLst>
              <a:ext uri="{FF2B5EF4-FFF2-40B4-BE49-F238E27FC236}">
                <a16:creationId xmlns:a16="http://schemas.microsoft.com/office/drawing/2014/main" id="{3E081B0F-7214-4B29-833F-569214A62B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26"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304584" y="6248631"/>
            <a:ext cx="201189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a:ea typeface="+mn-ea"/>
                <a:cs typeface="+mn-cs"/>
              </a:rPr>
              <a:t>#TVisSOCIAL #HolidaySpecial</a:t>
            </a:r>
          </a:p>
        </p:txBody>
      </p:sp>
      <p:graphicFrame>
        <p:nvGraphicFramePr>
          <p:cNvPr id="16" name="Chart 15">
            <a:extLst>
              <a:ext uri="{FF2B5EF4-FFF2-40B4-BE49-F238E27FC236}">
                <a16:creationId xmlns:a16="http://schemas.microsoft.com/office/drawing/2014/main" id="{4BB47F88-6CE4-4BA6-A9F2-3CC74B6D7E62}"/>
              </a:ext>
            </a:extLst>
          </p:cNvPr>
          <p:cNvGraphicFramePr/>
          <p:nvPr>
            <p:extLst/>
          </p:nvPr>
        </p:nvGraphicFramePr>
        <p:xfrm>
          <a:off x="165613" y="1812706"/>
          <a:ext cx="8702164" cy="3816931"/>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96A6F6F8-452A-4929-B4CD-CAB86DF5C01E}"/>
              </a:ext>
            </a:extLst>
          </p:cNvPr>
          <p:cNvSpPr txBox="1"/>
          <p:nvPr/>
        </p:nvSpPr>
        <p:spPr>
          <a:xfrm>
            <a:off x="203712" y="5586291"/>
            <a:ext cx="87021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*Ad-Supported Cable TV &amp; Broadcast TV includes activities associated with the #</a:t>
            </a:r>
            <a:r>
              <a:rPr kumimoji="0" lang="en-US" sz="1000" b="0" i="0" u="none" strike="noStrike" kern="0" cap="none" spc="0" normalizeH="0" baseline="0" noProof="0" dirty="0" err="1">
                <a:ln>
                  <a:noFill/>
                </a:ln>
                <a:solidFill>
                  <a:prstClr val="black"/>
                </a:solidFill>
                <a:effectLst/>
                <a:uLnTx/>
                <a:uFillTx/>
                <a:latin typeface="Trebuchet MS" panose="020B0603020202020204" pitchFamily="34" charset="0"/>
                <a:ea typeface="+mn-ea"/>
                <a:cs typeface="+mn-cs"/>
              </a:rPr>
              <a:t>NBAXmas</a:t>
            </a:r>
            <a:r>
              <a:rPr kumimoji="0" lang="en-US" sz="10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hashtag and #</a:t>
            </a:r>
            <a:r>
              <a:rPr kumimoji="0" lang="en-US" sz="1000" b="0" i="0" u="none" strike="noStrike" kern="0" cap="none" spc="0" normalizeH="0" baseline="0" noProof="0" dirty="0" err="1">
                <a:ln>
                  <a:noFill/>
                </a:ln>
                <a:solidFill>
                  <a:prstClr val="black"/>
                </a:solidFill>
                <a:effectLst/>
                <a:uLnTx/>
                <a:uFillTx/>
                <a:latin typeface="Trebuchet MS" panose="020B0603020202020204" pitchFamily="34" charset="0"/>
                <a:ea typeface="+mn-ea"/>
                <a:cs typeface="+mn-cs"/>
              </a:rPr>
              <a:t>RoseParade</a:t>
            </a:r>
            <a:r>
              <a:rPr kumimoji="0" lang="en-US" sz="10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hashtag that aired, or were discussed, on multiple networks.</a:t>
            </a:r>
          </a:p>
        </p:txBody>
      </p:sp>
    </p:spTree>
    <p:extLst>
      <p:ext uri="{BB962C8B-B14F-4D97-AF65-F5344CB8AC3E}">
        <p14:creationId xmlns:p14="http://schemas.microsoft.com/office/powerpoint/2010/main" val="303494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E46D4F-603C-4DDB-B225-BD9B6087AD5B}"/>
              </a:ext>
            </a:extLst>
          </p:cNvPr>
          <p:cNvPicPr>
            <a:picLocks noChangeAspect="1"/>
          </p:cNvPicPr>
          <p:nvPr/>
        </p:nvPicPr>
        <p:blipFill>
          <a:blip r:embed="rId3"/>
          <a:stretch>
            <a:fillRect/>
          </a:stretch>
        </p:blipFill>
        <p:spPr>
          <a:xfrm>
            <a:off x="0" y="0"/>
            <a:ext cx="9144000" cy="6858000"/>
          </a:xfrm>
          <a:prstGeom prst="rect">
            <a:avLst/>
          </a:prstGeom>
        </p:spPr>
      </p:pic>
      <p:sp>
        <p:nvSpPr>
          <p:cNvPr id="13" name="Title 1">
            <a:extLst>
              <a:ext uri="{FF2B5EF4-FFF2-40B4-BE49-F238E27FC236}">
                <a16:creationId xmlns:a16="http://schemas.microsoft.com/office/drawing/2014/main" id="{814082BE-BC7F-4422-BA8E-98B3DED74734}"/>
              </a:ext>
            </a:extLst>
          </p:cNvPr>
          <p:cNvSpPr txBox="1">
            <a:spLocks/>
          </p:cNvSpPr>
          <p:nvPr/>
        </p:nvSpPr>
        <p:spPr>
          <a:xfrm>
            <a:off x="3045041" y="5002207"/>
            <a:ext cx="5612249" cy="69725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US" sz="3600" b="1" spc="-100" dirty="0"/>
              <a:t>Trending Details By Holiday</a:t>
            </a:r>
          </a:p>
        </p:txBody>
      </p:sp>
    </p:spTree>
    <p:extLst>
      <p:ext uri="{BB962C8B-B14F-4D97-AF65-F5344CB8AC3E}">
        <p14:creationId xmlns:p14="http://schemas.microsoft.com/office/powerpoint/2010/main" val="133277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03" y="460183"/>
            <a:ext cx="9053385" cy="879660"/>
          </a:xfrm>
        </p:spPr>
        <p:txBody>
          <a:bodyPr/>
          <a:lstStyle/>
          <a:p>
            <a:r>
              <a:rPr lang="en-US" dirty="0"/>
              <a:t>During The Holidays, People Log Onto Social Media To Share Their Anticipation &amp; Excitement Over Their Favorite TV Programs</a:t>
            </a:r>
          </a:p>
        </p:txBody>
      </p:sp>
      <p:pic>
        <p:nvPicPr>
          <p:cNvPr id="6" name="Picture 5">
            <a:extLst>
              <a:ext uri="{FF2B5EF4-FFF2-40B4-BE49-F238E27FC236}">
                <a16:creationId xmlns:a16="http://schemas.microsoft.com/office/drawing/2014/main" id="{3E081B0F-7214-4B29-833F-569214A62B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7"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04584" y="6248631"/>
            <a:ext cx="201189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rebuchet MS"/>
                <a:ea typeface="+mn-ea"/>
                <a:cs typeface="+mn-cs"/>
              </a:rPr>
              <a:t>#TVisSOCIAL #HolidaySpecial</a:t>
            </a:r>
            <a:endParaRPr kumimoji="0" lang="en-US" sz="11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2" name="Rectangle 21"/>
          <p:cNvSpPr/>
          <p:nvPr/>
        </p:nvSpPr>
        <p:spPr>
          <a:xfrm>
            <a:off x="293480" y="6522941"/>
            <a:ext cx="7371059"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Source: VAB custom analysis of Top 10 trending Twitter Topics (United States): Data collected on the :45’s of each hour (11:45am-11:45pm) during: 11/23/2017, 12/25/17, 1/1/18. Data collected on the :45’s of each primetime hour (8:45pm-11:45pm) during 12/24/17 &amp; 12/31/17</a:t>
            </a:r>
            <a:endParaRPr kumimoji="0" lang="en-US" sz="7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21" name="Picture 20">
            <a:extLst>
              <a:ext uri="{FF2B5EF4-FFF2-40B4-BE49-F238E27FC236}">
                <a16:creationId xmlns:a16="http://schemas.microsoft.com/office/drawing/2014/main" id="{0394BC1C-AC24-4A21-98EC-C62FAC8187BA}"/>
              </a:ext>
            </a:extLst>
          </p:cNvPr>
          <p:cNvPicPr>
            <a:picLocks noChangeAspect="1"/>
          </p:cNvPicPr>
          <p:nvPr/>
        </p:nvPicPr>
        <p:blipFill>
          <a:blip r:embed="rId5"/>
          <a:stretch>
            <a:fillRect/>
          </a:stretch>
        </p:blipFill>
        <p:spPr>
          <a:xfrm>
            <a:off x="6668691" y="2656386"/>
            <a:ext cx="2120360" cy="738787"/>
          </a:xfrm>
          <a:prstGeom prst="rect">
            <a:avLst/>
          </a:prstGeom>
          <a:ln w="9525">
            <a:solidFill>
              <a:schemeClr val="tx1"/>
            </a:solidFill>
          </a:ln>
        </p:spPr>
      </p:pic>
      <p:pic>
        <p:nvPicPr>
          <p:cNvPr id="23" name="Picture 22">
            <a:extLst>
              <a:ext uri="{FF2B5EF4-FFF2-40B4-BE49-F238E27FC236}">
                <a16:creationId xmlns:a16="http://schemas.microsoft.com/office/drawing/2014/main" id="{8D232FB4-666D-4486-A8CD-B1E0DD88428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68691" y="3573450"/>
            <a:ext cx="2120360" cy="985636"/>
          </a:xfrm>
          <a:prstGeom prst="rect">
            <a:avLst/>
          </a:prstGeom>
          <a:ln w="9525">
            <a:solidFill>
              <a:schemeClr val="tx1"/>
            </a:solidFill>
          </a:ln>
        </p:spPr>
      </p:pic>
      <p:pic>
        <p:nvPicPr>
          <p:cNvPr id="28" name="Picture 27">
            <a:extLst>
              <a:ext uri="{FF2B5EF4-FFF2-40B4-BE49-F238E27FC236}">
                <a16:creationId xmlns:a16="http://schemas.microsoft.com/office/drawing/2014/main" id="{3DFDDD72-1C85-48FB-8171-F5F5EABF51B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68691" y="4756728"/>
            <a:ext cx="2120360" cy="731442"/>
          </a:xfrm>
          <a:prstGeom prst="rect">
            <a:avLst/>
          </a:prstGeom>
          <a:ln w="9525">
            <a:solidFill>
              <a:schemeClr val="tx1"/>
            </a:solidFill>
          </a:ln>
        </p:spPr>
      </p:pic>
      <p:pic>
        <p:nvPicPr>
          <p:cNvPr id="3" name="Picture 2">
            <a:extLst>
              <a:ext uri="{FF2B5EF4-FFF2-40B4-BE49-F238E27FC236}">
                <a16:creationId xmlns:a16="http://schemas.microsoft.com/office/drawing/2014/main" id="{0528E213-CBC0-472F-841E-F362D467B3A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33771" y="1486682"/>
            <a:ext cx="2273938" cy="1964916"/>
          </a:xfrm>
          <a:prstGeom prst="rect">
            <a:avLst/>
          </a:prstGeom>
          <a:ln w="9525">
            <a:solidFill>
              <a:schemeClr val="tx1"/>
            </a:solidFill>
          </a:ln>
        </p:spPr>
      </p:pic>
      <p:pic>
        <p:nvPicPr>
          <p:cNvPr id="4" name="Picture 3">
            <a:extLst>
              <a:ext uri="{FF2B5EF4-FFF2-40B4-BE49-F238E27FC236}">
                <a16:creationId xmlns:a16="http://schemas.microsoft.com/office/drawing/2014/main" id="{3B5712C4-0E85-40E3-9249-AD7B9600D32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14335" y="3548050"/>
            <a:ext cx="2120360" cy="2159831"/>
          </a:xfrm>
          <a:prstGeom prst="rect">
            <a:avLst/>
          </a:prstGeom>
          <a:ln w="9525">
            <a:solidFill>
              <a:schemeClr val="tx1"/>
            </a:solidFill>
          </a:ln>
        </p:spPr>
      </p:pic>
      <p:pic>
        <p:nvPicPr>
          <p:cNvPr id="30" name="Picture 29">
            <a:extLst>
              <a:ext uri="{FF2B5EF4-FFF2-40B4-BE49-F238E27FC236}">
                <a16:creationId xmlns:a16="http://schemas.microsoft.com/office/drawing/2014/main" id="{20DA5D96-DF8C-4C57-86B0-8E0149B539B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77938" y="2581466"/>
            <a:ext cx="1825598" cy="2348722"/>
          </a:xfrm>
          <a:prstGeom prst="rect">
            <a:avLst/>
          </a:prstGeom>
          <a:ln w="19050">
            <a:solidFill>
              <a:schemeClr val="tx1"/>
            </a:solidFill>
          </a:ln>
        </p:spPr>
      </p:pic>
      <p:pic>
        <p:nvPicPr>
          <p:cNvPr id="32" name="Picture 31">
            <a:extLst>
              <a:ext uri="{FF2B5EF4-FFF2-40B4-BE49-F238E27FC236}">
                <a16:creationId xmlns:a16="http://schemas.microsoft.com/office/drawing/2014/main" id="{FB1BA02F-A8ED-4809-B750-99D0A9C6EDF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709848" y="2581466"/>
            <a:ext cx="1807524" cy="2348722"/>
          </a:xfrm>
          <a:prstGeom prst="rect">
            <a:avLst/>
          </a:prstGeom>
          <a:ln w="19050">
            <a:solidFill>
              <a:schemeClr val="tx1"/>
            </a:solidFill>
          </a:ln>
        </p:spPr>
      </p:pic>
      <p:pic>
        <p:nvPicPr>
          <p:cNvPr id="10" name="Picture 9">
            <a:extLst>
              <a:ext uri="{FF2B5EF4-FFF2-40B4-BE49-F238E27FC236}">
                <a16:creationId xmlns:a16="http://schemas.microsoft.com/office/drawing/2014/main" id="{A84954E8-93B1-4CCE-91EA-A51C12988CE7}"/>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2678729" y="1509624"/>
            <a:ext cx="3475119" cy="423420"/>
          </a:xfrm>
          <a:prstGeom prst="rect">
            <a:avLst/>
          </a:prstGeom>
          <a:ln w="9525">
            <a:solidFill>
              <a:schemeClr val="tx1"/>
            </a:solidFill>
          </a:ln>
        </p:spPr>
      </p:pic>
      <p:pic>
        <p:nvPicPr>
          <p:cNvPr id="14" name="Picture 13">
            <a:extLst>
              <a:ext uri="{FF2B5EF4-FFF2-40B4-BE49-F238E27FC236}">
                <a16:creationId xmlns:a16="http://schemas.microsoft.com/office/drawing/2014/main" id="{FD5DE96D-0BC1-4424-9A15-A1FC21973A2E}"/>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2694801" y="2051738"/>
            <a:ext cx="3478913" cy="428671"/>
          </a:xfrm>
          <a:prstGeom prst="rect">
            <a:avLst/>
          </a:prstGeom>
          <a:ln w="9525">
            <a:solidFill>
              <a:schemeClr val="tx1"/>
            </a:solidFill>
          </a:ln>
        </p:spPr>
      </p:pic>
      <p:pic>
        <p:nvPicPr>
          <p:cNvPr id="18" name="Picture 17">
            <a:extLst>
              <a:ext uri="{FF2B5EF4-FFF2-40B4-BE49-F238E27FC236}">
                <a16:creationId xmlns:a16="http://schemas.microsoft.com/office/drawing/2014/main" id="{45EB58E5-80F7-40A0-8C91-13DA73E1A8F6}"/>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2689607" y="5533431"/>
            <a:ext cx="3489299" cy="443625"/>
          </a:xfrm>
          <a:prstGeom prst="rect">
            <a:avLst/>
          </a:prstGeom>
          <a:ln w="9525">
            <a:solidFill>
              <a:schemeClr val="tx1"/>
            </a:solidFill>
          </a:ln>
        </p:spPr>
      </p:pic>
      <p:pic>
        <p:nvPicPr>
          <p:cNvPr id="20" name="Picture 19">
            <a:extLst>
              <a:ext uri="{FF2B5EF4-FFF2-40B4-BE49-F238E27FC236}">
                <a16:creationId xmlns:a16="http://schemas.microsoft.com/office/drawing/2014/main" id="{8FC447EF-E71E-4BEC-BE58-64374DA37425}"/>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2972288" y="5005772"/>
            <a:ext cx="3475119" cy="452075"/>
          </a:xfrm>
          <a:prstGeom prst="rect">
            <a:avLst/>
          </a:prstGeom>
          <a:ln w="9525">
            <a:solidFill>
              <a:schemeClr val="tx1"/>
            </a:solidFill>
          </a:ln>
        </p:spPr>
      </p:pic>
      <p:pic>
        <p:nvPicPr>
          <p:cNvPr id="34" name="Picture 33">
            <a:extLst>
              <a:ext uri="{FF2B5EF4-FFF2-40B4-BE49-F238E27FC236}">
                <a16:creationId xmlns:a16="http://schemas.microsoft.com/office/drawing/2014/main" id="{174A694C-462A-4815-9F12-BDF1B1E91F3C}"/>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6260806" y="1508873"/>
            <a:ext cx="2593796" cy="382335"/>
          </a:xfrm>
          <a:prstGeom prst="rect">
            <a:avLst/>
          </a:prstGeom>
          <a:ln w="9525">
            <a:solidFill>
              <a:schemeClr val="tx1"/>
            </a:solidFill>
          </a:ln>
        </p:spPr>
      </p:pic>
      <p:pic>
        <p:nvPicPr>
          <p:cNvPr id="35" name="Picture 34">
            <a:extLst>
              <a:ext uri="{FF2B5EF4-FFF2-40B4-BE49-F238E27FC236}">
                <a16:creationId xmlns:a16="http://schemas.microsoft.com/office/drawing/2014/main" id="{42416AD7-E454-447A-8BEB-E7CE7B262101}"/>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6260806" y="2010937"/>
            <a:ext cx="2634619" cy="382335"/>
          </a:xfrm>
          <a:prstGeom prst="rect">
            <a:avLst/>
          </a:prstGeom>
          <a:ln w="9525">
            <a:solidFill>
              <a:schemeClr val="tx1"/>
            </a:solidFill>
          </a:ln>
        </p:spPr>
      </p:pic>
      <p:pic>
        <p:nvPicPr>
          <p:cNvPr id="37" name="Picture 36">
            <a:extLst>
              <a:ext uri="{FF2B5EF4-FFF2-40B4-BE49-F238E27FC236}">
                <a16:creationId xmlns:a16="http://schemas.microsoft.com/office/drawing/2014/main" id="{A32D0E9A-BC30-4EF2-B4F7-73C8208723D9}"/>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6259859" y="5601283"/>
            <a:ext cx="2634619" cy="307776"/>
          </a:xfrm>
          <a:prstGeom prst="rect">
            <a:avLst/>
          </a:prstGeom>
          <a:ln w="9525">
            <a:solidFill>
              <a:schemeClr val="tx1"/>
            </a:solidFill>
          </a:ln>
        </p:spPr>
      </p:pic>
    </p:spTree>
    <p:extLst>
      <p:ext uri="{BB962C8B-B14F-4D97-AF65-F5344CB8AC3E}">
        <p14:creationId xmlns:p14="http://schemas.microsoft.com/office/powerpoint/2010/main" val="108168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EE17540C-9C62-43D3-9338-8D0F004131B8}"/>
              </a:ext>
            </a:extLst>
          </p:cNvPr>
          <p:cNvSpPr/>
          <p:nvPr/>
        </p:nvSpPr>
        <p:spPr>
          <a:xfrm>
            <a:off x="204734" y="2370788"/>
            <a:ext cx="4199007"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D6779AD-4B20-49B8-A428-D2381CF6F730}"/>
              </a:ext>
            </a:extLst>
          </p:cNvPr>
          <p:cNvSpPr/>
          <p:nvPr/>
        </p:nvSpPr>
        <p:spPr>
          <a:xfrm>
            <a:off x="216068" y="4554914"/>
            <a:ext cx="673165" cy="377937"/>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18E9B454-4EFC-4CD4-8F09-0D9A38CB7471}"/>
              </a:ext>
            </a:extLst>
          </p:cNvPr>
          <p:cNvSpPr/>
          <p:nvPr/>
        </p:nvSpPr>
        <p:spPr>
          <a:xfrm>
            <a:off x="946469" y="4553743"/>
            <a:ext cx="1061169"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8F48DF11-342F-42C7-9C4B-6F93A4FE08C9}"/>
              </a:ext>
            </a:extLst>
          </p:cNvPr>
          <p:cNvSpPr/>
          <p:nvPr/>
        </p:nvSpPr>
        <p:spPr>
          <a:xfrm>
            <a:off x="7001215" y="4256729"/>
            <a:ext cx="1925276"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6DBDD93-BF27-40D6-9098-FDD87FE3063C}"/>
              </a:ext>
            </a:extLst>
          </p:cNvPr>
          <p:cNvSpPr/>
          <p:nvPr/>
        </p:nvSpPr>
        <p:spPr>
          <a:xfrm>
            <a:off x="1360413" y="3706823"/>
            <a:ext cx="4581909" cy="433184"/>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2674E1F-0142-4AD0-9181-49EE24AB7970}"/>
              </a:ext>
            </a:extLst>
          </p:cNvPr>
          <p:cNvSpPr/>
          <p:nvPr/>
        </p:nvSpPr>
        <p:spPr>
          <a:xfrm>
            <a:off x="6126951" y="3336644"/>
            <a:ext cx="2839403"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2DBE85A-73A2-4CA2-9019-78EFFA46181A}"/>
              </a:ext>
            </a:extLst>
          </p:cNvPr>
          <p:cNvSpPr/>
          <p:nvPr/>
        </p:nvSpPr>
        <p:spPr>
          <a:xfrm>
            <a:off x="1350628" y="3125719"/>
            <a:ext cx="3746724"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EB91485-1F60-49A7-9C2C-CDDE5E656A11}"/>
              </a:ext>
            </a:extLst>
          </p:cNvPr>
          <p:cNvSpPr/>
          <p:nvPr/>
        </p:nvSpPr>
        <p:spPr>
          <a:xfrm>
            <a:off x="4580613" y="2370788"/>
            <a:ext cx="4385741" cy="496488"/>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0DCC8F05-AC99-406D-801C-B1D74036E060}"/>
              </a:ext>
            </a:extLst>
          </p:cNvPr>
          <p:cNvCxnSpPr>
            <a:cxnSpLocks/>
          </p:cNvCxnSpPr>
          <p:nvPr/>
        </p:nvCxnSpPr>
        <p:spPr>
          <a:xfrm>
            <a:off x="216068" y="4954777"/>
            <a:ext cx="67316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7659D4A-4BD4-420A-B794-FDA3D4A29138}"/>
              </a:ext>
            </a:extLst>
          </p:cNvPr>
          <p:cNvSpPr txBox="1"/>
          <p:nvPr/>
        </p:nvSpPr>
        <p:spPr>
          <a:xfrm>
            <a:off x="202918" y="2363222"/>
            <a:ext cx="4186264" cy="384721"/>
          </a:xfrm>
          <a:prstGeom prst="rect">
            <a:avLst/>
          </a:prstGeom>
          <a:noFill/>
        </p:spPr>
        <p:txBody>
          <a:bodyPr wrap="square" rtlCol="0">
            <a:spAutoFit/>
          </a:bodyPr>
          <a:lstStyle/>
          <a:p>
            <a:pPr algn="ctr"/>
            <a:r>
              <a:rPr lang="en-US" sz="1100" b="1" u="sng" dirty="0"/>
              <a:t>#</a:t>
            </a:r>
            <a:r>
              <a:rPr lang="en-US" sz="1100" b="1" u="sng" dirty="0" err="1"/>
              <a:t>MacysParade</a:t>
            </a:r>
            <a:endParaRPr lang="en-US" sz="1100" b="1" u="sng" dirty="0"/>
          </a:p>
          <a:p>
            <a:pPr algn="ctr"/>
            <a:r>
              <a:rPr lang="en-US" sz="800" i="1" dirty="0"/>
              <a:t>11:45a (#1), 12:45p (#2), 1:45p (#1), 2:45p (#5), 3:45p (#5), 4:45p (#9)  </a:t>
            </a:r>
          </a:p>
        </p:txBody>
      </p:sp>
      <p:sp>
        <p:nvSpPr>
          <p:cNvPr id="59" name="TextBox 58">
            <a:extLst>
              <a:ext uri="{FF2B5EF4-FFF2-40B4-BE49-F238E27FC236}">
                <a16:creationId xmlns:a16="http://schemas.microsoft.com/office/drawing/2014/main" id="{15B8815A-1837-43A3-ABFA-AFBB332B8305}"/>
              </a:ext>
            </a:extLst>
          </p:cNvPr>
          <p:cNvSpPr txBox="1"/>
          <p:nvPr/>
        </p:nvSpPr>
        <p:spPr>
          <a:xfrm>
            <a:off x="117445" y="4563184"/>
            <a:ext cx="881635" cy="384721"/>
          </a:xfrm>
          <a:prstGeom prst="rect">
            <a:avLst/>
          </a:prstGeom>
          <a:noFill/>
        </p:spPr>
        <p:txBody>
          <a:bodyPr wrap="square" rtlCol="0">
            <a:spAutoFit/>
          </a:bodyPr>
          <a:lstStyle/>
          <a:p>
            <a:pPr algn="ctr"/>
            <a:r>
              <a:rPr lang="en-US" sz="1100" b="1" u="sng" dirty="0"/>
              <a:t>#6abcTDP</a:t>
            </a:r>
          </a:p>
          <a:p>
            <a:pPr algn="ctr"/>
            <a:r>
              <a:rPr lang="en-US" sz="800" i="1" dirty="0"/>
              <a:t>11:45a (#7)</a:t>
            </a:r>
          </a:p>
        </p:txBody>
      </p:sp>
      <p:sp>
        <p:nvSpPr>
          <p:cNvPr id="46" name="TextBox 45">
            <a:extLst>
              <a:ext uri="{FF2B5EF4-FFF2-40B4-BE49-F238E27FC236}">
                <a16:creationId xmlns:a16="http://schemas.microsoft.com/office/drawing/2014/main" id="{5D2AA994-C4E6-48FC-898B-3B035833EC91}"/>
              </a:ext>
            </a:extLst>
          </p:cNvPr>
          <p:cNvSpPr txBox="1"/>
          <p:nvPr/>
        </p:nvSpPr>
        <p:spPr>
          <a:xfrm>
            <a:off x="1350628" y="3110218"/>
            <a:ext cx="2320828" cy="384721"/>
          </a:xfrm>
          <a:prstGeom prst="rect">
            <a:avLst/>
          </a:prstGeom>
          <a:noFill/>
        </p:spPr>
        <p:txBody>
          <a:bodyPr wrap="square" rtlCol="0">
            <a:spAutoFit/>
          </a:bodyPr>
          <a:lstStyle/>
          <a:p>
            <a:pPr algn="ctr"/>
            <a:r>
              <a:rPr lang="en-US" sz="1100" b="1" u="sng" dirty="0"/>
              <a:t>#</a:t>
            </a:r>
            <a:r>
              <a:rPr lang="en-US" sz="1100" b="1" u="sng" dirty="0" err="1"/>
              <a:t>NationalDogShow</a:t>
            </a:r>
            <a:endParaRPr lang="en-US" sz="1100" b="1" u="sng" dirty="0"/>
          </a:p>
          <a:p>
            <a:pPr algn="ctr"/>
            <a:r>
              <a:rPr lang="en-US" sz="800" i="1" dirty="0"/>
              <a:t>1:45p (#4), 2:45p (#3), 3:45p (#4), 4:45p (#6)  </a:t>
            </a:r>
          </a:p>
        </p:txBody>
      </p:sp>
      <p:sp>
        <p:nvSpPr>
          <p:cNvPr id="49" name="TextBox 48">
            <a:extLst>
              <a:ext uri="{FF2B5EF4-FFF2-40B4-BE49-F238E27FC236}">
                <a16:creationId xmlns:a16="http://schemas.microsoft.com/office/drawing/2014/main" id="{B400858F-1789-4766-B0D0-2F2B47575731}"/>
              </a:ext>
            </a:extLst>
          </p:cNvPr>
          <p:cNvSpPr txBox="1"/>
          <p:nvPr/>
        </p:nvSpPr>
        <p:spPr>
          <a:xfrm>
            <a:off x="3751280" y="3111616"/>
            <a:ext cx="1374393" cy="384721"/>
          </a:xfrm>
          <a:prstGeom prst="rect">
            <a:avLst/>
          </a:prstGeom>
          <a:noFill/>
        </p:spPr>
        <p:txBody>
          <a:bodyPr wrap="square" rtlCol="0">
            <a:spAutoFit/>
          </a:bodyPr>
          <a:lstStyle/>
          <a:p>
            <a:pPr algn="ctr"/>
            <a:r>
              <a:rPr lang="en-US" sz="1100" b="1" u="sng" dirty="0"/>
              <a:t>#</a:t>
            </a:r>
            <a:r>
              <a:rPr lang="en-US" sz="1100" b="1" u="sng" dirty="0" err="1"/>
              <a:t>DogThanking</a:t>
            </a:r>
            <a:endParaRPr lang="en-US" sz="1100" b="1" u="sng" dirty="0"/>
          </a:p>
          <a:p>
            <a:pPr algn="ctr"/>
            <a:r>
              <a:rPr lang="en-US" sz="800" i="1" dirty="0"/>
              <a:t>5:45p (#7), 6:45p (#9)</a:t>
            </a:r>
          </a:p>
        </p:txBody>
      </p:sp>
      <p:sp>
        <p:nvSpPr>
          <p:cNvPr id="12" name="TextBox 11">
            <a:extLst>
              <a:ext uri="{FF2B5EF4-FFF2-40B4-BE49-F238E27FC236}">
                <a16:creationId xmlns:a16="http://schemas.microsoft.com/office/drawing/2014/main" id="{287C12EB-2CF5-412E-8D4D-80921C1272F6}"/>
              </a:ext>
            </a:extLst>
          </p:cNvPr>
          <p:cNvSpPr txBox="1"/>
          <p:nvPr/>
        </p:nvSpPr>
        <p:spPr>
          <a:xfrm>
            <a:off x="3573710" y="3064307"/>
            <a:ext cx="330159" cy="523220"/>
          </a:xfrm>
          <a:prstGeom prst="rect">
            <a:avLst/>
          </a:prstGeom>
          <a:noFill/>
        </p:spPr>
        <p:txBody>
          <a:bodyPr wrap="square" rtlCol="0">
            <a:spAutoFit/>
          </a:bodyPr>
          <a:lstStyle/>
          <a:p>
            <a:r>
              <a:rPr lang="en-US" sz="2800" b="1" dirty="0"/>
              <a:t>/</a:t>
            </a:r>
          </a:p>
        </p:txBody>
      </p:sp>
      <p:sp>
        <p:nvSpPr>
          <p:cNvPr id="51" name="TextBox 50">
            <a:extLst>
              <a:ext uri="{FF2B5EF4-FFF2-40B4-BE49-F238E27FC236}">
                <a16:creationId xmlns:a16="http://schemas.microsoft.com/office/drawing/2014/main" id="{C49062EE-2C66-4F85-8072-906693E97EEE}"/>
              </a:ext>
            </a:extLst>
          </p:cNvPr>
          <p:cNvSpPr txBox="1"/>
          <p:nvPr/>
        </p:nvSpPr>
        <p:spPr>
          <a:xfrm>
            <a:off x="1377192" y="3665290"/>
            <a:ext cx="963337" cy="507831"/>
          </a:xfrm>
          <a:prstGeom prst="rect">
            <a:avLst/>
          </a:prstGeom>
          <a:noFill/>
        </p:spPr>
        <p:txBody>
          <a:bodyPr wrap="square" rtlCol="0">
            <a:spAutoFit/>
          </a:bodyPr>
          <a:lstStyle/>
          <a:p>
            <a:pPr algn="ctr"/>
            <a:r>
              <a:rPr lang="en-US" sz="1100" b="1" u="sng" dirty="0"/>
              <a:t>#</a:t>
            </a:r>
            <a:r>
              <a:rPr lang="en-US" sz="1100" b="1" u="sng" dirty="0" err="1"/>
              <a:t>MINvsDET</a:t>
            </a:r>
            <a:endParaRPr lang="en-US" sz="1100" b="1" u="sng" dirty="0"/>
          </a:p>
          <a:p>
            <a:pPr algn="ctr"/>
            <a:r>
              <a:rPr lang="en-US" sz="800" i="1" dirty="0"/>
              <a:t>1:45p (#5), 4:45p (#3)  </a:t>
            </a:r>
          </a:p>
        </p:txBody>
      </p:sp>
      <p:sp>
        <p:nvSpPr>
          <p:cNvPr id="54" name="TextBox 53">
            <a:extLst>
              <a:ext uri="{FF2B5EF4-FFF2-40B4-BE49-F238E27FC236}">
                <a16:creationId xmlns:a16="http://schemas.microsoft.com/office/drawing/2014/main" id="{BF27BE47-2450-49E6-95C7-3B2D4981ACC7}"/>
              </a:ext>
            </a:extLst>
          </p:cNvPr>
          <p:cNvSpPr txBox="1"/>
          <p:nvPr/>
        </p:nvSpPr>
        <p:spPr>
          <a:xfrm>
            <a:off x="2336367" y="3665290"/>
            <a:ext cx="3605956" cy="507831"/>
          </a:xfrm>
          <a:prstGeom prst="rect">
            <a:avLst/>
          </a:prstGeom>
          <a:noFill/>
        </p:spPr>
        <p:txBody>
          <a:bodyPr wrap="square" rtlCol="0">
            <a:spAutoFit/>
          </a:bodyPr>
          <a:lstStyle/>
          <a:p>
            <a:pPr algn="ctr"/>
            <a:r>
              <a:rPr lang="en-US" sz="1100" b="1" u="sng" dirty="0"/>
              <a:t>#Lions / #Vikings</a:t>
            </a:r>
          </a:p>
          <a:p>
            <a:pPr algn="ctr"/>
            <a:r>
              <a:rPr lang="en-US" sz="800" i="1" dirty="0"/>
              <a:t>2:45p (#7/NA), 3:45p (#7/#6), 4:45p (#2/#5), 5:45p (#2/#6), 6:45p (#4/#5), 7:45p (#7/#9)  </a:t>
            </a:r>
          </a:p>
        </p:txBody>
      </p:sp>
      <p:sp>
        <p:nvSpPr>
          <p:cNvPr id="55" name="TextBox 54">
            <a:extLst>
              <a:ext uri="{FF2B5EF4-FFF2-40B4-BE49-F238E27FC236}">
                <a16:creationId xmlns:a16="http://schemas.microsoft.com/office/drawing/2014/main" id="{8A0730D9-A37D-433D-BDB1-757BD1223C5A}"/>
              </a:ext>
            </a:extLst>
          </p:cNvPr>
          <p:cNvSpPr txBox="1"/>
          <p:nvPr/>
        </p:nvSpPr>
        <p:spPr>
          <a:xfrm>
            <a:off x="2227469" y="3666452"/>
            <a:ext cx="330159" cy="523220"/>
          </a:xfrm>
          <a:prstGeom prst="rect">
            <a:avLst/>
          </a:prstGeom>
          <a:noFill/>
        </p:spPr>
        <p:txBody>
          <a:bodyPr wrap="square" rtlCol="0">
            <a:spAutoFit/>
          </a:bodyPr>
          <a:lstStyle/>
          <a:p>
            <a:r>
              <a:rPr lang="en-US" sz="2800" b="1" dirty="0"/>
              <a:t>/</a:t>
            </a:r>
          </a:p>
        </p:txBody>
      </p:sp>
      <p:sp>
        <p:nvSpPr>
          <p:cNvPr id="62" name="TextBox 61">
            <a:extLst>
              <a:ext uri="{FF2B5EF4-FFF2-40B4-BE49-F238E27FC236}">
                <a16:creationId xmlns:a16="http://schemas.microsoft.com/office/drawing/2014/main" id="{E6393607-29AC-4E45-8B4F-C32AD3774F9B}"/>
              </a:ext>
            </a:extLst>
          </p:cNvPr>
          <p:cNvSpPr txBox="1"/>
          <p:nvPr/>
        </p:nvSpPr>
        <p:spPr>
          <a:xfrm>
            <a:off x="865464" y="4556193"/>
            <a:ext cx="1226564" cy="384721"/>
          </a:xfrm>
          <a:prstGeom prst="rect">
            <a:avLst/>
          </a:prstGeom>
          <a:noFill/>
        </p:spPr>
        <p:txBody>
          <a:bodyPr wrap="square" rtlCol="0">
            <a:spAutoFit/>
          </a:bodyPr>
          <a:lstStyle/>
          <a:p>
            <a:pPr algn="ctr"/>
            <a:r>
              <a:rPr lang="en-US" sz="1100" b="1" u="sng" dirty="0"/>
              <a:t>#</a:t>
            </a:r>
            <a:r>
              <a:rPr lang="en-US" sz="1100" b="1" u="sng" dirty="0" err="1"/>
              <a:t>DetroitParade</a:t>
            </a:r>
            <a:endParaRPr lang="en-US" sz="1100" b="1" u="sng" dirty="0"/>
          </a:p>
          <a:p>
            <a:pPr algn="ctr"/>
            <a:r>
              <a:rPr lang="en-US" sz="800" i="1" dirty="0"/>
              <a:t>12:45p (#10)</a:t>
            </a:r>
          </a:p>
        </p:txBody>
      </p:sp>
      <p:sp>
        <p:nvSpPr>
          <p:cNvPr id="67" name="TextBox 66">
            <a:extLst>
              <a:ext uri="{FF2B5EF4-FFF2-40B4-BE49-F238E27FC236}">
                <a16:creationId xmlns:a16="http://schemas.microsoft.com/office/drawing/2014/main" id="{1157AA4A-DF3D-468D-B2D6-7B42A3545E8B}"/>
              </a:ext>
            </a:extLst>
          </p:cNvPr>
          <p:cNvSpPr txBox="1"/>
          <p:nvPr/>
        </p:nvSpPr>
        <p:spPr>
          <a:xfrm>
            <a:off x="4598568" y="2364995"/>
            <a:ext cx="1206615" cy="384721"/>
          </a:xfrm>
          <a:prstGeom prst="rect">
            <a:avLst/>
          </a:prstGeom>
          <a:noFill/>
        </p:spPr>
        <p:txBody>
          <a:bodyPr wrap="square" rtlCol="0">
            <a:spAutoFit/>
          </a:bodyPr>
          <a:lstStyle/>
          <a:p>
            <a:pPr algn="ctr"/>
            <a:r>
              <a:rPr lang="en-US" sz="1100" b="1" u="sng" dirty="0"/>
              <a:t>#</a:t>
            </a:r>
            <a:r>
              <a:rPr lang="en-US" sz="1100" b="1" u="sng" dirty="0" err="1"/>
              <a:t>LACvsDAL</a:t>
            </a:r>
            <a:endParaRPr lang="en-US" sz="1100" b="1" u="sng" dirty="0"/>
          </a:p>
          <a:p>
            <a:pPr algn="ctr"/>
            <a:r>
              <a:rPr lang="en-US" sz="800" i="1" dirty="0"/>
              <a:t>5:45p (#3), 6:45p (#1)</a:t>
            </a:r>
          </a:p>
        </p:txBody>
      </p:sp>
      <p:sp>
        <p:nvSpPr>
          <p:cNvPr id="69" name="TextBox 68">
            <a:extLst>
              <a:ext uri="{FF2B5EF4-FFF2-40B4-BE49-F238E27FC236}">
                <a16:creationId xmlns:a16="http://schemas.microsoft.com/office/drawing/2014/main" id="{81009031-E1F3-4128-8BD8-CAB7ABF48982}"/>
              </a:ext>
            </a:extLst>
          </p:cNvPr>
          <p:cNvSpPr txBox="1"/>
          <p:nvPr/>
        </p:nvSpPr>
        <p:spPr>
          <a:xfrm>
            <a:off x="5996615" y="2358616"/>
            <a:ext cx="2785438" cy="507831"/>
          </a:xfrm>
          <a:prstGeom prst="rect">
            <a:avLst/>
          </a:prstGeom>
          <a:noFill/>
        </p:spPr>
        <p:txBody>
          <a:bodyPr wrap="square" rtlCol="0">
            <a:spAutoFit/>
          </a:bodyPr>
          <a:lstStyle/>
          <a:p>
            <a:pPr algn="ctr"/>
            <a:r>
              <a:rPr lang="en-US" sz="1100" b="1" u="sng" dirty="0"/>
              <a:t>#Cowboys / #Chargers</a:t>
            </a:r>
          </a:p>
          <a:p>
            <a:pPr algn="ctr"/>
            <a:r>
              <a:rPr lang="en-US" sz="800" i="1" dirty="0"/>
              <a:t>7:45p (#1/NA), 8:45p (#1/#5), 9:45p (#1/#8), 10:45p (#4/#6), 11:45p (#4/#9)</a:t>
            </a:r>
          </a:p>
        </p:txBody>
      </p:sp>
      <p:sp>
        <p:nvSpPr>
          <p:cNvPr id="70" name="TextBox 69">
            <a:extLst>
              <a:ext uri="{FF2B5EF4-FFF2-40B4-BE49-F238E27FC236}">
                <a16:creationId xmlns:a16="http://schemas.microsoft.com/office/drawing/2014/main" id="{5D9D884C-A300-4860-BECF-84E5B77839CD}"/>
              </a:ext>
            </a:extLst>
          </p:cNvPr>
          <p:cNvSpPr txBox="1"/>
          <p:nvPr/>
        </p:nvSpPr>
        <p:spPr>
          <a:xfrm>
            <a:off x="5746949" y="2327528"/>
            <a:ext cx="330159" cy="523220"/>
          </a:xfrm>
          <a:prstGeom prst="rect">
            <a:avLst/>
          </a:prstGeom>
          <a:noFill/>
        </p:spPr>
        <p:txBody>
          <a:bodyPr wrap="square" rtlCol="0">
            <a:spAutoFit/>
          </a:bodyPr>
          <a:lstStyle/>
          <a:p>
            <a:r>
              <a:rPr lang="en-US" sz="2800" b="1" dirty="0"/>
              <a:t>/</a:t>
            </a:r>
          </a:p>
        </p:txBody>
      </p:sp>
      <p:sp>
        <p:nvSpPr>
          <p:cNvPr id="75" name="TextBox 74">
            <a:extLst>
              <a:ext uri="{FF2B5EF4-FFF2-40B4-BE49-F238E27FC236}">
                <a16:creationId xmlns:a16="http://schemas.microsoft.com/office/drawing/2014/main" id="{407F2831-82A8-48BA-8115-49D7A85D00FF}"/>
              </a:ext>
            </a:extLst>
          </p:cNvPr>
          <p:cNvSpPr txBox="1"/>
          <p:nvPr/>
        </p:nvSpPr>
        <p:spPr>
          <a:xfrm>
            <a:off x="6119892" y="3322102"/>
            <a:ext cx="2847078" cy="384721"/>
          </a:xfrm>
          <a:prstGeom prst="rect">
            <a:avLst/>
          </a:prstGeom>
          <a:noFill/>
        </p:spPr>
        <p:txBody>
          <a:bodyPr wrap="square" rtlCol="0">
            <a:spAutoFit/>
          </a:bodyPr>
          <a:lstStyle/>
          <a:p>
            <a:pPr algn="ctr"/>
            <a:r>
              <a:rPr lang="en-US" sz="1100" b="1" u="sng" dirty="0"/>
              <a:t>#</a:t>
            </a:r>
            <a:r>
              <a:rPr lang="en-US" sz="1100" b="1" u="sng" dirty="0" err="1"/>
              <a:t>EggBowl</a:t>
            </a:r>
            <a:endParaRPr lang="en-US" sz="1100" b="1" u="sng" dirty="0"/>
          </a:p>
          <a:p>
            <a:pPr algn="ctr"/>
            <a:r>
              <a:rPr lang="en-US" sz="800" i="1" dirty="0"/>
              <a:t>8:45p (#4), 9:45p (#10), 10:45p (#9)</a:t>
            </a:r>
          </a:p>
        </p:txBody>
      </p:sp>
      <p:sp>
        <p:nvSpPr>
          <p:cNvPr id="81" name="TextBox 80">
            <a:extLst>
              <a:ext uri="{FF2B5EF4-FFF2-40B4-BE49-F238E27FC236}">
                <a16:creationId xmlns:a16="http://schemas.microsoft.com/office/drawing/2014/main" id="{1DF5841B-7BD4-41B3-8818-C2C6E1AAB102}"/>
              </a:ext>
            </a:extLst>
          </p:cNvPr>
          <p:cNvSpPr txBox="1"/>
          <p:nvPr/>
        </p:nvSpPr>
        <p:spPr>
          <a:xfrm>
            <a:off x="7004806" y="4228985"/>
            <a:ext cx="1915981" cy="384721"/>
          </a:xfrm>
          <a:prstGeom prst="rect">
            <a:avLst/>
          </a:prstGeom>
          <a:noFill/>
        </p:spPr>
        <p:txBody>
          <a:bodyPr wrap="square" rtlCol="0">
            <a:spAutoFit/>
          </a:bodyPr>
          <a:lstStyle/>
          <a:p>
            <a:pPr algn="ctr"/>
            <a:r>
              <a:rPr lang="en-US" sz="1100" b="1" u="sng" dirty="0"/>
              <a:t>#</a:t>
            </a:r>
            <a:r>
              <a:rPr lang="en-US" sz="1100" b="1" u="sng" dirty="0" err="1"/>
              <a:t>NYGvsWAS</a:t>
            </a:r>
            <a:endParaRPr lang="en-US" sz="1100" b="1" u="sng" dirty="0"/>
          </a:p>
          <a:p>
            <a:pPr algn="ctr"/>
            <a:r>
              <a:rPr lang="en-US" sz="800" i="1" dirty="0"/>
              <a:t>9:45p (#5), 10:45p (#1), 11:45p (#1)</a:t>
            </a:r>
          </a:p>
        </p:txBody>
      </p:sp>
      <p:sp>
        <p:nvSpPr>
          <p:cNvPr id="2" name="Title 1"/>
          <p:cNvSpPr>
            <a:spLocks noGrp="1"/>
          </p:cNvSpPr>
          <p:nvPr>
            <p:ph type="ctrTitle"/>
          </p:nvPr>
        </p:nvSpPr>
        <p:spPr>
          <a:xfrm>
            <a:off x="161636" y="460183"/>
            <a:ext cx="8805334" cy="764974"/>
          </a:xfrm>
        </p:spPr>
        <p:txBody>
          <a:bodyPr/>
          <a:lstStyle/>
          <a:p>
            <a:r>
              <a:rPr lang="en-US" dirty="0">
                <a:solidFill>
                  <a:schemeClr val="tx1"/>
                </a:solidFill>
              </a:rPr>
              <a:t>From The Macy’s Parade Through Evening Football Games, TV Programming Trended All Day On Twitter During Thanksgiving</a:t>
            </a:r>
          </a:p>
        </p:txBody>
      </p:sp>
      <p:sp>
        <p:nvSpPr>
          <p:cNvPr id="4" name="Text Placeholder 3"/>
          <p:cNvSpPr>
            <a:spLocks noGrp="1"/>
          </p:cNvSpPr>
          <p:nvPr>
            <p:ph type="body" sz="quarter" idx="14"/>
          </p:nvPr>
        </p:nvSpPr>
        <p:spPr>
          <a:xfrm>
            <a:off x="321733" y="6621463"/>
            <a:ext cx="7545917" cy="236537"/>
          </a:xfrm>
        </p:spPr>
        <p:txBody>
          <a:bodyPr/>
          <a:lstStyle/>
          <a:p>
            <a:r>
              <a:rPr lang="en-US" sz="800" dirty="0">
                <a:latin typeface="Trebuchet MS" panose="020B0603020202020204" pitchFamily="34" charset="0"/>
              </a:rPr>
              <a:t>Source: VAB custom analysis of Top 10 trending Twitter Topics (United States) on the :45’s of each hour (11:45a-11:45p) during 11/23/17</a:t>
            </a:r>
            <a:endParaRPr lang="en-US" sz="800" dirty="0">
              <a:solidFill>
                <a:srgbClr val="FF0000"/>
              </a:solidFill>
              <a:latin typeface="Trebuchet MS" panose="020B0603020202020204" pitchFamily="34" charset="0"/>
            </a:endParaRPr>
          </a:p>
        </p:txBody>
      </p:sp>
      <p:sp>
        <p:nvSpPr>
          <p:cNvPr id="9" name="Rectangle 8"/>
          <p:cNvSpPr/>
          <p:nvPr/>
        </p:nvSpPr>
        <p:spPr>
          <a:xfrm>
            <a:off x="188358" y="1804746"/>
            <a:ext cx="5804299" cy="410498"/>
          </a:xfrm>
          <a:prstGeom prst="rect">
            <a:avLst/>
          </a:prstGeom>
          <a:solidFill>
            <a:schemeClr val="accent3">
              <a:lumMod val="7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Day</a:t>
            </a:r>
          </a:p>
          <a:p>
            <a:pPr algn="ctr"/>
            <a:r>
              <a:rPr lang="en-US" sz="1100" b="1" dirty="0">
                <a:solidFill>
                  <a:schemeClr val="bg1"/>
                </a:solidFill>
              </a:rPr>
              <a:t>(11:45a – 7:45p)</a:t>
            </a:r>
          </a:p>
        </p:txBody>
      </p:sp>
      <p:sp>
        <p:nvSpPr>
          <p:cNvPr id="22" name="Text Placeholder 2"/>
          <p:cNvSpPr>
            <a:spLocks noGrp="1"/>
          </p:cNvSpPr>
          <p:nvPr>
            <p:ph type="body" sz="quarter" idx="13"/>
          </p:nvPr>
        </p:nvSpPr>
        <p:spPr>
          <a:xfrm>
            <a:off x="115454" y="1364338"/>
            <a:ext cx="8805334" cy="378600"/>
          </a:xfrm>
        </p:spPr>
        <p:txBody>
          <a:bodyPr/>
          <a:lstStyle/>
          <a:p>
            <a:r>
              <a:rPr lang="en-US" sz="1300" b="1" u="sng" dirty="0"/>
              <a:t>75%</a:t>
            </a:r>
            <a:r>
              <a:rPr lang="en-US" sz="1300" dirty="0"/>
              <a:t> of the Top 10 Twitter trending topics between 11a – 11p on Thanksgiving were Ad-Supported TV-related</a:t>
            </a:r>
          </a:p>
        </p:txBody>
      </p:sp>
      <p:sp>
        <p:nvSpPr>
          <p:cNvPr id="24" name="Rectangle 23"/>
          <p:cNvSpPr/>
          <p:nvPr/>
        </p:nvSpPr>
        <p:spPr>
          <a:xfrm>
            <a:off x="6089323" y="1804746"/>
            <a:ext cx="2877647" cy="410498"/>
          </a:xfrm>
          <a:prstGeom prst="rect">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Night</a:t>
            </a:r>
          </a:p>
          <a:p>
            <a:pPr algn="ctr"/>
            <a:r>
              <a:rPr lang="en-US" sz="1100" b="1" dirty="0">
                <a:solidFill>
                  <a:schemeClr val="bg1"/>
                </a:solidFill>
              </a:rPr>
              <a:t>(8:45p – 11:45p)</a:t>
            </a:r>
          </a:p>
        </p:txBody>
      </p:sp>
      <p:pic>
        <p:nvPicPr>
          <p:cNvPr id="36" name="Picture 35">
            <a:extLst>
              <a:ext uri="{FF2B5EF4-FFF2-40B4-BE49-F238E27FC236}">
                <a16:creationId xmlns:a16="http://schemas.microsoft.com/office/drawing/2014/main" id="{3E081B0F-7214-4B29-833F-569214A62B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37"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extBox 38"/>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pic>
        <p:nvPicPr>
          <p:cNvPr id="32" name="Picture 31">
            <a:extLst>
              <a:ext uri="{FF2B5EF4-FFF2-40B4-BE49-F238E27FC236}">
                <a16:creationId xmlns:a16="http://schemas.microsoft.com/office/drawing/2014/main" id="{0456BA9B-4A48-4796-B8FF-D88293A5E6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47826" y="5085335"/>
            <a:ext cx="1418180" cy="851561"/>
          </a:xfrm>
          <a:prstGeom prst="rect">
            <a:avLst/>
          </a:prstGeom>
          <a:ln w="19050">
            <a:solidFill>
              <a:schemeClr val="tx1"/>
            </a:solidFill>
          </a:ln>
        </p:spPr>
      </p:pic>
      <p:pic>
        <p:nvPicPr>
          <p:cNvPr id="40" name="Picture 2" descr="http://i.dailymail.co.uk/i/pix/2012/11/22/article-0-162A7518000005DC-825_634x367.jpg">
            <a:extLst>
              <a:ext uri="{FF2B5EF4-FFF2-40B4-BE49-F238E27FC236}">
                <a16:creationId xmlns:a16="http://schemas.microsoft.com/office/drawing/2014/main" id="{56B3B548-67F9-44E0-9558-F95E26F192E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4734" y="5085335"/>
            <a:ext cx="1397847" cy="851561"/>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41" name="Picture 4" descr="http://www.nbcsports.com/sites/nbcsports.com/files/styles/single_1__desktop_large_/public/2017/11/23/nbc_dog_bestinshowfull_171123.jpg?itok=RM8HY7PM&amp;timestamp=1511462888">
            <a:extLst>
              <a:ext uri="{FF2B5EF4-FFF2-40B4-BE49-F238E27FC236}">
                <a16:creationId xmlns:a16="http://schemas.microsoft.com/office/drawing/2014/main" id="{6C472C6A-DED9-4ACC-B44D-8A1B48770E46}"/>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581229" y="5083420"/>
            <a:ext cx="1411428" cy="849645"/>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42" name="Picture 41">
            <a:extLst>
              <a:ext uri="{FF2B5EF4-FFF2-40B4-BE49-F238E27FC236}">
                <a16:creationId xmlns:a16="http://schemas.microsoft.com/office/drawing/2014/main" id="{9FBA1F4E-59E8-461A-89E0-F52CD9A18B0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43606" y="5087252"/>
            <a:ext cx="1367194" cy="853476"/>
          </a:xfrm>
          <a:prstGeom prst="rect">
            <a:avLst/>
          </a:prstGeom>
          <a:ln w="19050">
            <a:solidFill>
              <a:schemeClr val="tx1"/>
            </a:solidFill>
          </a:ln>
        </p:spPr>
      </p:pic>
      <p:sp>
        <p:nvSpPr>
          <p:cNvPr id="43" name="TextBox 42">
            <a:extLst>
              <a:ext uri="{FF2B5EF4-FFF2-40B4-BE49-F238E27FC236}">
                <a16:creationId xmlns:a16="http://schemas.microsoft.com/office/drawing/2014/main" id="{D3BA191C-2CBD-4345-81BC-A0E2823DFF84}"/>
              </a:ext>
            </a:extLst>
          </p:cNvPr>
          <p:cNvSpPr txBox="1"/>
          <p:nvPr/>
        </p:nvSpPr>
        <p:spPr>
          <a:xfrm>
            <a:off x="202918" y="2782670"/>
            <a:ext cx="4307882" cy="338554"/>
          </a:xfrm>
          <a:prstGeom prst="rect">
            <a:avLst/>
          </a:prstGeom>
          <a:noFill/>
        </p:spPr>
        <p:txBody>
          <a:bodyPr wrap="square" rtlCol="0">
            <a:spAutoFit/>
          </a:bodyPr>
          <a:lstStyle/>
          <a:p>
            <a:r>
              <a:rPr lang="en-US" sz="800" dirty="0"/>
              <a:t>Related Trending Topics: </a:t>
            </a:r>
            <a:r>
              <a:rPr lang="en-US" sz="800" i="1" dirty="0"/>
              <a:t>Ronald McDonald</a:t>
            </a:r>
            <a:r>
              <a:rPr lang="en-US" sz="800" dirty="0"/>
              <a:t>, </a:t>
            </a:r>
            <a:r>
              <a:rPr lang="en-US" sz="800" i="1" dirty="0"/>
              <a:t>The Goo </a:t>
            </a:r>
            <a:r>
              <a:rPr lang="en-US" sz="800" i="1" dirty="0" err="1"/>
              <a:t>Goo</a:t>
            </a:r>
            <a:r>
              <a:rPr lang="en-US" sz="800" i="1" dirty="0"/>
              <a:t> Dolls</a:t>
            </a:r>
            <a:r>
              <a:rPr lang="en-US" sz="800" dirty="0"/>
              <a:t>, </a:t>
            </a:r>
            <a:r>
              <a:rPr lang="en-US" sz="800" i="1" dirty="0"/>
              <a:t>SpongeBob </a:t>
            </a:r>
            <a:r>
              <a:rPr lang="en-US" sz="800" i="1" dirty="0" err="1"/>
              <a:t>Squarepants</a:t>
            </a:r>
            <a:r>
              <a:rPr lang="en-US" sz="800" dirty="0"/>
              <a:t>, </a:t>
            </a:r>
            <a:r>
              <a:rPr lang="en-US" sz="800" i="1" dirty="0"/>
              <a:t>Prince</a:t>
            </a:r>
            <a:r>
              <a:rPr lang="en-US" sz="800" dirty="0"/>
              <a:t> </a:t>
            </a:r>
            <a:endParaRPr lang="en-US" sz="500" i="1" dirty="0"/>
          </a:p>
        </p:txBody>
      </p:sp>
      <p:sp>
        <p:nvSpPr>
          <p:cNvPr id="52" name="TextBox 51">
            <a:extLst>
              <a:ext uri="{FF2B5EF4-FFF2-40B4-BE49-F238E27FC236}">
                <a16:creationId xmlns:a16="http://schemas.microsoft.com/office/drawing/2014/main" id="{8DE5BA21-9459-498F-B3C9-4496E8684E09}"/>
              </a:ext>
            </a:extLst>
          </p:cNvPr>
          <p:cNvSpPr txBox="1"/>
          <p:nvPr/>
        </p:nvSpPr>
        <p:spPr>
          <a:xfrm>
            <a:off x="1284307" y="4218462"/>
            <a:ext cx="4708350" cy="338554"/>
          </a:xfrm>
          <a:prstGeom prst="rect">
            <a:avLst/>
          </a:prstGeom>
          <a:noFill/>
        </p:spPr>
        <p:txBody>
          <a:bodyPr wrap="square" rtlCol="0">
            <a:spAutoFit/>
          </a:bodyPr>
          <a:lstStyle/>
          <a:p>
            <a:r>
              <a:rPr lang="en-US" sz="800" dirty="0"/>
              <a:t>Related Trending Topics: </a:t>
            </a:r>
            <a:r>
              <a:rPr lang="en-US" sz="800" i="1" dirty="0"/>
              <a:t>Case </a:t>
            </a:r>
            <a:r>
              <a:rPr lang="en-US" sz="800" i="1" dirty="0" err="1"/>
              <a:t>Keenum</a:t>
            </a:r>
            <a:r>
              <a:rPr lang="en-US" sz="800" i="1" dirty="0"/>
              <a:t>, Everson </a:t>
            </a:r>
            <a:r>
              <a:rPr lang="en-US" sz="800" i="1" dirty="0" err="1"/>
              <a:t>Griffen</a:t>
            </a:r>
            <a:r>
              <a:rPr lang="en-US" sz="800" i="1" dirty="0"/>
              <a:t>, Matt Stafford, Ameer Abdullah, Marvin Jones, Golden Tate, Joe Buck, Jason Derulo</a:t>
            </a:r>
            <a:endParaRPr lang="en-US" sz="500" i="1" dirty="0"/>
          </a:p>
        </p:txBody>
      </p:sp>
      <p:cxnSp>
        <p:nvCxnSpPr>
          <p:cNvPr id="16" name="Straight Connector 15">
            <a:extLst>
              <a:ext uri="{FF2B5EF4-FFF2-40B4-BE49-F238E27FC236}">
                <a16:creationId xmlns:a16="http://schemas.microsoft.com/office/drawing/2014/main" id="{566B02E5-7198-4ED9-A71A-AA922B1D0769}"/>
              </a:ext>
            </a:extLst>
          </p:cNvPr>
          <p:cNvCxnSpPr/>
          <p:nvPr/>
        </p:nvCxnSpPr>
        <p:spPr>
          <a:xfrm>
            <a:off x="202918" y="2755463"/>
            <a:ext cx="4200824"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54D0D0D-34C2-4376-AEA3-95190C334A53}"/>
              </a:ext>
            </a:extLst>
          </p:cNvPr>
          <p:cNvCxnSpPr>
            <a:cxnSpLocks/>
          </p:cNvCxnSpPr>
          <p:nvPr/>
        </p:nvCxnSpPr>
        <p:spPr>
          <a:xfrm>
            <a:off x="1350627" y="3505899"/>
            <a:ext cx="374672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1A2564E-D779-4867-BBEE-6FD9FE07160E}"/>
              </a:ext>
            </a:extLst>
          </p:cNvPr>
          <p:cNvCxnSpPr>
            <a:cxnSpLocks/>
          </p:cNvCxnSpPr>
          <p:nvPr/>
        </p:nvCxnSpPr>
        <p:spPr>
          <a:xfrm>
            <a:off x="1360414" y="4177928"/>
            <a:ext cx="4581908"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4F9618A-56AE-4372-8ECF-963858CA1C97}"/>
              </a:ext>
            </a:extLst>
          </p:cNvPr>
          <p:cNvCxnSpPr>
            <a:cxnSpLocks/>
          </p:cNvCxnSpPr>
          <p:nvPr/>
        </p:nvCxnSpPr>
        <p:spPr>
          <a:xfrm>
            <a:off x="946470" y="4956175"/>
            <a:ext cx="1061168"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 Placeholder 2">
            <a:extLst>
              <a:ext uri="{FF2B5EF4-FFF2-40B4-BE49-F238E27FC236}">
                <a16:creationId xmlns:a16="http://schemas.microsoft.com/office/drawing/2014/main" id="{4449651F-D4CA-4130-AB58-7AF39DA3B2D4}"/>
              </a:ext>
            </a:extLst>
          </p:cNvPr>
          <p:cNvSpPr txBox="1">
            <a:spLocks/>
          </p:cNvSpPr>
          <p:nvPr/>
        </p:nvSpPr>
        <p:spPr>
          <a:xfrm>
            <a:off x="3212472" y="6212124"/>
            <a:ext cx="3347207"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#6abcTDP = Philadelphia’s Thanksgiving Day Parade</a:t>
            </a:r>
          </a:p>
        </p:txBody>
      </p:sp>
      <p:pic>
        <p:nvPicPr>
          <p:cNvPr id="64" name="Picture 6" descr="https://usatchargerswire.files.wordpress.com/2017/11/usatsi_10433007.jpg?w=680&amp;h=420&amp;crop=1">
            <a:extLst>
              <a:ext uri="{FF2B5EF4-FFF2-40B4-BE49-F238E27FC236}">
                <a16:creationId xmlns:a16="http://schemas.microsoft.com/office/drawing/2014/main" id="{93ACCC48-E39A-42CC-91BE-E50FA86E310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067415" y="5083420"/>
            <a:ext cx="1378715" cy="851560"/>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65" name="Picture 64">
            <a:extLst>
              <a:ext uri="{FF2B5EF4-FFF2-40B4-BE49-F238E27FC236}">
                <a16:creationId xmlns:a16="http://schemas.microsoft.com/office/drawing/2014/main" id="{9006F7AD-57F9-4711-88ED-196C813E663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536330" y="5085336"/>
            <a:ext cx="1390161" cy="847728"/>
          </a:xfrm>
          <a:prstGeom prst="rect">
            <a:avLst/>
          </a:prstGeom>
          <a:ln w="19050">
            <a:solidFill>
              <a:schemeClr val="tx1"/>
            </a:solidFill>
          </a:ln>
        </p:spPr>
      </p:pic>
      <p:cxnSp>
        <p:nvCxnSpPr>
          <p:cNvPr id="66" name="Straight Connector 65">
            <a:extLst>
              <a:ext uri="{FF2B5EF4-FFF2-40B4-BE49-F238E27FC236}">
                <a16:creationId xmlns:a16="http://schemas.microsoft.com/office/drawing/2014/main" id="{334690E8-F040-4A38-B912-626BEC5D828D}"/>
              </a:ext>
            </a:extLst>
          </p:cNvPr>
          <p:cNvCxnSpPr>
            <a:cxnSpLocks/>
          </p:cNvCxnSpPr>
          <p:nvPr/>
        </p:nvCxnSpPr>
        <p:spPr>
          <a:xfrm>
            <a:off x="4581229" y="2898076"/>
            <a:ext cx="4385741"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3A93CFB5-B106-48BB-B463-A827ADA7BC94}"/>
              </a:ext>
            </a:extLst>
          </p:cNvPr>
          <p:cNvSpPr txBox="1"/>
          <p:nvPr/>
        </p:nvSpPr>
        <p:spPr>
          <a:xfrm>
            <a:off x="4598568" y="2893017"/>
            <a:ext cx="4368402" cy="338554"/>
          </a:xfrm>
          <a:prstGeom prst="rect">
            <a:avLst/>
          </a:prstGeom>
          <a:noFill/>
        </p:spPr>
        <p:txBody>
          <a:bodyPr wrap="square" rtlCol="0">
            <a:spAutoFit/>
          </a:bodyPr>
          <a:lstStyle/>
          <a:p>
            <a:pPr algn="r"/>
            <a:r>
              <a:rPr lang="en-US" sz="800" dirty="0"/>
              <a:t>Related Trending Topics: </a:t>
            </a:r>
            <a:r>
              <a:rPr lang="en-US" sz="800" i="1" dirty="0"/>
              <a:t>Phillip Rivers, Keenan Allen, Desmond King, </a:t>
            </a:r>
            <a:r>
              <a:rPr lang="en-US" sz="800" i="1" dirty="0" err="1"/>
              <a:t>Dak</a:t>
            </a:r>
            <a:r>
              <a:rPr lang="en-US" sz="800" i="1" dirty="0"/>
              <a:t> Prescott, Zack Martin, Zeke, Tony </a:t>
            </a:r>
            <a:r>
              <a:rPr lang="en-US" sz="800" i="1" dirty="0" err="1"/>
              <a:t>Romo</a:t>
            </a:r>
            <a:endParaRPr lang="en-US" sz="500" i="1" dirty="0"/>
          </a:p>
        </p:txBody>
      </p:sp>
      <p:cxnSp>
        <p:nvCxnSpPr>
          <p:cNvPr id="72" name="Straight Connector 71">
            <a:extLst>
              <a:ext uri="{FF2B5EF4-FFF2-40B4-BE49-F238E27FC236}">
                <a16:creationId xmlns:a16="http://schemas.microsoft.com/office/drawing/2014/main" id="{F7EAB826-E00A-4ADD-AB43-F55956A96CAD}"/>
              </a:ext>
            </a:extLst>
          </p:cNvPr>
          <p:cNvCxnSpPr>
            <a:cxnSpLocks/>
          </p:cNvCxnSpPr>
          <p:nvPr/>
        </p:nvCxnSpPr>
        <p:spPr>
          <a:xfrm>
            <a:off x="6126951" y="3738373"/>
            <a:ext cx="2840019"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9F6484EC-C192-48C2-8199-C518AB2079F1}"/>
              </a:ext>
            </a:extLst>
          </p:cNvPr>
          <p:cNvSpPr txBox="1"/>
          <p:nvPr/>
        </p:nvSpPr>
        <p:spPr>
          <a:xfrm>
            <a:off x="6119893" y="3765711"/>
            <a:ext cx="2923440" cy="338554"/>
          </a:xfrm>
          <a:prstGeom prst="rect">
            <a:avLst/>
          </a:prstGeom>
          <a:noFill/>
        </p:spPr>
        <p:txBody>
          <a:bodyPr wrap="square" rtlCol="0">
            <a:spAutoFit/>
          </a:bodyPr>
          <a:lstStyle/>
          <a:p>
            <a:r>
              <a:rPr lang="en-US" sz="800" dirty="0"/>
              <a:t>Related Trending Topics: </a:t>
            </a:r>
            <a:r>
              <a:rPr lang="en-US" sz="800" i="1" dirty="0"/>
              <a:t>Ole Miss, Nick Fitzgerald, AJ Brown</a:t>
            </a:r>
            <a:endParaRPr lang="en-US" sz="500" i="1" dirty="0"/>
          </a:p>
        </p:txBody>
      </p:sp>
      <p:cxnSp>
        <p:nvCxnSpPr>
          <p:cNvPr id="79" name="Straight Connector 78">
            <a:extLst>
              <a:ext uri="{FF2B5EF4-FFF2-40B4-BE49-F238E27FC236}">
                <a16:creationId xmlns:a16="http://schemas.microsoft.com/office/drawing/2014/main" id="{C80D5E72-D613-4958-9D1E-73909EA44DC9}"/>
              </a:ext>
            </a:extLst>
          </p:cNvPr>
          <p:cNvCxnSpPr>
            <a:cxnSpLocks/>
          </p:cNvCxnSpPr>
          <p:nvPr/>
        </p:nvCxnSpPr>
        <p:spPr>
          <a:xfrm>
            <a:off x="7004807" y="4654171"/>
            <a:ext cx="1921684"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C98DC9D9-F687-47AD-9042-78CE22A5CA38}"/>
              </a:ext>
            </a:extLst>
          </p:cNvPr>
          <p:cNvSpPr txBox="1"/>
          <p:nvPr/>
        </p:nvSpPr>
        <p:spPr>
          <a:xfrm>
            <a:off x="6878973" y="4689461"/>
            <a:ext cx="2156576" cy="215444"/>
          </a:xfrm>
          <a:prstGeom prst="rect">
            <a:avLst/>
          </a:prstGeom>
          <a:noFill/>
        </p:spPr>
        <p:txBody>
          <a:bodyPr wrap="square" rtlCol="0">
            <a:spAutoFit/>
          </a:bodyPr>
          <a:lstStyle/>
          <a:p>
            <a:r>
              <a:rPr lang="en-US" sz="800" dirty="0"/>
              <a:t>Related Trending Topics: </a:t>
            </a:r>
            <a:r>
              <a:rPr lang="en-US" sz="800" i="1" dirty="0"/>
              <a:t>Jamison Crowder</a:t>
            </a:r>
            <a:endParaRPr lang="en-US" sz="500" i="1" dirty="0"/>
          </a:p>
        </p:txBody>
      </p:sp>
      <p:sp>
        <p:nvSpPr>
          <p:cNvPr id="97" name="Text Placeholder 2">
            <a:extLst>
              <a:ext uri="{FF2B5EF4-FFF2-40B4-BE49-F238E27FC236}">
                <a16:creationId xmlns:a16="http://schemas.microsoft.com/office/drawing/2014/main" id="{571F42EF-4094-4619-B144-8FF1A3B4EEB4}"/>
              </a:ext>
            </a:extLst>
          </p:cNvPr>
          <p:cNvSpPr txBox="1">
            <a:spLocks/>
          </p:cNvSpPr>
          <p:nvPr/>
        </p:nvSpPr>
        <p:spPr>
          <a:xfrm>
            <a:off x="3161791" y="6390150"/>
            <a:ext cx="3347207"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 = ranking within the top 10 Twitter trending topics for that hour</a:t>
            </a:r>
          </a:p>
        </p:txBody>
      </p:sp>
      <p:sp>
        <p:nvSpPr>
          <p:cNvPr id="98" name="Text Placeholder 2">
            <a:extLst>
              <a:ext uri="{FF2B5EF4-FFF2-40B4-BE49-F238E27FC236}">
                <a16:creationId xmlns:a16="http://schemas.microsoft.com/office/drawing/2014/main" id="{8410D828-6A19-4E03-8955-A505D6A325F3}"/>
              </a:ext>
            </a:extLst>
          </p:cNvPr>
          <p:cNvSpPr txBox="1">
            <a:spLocks/>
          </p:cNvSpPr>
          <p:nvPr/>
        </p:nvSpPr>
        <p:spPr>
          <a:xfrm>
            <a:off x="3161791" y="6024259"/>
            <a:ext cx="5804563"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*The above reflects the major TV events that trended on Twitter and does not represent all TV programming that trended </a:t>
            </a:r>
          </a:p>
        </p:txBody>
      </p:sp>
    </p:spTree>
    <p:extLst>
      <p:ext uri="{BB962C8B-B14F-4D97-AF65-F5344CB8AC3E}">
        <p14:creationId xmlns:p14="http://schemas.microsoft.com/office/powerpoint/2010/main" val="166058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59D4A-4BD4-420A-B794-FDA3D4A29138}"/>
              </a:ext>
            </a:extLst>
          </p:cNvPr>
          <p:cNvSpPr txBox="1"/>
          <p:nvPr/>
        </p:nvSpPr>
        <p:spPr>
          <a:xfrm>
            <a:off x="206691" y="2322254"/>
            <a:ext cx="8717869"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a:t>
            </a:r>
            <a:r>
              <a:rPr lang="en-US" sz="1100" b="1" u="sng" dirty="0" err="1"/>
              <a:t>ItsAWonderfulLife</a:t>
            </a:r>
            <a:endParaRPr lang="en-US" sz="1100" b="1" u="sng" dirty="0"/>
          </a:p>
          <a:p>
            <a:pPr algn="ctr"/>
            <a:r>
              <a:rPr lang="en-US" sz="800" i="1" dirty="0"/>
              <a:t>8:45p (#7), 9:45p (#4), 10:45p (#1), 11:45p (#1)</a:t>
            </a:r>
          </a:p>
        </p:txBody>
      </p:sp>
      <p:sp>
        <p:nvSpPr>
          <p:cNvPr id="2" name="Title 1"/>
          <p:cNvSpPr>
            <a:spLocks noGrp="1"/>
          </p:cNvSpPr>
          <p:nvPr>
            <p:ph type="ctrTitle"/>
          </p:nvPr>
        </p:nvSpPr>
        <p:spPr>
          <a:xfrm>
            <a:off x="161636" y="460183"/>
            <a:ext cx="8805334" cy="764974"/>
          </a:xfrm>
        </p:spPr>
        <p:txBody>
          <a:bodyPr/>
          <a:lstStyle/>
          <a:p>
            <a:r>
              <a:rPr lang="en-US" dirty="0">
                <a:solidFill>
                  <a:schemeClr val="tx1"/>
                </a:solidFill>
              </a:rPr>
              <a:t>NFL Games &amp; Holiday-Themed Movies Trended Throughout Primetime On Christmas Eve</a:t>
            </a:r>
          </a:p>
        </p:txBody>
      </p:sp>
      <p:sp>
        <p:nvSpPr>
          <p:cNvPr id="4" name="Text Placeholder 3"/>
          <p:cNvSpPr>
            <a:spLocks noGrp="1"/>
          </p:cNvSpPr>
          <p:nvPr>
            <p:ph type="body" sz="quarter" idx="14"/>
          </p:nvPr>
        </p:nvSpPr>
        <p:spPr>
          <a:xfrm>
            <a:off x="321733" y="6621463"/>
            <a:ext cx="7545917" cy="236537"/>
          </a:xfrm>
        </p:spPr>
        <p:txBody>
          <a:bodyPr/>
          <a:lstStyle/>
          <a:p>
            <a:r>
              <a:rPr lang="en-US" sz="800" dirty="0">
                <a:latin typeface="Trebuchet MS" panose="020B0603020202020204" pitchFamily="34" charset="0"/>
              </a:rPr>
              <a:t>Source: VAB custom analysis of Top 10 trending Twitter Topics (United States) on the :45’s of each primetime hour (8:45p-11:45p) during 12/24/17</a:t>
            </a:r>
            <a:endParaRPr lang="en-US" sz="800" dirty="0">
              <a:solidFill>
                <a:srgbClr val="FF0000"/>
              </a:solidFill>
              <a:latin typeface="Trebuchet MS" panose="020B0603020202020204" pitchFamily="34" charset="0"/>
            </a:endParaRPr>
          </a:p>
        </p:txBody>
      </p:sp>
      <p:sp>
        <p:nvSpPr>
          <p:cNvPr id="22" name="Text Placeholder 2"/>
          <p:cNvSpPr>
            <a:spLocks noGrp="1"/>
          </p:cNvSpPr>
          <p:nvPr>
            <p:ph type="body" sz="quarter" idx="13"/>
          </p:nvPr>
        </p:nvSpPr>
        <p:spPr>
          <a:xfrm>
            <a:off x="174177" y="1364338"/>
            <a:ext cx="8805334" cy="378600"/>
          </a:xfrm>
        </p:spPr>
        <p:txBody>
          <a:bodyPr/>
          <a:lstStyle/>
          <a:p>
            <a:r>
              <a:rPr lang="en-US" sz="1300" b="1" u="sng" dirty="0"/>
              <a:t>75%</a:t>
            </a:r>
            <a:r>
              <a:rPr lang="en-US" sz="1300" dirty="0"/>
              <a:t> of the Top 10 Twitter trending topics during primetime on Christmas Eve were Ad-Supported TV-related</a:t>
            </a:r>
          </a:p>
        </p:txBody>
      </p:sp>
      <p:sp>
        <p:nvSpPr>
          <p:cNvPr id="24" name="Rectangle 23"/>
          <p:cNvSpPr/>
          <p:nvPr/>
        </p:nvSpPr>
        <p:spPr>
          <a:xfrm>
            <a:off x="216069" y="1804746"/>
            <a:ext cx="8750902" cy="410498"/>
          </a:xfrm>
          <a:prstGeom prst="rect">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Night</a:t>
            </a:r>
          </a:p>
          <a:p>
            <a:pPr algn="ctr"/>
            <a:r>
              <a:rPr lang="en-US" sz="1100" b="1" dirty="0">
                <a:solidFill>
                  <a:schemeClr val="bg1"/>
                </a:solidFill>
              </a:rPr>
              <a:t>(8:45p – 11:45p)</a:t>
            </a:r>
          </a:p>
        </p:txBody>
      </p:sp>
      <p:pic>
        <p:nvPicPr>
          <p:cNvPr id="36" name="Picture 35">
            <a:extLst>
              <a:ext uri="{FF2B5EF4-FFF2-40B4-BE49-F238E27FC236}">
                <a16:creationId xmlns:a16="http://schemas.microsoft.com/office/drawing/2014/main" id="{3E081B0F-7214-4B29-833F-569214A62B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37"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extBox 38"/>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
        <p:nvSpPr>
          <p:cNvPr id="43" name="TextBox 42">
            <a:extLst>
              <a:ext uri="{FF2B5EF4-FFF2-40B4-BE49-F238E27FC236}">
                <a16:creationId xmlns:a16="http://schemas.microsoft.com/office/drawing/2014/main" id="{D3BA191C-2CBD-4345-81BC-A0E2823DFF84}"/>
              </a:ext>
            </a:extLst>
          </p:cNvPr>
          <p:cNvSpPr txBox="1"/>
          <p:nvPr/>
        </p:nvSpPr>
        <p:spPr>
          <a:xfrm>
            <a:off x="202918" y="2782670"/>
            <a:ext cx="4307882" cy="215444"/>
          </a:xfrm>
          <a:prstGeom prst="rect">
            <a:avLst/>
          </a:prstGeom>
          <a:noFill/>
        </p:spPr>
        <p:txBody>
          <a:bodyPr wrap="square" rtlCol="0">
            <a:spAutoFit/>
          </a:bodyPr>
          <a:lstStyle/>
          <a:p>
            <a:r>
              <a:rPr lang="en-US" sz="800" dirty="0"/>
              <a:t>Related Trending Topics: </a:t>
            </a:r>
            <a:r>
              <a:rPr lang="en-US" sz="800" i="1" dirty="0"/>
              <a:t>Bedford Falls</a:t>
            </a:r>
            <a:endParaRPr lang="en-US" sz="500" i="1" dirty="0"/>
          </a:p>
        </p:txBody>
      </p:sp>
      <p:cxnSp>
        <p:nvCxnSpPr>
          <p:cNvPr id="16" name="Straight Connector 15">
            <a:extLst>
              <a:ext uri="{FF2B5EF4-FFF2-40B4-BE49-F238E27FC236}">
                <a16:creationId xmlns:a16="http://schemas.microsoft.com/office/drawing/2014/main" id="{566B02E5-7198-4ED9-A71A-AA922B1D0769}"/>
              </a:ext>
            </a:extLst>
          </p:cNvPr>
          <p:cNvCxnSpPr>
            <a:cxnSpLocks/>
          </p:cNvCxnSpPr>
          <p:nvPr/>
        </p:nvCxnSpPr>
        <p:spPr>
          <a:xfrm>
            <a:off x="202429" y="2755463"/>
            <a:ext cx="8721642" cy="1521"/>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 Placeholder 2">
            <a:extLst>
              <a:ext uri="{FF2B5EF4-FFF2-40B4-BE49-F238E27FC236}">
                <a16:creationId xmlns:a16="http://schemas.microsoft.com/office/drawing/2014/main" id="{571F42EF-4094-4619-B144-8FF1A3B4EEB4}"/>
              </a:ext>
            </a:extLst>
          </p:cNvPr>
          <p:cNvSpPr txBox="1">
            <a:spLocks/>
          </p:cNvSpPr>
          <p:nvPr/>
        </p:nvSpPr>
        <p:spPr>
          <a:xfrm>
            <a:off x="3112583" y="6331535"/>
            <a:ext cx="3347207"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 = ranking within the top 10 Twitter trending topics for that hour</a:t>
            </a:r>
          </a:p>
        </p:txBody>
      </p:sp>
      <p:pic>
        <p:nvPicPr>
          <p:cNvPr id="60" name="Picture 59">
            <a:extLst>
              <a:ext uri="{FF2B5EF4-FFF2-40B4-BE49-F238E27FC236}">
                <a16:creationId xmlns:a16="http://schemas.microsoft.com/office/drawing/2014/main" id="{1474C889-AB38-4668-BDA2-6D56B35093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9627" y="5019605"/>
            <a:ext cx="1307596" cy="983284"/>
          </a:xfrm>
          <a:prstGeom prst="rect">
            <a:avLst/>
          </a:prstGeom>
          <a:ln w="19050">
            <a:solidFill>
              <a:schemeClr val="tx1"/>
            </a:solidFill>
          </a:ln>
        </p:spPr>
      </p:pic>
      <p:pic>
        <p:nvPicPr>
          <p:cNvPr id="68" name="Picture 2" descr="https://media.vanityfair.com/photos/583f0e9a0fd158c6587ec2e9/master/w_690,c_limit/its-a-wonderful-life-bailey-family-05.jpg">
            <a:extLst>
              <a:ext uri="{FF2B5EF4-FFF2-40B4-BE49-F238E27FC236}">
                <a16:creationId xmlns:a16="http://schemas.microsoft.com/office/drawing/2014/main" id="{691CB54C-50C4-42D8-B02B-69E77A2D449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60743" y="5016617"/>
            <a:ext cx="1307596" cy="986272"/>
          </a:xfrm>
          <a:prstGeom prst="rect">
            <a:avLst/>
          </a:prstGeom>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id="{B487137F-4FAB-4219-8C93-400A2FB84E4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8483" y="5019604"/>
            <a:ext cx="1309936" cy="977177"/>
          </a:xfrm>
          <a:prstGeom prst="rect">
            <a:avLst/>
          </a:prstGeom>
          <a:ln w="19050">
            <a:solidFill>
              <a:schemeClr val="tx1"/>
            </a:solidFill>
          </a:ln>
        </p:spPr>
      </p:pic>
      <p:pic>
        <p:nvPicPr>
          <p:cNvPr id="73" name="Picture 72">
            <a:extLst>
              <a:ext uri="{FF2B5EF4-FFF2-40B4-BE49-F238E27FC236}">
                <a16:creationId xmlns:a16="http://schemas.microsoft.com/office/drawing/2014/main" id="{594A29A6-8C15-4E7C-803B-E9D0D93DAE6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487434" y="5010510"/>
            <a:ext cx="1309936" cy="986272"/>
          </a:xfrm>
          <a:prstGeom prst="rect">
            <a:avLst/>
          </a:prstGeom>
          <a:ln w="19050">
            <a:solidFill>
              <a:schemeClr val="tx1"/>
            </a:solidFill>
          </a:ln>
        </p:spPr>
      </p:pic>
      <p:cxnSp>
        <p:nvCxnSpPr>
          <p:cNvPr id="74" name="Straight Connector 73">
            <a:extLst>
              <a:ext uri="{FF2B5EF4-FFF2-40B4-BE49-F238E27FC236}">
                <a16:creationId xmlns:a16="http://schemas.microsoft.com/office/drawing/2014/main" id="{4C2B292A-DBF5-413A-AAC5-AC2343479511}"/>
              </a:ext>
            </a:extLst>
          </p:cNvPr>
          <p:cNvCxnSpPr>
            <a:cxnSpLocks/>
          </p:cNvCxnSpPr>
          <p:nvPr/>
        </p:nvCxnSpPr>
        <p:spPr>
          <a:xfrm>
            <a:off x="3850547" y="4821157"/>
            <a:ext cx="5076627" cy="9247"/>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9D2C270A-0302-4B7E-947F-6832199A3654}"/>
              </a:ext>
            </a:extLst>
          </p:cNvPr>
          <p:cNvSpPr txBox="1"/>
          <p:nvPr/>
        </p:nvSpPr>
        <p:spPr>
          <a:xfrm>
            <a:off x="3850547" y="4412585"/>
            <a:ext cx="5074032"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a:t>
            </a:r>
            <a:r>
              <a:rPr lang="en-US" sz="1100" b="1" u="sng" dirty="0" err="1"/>
              <a:t>ChristmasStory</a:t>
            </a:r>
            <a:endParaRPr lang="en-US" sz="1100" b="1" u="sng" dirty="0"/>
          </a:p>
          <a:p>
            <a:pPr algn="ctr"/>
            <a:r>
              <a:rPr lang="en-US" sz="800" i="1" dirty="0"/>
              <a:t>10:45p (#8), 11:45p (#7)</a:t>
            </a:r>
          </a:p>
        </p:txBody>
      </p:sp>
      <p:sp>
        <p:nvSpPr>
          <p:cNvPr id="77" name="TextBox 76">
            <a:extLst>
              <a:ext uri="{FF2B5EF4-FFF2-40B4-BE49-F238E27FC236}">
                <a16:creationId xmlns:a16="http://schemas.microsoft.com/office/drawing/2014/main" id="{934EF33A-62AB-453F-B1C2-6070FB5C4614}"/>
              </a:ext>
            </a:extLst>
          </p:cNvPr>
          <p:cNvSpPr txBox="1"/>
          <p:nvPr/>
        </p:nvSpPr>
        <p:spPr>
          <a:xfrm>
            <a:off x="208089" y="2986383"/>
            <a:ext cx="8717869"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#Cowboys / #</a:t>
            </a:r>
            <a:r>
              <a:rPr lang="en-US" sz="1100" b="1" u="sng" dirty="0" err="1"/>
              <a:t>GoHawks</a:t>
            </a:r>
            <a:r>
              <a:rPr lang="en-US" sz="1100" u="sng" dirty="0"/>
              <a:t> </a:t>
            </a:r>
            <a:r>
              <a:rPr lang="en-US" sz="800" u="sng" dirty="0"/>
              <a:t>(Seattle Seahawks vs. Dallas Cowboys)</a:t>
            </a:r>
          </a:p>
          <a:p>
            <a:pPr algn="ctr"/>
            <a:r>
              <a:rPr lang="en-US" sz="800" i="1" dirty="0"/>
              <a:t>8:45p (#1/NA), 9:45p (#1/NA), 10:45p (#1/NA), 11:45p (#4/#8)</a:t>
            </a:r>
          </a:p>
        </p:txBody>
      </p:sp>
      <p:cxnSp>
        <p:nvCxnSpPr>
          <p:cNvPr id="80" name="Straight Connector 79">
            <a:extLst>
              <a:ext uri="{FF2B5EF4-FFF2-40B4-BE49-F238E27FC236}">
                <a16:creationId xmlns:a16="http://schemas.microsoft.com/office/drawing/2014/main" id="{977E3ED0-801A-48F8-B26B-9B953B63D6B7}"/>
              </a:ext>
            </a:extLst>
          </p:cNvPr>
          <p:cNvCxnSpPr>
            <a:cxnSpLocks/>
          </p:cNvCxnSpPr>
          <p:nvPr/>
        </p:nvCxnSpPr>
        <p:spPr>
          <a:xfrm>
            <a:off x="203827" y="3411203"/>
            <a:ext cx="8721642" cy="1521"/>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C2D87DDE-1307-413D-B9A3-157B173ED1BF}"/>
              </a:ext>
            </a:extLst>
          </p:cNvPr>
          <p:cNvSpPr txBox="1"/>
          <p:nvPr/>
        </p:nvSpPr>
        <p:spPr>
          <a:xfrm>
            <a:off x="195927" y="3455188"/>
            <a:ext cx="5533754" cy="215444"/>
          </a:xfrm>
          <a:prstGeom prst="rect">
            <a:avLst/>
          </a:prstGeom>
          <a:noFill/>
        </p:spPr>
        <p:txBody>
          <a:bodyPr wrap="square" rtlCol="0">
            <a:spAutoFit/>
          </a:bodyPr>
          <a:lstStyle/>
          <a:p>
            <a:r>
              <a:rPr lang="en-US" sz="800" dirty="0"/>
              <a:t>Related Trending Topics: </a:t>
            </a:r>
            <a:r>
              <a:rPr lang="en-US" sz="800" i="1" dirty="0"/>
              <a:t>Earl Thomas, Justin Coleman, Scott Linehan, </a:t>
            </a:r>
            <a:r>
              <a:rPr lang="en-US" sz="800" i="1" dirty="0" err="1"/>
              <a:t>Dak</a:t>
            </a:r>
            <a:r>
              <a:rPr lang="en-US" sz="800" i="1" dirty="0"/>
              <a:t> Prescott, Zeke</a:t>
            </a:r>
            <a:endParaRPr lang="en-US" sz="500" i="1" dirty="0"/>
          </a:p>
        </p:txBody>
      </p:sp>
      <p:sp>
        <p:nvSpPr>
          <p:cNvPr id="96" name="TextBox 95">
            <a:extLst>
              <a:ext uri="{FF2B5EF4-FFF2-40B4-BE49-F238E27FC236}">
                <a16:creationId xmlns:a16="http://schemas.microsoft.com/office/drawing/2014/main" id="{47E02CFF-B9F8-4D0D-B69E-F0F83906CB08}"/>
              </a:ext>
            </a:extLst>
          </p:cNvPr>
          <p:cNvSpPr txBox="1"/>
          <p:nvPr/>
        </p:nvSpPr>
        <p:spPr>
          <a:xfrm>
            <a:off x="209487" y="3726013"/>
            <a:ext cx="8717869"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#Jaguars / #</a:t>
            </a:r>
            <a:r>
              <a:rPr lang="en-US" sz="1100" b="1" u="sng" dirty="0" err="1"/>
              <a:t>GoNiners</a:t>
            </a:r>
            <a:r>
              <a:rPr lang="en-US" sz="1100" u="sng" dirty="0"/>
              <a:t> </a:t>
            </a:r>
            <a:r>
              <a:rPr lang="en-US" sz="800" u="sng" dirty="0"/>
              <a:t>(Jacksonville Jaguars vs. San Francisco 49ers)</a:t>
            </a:r>
          </a:p>
          <a:p>
            <a:pPr algn="ctr"/>
            <a:r>
              <a:rPr lang="en-US" sz="800" i="1" dirty="0"/>
              <a:t>8:45p (#5/NA), 9:45p (#7/#10)</a:t>
            </a:r>
          </a:p>
        </p:txBody>
      </p:sp>
      <p:cxnSp>
        <p:nvCxnSpPr>
          <p:cNvPr id="98" name="Straight Connector 97">
            <a:extLst>
              <a:ext uri="{FF2B5EF4-FFF2-40B4-BE49-F238E27FC236}">
                <a16:creationId xmlns:a16="http://schemas.microsoft.com/office/drawing/2014/main" id="{1F74D72A-8B7A-44C9-A33E-A1CF52152996}"/>
              </a:ext>
            </a:extLst>
          </p:cNvPr>
          <p:cNvCxnSpPr>
            <a:cxnSpLocks/>
          </p:cNvCxnSpPr>
          <p:nvPr/>
        </p:nvCxnSpPr>
        <p:spPr>
          <a:xfrm>
            <a:off x="214592" y="4150833"/>
            <a:ext cx="8721642" cy="1521"/>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5EE85D9B-2D55-42ED-8272-2004F5CA3AAC}"/>
              </a:ext>
            </a:extLst>
          </p:cNvPr>
          <p:cNvSpPr txBox="1"/>
          <p:nvPr/>
        </p:nvSpPr>
        <p:spPr>
          <a:xfrm>
            <a:off x="188936" y="4194818"/>
            <a:ext cx="5533754" cy="215444"/>
          </a:xfrm>
          <a:prstGeom prst="rect">
            <a:avLst/>
          </a:prstGeom>
          <a:noFill/>
        </p:spPr>
        <p:txBody>
          <a:bodyPr wrap="square" rtlCol="0">
            <a:spAutoFit/>
          </a:bodyPr>
          <a:lstStyle/>
          <a:p>
            <a:r>
              <a:rPr lang="en-US" sz="800" dirty="0"/>
              <a:t>Related Trending Topics: </a:t>
            </a:r>
            <a:r>
              <a:rPr lang="en-US" sz="800" i="1" dirty="0"/>
              <a:t>Jimmy G (trended between 8:45p-11:45p), Blake Bortles (trended between 8:45p-10:45p)</a:t>
            </a:r>
            <a:endParaRPr lang="en-US" sz="500" i="1" dirty="0"/>
          </a:p>
        </p:txBody>
      </p:sp>
      <p:sp>
        <p:nvSpPr>
          <p:cNvPr id="104" name="Text Placeholder 2">
            <a:extLst>
              <a:ext uri="{FF2B5EF4-FFF2-40B4-BE49-F238E27FC236}">
                <a16:creationId xmlns:a16="http://schemas.microsoft.com/office/drawing/2014/main" id="{70027A26-BE19-4608-9118-8DEA9B5ABD1F}"/>
              </a:ext>
            </a:extLst>
          </p:cNvPr>
          <p:cNvSpPr txBox="1">
            <a:spLocks/>
          </p:cNvSpPr>
          <p:nvPr/>
        </p:nvSpPr>
        <p:spPr>
          <a:xfrm>
            <a:off x="3161791" y="6024259"/>
            <a:ext cx="5804563"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*The above reflects the major TV events that trended on Twitter and does not represent all TV programming that trended </a:t>
            </a:r>
          </a:p>
        </p:txBody>
      </p:sp>
    </p:spTree>
    <p:extLst>
      <p:ext uri="{BB962C8B-B14F-4D97-AF65-F5344CB8AC3E}">
        <p14:creationId xmlns:p14="http://schemas.microsoft.com/office/powerpoint/2010/main" val="86260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B08DFBBA-4668-4AF1-89D6-37DA6C431F8C}"/>
              </a:ext>
            </a:extLst>
          </p:cNvPr>
          <p:cNvSpPr/>
          <p:nvPr/>
        </p:nvSpPr>
        <p:spPr>
          <a:xfrm>
            <a:off x="7991225" y="2808546"/>
            <a:ext cx="975745" cy="465924"/>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614F924C-EC6C-4FDF-AE21-55F7C89BE68F}"/>
              </a:ext>
            </a:extLst>
          </p:cNvPr>
          <p:cNvSpPr/>
          <p:nvPr/>
        </p:nvSpPr>
        <p:spPr>
          <a:xfrm>
            <a:off x="4752971" y="3336921"/>
            <a:ext cx="3208181"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B49731F-BA0A-4364-9BFC-54743C314EEC}"/>
              </a:ext>
            </a:extLst>
          </p:cNvPr>
          <p:cNvSpPr/>
          <p:nvPr/>
        </p:nvSpPr>
        <p:spPr>
          <a:xfrm>
            <a:off x="204735" y="2186230"/>
            <a:ext cx="3285086"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5622383-CB10-4EF2-9D89-2D8C46C40821}"/>
              </a:ext>
            </a:extLst>
          </p:cNvPr>
          <p:cNvSpPr/>
          <p:nvPr/>
        </p:nvSpPr>
        <p:spPr>
          <a:xfrm>
            <a:off x="986310" y="2984583"/>
            <a:ext cx="3285086"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BBF0365-F632-465C-99D8-BD11CDD07376}"/>
              </a:ext>
            </a:extLst>
          </p:cNvPr>
          <p:cNvSpPr/>
          <p:nvPr/>
        </p:nvSpPr>
        <p:spPr>
          <a:xfrm>
            <a:off x="3526018" y="2187942"/>
            <a:ext cx="4904849"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74E912F-2F64-4389-A773-F170B95D9F8E}"/>
              </a:ext>
            </a:extLst>
          </p:cNvPr>
          <p:cNvSpPr/>
          <p:nvPr/>
        </p:nvSpPr>
        <p:spPr>
          <a:xfrm>
            <a:off x="1459684" y="4209669"/>
            <a:ext cx="1702107"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DA2334E1-F006-4484-991B-D45497F4182E}"/>
              </a:ext>
            </a:extLst>
          </p:cNvPr>
          <p:cNvSpPr/>
          <p:nvPr/>
        </p:nvSpPr>
        <p:spPr>
          <a:xfrm>
            <a:off x="6089323" y="2808617"/>
            <a:ext cx="1871831"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925B751-BA63-4E61-AE37-4A5485503D0F}"/>
              </a:ext>
            </a:extLst>
          </p:cNvPr>
          <p:cNvSpPr/>
          <p:nvPr/>
        </p:nvSpPr>
        <p:spPr>
          <a:xfrm>
            <a:off x="6788597" y="3982827"/>
            <a:ext cx="2125121"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B24F19FC-FCED-4C31-8063-2941F03F999C}"/>
              </a:ext>
            </a:extLst>
          </p:cNvPr>
          <p:cNvSpPr/>
          <p:nvPr/>
        </p:nvSpPr>
        <p:spPr>
          <a:xfrm>
            <a:off x="6795667" y="4472150"/>
            <a:ext cx="2125121"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460854E7-C08A-40D1-AA1B-095F3C050B84}"/>
              </a:ext>
            </a:extLst>
          </p:cNvPr>
          <p:cNvSpPr/>
          <p:nvPr/>
        </p:nvSpPr>
        <p:spPr>
          <a:xfrm>
            <a:off x="4570682" y="4178913"/>
            <a:ext cx="2125121"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E4AD24AB-9670-4A5D-B8B9-2CF4B5BA0465}"/>
              </a:ext>
            </a:extLst>
          </p:cNvPr>
          <p:cNvSpPr txBox="1"/>
          <p:nvPr/>
        </p:nvSpPr>
        <p:spPr>
          <a:xfrm>
            <a:off x="7946833" y="2804090"/>
            <a:ext cx="1072877" cy="507831"/>
          </a:xfrm>
          <a:prstGeom prst="rect">
            <a:avLst/>
          </a:prstGeom>
          <a:noFill/>
        </p:spPr>
        <p:txBody>
          <a:bodyPr wrap="square" rtlCol="0">
            <a:spAutoFit/>
          </a:bodyPr>
          <a:lstStyle/>
          <a:p>
            <a:pPr algn="ctr"/>
            <a:r>
              <a:rPr lang="en-US" sz="1100" b="1" u="sng" dirty="0"/>
              <a:t>#</a:t>
            </a:r>
            <a:r>
              <a:rPr lang="en-US" sz="1100" b="1" u="sng" dirty="0" err="1"/>
              <a:t>ThunderUp</a:t>
            </a:r>
            <a:endParaRPr lang="en-US" sz="1000" b="1" u="sng" dirty="0"/>
          </a:p>
          <a:p>
            <a:pPr algn="ctr"/>
            <a:r>
              <a:rPr lang="en-US" sz="800" i="1" dirty="0"/>
              <a:t>10:45p (#3), 11:45p (#8)</a:t>
            </a:r>
          </a:p>
        </p:txBody>
      </p:sp>
      <p:sp>
        <p:nvSpPr>
          <p:cNvPr id="113" name="TextBox 112">
            <a:extLst>
              <a:ext uri="{FF2B5EF4-FFF2-40B4-BE49-F238E27FC236}">
                <a16:creationId xmlns:a16="http://schemas.microsoft.com/office/drawing/2014/main" id="{7461F35F-2142-4E73-ABF4-E833DF80BEEF}"/>
              </a:ext>
            </a:extLst>
          </p:cNvPr>
          <p:cNvSpPr txBox="1"/>
          <p:nvPr/>
        </p:nvSpPr>
        <p:spPr>
          <a:xfrm>
            <a:off x="4742764" y="3329355"/>
            <a:ext cx="3285085" cy="384721"/>
          </a:xfrm>
          <a:prstGeom prst="rect">
            <a:avLst/>
          </a:prstGeom>
          <a:noFill/>
        </p:spPr>
        <p:txBody>
          <a:bodyPr wrap="square" rtlCol="0">
            <a:spAutoFit/>
          </a:bodyPr>
          <a:lstStyle/>
          <a:p>
            <a:pPr algn="ctr"/>
            <a:r>
              <a:rPr lang="en-US" sz="1100" b="1" u="sng" dirty="0"/>
              <a:t>#</a:t>
            </a:r>
            <a:r>
              <a:rPr lang="en-US" sz="1100" b="1" u="sng" dirty="0" err="1"/>
              <a:t>PITvsHOU</a:t>
            </a:r>
            <a:r>
              <a:rPr lang="en-US" sz="1100" u="sng" dirty="0"/>
              <a:t> </a:t>
            </a:r>
            <a:r>
              <a:rPr lang="en-US" sz="800" u="sng" dirty="0"/>
              <a:t>(Pittsburgh Steelers vs. Houston Texans)</a:t>
            </a:r>
          </a:p>
          <a:p>
            <a:pPr algn="ctr"/>
            <a:r>
              <a:rPr lang="en-US" sz="800" i="1" dirty="0"/>
              <a:t>5:45p (#6), 7:45p (#3), 8:45p (#3)</a:t>
            </a:r>
          </a:p>
        </p:txBody>
      </p:sp>
      <p:sp>
        <p:nvSpPr>
          <p:cNvPr id="82" name="TextBox 81">
            <a:extLst>
              <a:ext uri="{FF2B5EF4-FFF2-40B4-BE49-F238E27FC236}">
                <a16:creationId xmlns:a16="http://schemas.microsoft.com/office/drawing/2014/main" id="{875D83E0-925E-496F-A2DF-B23B4EA96897}"/>
              </a:ext>
            </a:extLst>
          </p:cNvPr>
          <p:cNvSpPr txBox="1"/>
          <p:nvPr/>
        </p:nvSpPr>
        <p:spPr>
          <a:xfrm>
            <a:off x="202918" y="2178664"/>
            <a:ext cx="3286902" cy="384721"/>
          </a:xfrm>
          <a:prstGeom prst="rect">
            <a:avLst/>
          </a:prstGeom>
          <a:noFill/>
        </p:spPr>
        <p:txBody>
          <a:bodyPr wrap="square" rtlCol="0">
            <a:spAutoFit/>
          </a:bodyPr>
          <a:lstStyle/>
          <a:p>
            <a:pPr algn="ctr"/>
            <a:r>
              <a:rPr lang="en-US" sz="1100" b="1" u="sng" dirty="0"/>
              <a:t>#</a:t>
            </a:r>
            <a:r>
              <a:rPr lang="en-US" sz="1100" b="1" u="sng" dirty="0" err="1"/>
              <a:t>NBAXmas</a:t>
            </a:r>
            <a:r>
              <a:rPr lang="en-US" sz="1100" b="1" u="sng" dirty="0"/>
              <a:t> / #</a:t>
            </a:r>
            <a:r>
              <a:rPr lang="en-US" sz="1100" b="1" u="sng" dirty="0" err="1"/>
              <a:t>NBAVote</a:t>
            </a:r>
            <a:endParaRPr lang="en-US" sz="1100" b="1" u="sng" dirty="0"/>
          </a:p>
          <a:p>
            <a:pPr algn="ctr"/>
            <a:r>
              <a:rPr lang="en-US" sz="800" i="1" dirty="0"/>
              <a:t>11:45a (#4/NA), 12:45p (#3/#5), 1:45p (#3/#8), 3:45p (#1/NA)</a:t>
            </a:r>
          </a:p>
        </p:txBody>
      </p:sp>
      <p:sp>
        <p:nvSpPr>
          <p:cNvPr id="96" name="TextBox 95">
            <a:extLst>
              <a:ext uri="{FF2B5EF4-FFF2-40B4-BE49-F238E27FC236}">
                <a16:creationId xmlns:a16="http://schemas.microsoft.com/office/drawing/2014/main" id="{6A209851-C12C-4157-888C-2DC275DF8B93}"/>
              </a:ext>
            </a:extLst>
          </p:cNvPr>
          <p:cNvSpPr txBox="1"/>
          <p:nvPr/>
        </p:nvSpPr>
        <p:spPr>
          <a:xfrm>
            <a:off x="984493" y="2977017"/>
            <a:ext cx="3286902" cy="384721"/>
          </a:xfrm>
          <a:prstGeom prst="rect">
            <a:avLst/>
          </a:prstGeom>
          <a:noFill/>
        </p:spPr>
        <p:txBody>
          <a:bodyPr wrap="square" rtlCol="0">
            <a:spAutoFit/>
          </a:bodyPr>
          <a:lstStyle/>
          <a:p>
            <a:pPr algn="ctr"/>
            <a:r>
              <a:rPr lang="en-US" sz="1100" b="1" u="sng" dirty="0"/>
              <a:t>#Porzingis</a:t>
            </a:r>
            <a:r>
              <a:rPr lang="en-US" sz="1100" u="sng" dirty="0"/>
              <a:t> </a:t>
            </a:r>
            <a:r>
              <a:rPr lang="en-US" sz="800" u="sng" dirty="0"/>
              <a:t>(New York Knicks vs. Philadelphia 76ers)</a:t>
            </a:r>
          </a:p>
          <a:p>
            <a:pPr algn="ctr"/>
            <a:r>
              <a:rPr lang="en-US" sz="800" i="1" dirty="0"/>
              <a:t>12:45p (#7), 1:45p (#6), 2:45p (#8)</a:t>
            </a:r>
          </a:p>
        </p:txBody>
      </p:sp>
      <p:sp>
        <p:nvSpPr>
          <p:cNvPr id="103" name="TextBox 102">
            <a:extLst>
              <a:ext uri="{FF2B5EF4-FFF2-40B4-BE49-F238E27FC236}">
                <a16:creationId xmlns:a16="http://schemas.microsoft.com/office/drawing/2014/main" id="{45702E4F-CE4E-4483-A898-9A7617C53F28}"/>
              </a:ext>
            </a:extLst>
          </p:cNvPr>
          <p:cNvSpPr txBox="1"/>
          <p:nvPr/>
        </p:nvSpPr>
        <p:spPr>
          <a:xfrm>
            <a:off x="6544242" y="2180376"/>
            <a:ext cx="1879134" cy="384721"/>
          </a:xfrm>
          <a:prstGeom prst="rect">
            <a:avLst/>
          </a:prstGeom>
          <a:noFill/>
        </p:spPr>
        <p:txBody>
          <a:bodyPr wrap="square" rtlCol="0">
            <a:spAutoFit/>
          </a:bodyPr>
          <a:lstStyle/>
          <a:p>
            <a:pPr algn="ctr"/>
            <a:r>
              <a:rPr lang="en-US" sz="1100" b="1" u="sng" dirty="0"/>
              <a:t>#</a:t>
            </a:r>
            <a:r>
              <a:rPr lang="en-US" sz="1100" b="1" u="sng" dirty="0" err="1"/>
              <a:t>CavsWarriors</a:t>
            </a:r>
            <a:endParaRPr lang="en-US" sz="1100" b="1" u="sng" dirty="0"/>
          </a:p>
          <a:p>
            <a:pPr algn="ctr"/>
            <a:r>
              <a:rPr lang="en-US" sz="800" i="1" dirty="0"/>
              <a:t>5:45p (#2), 6:45p (#2), 7:45p (#7)</a:t>
            </a:r>
          </a:p>
        </p:txBody>
      </p:sp>
      <p:sp>
        <p:nvSpPr>
          <p:cNvPr id="105" name="TextBox 104">
            <a:extLst>
              <a:ext uri="{FF2B5EF4-FFF2-40B4-BE49-F238E27FC236}">
                <a16:creationId xmlns:a16="http://schemas.microsoft.com/office/drawing/2014/main" id="{6948DF8C-6AE1-4D14-82C0-26CA2495173B}"/>
              </a:ext>
            </a:extLst>
          </p:cNvPr>
          <p:cNvSpPr txBox="1"/>
          <p:nvPr/>
        </p:nvSpPr>
        <p:spPr>
          <a:xfrm>
            <a:off x="3542099" y="2181559"/>
            <a:ext cx="3051961" cy="384721"/>
          </a:xfrm>
          <a:prstGeom prst="rect">
            <a:avLst/>
          </a:prstGeom>
          <a:noFill/>
        </p:spPr>
        <p:txBody>
          <a:bodyPr wrap="square" rtlCol="0">
            <a:spAutoFit/>
          </a:bodyPr>
          <a:lstStyle/>
          <a:p>
            <a:pPr algn="ctr"/>
            <a:r>
              <a:rPr lang="en-US" sz="1100" b="1" u="sng" dirty="0"/>
              <a:t>#LeBron</a:t>
            </a:r>
          </a:p>
          <a:p>
            <a:pPr algn="ctr"/>
            <a:r>
              <a:rPr lang="en-US" sz="800" i="1" dirty="0"/>
              <a:t>4:45p (#6), 5:45p – 8:45p (#1), 9:45p (#3), 10:45p (#5)</a:t>
            </a:r>
          </a:p>
        </p:txBody>
      </p:sp>
      <p:sp>
        <p:nvSpPr>
          <p:cNvPr id="106" name="TextBox 105">
            <a:extLst>
              <a:ext uri="{FF2B5EF4-FFF2-40B4-BE49-F238E27FC236}">
                <a16:creationId xmlns:a16="http://schemas.microsoft.com/office/drawing/2014/main" id="{97BF9CD5-F41B-4AB2-8F5D-11ADC1807536}"/>
              </a:ext>
            </a:extLst>
          </p:cNvPr>
          <p:cNvSpPr txBox="1"/>
          <p:nvPr/>
        </p:nvSpPr>
        <p:spPr>
          <a:xfrm>
            <a:off x="6321207" y="2105693"/>
            <a:ext cx="330159" cy="523220"/>
          </a:xfrm>
          <a:prstGeom prst="rect">
            <a:avLst/>
          </a:prstGeom>
          <a:noFill/>
        </p:spPr>
        <p:txBody>
          <a:bodyPr wrap="square" rtlCol="0">
            <a:spAutoFit/>
          </a:bodyPr>
          <a:lstStyle/>
          <a:p>
            <a:r>
              <a:rPr lang="en-US" sz="2800" b="1" dirty="0"/>
              <a:t>/</a:t>
            </a:r>
          </a:p>
        </p:txBody>
      </p:sp>
      <p:sp>
        <p:nvSpPr>
          <p:cNvPr id="110" name="TextBox 109">
            <a:extLst>
              <a:ext uri="{FF2B5EF4-FFF2-40B4-BE49-F238E27FC236}">
                <a16:creationId xmlns:a16="http://schemas.microsoft.com/office/drawing/2014/main" id="{EC0E8E17-89D4-496A-A143-B21233B7B2FF}"/>
              </a:ext>
            </a:extLst>
          </p:cNvPr>
          <p:cNvSpPr txBox="1"/>
          <p:nvPr/>
        </p:nvSpPr>
        <p:spPr>
          <a:xfrm>
            <a:off x="1397537" y="4202103"/>
            <a:ext cx="1863037" cy="384721"/>
          </a:xfrm>
          <a:prstGeom prst="rect">
            <a:avLst/>
          </a:prstGeom>
          <a:noFill/>
        </p:spPr>
        <p:txBody>
          <a:bodyPr wrap="square" rtlCol="0">
            <a:spAutoFit/>
          </a:bodyPr>
          <a:lstStyle/>
          <a:p>
            <a:pPr algn="ctr"/>
            <a:r>
              <a:rPr lang="en-US" sz="1100" b="1" u="sng" dirty="0"/>
              <a:t>Paul Pierce</a:t>
            </a:r>
            <a:r>
              <a:rPr lang="en-US" sz="1100" u="sng" dirty="0"/>
              <a:t> </a:t>
            </a:r>
            <a:r>
              <a:rPr lang="en-US" sz="800" u="sng" dirty="0"/>
              <a:t>(NBA Countdown)</a:t>
            </a:r>
            <a:endParaRPr lang="en-US" sz="1000" u="sng" dirty="0"/>
          </a:p>
          <a:p>
            <a:pPr algn="ctr"/>
            <a:r>
              <a:rPr lang="en-US" sz="800" i="1" dirty="0"/>
              <a:t>1:45p (#10)</a:t>
            </a:r>
          </a:p>
        </p:txBody>
      </p:sp>
      <p:sp>
        <p:nvSpPr>
          <p:cNvPr id="120" name="TextBox 119">
            <a:extLst>
              <a:ext uri="{FF2B5EF4-FFF2-40B4-BE49-F238E27FC236}">
                <a16:creationId xmlns:a16="http://schemas.microsoft.com/office/drawing/2014/main" id="{A11F1613-56EB-4A23-9BFD-D17985EF2CE3}"/>
              </a:ext>
            </a:extLst>
          </p:cNvPr>
          <p:cNvSpPr txBox="1"/>
          <p:nvPr/>
        </p:nvSpPr>
        <p:spPr>
          <a:xfrm>
            <a:off x="6089323" y="2801051"/>
            <a:ext cx="1871830" cy="384721"/>
          </a:xfrm>
          <a:prstGeom prst="rect">
            <a:avLst/>
          </a:prstGeom>
          <a:noFill/>
        </p:spPr>
        <p:txBody>
          <a:bodyPr wrap="square" rtlCol="0">
            <a:spAutoFit/>
          </a:bodyPr>
          <a:lstStyle/>
          <a:p>
            <a:pPr algn="ctr"/>
            <a:r>
              <a:rPr lang="en-US" sz="1100" b="1" u="sng" dirty="0"/>
              <a:t>Elias / CM Punk</a:t>
            </a:r>
            <a:r>
              <a:rPr lang="en-US" sz="1100" u="sng" dirty="0"/>
              <a:t> </a:t>
            </a:r>
            <a:r>
              <a:rPr lang="en-US" sz="800" u="sng" dirty="0"/>
              <a:t>(WWE Raw)</a:t>
            </a:r>
          </a:p>
          <a:p>
            <a:pPr algn="ctr"/>
            <a:r>
              <a:rPr lang="en-US" sz="800" i="1" dirty="0"/>
              <a:t>8:45p (#5/#6), 9:45p (#9 / #10)</a:t>
            </a:r>
          </a:p>
        </p:txBody>
      </p:sp>
      <p:sp>
        <p:nvSpPr>
          <p:cNvPr id="123" name="TextBox 122">
            <a:extLst>
              <a:ext uri="{FF2B5EF4-FFF2-40B4-BE49-F238E27FC236}">
                <a16:creationId xmlns:a16="http://schemas.microsoft.com/office/drawing/2014/main" id="{90B4EDEA-81EF-478D-B2E1-6575A63B7CC2}"/>
              </a:ext>
            </a:extLst>
          </p:cNvPr>
          <p:cNvSpPr txBox="1"/>
          <p:nvPr/>
        </p:nvSpPr>
        <p:spPr>
          <a:xfrm>
            <a:off x="6719583" y="3975261"/>
            <a:ext cx="2194134" cy="384721"/>
          </a:xfrm>
          <a:prstGeom prst="rect">
            <a:avLst/>
          </a:prstGeom>
          <a:noFill/>
        </p:spPr>
        <p:txBody>
          <a:bodyPr wrap="square" rtlCol="0">
            <a:spAutoFit/>
          </a:bodyPr>
          <a:lstStyle/>
          <a:p>
            <a:pPr algn="ctr"/>
            <a:r>
              <a:rPr lang="en-US" sz="1100" b="1" u="sng" dirty="0"/>
              <a:t>#</a:t>
            </a:r>
            <a:r>
              <a:rPr lang="en-US" sz="1100" b="1" u="sng" dirty="0" err="1"/>
              <a:t>DoctorWho</a:t>
            </a:r>
            <a:endParaRPr lang="en-US" sz="1000" b="1" u="sng" dirty="0"/>
          </a:p>
          <a:p>
            <a:pPr algn="ctr"/>
            <a:r>
              <a:rPr lang="en-US" sz="800" i="1" dirty="0"/>
              <a:t>9:45p (#1), 10:45p (#1), 11:45p (#4)</a:t>
            </a:r>
          </a:p>
        </p:txBody>
      </p:sp>
      <p:sp>
        <p:nvSpPr>
          <p:cNvPr id="126" name="TextBox 125">
            <a:extLst>
              <a:ext uri="{FF2B5EF4-FFF2-40B4-BE49-F238E27FC236}">
                <a16:creationId xmlns:a16="http://schemas.microsoft.com/office/drawing/2014/main" id="{D1D67EEA-FEDD-41FD-AD9A-5C1C3F239490}"/>
              </a:ext>
            </a:extLst>
          </p:cNvPr>
          <p:cNvSpPr txBox="1"/>
          <p:nvPr/>
        </p:nvSpPr>
        <p:spPr>
          <a:xfrm>
            <a:off x="6734811" y="4464584"/>
            <a:ext cx="1293453" cy="384721"/>
          </a:xfrm>
          <a:prstGeom prst="rect">
            <a:avLst/>
          </a:prstGeom>
          <a:noFill/>
        </p:spPr>
        <p:txBody>
          <a:bodyPr wrap="square" rtlCol="0">
            <a:spAutoFit/>
          </a:bodyPr>
          <a:lstStyle/>
          <a:p>
            <a:pPr algn="ctr"/>
            <a:r>
              <a:rPr lang="en-US" sz="1100" b="1" u="sng" dirty="0"/>
              <a:t>#</a:t>
            </a:r>
            <a:r>
              <a:rPr lang="en-US" sz="1100" b="1" u="sng" dirty="0" err="1"/>
              <a:t>FlyEaglesFly</a:t>
            </a:r>
            <a:endParaRPr lang="en-US" sz="1000" b="1" u="sng" dirty="0"/>
          </a:p>
          <a:p>
            <a:pPr algn="ctr"/>
            <a:r>
              <a:rPr lang="en-US" sz="800" i="1" dirty="0"/>
              <a:t>9:45p (#2), 10:45p (#2)</a:t>
            </a:r>
          </a:p>
        </p:txBody>
      </p:sp>
      <p:sp>
        <p:nvSpPr>
          <p:cNvPr id="128" name="TextBox 127">
            <a:extLst>
              <a:ext uri="{FF2B5EF4-FFF2-40B4-BE49-F238E27FC236}">
                <a16:creationId xmlns:a16="http://schemas.microsoft.com/office/drawing/2014/main" id="{BB1A493F-0646-49C7-96C0-4257B1832155}"/>
              </a:ext>
            </a:extLst>
          </p:cNvPr>
          <p:cNvSpPr txBox="1"/>
          <p:nvPr/>
        </p:nvSpPr>
        <p:spPr>
          <a:xfrm>
            <a:off x="8018749" y="4465982"/>
            <a:ext cx="950638" cy="384721"/>
          </a:xfrm>
          <a:prstGeom prst="rect">
            <a:avLst/>
          </a:prstGeom>
          <a:noFill/>
        </p:spPr>
        <p:txBody>
          <a:bodyPr wrap="square" rtlCol="0">
            <a:spAutoFit/>
          </a:bodyPr>
          <a:lstStyle/>
          <a:p>
            <a:pPr algn="ctr"/>
            <a:r>
              <a:rPr lang="en-US" sz="1100" b="1" u="sng" dirty="0"/>
              <a:t>#</a:t>
            </a:r>
            <a:r>
              <a:rPr lang="en-US" sz="1100" b="1" u="sng" dirty="0" err="1"/>
              <a:t>OAKvsPHI</a:t>
            </a:r>
            <a:endParaRPr lang="en-US" sz="1000" b="1" u="sng" dirty="0"/>
          </a:p>
          <a:p>
            <a:pPr algn="ctr"/>
            <a:r>
              <a:rPr lang="en-US" sz="800" i="1" dirty="0"/>
              <a:t>11:45p (#1)</a:t>
            </a:r>
          </a:p>
        </p:txBody>
      </p:sp>
      <p:sp>
        <p:nvSpPr>
          <p:cNvPr id="129" name="TextBox 128">
            <a:extLst>
              <a:ext uri="{FF2B5EF4-FFF2-40B4-BE49-F238E27FC236}">
                <a16:creationId xmlns:a16="http://schemas.microsoft.com/office/drawing/2014/main" id="{8D1BBA97-7EE2-4827-89B5-2729C570C41C}"/>
              </a:ext>
            </a:extLst>
          </p:cNvPr>
          <p:cNvSpPr txBox="1"/>
          <p:nvPr/>
        </p:nvSpPr>
        <p:spPr>
          <a:xfrm>
            <a:off x="7857820" y="4391230"/>
            <a:ext cx="330159" cy="523220"/>
          </a:xfrm>
          <a:prstGeom prst="rect">
            <a:avLst/>
          </a:prstGeom>
          <a:noFill/>
        </p:spPr>
        <p:txBody>
          <a:bodyPr wrap="square" rtlCol="0">
            <a:spAutoFit/>
          </a:bodyPr>
          <a:lstStyle/>
          <a:p>
            <a:r>
              <a:rPr lang="en-US" sz="2800" b="1" dirty="0"/>
              <a:t>/</a:t>
            </a:r>
          </a:p>
        </p:txBody>
      </p:sp>
      <p:sp>
        <p:nvSpPr>
          <p:cNvPr id="144" name="TextBox 143">
            <a:extLst>
              <a:ext uri="{FF2B5EF4-FFF2-40B4-BE49-F238E27FC236}">
                <a16:creationId xmlns:a16="http://schemas.microsoft.com/office/drawing/2014/main" id="{113E7EF8-7EA3-40FF-BA81-210B4B6C823C}"/>
              </a:ext>
            </a:extLst>
          </p:cNvPr>
          <p:cNvSpPr txBox="1"/>
          <p:nvPr/>
        </p:nvSpPr>
        <p:spPr>
          <a:xfrm>
            <a:off x="4501668" y="4171347"/>
            <a:ext cx="2194134" cy="384721"/>
          </a:xfrm>
          <a:prstGeom prst="rect">
            <a:avLst/>
          </a:prstGeom>
          <a:noFill/>
        </p:spPr>
        <p:txBody>
          <a:bodyPr wrap="square" rtlCol="0">
            <a:spAutoFit/>
          </a:bodyPr>
          <a:lstStyle/>
          <a:p>
            <a:pPr algn="ctr"/>
            <a:r>
              <a:rPr lang="en-US" sz="1100" b="1" u="sng" dirty="0"/>
              <a:t>Jayson Tatum</a:t>
            </a:r>
            <a:r>
              <a:rPr lang="en-US" sz="1100" u="sng" dirty="0"/>
              <a:t> </a:t>
            </a:r>
            <a:r>
              <a:rPr lang="en-US" sz="800" u="sng" dirty="0"/>
              <a:t>(Boston Celtics)</a:t>
            </a:r>
          </a:p>
          <a:p>
            <a:pPr algn="ctr"/>
            <a:r>
              <a:rPr lang="en-US" sz="800" i="1" dirty="0"/>
              <a:t>7:45p (#4), 9:45p (#8)</a:t>
            </a:r>
          </a:p>
        </p:txBody>
      </p:sp>
      <p:sp>
        <p:nvSpPr>
          <p:cNvPr id="2" name="Title 1"/>
          <p:cNvSpPr>
            <a:spLocks noGrp="1"/>
          </p:cNvSpPr>
          <p:nvPr>
            <p:ph type="ctrTitle"/>
          </p:nvPr>
        </p:nvSpPr>
        <p:spPr>
          <a:xfrm>
            <a:off x="161636" y="460183"/>
            <a:ext cx="8805334" cy="764974"/>
          </a:xfrm>
        </p:spPr>
        <p:txBody>
          <a:bodyPr/>
          <a:lstStyle/>
          <a:p>
            <a:r>
              <a:rPr lang="en-US" dirty="0">
                <a:solidFill>
                  <a:schemeClr val="tx1"/>
                </a:solidFill>
              </a:rPr>
              <a:t>NBA &amp; NFL Games Trended All Day On Christmas While Some Entertainment Shows Also Trended At Night </a:t>
            </a:r>
          </a:p>
        </p:txBody>
      </p:sp>
      <p:sp>
        <p:nvSpPr>
          <p:cNvPr id="4" name="Text Placeholder 3"/>
          <p:cNvSpPr>
            <a:spLocks noGrp="1"/>
          </p:cNvSpPr>
          <p:nvPr>
            <p:ph type="body" sz="quarter" idx="14"/>
          </p:nvPr>
        </p:nvSpPr>
        <p:spPr>
          <a:xfrm>
            <a:off x="321733" y="6621463"/>
            <a:ext cx="7545917" cy="236537"/>
          </a:xfrm>
        </p:spPr>
        <p:txBody>
          <a:bodyPr/>
          <a:lstStyle/>
          <a:p>
            <a:r>
              <a:rPr lang="en-US" sz="800" dirty="0">
                <a:latin typeface="Trebuchet MS" panose="020B0603020202020204" pitchFamily="34" charset="0"/>
              </a:rPr>
              <a:t>Source: VAB custom analysis of Top 10 trending Twitter Topics (United States) on the :45’s of each hour (11:45a-11:45p) during 12/25/17</a:t>
            </a:r>
            <a:endParaRPr lang="en-US" sz="800" dirty="0">
              <a:solidFill>
                <a:srgbClr val="FF0000"/>
              </a:solidFill>
              <a:latin typeface="Trebuchet MS" panose="020B0603020202020204" pitchFamily="34" charset="0"/>
            </a:endParaRPr>
          </a:p>
        </p:txBody>
      </p:sp>
      <p:sp>
        <p:nvSpPr>
          <p:cNvPr id="9" name="Rectangle 8"/>
          <p:cNvSpPr/>
          <p:nvPr/>
        </p:nvSpPr>
        <p:spPr>
          <a:xfrm>
            <a:off x="188358" y="1704078"/>
            <a:ext cx="5804299" cy="410498"/>
          </a:xfrm>
          <a:prstGeom prst="rect">
            <a:avLst/>
          </a:prstGeom>
          <a:solidFill>
            <a:schemeClr val="accent3">
              <a:lumMod val="7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Day</a:t>
            </a:r>
          </a:p>
          <a:p>
            <a:pPr algn="ctr"/>
            <a:r>
              <a:rPr lang="en-US" sz="1100" b="1" dirty="0">
                <a:solidFill>
                  <a:schemeClr val="bg1"/>
                </a:solidFill>
              </a:rPr>
              <a:t>(11:45a – 7:45p)</a:t>
            </a:r>
          </a:p>
        </p:txBody>
      </p:sp>
      <p:sp>
        <p:nvSpPr>
          <p:cNvPr id="22" name="Text Placeholder 2"/>
          <p:cNvSpPr>
            <a:spLocks noGrp="1"/>
          </p:cNvSpPr>
          <p:nvPr>
            <p:ph type="body" sz="quarter" idx="13"/>
          </p:nvPr>
        </p:nvSpPr>
        <p:spPr>
          <a:xfrm>
            <a:off x="115454" y="1364338"/>
            <a:ext cx="8805334" cy="378600"/>
          </a:xfrm>
        </p:spPr>
        <p:txBody>
          <a:bodyPr/>
          <a:lstStyle/>
          <a:p>
            <a:r>
              <a:rPr lang="en-US" sz="1300" b="1" u="sng" dirty="0"/>
              <a:t>73%</a:t>
            </a:r>
            <a:r>
              <a:rPr lang="en-US" sz="1300" dirty="0"/>
              <a:t> of the Top 10 Twitter trending topics between 11a – 11p on Christmas Day were Ad-Supported TV-related</a:t>
            </a:r>
          </a:p>
        </p:txBody>
      </p:sp>
      <p:sp>
        <p:nvSpPr>
          <p:cNvPr id="24" name="Rectangle 23"/>
          <p:cNvSpPr/>
          <p:nvPr/>
        </p:nvSpPr>
        <p:spPr>
          <a:xfrm>
            <a:off x="6089323" y="1704078"/>
            <a:ext cx="2877647" cy="410498"/>
          </a:xfrm>
          <a:prstGeom prst="rect">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Night</a:t>
            </a:r>
          </a:p>
          <a:p>
            <a:pPr algn="ctr"/>
            <a:r>
              <a:rPr lang="en-US" sz="1100" b="1" dirty="0">
                <a:solidFill>
                  <a:schemeClr val="bg1"/>
                </a:solidFill>
              </a:rPr>
              <a:t>(8:45p – 11:45p)</a:t>
            </a:r>
          </a:p>
        </p:txBody>
      </p:sp>
      <p:pic>
        <p:nvPicPr>
          <p:cNvPr id="36" name="Picture 35">
            <a:extLst>
              <a:ext uri="{FF2B5EF4-FFF2-40B4-BE49-F238E27FC236}">
                <a16:creationId xmlns:a16="http://schemas.microsoft.com/office/drawing/2014/main" id="{3E081B0F-7214-4B29-833F-569214A62B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37"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extBox 38"/>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
        <p:nvSpPr>
          <p:cNvPr id="63" name="Text Placeholder 2">
            <a:extLst>
              <a:ext uri="{FF2B5EF4-FFF2-40B4-BE49-F238E27FC236}">
                <a16:creationId xmlns:a16="http://schemas.microsoft.com/office/drawing/2014/main" id="{4449651F-D4CA-4130-AB58-7AF39DA3B2D4}"/>
              </a:ext>
            </a:extLst>
          </p:cNvPr>
          <p:cNvSpPr txBox="1">
            <a:spLocks/>
          </p:cNvSpPr>
          <p:nvPr/>
        </p:nvSpPr>
        <p:spPr>
          <a:xfrm>
            <a:off x="3212472" y="6212124"/>
            <a:ext cx="3347207"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#6abcTDP = Philadelphia’s Thanksgiving Day Parade</a:t>
            </a:r>
          </a:p>
        </p:txBody>
      </p:sp>
      <p:sp>
        <p:nvSpPr>
          <p:cNvPr id="97" name="Text Placeholder 2">
            <a:extLst>
              <a:ext uri="{FF2B5EF4-FFF2-40B4-BE49-F238E27FC236}">
                <a16:creationId xmlns:a16="http://schemas.microsoft.com/office/drawing/2014/main" id="{571F42EF-4094-4619-B144-8FF1A3B4EEB4}"/>
              </a:ext>
            </a:extLst>
          </p:cNvPr>
          <p:cNvSpPr txBox="1">
            <a:spLocks/>
          </p:cNvSpPr>
          <p:nvPr/>
        </p:nvSpPr>
        <p:spPr>
          <a:xfrm>
            <a:off x="3161791" y="6390150"/>
            <a:ext cx="3347207"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 = ranking within the top 10 Twitter trending topics for that hour</a:t>
            </a:r>
          </a:p>
        </p:txBody>
      </p:sp>
      <p:pic>
        <p:nvPicPr>
          <p:cNvPr id="60" name="Picture 2" descr="http://theunderdogsports.com/wp-content/uploads/2017/12/NBA-Xmas-Day.jpg">
            <a:extLst>
              <a:ext uri="{FF2B5EF4-FFF2-40B4-BE49-F238E27FC236}">
                <a16:creationId xmlns:a16="http://schemas.microsoft.com/office/drawing/2014/main" id="{7A7977FC-689B-4986-B25E-8518928312D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1065" y="5106890"/>
            <a:ext cx="1351225" cy="867794"/>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68" name="Picture 4" descr="Image result for knicks vs 76ers 2017 christmas">
            <a:extLst>
              <a:ext uri="{FF2B5EF4-FFF2-40B4-BE49-F238E27FC236}">
                <a16:creationId xmlns:a16="http://schemas.microsoft.com/office/drawing/2014/main" id="{23A947B0-2E7D-4EA7-8EF1-79718530EA5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623045" y="5106891"/>
            <a:ext cx="1307439" cy="871626"/>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73" name="Picture 6" descr="https://www.mercurynews.com/wp-content/uploads/2017/12/bng-l-warriors-1226-35.jpg">
            <a:extLst>
              <a:ext uri="{FF2B5EF4-FFF2-40B4-BE49-F238E27FC236}">
                <a16:creationId xmlns:a16="http://schemas.microsoft.com/office/drawing/2014/main" id="{321F0298-2778-4D92-8752-61C0D1149D0B}"/>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020396" y="5106891"/>
            <a:ext cx="1353339" cy="867792"/>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74" name="Picture 8" descr="https://nbcprofootballtalk.files.wordpress.com/2017/04/457568442.jpg?w=560&amp;h=316&amp;crop=1">
            <a:extLst>
              <a:ext uri="{FF2B5EF4-FFF2-40B4-BE49-F238E27FC236}">
                <a16:creationId xmlns:a16="http://schemas.microsoft.com/office/drawing/2014/main" id="{DF4F9A64-77BD-45D7-9703-EA81EFB5499A}"/>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4482479" y="5106890"/>
            <a:ext cx="1454150" cy="871627"/>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76" name="Picture 10" descr="http://media.breitbart.com/media/2017/12/AP-Michael-Perez-640x480.png">
            <a:extLst>
              <a:ext uri="{FF2B5EF4-FFF2-40B4-BE49-F238E27FC236}">
                <a16:creationId xmlns:a16="http://schemas.microsoft.com/office/drawing/2014/main" id="{B9A6B568-B93D-45FB-A201-FA668D63A8ED}"/>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6067487" y="5106889"/>
            <a:ext cx="1379940" cy="871627"/>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77" name="Picture 12" descr="http://images.amcnetworks.com/bbcamerica.com/wp-content/uploads/2017/04/Doctor_Who_S10_Social_E01_Post-TX_Bigger_on_the_Inside_LONG_embargoed_until_noon_BSTMon_17th_April.mov_YouTubePreset_1920x1080_923627075850.jpg">
            <a:extLst>
              <a:ext uri="{FF2B5EF4-FFF2-40B4-BE49-F238E27FC236}">
                <a16:creationId xmlns:a16="http://schemas.microsoft.com/office/drawing/2014/main" id="{CE68B16A-B8EA-4C55-A49B-851BF039A76E}"/>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7510738" y="5115728"/>
            <a:ext cx="1436535" cy="867793"/>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cxnSp>
        <p:nvCxnSpPr>
          <p:cNvPr id="85" name="Straight Connector 84">
            <a:extLst>
              <a:ext uri="{FF2B5EF4-FFF2-40B4-BE49-F238E27FC236}">
                <a16:creationId xmlns:a16="http://schemas.microsoft.com/office/drawing/2014/main" id="{FEC88E41-042F-4A4A-B2AB-840AEA91FCE3}"/>
              </a:ext>
            </a:extLst>
          </p:cNvPr>
          <p:cNvCxnSpPr>
            <a:cxnSpLocks/>
          </p:cNvCxnSpPr>
          <p:nvPr/>
        </p:nvCxnSpPr>
        <p:spPr>
          <a:xfrm>
            <a:off x="202918" y="2570905"/>
            <a:ext cx="3286903"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F26426D7-8BD4-4A8D-856F-993016D49D14}"/>
              </a:ext>
            </a:extLst>
          </p:cNvPr>
          <p:cNvCxnSpPr>
            <a:cxnSpLocks/>
          </p:cNvCxnSpPr>
          <p:nvPr/>
        </p:nvCxnSpPr>
        <p:spPr>
          <a:xfrm>
            <a:off x="984493" y="3369258"/>
            <a:ext cx="3286903"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D6F0B243-FB6E-4E92-929E-B10D32BC943F}"/>
              </a:ext>
            </a:extLst>
          </p:cNvPr>
          <p:cNvSpPr txBox="1"/>
          <p:nvPr/>
        </p:nvSpPr>
        <p:spPr>
          <a:xfrm>
            <a:off x="894620" y="3387865"/>
            <a:ext cx="3768059" cy="338554"/>
          </a:xfrm>
          <a:prstGeom prst="rect">
            <a:avLst/>
          </a:prstGeom>
          <a:noFill/>
        </p:spPr>
        <p:txBody>
          <a:bodyPr wrap="square" rtlCol="0">
            <a:spAutoFit/>
          </a:bodyPr>
          <a:lstStyle/>
          <a:p>
            <a:r>
              <a:rPr lang="en-US" sz="800" dirty="0"/>
              <a:t>Related Trending Topics: </a:t>
            </a:r>
            <a:r>
              <a:rPr lang="en-US" sz="800" i="1" dirty="0"/>
              <a:t>Jarrett Jack, </a:t>
            </a:r>
            <a:r>
              <a:rPr lang="en-US" sz="800" i="1" dirty="0" err="1"/>
              <a:t>Enes</a:t>
            </a:r>
            <a:r>
              <a:rPr lang="en-US" sz="800" i="1" dirty="0"/>
              <a:t> </a:t>
            </a:r>
            <a:r>
              <a:rPr lang="en-US" sz="800" i="1" dirty="0" err="1"/>
              <a:t>Kanter</a:t>
            </a:r>
            <a:r>
              <a:rPr lang="en-US" sz="800" i="1" dirty="0"/>
              <a:t>, Ron Baker, JJ Redick, Ben Simmons, Knicks, </a:t>
            </a:r>
            <a:r>
              <a:rPr lang="en-US" sz="800" i="1" dirty="0" err="1"/>
              <a:t>Embiid</a:t>
            </a:r>
            <a:r>
              <a:rPr lang="en-US" sz="800" i="1" dirty="0"/>
              <a:t> (trended through 4:45p)</a:t>
            </a:r>
            <a:endParaRPr lang="en-US" sz="500" i="1" dirty="0"/>
          </a:p>
        </p:txBody>
      </p:sp>
      <p:cxnSp>
        <p:nvCxnSpPr>
          <p:cNvPr id="104" name="Straight Connector 103">
            <a:extLst>
              <a:ext uri="{FF2B5EF4-FFF2-40B4-BE49-F238E27FC236}">
                <a16:creationId xmlns:a16="http://schemas.microsoft.com/office/drawing/2014/main" id="{C3021CBB-D933-425C-9B2F-EF4185323F11}"/>
              </a:ext>
            </a:extLst>
          </p:cNvPr>
          <p:cNvCxnSpPr>
            <a:cxnSpLocks/>
          </p:cNvCxnSpPr>
          <p:nvPr/>
        </p:nvCxnSpPr>
        <p:spPr>
          <a:xfrm>
            <a:off x="3524202" y="2572617"/>
            <a:ext cx="4907561"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EC307E04-CE06-45A2-B263-683688985448}"/>
              </a:ext>
            </a:extLst>
          </p:cNvPr>
          <p:cNvSpPr txBox="1"/>
          <p:nvPr/>
        </p:nvSpPr>
        <p:spPr>
          <a:xfrm>
            <a:off x="3442996" y="2566877"/>
            <a:ext cx="5457723" cy="338554"/>
          </a:xfrm>
          <a:prstGeom prst="rect">
            <a:avLst/>
          </a:prstGeom>
          <a:noFill/>
        </p:spPr>
        <p:txBody>
          <a:bodyPr wrap="square" rtlCol="0">
            <a:spAutoFit/>
          </a:bodyPr>
          <a:lstStyle/>
          <a:p>
            <a:r>
              <a:rPr lang="en-US" sz="800" dirty="0"/>
              <a:t>Related Trending Topics: </a:t>
            </a:r>
            <a:r>
              <a:rPr lang="en-US" sz="800" i="1" dirty="0"/>
              <a:t>Jose Calderon, Kevin Love, Tristan Thompson, Jordan Bell, Draymond Green, Kevin Durant, #Warriors, Jeff Van Gundy, Mark Jackson</a:t>
            </a:r>
            <a:endParaRPr lang="en-US" sz="500" i="1" dirty="0"/>
          </a:p>
        </p:txBody>
      </p:sp>
      <p:cxnSp>
        <p:nvCxnSpPr>
          <p:cNvPr id="111" name="Straight Connector 110">
            <a:extLst>
              <a:ext uri="{FF2B5EF4-FFF2-40B4-BE49-F238E27FC236}">
                <a16:creationId xmlns:a16="http://schemas.microsoft.com/office/drawing/2014/main" id="{8E10BBCE-03F2-4931-9D77-78DC1BAF0A6F}"/>
              </a:ext>
            </a:extLst>
          </p:cNvPr>
          <p:cNvCxnSpPr>
            <a:cxnSpLocks/>
          </p:cNvCxnSpPr>
          <p:nvPr/>
        </p:nvCxnSpPr>
        <p:spPr>
          <a:xfrm>
            <a:off x="1459684" y="4586824"/>
            <a:ext cx="1702107" cy="752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F3DCE5C6-B30C-41FB-A8E7-A37B3ABE34BB}"/>
              </a:ext>
            </a:extLst>
          </p:cNvPr>
          <p:cNvCxnSpPr>
            <a:cxnSpLocks/>
          </p:cNvCxnSpPr>
          <p:nvPr/>
        </p:nvCxnSpPr>
        <p:spPr>
          <a:xfrm>
            <a:off x="4759543" y="3738374"/>
            <a:ext cx="3209998"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B12E9EE4-4754-4B3E-ABCE-C2BA37396F4A}"/>
              </a:ext>
            </a:extLst>
          </p:cNvPr>
          <p:cNvSpPr txBox="1"/>
          <p:nvPr/>
        </p:nvSpPr>
        <p:spPr>
          <a:xfrm>
            <a:off x="3890892" y="3741601"/>
            <a:ext cx="5009827" cy="215444"/>
          </a:xfrm>
          <a:prstGeom prst="rect">
            <a:avLst/>
          </a:prstGeom>
          <a:noFill/>
        </p:spPr>
        <p:txBody>
          <a:bodyPr wrap="square" rtlCol="0">
            <a:spAutoFit/>
          </a:bodyPr>
          <a:lstStyle/>
          <a:p>
            <a:r>
              <a:rPr lang="en-US" sz="800" dirty="0"/>
              <a:t>Related Trending Topics: </a:t>
            </a:r>
            <a:r>
              <a:rPr lang="en-US" sz="800" i="1" dirty="0"/>
              <a:t>TJ Yates, #Texans, Taylor </a:t>
            </a:r>
            <a:r>
              <a:rPr lang="en-US" sz="800" i="1" dirty="0" err="1"/>
              <a:t>Heinicke</a:t>
            </a:r>
            <a:r>
              <a:rPr lang="en-US" sz="800" i="1" dirty="0"/>
              <a:t>, DeAndre Hopkins (trended through 9:45p)</a:t>
            </a:r>
            <a:endParaRPr lang="en-US" sz="500" i="1" dirty="0"/>
          </a:p>
        </p:txBody>
      </p:sp>
      <p:cxnSp>
        <p:nvCxnSpPr>
          <p:cNvPr id="121" name="Straight Connector 120">
            <a:extLst>
              <a:ext uri="{FF2B5EF4-FFF2-40B4-BE49-F238E27FC236}">
                <a16:creationId xmlns:a16="http://schemas.microsoft.com/office/drawing/2014/main" id="{F13F5DE7-7385-4D6E-8E94-EAF1AA4F56F3}"/>
              </a:ext>
            </a:extLst>
          </p:cNvPr>
          <p:cNvCxnSpPr>
            <a:cxnSpLocks/>
          </p:cNvCxnSpPr>
          <p:nvPr/>
        </p:nvCxnSpPr>
        <p:spPr>
          <a:xfrm>
            <a:off x="6089323" y="3202550"/>
            <a:ext cx="1871831" cy="1141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56C2A151-CED0-4D25-A4FD-172309CC6957}"/>
              </a:ext>
            </a:extLst>
          </p:cNvPr>
          <p:cNvCxnSpPr>
            <a:cxnSpLocks/>
          </p:cNvCxnSpPr>
          <p:nvPr/>
        </p:nvCxnSpPr>
        <p:spPr>
          <a:xfrm>
            <a:off x="6794023" y="4378574"/>
            <a:ext cx="2128572"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4951D02A-E911-457E-A6A3-1DFD6076703B}"/>
              </a:ext>
            </a:extLst>
          </p:cNvPr>
          <p:cNvCxnSpPr>
            <a:cxnSpLocks/>
          </p:cNvCxnSpPr>
          <p:nvPr/>
        </p:nvCxnSpPr>
        <p:spPr>
          <a:xfrm>
            <a:off x="6792215" y="4876286"/>
            <a:ext cx="2128572"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TextBox 130">
            <a:extLst>
              <a:ext uri="{FF2B5EF4-FFF2-40B4-BE49-F238E27FC236}">
                <a16:creationId xmlns:a16="http://schemas.microsoft.com/office/drawing/2014/main" id="{BE1FECF7-48D4-4284-B3DB-23AA47BAEAD5}"/>
              </a:ext>
            </a:extLst>
          </p:cNvPr>
          <p:cNvSpPr txBox="1"/>
          <p:nvPr/>
        </p:nvSpPr>
        <p:spPr>
          <a:xfrm>
            <a:off x="2972429" y="4859092"/>
            <a:ext cx="5938449" cy="215444"/>
          </a:xfrm>
          <a:prstGeom prst="rect">
            <a:avLst/>
          </a:prstGeom>
          <a:noFill/>
        </p:spPr>
        <p:txBody>
          <a:bodyPr wrap="square" rtlCol="0">
            <a:spAutoFit/>
          </a:bodyPr>
          <a:lstStyle/>
          <a:p>
            <a:pPr algn="r"/>
            <a:r>
              <a:rPr lang="en-US" sz="800" dirty="0"/>
              <a:t>Related Trending Topics: </a:t>
            </a:r>
            <a:r>
              <a:rPr lang="en-US" sz="800" i="1" dirty="0" err="1"/>
              <a:t>Foles</a:t>
            </a:r>
            <a:r>
              <a:rPr lang="en-US" sz="800" i="1" dirty="0"/>
              <a:t>, #Eagles, Chris Long, Jake Elliot, Patrick Robinson, Lane Johnson, Derek </a:t>
            </a:r>
            <a:r>
              <a:rPr lang="en-US" sz="800" i="1" dirty="0" err="1"/>
              <a:t>Carr</a:t>
            </a:r>
            <a:r>
              <a:rPr lang="en-US" sz="800" i="1" dirty="0"/>
              <a:t>, Lane Johnson</a:t>
            </a:r>
            <a:endParaRPr lang="en-US" sz="500" i="1" dirty="0"/>
          </a:p>
        </p:txBody>
      </p:sp>
      <p:cxnSp>
        <p:nvCxnSpPr>
          <p:cNvPr id="142" name="Straight Connector 141">
            <a:extLst>
              <a:ext uri="{FF2B5EF4-FFF2-40B4-BE49-F238E27FC236}">
                <a16:creationId xmlns:a16="http://schemas.microsoft.com/office/drawing/2014/main" id="{1D90D7D4-FC35-4AD5-AF3A-16754E7A5CF4}"/>
              </a:ext>
            </a:extLst>
          </p:cNvPr>
          <p:cNvCxnSpPr>
            <a:cxnSpLocks/>
          </p:cNvCxnSpPr>
          <p:nvPr/>
        </p:nvCxnSpPr>
        <p:spPr>
          <a:xfrm>
            <a:off x="7991224" y="3306257"/>
            <a:ext cx="975746" cy="1141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1371EF33-5211-45AE-A4E9-5A68353BD792}"/>
              </a:ext>
            </a:extLst>
          </p:cNvPr>
          <p:cNvCxnSpPr>
            <a:cxnSpLocks/>
          </p:cNvCxnSpPr>
          <p:nvPr/>
        </p:nvCxnSpPr>
        <p:spPr>
          <a:xfrm>
            <a:off x="4576108" y="4574660"/>
            <a:ext cx="2128572"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6" name="TextBox 145">
            <a:extLst>
              <a:ext uri="{FF2B5EF4-FFF2-40B4-BE49-F238E27FC236}">
                <a16:creationId xmlns:a16="http://schemas.microsoft.com/office/drawing/2014/main" id="{5EE48DF2-FA69-4FED-919E-B457343841D6}"/>
              </a:ext>
            </a:extLst>
          </p:cNvPr>
          <p:cNvSpPr txBox="1"/>
          <p:nvPr/>
        </p:nvSpPr>
        <p:spPr>
          <a:xfrm>
            <a:off x="4490869" y="4582156"/>
            <a:ext cx="2252332" cy="215444"/>
          </a:xfrm>
          <a:prstGeom prst="rect">
            <a:avLst/>
          </a:prstGeom>
          <a:noFill/>
        </p:spPr>
        <p:txBody>
          <a:bodyPr wrap="square" rtlCol="0">
            <a:spAutoFit/>
          </a:bodyPr>
          <a:lstStyle/>
          <a:p>
            <a:r>
              <a:rPr lang="en-US" sz="800" dirty="0"/>
              <a:t>Related Trending Topics: </a:t>
            </a:r>
            <a:r>
              <a:rPr lang="en-US" sz="800" i="1" dirty="0"/>
              <a:t>John Wall, Wizards</a:t>
            </a:r>
            <a:endParaRPr lang="en-US" sz="500" i="1" dirty="0"/>
          </a:p>
        </p:txBody>
      </p:sp>
    </p:spTree>
    <p:extLst>
      <p:ext uri="{BB962C8B-B14F-4D97-AF65-F5344CB8AC3E}">
        <p14:creationId xmlns:p14="http://schemas.microsoft.com/office/powerpoint/2010/main" val="4985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59D4A-4BD4-420A-B794-FDA3D4A29138}"/>
              </a:ext>
            </a:extLst>
          </p:cNvPr>
          <p:cNvSpPr txBox="1"/>
          <p:nvPr/>
        </p:nvSpPr>
        <p:spPr>
          <a:xfrm>
            <a:off x="206691" y="2104140"/>
            <a:ext cx="8717869"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#CNNNYE</a:t>
            </a:r>
          </a:p>
          <a:p>
            <a:pPr algn="ctr"/>
            <a:r>
              <a:rPr lang="en-US" sz="800" i="1" dirty="0"/>
              <a:t>8:45p (#5), 9:45p (#2), 10:45p (#1), 11:45p (#1)</a:t>
            </a:r>
          </a:p>
        </p:txBody>
      </p:sp>
      <p:sp>
        <p:nvSpPr>
          <p:cNvPr id="2" name="Title 1"/>
          <p:cNvSpPr>
            <a:spLocks noGrp="1"/>
          </p:cNvSpPr>
          <p:nvPr>
            <p:ph type="ctrTitle"/>
          </p:nvPr>
        </p:nvSpPr>
        <p:spPr>
          <a:xfrm>
            <a:off x="161636" y="460183"/>
            <a:ext cx="8805334" cy="764974"/>
          </a:xfrm>
        </p:spPr>
        <p:txBody>
          <a:bodyPr/>
          <a:lstStyle/>
          <a:p>
            <a:r>
              <a:rPr lang="en-US" dirty="0">
                <a:solidFill>
                  <a:schemeClr val="tx1"/>
                </a:solidFill>
              </a:rPr>
              <a:t>Televised New Year’s Eve Countdown Shows &amp; NFL Games Consistently Trended Throughout Primetime On New Year’s Eve</a:t>
            </a:r>
          </a:p>
        </p:txBody>
      </p:sp>
      <p:sp>
        <p:nvSpPr>
          <p:cNvPr id="4" name="Text Placeholder 3"/>
          <p:cNvSpPr>
            <a:spLocks noGrp="1"/>
          </p:cNvSpPr>
          <p:nvPr>
            <p:ph type="body" sz="quarter" idx="14"/>
          </p:nvPr>
        </p:nvSpPr>
        <p:spPr>
          <a:xfrm>
            <a:off x="321733" y="6621463"/>
            <a:ext cx="7545917" cy="236537"/>
          </a:xfrm>
        </p:spPr>
        <p:txBody>
          <a:bodyPr/>
          <a:lstStyle/>
          <a:p>
            <a:r>
              <a:rPr lang="en-US" sz="800" dirty="0">
                <a:latin typeface="Trebuchet MS" panose="020B0603020202020204" pitchFamily="34" charset="0"/>
              </a:rPr>
              <a:t>Source: VAB custom analysis of Top 10 trending Twitter Topics (United States) on the :45’s of each primetime hour (8:45p-11:45p) during 12/31/17</a:t>
            </a:r>
            <a:endParaRPr lang="en-US" sz="800" dirty="0">
              <a:solidFill>
                <a:srgbClr val="FF0000"/>
              </a:solidFill>
              <a:latin typeface="Trebuchet MS" panose="020B0603020202020204" pitchFamily="34" charset="0"/>
            </a:endParaRPr>
          </a:p>
        </p:txBody>
      </p:sp>
      <p:sp>
        <p:nvSpPr>
          <p:cNvPr id="22" name="Text Placeholder 2"/>
          <p:cNvSpPr>
            <a:spLocks noGrp="1"/>
          </p:cNvSpPr>
          <p:nvPr>
            <p:ph type="body" sz="quarter" idx="13"/>
          </p:nvPr>
        </p:nvSpPr>
        <p:spPr>
          <a:xfrm>
            <a:off x="174177" y="1297226"/>
            <a:ext cx="8805334" cy="378600"/>
          </a:xfrm>
        </p:spPr>
        <p:txBody>
          <a:bodyPr/>
          <a:lstStyle/>
          <a:p>
            <a:r>
              <a:rPr lang="en-US" sz="1300" b="1" u="sng" dirty="0"/>
              <a:t>78%</a:t>
            </a:r>
            <a:r>
              <a:rPr lang="en-US" sz="1300" dirty="0"/>
              <a:t> of the Top 10 Twitter trending topics during primetime on New Year’s Eve were Ad-Supported TV-related</a:t>
            </a:r>
          </a:p>
        </p:txBody>
      </p:sp>
      <p:sp>
        <p:nvSpPr>
          <p:cNvPr id="24" name="Rectangle 23"/>
          <p:cNvSpPr/>
          <p:nvPr/>
        </p:nvSpPr>
        <p:spPr>
          <a:xfrm>
            <a:off x="216069" y="1636966"/>
            <a:ext cx="8750902" cy="410498"/>
          </a:xfrm>
          <a:prstGeom prst="rect">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Night</a:t>
            </a:r>
          </a:p>
          <a:p>
            <a:pPr algn="ctr"/>
            <a:r>
              <a:rPr lang="en-US" sz="1100" b="1" dirty="0">
                <a:solidFill>
                  <a:schemeClr val="bg1"/>
                </a:solidFill>
              </a:rPr>
              <a:t>(8:45p – 11:45p)</a:t>
            </a:r>
          </a:p>
        </p:txBody>
      </p:sp>
      <p:pic>
        <p:nvPicPr>
          <p:cNvPr id="36" name="Picture 35">
            <a:extLst>
              <a:ext uri="{FF2B5EF4-FFF2-40B4-BE49-F238E27FC236}">
                <a16:creationId xmlns:a16="http://schemas.microsoft.com/office/drawing/2014/main" id="{3E081B0F-7214-4B29-833F-569214A62B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37"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extBox 38"/>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cxnSp>
        <p:nvCxnSpPr>
          <p:cNvPr id="16" name="Straight Connector 15">
            <a:extLst>
              <a:ext uri="{FF2B5EF4-FFF2-40B4-BE49-F238E27FC236}">
                <a16:creationId xmlns:a16="http://schemas.microsoft.com/office/drawing/2014/main" id="{566B02E5-7198-4ED9-A71A-AA922B1D0769}"/>
              </a:ext>
            </a:extLst>
          </p:cNvPr>
          <p:cNvCxnSpPr>
            <a:cxnSpLocks/>
          </p:cNvCxnSpPr>
          <p:nvPr/>
        </p:nvCxnSpPr>
        <p:spPr>
          <a:xfrm>
            <a:off x="211307" y="2528471"/>
            <a:ext cx="8721642" cy="1521"/>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 Placeholder 2">
            <a:extLst>
              <a:ext uri="{FF2B5EF4-FFF2-40B4-BE49-F238E27FC236}">
                <a16:creationId xmlns:a16="http://schemas.microsoft.com/office/drawing/2014/main" id="{571F42EF-4094-4619-B144-8FF1A3B4EEB4}"/>
              </a:ext>
            </a:extLst>
          </p:cNvPr>
          <p:cNvSpPr txBox="1">
            <a:spLocks/>
          </p:cNvSpPr>
          <p:nvPr/>
        </p:nvSpPr>
        <p:spPr>
          <a:xfrm>
            <a:off x="3091342" y="6365504"/>
            <a:ext cx="3347207"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 = ranking within the top 10 Twitter trending topics for that hour</a:t>
            </a:r>
          </a:p>
        </p:txBody>
      </p:sp>
      <p:sp>
        <p:nvSpPr>
          <p:cNvPr id="77" name="TextBox 76">
            <a:extLst>
              <a:ext uri="{FF2B5EF4-FFF2-40B4-BE49-F238E27FC236}">
                <a16:creationId xmlns:a16="http://schemas.microsoft.com/office/drawing/2014/main" id="{934EF33A-62AB-453F-B1C2-6070FB5C4614}"/>
              </a:ext>
            </a:extLst>
          </p:cNvPr>
          <p:cNvSpPr txBox="1"/>
          <p:nvPr/>
        </p:nvSpPr>
        <p:spPr>
          <a:xfrm>
            <a:off x="2217682" y="2642434"/>
            <a:ext cx="6708276"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a:t>
            </a:r>
            <a:r>
              <a:rPr lang="en-US" sz="1100" b="1" u="sng" dirty="0" err="1"/>
              <a:t>RockinEve</a:t>
            </a:r>
            <a:endParaRPr lang="en-US" sz="1000" b="1" u="sng" dirty="0"/>
          </a:p>
          <a:p>
            <a:pPr algn="ctr"/>
            <a:r>
              <a:rPr lang="en-US" sz="800" i="1" dirty="0"/>
              <a:t>9:45p (#3), 10:45p (#2), 11:45p (#2)</a:t>
            </a:r>
          </a:p>
        </p:txBody>
      </p:sp>
      <p:cxnSp>
        <p:nvCxnSpPr>
          <p:cNvPr id="80" name="Straight Connector 79">
            <a:extLst>
              <a:ext uri="{FF2B5EF4-FFF2-40B4-BE49-F238E27FC236}">
                <a16:creationId xmlns:a16="http://schemas.microsoft.com/office/drawing/2014/main" id="{977E3ED0-801A-48F8-B26B-9B953B63D6B7}"/>
              </a:ext>
            </a:extLst>
          </p:cNvPr>
          <p:cNvCxnSpPr>
            <a:cxnSpLocks/>
          </p:cNvCxnSpPr>
          <p:nvPr/>
        </p:nvCxnSpPr>
        <p:spPr>
          <a:xfrm>
            <a:off x="2217682" y="3068775"/>
            <a:ext cx="671526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C2D87DDE-1307-413D-B9A3-157B173ED1BF}"/>
              </a:ext>
            </a:extLst>
          </p:cNvPr>
          <p:cNvSpPr txBox="1"/>
          <p:nvPr/>
        </p:nvSpPr>
        <p:spPr>
          <a:xfrm>
            <a:off x="2192514" y="3077683"/>
            <a:ext cx="6716666" cy="215444"/>
          </a:xfrm>
          <a:prstGeom prst="rect">
            <a:avLst/>
          </a:prstGeom>
          <a:noFill/>
        </p:spPr>
        <p:txBody>
          <a:bodyPr wrap="square" rtlCol="0">
            <a:spAutoFit/>
          </a:bodyPr>
          <a:lstStyle/>
          <a:p>
            <a:r>
              <a:rPr lang="en-US" sz="800" dirty="0"/>
              <a:t>Related Trending Topics: </a:t>
            </a:r>
            <a:r>
              <a:rPr lang="en-US" sz="800" i="1" dirty="0"/>
              <a:t>Jenny McCarthy, Mariah Carey</a:t>
            </a:r>
            <a:endParaRPr lang="en-US" sz="500" i="1" dirty="0"/>
          </a:p>
        </p:txBody>
      </p:sp>
      <p:sp>
        <p:nvSpPr>
          <p:cNvPr id="96" name="TextBox 95">
            <a:extLst>
              <a:ext uri="{FF2B5EF4-FFF2-40B4-BE49-F238E27FC236}">
                <a16:creationId xmlns:a16="http://schemas.microsoft.com/office/drawing/2014/main" id="{47E02CFF-B9F8-4D0D-B69E-F0F83906CB08}"/>
              </a:ext>
            </a:extLst>
          </p:cNvPr>
          <p:cNvSpPr txBox="1"/>
          <p:nvPr/>
        </p:nvSpPr>
        <p:spPr>
          <a:xfrm>
            <a:off x="2210690" y="3340119"/>
            <a:ext cx="6716666"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a:t>
            </a:r>
            <a:r>
              <a:rPr lang="en-US" sz="1100" b="1" u="sng" dirty="0" err="1"/>
              <a:t>SteveHarvey</a:t>
            </a:r>
            <a:r>
              <a:rPr lang="en-US" sz="1100" u="sng" dirty="0"/>
              <a:t> </a:t>
            </a:r>
            <a:r>
              <a:rPr lang="en-US" sz="800" u="sng" dirty="0"/>
              <a:t>(FOX’s New Year’s Eve with Steve Harvey)</a:t>
            </a:r>
          </a:p>
          <a:p>
            <a:pPr algn="ctr"/>
            <a:r>
              <a:rPr lang="en-US" sz="800" i="1" dirty="0"/>
              <a:t>9:45p (#8), 10:45p (#9), 11:45p (#5)</a:t>
            </a:r>
          </a:p>
        </p:txBody>
      </p:sp>
      <p:cxnSp>
        <p:nvCxnSpPr>
          <p:cNvPr id="98" name="Straight Connector 97">
            <a:extLst>
              <a:ext uri="{FF2B5EF4-FFF2-40B4-BE49-F238E27FC236}">
                <a16:creationId xmlns:a16="http://schemas.microsoft.com/office/drawing/2014/main" id="{1F74D72A-8B7A-44C9-A33E-A1CF52152996}"/>
              </a:ext>
            </a:extLst>
          </p:cNvPr>
          <p:cNvCxnSpPr>
            <a:cxnSpLocks/>
          </p:cNvCxnSpPr>
          <p:nvPr/>
        </p:nvCxnSpPr>
        <p:spPr>
          <a:xfrm flipV="1">
            <a:off x="2208804" y="3766461"/>
            <a:ext cx="6724145" cy="766"/>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5EE85D9B-2D55-42ED-8272-2004F5CA3AAC}"/>
              </a:ext>
            </a:extLst>
          </p:cNvPr>
          <p:cNvSpPr txBox="1"/>
          <p:nvPr/>
        </p:nvSpPr>
        <p:spPr>
          <a:xfrm>
            <a:off x="2199394" y="3775368"/>
            <a:ext cx="6709674" cy="215444"/>
          </a:xfrm>
          <a:prstGeom prst="rect">
            <a:avLst/>
          </a:prstGeom>
          <a:noFill/>
        </p:spPr>
        <p:txBody>
          <a:bodyPr wrap="square" rtlCol="0">
            <a:spAutoFit/>
          </a:bodyPr>
          <a:lstStyle/>
          <a:p>
            <a:r>
              <a:rPr lang="en-US" sz="800" dirty="0"/>
              <a:t>Related Trending Topics: </a:t>
            </a:r>
            <a:r>
              <a:rPr lang="en-US" sz="800" i="1" dirty="0"/>
              <a:t>Neil Diamond</a:t>
            </a:r>
            <a:endParaRPr lang="en-US" sz="500" i="1" dirty="0"/>
          </a:p>
        </p:txBody>
      </p:sp>
      <p:sp>
        <p:nvSpPr>
          <p:cNvPr id="26" name="Text Placeholder 2">
            <a:extLst>
              <a:ext uri="{FF2B5EF4-FFF2-40B4-BE49-F238E27FC236}">
                <a16:creationId xmlns:a16="http://schemas.microsoft.com/office/drawing/2014/main" id="{398C02D2-5A38-4A83-92CA-A49EC4227827}"/>
              </a:ext>
            </a:extLst>
          </p:cNvPr>
          <p:cNvSpPr txBox="1">
            <a:spLocks/>
          </p:cNvSpPr>
          <p:nvPr/>
        </p:nvSpPr>
        <p:spPr>
          <a:xfrm>
            <a:off x="3161791" y="6024259"/>
            <a:ext cx="5804563"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*The above reflects the major TV events that trended on Twitter and does not represent all TV programming that trended </a:t>
            </a:r>
          </a:p>
        </p:txBody>
      </p:sp>
      <p:sp>
        <p:nvSpPr>
          <p:cNvPr id="30" name="TextBox 29">
            <a:extLst>
              <a:ext uri="{FF2B5EF4-FFF2-40B4-BE49-F238E27FC236}">
                <a16:creationId xmlns:a16="http://schemas.microsoft.com/office/drawing/2014/main" id="{5B723ACA-A188-4CC8-BA67-4022D5D55222}"/>
              </a:ext>
            </a:extLst>
          </p:cNvPr>
          <p:cNvSpPr txBox="1"/>
          <p:nvPr/>
        </p:nvSpPr>
        <p:spPr>
          <a:xfrm>
            <a:off x="216478" y="4035008"/>
            <a:ext cx="8717869"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#Bills</a:t>
            </a:r>
            <a:r>
              <a:rPr lang="en-US" sz="1100" u="sng" dirty="0"/>
              <a:t> </a:t>
            </a:r>
            <a:r>
              <a:rPr lang="en-US" sz="800" u="sng" dirty="0"/>
              <a:t>(Buffalo Bills vs. Miami Dolphins)</a:t>
            </a:r>
          </a:p>
          <a:p>
            <a:pPr algn="ctr"/>
            <a:r>
              <a:rPr lang="en-US" sz="800" i="1" dirty="0"/>
              <a:t>8:45p (#1), 9:45p (#1), 10:45p (#3), 11:45p (#6)</a:t>
            </a:r>
          </a:p>
        </p:txBody>
      </p:sp>
      <p:cxnSp>
        <p:nvCxnSpPr>
          <p:cNvPr id="31" name="Straight Connector 30">
            <a:extLst>
              <a:ext uri="{FF2B5EF4-FFF2-40B4-BE49-F238E27FC236}">
                <a16:creationId xmlns:a16="http://schemas.microsoft.com/office/drawing/2014/main" id="{6F4ACBA7-686C-4B90-B786-87FEED90515C}"/>
              </a:ext>
            </a:extLst>
          </p:cNvPr>
          <p:cNvCxnSpPr>
            <a:cxnSpLocks/>
          </p:cNvCxnSpPr>
          <p:nvPr/>
        </p:nvCxnSpPr>
        <p:spPr>
          <a:xfrm>
            <a:off x="212216" y="4459828"/>
            <a:ext cx="8721642" cy="1521"/>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1E81A45-7F24-4FB5-A7D4-10798FAC505F}"/>
              </a:ext>
            </a:extLst>
          </p:cNvPr>
          <p:cNvSpPr txBox="1"/>
          <p:nvPr/>
        </p:nvSpPr>
        <p:spPr>
          <a:xfrm>
            <a:off x="209487" y="4598469"/>
            <a:ext cx="8717869"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#Seahawks</a:t>
            </a:r>
            <a:r>
              <a:rPr lang="en-US" sz="1100" u="sng" dirty="0"/>
              <a:t> </a:t>
            </a:r>
            <a:r>
              <a:rPr lang="en-US" sz="800" u="sng" dirty="0"/>
              <a:t>(Seattle Seahawks vs. Arizona Cardinals)</a:t>
            </a:r>
          </a:p>
          <a:p>
            <a:pPr algn="ctr"/>
            <a:r>
              <a:rPr lang="en-US" sz="800" i="1" dirty="0"/>
              <a:t>8:45p (#10), 9:45p (#10), 10:45p (#7), 11:45p (#10)</a:t>
            </a:r>
          </a:p>
        </p:txBody>
      </p:sp>
      <p:cxnSp>
        <p:nvCxnSpPr>
          <p:cNvPr id="33" name="Straight Connector 32">
            <a:extLst>
              <a:ext uri="{FF2B5EF4-FFF2-40B4-BE49-F238E27FC236}">
                <a16:creationId xmlns:a16="http://schemas.microsoft.com/office/drawing/2014/main" id="{7570B1C4-EC46-4F54-9754-5CE0357EFF5A}"/>
              </a:ext>
            </a:extLst>
          </p:cNvPr>
          <p:cNvCxnSpPr>
            <a:cxnSpLocks/>
          </p:cNvCxnSpPr>
          <p:nvPr/>
        </p:nvCxnSpPr>
        <p:spPr>
          <a:xfrm>
            <a:off x="214592" y="5023289"/>
            <a:ext cx="8721642" cy="1521"/>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7B2F9504-4DAA-4F36-9B27-9B0C9BCCD016}"/>
              </a:ext>
            </a:extLst>
          </p:cNvPr>
          <p:cNvSpPr txBox="1"/>
          <p:nvPr/>
        </p:nvSpPr>
        <p:spPr>
          <a:xfrm>
            <a:off x="212599" y="5043505"/>
            <a:ext cx="6709674" cy="215444"/>
          </a:xfrm>
          <a:prstGeom prst="rect">
            <a:avLst/>
          </a:prstGeom>
          <a:noFill/>
        </p:spPr>
        <p:txBody>
          <a:bodyPr wrap="square" rtlCol="0">
            <a:spAutoFit/>
          </a:bodyPr>
          <a:lstStyle/>
          <a:p>
            <a:r>
              <a:rPr lang="en-US" sz="800" dirty="0"/>
              <a:t>Related Trending Topics: </a:t>
            </a:r>
            <a:r>
              <a:rPr lang="en-US" sz="800" i="1" dirty="0"/>
              <a:t>Blair Walsh</a:t>
            </a:r>
            <a:endParaRPr lang="en-US" sz="500" i="1" dirty="0"/>
          </a:p>
        </p:txBody>
      </p:sp>
      <p:pic>
        <p:nvPicPr>
          <p:cNvPr id="35" name="Picture 2" descr="https://i.ytimg.com/vi/W9dYoNEvGaU/maxresdefault.jpg">
            <a:extLst>
              <a:ext uri="{FF2B5EF4-FFF2-40B4-BE49-F238E27FC236}">
                <a16:creationId xmlns:a16="http://schemas.microsoft.com/office/drawing/2014/main" id="{A6D8DD0C-024E-452E-B650-7568E2DD7F4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4012" y="5271301"/>
            <a:ext cx="1302553" cy="727574"/>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sp>
        <p:nvSpPr>
          <p:cNvPr id="41" name="TextBox 40">
            <a:extLst>
              <a:ext uri="{FF2B5EF4-FFF2-40B4-BE49-F238E27FC236}">
                <a16:creationId xmlns:a16="http://schemas.microsoft.com/office/drawing/2014/main" id="{C5F2B6D5-F2A3-4406-904B-14BADA623650}"/>
              </a:ext>
            </a:extLst>
          </p:cNvPr>
          <p:cNvSpPr txBox="1"/>
          <p:nvPr/>
        </p:nvSpPr>
        <p:spPr>
          <a:xfrm>
            <a:off x="189198" y="3350546"/>
            <a:ext cx="2003316"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#Ravens / #Bengals</a:t>
            </a:r>
          </a:p>
          <a:p>
            <a:pPr algn="ctr"/>
            <a:r>
              <a:rPr lang="en-US" sz="800" i="1" dirty="0"/>
              <a:t>8:45p (#4/#6), 9:45p (#9/NA)</a:t>
            </a:r>
          </a:p>
        </p:txBody>
      </p:sp>
      <p:cxnSp>
        <p:nvCxnSpPr>
          <p:cNvPr id="42" name="Straight Connector 41">
            <a:extLst>
              <a:ext uri="{FF2B5EF4-FFF2-40B4-BE49-F238E27FC236}">
                <a16:creationId xmlns:a16="http://schemas.microsoft.com/office/drawing/2014/main" id="{149E9561-3A7D-4D67-A234-0D80B6CDE534}"/>
              </a:ext>
            </a:extLst>
          </p:cNvPr>
          <p:cNvCxnSpPr>
            <a:cxnSpLocks/>
          </p:cNvCxnSpPr>
          <p:nvPr/>
        </p:nvCxnSpPr>
        <p:spPr>
          <a:xfrm flipV="1">
            <a:off x="196190" y="3776064"/>
            <a:ext cx="2001231" cy="159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7FED35C8-3A11-4115-8C0A-5172FC17BB31}"/>
              </a:ext>
            </a:extLst>
          </p:cNvPr>
          <p:cNvSpPr txBox="1"/>
          <p:nvPr/>
        </p:nvSpPr>
        <p:spPr>
          <a:xfrm>
            <a:off x="190596" y="2647268"/>
            <a:ext cx="2003316" cy="3847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b="1" u="sng" dirty="0"/>
              <a:t>#</a:t>
            </a:r>
            <a:r>
              <a:rPr lang="en-US" sz="1100" b="1" u="sng" dirty="0" err="1"/>
              <a:t>TitanUp</a:t>
            </a:r>
            <a:r>
              <a:rPr lang="en-US" sz="1100" u="sng" dirty="0"/>
              <a:t> </a:t>
            </a:r>
            <a:r>
              <a:rPr lang="en-US" sz="800" u="sng" dirty="0"/>
              <a:t>(</a:t>
            </a:r>
            <a:r>
              <a:rPr lang="en-US" sz="800" u="sng" dirty="0" err="1"/>
              <a:t>Tennesee</a:t>
            </a:r>
            <a:r>
              <a:rPr lang="en-US" sz="800" u="sng" dirty="0"/>
              <a:t> Titans)</a:t>
            </a:r>
          </a:p>
          <a:p>
            <a:pPr algn="ctr"/>
            <a:r>
              <a:rPr lang="en-US" sz="800" i="1" dirty="0"/>
              <a:t>8:45p (#10)</a:t>
            </a:r>
          </a:p>
        </p:txBody>
      </p:sp>
      <p:cxnSp>
        <p:nvCxnSpPr>
          <p:cNvPr id="45" name="Straight Connector 44">
            <a:extLst>
              <a:ext uri="{FF2B5EF4-FFF2-40B4-BE49-F238E27FC236}">
                <a16:creationId xmlns:a16="http://schemas.microsoft.com/office/drawing/2014/main" id="{FEE44E8D-3646-4916-8ECB-B6F0D9AD75D5}"/>
              </a:ext>
            </a:extLst>
          </p:cNvPr>
          <p:cNvCxnSpPr>
            <a:cxnSpLocks/>
          </p:cNvCxnSpPr>
          <p:nvPr/>
        </p:nvCxnSpPr>
        <p:spPr>
          <a:xfrm flipV="1">
            <a:off x="197588" y="3072786"/>
            <a:ext cx="2001231" cy="159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C6BAD5B2-85DF-4672-8ECD-2E591F3B7E0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97112" y="5258478"/>
            <a:ext cx="1302553" cy="740614"/>
          </a:xfrm>
          <a:prstGeom prst="rect">
            <a:avLst/>
          </a:prstGeom>
          <a:noFill/>
          <a:ln w="19050">
            <a:solidFill>
              <a:schemeClr val="tx1"/>
            </a:solidFill>
          </a:ln>
        </p:spPr>
      </p:pic>
      <p:pic>
        <p:nvPicPr>
          <p:cNvPr id="12" name="Picture 11">
            <a:extLst>
              <a:ext uri="{FF2B5EF4-FFF2-40B4-BE49-F238E27FC236}">
                <a16:creationId xmlns:a16="http://schemas.microsoft.com/office/drawing/2014/main" id="{8AD2E0C4-7E83-4279-83EC-04FBE37929F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32797" y="5258948"/>
            <a:ext cx="1302553" cy="753393"/>
          </a:xfrm>
          <a:prstGeom prst="rect">
            <a:avLst/>
          </a:prstGeom>
          <a:noFill/>
          <a:ln w="19050">
            <a:solidFill>
              <a:schemeClr val="tx1"/>
            </a:solidFill>
          </a:ln>
        </p:spPr>
      </p:pic>
      <p:pic>
        <p:nvPicPr>
          <p:cNvPr id="13" name="Picture 12">
            <a:extLst>
              <a:ext uri="{FF2B5EF4-FFF2-40B4-BE49-F238E27FC236}">
                <a16:creationId xmlns:a16="http://schemas.microsoft.com/office/drawing/2014/main" id="{48B972AD-EF17-4ADC-9D7C-332E407DFF0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39804" y="5257612"/>
            <a:ext cx="1302553" cy="766646"/>
          </a:xfrm>
          <a:prstGeom prst="rect">
            <a:avLst/>
          </a:prstGeom>
          <a:noFill/>
          <a:ln w="19050">
            <a:solidFill>
              <a:schemeClr val="tx1"/>
            </a:solidFill>
          </a:ln>
        </p:spPr>
      </p:pic>
      <p:pic>
        <p:nvPicPr>
          <p:cNvPr id="14" name="Picture 13">
            <a:extLst>
              <a:ext uri="{FF2B5EF4-FFF2-40B4-BE49-F238E27FC236}">
                <a16:creationId xmlns:a16="http://schemas.microsoft.com/office/drawing/2014/main" id="{7973CE18-2BED-448D-B480-FBE6701FCE4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56549" y="5257612"/>
            <a:ext cx="1302553" cy="740013"/>
          </a:xfrm>
          <a:prstGeom prst="rect">
            <a:avLst/>
          </a:prstGeom>
          <a:noFill/>
          <a:ln w="19050">
            <a:solidFill>
              <a:schemeClr val="tx1"/>
            </a:solidFill>
          </a:ln>
        </p:spPr>
      </p:pic>
      <p:pic>
        <p:nvPicPr>
          <p:cNvPr id="15" name="Picture 14">
            <a:extLst>
              <a:ext uri="{FF2B5EF4-FFF2-40B4-BE49-F238E27FC236}">
                <a16:creationId xmlns:a16="http://schemas.microsoft.com/office/drawing/2014/main" id="{BE1B3E8F-6431-47E2-83AE-85010591000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693995" y="5258949"/>
            <a:ext cx="1230969" cy="746050"/>
          </a:xfrm>
          <a:prstGeom prst="rect">
            <a:avLst/>
          </a:prstGeom>
          <a:noFill/>
          <a:ln w="19050">
            <a:solidFill>
              <a:schemeClr val="tx1"/>
            </a:solidFill>
          </a:ln>
        </p:spPr>
      </p:pic>
    </p:spTree>
    <p:extLst>
      <p:ext uri="{BB962C8B-B14F-4D97-AF65-F5344CB8AC3E}">
        <p14:creationId xmlns:p14="http://schemas.microsoft.com/office/powerpoint/2010/main" val="30097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195219" y="310722"/>
            <a:ext cx="8744595" cy="693415"/>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600" dirty="0">
                <a:solidFill>
                  <a:srgbClr val="000000"/>
                </a:solidFill>
                <a:latin typeface="Trebuchet MS"/>
                <a:cs typeface="Trebuchet MS"/>
              </a:rPr>
              <a:t>Timeline</a:t>
            </a:r>
            <a:endParaRPr kumimoji="0" lang="en-US" sz="2600" b="0" i="0" u="none" strike="noStrike" kern="1200" cap="none" spc="-100" normalizeH="0" baseline="0" noProof="0" dirty="0">
              <a:ln>
                <a:noFill/>
              </a:ln>
              <a:solidFill>
                <a:srgbClr val="000000"/>
              </a:solidFill>
              <a:effectLst/>
              <a:uLnTx/>
              <a:uFillTx/>
              <a:latin typeface="Trebuchet MS"/>
              <a:cs typeface="Trebuchet MS"/>
            </a:endParaRPr>
          </a:p>
        </p:txBody>
      </p:sp>
      <p:sp>
        <p:nvSpPr>
          <p:cNvPr id="10" name="TextBox 9">
            <a:extLst>
              <a:ext uri="{FF2B5EF4-FFF2-40B4-BE49-F238E27FC236}">
                <a16:creationId xmlns:a16="http://schemas.microsoft.com/office/drawing/2014/main" id="{E9FCC0F9-FA5C-476A-ABBB-0DADEF2581D2}"/>
              </a:ext>
            </a:extLst>
          </p:cNvPr>
          <p:cNvSpPr txBox="1"/>
          <p:nvPr/>
        </p:nvSpPr>
        <p:spPr>
          <a:xfrm>
            <a:off x="1278385" y="1092047"/>
            <a:ext cx="6729271"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rebuchet MS" panose="020B0603020202020204" pitchFamily="34" charset="0"/>
              </a:rPr>
              <a:t>Summary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0"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rebuchet MS" panose="020B0603020202020204" pitchFamily="34" charset="0"/>
              </a:rPr>
              <a:t>Time Spent With Ad-Supported TV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0"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rebuchet MS" panose="020B0603020202020204" pitchFamily="34" charset="0"/>
              </a:rPr>
              <a:t>Social Methodology				5	</a:t>
            </a:r>
            <a:endParaRPr lang="en-US" sz="1100" kern="0" dirty="0">
              <a:solidFill>
                <a:srgbClr val="000000"/>
              </a:solidFill>
              <a:latin typeface="Trebuchet MS" panose="020B0603020202020204" pitchFamily="34" charset="0"/>
            </a:endParaRPr>
          </a:p>
          <a:p>
            <a:pPr defTabSz="914400">
              <a:defRPr/>
            </a:pPr>
            <a:endParaRPr lang="en-US" sz="2400" b="1" kern="0"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rebuchet MS" panose="020B0603020202020204" pitchFamily="34" charset="0"/>
              </a:rPr>
              <a:t>Top Trending Topics Analysis			6</a:t>
            </a:r>
            <a:r>
              <a:rPr lang="en-US" b="1" kern="0" dirty="0">
                <a:solidFill>
                  <a:srgbClr val="000000"/>
                </a:solidFill>
                <a:latin typeface="Trebuchet MS" panose="020B0603020202020204" pitchFamily="34" charset="0"/>
              </a:rPr>
              <a:t>-13</a:t>
            </a:r>
            <a:r>
              <a:rPr kumimoji="0" lang="en-US"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	</a:t>
            </a:r>
          </a:p>
          <a:p>
            <a:pPr lvl="0" defTabSz="914400">
              <a:defRPr/>
            </a:pPr>
            <a:endParaRPr lang="en-US" sz="2400" b="1" kern="0"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rebuchet MS" panose="020B0603020202020204" pitchFamily="34" charset="0"/>
              </a:rPr>
              <a:t>Trending Details By Holiday			14-20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0"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rebuchet MS" panose="020B0603020202020204" pitchFamily="34" charset="0"/>
              </a:rPr>
              <a:t>Non-TV Trending Topics				</a:t>
            </a:r>
            <a:r>
              <a:rPr lang="en-US" b="1" kern="0" dirty="0">
                <a:solidFill>
                  <a:srgbClr val="000000"/>
                </a:solidFill>
                <a:latin typeface="Trebuchet MS" panose="020B0603020202020204" pitchFamily="34" charset="0"/>
              </a:rPr>
              <a:t>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Trebuchet MS" panose="020B0603020202020204" pitchFamily="34" charset="0"/>
            </a:endParaRPr>
          </a:p>
          <a:p>
            <a:pPr defTabSz="914400">
              <a:defRPr/>
            </a:pPr>
            <a:r>
              <a:rPr lang="en-US" b="1" kern="0" dirty="0">
                <a:solidFill>
                  <a:srgbClr val="000000"/>
                </a:solidFill>
                <a:latin typeface="Trebuchet MS" panose="020B0603020202020204" pitchFamily="34" charset="0"/>
              </a:rPr>
              <a:t>Related Reports					22</a:t>
            </a:r>
            <a:endParaRPr kumimoji="0" lang="en-US" b="1" i="0" u="none" strike="noStrike" kern="0" cap="none" spc="0" normalizeH="0" baseline="0" noProof="0" dirty="0">
              <a:ln>
                <a:noFill/>
              </a:ln>
              <a:solidFill>
                <a:srgbClr val="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rebuchet MS" panose="020B0603020202020204" pitchFamily="34" charset="0"/>
              </a:rPr>
              <a:t>Contact Information				</a:t>
            </a:r>
            <a:r>
              <a:rPr lang="en-US" b="1" kern="0" noProof="0" dirty="0">
                <a:solidFill>
                  <a:srgbClr val="000000"/>
                </a:solidFill>
                <a:latin typeface="Trebuchet MS" panose="020B0603020202020204" pitchFamily="34" charset="0"/>
              </a:rPr>
              <a:t>23</a:t>
            </a:r>
            <a:endParaRPr kumimoji="0" lang="en-US" sz="1600" b="1" i="0" u="none" strike="noStrike" kern="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08153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3"/>
            <a:ext cx="8805334" cy="764974"/>
          </a:xfrm>
        </p:spPr>
        <p:txBody>
          <a:bodyPr/>
          <a:lstStyle/>
          <a:p>
            <a:r>
              <a:rPr lang="en-US" dirty="0">
                <a:solidFill>
                  <a:schemeClr val="tx1"/>
                </a:solidFill>
              </a:rPr>
              <a:t>College Bowl Games &amp; The NHL’s Winter Classic Trended All Day On New Year’s While Entertainment Shows Popped At Night</a:t>
            </a:r>
          </a:p>
        </p:txBody>
      </p:sp>
      <p:sp>
        <p:nvSpPr>
          <p:cNvPr id="4" name="Text Placeholder 3"/>
          <p:cNvSpPr>
            <a:spLocks noGrp="1"/>
          </p:cNvSpPr>
          <p:nvPr>
            <p:ph type="body" sz="quarter" idx="14"/>
          </p:nvPr>
        </p:nvSpPr>
        <p:spPr>
          <a:xfrm>
            <a:off x="321733" y="6621463"/>
            <a:ext cx="7545917" cy="236537"/>
          </a:xfrm>
        </p:spPr>
        <p:txBody>
          <a:bodyPr/>
          <a:lstStyle/>
          <a:p>
            <a:r>
              <a:rPr lang="en-US" sz="800" dirty="0">
                <a:latin typeface="Trebuchet MS" panose="020B0603020202020204" pitchFamily="34" charset="0"/>
              </a:rPr>
              <a:t>Source: VAB custom analysis of Top 10 trending Twitter Topics (United States) on the :45’s of each hour (11:45a-11:45p) during 1/1/18</a:t>
            </a:r>
            <a:endParaRPr lang="en-US" sz="800" dirty="0">
              <a:solidFill>
                <a:srgbClr val="FF0000"/>
              </a:solidFill>
              <a:latin typeface="Trebuchet MS" panose="020B0603020202020204" pitchFamily="34" charset="0"/>
            </a:endParaRPr>
          </a:p>
        </p:txBody>
      </p:sp>
      <p:sp>
        <p:nvSpPr>
          <p:cNvPr id="9" name="Rectangle 8"/>
          <p:cNvSpPr/>
          <p:nvPr/>
        </p:nvSpPr>
        <p:spPr>
          <a:xfrm>
            <a:off x="188358" y="1704078"/>
            <a:ext cx="5804299" cy="410498"/>
          </a:xfrm>
          <a:prstGeom prst="rect">
            <a:avLst/>
          </a:prstGeom>
          <a:solidFill>
            <a:schemeClr val="accent3">
              <a:lumMod val="7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Day</a:t>
            </a:r>
          </a:p>
          <a:p>
            <a:pPr algn="ctr"/>
            <a:r>
              <a:rPr lang="en-US" sz="1100" b="1" dirty="0">
                <a:solidFill>
                  <a:schemeClr val="bg1"/>
                </a:solidFill>
              </a:rPr>
              <a:t>(11:45a – 7:45p)</a:t>
            </a:r>
          </a:p>
        </p:txBody>
      </p:sp>
      <p:sp>
        <p:nvSpPr>
          <p:cNvPr id="22" name="Text Placeholder 2"/>
          <p:cNvSpPr>
            <a:spLocks noGrp="1"/>
          </p:cNvSpPr>
          <p:nvPr>
            <p:ph type="body" sz="quarter" idx="13"/>
          </p:nvPr>
        </p:nvSpPr>
        <p:spPr>
          <a:xfrm>
            <a:off x="115454" y="1347560"/>
            <a:ext cx="8805334" cy="378600"/>
          </a:xfrm>
        </p:spPr>
        <p:txBody>
          <a:bodyPr/>
          <a:lstStyle/>
          <a:p>
            <a:r>
              <a:rPr lang="en-US" sz="1300" b="1" u="sng" dirty="0"/>
              <a:t>75%</a:t>
            </a:r>
            <a:r>
              <a:rPr lang="en-US" sz="1300" dirty="0"/>
              <a:t> of the Top 10 Twitter trending topics between 11a – 11p on New Year’s Day were Ad-Supported TV-related</a:t>
            </a:r>
          </a:p>
        </p:txBody>
      </p:sp>
      <p:sp>
        <p:nvSpPr>
          <p:cNvPr id="24" name="Rectangle 23"/>
          <p:cNvSpPr/>
          <p:nvPr/>
        </p:nvSpPr>
        <p:spPr>
          <a:xfrm>
            <a:off x="6089323" y="1704078"/>
            <a:ext cx="2877647" cy="410498"/>
          </a:xfrm>
          <a:prstGeom prst="rect">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Night</a:t>
            </a:r>
          </a:p>
          <a:p>
            <a:pPr algn="ctr"/>
            <a:r>
              <a:rPr lang="en-US" sz="1100" b="1" dirty="0">
                <a:solidFill>
                  <a:schemeClr val="bg1"/>
                </a:solidFill>
              </a:rPr>
              <a:t>(8:45p – 11:45p)</a:t>
            </a:r>
          </a:p>
        </p:txBody>
      </p:sp>
      <p:pic>
        <p:nvPicPr>
          <p:cNvPr id="36" name="Picture 35">
            <a:extLst>
              <a:ext uri="{FF2B5EF4-FFF2-40B4-BE49-F238E27FC236}">
                <a16:creationId xmlns:a16="http://schemas.microsoft.com/office/drawing/2014/main" id="{3E081B0F-7214-4B29-833F-569214A62B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37"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extBox 38"/>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
        <p:nvSpPr>
          <p:cNvPr id="63" name="Text Placeholder 2">
            <a:extLst>
              <a:ext uri="{FF2B5EF4-FFF2-40B4-BE49-F238E27FC236}">
                <a16:creationId xmlns:a16="http://schemas.microsoft.com/office/drawing/2014/main" id="{4449651F-D4CA-4130-AB58-7AF39DA3B2D4}"/>
              </a:ext>
            </a:extLst>
          </p:cNvPr>
          <p:cNvSpPr txBox="1">
            <a:spLocks/>
          </p:cNvSpPr>
          <p:nvPr/>
        </p:nvSpPr>
        <p:spPr>
          <a:xfrm>
            <a:off x="3212472" y="6212124"/>
            <a:ext cx="3347207"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#6abcTDP = Philadelphia’s Thanksgiving Day Parade</a:t>
            </a:r>
          </a:p>
        </p:txBody>
      </p:sp>
      <p:sp>
        <p:nvSpPr>
          <p:cNvPr id="97" name="Text Placeholder 2">
            <a:extLst>
              <a:ext uri="{FF2B5EF4-FFF2-40B4-BE49-F238E27FC236}">
                <a16:creationId xmlns:a16="http://schemas.microsoft.com/office/drawing/2014/main" id="{571F42EF-4094-4619-B144-8FF1A3B4EEB4}"/>
              </a:ext>
            </a:extLst>
          </p:cNvPr>
          <p:cNvSpPr txBox="1">
            <a:spLocks/>
          </p:cNvSpPr>
          <p:nvPr/>
        </p:nvSpPr>
        <p:spPr>
          <a:xfrm>
            <a:off x="3161791" y="6390150"/>
            <a:ext cx="3347207"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 = ranking within the top 10 Twitter trending topics for that hour</a:t>
            </a:r>
          </a:p>
        </p:txBody>
      </p:sp>
      <p:sp>
        <p:nvSpPr>
          <p:cNvPr id="58" name="Text Placeholder 2">
            <a:extLst>
              <a:ext uri="{FF2B5EF4-FFF2-40B4-BE49-F238E27FC236}">
                <a16:creationId xmlns:a16="http://schemas.microsoft.com/office/drawing/2014/main" id="{70244CB4-E3CF-4E9C-86E1-13A7A9881C45}"/>
              </a:ext>
            </a:extLst>
          </p:cNvPr>
          <p:cNvSpPr txBox="1">
            <a:spLocks/>
          </p:cNvSpPr>
          <p:nvPr/>
        </p:nvSpPr>
        <p:spPr>
          <a:xfrm>
            <a:off x="3161791" y="6024259"/>
            <a:ext cx="5804563" cy="22106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dirty="0"/>
              <a:t>*The above reflects the major TV events that trended on Twitter and does not represent all TV programming that trended </a:t>
            </a:r>
          </a:p>
        </p:txBody>
      </p:sp>
      <p:pic>
        <p:nvPicPr>
          <p:cNvPr id="59" name="Picture 2" descr="https://i.ytimg.com/vi/8FkQGj1lQlI/maxresdefault.jpg">
            <a:extLst>
              <a:ext uri="{FF2B5EF4-FFF2-40B4-BE49-F238E27FC236}">
                <a16:creationId xmlns:a16="http://schemas.microsoft.com/office/drawing/2014/main" id="{C9DECD17-3A80-40F3-9BD1-9A6F1A6668FB}"/>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96734" y="5186572"/>
            <a:ext cx="1035051" cy="821169"/>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61" name="Picture 60">
            <a:extLst>
              <a:ext uri="{FF2B5EF4-FFF2-40B4-BE49-F238E27FC236}">
                <a16:creationId xmlns:a16="http://schemas.microsoft.com/office/drawing/2014/main" id="{A96096B4-BD7A-4C0C-A22D-BF5FA8390C5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95801" y="5193180"/>
            <a:ext cx="1247413" cy="814561"/>
          </a:xfrm>
          <a:prstGeom prst="rect">
            <a:avLst/>
          </a:prstGeom>
          <a:ln w="19050">
            <a:solidFill>
              <a:schemeClr val="tx1"/>
            </a:solidFill>
          </a:ln>
        </p:spPr>
      </p:pic>
      <p:pic>
        <p:nvPicPr>
          <p:cNvPr id="62" name="Picture 4" descr="https://cdn-s3.si.com/s3fs-public/styles/marquee_large_2x/public/2018/01/01/michigan-south-carolina-outback-bowl-big-ten-record.jpg">
            <a:extLst>
              <a:ext uri="{FF2B5EF4-FFF2-40B4-BE49-F238E27FC236}">
                <a16:creationId xmlns:a16="http://schemas.microsoft.com/office/drawing/2014/main" id="{F08A6193-BD72-4C7E-AEA7-7AA26357D3D2}"/>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637902" y="5193320"/>
            <a:ext cx="1066608" cy="814422"/>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64" name="Picture 6" descr="http://a57.foxnews.com/images.foxnews.com/content/fox-news/sports/2018/01/01/ucf-ends-season-13-0-with-peach-bowl-win-over-auburn/_jcr_content/par/featured_image/media-0.img.jpg/0/0/1514847667074.jpg?ve=1">
            <a:extLst>
              <a:ext uri="{FF2B5EF4-FFF2-40B4-BE49-F238E27FC236}">
                <a16:creationId xmlns:a16="http://schemas.microsoft.com/office/drawing/2014/main" id="{CC42C47D-501C-472C-916D-50AAA36D7751}"/>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607231" y="5190432"/>
            <a:ext cx="951349" cy="817310"/>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65" name="Picture 8" descr="http://image.oregonlive.com/home/olive-media/width600/img/collegefootball_impact/photo/sony-michel-rose-bowl-2018-8ec1a20e85e95b73.jpg">
            <a:extLst>
              <a:ext uri="{FF2B5EF4-FFF2-40B4-BE49-F238E27FC236}">
                <a16:creationId xmlns:a16="http://schemas.microsoft.com/office/drawing/2014/main" id="{BC42BCDA-B122-42B4-981F-7F4FC0630CFE}"/>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6224970" y="5193181"/>
            <a:ext cx="1296125" cy="810701"/>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66" name="Picture 10" descr="https://pmcvariety.files.wordpress.com/2018/01/screen-shot-2018-01-08-at-6-54-19-pm.png?w=1000&amp;h=563&amp;crop=1">
            <a:extLst>
              <a:ext uri="{FF2B5EF4-FFF2-40B4-BE49-F238E27FC236}">
                <a16:creationId xmlns:a16="http://schemas.microsoft.com/office/drawing/2014/main" id="{F06BD90B-EB58-4CA4-BE4A-52A10C14BA98}"/>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4785259" y="5193180"/>
            <a:ext cx="1359739" cy="817310"/>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67" name="Picture 12" descr="https://pmchollywoodlife.files.wordpress.com/2016/12/cardib-yells-at-swift-over-asia-relationship-ftr.jpg?w=600">
            <a:extLst>
              <a:ext uri="{FF2B5EF4-FFF2-40B4-BE49-F238E27FC236}">
                <a16:creationId xmlns:a16="http://schemas.microsoft.com/office/drawing/2014/main" id="{9111E0FA-A7F2-4683-A893-7D7CDC241634}"/>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7607230" y="5193320"/>
            <a:ext cx="1359740" cy="810562"/>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sp>
        <p:nvSpPr>
          <p:cNvPr id="69" name="Rectangle 68">
            <a:extLst>
              <a:ext uri="{FF2B5EF4-FFF2-40B4-BE49-F238E27FC236}">
                <a16:creationId xmlns:a16="http://schemas.microsoft.com/office/drawing/2014/main" id="{D01630B7-FD00-41F6-BC9D-C6C845231B33}"/>
              </a:ext>
            </a:extLst>
          </p:cNvPr>
          <p:cNvSpPr/>
          <p:nvPr/>
        </p:nvSpPr>
        <p:spPr>
          <a:xfrm>
            <a:off x="217884" y="2203682"/>
            <a:ext cx="4354116"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FD4B3094-ACC8-43A5-8C20-8022557944C9}"/>
              </a:ext>
            </a:extLst>
          </p:cNvPr>
          <p:cNvSpPr txBox="1"/>
          <p:nvPr/>
        </p:nvSpPr>
        <p:spPr>
          <a:xfrm>
            <a:off x="216068" y="2196116"/>
            <a:ext cx="4062317" cy="384721"/>
          </a:xfrm>
          <a:prstGeom prst="rect">
            <a:avLst/>
          </a:prstGeom>
          <a:noFill/>
        </p:spPr>
        <p:txBody>
          <a:bodyPr wrap="square" rtlCol="0">
            <a:spAutoFit/>
          </a:bodyPr>
          <a:lstStyle/>
          <a:p>
            <a:pPr algn="ctr"/>
            <a:r>
              <a:rPr lang="en-US" sz="1100" b="1" u="sng" dirty="0"/>
              <a:t>#</a:t>
            </a:r>
            <a:r>
              <a:rPr lang="en-US" sz="1100" b="1" u="sng" dirty="0" err="1"/>
              <a:t>RoseParade</a:t>
            </a:r>
            <a:endParaRPr lang="en-US" sz="1100" b="1" u="sng" dirty="0"/>
          </a:p>
          <a:p>
            <a:pPr algn="ctr"/>
            <a:r>
              <a:rPr lang="en-US" sz="800" i="1" dirty="0"/>
              <a:t>11:45a (#2), 12:45p (#1), 1:45p (#3), 2:45p (#5), 3:45p (#7), 4:45p (#7)  </a:t>
            </a:r>
          </a:p>
        </p:txBody>
      </p:sp>
      <p:cxnSp>
        <p:nvCxnSpPr>
          <p:cNvPr id="71" name="Straight Connector 70">
            <a:extLst>
              <a:ext uri="{FF2B5EF4-FFF2-40B4-BE49-F238E27FC236}">
                <a16:creationId xmlns:a16="http://schemas.microsoft.com/office/drawing/2014/main" id="{A1996585-17D5-48C4-ABE2-416C2D23D14F}"/>
              </a:ext>
            </a:extLst>
          </p:cNvPr>
          <p:cNvCxnSpPr>
            <a:cxnSpLocks/>
          </p:cNvCxnSpPr>
          <p:nvPr/>
        </p:nvCxnSpPr>
        <p:spPr>
          <a:xfrm>
            <a:off x="224946" y="2588357"/>
            <a:ext cx="4355932" cy="17502"/>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42424E5C-6BE2-47D7-AC20-94FE0E9FD106}"/>
              </a:ext>
            </a:extLst>
          </p:cNvPr>
          <p:cNvSpPr/>
          <p:nvPr/>
        </p:nvSpPr>
        <p:spPr>
          <a:xfrm>
            <a:off x="217884" y="2714658"/>
            <a:ext cx="4879468"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C66335C2-E508-4918-A1CE-B8E245C7F8BD}"/>
              </a:ext>
            </a:extLst>
          </p:cNvPr>
          <p:cNvSpPr txBox="1"/>
          <p:nvPr/>
        </p:nvSpPr>
        <p:spPr>
          <a:xfrm>
            <a:off x="217884" y="2699157"/>
            <a:ext cx="4879468" cy="384721"/>
          </a:xfrm>
          <a:prstGeom prst="rect">
            <a:avLst/>
          </a:prstGeom>
          <a:noFill/>
        </p:spPr>
        <p:txBody>
          <a:bodyPr wrap="square" rtlCol="0">
            <a:spAutoFit/>
          </a:bodyPr>
          <a:lstStyle/>
          <a:p>
            <a:pPr algn="ctr"/>
            <a:r>
              <a:rPr lang="en-US" sz="1100" b="1" u="sng" dirty="0"/>
              <a:t>#</a:t>
            </a:r>
            <a:r>
              <a:rPr lang="en-US" sz="1100" b="1" u="sng" dirty="0" err="1"/>
              <a:t>WinterClassic</a:t>
            </a:r>
            <a:endParaRPr lang="en-US" sz="1100" b="1" u="sng" dirty="0"/>
          </a:p>
          <a:p>
            <a:pPr algn="ctr"/>
            <a:r>
              <a:rPr lang="en-US" sz="800" i="1" dirty="0"/>
              <a:t>11:45a (#4), 12:45p (#5), 1:45p (#1), 2:45p (#1), 3:45p (#2), 4:45p (#3), 5:45p (#8), 6:45p (#5)  </a:t>
            </a:r>
          </a:p>
        </p:txBody>
      </p:sp>
      <p:cxnSp>
        <p:nvCxnSpPr>
          <p:cNvPr id="83" name="Straight Connector 82">
            <a:extLst>
              <a:ext uri="{FF2B5EF4-FFF2-40B4-BE49-F238E27FC236}">
                <a16:creationId xmlns:a16="http://schemas.microsoft.com/office/drawing/2014/main" id="{0A9C8BED-9C5E-4C9A-8129-3A3B3F32E58D}"/>
              </a:ext>
            </a:extLst>
          </p:cNvPr>
          <p:cNvCxnSpPr>
            <a:cxnSpLocks/>
          </p:cNvCxnSpPr>
          <p:nvPr/>
        </p:nvCxnSpPr>
        <p:spPr>
          <a:xfrm>
            <a:off x="217884" y="3103227"/>
            <a:ext cx="4879468"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Rectangle 92">
            <a:extLst>
              <a:ext uri="{FF2B5EF4-FFF2-40B4-BE49-F238E27FC236}">
                <a16:creationId xmlns:a16="http://schemas.microsoft.com/office/drawing/2014/main" id="{FFDE300D-4315-4D22-AD75-BB7081BC9517}"/>
              </a:ext>
            </a:extLst>
          </p:cNvPr>
          <p:cNvSpPr/>
          <p:nvPr/>
        </p:nvSpPr>
        <p:spPr>
          <a:xfrm>
            <a:off x="1377192" y="3932376"/>
            <a:ext cx="5241722"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9E5DBE89-6429-4F49-89F4-9444432EBF5D}"/>
              </a:ext>
            </a:extLst>
          </p:cNvPr>
          <p:cNvSpPr txBox="1"/>
          <p:nvPr/>
        </p:nvSpPr>
        <p:spPr>
          <a:xfrm>
            <a:off x="1377191" y="3916875"/>
            <a:ext cx="5241721" cy="384721"/>
          </a:xfrm>
          <a:prstGeom prst="rect">
            <a:avLst/>
          </a:prstGeom>
          <a:noFill/>
        </p:spPr>
        <p:txBody>
          <a:bodyPr wrap="square" rtlCol="0">
            <a:spAutoFit/>
          </a:bodyPr>
          <a:lstStyle/>
          <a:p>
            <a:pPr algn="ctr"/>
            <a:r>
              <a:rPr lang="en-US" sz="1100" b="1" u="sng" dirty="0"/>
              <a:t>#</a:t>
            </a:r>
            <a:r>
              <a:rPr lang="en-US" sz="1100" b="1" u="sng" dirty="0" err="1"/>
              <a:t>PeachBowl</a:t>
            </a:r>
            <a:r>
              <a:rPr lang="en-US" sz="1100" u="sng" dirty="0"/>
              <a:t> </a:t>
            </a:r>
            <a:r>
              <a:rPr lang="en-US" sz="800" u="sng" dirty="0"/>
              <a:t>(University of Central Florida vs. Auburn)</a:t>
            </a:r>
          </a:p>
          <a:p>
            <a:pPr algn="ctr"/>
            <a:r>
              <a:rPr lang="en-US" sz="800" i="1" dirty="0"/>
              <a:t>1:45p (#5), 2:45p (#3), 3:45p (#4), 4:45p (#1), 5:45p (#2), 6:45p (#10), 7:45p (#6), 8:45p (#75)  </a:t>
            </a:r>
          </a:p>
        </p:txBody>
      </p:sp>
      <p:cxnSp>
        <p:nvCxnSpPr>
          <p:cNvPr id="101" name="Straight Connector 100">
            <a:extLst>
              <a:ext uri="{FF2B5EF4-FFF2-40B4-BE49-F238E27FC236}">
                <a16:creationId xmlns:a16="http://schemas.microsoft.com/office/drawing/2014/main" id="{B73E7F9A-8626-4A0B-9ABA-1E2797AE2F15}"/>
              </a:ext>
            </a:extLst>
          </p:cNvPr>
          <p:cNvCxnSpPr>
            <a:cxnSpLocks/>
          </p:cNvCxnSpPr>
          <p:nvPr/>
        </p:nvCxnSpPr>
        <p:spPr>
          <a:xfrm>
            <a:off x="1377191" y="4326763"/>
            <a:ext cx="5259849" cy="11937"/>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232CFDC5-4109-4F54-92B1-EB02C6040459}"/>
              </a:ext>
            </a:extLst>
          </p:cNvPr>
          <p:cNvSpPr txBox="1"/>
          <p:nvPr/>
        </p:nvSpPr>
        <p:spPr>
          <a:xfrm>
            <a:off x="161637" y="3112276"/>
            <a:ext cx="4935716" cy="215444"/>
          </a:xfrm>
          <a:prstGeom prst="rect">
            <a:avLst/>
          </a:prstGeom>
          <a:noFill/>
        </p:spPr>
        <p:txBody>
          <a:bodyPr wrap="square" rtlCol="0">
            <a:spAutoFit/>
          </a:bodyPr>
          <a:lstStyle/>
          <a:p>
            <a:r>
              <a:rPr lang="en-US" sz="800" dirty="0"/>
              <a:t>Related Trending Topics: </a:t>
            </a:r>
            <a:r>
              <a:rPr lang="en-US" sz="800" i="1" dirty="0"/>
              <a:t>Paul Carey</a:t>
            </a:r>
            <a:endParaRPr lang="en-US" sz="500" i="1" dirty="0"/>
          </a:p>
        </p:txBody>
      </p:sp>
      <p:sp>
        <p:nvSpPr>
          <p:cNvPr id="116" name="TextBox 115">
            <a:extLst>
              <a:ext uri="{FF2B5EF4-FFF2-40B4-BE49-F238E27FC236}">
                <a16:creationId xmlns:a16="http://schemas.microsoft.com/office/drawing/2014/main" id="{1F318444-93A3-4CFC-BE26-26CCB9054D2B}"/>
              </a:ext>
            </a:extLst>
          </p:cNvPr>
          <p:cNvSpPr txBox="1"/>
          <p:nvPr/>
        </p:nvSpPr>
        <p:spPr>
          <a:xfrm>
            <a:off x="1301691" y="4338700"/>
            <a:ext cx="5241722" cy="215444"/>
          </a:xfrm>
          <a:prstGeom prst="rect">
            <a:avLst/>
          </a:prstGeom>
          <a:noFill/>
        </p:spPr>
        <p:txBody>
          <a:bodyPr wrap="square" rtlCol="0">
            <a:spAutoFit/>
          </a:bodyPr>
          <a:lstStyle/>
          <a:p>
            <a:r>
              <a:rPr lang="en-US" sz="800" dirty="0"/>
              <a:t>Related Trending Topics: </a:t>
            </a:r>
            <a:r>
              <a:rPr lang="en-US" sz="800" i="1" dirty="0"/>
              <a:t>#Auburn, Congrats to UCF</a:t>
            </a:r>
            <a:endParaRPr lang="en-US" sz="500" i="1" dirty="0"/>
          </a:p>
        </p:txBody>
      </p:sp>
      <p:sp>
        <p:nvSpPr>
          <p:cNvPr id="118" name="Rectangle 117">
            <a:extLst>
              <a:ext uri="{FF2B5EF4-FFF2-40B4-BE49-F238E27FC236}">
                <a16:creationId xmlns:a16="http://schemas.microsoft.com/office/drawing/2014/main" id="{AFE827EA-F22E-4EB6-958B-E4E42787F360}"/>
              </a:ext>
            </a:extLst>
          </p:cNvPr>
          <p:cNvSpPr/>
          <p:nvPr/>
        </p:nvSpPr>
        <p:spPr>
          <a:xfrm>
            <a:off x="986310" y="3303365"/>
            <a:ext cx="4935716"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46D6C41D-D476-413A-9E44-D2C6FCA516F9}"/>
              </a:ext>
            </a:extLst>
          </p:cNvPr>
          <p:cNvSpPr txBox="1"/>
          <p:nvPr/>
        </p:nvSpPr>
        <p:spPr>
          <a:xfrm>
            <a:off x="984493" y="3295799"/>
            <a:ext cx="4935716" cy="384721"/>
          </a:xfrm>
          <a:prstGeom prst="rect">
            <a:avLst/>
          </a:prstGeom>
          <a:noFill/>
        </p:spPr>
        <p:txBody>
          <a:bodyPr wrap="square" rtlCol="0">
            <a:spAutoFit/>
          </a:bodyPr>
          <a:lstStyle/>
          <a:p>
            <a:pPr algn="ctr"/>
            <a:r>
              <a:rPr lang="en-US" sz="1100" b="1" u="sng" dirty="0"/>
              <a:t>#</a:t>
            </a:r>
            <a:r>
              <a:rPr lang="en-US" sz="1100" b="1" u="sng" dirty="0" err="1"/>
              <a:t>OutbackBowl</a:t>
            </a:r>
            <a:r>
              <a:rPr lang="en-US" sz="1100" u="sng" dirty="0"/>
              <a:t> </a:t>
            </a:r>
            <a:r>
              <a:rPr lang="en-US" sz="800" u="sng" dirty="0"/>
              <a:t>(South Carolina vs. Michigan)</a:t>
            </a:r>
          </a:p>
          <a:p>
            <a:pPr algn="ctr"/>
            <a:r>
              <a:rPr lang="en-US" sz="800" i="1" dirty="0"/>
              <a:t>12:45p (#4), 1:45p (#4), 2:45p (#4), 3:45p (#8)</a:t>
            </a:r>
          </a:p>
        </p:txBody>
      </p:sp>
      <p:cxnSp>
        <p:nvCxnSpPr>
          <p:cNvPr id="132" name="Straight Connector 131">
            <a:extLst>
              <a:ext uri="{FF2B5EF4-FFF2-40B4-BE49-F238E27FC236}">
                <a16:creationId xmlns:a16="http://schemas.microsoft.com/office/drawing/2014/main" id="{636DEA97-C5F7-44D2-BCF7-D8EACF3A17C2}"/>
              </a:ext>
            </a:extLst>
          </p:cNvPr>
          <p:cNvCxnSpPr>
            <a:cxnSpLocks/>
          </p:cNvCxnSpPr>
          <p:nvPr/>
        </p:nvCxnSpPr>
        <p:spPr>
          <a:xfrm>
            <a:off x="984493" y="3688040"/>
            <a:ext cx="4937533"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B5476573-C229-4353-AE69-B25EB8F23909}"/>
              </a:ext>
            </a:extLst>
          </p:cNvPr>
          <p:cNvSpPr txBox="1"/>
          <p:nvPr/>
        </p:nvSpPr>
        <p:spPr>
          <a:xfrm>
            <a:off x="918045" y="3691747"/>
            <a:ext cx="5002164" cy="215444"/>
          </a:xfrm>
          <a:prstGeom prst="rect">
            <a:avLst/>
          </a:prstGeom>
          <a:noFill/>
        </p:spPr>
        <p:txBody>
          <a:bodyPr wrap="square" rtlCol="0">
            <a:spAutoFit/>
          </a:bodyPr>
          <a:lstStyle/>
          <a:p>
            <a:r>
              <a:rPr lang="en-US" sz="800" dirty="0"/>
              <a:t>Related Trending Topics: </a:t>
            </a:r>
            <a:r>
              <a:rPr lang="en-US" sz="800" i="1" dirty="0"/>
              <a:t>Jim Harbaugh, Michigan (trended through 7:45p)</a:t>
            </a:r>
            <a:endParaRPr lang="en-US" sz="500" i="1" dirty="0"/>
          </a:p>
        </p:txBody>
      </p:sp>
      <p:sp>
        <p:nvSpPr>
          <p:cNvPr id="134" name="Rectangle 133">
            <a:extLst>
              <a:ext uri="{FF2B5EF4-FFF2-40B4-BE49-F238E27FC236}">
                <a16:creationId xmlns:a16="http://schemas.microsoft.com/office/drawing/2014/main" id="{7A5A2B87-FC68-4560-A3D5-0E70920FD772}"/>
              </a:ext>
            </a:extLst>
          </p:cNvPr>
          <p:cNvSpPr/>
          <p:nvPr/>
        </p:nvSpPr>
        <p:spPr>
          <a:xfrm>
            <a:off x="4612855" y="2204406"/>
            <a:ext cx="4354116"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41758E2C-B37A-473C-BBFC-50E75170FE05}"/>
              </a:ext>
            </a:extLst>
          </p:cNvPr>
          <p:cNvSpPr txBox="1"/>
          <p:nvPr/>
        </p:nvSpPr>
        <p:spPr>
          <a:xfrm>
            <a:off x="4612854" y="2196840"/>
            <a:ext cx="4354115" cy="384721"/>
          </a:xfrm>
          <a:prstGeom prst="rect">
            <a:avLst/>
          </a:prstGeom>
          <a:noFill/>
        </p:spPr>
        <p:txBody>
          <a:bodyPr wrap="square" rtlCol="0">
            <a:spAutoFit/>
          </a:bodyPr>
          <a:lstStyle/>
          <a:p>
            <a:pPr algn="ctr"/>
            <a:r>
              <a:rPr lang="en-US" sz="1100" b="1" u="sng" dirty="0"/>
              <a:t>#</a:t>
            </a:r>
            <a:r>
              <a:rPr lang="en-US" sz="1100" b="1" u="sng" dirty="0" err="1"/>
              <a:t>RoseBowl</a:t>
            </a:r>
            <a:r>
              <a:rPr lang="en-US" sz="1100" u="sng" dirty="0"/>
              <a:t> </a:t>
            </a:r>
            <a:r>
              <a:rPr lang="en-US" sz="800" u="sng" dirty="0"/>
              <a:t>(Georgia vs. Oklahoma)</a:t>
            </a:r>
          </a:p>
          <a:p>
            <a:pPr algn="ctr"/>
            <a:r>
              <a:rPr lang="en-US" sz="800" i="1" dirty="0"/>
              <a:t>5:45p (#1), 6:45p (#1), 7:45p (#1), 8:45p (#1), 9:45p (#1), 10:45p (#1), 11:45p (#1)</a:t>
            </a:r>
          </a:p>
        </p:txBody>
      </p:sp>
      <p:cxnSp>
        <p:nvCxnSpPr>
          <p:cNvPr id="136" name="Straight Connector 135">
            <a:extLst>
              <a:ext uri="{FF2B5EF4-FFF2-40B4-BE49-F238E27FC236}">
                <a16:creationId xmlns:a16="http://schemas.microsoft.com/office/drawing/2014/main" id="{52308D44-02A3-4C1B-975D-F4690B654906}"/>
              </a:ext>
            </a:extLst>
          </p:cNvPr>
          <p:cNvCxnSpPr>
            <a:cxnSpLocks/>
          </p:cNvCxnSpPr>
          <p:nvPr/>
        </p:nvCxnSpPr>
        <p:spPr>
          <a:xfrm>
            <a:off x="4612855" y="2605859"/>
            <a:ext cx="435411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95F3B255-5843-4685-A507-481FAEFD5D80}"/>
              </a:ext>
            </a:extLst>
          </p:cNvPr>
          <p:cNvSpPr txBox="1"/>
          <p:nvPr/>
        </p:nvSpPr>
        <p:spPr>
          <a:xfrm>
            <a:off x="5217952" y="2610529"/>
            <a:ext cx="3748402" cy="338554"/>
          </a:xfrm>
          <a:prstGeom prst="rect">
            <a:avLst/>
          </a:prstGeom>
          <a:noFill/>
        </p:spPr>
        <p:txBody>
          <a:bodyPr wrap="square" rtlCol="0">
            <a:spAutoFit/>
          </a:bodyPr>
          <a:lstStyle/>
          <a:p>
            <a:pPr algn="r"/>
            <a:r>
              <a:rPr lang="en-US" sz="800" dirty="0"/>
              <a:t>Related Trending Topics: </a:t>
            </a:r>
            <a:r>
              <a:rPr lang="en-US" sz="800" i="1" dirty="0"/>
              <a:t>#Oklahoma, Rodney Anderson, Baker Mayfield, Lincoln Riley, Sooners, #</a:t>
            </a:r>
            <a:r>
              <a:rPr lang="en-US" sz="800" i="1" dirty="0" err="1"/>
              <a:t>UGAvsOK</a:t>
            </a:r>
            <a:r>
              <a:rPr lang="en-US" sz="800" i="1" dirty="0"/>
              <a:t>, Chubb, Dawgs, Roquan Smith</a:t>
            </a:r>
            <a:endParaRPr lang="en-US" sz="500" i="1" dirty="0"/>
          </a:p>
        </p:txBody>
      </p:sp>
      <p:sp>
        <p:nvSpPr>
          <p:cNvPr id="147" name="Rectangle 146">
            <a:extLst>
              <a:ext uri="{FF2B5EF4-FFF2-40B4-BE49-F238E27FC236}">
                <a16:creationId xmlns:a16="http://schemas.microsoft.com/office/drawing/2014/main" id="{7FE9D30C-D9DA-47DE-AA53-66F3EE1D3F41}"/>
              </a:ext>
            </a:extLst>
          </p:cNvPr>
          <p:cNvSpPr/>
          <p:nvPr/>
        </p:nvSpPr>
        <p:spPr>
          <a:xfrm>
            <a:off x="1921129" y="4596635"/>
            <a:ext cx="3345444"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9C7423A3-B2FC-4703-B8C1-2CEB7C41211E}"/>
              </a:ext>
            </a:extLst>
          </p:cNvPr>
          <p:cNvSpPr txBox="1"/>
          <p:nvPr/>
        </p:nvSpPr>
        <p:spPr>
          <a:xfrm>
            <a:off x="1921129" y="4581134"/>
            <a:ext cx="3426194" cy="384721"/>
          </a:xfrm>
          <a:prstGeom prst="rect">
            <a:avLst/>
          </a:prstGeom>
          <a:noFill/>
        </p:spPr>
        <p:txBody>
          <a:bodyPr wrap="square" rtlCol="0">
            <a:spAutoFit/>
          </a:bodyPr>
          <a:lstStyle/>
          <a:p>
            <a:pPr algn="ctr"/>
            <a:r>
              <a:rPr lang="en-US" sz="1100" b="1" u="sng" dirty="0"/>
              <a:t>Notre Dame / #</a:t>
            </a:r>
            <a:r>
              <a:rPr lang="en-US" sz="1100" b="1" u="sng" dirty="0" err="1"/>
              <a:t>CitrusBowl</a:t>
            </a:r>
            <a:r>
              <a:rPr lang="en-US" sz="1100" u="sng" dirty="0"/>
              <a:t> </a:t>
            </a:r>
            <a:endParaRPr lang="en-US" sz="1000" u="sng" dirty="0"/>
          </a:p>
          <a:p>
            <a:pPr algn="ctr"/>
            <a:r>
              <a:rPr lang="en-US" sz="800" i="1" dirty="0"/>
              <a:t>2:45p (#6/NA), 3:45p (NA/#5), 4:45p (#4/NA), 5:45p (NA/#7)</a:t>
            </a:r>
          </a:p>
        </p:txBody>
      </p:sp>
      <p:cxnSp>
        <p:nvCxnSpPr>
          <p:cNvPr id="149" name="Straight Connector 148">
            <a:extLst>
              <a:ext uri="{FF2B5EF4-FFF2-40B4-BE49-F238E27FC236}">
                <a16:creationId xmlns:a16="http://schemas.microsoft.com/office/drawing/2014/main" id="{4F6E6C14-EDF1-4AE5-812E-0242543EBD6A}"/>
              </a:ext>
            </a:extLst>
          </p:cNvPr>
          <p:cNvCxnSpPr>
            <a:cxnSpLocks/>
          </p:cNvCxnSpPr>
          <p:nvPr/>
        </p:nvCxnSpPr>
        <p:spPr>
          <a:xfrm>
            <a:off x="1921128" y="4991022"/>
            <a:ext cx="334544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C4C59C49-DB12-4C17-9337-728BC958EB99}"/>
              </a:ext>
            </a:extLst>
          </p:cNvPr>
          <p:cNvSpPr txBox="1"/>
          <p:nvPr/>
        </p:nvSpPr>
        <p:spPr>
          <a:xfrm>
            <a:off x="1851317" y="4976991"/>
            <a:ext cx="3426194" cy="215444"/>
          </a:xfrm>
          <a:prstGeom prst="rect">
            <a:avLst/>
          </a:prstGeom>
          <a:noFill/>
        </p:spPr>
        <p:txBody>
          <a:bodyPr wrap="square" rtlCol="0">
            <a:spAutoFit/>
          </a:bodyPr>
          <a:lstStyle/>
          <a:p>
            <a:r>
              <a:rPr lang="en-US" sz="800" dirty="0"/>
              <a:t>Related Trending Topics: </a:t>
            </a:r>
            <a:r>
              <a:rPr lang="en-US" sz="800" i="1" dirty="0"/>
              <a:t>Danny </a:t>
            </a:r>
            <a:r>
              <a:rPr lang="en-US" sz="800" i="1" dirty="0" err="1"/>
              <a:t>Etling</a:t>
            </a:r>
            <a:endParaRPr lang="en-US" sz="500" i="1" dirty="0"/>
          </a:p>
        </p:txBody>
      </p:sp>
      <p:sp>
        <p:nvSpPr>
          <p:cNvPr id="152" name="Rectangle 151">
            <a:extLst>
              <a:ext uri="{FF2B5EF4-FFF2-40B4-BE49-F238E27FC236}">
                <a16:creationId xmlns:a16="http://schemas.microsoft.com/office/drawing/2014/main" id="{171CE08D-EA37-4D83-AD2C-6B997E57F880}"/>
              </a:ext>
            </a:extLst>
          </p:cNvPr>
          <p:cNvSpPr/>
          <p:nvPr/>
        </p:nvSpPr>
        <p:spPr>
          <a:xfrm>
            <a:off x="7001215" y="3652721"/>
            <a:ext cx="1925276"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A407B1A9-964A-4D9B-8BCB-89777B12F72C}"/>
              </a:ext>
            </a:extLst>
          </p:cNvPr>
          <p:cNvSpPr txBox="1"/>
          <p:nvPr/>
        </p:nvSpPr>
        <p:spPr>
          <a:xfrm>
            <a:off x="6954472" y="3624977"/>
            <a:ext cx="2048869" cy="384721"/>
          </a:xfrm>
          <a:prstGeom prst="rect">
            <a:avLst/>
          </a:prstGeom>
          <a:noFill/>
        </p:spPr>
        <p:txBody>
          <a:bodyPr wrap="square" rtlCol="0">
            <a:spAutoFit/>
          </a:bodyPr>
          <a:lstStyle/>
          <a:p>
            <a:pPr algn="ctr"/>
            <a:r>
              <a:rPr lang="en-US" sz="1100" b="1" u="sng" dirty="0"/>
              <a:t>#</a:t>
            </a:r>
            <a:r>
              <a:rPr lang="en-US" sz="1100" b="1" u="sng" dirty="0" err="1"/>
              <a:t>SugarBowl</a:t>
            </a:r>
            <a:r>
              <a:rPr lang="en-US" sz="1100" u="sng" dirty="0"/>
              <a:t> </a:t>
            </a:r>
            <a:r>
              <a:rPr lang="en-US" sz="800" u="sng" dirty="0"/>
              <a:t>(Clemson vs. Alabama)</a:t>
            </a:r>
          </a:p>
          <a:p>
            <a:pPr algn="ctr"/>
            <a:r>
              <a:rPr lang="en-US" sz="800" i="1" dirty="0"/>
              <a:t>11:45p (#2)</a:t>
            </a:r>
          </a:p>
        </p:txBody>
      </p:sp>
      <p:cxnSp>
        <p:nvCxnSpPr>
          <p:cNvPr id="154" name="Straight Connector 153">
            <a:extLst>
              <a:ext uri="{FF2B5EF4-FFF2-40B4-BE49-F238E27FC236}">
                <a16:creationId xmlns:a16="http://schemas.microsoft.com/office/drawing/2014/main" id="{D9889D28-27B5-4C64-A361-12F07DAEF232}"/>
              </a:ext>
            </a:extLst>
          </p:cNvPr>
          <p:cNvCxnSpPr>
            <a:cxnSpLocks/>
          </p:cNvCxnSpPr>
          <p:nvPr/>
        </p:nvCxnSpPr>
        <p:spPr>
          <a:xfrm>
            <a:off x="7001215" y="4050163"/>
            <a:ext cx="1925276"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 name="TextBox 154">
            <a:extLst>
              <a:ext uri="{FF2B5EF4-FFF2-40B4-BE49-F238E27FC236}">
                <a16:creationId xmlns:a16="http://schemas.microsoft.com/office/drawing/2014/main" id="{C0EC7825-AD6F-4730-B954-925CF1528528}"/>
              </a:ext>
            </a:extLst>
          </p:cNvPr>
          <p:cNvSpPr txBox="1"/>
          <p:nvPr/>
        </p:nvSpPr>
        <p:spPr>
          <a:xfrm>
            <a:off x="6637040" y="4060286"/>
            <a:ext cx="2398509" cy="338554"/>
          </a:xfrm>
          <a:prstGeom prst="rect">
            <a:avLst/>
          </a:prstGeom>
          <a:noFill/>
        </p:spPr>
        <p:txBody>
          <a:bodyPr wrap="square" rtlCol="0">
            <a:spAutoFit/>
          </a:bodyPr>
          <a:lstStyle/>
          <a:p>
            <a:pPr algn="r"/>
            <a:r>
              <a:rPr lang="en-US" sz="800" dirty="0"/>
              <a:t>Related Trending Topics: </a:t>
            </a:r>
            <a:r>
              <a:rPr lang="en-US" sz="800" i="1" dirty="0" err="1"/>
              <a:t>Da’Ron</a:t>
            </a:r>
            <a:r>
              <a:rPr lang="en-US" sz="800" i="1" dirty="0"/>
              <a:t> Payne, Deshaun Watson, Clemson (trended from 9:45p)</a:t>
            </a:r>
            <a:endParaRPr lang="en-US" sz="500" i="1" dirty="0"/>
          </a:p>
        </p:txBody>
      </p:sp>
      <p:sp>
        <p:nvSpPr>
          <p:cNvPr id="156" name="Rectangle 155">
            <a:extLst>
              <a:ext uri="{FF2B5EF4-FFF2-40B4-BE49-F238E27FC236}">
                <a16:creationId xmlns:a16="http://schemas.microsoft.com/office/drawing/2014/main" id="{DE36DE8F-F005-4D28-8AB8-B36DD33B2A79}"/>
              </a:ext>
            </a:extLst>
          </p:cNvPr>
          <p:cNvSpPr/>
          <p:nvPr/>
        </p:nvSpPr>
        <p:spPr>
          <a:xfrm>
            <a:off x="6105718" y="3042206"/>
            <a:ext cx="2860636"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81602D42-4522-447D-9CD3-F5A7130A9586}"/>
              </a:ext>
            </a:extLst>
          </p:cNvPr>
          <p:cNvSpPr txBox="1"/>
          <p:nvPr/>
        </p:nvSpPr>
        <p:spPr>
          <a:xfrm>
            <a:off x="6109309" y="3014462"/>
            <a:ext cx="2873054" cy="384721"/>
          </a:xfrm>
          <a:prstGeom prst="rect">
            <a:avLst/>
          </a:prstGeom>
          <a:noFill/>
        </p:spPr>
        <p:txBody>
          <a:bodyPr wrap="square" rtlCol="0">
            <a:spAutoFit/>
          </a:bodyPr>
          <a:lstStyle/>
          <a:p>
            <a:pPr algn="ctr"/>
            <a:r>
              <a:rPr lang="en-US" sz="1100" b="1" u="sng" dirty="0"/>
              <a:t>#</a:t>
            </a:r>
            <a:r>
              <a:rPr lang="en-US" sz="1100" b="1" u="sng" dirty="0" err="1"/>
              <a:t>TheBachelor</a:t>
            </a:r>
            <a:endParaRPr lang="en-US" sz="700" b="1" u="sng" dirty="0"/>
          </a:p>
          <a:p>
            <a:pPr algn="ctr"/>
            <a:r>
              <a:rPr lang="en-US" sz="800" i="1" dirty="0"/>
              <a:t>8:45p (#2), 9:45p (#2), 10:45p (#2), 11:45p (#4)</a:t>
            </a:r>
          </a:p>
        </p:txBody>
      </p:sp>
      <p:cxnSp>
        <p:nvCxnSpPr>
          <p:cNvPr id="158" name="Straight Connector 157">
            <a:extLst>
              <a:ext uri="{FF2B5EF4-FFF2-40B4-BE49-F238E27FC236}">
                <a16:creationId xmlns:a16="http://schemas.microsoft.com/office/drawing/2014/main" id="{95A6B5C8-63F0-4DBD-BBD2-C0D892235A74}"/>
              </a:ext>
            </a:extLst>
          </p:cNvPr>
          <p:cNvCxnSpPr>
            <a:cxnSpLocks/>
          </p:cNvCxnSpPr>
          <p:nvPr/>
        </p:nvCxnSpPr>
        <p:spPr>
          <a:xfrm>
            <a:off x="6100921" y="3439648"/>
            <a:ext cx="2873053"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0" name="Rectangle 159">
            <a:extLst>
              <a:ext uri="{FF2B5EF4-FFF2-40B4-BE49-F238E27FC236}">
                <a16:creationId xmlns:a16="http://schemas.microsoft.com/office/drawing/2014/main" id="{8D78858F-9710-4F78-9019-13AF17D318B2}"/>
              </a:ext>
            </a:extLst>
          </p:cNvPr>
          <p:cNvSpPr/>
          <p:nvPr/>
        </p:nvSpPr>
        <p:spPr>
          <a:xfrm>
            <a:off x="6098727" y="4456165"/>
            <a:ext cx="2860636" cy="501550"/>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2C274027-F9C4-4C60-A2E8-88DE1740CB3B}"/>
              </a:ext>
            </a:extLst>
          </p:cNvPr>
          <p:cNvSpPr txBox="1"/>
          <p:nvPr/>
        </p:nvSpPr>
        <p:spPr>
          <a:xfrm>
            <a:off x="6597219" y="4462078"/>
            <a:ext cx="977990" cy="384721"/>
          </a:xfrm>
          <a:prstGeom prst="rect">
            <a:avLst/>
          </a:prstGeom>
          <a:noFill/>
        </p:spPr>
        <p:txBody>
          <a:bodyPr wrap="square" rtlCol="0">
            <a:spAutoFit/>
          </a:bodyPr>
          <a:lstStyle/>
          <a:p>
            <a:pPr algn="ctr"/>
            <a:r>
              <a:rPr lang="en-US" sz="1100" b="1" u="sng" dirty="0"/>
              <a:t>#LHHNY</a:t>
            </a:r>
            <a:endParaRPr lang="en-US" sz="700" b="1" u="sng" dirty="0"/>
          </a:p>
          <a:p>
            <a:pPr algn="ctr"/>
            <a:r>
              <a:rPr lang="en-US" sz="800" i="1" dirty="0"/>
              <a:t>8:45p (#8)</a:t>
            </a:r>
          </a:p>
        </p:txBody>
      </p:sp>
      <p:cxnSp>
        <p:nvCxnSpPr>
          <p:cNvPr id="162" name="Straight Connector 161">
            <a:extLst>
              <a:ext uri="{FF2B5EF4-FFF2-40B4-BE49-F238E27FC236}">
                <a16:creationId xmlns:a16="http://schemas.microsoft.com/office/drawing/2014/main" id="{D92E95A6-39DE-49B1-B6D1-8C1EA061968F}"/>
              </a:ext>
            </a:extLst>
          </p:cNvPr>
          <p:cNvCxnSpPr>
            <a:cxnSpLocks/>
          </p:cNvCxnSpPr>
          <p:nvPr/>
        </p:nvCxnSpPr>
        <p:spPr>
          <a:xfrm>
            <a:off x="6102319" y="4993011"/>
            <a:ext cx="2873053"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TextBox 162">
            <a:extLst>
              <a:ext uri="{FF2B5EF4-FFF2-40B4-BE49-F238E27FC236}">
                <a16:creationId xmlns:a16="http://schemas.microsoft.com/office/drawing/2014/main" id="{EFD98B3F-73CA-4DF4-AB6E-5F0BBA103F4B}"/>
              </a:ext>
            </a:extLst>
          </p:cNvPr>
          <p:cNvSpPr txBox="1"/>
          <p:nvPr/>
        </p:nvSpPr>
        <p:spPr>
          <a:xfrm>
            <a:off x="6112006" y="4478856"/>
            <a:ext cx="808911" cy="430887"/>
          </a:xfrm>
          <a:prstGeom prst="rect">
            <a:avLst/>
          </a:prstGeom>
          <a:noFill/>
        </p:spPr>
        <p:txBody>
          <a:bodyPr wrap="square" rtlCol="0">
            <a:spAutoFit/>
          </a:bodyPr>
          <a:lstStyle/>
          <a:p>
            <a:r>
              <a:rPr lang="en-US" sz="1100" dirty="0"/>
              <a:t>Love &amp; Hip Hop:</a:t>
            </a:r>
            <a:endParaRPr lang="en-US" sz="800" i="1" dirty="0"/>
          </a:p>
        </p:txBody>
      </p:sp>
      <p:sp>
        <p:nvSpPr>
          <p:cNvPr id="164" name="TextBox 163">
            <a:extLst>
              <a:ext uri="{FF2B5EF4-FFF2-40B4-BE49-F238E27FC236}">
                <a16:creationId xmlns:a16="http://schemas.microsoft.com/office/drawing/2014/main" id="{F57D88F6-1788-4786-BE56-27EE1ECB7379}"/>
              </a:ext>
            </a:extLst>
          </p:cNvPr>
          <p:cNvSpPr txBox="1"/>
          <p:nvPr/>
        </p:nvSpPr>
        <p:spPr>
          <a:xfrm>
            <a:off x="7324281" y="4420426"/>
            <a:ext cx="330159" cy="523220"/>
          </a:xfrm>
          <a:prstGeom prst="rect">
            <a:avLst/>
          </a:prstGeom>
          <a:noFill/>
        </p:spPr>
        <p:txBody>
          <a:bodyPr wrap="square" rtlCol="0">
            <a:spAutoFit/>
          </a:bodyPr>
          <a:lstStyle/>
          <a:p>
            <a:r>
              <a:rPr lang="en-US" sz="2800" b="1" dirty="0"/>
              <a:t>/</a:t>
            </a:r>
          </a:p>
        </p:txBody>
      </p:sp>
      <p:sp>
        <p:nvSpPr>
          <p:cNvPr id="165" name="TextBox 164">
            <a:extLst>
              <a:ext uri="{FF2B5EF4-FFF2-40B4-BE49-F238E27FC236}">
                <a16:creationId xmlns:a16="http://schemas.microsoft.com/office/drawing/2014/main" id="{541569B8-B745-4474-92AD-670453B02543}"/>
              </a:ext>
            </a:extLst>
          </p:cNvPr>
          <p:cNvSpPr txBox="1"/>
          <p:nvPr/>
        </p:nvSpPr>
        <p:spPr>
          <a:xfrm>
            <a:off x="7474591" y="4455087"/>
            <a:ext cx="1459760" cy="507831"/>
          </a:xfrm>
          <a:prstGeom prst="rect">
            <a:avLst/>
          </a:prstGeom>
          <a:noFill/>
        </p:spPr>
        <p:txBody>
          <a:bodyPr wrap="square" rtlCol="0">
            <a:spAutoFit/>
          </a:bodyPr>
          <a:lstStyle/>
          <a:p>
            <a:pPr algn="ctr"/>
            <a:r>
              <a:rPr lang="en-US" sz="1100" b="1" u="sng" dirty="0"/>
              <a:t>#LHHMIA</a:t>
            </a:r>
            <a:endParaRPr lang="en-US" sz="700" b="1" u="sng" dirty="0"/>
          </a:p>
          <a:p>
            <a:pPr algn="ctr"/>
            <a:r>
              <a:rPr lang="en-US" sz="800" i="1" dirty="0"/>
              <a:t>9:45p (#3), 10:45p (#3), 11:45p (#5)</a:t>
            </a:r>
          </a:p>
        </p:txBody>
      </p:sp>
      <p:sp>
        <p:nvSpPr>
          <p:cNvPr id="166" name="Rectangle 165">
            <a:extLst>
              <a:ext uri="{FF2B5EF4-FFF2-40B4-BE49-F238E27FC236}">
                <a16:creationId xmlns:a16="http://schemas.microsoft.com/office/drawing/2014/main" id="{007DE762-A3A2-4ABF-9E68-CDBDF2F558AD}"/>
              </a:ext>
            </a:extLst>
          </p:cNvPr>
          <p:cNvSpPr/>
          <p:nvPr/>
        </p:nvSpPr>
        <p:spPr>
          <a:xfrm>
            <a:off x="799601" y="4594701"/>
            <a:ext cx="1040778" cy="362146"/>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0A2C13E-8E30-4ACB-9568-2D2909263E2C}"/>
              </a:ext>
            </a:extLst>
          </p:cNvPr>
          <p:cNvSpPr txBox="1"/>
          <p:nvPr/>
        </p:nvSpPr>
        <p:spPr>
          <a:xfrm>
            <a:off x="799600" y="4579200"/>
            <a:ext cx="1107891" cy="384721"/>
          </a:xfrm>
          <a:prstGeom prst="rect">
            <a:avLst/>
          </a:prstGeom>
          <a:noFill/>
        </p:spPr>
        <p:txBody>
          <a:bodyPr wrap="square" rtlCol="0">
            <a:spAutoFit/>
          </a:bodyPr>
          <a:lstStyle/>
          <a:p>
            <a:pPr algn="ctr"/>
            <a:r>
              <a:rPr lang="en-US" sz="1100" b="1" u="sng" dirty="0"/>
              <a:t>#</a:t>
            </a:r>
            <a:r>
              <a:rPr lang="en-US" sz="1100" b="1" u="sng" dirty="0" err="1"/>
              <a:t>Burnley</a:t>
            </a:r>
            <a:r>
              <a:rPr lang="en-US" sz="1100" u="sng" dirty="0"/>
              <a:t> </a:t>
            </a:r>
            <a:r>
              <a:rPr lang="en-US" sz="800" u="sng" dirty="0"/>
              <a:t>(EPL)</a:t>
            </a:r>
          </a:p>
          <a:p>
            <a:pPr algn="ctr"/>
            <a:r>
              <a:rPr lang="en-US" sz="800" i="1" dirty="0"/>
              <a:t>1:45p (#9)</a:t>
            </a:r>
          </a:p>
        </p:txBody>
      </p:sp>
      <p:cxnSp>
        <p:nvCxnSpPr>
          <p:cNvPr id="168" name="Straight Connector 167">
            <a:extLst>
              <a:ext uri="{FF2B5EF4-FFF2-40B4-BE49-F238E27FC236}">
                <a16:creationId xmlns:a16="http://schemas.microsoft.com/office/drawing/2014/main" id="{4FCA8F73-27E4-413F-A17F-FB8C42FA523E}"/>
              </a:ext>
            </a:extLst>
          </p:cNvPr>
          <p:cNvCxnSpPr>
            <a:cxnSpLocks/>
          </p:cNvCxnSpPr>
          <p:nvPr/>
        </p:nvCxnSpPr>
        <p:spPr>
          <a:xfrm>
            <a:off x="799600" y="4989088"/>
            <a:ext cx="1040779"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42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71" y="411409"/>
            <a:ext cx="9030206" cy="810478"/>
          </a:xfrm>
          <a:prstGeom prst="rect">
            <a:avLst/>
          </a:prstGeom>
          <a:noFill/>
        </p:spPr>
        <p:txBody>
          <a:bodyPr wrap="square" rtlCol="0">
            <a:spAutoFit/>
          </a:bodyPr>
          <a:lstStyle/>
          <a:p>
            <a:pPr algn="ctr">
              <a:lnSpc>
                <a:spcPts val="2800"/>
              </a:lnSpc>
              <a:spcBef>
                <a:spcPct val="0"/>
              </a:spcBef>
              <a:defRPr/>
            </a:pPr>
            <a:r>
              <a:rPr lang="en-US" sz="2600" spc="-100" dirty="0">
                <a:latin typeface="Trebuchet MS"/>
                <a:ea typeface="+mj-ea"/>
              </a:rPr>
              <a:t>Besides Ad-Supported TV, The Other Trending Topics Were Mainly</a:t>
            </a:r>
          </a:p>
          <a:p>
            <a:pPr algn="ctr">
              <a:lnSpc>
                <a:spcPts val="2800"/>
              </a:lnSpc>
              <a:spcBef>
                <a:spcPct val="0"/>
              </a:spcBef>
              <a:defRPr/>
            </a:pPr>
            <a:r>
              <a:rPr lang="en-US" sz="2600" spc="-100" dirty="0">
                <a:latin typeface="Trebuchet MS"/>
                <a:ea typeface="+mj-ea"/>
              </a:rPr>
              <a:t>Generic Holiday Hashtags With the Occasional Random Subject</a:t>
            </a:r>
          </a:p>
        </p:txBody>
      </p:sp>
      <p:sp>
        <p:nvSpPr>
          <p:cNvPr id="43" name="TextBox 42"/>
          <p:cNvSpPr txBox="1"/>
          <p:nvPr/>
        </p:nvSpPr>
        <p:spPr>
          <a:xfrm>
            <a:off x="138629" y="6550223"/>
            <a:ext cx="7694406" cy="307777"/>
          </a:xfrm>
          <a:prstGeom prst="rect">
            <a:avLst/>
          </a:prstGeom>
          <a:noFill/>
        </p:spPr>
        <p:txBody>
          <a:bodyPr wrap="square" rtlCol="0">
            <a:spAutoFit/>
          </a:bodyPr>
          <a:lstStyle/>
          <a:p>
            <a:pPr lvl="0"/>
            <a:r>
              <a:rPr lang="en-US" sz="700" dirty="0">
                <a:solidFill>
                  <a:prstClr val="black"/>
                </a:solidFill>
                <a:latin typeface="Trebuchet MS" panose="020B0603020202020204" pitchFamily="34" charset="0"/>
              </a:rPr>
              <a:t>Source: VAB custom analysis of Top 10 trending Twitter Topics (United States): Data collected on the :45’s of each hour (11:45am-11:45pm) during: 11/23/2017, 12/25/17, 1/1/18</a:t>
            </a:r>
          </a:p>
          <a:p>
            <a:pPr lvl="0"/>
            <a:r>
              <a:rPr lang="en-US" sz="700" dirty="0">
                <a:solidFill>
                  <a:prstClr val="black"/>
                </a:solidFill>
                <a:latin typeface="Trebuchet MS" panose="020B0603020202020204" pitchFamily="34" charset="0"/>
              </a:rPr>
              <a:t>Data collected on the :45’s of each primetime hour (8:45pm-11:45pm) during 12/24/17 &amp; 12/31/17</a:t>
            </a:r>
            <a:endParaRPr lang="en-US" sz="700" dirty="0">
              <a:solidFill>
                <a:prstClr val="black"/>
              </a:solidFill>
            </a:endParaRPr>
          </a:p>
        </p:txBody>
      </p:sp>
      <p:pic>
        <p:nvPicPr>
          <p:cNvPr id="12" name="Picture 11">
            <a:extLst>
              <a:ext uri="{FF2B5EF4-FFF2-40B4-BE49-F238E27FC236}">
                <a16:creationId xmlns:a16="http://schemas.microsoft.com/office/drawing/2014/main" id="{3E081B0F-7214-4B29-833F-569214A62B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13"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pic>
        <p:nvPicPr>
          <p:cNvPr id="8" name="Picture 7"/>
          <p:cNvPicPr>
            <a:picLocks noChangeAspect="1"/>
          </p:cNvPicPr>
          <p:nvPr/>
        </p:nvPicPr>
        <p:blipFill>
          <a:blip r:embed="rId6"/>
          <a:stretch>
            <a:fillRect/>
          </a:stretch>
        </p:blipFill>
        <p:spPr>
          <a:xfrm rot="329625">
            <a:off x="3043037" y="1859744"/>
            <a:ext cx="2524489" cy="890707"/>
          </a:xfrm>
          <a:prstGeom prst="rect">
            <a:avLst/>
          </a:prstGeom>
          <a:ln w="19050" cmpd="sng">
            <a:solidFill>
              <a:schemeClr val="tx1"/>
            </a:solidFill>
          </a:ln>
        </p:spPr>
      </p:pic>
      <p:sp>
        <p:nvSpPr>
          <p:cNvPr id="34" name="Rounded Rectangle 10">
            <a:extLst>
              <a:ext uri="{FF2B5EF4-FFF2-40B4-BE49-F238E27FC236}">
                <a16:creationId xmlns:a16="http://schemas.microsoft.com/office/drawing/2014/main" id="{2C188C91-6AEE-4004-A88C-C128083ED15C}"/>
              </a:ext>
            </a:extLst>
          </p:cNvPr>
          <p:cNvSpPr/>
          <p:nvPr/>
        </p:nvSpPr>
        <p:spPr>
          <a:xfrm rot="329625">
            <a:off x="3195016" y="1526321"/>
            <a:ext cx="2442939"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latin typeface="Calibri"/>
                <a:ea typeface="+mn-ea"/>
                <a:cs typeface="+mn-cs"/>
              </a:rPr>
              <a:t>#ChristmasDay2017</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7"/>
          <a:stretch>
            <a:fillRect/>
          </a:stretch>
        </p:blipFill>
        <p:spPr>
          <a:xfrm rot="1111153">
            <a:off x="6706945" y="3453118"/>
            <a:ext cx="2270613" cy="801657"/>
          </a:xfrm>
          <a:prstGeom prst="rect">
            <a:avLst/>
          </a:prstGeom>
          <a:ln w="19050" cmpd="sng">
            <a:solidFill>
              <a:schemeClr val="tx1"/>
            </a:solidFill>
          </a:ln>
        </p:spPr>
      </p:pic>
      <p:sp>
        <p:nvSpPr>
          <p:cNvPr id="35" name="Rounded Rectangle 10">
            <a:extLst>
              <a:ext uri="{FF2B5EF4-FFF2-40B4-BE49-F238E27FC236}">
                <a16:creationId xmlns:a16="http://schemas.microsoft.com/office/drawing/2014/main" id="{2C188C91-6AEE-4004-A88C-C128083ED15C}"/>
              </a:ext>
            </a:extLst>
          </p:cNvPr>
          <p:cNvSpPr/>
          <p:nvPr/>
        </p:nvSpPr>
        <p:spPr>
          <a:xfrm rot="1111153">
            <a:off x="6872221" y="3118179"/>
            <a:ext cx="2262474"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latin typeface="Calibri"/>
                <a:ea typeface="+mn-ea"/>
                <a:cs typeface="+mn-cs"/>
              </a:rPr>
              <a:t>Merry Christmas</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a:blip r:embed="rId8"/>
          <a:stretch>
            <a:fillRect/>
          </a:stretch>
        </p:blipFill>
        <p:spPr>
          <a:xfrm rot="21029120">
            <a:off x="6016232" y="1872795"/>
            <a:ext cx="2524489" cy="986129"/>
          </a:xfrm>
          <a:prstGeom prst="rect">
            <a:avLst/>
          </a:prstGeom>
          <a:ln w="19050" cmpd="sng">
            <a:solidFill>
              <a:schemeClr val="tx1"/>
            </a:solidFill>
          </a:ln>
        </p:spPr>
      </p:pic>
      <p:sp>
        <p:nvSpPr>
          <p:cNvPr id="37" name="Rounded Rectangle 10">
            <a:extLst>
              <a:ext uri="{FF2B5EF4-FFF2-40B4-BE49-F238E27FC236}">
                <a16:creationId xmlns:a16="http://schemas.microsoft.com/office/drawing/2014/main" id="{2C188C91-6AEE-4004-A88C-C128083ED15C}"/>
              </a:ext>
            </a:extLst>
          </p:cNvPr>
          <p:cNvSpPr/>
          <p:nvPr/>
        </p:nvSpPr>
        <p:spPr>
          <a:xfrm rot="21029120">
            <a:off x="5965053" y="1527759"/>
            <a:ext cx="2442939"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latin typeface="Calibri"/>
                <a:ea typeface="+mn-ea"/>
                <a:cs typeface="+mn-cs"/>
              </a:rPr>
              <a:t>#NewYearsEve2018</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0191979">
            <a:off x="351094" y="3486299"/>
            <a:ext cx="1876421" cy="640190"/>
          </a:xfrm>
          <a:prstGeom prst="rect">
            <a:avLst/>
          </a:prstGeom>
          <a:ln w="19050" cmpd="sng">
            <a:solidFill>
              <a:schemeClr val="tx1"/>
            </a:solidFill>
          </a:ln>
        </p:spPr>
      </p:pic>
      <p:sp>
        <p:nvSpPr>
          <p:cNvPr id="38" name="Rounded Rectangle 10">
            <a:extLst>
              <a:ext uri="{FF2B5EF4-FFF2-40B4-BE49-F238E27FC236}">
                <a16:creationId xmlns:a16="http://schemas.microsoft.com/office/drawing/2014/main" id="{2C188C91-6AEE-4004-A88C-C128083ED15C}"/>
              </a:ext>
            </a:extLst>
          </p:cNvPr>
          <p:cNvSpPr/>
          <p:nvPr/>
        </p:nvSpPr>
        <p:spPr>
          <a:xfrm rot="20196108">
            <a:off x="82675" y="3128736"/>
            <a:ext cx="1993545"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kern="0" dirty="0">
                <a:solidFill>
                  <a:prstClr val="black"/>
                </a:solidFill>
                <a:latin typeface="Calibri"/>
              </a:rPr>
              <a:t>#</a:t>
            </a:r>
            <a:r>
              <a:rPr lang="en-US" sz="1400" b="1" u="sng" kern="0" dirty="0" err="1">
                <a:solidFill>
                  <a:prstClr val="black"/>
                </a:solidFill>
                <a:latin typeface="Calibri"/>
              </a:rPr>
              <a:t>HappyNewYears</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24" name="Picture 23"/>
          <p:cNvPicPr>
            <a:picLocks noChangeAspect="1"/>
          </p:cNvPicPr>
          <p:nvPr/>
        </p:nvPicPr>
        <p:blipFill>
          <a:blip r:embed="rId10"/>
          <a:stretch>
            <a:fillRect/>
          </a:stretch>
        </p:blipFill>
        <p:spPr>
          <a:xfrm rot="20700000">
            <a:off x="285974" y="1890346"/>
            <a:ext cx="2560542" cy="920576"/>
          </a:xfrm>
          <a:prstGeom prst="rect">
            <a:avLst/>
          </a:prstGeom>
          <a:ln w="9525">
            <a:solidFill>
              <a:schemeClr val="tx1"/>
            </a:solidFill>
          </a:ln>
        </p:spPr>
      </p:pic>
      <p:sp>
        <p:nvSpPr>
          <p:cNvPr id="40" name="Rounded Rectangle 10">
            <a:extLst>
              <a:ext uri="{FF2B5EF4-FFF2-40B4-BE49-F238E27FC236}">
                <a16:creationId xmlns:a16="http://schemas.microsoft.com/office/drawing/2014/main" id="{2C188C91-6AEE-4004-A88C-C128083ED15C}"/>
              </a:ext>
            </a:extLst>
          </p:cNvPr>
          <p:cNvSpPr/>
          <p:nvPr/>
        </p:nvSpPr>
        <p:spPr>
          <a:xfrm rot="20700000">
            <a:off x="126665" y="1642975"/>
            <a:ext cx="2442939"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latin typeface="Calibri"/>
                <a:ea typeface="+mn-ea"/>
                <a:cs typeface="+mn-cs"/>
              </a:rPr>
              <a:t>#</a:t>
            </a:r>
            <a:r>
              <a:rPr kumimoji="0" lang="en-US" sz="1400" b="1" i="0" u="sng" strike="noStrike" kern="0" cap="none" spc="0" normalizeH="0" baseline="0" noProof="0" dirty="0" err="1">
                <a:ln>
                  <a:noFill/>
                </a:ln>
                <a:solidFill>
                  <a:prstClr val="black"/>
                </a:solidFill>
                <a:effectLst/>
                <a:uLnTx/>
                <a:uFillTx/>
                <a:latin typeface="Calibri"/>
                <a:ea typeface="+mn-ea"/>
                <a:cs typeface="+mn-cs"/>
              </a:rPr>
              <a:t>HappyThanksgiving</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25" name="Picture 2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245604">
            <a:off x="4581398" y="3333757"/>
            <a:ext cx="1879275" cy="758802"/>
          </a:xfrm>
          <a:prstGeom prst="rect">
            <a:avLst/>
          </a:prstGeom>
          <a:ln w="19050" cmpd="sng">
            <a:solidFill>
              <a:schemeClr val="tx1"/>
            </a:solidFill>
          </a:ln>
        </p:spPr>
      </p:pic>
      <p:sp>
        <p:nvSpPr>
          <p:cNvPr id="45" name="Rounded Rectangle 10">
            <a:extLst>
              <a:ext uri="{FF2B5EF4-FFF2-40B4-BE49-F238E27FC236}">
                <a16:creationId xmlns:a16="http://schemas.microsoft.com/office/drawing/2014/main" id="{2C188C91-6AEE-4004-A88C-C128083ED15C}"/>
              </a:ext>
            </a:extLst>
          </p:cNvPr>
          <p:cNvSpPr/>
          <p:nvPr/>
        </p:nvSpPr>
        <p:spPr>
          <a:xfrm rot="220224">
            <a:off x="4606856" y="2923320"/>
            <a:ext cx="1968735"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latin typeface="Calibri"/>
                <a:ea typeface="+mn-ea"/>
                <a:cs typeface="+mn-cs"/>
              </a:rPr>
              <a:t>Turkey Trot</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26" name="Picture 2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444501" y="3053210"/>
            <a:ext cx="1869980" cy="789390"/>
          </a:xfrm>
          <a:prstGeom prst="rect">
            <a:avLst/>
          </a:prstGeom>
          <a:ln w="19050" cmpd="sng">
            <a:solidFill>
              <a:schemeClr val="tx1"/>
            </a:solidFill>
          </a:ln>
        </p:spPr>
      </p:pic>
      <p:sp>
        <p:nvSpPr>
          <p:cNvPr id="46" name="Rounded Rectangle 10">
            <a:extLst>
              <a:ext uri="{FF2B5EF4-FFF2-40B4-BE49-F238E27FC236}">
                <a16:creationId xmlns:a16="http://schemas.microsoft.com/office/drawing/2014/main" id="{2C188C91-6AEE-4004-A88C-C128083ED15C}"/>
              </a:ext>
            </a:extLst>
          </p:cNvPr>
          <p:cNvSpPr/>
          <p:nvPr/>
        </p:nvSpPr>
        <p:spPr>
          <a:xfrm>
            <a:off x="2188297" y="2731426"/>
            <a:ext cx="2442939"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latin typeface="Calibri"/>
                <a:ea typeface="+mn-ea"/>
                <a:cs typeface="+mn-cs"/>
              </a:rPr>
              <a:t>#ChristmasEve2017</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20031117">
            <a:off x="326427" y="4672115"/>
            <a:ext cx="2394137" cy="670359"/>
          </a:xfrm>
          <a:prstGeom prst="rect">
            <a:avLst/>
          </a:prstGeom>
          <a:ln w="19050" cmpd="sng">
            <a:solidFill>
              <a:schemeClr val="tx1"/>
            </a:solidFill>
          </a:ln>
        </p:spPr>
      </p:pic>
      <p:sp>
        <p:nvSpPr>
          <p:cNvPr id="28" name="Rounded Rectangle 10">
            <a:extLst>
              <a:ext uri="{FF2B5EF4-FFF2-40B4-BE49-F238E27FC236}">
                <a16:creationId xmlns:a16="http://schemas.microsoft.com/office/drawing/2014/main" id="{2C188C91-6AEE-4004-A88C-C128083ED15C}"/>
              </a:ext>
            </a:extLst>
          </p:cNvPr>
          <p:cNvSpPr/>
          <p:nvPr/>
        </p:nvSpPr>
        <p:spPr>
          <a:xfrm rot="20044589">
            <a:off x="-19172" y="4446524"/>
            <a:ext cx="2442939"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latin typeface="Calibri"/>
                <a:ea typeface="+mn-ea"/>
                <a:cs typeface="+mn-cs"/>
              </a:rPr>
              <a:t>#</a:t>
            </a:r>
            <a:r>
              <a:rPr kumimoji="0" lang="en-US" sz="1400" b="1" i="0" u="sng" strike="noStrike" kern="0" cap="none" spc="0" normalizeH="0" baseline="0" noProof="0" dirty="0" err="1">
                <a:ln>
                  <a:noFill/>
                </a:ln>
                <a:solidFill>
                  <a:prstClr val="black"/>
                </a:solidFill>
                <a:effectLst/>
                <a:uLnTx/>
                <a:uFillTx/>
                <a:latin typeface="Calibri"/>
                <a:ea typeface="+mn-ea"/>
                <a:cs typeface="+mn-cs"/>
              </a:rPr>
              <a:t>HowIStayOutOfJail</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29" name="Picture 2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968722" y="5268431"/>
            <a:ext cx="2774188" cy="623468"/>
          </a:xfrm>
          <a:prstGeom prst="rect">
            <a:avLst/>
          </a:prstGeom>
          <a:ln w="19050" cmpd="sng">
            <a:solidFill>
              <a:schemeClr val="tx1"/>
            </a:solidFill>
          </a:ln>
        </p:spPr>
      </p:pic>
      <p:sp>
        <p:nvSpPr>
          <p:cNvPr id="30" name="Rounded Rectangle 10">
            <a:extLst>
              <a:ext uri="{FF2B5EF4-FFF2-40B4-BE49-F238E27FC236}">
                <a16:creationId xmlns:a16="http://schemas.microsoft.com/office/drawing/2014/main" id="{2C188C91-6AEE-4004-A88C-C128083ED15C}"/>
              </a:ext>
            </a:extLst>
          </p:cNvPr>
          <p:cNvSpPr/>
          <p:nvPr/>
        </p:nvSpPr>
        <p:spPr>
          <a:xfrm>
            <a:off x="2968722" y="4898650"/>
            <a:ext cx="2774188"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latin typeface="Calibri"/>
                <a:ea typeface="+mn-ea"/>
                <a:cs typeface="+mn-cs"/>
              </a:rPr>
              <a:t>#</a:t>
            </a:r>
            <a:r>
              <a:rPr kumimoji="0" lang="en-US" sz="1400" b="1" i="0" u="sng" strike="noStrike" kern="0" cap="none" spc="0" normalizeH="0" baseline="0" noProof="0" dirty="0" err="1">
                <a:ln>
                  <a:noFill/>
                </a:ln>
                <a:solidFill>
                  <a:prstClr val="black"/>
                </a:solidFill>
                <a:effectLst/>
                <a:uLnTx/>
                <a:uFillTx/>
                <a:latin typeface="Calibri"/>
                <a:ea typeface="+mn-ea"/>
                <a:cs typeface="+mn-cs"/>
              </a:rPr>
              <a:t>SantaSchmovies</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31" name="Rounded Rectangle 10">
            <a:extLst>
              <a:ext uri="{FF2B5EF4-FFF2-40B4-BE49-F238E27FC236}">
                <a16:creationId xmlns:a16="http://schemas.microsoft.com/office/drawing/2014/main" id="{533D1098-3E4F-493A-B891-809CAE2FAA81}"/>
              </a:ext>
            </a:extLst>
          </p:cNvPr>
          <p:cNvSpPr/>
          <p:nvPr/>
        </p:nvSpPr>
        <p:spPr>
          <a:xfrm rot="473791">
            <a:off x="6240815" y="4469081"/>
            <a:ext cx="2061726"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latin typeface="Calibri"/>
                <a:ea typeface="+mn-ea"/>
                <a:cs typeface="+mn-cs"/>
              </a:rPr>
              <a:t>#</a:t>
            </a:r>
            <a:r>
              <a:rPr kumimoji="0" lang="en-US" sz="1400" b="1" i="0" u="sng" strike="noStrike" kern="0" cap="none" spc="0" normalizeH="0" baseline="0" noProof="0" dirty="0" err="1">
                <a:ln>
                  <a:noFill/>
                </a:ln>
                <a:solidFill>
                  <a:prstClr val="black"/>
                </a:solidFill>
                <a:effectLst/>
                <a:uLnTx/>
                <a:uFillTx/>
                <a:latin typeface="Calibri"/>
                <a:ea typeface="+mn-ea"/>
                <a:cs typeface="+mn-cs"/>
              </a:rPr>
              <a:t>MyDrunkAuntSaid</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477615">
            <a:off x="6199722" y="4802005"/>
            <a:ext cx="1943186" cy="971593"/>
          </a:xfrm>
          <a:prstGeom prst="rect">
            <a:avLst/>
          </a:prstGeom>
          <a:ln w="19050" cmpd="sng">
            <a:solidFill>
              <a:schemeClr val="tx1"/>
            </a:solidFill>
          </a:ln>
        </p:spPr>
      </p:pic>
      <p:sp>
        <p:nvSpPr>
          <p:cNvPr id="33" name="Rounded Rectangle 10">
            <a:extLst>
              <a:ext uri="{FF2B5EF4-FFF2-40B4-BE49-F238E27FC236}">
                <a16:creationId xmlns:a16="http://schemas.microsoft.com/office/drawing/2014/main" id="{D9B6970B-A2D0-4F58-815C-DF54B5341700}"/>
              </a:ext>
            </a:extLst>
          </p:cNvPr>
          <p:cNvSpPr/>
          <p:nvPr/>
        </p:nvSpPr>
        <p:spPr>
          <a:xfrm>
            <a:off x="2829810" y="4125841"/>
            <a:ext cx="3130816" cy="360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kern="0" dirty="0">
                <a:solidFill>
                  <a:prstClr val="black"/>
                </a:solidFill>
                <a:latin typeface="Calibri"/>
              </a:rPr>
              <a:t>Starting 2018</a:t>
            </a: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42A69DA-E71C-428E-942D-02C1B7AB2B55}"/>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2836356" y="4482504"/>
            <a:ext cx="3130817" cy="371054"/>
          </a:xfrm>
          <a:prstGeom prst="rect">
            <a:avLst/>
          </a:prstGeom>
          <a:ln w="19050" cmpd="sng">
            <a:solidFill>
              <a:schemeClr val="tx1"/>
            </a:solidFill>
          </a:ln>
        </p:spPr>
      </p:pic>
    </p:spTree>
    <p:extLst>
      <p:ext uri="{BB962C8B-B14F-4D97-AF65-F5344CB8AC3E}">
        <p14:creationId xmlns:p14="http://schemas.microsoft.com/office/powerpoint/2010/main" val="3796317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2"/>
            <a:ext cx="8805334" cy="862125"/>
          </a:xfrm>
        </p:spPr>
        <p:txBody>
          <a:bodyPr/>
          <a:lstStyle/>
          <a:p>
            <a:r>
              <a:rPr lang="en-US" dirty="0"/>
              <a:t>Ad-Supported TV Drives Social Conversation Throughout The Year, See How In Our Other #</a:t>
            </a:r>
            <a:r>
              <a:rPr lang="en-US" dirty="0" err="1"/>
              <a:t>TVisSocial</a:t>
            </a:r>
            <a:r>
              <a:rPr lang="en-US" dirty="0"/>
              <a:t> Reports</a:t>
            </a:r>
          </a:p>
        </p:txBody>
      </p:sp>
      <p:sp>
        <p:nvSpPr>
          <p:cNvPr id="11" name="TextBox 10">
            <a:extLst>
              <a:ext uri="{FF2B5EF4-FFF2-40B4-BE49-F238E27FC236}">
                <a16:creationId xmlns:a16="http://schemas.microsoft.com/office/drawing/2014/main" id="{2B276842-317E-488B-80C7-01C7A55566C4}"/>
              </a:ext>
            </a:extLst>
          </p:cNvPr>
          <p:cNvSpPr txBox="1"/>
          <p:nvPr/>
        </p:nvSpPr>
        <p:spPr>
          <a:xfrm>
            <a:off x="4514881" y="2035655"/>
            <a:ext cx="1750569" cy="707886"/>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000" b="0" i="1" u="none" strike="noStrike" kern="1200" cap="none" spc="0" normalizeH="0" baseline="0" noProof="0" dirty="0">
                <a:ln>
                  <a:noFill/>
                </a:ln>
                <a:effectLst/>
                <a:uLnTx/>
                <a:uFillTx/>
                <a:latin typeface="Trebuchet MS" panose="020B0603020202020204" pitchFamily="34" charset="0"/>
              </a:rPr>
              <a:t>Click on link below to learn more about our </a:t>
            </a:r>
            <a:r>
              <a:rPr lang="en-US" sz="1000" i="1" dirty="0">
                <a:latin typeface="Trebuchet MS" panose="020B0603020202020204" pitchFamily="34" charset="0"/>
              </a:rPr>
              <a:t>second</a:t>
            </a:r>
            <a:r>
              <a:rPr kumimoji="0" lang="en-US" sz="1000" b="0" i="1" u="none" strike="noStrike" kern="1200" cap="none" spc="0" normalizeH="0" baseline="0" noProof="0" dirty="0">
                <a:ln>
                  <a:noFill/>
                </a:ln>
                <a:effectLst/>
                <a:uLnTx/>
                <a:uFillTx/>
                <a:latin typeface="Trebuchet MS" panose="020B0603020202020204" pitchFamily="34" charset="0"/>
              </a:rPr>
              <a:t> #</a:t>
            </a:r>
            <a:r>
              <a:rPr kumimoji="0" lang="en-US" sz="1000" b="0" i="1" u="none" strike="noStrike" kern="1200" cap="none" spc="0" normalizeH="0" baseline="0" noProof="0" dirty="0" err="1">
                <a:ln>
                  <a:noFill/>
                </a:ln>
                <a:effectLst/>
                <a:uLnTx/>
                <a:uFillTx/>
                <a:latin typeface="Trebuchet MS" panose="020B0603020202020204" pitchFamily="34" charset="0"/>
              </a:rPr>
              <a:t>TVis</a:t>
            </a:r>
            <a:r>
              <a:rPr lang="en-US" sz="1000" i="1" dirty="0">
                <a:latin typeface="Trebuchet MS" panose="020B0603020202020204" pitchFamily="34" charset="0"/>
              </a:rPr>
              <a:t>Social analysis (May-June’17)</a:t>
            </a:r>
            <a:endParaRPr kumimoji="0" lang="en-US" sz="1000" b="0" i="1" u="none" strike="noStrike" kern="1200" cap="none" spc="0" normalizeH="0" baseline="0" noProof="0" dirty="0">
              <a:ln>
                <a:noFill/>
              </a:ln>
              <a:effectLst/>
              <a:uLnTx/>
              <a:uFillTx/>
              <a:latin typeface="Trebuchet MS" panose="020B0603020202020204" pitchFamily="34" charset="0"/>
            </a:endParaRPr>
          </a:p>
        </p:txBody>
      </p:sp>
      <p:pic>
        <p:nvPicPr>
          <p:cNvPr id="16" name="Picture 15">
            <a:extLst>
              <a:ext uri="{FF2B5EF4-FFF2-40B4-BE49-F238E27FC236}">
                <a16:creationId xmlns:a16="http://schemas.microsoft.com/office/drawing/2014/main" id="{3E081B0F-7214-4B29-833F-569214A62B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17"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
        <p:nvSpPr>
          <p:cNvPr id="20" name="Rectangle 19">
            <a:extLst>
              <a:ext uri="{FF2B5EF4-FFF2-40B4-BE49-F238E27FC236}">
                <a16:creationId xmlns:a16="http://schemas.microsoft.com/office/drawing/2014/main" id="{6482628E-C0BB-4BA4-A4C6-B48EF2D5BD32}"/>
              </a:ext>
            </a:extLst>
          </p:cNvPr>
          <p:cNvSpPr/>
          <p:nvPr/>
        </p:nvSpPr>
        <p:spPr>
          <a:xfrm>
            <a:off x="4315901" y="2664510"/>
            <a:ext cx="2146304" cy="246221"/>
          </a:xfrm>
          <a:prstGeom prst="rect">
            <a:avLst/>
          </a:prstGeom>
        </p:spPr>
        <p:txBody>
          <a:bodyPr wrap="square">
            <a:spAutoFit/>
          </a:bodyPr>
          <a:lstStyle/>
          <a:p>
            <a:pPr algn="ctr"/>
            <a:r>
              <a:rPr lang="en-US" sz="1000" dirty="0">
                <a:hlinkClick r:id="rId5"/>
              </a:rPr>
              <a:t>Second Report - #</a:t>
            </a:r>
            <a:r>
              <a:rPr lang="en-US" sz="1000" dirty="0" err="1">
                <a:hlinkClick r:id="rId5"/>
              </a:rPr>
              <a:t>TVisSocial</a:t>
            </a:r>
            <a:r>
              <a:rPr lang="en-US" sz="1000" dirty="0">
                <a:hlinkClick r:id="rId5"/>
              </a:rPr>
              <a:t> #Ep2</a:t>
            </a:r>
            <a:endParaRPr lang="en-US" sz="1000" dirty="0"/>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436805" y="1779389"/>
            <a:ext cx="2228388" cy="1657050"/>
          </a:xfrm>
          <a:prstGeom prst="rect">
            <a:avLst/>
          </a:prstGeom>
          <a:ln w="19050">
            <a:solidFill>
              <a:schemeClr val="tx1"/>
            </a:solidFill>
          </a:ln>
        </p:spPr>
      </p:pic>
      <p:sp>
        <p:nvSpPr>
          <p:cNvPr id="13" name="Rectangle 12">
            <a:extLst>
              <a:ext uri="{FF2B5EF4-FFF2-40B4-BE49-F238E27FC236}">
                <a16:creationId xmlns:a16="http://schemas.microsoft.com/office/drawing/2014/main" id="{6482628E-C0BB-4BA4-A4C6-B48EF2D5BD32}"/>
              </a:ext>
            </a:extLst>
          </p:cNvPr>
          <p:cNvSpPr/>
          <p:nvPr/>
        </p:nvSpPr>
        <p:spPr>
          <a:xfrm>
            <a:off x="161636" y="2664510"/>
            <a:ext cx="1735585" cy="246221"/>
          </a:xfrm>
          <a:prstGeom prst="rect">
            <a:avLst/>
          </a:prstGeom>
        </p:spPr>
        <p:txBody>
          <a:bodyPr wrap="square">
            <a:spAutoFit/>
          </a:bodyPr>
          <a:lstStyle/>
          <a:p>
            <a:pPr algn="ctr"/>
            <a:r>
              <a:rPr lang="en-US" sz="1000" dirty="0">
                <a:hlinkClick r:id="rId7"/>
              </a:rPr>
              <a:t>First Report - #</a:t>
            </a:r>
            <a:r>
              <a:rPr lang="en-US" sz="1000" dirty="0" err="1">
                <a:hlinkClick r:id="rId7"/>
              </a:rPr>
              <a:t>TVisSocial</a:t>
            </a:r>
            <a:endParaRPr lang="en-US" sz="1000" dirty="0"/>
          </a:p>
        </p:txBody>
      </p:sp>
      <p:sp>
        <p:nvSpPr>
          <p:cNvPr id="14" name="TextBox 13">
            <a:extLst>
              <a:ext uri="{FF2B5EF4-FFF2-40B4-BE49-F238E27FC236}">
                <a16:creationId xmlns:a16="http://schemas.microsoft.com/office/drawing/2014/main" id="{2B276842-317E-488B-80C7-01C7A55566C4}"/>
              </a:ext>
            </a:extLst>
          </p:cNvPr>
          <p:cNvSpPr txBox="1"/>
          <p:nvPr/>
        </p:nvSpPr>
        <p:spPr>
          <a:xfrm>
            <a:off x="200105" y="2035857"/>
            <a:ext cx="1658645" cy="707886"/>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000" b="0" i="1" u="none" strike="noStrike" kern="1200" cap="none" spc="0" normalizeH="0" baseline="0" noProof="0" dirty="0">
                <a:ln>
                  <a:noFill/>
                </a:ln>
                <a:effectLst/>
                <a:uLnTx/>
                <a:uFillTx/>
                <a:latin typeface="Trebuchet MS" panose="020B0603020202020204" pitchFamily="34" charset="0"/>
              </a:rPr>
              <a:t>Click on link below to learn more about our first #</a:t>
            </a:r>
            <a:r>
              <a:rPr kumimoji="0" lang="en-US" sz="1000" b="0" i="1" u="none" strike="noStrike" kern="1200" cap="none" spc="0" normalizeH="0" baseline="0" noProof="0" dirty="0" err="1">
                <a:ln>
                  <a:noFill/>
                </a:ln>
                <a:effectLst/>
                <a:uLnTx/>
                <a:uFillTx/>
                <a:latin typeface="Trebuchet MS" panose="020B0603020202020204" pitchFamily="34" charset="0"/>
              </a:rPr>
              <a:t>TVis</a:t>
            </a:r>
            <a:r>
              <a:rPr lang="en-US" sz="1000" i="1" dirty="0">
                <a:latin typeface="Trebuchet MS" panose="020B0603020202020204" pitchFamily="34" charset="0"/>
              </a:rPr>
              <a:t>Social analysis (Oct-Nov’16)</a:t>
            </a:r>
            <a:endParaRPr kumimoji="0" lang="en-US" sz="1000" b="0" i="1" u="none" strike="noStrike" kern="1200" cap="none" spc="0" normalizeH="0" baseline="0" noProof="0" dirty="0">
              <a:ln>
                <a:noFill/>
              </a:ln>
              <a:effectLst/>
              <a:uLnTx/>
              <a:uFillTx/>
              <a:latin typeface="Trebuchet MS" panose="020B0603020202020204" pitchFamily="34" charset="0"/>
            </a:endParaRPr>
          </a:p>
        </p:txBody>
      </p:sp>
      <p:pic>
        <p:nvPicPr>
          <p:cNvPr id="15" name="Picture 14">
            <a:extLst>
              <a:ext uri="{FF2B5EF4-FFF2-40B4-BE49-F238E27FC236}">
                <a16:creationId xmlns:a16="http://schemas.microsoft.com/office/drawing/2014/main" id="{A016CDD1-C039-4072-8C3C-6AEC7838AEE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897221" y="1779389"/>
            <a:ext cx="2228388" cy="1657050"/>
          </a:xfrm>
          <a:prstGeom prst="rect">
            <a:avLst/>
          </a:prstGeom>
          <a:ln w="19050">
            <a:solidFill>
              <a:schemeClr val="tx1"/>
            </a:solidFill>
          </a:ln>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436805" y="4194478"/>
            <a:ext cx="2228388" cy="1673628"/>
          </a:xfrm>
          <a:prstGeom prst="rect">
            <a:avLst/>
          </a:prstGeom>
          <a:ln w="19050">
            <a:solidFill>
              <a:schemeClr val="tx1"/>
            </a:solidFill>
          </a:ln>
        </p:spPr>
      </p:pic>
      <p:sp>
        <p:nvSpPr>
          <p:cNvPr id="21" name="Rectangle 20">
            <a:extLst>
              <a:ext uri="{FF2B5EF4-FFF2-40B4-BE49-F238E27FC236}">
                <a16:creationId xmlns:a16="http://schemas.microsoft.com/office/drawing/2014/main" id="{6482628E-C0BB-4BA4-A4C6-B48EF2D5BD32}"/>
              </a:ext>
            </a:extLst>
          </p:cNvPr>
          <p:cNvSpPr/>
          <p:nvPr/>
        </p:nvSpPr>
        <p:spPr>
          <a:xfrm>
            <a:off x="4701220" y="5142855"/>
            <a:ext cx="1735585" cy="400110"/>
          </a:xfrm>
          <a:prstGeom prst="rect">
            <a:avLst/>
          </a:prstGeom>
        </p:spPr>
        <p:txBody>
          <a:bodyPr wrap="square">
            <a:spAutoFit/>
          </a:bodyPr>
          <a:lstStyle/>
          <a:p>
            <a:pPr algn="ctr"/>
            <a:r>
              <a:rPr lang="en-US" sz="1000" dirty="0">
                <a:hlinkClick r:id="rId10"/>
              </a:rPr>
              <a:t>#</a:t>
            </a:r>
            <a:r>
              <a:rPr lang="en-US" sz="1000" dirty="0" err="1">
                <a:hlinkClick r:id="rId10"/>
              </a:rPr>
              <a:t>TVisSocial</a:t>
            </a:r>
            <a:r>
              <a:rPr lang="en-US" sz="1000" dirty="0">
                <a:hlinkClick r:id="rId10"/>
              </a:rPr>
              <a:t> Super Bowl Addendum</a:t>
            </a:r>
            <a:endParaRPr lang="en-US" sz="1000" dirty="0"/>
          </a:p>
        </p:txBody>
      </p:sp>
      <p:sp>
        <p:nvSpPr>
          <p:cNvPr id="22" name="TextBox 21">
            <a:extLst>
              <a:ext uri="{FF2B5EF4-FFF2-40B4-BE49-F238E27FC236}">
                <a16:creationId xmlns:a16="http://schemas.microsoft.com/office/drawing/2014/main" id="{2B276842-317E-488B-80C7-01C7A55566C4}"/>
              </a:ext>
            </a:extLst>
          </p:cNvPr>
          <p:cNvSpPr txBox="1"/>
          <p:nvPr/>
        </p:nvSpPr>
        <p:spPr>
          <a:xfrm>
            <a:off x="4739689" y="4514202"/>
            <a:ext cx="1658645" cy="707886"/>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000" b="0" i="1" u="none" strike="noStrike" kern="1200" cap="none" spc="0" normalizeH="0" baseline="0" noProof="0" dirty="0">
                <a:ln>
                  <a:noFill/>
                </a:ln>
                <a:effectLst/>
                <a:uLnTx/>
                <a:uFillTx/>
                <a:latin typeface="Trebuchet MS" panose="020B0603020202020204" pitchFamily="34" charset="0"/>
              </a:rPr>
              <a:t>Click on link below to learn more about our 2017 </a:t>
            </a:r>
            <a:r>
              <a:rPr lang="en-US" sz="1000" i="1" dirty="0">
                <a:latin typeface="Trebuchet MS" panose="020B0603020202020204" pitchFamily="34" charset="0"/>
              </a:rPr>
              <a:t>Super Bowl</a:t>
            </a:r>
            <a:r>
              <a:rPr kumimoji="0" lang="en-US" sz="1000" b="0" i="1" u="none" strike="noStrike" kern="1200" cap="none" spc="0" normalizeH="0" baseline="0" noProof="0" dirty="0">
                <a:ln>
                  <a:noFill/>
                </a:ln>
                <a:effectLst/>
                <a:uLnTx/>
                <a:uFillTx/>
                <a:latin typeface="Trebuchet MS" panose="020B0603020202020204" pitchFamily="34" charset="0"/>
              </a:rPr>
              <a:t> #</a:t>
            </a:r>
            <a:r>
              <a:rPr kumimoji="0" lang="en-US" sz="1000" b="0" i="1" u="none" strike="noStrike" kern="1200" cap="none" spc="0" normalizeH="0" baseline="0" noProof="0" dirty="0" err="1">
                <a:ln>
                  <a:noFill/>
                </a:ln>
                <a:effectLst/>
                <a:uLnTx/>
                <a:uFillTx/>
                <a:latin typeface="Trebuchet MS" panose="020B0603020202020204" pitchFamily="34" charset="0"/>
              </a:rPr>
              <a:t>TVis</a:t>
            </a:r>
            <a:r>
              <a:rPr lang="en-US" sz="1000" i="1" dirty="0">
                <a:latin typeface="Trebuchet MS" panose="020B0603020202020204" pitchFamily="34" charset="0"/>
              </a:rPr>
              <a:t>Social analysis</a:t>
            </a:r>
            <a:endParaRPr kumimoji="0" lang="en-US" sz="1000" b="0" i="1" u="none" strike="noStrike" kern="1200" cap="none" spc="0" normalizeH="0" baseline="0" noProof="0" dirty="0">
              <a:ln>
                <a:noFill/>
              </a:ln>
              <a:effectLst/>
              <a:uLnTx/>
              <a:uFillTx/>
              <a:latin typeface="Trebuchet MS" panose="020B0603020202020204" pitchFamily="34" charset="0"/>
            </a:endParaRPr>
          </a:p>
        </p:txBody>
      </p:sp>
      <p:pic>
        <p:nvPicPr>
          <p:cNvPr id="6" name="Picture 5"/>
          <p:cNvPicPr>
            <a:picLocks noChangeAspect="1"/>
          </p:cNvPicPr>
          <p:nvPr/>
        </p:nvPicPr>
        <p:blipFill rotWithShape="1">
          <a:blip r:embed="rId11" cstate="hqprint">
            <a:extLst>
              <a:ext uri="{28A0092B-C50C-407E-A947-70E740481C1C}">
                <a14:useLocalDpi xmlns:a14="http://schemas.microsoft.com/office/drawing/2010/main"/>
              </a:ext>
            </a:extLst>
          </a:blip>
          <a:srcRect r="-1"/>
          <a:stretch/>
        </p:blipFill>
        <p:spPr>
          <a:xfrm>
            <a:off x="1897221" y="4194478"/>
            <a:ext cx="2228388" cy="1673628"/>
          </a:xfrm>
          <a:prstGeom prst="rect">
            <a:avLst/>
          </a:prstGeom>
          <a:ln w="19050">
            <a:solidFill>
              <a:schemeClr val="tx1"/>
            </a:solidFill>
          </a:ln>
        </p:spPr>
      </p:pic>
      <p:sp>
        <p:nvSpPr>
          <p:cNvPr id="23" name="Rectangle 22">
            <a:extLst>
              <a:ext uri="{FF2B5EF4-FFF2-40B4-BE49-F238E27FC236}">
                <a16:creationId xmlns:a16="http://schemas.microsoft.com/office/drawing/2014/main" id="{6482628E-C0BB-4BA4-A4C6-B48EF2D5BD32}"/>
              </a:ext>
            </a:extLst>
          </p:cNvPr>
          <p:cNvSpPr/>
          <p:nvPr/>
        </p:nvSpPr>
        <p:spPr>
          <a:xfrm>
            <a:off x="123165" y="5142855"/>
            <a:ext cx="1735585" cy="400110"/>
          </a:xfrm>
          <a:prstGeom prst="rect">
            <a:avLst/>
          </a:prstGeom>
        </p:spPr>
        <p:txBody>
          <a:bodyPr wrap="square">
            <a:spAutoFit/>
          </a:bodyPr>
          <a:lstStyle/>
          <a:p>
            <a:pPr algn="ctr"/>
            <a:r>
              <a:rPr lang="en-US" sz="1000" dirty="0">
                <a:hlinkClick r:id="rId12"/>
              </a:rPr>
              <a:t>#</a:t>
            </a:r>
            <a:r>
              <a:rPr lang="en-US" sz="1000" dirty="0" err="1">
                <a:hlinkClick r:id="rId12"/>
              </a:rPr>
              <a:t>TVisSocial</a:t>
            </a:r>
            <a:r>
              <a:rPr lang="en-US" sz="1000" dirty="0">
                <a:hlinkClick r:id="rId12"/>
              </a:rPr>
              <a:t> Oscar Night Addendum</a:t>
            </a:r>
            <a:endParaRPr lang="en-US" sz="1000" dirty="0"/>
          </a:p>
        </p:txBody>
      </p:sp>
      <p:sp>
        <p:nvSpPr>
          <p:cNvPr id="24" name="TextBox 23">
            <a:extLst>
              <a:ext uri="{FF2B5EF4-FFF2-40B4-BE49-F238E27FC236}">
                <a16:creationId xmlns:a16="http://schemas.microsoft.com/office/drawing/2014/main" id="{2B276842-317E-488B-80C7-01C7A55566C4}"/>
              </a:ext>
            </a:extLst>
          </p:cNvPr>
          <p:cNvSpPr txBox="1"/>
          <p:nvPr/>
        </p:nvSpPr>
        <p:spPr>
          <a:xfrm>
            <a:off x="161634" y="4514202"/>
            <a:ext cx="1658645" cy="707886"/>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000" b="0" i="1" u="none" strike="noStrike" kern="1200" cap="none" spc="0" normalizeH="0" baseline="0" noProof="0" dirty="0">
                <a:ln>
                  <a:noFill/>
                </a:ln>
                <a:effectLst/>
                <a:uLnTx/>
                <a:uFillTx/>
                <a:latin typeface="Trebuchet MS" panose="020B0603020202020204" pitchFamily="34" charset="0"/>
              </a:rPr>
              <a:t>Click on link below to learn more about our 2017 </a:t>
            </a:r>
            <a:r>
              <a:rPr lang="en-US" sz="1000" i="1" dirty="0">
                <a:latin typeface="Trebuchet MS" panose="020B0603020202020204" pitchFamily="34" charset="0"/>
              </a:rPr>
              <a:t>Oscar Night </a:t>
            </a:r>
            <a:r>
              <a:rPr kumimoji="0" lang="en-US" sz="1000" b="0" i="1" u="none" strike="noStrike" kern="1200" cap="none" spc="0" normalizeH="0" baseline="0" noProof="0" dirty="0">
                <a:ln>
                  <a:noFill/>
                </a:ln>
                <a:effectLst/>
                <a:uLnTx/>
                <a:uFillTx/>
                <a:latin typeface="Trebuchet MS" panose="020B0603020202020204" pitchFamily="34" charset="0"/>
              </a:rPr>
              <a:t>#</a:t>
            </a:r>
            <a:r>
              <a:rPr kumimoji="0" lang="en-US" sz="1000" b="0" i="1" u="none" strike="noStrike" kern="1200" cap="none" spc="0" normalizeH="0" baseline="0" noProof="0" dirty="0" err="1">
                <a:ln>
                  <a:noFill/>
                </a:ln>
                <a:effectLst/>
                <a:uLnTx/>
                <a:uFillTx/>
                <a:latin typeface="Trebuchet MS" panose="020B0603020202020204" pitchFamily="34" charset="0"/>
              </a:rPr>
              <a:t>TVis</a:t>
            </a:r>
            <a:r>
              <a:rPr lang="en-US" sz="1000" i="1" dirty="0">
                <a:latin typeface="Trebuchet MS" panose="020B0603020202020204" pitchFamily="34" charset="0"/>
              </a:rPr>
              <a:t>Social analysis</a:t>
            </a:r>
            <a:endParaRPr kumimoji="0" lang="en-US" sz="1000" b="0" i="1" u="none" strike="noStrike" kern="1200" cap="none" spc="0" normalizeH="0" baseline="0" noProof="0" dirty="0">
              <a:ln>
                <a:noFill/>
              </a:ln>
              <a:effectLst/>
              <a:uLnTx/>
              <a:uFillTx/>
              <a:latin typeface="Trebuchet MS" panose="020B0603020202020204" pitchFamily="34" charset="0"/>
            </a:endParaRPr>
          </a:p>
        </p:txBody>
      </p:sp>
    </p:spTree>
    <p:extLst>
      <p:ext uri="{BB962C8B-B14F-4D97-AF65-F5344CB8AC3E}">
        <p14:creationId xmlns:p14="http://schemas.microsoft.com/office/powerpoint/2010/main" val="326169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22478" y="2268299"/>
            <a:ext cx="6135490" cy="964043"/>
          </a:xfrm>
        </p:spPr>
        <p:txBody>
          <a:bodyPr/>
          <a:lstStyle/>
          <a:p>
            <a:pPr>
              <a:lnSpc>
                <a:spcPts val="2000"/>
              </a:lnSpc>
            </a:pPr>
            <a:r>
              <a:rPr lang="en-US" sz="1500" b="0" dirty="0">
                <a:solidFill>
                  <a:schemeClr val="tx1"/>
                </a:solidFill>
                <a:cs typeface="Trebuchet MS"/>
              </a:rPr>
              <a:t>For More Information Visit Us Online</a:t>
            </a:r>
          </a:p>
          <a:p>
            <a:pPr>
              <a:lnSpc>
                <a:spcPts val="2000"/>
              </a:lnSpc>
            </a:pPr>
            <a:r>
              <a:rPr lang="en-US" sz="1800" dirty="0" err="1">
                <a:solidFill>
                  <a:srgbClr val="3682B4"/>
                </a:solidFill>
                <a:cs typeface="Trebuchet MS"/>
              </a:rPr>
              <a:t>TheVAB.com</a:t>
            </a:r>
            <a:endParaRPr lang="en-US" sz="1800" dirty="0">
              <a:solidFill>
                <a:srgbClr val="3682B4"/>
              </a:solidFill>
              <a:cs typeface="Trebuchet MS"/>
            </a:endParaRPr>
          </a:p>
          <a:p>
            <a:pPr>
              <a:lnSpc>
                <a:spcPts val="2000"/>
              </a:lnSpc>
            </a:pPr>
            <a:endParaRPr lang="en-US" sz="2500" dirty="0">
              <a:solidFill>
                <a:srgbClr val="3682B4"/>
              </a:solidFill>
            </a:endParaRPr>
          </a:p>
          <a:p>
            <a:pPr>
              <a:lnSpc>
                <a:spcPts val="2000"/>
              </a:lnSpc>
            </a:pPr>
            <a:endParaRPr lang="en-US" sz="2500" dirty="0">
              <a:solidFill>
                <a:srgbClr val="3682B4"/>
              </a:solidFill>
            </a:endParaRPr>
          </a:p>
        </p:txBody>
      </p:sp>
      <p:sp>
        <p:nvSpPr>
          <p:cNvPr id="4" name="Text Placeholder 2"/>
          <p:cNvSpPr>
            <a:spLocks noGrp="1"/>
          </p:cNvSpPr>
          <p:nvPr>
            <p:ph type="body" sz="quarter" idx="11"/>
          </p:nvPr>
        </p:nvSpPr>
        <p:spPr>
          <a:xfrm>
            <a:off x="4422478" y="3530596"/>
            <a:ext cx="6135490" cy="964043"/>
          </a:xfrm>
        </p:spPr>
        <p:txBody>
          <a:bodyPr/>
          <a:lstStyle/>
          <a:p>
            <a:pPr>
              <a:lnSpc>
                <a:spcPts val="2000"/>
              </a:lnSpc>
            </a:pPr>
            <a:r>
              <a:rPr lang="en-US" sz="1500" b="0" dirty="0">
                <a:solidFill>
                  <a:srgbClr val="000000"/>
                </a:solidFill>
                <a:cs typeface="Trebuchet MS"/>
              </a:rPr>
              <a:t>Follow us: </a:t>
            </a:r>
            <a:r>
              <a:rPr lang="en-US" sz="1500" b="0" dirty="0">
                <a:solidFill>
                  <a:schemeClr val="tx1"/>
                </a:solidFill>
                <a:cs typeface="Trebuchet MS"/>
              </a:rPr>
              <a:t> </a:t>
            </a:r>
          </a:p>
          <a:p>
            <a:pPr>
              <a:lnSpc>
                <a:spcPts val="2000"/>
              </a:lnSpc>
            </a:pPr>
            <a:r>
              <a:rPr lang="en-US" sz="1800" dirty="0">
                <a:solidFill>
                  <a:srgbClr val="3682B4"/>
                </a:solidFill>
                <a:cs typeface="Trebuchet MS"/>
              </a:rPr>
              <a:t>@</a:t>
            </a:r>
            <a:r>
              <a:rPr lang="en-US" sz="1800" dirty="0" err="1">
                <a:solidFill>
                  <a:srgbClr val="3682B4"/>
                </a:solidFill>
                <a:cs typeface="Trebuchet MS"/>
              </a:rPr>
              <a:t>VideoAdBureau</a:t>
            </a:r>
            <a:endParaRPr lang="en-US" sz="1800" dirty="0">
              <a:solidFill>
                <a:srgbClr val="3682B4"/>
              </a:solidFill>
            </a:endParaRPr>
          </a:p>
          <a:p>
            <a:pPr>
              <a:lnSpc>
                <a:spcPts val="2000"/>
              </a:lnSpc>
            </a:pPr>
            <a:endParaRPr lang="en-US" sz="2500" dirty="0">
              <a:solidFill>
                <a:srgbClr val="3682B4"/>
              </a:solidFill>
            </a:endParaRPr>
          </a:p>
        </p:txBody>
      </p:sp>
      <p:sp>
        <p:nvSpPr>
          <p:cNvPr id="5" name="Text Placeholder 2"/>
          <p:cNvSpPr>
            <a:spLocks noGrp="1"/>
          </p:cNvSpPr>
          <p:nvPr>
            <p:ph type="body" sz="quarter" idx="11"/>
          </p:nvPr>
        </p:nvSpPr>
        <p:spPr>
          <a:xfrm>
            <a:off x="4422476" y="4800605"/>
            <a:ext cx="6135490" cy="964043"/>
          </a:xfrm>
        </p:spPr>
        <p:txBody>
          <a:bodyPr/>
          <a:lstStyle/>
          <a:p>
            <a:pPr>
              <a:lnSpc>
                <a:spcPts val="2000"/>
              </a:lnSpc>
            </a:pPr>
            <a:r>
              <a:rPr lang="en-US" sz="1500" b="0" dirty="0">
                <a:solidFill>
                  <a:schemeClr val="tx1"/>
                </a:solidFill>
                <a:cs typeface="Trebuchet MS"/>
              </a:rPr>
              <a:t>Like us: </a:t>
            </a:r>
            <a:br>
              <a:rPr lang="en-US" sz="2200" dirty="0">
                <a:cs typeface="Trebuchet MS"/>
              </a:rPr>
            </a:br>
            <a:r>
              <a:rPr lang="en-US" sz="1800" dirty="0" err="1">
                <a:solidFill>
                  <a:srgbClr val="3682B4"/>
                </a:solidFill>
                <a:cs typeface="Trebuchet MS"/>
              </a:rPr>
              <a:t>facebook.com</a:t>
            </a:r>
            <a:r>
              <a:rPr lang="en-US" sz="1800" dirty="0">
                <a:solidFill>
                  <a:srgbClr val="3682B4"/>
                </a:solidFill>
                <a:cs typeface="Trebuchet MS"/>
              </a:rPr>
              <a:t>/</a:t>
            </a:r>
            <a:r>
              <a:rPr lang="en-US" sz="1800" dirty="0" err="1">
                <a:solidFill>
                  <a:srgbClr val="3682B4"/>
                </a:solidFill>
                <a:cs typeface="Trebuchet MS"/>
              </a:rPr>
              <a:t>VideoAdvertisingBureau</a:t>
            </a:r>
            <a:endParaRPr lang="en-US" sz="1800" dirty="0">
              <a:solidFill>
                <a:srgbClr val="3682B4"/>
              </a:solidFill>
            </a:endParaRPr>
          </a:p>
        </p:txBody>
      </p:sp>
      <p:pic>
        <p:nvPicPr>
          <p:cNvPr id="6" name="Picture 5" descr="face-ic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30719" y="4470173"/>
            <a:ext cx="330432" cy="330432"/>
          </a:xfrm>
          <a:prstGeom prst="rect">
            <a:avLst/>
          </a:prstGeom>
        </p:spPr>
      </p:pic>
      <p:pic>
        <p:nvPicPr>
          <p:cNvPr id="7" name="Picture 6" descr="Twitter-ic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2091" y="3163448"/>
            <a:ext cx="341752" cy="341752"/>
          </a:xfrm>
          <a:prstGeom prst="rect">
            <a:avLst/>
          </a:prstGeom>
        </p:spPr>
      </p:pic>
    </p:spTree>
    <p:extLst>
      <p:ext uri="{BB962C8B-B14F-4D97-AF65-F5344CB8AC3E}">
        <p14:creationId xmlns:p14="http://schemas.microsoft.com/office/powerpoint/2010/main" val="236116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EF0C-AC01-4B98-903C-8F0AF59BFD86}"/>
              </a:ext>
            </a:extLst>
          </p:cNvPr>
          <p:cNvSpPr>
            <a:spLocks noGrp="1"/>
          </p:cNvSpPr>
          <p:nvPr>
            <p:ph type="ctrTitle"/>
          </p:nvPr>
        </p:nvSpPr>
        <p:spPr>
          <a:xfrm>
            <a:off x="180686" y="420142"/>
            <a:ext cx="8805334" cy="423401"/>
          </a:xfrm>
        </p:spPr>
        <p:txBody>
          <a:bodyPr/>
          <a:lstStyle/>
          <a:p>
            <a:pPr>
              <a:defRPr/>
            </a:pPr>
            <a:r>
              <a:rPr lang="en-US" dirty="0" err="1">
                <a:solidFill>
                  <a:schemeClr val="tx1"/>
                </a:solidFill>
                <a:cs typeface="+mn-cs"/>
              </a:rPr>
              <a:t>‘Tis</a:t>
            </a:r>
            <a:r>
              <a:rPr lang="en-US" dirty="0">
                <a:solidFill>
                  <a:schemeClr val="tx1"/>
                </a:solidFill>
                <a:cs typeface="+mn-cs"/>
              </a:rPr>
              <a:t> The Season To Television</a:t>
            </a:r>
          </a:p>
        </p:txBody>
      </p:sp>
      <p:pic>
        <p:nvPicPr>
          <p:cNvPr id="9" name="Picture 8">
            <a:extLst>
              <a:ext uri="{FF2B5EF4-FFF2-40B4-BE49-F238E27FC236}">
                <a16:creationId xmlns:a16="http://schemas.microsoft.com/office/drawing/2014/main" id="{A8BDB8C4-B244-4683-8FCD-A49FCDAEA8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10" name="Picture 2" descr="Image result for turkey emoji">
            <a:extLst>
              <a:ext uri="{FF2B5EF4-FFF2-40B4-BE49-F238E27FC236}">
                <a16:creationId xmlns:a16="http://schemas.microsoft.com/office/drawing/2014/main" id="{ACAD4074-7BB8-4609-BF3F-6044F5011D7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Image result for celebrate emoji png">
            <a:extLst>
              <a:ext uri="{FF2B5EF4-FFF2-40B4-BE49-F238E27FC236}">
                <a16:creationId xmlns:a16="http://schemas.microsoft.com/office/drawing/2014/main" id="{5CB0A083-C23A-407D-B157-F0EBABED7AB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a:extLst>
              <a:ext uri="{FF2B5EF4-FFF2-40B4-BE49-F238E27FC236}">
                <a16:creationId xmlns:a16="http://schemas.microsoft.com/office/drawing/2014/main" id="{B966DEA3-DABC-43D5-92AC-7F5068DD1493}"/>
              </a:ext>
            </a:extLst>
          </p:cNvPr>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
        <p:nvSpPr>
          <p:cNvPr id="8" name="TextBox 7">
            <a:extLst>
              <a:ext uri="{FF2B5EF4-FFF2-40B4-BE49-F238E27FC236}">
                <a16:creationId xmlns:a16="http://schemas.microsoft.com/office/drawing/2014/main" id="{6CF26C93-8EEB-4E23-BB8C-0DA236AD5DA9}"/>
              </a:ext>
            </a:extLst>
          </p:cNvPr>
          <p:cNvSpPr txBox="1"/>
          <p:nvPr/>
        </p:nvSpPr>
        <p:spPr>
          <a:xfrm>
            <a:off x="285225" y="1158507"/>
            <a:ext cx="8601593" cy="42934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With powerful, iconic programming like the </a:t>
            </a:r>
            <a:r>
              <a:rPr kumimoji="0" lang="en-US" sz="1400" b="0" i="1" u="none" strike="noStrike" kern="1200" cap="none" spc="0" normalizeH="0" baseline="0" noProof="0" dirty="0">
                <a:ln>
                  <a:noFill/>
                </a:ln>
                <a:solidFill>
                  <a:prstClr val="black"/>
                </a:solidFill>
                <a:effectLst/>
                <a:uLnTx/>
                <a:uFillTx/>
                <a:latin typeface="Trebuchet MS"/>
                <a:ea typeface="+mn-ea"/>
                <a:cs typeface="+mn-cs"/>
              </a:rPr>
              <a:t>Macy’s Parade</a:t>
            </a:r>
            <a:r>
              <a:rPr kumimoji="0" lang="en-US" sz="1400" b="0" i="0" u="none" strike="noStrike" kern="1200" cap="none" spc="0" normalizeH="0" baseline="0" noProof="0" dirty="0">
                <a:ln>
                  <a:noFill/>
                </a:ln>
                <a:solidFill>
                  <a:prstClr val="black"/>
                </a:solidFill>
                <a:effectLst/>
                <a:uLnTx/>
                <a:uFillTx/>
                <a:latin typeface="Trebuchet MS"/>
                <a:ea typeface="+mn-ea"/>
                <a:cs typeface="+mn-cs"/>
              </a:rPr>
              <a:t> &amp; NFL on Thanksgiving, </a:t>
            </a:r>
            <a:r>
              <a:rPr kumimoji="0" lang="en-US" sz="1400" b="0" i="1" u="none" strike="noStrike" kern="1200" cap="none" spc="0" normalizeH="0" baseline="0" noProof="0" dirty="0">
                <a:ln>
                  <a:noFill/>
                </a:ln>
                <a:solidFill>
                  <a:prstClr val="black"/>
                </a:solidFill>
                <a:effectLst/>
                <a:uLnTx/>
                <a:uFillTx/>
                <a:latin typeface="Trebuchet MS"/>
                <a:ea typeface="+mn-ea"/>
                <a:cs typeface="+mn-cs"/>
              </a:rPr>
              <a:t>It’s A Wonderful Life</a:t>
            </a:r>
            <a:r>
              <a:rPr kumimoji="0" lang="en-US" sz="1400" b="0" i="0" u="none" strike="noStrike" kern="1200" cap="none" spc="0" normalizeH="0" baseline="0" noProof="0" dirty="0">
                <a:ln>
                  <a:noFill/>
                </a:ln>
                <a:solidFill>
                  <a:prstClr val="black"/>
                </a:solidFill>
                <a:effectLst/>
                <a:uLnTx/>
                <a:uFillTx/>
                <a:latin typeface="Trebuchet MS"/>
                <a:ea typeface="+mn-ea"/>
                <a:cs typeface="+mn-cs"/>
              </a:rPr>
              <a:t> on Christmas Eve, NBA on Christmas Day, Countdown shows on New Year’s Eve, and the </a:t>
            </a:r>
            <a:r>
              <a:rPr kumimoji="0" lang="en-US" sz="1400" b="0" i="1" u="none" strike="noStrike" kern="1200" cap="none" spc="0" normalizeH="0" baseline="0" noProof="0" dirty="0">
                <a:ln>
                  <a:noFill/>
                </a:ln>
                <a:solidFill>
                  <a:prstClr val="black"/>
                </a:solidFill>
                <a:effectLst/>
                <a:uLnTx/>
                <a:uFillTx/>
                <a:latin typeface="Trebuchet MS"/>
                <a:ea typeface="+mn-ea"/>
                <a:cs typeface="+mn-cs"/>
              </a:rPr>
              <a:t>Rose Parade</a:t>
            </a:r>
            <a:r>
              <a:rPr kumimoji="0" lang="en-US" sz="1400" b="0" i="0" u="none" strike="noStrike" kern="1200" cap="none" spc="0" normalizeH="0" baseline="0" noProof="0" dirty="0">
                <a:ln>
                  <a:noFill/>
                </a:ln>
                <a:solidFill>
                  <a:prstClr val="black"/>
                </a:solidFill>
                <a:effectLst/>
                <a:uLnTx/>
                <a:uFillTx/>
                <a:latin typeface="Trebuchet MS"/>
                <a:ea typeface="+mn-ea"/>
                <a:cs typeface="+mn-cs"/>
              </a:rPr>
              <a:t> &amp; college football bowl games on New Year’s Day, it’s not the dinner table that’s the central hub of family gatherings during the holidays, it’s the television.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This love of television, and the 5+ hours spent with it during each holiday, extends beyond people’s families and to the online social world where people can’t wait to share their anticipation and reactions to their favorite TV programming.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We monitored the top trending topics on Twitter during the five 4Q holidays and found that: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Trebuchet MS"/>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Overall, Ad-Supported TV accounted for </a:t>
            </a:r>
            <a:r>
              <a:rPr kumimoji="0" lang="en-US" sz="1400" b="1" i="0" u="sng" strike="noStrike" kern="1200" cap="none" spc="0" normalizeH="0" baseline="0" noProof="0" dirty="0">
                <a:ln>
                  <a:noFill/>
                </a:ln>
                <a:solidFill>
                  <a:prstClr val="black"/>
                </a:solidFill>
                <a:effectLst/>
                <a:uLnTx/>
                <a:uFillTx/>
                <a:latin typeface="Trebuchet MS"/>
                <a:ea typeface="+mn-ea"/>
                <a:cs typeface="+mn-cs"/>
              </a:rPr>
              <a:t>75%</a:t>
            </a:r>
            <a:r>
              <a:rPr kumimoji="0" lang="en-US" sz="1400" b="1" i="0" u="none" strike="noStrike" kern="1200" cap="none" spc="0" normalizeH="0" baseline="0" noProof="0" dirty="0">
                <a:ln>
                  <a:noFill/>
                </a:ln>
                <a:solidFill>
                  <a:prstClr val="black"/>
                </a:solidFill>
                <a:effectLst/>
                <a:uLnTx/>
                <a:uFillTx/>
                <a:latin typeface="Trebuchet MS"/>
                <a:ea typeface="+mn-ea"/>
                <a:cs typeface="+mn-cs"/>
              </a:rPr>
              <a:t> of the top 10 trending Twitter topics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Each holiday features multiple entertainment &amp; sports TV programs that “own” the online social conversation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A few other entertainment-related pieces of content trended, but nothing comes close to the dominance of Ad-Supported TV during the holidays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rebuchet MS"/>
                <a:ea typeface="+mn-ea"/>
                <a:cs typeface="+mn-cs"/>
              </a:rPr>
              <a:t>While 45 ad-supported sports &amp; entertainment TV programs trended, only a few other platforms had any </a:t>
            </a:r>
            <a:r>
              <a:rPr kumimoji="0" lang="en-US" sz="1100" b="0" i="0" u="none" strike="noStrike" kern="1200" cap="none" spc="0" normalizeH="0" baseline="0" noProof="0">
                <a:ln>
                  <a:noFill/>
                </a:ln>
                <a:solidFill>
                  <a:prstClr val="black"/>
                </a:solidFill>
                <a:effectLst/>
                <a:uLnTx/>
                <a:uFillTx/>
                <a:latin typeface="Trebuchet MS"/>
                <a:ea typeface="+mn-ea"/>
                <a:cs typeface="+mn-cs"/>
              </a:rPr>
              <a:t>topic trend </a:t>
            </a:r>
            <a:r>
              <a:rPr kumimoji="0" lang="en-US" sz="1100" b="0" i="0" u="none" strike="noStrike" kern="1200" cap="none" spc="0" normalizeH="0" baseline="0" noProof="0" dirty="0">
                <a:ln>
                  <a:noFill/>
                </a:ln>
                <a:solidFill>
                  <a:prstClr val="black"/>
                </a:solidFill>
                <a:effectLst/>
                <a:uLnTx/>
                <a:uFillTx/>
                <a:latin typeface="Trebuchet MS"/>
                <a:ea typeface="+mn-ea"/>
                <a:cs typeface="+mn-cs"/>
              </a:rPr>
              <a:t>– YouTube (1), music (1), video games (1), online streaming (1)</a:t>
            </a:r>
          </a:p>
        </p:txBody>
      </p:sp>
    </p:spTree>
    <p:extLst>
      <p:ext uri="{BB962C8B-B14F-4D97-AF65-F5344CB8AC3E}">
        <p14:creationId xmlns:p14="http://schemas.microsoft.com/office/powerpoint/2010/main" val="50511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5598FB90-1A63-4BBE-9BA0-9AB600DCDC11}"/>
              </a:ext>
            </a:extLst>
          </p:cNvPr>
          <p:cNvGraphicFramePr/>
          <p:nvPr>
            <p:extLst>
              <p:ext uri="{D42A27DB-BD31-4B8C-83A1-F6EECF244321}">
                <p14:modId xmlns:p14="http://schemas.microsoft.com/office/powerpoint/2010/main" val="4227641435"/>
              </p:ext>
            </p:extLst>
          </p:nvPr>
        </p:nvGraphicFramePr>
        <p:xfrm>
          <a:off x="153948" y="2016057"/>
          <a:ext cx="8772337" cy="36237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3949" y="430477"/>
            <a:ext cx="8772336" cy="810478"/>
          </a:xfrm>
          <a:prstGeom prst="rect">
            <a:avLst/>
          </a:prstGeom>
          <a:noFill/>
        </p:spPr>
        <p:txBody>
          <a:bodyPr wrap="square" rtlCol="0">
            <a:spAutoFit/>
          </a:bodyPr>
          <a:lstStyle/>
          <a:p>
            <a:pPr marL="0" marR="0" lvl="0" indent="0" algn="ctr" defTabSz="457200" rtl="0" eaLnBrk="1" fontAlgn="auto" latinLnBrk="0" hangingPunct="1">
              <a:lnSpc>
                <a:spcPts val="2800"/>
              </a:lnSpc>
              <a:spcBef>
                <a:spcPct val="0"/>
              </a:spcBef>
              <a:spcAft>
                <a:spcPts val="0"/>
              </a:spcAft>
              <a:buClrTx/>
              <a:buSzTx/>
              <a:buFontTx/>
              <a:buNone/>
              <a:tabLst/>
              <a:defRPr/>
            </a:pPr>
            <a:r>
              <a:rPr lang="en-US" sz="2600" spc="-100" dirty="0">
                <a:solidFill>
                  <a:prstClr val="black"/>
                </a:solidFill>
                <a:latin typeface="Trebuchet MS"/>
              </a:rPr>
              <a:t>On Average, P13+ Watched Over Five Hours Of “Live” Ad-Supported TV Programming During Each Holiday</a:t>
            </a:r>
            <a:endParaRPr kumimoji="0" lang="en-US" sz="2600" b="0" i="0" u="none" strike="noStrike" kern="1200" cap="none" spc="-100" normalizeH="0" baseline="0" noProof="0" dirty="0">
              <a:ln>
                <a:noFill/>
              </a:ln>
              <a:solidFill>
                <a:prstClr val="black"/>
              </a:solidFill>
              <a:effectLst/>
              <a:uLnTx/>
              <a:uFillTx/>
              <a:latin typeface="Trebuchet MS"/>
              <a:ea typeface="+mn-ea"/>
              <a:cs typeface="+mn-cs"/>
            </a:endParaRPr>
          </a:p>
        </p:txBody>
      </p:sp>
      <p:sp>
        <p:nvSpPr>
          <p:cNvPr id="78" name="TextBox 77">
            <a:extLst>
              <a:ext uri="{FF2B5EF4-FFF2-40B4-BE49-F238E27FC236}">
                <a16:creationId xmlns:a16="http://schemas.microsoft.com/office/drawing/2014/main" id="{FD2CBD92-E264-44CE-8739-FBC814C87621}"/>
              </a:ext>
            </a:extLst>
          </p:cNvPr>
          <p:cNvSpPr txBox="1"/>
          <p:nvPr/>
        </p:nvSpPr>
        <p:spPr>
          <a:xfrm>
            <a:off x="204185" y="6500224"/>
            <a:ext cx="750163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Source: VAB analysis of Nielsen </a:t>
            </a:r>
            <a:r>
              <a:rPr kumimoji="0" lang="en-US" sz="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NPower</a:t>
            </a:r>
            <a:r>
              <a:rPr kumimoji="0" lang="en-US"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R&amp;F Time Period Report, P13+, Live, ad-supported cable + broadcast TV, Total Day, 11/23/17, 12/24/17, 12/25/17, 12/31/17, 1/1/18.</a:t>
            </a:r>
            <a:endParaRPr kumimoji="0" lang="en-US" sz="8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79" name="Picture 78">
            <a:extLst>
              <a:ext uri="{FF2B5EF4-FFF2-40B4-BE49-F238E27FC236}">
                <a16:creationId xmlns:a16="http://schemas.microsoft.com/office/drawing/2014/main" id="{3E081B0F-7214-4B29-833F-569214A62B7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80"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85" name="TextBox 84"/>
          <p:cNvSpPr txBox="1"/>
          <p:nvPr/>
        </p:nvSpPr>
        <p:spPr>
          <a:xfrm>
            <a:off x="304584" y="6248631"/>
            <a:ext cx="201189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a:ea typeface="+mn-ea"/>
                <a:cs typeface="+mn-cs"/>
              </a:rPr>
              <a:t>#TVisSOCIAL #HolidaySpecial</a:t>
            </a:r>
          </a:p>
        </p:txBody>
      </p:sp>
      <p:sp>
        <p:nvSpPr>
          <p:cNvPr id="72" name="Rounded Rectangle 10"/>
          <p:cNvSpPr/>
          <p:nvPr/>
        </p:nvSpPr>
        <p:spPr>
          <a:xfrm>
            <a:off x="234447" y="1428526"/>
            <a:ext cx="8611340" cy="555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Trebuchet MS"/>
                <a:ea typeface="+mn-ea"/>
                <a:cs typeface="+mn-cs"/>
              </a:rPr>
              <a:t>P13+ Time Spent Viewing “Live” Ad-Supported 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Trebuchet MS"/>
              </a:rPr>
              <a:t>(</a:t>
            </a:r>
            <a:r>
              <a:rPr lang="en-US" sz="1400" kern="0" dirty="0" err="1">
                <a:solidFill>
                  <a:prstClr val="black"/>
                </a:solidFill>
                <a:latin typeface="Trebuchet MS"/>
              </a:rPr>
              <a:t>Hrs:Mins</a:t>
            </a:r>
            <a:r>
              <a:rPr lang="en-US" sz="1400" kern="0" dirty="0">
                <a:solidFill>
                  <a:prstClr val="black"/>
                </a:solidFill>
                <a:latin typeface="Trebuchet MS"/>
              </a:rPr>
              <a:t>)</a:t>
            </a:r>
            <a:endParaRPr kumimoji="0" lang="en-US" sz="1400" i="0" strike="noStrike" kern="0" cap="none" spc="0" normalizeH="0" baseline="0" noProof="0" dirty="0">
              <a:ln>
                <a:noFill/>
              </a:ln>
              <a:solidFill>
                <a:prstClr val="black"/>
              </a:solidFill>
              <a:effectLst/>
              <a:uLnTx/>
              <a:uFillTx/>
              <a:latin typeface="Trebuchet MS"/>
              <a:ea typeface="+mn-ea"/>
              <a:cs typeface="+mn-cs"/>
            </a:endParaRPr>
          </a:p>
        </p:txBody>
      </p:sp>
      <p:sp>
        <p:nvSpPr>
          <p:cNvPr id="3" name="Rectangle 2">
            <a:extLst>
              <a:ext uri="{FF2B5EF4-FFF2-40B4-BE49-F238E27FC236}">
                <a16:creationId xmlns:a16="http://schemas.microsoft.com/office/drawing/2014/main" id="{9D56259A-0D33-4777-9094-0C19E9ED8C5A}"/>
              </a:ext>
            </a:extLst>
          </p:cNvPr>
          <p:cNvSpPr/>
          <p:nvPr/>
        </p:nvSpPr>
        <p:spPr>
          <a:xfrm>
            <a:off x="872455" y="5676542"/>
            <a:ext cx="478172" cy="237696"/>
          </a:xfrm>
          <a:prstGeom prst="rect">
            <a:avLst/>
          </a:prstGeom>
          <a:solidFill>
            <a:srgbClr val="FF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64%</a:t>
            </a:r>
          </a:p>
        </p:txBody>
      </p:sp>
      <p:sp>
        <p:nvSpPr>
          <p:cNvPr id="31" name="Rectangle 30">
            <a:extLst>
              <a:ext uri="{FF2B5EF4-FFF2-40B4-BE49-F238E27FC236}">
                <a16:creationId xmlns:a16="http://schemas.microsoft.com/office/drawing/2014/main" id="{64400CF1-35CE-4DF2-93EB-7E041CB48A6E}"/>
              </a:ext>
            </a:extLst>
          </p:cNvPr>
          <p:cNvSpPr/>
          <p:nvPr/>
        </p:nvSpPr>
        <p:spPr>
          <a:xfrm>
            <a:off x="2601987" y="5686329"/>
            <a:ext cx="478172" cy="237696"/>
          </a:xfrm>
          <a:prstGeom prst="rect">
            <a:avLst/>
          </a:prstGeom>
          <a:solidFill>
            <a:srgbClr val="FF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63%</a:t>
            </a:r>
          </a:p>
        </p:txBody>
      </p:sp>
      <p:sp>
        <p:nvSpPr>
          <p:cNvPr id="32" name="Rectangle 31">
            <a:extLst>
              <a:ext uri="{FF2B5EF4-FFF2-40B4-BE49-F238E27FC236}">
                <a16:creationId xmlns:a16="http://schemas.microsoft.com/office/drawing/2014/main" id="{7BBD5C42-C716-4089-BD55-EF209DFE5A58}"/>
              </a:ext>
            </a:extLst>
          </p:cNvPr>
          <p:cNvSpPr/>
          <p:nvPr/>
        </p:nvSpPr>
        <p:spPr>
          <a:xfrm>
            <a:off x="4279787" y="5686329"/>
            <a:ext cx="478172" cy="237696"/>
          </a:xfrm>
          <a:prstGeom prst="rect">
            <a:avLst/>
          </a:prstGeom>
          <a:solidFill>
            <a:srgbClr val="FF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64%</a:t>
            </a:r>
          </a:p>
        </p:txBody>
      </p:sp>
      <p:sp>
        <p:nvSpPr>
          <p:cNvPr id="33" name="Rectangle 32">
            <a:extLst>
              <a:ext uri="{FF2B5EF4-FFF2-40B4-BE49-F238E27FC236}">
                <a16:creationId xmlns:a16="http://schemas.microsoft.com/office/drawing/2014/main" id="{EE79B780-DC83-4F12-BCC6-8BFDAE443C85}"/>
              </a:ext>
            </a:extLst>
          </p:cNvPr>
          <p:cNvSpPr/>
          <p:nvPr/>
        </p:nvSpPr>
        <p:spPr>
          <a:xfrm>
            <a:off x="6016310" y="5677940"/>
            <a:ext cx="478172" cy="237696"/>
          </a:xfrm>
          <a:prstGeom prst="rect">
            <a:avLst/>
          </a:prstGeom>
          <a:solidFill>
            <a:srgbClr val="FF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66%</a:t>
            </a:r>
          </a:p>
        </p:txBody>
      </p:sp>
      <p:sp>
        <p:nvSpPr>
          <p:cNvPr id="34" name="Rectangle 33">
            <a:extLst>
              <a:ext uri="{FF2B5EF4-FFF2-40B4-BE49-F238E27FC236}">
                <a16:creationId xmlns:a16="http://schemas.microsoft.com/office/drawing/2014/main" id="{B2CAB0CE-2438-4DBF-989E-AFB3FD96124E}"/>
              </a:ext>
            </a:extLst>
          </p:cNvPr>
          <p:cNvSpPr/>
          <p:nvPr/>
        </p:nvSpPr>
        <p:spPr>
          <a:xfrm>
            <a:off x="7710888" y="5686329"/>
            <a:ext cx="478172" cy="237696"/>
          </a:xfrm>
          <a:prstGeom prst="rect">
            <a:avLst/>
          </a:prstGeom>
          <a:solidFill>
            <a:srgbClr val="FF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68%</a:t>
            </a:r>
          </a:p>
        </p:txBody>
      </p:sp>
      <p:sp>
        <p:nvSpPr>
          <p:cNvPr id="35" name="Rectangle 34">
            <a:extLst>
              <a:ext uri="{FF2B5EF4-FFF2-40B4-BE49-F238E27FC236}">
                <a16:creationId xmlns:a16="http://schemas.microsoft.com/office/drawing/2014/main" id="{9AE6501C-BB42-4F82-A4D2-0D55539E5D92}"/>
              </a:ext>
            </a:extLst>
          </p:cNvPr>
          <p:cNvSpPr/>
          <p:nvPr/>
        </p:nvSpPr>
        <p:spPr>
          <a:xfrm>
            <a:off x="153949" y="5628859"/>
            <a:ext cx="637118" cy="2616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 Reach:</a:t>
            </a:r>
          </a:p>
        </p:txBody>
      </p:sp>
    </p:spTree>
    <p:extLst>
      <p:ext uri="{BB962C8B-B14F-4D97-AF65-F5344CB8AC3E}">
        <p14:creationId xmlns:p14="http://schemas.microsoft.com/office/powerpoint/2010/main" val="209232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508" y="540579"/>
            <a:ext cx="8809892" cy="74017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prstClr val="black"/>
                </a:solidFill>
                <a:effectLst/>
                <a:uLnTx/>
                <a:uFillTx/>
                <a:latin typeface="Trebuchet MS"/>
                <a:ea typeface="+mn-ea"/>
                <a:cs typeface="+mn-cs"/>
              </a:rPr>
              <a:t>Quantifying </a:t>
            </a:r>
            <a:r>
              <a:rPr lang="en-US" sz="2600" spc="-100" dirty="0">
                <a:solidFill>
                  <a:prstClr val="black"/>
                </a:solidFill>
                <a:latin typeface="Trebuchet MS"/>
              </a:rPr>
              <a:t>The Online Social Popularity Of </a:t>
            </a:r>
            <a:r>
              <a:rPr kumimoji="0" lang="en-US" sz="2600" b="0" i="0" u="none" strike="noStrike" kern="1200" cap="none" spc="-100" normalizeH="0" baseline="0" noProof="0" dirty="0">
                <a:ln>
                  <a:noFill/>
                </a:ln>
                <a:solidFill>
                  <a:prstClr val="black"/>
                </a:solidFill>
                <a:effectLst/>
                <a:uLnTx/>
                <a:uFillTx/>
                <a:latin typeface="Trebuchet MS"/>
                <a:ea typeface="+mn-ea"/>
                <a:cs typeface="+mn-cs"/>
              </a:rPr>
              <a:t>Ad-Supported TV During Key 4</a:t>
            </a:r>
            <a:r>
              <a:rPr kumimoji="0" lang="en-US" sz="2600" b="0" i="0" u="none" strike="noStrike" kern="1200" cap="none" spc="-100" normalizeH="0" baseline="30000" noProof="0" dirty="0">
                <a:ln>
                  <a:noFill/>
                </a:ln>
                <a:solidFill>
                  <a:prstClr val="black"/>
                </a:solidFill>
                <a:effectLst/>
                <a:uLnTx/>
                <a:uFillTx/>
                <a:latin typeface="Trebuchet MS"/>
                <a:ea typeface="+mn-ea"/>
                <a:cs typeface="+mn-cs"/>
              </a:rPr>
              <a:t>th</a:t>
            </a:r>
            <a:r>
              <a:rPr kumimoji="0" lang="en-US" sz="2600" b="0" i="0" u="none" strike="noStrike" kern="1200" cap="none" spc="-100" normalizeH="0" baseline="0" noProof="0" dirty="0">
                <a:ln>
                  <a:noFill/>
                </a:ln>
                <a:solidFill>
                  <a:prstClr val="black"/>
                </a:solidFill>
                <a:effectLst/>
                <a:uLnTx/>
                <a:uFillTx/>
                <a:latin typeface="Trebuchet MS"/>
                <a:ea typeface="+mn-ea"/>
                <a:cs typeface="+mn-cs"/>
              </a:rPr>
              <a:t> Quarter Holidays </a:t>
            </a:r>
          </a:p>
        </p:txBody>
      </p:sp>
      <p:sp>
        <p:nvSpPr>
          <p:cNvPr id="2" name="TextBox 1"/>
          <p:cNvSpPr txBox="1"/>
          <p:nvPr/>
        </p:nvSpPr>
        <p:spPr>
          <a:xfrm>
            <a:off x="157723" y="1491039"/>
            <a:ext cx="8819223" cy="47243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Beyond viewing, we were interested in examining the greater role that TV plays in people’s lives during key 4Q holidays when people traditionally gather with </a:t>
            </a:r>
            <a:r>
              <a:rPr lang="en-US" sz="1400" kern="0" dirty="0">
                <a:solidFill>
                  <a:prstClr val="black"/>
                </a:solidFill>
                <a:latin typeface="Trebuchet MS" panose="020B0603020202020204" pitchFamily="34" charset="0"/>
              </a:rPr>
              <a:t>family and friends.  </a:t>
            </a:r>
            <a:r>
              <a:rPr kumimoji="0" lang="en-US"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Therefore, we analyzed the impact of TV programming on the top 10 trending Twitter topics over five</a:t>
            </a:r>
            <a:r>
              <a:rPr kumimoji="0" lang="en-US" sz="1400" b="0" i="0" u="none" strike="noStrike" kern="0" cap="none" spc="0" normalizeH="0" noProof="0" dirty="0">
                <a:ln>
                  <a:noFill/>
                </a:ln>
                <a:solidFill>
                  <a:prstClr val="black"/>
                </a:solidFill>
                <a:effectLst/>
                <a:uLnTx/>
                <a:uFillTx/>
                <a:latin typeface="Trebuchet MS" panose="020B0603020202020204" pitchFamily="34" charset="0"/>
                <a:ea typeface="+mn-ea"/>
                <a:cs typeface="+mn-cs"/>
              </a:rPr>
              <a:t> </a:t>
            </a:r>
            <a:r>
              <a:rPr lang="en-US" sz="1400" kern="0" dirty="0">
                <a:solidFill>
                  <a:prstClr val="black"/>
                </a:solidFill>
                <a:latin typeface="Trebuchet MS" panose="020B0603020202020204" pitchFamily="34" charset="0"/>
              </a:rPr>
              <a:t>holiday time periods</a:t>
            </a:r>
          </a:p>
          <a:p>
            <a:pPr marL="742950" lvl="1" indent="-285750" defTabSz="914400">
              <a:buFont typeface="Arial" panose="020B0604020202020204" pitchFamily="34" charset="0"/>
              <a:buChar char="•"/>
              <a:defRPr/>
            </a:pPr>
            <a:r>
              <a:rPr lang="en-US" sz="1200" i="1" kern="0" dirty="0">
                <a:solidFill>
                  <a:prstClr val="black"/>
                </a:solidFill>
                <a:latin typeface="Trebuchet MS" panose="020B0603020202020204" pitchFamily="34" charset="0"/>
              </a:rPr>
              <a:t>Thanksgiving</a:t>
            </a:r>
            <a:r>
              <a:rPr lang="en-US" sz="1200" kern="0" dirty="0">
                <a:solidFill>
                  <a:prstClr val="black"/>
                </a:solidFill>
                <a:latin typeface="Trebuchet MS" panose="020B0603020202020204" pitchFamily="34" charset="0"/>
              </a:rPr>
              <a:t> (Thursday</a:t>
            </a: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11/23/17), </a:t>
            </a:r>
            <a:r>
              <a:rPr lang="en-US" sz="1200" i="1" kern="0" dirty="0">
                <a:solidFill>
                  <a:prstClr val="black"/>
                </a:solidFill>
                <a:latin typeface="Trebuchet MS" panose="020B0603020202020204" pitchFamily="34" charset="0"/>
              </a:rPr>
              <a:t>Christmas Eve</a:t>
            </a:r>
            <a:r>
              <a:rPr lang="en-US" sz="1200" kern="0" dirty="0">
                <a:solidFill>
                  <a:prstClr val="black"/>
                </a:solidFill>
                <a:latin typeface="Trebuchet MS" panose="020B0603020202020204" pitchFamily="34" charset="0"/>
              </a:rPr>
              <a:t> (Sunday, 12/24/17), </a:t>
            </a:r>
            <a:r>
              <a:rPr lang="en-US" sz="1200" i="1" kern="0" dirty="0">
                <a:solidFill>
                  <a:prstClr val="black"/>
                </a:solidFill>
                <a:latin typeface="Trebuchet MS" panose="020B0603020202020204" pitchFamily="34" charset="0"/>
              </a:rPr>
              <a:t>Christmas Day</a:t>
            </a:r>
            <a:r>
              <a:rPr lang="en-US" sz="1200" kern="0" dirty="0">
                <a:solidFill>
                  <a:prstClr val="black"/>
                </a:solidFill>
                <a:latin typeface="Trebuchet MS" panose="020B0603020202020204" pitchFamily="34" charset="0"/>
              </a:rPr>
              <a:t> (Monday, 12/25/17), </a:t>
            </a:r>
            <a:r>
              <a:rPr lang="en-US" sz="1200" i="1" kern="0" dirty="0">
                <a:solidFill>
                  <a:prstClr val="black"/>
                </a:solidFill>
                <a:latin typeface="Trebuchet MS" panose="020B0603020202020204" pitchFamily="34" charset="0"/>
              </a:rPr>
              <a:t>New Year’s Eve</a:t>
            </a:r>
            <a:r>
              <a:rPr lang="en-US" sz="1200" kern="0" dirty="0">
                <a:solidFill>
                  <a:prstClr val="black"/>
                </a:solidFill>
                <a:latin typeface="Trebuchet MS" panose="020B0603020202020204" pitchFamily="34" charset="0"/>
              </a:rPr>
              <a:t> (Sunday, 12/31/17), </a:t>
            </a:r>
            <a:r>
              <a:rPr lang="en-US" sz="1200" i="1" kern="0" dirty="0">
                <a:solidFill>
                  <a:prstClr val="black"/>
                </a:solidFill>
                <a:latin typeface="Trebuchet MS" panose="020B0603020202020204" pitchFamily="34" charset="0"/>
              </a:rPr>
              <a:t>New Year’s Day</a:t>
            </a:r>
            <a:r>
              <a:rPr lang="en-US" sz="1200" kern="0" dirty="0">
                <a:solidFill>
                  <a:prstClr val="black"/>
                </a:solidFill>
                <a:latin typeface="Trebuchet MS" panose="020B0603020202020204" pitchFamily="34" charset="0"/>
              </a:rPr>
              <a:t> (Monday, 1/1/18)</a:t>
            </a:r>
          </a:p>
          <a:p>
            <a:pPr marL="742950" lvl="1" indent="-285750" defTabSz="914400">
              <a:buFont typeface="Arial" panose="020B0604020202020204" pitchFamily="34" charset="0"/>
              <a:buChar char="•"/>
              <a:defRPr/>
            </a:pPr>
            <a:endPar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Trebuchet MS" panose="020B0603020202020204" pitchFamily="34" charset="0"/>
                <a:ea typeface="+mn-ea"/>
                <a:cs typeface="+mn-cs"/>
              </a:rPr>
              <a:t>Since trending topics are everchanging and a slight lag time typically exists for topics to start trending, we monitored “points in time” each day at :45 minutes past the hour to capture what people were talking about online during that hour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latin typeface="Trebuchet MS" panose="020B0603020202020204" pitchFamily="34" charset="0"/>
            </a:endParaRPr>
          </a:p>
          <a:p>
            <a:pPr marL="285750" lvl="0" indent="-285750" defTabSz="914400">
              <a:buFont typeface="Arial" panose="020B0604020202020204" pitchFamily="34" charset="0"/>
              <a:buChar char="•"/>
              <a:defRPr/>
            </a:pPr>
            <a:r>
              <a:rPr kumimoji="0" lang="en-US" sz="1400" b="0" i="0" u="none" strike="noStrike" kern="0" cap="none" spc="0" normalizeH="0" baseline="0" noProof="0" dirty="0">
                <a:ln>
                  <a:noFill/>
                </a:ln>
                <a:effectLst/>
                <a:uLnTx/>
                <a:uFillTx/>
                <a:latin typeface="Trebuchet MS" panose="020B0603020202020204" pitchFamily="34" charset="0"/>
                <a:ea typeface="+mn-ea"/>
                <a:cs typeface="+mn-cs"/>
              </a:rPr>
              <a:t>We also wanted to specifically hone in on the time periods when people are most likely gathered with family and friends, therefore we focused on monitoring a 13-hour time </a:t>
            </a:r>
            <a:r>
              <a:rPr lang="en-US" sz="1400" kern="0" dirty="0">
                <a:latin typeface="Trebuchet MS" panose="020B0603020202020204" pitchFamily="34" charset="0"/>
              </a:rPr>
              <a:t>period (“all day”) for </a:t>
            </a:r>
            <a:r>
              <a:rPr kumimoji="0" lang="en-US" sz="1400" b="0" i="0" u="none" strike="noStrike" kern="0" cap="none" spc="0" normalizeH="0" baseline="0" noProof="0" dirty="0">
                <a:ln>
                  <a:noFill/>
                </a:ln>
                <a:effectLst/>
                <a:uLnTx/>
                <a:uFillTx/>
                <a:latin typeface="Trebuchet MS" panose="020B0603020202020204" pitchFamily="34" charset="0"/>
                <a:ea typeface="+mn-ea"/>
                <a:cs typeface="+mn-cs"/>
              </a:rPr>
              <a:t>the national holidays and a four-hour time </a:t>
            </a:r>
            <a:r>
              <a:rPr lang="en-US" sz="1400" kern="0" dirty="0">
                <a:latin typeface="Trebuchet MS" panose="020B0603020202020204" pitchFamily="34" charset="0"/>
              </a:rPr>
              <a:t>period (“primetime”) for </a:t>
            </a:r>
            <a:r>
              <a:rPr kumimoji="0" lang="en-US" sz="1400" b="0" i="0" u="none" strike="noStrike" kern="0" cap="none" spc="0" normalizeH="0" baseline="0" noProof="0" dirty="0">
                <a:ln>
                  <a:noFill/>
                </a:ln>
                <a:effectLst/>
                <a:uLnTx/>
                <a:uFillTx/>
                <a:latin typeface="Trebuchet MS" panose="020B0603020202020204" pitchFamily="34" charset="0"/>
                <a:ea typeface="+mn-ea"/>
                <a:cs typeface="+mn-cs"/>
              </a:rPr>
              <a:t>the holiday eves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Trebuchet MS" panose="020B0603020202020204" pitchFamily="34" charset="0"/>
                <a:ea typeface="+mn-ea"/>
                <a:cs typeface="+mn-cs"/>
              </a:rPr>
              <a:t>Thanksgiving Day / Christmas Day / New Year’s Day</a:t>
            </a:r>
            <a:r>
              <a:rPr kumimoji="0" lang="en-US" sz="1200" b="0" i="0" u="none" strike="noStrike" kern="0" cap="none" spc="0" normalizeH="0" noProof="0" dirty="0">
                <a:ln>
                  <a:noFill/>
                </a:ln>
                <a:effectLst/>
                <a:uLnTx/>
                <a:uFillTx/>
                <a:latin typeface="Trebuchet MS" panose="020B0603020202020204" pitchFamily="34" charset="0"/>
                <a:ea typeface="+mn-ea"/>
                <a:cs typeface="+mn-cs"/>
              </a:rPr>
              <a:t>: 11:45a, 12:45p, 1:45p, 2:45p, 3:45p, 4:45p, 5:45p, 6:45p, 7:45p, 8:45p, 9:45p, 10:45p, 11:45p</a:t>
            </a:r>
          </a:p>
          <a:p>
            <a:pPr marL="742950" lvl="1" indent="-285750" defTabSz="914400">
              <a:buFont typeface="Arial" panose="020B0604020202020204" pitchFamily="34" charset="0"/>
              <a:buChar char="•"/>
              <a:defRPr/>
            </a:pPr>
            <a:r>
              <a:rPr lang="en-US" sz="1200" kern="0" dirty="0">
                <a:latin typeface="Trebuchet MS" panose="020B0603020202020204" pitchFamily="34" charset="0"/>
              </a:rPr>
              <a:t>Christmas Eve / New Year’s Eve: 8:45p, 9:45p, 10:45p, 11:45p</a:t>
            </a:r>
            <a:endParaRPr kumimoji="0" lang="en-US" sz="1200" b="0" i="0" u="none" strike="noStrike" kern="0" cap="none" spc="0" normalizeH="0" noProof="0" dirty="0">
              <a:ln>
                <a:noFill/>
              </a:ln>
              <a:effectLst/>
              <a:uLnTx/>
              <a:uFillTx/>
              <a:latin typeface="Trebuchet MS" panose="020B0603020202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baseline="0" dirty="0">
              <a:latin typeface="Trebuchet MS" panose="020B0603020202020204" pitchFamily="34" charset="0"/>
            </a:endParaRPr>
          </a:p>
          <a:p>
            <a:pPr marL="285750" indent="-285750" defTabSz="914400">
              <a:buFont typeface="Arial" panose="020B0604020202020204" pitchFamily="34" charset="0"/>
              <a:buChar char="•"/>
              <a:defRPr/>
            </a:pPr>
            <a:r>
              <a:rPr lang="en-US" sz="1400" kern="0" dirty="0">
                <a:solidFill>
                  <a:prstClr val="black"/>
                </a:solidFill>
                <a:latin typeface="Trebuchet MS" panose="020B0603020202020204" pitchFamily="34" charset="0"/>
              </a:rPr>
              <a:t>Geography reflects U.S.-based Twitter trending data while ad-supported TV topics reflect two types:</a:t>
            </a:r>
          </a:p>
          <a:p>
            <a:pPr marL="742950" lvl="1" indent="-285750" defTabSz="914400">
              <a:buFont typeface="Arial" panose="020B0604020202020204" pitchFamily="34" charset="0"/>
              <a:buChar char="•"/>
              <a:defRPr/>
            </a:pPr>
            <a:r>
              <a:rPr lang="en-US" sz="1200" b="1" u="sng" kern="0" dirty="0">
                <a:solidFill>
                  <a:prstClr val="black"/>
                </a:solidFill>
                <a:latin typeface="Trebuchet MS" panose="020B0603020202020204" pitchFamily="34" charset="0"/>
              </a:rPr>
              <a:t>Direct</a:t>
            </a:r>
            <a:r>
              <a:rPr lang="en-US" sz="1200" kern="0" dirty="0">
                <a:solidFill>
                  <a:prstClr val="black"/>
                </a:solidFill>
                <a:latin typeface="Trebuchet MS" panose="020B0603020202020204" pitchFamily="34" charset="0"/>
              </a:rPr>
              <a:t>: specific hashtags of televised entertainment shows, sports events or news programming</a:t>
            </a:r>
          </a:p>
          <a:p>
            <a:pPr lvl="1" defTabSz="914400">
              <a:defRPr/>
            </a:pPr>
            <a:endParaRPr lang="en-US" sz="500" kern="0" dirty="0">
              <a:solidFill>
                <a:prstClr val="black"/>
              </a:solidFill>
              <a:latin typeface="Trebuchet MS" panose="020B0603020202020204" pitchFamily="34" charset="0"/>
            </a:endParaRPr>
          </a:p>
          <a:p>
            <a:pPr marL="742950" lvl="1" indent="-285750" defTabSz="914400">
              <a:buFont typeface="Arial" panose="020B0604020202020204" pitchFamily="34" charset="0"/>
              <a:buChar char="•"/>
              <a:defRPr/>
            </a:pPr>
            <a:r>
              <a:rPr lang="en-US" sz="1200" b="1" u="sng" kern="0" dirty="0">
                <a:solidFill>
                  <a:prstClr val="black"/>
                </a:solidFill>
                <a:latin typeface="Trebuchet MS" panose="020B0603020202020204" pitchFamily="34" charset="0"/>
              </a:rPr>
              <a:t>Related</a:t>
            </a:r>
            <a:r>
              <a:rPr lang="en-US" sz="1200" kern="0" dirty="0">
                <a:solidFill>
                  <a:prstClr val="black"/>
                </a:solidFill>
                <a:latin typeface="Trebuchet MS" panose="020B0603020202020204" pitchFamily="34" charset="0"/>
              </a:rPr>
              <a:t>: topics associated with specific TV programming including athletes, general team hashtags, collegiate school mentions (school &amp; nicknames for football &amp; basketball), show characters, celebrity personalities, and specific TV-related news references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effectLst/>
              <a:uLnTx/>
              <a:uFillTx/>
              <a:latin typeface="Trebuchet MS" panose="020B0603020202020204" pitchFamily="34" charset="0"/>
              <a:ea typeface="+mn-ea"/>
              <a:cs typeface="+mn-cs"/>
            </a:endParaRPr>
          </a:p>
        </p:txBody>
      </p:sp>
      <p:pic>
        <p:nvPicPr>
          <p:cNvPr id="10" name="Picture 9">
            <a:extLst>
              <a:ext uri="{FF2B5EF4-FFF2-40B4-BE49-F238E27FC236}">
                <a16:creationId xmlns:a16="http://schemas.microsoft.com/office/drawing/2014/main" id="{3E081B0F-7214-4B29-833F-569214A62B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13"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Tree>
    <p:extLst>
      <p:ext uri="{BB962C8B-B14F-4D97-AF65-F5344CB8AC3E}">
        <p14:creationId xmlns:p14="http://schemas.microsoft.com/office/powerpoint/2010/main" val="406629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Ad-Supported TV Dominated Twitter’s Top 10 Trending Topics During Key Holiday Time Periods</a:t>
            </a:r>
          </a:p>
        </p:txBody>
      </p:sp>
      <p:sp>
        <p:nvSpPr>
          <p:cNvPr id="4" name="Text Placeholder 3"/>
          <p:cNvSpPr>
            <a:spLocks noGrp="1"/>
          </p:cNvSpPr>
          <p:nvPr>
            <p:ph type="body" sz="quarter" idx="14"/>
          </p:nvPr>
        </p:nvSpPr>
        <p:spPr>
          <a:xfrm>
            <a:off x="242437" y="6490732"/>
            <a:ext cx="7472255" cy="367268"/>
          </a:xfrm>
        </p:spPr>
        <p:txBody>
          <a:bodyPr/>
          <a:lstStyle/>
          <a:p>
            <a:r>
              <a:rPr lang="en-US" sz="800" dirty="0">
                <a:latin typeface="Trebuchet MS" panose="020B0603020202020204" pitchFamily="34" charset="0"/>
              </a:rPr>
              <a:t>Source: VAB custom analysis of Top 10 trending Twitter Topics (United States) each night on the :45’s aggregated over each hour between 11a – 11p (11:45a-11:45p) during 11/23/2017, 12/25/17, 1/1/18 and on the :45’s of each primetime hour between 8p-11p (8:45p-11:45p) during 12/24/17 &amp; 12/31/17.</a:t>
            </a:r>
            <a:endParaRPr lang="en-US" sz="800" dirty="0"/>
          </a:p>
        </p:txBody>
      </p:sp>
      <p:sp>
        <p:nvSpPr>
          <p:cNvPr id="9" name="Rectangle 8"/>
          <p:cNvSpPr/>
          <p:nvPr/>
        </p:nvSpPr>
        <p:spPr>
          <a:xfrm>
            <a:off x="260737" y="3102895"/>
            <a:ext cx="1604291" cy="556388"/>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rPr>
              <a:t>Thanksgiving Day</a:t>
            </a:r>
          </a:p>
          <a:p>
            <a:pPr algn="ctr"/>
            <a:r>
              <a:rPr lang="en-US" sz="1050" b="1" dirty="0">
                <a:solidFill>
                  <a:schemeClr val="tx1"/>
                </a:solidFill>
              </a:rPr>
              <a:t>(11:45a-11:45p)</a:t>
            </a:r>
          </a:p>
        </p:txBody>
      </p:sp>
      <p:pic>
        <p:nvPicPr>
          <p:cNvPr id="13" name="Picture 12">
            <a:extLst>
              <a:ext uri="{FF2B5EF4-FFF2-40B4-BE49-F238E27FC236}">
                <a16:creationId xmlns:a16="http://schemas.microsoft.com/office/drawing/2014/main" id="{3E081B0F-7214-4B29-833F-569214A62B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14"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pic>
        <p:nvPicPr>
          <p:cNvPr id="16" name="Picture 2" descr="Image result for turkey emoji">
            <a:extLst>
              <a:ext uri="{FF2B5EF4-FFF2-40B4-BE49-F238E27FC236}">
                <a16:creationId xmlns:a16="http://schemas.microsoft.com/office/drawing/2014/main" id="{9106A96A-8F6C-49E4-B841-5924E45BB95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9609" y="2256974"/>
            <a:ext cx="673263" cy="67326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celebrate emoji png">
            <a:extLst>
              <a:ext uri="{FF2B5EF4-FFF2-40B4-BE49-F238E27FC236}">
                <a16:creationId xmlns:a16="http://schemas.microsoft.com/office/drawing/2014/main" id="{FE3AF65B-744B-4519-9E0A-7DE44A8FD8C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925602" y="2257858"/>
            <a:ext cx="695695" cy="6956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id="{016613CB-EAFA-4849-849C-95ADD817EDD8}"/>
              </a:ext>
            </a:extLst>
          </p:cNvPr>
          <p:cNvSpPr/>
          <p:nvPr/>
        </p:nvSpPr>
        <p:spPr>
          <a:xfrm>
            <a:off x="260737" y="3769977"/>
            <a:ext cx="1604291" cy="142299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u="sng" dirty="0"/>
              <a:t>75%</a:t>
            </a:r>
            <a:r>
              <a:rPr lang="en-US" sz="2000" u="sng" dirty="0"/>
              <a:t> </a:t>
            </a:r>
          </a:p>
        </p:txBody>
      </p:sp>
      <p:sp>
        <p:nvSpPr>
          <p:cNvPr id="23" name="Rectangle 22">
            <a:extLst>
              <a:ext uri="{FF2B5EF4-FFF2-40B4-BE49-F238E27FC236}">
                <a16:creationId xmlns:a16="http://schemas.microsoft.com/office/drawing/2014/main" id="{58867446-F590-4B65-BFEB-DD2558EEEA62}"/>
              </a:ext>
            </a:extLst>
          </p:cNvPr>
          <p:cNvSpPr/>
          <p:nvPr/>
        </p:nvSpPr>
        <p:spPr>
          <a:xfrm>
            <a:off x="2046629" y="3780333"/>
            <a:ext cx="1604291" cy="142299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u="sng" dirty="0"/>
              <a:t>75%</a:t>
            </a:r>
            <a:r>
              <a:rPr lang="en-US" sz="2000" u="sng" dirty="0"/>
              <a:t> </a:t>
            </a:r>
          </a:p>
        </p:txBody>
      </p:sp>
      <p:sp>
        <p:nvSpPr>
          <p:cNvPr id="24" name="Rectangle 23">
            <a:extLst>
              <a:ext uri="{FF2B5EF4-FFF2-40B4-BE49-F238E27FC236}">
                <a16:creationId xmlns:a16="http://schemas.microsoft.com/office/drawing/2014/main" id="{B41E5217-2F1A-4C8C-B0D5-D6BD1FB086FF}"/>
              </a:ext>
            </a:extLst>
          </p:cNvPr>
          <p:cNvSpPr/>
          <p:nvPr/>
        </p:nvSpPr>
        <p:spPr>
          <a:xfrm>
            <a:off x="3822171" y="3780332"/>
            <a:ext cx="1604291" cy="142299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u="sng" dirty="0"/>
              <a:t>73%</a:t>
            </a:r>
            <a:r>
              <a:rPr lang="en-US" sz="2000" u="sng" dirty="0"/>
              <a:t> </a:t>
            </a:r>
          </a:p>
        </p:txBody>
      </p:sp>
      <p:sp>
        <p:nvSpPr>
          <p:cNvPr id="25" name="Rectangle 24">
            <a:extLst>
              <a:ext uri="{FF2B5EF4-FFF2-40B4-BE49-F238E27FC236}">
                <a16:creationId xmlns:a16="http://schemas.microsoft.com/office/drawing/2014/main" id="{92236D9B-C8D2-4BEB-B11E-5D2F752014D3}"/>
              </a:ext>
            </a:extLst>
          </p:cNvPr>
          <p:cNvSpPr/>
          <p:nvPr/>
        </p:nvSpPr>
        <p:spPr>
          <a:xfrm>
            <a:off x="5544447" y="3780331"/>
            <a:ext cx="1604291" cy="142299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u="sng" dirty="0"/>
              <a:t>78%</a:t>
            </a:r>
            <a:r>
              <a:rPr lang="en-US" sz="2000" u="sng" dirty="0"/>
              <a:t> </a:t>
            </a:r>
          </a:p>
        </p:txBody>
      </p:sp>
      <p:sp>
        <p:nvSpPr>
          <p:cNvPr id="26" name="Rectangle 25">
            <a:extLst>
              <a:ext uri="{FF2B5EF4-FFF2-40B4-BE49-F238E27FC236}">
                <a16:creationId xmlns:a16="http://schemas.microsoft.com/office/drawing/2014/main" id="{49C3F86B-4EF3-414A-A939-D8BC3874330A}"/>
              </a:ext>
            </a:extLst>
          </p:cNvPr>
          <p:cNvSpPr/>
          <p:nvPr/>
        </p:nvSpPr>
        <p:spPr>
          <a:xfrm>
            <a:off x="7319986" y="3780332"/>
            <a:ext cx="1604291" cy="142299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u="sng" dirty="0"/>
              <a:t>75%</a:t>
            </a:r>
            <a:r>
              <a:rPr lang="en-US" sz="2000" u="sng" dirty="0"/>
              <a:t> </a:t>
            </a:r>
          </a:p>
        </p:txBody>
      </p:sp>
      <p:sp>
        <p:nvSpPr>
          <p:cNvPr id="28" name="Rectangle 27">
            <a:extLst>
              <a:ext uri="{FF2B5EF4-FFF2-40B4-BE49-F238E27FC236}">
                <a16:creationId xmlns:a16="http://schemas.microsoft.com/office/drawing/2014/main" id="{6F9D75A0-6E65-4CA1-B527-25B41C283161}"/>
              </a:ext>
            </a:extLst>
          </p:cNvPr>
          <p:cNvSpPr/>
          <p:nvPr/>
        </p:nvSpPr>
        <p:spPr>
          <a:xfrm>
            <a:off x="2037754" y="3104372"/>
            <a:ext cx="1604291" cy="556388"/>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rPr>
              <a:t>Christmas Eve</a:t>
            </a:r>
          </a:p>
          <a:p>
            <a:pPr algn="ctr"/>
            <a:r>
              <a:rPr lang="en-US" sz="1050" b="1" dirty="0">
                <a:solidFill>
                  <a:schemeClr val="tx1"/>
                </a:solidFill>
              </a:rPr>
              <a:t>(8:45p-11:45p)</a:t>
            </a:r>
          </a:p>
        </p:txBody>
      </p:sp>
      <p:sp>
        <p:nvSpPr>
          <p:cNvPr id="29" name="Rectangle 28">
            <a:extLst>
              <a:ext uri="{FF2B5EF4-FFF2-40B4-BE49-F238E27FC236}">
                <a16:creationId xmlns:a16="http://schemas.microsoft.com/office/drawing/2014/main" id="{15A27052-603B-402A-8303-B5AAD540C93D}"/>
              </a:ext>
            </a:extLst>
          </p:cNvPr>
          <p:cNvSpPr/>
          <p:nvPr/>
        </p:nvSpPr>
        <p:spPr>
          <a:xfrm>
            <a:off x="3814770" y="3096974"/>
            <a:ext cx="1604291" cy="556388"/>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rPr>
              <a:t>Christmas Day</a:t>
            </a:r>
          </a:p>
          <a:p>
            <a:pPr algn="ctr"/>
            <a:r>
              <a:rPr lang="en-US" sz="1050" b="1" dirty="0">
                <a:solidFill>
                  <a:schemeClr val="tx1"/>
                </a:solidFill>
              </a:rPr>
              <a:t>(11:45a-11:45p)</a:t>
            </a:r>
          </a:p>
        </p:txBody>
      </p:sp>
      <p:sp>
        <p:nvSpPr>
          <p:cNvPr id="30" name="Rectangle 29">
            <a:extLst>
              <a:ext uri="{FF2B5EF4-FFF2-40B4-BE49-F238E27FC236}">
                <a16:creationId xmlns:a16="http://schemas.microsoft.com/office/drawing/2014/main" id="{6E5E9312-66C9-4606-A099-14EBDADE0B50}"/>
              </a:ext>
            </a:extLst>
          </p:cNvPr>
          <p:cNvSpPr/>
          <p:nvPr/>
        </p:nvSpPr>
        <p:spPr>
          <a:xfrm>
            <a:off x="5554800" y="3096973"/>
            <a:ext cx="1604291" cy="556388"/>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rPr>
              <a:t>New Year’s Eve</a:t>
            </a:r>
          </a:p>
          <a:p>
            <a:pPr algn="ctr"/>
            <a:r>
              <a:rPr lang="en-US" sz="1050" b="1" dirty="0">
                <a:solidFill>
                  <a:schemeClr val="tx1"/>
                </a:solidFill>
              </a:rPr>
              <a:t>(8:45p-11:45p)</a:t>
            </a:r>
          </a:p>
        </p:txBody>
      </p:sp>
      <p:sp>
        <p:nvSpPr>
          <p:cNvPr id="31" name="Rectangle 30">
            <a:extLst>
              <a:ext uri="{FF2B5EF4-FFF2-40B4-BE49-F238E27FC236}">
                <a16:creationId xmlns:a16="http://schemas.microsoft.com/office/drawing/2014/main" id="{793F8F73-A7BE-4359-8232-B51734E3E188}"/>
              </a:ext>
            </a:extLst>
          </p:cNvPr>
          <p:cNvSpPr/>
          <p:nvPr/>
        </p:nvSpPr>
        <p:spPr>
          <a:xfrm>
            <a:off x="7330338" y="3105852"/>
            <a:ext cx="1604291" cy="556388"/>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rPr>
              <a:t>New Year’s Day</a:t>
            </a:r>
          </a:p>
          <a:p>
            <a:pPr algn="ctr"/>
            <a:r>
              <a:rPr lang="en-US" sz="1050" b="1" dirty="0">
                <a:solidFill>
                  <a:schemeClr val="tx1"/>
                </a:solidFill>
              </a:rPr>
              <a:t>(8:45p-11:45p)</a:t>
            </a:r>
          </a:p>
        </p:txBody>
      </p:sp>
      <p:pic>
        <p:nvPicPr>
          <p:cNvPr id="32" name="Picture 4" descr="Image result for celebrate emoji png">
            <a:extLst>
              <a:ext uri="{FF2B5EF4-FFF2-40B4-BE49-F238E27FC236}">
                <a16:creationId xmlns:a16="http://schemas.microsoft.com/office/drawing/2014/main" id="{A28D7673-FD75-45E4-A011-B3980A1C07B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05677" y="2257858"/>
            <a:ext cx="695695" cy="695695"/>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Christmas Tree on Apple iOS 11.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434762" y="2048501"/>
            <a:ext cx="901214" cy="9012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ristmas Tree on Apple iOS 11.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174845" y="2054610"/>
            <a:ext cx="898942" cy="8989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292B621-2D63-42AD-BE90-3D73E634ABF7}"/>
              </a:ext>
            </a:extLst>
          </p:cNvPr>
          <p:cNvSpPr txBox="1"/>
          <p:nvPr/>
        </p:nvSpPr>
        <p:spPr>
          <a:xfrm>
            <a:off x="399495" y="1396023"/>
            <a:ext cx="8567475" cy="615553"/>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b="1" i="0" u="sng" strike="noStrike" kern="0" cap="none" spc="0" normalizeH="0" baseline="0" noProof="0" dirty="0">
                <a:ln>
                  <a:noFill/>
                </a:ln>
                <a:solidFill>
                  <a:prstClr val="black"/>
                </a:solidFill>
                <a:effectLst/>
                <a:uLnTx/>
                <a:uFillTx/>
                <a:latin typeface="Trebuchet MS" panose="020B0603020202020204" pitchFamily="34" charset="0"/>
                <a:ea typeface="+mn-ea"/>
                <a:cs typeface="+mn-cs"/>
              </a:rPr>
              <a:t>75%</a:t>
            </a:r>
            <a:r>
              <a:rPr kumimoji="0" lang="en-US" sz="16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of the aggregated top 10 trending topics across the five monitored holiday time periods were ad-supported TV-related topics</a:t>
            </a:r>
            <a:endParaRPr kumimoji="0" lang="en-US" sz="1400" b="0" i="0" u="none" strike="noStrike" kern="0" cap="none" spc="0" normalizeH="0" baseline="0" noProof="0" dirty="0">
              <a:ln>
                <a:noFill/>
              </a:ln>
              <a:effectLst/>
              <a:uLnTx/>
              <a:uFillTx/>
              <a:latin typeface="Trebuchet MS" panose="020B0603020202020204" pitchFamily="34" charset="0"/>
              <a:ea typeface="+mn-ea"/>
              <a:cs typeface="+mn-cs"/>
            </a:endParaRPr>
          </a:p>
        </p:txBody>
      </p:sp>
      <p:sp>
        <p:nvSpPr>
          <p:cNvPr id="33" name="TextBox 32">
            <a:extLst>
              <a:ext uri="{FF2B5EF4-FFF2-40B4-BE49-F238E27FC236}">
                <a16:creationId xmlns:a16="http://schemas.microsoft.com/office/drawing/2014/main" id="{9135DD48-22B2-4BBA-B2D6-4269D0C5B762}"/>
              </a:ext>
            </a:extLst>
          </p:cNvPr>
          <p:cNvSpPr txBox="1"/>
          <p:nvPr/>
        </p:nvSpPr>
        <p:spPr>
          <a:xfrm>
            <a:off x="161636" y="5350385"/>
            <a:ext cx="8772993" cy="46166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of Overall Top 10 Trending Topics on Twitter that were </a:t>
            </a:r>
          </a:p>
          <a:p>
            <a:pPr marR="0" lvl="0" algn="ctr" defTabSz="914400" rtl="0" eaLnBrk="1" fontAlgn="auto" latinLnBrk="0" hangingPunct="1">
              <a:lnSpc>
                <a:spcPct val="100000"/>
              </a:lnSpc>
              <a:spcBef>
                <a:spcPts val="0"/>
              </a:spcBef>
              <a:spcAft>
                <a:spcPts val="0"/>
              </a:spcAft>
              <a:buClrTx/>
              <a:buSzTx/>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ad-supported TV-related during each measurement time period</a:t>
            </a:r>
            <a:endParaRPr kumimoji="0" lang="en-US" sz="1100" b="0" i="0" u="none" strike="noStrike" kern="0" cap="none" spc="0" normalizeH="0" baseline="0" noProof="0" dirty="0">
              <a:ln>
                <a:noFill/>
              </a:ln>
              <a:effectLst/>
              <a:uLnTx/>
              <a:uFillTx/>
              <a:latin typeface="Trebuchet MS" panose="020B0603020202020204" pitchFamily="34" charset="0"/>
              <a:ea typeface="+mn-ea"/>
              <a:cs typeface="+mn-cs"/>
            </a:endParaRPr>
          </a:p>
        </p:txBody>
      </p:sp>
      <p:cxnSp>
        <p:nvCxnSpPr>
          <p:cNvPr id="6" name="Straight Arrow Connector 5">
            <a:extLst>
              <a:ext uri="{FF2B5EF4-FFF2-40B4-BE49-F238E27FC236}">
                <a16:creationId xmlns:a16="http://schemas.microsoft.com/office/drawing/2014/main" id="{BA786DED-2EF8-4CB3-91FF-A5FA632F53C3}"/>
              </a:ext>
            </a:extLst>
          </p:cNvPr>
          <p:cNvCxnSpPr>
            <a:cxnSpLocks/>
          </p:cNvCxnSpPr>
          <p:nvPr/>
        </p:nvCxnSpPr>
        <p:spPr>
          <a:xfrm flipV="1">
            <a:off x="6830355" y="5581217"/>
            <a:ext cx="2023032" cy="1696"/>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91C01DF-8D09-48E0-AB31-D05634C4B597}"/>
              </a:ext>
            </a:extLst>
          </p:cNvPr>
          <p:cNvCxnSpPr>
            <a:cxnSpLocks/>
          </p:cNvCxnSpPr>
          <p:nvPr/>
        </p:nvCxnSpPr>
        <p:spPr>
          <a:xfrm flipH="1">
            <a:off x="260737" y="5581217"/>
            <a:ext cx="2034729"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97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4500" y="411401"/>
            <a:ext cx="8846149" cy="80140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1" i="1" u="sng" strike="noStrike" kern="1200" cap="none" spc="-100" normalizeH="0" baseline="0" noProof="0" dirty="0">
                <a:ln>
                  <a:noFill/>
                </a:ln>
                <a:solidFill>
                  <a:prstClr val="black"/>
                </a:solidFill>
                <a:effectLst/>
                <a:uLnTx/>
                <a:uFillTx/>
                <a:latin typeface="Trebuchet MS"/>
                <a:ea typeface="+mn-ea"/>
                <a:cs typeface="+mn-cs"/>
              </a:rPr>
              <a:t>149</a:t>
            </a:r>
            <a:r>
              <a:rPr kumimoji="0" lang="en-US" sz="2600" b="0" i="0" u="none" strike="noStrike" kern="1200" cap="none" spc="-100" normalizeH="0" baseline="0" noProof="0" dirty="0">
                <a:ln>
                  <a:noFill/>
                </a:ln>
                <a:solidFill>
                  <a:prstClr val="black"/>
                </a:solidFill>
                <a:effectLst/>
                <a:uLnTx/>
                <a:uFillTx/>
                <a:latin typeface="Trebuchet MS"/>
                <a:ea typeface="+mn-ea"/>
                <a:cs typeface="+mn-cs"/>
              </a:rPr>
              <a:t> Different Ad-Supported TV Topics Trended In The Top 10 During The Five Holiday Monitored Time Periods</a:t>
            </a:r>
          </a:p>
        </p:txBody>
      </p:sp>
      <p:sp>
        <p:nvSpPr>
          <p:cNvPr id="44" name="TextBox 43">
            <a:extLst>
              <a:ext uri="{FF2B5EF4-FFF2-40B4-BE49-F238E27FC236}">
                <a16:creationId xmlns:a16="http://schemas.microsoft.com/office/drawing/2014/main" id="{FD2CBD92-E264-44CE-8739-FBC814C87621}"/>
              </a:ext>
            </a:extLst>
          </p:cNvPr>
          <p:cNvSpPr txBox="1"/>
          <p:nvPr/>
        </p:nvSpPr>
        <p:spPr>
          <a:xfrm>
            <a:off x="204186" y="6475057"/>
            <a:ext cx="7306324" cy="338554"/>
          </a:xfrm>
          <a:prstGeom prst="rect">
            <a:avLst/>
          </a:prstGeom>
          <a:noFill/>
        </p:spPr>
        <p:txBody>
          <a:bodyPr wrap="square" rtlCol="0">
            <a:spAutoFit/>
          </a:bodyPr>
          <a:lstStyle/>
          <a:p>
            <a:r>
              <a:rPr lang="en-US" sz="800" dirty="0">
                <a:latin typeface="Trebuchet MS" panose="020B0603020202020204" pitchFamily="34" charset="0"/>
              </a:rPr>
              <a:t>Source: VAB custom analysis of Top 10 trending Twitter Topics (United States) each night on the :45’s of each hour between 11a – 11p (11:45a-11:45p) during 11/23/2017, 12/25/17, 1/1/18 and on the :45’s of each primetime hour between 8p-11p (8:45p-11:45p) during 12/24/17 &amp; 12/31/17.</a:t>
            </a:r>
            <a:endParaRPr lang="en-US" sz="800" dirty="0"/>
          </a:p>
        </p:txBody>
      </p:sp>
      <p:pic>
        <p:nvPicPr>
          <p:cNvPr id="46" name="Picture 45">
            <a:extLst>
              <a:ext uri="{FF2B5EF4-FFF2-40B4-BE49-F238E27FC236}">
                <a16:creationId xmlns:a16="http://schemas.microsoft.com/office/drawing/2014/main" id="{3E081B0F-7214-4B29-833F-569214A62B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47"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TextBox 48"/>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pic>
        <p:nvPicPr>
          <p:cNvPr id="6" name="Picture 5">
            <a:extLst>
              <a:ext uri="{FF2B5EF4-FFF2-40B4-BE49-F238E27FC236}">
                <a16:creationId xmlns:a16="http://schemas.microsoft.com/office/drawing/2014/main" id="{1FD66767-2FB9-4859-82CA-8DB255310CEE}"/>
              </a:ext>
            </a:extLst>
          </p:cNvPr>
          <p:cNvPicPr>
            <a:picLocks noChangeAspect="1"/>
          </p:cNvPicPr>
          <p:nvPr/>
        </p:nvPicPr>
        <p:blipFill>
          <a:blip r:embed="rId6"/>
          <a:stretch>
            <a:fillRect/>
          </a:stretch>
        </p:blipFill>
        <p:spPr>
          <a:xfrm>
            <a:off x="204185" y="1852996"/>
            <a:ext cx="8721701" cy="3518117"/>
          </a:xfrm>
          <a:prstGeom prst="rect">
            <a:avLst/>
          </a:prstGeom>
          <a:ln>
            <a:solidFill>
              <a:schemeClr val="tx1"/>
            </a:solidFill>
          </a:ln>
        </p:spPr>
      </p:pic>
    </p:spTree>
    <p:extLst>
      <p:ext uri="{BB962C8B-B14F-4D97-AF65-F5344CB8AC3E}">
        <p14:creationId xmlns:p14="http://schemas.microsoft.com/office/powerpoint/2010/main" val="303879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D2CBD92-E264-44CE-8739-FBC814C87621}"/>
              </a:ext>
            </a:extLst>
          </p:cNvPr>
          <p:cNvSpPr txBox="1"/>
          <p:nvPr/>
        </p:nvSpPr>
        <p:spPr>
          <a:xfrm>
            <a:off x="204186" y="6475057"/>
            <a:ext cx="7306324" cy="338554"/>
          </a:xfrm>
          <a:prstGeom prst="rect">
            <a:avLst/>
          </a:prstGeom>
          <a:noFill/>
        </p:spPr>
        <p:txBody>
          <a:bodyPr wrap="square" rtlCol="0">
            <a:spAutoFit/>
          </a:bodyPr>
          <a:lstStyle/>
          <a:p>
            <a:r>
              <a:rPr lang="en-US" sz="800" dirty="0">
                <a:latin typeface="Trebuchet MS" panose="020B0603020202020204" pitchFamily="34" charset="0"/>
              </a:rPr>
              <a:t>Source: VAB custom analysis of Top 10 trending Twitter Topics (United States) each night on the :45’s of each hour between 11a – 11p (11:45a-11:45p) during 11/23/2017, 12/25/17, 1/1/18 and on the :45’s of each primetime hour between 8p-11p (8:45p-11:45p) during 12/24/17 &amp; 12/31/17.</a:t>
            </a:r>
            <a:endParaRPr lang="en-US" sz="800" dirty="0"/>
          </a:p>
        </p:txBody>
      </p:sp>
      <p:pic>
        <p:nvPicPr>
          <p:cNvPr id="18" name="Picture 17">
            <a:extLst>
              <a:ext uri="{FF2B5EF4-FFF2-40B4-BE49-F238E27FC236}">
                <a16:creationId xmlns:a16="http://schemas.microsoft.com/office/drawing/2014/main" id="{3E081B0F-7214-4B29-833F-569214A62B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19"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
        <p:nvSpPr>
          <p:cNvPr id="15" name="Rectangle 14">
            <a:extLst>
              <a:ext uri="{FF2B5EF4-FFF2-40B4-BE49-F238E27FC236}">
                <a16:creationId xmlns:a16="http://schemas.microsoft.com/office/drawing/2014/main" id="{854AFE60-D576-4BF0-A4B6-BB5269632996}"/>
              </a:ext>
            </a:extLst>
          </p:cNvPr>
          <p:cNvSpPr/>
          <p:nvPr/>
        </p:nvSpPr>
        <p:spPr>
          <a:xfrm>
            <a:off x="212423" y="1904171"/>
            <a:ext cx="1662350" cy="451406"/>
          </a:xfrm>
          <a:prstGeom prst="rect">
            <a:avLst/>
          </a:prstGeom>
          <a:solidFill>
            <a:schemeClr val="accent6"/>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white"/>
                </a:solidFill>
                <a:effectLst/>
                <a:uLnTx/>
                <a:uFillTx/>
                <a:latin typeface="Trebuchet MS"/>
                <a:ea typeface="+mn-ea"/>
                <a:cs typeface="+mn-cs"/>
              </a:rPr>
              <a:t>Thanksgiving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Trebuchet MS"/>
              </a:rPr>
              <a:t>(11:45a-11:45p)</a:t>
            </a:r>
            <a:endParaRPr kumimoji="0" lang="en-US" sz="11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16" name="Rectangle 15">
            <a:extLst>
              <a:ext uri="{FF2B5EF4-FFF2-40B4-BE49-F238E27FC236}">
                <a16:creationId xmlns:a16="http://schemas.microsoft.com/office/drawing/2014/main" id="{B9C6E71A-EFB2-40B9-A894-F3968C4EBE88}"/>
              </a:ext>
            </a:extLst>
          </p:cNvPr>
          <p:cNvSpPr/>
          <p:nvPr/>
        </p:nvSpPr>
        <p:spPr>
          <a:xfrm>
            <a:off x="1961969" y="1898403"/>
            <a:ext cx="1623574" cy="451406"/>
          </a:xfrm>
          <a:prstGeom prst="rect">
            <a:avLst/>
          </a:prstGeom>
          <a:solidFill>
            <a:schemeClr val="accent6"/>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white"/>
                </a:solidFill>
                <a:effectLst/>
                <a:uLnTx/>
                <a:uFillTx/>
                <a:latin typeface="Trebuchet MS"/>
                <a:ea typeface="+mn-ea"/>
                <a:cs typeface="+mn-cs"/>
              </a:rPr>
              <a:t>Christmas Eve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Trebuchet MS"/>
              </a:rPr>
              <a:t>(8:45p-11:45p)</a:t>
            </a:r>
            <a:endParaRPr kumimoji="0" lang="en-US" sz="11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22" name="Rectangle 21">
            <a:extLst>
              <a:ext uri="{FF2B5EF4-FFF2-40B4-BE49-F238E27FC236}">
                <a16:creationId xmlns:a16="http://schemas.microsoft.com/office/drawing/2014/main" id="{98971619-442D-4920-A587-7A303E6BA0FE}"/>
              </a:ext>
            </a:extLst>
          </p:cNvPr>
          <p:cNvSpPr/>
          <p:nvPr/>
        </p:nvSpPr>
        <p:spPr>
          <a:xfrm>
            <a:off x="3669179" y="1907281"/>
            <a:ext cx="1600067" cy="451406"/>
          </a:xfrm>
          <a:prstGeom prst="rect">
            <a:avLst/>
          </a:prstGeom>
          <a:solidFill>
            <a:schemeClr val="accent6"/>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white"/>
                </a:solidFill>
                <a:effectLst/>
                <a:uLnTx/>
                <a:uFillTx/>
                <a:latin typeface="Trebuchet MS"/>
                <a:ea typeface="+mn-ea"/>
                <a:cs typeface="+mn-cs"/>
              </a:rPr>
              <a:t>Christmas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Trebuchet MS"/>
              </a:rPr>
              <a:t>(11:45a-11:45p)</a:t>
            </a:r>
            <a:endParaRPr kumimoji="0" lang="en-US" sz="11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23" name="Rectangle 22">
            <a:extLst>
              <a:ext uri="{FF2B5EF4-FFF2-40B4-BE49-F238E27FC236}">
                <a16:creationId xmlns:a16="http://schemas.microsoft.com/office/drawing/2014/main" id="{1B8D4378-2D77-4651-933E-7D75F3E5E829}"/>
              </a:ext>
            </a:extLst>
          </p:cNvPr>
          <p:cNvSpPr/>
          <p:nvPr/>
        </p:nvSpPr>
        <p:spPr>
          <a:xfrm>
            <a:off x="5383833" y="1907280"/>
            <a:ext cx="1514405" cy="451406"/>
          </a:xfrm>
          <a:prstGeom prst="rect">
            <a:avLst/>
          </a:prstGeom>
          <a:solidFill>
            <a:schemeClr val="accent6"/>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white"/>
                </a:solidFill>
                <a:effectLst/>
                <a:uLnTx/>
                <a:uFillTx/>
                <a:latin typeface="Trebuchet MS"/>
                <a:ea typeface="+mn-ea"/>
                <a:cs typeface="+mn-cs"/>
              </a:rPr>
              <a:t>New Year’s Eve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Trebuchet MS"/>
              </a:rPr>
              <a:t>(8:45p-11:45p)</a:t>
            </a:r>
            <a:endParaRPr kumimoji="0" lang="en-US" sz="11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24" name="Rectangle 23">
            <a:extLst>
              <a:ext uri="{FF2B5EF4-FFF2-40B4-BE49-F238E27FC236}">
                <a16:creationId xmlns:a16="http://schemas.microsoft.com/office/drawing/2014/main" id="{B3418F6F-E257-46CF-AD2D-9AC935AF5D18}"/>
              </a:ext>
            </a:extLst>
          </p:cNvPr>
          <p:cNvSpPr/>
          <p:nvPr/>
        </p:nvSpPr>
        <p:spPr>
          <a:xfrm>
            <a:off x="6994632" y="1908370"/>
            <a:ext cx="1953545" cy="451406"/>
          </a:xfrm>
          <a:prstGeom prst="rect">
            <a:avLst/>
          </a:prstGeom>
          <a:solidFill>
            <a:schemeClr val="accent6"/>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white"/>
                </a:solidFill>
                <a:effectLst/>
                <a:uLnTx/>
                <a:uFillTx/>
                <a:latin typeface="Trebuchet MS"/>
                <a:ea typeface="+mn-ea"/>
                <a:cs typeface="+mn-cs"/>
              </a:rPr>
              <a:t>New Year’s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Trebuchet MS"/>
              </a:rPr>
              <a:t>(11:45a-11:45p)</a:t>
            </a:r>
            <a:endParaRPr kumimoji="0" lang="en-US" sz="11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25" name="Rectangle 24">
            <a:extLst>
              <a:ext uri="{FF2B5EF4-FFF2-40B4-BE49-F238E27FC236}">
                <a16:creationId xmlns:a16="http://schemas.microsoft.com/office/drawing/2014/main" id="{C44B04B0-ABF3-49D0-872B-B33AE0798EE1}"/>
              </a:ext>
            </a:extLst>
          </p:cNvPr>
          <p:cNvSpPr/>
          <p:nvPr/>
        </p:nvSpPr>
        <p:spPr>
          <a:xfrm>
            <a:off x="0" y="1546559"/>
            <a:ext cx="91440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ysClr val="windowText" lastClr="000000"/>
                </a:solidFill>
                <a:effectLst/>
                <a:uLnTx/>
                <a:uFillTx/>
                <a:latin typeface="Trebuchet MS"/>
                <a:ea typeface="+mn-ea"/>
                <a:cs typeface="+mn-cs"/>
              </a:rPr>
              <a:t>Top Twitter Trending TV Topics By Holiday Time Period</a:t>
            </a:r>
          </a:p>
        </p:txBody>
      </p:sp>
      <p:sp>
        <p:nvSpPr>
          <p:cNvPr id="26" name="TextBox 25">
            <a:extLst>
              <a:ext uri="{FF2B5EF4-FFF2-40B4-BE49-F238E27FC236}">
                <a16:creationId xmlns:a16="http://schemas.microsoft.com/office/drawing/2014/main" id="{8AC2EB52-FC8D-479B-950B-A8F6D940A75D}"/>
              </a:ext>
            </a:extLst>
          </p:cNvPr>
          <p:cNvSpPr txBox="1"/>
          <p:nvPr/>
        </p:nvSpPr>
        <p:spPr>
          <a:xfrm>
            <a:off x="212423" y="2350898"/>
            <a:ext cx="1662350" cy="2035375"/>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R="0" lvl="0" indent="0" defTabSz="914400" fontAlgn="auto">
              <a:lnSpc>
                <a:spcPct val="100000"/>
              </a:lnSpc>
              <a:spcBef>
                <a:spcPts val="0"/>
              </a:spcBef>
              <a:spcAft>
                <a:spcPts val="0"/>
              </a:spcAft>
              <a:buClrTx/>
              <a:buSzTx/>
              <a:buFontTx/>
              <a:buNone/>
              <a:tabLst/>
              <a:defRPr kumimoji="0" sz="700" b="1" i="0" u="none" strike="noStrike" kern="0" cap="none" spc="0" normalizeH="0" baseline="0">
                <a:ln>
                  <a:noFill/>
                </a:ln>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sz="1000" dirty="0">
                <a:solidFill>
                  <a:schemeClr val="tx1"/>
                </a:solidFill>
              </a:rPr>
              <a:t>6:45p - #</a:t>
            </a:r>
            <a:r>
              <a:rPr lang="en-US" sz="1000" dirty="0" err="1">
                <a:solidFill>
                  <a:schemeClr val="tx1"/>
                </a:solidFill>
              </a:rPr>
              <a:t>LACvsDAL</a:t>
            </a:r>
            <a:r>
              <a:rPr lang="en-US" sz="1000" dirty="0">
                <a:solidFill>
                  <a:schemeClr val="tx1"/>
                </a:solidFill>
              </a:rPr>
              <a:t> (#1)</a:t>
            </a:r>
          </a:p>
          <a:p>
            <a:pPr>
              <a:defRPr/>
            </a:pPr>
            <a:endParaRPr lang="en-US" sz="1000" dirty="0">
              <a:solidFill>
                <a:schemeClr val="tx1"/>
              </a:solidFill>
            </a:endParaRPr>
          </a:p>
          <a:p>
            <a:pPr>
              <a:defRPr/>
            </a:pPr>
            <a:r>
              <a:rPr lang="en-US" sz="1000" dirty="0">
                <a:solidFill>
                  <a:schemeClr val="tx1"/>
                </a:solidFill>
              </a:rPr>
              <a:t>7:45p - #Cowboys (#1)</a:t>
            </a:r>
            <a:endParaRPr kumimoji="0" lang="en-US" sz="1000" b="1" i="0" u="none" strike="noStrike" kern="0" cap="none" spc="0" normalizeH="0" baseline="0" noProof="0" dirty="0">
              <a:ln>
                <a:noFill/>
              </a:ln>
              <a:solidFill>
                <a:schemeClr val="tx1"/>
              </a:solidFill>
              <a:effectLst/>
              <a:uLnTx/>
              <a:uFillTx/>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8:45p</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 </a:t>
            </a:r>
            <a:r>
              <a:rPr lang="en-US" sz="1000" dirty="0">
                <a:solidFill>
                  <a:schemeClr val="tx1"/>
                </a:solidFill>
                <a:latin typeface="Trebuchet MS"/>
              </a:rPr>
              <a:t>#Cowboys</a:t>
            </a:r>
            <a:r>
              <a:rPr kumimoji="0" lang="en-US" sz="1000" b="1" i="0" u="none" strike="noStrike" kern="0" cap="none" spc="0" normalizeH="0" baseline="0" noProof="0" dirty="0">
                <a:ln>
                  <a:noFill/>
                </a:ln>
                <a:solidFill>
                  <a:schemeClr val="tx1"/>
                </a:solidFill>
                <a:effectLst/>
                <a:uLnTx/>
                <a:uFillTx/>
                <a:latin typeface="Trebuchet MS"/>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9:45p</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 #Cowboys</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rebuchet MS"/>
              </a:rPr>
              <a:t>10:45p - #</a:t>
            </a:r>
            <a:r>
              <a:rPr lang="en-US" sz="1000" dirty="0" err="1">
                <a:solidFill>
                  <a:schemeClr val="tx1"/>
                </a:solidFill>
                <a:latin typeface="Trebuchet MS"/>
              </a:rPr>
              <a:t>NYGvsWAS</a:t>
            </a:r>
            <a:r>
              <a:rPr lang="en-US" sz="1000" dirty="0">
                <a:solidFill>
                  <a:schemeClr val="tx1"/>
                </a:solidFill>
                <a:latin typeface="Trebuchet M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11:45p - #</a:t>
            </a:r>
            <a:r>
              <a:rPr kumimoji="0" lang="en-US" sz="1000" b="1" i="0" u="none" strike="noStrike" kern="0" cap="none" spc="0" normalizeH="0" baseline="0" noProof="0" dirty="0" err="1">
                <a:ln>
                  <a:noFill/>
                </a:ln>
                <a:solidFill>
                  <a:schemeClr val="tx1"/>
                </a:solidFill>
                <a:effectLst/>
                <a:uLnTx/>
                <a:uFillTx/>
                <a:latin typeface="Trebuchet MS"/>
                <a:ea typeface="+mn-ea"/>
                <a:cs typeface="+mn-cs"/>
              </a:rPr>
              <a:t>NYGvsWAS</a:t>
            </a:r>
            <a:r>
              <a:rPr kumimoji="0" lang="en-US" sz="1000" b="1" i="0" u="none" strike="noStrike" kern="0" cap="none" spc="0" normalizeH="0" baseline="0" noProof="0" dirty="0">
                <a:ln>
                  <a:noFill/>
                </a:ln>
                <a:solidFill>
                  <a:schemeClr val="tx1"/>
                </a:solidFill>
                <a:effectLst/>
                <a:uLnTx/>
                <a:uFillTx/>
                <a:latin typeface="Trebuchet MS"/>
                <a:ea typeface="+mn-ea"/>
                <a:cs typeface="+mn-cs"/>
              </a:rPr>
              <a:t> (#1)</a:t>
            </a:r>
          </a:p>
        </p:txBody>
      </p:sp>
      <p:sp>
        <p:nvSpPr>
          <p:cNvPr id="32" name="TextBox 31">
            <a:extLst>
              <a:ext uri="{FF2B5EF4-FFF2-40B4-BE49-F238E27FC236}">
                <a16:creationId xmlns:a16="http://schemas.microsoft.com/office/drawing/2014/main" id="{F9935011-B67E-4FEB-A103-EA7AD27B8D9E}"/>
              </a:ext>
            </a:extLst>
          </p:cNvPr>
          <p:cNvSpPr txBox="1"/>
          <p:nvPr/>
        </p:nvSpPr>
        <p:spPr>
          <a:xfrm>
            <a:off x="1961969" y="2352375"/>
            <a:ext cx="1623574" cy="1450377"/>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R="0" lvl="0" indent="0" defTabSz="914400" fontAlgn="auto">
              <a:lnSpc>
                <a:spcPct val="100000"/>
              </a:lnSpc>
              <a:spcBef>
                <a:spcPts val="0"/>
              </a:spcBef>
              <a:spcAft>
                <a:spcPts val="0"/>
              </a:spcAft>
              <a:buClrTx/>
              <a:buSzTx/>
              <a:buFontTx/>
              <a:buNone/>
              <a:tabLst/>
              <a:defRPr kumimoji="0" sz="700" b="1" i="0" u="none" strike="noStrike" kern="0" cap="none" spc="0" normalizeH="0" baseline="0">
                <a:ln>
                  <a:noFill/>
                </a:ln>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8:45p - </a:t>
            </a:r>
            <a:r>
              <a:rPr lang="en-US" sz="1000" dirty="0">
                <a:solidFill>
                  <a:schemeClr val="tx1"/>
                </a:solidFill>
                <a:latin typeface="Trebuchet MS"/>
              </a:rPr>
              <a:t>#Cowboys</a:t>
            </a:r>
            <a:r>
              <a:rPr kumimoji="0" lang="en-US" sz="1000" b="1" i="0" u="none" strike="noStrike" kern="0" cap="none" spc="0" normalizeH="0" baseline="0" noProof="0" dirty="0">
                <a:ln>
                  <a:noFill/>
                </a:ln>
                <a:solidFill>
                  <a:schemeClr val="tx1"/>
                </a:solidFill>
                <a:effectLst/>
                <a:uLnTx/>
                <a:uFillTx/>
                <a:latin typeface="Trebuchet MS"/>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9:45p</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 #Cowboys</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rebuchet MS"/>
              </a:rPr>
              <a:t>10:45p - #</a:t>
            </a:r>
            <a:r>
              <a:rPr lang="en-US" sz="1000" dirty="0" err="1">
                <a:solidFill>
                  <a:schemeClr val="tx1"/>
                </a:solidFill>
                <a:latin typeface="Trebuchet MS"/>
              </a:rPr>
              <a:t>ItsAWonderfulLife</a:t>
            </a:r>
            <a:r>
              <a:rPr lang="en-US" sz="1000" dirty="0">
                <a:solidFill>
                  <a:schemeClr val="tx1"/>
                </a:solidFill>
                <a:latin typeface="Trebuchet M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11:45p - #</a:t>
            </a:r>
            <a:r>
              <a:rPr kumimoji="0" lang="en-US" sz="1000" b="1" i="0" u="none" strike="noStrike" kern="0" cap="none" spc="0" normalizeH="0" baseline="0" noProof="0" dirty="0" err="1">
                <a:ln>
                  <a:noFill/>
                </a:ln>
                <a:solidFill>
                  <a:schemeClr val="tx1"/>
                </a:solidFill>
                <a:effectLst/>
                <a:uLnTx/>
                <a:uFillTx/>
                <a:latin typeface="Trebuchet MS"/>
                <a:ea typeface="+mn-ea"/>
                <a:cs typeface="+mn-cs"/>
              </a:rPr>
              <a:t>ItsAWonderfulLife</a:t>
            </a:r>
            <a:r>
              <a:rPr kumimoji="0" lang="en-US" sz="1000" b="1" i="0" u="none" strike="noStrike" kern="0" cap="none" spc="0" normalizeH="0" baseline="0" noProof="0" dirty="0">
                <a:ln>
                  <a:noFill/>
                </a:ln>
                <a:solidFill>
                  <a:schemeClr val="tx1"/>
                </a:solidFill>
                <a:effectLst/>
                <a:uLnTx/>
                <a:uFillTx/>
                <a:latin typeface="Trebuchet MS"/>
                <a:ea typeface="+mn-ea"/>
                <a:cs typeface="+mn-cs"/>
              </a:rPr>
              <a:t> (#1)</a:t>
            </a:r>
          </a:p>
        </p:txBody>
      </p:sp>
      <p:sp>
        <p:nvSpPr>
          <p:cNvPr id="35" name="TextBox 34">
            <a:extLst>
              <a:ext uri="{FF2B5EF4-FFF2-40B4-BE49-F238E27FC236}">
                <a16:creationId xmlns:a16="http://schemas.microsoft.com/office/drawing/2014/main" id="{EAB710E8-AC41-44B6-A2D8-3754ACD20954}"/>
              </a:ext>
            </a:extLst>
          </p:cNvPr>
          <p:cNvSpPr txBox="1"/>
          <p:nvPr/>
        </p:nvSpPr>
        <p:spPr>
          <a:xfrm>
            <a:off x="3669179" y="2352375"/>
            <a:ext cx="1600067" cy="278563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R="0" lvl="0" indent="0" defTabSz="914400" fontAlgn="auto">
              <a:lnSpc>
                <a:spcPct val="100000"/>
              </a:lnSpc>
              <a:spcBef>
                <a:spcPts val="0"/>
              </a:spcBef>
              <a:spcAft>
                <a:spcPts val="0"/>
              </a:spcAft>
              <a:buClrTx/>
              <a:buSzTx/>
              <a:buFontTx/>
              <a:buNone/>
              <a:tabLst/>
              <a:defRPr kumimoji="0" sz="700" b="1" i="0" u="none" strike="noStrike" kern="0" cap="none" spc="0" normalizeH="0" baseline="0">
                <a:ln>
                  <a:noFill/>
                </a:ln>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sz="1000" dirty="0">
                <a:solidFill>
                  <a:schemeClr val="tx1"/>
                </a:solidFill>
              </a:rPr>
              <a:t>3:45p - #</a:t>
            </a:r>
            <a:r>
              <a:rPr lang="en-US" sz="1000" dirty="0" err="1">
                <a:solidFill>
                  <a:schemeClr val="tx1"/>
                </a:solidFill>
              </a:rPr>
              <a:t>NBAXmas</a:t>
            </a:r>
            <a:r>
              <a:rPr lang="en-US" sz="1000" dirty="0">
                <a:solidFill>
                  <a:schemeClr val="tx1"/>
                </a:solidFill>
              </a:rPr>
              <a:t> (#1)</a:t>
            </a:r>
          </a:p>
          <a:p>
            <a:pPr>
              <a:defRPr/>
            </a:pPr>
            <a:endParaRPr lang="en-US" sz="1000" dirty="0">
              <a:solidFill>
                <a:schemeClr val="tx1"/>
              </a:solidFill>
            </a:endParaRPr>
          </a:p>
          <a:p>
            <a:pPr>
              <a:defRPr/>
            </a:pPr>
            <a:r>
              <a:rPr lang="en-US" sz="1000" dirty="0">
                <a:solidFill>
                  <a:schemeClr val="tx1"/>
                </a:solidFill>
              </a:rPr>
              <a:t>4:45p - #Cavs (#1)</a:t>
            </a:r>
            <a:endParaRPr kumimoji="0" lang="en-US" sz="1000" b="1" i="0" u="none" strike="noStrike" kern="0" cap="none" spc="0" normalizeH="0" baseline="0" noProof="0" dirty="0">
              <a:ln>
                <a:noFill/>
              </a:ln>
              <a:solidFill>
                <a:schemeClr val="tx1"/>
              </a:solidFill>
              <a:effectLst/>
              <a:uLnTx/>
              <a:uFillTx/>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5:45p</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 </a:t>
            </a:r>
            <a:r>
              <a:rPr lang="en-US" sz="1000" dirty="0">
                <a:solidFill>
                  <a:schemeClr val="tx1"/>
                </a:solidFill>
                <a:latin typeface="Trebuchet MS"/>
              </a:rPr>
              <a:t>Lebron</a:t>
            </a:r>
            <a:r>
              <a:rPr kumimoji="0" lang="en-US" sz="1000" b="1" i="0" u="none" strike="noStrike" kern="0" cap="none" spc="0" normalizeH="0" baseline="0" noProof="0" dirty="0">
                <a:ln>
                  <a:noFill/>
                </a:ln>
                <a:solidFill>
                  <a:schemeClr val="tx1"/>
                </a:solidFill>
                <a:effectLst/>
                <a:uLnTx/>
                <a:uFillTx/>
                <a:latin typeface="Trebuchet MS"/>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6:45p</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 </a:t>
            </a:r>
            <a:r>
              <a:rPr lang="en-US" sz="1000" dirty="0">
                <a:solidFill>
                  <a:schemeClr val="tx1"/>
                </a:solidFill>
                <a:latin typeface="Trebuchet MS"/>
              </a:rPr>
              <a:t>LeBron </a:t>
            </a:r>
            <a:r>
              <a:rPr kumimoji="0" lang="en-US" sz="1000" b="1" i="0" u="none" strike="noStrike" kern="0" cap="none" spc="0" normalizeH="0" baseline="0" noProof="0" dirty="0">
                <a:ln>
                  <a:noFill/>
                </a:ln>
                <a:solidFill>
                  <a:schemeClr val="tx1"/>
                </a:solidFill>
                <a:effectLst/>
                <a:uLnTx/>
                <a:uFillTx/>
                <a:latin typeface="Trebuchet MS"/>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rebuchet MS"/>
              </a:rPr>
              <a:t>7:45p - LeBron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8:45p - LeBron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rebuchet MS"/>
              </a:rPr>
              <a:t>9:45p - #</a:t>
            </a:r>
            <a:r>
              <a:rPr lang="en-US" sz="1000" dirty="0" err="1">
                <a:solidFill>
                  <a:schemeClr val="tx1"/>
                </a:solidFill>
                <a:latin typeface="Trebuchet MS"/>
              </a:rPr>
              <a:t>DrWho</a:t>
            </a:r>
            <a:r>
              <a:rPr lang="en-US" sz="1000" dirty="0">
                <a:solidFill>
                  <a:schemeClr val="tx1"/>
                </a:solidFill>
                <a:latin typeface="Trebuchet M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10:45p - #</a:t>
            </a:r>
            <a:r>
              <a:rPr kumimoji="0" lang="en-US" sz="1000" b="1" i="0" u="none" strike="noStrike" kern="0" cap="none" spc="0" normalizeH="0" baseline="0" noProof="0" dirty="0" err="1">
                <a:ln>
                  <a:noFill/>
                </a:ln>
                <a:solidFill>
                  <a:schemeClr val="tx1"/>
                </a:solidFill>
                <a:effectLst/>
                <a:uLnTx/>
                <a:uFillTx/>
                <a:latin typeface="Trebuchet MS"/>
                <a:ea typeface="+mn-ea"/>
                <a:cs typeface="+mn-cs"/>
              </a:rPr>
              <a:t>DrWho</a:t>
            </a:r>
            <a:r>
              <a:rPr kumimoji="0" lang="en-US" sz="1000" b="1" i="0" u="none" strike="noStrike" kern="0" cap="none" spc="0" normalizeH="0" baseline="0" noProof="0" dirty="0">
                <a:ln>
                  <a:noFill/>
                </a:ln>
                <a:solidFill>
                  <a:schemeClr val="tx1"/>
                </a:solidFill>
                <a:effectLst/>
                <a:uLnTx/>
                <a:uFillTx/>
                <a:latin typeface="Trebuchet MS"/>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11:45p - #</a:t>
            </a:r>
            <a:r>
              <a:rPr kumimoji="0" lang="en-US" sz="1000" b="1" i="0" u="none" strike="noStrike" kern="0" cap="none" spc="0" normalizeH="0" baseline="0" noProof="0" dirty="0" err="1">
                <a:ln>
                  <a:noFill/>
                </a:ln>
                <a:solidFill>
                  <a:schemeClr val="tx1"/>
                </a:solidFill>
                <a:effectLst/>
                <a:uLnTx/>
                <a:uFillTx/>
                <a:latin typeface="Trebuchet MS"/>
                <a:ea typeface="+mn-ea"/>
                <a:cs typeface="+mn-cs"/>
              </a:rPr>
              <a:t>OAKvsPHI</a:t>
            </a:r>
            <a:r>
              <a:rPr kumimoji="0" lang="en-US" sz="1000" b="1" i="0" u="none" strike="noStrike" kern="0" cap="none" spc="0" normalizeH="0" baseline="0" noProof="0" dirty="0">
                <a:ln>
                  <a:noFill/>
                </a:ln>
                <a:solidFill>
                  <a:schemeClr val="tx1"/>
                </a:solidFill>
                <a:effectLst/>
                <a:uLnTx/>
                <a:uFillTx/>
                <a:latin typeface="Trebuchet MS"/>
                <a:ea typeface="+mn-ea"/>
                <a:cs typeface="+mn-cs"/>
              </a:rPr>
              <a:t> (#1)</a:t>
            </a:r>
          </a:p>
        </p:txBody>
      </p:sp>
      <p:sp>
        <p:nvSpPr>
          <p:cNvPr id="37" name="TextBox 36">
            <a:extLst>
              <a:ext uri="{FF2B5EF4-FFF2-40B4-BE49-F238E27FC236}">
                <a16:creationId xmlns:a16="http://schemas.microsoft.com/office/drawing/2014/main" id="{7C82449C-0C2E-4051-9997-D5ED51C67AAD}"/>
              </a:ext>
            </a:extLst>
          </p:cNvPr>
          <p:cNvSpPr txBox="1"/>
          <p:nvPr/>
        </p:nvSpPr>
        <p:spPr>
          <a:xfrm>
            <a:off x="5379427" y="2353854"/>
            <a:ext cx="1518522" cy="1457775"/>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R="0" lvl="0" indent="0" defTabSz="914400" fontAlgn="auto">
              <a:lnSpc>
                <a:spcPct val="100000"/>
              </a:lnSpc>
              <a:spcBef>
                <a:spcPts val="0"/>
              </a:spcBef>
              <a:spcAft>
                <a:spcPts val="0"/>
              </a:spcAft>
              <a:buClrTx/>
              <a:buSzTx/>
              <a:buFontTx/>
              <a:buNone/>
              <a:tabLst/>
              <a:defRPr kumimoji="0" sz="700" b="1" i="0" u="none" strike="noStrike" kern="0" cap="none" spc="0" normalizeH="0" baseline="0">
                <a:ln>
                  <a:noFill/>
                </a:ln>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8:45p</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 </a:t>
            </a:r>
            <a:r>
              <a:rPr lang="en-US" sz="1000" dirty="0">
                <a:solidFill>
                  <a:schemeClr val="tx1"/>
                </a:solidFill>
                <a:latin typeface="Trebuchet MS"/>
              </a:rPr>
              <a:t>#Bills</a:t>
            </a:r>
            <a:r>
              <a:rPr kumimoji="0" lang="en-US" sz="1000" b="1" i="0" u="none" strike="noStrike" kern="0" cap="none" spc="0" normalizeH="0" baseline="0" noProof="0" dirty="0">
                <a:ln>
                  <a:noFill/>
                </a:ln>
                <a:solidFill>
                  <a:schemeClr val="tx1"/>
                </a:solidFill>
                <a:effectLst/>
                <a:uLnTx/>
                <a:uFillTx/>
                <a:latin typeface="Trebuchet MS"/>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9:45p</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 #Bills</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rebuchet MS"/>
              </a:rPr>
              <a:t>10:45p - #CNNNYE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11:45p - #CNNNYE (#1)</a:t>
            </a:r>
          </a:p>
        </p:txBody>
      </p:sp>
      <p:sp>
        <p:nvSpPr>
          <p:cNvPr id="39" name="TextBox 38">
            <a:extLst>
              <a:ext uri="{FF2B5EF4-FFF2-40B4-BE49-F238E27FC236}">
                <a16:creationId xmlns:a16="http://schemas.microsoft.com/office/drawing/2014/main" id="{3F7ECD1B-F34C-45C2-A614-8DDE8E9056D1}"/>
              </a:ext>
            </a:extLst>
          </p:cNvPr>
          <p:cNvSpPr txBox="1"/>
          <p:nvPr/>
        </p:nvSpPr>
        <p:spPr>
          <a:xfrm>
            <a:off x="6999255" y="2324584"/>
            <a:ext cx="1948923" cy="3596822"/>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R="0" lvl="0" indent="0" defTabSz="914400" fontAlgn="auto">
              <a:lnSpc>
                <a:spcPct val="100000"/>
              </a:lnSpc>
              <a:spcBef>
                <a:spcPts val="0"/>
              </a:spcBef>
              <a:spcAft>
                <a:spcPts val="0"/>
              </a:spcAft>
              <a:buClrTx/>
              <a:buSzTx/>
              <a:buFontTx/>
              <a:buNone/>
              <a:tabLst/>
              <a:defRPr kumimoji="0" sz="700" b="1" i="0" u="none" strike="noStrike" kern="0" cap="none" spc="0" normalizeH="0" baseline="0">
                <a:ln>
                  <a:noFill/>
                </a:ln>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sz="1000" dirty="0">
                <a:solidFill>
                  <a:schemeClr val="tx1"/>
                </a:solidFill>
              </a:rPr>
              <a:t>12:45p - #</a:t>
            </a:r>
            <a:r>
              <a:rPr lang="en-US" sz="1000" dirty="0" err="1">
                <a:solidFill>
                  <a:schemeClr val="tx1"/>
                </a:solidFill>
              </a:rPr>
              <a:t>RoseParade</a:t>
            </a:r>
            <a:endParaRPr lang="en-US" sz="1000" dirty="0">
              <a:solidFill>
                <a:schemeClr val="tx1"/>
              </a:solidFill>
            </a:endParaRPr>
          </a:p>
          <a:p>
            <a:pPr>
              <a:defRPr/>
            </a:pPr>
            <a:endParaRPr lang="en-US" sz="1000" dirty="0">
              <a:solidFill>
                <a:schemeClr val="tx1"/>
              </a:solidFill>
            </a:endParaRPr>
          </a:p>
          <a:p>
            <a:pPr>
              <a:defRPr/>
            </a:pPr>
            <a:r>
              <a:rPr lang="en-US" sz="1000" dirty="0">
                <a:solidFill>
                  <a:schemeClr val="tx1"/>
                </a:solidFill>
              </a:rPr>
              <a:t>1:45p - #</a:t>
            </a:r>
            <a:r>
              <a:rPr lang="en-US" sz="1000" dirty="0" err="1">
                <a:solidFill>
                  <a:schemeClr val="tx1"/>
                </a:solidFill>
              </a:rPr>
              <a:t>WinterClassic</a:t>
            </a:r>
            <a:r>
              <a:rPr lang="en-US" sz="1000" dirty="0">
                <a:solidFill>
                  <a:schemeClr val="tx1"/>
                </a:solidFill>
              </a:rPr>
              <a:t> (#1)</a:t>
            </a:r>
          </a:p>
          <a:p>
            <a:pPr>
              <a:defRPr/>
            </a:pPr>
            <a:endParaRPr lang="en-US" sz="1000" dirty="0">
              <a:solidFill>
                <a:schemeClr val="tx1"/>
              </a:solidFill>
            </a:endParaRPr>
          </a:p>
          <a:p>
            <a:pPr>
              <a:defRPr/>
            </a:pPr>
            <a:r>
              <a:rPr lang="en-US" sz="1000" dirty="0">
                <a:solidFill>
                  <a:schemeClr val="tx1"/>
                </a:solidFill>
              </a:rPr>
              <a:t>2:45p - #</a:t>
            </a:r>
            <a:r>
              <a:rPr lang="en-US" sz="1000" dirty="0" err="1">
                <a:solidFill>
                  <a:schemeClr val="tx1"/>
                </a:solidFill>
              </a:rPr>
              <a:t>WinterClassic</a:t>
            </a:r>
            <a:r>
              <a:rPr lang="en-US" sz="1000" dirty="0">
                <a:solidFill>
                  <a:schemeClr val="tx1"/>
                </a:solidFill>
              </a:rPr>
              <a:t> (#1)</a:t>
            </a:r>
            <a:endParaRPr kumimoji="0" lang="en-US" sz="1000" b="1" i="0" u="none" strike="noStrike" kern="0" cap="none" spc="0" normalizeH="0" baseline="0" noProof="0" dirty="0">
              <a:ln>
                <a:noFill/>
              </a:ln>
              <a:solidFill>
                <a:schemeClr val="tx1"/>
              </a:solidFill>
              <a:effectLst/>
              <a:uLnTx/>
              <a:uFillTx/>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3:45p</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 </a:t>
            </a:r>
            <a:r>
              <a:rPr lang="en-US" sz="1000" dirty="0">
                <a:solidFill>
                  <a:schemeClr val="tx1"/>
                </a:solidFill>
                <a:latin typeface="Trebuchet MS"/>
              </a:rPr>
              <a:t>Michigan</a:t>
            </a:r>
            <a:r>
              <a:rPr kumimoji="0" lang="en-US" sz="1000" b="1" i="0" u="none" strike="noStrike" kern="0" cap="none" spc="0" normalizeH="0" baseline="0" noProof="0" dirty="0">
                <a:ln>
                  <a:noFill/>
                </a:ln>
                <a:solidFill>
                  <a:schemeClr val="tx1"/>
                </a:solidFill>
                <a:effectLst/>
                <a:uLnTx/>
                <a:uFillTx/>
                <a:latin typeface="Trebuchet MS"/>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Trebuchet MS"/>
                <a:ea typeface="+mn-ea"/>
                <a:cs typeface="+mn-cs"/>
              </a:rPr>
              <a:t>4:45p</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 </a:t>
            </a:r>
            <a:r>
              <a:rPr lang="en-US" sz="1000" dirty="0">
                <a:solidFill>
                  <a:schemeClr val="tx1"/>
                </a:solidFill>
                <a:latin typeface="Trebuchet MS"/>
              </a:rPr>
              <a:t>#</a:t>
            </a:r>
            <a:r>
              <a:rPr lang="en-US" sz="1000" dirty="0" err="1">
                <a:solidFill>
                  <a:schemeClr val="tx1"/>
                </a:solidFill>
                <a:latin typeface="Trebuchet MS"/>
              </a:rPr>
              <a:t>PeachBowl</a:t>
            </a:r>
            <a:r>
              <a:rPr lang="en-US" sz="1000" dirty="0">
                <a:solidFill>
                  <a:schemeClr val="tx1"/>
                </a:solidFill>
                <a:latin typeface="Trebuchet MS"/>
              </a:rPr>
              <a:t> </a:t>
            </a:r>
            <a:r>
              <a:rPr kumimoji="0" lang="en-US" sz="1000" b="1" i="0" u="none" strike="noStrike" kern="0" cap="none" spc="0" normalizeH="0" baseline="0" noProof="0" dirty="0">
                <a:ln>
                  <a:noFill/>
                </a:ln>
                <a:solidFill>
                  <a:schemeClr val="tx1"/>
                </a:solidFill>
                <a:effectLst/>
                <a:uLnTx/>
                <a:uFillTx/>
                <a:latin typeface="Trebuchet MS"/>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rebuchet MS"/>
              </a:rPr>
              <a:t>5:45p - #</a:t>
            </a:r>
            <a:r>
              <a:rPr lang="en-US" sz="1000" dirty="0" err="1">
                <a:solidFill>
                  <a:schemeClr val="tx1"/>
                </a:solidFill>
                <a:latin typeface="Trebuchet MS"/>
              </a:rPr>
              <a:t>RoseBowl</a:t>
            </a:r>
            <a:r>
              <a:rPr lang="en-US" sz="1000" dirty="0">
                <a:solidFill>
                  <a:schemeClr val="tx1"/>
                </a:solidFill>
                <a:latin typeface="Trebuchet MS"/>
              </a:rPr>
              <a:t> (#1)</a:t>
            </a:r>
          </a:p>
          <a:p>
            <a:pPr lvl="0">
              <a:defRPr/>
            </a:pPr>
            <a:endParaRPr lang="en-US" sz="1000" dirty="0">
              <a:solidFill>
                <a:schemeClr val="tx1"/>
              </a:solidFill>
            </a:endParaRPr>
          </a:p>
          <a:p>
            <a:pPr lvl="0">
              <a:defRPr/>
            </a:pPr>
            <a:r>
              <a:rPr lang="en-US" sz="1000" dirty="0">
                <a:solidFill>
                  <a:schemeClr val="tx1"/>
                </a:solidFill>
              </a:rPr>
              <a:t>6:45p - #</a:t>
            </a:r>
            <a:r>
              <a:rPr lang="en-US" sz="1000" dirty="0" err="1">
                <a:solidFill>
                  <a:schemeClr val="tx1"/>
                </a:solidFill>
              </a:rPr>
              <a:t>RoseBowl</a:t>
            </a:r>
            <a:r>
              <a:rPr lang="en-US" sz="1000" dirty="0">
                <a:solidFill>
                  <a:schemeClr val="tx1"/>
                </a:solidFill>
              </a:rPr>
              <a:t> (#1)</a:t>
            </a:r>
          </a:p>
          <a:p>
            <a:pPr>
              <a:defRPr/>
            </a:pPr>
            <a:endParaRPr lang="en-US" sz="1000" dirty="0">
              <a:solidFill>
                <a:schemeClr val="tx1"/>
              </a:solidFill>
            </a:endParaRPr>
          </a:p>
          <a:p>
            <a:pPr>
              <a:defRPr/>
            </a:pPr>
            <a:r>
              <a:rPr lang="en-US" sz="1000" dirty="0">
                <a:solidFill>
                  <a:schemeClr val="tx1"/>
                </a:solidFill>
              </a:rPr>
              <a:t>7:45p - #</a:t>
            </a:r>
            <a:r>
              <a:rPr lang="en-US" sz="1000" dirty="0" err="1">
                <a:solidFill>
                  <a:schemeClr val="tx1"/>
                </a:solidFill>
              </a:rPr>
              <a:t>RoseBowl</a:t>
            </a:r>
            <a:r>
              <a:rPr lang="en-US" sz="1000" dirty="0">
                <a:solidFill>
                  <a:schemeClr val="tx1"/>
                </a:solidFill>
              </a:rPr>
              <a:t> (#1)</a:t>
            </a:r>
          </a:p>
          <a:p>
            <a:pPr>
              <a:defRPr/>
            </a:pPr>
            <a:endParaRPr lang="en-US" sz="1000" dirty="0">
              <a:solidFill>
                <a:schemeClr val="tx1"/>
              </a:solidFill>
            </a:endParaRPr>
          </a:p>
          <a:p>
            <a:pPr>
              <a:defRPr/>
            </a:pPr>
            <a:r>
              <a:rPr lang="en-US" sz="1000" dirty="0">
                <a:solidFill>
                  <a:schemeClr val="tx1"/>
                </a:solidFill>
              </a:rPr>
              <a:t>8:45p - #</a:t>
            </a:r>
            <a:r>
              <a:rPr lang="en-US" sz="1000" dirty="0" err="1">
                <a:solidFill>
                  <a:schemeClr val="tx1"/>
                </a:solidFill>
              </a:rPr>
              <a:t>RoseBowl</a:t>
            </a:r>
            <a:r>
              <a:rPr lang="en-US" sz="1000" dirty="0">
                <a:solidFill>
                  <a:schemeClr val="tx1"/>
                </a:solidFill>
              </a:rPr>
              <a:t> (#1)</a:t>
            </a:r>
          </a:p>
          <a:p>
            <a:pPr>
              <a:defRPr/>
            </a:pPr>
            <a:endParaRPr lang="en-US" sz="1000" dirty="0">
              <a:solidFill>
                <a:schemeClr val="tx1"/>
              </a:solidFill>
            </a:endParaRPr>
          </a:p>
          <a:p>
            <a:pPr>
              <a:defRPr/>
            </a:pPr>
            <a:r>
              <a:rPr lang="en-US" sz="1000" dirty="0">
                <a:solidFill>
                  <a:schemeClr val="tx1"/>
                </a:solidFill>
              </a:rPr>
              <a:t>9:45p - #</a:t>
            </a:r>
            <a:r>
              <a:rPr lang="en-US" sz="1000" dirty="0" err="1">
                <a:solidFill>
                  <a:schemeClr val="tx1"/>
                </a:solidFill>
              </a:rPr>
              <a:t>RoseBowl</a:t>
            </a:r>
            <a:r>
              <a:rPr lang="en-US" sz="1000" dirty="0">
                <a:solidFill>
                  <a:schemeClr val="tx1"/>
                </a:solidFill>
              </a:rPr>
              <a:t> (#1)</a:t>
            </a:r>
          </a:p>
          <a:p>
            <a:pPr>
              <a:defRPr/>
            </a:pPr>
            <a:endParaRPr lang="en-US" sz="1000" dirty="0">
              <a:solidFill>
                <a:schemeClr val="tx1"/>
              </a:solidFill>
            </a:endParaRPr>
          </a:p>
          <a:p>
            <a:pPr>
              <a:defRPr/>
            </a:pPr>
            <a:r>
              <a:rPr lang="en-US" sz="1000" dirty="0">
                <a:solidFill>
                  <a:schemeClr val="tx1"/>
                </a:solidFill>
              </a:rPr>
              <a:t>10:45p - #</a:t>
            </a:r>
            <a:r>
              <a:rPr lang="en-US" sz="1000" dirty="0" err="1">
                <a:solidFill>
                  <a:schemeClr val="tx1"/>
                </a:solidFill>
              </a:rPr>
              <a:t>RoseBowl</a:t>
            </a:r>
            <a:r>
              <a:rPr lang="en-US" sz="1000" dirty="0">
                <a:solidFill>
                  <a:schemeClr val="tx1"/>
                </a:solidFill>
              </a:rPr>
              <a:t> (#1)</a:t>
            </a:r>
          </a:p>
          <a:p>
            <a:pPr>
              <a:defRPr/>
            </a:pPr>
            <a:endParaRPr lang="en-US" sz="1000" dirty="0">
              <a:solidFill>
                <a:schemeClr val="tx1"/>
              </a:solidFill>
            </a:endParaRPr>
          </a:p>
          <a:p>
            <a:pPr>
              <a:defRPr/>
            </a:pPr>
            <a:r>
              <a:rPr lang="en-US" sz="1000" dirty="0">
                <a:solidFill>
                  <a:schemeClr val="tx1"/>
                </a:solidFill>
              </a:rPr>
              <a:t>11:45p - #</a:t>
            </a:r>
            <a:r>
              <a:rPr lang="en-US" sz="1000" dirty="0" err="1">
                <a:solidFill>
                  <a:schemeClr val="tx1"/>
                </a:solidFill>
              </a:rPr>
              <a:t>RoseBowl</a:t>
            </a:r>
            <a:r>
              <a:rPr lang="en-US" sz="1000" dirty="0">
                <a:solidFill>
                  <a:schemeClr val="tx1"/>
                </a:solidFill>
              </a:rPr>
              <a:t> (#1)</a:t>
            </a:r>
          </a:p>
        </p:txBody>
      </p:sp>
      <p:sp>
        <p:nvSpPr>
          <p:cNvPr id="40" name="Rectangle 2">
            <a:extLst>
              <a:ext uri="{FF2B5EF4-FFF2-40B4-BE49-F238E27FC236}">
                <a16:creationId xmlns:a16="http://schemas.microsoft.com/office/drawing/2014/main" id="{367868B1-D2E3-487E-8FFE-CFFD1E96CFEC}"/>
              </a:ext>
            </a:extLst>
          </p:cNvPr>
          <p:cNvSpPr>
            <a:spLocks/>
          </p:cNvSpPr>
          <p:nvPr/>
        </p:nvSpPr>
        <p:spPr bwMode="auto">
          <a:xfrm>
            <a:off x="241582" y="345179"/>
            <a:ext cx="8725388"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altLang="en-US" sz="2600" b="1" i="1" u="sng" strike="noStrike" kern="1200" cap="none" spc="-100" normalizeH="0" baseline="0" noProof="0" dirty="0">
                <a:ln>
                  <a:noFill/>
                </a:ln>
                <a:effectLst/>
                <a:uLnTx/>
                <a:uFillTx/>
                <a:latin typeface="Trebuchet MS"/>
                <a:ea typeface="ＭＳ Ｐゴシック" panose="020B0600070205080204" pitchFamily="34" charset="-128"/>
                <a:cs typeface="+mn-cs"/>
              </a:rPr>
              <a:t>17</a:t>
            </a:r>
            <a:r>
              <a:rPr kumimoji="0" lang="en-US" altLang="en-US" sz="2600" b="0" i="0" u="none" strike="noStrike" kern="1200" cap="none" spc="-100" normalizeH="0" baseline="0" noProof="0" dirty="0">
                <a:ln>
                  <a:noFill/>
                </a:ln>
                <a:effectLst/>
                <a:uLnTx/>
                <a:uFillTx/>
                <a:latin typeface="Trebuchet MS"/>
                <a:ea typeface="ＭＳ Ｐゴシック" panose="020B0600070205080204" pitchFamily="34" charset="-128"/>
                <a:cs typeface="+mn-cs"/>
              </a:rPr>
              <a:t> Different Ad-Supported TV Topics Trended #1 During The </a:t>
            </a:r>
            <a:r>
              <a:rPr lang="en-US" altLang="en-US" sz="2600" spc="-100" dirty="0">
                <a:latin typeface="Trebuchet MS"/>
              </a:rPr>
              <a:t>Five Holiday Monitored Time Periods</a:t>
            </a:r>
            <a:endParaRPr kumimoji="0" lang="en-US" altLang="en-US" sz="2600" b="0" i="0" u="none" strike="noStrike" kern="1200" cap="none" spc="-100" normalizeH="0" baseline="0" noProof="0" dirty="0">
              <a:ln>
                <a:noFill/>
              </a:ln>
              <a:effectLst/>
              <a:uLnTx/>
              <a:uFillTx/>
              <a:latin typeface="Trebuchet MS"/>
              <a:ea typeface="ＭＳ Ｐゴシック" panose="020B0600070205080204" pitchFamily="34" charset="-128"/>
              <a:cs typeface="+mn-cs"/>
            </a:endParaRPr>
          </a:p>
        </p:txBody>
      </p:sp>
      <p:sp>
        <p:nvSpPr>
          <p:cNvPr id="41" name="TextBox 40">
            <a:extLst>
              <a:ext uri="{FF2B5EF4-FFF2-40B4-BE49-F238E27FC236}">
                <a16:creationId xmlns:a16="http://schemas.microsoft.com/office/drawing/2014/main" id="{04DCB5E9-ED01-4AED-80DF-DB74C2542C69}"/>
              </a:ext>
            </a:extLst>
          </p:cNvPr>
          <p:cNvSpPr txBox="1"/>
          <p:nvPr/>
        </p:nvSpPr>
        <p:spPr>
          <a:xfrm>
            <a:off x="288262" y="1175896"/>
            <a:ext cx="8567475"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1400" kern="0" dirty="0">
                <a:solidFill>
                  <a:prstClr val="black"/>
                </a:solidFill>
                <a:latin typeface="Trebuchet MS" panose="020B0603020202020204" pitchFamily="34" charset="0"/>
              </a:rPr>
              <a:t>An Ad-supported TV topic trended </a:t>
            </a:r>
            <a:r>
              <a:rPr lang="en-US" sz="1400" u="sng" kern="0" dirty="0">
                <a:solidFill>
                  <a:prstClr val="black"/>
                </a:solidFill>
                <a:latin typeface="Trebuchet MS" panose="020B0603020202020204" pitchFamily="34" charset="0"/>
              </a:rPr>
              <a:t>#1 during every primetime hour</a:t>
            </a:r>
            <a:r>
              <a:rPr lang="en-US" sz="1400" kern="0" dirty="0">
                <a:solidFill>
                  <a:prstClr val="black"/>
                </a:solidFill>
                <a:latin typeface="Trebuchet MS" panose="020B0603020202020204" pitchFamily="34" charset="0"/>
              </a:rPr>
              <a:t> across the five holidays</a:t>
            </a:r>
            <a:endParaRPr kumimoji="0" lang="en-US" sz="1100" i="0" strike="noStrike" kern="0" cap="none" spc="0" normalizeH="0" baseline="0" noProof="0" dirty="0">
              <a:ln>
                <a:noFill/>
              </a:ln>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981338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5598FB90-1A63-4BBE-9BA0-9AB600DCDC11}"/>
              </a:ext>
            </a:extLst>
          </p:cNvPr>
          <p:cNvGraphicFramePr/>
          <p:nvPr>
            <p:extLst>
              <p:ext uri="{D42A27DB-BD31-4B8C-83A1-F6EECF244321}">
                <p14:modId xmlns:p14="http://schemas.microsoft.com/office/powerpoint/2010/main" val="4144162493"/>
              </p:ext>
            </p:extLst>
          </p:nvPr>
        </p:nvGraphicFramePr>
        <p:xfrm>
          <a:off x="153948" y="2058002"/>
          <a:ext cx="8772337" cy="36237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3949" y="354976"/>
            <a:ext cx="8772336" cy="810478"/>
          </a:xfrm>
          <a:prstGeom prst="rect">
            <a:avLst/>
          </a:prstGeom>
          <a:noFill/>
        </p:spPr>
        <p:txBody>
          <a:bodyPr wrap="square" rtlCol="0">
            <a:spAutoFit/>
          </a:bodyPr>
          <a:lstStyle/>
          <a:p>
            <a:pPr marL="0" marR="0" lvl="0" indent="0" algn="ctr" defTabSz="457200" rtl="0" eaLnBrk="1" fontAlgn="auto" latinLnBrk="0" hangingPunct="1">
              <a:lnSpc>
                <a:spcPts val="2800"/>
              </a:lnSpc>
              <a:spcBef>
                <a:spcPct val="0"/>
              </a:spcBef>
              <a:spcAft>
                <a:spcPts val="0"/>
              </a:spcAft>
              <a:buClrTx/>
              <a:buSzTx/>
              <a:buFontTx/>
              <a:buNone/>
              <a:tabLst/>
              <a:defRPr/>
            </a:pPr>
            <a:r>
              <a:rPr lang="en-US" sz="2600" spc="-100" dirty="0">
                <a:latin typeface="Trebuchet MS"/>
              </a:rPr>
              <a:t>Several </a:t>
            </a:r>
            <a:r>
              <a:rPr kumimoji="0" lang="en-US" sz="2600" i="0" strike="noStrike" kern="1200" cap="none" spc="-100" normalizeH="0" baseline="0" noProof="0" dirty="0">
                <a:ln>
                  <a:noFill/>
                </a:ln>
                <a:effectLst/>
                <a:uLnTx/>
                <a:uFillTx/>
                <a:latin typeface="Trebuchet MS"/>
              </a:rPr>
              <a:t>Different</a:t>
            </a:r>
            <a:r>
              <a:rPr kumimoji="0" lang="en-US" sz="2600" b="0" i="0" u="none" strike="noStrike" kern="1200" cap="none" spc="-100" normalizeH="0" baseline="0" noProof="0" dirty="0">
                <a:ln>
                  <a:noFill/>
                </a:ln>
                <a:effectLst/>
                <a:uLnTx/>
                <a:uFillTx/>
                <a:latin typeface="Trebuchet MS"/>
                <a:ea typeface="+mn-ea"/>
                <a:cs typeface="+mn-cs"/>
              </a:rPr>
              <a:t> Ad-Supported TV Programs Trended In The Top 10 At Some Point During Each Holiday</a:t>
            </a:r>
            <a:r>
              <a:rPr kumimoji="0" lang="en-US" sz="2600" b="0" i="0" u="none" strike="noStrike" kern="1200" cap="none" spc="-100" normalizeH="0" noProof="0" dirty="0">
                <a:ln>
                  <a:noFill/>
                </a:ln>
                <a:effectLst/>
                <a:uLnTx/>
                <a:uFillTx/>
                <a:latin typeface="Trebuchet MS"/>
                <a:ea typeface="+mn-ea"/>
                <a:cs typeface="+mn-cs"/>
              </a:rPr>
              <a:t> Time Period</a:t>
            </a:r>
            <a:endParaRPr kumimoji="0" lang="en-US" sz="2600" b="0" i="0" u="none" strike="noStrike" kern="1200" cap="none" spc="-100" normalizeH="0" baseline="0" noProof="0" dirty="0">
              <a:ln>
                <a:noFill/>
              </a:ln>
              <a:effectLst/>
              <a:uLnTx/>
              <a:uFillTx/>
              <a:latin typeface="Trebuchet MS"/>
              <a:ea typeface="+mn-ea"/>
              <a:cs typeface="+mn-cs"/>
            </a:endParaRPr>
          </a:p>
        </p:txBody>
      </p:sp>
      <p:sp>
        <p:nvSpPr>
          <p:cNvPr id="78" name="TextBox 77">
            <a:extLst>
              <a:ext uri="{FF2B5EF4-FFF2-40B4-BE49-F238E27FC236}">
                <a16:creationId xmlns:a16="http://schemas.microsoft.com/office/drawing/2014/main" id="{FD2CBD92-E264-44CE-8739-FBC814C87621}"/>
              </a:ext>
            </a:extLst>
          </p:cNvPr>
          <p:cNvSpPr txBox="1"/>
          <p:nvPr/>
        </p:nvSpPr>
        <p:spPr>
          <a:xfrm>
            <a:off x="204185" y="6475057"/>
            <a:ext cx="7501631" cy="338554"/>
          </a:xfrm>
          <a:prstGeom prst="rect">
            <a:avLst/>
          </a:prstGeom>
          <a:noFill/>
        </p:spPr>
        <p:txBody>
          <a:bodyPr wrap="square" rtlCol="0">
            <a:spAutoFit/>
          </a:bodyPr>
          <a:lstStyle/>
          <a:p>
            <a:r>
              <a:rPr lang="en-US" sz="800" dirty="0">
                <a:latin typeface="Trebuchet MS" panose="020B0603020202020204" pitchFamily="34" charset="0"/>
              </a:rPr>
              <a:t>Source: VAB custom analysis of Top 10 trending Twitter Topics (United States) each night on the :45’s aggregated over each hour between 11a – 11p (11:45a-11:45p) during 11/23/2017, 12/25/17, 1/1/18 and on the :45’s of each primetime hour between 8p-11p (8:45p-11:45p) during 12/24/17 &amp; 12/31/17.</a:t>
            </a:r>
            <a:endParaRPr lang="en-US" sz="800" dirty="0"/>
          </a:p>
        </p:txBody>
      </p:sp>
      <p:pic>
        <p:nvPicPr>
          <p:cNvPr id="79" name="Picture 78">
            <a:extLst>
              <a:ext uri="{FF2B5EF4-FFF2-40B4-BE49-F238E27FC236}">
                <a16:creationId xmlns:a16="http://schemas.microsoft.com/office/drawing/2014/main" id="{3E081B0F-7214-4B29-833F-569214A62B7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98457" y="6231657"/>
            <a:ext cx="236547" cy="236547"/>
          </a:xfrm>
          <a:prstGeom prst="rect">
            <a:avLst/>
          </a:prstGeom>
        </p:spPr>
      </p:pic>
      <p:pic>
        <p:nvPicPr>
          <p:cNvPr id="80" name="Picture 2" descr="Image result for turkey emoji">
            <a:extLst>
              <a:ext uri="{FF2B5EF4-FFF2-40B4-BE49-F238E27FC236}">
                <a16:creationId xmlns:a16="http://schemas.microsoft.com/office/drawing/2014/main" id="{910E6C24-9EA3-4DF6-850B-27275AFF181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17682" y="6281666"/>
            <a:ext cx="181783" cy="181783"/>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4" descr="Image result for celebrate emoji png">
            <a:extLst>
              <a:ext uri="{FF2B5EF4-FFF2-40B4-BE49-F238E27FC236}">
                <a16:creationId xmlns:a16="http://schemas.microsoft.com/office/drawing/2014/main" id="{4D1438D6-88F7-4436-93A9-418B85706DC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59679" y="6263365"/>
            <a:ext cx="209594" cy="209594"/>
          </a:xfrm>
          <a:prstGeom prst="rect">
            <a:avLst/>
          </a:prstGeom>
          <a:noFill/>
          <a:extLst>
            <a:ext uri="{909E8E84-426E-40dd-AFC4-6F175D3DCCD1}">
              <a14:hiddenFill xmlns:a14="http://schemas.microsoft.com/office/drawing/2010/main" xmlns="">
                <a:solidFill>
                  <a:srgbClr val="FFFFFF"/>
                </a:solidFill>
              </a14:hiddenFill>
            </a:ext>
          </a:extLst>
        </p:spPr>
      </p:pic>
      <p:sp>
        <p:nvSpPr>
          <p:cNvPr id="85" name="TextBox 84"/>
          <p:cNvSpPr txBox="1"/>
          <p:nvPr/>
        </p:nvSpPr>
        <p:spPr>
          <a:xfrm>
            <a:off x="304584" y="6248631"/>
            <a:ext cx="2011896" cy="261610"/>
          </a:xfrm>
          <a:prstGeom prst="rect">
            <a:avLst/>
          </a:prstGeom>
          <a:noFill/>
        </p:spPr>
        <p:txBody>
          <a:bodyPr wrap="square" rtlCol="0">
            <a:spAutoFit/>
          </a:bodyPr>
          <a:lstStyle/>
          <a:p>
            <a:r>
              <a:rPr lang="en-US" sz="1100" dirty="0"/>
              <a:t>#TVisSOCIAL #HolidaySpecial</a:t>
            </a:r>
          </a:p>
        </p:txBody>
      </p:sp>
      <p:sp>
        <p:nvSpPr>
          <p:cNvPr id="72" name="Rounded Rectangle 10"/>
          <p:cNvSpPr/>
          <p:nvPr/>
        </p:nvSpPr>
        <p:spPr>
          <a:xfrm>
            <a:off x="234447" y="1428526"/>
            <a:ext cx="8611340"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Trebuchet MS"/>
                <a:ea typeface="+mn-ea"/>
                <a:cs typeface="+mn-cs"/>
              </a:rPr>
              <a:t># of TV Programs Trending In The Top 10 During Each Holiday Time Period</a:t>
            </a:r>
          </a:p>
        </p:txBody>
      </p:sp>
      <p:sp>
        <p:nvSpPr>
          <p:cNvPr id="41" name="TextBox 40"/>
          <p:cNvSpPr txBox="1"/>
          <p:nvPr/>
        </p:nvSpPr>
        <p:spPr>
          <a:xfrm>
            <a:off x="585926" y="2812410"/>
            <a:ext cx="1127464" cy="461665"/>
          </a:xfrm>
          <a:prstGeom prst="rect">
            <a:avLst/>
          </a:prstGeom>
          <a:noFill/>
        </p:spPr>
        <p:txBody>
          <a:bodyPr wrap="square" rtlCol="0">
            <a:spAutoFit/>
          </a:bodyPr>
          <a:lstStyle/>
          <a:p>
            <a:pPr algn="ctr"/>
            <a:r>
              <a:rPr lang="en-US" sz="2400" b="1" u="sng" dirty="0"/>
              <a:t>9</a:t>
            </a:r>
          </a:p>
        </p:txBody>
      </p:sp>
      <p:sp>
        <p:nvSpPr>
          <p:cNvPr id="81" name="TextBox 80"/>
          <p:cNvSpPr txBox="1"/>
          <p:nvPr/>
        </p:nvSpPr>
        <p:spPr>
          <a:xfrm>
            <a:off x="2262072" y="3683458"/>
            <a:ext cx="1146953" cy="461665"/>
          </a:xfrm>
          <a:prstGeom prst="rect">
            <a:avLst/>
          </a:prstGeom>
          <a:noFill/>
        </p:spPr>
        <p:txBody>
          <a:bodyPr wrap="square" rtlCol="0">
            <a:spAutoFit/>
          </a:bodyPr>
          <a:lstStyle/>
          <a:p>
            <a:pPr algn="ctr"/>
            <a:r>
              <a:rPr lang="en-US" sz="2400" b="1" u="sng" dirty="0"/>
              <a:t>5</a:t>
            </a:r>
          </a:p>
        </p:txBody>
      </p:sp>
      <p:sp>
        <p:nvSpPr>
          <p:cNvPr id="2" name="TextBox 1">
            <a:extLst>
              <a:ext uri="{FF2B5EF4-FFF2-40B4-BE49-F238E27FC236}">
                <a16:creationId xmlns:a16="http://schemas.microsoft.com/office/drawing/2014/main" id="{DB8E5AE0-16F4-4C20-9C60-FD4D973C5D04}"/>
              </a:ext>
            </a:extLst>
          </p:cNvPr>
          <p:cNvSpPr txBox="1"/>
          <p:nvPr/>
        </p:nvSpPr>
        <p:spPr>
          <a:xfrm>
            <a:off x="239697" y="5599227"/>
            <a:ext cx="1720133" cy="261610"/>
          </a:xfrm>
          <a:prstGeom prst="rect">
            <a:avLst/>
          </a:prstGeom>
          <a:noFill/>
        </p:spPr>
        <p:txBody>
          <a:bodyPr wrap="square" rtlCol="0">
            <a:spAutoFit/>
          </a:bodyPr>
          <a:lstStyle/>
          <a:p>
            <a:pPr algn="ctr"/>
            <a:r>
              <a:rPr lang="en-US" sz="1100" b="1" dirty="0"/>
              <a:t>(11:45a-11:45p)</a:t>
            </a:r>
          </a:p>
        </p:txBody>
      </p:sp>
      <p:sp>
        <p:nvSpPr>
          <p:cNvPr id="18" name="TextBox 17">
            <a:extLst>
              <a:ext uri="{FF2B5EF4-FFF2-40B4-BE49-F238E27FC236}">
                <a16:creationId xmlns:a16="http://schemas.microsoft.com/office/drawing/2014/main" id="{32009132-C0CE-492E-99A5-08B481CDDA0D}"/>
              </a:ext>
            </a:extLst>
          </p:cNvPr>
          <p:cNvSpPr txBox="1"/>
          <p:nvPr/>
        </p:nvSpPr>
        <p:spPr>
          <a:xfrm>
            <a:off x="3955000" y="2592985"/>
            <a:ext cx="1146953" cy="461665"/>
          </a:xfrm>
          <a:prstGeom prst="rect">
            <a:avLst/>
          </a:prstGeom>
          <a:noFill/>
        </p:spPr>
        <p:txBody>
          <a:bodyPr wrap="square" rtlCol="0">
            <a:spAutoFit/>
          </a:bodyPr>
          <a:lstStyle/>
          <a:p>
            <a:pPr algn="ctr"/>
            <a:r>
              <a:rPr lang="en-US" sz="2400" b="1" u="sng" dirty="0"/>
              <a:t>10</a:t>
            </a:r>
          </a:p>
        </p:txBody>
      </p:sp>
      <p:sp>
        <p:nvSpPr>
          <p:cNvPr id="19" name="TextBox 18">
            <a:extLst>
              <a:ext uri="{FF2B5EF4-FFF2-40B4-BE49-F238E27FC236}">
                <a16:creationId xmlns:a16="http://schemas.microsoft.com/office/drawing/2014/main" id="{823C0BA1-F51D-4D90-8F13-4CD4F81C73D0}"/>
              </a:ext>
            </a:extLst>
          </p:cNvPr>
          <p:cNvSpPr txBox="1"/>
          <p:nvPr/>
        </p:nvSpPr>
        <p:spPr>
          <a:xfrm>
            <a:off x="5645945" y="3027992"/>
            <a:ext cx="1146953" cy="461665"/>
          </a:xfrm>
          <a:prstGeom prst="rect">
            <a:avLst/>
          </a:prstGeom>
          <a:noFill/>
        </p:spPr>
        <p:txBody>
          <a:bodyPr wrap="square" rtlCol="0">
            <a:spAutoFit/>
          </a:bodyPr>
          <a:lstStyle/>
          <a:p>
            <a:pPr algn="ctr"/>
            <a:r>
              <a:rPr lang="en-US" sz="2400" b="1" u="sng" dirty="0"/>
              <a:t>8</a:t>
            </a:r>
          </a:p>
        </p:txBody>
      </p:sp>
      <p:sp>
        <p:nvSpPr>
          <p:cNvPr id="20" name="TextBox 19">
            <a:extLst>
              <a:ext uri="{FF2B5EF4-FFF2-40B4-BE49-F238E27FC236}">
                <a16:creationId xmlns:a16="http://schemas.microsoft.com/office/drawing/2014/main" id="{392728A1-EBC9-451A-A09A-5B9286FFA94D}"/>
              </a:ext>
            </a:extLst>
          </p:cNvPr>
          <p:cNvSpPr txBox="1"/>
          <p:nvPr/>
        </p:nvSpPr>
        <p:spPr>
          <a:xfrm>
            <a:off x="7359335" y="1941828"/>
            <a:ext cx="1146953" cy="461665"/>
          </a:xfrm>
          <a:prstGeom prst="rect">
            <a:avLst/>
          </a:prstGeom>
          <a:noFill/>
        </p:spPr>
        <p:txBody>
          <a:bodyPr wrap="square" rtlCol="0">
            <a:spAutoFit/>
          </a:bodyPr>
          <a:lstStyle/>
          <a:p>
            <a:pPr algn="ctr"/>
            <a:r>
              <a:rPr lang="en-US" sz="2400" b="1" u="sng" dirty="0"/>
              <a:t>13</a:t>
            </a:r>
          </a:p>
        </p:txBody>
      </p:sp>
      <p:grpSp>
        <p:nvGrpSpPr>
          <p:cNvPr id="21" name="Group 20">
            <a:extLst>
              <a:ext uri="{FF2B5EF4-FFF2-40B4-BE49-F238E27FC236}">
                <a16:creationId xmlns:a16="http://schemas.microsoft.com/office/drawing/2014/main" id="{711D23EA-2793-4ACD-A95F-55AB799108BB}"/>
              </a:ext>
            </a:extLst>
          </p:cNvPr>
          <p:cNvGrpSpPr/>
          <p:nvPr/>
        </p:nvGrpSpPr>
        <p:grpSpPr>
          <a:xfrm>
            <a:off x="3315536" y="1934187"/>
            <a:ext cx="2330409" cy="307333"/>
            <a:chOff x="2914662" y="1736998"/>
            <a:chExt cx="2330409" cy="307333"/>
          </a:xfrm>
        </p:grpSpPr>
        <p:sp>
          <p:nvSpPr>
            <p:cNvPr id="22" name="Rectangle 21">
              <a:extLst>
                <a:ext uri="{FF2B5EF4-FFF2-40B4-BE49-F238E27FC236}">
                  <a16:creationId xmlns:a16="http://schemas.microsoft.com/office/drawing/2014/main" id="{383330B2-9EEC-4779-ABC9-4F00ABC34F0E}"/>
                </a:ext>
              </a:extLst>
            </p:cNvPr>
            <p:cNvSpPr/>
            <p:nvPr/>
          </p:nvSpPr>
          <p:spPr>
            <a:xfrm>
              <a:off x="3219628" y="1812127"/>
              <a:ext cx="203996" cy="172178"/>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3" name="Rectangle 22">
              <a:extLst>
                <a:ext uri="{FF2B5EF4-FFF2-40B4-BE49-F238E27FC236}">
                  <a16:creationId xmlns:a16="http://schemas.microsoft.com/office/drawing/2014/main" id="{A0AA846B-A100-4536-807E-713F04621989}"/>
                </a:ext>
              </a:extLst>
            </p:cNvPr>
            <p:cNvSpPr/>
            <p:nvPr/>
          </p:nvSpPr>
          <p:spPr>
            <a:xfrm>
              <a:off x="3919831" y="1814838"/>
              <a:ext cx="203996" cy="172178"/>
            </a:xfrm>
            <a:prstGeom prst="rect">
              <a:avLst/>
            </a:prstGeom>
            <a:solidFill>
              <a:srgbClr val="50C8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4" name="TextBox 23">
              <a:extLst>
                <a:ext uri="{FF2B5EF4-FFF2-40B4-BE49-F238E27FC236}">
                  <a16:creationId xmlns:a16="http://schemas.microsoft.com/office/drawing/2014/main" id="{55DF4DF5-E41E-45FB-BBF3-6D72B529A848}"/>
                </a:ext>
              </a:extLst>
            </p:cNvPr>
            <p:cNvSpPr txBox="1"/>
            <p:nvPr/>
          </p:nvSpPr>
          <p:spPr>
            <a:xfrm>
              <a:off x="3378202" y="1772364"/>
              <a:ext cx="81424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a:ea typeface="+mn-ea"/>
                  <a:cs typeface="+mn-cs"/>
                </a:rPr>
                <a:t>Sports</a:t>
              </a:r>
            </a:p>
          </p:txBody>
        </p:sp>
        <p:sp>
          <p:nvSpPr>
            <p:cNvPr id="25" name="TextBox 24">
              <a:extLst>
                <a:ext uri="{FF2B5EF4-FFF2-40B4-BE49-F238E27FC236}">
                  <a16:creationId xmlns:a16="http://schemas.microsoft.com/office/drawing/2014/main" id="{B94B10D3-D08A-473E-A1DB-AD49E15BEC8C}"/>
                </a:ext>
              </a:extLst>
            </p:cNvPr>
            <p:cNvSpPr txBox="1"/>
            <p:nvPr/>
          </p:nvSpPr>
          <p:spPr>
            <a:xfrm>
              <a:off x="4081016" y="1773843"/>
              <a:ext cx="108948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a:ea typeface="+mn-ea"/>
                  <a:cs typeface="+mn-cs"/>
                </a:rPr>
                <a:t>Entertainment</a:t>
              </a:r>
            </a:p>
          </p:txBody>
        </p:sp>
        <p:sp>
          <p:nvSpPr>
            <p:cNvPr id="26" name="Rectangle 25">
              <a:extLst>
                <a:ext uri="{FF2B5EF4-FFF2-40B4-BE49-F238E27FC236}">
                  <a16:creationId xmlns:a16="http://schemas.microsoft.com/office/drawing/2014/main" id="{D59E7269-793A-42AF-9D75-19146A50E046}"/>
                </a:ext>
              </a:extLst>
            </p:cNvPr>
            <p:cNvSpPr/>
            <p:nvPr/>
          </p:nvSpPr>
          <p:spPr>
            <a:xfrm>
              <a:off x="2914662" y="1736998"/>
              <a:ext cx="2330409" cy="307333"/>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grpSp>
      <p:sp>
        <p:nvSpPr>
          <p:cNvPr id="27" name="TextBox 26">
            <a:extLst>
              <a:ext uri="{FF2B5EF4-FFF2-40B4-BE49-F238E27FC236}">
                <a16:creationId xmlns:a16="http://schemas.microsoft.com/office/drawing/2014/main" id="{D1599FC1-A918-4C14-949C-B1847F2B9705}"/>
              </a:ext>
            </a:extLst>
          </p:cNvPr>
          <p:cNvSpPr txBox="1"/>
          <p:nvPr/>
        </p:nvSpPr>
        <p:spPr>
          <a:xfrm>
            <a:off x="1945693" y="5600707"/>
            <a:ext cx="1720133" cy="261610"/>
          </a:xfrm>
          <a:prstGeom prst="rect">
            <a:avLst/>
          </a:prstGeom>
          <a:noFill/>
        </p:spPr>
        <p:txBody>
          <a:bodyPr wrap="square" rtlCol="0">
            <a:spAutoFit/>
          </a:bodyPr>
          <a:lstStyle/>
          <a:p>
            <a:pPr algn="ctr"/>
            <a:r>
              <a:rPr lang="en-US" sz="1100" b="1" dirty="0"/>
              <a:t>(8:45p-11:45p)</a:t>
            </a:r>
          </a:p>
        </p:txBody>
      </p:sp>
      <p:sp>
        <p:nvSpPr>
          <p:cNvPr id="28" name="TextBox 27">
            <a:extLst>
              <a:ext uri="{FF2B5EF4-FFF2-40B4-BE49-F238E27FC236}">
                <a16:creationId xmlns:a16="http://schemas.microsoft.com/office/drawing/2014/main" id="{573347B6-C73B-450C-9B27-E9875768363F}"/>
              </a:ext>
            </a:extLst>
          </p:cNvPr>
          <p:cNvSpPr txBox="1"/>
          <p:nvPr/>
        </p:nvSpPr>
        <p:spPr>
          <a:xfrm>
            <a:off x="3685722" y="5600706"/>
            <a:ext cx="1720133" cy="261610"/>
          </a:xfrm>
          <a:prstGeom prst="rect">
            <a:avLst/>
          </a:prstGeom>
          <a:noFill/>
        </p:spPr>
        <p:txBody>
          <a:bodyPr wrap="square" rtlCol="0">
            <a:spAutoFit/>
          </a:bodyPr>
          <a:lstStyle/>
          <a:p>
            <a:pPr algn="ctr"/>
            <a:r>
              <a:rPr lang="en-US" sz="1100" b="1" dirty="0"/>
              <a:t>(11:45a-11:45p)</a:t>
            </a:r>
          </a:p>
        </p:txBody>
      </p:sp>
      <p:sp>
        <p:nvSpPr>
          <p:cNvPr id="29" name="TextBox 28">
            <a:extLst>
              <a:ext uri="{FF2B5EF4-FFF2-40B4-BE49-F238E27FC236}">
                <a16:creationId xmlns:a16="http://schemas.microsoft.com/office/drawing/2014/main" id="{5E5F38C3-F794-4DC5-B49B-5B124B2D1093}"/>
              </a:ext>
            </a:extLst>
          </p:cNvPr>
          <p:cNvSpPr txBox="1"/>
          <p:nvPr/>
        </p:nvSpPr>
        <p:spPr>
          <a:xfrm>
            <a:off x="5363603" y="5600706"/>
            <a:ext cx="1720133" cy="261610"/>
          </a:xfrm>
          <a:prstGeom prst="rect">
            <a:avLst/>
          </a:prstGeom>
          <a:noFill/>
        </p:spPr>
        <p:txBody>
          <a:bodyPr wrap="square" rtlCol="0">
            <a:spAutoFit/>
          </a:bodyPr>
          <a:lstStyle/>
          <a:p>
            <a:pPr algn="ctr"/>
            <a:r>
              <a:rPr lang="en-US" sz="1100" b="1" dirty="0"/>
              <a:t>(8:45p-11:45p)</a:t>
            </a:r>
          </a:p>
        </p:txBody>
      </p:sp>
      <p:sp>
        <p:nvSpPr>
          <p:cNvPr id="30" name="TextBox 29">
            <a:extLst>
              <a:ext uri="{FF2B5EF4-FFF2-40B4-BE49-F238E27FC236}">
                <a16:creationId xmlns:a16="http://schemas.microsoft.com/office/drawing/2014/main" id="{4FE0F8BE-5FEE-40E3-9B56-D1D3A341CDF3}"/>
              </a:ext>
            </a:extLst>
          </p:cNvPr>
          <p:cNvSpPr txBox="1"/>
          <p:nvPr/>
        </p:nvSpPr>
        <p:spPr>
          <a:xfrm>
            <a:off x="7085880" y="5600707"/>
            <a:ext cx="1720133" cy="261610"/>
          </a:xfrm>
          <a:prstGeom prst="rect">
            <a:avLst/>
          </a:prstGeom>
          <a:noFill/>
        </p:spPr>
        <p:txBody>
          <a:bodyPr wrap="square" rtlCol="0">
            <a:spAutoFit/>
          </a:bodyPr>
          <a:lstStyle/>
          <a:p>
            <a:pPr algn="ctr"/>
            <a:r>
              <a:rPr lang="en-US" sz="1100" b="1" dirty="0"/>
              <a:t>(11:45a-11:45p)</a:t>
            </a:r>
          </a:p>
        </p:txBody>
      </p:sp>
    </p:spTree>
    <p:extLst>
      <p:ext uri="{BB962C8B-B14F-4D97-AF65-F5344CB8AC3E}">
        <p14:creationId xmlns:p14="http://schemas.microsoft.com/office/powerpoint/2010/main" val="28234794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23895</TotalTime>
  <Words>3901</Words>
  <Application>Microsoft Office PowerPoint</Application>
  <PresentationFormat>On-screen Show (4:3)</PresentationFormat>
  <Paragraphs>441</Paragraphs>
  <Slides>23</Slides>
  <Notes>12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23</vt:i4>
      </vt:variant>
    </vt:vector>
  </HeadingPairs>
  <TitlesOfParts>
    <vt:vector size="34" baseType="lpstr">
      <vt:lpstr>ＭＳ Ｐゴシック</vt:lpstr>
      <vt:lpstr>Arial</vt:lpstr>
      <vt:lpstr>Calibri</vt:lpstr>
      <vt:lpstr>Trebuchet MS</vt:lpstr>
      <vt:lpstr>Custom Design</vt:lpstr>
      <vt:lpstr>1_Custom Design</vt:lpstr>
      <vt:lpstr>Office Theme</vt:lpstr>
      <vt:lpstr>2_Custom Design</vt:lpstr>
      <vt:lpstr>3_Custom Design</vt:lpstr>
      <vt:lpstr>4_Custom Design</vt:lpstr>
      <vt:lpstr>5_Custom Design</vt:lpstr>
      <vt:lpstr>PowerPoint Presentation</vt:lpstr>
      <vt:lpstr>PowerPoint Presentation</vt:lpstr>
      <vt:lpstr>‘Tis The Season To Television</vt:lpstr>
      <vt:lpstr>PowerPoint Presentation</vt:lpstr>
      <vt:lpstr>PowerPoint Presentation</vt:lpstr>
      <vt:lpstr>Ad-Supported TV Dominated Twitter’s Top 10 Trending Topics During Key Holiday Time Periods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During The Holidays, People Log Onto Social Media To Share Their Anticipation &amp; Excitement Over Their Favorite TV Programs</vt:lpstr>
      <vt:lpstr>From The Macy’s Parade Through Evening Football Games, TV Programming Trended All Day On Twitter During Thanksgiving</vt:lpstr>
      <vt:lpstr>NFL Games &amp; Holiday-Themed Movies Trended Throughout Primetime On Christmas Eve</vt:lpstr>
      <vt:lpstr>NBA &amp; NFL Games Trended All Day On Christmas While Some Entertainment Shows Also Trended At Night </vt:lpstr>
      <vt:lpstr>Televised New Year’s Eve Countdown Shows &amp; NFL Games Consistently Trended Throughout Primetime On New Year’s Eve</vt:lpstr>
      <vt:lpstr>College Bowl Games &amp; The NHL’s Winter Classic Trended All Day On New Year’s While Entertainment Shows Popped At Night</vt:lpstr>
      <vt:lpstr>PowerPoint Presentation</vt:lpstr>
      <vt:lpstr>Ad-Supported TV Drives Social Conversation Throughout The Year, See How In Our Other #TVisSocial Reports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Jason Wiese</cp:lastModifiedBy>
  <cp:revision>3453</cp:revision>
  <cp:lastPrinted>2018-01-23T21:11:04Z</cp:lastPrinted>
  <dcterms:created xsi:type="dcterms:W3CDTF">2015-07-02T18:13:14Z</dcterms:created>
  <dcterms:modified xsi:type="dcterms:W3CDTF">2018-02-22T02:46:15Z</dcterms:modified>
</cp:coreProperties>
</file>