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5" r:id="rId2"/>
    <p:sldMasterId id="2147483687" r:id="rId3"/>
  </p:sldMasterIdLst>
  <p:notesMasterIdLst>
    <p:notesMasterId r:id="rId52"/>
  </p:notesMasterIdLst>
  <p:handoutMasterIdLst>
    <p:handoutMasterId r:id="rId53"/>
  </p:handoutMasterIdLst>
  <p:sldIdLst>
    <p:sldId id="361" r:id="rId4"/>
    <p:sldId id="258" r:id="rId5"/>
    <p:sldId id="329" r:id="rId6"/>
    <p:sldId id="353" r:id="rId7"/>
    <p:sldId id="321" r:id="rId8"/>
    <p:sldId id="317" r:id="rId9"/>
    <p:sldId id="331" r:id="rId10"/>
    <p:sldId id="332" r:id="rId11"/>
    <p:sldId id="333" r:id="rId12"/>
    <p:sldId id="316" r:id="rId13"/>
    <p:sldId id="357" r:id="rId14"/>
    <p:sldId id="305" r:id="rId15"/>
    <p:sldId id="308" r:id="rId16"/>
    <p:sldId id="309" r:id="rId17"/>
    <p:sldId id="313" r:id="rId18"/>
    <p:sldId id="334" r:id="rId19"/>
    <p:sldId id="359" r:id="rId20"/>
    <p:sldId id="336" r:id="rId21"/>
    <p:sldId id="360" r:id="rId22"/>
    <p:sldId id="343" r:id="rId23"/>
    <p:sldId id="364" r:id="rId24"/>
    <p:sldId id="312" r:id="rId25"/>
    <p:sldId id="314" r:id="rId26"/>
    <p:sldId id="356" r:id="rId27"/>
    <p:sldId id="311" r:id="rId28"/>
    <p:sldId id="318" r:id="rId29"/>
    <p:sldId id="322" r:id="rId30"/>
    <p:sldId id="319" r:id="rId31"/>
    <p:sldId id="320" r:id="rId32"/>
    <p:sldId id="327" r:id="rId33"/>
    <p:sldId id="328" r:id="rId34"/>
    <p:sldId id="324" r:id="rId35"/>
    <p:sldId id="338" r:id="rId36"/>
    <p:sldId id="339" r:id="rId37"/>
    <p:sldId id="340" r:id="rId38"/>
    <p:sldId id="341" r:id="rId39"/>
    <p:sldId id="345" r:id="rId40"/>
    <p:sldId id="344" r:id="rId41"/>
    <p:sldId id="342" r:id="rId42"/>
    <p:sldId id="355" r:id="rId43"/>
    <p:sldId id="352" r:id="rId44"/>
    <p:sldId id="346" r:id="rId45"/>
    <p:sldId id="347" r:id="rId46"/>
    <p:sldId id="348" r:id="rId47"/>
    <p:sldId id="349" r:id="rId48"/>
    <p:sldId id="350" r:id="rId49"/>
    <p:sldId id="351" r:id="rId50"/>
    <p:sldId id="303" r:id="rId51"/>
  </p:sldIdLst>
  <p:sldSz cx="24387175" cy="13716000"/>
  <p:notesSz cx="7010400" cy="9296400"/>
  <p:defaultTex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6F2"/>
    <a:srgbClr val="95B3D7"/>
    <a:srgbClr val="4F81BD"/>
    <a:srgbClr val="FAB982"/>
    <a:srgbClr val="50C8A0"/>
    <a:srgbClr val="00A9AC"/>
    <a:srgbClr val="B7DEE8"/>
    <a:srgbClr val="91D9F2"/>
    <a:srgbClr val="0765A3"/>
    <a:srgbClr val="2EACD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40" autoAdjust="0"/>
    <p:restoredTop sz="96412" autoAdjust="0"/>
  </p:normalViewPr>
  <p:slideViewPr>
    <p:cSldViewPr snapToGrid="0" snapToObjects="1">
      <p:cViewPr varScale="1">
        <p:scale>
          <a:sx n="58" d="100"/>
          <a:sy n="58" d="100"/>
        </p:scale>
        <p:origin x="108" y="132"/>
      </p:cViewPr>
      <p:guideLst>
        <p:guide orient="horz" pos="4320"/>
        <p:guide pos="7681"/>
      </p:guideLst>
    </p:cSldViewPr>
  </p:slideViewPr>
  <p:notesTextViewPr>
    <p:cViewPr>
      <p:scale>
        <a:sx n="100" d="100"/>
        <a:sy n="100" d="100"/>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Live</c:v>
                </c:pt>
              </c:strCache>
            </c:strRef>
          </c:tx>
          <c:spPr>
            <a:solidFill>
              <a:srgbClr val="0765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P18-49</c:v>
                </c:pt>
                <c:pt idx="1">
                  <c:v>P18-34</c:v>
                </c:pt>
                <c:pt idx="2">
                  <c:v>P18-24</c:v>
                </c:pt>
                <c:pt idx="3">
                  <c:v>P13+</c:v>
                </c:pt>
              </c:strCache>
            </c:strRef>
          </c:cat>
          <c:val>
            <c:numRef>
              <c:f>Sheet1!$B$2:$B$5</c:f>
              <c:numCache>
                <c:formatCode>0%</c:formatCode>
                <c:ptCount val="4"/>
                <c:pt idx="0">
                  <c:v>0.74</c:v>
                </c:pt>
                <c:pt idx="1">
                  <c:v>0.77</c:v>
                </c:pt>
                <c:pt idx="2">
                  <c:v>0.81</c:v>
                </c:pt>
                <c:pt idx="3">
                  <c:v>0.78</c:v>
                </c:pt>
              </c:numCache>
            </c:numRef>
          </c:val>
          <c:extLst xmlns:c16r2="http://schemas.microsoft.com/office/drawing/2015/06/chart">
            <c:ext xmlns:c16="http://schemas.microsoft.com/office/drawing/2014/chart" uri="{C3380CC4-5D6E-409C-BE32-E72D297353CC}">
              <c16:uniqueId val="{00000000-B216-4D93-84C3-118C7EFF0A4D}"/>
            </c:ext>
          </c:extLst>
        </c:ser>
        <c:ser>
          <c:idx val="1"/>
          <c:order val="1"/>
          <c:tx>
            <c:strRef>
              <c:f>Sheet1!$C$1</c:f>
              <c:strCache>
                <c:ptCount val="1"/>
                <c:pt idx="0">
                  <c:v>Time-Shifted</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P18-49</c:v>
                </c:pt>
                <c:pt idx="1">
                  <c:v>P18-34</c:v>
                </c:pt>
                <c:pt idx="2">
                  <c:v>P18-24</c:v>
                </c:pt>
                <c:pt idx="3">
                  <c:v>P13+</c:v>
                </c:pt>
              </c:strCache>
            </c:strRef>
          </c:cat>
          <c:val>
            <c:numRef>
              <c:f>Sheet1!$C$2:$C$5</c:f>
              <c:numCache>
                <c:formatCode>0%</c:formatCode>
                <c:ptCount val="4"/>
                <c:pt idx="0">
                  <c:v>0.26</c:v>
                </c:pt>
                <c:pt idx="1">
                  <c:v>0.23</c:v>
                </c:pt>
                <c:pt idx="2">
                  <c:v>0.19</c:v>
                </c:pt>
                <c:pt idx="3">
                  <c:v>0.22</c:v>
                </c:pt>
              </c:numCache>
            </c:numRef>
          </c:val>
          <c:extLst xmlns:c16r2="http://schemas.microsoft.com/office/drawing/2015/06/chart">
            <c:ext xmlns:c16="http://schemas.microsoft.com/office/drawing/2014/chart" uri="{C3380CC4-5D6E-409C-BE32-E72D297353CC}">
              <c16:uniqueId val="{00000004-B216-4D93-84C3-118C7EFF0A4D}"/>
            </c:ext>
          </c:extLst>
        </c:ser>
        <c:dLbls>
          <c:dLblPos val="ctr"/>
          <c:showLegendKey val="0"/>
          <c:showVal val="1"/>
          <c:showCatName val="0"/>
          <c:showSerName val="0"/>
          <c:showPercent val="0"/>
          <c:showBubbleSize val="0"/>
        </c:dLbls>
        <c:gapWidth val="150"/>
        <c:overlap val="100"/>
        <c:axId val="329400056"/>
        <c:axId val="329399272"/>
      </c:barChart>
      <c:catAx>
        <c:axId val="329400056"/>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329399272"/>
        <c:crosses val="autoZero"/>
        <c:auto val="1"/>
        <c:lblAlgn val="ctr"/>
        <c:lblOffset val="100"/>
        <c:noMultiLvlLbl val="0"/>
      </c:catAx>
      <c:valAx>
        <c:axId val="329399272"/>
        <c:scaling>
          <c:orientation val="minMax"/>
          <c:min val="0"/>
        </c:scaling>
        <c:delete val="1"/>
        <c:axPos val="b"/>
        <c:numFmt formatCode="0%" sourceLinked="1"/>
        <c:majorTickMark val="none"/>
        <c:minorTickMark val="none"/>
        <c:tickLblPos val="nextTo"/>
        <c:crossAx val="3294000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spPr>
            <a:effectLst/>
          </c:spPr>
          <c:dPt>
            <c:idx val="0"/>
            <c:bubble3D val="0"/>
            <c:spPr>
              <a:solidFill>
                <a:srgbClr val="50C8A0"/>
              </a:solidFill>
              <a:ln>
                <a:noFill/>
              </a:ln>
              <a:effectLst/>
            </c:spPr>
            <c:extLst xmlns:c16r2="http://schemas.microsoft.com/office/drawing/2015/06/chart">
              <c:ext xmlns:c16="http://schemas.microsoft.com/office/drawing/2014/chart" uri="{C3380CC4-5D6E-409C-BE32-E72D297353CC}">
                <c16:uniqueId val="{00000001-74FD-42AB-8A27-534800CB3DB0}"/>
              </c:ext>
            </c:extLst>
          </c:dPt>
          <c:dPt>
            <c:idx val="1"/>
            <c:bubble3D val="0"/>
            <c:spPr>
              <a:solidFill>
                <a:srgbClr val="FAB982"/>
              </a:solidFill>
              <a:ln>
                <a:noFill/>
              </a:ln>
              <a:effectLst/>
            </c:spPr>
            <c:extLst xmlns:c16r2="http://schemas.microsoft.com/office/drawing/2015/06/chart">
              <c:ext xmlns:c16="http://schemas.microsoft.com/office/drawing/2014/chart" uri="{C3380CC4-5D6E-409C-BE32-E72D297353CC}">
                <c16:uniqueId val="{00000003-74FD-42AB-8A27-534800CB3DB0}"/>
              </c:ext>
            </c:extLst>
          </c:dPt>
          <c:dPt>
            <c:idx val="2"/>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5-74FD-42AB-8A27-534800CB3DB0}"/>
              </c:ext>
            </c:extLst>
          </c:dPt>
          <c:dPt>
            <c:idx val="3"/>
            <c:bubble3D val="0"/>
            <c:spPr>
              <a:solidFill>
                <a:schemeClr val="bg2">
                  <a:lumMod val="75000"/>
                </a:schemeClr>
              </a:solidFill>
              <a:ln>
                <a:noFill/>
              </a:ln>
              <a:effectLst/>
            </c:spPr>
            <c:extLst xmlns:c16r2="http://schemas.microsoft.com/office/drawing/2015/06/chart">
              <c:ext xmlns:c16="http://schemas.microsoft.com/office/drawing/2014/chart" uri="{C3380CC4-5D6E-409C-BE32-E72D297353CC}">
                <c16:uniqueId val="{00000007-74FD-42AB-8A27-534800CB3DB0}"/>
              </c:ext>
            </c:extLst>
          </c:dPt>
          <c:dPt>
            <c:idx val="4"/>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09-74FD-42AB-8A27-534800CB3DB0}"/>
              </c:ext>
            </c:extLst>
          </c:dPt>
          <c:dPt>
            <c:idx val="5"/>
            <c:bubble3D val="0"/>
            <c:spPr>
              <a:solidFill>
                <a:schemeClr val="accent6"/>
              </a:solidFill>
              <a:ln>
                <a:noFill/>
              </a:ln>
              <a:effectLst/>
            </c:spPr>
            <c:extLst xmlns:c16r2="http://schemas.microsoft.com/office/drawing/2015/06/chart">
              <c:ext xmlns:c16="http://schemas.microsoft.com/office/drawing/2014/chart" uri="{C3380CC4-5D6E-409C-BE32-E72D297353CC}">
                <c16:uniqueId val="{0000000B-74FD-42AB-8A27-534800CB3DB0}"/>
              </c:ext>
            </c:extLst>
          </c:dPt>
          <c:dPt>
            <c:idx val="6"/>
            <c:bubble3D val="0"/>
            <c:spPr>
              <a:solidFill>
                <a:schemeClr val="accent1">
                  <a:lumMod val="60000"/>
                </a:schemeClr>
              </a:solidFill>
              <a:ln>
                <a:noFill/>
              </a:ln>
              <a:effectLst/>
            </c:spPr>
            <c:extLst xmlns:c16r2="http://schemas.microsoft.com/office/drawing/2015/06/chart">
              <c:ext xmlns:c16="http://schemas.microsoft.com/office/drawing/2014/chart" uri="{C3380CC4-5D6E-409C-BE32-E72D297353CC}">
                <c16:uniqueId val="{0000000D-74FD-42AB-8A27-534800CB3DB0}"/>
              </c:ext>
            </c:extLst>
          </c:dPt>
          <c:dPt>
            <c:idx val="7"/>
            <c:bubble3D val="0"/>
            <c:spPr>
              <a:solidFill>
                <a:schemeClr val="accent2">
                  <a:lumMod val="60000"/>
                </a:schemeClr>
              </a:solidFill>
              <a:ln>
                <a:noFill/>
              </a:ln>
              <a:effectLst/>
            </c:spPr>
            <c:extLst xmlns:c16r2="http://schemas.microsoft.com/office/drawing/2015/06/chart">
              <c:ext xmlns:c16="http://schemas.microsoft.com/office/drawing/2014/chart" uri="{C3380CC4-5D6E-409C-BE32-E72D297353CC}">
                <c16:uniqueId val="{0000000F-74FD-42AB-8A27-534800CB3DB0}"/>
              </c:ext>
            </c:extLst>
          </c:dPt>
          <c:dLbls>
            <c:dLbl>
              <c:idx val="0"/>
              <c:layout>
                <c:manualLayout>
                  <c:x val="0.20037944360981019"/>
                  <c:y val="-0.19754072574118281"/>
                </c:manualLayout>
              </c:layout>
              <c:tx>
                <c:rich>
                  <a:bodyPr rot="0" spcFirstLastPara="1" vertOverflow="ellipsis" vert="horz" wrap="square" lIns="38100" tIns="19050" rIns="38100" bIns="19050" anchor="ctr" anchorCtr="1">
                    <a:noAutofit/>
                  </a:bodyPr>
                  <a:lstStyle/>
                  <a:p>
                    <a:pPr>
                      <a:defRPr sz="2800" b="1" i="0" u="none" strike="noStrike" kern="1200" spc="0" baseline="0">
                        <a:solidFill>
                          <a:schemeClr val="bg1"/>
                        </a:solidFill>
                        <a:latin typeface="+mn-lt"/>
                        <a:ea typeface="+mn-ea"/>
                        <a:cs typeface="+mn-cs"/>
                      </a:defRPr>
                    </a:pPr>
                    <a:fld id="{466C2099-977C-40E6-85D1-0B0F58CD1911}" type="CATEGORYNAME">
                      <a:rPr lang="en-US" sz="2800" smtClean="0"/>
                      <a:pPr>
                        <a:defRPr sz="2800">
                          <a:solidFill>
                            <a:schemeClr val="bg1"/>
                          </a:solidFill>
                        </a:defRPr>
                      </a:pPr>
                      <a:t>[CATEGORY NAME]</a:t>
                    </a:fld>
                    <a:r>
                      <a:rPr lang="en-US" sz="2800" baseline="0" dirty="0"/>
                      <a:t>
</a:t>
                    </a:r>
                    <a:fld id="{574FECAD-5090-4654-83E4-0BD5302F4BDF}" type="PERCENTAGE">
                      <a:rPr lang="en-US" sz="2800" baseline="0" smtClean="0"/>
                      <a:pPr>
                        <a:defRPr sz="2800">
                          <a:solidFill>
                            <a:schemeClr val="bg1"/>
                          </a:solidFill>
                        </a:defRPr>
                      </a:pPr>
                      <a:t>[PERCENTAGE]</a:t>
                    </a:fld>
                    <a:endParaRPr lang="en-US" sz="2800" baseline="0" dirty="0"/>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74FD-42AB-8A27-534800CB3DB0}"/>
                </c:ext>
                <c:ext xmlns:c15="http://schemas.microsoft.com/office/drawing/2012/chart" uri="{CE6537A1-D6FC-4f65-9D91-7224C49458BB}">
                  <c15:layout>
                    <c:manualLayout>
                      <c:w val="0.2780341433365785"/>
                      <c:h val="0.13927324241019781"/>
                    </c:manualLayout>
                  </c15:layout>
                  <c15:dlblFieldTable/>
                  <c15:showDataLabelsRange val="0"/>
                </c:ext>
              </c:extLst>
            </c:dLbl>
            <c:dLbl>
              <c:idx val="1"/>
              <c:layout>
                <c:manualLayout>
                  <c:x val="7.1537236367208351E-2"/>
                  <c:y val="1.4810554295933424E-2"/>
                </c:manualLayout>
              </c:layout>
              <c:tx>
                <c:rich>
                  <a:bodyPr rot="0" spcFirstLastPara="1" vertOverflow="ellipsis" vert="horz" wrap="square" lIns="38100" tIns="19050" rIns="38100" bIns="19050" anchor="ctr" anchorCtr="1">
                    <a:noAutofit/>
                  </a:bodyPr>
                  <a:lstStyle/>
                  <a:p>
                    <a:pPr>
                      <a:defRPr sz="2800" b="1" i="0" u="none" strike="noStrike" kern="1200" spc="0" baseline="0">
                        <a:solidFill>
                          <a:schemeClr val="tx1"/>
                        </a:solidFill>
                        <a:latin typeface="+mn-lt"/>
                        <a:ea typeface="+mn-ea"/>
                        <a:cs typeface="+mn-cs"/>
                      </a:defRPr>
                    </a:pPr>
                    <a:fld id="{8F96EA4A-F4BD-4A4E-9D5C-556D984BFD03}" type="CATEGORYNAME">
                      <a:rPr lang="en-US" sz="2800" smtClean="0"/>
                      <a:pPr>
                        <a:defRPr sz="2800">
                          <a:solidFill>
                            <a:schemeClr val="tx1"/>
                          </a:solidFill>
                        </a:defRPr>
                      </a:pPr>
                      <a:t>[CATEGORY NAME]</a:t>
                    </a:fld>
                    <a:endParaRPr lang="en-US" sz="2800" baseline="0" dirty="0"/>
                  </a:p>
                  <a:p>
                    <a:pPr>
                      <a:defRPr sz="2800">
                        <a:solidFill>
                          <a:schemeClr val="tx1"/>
                        </a:solidFill>
                      </a:defRPr>
                    </a:pPr>
                    <a:fld id="{8288B97B-B0A4-4A02-9752-C0D3E6251836}" type="PERCENTAGE">
                      <a:rPr lang="en-US" sz="2800" baseline="0" smtClean="0"/>
                      <a:pPr>
                        <a:defRPr sz="2800">
                          <a:solidFill>
                            <a:schemeClr val="tx1"/>
                          </a:solidFill>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74FD-42AB-8A27-534800CB3DB0}"/>
                </c:ext>
                <c:ext xmlns:c15="http://schemas.microsoft.com/office/drawing/2012/chart" uri="{CE6537A1-D6FC-4f65-9D91-7224C49458BB}">
                  <c15:layout>
                    <c:manualLayout>
                      <c:w val="0.27701349753373561"/>
                      <c:h val="0.12674055213941809"/>
                    </c:manualLayout>
                  </c15:layout>
                  <c15:dlblFieldTable/>
                  <c15:showDataLabelsRange val="0"/>
                </c:ext>
              </c:extLst>
            </c:dLbl>
            <c:dLbl>
              <c:idx val="2"/>
              <c:layout>
                <c:manualLayout>
                  <c:x val="-0.2402779648204352"/>
                  <c:y val="0.30587823204754577"/>
                </c:manualLayout>
              </c:layout>
              <c:tx>
                <c:rich>
                  <a:bodyPr rot="0" spcFirstLastPara="1" vertOverflow="ellipsis" vert="horz" wrap="square" lIns="38100" tIns="19050" rIns="38100" bIns="19050" anchor="ctr" anchorCtr="1">
                    <a:noAutofit/>
                  </a:bodyPr>
                  <a:lstStyle/>
                  <a:p>
                    <a:pPr>
                      <a:defRPr sz="2800" b="1" i="0" u="none" strike="noStrike" kern="1200" spc="0" baseline="0">
                        <a:solidFill>
                          <a:schemeClr val="bg1"/>
                        </a:solidFill>
                        <a:latin typeface="+mn-lt"/>
                        <a:ea typeface="+mn-ea"/>
                        <a:cs typeface="+mn-cs"/>
                      </a:defRPr>
                    </a:pPr>
                    <a:fld id="{DE0365DF-8EB2-43D2-834D-A68F241B3E7C}" type="CATEGORYNAME">
                      <a:rPr lang="en-US" sz="2800" smtClean="0"/>
                      <a:pPr>
                        <a:defRPr sz="2800">
                          <a:solidFill>
                            <a:schemeClr val="bg1"/>
                          </a:solidFill>
                        </a:defRPr>
                      </a:pPr>
                      <a:t>[CATEGORY NAME]</a:t>
                    </a:fld>
                    <a:endParaRPr lang="en-US" sz="2800" baseline="0" dirty="0"/>
                  </a:p>
                  <a:p>
                    <a:pPr>
                      <a:defRPr sz="2800">
                        <a:solidFill>
                          <a:schemeClr val="bg1"/>
                        </a:solidFill>
                      </a:defRPr>
                    </a:pPr>
                    <a:fld id="{1CCE35F5-4245-462A-B432-15A4D8CD762A}" type="PERCENTAGE">
                      <a:rPr lang="en-US" sz="2800" baseline="0" smtClean="0"/>
                      <a:pPr>
                        <a:defRPr sz="2800">
                          <a:solidFill>
                            <a:schemeClr val="bg1"/>
                          </a:solidFill>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74FD-42AB-8A27-534800CB3DB0}"/>
                </c:ext>
                <c:ext xmlns:c15="http://schemas.microsoft.com/office/drawing/2012/chart" uri="{CE6537A1-D6FC-4f65-9D91-7224C49458BB}">
                  <c15:layout>
                    <c:manualLayout>
                      <c:w val="0.26541726593039694"/>
                      <c:h val="0.15014960829238846"/>
                    </c:manualLayout>
                  </c15:layout>
                  <c15:dlblFieldTable/>
                  <c15:showDataLabelsRange val="0"/>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tx1"/>
                        </a:solidFill>
                        <a:latin typeface="+mn-lt"/>
                        <a:ea typeface="+mn-ea"/>
                        <a:cs typeface="+mn-cs"/>
                      </a:defRPr>
                    </a:pPr>
                    <a:fld id="{25316D61-A9B2-44C9-9CA9-7DA6708FABE0}" type="CATEGORYNAME">
                      <a:rPr lang="en-US" sz="2400">
                        <a:solidFill>
                          <a:schemeClr val="tx1"/>
                        </a:solidFill>
                      </a:rPr>
                      <a:pPr>
                        <a:defRPr sz="2400">
                          <a:solidFill>
                            <a:schemeClr val="tx1"/>
                          </a:solidFill>
                        </a:defRPr>
                      </a:pPr>
                      <a:t>[CATEGORY NAME]</a:t>
                    </a:fld>
                    <a:r>
                      <a:rPr lang="en-US" sz="2400" baseline="0" dirty="0">
                        <a:solidFill>
                          <a:schemeClr val="tx1"/>
                        </a:solidFill>
                      </a:rPr>
                      <a:t>
</a:t>
                    </a:r>
                    <a:fld id="{E3FDCAF3-7508-41C1-848E-3FE87A2240DF}" type="PERCENTAGE">
                      <a:rPr lang="en-US" sz="2400" baseline="0" smtClean="0">
                        <a:solidFill>
                          <a:schemeClr val="tx1"/>
                        </a:solidFill>
                      </a:rPr>
                      <a:pPr>
                        <a:defRPr sz="2400">
                          <a:solidFill>
                            <a:schemeClr val="tx1"/>
                          </a:solidFill>
                        </a:defRPr>
                      </a:pPr>
                      <a:t>[PERCENTAGE]</a:t>
                    </a:fld>
                    <a:endParaRPr lang="en-US" sz="2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74FD-42AB-8A27-534800CB3DB0}"/>
                </c:ext>
                <c:ext xmlns:c15="http://schemas.microsoft.com/office/drawing/2012/chart" uri="{CE6537A1-D6FC-4f65-9D91-7224C49458BB}">
                  <c15:dlblFieldTable/>
                  <c15:showDataLabelsRange val="0"/>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tx1"/>
                        </a:solidFill>
                        <a:latin typeface="+mn-lt"/>
                        <a:ea typeface="+mn-ea"/>
                        <a:cs typeface="+mn-cs"/>
                      </a:defRPr>
                    </a:pPr>
                    <a:fld id="{62D80ACD-6671-4F61-A894-E60E82F638B8}" type="CATEGORYNAME">
                      <a:rPr lang="en-US" sz="2400">
                        <a:solidFill>
                          <a:schemeClr val="tx1"/>
                        </a:solidFill>
                      </a:rPr>
                      <a:pPr>
                        <a:defRPr sz="2400">
                          <a:solidFill>
                            <a:schemeClr val="tx1"/>
                          </a:solidFill>
                        </a:defRPr>
                      </a:pPr>
                      <a:t>[CATEGORY NAME]</a:t>
                    </a:fld>
                    <a:r>
                      <a:rPr lang="en-US" sz="2400" baseline="0" dirty="0">
                        <a:solidFill>
                          <a:schemeClr val="tx1"/>
                        </a:solidFill>
                      </a:rPr>
                      <a:t>
</a:t>
                    </a:r>
                    <a:fld id="{AC4F8CAC-8632-4DD4-8B81-C864F4B092E7}" type="PERCENTAGE">
                      <a:rPr lang="en-US" sz="2400" baseline="0" smtClean="0">
                        <a:solidFill>
                          <a:schemeClr val="tx1"/>
                        </a:solidFill>
                      </a:rPr>
                      <a:pPr>
                        <a:defRPr sz="2400">
                          <a:solidFill>
                            <a:schemeClr val="tx1"/>
                          </a:solidFill>
                        </a:defRPr>
                      </a:pPr>
                      <a:t>[PERCENTAGE]</a:t>
                    </a:fld>
                    <a:endParaRPr lang="en-US" sz="2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74FD-42AB-8A27-534800CB3DB0}"/>
                </c:ext>
                <c:ext xmlns:c15="http://schemas.microsoft.com/office/drawing/2012/chart" uri="{CE6537A1-D6FC-4f65-9D91-7224C49458BB}">
                  <c15:dlblFieldTable/>
                  <c15:showDataLabelsRange val="0"/>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tx1"/>
                        </a:solidFill>
                        <a:latin typeface="+mn-lt"/>
                        <a:ea typeface="+mn-ea"/>
                        <a:cs typeface="+mn-cs"/>
                      </a:defRPr>
                    </a:pPr>
                    <a:fld id="{F508C6B3-52AE-457B-A9A1-24A6064F9525}" type="CATEGORYNAME">
                      <a:rPr lang="en-US" sz="2400">
                        <a:solidFill>
                          <a:schemeClr val="tx1"/>
                        </a:solidFill>
                      </a:rPr>
                      <a:pPr>
                        <a:defRPr sz="2400">
                          <a:solidFill>
                            <a:schemeClr val="tx1"/>
                          </a:solidFill>
                        </a:defRPr>
                      </a:pPr>
                      <a:t>[CATEGORY NAME]</a:t>
                    </a:fld>
                    <a:r>
                      <a:rPr lang="en-US" sz="2400" baseline="0" dirty="0">
                        <a:solidFill>
                          <a:schemeClr val="tx1"/>
                        </a:solidFill>
                      </a:rPr>
                      <a:t>
</a:t>
                    </a:r>
                    <a:fld id="{DF1D30F9-E80A-4752-A941-80F8223602AC}" type="PERCENTAGE">
                      <a:rPr lang="en-US" sz="2400" baseline="0" smtClean="0">
                        <a:solidFill>
                          <a:schemeClr val="tx1"/>
                        </a:solidFill>
                      </a:rPr>
                      <a:pPr>
                        <a:defRPr sz="2400">
                          <a:solidFill>
                            <a:schemeClr val="tx1"/>
                          </a:solidFill>
                        </a:defRPr>
                      </a:pPr>
                      <a:t>[PERCENTAGE]</a:t>
                    </a:fld>
                    <a:endParaRPr lang="en-US" sz="2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74FD-42AB-8A27-534800CB3DB0}"/>
                </c:ext>
                <c:ext xmlns:c15="http://schemas.microsoft.com/office/drawing/2012/chart" uri="{CE6537A1-D6FC-4f65-9D91-7224C49458BB}">
                  <c15:dlblFieldTable/>
                  <c15:showDataLabelsRange val="0"/>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D-74FD-42AB-8A27-534800CB3DB0}"/>
                </c:ext>
                <c:ext xmlns:c15="http://schemas.microsoft.com/office/drawing/2012/chart" uri="{CE6537A1-D6FC-4f65-9D91-7224C49458BB}"/>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F-74FD-42AB-8A27-534800CB3DB0}"/>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Entertainment</c:v>
                </c:pt>
                <c:pt idx="1">
                  <c:v>News</c:v>
                </c:pt>
                <c:pt idx="2">
                  <c:v>Sports</c:v>
                </c:pt>
              </c:strCache>
            </c:strRef>
          </c:cat>
          <c:val>
            <c:numRef>
              <c:f>Sheet1!$B$2:$B$4</c:f>
              <c:numCache>
                <c:formatCode>0%</c:formatCode>
                <c:ptCount val="3"/>
                <c:pt idx="0">
                  <c:v>0.21</c:v>
                </c:pt>
                <c:pt idx="1">
                  <c:v>0.04</c:v>
                </c:pt>
                <c:pt idx="2">
                  <c:v>0.75</c:v>
                </c:pt>
              </c:numCache>
            </c:numRef>
          </c:val>
          <c:extLst xmlns:c16r2="http://schemas.microsoft.com/office/drawing/2015/06/chart">
            <c:ext xmlns:c16="http://schemas.microsoft.com/office/drawing/2014/chart" uri="{C3380CC4-5D6E-409C-BE32-E72D297353CC}">
              <c16:uniqueId val="{00000010-74FD-42AB-8A27-534800CB3DB0}"/>
            </c:ext>
          </c:extLst>
        </c:ser>
        <c:dLbls>
          <c:dLblPos val="outEnd"/>
          <c:showLegendKey val="0"/>
          <c:showVal val="0"/>
          <c:showCatName val="0"/>
          <c:showSerName val="0"/>
          <c:showPercent val="1"/>
          <c:showBubbleSize val="0"/>
          <c:showLeaderLines val="1"/>
        </c:dLbls>
        <c:firstSliceAng val="191"/>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r>
              <a:rPr lang="en-US" sz="3200" b="1" dirty="0">
                <a:solidFill>
                  <a:srgbClr val="50C8A0"/>
                </a:solidFill>
              </a:rPr>
              <a:t>Entertainment</a:t>
            </a:r>
          </a:p>
        </c:rich>
      </c:tx>
      <c:overlay val="0"/>
      <c:spPr>
        <a:noFill/>
        <a:ln>
          <a:no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3046990289083826E-2"/>
          <c:y val="0.22174830968500042"/>
          <c:w val="0.9539060194218324"/>
          <c:h val="0.74467089873796422"/>
        </c:manualLayout>
      </c:layout>
      <c:pieChart>
        <c:varyColors val="1"/>
        <c:ser>
          <c:idx val="0"/>
          <c:order val="0"/>
          <c:tx>
            <c:strRef>
              <c:f>Sheet1!$B$1</c:f>
              <c:strCache>
                <c:ptCount val="1"/>
                <c:pt idx="0">
                  <c:v>Entertainment</c:v>
                </c:pt>
              </c:strCache>
            </c:strRef>
          </c:tx>
          <c:dPt>
            <c:idx val="0"/>
            <c:bubble3D val="0"/>
            <c:spPr>
              <a:solidFill>
                <a:srgbClr val="50C8A0"/>
              </a:solidFill>
              <a:ln w="19050">
                <a:solidFill>
                  <a:schemeClr val="lt1"/>
                </a:solidFill>
              </a:ln>
              <a:effectLst/>
            </c:spPr>
            <c:extLst xmlns:c16r2="http://schemas.microsoft.com/office/drawing/2015/06/chart">
              <c:ext xmlns:c16="http://schemas.microsoft.com/office/drawing/2014/chart" uri="{C3380CC4-5D6E-409C-BE32-E72D297353CC}">
                <c16:uniqueId val="{00000001-4D43-4D49-BAA8-AE0FB4C8DF4A}"/>
              </c:ext>
            </c:extLst>
          </c:dPt>
          <c:dPt>
            <c:idx val="1"/>
            <c:bubble3D val="0"/>
            <c:spPr>
              <a:solidFill>
                <a:srgbClr val="2B896A"/>
              </a:solidFill>
              <a:ln w="19050">
                <a:solidFill>
                  <a:schemeClr val="lt1"/>
                </a:solidFill>
              </a:ln>
              <a:effectLst/>
            </c:spPr>
            <c:extLst xmlns:c16r2="http://schemas.microsoft.com/office/drawing/2015/06/chart">
              <c:ext xmlns:c16="http://schemas.microsoft.com/office/drawing/2014/chart" uri="{C3380CC4-5D6E-409C-BE32-E72D297353CC}">
                <c16:uniqueId val="{00000003-4D43-4D49-BAA8-AE0FB4C8DF4A}"/>
              </c:ext>
            </c:extLst>
          </c:dPt>
          <c:dLbls>
            <c:dLbl>
              <c:idx val="0"/>
              <c:layout>
                <c:manualLayout>
                  <c:x val="0.22155552413888102"/>
                  <c:y val="-5.3522214797249125E-3"/>
                </c:manualLayout>
              </c:layout>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4D43-4D49-BAA8-AE0FB4C8DF4A}"/>
                </c:ext>
                <c:ext xmlns:c15="http://schemas.microsoft.com/office/drawing/2012/chart" uri="{CE6537A1-D6FC-4f65-9D91-7224C49458BB}"/>
              </c:extLst>
            </c:dLbl>
            <c:dLbl>
              <c:idx val="1"/>
              <c:layout>
                <c:manualLayout>
                  <c:x val="-8.0565645141411291E-2"/>
                  <c:y val="9.1957440392136901E-3"/>
                </c:manualLayout>
              </c:layout>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4D43-4D49-BAA8-AE0FB4C8DF4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Mon-Thurs</c:v>
                </c:pt>
                <c:pt idx="1">
                  <c:v>Fri-Sun</c:v>
                </c:pt>
              </c:strCache>
            </c:strRef>
          </c:cat>
          <c:val>
            <c:numRef>
              <c:f>Sheet1!$B$2:$B$3</c:f>
              <c:numCache>
                <c:formatCode>0%</c:formatCode>
                <c:ptCount val="2"/>
                <c:pt idx="0">
                  <c:v>0.865979381443299</c:v>
                </c:pt>
                <c:pt idx="1">
                  <c:v>0.13402061855670103</c:v>
                </c:pt>
              </c:numCache>
            </c:numRef>
          </c:val>
          <c:extLst xmlns:c16r2="http://schemas.microsoft.com/office/drawing/2015/06/chart">
            <c:ext xmlns:c16="http://schemas.microsoft.com/office/drawing/2014/chart" uri="{C3380CC4-5D6E-409C-BE32-E72D297353CC}">
              <c16:uniqueId val="{00000004-4D43-4D49-BAA8-AE0FB4C8DF4A}"/>
            </c:ext>
          </c:extLst>
        </c:ser>
        <c:dLbls>
          <c:dLblPos val="inEnd"/>
          <c:showLegendKey val="0"/>
          <c:showVal val="0"/>
          <c:showCatName val="0"/>
          <c:showSerName val="0"/>
          <c:showPercent val="1"/>
          <c:showBubbleSize val="0"/>
          <c:showLeaderLines val="1"/>
        </c:dLbls>
        <c:firstSliceAng val="114"/>
      </c:pieChart>
      <c:spPr>
        <a:noFill/>
        <a:ln>
          <a:noFill/>
        </a:ln>
        <a:effectLst/>
      </c:spPr>
    </c:plotArea>
    <c:legend>
      <c:legendPos val="b"/>
      <c:layout>
        <c:manualLayout>
          <c:xMode val="edge"/>
          <c:yMode val="edge"/>
          <c:x val="0.10332385395596348"/>
          <c:y val="9.5731599114469185E-2"/>
          <c:w val="0.83456152895288216"/>
          <c:h val="5.4934158883878877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r>
              <a:rPr lang="en-US" sz="3200" b="1" dirty="0">
                <a:solidFill>
                  <a:srgbClr val="0765A3"/>
                </a:solidFill>
              </a:rPr>
              <a:t>Sports</a:t>
            </a:r>
          </a:p>
        </c:rich>
      </c:tx>
      <c:overlay val="0"/>
      <c:spPr>
        <a:noFill/>
        <a:ln>
          <a:no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3046990289083826E-2"/>
          <c:y val="0.22174830968500042"/>
          <c:w val="0.9539060194218324"/>
          <c:h val="0.74467089873796422"/>
        </c:manualLayout>
      </c:layout>
      <c:pieChart>
        <c:varyColors val="1"/>
        <c:ser>
          <c:idx val="0"/>
          <c:order val="0"/>
          <c:tx>
            <c:strRef>
              <c:f>Sheet1!$B$1</c:f>
              <c:strCache>
                <c:ptCount val="1"/>
                <c:pt idx="0">
                  <c:v>Entertainment</c:v>
                </c:pt>
              </c:strCache>
            </c:strRef>
          </c:tx>
          <c:dPt>
            <c:idx val="0"/>
            <c:bubble3D val="0"/>
            <c:spPr>
              <a:solidFill>
                <a:srgbClr val="4F81BD"/>
              </a:solidFill>
              <a:ln w="19050">
                <a:solidFill>
                  <a:schemeClr val="lt1"/>
                </a:solidFill>
              </a:ln>
              <a:effectLst/>
            </c:spPr>
            <c:extLst xmlns:c16r2="http://schemas.microsoft.com/office/drawing/2015/06/chart">
              <c:ext xmlns:c16="http://schemas.microsoft.com/office/drawing/2014/chart" uri="{C3380CC4-5D6E-409C-BE32-E72D297353CC}">
                <c16:uniqueId val="{00000001-4D43-4D49-BAA8-AE0FB4C8DF4A}"/>
              </c:ext>
            </c:extLst>
          </c:dPt>
          <c:dPt>
            <c:idx val="1"/>
            <c:bubble3D val="0"/>
            <c:spPr>
              <a:solidFill>
                <a:srgbClr val="054A79"/>
              </a:solidFill>
              <a:ln w="19050">
                <a:solidFill>
                  <a:schemeClr val="lt1"/>
                </a:solidFill>
              </a:ln>
              <a:effectLst/>
            </c:spPr>
            <c:extLst xmlns:c16r2="http://schemas.microsoft.com/office/drawing/2015/06/chart">
              <c:ext xmlns:c16="http://schemas.microsoft.com/office/drawing/2014/chart" uri="{C3380CC4-5D6E-409C-BE32-E72D297353CC}">
                <c16:uniqueId val="{00000003-4D43-4D49-BAA8-AE0FB4C8DF4A}"/>
              </c:ext>
            </c:extLst>
          </c:dPt>
          <c:dLbls>
            <c:dLbl>
              <c:idx val="0"/>
              <c:layout>
                <c:manualLayout>
                  <c:x val="0.16688597922149481"/>
                  <c:y val="-2.4260463052550696E-2"/>
                </c:manualLayout>
              </c:layout>
              <c:tx>
                <c:rich>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fld id="{7C54B578-A92E-4DAC-947C-FDB7C37F371E}" type="PERCENTAGE">
                      <a:rPr lang="en-US">
                        <a:solidFill>
                          <a:schemeClr val="bg1"/>
                        </a:solidFill>
                      </a:rPr>
                      <a:pPr>
                        <a:defRPr sz="3600">
                          <a:solidFill>
                            <a:schemeClr val="bg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4D43-4D49-BAA8-AE0FB4C8DF4A}"/>
                </c:ext>
                <c:ext xmlns:c15="http://schemas.microsoft.com/office/drawing/2012/chart" uri="{CE6537A1-D6FC-4f65-9D91-7224C49458BB}">
                  <c15:dlblFieldTable/>
                  <c15:showDataLabelsRange val="0"/>
                </c:ext>
              </c:extLst>
            </c:dLbl>
            <c:dLbl>
              <c:idx val="1"/>
              <c:layout>
                <c:manualLayout>
                  <c:x val="-0.1812727015681754"/>
                  <c:y val="-8.9666589737584165E-3"/>
                </c:manualLayout>
              </c:layout>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4D43-4D49-BAA8-AE0FB4C8DF4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Mon-Thurs</c:v>
                </c:pt>
                <c:pt idx="1">
                  <c:v>Fri-Sun</c:v>
                </c:pt>
              </c:strCache>
            </c:strRef>
          </c:cat>
          <c:val>
            <c:numRef>
              <c:f>Sheet1!$B$2:$B$3</c:f>
              <c:numCache>
                <c:formatCode>0%</c:formatCode>
                <c:ptCount val="2"/>
                <c:pt idx="0">
                  <c:v>0.51</c:v>
                </c:pt>
                <c:pt idx="1">
                  <c:v>0.49</c:v>
                </c:pt>
              </c:numCache>
            </c:numRef>
          </c:val>
          <c:extLst xmlns:c16r2="http://schemas.microsoft.com/office/drawing/2015/06/chart">
            <c:ext xmlns:c16="http://schemas.microsoft.com/office/drawing/2014/chart" uri="{C3380CC4-5D6E-409C-BE32-E72D297353CC}">
              <c16:uniqueId val="{00000004-4D43-4D49-BAA8-AE0FB4C8DF4A}"/>
            </c:ext>
          </c:extLst>
        </c:ser>
        <c:dLbls>
          <c:dLblPos val="inEnd"/>
          <c:showLegendKey val="0"/>
          <c:showVal val="0"/>
          <c:showCatName val="0"/>
          <c:showSerName val="0"/>
          <c:showPercent val="1"/>
          <c:showBubbleSize val="0"/>
          <c:showLeaderLines val="1"/>
        </c:dLbls>
        <c:firstSliceAng val="176"/>
      </c:pieChart>
      <c:spPr>
        <a:noFill/>
        <a:ln>
          <a:noFill/>
        </a:ln>
        <a:effectLst/>
      </c:spPr>
    </c:plotArea>
    <c:legend>
      <c:legendPos val="b"/>
      <c:layout>
        <c:manualLayout>
          <c:xMode val="edge"/>
          <c:yMode val="edge"/>
          <c:x val="0.12978642479839569"/>
          <c:y val="9.7533097642052591E-2"/>
          <c:w val="0.74161837618502902"/>
          <c:h val="5.4934158883878877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r>
              <a:rPr lang="en-US" sz="3200" b="1" dirty="0">
                <a:solidFill>
                  <a:srgbClr val="FAB982"/>
                </a:solidFill>
              </a:rPr>
              <a:t>News</a:t>
            </a:r>
          </a:p>
        </c:rich>
      </c:tx>
      <c:overlay val="0"/>
      <c:spPr>
        <a:noFill/>
        <a:ln>
          <a:no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3046990289083826E-2"/>
          <c:y val="0.22174830968500042"/>
          <c:w val="0.9539060194218324"/>
          <c:h val="0.74467089873796422"/>
        </c:manualLayout>
      </c:layout>
      <c:pieChart>
        <c:varyColors val="1"/>
        <c:ser>
          <c:idx val="0"/>
          <c:order val="0"/>
          <c:tx>
            <c:strRef>
              <c:f>Sheet1!$B$1</c:f>
              <c:strCache>
                <c:ptCount val="1"/>
                <c:pt idx="0">
                  <c:v>Entertainment</c:v>
                </c:pt>
              </c:strCache>
            </c:strRef>
          </c:tx>
          <c:dPt>
            <c:idx val="0"/>
            <c:bubble3D val="0"/>
            <c:spPr>
              <a:solidFill>
                <a:srgbClr val="FAB982"/>
              </a:solidFill>
              <a:ln w="19050">
                <a:solidFill>
                  <a:schemeClr val="lt1"/>
                </a:solidFill>
              </a:ln>
              <a:effectLst/>
            </c:spPr>
            <c:extLst xmlns:c16r2="http://schemas.microsoft.com/office/drawing/2015/06/chart">
              <c:ext xmlns:c16="http://schemas.microsoft.com/office/drawing/2014/chart" uri="{C3380CC4-5D6E-409C-BE32-E72D297353CC}">
                <c16:uniqueId val="{00000001-4D43-4D49-BAA8-AE0FB4C8DF4A}"/>
              </c:ext>
            </c:extLst>
          </c:dPt>
          <c:dPt>
            <c:idx val="1"/>
            <c:bubble3D val="0"/>
            <c:spPr>
              <a:solidFill>
                <a:srgbClr val="F67E1A"/>
              </a:solidFill>
              <a:ln w="19050">
                <a:solidFill>
                  <a:schemeClr val="lt1"/>
                </a:solidFill>
              </a:ln>
              <a:effectLst/>
            </c:spPr>
            <c:extLst xmlns:c16r2="http://schemas.microsoft.com/office/drawing/2015/06/chart">
              <c:ext xmlns:c16="http://schemas.microsoft.com/office/drawing/2014/chart" uri="{C3380CC4-5D6E-409C-BE32-E72D297353CC}">
                <c16:uniqueId val="{00000003-4D43-4D49-BAA8-AE0FB4C8DF4A}"/>
              </c:ext>
            </c:extLst>
          </c:dPt>
          <c:dLbls>
            <c:dLbl>
              <c:idx val="0"/>
              <c:layout>
                <c:manualLayout>
                  <c:x val="0.18990473497618374"/>
                  <c:y val="-2.9480907426512278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4D43-4D49-BAA8-AE0FB4C8DF4A}"/>
                </c:ext>
                <c:ext xmlns:c15="http://schemas.microsoft.com/office/drawing/2012/chart" uri="{CE6537A1-D6FC-4f65-9D91-7224C49458BB}"/>
              </c:extLst>
            </c:dLbl>
            <c:dLbl>
              <c:idx val="1"/>
              <c:layout>
                <c:manualLayout>
                  <c:x val="-0.12660315665078917"/>
                  <c:y val="1.9341162699617845E-2"/>
                </c:manualLayout>
              </c:layout>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4D43-4D49-BAA8-AE0FB4C8DF4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Mon-Thurs</c:v>
                </c:pt>
                <c:pt idx="1">
                  <c:v>Fri-Sun</c:v>
                </c:pt>
              </c:strCache>
            </c:strRef>
          </c:cat>
          <c:val>
            <c:numRef>
              <c:f>Sheet1!$B$2:$B$3</c:f>
              <c:numCache>
                <c:formatCode>0%</c:formatCode>
                <c:ptCount val="2"/>
                <c:pt idx="0">
                  <c:v>0.65</c:v>
                </c:pt>
                <c:pt idx="1">
                  <c:v>0.35</c:v>
                </c:pt>
              </c:numCache>
            </c:numRef>
          </c:val>
          <c:extLst xmlns:c16r2="http://schemas.microsoft.com/office/drawing/2015/06/chart">
            <c:ext xmlns:c16="http://schemas.microsoft.com/office/drawing/2014/chart" uri="{C3380CC4-5D6E-409C-BE32-E72D297353CC}">
              <c16:uniqueId val="{00000004-4D43-4D49-BAA8-AE0FB4C8DF4A}"/>
            </c:ext>
          </c:extLst>
        </c:ser>
        <c:dLbls>
          <c:dLblPos val="inEnd"/>
          <c:showLegendKey val="0"/>
          <c:showVal val="0"/>
          <c:showCatName val="0"/>
          <c:showSerName val="0"/>
          <c:showPercent val="1"/>
          <c:showBubbleSize val="0"/>
          <c:showLeaderLines val="1"/>
        </c:dLbls>
        <c:firstSliceAng val="149"/>
      </c:pieChart>
      <c:spPr>
        <a:noFill/>
        <a:ln>
          <a:noFill/>
        </a:ln>
        <a:effectLst/>
      </c:spPr>
    </c:plotArea>
    <c:legend>
      <c:legendPos val="b"/>
      <c:layout>
        <c:manualLayout>
          <c:xMode val="edge"/>
          <c:yMode val="edge"/>
          <c:x val="0.1114994325684132"/>
          <c:y val="9.9168709786640191E-2"/>
          <c:w val="0.74161837618502902"/>
          <c:h val="5.4934158883878877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72725117375594"/>
          <c:y val="4.7943409124446515E-2"/>
          <c:w val="0.6326896041620752"/>
          <c:h val="0.94695817421606099"/>
        </c:manualLayout>
      </c:layout>
      <c:pieChart>
        <c:varyColors val="1"/>
        <c:ser>
          <c:idx val="0"/>
          <c:order val="0"/>
          <c:tx>
            <c:strRef>
              <c:f>Sheet1!$B$1</c:f>
              <c:strCache>
                <c:ptCount val="1"/>
                <c:pt idx="0">
                  <c:v>%</c:v>
                </c:pt>
              </c:strCache>
            </c:strRef>
          </c:tx>
          <c:spPr>
            <a:solidFill>
              <a:srgbClr val="DCE6F2"/>
            </a:solidFill>
            <a:ln>
              <a:solidFill>
                <a:schemeClr val="tx1"/>
              </a:solidFill>
            </a:ln>
            <a:effectLst/>
          </c:spPr>
          <c:dPt>
            <c:idx val="0"/>
            <c:bubble3D val="0"/>
            <c:spPr>
              <a:solidFill>
                <a:srgbClr val="95B3D7"/>
              </a:solidFill>
              <a:ln>
                <a:solidFill>
                  <a:schemeClr val="tx1"/>
                </a:solidFill>
              </a:ln>
              <a:effectLst/>
            </c:spPr>
            <c:extLst xmlns:c16r2="http://schemas.microsoft.com/office/drawing/2015/06/chart">
              <c:ext xmlns:c16="http://schemas.microsoft.com/office/drawing/2014/chart" uri="{C3380CC4-5D6E-409C-BE32-E72D297353CC}">
                <c16:uniqueId val="{00000001-4F3E-4933-8DB0-AF5994433390}"/>
              </c:ext>
            </c:extLst>
          </c:dPt>
          <c:dPt>
            <c:idx val="1"/>
            <c:bubble3D val="0"/>
            <c:spPr>
              <a:solidFill>
                <a:srgbClr val="DCE6F2"/>
              </a:solidFill>
              <a:ln>
                <a:solidFill>
                  <a:schemeClr val="tx1"/>
                </a:solidFill>
              </a:ln>
              <a:effectLst/>
            </c:spPr>
            <c:extLst xmlns:c16r2="http://schemas.microsoft.com/office/drawing/2015/06/chart">
              <c:ext xmlns:c16="http://schemas.microsoft.com/office/drawing/2014/chart" uri="{C3380CC4-5D6E-409C-BE32-E72D297353CC}">
                <c16:uniqueId val="{00000003-4F3E-4933-8DB0-AF5994433390}"/>
              </c:ext>
            </c:extLst>
          </c:dPt>
          <c:dPt>
            <c:idx val="2"/>
            <c:bubble3D val="0"/>
            <c:spPr>
              <a:solidFill>
                <a:srgbClr val="DCE6F2"/>
              </a:solidFill>
              <a:ln>
                <a:solidFill>
                  <a:schemeClr val="tx1"/>
                </a:solidFill>
              </a:ln>
              <a:effectLst/>
            </c:spPr>
            <c:extLst xmlns:c16r2="http://schemas.microsoft.com/office/drawing/2015/06/chart">
              <c:ext xmlns:c16="http://schemas.microsoft.com/office/drawing/2014/chart" uri="{C3380CC4-5D6E-409C-BE32-E72D297353CC}">
                <c16:uniqueId val="{00000005-4F3E-4933-8DB0-AF5994433390}"/>
              </c:ext>
            </c:extLst>
          </c:dPt>
          <c:dPt>
            <c:idx val="3"/>
            <c:bubble3D val="0"/>
            <c:spPr>
              <a:solidFill>
                <a:srgbClr val="DCE6F2"/>
              </a:solidFill>
              <a:ln>
                <a:solidFill>
                  <a:schemeClr val="tx1"/>
                </a:solidFill>
              </a:ln>
              <a:effectLst/>
            </c:spPr>
            <c:extLst xmlns:c16r2="http://schemas.microsoft.com/office/drawing/2015/06/chart">
              <c:ext xmlns:c16="http://schemas.microsoft.com/office/drawing/2014/chart" uri="{C3380CC4-5D6E-409C-BE32-E72D297353CC}">
                <c16:uniqueId val="{00000007-4F3E-4933-8DB0-AF5994433390}"/>
              </c:ext>
            </c:extLst>
          </c:dPt>
          <c:dPt>
            <c:idx val="4"/>
            <c:bubble3D val="0"/>
            <c:spPr>
              <a:solidFill>
                <a:srgbClr val="DCE6F2"/>
              </a:solidFill>
              <a:ln>
                <a:solidFill>
                  <a:schemeClr val="tx1"/>
                </a:solidFill>
              </a:ln>
              <a:effectLst/>
            </c:spPr>
            <c:extLst xmlns:c16r2="http://schemas.microsoft.com/office/drawing/2015/06/chart">
              <c:ext xmlns:c16="http://schemas.microsoft.com/office/drawing/2014/chart" uri="{C3380CC4-5D6E-409C-BE32-E72D297353CC}">
                <c16:uniqueId val="{00000009-4F3E-4933-8DB0-AF5994433390}"/>
              </c:ext>
            </c:extLst>
          </c:dPt>
          <c:dPt>
            <c:idx val="5"/>
            <c:bubble3D val="0"/>
            <c:spPr>
              <a:solidFill>
                <a:srgbClr val="DCE6F2"/>
              </a:solidFill>
              <a:ln>
                <a:solidFill>
                  <a:schemeClr val="tx1"/>
                </a:solidFill>
              </a:ln>
              <a:effectLst/>
            </c:spPr>
            <c:extLst xmlns:c16r2="http://schemas.microsoft.com/office/drawing/2015/06/chart">
              <c:ext xmlns:c16="http://schemas.microsoft.com/office/drawing/2014/chart" uri="{C3380CC4-5D6E-409C-BE32-E72D297353CC}">
                <c16:uniqueId val="{0000000B-4F3E-4933-8DB0-AF5994433390}"/>
              </c:ext>
            </c:extLst>
          </c:dPt>
          <c:dPt>
            <c:idx val="6"/>
            <c:bubble3D val="0"/>
            <c:spPr>
              <a:solidFill>
                <a:srgbClr val="DCE6F2"/>
              </a:solidFill>
              <a:ln>
                <a:solidFill>
                  <a:schemeClr val="tx1"/>
                </a:solidFill>
              </a:ln>
              <a:effectLst/>
            </c:spPr>
            <c:extLst xmlns:c16r2="http://schemas.microsoft.com/office/drawing/2015/06/chart">
              <c:ext xmlns:c16="http://schemas.microsoft.com/office/drawing/2014/chart" uri="{C3380CC4-5D6E-409C-BE32-E72D297353CC}">
                <c16:uniqueId val="{0000000D-4F3E-4933-8DB0-AF5994433390}"/>
              </c:ext>
            </c:extLst>
          </c:dPt>
          <c:dPt>
            <c:idx val="7"/>
            <c:bubble3D val="0"/>
            <c:spPr>
              <a:solidFill>
                <a:srgbClr val="DCE6F2"/>
              </a:solidFill>
              <a:ln>
                <a:solidFill>
                  <a:schemeClr val="tx1"/>
                </a:solidFill>
              </a:ln>
              <a:effectLst/>
            </c:spPr>
            <c:extLst xmlns:c16r2="http://schemas.microsoft.com/office/drawing/2015/06/chart">
              <c:ext xmlns:c16="http://schemas.microsoft.com/office/drawing/2014/chart" uri="{C3380CC4-5D6E-409C-BE32-E72D297353CC}">
                <c16:uniqueId val="{0000000F-4F3E-4933-8DB0-AF5994433390}"/>
              </c:ext>
            </c:extLst>
          </c:dPt>
          <c:dLbls>
            <c:dLbl>
              <c:idx val="0"/>
              <c:layout>
                <c:manualLayout>
                  <c:x val="-0.15039624045580438"/>
                  <c:y val="0.20871863124602308"/>
                </c:manualLayout>
              </c:layout>
              <c:tx>
                <c:rich>
                  <a:bodyPr rot="0" spcFirstLastPara="1" vertOverflow="ellipsis" vert="horz" wrap="square" lIns="38100" tIns="19050" rIns="38100" bIns="19050" anchor="ctr" anchorCtr="1">
                    <a:spAutoFit/>
                  </a:bodyPr>
                  <a:lstStyle/>
                  <a:p>
                    <a:pPr>
                      <a:defRPr sz="4000" b="1" i="0" u="none" strike="noStrike" kern="1200" spc="0" baseline="0">
                        <a:solidFill>
                          <a:schemeClr val="tx1"/>
                        </a:solidFill>
                        <a:latin typeface="+mn-lt"/>
                        <a:ea typeface="+mn-ea"/>
                        <a:cs typeface="+mn-cs"/>
                      </a:defRPr>
                    </a:pPr>
                    <a:fld id="{929970EF-CDC3-4B72-BDFD-949D225964AA}" type="CATEGORYNAME">
                      <a:rPr lang="en-US" sz="4000">
                        <a:solidFill>
                          <a:schemeClr val="tx1"/>
                        </a:solidFill>
                      </a:rPr>
                      <a:pPr>
                        <a:defRPr sz="4000">
                          <a:solidFill>
                            <a:schemeClr val="tx1"/>
                          </a:solidFill>
                        </a:defRPr>
                      </a:pPr>
                      <a:t>[CATEGORY NAME]</a:t>
                    </a:fld>
                    <a:r>
                      <a:rPr lang="en-US" sz="4000" baseline="0" dirty="0">
                        <a:solidFill>
                          <a:schemeClr val="tx1"/>
                        </a:solidFill>
                      </a:rPr>
                      <a:t>
23%</a:t>
                    </a:r>
                  </a:p>
                </c:rich>
              </c:tx>
              <c:spPr>
                <a:noFill/>
                <a:ln>
                  <a:noFill/>
                </a:ln>
                <a:effectLst/>
              </c:spPr>
              <c:txPr>
                <a:bodyPr rot="0" spcFirstLastPara="1" vertOverflow="ellipsis" vert="horz" wrap="square" lIns="38100" tIns="19050" rIns="38100" bIns="19050" anchor="ctr" anchorCtr="1">
                  <a:spAutoFit/>
                </a:bodyPr>
                <a:lstStyle/>
                <a:p>
                  <a:pPr>
                    <a:defRPr sz="4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4F3E-4933-8DB0-AF5994433390}"/>
                </c:ext>
                <c:ext xmlns:c15="http://schemas.microsoft.com/office/drawing/2012/chart" uri="{CE6537A1-D6FC-4f65-9D91-7224C49458BB}">
                  <c15:dlblFieldTable/>
                  <c15:showDataLabelsRange val="0"/>
                </c:ext>
              </c:extLst>
            </c:dLbl>
            <c:dLbl>
              <c:idx val="1"/>
              <c:layout>
                <c:manualLayout>
                  <c:x val="0.25424958136818487"/>
                  <c:y val="-0.21683662721690042"/>
                </c:manualLayout>
              </c:layout>
              <c:tx>
                <c:rich>
                  <a:bodyPr rot="0" spcFirstLastPara="1" vertOverflow="ellipsis" vert="horz" wrap="square" lIns="38100" tIns="19050" rIns="38100" bIns="19050" anchor="ctr" anchorCtr="1">
                    <a:spAutoFit/>
                  </a:bodyPr>
                  <a:lstStyle/>
                  <a:p>
                    <a:pPr>
                      <a:defRPr sz="4000" b="1" i="0" u="none" strike="noStrike" kern="1200" spc="0" baseline="0">
                        <a:solidFill>
                          <a:schemeClr val="tx1"/>
                        </a:solidFill>
                        <a:latin typeface="+mn-lt"/>
                        <a:ea typeface="+mn-ea"/>
                        <a:cs typeface="+mn-cs"/>
                      </a:defRPr>
                    </a:pPr>
                    <a:fld id="{5DE6ABC4-8BAB-4147-BA6B-022FF6659C71}" type="CATEGORYNAME">
                      <a:rPr lang="en-US" sz="4000">
                        <a:solidFill>
                          <a:schemeClr val="tx1"/>
                        </a:solidFill>
                      </a:rPr>
                      <a:pPr>
                        <a:defRPr sz="4000">
                          <a:solidFill>
                            <a:schemeClr val="tx1"/>
                          </a:solidFill>
                        </a:defRPr>
                      </a:pPr>
                      <a:t>[CATEGORY NAME]</a:t>
                    </a:fld>
                    <a:r>
                      <a:rPr lang="en-US" sz="4000" baseline="0" dirty="0">
                        <a:solidFill>
                          <a:schemeClr val="tx1"/>
                        </a:solidFill>
                      </a:rPr>
                      <a:t>
</a:t>
                    </a:r>
                    <a:fld id="{0FBBE0C1-CB6F-4ED5-BCFA-CA83F68A0398}" type="PERCENTAGE">
                      <a:rPr lang="en-US" sz="4000" baseline="0" smtClean="0">
                        <a:solidFill>
                          <a:schemeClr val="tx1"/>
                        </a:solidFill>
                      </a:rPr>
                      <a:pPr>
                        <a:defRPr sz="4000">
                          <a:solidFill>
                            <a:schemeClr val="tx1"/>
                          </a:solidFill>
                        </a:defRPr>
                      </a:pPr>
                      <a:t>[PERCENTAGE]</a:t>
                    </a:fld>
                    <a:endParaRPr lang="en-US" sz="40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4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4F3E-4933-8DB0-AF5994433390}"/>
                </c:ext>
                <c:ext xmlns:c15="http://schemas.microsoft.com/office/drawing/2012/chart" uri="{CE6537A1-D6FC-4f65-9D91-7224C49458BB}">
                  <c15:layout>
                    <c:manualLayout>
                      <c:w val="0.2229612825402055"/>
                      <c:h val="0.24486837460151117"/>
                    </c:manualLayout>
                  </c15:layout>
                  <c15:dlblFieldTable/>
                  <c15:showDataLabelsRange val="0"/>
                </c:ext>
              </c:extLst>
            </c:dLbl>
            <c:dLbl>
              <c:idx val="2"/>
              <c:layout>
                <c:manualLayout>
                  <c:x val="-0.12934494626888715"/>
                  <c:y val="0.14887150233905047"/>
                </c:manualLayout>
              </c:layout>
              <c:tx>
                <c:rich>
                  <a:bodyPr rot="0" spcFirstLastPara="1" vertOverflow="ellipsis" vert="horz" wrap="square" lIns="38100" tIns="19050" rIns="38100" bIns="19050" anchor="ctr" anchorCtr="1">
                    <a:spAutoFit/>
                  </a:bodyPr>
                  <a:lstStyle/>
                  <a:p>
                    <a:pPr>
                      <a:defRPr sz="4000" b="1" i="0" u="none" strike="noStrike" kern="1200" spc="0" baseline="0">
                        <a:solidFill>
                          <a:schemeClr val="tx1"/>
                        </a:solidFill>
                        <a:latin typeface="+mn-lt"/>
                        <a:ea typeface="+mn-ea"/>
                        <a:cs typeface="+mn-cs"/>
                      </a:defRPr>
                    </a:pPr>
                    <a:fld id="{F51984F5-B0F9-41A3-98F7-6804FA310494}" type="CATEGORYNAME">
                      <a:rPr lang="en-US" sz="4000">
                        <a:solidFill>
                          <a:schemeClr val="tx1"/>
                        </a:solidFill>
                      </a:rPr>
                      <a:pPr>
                        <a:defRPr sz="4000">
                          <a:solidFill>
                            <a:schemeClr val="tx1"/>
                          </a:solidFill>
                        </a:defRPr>
                      </a:pPr>
                      <a:t>[CATEGORY NAME]</a:t>
                    </a:fld>
                    <a:r>
                      <a:rPr lang="en-US" sz="4000" baseline="0" dirty="0">
                        <a:solidFill>
                          <a:schemeClr val="tx1"/>
                        </a:solidFill>
                      </a:rPr>
                      <a:t>
</a:t>
                    </a:r>
                    <a:fld id="{3B14B30F-4229-4B5B-B1FB-F773A333ED85}" type="PERCENTAGE">
                      <a:rPr lang="en-US" sz="4000" baseline="0" smtClean="0">
                        <a:solidFill>
                          <a:schemeClr val="tx1"/>
                        </a:solidFill>
                      </a:rPr>
                      <a:pPr>
                        <a:defRPr sz="4000">
                          <a:solidFill>
                            <a:schemeClr val="tx1"/>
                          </a:solidFill>
                        </a:defRPr>
                      </a:pPr>
                      <a:t>[PERCENTAGE]</a:t>
                    </a:fld>
                    <a:endParaRPr lang="en-US" sz="40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4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4F3E-4933-8DB0-AF5994433390}"/>
                </c:ext>
                <c:ext xmlns:c15="http://schemas.microsoft.com/office/drawing/2012/chart" uri="{CE6537A1-D6FC-4f65-9D91-7224C49458BB}">
                  <c15:dlblFieldTable/>
                  <c15:showDataLabelsRange val="0"/>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4000" b="1" i="0" u="none" strike="noStrike" kern="1200" spc="0" baseline="0">
                        <a:solidFill>
                          <a:schemeClr val="tx1"/>
                        </a:solidFill>
                        <a:latin typeface="+mn-lt"/>
                        <a:ea typeface="+mn-ea"/>
                        <a:cs typeface="+mn-cs"/>
                      </a:defRPr>
                    </a:pPr>
                    <a:fld id="{25316D61-A9B2-44C9-9CA9-7DA6708FABE0}" type="CATEGORYNAME">
                      <a:rPr lang="en-US" sz="4000">
                        <a:solidFill>
                          <a:schemeClr val="tx1"/>
                        </a:solidFill>
                      </a:rPr>
                      <a:pPr>
                        <a:defRPr sz="4000">
                          <a:solidFill>
                            <a:schemeClr val="tx1"/>
                          </a:solidFill>
                        </a:defRPr>
                      </a:pPr>
                      <a:t>[CATEGORY NAME]</a:t>
                    </a:fld>
                    <a:r>
                      <a:rPr lang="en-US" sz="4000" baseline="0" dirty="0">
                        <a:solidFill>
                          <a:schemeClr val="tx1"/>
                        </a:solidFill>
                      </a:rPr>
                      <a:t>
</a:t>
                    </a:r>
                    <a:fld id="{E3FDCAF3-7508-41C1-848E-3FE87A2240DF}" type="PERCENTAGE">
                      <a:rPr lang="en-US" sz="4000" baseline="0" smtClean="0">
                        <a:solidFill>
                          <a:schemeClr val="tx1"/>
                        </a:solidFill>
                      </a:rPr>
                      <a:pPr>
                        <a:defRPr sz="4000">
                          <a:solidFill>
                            <a:schemeClr val="tx1"/>
                          </a:solidFill>
                        </a:defRPr>
                      </a:pPr>
                      <a:t>[PERCENTAGE]</a:t>
                    </a:fld>
                    <a:endParaRPr lang="en-US" sz="40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4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4F3E-4933-8DB0-AF5994433390}"/>
                </c:ext>
                <c:ext xmlns:c15="http://schemas.microsoft.com/office/drawing/2012/chart" uri="{CE6537A1-D6FC-4f65-9D91-7224C49458BB}">
                  <c15:dlblFieldTable/>
                  <c15:showDataLabelsRange val="0"/>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4000" b="1" i="0" u="none" strike="noStrike" kern="1200" spc="0" baseline="0">
                        <a:solidFill>
                          <a:schemeClr val="tx1"/>
                        </a:solidFill>
                        <a:latin typeface="+mn-lt"/>
                        <a:ea typeface="+mn-ea"/>
                        <a:cs typeface="+mn-cs"/>
                      </a:defRPr>
                    </a:pPr>
                    <a:fld id="{62D80ACD-6671-4F61-A894-E60E82F638B8}" type="CATEGORYNAME">
                      <a:rPr lang="en-US" sz="4000">
                        <a:solidFill>
                          <a:schemeClr val="tx1"/>
                        </a:solidFill>
                      </a:rPr>
                      <a:pPr>
                        <a:defRPr sz="4000">
                          <a:solidFill>
                            <a:schemeClr val="tx1"/>
                          </a:solidFill>
                        </a:defRPr>
                      </a:pPr>
                      <a:t>[CATEGORY NAME]</a:t>
                    </a:fld>
                    <a:r>
                      <a:rPr lang="en-US" sz="4000" baseline="0" dirty="0">
                        <a:solidFill>
                          <a:schemeClr val="tx1"/>
                        </a:solidFill>
                      </a:rPr>
                      <a:t>
</a:t>
                    </a:r>
                    <a:fld id="{AC4F8CAC-8632-4DD4-8B81-C864F4B092E7}" type="PERCENTAGE">
                      <a:rPr lang="en-US" sz="4000" baseline="0" smtClean="0">
                        <a:solidFill>
                          <a:schemeClr val="tx1"/>
                        </a:solidFill>
                      </a:rPr>
                      <a:pPr>
                        <a:defRPr sz="4000">
                          <a:solidFill>
                            <a:schemeClr val="tx1"/>
                          </a:solidFill>
                        </a:defRPr>
                      </a:pPr>
                      <a:t>[PERCENTAGE]</a:t>
                    </a:fld>
                    <a:endParaRPr lang="en-US" sz="40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4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4F3E-4933-8DB0-AF5994433390}"/>
                </c:ext>
                <c:ext xmlns:c15="http://schemas.microsoft.com/office/drawing/2012/chart" uri="{CE6537A1-D6FC-4f65-9D91-7224C49458BB}">
                  <c15:dlblFieldTable/>
                  <c15:showDataLabelsRange val="0"/>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4000" b="1" i="0" u="none" strike="noStrike" kern="1200" spc="0" baseline="0">
                        <a:solidFill>
                          <a:schemeClr val="tx1"/>
                        </a:solidFill>
                        <a:latin typeface="+mn-lt"/>
                        <a:ea typeface="+mn-ea"/>
                        <a:cs typeface="+mn-cs"/>
                      </a:defRPr>
                    </a:pPr>
                    <a:fld id="{F508C6B3-52AE-457B-A9A1-24A6064F9525}" type="CATEGORYNAME">
                      <a:rPr lang="en-US" sz="4000">
                        <a:solidFill>
                          <a:schemeClr val="tx1"/>
                        </a:solidFill>
                      </a:rPr>
                      <a:pPr>
                        <a:defRPr sz="4000">
                          <a:solidFill>
                            <a:schemeClr val="tx1"/>
                          </a:solidFill>
                        </a:defRPr>
                      </a:pPr>
                      <a:t>[CATEGORY NAME]</a:t>
                    </a:fld>
                    <a:r>
                      <a:rPr lang="en-US" sz="4000" baseline="0" dirty="0">
                        <a:solidFill>
                          <a:schemeClr val="tx1"/>
                        </a:solidFill>
                      </a:rPr>
                      <a:t>
</a:t>
                    </a:r>
                    <a:fld id="{DF1D30F9-E80A-4752-A941-80F8223602AC}" type="PERCENTAGE">
                      <a:rPr lang="en-US" sz="4000" baseline="0" smtClean="0">
                        <a:solidFill>
                          <a:schemeClr val="tx1"/>
                        </a:solidFill>
                      </a:rPr>
                      <a:pPr>
                        <a:defRPr sz="4000">
                          <a:solidFill>
                            <a:schemeClr val="tx1"/>
                          </a:solidFill>
                        </a:defRPr>
                      </a:pPr>
                      <a:t>[PERCENTAGE]</a:t>
                    </a:fld>
                    <a:endParaRPr lang="en-US" sz="40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4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4F3E-4933-8DB0-AF5994433390}"/>
                </c:ext>
                <c:ext xmlns:c15="http://schemas.microsoft.com/office/drawing/2012/chart" uri="{CE6537A1-D6FC-4f65-9D91-7224C49458BB}">
                  <c15:dlblFieldTable/>
                  <c15:showDataLabelsRange val="0"/>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4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D-4F3E-4933-8DB0-AF5994433390}"/>
                </c:ext>
                <c:ext xmlns:c15="http://schemas.microsoft.com/office/drawing/2012/chart" uri="{CE6537A1-D6FC-4f65-9D91-7224C49458BB}"/>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4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F-4F3E-4933-8DB0-AF5994433390}"/>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4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Direct</c:v>
                </c:pt>
                <c:pt idx="1">
                  <c:v>Related</c:v>
                </c:pt>
              </c:strCache>
            </c:strRef>
          </c:cat>
          <c:val>
            <c:numRef>
              <c:f>Sheet1!$B$2:$B$3</c:f>
              <c:numCache>
                <c:formatCode>0%</c:formatCode>
                <c:ptCount val="2"/>
                <c:pt idx="0">
                  <c:v>0.22732123799359658</c:v>
                </c:pt>
                <c:pt idx="1">
                  <c:v>0.7726787620064034</c:v>
                </c:pt>
              </c:numCache>
            </c:numRef>
          </c:val>
          <c:extLst xmlns:c16r2="http://schemas.microsoft.com/office/drawing/2015/06/chart">
            <c:ext xmlns:c16="http://schemas.microsoft.com/office/drawing/2014/chart" uri="{C3380CC4-5D6E-409C-BE32-E72D297353CC}">
              <c16:uniqueId val="{00000010-4F3E-4933-8DB0-AF5994433390}"/>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4000" b="0" i="0" u="none" strike="noStrike" kern="1200" spc="0" baseline="0">
                <a:solidFill>
                  <a:prstClr val="black"/>
                </a:solidFill>
                <a:latin typeface="+mn-lt"/>
                <a:ea typeface="+mn-ea"/>
                <a:cs typeface="+mn-cs"/>
              </a:defRPr>
            </a:pPr>
            <a:r>
              <a:rPr lang="en-US" sz="4000" b="1" dirty="0">
                <a:effectLst/>
              </a:rPr>
              <a:t>% of Top 10 Trending Topics By Type</a:t>
            </a:r>
            <a:endParaRPr lang="en-US" sz="4000" dirty="0">
              <a:solidFill>
                <a:schemeClr val="tx1"/>
              </a:solidFill>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4000" b="0" i="0" u="none" strike="noStrike" kern="1200" spc="0" baseline="0">
              <a:solidFill>
                <a:prstClr val="black"/>
              </a:solidFill>
              <a:latin typeface="+mn-lt"/>
              <a:ea typeface="+mn-ea"/>
              <a:cs typeface="+mn-cs"/>
            </a:defRPr>
          </a:pPr>
          <a:endParaRPr lang="en-US"/>
        </a:p>
      </c:txPr>
    </c:title>
    <c:autoTitleDeleted val="0"/>
    <c:plotArea>
      <c:layout>
        <c:manualLayout>
          <c:layoutTarget val="inner"/>
          <c:xMode val="edge"/>
          <c:yMode val="edge"/>
          <c:x val="1.6133842379559019E-2"/>
          <c:y val="0.23599976348287829"/>
          <c:w val="0.96773227908506576"/>
          <c:h val="0.60766919460584068"/>
        </c:manualLayout>
      </c:layout>
      <c:barChart>
        <c:barDir val="col"/>
        <c:grouping val="percentStacked"/>
        <c:varyColors val="0"/>
        <c:ser>
          <c:idx val="0"/>
          <c:order val="0"/>
          <c:tx>
            <c:strRef>
              <c:f>Sheet1!$B$1</c:f>
              <c:strCache>
                <c:ptCount val="1"/>
                <c:pt idx="0">
                  <c:v>Direct</c:v>
                </c:pt>
              </c:strCache>
            </c:strRef>
          </c:tx>
          <c:spPr>
            <a:solidFill>
              <a:schemeClr val="accent1">
                <a:lumMod val="60000"/>
                <a:lumOff val="40000"/>
              </a:schemeClr>
            </a:solidFill>
            <a:ln>
              <a:solidFill>
                <a:schemeClr val="tx1"/>
              </a:solidFill>
            </a:ln>
            <a:effectLst/>
          </c:spPr>
          <c:invertIfNegative val="0"/>
          <c:dPt>
            <c:idx val="1"/>
            <c:invertIfNegative val="0"/>
            <c:bubble3D val="0"/>
            <c:spPr>
              <a:solidFill>
                <a:srgbClr val="95B3D7"/>
              </a:solidFill>
              <a:ln>
                <a:solidFill>
                  <a:schemeClr val="tx1"/>
                </a:solidFill>
              </a:ln>
              <a:effectLst/>
            </c:spPr>
            <c:extLst xmlns:c16r2="http://schemas.microsoft.com/office/drawing/2015/06/chart">
              <c:ext xmlns:c16="http://schemas.microsoft.com/office/drawing/2014/chart" uri="{C3380CC4-5D6E-409C-BE32-E72D297353CC}">
                <c16:uniqueId val="{00000001-DC4B-4DB7-AD96-A84D04BFD17C}"/>
              </c:ext>
            </c:extLst>
          </c:dPt>
          <c:dLbls>
            <c:dLbl>
              <c:idx val="2"/>
              <c:layout>
                <c:manualLayout>
                  <c:x val="4.4001437611273977E-3"/>
                  <c:y val="-6.250000000000000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6881-4234-B8C4-1F967F210604}"/>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Sports</c:v>
                </c:pt>
                <c:pt idx="1">
                  <c:v>Entertainment</c:v>
                </c:pt>
                <c:pt idx="2">
                  <c:v>News</c:v>
                </c:pt>
              </c:strCache>
            </c:strRef>
          </c:cat>
          <c:val>
            <c:numRef>
              <c:f>Sheet1!$B$2:$B$4</c:f>
              <c:numCache>
                <c:formatCode>0%</c:formatCode>
                <c:ptCount val="3"/>
                <c:pt idx="0">
                  <c:v>0.10428571428571429</c:v>
                </c:pt>
                <c:pt idx="1">
                  <c:v>0.60309278350515461</c:v>
                </c:pt>
                <c:pt idx="2">
                  <c:v>0.53488372093023251</c:v>
                </c:pt>
              </c:numCache>
            </c:numRef>
          </c:val>
          <c:extLst xmlns:c16r2="http://schemas.microsoft.com/office/drawing/2015/06/chart">
            <c:ext xmlns:c16="http://schemas.microsoft.com/office/drawing/2014/chart" uri="{C3380CC4-5D6E-409C-BE32-E72D297353CC}">
              <c16:uniqueId val="{00000000-6881-4234-B8C4-1F967F210604}"/>
            </c:ext>
          </c:extLst>
        </c:ser>
        <c:ser>
          <c:idx val="1"/>
          <c:order val="1"/>
          <c:tx>
            <c:strRef>
              <c:f>Sheet1!$C$1</c:f>
              <c:strCache>
                <c:ptCount val="1"/>
                <c:pt idx="0">
                  <c:v>Related</c:v>
                </c:pt>
              </c:strCache>
            </c:strRef>
          </c:tx>
          <c:spPr>
            <a:solidFill>
              <a:srgbClr val="DCE6F2"/>
            </a:solidFill>
            <a:ln>
              <a:solidFill>
                <a:schemeClr val="tx1"/>
              </a:solidFill>
            </a:ln>
            <a:effectLst/>
          </c:spPr>
          <c:invertIfNegative val="0"/>
          <c:dLbls>
            <c:dLbl>
              <c:idx val="2"/>
              <c:layout>
                <c:manualLayout>
                  <c:x val="2.9334291740849318E-3"/>
                  <c:y val="-2.13373135166745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881-4234-B8C4-1F967F210604}"/>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Sports</c:v>
                </c:pt>
                <c:pt idx="1">
                  <c:v>Entertainment</c:v>
                </c:pt>
                <c:pt idx="2">
                  <c:v>News</c:v>
                </c:pt>
              </c:strCache>
            </c:strRef>
          </c:cat>
          <c:val>
            <c:numRef>
              <c:f>Sheet1!$C$2:$C$4</c:f>
              <c:numCache>
                <c:formatCode>0%</c:formatCode>
                <c:ptCount val="3"/>
                <c:pt idx="0">
                  <c:v>0.89571428571428569</c:v>
                </c:pt>
                <c:pt idx="1">
                  <c:v>0.39690721649484534</c:v>
                </c:pt>
                <c:pt idx="2">
                  <c:v>0.46511627906976744</c:v>
                </c:pt>
              </c:numCache>
            </c:numRef>
          </c:val>
          <c:extLst xmlns:c16r2="http://schemas.microsoft.com/office/drawing/2015/06/chart">
            <c:ext xmlns:c16="http://schemas.microsoft.com/office/drawing/2014/chart" uri="{C3380CC4-5D6E-409C-BE32-E72D297353CC}">
              <c16:uniqueId val="{00000001-6881-4234-B8C4-1F967F210604}"/>
            </c:ext>
          </c:extLst>
        </c:ser>
        <c:dLbls>
          <c:showLegendKey val="0"/>
          <c:showVal val="0"/>
          <c:showCatName val="0"/>
          <c:showSerName val="0"/>
          <c:showPercent val="0"/>
          <c:showBubbleSize val="0"/>
        </c:dLbls>
        <c:gapWidth val="150"/>
        <c:overlap val="100"/>
        <c:axId val="529554352"/>
        <c:axId val="529554744"/>
      </c:barChart>
      <c:catAx>
        <c:axId val="529554352"/>
        <c:scaling>
          <c:orientation val="minMax"/>
        </c:scaling>
        <c:delete val="1"/>
        <c:axPos val="b"/>
        <c:numFmt formatCode="General" sourceLinked="1"/>
        <c:majorTickMark val="none"/>
        <c:minorTickMark val="none"/>
        <c:tickLblPos val="nextTo"/>
        <c:crossAx val="529554744"/>
        <c:crosses val="autoZero"/>
        <c:auto val="1"/>
        <c:lblAlgn val="ctr"/>
        <c:lblOffset val="100"/>
        <c:noMultiLvlLbl val="0"/>
      </c:catAx>
      <c:valAx>
        <c:axId val="529554744"/>
        <c:scaling>
          <c:orientation val="minMax"/>
        </c:scaling>
        <c:delete val="1"/>
        <c:axPos val="l"/>
        <c:numFmt formatCode="0%" sourceLinked="1"/>
        <c:majorTickMark val="none"/>
        <c:minorTickMark val="none"/>
        <c:tickLblPos val="nextTo"/>
        <c:crossAx val="529554352"/>
        <c:crosses val="autoZero"/>
        <c:crossBetween val="between"/>
      </c:valAx>
      <c:spPr>
        <a:noFill/>
        <a:ln>
          <a:noFill/>
        </a:ln>
        <a:effectLst/>
      </c:spPr>
    </c:plotArea>
    <c:legend>
      <c:legendPos val="b"/>
      <c:layout>
        <c:manualLayout>
          <c:xMode val="edge"/>
          <c:yMode val="edge"/>
          <c:x val="0.37888276247703118"/>
          <c:y val="0.10282168052771641"/>
          <c:w val="0.25559732530042634"/>
          <c:h val="5.2758350173703117E-2"/>
        </c:manualLayout>
      </c:layout>
      <c:overlay val="0"/>
      <c:spPr>
        <a:noFill/>
        <a:ln>
          <a:noFill/>
        </a:ln>
        <a:effectLst/>
      </c:spPr>
      <c:txPr>
        <a:bodyPr rot="0" spcFirstLastPara="1" vertOverflow="ellipsis" vert="horz" wrap="square" anchor="ctr" anchorCtr="1"/>
        <a:lstStyle/>
        <a:p>
          <a:pPr>
            <a:defRPr sz="3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91148217728286E-3"/>
          <c:y val="0"/>
          <c:w val="0.9904726359147249"/>
          <c:h val="1"/>
        </c:manualLayout>
      </c:layout>
      <c:barChart>
        <c:barDir val="bar"/>
        <c:grouping val="percentStacked"/>
        <c:varyColors val="0"/>
        <c:ser>
          <c:idx val="0"/>
          <c:order val="0"/>
          <c:tx>
            <c:strRef>
              <c:f>Sheet1!$B$1</c:f>
              <c:strCache>
                <c:ptCount val="1"/>
                <c:pt idx="0">
                  <c:v>Entertainment</c:v>
                </c:pt>
              </c:strCache>
            </c:strRef>
          </c:tx>
          <c:spPr>
            <a:solidFill>
              <a:srgbClr val="50C8A0"/>
            </a:solidFill>
            <a:ln>
              <a:noFill/>
            </a:ln>
            <a:effectLst/>
          </c:spPr>
          <c:invertIfNegative val="0"/>
          <c:dPt>
            <c:idx val="0"/>
            <c:invertIfNegative val="0"/>
            <c:bubble3D val="0"/>
            <c:spPr>
              <a:solidFill>
                <a:srgbClr val="50C8A0"/>
              </a:solidFill>
              <a:ln>
                <a:solidFill>
                  <a:schemeClr val="tx1"/>
                </a:solidFill>
              </a:ln>
              <a:effectLst/>
            </c:spPr>
            <c:extLst xmlns:c16r2="http://schemas.microsoft.com/office/drawing/2015/06/chart">
              <c:ext xmlns:c16="http://schemas.microsoft.com/office/drawing/2014/chart" uri="{C3380CC4-5D6E-409C-BE32-E72D297353CC}">
                <c16:uniqueId val="{00000001-E974-4E59-ADAB-F85A15973AAC}"/>
              </c:ext>
            </c:extLst>
          </c:dPt>
          <c:dLbls>
            <c:dLbl>
              <c:idx val="0"/>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974-4E59-ADAB-F85A15973AAC}"/>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0.47</c:v>
                </c:pt>
              </c:numCache>
            </c:numRef>
          </c:val>
          <c:extLst xmlns:c16r2="http://schemas.microsoft.com/office/drawing/2015/06/chart">
            <c:ext xmlns:c16="http://schemas.microsoft.com/office/drawing/2014/chart" uri="{C3380CC4-5D6E-409C-BE32-E72D297353CC}">
              <c16:uniqueId val="{00000002-E974-4E59-ADAB-F85A15973AAC}"/>
            </c:ext>
          </c:extLst>
        </c:ser>
        <c:ser>
          <c:idx val="1"/>
          <c:order val="1"/>
          <c:tx>
            <c:strRef>
              <c:f>Sheet1!$C$1</c:f>
              <c:strCache>
                <c:ptCount val="1"/>
                <c:pt idx="0">
                  <c:v>Sports</c:v>
                </c:pt>
              </c:strCache>
            </c:strRef>
          </c:tx>
          <c:spPr>
            <a:solidFill>
              <a:srgbClr val="0765A3"/>
            </a:solidFill>
            <a:ln>
              <a:solidFill>
                <a:schemeClr val="tx1"/>
              </a:solidFill>
            </a:ln>
            <a:effectLst/>
          </c:spPr>
          <c:invertIfNegative val="0"/>
          <c:dPt>
            <c:idx val="0"/>
            <c:invertIfNegative val="0"/>
            <c:bubble3D val="0"/>
            <c:spPr>
              <a:solidFill>
                <a:srgbClr val="4F81BD"/>
              </a:solidFill>
              <a:ln>
                <a:solidFill>
                  <a:schemeClr val="tx1"/>
                </a:solidFill>
              </a:ln>
              <a:effectLst/>
            </c:spPr>
            <c:extLst xmlns:c16r2="http://schemas.microsoft.com/office/drawing/2015/06/chart">
              <c:ext xmlns:c16="http://schemas.microsoft.com/office/drawing/2014/chart" uri="{C3380CC4-5D6E-409C-BE32-E72D297353CC}">
                <c16:uniqueId val="{00000004-E974-4E59-ADAB-F85A15973AAC}"/>
              </c:ext>
            </c:extLst>
          </c:dPt>
          <c:dLbls>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0.36</c:v>
                </c:pt>
              </c:numCache>
            </c:numRef>
          </c:val>
          <c:extLst xmlns:c16r2="http://schemas.microsoft.com/office/drawing/2015/06/chart">
            <c:ext xmlns:c16="http://schemas.microsoft.com/office/drawing/2014/chart" uri="{C3380CC4-5D6E-409C-BE32-E72D297353CC}">
              <c16:uniqueId val="{00000005-E974-4E59-ADAB-F85A15973AAC}"/>
            </c:ext>
          </c:extLst>
        </c:ser>
        <c:ser>
          <c:idx val="2"/>
          <c:order val="2"/>
          <c:tx>
            <c:strRef>
              <c:f>Sheet1!$D$1</c:f>
              <c:strCache>
                <c:ptCount val="1"/>
                <c:pt idx="0">
                  <c:v>News</c:v>
                </c:pt>
              </c:strCache>
            </c:strRef>
          </c:tx>
          <c:spPr>
            <a:solidFill>
              <a:srgbClr val="FAB982"/>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0.17</c:v>
                </c:pt>
              </c:numCache>
            </c:numRef>
          </c:val>
          <c:extLst xmlns:c16r2="http://schemas.microsoft.com/office/drawing/2015/06/chart">
            <c:ext xmlns:c16="http://schemas.microsoft.com/office/drawing/2014/chart" uri="{C3380CC4-5D6E-409C-BE32-E72D297353CC}">
              <c16:uniqueId val="{00000006-E974-4E59-ADAB-F85A15973AAC}"/>
            </c:ext>
          </c:extLst>
        </c:ser>
        <c:dLbls>
          <c:showLegendKey val="0"/>
          <c:showVal val="0"/>
          <c:showCatName val="0"/>
          <c:showSerName val="0"/>
          <c:showPercent val="0"/>
          <c:showBubbleSize val="0"/>
        </c:dLbls>
        <c:gapWidth val="150"/>
        <c:overlap val="100"/>
        <c:axId val="529555528"/>
        <c:axId val="529555920"/>
      </c:barChart>
      <c:catAx>
        <c:axId val="529555528"/>
        <c:scaling>
          <c:orientation val="minMax"/>
        </c:scaling>
        <c:delete val="1"/>
        <c:axPos val="l"/>
        <c:numFmt formatCode="General" sourceLinked="1"/>
        <c:majorTickMark val="none"/>
        <c:minorTickMark val="none"/>
        <c:tickLblPos val="nextTo"/>
        <c:crossAx val="529555920"/>
        <c:crosses val="autoZero"/>
        <c:auto val="1"/>
        <c:lblAlgn val="ctr"/>
        <c:lblOffset val="100"/>
        <c:noMultiLvlLbl val="0"/>
      </c:catAx>
      <c:valAx>
        <c:axId val="529555920"/>
        <c:scaling>
          <c:orientation val="minMax"/>
        </c:scaling>
        <c:delete val="1"/>
        <c:axPos val="b"/>
        <c:numFmt formatCode="0%" sourceLinked="1"/>
        <c:majorTickMark val="none"/>
        <c:minorTickMark val="none"/>
        <c:tickLblPos val="nextTo"/>
        <c:crossAx val="529555528"/>
        <c:crosses val="autoZero"/>
        <c:crossBetween val="between"/>
      </c:valAx>
      <c:spPr>
        <a:noFill/>
        <a:ln>
          <a:noFill/>
        </a:ln>
        <a:effectLst/>
      </c:spPr>
    </c:plotArea>
    <c:legend>
      <c:legendPos val="b"/>
      <c:layout>
        <c:manualLayout>
          <c:xMode val="edge"/>
          <c:yMode val="edge"/>
          <c:x val="0.31472948589787914"/>
          <c:y val="9.4559116149232847E-2"/>
          <c:w val="0.33108280620689345"/>
          <c:h val="9.894468834508556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674720163534646E-3"/>
          <c:y val="2.2312209298425558E-2"/>
          <c:w val="0.99193252798364651"/>
          <c:h val="0.8877572954488866"/>
        </c:manualLayout>
      </c:layout>
      <c:barChart>
        <c:barDir val="col"/>
        <c:grouping val="clustered"/>
        <c:varyColors val="0"/>
        <c:ser>
          <c:idx val="0"/>
          <c:order val="0"/>
          <c:tx>
            <c:strRef>
              <c:f>Sheet1!$B$1</c:f>
              <c:strCache>
                <c:ptCount val="1"/>
                <c:pt idx="0">
                  <c:v>Series 1</c:v>
                </c:pt>
              </c:strCache>
            </c:strRef>
          </c:tx>
          <c:spPr>
            <a:solidFill>
              <a:srgbClr val="00A9AC"/>
            </a:solidFill>
            <a:ln>
              <a:noFill/>
            </a:ln>
            <a:effectLst>
              <a:outerShdw blurRad="40000" dist="23000" dir="5400000" rotWithShape="0">
                <a:srgbClr val="000000">
                  <a:alpha val="35000"/>
                </a:srgbClr>
              </a:outerShdw>
            </a:effectLst>
          </c:spPr>
          <c:invertIfNegative val="0"/>
          <c:dLbls>
            <c:dLbl>
              <c:idx val="0"/>
              <c:layout>
                <c:manualLayout>
                  <c:x val="0"/>
                  <c:y val="9.6562499999999999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BF0-4010-9BEC-440CB01F6887}"/>
                </c:ext>
                <c:ext xmlns:c15="http://schemas.microsoft.com/office/drawing/2012/chart" uri="{CE6537A1-D6FC-4f65-9D91-7224C49458BB}"/>
              </c:extLst>
            </c:dLbl>
            <c:dLbl>
              <c:idx val="1"/>
              <c:layout>
                <c:manualLayout>
                  <c:x val="-2.8445376198499711E-3"/>
                  <c:y val="6.5312499999999997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9BF0-4010-9BEC-440CB01F6887}"/>
                </c:ext>
                <c:ext xmlns:c15="http://schemas.microsoft.com/office/drawing/2012/chart" uri="{CE6537A1-D6FC-4f65-9D91-7224C49458BB}"/>
              </c:extLst>
            </c:dLbl>
            <c:dLbl>
              <c:idx val="2"/>
              <c:layout>
                <c:manualLayout>
                  <c:x val="-2.6074626965642087E-17"/>
                  <c:y val="9.6562499999999999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9BF0-4010-9BEC-440CB01F6887}"/>
                </c:ext>
                <c:ext xmlns:c15="http://schemas.microsoft.com/office/drawing/2012/chart" uri="{CE6537A1-D6FC-4f65-9D91-7224C49458BB}"/>
              </c:extLst>
            </c:dLbl>
            <c:dLbl>
              <c:idx val="3"/>
              <c:layout>
                <c:manualLayout>
                  <c:x val="5.479249092300348E-8"/>
                  <c:y val="1.7468749999999943E-2"/>
                </c:manualLayout>
              </c:layout>
              <c:spPr>
                <a:noFill/>
                <a:ln>
                  <a:noFill/>
                </a:ln>
                <a:effectLst/>
              </c:spPr>
              <c:txPr>
                <a:bodyPr rot="0" spcFirstLastPara="1" vertOverflow="ellipsis" vert="horz" wrap="square" lIns="38100" tIns="19050" rIns="38100" bIns="19050" anchor="ctr" anchorCtr="1">
                  <a:noAutofit/>
                </a:bodyPr>
                <a:lstStyle/>
                <a:p>
                  <a:pPr>
                    <a:defRPr sz="3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9BF0-4010-9BEC-440CB01F6887}"/>
                </c:ext>
                <c:ext xmlns:c15="http://schemas.microsoft.com/office/drawing/2012/chart" uri="{CE6537A1-D6FC-4f65-9D91-7224C49458BB}">
                  <c15:layout>
                    <c:manualLayout>
                      <c:w val="3.9849482835594689E-2"/>
                      <c:h val="8.4656250000000002E-2"/>
                    </c:manualLayout>
                  </c15:layout>
                </c:ext>
              </c:extLst>
            </c:dLbl>
            <c:dLbl>
              <c:idx val="4"/>
              <c:layout>
                <c:manualLayout>
                  <c:x val="-5.2149253931284174E-17"/>
                  <c:y val="9.6562499999998854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9BF0-4010-9BEC-440CB01F6887}"/>
                </c:ext>
                <c:ext xmlns:c15="http://schemas.microsoft.com/office/drawing/2012/chart" uri="{CE6537A1-D6FC-4f65-9D91-7224C49458BB}"/>
              </c:extLst>
            </c:dLbl>
            <c:dLbl>
              <c:idx val="5"/>
              <c:layout>
                <c:manualLayout>
                  <c:x val="0"/>
                  <c:y val="1.1970226377952756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9BF0-4010-9BEC-440CB01F6887}"/>
                </c:ext>
                <c:ext xmlns:c15="http://schemas.microsoft.com/office/drawing/2012/chart" uri="{CE6537A1-D6FC-4f65-9D91-7224C49458BB}"/>
              </c:extLst>
            </c:dLbl>
            <c:dLbl>
              <c:idx val="6"/>
              <c:layout>
                <c:manualLayout>
                  <c:x val="-2.7834585414808744E-3"/>
                  <c:y val="1.2397145669291339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65D-4529-A79A-DA981F24A1EB}"/>
                </c:ext>
                <c:ext xmlns:c15="http://schemas.microsoft.com/office/drawing/2012/chart" uri="{CE6537A1-D6FC-4f65-9D91-7224C49458BB}"/>
              </c:extLst>
            </c:dLbl>
            <c:dLbl>
              <c:idx val="7"/>
              <c:layout>
                <c:manualLayout>
                  <c:x val="0"/>
                  <c:y val="4.9382381889763781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65D-4529-A79A-DA981F24A1EB}"/>
                </c:ext>
                <c:ext xmlns:c15="http://schemas.microsoft.com/office/drawing/2012/chart" uri="{CE6537A1-D6FC-4f65-9D91-7224C49458BB}"/>
              </c:extLst>
            </c:dLbl>
            <c:dLbl>
              <c:idx val="8"/>
              <c:layout>
                <c:manualLayout>
                  <c:x val="-1.0563323218461861E-16"/>
                  <c:y val="8.0415844776999881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19A-4773-A287-53C9E93F86F7}"/>
                </c:ext>
                <c:ext xmlns:c15="http://schemas.microsoft.com/office/drawing/2012/chart" uri="{CE6537A1-D6FC-4f65-9D91-7224C49458BB}"/>
              </c:extLst>
            </c:dLbl>
            <c:dLbl>
              <c:idx val="9"/>
              <c:layout>
                <c:manualLayout>
                  <c:x val="-1.0563323218461861E-16"/>
                  <c:y val="-1.9428994509351248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19A-4773-A287-53C9E93F86F7}"/>
                </c:ext>
                <c:ext xmlns:c15="http://schemas.microsoft.com/office/drawing/2012/chart" uri="{CE6537A1-D6FC-4f65-9D91-7224C49458BB}"/>
              </c:extLst>
            </c:dLbl>
            <c:dLbl>
              <c:idx val="10"/>
              <c:layout>
                <c:manualLayout>
                  <c:x val="0"/>
                  <c:y val="1.7194760600932453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C19A-4773-A287-53C9E93F86F7}"/>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Sheet1!$A$2:$A$6</c:f>
              <c:strCache>
                <c:ptCount val="5"/>
                <c:pt idx="0">
                  <c:v>MLB</c:v>
                </c:pt>
                <c:pt idx="1">
                  <c:v>NFL</c:v>
                </c:pt>
                <c:pt idx="2">
                  <c:v>NCAA Football</c:v>
                </c:pt>
                <c:pt idx="3">
                  <c:v>NBA</c:v>
                </c:pt>
                <c:pt idx="4">
                  <c:v>Other</c:v>
                </c:pt>
              </c:strCache>
            </c:strRef>
          </c:cat>
          <c:val>
            <c:numRef>
              <c:f>Sheet1!$B$2:$B$6</c:f>
              <c:numCache>
                <c:formatCode>General</c:formatCode>
                <c:ptCount val="5"/>
                <c:pt idx="0">
                  <c:v>148</c:v>
                </c:pt>
                <c:pt idx="1">
                  <c:v>144</c:v>
                </c:pt>
                <c:pt idx="2">
                  <c:v>58</c:v>
                </c:pt>
                <c:pt idx="3">
                  <c:v>45</c:v>
                </c:pt>
                <c:pt idx="4">
                  <c:v>11</c:v>
                </c:pt>
              </c:numCache>
            </c:numRef>
          </c:val>
          <c:extLst xmlns:c16r2="http://schemas.microsoft.com/office/drawing/2015/06/chart">
            <c:ext xmlns:c16="http://schemas.microsoft.com/office/drawing/2014/chart" uri="{C3380CC4-5D6E-409C-BE32-E72D297353CC}">
              <c16:uniqueId val="{00000000-9BF0-4010-9BEC-440CB01F6887}"/>
            </c:ext>
          </c:extLst>
        </c:ser>
        <c:dLbls>
          <c:dLblPos val="inEnd"/>
          <c:showLegendKey val="0"/>
          <c:showVal val="1"/>
          <c:showCatName val="0"/>
          <c:showSerName val="0"/>
          <c:showPercent val="0"/>
          <c:showBubbleSize val="0"/>
        </c:dLbls>
        <c:gapWidth val="100"/>
        <c:overlap val="-24"/>
        <c:axId val="529556704"/>
        <c:axId val="529557096"/>
      </c:barChart>
      <c:catAx>
        <c:axId val="5295567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529557096"/>
        <c:crosses val="autoZero"/>
        <c:auto val="1"/>
        <c:lblAlgn val="ctr"/>
        <c:lblOffset val="100"/>
        <c:noMultiLvlLbl val="0"/>
      </c:catAx>
      <c:valAx>
        <c:axId val="529557096"/>
        <c:scaling>
          <c:orientation val="minMax"/>
        </c:scaling>
        <c:delete val="1"/>
        <c:axPos val="l"/>
        <c:numFmt formatCode="General" sourceLinked="1"/>
        <c:majorTickMark val="none"/>
        <c:minorTickMark val="none"/>
        <c:tickLblPos val="nextTo"/>
        <c:crossAx val="529556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209195594870139E-4"/>
          <c:y val="8.5096891523607169E-3"/>
          <c:w val="0.99872441570023418"/>
          <c:h val="0.9438550819048187"/>
        </c:manualLayout>
      </c:layout>
      <c:barChart>
        <c:barDir val="col"/>
        <c:grouping val="stacked"/>
        <c:varyColors val="0"/>
        <c:ser>
          <c:idx val="0"/>
          <c:order val="0"/>
          <c:tx>
            <c:strRef>
              <c:f>Sheet1!$B$1</c:f>
              <c:strCache>
                <c:ptCount val="1"/>
                <c:pt idx="0">
                  <c:v>NFL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Sheet1!$A$2:$A$29</c:f>
              <c:numCache>
                <c:formatCode>d\-mmm</c:formatCode>
                <c:ptCount val="28"/>
                <c:pt idx="0">
                  <c:v>43367</c:v>
                </c:pt>
                <c:pt idx="1">
                  <c:v>43368</c:v>
                </c:pt>
                <c:pt idx="2">
                  <c:v>43369</c:v>
                </c:pt>
                <c:pt idx="3">
                  <c:v>43370</c:v>
                </c:pt>
                <c:pt idx="4">
                  <c:v>43371</c:v>
                </c:pt>
                <c:pt idx="5">
                  <c:v>43372</c:v>
                </c:pt>
                <c:pt idx="6">
                  <c:v>43373</c:v>
                </c:pt>
                <c:pt idx="7">
                  <c:v>43374</c:v>
                </c:pt>
                <c:pt idx="8">
                  <c:v>43375</c:v>
                </c:pt>
                <c:pt idx="9">
                  <c:v>43376</c:v>
                </c:pt>
                <c:pt idx="10">
                  <c:v>43377</c:v>
                </c:pt>
                <c:pt idx="11">
                  <c:v>43378</c:v>
                </c:pt>
                <c:pt idx="12">
                  <c:v>43379</c:v>
                </c:pt>
                <c:pt idx="13">
                  <c:v>43380</c:v>
                </c:pt>
                <c:pt idx="14">
                  <c:v>43381</c:v>
                </c:pt>
                <c:pt idx="15">
                  <c:v>43382</c:v>
                </c:pt>
                <c:pt idx="16">
                  <c:v>43383</c:v>
                </c:pt>
                <c:pt idx="17">
                  <c:v>43384</c:v>
                </c:pt>
                <c:pt idx="18">
                  <c:v>43385</c:v>
                </c:pt>
                <c:pt idx="19">
                  <c:v>43386</c:v>
                </c:pt>
                <c:pt idx="20">
                  <c:v>43387</c:v>
                </c:pt>
                <c:pt idx="21">
                  <c:v>43388</c:v>
                </c:pt>
                <c:pt idx="22">
                  <c:v>43389</c:v>
                </c:pt>
                <c:pt idx="23">
                  <c:v>43390</c:v>
                </c:pt>
                <c:pt idx="24">
                  <c:v>43391</c:v>
                </c:pt>
                <c:pt idx="25">
                  <c:v>43392</c:v>
                </c:pt>
                <c:pt idx="26">
                  <c:v>43393</c:v>
                </c:pt>
                <c:pt idx="27">
                  <c:v>43394</c:v>
                </c:pt>
              </c:numCache>
            </c:numRef>
          </c:cat>
          <c:val>
            <c:numRef>
              <c:f>Sheet1!$B$2:$B$29</c:f>
              <c:numCache>
                <c:formatCode>General</c:formatCode>
                <c:ptCount val="28"/>
                <c:pt idx="0">
                  <c:v>13</c:v>
                </c:pt>
                <c:pt idx="3">
                  <c:v>10</c:v>
                </c:pt>
                <c:pt idx="6">
                  <c:v>16</c:v>
                </c:pt>
                <c:pt idx="7">
                  <c:v>13</c:v>
                </c:pt>
                <c:pt idx="10">
                  <c:v>12</c:v>
                </c:pt>
                <c:pt idx="13">
                  <c:v>16</c:v>
                </c:pt>
                <c:pt idx="14">
                  <c:v>10</c:v>
                </c:pt>
                <c:pt idx="17">
                  <c:v>9</c:v>
                </c:pt>
                <c:pt idx="20">
                  <c:v>15</c:v>
                </c:pt>
                <c:pt idx="21">
                  <c:v>10</c:v>
                </c:pt>
                <c:pt idx="24">
                  <c:v>5</c:v>
                </c:pt>
                <c:pt idx="27">
                  <c:v>15</c:v>
                </c:pt>
              </c:numCache>
            </c:numRef>
          </c:val>
          <c:extLst xmlns:c16r2="http://schemas.microsoft.com/office/drawing/2015/06/chart">
            <c:ext xmlns:c16="http://schemas.microsoft.com/office/drawing/2014/chart" uri="{C3380CC4-5D6E-409C-BE32-E72D297353CC}">
              <c16:uniqueId val="{00000000-3375-4079-8EB1-6E5828AF77F8}"/>
            </c:ext>
          </c:extLst>
        </c:ser>
        <c:ser>
          <c:idx val="1"/>
          <c:order val="1"/>
          <c:tx>
            <c:strRef>
              <c:f>Sheet1!$C$1</c:f>
              <c:strCache>
                <c:ptCount val="1"/>
                <c:pt idx="0">
                  <c:v>MLB</c:v>
                </c:pt>
              </c:strCache>
            </c:strRef>
          </c:tx>
          <c:spPr>
            <a:solidFill>
              <a:srgbClr val="50C8A0"/>
            </a:solidFill>
            <a:ln>
              <a:noFill/>
            </a:ln>
            <a:effectLst/>
          </c:spPr>
          <c:invertIfNegative val="0"/>
          <c:dLbls>
            <c:dLbl>
              <c:idx val="12"/>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375-4079-8EB1-6E5828AF77F8}"/>
                </c:ext>
                <c:ext xmlns:c15="http://schemas.microsoft.com/office/drawing/2012/chart" uri="{CE6537A1-D6FC-4f65-9D91-7224C49458BB}"/>
              </c:extLst>
            </c:dLbl>
            <c:dLbl>
              <c:idx val="25"/>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3375-4079-8EB1-6E5828AF77F8}"/>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Sheet1!$A$2:$A$29</c:f>
              <c:numCache>
                <c:formatCode>d\-mmm</c:formatCode>
                <c:ptCount val="28"/>
                <c:pt idx="0">
                  <c:v>43367</c:v>
                </c:pt>
                <c:pt idx="1">
                  <c:v>43368</c:v>
                </c:pt>
                <c:pt idx="2">
                  <c:v>43369</c:v>
                </c:pt>
                <c:pt idx="3">
                  <c:v>43370</c:v>
                </c:pt>
                <c:pt idx="4">
                  <c:v>43371</c:v>
                </c:pt>
                <c:pt idx="5">
                  <c:v>43372</c:v>
                </c:pt>
                <c:pt idx="6">
                  <c:v>43373</c:v>
                </c:pt>
                <c:pt idx="7">
                  <c:v>43374</c:v>
                </c:pt>
                <c:pt idx="8">
                  <c:v>43375</c:v>
                </c:pt>
                <c:pt idx="9">
                  <c:v>43376</c:v>
                </c:pt>
                <c:pt idx="10">
                  <c:v>43377</c:v>
                </c:pt>
                <c:pt idx="11">
                  <c:v>43378</c:v>
                </c:pt>
                <c:pt idx="12">
                  <c:v>43379</c:v>
                </c:pt>
                <c:pt idx="13">
                  <c:v>43380</c:v>
                </c:pt>
                <c:pt idx="14">
                  <c:v>43381</c:v>
                </c:pt>
                <c:pt idx="15">
                  <c:v>43382</c:v>
                </c:pt>
                <c:pt idx="16">
                  <c:v>43383</c:v>
                </c:pt>
                <c:pt idx="17">
                  <c:v>43384</c:v>
                </c:pt>
                <c:pt idx="18">
                  <c:v>43385</c:v>
                </c:pt>
                <c:pt idx="19">
                  <c:v>43386</c:v>
                </c:pt>
                <c:pt idx="20">
                  <c:v>43387</c:v>
                </c:pt>
                <c:pt idx="21">
                  <c:v>43388</c:v>
                </c:pt>
                <c:pt idx="22">
                  <c:v>43389</c:v>
                </c:pt>
                <c:pt idx="23">
                  <c:v>43390</c:v>
                </c:pt>
                <c:pt idx="24">
                  <c:v>43391</c:v>
                </c:pt>
                <c:pt idx="25">
                  <c:v>43392</c:v>
                </c:pt>
                <c:pt idx="26">
                  <c:v>43393</c:v>
                </c:pt>
                <c:pt idx="27">
                  <c:v>43394</c:v>
                </c:pt>
              </c:numCache>
            </c:numRef>
          </c:cat>
          <c:val>
            <c:numRef>
              <c:f>Sheet1!$C$2:$C$29</c:f>
              <c:numCache>
                <c:formatCode>General</c:formatCode>
                <c:ptCount val="28"/>
                <c:pt idx="1">
                  <c:v>1</c:v>
                </c:pt>
                <c:pt idx="2">
                  <c:v>2</c:v>
                </c:pt>
                <c:pt idx="4">
                  <c:v>5</c:v>
                </c:pt>
                <c:pt idx="5">
                  <c:v>3</c:v>
                </c:pt>
                <c:pt idx="7">
                  <c:v>3</c:v>
                </c:pt>
                <c:pt idx="8">
                  <c:v>18</c:v>
                </c:pt>
                <c:pt idx="9">
                  <c:v>12</c:v>
                </c:pt>
                <c:pt idx="10">
                  <c:v>5</c:v>
                </c:pt>
                <c:pt idx="11">
                  <c:v>20</c:v>
                </c:pt>
                <c:pt idx="12">
                  <c:v>6</c:v>
                </c:pt>
                <c:pt idx="13">
                  <c:v>2</c:v>
                </c:pt>
                <c:pt idx="14">
                  <c:v>11</c:v>
                </c:pt>
                <c:pt idx="15">
                  <c:v>5</c:v>
                </c:pt>
                <c:pt idx="18">
                  <c:v>8</c:v>
                </c:pt>
                <c:pt idx="19">
                  <c:v>11</c:v>
                </c:pt>
                <c:pt idx="20">
                  <c:v>3</c:v>
                </c:pt>
                <c:pt idx="21">
                  <c:v>3</c:v>
                </c:pt>
                <c:pt idx="22">
                  <c:v>5</c:v>
                </c:pt>
                <c:pt idx="23">
                  <c:v>8</c:v>
                </c:pt>
                <c:pt idx="24">
                  <c:v>4</c:v>
                </c:pt>
                <c:pt idx="25">
                  <c:v>5</c:v>
                </c:pt>
                <c:pt idx="26">
                  <c:v>8</c:v>
                </c:pt>
              </c:numCache>
            </c:numRef>
          </c:val>
          <c:extLst xmlns:c16r2="http://schemas.microsoft.com/office/drawing/2015/06/chart">
            <c:ext xmlns:c16="http://schemas.microsoft.com/office/drawing/2014/chart" uri="{C3380CC4-5D6E-409C-BE32-E72D297353CC}">
              <c16:uniqueId val="{00000003-3375-4079-8EB1-6E5828AF77F8}"/>
            </c:ext>
          </c:extLst>
        </c:ser>
        <c:ser>
          <c:idx val="2"/>
          <c:order val="2"/>
          <c:tx>
            <c:strRef>
              <c:f>Sheet1!$D$1</c:f>
              <c:strCache>
                <c:ptCount val="1"/>
                <c:pt idx="0">
                  <c:v>NCAA Football</c:v>
                </c:pt>
              </c:strCache>
            </c:strRef>
          </c:tx>
          <c:spPr>
            <a:solidFill>
              <a:srgbClr val="FAB982"/>
            </a:solidFill>
            <a:ln>
              <a:noFill/>
            </a:ln>
            <a:effectLst/>
          </c:spPr>
          <c:invertIfNegative val="0"/>
          <c:dLbls>
            <c:dLbl>
              <c:idx val="18"/>
              <c:delete val="1"/>
              <c:extLst xmlns:c16r2="http://schemas.microsoft.com/office/drawing/2015/06/chart">
                <c:ext xmlns:c16="http://schemas.microsoft.com/office/drawing/2014/chart" uri="{C3380CC4-5D6E-409C-BE32-E72D297353CC}">
                  <c16:uniqueId val="{00000009-3375-4079-8EB1-6E5828AF77F8}"/>
                </c:ext>
                <c:ext xmlns:c15="http://schemas.microsoft.com/office/drawing/2012/chart" uri="{CE6537A1-D6FC-4f65-9D91-7224C49458BB}"/>
              </c:extLst>
            </c:dLbl>
            <c:dLbl>
              <c:idx val="20"/>
              <c:delete val="1"/>
              <c:extLst xmlns:c16r2="http://schemas.microsoft.com/office/drawing/2015/06/chart">
                <c:ext xmlns:c16="http://schemas.microsoft.com/office/drawing/2014/chart" uri="{C3380CC4-5D6E-409C-BE32-E72D297353CC}">
                  <c16:uniqueId val="{0000000B-3375-4079-8EB1-6E5828AF77F8}"/>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Sheet1!$A$2:$A$29</c:f>
              <c:numCache>
                <c:formatCode>d\-mmm</c:formatCode>
                <c:ptCount val="28"/>
                <c:pt idx="0">
                  <c:v>43367</c:v>
                </c:pt>
                <c:pt idx="1">
                  <c:v>43368</c:v>
                </c:pt>
                <c:pt idx="2">
                  <c:v>43369</c:v>
                </c:pt>
                <c:pt idx="3">
                  <c:v>43370</c:v>
                </c:pt>
                <c:pt idx="4">
                  <c:v>43371</c:v>
                </c:pt>
                <c:pt idx="5">
                  <c:v>43372</c:v>
                </c:pt>
                <c:pt idx="6">
                  <c:v>43373</c:v>
                </c:pt>
                <c:pt idx="7">
                  <c:v>43374</c:v>
                </c:pt>
                <c:pt idx="8">
                  <c:v>43375</c:v>
                </c:pt>
                <c:pt idx="9">
                  <c:v>43376</c:v>
                </c:pt>
                <c:pt idx="10">
                  <c:v>43377</c:v>
                </c:pt>
                <c:pt idx="11">
                  <c:v>43378</c:v>
                </c:pt>
                <c:pt idx="12">
                  <c:v>43379</c:v>
                </c:pt>
                <c:pt idx="13">
                  <c:v>43380</c:v>
                </c:pt>
                <c:pt idx="14">
                  <c:v>43381</c:v>
                </c:pt>
                <c:pt idx="15">
                  <c:v>43382</c:v>
                </c:pt>
                <c:pt idx="16">
                  <c:v>43383</c:v>
                </c:pt>
                <c:pt idx="17">
                  <c:v>43384</c:v>
                </c:pt>
                <c:pt idx="18">
                  <c:v>43385</c:v>
                </c:pt>
                <c:pt idx="19">
                  <c:v>43386</c:v>
                </c:pt>
                <c:pt idx="20">
                  <c:v>43387</c:v>
                </c:pt>
                <c:pt idx="21">
                  <c:v>43388</c:v>
                </c:pt>
                <c:pt idx="22">
                  <c:v>43389</c:v>
                </c:pt>
                <c:pt idx="23">
                  <c:v>43390</c:v>
                </c:pt>
                <c:pt idx="24">
                  <c:v>43391</c:v>
                </c:pt>
                <c:pt idx="25">
                  <c:v>43392</c:v>
                </c:pt>
                <c:pt idx="26">
                  <c:v>43393</c:v>
                </c:pt>
                <c:pt idx="27">
                  <c:v>43394</c:v>
                </c:pt>
              </c:numCache>
            </c:numRef>
          </c:cat>
          <c:val>
            <c:numRef>
              <c:f>Sheet1!$D$2:$D$29</c:f>
              <c:numCache>
                <c:formatCode>General</c:formatCode>
                <c:ptCount val="28"/>
                <c:pt idx="4">
                  <c:v>3</c:v>
                </c:pt>
                <c:pt idx="5">
                  <c:v>14</c:v>
                </c:pt>
                <c:pt idx="12">
                  <c:v>12</c:v>
                </c:pt>
                <c:pt idx="19">
                  <c:v>12</c:v>
                </c:pt>
                <c:pt idx="26">
                  <c:v>17</c:v>
                </c:pt>
              </c:numCache>
            </c:numRef>
          </c:val>
          <c:extLst xmlns:c16r2="http://schemas.microsoft.com/office/drawing/2015/06/chart">
            <c:ext xmlns:c16="http://schemas.microsoft.com/office/drawing/2014/chart" uri="{C3380CC4-5D6E-409C-BE32-E72D297353CC}">
              <c16:uniqueId val="{0000000E-3375-4079-8EB1-6E5828AF77F8}"/>
            </c:ext>
          </c:extLst>
        </c:ser>
        <c:ser>
          <c:idx val="3"/>
          <c:order val="3"/>
          <c:tx>
            <c:strRef>
              <c:f>Sheet1!$E$1</c:f>
              <c:strCache>
                <c:ptCount val="1"/>
                <c:pt idx="0">
                  <c:v>NBA</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Sheet1!$A$2:$A$29</c:f>
              <c:numCache>
                <c:formatCode>d\-mmm</c:formatCode>
                <c:ptCount val="28"/>
                <c:pt idx="0">
                  <c:v>43367</c:v>
                </c:pt>
                <c:pt idx="1">
                  <c:v>43368</c:v>
                </c:pt>
                <c:pt idx="2">
                  <c:v>43369</c:v>
                </c:pt>
                <c:pt idx="3">
                  <c:v>43370</c:v>
                </c:pt>
                <c:pt idx="4">
                  <c:v>43371</c:v>
                </c:pt>
                <c:pt idx="5">
                  <c:v>43372</c:v>
                </c:pt>
                <c:pt idx="6">
                  <c:v>43373</c:v>
                </c:pt>
                <c:pt idx="7">
                  <c:v>43374</c:v>
                </c:pt>
                <c:pt idx="8">
                  <c:v>43375</c:v>
                </c:pt>
                <c:pt idx="9">
                  <c:v>43376</c:v>
                </c:pt>
                <c:pt idx="10">
                  <c:v>43377</c:v>
                </c:pt>
                <c:pt idx="11">
                  <c:v>43378</c:v>
                </c:pt>
                <c:pt idx="12">
                  <c:v>43379</c:v>
                </c:pt>
                <c:pt idx="13">
                  <c:v>43380</c:v>
                </c:pt>
                <c:pt idx="14">
                  <c:v>43381</c:v>
                </c:pt>
                <c:pt idx="15">
                  <c:v>43382</c:v>
                </c:pt>
                <c:pt idx="16">
                  <c:v>43383</c:v>
                </c:pt>
                <c:pt idx="17">
                  <c:v>43384</c:v>
                </c:pt>
                <c:pt idx="18">
                  <c:v>43385</c:v>
                </c:pt>
                <c:pt idx="19">
                  <c:v>43386</c:v>
                </c:pt>
                <c:pt idx="20">
                  <c:v>43387</c:v>
                </c:pt>
                <c:pt idx="21">
                  <c:v>43388</c:v>
                </c:pt>
                <c:pt idx="22">
                  <c:v>43389</c:v>
                </c:pt>
                <c:pt idx="23">
                  <c:v>43390</c:v>
                </c:pt>
                <c:pt idx="24">
                  <c:v>43391</c:v>
                </c:pt>
                <c:pt idx="25">
                  <c:v>43392</c:v>
                </c:pt>
                <c:pt idx="26">
                  <c:v>43393</c:v>
                </c:pt>
                <c:pt idx="27">
                  <c:v>43394</c:v>
                </c:pt>
              </c:numCache>
            </c:numRef>
          </c:cat>
          <c:val>
            <c:numRef>
              <c:f>Sheet1!$E$2:$E$29</c:f>
              <c:numCache>
                <c:formatCode>General</c:formatCode>
                <c:ptCount val="28"/>
                <c:pt idx="4">
                  <c:v>5</c:v>
                </c:pt>
                <c:pt idx="6">
                  <c:v>4</c:v>
                </c:pt>
                <c:pt idx="8">
                  <c:v>1</c:v>
                </c:pt>
                <c:pt idx="16">
                  <c:v>2</c:v>
                </c:pt>
                <c:pt idx="22">
                  <c:v>7</c:v>
                </c:pt>
                <c:pt idx="23">
                  <c:v>8</c:v>
                </c:pt>
                <c:pt idx="24">
                  <c:v>9</c:v>
                </c:pt>
                <c:pt idx="25">
                  <c:v>7</c:v>
                </c:pt>
                <c:pt idx="26">
                  <c:v>1</c:v>
                </c:pt>
                <c:pt idx="27">
                  <c:v>1</c:v>
                </c:pt>
              </c:numCache>
            </c:numRef>
          </c:val>
          <c:extLst xmlns:c16r2="http://schemas.microsoft.com/office/drawing/2015/06/chart">
            <c:ext xmlns:c16="http://schemas.microsoft.com/office/drawing/2014/chart" uri="{C3380CC4-5D6E-409C-BE32-E72D297353CC}">
              <c16:uniqueId val="{0000000F-3375-4079-8EB1-6E5828AF77F8}"/>
            </c:ext>
          </c:extLst>
        </c:ser>
        <c:dLbls>
          <c:dLblPos val="ctr"/>
          <c:showLegendKey val="0"/>
          <c:showVal val="1"/>
          <c:showCatName val="0"/>
          <c:showSerName val="0"/>
          <c:showPercent val="0"/>
          <c:showBubbleSize val="0"/>
        </c:dLbls>
        <c:gapWidth val="50"/>
        <c:overlap val="100"/>
        <c:axId val="588708552"/>
        <c:axId val="588708944"/>
      </c:barChart>
      <c:dateAx>
        <c:axId val="588708552"/>
        <c:scaling>
          <c:orientation val="minMax"/>
        </c:scaling>
        <c:delete val="0"/>
        <c:axPos val="b"/>
        <c:numFmt formatCode="d\-mmm" sourceLinked="1"/>
        <c:majorTickMark val="none"/>
        <c:minorTickMark val="none"/>
        <c:tickLblPos val="nextTo"/>
        <c:spPr>
          <a:noFill/>
          <a:ln w="9525" cap="flat" cmpd="sng" algn="ctr">
            <a:solidFill>
              <a:schemeClr val="tx1"/>
            </a:solidFill>
            <a:round/>
            <a:headEnd type="none" w="sm" len="sm"/>
            <a:tailEnd type="none" w="sm" len="sm"/>
          </a:ln>
          <a:effectLst/>
        </c:spPr>
        <c:txPr>
          <a:bodyPr rot="-60000000" spcFirstLastPara="1" vertOverflow="ellipsis" vert="horz" wrap="square" anchor="ctr" anchorCtr="1"/>
          <a:lstStyle/>
          <a:p>
            <a:pPr>
              <a:defRPr sz="1200" b="1" i="0" u="none" strike="noStrike" kern="1200" baseline="0">
                <a:solidFill>
                  <a:schemeClr val="tx1"/>
                </a:solidFill>
                <a:latin typeface="+mj-lt"/>
                <a:ea typeface="+mn-ea"/>
                <a:cs typeface="Calibri" panose="020F0502020204030204" pitchFamily="34" charset="0"/>
              </a:defRPr>
            </a:pPr>
            <a:endParaRPr lang="en-US"/>
          </a:p>
        </c:txPr>
        <c:crossAx val="588708944"/>
        <c:crosses val="autoZero"/>
        <c:auto val="1"/>
        <c:lblOffset val="100"/>
        <c:baseTimeUnit val="days"/>
      </c:dateAx>
      <c:valAx>
        <c:axId val="588708944"/>
        <c:scaling>
          <c:orientation val="minMax"/>
        </c:scaling>
        <c:delete val="1"/>
        <c:axPos val="l"/>
        <c:numFmt formatCode="General" sourceLinked="1"/>
        <c:majorTickMark val="none"/>
        <c:minorTickMark val="none"/>
        <c:tickLblPos val="nextTo"/>
        <c:crossAx val="588708552"/>
        <c:crosses val="autoZero"/>
        <c:crossBetween val="between"/>
      </c:valAx>
      <c:spPr>
        <a:noFill/>
        <a:ln>
          <a:noFill/>
        </a:ln>
        <a:effectLst/>
      </c:spPr>
    </c:plotArea>
    <c:legend>
      <c:legendPos val="t"/>
      <c:layout>
        <c:manualLayout>
          <c:xMode val="edge"/>
          <c:yMode val="edge"/>
          <c:x val="0.30369102972646012"/>
          <c:y val="3.7496958572571043E-2"/>
          <c:w val="0.3907427040950685"/>
          <c:h val="6.2655619423854003E-2"/>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116069696022066"/>
          <c:y val="8.4669473215900182E-2"/>
          <c:w val="0.44708788979496927"/>
          <c:h val="0.91522652539636418"/>
        </c:manualLayout>
      </c:layout>
      <c:pieChart>
        <c:varyColors val="1"/>
        <c:ser>
          <c:idx val="0"/>
          <c:order val="0"/>
          <c:tx>
            <c:strRef>
              <c:f>Sheet1!$B$1</c:f>
              <c:strCache>
                <c:ptCount val="1"/>
                <c:pt idx="0">
                  <c:v>Sales</c:v>
                </c:pt>
              </c:strCache>
            </c:strRef>
          </c:tx>
          <c:spPr>
            <a:solidFill>
              <a:schemeClr val="accent1"/>
            </a:solidFill>
          </c:spPr>
          <c:dPt>
            <c:idx val="0"/>
            <c:bubble3D val="0"/>
            <c:spPr>
              <a:solidFill>
                <a:srgbClr val="4F81BD"/>
              </a:solidFill>
              <a:ln w="19050">
                <a:solidFill>
                  <a:schemeClr val="lt1"/>
                </a:solidFill>
              </a:ln>
              <a:effectLst/>
            </c:spPr>
            <c:extLst xmlns:c16r2="http://schemas.microsoft.com/office/drawing/2015/06/chart">
              <c:ext xmlns:c16="http://schemas.microsoft.com/office/drawing/2014/chart" uri="{C3380CC4-5D6E-409C-BE32-E72D297353CC}">
                <c16:uniqueId val="{00000001-105F-4F7D-9FB2-6FCA64A86892}"/>
              </c:ext>
            </c:extLst>
          </c:dPt>
          <c:dPt>
            <c:idx val="1"/>
            <c:bubble3D val="0"/>
            <c:spPr>
              <a:solidFill>
                <a:srgbClr val="FAB982"/>
              </a:solidFill>
              <a:ln w="19050">
                <a:solidFill>
                  <a:schemeClr val="lt1"/>
                </a:solidFill>
              </a:ln>
              <a:effectLst/>
            </c:spPr>
            <c:extLst xmlns:c16r2="http://schemas.microsoft.com/office/drawing/2015/06/chart">
              <c:ext xmlns:c16="http://schemas.microsoft.com/office/drawing/2014/chart" uri="{C3380CC4-5D6E-409C-BE32-E72D297353CC}">
                <c16:uniqueId val="{00000002-105F-4F7D-9FB2-6FCA64A86892}"/>
              </c:ext>
            </c:extLst>
          </c:dPt>
          <c:dPt>
            <c:idx val="2"/>
            <c:bubble3D val="0"/>
            <c:spPr>
              <a:solidFill>
                <a:srgbClr val="00CC99"/>
              </a:solidFill>
              <a:ln w="19050">
                <a:solidFill>
                  <a:schemeClr val="lt1"/>
                </a:solidFill>
              </a:ln>
              <a:effectLst/>
            </c:spPr>
            <c:extLst xmlns:c16r2="http://schemas.microsoft.com/office/drawing/2015/06/chart">
              <c:ext xmlns:c16="http://schemas.microsoft.com/office/drawing/2014/chart" uri="{C3380CC4-5D6E-409C-BE32-E72D297353CC}">
                <c16:uniqueId val="{00000003-105F-4F7D-9FB2-6FCA64A86892}"/>
              </c:ext>
            </c:extLst>
          </c:dPt>
          <c:dLbls>
            <c:dLbl>
              <c:idx val="0"/>
              <c:layout>
                <c:manualLayout>
                  <c:x val="-0.18592256128285223"/>
                  <c:y val="-0.22715741489843522"/>
                </c:manualLayout>
              </c:layout>
              <c:tx>
                <c:rich>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Trebuchet MS" panose="020B0603020202020204" pitchFamily="34" charset="0"/>
                        <a:ea typeface="+mn-ea"/>
                        <a:cs typeface="+mn-cs"/>
                      </a:defRPr>
                    </a:pPr>
                    <a:fld id="{35FB62B7-B7F9-4398-9535-4CDAB74ABA81}" type="CATEGORYNAME">
                      <a:rPr lang="en-US" sz="3200" smtClean="0">
                        <a:solidFill>
                          <a:schemeClr val="bg1"/>
                        </a:solidFill>
                        <a:latin typeface="Trebuchet MS" panose="020B0603020202020204" pitchFamily="34" charset="0"/>
                      </a:rPr>
                      <a:pPr>
                        <a:defRPr sz="3200" b="1">
                          <a:solidFill>
                            <a:schemeClr val="bg1"/>
                          </a:solidFill>
                          <a:latin typeface="Trebuchet MS" panose="020B0603020202020204" pitchFamily="34" charset="0"/>
                        </a:defRPr>
                      </a:pPr>
                      <a:t>[CATEGORY NAME]</a:t>
                    </a:fld>
                    <a:endParaRPr lang="en-US" sz="3200" baseline="0" dirty="0">
                      <a:solidFill>
                        <a:schemeClr val="bg1"/>
                      </a:solidFill>
                      <a:latin typeface="Trebuchet MS" panose="020B0603020202020204" pitchFamily="34" charset="0"/>
                    </a:endParaRPr>
                  </a:p>
                  <a:p>
                    <a:pPr>
                      <a:defRPr sz="3200" b="1">
                        <a:solidFill>
                          <a:schemeClr val="bg1"/>
                        </a:solidFill>
                        <a:latin typeface="Trebuchet MS" panose="020B0603020202020204" pitchFamily="34" charset="0"/>
                      </a:defRPr>
                    </a:pPr>
                    <a:fld id="{2AC0AE77-8169-49DE-BCEF-B686A04741A9}" type="PERCENTAGE">
                      <a:rPr lang="en-US" sz="3200" baseline="0" smtClean="0">
                        <a:solidFill>
                          <a:schemeClr val="bg1"/>
                        </a:solidFill>
                        <a:latin typeface="Trebuchet MS" panose="020B0603020202020204" pitchFamily="34" charset="0"/>
                      </a:rPr>
                      <a:pPr>
                        <a:defRPr sz="3200" b="1">
                          <a:solidFill>
                            <a:schemeClr val="bg1"/>
                          </a:solidFill>
                          <a:latin typeface="Trebuchet MS" panose="020B06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Trebuchet MS" panose="020B0603020202020204" pitchFamily="34" charset="0"/>
                      <a:ea typeface="+mn-ea"/>
                      <a:cs typeface="+mn-cs"/>
                    </a:defRPr>
                  </a:pPr>
                  <a:endParaRPr lang="en-US"/>
                </a:p>
              </c:txP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1-105F-4F7D-9FB2-6FCA64A86892}"/>
                </c:ext>
                <c:ext xmlns:c15="http://schemas.microsoft.com/office/drawing/2012/chart" uri="{CE6537A1-D6FC-4f65-9D91-7224C49458BB}">
                  <c15:dlblFieldTable/>
                  <c15:showDataLabelsRange val="0"/>
                </c:ext>
              </c:extLst>
            </c:dLbl>
            <c:dLbl>
              <c:idx val="1"/>
              <c:layout>
                <c:manualLayout>
                  <c:x val="-2.3648152157353285E-2"/>
                  <c:y val="-1.7522658054861643E-2"/>
                </c:manualLayout>
              </c:layout>
              <c:tx>
                <c:rich>
                  <a:bodyPr rot="0" spcFirstLastPara="1" vertOverflow="ellipsis" vert="horz" wrap="square" lIns="38100" tIns="19050" rIns="38100" bIns="19050" anchor="ctr" anchorCtr="1">
                    <a:noAutofit/>
                  </a:bodyPr>
                  <a:lstStyle/>
                  <a:p>
                    <a:pPr>
                      <a:defRPr sz="3200" b="1" i="0" u="none" strike="noStrike" kern="1200" baseline="0">
                        <a:solidFill>
                          <a:schemeClr val="tx1"/>
                        </a:solidFill>
                        <a:latin typeface="Trebuchet MS" panose="020B0603020202020204" pitchFamily="34" charset="0"/>
                        <a:ea typeface="+mn-ea"/>
                        <a:cs typeface="+mn-cs"/>
                      </a:defRPr>
                    </a:pPr>
                    <a:fld id="{65EAF685-19FB-4A24-BA1A-EA9D03A255C4}" type="CATEGORYNAME">
                      <a:rPr lang="en-US" sz="3200" smtClean="0">
                        <a:solidFill>
                          <a:schemeClr val="tx1"/>
                        </a:solidFill>
                        <a:latin typeface="Trebuchet MS" panose="020B0603020202020204" pitchFamily="34" charset="0"/>
                      </a:rPr>
                      <a:pPr>
                        <a:defRPr sz="3200" b="1">
                          <a:solidFill>
                            <a:schemeClr val="tx1"/>
                          </a:solidFill>
                          <a:latin typeface="Trebuchet MS" panose="020B0603020202020204" pitchFamily="34" charset="0"/>
                        </a:defRPr>
                      </a:pPr>
                      <a:t>[CATEGORY NAME]</a:t>
                    </a:fld>
                    <a:r>
                      <a:rPr lang="en-US" sz="3200" baseline="0" dirty="0">
                        <a:solidFill>
                          <a:schemeClr val="tx1"/>
                        </a:solidFill>
                        <a:latin typeface="Trebuchet MS" panose="020B0603020202020204" pitchFamily="34" charset="0"/>
                      </a:rPr>
                      <a:t> </a:t>
                    </a:r>
                  </a:p>
                  <a:p>
                    <a:pPr>
                      <a:defRPr sz="3200" b="1">
                        <a:solidFill>
                          <a:schemeClr val="tx1"/>
                        </a:solidFill>
                        <a:latin typeface="Trebuchet MS" panose="020B0603020202020204" pitchFamily="34" charset="0"/>
                      </a:defRPr>
                    </a:pPr>
                    <a:r>
                      <a:rPr lang="en-US" sz="3200" baseline="0" dirty="0">
                        <a:solidFill>
                          <a:schemeClr val="tx1"/>
                        </a:solidFill>
                        <a:latin typeface="Trebuchet MS" panose="020B0603020202020204" pitchFamily="34" charset="0"/>
                      </a:rPr>
                      <a:t>10%</a:t>
                    </a:r>
                  </a:p>
                </c:rich>
              </c:tx>
              <c:spPr>
                <a:noFill/>
                <a:ln>
                  <a:noFill/>
                </a:ln>
                <a:effectLst/>
              </c:spPr>
              <c:txPr>
                <a:bodyPr rot="0" spcFirstLastPara="1" vertOverflow="ellipsis" vert="horz" wrap="square" lIns="38100" tIns="19050" rIns="38100" bIns="19050" anchor="ctr" anchorCtr="1">
                  <a:noAutofit/>
                </a:bodyPr>
                <a:lstStyle/>
                <a:p>
                  <a:pPr>
                    <a:defRPr sz="3200"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2-105F-4F7D-9FB2-6FCA64A86892}"/>
                </c:ext>
                <c:ext xmlns:c15="http://schemas.microsoft.com/office/drawing/2012/chart" uri="{CE6537A1-D6FC-4f65-9D91-7224C49458BB}">
                  <c15:layout>
                    <c:manualLayout>
                      <c:w val="0.29014739441758275"/>
                      <c:h val="0.22286354952271636"/>
                    </c:manualLayout>
                  </c15:layout>
                  <c15:dlblFieldTable/>
                  <c15:showDataLabelsRange val="0"/>
                </c:ext>
              </c:extLst>
            </c:dLbl>
            <c:dLbl>
              <c:idx val="2"/>
              <c:layout>
                <c:manualLayout>
                  <c:x val="0.20229596524810217"/>
                  <c:y val="0.18179311261314912"/>
                </c:manualLayout>
              </c:layout>
              <c:tx>
                <c:rich>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Trebuchet MS" panose="020B0603020202020204" pitchFamily="34" charset="0"/>
                        <a:ea typeface="+mn-ea"/>
                        <a:cs typeface="+mn-cs"/>
                      </a:defRPr>
                    </a:pPr>
                    <a:fld id="{0AA0B005-1441-4524-8B76-5FC8CBCB961A}" type="CATEGORYNAME">
                      <a:rPr lang="en-US" sz="3200" smtClean="0">
                        <a:solidFill>
                          <a:schemeClr val="bg1"/>
                        </a:solidFill>
                        <a:latin typeface="Trebuchet MS" panose="020B0603020202020204" pitchFamily="34" charset="0"/>
                      </a:rPr>
                      <a:pPr>
                        <a:defRPr sz="3200" b="1">
                          <a:solidFill>
                            <a:schemeClr val="bg1"/>
                          </a:solidFill>
                          <a:latin typeface="Trebuchet MS" panose="020B0603020202020204" pitchFamily="34" charset="0"/>
                        </a:defRPr>
                      </a:pPr>
                      <a:t>[CATEGORY NAME]</a:t>
                    </a:fld>
                    <a:r>
                      <a:rPr lang="en-US" sz="3200" baseline="0" dirty="0">
                        <a:solidFill>
                          <a:schemeClr val="bg1"/>
                        </a:solidFill>
                        <a:latin typeface="Trebuchet MS" panose="020B0603020202020204" pitchFamily="34" charset="0"/>
                      </a:rPr>
                      <a:t> </a:t>
                    </a:r>
                  </a:p>
                  <a:p>
                    <a:pPr>
                      <a:defRPr sz="3200" b="1">
                        <a:solidFill>
                          <a:schemeClr val="bg1"/>
                        </a:solidFill>
                        <a:latin typeface="Trebuchet MS" panose="020B0603020202020204" pitchFamily="34" charset="0"/>
                      </a:defRPr>
                    </a:pPr>
                    <a:fld id="{756683C8-93F6-4544-A4F7-0734545DDE3C}" type="PERCENTAGE">
                      <a:rPr lang="en-US" sz="3200" baseline="0" smtClean="0">
                        <a:solidFill>
                          <a:schemeClr val="bg1"/>
                        </a:solidFill>
                        <a:latin typeface="Trebuchet MS" panose="020B0603020202020204" pitchFamily="34" charset="0"/>
                      </a:rPr>
                      <a:pPr>
                        <a:defRPr sz="3200" b="1">
                          <a:solidFill>
                            <a:schemeClr val="bg1"/>
                          </a:solidFill>
                          <a:latin typeface="Trebuchet MS" panose="020B06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Trebuchet MS" panose="020B0603020202020204" pitchFamily="34" charset="0"/>
                      <a:ea typeface="+mn-ea"/>
                      <a:cs typeface="+mn-cs"/>
                    </a:defRPr>
                  </a:pPr>
                  <a:endParaRPr lang="en-US"/>
                </a:p>
              </c:txPr>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3-105F-4F7D-9FB2-6FCA64A86892}"/>
                </c:ext>
                <c:ext xmlns:c15="http://schemas.microsoft.com/office/drawing/2012/chart" uri="{CE6537A1-D6FC-4f65-9D91-7224C49458BB}">
                  <c15:layout>
                    <c:manualLayout>
                      <c:w val="0.23958333333333334"/>
                      <c:h val="0.21328125000000001"/>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Trebuchet MS" panose="020B06030202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Ad-Supported Cable TV</c:v>
                </c:pt>
                <c:pt idx="1">
                  <c:v>Ad-Supported Cable TV &amp; Broadcast TV</c:v>
                </c:pt>
                <c:pt idx="2">
                  <c:v>Broadcast TV</c:v>
                </c:pt>
              </c:strCache>
            </c:strRef>
          </c:cat>
          <c:val>
            <c:numRef>
              <c:f>Sheet1!$B$2:$B$4</c:f>
              <c:numCache>
                <c:formatCode>General</c:formatCode>
                <c:ptCount val="3"/>
                <c:pt idx="0">
                  <c:v>528</c:v>
                </c:pt>
                <c:pt idx="1">
                  <c:v>96</c:v>
                </c:pt>
                <c:pt idx="2">
                  <c:v>313</c:v>
                </c:pt>
              </c:numCache>
            </c:numRef>
          </c:val>
          <c:extLst xmlns:c16r2="http://schemas.microsoft.com/office/drawing/2015/06/chart">
            <c:ext xmlns:c16="http://schemas.microsoft.com/office/drawing/2014/chart" uri="{C3380CC4-5D6E-409C-BE32-E72D297353CC}">
              <c16:uniqueId val="{00000000-105F-4F7D-9FB2-6FCA64A86892}"/>
            </c:ext>
          </c:extLst>
        </c:ser>
        <c:dLbls>
          <c:showLegendKey val="0"/>
          <c:showVal val="0"/>
          <c:showCatName val="0"/>
          <c:showSerName val="0"/>
          <c:showPercent val="0"/>
          <c:showBubbleSize val="0"/>
          <c:showLeaderLines val="1"/>
        </c:dLbls>
        <c:firstSliceAng val="360"/>
      </c:pieChart>
      <c:spPr>
        <a:noFill/>
        <a:ln>
          <a:noFill/>
        </a:ln>
        <a:effectLst/>
      </c:spPr>
    </c:plotArea>
    <c:legend>
      <c:legendPos val="b"/>
      <c:layout>
        <c:manualLayout>
          <c:xMode val="edge"/>
          <c:yMode val="edge"/>
          <c:x val="0.12509666482740575"/>
          <c:y val="1.2037504055988465E-2"/>
          <c:w val="0.73741722174577484"/>
          <c:h val="4.2568678265142566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1741042554302896E-3"/>
          <c:y val="0.12029532048984978"/>
          <c:w val="0.66961292035890085"/>
          <c:h val="0.78642961828976199"/>
        </c:manualLayout>
      </c:layout>
      <c:pieChart>
        <c:varyColors val="1"/>
        <c:ser>
          <c:idx val="0"/>
          <c:order val="0"/>
          <c:tx>
            <c:strRef>
              <c:f>Sheet1!$B$1</c:f>
              <c:strCache>
                <c:ptCount val="1"/>
                <c:pt idx="0">
                  <c:v>%</c:v>
                </c:pt>
              </c:strCache>
            </c:strRef>
          </c:tx>
          <c:dPt>
            <c:idx val="0"/>
            <c:bubble3D val="0"/>
            <c:spPr>
              <a:solidFill>
                <a:schemeClr val="accent1">
                  <a:tint val="46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A442-4FEB-9416-23DB333B6AEC}"/>
              </c:ext>
            </c:extLst>
          </c:dPt>
          <c:dPt>
            <c:idx val="1"/>
            <c:bubble3D val="0"/>
            <c:spPr>
              <a:solidFill>
                <a:schemeClr val="accent1">
                  <a:tint val="62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A442-4FEB-9416-23DB333B6AEC}"/>
              </c:ext>
            </c:extLst>
          </c:dPt>
          <c:dPt>
            <c:idx val="2"/>
            <c:bubble3D val="0"/>
            <c:spPr>
              <a:solidFill>
                <a:schemeClr val="accent1">
                  <a:tint val="77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A442-4FEB-9416-23DB333B6AEC}"/>
              </c:ext>
            </c:extLst>
          </c:dPt>
          <c:dPt>
            <c:idx val="3"/>
            <c:bubble3D val="0"/>
            <c:spPr>
              <a:solidFill>
                <a:schemeClr val="accent1">
                  <a:tint val="93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A442-4FEB-9416-23DB333B6AEC}"/>
              </c:ext>
            </c:extLst>
          </c:dPt>
          <c:dPt>
            <c:idx val="4"/>
            <c:bubble3D val="0"/>
            <c:spPr>
              <a:solidFill>
                <a:schemeClr val="accent1">
                  <a:shade val="92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A442-4FEB-9416-23DB333B6AEC}"/>
              </c:ext>
            </c:extLst>
          </c:dPt>
          <c:dPt>
            <c:idx val="5"/>
            <c:bubble3D val="0"/>
            <c:spPr>
              <a:solidFill>
                <a:schemeClr val="accent1">
                  <a:shade val="76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B-A442-4FEB-9416-23DB333B6AEC}"/>
              </c:ext>
            </c:extLst>
          </c:dPt>
          <c:dPt>
            <c:idx val="6"/>
            <c:bubble3D val="0"/>
            <c:spPr>
              <a:solidFill>
                <a:schemeClr val="accent1">
                  <a:shade val="61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D-A442-4FEB-9416-23DB333B6AEC}"/>
              </c:ext>
            </c:extLst>
          </c:dPt>
          <c:dPt>
            <c:idx val="7"/>
            <c:bubble3D val="0"/>
            <c:spPr>
              <a:solidFill>
                <a:schemeClr val="accent1">
                  <a:shade val="45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E-A442-4FEB-9416-23DB333B6AEC}"/>
              </c:ext>
            </c:extLst>
          </c:dPt>
          <c:dLbls>
            <c:dLbl>
              <c:idx val="0"/>
              <c:layout>
                <c:manualLayout>
                  <c:x val="-2.6080520120574581E-2"/>
                  <c:y val="-3.7307803463119743E-3"/>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tx1"/>
                        </a:solidFill>
                        <a:latin typeface="+mn-lt"/>
                        <a:ea typeface="+mn-ea"/>
                        <a:cs typeface="+mn-cs"/>
                      </a:defRPr>
                    </a:pPr>
                    <a:fld id="{929970EF-CDC3-4B72-BDFD-949D225964AA}" type="CATEGORYNAME">
                      <a:rPr lang="en-US" sz="2400" u="sng">
                        <a:solidFill>
                          <a:schemeClr val="tx1"/>
                        </a:solidFill>
                      </a:rPr>
                      <a:pPr>
                        <a:defRPr sz="2400">
                          <a:solidFill>
                            <a:schemeClr val="tx1"/>
                          </a:solidFill>
                        </a:defRPr>
                      </a:pPr>
                      <a:t>[CATEGORY NAME]</a:t>
                    </a:fld>
                    <a:r>
                      <a:rPr lang="en-US" sz="2400" baseline="0" dirty="0">
                        <a:solidFill>
                          <a:schemeClr val="tx1"/>
                        </a:solidFill>
                      </a:rPr>
                      <a:t>
1%</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A442-4FEB-9416-23DB333B6AEC}"/>
                </c:ext>
                <c:ext xmlns:c15="http://schemas.microsoft.com/office/drawing/2012/chart" uri="{CE6537A1-D6FC-4f65-9D91-7224C49458BB}">
                  <c15:dlblFieldTable/>
                  <c15:showDataLabelsRange val="0"/>
                </c:ext>
              </c:extLst>
            </c:dLbl>
            <c:dLbl>
              <c:idx val="1"/>
              <c:layout>
                <c:manualLayout>
                  <c:x val="4.2546922946265942E-2"/>
                  <c:y val="-6.2161615324422684E-5"/>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tx1"/>
                        </a:solidFill>
                        <a:latin typeface="+mn-lt"/>
                        <a:ea typeface="+mn-ea"/>
                        <a:cs typeface="+mn-cs"/>
                      </a:defRPr>
                    </a:pPr>
                    <a:fld id="{5DE6ABC4-8BAB-4147-BA6B-022FF6659C71}" type="CATEGORYNAME">
                      <a:rPr lang="en-US" sz="2400" u="sng">
                        <a:solidFill>
                          <a:schemeClr val="tx1"/>
                        </a:solidFill>
                      </a:rPr>
                      <a:pPr>
                        <a:defRPr sz="2400">
                          <a:solidFill>
                            <a:schemeClr val="tx1"/>
                          </a:solidFill>
                        </a:defRPr>
                      </a:pPr>
                      <a:t>[CATEGORY NAME]</a:t>
                    </a:fld>
                    <a:r>
                      <a:rPr lang="en-US" sz="2400" baseline="0" dirty="0">
                        <a:solidFill>
                          <a:schemeClr val="tx1"/>
                        </a:solidFill>
                      </a:rPr>
                      <a:t>
</a:t>
                    </a:r>
                    <a:fld id="{0FBBE0C1-CB6F-4ED5-BCFA-CA83F68A0398}" type="PERCENTAGE">
                      <a:rPr lang="en-US" sz="2400" baseline="0" smtClean="0">
                        <a:solidFill>
                          <a:schemeClr val="tx1"/>
                        </a:solidFill>
                      </a:rPr>
                      <a:pPr>
                        <a:defRPr sz="2400">
                          <a:solidFill>
                            <a:schemeClr val="tx1"/>
                          </a:solidFill>
                        </a:defRPr>
                      </a:pPr>
                      <a:t>[PERCENTAGE]</a:t>
                    </a:fld>
                    <a:endParaRPr lang="en-US" sz="2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A442-4FEB-9416-23DB333B6AEC}"/>
                </c:ext>
                <c:ext xmlns:c15="http://schemas.microsoft.com/office/drawing/2012/chart" uri="{CE6537A1-D6FC-4f65-9D91-7224C49458BB}">
                  <c15:dlblFieldTable/>
                  <c15:showDataLabelsRange val="0"/>
                </c:ext>
              </c:extLst>
            </c:dLbl>
            <c:dLbl>
              <c:idx val="2"/>
              <c:layout>
                <c:manualLayout>
                  <c:x val="-0.12934494626888715"/>
                  <c:y val="0.14887150233905047"/>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fld id="{F51984F5-B0F9-41A3-98F7-6804FA310494}" type="CATEGORYNAME">
                      <a:rPr lang="en-US" sz="2400" u="sng">
                        <a:solidFill>
                          <a:schemeClr val="bg1"/>
                        </a:solidFill>
                      </a:rPr>
                      <a:pPr>
                        <a:defRPr sz="2400">
                          <a:solidFill>
                            <a:schemeClr val="bg1"/>
                          </a:solidFill>
                        </a:defRPr>
                      </a:pPr>
                      <a:t>[CATEGORY NAME]</a:t>
                    </a:fld>
                    <a:r>
                      <a:rPr lang="en-US" sz="2400" baseline="0" dirty="0">
                        <a:solidFill>
                          <a:schemeClr val="bg1"/>
                        </a:solidFill>
                      </a:rPr>
                      <a:t>
</a:t>
                    </a:r>
                    <a:fld id="{3B14B30F-4229-4B5B-B1FB-F773A333ED85}" type="PERCENTAGE">
                      <a:rPr lang="en-US" sz="2400" baseline="0" smtClean="0">
                        <a:solidFill>
                          <a:schemeClr val="bg1"/>
                        </a:solidFill>
                      </a:rPr>
                      <a:pPr>
                        <a:defRPr sz="2400">
                          <a:solidFill>
                            <a:schemeClr val="bg1"/>
                          </a:solidFill>
                        </a:defRPr>
                      </a:pPr>
                      <a:t>[PERCENTAGE]</a:t>
                    </a:fld>
                    <a:endParaRPr lang="en-US" sz="24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A442-4FEB-9416-23DB333B6AEC}"/>
                </c:ext>
                <c:ext xmlns:c15="http://schemas.microsoft.com/office/drawing/2012/chart" uri="{CE6537A1-D6FC-4f65-9D91-7224C49458BB}">
                  <c15:dlblFieldTable/>
                  <c15:showDataLabelsRange val="0"/>
                </c:ext>
              </c:extLst>
            </c:dLbl>
            <c:dLbl>
              <c:idx val="3"/>
              <c:layout>
                <c:manualLayout>
                  <c:x val="-0.18366982370181986"/>
                  <c:y val="-4.8611102804587913E-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fld id="{25316D61-A9B2-44C9-9CA9-7DA6708FABE0}" type="CATEGORYNAME">
                      <a:rPr lang="en-US" sz="2400" u="sng">
                        <a:solidFill>
                          <a:schemeClr val="bg1"/>
                        </a:solidFill>
                      </a:rPr>
                      <a:pPr>
                        <a:defRPr sz="2400">
                          <a:solidFill>
                            <a:schemeClr val="bg1"/>
                          </a:solidFill>
                        </a:defRPr>
                      </a:pPr>
                      <a:t>[CATEGORY NAME]</a:t>
                    </a:fld>
                    <a:r>
                      <a:rPr lang="en-US" sz="2400" baseline="0" dirty="0">
                        <a:solidFill>
                          <a:schemeClr val="bg1"/>
                        </a:solidFill>
                      </a:rPr>
                      <a:t>
</a:t>
                    </a:r>
                    <a:fld id="{E3FDCAF3-7508-41C1-848E-3FE87A2240DF}" type="PERCENTAGE">
                      <a:rPr lang="en-US" sz="2400" baseline="0" smtClean="0">
                        <a:solidFill>
                          <a:schemeClr val="bg1"/>
                        </a:solidFill>
                      </a:rPr>
                      <a:pPr>
                        <a:defRPr sz="2400">
                          <a:solidFill>
                            <a:schemeClr val="bg1"/>
                          </a:solidFill>
                        </a:defRPr>
                      </a:pPr>
                      <a:t>[PERCENTAGE]</a:t>
                    </a:fld>
                    <a:endParaRPr lang="en-US" sz="24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A442-4FEB-9416-23DB333B6AEC}"/>
                </c:ext>
                <c:ext xmlns:c15="http://schemas.microsoft.com/office/drawing/2012/chart" uri="{CE6537A1-D6FC-4f65-9D91-7224C49458BB}">
                  <c15:dlblFieldTable/>
                  <c15:showDataLabelsRange val="0"/>
                </c:ext>
              </c:extLst>
            </c:dLbl>
            <c:dLbl>
              <c:idx val="4"/>
              <c:layout>
                <c:manualLayout>
                  <c:x val="-5.5757856483328865E-2"/>
                  <c:y val="-0.16710066589077105"/>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fld id="{62D80ACD-6671-4F61-A894-E60E82F638B8}" type="CATEGORYNAME">
                      <a:rPr lang="en-US" sz="2400" u="sng">
                        <a:solidFill>
                          <a:schemeClr val="bg1"/>
                        </a:solidFill>
                      </a:rPr>
                      <a:pPr>
                        <a:defRPr sz="2400">
                          <a:solidFill>
                            <a:schemeClr val="bg1"/>
                          </a:solidFill>
                        </a:defRPr>
                      </a:pPr>
                      <a:t>[CATEGORY NAME]</a:t>
                    </a:fld>
                    <a:r>
                      <a:rPr lang="en-US" sz="2400" baseline="0" dirty="0">
                        <a:solidFill>
                          <a:schemeClr val="bg1"/>
                        </a:solidFill>
                      </a:rPr>
                      <a:t>
</a:t>
                    </a:r>
                    <a:fld id="{AC4F8CAC-8632-4DD4-8B81-C864F4B092E7}" type="PERCENTAGE">
                      <a:rPr lang="en-US" sz="2400" baseline="0" smtClean="0">
                        <a:solidFill>
                          <a:schemeClr val="bg1"/>
                        </a:solidFill>
                      </a:rPr>
                      <a:pPr>
                        <a:defRPr sz="2400">
                          <a:solidFill>
                            <a:schemeClr val="bg1"/>
                          </a:solidFill>
                        </a:defRPr>
                      </a:pPr>
                      <a:t>[PERCENTAGE]</a:t>
                    </a:fld>
                    <a:endParaRPr lang="en-US" sz="24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A442-4FEB-9416-23DB333B6AEC}"/>
                </c:ext>
                <c:ext xmlns:c15="http://schemas.microsoft.com/office/drawing/2012/chart" uri="{CE6537A1-D6FC-4f65-9D91-7224C49458BB}">
                  <c15:dlblFieldTable/>
                  <c15:showDataLabelsRange val="0"/>
                </c:ext>
              </c:extLst>
            </c:dLbl>
            <c:dLbl>
              <c:idx val="5"/>
              <c:layout>
                <c:manualLayout>
                  <c:x val="0.15350800808171666"/>
                  <c:y val="-0.13841054612133888"/>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fld id="{F508C6B3-52AE-457B-A9A1-24A6064F9525}" type="CATEGORYNAME">
                      <a:rPr lang="en-US" sz="2400" u="sng">
                        <a:solidFill>
                          <a:schemeClr val="bg1"/>
                        </a:solidFill>
                      </a:rPr>
                      <a:pPr>
                        <a:defRPr sz="2400">
                          <a:solidFill>
                            <a:schemeClr val="bg1"/>
                          </a:solidFill>
                        </a:defRPr>
                      </a:pPr>
                      <a:t>[CATEGORY NAME]</a:t>
                    </a:fld>
                    <a:r>
                      <a:rPr lang="en-US" sz="2400" baseline="0" dirty="0">
                        <a:solidFill>
                          <a:schemeClr val="bg1"/>
                        </a:solidFill>
                      </a:rPr>
                      <a:t>
16%</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A442-4FEB-9416-23DB333B6AEC}"/>
                </c:ext>
                <c:ext xmlns:c15="http://schemas.microsoft.com/office/drawing/2012/chart" uri="{CE6537A1-D6FC-4f65-9D91-7224C49458BB}">
                  <c15:dlblFieldTable/>
                  <c15:showDataLabelsRange val="0"/>
                </c:ext>
              </c:extLst>
            </c:dLbl>
            <c:dLbl>
              <c:idx val="6"/>
              <c:layout>
                <c:manualLayout>
                  <c:x val="0.10776355971067357"/>
                  <c:y val="8.8107656875467399E-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fld id="{624D34FF-8120-4F15-9931-F4304C2BF60D}" type="CATEGORYNAME">
                      <a:rPr lang="en-US" sz="2400" u="sng">
                        <a:solidFill>
                          <a:schemeClr val="bg1"/>
                        </a:solidFill>
                      </a:rPr>
                      <a:pPr>
                        <a:defRPr sz="2400">
                          <a:solidFill>
                            <a:schemeClr val="bg1"/>
                          </a:solidFill>
                        </a:defRPr>
                      </a:pPr>
                      <a:t>[CATEGORY NAME]</a:t>
                    </a:fld>
                    <a:r>
                      <a:rPr lang="en-US" sz="2400" baseline="0" dirty="0">
                        <a:solidFill>
                          <a:schemeClr val="bg1"/>
                        </a:solidFill>
                      </a:rPr>
                      <a:t>
</a:t>
                    </a:r>
                    <a:fld id="{7005FD33-323D-469C-B294-77E6F8B233AC}" type="PERCENTAGE">
                      <a:rPr lang="en-US" sz="2400" baseline="0">
                        <a:solidFill>
                          <a:schemeClr val="bg1"/>
                        </a:solidFill>
                      </a:rPr>
                      <a:pPr>
                        <a:defRPr sz="2400">
                          <a:solidFill>
                            <a:schemeClr val="bg1"/>
                          </a:solidFill>
                        </a:defRPr>
                      </a:pPr>
                      <a:t>[PERCENTAGE]</a:t>
                    </a:fld>
                    <a:endParaRPr lang="en-US" sz="24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D-A442-4FEB-9416-23DB333B6AEC}"/>
                </c:ext>
                <c:ext xmlns:c15="http://schemas.microsoft.com/office/drawing/2012/chart" uri="{CE6537A1-D6FC-4f65-9D91-7224C49458BB}">
                  <c15:dlblFieldTable/>
                  <c15:showDataLabelsRange val="0"/>
                </c:ext>
              </c:extLst>
            </c:dLbl>
            <c:dLbl>
              <c:idx val="7"/>
              <c:layout>
                <c:manualLayout>
                  <c:x val="3.8803483880666151E-2"/>
                  <c:y val="0.15494789018962393"/>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fld id="{6B201857-7E77-4E5E-BF1E-576514AD8EFE}" type="CATEGORYNAME">
                      <a:rPr lang="en-US" sz="2400" u="sng">
                        <a:solidFill>
                          <a:schemeClr val="bg1"/>
                        </a:solidFill>
                      </a:rPr>
                      <a:pPr>
                        <a:defRPr sz="2400">
                          <a:solidFill>
                            <a:schemeClr val="bg1"/>
                          </a:solidFill>
                        </a:defRPr>
                      </a:pPr>
                      <a:t>[CATEGORY NAME]</a:t>
                    </a:fld>
                    <a:r>
                      <a:rPr lang="en-US" sz="2400" baseline="0" dirty="0">
                        <a:solidFill>
                          <a:schemeClr val="bg1"/>
                        </a:solidFill>
                      </a:rPr>
                      <a:t>
</a:t>
                    </a:r>
                    <a:fld id="{9718332D-99E1-483F-9484-AA0AB2199501}" type="PERCENTAGE">
                      <a:rPr lang="en-US" sz="2400" baseline="0">
                        <a:solidFill>
                          <a:schemeClr val="bg1"/>
                        </a:solidFill>
                      </a:rPr>
                      <a:pPr>
                        <a:defRPr sz="2400">
                          <a:solidFill>
                            <a:schemeClr val="bg1"/>
                          </a:solidFill>
                        </a:defRPr>
                      </a:pPr>
                      <a:t>[PERCENTAGE]</a:t>
                    </a:fld>
                    <a:endParaRPr lang="en-US" sz="24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E-A442-4FEB-9416-23DB333B6AEC}"/>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Sheet1!$A$2:$A$9</c:f>
              <c:strCache>
                <c:ptCount val="8"/>
                <c:pt idx="0">
                  <c:v>2-12</c:v>
                </c:pt>
                <c:pt idx="1">
                  <c:v>13-17</c:v>
                </c:pt>
                <c:pt idx="2">
                  <c:v>18-24</c:v>
                </c:pt>
                <c:pt idx="3">
                  <c:v>25-34</c:v>
                </c:pt>
                <c:pt idx="4">
                  <c:v>35-44</c:v>
                </c:pt>
                <c:pt idx="5">
                  <c:v>45-54</c:v>
                </c:pt>
                <c:pt idx="6">
                  <c:v>55-64</c:v>
                </c:pt>
                <c:pt idx="7">
                  <c:v>65+</c:v>
                </c:pt>
              </c:strCache>
            </c:strRef>
          </c:cat>
          <c:val>
            <c:numRef>
              <c:f>Sheet1!$B$2:$B$9</c:f>
              <c:numCache>
                <c:formatCode>0%</c:formatCode>
                <c:ptCount val="8"/>
                <c:pt idx="0">
                  <c:v>9.3444766323993126E-3</c:v>
                </c:pt>
                <c:pt idx="1">
                  <c:v>1.4933217114876817E-2</c:v>
                </c:pt>
                <c:pt idx="2">
                  <c:v>0.14160919834901428</c:v>
                </c:pt>
                <c:pt idx="3">
                  <c:v>0.20764221806342451</c:v>
                </c:pt>
                <c:pt idx="4">
                  <c:v>0.18811367190504269</c:v>
                </c:pt>
                <c:pt idx="5">
                  <c:v>0.16216961058271592</c:v>
                </c:pt>
                <c:pt idx="6">
                  <c:v>0.20739226292716692</c:v>
                </c:pt>
                <c:pt idx="7">
                  <c:v>6.8795344425359548E-2</c:v>
                </c:pt>
              </c:numCache>
            </c:numRef>
          </c:val>
          <c:extLst xmlns:c16r2="http://schemas.microsoft.com/office/drawing/2015/06/chart">
            <c:ext xmlns:c16="http://schemas.microsoft.com/office/drawing/2014/chart" uri="{C3380CC4-5D6E-409C-BE32-E72D297353CC}">
              <c16:uniqueId val="{0000000C-A442-4FEB-9416-23DB333B6AE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791859696752351E-3"/>
          <c:y val="4.3154333462238716E-2"/>
          <c:w val="0.98384162806064956"/>
          <c:h val="0.82740749753613863"/>
        </c:manualLayout>
      </c:layout>
      <c:barChart>
        <c:barDir val="col"/>
        <c:grouping val="clustered"/>
        <c:varyColors val="0"/>
        <c:ser>
          <c:idx val="0"/>
          <c:order val="0"/>
          <c:tx>
            <c:strRef>
              <c:f>Sheet1!$B$1</c:f>
              <c:strCache>
                <c:ptCount val="1"/>
                <c:pt idx="0">
                  <c:v>Series 1</c:v>
                </c:pt>
              </c:strCache>
            </c:strRef>
          </c:tx>
          <c:spPr>
            <a:solidFill>
              <a:srgbClr val="00A9AC"/>
            </a:solidFill>
            <a:ln>
              <a:noFill/>
            </a:ln>
            <a:effectLst/>
          </c:spPr>
          <c:invertIfNegative val="0"/>
          <c:dPt>
            <c:idx val="0"/>
            <c:invertIfNegative val="0"/>
            <c:bubble3D val="0"/>
            <c:spPr>
              <a:solidFill>
                <a:srgbClr val="4F81BD"/>
              </a:solidFill>
              <a:ln>
                <a:noFill/>
              </a:ln>
              <a:effectLst/>
            </c:spPr>
            <c:extLst xmlns:c16r2="http://schemas.microsoft.com/office/drawing/2015/06/chart">
              <c:ext xmlns:c16="http://schemas.microsoft.com/office/drawing/2014/chart" uri="{C3380CC4-5D6E-409C-BE32-E72D297353CC}">
                <c16:uniqueId val="{00000003-6BC8-4EEF-B9D2-7D651A707BE6}"/>
              </c:ext>
            </c:extLst>
          </c:dPt>
          <c:dPt>
            <c:idx val="1"/>
            <c:invertIfNegative val="0"/>
            <c:bubble3D val="0"/>
            <c:spPr>
              <a:solidFill>
                <a:srgbClr val="50C8A0"/>
              </a:solidFill>
              <a:ln>
                <a:noFill/>
              </a:ln>
              <a:effectLst/>
            </c:spPr>
            <c:extLst xmlns:c16r2="http://schemas.microsoft.com/office/drawing/2015/06/chart">
              <c:ext xmlns:c16="http://schemas.microsoft.com/office/drawing/2014/chart" uri="{C3380CC4-5D6E-409C-BE32-E72D297353CC}">
                <c16:uniqueId val="{00000004-6BC8-4EEF-B9D2-7D651A707BE6}"/>
              </c:ext>
            </c:extLst>
          </c:dPt>
          <c:dPt>
            <c:idx val="2"/>
            <c:invertIfNegative val="0"/>
            <c:bubble3D val="0"/>
            <c:spPr>
              <a:solidFill>
                <a:srgbClr val="FAB982"/>
              </a:solidFill>
              <a:ln>
                <a:noFill/>
              </a:ln>
              <a:effectLst/>
            </c:spPr>
            <c:extLst xmlns:c16r2="http://schemas.microsoft.com/office/drawing/2015/06/chart">
              <c:ext xmlns:c16="http://schemas.microsoft.com/office/drawing/2014/chart" uri="{C3380CC4-5D6E-409C-BE32-E72D297353CC}">
                <c16:uniqueId val="{00000005-6BC8-4EEF-B9D2-7D651A707BE6}"/>
              </c:ext>
            </c:extLst>
          </c:dPt>
          <c:dLbls>
            <c:dLbl>
              <c:idx val="0"/>
              <c:layout>
                <c:manualLayout>
                  <c:x val="-1.9908802935295184E-3"/>
                  <c:y val="1.1889005799696716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BC8-4EEF-B9D2-7D651A707BE6}"/>
                </c:ext>
                <c:ext xmlns:c15="http://schemas.microsoft.com/office/drawing/2012/chart" uri="{CE6537A1-D6FC-4f65-9D91-7224C49458BB}"/>
              </c:extLst>
            </c:dLbl>
            <c:dLbl>
              <c:idx val="1"/>
              <c:layout>
                <c:manualLayout>
                  <c:x val="-1.7877150801330949E-3"/>
                  <c:y val="1.2803846303135909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6BC8-4EEF-B9D2-7D651A707BE6}"/>
                </c:ext>
                <c:ext xmlns:c15="http://schemas.microsoft.com/office/drawing/2012/chart" uri="{CE6537A1-D6FC-4f65-9D91-7224C49458BB}"/>
              </c:extLst>
            </c:dLbl>
            <c:dLbl>
              <c:idx val="2"/>
              <c:layout>
                <c:manualLayout>
                  <c:x val="-1.4689429035774232E-3"/>
                  <c:y val="7.8329950819480843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6BC8-4EEF-B9D2-7D651A707BE6}"/>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48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Sports</c:v>
                </c:pt>
                <c:pt idx="1">
                  <c:v>Entertainment</c:v>
                </c:pt>
                <c:pt idx="2">
                  <c:v>News</c:v>
                </c:pt>
              </c:strCache>
            </c:strRef>
          </c:cat>
          <c:val>
            <c:numRef>
              <c:f>Sheet1!$B$2:$B$4</c:f>
              <c:numCache>
                <c:formatCode>General</c:formatCode>
                <c:ptCount val="3"/>
                <c:pt idx="0">
                  <c:v>28</c:v>
                </c:pt>
                <c:pt idx="1">
                  <c:v>21</c:v>
                </c:pt>
                <c:pt idx="2">
                  <c:v>5</c:v>
                </c:pt>
              </c:numCache>
            </c:numRef>
          </c:val>
          <c:extLst xmlns:c16r2="http://schemas.microsoft.com/office/drawing/2015/06/chart">
            <c:ext xmlns:c16="http://schemas.microsoft.com/office/drawing/2014/chart" uri="{C3380CC4-5D6E-409C-BE32-E72D297353CC}">
              <c16:uniqueId val="{00000000-6BC8-4EEF-B9D2-7D651A707BE6}"/>
            </c:ext>
          </c:extLst>
        </c:ser>
        <c:dLbls>
          <c:dLblPos val="inEnd"/>
          <c:showLegendKey val="0"/>
          <c:showVal val="1"/>
          <c:showCatName val="0"/>
          <c:showSerName val="0"/>
          <c:showPercent val="0"/>
          <c:showBubbleSize val="0"/>
        </c:dLbls>
        <c:gapWidth val="219"/>
        <c:overlap val="-27"/>
        <c:axId val="590544384"/>
        <c:axId val="590544776"/>
      </c:barChart>
      <c:catAx>
        <c:axId val="5905443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4000" b="0" i="0" u="none" strike="noStrike" kern="1200" baseline="0">
                <a:solidFill>
                  <a:schemeClr val="tx1"/>
                </a:solidFill>
                <a:latin typeface="+mn-lt"/>
                <a:ea typeface="+mn-ea"/>
                <a:cs typeface="+mn-cs"/>
              </a:defRPr>
            </a:pPr>
            <a:endParaRPr lang="en-US"/>
          </a:p>
        </c:txPr>
        <c:crossAx val="590544776"/>
        <c:crosses val="autoZero"/>
        <c:auto val="1"/>
        <c:lblAlgn val="ctr"/>
        <c:lblOffset val="100"/>
        <c:noMultiLvlLbl val="0"/>
      </c:catAx>
      <c:valAx>
        <c:axId val="590544776"/>
        <c:scaling>
          <c:orientation val="minMax"/>
        </c:scaling>
        <c:delete val="1"/>
        <c:axPos val="l"/>
        <c:numFmt formatCode="General" sourceLinked="1"/>
        <c:majorTickMark val="none"/>
        <c:minorTickMark val="none"/>
        <c:tickLblPos val="nextTo"/>
        <c:crossAx val="590544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4.2147223763418708E-2"/>
          <c:w val="0.99819324542430488"/>
          <c:h val="0.85954931116013245"/>
        </c:manualLayout>
      </c:layout>
      <c:barChart>
        <c:barDir val="col"/>
        <c:grouping val="stacked"/>
        <c:varyColors val="0"/>
        <c:ser>
          <c:idx val="0"/>
          <c:order val="0"/>
          <c:tx>
            <c:strRef>
              <c:f>Sheet1!$B$1</c:f>
              <c:strCache>
                <c:ptCount val="1"/>
                <c:pt idx="0">
                  <c:v>Sports</c:v>
                </c:pt>
              </c:strCache>
            </c:strRef>
          </c:tx>
          <c:spPr>
            <a:solidFill>
              <a:srgbClr val="4F81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24-Sep</c:v>
                </c:pt>
                <c:pt idx="1">
                  <c:v>25-Sep</c:v>
                </c:pt>
                <c:pt idx="2">
                  <c:v>26-Sep</c:v>
                </c:pt>
                <c:pt idx="3">
                  <c:v>27-Sep</c:v>
                </c:pt>
                <c:pt idx="4">
                  <c:v>28-Sep</c:v>
                </c:pt>
                <c:pt idx="5">
                  <c:v>29-Sep</c:v>
                </c:pt>
                <c:pt idx="6">
                  <c:v>30-Sep</c:v>
                </c:pt>
                <c:pt idx="7">
                  <c:v>1-Oct</c:v>
                </c:pt>
                <c:pt idx="8">
                  <c:v>2-Oct</c:v>
                </c:pt>
                <c:pt idx="9">
                  <c:v>3-Oct</c:v>
                </c:pt>
                <c:pt idx="10">
                  <c:v>4-Oct</c:v>
                </c:pt>
                <c:pt idx="11">
                  <c:v>5-Oct</c:v>
                </c:pt>
                <c:pt idx="12">
                  <c:v>6-Oct</c:v>
                </c:pt>
                <c:pt idx="13">
                  <c:v>7-Oct</c:v>
                </c:pt>
                <c:pt idx="14">
                  <c:v>8-Oct</c:v>
                </c:pt>
                <c:pt idx="15">
                  <c:v>9-Oct</c:v>
                </c:pt>
                <c:pt idx="16">
                  <c:v>10-Oct</c:v>
                </c:pt>
                <c:pt idx="17">
                  <c:v>11-Oct</c:v>
                </c:pt>
                <c:pt idx="18">
                  <c:v>12-Oct</c:v>
                </c:pt>
                <c:pt idx="19">
                  <c:v>13-Oct</c:v>
                </c:pt>
                <c:pt idx="20">
                  <c:v>14-Oct</c:v>
                </c:pt>
                <c:pt idx="21">
                  <c:v>15-Oct</c:v>
                </c:pt>
                <c:pt idx="22">
                  <c:v>16-Oct</c:v>
                </c:pt>
                <c:pt idx="23">
                  <c:v>17-Oct</c:v>
                </c:pt>
                <c:pt idx="24">
                  <c:v>18-Oct</c:v>
                </c:pt>
                <c:pt idx="25">
                  <c:v>19-Oct</c:v>
                </c:pt>
                <c:pt idx="26">
                  <c:v>20-Oct</c:v>
                </c:pt>
                <c:pt idx="27">
                  <c:v>21-Oct</c:v>
                </c:pt>
              </c:strCache>
            </c:strRef>
          </c:cat>
          <c:val>
            <c:numRef>
              <c:f>Sheet1!$B$2:$B$29</c:f>
              <c:numCache>
                <c:formatCode>General</c:formatCode>
                <c:ptCount val="28"/>
                <c:pt idx="0">
                  <c:v>1</c:v>
                </c:pt>
                <c:pt idx="1">
                  <c:v>1</c:v>
                </c:pt>
                <c:pt idx="2">
                  <c:v>1</c:v>
                </c:pt>
                <c:pt idx="3">
                  <c:v>1</c:v>
                </c:pt>
                <c:pt idx="4">
                  <c:v>3</c:v>
                </c:pt>
                <c:pt idx="5">
                  <c:v>1</c:v>
                </c:pt>
                <c:pt idx="6">
                  <c:v>1</c:v>
                </c:pt>
                <c:pt idx="7">
                  <c:v>2</c:v>
                </c:pt>
                <c:pt idx="8">
                  <c:v>2</c:v>
                </c:pt>
                <c:pt idx="9">
                  <c:v>2</c:v>
                </c:pt>
                <c:pt idx="10">
                  <c:v>3</c:v>
                </c:pt>
                <c:pt idx="11">
                  <c:v>2</c:v>
                </c:pt>
                <c:pt idx="12">
                  <c:v>4</c:v>
                </c:pt>
                <c:pt idx="13">
                  <c:v>1</c:v>
                </c:pt>
                <c:pt idx="14">
                  <c:v>3</c:v>
                </c:pt>
                <c:pt idx="15">
                  <c:v>1</c:v>
                </c:pt>
                <c:pt idx="16">
                  <c:v>2</c:v>
                </c:pt>
                <c:pt idx="17">
                  <c:v>3</c:v>
                </c:pt>
                <c:pt idx="18">
                  <c:v>2</c:v>
                </c:pt>
                <c:pt idx="19">
                  <c:v>5</c:v>
                </c:pt>
                <c:pt idx="20">
                  <c:v>1</c:v>
                </c:pt>
                <c:pt idx="21">
                  <c:v>2</c:v>
                </c:pt>
                <c:pt idx="22">
                  <c:v>2</c:v>
                </c:pt>
                <c:pt idx="23">
                  <c:v>4</c:v>
                </c:pt>
                <c:pt idx="24">
                  <c:v>4</c:v>
                </c:pt>
                <c:pt idx="25">
                  <c:v>3</c:v>
                </c:pt>
                <c:pt idx="26">
                  <c:v>3</c:v>
                </c:pt>
                <c:pt idx="27">
                  <c:v>1</c:v>
                </c:pt>
              </c:numCache>
            </c:numRef>
          </c:val>
          <c:extLst xmlns:c16r2="http://schemas.microsoft.com/office/drawing/2015/06/chart">
            <c:ext xmlns:c16="http://schemas.microsoft.com/office/drawing/2014/chart" uri="{C3380CC4-5D6E-409C-BE32-E72D297353CC}">
              <c16:uniqueId val="{00000000-FD40-4274-A8B1-CF9240BCFECE}"/>
            </c:ext>
          </c:extLst>
        </c:ser>
        <c:ser>
          <c:idx val="1"/>
          <c:order val="1"/>
          <c:tx>
            <c:strRef>
              <c:f>Sheet1!$C$1</c:f>
              <c:strCache>
                <c:ptCount val="1"/>
                <c:pt idx="0">
                  <c:v>Entertainment</c:v>
                </c:pt>
              </c:strCache>
            </c:strRef>
          </c:tx>
          <c:spPr>
            <a:solidFill>
              <a:srgbClr val="50C8A0"/>
            </a:solidFill>
            <a:ln>
              <a:noFill/>
            </a:ln>
            <a:effectLst/>
          </c:spPr>
          <c:invertIfNegative val="0"/>
          <c:dLbls>
            <c:dLbl>
              <c:idx val="12"/>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FD40-4274-A8B1-CF9240BCFECE}"/>
                </c:ext>
                <c:ext xmlns:c15="http://schemas.microsoft.com/office/drawing/2012/chart" uri="{CE6537A1-D6FC-4f65-9D91-7224C49458BB}"/>
              </c:extLst>
            </c:dLbl>
            <c:dLbl>
              <c:idx val="25"/>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FD40-4274-A8B1-CF9240BCFEC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24-Sep</c:v>
                </c:pt>
                <c:pt idx="1">
                  <c:v>25-Sep</c:v>
                </c:pt>
                <c:pt idx="2">
                  <c:v>26-Sep</c:v>
                </c:pt>
                <c:pt idx="3">
                  <c:v>27-Sep</c:v>
                </c:pt>
                <c:pt idx="4">
                  <c:v>28-Sep</c:v>
                </c:pt>
                <c:pt idx="5">
                  <c:v>29-Sep</c:v>
                </c:pt>
                <c:pt idx="6">
                  <c:v>30-Sep</c:v>
                </c:pt>
                <c:pt idx="7">
                  <c:v>1-Oct</c:v>
                </c:pt>
                <c:pt idx="8">
                  <c:v>2-Oct</c:v>
                </c:pt>
                <c:pt idx="9">
                  <c:v>3-Oct</c:v>
                </c:pt>
                <c:pt idx="10">
                  <c:v>4-Oct</c:v>
                </c:pt>
                <c:pt idx="11">
                  <c:v>5-Oct</c:v>
                </c:pt>
                <c:pt idx="12">
                  <c:v>6-Oct</c:v>
                </c:pt>
                <c:pt idx="13">
                  <c:v>7-Oct</c:v>
                </c:pt>
                <c:pt idx="14">
                  <c:v>8-Oct</c:v>
                </c:pt>
                <c:pt idx="15">
                  <c:v>9-Oct</c:v>
                </c:pt>
                <c:pt idx="16">
                  <c:v>10-Oct</c:v>
                </c:pt>
                <c:pt idx="17">
                  <c:v>11-Oct</c:v>
                </c:pt>
                <c:pt idx="18">
                  <c:v>12-Oct</c:v>
                </c:pt>
                <c:pt idx="19">
                  <c:v>13-Oct</c:v>
                </c:pt>
                <c:pt idx="20">
                  <c:v>14-Oct</c:v>
                </c:pt>
                <c:pt idx="21">
                  <c:v>15-Oct</c:v>
                </c:pt>
                <c:pt idx="22">
                  <c:v>16-Oct</c:v>
                </c:pt>
                <c:pt idx="23">
                  <c:v>17-Oct</c:v>
                </c:pt>
                <c:pt idx="24">
                  <c:v>18-Oct</c:v>
                </c:pt>
                <c:pt idx="25">
                  <c:v>19-Oct</c:v>
                </c:pt>
                <c:pt idx="26">
                  <c:v>20-Oct</c:v>
                </c:pt>
                <c:pt idx="27">
                  <c:v>21-Oct</c:v>
                </c:pt>
              </c:strCache>
            </c:strRef>
          </c:cat>
          <c:val>
            <c:numRef>
              <c:f>Sheet1!$C$2:$C$29</c:f>
              <c:numCache>
                <c:formatCode>General</c:formatCode>
                <c:ptCount val="28"/>
                <c:pt idx="0">
                  <c:v>1</c:v>
                </c:pt>
                <c:pt idx="1">
                  <c:v>1</c:v>
                </c:pt>
                <c:pt idx="2">
                  <c:v>1</c:v>
                </c:pt>
                <c:pt idx="4">
                  <c:v>1</c:v>
                </c:pt>
                <c:pt idx="5">
                  <c:v>1</c:v>
                </c:pt>
                <c:pt idx="6">
                  <c:v>1</c:v>
                </c:pt>
                <c:pt idx="7">
                  <c:v>2</c:v>
                </c:pt>
                <c:pt idx="8">
                  <c:v>1</c:v>
                </c:pt>
                <c:pt idx="9">
                  <c:v>1</c:v>
                </c:pt>
                <c:pt idx="10">
                  <c:v>1</c:v>
                </c:pt>
                <c:pt idx="11">
                  <c:v>1</c:v>
                </c:pt>
                <c:pt idx="13">
                  <c:v>1</c:v>
                </c:pt>
                <c:pt idx="14">
                  <c:v>1</c:v>
                </c:pt>
                <c:pt idx="15">
                  <c:v>1</c:v>
                </c:pt>
                <c:pt idx="16">
                  <c:v>2</c:v>
                </c:pt>
                <c:pt idx="18">
                  <c:v>1</c:v>
                </c:pt>
                <c:pt idx="20">
                  <c:v>1</c:v>
                </c:pt>
                <c:pt idx="21">
                  <c:v>2</c:v>
                </c:pt>
                <c:pt idx="22">
                  <c:v>2</c:v>
                </c:pt>
                <c:pt idx="23">
                  <c:v>1</c:v>
                </c:pt>
                <c:pt idx="27">
                  <c:v>2</c:v>
                </c:pt>
              </c:numCache>
            </c:numRef>
          </c:val>
          <c:extLst xmlns:c16r2="http://schemas.microsoft.com/office/drawing/2015/06/chart">
            <c:ext xmlns:c16="http://schemas.microsoft.com/office/drawing/2014/chart" uri="{C3380CC4-5D6E-409C-BE32-E72D297353CC}">
              <c16:uniqueId val="{00000003-FD40-4274-A8B1-CF9240BCFECE}"/>
            </c:ext>
          </c:extLst>
        </c:ser>
        <c:ser>
          <c:idx val="2"/>
          <c:order val="2"/>
          <c:tx>
            <c:strRef>
              <c:f>Sheet1!$D$1</c:f>
              <c:strCache>
                <c:ptCount val="1"/>
                <c:pt idx="0">
                  <c:v>News</c:v>
                </c:pt>
              </c:strCache>
            </c:strRef>
          </c:tx>
          <c:spPr>
            <a:solidFill>
              <a:srgbClr val="FAB982"/>
            </a:solidFill>
            <a:ln>
              <a:noFill/>
            </a:ln>
            <a:effectLst/>
          </c:spPr>
          <c:invertIfNegative val="0"/>
          <c:dLbls>
            <c:dLbl>
              <c:idx val="5"/>
              <c:delete val="1"/>
              <c:extLst xmlns:c16r2="http://schemas.microsoft.com/office/drawing/2015/06/chart">
                <c:ext xmlns:c16="http://schemas.microsoft.com/office/drawing/2014/chart" uri="{C3380CC4-5D6E-409C-BE32-E72D297353CC}">
                  <c16:uniqueId val="{00000013-FD40-4274-A8B1-CF9240BCFECE}"/>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12-FD40-4274-A8B1-CF9240BCFECE}"/>
                </c:ext>
                <c:ext xmlns:c15="http://schemas.microsoft.com/office/drawing/2012/chart" uri="{CE6537A1-D6FC-4f65-9D91-7224C49458BB}"/>
              </c:extLst>
            </c:dLbl>
            <c:dLbl>
              <c:idx val="13"/>
              <c:delete val="1"/>
              <c:extLst xmlns:c16r2="http://schemas.microsoft.com/office/drawing/2015/06/chart">
                <c:ext xmlns:c16="http://schemas.microsoft.com/office/drawing/2014/chart" uri="{C3380CC4-5D6E-409C-BE32-E72D297353CC}">
                  <c16:uniqueId val="{0000000E-FD40-4274-A8B1-CF9240BCFECE}"/>
                </c:ext>
                <c:ext xmlns:c15="http://schemas.microsoft.com/office/drawing/2012/chart" uri="{CE6537A1-D6FC-4f65-9D91-7224C49458BB}"/>
              </c:extLst>
            </c:dLbl>
            <c:dLbl>
              <c:idx val="14"/>
              <c:delete val="1"/>
              <c:extLst xmlns:c16r2="http://schemas.microsoft.com/office/drawing/2015/06/chart">
                <c:ext xmlns:c16="http://schemas.microsoft.com/office/drawing/2014/chart" uri="{C3380CC4-5D6E-409C-BE32-E72D297353CC}">
                  <c16:uniqueId val="{0000000F-FD40-4274-A8B1-CF9240BCFECE}"/>
                </c:ext>
                <c:ext xmlns:c15="http://schemas.microsoft.com/office/drawing/2012/chart" uri="{CE6537A1-D6FC-4f65-9D91-7224C49458BB}"/>
              </c:extLst>
            </c:dLbl>
            <c:dLbl>
              <c:idx val="19"/>
              <c:delete val="1"/>
              <c:extLst xmlns:c16r2="http://schemas.microsoft.com/office/drawing/2015/06/chart">
                <c:ext xmlns:c16="http://schemas.microsoft.com/office/drawing/2014/chart" uri="{C3380CC4-5D6E-409C-BE32-E72D297353CC}">
                  <c16:uniqueId val="{0000000B-FD40-4274-A8B1-CF9240BCFECE}"/>
                </c:ext>
                <c:ext xmlns:c15="http://schemas.microsoft.com/office/drawing/2012/chart" uri="{CE6537A1-D6FC-4f65-9D91-7224C49458BB}"/>
              </c:extLst>
            </c:dLbl>
            <c:dLbl>
              <c:idx val="26"/>
              <c:delete val="1"/>
              <c:extLst xmlns:c16r2="http://schemas.microsoft.com/office/drawing/2015/06/chart">
                <c:ext xmlns:c16="http://schemas.microsoft.com/office/drawing/2014/chart" uri="{C3380CC4-5D6E-409C-BE32-E72D297353CC}">
                  <c16:uniqueId val="{00000006-FD40-4274-A8B1-CF9240BCFEC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24-Sep</c:v>
                </c:pt>
                <c:pt idx="1">
                  <c:v>25-Sep</c:v>
                </c:pt>
                <c:pt idx="2">
                  <c:v>26-Sep</c:v>
                </c:pt>
                <c:pt idx="3">
                  <c:v>27-Sep</c:v>
                </c:pt>
                <c:pt idx="4">
                  <c:v>28-Sep</c:v>
                </c:pt>
                <c:pt idx="5">
                  <c:v>29-Sep</c:v>
                </c:pt>
                <c:pt idx="6">
                  <c:v>30-Sep</c:v>
                </c:pt>
                <c:pt idx="7">
                  <c:v>1-Oct</c:v>
                </c:pt>
                <c:pt idx="8">
                  <c:v>2-Oct</c:v>
                </c:pt>
                <c:pt idx="9">
                  <c:v>3-Oct</c:v>
                </c:pt>
                <c:pt idx="10">
                  <c:v>4-Oct</c:v>
                </c:pt>
                <c:pt idx="11">
                  <c:v>5-Oct</c:v>
                </c:pt>
                <c:pt idx="12">
                  <c:v>6-Oct</c:v>
                </c:pt>
                <c:pt idx="13">
                  <c:v>7-Oct</c:v>
                </c:pt>
                <c:pt idx="14">
                  <c:v>8-Oct</c:v>
                </c:pt>
                <c:pt idx="15">
                  <c:v>9-Oct</c:v>
                </c:pt>
                <c:pt idx="16">
                  <c:v>10-Oct</c:v>
                </c:pt>
                <c:pt idx="17">
                  <c:v>11-Oct</c:v>
                </c:pt>
                <c:pt idx="18">
                  <c:v>12-Oct</c:v>
                </c:pt>
                <c:pt idx="19">
                  <c:v>13-Oct</c:v>
                </c:pt>
                <c:pt idx="20">
                  <c:v>14-Oct</c:v>
                </c:pt>
                <c:pt idx="21">
                  <c:v>15-Oct</c:v>
                </c:pt>
                <c:pt idx="22">
                  <c:v>16-Oct</c:v>
                </c:pt>
                <c:pt idx="23">
                  <c:v>17-Oct</c:v>
                </c:pt>
                <c:pt idx="24">
                  <c:v>18-Oct</c:v>
                </c:pt>
                <c:pt idx="25">
                  <c:v>19-Oct</c:v>
                </c:pt>
                <c:pt idx="26">
                  <c:v>20-Oct</c:v>
                </c:pt>
                <c:pt idx="27">
                  <c:v>21-Oct</c:v>
                </c:pt>
              </c:strCache>
            </c:strRef>
          </c:cat>
          <c:val>
            <c:numRef>
              <c:f>Sheet1!$D$2:$D$29</c:f>
              <c:numCache>
                <c:formatCode>General</c:formatCode>
                <c:ptCount val="28"/>
                <c:pt idx="0">
                  <c:v>1</c:v>
                </c:pt>
                <c:pt idx="2">
                  <c:v>1</c:v>
                </c:pt>
                <c:pt idx="3">
                  <c:v>1</c:v>
                </c:pt>
                <c:pt idx="4">
                  <c:v>1</c:v>
                </c:pt>
                <c:pt idx="24">
                  <c:v>1</c:v>
                </c:pt>
              </c:numCache>
            </c:numRef>
          </c:val>
          <c:extLst xmlns:c16r2="http://schemas.microsoft.com/office/drawing/2015/06/chart">
            <c:ext xmlns:c16="http://schemas.microsoft.com/office/drawing/2014/chart" uri="{C3380CC4-5D6E-409C-BE32-E72D297353CC}">
              <c16:uniqueId val="{00000004-FD40-4274-A8B1-CF9240BCFECE}"/>
            </c:ext>
          </c:extLst>
        </c:ser>
        <c:dLbls>
          <c:dLblPos val="ctr"/>
          <c:showLegendKey val="0"/>
          <c:showVal val="1"/>
          <c:showCatName val="0"/>
          <c:showSerName val="0"/>
          <c:showPercent val="0"/>
          <c:showBubbleSize val="0"/>
        </c:dLbls>
        <c:gapWidth val="50"/>
        <c:overlap val="100"/>
        <c:axId val="590545560"/>
        <c:axId val="590545952"/>
      </c:barChart>
      <c:catAx>
        <c:axId val="590545560"/>
        <c:scaling>
          <c:orientation val="minMax"/>
        </c:scaling>
        <c:delete val="0"/>
        <c:axPos val="b"/>
        <c:numFmt formatCode="General" sourceLinked="1"/>
        <c:majorTickMark val="none"/>
        <c:minorTickMark val="none"/>
        <c:tickLblPos val="nextTo"/>
        <c:spPr>
          <a:noFill/>
          <a:ln w="9525" cap="flat" cmpd="sng" algn="ctr">
            <a:solidFill>
              <a:schemeClr val="tx1"/>
            </a:solidFill>
            <a:round/>
            <a:headEnd type="none" w="sm" len="sm"/>
            <a:tailEnd type="none" w="sm" len="sm"/>
          </a:ln>
          <a:effectLst/>
        </c:spPr>
        <c:txPr>
          <a:bodyPr rot="-60000000" spcFirstLastPara="1" vertOverflow="ellipsis" vert="horz" wrap="square" anchor="ctr" anchorCtr="1"/>
          <a:lstStyle/>
          <a:p>
            <a:pPr>
              <a:defRPr sz="1400" b="0" i="0" u="none" strike="noStrike" kern="1200" baseline="0">
                <a:solidFill>
                  <a:schemeClr val="tx1"/>
                </a:solidFill>
                <a:latin typeface="Trebuchet MS" panose="020B0603020202020204" pitchFamily="34" charset="0"/>
                <a:ea typeface="+mn-ea"/>
                <a:cs typeface="Calibri" panose="020F0502020204030204" pitchFamily="34" charset="0"/>
              </a:defRPr>
            </a:pPr>
            <a:endParaRPr lang="en-US"/>
          </a:p>
        </c:txPr>
        <c:crossAx val="590545952"/>
        <c:crosses val="autoZero"/>
        <c:auto val="1"/>
        <c:lblAlgn val="ctr"/>
        <c:lblOffset val="100"/>
        <c:noMultiLvlLbl val="0"/>
      </c:catAx>
      <c:valAx>
        <c:axId val="590545952"/>
        <c:scaling>
          <c:orientation val="minMax"/>
        </c:scaling>
        <c:delete val="1"/>
        <c:axPos val="l"/>
        <c:numFmt formatCode="General" sourceLinked="1"/>
        <c:majorTickMark val="none"/>
        <c:minorTickMark val="none"/>
        <c:tickLblPos val="nextTo"/>
        <c:crossAx val="590545560"/>
        <c:crosses val="autoZero"/>
        <c:crossBetween val="between"/>
      </c:valAx>
      <c:spPr>
        <a:noFill/>
        <a:ln>
          <a:noFill/>
        </a:ln>
        <a:effectLst/>
      </c:spPr>
    </c:plotArea>
    <c:legend>
      <c:legendPos val="t"/>
      <c:layout>
        <c:manualLayout>
          <c:xMode val="edge"/>
          <c:yMode val="edge"/>
          <c:x val="0.30820662723216552"/>
          <c:y val="7.9286785192433287E-3"/>
          <c:w val="0.37765838325858503"/>
          <c:h val="5.6391841535474954E-2"/>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3600" b="1" dirty="0">
                <a:solidFill>
                  <a:srgbClr val="50C8A0"/>
                </a:solidFill>
              </a:rPr>
              <a:t>Entertainment</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3046990289083826E-2"/>
          <c:y val="0.22174830968500042"/>
          <c:w val="0.9539060194218324"/>
          <c:h val="0.74467089873796422"/>
        </c:manualLayout>
      </c:layout>
      <c:pieChart>
        <c:varyColors val="1"/>
        <c:ser>
          <c:idx val="0"/>
          <c:order val="0"/>
          <c:tx>
            <c:strRef>
              <c:f>Sheet1!$B$1</c:f>
              <c:strCache>
                <c:ptCount val="1"/>
                <c:pt idx="0">
                  <c:v>Entertainment</c:v>
                </c:pt>
              </c:strCache>
            </c:strRef>
          </c:tx>
          <c:dPt>
            <c:idx val="0"/>
            <c:bubble3D val="0"/>
            <c:spPr>
              <a:solidFill>
                <a:srgbClr val="50C8A0"/>
              </a:solidFill>
              <a:ln w="19050">
                <a:solidFill>
                  <a:schemeClr val="lt1"/>
                </a:solidFill>
              </a:ln>
              <a:effectLst/>
            </c:spPr>
            <c:extLst xmlns:c16r2="http://schemas.microsoft.com/office/drawing/2015/06/chart">
              <c:ext xmlns:c16="http://schemas.microsoft.com/office/drawing/2014/chart" uri="{C3380CC4-5D6E-409C-BE32-E72D297353CC}">
                <c16:uniqueId val="{00000001-4D43-4D49-BAA8-AE0FB4C8DF4A}"/>
              </c:ext>
            </c:extLst>
          </c:dPt>
          <c:dPt>
            <c:idx val="1"/>
            <c:bubble3D val="0"/>
            <c:spPr>
              <a:solidFill>
                <a:srgbClr val="2B896A"/>
              </a:solidFill>
              <a:ln w="19050">
                <a:solidFill>
                  <a:schemeClr val="lt1"/>
                </a:solidFill>
              </a:ln>
              <a:effectLst/>
            </c:spPr>
            <c:extLst xmlns:c16r2="http://schemas.microsoft.com/office/drawing/2015/06/chart">
              <c:ext xmlns:c16="http://schemas.microsoft.com/office/drawing/2014/chart" uri="{C3380CC4-5D6E-409C-BE32-E72D297353CC}">
                <c16:uniqueId val="{00000003-4D43-4D49-BAA8-AE0FB4C8DF4A}"/>
              </c:ext>
            </c:extLst>
          </c:dPt>
          <c:dLbls>
            <c:dLbl>
              <c:idx val="0"/>
              <c:layout>
                <c:manualLayout>
                  <c:x val="0.18809477722267695"/>
                  <c:y val="-6.8422034812265858E-2"/>
                </c:manualLayout>
              </c:layout>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4D43-4D49-BAA8-AE0FB4C8DF4A}"/>
                </c:ext>
                <c:ext xmlns:c15="http://schemas.microsoft.com/office/drawing/2012/chart" uri="{CE6537A1-D6FC-4f65-9D91-7224C49458BB}"/>
              </c:extLst>
            </c:dLbl>
            <c:dLbl>
              <c:idx val="1"/>
              <c:layout>
                <c:manualLayout>
                  <c:x val="-0.15413322022413806"/>
                  <c:y val="7.7720811825141012E-2"/>
                </c:manualLayout>
              </c:layout>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4D43-4D49-BAA8-AE0FB4C8DF4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Broadcast TV</c:v>
                </c:pt>
                <c:pt idx="1">
                  <c:v>Ad-Supported Cable TV</c:v>
                </c:pt>
              </c:strCache>
            </c:strRef>
          </c:cat>
          <c:val>
            <c:numRef>
              <c:f>Sheet1!$B$2:$B$3</c:f>
              <c:numCache>
                <c:formatCode>0%</c:formatCode>
                <c:ptCount val="2"/>
                <c:pt idx="0">
                  <c:v>0.62</c:v>
                </c:pt>
                <c:pt idx="1">
                  <c:v>0.38</c:v>
                </c:pt>
              </c:numCache>
            </c:numRef>
          </c:val>
          <c:extLst xmlns:c16r2="http://schemas.microsoft.com/office/drawing/2015/06/chart">
            <c:ext xmlns:c16="http://schemas.microsoft.com/office/drawing/2014/chart" uri="{C3380CC4-5D6E-409C-BE32-E72D297353CC}">
              <c16:uniqueId val="{00000004-4D43-4D49-BAA8-AE0FB4C8DF4A}"/>
            </c:ext>
          </c:extLst>
        </c:ser>
        <c:dLbls>
          <c:dLblPos val="inEnd"/>
          <c:showLegendKey val="0"/>
          <c:showVal val="0"/>
          <c:showCatName val="0"/>
          <c:showSerName val="0"/>
          <c:showPercent val="1"/>
          <c:showBubbleSize val="0"/>
          <c:showLeaderLines val="1"/>
        </c:dLbls>
        <c:firstSliceAng val="136"/>
      </c:pieChart>
      <c:spPr>
        <a:noFill/>
        <a:ln>
          <a:noFill/>
        </a:ln>
        <a:effectLst/>
      </c:spPr>
    </c:plotArea>
    <c:legend>
      <c:legendPos val="b"/>
      <c:layout>
        <c:manualLayout>
          <c:xMode val="edge"/>
          <c:yMode val="edge"/>
          <c:x val="4.7023694305669238E-2"/>
          <c:y val="9.7533097642052591E-2"/>
          <c:w val="0.88007703164061057"/>
          <c:h val="9.9095686787744039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3600" b="1" dirty="0">
                <a:solidFill>
                  <a:srgbClr val="0765A3"/>
                </a:solidFill>
              </a:rPr>
              <a:t>Sports</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3046990289083826E-2"/>
          <c:y val="0.22174830968500042"/>
          <c:w val="0.9539060194218324"/>
          <c:h val="0.74467089873796422"/>
        </c:manualLayout>
      </c:layout>
      <c:pieChart>
        <c:varyColors val="1"/>
        <c:ser>
          <c:idx val="0"/>
          <c:order val="0"/>
          <c:tx>
            <c:strRef>
              <c:f>Sheet1!$B$1</c:f>
              <c:strCache>
                <c:ptCount val="1"/>
                <c:pt idx="0">
                  <c:v>Entertainment</c:v>
                </c:pt>
              </c:strCache>
            </c:strRef>
          </c:tx>
          <c:dPt>
            <c:idx val="0"/>
            <c:bubble3D val="0"/>
            <c:spPr>
              <a:solidFill>
                <a:schemeClr val="accent1">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4D43-4D49-BAA8-AE0FB4C8DF4A}"/>
              </c:ext>
            </c:extLst>
          </c:dPt>
          <c:dPt>
            <c:idx val="1"/>
            <c:bubble3D val="0"/>
            <c:spPr>
              <a:solidFill>
                <a:srgbClr val="054A79"/>
              </a:solidFill>
              <a:ln w="19050">
                <a:solidFill>
                  <a:schemeClr val="lt1"/>
                </a:solidFill>
              </a:ln>
              <a:effectLst/>
            </c:spPr>
            <c:extLst xmlns:c16r2="http://schemas.microsoft.com/office/drawing/2015/06/chart">
              <c:ext xmlns:c16="http://schemas.microsoft.com/office/drawing/2014/chart" uri="{C3380CC4-5D6E-409C-BE32-E72D297353CC}">
                <c16:uniqueId val="{00000003-4D43-4D49-BAA8-AE0FB4C8DF4A}"/>
              </c:ext>
            </c:extLst>
          </c:dPt>
          <c:dPt>
            <c:idx val="2"/>
            <c:bubble3D val="0"/>
            <c:spPr>
              <a:solidFill>
                <a:schemeClr val="accent1">
                  <a:lumMod val="20000"/>
                  <a:lumOff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F941-4691-86C7-4164C0018537}"/>
              </c:ext>
            </c:extLst>
          </c:dPt>
          <c:dLbls>
            <c:dLbl>
              <c:idx val="0"/>
              <c:layout>
                <c:manualLayout>
                  <c:x val="0.2325060440669201"/>
                  <c:y val="0.13602948326118394"/>
                </c:manualLayout>
              </c:layout>
              <c:tx>
                <c:rich>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fld id="{7C54B578-A92E-4DAC-947C-FDB7C37F371E}" type="PERCENTAGE">
                      <a:rPr lang="en-US">
                        <a:solidFill>
                          <a:schemeClr val="bg1"/>
                        </a:solidFill>
                      </a:rPr>
                      <a:pPr>
                        <a:defRPr sz="3600">
                          <a:solidFill>
                            <a:schemeClr val="bg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4D43-4D49-BAA8-AE0FB4C8DF4A}"/>
                </c:ext>
                <c:ext xmlns:c15="http://schemas.microsoft.com/office/drawing/2012/chart" uri="{CE6537A1-D6FC-4f65-9D91-7224C49458BB}">
                  <c15:dlblFieldTable/>
                  <c15:showDataLabelsRange val="0"/>
                </c:ext>
              </c:extLst>
            </c:dLbl>
            <c:dLbl>
              <c:idx val="1"/>
              <c:layout>
                <c:manualLayout>
                  <c:x val="-0.16980778499269455"/>
                  <c:y val="-9.4018463356556878E-2"/>
                </c:manualLayout>
              </c:layout>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4D43-4D49-BAA8-AE0FB4C8DF4A}"/>
                </c:ext>
                <c:ext xmlns:c15="http://schemas.microsoft.com/office/drawing/2012/chart" uri="{CE6537A1-D6FC-4f65-9D91-7224C49458BB}"/>
              </c:extLst>
            </c:dLbl>
            <c:dLbl>
              <c:idx val="2"/>
              <c:layout>
                <c:manualLayout>
                  <c:x val="0.12278409068702523"/>
                  <c:y val="-4.698508386118315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F941-4691-86C7-4164C0018537}"/>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Broadcast TV</c:v>
                </c:pt>
                <c:pt idx="1">
                  <c:v>Ad-Supported Cable TV</c:v>
                </c:pt>
                <c:pt idx="2">
                  <c:v>Ad-Supported Cable TV &amp; Broadcast TV</c:v>
                </c:pt>
              </c:strCache>
            </c:strRef>
          </c:cat>
          <c:val>
            <c:numRef>
              <c:f>Sheet1!$B$2:$B$4</c:f>
              <c:numCache>
                <c:formatCode>0%</c:formatCode>
                <c:ptCount val="3"/>
                <c:pt idx="0">
                  <c:v>0.24</c:v>
                </c:pt>
                <c:pt idx="1">
                  <c:v>0.65</c:v>
                </c:pt>
                <c:pt idx="2">
                  <c:v>0.11</c:v>
                </c:pt>
              </c:numCache>
            </c:numRef>
          </c:val>
          <c:extLst xmlns:c16r2="http://schemas.microsoft.com/office/drawing/2015/06/chart">
            <c:ext xmlns:c16="http://schemas.microsoft.com/office/drawing/2014/chart" uri="{C3380CC4-5D6E-409C-BE32-E72D297353CC}">
              <c16:uniqueId val="{00000004-4D43-4D49-BAA8-AE0FB4C8DF4A}"/>
            </c:ext>
          </c:extLst>
        </c:ser>
        <c:dLbls>
          <c:dLblPos val="inEnd"/>
          <c:showLegendKey val="0"/>
          <c:showVal val="0"/>
          <c:showCatName val="0"/>
          <c:showSerName val="0"/>
          <c:showPercent val="1"/>
          <c:showBubbleSize val="0"/>
          <c:showLeaderLines val="1"/>
        </c:dLbls>
        <c:firstSliceAng val="273"/>
      </c:pieChart>
      <c:spPr>
        <a:noFill/>
        <a:ln>
          <a:noFill/>
        </a:ln>
        <a:effectLst/>
      </c:spPr>
    </c:plotArea>
    <c:legend>
      <c:legendPos val="b"/>
      <c:layout>
        <c:manualLayout>
          <c:xMode val="edge"/>
          <c:yMode val="edge"/>
          <c:x val="4.8801173494187555E-2"/>
          <c:y val="9.426187335287739E-2"/>
          <c:w val="0.94858639904438635"/>
          <c:h val="0.1367147661132588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3600" b="1" dirty="0">
                <a:solidFill>
                  <a:srgbClr val="FAB982"/>
                </a:solidFill>
              </a:rPr>
              <a:t>News</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3046990289083826E-2"/>
          <c:y val="0.22174830968500042"/>
          <c:w val="0.9539060194218324"/>
          <c:h val="0.74467089873796422"/>
        </c:manualLayout>
      </c:layout>
      <c:pieChart>
        <c:varyColors val="1"/>
        <c:ser>
          <c:idx val="0"/>
          <c:order val="0"/>
          <c:tx>
            <c:strRef>
              <c:f>Sheet1!$B$1</c:f>
              <c:strCache>
                <c:ptCount val="1"/>
                <c:pt idx="0">
                  <c:v>Entertainment</c:v>
                </c:pt>
              </c:strCache>
            </c:strRef>
          </c:tx>
          <c:dPt>
            <c:idx val="0"/>
            <c:bubble3D val="0"/>
            <c:spPr>
              <a:solidFill>
                <a:srgbClr val="FAB982"/>
              </a:solidFill>
              <a:ln w="19050">
                <a:solidFill>
                  <a:schemeClr val="lt1"/>
                </a:solidFill>
              </a:ln>
              <a:effectLst/>
            </c:spPr>
            <c:extLst xmlns:c16r2="http://schemas.microsoft.com/office/drawing/2015/06/chart">
              <c:ext xmlns:c16="http://schemas.microsoft.com/office/drawing/2014/chart" uri="{C3380CC4-5D6E-409C-BE32-E72D297353CC}">
                <c16:uniqueId val="{00000001-4D43-4D49-BAA8-AE0FB4C8DF4A}"/>
              </c:ext>
            </c:extLst>
          </c:dPt>
          <c:dPt>
            <c:idx val="1"/>
            <c:bubble3D val="0"/>
            <c:spPr>
              <a:solidFill>
                <a:srgbClr val="F67E1A"/>
              </a:solidFill>
              <a:ln w="19050">
                <a:solidFill>
                  <a:schemeClr val="lt1"/>
                </a:solidFill>
              </a:ln>
              <a:effectLst/>
            </c:spPr>
            <c:extLst xmlns:c16r2="http://schemas.microsoft.com/office/drawing/2015/06/chart">
              <c:ext xmlns:c16="http://schemas.microsoft.com/office/drawing/2014/chart" uri="{C3380CC4-5D6E-409C-BE32-E72D297353CC}">
                <c16:uniqueId val="{00000003-4D43-4D49-BAA8-AE0FB4C8DF4A}"/>
              </c:ext>
            </c:extLst>
          </c:dPt>
          <c:dPt>
            <c:idx val="2"/>
            <c:bubble3D val="0"/>
            <c:spPr>
              <a:solidFill>
                <a:schemeClr val="accent6">
                  <a:lumMod val="20000"/>
                  <a:lumOff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311F-44FC-B66F-6D995C177EAE}"/>
              </c:ext>
            </c:extLst>
          </c:dPt>
          <c:dLbls>
            <c:dLbl>
              <c:idx val="0"/>
              <c:layout>
                <c:manualLayout>
                  <c:x val="0.12539651814845129"/>
                  <c:y val="-8.3142544113554179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4D43-4D49-BAA8-AE0FB4C8DF4A}"/>
                </c:ext>
                <c:ext xmlns:c15="http://schemas.microsoft.com/office/drawing/2012/chart" uri="{CE6537A1-D6FC-4f65-9D91-7224C49458BB}"/>
              </c:extLst>
            </c:dLbl>
            <c:dLbl>
              <c:idx val="1"/>
              <c:layout>
                <c:manualLayout>
                  <c:x val="-0.16719535753126849"/>
                  <c:y val="3.6932894954935021E-2"/>
                </c:manualLayout>
              </c:layout>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4D43-4D49-BAA8-AE0FB4C8DF4A}"/>
                </c:ext>
                <c:ext xmlns:c15="http://schemas.microsoft.com/office/drawing/2012/chart" uri="{CE6537A1-D6FC-4f65-9D91-7224C49458BB}"/>
              </c:extLst>
            </c:dLbl>
            <c:dLbl>
              <c:idx val="2"/>
              <c:layout>
                <c:manualLayout>
                  <c:x val="-9.8990944750450338E-2"/>
                  <c:y val="-0.1133480504082784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311F-44FC-B66F-6D995C177EAE}"/>
                </c:ext>
                <c:ext xmlns:c15="http://schemas.microsoft.com/office/drawing/2012/chart" uri="{CE6537A1-D6FC-4f65-9D91-7224C49458BB}">
                  <c15:layout>
                    <c:manualLayout>
                      <c:w val="0.13056912452207489"/>
                      <c:h val="7.6783876521843736E-2"/>
                    </c:manualLayout>
                  </c15:layout>
                </c:ext>
              </c:extLst>
            </c:dLbl>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Broadcast TV</c:v>
                </c:pt>
                <c:pt idx="1">
                  <c:v>Ad-Supported Cable TV</c:v>
                </c:pt>
                <c:pt idx="2">
                  <c:v>Ad-Supported Cable TV &amp; Broadcast TV</c:v>
                </c:pt>
              </c:strCache>
            </c:strRef>
          </c:cat>
          <c:val>
            <c:numRef>
              <c:f>Sheet1!$B$2:$B$4</c:f>
              <c:numCache>
                <c:formatCode>0%</c:formatCode>
                <c:ptCount val="3"/>
                <c:pt idx="0">
                  <c:v>0.53</c:v>
                </c:pt>
                <c:pt idx="1">
                  <c:v>0.42</c:v>
                </c:pt>
                <c:pt idx="2">
                  <c:v>0.05</c:v>
                </c:pt>
              </c:numCache>
            </c:numRef>
          </c:val>
          <c:extLst xmlns:c16r2="http://schemas.microsoft.com/office/drawing/2015/06/chart">
            <c:ext xmlns:c16="http://schemas.microsoft.com/office/drawing/2014/chart" uri="{C3380CC4-5D6E-409C-BE32-E72D297353CC}">
              <c16:uniqueId val="{00000004-4D43-4D49-BAA8-AE0FB4C8DF4A}"/>
            </c:ext>
          </c:extLst>
        </c:ser>
        <c:dLbls>
          <c:dLblPos val="inEnd"/>
          <c:showLegendKey val="0"/>
          <c:showVal val="0"/>
          <c:showCatName val="0"/>
          <c:showSerName val="0"/>
          <c:showPercent val="1"/>
          <c:showBubbleSize val="0"/>
          <c:showLeaderLines val="1"/>
        </c:dLbls>
        <c:firstSliceAng val="169"/>
      </c:pieChart>
      <c:spPr>
        <a:noFill/>
        <a:ln>
          <a:noFill/>
        </a:ln>
        <a:effectLst/>
      </c:spPr>
    </c:plotArea>
    <c:legend>
      <c:legendPos val="b"/>
      <c:layout>
        <c:manualLayout>
          <c:xMode val="edge"/>
          <c:yMode val="edge"/>
          <c:x val="0"/>
          <c:y val="9.9168709786640191E-2"/>
          <c:w val="0.87746460417918459"/>
          <c:h val="0.1350791539686712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0294700633173621E-2"/>
          <c:y val="0.13571306981865991"/>
          <c:w val="0.66967649570502841"/>
          <c:h val="0.78650421192817188"/>
        </c:manualLayout>
      </c:layout>
      <c:pieChart>
        <c:varyColors val="1"/>
        <c:ser>
          <c:idx val="0"/>
          <c:order val="0"/>
          <c:tx>
            <c:strRef>
              <c:f>Sheet1!$B$1</c:f>
              <c:strCache>
                <c:ptCount val="1"/>
                <c:pt idx="0">
                  <c:v>%</c:v>
                </c:pt>
              </c:strCache>
            </c:strRef>
          </c:tx>
          <c:dPt>
            <c:idx val="0"/>
            <c:bubble3D val="0"/>
            <c:spPr>
              <a:solidFill>
                <a:schemeClr val="accent1">
                  <a:tint val="46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4431-47B6-87C5-26A2A0558896}"/>
              </c:ext>
            </c:extLst>
          </c:dPt>
          <c:dPt>
            <c:idx val="1"/>
            <c:bubble3D val="0"/>
            <c:spPr>
              <a:solidFill>
                <a:schemeClr val="accent1">
                  <a:tint val="62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4431-47B6-87C5-26A2A0558896}"/>
              </c:ext>
            </c:extLst>
          </c:dPt>
          <c:dPt>
            <c:idx val="2"/>
            <c:bubble3D val="0"/>
            <c:spPr>
              <a:solidFill>
                <a:schemeClr val="accent1">
                  <a:tint val="77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4431-47B6-87C5-26A2A0558896}"/>
              </c:ext>
            </c:extLst>
          </c:dPt>
          <c:dPt>
            <c:idx val="3"/>
            <c:bubble3D val="0"/>
            <c:spPr>
              <a:solidFill>
                <a:schemeClr val="accent1">
                  <a:tint val="93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4431-47B6-87C5-26A2A0558896}"/>
              </c:ext>
            </c:extLst>
          </c:dPt>
          <c:dPt>
            <c:idx val="4"/>
            <c:bubble3D val="0"/>
            <c:spPr>
              <a:solidFill>
                <a:schemeClr val="accent1">
                  <a:shade val="92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4431-47B6-87C5-26A2A0558896}"/>
              </c:ext>
            </c:extLst>
          </c:dPt>
          <c:dPt>
            <c:idx val="5"/>
            <c:bubble3D val="0"/>
            <c:spPr>
              <a:solidFill>
                <a:schemeClr val="accent1">
                  <a:shade val="76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B-4431-47B6-87C5-26A2A0558896}"/>
              </c:ext>
            </c:extLst>
          </c:dPt>
          <c:dPt>
            <c:idx val="6"/>
            <c:bubble3D val="0"/>
            <c:spPr>
              <a:solidFill>
                <a:schemeClr val="accent1">
                  <a:shade val="61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D-4431-47B6-87C5-26A2A0558896}"/>
              </c:ext>
            </c:extLst>
          </c:dPt>
          <c:dPt>
            <c:idx val="7"/>
            <c:bubble3D val="0"/>
            <c:spPr>
              <a:solidFill>
                <a:schemeClr val="accent1">
                  <a:shade val="45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F-4431-47B6-87C5-26A2A0558896}"/>
              </c:ext>
            </c:extLst>
          </c:dPt>
          <c:dLbls>
            <c:dLbl>
              <c:idx val="0"/>
              <c:layout>
                <c:manualLayout>
                  <c:x val="-5.4762443527540734E-2"/>
                  <c:y val="-1.0475627053225339E-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tx1"/>
                        </a:solidFill>
                        <a:latin typeface="+mn-lt"/>
                        <a:ea typeface="+mn-ea"/>
                        <a:cs typeface="+mn-cs"/>
                      </a:defRPr>
                    </a:pPr>
                    <a:fld id="{929970EF-CDC3-4B72-BDFD-949D225964AA}" type="CATEGORYNAME">
                      <a:rPr lang="en-US" sz="2400" u="sng">
                        <a:solidFill>
                          <a:schemeClr val="tx1"/>
                        </a:solidFill>
                      </a:rPr>
                      <a:pPr>
                        <a:defRPr sz="2400">
                          <a:solidFill>
                            <a:schemeClr val="tx1"/>
                          </a:solidFill>
                        </a:defRPr>
                      </a:pPr>
                      <a:t>[CATEGORY NAME]</a:t>
                    </a:fld>
                    <a:r>
                      <a:rPr lang="en-US" sz="2400" baseline="0" dirty="0">
                        <a:solidFill>
                          <a:schemeClr val="tx1"/>
                        </a:solidFill>
                      </a:rPr>
                      <a:t>
0.2%</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4431-47B6-87C5-26A2A0558896}"/>
                </c:ext>
                <c:ext xmlns:c15="http://schemas.microsoft.com/office/drawing/2012/chart" uri="{CE6537A1-D6FC-4f65-9D91-7224C49458BB}">
                  <c15:dlblFieldTable/>
                  <c15:showDataLabelsRange val="0"/>
                </c:ext>
              </c:extLst>
            </c:dLbl>
            <c:dLbl>
              <c:idx val="1"/>
              <c:layout>
                <c:manualLayout>
                  <c:x val="7.776792820560556E-2"/>
                  <c:y val="-5.184296721523987E-3"/>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tx1"/>
                        </a:solidFill>
                        <a:latin typeface="+mn-lt"/>
                        <a:ea typeface="+mn-ea"/>
                        <a:cs typeface="+mn-cs"/>
                      </a:defRPr>
                    </a:pPr>
                    <a:fld id="{5DE6ABC4-8BAB-4147-BA6B-022FF6659C71}" type="CATEGORYNAME">
                      <a:rPr lang="en-US" sz="2400" u="sng">
                        <a:solidFill>
                          <a:schemeClr val="tx1"/>
                        </a:solidFill>
                      </a:rPr>
                      <a:pPr>
                        <a:defRPr sz="2400">
                          <a:solidFill>
                            <a:schemeClr val="tx1"/>
                          </a:solidFill>
                        </a:defRPr>
                      </a:pPr>
                      <a:t>[CATEGORY NAME]</a:t>
                    </a:fld>
                    <a:r>
                      <a:rPr lang="en-US" sz="2400" baseline="0" dirty="0">
                        <a:solidFill>
                          <a:schemeClr val="tx1"/>
                        </a:solidFill>
                      </a:rPr>
                      <a:t>
</a:t>
                    </a:r>
                    <a:fld id="{0FBBE0C1-CB6F-4ED5-BCFA-CA83F68A0398}" type="PERCENTAGE">
                      <a:rPr lang="en-US" sz="2400" baseline="0" smtClean="0">
                        <a:solidFill>
                          <a:schemeClr val="tx1"/>
                        </a:solidFill>
                      </a:rPr>
                      <a:pPr>
                        <a:defRPr sz="2400">
                          <a:solidFill>
                            <a:schemeClr val="tx1"/>
                          </a:solidFill>
                        </a:defRPr>
                      </a:pPr>
                      <a:t>[PERCENTAGE]</a:t>
                    </a:fld>
                    <a:endParaRPr lang="en-US" sz="2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4431-47B6-87C5-26A2A0558896}"/>
                </c:ext>
                <c:ext xmlns:c15="http://schemas.microsoft.com/office/drawing/2012/chart" uri="{CE6537A1-D6FC-4f65-9D91-7224C49458BB}">
                  <c15:dlblFieldTable/>
                  <c15:showDataLabelsRange val="0"/>
                </c:ext>
              </c:extLst>
            </c:dLbl>
            <c:dLbl>
              <c:idx val="2"/>
              <c:layout>
                <c:manualLayout>
                  <c:x val="-0.16038773337342019"/>
                  <c:y val="0.11848956308618298"/>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fld id="{F51984F5-B0F9-41A3-98F7-6804FA310494}" type="CATEGORYNAME">
                      <a:rPr lang="en-US" sz="2400" u="sng">
                        <a:solidFill>
                          <a:schemeClr val="bg1"/>
                        </a:solidFill>
                      </a:rPr>
                      <a:pPr>
                        <a:defRPr sz="2400">
                          <a:solidFill>
                            <a:schemeClr val="bg1"/>
                          </a:solidFill>
                        </a:defRPr>
                      </a:pPr>
                      <a:t>[CATEGORY NAME]</a:t>
                    </a:fld>
                    <a:r>
                      <a:rPr lang="en-US" sz="2400" baseline="0" dirty="0">
                        <a:solidFill>
                          <a:schemeClr val="bg1"/>
                        </a:solidFill>
                      </a:rPr>
                      <a:t>
</a:t>
                    </a:r>
                    <a:fld id="{3B14B30F-4229-4B5B-B1FB-F773A333ED85}" type="PERCENTAGE">
                      <a:rPr lang="en-US" sz="2400" baseline="0" smtClean="0">
                        <a:solidFill>
                          <a:schemeClr val="bg1"/>
                        </a:solidFill>
                      </a:rPr>
                      <a:pPr>
                        <a:defRPr sz="2400">
                          <a:solidFill>
                            <a:schemeClr val="bg1"/>
                          </a:solidFill>
                        </a:defRPr>
                      </a:pPr>
                      <a:t>[PERCENTAGE]</a:t>
                    </a:fld>
                    <a:endParaRPr lang="en-US" sz="24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4431-47B6-87C5-26A2A0558896}"/>
                </c:ext>
                <c:ext xmlns:c15="http://schemas.microsoft.com/office/drawing/2012/chart" uri="{CE6537A1-D6FC-4f65-9D91-7224C49458BB}">
                  <c15:dlblFieldTable/>
                  <c15:showDataLabelsRange val="0"/>
                </c:ext>
              </c:extLst>
            </c:dLbl>
            <c:dLbl>
              <c:idx val="3"/>
              <c:layout>
                <c:manualLayout>
                  <c:x val="-0.11123665379124296"/>
                  <c:y val="-0.1853298294424915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fld id="{25316D61-A9B2-44C9-9CA9-7DA6708FABE0}" type="CATEGORYNAME">
                      <a:rPr lang="en-US" sz="2400" u="sng">
                        <a:solidFill>
                          <a:schemeClr val="bg1"/>
                        </a:solidFill>
                      </a:rPr>
                      <a:pPr>
                        <a:defRPr sz="2400">
                          <a:solidFill>
                            <a:schemeClr val="bg1"/>
                          </a:solidFill>
                        </a:defRPr>
                      </a:pPr>
                      <a:t>[CATEGORY NAME]</a:t>
                    </a:fld>
                    <a:r>
                      <a:rPr lang="en-US" sz="2400" baseline="0" dirty="0">
                        <a:solidFill>
                          <a:schemeClr val="bg1"/>
                        </a:solidFill>
                      </a:rPr>
                      <a:t>
</a:t>
                    </a:r>
                    <a:fld id="{E3FDCAF3-7508-41C1-848E-3FE87A2240DF}" type="PERCENTAGE">
                      <a:rPr lang="en-US" sz="2400" baseline="0" smtClean="0">
                        <a:solidFill>
                          <a:schemeClr val="bg1"/>
                        </a:solidFill>
                      </a:rPr>
                      <a:pPr>
                        <a:defRPr sz="2400">
                          <a:solidFill>
                            <a:schemeClr val="bg1"/>
                          </a:solidFill>
                        </a:defRPr>
                      </a:pPr>
                      <a:t>[PERCENTAGE]</a:t>
                    </a:fld>
                    <a:endParaRPr lang="en-US" sz="24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4431-47B6-87C5-26A2A0558896}"/>
                </c:ext>
                <c:ext xmlns:c15="http://schemas.microsoft.com/office/drawing/2012/chart" uri="{CE6537A1-D6FC-4f65-9D91-7224C49458BB}">
                  <c15:dlblFieldTable/>
                  <c15:showDataLabelsRange val="0"/>
                </c:ext>
              </c:extLst>
            </c:dLbl>
            <c:dLbl>
              <c:idx val="4"/>
              <c:layout>
                <c:manualLayout>
                  <c:x val="0.10721677581546901"/>
                  <c:y val="-0.17013885981605781"/>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fld id="{62D80ACD-6671-4F61-A894-E60E82F638B8}" type="CATEGORYNAME">
                      <a:rPr lang="en-US" sz="2400" u="sng">
                        <a:solidFill>
                          <a:schemeClr val="bg1"/>
                        </a:solidFill>
                      </a:rPr>
                      <a:pPr>
                        <a:defRPr sz="2400">
                          <a:solidFill>
                            <a:schemeClr val="bg1"/>
                          </a:solidFill>
                        </a:defRPr>
                      </a:pPr>
                      <a:t>[CATEGORY NAME]</a:t>
                    </a:fld>
                    <a:r>
                      <a:rPr lang="en-US" sz="2400" baseline="0" dirty="0">
                        <a:solidFill>
                          <a:schemeClr val="bg1"/>
                        </a:solidFill>
                      </a:rPr>
                      <a:t>
</a:t>
                    </a:r>
                    <a:fld id="{AC4F8CAC-8632-4DD4-8B81-C864F4B092E7}" type="PERCENTAGE">
                      <a:rPr lang="en-US" sz="2400" baseline="0" smtClean="0">
                        <a:solidFill>
                          <a:schemeClr val="bg1"/>
                        </a:solidFill>
                      </a:rPr>
                      <a:pPr>
                        <a:defRPr sz="2400">
                          <a:solidFill>
                            <a:schemeClr val="bg1"/>
                          </a:solidFill>
                        </a:defRPr>
                      </a:pPr>
                      <a:t>[PERCENTAGE]</a:t>
                    </a:fld>
                    <a:endParaRPr lang="en-US" sz="24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4431-47B6-87C5-26A2A0558896}"/>
                </c:ext>
                <c:ext xmlns:c15="http://schemas.microsoft.com/office/drawing/2012/chart" uri="{CE6537A1-D6FC-4f65-9D91-7224C49458BB}">
                  <c15:dlblFieldTable/>
                  <c15:showDataLabelsRange val="0"/>
                </c:ext>
              </c:extLst>
            </c:dLbl>
            <c:dLbl>
              <c:idx val="5"/>
              <c:layout>
                <c:manualLayout>
                  <c:x val="0.16126870485784991"/>
                  <c:y val="-3.5111952661589563E-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fld id="{F508C6B3-52AE-457B-A9A1-24A6064F9525}" type="CATEGORYNAME">
                      <a:rPr lang="en-US" sz="2400" u="sng">
                        <a:solidFill>
                          <a:schemeClr val="bg1"/>
                        </a:solidFill>
                      </a:rPr>
                      <a:pPr>
                        <a:defRPr sz="2400">
                          <a:solidFill>
                            <a:schemeClr val="bg1"/>
                          </a:solidFill>
                        </a:defRPr>
                      </a:pPr>
                      <a:t>[CATEGORY NAME]</a:t>
                    </a:fld>
                    <a:r>
                      <a:rPr lang="en-US" sz="2400" baseline="0" dirty="0">
                        <a:solidFill>
                          <a:schemeClr val="bg1"/>
                        </a:solidFill>
                      </a:rPr>
                      <a:t>
</a:t>
                    </a:r>
                    <a:fld id="{DF1D30F9-E80A-4752-A941-80F8223602AC}" type="PERCENTAGE">
                      <a:rPr lang="en-US" sz="2400" baseline="0" smtClean="0">
                        <a:solidFill>
                          <a:schemeClr val="bg1"/>
                        </a:solidFill>
                      </a:rPr>
                      <a:pPr>
                        <a:defRPr sz="2400">
                          <a:solidFill>
                            <a:schemeClr val="bg1"/>
                          </a:solidFill>
                        </a:defRPr>
                      </a:pPr>
                      <a:t>[PERCENTAGE]</a:t>
                    </a:fld>
                    <a:endParaRPr lang="en-US" sz="24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4431-47B6-87C5-26A2A0558896}"/>
                </c:ext>
                <c:ext xmlns:c15="http://schemas.microsoft.com/office/drawing/2012/chart" uri="{CE6537A1-D6FC-4f65-9D91-7224C49458BB}">
                  <c15:dlblFieldTable/>
                  <c15:showDataLabelsRange val="0"/>
                </c:ext>
              </c:extLst>
            </c:dLbl>
            <c:dLbl>
              <c:idx val="6"/>
              <c:layout>
                <c:manualLayout>
                  <c:x val="0.12675804734350943"/>
                  <c:y val="0.12760414486204327"/>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fld id="{3AE2FE8E-2A49-4EC7-AE22-0D8A60DB409F}" type="CATEGORYNAME">
                      <a:rPr lang="en-US" sz="2400" u="sng">
                        <a:solidFill>
                          <a:schemeClr val="bg1"/>
                        </a:solidFill>
                      </a:rPr>
                      <a:pPr>
                        <a:defRPr sz="2400">
                          <a:solidFill>
                            <a:schemeClr val="bg1"/>
                          </a:solidFill>
                        </a:defRPr>
                      </a:pPr>
                      <a:t>[CATEGORY NAME]</a:t>
                    </a:fld>
                    <a:r>
                      <a:rPr lang="en-US" sz="2400" baseline="0" dirty="0">
                        <a:solidFill>
                          <a:schemeClr val="bg1"/>
                        </a:solidFill>
                      </a:rPr>
                      <a:t>
</a:t>
                    </a:r>
                    <a:fld id="{BC2E0A2D-FC33-490A-8E48-1AAF5F933385}" type="PERCENTAGE">
                      <a:rPr lang="en-US" sz="2400" baseline="0">
                        <a:solidFill>
                          <a:schemeClr val="bg1"/>
                        </a:solidFill>
                      </a:rPr>
                      <a:pPr>
                        <a:defRPr sz="2400">
                          <a:solidFill>
                            <a:schemeClr val="bg1"/>
                          </a:solidFill>
                        </a:defRPr>
                      </a:pPr>
                      <a:t>[PERCENTAGE]</a:t>
                    </a:fld>
                    <a:endParaRPr lang="en-US" sz="24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D-4431-47B6-87C5-26A2A0558896}"/>
                </c:ext>
                <c:ext xmlns:c15="http://schemas.microsoft.com/office/drawing/2012/chart" uri="{CE6537A1-D6FC-4f65-9D91-7224C49458BB}">
                  <c15:dlblFieldTable/>
                  <c15:showDataLabelsRange val="0"/>
                </c:ext>
              </c:extLst>
            </c:dLbl>
            <c:dLbl>
              <c:idx val="7"/>
              <c:layout>
                <c:manualLayout>
                  <c:x val="3.3629686029910663E-2"/>
                  <c:y val="0.13064233878732998"/>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fld id="{5B12685B-699A-43B3-8A9C-14C64A2B6369}" type="CATEGORYNAME">
                      <a:rPr lang="en-US" sz="2400" u="sng"/>
                      <a:pPr>
                        <a:defRPr sz="2400">
                          <a:solidFill>
                            <a:schemeClr val="bg1"/>
                          </a:solidFill>
                        </a:defRPr>
                      </a:pPr>
                      <a:t>[CATEGORY NAME]</a:t>
                    </a:fld>
                    <a:r>
                      <a:rPr lang="en-US" sz="2400" baseline="0" dirty="0"/>
                      <a:t>
</a:t>
                    </a:r>
                    <a:fld id="{D604B154-1402-4F23-B190-B3904F9A66B4}" type="PERCENTAGE">
                      <a:rPr lang="en-US" sz="2400" baseline="0"/>
                      <a:pPr>
                        <a:defRPr sz="2400">
                          <a:solidFill>
                            <a:schemeClr val="bg1"/>
                          </a:solidFill>
                        </a:defRPr>
                      </a:pPr>
                      <a:t>[PERCENTAGE]</a:t>
                    </a:fld>
                    <a:endParaRPr lang="en-US" sz="2400" baseline="0" dirty="0"/>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F-4431-47B6-87C5-26A2A0558896}"/>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Sheet1!$A$2:$A$9</c:f>
              <c:strCache>
                <c:ptCount val="8"/>
                <c:pt idx="0">
                  <c:v>2-12</c:v>
                </c:pt>
                <c:pt idx="1">
                  <c:v>13-17</c:v>
                </c:pt>
                <c:pt idx="2">
                  <c:v>18-24</c:v>
                </c:pt>
                <c:pt idx="3">
                  <c:v>25-34</c:v>
                </c:pt>
                <c:pt idx="4">
                  <c:v>35-44</c:v>
                </c:pt>
                <c:pt idx="5">
                  <c:v>45-54</c:v>
                </c:pt>
                <c:pt idx="6">
                  <c:v>55-64</c:v>
                </c:pt>
                <c:pt idx="7">
                  <c:v>65+</c:v>
                </c:pt>
              </c:strCache>
            </c:strRef>
          </c:cat>
          <c:val>
            <c:numRef>
              <c:f>Sheet1!$B$2:$B$9</c:f>
              <c:numCache>
                <c:formatCode>0%</c:formatCode>
                <c:ptCount val="8"/>
                <c:pt idx="0">
                  <c:v>2.4563671622495151E-3</c:v>
                </c:pt>
                <c:pt idx="1">
                  <c:v>7.7569489334195219E-3</c:v>
                </c:pt>
                <c:pt idx="2">
                  <c:v>0.28287007110536522</c:v>
                </c:pt>
                <c:pt idx="3">
                  <c:v>0.19961215255332904</c:v>
                </c:pt>
                <c:pt idx="4">
                  <c:v>0.1374272786037492</c:v>
                </c:pt>
                <c:pt idx="5">
                  <c:v>0.17000646412411119</c:v>
                </c:pt>
                <c:pt idx="6">
                  <c:v>0.13510019392372333</c:v>
                </c:pt>
                <c:pt idx="7">
                  <c:v>6.4770523594053012E-2</c:v>
                </c:pt>
              </c:numCache>
            </c:numRef>
          </c:val>
          <c:extLst xmlns:c16r2="http://schemas.microsoft.com/office/drawing/2015/06/chart">
            <c:ext xmlns:c16="http://schemas.microsoft.com/office/drawing/2014/chart" uri="{C3380CC4-5D6E-409C-BE32-E72D297353CC}">
              <c16:uniqueId val="{00000010-4431-47B6-87C5-26A2A0558896}"/>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669881392860075E-4"/>
          <c:y val="5.4225636824331083E-2"/>
          <c:w val="0.99958330118607142"/>
          <c:h val="0.76535993576275274"/>
        </c:manualLayout>
      </c:layout>
      <c:barChart>
        <c:barDir val="col"/>
        <c:grouping val="clustered"/>
        <c:varyColors val="0"/>
        <c:ser>
          <c:idx val="0"/>
          <c:order val="0"/>
          <c:tx>
            <c:strRef>
              <c:f>Sheet1!$B$1</c:f>
              <c:strCache>
                <c:ptCount val="1"/>
                <c:pt idx="0">
                  <c:v>Column1</c:v>
                </c:pt>
              </c:strCache>
            </c:strRef>
          </c:tx>
          <c:spPr>
            <a:solidFill>
              <a:srgbClr val="4F81BD"/>
            </a:solidFill>
            <a:ln>
              <a:noFill/>
            </a:ln>
            <a:effectLst>
              <a:outerShdw blurRad="40000" dist="23000" dir="5400000" rotWithShape="0">
                <a:srgbClr val="000000">
                  <a:alpha val="35000"/>
                </a:srgbClr>
              </a:outerShdw>
            </a:effectLst>
          </c:spPr>
          <c:invertIfNegative val="0"/>
          <c:dPt>
            <c:idx val="8"/>
            <c:invertIfNegative val="0"/>
            <c:bubble3D val="0"/>
            <c:spPr>
              <a:solidFill>
                <a:srgbClr val="00A9AC"/>
              </a:solidFill>
              <a:ln>
                <a:noFill/>
              </a:ln>
              <a:effectLst>
                <a:outerShdw blurRad="40000" dist="23000" dir="5400000" rotWithShape="0">
                  <a:srgbClr val="000000">
                    <a:alpha val="35000"/>
                  </a:srgbClr>
                </a:outerShdw>
              </a:effectLst>
            </c:spPr>
            <c:extLst xmlns:c16r2="http://schemas.microsoft.com/office/drawing/2015/06/chart">
              <c:ext xmlns:c16="http://schemas.microsoft.com/office/drawing/2014/chart" uri="{C3380CC4-5D6E-409C-BE32-E72D297353CC}">
                <c16:uniqueId val="{00000001-4AB9-4CC3-B0FF-485AEEB243F5}"/>
              </c:ext>
            </c:extLst>
          </c:dPt>
          <c:dLbls>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Sheet1!$A$2:$A$10</c:f>
              <c:strCache>
                <c:ptCount val="9"/>
                <c:pt idx="0">
                  <c:v>Apple Music</c:v>
                </c:pt>
                <c:pt idx="1">
                  <c:v>PPV</c:v>
                </c:pt>
                <c:pt idx="2">
                  <c:v>Other SVOD</c:v>
                </c:pt>
                <c:pt idx="3">
                  <c:v>Netflix</c:v>
                </c:pt>
                <c:pt idx="4">
                  <c:v>HBO</c:v>
                </c:pt>
                <c:pt idx="5">
                  <c:v>YouTube</c:v>
                </c:pt>
                <c:pt idx="6">
                  <c:v>Movies</c:v>
                </c:pt>
                <c:pt idx="7">
                  <c:v>Music</c:v>
                </c:pt>
                <c:pt idx="8">
                  <c:v>Ad-Supported TV</c:v>
                </c:pt>
              </c:strCache>
            </c:strRef>
          </c:cat>
          <c:val>
            <c:numRef>
              <c:f>Sheet1!$B$2:$B$10</c:f>
              <c:numCache>
                <c:formatCode>General</c:formatCode>
                <c:ptCount val="9"/>
                <c:pt idx="0">
                  <c:v>1</c:v>
                </c:pt>
                <c:pt idx="1">
                  <c:v>1</c:v>
                </c:pt>
                <c:pt idx="2">
                  <c:v>1</c:v>
                </c:pt>
                <c:pt idx="3">
                  <c:v>2</c:v>
                </c:pt>
                <c:pt idx="4">
                  <c:v>2</c:v>
                </c:pt>
                <c:pt idx="5">
                  <c:v>3</c:v>
                </c:pt>
                <c:pt idx="6">
                  <c:v>3</c:v>
                </c:pt>
                <c:pt idx="7">
                  <c:v>6</c:v>
                </c:pt>
                <c:pt idx="8">
                  <c:v>87</c:v>
                </c:pt>
              </c:numCache>
            </c:numRef>
          </c:val>
          <c:extLst xmlns:c16r2="http://schemas.microsoft.com/office/drawing/2015/06/chart">
            <c:ext xmlns:c16="http://schemas.microsoft.com/office/drawing/2014/chart" uri="{C3380CC4-5D6E-409C-BE32-E72D297353CC}">
              <c16:uniqueId val="{00000000-ACD8-4760-8294-B199B01E7942}"/>
            </c:ext>
          </c:extLst>
        </c:ser>
        <c:dLbls>
          <c:showLegendKey val="0"/>
          <c:showVal val="0"/>
          <c:showCatName val="0"/>
          <c:showSerName val="0"/>
          <c:showPercent val="0"/>
          <c:showBubbleSize val="0"/>
        </c:dLbls>
        <c:gapWidth val="100"/>
        <c:overlap val="-24"/>
        <c:axId val="529452064"/>
        <c:axId val="529452456"/>
      </c:barChart>
      <c:catAx>
        <c:axId val="529452064"/>
        <c:scaling>
          <c:orientation val="maxMin"/>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j-lt"/>
                <a:ea typeface="+mn-ea"/>
                <a:cs typeface="Arial" panose="020B0604020202020204" pitchFamily="34" charset="0"/>
              </a:defRPr>
            </a:pPr>
            <a:endParaRPr lang="en-US"/>
          </a:p>
        </c:txPr>
        <c:crossAx val="529452456"/>
        <c:crosses val="autoZero"/>
        <c:auto val="1"/>
        <c:lblAlgn val="ctr"/>
        <c:lblOffset val="100"/>
        <c:noMultiLvlLbl val="0"/>
      </c:catAx>
      <c:valAx>
        <c:axId val="529452456"/>
        <c:scaling>
          <c:orientation val="minMax"/>
        </c:scaling>
        <c:delete val="1"/>
        <c:axPos val="r"/>
        <c:numFmt formatCode="General" sourceLinked="1"/>
        <c:majorTickMark val="none"/>
        <c:minorTickMark val="none"/>
        <c:tickLblPos val="nextTo"/>
        <c:crossAx val="52945206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2651788920405633"/>
          <c:y val="0.13859236036592443"/>
          <c:w val="0.71682936964321364"/>
          <c:h val="0.72797416224199429"/>
        </c:manualLayout>
      </c:layout>
      <c:pieChart>
        <c:varyColors val="1"/>
        <c:ser>
          <c:idx val="0"/>
          <c:order val="0"/>
          <c:tx>
            <c:strRef>
              <c:f>Sheet1!$B$1</c:f>
              <c:strCache>
                <c:ptCount val="1"/>
                <c:pt idx="0">
                  <c:v>#</c:v>
                </c:pt>
              </c:strCache>
            </c:strRef>
          </c:tx>
          <c:spPr>
            <a:effectLst/>
          </c:spPr>
          <c:explosion val="18"/>
          <c:dPt>
            <c:idx val="0"/>
            <c:bubble3D val="0"/>
            <c:spPr>
              <a:gradFill rotWithShape="1">
                <a:gsLst>
                  <a:gs pos="0">
                    <a:schemeClr val="accent1">
                      <a:tint val="44000"/>
                      <a:tint val="100000"/>
                      <a:shade val="100000"/>
                      <a:satMod val="130000"/>
                    </a:schemeClr>
                  </a:gs>
                  <a:gs pos="100000">
                    <a:schemeClr val="accent1">
                      <a:tint val="44000"/>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1-C244-4977-A0B3-D8127D06D80C}"/>
              </c:ext>
            </c:extLst>
          </c:dPt>
          <c:dPt>
            <c:idx val="1"/>
            <c:bubble3D val="0"/>
            <c:spPr>
              <a:gradFill rotWithShape="1">
                <a:gsLst>
                  <a:gs pos="0">
                    <a:schemeClr val="accent1">
                      <a:tint val="58000"/>
                      <a:tint val="100000"/>
                      <a:shade val="100000"/>
                      <a:satMod val="130000"/>
                    </a:schemeClr>
                  </a:gs>
                  <a:gs pos="100000">
                    <a:schemeClr val="accent1">
                      <a:tint val="58000"/>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3-C244-4977-A0B3-D8127D06D80C}"/>
              </c:ext>
            </c:extLst>
          </c:dPt>
          <c:dPt>
            <c:idx val="2"/>
            <c:bubble3D val="0"/>
            <c:spPr>
              <a:gradFill rotWithShape="1">
                <a:gsLst>
                  <a:gs pos="0">
                    <a:schemeClr val="accent1">
                      <a:tint val="72000"/>
                      <a:tint val="100000"/>
                      <a:shade val="100000"/>
                      <a:satMod val="130000"/>
                    </a:schemeClr>
                  </a:gs>
                  <a:gs pos="100000">
                    <a:schemeClr val="accent1">
                      <a:tint val="72000"/>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5-C244-4977-A0B3-D8127D06D80C}"/>
              </c:ext>
            </c:extLst>
          </c:dPt>
          <c:dPt>
            <c:idx val="3"/>
            <c:bubble3D val="0"/>
            <c:spPr>
              <a:gradFill rotWithShape="1">
                <a:gsLst>
                  <a:gs pos="0">
                    <a:schemeClr val="accent1">
                      <a:tint val="86000"/>
                      <a:tint val="100000"/>
                      <a:shade val="100000"/>
                      <a:satMod val="130000"/>
                    </a:schemeClr>
                  </a:gs>
                  <a:gs pos="100000">
                    <a:schemeClr val="accent1">
                      <a:tint val="86000"/>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7-C244-4977-A0B3-D8127D06D80C}"/>
              </c:ext>
            </c:extLst>
          </c:dPt>
          <c:dPt>
            <c:idx val="4"/>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9-C244-4977-A0B3-D8127D06D80C}"/>
              </c:ext>
            </c:extLst>
          </c:dPt>
          <c:dPt>
            <c:idx val="5"/>
            <c:bubble3D val="0"/>
            <c:spPr>
              <a:gradFill rotWithShape="1">
                <a:gsLst>
                  <a:gs pos="0">
                    <a:schemeClr val="accent1">
                      <a:shade val="86000"/>
                      <a:tint val="100000"/>
                      <a:shade val="100000"/>
                      <a:satMod val="130000"/>
                    </a:schemeClr>
                  </a:gs>
                  <a:gs pos="100000">
                    <a:schemeClr val="accent1">
                      <a:shade val="86000"/>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B-C244-4977-A0B3-D8127D06D80C}"/>
              </c:ext>
            </c:extLst>
          </c:dPt>
          <c:dPt>
            <c:idx val="6"/>
            <c:bubble3D val="0"/>
            <c:spPr>
              <a:gradFill rotWithShape="1">
                <a:gsLst>
                  <a:gs pos="0">
                    <a:schemeClr val="accent1">
                      <a:shade val="72000"/>
                      <a:tint val="100000"/>
                      <a:shade val="100000"/>
                      <a:satMod val="130000"/>
                    </a:schemeClr>
                  </a:gs>
                  <a:gs pos="100000">
                    <a:schemeClr val="accent1">
                      <a:shade val="72000"/>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D-C244-4977-A0B3-D8127D06D80C}"/>
              </c:ext>
            </c:extLst>
          </c:dPt>
          <c:dPt>
            <c:idx val="7"/>
            <c:bubble3D val="0"/>
            <c:spPr>
              <a:gradFill rotWithShape="1">
                <a:gsLst>
                  <a:gs pos="0">
                    <a:schemeClr val="accent1">
                      <a:shade val="58000"/>
                      <a:tint val="100000"/>
                      <a:shade val="100000"/>
                      <a:satMod val="130000"/>
                    </a:schemeClr>
                  </a:gs>
                  <a:gs pos="100000">
                    <a:schemeClr val="accent1">
                      <a:shade val="58000"/>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F-5BDF-4E5E-80FB-B2A7C3334279}"/>
              </c:ext>
            </c:extLst>
          </c:dPt>
          <c:dPt>
            <c:idx val="8"/>
            <c:bubble3D val="0"/>
            <c:spPr>
              <a:solidFill>
                <a:srgbClr val="00A9AC"/>
              </a:solidFill>
              <a:ln>
                <a:noFill/>
              </a:ln>
              <a:effectLst/>
            </c:spPr>
            <c:extLst xmlns:c16r2="http://schemas.microsoft.com/office/drawing/2015/06/chart">
              <c:ext xmlns:c16="http://schemas.microsoft.com/office/drawing/2014/chart" uri="{C3380CC4-5D6E-409C-BE32-E72D297353CC}">
                <c16:uniqueId val="{00000011-8077-4121-BA37-8DD68A34A1E8}"/>
              </c:ext>
            </c:extLst>
          </c:dPt>
          <c:dPt>
            <c:idx val="9"/>
            <c:bubble3D val="0"/>
            <c:spPr>
              <a:gradFill rotWithShape="1">
                <a:gsLst>
                  <a:gs pos="0">
                    <a:schemeClr val="accent1">
                      <a:shade val="44000"/>
                      <a:tint val="100000"/>
                      <a:shade val="100000"/>
                      <a:satMod val="130000"/>
                    </a:schemeClr>
                  </a:gs>
                  <a:gs pos="100000">
                    <a:schemeClr val="accent1">
                      <a:shade val="44000"/>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10-8077-4121-BA37-8DD68A34A1E8}"/>
              </c:ext>
            </c:extLst>
          </c:dPt>
          <c:dPt>
            <c:idx val="10"/>
            <c:bubble3D val="0"/>
            <c:spPr>
              <a:gradFill rotWithShape="1">
                <a:gsLst>
                  <a:gs pos="0">
                    <a:schemeClr val="accent1">
                      <a:shade val="44000"/>
                      <a:tint val="100000"/>
                      <a:shade val="100000"/>
                      <a:satMod val="130000"/>
                    </a:schemeClr>
                  </a:gs>
                  <a:gs pos="100000">
                    <a:schemeClr val="accent1">
                      <a:shade val="44000"/>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5-76F9-4A15-AFC4-95D86BD705FE}"/>
              </c:ext>
            </c:extLst>
          </c:dPt>
          <c:dPt>
            <c:idx val="11"/>
            <c:bubble3D val="0"/>
            <c:spPr>
              <a:gradFill rotWithShape="1">
                <a:gsLst>
                  <a:gs pos="0">
                    <a:schemeClr val="accent1">
                      <a:shade val="44000"/>
                      <a:tint val="100000"/>
                      <a:shade val="100000"/>
                      <a:satMod val="130000"/>
                    </a:schemeClr>
                  </a:gs>
                  <a:gs pos="100000">
                    <a:schemeClr val="accent1">
                      <a:shade val="44000"/>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4-76F9-4A15-AFC4-95D86BD705FE}"/>
              </c:ext>
            </c:extLst>
          </c:dPt>
          <c:dPt>
            <c:idx val="12"/>
            <c:bubble3D val="0"/>
            <c:spPr>
              <a:gradFill rotWithShape="1">
                <a:gsLst>
                  <a:gs pos="0">
                    <a:schemeClr val="accent1">
                      <a:shade val="44000"/>
                      <a:tint val="100000"/>
                      <a:shade val="100000"/>
                      <a:satMod val="130000"/>
                    </a:schemeClr>
                  </a:gs>
                  <a:gs pos="100000">
                    <a:schemeClr val="accent1">
                      <a:shade val="44000"/>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3-76F9-4A15-AFC4-95D86BD705FE}"/>
              </c:ext>
            </c:extLst>
          </c:dPt>
          <c:dPt>
            <c:idx val="13"/>
            <c:bubble3D val="0"/>
            <c:spPr>
              <a:gradFill rotWithShape="1">
                <a:gsLst>
                  <a:gs pos="0">
                    <a:schemeClr val="accent1">
                      <a:shade val="44000"/>
                      <a:tint val="100000"/>
                      <a:shade val="100000"/>
                      <a:satMod val="130000"/>
                    </a:schemeClr>
                  </a:gs>
                  <a:gs pos="100000">
                    <a:schemeClr val="accent1">
                      <a:shade val="44000"/>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2-76F9-4A15-AFC4-95D86BD705FE}"/>
              </c:ext>
            </c:extLst>
          </c:dPt>
          <c:dPt>
            <c:idx val="14"/>
            <c:bubble3D val="0"/>
            <c:spPr>
              <a:gradFill rotWithShape="1">
                <a:gsLst>
                  <a:gs pos="0">
                    <a:schemeClr val="accent1">
                      <a:shade val="44000"/>
                      <a:tint val="100000"/>
                      <a:shade val="100000"/>
                      <a:satMod val="130000"/>
                    </a:schemeClr>
                  </a:gs>
                  <a:gs pos="100000">
                    <a:schemeClr val="accent1">
                      <a:shade val="44000"/>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1-76F9-4A15-AFC4-95D86BD705FE}"/>
              </c:ext>
            </c:extLst>
          </c:dPt>
          <c:dPt>
            <c:idx val="15"/>
            <c:bubble3D val="0"/>
            <c:spPr>
              <a:gradFill rotWithShape="1">
                <a:gsLst>
                  <a:gs pos="0">
                    <a:schemeClr val="accent1">
                      <a:shade val="44000"/>
                      <a:tint val="100000"/>
                      <a:shade val="100000"/>
                      <a:satMod val="130000"/>
                    </a:schemeClr>
                  </a:gs>
                  <a:gs pos="100000">
                    <a:schemeClr val="accent1">
                      <a:shade val="44000"/>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0-76F9-4A15-AFC4-95D86BD705FE}"/>
              </c:ext>
            </c:extLst>
          </c:dPt>
          <c:dLbls>
            <c:dLbl>
              <c:idx val="0"/>
              <c:layout>
                <c:manualLayout>
                  <c:x val="-8.258872630730333E-3"/>
                  <c:y val="4.2731654437352835E-2"/>
                </c:manualLayout>
              </c:layout>
              <c:tx>
                <c:rich>
                  <a:bodyPr rot="0" spcFirstLastPara="1" vertOverflow="ellipsis" vert="horz" wrap="square" lIns="38100" tIns="19050" rIns="38100" bIns="19050" anchor="ctr" anchorCtr="0">
                    <a:noAutofit/>
                  </a:bodyPr>
                  <a:lstStyle/>
                  <a:p>
                    <a:pPr algn="r">
                      <a:defRPr sz="2000" b="1" i="0" u="sng" strike="noStrike" kern="1200" baseline="0">
                        <a:solidFill>
                          <a:srgbClr val="FF0000"/>
                        </a:solidFill>
                        <a:latin typeface="+mn-lt"/>
                        <a:ea typeface="+mn-ea"/>
                        <a:cs typeface="+mn-cs"/>
                      </a:defRPr>
                    </a:pPr>
                    <a:fld id="{960FFF3D-2112-465E-93DF-2ABCE9478D00}" type="CATEGORYNAME">
                      <a:rPr lang="en-US" sz="2000" b="1" u="sng" smtClean="0">
                        <a:solidFill>
                          <a:schemeClr val="tx1"/>
                        </a:solidFill>
                      </a:rPr>
                      <a:pPr algn="r">
                        <a:defRPr sz="2000" b="1" u="sng">
                          <a:solidFill>
                            <a:srgbClr val="FF0000"/>
                          </a:solidFill>
                        </a:defRPr>
                      </a:pPr>
                      <a:t>[CATEGORY NAME]</a:t>
                    </a:fld>
                    <a:r>
                      <a:rPr lang="en-US" sz="2000" b="1" u="none" dirty="0">
                        <a:solidFill>
                          <a:schemeClr val="tx1"/>
                        </a:solidFill>
                      </a:rPr>
                      <a:t>:</a:t>
                    </a:r>
                    <a:r>
                      <a:rPr lang="en-US" sz="2000" b="1" u="none" baseline="0" dirty="0">
                        <a:solidFill>
                          <a:schemeClr val="tx1"/>
                        </a:solidFill>
                      </a:rPr>
                      <a:t> 1 (1%)</a:t>
                    </a:r>
                  </a:p>
                </c:rich>
              </c:tx>
              <c:spPr>
                <a:noFill/>
                <a:ln>
                  <a:noFill/>
                </a:ln>
                <a:effectLst/>
              </c:spPr>
              <c:txPr>
                <a:bodyPr rot="0" spcFirstLastPara="1" vertOverflow="ellipsis" vert="horz" wrap="square" lIns="38100" tIns="19050" rIns="38100" bIns="19050" anchor="ctr" anchorCtr="0">
                  <a:noAutofit/>
                </a:bodyPr>
                <a:lstStyle/>
                <a:p>
                  <a:pPr algn="r">
                    <a:defRPr sz="2000" b="1" i="0" u="sng" strike="noStrike" kern="1200" baseline="0">
                      <a:solidFill>
                        <a:srgbClr val="FF0000"/>
                      </a:solidFill>
                      <a:latin typeface="+mn-lt"/>
                      <a:ea typeface="+mn-ea"/>
                      <a:cs typeface="+mn-cs"/>
                    </a:defRPr>
                  </a:pPr>
                  <a:endParaRPr lang="en-US"/>
                </a:p>
              </c:txPr>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1-C244-4977-A0B3-D8127D06D80C}"/>
                </c:ext>
                <c:ext xmlns:c15="http://schemas.microsoft.com/office/drawing/2012/chart" uri="{CE6537A1-D6FC-4f65-9D91-7224C49458BB}">
                  <c15:layout>
                    <c:manualLayout>
                      <c:w val="0.2500152477633289"/>
                      <c:h val="4.7262967841924713E-2"/>
                    </c:manualLayout>
                  </c15:layout>
                  <c15:dlblFieldTable/>
                  <c15:showDataLabelsRange val="0"/>
                </c:ext>
              </c:extLst>
            </c:dLbl>
            <c:dLbl>
              <c:idx val="1"/>
              <c:layout>
                <c:manualLayout>
                  <c:x val="3.4092288773826902E-3"/>
                  <c:y val="1.0160361046314969E-2"/>
                </c:manualLayout>
              </c:layout>
              <c:tx>
                <c:rich>
                  <a:bodyPr rot="0" spcFirstLastPara="1" vertOverflow="ellipsis" vert="horz" wrap="square" lIns="38100" tIns="19050" rIns="38100" bIns="19050" anchor="ctr" anchorCtr="0">
                    <a:noAutofit/>
                  </a:bodyPr>
                  <a:lstStyle/>
                  <a:p>
                    <a:pPr algn="ctr">
                      <a:defRPr sz="2000" b="1" i="0" u="sng" strike="noStrike" kern="1200" baseline="0">
                        <a:solidFill>
                          <a:schemeClr val="tx1"/>
                        </a:solidFill>
                        <a:latin typeface="+mn-lt"/>
                        <a:ea typeface="+mn-ea"/>
                        <a:cs typeface="+mn-cs"/>
                      </a:defRPr>
                    </a:pPr>
                    <a:fld id="{D59AFA92-8F79-4311-BFE2-95B487F1A6C6}" type="CATEGORYNAME">
                      <a:rPr lang="en-US" sz="2000" b="1" u="sng" smtClean="0">
                        <a:solidFill>
                          <a:schemeClr val="tx1"/>
                        </a:solidFill>
                      </a:rPr>
                      <a:pPr algn="ctr">
                        <a:defRPr sz="2000" b="1" u="sng">
                          <a:solidFill>
                            <a:schemeClr val="tx1"/>
                          </a:solidFill>
                        </a:defRPr>
                      </a:pPr>
                      <a:t>[CATEGORY NAME]</a:t>
                    </a:fld>
                    <a:r>
                      <a:rPr lang="en-US" sz="2000" b="1" u="none" dirty="0">
                        <a:solidFill>
                          <a:schemeClr val="tx1"/>
                        </a:solidFill>
                      </a:rPr>
                      <a:t>: </a:t>
                    </a:r>
                    <a:r>
                      <a:rPr lang="en-US" sz="2000" b="1" u="none" baseline="0" dirty="0">
                        <a:solidFill>
                          <a:schemeClr val="tx1"/>
                        </a:solidFill>
                      </a:rPr>
                      <a:t>1 (1%)</a:t>
                    </a:r>
                  </a:p>
                </c:rich>
              </c:tx>
              <c:spPr>
                <a:noFill/>
                <a:ln>
                  <a:noFill/>
                </a:ln>
                <a:effectLst/>
              </c:spPr>
              <c:txPr>
                <a:bodyPr rot="0" spcFirstLastPara="1" vertOverflow="ellipsis" vert="horz" wrap="square" lIns="38100" tIns="19050" rIns="38100" bIns="19050" anchor="ctr" anchorCtr="0">
                  <a:noAutofit/>
                </a:bodyPr>
                <a:lstStyle/>
                <a:p>
                  <a:pPr algn="ctr">
                    <a:defRPr sz="2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3-C244-4977-A0B3-D8127D06D80C}"/>
                </c:ext>
                <c:ext xmlns:c15="http://schemas.microsoft.com/office/drawing/2012/chart" uri="{CE6537A1-D6FC-4f65-9D91-7224C49458BB}">
                  <c15:layout>
                    <c:manualLayout>
                      <c:w val="0.22057613934992656"/>
                      <c:h val="4.5065762751633237E-2"/>
                    </c:manualLayout>
                  </c15:layout>
                  <c15:dlblFieldTable/>
                  <c15:showDataLabelsRange val="0"/>
                </c:ext>
              </c:extLst>
            </c:dLbl>
            <c:dLbl>
              <c:idx val="2"/>
              <c:layout>
                <c:manualLayout>
                  <c:x val="-2.4130321730656289E-2"/>
                  <c:y val="-2.4262068467820318E-2"/>
                </c:manualLayout>
              </c:layout>
              <c:tx>
                <c:rich>
                  <a:bodyPr rot="0" spcFirstLastPara="1" vertOverflow="ellipsis" vert="horz" wrap="square" lIns="38100" tIns="19050" rIns="38100" bIns="19050" anchor="ctr" anchorCtr="0">
                    <a:noAutofit/>
                  </a:bodyPr>
                  <a:lstStyle/>
                  <a:p>
                    <a:pPr algn="l">
                      <a:defRPr sz="2000" b="1" i="0" u="sng" strike="noStrike" kern="1200" baseline="0">
                        <a:solidFill>
                          <a:schemeClr val="tx1"/>
                        </a:solidFill>
                        <a:latin typeface="+mn-lt"/>
                        <a:ea typeface="+mn-ea"/>
                        <a:cs typeface="+mn-cs"/>
                      </a:defRPr>
                    </a:pPr>
                    <a:fld id="{B4C50A76-22C6-4BA1-A643-D5623476B8B0}" type="CATEGORYNAME">
                      <a:rPr lang="en-US" sz="2000" b="1" u="sng" smtClean="0">
                        <a:solidFill>
                          <a:schemeClr val="tx1"/>
                        </a:solidFill>
                      </a:rPr>
                      <a:pPr algn="l">
                        <a:defRPr sz="2000" b="1" u="sng">
                          <a:solidFill>
                            <a:schemeClr val="tx1"/>
                          </a:solidFill>
                        </a:defRPr>
                      </a:pPr>
                      <a:t>[CATEGORY NAME]</a:t>
                    </a:fld>
                    <a:r>
                      <a:rPr lang="en-US" sz="2000" b="1" u="none" dirty="0">
                        <a:solidFill>
                          <a:schemeClr val="tx1"/>
                        </a:solidFill>
                      </a:rPr>
                      <a:t>:</a:t>
                    </a:r>
                    <a:r>
                      <a:rPr lang="en-US" sz="2000" b="1" u="none" baseline="0" dirty="0">
                        <a:solidFill>
                          <a:schemeClr val="tx1"/>
                        </a:solidFill>
                      </a:rPr>
                      <a:t> 1 (1%)</a:t>
                    </a:r>
                  </a:p>
                </c:rich>
              </c:tx>
              <c:spPr>
                <a:noFill/>
                <a:ln>
                  <a:noFill/>
                </a:ln>
                <a:effectLst/>
              </c:spPr>
              <c:txPr>
                <a:bodyPr rot="0" spcFirstLastPara="1" vertOverflow="ellipsis" vert="horz" wrap="square" lIns="38100" tIns="19050" rIns="38100" bIns="19050" anchor="ctr" anchorCtr="0">
                  <a:noAutofit/>
                </a:bodyPr>
                <a:lstStyle/>
                <a:p>
                  <a:pPr algn="l">
                    <a:defRPr sz="2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5-C244-4977-A0B3-D8127D06D80C}"/>
                </c:ext>
                <c:ext xmlns:c15="http://schemas.microsoft.com/office/drawing/2012/chart" uri="{CE6537A1-D6FC-4f65-9D91-7224C49458BB}">
                  <c15:layout>
                    <c:manualLayout>
                      <c:w val="0.24135242815643421"/>
                      <c:h val="5.2520476149220077E-2"/>
                    </c:manualLayout>
                  </c15:layout>
                  <c15:dlblFieldTable/>
                  <c15:showDataLabelsRange val="0"/>
                </c:ext>
              </c:extLst>
            </c:dLbl>
            <c:dLbl>
              <c:idx val="3"/>
              <c:layout>
                <c:manualLayout>
                  <c:x val="1.5826323320603747E-3"/>
                  <c:y val="-3.0797436677676079E-2"/>
                </c:manualLayout>
              </c:layout>
              <c:tx>
                <c:rich>
                  <a:bodyPr rot="0" spcFirstLastPara="1" vertOverflow="ellipsis" vert="horz" wrap="square" lIns="38100" tIns="19050" rIns="38100" bIns="19050" anchor="ctr" anchorCtr="0">
                    <a:noAutofit/>
                  </a:bodyPr>
                  <a:lstStyle/>
                  <a:p>
                    <a:pPr algn="l">
                      <a:defRPr sz="2000" b="1" i="0" u="sng" strike="noStrike" kern="1200" baseline="0">
                        <a:solidFill>
                          <a:schemeClr val="tx1"/>
                        </a:solidFill>
                        <a:latin typeface="+mn-lt"/>
                        <a:ea typeface="+mn-ea"/>
                        <a:cs typeface="+mn-cs"/>
                      </a:defRPr>
                    </a:pPr>
                    <a:fld id="{FC9AA80D-8F7E-42DB-935D-FFE0BF738240}" type="CATEGORYNAME">
                      <a:rPr lang="en-US" sz="2000" b="1" u="sng" smtClean="0">
                        <a:solidFill>
                          <a:schemeClr val="tx1"/>
                        </a:solidFill>
                      </a:rPr>
                      <a:pPr algn="l">
                        <a:defRPr sz="2000" b="1" u="sng">
                          <a:solidFill>
                            <a:schemeClr val="tx1"/>
                          </a:solidFill>
                        </a:defRPr>
                      </a:pPr>
                      <a:t>[CATEGORY NAME]</a:t>
                    </a:fld>
                    <a:r>
                      <a:rPr lang="en-US" sz="2000" b="1" u="none" dirty="0">
                        <a:solidFill>
                          <a:schemeClr val="tx1"/>
                        </a:solidFill>
                      </a:rPr>
                      <a:t>: </a:t>
                    </a:r>
                    <a:r>
                      <a:rPr lang="en-US" sz="2000" b="1" u="none" baseline="0" dirty="0">
                        <a:solidFill>
                          <a:schemeClr val="tx1"/>
                        </a:solidFill>
                      </a:rPr>
                      <a:t>2 (2%)</a:t>
                    </a:r>
                  </a:p>
                </c:rich>
              </c:tx>
              <c:spPr>
                <a:noFill/>
                <a:ln>
                  <a:noFill/>
                </a:ln>
                <a:effectLst/>
              </c:spPr>
              <c:txPr>
                <a:bodyPr rot="0" spcFirstLastPara="1" vertOverflow="ellipsis" vert="horz" wrap="square" lIns="38100" tIns="19050" rIns="38100" bIns="19050" anchor="ctr" anchorCtr="0">
                  <a:noAutofit/>
                </a:bodyPr>
                <a:lstStyle/>
                <a:p>
                  <a:pPr algn="l">
                    <a:defRPr sz="2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7-C244-4977-A0B3-D8127D06D80C}"/>
                </c:ext>
                <c:ext xmlns:c15="http://schemas.microsoft.com/office/drawing/2012/chart" uri="{CE6537A1-D6FC-4f65-9D91-7224C49458BB}">
                  <c15:layout>
                    <c:manualLayout>
                      <c:w val="0.23084372667115957"/>
                      <c:h val="4.2615204690097983E-2"/>
                    </c:manualLayout>
                  </c15:layout>
                  <c15:dlblFieldTable/>
                  <c15:showDataLabelsRange val="0"/>
                </c:ext>
              </c:extLst>
            </c:dLbl>
            <c:dLbl>
              <c:idx val="4"/>
              <c:layout>
                <c:manualLayout>
                  <c:x val="-2.0274490140444724E-2"/>
                  <c:y val="-4.1749598118125952E-2"/>
                </c:manualLayout>
              </c:layout>
              <c:tx>
                <c:rich>
                  <a:bodyPr rot="0" spcFirstLastPara="1" vertOverflow="ellipsis" vert="horz" wrap="square" lIns="38100" tIns="19050" rIns="38100" bIns="19050" anchor="ctr" anchorCtr="0">
                    <a:noAutofit/>
                  </a:bodyPr>
                  <a:lstStyle/>
                  <a:p>
                    <a:pPr algn="ctr">
                      <a:defRPr sz="2000" b="1" i="0" u="sng" strike="noStrike" kern="1200" baseline="0">
                        <a:solidFill>
                          <a:schemeClr val="tx1"/>
                        </a:solidFill>
                        <a:latin typeface="+mn-lt"/>
                        <a:ea typeface="+mn-ea"/>
                        <a:cs typeface="+mn-cs"/>
                      </a:defRPr>
                    </a:pPr>
                    <a:fld id="{B43DC4CF-AEF7-4F84-8CB8-40793607E458}" type="CATEGORYNAME">
                      <a:rPr lang="en-US" sz="2000" b="1" u="sng" smtClean="0">
                        <a:solidFill>
                          <a:schemeClr val="tx1"/>
                        </a:solidFill>
                      </a:rPr>
                      <a:pPr algn="ctr">
                        <a:defRPr sz="2000" b="1" u="sng">
                          <a:solidFill>
                            <a:schemeClr val="tx1"/>
                          </a:solidFill>
                        </a:defRPr>
                      </a:pPr>
                      <a:t>[CATEGORY NAME]</a:t>
                    </a:fld>
                    <a:r>
                      <a:rPr lang="en-US" sz="2000" b="1" u="none" dirty="0">
                        <a:solidFill>
                          <a:schemeClr val="tx1"/>
                        </a:solidFill>
                      </a:rPr>
                      <a:t>: </a:t>
                    </a:r>
                    <a:r>
                      <a:rPr lang="en-US" sz="2000" b="1" u="none" baseline="0" dirty="0">
                        <a:solidFill>
                          <a:schemeClr val="tx1"/>
                        </a:solidFill>
                      </a:rPr>
                      <a:t>2 (2%)</a:t>
                    </a:r>
                  </a:p>
                </c:rich>
              </c:tx>
              <c:spPr>
                <a:noFill/>
                <a:ln>
                  <a:noFill/>
                </a:ln>
                <a:effectLst/>
              </c:spPr>
              <c:txPr>
                <a:bodyPr rot="0" spcFirstLastPara="1" vertOverflow="ellipsis" vert="horz" wrap="square" lIns="38100" tIns="19050" rIns="38100" bIns="19050" anchor="ctr" anchorCtr="0">
                  <a:noAutofit/>
                </a:bodyPr>
                <a:lstStyle/>
                <a:p>
                  <a:pPr algn="ctr">
                    <a:defRPr sz="2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9-C244-4977-A0B3-D8127D06D80C}"/>
                </c:ext>
                <c:ext xmlns:c15="http://schemas.microsoft.com/office/drawing/2012/chart" uri="{CE6537A1-D6FC-4f65-9D91-7224C49458BB}">
                  <c15:layout>
                    <c:manualLayout>
                      <c:w val="0.23737090939560526"/>
                      <c:h val="5.7720869087522164E-2"/>
                    </c:manualLayout>
                  </c15:layout>
                  <c15:dlblFieldTable/>
                  <c15:showDataLabelsRange val="0"/>
                </c:ext>
              </c:extLst>
            </c:dLbl>
            <c:dLbl>
              <c:idx val="5"/>
              <c:layout>
                <c:manualLayout>
                  <c:x val="-2.6413401159438035E-2"/>
                  <c:y val="-3.7133479968038639E-2"/>
                </c:manualLayout>
              </c:layout>
              <c:tx>
                <c:rich>
                  <a:bodyPr rot="0" spcFirstLastPara="1" vertOverflow="ellipsis" vert="horz" wrap="square" lIns="38100" tIns="19050" rIns="38100" bIns="19050" anchor="ctr" anchorCtr="0">
                    <a:noAutofit/>
                  </a:bodyPr>
                  <a:lstStyle/>
                  <a:p>
                    <a:pPr algn="ctr">
                      <a:defRPr sz="2000" b="1" i="0" u="sng" strike="noStrike" kern="1200" baseline="0">
                        <a:solidFill>
                          <a:srgbClr val="FF0000"/>
                        </a:solidFill>
                        <a:latin typeface="+mn-lt"/>
                        <a:ea typeface="+mn-ea"/>
                        <a:cs typeface="+mn-cs"/>
                      </a:defRPr>
                    </a:pPr>
                    <a:fld id="{A6FB4875-5495-43E2-A656-029D8EB06365}" type="CATEGORYNAME">
                      <a:rPr lang="en-US" sz="2000" b="1" u="sng" smtClean="0">
                        <a:solidFill>
                          <a:schemeClr val="tx1"/>
                        </a:solidFill>
                      </a:rPr>
                      <a:pPr algn="ctr">
                        <a:defRPr sz="2000" b="1" u="sng">
                          <a:solidFill>
                            <a:srgbClr val="FF0000"/>
                          </a:solidFill>
                        </a:defRPr>
                      </a:pPr>
                      <a:t>[CATEGORY NAME]</a:t>
                    </a:fld>
                    <a:r>
                      <a:rPr lang="en-US" sz="2000" b="1" u="none" dirty="0">
                        <a:solidFill>
                          <a:schemeClr val="tx1"/>
                        </a:solidFill>
                      </a:rPr>
                      <a:t>: 3 (3%)</a:t>
                    </a:r>
                  </a:p>
                </c:rich>
              </c:tx>
              <c:spPr>
                <a:noFill/>
                <a:ln>
                  <a:noFill/>
                </a:ln>
                <a:effectLst/>
              </c:spPr>
              <c:txPr>
                <a:bodyPr rot="0" spcFirstLastPara="1" vertOverflow="ellipsis" vert="horz" wrap="square" lIns="38100" tIns="19050" rIns="38100" bIns="19050" anchor="ctr" anchorCtr="0">
                  <a:noAutofit/>
                </a:bodyPr>
                <a:lstStyle/>
                <a:p>
                  <a:pPr algn="ctr">
                    <a:defRPr sz="2000" b="1" i="0" u="sng" strike="noStrike" kern="1200" baseline="0">
                      <a:solidFill>
                        <a:srgbClr val="FF0000"/>
                      </a:solidFill>
                      <a:latin typeface="+mn-lt"/>
                      <a:ea typeface="+mn-ea"/>
                      <a:cs typeface="+mn-cs"/>
                    </a:defRPr>
                  </a:pPr>
                  <a:endParaRPr lang="en-US"/>
                </a:p>
              </c:txPr>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B-C244-4977-A0B3-D8127D06D80C}"/>
                </c:ext>
                <c:ext xmlns:c15="http://schemas.microsoft.com/office/drawing/2012/chart" uri="{CE6537A1-D6FC-4f65-9D91-7224C49458BB}">
                  <c15:layout>
                    <c:manualLayout>
                      <c:w val="0.21737895413453787"/>
                      <c:h val="6.8718471978640394E-2"/>
                    </c:manualLayout>
                  </c15:layout>
                  <c15:dlblFieldTable/>
                  <c15:showDataLabelsRange val="0"/>
                </c:ext>
              </c:extLst>
            </c:dLbl>
            <c:dLbl>
              <c:idx val="6"/>
              <c:layout>
                <c:manualLayout>
                  <c:x val="-1.6891386714248578E-2"/>
                  <c:y val="-3.3617218585726985E-2"/>
                </c:manualLayout>
              </c:layout>
              <c:tx>
                <c:rich>
                  <a:bodyPr rot="0" spcFirstLastPara="1" vertOverflow="ellipsis" vert="horz" wrap="square" lIns="38100" tIns="19050" rIns="38100" bIns="19050" anchor="ctr" anchorCtr="0">
                    <a:noAutofit/>
                  </a:bodyPr>
                  <a:lstStyle/>
                  <a:p>
                    <a:pPr algn="l">
                      <a:defRPr sz="2000" b="1" i="0" u="sng" strike="noStrike" kern="1200" baseline="0">
                        <a:solidFill>
                          <a:schemeClr val="tx1"/>
                        </a:solidFill>
                        <a:latin typeface="+mn-lt"/>
                        <a:ea typeface="+mn-ea"/>
                        <a:cs typeface="+mn-cs"/>
                      </a:defRPr>
                    </a:pPr>
                    <a:fld id="{E07EE988-67D3-461A-836D-69E4A8687EFE}" type="CATEGORYNAME">
                      <a:rPr lang="en-US" sz="2000" u="sng" smtClean="0"/>
                      <a:pPr algn="l">
                        <a:defRPr sz="2000" b="1" u="sng">
                          <a:solidFill>
                            <a:schemeClr val="tx1"/>
                          </a:solidFill>
                        </a:defRPr>
                      </a:pPr>
                      <a:t>[CATEGORY NAME]</a:t>
                    </a:fld>
                    <a:r>
                      <a:rPr lang="en-US" sz="2000" u="none" dirty="0"/>
                      <a:t>:</a:t>
                    </a:r>
                    <a:r>
                      <a:rPr lang="en-US" sz="2000" u="none" baseline="0" dirty="0"/>
                      <a:t> </a:t>
                    </a:r>
                    <a:fld id="{EA3888D7-36C4-423E-9EB5-53CF09C7BA69}" type="VALUE">
                      <a:rPr lang="en-US" sz="2000" u="none" baseline="0" smtClean="0"/>
                      <a:pPr algn="l">
                        <a:defRPr sz="2000" b="1" u="sng">
                          <a:solidFill>
                            <a:schemeClr val="tx1"/>
                          </a:solidFill>
                        </a:defRPr>
                      </a:pPr>
                      <a:t>[VALUE]</a:t>
                    </a:fld>
                    <a:r>
                      <a:rPr lang="en-US" sz="2000" u="none" baseline="0" dirty="0"/>
                      <a:t> (</a:t>
                    </a:r>
                    <a:fld id="{54290C21-89F7-4D28-923B-DAA6EAF515AA}" type="PERCENTAGE">
                      <a:rPr lang="en-US" sz="2000" u="none" baseline="0" smtClean="0"/>
                      <a:pPr algn="l">
                        <a:defRPr sz="2000" b="1" u="sng">
                          <a:solidFill>
                            <a:schemeClr val="tx1"/>
                          </a:solidFill>
                        </a:defRPr>
                      </a:pPr>
                      <a:t>[PERCENTAGE]</a:t>
                    </a:fld>
                    <a:r>
                      <a:rPr lang="en-US" sz="2000" u="none" baseline="0" dirty="0"/>
                      <a:t>)</a:t>
                    </a:r>
                  </a:p>
                </c:rich>
              </c:tx>
              <c:spPr>
                <a:noFill/>
                <a:ln>
                  <a:noFill/>
                </a:ln>
                <a:effectLst/>
              </c:spPr>
              <c:txPr>
                <a:bodyPr rot="0" spcFirstLastPara="1" vertOverflow="ellipsis" vert="horz" wrap="square" lIns="38100" tIns="19050" rIns="38100" bIns="19050" anchor="ctr" anchorCtr="0">
                  <a:noAutofit/>
                </a:bodyPr>
                <a:lstStyle/>
                <a:p>
                  <a:pPr algn="l">
                    <a:defRPr sz="2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D-C244-4977-A0B3-D8127D06D80C}"/>
                </c:ext>
                <c:ext xmlns:c15="http://schemas.microsoft.com/office/drawing/2012/chart" uri="{CE6537A1-D6FC-4f65-9D91-7224C49458BB}">
                  <c15:layout>
                    <c:manualLayout>
                      <c:w val="0.18252247216309422"/>
                      <c:h val="4.0510812074420553E-2"/>
                    </c:manualLayout>
                  </c15:layout>
                  <c15:dlblFieldTable/>
                  <c15:showDataLabelsRange val="0"/>
                </c:ext>
              </c:extLst>
            </c:dLbl>
            <c:dLbl>
              <c:idx val="7"/>
              <c:layout>
                <c:manualLayout>
                  <c:x val="6.7859196928330937E-2"/>
                  <c:y val="-2.1208325799957666E-2"/>
                </c:manualLayout>
              </c:layout>
              <c:tx>
                <c:rich>
                  <a:bodyPr rot="0" spcFirstLastPara="1" vertOverflow="ellipsis" vert="horz" wrap="square" lIns="38100" tIns="19050" rIns="38100" bIns="19050" anchor="ctr" anchorCtr="0">
                    <a:noAutofit/>
                  </a:bodyPr>
                  <a:lstStyle/>
                  <a:p>
                    <a:pPr algn="l">
                      <a:defRPr sz="2000" b="1" i="0" u="sng" strike="noStrike" kern="1200" baseline="0">
                        <a:solidFill>
                          <a:schemeClr val="tx1"/>
                        </a:solidFill>
                        <a:latin typeface="+mn-lt"/>
                        <a:ea typeface="+mn-ea"/>
                        <a:cs typeface="+mn-cs"/>
                      </a:defRPr>
                    </a:pPr>
                    <a:fld id="{C8F9D644-6FE6-4D2F-99D8-DECC6727B489}" type="CATEGORYNAME">
                      <a:rPr lang="en-US" sz="2000" u="sng" smtClean="0"/>
                      <a:pPr algn="l">
                        <a:defRPr sz="2000" b="1" u="sng">
                          <a:solidFill>
                            <a:schemeClr val="tx1"/>
                          </a:solidFill>
                        </a:defRPr>
                      </a:pPr>
                      <a:t>[CATEGORY NAME]</a:t>
                    </a:fld>
                    <a:r>
                      <a:rPr lang="en-US" sz="2000" u="none" dirty="0"/>
                      <a:t>: </a:t>
                    </a:r>
                    <a:fld id="{5FA9D35E-9BB2-43CD-AA27-E82AF82774DE}" type="VALUE">
                      <a:rPr lang="en-US" sz="2000" u="none" baseline="0" smtClean="0"/>
                      <a:pPr algn="l">
                        <a:defRPr sz="2000" b="1" u="sng">
                          <a:solidFill>
                            <a:schemeClr val="tx1"/>
                          </a:solidFill>
                        </a:defRPr>
                      </a:pPr>
                      <a:t>[VALUE]</a:t>
                    </a:fld>
                    <a:r>
                      <a:rPr lang="en-US" sz="2000" u="none" baseline="0" dirty="0"/>
                      <a:t> (</a:t>
                    </a:r>
                    <a:fld id="{5BE850C3-C58C-4244-B3F6-65DE57B7019C}" type="PERCENTAGE">
                      <a:rPr lang="en-US" sz="2000" u="none" baseline="0" smtClean="0"/>
                      <a:pPr algn="l">
                        <a:defRPr sz="2000" b="1" u="sng">
                          <a:solidFill>
                            <a:schemeClr val="tx1"/>
                          </a:solidFill>
                        </a:defRPr>
                      </a:pPr>
                      <a:t>[PERCENTAGE]</a:t>
                    </a:fld>
                    <a:r>
                      <a:rPr lang="en-US" sz="2000" u="none" baseline="0" dirty="0"/>
                      <a:t>)</a:t>
                    </a:r>
                  </a:p>
                </c:rich>
              </c:tx>
              <c:spPr>
                <a:noFill/>
                <a:ln>
                  <a:noFill/>
                </a:ln>
                <a:effectLst/>
              </c:spPr>
              <c:txPr>
                <a:bodyPr rot="0" spcFirstLastPara="1" vertOverflow="ellipsis" vert="horz" wrap="square" lIns="38100" tIns="19050" rIns="38100" bIns="19050" anchor="ctr" anchorCtr="0">
                  <a:noAutofit/>
                </a:bodyPr>
                <a:lstStyle/>
                <a:p>
                  <a:pPr algn="l">
                    <a:defRPr sz="2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F-5BDF-4E5E-80FB-B2A7C3334279}"/>
                </c:ext>
                <c:ext xmlns:c15="http://schemas.microsoft.com/office/drawing/2012/chart" uri="{CE6537A1-D6FC-4f65-9D91-7224C49458BB}">
                  <c15:layout>
                    <c:manualLayout>
                      <c:w val="0.2295285239576087"/>
                      <c:h val="4.5951822800339527E-2"/>
                    </c:manualLayout>
                  </c15:layout>
                  <c15:dlblFieldTable/>
                  <c15:showDataLabelsRange val="0"/>
                </c:ext>
              </c:extLst>
            </c:dLbl>
            <c:dLbl>
              <c:idx val="8"/>
              <c:layout>
                <c:manualLayout>
                  <c:x val="-0.10760996483381124"/>
                  <c:y val="5.6709538757553177E-2"/>
                </c:manualLayout>
              </c:layout>
              <c:tx>
                <c:rich>
                  <a:bodyPr rot="0" spcFirstLastPara="1" vertOverflow="ellipsis" vert="horz" wrap="square" lIns="38100" tIns="19050" rIns="38100" bIns="19050" anchor="ctr" anchorCtr="0">
                    <a:spAutoFit/>
                  </a:bodyPr>
                  <a:lstStyle/>
                  <a:p>
                    <a:pPr algn="ctr">
                      <a:defRPr sz="2000" b="1" i="0" u="sng" strike="noStrike" kern="1200" baseline="0">
                        <a:solidFill>
                          <a:schemeClr val="bg1"/>
                        </a:solidFill>
                        <a:latin typeface="+mn-lt"/>
                        <a:ea typeface="+mn-ea"/>
                        <a:cs typeface="+mn-cs"/>
                      </a:defRPr>
                    </a:pPr>
                    <a:fld id="{EEB2A8DF-BF9F-47DA-B02D-36488A638505}" type="CATEGORYNAME">
                      <a:rPr lang="en-US" sz="3200" u="sng" smtClean="0">
                        <a:solidFill>
                          <a:schemeClr val="bg1"/>
                        </a:solidFill>
                      </a:rPr>
                      <a:pPr algn="ctr">
                        <a:defRPr sz="2000" b="1" u="sng">
                          <a:solidFill>
                            <a:schemeClr val="bg1"/>
                          </a:solidFill>
                        </a:defRPr>
                      </a:pPr>
                      <a:t>[CATEGORY NAME]</a:t>
                    </a:fld>
                    <a:r>
                      <a:rPr lang="en-US" sz="3200" u="sng" dirty="0">
                        <a:solidFill>
                          <a:schemeClr val="bg1"/>
                        </a:solidFill>
                      </a:rPr>
                      <a:t>: </a:t>
                    </a:r>
                    <a:fld id="{F86A6490-C630-40FD-AAE7-813670F146E1}" type="VALUE">
                      <a:rPr lang="en-US" sz="3200" u="none" baseline="0" smtClean="0">
                        <a:solidFill>
                          <a:schemeClr val="bg1"/>
                        </a:solidFill>
                      </a:rPr>
                      <a:pPr algn="ctr">
                        <a:defRPr sz="2000" b="1" u="sng">
                          <a:solidFill>
                            <a:schemeClr val="bg1"/>
                          </a:solidFill>
                        </a:defRPr>
                      </a:pPr>
                      <a:t>[VALUE]</a:t>
                    </a:fld>
                    <a:r>
                      <a:rPr lang="en-US" sz="3200" u="none" baseline="0" dirty="0">
                        <a:solidFill>
                          <a:schemeClr val="bg1"/>
                        </a:solidFill>
                      </a:rPr>
                      <a:t> (</a:t>
                    </a:r>
                    <a:fld id="{4A7AB1D4-5EDE-4211-9621-1A0F640FCD16}" type="PERCENTAGE">
                      <a:rPr lang="en-US" sz="3200" u="none" baseline="0" smtClean="0">
                        <a:solidFill>
                          <a:schemeClr val="bg1"/>
                        </a:solidFill>
                      </a:rPr>
                      <a:pPr algn="ctr">
                        <a:defRPr sz="2000" b="1" u="sng">
                          <a:solidFill>
                            <a:schemeClr val="bg1"/>
                          </a:solidFill>
                        </a:defRPr>
                      </a:pPr>
                      <a:t>[PERCENTAGE]</a:t>
                    </a:fld>
                    <a:r>
                      <a:rPr lang="en-US" sz="3200" u="none" baseline="0" dirty="0">
                        <a:solidFill>
                          <a:schemeClr val="bg1"/>
                        </a:solidFill>
                      </a:rPr>
                      <a:t>)</a:t>
                    </a:r>
                  </a:p>
                </c:rich>
              </c:tx>
              <c:spPr>
                <a:noFill/>
                <a:ln>
                  <a:noFill/>
                </a:ln>
                <a:effectLst/>
              </c:spPr>
              <c:txPr>
                <a:bodyPr rot="0" spcFirstLastPara="1" vertOverflow="ellipsis" vert="horz" wrap="square" lIns="38100" tIns="19050" rIns="38100" bIns="19050" anchor="ctr" anchorCtr="0">
                  <a:spAutoFit/>
                </a:bodyPr>
                <a:lstStyle/>
                <a:p>
                  <a:pPr algn="ctr">
                    <a:defRPr sz="2000" b="1" i="0" u="sng"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11-8077-4121-BA37-8DD68A34A1E8}"/>
                </c:ext>
                <c:ext xmlns:c15="http://schemas.microsoft.com/office/drawing/2012/chart" uri="{CE6537A1-D6FC-4f65-9D91-7224C49458BB}">
                  <c15:layout>
                    <c:manualLayout>
                      <c:w val="0.35283141786413846"/>
                      <c:h val="0.16668691483098685"/>
                    </c:manualLayout>
                  </c15:layout>
                  <c15:dlblFieldTable/>
                  <c15:showDataLabelsRange val="0"/>
                </c:ext>
              </c:extLst>
            </c:dLbl>
            <c:dLbl>
              <c:idx val="9"/>
              <c:delete val="1"/>
              <c:extLst xmlns:c16r2="http://schemas.microsoft.com/office/drawing/2015/06/chart">
                <c:ext xmlns:c16="http://schemas.microsoft.com/office/drawing/2014/chart" uri="{C3380CC4-5D6E-409C-BE32-E72D297353CC}">
                  <c16:uniqueId val="{00000010-8077-4121-BA37-8DD68A34A1E8}"/>
                </c:ext>
                <c:ext xmlns:c15="http://schemas.microsoft.com/office/drawing/2012/chart" uri="{CE6537A1-D6FC-4f65-9D91-7224C49458BB}"/>
              </c:extLst>
            </c:dLbl>
            <c:dLbl>
              <c:idx val="10"/>
              <c:layout>
                <c:manualLayout>
                  <c:x val="3.5850674141142416E-2"/>
                  <c:y val="-3.2455904909085259E-2"/>
                </c:manualLayout>
              </c:layout>
              <c:tx>
                <c:rich>
                  <a:bodyPr rot="0" spcFirstLastPara="1" vertOverflow="ellipsis" vert="horz" wrap="square" lIns="38100" tIns="19050" rIns="38100" bIns="19050" anchor="ctr" anchorCtr="0">
                    <a:spAutoFit/>
                  </a:bodyPr>
                  <a:lstStyle/>
                  <a:p>
                    <a:pPr algn="ctr">
                      <a:defRPr sz="2000" b="1" i="0" u="sng" strike="noStrike" kern="1200" baseline="0">
                        <a:solidFill>
                          <a:schemeClr val="tx1"/>
                        </a:solidFill>
                        <a:latin typeface="+mn-lt"/>
                        <a:ea typeface="+mn-ea"/>
                        <a:cs typeface="+mn-cs"/>
                      </a:defRPr>
                    </a:pPr>
                    <a:fld id="{507BA570-4A1C-44E6-85AC-75F58A14991E}" type="CATEGORYNAME">
                      <a:rPr lang="en-US" sz="2000" u="sng" smtClean="0"/>
                      <a:pPr algn="ctr">
                        <a:defRPr sz="2000" b="1" u="sng">
                          <a:solidFill>
                            <a:schemeClr val="tx1"/>
                          </a:solidFill>
                        </a:defRPr>
                      </a:pPr>
                      <a:t>[CATEGORY NAME]</a:t>
                    </a:fld>
                    <a:r>
                      <a:rPr lang="en-US" sz="2000" u="sng" dirty="0"/>
                      <a:t>: </a:t>
                    </a:r>
                    <a:fld id="{1DB67BAD-4B9B-46D8-A3B9-9EEB7C0A33BA}" type="VALUE">
                      <a:rPr lang="en-US" sz="2000" u="sng" baseline="0" smtClean="0"/>
                      <a:pPr algn="ctr">
                        <a:defRPr sz="2000" b="1" u="sng">
                          <a:solidFill>
                            <a:schemeClr val="tx1"/>
                          </a:solidFill>
                        </a:defRPr>
                      </a:pPr>
                      <a:t>[VALUE]</a:t>
                    </a:fld>
                    <a:r>
                      <a:rPr lang="en-US" sz="2000" u="sng" baseline="0" dirty="0"/>
                      <a:t> (</a:t>
                    </a:r>
                    <a:fld id="{456A2FDC-F9E8-41EE-A8C9-859C3E218794}" type="PERCENTAGE">
                      <a:rPr lang="en-US" sz="2000" u="sng" baseline="0" smtClean="0"/>
                      <a:pPr algn="ctr">
                        <a:defRPr sz="2000" b="1" u="sng">
                          <a:solidFill>
                            <a:schemeClr val="tx1"/>
                          </a:solidFill>
                        </a:defRPr>
                      </a:pPr>
                      <a:t>[PERCENTAGE]</a:t>
                    </a:fld>
                    <a:r>
                      <a:rPr lang="en-US" sz="2000" u="sng" baseline="0" dirty="0"/>
                      <a:t>)</a:t>
                    </a:r>
                  </a:p>
                </c:rich>
              </c:tx>
              <c:spPr>
                <a:noFill/>
                <a:ln>
                  <a:noFill/>
                </a:ln>
                <a:effectLst/>
              </c:spPr>
              <c:txPr>
                <a:bodyPr rot="0" spcFirstLastPara="1" vertOverflow="ellipsis" vert="horz" wrap="square" lIns="38100" tIns="19050" rIns="38100" bIns="19050" anchor="ctr" anchorCtr="0">
                  <a:spAutoFit/>
                </a:bodyPr>
                <a:lstStyle/>
                <a:p>
                  <a:pPr algn="ctr">
                    <a:defRPr sz="2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5-76F9-4A15-AFC4-95D86BD705FE}"/>
                </c:ext>
                <c:ext xmlns:c15="http://schemas.microsoft.com/office/drawing/2012/chart" uri="{CE6537A1-D6FC-4f65-9D91-7224C49458BB}">
                  <c15:layout>
                    <c:manualLayout>
                      <c:w val="0.31604822815290012"/>
                      <c:h val="6.7120785305450473E-2"/>
                    </c:manualLayout>
                  </c15:layout>
                  <c15:dlblFieldTable/>
                  <c15:showDataLabelsRange val="0"/>
                </c:ext>
              </c:extLst>
            </c:dLbl>
            <c:dLbl>
              <c:idx val="11"/>
              <c:layout>
                <c:manualLayout>
                  <c:x val="9.8858707289874777E-3"/>
                  <c:y val="-4.2997453156231998E-2"/>
                </c:manualLayout>
              </c:layout>
              <c:tx>
                <c:rich>
                  <a:bodyPr rot="0" spcFirstLastPara="1" vertOverflow="ellipsis" vert="horz" wrap="square" lIns="38100" tIns="19050" rIns="38100" bIns="19050" anchor="ctr" anchorCtr="0">
                    <a:spAutoFit/>
                  </a:bodyPr>
                  <a:lstStyle/>
                  <a:p>
                    <a:pPr algn="ctr">
                      <a:defRPr sz="2000" b="1" i="0" u="sng" strike="noStrike" kern="1200" baseline="0">
                        <a:solidFill>
                          <a:schemeClr val="tx1"/>
                        </a:solidFill>
                        <a:latin typeface="+mn-lt"/>
                        <a:ea typeface="+mn-ea"/>
                        <a:cs typeface="+mn-cs"/>
                      </a:defRPr>
                    </a:pPr>
                    <a:fld id="{945DEB53-814A-47D0-A547-66F60F3EA352}" type="CATEGORYNAME">
                      <a:rPr lang="en-US" sz="2000" u="sng" smtClean="0"/>
                      <a:pPr algn="ctr">
                        <a:defRPr sz="2000" b="1" u="sng">
                          <a:solidFill>
                            <a:schemeClr val="tx1"/>
                          </a:solidFill>
                        </a:defRPr>
                      </a:pPr>
                      <a:t>[CATEGORY NAME]</a:t>
                    </a:fld>
                    <a:r>
                      <a:rPr lang="en-US" sz="2000" u="sng" dirty="0"/>
                      <a:t>: </a:t>
                    </a:r>
                    <a:fld id="{69F348CC-7E80-4B38-A054-D1A9C9B3E9E8}" type="VALUE">
                      <a:rPr lang="en-US" sz="2000" u="sng" baseline="0" smtClean="0"/>
                      <a:pPr algn="ctr">
                        <a:defRPr sz="2000" b="1" u="sng">
                          <a:solidFill>
                            <a:schemeClr val="tx1"/>
                          </a:solidFill>
                        </a:defRPr>
                      </a:pPr>
                      <a:t>[VALUE]</a:t>
                    </a:fld>
                    <a:r>
                      <a:rPr lang="en-US" sz="2000" u="sng" baseline="0" dirty="0"/>
                      <a:t> (</a:t>
                    </a:r>
                    <a:fld id="{61FF751F-26E6-4500-9860-6A0DE727046F}" type="PERCENTAGE">
                      <a:rPr lang="en-US" sz="2000" u="sng" baseline="0" smtClean="0"/>
                      <a:pPr algn="ctr">
                        <a:defRPr sz="2000" b="1" u="sng">
                          <a:solidFill>
                            <a:schemeClr val="tx1"/>
                          </a:solidFill>
                        </a:defRPr>
                      </a:pPr>
                      <a:t>[PERCENTAGE]</a:t>
                    </a:fld>
                    <a:r>
                      <a:rPr lang="en-US" sz="2000" u="sng" baseline="0" dirty="0"/>
                      <a:t>)</a:t>
                    </a:r>
                  </a:p>
                </c:rich>
              </c:tx>
              <c:spPr>
                <a:noFill/>
                <a:ln>
                  <a:noFill/>
                </a:ln>
                <a:effectLst/>
              </c:spPr>
              <c:txPr>
                <a:bodyPr rot="0" spcFirstLastPara="1" vertOverflow="ellipsis" vert="horz" wrap="square" lIns="38100" tIns="19050" rIns="38100" bIns="19050" anchor="ctr" anchorCtr="0">
                  <a:spAutoFit/>
                </a:bodyPr>
                <a:lstStyle/>
                <a:p>
                  <a:pPr algn="ctr">
                    <a:defRPr sz="2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4-76F9-4A15-AFC4-95D86BD705FE}"/>
                </c:ext>
                <c:ext xmlns:c15="http://schemas.microsoft.com/office/drawing/2012/chart" uri="{CE6537A1-D6FC-4f65-9D91-7224C49458BB}">
                  <c15:layout>
                    <c:manualLayout>
                      <c:w val="0.2873691328649246"/>
                      <c:h val="6.4253632373454245E-2"/>
                    </c:manualLayout>
                  </c15:layout>
                  <c15:dlblFieldTable/>
                  <c15:showDataLabelsRange val="0"/>
                </c:ext>
              </c:extLst>
            </c:dLbl>
            <c:dLbl>
              <c:idx val="12"/>
              <c:layout>
                <c:manualLayout>
                  <c:x val="-4.1053438992891406E-2"/>
                  <c:y val="-4.4517185069038716E-3"/>
                </c:manualLayout>
              </c:layout>
              <c:tx>
                <c:rich>
                  <a:bodyPr rot="0" spcFirstLastPara="1" vertOverflow="ellipsis" vert="horz" wrap="square" lIns="38100" tIns="19050" rIns="38100" bIns="19050" anchor="ctr" anchorCtr="0">
                    <a:spAutoFit/>
                  </a:bodyPr>
                  <a:lstStyle/>
                  <a:p>
                    <a:pPr algn="ctr">
                      <a:defRPr sz="2000" b="1" i="0" u="sng" strike="noStrike" kern="1200" baseline="0">
                        <a:solidFill>
                          <a:schemeClr val="tx1"/>
                        </a:solidFill>
                        <a:latin typeface="+mn-lt"/>
                        <a:ea typeface="+mn-ea"/>
                        <a:cs typeface="+mn-cs"/>
                      </a:defRPr>
                    </a:pPr>
                    <a:fld id="{6A0316AE-8E0B-4508-9430-55E88270ABDA}" type="CATEGORYNAME">
                      <a:rPr lang="en-US" sz="2000" u="sng" smtClean="0"/>
                      <a:pPr algn="ctr">
                        <a:defRPr sz="2000" b="1" u="sng">
                          <a:solidFill>
                            <a:schemeClr val="tx1"/>
                          </a:solidFill>
                        </a:defRPr>
                      </a:pPr>
                      <a:t>[CATEGORY NAME]</a:t>
                    </a:fld>
                    <a:r>
                      <a:rPr lang="en-US" sz="2000" u="sng" dirty="0"/>
                      <a:t>: </a:t>
                    </a:r>
                    <a:fld id="{AAC4CA4D-93BF-4E1E-9337-64CCEC98B5CC}" type="VALUE">
                      <a:rPr lang="en-US" sz="2000" u="sng" baseline="0" smtClean="0"/>
                      <a:pPr algn="ctr">
                        <a:defRPr sz="2000" b="1" u="sng">
                          <a:solidFill>
                            <a:schemeClr val="tx1"/>
                          </a:solidFill>
                        </a:defRPr>
                      </a:pPr>
                      <a:t>[VALUE]</a:t>
                    </a:fld>
                    <a:r>
                      <a:rPr lang="en-US" sz="2000" u="sng" baseline="0" dirty="0"/>
                      <a:t> (</a:t>
                    </a:r>
                    <a:fld id="{D9B64C5E-FB4E-408B-A62B-51846A6890DE}" type="PERCENTAGE">
                      <a:rPr lang="en-US" sz="2000" u="sng" baseline="0" smtClean="0"/>
                      <a:pPr algn="ctr">
                        <a:defRPr sz="2000" b="1" u="sng">
                          <a:solidFill>
                            <a:schemeClr val="tx1"/>
                          </a:solidFill>
                        </a:defRPr>
                      </a:pPr>
                      <a:t>[PERCENTAGE]</a:t>
                    </a:fld>
                    <a:r>
                      <a:rPr lang="en-US" sz="2000" u="sng" baseline="0" dirty="0"/>
                      <a:t>)</a:t>
                    </a:r>
                  </a:p>
                </c:rich>
              </c:tx>
              <c:spPr>
                <a:noFill/>
                <a:ln>
                  <a:noFill/>
                </a:ln>
                <a:effectLst/>
              </c:spPr>
              <c:txPr>
                <a:bodyPr rot="0" spcFirstLastPara="1" vertOverflow="ellipsis" vert="horz" wrap="square" lIns="38100" tIns="19050" rIns="38100" bIns="19050" anchor="ctr" anchorCtr="0">
                  <a:spAutoFit/>
                </a:bodyPr>
                <a:lstStyle/>
                <a:p>
                  <a:pPr algn="ctr">
                    <a:defRPr sz="2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3-76F9-4A15-AFC4-95D86BD705FE}"/>
                </c:ext>
                <c:ext xmlns:c15="http://schemas.microsoft.com/office/drawing/2012/chart" uri="{CE6537A1-D6FC-4f65-9D91-7224C49458BB}">
                  <c15:layout>
                    <c:manualLayout>
                      <c:w val="0.20490333868065905"/>
                      <c:h val="6.4253632373454245E-2"/>
                    </c:manualLayout>
                  </c15:layout>
                  <c15:dlblFieldTable/>
                  <c15:showDataLabelsRange val="0"/>
                </c:ext>
              </c:extLst>
            </c:dLbl>
            <c:dLbl>
              <c:idx val="13"/>
              <c:layout>
                <c:manualLayout>
                  <c:x val="-7.3255765127063742E-3"/>
                  <c:y val="1.4990854787454609E-3"/>
                </c:manualLayout>
              </c:layout>
              <c:tx>
                <c:rich>
                  <a:bodyPr rot="0" spcFirstLastPara="1" vertOverflow="ellipsis" vert="horz" wrap="square" lIns="38100" tIns="19050" rIns="38100" bIns="19050" anchor="ctr" anchorCtr="0">
                    <a:spAutoFit/>
                  </a:bodyPr>
                  <a:lstStyle/>
                  <a:p>
                    <a:pPr algn="ctr">
                      <a:defRPr sz="2000" b="1" i="0" u="sng" strike="noStrike" kern="1200" baseline="0">
                        <a:solidFill>
                          <a:schemeClr val="tx1"/>
                        </a:solidFill>
                        <a:latin typeface="+mn-lt"/>
                        <a:ea typeface="+mn-ea"/>
                        <a:cs typeface="+mn-cs"/>
                      </a:defRPr>
                    </a:pPr>
                    <a:fld id="{66F31862-27E7-47CA-BA76-F18967183B35}" type="CATEGORYNAME">
                      <a:rPr lang="en-US" sz="2000" u="sng" smtClean="0"/>
                      <a:pPr algn="ctr">
                        <a:defRPr sz="2000" b="1" u="sng">
                          <a:solidFill>
                            <a:schemeClr val="tx1"/>
                          </a:solidFill>
                        </a:defRPr>
                      </a:pPr>
                      <a:t>[CATEGORY NAME]</a:t>
                    </a:fld>
                    <a:r>
                      <a:rPr lang="en-US" sz="2000" u="sng" dirty="0"/>
                      <a:t>: </a:t>
                    </a:r>
                    <a:fld id="{1F3F29C9-83B2-48C1-A3D3-B1B4906272AD}" type="VALUE">
                      <a:rPr lang="en-US" sz="2000" u="sng" baseline="0" smtClean="0"/>
                      <a:pPr algn="ctr">
                        <a:defRPr sz="2000" b="1" u="sng">
                          <a:solidFill>
                            <a:schemeClr val="tx1"/>
                          </a:solidFill>
                        </a:defRPr>
                      </a:pPr>
                      <a:t>[VALUE]</a:t>
                    </a:fld>
                    <a:r>
                      <a:rPr lang="en-US" sz="2000" u="sng" baseline="0" dirty="0"/>
                      <a:t> (</a:t>
                    </a:r>
                    <a:fld id="{E977511B-6A2C-4742-B746-8338EB781641}" type="PERCENTAGE">
                      <a:rPr lang="en-US" sz="2000" u="sng" baseline="0" smtClean="0"/>
                      <a:pPr algn="ctr">
                        <a:defRPr sz="2000" b="1" u="sng">
                          <a:solidFill>
                            <a:schemeClr val="tx1"/>
                          </a:solidFill>
                        </a:defRPr>
                      </a:pPr>
                      <a:t>[PERCENTAGE]</a:t>
                    </a:fld>
                    <a:r>
                      <a:rPr lang="en-US" sz="2000" u="sng" baseline="0" dirty="0"/>
                      <a:t>)</a:t>
                    </a:r>
                  </a:p>
                </c:rich>
              </c:tx>
              <c:spPr>
                <a:noFill/>
                <a:ln>
                  <a:noFill/>
                </a:ln>
                <a:effectLst/>
              </c:spPr>
              <c:txPr>
                <a:bodyPr rot="0" spcFirstLastPara="1" vertOverflow="ellipsis" vert="horz" wrap="square" lIns="38100" tIns="19050" rIns="38100" bIns="19050" anchor="ctr" anchorCtr="0">
                  <a:spAutoFit/>
                </a:bodyPr>
                <a:lstStyle/>
                <a:p>
                  <a:pPr algn="ctr">
                    <a:defRPr sz="2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2-76F9-4A15-AFC4-95D86BD705FE}"/>
                </c:ext>
                <c:ext xmlns:c15="http://schemas.microsoft.com/office/drawing/2012/chart" uri="{CE6537A1-D6FC-4f65-9D91-7224C49458BB}">
                  <c15:layout>
                    <c:manualLayout>
                      <c:w val="0.19916029949837233"/>
                      <c:h val="6.4253632373454245E-2"/>
                    </c:manualLayout>
                  </c15:layout>
                  <c15:dlblFieldTable/>
                  <c15:showDataLabelsRange val="0"/>
                </c:ext>
              </c:extLst>
            </c:dLbl>
            <c:dLbl>
              <c:idx val="14"/>
              <c:layout>
                <c:manualLayout>
                  <c:x val="-8.2043416889809775E-2"/>
                  <c:y val="-6.5860002126389747E-2"/>
                </c:manualLayout>
              </c:layout>
              <c:tx>
                <c:rich>
                  <a:bodyPr rot="0" spcFirstLastPara="1" vertOverflow="ellipsis" vert="horz" wrap="square" lIns="38100" tIns="19050" rIns="38100" bIns="19050" anchor="ctr" anchorCtr="0">
                    <a:spAutoFit/>
                  </a:bodyPr>
                  <a:lstStyle/>
                  <a:p>
                    <a:pPr algn="ctr">
                      <a:defRPr sz="2000" b="1" i="0" u="sng" strike="noStrike" kern="1200" baseline="0">
                        <a:solidFill>
                          <a:schemeClr val="bg1"/>
                        </a:solidFill>
                        <a:latin typeface="+mn-lt"/>
                        <a:ea typeface="+mn-ea"/>
                        <a:cs typeface="+mn-cs"/>
                      </a:defRPr>
                    </a:pPr>
                    <a:fld id="{27FE45C4-627D-4454-B0B3-25E1F5A96E7B}" type="CATEGORYNAME">
                      <a:rPr lang="en-US" sz="2000" u="sng" smtClean="0">
                        <a:solidFill>
                          <a:schemeClr val="bg1"/>
                        </a:solidFill>
                      </a:rPr>
                      <a:pPr algn="ctr">
                        <a:defRPr sz="2000" b="1" u="sng">
                          <a:solidFill>
                            <a:schemeClr val="bg1"/>
                          </a:solidFill>
                        </a:defRPr>
                      </a:pPr>
                      <a:t>[CATEGORY NAME]</a:t>
                    </a:fld>
                    <a:r>
                      <a:rPr lang="en-US" sz="2000" u="sng" baseline="0" dirty="0">
                        <a:solidFill>
                          <a:schemeClr val="bg1"/>
                        </a:solidFill>
                      </a:rPr>
                      <a:t> </a:t>
                    </a:r>
                  </a:p>
                  <a:p>
                    <a:pPr algn="ctr">
                      <a:defRPr sz="2000" b="1" u="sng">
                        <a:solidFill>
                          <a:schemeClr val="bg1"/>
                        </a:solidFill>
                      </a:defRPr>
                    </a:pPr>
                    <a:fld id="{55D1EECB-FBE2-4219-A8E1-5BBAF27262BB}" type="VALUE">
                      <a:rPr lang="en-US" sz="2000" u="sng" baseline="0" smtClean="0">
                        <a:solidFill>
                          <a:schemeClr val="bg1"/>
                        </a:solidFill>
                      </a:rPr>
                      <a:pPr algn="ctr">
                        <a:defRPr sz="2000" b="1" u="sng">
                          <a:solidFill>
                            <a:schemeClr val="bg1"/>
                          </a:solidFill>
                        </a:defRPr>
                      </a:pPr>
                      <a:t>[VALUE]</a:t>
                    </a:fld>
                    <a:r>
                      <a:rPr lang="en-US" sz="2000" u="sng" baseline="0" dirty="0">
                        <a:solidFill>
                          <a:schemeClr val="bg1"/>
                        </a:solidFill>
                      </a:rPr>
                      <a:t> (</a:t>
                    </a:r>
                    <a:fld id="{E5C1CFB1-EFB2-4CB1-955C-B88DE5E37415}" type="PERCENTAGE">
                      <a:rPr lang="en-US" sz="2000" u="sng" baseline="0" smtClean="0">
                        <a:solidFill>
                          <a:schemeClr val="bg1"/>
                        </a:solidFill>
                      </a:rPr>
                      <a:pPr algn="ctr">
                        <a:defRPr sz="2000" b="1" u="sng">
                          <a:solidFill>
                            <a:schemeClr val="bg1"/>
                          </a:solidFill>
                        </a:defRPr>
                      </a:pPr>
                      <a:t>[PERCENTAGE]</a:t>
                    </a:fld>
                    <a:r>
                      <a:rPr lang="en-US" sz="2000" u="sng" baseline="0" dirty="0">
                        <a:solidFill>
                          <a:schemeClr val="bg1"/>
                        </a:solidFill>
                      </a:rPr>
                      <a:t>)</a:t>
                    </a:r>
                  </a:p>
                </c:rich>
              </c:tx>
              <c:spPr>
                <a:noFill/>
                <a:ln>
                  <a:noFill/>
                </a:ln>
                <a:effectLst/>
              </c:spPr>
              <c:txPr>
                <a:bodyPr rot="0" spcFirstLastPara="1" vertOverflow="ellipsis" vert="horz" wrap="square" lIns="38100" tIns="19050" rIns="38100" bIns="19050" anchor="ctr" anchorCtr="0">
                  <a:spAutoFit/>
                </a:bodyPr>
                <a:lstStyle/>
                <a:p>
                  <a:pPr algn="ctr">
                    <a:defRPr sz="2000" b="1" i="0" u="sng"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1-76F9-4A15-AFC4-95D86BD705FE}"/>
                </c:ext>
                <c:ext xmlns:c15="http://schemas.microsoft.com/office/drawing/2012/chart" uri="{CE6537A1-D6FC-4f65-9D91-7224C49458BB}">
                  <c15:layout>
                    <c:manualLayout>
                      <c:w val="0.21988851747469679"/>
                      <c:h val="9.7005437344536691E-2"/>
                    </c:manualLayout>
                  </c15:layout>
                  <c15:dlblFieldTable/>
                  <c15:showDataLabelsRange val="0"/>
                </c:ext>
              </c:extLst>
            </c:dLbl>
            <c:dLbl>
              <c:idx val="15"/>
              <c:layout>
                <c:manualLayout>
                  <c:x val="-9.8440510067608872E-2"/>
                  <c:y val="-7.2081332285446317E-2"/>
                </c:manualLayout>
              </c:layout>
              <c:spPr>
                <a:noFill/>
                <a:ln>
                  <a:noFill/>
                </a:ln>
                <a:effectLst/>
              </c:spPr>
              <c:txPr>
                <a:bodyPr rot="0" spcFirstLastPara="1" vertOverflow="ellipsis" vert="horz" wrap="square" lIns="38100" tIns="19050" rIns="38100" bIns="19050" anchor="ctr" anchorCtr="0">
                  <a:spAutoFit/>
                </a:bodyPr>
                <a:lstStyle/>
                <a:p>
                  <a:pPr algn="l">
                    <a:defRPr sz="2000" b="1" i="0" u="sng"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0-76F9-4A15-AFC4-95D86BD705F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0">
                <a:spAutoFit/>
              </a:bodyPr>
              <a:lstStyle/>
              <a:p>
                <a:pPr algn="l">
                  <a:defRPr sz="2000" b="1" i="0" u="sng" strike="noStrike" kern="1200" baseline="0">
                    <a:solidFill>
                      <a:schemeClr val="tx1"/>
                    </a:solidFill>
                    <a:latin typeface="+mn-lt"/>
                    <a:ea typeface="+mn-ea"/>
                    <a:cs typeface="+mn-cs"/>
                  </a:defRPr>
                </a:pPr>
                <a:endParaRPr lang="en-US"/>
              </a:p>
            </c:txPr>
            <c:dLblPos val="inEnd"/>
            <c:showLegendKey val="0"/>
            <c:showVal val="1"/>
            <c:showCatName val="1"/>
            <c:showSerName val="0"/>
            <c:showPercent val="1"/>
            <c:showBubbleSize val="0"/>
            <c:showLeaderLines val="0"/>
            <c:extLst xmlns:c16r2="http://schemas.microsoft.com/office/drawing/2015/06/chart">
              <c:ext xmlns:c15="http://schemas.microsoft.com/office/drawing/2012/chart" uri="{CE6537A1-D6FC-4f65-9D91-7224C49458BB}"/>
            </c:extLst>
          </c:dLbls>
          <c:cat>
            <c:strRef>
              <c:f>Sheet1!$A$2:$A$10</c:f>
              <c:strCache>
                <c:ptCount val="9"/>
                <c:pt idx="0">
                  <c:v>Apple Music</c:v>
                </c:pt>
                <c:pt idx="1">
                  <c:v>PPV</c:v>
                </c:pt>
                <c:pt idx="2">
                  <c:v>Other SVOD</c:v>
                </c:pt>
                <c:pt idx="3">
                  <c:v>Netflix</c:v>
                </c:pt>
                <c:pt idx="4">
                  <c:v>HBO</c:v>
                </c:pt>
                <c:pt idx="5">
                  <c:v>YouTube</c:v>
                </c:pt>
                <c:pt idx="6">
                  <c:v>Movies</c:v>
                </c:pt>
                <c:pt idx="7">
                  <c:v>Music</c:v>
                </c:pt>
                <c:pt idx="8">
                  <c:v>Ad-Supported TV</c:v>
                </c:pt>
              </c:strCache>
            </c:strRef>
          </c:cat>
          <c:val>
            <c:numRef>
              <c:f>Sheet1!$B$2:$B$10</c:f>
              <c:numCache>
                <c:formatCode>General</c:formatCode>
                <c:ptCount val="9"/>
                <c:pt idx="0">
                  <c:v>1</c:v>
                </c:pt>
                <c:pt idx="1">
                  <c:v>1</c:v>
                </c:pt>
                <c:pt idx="2">
                  <c:v>1</c:v>
                </c:pt>
                <c:pt idx="3">
                  <c:v>2</c:v>
                </c:pt>
                <c:pt idx="4">
                  <c:v>2</c:v>
                </c:pt>
                <c:pt idx="5">
                  <c:v>3</c:v>
                </c:pt>
                <c:pt idx="6">
                  <c:v>3</c:v>
                </c:pt>
                <c:pt idx="7">
                  <c:v>6</c:v>
                </c:pt>
                <c:pt idx="8">
                  <c:v>87</c:v>
                </c:pt>
              </c:numCache>
            </c:numRef>
          </c:val>
          <c:extLst xmlns:c16r2="http://schemas.microsoft.com/office/drawing/2015/06/chart">
            <c:ext xmlns:c16="http://schemas.microsoft.com/office/drawing/2014/chart" uri="{C3380CC4-5D6E-409C-BE32-E72D297353CC}">
              <c16:uniqueId val="{0000000E-C244-4977-A0B3-D8127D06D80C}"/>
            </c:ext>
          </c:extLst>
        </c:ser>
        <c:dLbls>
          <c:showLegendKey val="0"/>
          <c:showVal val="0"/>
          <c:showCatName val="0"/>
          <c:showSerName val="0"/>
          <c:showPercent val="0"/>
          <c:showBubbleSize val="0"/>
          <c:showLeaderLines val="0"/>
        </c:dLbls>
        <c:firstSliceAng val="22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791859696752351E-3"/>
          <c:y val="4.3154333462238716E-2"/>
          <c:w val="0.98384162806064956"/>
          <c:h val="0.82740749753613863"/>
        </c:manualLayout>
      </c:layout>
      <c:barChart>
        <c:barDir val="col"/>
        <c:grouping val="clustered"/>
        <c:varyColors val="0"/>
        <c:ser>
          <c:idx val="0"/>
          <c:order val="0"/>
          <c:tx>
            <c:strRef>
              <c:f>Sheet1!$B$1</c:f>
              <c:strCache>
                <c:ptCount val="1"/>
                <c:pt idx="0">
                  <c:v>Series 1</c:v>
                </c:pt>
              </c:strCache>
            </c:strRef>
          </c:tx>
          <c:spPr>
            <a:solidFill>
              <a:srgbClr val="00A9AC"/>
            </a:solidFill>
            <a:ln>
              <a:noFill/>
            </a:ln>
            <a:effectLst/>
          </c:spPr>
          <c:invertIfNegative val="0"/>
          <c:dPt>
            <c:idx val="0"/>
            <c:invertIfNegative val="0"/>
            <c:bubble3D val="0"/>
            <c:spPr>
              <a:solidFill>
                <a:srgbClr val="4F81BD"/>
              </a:solidFill>
              <a:ln>
                <a:noFill/>
              </a:ln>
              <a:effectLst/>
            </c:spPr>
            <c:extLst xmlns:c16r2="http://schemas.microsoft.com/office/drawing/2015/06/chart">
              <c:ext xmlns:c16="http://schemas.microsoft.com/office/drawing/2014/chart" uri="{C3380CC4-5D6E-409C-BE32-E72D297353CC}">
                <c16:uniqueId val="{00000003-6BC8-4EEF-B9D2-7D651A707BE6}"/>
              </c:ext>
            </c:extLst>
          </c:dPt>
          <c:dPt>
            <c:idx val="1"/>
            <c:invertIfNegative val="0"/>
            <c:bubble3D val="0"/>
            <c:spPr>
              <a:solidFill>
                <a:srgbClr val="50C8A0"/>
              </a:solidFill>
              <a:ln>
                <a:noFill/>
              </a:ln>
              <a:effectLst/>
            </c:spPr>
            <c:extLst xmlns:c16r2="http://schemas.microsoft.com/office/drawing/2015/06/chart">
              <c:ext xmlns:c16="http://schemas.microsoft.com/office/drawing/2014/chart" uri="{C3380CC4-5D6E-409C-BE32-E72D297353CC}">
                <c16:uniqueId val="{00000004-6BC8-4EEF-B9D2-7D651A707BE6}"/>
              </c:ext>
            </c:extLst>
          </c:dPt>
          <c:dPt>
            <c:idx val="2"/>
            <c:invertIfNegative val="0"/>
            <c:bubble3D val="0"/>
            <c:spPr>
              <a:solidFill>
                <a:srgbClr val="FAB982"/>
              </a:solidFill>
              <a:ln>
                <a:noFill/>
              </a:ln>
              <a:effectLst/>
            </c:spPr>
            <c:extLst xmlns:c16r2="http://schemas.microsoft.com/office/drawing/2015/06/chart">
              <c:ext xmlns:c16="http://schemas.microsoft.com/office/drawing/2014/chart" uri="{C3380CC4-5D6E-409C-BE32-E72D297353CC}">
                <c16:uniqueId val="{00000005-6BC8-4EEF-B9D2-7D651A707BE6}"/>
              </c:ext>
            </c:extLst>
          </c:dPt>
          <c:dLbls>
            <c:dLbl>
              <c:idx val="0"/>
              <c:layout>
                <c:manualLayout>
                  <c:x val="-1.9908802935295184E-3"/>
                  <c:y val="1.1889005799696716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BC8-4EEF-B9D2-7D651A707BE6}"/>
                </c:ext>
                <c:ext xmlns:c15="http://schemas.microsoft.com/office/drawing/2012/chart" uri="{CE6537A1-D6FC-4f65-9D91-7224C49458BB}"/>
              </c:extLst>
            </c:dLbl>
            <c:dLbl>
              <c:idx val="1"/>
              <c:layout>
                <c:manualLayout>
                  <c:x val="-1.7877150801330949E-3"/>
                  <c:y val="1.2803846303135909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6BC8-4EEF-B9D2-7D651A707BE6}"/>
                </c:ext>
                <c:ext xmlns:c15="http://schemas.microsoft.com/office/drawing/2012/chart" uri="{CE6537A1-D6FC-4f65-9D91-7224C49458BB}"/>
              </c:extLst>
            </c:dLbl>
            <c:dLbl>
              <c:idx val="2"/>
              <c:layout>
                <c:manualLayout>
                  <c:x val="-1.4689429035774232E-3"/>
                  <c:y val="7.8329950819480843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6BC8-4EEF-B9D2-7D651A707BE6}"/>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48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Sports</c:v>
                </c:pt>
                <c:pt idx="1">
                  <c:v>Entertainment</c:v>
                </c:pt>
                <c:pt idx="2">
                  <c:v>News</c:v>
                </c:pt>
              </c:strCache>
            </c:strRef>
          </c:cat>
          <c:val>
            <c:numRef>
              <c:f>Sheet1!$B$2:$B$4</c:f>
              <c:numCache>
                <c:formatCode>General</c:formatCode>
                <c:ptCount val="3"/>
                <c:pt idx="0">
                  <c:v>28</c:v>
                </c:pt>
                <c:pt idx="1">
                  <c:v>24</c:v>
                </c:pt>
                <c:pt idx="2">
                  <c:v>13</c:v>
                </c:pt>
              </c:numCache>
            </c:numRef>
          </c:val>
          <c:extLst xmlns:c16r2="http://schemas.microsoft.com/office/drawing/2015/06/chart">
            <c:ext xmlns:c16="http://schemas.microsoft.com/office/drawing/2014/chart" uri="{C3380CC4-5D6E-409C-BE32-E72D297353CC}">
              <c16:uniqueId val="{00000000-6BC8-4EEF-B9D2-7D651A707BE6}"/>
            </c:ext>
          </c:extLst>
        </c:ser>
        <c:dLbls>
          <c:dLblPos val="inEnd"/>
          <c:showLegendKey val="0"/>
          <c:showVal val="1"/>
          <c:showCatName val="0"/>
          <c:showSerName val="0"/>
          <c:showPercent val="0"/>
          <c:showBubbleSize val="0"/>
        </c:dLbls>
        <c:gapWidth val="219"/>
        <c:overlap val="-27"/>
        <c:axId val="529454024"/>
        <c:axId val="529454416"/>
      </c:barChart>
      <c:catAx>
        <c:axId val="5294540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4000" b="0" i="0" u="none" strike="noStrike" kern="1200" baseline="0">
                <a:solidFill>
                  <a:schemeClr val="tx1"/>
                </a:solidFill>
                <a:latin typeface="+mn-lt"/>
                <a:ea typeface="+mn-ea"/>
                <a:cs typeface="+mn-cs"/>
              </a:defRPr>
            </a:pPr>
            <a:endParaRPr lang="en-US"/>
          </a:p>
        </c:txPr>
        <c:crossAx val="529454416"/>
        <c:crosses val="autoZero"/>
        <c:auto val="1"/>
        <c:lblAlgn val="ctr"/>
        <c:lblOffset val="100"/>
        <c:noMultiLvlLbl val="0"/>
      </c:catAx>
      <c:valAx>
        <c:axId val="529454416"/>
        <c:scaling>
          <c:orientation val="minMax"/>
        </c:scaling>
        <c:delete val="1"/>
        <c:axPos val="l"/>
        <c:numFmt formatCode="General" sourceLinked="1"/>
        <c:majorTickMark val="none"/>
        <c:minorTickMark val="none"/>
        <c:tickLblPos val="nextTo"/>
        <c:crossAx val="529454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7.2874436045243074E-2"/>
          <c:w val="0.99819324542430488"/>
          <c:h val="0.82882213518021919"/>
        </c:manualLayout>
      </c:layout>
      <c:barChart>
        <c:barDir val="col"/>
        <c:grouping val="stacked"/>
        <c:varyColors val="0"/>
        <c:ser>
          <c:idx val="0"/>
          <c:order val="0"/>
          <c:tx>
            <c:strRef>
              <c:f>Sheet1!$B$1</c:f>
              <c:strCache>
                <c:ptCount val="1"/>
                <c:pt idx="0">
                  <c:v>Sports</c:v>
                </c:pt>
              </c:strCache>
            </c:strRef>
          </c:tx>
          <c:spPr>
            <a:solidFill>
              <a:srgbClr val="4F81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24-Sep</c:v>
                </c:pt>
                <c:pt idx="1">
                  <c:v>25-Sep</c:v>
                </c:pt>
                <c:pt idx="2">
                  <c:v>26-Sep</c:v>
                </c:pt>
                <c:pt idx="3">
                  <c:v>27-Sep</c:v>
                </c:pt>
                <c:pt idx="4">
                  <c:v>28-Sep</c:v>
                </c:pt>
                <c:pt idx="5">
                  <c:v>29-Sep</c:v>
                </c:pt>
                <c:pt idx="6">
                  <c:v>30-Sep</c:v>
                </c:pt>
                <c:pt idx="7">
                  <c:v>1-Oct</c:v>
                </c:pt>
                <c:pt idx="8">
                  <c:v>2-Oct</c:v>
                </c:pt>
                <c:pt idx="9">
                  <c:v>3-Oct</c:v>
                </c:pt>
                <c:pt idx="10">
                  <c:v>4-Oct</c:v>
                </c:pt>
                <c:pt idx="11">
                  <c:v>5-Oct</c:v>
                </c:pt>
                <c:pt idx="12">
                  <c:v>6-Oct</c:v>
                </c:pt>
                <c:pt idx="13">
                  <c:v>7-Oct</c:v>
                </c:pt>
                <c:pt idx="14">
                  <c:v>8-Oct</c:v>
                </c:pt>
                <c:pt idx="15">
                  <c:v>9-Oct</c:v>
                </c:pt>
                <c:pt idx="16">
                  <c:v>10-Oct</c:v>
                </c:pt>
                <c:pt idx="17">
                  <c:v>11-Oct</c:v>
                </c:pt>
                <c:pt idx="18">
                  <c:v>12-Oct</c:v>
                </c:pt>
                <c:pt idx="19">
                  <c:v>13-Oct</c:v>
                </c:pt>
                <c:pt idx="20">
                  <c:v>14-Oct</c:v>
                </c:pt>
                <c:pt idx="21">
                  <c:v>15-Oct</c:v>
                </c:pt>
                <c:pt idx="22">
                  <c:v>16-Oct</c:v>
                </c:pt>
                <c:pt idx="23">
                  <c:v>17-Oct</c:v>
                </c:pt>
                <c:pt idx="24">
                  <c:v>18-Oct</c:v>
                </c:pt>
                <c:pt idx="25">
                  <c:v>19-Oct</c:v>
                </c:pt>
                <c:pt idx="26">
                  <c:v>20-Oct</c:v>
                </c:pt>
                <c:pt idx="27">
                  <c:v>21-Oct</c:v>
                </c:pt>
              </c:strCache>
            </c:strRef>
          </c:cat>
          <c:val>
            <c:numRef>
              <c:f>Sheet1!$B$2:$B$29</c:f>
              <c:numCache>
                <c:formatCode>General</c:formatCode>
                <c:ptCount val="28"/>
                <c:pt idx="0">
                  <c:v>1</c:v>
                </c:pt>
                <c:pt idx="1">
                  <c:v>1</c:v>
                </c:pt>
                <c:pt idx="2">
                  <c:v>1</c:v>
                </c:pt>
                <c:pt idx="3">
                  <c:v>1</c:v>
                </c:pt>
                <c:pt idx="4">
                  <c:v>3</c:v>
                </c:pt>
                <c:pt idx="5">
                  <c:v>4</c:v>
                </c:pt>
                <c:pt idx="6">
                  <c:v>5</c:v>
                </c:pt>
                <c:pt idx="7">
                  <c:v>2</c:v>
                </c:pt>
                <c:pt idx="8">
                  <c:v>2</c:v>
                </c:pt>
                <c:pt idx="9">
                  <c:v>2</c:v>
                </c:pt>
                <c:pt idx="10">
                  <c:v>3</c:v>
                </c:pt>
                <c:pt idx="11">
                  <c:v>2</c:v>
                </c:pt>
                <c:pt idx="12">
                  <c:v>7</c:v>
                </c:pt>
                <c:pt idx="13">
                  <c:v>5</c:v>
                </c:pt>
                <c:pt idx="14">
                  <c:v>3</c:v>
                </c:pt>
                <c:pt idx="15">
                  <c:v>1</c:v>
                </c:pt>
                <c:pt idx="16">
                  <c:v>2</c:v>
                </c:pt>
                <c:pt idx="17">
                  <c:v>3</c:v>
                </c:pt>
                <c:pt idx="18">
                  <c:v>2</c:v>
                </c:pt>
                <c:pt idx="19">
                  <c:v>9</c:v>
                </c:pt>
                <c:pt idx="20">
                  <c:v>5</c:v>
                </c:pt>
                <c:pt idx="21">
                  <c:v>2</c:v>
                </c:pt>
                <c:pt idx="22">
                  <c:v>2</c:v>
                </c:pt>
                <c:pt idx="23">
                  <c:v>4</c:v>
                </c:pt>
                <c:pt idx="24">
                  <c:v>4</c:v>
                </c:pt>
                <c:pt idx="25">
                  <c:v>3</c:v>
                </c:pt>
                <c:pt idx="26">
                  <c:v>6</c:v>
                </c:pt>
                <c:pt idx="27">
                  <c:v>5</c:v>
                </c:pt>
              </c:numCache>
            </c:numRef>
          </c:val>
          <c:extLst xmlns:c16r2="http://schemas.microsoft.com/office/drawing/2015/06/chart">
            <c:ext xmlns:c16="http://schemas.microsoft.com/office/drawing/2014/chart" uri="{C3380CC4-5D6E-409C-BE32-E72D297353CC}">
              <c16:uniqueId val="{00000000-FD40-4274-A8B1-CF9240BCFECE}"/>
            </c:ext>
          </c:extLst>
        </c:ser>
        <c:ser>
          <c:idx val="1"/>
          <c:order val="1"/>
          <c:tx>
            <c:strRef>
              <c:f>Sheet1!$C$1</c:f>
              <c:strCache>
                <c:ptCount val="1"/>
                <c:pt idx="0">
                  <c:v>Entertainment</c:v>
                </c:pt>
              </c:strCache>
            </c:strRef>
          </c:tx>
          <c:spPr>
            <a:solidFill>
              <a:srgbClr val="50C8A0"/>
            </a:solidFill>
            <a:ln>
              <a:noFill/>
            </a:ln>
            <a:effectLst/>
          </c:spPr>
          <c:invertIfNegative val="0"/>
          <c:dLbls>
            <c:dLbl>
              <c:idx val="12"/>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FD40-4274-A8B1-CF9240BCFECE}"/>
                </c:ext>
                <c:ext xmlns:c15="http://schemas.microsoft.com/office/drawing/2012/chart" uri="{CE6537A1-D6FC-4f65-9D91-7224C49458BB}"/>
              </c:extLst>
            </c:dLbl>
            <c:dLbl>
              <c:idx val="25"/>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FD40-4274-A8B1-CF9240BCFEC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24-Sep</c:v>
                </c:pt>
                <c:pt idx="1">
                  <c:v>25-Sep</c:v>
                </c:pt>
                <c:pt idx="2">
                  <c:v>26-Sep</c:v>
                </c:pt>
                <c:pt idx="3">
                  <c:v>27-Sep</c:v>
                </c:pt>
                <c:pt idx="4">
                  <c:v>28-Sep</c:v>
                </c:pt>
                <c:pt idx="5">
                  <c:v>29-Sep</c:v>
                </c:pt>
                <c:pt idx="6">
                  <c:v>30-Sep</c:v>
                </c:pt>
                <c:pt idx="7">
                  <c:v>1-Oct</c:v>
                </c:pt>
                <c:pt idx="8">
                  <c:v>2-Oct</c:v>
                </c:pt>
                <c:pt idx="9">
                  <c:v>3-Oct</c:v>
                </c:pt>
                <c:pt idx="10">
                  <c:v>4-Oct</c:v>
                </c:pt>
                <c:pt idx="11">
                  <c:v>5-Oct</c:v>
                </c:pt>
                <c:pt idx="12">
                  <c:v>6-Oct</c:v>
                </c:pt>
                <c:pt idx="13">
                  <c:v>7-Oct</c:v>
                </c:pt>
                <c:pt idx="14">
                  <c:v>8-Oct</c:v>
                </c:pt>
                <c:pt idx="15">
                  <c:v>9-Oct</c:v>
                </c:pt>
                <c:pt idx="16">
                  <c:v>10-Oct</c:v>
                </c:pt>
                <c:pt idx="17">
                  <c:v>11-Oct</c:v>
                </c:pt>
                <c:pt idx="18">
                  <c:v>12-Oct</c:v>
                </c:pt>
                <c:pt idx="19">
                  <c:v>13-Oct</c:v>
                </c:pt>
                <c:pt idx="20">
                  <c:v>14-Oct</c:v>
                </c:pt>
                <c:pt idx="21">
                  <c:v>15-Oct</c:v>
                </c:pt>
                <c:pt idx="22">
                  <c:v>16-Oct</c:v>
                </c:pt>
                <c:pt idx="23">
                  <c:v>17-Oct</c:v>
                </c:pt>
                <c:pt idx="24">
                  <c:v>18-Oct</c:v>
                </c:pt>
                <c:pt idx="25">
                  <c:v>19-Oct</c:v>
                </c:pt>
                <c:pt idx="26">
                  <c:v>20-Oct</c:v>
                </c:pt>
                <c:pt idx="27">
                  <c:v>21-Oct</c:v>
                </c:pt>
              </c:strCache>
            </c:strRef>
          </c:cat>
          <c:val>
            <c:numRef>
              <c:f>Sheet1!$C$2:$C$29</c:f>
              <c:numCache>
                <c:formatCode>General</c:formatCode>
                <c:ptCount val="28"/>
                <c:pt idx="0">
                  <c:v>3</c:v>
                </c:pt>
                <c:pt idx="1">
                  <c:v>5</c:v>
                </c:pt>
                <c:pt idx="2">
                  <c:v>7</c:v>
                </c:pt>
                <c:pt idx="3">
                  <c:v>4</c:v>
                </c:pt>
                <c:pt idx="4">
                  <c:v>3</c:v>
                </c:pt>
                <c:pt idx="5">
                  <c:v>2</c:v>
                </c:pt>
                <c:pt idx="6">
                  <c:v>1</c:v>
                </c:pt>
                <c:pt idx="7">
                  <c:v>2</c:v>
                </c:pt>
                <c:pt idx="8">
                  <c:v>2</c:v>
                </c:pt>
                <c:pt idx="9">
                  <c:v>3</c:v>
                </c:pt>
                <c:pt idx="10">
                  <c:v>1</c:v>
                </c:pt>
                <c:pt idx="11">
                  <c:v>1</c:v>
                </c:pt>
                <c:pt idx="13">
                  <c:v>1</c:v>
                </c:pt>
                <c:pt idx="14">
                  <c:v>1</c:v>
                </c:pt>
                <c:pt idx="15">
                  <c:v>4</c:v>
                </c:pt>
                <c:pt idx="16">
                  <c:v>6</c:v>
                </c:pt>
                <c:pt idx="17">
                  <c:v>2</c:v>
                </c:pt>
                <c:pt idx="18">
                  <c:v>1</c:v>
                </c:pt>
                <c:pt idx="20">
                  <c:v>1</c:v>
                </c:pt>
                <c:pt idx="21">
                  <c:v>3</c:v>
                </c:pt>
                <c:pt idx="22">
                  <c:v>3</c:v>
                </c:pt>
                <c:pt idx="23">
                  <c:v>3</c:v>
                </c:pt>
                <c:pt idx="24">
                  <c:v>3</c:v>
                </c:pt>
                <c:pt idx="27">
                  <c:v>2</c:v>
                </c:pt>
              </c:numCache>
            </c:numRef>
          </c:val>
          <c:extLst xmlns:c16r2="http://schemas.microsoft.com/office/drawing/2015/06/chart">
            <c:ext xmlns:c16="http://schemas.microsoft.com/office/drawing/2014/chart" uri="{C3380CC4-5D6E-409C-BE32-E72D297353CC}">
              <c16:uniqueId val="{00000003-FD40-4274-A8B1-CF9240BCFECE}"/>
            </c:ext>
          </c:extLst>
        </c:ser>
        <c:ser>
          <c:idx val="2"/>
          <c:order val="2"/>
          <c:tx>
            <c:strRef>
              <c:f>Sheet1!$D$1</c:f>
              <c:strCache>
                <c:ptCount val="1"/>
                <c:pt idx="0">
                  <c:v>News</c:v>
                </c:pt>
              </c:strCache>
            </c:strRef>
          </c:tx>
          <c:spPr>
            <a:solidFill>
              <a:srgbClr val="FAB982"/>
            </a:solidFill>
            <a:ln>
              <a:noFill/>
            </a:ln>
            <a:effectLst/>
          </c:spPr>
          <c:invertIfNegative val="0"/>
          <c:dLbls>
            <c:dLbl>
              <c:idx val="5"/>
              <c:delete val="1"/>
              <c:extLst xmlns:c16r2="http://schemas.microsoft.com/office/drawing/2015/06/chart">
                <c:ext xmlns:c16="http://schemas.microsoft.com/office/drawing/2014/chart" uri="{C3380CC4-5D6E-409C-BE32-E72D297353CC}">
                  <c16:uniqueId val="{00000013-FD40-4274-A8B1-CF9240BCFECE}"/>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12-FD40-4274-A8B1-CF9240BCFECE}"/>
                </c:ext>
                <c:ext xmlns:c15="http://schemas.microsoft.com/office/drawing/2012/chart" uri="{CE6537A1-D6FC-4f65-9D91-7224C49458BB}"/>
              </c:extLst>
            </c:dLbl>
            <c:dLbl>
              <c:idx val="13"/>
              <c:delete val="1"/>
              <c:extLst xmlns:c16r2="http://schemas.microsoft.com/office/drawing/2015/06/chart">
                <c:ext xmlns:c16="http://schemas.microsoft.com/office/drawing/2014/chart" uri="{C3380CC4-5D6E-409C-BE32-E72D297353CC}">
                  <c16:uniqueId val="{0000000E-FD40-4274-A8B1-CF9240BCFECE}"/>
                </c:ext>
                <c:ext xmlns:c15="http://schemas.microsoft.com/office/drawing/2012/chart" uri="{CE6537A1-D6FC-4f65-9D91-7224C49458BB}"/>
              </c:extLst>
            </c:dLbl>
            <c:dLbl>
              <c:idx val="14"/>
              <c:delete val="1"/>
              <c:extLst xmlns:c16r2="http://schemas.microsoft.com/office/drawing/2015/06/chart">
                <c:ext xmlns:c16="http://schemas.microsoft.com/office/drawing/2014/chart" uri="{C3380CC4-5D6E-409C-BE32-E72D297353CC}">
                  <c16:uniqueId val="{0000000F-FD40-4274-A8B1-CF9240BCFECE}"/>
                </c:ext>
                <c:ext xmlns:c15="http://schemas.microsoft.com/office/drawing/2012/chart" uri="{CE6537A1-D6FC-4f65-9D91-7224C49458BB}"/>
              </c:extLst>
            </c:dLbl>
            <c:dLbl>
              <c:idx val="19"/>
              <c:delete val="1"/>
              <c:extLst xmlns:c16r2="http://schemas.microsoft.com/office/drawing/2015/06/chart">
                <c:ext xmlns:c16="http://schemas.microsoft.com/office/drawing/2014/chart" uri="{C3380CC4-5D6E-409C-BE32-E72D297353CC}">
                  <c16:uniqueId val="{0000000B-FD40-4274-A8B1-CF9240BCFECE}"/>
                </c:ext>
                <c:ext xmlns:c15="http://schemas.microsoft.com/office/drawing/2012/chart" uri="{CE6537A1-D6FC-4f65-9D91-7224C49458BB}"/>
              </c:extLst>
            </c:dLbl>
            <c:dLbl>
              <c:idx val="26"/>
              <c:delete val="1"/>
              <c:extLst xmlns:c16r2="http://schemas.microsoft.com/office/drawing/2015/06/chart">
                <c:ext xmlns:c16="http://schemas.microsoft.com/office/drawing/2014/chart" uri="{C3380CC4-5D6E-409C-BE32-E72D297353CC}">
                  <c16:uniqueId val="{00000006-FD40-4274-A8B1-CF9240BCFEC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24-Sep</c:v>
                </c:pt>
                <c:pt idx="1">
                  <c:v>25-Sep</c:v>
                </c:pt>
                <c:pt idx="2">
                  <c:v>26-Sep</c:v>
                </c:pt>
                <c:pt idx="3">
                  <c:v>27-Sep</c:v>
                </c:pt>
                <c:pt idx="4">
                  <c:v>28-Sep</c:v>
                </c:pt>
                <c:pt idx="5">
                  <c:v>29-Sep</c:v>
                </c:pt>
                <c:pt idx="6">
                  <c:v>30-Sep</c:v>
                </c:pt>
                <c:pt idx="7">
                  <c:v>1-Oct</c:v>
                </c:pt>
                <c:pt idx="8">
                  <c:v>2-Oct</c:v>
                </c:pt>
                <c:pt idx="9">
                  <c:v>3-Oct</c:v>
                </c:pt>
                <c:pt idx="10">
                  <c:v>4-Oct</c:v>
                </c:pt>
                <c:pt idx="11">
                  <c:v>5-Oct</c:v>
                </c:pt>
                <c:pt idx="12">
                  <c:v>6-Oct</c:v>
                </c:pt>
                <c:pt idx="13">
                  <c:v>7-Oct</c:v>
                </c:pt>
                <c:pt idx="14">
                  <c:v>8-Oct</c:v>
                </c:pt>
                <c:pt idx="15">
                  <c:v>9-Oct</c:v>
                </c:pt>
                <c:pt idx="16">
                  <c:v>10-Oct</c:v>
                </c:pt>
                <c:pt idx="17">
                  <c:v>11-Oct</c:v>
                </c:pt>
                <c:pt idx="18">
                  <c:v>12-Oct</c:v>
                </c:pt>
                <c:pt idx="19">
                  <c:v>13-Oct</c:v>
                </c:pt>
                <c:pt idx="20">
                  <c:v>14-Oct</c:v>
                </c:pt>
                <c:pt idx="21">
                  <c:v>15-Oct</c:v>
                </c:pt>
                <c:pt idx="22">
                  <c:v>16-Oct</c:v>
                </c:pt>
                <c:pt idx="23">
                  <c:v>17-Oct</c:v>
                </c:pt>
                <c:pt idx="24">
                  <c:v>18-Oct</c:v>
                </c:pt>
                <c:pt idx="25">
                  <c:v>19-Oct</c:v>
                </c:pt>
                <c:pt idx="26">
                  <c:v>20-Oct</c:v>
                </c:pt>
                <c:pt idx="27">
                  <c:v>21-Oct</c:v>
                </c:pt>
              </c:strCache>
            </c:strRef>
          </c:cat>
          <c:val>
            <c:numRef>
              <c:f>Sheet1!$D$2:$D$29</c:f>
              <c:numCache>
                <c:formatCode>General</c:formatCode>
                <c:ptCount val="28"/>
                <c:pt idx="0">
                  <c:v>1</c:v>
                </c:pt>
                <c:pt idx="1">
                  <c:v>1</c:v>
                </c:pt>
                <c:pt idx="2">
                  <c:v>1</c:v>
                </c:pt>
                <c:pt idx="3">
                  <c:v>1</c:v>
                </c:pt>
                <c:pt idx="4">
                  <c:v>2</c:v>
                </c:pt>
                <c:pt idx="7">
                  <c:v>1</c:v>
                </c:pt>
                <c:pt idx="16">
                  <c:v>1</c:v>
                </c:pt>
                <c:pt idx="18">
                  <c:v>1</c:v>
                </c:pt>
                <c:pt idx="20">
                  <c:v>1</c:v>
                </c:pt>
                <c:pt idx="22">
                  <c:v>1</c:v>
                </c:pt>
                <c:pt idx="24">
                  <c:v>2</c:v>
                </c:pt>
                <c:pt idx="25">
                  <c:v>1</c:v>
                </c:pt>
                <c:pt idx="27">
                  <c:v>1</c:v>
                </c:pt>
              </c:numCache>
            </c:numRef>
          </c:val>
          <c:extLst xmlns:c16r2="http://schemas.microsoft.com/office/drawing/2015/06/chart">
            <c:ext xmlns:c16="http://schemas.microsoft.com/office/drawing/2014/chart" uri="{C3380CC4-5D6E-409C-BE32-E72D297353CC}">
              <c16:uniqueId val="{00000004-FD40-4274-A8B1-CF9240BCFECE}"/>
            </c:ext>
          </c:extLst>
        </c:ser>
        <c:dLbls>
          <c:dLblPos val="ctr"/>
          <c:showLegendKey val="0"/>
          <c:showVal val="1"/>
          <c:showCatName val="0"/>
          <c:showSerName val="0"/>
          <c:showPercent val="0"/>
          <c:showBubbleSize val="0"/>
        </c:dLbls>
        <c:gapWidth val="50"/>
        <c:overlap val="100"/>
        <c:axId val="530337152"/>
        <c:axId val="530337544"/>
      </c:barChart>
      <c:catAx>
        <c:axId val="530337152"/>
        <c:scaling>
          <c:orientation val="minMax"/>
        </c:scaling>
        <c:delete val="0"/>
        <c:axPos val="b"/>
        <c:numFmt formatCode="General" sourceLinked="1"/>
        <c:majorTickMark val="none"/>
        <c:minorTickMark val="none"/>
        <c:tickLblPos val="nextTo"/>
        <c:spPr>
          <a:noFill/>
          <a:ln w="9525" cap="flat" cmpd="sng" algn="ctr">
            <a:solidFill>
              <a:schemeClr val="tx1"/>
            </a:solidFill>
            <a:round/>
            <a:headEnd type="none" w="sm" len="sm"/>
            <a:tailEnd type="none" w="sm" len="sm"/>
          </a:ln>
          <a:effectLst/>
        </c:spPr>
        <c:txPr>
          <a:bodyPr rot="-60000000" spcFirstLastPara="1" vertOverflow="ellipsis" vert="horz" wrap="square" anchor="ctr" anchorCtr="1"/>
          <a:lstStyle/>
          <a:p>
            <a:pPr>
              <a:defRPr sz="1400" b="0" i="0" u="none" strike="noStrike" kern="1200" baseline="0">
                <a:solidFill>
                  <a:schemeClr val="tx1"/>
                </a:solidFill>
                <a:latin typeface="+mj-lt"/>
                <a:ea typeface="+mn-ea"/>
                <a:cs typeface="Calibri" panose="020F0502020204030204" pitchFamily="34" charset="0"/>
              </a:defRPr>
            </a:pPr>
            <a:endParaRPr lang="en-US"/>
          </a:p>
        </c:txPr>
        <c:crossAx val="530337544"/>
        <c:crosses val="autoZero"/>
        <c:auto val="1"/>
        <c:lblAlgn val="ctr"/>
        <c:lblOffset val="100"/>
        <c:noMultiLvlLbl val="0"/>
      </c:catAx>
      <c:valAx>
        <c:axId val="530337544"/>
        <c:scaling>
          <c:orientation val="minMax"/>
        </c:scaling>
        <c:delete val="1"/>
        <c:axPos val="l"/>
        <c:numFmt formatCode="General" sourceLinked="1"/>
        <c:majorTickMark val="none"/>
        <c:minorTickMark val="none"/>
        <c:tickLblPos val="nextTo"/>
        <c:crossAx val="530337152"/>
        <c:crosses val="autoZero"/>
        <c:crossBetween val="between"/>
      </c:valAx>
      <c:spPr>
        <a:noFill/>
        <a:ln>
          <a:noFill/>
        </a:ln>
        <a:effectLst/>
      </c:spPr>
    </c:plotArea>
    <c:legend>
      <c:legendPos val="t"/>
      <c:layout>
        <c:manualLayout>
          <c:xMode val="edge"/>
          <c:yMode val="edge"/>
          <c:x val="0.30912493988488943"/>
          <c:y val="1.3966898231240806E-3"/>
          <c:w val="0.37137548624532435"/>
          <c:h val="5.9755229558619623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7.2874436045243074E-2"/>
          <c:w val="0.99819324542430488"/>
          <c:h val="0.82882213518021919"/>
        </c:manualLayout>
      </c:layout>
      <c:barChart>
        <c:barDir val="col"/>
        <c:grouping val="stacked"/>
        <c:varyColors val="0"/>
        <c:ser>
          <c:idx val="0"/>
          <c:order val="0"/>
          <c:tx>
            <c:strRef>
              <c:f>Sheet1!$B$1</c:f>
              <c:strCache>
                <c:ptCount val="1"/>
                <c:pt idx="0">
                  <c:v>Sports</c:v>
                </c:pt>
              </c:strCache>
            </c:strRef>
          </c:tx>
          <c:spPr>
            <a:solidFill>
              <a:schemeClr val="bg1">
                <a:lumMod val="65000"/>
              </a:schemeClr>
            </a:solidFill>
            <a:ln>
              <a:noFill/>
            </a:ln>
            <a:effectLst/>
          </c:spPr>
          <c:invertIfNegative val="0"/>
          <c:dPt>
            <c:idx val="2"/>
            <c:invertIfNegative val="0"/>
            <c:bubble3D val="0"/>
            <c:spPr>
              <a:solidFill>
                <a:srgbClr val="4F81BD"/>
              </a:solidFill>
              <a:ln>
                <a:noFill/>
              </a:ln>
              <a:effectLst/>
            </c:spPr>
            <c:extLst xmlns:c16r2="http://schemas.microsoft.com/office/drawing/2015/06/chart">
              <c:ext xmlns:c16="http://schemas.microsoft.com/office/drawing/2014/chart" uri="{C3380CC4-5D6E-409C-BE32-E72D297353CC}">
                <c16:uniqueId val="{00000001-FD7C-4F53-BBB8-1FC67174F45F}"/>
              </c:ext>
            </c:extLst>
          </c:dPt>
          <c:dPt>
            <c:idx val="24"/>
            <c:invertIfNegative val="0"/>
            <c:bubble3D val="0"/>
            <c:spPr>
              <a:solidFill>
                <a:srgbClr val="4F81BD"/>
              </a:solidFill>
              <a:ln>
                <a:noFill/>
              </a:ln>
              <a:effectLst/>
            </c:spPr>
            <c:extLst xmlns:c16r2="http://schemas.microsoft.com/office/drawing/2015/06/chart">
              <c:ext xmlns:c16="http://schemas.microsoft.com/office/drawing/2014/chart" uri="{C3380CC4-5D6E-409C-BE32-E72D297353CC}">
                <c16:uniqueId val="{00000003-FD7C-4F53-BBB8-1FC67174F45F}"/>
              </c:ext>
            </c:extLst>
          </c:dPt>
          <c:dLbls>
            <c:dLbl>
              <c:idx val="2"/>
              <c:layout>
                <c:manualLayout>
                  <c:x val="0"/>
                  <c:y val="4.1900694693720372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D7C-4F53-BBB8-1FC67174F45F}"/>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24-Sep</c:v>
                </c:pt>
                <c:pt idx="1">
                  <c:v>25-Sep</c:v>
                </c:pt>
                <c:pt idx="2">
                  <c:v>26-Sep</c:v>
                </c:pt>
                <c:pt idx="3">
                  <c:v>27-Sep</c:v>
                </c:pt>
                <c:pt idx="4">
                  <c:v>28-Sep</c:v>
                </c:pt>
                <c:pt idx="5">
                  <c:v>29-Sep</c:v>
                </c:pt>
                <c:pt idx="6">
                  <c:v>30-Sep</c:v>
                </c:pt>
                <c:pt idx="7">
                  <c:v>1-Oct</c:v>
                </c:pt>
                <c:pt idx="8">
                  <c:v>2-Oct</c:v>
                </c:pt>
                <c:pt idx="9">
                  <c:v>3-Oct</c:v>
                </c:pt>
                <c:pt idx="10">
                  <c:v>4-Oct</c:v>
                </c:pt>
                <c:pt idx="11">
                  <c:v>5-Oct</c:v>
                </c:pt>
                <c:pt idx="12">
                  <c:v>6-Oct</c:v>
                </c:pt>
                <c:pt idx="13">
                  <c:v>7-Oct</c:v>
                </c:pt>
                <c:pt idx="14">
                  <c:v>8-Oct</c:v>
                </c:pt>
                <c:pt idx="15">
                  <c:v>9-Oct</c:v>
                </c:pt>
                <c:pt idx="16">
                  <c:v>10-Oct</c:v>
                </c:pt>
                <c:pt idx="17">
                  <c:v>11-Oct</c:v>
                </c:pt>
                <c:pt idx="18">
                  <c:v>12-Oct</c:v>
                </c:pt>
                <c:pt idx="19">
                  <c:v>13-Oct</c:v>
                </c:pt>
                <c:pt idx="20">
                  <c:v>14-Oct</c:v>
                </c:pt>
                <c:pt idx="21">
                  <c:v>15-Oct</c:v>
                </c:pt>
                <c:pt idx="22">
                  <c:v>16-Oct</c:v>
                </c:pt>
                <c:pt idx="23">
                  <c:v>17-Oct</c:v>
                </c:pt>
                <c:pt idx="24">
                  <c:v>18-Oct</c:v>
                </c:pt>
                <c:pt idx="25">
                  <c:v>19-Oct</c:v>
                </c:pt>
                <c:pt idx="26">
                  <c:v>20-Oct</c:v>
                </c:pt>
                <c:pt idx="27">
                  <c:v>21-Oct</c:v>
                </c:pt>
              </c:strCache>
            </c:strRef>
          </c:cat>
          <c:val>
            <c:numRef>
              <c:f>Sheet1!$B$2:$B$29</c:f>
              <c:numCache>
                <c:formatCode>General</c:formatCode>
                <c:ptCount val="28"/>
                <c:pt idx="0">
                  <c:v>1</c:v>
                </c:pt>
                <c:pt idx="1">
                  <c:v>1</c:v>
                </c:pt>
                <c:pt idx="2">
                  <c:v>1</c:v>
                </c:pt>
                <c:pt idx="3">
                  <c:v>1</c:v>
                </c:pt>
                <c:pt idx="4">
                  <c:v>3</c:v>
                </c:pt>
                <c:pt idx="5">
                  <c:v>4</c:v>
                </c:pt>
                <c:pt idx="6">
                  <c:v>5</c:v>
                </c:pt>
                <c:pt idx="7">
                  <c:v>2</c:v>
                </c:pt>
                <c:pt idx="8">
                  <c:v>2</c:v>
                </c:pt>
                <c:pt idx="9">
                  <c:v>2</c:v>
                </c:pt>
                <c:pt idx="10">
                  <c:v>3</c:v>
                </c:pt>
                <c:pt idx="11">
                  <c:v>2</c:v>
                </c:pt>
                <c:pt idx="12">
                  <c:v>7</c:v>
                </c:pt>
                <c:pt idx="13">
                  <c:v>5</c:v>
                </c:pt>
                <c:pt idx="14">
                  <c:v>3</c:v>
                </c:pt>
                <c:pt idx="15">
                  <c:v>1</c:v>
                </c:pt>
                <c:pt idx="16">
                  <c:v>2</c:v>
                </c:pt>
                <c:pt idx="17">
                  <c:v>3</c:v>
                </c:pt>
                <c:pt idx="18">
                  <c:v>2</c:v>
                </c:pt>
                <c:pt idx="19">
                  <c:v>9</c:v>
                </c:pt>
                <c:pt idx="20">
                  <c:v>5</c:v>
                </c:pt>
                <c:pt idx="21">
                  <c:v>2</c:v>
                </c:pt>
                <c:pt idx="22">
                  <c:v>2</c:v>
                </c:pt>
                <c:pt idx="23">
                  <c:v>4</c:v>
                </c:pt>
                <c:pt idx="24">
                  <c:v>4</c:v>
                </c:pt>
                <c:pt idx="25">
                  <c:v>3</c:v>
                </c:pt>
                <c:pt idx="26">
                  <c:v>6</c:v>
                </c:pt>
                <c:pt idx="27">
                  <c:v>5</c:v>
                </c:pt>
              </c:numCache>
            </c:numRef>
          </c:val>
          <c:extLst xmlns:c16r2="http://schemas.microsoft.com/office/drawing/2015/06/chart">
            <c:ext xmlns:c16="http://schemas.microsoft.com/office/drawing/2014/chart" uri="{C3380CC4-5D6E-409C-BE32-E72D297353CC}">
              <c16:uniqueId val="{00000000-FD40-4274-A8B1-CF9240BCFECE}"/>
            </c:ext>
          </c:extLst>
        </c:ser>
        <c:ser>
          <c:idx val="1"/>
          <c:order val="1"/>
          <c:tx>
            <c:strRef>
              <c:f>Sheet1!$C$1</c:f>
              <c:strCache>
                <c:ptCount val="1"/>
                <c:pt idx="0">
                  <c:v>Entertainment</c:v>
                </c:pt>
              </c:strCache>
            </c:strRef>
          </c:tx>
          <c:spPr>
            <a:solidFill>
              <a:schemeClr val="bg1">
                <a:lumMod val="85000"/>
              </a:schemeClr>
            </a:solidFill>
            <a:ln>
              <a:noFill/>
            </a:ln>
            <a:effectLst/>
          </c:spPr>
          <c:invertIfNegative val="0"/>
          <c:dPt>
            <c:idx val="2"/>
            <c:invertIfNegative val="0"/>
            <c:bubble3D val="0"/>
            <c:spPr>
              <a:solidFill>
                <a:srgbClr val="50C8A0"/>
              </a:solidFill>
              <a:ln>
                <a:noFill/>
              </a:ln>
              <a:effectLst/>
            </c:spPr>
            <c:extLst xmlns:c16r2="http://schemas.microsoft.com/office/drawing/2015/06/chart">
              <c:ext xmlns:c16="http://schemas.microsoft.com/office/drawing/2014/chart" uri="{C3380CC4-5D6E-409C-BE32-E72D297353CC}">
                <c16:uniqueId val="{00000005-FD7C-4F53-BBB8-1FC67174F45F}"/>
              </c:ext>
            </c:extLst>
          </c:dPt>
          <c:dPt>
            <c:idx val="24"/>
            <c:invertIfNegative val="0"/>
            <c:bubble3D val="0"/>
            <c:spPr>
              <a:solidFill>
                <a:srgbClr val="50C8A0"/>
              </a:solidFill>
              <a:ln>
                <a:noFill/>
              </a:ln>
              <a:effectLst/>
            </c:spPr>
            <c:extLst xmlns:c16r2="http://schemas.microsoft.com/office/drawing/2015/06/chart">
              <c:ext xmlns:c16="http://schemas.microsoft.com/office/drawing/2014/chart" uri="{C3380CC4-5D6E-409C-BE32-E72D297353CC}">
                <c16:uniqueId val="{00000007-FD7C-4F53-BBB8-1FC67174F45F}"/>
              </c:ext>
            </c:extLst>
          </c:dPt>
          <c:dLbls>
            <c:dLbl>
              <c:idx val="12"/>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FD40-4274-A8B1-CF9240BCFECE}"/>
                </c:ext>
                <c:ext xmlns:c15="http://schemas.microsoft.com/office/drawing/2012/chart" uri="{CE6537A1-D6FC-4f65-9D91-7224C49458BB}"/>
              </c:extLst>
            </c:dLbl>
            <c:dLbl>
              <c:idx val="25"/>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FD40-4274-A8B1-CF9240BCFEC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24-Sep</c:v>
                </c:pt>
                <c:pt idx="1">
                  <c:v>25-Sep</c:v>
                </c:pt>
                <c:pt idx="2">
                  <c:v>26-Sep</c:v>
                </c:pt>
                <c:pt idx="3">
                  <c:v>27-Sep</c:v>
                </c:pt>
                <c:pt idx="4">
                  <c:v>28-Sep</c:v>
                </c:pt>
                <c:pt idx="5">
                  <c:v>29-Sep</c:v>
                </c:pt>
                <c:pt idx="6">
                  <c:v>30-Sep</c:v>
                </c:pt>
                <c:pt idx="7">
                  <c:v>1-Oct</c:v>
                </c:pt>
                <c:pt idx="8">
                  <c:v>2-Oct</c:v>
                </c:pt>
                <c:pt idx="9">
                  <c:v>3-Oct</c:v>
                </c:pt>
                <c:pt idx="10">
                  <c:v>4-Oct</c:v>
                </c:pt>
                <c:pt idx="11">
                  <c:v>5-Oct</c:v>
                </c:pt>
                <c:pt idx="12">
                  <c:v>6-Oct</c:v>
                </c:pt>
                <c:pt idx="13">
                  <c:v>7-Oct</c:v>
                </c:pt>
                <c:pt idx="14">
                  <c:v>8-Oct</c:v>
                </c:pt>
                <c:pt idx="15">
                  <c:v>9-Oct</c:v>
                </c:pt>
                <c:pt idx="16">
                  <c:v>10-Oct</c:v>
                </c:pt>
                <c:pt idx="17">
                  <c:v>11-Oct</c:v>
                </c:pt>
                <c:pt idx="18">
                  <c:v>12-Oct</c:v>
                </c:pt>
                <c:pt idx="19">
                  <c:v>13-Oct</c:v>
                </c:pt>
                <c:pt idx="20">
                  <c:v>14-Oct</c:v>
                </c:pt>
                <c:pt idx="21">
                  <c:v>15-Oct</c:v>
                </c:pt>
                <c:pt idx="22">
                  <c:v>16-Oct</c:v>
                </c:pt>
                <c:pt idx="23">
                  <c:v>17-Oct</c:v>
                </c:pt>
                <c:pt idx="24">
                  <c:v>18-Oct</c:v>
                </c:pt>
                <c:pt idx="25">
                  <c:v>19-Oct</c:v>
                </c:pt>
                <c:pt idx="26">
                  <c:v>20-Oct</c:v>
                </c:pt>
                <c:pt idx="27">
                  <c:v>21-Oct</c:v>
                </c:pt>
              </c:strCache>
            </c:strRef>
          </c:cat>
          <c:val>
            <c:numRef>
              <c:f>Sheet1!$C$2:$C$29</c:f>
              <c:numCache>
                <c:formatCode>General</c:formatCode>
                <c:ptCount val="28"/>
                <c:pt idx="0">
                  <c:v>3</c:v>
                </c:pt>
                <c:pt idx="1">
                  <c:v>5</c:v>
                </c:pt>
                <c:pt idx="2">
                  <c:v>7</c:v>
                </c:pt>
                <c:pt idx="3">
                  <c:v>4</c:v>
                </c:pt>
                <c:pt idx="4">
                  <c:v>3</c:v>
                </c:pt>
                <c:pt idx="5">
                  <c:v>2</c:v>
                </c:pt>
                <c:pt idx="6">
                  <c:v>1</c:v>
                </c:pt>
                <c:pt idx="7">
                  <c:v>2</c:v>
                </c:pt>
                <c:pt idx="8">
                  <c:v>2</c:v>
                </c:pt>
                <c:pt idx="9">
                  <c:v>3</c:v>
                </c:pt>
                <c:pt idx="10">
                  <c:v>1</c:v>
                </c:pt>
                <c:pt idx="11">
                  <c:v>1</c:v>
                </c:pt>
                <c:pt idx="13">
                  <c:v>1</c:v>
                </c:pt>
                <c:pt idx="14">
                  <c:v>1</c:v>
                </c:pt>
                <c:pt idx="15">
                  <c:v>4</c:v>
                </c:pt>
                <c:pt idx="16">
                  <c:v>6</c:v>
                </c:pt>
                <c:pt idx="17">
                  <c:v>2</c:v>
                </c:pt>
                <c:pt idx="18">
                  <c:v>1</c:v>
                </c:pt>
                <c:pt idx="20">
                  <c:v>1</c:v>
                </c:pt>
                <c:pt idx="21">
                  <c:v>3</c:v>
                </c:pt>
                <c:pt idx="22">
                  <c:v>3</c:v>
                </c:pt>
                <c:pt idx="23">
                  <c:v>3</c:v>
                </c:pt>
                <c:pt idx="24">
                  <c:v>3</c:v>
                </c:pt>
                <c:pt idx="27">
                  <c:v>2</c:v>
                </c:pt>
              </c:numCache>
            </c:numRef>
          </c:val>
          <c:extLst xmlns:c16r2="http://schemas.microsoft.com/office/drawing/2015/06/chart">
            <c:ext xmlns:c16="http://schemas.microsoft.com/office/drawing/2014/chart" uri="{C3380CC4-5D6E-409C-BE32-E72D297353CC}">
              <c16:uniqueId val="{00000003-FD40-4274-A8B1-CF9240BCFECE}"/>
            </c:ext>
          </c:extLst>
        </c:ser>
        <c:ser>
          <c:idx val="2"/>
          <c:order val="2"/>
          <c:tx>
            <c:strRef>
              <c:f>Sheet1!$D$1</c:f>
              <c:strCache>
                <c:ptCount val="1"/>
                <c:pt idx="0">
                  <c:v>News</c:v>
                </c:pt>
              </c:strCache>
            </c:strRef>
          </c:tx>
          <c:spPr>
            <a:solidFill>
              <a:schemeClr val="bg1">
                <a:lumMod val="95000"/>
              </a:schemeClr>
            </a:solidFill>
            <a:ln>
              <a:noFill/>
            </a:ln>
            <a:effectLst/>
          </c:spPr>
          <c:invertIfNegative val="0"/>
          <c:dPt>
            <c:idx val="2"/>
            <c:invertIfNegative val="0"/>
            <c:bubble3D val="0"/>
            <c:spPr>
              <a:solidFill>
                <a:srgbClr val="FAB982"/>
              </a:solidFill>
              <a:ln>
                <a:noFill/>
              </a:ln>
              <a:effectLst/>
            </c:spPr>
            <c:extLst xmlns:c16r2="http://schemas.microsoft.com/office/drawing/2015/06/chart">
              <c:ext xmlns:c16="http://schemas.microsoft.com/office/drawing/2014/chart" uri="{C3380CC4-5D6E-409C-BE32-E72D297353CC}">
                <c16:uniqueId val="{00000009-FD7C-4F53-BBB8-1FC67174F45F}"/>
              </c:ext>
            </c:extLst>
          </c:dPt>
          <c:dPt>
            <c:idx val="24"/>
            <c:invertIfNegative val="0"/>
            <c:bubble3D val="0"/>
            <c:spPr>
              <a:solidFill>
                <a:srgbClr val="FAB982"/>
              </a:solidFill>
              <a:ln>
                <a:noFill/>
              </a:ln>
              <a:effectLst/>
            </c:spPr>
            <c:extLst xmlns:c16r2="http://schemas.microsoft.com/office/drawing/2015/06/chart">
              <c:ext xmlns:c16="http://schemas.microsoft.com/office/drawing/2014/chart" uri="{C3380CC4-5D6E-409C-BE32-E72D297353CC}">
                <c16:uniqueId val="{0000000B-FD7C-4F53-BBB8-1FC67174F45F}"/>
              </c:ext>
            </c:extLst>
          </c:dPt>
          <c:dLbls>
            <c:dLbl>
              <c:idx val="5"/>
              <c:delete val="1"/>
              <c:extLst xmlns:c16r2="http://schemas.microsoft.com/office/drawing/2015/06/chart">
                <c:ext xmlns:c16="http://schemas.microsoft.com/office/drawing/2014/chart" uri="{C3380CC4-5D6E-409C-BE32-E72D297353CC}">
                  <c16:uniqueId val="{00000013-FD40-4274-A8B1-CF9240BCFECE}"/>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12-FD40-4274-A8B1-CF9240BCFECE}"/>
                </c:ext>
                <c:ext xmlns:c15="http://schemas.microsoft.com/office/drawing/2012/chart" uri="{CE6537A1-D6FC-4f65-9D91-7224C49458BB}"/>
              </c:extLst>
            </c:dLbl>
            <c:dLbl>
              <c:idx val="13"/>
              <c:delete val="1"/>
              <c:extLst xmlns:c16r2="http://schemas.microsoft.com/office/drawing/2015/06/chart">
                <c:ext xmlns:c16="http://schemas.microsoft.com/office/drawing/2014/chart" uri="{C3380CC4-5D6E-409C-BE32-E72D297353CC}">
                  <c16:uniqueId val="{0000000E-FD40-4274-A8B1-CF9240BCFECE}"/>
                </c:ext>
                <c:ext xmlns:c15="http://schemas.microsoft.com/office/drawing/2012/chart" uri="{CE6537A1-D6FC-4f65-9D91-7224C49458BB}"/>
              </c:extLst>
            </c:dLbl>
            <c:dLbl>
              <c:idx val="14"/>
              <c:delete val="1"/>
              <c:extLst xmlns:c16r2="http://schemas.microsoft.com/office/drawing/2015/06/chart">
                <c:ext xmlns:c16="http://schemas.microsoft.com/office/drawing/2014/chart" uri="{C3380CC4-5D6E-409C-BE32-E72D297353CC}">
                  <c16:uniqueId val="{0000000F-FD40-4274-A8B1-CF9240BCFECE}"/>
                </c:ext>
                <c:ext xmlns:c15="http://schemas.microsoft.com/office/drawing/2012/chart" uri="{CE6537A1-D6FC-4f65-9D91-7224C49458BB}"/>
              </c:extLst>
            </c:dLbl>
            <c:dLbl>
              <c:idx val="19"/>
              <c:delete val="1"/>
              <c:extLst xmlns:c16r2="http://schemas.microsoft.com/office/drawing/2015/06/chart">
                <c:ext xmlns:c16="http://schemas.microsoft.com/office/drawing/2014/chart" uri="{C3380CC4-5D6E-409C-BE32-E72D297353CC}">
                  <c16:uniqueId val="{0000000B-FD40-4274-A8B1-CF9240BCFECE}"/>
                </c:ext>
                <c:ext xmlns:c15="http://schemas.microsoft.com/office/drawing/2012/chart" uri="{CE6537A1-D6FC-4f65-9D91-7224C49458BB}"/>
              </c:extLst>
            </c:dLbl>
            <c:dLbl>
              <c:idx val="26"/>
              <c:delete val="1"/>
              <c:extLst xmlns:c16r2="http://schemas.microsoft.com/office/drawing/2015/06/chart">
                <c:ext xmlns:c16="http://schemas.microsoft.com/office/drawing/2014/chart" uri="{C3380CC4-5D6E-409C-BE32-E72D297353CC}">
                  <c16:uniqueId val="{00000006-FD40-4274-A8B1-CF9240BCFEC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24-Sep</c:v>
                </c:pt>
                <c:pt idx="1">
                  <c:v>25-Sep</c:v>
                </c:pt>
                <c:pt idx="2">
                  <c:v>26-Sep</c:v>
                </c:pt>
                <c:pt idx="3">
                  <c:v>27-Sep</c:v>
                </c:pt>
                <c:pt idx="4">
                  <c:v>28-Sep</c:v>
                </c:pt>
                <c:pt idx="5">
                  <c:v>29-Sep</c:v>
                </c:pt>
                <c:pt idx="6">
                  <c:v>30-Sep</c:v>
                </c:pt>
                <c:pt idx="7">
                  <c:v>1-Oct</c:v>
                </c:pt>
                <c:pt idx="8">
                  <c:v>2-Oct</c:v>
                </c:pt>
                <c:pt idx="9">
                  <c:v>3-Oct</c:v>
                </c:pt>
                <c:pt idx="10">
                  <c:v>4-Oct</c:v>
                </c:pt>
                <c:pt idx="11">
                  <c:v>5-Oct</c:v>
                </c:pt>
                <c:pt idx="12">
                  <c:v>6-Oct</c:v>
                </c:pt>
                <c:pt idx="13">
                  <c:v>7-Oct</c:v>
                </c:pt>
                <c:pt idx="14">
                  <c:v>8-Oct</c:v>
                </c:pt>
                <c:pt idx="15">
                  <c:v>9-Oct</c:v>
                </c:pt>
                <c:pt idx="16">
                  <c:v>10-Oct</c:v>
                </c:pt>
                <c:pt idx="17">
                  <c:v>11-Oct</c:v>
                </c:pt>
                <c:pt idx="18">
                  <c:v>12-Oct</c:v>
                </c:pt>
                <c:pt idx="19">
                  <c:v>13-Oct</c:v>
                </c:pt>
                <c:pt idx="20">
                  <c:v>14-Oct</c:v>
                </c:pt>
                <c:pt idx="21">
                  <c:v>15-Oct</c:v>
                </c:pt>
                <c:pt idx="22">
                  <c:v>16-Oct</c:v>
                </c:pt>
                <c:pt idx="23">
                  <c:v>17-Oct</c:v>
                </c:pt>
                <c:pt idx="24">
                  <c:v>18-Oct</c:v>
                </c:pt>
                <c:pt idx="25">
                  <c:v>19-Oct</c:v>
                </c:pt>
                <c:pt idx="26">
                  <c:v>20-Oct</c:v>
                </c:pt>
                <c:pt idx="27">
                  <c:v>21-Oct</c:v>
                </c:pt>
              </c:strCache>
            </c:strRef>
          </c:cat>
          <c:val>
            <c:numRef>
              <c:f>Sheet1!$D$2:$D$29</c:f>
              <c:numCache>
                <c:formatCode>General</c:formatCode>
                <c:ptCount val="28"/>
                <c:pt idx="0">
                  <c:v>1</c:v>
                </c:pt>
                <c:pt idx="1">
                  <c:v>1</c:v>
                </c:pt>
                <c:pt idx="2">
                  <c:v>1</c:v>
                </c:pt>
                <c:pt idx="3">
                  <c:v>1</c:v>
                </c:pt>
                <c:pt idx="4">
                  <c:v>2</c:v>
                </c:pt>
                <c:pt idx="7">
                  <c:v>1</c:v>
                </c:pt>
                <c:pt idx="16">
                  <c:v>1</c:v>
                </c:pt>
                <c:pt idx="18">
                  <c:v>1</c:v>
                </c:pt>
                <c:pt idx="20">
                  <c:v>1</c:v>
                </c:pt>
                <c:pt idx="22">
                  <c:v>1</c:v>
                </c:pt>
                <c:pt idx="24">
                  <c:v>2</c:v>
                </c:pt>
                <c:pt idx="25">
                  <c:v>1</c:v>
                </c:pt>
                <c:pt idx="27">
                  <c:v>1</c:v>
                </c:pt>
              </c:numCache>
            </c:numRef>
          </c:val>
          <c:extLst xmlns:c16r2="http://schemas.microsoft.com/office/drawing/2015/06/chart">
            <c:ext xmlns:c16="http://schemas.microsoft.com/office/drawing/2014/chart" uri="{C3380CC4-5D6E-409C-BE32-E72D297353CC}">
              <c16:uniqueId val="{00000004-FD40-4274-A8B1-CF9240BCFECE}"/>
            </c:ext>
          </c:extLst>
        </c:ser>
        <c:dLbls>
          <c:dLblPos val="ctr"/>
          <c:showLegendKey val="0"/>
          <c:showVal val="1"/>
          <c:showCatName val="0"/>
          <c:showSerName val="0"/>
          <c:showPercent val="0"/>
          <c:showBubbleSize val="0"/>
        </c:dLbls>
        <c:gapWidth val="50"/>
        <c:overlap val="100"/>
        <c:axId val="530338328"/>
        <c:axId val="530338720"/>
      </c:barChart>
      <c:catAx>
        <c:axId val="530338328"/>
        <c:scaling>
          <c:orientation val="minMax"/>
        </c:scaling>
        <c:delete val="0"/>
        <c:axPos val="b"/>
        <c:numFmt formatCode="General" sourceLinked="1"/>
        <c:majorTickMark val="none"/>
        <c:minorTickMark val="none"/>
        <c:tickLblPos val="nextTo"/>
        <c:spPr>
          <a:noFill/>
          <a:ln w="9525" cap="flat" cmpd="sng" algn="ctr">
            <a:solidFill>
              <a:schemeClr val="tx1"/>
            </a:solidFill>
            <a:round/>
            <a:headEnd type="none" w="sm" len="sm"/>
            <a:tailEnd type="none" w="sm" len="sm"/>
          </a:ln>
          <a:effectLst/>
        </c:spPr>
        <c:txPr>
          <a:bodyPr rot="-60000000" spcFirstLastPara="1" vertOverflow="ellipsis" vert="horz" wrap="square" anchor="ctr" anchorCtr="1"/>
          <a:lstStyle/>
          <a:p>
            <a:pPr>
              <a:defRPr sz="1400" b="0" i="0" u="none" strike="noStrike" kern="1200" baseline="0">
                <a:solidFill>
                  <a:schemeClr val="tx1"/>
                </a:solidFill>
                <a:latin typeface="+mj-lt"/>
                <a:ea typeface="+mn-ea"/>
                <a:cs typeface="Calibri" panose="020F0502020204030204" pitchFamily="34" charset="0"/>
              </a:defRPr>
            </a:pPr>
            <a:endParaRPr lang="en-US"/>
          </a:p>
        </c:txPr>
        <c:crossAx val="530338720"/>
        <c:crosses val="autoZero"/>
        <c:auto val="1"/>
        <c:lblAlgn val="ctr"/>
        <c:lblOffset val="100"/>
        <c:noMultiLvlLbl val="0"/>
      </c:catAx>
      <c:valAx>
        <c:axId val="530338720"/>
        <c:scaling>
          <c:orientation val="minMax"/>
        </c:scaling>
        <c:delete val="1"/>
        <c:axPos val="l"/>
        <c:numFmt formatCode="General" sourceLinked="1"/>
        <c:majorTickMark val="none"/>
        <c:minorTickMark val="none"/>
        <c:tickLblPos val="nextTo"/>
        <c:crossAx val="530338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spPr>
            <a:effectLst/>
          </c:spPr>
          <c:dPt>
            <c:idx val="0"/>
            <c:bubble3D val="0"/>
            <c:spPr>
              <a:solidFill>
                <a:srgbClr val="50C8A0"/>
              </a:solidFill>
              <a:ln>
                <a:noFill/>
              </a:ln>
              <a:effectLst/>
            </c:spPr>
            <c:extLst xmlns:c16r2="http://schemas.microsoft.com/office/drawing/2015/06/chart">
              <c:ext xmlns:c16="http://schemas.microsoft.com/office/drawing/2014/chart" uri="{C3380CC4-5D6E-409C-BE32-E72D297353CC}">
                <c16:uniqueId val="{00000001-74FD-42AB-8A27-534800CB3DB0}"/>
              </c:ext>
            </c:extLst>
          </c:dPt>
          <c:dPt>
            <c:idx val="1"/>
            <c:bubble3D val="0"/>
            <c:spPr>
              <a:solidFill>
                <a:srgbClr val="FAB982"/>
              </a:solidFill>
              <a:ln>
                <a:noFill/>
              </a:ln>
              <a:effectLst/>
            </c:spPr>
            <c:extLst xmlns:c16r2="http://schemas.microsoft.com/office/drawing/2015/06/chart">
              <c:ext xmlns:c16="http://schemas.microsoft.com/office/drawing/2014/chart" uri="{C3380CC4-5D6E-409C-BE32-E72D297353CC}">
                <c16:uniqueId val="{00000003-74FD-42AB-8A27-534800CB3DB0}"/>
              </c:ext>
            </c:extLst>
          </c:dPt>
          <c:dPt>
            <c:idx val="2"/>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5-74FD-42AB-8A27-534800CB3DB0}"/>
              </c:ext>
            </c:extLst>
          </c:dPt>
          <c:dPt>
            <c:idx val="3"/>
            <c:bubble3D val="0"/>
            <c:spPr>
              <a:solidFill>
                <a:schemeClr val="bg2">
                  <a:lumMod val="75000"/>
                </a:schemeClr>
              </a:solidFill>
              <a:ln>
                <a:noFill/>
              </a:ln>
              <a:effectLst/>
            </c:spPr>
            <c:extLst xmlns:c16r2="http://schemas.microsoft.com/office/drawing/2015/06/chart">
              <c:ext xmlns:c16="http://schemas.microsoft.com/office/drawing/2014/chart" uri="{C3380CC4-5D6E-409C-BE32-E72D297353CC}">
                <c16:uniqueId val="{00000007-74FD-42AB-8A27-534800CB3DB0}"/>
              </c:ext>
            </c:extLst>
          </c:dPt>
          <c:dPt>
            <c:idx val="4"/>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09-74FD-42AB-8A27-534800CB3DB0}"/>
              </c:ext>
            </c:extLst>
          </c:dPt>
          <c:dPt>
            <c:idx val="5"/>
            <c:bubble3D val="0"/>
            <c:spPr>
              <a:solidFill>
                <a:schemeClr val="accent6"/>
              </a:solidFill>
              <a:ln>
                <a:noFill/>
              </a:ln>
              <a:effectLst/>
            </c:spPr>
            <c:extLst xmlns:c16r2="http://schemas.microsoft.com/office/drawing/2015/06/chart">
              <c:ext xmlns:c16="http://schemas.microsoft.com/office/drawing/2014/chart" uri="{C3380CC4-5D6E-409C-BE32-E72D297353CC}">
                <c16:uniqueId val="{0000000B-74FD-42AB-8A27-534800CB3DB0}"/>
              </c:ext>
            </c:extLst>
          </c:dPt>
          <c:dPt>
            <c:idx val="6"/>
            <c:bubble3D val="0"/>
            <c:spPr>
              <a:solidFill>
                <a:schemeClr val="accent1">
                  <a:lumMod val="60000"/>
                </a:schemeClr>
              </a:solidFill>
              <a:ln>
                <a:noFill/>
              </a:ln>
              <a:effectLst/>
            </c:spPr>
            <c:extLst xmlns:c16r2="http://schemas.microsoft.com/office/drawing/2015/06/chart">
              <c:ext xmlns:c16="http://schemas.microsoft.com/office/drawing/2014/chart" uri="{C3380CC4-5D6E-409C-BE32-E72D297353CC}">
                <c16:uniqueId val="{0000000D-74FD-42AB-8A27-534800CB3DB0}"/>
              </c:ext>
            </c:extLst>
          </c:dPt>
          <c:dPt>
            <c:idx val="7"/>
            <c:bubble3D val="0"/>
            <c:spPr>
              <a:solidFill>
                <a:schemeClr val="accent2">
                  <a:lumMod val="60000"/>
                </a:schemeClr>
              </a:solidFill>
              <a:ln>
                <a:noFill/>
              </a:ln>
              <a:effectLst/>
            </c:spPr>
            <c:extLst xmlns:c16r2="http://schemas.microsoft.com/office/drawing/2015/06/chart">
              <c:ext xmlns:c16="http://schemas.microsoft.com/office/drawing/2014/chart" uri="{C3380CC4-5D6E-409C-BE32-E72D297353CC}">
                <c16:uniqueId val="{0000000F-74FD-42AB-8A27-534800CB3DB0}"/>
              </c:ext>
            </c:extLst>
          </c:dPt>
          <c:dLbls>
            <c:dLbl>
              <c:idx val="0"/>
              <c:layout>
                <c:manualLayout>
                  <c:x val="-0.17637074119525259"/>
                  <c:y val="-0.19399545525741671"/>
                </c:manualLayout>
              </c:layout>
              <c:tx>
                <c:rich>
                  <a:bodyPr rot="0" spcFirstLastPara="1" vertOverflow="ellipsis" vert="horz" wrap="square" lIns="38100" tIns="19050" rIns="38100" bIns="19050" anchor="ctr" anchorCtr="1">
                    <a:noAutofit/>
                  </a:bodyPr>
                  <a:lstStyle/>
                  <a:p>
                    <a:pPr>
                      <a:defRPr sz="2800" b="1" i="0" u="none" strike="noStrike" kern="1200" spc="0" baseline="0">
                        <a:solidFill>
                          <a:schemeClr val="bg1"/>
                        </a:solidFill>
                        <a:latin typeface="+mn-lt"/>
                        <a:ea typeface="+mn-ea"/>
                        <a:cs typeface="+mn-cs"/>
                      </a:defRPr>
                    </a:pPr>
                    <a:r>
                      <a:rPr lang="en-US" sz="2800" i="0" u="sng" dirty="0"/>
                      <a:t>36</a:t>
                    </a:r>
                  </a:p>
                  <a:p>
                    <a:pPr>
                      <a:defRPr sz="2800">
                        <a:solidFill>
                          <a:schemeClr val="bg1"/>
                        </a:solidFill>
                      </a:defRPr>
                    </a:pPr>
                    <a:fld id="{466C2099-977C-40E6-85D1-0B0F58CD1911}" type="CATEGORYNAME">
                      <a:rPr lang="en-US" sz="2800" smtClean="0"/>
                      <a:pPr>
                        <a:defRPr sz="2800">
                          <a:solidFill>
                            <a:schemeClr val="bg1"/>
                          </a:solidFill>
                        </a:defRPr>
                      </a:pPr>
                      <a:t>[CATEGORY NAME]</a:t>
                    </a:fld>
                    <a:r>
                      <a:rPr lang="en-US" sz="2800" dirty="0"/>
                      <a:t> Programs</a:t>
                    </a:r>
                    <a:r>
                      <a:rPr lang="en-US" sz="2800" baseline="0" dirty="0"/>
                      <a:t>
(</a:t>
                    </a:r>
                    <a:fld id="{574FECAD-5090-4654-83E4-0BD5302F4BDF}" type="PERCENTAGE">
                      <a:rPr lang="en-US" sz="2800" baseline="0" smtClean="0"/>
                      <a:pPr>
                        <a:defRPr sz="2800">
                          <a:solidFill>
                            <a:schemeClr val="bg1"/>
                          </a:solidFill>
                        </a:defRPr>
                      </a:pPr>
                      <a:t>[PERCENTAGE]</a:t>
                    </a:fld>
                    <a:r>
                      <a:rPr lang="en-US" sz="2800" baseline="0" dirty="0"/>
                      <a:t>)</a:t>
                    </a:r>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74FD-42AB-8A27-534800CB3DB0}"/>
                </c:ext>
                <c:ext xmlns:c15="http://schemas.microsoft.com/office/drawing/2012/chart" uri="{CE6537A1-D6FC-4f65-9D91-7224C49458BB}">
                  <c15:layout>
                    <c:manualLayout>
                      <c:w val="0.58303644812759881"/>
                      <c:h val="0.22110085381223499"/>
                    </c:manualLayout>
                  </c15:layout>
                  <c15:dlblFieldTable/>
                  <c15:showDataLabelsRange val="0"/>
                </c:ext>
              </c:extLst>
            </c:dLbl>
            <c:dLbl>
              <c:idx val="1"/>
              <c:layout>
                <c:manualLayout>
                  <c:x val="6.9200186514400089E-2"/>
                  <c:y val="-1.8654931664816847E-2"/>
                </c:manualLayout>
              </c:layout>
              <c:tx>
                <c:rich>
                  <a:bodyPr rot="0" spcFirstLastPara="1" vertOverflow="ellipsis" vert="horz" wrap="square" lIns="38100" tIns="19050" rIns="38100" bIns="19050" anchor="ctr" anchorCtr="1">
                    <a:noAutofit/>
                  </a:bodyPr>
                  <a:lstStyle/>
                  <a:p>
                    <a:pPr>
                      <a:defRPr sz="2800" b="1" i="0" u="none" strike="noStrike" kern="1200" spc="0" baseline="0">
                        <a:solidFill>
                          <a:schemeClr val="tx1"/>
                        </a:solidFill>
                        <a:latin typeface="+mn-lt"/>
                        <a:ea typeface="+mn-ea"/>
                        <a:cs typeface="+mn-cs"/>
                      </a:defRPr>
                    </a:pPr>
                    <a:r>
                      <a:rPr lang="en-US" sz="2800" u="sng" dirty="0"/>
                      <a:t>12</a:t>
                    </a:r>
                  </a:p>
                  <a:p>
                    <a:pPr>
                      <a:defRPr sz="2800">
                        <a:solidFill>
                          <a:schemeClr val="tx1"/>
                        </a:solidFill>
                      </a:defRPr>
                    </a:pPr>
                    <a:fld id="{8F96EA4A-F4BD-4A4E-9D5C-556D984BFD03}" type="CATEGORYNAME">
                      <a:rPr lang="en-US" sz="2800" smtClean="0"/>
                      <a:pPr>
                        <a:defRPr sz="2800">
                          <a:solidFill>
                            <a:schemeClr val="tx1"/>
                          </a:solidFill>
                        </a:defRPr>
                      </a:pPr>
                      <a:t>[CATEGORY NAME]</a:t>
                    </a:fld>
                    <a:r>
                      <a:rPr lang="en-US" sz="2800" dirty="0"/>
                      <a:t> Programs</a:t>
                    </a:r>
                    <a:endParaRPr lang="en-US" sz="2800" baseline="0" dirty="0"/>
                  </a:p>
                  <a:p>
                    <a:pPr>
                      <a:defRPr sz="2800">
                        <a:solidFill>
                          <a:schemeClr val="tx1"/>
                        </a:solidFill>
                      </a:defRPr>
                    </a:pPr>
                    <a:r>
                      <a:rPr lang="en-US" sz="2800" baseline="0" dirty="0"/>
                      <a:t>(</a:t>
                    </a:r>
                    <a:fld id="{8288B97B-B0A4-4A02-9752-C0D3E6251836}" type="PERCENTAGE">
                      <a:rPr lang="en-US" sz="2800" baseline="0" smtClean="0"/>
                      <a:pPr>
                        <a:defRPr sz="2800">
                          <a:solidFill>
                            <a:schemeClr val="tx1"/>
                          </a:solidFill>
                        </a:defRPr>
                      </a:pPr>
                      <a:t>[PERCENTAGE]</a:t>
                    </a:fld>
                    <a:r>
                      <a:rPr lang="en-US" sz="2800" baseline="0" dirty="0"/>
                      <a:t>)</a:t>
                    </a:r>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74FD-42AB-8A27-534800CB3DB0}"/>
                </c:ext>
                <c:ext xmlns:c15="http://schemas.microsoft.com/office/drawing/2012/chart" uri="{CE6537A1-D6FC-4f65-9D91-7224C49458BB}">
                  <c15:layout>
                    <c:manualLayout>
                      <c:w val="0.43517314141776492"/>
                      <c:h val="0.18124973632055275"/>
                    </c:manualLayout>
                  </c15:layout>
                  <c15:dlblFieldTable/>
                  <c15:showDataLabelsRange val="0"/>
                </c:ext>
              </c:extLst>
            </c:dLbl>
            <c:dLbl>
              <c:idx val="2"/>
              <c:layout>
                <c:manualLayout>
                  <c:x val="-0.13877230159807505"/>
                  <c:y val="0.17124155558993154"/>
                </c:manualLayout>
              </c:layout>
              <c:tx>
                <c:rich>
                  <a:bodyPr rot="0" spcFirstLastPara="1" vertOverflow="ellipsis" vert="horz" wrap="square" lIns="38100" tIns="19050" rIns="38100" bIns="19050" anchor="ctr" anchorCtr="1">
                    <a:spAutoFit/>
                  </a:bodyPr>
                  <a:lstStyle/>
                  <a:p>
                    <a:pPr>
                      <a:defRPr sz="2800" b="1" i="0" u="none" strike="noStrike" kern="1200" spc="0" baseline="0">
                        <a:solidFill>
                          <a:schemeClr val="bg1"/>
                        </a:solidFill>
                        <a:latin typeface="+mn-lt"/>
                        <a:ea typeface="+mn-ea"/>
                        <a:cs typeface="+mn-cs"/>
                      </a:defRPr>
                    </a:pPr>
                    <a:r>
                      <a:rPr lang="en-US" sz="2800" u="sng" dirty="0"/>
                      <a:t>39</a:t>
                    </a:r>
                    <a:r>
                      <a:rPr lang="en-US" sz="2800" dirty="0"/>
                      <a:t> </a:t>
                    </a:r>
                  </a:p>
                  <a:p>
                    <a:pPr>
                      <a:defRPr sz="2800">
                        <a:solidFill>
                          <a:schemeClr val="bg1"/>
                        </a:solidFill>
                      </a:defRPr>
                    </a:pPr>
                    <a:fld id="{DE0365DF-8EB2-43D2-834D-A68F241B3E7C}" type="CATEGORYNAME">
                      <a:rPr lang="en-US" sz="2800" smtClean="0"/>
                      <a:pPr>
                        <a:defRPr sz="2800">
                          <a:solidFill>
                            <a:schemeClr val="bg1"/>
                          </a:solidFill>
                        </a:defRPr>
                      </a:pPr>
                      <a:t>[CATEGORY NAME]</a:t>
                    </a:fld>
                    <a:r>
                      <a:rPr lang="en-US" sz="2800" baseline="0" dirty="0"/>
                      <a:t> Programs</a:t>
                    </a:r>
                  </a:p>
                  <a:p>
                    <a:pPr>
                      <a:defRPr sz="2800">
                        <a:solidFill>
                          <a:schemeClr val="bg1"/>
                        </a:solidFill>
                      </a:defRPr>
                    </a:pPr>
                    <a:r>
                      <a:rPr lang="en-US" sz="2800" baseline="0" dirty="0"/>
                      <a:t>(</a:t>
                    </a:r>
                    <a:fld id="{1CCE35F5-4245-462A-B432-15A4D8CD762A}" type="PERCENTAGE">
                      <a:rPr lang="en-US" sz="2800" baseline="0" smtClean="0"/>
                      <a:pPr>
                        <a:defRPr sz="2800">
                          <a:solidFill>
                            <a:schemeClr val="bg1"/>
                          </a:solidFill>
                        </a:defRPr>
                      </a:pPr>
                      <a:t>[PERCENTAGE]</a:t>
                    </a:fld>
                    <a:r>
                      <a:rPr lang="en-US" sz="2800" baseline="0" dirty="0"/>
                      <a:t>)</a:t>
                    </a:r>
                  </a:p>
                </c:rich>
              </c:tx>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74FD-42AB-8A27-534800CB3DB0}"/>
                </c:ext>
                <c:ext xmlns:c15="http://schemas.microsoft.com/office/drawing/2012/chart" uri="{CE6537A1-D6FC-4f65-9D91-7224C49458BB}">
                  <c15:layout>
                    <c:manualLayout>
                      <c:w val="0.41437187801098713"/>
                      <c:h val="0.22378759583990207"/>
                    </c:manualLayout>
                  </c15:layout>
                  <c15:dlblFieldTable/>
                  <c15:showDataLabelsRange val="0"/>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3200" b="1" i="0" u="none" strike="noStrike" kern="1200" spc="0" baseline="0">
                        <a:solidFill>
                          <a:schemeClr val="tx1"/>
                        </a:solidFill>
                        <a:latin typeface="+mn-lt"/>
                        <a:ea typeface="+mn-ea"/>
                        <a:cs typeface="+mn-cs"/>
                      </a:defRPr>
                    </a:pPr>
                    <a:fld id="{25316D61-A9B2-44C9-9CA9-7DA6708FABE0}" type="CATEGORYNAME">
                      <a:rPr lang="en-US" sz="3200">
                        <a:solidFill>
                          <a:schemeClr val="tx1"/>
                        </a:solidFill>
                      </a:rPr>
                      <a:pPr>
                        <a:defRPr sz="3200">
                          <a:solidFill>
                            <a:schemeClr val="tx1"/>
                          </a:solidFill>
                        </a:defRPr>
                      </a:pPr>
                      <a:t>[CATEGORY NAME]</a:t>
                    </a:fld>
                    <a:r>
                      <a:rPr lang="en-US" sz="3200" baseline="0" dirty="0">
                        <a:solidFill>
                          <a:schemeClr val="tx1"/>
                        </a:solidFill>
                      </a:rPr>
                      <a:t>
</a:t>
                    </a:r>
                    <a:fld id="{E3FDCAF3-7508-41C1-848E-3FE87A2240DF}" type="PERCENTAGE">
                      <a:rPr lang="en-US" sz="3200" baseline="0" smtClean="0">
                        <a:solidFill>
                          <a:schemeClr val="tx1"/>
                        </a:solidFill>
                      </a:rPr>
                      <a:pPr>
                        <a:defRPr sz="3200">
                          <a:solidFill>
                            <a:schemeClr val="tx1"/>
                          </a:solidFill>
                        </a:defRPr>
                      </a:pPr>
                      <a:t>[PERCENTAGE]</a:t>
                    </a:fld>
                    <a:endParaRPr lang="en-US" sz="3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74FD-42AB-8A27-534800CB3DB0}"/>
                </c:ext>
                <c:ext xmlns:c15="http://schemas.microsoft.com/office/drawing/2012/chart" uri="{CE6537A1-D6FC-4f65-9D91-7224C49458BB}">
                  <c15:dlblFieldTable/>
                  <c15:showDataLabelsRange val="0"/>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3200" b="1" i="0" u="none" strike="noStrike" kern="1200" spc="0" baseline="0">
                        <a:solidFill>
                          <a:schemeClr val="tx1"/>
                        </a:solidFill>
                        <a:latin typeface="+mn-lt"/>
                        <a:ea typeface="+mn-ea"/>
                        <a:cs typeface="+mn-cs"/>
                      </a:defRPr>
                    </a:pPr>
                    <a:fld id="{62D80ACD-6671-4F61-A894-E60E82F638B8}" type="CATEGORYNAME">
                      <a:rPr lang="en-US" sz="3200">
                        <a:solidFill>
                          <a:schemeClr val="tx1"/>
                        </a:solidFill>
                      </a:rPr>
                      <a:pPr>
                        <a:defRPr sz="3200">
                          <a:solidFill>
                            <a:schemeClr val="tx1"/>
                          </a:solidFill>
                        </a:defRPr>
                      </a:pPr>
                      <a:t>[CATEGORY NAME]</a:t>
                    </a:fld>
                    <a:r>
                      <a:rPr lang="en-US" sz="3200" baseline="0" dirty="0">
                        <a:solidFill>
                          <a:schemeClr val="tx1"/>
                        </a:solidFill>
                      </a:rPr>
                      <a:t>
</a:t>
                    </a:r>
                    <a:fld id="{AC4F8CAC-8632-4DD4-8B81-C864F4B092E7}" type="PERCENTAGE">
                      <a:rPr lang="en-US" sz="3200" baseline="0" smtClean="0">
                        <a:solidFill>
                          <a:schemeClr val="tx1"/>
                        </a:solidFill>
                      </a:rPr>
                      <a:pPr>
                        <a:defRPr sz="3200">
                          <a:solidFill>
                            <a:schemeClr val="tx1"/>
                          </a:solidFill>
                        </a:defRPr>
                      </a:pPr>
                      <a:t>[PERCENTAGE]</a:t>
                    </a:fld>
                    <a:endParaRPr lang="en-US" sz="3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74FD-42AB-8A27-534800CB3DB0}"/>
                </c:ext>
                <c:ext xmlns:c15="http://schemas.microsoft.com/office/drawing/2012/chart" uri="{CE6537A1-D6FC-4f65-9D91-7224C49458BB}">
                  <c15:dlblFieldTable/>
                  <c15:showDataLabelsRange val="0"/>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3200" b="1" i="0" u="none" strike="noStrike" kern="1200" spc="0" baseline="0">
                        <a:solidFill>
                          <a:schemeClr val="tx1"/>
                        </a:solidFill>
                        <a:latin typeface="+mn-lt"/>
                        <a:ea typeface="+mn-ea"/>
                        <a:cs typeface="+mn-cs"/>
                      </a:defRPr>
                    </a:pPr>
                    <a:fld id="{F508C6B3-52AE-457B-A9A1-24A6064F9525}" type="CATEGORYNAME">
                      <a:rPr lang="en-US" sz="3200">
                        <a:solidFill>
                          <a:schemeClr val="tx1"/>
                        </a:solidFill>
                      </a:rPr>
                      <a:pPr>
                        <a:defRPr sz="3200">
                          <a:solidFill>
                            <a:schemeClr val="tx1"/>
                          </a:solidFill>
                        </a:defRPr>
                      </a:pPr>
                      <a:t>[CATEGORY NAME]</a:t>
                    </a:fld>
                    <a:r>
                      <a:rPr lang="en-US" sz="3200" baseline="0" dirty="0">
                        <a:solidFill>
                          <a:schemeClr val="tx1"/>
                        </a:solidFill>
                      </a:rPr>
                      <a:t>
</a:t>
                    </a:r>
                    <a:fld id="{DF1D30F9-E80A-4752-A941-80F8223602AC}" type="PERCENTAGE">
                      <a:rPr lang="en-US" sz="3200" baseline="0" smtClean="0">
                        <a:solidFill>
                          <a:schemeClr val="tx1"/>
                        </a:solidFill>
                      </a:rPr>
                      <a:pPr>
                        <a:defRPr sz="3200">
                          <a:solidFill>
                            <a:schemeClr val="tx1"/>
                          </a:solidFill>
                        </a:defRPr>
                      </a:pPr>
                      <a:t>[PERCENTAGE]</a:t>
                    </a:fld>
                    <a:endParaRPr lang="en-US" sz="3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74FD-42AB-8A27-534800CB3DB0}"/>
                </c:ext>
                <c:ext xmlns:c15="http://schemas.microsoft.com/office/drawing/2012/chart" uri="{CE6537A1-D6FC-4f65-9D91-7224C49458BB}">
                  <c15:dlblFieldTable/>
                  <c15:showDataLabelsRange val="0"/>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D-74FD-42AB-8A27-534800CB3DB0}"/>
                </c:ext>
                <c:ext xmlns:c15="http://schemas.microsoft.com/office/drawing/2012/chart" uri="{CE6537A1-D6FC-4f65-9D91-7224C49458BB}"/>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F-74FD-42AB-8A27-534800CB3DB0}"/>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Entertainment</c:v>
                </c:pt>
                <c:pt idx="1">
                  <c:v>News</c:v>
                </c:pt>
                <c:pt idx="2">
                  <c:v>Sports</c:v>
                </c:pt>
              </c:strCache>
            </c:strRef>
          </c:cat>
          <c:val>
            <c:numRef>
              <c:f>Sheet1!$B$2:$B$4</c:f>
              <c:numCache>
                <c:formatCode>0%</c:formatCode>
                <c:ptCount val="3"/>
                <c:pt idx="0">
                  <c:v>0.41379310344827586</c:v>
                </c:pt>
                <c:pt idx="1">
                  <c:v>0.13793103448275862</c:v>
                </c:pt>
                <c:pt idx="2">
                  <c:v>0.44827586206896552</c:v>
                </c:pt>
              </c:numCache>
            </c:numRef>
          </c:val>
          <c:extLst xmlns:c16r2="http://schemas.microsoft.com/office/drawing/2015/06/chart">
            <c:ext xmlns:c16="http://schemas.microsoft.com/office/drawing/2014/chart" uri="{C3380CC4-5D6E-409C-BE32-E72D297353CC}">
              <c16:uniqueId val="{00000010-74FD-42AB-8A27-534800CB3DB0}"/>
            </c:ext>
          </c:extLst>
        </c:ser>
        <c:dLbls>
          <c:dLblPos val="outEnd"/>
          <c:showLegendKey val="0"/>
          <c:showVal val="0"/>
          <c:showCatName val="0"/>
          <c:showSerName val="0"/>
          <c:showPercent val="1"/>
          <c:showBubbleSize val="0"/>
          <c:showLeaderLines val="1"/>
        </c:dLbls>
        <c:firstSliceAng val="9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1">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71F992F3-7CA4-433C-B7B7-869481441FC0}" type="datetimeFigureOut">
              <a:rPr lang="en-US" smtClean="0"/>
              <a:t>12/10/2018</a:t>
            </a:fld>
            <a:endParaRPr lang="en-US"/>
          </a:p>
        </p:txBody>
      </p:sp>
      <p:sp>
        <p:nvSpPr>
          <p:cNvPr id="4" name="Footer Placeholder 3"/>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ECB9066D-84FE-4850-9C05-AB190B9166CE}" type="slidenum">
              <a:rPr lang="en-US" smtClean="0"/>
              <a:t>‹#›</a:t>
            </a:fld>
            <a:endParaRPr lang="en-US"/>
          </a:p>
        </p:txBody>
      </p:sp>
    </p:spTree>
    <p:extLst>
      <p:ext uri="{BB962C8B-B14F-4D97-AF65-F5344CB8AC3E}">
        <p14:creationId xmlns:p14="http://schemas.microsoft.com/office/powerpoint/2010/main" val="3808183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7651852-C66B-CF4A-BBB4-7314DD084C77}" type="datetimeFigureOut">
              <a:rPr lang="en-US" smtClean="0"/>
              <a:t>12/10/2018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3E44481-CC7E-F441-937B-548163903822}" type="slidenum">
              <a:rPr lang="en-US" smtClean="0"/>
              <a:t>‹#›</a:t>
            </a:fld>
            <a:endParaRPr lang="en-US"/>
          </a:p>
        </p:txBody>
      </p:sp>
    </p:spTree>
    <p:extLst>
      <p:ext uri="{BB962C8B-B14F-4D97-AF65-F5344CB8AC3E}">
        <p14:creationId xmlns:p14="http://schemas.microsoft.com/office/powerpoint/2010/main" val="41481896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https://www.istockphoto.com/photo/man-on-sofa-with-phone-and-remote-gm678524992-124308505</a:t>
            </a:r>
          </a:p>
        </p:txBody>
      </p:sp>
      <p:sp>
        <p:nvSpPr>
          <p:cNvPr id="4" name="Slide Number Placeholder 3"/>
          <p:cNvSpPr>
            <a:spLocks noGrp="1"/>
          </p:cNvSpPr>
          <p:nvPr>
            <p:ph type="sldNum" sz="quarter" idx="10"/>
          </p:nvPr>
        </p:nvSpPr>
        <p:spPr/>
        <p:txBody>
          <a:bodyPr/>
          <a:lstStyle/>
          <a:p>
            <a:fld id="{03E44481-CC7E-F441-937B-548163903822}" type="slidenum">
              <a:rPr lang="en-US" smtClean="0"/>
              <a:t>1</a:t>
            </a:fld>
            <a:endParaRPr lang="en-US"/>
          </a:p>
        </p:txBody>
      </p:sp>
    </p:spTree>
    <p:extLst>
      <p:ext uri="{BB962C8B-B14F-4D97-AF65-F5344CB8AC3E}">
        <p14:creationId xmlns:p14="http://schemas.microsoft.com/office/powerpoint/2010/main" val="156379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44481-CC7E-F441-937B-548163903822}" type="slidenum">
              <a:rPr lang="en-US" smtClean="0"/>
              <a:t>2</a:t>
            </a:fld>
            <a:endParaRPr lang="en-US"/>
          </a:p>
        </p:txBody>
      </p:sp>
    </p:spTree>
    <p:extLst>
      <p:ext uri="{BB962C8B-B14F-4D97-AF65-F5344CB8AC3E}">
        <p14:creationId xmlns:p14="http://schemas.microsoft.com/office/powerpoint/2010/main" val="182397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https://www.istockphoto.com/photo/happy-man-using-smartphone-and-copy-space-gm824167622-133444689</a:t>
            </a:r>
          </a:p>
        </p:txBody>
      </p:sp>
      <p:sp>
        <p:nvSpPr>
          <p:cNvPr id="4" name="Slide Number Placeholder 3"/>
          <p:cNvSpPr>
            <a:spLocks noGrp="1"/>
          </p:cNvSpPr>
          <p:nvPr>
            <p:ph type="sldNum" sz="quarter" idx="10"/>
          </p:nvPr>
        </p:nvSpPr>
        <p:spPr/>
        <p:txBody>
          <a:bodyPr/>
          <a:lstStyle/>
          <a:p>
            <a:fld id="{03E44481-CC7E-F441-937B-54816390382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90833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https://www.istockphoto.com/photo/woman-holding-modern-white-smart-phone-with-black-empty-screen-over-wooden-floor-gm818509734-132337967</a:t>
            </a:r>
          </a:p>
        </p:txBody>
      </p:sp>
      <p:sp>
        <p:nvSpPr>
          <p:cNvPr id="4" name="Slide Number Placeholder 3"/>
          <p:cNvSpPr>
            <a:spLocks noGrp="1"/>
          </p:cNvSpPr>
          <p:nvPr>
            <p:ph type="sldNum" sz="quarter" idx="10"/>
          </p:nvPr>
        </p:nvSpPr>
        <p:spPr/>
        <p:txBody>
          <a:bodyPr/>
          <a:lstStyle/>
          <a:p>
            <a:fld id="{03E44481-CC7E-F441-937B-54816390382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486878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https://www.istockphoto.com/photo/sad-cheerless-man-waiting-for-a-message-gm941724122-257382459</a:t>
            </a:r>
          </a:p>
        </p:txBody>
      </p:sp>
      <p:sp>
        <p:nvSpPr>
          <p:cNvPr id="4" name="Slide Number Placeholder 3"/>
          <p:cNvSpPr>
            <a:spLocks noGrp="1"/>
          </p:cNvSpPr>
          <p:nvPr>
            <p:ph type="sldNum" sz="quarter" idx="10"/>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0177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https://www.istockphoto.com/photo/young-unrecognisable-couple-at-home-watching-television-and-texting-gm845992924-138515747</a:t>
            </a:r>
          </a:p>
        </p:txBody>
      </p:sp>
      <p:sp>
        <p:nvSpPr>
          <p:cNvPr id="4" name="Slide Number Placeholder 3"/>
          <p:cNvSpPr>
            <a:spLocks noGrp="1"/>
          </p:cNvSpPr>
          <p:nvPr>
            <p:ph type="sldNum" sz="quarter" idx="10"/>
          </p:nvPr>
        </p:nvSpPr>
        <p:spPr/>
        <p:txBody>
          <a:bodyPr/>
          <a:lstStyle/>
          <a:p>
            <a:fld id="{03E44481-CC7E-F441-937B-548163903822}"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496056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026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4133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457200"/>
            <a:ext cx="5487114"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457200"/>
            <a:ext cx="1605489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663374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923"/>
            <a:ext cx="20729099" cy="2940050"/>
          </a:xfrm>
        </p:spPr>
        <p:txBody>
          <a:bodyPr/>
          <a:lstStyle/>
          <a:p>
            <a:r>
              <a:rPr lang="en-US"/>
              <a:t>Click to edit Master title style</a:t>
            </a:r>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1166180" indent="0" algn="ctr">
              <a:buNone/>
              <a:defRPr>
                <a:solidFill>
                  <a:schemeClr val="tx1">
                    <a:tint val="75000"/>
                  </a:schemeClr>
                </a:solidFill>
              </a:defRPr>
            </a:lvl2pPr>
            <a:lvl3pPr marL="2332402" indent="0" algn="ctr">
              <a:buNone/>
              <a:defRPr>
                <a:solidFill>
                  <a:schemeClr val="tx1">
                    <a:tint val="75000"/>
                  </a:schemeClr>
                </a:solidFill>
              </a:defRPr>
            </a:lvl3pPr>
            <a:lvl4pPr marL="3498602" indent="0" algn="ctr">
              <a:buNone/>
              <a:defRPr>
                <a:solidFill>
                  <a:schemeClr val="tx1">
                    <a:tint val="75000"/>
                  </a:schemeClr>
                </a:solidFill>
              </a:defRPr>
            </a:lvl4pPr>
            <a:lvl5pPr marL="4664802" indent="0" algn="ctr">
              <a:buNone/>
              <a:defRPr>
                <a:solidFill>
                  <a:schemeClr val="tx1">
                    <a:tint val="75000"/>
                  </a:schemeClr>
                </a:solidFill>
              </a:defRPr>
            </a:lvl5pPr>
            <a:lvl6pPr marL="5831000" indent="0" algn="ctr">
              <a:buNone/>
              <a:defRPr>
                <a:solidFill>
                  <a:schemeClr val="tx1">
                    <a:tint val="75000"/>
                  </a:schemeClr>
                </a:solidFill>
              </a:defRPr>
            </a:lvl6pPr>
            <a:lvl7pPr marL="6997200" indent="0" algn="ctr">
              <a:buNone/>
              <a:defRPr>
                <a:solidFill>
                  <a:schemeClr val="tx1">
                    <a:tint val="75000"/>
                  </a:schemeClr>
                </a:solidFill>
              </a:defRPr>
            </a:lvl7pPr>
            <a:lvl8pPr marL="8163398" indent="0" algn="ctr">
              <a:buNone/>
              <a:defRPr>
                <a:solidFill>
                  <a:schemeClr val="tx1">
                    <a:tint val="75000"/>
                  </a:schemeClr>
                </a:solidFill>
              </a:defRPr>
            </a:lvl8pPr>
            <a:lvl9pPr marL="9329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045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475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2"/>
            <a:ext cx="20729099" cy="2724152"/>
          </a:xfrm>
        </p:spPr>
        <p:txBody>
          <a:bodyPr anchor="t"/>
          <a:lstStyle>
            <a:lvl1pPr algn="l">
              <a:defRPr sz="10200" b="1" cap="all"/>
            </a:lvl1pPr>
          </a:lstStyle>
          <a:p>
            <a:r>
              <a:rPr lang="en-US"/>
              <a:t>Click to edit Master title style</a:t>
            </a:r>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5000">
                <a:solidFill>
                  <a:schemeClr val="tx1">
                    <a:tint val="75000"/>
                  </a:schemeClr>
                </a:solidFill>
              </a:defRPr>
            </a:lvl1pPr>
            <a:lvl2pPr marL="1166180" indent="0">
              <a:buNone/>
              <a:defRPr sz="4600">
                <a:solidFill>
                  <a:schemeClr val="tx1">
                    <a:tint val="75000"/>
                  </a:schemeClr>
                </a:solidFill>
              </a:defRPr>
            </a:lvl2pPr>
            <a:lvl3pPr marL="2332402" indent="0">
              <a:buNone/>
              <a:defRPr sz="4000">
                <a:solidFill>
                  <a:schemeClr val="tx1">
                    <a:tint val="75000"/>
                  </a:schemeClr>
                </a:solidFill>
              </a:defRPr>
            </a:lvl3pPr>
            <a:lvl4pPr marL="3498602" indent="0">
              <a:buNone/>
              <a:defRPr sz="3600">
                <a:solidFill>
                  <a:schemeClr val="tx1">
                    <a:tint val="75000"/>
                  </a:schemeClr>
                </a:solidFill>
              </a:defRPr>
            </a:lvl4pPr>
            <a:lvl5pPr marL="4664802" indent="0">
              <a:buNone/>
              <a:defRPr sz="3600">
                <a:solidFill>
                  <a:schemeClr val="tx1">
                    <a:tint val="75000"/>
                  </a:schemeClr>
                </a:solidFill>
              </a:defRPr>
            </a:lvl5pPr>
            <a:lvl6pPr marL="5831000" indent="0">
              <a:buNone/>
              <a:defRPr sz="3600">
                <a:solidFill>
                  <a:schemeClr val="tx1">
                    <a:tint val="75000"/>
                  </a:schemeClr>
                </a:solidFill>
              </a:defRPr>
            </a:lvl6pPr>
            <a:lvl7pPr marL="6997200" indent="0">
              <a:buNone/>
              <a:defRPr sz="3600">
                <a:solidFill>
                  <a:schemeClr val="tx1">
                    <a:tint val="75000"/>
                  </a:schemeClr>
                </a:solidFill>
              </a:defRPr>
            </a:lvl7pPr>
            <a:lvl8pPr marL="8163398" indent="0">
              <a:buNone/>
              <a:defRPr sz="3600">
                <a:solidFill>
                  <a:schemeClr val="tx1">
                    <a:tint val="75000"/>
                  </a:schemeClr>
                </a:solidFill>
              </a:defRPr>
            </a:lvl8pPr>
            <a:lvl9pPr marL="9329600" indent="0">
              <a:buNone/>
              <a:defRPr sz="3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637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2667000"/>
            <a:ext cx="10771002" cy="7543800"/>
          </a:xfrm>
        </p:spPr>
        <p:txBody>
          <a:bodyPr/>
          <a:lstStyle>
            <a:lvl1pPr>
              <a:defRPr sz="7200"/>
            </a:lvl1pPr>
            <a:lvl2pPr>
              <a:defRPr sz="6200"/>
            </a:lvl2pPr>
            <a:lvl3pPr>
              <a:defRPr sz="50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2667000"/>
            <a:ext cx="10771002" cy="7543800"/>
          </a:xfrm>
        </p:spPr>
        <p:txBody>
          <a:bodyPr/>
          <a:lstStyle>
            <a:lvl1pPr>
              <a:defRPr sz="7200"/>
            </a:lvl1pPr>
            <a:lvl2pPr>
              <a:defRPr sz="6200"/>
            </a:lvl2pPr>
            <a:lvl3pPr>
              <a:defRPr sz="50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205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59" y="3070228"/>
            <a:ext cx="10775239" cy="1279524"/>
          </a:xfrm>
        </p:spPr>
        <p:txBody>
          <a:bodyPr anchor="b"/>
          <a:lstStyle>
            <a:lvl1pPr marL="0" indent="0">
              <a:buNone/>
              <a:defRPr sz="6200" b="1"/>
            </a:lvl1pPr>
            <a:lvl2pPr marL="1166180" indent="0">
              <a:buNone/>
              <a:defRPr sz="5000" b="1"/>
            </a:lvl2pPr>
            <a:lvl3pPr marL="2332402" indent="0">
              <a:buNone/>
              <a:defRPr sz="4600" b="1"/>
            </a:lvl3pPr>
            <a:lvl4pPr marL="3498602" indent="0">
              <a:buNone/>
              <a:defRPr sz="4000" b="1"/>
            </a:lvl4pPr>
            <a:lvl5pPr marL="4664802" indent="0">
              <a:buNone/>
              <a:defRPr sz="4000" b="1"/>
            </a:lvl5pPr>
            <a:lvl6pPr marL="5831000" indent="0">
              <a:buNone/>
              <a:defRPr sz="4000" b="1"/>
            </a:lvl6pPr>
            <a:lvl7pPr marL="6997200" indent="0">
              <a:buNone/>
              <a:defRPr sz="4000" b="1"/>
            </a:lvl7pPr>
            <a:lvl8pPr marL="8163398" indent="0">
              <a:buNone/>
              <a:defRPr sz="4000" b="1"/>
            </a:lvl8pPr>
            <a:lvl9pPr marL="9329600" indent="0">
              <a:buNone/>
              <a:defRPr sz="4000" b="1"/>
            </a:lvl9pPr>
          </a:lstStyle>
          <a:p>
            <a:pPr lvl="0"/>
            <a:r>
              <a:rPr lang="en-US"/>
              <a:t>Click to edit Master text styles</a:t>
            </a:r>
          </a:p>
        </p:txBody>
      </p:sp>
      <p:sp>
        <p:nvSpPr>
          <p:cNvPr id="4" name="Content Placeholder 3"/>
          <p:cNvSpPr>
            <a:spLocks noGrp="1"/>
          </p:cNvSpPr>
          <p:nvPr>
            <p:ph sz="half" idx="2"/>
          </p:nvPr>
        </p:nvSpPr>
        <p:spPr>
          <a:xfrm>
            <a:off x="1219359" y="4349750"/>
            <a:ext cx="10775239" cy="7902576"/>
          </a:xfrm>
        </p:spPr>
        <p:txBody>
          <a:bodyPr/>
          <a:lstStyle>
            <a:lvl1pPr>
              <a:defRPr sz="6200"/>
            </a:lvl1pPr>
            <a:lvl2pPr>
              <a:defRPr sz="5000"/>
            </a:lvl2pPr>
            <a:lvl3pPr>
              <a:defRPr sz="46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420" y="3070228"/>
            <a:ext cx="10779469" cy="1279524"/>
          </a:xfrm>
        </p:spPr>
        <p:txBody>
          <a:bodyPr anchor="b"/>
          <a:lstStyle>
            <a:lvl1pPr marL="0" indent="0">
              <a:buNone/>
              <a:defRPr sz="6200" b="1"/>
            </a:lvl1pPr>
            <a:lvl2pPr marL="1166180" indent="0">
              <a:buNone/>
              <a:defRPr sz="5000" b="1"/>
            </a:lvl2pPr>
            <a:lvl3pPr marL="2332402" indent="0">
              <a:buNone/>
              <a:defRPr sz="4600" b="1"/>
            </a:lvl3pPr>
            <a:lvl4pPr marL="3498602" indent="0">
              <a:buNone/>
              <a:defRPr sz="4000" b="1"/>
            </a:lvl4pPr>
            <a:lvl5pPr marL="4664802" indent="0">
              <a:buNone/>
              <a:defRPr sz="4000" b="1"/>
            </a:lvl5pPr>
            <a:lvl6pPr marL="5831000" indent="0">
              <a:buNone/>
              <a:defRPr sz="4000" b="1"/>
            </a:lvl6pPr>
            <a:lvl7pPr marL="6997200" indent="0">
              <a:buNone/>
              <a:defRPr sz="4000" b="1"/>
            </a:lvl7pPr>
            <a:lvl8pPr marL="8163398" indent="0">
              <a:buNone/>
              <a:defRPr sz="4000" b="1"/>
            </a:lvl8pPr>
            <a:lvl9pPr marL="9329600" indent="0">
              <a:buNone/>
              <a:defRPr sz="4000" b="1"/>
            </a:lvl9pPr>
          </a:lstStyle>
          <a:p>
            <a:pPr lvl="0"/>
            <a:r>
              <a:rPr lang="en-US"/>
              <a:t>Click to edit Master text styles</a:t>
            </a:r>
          </a:p>
        </p:txBody>
      </p:sp>
      <p:sp>
        <p:nvSpPr>
          <p:cNvPr id="6" name="Content Placeholder 5"/>
          <p:cNvSpPr>
            <a:spLocks noGrp="1"/>
          </p:cNvSpPr>
          <p:nvPr>
            <p:ph sz="quarter" idx="4"/>
          </p:nvPr>
        </p:nvSpPr>
        <p:spPr>
          <a:xfrm>
            <a:off x="12388420" y="4349750"/>
            <a:ext cx="10779469" cy="7902576"/>
          </a:xfrm>
        </p:spPr>
        <p:txBody>
          <a:bodyPr/>
          <a:lstStyle>
            <a:lvl1pPr>
              <a:defRPr sz="6200"/>
            </a:lvl1pPr>
            <a:lvl2pPr>
              <a:defRPr sz="5000"/>
            </a:lvl2pPr>
            <a:lvl3pPr>
              <a:defRPr sz="46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273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993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40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3" y="546102"/>
            <a:ext cx="8023213" cy="2324100"/>
          </a:xfrm>
        </p:spPr>
        <p:txBody>
          <a:bodyPr anchor="b"/>
          <a:lstStyle>
            <a:lvl1pPr algn="l">
              <a:defRPr sz="5000" b="1"/>
            </a:lvl1pPr>
          </a:lstStyle>
          <a:p>
            <a:r>
              <a:rPr lang="en-US"/>
              <a:t>Click to edit Master title style</a:t>
            </a:r>
          </a:p>
        </p:txBody>
      </p:sp>
      <p:sp>
        <p:nvSpPr>
          <p:cNvPr id="3" name="Content Placeholder 2"/>
          <p:cNvSpPr>
            <a:spLocks noGrp="1"/>
          </p:cNvSpPr>
          <p:nvPr>
            <p:ph idx="1"/>
          </p:nvPr>
        </p:nvSpPr>
        <p:spPr>
          <a:xfrm>
            <a:off x="9534776" y="546105"/>
            <a:ext cx="13633109" cy="11706226"/>
          </a:xfrm>
        </p:spPr>
        <p:txBody>
          <a:bodyPr/>
          <a:lstStyle>
            <a:lvl1pPr>
              <a:defRPr sz="8200"/>
            </a:lvl1pPr>
            <a:lvl2pPr>
              <a:defRPr sz="7200"/>
            </a:lvl2pPr>
            <a:lvl3pPr>
              <a:defRPr sz="6200"/>
            </a:lvl3pPr>
            <a:lvl4pPr>
              <a:defRPr sz="5000"/>
            </a:lvl4pPr>
            <a:lvl5pPr>
              <a:defRPr sz="5000"/>
            </a:lvl5pPr>
            <a:lvl6pPr>
              <a:defRPr sz="5000"/>
            </a:lvl6pPr>
            <a:lvl7pPr>
              <a:defRPr sz="5000"/>
            </a:lvl7pPr>
            <a:lvl8pPr>
              <a:defRPr sz="5000"/>
            </a:lvl8pPr>
            <a:lvl9pPr>
              <a:defRPr sz="5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3" y="2870205"/>
            <a:ext cx="8023213" cy="9382126"/>
          </a:xfrm>
        </p:spPr>
        <p:txBody>
          <a:bodyPr/>
          <a:lstStyle>
            <a:lvl1pPr marL="0" indent="0">
              <a:buNone/>
              <a:defRPr sz="3600"/>
            </a:lvl1pPr>
            <a:lvl2pPr marL="1166180" indent="0">
              <a:buNone/>
              <a:defRPr sz="3000"/>
            </a:lvl2pPr>
            <a:lvl3pPr marL="2332402" indent="0">
              <a:buNone/>
              <a:defRPr sz="2600"/>
            </a:lvl3pPr>
            <a:lvl4pPr marL="3498602" indent="0">
              <a:buNone/>
              <a:defRPr sz="2200"/>
            </a:lvl4pPr>
            <a:lvl5pPr marL="4664802" indent="0">
              <a:buNone/>
              <a:defRPr sz="2200"/>
            </a:lvl5pPr>
            <a:lvl6pPr marL="5831000" indent="0">
              <a:buNone/>
              <a:defRPr sz="2200"/>
            </a:lvl6pPr>
            <a:lvl7pPr marL="6997200" indent="0">
              <a:buNone/>
              <a:defRPr sz="2200"/>
            </a:lvl7pPr>
            <a:lvl8pPr marL="8163398" indent="0">
              <a:buNone/>
              <a:defRPr sz="2200"/>
            </a:lvl8pPr>
            <a:lvl9pPr marL="9329600" indent="0">
              <a:buNone/>
              <a:defRPr sz="2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026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43989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8" y="9601269"/>
            <a:ext cx="14632305" cy="1133478"/>
          </a:xfrm>
        </p:spPr>
        <p:txBody>
          <a:bodyPr anchor="b"/>
          <a:lstStyle>
            <a:lvl1pPr algn="l">
              <a:defRPr sz="5000" b="1"/>
            </a:lvl1pPr>
          </a:lstStyle>
          <a:p>
            <a:r>
              <a:rPr lang="en-US"/>
              <a:t>Click to edit Master title style</a:t>
            </a:r>
          </a:p>
        </p:txBody>
      </p:sp>
      <p:sp>
        <p:nvSpPr>
          <p:cNvPr id="3" name="Picture Placeholder 2"/>
          <p:cNvSpPr>
            <a:spLocks noGrp="1"/>
          </p:cNvSpPr>
          <p:nvPr>
            <p:ph type="pic" idx="1"/>
          </p:nvPr>
        </p:nvSpPr>
        <p:spPr>
          <a:xfrm>
            <a:off x="4780058" y="1225550"/>
            <a:ext cx="14632305" cy="8229600"/>
          </a:xfrm>
        </p:spPr>
        <p:txBody>
          <a:bodyPr/>
          <a:lstStyle>
            <a:lvl1pPr marL="0" indent="0">
              <a:buNone/>
              <a:defRPr sz="8200"/>
            </a:lvl1pPr>
            <a:lvl2pPr marL="1166180" indent="0">
              <a:buNone/>
              <a:defRPr sz="7200"/>
            </a:lvl2pPr>
            <a:lvl3pPr marL="2332402" indent="0">
              <a:buNone/>
              <a:defRPr sz="6200"/>
            </a:lvl3pPr>
            <a:lvl4pPr marL="3498602" indent="0">
              <a:buNone/>
              <a:defRPr sz="5000"/>
            </a:lvl4pPr>
            <a:lvl5pPr marL="4664802" indent="0">
              <a:buNone/>
              <a:defRPr sz="5000"/>
            </a:lvl5pPr>
            <a:lvl6pPr marL="5831000" indent="0">
              <a:buNone/>
              <a:defRPr sz="5000"/>
            </a:lvl6pPr>
            <a:lvl7pPr marL="6997200" indent="0">
              <a:buNone/>
              <a:defRPr sz="5000"/>
            </a:lvl7pPr>
            <a:lvl8pPr marL="8163398" indent="0">
              <a:buNone/>
              <a:defRPr sz="5000"/>
            </a:lvl8pPr>
            <a:lvl9pPr marL="9329600" indent="0">
              <a:buNone/>
              <a:defRPr sz="5000"/>
            </a:lvl9pPr>
          </a:lstStyle>
          <a:p>
            <a:endParaRPr lang="en-US"/>
          </a:p>
        </p:txBody>
      </p:sp>
      <p:sp>
        <p:nvSpPr>
          <p:cNvPr id="4" name="Text Placeholder 3"/>
          <p:cNvSpPr>
            <a:spLocks noGrp="1"/>
          </p:cNvSpPr>
          <p:nvPr>
            <p:ph type="body" sz="half" idx="2"/>
          </p:nvPr>
        </p:nvSpPr>
        <p:spPr>
          <a:xfrm>
            <a:off x="4780058" y="10734678"/>
            <a:ext cx="14632305" cy="1609724"/>
          </a:xfrm>
        </p:spPr>
        <p:txBody>
          <a:bodyPr/>
          <a:lstStyle>
            <a:lvl1pPr marL="0" indent="0">
              <a:buNone/>
              <a:defRPr sz="3600"/>
            </a:lvl1pPr>
            <a:lvl2pPr marL="1166180" indent="0">
              <a:buNone/>
              <a:defRPr sz="3000"/>
            </a:lvl2pPr>
            <a:lvl3pPr marL="2332402" indent="0">
              <a:buNone/>
              <a:defRPr sz="2600"/>
            </a:lvl3pPr>
            <a:lvl4pPr marL="3498602" indent="0">
              <a:buNone/>
              <a:defRPr sz="2200"/>
            </a:lvl4pPr>
            <a:lvl5pPr marL="4664802" indent="0">
              <a:buNone/>
              <a:defRPr sz="2200"/>
            </a:lvl5pPr>
            <a:lvl6pPr marL="5831000" indent="0">
              <a:buNone/>
              <a:defRPr sz="2200"/>
            </a:lvl6pPr>
            <a:lvl7pPr marL="6997200" indent="0">
              <a:buNone/>
              <a:defRPr sz="2200"/>
            </a:lvl7pPr>
            <a:lvl8pPr marL="8163398" indent="0">
              <a:buNone/>
              <a:defRPr sz="2200"/>
            </a:lvl8pPr>
            <a:lvl9pPr marL="9329600" indent="0">
              <a:buNone/>
              <a:defRPr sz="2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097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386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457200"/>
            <a:ext cx="5487114"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457200"/>
            <a:ext cx="1605489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339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155" y="920367"/>
            <a:ext cx="23483947" cy="2567902"/>
          </a:xfrm>
          <a:prstGeom prst="rect">
            <a:avLst/>
          </a:prstGeom>
        </p:spPr>
        <p:txBody>
          <a:bodyPr lIns="90964" tIns="45482" rIns="90964" bIns="45482"/>
          <a:lstStyle>
            <a:lvl1pPr algn="ctr">
              <a:lnSpc>
                <a:spcPts val="5532"/>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87" y="3613708"/>
            <a:ext cx="23483947" cy="737372"/>
          </a:xfrm>
          <a:prstGeom prst="rect">
            <a:avLst/>
          </a:prstGeom>
        </p:spPr>
        <p:txBody>
          <a:bodyPr vert="horz" lIns="90964" tIns="45482" rIns="90964" bIns="45482"/>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97"/>
            <a:ext cx="14835531" cy="473074"/>
          </a:xfrm>
          <a:prstGeom prst="rect">
            <a:avLst/>
          </a:prstGeom>
        </p:spPr>
        <p:txBody>
          <a:bodyPr vert="horz" lIns="90964" tIns="45482" rIns="90964" bIns="45482"/>
          <a:lstStyle>
            <a:lvl1pPr marL="0" indent="0">
              <a:buNone/>
              <a:defRPr sz="1800"/>
            </a:lvl1pPr>
            <a:lvl2pPr marL="909776" indent="0">
              <a:buNone/>
              <a:defRPr/>
            </a:lvl2pPr>
            <a:lvl3pPr marL="1819486" indent="0">
              <a:buNone/>
              <a:defRPr/>
            </a:lvl3pPr>
            <a:lvl4pPr marL="2729242" indent="0">
              <a:buNone/>
              <a:defRPr/>
            </a:lvl4pPr>
            <a:lvl5pPr marL="3638988" indent="0">
              <a:buNone/>
              <a:defRPr/>
            </a:lvl5pPr>
          </a:lstStyle>
          <a:p>
            <a:r>
              <a:rPr lang="en-US" sz="1600" dirty="0"/>
              <a:t>Source: Insert Source Line Text  </a:t>
            </a:r>
          </a:p>
        </p:txBody>
      </p:sp>
    </p:spTree>
    <p:extLst>
      <p:ext uri="{BB962C8B-B14F-4D97-AF65-F5344CB8AC3E}">
        <p14:creationId xmlns:p14="http://schemas.microsoft.com/office/powerpoint/2010/main" val="362616784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155" y="920367"/>
            <a:ext cx="23483947" cy="2567902"/>
          </a:xfrm>
          <a:prstGeom prst="rect">
            <a:avLst/>
          </a:prstGeom>
        </p:spPr>
        <p:txBody>
          <a:bodyPr lIns="90964" tIns="45482" rIns="90964" bIns="45482"/>
          <a:lstStyle>
            <a:lvl1pPr algn="ctr">
              <a:lnSpc>
                <a:spcPts val="5532"/>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87" y="3613708"/>
            <a:ext cx="23483947" cy="737372"/>
          </a:xfrm>
          <a:prstGeom prst="rect">
            <a:avLst/>
          </a:prstGeom>
        </p:spPr>
        <p:txBody>
          <a:bodyPr vert="horz" lIns="90964" tIns="45482" rIns="90964" bIns="45482"/>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97"/>
            <a:ext cx="14835531" cy="473074"/>
          </a:xfrm>
          <a:prstGeom prst="rect">
            <a:avLst/>
          </a:prstGeom>
        </p:spPr>
        <p:txBody>
          <a:bodyPr vert="horz" lIns="90964" tIns="45482" rIns="90964" bIns="45482"/>
          <a:lstStyle>
            <a:lvl1pPr marL="0" indent="0">
              <a:buNone/>
              <a:defRPr sz="1800"/>
            </a:lvl1pPr>
            <a:lvl2pPr marL="909776" indent="0">
              <a:buNone/>
              <a:defRPr/>
            </a:lvl2pPr>
            <a:lvl3pPr marL="1819486" indent="0">
              <a:buNone/>
              <a:defRPr/>
            </a:lvl3pPr>
            <a:lvl4pPr marL="2729242" indent="0">
              <a:buNone/>
              <a:defRPr/>
            </a:lvl4pPr>
            <a:lvl5pPr marL="3638988" indent="0">
              <a:buNone/>
              <a:defRPr/>
            </a:lvl5pPr>
          </a:lstStyle>
          <a:p>
            <a:r>
              <a:rPr lang="en-US" sz="1600" dirty="0"/>
              <a:t>Source: Insert Source Line Text  </a:t>
            </a:r>
          </a:p>
        </p:txBody>
      </p:sp>
      <p:sp>
        <p:nvSpPr>
          <p:cNvPr id="11" name="Text Placeholder 10"/>
          <p:cNvSpPr>
            <a:spLocks noGrp="1"/>
          </p:cNvSpPr>
          <p:nvPr>
            <p:ph type="body" sz="quarter" idx="18" hasCustomPrompt="1"/>
          </p:nvPr>
        </p:nvSpPr>
        <p:spPr>
          <a:xfrm>
            <a:off x="453030" y="10670128"/>
            <a:ext cx="23459952" cy="1776940"/>
          </a:xfrm>
          <a:prstGeom prst="rect">
            <a:avLst/>
          </a:prstGeom>
        </p:spPr>
        <p:txBody>
          <a:bodyPr vert="horz" lIns="90964" tIns="45482" rIns="90964" bIns="45482"/>
          <a:lstStyle>
            <a:lvl1pPr marL="0" indent="0" algn="ctr" defTabSz="914400" fontAlgn="base">
              <a:lnSpc>
                <a:spcPts val="4600"/>
              </a:lnSpc>
              <a:spcBef>
                <a:spcPct val="0"/>
              </a:spcBef>
              <a:spcAft>
                <a:spcPct val="0"/>
              </a:spcAft>
              <a:buFontTx/>
              <a:buNone/>
              <a:defRPr sz="2200"/>
            </a:lvl1pPr>
            <a:lvl5pPr marL="3638988"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909517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2"/>
            <a:ext cx="20729099" cy="2724151"/>
          </a:xfrm>
        </p:spPr>
        <p:txBody>
          <a:bodyPr anchor="t"/>
          <a:lstStyle>
            <a:lvl1pPr algn="l">
              <a:defRPr sz="10300" b="1" cap="all"/>
            </a:lvl1pPr>
          </a:lstStyle>
          <a:p>
            <a:r>
              <a:rPr lang="en-US"/>
              <a:t>Click to edit Master title style</a:t>
            </a:r>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5100">
                <a:solidFill>
                  <a:schemeClr val="tx1">
                    <a:tint val="75000"/>
                  </a:schemeClr>
                </a:solidFill>
              </a:defRPr>
            </a:lvl1pPr>
            <a:lvl2pPr marL="1172398" indent="0">
              <a:buNone/>
              <a:defRPr sz="4600">
                <a:solidFill>
                  <a:schemeClr val="tx1">
                    <a:tint val="75000"/>
                  </a:schemeClr>
                </a:solidFill>
              </a:defRPr>
            </a:lvl2pPr>
            <a:lvl3pPr marL="2344796" indent="0">
              <a:buNone/>
              <a:defRPr sz="4100">
                <a:solidFill>
                  <a:schemeClr val="tx1">
                    <a:tint val="75000"/>
                  </a:schemeClr>
                </a:solidFill>
              </a:defRPr>
            </a:lvl3pPr>
            <a:lvl4pPr marL="3517194" indent="0">
              <a:buNone/>
              <a:defRPr sz="3600">
                <a:solidFill>
                  <a:schemeClr val="tx1">
                    <a:tint val="75000"/>
                  </a:schemeClr>
                </a:solidFill>
              </a:defRPr>
            </a:lvl4pPr>
            <a:lvl5pPr marL="4689592" indent="0">
              <a:buNone/>
              <a:defRPr sz="3600">
                <a:solidFill>
                  <a:schemeClr val="tx1">
                    <a:tint val="75000"/>
                  </a:schemeClr>
                </a:solidFill>
              </a:defRPr>
            </a:lvl5pPr>
            <a:lvl6pPr marL="5861990" indent="0">
              <a:buNone/>
              <a:defRPr sz="3600">
                <a:solidFill>
                  <a:schemeClr val="tx1">
                    <a:tint val="75000"/>
                  </a:schemeClr>
                </a:solidFill>
              </a:defRPr>
            </a:lvl6pPr>
            <a:lvl7pPr marL="7034388" indent="0">
              <a:buNone/>
              <a:defRPr sz="3600">
                <a:solidFill>
                  <a:schemeClr val="tx1">
                    <a:tint val="75000"/>
                  </a:schemeClr>
                </a:solidFill>
              </a:defRPr>
            </a:lvl7pPr>
            <a:lvl8pPr marL="8206786" indent="0">
              <a:buNone/>
              <a:defRPr sz="3600">
                <a:solidFill>
                  <a:schemeClr val="tx1">
                    <a:tint val="75000"/>
                  </a:schemeClr>
                </a:solidFill>
              </a:defRPr>
            </a:lvl8pPr>
            <a:lvl9pPr marL="9379184" indent="0">
              <a:buNone/>
              <a:defRPr sz="3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F143A3-1807-A143-B19D-72AF373C2C97}"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2185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2667000"/>
            <a:ext cx="10771002" cy="7543800"/>
          </a:xfrm>
        </p:spPr>
        <p:txBody>
          <a:bodyPr/>
          <a:lstStyle>
            <a:lvl1pPr>
              <a:defRPr sz="7200"/>
            </a:lvl1pPr>
            <a:lvl2pPr>
              <a:defRPr sz="6200"/>
            </a:lvl2pPr>
            <a:lvl3pPr>
              <a:defRPr sz="51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2667000"/>
            <a:ext cx="10771002" cy="7543800"/>
          </a:xfrm>
        </p:spPr>
        <p:txBody>
          <a:bodyPr/>
          <a:lstStyle>
            <a:lvl1pPr>
              <a:defRPr sz="7200"/>
            </a:lvl1pPr>
            <a:lvl2pPr>
              <a:defRPr sz="6200"/>
            </a:lvl2pPr>
            <a:lvl3pPr>
              <a:defRPr sz="51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143A3-1807-A143-B19D-72AF373C2C97}" type="datetimeFigureOut">
              <a:rPr lang="en-US" smtClean="0"/>
              <a:t>12/10/2018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24996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59" y="3070228"/>
            <a:ext cx="10775238" cy="1279524"/>
          </a:xfrm>
        </p:spPr>
        <p:txBody>
          <a:bodyPr anchor="b"/>
          <a:lstStyle>
            <a:lvl1pPr marL="0" indent="0">
              <a:buNone/>
              <a:defRPr sz="6200" b="1"/>
            </a:lvl1pPr>
            <a:lvl2pPr marL="1172398" indent="0">
              <a:buNone/>
              <a:defRPr sz="5100" b="1"/>
            </a:lvl2pPr>
            <a:lvl3pPr marL="2344796" indent="0">
              <a:buNone/>
              <a:defRPr sz="4600" b="1"/>
            </a:lvl3pPr>
            <a:lvl4pPr marL="3517194" indent="0">
              <a:buNone/>
              <a:defRPr sz="4100" b="1"/>
            </a:lvl4pPr>
            <a:lvl5pPr marL="4689592" indent="0">
              <a:buNone/>
              <a:defRPr sz="4100" b="1"/>
            </a:lvl5pPr>
            <a:lvl6pPr marL="5861990" indent="0">
              <a:buNone/>
              <a:defRPr sz="4100" b="1"/>
            </a:lvl6pPr>
            <a:lvl7pPr marL="7034388" indent="0">
              <a:buNone/>
              <a:defRPr sz="4100" b="1"/>
            </a:lvl7pPr>
            <a:lvl8pPr marL="8206786" indent="0">
              <a:buNone/>
              <a:defRPr sz="4100" b="1"/>
            </a:lvl8pPr>
            <a:lvl9pPr marL="9379184" indent="0">
              <a:buNone/>
              <a:defRPr sz="4100" b="1"/>
            </a:lvl9pPr>
          </a:lstStyle>
          <a:p>
            <a:pPr lvl="0"/>
            <a:r>
              <a:rPr lang="en-US"/>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6200"/>
            </a:lvl1pPr>
            <a:lvl2pPr>
              <a:defRPr sz="51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350" y="3070228"/>
            <a:ext cx="10779470" cy="1279524"/>
          </a:xfrm>
        </p:spPr>
        <p:txBody>
          <a:bodyPr anchor="b"/>
          <a:lstStyle>
            <a:lvl1pPr marL="0" indent="0">
              <a:buNone/>
              <a:defRPr sz="6200" b="1"/>
            </a:lvl1pPr>
            <a:lvl2pPr marL="1172398" indent="0">
              <a:buNone/>
              <a:defRPr sz="5100" b="1"/>
            </a:lvl2pPr>
            <a:lvl3pPr marL="2344796" indent="0">
              <a:buNone/>
              <a:defRPr sz="4600" b="1"/>
            </a:lvl3pPr>
            <a:lvl4pPr marL="3517194" indent="0">
              <a:buNone/>
              <a:defRPr sz="4100" b="1"/>
            </a:lvl4pPr>
            <a:lvl5pPr marL="4689592" indent="0">
              <a:buNone/>
              <a:defRPr sz="4100" b="1"/>
            </a:lvl5pPr>
            <a:lvl6pPr marL="5861990" indent="0">
              <a:buNone/>
              <a:defRPr sz="4100" b="1"/>
            </a:lvl6pPr>
            <a:lvl7pPr marL="7034388" indent="0">
              <a:buNone/>
              <a:defRPr sz="4100" b="1"/>
            </a:lvl7pPr>
            <a:lvl8pPr marL="8206786" indent="0">
              <a:buNone/>
              <a:defRPr sz="4100" b="1"/>
            </a:lvl8pPr>
            <a:lvl9pPr marL="9379184" indent="0">
              <a:buNone/>
              <a:defRPr sz="4100" b="1"/>
            </a:lvl9pPr>
          </a:lstStyle>
          <a:p>
            <a:pPr lvl="0"/>
            <a:r>
              <a:rPr lang="en-US"/>
              <a:t>Click to edit Master text styles</a:t>
            </a:r>
          </a:p>
        </p:txBody>
      </p:sp>
      <p:sp>
        <p:nvSpPr>
          <p:cNvPr id="6" name="Content Placeholder 5"/>
          <p:cNvSpPr>
            <a:spLocks noGrp="1"/>
          </p:cNvSpPr>
          <p:nvPr>
            <p:ph sz="quarter" idx="4"/>
          </p:nvPr>
        </p:nvSpPr>
        <p:spPr>
          <a:xfrm>
            <a:off x="12388350" y="4349750"/>
            <a:ext cx="10779470" cy="7902576"/>
          </a:xfrm>
        </p:spPr>
        <p:txBody>
          <a:bodyPr/>
          <a:lstStyle>
            <a:lvl1pPr>
              <a:defRPr sz="6200"/>
            </a:lvl1pPr>
            <a:lvl2pPr>
              <a:defRPr sz="51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143A3-1807-A143-B19D-72AF373C2C97}" type="datetimeFigureOut">
              <a:rPr lang="en-US" smtClean="0"/>
              <a:t>12/10/2018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877786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F143A3-1807-A143-B19D-72AF373C2C97}" type="datetimeFigureOut">
              <a:rPr lang="en-US" smtClean="0"/>
              <a:t>12/10/2018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90304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143A3-1807-A143-B19D-72AF373C2C97}" type="datetimeFigureOut">
              <a:rPr lang="en-US" smtClean="0"/>
              <a:t>12/10/2018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15270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3" y="546102"/>
            <a:ext cx="8023213" cy="2324100"/>
          </a:xfrm>
        </p:spPr>
        <p:txBody>
          <a:bodyPr anchor="b"/>
          <a:lstStyle>
            <a:lvl1pPr algn="l">
              <a:defRPr sz="5100" b="1"/>
            </a:lvl1pPr>
          </a:lstStyle>
          <a:p>
            <a:r>
              <a:rPr lang="en-US"/>
              <a:t>Click to edit Master title style</a:t>
            </a:r>
          </a:p>
        </p:txBody>
      </p:sp>
      <p:sp>
        <p:nvSpPr>
          <p:cNvPr id="3" name="Content Placeholder 2"/>
          <p:cNvSpPr>
            <a:spLocks noGrp="1"/>
          </p:cNvSpPr>
          <p:nvPr>
            <p:ph idx="1"/>
          </p:nvPr>
        </p:nvSpPr>
        <p:spPr>
          <a:xfrm>
            <a:off x="9534708" y="546101"/>
            <a:ext cx="13633108" cy="11706226"/>
          </a:xfrm>
        </p:spPr>
        <p:txBody>
          <a:bodyPr/>
          <a:lstStyle>
            <a:lvl1pPr>
              <a:defRPr sz="8200"/>
            </a:lvl1pPr>
            <a:lvl2pPr>
              <a:defRPr sz="7200"/>
            </a:lvl2pPr>
            <a:lvl3pPr>
              <a:defRPr sz="6200"/>
            </a:lvl3pPr>
            <a:lvl4pPr>
              <a:defRPr sz="5100"/>
            </a:lvl4pPr>
            <a:lvl5pPr>
              <a:defRPr sz="5100"/>
            </a:lvl5pPr>
            <a:lvl6pPr>
              <a:defRPr sz="5100"/>
            </a:lvl6pPr>
            <a:lvl7pPr>
              <a:defRPr sz="5100"/>
            </a:lvl7pPr>
            <a:lvl8pPr>
              <a:defRPr sz="5100"/>
            </a:lvl8pPr>
            <a:lvl9pPr>
              <a:defRPr sz="5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3" y="2870202"/>
            <a:ext cx="8023213" cy="9382126"/>
          </a:xfrm>
        </p:spPr>
        <p:txBody>
          <a:bodyPr/>
          <a:lstStyle>
            <a:lvl1pPr marL="0" indent="0">
              <a:buNone/>
              <a:defRPr sz="3600"/>
            </a:lvl1pPr>
            <a:lvl2pPr marL="1172398" indent="0">
              <a:buNone/>
              <a:defRPr sz="3100"/>
            </a:lvl2pPr>
            <a:lvl3pPr marL="2344796" indent="0">
              <a:buNone/>
              <a:defRPr sz="2600"/>
            </a:lvl3pPr>
            <a:lvl4pPr marL="3517194" indent="0">
              <a:buNone/>
              <a:defRPr sz="2300"/>
            </a:lvl4pPr>
            <a:lvl5pPr marL="4689592" indent="0">
              <a:buNone/>
              <a:defRPr sz="2300"/>
            </a:lvl5pPr>
            <a:lvl6pPr marL="5861990" indent="0">
              <a:buNone/>
              <a:defRPr sz="2300"/>
            </a:lvl6pPr>
            <a:lvl7pPr marL="7034388" indent="0">
              <a:buNone/>
              <a:defRPr sz="2300"/>
            </a:lvl7pPr>
            <a:lvl8pPr marL="8206786" indent="0">
              <a:buNone/>
              <a:defRPr sz="2300"/>
            </a:lvl8pPr>
            <a:lvl9pPr marL="9379184"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12/10/2018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35333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7"/>
          </a:xfrm>
        </p:spPr>
        <p:txBody>
          <a:bodyPr anchor="b"/>
          <a:lstStyle>
            <a:lvl1pPr algn="l">
              <a:defRPr sz="5100" b="1"/>
            </a:lvl1pPr>
          </a:lstStyle>
          <a:p>
            <a:r>
              <a:rPr lang="en-US"/>
              <a:t>Click to edit Master title style</a:t>
            </a:r>
          </a:p>
        </p:txBody>
      </p:sp>
      <p:sp>
        <p:nvSpPr>
          <p:cNvPr id="3" name="Picture Placeholder 2"/>
          <p:cNvSpPr>
            <a:spLocks noGrp="1"/>
          </p:cNvSpPr>
          <p:nvPr>
            <p:ph type="pic" idx="1"/>
          </p:nvPr>
        </p:nvSpPr>
        <p:spPr>
          <a:xfrm>
            <a:off x="4780057" y="1225550"/>
            <a:ext cx="14632305" cy="8229600"/>
          </a:xfrm>
        </p:spPr>
        <p:txBody>
          <a:bodyPr/>
          <a:lstStyle>
            <a:lvl1pPr marL="0" indent="0">
              <a:buNone/>
              <a:defRPr sz="8200"/>
            </a:lvl1pPr>
            <a:lvl2pPr marL="1172398" indent="0">
              <a:buNone/>
              <a:defRPr sz="7200"/>
            </a:lvl2pPr>
            <a:lvl3pPr marL="2344796" indent="0">
              <a:buNone/>
              <a:defRPr sz="6200"/>
            </a:lvl3pPr>
            <a:lvl4pPr marL="3517194" indent="0">
              <a:buNone/>
              <a:defRPr sz="5100"/>
            </a:lvl4pPr>
            <a:lvl5pPr marL="4689592" indent="0">
              <a:buNone/>
              <a:defRPr sz="5100"/>
            </a:lvl5pPr>
            <a:lvl6pPr marL="5861990" indent="0">
              <a:buNone/>
              <a:defRPr sz="5100"/>
            </a:lvl6pPr>
            <a:lvl7pPr marL="7034388" indent="0">
              <a:buNone/>
              <a:defRPr sz="5100"/>
            </a:lvl7pPr>
            <a:lvl8pPr marL="8206786" indent="0">
              <a:buNone/>
              <a:defRPr sz="5100"/>
            </a:lvl8pPr>
            <a:lvl9pPr marL="9379184" indent="0">
              <a:buNone/>
              <a:defRPr sz="5100"/>
            </a:lvl9pPr>
          </a:lstStyle>
          <a:p>
            <a:endParaRPr lang="en-US"/>
          </a:p>
        </p:txBody>
      </p:sp>
      <p:sp>
        <p:nvSpPr>
          <p:cNvPr id="4" name="Text Placeholder 3"/>
          <p:cNvSpPr>
            <a:spLocks noGrp="1"/>
          </p:cNvSpPr>
          <p:nvPr>
            <p:ph type="body" sz="half" idx="2"/>
          </p:nvPr>
        </p:nvSpPr>
        <p:spPr>
          <a:xfrm>
            <a:off x="4780057" y="10734677"/>
            <a:ext cx="14632305" cy="1609723"/>
          </a:xfrm>
        </p:spPr>
        <p:txBody>
          <a:bodyPr/>
          <a:lstStyle>
            <a:lvl1pPr marL="0" indent="0">
              <a:buNone/>
              <a:defRPr sz="3600"/>
            </a:lvl1pPr>
            <a:lvl2pPr marL="1172398" indent="0">
              <a:buNone/>
              <a:defRPr sz="3100"/>
            </a:lvl2pPr>
            <a:lvl3pPr marL="2344796" indent="0">
              <a:buNone/>
              <a:defRPr sz="2600"/>
            </a:lvl3pPr>
            <a:lvl4pPr marL="3517194" indent="0">
              <a:buNone/>
              <a:defRPr sz="2300"/>
            </a:lvl4pPr>
            <a:lvl5pPr marL="4689592" indent="0">
              <a:buNone/>
              <a:defRPr sz="2300"/>
            </a:lvl5pPr>
            <a:lvl6pPr marL="5861990" indent="0">
              <a:buNone/>
              <a:defRPr sz="2300"/>
            </a:lvl6pPr>
            <a:lvl7pPr marL="7034388" indent="0">
              <a:buNone/>
              <a:defRPr sz="2300"/>
            </a:lvl7pPr>
            <a:lvl8pPr marL="8206786" indent="0">
              <a:buNone/>
              <a:defRPr sz="2300"/>
            </a:lvl8pPr>
            <a:lvl9pPr marL="9379184"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12/10/2018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46800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1219359" y="3200400"/>
            <a:ext cx="21948458" cy="9051926"/>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59" y="12712703"/>
            <a:ext cx="5690341" cy="730250"/>
          </a:xfrm>
          <a:prstGeom prst="rect">
            <a:avLst/>
          </a:prstGeom>
        </p:spPr>
        <p:txBody>
          <a:bodyPr vert="horz" lIns="234480" tIns="117240" rIns="234480" bIns="117240" rtlCol="0" anchor="ctr"/>
          <a:lstStyle>
            <a:lvl1pPr algn="l">
              <a:defRPr sz="3100">
                <a:solidFill>
                  <a:schemeClr val="tx1">
                    <a:tint val="75000"/>
                  </a:schemeClr>
                </a:solidFill>
              </a:defRPr>
            </a:lvl1pPr>
          </a:lstStyle>
          <a:p>
            <a:fld id="{17F143A3-1807-A143-B19D-72AF373C2C97}" type="datetimeFigureOut">
              <a:rPr lang="en-US" smtClean="0"/>
              <a:t>12/10/2018</a:t>
            </a:fld>
            <a:endParaRPr lang="en-US"/>
          </a:p>
        </p:txBody>
      </p:sp>
      <p:sp>
        <p:nvSpPr>
          <p:cNvPr id="5" name="Footer Placeholder 4"/>
          <p:cNvSpPr>
            <a:spLocks noGrp="1"/>
          </p:cNvSpPr>
          <p:nvPr>
            <p:ph type="ftr" sz="quarter" idx="3"/>
          </p:nvPr>
        </p:nvSpPr>
        <p:spPr>
          <a:xfrm>
            <a:off x="8332285" y="12712703"/>
            <a:ext cx="7722605" cy="730250"/>
          </a:xfrm>
          <a:prstGeom prst="rect">
            <a:avLst/>
          </a:prstGeom>
        </p:spPr>
        <p:txBody>
          <a:bodyPr vert="horz" lIns="234480" tIns="117240" rIns="234480" bIns="117240" rtlCol="0" anchor="ctr"/>
          <a:lstStyle>
            <a:lvl1pPr algn="ctr">
              <a:defRPr sz="3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3"/>
            <a:ext cx="5690341"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513366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72398" rtl="0" eaLnBrk="1" latinLnBrk="0" hangingPunct="1">
        <a:spcBef>
          <a:spcPct val="0"/>
        </a:spcBef>
        <a:buNone/>
        <a:defRPr sz="11300" kern="1200">
          <a:solidFill>
            <a:schemeClr val="tx1"/>
          </a:solidFill>
          <a:latin typeface="+mj-lt"/>
          <a:ea typeface="+mj-ea"/>
          <a:cs typeface="+mj-cs"/>
        </a:defRPr>
      </a:lvl1pPr>
    </p:titleStyle>
    <p:bodyStyle>
      <a:lvl1pPr marL="879298" indent="-879298" algn="l" defTabSz="1172398" rtl="0" eaLnBrk="1" latinLnBrk="0" hangingPunct="1">
        <a:spcBef>
          <a:spcPct val="20000"/>
        </a:spcBef>
        <a:buFont typeface="Arial"/>
        <a:buChar char="•"/>
        <a:defRPr sz="8200" kern="1200">
          <a:solidFill>
            <a:schemeClr val="tx1"/>
          </a:solidFill>
          <a:latin typeface="+mn-lt"/>
          <a:ea typeface="+mn-ea"/>
          <a:cs typeface="+mn-cs"/>
        </a:defRPr>
      </a:lvl1pPr>
      <a:lvl2pPr marL="1905147" indent="-732749" algn="l" defTabSz="1172398" rtl="0" eaLnBrk="1" latinLnBrk="0" hangingPunct="1">
        <a:spcBef>
          <a:spcPct val="20000"/>
        </a:spcBef>
        <a:buFont typeface="Arial"/>
        <a:buChar char="–"/>
        <a:defRPr sz="7200" kern="1200">
          <a:solidFill>
            <a:schemeClr val="tx1"/>
          </a:solidFill>
          <a:latin typeface="+mn-lt"/>
          <a:ea typeface="+mn-ea"/>
          <a:cs typeface="+mn-cs"/>
        </a:defRPr>
      </a:lvl2pPr>
      <a:lvl3pPr marL="2930995" indent="-586199" algn="l" defTabSz="1172398" rtl="0" eaLnBrk="1" latinLnBrk="0" hangingPunct="1">
        <a:spcBef>
          <a:spcPct val="20000"/>
        </a:spcBef>
        <a:buFont typeface="Arial"/>
        <a:buChar char="•"/>
        <a:defRPr sz="6200" kern="1200">
          <a:solidFill>
            <a:schemeClr val="tx1"/>
          </a:solidFill>
          <a:latin typeface="+mn-lt"/>
          <a:ea typeface="+mn-ea"/>
          <a:cs typeface="+mn-cs"/>
        </a:defRPr>
      </a:lvl3pPr>
      <a:lvl4pPr marL="4103393" indent="-586199" algn="l" defTabSz="1172398" rtl="0" eaLnBrk="1" latinLnBrk="0" hangingPunct="1">
        <a:spcBef>
          <a:spcPct val="20000"/>
        </a:spcBef>
        <a:buFont typeface="Arial"/>
        <a:buChar char="–"/>
        <a:defRPr sz="5100" kern="1200">
          <a:solidFill>
            <a:schemeClr val="tx1"/>
          </a:solidFill>
          <a:latin typeface="+mn-lt"/>
          <a:ea typeface="+mn-ea"/>
          <a:cs typeface="+mn-cs"/>
        </a:defRPr>
      </a:lvl4pPr>
      <a:lvl5pPr marL="5275791" indent="-586199" algn="l" defTabSz="1172398" rtl="0" eaLnBrk="1" latinLnBrk="0" hangingPunct="1">
        <a:spcBef>
          <a:spcPct val="20000"/>
        </a:spcBef>
        <a:buFont typeface="Arial"/>
        <a:buChar char="»"/>
        <a:defRPr sz="5100" kern="1200">
          <a:solidFill>
            <a:schemeClr val="tx1"/>
          </a:solidFill>
          <a:latin typeface="+mn-lt"/>
          <a:ea typeface="+mn-ea"/>
          <a:cs typeface="+mn-cs"/>
        </a:defRPr>
      </a:lvl5pPr>
      <a:lvl6pPr marL="6448189" indent="-586199" algn="l" defTabSz="1172398" rtl="0" eaLnBrk="1" latinLnBrk="0" hangingPunct="1">
        <a:spcBef>
          <a:spcPct val="20000"/>
        </a:spcBef>
        <a:buFont typeface="Arial"/>
        <a:buChar char="•"/>
        <a:defRPr sz="5100" kern="1200">
          <a:solidFill>
            <a:schemeClr val="tx1"/>
          </a:solidFill>
          <a:latin typeface="+mn-lt"/>
          <a:ea typeface="+mn-ea"/>
          <a:cs typeface="+mn-cs"/>
        </a:defRPr>
      </a:lvl6pPr>
      <a:lvl7pPr marL="7620587" indent="-586199" algn="l" defTabSz="1172398" rtl="0" eaLnBrk="1" latinLnBrk="0" hangingPunct="1">
        <a:spcBef>
          <a:spcPct val="20000"/>
        </a:spcBef>
        <a:buFont typeface="Arial"/>
        <a:buChar char="•"/>
        <a:defRPr sz="5100" kern="1200">
          <a:solidFill>
            <a:schemeClr val="tx1"/>
          </a:solidFill>
          <a:latin typeface="+mn-lt"/>
          <a:ea typeface="+mn-ea"/>
          <a:cs typeface="+mn-cs"/>
        </a:defRPr>
      </a:lvl7pPr>
      <a:lvl8pPr marL="8792985" indent="-586199" algn="l" defTabSz="1172398" rtl="0" eaLnBrk="1" latinLnBrk="0" hangingPunct="1">
        <a:spcBef>
          <a:spcPct val="20000"/>
        </a:spcBef>
        <a:buFont typeface="Arial"/>
        <a:buChar char="•"/>
        <a:defRPr sz="5100" kern="1200">
          <a:solidFill>
            <a:schemeClr val="tx1"/>
          </a:solidFill>
          <a:latin typeface="+mn-lt"/>
          <a:ea typeface="+mn-ea"/>
          <a:cs typeface="+mn-cs"/>
        </a:defRPr>
      </a:lvl8pPr>
      <a:lvl9pPr marL="9965383" indent="-586199" algn="l" defTabSz="1172398" rtl="0" eaLnBrk="1" latinLnBrk="0" hangingPunct="1">
        <a:spcBef>
          <a:spcPct val="20000"/>
        </a:spcBef>
        <a:buFont typeface="Arial"/>
        <a:buChar char="•"/>
        <a:defRPr sz="5100" kern="1200">
          <a:solidFill>
            <a:schemeClr val="tx1"/>
          </a:solidFill>
          <a:latin typeface="+mn-lt"/>
          <a:ea typeface="+mn-ea"/>
          <a:cs typeface="+mn-cs"/>
        </a:defRPr>
      </a:lvl9pPr>
    </p:bodyStyle>
    <p:other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233290" tIns="116662" rIns="233290" bIns="116662" rtlCol="0" anchor="ctr">
            <a:normAutofit/>
          </a:bodyPr>
          <a:lstStyle/>
          <a:p>
            <a:r>
              <a:rPr lang="en-US"/>
              <a:t>Click to edit Master title style</a:t>
            </a:r>
          </a:p>
        </p:txBody>
      </p:sp>
      <p:sp>
        <p:nvSpPr>
          <p:cNvPr id="3" name="Text Placeholder 2"/>
          <p:cNvSpPr>
            <a:spLocks noGrp="1"/>
          </p:cNvSpPr>
          <p:nvPr>
            <p:ph type="body" idx="1"/>
          </p:nvPr>
        </p:nvSpPr>
        <p:spPr>
          <a:xfrm>
            <a:off x="1219359" y="3200409"/>
            <a:ext cx="21948458" cy="9051926"/>
          </a:xfrm>
          <a:prstGeom prst="rect">
            <a:avLst/>
          </a:prstGeom>
        </p:spPr>
        <p:txBody>
          <a:bodyPr vert="horz" lIns="233290" tIns="116662" rIns="233290" bIns="11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32285" y="12712773"/>
            <a:ext cx="7722605" cy="730250"/>
          </a:xfrm>
          <a:prstGeom prst="rect">
            <a:avLst/>
          </a:prstGeom>
        </p:spPr>
        <p:txBody>
          <a:bodyPr vert="horz" lIns="233290" tIns="116662" rIns="233290" bIns="116662" rtlCol="0" anchor="ctr"/>
          <a:lstStyle>
            <a:lvl1pPr algn="ctr">
              <a:defRPr sz="3000">
                <a:solidFill>
                  <a:schemeClr val="tx1">
                    <a:tint val="75000"/>
                  </a:schemeClr>
                </a:solidFill>
              </a:defRPr>
            </a:lvl1pPr>
          </a:lstStyle>
          <a:p>
            <a:pPr defTabSz="909776"/>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73"/>
            <a:ext cx="5690341" cy="730250"/>
          </a:xfrm>
          <a:prstGeom prst="rect">
            <a:avLst/>
          </a:prstGeom>
        </p:spPr>
        <p:txBody>
          <a:bodyPr vert="horz" lIns="233290" tIns="116662" rIns="233290" bIns="116662" rtlCol="0" anchor="ctr"/>
          <a:lstStyle>
            <a:lvl1pPr algn="r">
              <a:defRPr sz="3000">
                <a:solidFill>
                  <a:schemeClr val="tx1">
                    <a:tint val="75000"/>
                  </a:schemeClr>
                </a:solidFill>
              </a:defRPr>
            </a:lvl1pPr>
          </a:lstStyle>
          <a:p>
            <a:pPr defTabSz="909776"/>
            <a:fld id="{FC623D9C-B141-0E44-9A0E-426DA6A043B9}" type="slidenum">
              <a:rPr lang="en-US" smtClean="0">
                <a:solidFill>
                  <a:prstClr val="black">
                    <a:tint val="75000"/>
                  </a:prstClr>
                </a:solidFill>
              </a:rPr>
              <a:pPr defTabSz="909776"/>
              <a:t>‹#›</a:t>
            </a:fld>
            <a:endParaRPr lang="en-US">
              <a:solidFill>
                <a:prstClr val="black">
                  <a:tint val="75000"/>
                </a:prstClr>
              </a:solidFill>
            </a:endParaRPr>
          </a:p>
        </p:txBody>
      </p:sp>
    </p:spTree>
    <p:extLst>
      <p:ext uri="{BB962C8B-B14F-4D97-AF65-F5344CB8AC3E}">
        <p14:creationId xmlns:p14="http://schemas.microsoft.com/office/powerpoint/2010/main" val="282688991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p:txStyles>
    <p:titleStyle>
      <a:lvl1pPr algn="ctr" defTabSz="1166180" rtl="0" eaLnBrk="1" latinLnBrk="0" hangingPunct="1">
        <a:spcBef>
          <a:spcPct val="0"/>
        </a:spcBef>
        <a:buNone/>
        <a:defRPr sz="11200" kern="1200">
          <a:solidFill>
            <a:schemeClr val="tx1"/>
          </a:solidFill>
          <a:latin typeface="+mj-lt"/>
          <a:ea typeface="+mj-ea"/>
          <a:cs typeface="+mj-cs"/>
        </a:defRPr>
      </a:lvl1pPr>
    </p:titleStyle>
    <p:bodyStyle>
      <a:lvl1pPr marL="874638" indent="-874638" algn="l" defTabSz="1166180" rtl="0" eaLnBrk="1" latinLnBrk="0" hangingPunct="1">
        <a:spcBef>
          <a:spcPct val="20000"/>
        </a:spcBef>
        <a:buFont typeface="Arial"/>
        <a:buChar char="•"/>
        <a:defRPr sz="8200" kern="1200">
          <a:solidFill>
            <a:schemeClr val="tx1"/>
          </a:solidFill>
          <a:latin typeface="+mn-lt"/>
          <a:ea typeface="+mn-ea"/>
          <a:cs typeface="+mn-cs"/>
        </a:defRPr>
      </a:lvl1pPr>
      <a:lvl2pPr marL="1895076" indent="-728862" algn="l" defTabSz="1166180" rtl="0" eaLnBrk="1" latinLnBrk="0" hangingPunct="1">
        <a:spcBef>
          <a:spcPct val="20000"/>
        </a:spcBef>
        <a:buFont typeface="Arial"/>
        <a:buChar char="–"/>
        <a:defRPr sz="7200" kern="1200">
          <a:solidFill>
            <a:schemeClr val="tx1"/>
          </a:solidFill>
          <a:latin typeface="+mn-lt"/>
          <a:ea typeface="+mn-ea"/>
          <a:cs typeface="+mn-cs"/>
        </a:defRPr>
      </a:lvl2pPr>
      <a:lvl3pPr marL="2915490" indent="-583090" algn="l" defTabSz="1166180" rtl="0" eaLnBrk="1" latinLnBrk="0" hangingPunct="1">
        <a:spcBef>
          <a:spcPct val="20000"/>
        </a:spcBef>
        <a:buFont typeface="Arial"/>
        <a:buChar char="•"/>
        <a:defRPr sz="6200" kern="1200">
          <a:solidFill>
            <a:schemeClr val="tx1"/>
          </a:solidFill>
          <a:latin typeface="+mn-lt"/>
          <a:ea typeface="+mn-ea"/>
          <a:cs typeface="+mn-cs"/>
        </a:defRPr>
      </a:lvl3pPr>
      <a:lvl4pPr marL="4081696" indent="-583090" algn="l" defTabSz="1166180" rtl="0" eaLnBrk="1" latinLnBrk="0" hangingPunct="1">
        <a:spcBef>
          <a:spcPct val="20000"/>
        </a:spcBef>
        <a:buFont typeface="Arial"/>
        <a:buChar char="–"/>
        <a:defRPr sz="5000" kern="1200">
          <a:solidFill>
            <a:schemeClr val="tx1"/>
          </a:solidFill>
          <a:latin typeface="+mn-lt"/>
          <a:ea typeface="+mn-ea"/>
          <a:cs typeface="+mn-cs"/>
        </a:defRPr>
      </a:lvl4pPr>
      <a:lvl5pPr marL="5247904" indent="-583090" algn="l" defTabSz="1166180" rtl="0" eaLnBrk="1" latinLnBrk="0" hangingPunct="1">
        <a:spcBef>
          <a:spcPct val="20000"/>
        </a:spcBef>
        <a:buFont typeface="Arial"/>
        <a:buChar char="»"/>
        <a:defRPr sz="5000" kern="1200">
          <a:solidFill>
            <a:schemeClr val="tx1"/>
          </a:solidFill>
          <a:latin typeface="+mn-lt"/>
          <a:ea typeface="+mn-ea"/>
          <a:cs typeface="+mn-cs"/>
        </a:defRPr>
      </a:lvl5pPr>
      <a:lvl6pPr marL="6414102" indent="-583090" algn="l" defTabSz="1166180" rtl="0" eaLnBrk="1" latinLnBrk="0" hangingPunct="1">
        <a:spcBef>
          <a:spcPct val="20000"/>
        </a:spcBef>
        <a:buFont typeface="Arial"/>
        <a:buChar char="•"/>
        <a:defRPr sz="5000" kern="1200">
          <a:solidFill>
            <a:schemeClr val="tx1"/>
          </a:solidFill>
          <a:latin typeface="+mn-lt"/>
          <a:ea typeface="+mn-ea"/>
          <a:cs typeface="+mn-cs"/>
        </a:defRPr>
      </a:lvl6pPr>
      <a:lvl7pPr marL="7580300" indent="-583090" algn="l" defTabSz="1166180" rtl="0" eaLnBrk="1" latinLnBrk="0" hangingPunct="1">
        <a:spcBef>
          <a:spcPct val="20000"/>
        </a:spcBef>
        <a:buFont typeface="Arial"/>
        <a:buChar char="•"/>
        <a:defRPr sz="5000" kern="1200">
          <a:solidFill>
            <a:schemeClr val="tx1"/>
          </a:solidFill>
          <a:latin typeface="+mn-lt"/>
          <a:ea typeface="+mn-ea"/>
          <a:cs typeface="+mn-cs"/>
        </a:defRPr>
      </a:lvl7pPr>
      <a:lvl8pPr marL="8746500" indent="-583090" algn="l" defTabSz="1166180" rtl="0" eaLnBrk="1" latinLnBrk="0" hangingPunct="1">
        <a:spcBef>
          <a:spcPct val="20000"/>
        </a:spcBef>
        <a:buFont typeface="Arial"/>
        <a:buChar char="•"/>
        <a:defRPr sz="5000" kern="1200">
          <a:solidFill>
            <a:schemeClr val="tx1"/>
          </a:solidFill>
          <a:latin typeface="+mn-lt"/>
          <a:ea typeface="+mn-ea"/>
          <a:cs typeface="+mn-cs"/>
        </a:defRPr>
      </a:lvl8pPr>
      <a:lvl9pPr marL="9912698" indent="-583090" algn="l" defTabSz="1166180" rtl="0" eaLnBrk="1" latinLnBrk="0" hangingPunct="1">
        <a:spcBef>
          <a:spcPct val="20000"/>
        </a:spcBef>
        <a:buFont typeface="Arial"/>
        <a:buChar char="•"/>
        <a:defRPr sz="5000" kern="1200">
          <a:solidFill>
            <a:schemeClr val="tx1"/>
          </a:solidFill>
          <a:latin typeface="+mn-lt"/>
          <a:ea typeface="+mn-ea"/>
          <a:cs typeface="+mn-cs"/>
        </a:defRPr>
      </a:lvl9pPr>
    </p:bodyStyle>
    <p:otherStyle>
      <a:defPPr>
        <a:defRPr lang="en-US"/>
      </a:defPPr>
      <a:lvl1pPr marL="0" algn="l" defTabSz="1166180" rtl="0" eaLnBrk="1" latinLnBrk="0" hangingPunct="1">
        <a:defRPr sz="4600" kern="1200">
          <a:solidFill>
            <a:schemeClr val="tx1"/>
          </a:solidFill>
          <a:latin typeface="+mn-lt"/>
          <a:ea typeface="+mn-ea"/>
          <a:cs typeface="+mn-cs"/>
        </a:defRPr>
      </a:lvl1pPr>
      <a:lvl2pPr marL="1166180" algn="l" defTabSz="1166180" rtl="0" eaLnBrk="1" latinLnBrk="0" hangingPunct="1">
        <a:defRPr sz="4600" kern="1200">
          <a:solidFill>
            <a:schemeClr val="tx1"/>
          </a:solidFill>
          <a:latin typeface="+mn-lt"/>
          <a:ea typeface="+mn-ea"/>
          <a:cs typeface="+mn-cs"/>
        </a:defRPr>
      </a:lvl2pPr>
      <a:lvl3pPr marL="2332402" algn="l" defTabSz="1166180" rtl="0" eaLnBrk="1" latinLnBrk="0" hangingPunct="1">
        <a:defRPr sz="4600" kern="1200">
          <a:solidFill>
            <a:schemeClr val="tx1"/>
          </a:solidFill>
          <a:latin typeface="+mn-lt"/>
          <a:ea typeface="+mn-ea"/>
          <a:cs typeface="+mn-cs"/>
        </a:defRPr>
      </a:lvl3pPr>
      <a:lvl4pPr marL="3498602" algn="l" defTabSz="1166180" rtl="0" eaLnBrk="1" latinLnBrk="0" hangingPunct="1">
        <a:defRPr sz="4600" kern="1200">
          <a:solidFill>
            <a:schemeClr val="tx1"/>
          </a:solidFill>
          <a:latin typeface="+mn-lt"/>
          <a:ea typeface="+mn-ea"/>
          <a:cs typeface="+mn-cs"/>
        </a:defRPr>
      </a:lvl4pPr>
      <a:lvl5pPr marL="4664802" algn="l" defTabSz="1166180" rtl="0" eaLnBrk="1" latinLnBrk="0" hangingPunct="1">
        <a:defRPr sz="4600" kern="1200">
          <a:solidFill>
            <a:schemeClr val="tx1"/>
          </a:solidFill>
          <a:latin typeface="+mn-lt"/>
          <a:ea typeface="+mn-ea"/>
          <a:cs typeface="+mn-cs"/>
        </a:defRPr>
      </a:lvl5pPr>
      <a:lvl6pPr marL="5831000" algn="l" defTabSz="1166180" rtl="0" eaLnBrk="1" latinLnBrk="0" hangingPunct="1">
        <a:defRPr sz="4600" kern="1200">
          <a:solidFill>
            <a:schemeClr val="tx1"/>
          </a:solidFill>
          <a:latin typeface="+mn-lt"/>
          <a:ea typeface="+mn-ea"/>
          <a:cs typeface="+mn-cs"/>
        </a:defRPr>
      </a:lvl6pPr>
      <a:lvl7pPr marL="6997200" algn="l" defTabSz="1166180" rtl="0" eaLnBrk="1" latinLnBrk="0" hangingPunct="1">
        <a:defRPr sz="4600" kern="1200">
          <a:solidFill>
            <a:schemeClr val="tx1"/>
          </a:solidFill>
          <a:latin typeface="+mn-lt"/>
          <a:ea typeface="+mn-ea"/>
          <a:cs typeface="+mn-cs"/>
        </a:defRPr>
      </a:lvl7pPr>
      <a:lvl8pPr marL="8163398" algn="l" defTabSz="1166180" rtl="0" eaLnBrk="1" latinLnBrk="0" hangingPunct="1">
        <a:defRPr sz="4600" kern="1200">
          <a:solidFill>
            <a:schemeClr val="tx1"/>
          </a:solidFill>
          <a:latin typeface="+mn-lt"/>
          <a:ea typeface="+mn-ea"/>
          <a:cs typeface="+mn-cs"/>
        </a:defRPr>
      </a:lvl8pPr>
      <a:lvl9pPr marL="9329600" algn="l" defTabSz="1166180" rtl="0" eaLnBrk="1" latinLnBrk="0" hangingPunct="1">
        <a:defRPr sz="4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538500"/>
      </p:ext>
    </p:extLst>
  </p:cSld>
  <p:clrMap bg1="lt1" tx1="dk1" bg2="lt2" tx2="dk2" accent1="accent1" accent2="accent2" accent3="accent3" accent4="accent4" accent5="accent5" accent6="accent6" hlink="hlink" folHlink="folHlink"/>
  <p:sldLayoutIdLst>
    <p:sldLayoutId id="2147483688" r:id="rId1"/>
    <p:sldLayoutId id="2147483689" r:id="rId2"/>
  </p:sldLayoutIdLst>
  <p:hf sldNum="0" hdr="0" ftr="0"/>
  <p:txStyles>
    <p:titleStyle>
      <a:lvl1pPr algn="ctr" defTabSz="909776" rtl="0" eaLnBrk="1" latinLnBrk="0" hangingPunct="1">
        <a:spcBef>
          <a:spcPct val="0"/>
        </a:spcBef>
        <a:buNone/>
        <a:defRPr sz="8800" kern="1200">
          <a:solidFill>
            <a:schemeClr val="tx1"/>
          </a:solidFill>
          <a:latin typeface="+mj-lt"/>
          <a:ea typeface="+mj-ea"/>
          <a:cs typeface="+mj-cs"/>
        </a:defRPr>
      </a:lvl1pPr>
    </p:titleStyle>
    <p:bodyStyle>
      <a:lvl1pPr marL="682314" indent="-682314" algn="l" defTabSz="909776" rtl="0" eaLnBrk="1" latinLnBrk="0" hangingPunct="1">
        <a:spcBef>
          <a:spcPct val="20000"/>
        </a:spcBef>
        <a:buFont typeface="Arial"/>
        <a:buChar char="•"/>
        <a:defRPr sz="6400" kern="1200">
          <a:solidFill>
            <a:schemeClr val="tx1"/>
          </a:solidFill>
          <a:latin typeface="+mn-lt"/>
          <a:ea typeface="+mn-ea"/>
          <a:cs typeface="+mn-cs"/>
        </a:defRPr>
      </a:lvl1pPr>
      <a:lvl2pPr marL="1478342" indent="-568576" algn="l" defTabSz="909776" rtl="0" eaLnBrk="1" latinLnBrk="0" hangingPunct="1">
        <a:spcBef>
          <a:spcPct val="20000"/>
        </a:spcBef>
        <a:buFont typeface="Arial"/>
        <a:buChar char="–"/>
        <a:defRPr sz="5600" kern="1200">
          <a:solidFill>
            <a:schemeClr val="tx1"/>
          </a:solidFill>
          <a:latin typeface="+mn-lt"/>
          <a:ea typeface="+mn-ea"/>
          <a:cs typeface="+mn-cs"/>
        </a:defRPr>
      </a:lvl2pPr>
      <a:lvl3pPr marL="2274366" indent="-454888" algn="l" defTabSz="909776" rtl="0" eaLnBrk="1" latinLnBrk="0" hangingPunct="1">
        <a:spcBef>
          <a:spcPct val="20000"/>
        </a:spcBef>
        <a:buFont typeface="Arial"/>
        <a:buChar char="•"/>
        <a:defRPr sz="4800" kern="1200">
          <a:solidFill>
            <a:schemeClr val="tx1"/>
          </a:solidFill>
          <a:latin typeface="+mn-lt"/>
          <a:ea typeface="+mn-ea"/>
          <a:cs typeface="+mn-cs"/>
        </a:defRPr>
      </a:lvl3pPr>
      <a:lvl4pPr marL="3184122" indent="-454888" algn="l" defTabSz="909776" rtl="0" eaLnBrk="1" latinLnBrk="0" hangingPunct="1">
        <a:spcBef>
          <a:spcPct val="20000"/>
        </a:spcBef>
        <a:buFont typeface="Arial"/>
        <a:buChar char="–"/>
        <a:defRPr sz="4000" kern="1200">
          <a:solidFill>
            <a:schemeClr val="tx1"/>
          </a:solidFill>
          <a:latin typeface="+mn-lt"/>
          <a:ea typeface="+mn-ea"/>
          <a:cs typeface="+mn-cs"/>
        </a:defRPr>
      </a:lvl4pPr>
      <a:lvl5pPr marL="4093870" indent="-454888" algn="l" defTabSz="909776" rtl="0" eaLnBrk="1" latinLnBrk="0" hangingPunct="1">
        <a:spcBef>
          <a:spcPct val="20000"/>
        </a:spcBef>
        <a:buFont typeface="Arial"/>
        <a:buChar char="»"/>
        <a:defRPr sz="4000" kern="1200">
          <a:solidFill>
            <a:schemeClr val="tx1"/>
          </a:solidFill>
          <a:latin typeface="+mn-lt"/>
          <a:ea typeface="+mn-ea"/>
          <a:cs typeface="+mn-cs"/>
        </a:defRPr>
      </a:lvl5pPr>
      <a:lvl6pPr marL="5003608" indent="-454888" algn="l" defTabSz="909776" rtl="0" eaLnBrk="1" latinLnBrk="0" hangingPunct="1">
        <a:spcBef>
          <a:spcPct val="20000"/>
        </a:spcBef>
        <a:buFont typeface="Arial"/>
        <a:buChar char="•"/>
        <a:defRPr sz="4000" kern="1200">
          <a:solidFill>
            <a:schemeClr val="tx1"/>
          </a:solidFill>
          <a:latin typeface="+mn-lt"/>
          <a:ea typeface="+mn-ea"/>
          <a:cs typeface="+mn-cs"/>
        </a:defRPr>
      </a:lvl6pPr>
      <a:lvl7pPr marL="5913356" indent="-454888" algn="l" defTabSz="909776" rtl="0" eaLnBrk="1" latinLnBrk="0" hangingPunct="1">
        <a:spcBef>
          <a:spcPct val="20000"/>
        </a:spcBef>
        <a:buFont typeface="Arial"/>
        <a:buChar char="•"/>
        <a:defRPr sz="4000" kern="1200">
          <a:solidFill>
            <a:schemeClr val="tx1"/>
          </a:solidFill>
          <a:latin typeface="+mn-lt"/>
          <a:ea typeface="+mn-ea"/>
          <a:cs typeface="+mn-cs"/>
        </a:defRPr>
      </a:lvl7pPr>
      <a:lvl8pPr marL="6823112" indent="-454888" algn="l" defTabSz="909776" rtl="0" eaLnBrk="1" latinLnBrk="0" hangingPunct="1">
        <a:spcBef>
          <a:spcPct val="20000"/>
        </a:spcBef>
        <a:buFont typeface="Arial"/>
        <a:buChar char="•"/>
        <a:defRPr sz="4000" kern="1200">
          <a:solidFill>
            <a:schemeClr val="tx1"/>
          </a:solidFill>
          <a:latin typeface="+mn-lt"/>
          <a:ea typeface="+mn-ea"/>
          <a:cs typeface="+mn-cs"/>
        </a:defRPr>
      </a:lvl8pPr>
      <a:lvl9pPr marL="7732856" indent="-454888" algn="l" defTabSz="909776"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09776" rtl="0" eaLnBrk="1" latinLnBrk="0" hangingPunct="1">
        <a:defRPr sz="3600" kern="1200">
          <a:solidFill>
            <a:schemeClr val="tx1"/>
          </a:solidFill>
          <a:latin typeface="+mn-lt"/>
          <a:ea typeface="+mn-ea"/>
          <a:cs typeface="+mn-cs"/>
        </a:defRPr>
      </a:lvl1pPr>
      <a:lvl2pPr marL="909776" algn="l" defTabSz="909776" rtl="0" eaLnBrk="1" latinLnBrk="0" hangingPunct="1">
        <a:defRPr sz="3600" kern="1200">
          <a:solidFill>
            <a:schemeClr val="tx1"/>
          </a:solidFill>
          <a:latin typeface="+mn-lt"/>
          <a:ea typeface="+mn-ea"/>
          <a:cs typeface="+mn-cs"/>
        </a:defRPr>
      </a:lvl2pPr>
      <a:lvl3pPr marL="1819486" algn="l" defTabSz="909776" rtl="0" eaLnBrk="1" latinLnBrk="0" hangingPunct="1">
        <a:defRPr sz="3600" kern="1200">
          <a:solidFill>
            <a:schemeClr val="tx1"/>
          </a:solidFill>
          <a:latin typeface="+mn-lt"/>
          <a:ea typeface="+mn-ea"/>
          <a:cs typeface="+mn-cs"/>
        </a:defRPr>
      </a:lvl3pPr>
      <a:lvl4pPr marL="2729242" algn="l" defTabSz="909776" rtl="0" eaLnBrk="1" latinLnBrk="0" hangingPunct="1">
        <a:defRPr sz="3600" kern="1200">
          <a:solidFill>
            <a:schemeClr val="tx1"/>
          </a:solidFill>
          <a:latin typeface="+mn-lt"/>
          <a:ea typeface="+mn-ea"/>
          <a:cs typeface="+mn-cs"/>
        </a:defRPr>
      </a:lvl4pPr>
      <a:lvl5pPr marL="3638988" algn="l" defTabSz="909776" rtl="0" eaLnBrk="1" latinLnBrk="0" hangingPunct="1">
        <a:defRPr sz="3600" kern="1200">
          <a:solidFill>
            <a:schemeClr val="tx1"/>
          </a:solidFill>
          <a:latin typeface="+mn-lt"/>
          <a:ea typeface="+mn-ea"/>
          <a:cs typeface="+mn-cs"/>
        </a:defRPr>
      </a:lvl5pPr>
      <a:lvl6pPr marL="4548738" algn="l" defTabSz="909776" rtl="0" eaLnBrk="1" latinLnBrk="0" hangingPunct="1">
        <a:defRPr sz="3600" kern="1200">
          <a:solidFill>
            <a:schemeClr val="tx1"/>
          </a:solidFill>
          <a:latin typeface="+mn-lt"/>
          <a:ea typeface="+mn-ea"/>
          <a:cs typeface="+mn-cs"/>
        </a:defRPr>
      </a:lvl6pPr>
      <a:lvl7pPr marL="5458484" algn="l" defTabSz="909776" rtl="0" eaLnBrk="1" latinLnBrk="0" hangingPunct="1">
        <a:defRPr sz="3600" kern="1200">
          <a:solidFill>
            <a:schemeClr val="tx1"/>
          </a:solidFill>
          <a:latin typeface="+mn-lt"/>
          <a:ea typeface="+mn-ea"/>
          <a:cs typeface="+mn-cs"/>
        </a:defRPr>
      </a:lvl7pPr>
      <a:lvl8pPr marL="6368236" algn="l" defTabSz="909776" rtl="0" eaLnBrk="1" latinLnBrk="0" hangingPunct="1">
        <a:defRPr sz="3600" kern="1200">
          <a:solidFill>
            <a:schemeClr val="tx1"/>
          </a:solidFill>
          <a:latin typeface="+mn-lt"/>
          <a:ea typeface="+mn-ea"/>
          <a:cs typeface="+mn-cs"/>
        </a:defRPr>
      </a:lvl8pPr>
      <a:lvl9pPr marL="7277982" algn="l" defTabSz="909776"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3" Type="http://schemas.openxmlformats.org/officeDocument/2006/relationships/image" Target="../media/image76.png"/><Relationship Id="rId18" Type="http://schemas.openxmlformats.org/officeDocument/2006/relationships/image" Target="../media/image81.png"/><Relationship Id="rId26" Type="http://schemas.openxmlformats.org/officeDocument/2006/relationships/image" Target="../media/image87.png"/><Relationship Id="rId39" Type="http://schemas.openxmlformats.org/officeDocument/2006/relationships/image" Target="../media/image99.png"/><Relationship Id="rId3" Type="http://schemas.openxmlformats.org/officeDocument/2006/relationships/image" Target="../media/image66.png"/><Relationship Id="rId21" Type="http://schemas.openxmlformats.org/officeDocument/2006/relationships/hyperlink" Target="http://www.google.com/url?sa=i&amp;rct=j&amp;q=big+ten+network+logo&amp;source=images&amp;cd=&amp;cad=rja&amp;docid=SE5uWxcdCjA6OM&amp;tbnid=GyTEdHCtZK7KUM:&amp;ved=0CAUQjRw&amp;url=http://fanvsfan.com/articles/the-big-ten-network-preseason-football-teleconference-highlights&amp;ei=dAs6UdPzK4yQiQfb9oGIBw&amp;bvm=bv.43287494,d.bmk&amp;psig=AFQjCNGp-w7x5O9kBHIRamvp1sCfSud1Ag&amp;ust=1362844908268590" TargetMode="External"/><Relationship Id="rId34" Type="http://schemas.openxmlformats.org/officeDocument/2006/relationships/image" Target="../media/image94.png"/><Relationship Id="rId42" Type="http://schemas.openxmlformats.org/officeDocument/2006/relationships/image" Target="../media/image102.png"/><Relationship Id="rId47" Type="http://schemas.openxmlformats.org/officeDocument/2006/relationships/image" Target="../media/image107.png"/><Relationship Id="rId50" Type="http://schemas.openxmlformats.org/officeDocument/2006/relationships/image" Target="../media/image109.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6.png"/><Relationship Id="rId33" Type="http://schemas.openxmlformats.org/officeDocument/2006/relationships/image" Target="../media/image93.png"/><Relationship Id="rId38" Type="http://schemas.openxmlformats.org/officeDocument/2006/relationships/image" Target="../media/image98.png"/><Relationship Id="rId46" Type="http://schemas.openxmlformats.org/officeDocument/2006/relationships/image" Target="../media/image106.png"/><Relationship Id="rId2" Type="http://schemas.openxmlformats.org/officeDocument/2006/relationships/image" Target="../media/image4.png"/><Relationship Id="rId16" Type="http://schemas.openxmlformats.org/officeDocument/2006/relationships/image" Target="../media/image79.png"/><Relationship Id="rId20" Type="http://schemas.openxmlformats.org/officeDocument/2006/relationships/image" Target="file://localhost/Users/kenanderson/Documents/Projects/Wheel%20O'%20Logos_Networks/ESPN/espn2%20Red%2010-2001.eps" TargetMode="External"/><Relationship Id="rId29" Type="http://schemas.openxmlformats.org/officeDocument/2006/relationships/image" Target="file://localhost/Users/kenanderson/Documents/Projects/Wheel%20O'%20Logos_Networks/ESPN/08/espn_red.eps" TargetMode="External"/><Relationship Id="rId41"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image" Target="../media/image85.png"/><Relationship Id="rId32" Type="http://schemas.openxmlformats.org/officeDocument/2006/relationships/image" Target="../media/image92.png"/><Relationship Id="rId37" Type="http://schemas.openxmlformats.org/officeDocument/2006/relationships/image" Target="../media/image97.png"/><Relationship Id="rId40" Type="http://schemas.openxmlformats.org/officeDocument/2006/relationships/image" Target="../media/image100.png"/><Relationship Id="rId45" Type="http://schemas.openxmlformats.org/officeDocument/2006/relationships/image" Target="../media/image105.png"/><Relationship Id="rId5" Type="http://schemas.openxmlformats.org/officeDocument/2006/relationships/image" Target="../media/image68.jpeg"/><Relationship Id="rId15" Type="http://schemas.openxmlformats.org/officeDocument/2006/relationships/image" Target="../media/image78.png"/><Relationship Id="rId23" Type="http://schemas.openxmlformats.org/officeDocument/2006/relationships/image" Target="../media/image84.png"/><Relationship Id="rId28" Type="http://schemas.openxmlformats.org/officeDocument/2006/relationships/image" Target="../media/image89.png"/><Relationship Id="rId36" Type="http://schemas.openxmlformats.org/officeDocument/2006/relationships/image" Target="../media/image96.jpeg"/><Relationship Id="rId49" Type="http://schemas.openxmlformats.org/officeDocument/2006/relationships/image" Target="file://localhost/Users/kenanderson/Documents/Projects/Wheel%20O'%20Logos_Networks/Fox/FNews/Fox%20News-color.eps" TargetMode="External"/><Relationship Id="rId10" Type="http://schemas.openxmlformats.org/officeDocument/2006/relationships/image" Target="../media/image73.png"/><Relationship Id="rId19" Type="http://schemas.openxmlformats.org/officeDocument/2006/relationships/image" Target="../media/image82.png"/><Relationship Id="rId31" Type="http://schemas.openxmlformats.org/officeDocument/2006/relationships/image" Target="../media/image91.png"/><Relationship Id="rId44" Type="http://schemas.openxmlformats.org/officeDocument/2006/relationships/image" Target="../media/image104.jpe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jpeg"/><Relationship Id="rId22" Type="http://schemas.openxmlformats.org/officeDocument/2006/relationships/image" Target="../media/image83.jpeg"/><Relationship Id="rId27" Type="http://schemas.openxmlformats.org/officeDocument/2006/relationships/image" Target="../media/image88.png"/><Relationship Id="rId30" Type="http://schemas.openxmlformats.org/officeDocument/2006/relationships/image" Target="../media/image90.png"/><Relationship Id="rId35" Type="http://schemas.openxmlformats.org/officeDocument/2006/relationships/image" Target="../media/image95.png"/><Relationship Id="rId43" Type="http://schemas.openxmlformats.org/officeDocument/2006/relationships/image" Target="../media/image103.png"/><Relationship Id="rId48" Type="http://schemas.openxmlformats.org/officeDocument/2006/relationships/image" Target="../media/image108.png"/><Relationship Id="rId8" Type="http://schemas.openxmlformats.org/officeDocument/2006/relationships/image" Target="../media/image71.png"/><Relationship Id="rId51" Type="http://schemas.openxmlformats.org/officeDocument/2006/relationships/image" Target="../media/image1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21.jpeg"/><Relationship Id="rId13" Type="http://schemas.openxmlformats.org/officeDocument/2006/relationships/image" Target="../media/image124.png"/><Relationship Id="rId18" Type="http://schemas.openxmlformats.org/officeDocument/2006/relationships/image" Target="../media/image129.png"/><Relationship Id="rId3" Type="http://schemas.openxmlformats.org/officeDocument/2006/relationships/chart" Target="../charts/chart8.xml"/><Relationship Id="rId7" Type="http://schemas.openxmlformats.org/officeDocument/2006/relationships/image" Target="../media/image120.png"/><Relationship Id="rId12" Type="http://schemas.openxmlformats.org/officeDocument/2006/relationships/image" Target="../media/image123.png"/><Relationship Id="rId17" Type="http://schemas.openxmlformats.org/officeDocument/2006/relationships/image" Target="../media/image128.jpeg"/><Relationship Id="rId2" Type="http://schemas.openxmlformats.org/officeDocument/2006/relationships/image" Target="../media/image4.png"/><Relationship Id="rId16"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19.jpeg"/><Relationship Id="rId11" Type="http://schemas.openxmlformats.org/officeDocument/2006/relationships/image" Target="../media/image23.png"/><Relationship Id="rId5" Type="http://schemas.openxmlformats.org/officeDocument/2006/relationships/image" Target="../media/image118.jpeg"/><Relationship Id="rId15" Type="http://schemas.openxmlformats.org/officeDocument/2006/relationships/image" Target="../media/image126.jpeg"/><Relationship Id="rId10" Type="http://schemas.openxmlformats.org/officeDocument/2006/relationships/image" Target="../media/image20.png"/><Relationship Id="rId4" Type="http://schemas.openxmlformats.org/officeDocument/2006/relationships/image" Target="../media/image117.png"/><Relationship Id="rId9" Type="http://schemas.openxmlformats.org/officeDocument/2006/relationships/image" Target="../media/image122.jpeg"/><Relationship Id="rId14" Type="http://schemas.openxmlformats.org/officeDocument/2006/relationships/image" Target="../media/image125.png"/></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4.jpeg"/><Relationship Id="rId18" Type="http://schemas.openxmlformats.org/officeDocument/2006/relationships/image" Target="../media/image139.png"/><Relationship Id="rId3" Type="http://schemas.openxmlformats.org/officeDocument/2006/relationships/image" Target="../media/image130.jpeg"/><Relationship Id="rId7" Type="http://schemas.openxmlformats.org/officeDocument/2006/relationships/image" Target="../media/image132.png"/><Relationship Id="rId12" Type="http://schemas.openxmlformats.org/officeDocument/2006/relationships/image" Target="../media/image124.png"/><Relationship Id="rId17" Type="http://schemas.openxmlformats.org/officeDocument/2006/relationships/image" Target="../media/image138.png"/><Relationship Id="rId2" Type="http://schemas.openxmlformats.org/officeDocument/2006/relationships/image" Target="../media/image4.png"/><Relationship Id="rId16" Type="http://schemas.openxmlformats.org/officeDocument/2006/relationships/image" Target="../media/image137.png"/><Relationship Id="rId20"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136.jpeg"/><Relationship Id="rId10" Type="http://schemas.openxmlformats.org/officeDocument/2006/relationships/image" Target="../media/image133.png"/><Relationship Id="rId19" Type="http://schemas.openxmlformats.org/officeDocument/2006/relationships/image" Target="../media/image140.png"/><Relationship Id="rId4" Type="http://schemas.openxmlformats.org/officeDocument/2006/relationships/image" Target="../media/image131.png"/><Relationship Id="rId9" Type="http://schemas.openxmlformats.org/officeDocument/2006/relationships/image" Target="../media/image24.jpeg"/><Relationship Id="rId14" Type="http://schemas.openxmlformats.org/officeDocument/2006/relationships/image" Target="../media/image135.jpeg"/></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chart" Target="../charts/chart12.xml"/></Relationships>
</file>

<file path=ppt/slides/_rels/slide2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45.jpeg"/><Relationship Id="rId13" Type="http://schemas.openxmlformats.org/officeDocument/2006/relationships/image" Target="../media/image149.png"/><Relationship Id="rId3" Type="http://schemas.openxmlformats.org/officeDocument/2006/relationships/image" Target="../media/image24.jpeg"/><Relationship Id="rId7" Type="http://schemas.openxmlformats.org/officeDocument/2006/relationships/image" Target="../media/image144.jpeg"/><Relationship Id="rId12" Type="http://schemas.openxmlformats.org/officeDocument/2006/relationships/image" Target="../media/image25.jpeg"/><Relationship Id="rId17" Type="http://schemas.openxmlformats.org/officeDocument/2006/relationships/image" Target="../media/image152.jpeg"/><Relationship Id="rId2" Type="http://schemas.openxmlformats.org/officeDocument/2006/relationships/image" Target="../media/image4.png"/><Relationship Id="rId16" Type="http://schemas.openxmlformats.org/officeDocument/2006/relationships/image" Target="../media/image151.jpe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148.jpeg"/><Relationship Id="rId5" Type="http://schemas.openxmlformats.org/officeDocument/2006/relationships/image" Target="../media/image143.jpeg"/><Relationship Id="rId15" Type="http://schemas.openxmlformats.org/officeDocument/2006/relationships/image" Target="../media/image26.jpeg"/><Relationship Id="rId10" Type="http://schemas.openxmlformats.org/officeDocument/2006/relationships/image" Target="../media/image147.jpeg"/><Relationship Id="rId4" Type="http://schemas.openxmlformats.org/officeDocument/2006/relationships/image" Target="../media/image142.jpeg"/><Relationship Id="rId9" Type="http://schemas.openxmlformats.org/officeDocument/2006/relationships/image" Target="../media/image146.png"/><Relationship Id="rId14" Type="http://schemas.openxmlformats.org/officeDocument/2006/relationships/image" Target="../media/image150.jpeg"/></Relationships>
</file>

<file path=ppt/slides/_rels/slide34.xml.rels><?xml version="1.0" encoding="UTF-8" standalone="yes"?>
<Relationships xmlns="http://schemas.openxmlformats.org/package/2006/relationships"><Relationship Id="rId3" Type="http://schemas.openxmlformats.org/officeDocument/2006/relationships/chart" Target="../charts/chart17.xml"/><Relationship Id="rId7" Type="http://schemas.openxmlformats.org/officeDocument/2006/relationships/image" Target="../media/image15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3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4.png"/><Relationship Id="rId11" Type="http://schemas.openxmlformats.org/officeDocument/2006/relationships/image" Target="../media/image161.png"/><Relationship Id="rId5" Type="http://schemas.openxmlformats.org/officeDocument/2006/relationships/image" Target="../media/image158.png"/><Relationship Id="rId10" Type="http://schemas.openxmlformats.org/officeDocument/2006/relationships/image" Target="../media/image156.png"/><Relationship Id="rId4" Type="http://schemas.openxmlformats.org/officeDocument/2006/relationships/image" Target="../media/image153.png"/><Relationship Id="rId9" Type="http://schemas.openxmlformats.org/officeDocument/2006/relationships/image" Target="../media/image160.png"/></Relationships>
</file>

<file path=ppt/slides/_rels/slide3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09.png"/><Relationship Id="rId3" Type="http://schemas.openxmlformats.org/officeDocument/2006/relationships/image" Target="../media/image162.jpeg"/><Relationship Id="rId7" Type="http://schemas.openxmlformats.org/officeDocument/2006/relationships/image" Target="../media/image107.png"/><Relationship Id="rId12" Type="http://schemas.openxmlformats.org/officeDocument/2006/relationships/image" Target="../media/image16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164.jpeg"/><Relationship Id="rId5" Type="http://schemas.openxmlformats.org/officeDocument/2006/relationships/image" Target="../media/image106.png"/><Relationship Id="rId10" Type="http://schemas.openxmlformats.org/officeDocument/2006/relationships/image" Target="../media/image163.jpeg"/><Relationship Id="rId4" Type="http://schemas.openxmlformats.org/officeDocument/2006/relationships/image" Target="../media/image67.png"/><Relationship Id="rId9" Type="http://schemas.openxmlformats.org/officeDocument/2006/relationships/image" Target="file://localhost/Users/kenanderson/Documents/Projects/Wheel%20O'%20Logos_Networks/Fox/FNews/Fox%20News-color.eps" TargetMode="External"/><Relationship Id="rId14" Type="http://schemas.openxmlformats.org/officeDocument/2006/relationships/image" Target="../media/image81.png"/></Relationships>
</file>

<file path=ppt/slides/_rels/slide38.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png"/><Relationship Id="rId7" Type="http://schemas.openxmlformats.org/officeDocument/2006/relationships/image" Target="../media/image170.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png"/><Relationship Id="rId4" Type="http://schemas.openxmlformats.org/officeDocument/2006/relationships/image" Target="../media/image167.jpeg"/></Relationships>
</file>

<file path=ppt/slides/_rels/slide39.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2.png"/><Relationship Id="rId18" Type="http://schemas.openxmlformats.org/officeDocument/2006/relationships/image" Target="../media/image187.png"/><Relationship Id="rId3" Type="http://schemas.openxmlformats.org/officeDocument/2006/relationships/image" Target="../media/image172.png"/><Relationship Id="rId7" Type="http://schemas.openxmlformats.org/officeDocument/2006/relationships/image" Target="../media/image176.png"/><Relationship Id="rId12" Type="http://schemas.openxmlformats.org/officeDocument/2006/relationships/image" Target="../media/image181.png"/><Relationship Id="rId17" Type="http://schemas.openxmlformats.org/officeDocument/2006/relationships/image" Target="../media/image186.png"/><Relationship Id="rId2" Type="http://schemas.openxmlformats.org/officeDocument/2006/relationships/image" Target="../media/image4.png"/><Relationship Id="rId16" Type="http://schemas.openxmlformats.org/officeDocument/2006/relationships/image" Target="../media/image185.png"/><Relationship Id="rId20"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5" Type="http://schemas.openxmlformats.org/officeDocument/2006/relationships/image" Target="../media/image184.png"/><Relationship Id="rId10" Type="http://schemas.openxmlformats.org/officeDocument/2006/relationships/image" Target="../media/image179.png"/><Relationship Id="rId19" Type="http://schemas.openxmlformats.org/officeDocument/2006/relationships/image" Target="../media/image188.png"/><Relationship Id="rId4" Type="http://schemas.openxmlformats.org/officeDocument/2006/relationships/image" Target="../media/image173.png"/><Relationship Id="rId9" Type="http://schemas.openxmlformats.org/officeDocument/2006/relationships/image" Target="../media/image178.png"/><Relationship Id="rId14" Type="http://schemas.openxmlformats.org/officeDocument/2006/relationships/image" Target="../media/image18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hyperlink" Target="http://www.thevab.com/wp-content/uploads/2017/01/TVisSocial-Report.pdf" TargetMode="External"/><Relationship Id="rId7" Type="http://schemas.openxmlformats.org/officeDocument/2006/relationships/hyperlink" Target="https://www.thevab.com/wp-content/uploads/2018/02/TVisSocial-Report-HolidaySpecial-Final.pdf"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hyperlink" Target="https://www.thevab.com/wp-content/uploads/2017/09/TVisSocial-Report-May-June-Final.pdf" TargetMode="External"/><Relationship Id="rId4" Type="http://schemas.openxmlformats.org/officeDocument/2006/relationships/image" Target="../media/image190.png"/></Relationships>
</file>

<file path=ppt/slides/_rels/slide41.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chart" Target="../charts/chart24.xml"/><Relationship Id="rId4" Type="http://schemas.openxmlformats.org/officeDocument/2006/relationships/chart" Target="../charts/chart23.xml"/></Relationships>
</file>

<file path=ppt/slides/_rels/slide48.xml.rels><?xml version="1.0" encoding="UTF-8" standalone="yes"?>
<Relationships xmlns="http://schemas.openxmlformats.org/package/2006/relationships"><Relationship Id="rId3" Type="http://schemas.openxmlformats.org/officeDocument/2006/relationships/hyperlink" Target="https://www.linkedin.com/company/videoadvertisingbureauvab/" TargetMode="External"/><Relationship Id="rId2" Type="http://schemas.openxmlformats.org/officeDocument/2006/relationships/image" Target="../media/image194.jpg"/><Relationship Id="rId1" Type="http://schemas.openxmlformats.org/officeDocument/2006/relationships/slideLayout" Target="../slideLayouts/slideLayout1.xml"/><Relationship Id="rId6" Type="http://schemas.openxmlformats.org/officeDocument/2006/relationships/image" Target="../media/image196.png"/><Relationship Id="rId5" Type="http://schemas.openxmlformats.org/officeDocument/2006/relationships/hyperlink" Target="https://twitter.com/videoadbureau" TargetMode="External"/><Relationship Id="rId4" Type="http://schemas.openxmlformats.org/officeDocument/2006/relationships/image" Target="../media/image195.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jpe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jpeg"/><Relationship Id="rId2" Type="http://schemas.openxmlformats.org/officeDocument/2006/relationships/image" Target="../media/image4.png"/><Relationship Id="rId16" Type="http://schemas.openxmlformats.org/officeDocument/2006/relationships/image" Target="../media/image25.jpe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jpe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jpeg"/><Relationship Id="rId21" Type="http://schemas.openxmlformats.org/officeDocument/2006/relationships/image" Target="../media/image51.png"/><Relationship Id="rId7" Type="http://schemas.openxmlformats.org/officeDocument/2006/relationships/image" Target="../media/image37.jpeg"/><Relationship Id="rId12" Type="http://schemas.openxmlformats.org/officeDocument/2006/relationships/image" Target="../media/image42.jpe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image" Target="../media/image4.png"/><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jpeg"/><Relationship Id="rId24" Type="http://schemas.openxmlformats.org/officeDocument/2006/relationships/image" Target="../media/image54.png"/><Relationship Id="rId5" Type="http://schemas.openxmlformats.org/officeDocument/2006/relationships/image" Target="../media/image35.jpeg"/><Relationship Id="rId15" Type="http://schemas.openxmlformats.org/officeDocument/2006/relationships/image" Target="../media/image45.jpeg"/><Relationship Id="rId23" Type="http://schemas.openxmlformats.org/officeDocument/2006/relationships/image" Target="../media/image53.png"/><Relationship Id="rId28" Type="http://schemas.openxmlformats.org/officeDocument/2006/relationships/image" Target="../media/image58.jpeg"/><Relationship Id="rId10" Type="http://schemas.openxmlformats.org/officeDocument/2006/relationships/image" Target="../media/image40.jpeg"/><Relationship Id="rId19" Type="http://schemas.openxmlformats.org/officeDocument/2006/relationships/image" Target="../media/image49.png"/><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image" Target="../media/image44.jpeg"/><Relationship Id="rId22" Type="http://schemas.openxmlformats.org/officeDocument/2006/relationships/image" Target="../media/image52.png"/><Relationship Id="rId27" Type="http://schemas.openxmlformats.org/officeDocument/2006/relationships/image" Target="../media/image57.jpeg"/></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png"/><Relationship Id="rId7"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6" name="Rectangle 5"/>
          <p:cNvSpPr/>
          <p:nvPr/>
        </p:nvSpPr>
        <p:spPr>
          <a:xfrm>
            <a:off x="3956858" y="5159684"/>
            <a:ext cx="17406851" cy="4200448"/>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962137" y="5481671"/>
            <a:ext cx="9575350" cy="477054"/>
          </a:xfrm>
          <a:prstGeom prst="rect">
            <a:avLst/>
          </a:prstGeom>
          <a:noFill/>
        </p:spPr>
        <p:txBody>
          <a:bodyPr wrap="square" rtlCol="0">
            <a:spAutoFit/>
          </a:bodyPr>
          <a:lstStyle/>
          <a:p>
            <a:pPr algn="ctr"/>
            <a:r>
              <a:rPr lang="en-US" sz="2500" spc="500" dirty="0">
                <a:solidFill>
                  <a:srgbClr val="00A9AC"/>
                </a:solidFill>
                <a:latin typeface="Trebuchet MS"/>
                <a:cs typeface="Trebuchet MS"/>
              </a:rPr>
              <a:t>VIDEO ADVERTISING BUREAU - REPORT 2018</a:t>
            </a:r>
          </a:p>
        </p:txBody>
      </p:sp>
      <p:sp>
        <p:nvSpPr>
          <p:cNvPr id="9" name="TextBox 8"/>
          <p:cNvSpPr txBox="1"/>
          <p:nvPr/>
        </p:nvSpPr>
        <p:spPr>
          <a:xfrm>
            <a:off x="5816816" y="6147132"/>
            <a:ext cx="13790031" cy="2154436"/>
          </a:xfrm>
          <a:prstGeom prst="rect">
            <a:avLst/>
          </a:prstGeom>
          <a:noFill/>
        </p:spPr>
        <p:txBody>
          <a:bodyPr wrap="square" rtlCol="0">
            <a:spAutoFit/>
          </a:bodyPr>
          <a:lstStyle/>
          <a:p>
            <a:pPr algn="ctr"/>
            <a:r>
              <a:rPr lang="en-US" sz="8000" dirty="0">
                <a:solidFill>
                  <a:schemeClr val="bg1"/>
                </a:solidFill>
                <a:latin typeface="Trebuchet MS"/>
                <a:cs typeface="Trebuchet MS"/>
              </a:rPr>
              <a:t>#</a:t>
            </a:r>
            <a:r>
              <a:rPr lang="en-US" sz="8000" dirty="0" err="1">
                <a:solidFill>
                  <a:schemeClr val="bg1"/>
                </a:solidFill>
                <a:latin typeface="Trebuchet MS"/>
                <a:cs typeface="Trebuchet MS"/>
              </a:rPr>
              <a:t>TVisSocial</a:t>
            </a:r>
            <a:r>
              <a:rPr lang="en-US" sz="8000" dirty="0">
                <a:solidFill>
                  <a:schemeClr val="bg1"/>
                </a:solidFill>
                <a:latin typeface="Trebuchet MS"/>
                <a:cs typeface="Trebuchet MS"/>
              </a:rPr>
              <a:t> </a:t>
            </a:r>
          </a:p>
          <a:p>
            <a:pPr algn="ctr"/>
            <a:r>
              <a:rPr lang="en-US" sz="5400" dirty="0">
                <a:solidFill>
                  <a:schemeClr val="bg1"/>
                </a:solidFill>
                <a:latin typeface="Trebuchet MS"/>
                <a:cs typeface="Trebuchet MS"/>
              </a:rPr>
              <a:t>#</a:t>
            </a:r>
            <a:r>
              <a:rPr lang="en-US" sz="5400" dirty="0" err="1">
                <a:solidFill>
                  <a:schemeClr val="bg1"/>
                </a:solidFill>
                <a:latin typeface="Trebuchet MS"/>
                <a:cs typeface="Trebuchet MS"/>
              </a:rPr>
              <a:t>FallSeason</a:t>
            </a:r>
            <a:r>
              <a:rPr lang="en-US" sz="5400" dirty="0">
                <a:solidFill>
                  <a:schemeClr val="bg1"/>
                </a:solidFill>
                <a:latin typeface="Trebuchet MS"/>
                <a:cs typeface="Trebuchet MS"/>
              </a:rPr>
              <a:t> #Ep4</a:t>
            </a:r>
            <a:endParaRPr lang="en-US" sz="5400" dirty="0"/>
          </a:p>
        </p:txBody>
      </p:sp>
      <p:sp>
        <p:nvSpPr>
          <p:cNvPr id="10" name="TextBox 9"/>
          <p:cNvSpPr txBox="1"/>
          <p:nvPr/>
        </p:nvSpPr>
        <p:spPr>
          <a:xfrm>
            <a:off x="3956857" y="8556317"/>
            <a:ext cx="17406851" cy="646331"/>
          </a:xfrm>
          <a:prstGeom prst="rect">
            <a:avLst/>
          </a:prstGeom>
          <a:noFill/>
        </p:spPr>
        <p:txBody>
          <a:bodyPr wrap="square" rtlCol="0">
            <a:spAutoFit/>
          </a:bodyPr>
          <a:lstStyle/>
          <a:p>
            <a:pPr algn="ctr"/>
            <a:r>
              <a:rPr lang="en-US" sz="3600" dirty="0">
                <a:solidFill>
                  <a:schemeClr val="bg1"/>
                </a:solidFill>
              </a:rPr>
              <a:t>How ‘Live’ TV Drives Continuous Online Conversations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89440" y="152400"/>
            <a:ext cx="2075815" cy="1076609"/>
          </a:xfrm>
          <a:prstGeom prst="rect">
            <a:avLst/>
          </a:prstGeom>
        </p:spPr>
      </p:pic>
    </p:spTree>
    <p:extLst>
      <p:ext uri="{BB962C8B-B14F-4D97-AF65-F5344CB8AC3E}">
        <p14:creationId xmlns:p14="http://schemas.microsoft.com/office/powerpoint/2010/main" val="3631113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10</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63908" y="4975283"/>
            <a:ext cx="6529318" cy="3416320"/>
          </a:xfrm>
          <a:prstGeom prst="rect">
            <a:avLst/>
          </a:prstGeom>
          <a:noFill/>
        </p:spPr>
        <p:txBody>
          <a:bodyPr wrap="square" rtlCol="0">
            <a:spAutoFit/>
          </a:bodyPr>
          <a:lstStyle/>
          <a:p>
            <a:pPr>
              <a:spcBef>
                <a:spcPct val="0"/>
              </a:spcBef>
              <a:defRPr/>
            </a:pPr>
            <a:r>
              <a:rPr lang="en-US" sz="5400" spc="-100" dirty="0">
                <a:solidFill>
                  <a:schemeClr val="bg1"/>
                </a:solidFill>
              </a:rPr>
              <a:t>Millennials Account For </a:t>
            </a:r>
            <a:r>
              <a:rPr lang="en-US" sz="5400" b="1" spc="-100" dirty="0"/>
              <a:t>Almost Half</a:t>
            </a:r>
            <a:r>
              <a:rPr lang="en-US" sz="5400" b="1" spc="-100" dirty="0">
                <a:solidFill>
                  <a:schemeClr val="bg1"/>
                </a:solidFill>
              </a:rPr>
              <a:t> </a:t>
            </a:r>
            <a:r>
              <a:rPr lang="en-US" sz="5400" spc="-100" dirty="0">
                <a:solidFill>
                  <a:schemeClr val="bg1"/>
                </a:solidFill>
              </a:rPr>
              <a:t>Of Total Time Spent On Twitter</a:t>
            </a:r>
          </a:p>
        </p:txBody>
      </p:sp>
      <p:sp>
        <p:nvSpPr>
          <p:cNvPr id="10" name="Text Placeholder 3">
            <a:extLst>
              <a:ext uri="{FF2B5EF4-FFF2-40B4-BE49-F238E27FC236}">
                <a16:creationId xmlns="" xmlns:a16="http://schemas.microsoft.com/office/drawing/2014/main" id="{42B65EC2-E6D9-4213-A1DF-CA8FA2261723}"/>
              </a:ext>
            </a:extLst>
          </p:cNvPr>
          <p:cNvSpPr txBox="1">
            <a:spLocks/>
          </p:cNvSpPr>
          <p:nvPr/>
        </p:nvSpPr>
        <p:spPr>
          <a:xfrm>
            <a:off x="8000469" y="13260961"/>
            <a:ext cx="7182035" cy="2597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latin typeface="Trebuchet MS" panose="020B0603020202020204" pitchFamily="34" charset="0"/>
              </a:rPr>
              <a:t>Source: comScore, </a:t>
            </a:r>
            <a:r>
              <a:rPr lang="en-US" sz="1200" dirty="0" err="1">
                <a:latin typeface="Trebuchet MS" panose="020B0603020202020204" pitchFamily="34" charset="0"/>
              </a:rPr>
              <a:t>mediametrix</a:t>
            </a:r>
            <a:r>
              <a:rPr lang="en-US" sz="1200" dirty="0">
                <a:latin typeface="Trebuchet MS" panose="020B0603020202020204" pitchFamily="34" charset="0"/>
              </a:rPr>
              <a:t> multiplatform, September 2018.  Nielsen 2018-2019 Universe Estimate for A18-34 population comparison.</a:t>
            </a:r>
          </a:p>
        </p:txBody>
      </p:sp>
      <p:sp>
        <p:nvSpPr>
          <p:cNvPr id="11" name="TextBox 10"/>
          <p:cNvSpPr txBox="1"/>
          <p:nvPr/>
        </p:nvSpPr>
        <p:spPr>
          <a:xfrm>
            <a:off x="6793226" y="1272533"/>
            <a:ext cx="17377414" cy="1200329"/>
          </a:xfrm>
          <a:prstGeom prst="rect">
            <a:avLst/>
          </a:prstGeom>
          <a:noFill/>
        </p:spPr>
        <p:txBody>
          <a:bodyPr wrap="square" rtlCol="0">
            <a:spAutoFit/>
          </a:bodyPr>
          <a:lstStyle/>
          <a:p>
            <a:pPr marR="0" lvl="0" algn="ctr" defTabSz="914400" eaLnBrk="1" fontAlgn="auto" latinLnBrk="0" hangingPunct="1">
              <a:lnSpc>
                <a:spcPct val="100000"/>
              </a:lnSpc>
              <a:spcBef>
                <a:spcPts val="0"/>
              </a:spcBef>
              <a:spcAft>
                <a:spcPts val="0"/>
              </a:spcAft>
              <a:buClrTx/>
              <a:buSzTx/>
              <a:tabLst/>
              <a:defRPr/>
            </a:pPr>
            <a:r>
              <a:rPr kumimoji="0" lang="en-US" sz="3600" b="0" i="0" u="none" strike="noStrike" kern="0" cap="none" spc="0" normalizeH="0" baseline="0" noProof="0" dirty="0">
                <a:ln>
                  <a:noFill/>
                </a:ln>
                <a:solidFill>
                  <a:prstClr val="black"/>
                </a:solidFill>
                <a:effectLst/>
                <a:uLnTx/>
                <a:uFillTx/>
                <a:latin typeface="Trebuchet MS" panose="020B0603020202020204" pitchFamily="34" charset="0"/>
              </a:rPr>
              <a:t>Young Millennials</a:t>
            </a:r>
            <a:r>
              <a:rPr kumimoji="0" lang="en-US" sz="3600" b="0" i="0" u="none" strike="noStrike" kern="0" cap="none" spc="0" normalizeH="0" noProof="0" dirty="0">
                <a:ln>
                  <a:noFill/>
                </a:ln>
                <a:solidFill>
                  <a:prstClr val="black"/>
                </a:solidFill>
                <a:effectLst/>
                <a:uLnTx/>
                <a:uFillTx/>
                <a:latin typeface="Trebuchet MS" panose="020B0603020202020204" pitchFamily="34" charset="0"/>
              </a:rPr>
              <a:t> (A18-24), specifically, are much more </a:t>
            </a:r>
            <a:r>
              <a:rPr lang="en-US" sz="3600" kern="0" dirty="0">
                <a:solidFill>
                  <a:prstClr val="black"/>
                </a:solidFill>
                <a:latin typeface="Trebuchet MS" panose="020B0603020202020204" pitchFamily="34" charset="0"/>
              </a:rPr>
              <a:t>engaged with Twitter than other demographic age breaks </a:t>
            </a:r>
            <a:endParaRPr kumimoji="0" lang="en-US" sz="3600" b="0" i="0" u="none" strike="noStrike" kern="0" cap="none" spc="0" normalizeH="0" baseline="0" noProof="0" dirty="0">
              <a:ln>
                <a:noFill/>
              </a:ln>
              <a:solidFill>
                <a:prstClr val="black"/>
              </a:solidFill>
              <a:effectLst/>
              <a:uLnTx/>
              <a:uFillTx/>
              <a:latin typeface="Trebuchet MS" panose="020B0603020202020204" pitchFamily="34" charset="0"/>
            </a:endParaRPr>
          </a:p>
        </p:txBody>
      </p:sp>
      <p:sp>
        <p:nvSpPr>
          <p:cNvPr id="12" name="Rounded Rectangle 10"/>
          <p:cNvSpPr/>
          <p:nvPr/>
        </p:nvSpPr>
        <p:spPr>
          <a:xfrm>
            <a:off x="7882350" y="4295441"/>
            <a:ext cx="4967123"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u="sng" kern="0" dirty="0">
                <a:solidFill>
                  <a:schemeClr val="tx1"/>
                </a:solidFill>
              </a:rPr>
              <a:t>User Profile By Age</a:t>
            </a:r>
            <a:endParaRPr kumimoji="0" lang="en-US" sz="3600" b="1" i="0" u="sng" strike="noStrike" kern="0" cap="none" spc="0" normalizeH="0" baseline="0" noProof="0" dirty="0">
              <a:ln>
                <a:noFill/>
              </a:ln>
              <a:solidFill>
                <a:schemeClr val="tx1"/>
              </a:solidFill>
              <a:effectLst/>
              <a:uLnTx/>
              <a:uFillTx/>
            </a:endParaRPr>
          </a:p>
        </p:txBody>
      </p:sp>
      <p:sp>
        <p:nvSpPr>
          <p:cNvPr id="15" name="Rounded Rectangle 10"/>
          <p:cNvSpPr/>
          <p:nvPr/>
        </p:nvSpPr>
        <p:spPr>
          <a:xfrm>
            <a:off x="16283299" y="4308147"/>
            <a:ext cx="6156211"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u="sng" kern="0" dirty="0">
                <a:solidFill>
                  <a:schemeClr val="tx1"/>
                </a:solidFill>
              </a:rPr>
              <a:t>Total Minutes Spent By Age</a:t>
            </a:r>
            <a:endParaRPr kumimoji="0" lang="en-US" sz="3200" b="1" i="0" u="sng" strike="noStrike" kern="0" cap="none" spc="0" normalizeH="0" baseline="0" noProof="0" dirty="0">
              <a:ln>
                <a:noFill/>
              </a:ln>
              <a:solidFill>
                <a:schemeClr val="tx1"/>
              </a:solidFill>
              <a:effectLst/>
              <a:uLnTx/>
              <a:uFillTx/>
            </a:endParaRPr>
          </a:p>
        </p:txBody>
      </p:sp>
      <p:sp>
        <p:nvSpPr>
          <p:cNvPr id="16" name="Rounded Rectangle 10"/>
          <p:cNvSpPr/>
          <p:nvPr/>
        </p:nvSpPr>
        <p:spPr>
          <a:xfrm>
            <a:off x="6786622" y="3193824"/>
            <a:ext cx="17390621" cy="6314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u="sng" kern="0" dirty="0">
                <a:solidFill>
                  <a:schemeClr val="tx1"/>
                </a:solidFill>
              </a:rPr>
              <a:t>Twitter Usage</a:t>
            </a:r>
            <a:endParaRPr kumimoji="0" lang="en-US" sz="4000" b="1" i="0" u="sng" strike="noStrike" kern="0" cap="none" spc="0" normalizeH="0" baseline="0" noProof="0" dirty="0">
              <a:ln>
                <a:noFill/>
              </a:ln>
              <a:solidFill>
                <a:schemeClr val="tx1"/>
              </a:solidFill>
              <a:effectLst/>
              <a:uLnTx/>
              <a:uFillTx/>
            </a:endParaRPr>
          </a:p>
        </p:txBody>
      </p:sp>
      <p:graphicFrame>
        <p:nvGraphicFramePr>
          <p:cNvPr id="17" name="Chart 16"/>
          <p:cNvGraphicFramePr/>
          <p:nvPr>
            <p:extLst>
              <p:ext uri="{D42A27DB-BD31-4B8C-83A1-F6EECF244321}">
                <p14:modId xmlns:p14="http://schemas.microsoft.com/office/powerpoint/2010/main" val="4249624535"/>
              </p:ext>
            </p:extLst>
          </p:nvPr>
        </p:nvGraphicFramePr>
        <p:xfrm>
          <a:off x="7343174" y="5123820"/>
          <a:ext cx="8672143" cy="7383978"/>
        </p:xfrm>
        <a:graphic>
          <a:graphicData uri="http://schemas.openxmlformats.org/drawingml/2006/chart">
            <c:chart xmlns:c="http://schemas.openxmlformats.org/drawingml/2006/chart" xmlns:r="http://schemas.openxmlformats.org/officeDocument/2006/relationships" r:id="rId3"/>
          </a:graphicData>
        </a:graphic>
      </p:graphicFrame>
      <p:sp>
        <p:nvSpPr>
          <p:cNvPr id="18" name="Right Brace 17"/>
          <p:cNvSpPr/>
          <p:nvPr/>
        </p:nvSpPr>
        <p:spPr>
          <a:xfrm>
            <a:off x="13017386" y="6114656"/>
            <a:ext cx="745724" cy="4937837"/>
          </a:xfrm>
          <a:prstGeom prst="rightBrac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13582175" y="8100387"/>
            <a:ext cx="1991258" cy="1692771"/>
          </a:xfrm>
          <a:prstGeom prst="rect">
            <a:avLst/>
          </a:prstGeom>
          <a:noFill/>
        </p:spPr>
        <p:txBody>
          <a:bodyPr wrap="square" rtlCol="0">
            <a:spAutoFit/>
          </a:bodyPr>
          <a:lstStyle/>
          <a:p>
            <a:pPr algn="ctr"/>
            <a:r>
              <a:rPr lang="en-US" sz="3200" b="1" u="sng" dirty="0"/>
              <a:t>18-34</a:t>
            </a:r>
          </a:p>
          <a:p>
            <a:pPr algn="ctr"/>
            <a:r>
              <a:rPr lang="en-US" sz="3200" b="1" dirty="0"/>
              <a:t>35%</a:t>
            </a:r>
          </a:p>
          <a:p>
            <a:pPr algn="ctr"/>
            <a:r>
              <a:rPr lang="en-US" sz="2000" b="1" dirty="0"/>
              <a:t>(149 index</a:t>
            </a:r>
          </a:p>
          <a:p>
            <a:pPr algn="ctr"/>
            <a:r>
              <a:rPr lang="en-US" sz="2000" b="1" dirty="0"/>
              <a:t>vs. U.S. Pop)</a:t>
            </a:r>
          </a:p>
        </p:txBody>
      </p:sp>
      <p:graphicFrame>
        <p:nvGraphicFramePr>
          <p:cNvPr id="20" name="Chart 19"/>
          <p:cNvGraphicFramePr/>
          <p:nvPr>
            <p:extLst>
              <p:ext uri="{D42A27DB-BD31-4B8C-83A1-F6EECF244321}">
                <p14:modId xmlns:p14="http://schemas.microsoft.com/office/powerpoint/2010/main" val="977568962"/>
              </p:ext>
            </p:extLst>
          </p:nvPr>
        </p:nvGraphicFramePr>
        <p:xfrm>
          <a:off x="15320763" y="5123820"/>
          <a:ext cx="8679452" cy="7390202"/>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p:cNvSpPr txBox="1"/>
          <p:nvPr/>
        </p:nvSpPr>
        <p:spPr>
          <a:xfrm>
            <a:off x="22439510" y="8100387"/>
            <a:ext cx="1947665" cy="1692771"/>
          </a:xfrm>
          <a:prstGeom prst="rect">
            <a:avLst/>
          </a:prstGeom>
          <a:noFill/>
        </p:spPr>
        <p:txBody>
          <a:bodyPr wrap="square" rtlCol="0">
            <a:spAutoFit/>
          </a:bodyPr>
          <a:lstStyle/>
          <a:p>
            <a:pPr algn="ctr"/>
            <a:r>
              <a:rPr lang="en-US" sz="3200" b="1" u="sng" dirty="0"/>
              <a:t>18-34</a:t>
            </a:r>
          </a:p>
          <a:p>
            <a:pPr algn="ctr"/>
            <a:r>
              <a:rPr lang="en-US" sz="3200" b="1" dirty="0"/>
              <a:t>48%</a:t>
            </a:r>
          </a:p>
          <a:p>
            <a:pPr algn="ctr"/>
            <a:r>
              <a:rPr lang="en-US" sz="2000" b="1" dirty="0"/>
              <a:t>of total time spent</a:t>
            </a:r>
          </a:p>
        </p:txBody>
      </p:sp>
      <p:sp>
        <p:nvSpPr>
          <p:cNvPr id="24" name="Right Brace 23"/>
          <p:cNvSpPr/>
          <p:nvPr/>
        </p:nvSpPr>
        <p:spPr>
          <a:xfrm>
            <a:off x="21740699" y="6171807"/>
            <a:ext cx="745724" cy="5103844"/>
          </a:xfrm>
          <a:prstGeom prst="rightBrac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92451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10744200"/>
            <a:ext cx="13607936" cy="2971800"/>
          </a:xfrm>
          <a:prstGeom prst="rect">
            <a:avLst/>
          </a:prstGeom>
          <a:solidFill>
            <a:srgbClr val="00A9AC">
              <a:alpha val="7098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57199" y="11676102"/>
            <a:ext cx="13607936" cy="1107996"/>
          </a:xfrm>
          <a:prstGeom prst="rect">
            <a:avLst/>
          </a:prstGeom>
          <a:noFill/>
        </p:spPr>
        <p:txBody>
          <a:bodyPr wrap="square" rtlCol="0">
            <a:spAutoFit/>
          </a:bodyPr>
          <a:lstStyle/>
          <a:p>
            <a:r>
              <a:rPr lang="en-US" sz="6600" b="1" dirty="0">
                <a:solidFill>
                  <a:schemeClr val="bg1"/>
                </a:solidFill>
              </a:rPr>
              <a:t>Trending Topics: Topline Stats</a:t>
            </a:r>
            <a:endParaRPr lang="en-US" sz="4400" dirty="0">
              <a:solidFill>
                <a:schemeClr val="bg1"/>
              </a:solidFill>
            </a:endParaRPr>
          </a:p>
        </p:txBody>
      </p:sp>
    </p:spTree>
    <p:extLst>
      <p:ext uri="{BB962C8B-B14F-4D97-AF65-F5344CB8AC3E}">
        <p14:creationId xmlns:p14="http://schemas.microsoft.com/office/powerpoint/2010/main" val="2556958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12</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2" name="TextBox 1"/>
          <p:cNvSpPr txBox="1"/>
          <p:nvPr/>
        </p:nvSpPr>
        <p:spPr>
          <a:xfrm>
            <a:off x="7055547" y="2274882"/>
            <a:ext cx="16516238" cy="8679299"/>
          </a:xfrm>
          <a:prstGeom prst="rect">
            <a:avLst/>
          </a:prstGeom>
          <a:noFill/>
        </p:spPr>
        <p:txBody>
          <a:bodyPr wrap="square" rtlCol="0">
            <a:spAutoFit/>
          </a:bodyPr>
          <a:lstStyle/>
          <a:p>
            <a:pPr marL="571500" lvl="0" indent="-571500" defTabSz="914400">
              <a:buFont typeface="Wingdings" panose="05000000000000000000" pitchFamily="2" charset="2"/>
              <a:buChar char="v"/>
              <a:defRPr/>
            </a:pPr>
            <a:r>
              <a:rPr lang="en-US" sz="3200" kern="0" dirty="0">
                <a:solidFill>
                  <a:prstClr val="black"/>
                </a:solidFill>
                <a:latin typeface="Trebuchet MS" panose="020B0603020202020204" pitchFamily="34" charset="0"/>
              </a:rPr>
              <a:t>To quantify the important role that TV plays in people’s lives, we analyzed the impact of TV programming on the top 10 trending Twitter topics during the first four weeks of the new Fall broadcast season</a:t>
            </a:r>
          </a:p>
          <a:p>
            <a:pPr marL="2201098" lvl="2" indent="-571500" defTabSz="914400">
              <a:buFont typeface="Wingdings" panose="05000000000000000000" pitchFamily="2" charset="2"/>
              <a:buChar char="v"/>
              <a:defRPr/>
            </a:pPr>
            <a:r>
              <a:rPr lang="en-US" sz="2800" kern="0" dirty="0">
                <a:solidFill>
                  <a:prstClr val="black"/>
                </a:solidFill>
                <a:latin typeface="Trebuchet MS" panose="020B0603020202020204" pitchFamily="34" charset="0"/>
              </a:rPr>
              <a:t>Monday, September 24</a:t>
            </a:r>
            <a:r>
              <a:rPr lang="en-US" sz="2800" kern="0" baseline="30000" dirty="0">
                <a:solidFill>
                  <a:prstClr val="black"/>
                </a:solidFill>
                <a:latin typeface="Trebuchet MS" panose="020B0603020202020204" pitchFamily="34" charset="0"/>
              </a:rPr>
              <a:t>th</a:t>
            </a:r>
            <a:r>
              <a:rPr lang="en-US" sz="2800" kern="0" dirty="0">
                <a:solidFill>
                  <a:prstClr val="black"/>
                </a:solidFill>
                <a:latin typeface="Trebuchet MS" panose="020B0603020202020204" pitchFamily="34" charset="0"/>
              </a:rPr>
              <a:t>, 2018 – Sunday, October 21</a:t>
            </a:r>
            <a:r>
              <a:rPr lang="en-US" sz="2800" kern="0" baseline="30000" dirty="0">
                <a:solidFill>
                  <a:prstClr val="black"/>
                </a:solidFill>
                <a:latin typeface="Trebuchet MS" panose="020B0603020202020204" pitchFamily="34" charset="0"/>
              </a:rPr>
              <a:t>st</a:t>
            </a:r>
            <a:r>
              <a:rPr lang="en-US" sz="2800" kern="0" dirty="0">
                <a:solidFill>
                  <a:prstClr val="black"/>
                </a:solidFill>
                <a:latin typeface="Trebuchet MS" panose="020B0603020202020204" pitchFamily="34" charset="0"/>
              </a:rPr>
              <a:t>, 2018</a:t>
            </a:r>
          </a:p>
          <a:p>
            <a:pPr marL="457200" lvl="1" defTabSz="914400">
              <a:defRPr/>
            </a:pPr>
            <a:endParaRPr lang="en-US" sz="6000" kern="0" dirty="0">
              <a:solidFill>
                <a:prstClr val="black"/>
              </a:solidFill>
              <a:latin typeface="Trebuchet MS" panose="020B0603020202020204" pitchFamily="34" charset="0"/>
            </a:endParaRPr>
          </a:p>
          <a:p>
            <a:pPr marL="571500" lvl="0" indent="-571500" defTabSz="914400">
              <a:buFont typeface="Wingdings" panose="05000000000000000000" pitchFamily="2" charset="2"/>
              <a:buChar char="v"/>
              <a:defRPr/>
            </a:pPr>
            <a:r>
              <a:rPr lang="en-US" sz="3200" kern="0" dirty="0">
                <a:solidFill>
                  <a:prstClr val="black"/>
                </a:solidFill>
                <a:latin typeface="Trebuchet MS" panose="020B0603020202020204" pitchFamily="34" charset="0"/>
              </a:rPr>
              <a:t>Since trending topics are everchanging and a slight lag time typically exists for topics to start trending, we monitored four “points in time” each night to capture what people are talking about online throughout the evening</a:t>
            </a:r>
          </a:p>
          <a:p>
            <a:pPr marL="2201098" lvl="2" indent="-571500" defTabSz="914400">
              <a:buFont typeface="Wingdings" panose="05000000000000000000" pitchFamily="2" charset="2"/>
              <a:buChar char="v"/>
              <a:defRPr/>
            </a:pPr>
            <a:r>
              <a:rPr lang="en-US" sz="2800" kern="0" dirty="0">
                <a:solidFill>
                  <a:prstClr val="black"/>
                </a:solidFill>
                <a:latin typeface="Trebuchet MS" panose="020B0603020202020204" pitchFamily="34" charset="0"/>
              </a:rPr>
              <a:t>8:30p, 9:30p, 10:30p, 11:30p</a:t>
            </a:r>
          </a:p>
          <a:p>
            <a:pPr marL="742950" lvl="1" indent="-285750" defTabSz="914400">
              <a:buFont typeface="Wingdings" panose="05000000000000000000" pitchFamily="2" charset="2"/>
              <a:buChar char="v"/>
              <a:defRPr/>
            </a:pPr>
            <a:endParaRPr lang="en-US" sz="6000" kern="0" dirty="0">
              <a:solidFill>
                <a:prstClr val="black"/>
              </a:solidFill>
              <a:latin typeface="Trebuchet MS" panose="020B0603020202020204" pitchFamily="34" charset="0"/>
            </a:endParaRPr>
          </a:p>
          <a:p>
            <a:pPr marL="571500" indent="-571500" defTabSz="914400">
              <a:buFont typeface="Wingdings" panose="05000000000000000000" pitchFamily="2" charset="2"/>
              <a:buChar char="v"/>
              <a:defRPr/>
            </a:pPr>
            <a:r>
              <a:rPr lang="en-US" sz="3200" kern="0" dirty="0">
                <a:solidFill>
                  <a:prstClr val="black"/>
                </a:solidFill>
                <a:latin typeface="Trebuchet MS" panose="020B0603020202020204" pitchFamily="34" charset="0"/>
              </a:rPr>
              <a:t>Ad-supported TV topics were grouped into two types:</a:t>
            </a:r>
          </a:p>
          <a:p>
            <a:pPr marL="2201098" lvl="2" indent="-571500" defTabSz="914400">
              <a:buFont typeface="Wingdings" panose="05000000000000000000" pitchFamily="2" charset="2"/>
              <a:buChar char="v"/>
              <a:defRPr/>
            </a:pPr>
            <a:r>
              <a:rPr lang="en-US" sz="2800" b="1" u="sng" kern="0" dirty="0">
                <a:solidFill>
                  <a:srgbClr val="00A9AC"/>
                </a:solidFill>
                <a:latin typeface="Trebuchet MS" panose="020B0603020202020204" pitchFamily="34" charset="0"/>
              </a:rPr>
              <a:t>Direct</a:t>
            </a:r>
            <a:r>
              <a:rPr lang="en-US" sz="2800" kern="0" dirty="0">
                <a:solidFill>
                  <a:prstClr val="black"/>
                </a:solidFill>
                <a:latin typeface="Trebuchet MS" panose="020B0603020202020204" pitchFamily="34" charset="0"/>
              </a:rPr>
              <a:t>: specific hashtags of televised entertainment shows, sports events or news programming</a:t>
            </a:r>
          </a:p>
          <a:p>
            <a:pPr marL="1343848" lvl="1" indent="-171450" defTabSz="914400">
              <a:buFont typeface="Wingdings" panose="05000000000000000000" pitchFamily="2" charset="2"/>
              <a:buChar char="v"/>
              <a:defRPr/>
            </a:pPr>
            <a:endParaRPr lang="en-US" sz="1800" kern="0" dirty="0">
              <a:solidFill>
                <a:prstClr val="black"/>
              </a:solidFill>
              <a:latin typeface="Trebuchet MS" panose="020B0603020202020204" pitchFamily="34" charset="0"/>
            </a:endParaRPr>
          </a:p>
          <a:p>
            <a:pPr marL="2201098" lvl="2" indent="-571500" defTabSz="914400">
              <a:buFont typeface="Wingdings" panose="05000000000000000000" pitchFamily="2" charset="2"/>
              <a:buChar char="v"/>
              <a:defRPr/>
            </a:pPr>
            <a:r>
              <a:rPr lang="en-US" sz="2800" b="1" u="sng" kern="0" dirty="0">
                <a:solidFill>
                  <a:srgbClr val="3781B2"/>
                </a:solidFill>
                <a:latin typeface="Trebuchet MS" panose="020B0603020202020204" pitchFamily="34" charset="0"/>
              </a:rPr>
              <a:t>Related</a:t>
            </a:r>
            <a:r>
              <a:rPr lang="en-US" sz="2800" kern="0" dirty="0">
                <a:solidFill>
                  <a:prstClr val="black"/>
                </a:solidFill>
                <a:latin typeface="Trebuchet MS" panose="020B0603020202020204" pitchFamily="34" charset="0"/>
              </a:rPr>
              <a:t>: topics associated with specific TV programming including athletes, general team hashtags, collegiate school mentions (school &amp; nicknames for football teams), show characters, celebrity personalities, and specific TV-related news references</a:t>
            </a:r>
          </a:p>
        </p:txBody>
      </p:sp>
      <p:sp>
        <p:nvSpPr>
          <p:cNvPr id="9" name="TextBox 8"/>
          <p:cNvSpPr txBox="1"/>
          <p:nvPr/>
        </p:nvSpPr>
        <p:spPr>
          <a:xfrm>
            <a:off x="263908" y="5149839"/>
            <a:ext cx="6566985" cy="3416320"/>
          </a:xfrm>
          <a:prstGeom prst="rect">
            <a:avLst/>
          </a:prstGeom>
          <a:noFill/>
        </p:spPr>
        <p:txBody>
          <a:bodyPr wrap="square" rtlCol="0">
            <a:spAutoFit/>
          </a:bodyPr>
          <a:lstStyle/>
          <a:p>
            <a:r>
              <a:rPr lang="en-US" sz="5400" dirty="0">
                <a:solidFill>
                  <a:schemeClr val="bg1"/>
                </a:solidFill>
                <a:latin typeface="Trebuchet MS"/>
                <a:cs typeface="Trebuchet MS"/>
              </a:rPr>
              <a:t>Quantifying How Much Ad-Supported TV Drives Online Social Conversation</a:t>
            </a:r>
            <a:endParaRPr lang="en-US" sz="5400" dirty="0">
              <a:solidFill>
                <a:schemeClr val="bg1"/>
              </a:solidFill>
            </a:endParaRPr>
          </a:p>
        </p:txBody>
      </p:sp>
      <p:sp>
        <p:nvSpPr>
          <p:cNvPr id="7" name="Text Placeholder 3">
            <a:extLst>
              <a:ext uri="{FF2B5EF4-FFF2-40B4-BE49-F238E27FC236}">
                <a16:creationId xmlns="" xmlns:a16="http://schemas.microsoft.com/office/drawing/2014/main" id="{2A33C9CC-5B47-46B8-859D-1990E3F4BBF1}"/>
              </a:ext>
            </a:extLst>
          </p:cNvPr>
          <p:cNvSpPr txBox="1">
            <a:spLocks/>
          </p:cNvSpPr>
          <p:nvPr/>
        </p:nvSpPr>
        <p:spPr>
          <a:xfrm>
            <a:off x="7647977" y="12552219"/>
            <a:ext cx="7534528" cy="47305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*Geography reflects United States-based Twitter Top 10 trending data</a:t>
            </a:r>
          </a:p>
        </p:txBody>
      </p:sp>
    </p:spTree>
    <p:extLst>
      <p:ext uri="{BB962C8B-B14F-4D97-AF65-F5344CB8AC3E}">
        <p14:creationId xmlns:p14="http://schemas.microsoft.com/office/powerpoint/2010/main" val="3546609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13</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04291" y="3118515"/>
            <a:ext cx="6566985" cy="5909310"/>
          </a:xfrm>
          <a:prstGeom prst="rect">
            <a:avLst/>
          </a:prstGeom>
          <a:noFill/>
        </p:spPr>
        <p:txBody>
          <a:bodyPr wrap="square" rtlCol="0">
            <a:spAutoFit/>
          </a:bodyPr>
          <a:lstStyle/>
          <a:p>
            <a:r>
              <a:rPr lang="en-US" sz="5400" dirty="0">
                <a:latin typeface="Trebuchet MS"/>
                <a:cs typeface="Trebuchet MS"/>
              </a:rPr>
              <a:t>Ad-Supported TV Accounted for Over</a:t>
            </a:r>
            <a:br>
              <a:rPr lang="en-US" sz="5400" dirty="0">
                <a:latin typeface="Trebuchet MS"/>
                <a:cs typeface="Trebuchet MS"/>
              </a:rPr>
            </a:br>
            <a:r>
              <a:rPr lang="en-US" sz="5400" b="1" dirty="0">
                <a:solidFill>
                  <a:srgbClr val="00A9AC"/>
                </a:solidFill>
                <a:latin typeface="Trebuchet MS"/>
                <a:cs typeface="Trebuchet MS"/>
              </a:rPr>
              <a:t>8 Of The Top 10</a:t>
            </a:r>
            <a:r>
              <a:rPr lang="en-US" sz="5400" dirty="0">
                <a:solidFill>
                  <a:srgbClr val="00A9AC"/>
                </a:solidFill>
                <a:latin typeface="Trebuchet MS"/>
                <a:cs typeface="Trebuchet MS"/>
              </a:rPr>
              <a:t> </a:t>
            </a:r>
            <a:r>
              <a:rPr lang="en-US" sz="5400" dirty="0">
                <a:latin typeface="Trebuchet MS"/>
                <a:cs typeface="Trebuchet MS"/>
              </a:rPr>
              <a:t>Trending Twitter Topics Through The Four-Week Time Period</a:t>
            </a:r>
            <a:endParaRPr lang="en-US" sz="5400" dirty="0"/>
          </a:p>
        </p:txBody>
      </p:sp>
      <p:sp>
        <p:nvSpPr>
          <p:cNvPr id="15" name="TextBox 14">
            <a:extLst>
              <a:ext uri="{FF2B5EF4-FFF2-40B4-BE49-F238E27FC236}">
                <a16:creationId xmlns="" xmlns:a16="http://schemas.microsoft.com/office/drawing/2014/main" id="{1D6AF794-4488-4F96-AB86-CB090444C6E0}"/>
              </a:ext>
            </a:extLst>
          </p:cNvPr>
          <p:cNvSpPr txBox="1"/>
          <p:nvPr/>
        </p:nvSpPr>
        <p:spPr>
          <a:xfrm>
            <a:off x="6995929" y="6609846"/>
            <a:ext cx="1715153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Ad-supported TV dominates the top social conversations on Twitter deeper into the night as more primetime shows and sporting events air</a:t>
            </a:r>
          </a:p>
        </p:txBody>
      </p:sp>
      <p:sp>
        <p:nvSpPr>
          <p:cNvPr id="3" name="Rectangle 2"/>
          <p:cNvSpPr/>
          <p:nvPr/>
        </p:nvSpPr>
        <p:spPr>
          <a:xfrm>
            <a:off x="7890569" y="13198088"/>
            <a:ext cx="8119275" cy="461665"/>
          </a:xfrm>
          <a:prstGeom prst="rect">
            <a:avLst/>
          </a:prstGeom>
        </p:spPr>
        <p:txBody>
          <a:bodyPr wrap="square">
            <a:spAutoFit/>
          </a:bodyPr>
          <a:lstStyle/>
          <a:p>
            <a:r>
              <a:rPr lang="en-US" sz="1200" dirty="0">
                <a:solidFill>
                  <a:schemeClr val="bg1"/>
                </a:solidFill>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a:t>
            </a:r>
          </a:p>
        </p:txBody>
      </p:sp>
      <p:sp>
        <p:nvSpPr>
          <p:cNvPr id="4" name="Rounded Rectangle 3"/>
          <p:cNvSpPr/>
          <p:nvPr/>
        </p:nvSpPr>
        <p:spPr>
          <a:xfrm>
            <a:off x="12450508" y="632766"/>
            <a:ext cx="6539864" cy="5111024"/>
          </a:xfrm>
          <a:prstGeom prst="roundRect">
            <a:avLst/>
          </a:prstGeom>
          <a:solidFill>
            <a:srgbClr val="00A9AC"/>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u="sng" dirty="0"/>
              <a:t>84%</a:t>
            </a:r>
          </a:p>
          <a:p>
            <a:pPr algn="ctr"/>
            <a:r>
              <a:rPr lang="en-US" sz="4800" dirty="0"/>
              <a:t>Overall Total % of TV-topics in Top 10 During Primetime</a:t>
            </a:r>
          </a:p>
        </p:txBody>
      </p:sp>
      <p:sp>
        <p:nvSpPr>
          <p:cNvPr id="16" name="Rounded Rectangle 15"/>
          <p:cNvSpPr/>
          <p:nvPr/>
        </p:nvSpPr>
        <p:spPr>
          <a:xfrm>
            <a:off x="7340517" y="8768394"/>
            <a:ext cx="3670092" cy="3295980"/>
          </a:xfrm>
          <a:prstGeom prst="roundRect">
            <a:avLst/>
          </a:prstGeom>
          <a:solidFill>
            <a:srgbClr val="00A9AC"/>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u="sng" dirty="0"/>
              <a:t>8:30p</a:t>
            </a:r>
          </a:p>
          <a:p>
            <a:pPr algn="ctr"/>
            <a:r>
              <a:rPr lang="en-US" sz="4000" dirty="0"/>
              <a:t>Total % of </a:t>
            </a:r>
          </a:p>
          <a:p>
            <a:pPr algn="ctr"/>
            <a:r>
              <a:rPr lang="en-US" sz="4000" dirty="0"/>
              <a:t>TV-topics In Top 10: </a:t>
            </a:r>
            <a:r>
              <a:rPr lang="en-US" sz="5400" b="1" u="sng" dirty="0"/>
              <a:t>73%</a:t>
            </a:r>
            <a:endParaRPr lang="en-US" sz="4800" b="1" u="sng" dirty="0"/>
          </a:p>
        </p:txBody>
      </p:sp>
      <p:sp>
        <p:nvSpPr>
          <p:cNvPr id="17" name="Rounded Rectangle 16"/>
          <p:cNvSpPr/>
          <p:nvPr/>
        </p:nvSpPr>
        <p:spPr>
          <a:xfrm>
            <a:off x="11634101" y="8768394"/>
            <a:ext cx="3670092" cy="3295980"/>
          </a:xfrm>
          <a:prstGeom prst="roundRect">
            <a:avLst/>
          </a:prstGeom>
          <a:solidFill>
            <a:srgbClr val="00A9AC"/>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u="sng" dirty="0"/>
              <a:t>9:30p</a:t>
            </a:r>
          </a:p>
          <a:p>
            <a:pPr algn="ctr"/>
            <a:r>
              <a:rPr lang="en-US" sz="4000" dirty="0"/>
              <a:t>Total % of </a:t>
            </a:r>
          </a:p>
          <a:p>
            <a:pPr algn="ctr"/>
            <a:r>
              <a:rPr lang="en-US" sz="4000" dirty="0"/>
              <a:t>TV-topics In Top 10: </a:t>
            </a:r>
            <a:r>
              <a:rPr lang="en-US" sz="5400" b="1" u="sng" dirty="0"/>
              <a:t>86%</a:t>
            </a:r>
          </a:p>
        </p:txBody>
      </p:sp>
      <p:sp>
        <p:nvSpPr>
          <p:cNvPr id="18" name="Rounded Rectangle 17"/>
          <p:cNvSpPr/>
          <p:nvPr/>
        </p:nvSpPr>
        <p:spPr>
          <a:xfrm>
            <a:off x="15933644" y="8766578"/>
            <a:ext cx="3670092" cy="3295980"/>
          </a:xfrm>
          <a:prstGeom prst="roundRect">
            <a:avLst/>
          </a:prstGeom>
          <a:solidFill>
            <a:srgbClr val="00A9AC"/>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u="sng" dirty="0"/>
              <a:t>10:30p</a:t>
            </a:r>
          </a:p>
          <a:p>
            <a:pPr algn="ctr"/>
            <a:r>
              <a:rPr lang="en-US" sz="4000" dirty="0"/>
              <a:t>Total % of </a:t>
            </a:r>
          </a:p>
          <a:p>
            <a:pPr algn="ctr"/>
            <a:r>
              <a:rPr lang="en-US" sz="4000" dirty="0"/>
              <a:t>TV-topics In Top 10: </a:t>
            </a:r>
            <a:r>
              <a:rPr lang="en-US" sz="5400" b="1" u="sng" dirty="0"/>
              <a:t>88%</a:t>
            </a:r>
          </a:p>
        </p:txBody>
      </p:sp>
      <p:sp>
        <p:nvSpPr>
          <p:cNvPr id="19" name="Rounded Rectangle 18"/>
          <p:cNvSpPr/>
          <p:nvPr/>
        </p:nvSpPr>
        <p:spPr>
          <a:xfrm>
            <a:off x="20233187" y="8766578"/>
            <a:ext cx="3670092" cy="3295980"/>
          </a:xfrm>
          <a:prstGeom prst="roundRect">
            <a:avLst/>
          </a:prstGeom>
          <a:solidFill>
            <a:srgbClr val="00A9AC"/>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u="sng" dirty="0"/>
              <a:t>11:30p</a:t>
            </a:r>
          </a:p>
          <a:p>
            <a:pPr algn="ctr"/>
            <a:r>
              <a:rPr lang="en-US" sz="4000" dirty="0"/>
              <a:t>Total % of </a:t>
            </a:r>
          </a:p>
          <a:p>
            <a:pPr algn="ctr"/>
            <a:r>
              <a:rPr lang="en-US" sz="4000" dirty="0"/>
              <a:t>TV-topics In Top 10:</a:t>
            </a:r>
            <a:r>
              <a:rPr lang="en-US" sz="5400" dirty="0"/>
              <a:t> </a:t>
            </a:r>
            <a:r>
              <a:rPr lang="en-US" sz="5400" b="1" u="sng" dirty="0"/>
              <a:t>88%</a:t>
            </a:r>
          </a:p>
        </p:txBody>
      </p:sp>
    </p:spTree>
    <p:extLst>
      <p:ext uri="{BB962C8B-B14F-4D97-AF65-F5344CB8AC3E}">
        <p14:creationId xmlns:p14="http://schemas.microsoft.com/office/powerpoint/2010/main" val="3069987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14</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121600" y="3654544"/>
            <a:ext cx="6551613" cy="5909310"/>
          </a:xfrm>
          <a:prstGeom prst="rect">
            <a:avLst/>
          </a:prstGeom>
          <a:noFill/>
        </p:spPr>
        <p:txBody>
          <a:bodyPr wrap="square" rtlCol="0">
            <a:spAutoFit/>
          </a:bodyPr>
          <a:lstStyle/>
          <a:p>
            <a:pPr>
              <a:spcBef>
                <a:spcPct val="0"/>
              </a:spcBef>
              <a:defRPr/>
            </a:pPr>
            <a:r>
              <a:rPr lang="en-US" sz="5400" spc="-100" dirty="0">
                <a:solidFill>
                  <a:schemeClr val="bg1"/>
                </a:solidFill>
              </a:rPr>
              <a:t>At Least </a:t>
            </a:r>
            <a:r>
              <a:rPr lang="en-US" sz="5400" b="1" spc="-100" dirty="0"/>
              <a:t>Two-Thirds</a:t>
            </a:r>
            <a:r>
              <a:rPr lang="en-US" sz="5400" spc="-100" dirty="0">
                <a:solidFill>
                  <a:schemeClr val="bg1"/>
                </a:solidFill>
              </a:rPr>
              <a:t> Of The Top 10 Trending Topics </a:t>
            </a:r>
          </a:p>
          <a:p>
            <a:pPr>
              <a:spcBef>
                <a:spcPct val="0"/>
              </a:spcBef>
              <a:defRPr/>
            </a:pPr>
            <a:r>
              <a:rPr lang="en-US" sz="5400" b="1" spc="-100" dirty="0"/>
              <a:t>On Any Night </a:t>
            </a:r>
          </a:p>
          <a:p>
            <a:pPr>
              <a:spcBef>
                <a:spcPct val="0"/>
              </a:spcBef>
              <a:defRPr/>
            </a:pPr>
            <a:r>
              <a:rPr lang="en-US" sz="5400" spc="-100" dirty="0">
                <a:solidFill>
                  <a:schemeClr val="bg1"/>
                </a:solidFill>
              </a:rPr>
              <a:t>Were Based on </a:t>
            </a:r>
          </a:p>
          <a:p>
            <a:pPr>
              <a:spcBef>
                <a:spcPct val="0"/>
              </a:spcBef>
              <a:defRPr/>
            </a:pPr>
            <a:r>
              <a:rPr lang="en-US" sz="5400" spc="-100" dirty="0">
                <a:solidFill>
                  <a:schemeClr val="bg1"/>
                </a:solidFill>
              </a:rPr>
              <a:t>Ad-Supported TV Content</a:t>
            </a:r>
          </a:p>
        </p:txBody>
      </p:sp>
      <p:sp>
        <p:nvSpPr>
          <p:cNvPr id="7" name="Rectangle 6"/>
          <p:cNvSpPr/>
          <p:nvPr/>
        </p:nvSpPr>
        <p:spPr>
          <a:xfrm>
            <a:off x="8663401" y="3346498"/>
            <a:ext cx="2070068" cy="9112415"/>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 name="Rectangle 7"/>
          <p:cNvSpPr/>
          <p:nvPr/>
        </p:nvSpPr>
        <p:spPr>
          <a:xfrm>
            <a:off x="10869971" y="3346497"/>
            <a:ext cx="2070068" cy="9115133"/>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p:cNvSpPr/>
          <p:nvPr/>
        </p:nvSpPr>
        <p:spPr>
          <a:xfrm>
            <a:off x="13091091" y="3346498"/>
            <a:ext cx="2070068" cy="911785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10"/>
          <p:cNvSpPr/>
          <p:nvPr/>
        </p:nvSpPr>
        <p:spPr>
          <a:xfrm>
            <a:off x="15317210" y="3346497"/>
            <a:ext cx="2070068" cy="9115133"/>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Rectangle 11"/>
          <p:cNvSpPr/>
          <p:nvPr/>
        </p:nvSpPr>
        <p:spPr>
          <a:xfrm>
            <a:off x="17529448" y="3346497"/>
            <a:ext cx="2070068" cy="9115133"/>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ectangle 14"/>
          <p:cNvSpPr/>
          <p:nvPr/>
        </p:nvSpPr>
        <p:spPr>
          <a:xfrm>
            <a:off x="19742397" y="3346497"/>
            <a:ext cx="2070068" cy="9115133"/>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p:cNvSpPr/>
          <p:nvPr/>
        </p:nvSpPr>
        <p:spPr>
          <a:xfrm>
            <a:off x="21948182" y="3346498"/>
            <a:ext cx="2035930" cy="911513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Rectangle 16"/>
          <p:cNvSpPr/>
          <p:nvPr/>
        </p:nvSpPr>
        <p:spPr>
          <a:xfrm>
            <a:off x="8666245" y="2558314"/>
            <a:ext cx="2064381" cy="7602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84%</a:t>
            </a:r>
          </a:p>
        </p:txBody>
      </p:sp>
      <p:sp>
        <p:nvSpPr>
          <p:cNvPr id="18" name="Rectangle 17"/>
          <p:cNvSpPr/>
          <p:nvPr/>
        </p:nvSpPr>
        <p:spPr>
          <a:xfrm>
            <a:off x="10872103" y="2558314"/>
            <a:ext cx="2065805" cy="7602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84%</a:t>
            </a:r>
          </a:p>
        </p:txBody>
      </p:sp>
      <p:sp>
        <p:nvSpPr>
          <p:cNvPr id="19" name="Rectangle 18"/>
          <p:cNvSpPr/>
          <p:nvPr/>
        </p:nvSpPr>
        <p:spPr>
          <a:xfrm>
            <a:off x="13090033" y="2558314"/>
            <a:ext cx="2072185" cy="7602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88%</a:t>
            </a:r>
          </a:p>
        </p:txBody>
      </p:sp>
      <p:sp>
        <p:nvSpPr>
          <p:cNvPr id="20" name="Rectangle 19"/>
          <p:cNvSpPr/>
          <p:nvPr/>
        </p:nvSpPr>
        <p:spPr>
          <a:xfrm>
            <a:off x="15308074" y="2558314"/>
            <a:ext cx="2080758" cy="7602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88%</a:t>
            </a:r>
          </a:p>
        </p:txBody>
      </p:sp>
      <p:sp>
        <p:nvSpPr>
          <p:cNvPr id="22" name="Rectangle 21"/>
          <p:cNvSpPr/>
          <p:nvPr/>
        </p:nvSpPr>
        <p:spPr>
          <a:xfrm>
            <a:off x="17526956" y="2558314"/>
            <a:ext cx="2070076" cy="7602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68%</a:t>
            </a:r>
          </a:p>
        </p:txBody>
      </p:sp>
      <p:sp>
        <p:nvSpPr>
          <p:cNvPr id="23" name="Rectangle 22"/>
          <p:cNvSpPr/>
          <p:nvPr/>
        </p:nvSpPr>
        <p:spPr>
          <a:xfrm>
            <a:off x="19742397" y="2558314"/>
            <a:ext cx="2070068" cy="74519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86%</a:t>
            </a:r>
          </a:p>
        </p:txBody>
      </p:sp>
      <p:sp>
        <p:nvSpPr>
          <p:cNvPr id="24" name="Rectangle 23"/>
          <p:cNvSpPr/>
          <p:nvPr/>
        </p:nvSpPr>
        <p:spPr>
          <a:xfrm>
            <a:off x="21946688" y="2558314"/>
            <a:ext cx="2038918" cy="7525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87%</a:t>
            </a:r>
          </a:p>
        </p:txBody>
      </p:sp>
      <p:sp>
        <p:nvSpPr>
          <p:cNvPr id="25" name="Rectangle 24"/>
          <p:cNvSpPr/>
          <p:nvPr/>
        </p:nvSpPr>
        <p:spPr>
          <a:xfrm>
            <a:off x="8666422" y="1777485"/>
            <a:ext cx="2064027" cy="74784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Monday</a:t>
            </a:r>
          </a:p>
        </p:txBody>
      </p:sp>
      <p:sp>
        <p:nvSpPr>
          <p:cNvPr id="26" name="Rectangle 25"/>
          <p:cNvSpPr/>
          <p:nvPr/>
        </p:nvSpPr>
        <p:spPr>
          <a:xfrm>
            <a:off x="10869967" y="1777485"/>
            <a:ext cx="2070076" cy="74784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Tuesday</a:t>
            </a:r>
          </a:p>
        </p:txBody>
      </p:sp>
      <p:sp>
        <p:nvSpPr>
          <p:cNvPr id="27" name="Rectangle 26"/>
          <p:cNvSpPr/>
          <p:nvPr/>
        </p:nvSpPr>
        <p:spPr>
          <a:xfrm>
            <a:off x="13087897" y="1777485"/>
            <a:ext cx="2076456" cy="7468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Wednesday</a:t>
            </a:r>
          </a:p>
        </p:txBody>
      </p:sp>
      <p:sp>
        <p:nvSpPr>
          <p:cNvPr id="28" name="Rectangle 27"/>
          <p:cNvSpPr/>
          <p:nvPr/>
        </p:nvSpPr>
        <p:spPr>
          <a:xfrm>
            <a:off x="15305827" y="1777485"/>
            <a:ext cx="2102942" cy="7468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Thursday</a:t>
            </a:r>
          </a:p>
        </p:txBody>
      </p:sp>
      <p:sp>
        <p:nvSpPr>
          <p:cNvPr id="29" name="Rectangle 28"/>
          <p:cNvSpPr/>
          <p:nvPr/>
        </p:nvSpPr>
        <p:spPr>
          <a:xfrm>
            <a:off x="17523757" y="1777485"/>
            <a:ext cx="2076475" cy="7468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Friday</a:t>
            </a:r>
          </a:p>
        </p:txBody>
      </p:sp>
      <p:sp>
        <p:nvSpPr>
          <p:cNvPr id="30" name="Rectangle 29"/>
          <p:cNvSpPr/>
          <p:nvPr/>
        </p:nvSpPr>
        <p:spPr>
          <a:xfrm>
            <a:off x="19744533" y="1777485"/>
            <a:ext cx="2065797" cy="7468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Saturday</a:t>
            </a:r>
          </a:p>
        </p:txBody>
      </p:sp>
      <p:sp>
        <p:nvSpPr>
          <p:cNvPr id="31" name="Rectangle 30"/>
          <p:cNvSpPr/>
          <p:nvPr/>
        </p:nvSpPr>
        <p:spPr>
          <a:xfrm>
            <a:off x="21951028" y="1777485"/>
            <a:ext cx="2030238" cy="7334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Sunday</a:t>
            </a:r>
          </a:p>
        </p:txBody>
      </p:sp>
      <p:sp>
        <p:nvSpPr>
          <p:cNvPr id="32" name="Rectangle 31"/>
          <p:cNvSpPr/>
          <p:nvPr/>
        </p:nvSpPr>
        <p:spPr>
          <a:xfrm>
            <a:off x="6913238" y="2541083"/>
            <a:ext cx="1745893" cy="76024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u="sng" dirty="0">
                <a:solidFill>
                  <a:schemeClr val="tx1"/>
                </a:solidFill>
              </a:rPr>
              <a:t>Overall</a:t>
            </a:r>
          </a:p>
        </p:txBody>
      </p:sp>
      <p:sp>
        <p:nvSpPr>
          <p:cNvPr id="33" name="Rectangle 32"/>
          <p:cNvSpPr/>
          <p:nvPr/>
        </p:nvSpPr>
        <p:spPr>
          <a:xfrm>
            <a:off x="6924613" y="4288333"/>
            <a:ext cx="1750162" cy="76024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u="sng" dirty="0">
                <a:solidFill>
                  <a:schemeClr val="tx1"/>
                </a:solidFill>
              </a:rPr>
              <a:t>8:30p</a:t>
            </a:r>
          </a:p>
        </p:txBody>
      </p:sp>
      <p:sp>
        <p:nvSpPr>
          <p:cNvPr id="34" name="Rectangle 33"/>
          <p:cNvSpPr/>
          <p:nvPr/>
        </p:nvSpPr>
        <p:spPr>
          <a:xfrm>
            <a:off x="6673213" y="6504612"/>
            <a:ext cx="1995875" cy="76024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u="sng" dirty="0">
                <a:solidFill>
                  <a:schemeClr val="tx1"/>
                </a:solidFill>
              </a:rPr>
              <a:t>9:30p</a:t>
            </a:r>
          </a:p>
        </p:txBody>
      </p:sp>
      <p:sp>
        <p:nvSpPr>
          <p:cNvPr id="35" name="Rectangle 34"/>
          <p:cNvSpPr/>
          <p:nvPr/>
        </p:nvSpPr>
        <p:spPr>
          <a:xfrm>
            <a:off x="6924611" y="8732908"/>
            <a:ext cx="1744477" cy="76024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u="sng" dirty="0">
                <a:solidFill>
                  <a:schemeClr val="tx1"/>
                </a:solidFill>
              </a:rPr>
              <a:t>10:30p</a:t>
            </a:r>
          </a:p>
        </p:txBody>
      </p:sp>
      <p:sp>
        <p:nvSpPr>
          <p:cNvPr id="36" name="Rectangle 35"/>
          <p:cNvSpPr/>
          <p:nvPr/>
        </p:nvSpPr>
        <p:spPr>
          <a:xfrm>
            <a:off x="6924611" y="10993990"/>
            <a:ext cx="1744477" cy="76024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u="sng" dirty="0">
                <a:solidFill>
                  <a:schemeClr val="tx1"/>
                </a:solidFill>
              </a:rPr>
              <a:t>11:30p</a:t>
            </a:r>
          </a:p>
        </p:txBody>
      </p:sp>
      <p:sp>
        <p:nvSpPr>
          <p:cNvPr id="37" name="TextBox 36"/>
          <p:cNvSpPr txBox="1"/>
          <p:nvPr/>
        </p:nvSpPr>
        <p:spPr>
          <a:xfrm>
            <a:off x="8694995" y="4322070"/>
            <a:ext cx="15290615" cy="707886"/>
          </a:xfrm>
          <a:prstGeom prst="rect">
            <a:avLst/>
          </a:prstGeom>
          <a:noFill/>
        </p:spPr>
        <p:txBody>
          <a:bodyPr wrap="square" rtlCol="0">
            <a:spAutoFit/>
          </a:bodyPr>
          <a:lstStyle/>
          <a:p>
            <a:r>
              <a:rPr lang="en-US" sz="4000" b="1" dirty="0">
                <a:solidFill>
                  <a:schemeClr val="bg1"/>
                </a:solidFill>
              </a:rPr>
              <a:t>   65%         78%        75%         68%        43%        90%        93%</a:t>
            </a:r>
          </a:p>
        </p:txBody>
      </p:sp>
      <p:sp>
        <p:nvSpPr>
          <p:cNvPr id="38" name="Rectangle 37"/>
          <p:cNvSpPr/>
          <p:nvPr/>
        </p:nvSpPr>
        <p:spPr>
          <a:xfrm>
            <a:off x="8657274" y="872924"/>
            <a:ext cx="15322205" cy="7602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Four Week Average: % of Top 10 Trending Topics That Are Based On TV Content</a:t>
            </a:r>
          </a:p>
        </p:txBody>
      </p:sp>
      <p:sp>
        <p:nvSpPr>
          <p:cNvPr id="39" name="TextBox 38">
            <a:extLst>
              <a:ext uri="{FF2B5EF4-FFF2-40B4-BE49-F238E27FC236}">
                <a16:creationId xmlns="" xmlns:a16="http://schemas.microsoft.com/office/drawing/2014/main" id="{A13E0AAA-4D39-443B-A6AD-BB2D6C86EA28}"/>
              </a:ext>
            </a:extLst>
          </p:cNvPr>
          <p:cNvSpPr txBox="1"/>
          <p:nvPr/>
        </p:nvSpPr>
        <p:spPr>
          <a:xfrm>
            <a:off x="8660861" y="6574029"/>
            <a:ext cx="15324749" cy="707886"/>
          </a:xfrm>
          <a:prstGeom prst="rect">
            <a:avLst/>
          </a:prstGeom>
          <a:noFill/>
        </p:spPr>
        <p:txBody>
          <a:bodyPr wrap="square" rtlCol="0">
            <a:spAutoFit/>
          </a:bodyPr>
          <a:lstStyle/>
          <a:p>
            <a:r>
              <a:rPr lang="en-US" sz="4000" b="1" dirty="0">
                <a:solidFill>
                  <a:schemeClr val="bg1"/>
                </a:solidFill>
              </a:rPr>
              <a:t>   90%         83%        90%         93%        70%        85%        93%</a:t>
            </a:r>
          </a:p>
        </p:txBody>
      </p:sp>
      <p:sp>
        <p:nvSpPr>
          <p:cNvPr id="40" name="TextBox 39">
            <a:extLst>
              <a:ext uri="{FF2B5EF4-FFF2-40B4-BE49-F238E27FC236}">
                <a16:creationId xmlns="" xmlns:a16="http://schemas.microsoft.com/office/drawing/2014/main" id="{71360045-D61B-4975-8969-F38262F29BD2}"/>
              </a:ext>
            </a:extLst>
          </p:cNvPr>
          <p:cNvSpPr txBox="1"/>
          <p:nvPr/>
        </p:nvSpPr>
        <p:spPr>
          <a:xfrm>
            <a:off x="8694995" y="8759088"/>
            <a:ext cx="15324749" cy="707886"/>
          </a:xfrm>
          <a:prstGeom prst="rect">
            <a:avLst/>
          </a:prstGeom>
          <a:noFill/>
        </p:spPr>
        <p:txBody>
          <a:bodyPr wrap="square" rtlCol="0">
            <a:spAutoFit/>
          </a:bodyPr>
          <a:lstStyle/>
          <a:p>
            <a:r>
              <a:rPr lang="en-US" sz="4000" b="1" dirty="0">
                <a:solidFill>
                  <a:schemeClr val="bg1"/>
                </a:solidFill>
              </a:rPr>
              <a:t>   90%         85%        90%         95%        80%        90%        88%</a:t>
            </a:r>
          </a:p>
        </p:txBody>
      </p:sp>
      <p:sp>
        <p:nvSpPr>
          <p:cNvPr id="41" name="TextBox 40">
            <a:extLst>
              <a:ext uri="{FF2B5EF4-FFF2-40B4-BE49-F238E27FC236}">
                <a16:creationId xmlns="" xmlns:a16="http://schemas.microsoft.com/office/drawing/2014/main" id="{1F8862A0-8231-4205-B030-68053581879B}"/>
              </a:ext>
            </a:extLst>
          </p:cNvPr>
          <p:cNvSpPr txBox="1"/>
          <p:nvPr/>
        </p:nvSpPr>
        <p:spPr>
          <a:xfrm>
            <a:off x="8694995" y="10969357"/>
            <a:ext cx="15290613" cy="707886"/>
          </a:xfrm>
          <a:prstGeom prst="rect">
            <a:avLst/>
          </a:prstGeom>
          <a:noFill/>
        </p:spPr>
        <p:txBody>
          <a:bodyPr wrap="square" rtlCol="0">
            <a:spAutoFit/>
          </a:bodyPr>
          <a:lstStyle/>
          <a:p>
            <a:r>
              <a:rPr lang="en-US" sz="4000" b="1" dirty="0">
                <a:solidFill>
                  <a:schemeClr val="bg1"/>
                </a:solidFill>
              </a:rPr>
              <a:t>   93%         93%        98%         95%        80%        80%        75%</a:t>
            </a:r>
          </a:p>
        </p:txBody>
      </p:sp>
      <p:sp>
        <p:nvSpPr>
          <p:cNvPr id="42" name="Text Placeholder 3">
            <a:extLst>
              <a:ext uri="{FF2B5EF4-FFF2-40B4-BE49-F238E27FC236}">
                <a16:creationId xmlns="" xmlns:a16="http://schemas.microsoft.com/office/drawing/2014/main" id="{42B65EC2-E6D9-4213-A1DF-CA8FA2261723}"/>
              </a:ext>
            </a:extLst>
          </p:cNvPr>
          <p:cNvSpPr txBox="1">
            <a:spLocks/>
          </p:cNvSpPr>
          <p:nvPr/>
        </p:nvSpPr>
        <p:spPr>
          <a:xfrm>
            <a:off x="7835873" y="13275420"/>
            <a:ext cx="8138263" cy="2597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a:t>
            </a:r>
          </a:p>
        </p:txBody>
      </p:sp>
    </p:spTree>
    <p:extLst>
      <p:ext uri="{BB962C8B-B14F-4D97-AF65-F5344CB8AC3E}">
        <p14:creationId xmlns:p14="http://schemas.microsoft.com/office/powerpoint/2010/main" val="465347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15</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8" name="Rectangle 7"/>
          <p:cNvSpPr/>
          <p:nvPr/>
        </p:nvSpPr>
        <p:spPr>
          <a:xfrm>
            <a:off x="7145734" y="902796"/>
            <a:ext cx="1685338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solidFill>
                  <a:sysClr val="windowText" lastClr="000000"/>
                </a:solidFill>
                <a:effectLst/>
                <a:uLnTx/>
                <a:uFillTx/>
                <a:latin typeface="Trebuchet MS"/>
                <a:ea typeface="+mn-ea"/>
                <a:cs typeface="+mn-cs"/>
              </a:rPr>
              <a:t>Top Twitter Trending TV Topics By Night</a:t>
            </a:r>
          </a:p>
        </p:txBody>
      </p:sp>
      <p:pic>
        <p:nvPicPr>
          <p:cNvPr id="1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7378319" y="3780767"/>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7672820" y="4262851"/>
            <a:ext cx="10397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mj-lt"/>
                <a:ea typeface="+mn-ea"/>
                <a:cs typeface="+mn-cs"/>
              </a:rPr>
              <a:t>24-Sep</a:t>
            </a:r>
          </a:p>
        </p:txBody>
      </p:sp>
      <p:sp>
        <p:nvSpPr>
          <p:cNvPr id="81" name="TextBox 80"/>
          <p:cNvSpPr txBox="1"/>
          <p:nvPr/>
        </p:nvSpPr>
        <p:spPr>
          <a:xfrm>
            <a:off x="7160694" y="2926211"/>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schemeClr val="tx1"/>
                </a:solidFill>
                <a:latin typeface="+mj-lt"/>
              </a:rPr>
              <a:t>8:30p: #DWTS (#1)</a:t>
            </a:r>
          </a:p>
          <a:p>
            <a:pPr>
              <a:defRPr/>
            </a:pPr>
            <a:r>
              <a:rPr lang="en-US" sz="1100" dirty="0">
                <a:solidFill>
                  <a:schemeClr val="tx1"/>
                </a:solidFill>
                <a:latin typeface="+mj-lt"/>
              </a:rPr>
              <a:t>9:30p: #Chris Conte (#1)</a:t>
            </a:r>
            <a:endParaRPr kumimoji="0" lang="en-US" sz="1100" b="1" i="0" u="none" strike="noStrike" kern="0" cap="none" spc="0" normalizeH="0" baseline="0" noProof="0" dirty="0">
              <a:ln>
                <a:noFill/>
              </a:ln>
              <a:solidFill>
                <a:schemeClr val="tx1"/>
              </a:solidFill>
              <a:effectLst/>
              <a:uLnTx/>
              <a:uFillTx/>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latin typeface="+mj-lt"/>
              </a:rPr>
              <a:t>10:30p: </a:t>
            </a:r>
            <a:r>
              <a:rPr lang="en-US" sz="1100" dirty="0">
                <a:solidFill>
                  <a:schemeClr val="tx1"/>
                </a:solidFill>
                <a:latin typeface="+mj-lt"/>
              </a:rPr>
              <a:t>#Fitzpatrick</a:t>
            </a:r>
            <a:r>
              <a:rPr kumimoji="0" lang="en-US" sz="1100" b="1" i="0" u="none" strike="noStrike" kern="0" cap="none" spc="0" normalizeH="0" baseline="0" noProof="0" dirty="0">
                <a:ln>
                  <a:noFill/>
                </a:ln>
                <a:solidFill>
                  <a:schemeClr val="tx1"/>
                </a:solidFill>
                <a:effectLst/>
                <a:uLnTx/>
                <a:uFillTx/>
                <a:latin typeface="+mj-lt"/>
              </a:rPr>
              <a:t>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latin typeface="+mj-lt"/>
              </a:rPr>
              <a:t>11:30p: #</a:t>
            </a:r>
            <a:r>
              <a:rPr lang="en-US" sz="1100" dirty="0">
                <a:solidFill>
                  <a:schemeClr val="tx1"/>
                </a:solidFill>
                <a:latin typeface="+mj-lt"/>
              </a:rPr>
              <a:t>Fitzpatrick </a:t>
            </a:r>
            <a:r>
              <a:rPr kumimoji="0" lang="en-US" sz="1100" b="1" i="0" u="none" strike="noStrike" kern="0" cap="none" spc="0" normalizeH="0" baseline="0" noProof="0" dirty="0">
                <a:ln>
                  <a:noFill/>
                </a:ln>
                <a:solidFill>
                  <a:schemeClr val="tx1"/>
                </a:solidFill>
                <a:effectLst/>
                <a:uLnTx/>
                <a:uFillTx/>
                <a:latin typeface="+mj-lt"/>
              </a:rPr>
              <a:t>(#1)</a:t>
            </a:r>
          </a:p>
        </p:txBody>
      </p:sp>
      <p:sp>
        <p:nvSpPr>
          <p:cNvPr id="157" name="TextBox 156"/>
          <p:cNvSpPr txBox="1"/>
          <p:nvPr/>
        </p:nvSpPr>
        <p:spPr>
          <a:xfrm>
            <a:off x="7555384" y="13102194"/>
            <a:ext cx="855609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rPr>
              <a:t>Source: VAB custom analysis of Top 10 trending Twitter Topics each night (8:30p, 9:30p, 10:30p, 11:30p) during 4-week time period (</a:t>
            </a:r>
            <a:r>
              <a:rPr lang="en-US" sz="1200" dirty="0">
                <a:solidFill>
                  <a:prstClr val="black"/>
                </a:solidFill>
                <a:latin typeface="Trebuchet MS" panose="020B0603020202020204" pitchFamily="34" charset="0"/>
              </a:rPr>
              <a:t>9</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rPr>
              <a:t>/24/2018 – 10/21/2018. Results include both “direct” and “related” TV topics. Non #1 </a:t>
            </a:r>
            <a:r>
              <a:rPr kumimoji="0" lang="en-US" sz="1200" b="0" i="0" u="none" strike="noStrike" kern="1200" cap="none" spc="0" normalizeH="0" baseline="0" noProof="0" dirty="0">
                <a:ln>
                  <a:noFill/>
                </a:ln>
                <a:solidFill>
                  <a:schemeClr val="bg1">
                    <a:lumMod val="50000"/>
                  </a:schemeClr>
                </a:solidFill>
                <a:effectLst/>
                <a:uLnTx/>
                <a:uFillTx/>
                <a:latin typeface="Trebuchet MS" panose="020B0603020202020204" pitchFamily="34" charset="0"/>
              </a:rPr>
              <a:t>Gray</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rPr>
              <a:t> highlighted days reflect the highest trending TV topic for that evening. Overall rank in parentheses. AMAs = American Music Awards.</a:t>
            </a:r>
          </a:p>
        </p:txBody>
      </p:sp>
      <p:sp>
        <p:nvSpPr>
          <p:cNvPr id="131" name="Rectangle 13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2" name="TextBox 131"/>
          <p:cNvSpPr txBox="1"/>
          <p:nvPr/>
        </p:nvSpPr>
        <p:spPr>
          <a:xfrm>
            <a:off x="204915" y="2390864"/>
            <a:ext cx="6529318" cy="3477875"/>
          </a:xfrm>
          <a:prstGeom prst="rect">
            <a:avLst/>
          </a:prstGeom>
          <a:noFill/>
        </p:spPr>
        <p:txBody>
          <a:bodyPr wrap="square" rtlCol="0">
            <a:spAutoFit/>
          </a:bodyPr>
          <a:lstStyle/>
          <a:p>
            <a:pPr marR="0" lvl="0" indent="0" fontAlgn="auto">
              <a:spcBef>
                <a:spcPct val="0"/>
              </a:spcBef>
              <a:spcAft>
                <a:spcPts val="0"/>
              </a:spcAft>
              <a:buClrTx/>
              <a:buSzTx/>
              <a:buFontTx/>
              <a:buNone/>
              <a:tabLst/>
              <a:defRPr/>
            </a:pPr>
            <a:r>
              <a:rPr lang="en-US" sz="4400" b="1" spc="-100" dirty="0"/>
              <a:t>53</a:t>
            </a:r>
            <a:r>
              <a:rPr lang="en-US" sz="4400" spc="-100" dirty="0"/>
              <a:t> </a:t>
            </a:r>
            <a:r>
              <a:rPr lang="en-US" sz="4400" spc="-100" dirty="0">
                <a:solidFill>
                  <a:schemeClr val="bg1"/>
                </a:solidFill>
              </a:rPr>
              <a:t>Different Ad-Supported TV Topics Trended #1 During Primetime Over The Four-Week Time Period</a:t>
            </a:r>
          </a:p>
        </p:txBody>
      </p:sp>
      <p:sp>
        <p:nvSpPr>
          <p:cNvPr id="156" name="TextBox 155"/>
          <p:cNvSpPr txBox="1"/>
          <p:nvPr/>
        </p:nvSpPr>
        <p:spPr>
          <a:xfrm>
            <a:off x="204915" y="8050944"/>
            <a:ext cx="6529318" cy="332398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chemeClr val="bg1"/>
                </a:solidFill>
                <a:effectLst/>
                <a:uLnTx/>
                <a:uFillTx/>
                <a:latin typeface="+mj-lt"/>
                <a:ea typeface="+mn-ea"/>
                <a:cs typeface="+mn-cs"/>
              </a:rPr>
              <a:t>For </a:t>
            </a:r>
            <a:r>
              <a:rPr kumimoji="0" lang="en-US" sz="4200" b="1" i="0" u="none" strike="noStrike" kern="1200" cap="none" spc="0" normalizeH="0" baseline="0" noProof="0" dirty="0">
                <a:ln>
                  <a:noFill/>
                </a:ln>
                <a:effectLst/>
                <a:uLnTx/>
                <a:uFillTx/>
                <a:latin typeface="+mj-lt"/>
                <a:ea typeface="+mn-ea"/>
                <a:cs typeface="+mn-cs"/>
              </a:rPr>
              <a:t>27 out of 28 nights</a:t>
            </a:r>
            <a:r>
              <a:rPr kumimoji="0" lang="en-US" sz="4200" b="0" i="0" u="none" strike="noStrike" kern="1200" cap="none" spc="0" normalizeH="0" baseline="0" noProof="0" dirty="0">
                <a:ln>
                  <a:noFill/>
                </a:ln>
                <a:solidFill>
                  <a:schemeClr val="bg1"/>
                </a:solidFill>
                <a:effectLst/>
                <a:uLnTx/>
                <a:uFillTx/>
                <a:latin typeface="+mj-lt"/>
                <a:ea typeface="+mn-ea"/>
                <a:cs typeface="+mn-cs"/>
              </a:rPr>
              <a:t>, an Ad-Supported TV topic trended #1 during at least one of the four monitored ‘points in time’</a:t>
            </a:r>
            <a:endParaRPr kumimoji="0" lang="en-US" sz="4200" b="1" i="0" u="none" strike="noStrike" kern="1200" cap="none" spc="0" normalizeH="0" baseline="0" noProof="0" dirty="0">
              <a:ln>
                <a:noFill/>
              </a:ln>
              <a:solidFill>
                <a:schemeClr val="bg1"/>
              </a:solidFill>
              <a:effectLst/>
              <a:uLnTx/>
              <a:uFillTx/>
              <a:latin typeface="+mj-lt"/>
              <a:ea typeface="+mn-ea"/>
              <a:cs typeface="+mn-cs"/>
            </a:endParaRPr>
          </a:p>
        </p:txBody>
      </p:sp>
      <p:sp>
        <p:nvSpPr>
          <p:cNvPr id="133" name="Rectangle 132"/>
          <p:cNvSpPr/>
          <p:nvPr/>
        </p:nvSpPr>
        <p:spPr>
          <a:xfrm>
            <a:off x="7145733" y="1976206"/>
            <a:ext cx="2064027" cy="74784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Monday</a:t>
            </a:r>
          </a:p>
        </p:txBody>
      </p:sp>
      <p:sp>
        <p:nvSpPr>
          <p:cNvPr id="134" name="Rectangle 133"/>
          <p:cNvSpPr/>
          <p:nvPr/>
        </p:nvSpPr>
        <p:spPr>
          <a:xfrm>
            <a:off x="9607493" y="1976206"/>
            <a:ext cx="2070076" cy="74784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Tuesday</a:t>
            </a:r>
          </a:p>
        </p:txBody>
      </p:sp>
      <p:sp>
        <p:nvSpPr>
          <p:cNvPr id="135" name="Rectangle 134"/>
          <p:cNvSpPr/>
          <p:nvPr/>
        </p:nvSpPr>
        <p:spPr>
          <a:xfrm>
            <a:off x="12075302" y="1976700"/>
            <a:ext cx="2076456" cy="7468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Wednesday</a:t>
            </a:r>
          </a:p>
        </p:txBody>
      </p:sp>
      <p:sp>
        <p:nvSpPr>
          <p:cNvPr id="136" name="Rectangle 135"/>
          <p:cNvSpPr/>
          <p:nvPr/>
        </p:nvSpPr>
        <p:spPr>
          <a:xfrm>
            <a:off x="14554435" y="1976700"/>
            <a:ext cx="2074319" cy="7468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Thursday</a:t>
            </a:r>
          </a:p>
        </p:txBody>
      </p:sp>
      <p:sp>
        <p:nvSpPr>
          <p:cNvPr id="137" name="Rectangle 136"/>
          <p:cNvSpPr/>
          <p:nvPr/>
        </p:nvSpPr>
        <p:spPr>
          <a:xfrm>
            <a:off x="17027285" y="1976700"/>
            <a:ext cx="2076475" cy="7468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Friday</a:t>
            </a:r>
          </a:p>
        </p:txBody>
      </p:sp>
      <p:sp>
        <p:nvSpPr>
          <p:cNvPr id="138" name="Rectangle 137"/>
          <p:cNvSpPr/>
          <p:nvPr/>
        </p:nvSpPr>
        <p:spPr>
          <a:xfrm>
            <a:off x="19493874" y="1976700"/>
            <a:ext cx="2065797" cy="7468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Saturday</a:t>
            </a:r>
          </a:p>
        </p:txBody>
      </p:sp>
      <p:sp>
        <p:nvSpPr>
          <p:cNvPr id="139" name="Rectangle 138"/>
          <p:cNvSpPr/>
          <p:nvPr/>
        </p:nvSpPr>
        <p:spPr>
          <a:xfrm>
            <a:off x="21968880" y="1990579"/>
            <a:ext cx="2030238" cy="7334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Sunday</a:t>
            </a:r>
          </a:p>
        </p:txBody>
      </p:sp>
      <p:pic>
        <p:nvPicPr>
          <p:cNvPr id="141"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7378319" y="6172334"/>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2" name="TextBox 141"/>
          <p:cNvSpPr txBox="1"/>
          <p:nvPr/>
        </p:nvSpPr>
        <p:spPr>
          <a:xfrm>
            <a:off x="7672820" y="6654418"/>
            <a:ext cx="10397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a:solidFill>
                  <a:prstClr val="white"/>
                </a:solidFill>
                <a:latin typeface="+mj-lt"/>
              </a:rPr>
              <a:t>1</a:t>
            </a:r>
            <a:r>
              <a:rPr kumimoji="0" lang="en-US" sz="2000" b="1" i="0" u="none" strike="noStrike" kern="0" cap="none" spc="0" normalizeH="0" baseline="0" noProof="0" dirty="0">
                <a:ln>
                  <a:noFill/>
                </a:ln>
                <a:solidFill>
                  <a:prstClr val="white"/>
                </a:solidFill>
                <a:effectLst/>
                <a:uLnTx/>
                <a:uFillTx/>
                <a:latin typeface="+mj-lt"/>
              </a:rPr>
              <a:t>-Oct</a:t>
            </a:r>
          </a:p>
        </p:txBody>
      </p:sp>
      <p:sp>
        <p:nvSpPr>
          <p:cNvPr id="143" name="TextBox 142"/>
          <p:cNvSpPr txBox="1"/>
          <p:nvPr/>
        </p:nvSpPr>
        <p:spPr>
          <a:xfrm>
            <a:off x="7160694" y="5317778"/>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100" dirty="0">
              <a:solidFill>
                <a:schemeClr val="tx1"/>
              </a:solidFill>
              <a:latin typeface="+mj-lt"/>
            </a:endParaRPr>
          </a:p>
          <a:p>
            <a:pPr>
              <a:defRPr/>
            </a:pPr>
            <a:endParaRPr lang="en-US" sz="1100" dirty="0">
              <a:solidFill>
                <a:schemeClr val="tx1"/>
              </a:solidFill>
              <a:latin typeface="+mj-lt"/>
            </a:endParaRPr>
          </a:p>
          <a:p>
            <a:pPr>
              <a:defRPr/>
            </a:pPr>
            <a:r>
              <a:rPr lang="en-US" sz="1100" dirty="0">
                <a:solidFill>
                  <a:schemeClr val="tx1"/>
                </a:solidFill>
                <a:latin typeface="+mj-lt"/>
              </a:rPr>
              <a:t>10:30p: Chiefs (#1)</a:t>
            </a:r>
          </a:p>
          <a:p>
            <a:pPr>
              <a:defRPr/>
            </a:pPr>
            <a:r>
              <a:rPr lang="en-US" sz="1100" dirty="0">
                <a:solidFill>
                  <a:schemeClr val="tx1"/>
                </a:solidFill>
                <a:latin typeface="+mj-lt"/>
              </a:rPr>
              <a:t>11:30p: Chiefs (#1)</a:t>
            </a:r>
          </a:p>
        </p:txBody>
      </p:sp>
      <p:pic>
        <p:nvPicPr>
          <p:cNvPr id="14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7378319" y="8562630"/>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5" name="TextBox 144"/>
          <p:cNvSpPr txBox="1"/>
          <p:nvPr/>
        </p:nvSpPr>
        <p:spPr>
          <a:xfrm>
            <a:off x="7672820" y="9044714"/>
            <a:ext cx="1039775" cy="400110"/>
          </a:xfrm>
          <a:prstGeom prst="rect">
            <a:avLst/>
          </a:prstGeom>
          <a:noFill/>
        </p:spPr>
        <p:txBody>
          <a:bodyPr wrap="square" rtlCol="0">
            <a:spAutoFit/>
          </a:bodyPr>
          <a:lstStyle/>
          <a:p>
            <a:pPr lvl="0" algn="ctr" defTabSz="914400">
              <a:defRPr/>
            </a:pPr>
            <a:r>
              <a:rPr kumimoji="0" lang="en-US" sz="2000" b="1" i="0" u="none" strike="noStrike" kern="0" cap="none" spc="0" normalizeH="0" baseline="0" noProof="0" dirty="0">
                <a:ln>
                  <a:noFill/>
                </a:ln>
                <a:solidFill>
                  <a:prstClr val="white"/>
                </a:solidFill>
                <a:effectLst/>
                <a:uLnTx/>
                <a:uFillTx/>
                <a:latin typeface="+mj-lt"/>
              </a:rPr>
              <a:t>8</a:t>
            </a:r>
            <a:r>
              <a:rPr lang="en-US" sz="2000" b="1" kern="0" dirty="0">
                <a:solidFill>
                  <a:prstClr val="white"/>
                </a:solidFill>
                <a:latin typeface="+mj-lt"/>
              </a:rPr>
              <a:t>-Oct</a:t>
            </a:r>
            <a:endParaRPr kumimoji="0" lang="en-US" sz="2000" b="1" i="0" u="none" strike="noStrike" kern="0" cap="none" spc="0" normalizeH="0" baseline="0" noProof="0" dirty="0">
              <a:ln>
                <a:noFill/>
              </a:ln>
              <a:solidFill>
                <a:prstClr val="white"/>
              </a:solidFill>
              <a:effectLst/>
              <a:uLnTx/>
              <a:uFillTx/>
              <a:latin typeface="+mj-lt"/>
            </a:endParaRPr>
          </a:p>
        </p:txBody>
      </p:sp>
      <p:sp>
        <p:nvSpPr>
          <p:cNvPr id="146" name="TextBox 145"/>
          <p:cNvSpPr txBox="1"/>
          <p:nvPr/>
        </p:nvSpPr>
        <p:spPr>
          <a:xfrm>
            <a:off x="7160694" y="7708074"/>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100" dirty="0">
              <a:solidFill>
                <a:schemeClr val="tx1"/>
              </a:solidFill>
              <a:latin typeface="+mj-lt"/>
            </a:endParaRPr>
          </a:p>
          <a:p>
            <a:pPr>
              <a:defRPr/>
            </a:pPr>
            <a:r>
              <a:rPr lang="en-US" sz="1100" dirty="0">
                <a:solidFill>
                  <a:schemeClr val="tx1"/>
                </a:solidFill>
                <a:latin typeface="+mj-lt"/>
              </a:rPr>
              <a:t>9:30p: Severino (#1)</a:t>
            </a:r>
          </a:p>
          <a:p>
            <a:pPr>
              <a:defRPr/>
            </a:pPr>
            <a:r>
              <a:rPr lang="en-US" sz="1100" dirty="0">
                <a:solidFill>
                  <a:schemeClr val="tx1"/>
                </a:solidFill>
                <a:latin typeface="+mj-lt"/>
              </a:rPr>
              <a:t>10:30p: Drew </a:t>
            </a:r>
            <a:r>
              <a:rPr lang="en-US" sz="1100" dirty="0" err="1">
                <a:solidFill>
                  <a:schemeClr val="tx1"/>
                </a:solidFill>
                <a:latin typeface="+mj-lt"/>
              </a:rPr>
              <a:t>Brees</a:t>
            </a:r>
            <a:r>
              <a:rPr lang="en-US" sz="1100" dirty="0">
                <a:solidFill>
                  <a:schemeClr val="tx1"/>
                </a:solidFill>
                <a:latin typeface="+mj-lt"/>
              </a:rPr>
              <a:t> (#1)</a:t>
            </a:r>
          </a:p>
          <a:p>
            <a:pPr>
              <a:defRPr/>
            </a:pPr>
            <a:r>
              <a:rPr lang="en-US" sz="1100" dirty="0">
                <a:solidFill>
                  <a:schemeClr val="tx1"/>
                </a:solidFill>
                <a:latin typeface="+mj-lt"/>
              </a:rPr>
              <a:t>11:30p: Drew </a:t>
            </a:r>
            <a:r>
              <a:rPr lang="en-US" sz="1100" dirty="0" err="1">
                <a:solidFill>
                  <a:schemeClr val="tx1"/>
                </a:solidFill>
                <a:latin typeface="+mj-lt"/>
              </a:rPr>
              <a:t>Brees</a:t>
            </a:r>
            <a:r>
              <a:rPr lang="en-US" sz="1100" dirty="0">
                <a:solidFill>
                  <a:schemeClr val="tx1"/>
                </a:solidFill>
                <a:latin typeface="+mj-lt"/>
              </a:rPr>
              <a:t> (#1)</a:t>
            </a:r>
          </a:p>
        </p:txBody>
      </p:sp>
      <p:pic>
        <p:nvPicPr>
          <p:cNvPr id="14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7378319" y="10952172"/>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8" name="TextBox 147"/>
          <p:cNvSpPr txBox="1"/>
          <p:nvPr/>
        </p:nvSpPr>
        <p:spPr>
          <a:xfrm>
            <a:off x="7672820" y="11434256"/>
            <a:ext cx="1039775" cy="400110"/>
          </a:xfrm>
          <a:prstGeom prst="rect">
            <a:avLst/>
          </a:prstGeom>
          <a:noFill/>
        </p:spPr>
        <p:txBody>
          <a:bodyPr wrap="square" rtlCol="0">
            <a:spAutoFit/>
          </a:bodyPr>
          <a:lstStyle/>
          <a:p>
            <a:pPr lvl="0" algn="ctr" defTabSz="914400">
              <a:defRPr/>
            </a:pPr>
            <a:r>
              <a:rPr kumimoji="0" lang="en-US" sz="2000" b="1" i="0" u="none" strike="noStrike" kern="0" cap="none" spc="0" normalizeH="0" baseline="0" noProof="0" dirty="0">
                <a:ln>
                  <a:noFill/>
                </a:ln>
                <a:solidFill>
                  <a:prstClr val="white"/>
                </a:solidFill>
                <a:effectLst/>
                <a:uLnTx/>
                <a:uFillTx/>
                <a:latin typeface="+mj-lt"/>
              </a:rPr>
              <a:t>15</a:t>
            </a:r>
            <a:r>
              <a:rPr lang="en-US" sz="2000" b="1" kern="0" dirty="0">
                <a:solidFill>
                  <a:prstClr val="white"/>
                </a:solidFill>
                <a:latin typeface="+mj-lt"/>
              </a:rPr>
              <a:t>-Oct</a:t>
            </a:r>
            <a:endParaRPr kumimoji="0" lang="en-US" sz="2000" b="1" i="0" u="none" strike="noStrike" kern="0" cap="none" spc="0" normalizeH="0" baseline="0" noProof="0" dirty="0">
              <a:ln>
                <a:noFill/>
              </a:ln>
              <a:solidFill>
                <a:prstClr val="white"/>
              </a:solidFill>
              <a:effectLst/>
              <a:uLnTx/>
              <a:uFillTx/>
              <a:latin typeface="+mj-lt"/>
            </a:endParaRPr>
          </a:p>
        </p:txBody>
      </p:sp>
      <p:sp>
        <p:nvSpPr>
          <p:cNvPr id="149" name="TextBox 148"/>
          <p:cNvSpPr txBox="1"/>
          <p:nvPr/>
        </p:nvSpPr>
        <p:spPr>
          <a:xfrm>
            <a:off x="7160694" y="10097616"/>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schemeClr val="tx1"/>
                </a:solidFill>
                <a:latin typeface="+mj-lt"/>
              </a:rPr>
              <a:t>8:30p: #SD1000 (#1)</a:t>
            </a:r>
          </a:p>
          <a:p>
            <a:pPr>
              <a:defRPr/>
            </a:pPr>
            <a:r>
              <a:rPr lang="en-US" sz="1100" dirty="0">
                <a:solidFill>
                  <a:schemeClr val="tx1"/>
                </a:solidFill>
                <a:latin typeface="+mj-lt"/>
              </a:rPr>
              <a:t>9:30p: #SD1000 (#1)</a:t>
            </a:r>
          </a:p>
          <a:p>
            <a:pPr>
              <a:defRPr/>
            </a:pPr>
            <a:r>
              <a:rPr lang="en-US" sz="1100" dirty="0">
                <a:solidFill>
                  <a:schemeClr val="tx1"/>
                </a:solidFill>
                <a:latin typeface="+mj-lt"/>
              </a:rPr>
              <a:t>10:30p: #</a:t>
            </a:r>
            <a:r>
              <a:rPr lang="en-US" sz="1100" dirty="0" err="1">
                <a:solidFill>
                  <a:schemeClr val="tx1"/>
                </a:solidFill>
                <a:latin typeface="+mj-lt"/>
              </a:rPr>
              <a:t>TexasDebate</a:t>
            </a:r>
            <a:r>
              <a:rPr lang="en-US" sz="1100" dirty="0">
                <a:solidFill>
                  <a:schemeClr val="tx1"/>
                </a:solidFill>
                <a:latin typeface="+mj-lt"/>
              </a:rPr>
              <a:t> (#1)</a:t>
            </a:r>
          </a:p>
          <a:p>
            <a:pPr>
              <a:defRPr/>
            </a:pPr>
            <a:endParaRPr lang="en-US" sz="1100" dirty="0">
              <a:solidFill>
                <a:schemeClr val="tx1"/>
              </a:solidFill>
              <a:latin typeface="+mj-lt"/>
            </a:endParaRPr>
          </a:p>
        </p:txBody>
      </p:sp>
      <p:pic>
        <p:nvPicPr>
          <p:cNvPr id="15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9809813" y="3780767"/>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1" name="TextBox 150"/>
          <p:cNvSpPr txBox="1"/>
          <p:nvPr/>
        </p:nvSpPr>
        <p:spPr>
          <a:xfrm>
            <a:off x="10104314" y="4262851"/>
            <a:ext cx="10397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mj-lt"/>
                <a:ea typeface="+mn-ea"/>
                <a:cs typeface="+mn-cs"/>
              </a:rPr>
              <a:t>25-Sep</a:t>
            </a:r>
          </a:p>
        </p:txBody>
      </p:sp>
      <p:sp>
        <p:nvSpPr>
          <p:cNvPr id="152" name="TextBox 151"/>
          <p:cNvSpPr txBox="1"/>
          <p:nvPr/>
        </p:nvSpPr>
        <p:spPr>
          <a:xfrm>
            <a:off x="9592188" y="2926211"/>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100" dirty="0">
              <a:solidFill>
                <a:schemeClr val="tx1"/>
              </a:solidFill>
              <a:latin typeface="+mj-lt"/>
            </a:endParaRPr>
          </a:p>
          <a:p>
            <a:pPr>
              <a:defRPr/>
            </a:pPr>
            <a:endParaRPr lang="en-US" sz="1100" dirty="0">
              <a:solidFill>
                <a:schemeClr val="tx1"/>
              </a:solidFill>
              <a:latin typeface="+mj-lt"/>
            </a:endParaRPr>
          </a:p>
          <a:p>
            <a:pPr>
              <a:defRPr/>
            </a:pPr>
            <a:r>
              <a:rPr lang="en-US" sz="1100" dirty="0">
                <a:solidFill>
                  <a:schemeClr val="tx1"/>
                </a:solidFill>
                <a:latin typeface="+mj-lt"/>
              </a:rPr>
              <a:t>10:30p: #</a:t>
            </a:r>
            <a:r>
              <a:rPr lang="en-US" sz="1100" dirty="0" err="1">
                <a:solidFill>
                  <a:schemeClr val="tx1"/>
                </a:solidFill>
                <a:latin typeface="+mj-lt"/>
              </a:rPr>
              <a:t>ThisIsUs</a:t>
            </a:r>
            <a:r>
              <a:rPr lang="en-US" sz="1100" dirty="0">
                <a:solidFill>
                  <a:schemeClr val="tx1"/>
                </a:solidFill>
                <a:latin typeface="+mj-lt"/>
              </a:rPr>
              <a:t> (#1)</a:t>
            </a:r>
          </a:p>
          <a:p>
            <a:pPr>
              <a:defRPr/>
            </a:pPr>
            <a:r>
              <a:rPr lang="en-US" sz="1100" dirty="0">
                <a:solidFill>
                  <a:schemeClr val="tx1"/>
                </a:solidFill>
                <a:latin typeface="+mj-lt"/>
              </a:rPr>
              <a:t>11:30p: #</a:t>
            </a:r>
            <a:r>
              <a:rPr lang="en-US" sz="1100" dirty="0" err="1">
                <a:solidFill>
                  <a:schemeClr val="tx1"/>
                </a:solidFill>
                <a:latin typeface="+mj-lt"/>
              </a:rPr>
              <a:t>ThisIsUs</a:t>
            </a:r>
            <a:r>
              <a:rPr lang="en-US" sz="1100" dirty="0">
                <a:solidFill>
                  <a:schemeClr val="tx1"/>
                </a:solidFill>
                <a:latin typeface="+mj-lt"/>
              </a:rPr>
              <a:t> (#1)</a:t>
            </a:r>
          </a:p>
        </p:txBody>
      </p:sp>
      <p:pic>
        <p:nvPicPr>
          <p:cNvPr id="153"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9809813" y="6172334"/>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4" name="TextBox 153"/>
          <p:cNvSpPr txBox="1"/>
          <p:nvPr/>
        </p:nvSpPr>
        <p:spPr>
          <a:xfrm>
            <a:off x="10104314" y="6654418"/>
            <a:ext cx="1039775" cy="400110"/>
          </a:xfrm>
          <a:prstGeom prst="rect">
            <a:avLst/>
          </a:prstGeom>
          <a:noFill/>
        </p:spPr>
        <p:txBody>
          <a:bodyPr wrap="square" rtlCol="0">
            <a:spAutoFit/>
          </a:bodyPr>
          <a:lstStyle/>
          <a:p>
            <a:pPr lvl="0" algn="ctr" defTabSz="914400">
              <a:defRPr/>
            </a:pPr>
            <a:r>
              <a:rPr lang="en-US" sz="2000" b="1" kern="0" dirty="0">
                <a:solidFill>
                  <a:prstClr val="white"/>
                </a:solidFill>
                <a:latin typeface="+mj-lt"/>
              </a:rPr>
              <a:t>2-Oct</a:t>
            </a:r>
          </a:p>
        </p:txBody>
      </p:sp>
      <p:sp>
        <p:nvSpPr>
          <p:cNvPr id="159" name="TextBox 158"/>
          <p:cNvSpPr txBox="1"/>
          <p:nvPr/>
        </p:nvSpPr>
        <p:spPr>
          <a:xfrm>
            <a:off x="9592188" y="5317778"/>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schemeClr val="tx1"/>
                </a:solidFill>
                <a:latin typeface="+mj-lt"/>
              </a:rPr>
              <a:t>8:30p: #</a:t>
            </a:r>
            <a:r>
              <a:rPr lang="en-US" sz="1100" dirty="0" err="1">
                <a:solidFill>
                  <a:schemeClr val="tx1"/>
                </a:solidFill>
                <a:latin typeface="+mj-lt"/>
              </a:rPr>
              <a:t>NLWIldCard</a:t>
            </a:r>
            <a:r>
              <a:rPr lang="en-US" sz="1100" dirty="0">
                <a:solidFill>
                  <a:schemeClr val="tx1"/>
                </a:solidFill>
                <a:latin typeface="+mj-lt"/>
              </a:rPr>
              <a:t> (#1)</a:t>
            </a:r>
          </a:p>
          <a:p>
            <a:pPr>
              <a:defRPr/>
            </a:pPr>
            <a:r>
              <a:rPr lang="en-US" sz="1100" dirty="0">
                <a:solidFill>
                  <a:schemeClr val="tx1"/>
                </a:solidFill>
                <a:latin typeface="+mj-lt"/>
              </a:rPr>
              <a:t>9:30p: Lester (#1)</a:t>
            </a:r>
          </a:p>
          <a:p>
            <a:pPr>
              <a:defRPr/>
            </a:pPr>
            <a:r>
              <a:rPr lang="en-US" sz="1100" dirty="0">
                <a:solidFill>
                  <a:schemeClr val="tx1"/>
                </a:solidFill>
                <a:latin typeface="+mj-lt"/>
              </a:rPr>
              <a:t>10:30p: Lester (#1)</a:t>
            </a:r>
          </a:p>
          <a:p>
            <a:pPr>
              <a:defRPr/>
            </a:pPr>
            <a:r>
              <a:rPr lang="en-US" sz="1100" dirty="0">
                <a:solidFill>
                  <a:schemeClr val="tx1"/>
                </a:solidFill>
                <a:latin typeface="+mj-lt"/>
              </a:rPr>
              <a:t>11:30p: Cubs (#1)</a:t>
            </a:r>
          </a:p>
        </p:txBody>
      </p:sp>
      <p:pic>
        <p:nvPicPr>
          <p:cNvPr id="16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9809813" y="8562630"/>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1" name="TextBox 160"/>
          <p:cNvSpPr txBox="1"/>
          <p:nvPr/>
        </p:nvSpPr>
        <p:spPr>
          <a:xfrm>
            <a:off x="10104314" y="9044714"/>
            <a:ext cx="1039775" cy="400110"/>
          </a:xfrm>
          <a:prstGeom prst="rect">
            <a:avLst/>
          </a:prstGeom>
          <a:noFill/>
        </p:spPr>
        <p:txBody>
          <a:bodyPr wrap="square" rtlCol="0">
            <a:spAutoFit/>
          </a:bodyPr>
          <a:lstStyle/>
          <a:p>
            <a:pPr lvl="0" algn="ctr" defTabSz="914400">
              <a:defRPr/>
            </a:pPr>
            <a:r>
              <a:rPr kumimoji="0" lang="en-US" sz="2000" b="1" i="0" u="none" strike="noStrike" kern="0" cap="none" spc="0" normalizeH="0" baseline="0" noProof="0" dirty="0">
                <a:ln>
                  <a:noFill/>
                </a:ln>
                <a:solidFill>
                  <a:prstClr val="white"/>
                </a:solidFill>
                <a:effectLst/>
                <a:uLnTx/>
                <a:uFillTx/>
                <a:latin typeface="+mj-lt"/>
              </a:rPr>
              <a:t>9</a:t>
            </a:r>
            <a:r>
              <a:rPr lang="en-US" sz="2000" b="1" kern="0" dirty="0">
                <a:solidFill>
                  <a:prstClr val="white"/>
                </a:solidFill>
                <a:latin typeface="+mj-lt"/>
              </a:rPr>
              <a:t>-Oct</a:t>
            </a:r>
            <a:endParaRPr kumimoji="0" lang="en-US" sz="2000" b="1" i="0" u="none" strike="noStrike" kern="0" cap="none" spc="0" normalizeH="0" baseline="0" noProof="0" dirty="0">
              <a:ln>
                <a:noFill/>
              </a:ln>
              <a:solidFill>
                <a:prstClr val="white"/>
              </a:solidFill>
              <a:effectLst/>
              <a:uLnTx/>
              <a:uFillTx/>
              <a:latin typeface="+mj-lt"/>
            </a:endParaRPr>
          </a:p>
        </p:txBody>
      </p:sp>
      <p:sp>
        <p:nvSpPr>
          <p:cNvPr id="162" name="TextBox 161"/>
          <p:cNvSpPr txBox="1"/>
          <p:nvPr/>
        </p:nvSpPr>
        <p:spPr>
          <a:xfrm>
            <a:off x="9592188" y="7708074"/>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pt-BR" sz="1100" dirty="0">
                <a:solidFill>
                  <a:schemeClr val="tx1"/>
                </a:solidFill>
                <a:latin typeface="+mj-lt"/>
              </a:rPr>
              <a:t>8:30p: #AMAs (#1)</a:t>
            </a:r>
          </a:p>
          <a:p>
            <a:pPr>
              <a:defRPr/>
            </a:pPr>
            <a:r>
              <a:rPr lang="pt-BR" sz="1100" dirty="0">
                <a:solidFill>
                  <a:schemeClr val="tx1"/>
                </a:solidFill>
                <a:latin typeface="+mj-lt"/>
              </a:rPr>
              <a:t>9:30p: #AMAs (#1)</a:t>
            </a:r>
          </a:p>
          <a:p>
            <a:pPr>
              <a:defRPr/>
            </a:pPr>
            <a:r>
              <a:rPr lang="pt-BR" sz="1100" dirty="0">
                <a:solidFill>
                  <a:schemeClr val="tx1"/>
                </a:solidFill>
                <a:latin typeface="+mj-lt"/>
              </a:rPr>
              <a:t>10:30p: #AMAs (#1)</a:t>
            </a:r>
          </a:p>
          <a:p>
            <a:pPr>
              <a:defRPr/>
            </a:pPr>
            <a:r>
              <a:rPr lang="pt-BR" sz="1100" dirty="0">
                <a:solidFill>
                  <a:schemeClr val="tx1"/>
                </a:solidFill>
                <a:latin typeface="+mj-lt"/>
              </a:rPr>
              <a:t>11:30p:#AMAs (#1) </a:t>
            </a:r>
          </a:p>
        </p:txBody>
      </p:sp>
      <p:pic>
        <p:nvPicPr>
          <p:cNvPr id="163"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9809813" y="10952172"/>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4" name="TextBox 163"/>
          <p:cNvSpPr txBox="1"/>
          <p:nvPr/>
        </p:nvSpPr>
        <p:spPr>
          <a:xfrm>
            <a:off x="10104314" y="11434256"/>
            <a:ext cx="1039775" cy="400110"/>
          </a:xfrm>
          <a:prstGeom prst="rect">
            <a:avLst/>
          </a:prstGeom>
          <a:noFill/>
        </p:spPr>
        <p:txBody>
          <a:bodyPr wrap="square" rtlCol="0">
            <a:spAutoFit/>
          </a:bodyPr>
          <a:lstStyle/>
          <a:p>
            <a:pPr lvl="0" algn="ctr" defTabSz="914400">
              <a:defRPr/>
            </a:pPr>
            <a:r>
              <a:rPr kumimoji="0" lang="en-US" sz="2000" b="1" i="0" u="none" strike="noStrike" kern="0" cap="none" spc="0" normalizeH="0" baseline="0" noProof="0" dirty="0">
                <a:ln>
                  <a:noFill/>
                </a:ln>
                <a:solidFill>
                  <a:prstClr val="white"/>
                </a:solidFill>
                <a:effectLst/>
                <a:uLnTx/>
                <a:uFillTx/>
                <a:latin typeface="+mj-lt"/>
              </a:rPr>
              <a:t>16</a:t>
            </a:r>
            <a:r>
              <a:rPr lang="en-US" sz="2000" b="1" kern="0" dirty="0">
                <a:solidFill>
                  <a:prstClr val="white"/>
                </a:solidFill>
                <a:latin typeface="+mj-lt"/>
              </a:rPr>
              <a:t>-Oct</a:t>
            </a:r>
            <a:endParaRPr kumimoji="0" lang="en-US" sz="2000" b="1" i="0" u="none" strike="noStrike" kern="0" cap="none" spc="0" normalizeH="0" baseline="0" noProof="0" dirty="0">
              <a:ln>
                <a:noFill/>
              </a:ln>
              <a:solidFill>
                <a:prstClr val="white"/>
              </a:solidFill>
              <a:effectLst/>
              <a:uLnTx/>
              <a:uFillTx/>
              <a:latin typeface="+mj-lt"/>
            </a:endParaRPr>
          </a:p>
        </p:txBody>
      </p:sp>
      <p:sp>
        <p:nvSpPr>
          <p:cNvPr id="165" name="TextBox 164"/>
          <p:cNvSpPr txBox="1"/>
          <p:nvPr/>
        </p:nvSpPr>
        <p:spPr>
          <a:xfrm>
            <a:off x="9592188" y="10097616"/>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050" dirty="0">
                <a:solidFill>
                  <a:schemeClr val="tx1"/>
                </a:solidFill>
                <a:latin typeface="+mj-lt"/>
              </a:rPr>
              <a:t>8:30p: Knicks (#1)</a:t>
            </a:r>
          </a:p>
          <a:p>
            <a:pPr>
              <a:defRPr/>
            </a:pPr>
            <a:r>
              <a:rPr lang="en-US" sz="1050" dirty="0">
                <a:solidFill>
                  <a:schemeClr val="tx1"/>
                </a:solidFill>
                <a:latin typeface="+mj-lt"/>
              </a:rPr>
              <a:t>9:30p: Joe West (#1)</a:t>
            </a:r>
          </a:p>
          <a:p>
            <a:pPr>
              <a:defRPr/>
            </a:pPr>
            <a:r>
              <a:rPr lang="en-US" sz="1050" dirty="0">
                <a:solidFill>
                  <a:schemeClr val="tx1"/>
                </a:solidFill>
                <a:latin typeface="+mj-lt"/>
              </a:rPr>
              <a:t>10:30p: #</a:t>
            </a:r>
            <a:r>
              <a:rPr lang="en-US" sz="1050" dirty="0" err="1">
                <a:solidFill>
                  <a:schemeClr val="tx1"/>
                </a:solidFill>
                <a:latin typeface="+mj-lt"/>
              </a:rPr>
              <a:t>AHSApocalypse</a:t>
            </a:r>
            <a:r>
              <a:rPr lang="en-US" sz="1050" dirty="0">
                <a:solidFill>
                  <a:schemeClr val="tx1"/>
                </a:solidFill>
                <a:latin typeface="+mj-lt"/>
              </a:rPr>
              <a:t> (#1) </a:t>
            </a:r>
          </a:p>
          <a:p>
            <a:pPr>
              <a:defRPr/>
            </a:pPr>
            <a:r>
              <a:rPr lang="en-US" sz="1050" dirty="0">
                <a:solidFill>
                  <a:schemeClr val="tx1"/>
                </a:solidFill>
                <a:latin typeface="+mj-lt"/>
              </a:rPr>
              <a:t>11:30p: #</a:t>
            </a:r>
            <a:r>
              <a:rPr lang="en-US" sz="1050" dirty="0" err="1">
                <a:solidFill>
                  <a:schemeClr val="tx1"/>
                </a:solidFill>
                <a:latin typeface="+mj-lt"/>
              </a:rPr>
              <a:t>AHSApocalypse</a:t>
            </a:r>
            <a:r>
              <a:rPr lang="en-US" sz="1050" dirty="0">
                <a:solidFill>
                  <a:schemeClr val="tx1"/>
                </a:solidFill>
                <a:latin typeface="+mj-lt"/>
              </a:rPr>
              <a:t> (#1)</a:t>
            </a:r>
          </a:p>
        </p:txBody>
      </p:sp>
      <p:pic>
        <p:nvPicPr>
          <p:cNvPr id="16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12299142" y="3780767"/>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7" name="TextBox 166"/>
          <p:cNvSpPr txBox="1"/>
          <p:nvPr/>
        </p:nvSpPr>
        <p:spPr>
          <a:xfrm>
            <a:off x="12593643" y="4262851"/>
            <a:ext cx="10397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mj-lt"/>
                <a:ea typeface="+mn-ea"/>
                <a:cs typeface="+mn-cs"/>
              </a:rPr>
              <a:t>26-Sep</a:t>
            </a:r>
          </a:p>
        </p:txBody>
      </p:sp>
      <p:sp>
        <p:nvSpPr>
          <p:cNvPr id="168" name="TextBox 167"/>
          <p:cNvSpPr txBox="1"/>
          <p:nvPr/>
        </p:nvSpPr>
        <p:spPr>
          <a:xfrm>
            <a:off x="12081517" y="2926211"/>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050" dirty="0">
                <a:solidFill>
                  <a:schemeClr val="tx1"/>
                </a:solidFill>
                <a:latin typeface="+mj-lt"/>
              </a:rPr>
              <a:t>8:30p: #</a:t>
            </a:r>
            <a:r>
              <a:rPr lang="en-US" sz="1050" dirty="0" err="1">
                <a:solidFill>
                  <a:schemeClr val="tx1"/>
                </a:solidFill>
                <a:latin typeface="+mj-lt"/>
              </a:rPr>
              <a:t>TrumpPressConf</a:t>
            </a:r>
            <a:r>
              <a:rPr lang="en-US" sz="1050" dirty="0">
                <a:solidFill>
                  <a:schemeClr val="tx1"/>
                </a:solidFill>
                <a:latin typeface="+mj-lt"/>
              </a:rPr>
              <a:t> (#1)</a:t>
            </a:r>
          </a:p>
          <a:p>
            <a:pPr>
              <a:defRPr/>
            </a:pPr>
            <a:r>
              <a:rPr lang="en-US" sz="1050" dirty="0">
                <a:solidFill>
                  <a:schemeClr val="tx1"/>
                </a:solidFill>
                <a:latin typeface="+mj-lt"/>
              </a:rPr>
              <a:t>9:30p: #STAR (#1)</a:t>
            </a:r>
          </a:p>
          <a:p>
            <a:pPr>
              <a:defRPr/>
            </a:pPr>
            <a:r>
              <a:rPr lang="en-US" sz="1050" dirty="0">
                <a:solidFill>
                  <a:schemeClr val="tx1"/>
                </a:solidFill>
                <a:latin typeface="+mj-lt"/>
              </a:rPr>
              <a:t>10:30p: Kaycee (#1)</a:t>
            </a:r>
          </a:p>
          <a:p>
            <a:pPr>
              <a:defRPr/>
            </a:pPr>
            <a:r>
              <a:rPr lang="en-US" sz="1050" dirty="0">
                <a:solidFill>
                  <a:schemeClr val="tx1"/>
                </a:solidFill>
                <a:latin typeface="+mj-lt"/>
              </a:rPr>
              <a:t>11:30p: #BB20 (#1)</a:t>
            </a:r>
          </a:p>
        </p:txBody>
      </p:sp>
      <p:pic>
        <p:nvPicPr>
          <p:cNvPr id="169"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12299142" y="6172334"/>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0" name="TextBox 169"/>
          <p:cNvSpPr txBox="1"/>
          <p:nvPr/>
        </p:nvSpPr>
        <p:spPr>
          <a:xfrm>
            <a:off x="12593643" y="6654418"/>
            <a:ext cx="1039775" cy="400110"/>
          </a:xfrm>
          <a:prstGeom prst="rect">
            <a:avLst/>
          </a:prstGeom>
          <a:noFill/>
        </p:spPr>
        <p:txBody>
          <a:bodyPr wrap="square" rtlCol="0">
            <a:spAutoFit/>
          </a:bodyPr>
          <a:lstStyle/>
          <a:p>
            <a:pPr lvl="0" algn="ctr" defTabSz="914400">
              <a:defRPr/>
            </a:pPr>
            <a:r>
              <a:rPr lang="en-US" sz="2000" b="1" kern="0" dirty="0">
                <a:solidFill>
                  <a:prstClr val="white"/>
                </a:solidFill>
                <a:latin typeface="+mj-lt"/>
              </a:rPr>
              <a:t>3-Oct</a:t>
            </a:r>
          </a:p>
        </p:txBody>
      </p:sp>
      <p:sp>
        <p:nvSpPr>
          <p:cNvPr id="171" name="TextBox 170"/>
          <p:cNvSpPr txBox="1"/>
          <p:nvPr/>
        </p:nvSpPr>
        <p:spPr>
          <a:xfrm>
            <a:off x="12081517" y="5317778"/>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schemeClr val="tx1"/>
                </a:solidFill>
                <a:latin typeface="+mj-lt"/>
              </a:rPr>
              <a:t>8:30p: Aaron Judge (#1)</a:t>
            </a:r>
          </a:p>
          <a:p>
            <a:pPr>
              <a:defRPr/>
            </a:pPr>
            <a:r>
              <a:rPr lang="en-US" sz="1100" dirty="0">
                <a:solidFill>
                  <a:schemeClr val="tx1"/>
                </a:solidFill>
                <a:latin typeface="+mj-lt"/>
              </a:rPr>
              <a:t>9:30p: Yankees (#1)</a:t>
            </a:r>
          </a:p>
          <a:p>
            <a:pPr>
              <a:defRPr/>
            </a:pPr>
            <a:r>
              <a:rPr lang="en-US" sz="1100" dirty="0">
                <a:solidFill>
                  <a:schemeClr val="tx1"/>
                </a:solidFill>
                <a:latin typeface="+mj-lt"/>
              </a:rPr>
              <a:t>10:30p: Yankees (#1)</a:t>
            </a:r>
          </a:p>
          <a:p>
            <a:pPr>
              <a:defRPr/>
            </a:pPr>
            <a:r>
              <a:rPr lang="en-US" sz="1100" dirty="0">
                <a:solidFill>
                  <a:schemeClr val="tx1"/>
                </a:solidFill>
                <a:latin typeface="+mj-lt"/>
              </a:rPr>
              <a:t>11:30p: Yankees (#1)</a:t>
            </a:r>
          </a:p>
        </p:txBody>
      </p:sp>
      <p:pic>
        <p:nvPicPr>
          <p:cNvPr id="17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12299142" y="8562630"/>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3" name="TextBox 172"/>
          <p:cNvSpPr txBox="1"/>
          <p:nvPr/>
        </p:nvSpPr>
        <p:spPr>
          <a:xfrm>
            <a:off x="12593643" y="9044714"/>
            <a:ext cx="1039775" cy="400110"/>
          </a:xfrm>
          <a:prstGeom prst="rect">
            <a:avLst/>
          </a:prstGeom>
          <a:noFill/>
        </p:spPr>
        <p:txBody>
          <a:bodyPr wrap="square" rtlCol="0">
            <a:spAutoFit/>
          </a:bodyPr>
          <a:lstStyle/>
          <a:p>
            <a:pPr lvl="0" algn="ctr" defTabSz="914400">
              <a:defRPr/>
            </a:pPr>
            <a:r>
              <a:rPr kumimoji="0" lang="en-US" sz="2000" b="1" i="0" u="none" strike="noStrike" kern="0" cap="none" spc="0" normalizeH="0" baseline="0" noProof="0" dirty="0">
                <a:ln>
                  <a:noFill/>
                </a:ln>
                <a:solidFill>
                  <a:prstClr val="white"/>
                </a:solidFill>
                <a:effectLst/>
                <a:uLnTx/>
                <a:uFillTx/>
                <a:latin typeface="+mj-lt"/>
              </a:rPr>
              <a:t>10</a:t>
            </a:r>
            <a:r>
              <a:rPr lang="en-US" sz="2000" b="1" kern="0" dirty="0">
                <a:solidFill>
                  <a:prstClr val="white"/>
                </a:solidFill>
                <a:latin typeface="+mj-lt"/>
              </a:rPr>
              <a:t>-Oct</a:t>
            </a:r>
            <a:endParaRPr kumimoji="0" lang="en-US" sz="2000" b="1" i="0" u="none" strike="noStrike" kern="0" cap="none" spc="0" normalizeH="0" baseline="0" noProof="0" dirty="0">
              <a:ln>
                <a:noFill/>
              </a:ln>
              <a:solidFill>
                <a:prstClr val="white"/>
              </a:solidFill>
              <a:effectLst/>
              <a:uLnTx/>
              <a:uFillTx/>
              <a:latin typeface="+mj-lt"/>
            </a:endParaRPr>
          </a:p>
        </p:txBody>
      </p:sp>
      <p:sp>
        <p:nvSpPr>
          <p:cNvPr id="174" name="TextBox 173"/>
          <p:cNvSpPr txBox="1"/>
          <p:nvPr/>
        </p:nvSpPr>
        <p:spPr>
          <a:xfrm>
            <a:off x="12081517" y="7708074"/>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050" dirty="0">
                <a:solidFill>
                  <a:schemeClr val="tx1"/>
                </a:solidFill>
                <a:latin typeface="+mj-lt"/>
              </a:rPr>
              <a:t>8:30p: Jimmy Butler (#1)</a:t>
            </a:r>
          </a:p>
          <a:p>
            <a:pPr>
              <a:defRPr/>
            </a:pPr>
            <a:r>
              <a:rPr lang="en-US" sz="1050" dirty="0">
                <a:solidFill>
                  <a:schemeClr val="tx1"/>
                </a:solidFill>
                <a:latin typeface="+mj-lt"/>
              </a:rPr>
              <a:t>9:30p: #Riverdale (#1)</a:t>
            </a:r>
          </a:p>
          <a:p>
            <a:pPr>
              <a:defRPr/>
            </a:pPr>
            <a:r>
              <a:rPr lang="en-US" sz="1050" dirty="0">
                <a:solidFill>
                  <a:schemeClr val="tx1"/>
                </a:solidFill>
                <a:latin typeface="+mj-lt"/>
              </a:rPr>
              <a:t>10:30p: Jimmy Butler (#1) </a:t>
            </a:r>
          </a:p>
          <a:p>
            <a:pPr>
              <a:defRPr/>
            </a:pPr>
            <a:r>
              <a:rPr lang="en-US" sz="1050" dirty="0">
                <a:solidFill>
                  <a:schemeClr val="tx1"/>
                </a:solidFill>
                <a:latin typeface="+mj-lt"/>
              </a:rPr>
              <a:t>11:30p: #</a:t>
            </a:r>
            <a:r>
              <a:rPr lang="en-US" sz="1050" dirty="0" err="1">
                <a:solidFill>
                  <a:schemeClr val="tx1"/>
                </a:solidFill>
                <a:latin typeface="+mj-lt"/>
              </a:rPr>
              <a:t>AHSApocalypse</a:t>
            </a:r>
            <a:r>
              <a:rPr lang="en-US" sz="1050" dirty="0">
                <a:solidFill>
                  <a:schemeClr val="tx1"/>
                </a:solidFill>
                <a:latin typeface="+mj-lt"/>
              </a:rPr>
              <a:t> (#1)</a:t>
            </a:r>
          </a:p>
        </p:txBody>
      </p:sp>
      <p:pic>
        <p:nvPicPr>
          <p:cNvPr id="175"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12299142" y="10952172"/>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6" name="TextBox 175"/>
          <p:cNvSpPr txBox="1"/>
          <p:nvPr/>
        </p:nvSpPr>
        <p:spPr>
          <a:xfrm>
            <a:off x="12593643" y="11434256"/>
            <a:ext cx="1039775" cy="400110"/>
          </a:xfrm>
          <a:prstGeom prst="rect">
            <a:avLst/>
          </a:prstGeom>
          <a:noFill/>
        </p:spPr>
        <p:txBody>
          <a:bodyPr wrap="square" rtlCol="0">
            <a:spAutoFit/>
          </a:bodyPr>
          <a:lstStyle/>
          <a:p>
            <a:pPr lvl="0" algn="ctr" defTabSz="914400">
              <a:defRPr/>
            </a:pPr>
            <a:r>
              <a:rPr kumimoji="0" lang="en-US" sz="2000" b="1" i="0" u="none" strike="noStrike" kern="0" cap="none" spc="0" normalizeH="0" baseline="0" noProof="0" dirty="0">
                <a:ln>
                  <a:noFill/>
                </a:ln>
                <a:solidFill>
                  <a:prstClr val="white"/>
                </a:solidFill>
                <a:effectLst/>
                <a:uLnTx/>
                <a:uFillTx/>
                <a:latin typeface="+mj-lt"/>
              </a:rPr>
              <a:t>17</a:t>
            </a:r>
            <a:r>
              <a:rPr lang="en-US" sz="2000" b="1" kern="0" dirty="0">
                <a:solidFill>
                  <a:prstClr val="white"/>
                </a:solidFill>
                <a:latin typeface="+mj-lt"/>
              </a:rPr>
              <a:t>-Oct</a:t>
            </a:r>
            <a:endParaRPr kumimoji="0" lang="en-US" sz="2000" b="1" i="0" u="none" strike="noStrike" kern="0" cap="none" spc="0" normalizeH="0" baseline="0" noProof="0" dirty="0">
              <a:ln>
                <a:noFill/>
              </a:ln>
              <a:solidFill>
                <a:prstClr val="white"/>
              </a:solidFill>
              <a:effectLst/>
              <a:uLnTx/>
              <a:uFillTx/>
              <a:latin typeface="+mj-lt"/>
            </a:endParaRPr>
          </a:p>
        </p:txBody>
      </p:sp>
      <p:sp>
        <p:nvSpPr>
          <p:cNvPr id="177" name="TextBox 176"/>
          <p:cNvSpPr txBox="1"/>
          <p:nvPr/>
        </p:nvSpPr>
        <p:spPr>
          <a:xfrm>
            <a:off x="12081517" y="10097616"/>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schemeClr val="tx1"/>
                </a:solidFill>
                <a:latin typeface="+mj-lt"/>
              </a:rPr>
              <a:t>8:30p: #</a:t>
            </a:r>
            <a:r>
              <a:rPr lang="en-US" sz="1100" dirty="0" err="1">
                <a:solidFill>
                  <a:schemeClr val="tx1"/>
                </a:solidFill>
                <a:latin typeface="+mj-lt"/>
              </a:rPr>
              <a:t>TexasTownHall</a:t>
            </a:r>
            <a:r>
              <a:rPr lang="en-US" sz="1100" dirty="0">
                <a:solidFill>
                  <a:schemeClr val="tx1"/>
                </a:solidFill>
                <a:latin typeface="+mj-lt"/>
              </a:rPr>
              <a:t> (#1)</a:t>
            </a:r>
          </a:p>
          <a:p>
            <a:pPr>
              <a:defRPr/>
            </a:pPr>
            <a:r>
              <a:rPr lang="en-US" sz="1100" dirty="0">
                <a:solidFill>
                  <a:schemeClr val="tx1"/>
                </a:solidFill>
                <a:latin typeface="+mj-lt"/>
              </a:rPr>
              <a:t>9:30p: Cardinals (#1)</a:t>
            </a:r>
          </a:p>
          <a:p>
            <a:pPr>
              <a:defRPr/>
            </a:pPr>
            <a:r>
              <a:rPr lang="en-US" sz="1100" dirty="0">
                <a:solidFill>
                  <a:schemeClr val="tx1"/>
                </a:solidFill>
                <a:latin typeface="+mj-lt"/>
              </a:rPr>
              <a:t>10:30p: Cardinals (#1)</a:t>
            </a:r>
          </a:p>
          <a:p>
            <a:pPr>
              <a:defRPr/>
            </a:pPr>
            <a:r>
              <a:rPr lang="en-US" sz="1100" dirty="0">
                <a:solidFill>
                  <a:schemeClr val="tx1"/>
                </a:solidFill>
                <a:latin typeface="+mj-lt"/>
              </a:rPr>
              <a:t>11:30p: LeBron (#1)</a:t>
            </a:r>
          </a:p>
        </p:txBody>
      </p:sp>
      <p:pic>
        <p:nvPicPr>
          <p:cNvPr id="17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14777206" y="3780767"/>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9" name="TextBox 178"/>
          <p:cNvSpPr txBox="1"/>
          <p:nvPr/>
        </p:nvSpPr>
        <p:spPr>
          <a:xfrm>
            <a:off x="15071707" y="4262851"/>
            <a:ext cx="10397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mj-lt"/>
                <a:ea typeface="+mn-ea"/>
                <a:cs typeface="+mn-cs"/>
              </a:rPr>
              <a:t>27-Sep</a:t>
            </a:r>
          </a:p>
        </p:txBody>
      </p:sp>
      <p:sp>
        <p:nvSpPr>
          <p:cNvPr id="180" name="TextBox 179"/>
          <p:cNvSpPr txBox="1"/>
          <p:nvPr/>
        </p:nvSpPr>
        <p:spPr>
          <a:xfrm>
            <a:off x="14559581" y="2926211"/>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schemeClr val="tx1"/>
                </a:solidFill>
                <a:latin typeface="+mj-lt"/>
              </a:rPr>
              <a:t>8:30p: Lindsey Graham (#1)</a:t>
            </a:r>
          </a:p>
          <a:p>
            <a:pPr>
              <a:defRPr/>
            </a:pPr>
            <a:r>
              <a:rPr lang="en-US" sz="1100" dirty="0">
                <a:solidFill>
                  <a:schemeClr val="tx1"/>
                </a:solidFill>
                <a:latin typeface="+mj-lt"/>
              </a:rPr>
              <a:t>9:30p: Rams (#1)</a:t>
            </a:r>
          </a:p>
          <a:p>
            <a:pPr>
              <a:defRPr/>
            </a:pPr>
            <a:r>
              <a:rPr lang="en-US" sz="1100" dirty="0">
                <a:solidFill>
                  <a:schemeClr val="tx1"/>
                </a:solidFill>
                <a:latin typeface="+mj-lt"/>
              </a:rPr>
              <a:t>10:30p: Rams (#1)</a:t>
            </a:r>
          </a:p>
          <a:p>
            <a:pPr>
              <a:defRPr/>
            </a:pPr>
            <a:r>
              <a:rPr lang="en-US" sz="1100" dirty="0">
                <a:solidFill>
                  <a:schemeClr val="tx1"/>
                </a:solidFill>
                <a:latin typeface="+mj-lt"/>
              </a:rPr>
              <a:t>11:30p: Rams (#1)</a:t>
            </a:r>
          </a:p>
        </p:txBody>
      </p:sp>
      <p:pic>
        <p:nvPicPr>
          <p:cNvPr id="181"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14777206" y="6172334"/>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2" name="TextBox 181"/>
          <p:cNvSpPr txBox="1"/>
          <p:nvPr/>
        </p:nvSpPr>
        <p:spPr>
          <a:xfrm>
            <a:off x="15071707" y="6654418"/>
            <a:ext cx="1039775" cy="400110"/>
          </a:xfrm>
          <a:prstGeom prst="rect">
            <a:avLst/>
          </a:prstGeom>
          <a:noFill/>
        </p:spPr>
        <p:txBody>
          <a:bodyPr wrap="square" rtlCol="0">
            <a:spAutoFit/>
          </a:bodyPr>
          <a:lstStyle/>
          <a:p>
            <a:pPr lvl="0" algn="ctr" defTabSz="914400">
              <a:defRPr/>
            </a:pPr>
            <a:r>
              <a:rPr kumimoji="0" lang="en-US" sz="2000" b="1" i="0" u="none" strike="noStrike" kern="0" cap="none" spc="0" normalizeH="0" baseline="0" noProof="0" dirty="0">
                <a:ln>
                  <a:noFill/>
                </a:ln>
                <a:solidFill>
                  <a:prstClr val="white"/>
                </a:solidFill>
                <a:effectLst/>
                <a:uLnTx/>
                <a:uFillTx/>
                <a:latin typeface="+mj-lt"/>
              </a:rPr>
              <a:t>4</a:t>
            </a:r>
            <a:r>
              <a:rPr lang="en-US" sz="2000" b="1" kern="0" dirty="0">
                <a:solidFill>
                  <a:prstClr val="white"/>
                </a:solidFill>
                <a:latin typeface="+mj-lt"/>
              </a:rPr>
              <a:t>-Oct</a:t>
            </a:r>
            <a:endParaRPr kumimoji="0" lang="en-US" sz="2000" b="1" i="0" u="none" strike="noStrike" kern="0" cap="none" spc="0" normalizeH="0" baseline="0" noProof="0" dirty="0">
              <a:ln>
                <a:noFill/>
              </a:ln>
              <a:solidFill>
                <a:prstClr val="white"/>
              </a:solidFill>
              <a:effectLst/>
              <a:uLnTx/>
              <a:uFillTx/>
              <a:latin typeface="+mj-lt"/>
            </a:endParaRPr>
          </a:p>
        </p:txBody>
      </p:sp>
      <p:sp>
        <p:nvSpPr>
          <p:cNvPr id="183" name="TextBox 182"/>
          <p:cNvSpPr txBox="1"/>
          <p:nvPr/>
        </p:nvSpPr>
        <p:spPr>
          <a:xfrm>
            <a:off x="14559581" y="5317778"/>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schemeClr val="tx1"/>
                </a:solidFill>
                <a:latin typeface="+mj-lt"/>
              </a:rPr>
              <a:t>8:30p: #NLDS (#1)</a:t>
            </a:r>
          </a:p>
          <a:p>
            <a:pPr>
              <a:defRPr/>
            </a:pPr>
            <a:r>
              <a:rPr lang="en-US" sz="1100" dirty="0">
                <a:solidFill>
                  <a:schemeClr val="tx1"/>
                </a:solidFill>
                <a:latin typeface="+mj-lt"/>
              </a:rPr>
              <a:t>9:30p: #NLDS (#1)</a:t>
            </a:r>
          </a:p>
          <a:p>
            <a:pPr>
              <a:defRPr/>
            </a:pPr>
            <a:r>
              <a:rPr lang="en-US" sz="1100" dirty="0">
                <a:solidFill>
                  <a:schemeClr val="tx1"/>
                </a:solidFill>
                <a:latin typeface="+mj-lt"/>
              </a:rPr>
              <a:t>10:30p: #NLDS (#1)</a:t>
            </a:r>
          </a:p>
          <a:p>
            <a:pPr>
              <a:defRPr/>
            </a:pPr>
            <a:r>
              <a:rPr lang="en-US" sz="1100" dirty="0">
                <a:solidFill>
                  <a:schemeClr val="tx1"/>
                </a:solidFill>
                <a:latin typeface="+mj-lt"/>
              </a:rPr>
              <a:t>11:30p: Josh Gordon (#1)</a:t>
            </a:r>
          </a:p>
        </p:txBody>
      </p:sp>
      <p:pic>
        <p:nvPicPr>
          <p:cNvPr id="18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14777206" y="8562630"/>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5" name="TextBox 184"/>
          <p:cNvSpPr txBox="1"/>
          <p:nvPr/>
        </p:nvSpPr>
        <p:spPr>
          <a:xfrm>
            <a:off x="15071707" y="9044714"/>
            <a:ext cx="1039775" cy="400110"/>
          </a:xfrm>
          <a:prstGeom prst="rect">
            <a:avLst/>
          </a:prstGeom>
          <a:noFill/>
        </p:spPr>
        <p:txBody>
          <a:bodyPr wrap="square" rtlCol="0">
            <a:spAutoFit/>
          </a:bodyPr>
          <a:lstStyle/>
          <a:p>
            <a:pPr lvl="0" algn="ctr" defTabSz="914400">
              <a:defRPr/>
            </a:pPr>
            <a:r>
              <a:rPr kumimoji="0" lang="en-US" sz="2000" b="1" i="0" u="none" strike="noStrike" kern="0" cap="none" spc="0" normalizeH="0" baseline="0" noProof="0" dirty="0">
                <a:ln>
                  <a:noFill/>
                </a:ln>
                <a:solidFill>
                  <a:prstClr val="white"/>
                </a:solidFill>
                <a:effectLst/>
                <a:uLnTx/>
                <a:uFillTx/>
                <a:latin typeface="+mj-lt"/>
              </a:rPr>
              <a:t>11</a:t>
            </a:r>
            <a:r>
              <a:rPr lang="en-US" sz="2000" b="1" kern="0" dirty="0">
                <a:solidFill>
                  <a:prstClr val="white"/>
                </a:solidFill>
                <a:latin typeface="+mj-lt"/>
              </a:rPr>
              <a:t>-Oct</a:t>
            </a:r>
            <a:endParaRPr kumimoji="0" lang="en-US" sz="2000" b="1" i="0" u="none" strike="noStrike" kern="0" cap="none" spc="0" normalizeH="0" baseline="0" noProof="0" dirty="0">
              <a:ln>
                <a:noFill/>
              </a:ln>
              <a:solidFill>
                <a:prstClr val="white"/>
              </a:solidFill>
              <a:effectLst/>
              <a:uLnTx/>
              <a:uFillTx/>
              <a:latin typeface="+mj-lt"/>
            </a:endParaRPr>
          </a:p>
        </p:txBody>
      </p:sp>
      <p:sp>
        <p:nvSpPr>
          <p:cNvPr id="186" name="TextBox 185"/>
          <p:cNvSpPr txBox="1"/>
          <p:nvPr/>
        </p:nvSpPr>
        <p:spPr>
          <a:xfrm>
            <a:off x="14559581" y="7708074"/>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100" dirty="0">
              <a:solidFill>
                <a:schemeClr val="tx1"/>
              </a:solidFill>
              <a:latin typeface="+mj-lt"/>
            </a:endParaRPr>
          </a:p>
          <a:p>
            <a:pPr>
              <a:defRPr/>
            </a:pPr>
            <a:r>
              <a:rPr lang="en-US" sz="1100" dirty="0">
                <a:solidFill>
                  <a:schemeClr val="tx1"/>
                </a:solidFill>
                <a:latin typeface="+mj-lt"/>
              </a:rPr>
              <a:t>9:30p: Barkley (#1)</a:t>
            </a:r>
          </a:p>
          <a:p>
            <a:pPr>
              <a:defRPr/>
            </a:pPr>
            <a:r>
              <a:rPr lang="en-US" sz="1100" dirty="0">
                <a:solidFill>
                  <a:schemeClr val="tx1"/>
                </a:solidFill>
                <a:latin typeface="+mj-lt"/>
              </a:rPr>
              <a:t>10:30p: Giants (#1)</a:t>
            </a:r>
          </a:p>
          <a:p>
            <a:pPr>
              <a:defRPr/>
            </a:pPr>
            <a:r>
              <a:rPr lang="en-US" sz="1100" dirty="0">
                <a:solidFill>
                  <a:schemeClr val="tx1"/>
                </a:solidFill>
                <a:latin typeface="+mj-lt"/>
              </a:rPr>
              <a:t>11:30p: Giants (#1)</a:t>
            </a:r>
          </a:p>
        </p:txBody>
      </p:sp>
      <p:pic>
        <p:nvPicPr>
          <p:cNvPr id="18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14777206" y="10952172"/>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8" name="TextBox 187"/>
          <p:cNvSpPr txBox="1"/>
          <p:nvPr/>
        </p:nvSpPr>
        <p:spPr>
          <a:xfrm>
            <a:off x="15071707" y="11434256"/>
            <a:ext cx="1039775" cy="400110"/>
          </a:xfrm>
          <a:prstGeom prst="rect">
            <a:avLst/>
          </a:prstGeom>
          <a:noFill/>
        </p:spPr>
        <p:txBody>
          <a:bodyPr wrap="square" rtlCol="0">
            <a:spAutoFit/>
          </a:bodyPr>
          <a:lstStyle/>
          <a:p>
            <a:pPr lvl="0" algn="ctr" defTabSz="914400">
              <a:defRPr/>
            </a:pPr>
            <a:r>
              <a:rPr kumimoji="0" lang="en-US" sz="2000" b="1" i="0" u="none" strike="noStrike" kern="0" cap="none" spc="0" normalizeH="0" baseline="0" noProof="0" dirty="0">
                <a:ln>
                  <a:noFill/>
                </a:ln>
                <a:solidFill>
                  <a:prstClr val="white"/>
                </a:solidFill>
                <a:effectLst/>
                <a:uLnTx/>
                <a:uFillTx/>
                <a:latin typeface="+mj-lt"/>
              </a:rPr>
              <a:t>18</a:t>
            </a:r>
            <a:r>
              <a:rPr lang="en-US" sz="2000" b="1" kern="0" dirty="0">
                <a:solidFill>
                  <a:prstClr val="white"/>
                </a:solidFill>
                <a:latin typeface="+mj-lt"/>
              </a:rPr>
              <a:t>-Oct</a:t>
            </a:r>
            <a:endParaRPr kumimoji="0" lang="en-US" sz="2000" b="1" i="0" u="none" strike="noStrike" kern="0" cap="none" spc="0" normalizeH="0" baseline="0" noProof="0" dirty="0">
              <a:ln>
                <a:noFill/>
              </a:ln>
              <a:solidFill>
                <a:prstClr val="white"/>
              </a:solidFill>
              <a:effectLst/>
              <a:uLnTx/>
              <a:uFillTx/>
              <a:latin typeface="+mj-lt"/>
            </a:endParaRPr>
          </a:p>
        </p:txBody>
      </p:sp>
      <p:sp>
        <p:nvSpPr>
          <p:cNvPr id="189" name="TextBox 188"/>
          <p:cNvSpPr txBox="1"/>
          <p:nvPr/>
        </p:nvSpPr>
        <p:spPr>
          <a:xfrm>
            <a:off x="14559581" y="10097616"/>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schemeClr val="tx1"/>
                </a:solidFill>
                <a:latin typeface="+mj-lt"/>
              </a:rPr>
              <a:t>9:30p: David </a:t>
            </a:r>
            <a:r>
              <a:rPr lang="en-US" sz="1100" dirty="0" err="1">
                <a:solidFill>
                  <a:schemeClr val="tx1"/>
                </a:solidFill>
                <a:latin typeface="+mj-lt"/>
              </a:rPr>
              <a:t>Freese</a:t>
            </a:r>
            <a:r>
              <a:rPr lang="en-US" sz="1100" dirty="0">
                <a:solidFill>
                  <a:schemeClr val="tx1"/>
                </a:solidFill>
                <a:latin typeface="+mj-lt"/>
              </a:rPr>
              <a:t> (#1)</a:t>
            </a:r>
          </a:p>
          <a:p>
            <a:pPr>
              <a:defRPr/>
            </a:pPr>
            <a:r>
              <a:rPr lang="en-US" sz="1100" dirty="0">
                <a:solidFill>
                  <a:schemeClr val="tx1"/>
                </a:solidFill>
                <a:latin typeface="+mj-lt"/>
              </a:rPr>
              <a:t>10:30p: </a:t>
            </a:r>
            <a:r>
              <a:rPr lang="en-US" sz="1100" dirty="0" err="1">
                <a:solidFill>
                  <a:schemeClr val="tx1"/>
                </a:solidFill>
                <a:latin typeface="+mj-lt"/>
              </a:rPr>
              <a:t>Kawhi</a:t>
            </a:r>
            <a:r>
              <a:rPr lang="en-US" sz="1100" dirty="0">
                <a:solidFill>
                  <a:schemeClr val="tx1"/>
                </a:solidFill>
                <a:latin typeface="+mj-lt"/>
              </a:rPr>
              <a:t> (#1)</a:t>
            </a:r>
          </a:p>
        </p:txBody>
      </p:sp>
      <p:pic>
        <p:nvPicPr>
          <p:cNvPr id="19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17251134" y="3780767"/>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1" name="TextBox 190"/>
          <p:cNvSpPr txBox="1"/>
          <p:nvPr/>
        </p:nvSpPr>
        <p:spPr>
          <a:xfrm>
            <a:off x="17545635" y="4262851"/>
            <a:ext cx="10397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mj-lt"/>
                <a:ea typeface="+mn-ea"/>
                <a:cs typeface="+mn-cs"/>
              </a:rPr>
              <a:t>28-Sep</a:t>
            </a:r>
          </a:p>
        </p:txBody>
      </p:sp>
      <p:sp>
        <p:nvSpPr>
          <p:cNvPr id="192" name="TextBox 191"/>
          <p:cNvSpPr txBox="1"/>
          <p:nvPr/>
        </p:nvSpPr>
        <p:spPr>
          <a:xfrm>
            <a:off x="17033509" y="2926211"/>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schemeClr val="bg1">
                    <a:lumMod val="75000"/>
                  </a:schemeClr>
                </a:solidFill>
                <a:latin typeface="+mj-lt"/>
              </a:rPr>
              <a:t>8:30p: </a:t>
            </a:r>
            <a:r>
              <a:rPr lang="en-US" sz="1100" dirty="0" err="1">
                <a:solidFill>
                  <a:schemeClr val="bg1">
                    <a:lumMod val="75000"/>
                  </a:schemeClr>
                </a:solidFill>
                <a:latin typeface="+mj-lt"/>
              </a:rPr>
              <a:t>KavanaughVote</a:t>
            </a:r>
            <a:r>
              <a:rPr lang="en-US" sz="1100" dirty="0">
                <a:solidFill>
                  <a:schemeClr val="bg1">
                    <a:lumMod val="75000"/>
                  </a:schemeClr>
                </a:solidFill>
                <a:latin typeface="+mj-lt"/>
              </a:rPr>
              <a:t> (#2)</a:t>
            </a:r>
          </a:p>
          <a:p>
            <a:pPr>
              <a:defRPr/>
            </a:pPr>
            <a:r>
              <a:rPr lang="en-US" sz="1100" dirty="0">
                <a:solidFill>
                  <a:schemeClr val="bg1">
                    <a:lumMod val="75000"/>
                  </a:schemeClr>
                </a:solidFill>
                <a:latin typeface="+mj-lt"/>
              </a:rPr>
              <a:t>9:30p: David Wright (#2)</a:t>
            </a:r>
          </a:p>
          <a:p>
            <a:pPr>
              <a:defRPr/>
            </a:pPr>
            <a:r>
              <a:rPr lang="en-US" sz="1100" dirty="0">
                <a:solidFill>
                  <a:schemeClr val="bg1">
                    <a:lumMod val="75000"/>
                  </a:schemeClr>
                </a:solidFill>
                <a:latin typeface="+mj-lt"/>
              </a:rPr>
              <a:t>10:30p: David Wright (#2)</a:t>
            </a:r>
          </a:p>
          <a:p>
            <a:pPr>
              <a:defRPr/>
            </a:pPr>
            <a:r>
              <a:rPr lang="en-US" sz="1100" dirty="0">
                <a:solidFill>
                  <a:schemeClr val="bg1">
                    <a:lumMod val="75000"/>
                  </a:schemeClr>
                </a:solidFill>
                <a:latin typeface="+mj-lt"/>
              </a:rPr>
              <a:t>11:30p: #</a:t>
            </a:r>
            <a:r>
              <a:rPr lang="en-US" sz="1100" dirty="0" err="1">
                <a:solidFill>
                  <a:schemeClr val="bg1">
                    <a:lumMod val="75000"/>
                  </a:schemeClr>
                </a:solidFill>
                <a:latin typeface="+mj-lt"/>
              </a:rPr>
              <a:t>WynonnaEarp</a:t>
            </a:r>
            <a:r>
              <a:rPr lang="en-US" sz="1100" dirty="0">
                <a:solidFill>
                  <a:schemeClr val="bg1">
                    <a:lumMod val="75000"/>
                  </a:schemeClr>
                </a:solidFill>
                <a:latin typeface="+mj-lt"/>
              </a:rPr>
              <a:t> (#2)</a:t>
            </a:r>
          </a:p>
        </p:txBody>
      </p:sp>
      <p:pic>
        <p:nvPicPr>
          <p:cNvPr id="193"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17251134" y="6172334"/>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 name="TextBox 193"/>
          <p:cNvSpPr txBox="1"/>
          <p:nvPr/>
        </p:nvSpPr>
        <p:spPr>
          <a:xfrm>
            <a:off x="17545635" y="6654418"/>
            <a:ext cx="1039775" cy="400110"/>
          </a:xfrm>
          <a:prstGeom prst="rect">
            <a:avLst/>
          </a:prstGeom>
          <a:noFill/>
        </p:spPr>
        <p:txBody>
          <a:bodyPr wrap="square" rtlCol="0">
            <a:spAutoFit/>
          </a:bodyPr>
          <a:lstStyle/>
          <a:p>
            <a:pPr lvl="0" algn="ctr" defTabSz="914400">
              <a:defRPr/>
            </a:pPr>
            <a:r>
              <a:rPr kumimoji="0" lang="en-US" sz="2000" b="1" i="0" u="none" strike="noStrike" kern="0" cap="none" spc="0" normalizeH="0" baseline="0" noProof="0" dirty="0">
                <a:ln>
                  <a:noFill/>
                </a:ln>
                <a:solidFill>
                  <a:prstClr val="white"/>
                </a:solidFill>
                <a:effectLst/>
                <a:uLnTx/>
                <a:uFillTx/>
                <a:latin typeface="+mj-lt"/>
              </a:rPr>
              <a:t>5</a:t>
            </a:r>
            <a:r>
              <a:rPr lang="en-US" sz="2000" b="1" kern="0" dirty="0">
                <a:solidFill>
                  <a:prstClr val="white"/>
                </a:solidFill>
                <a:latin typeface="+mj-lt"/>
              </a:rPr>
              <a:t>-Oct</a:t>
            </a:r>
            <a:endParaRPr kumimoji="0" lang="en-US" sz="2000" b="1" i="0" u="none" strike="noStrike" kern="0" cap="none" spc="0" normalizeH="0" baseline="0" noProof="0" dirty="0">
              <a:ln>
                <a:noFill/>
              </a:ln>
              <a:solidFill>
                <a:prstClr val="white"/>
              </a:solidFill>
              <a:effectLst/>
              <a:uLnTx/>
              <a:uFillTx/>
              <a:latin typeface="+mj-lt"/>
            </a:endParaRPr>
          </a:p>
        </p:txBody>
      </p:sp>
      <p:sp>
        <p:nvSpPr>
          <p:cNvPr id="195" name="TextBox 194"/>
          <p:cNvSpPr txBox="1"/>
          <p:nvPr/>
        </p:nvSpPr>
        <p:spPr>
          <a:xfrm>
            <a:off x="17033509" y="5317778"/>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schemeClr val="tx1"/>
                </a:solidFill>
                <a:latin typeface="+mj-lt"/>
              </a:rPr>
              <a:t>9:30p: #</a:t>
            </a:r>
            <a:r>
              <a:rPr lang="en-US" sz="1100" dirty="0" err="1">
                <a:solidFill>
                  <a:schemeClr val="tx1"/>
                </a:solidFill>
                <a:latin typeface="+mj-lt"/>
              </a:rPr>
              <a:t>RedSox</a:t>
            </a:r>
            <a:r>
              <a:rPr lang="en-US" sz="1100" dirty="0">
                <a:solidFill>
                  <a:schemeClr val="tx1"/>
                </a:solidFill>
                <a:latin typeface="+mj-lt"/>
              </a:rPr>
              <a:t> (#1)</a:t>
            </a:r>
          </a:p>
          <a:p>
            <a:pPr>
              <a:defRPr/>
            </a:pPr>
            <a:r>
              <a:rPr lang="en-US" sz="1100" dirty="0">
                <a:solidFill>
                  <a:schemeClr val="tx1"/>
                </a:solidFill>
                <a:latin typeface="+mj-lt"/>
              </a:rPr>
              <a:t>10:30p: #</a:t>
            </a:r>
            <a:r>
              <a:rPr lang="en-US" sz="1100" dirty="0" err="1">
                <a:solidFill>
                  <a:schemeClr val="tx1"/>
                </a:solidFill>
                <a:latin typeface="+mj-lt"/>
              </a:rPr>
              <a:t>RedSox</a:t>
            </a:r>
            <a:r>
              <a:rPr lang="en-US" sz="1100" dirty="0">
                <a:solidFill>
                  <a:schemeClr val="tx1"/>
                </a:solidFill>
                <a:latin typeface="+mj-lt"/>
              </a:rPr>
              <a:t> (#1)</a:t>
            </a:r>
          </a:p>
          <a:p>
            <a:pPr>
              <a:defRPr/>
            </a:pPr>
            <a:r>
              <a:rPr lang="en-US" sz="1100" dirty="0">
                <a:solidFill>
                  <a:schemeClr val="tx1"/>
                </a:solidFill>
                <a:latin typeface="+mj-lt"/>
              </a:rPr>
              <a:t>11:30p: Kimbrel (#1)</a:t>
            </a:r>
          </a:p>
        </p:txBody>
      </p:sp>
      <p:pic>
        <p:nvPicPr>
          <p:cNvPr id="19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17251134" y="8562630"/>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7" name="TextBox 196"/>
          <p:cNvSpPr txBox="1"/>
          <p:nvPr/>
        </p:nvSpPr>
        <p:spPr>
          <a:xfrm>
            <a:off x="17545635" y="9044714"/>
            <a:ext cx="1039775" cy="400110"/>
          </a:xfrm>
          <a:prstGeom prst="rect">
            <a:avLst/>
          </a:prstGeom>
          <a:noFill/>
        </p:spPr>
        <p:txBody>
          <a:bodyPr wrap="square" rtlCol="0">
            <a:spAutoFit/>
          </a:bodyPr>
          <a:lstStyle/>
          <a:p>
            <a:pPr lvl="0" algn="ctr" defTabSz="914400">
              <a:defRPr/>
            </a:pPr>
            <a:r>
              <a:rPr kumimoji="0" lang="en-US" sz="2000" b="1" i="0" u="none" strike="noStrike" kern="0" cap="none" spc="0" normalizeH="0" baseline="0" noProof="0" dirty="0">
                <a:ln>
                  <a:noFill/>
                </a:ln>
                <a:solidFill>
                  <a:prstClr val="white"/>
                </a:solidFill>
                <a:effectLst/>
                <a:uLnTx/>
                <a:uFillTx/>
                <a:latin typeface="+mj-lt"/>
              </a:rPr>
              <a:t>12</a:t>
            </a:r>
            <a:r>
              <a:rPr lang="en-US" sz="2000" b="1" kern="0" dirty="0">
                <a:solidFill>
                  <a:prstClr val="white"/>
                </a:solidFill>
                <a:latin typeface="+mj-lt"/>
              </a:rPr>
              <a:t>-Oct</a:t>
            </a:r>
            <a:endParaRPr kumimoji="0" lang="en-US" sz="2000" b="1" i="0" u="none" strike="noStrike" kern="0" cap="none" spc="0" normalizeH="0" baseline="0" noProof="0" dirty="0">
              <a:ln>
                <a:noFill/>
              </a:ln>
              <a:solidFill>
                <a:prstClr val="white"/>
              </a:solidFill>
              <a:effectLst/>
              <a:uLnTx/>
              <a:uFillTx/>
              <a:latin typeface="+mj-lt"/>
            </a:endParaRPr>
          </a:p>
        </p:txBody>
      </p:sp>
      <p:sp>
        <p:nvSpPr>
          <p:cNvPr id="198" name="TextBox 197"/>
          <p:cNvSpPr txBox="1"/>
          <p:nvPr/>
        </p:nvSpPr>
        <p:spPr>
          <a:xfrm>
            <a:off x="17033509" y="7708074"/>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100" dirty="0">
              <a:solidFill>
                <a:schemeClr val="tx1"/>
              </a:solidFill>
              <a:latin typeface="+mj-lt"/>
            </a:endParaRPr>
          </a:p>
          <a:p>
            <a:pPr>
              <a:defRPr/>
            </a:pPr>
            <a:r>
              <a:rPr lang="en-US" sz="1100" dirty="0">
                <a:solidFill>
                  <a:schemeClr val="tx1"/>
                </a:solidFill>
                <a:latin typeface="+mj-lt"/>
              </a:rPr>
              <a:t>9:30p: </a:t>
            </a:r>
            <a:r>
              <a:rPr lang="en-US" sz="1100" dirty="0" err="1">
                <a:solidFill>
                  <a:schemeClr val="tx1"/>
                </a:solidFill>
                <a:latin typeface="+mj-lt"/>
              </a:rPr>
              <a:t>Grandal</a:t>
            </a:r>
            <a:r>
              <a:rPr lang="en-US" sz="1100" dirty="0">
                <a:solidFill>
                  <a:schemeClr val="tx1"/>
                </a:solidFill>
                <a:latin typeface="+mj-lt"/>
              </a:rPr>
              <a:t> (#1)</a:t>
            </a:r>
          </a:p>
          <a:p>
            <a:pPr>
              <a:defRPr/>
            </a:pPr>
            <a:r>
              <a:rPr lang="en-US" sz="1100" dirty="0">
                <a:solidFill>
                  <a:schemeClr val="tx1"/>
                </a:solidFill>
                <a:latin typeface="+mj-lt"/>
              </a:rPr>
              <a:t>10:30p: Kershaw (#1)</a:t>
            </a:r>
          </a:p>
          <a:p>
            <a:pPr>
              <a:defRPr/>
            </a:pPr>
            <a:r>
              <a:rPr lang="en-US" sz="1100" dirty="0">
                <a:solidFill>
                  <a:schemeClr val="tx1"/>
                </a:solidFill>
                <a:latin typeface="+mj-lt"/>
              </a:rPr>
              <a:t>11:30p: Kershaw (#1)</a:t>
            </a:r>
          </a:p>
        </p:txBody>
      </p:sp>
      <p:pic>
        <p:nvPicPr>
          <p:cNvPr id="199"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17251134" y="10952172"/>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0" name="TextBox 199"/>
          <p:cNvSpPr txBox="1"/>
          <p:nvPr/>
        </p:nvSpPr>
        <p:spPr>
          <a:xfrm>
            <a:off x="17545635" y="11434256"/>
            <a:ext cx="1039775" cy="400110"/>
          </a:xfrm>
          <a:prstGeom prst="rect">
            <a:avLst/>
          </a:prstGeom>
          <a:noFill/>
        </p:spPr>
        <p:txBody>
          <a:bodyPr wrap="square" rtlCol="0">
            <a:spAutoFit/>
          </a:bodyPr>
          <a:lstStyle/>
          <a:p>
            <a:pPr lvl="0" algn="ctr" defTabSz="914400">
              <a:defRPr/>
            </a:pPr>
            <a:r>
              <a:rPr kumimoji="0" lang="en-US" sz="2000" b="1" i="0" u="none" strike="noStrike" kern="0" cap="none" spc="0" normalizeH="0" baseline="0" noProof="0" dirty="0">
                <a:ln>
                  <a:noFill/>
                </a:ln>
                <a:solidFill>
                  <a:prstClr val="white"/>
                </a:solidFill>
                <a:effectLst/>
                <a:uLnTx/>
                <a:uFillTx/>
                <a:latin typeface="+mj-lt"/>
              </a:rPr>
              <a:t>19</a:t>
            </a:r>
            <a:r>
              <a:rPr lang="en-US" sz="2000" b="1" kern="0" dirty="0">
                <a:solidFill>
                  <a:prstClr val="white"/>
                </a:solidFill>
                <a:latin typeface="+mj-lt"/>
              </a:rPr>
              <a:t>-Oct</a:t>
            </a:r>
            <a:endParaRPr kumimoji="0" lang="en-US" sz="2000" b="1" i="0" u="none" strike="noStrike" kern="0" cap="none" spc="0" normalizeH="0" baseline="0" noProof="0" dirty="0">
              <a:ln>
                <a:noFill/>
              </a:ln>
              <a:solidFill>
                <a:prstClr val="white"/>
              </a:solidFill>
              <a:effectLst/>
              <a:uLnTx/>
              <a:uFillTx/>
              <a:latin typeface="+mj-lt"/>
            </a:endParaRPr>
          </a:p>
        </p:txBody>
      </p:sp>
      <p:sp>
        <p:nvSpPr>
          <p:cNvPr id="201" name="TextBox 200"/>
          <p:cNvSpPr txBox="1"/>
          <p:nvPr/>
        </p:nvSpPr>
        <p:spPr>
          <a:xfrm>
            <a:off x="17033509" y="10097616"/>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schemeClr val="tx1"/>
                </a:solidFill>
                <a:latin typeface="+mj-lt"/>
              </a:rPr>
              <a:t>8:30p: Purdue (#1)</a:t>
            </a:r>
          </a:p>
          <a:p>
            <a:pPr>
              <a:defRPr/>
            </a:pPr>
            <a:r>
              <a:rPr lang="en-US" sz="1100" dirty="0">
                <a:solidFill>
                  <a:schemeClr val="tx1"/>
                </a:solidFill>
                <a:latin typeface="+mj-lt"/>
              </a:rPr>
              <a:t>9:30p: Purdue (#1)</a:t>
            </a:r>
          </a:p>
          <a:p>
            <a:pPr>
              <a:defRPr/>
            </a:pPr>
            <a:r>
              <a:rPr lang="en-US" sz="1100" dirty="0">
                <a:solidFill>
                  <a:schemeClr val="tx1"/>
                </a:solidFill>
                <a:latin typeface="+mj-lt"/>
              </a:rPr>
              <a:t>10:30p: </a:t>
            </a:r>
            <a:r>
              <a:rPr lang="en-US" sz="1100" dirty="0" err="1">
                <a:solidFill>
                  <a:schemeClr val="tx1"/>
                </a:solidFill>
                <a:latin typeface="+mj-lt"/>
              </a:rPr>
              <a:t>Puig</a:t>
            </a:r>
            <a:r>
              <a:rPr lang="en-US" sz="1100" dirty="0">
                <a:solidFill>
                  <a:schemeClr val="tx1"/>
                </a:solidFill>
                <a:latin typeface="+mj-lt"/>
              </a:rPr>
              <a:t> (#1)</a:t>
            </a:r>
          </a:p>
          <a:p>
            <a:pPr>
              <a:defRPr/>
            </a:pPr>
            <a:r>
              <a:rPr lang="en-US" sz="1100" dirty="0">
                <a:solidFill>
                  <a:schemeClr val="tx1"/>
                </a:solidFill>
                <a:latin typeface="+mj-lt"/>
              </a:rPr>
              <a:t>11:30p: Purdue (#1)</a:t>
            </a:r>
          </a:p>
        </p:txBody>
      </p:sp>
      <p:pic>
        <p:nvPicPr>
          <p:cNvPr id="20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19712384" y="3780767"/>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3" name="TextBox 202"/>
          <p:cNvSpPr txBox="1"/>
          <p:nvPr/>
        </p:nvSpPr>
        <p:spPr>
          <a:xfrm>
            <a:off x="20006885" y="4262851"/>
            <a:ext cx="10397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mj-lt"/>
                <a:ea typeface="+mn-ea"/>
                <a:cs typeface="+mn-cs"/>
              </a:rPr>
              <a:t>29-Sep</a:t>
            </a:r>
          </a:p>
        </p:txBody>
      </p:sp>
      <p:sp>
        <p:nvSpPr>
          <p:cNvPr id="204" name="TextBox 203"/>
          <p:cNvSpPr txBox="1"/>
          <p:nvPr/>
        </p:nvSpPr>
        <p:spPr>
          <a:xfrm>
            <a:off x="19494759" y="2926211"/>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schemeClr val="tx1"/>
                </a:solidFill>
                <a:latin typeface="+mj-lt"/>
              </a:rPr>
              <a:t>8:30p: David Wright (#1)</a:t>
            </a:r>
          </a:p>
          <a:p>
            <a:pPr>
              <a:defRPr/>
            </a:pPr>
            <a:r>
              <a:rPr lang="en-US" sz="1100" dirty="0">
                <a:solidFill>
                  <a:schemeClr val="tx1"/>
                </a:solidFill>
                <a:latin typeface="+mj-lt"/>
              </a:rPr>
              <a:t>9:30p: Penn State (#1)</a:t>
            </a:r>
          </a:p>
          <a:p>
            <a:pPr>
              <a:defRPr/>
            </a:pPr>
            <a:r>
              <a:rPr lang="en-US" sz="1100" dirty="0">
                <a:solidFill>
                  <a:schemeClr val="tx1"/>
                </a:solidFill>
                <a:latin typeface="+mj-lt"/>
              </a:rPr>
              <a:t>10:30p: Penn State (#1)</a:t>
            </a:r>
          </a:p>
          <a:p>
            <a:pPr>
              <a:defRPr/>
            </a:pPr>
            <a:r>
              <a:rPr lang="en-US" sz="1100" dirty="0">
                <a:solidFill>
                  <a:schemeClr val="tx1"/>
                </a:solidFill>
                <a:latin typeface="+mj-lt"/>
              </a:rPr>
              <a:t>11:30p: Penn State (#1)</a:t>
            </a:r>
          </a:p>
        </p:txBody>
      </p:sp>
      <p:pic>
        <p:nvPicPr>
          <p:cNvPr id="205"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19712384" y="6172334"/>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 name="TextBox 205"/>
          <p:cNvSpPr txBox="1"/>
          <p:nvPr/>
        </p:nvSpPr>
        <p:spPr>
          <a:xfrm>
            <a:off x="20006885" y="6654418"/>
            <a:ext cx="1039775" cy="400110"/>
          </a:xfrm>
          <a:prstGeom prst="rect">
            <a:avLst/>
          </a:prstGeom>
          <a:noFill/>
        </p:spPr>
        <p:txBody>
          <a:bodyPr wrap="square" rtlCol="0">
            <a:spAutoFit/>
          </a:bodyPr>
          <a:lstStyle/>
          <a:p>
            <a:pPr lvl="0" algn="ctr" defTabSz="914400">
              <a:defRPr/>
            </a:pPr>
            <a:r>
              <a:rPr kumimoji="0" lang="en-US" sz="2000" b="1" i="0" u="none" strike="noStrike" kern="0" cap="none" spc="0" normalizeH="0" baseline="0" noProof="0" dirty="0">
                <a:ln>
                  <a:noFill/>
                </a:ln>
                <a:solidFill>
                  <a:prstClr val="white"/>
                </a:solidFill>
                <a:effectLst/>
                <a:uLnTx/>
                <a:uFillTx/>
                <a:latin typeface="+mj-lt"/>
              </a:rPr>
              <a:t>6</a:t>
            </a:r>
            <a:r>
              <a:rPr lang="en-US" sz="2000" b="1" kern="0" dirty="0">
                <a:solidFill>
                  <a:prstClr val="white"/>
                </a:solidFill>
                <a:latin typeface="+mj-lt"/>
              </a:rPr>
              <a:t>-Oct</a:t>
            </a:r>
            <a:endParaRPr kumimoji="0" lang="en-US" sz="2000" b="1" i="0" u="none" strike="noStrike" kern="0" cap="none" spc="0" normalizeH="0" baseline="0" noProof="0" dirty="0">
              <a:ln>
                <a:noFill/>
              </a:ln>
              <a:solidFill>
                <a:prstClr val="white"/>
              </a:solidFill>
              <a:effectLst/>
              <a:uLnTx/>
              <a:uFillTx/>
              <a:latin typeface="+mj-lt"/>
            </a:endParaRPr>
          </a:p>
        </p:txBody>
      </p:sp>
      <p:sp>
        <p:nvSpPr>
          <p:cNvPr id="207" name="TextBox 206"/>
          <p:cNvSpPr txBox="1"/>
          <p:nvPr/>
        </p:nvSpPr>
        <p:spPr>
          <a:xfrm>
            <a:off x="19494759" y="5317778"/>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schemeClr val="tx1"/>
                </a:solidFill>
                <a:latin typeface="+mj-lt"/>
              </a:rPr>
              <a:t>8:30p: Texas (#1)</a:t>
            </a:r>
          </a:p>
          <a:p>
            <a:pPr>
              <a:defRPr/>
            </a:pPr>
            <a:r>
              <a:rPr lang="en-US" sz="1100" dirty="0">
                <a:solidFill>
                  <a:schemeClr val="tx1"/>
                </a:solidFill>
                <a:latin typeface="+mj-lt"/>
              </a:rPr>
              <a:t>9:30p: Texas (#1)</a:t>
            </a:r>
          </a:p>
          <a:p>
            <a:pPr>
              <a:defRPr/>
            </a:pPr>
            <a:endParaRPr lang="en-US" sz="1100" dirty="0">
              <a:solidFill>
                <a:schemeClr val="tx1"/>
              </a:solidFill>
              <a:latin typeface="+mj-lt"/>
            </a:endParaRPr>
          </a:p>
          <a:p>
            <a:pPr>
              <a:defRPr/>
            </a:pPr>
            <a:endParaRPr lang="en-US" sz="1100" dirty="0">
              <a:solidFill>
                <a:schemeClr val="tx1"/>
              </a:solidFill>
              <a:latin typeface="+mj-lt"/>
            </a:endParaRPr>
          </a:p>
        </p:txBody>
      </p:sp>
      <p:pic>
        <p:nvPicPr>
          <p:cNvPr id="20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19712384" y="8562630"/>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9" name="TextBox 208"/>
          <p:cNvSpPr txBox="1"/>
          <p:nvPr/>
        </p:nvSpPr>
        <p:spPr>
          <a:xfrm>
            <a:off x="20006885" y="9044714"/>
            <a:ext cx="1039775" cy="400110"/>
          </a:xfrm>
          <a:prstGeom prst="rect">
            <a:avLst/>
          </a:prstGeom>
          <a:noFill/>
        </p:spPr>
        <p:txBody>
          <a:bodyPr wrap="square" rtlCol="0">
            <a:spAutoFit/>
          </a:bodyPr>
          <a:lstStyle/>
          <a:p>
            <a:pPr lvl="0" algn="ctr" defTabSz="914400">
              <a:defRPr/>
            </a:pPr>
            <a:r>
              <a:rPr kumimoji="0" lang="en-US" sz="2000" b="1" i="0" u="none" strike="noStrike" kern="0" cap="none" spc="0" normalizeH="0" baseline="0" noProof="0" dirty="0">
                <a:ln>
                  <a:noFill/>
                </a:ln>
                <a:solidFill>
                  <a:prstClr val="white"/>
                </a:solidFill>
                <a:effectLst/>
                <a:uLnTx/>
                <a:uFillTx/>
                <a:latin typeface="+mj-lt"/>
              </a:rPr>
              <a:t>13</a:t>
            </a:r>
            <a:r>
              <a:rPr lang="en-US" sz="2000" b="1" kern="0" dirty="0">
                <a:solidFill>
                  <a:prstClr val="white"/>
                </a:solidFill>
                <a:latin typeface="+mj-lt"/>
              </a:rPr>
              <a:t>-Oct</a:t>
            </a:r>
            <a:endParaRPr kumimoji="0" lang="en-US" sz="2000" b="1" i="0" u="none" strike="noStrike" kern="0" cap="none" spc="0" normalizeH="0" baseline="0" noProof="0" dirty="0">
              <a:ln>
                <a:noFill/>
              </a:ln>
              <a:solidFill>
                <a:prstClr val="white"/>
              </a:solidFill>
              <a:effectLst/>
              <a:uLnTx/>
              <a:uFillTx/>
              <a:latin typeface="+mj-lt"/>
            </a:endParaRPr>
          </a:p>
        </p:txBody>
      </p:sp>
      <p:sp>
        <p:nvSpPr>
          <p:cNvPr id="210" name="TextBox 209"/>
          <p:cNvSpPr txBox="1"/>
          <p:nvPr/>
        </p:nvSpPr>
        <p:spPr>
          <a:xfrm>
            <a:off x="19494759" y="7708074"/>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schemeClr val="tx1"/>
                </a:solidFill>
                <a:latin typeface="+mj-lt"/>
              </a:rPr>
              <a:t>8:30p: Bama (#1)</a:t>
            </a:r>
          </a:p>
          <a:p>
            <a:pPr>
              <a:defRPr/>
            </a:pPr>
            <a:r>
              <a:rPr lang="en-US" sz="1100" dirty="0">
                <a:solidFill>
                  <a:schemeClr val="tx1"/>
                </a:solidFill>
                <a:latin typeface="+mj-lt"/>
              </a:rPr>
              <a:t>9:30p: Bama (#1)</a:t>
            </a:r>
          </a:p>
          <a:p>
            <a:pPr>
              <a:defRPr/>
            </a:pPr>
            <a:r>
              <a:rPr lang="en-US" sz="1100" dirty="0">
                <a:solidFill>
                  <a:schemeClr val="tx1"/>
                </a:solidFill>
                <a:latin typeface="+mj-lt"/>
              </a:rPr>
              <a:t>10:30p: </a:t>
            </a:r>
            <a:r>
              <a:rPr lang="en-US" sz="1100" dirty="0" err="1">
                <a:solidFill>
                  <a:schemeClr val="tx1"/>
                </a:solidFill>
                <a:latin typeface="+mj-lt"/>
              </a:rPr>
              <a:t>Verlander</a:t>
            </a:r>
            <a:r>
              <a:rPr lang="en-US" sz="1100" dirty="0">
                <a:solidFill>
                  <a:schemeClr val="tx1"/>
                </a:solidFill>
                <a:latin typeface="+mj-lt"/>
              </a:rPr>
              <a:t> (#1)</a:t>
            </a:r>
          </a:p>
          <a:p>
            <a:pPr>
              <a:defRPr/>
            </a:pPr>
            <a:r>
              <a:rPr lang="en-US" sz="1100" dirty="0">
                <a:solidFill>
                  <a:schemeClr val="tx1"/>
                </a:solidFill>
                <a:latin typeface="+mj-lt"/>
              </a:rPr>
              <a:t>11:30p: (Joe West (#1)</a:t>
            </a:r>
          </a:p>
        </p:txBody>
      </p:sp>
      <p:pic>
        <p:nvPicPr>
          <p:cNvPr id="211"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19712384" y="10952172"/>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2" name="TextBox 211"/>
          <p:cNvSpPr txBox="1"/>
          <p:nvPr/>
        </p:nvSpPr>
        <p:spPr>
          <a:xfrm>
            <a:off x="20006885" y="11434256"/>
            <a:ext cx="1039775" cy="400110"/>
          </a:xfrm>
          <a:prstGeom prst="rect">
            <a:avLst/>
          </a:prstGeom>
          <a:noFill/>
        </p:spPr>
        <p:txBody>
          <a:bodyPr wrap="square" rtlCol="0">
            <a:spAutoFit/>
          </a:bodyPr>
          <a:lstStyle/>
          <a:p>
            <a:pPr lvl="0" algn="ctr" defTabSz="914400">
              <a:defRPr/>
            </a:pPr>
            <a:r>
              <a:rPr kumimoji="0" lang="en-US" sz="2000" b="1" i="0" u="none" strike="noStrike" kern="0" cap="none" spc="0" normalizeH="0" baseline="0" noProof="0" dirty="0">
                <a:ln>
                  <a:noFill/>
                </a:ln>
                <a:solidFill>
                  <a:prstClr val="white"/>
                </a:solidFill>
                <a:effectLst/>
                <a:uLnTx/>
                <a:uFillTx/>
                <a:latin typeface="+mj-lt"/>
              </a:rPr>
              <a:t>20</a:t>
            </a:r>
            <a:r>
              <a:rPr lang="en-US" sz="2000" b="1" kern="0" dirty="0">
                <a:solidFill>
                  <a:prstClr val="white"/>
                </a:solidFill>
                <a:latin typeface="+mj-lt"/>
              </a:rPr>
              <a:t>-Oct</a:t>
            </a:r>
            <a:endParaRPr kumimoji="0" lang="en-US" sz="2000" b="1" i="0" u="none" strike="noStrike" kern="0" cap="none" spc="0" normalizeH="0" baseline="0" noProof="0" dirty="0">
              <a:ln>
                <a:noFill/>
              </a:ln>
              <a:solidFill>
                <a:prstClr val="white"/>
              </a:solidFill>
              <a:effectLst/>
              <a:uLnTx/>
              <a:uFillTx/>
              <a:latin typeface="+mj-lt"/>
            </a:endParaRPr>
          </a:p>
        </p:txBody>
      </p:sp>
      <p:sp>
        <p:nvSpPr>
          <p:cNvPr id="213" name="TextBox 212"/>
          <p:cNvSpPr txBox="1"/>
          <p:nvPr/>
        </p:nvSpPr>
        <p:spPr>
          <a:xfrm>
            <a:off x="19494759" y="10097616"/>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schemeClr val="tx1"/>
                </a:solidFill>
                <a:latin typeface="+mj-lt"/>
              </a:rPr>
              <a:t>8:30p: Cowboys (#1)</a:t>
            </a:r>
          </a:p>
          <a:p>
            <a:pPr>
              <a:defRPr/>
            </a:pPr>
            <a:r>
              <a:rPr lang="en-US" sz="1100" dirty="0">
                <a:solidFill>
                  <a:schemeClr val="tx1"/>
                </a:solidFill>
                <a:latin typeface="+mj-lt"/>
              </a:rPr>
              <a:t>9:30p: #</a:t>
            </a:r>
            <a:r>
              <a:rPr lang="en-US" sz="1100" dirty="0" err="1">
                <a:solidFill>
                  <a:schemeClr val="tx1"/>
                </a:solidFill>
                <a:latin typeface="+mj-lt"/>
              </a:rPr>
              <a:t>FLGovDebate</a:t>
            </a:r>
            <a:r>
              <a:rPr lang="en-US" sz="1100" dirty="0">
                <a:solidFill>
                  <a:schemeClr val="tx1"/>
                </a:solidFill>
                <a:latin typeface="+mj-lt"/>
              </a:rPr>
              <a:t> (#1)</a:t>
            </a:r>
          </a:p>
          <a:p>
            <a:pPr>
              <a:defRPr/>
            </a:pPr>
            <a:r>
              <a:rPr lang="en-US" sz="1100" dirty="0">
                <a:solidFill>
                  <a:schemeClr val="tx1"/>
                </a:solidFill>
                <a:latin typeface="+mj-lt"/>
              </a:rPr>
              <a:t>10:30p: Bengals (#1)</a:t>
            </a:r>
          </a:p>
          <a:p>
            <a:pPr>
              <a:defRPr/>
            </a:pPr>
            <a:r>
              <a:rPr lang="en-US" sz="1100" dirty="0">
                <a:solidFill>
                  <a:schemeClr val="tx1"/>
                </a:solidFill>
                <a:latin typeface="+mj-lt"/>
              </a:rPr>
              <a:t>11:30p: Chiefs (#1)</a:t>
            </a:r>
          </a:p>
        </p:txBody>
      </p:sp>
      <p:pic>
        <p:nvPicPr>
          <p:cNvPr id="21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22169611" y="3787954"/>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 name="TextBox 214"/>
          <p:cNvSpPr txBox="1"/>
          <p:nvPr/>
        </p:nvSpPr>
        <p:spPr>
          <a:xfrm>
            <a:off x="22464112" y="4270038"/>
            <a:ext cx="10397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a:solidFill>
                  <a:prstClr val="white"/>
                </a:solidFill>
                <a:latin typeface="+mj-lt"/>
              </a:rPr>
              <a:t>30</a:t>
            </a:r>
            <a:r>
              <a:rPr kumimoji="0" lang="en-US" sz="2000" b="1" i="0" u="none" strike="noStrike" kern="0" cap="none" spc="0" normalizeH="0" baseline="0" noProof="0" dirty="0">
                <a:ln>
                  <a:noFill/>
                </a:ln>
                <a:solidFill>
                  <a:prstClr val="white"/>
                </a:solidFill>
                <a:effectLst/>
                <a:uLnTx/>
                <a:uFillTx/>
                <a:latin typeface="+mj-lt"/>
              </a:rPr>
              <a:t>-Sep</a:t>
            </a:r>
          </a:p>
        </p:txBody>
      </p:sp>
      <p:sp>
        <p:nvSpPr>
          <p:cNvPr id="216" name="TextBox 215"/>
          <p:cNvSpPr txBox="1"/>
          <p:nvPr/>
        </p:nvSpPr>
        <p:spPr>
          <a:xfrm>
            <a:off x="21951986" y="2933398"/>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schemeClr val="tx1"/>
                </a:solidFill>
                <a:latin typeface="+mj-lt"/>
              </a:rPr>
              <a:t>8:30p: Raiders (#1)</a:t>
            </a:r>
          </a:p>
          <a:p>
            <a:pPr>
              <a:defRPr/>
            </a:pPr>
            <a:r>
              <a:rPr lang="en-US" sz="1100" dirty="0">
                <a:solidFill>
                  <a:schemeClr val="tx1"/>
                </a:solidFill>
                <a:latin typeface="+mj-lt"/>
              </a:rPr>
              <a:t>9:30p: Raiders (#1)</a:t>
            </a:r>
          </a:p>
          <a:p>
            <a:pPr>
              <a:defRPr/>
            </a:pPr>
            <a:r>
              <a:rPr lang="en-US" sz="1100" dirty="0">
                <a:solidFill>
                  <a:schemeClr val="tx1"/>
                </a:solidFill>
                <a:latin typeface="+mj-lt"/>
              </a:rPr>
              <a:t>10:30p: LeBron (#1)</a:t>
            </a:r>
          </a:p>
          <a:p>
            <a:pPr>
              <a:defRPr/>
            </a:pPr>
            <a:endParaRPr lang="en-US" sz="1100" dirty="0">
              <a:solidFill>
                <a:schemeClr val="tx1"/>
              </a:solidFill>
              <a:latin typeface="+mj-lt"/>
            </a:endParaRPr>
          </a:p>
        </p:txBody>
      </p:sp>
      <p:pic>
        <p:nvPicPr>
          <p:cNvPr id="21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22169611" y="6179521"/>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8" name="TextBox 217"/>
          <p:cNvSpPr txBox="1"/>
          <p:nvPr/>
        </p:nvSpPr>
        <p:spPr>
          <a:xfrm>
            <a:off x="22464112" y="6661605"/>
            <a:ext cx="1039775" cy="400110"/>
          </a:xfrm>
          <a:prstGeom prst="rect">
            <a:avLst/>
          </a:prstGeom>
          <a:noFill/>
        </p:spPr>
        <p:txBody>
          <a:bodyPr wrap="square" rtlCol="0">
            <a:spAutoFit/>
          </a:bodyPr>
          <a:lstStyle/>
          <a:p>
            <a:pPr lvl="0" algn="ctr" defTabSz="914400">
              <a:defRPr/>
            </a:pPr>
            <a:r>
              <a:rPr kumimoji="0" lang="en-US" sz="2000" b="1" i="0" u="none" strike="noStrike" kern="0" cap="none" spc="0" normalizeH="0" baseline="0" noProof="0" dirty="0">
                <a:ln>
                  <a:noFill/>
                </a:ln>
                <a:solidFill>
                  <a:prstClr val="white"/>
                </a:solidFill>
                <a:effectLst/>
                <a:uLnTx/>
                <a:uFillTx/>
                <a:latin typeface="+mj-lt"/>
              </a:rPr>
              <a:t>7</a:t>
            </a:r>
            <a:r>
              <a:rPr lang="en-US" sz="2000" b="1" kern="0" dirty="0">
                <a:solidFill>
                  <a:prstClr val="white"/>
                </a:solidFill>
                <a:latin typeface="+mj-lt"/>
              </a:rPr>
              <a:t>-Oct</a:t>
            </a:r>
            <a:endParaRPr kumimoji="0" lang="en-US" sz="2000" b="1" i="0" u="none" strike="noStrike" kern="0" cap="none" spc="0" normalizeH="0" baseline="0" noProof="0" dirty="0">
              <a:ln>
                <a:noFill/>
              </a:ln>
              <a:solidFill>
                <a:prstClr val="white"/>
              </a:solidFill>
              <a:effectLst/>
              <a:uLnTx/>
              <a:uFillTx/>
              <a:latin typeface="+mj-lt"/>
            </a:endParaRPr>
          </a:p>
        </p:txBody>
      </p:sp>
      <p:sp>
        <p:nvSpPr>
          <p:cNvPr id="219" name="TextBox 218"/>
          <p:cNvSpPr txBox="1"/>
          <p:nvPr/>
        </p:nvSpPr>
        <p:spPr>
          <a:xfrm>
            <a:off x="21951986" y="5324965"/>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schemeClr val="tx1"/>
                </a:solidFill>
                <a:latin typeface="+mj-lt"/>
              </a:rPr>
              <a:t>8:30p: Eagles (#1)</a:t>
            </a:r>
          </a:p>
          <a:p>
            <a:pPr>
              <a:defRPr/>
            </a:pPr>
            <a:endParaRPr lang="en-US" sz="1100" dirty="0">
              <a:solidFill>
                <a:schemeClr val="tx1"/>
              </a:solidFill>
              <a:latin typeface="+mj-lt"/>
            </a:endParaRPr>
          </a:p>
          <a:p>
            <a:pPr>
              <a:defRPr/>
            </a:pPr>
            <a:endParaRPr lang="en-US" sz="1100" dirty="0">
              <a:solidFill>
                <a:schemeClr val="tx1"/>
              </a:solidFill>
              <a:latin typeface="+mj-lt"/>
            </a:endParaRPr>
          </a:p>
          <a:p>
            <a:pPr>
              <a:defRPr/>
            </a:pPr>
            <a:endParaRPr lang="en-US" sz="1100" dirty="0">
              <a:solidFill>
                <a:schemeClr val="tx1"/>
              </a:solidFill>
              <a:latin typeface="+mj-lt"/>
            </a:endParaRPr>
          </a:p>
        </p:txBody>
      </p:sp>
      <p:pic>
        <p:nvPicPr>
          <p:cNvPr id="22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22169611" y="8569817"/>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1" name="TextBox 220"/>
          <p:cNvSpPr txBox="1"/>
          <p:nvPr/>
        </p:nvSpPr>
        <p:spPr>
          <a:xfrm>
            <a:off x="22464112" y="9051901"/>
            <a:ext cx="1039775" cy="400110"/>
          </a:xfrm>
          <a:prstGeom prst="rect">
            <a:avLst/>
          </a:prstGeom>
          <a:noFill/>
        </p:spPr>
        <p:txBody>
          <a:bodyPr wrap="square" rtlCol="0">
            <a:spAutoFit/>
          </a:bodyPr>
          <a:lstStyle/>
          <a:p>
            <a:pPr lvl="0" algn="ctr" defTabSz="914400">
              <a:defRPr/>
            </a:pPr>
            <a:r>
              <a:rPr kumimoji="0" lang="en-US" sz="2000" b="1" i="0" u="none" strike="noStrike" kern="0" cap="none" spc="0" normalizeH="0" baseline="0" noProof="0" dirty="0">
                <a:ln>
                  <a:noFill/>
                </a:ln>
                <a:solidFill>
                  <a:prstClr val="white"/>
                </a:solidFill>
                <a:effectLst/>
                <a:uLnTx/>
                <a:uFillTx/>
                <a:latin typeface="+mj-lt"/>
              </a:rPr>
              <a:t>14</a:t>
            </a:r>
            <a:r>
              <a:rPr lang="en-US" sz="2000" b="1" kern="0" dirty="0">
                <a:solidFill>
                  <a:prstClr val="white"/>
                </a:solidFill>
                <a:latin typeface="+mj-lt"/>
              </a:rPr>
              <a:t>-Oct</a:t>
            </a:r>
            <a:endParaRPr kumimoji="0" lang="en-US" sz="2000" b="1" i="0" u="none" strike="noStrike" kern="0" cap="none" spc="0" normalizeH="0" baseline="0" noProof="0" dirty="0">
              <a:ln>
                <a:noFill/>
              </a:ln>
              <a:solidFill>
                <a:prstClr val="white"/>
              </a:solidFill>
              <a:effectLst/>
              <a:uLnTx/>
              <a:uFillTx/>
              <a:latin typeface="+mj-lt"/>
            </a:endParaRPr>
          </a:p>
        </p:txBody>
      </p:sp>
      <p:sp>
        <p:nvSpPr>
          <p:cNvPr id="222" name="TextBox 221"/>
          <p:cNvSpPr txBox="1"/>
          <p:nvPr/>
        </p:nvSpPr>
        <p:spPr>
          <a:xfrm>
            <a:off x="21951986" y="7715261"/>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100" dirty="0">
              <a:solidFill>
                <a:schemeClr val="tx1"/>
              </a:solidFill>
              <a:latin typeface="+mj-lt"/>
            </a:endParaRPr>
          </a:p>
          <a:p>
            <a:pPr>
              <a:defRPr/>
            </a:pPr>
            <a:endParaRPr lang="en-US" sz="1100" dirty="0">
              <a:solidFill>
                <a:schemeClr val="tx1"/>
              </a:solidFill>
              <a:latin typeface="+mj-lt"/>
            </a:endParaRPr>
          </a:p>
          <a:p>
            <a:pPr>
              <a:defRPr/>
            </a:pPr>
            <a:r>
              <a:rPr lang="en-US" sz="1100" dirty="0">
                <a:solidFill>
                  <a:schemeClr val="tx1"/>
                </a:solidFill>
                <a:latin typeface="+mj-lt"/>
              </a:rPr>
              <a:t>10:30p: Chiefs (#1)</a:t>
            </a:r>
          </a:p>
          <a:p>
            <a:pPr>
              <a:defRPr/>
            </a:pPr>
            <a:r>
              <a:rPr lang="en-US" sz="1100" dirty="0">
                <a:solidFill>
                  <a:schemeClr val="tx1"/>
                </a:solidFill>
                <a:latin typeface="+mj-lt"/>
              </a:rPr>
              <a:t>11:30p: Chiefs (#1)</a:t>
            </a:r>
          </a:p>
        </p:txBody>
      </p:sp>
      <p:pic>
        <p:nvPicPr>
          <p:cNvPr id="223"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8804" r="3809" b="4319"/>
          <a:stretch/>
        </p:blipFill>
        <p:spPr bwMode="auto">
          <a:xfrm>
            <a:off x="22169611" y="10959359"/>
            <a:ext cx="1628776" cy="133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4" name="TextBox 223"/>
          <p:cNvSpPr txBox="1"/>
          <p:nvPr/>
        </p:nvSpPr>
        <p:spPr>
          <a:xfrm>
            <a:off x="22464112" y="11441443"/>
            <a:ext cx="1039775" cy="400110"/>
          </a:xfrm>
          <a:prstGeom prst="rect">
            <a:avLst/>
          </a:prstGeom>
          <a:noFill/>
        </p:spPr>
        <p:txBody>
          <a:bodyPr wrap="square" rtlCol="0">
            <a:spAutoFit/>
          </a:bodyPr>
          <a:lstStyle/>
          <a:p>
            <a:pPr lvl="0" algn="ctr" defTabSz="914400">
              <a:defRPr/>
            </a:pPr>
            <a:r>
              <a:rPr kumimoji="0" lang="en-US" sz="2000" b="1" i="0" u="none" strike="noStrike" kern="0" cap="none" spc="0" normalizeH="0" baseline="0" noProof="0" dirty="0">
                <a:ln>
                  <a:noFill/>
                </a:ln>
                <a:solidFill>
                  <a:prstClr val="white"/>
                </a:solidFill>
                <a:effectLst/>
                <a:uLnTx/>
                <a:uFillTx/>
                <a:latin typeface="+mj-lt"/>
              </a:rPr>
              <a:t>21</a:t>
            </a:r>
            <a:r>
              <a:rPr lang="en-US" sz="2000" b="1" kern="0" dirty="0">
                <a:solidFill>
                  <a:prstClr val="white"/>
                </a:solidFill>
                <a:latin typeface="+mj-lt"/>
              </a:rPr>
              <a:t>-Oct</a:t>
            </a:r>
            <a:endParaRPr kumimoji="0" lang="en-US" sz="2000" b="1" i="0" u="none" strike="noStrike" kern="0" cap="none" spc="0" normalizeH="0" baseline="0" noProof="0" dirty="0">
              <a:ln>
                <a:noFill/>
              </a:ln>
              <a:solidFill>
                <a:prstClr val="white"/>
              </a:solidFill>
              <a:effectLst/>
              <a:uLnTx/>
              <a:uFillTx/>
              <a:latin typeface="+mj-lt"/>
            </a:endParaRPr>
          </a:p>
        </p:txBody>
      </p:sp>
      <p:sp>
        <p:nvSpPr>
          <p:cNvPr id="225" name="TextBox 224"/>
          <p:cNvSpPr txBox="1"/>
          <p:nvPr/>
        </p:nvSpPr>
        <p:spPr>
          <a:xfrm>
            <a:off x="21951986" y="10104803"/>
            <a:ext cx="2064026" cy="815650"/>
          </a:xfrm>
          <a:prstGeom prst="rect">
            <a:avLst/>
          </a:prstGeom>
          <a:solidFill>
            <a:schemeClr val="bg1"/>
          </a:solidFill>
          <a:ln w="19050">
            <a:solidFill>
              <a:srgbClr val="2EACD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schemeClr val="tx1"/>
                </a:solidFill>
                <a:latin typeface="+mj-lt"/>
              </a:rPr>
              <a:t>8:30p: #DWTS (#1)</a:t>
            </a:r>
          </a:p>
          <a:p>
            <a:pPr>
              <a:defRPr/>
            </a:pPr>
            <a:r>
              <a:rPr lang="en-US" sz="1100" dirty="0">
                <a:solidFill>
                  <a:schemeClr val="tx1"/>
                </a:solidFill>
                <a:latin typeface="+mj-lt"/>
              </a:rPr>
              <a:t>9:30p: #Chris Conte (#1)</a:t>
            </a:r>
            <a:endParaRPr kumimoji="0" lang="en-US" sz="1100" b="1" i="0" u="none" strike="noStrike" kern="0" cap="none" spc="0" normalizeH="0" baseline="0" noProof="0" dirty="0">
              <a:ln>
                <a:noFill/>
              </a:ln>
              <a:solidFill>
                <a:schemeClr val="tx1"/>
              </a:solidFill>
              <a:effectLst/>
              <a:uLnTx/>
              <a:uFillTx/>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latin typeface="+mj-lt"/>
              </a:rPr>
              <a:t>10:30p: </a:t>
            </a:r>
            <a:r>
              <a:rPr lang="en-US" sz="1100" dirty="0">
                <a:solidFill>
                  <a:schemeClr val="tx1"/>
                </a:solidFill>
                <a:latin typeface="+mj-lt"/>
              </a:rPr>
              <a:t>#Fitzpatrick</a:t>
            </a:r>
            <a:r>
              <a:rPr kumimoji="0" lang="en-US" sz="1100" b="1" i="0" u="none" strike="noStrike" kern="0" cap="none" spc="0" normalizeH="0" baseline="0" noProof="0" dirty="0">
                <a:ln>
                  <a:noFill/>
                </a:ln>
                <a:solidFill>
                  <a:schemeClr val="tx1"/>
                </a:solidFill>
                <a:effectLst/>
                <a:uLnTx/>
                <a:uFillTx/>
                <a:latin typeface="+mj-lt"/>
              </a:rPr>
              <a:t>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latin typeface="+mj-lt"/>
              </a:rPr>
              <a:t>11:30p: #</a:t>
            </a:r>
            <a:r>
              <a:rPr lang="en-US" sz="1100" dirty="0">
                <a:solidFill>
                  <a:schemeClr val="tx1"/>
                </a:solidFill>
                <a:latin typeface="+mj-lt"/>
              </a:rPr>
              <a:t>Fitzpatrick </a:t>
            </a:r>
            <a:r>
              <a:rPr kumimoji="0" lang="en-US" sz="1100" b="1" i="0" u="none" strike="noStrike" kern="0" cap="none" spc="0" normalizeH="0" baseline="0" noProof="0" dirty="0">
                <a:ln>
                  <a:noFill/>
                </a:ln>
                <a:solidFill>
                  <a:schemeClr val="tx1"/>
                </a:solidFill>
                <a:effectLst/>
                <a:uLnTx/>
                <a:uFillTx/>
                <a:latin typeface="+mj-lt"/>
              </a:rPr>
              <a:t>(#1)</a:t>
            </a:r>
          </a:p>
        </p:txBody>
      </p:sp>
    </p:spTree>
    <p:extLst>
      <p:ext uri="{BB962C8B-B14F-4D97-AF65-F5344CB8AC3E}">
        <p14:creationId xmlns:p14="http://schemas.microsoft.com/office/powerpoint/2010/main" val="30140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 xmlns:a16="http://schemas.microsoft.com/office/drawing/2014/main" id="{24EC3350-795B-47CB-AB0C-CB92BF8774A3}"/>
              </a:ext>
            </a:extLst>
          </p:cNvPr>
          <p:cNvSpPr/>
          <p:nvPr/>
        </p:nvSpPr>
        <p:spPr>
          <a:xfrm>
            <a:off x="12975378" y="9009889"/>
            <a:ext cx="5441000" cy="3554744"/>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Rectangle 69">
            <a:extLst>
              <a:ext uri="{FF2B5EF4-FFF2-40B4-BE49-F238E27FC236}">
                <a16:creationId xmlns="" xmlns:a16="http://schemas.microsoft.com/office/drawing/2014/main" id="{5DAE0B40-DDA7-4DDC-9472-330F3F5B3C9C}"/>
              </a:ext>
            </a:extLst>
          </p:cNvPr>
          <p:cNvSpPr/>
          <p:nvPr/>
        </p:nvSpPr>
        <p:spPr>
          <a:xfrm>
            <a:off x="7179464" y="2380883"/>
            <a:ext cx="5419180" cy="10203893"/>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2" name="Rectangle 71">
            <a:extLst>
              <a:ext uri="{FF2B5EF4-FFF2-40B4-BE49-F238E27FC236}">
                <a16:creationId xmlns="" xmlns:a16="http://schemas.microsoft.com/office/drawing/2014/main" id="{5DAE0B40-DDA7-4DDC-9472-330F3F5B3C9C}"/>
              </a:ext>
            </a:extLst>
          </p:cNvPr>
          <p:cNvSpPr/>
          <p:nvPr/>
        </p:nvSpPr>
        <p:spPr>
          <a:xfrm>
            <a:off x="12984882" y="2368183"/>
            <a:ext cx="5419180" cy="10203893"/>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3" name="Rectangle 72">
            <a:extLst>
              <a:ext uri="{FF2B5EF4-FFF2-40B4-BE49-F238E27FC236}">
                <a16:creationId xmlns="" xmlns:a16="http://schemas.microsoft.com/office/drawing/2014/main" id="{5DAE0B40-DDA7-4DDC-9472-330F3F5B3C9C}"/>
              </a:ext>
            </a:extLst>
          </p:cNvPr>
          <p:cNvSpPr/>
          <p:nvPr/>
        </p:nvSpPr>
        <p:spPr>
          <a:xfrm>
            <a:off x="18788000" y="2380882"/>
            <a:ext cx="5419180" cy="10203893"/>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16</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26241" y="4249664"/>
            <a:ext cx="6566985" cy="3785652"/>
          </a:xfrm>
          <a:prstGeom prst="rect">
            <a:avLst/>
          </a:prstGeom>
          <a:noFill/>
        </p:spPr>
        <p:txBody>
          <a:bodyPr wrap="square" rtlCol="0">
            <a:spAutoFit/>
          </a:bodyPr>
          <a:lstStyle/>
          <a:p>
            <a:r>
              <a:rPr lang="en-US" sz="4800" dirty="0">
                <a:solidFill>
                  <a:schemeClr val="bg1"/>
                </a:solidFill>
                <a:cs typeface="Trebuchet MS"/>
              </a:rPr>
              <a:t>Programming From </a:t>
            </a:r>
            <a:r>
              <a:rPr lang="en-US" sz="4800" b="1" dirty="0">
                <a:cs typeface="Trebuchet MS"/>
              </a:rPr>
              <a:t>Over 47 Networks</a:t>
            </a:r>
            <a:r>
              <a:rPr lang="en-US" sz="4800" b="1" dirty="0">
                <a:solidFill>
                  <a:schemeClr val="bg1"/>
                </a:solidFill>
                <a:cs typeface="Trebuchet MS"/>
              </a:rPr>
              <a:t> </a:t>
            </a:r>
            <a:r>
              <a:rPr lang="en-US" sz="4800" dirty="0">
                <a:solidFill>
                  <a:schemeClr val="bg1"/>
                </a:solidFill>
                <a:cs typeface="Trebuchet MS"/>
              </a:rPr>
              <a:t>Trended In The Top 10 During The Four-Week Primetime Analysis</a:t>
            </a:r>
          </a:p>
        </p:txBody>
      </p:sp>
      <p:pic>
        <p:nvPicPr>
          <p:cNvPr id="18" name="Picture 27" descr="Related image">
            <a:extLst>
              <a:ext uri="{FF2B5EF4-FFF2-40B4-BE49-F238E27FC236}">
                <a16:creationId xmlns="" xmlns:a16="http://schemas.microsoft.com/office/drawing/2014/main" id="{D289CC89-576B-4451-80B6-B1BF199860BA}"/>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213855" y="2163726"/>
            <a:ext cx="1720182" cy="1829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cbs logo">
            <a:extLst>
              <a:ext uri="{FF2B5EF4-FFF2-40B4-BE49-F238E27FC236}">
                <a16:creationId xmlns="" xmlns:a16="http://schemas.microsoft.com/office/drawing/2014/main" id="{8950E9B2-C9FD-43F5-A46D-311D2EBE4BD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908101" y="7217136"/>
            <a:ext cx="2564164" cy="76924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Image result for USA network">
            <a:extLst>
              <a:ext uri="{FF2B5EF4-FFF2-40B4-BE49-F238E27FC236}">
                <a16:creationId xmlns="" xmlns:a16="http://schemas.microsoft.com/office/drawing/2014/main" id="{7D84C4B0-46A6-4A89-8F3F-CFCC490A9C7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12200" t="18251" r="12001" b="20293"/>
          <a:stretch/>
        </p:blipFill>
        <p:spPr bwMode="auto">
          <a:xfrm>
            <a:off x="7302550" y="11417673"/>
            <a:ext cx="2325741" cy="1038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Leahm\Desktop\Network Directory Logos\OWN.png">
            <a:extLst>
              <a:ext uri="{FF2B5EF4-FFF2-40B4-BE49-F238E27FC236}">
                <a16:creationId xmlns="" xmlns:a16="http://schemas.microsoft.com/office/drawing/2014/main" id="{57192EFE-B62A-4BE3-9FFE-94779D0945C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94691" y="6875063"/>
            <a:ext cx="2288842" cy="157851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7">
            <a:extLst>
              <a:ext uri="{FF2B5EF4-FFF2-40B4-BE49-F238E27FC236}">
                <a16:creationId xmlns="" xmlns:a16="http://schemas.microsoft.com/office/drawing/2014/main" id="{6A7CBF05-EA33-463A-B4B7-D9498BE07DC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16380" y="8935733"/>
            <a:ext cx="2537296" cy="719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descr="Image result for nbc network logo png">
            <a:extLst>
              <a:ext uri="{FF2B5EF4-FFF2-40B4-BE49-F238E27FC236}">
                <a16:creationId xmlns="" xmlns:a16="http://schemas.microsoft.com/office/drawing/2014/main" id="{FD66FF6B-3B16-4140-A5C6-2323760261C0}"/>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1115258" y="2522401"/>
            <a:ext cx="1372518" cy="135340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2" descr="Image result for amc network logo">
            <a:extLst>
              <a:ext uri="{FF2B5EF4-FFF2-40B4-BE49-F238E27FC236}">
                <a16:creationId xmlns="" xmlns:a16="http://schemas.microsoft.com/office/drawing/2014/main" id="{101AA364-F82E-40D0-856B-F4E92C4EF68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146141" y="8309534"/>
            <a:ext cx="2088085" cy="95181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Image result for syfy network">
            <a:extLst>
              <a:ext uri="{FF2B5EF4-FFF2-40B4-BE49-F238E27FC236}">
                <a16:creationId xmlns="" xmlns:a16="http://schemas.microsoft.com/office/drawing/2014/main" id="{58634C35-497A-4C0E-A5B9-C9862C8C8D06}"/>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l="6658" t="29732" r="7769" b="31093"/>
          <a:stretch/>
        </p:blipFill>
        <p:spPr bwMode="auto">
          <a:xfrm>
            <a:off x="7348353" y="8271106"/>
            <a:ext cx="2628900" cy="74295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3">
            <a:extLst>
              <a:ext uri="{FF2B5EF4-FFF2-40B4-BE49-F238E27FC236}">
                <a16:creationId xmlns="" xmlns:a16="http://schemas.microsoft.com/office/drawing/2014/main" id="{E8A85365-27A5-4147-8D52-F5B6DE016B36}"/>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l="5943" t="8562" b="5391"/>
          <a:stretch/>
        </p:blipFill>
        <p:spPr bwMode="auto">
          <a:xfrm>
            <a:off x="7587443" y="9678684"/>
            <a:ext cx="2104103" cy="149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4" descr="Image result for tlc tv network logo">
            <a:extLst>
              <a:ext uri="{FF2B5EF4-FFF2-40B4-BE49-F238E27FC236}">
                <a16:creationId xmlns="" xmlns:a16="http://schemas.microsoft.com/office/drawing/2014/main" id="{03EAF080-69C2-45A1-AD30-4EF31BB5EF4A}"/>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9754802" y="11200701"/>
            <a:ext cx="2749494" cy="130839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Image result for we tv tv network logo">
            <a:extLst>
              <a:ext uri="{FF2B5EF4-FFF2-40B4-BE49-F238E27FC236}">
                <a16:creationId xmlns="" xmlns:a16="http://schemas.microsoft.com/office/drawing/2014/main" id="{82EE5222-3345-41F3-91B6-327542200727}"/>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890996" y="2521162"/>
            <a:ext cx="1887019" cy="1434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3" descr="C:\Users\Leahm\Desktop\Network Directory Logos\CW.JPG">
            <a:extLst>
              <a:ext uri="{FF2B5EF4-FFF2-40B4-BE49-F238E27FC236}">
                <a16:creationId xmlns="" xmlns:a16="http://schemas.microsoft.com/office/drawing/2014/main" id="{CF878E38-AA35-44A6-BC1F-1855338786E3}"/>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0219990" y="9496643"/>
            <a:ext cx="1904061" cy="1566405"/>
          </a:xfrm>
          <a:prstGeom prst="round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 xmlns:a16="http://schemas.microsoft.com/office/drawing/2014/main" id="{C8534540-B3F2-4A4D-8948-D431363BFA60}"/>
              </a:ext>
            </a:extLst>
          </p:cNvPr>
          <p:cNvSpPr txBox="1"/>
          <p:nvPr/>
        </p:nvSpPr>
        <p:spPr>
          <a:xfrm>
            <a:off x="7374873" y="13198088"/>
            <a:ext cx="7849470" cy="461665"/>
          </a:xfrm>
          <a:prstGeom prst="rect">
            <a:avLst/>
          </a:prstGeom>
          <a:noFill/>
        </p:spPr>
        <p:txBody>
          <a:bodyPr wrap="square" rtlCol="0">
            <a:spAutoFit/>
          </a:bodyPr>
          <a:lstStyle/>
          <a:p>
            <a:r>
              <a:rPr lang="en-US" sz="1200" dirty="0">
                <a:latin typeface="Trebuchet MS" panose="020B0603020202020204" pitchFamily="34" charset="0"/>
              </a:rPr>
              <a:t>Source: VAB custom analysis of Top 10 trending Twitter Topics each night (8:30p, 9:30p, 10:30p, 11:30p) during 4-week time period (9/24/2018 – 10/21/2018). Results include both “direct” and “related” TV topics.</a:t>
            </a:r>
          </a:p>
        </p:txBody>
      </p:sp>
      <p:sp>
        <p:nvSpPr>
          <p:cNvPr id="74" name="Rectangle 73">
            <a:extLst>
              <a:ext uri="{FF2B5EF4-FFF2-40B4-BE49-F238E27FC236}">
                <a16:creationId xmlns="" xmlns:a16="http://schemas.microsoft.com/office/drawing/2014/main" id="{26FFBB0C-1A8E-4355-B4B7-B267968CCBC8}"/>
              </a:ext>
            </a:extLst>
          </p:cNvPr>
          <p:cNvSpPr/>
          <p:nvPr/>
        </p:nvSpPr>
        <p:spPr>
          <a:xfrm>
            <a:off x="7177165" y="1313829"/>
            <a:ext cx="5421479" cy="951957"/>
          </a:xfrm>
          <a:prstGeom prst="rect">
            <a:avLst/>
          </a:prstGeom>
          <a:solidFill>
            <a:srgbClr val="50C8A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mj-lt"/>
                <a:ea typeface="+mn-ea"/>
                <a:cs typeface="+mn-cs"/>
              </a:rPr>
              <a:t>Entertainment (16)</a:t>
            </a:r>
          </a:p>
        </p:txBody>
      </p:sp>
      <p:sp>
        <p:nvSpPr>
          <p:cNvPr id="75" name="Rectangle 74">
            <a:extLst>
              <a:ext uri="{FF2B5EF4-FFF2-40B4-BE49-F238E27FC236}">
                <a16:creationId xmlns="" xmlns:a16="http://schemas.microsoft.com/office/drawing/2014/main" id="{26FFBB0C-1A8E-4355-B4B7-B267968CCBC8}"/>
              </a:ext>
            </a:extLst>
          </p:cNvPr>
          <p:cNvSpPr/>
          <p:nvPr/>
        </p:nvSpPr>
        <p:spPr>
          <a:xfrm>
            <a:off x="12999194" y="1313829"/>
            <a:ext cx="5404867" cy="951957"/>
          </a:xfrm>
          <a:prstGeom prst="rect">
            <a:avLst/>
          </a:prstGeom>
          <a:solidFill>
            <a:srgbClr val="4F81BD"/>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457200">
              <a:defRPr/>
            </a:pPr>
            <a:r>
              <a:rPr lang="en-US" sz="4000" b="1" dirty="0">
                <a:solidFill>
                  <a:prstClr val="white"/>
                </a:solidFill>
                <a:latin typeface="+mj-lt"/>
              </a:rPr>
              <a:t>Sports (27+)</a:t>
            </a:r>
          </a:p>
        </p:txBody>
      </p:sp>
      <p:sp>
        <p:nvSpPr>
          <p:cNvPr id="76" name="Rectangle 75">
            <a:extLst>
              <a:ext uri="{FF2B5EF4-FFF2-40B4-BE49-F238E27FC236}">
                <a16:creationId xmlns="" xmlns:a16="http://schemas.microsoft.com/office/drawing/2014/main" id="{26FFBB0C-1A8E-4355-B4B7-B267968CCBC8}"/>
              </a:ext>
            </a:extLst>
          </p:cNvPr>
          <p:cNvSpPr/>
          <p:nvPr/>
        </p:nvSpPr>
        <p:spPr>
          <a:xfrm>
            <a:off x="18788000" y="1313828"/>
            <a:ext cx="5419180" cy="951957"/>
          </a:xfrm>
          <a:prstGeom prst="rect">
            <a:avLst/>
          </a:prstGeom>
          <a:solidFill>
            <a:srgbClr val="FAB982"/>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457200">
              <a:defRPr/>
            </a:pPr>
            <a:r>
              <a:rPr lang="en-US" sz="4000" b="1" dirty="0">
                <a:solidFill>
                  <a:schemeClr val="tx1"/>
                </a:solidFill>
                <a:latin typeface="+mj-lt"/>
              </a:rPr>
              <a:t>News (7)</a:t>
            </a:r>
          </a:p>
        </p:txBody>
      </p:sp>
      <p:pic>
        <p:nvPicPr>
          <p:cNvPr id="1026" name="Picture 2" descr="Image result for fx logo 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61989" y="4257804"/>
            <a:ext cx="2170647" cy="1295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amp;e logo 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28291" y="4078609"/>
            <a:ext cx="2717758" cy="17518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vh1 logo 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23924" y="5884583"/>
            <a:ext cx="2533196" cy="9904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fox logo 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022709" y="5850770"/>
            <a:ext cx="2418995" cy="1102462"/>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 xmlns:a16="http://schemas.microsoft.com/office/drawing/2014/main" id="{61842616-AB18-40A7-AC99-70D65AF5DF79}"/>
              </a:ext>
            </a:extLst>
          </p:cNvPr>
          <p:cNvSpPr/>
          <p:nvPr/>
        </p:nvSpPr>
        <p:spPr>
          <a:xfrm>
            <a:off x="13305138" y="2480432"/>
            <a:ext cx="4914899" cy="25644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black"/>
                </a:solidFill>
                <a:effectLst/>
                <a:uLnTx/>
                <a:uFillTx/>
                <a:latin typeface="+mj-lt"/>
                <a:ea typeface="+mn-ea"/>
                <a:cs typeface="+mn-cs"/>
              </a:rPr>
              <a:t>National Networks (16)</a:t>
            </a:r>
          </a:p>
        </p:txBody>
      </p:sp>
      <p:pic>
        <p:nvPicPr>
          <p:cNvPr id="80" name="espn2 Red 10-2001.eps" descr="/Users/kenanderson/Documents/Projects/Wheel O' Logos_Networks/ESPN/espn2 Red 10-2001.eps">
            <a:extLst>
              <a:ext uri="{FF2B5EF4-FFF2-40B4-BE49-F238E27FC236}">
                <a16:creationId xmlns="" xmlns:a16="http://schemas.microsoft.com/office/drawing/2014/main" id="{5CF62DE3-5751-4C53-837A-3071D34D508A}"/>
              </a:ext>
            </a:extLst>
          </p:cNvPr>
          <p:cNvPicPr>
            <a:picLocks noChangeAspect="1"/>
          </p:cNvPicPr>
          <p:nvPr/>
        </p:nvPicPr>
        <p:blipFill>
          <a:blip r:embed="rId19" r:link="rId20" cstate="screen">
            <a:extLst>
              <a:ext uri="{28A0092B-C50C-407E-A947-70E740481C1C}">
                <a14:useLocalDpi xmlns:a14="http://schemas.microsoft.com/office/drawing/2010/main"/>
              </a:ext>
            </a:extLst>
          </a:blip>
          <a:stretch>
            <a:fillRect/>
          </a:stretch>
        </p:blipFill>
        <p:spPr>
          <a:xfrm>
            <a:off x="13102889" y="3645886"/>
            <a:ext cx="2615495" cy="497514"/>
          </a:xfrm>
          <a:prstGeom prst="rect">
            <a:avLst/>
          </a:prstGeom>
        </p:spPr>
      </p:pic>
      <p:pic>
        <p:nvPicPr>
          <p:cNvPr id="81" name="Picture 10" descr="http://s3.amazonaws.com/fanvsfan/images/183245/thumbnail/Big-Ten-Network-New-Logo.jpg?1314212469">
            <a:hlinkClick r:id="rId21"/>
            <a:extLst>
              <a:ext uri="{FF2B5EF4-FFF2-40B4-BE49-F238E27FC236}">
                <a16:creationId xmlns="" xmlns:a16="http://schemas.microsoft.com/office/drawing/2014/main" id="{7C0FFF3C-0F57-4FDC-8A04-CDD269C2CA90}"/>
              </a:ext>
            </a:extLst>
          </p:cNvPr>
          <p:cNvPicPr>
            <a:picLocks noChangeAspect="1" noChangeArrowheads="1"/>
          </p:cNvPicPr>
          <p:nvPr/>
        </p:nvPicPr>
        <p:blipFill>
          <a:blip r:embed="rId22"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4762648" y="5332050"/>
            <a:ext cx="1579040" cy="79881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Related image">
            <a:extLst>
              <a:ext uri="{FF2B5EF4-FFF2-40B4-BE49-F238E27FC236}">
                <a16:creationId xmlns="" xmlns:a16="http://schemas.microsoft.com/office/drawing/2014/main" id="{3F6F9966-2F33-49B2-ADA5-EE213C2AC633}"/>
              </a:ext>
            </a:extLst>
          </p:cNvPr>
          <p:cNvPicPr>
            <a:picLocks noChangeAspect="1" noChangeArrowheads="1"/>
          </p:cNvPicPr>
          <p:nvPr/>
        </p:nvPicPr>
        <p:blipFill rotWithShape="1">
          <a:blip r:embed="rId23" cstate="hqprint">
            <a:extLst>
              <a:ext uri="{28A0092B-C50C-407E-A947-70E740481C1C}">
                <a14:useLocalDpi xmlns:a14="http://schemas.microsoft.com/office/drawing/2010/main"/>
              </a:ext>
            </a:extLst>
          </a:blip>
          <a:srcRect/>
          <a:stretch/>
        </p:blipFill>
        <p:spPr bwMode="auto">
          <a:xfrm>
            <a:off x="13143630" y="5427063"/>
            <a:ext cx="1161351" cy="123511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9">
            <a:extLst>
              <a:ext uri="{FF2B5EF4-FFF2-40B4-BE49-F238E27FC236}">
                <a16:creationId xmlns="" xmlns:a16="http://schemas.microsoft.com/office/drawing/2014/main" id="{22455C2A-CA17-46CC-B846-AED857BABBDE}"/>
              </a:ext>
            </a:extLst>
          </p:cNvPr>
          <p:cNvPicPr>
            <a:picLocks noChangeAspect="1" noChangeArrowheads="1"/>
          </p:cNvPicPr>
          <p:nvPr/>
        </p:nvPicPr>
        <p:blipFill>
          <a:blip r:embed="rId24"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6577336" y="5373033"/>
            <a:ext cx="1458233" cy="632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41">
            <a:extLst>
              <a:ext uri="{FF2B5EF4-FFF2-40B4-BE49-F238E27FC236}">
                <a16:creationId xmlns="" xmlns:a16="http://schemas.microsoft.com/office/drawing/2014/main" id="{8D22F5A2-65C2-43AA-B38E-DA44BA6F11BD}"/>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6950771" y="7591124"/>
            <a:ext cx="1158973" cy="111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40">
            <a:extLst>
              <a:ext uri="{FF2B5EF4-FFF2-40B4-BE49-F238E27FC236}">
                <a16:creationId xmlns="" xmlns:a16="http://schemas.microsoft.com/office/drawing/2014/main" id="{EC1A99BC-313A-458C-8A63-7F7CFC9DAB71}"/>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14780425" y="4241477"/>
            <a:ext cx="1594302" cy="99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25" descr="C:\Users\BartD.CABLETVADB\Documents\Danielle\Bloom For Network Directory\Network Logos\FOX\FOX Sports 1.png">
            <a:extLst>
              <a:ext uri="{FF2B5EF4-FFF2-40B4-BE49-F238E27FC236}">
                <a16:creationId xmlns="" xmlns:a16="http://schemas.microsoft.com/office/drawing/2014/main" id="{D8DB38C2-4058-4152-8837-4594A3F8E1CB}"/>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6824112" y="4253902"/>
            <a:ext cx="1395925" cy="98119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Image result for cbs logo">
            <a:extLst>
              <a:ext uri="{FF2B5EF4-FFF2-40B4-BE49-F238E27FC236}">
                <a16:creationId xmlns="" xmlns:a16="http://schemas.microsoft.com/office/drawing/2014/main" id="{7F41B6E7-D882-49C1-8B8B-15664947D20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870805" y="6791953"/>
            <a:ext cx="2349232" cy="704769"/>
          </a:xfrm>
          <a:prstGeom prst="rect">
            <a:avLst/>
          </a:prstGeom>
          <a:noFill/>
          <a:extLst>
            <a:ext uri="{909E8E84-426E-40DD-AFC4-6F175D3DCCD1}">
              <a14:hiddenFill xmlns:a14="http://schemas.microsoft.com/office/drawing/2010/main">
                <a:solidFill>
                  <a:srgbClr val="FFFFFF"/>
                </a:solidFill>
              </a14:hiddenFill>
            </a:ext>
          </a:extLst>
        </p:spPr>
      </p:pic>
      <p:pic>
        <p:nvPicPr>
          <p:cNvPr id="88" name="espn_red.eps" descr="/Users/kenanderson/Documents/Projects/Wheel O' Logos_Networks/ESPN/08/espn_red.eps">
            <a:extLst>
              <a:ext uri="{FF2B5EF4-FFF2-40B4-BE49-F238E27FC236}">
                <a16:creationId xmlns="" xmlns:a16="http://schemas.microsoft.com/office/drawing/2014/main" id="{25F611DD-2401-4487-9649-4CA360D7BCA9}"/>
              </a:ext>
            </a:extLst>
          </p:cNvPr>
          <p:cNvPicPr>
            <a:picLocks noChangeAspect="1"/>
          </p:cNvPicPr>
          <p:nvPr/>
        </p:nvPicPr>
        <p:blipFill>
          <a:blip r:embed="rId28" r:link="rId29" cstate="screen">
            <a:extLst>
              <a:ext uri="{28A0092B-C50C-407E-A947-70E740481C1C}">
                <a14:useLocalDpi xmlns:a14="http://schemas.microsoft.com/office/drawing/2010/main"/>
              </a:ext>
            </a:extLst>
          </a:blip>
          <a:stretch>
            <a:fillRect/>
          </a:stretch>
        </p:blipFill>
        <p:spPr>
          <a:xfrm>
            <a:off x="13163656" y="2946765"/>
            <a:ext cx="2044968" cy="511816"/>
          </a:xfrm>
          <a:prstGeom prst="rect">
            <a:avLst/>
          </a:prstGeom>
        </p:spPr>
      </p:pic>
      <p:pic>
        <p:nvPicPr>
          <p:cNvPr id="89" name="Picture 2" descr="Image result for nbc network logo png">
            <a:extLst>
              <a:ext uri="{FF2B5EF4-FFF2-40B4-BE49-F238E27FC236}">
                <a16:creationId xmlns="" xmlns:a16="http://schemas.microsoft.com/office/drawing/2014/main" id="{86024417-AFD6-4BD2-8B9E-5E3FA3BC4B82}"/>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3195322" y="7518524"/>
            <a:ext cx="1333262" cy="131469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Image result for paramount network logo">
            <a:extLst>
              <a:ext uri="{FF2B5EF4-FFF2-40B4-BE49-F238E27FC236}">
                <a16:creationId xmlns="" xmlns:a16="http://schemas.microsoft.com/office/drawing/2014/main" id="{7DF3D15C-D4C1-47DE-BA11-9531590E1D23}"/>
              </a:ext>
            </a:extLst>
          </p:cNvPr>
          <p:cNvPicPr>
            <a:picLocks noChangeAspect="1" noChangeArrowheads="1"/>
          </p:cNvPicPr>
          <p:nvPr/>
        </p:nvPicPr>
        <p:blipFill>
          <a:blip r:embed="rId30" cstate="hqprint">
            <a:extLst>
              <a:ext uri="{28A0092B-C50C-407E-A947-70E740481C1C}">
                <a14:useLocalDpi xmlns:a14="http://schemas.microsoft.com/office/drawing/2010/main"/>
              </a:ext>
            </a:extLst>
          </a:blip>
          <a:srcRect/>
          <a:stretch>
            <a:fillRect/>
          </a:stretch>
        </p:blipFill>
        <p:spPr bwMode="auto">
          <a:xfrm>
            <a:off x="15157753" y="7586081"/>
            <a:ext cx="1232818" cy="1211107"/>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http://logonoid.com/images/univision-logo.png">
            <a:extLst>
              <a:ext uri="{FF2B5EF4-FFF2-40B4-BE49-F238E27FC236}">
                <a16:creationId xmlns="" xmlns:a16="http://schemas.microsoft.com/office/drawing/2014/main" id="{E29A0069-936C-46E0-87EA-61F830C65298}"/>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16864786" y="2933761"/>
            <a:ext cx="1370703" cy="119251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 xmlns:a16="http://schemas.microsoft.com/office/drawing/2014/main" id="{776476AC-6634-4B6F-BB08-3C33E8D6EB23}"/>
              </a:ext>
            </a:extLst>
          </p:cNvPr>
          <p:cNvPicPr>
            <a:picLocks noChangeAspect="1"/>
          </p:cNvPicPr>
          <p:nvPr/>
        </p:nvPicPr>
        <p:blipFill>
          <a:blip r:embed="rId32" cstate="hqprint">
            <a:extLst>
              <a:ext uri="{28A0092B-C50C-407E-A947-70E740481C1C}">
                <a14:useLocalDpi xmlns:a14="http://schemas.microsoft.com/office/drawing/2010/main"/>
              </a:ext>
            </a:extLst>
          </a:blip>
          <a:stretch>
            <a:fillRect/>
          </a:stretch>
        </p:blipFill>
        <p:spPr>
          <a:xfrm>
            <a:off x="13228420" y="4366374"/>
            <a:ext cx="1184912" cy="1144803"/>
          </a:xfrm>
          <a:prstGeom prst="rect">
            <a:avLst/>
          </a:prstGeom>
        </p:spPr>
      </p:pic>
      <p:pic>
        <p:nvPicPr>
          <p:cNvPr id="93" name="Picture 2" descr="Image result for nfl tv network logo">
            <a:extLst>
              <a:ext uri="{FF2B5EF4-FFF2-40B4-BE49-F238E27FC236}">
                <a16:creationId xmlns="" xmlns:a16="http://schemas.microsoft.com/office/drawing/2014/main" id="{8DAD8B7C-C55A-4030-B363-29919FF070D1}"/>
              </a:ext>
            </a:extLst>
          </p:cNvPr>
          <p:cNvPicPr>
            <a:picLocks noChangeAspect="1" noChangeArrowheads="1"/>
          </p:cNvPicPr>
          <p:nvPr/>
        </p:nvPicPr>
        <p:blipFill rotWithShape="1">
          <a:blip r:embed="rId33" cstate="hqprint">
            <a:extLst>
              <a:ext uri="{28A0092B-C50C-407E-A947-70E740481C1C}">
                <a14:useLocalDpi xmlns:a14="http://schemas.microsoft.com/office/drawing/2010/main"/>
              </a:ext>
            </a:extLst>
          </a:blip>
          <a:srcRect t="25443" b="25524"/>
          <a:stretch/>
        </p:blipFill>
        <p:spPr bwMode="auto">
          <a:xfrm>
            <a:off x="14610492" y="5997874"/>
            <a:ext cx="3359641" cy="926625"/>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8" descr="Image result for mlb tv network logo">
            <a:extLst>
              <a:ext uri="{FF2B5EF4-FFF2-40B4-BE49-F238E27FC236}">
                <a16:creationId xmlns="" xmlns:a16="http://schemas.microsoft.com/office/drawing/2014/main" id="{16498A4A-6B4C-4F8E-A05F-5AC71737BB26}"/>
              </a:ext>
            </a:extLst>
          </p:cNvPr>
          <p:cNvPicPr>
            <a:picLocks noChangeAspect="1" noChangeArrowheads="1"/>
          </p:cNvPicPr>
          <p:nvPr/>
        </p:nvPicPr>
        <p:blipFill>
          <a:blip r:embed="rId34" cstate="hqprint">
            <a:extLst>
              <a:ext uri="{28A0092B-C50C-407E-A947-70E740481C1C}">
                <a14:useLocalDpi xmlns:a14="http://schemas.microsoft.com/office/drawing/2010/main"/>
              </a:ext>
            </a:extLst>
          </a:blip>
          <a:srcRect/>
          <a:stretch>
            <a:fillRect/>
          </a:stretch>
        </p:blipFill>
        <p:spPr bwMode="auto">
          <a:xfrm>
            <a:off x="15880401" y="3034348"/>
            <a:ext cx="961662" cy="992921"/>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0" descr="Image result for yes tv network logo">
            <a:extLst>
              <a:ext uri="{FF2B5EF4-FFF2-40B4-BE49-F238E27FC236}">
                <a16:creationId xmlns="" xmlns:a16="http://schemas.microsoft.com/office/drawing/2014/main" id="{6DA39C38-B6A5-4099-9C07-22ACFC026412}"/>
              </a:ext>
            </a:extLst>
          </p:cNvPr>
          <p:cNvPicPr>
            <a:picLocks noChangeAspect="1" noChangeArrowheads="1"/>
          </p:cNvPicPr>
          <p:nvPr/>
        </p:nvPicPr>
        <p:blipFill>
          <a:blip r:embed="rId35">
            <a:extLst>
              <a:ext uri="{28A0092B-C50C-407E-A947-70E740481C1C}">
                <a14:useLocalDpi xmlns:a14="http://schemas.microsoft.com/office/drawing/2010/main"/>
              </a:ext>
            </a:extLst>
          </a:blip>
          <a:srcRect/>
          <a:stretch>
            <a:fillRect/>
          </a:stretch>
        </p:blipFill>
        <p:spPr bwMode="auto">
          <a:xfrm>
            <a:off x="15660575" y="11087066"/>
            <a:ext cx="1128387" cy="558870"/>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a:extLst>
              <a:ext uri="{FF2B5EF4-FFF2-40B4-BE49-F238E27FC236}">
                <a16:creationId xmlns="" xmlns:a16="http://schemas.microsoft.com/office/drawing/2014/main" id="{82130A06-3547-4EDD-86C1-0401FE912737}"/>
              </a:ext>
            </a:extLst>
          </p:cNvPr>
          <p:cNvSpPr/>
          <p:nvPr/>
        </p:nvSpPr>
        <p:spPr>
          <a:xfrm>
            <a:off x="13006623" y="9089162"/>
            <a:ext cx="5397438" cy="372027"/>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black"/>
                </a:solidFill>
                <a:effectLst/>
                <a:uLnTx/>
                <a:uFillTx/>
                <a:latin typeface="+mj-lt"/>
                <a:ea typeface="+mn-ea"/>
                <a:cs typeface="+mn-cs"/>
              </a:rPr>
              <a:t>Regional Networks (11+)</a:t>
            </a:r>
          </a:p>
        </p:txBody>
      </p:sp>
      <p:pic>
        <p:nvPicPr>
          <p:cNvPr id="99" name="Picture 14" descr="Image result for fox sports southeast logo png">
            <a:extLst>
              <a:ext uri="{FF2B5EF4-FFF2-40B4-BE49-F238E27FC236}">
                <a16:creationId xmlns="" xmlns:a16="http://schemas.microsoft.com/office/drawing/2014/main" id="{26CA23E6-6734-4475-8AB1-AECCBC9FB2FE}"/>
              </a:ext>
            </a:extLst>
          </p:cNvPr>
          <p:cNvPicPr>
            <a:picLocks noChangeAspect="1" noChangeArrowheads="1"/>
          </p:cNvPicPr>
          <p:nvPr/>
        </p:nvPicPr>
        <p:blipFill>
          <a:blip r:embed="rId36" cstate="hqprint">
            <a:extLst>
              <a:ext uri="{28A0092B-C50C-407E-A947-70E740481C1C}">
                <a14:useLocalDpi xmlns:a14="http://schemas.microsoft.com/office/drawing/2010/main"/>
              </a:ext>
            </a:extLst>
          </a:blip>
          <a:srcRect/>
          <a:stretch>
            <a:fillRect/>
          </a:stretch>
        </p:blipFill>
        <p:spPr bwMode="auto">
          <a:xfrm>
            <a:off x="13799362" y="11449318"/>
            <a:ext cx="1374620" cy="105151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2" descr="Image result for fox sports ohio logo">
            <a:extLst>
              <a:ext uri="{FF2B5EF4-FFF2-40B4-BE49-F238E27FC236}">
                <a16:creationId xmlns="" xmlns:a16="http://schemas.microsoft.com/office/drawing/2014/main" id="{3F0CF982-3651-4736-9289-BBFCD5D7B3ED}"/>
              </a:ext>
            </a:extLst>
          </p:cNvPr>
          <p:cNvPicPr>
            <a:picLocks noChangeAspect="1" noChangeArrowheads="1"/>
          </p:cNvPicPr>
          <p:nvPr/>
        </p:nvPicPr>
        <p:blipFill>
          <a:blip r:embed="rId37" cstate="hqprint">
            <a:extLst>
              <a:ext uri="{28A0092B-C50C-407E-A947-70E740481C1C}">
                <a14:useLocalDpi xmlns:a14="http://schemas.microsoft.com/office/drawing/2010/main"/>
              </a:ext>
            </a:extLst>
          </a:blip>
          <a:srcRect/>
          <a:stretch>
            <a:fillRect/>
          </a:stretch>
        </p:blipFill>
        <p:spPr bwMode="auto">
          <a:xfrm>
            <a:off x="13155577" y="10783427"/>
            <a:ext cx="1059736" cy="92486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6" descr="Image result for fox sports wisconsin logo png">
            <a:extLst>
              <a:ext uri="{FF2B5EF4-FFF2-40B4-BE49-F238E27FC236}">
                <a16:creationId xmlns="" xmlns:a16="http://schemas.microsoft.com/office/drawing/2014/main" id="{05A65953-CA07-4A21-8052-A59860F76EFB}"/>
              </a:ext>
            </a:extLst>
          </p:cNvPr>
          <p:cNvPicPr>
            <a:picLocks noChangeAspect="1" noChangeArrowheads="1"/>
          </p:cNvPicPr>
          <p:nvPr/>
        </p:nvPicPr>
        <p:blipFill>
          <a:blip r:embed="rId38" cstate="hqprint">
            <a:extLst>
              <a:ext uri="{28A0092B-C50C-407E-A947-70E740481C1C}">
                <a14:useLocalDpi xmlns:a14="http://schemas.microsoft.com/office/drawing/2010/main"/>
              </a:ext>
            </a:extLst>
          </a:blip>
          <a:srcRect/>
          <a:stretch>
            <a:fillRect/>
          </a:stretch>
        </p:blipFill>
        <p:spPr bwMode="auto">
          <a:xfrm>
            <a:off x="16930443" y="10878976"/>
            <a:ext cx="1381383" cy="838661"/>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8" descr="Image result for MASN logo png">
            <a:extLst>
              <a:ext uri="{FF2B5EF4-FFF2-40B4-BE49-F238E27FC236}">
                <a16:creationId xmlns="" xmlns:a16="http://schemas.microsoft.com/office/drawing/2014/main" id="{6B70F7BB-A164-4814-8BED-748666D886B3}"/>
              </a:ext>
            </a:extLst>
          </p:cNvPr>
          <p:cNvPicPr>
            <a:picLocks noChangeAspect="1" noChangeArrowheads="1"/>
          </p:cNvPicPr>
          <p:nvPr/>
        </p:nvPicPr>
        <p:blipFill>
          <a:blip r:embed="rId39" cstate="hqprint">
            <a:extLst>
              <a:ext uri="{28A0092B-C50C-407E-A947-70E740481C1C}">
                <a14:useLocalDpi xmlns:a14="http://schemas.microsoft.com/office/drawing/2010/main"/>
              </a:ext>
            </a:extLst>
          </a:blip>
          <a:srcRect/>
          <a:stretch>
            <a:fillRect/>
          </a:stretch>
        </p:blipFill>
        <p:spPr bwMode="auto">
          <a:xfrm>
            <a:off x="14882586" y="9565403"/>
            <a:ext cx="1626064" cy="644596"/>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0" descr="Image result for nbc sports washington logo png">
            <a:extLst>
              <a:ext uri="{FF2B5EF4-FFF2-40B4-BE49-F238E27FC236}">
                <a16:creationId xmlns="" xmlns:a16="http://schemas.microsoft.com/office/drawing/2014/main" id="{1A4039E1-4DB2-4DCA-83DB-7E7A5E6CB47C}"/>
              </a:ext>
            </a:extLst>
          </p:cNvPr>
          <p:cNvPicPr>
            <a:picLocks noChangeAspect="1" noChangeArrowheads="1"/>
          </p:cNvPicPr>
          <p:nvPr/>
        </p:nvPicPr>
        <p:blipFill>
          <a:blip r:embed="rId40" cstate="hqprint">
            <a:extLst>
              <a:ext uri="{28A0092B-C50C-407E-A947-70E740481C1C}">
                <a14:useLocalDpi xmlns:a14="http://schemas.microsoft.com/office/drawing/2010/main"/>
              </a:ext>
            </a:extLst>
          </a:blip>
          <a:srcRect/>
          <a:stretch>
            <a:fillRect/>
          </a:stretch>
        </p:blipFill>
        <p:spPr bwMode="auto">
          <a:xfrm>
            <a:off x="16666175" y="9601280"/>
            <a:ext cx="1627012" cy="53148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2" descr="Image result for NESN logo png">
            <a:extLst>
              <a:ext uri="{FF2B5EF4-FFF2-40B4-BE49-F238E27FC236}">
                <a16:creationId xmlns="" xmlns:a16="http://schemas.microsoft.com/office/drawing/2014/main" id="{181E266D-B923-49D5-BF80-186FBF4A1E10}"/>
              </a:ext>
            </a:extLst>
          </p:cNvPr>
          <p:cNvPicPr>
            <a:picLocks noChangeAspect="1" noChangeArrowheads="1"/>
          </p:cNvPicPr>
          <p:nvPr/>
        </p:nvPicPr>
        <p:blipFill>
          <a:blip r:embed="rId41" cstate="hqprint">
            <a:extLst>
              <a:ext uri="{28A0092B-C50C-407E-A947-70E740481C1C}">
                <a14:useLocalDpi xmlns:a14="http://schemas.microsoft.com/office/drawing/2010/main"/>
              </a:ext>
            </a:extLst>
          </a:blip>
          <a:srcRect/>
          <a:stretch>
            <a:fillRect/>
          </a:stretch>
        </p:blipFill>
        <p:spPr bwMode="auto">
          <a:xfrm>
            <a:off x="13172450" y="9446918"/>
            <a:ext cx="1514428" cy="851867"/>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4" descr="Image result for root sports rocky mountain logo png">
            <a:extLst>
              <a:ext uri="{FF2B5EF4-FFF2-40B4-BE49-F238E27FC236}">
                <a16:creationId xmlns="" xmlns:a16="http://schemas.microsoft.com/office/drawing/2014/main" id="{4EEA5C77-F48C-401B-87C2-384EA373395F}"/>
              </a:ext>
            </a:extLst>
          </p:cNvPr>
          <p:cNvPicPr>
            <a:picLocks noChangeAspect="1" noChangeArrowheads="1"/>
          </p:cNvPicPr>
          <p:nvPr/>
        </p:nvPicPr>
        <p:blipFill>
          <a:blip r:embed="rId42">
            <a:extLst>
              <a:ext uri="{28A0092B-C50C-407E-A947-70E740481C1C}">
                <a14:useLocalDpi xmlns:a14="http://schemas.microsoft.com/office/drawing/2010/main"/>
              </a:ext>
            </a:extLst>
          </a:blip>
          <a:srcRect/>
          <a:stretch>
            <a:fillRect/>
          </a:stretch>
        </p:blipFill>
        <p:spPr bwMode="auto">
          <a:xfrm>
            <a:off x="14615071" y="10774897"/>
            <a:ext cx="1036000" cy="737256"/>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6" descr="Image result for sportsnet ny logo png">
            <a:extLst>
              <a:ext uri="{FF2B5EF4-FFF2-40B4-BE49-F238E27FC236}">
                <a16:creationId xmlns="" xmlns:a16="http://schemas.microsoft.com/office/drawing/2014/main" id="{0D6980AF-DE9D-4B45-904D-5DF9EDF7C875}"/>
              </a:ext>
            </a:extLst>
          </p:cNvPr>
          <p:cNvPicPr>
            <a:picLocks noChangeAspect="1" noChangeArrowheads="1"/>
          </p:cNvPicPr>
          <p:nvPr/>
        </p:nvPicPr>
        <p:blipFill>
          <a:blip r:embed="rId43" cstate="hqprint">
            <a:extLst>
              <a:ext uri="{28A0092B-C50C-407E-A947-70E740481C1C}">
                <a14:useLocalDpi xmlns:a14="http://schemas.microsoft.com/office/drawing/2010/main"/>
              </a:ext>
            </a:extLst>
          </a:blip>
          <a:srcRect/>
          <a:stretch>
            <a:fillRect/>
          </a:stretch>
        </p:blipFill>
        <p:spPr bwMode="auto">
          <a:xfrm>
            <a:off x="15938652" y="11679916"/>
            <a:ext cx="1598301" cy="799152"/>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36">
            <a:extLst>
              <a:ext uri="{FF2B5EF4-FFF2-40B4-BE49-F238E27FC236}">
                <a16:creationId xmlns="" xmlns:a16="http://schemas.microsoft.com/office/drawing/2014/main" id="{E7B4FCE2-7FF6-4CD8-8301-AB60BB156489}"/>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16051465" y="10222475"/>
            <a:ext cx="1720677" cy="502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28" descr="Image result for sportsnet la logo png">
            <a:extLst>
              <a:ext uri="{FF2B5EF4-FFF2-40B4-BE49-F238E27FC236}">
                <a16:creationId xmlns="" xmlns:a16="http://schemas.microsoft.com/office/drawing/2014/main" id="{6EA2E55E-D41F-475D-8177-1FF0A8D5C6B8}"/>
              </a:ext>
            </a:extLst>
          </p:cNvPr>
          <p:cNvPicPr>
            <a:picLocks noChangeAspect="1" noChangeArrowheads="1"/>
          </p:cNvPicPr>
          <p:nvPr/>
        </p:nvPicPr>
        <p:blipFill rotWithShape="1">
          <a:blip r:embed="rId45" cstate="hqprint">
            <a:extLst>
              <a:ext uri="{28A0092B-C50C-407E-A947-70E740481C1C}">
                <a14:useLocalDpi xmlns:a14="http://schemas.microsoft.com/office/drawing/2010/main"/>
              </a:ext>
            </a:extLst>
          </a:blip>
          <a:srcRect/>
          <a:stretch/>
        </p:blipFill>
        <p:spPr bwMode="auto">
          <a:xfrm>
            <a:off x="13133059" y="10131258"/>
            <a:ext cx="2248612" cy="589739"/>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Image result for cbs logo">
            <a:extLst>
              <a:ext uri="{FF2B5EF4-FFF2-40B4-BE49-F238E27FC236}">
                <a16:creationId xmlns="" xmlns:a16="http://schemas.microsoft.com/office/drawing/2014/main" id="{729BBC17-D994-4370-8399-56D4CDBFC03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535811" y="2679158"/>
            <a:ext cx="4117276" cy="1235182"/>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7" descr="Related image">
            <a:extLst>
              <a:ext uri="{FF2B5EF4-FFF2-40B4-BE49-F238E27FC236}">
                <a16:creationId xmlns="" xmlns:a16="http://schemas.microsoft.com/office/drawing/2014/main" id="{4FEC3DD7-BE82-489F-A682-A810E1E425C6}"/>
              </a:ext>
            </a:extLst>
          </p:cNvPr>
          <p:cNvPicPr>
            <a:picLocks noChangeAspect="1" noChangeArrowheads="1"/>
          </p:cNvPicPr>
          <p:nvPr/>
        </p:nvPicPr>
        <p:blipFill rotWithShape="1">
          <a:blip r:embed="rId46" cstate="hqprint">
            <a:extLst>
              <a:ext uri="{28A0092B-C50C-407E-A947-70E740481C1C}">
                <a14:useLocalDpi xmlns:a14="http://schemas.microsoft.com/office/drawing/2010/main"/>
              </a:ext>
            </a:extLst>
          </a:blip>
          <a:srcRect/>
          <a:stretch/>
        </p:blipFill>
        <p:spPr bwMode="auto">
          <a:xfrm>
            <a:off x="18871921" y="8407163"/>
            <a:ext cx="2452435" cy="260820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7">
            <a:extLst>
              <a:ext uri="{FF2B5EF4-FFF2-40B4-BE49-F238E27FC236}">
                <a16:creationId xmlns="" xmlns:a16="http://schemas.microsoft.com/office/drawing/2014/main" id="{0CFFA5E1-30BE-4D6C-9870-1F0404F30B2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354990" y="11127728"/>
            <a:ext cx="4404343" cy="1248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 name="Picture 2" descr="Image result for nbc network logo png">
            <a:extLst>
              <a:ext uri="{FF2B5EF4-FFF2-40B4-BE49-F238E27FC236}">
                <a16:creationId xmlns="" xmlns:a16="http://schemas.microsoft.com/office/drawing/2014/main" id="{AE365658-1DAD-4E9A-A87C-E6C380895C53}"/>
              </a:ext>
            </a:extLst>
          </p:cNvPr>
          <p:cNvPicPr>
            <a:picLocks noChangeAspect="1" noChangeArrowheads="1"/>
          </p:cNvPicPr>
          <p:nvPr/>
        </p:nvPicPr>
        <p:blipFill>
          <a:blip r:embed="rId47" cstate="hqprint">
            <a:extLst>
              <a:ext uri="{28A0092B-C50C-407E-A947-70E740481C1C}">
                <a14:useLocalDpi xmlns:a14="http://schemas.microsoft.com/office/drawing/2010/main"/>
              </a:ext>
            </a:extLst>
          </a:blip>
          <a:srcRect/>
          <a:stretch>
            <a:fillRect/>
          </a:stretch>
        </p:blipFill>
        <p:spPr bwMode="auto">
          <a:xfrm>
            <a:off x="21945912" y="4603523"/>
            <a:ext cx="1813109" cy="1787864"/>
          </a:xfrm>
          <a:prstGeom prst="rect">
            <a:avLst/>
          </a:prstGeom>
          <a:noFill/>
          <a:extLst>
            <a:ext uri="{909E8E84-426E-40DD-AFC4-6F175D3DCCD1}">
              <a14:hiddenFill xmlns:a14="http://schemas.microsoft.com/office/drawing/2010/main">
                <a:solidFill>
                  <a:srgbClr val="FFFFFF"/>
                </a:solidFill>
              </a14:hiddenFill>
            </a:ext>
          </a:extLst>
        </p:spPr>
      </p:pic>
      <p:pic>
        <p:nvPicPr>
          <p:cNvPr id="113" name="Fox News-color.eps" descr="/Users/kenanderson/Documents/Projects/Wheel O' Logos_Networks/Fox/FNews/Fox News-color.eps">
            <a:extLst>
              <a:ext uri="{FF2B5EF4-FFF2-40B4-BE49-F238E27FC236}">
                <a16:creationId xmlns="" xmlns:a16="http://schemas.microsoft.com/office/drawing/2014/main" id="{99A2CB2A-75D3-4746-BE82-41477E25AB40}"/>
              </a:ext>
            </a:extLst>
          </p:cNvPr>
          <p:cNvPicPr>
            <a:picLocks noChangeAspect="1"/>
          </p:cNvPicPr>
          <p:nvPr/>
        </p:nvPicPr>
        <p:blipFill>
          <a:blip r:embed="rId48" r:link="rId49" cstate="screen">
            <a:extLst>
              <a:ext uri="{28A0092B-C50C-407E-A947-70E740481C1C}">
                <a14:useLocalDpi xmlns:a14="http://schemas.microsoft.com/office/drawing/2010/main"/>
              </a:ext>
            </a:extLst>
          </a:blip>
          <a:stretch>
            <a:fillRect/>
          </a:stretch>
        </p:blipFill>
        <p:spPr>
          <a:xfrm>
            <a:off x="19239853" y="4577629"/>
            <a:ext cx="1974828" cy="1867096"/>
          </a:xfrm>
          <a:prstGeom prst="rect">
            <a:avLst/>
          </a:prstGeom>
        </p:spPr>
      </p:pic>
      <p:pic>
        <p:nvPicPr>
          <p:cNvPr id="1040" name="Picture 16" descr="Image result for cnn logo png"/>
          <p:cNvPicPr>
            <a:picLocks noChangeAspect="1" noChangeArrowheads="1"/>
          </p:cNvPicPr>
          <p:nvPr/>
        </p:nvPicPr>
        <p:blipFill rotWithShape="1">
          <a:blip r:embed="rId50">
            <a:extLst>
              <a:ext uri="{28A0092B-C50C-407E-A947-70E740481C1C}">
                <a14:useLocalDpi xmlns:a14="http://schemas.microsoft.com/office/drawing/2010/main" val="0"/>
              </a:ext>
            </a:extLst>
          </a:blip>
          <a:srcRect l="3707" t="27742" r="2616" b="28129"/>
          <a:stretch/>
        </p:blipFill>
        <p:spPr bwMode="auto">
          <a:xfrm>
            <a:off x="19694251" y="6857566"/>
            <a:ext cx="3626518" cy="170836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2" descr="Image result for fox logo 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386423" y="9224772"/>
            <a:ext cx="2818425" cy="128450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9" descr="Image result for nbc sports">
            <a:extLst>
              <a:ext uri="{FF2B5EF4-FFF2-40B4-BE49-F238E27FC236}">
                <a16:creationId xmlns="" xmlns:a16="http://schemas.microsoft.com/office/drawing/2014/main" id="{E9AB6102-BA09-4E97-999F-01133D1FF66D}"/>
              </a:ext>
            </a:extLst>
          </p:cNvPr>
          <p:cNvPicPr>
            <a:picLocks noChangeAspect="1" noChangeArrowheads="1"/>
          </p:cNvPicPr>
          <p:nvPr/>
        </p:nvPicPr>
        <p:blipFill>
          <a:blip r:embed="rId51" cstate="hqprint">
            <a:extLst>
              <a:ext uri="{28A0092B-C50C-407E-A947-70E740481C1C}">
                <a14:useLocalDpi xmlns:a14="http://schemas.microsoft.com/office/drawing/2010/main"/>
              </a:ext>
            </a:extLst>
          </a:blip>
          <a:srcRect/>
          <a:stretch>
            <a:fillRect/>
          </a:stretch>
        </p:blipFill>
        <p:spPr bwMode="auto">
          <a:xfrm>
            <a:off x="13133059" y="6902915"/>
            <a:ext cx="2518012" cy="522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05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14553654" y="3500755"/>
            <a:ext cx="5549200" cy="7031623"/>
          </a:xfrm>
          <a:prstGeom prst="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20274031" y="3500754"/>
            <a:ext cx="3900419" cy="7031623"/>
          </a:xfrm>
          <a:prstGeom prst="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165775" y="3494313"/>
            <a:ext cx="7216702" cy="7031623"/>
          </a:xfrm>
          <a:prstGeom prst="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17</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26241" y="4681115"/>
            <a:ext cx="6566985" cy="3046988"/>
          </a:xfrm>
          <a:prstGeom prst="rect">
            <a:avLst/>
          </a:prstGeom>
          <a:noFill/>
        </p:spPr>
        <p:txBody>
          <a:bodyPr wrap="square" rtlCol="0">
            <a:spAutoFit/>
          </a:bodyPr>
          <a:lstStyle/>
          <a:p>
            <a:r>
              <a:rPr lang="en-US" sz="4800" dirty="0">
                <a:solidFill>
                  <a:schemeClr val="bg1"/>
                </a:solidFill>
                <a:cs typeface="Trebuchet MS"/>
              </a:rPr>
              <a:t>Over </a:t>
            </a:r>
            <a:r>
              <a:rPr lang="en-US" sz="4800" b="1" dirty="0">
                <a:cs typeface="Trebuchet MS"/>
              </a:rPr>
              <a:t>87 TV Programs </a:t>
            </a:r>
            <a:r>
              <a:rPr lang="en-US" sz="4800" dirty="0">
                <a:solidFill>
                  <a:schemeClr val="bg1"/>
                </a:solidFill>
                <a:cs typeface="Trebuchet MS"/>
              </a:rPr>
              <a:t>Trended In The Top 10 During The Four-Week Primetime Analysis</a:t>
            </a:r>
          </a:p>
        </p:txBody>
      </p:sp>
      <p:sp>
        <p:nvSpPr>
          <p:cNvPr id="6" name="Rectangle 5">
            <a:extLst>
              <a:ext uri="{FF2B5EF4-FFF2-40B4-BE49-F238E27FC236}">
                <a16:creationId xmlns="" xmlns:a16="http://schemas.microsoft.com/office/drawing/2014/main" id="{022BCDC6-7342-4030-84BD-F0171D4CA9DF}"/>
              </a:ext>
            </a:extLst>
          </p:cNvPr>
          <p:cNvSpPr/>
          <p:nvPr/>
        </p:nvSpPr>
        <p:spPr>
          <a:xfrm>
            <a:off x="7165775" y="2588041"/>
            <a:ext cx="7216702" cy="725781"/>
          </a:xfrm>
          <a:prstGeom prst="rect">
            <a:avLst/>
          </a:prstGeom>
          <a:solidFill>
            <a:srgbClr val="50C8A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j-lt"/>
                <a:ea typeface="+mn-ea"/>
                <a:cs typeface="+mn-cs"/>
              </a:rPr>
              <a:t>Entertainment (36)</a:t>
            </a:r>
          </a:p>
        </p:txBody>
      </p:sp>
      <p:sp>
        <p:nvSpPr>
          <p:cNvPr id="24" name="TextBox 23">
            <a:extLst>
              <a:ext uri="{FF2B5EF4-FFF2-40B4-BE49-F238E27FC236}">
                <a16:creationId xmlns="" xmlns:a16="http://schemas.microsoft.com/office/drawing/2014/main" id="{608C4FA7-2AE5-444C-8224-3D19DC0DC6F9}"/>
              </a:ext>
            </a:extLst>
          </p:cNvPr>
          <p:cNvSpPr txBox="1"/>
          <p:nvPr/>
        </p:nvSpPr>
        <p:spPr>
          <a:xfrm>
            <a:off x="7363026" y="13198088"/>
            <a:ext cx="7678964" cy="461665"/>
          </a:xfrm>
          <a:prstGeom prst="rect">
            <a:avLst/>
          </a:prstGeom>
          <a:noFill/>
        </p:spPr>
        <p:txBody>
          <a:bodyPr wrap="square" rtlCol="0">
            <a:spAutoFit/>
          </a:bodyPr>
          <a:lstStyle/>
          <a:p>
            <a:r>
              <a:rPr lang="en-US" sz="1200" dirty="0">
                <a:latin typeface="Trebuchet MS" panose="020B0603020202020204" pitchFamily="34" charset="0"/>
              </a:rPr>
              <a:t>Source: VAB custom analysis of Top 10 trending Twitter Topics each night (8:30p, 9:30p, 10:30p, 11:30p) during 4-week time period (9/24/2018 – 10/21/2018). Results include both “direct” and “related” TV topics.</a:t>
            </a:r>
          </a:p>
        </p:txBody>
      </p:sp>
      <p:sp>
        <p:nvSpPr>
          <p:cNvPr id="60" name="Rectangle 59">
            <a:extLst>
              <a:ext uri="{FF2B5EF4-FFF2-40B4-BE49-F238E27FC236}">
                <a16:creationId xmlns="" xmlns:a16="http://schemas.microsoft.com/office/drawing/2014/main" id="{022BCDC6-7342-4030-84BD-F0171D4CA9DF}"/>
              </a:ext>
            </a:extLst>
          </p:cNvPr>
          <p:cNvSpPr/>
          <p:nvPr/>
        </p:nvSpPr>
        <p:spPr>
          <a:xfrm>
            <a:off x="14534877" y="2588041"/>
            <a:ext cx="5567977" cy="725781"/>
          </a:xfrm>
          <a:prstGeom prst="rect">
            <a:avLst/>
          </a:prstGeom>
          <a:solidFill>
            <a:srgbClr val="4F81BD"/>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j-lt"/>
                <a:ea typeface="+mn-ea"/>
                <a:cs typeface="+mn-cs"/>
              </a:rPr>
              <a:t>Sports (39)</a:t>
            </a:r>
          </a:p>
        </p:txBody>
      </p:sp>
      <p:sp>
        <p:nvSpPr>
          <p:cNvPr id="61" name="Rectangle 60">
            <a:extLst>
              <a:ext uri="{FF2B5EF4-FFF2-40B4-BE49-F238E27FC236}">
                <a16:creationId xmlns="" xmlns:a16="http://schemas.microsoft.com/office/drawing/2014/main" id="{022BCDC6-7342-4030-84BD-F0171D4CA9DF}"/>
              </a:ext>
            </a:extLst>
          </p:cNvPr>
          <p:cNvSpPr/>
          <p:nvPr/>
        </p:nvSpPr>
        <p:spPr>
          <a:xfrm>
            <a:off x="20255254" y="2593661"/>
            <a:ext cx="3919196" cy="725781"/>
          </a:xfrm>
          <a:prstGeom prst="rect">
            <a:avLst/>
          </a:prstGeom>
          <a:solidFill>
            <a:srgbClr val="FAB982"/>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j-lt"/>
                <a:ea typeface="+mn-ea"/>
                <a:cs typeface="+mn-cs"/>
              </a:rPr>
              <a:t>News (12+)</a:t>
            </a:r>
          </a:p>
        </p:txBody>
      </p:sp>
      <p:pic>
        <p:nvPicPr>
          <p:cNvPr id="2048" name="Picture 2047"/>
          <p:cNvPicPr>
            <a:picLocks noChangeAspect="1"/>
          </p:cNvPicPr>
          <p:nvPr/>
        </p:nvPicPr>
        <p:blipFill>
          <a:blip r:embed="rId3"/>
          <a:stretch>
            <a:fillRect/>
          </a:stretch>
        </p:blipFill>
        <p:spPr>
          <a:xfrm>
            <a:off x="14574024" y="3586923"/>
            <a:ext cx="5511262" cy="6846401"/>
          </a:xfrm>
          <a:prstGeom prst="rect">
            <a:avLst/>
          </a:prstGeom>
        </p:spPr>
      </p:pic>
      <p:pic>
        <p:nvPicPr>
          <p:cNvPr id="2049" name="Picture 2048"/>
          <p:cNvPicPr>
            <a:picLocks noChangeAspect="1"/>
          </p:cNvPicPr>
          <p:nvPr/>
        </p:nvPicPr>
        <p:blipFill>
          <a:blip r:embed="rId4"/>
          <a:stretch>
            <a:fillRect/>
          </a:stretch>
        </p:blipFill>
        <p:spPr>
          <a:xfrm>
            <a:off x="20255254" y="3538495"/>
            <a:ext cx="3901778" cy="6956139"/>
          </a:xfrm>
          <a:prstGeom prst="rect">
            <a:avLst/>
          </a:prstGeom>
        </p:spPr>
      </p:pic>
      <p:pic>
        <p:nvPicPr>
          <p:cNvPr id="2" name="Picture 1">
            <a:extLst>
              <a:ext uri="{FF2B5EF4-FFF2-40B4-BE49-F238E27FC236}">
                <a16:creationId xmlns="" xmlns:a16="http://schemas.microsoft.com/office/drawing/2014/main" id="{A769CE96-DB29-408D-9267-357809925EE0}"/>
              </a:ext>
            </a:extLst>
          </p:cNvPr>
          <p:cNvPicPr>
            <a:picLocks noChangeAspect="1"/>
          </p:cNvPicPr>
          <p:nvPr/>
        </p:nvPicPr>
        <p:blipFill rotWithShape="1">
          <a:blip r:embed="rId5"/>
          <a:srcRect l="22751" t="23006" r="50529" b="31793"/>
          <a:stretch/>
        </p:blipFill>
        <p:spPr>
          <a:xfrm>
            <a:off x="7218530" y="3605453"/>
            <a:ext cx="7087440" cy="6744173"/>
          </a:xfrm>
          <a:prstGeom prst="rect">
            <a:avLst/>
          </a:prstGeom>
        </p:spPr>
      </p:pic>
    </p:spTree>
    <p:extLst>
      <p:ext uri="{BB962C8B-B14F-4D97-AF65-F5344CB8AC3E}">
        <p14:creationId xmlns:p14="http://schemas.microsoft.com/office/powerpoint/2010/main" val="2686062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18</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92703" y="3391350"/>
            <a:ext cx="6566985" cy="4524315"/>
          </a:xfrm>
          <a:prstGeom prst="rect">
            <a:avLst/>
          </a:prstGeom>
          <a:noFill/>
        </p:spPr>
        <p:txBody>
          <a:bodyPr wrap="square" rtlCol="0">
            <a:spAutoFit/>
          </a:bodyPr>
          <a:lstStyle/>
          <a:p>
            <a:r>
              <a:rPr lang="en-US" sz="4800" dirty="0">
                <a:solidFill>
                  <a:schemeClr val="bg1"/>
                </a:solidFill>
                <a:cs typeface="Trebuchet MS"/>
              </a:rPr>
              <a:t>When It Comes To Media Content, Nothing Else Gets People Talking Online Like </a:t>
            </a:r>
            <a:r>
              <a:rPr lang="en-US" sz="4800" b="1" dirty="0">
                <a:cs typeface="Trebuchet MS"/>
              </a:rPr>
              <a:t>Ad-Supported TV </a:t>
            </a:r>
            <a:r>
              <a:rPr lang="en-US" sz="4800" dirty="0">
                <a:solidFill>
                  <a:schemeClr val="bg1"/>
                </a:solidFill>
                <a:cs typeface="Trebuchet MS"/>
              </a:rPr>
              <a:t>Programs</a:t>
            </a:r>
          </a:p>
        </p:txBody>
      </p:sp>
      <p:sp>
        <p:nvSpPr>
          <p:cNvPr id="2" name="Rectangle 1"/>
          <p:cNvSpPr/>
          <p:nvPr/>
        </p:nvSpPr>
        <p:spPr>
          <a:xfrm>
            <a:off x="7053477" y="11306620"/>
            <a:ext cx="17229545" cy="830997"/>
          </a:xfrm>
          <a:prstGeom prst="rect">
            <a:avLst/>
          </a:prstGeom>
        </p:spPr>
        <p:txBody>
          <a:bodyPr wrap="square">
            <a:spAutoFit/>
          </a:bodyPr>
          <a:lstStyle/>
          <a:p>
            <a:pPr lvl="0" defTabSz="457200">
              <a:defRPr/>
            </a:pPr>
            <a:r>
              <a:rPr lang="en-US" sz="2400" dirty="0"/>
              <a:t>Interestingly, the two Netflix shows that trended on Twitter did so because the streaming service announced their cancellation; while one of the reasons YouTube trended was because the platform went down one night (#</a:t>
            </a:r>
            <a:r>
              <a:rPr lang="en-US" sz="2400" dirty="0" err="1"/>
              <a:t>YouTubeDOWN</a:t>
            </a:r>
            <a:r>
              <a:rPr lang="en-US" sz="2400" dirty="0"/>
              <a:t>)  </a:t>
            </a:r>
          </a:p>
        </p:txBody>
      </p:sp>
      <p:sp>
        <p:nvSpPr>
          <p:cNvPr id="7" name="Rounded Rectangle 10"/>
          <p:cNvSpPr/>
          <p:nvPr/>
        </p:nvSpPr>
        <p:spPr>
          <a:xfrm>
            <a:off x="9101969" y="784331"/>
            <a:ext cx="12884577" cy="17075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u="sng" kern="0" dirty="0">
                <a:solidFill>
                  <a:schemeClr val="tx1"/>
                </a:solidFill>
              </a:rPr>
              <a:t>Four-Week Time Period</a:t>
            </a:r>
          </a:p>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chemeClr val="tx1"/>
                </a:solidFill>
              </a:rPr>
              <a:t># of Top 10 Trending Programs / Content By Platform</a:t>
            </a:r>
            <a:endParaRPr kumimoji="0" lang="en-US" sz="2800" b="1" i="0" strike="noStrike" kern="0" cap="none" spc="0" normalizeH="0" baseline="0" noProof="0" dirty="0">
              <a:ln>
                <a:noFill/>
              </a:ln>
              <a:solidFill>
                <a:schemeClr val="tx1"/>
              </a:solidFill>
              <a:effectLst/>
              <a:uLnTx/>
              <a:uFillTx/>
            </a:endParaRPr>
          </a:p>
        </p:txBody>
      </p:sp>
      <p:graphicFrame>
        <p:nvGraphicFramePr>
          <p:cNvPr id="8" name="Chart 7"/>
          <p:cNvGraphicFramePr/>
          <p:nvPr>
            <p:extLst>
              <p:ext uri="{D42A27DB-BD31-4B8C-83A1-F6EECF244321}">
                <p14:modId xmlns:p14="http://schemas.microsoft.com/office/powerpoint/2010/main" val="330922370"/>
              </p:ext>
            </p:extLst>
          </p:nvPr>
        </p:nvGraphicFramePr>
        <p:xfrm>
          <a:off x="7009317" y="2367390"/>
          <a:ext cx="17069883" cy="814922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 xmlns:a16="http://schemas.microsoft.com/office/drawing/2014/main" id="{C1DCED50-5F67-4F4C-A60F-7B2E15CAC669}"/>
              </a:ext>
            </a:extLst>
          </p:cNvPr>
          <p:cNvSpPr txBox="1"/>
          <p:nvPr/>
        </p:nvSpPr>
        <p:spPr>
          <a:xfrm>
            <a:off x="6844066" y="13059589"/>
            <a:ext cx="9081734" cy="646331"/>
          </a:xfrm>
          <a:prstGeom prst="rect">
            <a:avLst/>
          </a:prstGeom>
          <a:noFill/>
        </p:spPr>
        <p:txBody>
          <a:bodyPr wrap="square" rtlCol="0">
            <a:spAutoFit/>
          </a:bodyPr>
          <a:lstStyle/>
          <a:p>
            <a:r>
              <a:rPr lang="en-US" sz="1200" dirty="0">
                <a:latin typeface="Trebuchet MS" panose="020B0603020202020204" pitchFamily="34" charset="0"/>
              </a:rPr>
              <a:t>Source: VAB custom analysis of Top 10 trending Twitter Topics each night (8:30p, 9:30p, 10:30p, 11:30p) during 4-week time period (9/24/2018 – 10/21/2018).  Based on unique program counts. For the purposes of this chart, “program / content” is an all-encompassing definition for individual pieces of content on each platform (albums &amp; singles for music, channel on YouTube, </a:t>
            </a:r>
            <a:r>
              <a:rPr lang="en-US" sz="1200" dirty="0" err="1">
                <a:latin typeface="Trebuchet MS" panose="020B0603020202020204" pitchFamily="34" charset="0"/>
              </a:rPr>
              <a:t>etc</a:t>
            </a:r>
            <a:r>
              <a:rPr lang="en-US" sz="1200" dirty="0">
                <a:latin typeface="Trebuchet MS" panose="020B0603020202020204" pitchFamily="34" charset="0"/>
              </a:rPr>
              <a:t>).</a:t>
            </a:r>
          </a:p>
        </p:txBody>
      </p:sp>
      <p:sp>
        <p:nvSpPr>
          <p:cNvPr id="11" name="TextBox 10">
            <a:extLst>
              <a:ext uri="{FF2B5EF4-FFF2-40B4-BE49-F238E27FC236}">
                <a16:creationId xmlns="" xmlns:a16="http://schemas.microsoft.com/office/drawing/2014/main" id="{8DE2C5F4-FBC5-4388-A51E-4A236A468336}"/>
              </a:ext>
            </a:extLst>
          </p:cNvPr>
          <p:cNvSpPr txBox="1"/>
          <p:nvPr/>
        </p:nvSpPr>
        <p:spPr>
          <a:xfrm>
            <a:off x="7018307" y="12592775"/>
            <a:ext cx="7103571" cy="276999"/>
          </a:xfrm>
          <a:prstGeom prst="rect">
            <a:avLst/>
          </a:prstGeom>
          <a:noFill/>
        </p:spPr>
        <p:txBody>
          <a:bodyPr wrap="square" rtlCol="0">
            <a:spAutoFit/>
          </a:bodyPr>
          <a:lstStyle/>
          <a:p>
            <a:r>
              <a:rPr lang="en-US" sz="1200" dirty="0">
                <a:latin typeface="Trebuchet MS" panose="020B0603020202020204" pitchFamily="34" charset="0"/>
              </a:rPr>
              <a:t>*Music excludes Apple Music which is a separate entry</a:t>
            </a:r>
          </a:p>
        </p:txBody>
      </p:sp>
      <p:sp>
        <p:nvSpPr>
          <p:cNvPr id="12" name="TextBox 11"/>
          <p:cNvSpPr txBox="1"/>
          <p:nvPr/>
        </p:nvSpPr>
        <p:spPr>
          <a:xfrm>
            <a:off x="15182059" y="9559287"/>
            <a:ext cx="1331113" cy="523220"/>
          </a:xfrm>
          <a:prstGeom prst="rect">
            <a:avLst/>
          </a:prstGeom>
          <a:noFill/>
        </p:spPr>
        <p:txBody>
          <a:bodyPr wrap="square" rtlCol="0">
            <a:spAutoFit/>
          </a:bodyPr>
          <a:lstStyle/>
          <a:p>
            <a:pPr marL="285750" marR="0" lvl="0" indent="-285750"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black"/>
                </a:solidFill>
                <a:effectLst/>
                <a:uLnTx/>
                <a:uFillTx/>
                <a:latin typeface="+mj-lt"/>
              </a:rPr>
              <a:t>Insecure</a:t>
            </a:r>
          </a:p>
          <a:p>
            <a:pPr marL="285750" marR="0" lvl="0" indent="-285750"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400" dirty="0">
                <a:solidFill>
                  <a:prstClr val="black"/>
                </a:solidFill>
                <a:latin typeface="+mj-lt"/>
              </a:rPr>
              <a:t>The Shop</a:t>
            </a:r>
            <a:endParaRPr kumimoji="0" lang="en-US" sz="1400" b="0" i="0" u="none" strike="noStrike" kern="1200" cap="none" spc="0" normalizeH="0" baseline="0" noProof="0" dirty="0">
              <a:ln>
                <a:noFill/>
              </a:ln>
              <a:solidFill>
                <a:prstClr val="black"/>
              </a:solidFill>
              <a:effectLst/>
              <a:uLnTx/>
              <a:uFillTx/>
              <a:latin typeface="+mj-lt"/>
            </a:endParaRPr>
          </a:p>
        </p:txBody>
      </p:sp>
      <p:sp>
        <p:nvSpPr>
          <p:cNvPr id="15" name="TextBox 14">
            <a:extLst>
              <a:ext uri="{FF2B5EF4-FFF2-40B4-BE49-F238E27FC236}">
                <a16:creationId xmlns="" xmlns:a16="http://schemas.microsoft.com/office/drawing/2014/main" id="{E4F1ABD2-4C6D-4BE0-BB16-45E5A13E306E}"/>
              </a:ext>
            </a:extLst>
          </p:cNvPr>
          <p:cNvSpPr txBox="1"/>
          <p:nvPr/>
        </p:nvSpPr>
        <p:spPr>
          <a:xfrm>
            <a:off x="9371707" y="9607193"/>
            <a:ext cx="1959141" cy="1384995"/>
          </a:xfrm>
          <a:prstGeom prst="rect">
            <a:avLst/>
          </a:prstGeom>
          <a:noFill/>
        </p:spPr>
        <p:txBody>
          <a:bodyPr wrap="square" rtlCol="0">
            <a:spAutoFit/>
          </a:bodyPr>
          <a:lstStyle/>
          <a:p>
            <a:pPr marL="171450" marR="0" lvl="0" indent="-171450"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black"/>
                </a:solidFill>
                <a:effectLst/>
                <a:uLnTx/>
                <a:uFillTx/>
                <a:latin typeface="+mj-lt"/>
              </a:rPr>
              <a:t>Lil’ Wayne: </a:t>
            </a:r>
          </a:p>
          <a:p>
            <a:pPr marR="0" lvl="0" defTabSz="4572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mj-lt"/>
              </a:rPr>
              <a:t>    </a:t>
            </a:r>
            <a:r>
              <a:rPr kumimoji="0" lang="en-US" sz="1400" b="0" i="0" u="none" strike="noStrike" kern="1200" cap="none" spc="0" normalizeH="0" baseline="0" noProof="0" dirty="0" err="1">
                <a:ln>
                  <a:noFill/>
                </a:ln>
                <a:solidFill>
                  <a:prstClr val="black"/>
                </a:solidFill>
                <a:effectLst/>
                <a:uLnTx/>
                <a:uFillTx/>
                <a:latin typeface="+mj-lt"/>
              </a:rPr>
              <a:t>Tha</a:t>
            </a:r>
            <a:r>
              <a:rPr kumimoji="0" lang="en-US" sz="1400" b="0" i="0" u="none" strike="noStrike" kern="1200" cap="none" spc="0" normalizeH="0" baseline="0" noProof="0" dirty="0">
                <a:ln>
                  <a:noFill/>
                </a:ln>
                <a:solidFill>
                  <a:prstClr val="black"/>
                </a:solidFill>
                <a:effectLst/>
                <a:uLnTx/>
                <a:uFillTx/>
                <a:latin typeface="+mj-lt"/>
              </a:rPr>
              <a:t> Carter V</a:t>
            </a:r>
          </a:p>
          <a:p>
            <a:pPr marL="171450" marR="0" lvl="0" indent="-171450"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400" dirty="0" err="1">
                <a:solidFill>
                  <a:prstClr val="black"/>
                </a:solidFill>
                <a:latin typeface="+mj-lt"/>
              </a:rPr>
              <a:t>Brockhampton</a:t>
            </a:r>
            <a:endParaRPr lang="en-US" sz="1400" dirty="0">
              <a:solidFill>
                <a:prstClr val="black"/>
              </a:solidFill>
              <a:latin typeface="+mj-lt"/>
            </a:endParaRPr>
          </a:p>
          <a:p>
            <a:pPr marL="171450" marR="0" lvl="0" indent="-171450"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black"/>
                </a:solidFill>
                <a:effectLst/>
                <a:uLnTx/>
                <a:uFillTx/>
                <a:latin typeface="+mj-lt"/>
              </a:rPr>
              <a:t>BTS (K-pop)</a:t>
            </a:r>
          </a:p>
          <a:p>
            <a:pPr marL="171450" marR="0" lvl="0" indent="-171450"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400" dirty="0" err="1">
                <a:solidFill>
                  <a:prstClr val="black"/>
                </a:solidFill>
                <a:latin typeface="+mj-lt"/>
              </a:rPr>
              <a:t>Quavo</a:t>
            </a:r>
            <a:endParaRPr lang="en-US" sz="1400" dirty="0">
              <a:solidFill>
                <a:prstClr val="black"/>
              </a:solidFill>
              <a:latin typeface="+mj-lt"/>
            </a:endParaRPr>
          </a:p>
          <a:p>
            <a:pPr marL="171450" marR="0" lvl="0" indent="-171450"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black"/>
                </a:solidFill>
                <a:effectLst/>
                <a:uLnTx/>
                <a:uFillTx/>
                <a:latin typeface="+mj-lt"/>
              </a:rPr>
              <a:t>Jennie (K-pop)</a:t>
            </a:r>
          </a:p>
        </p:txBody>
      </p:sp>
      <p:sp>
        <p:nvSpPr>
          <p:cNvPr id="16" name="TextBox 15">
            <a:extLst>
              <a:ext uri="{FF2B5EF4-FFF2-40B4-BE49-F238E27FC236}">
                <a16:creationId xmlns="" xmlns:a16="http://schemas.microsoft.com/office/drawing/2014/main" id="{14453EFE-B791-4692-B519-B826076A1BB5}"/>
              </a:ext>
            </a:extLst>
          </p:cNvPr>
          <p:cNvSpPr txBox="1"/>
          <p:nvPr/>
        </p:nvSpPr>
        <p:spPr>
          <a:xfrm>
            <a:off x="18496656" y="9574570"/>
            <a:ext cx="2065449" cy="307777"/>
          </a:xfrm>
          <a:prstGeom prst="rect">
            <a:avLst/>
          </a:prstGeom>
          <a:noFill/>
        </p:spPr>
        <p:txBody>
          <a:bodyPr wrap="square" rtlCol="0">
            <a:spAutoFit/>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black"/>
                </a:solidFill>
                <a:effectLst/>
                <a:uLnTx/>
                <a:uFillTx/>
                <a:latin typeface="+mj-lt"/>
              </a:rPr>
              <a:t>DAZN: Bellator 206</a:t>
            </a:r>
          </a:p>
        </p:txBody>
      </p:sp>
      <p:sp>
        <p:nvSpPr>
          <p:cNvPr id="17" name="TextBox 16">
            <a:extLst>
              <a:ext uri="{FF2B5EF4-FFF2-40B4-BE49-F238E27FC236}">
                <a16:creationId xmlns="" xmlns:a16="http://schemas.microsoft.com/office/drawing/2014/main" id="{D193D6C4-27C0-4E1E-859A-CA8F788C5CD2}"/>
              </a:ext>
            </a:extLst>
          </p:cNvPr>
          <p:cNvSpPr txBox="1"/>
          <p:nvPr/>
        </p:nvSpPr>
        <p:spPr>
          <a:xfrm>
            <a:off x="20778196" y="9605829"/>
            <a:ext cx="1376600" cy="307777"/>
          </a:xfrm>
          <a:prstGeom prst="rect">
            <a:avLst/>
          </a:prstGeom>
          <a:noFill/>
        </p:spPr>
        <p:txBody>
          <a:bodyPr wrap="square" rtlCol="0">
            <a:spAutoFit/>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black"/>
                </a:solidFill>
                <a:effectLst/>
                <a:uLnTx/>
                <a:uFillTx/>
                <a:latin typeface="+mj-lt"/>
              </a:rPr>
              <a:t>UFC 229</a:t>
            </a:r>
          </a:p>
        </p:txBody>
      </p:sp>
      <p:sp>
        <p:nvSpPr>
          <p:cNvPr id="18" name="TextBox 17">
            <a:extLst>
              <a:ext uri="{FF2B5EF4-FFF2-40B4-BE49-F238E27FC236}">
                <a16:creationId xmlns="" xmlns:a16="http://schemas.microsoft.com/office/drawing/2014/main" id="{3E3C49B6-AFB8-46A7-843D-0D7C2B276E68}"/>
              </a:ext>
            </a:extLst>
          </p:cNvPr>
          <p:cNvSpPr txBox="1"/>
          <p:nvPr/>
        </p:nvSpPr>
        <p:spPr>
          <a:xfrm>
            <a:off x="22365981" y="9619684"/>
            <a:ext cx="1846701" cy="523220"/>
          </a:xfrm>
          <a:prstGeom prst="rect">
            <a:avLst/>
          </a:prstGeom>
          <a:noFill/>
        </p:spPr>
        <p:txBody>
          <a:bodyPr wrap="square" rtlCol="0">
            <a:spAutoFit/>
          </a:bodyPr>
          <a:lstStyle/>
          <a:p>
            <a:pPr marL="285750" marR="0" lvl="0" indent="-285750"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black"/>
                </a:solidFill>
                <a:effectLst/>
                <a:uLnTx/>
                <a:uFillTx/>
                <a:latin typeface="+mj-lt"/>
              </a:rPr>
              <a:t>Queen Radio: </a:t>
            </a:r>
          </a:p>
          <a:p>
            <a:pPr marR="0" lvl="0" defTabSz="4572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mj-lt"/>
              </a:rPr>
              <a:t>	Niki Minaj</a:t>
            </a:r>
          </a:p>
        </p:txBody>
      </p:sp>
      <p:sp>
        <p:nvSpPr>
          <p:cNvPr id="19" name="TextBox 18">
            <a:extLst>
              <a:ext uri="{FF2B5EF4-FFF2-40B4-BE49-F238E27FC236}">
                <a16:creationId xmlns="" xmlns:a16="http://schemas.microsoft.com/office/drawing/2014/main" id="{E6C1E46A-661D-44A2-B2EF-3DDF670BC2B9}"/>
              </a:ext>
            </a:extLst>
          </p:cNvPr>
          <p:cNvSpPr txBox="1"/>
          <p:nvPr/>
        </p:nvSpPr>
        <p:spPr>
          <a:xfrm>
            <a:off x="16952268" y="9559287"/>
            <a:ext cx="1500348" cy="523220"/>
          </a:xfrm>
          <a:prstGeom prst="rect">
            <a:avLst/>
          </a:prstGeom>
          <a:noFill/>
        </p:spPr>
        <p:txBody>
          <a:bodyPr wrap="square" rtlCol="0">
            <a:spAutoFit/>
          </a:bodyPr>
          <a:lstStyle/>
          <a:p>
            <a:pPr marL="285750" marR="0" lvl="0" indent="-285750"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black"/>
                </a:solidFill>
                <a:effectLst/>
                <a:uLnTx/>
                <a:uFillTx/>
                <a:latin typeface="+mj-lt"/>
              </a:rPr>
              <a:t>Iron Fist</a:t>
            </a:r>
          </a:p>
          <a:p>
            <a:pPr marL="285750" marR="0" lvl="0" indent="-285750"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400" dirty="0">
                <a:solidFill>
                  <a:prstClr val="black"/>
                </a:solidFill>
                <a:latin typeface="+mj-lt"/>
              </a:rPr>
              <a:t>Luke Cage</a:t>
            </a:r>
            <a:endParaRPr kumimoji="0" lang="en-US" sz="1400" b="0" i="0" u="none" strike="noStrike" kern="1200" cap="none" spc="0" normalizeH="0" baseline="0" noProof="0" dirty="0">
              <a:ln>
                <a:noFill/>
              </a:ln>
              <a:solidFill>
                <a:prstClr val="black"/>
              </a:solidFill>
              <a:effectLst/>
              <a:uLnTx/>
              <a:uFillTx/>
              <a:latin typeface="+mj-lt"/>
            </a:endParaRPr>
          </a:p>
        </p:txBody>
      </p:sp>
      <p:sp>
        <p:nvSpPr>
          <p:cNvPr id="20" name="TextBox 19">
            <a:extLst>
              <a:ext uri="{FF2B5EF4-FFF2-40B4-BE49-F238E27FC236}">
                <a16:creationId xmlns="" xmlns:a16="http://schemas.microsoft.com/office/drawing/2014/main" id="{A16CD30C-DA5A-4ECD-B844-3904A21AC1FD}"/>
              </a:ext>
            </a:extLst>
          </p:cNvPr>
          <p:cNvSpPr txBox="1"/>
          <p:nvPr/>
        </p:nvSpPr>
        <p:spPr>
          <a:xfrm>
            <a:off x="12999095" y="9607193"/>
            <a:ext cx="2245118" cy="1169551"/>
          </a:xfrm>
          <a:prstGeom prst="rect">
            <a:avLst/>
          </a:prstGeom>
          <a:noFill/>
        </p:spPr>
        <p:txBody>
          <a:bodyPr wrap="square" rtlCol="0">
            <a:spAutoFit/>
          </a:bodyPr>
          <a:lstStyle/>
          <a:p>
            <a:pPr marL="285750" marR="0" lvl="0" indent="-285750"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black"/>
                </a:solidFill>
                <a:effectLst/>
                <a:uLnTx/>
                <a:uFillTx/>
                <a:latin typeface="+mj-lt"/>
              </a:rPr>
              <a:t>Yes Theory: </a:t>
            </a:r>
          </a:p>
          <a:p>
            <a:pPr marR="0" lvl="0" defTabSz="4572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mj-lt"/>
              </a:rPr>
              <a:t>     Will Smith Grand        </a:t>
            </a:r>
            <a:r>
              <a:rPr kumimoji="0" lang="en-US" sz="1400" b="0" i="0" u="none" strike="noStrike" kern="1200" cap="none" spc="0" normalizeH="0" noProof="0" dirty="0">
                <a:ln>
                  <a:noFill/>
                </a:ln>
                <a:solidFill>
                  <a:prstClr val="black"/>
                </a:solidFill>
                <a:effectLst/>
                <a:uLnTx/>
                <a:uFillTx/>
                <a:latin typeface="+mj-lt"/>
              </a:rPr>
              <a:t> </a:t>
            </a:r>
            <a:r>
              <a:rPr kumimoji="0" lang="en-US" sz="1400" b="0" i="0" u="none" strike="noStrike" kern="1200" cap="none" spc="0" normalizeH="0" noProof="0" dirty="0">
                <a:ln>
                  <a:noFill/>
                </a:ln>
                <a:solidFill>
                  <a:schemeClr val="bg1"/>
                </a:solidFill>
                <a:effectLst/>
                <a:uLnTx/>
                <a:uFillTx/>
                <a:latin typeface="+mj-lt"/>
              </a:rPr>
              <a:t> 111</a:t>
            </a:r>
            <a:r>
              <a:rPr kumimoji="0" lang="en-US" sz="1400" b="0" i="0" u="none" strike="noStrike" kern="1200" cap="none" spc="0" normalizeH="0" baseline="0" noProof="0" dirty="0">
                <a:ln>
                  <a:noFill/>
                </a:ln>
                <a:solidFill>
                  <a:prstClr val="black"/>
                </a:solidFill>
                <a:effectLst/>
                <a:uLnTx/>
                <a:uFillTx/>
                <a:latin typeface="+mj-lt"/>
              </a:rPr>
              <a:t>Canyon Jump</a:t>
            </a:r>
          </a:p>
          <a:p>
            <a:pPr marL="285750" marR="0" lvl="0" indent="-285750"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400" dirty="0">
                <a:solidFill>
                  <a:prstClr val="black"/>
                </a:solidFill>
                <a:latin typeface="+mj-lt"/>
              </a:rPr>
              <a:t>Shane Dawson: </a:t>
            </a:r>
          </a:p>
          <a:p>
            <a:pPr marR="0" lvl="0" defTabSz="457200" rtl="0" eaLnBrk="1" fontAlgn="auto" latinLnBrk="0" hangingPunct="1">
              <a:lnSpc>
                <a:spcPct val="100000"/>
              </a:lnSpc>
              <a:spcBef>
                <a:spcPts val="0"/>
              </a:spcBef>
              <a:spcAft>
                <a:spcPts val="0"/>
              </a:spcAft>
              <a:buClrTx/>
              <a:buSzTx/>
              <a:tabLst/>
              <a:defRPr/>
            </a:pPr>
            <a:r>
              <a:rPr lang="en-US" sz="1400" dirty="0">
                <a:solidFill>
                  <a:prstClr val="black"/>
                </a:solidFill>
                <a:latin typeface="+mj-lt"/>
              </a:rPr>
              <a:t>     The Mind of Jake Paul</a:t>
            </a:r>
            <a:endParaRPr kumimoji="0" lang="en-US" sz="1400" b="0" i="0" u="none" strike="noStrike" kern="1200" cap="none" spc="0" normalizeH="0" baseline="0" noProof="0" dirty="0">
              <a:ln>
                <a:noFill/>
              </a:ln>
              <a:solidFill>
                <a:prstClr val="black"/>
              </a:solidFill>
              <a:effectLst/>
              <a:uLnTx/>
              <a:uFillTx/>
              <a:latin typeface="+mj-lt"/>
            </a:endParaRPr>
          </a:p>
        </p:txBody>
      </p:sp>
      <p:sp>
        <p:nvSpPr>
          <p:cNvPr id="22" name="TextBox 21">
            <a:extLst>
              <a:ext uri="{FF2B5EF4-FFF2-40B4-BE49-F238E27FC236}">
                <a16:creationId xmlns="" xmlns:a16="http://schemas.microsoft.com/office/drawing/2014/main" id="{30904FBA-7E58-449C-AB2D-BFB7B26CD3FC}"/>
              </a:ext>
            </a:extLst>
          </p:cNvPr>
          <p:cNvSpPr txBox="1"/>
          <p:nvPr/>
        </p:nvSpPr>
        <p:spPr>
          <a:xfrm>
            <a:off x="11247704" y="9607193"/>
            <a:ext cx="1422420" cy="738664"/>
          </a:xfrm>
          <a:prstGeom prst="rect">
            <a:avLst/>
          </a:prstGeom>
          <a:noFill/>
        </p:spPr>
        <p:txBody>
          <a:bodyPr wrap="square" rtlCol="0">
            <a:spAutoFit/>
          </a:bodyPr>
          <a:lstStyle/>
          <a:p>
            <a:pPr marL="171450" marR="0" lvl="0" indent="-171450"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prstClr val="black"/>
                </a:solidFill>
                <a:effectLst/>
                <a:uLnTx/>
                <a:uFillTx/>
                <a:latin typeface="+mj-lt"/>
              </a:rPr>
              <a:t>Aladdin</a:t>
            </a:r>
          </a:p>
          <a:p>
            <a:pPr marL="171450" marR="0" lvl="0" indent="-171450"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400" dirty="0">
                <a:solidFill>
                  <a:prstClr val="black"/>
                </a:solidFill>
                <a:latin typeface="+mj-lt"/>
              </a:rPr>
              <a:t>Wild Bunch</a:t>
            </a:r>
            <a:endParaRPr kumimoji="0" lang="en-US" sz="1400" b="0" i="0" u="none" strike="noStrike" kern="1200" cap="none" spc="0" normalizeH="0" baseline="0" noProof="0" dirty="0">
              <a:ln>
                <a:noFill/>
              </a:ln>
              <a:solidFill>
                <a:prstClr val="black"/>
              </a:solidFill>
              <a:effectLst/>
              <a:uLnTx/>
              <a:uFillTx/>
              <a:latin typeface="+mj-lt"/>
            </a:endParaRPr>
          </a:p>
          <a:p>
            <a:pPr marL="171450" marR="0" lvl="0" indent="-171450"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400" dirty="0">
                <a:solidFill>
                  <a:prstClr val="black"/>
                </a:solidFill>
                <a:latin typeface="+mj-lt"/>
              </a:rPr>
              <a:t>Hocus Pocus</a:t>
            </a:r>
          </a:p>
        </p:txBody>
      </p:sp>
    </p:spTree>
    <p:extLst>
      <p:ext uri="{BB962C8B-B14F-4D97-AF65-F5344CB8AC3E}">
        <p14:creationId xmlns:p14="http://schemas.microsoft.com/office/powerpoint/2010/main" val="58477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19</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26242" y="4389583"/>
            <a:ext cx="6439954" cy="3785652"/>
          </a:xfrm>
          <a:prstGeom prst="rect">
            <a:avLst/>
          </a:prstGeom>
          <a:noFill/>
        </p:spPr>
        <p:txBody>
          <a:bodyPr wrap="square" rtlCol="0">
            <a:spAutoFit/>
          </a:bodyPr>
          <a:lstStyle/>
          <a:p>
            <a:r>
              <a:rPr lang="en-US" sz="4800" dirty="0">
                <a:solidFill>
                  <a:schemeClr val="bg1"/>
                </a:solidFill>
                <a:cs typeface="Trebuchet MS"/>
              </a:rPr>
              <a:t>In Fact, Ad-Supported TV Accounts For </a:t>
            </a:r>
          </a:p>
          <a:p>
            <a:r>
              <a:rPr lang="en-US" sz="4800" b="1" dirty="0">
                <a:cs typeface="Trebuchet MS"/>
              </a:rPr>
              <a:t>Over 80% </a:t>
            </a:r>
            <a:r>
              <a:rPr lang="en-US" sz="4800" dirty="0">
                <a:solidFill>
                  <a:schemeClr val="bg1"/>
                </a:solidFill>
                <a:cs typeface="Trebuchet MS"/>
              </a:rPr>
              <a:t>Of The Media Content That Trended In The Top 10</a:t>
            </a:r>
          </a:p>
        </p:txBody>
      </p:sp>
      <p:sp>
        <p:nvSpPr>
          <p:cNvPr id="7" name="Rounded Rectangle 10">
            <a:extLst>
              <a:ext uri="{FF2B5EF4-FFF2-40B4-BE49-F238E27FC236}">
                <a16:creationId xmlns="" xmlns:a16="http://schemas.microsoft.com/office/drawing/2014/main" id="{877B0CF3-B137-4E1A-BE71-BD4128BFFB3F}"/>
              </a:ext>
            </a:extLst>
          </p:cNvPr>
          <p:cNvSpPr/>
          <p:nvPr/>
        </p:nvSpPr>
        <p:spPr>
          <a:xfrm>
            <a:off x="7044241" y="2552450"/>
            <a:ext cx="9612771" cy="11086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u="sng" kern="0" dirty="0">
                <a:solidFill>
                  <a:schemeClr val="tx1"/>
                </a:solidFill>
              </a:rPr>
              <a:t>Four-Week Time Period</a:t>
            </a:r>
          </a:p>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chemeClr val="tx1"/>
                </a:solidFill>
              </a:rPr>
              <a:t># of Top 10 Trending Programs / Content By Platform</a:t>
            </a:r>
            <a:endParaRPr kumimoji="0" lang="en-US" sz="2800" b="1" i="0" strike="noStrike" kern="0" cap="none" spc="0" normalizeH="0" baseline="0" noProof="0" dirty="0">
              <a:ln>
                <a:noFill/>
              </a:ln>
              <a:solidFill>
                <a:schemeClr val="tx1"/>
              </a:solidFill>
              <a:effectLst/>
              <a:uLnTx/>
              <a:uFillTx/>
            </a:endParaRPr>
          </a:p>
        </p:txBody>
      </p:sp>
      <p:graphicFrame>
        <p:nvGraphicFramePr>
          <p:cNvPr id="8" name="Chart 7"/>
          <p:cNvGraphicFramePr/>
          <p:nvPr>
            <p:extLst>
              <p:ext uri="{D42A27DB-BD31-4B8C-83A1-F6EECF244321}">
                <p14:modId xmlns:p14="http://schemas.microsoft.com/office/powerpoint/2010/main" val="4266617272"/>
              </p:ext>
            </p:extLst>
          </p:nvPr>
        </p:nvGraphicFramePr>
        <p:xfrm>
          <a:off x="7017879" y="2410414"/>
          <a:ext cx="10089521" cy="9935057"/>
        </p:xfrm>
        <a:graphic>
          <a:graphicData uri="http://schemas.openxmlformats.org/drawingml/2006/chart">
            <c:chart xmlns:c="http://schemas.openxmlformats.org/drawingml/2006/chart" xmlns:r="http://schemas.openxmlformats.org/officeDocument/2006/relationships" r:id="rId3"/>
          </a:graphicData>
        </a:graphic>
      </p:graphicFrame>
      <p:sp>
        <p:nvSpPr>
          <p:cNvPr id="11" name="Speech Bubble: Rectangle 11"/>
          <p:cNvSpPr/>
          <p:nvPr/>
        </p:nvSpPr>
        <p:spPr>
          <a:xfrm>
            <a:off x="17332053" y="1962184"/>
            <a:ext cx="5988716" cy="9238690"/>
          </a:xfrm>
          <a:prstGeom prst="wedgeRectCallout">
            <a:avLst>
              <a:gd name="adj1" fmla="val -75926"/>
              <a:gd name="adj2" fmla="val -8206"/>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 xmlns:a16="http://schemas.microsoft.com/office/drawing/2014/main" id="{1607B49E-0A6E-4F04-ADAA-295DBDACE008}"/>
              </a:ext>
            </a:extLst>
          </p:cNvPr>
          <p:cNvSpPr txBox="1"/>
          <p:nvPr/>
        </p:nvSpPr>
        <p:spPr>
          <a:xfrm>
            <a:off x="7044241" y="13069669"/>
            <a:ext cx="9172576" cy="646331"/>
          </a:xfrm>
          <a:prstGeom prst="rect">
            <a:avLst/>
          </a:prstGeom>
          <a:noFill/>
        </p:spPr>
        <p:txBody>
          <a:bodyPr wrap="square" rtlCol="0">
            <a:spAutoFit/>
          </a:bodyPr>
          <a:lstStyle/>
          <a:p>
            <a:r>
              <a:rPr lang="en-US" sz="1200" dirty="0">
                <a:latin typeface="Trebuchet MS" panose="020B0603020202020204" pitchFamily="34" charset="0"/>
              </a:rPr>
              <a:t>Source: VAB custom analysis of Top 10 trending Twitter Topics each night (8:30p, 9:30p, 10:30p, 11:30p) during 4-week time period (9/24/2018 – 10/21/2018).  Based on unique program counts. For the purposes of this chart, “program / content” is an all-encompassing definition for individual pieces of content on each platform (albums &amp; singles for music, channel on YouTube, </a:t>
            </a:r>
            <a:r>
              <a:rPr lang="en-US" sz="1200" dirty="0" err="1">
                <a:latin typeface="Trebuchet MS" panose="020B0603020202020204" pitchFamily="34" charset="0"/>
              </a:rPr>
              <a:t>etc</a:t>
            </a:r>
            <a:r>
              <a:rPr lang="en-US" sz="1200" dirty="0">
                <a:latin typeface="Trebuchet MS" panose="020B0603020202020204" pitchFamily="34" charset="0"/>
              </a:rPr>
              <a:t>).</a:t>
            </a:r>
          </a:p>
        </p:txBody>
      </p:sp>
      <p:pic>
        <p:nvPicPr>
          <p:cNvPr id="3" name="Picture 2">
            <a:extLst>
              <a:ext uri="{FF2B5EF4-FFF2-40B4-BE49-F238E27FC236}">
                <a16:creationId xmlns="" xmlns:a16="http://schemas.microsoft.com/office/drawing/2014/main" id="{BDCDDA44-BC84-446A-9935-4704BB1F304C}"/>
              </a:ext>
            </a:extLst>
          </p:cNvPr>
          <p:cNvPicPr>
            <a:picLocks noChangeAspect="1"/>
          </p:cNvPicPr>
          <p:nvPr/>
        </p:nvPicPr>
        <p:blipFill rotWithShape="1">
          <a:blip r:embed="rId4"/>
          <a:srcRect l="73613" t="21795" r="3406" b="10341"/>
          <a:stretch/>
        </p:blipFill>
        <p:spPr>
          <a:xfrm>
            <a:off x="17459084" y="2138030"/>
            <a:ext cx="5699854" cy="9059024"/>
          </a:xfrm>
          <a:prstGeom prst="rect">
            <a:avLst/>
          </a:prstGeom>
        </p:spPr>
      </p:pic>
    </p:spTree>
    <p:extLst>
      <p:ext uri="{BB962C8B-B14F-4D97-AF65-F5344CB8AC3E}">
        <p14:creationId xmlns:p14="http://schemas.microsoft.com/office/powerpoint/2010/main" val="1962251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9" name="TextBox 8"/>
          <p:cNvSpPr txBox="1"/>
          <p:nvPr/>
        </p:nvSpPr>
        <p:spPr>
          <a:xfrm>
            <a:off x="1528289" y="2223"/>
            <a:ext cx="16489191" cy="1323439"/>
          </a:xfrm>
          <a:prstGeom prst="rect">
            <a:avLst/>
          </a:prstGeom>
          <a:noFill/>
        </p:spPr>
        <p:txBody>
          <a:bodyPr wrap="square" rtlCol="0">
            <a:spAutoFit/>
          </a:bodyPr>
          <a:lstStyle/>
          <a:p>
            <a:r>
              <a:rPr lang="en-US" sz="8000" dirty="0">
                <a:latin typeface="Trebuchet MS"/>
                <a:cs typeface="Trebuchet MS"/>
              </a:rPr>
              <a:t>Timeline</a:t>
            </a:r>
            <a:endParaRPr lang="en-US" sz="8000" dirty="0"/>
          </a:p>
        </p:txBody>
      </p:sp>
      <p:sp>
        <p:nvSpPr>
          <p:cNvPr id="10" name="TextBox 9"/>
          <p:cNvSpPr txBox="1"/>
          <p:nvPr/>
        </p:nvSpPr>
        <p:spPr>
          <a:xfrm>
            <a:off x="3136987" y="2510621"/>
            <a:ext cx="9599076" cy="646331"/>
          </a:xfrm>
          <a:prstGeom prst="rect">
            <a:avLst/>
          </a:prstGeom>
          <a:noFill/>
        </p:spPr>
        <p:txBody>
          <a:bodyPr wrap="square" rtlCol="0">
            <a:spAutoFit/>
          </a:bodyPr>
          <a:lstStyle/>
          <a:p>
            <a:r>
              <a:rPr lang="en-US" sz="3600" dirty="0"/>
              <a:t>Summary</a:t>
            </a:r>
          </a:p>
        </p:txBody>
      </p:sp>
      <p:sp>
        <p:nvSpPr>
          <p:cNvPr id="2" name="Oval 1"/>
          <p:cNvSpPr/>
          <p:nvPr/>
        </p:nvSpPr>
        <p:spPr>
          <a:xfrm>
            <a:off x="1516683" y="2202124"/>
            <a:ext cx="1223436" cy="1223436"/>
          </a:xfrm>
          <a:prstGeom prst="ellipse">
            <a:avLst/>
          </a:prstGeom>
          <a:solidFill>
            <a:srgbClr val="00A9A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3" name="TextBox 12"/>
          <p:cNvSpPr txBox="1"/>
          <p:nvPr/>
        </p:nvSpPr>
        <p:spPr>
          <a:xfrm>
            <a:off x="1512451" y="2418288"/>
            <a:ext cx="1231900" cy="738664"/>
          </a:xfrm>
          <a:prstGeom prst="rect">
            <a:avLst/>
          </a:prstGeom>
          <a:noFill/>
        </p:spPr>
        <p:txBody>
          <a:bodyPr wrap="square" rtlCol="0">
            <a:spAutoFit/>
          </a:bodyPr>
          <a:lstStyle/>
          <a:p>
            <a:pPr algn="ctr"/>
            <a:r>
              <a:rPr lang="en-US" sz="4200" dirty="0">
                <a:solidFill>
                  <a:schemeClr val="bg1"/>
                </a:solidFill>
                <a:latin typeface="Trebuchet MS"/>
                <a:cs typeface="Trebuchet MS"/>
              </a:rPr>
              <a:t>1</a:t>
            </a:r>
            <a:endParaRPr lang="en-US" sz="4200" dirty="0">
              <a:solidFill>
                <a:schemeClr val="bg1"/>
              </a:solidFill>
            </a:endParaRPr>
          </a:p>
        </p:txBody>
      </p:sp>
      <p:sp>
        <p:nvSpPr>
          <p:cNvPr id="14" name="TextBox 13"/>
          <p:cNvSpPr txBox="1"/>
          <p:nvPr/>
        </p:nvSpPr>
        <p:spPr>
          <a:xfrm>
            <a:off x="3164562" y="4329671"/>
            <a:ext cx="9599076" cy="646331"/>
          </a:xfrm>
          <a:prstGeom prst="rect">
            <a:avLst/>
          </a:prstGeom>
          <a:noFill/>
        </p:spPr>
        <p:txBody>
          <a:bodyPr wrap="square" rtlCol="0">
            <a:spAutoFit/>
          </a:bodyPr>
          <a:lstStyle/>
          <a:p>
            <a:r>
              <a:rPr lang="en-US" sz="3600" dirty="0"/>
              <a:t>How ‘Live’ TV Drives Social Engagement</a:t>
            </a:r>
          </a:p>
        </p:txBody>
      </p:sp>
      <p:sp>
        <p:nvSpPr>
          <p:cNvPr id="16" name="Oval 15"/>
          <p:cNvSpPr/>
          <p:nvPr/>
        </p:nvSpPr>
        <p:spPr>
          <a:xfrm>
            <a:off x="1516683" y="3997704"/>
            <a:ext cx="1223436" cy="1223436"/>
          </a:xfrm>
          <a:prstGeom prst="ellipse">
            <a:avLst/>
          </a:prstGeom>
          <a:solidFill>
            <a:srgbClr val="00A9A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1512451" y="4237338"/>
            <a:ext cx="1231900" cy="738664"/>
          </a:xfrm>
          <a:prstGeom prst="rect">
            <a:avLst/>
          </a:prstGeom>
          <a:noFill/>
        </p:spPr>
        <p:txBody>
          <a:bodyPr wrap="square" rtlCol="0">
            <a:spAutoFit/>
          </a:bodyPr>
          <a:lstStyle/>
          <a:p>
            <a:pPr algn="ctr"/>
            <a:r>
              <a:rPr lang="en-US" sz="4200" dirty="0">
                <a:solidFill>
                  <a:schemeClr val="bg1"/>
                </a:solidFill>
                <a:latin typeface="Trebuchet MS"/>
                <a:cs typeface="Trebuchet MS"/>
              </a:rPr>
              <a:t>2</a:t>
            </a:r>
            <a:endParaRPr lang="en-US" sz="4200" dirty="0">
              <a:solidFill>
                <a:schemeClr val="bg1"/>
              </a:solidFill>
            </a:endParaRPr>
          </a:p>
        </p:txBody>
      </p:sp>
      <p:sp>
        <p:nvSpPr>
          <p:cNvPr id="28" name="TextBox 27"/>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2</a:t>
            </a:fld>
            <a:endParaRPr lang="en-US" sz="3000" dirty="0"/>
          </a:p>
        </p:txBody>
      </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26" name="TextBox 25"/>
          <p:cNvSpPr txBox="1"/>
          <p:nvPr/>
        </p:nvSpPr>
        <p:spPr>
          <a:xfrm>
            <a:off x="3136987" y="6062260"/>
            <a:ext cx="9599076" cy="646331"/>
          </a:xfrm>
          <a:prstGeom prst="rect">
            <a:avLst/>
          </a:prstGeom>
          <a:noFill/>
        </p:spPr>
        <p:txBody>
          <a:bodyPr wrap="square" rtlCol="0">
            <a:spAutoFit/>
          </a:bodyPr>
          <a:lstStyle/>
          <a:p>
            <a:r>
              <a:rPr lang="en-US" sz="3600" dirty="0"/>
              <a:t>Trending Topics: Topline Stats</a:t>
            </a:r>
          </a:p>
        </p:txBody>
      </p:sp>
      <p:sp>
        <p:nvSpPr>
          <p:cNvPr id="29" name="Oval 28"/>
          <p:cNvSpPr/>
          <p:nvPr/>
        </p:nvSpPr>
        <p:spPr>
          <a:xfrm>
            <a:off x="1516683" y="5795466"/>
            <a:ext cx="1223436" cy="1223436"/>
          </a:xfrm>
          <a:prstGeom prst="ellipse">
            <a:avLst/>
          </a:prstGeom>
          <a:solidFill>
            <a:srgbClr val="00A9A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 name="TextBox 29"/>
          <p:cNvSpPr txBox="1"/>
          <p:nvPr/>
        </p:nvSpPr>
        <p:spPr>
          <a:xfrm>
            <a:off x="1512451" y="6035100"/>
            <a:ext cx="1231900" cy="738664"/>
          </a:xfrm>
          <a:prstGeom prst="rect">
            <a:avLst/>
          </a:prstGeom>
          <a:noFill/>
        </p:spPr>
        <p:txBody>
          <a:bodyPr wrap="square" rtlCol="0">
            <a:spAutoFit/>
          </a:bodyPr>
          <a:lstStyle/>
          <a:p>
            <a:pPr algn="ctr"/>
            <a:r>
              <a:rPr lang="en-US" sz="4200" dirty="0">
                <a:solidFill>
                  <a:schemeClr val="bg1"/>
                </a:solidFill>
              </a:rPr>
              <a:t>3</a:t>
            </a:r>
          </a:p>
        </p:txBody>
      </p:sp>
      <p:sp>
        <p:nvSpPr>
          <p:cNvPr id="37" name="TextBox 36"/>
          <p:cNvSpPr txBox="1"/>
          <p:nvPr/>
        </p:nvSpPr>
        <p:spPr>
          <a:xfrm>
            <a:off x="3136987" y="9645418"/>
            <a:ext cx="9599076" cy="646331"/>
          </a:xfrm>
          <a:prstGeom prst="rect">
            <a:avLst/>
          </a:prstGeom>
          <a:noFill/>
        </p:spPr>
        <p:txBody>
          <a:bodyPr wrap="square" rtlCol="0">
            <a:spAutoFit/>
          </a:bodyPr>
          <a:lstStyle/>
          <a:p>
            <a:r>
              <a:rPr lang="en-US" sz="3600" dirty="0"/>
              <a:t>Trending Topics: Detailed Analysis</a:t>
            </a:r>
          </a:p>
        </p:txBody>
      </p:sp>
      <p:sp>
        <p:nvSpPr>
          <p:cNvPr id="38" name="Oval 37"/>
          <p:cNvSpPr/>
          <p:nvPr/>
        </p:nvSpPr>
        <p:spPr>
          <a:xfrm>
            <a:off x="1516683" y="9351403"/>
            <a:ext cx="1223436" cy="1223436"/>
          </a:xfrm>
          <a:prstGeom prst="ellipse">
            <a:avLst/>
          </a:prstGeom>
          <a:solidFill>
            <a:srgbClr val="00A9A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9" name="TextBox 38"/>
          <p:cNvSpPr txBox="1"/>
          <p:nvPr/>
        </p:nvSpPr>
        <p:spPr>
          <a:xfrm>
            <a:off x="1512451" y="9591037"/>
            <a:ext cx="1231900" cy="738664"/>
          </a:xfrm>
          <a:prstGeom prst="rect">
            <a:avLst/>
          </a:prstGeom>
          <a:noFill/>
        </p:spPr>
        <p:txBody>
          <a:bodyPr wrap="square" rtlCol="0">
            <a:spAutoFit/>
          </a:bodyPr>
          <a:lstStyle/>
          <a:p>
            <a:pPr algn="ctr"/>
            <a:r>
              <a:rPr lang="en-US" sz="4200" dirty="0">
                <a:solidFill>
                  <a:schemeClr val="bg1"/>
                </a:solidFill>
              </a:rPr>
              <a:t>5</a:t>
            </a:r>
          </a:p>
        </p:txBody>
      </p:sp>
      <p:sp>
        <p:nvSpPr>
          <p:cNvPr id="40" name="TextBox 39"/>
          <p:cNvSpPr txBox="1"/>
          <p:nvPr/>
        </p:nvSpPr>
        <p:spPr>
          <a:xfrm>
            <a:off x="3128522" y="11437733"/>
            <a:ext cx="11463915" cy="646331"/>
          </a:xfrm>
          <a:prstGeom prst="rect">
            <a:avLst/>
          </a:prstGeom>
          <a:noFill/>
        </p:spPr>
        <p:txBody>
          <a:bodyPr wrap="square" rtlCol="0">
            <a:spAutoFit/>
          </a:bodyPr>
          <a:lstStyle/>
          <a:p>
            <a:r>
              <a:rPr lang="en-US" sz="3600" dirty="0"/>
              <a:t>Bonus Section for VAB Members: Cable vs Broadcast</a:t>
            </a:r>
          </a:p>
        </p:txBody>
      </p:sp>
      <p:sp>
        <p:nvSpPr>
          <p:cNvPr id="41" name="Oval 40"/>
          <p:cNvSpPr/>
          <p:nvPr/>
        </p:nvSpPr>
        <p:spPr>
          <a:xfrm>
            <a:off x="1516683" y="11105766"/>
            <a:ext cx="1223436" cy="1223436"/>
          </a:xfrm>
          <a:prstGeom prst="ellipse">
            <a:avLst/>
          </a:prstGeom>
          <a:solidFill>
            <a:srgbClr val="00A9A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2" name="TextBox 41"/>
          <p:cNvSpPr txBox="1"/>
          <p:nvPr/>
        </p:nvSpPr>
        <p:spPr>
          <a:xfrm>
            <a:off x="1512451" y="11345400"/>
            <a:ext cx="1231900" cy="738664"/>
          </a:xfrm>
          <a:prstGeom prst="rect">
            <a:avLst/>
          </a:prstGeom>
          <a:noFill/>
        </p:spPr>
        <p:txBody>
          <a:bodyPr wrap="square" rtlCol="0">
            <a:spAutoFit/>
          </a:bodyPr>
          <a:lstStyle/>
          <a:p>
            <a:pPr algn="ctr"/>
            <a:r>
              <a:rPr lang="en-US" sz="4200" dirty="0">
                <a:solidFill>
                  <a:schemeClr val="bg1"/>
                </a:solidFill>
              </a:rPr>
              <a:t>6</a:t>
            </a:r>
          </a:p>
        </p:txBody>
      </p:sp>
      <p:pic>
        <p:nvPicPr>
          <p:cNvPr id="6" name="Picture 5"/>
          <p:cNvPicPr>
            <a:picLocks noChangeAspect="1"/>
          </p:cNvPicPr>
          <p:nvPr/>
        </p:nvPicPr>
        <p:blipFill>
          <a:blip r:embed="rId5"/>
          <a:stretch>
            <a:fillRect/>
          </a:stretch>
        </p:blipFill>
        <p:spPr>
          <a:xfrm>
            <a:off x="16625519" y="8875860"/>
            <a:ext cx="7353959" cy="4142347"/>
          </a:xfrm>
          <a:prstGeom prst="rect">
            <a:avLst/>
          </a:prstGeom>
          <a:ln>
            <a:solidFill>
              <a:schemeClr val="tx1"/>
            </a:solidFill>
          </a:ln>
        </p:spPr>
      </p:pic>
      <p:sp>
        <p:nvSpPr>
          <p:cNvPr id="23" name="TextBox 22">
            <a:extLst>
              <a:ext uri="{FF2B5EF4-FFF2-40B4-BE49-F238E27FC236}">
                <a16:creationId xmlns="" xmlns:a16="http://schemas.microsoft.com/office/drawing/2014/main" id="{33DACA41-690B-469D-B5EE-98B5C540ADB0}"/>
              </a:ext>
            </a:extLst>
          </p:cNvPr>
          <p:cNvSpPr txBox="1"/>
          <p:nvPr/>
        </p:nvSpPr>
        <p:spPr>
          <a:xfrm>
            <a:off x="3139759" y="7843953"/>
            <a:ext cx="9599076" cy="646331"/>
          </a:xfrm>
          <a:prstGeom prst="rect">
            <a:avLst/>
          </a:prstGeom>
          <a:noFill/>
        </p:spPr>
        <p:txBody>
          <a:bodyPr wrap="square" rtlCol="0">
            <a:spAutoFit/>
          </a:bodyPr>
          <a:lstStyle/>
          <a:p>
            <a:r>
              <a:rPr lang="en-US" sz="3600" dirty="0"/>
              <a:t>Tweet Cheat Sheet</a:t>
            </a:r>
          </a:p>
        </p:txBody>
      </p:sp>
      <p:sp>
        <p:nvSpPr>
          <p:cNvPr id="24" name="Oval 23">
            <a:extLst>
              <a:ext uri="{FF2B5EF4-FFF2-40B4-BE49-F238E27FC236}">
                <a16:creationId xmlns="" xmlns:a16="http://schemas.microsoft.com/office/drawing/2014/main" id="{B4ABB01E-1A1F-4568-8A53-6E7BEE575370}"/>
              </a:ext>
            </a:extLst>
          </p:cNvPr>
          <p:cNvSpPr/>
          <p:nvPr/>
        </p:nvSpPr>
        <p:spPr>
          <a:xfrm>
            <a:off x="1519455" y="7577159"/>
            <a:ext cx="1223436" cy="1223436"/>
          </a:xfrm>
          <a:prstGeom prst="ellipse">
            <a:avLst/>
          </a:prstGeom>
          <a:solidFill>
            <a:srgbClr val="00A9A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5" name="TextBox 24">
            <a:extLst>
              <a:ext uri="{FF2B5EF4-FFF2-40B4-BE49-F238E27FC236}">
                <a16:creationId xmlns="" xmlns:a16="http://schemas.microsoft.com/office/drawing/2014/main" id="{D0CD743E-C672-4D67-9B25-9BF051934A33}"/>
              </a:ext>
            </a:extLst>
          </p:cNvPr>
          <p:cNvSpPr txBox="1"/>
          <p:nvPr/>
        </p:nvSpPr>
        <p:spPr>
          <a:xfrm>
            <a:off x="1515223" y="7816793"/>
            <a:ext cx="1231900" cy="738664"/>
          </a:xfrm>
          <a:prstGeom prst="rect">
            <a:avLst/>
          </a:prstGeom>
          <a:noFill/>
        </p:spPr>
        <p:txBody>
          <a:bodyPr wrap="square" rtlCol="0">
            <a:spAutoFit/>
          </a:bodyPr>
          <a:lstStyle/>
          <a:p>
            <a:pPr algn="ctr"/>
            <a:r>
              <a:rPr lang="en-US" sz="4200" dirty="0">
                <a:solidFill>
                  <a:schemeClr val="bg1"/>
                </a:solidFill>
              </a:rPr>
              <a:t>4</a:t>
            </a:r>
          </a:p>
        </p:txBody>
      </p:sp>
      <p:pic>
        <p:nvPicPr>
          <p:cNvPr id="4" name="Picture 3"/>
          <p:cNvPicPr>
            <a:picLocks noChangeAspect="1"/>
          </p:cNvPicPr>
          <p:nvPr/>
        </p:nvPicPr>
        <p:blipFill rotWithShape="1">
          <a:blip r:embed="rId6"/>
          <a:srcRect r="302"/>
          <a:stretch/>
        </p:blipFill>
        <p:spPr>
          <a:xfrm>
            <a:off x="16625519" y="165647"/>
            <a:ext cx="7353959" cy="4136200"/>
          </a:xfrm>
          <a:prstGeom prst="rect">
            <a:avLst/>
          </a:prstGeom>
          <a:ln>
            <a:solidFill>
              <a:schemeClr val="tx1"/>
            </a:solidFill>
          </a:ln>
        </p:spPr>
      </p:pic>
      <p:pic>
        <p:nvPicPr>
          <p:cNvPr id="7" name="Picture 6"/>
          <p:cNvPicPr>
            <a:picLocks noChangeAspect="1"/>
          </p:cNvPicPr>
          <p:nvPr/>
        </p:nvPicPr>
        <p:blipFill>
          <a:blip r:embed="rId7"/>
          <a:stretch>
            <a:fillRect/>
          </a:stretch>
        </p:blipFill>
        <p:spPr>
          <a:xfrm>
            <a:off x="16625518" y="4518043"/>
            <a:ext cx="7353959" cy="4141621"/>
          </a:xfrm>
          <a:prstGeom prst="rect">
            <a:avLst/>
          </a:prstGeom>
          <a:ln>
            <a:solidFill>
              <a:schemeClr val="tx1"/>
            </a:solidFill>
          </a:ln>
        </p:spPr>
      </p:pic>
    </p:spTree>
    <p:extLst>
      <p:ext uri="{BB962C8B-B14F-4D97-AF65-F5344CB8AC3E}">
        <p14:creationId xmlns:p14="http://schemas.microsoft.com/office/powerpoint/2010/main" val="2022937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20</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26241" y="5310704"/>
            <a:ext cx="6254791" cy="3785652"/>
          </a:xfrm>
          <a:prstGeom prst="rect">
            <a:avLst/>
          </a:prstGeom>
          <a:noFill/>
        </p:spPr>
        <p:txBody>
          <a:bodyPr wrap="square" rtlCol="0">
            <a:spAutoFit/>
          </a:bodyPr>
          <a:lstStyle/>
          <a:p>
            <a:r>
              <a:rPr lang="en-US" sz="4800" dirty="0">
                <a:solidFill>
                  <a:schemeClr val="bg1"/>
                </a:solidFill>
                <a:cs typeface="Trebuchet MS"/>
              </a:rPr>
              <a:t>Ad-Supported TV Is Dominating Online Social Conversations Even More Than In Past Analyses</a:t>
            </a:r>
          </a:p>
        </p:txBody>
      </p:sp>
      <p:sp>
        <p:nvSpPr>
          <p:cNvPr id="8" name="TextBox 7"/>
          <p:cNvSpPr txBox="1"/>
          <p:nvPr/>
        </p:nvSpPr>
        <p:spPr>
          <a:xfrm>
            <a:off x="9317684" y="2223196"/>
            <a:ext cx="14016066" cy="3216265"/>
          </a:xfrm>
          <a:prstGeom prst="rect">
            <a:avLst/>
          </a:prstGeom>
          <a:noFill/>
        </p:spPr>
        <p:txBody>
          <a:bodyPr wrap="square" rtlCol="0">
            <a:spAutoFit/>
          </a:bodyPr>
          <a:lstStyle/>
          <a:p>
            <a:pPr marR="0" lvl="0" defTabSz="457200" eaLnBrk="1" fontAlgn="auto" latinLnBrk="0" hangingPunct="1">
              <a:lnSpc>
                <a:spcPct val="100000"/>
              </a:lnSpc>
              <a:spcBef>
                <a:spcPts val="0"/>
              </a:spcBef>
              <a:spcAft>
                <a:spcPts val="0"/>
              </a:spcAft>
              <a:buClrTx/>
              <a:buSzTx/>
              <a:tabLst/>
              <a:defRPr/>
            </a:pPr>
            <a:r>
              <a:rPr kumimoji="0" lang="en-US" sz="3200" b="0" i="0" u="none" strike="noStrike" kern="0" cap="none" spc="0" normalizeH="0" baseline="0" noProof="0" dirty="0">
                <a:ln>
                  <a:noFill/>
                </a:ln>
                <a:solidFill>
                  <a:prstClr val="black"/>
                </a:solidFill>
                <a:effectLst/>
                <a:uLnTx/>
                <a:uFillTx/>
              </a:rPr>
              <a:t>‘Live</a:t>
            </a:r>
            <a:r>
              <a:rPr lang="en-US" sz="3200" kern="0" dirty="0">
                <a:solidFill>
                  <a:prstClr val="black"/>
                </a:solidFill>
              </a:rPr>
              <a:t>’</a:t>
            </a:r>
            <a:r>
              <a:rPr kumimoji="0" lang="en-US" sz="3200" b="0" i="0" u="none" strike="noStrike" kern="0" cap="none" spc="0" normalizeH="0" baseline="0" noProof="0" dirty="0">
                <a:ln>
                  <a:noFill/>
                </a:ln>
                <a:solidFill>
                  <a:prstClr val="black"/>
                </a:solidFill>
                <a:effectLst/>
                <a:uLnTx/>
                <a:uFillTx/>
              </a:rPr>
              <a:t> viewing (78% of P13+ primetime TV viewing is live) and Millennials (account for 48% of total time spent on Twitter) continue to drive TV conversations on social platforms</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0" cap="none" spc="0" normalizeH="0" baseline="0" noProof="0" dirty="0">
              <a:ln>
                <a:noFill/>
              </a:ln>
              <a:solidFill>
                <a:prstClr val="black"/>
              </a:solidFill>
              <a:effectLst/>
              <a:uLnTx/>
              <a:uFillTx/>
            </a:endParaRP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0" cap="none" spc="0" normalizeH="0" baseline="0" noProof="0" dirty="0">
              <a:ln>
                <a:noFill/>
              </a:ln>
              <a:solidFill>
                <a:prstClr val="black"/>
              </a:solidFill>
              <a:effectLst/>
              <a:uLnTx/>
              <a:uFillTx/>
            </a:endParaRPr>
          </a:p>
          <a:p>
            <a:pPr marR="0" lvl="0" defTabSz="457200" eaLnBrk="1" fontAlgn="auto" latinLnBrk="0" hangingPunct="1">
              <a:lnSpc>
                <a:spcPct val="100000"/>
              </a:lnSpc>
              <a:spcBef>
                <a:spcPts val="0"/>
              </a:spcBef>
              <a:spcAft>
                <a:spcPts val="0"/>
              </a:spcAft>
              <a:buClrTx/>
              <a:buSzTx/>
              <a:tabLst/>
              <a:defRPr/>
            </a:pPr>
            <a:r>
              <a:rPr kumimoji="0" lang="en-US" sz="3200" b="0" i="0" u="none" strike="noStrike" kern="0" cap="none" spc="0" normalizeH="0" baseline="0" noProof="0" dirty="0">
                <a:ln>
                  <a:noFill/>
                </a:ln>
                <a:solidFill>
                  <a:prstClr val="black"/>
                </a:solidFill>
                <a:effectLst/>
                <a:uLnTx/>
                <a:uFillTx/>
              </a:rPr>
              <a:t>In fact, an ad-supported TV program trended #1 every night except for one Friday during the four-week analysis time period</a:t>
            </a:r>
          </a:p>
        </p:txBody>
      </p:sp>
      <p:sp>
        <p:nvSpPr>
          <p:cNvPr id="22" name="TextBox 21"/>
          <p:cNvSpPr txBox="1"/>
          <p:nvPr/>
        </p:nvSpPr>
        <p:spPr>
          <a:xfrm>
            <a:off x="6976105" y="12948890"/>
            <a:ext cx="10414843" cy="738664"/>
          </a:xfrm>
          <a:prstGeom prst="rect">
            <a:avLst/>
          </a:prstGeom>
          <a:noFill/>
        </p:spPr>
        <p:txBody>
          <a:bodyPr wrap="square" rtlCol="0">
            <a:spAutoFit/>
          </a:bodyPr>
          <a:lstStyle/>
          <a:p>
            <a:r>
              <a:rPr lang="en-US" sz="1050" dirty="0">
                <a:latin typeface="Trebuchet MS" panose="020B0603020202020204" pitchFamily="34" charset="0"/>
              </a:rPr>
              <a:t>Source: VAB custom analysis of Top 10 trending Twitter Topics each night (8:30p, 9:30p, 10:30p, 11:30p) during 4-week time period (9/24/2018 – 10/21/2018). comScore, </a:t>
            </a:r>
            <a:r>
              <a:rPr lang="en-US" sz="1050" dirty="0" err="1">
                <a:latin typeface="Trebuchet MS" panose="020B0603020202020204" pitchFamily="34" charset="0"/>
              </a:rPr>
              <a:t>mediametrix</a:t>
            </a:r>
            <a:r>
              <a:rPr lang="en-US" sz="1050" dirty="0">
                <a:latin typeface="Trebuchet MS" panose="020B0603020202020204" pitchFamily="34" charset="0"/>
              </a:rPr>
              <a:t> multiplatform, September 2018.  “Oct – Nov ‘16” comparison is based on The VAB’s “#</a:t>
            </a:r>
            <a:r>
              <a:rPr lang="en-US" sz="1050" dirty="0" err="1">
                <a:latin typeface="Trebuchet MS" panose="020B0603020202020204" pitchFamily="34" charset="0"/>
              </a:rPr>
              <a:t>TVisSocial</a:t>
            </a:r>
            <a:r>
              <a:rPr lang="en-US" sz="1050" dirty="0">
                <a:latin typeface="Trebuchet MS" panose="020B0603020202020204" pitchFamily="34" charset="0"/>
              </a:rPr>
              <a:t>: How “Live” TV Sparks Continuous Online Conversations” report, released 2/2/2017, which monitored Twitter trending data between 10/10/2016 - 11/6/2016.  “May-June ‘17” comparison is based on the VAB’s “#</a:t>
            </a:r>
            <a:r>
              <a:rPr lang="en-US" sz="1050" dirty="0" err="1">
                <a:latin typeface="Trebuchet MS" panose="020B0603020202020204" pitchFamily="34" charset="0"/>
              </a:rPr>
              <a:t>TVisSocial</a:t>
            </a:r>
            <a:r>
              <a:rPr lang="en-US" sz="1050" dirty="0">
                <a:latin typeface="Trebuchet MS" panose="020B0603020202020204" pitchFamily="34" charset="0"/>
              </a:rPr>
              <a:t> #Ep2: How “Live” TV Drives Online Conversations Into The Summer” report 9/20/2017, which monitored Twitter trending data between 5/15/2017 – 6/11/2017. </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988" y="4027523"/>
            <a:ext cx="1517294" cy="1517294"/>
          </a:xfrm>
          <a:prstGeom prst="rect">
            <a:avLst/>
          </a:prstGeom>
        </p:spPr>
      </p:pic>
      <p:grpSp>
        <p:nvGrpSpPr>
          <p:cNvPr id="25" name="Group 24"/>
          <p:cNvGrpSpPr/>
          <p:nvPr/>
        </p:nvGrpSpPr>
        <p:grpSpPr>
          <a:xfrm>
            <a:off x="7602130" y="2266399"/>
            <a:ext cx="1233010" cy="1233010"/>
            <a:chOff x="13652789" y="-5146956"/>
            <a:chExt cx="4556406" cy="4556406"/>
          </a:xfrm>
        </p:grpSpPr>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0400" y="-4500993"/>
              <a:ext cx="2601185" cy="2601185"/>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52789" y="-5146956"/>
              <a:ext cx="4556406" cy="4556406"/>
            </a:xfrm>
            <a:prstGeom prst="rect">
              <a:avLst/>
            </a:prstGeom>
          </p:spPr>
        </p:pic>
      </p:grpSp>
      <p:grpSp>
        <p:nvGrpSpPr>
          <p:cNvPr id="56" name="Group 55"/>
          <p:cNvGrpSpPr/>
          <p:nvPr/>
        </p:nvGrpSpPr>
        <p:grpSpPr>
          <a:xfrm>
            <a:off x="7017880" y="6588176"/>
            <a:ext cx="16921046" cy="4685110"/>
            <a:chOff x="6824445" y="6588176"/>
            <a:chExt cx="16921046" cy="4685110"/>
          </a:xfrm>
        </p:grpSpPr>
        <p:sp>
          <p:nvSpPr>
            <p:cNvPr id="23" name="Rectangle 22"/>
            <p:cNvSpPr/>
            <p:nvPr/>
          </p:nvSpPr>
          <p:spPr>
            <a:xfrm>
              <a:off x="7021241" y="7307335"/>
              <a:ext cx="16550544" cy="261804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 xmlns:a16="http://schemas.microsoft.com/office/drawing/2014/main" id="{F193BF17-19E7-4769-A520-828348B9745F}"/>
                </a:ext>
              </a:extLst>
            </p:cNvPr>
            <p:cNvSpPr txBox="1"/>
            <p:nvPr/>
          </p:nvSpPr>
          <p:spPr>
            <a:xfrm>
              <a:off x="7017879" y="7416058"/>
              <a:ext cx="9506432" cy="430887"/>
            </a:xfrm>
            <a:prstGeom prst="rect">
              <a:avLst/>
            </a:prstGeom>
            <a:noFill/>
          </p:spPr>
          <p:txBody>
            <a:bodyPr wrap="square" rtlCol="0">
              <a:spAutoFit/>
            </a:bodyPr>
            <a:lstStyle/>
            <a:p>
              <a:pPr algn="r"/>
              <a:r>
                <a:rPr lang="en-US" sz="2200" dirty="0"/>
                <a:t>% of Top Trending Topics that are based on ad-supported TV programming:</a:t>
              </a:r>
            </a:p>
          </p:txBody>
        </p:sp>
        <p:sp>
          <p:nvSpPr>
            <p:cNvPr id="3" name="TextBox 2">
              <a:extLst>
                <a:ext uri="{FF2B5EF4-FFF2-40B4-BE49-F238E27FC236}">
                  <a16:creationId xmlns="" xmlns:a16="http://schemas.microsoft.com/office/drawing/2014/main" id="{A916EA9F-6ADF-4EFC-90D1-4147511CA36A}"/>
                </a:ext>
              </a:extLst>
            </p:cNvPr>
            <p:cNvSpPr txBox="1"/>
            <p:nvPr/>
          </p:nvSpPr>
          <p:spPr>
            <a:xfrm>
              <a:off x="16188019" y="6729754"/>
              <a:ext cx="2543695" cy="523220"/>
            </a:xfrm>
            <a:prstGeom prst="rect">
              <a:avLst/>
            </a:prstGeom>
            <a:noFill/>
          </p:spPr>
          <p:txBody>
            <a:bodyPr wrap="square" rtlCol="0">
              <a:spAutoFit/>
            </a:bodyPr>
            <a:lstStyle/>
            <a:p>
              <a:pPr algn="ctr"/>
              <a:r>
                <a:rPr lang="en-US" sz="2800" u="sng" dirty="0"/>
                <a:t>Oct-Nov ‘16</a:t>
              </a:r>
            </a:p>
          </p:txBody>
        </p:sp>
        <p:sp>
          <p:nvSpPr>
            <p:cNvPr id="4" name="Rectangle 3">
              <a:extLst>
                <a:ext uri="{FF2B5EF4-FFF2-40B4-BE49-F238E27FC236}">
                  <a16:creationId xmlns="" xmlns:a16="http://schemas.microsoft.com/office/drawing/2014/main" id="{C90CFB22-7513-4979-AFF1-5E248AE72954}"/>
                </a:ext>
              </a:extLst>
            </p:cNvPr>
            <p:cNvSpPr/>
            <p:nvPr/>
          </p:nvSpPr>
          <p:spPr>
            <a:xfrm>
              <a:off x="6824445" y="6588176"/>
              <a:ext cx="16921046" cy="468511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3C220CE8-5351-4670-AC21-F2AF24CCEF39}"/>
                </a:ext>
              </a:extLst>
            </p:cNvPr>
            <p:cNvSpPr txBox="1"/>
            <p:nvPr/>
          </p:nvSpPr>
          <p:spPr>
            <a:xfrm>
              <a:off x="16636326" y="7339114"/>
              <a:ext cx="1632624" cy="584775"/>
            </a:xfrm>
            <a:prstGeom prst="rect">
              <a:avLst/>
            </a:prstGeom>
            <a:noFill/>
          </p:spPr>
          <p:txBody>
            <a:bodyPr wrap="square" rtlCol="0">
              <a:spAutoFit/>
            </a:bodyPr>
            <a:lstStyle/>
            <a:p>
              <a:pPr algn="ctr"/>
              <a:r>
                <a:rPr lang="en-US" sz="3200" dirty="0"/>
                <a:t>79%</a:t>
              </a:r>
            </a:p>
          </p:txBody>
        </p:sp>
        <p:sp>
          <p:nvSpPr>
            <p:cNvPr id="29" name="TextBox 28">
              <a:extLst>
                <a:ext uri="{FF2B5EF4-FFF2-40B4-BE49-F238E27FC236}">
                  <a16:creationId xmlns="" xmlns:a16="http://schemas.microsoft.com/office/drawing/2014/main" id="{A916EA9F-6ADF-4EFC-90D1-4147511CA36A}"/>
                </a:ext>
              </a:extLst>
            </p:cNvPr>
            <p:cNvSpPr txBox="1"/>
            <p:nvPr/>
          </p:nvSpPr>
          <p:spPr>
            <a:xfrm>
              <a:off x="18739148" y="6729754"/>
              <a:ext cx="2543695" cy="523220"/>
            </a:xfrm>
            <a:prstGeom prst="rect">
              <a:avLst/>
            </a:prstGeom>
            <a:noFill/>
          </p:spPr>
          <p:txBody>
            <a:bodyPr wrap="square" rtlCol="0">
              <a:spAutoFit/>
            </a:bodyPr>
            <a:lstStyle/>
            <a:p>
              <a:pPr algn="ctr"/>
              <a:r>
                <a:rPr lang="en-US" sz="2800" u="sng" dirty="0"/>
                <a:t>May-June ‘17</a:t>
              </a:r>
            </a:p>
          </p:txBody>
        </p:sp>
        <p:sp>
          <p:nvSpPr>
            <p:cNvPr id="30" name="TextBox 29">
              <a:extLst>
                <a:ext uri="{FF2B5EF4-FFF2-40B4-BE49-F238E27FC236}">
                  <a16:creationId xmlns="" xmlns:a16="http://schemas.microsoft.com/office/drawing/2014/main" id="{A916EA9F-6ADF-4EFC-90D1-4147511CA36A}"/>
                </a:ext>
              </a:extLst>
            </p:cNvPr>
            <p:cNvSpPr txBox="1"/>
            <p:nvPr/>
          </p:nvSpPr>
          <p:spPr>
            <a:xfrm>
              <a:off x="21201795" y="6729754"/>
              <a:ext cx="2543695" cy="523220"/>
            </a:xfrm>
            <a:prstGeom prst="rect">
              <a:avLst/>
            </a:prstGeom>
            <a:noFill/>
          </p:spPr>
          <p:txBody>
            <a:bodyPr wrap="square" rtlCol="0">
              <a:spAutoFit/>
            </a:bodyPr>
            <a:lstStyle/>
            <a:p>
              <a:pPr algn="ctr"/>
              <a:r>
                <a:rPr lang="en-US" sz="2800" u="sng" dirty="0"/>
                <a:t>Sep-Oct ‘18</a:t>
              </a:r>
            </a:p>
          </p:txBody>
        </p:sp>
        <p:sp>
          <p:nvSpPr>
            <p:cNvPr id="31" name="TextBox 30">
              <a:extLst>
                <a:ext uri="{FF2B5EF4-FFF2-40B4-BE49-F238E27FC236}">
                  <a16:creationId xmlns="" xmlns:a16="http://schemas.microsoft.com/office/drawing/2014/main" id="{3C220CE8-5351-4670-AC21-F2AF24CCEF39}"/>
                </a:ext>
              </a:extLst>
            </p:cNvPr>
            <p:cNvSpPr txBox="1"/>
            <p:nvPr/>
          </p:nvSpPr>
          <p:spPr>
            <a:xfrm>
              <a:off x="19247906" y="7339114"/>
              <a:ext cx="1630894" cy="584775"/>
            </a:xfrm>
            <a:prstGeom prst="rect">
              <a:avLst/>
            </a:prstGeom>
            <a:noFill/>
          </p:spPr>
          <p:txBody>
            <a:bodyPr wrap="square" rtlCol="0">
              <a:spAutoFit/>
            </a:bodyPr>
            <a:lstStyle/>
            <a:p>
              <a:pPr algn="ctr"/>
              <a:r>
                <a:rPr lang="en-US" sz="3200" dirty="0"/>
                <a:t>67%</a:t>
              </a:r>
            </a:p>
          </p:txBody>
        </p:sp>
        <p:sp>
          <p:nvSpPr>
            <p:cNvPr id="32" name="TextBox 31">
              <a:extLst>
                <a:ext uri="{FF2B5EF4-FFF2-40B4-BE49-F238E27FC236}">
                  <a16:creationId xmlns="" xmlns:a16="http://schemas.microsoft.com/office/drawing/2014/main" id="{3C220CE8-5351-4670-AC21-F2AF24CCEF39}"/>
                </a:ext>
              </a:extLst>
            </p:cNvPr>
            <p:cNvSpPr txBox="1"/>
            <p:nvPr/>
          </p:nvSpPr>
          <p:spPr>
            <a:xfrm>
              <a:off x="21766022" y="7339114"/>
              <a:ext cx="1471141" cy="584775"/>
            </a:xfrm>
            <a:prstGeom prst="rect">
              <a:avLst/>
            </a:prstGeom>
            <a:solidFill>
              <a:srgbClr val="FFFF00"/>
            </a:solidFill>
          </p:spPr>
          <p:txBody>
            <a:bodyPr wrap="square" rtlCol="0">
              <a:spAutoFit/>
            </a:bodyPr>
            <a:lstStyle/>
            <a:p>
              <a:pPr algn="ctr"/>
              <a:r>
                <a:rPr lang="en-US" sz="3200" dirty="0"/>
                <a:t>84%</a:t>
              </a:r>
            </a:p>
          </p:txBody>
        </p:sp>
        <p:sp>
          <p:nvSpPr>
            <p:cNvPr id="33" name="TextBox 32">
              <a:extLst>
                <a:ext uri="{FF2B5EF4-FFF2-40B4-BE49-F238E27FC236}">
                  <a16:creationId xmlns="" xmlns:a16="http://schemas.microsoft.com/office/drawing/2014/main" id="{F193BF17-19E7-4769-A520-828348B9745F}"/>
                </a:ext>
              </a:extLst>
            </p:cNvPr>
            <p:cNvSpPr txBox="1"/>
            <p:nvPr/>
          </p:nvSpPr>
          <p:spPr>
            <a:xfrm>
              <a:off x="7017879" y="8063358"/>
              <a:ext cx="9506432" cy="430887"/>
            </a:xfrm>
            <a:prstGeom prst="rect">
              <a:avLst/>
            </a:prstGeom>
            <a:noFill/>
          </p:spPr>
          <p:txBody>
            <a:bodyPr wrap="square" rtlCol="0">
              <a:spAutoFit/>
            </a:bodyPr>
            <a:lstStyle/>
            <a:p>
              <a:pPr algn="r"/>
              <a:r>
                <a:rPr lang="en-US" sz="2200" dirty="0"/>
                <a:t>Total # of ad-supported TV Topics that trended #1 at some point:</a:t>
              </a:r>
            </a:p>
          </p:txBody>
        </p:sp>
        <p:sp>
          <p:nvSpPr>
            <p:cNvPr id="34" name="TextBox 33">
              <a:extLst>
                <a:ext uri="{FF2B5EF4-FFF2-40B4-BE49-F238E27FC236}">
                  <a16:creationId xmlns="" xmlns:a16="http://schemas.microsoft.com/office/drawing/2014/main" id="{3C220CE8-5351-4670-AC21-F2AF24CCEF39}"/>
                </a:ext>
              </a:extLst>
            </p:cNvPr>
            <p:cNvSpPr txBox="1"/>
            <p:nvPr/>
          </p:nvSpPr>
          <p:spPr>
            <a:xfrm>
              <a:off x="16791752" y="7986414"/>
              <a:ext cx="1321773" cy="584775"/>
            </a:xfrm>
            <a:prstGeom prst="rect">
              <a:avLst/>
            </a:prstGeom>
            <a:noFill/>
          </p:spPr>
          <p:txBody>
            <a:bodyPr wrap="square" rtlCol="0">
              <a:spAutoFit/>
            </a:bodyPr>
            <a:lstStyle/>
            <a:p>
              <a:pPr algn="ctr"/>
              <a:r>
                <a:rPr lang="en-US" sz="3200" dirty="0"/>
                <a:t>47</a:t>
              </a:r>
            </a:p>
          </p:txBody>
        </p:sp>
        <p:sp>
          <p:nvSpPr>
            <p:cNvPr id="35" name="TextBox 34">
              <a:extLst>
                <a:ext uri="{FF2B5EF4-FFF2-40B4-BE49-F238E27FC236}">
                  <a16:creationId xmlns="" xmlns:a16="http://schemas.microsoft.com/office/drawing/2014/main" id="{3C220CE8-5351-4670-AC21-F2AF24CCEF39}"/>
                </a:ext>
              </a:extLst>
            </p:cNvPr>
            <p:cNvSpPr txBox="1"/>
            <p:nvPr/>
          </p:nvSpPr>
          <p:spPr>
            <a:xfrm>
              <a:off x="19402467" y="7986414"/>
              <a:ext cx="1321773" cy="584775"/>
            </a:xfrm>
            <a:prstGeom prst="rect">
              <a:avLst/>
            </a:prstGeom>
            <a:noFill/>
          </p:spPr>
          <p:txBody>
            <a:bodyPr wrap="square" rtlCol="0">
              <a:spAutoFit/>
            </a:bodyPr>
            <a:lstStyle/>
            <a:p>
              <a:pPr algn="ctr"/>
              <a:r>
                <a:rPr lang="en-US" sz="3200" dirty="0"/>
                <a:t>51</a:t>
              </a:r>
            </a:p>
          </p:txBody>
        </p:sp>
        <p:sp>
          <p:nvSpPr>
            <p:cNvPr id="36" name="TextBox 35">
              <a:extLst>
                <a:ext uri="{FF2B5EF4-FFF2-40B4-BE49-F238E27FC236}">
                  <a16:creationId xmlns="" xmlns:a16="http://schemas.microsoft.com/office/drawing/2014/main" id="{3C220CE8-5351-4670-AC21-F2AF24CCEF39}"/>
                </a:ext>
              </a:extLst>
            </p:cNvPr>
            <p:cNvSpPr txBox="1"/>
            <p:nvPr/>
          </p:nvSpPr>
          <p:spPr>
            <a:xfrm>
              <a:off x="21766022" y="7986414"/>
              <a:ext cx="1471141" cy="584775"/>
            </a:xfrm>
            <a:prstGeom prst="rect">
              <a:avLst/>
            </a:prstGeom>
            <a:solidFill>
              <a:srgbClr val="FFFF00"/>
            </a:solidFill>
          </p:spPr>
          <p:txBody>
            <a:bodyPr wrap="square" rtlCol="0">
              <a:spAutoFit/>
            </a:bodyPr>
            <a:lstStyle/>
            <a:p>
              <a:pPr algn="ctr"/>
              <a:r>
                <a:rPr lang="en-US" sz="3200" dirty="0"/>
                <a:t>53</a:t>
              </a:r>
            </a:p>
          </p:txBody>
        </p:sp>
        <p:sp>
          <p:nvSpPr>
            <p:cNvPr id="37" name="TextBox 36">
              <a:extLst>
                <a:ext uri="{FF2B5EF4-FFF2-40B4-BE49-F238E27FC236}">
                  <a16:creationId xmlns="" xmlns:a16="http://schemas.microsoft.com/office/drawing/2014/main" id="{F193BF17-19E7-4769-A520-828348B9745F}"/>
                </a:ext>
              </a:extLst>
            </p:cNvPr>
            <p:cNvSpPr txBox="1"/>
            <p:nvPr/>
          </p:nvSpPr>
          <p:spPr>
            <a:xfrm>
              <a:off x="7017879" y="8714675"/>
              <a:ext cx="9506432" cy="430887"/>
            </a:xfrm>
            <a:prstGeom prst="rect">
              <a:avLst/>
            </a:prstGeom>
            <a:noFill/>
          </p:spPr>
          <p:txBody>
            <a:bodyPr wrap="square" rtlCol="0">
              <a:spAutoFit/>
            </a:bodyPr>
            <a:lstStyle/>
            <a:p>
              <a:pPr algn="r"/>
              <a:r>
                <a:rPr lang="en-US" sz="2200" dirty="0"/>
                <a:t># of nights with a #1 trending ad-supported TV topic:</a:t>
              </a:r>
            </a:p>
          </p:txBody>
        </p:sp>
        <p:sp>
          <p:nvSpPr>
            <p:cNvPr id="38" name="TextBox 37">
              <a:extLst>
                <a:ext uri="{FF2B5EF4-FFF2-40B4-BE49-F238E27FC236}">
                  <a16:creationId xmlns="" xmlns:a16="http://schemas.microsoft.com/office/drawing/2014/main" id="{3C220CE8-5351-4670-AC21-F2AF24CCEF39}"/>
                </a:ext>
              </a:extLst>
            </p:cNvPr>
            <p:cNvSpPr txBox="1"/>
            <p:nvPr/>
          </p:nvSpPr>
          <p:spPr>
            <a:xfrm>
              <a:off x="16791752" y="8637731"/>
              <a:ext cx="1321773" cy="584775"/>
            </a:xfrm>
            <a:prstGeom prst="rect">
              <a:avLst/>
            </a:prstGeom>
            <a:noFill/>
          </p:spPr>
          <p:txBody>
            <a:bodyPr wrap="square" rtlCol="0">
              <a:spAutoFit/>
            </a:bodyPr>
            <a:lstStyle/>
            <a:p>
              <a:pPr algn="ctr"/>
              <a:r>
                <a:rPr lang="en-US" sz="3200" dirty="0"/>
                <a:t>24</a:t>
              </a:r>
            </a:p>
          </p:txBody>
        </p:sp>
        <p:sp>
          <p:nvSpPr>
            <p:cNvPr id="39" name="TextBox 38">
              <a:extLst>
                <a:ext uri="{FF2B5EF4-FFF2-40B4-BE49-F238E27FC236}">
                  <a16:creationId xmlns="" xmlns:a16="http://schemas.microsoft.com/office/drawing/2014/main" id="{3C220CE8-5351-4670-AC21-F2AF24CCEF39}"/>
                </a:ext>
              </a:extLst>
            </p:cNvPr>
            <p:cNvSpPr txBox="1"/>
            <p:nvPr/>
          </p:nvSpPr>
          <p:spPr>
            <a:xfrm>
              <a:off x="19402467" y="8637731"/>
              <a:ext cx="1321773" cy="584775"/>
            </a:xfrm>
            <a:prstGeom prst="rect">
              <a:avLst/>
            </a:prstGeom>
            <a:noFill/>
          </p:spPr>
          <p:txBody>
            <a:bodyPr wrap="square" rtlCol="0">
              <a:spAutoFit/>
            </a:bodyPr>
            <a:lstStyle/>
            <a:p>
              <a:pPr algn="ctr"/>
              <a:r>
                <a:rPr lang="en-US" sz="3200" dirty="0"/>
                <a:t>24</a:t>
              </a:r>
            </a:p>
          </p:txBody>
        </p:sp>
        <p:sp>
          <p:nvSpPr>
            <p:cNvPr id="40" name="TextBox 39">
              <a:extLst>
                <a:ext uri="{FF2B5EF4-FFF2-40B4-BE49-F238E27FC236}">
                  <a16:creationId xmlns="" xmlns:a16="http://schemas.microsoft.com/office/drawing/2014/main" id="{3C220CE8-5351-4670-AC21-F2AF24CCEF39}"/>
                </a:ext>
              </a:extLst>
            </p:cNvPr>
            <p:cNvSpPr txBox="1"/>
            <p:nvPr/>
          </p:nvSpPr>
          <p:spPr>
            <a:xfrm>
              <a:off x="21766022" y="8637731"/>
              <a:ext cx="1471141" cy="584775"/>
            </a:xfrm>
            <a:prstGeom prst="rect">
              <a:avLst/>
            </a:prstGeom>
            <a:solidFill>
              <a:srgbClr val="FFFF00"/>
            </a:solidFill>
          </p:spPr>
          <p:txBody>
            <a:bodyPr wrap="square" rtlCol="0">
              <a:spAutoFit/>
            </a:bodyPr>
            <a:lstStyle/>
            <a:p>
              <a:pPr algn="ctr"/>
              <a:r>
                <a:rPr lang="en-US" sz="3200" dirty="0"/>
                <a:t>27</a:t>
              </a:r>
            </a:p>
          </p:txBody>
        </p:sp>
        <p:sp>
          <p:nvSpPr>
            <p:cNvPr id="45" name="TextBox 44">
              <a:extLst>
                <a:ext uri="{FF2B5EF4-FFF2-40B4-BE49-F238E27FC236}">
                  <a16:creationId xmlns="" xmlns:a16="http://schemas.microsoft.com/office/drawing/2014/main" id="{F193BF17-19E7-4769-A520-828348B9745F}"/>
                </a:ext>
              </a:extLst>
            </p:cNvPr>
            <p:cNvSpPr txBox="1"/>
            <p:nvPr/>
          </p:nvSpPr>
          <p:spPr>
            <a:xfrm>
              <a:off x="7021240" y="9367673"/>
              <a:ext cx="9506432" cy="430887"/>
            </a:xfrm>
            <a:prstGeom prst="rect">
              <a:avLst/>
            </a:prstGeom>
            <a:noFill/>
          </p:spPr>
          <p:txBody>
            <a:bodyPr wrap="square" rtlCol="0">
              <a:spAutoFit/>
            </a:bodyPr>
            <a:lstStyle/>
            <a:p>
              <a:pPr algn="r"/>
              <a:r>
                <a:rPr lang="en-US" sz="2200" dirty="0"/>
                <a:t>Total # of unique ad-supported TV topics that trended:</a:t>
              </a:r>
            </a:p>
          </p:txBody>
        </p:sp>
        <p:sp>
          <p:nvSpPr>
            <p:cNvPr id="46" name="TextBox 45">
              <a:extLst>
                <a:ext uri="{FF2B5EF4-FFF2-40B4-BE49-F238E27FC236}">
                  <a16:creationId xmlns="" xmlns:a16="http://schemas.microsoft.com/office/drawing/2014/main" id="{3C220CE8-5351-4670-AC21-F2AF24CCEF39}"/>
                </a:ext>
              </a:extLst>
            </p:cNvPr>
            <p:cNvSpPr txBox="1"/>
            <p:nvPr/>
          </p:nvSpPr>
          <p:spPr>
            <a:xfrm>
              <a:off x="16717068" y="9290729"/>
              <a:ext cx="1471141" cy="584775"/>
            </a:xfrm>
            <a:prstGeom prst="rect">
              <a:avLst/>
            </a:prstGeom>
            <a:noFill/>
          </p:spPr>
          <p:txBody>
            <a:bodyPr wrap="square" rtlCol="0">
              <a:spAutoFit/>
            </a:bodyPr>
            <a:lstStyle/>
            <a:p>
              <a:pPr algn="ctr"/>
              <a:r>
                <a:rPr lang="en-US" sz="3200" dirty="0"/>
                <a:t>437</a:t>
              </a:r>
            </a:p>
          </p:txBody>
        </p:sp>
        <p:sp>
          <p:nvSpPr>
            <p:cNvPr id="47" name="TextBox 46">
              <a:extLst>
                <a:ext uri="{FF2B5EF4-FFF2-40B4-BE49-F238E27FC236}">
                  <a16:creationId xmlns="" xmlns:a16="http://schemas.microsoft.com/office/drawing/2014/main" id="{3C220CE8-5351-4670-AC21-F2AF24CCEF39}"/>
                </a:ext>
              </a:extLst>
            </p:cNvPr>
            <p:cNvSpPr txBox="1"/>
            <p:nvPr/>
          </p:nvSpPr>
          <p:spPr>
            <a:xfrm>
              <a:off x="19327783" y="9290729"/>
              <a:ext cx="1471141" cy="584775"/>
            </a:xfrm>
            <a:prstGeom prst="rect">
              <a:avLst/>
            </a:prstGeom>
            <a:noFill/>
          </p:spPr>
          <p:txBody>
            <a:bodyPr wrap="square" rtlCol="0">
              <a:spAutoFit/>
            </a:bodyPr>
            <a:lstStyle/>
            <a:p>
              <a:pPr algn="ctr"/>
              <a:r>
                <a:rPr lang="en-US" sz="3200" dirty="0"/>
                <a:t>365</a:t>
              </a:r>
            </a:p>
          </p:txBody>
        </p:sp>
        <p:sp>
          <p:nvSpPr>
            <p:cNvPr id="48" name="TextBox 47">
              <a:extLst>
                <a:ext uri="{FF2B5EF4-FFF2-40B4-BE49-F238E27FC236}">
                  <a16:creationId xmlns="" xmlns:a16="http://schemas.microsoft.com/office/drawing/2014/main" id="{3C220CE8-5351-4670-AC21-F2AF24CCEF39}"/>
                </a:ext>
              </a:extLst>
            </p:cNvPr>
            <p:cNvSpPr txBox="1"/>
            <p:nvPr/>
          </p:nvSpPr>
          <p:spPr>
            <a:xfrm>
              <a:off x="21766022" y="9290729"/>
              <a:ext cx="1471141" cy="584775"/>
            </a:xfrm>
            <a:prstGeom prst="rect">
              <a:avLst/>
            </a:prstGeom>
            <a:solidFill>
              <a:srgbClr val="FFFF00"/>
            </a:solidFill>
          </p:spPr>
          <p:txBody>
            <a:bodyPr wrap="square" rtlCol="0">
              <a:spAutoFit/>
            </a:bodyPr>
            <a:lstStyle/>
            <a:p>
              <a:pPr algn="ctr"/>
              <a:r>
                <a:rPr lang="en-US" sz="3200" dirty="0"/>
                <a:t>444</a:t>
              </a:r>
            </a:p>
          </p:txBody>
        </p:sp>
        <p:sp>
          <p:nvSpPr>
            <p:cNvPr id="7" name="Rectangle 6"/>
            <p:cNvSpPr/>
            <p:nvPr/>
          </p:nvSpPr>
          <p:spPr>
            <a:xfrm>
              <a:off x="7017879" y="6860856"/>
              <a:ext cx="9341358" cy="47825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rPr>
                <a:t>4-Week Aggregated Data (28 Days) – based on Top 10 Twitter Trending</a:t>
              </a:r>
            </a:p>
          </p:txBody>
        </p:sp>
        <p:sp>
          <p:nvSpPr>
            <p:cNvPr id="49" name="Rectangle 48"/>
            <p:cNvSpPr/>
            <p:nvPr/>
          </p:nvSpPr>
          <p:spPr>
            <a:xfrm>
              <a:off x="7024602" y="10481781"/>
              <a:ext cx="16550544" cy="67136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 xmlns:a16="http://schemas.microsoft.com/office/drawing/2014/main" id="{F193BF17-19E7-4769-A520-828348B9745F}"/>
                </a:ext>
              </a:extLst>
            </p:cNvPr>
            <p:cNvSpPr txBox="1"/>
            <p:nvPr/>
          </p:nvSpPr>
          <p:spPr>
            <a:xfrm>
              <a:off x="6927437" y="10609555"/>
              <a:ext cx="9600235" cy="430887"/>
            </a:xfrm>
            <a:prstGeom prst="rect">
              <a:avLst/>
            </a:prstGeom>
            <a:noFill/>
          </p:spPr>
          <p:txBody>
            <a:bodyPr wrap="square" rtlCol="0">
              <a:spAutoFit/>
            </a:bodyPr>
            <a:lstStyle/>
            <a:p>
              <a:pPr algn="r"/>
              <a:r>
                <a:rPr lang="en-US" sz="2200" dirty="0"/>
                <a:t>Average # of unique ad-supported TV topics that trended:</a:t>
              </a:r>
            </a:p>
          </p:txBody>
        </p:sp>
        <p:sp>
          <p:nvSpPr>
            <p:cNvPr id="51" name="TextBox 50">
              <a:extLst>
                <a:ext uri="{FF2B5EF4-FFF2-40B4-BE49-F238E27FC236}">
                  <a16:creationId xmlns="" xmlns:a16="http://schemas.microsoft.com/office/drawing/2014/main" id="{3C220CE8-5351-4670-AC21-F2AF24CCEF39}"/>
                </a:ext>
              </a:extLst>
            </p:cNvPr>
            <p:cNvSpPr txBox="1"/>
            <p:nvPr/>
          </p:nvSpPr>
          <p:spPr>
            <a:xfrm>
              <a:off x="16639687" y="10532611"/>
              <a:ext cx="1632624" cy="584775"/>
            </a:xfrm>
            <a:prstGeom prst="rect">
              <a:avLst/>
            </a:prstGeom>
            <a:noFill/>
          </p:spPr>
          <p:txBody>
            <a:bodyPr wrap="square" rtlCol="0">
              <a:spAutoFit/>
            </a:bodyPr>
            <a:lstStyle/>
            <a:p>
              <a:pPr algn="ctr"/>
              <a:r>
                <a:rPr lang="en-US" sz="3200" dirty="0"/>
                <a:t>15</a:t>
              </a:r>
            </a:p>
          </p:txBody>
        </p:sp>
        <p:sp>
          <p:nvSpPr>
            <p:cNvPr id="52" name="TextBox 51">
              <a:extLst>
                <a:ext uri="{FF2B5EF4-FFF2-40B4-BE49-F238E27FC236}">
                  <a16:creationId xmlns="" xmlns:a16="http://schemas.microsoft.com/office/drawing/2014/main" id="{3C220CE8-5351-4670-AC21-F2AF24CCEF39}"/>
                </a:ext>
              </a:extLst>
            </p:cNvPr>
            <p:cNvSpPr txBox="1"/>
            <p:nvPr/>
          </p:nvSpPr>
          <p:spPr>
            <a:xfrm>
              <a:off x="19251267" y="10532611"/>
              <a:ext cx="1630894" cy="584775"/>
            </a:xfrm>
            <a:prstGeom prst="rect">
              <a:avLst/>
            </a:prstGeom>
            <a:noFill/>
          </p:spPr>
          <p:txBody>
            <a:bodyPr wrap="square" rtlCol="0">
              <a:spAutoFit/>
            </a:bodyPr>
            <a:lstStyle/>
            <a:p>
              <a:pPr algn="ctr"/>
              <a:r>
                <a:rPr lang="en-US" sz="3200" dirty="0"/>
                <a:t>13</a:t>
              </a:r>
            </a:p>
          </p:txBody>
        </p:sp>
        <p:sp>
          <p:nvSpPr>
            <p:cNvPr id="53" name="TextBox 52">
              <a:extLst>
                <a:ext uri="{FF2B5EF4-FFF2-40B4-BE49-F238E27FC236}">
                  <a16:creationId xmlns="" xmlns:a16="http://schemas.microsoft.com/office/drawing/2014/main" id="{3C220CE8-5351-4670-AC21-F2AF24CCEF39}"/>
                </a:ext>
              </a:extLst>
            </p:cNvPr>
            <p:cNvSpPr txBox="1"/>
            <p:nvPr/>
          </p:nvSpPr>
          <p:spPr>
            <a:xfrm>
              <a:off x="21769383" y="10532611"/>
              <a:ext cx="1471141" cy="584775"/>
            </a:xfrm>
            <a:prstGeom prst="rect">
              <a:avLst/>
            </a:prstGeom>
            <a:solidFill>
              <a:srgbClr val="FFFF00"/>
            </a:solidFill>
          </p:spPr>
          <p:txBody>
            <a:bodyPr wrap="square" rtlCol="0">
              <a:spAutoFit/>
            </a:bodyPr>
            <a:lstStyle/>
            <a:p>
              <a:pPr algn="ctr"/>
              <a:r>
                <a:rPr lang="en-US" sz="3200" dirty="0"/>
                <a:t>16</a:t>
              </a:r>
            </a:p>
          </p:txBody>
        </p:sp>
        <p:sp>
          <p:nvSpPr>
            <p:cNvPr id="54" name="Rectangle 53"/>
            <p:cNvSpPr/>
            <p:nvPr/>
          </p:nvSpPr>
          <p:spPr>
            <a:xfrm>
              <a:off x="7024602" y="10038025"/>
              <a:ext cx="9337996" cy="430887"/>
            </a:xfrm>
            <a:prstGeom prst="rect">
              <a:avLst/>
            </a:prstGeom>
            <a:solidFill>
              <a:srgbClr val="00A9A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rPr>
                <a:t>Nightly Average – based on Top 10 Twitter Trending</a:t>
              </a:r>
            </a:p>
          </p:txBody>
        </p:sp>
      </p:grpSp>
      <p:sp>
        <p:nvSpPr>
          <p:cNvPr id="41" name="TextBox 40">
            <a:extLst>
              <a:ext uri="{FF2B5EF4-FFF2-40B4-BE49-F238E27FC236}">
                <a16:creationId xmlns="" xmlns:a16="http://schemas.microsoft.com/office/drawing/2014/main" id="{773B65B1-DE8B-4CE8-A367-0D29FBE4BC1C}"/>
              </a:ext>
            </a:extLst>
          </p:cNvPr>
          <p:cNvSpPr txBox="1"/>
          <p:nvPr/>
        </p:nvSpPr>
        <p:spPr>
          <a:xfrm>
            <a:off x="255547" y="2913336"/>
            <a:ext cx="6254791" cy="830997"/>
          </a:xfrm>
          <a:prstGeom prst="rect">
            <a:avLst/>
          </a:prstGeom>
          <a:noFill/>
        </p:spPr>
        <p:txBody>
          <a:bodyPr wrap="square" rtlCol="0">
            <a:spAutoFit/>
          </a:bodyPr>
          <a:lstStyle/>
          <a:p>
            <a:r>
              <a:rPr lang="en-US" sz="4800" b="1" dirty="0">
                <a:cs typeface="Trebuchet MS"/>
              </a:rPr>
              <a:t>Tweet Cheat Sheet</a:t>
            </a:r>
          </a:p>
        </p:txBody>
      </p:sp>
      <p:sp>
        <p:nvSpPr>
          <p:cNvPr id="42" name="TextBox 41">
            <a:extLst>
              <a:ext uri="{FF2B5EF4-FFF2-40B4-BE49-F238E27FC236}">
                <a16:creationId xmlns="" xmlns:a16="http://schemas.microsoft.com/office/drawing/2014/main" id="{46C16AD1-72A2-4A02-A0DA-67FDB8D376D3}"/>
              </a:ext>
            </a:extLst>
          </p:cNvPr>
          <p:cNvSpPr txBox="1"/>
          <p:nvPr/>
        </p:nvSpPr>
        <p:spPr>
          <a:xfrm>
            <a:off x="6984631" y="12138423"/>
            <a:ext cx="14073290" cy="338554"/>
          </a:xfrm>
          <a:prstGeom prst="rect">
            <a:avLst/>
          </a:prstGeom>
          <a:noFill/>
        </p:spPr>
        <p:txBody>
          <a:bodyPr wrap="square" rtlCol="0">
            <a:spAutoFit/>
          </a:bodyPr>
          <a:lstStyle/>
          <a:p>
            <a:r>
              <a:rPr lang="en-US" sz="1600" dirty="0">
                <a:latin typeface="Trebuchet MS" panose="020B0603020202020204" pitchFamily="34" charset="0"/>
              </a:rPr>
              <a:t>*The above chart reflects a comparison of the three analyses within the #</a:t>
            </a:r>
            <a:r>
              <a:rPr lang="en-US" sz="1600" dirty="0" err="1">
                <a:latin typeface="Trebuchet MS" panose="020B0603020202020204" pitchFamily="34" charset="0"/>
              </a:rPr>
              <a:t>TVisSocial</a:t>
            </a:r>
            <a:r>
              <a:rPr lang="en-US" sz="1600" dirty="0">
                <a:latin typeface="Trebuchet MS" panose="020B0603020202020204" pitchFamily="34" charset="0"/>
              </a:rPr>
              <a:t> series that cover a four-week time period</a:t>
            </a:r>
          </a:p>
        </p:txBody>
      </p:sp>
    </p:spTree>
    <p:extLst>
      <p:ext uri="{BB962C8B-B14F-4D97-AF65-F5344CB8AC3E}">
        <p14:creationId xmlns:p14="http://schemas.microsoft.com/office/powerpoint/2010/main" val="2696218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10744200"/>
            <a:ext cx="14996160" cy="2971800"/>
          </a:xfrm>
          <a:prstGeom prst="rect">
            <a:avLst/>
          </a:prstGeom>
          <a:solidFill>
            <a:srgbClr val="00A9AC">
              <a:alpha val="7098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TextBox 14"/>
          <p:cNvSpPr txBox="1"/>
          <p:nvPr/>
        </p:nvSpPr>
        <p:spPr>
          <a:xfrm>
            <a:off x="457199" y="11676102"/>
            <a:ext cx="16267472" cy="1107996"/>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rebuchet MS"/>
                <a:ea typeface="+mn-ea"/>
                <a:cs typeface="+mn-cs"/>
              </a:rPr>
              <a:t>Trending Topics: Detailed Analysis</a:t>
            </a:r>
            <a:endParaRPr kumimoji="0" lang="en-US" sz="4400" b="0" i="0" u="none" strike="noStrike" kern="1200" cap="none" spc="0" normalizeH="0" baseline="0" noProof="0" dirty="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564832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22</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04915" y="3248702"/>
            <a:ext cx="6529318" cy="6740307"/>
          </a:xfrm>
          <a:prstGeom prst="rect">
            <a:avLst/>
          </a:prstGeom>
          <a:noFill/>
        </p:spPr>
        <p:txBody>
          <a:bodyPr wrap="square" rtlCol="0">
            <a:spAutoFit/>
          </a:bodyPr>
          <a:lstStyle/>
          <a:p>
            <a:pPr marR="0" lvl="0" indent="0" fontAlgn="auto">
              <a:spcBef>
                <a:spcPct val="0"/>
              </a:spcBef>
              <a:spcAft>
                <a:spcPts val="0"/>
              </a:spcAft>
              <a:buClrTx/>
              <a:buSzTx/>
              <a:buFontTx/>
              <a:buNone/>
              <a:tabLst/>
              <a:defRPr/>
            </a:pPr>
            <a:r>
              <a:rPr lang="en-US" sz="4800" spc="-100" dirty="0">
                <a:solidFill>
                  <a:schemeClr val="bg1"/>
                </a:solidFill>
              </a:rPr>
              <a:t>At Least One Televised Sporting Event Had A Related Topic Trend In The Top 10 </a:t>
            </a:r>
            <a:r>
              <a:rPr lang="en-US" sz="4800" b="1" spc="-100" dirty="0"/>
              <a:t>Each Night</a:t>
            </a:r>
            <a:endParaRPr lang="en-US" sz="4800" spc="-100" dirty="0"/>
          </a:p>
          <a:p>
            <a:pPr marR="0" lvl="0" indent="0" fontAlgn="auto">
              <a:spcBef>
                <a:spcPct val="0"/>
              </a:spcBef>
              <a:spcAft>
                <a:spcPts val="0"/>
              </a:spcAft>
              <a:buClrTx/>
              <a:buSzTx/>
              <a:buFontTx/>
              <a:buNone/>
              <a:tabLst/>
              <a:defRPr/>
            </a:pPr>
            <a:endParaRPr lang="en-US" sz="4800" spc="-100" dirty="0">
              <a:solidFill>
                <a:schemeClr val="bg1"/>
              </a:solidFill>
            </a:endParaRPr>
          </a:p>
          <a:p>
            <a:pPr marR="0" lvl="0" indent="0" fontAlgn="auto">
              <a:spcBef>
                <a:spcPct val="0"/>
              </a:spcBef>
              <a:spcAft>
                <a:spcPts val="0"/>
              </a:spcAft>
              <a:buClrTx/>
              <a:buSzTx/>
              <a:buFontTx/>
              <a:buNone/>
              <a:tabLst/>
              <a:defRPr/>
            </a:pPr>
            <a:r>
              <a:rPr lang="en-US" sz="4800" spc="-100" dirty="0">
                <a:solidFill>
                  <a:schemeClr val="bg1"/>
                </a:solidFill>
              </a:rPr>
              <a:t>An Entertainment Show Trended On </a:t>
            </a:r>
            <a:r>
              <a:rPr lang="en-US" sz="4800" b="1" spc="-100" dirty="0"/>
              <a:t>85%</a:t>
            </a:r>
            <a:r>
              <a:rPr lang="en-US" sz="4800" b="1" spc="-100" dirty="0">
                <a:solidFill>
                  <a:srgbClr val="00A9AC"/>
                </a:solidFill>
              </a:rPr>
              <a:t> </a:t>
            </a:r>
            <a:r>
              <a:rPr lang="en-US" sz="4800" spc="-100" dirty="0">
                <a:solidFill>
                  <a:schemeClr val="bg1"/>
                </a:solidFill>
              </a:rPr>
              <a:t>Of The Nights Within The Analysis</a:t>
            </a:r>
            <a:endParaRPr lang="en-US" sz="4800" b="1" i="1" spc="-100" dirty="0">
              <a:solidFill>
                <a:schemeClr val="bg1"/>
              </a:solidFill>
            </a:endParaRPr>
          </a:p>
        </p:txBody>
      </p:sp>
      <p:sp>
        <p:nvSpPr>
          <p:cNvPr id="7" name="Rounded Rectangle 10"/>
          <p:cNvSpPr/>
          <p:nvPr/>
        </p:nvSpPr>
        <p:spPr>
          <a:xfrm>
            <a:off x="8090053" y="2106285"/>
            <a:ext cx="15316200"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schemeClr val="tx1"/>
                </a:solidFill>
                <a:effectLst/>
                <a:uLnTx/>
                <a:uFillTx/>
                <a:latin typeface="+mj-lt"/>
                <a:ea typeface="+mn-ea"/>
                <a:cs typeface="+mn-cs"/>
              </a:rPr>
              <a:t>Four-Week 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tx1"/>
                </a:solidFill>
                <a:effectLst/>
                <a:uLnTx/>
                <a:uFillTx/>
                <a:latin typeface="+mj-lt"/>
                <a:ea typeface="+mn-ea"/>
                <a:cs typeface="+mn-cs"/>
              </a:rPr>
              <a:t># of Nights Ad-Supported TV Programming Trended In Top 10 Topics By Genre</a:t>
            </a:r>
          </a:p>
        </p:txBody>
      </p:sp>
      <p:graphicFrame>
        <p:nvGraphicFramePr>
          <p:cNvPr id="8" name="Chart 7"/>
          <p:cNvGraphicFramePr/>
          <p:nvPr>
            <p:extLst>
              <p:ext uri="{D42A27DB-BD31-4B8C-83A1-F6EECF244321}">
                <p14:modId xmlns:p14="http://schemas.microsoft.com/office/powerpoint/2010/main" val="4065133103"/>
              </p:ext>
            </p:extLst>
          </p:nvPr>
        </p:nvGraphicFramePr>
        <p:xfrm>
          <a:off x="6913245" y="4198876"/>
          <a:ext cx="17291346" cy="765160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3">
            <a:extLst>
              <a:ext uri="{FF2B5EF4-FFF2-40B4-BE49-F238E27FC236}">
                <a16:creationId xmlns="" xmlns:a16="http://schemas.microsoft.com/office/drawing/2014/main" id="{42B65EC2-E6D9-4213-A1DF-CA8FA2261723}"/>
              </a:ext>
            </a:extLst>
          </p:cNvPr>
          <p:cNvSpPr txBox="1">
            <a:spLocks/>
          </p:cNvSpPr>
          <p:nvPr/>
        </p:nvSpPr>
        <p:spPr>
          <a:xfrm>
            <a:off x="7835873" y="13275420"/>
            <a:ext cx="8138263" cy="2597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a:t>
            </a:r>
          </a:p>
        </p:txBody>
      </p:sp>
    </p:spTree>
    <p:extLst>
      <p:ext uri="{BB962C8B-B14F-4D97-AF65-F5344CB8AC3E}">
        <p14:creationId xmlns:p14="http://schemas.microsoft.com/office/powerpoint/2010/main" val="783676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23</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63909" y="4446935"/>
            <a:ext cx="6327392" cy="3785652"/>
          </a:xfrm>
          <a:prstGeom prst="rect">
            <a:avLst/>
          </a:prstGeom>
          <a:noFill/>
        </p:spPr>
        <p:txBody>
          <a:bodyPr wrap="square" rtlCol="0">
            <a:spAutoFit/>
          </a:bodyPr>
          <a:lstStyle/>
          <a:p>
            <a:pPr lvl="0" defTabSz="457200">
              <a:spcBef>
                <a:spcPct val="0"/>
              </a:spcBef>
              <a:defRPr/>
            </a:pPr>
            <a:r>
              <a:rPr lang="en-US" sz="4800" spc="-100" dirty="0">
                <a:solidFill>
                  <a:schemeClr val="bg1"/>
                </a:solidFill>
              </a:rPr>
              <a:t>On Average, </a:t>
            </a:r>
            <a:r>
              <a:rPr lang="en-US" sz="4800" b="1" spc="-100" dirty="0"/>
              <a:t>Over</a:t>
            </a:r>
            <a:r>
              <a:rPr lang="en-US" sz="4800" spc="-100" dirty="0"/>
              <a:t> </a:t>
            </a:r>
            <a:r>
              <a:rPr lang="en-US" sz="4800" b="1" spc="-100" dirty="0"/>
              <a:t>Six</a:t>
            </a:r>
            <a:r>
              <a:rPr lang="en-US" sz="4800" spc="-100" dirty="0"/>
              <a:t> </a:t>
            </a:r>
            <a:r>
              <a:rPr lang="en-US" sz="4800" spc="-100" dirty="0">
                <a:solidFill>
                  <a:schemeClr val="bg1"/>
                </a:solidFill>
              </a:rPr>
              <a:t>Different Ad-Supported TV Programs Trended In The Top 10 At Some Point During Each Night</a:t>
            </a:r>
          </a:p>
        </p:txBody>
      </p:sp>
      <p:graphicFrame>
        <p:nvGraphicFramePr>
          <p:cNvPr id="7" name="Chart 6"/>
          <p:cNvGraphicFramePr/>
          <p:nvPr>
            <p:extLst>
              <p:ext uri="{D42A27DB-BD31-4B8C-83A1-F6EECF244321}">
                <p14:modId xmlns:p14="http://schemas.microsoft.com/office/powerpoint/2010/main" val="1901519353"/>
              </p:ext>
            </p:extLst>
          </p:nvPr>
        </p:nvGraphicFramePr>
        <p:xfrm>
          <a:off x="7055547" y="3275216"/>
          <a:ext cx="17137954" cy="9092928"/>
        </p:xfrm>
        <a:graphic>
          <a:graphicData uri="http://schemas.openxmlformats.org/drawingml/2006/chart">
            <c:chart xmlns:c="http://schemas.openxmlformats.org/drawingml/2006/chart" xmlns:r="http://schemas.openxmlformats.org/officeDocument/2006/relationships" r:id="rId3"/>
          </a:graphicData>
        </a:graphic>
      </p:graphicFrame>
      <p:sp>
        <p:nvSpPr>
          <p:cNvPr id="8" name="Rounded Rectangle 10"/>
          <p:cNvSpPr/>
          <p:nvPr/>
        </p:nvSpPr>
        <p:spPr>
          <a:xfrm>
            <a:off x="6793227" y="1853120"/>
            <a:ext cx="17593948"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prstClr val="black"/>
                </a:solidFill>
                <a:effectLst/>
                <a:uLnTx/>
                <a:uFillTx/>
                <a:latin typeface="Trebuchet MS"/>
                <a:ea typeface="+mn-ea"/>
                <a:cs typeface="+mn-cs"/>
              </a:rPr>
              <a:t># of TV Programs Trending In The Top 10 During Each Night</a:t>
            </a:r>
          </a:p>
        </p:txBody>
      </p:sp>
      <p:sp>
        <p:nvSpPr>
          <p:cNvPr id="41" name="TextBox 40"/>
          <p:cNvSpPr txBox="1"/>
          <p:nvPr/>
        </p:nvSpPr>
        <p:spPr>
          <a:xfrm>
            <a:off x="7708977" y="1181854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Tues</a:t>
            </a:r>
          </a:p>
        </p:txBody>
      </p:sp>
      <p:sp>
        <p:nvSpPr>
          <p:cNvPr id="42" name="TextBox 41"/>
          <p:cNvSpPr txBox="1"/>
          <p:nvPr/>
        </p:nvSpPr>
        <p:spPr>
          <a:xfrm>
            <a:off x="7083281"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Mon</a:t>
            </a:r>
          </a:p>
        </p:txBody>
      </p:sp>
      <p:sp>
        <p:nvSpPr>
          <p:cNvPr id="45" name="TextBox 44"/>
          <p:cNvSpPr txBox="1"/>
          <p:nvPr/>
        </p:nvSpPr>
        <p:spPr>
          <a:xfrm>
            <a:off x="8883385" y="11818549"/>
            <a:ext cx="74770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Thurs</a:t>
            </a:r>
          </a:p>
        </p:txBody>
      </p:sp>
      <p:sp>
        <p:nvSpPr>
          <p:cNvPr id="46" name="TextBox 45"/>
          <p:cNvSpPr txBox="1"/>
          <p:nvPr/>
        </p:nvSpPr>
        <p:spPr>
          <a:xfrm>
            <a:off x="8277748"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Wed</a:t>
            </a:r>
          </a:p>
        </p:txBody>
      </p:sp>
      <p:sp>
        <p:nvSpPr>
          <p:cNvPr id="47" name="TextBox 46"/>
          <p:cNvSpPr txBox="1"/>
          <p:nvPr/>
        </p:nvSpPr>
        <p:spPr>
          <a:xfrm>
            <a:off x="9534262" y="1181854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Fri</a:t>
            </a:r>
          </a:p>
        </p:txBody>
      </p:sp>
      <p:sp>
        <p:nvSpPr>
          <p:cNvPr id="48" name="TextBox 47"/>
          <p:cNvSpPr txBox="1"/>
          <p:nvPr/>
        </p:nvSpPr>
        <p:spPr>
          <a:xfrm>
            <a:off x="10692046" y="11818549"/>
            <a:ext cx="5994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Sun</a:t>
            </a:r>
          </a:p>
        </p:txBody>
      </p:sp>
      <p:sp>
        <p:nvSpPr>
          <p:cNvPr id="49" name="TextBox 48"/>
          <p:cNvSpPr txBox="1"/>
          <p:nvPr/>
        </p:nvSpPr>
        <p:spPr>
          <a:xfrm>
            <a:off x="10086408"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Sat</a:t>
            </a:r>
          </a:p>
        </p:txBody>
      </p:sp>
      <p:sp>
        <p:nvSpPr>
          <p:cNvPr id="51" name="TextBox 50"/>
          <p:cNvSpPr txBox="1"/>
          <p:nvPr/>
        </p:nvSpPr>
        <p:spPr>
          <a:xfrm>
            <a:off x="11972052" y="1181854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Tues</a:t>
            </a:r>
          </a:p>
        </p:txBody>
      </p:sp>
      <p:sp>
        <p:nvSpPr>
          <p:cNvPr id="52" name="TextBox 51"/>
          <p:cNvSpPr txBox="1"/>
          <p:nvPr/>
        </p:nvSpPr>
        <p:spPr>
          <a:xfrm>
            <a:off x="11346356"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Mon</a:t>
            </a:r>
          </a:p>
        </p:txBody>
      </p:sp>
      <p:sp>
        <p:nvSpPr>
          <p:cNvPr id="53" name="TextBox 52"/>
          <p:cNvSpPr txBox="1"/>
          <p:nvPr/>
        </p:nvSpPr>
        <p:spPr>
          <a:xfrm>
            <a:off x="13146460" y="11818549"/>
            <a:ext cx="65998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Thurs</a:t>
            </a:r>
          </a:p>
        </p:txBody>
      </p:sp>
      <p:sp>
        <p:nvSpPr>
          <p:cNvPr id="54" name="TextBox 53"/>
          <p:cNvSpPr txBox="1"/>
          <p:nvPr/>
        </p:nvSpPr>
        <p:spPr>
          <a:xfrm>
            <a:off x="12540823"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Wed</a:t>
            </a:r>
          </a:p>
        </p:txBody>
      </p:sp>
      <p:sp>
        <p:nvSpPr>
          <p:cNvPr id="55" name="TextBox 54"/>
          <p:cNvSpPr txBox="1"/>
          <p:nvPr/>
        </p:nvSpPr>
        <p:spPr>
          <a:xfrm>
            <a:off x="13780712" y="1181854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Fri</a:t>
            </a:r>
          </a:p>
        </p:txBody>
      </p:sp>
      <p:sp>
        <p:nvSpPr>
          <p:cNvPr id="56" name="TextBox 55"/>
          <p:cNvSpPr txBox="1"/>
          <p:nvPr/>
        </p:nvSpPr>
        <p:spPr>
          <a:xfrm>
            <a:off x="14988371" y="11818549"/>
            <a:ext cx="5994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Sun</a:t>
            </a:r>
          </a:p>
        </p:txBody>
      </p:sp>
      <p:sp>
        <p:nvSpPr>
          <p:cNvPr id="57" name="TextBox 56"/>
          <p:cNvSpPr txBox="1"/>
          <p:nvPr/>
        </p:nvSpPr>
        <p:spPr>
          <a:xfrm>
            <a:off x="14382733"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Sat</a:t>
            </a:r>
          </a:p>
        </p:txBody>
      </p:sp>
      <p:sp>
        <p:nvSpPr>
          <p:cNvPr id="65" name="TextBox 64"/>
          <p:cNvSpPr txBox="1"/>
          <p:nvPr/>
        </p:nvSpPr>
        <p:spPr>
          <a:xfrm>
            <a:off x="16219681" y="1181854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Tues</a:t>
            </a:r>
          </a:p>
        </p:txBody>
      </p:sp>
      <p:sp>
        <p:nvSpPr>
          <p:cNvPr id="66" name="TextBox 65"/>
          <p:cNvSpPr txBox="1"/>
          <p:nvPr/>
        </p:nvSpPr>
        <p:spPr>
          <a:xfrm>
            <a:off x="15593985"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Mon</a:t>
            </a:r>
          </a:p>
        </p:txBody>
      </p:sp>
      <p:sp>
        <p:nvSpPr>
          <p:cNvPr id="67" name="TextBox 66"/>
          <p:cNvSpPr txBox="1"/>
          <p:nvPr/>
        </p:nvSpPr>
        <p:spPr>
          <a:xfrm>
            <a:off x="17459465" y="11818549"/>
            <a:ext cx="65998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Thurs</a:t>
            </a:r>
          </a:p>
        </p:txBody>
      </p:sp>
      <p:sp>
        <p:nvSpPr>
          <p:cNvPr id="68" name="TextBox 67"/>
          <p:cNvSpPr txBox="1"/>
          <p:nvPr/>
        </p:nvSpPr>
        <p:spPr>
          <a:xfrm>
            <a:off x="16821702"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Wed</a:t>
            </a:r>
          </a:p>
        </p:txBody>
      </p:sp>
      <p:sp>
        <p:nvSpPr>
          <p:cNvPr id="69" name="TextBox 68"/>
          <p:cNvSpPr txBox="1"/>
          <p:nvPr/>
        </p:nvSpPr>
        <p:spPr>
          <a:xfrm>
            <a:off x="18093717" y="1181854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Fri</a:t>
            </a:r>
          </a:p>
        </p:txBody>
      </p:sp>
      <p:sp>
        <p:nvSpPr>
          <p:cNvPr id="70" name="TextBox 69"/>
          <p:cNvSpPr txBox="1"/>
          <p:nvPr/>
        </p:nvSpPr>
        <p:spPr>
          <a:xfrm>
            <a:off x="19278668" y="11818549"/>
            <a:ext cx="5994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Sun</a:t>
            </a:r>
          </a:p>
        </p:txBody>
      </p:sp>
      <p:sp>
        <p:nvSpPr>
          <p:cNvPr id="71" name="TextBox 70"/>
          <p:cNvSpPr txBox="1"/>
          <p:nvPr/>
        </p:nvSpPr>
        <p:spPr>
          <a:xfrm>
            <a:off x="18646987"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Sat</a:t>
            </a:r>
          </a:p>
        </p:txBody>
      </p:sp>
      <p:sp>
        <p:nvSpPr>
          <p:cNvPr id="72" name="TextBox 71"/>
          <p:cNvSpPr txBox="1"/>
          <p:nvPr/>
        </p:nvSpPr>
        <p:spPr>
          <a:xfrm>
            <a:off x="20562726" y="1181854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Tues</a:t>
            </a:r>
          </a:p>
        </p:txBody>
      </p:sp>
      <p:sp>
        <p:nvSpPr>
          <p:cNvPr id="73" name="TextBox 72"/>
          <p:cNvSpPr txBox="1"/>
          <p:nvPr/>
        </p:nvSpPr>
        <p:spPr>
          <a:xfrm>
            <a:off x="19920405"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Mon</a:t>
            </a:r>
          </a:p>
        </p:txBody>
      </p:sp>
      <p:sp>
        <p:nvSpPr>
          <p:cNvPr id="74" name="TextBox 73"/>
          <p:cNvSpPr txBox="1"/>
          <p:nvPr/>
        </p:nvSpPr>
        <p:spPr>
          <a:xfrm>
            <a:off x="21703884" y="11818549"/>
            <a:ext cx="70723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Thurs</a:t>
            </a:r>
          </a:p>
        </p:txBody>
      </p:sp>
      <p:sp>
        <p:nvSpPr>
          <p:cNvPr id="75" name="TextBox 74"/>
          <p:cNvSpPr txBox="1"/>
          <p:nvPr/>
        </p:nvSpPr>
        <p:spPr>
          <a:xfrm>
            <a:off x="21164747"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Wed</a:t>
            </a:r>
          </a:p>
        </p:txBody>
      </p:sp>
      <p:sp>
        <p:nvSpPr>
          <p:cNvPr id="76" name="TextBox 75"/>
          <p:cNvSpPr txBox="1"/>
          <p:nvPr/>
        </p:nvSpPr>
        <p:spPr>
          <a:xfrm>
            <a:off x="22354761" y="1181854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Fri</a:t>
            </a:r>
          </a:p>
        </p:txBody>
      </p:sp>
      <p:sp>
        <p:nvSpPr>
          <p:cNvPr id="77" name="TextBox 76"/>
          <p:cNvSpPr txBox="1"/>
          <p:nvPr/>
        </p:nvSpPr>
        <p:spPr>
          <a:xfrm>
            <a:off x="23595670" y="11818549"/>
            <a:ext cx="5994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Sun</a:t>
            </a:r>
          </a:p>
        </p:txBody>
      </p:sp>
      <p:sp>
        <p:nvSpPr>
          <p:cNvPr id="78" name="TextBox 77"/>
          <p:cNvSpPr txBox="1"/>
          <p:nvPr/>
        </p:nvSpPr>
        <p:spPr>
          <a:xfrm>
            <a:off x="22940157"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Sat</a:t>
            </a:r>
          </a:p>
        </p:txBody>
      </p:sp>
      <p:sp>
        <p:nvSpPr>
          <p:cNvPr id="2" name="TextBox 1"/>
          <p:cNvSpPr txBox="1"/>
          <p:nvPr/>
        </p:nvSpPr>
        <p:spPr>
          <a:xfrm>
            <a:off x="7083281" y="7046151"/>
            <a:ext cx="605638" cy="584775"/>
          </a:xfrm>
          <a:prstGeom prst="rect">
            <a:avLst/>
          </a:prstGeom>
          <a:noFill/>
        </p:spPr>
        <p:txBody>
          <a:bodyPr wrap="square" rtlCol="0">
            <a:spAutoFit/>
          </a:bodyPr>
          <a:lstStyle/>
          <a:p>
            <a:pPr algn="ctr"/>
            <a:r>
              <a:rPr lang="en-US" sz="3200" u="sng" dirty="0"/>
              <a:t>5</a:t>
            </a:r>
          </a:p>
        </p:txBody>
      </p:sp>
      <p:sp>
        <p:nvSpPr>
          <p:cNvPr id="37" name="TextBox 36"/>
          <p:cNvSpPr txBox="1"/>
          <p:nvPr/>
        </p:nvSpPr>
        <p:spPr>
          <a:xfrm>
            <a:off x="7691160" y="5562295"/>
            <a:ext cx="605638" cy="584775"/>
          </a:xfrm>
          <a:prstGeom prst="rect">
            <a:avLst/>
          </a:prstGeom>
          <a:noFill/>
        </p:spPr>
        <p:txBody>
          <a:bodyPr wrap="square" rtlCol="0">
            <a:spAutoFit/>
          </a:bodyPr>
          <a:lstStyle/>
          <a:p>
            <a:pPr algn="ctr"/>
            <a:r>
              <a:rPr lang="en-US" sz="3200" u="sng" dirty="0"/>
              <a:t>7</a:t>
            </a:r>
          </a:p>
        </p:txBody>
      </p:sp>
      <p:sp>
        <p:nvSpPr>
          <p:cNvPr id="38" name="TextBox 37"/>
          <p:cNvSpPr txBox="1"/>
          <p:nvPr/>
        </p:nvSpPr>
        <p:spPr>
          <a:xfrm>
            <a:off x="8315848" y="4086241"/>
            <a:ext cx="605638" cy="584775"/>
          </a:xfrm>
          <a:prstGeom prst="rect">
            <a:avLst/>
          </a:prstGeom>
          <a:noFill/>
        </p:spPr>
        <p:txBody>
          <a:bodyPr wrap="square" rtlCol="0">
            <a:spAutoFit/>
          </a:bodyPr>
          <a:lstStyle/>
          <a:p>
            <a:pPr algn="ctr"/>
            <a:r>
              <a:rPr lang="en-US" sz="3200" u="sng" dirty="0"/>
              <a:t>9</a:t>
            </a:r>
          </a:p>
        </p:txBody>
      </p:sp>
      <p:sp>
        <p:nvSpPr>
          <p:cNvPr id="39" name="TextBox 38"/>
          <p:cNvSpPr txBox="1"/>
          <p:nvPr/>
        </p:nvSpPr>
        <p:spPr>
          <a:xfrm>
            <a:off x="8921486" y="6292037"/>
            <a:ext cx="605638" cy="584775"/>
          </a:xfrm>
          <a:prstGeom prst="rect">
            <a:avLst/>
          </a:prstGeom>
          <a:noFill/>
        </p:spPr>
        <p:txBody>
          <a:bodyPr wrap="square" rtlCol="0">
            <a:spAutoFit/>
          </a:bodyPr>
          <a:lstStyle/>
          <a:p>
            <a:pPr algn="ctr"/>
            <a:r>
              <a:rPr lang="en-US" sz="3200" u="sng" dirty="0"/>
              <a:t>6</a:t>
            </a:r>
          </a:p>
        </p:txBody>
      </p:sp>
      <p:sp>
        <p:nvSpPr>
          <p:cNvPr id="40" name="TextBox 39"/>
          <p:cNvSpPr txBox="1"/>
          <p:nvPr/>
        </p:nvSpPr>
        <p:spPr>
          <a:xfrm>
            <a:off x="9527124" y="4766989"/>
            <a:ext cx="605638" cy="584775"/>
          </a:xfrm>
          <a:prstGeom prst="rect">
            <a:avLst/>
          </a:prstGeom>
          <a:noFill/>
        </p:spPr>
        <p:txBody>
          <a:bodyPr wrap="square" rtlCol="0">
            <a:spAutoFit/>
          </a:bodyPr>
          <a:lstStyle/>
          <a:p>
            <a:pPr algn="ctr"/>
            <a:r>
              <a:rPr lang="en-US" sz="3200" u="sng" dirty="0"/>
              <a:t>8</a:t>
            </a:r>
          </a:p>
        </p:txBody>
      </p:sp>
      <p:sp>
        <p:nvSpPr>
          <p:cNvPr id="43" name="TextBox 42"/>
          <p:cNvSpPr txBox="1"/>
          <p:nvPr/>
        </p:nvSpPr>
        <p:spPr>
          <a:xfrm>
            <a:off x="10144449" y="6299014"/>
            <a:ext cx="605638" cy="584775"/>
          </a:xfrm>
          <a:prstGeom prst="rect">
            <a:avLst/>
          </a:prstGeom>
          <a:noFill/>
        </p:spPr>
        <p:txBody>
          <a:bodyPr wrap="square" rtlCol="0">
            <a:spAutoFit/>
          </a:bodyPr>
          <a:lstStyle/>
          <a:p>
            <a:pPr algn="ctr"/>
            <a:r>
              <a:rPr lang="en-US" sz="3200" u="sng" dirty="0"/>
              <a:t>6</a:t>
            </a:r>
          </a:p>
        </p:txBody>
      </p:sp>
      <p:sp>
        <p:nvSpPr>
          <p:cNvPr id="44" name="TextBox 43"/>
          <p:cNvSpPr txBox="1"/>
          <p:nvPr/>
        </p:nvSpPr>
        <p:spPr>
          <a:xfrm>
            <a:off x="10764622" y="6308969"/>
            <a:ext cx="605638" cy="584775"/>
          </a:xfrm>
          <a:prstGeom prst="rect">
            <a:avLst/>
          </a:prstGeom>
          <a:noFill/>
        </p:spPr>
        <p:txBody>
          <a:bodyPr wrap="square" rtlCol="0">
            <a:spAutoFit/>
          </a:bodyPr>
          <a:lstStyle/>
          <a:p>
            <a:pPr algn="ctr"/>
            <a:r>
              <a:rPr lang="en-US" sz="3200" u="sng" dirty="0"/>
              <a:t>6</a:t>
            </a:r>
          </a:p>
        </p:txBody>
      </p:sp>
      <p:sp>
        <p:nvSpPr>
          <p:cNvPr id="50" name="TextBox 49"/>
          <p:cNvSpPr txBox="1"/>
          <p:nvPr/>
        </p:nvSpPr>
        <p:spPr>
          <a:xfrm>
            <a:off x="11367339" y="7046150"/>
            <a:ext cx="605638" cy="584775"/>
          </a:xfrm>
          <a:prstGeom prst="rect">
            <a:avLst/>
          </a:prstGeom>
          <a:noFill/>
        </p:spPr>
        <p:txBody>
          <a:bodyPr wrap="square" rtlCol="0">
            <a:spAutoFit/>
          </a:bodyPr>
          <a:lstStyle/>
          <a:p>
            <a:pPr algn="ctr"/>
            <a:r>
              <a:rPr lang="en-US" sz="3200" u="sng" dirty="0"/>
              <a:t>5</a:t>
            </a:r>
          </a:p>
        </p:txBody>
      </p:sp>
      <p:sp>
        <p:nvSpPr>
          <p:cNvPr id="58" name="TextBox 57"/>
          <p:cNvSpPr txBox="1"/>
          <p:nvPr/>
        </p:nvSpPr>
        <p:spPr>
          <a:xfrm>
            <a:off x="11971044" y="7805701"/>
            <a:ext cx="605638" cy="584775"/>
          </a:xfrm>
          <a:prstGeom prst="rect">
            <a:avLst/>
          </a:prstGeom>
          <a:noFill/>
        </p:spPr>
        <p:txBody>
          <a:bodyPr wrap="square" rtlCol="0">
            <a:spAutoFit/>
          </a:bodyPr>
          <a:lstStyle/>
          <a:p>
            <a:pPr algn="ctr"/>
            <a:r>
              <a:rPr lang="en-US" sz="3200" u="sng" dirty="0"/>
              <a:t>4</a:t>
            </a:r>
          </a:p>
        </p:txBody>
      </p:sp>
      <p:sp>
        <p:nvSpPr>
          <p:cNvPr id="60" name="TextBox 59"/>
          <p:cNvSpPr txBox="1"/>
          <p:nvPr/>
        </p:nvSpPr>
        <p:spPr>
          <a:xfrm>
            <a:off x="12551059" y="7046150"/>
            <a:ext cx="605638" cy="584775"/>
          </a:xfrm>
          <a:prstGeom prst="rect">
            <a:avLst/>
          </a:prstGeom>
          <a:noFill/>
        </p:spPr>
        <p:txBody>
          <a:bodyPr wrap="square" rtlCol="0">
            <a:spAutoFit/>
          </a:bodyPr>
          <a:lstStyle/>
          <a:p>
            <a:pPr algn="ctr"/>
            <a:r>
              <a:rPr lang="en-US" sz="3200" u="sng" dirty="0"/>
              <a:t>5</a:t>
            </a:r>
          </a:p>
        </p:txBody>
      </p:sp>
      <p:sp>
        <p:nvSpPr>
          <p:cNvPr id="61" name="TextBox 60"/>
          <p:cNvSpPr txBox="1"/>
          <p:nvPr/>
        </p:nvSpPr>
        <p:spPr>
          <a:xfrm>
            <a:off x="13175074" y="7805701"/>
            <a:ext cx="605638" cy="584775"/>
          </a:xfrm>
          <a:prstGeom prst="rect">
            <a:avLst/>
          </a:prstGeom>
          <a:noFill/>
        </p:spPr>
        <p:txBody>
          <a:bodyPr wrap="square" rtlCol="0">
            <a:spAutoFit/>
          </a:bodyPr>
          <a:lstStyle/>
          <a:p>
            <a:pPr algn="ctr"/>
            <a:r>
              <a:rPr lang="en-US" sz="3200" u="sng" dirty="0"/>
              <a:t>4</a:t>
            </a:r>
          </a:p>
        </p:txBody>
      </p:sp>
      <p:sp>
        <p:nvSpPr>
          <p:cNvPr id="62" name="TextBox 61"/>
          <p:cNvSpPr txBox="1"/>
          <p:nvPr/>
        </p:nvSpPr>
        <p:spPr>
          <a:xfrm>
            <a:off x="13818812" y="8630179"/>
            <a:ext cx="605638" cy="584775"/>
          </a:xfrm>
          <a:prstGeom prst="rect">
            <a:avLst/>
          </a:prstGeom>
          <a:noFill/>
        </p:spPr>
        <p:txBody>
          <a:bodyPr wrap="square" rtlCol="0">
            <a:spAutoFit/>
          </a:bodyPr>
          <a:lstStyle/>
          <a:p>
            <a:pPr algn="ctr"/>
            <a:r>
              <a:rPr lang="en-US" sz="3200" u="sng" dirty="0"/>
              <a:t>3</a:t>
            </a:r>
          </a:p>
        </p:txBody>
      </p:sp>
      <p:sp>
        <p:nvSpPr>
          <p:cNvPr id="63" name="TextBox 62"/>
          <p:cNvSpPr txBox="1"/>
          <p:nvPr/>
        </p:nvSpPr>
        <p:spPr>
          <a:xfrm>
            <a:off x="14381608" y="5561830"/>
            <a:ext cx="605638" cy="584775"/>
          </a:xfrm>
          <a:prstGeom prst="rect">
            <a:avLst/>
          </a:prstGeom>
          <a:noFill/>
        </p:spPr>
        <p:txBody>
          <a:bodyPr wrap="square" rtlCol="0">
            <a:spAutoFit/>
          </a:bodyPr>
          <a:lstStyle/>
          <a:p>
            <a:pPr algn="ctr"/>
            <a:r>
              <a:rPr lang="en-US" sz="3200" u="sng" dirty="0"/>
              <a:t>7</a:t>
            </a:r>
          </a:p>
        </p:txBody>
      </p:sp>
      <p:sp>
        <p:nvSpPr>
          <p:cNvPr id="79" name="TextBox 78"/>
          <p:cNvSpPr txBox="1"/>
          <p:nvPr/>
        </p:nvSpPr>
        <p:spPr>
          <a:xfrm>
            <a:off x="15018886" y="6238720"/>
            <a:ext cx="605638" cy="584775"/>
          </a:xfrm>
          <a:prstGeom prst="rect">
            <a:avLst/>
          </a:prstGeom>
          <a:noFill/>
        </p:spPr>
        <p:txBody>
          <a:bodyPr wrap="square" rtlCol="0">
            <a:spAutoFit/>
          </a:bodyPr>
          <a:lstStyle/>
          <a:p>
            <a:pPr algn="ctr"/>
            <a:r>
              <a:rPr lang="en-US" sz="3200" u="sng" dirty="0"/>
              <a:t>6</a:t>
            </a:r>
          </a:p>
        </p:txBody>
      </p:sp>
      <p:sp>
        <p:nvSpPr>
          <p:cNvPr id="80" name="TextBox 79"/>
          <p:cNvSpPr txBox="1"/>
          <p:nvPr/>
        </p:nvSpPr>
        <p:spPr>
          <a:xfrm>
            <a:off x="15614043" y="7805701"/>
            <a:ext cx="605638" cy="584775"/>
          </a:xfrm>
          <a:prstGeom prst="rect">
            <a:avLst/>
          </a:prstGeom>
          <a:noFill/>
        </p:spPr>
        <p:txBody>
          <a:bodyPr wrap="square" rtlCol="0">
            <a:spAutoFit/>
          </a:bodyPr>
          <a:lstStyle/>
          <a:p>
            <a:pPr algn="ctr"/>
            <a:r>
              <a:rPr lang="en-US" sz="3200" u="sng" dirty="0"/>
              <a:t>4</a:t>
            </a:r>
          </a:p>
        </p:txBody>
      </p:sp>
      <p:sp>
        <p:nvSpPr>
          <p:cNvPr id="81" name="TextBox 80"/>
          <p:cNvSpPr txBox="1"/>
          <p:nvPr/>
        </p:nvSpPr>
        <p:spPr>
          <a:xfrm>
            <a:off x="16216652" y="7040777"/>
            <a:ext cx="605638" cy="584775"/>
          </a:xfrm>
          <a:prstGeom prst="rect">
            <a:avLst/>
          </a:prstGeom>
          <a:noFill/>
        </p:spPr>
        <p:txBody>
          <a:bodyPr wrap="square" rtlCol="0">
            <a:spAutoFit/>
          </a:bodyPr>
          <a:lstStyle/>
          <a:p>
            <a:pPr algn="ctr"/>
            <a:r>
              <a:rPr lang="en-US" sz="3200" u="sng" dirty="0"/>
              <a:t>5</a:t>
            </a:r>
          </a:p>
        </p:txBody>
      </p:sp>
      <p:sp>
        <p:nvSpPr>
          <p:cNvPr id="82" name="TextBox 81"/>
          <p:cNvSpPr txBox="1"/>
          <p:nvPr/>
        </p:nvSpPr>
        <p:spPr>
          <a:xfrm>
            <a:off x="16853828" y="4086241"/>
            <a:ext cx="605638" cy="584775"/>
          </a:xfrm>
          <a:prstGeom prst="rect">
            <a:avLst/>
          </a:prstGeom>
          <a:noFill/>
        </p:spPr>
        <p:txBody>
          <a:bodyPr wrap="square" rtlCol="0">
            <a:spAutoFit/>
          </a:bodyPr>
          <a:lstStyle/>
          <a:p>
            <a:pPr algn="ctr"/>
            <a:r>
              <a:rPr lang="en-US" sz="3200" u="sng" dirty="0"/>
              <a:t>9</a:t>
            </a:r>
          </a:p>
        </p:txBody>
      </p:sp>
      <p:sp>
        <p:nvSpPr>
          <p:cNvPr id="83" name="TextBox 82"/>
          <p:cNvSpPr txBox="1"/>
          <p:nvPr/>
        </p:nvSpPr>
        <p:spPr>
          <a:xfrm>
            <a:off x="17444799" y="7040776"/>
            <a:ext cx="605638" cy="584775"/>
          </a:xfrm>
          <a:prstGeom prst="rect">
            <a:avLst/>
          </a:prstGeom>
          <a:noFill/>
        </p:spPr>
        <p:txBody>
          <a:bodyPr wrap="square" rtlCol="0">
            <a:spAutoFit/>
          </a:bodyPr>
          <a:lstStyle/>
          <a:p>
            <a:pPr algn="ctr"/>
            <a:r>
              <a:rPr lang="en-US" sz="3200" u="sng" dirty="0"/>
              <a:t>5</a:t>
            </a:r>
          </a:p>
        </p:txBody>
      </p:sp>
      <p:sp>
        <p:nvSpPr>
          <p:cNvPr id="84" name="TextBox 83"/>
          <p:cNvSpPr txBox="1"/>
          <p:nvPr/>
        </p:nvSpPr>
        <p:spPr>
          <a:xfrm>
            <a:off x="18056139" y="7805701"/>
            <a:ext cx="605638" cy="584775"/>
          </a:xfrm>
          <a:prstGeom prst="rect">
            <a:avLst/>
          </a:prstGeom>
          <a:noFill/>
        </p:spPr>
        <p:txBody>
          <a:bodyPr wrap="square" rtlCol="0">
            <a:spAutoFit/>
          </a:bodyPr>
          <a:lstStyle/>
          <a:p>
            <a:pPr algn="ctr"/>
            <a:r>
              <a:rPr lang="en-US" sz="3200" u="sng" dirty="0"/>
              <a:t>4</a:t>
            </a:r>
          </a:p>
        </p:txBody>
      </p:sp>
      <p:sp>
        <p:nvSpPr>
          <p:cNvPr id="85" name="TextBox 84"/>
          <p:cNvSpPr txBox="1"/>
          <p:nvPr/>
        </p:nvSpPr>
        <p:spPr>
          <a:xfrm>
            <a:off x="18673513" y="4086240"/>
            <a:ext cx="605638" cy="584775"/>
          </a:xfrm>
          <a:prstGeom prst="rect">
            <a:avLst/>
          </a:prstGeom>
          <a:noFill/>
        </p:spPr>
        <p:txBody>
          <a:bodyPr wrap="square" rtlCol="0">
            <a:spAutoFit/>
          </a:bodyPr>
          <a:lstStyle/>
          <a:p>
            <a:pPr algn="ctr"/>
            <a:r>
              <a:rPr lang="en-US" sz="3200" u="sng" dirty="0"/>
              <a:t>9</a:t>
            </a:r>
          </a:p>
        </p:txBody>
      </p:sp>
      <p:sp>
        <p:nvSpPr>
          <p:cNvPr id="86" name="TextBox 85"/>
          <p:cNvSpPr txBox="1"/>
          <p:nvPr/>
        </p:nvSpPr>
        <p:spPr>
          <a:xfrm>
            <a:off x="21721456" y="4067425"/>
            <a:ext cx="605638" cy="584775"/>
          </a:xfrm>
          <a:prstGeom prst="rect">
            <a:avLst/>
          </a:prstGeom>
          <a:noFill/>
        </p:spPr>
        <p:txBody>
          <a:bodyPr wrap="square" rtlCol="0">
            <a:spAutoFit/>
          </a:bodyPr>
          <a:lstStyle/>
          <a:p>
            <a:pPr algn="ctr"/>
            <a:r>
              <a:rPr lang="en-US" sz="3200" u="sng" dirty="0"/>
              <a:t>9</a:t>
            </a:r>
          </a:p>
        </p:txBody>
      </p:sp>
      <p:sp>
        <p:nvSpPr>
          <p:cNvPr id="87" name="TextBox 86"/>
          <p:cNvSpPr txBox="1"/>
          <p:nvPr/>
        </p:nvSpPr>
        <p:spPr>
          <a:xfrm>
            <a:off x="19287554" y="5593580"/>
            <a:ext cx="605638" cy="584775"/>
          </a:xfrm>
          <a:prstGeom prst="rect">
            <a:avLst/>
          </a:prstGeom>
          <a:noFill/>
        </p:spPr>
        <p:txBody>
          <a:bodyPr wrap="square" rtlCol="0">
            <a:spAutoFit/>
          </a:bodyPr>
          <a:lstStyle/>
          <a:p>
            <a:pPr algn="ctr"/>
            <a:r>
              <a:rPr lang="en-US" sz="3200" u="sng" dirty="0"/>
              <a:t>7</a:t>
            </a:r>
          </a:p>
        </p:txBody>
      </p:sp>
      <p:sp>
        <p:nvSpPr>
          <p:cNvPr id="88" name="TextBox 87"/>
          <p:cNvSpPr txBox="1"/>
          <p:nvPr/>
        </p:nvSpPr>
        <p:spPr>
          <a:xfrm>
            <a:off x="19895017" y="7046151"/>
            <a:ext cx="605638" cy="584775"/>
          </a:xfrm>
          <a:prstGeom prst="rect">
            <a:avLst/>
          </a:prstGeom>
          <a:noFill/>
        </p:spPr>
        <p:txBody>
          <a:bodyPr wrap="square" rtlCol="0">
            <a:spAutoFit/>
          </a:bodyPr>
          <a:lstStyle/>
          <a:p>
            <a:pPr algn="ctr"/>
            <a:r>
              <a:rPr lang="en-US" sz="3200" u="sng" dirty="0"/>
              <a:t>5</a:t>
            </a:r>
          </a:p>
        </p:txBody>
      </p:sp>
      <p:sp>
        <p:nvSpPr>
          <p:cNvPr id="89" name="TextBox 88"/>
          <p:cNvSpPr txBox="1"/>
          <p:nvPr/>
        </p:nvSpPr>
        <p:spPr>
          <a:xfrm>
            <a:off x="20497584" y="6292036"/>
            <a:ext cx="605638" cy="584775"/>
          </a:xfrm>
          <a:prstGeom prst="rect">
            <a:avLst/>
          </a:prstGeom>
          <a:noFill/>
        </p:spPr>
        <p:txBody>
          <a:bodyPr wrap="square" rtlCol="0">
            <a:spAutoFit/>
          </a:bodyPr>
          <a:lstStyle/>
          <a:p>
            <a:pPr algn="ctr"/>
            <a:r>
              <a:rPr lang="en-US" sz="3200" u="sng" dirty="0"/>
              <a:t>6</a:t>
            </a:r>
          </a:p>
        </p:txBody>
      </p:sp>
      <p:sp>
        <p:nvSpPr>
          <p:cNvPr id="91" name="TextBox 90"/>
          <p:cNvSpPr txBox="1"/>
          <p:nvPr/>
        </p:nvSpPr>
        <p:spPr>
          <a:xfrm>
            <a:off x="21103222" y="5593580"/>
            <a:ext cx="605638" cy="584775"/>
          </a:xfrm>
          <a:prstGeom prst="rect">
            <a:avLst/>
          </a:prstGeom>
          <a:noFill/>
        </p:spPr>
        <p:txBody>
          <a:bodyPr wrap="square" rtlCol="0">
            <a:spAutoFit/>
          </a:bodyPr>
          <a:lstStyle/>
          <a:p>
            <a:pPr algn="ctr"/>
            <a:r>
              <a:rPr lang="en-US" sz="3200" u="sng" dirty="0"/>
              <a:t>7</a:t>
            </a:r>
          </a:p>
        </p:txBody>
      </p:sp>
      <p:sp>
        <p:nvSpPr>
          <p:cNvPr id="92" name="TextBox 91"/>
          <p:cNvSpPr txBox="1"/>
          <p:nvPr/>
        </p:nvSpPr>
        <p:spPr>
          <a:xfrm>
            <a:off x="22327094" y="7805701"/>
            <a:ext cx="605638" cy="584775"/>
          </a:xfrm>
          <a:prstGeom prst="rect">
            <a:avLst/>
          </a:prstGeom>
          <a:noFill/>
        </p:spPr>
        <p:txBody>
          <a:bodyPr wrap="square" rtlCol="0">
            <a:spAutoFit/>
          </a:bodyPr>
          <a:lstStyle/>
          <a:p>
            <a:pPr algn="ctr"/>
            <a:r>
              <a:rPr lang="en-US" sz="3200" u="sng" dirty="0"/>
              <a:t>4</a:t>
            </a:r>
          </a:p>
        </p:txBody>
      </p:sp>
      <p:sp>
        <p:nvSpPr>
          <p:cNvPr id="93" name="TextBox 92"/>
          <p:cNvSpPr txBox="1"/>
          <p:nvPr/>
        </p:nvSpPr>
        <p:spPr>
          <a:xfrm>
            <a:off x="22932732" y="6308969"/>
            <a:ext cx="605638" cy="584775"/>
          </a:xfrm>
          <a:prstGeom prst="rect">
            <a:avLst/>
          </a:prstGeom>
          <a:noFill/>
        </p:spPr>
        <p:txBody>
          <a:bodyPr wrap="square" rtlCol="0">
            <a:spAutoFit/>
          </a:bodyPr>
          <a:lstStyle/>
          <a:p>
            <a:pPr algn="ctr"/>
            <a:r>
              <a:rPr lang="en-US" sz="3200" u="sng" dirty="0"/>
              <a:t>6</a:t>
            </a:r>
          </a:p>
        </p:txBody>
      </p:sp>
      <p:sp>
        <p:nvSpPr>
          <p:cNvPr id="94" name="TextBox 93"/>
          <p:cNvSpPr txBox="1"/>
          <p:nvPr/>
        </p:nvSpPr>
        <p:spPr>
          <a:xfrm>
            <a:off x="23553997" y="4908344"/>
            <a:ext cx="605638" cy="584775"/>
          </a:xfrm>
          <a:prstGeom prst="rect">
            <a:avLst/>
          </a:prstGeom>
          <a:noFill/>
        </p:spPr>
        <p:txBody>
          <a:bodyPr wrap="square" rtlCol="0">
            <a:spAutoFit/>
          </a:bodyPr>
          <a:lstStyle/>
          <a:p>
            <a:pPr algn="ctr"/>
            <a:r>
              <a:rPr lang="en-US" sz="3200" u="sng" dirty="0"/>
              <a:t>8</a:t>
            </a:r>
          </a:p>
        </p:txBody>
      </p:sp>
      <p:sp>
        <p:nvSpPr>
          <p:cNvPr id="90" name="Text Placeholder 3">
            <a:extLst>
              <a:ext uri="{FF2B5EF4-FFF2-40B4-BE49-F238E27FC236}">
                <a16:creationId xmlns="" xmlns:a16="http://schemas.microsoft.com/office/drawing/2014/main" id="{42B65EC2-E6D9-4213-A1DF-CA8FA2261723}"/>
              </a:ext>
            </a:extLst>
          </p:cNvPr>
          <p:cNvSpPr txBox="1">
            <a:spLocks/>
          </p:cNvSpPr>
          <p:nvPr/>
        </p:nvSpPr>
        <p:spPr>
          <a:xfrm>
            <a:off x="7835873" y="13275420"/>
            <a:ext cx="8138263" cy="2597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a:t>
            </a:r>
          </a:p>
        </p:txBody>
      </p:sp>
    </p:spTree>
    <p:extLst>
      <p:ext uri="{BB962C8B-B14F-4D97-AF65-F5344CB8AC3E}">
        <p14:creationId xmlns:p14="http://schemas.microsoft.com/office/powerpoint/2010/main" val="1108490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24</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63909" y="4446935"/>
            <a:ext cx="6327392" cy="3785652"/>
          </a:xfrm>
          <a:prstGeom prst="rect">
            <a:avLst/>
          </a:prstGeom>
          <a:noFill/>
        </p:spPr>
        <p:txBody>
          <a:bodyPr wrap="square" rtlCol="0">
            <a:spAutoFit/>
          </a:bodyPr>
          <a:lstStyle/>
          <a:p>
            <a:pPr lvl="0" defTabSz="457200">
              <a:spcBef>
                <a:spcPct val="0"/>
              </a:spcBef>
              <a:defRPr/>
            </a:pPr>
            <a:r>
              <a:rPr lang="en-US" sz="4800" spc="-100" dirty="0">
                <a:solidFill>
                  <a:schemeClr val="bg1"/>
                </a:solidFill>
              </a:rPr>
              <a:t>As Many As </a:t>
            </a:r>
            <a:r>
              <a:rPr lang="en-US" sz="4800" b="1" spc="-100" dirty="0"/>
              <a:t>Nine</a:t>
            </a:r>
            <a:r>
              <a:rPr lang="en-US" sz="4800" spc="-100" dirty="0"/>
              <a:t> </a:t>
            </a:r>
            <a:r>
              <a:rPr lang="en-US" sz="4800" spc="-100" dirty="0">
                <a:solidFill>
                  <a:schemeClr val="bg1"/>
                </a:solidFill>
              </a:rPr>
              <a:t>Different Ad-Supported TV Programs Trended In The Top 10 During Some Nights</a:t>
            </a:r>
          </a:p>
        </p:txBody>
      </p:sp>
      <p:graphicFrame>
        <p:nvGraphicFramePr>
          <p:cNvPr id="7" name="Chart 6"/>
          <p:cNvGraphicFramePr/>
          <p:nvPr>
            <p:extLst>
              <p:ext uri="{D42A27DB-BD31-4B8C-83A1-F6EECF244321}">
                <p14:modId xmlns:p14="http://schemas.microsoft.com/office/powerpoint/2010/main" val="3690532836"/>
              </p:ext>
            </p:extLst>
          </p:nvPr>
        </p:nvGraphicFramePr>
        <p:xfrm>
          <a:off x="7055547" y="3275216"/>
          <a:ext cx="17137954" cy="9092928"/>
        </p:xfrm>
        <a:graphic>
          <a:graphicData uri="http://schemas.openxmlformats.org/drawingml/2006/chart">
            <c:chart xmlns:c="http://schemas.openxmlformats.org/drawingml/2006/chart" xmlns:r="http://schemas.openxmlformats.org/officeDocument/2006/relationships" r:id="rId3"/>
          </a:graphicData>
        </a:graphic>
      </p:graphicFrame>
      <p:sp>
        <p:nvSpPr>
          <p:cNvPr id="8" name="Rounded Rectangle 10"/>
          <p:cNvSpPr/>
          <p:nvPr/>
        </p:nvSpPr>
        <p:spPr>
          <a:xfrm>
            <a:off x="6793227" y="1873259"/>
            <a:ext cx="17593948"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prstClr val="black"/>
                </a:solidFill>
                <a:effectLst/>
                <a:uLnTx/>
                <a:uFillTx/>
                <a:latin typeface="Trebuchet MS"/>
                <a:ea typeface="+mn-ea"/>
                <a:cs typeface="+mn-cs"/>
              </a:rPr>
              <a:t># of TV Programs Trending In The Top 10 During Each Night</a:t>
            </a:r>
          </a:p>
        </p:txBody>
      </p:sp>
      <p:sp>
        <p:nvSpPr>
          <p:cNvPr id="41" name="TextBox 40"/>
          <p:cNvSpPr txBox="1"/>
          <p:nvPr/>
        </p:nvSpPr>
        <p:spPr>
          <a:xfrm>
            <a:off x="7708977" y="1181854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Tues</a:t>
            </a:r>
          </a:p>
        </p:txBody>
      </p:sp>
      <p:sp>
        <p:nvSpPr>
          <p:cNvPr id="42" name="TextBox 41"/>
          <p:cNvSpPr txBox="1"/>
          <p:nvPr/>
        </p:nvSpPr>
        <p:spPr>
          <a:xfrm>
            <a:off x="7083281"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Mon</a:t>
            </a:r>
          </a:p>
        </p:txBody>
      </p:sp>
      <p:sp>
        <p:nvSpPr>
          <p:cNvPr id="45" name="TextBox 44"/>
          <p:cNvSpPr txBox="1"/>
          <p:nvPr/>
        </p:nvSpPr>
        <p:spPr>
          <a:xfrm>
            <a:off x="8883386" y="11818549"/>
            <a:ext cx="70777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Thurs</a:t>
            </a:r>
          </a:p>
        </p:txBody>
      </p:sp>
      <p:sp>
        <p:nvSpPr>
          <p:cNvPr id="46" name="TextBox 45"/>
          <p:cNvSpPr txBox="1"/>
          <p:nvPr/>
        </p:nvSpPr>
        <p:spPr>
          <a:xfrm>
            <a:off x="8277748"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Wed</a:t>
            </a:r>
          </a:p>
        </p:txBody>
      </p:sp>
      <p:sp>
        <p:nvSpPr>
          <p:cNvPr id="47" name="TextBox 46"/>
          <p:cNvSpPr txBox="1"/>
          <p:nvPr/>
        </p:nvSpPr>
        <p:spPr>
          <a:xfrm>
            <a:off x="9517637" y="1181854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Fri</a:t>
            </a:r>
          </a:p>
        </p:txBody>
      </p:sp>
      <p:sp>
        <p:nvSpPr>
          <p:cNvPr id="48" name="TextBox 47"/>
          <p:cNvSpPr txBox="1"/>
          <p:nvPr/>
        </p:nvSpPr>
        <p:spPr>
          <a:xfrm>
            <a:off x="10692046" y="11818549"/>
            <a:ext cx="5994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Sun</a:t>
            </a:r>
          </a:p>
        </p:txBody>
      </p:sp>
      <p:sp>
        <p:nvSpPr>
          <p:cNvPr id="49" name="TextBox 48"/>
          <p:cNvSpPr txBox="1"/>
          <p:nvPr/>
        </p:nvSpPr>
        <p:spPr>
          <a:xfrm>
            <a:off x="10103033"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Sat</a:t>
            </a:r>
          </a:p>
        </p:txBody>
      </p:sp>
      <p:sp>
        <p:nvSpPr>
          <p:cNvPr id="51" name="TextBox 50"/>
          <p:cNvSpPr txBox="1"/>
          <p:nvPr/>
        </p:nvSpPr>
        <p:spPr>
          <a:xfrm>
            <a:off x="11972052" y="1181854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Tues</a:t>
            </a:r>
          </a:p>
        </p:txBody>
      </p:sp>
      <p:sp>
        <p:nvSpPr>
          <p:cNvPr id="52" name="TextBox 51"/>
          <p:cNvSpPr txBox="1"/>
          <p:nvPr/>
        </p:nvSpPr>
        <p:spPr>
          <a:xfrm>
            <a:off x="11346356"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Mon</a:t>
            </a:r>
          </a:p>
        </p:txBody>
      </p:sp>
      <p:sp>
        <p:nvSpPr>
          <p:cNvPr id="53" name="TextBox 52"/>
          <p:cNvSpPr txBox="1"/>
          <p:nvPr/>
        </p:nvSpPr>
        <p:spPr>
          <a:xfrm>
            <a:off x="13113211" y="11818549"/>
            <a:ext cx="77315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Thurs</a:t>
            </a:r>
          </a:p>
        </p:txBody>
      </p:sp>
      <p:sp>
        <p:nvSpPr>
          <p:cNvPr id="54" name="TextBox 53"/>
          <p:cNvSpPr txBox="1"/>
          <p:nvPr/>
        </p:nvSpPr>
        <p:spPr>
          <a:xfrm>
            <a:off x="12540823"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Wed</a:t>
            </a:r>
          </a:p>
        </p:txBody>
      </p:sp>
      <p:sp>
        <p:nvSpPr>
          <p:cNvPr id="55" name="TextBox 54"/>
          <p:cNvSpPr txBox="1"/>
          <p:nvPr/>
        </p:nvSpPr>
        <p:spPr>
          <a:xfrm>
            <a:off x="13813962" y="1181854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Fri</a:t>
            </a:r>
          </a:p>
        </p:txBody>
      </p:sp>
      <p:sp>
        <p:nvSpPr>
          <p:cNvPr id="56" name="TextBox 55"/>
          <p:cNvSpPr txBox="1"/>
          <p:nvPr/>
        </p:nvSpPr>
        <p:spPr>
          <a:xfrm>
            <a:off x="15004996" y="11818549"/>
            <a:ext cx="5994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Sun</a:t>
            </a:r>
          </a:p>
        </p:txBody>
      </p:sp>
      <p:sp>
        <p:nvSpPr>
          <p:cNvPr id="57" name="TextBox 56"/>
          <p:cNvSpPr txBox="1"/>
          <p:nvPr/>
        </p:nvSpPr>
        <p:spPr>
          <a:xfrm>
            <a:off x="14399358"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Sat</a:t>
            </a:r>
          </a:p>
        </p:txBody>
      </p:sp>
      <p:sp>
        <p:nvSpPr>
          <p:cNvPr id="65" name="TextBox 64"/>
          <p:cNvSpPr txBox="1"/>
          <p:nvPr/>
        </p:nvSpPr>
        <p:spPr>
          <a:xfrm>
            <a:off x="16252931" y="1181854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Tues</a:t>
            </a:r>
          </a:p>
        </p:txBody>
      </p:sp>
      <p:sp>
        <p:nvSpPr>
          <p:cNvPr id="66" name="TextBox 65"/>
          <p:cNvSpPr txBox="1"/>
          <p:nvPr/>
        </p:nvSpPr>
        <p:spPr>
          <a:xfrm>
            <a:off x="15627235"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Mon</a:t>
            </a:r>
          </a:p>
        </p:txBody>
      </p:sp>
      <p:sp>
        <p:nvSpPr>
          <p:cNvPr id="67" name="TextBox 66"/>
          <p:cNvSpPr txBox="1"/>
          <p:nvPr/>
        </p:nvSpPr>
        <p:spPr>
          <a:xfrm>
            <a:off x="17459466" y="11818549"/>
            <a:ext cx="70777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Thurs</a:t>
            </a:r>
          </a:p>
        </p:txBody>
      </p:sp>
      <p:sp>
        <p:nvSpPr>
          <p:cNvPr id="68" name="TextBox 67"/>
          <p:cNvSpPr txBox="1"/>
          <p:nvPr/>
        </p:nvSpPr>
        <p:spPr>
          <a:xfrm>
            <a:off x="16854952"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Wed</a:t>
            </a:r>
          </a:p>
        </p:txBody>
      </p:sp>
      <p:sp>
        <p:nvSpPr>
          <p:cNvPr id="69" name="TextBox 68"/>
          <p:cNvSpPr txBox="1"/>
          <p:nvPr/>
        </p:nvSpPr>
        <p:spPr>
          <a:xfrm>
            <a:off x="18126967" y="1181854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Fri</a:t>
            </a:r>
          </a:p>
        </p:txBody>
      </p:sp>
      <p:sp>
        <p:nvSpPr>
          <p:cNvPr id="70" name="TextBox 69"/>
          <p:cNvSpPr txBox="1"/>
          <p:nvPr/>
        </p:nvSpPr>
        <p:spPr>
          <a:xfrm>
            <a:off x="19278668" y="11818549"/>
            <a:ext cx="5994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Sun</a:t>
            </a:r>
          </a:p>
        </p:txBody>
      </p:sp>
      <p:sp>
        <p:nvSpPr>
          <p:cNvPr id="71" name="TextBox 70"/>
          <p:cNvSpPr txBox="1"/>
          <p:nvPr/>
        </p:nvSpPr>
        <p:spPr>
          <a:xfrm>
            <a:off x="18680237"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Sat</a:t>
            </a:r>
          </a:p>
        </p:txBody>
      </p:sp>
      <p:sp>
        <p:nvSpPr>
          <p:cNvPr id="72" name="TextBox 71"/>
          <p:cNvSpPr txBox="1"/>
          <p:nvPr/>
        </p:nvSpPr>
        <p:spPr>
          <a:xfrm>
            <a:off x="20579351" y="1181854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Tues</a:t>
            </a:r>
          </a:p>
        </p:txBody>
      </p:sp>
      <p:sp>
        <p:nvSpPr>
          <p:cNvPr id="73" name="TextBox 72"/>
          <p:cNvSpPr txBox="1"/>
          <p:nvPr/>
        </p:nvSpPr>
        <p:spPr>
          <a:xfrm>
            <a:off x="19937030"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Mon</a:t>
            </a:r>
          </a:p>
        </p:txBody>
      </p:sp>
      <p:sp>
        <p:nvSpPr>
          <p:cNvPr id="74" name="TextBox 73"/>
          <p:cNvSpPr txBox="1"/>
          <p:nvPr/>
        </p:nvSpPr>
        <p:spPr>
          <a:xfrm>
            <a:off x="21687259" y="11818549"/>
            <a:ext cx="70777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Thurs</a:t>
            </a:r>
          </a:p>
        </p:txBody>
      </p:sp>
      <p:sp>
        <p:nvSpPr>
          <p:cNvPr id="75" name="TextBox 74"/>
          <p:cNvSpPr txBox="1"/>
          <p:nvPr/>
        </p:nvSpPr>
        <p:spPr>
          <a:xfrm>
            <a:off x="21131497"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Wed</a:t>
            </a:r>
          </a:p>
        </p:txBody>
      </p:sp>
      <p:sp>
        <p:nvSpPr>
          <p:cNvPr id="76" name="TextBox 75"/>
          <p:cNvSpPr txBox="1"/>
          <p:nvPr/>
        </p:nvSpPr>
        <p:spPr>
          <a:xfrm>
            <a:off x="22388011" y="1181854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Fri</a:t>
            </a:r>
          </a:p>
        </p:txBody>
      </p:sp>
      <p:sp>
        <p:nvSpPr>
          <p:cNvPr id="77" name="TextBox 76"/>
          <p:cNvSpPr txBox="1"/>
          <p:nvPr/>
        </p:nvSpPr>
        <p:spPr>
          <a:xfrm>
            <a:off x="23562420" y="11818549"/>
            <a:ext cx="5994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Sun</a:t>
            </a:r>
          </a:p>
        </p:txBody>
      </p:sp>
      <p:sp>
        <p:nvSpPr>
          <p:cNvPr id="78" name="TextBox 77"/>
          <p:cNvSpPr txBox="1"/>
          <p:nvPr/>
        </p:nvSpPr>
        <p:spPr>
          <a:xfrm>
            <a:off x="22940157" y="1181854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Sat</a:t>
            </a:r>
          </a:p>
        </p:txBody>
      </p:sp>
      <p:sp>
        <p:nvSpPr>
          <p:cNvPr id="2" name="TextBox 1"/>
          <p:cNvSpPr txBox="1"/>
          <p:nvPr/>
        </p:nvSpPr>
        <p:spPr>
          <a:xfrm>
            <a:off x="7083281" y="7046151"/>
            <a:ext cx="605638" cy="584775"/>
          </a:xfrm>
          <a:prstGeom prst="rect">
            <a:avLst/>
          </a:prstGeom>
          <a:noFill/>
        </p:spPr>
        <p:txBody>
          <a:bodyPr wrap="square" rtlCol="0">
            <a:spAutoFit/>
          </a:bodyPr>
          <a:lstStyle/>
          <a:p>
            <a:pPr algn="ctr"/>
            <a:r>
              <a:rPr lang="en-US" sz="3200" u="sng" dirty="0"/>
              <a:t>5</a:t>
            </a:r>
          </a:p>
        </p:txBody>
      </p:sp>
      <p:sp>
        <p:nvSpPr>
          <p:cNvPr id="37" name="TextBox 36"/>
          <p:cNvSpPr txBox="1"/>
          <p:nvPr/>
        </p:nvSpPr>
        <p:spPr>
          <a:xfrm>
            <a:off x="7691160" y="5562295"/>
            <a:ext cx="605638" cy="584775"/>
          </a:xfrm>
          <a:prstGeom prst="rect">
            <a:avLst/>
          </a:prstGeom>
          <a:noFill/>
        </p:spPr>
        <p:txBody>
          <a:bodyPr wrap="square" rtlCol="0">
            <a:spAutoFit/>
          </a:bodyPr>
          <a:lstStyle/>
          <a:p>
            <a:pPr algn="ctr"/>
            <a:r>
              <a:rPr lang="en-US" sz="3200" u="sng" dirty="0"/>
              <a:t>7</a:t>
            </a:r>
          </a:p>
        </p:txBody>
      </p:sp>
      <p:sp>
        <p:nvSpPr>
          <p:cNvPr id="38" name="TextBox 37"/>
          <p:cNvSpPr txBox="1"/>
          <p:nvPr/>
        </p:nvSpPr>
        <p:spPr>
          <a:xfrm>
            <a:off x="8315848" y="4086241"/>
            <a:ext cx="605638" cy="584775"/>
          </a:xfrm>
          <a:prstGeom prst="rect">
            <a:avLst/>
          </a:prstGeom>
          <a:noFill/>
        </p:spPr>
        <p:txBody>
          <a:bodyPr wrap="square" rtlCol="0">
            <a:spAutoFit/>
          </a:bodyPr>
          <a:lstStyle/>
          <a:p>
            <a:pPr algn="ctr"/>
            <a:r>
              <a:rPr lang="en-US" sz="3200" u="sng" dirty="0"/>
              <a:t>9</a:t>
            </a:r>
          </a:p>
        </p:txBody>
      </p:sp>
      <p:sp>
        <p:nvSpPr>
          <p:cNvPr id="39" name="TextBox 38"/>
          <p:cNvSpPr txBox="1"/>
          <p:nvPr/>
        </p:nvSpPr>
        <p:spPr>
          <a:xfrm>
            <a:off x="8921486" y="6292037"/>
            <a:ext cx="605638" cy="584775"/>
          </a:xfrm>
          <a:prstGeom prst="rect">
            <a:avLst/>
          </a:prstGeom>
          <a:noFill/>
        </p:spPr>
        <p:txBody>
          <a:bodyPr wrap="square" rtlCol="0">
            <a:spAutoFit/>
          </a:bodyPr>
          <a:lstStyle/>
          <a:p>
            <a:pPr algn="ctr"/>
            <a:r>
              <a:rPr lang="en-US" sz="3200" u="sng" dirty="0"/>
              <a:t>6</a:t>
            </a:r>
          </a:p>
        </p:txBody>
      </p:sp>
      <p:sp>
        <p:nvSpPr>
          <p:cNvPr id="40" name="TextBox 39"/>
          <p:cNvSpPr txBox="1"/>
          <p:nvPr/>
        </p:nvSpPr>
        <p:spPr>
          <a:xfrm>
            <a:off x="9565224" y="4766989"/>
            <a:ext cx="605638" cy="584775"/>
          </a:xfrm>
          <a:prstGeom prst="rect">
            <a:avLst/>
          </a:prstGeom>
          <a:noFill/>
        </p:spPr>
        <p:txBody>
          <a:bodyPr wrap="square" rtlCol="0">
            <a:spAutoFit/>
          </a:bodyPr>
          <a:lstStyle/>
          <a:p>
            <a:pPr algn="ctr"/>
            <a:r>
              <a:rPr lang="en-US" sz="3200" u="sng" dirty="0"/>
              <a:t>8</a:t>
            </a:r>
          </a:p>
        </p:txBody>
      </p:sp>
      <p:sp>
        <p:nvSpPr>
          <p:cNvPr id="43" name="TextBox 42"/>
          <p:cNvSpPr txBox="1"/>
          <p:nvPr/>
        </p:nvSpPr>
        <p:spPr>
          <a:xfrm>
            <a:off x="10144449" y="6927755"/>
            <a:ext cx="605638" cy="584775"/>
          </a:xfrm>
          <a:prstGeom prst="rect">
            <a:avLst/>
          </a:prstGeom>
          <a:noFill/>
        </p:spPr>
        <p:txBody>
          <a:bodyPr wrap="square" rtlCol="0">
            <a:spAutoFit/>
          </a:bodyPr>
          <a:lstStyle/>
          <a:p>
            <a:pPr algn="ctr"/>
            <a:r>
              <a:rPr lang="en-US" sz="3200" u="sng" dirty="0"/>
              <a:t>6</a:t>
            </a:r>
          </a:p>
        </p:txBody>
      </p:sp>
      <p:sp>
        <p:nvSpPr>
          <p:cNvPr id="44" name="TextBox 43"/>
          <p:cNvSpPr txBox="1"/>
          <p:nvPr/>
        </p:nvSpPr>
        <p:spPr>
          <a:xfrm>
            <a:off x="10764622" y="6937710"/>
            <a:ext cx="605638" cy="584775"/>
          </a:xfrm>
          <a:prstGeom prst="rect">
            <a:avLst/>
          </a:prstGeom>
          <a:noFill/>
        </p:spPr>
        <p:txBody>
          <a:bodyPr wrap="square" rtlCol="0">
            <a:spAutoFit/>
          </a:bodyPr>
          <a:lstStyle/>
          <a:p>
            <a:pPr algn="ctr"/>
            <a:r>
              <a:rPr lang="en-US" sz="3200" u="sng" dirty="0"/>
              <a:t>6</a:t>
            </a:r>
          </a:p>
        </p:txBody>
      </p:sp>
      <p:sp>
        <p:nvSpPr>
          <p:cNvPr id="50" name="TextBox 49"/>
          <p:cNvSpPr txBox="1"/>
          <p:nvPr/>
        </p:nvSpPr>
        <p:spPr>
          <a:xfrm>
            <a:off x="11367339" y="7674891"/>
            <a:ext cx="605638" cy="584775"/>
          </a:xfrm>
          <a:prstGeom prst="rect">
            <a:avLst/>
          </a:prstGeom>
          <a:noFill/>
        </p:spPr>
        <p:txBody>
          <a:bodyPr wrap="square" rtlCol="0">
            <a:spAutoFit/>
          </a:bodyPr>
          <a:lstStyle/>
          <a:p>
            <a:pPr algn="ctr"/>
            <a:r>
              <a:rPr lang="en-US" sz="3200" u="sng" dirty="0"/>
              <a:t>5</a:t>
            </a:r>
          </a:p>
        </p:txBody>
      </p:sp>
      <p:sp>
        <p:nvSpPr>
          <p:cNvPr id="58" name="TextBox 57"/>
          <p:cNvSpPr txBox="1"/>
          <p:nvPr/>
        </p:nvSpPr>
        <p:spPr>
          <a:xfrm>
            <a:off x="11971044" y="8434442"/>
            <a:ext cx="605638" cy="584775"/>
          </a:xfrm>
          <a:prstGeom prst="rect">
            <a:avLst/>
          </a:prstGeom>
          <a:noFill/>
        </p:spPr>
        <p:txBody>
          <a:bodyPr wrap="square" rtlCol="0">
            <a:spAutoFit/>
          </a:bodyPr>
          <a:lstStyle/>
          <a:p>
            <a:pPr algn="ctr"/>
            <a:r>
              <a:rPr lang="en-US" sz="3200" u="sng" dirty="0"/>
              <a:t>4</a:t>
            </a:r>
          </a:p>
        </p:txBody>
      </p:sp>
      <p:sp>
        <p:nvSpPr>
          <p:cNvPr id="60" name="TextBox 59"/>
          <p:cNvSpPr txBox="1"/>
          <p:nvPr/>
        </p:nvSpPr>
        <p:spPr>
          <a:xfrm>
            <a:off x="12551059" y="7674891"/>
            <a:ext cx="605638" cy="584775"/>
          </a:xfrm>
          <a:prstGeom prst="rect">
            <a:avLst/>
          </a:prstGeom>
          <a:noFill/>
        </p:spPr>
        <p:txBody>
          <a:bodyPr wrap="square" rtlCol="0">
            <a:spAutoFit/>
          </a:bodyPr>
          <a:lstStyle/>
          <a:p>
            <a:pPr algn="ctr"/>
            <a:r>
              <a:rPr lang="en-US" sz="3200" u="sng" dirty="0"/>
              <a:t>5</a:t>
            </a:r>
          </a:p>
        </p:txBody>
      </p:sp>
      <p:sp>
        <p:nvSpPr>
          <p:cNvPr id="61" name="TextBox 60"/>
          <p:cNvSpPr txBox="1"/>
          <p:nvPr/>
        </p:nvSpPr>
        <p:spPr>
          <a:xfrm>
            <a:off x="13175074" y="8434442"/>
            <a:ext cx="605638" cy="584775"/>
          </a:xfrm>
          <a:prstGeom prst="rect">
            <a:avLst/>
          </a:prstGeom>
          <a:noFill/>
        </p:spPr>
        <p:txBody>
          <a:bodyPr wrap="square" rtlCol="0">
            <a:spAutoFit/>
          </a:bodyPr>
          <a:lstStyle/>
          <a:p>
            <a:pPr algn="ctr"/>
            <a:r>
              <a:rPr lang="en-US" sz="3200" u="sng" dirty="0"/>
              <a:t>4</a:t>
            </a:r>
          </a:p>
        </p:txBody>
      </p:sp>
      <p:sp>
        <p:nvSpPr>
          <p:cNvPr id="62" name="TextBox 61"/>
          <p:cNvSpPr txBox="1"/>
          <p:nvPr/>
        </p:nvSpPr>
        <p:spPr>
          <a:xfrm>
            <a:off x="13818812" y="9258920"/>
            <a:ext cx="605638" cy="769441"/>
          </a:xfrm>
          <a:prstGeom prst="rect">
            <a:avLst/>
          </a:prstGeom>
          <a:noFill/>
        </p:spPr>
        <p:txBody>
          <a:bodyPr wrap="square" rtlCol="0">
            <a:spAutoFit/>
          </a:bodyPr>
          <a:lstStyle/>
          <a:p>
            <a:pPr algn="ctr"/>
            <a:r>
              <a:rPr lang="en-US" sz="4400" u="sng" dirty="0"/>
              <a:t>3</a:t>
            </a:r>
          </a:p>
        </p:txBody>
      </p:sp>
      <p:sp>
        <p:nvSpPr>
          <p:cNvPr id="63" name="TextBox 62"/>
          <p:cNvSpPr txBox="1"/>
          <p:nvPr/>
        </p:nvSpPr>
        <p:spPr>
          <a:xfrm>
            <a:off x="14381608" y="5599930"/>
            <a:ext cx="605638" cy="584775"/>
          </a:xfrm>
          <a:prstGeom prst="rect">
            <a:avLst/>
          </a:prstGeom>
          <a:noFill/>
        </p:spPr>
        <p:txBody>
          <a:bodyPr wrap="square" rtlCol="0">
            <a:spAutoFit/>
          </a:bodyPr>
          <a:lstStyle/>
          <a:p>
            <a:pPr algn="ctr"/>
            <a:r>
              <a:rPr lang="en-US" sz="3200" u="sng" dirty="0"/>
              <a:t>7</a:t>
            </a:r>
          </a:p>
        </p:txBody>
      </p:sp>
      <p:sp>
        <p:nvSpPr>
          <p:cNvPr id="79" name="TextBox 78"/>
          <p:cNvSpPr txBox="1"/>
          <p:nvPr/>
        </p:nvSpPr>
        <p:spPr>
          <a:xfrm>
            <a:off x="15018886" y="6276820"/>
            <a:ext cx="605638" cy="584775"/>
          </a:xfrm>
          <a:prstGeom prst="rect">
            <a:avLst/>
          </a:prstGeom>
          <a:noFill/>
        </p:spPr>
        <p:txBody>
          <a:bodyPr wrap="square" rtlCol="0">
            <a:spAutoFit/>
          </a:bodyPr>
          <a:lstStyle/>
          <a:p>
            <a:pPr algn="ctr"/>
            <a:r>
              <a:rPr lang="en-US" sz="3200" u="sng" dirty="0"/>
              <a:t>6</a:t>
            </a:r>
          </a:p>
        </p:txBody>
      </p:sp>
      <p:sp>
        <p:nvSpPr>
          <p:cNvPr id="80" name="TextBox 79"/>
          <p:cNvSpPr txBox="1"/>
          <p:nvPr/>
        </p:nvSpPr>
        <p:spPr>
          <a:xfrm>
            <a:off x="15614043" y="7843801"/>
            <a:ext cx="605638" cy="584775"/>
          </a:xfrm>
          <a:prstGeom prst="rect">
            <a:avLst/>
          </a:prstGeom>
          <a:noFill/>
        </p:spPr>
        <p:txBody>
          <a:bodyPr wrap="square" rtlCol="0">
            <a:spAutoFit/>
          </a:bodyPr>
          <a:lstStyle/>
          <a:p>
            <a:pPr algn="ctr"/>
            <a:r>
              <a:rPr lang="en-US" sz="3200" u="sng" dirty="0"/>
              <a:t>4</a:t>
            </a:r>
          </a:p>
        </p:txBody>
      </p:sp>
      <p:sp>
        <p:nvSpPr>
          <p:cNvPr id="81" name="TextBox 80"/>
          <p:cNvSpPr txBox="1"/>
          <p:nvPr/>
        </p:nvSpPr>
        <p:spPr>
          <a:xfrm>
            <a:off x="16216652" y="7078877"/>
            <a:ext cx="605638" cy="584775"/>
          </a:xfrm>
          <a:prstGeom prst="rect">
            <a:avLst/>
          </a:prstGeom>
          <a:noFill/>
        </p:spPr>
        <p:txBody>
          <a:bodyPr wrap="square" rtlCol="0">
            <a:spAutoFit/>
          </a:bodyPr>
          <a:lstStyle/>
          <a:p>
            <a:pPr algn="ctr"/>
            <a:r>
              <a:rPr lang="en-US" sz="3200" u="sng" dirty="0"/>
              <a:t>5</a:t>
            </a:r>
          </a:p>
        </p:txBody>
      </p:sp>
      <p:sp>
        <p:nvSpPr>
          <p:cNvPr id="82" name="TextBox 81"/>
          <p:cNvSpPr txBox="1"/>
          <p:nvPr/>
        </p:nvSpPr>
        <p:spPr>
          <a:xfrm>
            <a:off x="16853828" y="4048141"/>
            <a:ext cx="605638" cy="584775"/>
          </a:xfrm>
          <a:prstGeom prst="rect">
            <a:avLst/>
          </a:prstGeom>
          <a:noFill/>
        </p:spPr>
        <p:txBody>
          <a:bodyPr wrap="square" rtlCol="0">
            <a:spAutoFit/>
          </a:bodyPr>
          <a:lstStyle/>
          <a:p>
            <a:pPr algn="ctr"/>
            <a:r>
              <a:rPr lang="en-US" sz="3200" u="sng" dirty="0"/>
              <a:t>9</a:t>
            </a:r>
          </a:p>
        </p:txBody>
      </p:sp>
      <p:sp>
        <p:nvSpPr>
          <p:cNvPr id="83" name="TextBox 82"/>
          <p:cNvSpPr txBox="1"/>
          <p:nvPr/>
        </p:nvSpPr>
        <p:spPr>
          <a:xfrm>
            <a:off x="17444799" y="7669517"/>
            <a:ext cx="605638" cy="584775"/>
          </a:xfrm>
          <a:prstGeom prst="rect">
            <a:avLst/>
          </a:prstGeom>
          <a:noFill/>
        </p:spPr>
        <p:txBody>
          <a:bodyPr wrap="square" rtlCol="0">
            <a:spAutoFit/>
          </a:bodyPr>
          <a:lstStyle/>
          <a:p>
            <a:pPr algn="ctr"/>
            <a:r>
              <a:rPr lang="en-US" sz="3200" u="sng" dirty="0"/>
              <a:t>5</a:t>
            </a:r>
          </a:p>
        </p:txBody>
      </p:sp>
      <p:sp>
        <p:nvSpPr>
          <p:cNvPr id="84" name="TextBox 83"/>
          <p:cNvSpPr txBox="1"/>
          <p:nvPr/>
        </p:nvSpPr>
        <p:spPr>
          <a:xfrm>
            <a:off x="18056139" y="8434442"/>
            <a:ext cx="605638" cy="584775"/>
          </a:xfrm>
          <a:prstGeom prst="rect">
            <a:avLst/>
          </a:prstGeom>
          <a:noFill/>
        </p:spPr>
        <p:txBody>
          <a:bodyPr wrap="square" rtlCol="0">
            <a:spAutoFit/>
          </a:bodyPr>
          <a:lstStyle/>
          <a:p>
            <a:pPr algn="ctr"/>
            <a:r>
              <a:rPr lang="en-US" sz="3200" u="sng" dirty="0"/>
              <a:t>4</a:t>
            </a:r>
          </a:p>
        </p:txBody>
      </p:sp>
      <p:sp>
        <p:nvSpPr>
          <p:cNvPr id="85" name="TextBox 84"/>
          <p:cNvSpPr txBox="1"/>
          <p:nvPr/>
        </p:nvSpPr>
        <p:spPr>
          <a:xfrm>
            <a:off x="18673513" y="4048140"/>
            <a:ext cx="605638" cy="584775"/>
          </a:xfrm>
          <a:prstGeom prst="rect">
            <a:avLst/>
          </a:prstGeom>
          <a:noFill/>
        </p:spPr>
        <p:txBody>
          <a:bodyPr wrap="square" rtlCol="0">
            <a:spAutoFit/>
          </a:bodyPr>
          <a:lstStyle/>
          <a:p>
            <a:pPr algn="ctr"/>
            <a:r>
              <a:rPr lang="en-US" sz="3200" u="sng" dirty="0"/>
              <a:t>9</a:t>
            </a:r>
          </a:p>
        </p:txBody>
      </p:sp>
      <p:sp>
        <p:nvSpPr>
          <p:cNvPr id="86" name="TextBox 85"/>
          <p:cNvSpPr txBox="1"/>
          <p:nvPr/>
        </p:nvSpPr>
        <p:spPr>
          <a:xfrm>
            <a:off x="21721456" y="4067425"/>
            <a:ext cx="605638" cy="584775"/>
          </a:xfrm>
          <a:prstGeom prst="rect">
            <a:avLst/>
          </a:prstGeom>
          <a:noFill/>
        </p:spPr>
        <p:txBody>
          <a:bodyPr wrap="square" rtlCol="0">
            <a:spAutoFit/>
          </a:bodyPr>
          <a:lstStyle/>
          <a:p>
            <a:pPr algn="ctr"/>
            <a:r>
              <a:rPr lang="en-US" sz="3200" u="sng" dirty="0"/>
              <a:t>9</a:t>
            </a:r>
          </a:p>
        </p:txBody>
      </p:sp>
      <p:sp>
        <p:nvSpPr>
          <p:cNvPr id="87" name="TextBox 86"/>
          <p:cNvSpPr txBox="1"/>
          <p:nvPr/>
        </p:nvSpPr>
        <p:spPr>
          <a:xfrm>
            <a:off x="19287554" y="6222321"/>
            <a:ext cx="605638" cy="584775"/>
          </a:xfrm>
          <a:prstGeom prst="rect">
            <a:avLst/>
          </a:prstGeom>
          <a:noFill/>
        </p:spPr>
        <p:txBody>
          <a:bodyPr wrap="square" rtlCol="0">
            <a:spAutoFit/>
          </a:bodyPr>
          <a:lstStyle/>
          <a:p>
            <a:pPr algn="ctr"/>
            <a:r>
              <a:rPr lang="en-US" sz="3200" u="sng" dirty="0"/>
              <a:t>7</a:t>
            </a:r>
          </a:p>
        </p:txBody>
      </p:sp>
      <p:sp>
        <p:nvSpPr>
          <p:cNvPr id="88" name="TextBox 87"/>
          <p:cNvSpPr txBox="1"/>
          <p:nvPr/>
        </p:nvSpPr>
        <p:spPr>
          <a:xfrm>
            <a:off x="19895017" y="7674892"/>
            <a:ext cx="605638" cy="584775"/>
          </a:xfrm>
          <a:prstGeom prst="rect">
            <a:avLst/>
          </a:prstGeom>
          <a:noFill/>
        </p:spPr>
        <p:txBody>
          <a:bodyPr wrap="square" rtlCol="0">
            <a:spAutoFit/>
          </a:bodyPr>
          <a:lstStyle/>
          <a:p>
            <a:pPr algn="ctr"/>
            <a:r>
              <a:rPr lang="en-US" sz="3200" u="sng" dirty="0"/>
              <a:t>5</a:t>
            </a:r>
          </a:p>
        </p:txBody>
      </p:sp>
      <p:sp>
        <p:nvSpPr>
          <p:cNvPr id="89" name="TextBox 88"/>
          <p:cNvSpPr txBox="1"/>
          <p:nvPr/>
        </p:nvSpPr>
        <p:spPr>
          <a:xfrm>
            <a:off x="20497584" y="6196786"/>
            <a:ext cx="605638" cy="584775"/>
          </a:xfrm>
          <a:prstGeom prst="rect">
            <a:avLst/>
          </a:prstGeom>
          <a:noFill/>
        </p:spPr>
        <p:txBody>
          <a:bodyPr wrap="square" rtlCol="0">
            <a:spAutoFit/>
          </a:bodyPr>
          <a:lstStyle/>
          <a:p>
            <a:pPr algn="ctr"/>
            <a:r>
              <a:rPr lang="en-US" sz="3200" u="sng" dirty="0"/>
              <a:t>6</a:t>
            </a:r>
          </a:p>
        </p:txBody>
      </p:sp>
      <p:sp>
        <p:nvSpPr>
          <p:cNvPr id="91" name="TextBox 90"/>
          <p:cNvSpPr txBox="1"/>
          <p:nvPr/>
        </p:nvSpPr>
        <p:spPr>
          <a:xfrm>
            <a:off x="21103222" y="5517380"/>
            <a:ext cx="605638" cy="584775"/>
          </a:xfrm>
          <a:prstGeom prst="rect">
            <a:avLst/>
          </a:prstGeom>
          <a:noFill/>
        </p:spPr>
        <p:txBody>
          <a:bodyPr wrap="square" rtlCol="0">
            <a:spAutoFit/>
          </a:bodyPr>
          <a:lstStyle/>
          <a:p>
            <a:pPr algn="ctr"/>
            <a:r>
              <a:rPr lang="en-US" sz="3200" u="sng" dirty="0"/>
              <a:t>7</a:t>
            </a:r>
          </a:p>
        </p:txBody>
      </p:sp>
      <p:sp>
        <p:nvSpPr>
          <p:cNvPr id="92" name="TextBox 91"/>
          <p:cNvSpPr txBox="1"/>
          <p:nvPr/>
        </p:nvSpPr>
        <p:spPr>
          <a:xfrm>
            <a:off x="22327094" y="7748551"/>
            <a:ext cx="605638" cy="584775"/>
          </a:xfrm>
          <a:prstGeom prst="rect">
            <a:avLst/>
          </a:prstGeom>
          <a:noFill/>
        </p:spPr>
        <p:txBody>
          <a:bodyPr wrap="square" rtlCol="0">
            <a:spAutoFit/>
          </a:bodyPr>
          <a:lstStyle/>
          <a:p>
            <a:pPr algn="ctr"/>
            <a:r>
              <a:rPr lang="en-US" sz="3200" u="sng" dirty="0"/>
              <a:t>4</a:t>
            </a:r>
          </a:p>
        </p:txBody>
      </p:sp>
      <p:sp>
        <p:nvSpPr>
          <p:cNvPr id="93" name="TextBox 92"/>
          <p:cNvSpPr txBox="1"/>
          <p:nvPr/>
        </p:nvSpPr>
        <p:spPr>
          <a:xfrm>
            <a:off x="22932732" y="6251819"/>
            <a:ext cx="605638" cy="584775"/>
          </a:xfrm>
          <a:prstGeom prst="rect">
            <a:avLst/>
          </a:prstGeom>
          <a:noFill/>
        </p:spPr>
        <p:txBody>
          <a:bodyPr wrap="square" rtlCol="0">
            <a:spAutoFit/>
          </a:bodyPr>
          <a:lstStyle/>
          <a:p>
            <a:pPr algn="ctr"/>
            <a:r>
              <a:rPr lang="en-US" sz="3200" u="sng" dirty="0"/>
              <a:t>6</a:t>
            </a:r>
          </a:p>
        </p:txBody>
      </p:sp>
      <p:sp>
        <p:nvSpPr>
          <p:cNvPr id="94" name="TextBox 93"/>
          <p:cNvSpPr txBox="1"/>
          <p:nvPr/>
        </p:nvSpPr>
        <p:spPr>
          <a:xfrm>
            <a:off x="23553997" y="4851194"/>
            <a:ext cx="605638" cy="584775"/>
          </a:xfrm>
          <a:prstGeom prst="rect">
            <a:avLst/>
          </a:prstGeom>
          <a:noFill/>
        </p:spPr>
        <p:txBody>
          <a:bodyPr wrap="square" rtlCol="0">
            <a:spAutoFit/>
          </a:bodyPr>
          <a:lstStyle/>
          <a:p>
            <a:pPr algn="ctr"/>
            <a:r>
              <a:rPr lang="en-US" sz="3200" u="sng" dirty="0"/>
              <a:t>8</a:t>
            </a:r>
          </a:p>
        </p:txBody>
      </p:sp>
      <p:sp>
        <p:nvSpPr>
          <p:cNvPr id="90" name="Text Placeholder 3">
            <a:extLst>
              <a:ext uri="{FF2B5EF4-FFF2-40B4-BE49-F238E27FC236}">
                <a16:creationId xmlns="" xmlns:a16="http://schemas.microsoft.com/office/drawing/2014/main" id="{42B65EC2-E6D9-4213-A1DF-CA8FA2261723}"/>
              </a:ext>
            </a:extLst>
          </p:cNvPr>
          <p:cNvSpPr txBox="1">
            <a:spLocks/>
          </p:cNvSpPr>
          <p:nvPr/>
        </p:nvSpPr>
        <p:spPr>
          <a:xfrm>
            <a:off x="7835873" y="13275420"/>
            <a:ext cx="8138263" cy="2597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a:t>
            </a:r>
          </a:p>
        </p:txBody>
      </p:sp>
      <p:sp>
        <p:nvSpPr>
          <p:cNvPr id="95" name="Right Brace 94">
            <a:extLst>
              <a:ext uri="{FF2B5EF4-FFF2-40B4-BE49-F238E27FC236}">
                <a16:creationId xmlns="" xmlns:a16="http://schemas.microsoft.com/office/drawing/2014/main" id="{8EE09670-DC8C-4289-807A-03F4E5964E4B}"/>
              </a:ext>
            </a:extLst>
          </p:cNvPr>
          <p:cNvSpPr/>
          <p:nvPr/>
        </p:nvSpPr>
        <p:spPr>
          <a:xfrm>
            <a:off x="8858213" y="4679744"/>
            <a:ext cx="1007740" cy="6777718"/>
          </a:xfrm>
          <a:prstGeom prst="rightBrace">
            <a:avLst>
              <a:gd name="adj1" fmla="val 31017"/>
              <a:gd name="adj2" fmla="val 49854"/>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Rectangle 95">
            <a:extLst>
              <a:ext uri="{FF2B5EF4-FFF2-40B4-BE49-F238E27FC236}">
                <a16:creationId xmlns="" xmlns:a16="http://schemas.microsoft.com/office/drawing/2014/main" id="{2F0FD2D1-C0DC-4467-8072-47C11F18300D}"/>
              </a:ext>
            </a:extLst>
          </p:cNvPr>
          <p:cNvSpPr/>
          <p:nvPr/>
        </p:nvSpPr>
        <p:spPr>
          <a:xfrm>
            <a:off x="10054906" y="5307830"/>
            <a:ext cx="4099150" cy="5624817"/>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7" name="Picture 96">
            <a:extLst>
              <a:ext uri="{FF2B5EF4-FFF2-40B4-BE49-F238E27FC236}">
                <a16:creationId xmlns="" xmlns:a16="http://schemas.microsoft.com/office/drawing/2014/main" id="{FF4CB5AB-C0C0-421C-BC1F-59A0AB606EBC}"/>
              </a:ext>
            </a:extLst>
          </p:cNvPr>
          <p:cNvPicPr>
            <a:picLocks noChangeAspect="1"/>
          </p:cNvPicPr>
          <p:nvPr/>
        </p:nvPicPr>
        <p:blipFill>
          <a:blip r:embed="rId4"/>
          <a:stretch>
            <a:fillRect/>
          </a:stretch>
        </p:blipFill>
        <p:spPr>
          <a:xfrm>
            <a:off x="10221591" y="6877141"/>
            <a:ext cx="1856666" cy="1359410"/>
          </a:xfrm>
          <a:prstGeom prst="rect">
            <a:avLst/>
          </a:prstGeom>
        </p:spPr>
      </p:pic>
      <p:pic>
        <p:nvPicPr>
          <p:cNvPr id="98" name="Picture 97">
            <a:extLst>
              <a:ext uri="{FF2B5EF4-FFF2-40B4-BE49-F238E27FC236}">
                <a16:creationId xmlns="" xmlns:a16="http://schemas.microsoft.com/office/drawing/2014/main" id="{EC6FEFA2-EF20-434B-AB1F-E78AB72C596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00457" y="5524749"/>
            <a:ext cx="1843230" cy="1105938"/>
          </a:xfrm>
          <a:prstGeom prst="rect">
            <a:avLst/>
          </a:prstGeom>
        </p:spPr>
      </p:pic>
      <p:pic>
        <p:nvPicPr>
          <p:cNvPr id="99" name="Picture 98">
            <a:extLst>
              <a:ext uri="{FF2B5EF4-FFF2-40B4-BE49-F238E27FC236}">
                <a16:creationId xmlns="" xmlns:a16="http://schemas.microsoft.com/office/drawing/2014/main" id="{2A1C9C76-0C5E-4088-9117-56C56104EF1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70318" y="8822661"/>
            <a:ext cx="1903507" cy="1903507"/>
          </a:xfrm>
          <a:prstGeom prst="rect">
            <a:avLst/>
          </a:prstGeom>
        </p:spPr>
      </p:pic>
      <p:pic>
        <p:nvPicPr>
          <p:cNvPr id="100" name="Picture 2" descr="Image result for MLB logo">
            <a:extLst>
              <a:ext uri="{FF2B5EF4-FFF2-40B4-BE49-F238E27FC236}">
                <a16:creationId xmlns="" xmlns:a16="http://schemas.microsoft.com/office/drawing/2014/main" id="{EDFE0CBB-50A9-42BD-80C3-9F4F94C02A9D}"/>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2254497" y="9628186"/>
            <a:ext cx="1794305" cy="107907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4" descr="Image result for chicago fire tv show logo">
            <a:extLst>
              <a:ext uri="{FF2B5EF4-FFF2-40B4-BE49-F238E27FC236}">
                <a16:creationId xmlns="" xmlns:a16="http://schemas.microsoft.com/office/drawing/2014/main" id="{B69DA9BC-4488-448E-9CCC-C9106F0AC84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161110" y="6983105"/>
            <a:ext cx="1938571" cy="1085601"/>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Image result for chicago med tv show logo">
            <a:extLst>
              <a:ext uri="{FF2B5EF4-FFF2-40B4-BE49-F238E27FC236}">
                <a16:creationId xmlns="" xmlns:a16="http://schemas.microsoft.com/office/drawing/2014/main" id="{729A700C-5C4F-40B9-AC62-32744C3A0EA3}"/>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2189238" y="5519004"/>
            <a:ext cx="1891108" cy="115638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8" descr="Image result for survivor tv show logo">
            <a:extLst>
              <a:ext uri="{FF2B5EF4-FFF2-40B4-BE49-F238E27FC236}">
                <a16:creationId xmlns="" xmlns:a16="http://schemas.microsoft.com/office/drawing/2014/main" id="{87423663-48AA-466A-BAF5-AEBA6A1BE26B}"/>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2261306" y="8405280"/>
            <a:ext cx="1770310" cy="1090894"/>
          </a:xfrm>
          <a:prstGeom prst="rect">
            <a:avLst/>
          </a:prstGeom>
          <a:noFill/>
          <a:extLst>
            <a:ext uri="{909E8E84-426E-40DD-AFC4-6F175D3DCCD1}">
              <a14:hiddenFill xmlns:a14="http://schemas.microsoft.com/office/drawing/2010/main">
                <a:solidFill>
                  <a:srgbClr val="FFFFFF"/>
                </a:solidFill>
              </a14:hiddenFill>
            </a:ext>
          </a:extLst>
        </p:spPr>
      </p:pic>
      <p:sp>
        <p:nvSpPr>
          <p:cNvPr id="104" name="Right Brace 103">
            <a:extLst>
              <a:ext uri="{FF2B5EF4-FFF2-40B4-BE49-F238E27FC236}">
                <a16:creationId xmlns="" xmlns:a16="http://schemas.microsoft.com/office/drawing/2014/main" id="{8EE09670-DC8C-4289-807A-03F4E5964E4B}"/>
              </a:ext>
            </a:extLst>
          </p:cNvPr>
          <p:cNvSpPr/>
          <p:nvPr/>
        </p:nvSpPr>
        <p:spPr>
          <a:xfrm rot="10800000">
            <a:off x="20783949" y="4679744"/>
            <a:ext cx="1007740" cy="6777718"/>
          </a:xfrm>
          <a:prstGeom prst="rightBrace">
            <a:avLst>
              <a:gd name="adj1" fmla="val 31017"/>
              <a:gd name="adj2" fmla="val 49854"/>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 name="Rectangle 104">
            <a:extLst>
              <a:ext uri="{FF2B5EF4-FFF2-40B4-BE49-F238E27FC236}">
                <a16:creationId xmlns="" xmlns:a16="http://schemas.microsoft.com/office/drawing/2014/main" id="{2F0FD2D1-C0DC-4467-8072-47C11F18300D}"/>
              </a:ext>
            </a:extLst>
          </p:cNvPr>
          <p:cNvSpPr/>
          <p:nvPr/>
        </p:nvSpPr>
        <p:spPr>
          <a:xfrm>
            <a:off x="16545618" y="5307830"/>
            <a:ext cx="4099150" cy="5624817"/>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 xmlns:a16="http://schemas.microsoft.com/office/drawing/2014/main" id="{5C339B96-97B5-499C-BE87-E613E34990D4}"/>
              </a:ext>
            </a:extLst>
          </p:cNvPr>
          <p:cNvPicPr>
            <a:picLocks noChangeAspect="1"/>
          </p:cNvPicPr>
          <p:nvPr/>
        </p:nvPicPr>
        <p:blipFill>
          <a:blip r:embed="rId11"/>
          <a:stretch>
            <a:fillRect/>
          </a:stretch>
        </p:blipFill>
        <p:spPr>
          <a:xfrm>
            <a:off x="16899865" y="5411761"/>
            <a:ext cx="1536369" cy="1557038"/>
          </a:xfrm>
          <a:prstGeom prst="rect">
            <a:avLst/>
          </a:prstGeom>
        </p:spPr>
      </p:pic>
      <p:pic>
        <p:nvPicPr>
          <p:cNvPr id="107" name="Picture 106">
            <a:extLst>
              <a:ext uri="{FF2B5EF4-FFF2-40B4-BE49-F238E27FC236}">
                <a16:creationId xmlns="" xmlns:a16="http://schemas.microsoft.com/office/drawing/2014/main" id="{8919E378-7AFD-4680-B19F-EBC9B788187C}"/>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6755726" y="7110882"/>
            <a:ext cx="1795942" cy="1104478"/>
          </a:xfrm>
          <a:prstGeom prst="rect">
            <a:avLst/>
          </a:prstGeom>
        </p:spPr>
      </p:pic>
      <p:pic>
        <p:nvPicPr>
          <p:cNvPr id="108" name="Picture 107">
            <a:extLst>
              <a:ext uri="{FF2B5EF4-FFF2-40B4-BE49-F238E27FC236}">
                <a16:creationId xmlns="" xmlns:a16="http://schemas.microsoft.com/office/drawing/2014/main" id="{855DB496-52F0-4691-A183-A73638D5A049}"/>
              </a:ext>
            </a:extLst>
          </p:cNvPr>
          <p:cNvPicPr>
            <a:picLocks noChangeAspect="1"/>
          </p:cNvPicPr>
          <p:nvPr/>
        </p:nvPicPr>
        <p:blipFill>
          <a:blip r:embed="rId13"/>
          <a:stretch>
            <a:fillRect/>
          </a:stretch>
        </p:blipFill>
        <p:spPr>
          <a:xfrm>
            <a:off x="16795370" y="8308778"/>
            <a:ext cx="1740844" cy="1423292"/>
          </a:xfrm>
          <a:prstGeom prst="rect">
            <a:avLst/>
          </a:prstGeom>
        </p:spPr>
      </p:pic>
      <p:pic>
        <p:nvPicPr>
          <p:cNvPr id="109" name="Picture 10" descr="Image result for nba thursday on tnt show logo">
            <a:extLst>
              <a:ext uri="{FF2B5EF4-FFF2-40B4-BE49-F238E27FC236}">
                <a16:creationId xmlns="" xmlns:a16="http://schemas.microsoft.com/office/drawing/2014/main" id="{28AA6974-CE77-4C6A-8D83-B1738BE0739C}"/>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16610912" y="9936311"/>
            <a:ext cx="2114938" cy="869421"/>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2" descr="Image result for it's the great pumpkin charlie brown show logo">
            <a:extLst>
              <a:ext uri="{FF2B5EF4-FFF2-40B4-BE49-F238E27FC236}">
                <a16:creationId xmlns="" xmlns:a16="http://schemas.microsoft.com/office/drawing/2014/main" id="{48222EB9-5A9B-44F9-8557-B7B94594B2DE}"/>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8820874" y="5414203"/>
            <a:ext cx="1556607" cy="2292144"/>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4" descr="Image result for the good place nbc tv show logo">
            <a:extLst>
              <a:ext uri="{FF2B5EF4-FFF2-40B4-BE49-F238E27FC236}">
                <a16:creationId xmlns="" xmlns:a16="http://schemas.microsoft.com/office/drawing/2014/main" id="{1124D602-CF47-46F4-B907-7183CEE1B61F}"/>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18748974" y="7782752"/>
            <a:ext cx="1724312" cy="172431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6" descr="Image result for missouri senate debate tv logo">
            <a:extLst>
              <a:ext uri="{FF2B5EF4-FFF2-40B4-BE49-F238E27FC236}">
                <a16:creationId xmlns="" xmlns:a16="http://schemas.microsoft.com/office/drawing/2014/main" id="{8EB3940F-603F-4847-97F0-93F97F6AE3B4}"/>
              </a:ext>
            </a:extLst>
          </p:cNvPr>
          <p:cNvPicPr>
            <a:picLocks noChangeAspect="1" noChangeArrowheads="1"/>
          </p:cNvPicPr>
          <p:nvPr/>
        </p:nvPicPr>
        <p:blipFill rotWithShape="1">
          <a:blip r:embed="rId17" cstate="hqprint">
            <a:extLst>
              <a:ext uri="{28A0092B-C50C-407E-A947-70E740481C1C}">
                <a14:useLocalDpi xmlns:a14="http://schemas.microsoft.com/office/drawing/2010/main"/>
              </a:ext>
            </a:extLst>
          </a:blip>
          <a:srcRect/>
          <a:stretch/>
        </p:blipFill>
        <p:spPr bwMode="auto">
          <a:xfrm>
            <a:off x="18792336" y="9676666"/>
            <a:ext cx="1787864" cy="1125707"/>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4"/>
          <p:cNvPicPr>
            <a:picLocks noChangeAspect="1"/>
          </p:cNvPicPr>
          <p:nvPr/>
        </p:nvPicPr>
        <p:blipFill>
          <a:blip r:embed="rId18"/>
          <a:stretch>
            <a:fillRect/>
          </a:stretch>
        </p:blipFill>
        <p:spPr>
          <a:xfrm>
            <a:off x="12675137" y="3273832"/>
            <a:ext cx="5837695" cy="511670"/>
          </a:xfrm>
          <a:prstGeom prst="rect">
            <a:avLst/>
          </a:prstGeom>
        </p:spPr>
      </p:pic>
    </p:spTree>
    <p:extLst>
      <p:ext uri="{BB962C8B-B14F-4D97-AF65-F5344CB8AC3E}">
        <p14:creationId xmlns:p14="http://schemas.microsoft.com/office/powerpoint/2010/main" val="1307414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25</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2" name="TextBox 1"/>
          <p:cNvSpPr txBox="1"/>
          <p:nvPr/>
        </p:nvSpPr>
        <p:spPr>
          <a:xfrm>
            <a:off x="147828" y="8497329"/>
            <a:ext cx="6612147" cy="1938992"/>
          </a:xfrm>
          <a:prstGeom prst="rect">
            <a:avLst/>
          </a:prstGeom>
          <a:noFill/>
        </p:spPr>
        <p:txBody>
          <a:bodyPr wrap="square" rtlCol="0">
            <a:spAutoFit/>
          </a:bodyPr>
          <a:lstStyle/>
          <a:p>
            <a:pPr lvl="0" defTabSz="457200">
              <a:defRPr/>
            </a:pPr>
            <a:r>
              <a:rPr lang="en-US" sz="4000" dirty="0">
                <a:solidFill>
                  <a:schemeClr val="bg1"/>
                </a:solidFill>
                <a:latin typeface="Calibri"/>
              </a:rPr>
              <a:t>No other type of tweet is as much of a recurring topic as ad-supported TV programming</a:t>
            </a:r>
            <a:endParaRPr lang="en-US" sz="4000" b="1" dirty="0">
              <a:solidFill>
                <a:schemeClr val="bg1"/>
              </a:solidFill>
              <a:latin typeface="Calibri"/>
            </a:endParaRPr>
          </a:p>
        </p:txBody>
      </p:sp>
      <p:sp>
        <p:nvSpPr>
          <p:cNvPr id="9" name="TextBox 8"/>
          <p:cNvSpPr txBox="1"/>
          <p:nvPr/>
        </p:nvSpPr>
        <p:spPr>
          <a:xfrm>
            <a:off x="175984" y="3474320"/>
            <a:ext cx="6435832" cy="3046988"/>
          </a:xfrm>
          <a:prstGeom prst="rect">
            <a:avLst/>
          </a:prstGeom>
          <a:noFill/>
        </p:spPr>
        <p:txBody>
          <a:bodyPr wrap="square" rtlCol="0">
            <a:spAutoFit/>
          </a:bodyPr>
          <a:lstStyle/>
          <a:p>
            <a:pPr>
              <a:spcBef>
                <a:spcPct val="0"/>
              </a:spcBef>
              <a:defRPr/>
            </a:pPr>
            <a:r>
              <a:rPr lang="en-US" sz="4800" spc="-100" dirty="0">
                <a:solidFill>
                  <a:schemeClr val="bg1"/>
                </a:solidFill>
              </a:rPr>
              <a:t>Several Ad-Supported TV Shows &amp; Sports ‘Own’ Specific Nights Of The Week</a:t>
            </a:r>
          </a:p>
        </p:txBody>
      </p:sp>
      <p:sp>
        <p:nvSpPr>
          <p:cNvPr id="7" name="Rectangle 6"/>
          <p:cNvSpPr/>
          <p:nvPr/>
        </p:nvSpPr>
        <p:spPr>
          <a:xfrm>
            <a:off x="7377775" y="1647226"/>
            <a:ext cx="16512701" cy="956456"/>
          </a:xfrm>
          <a:prstGeom prst="rect">
            <a:avLst/>
          </a:prstGeom>
          <a:solidFill>
            <a:srgbClr val="00A9A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bg1"/>
                </a:solidFill>
              </a:rPr>
              <a:t>Trending In The Top 10 During </a:t>
            </a:r>
            <a:r>
              <a:rPr lang="en-US" sz="2700" b="1" dirty="0">
                <a:solidFill>
                  <a:schemeClr val="tx1"/>
                </a:solidFill>
              </a:rPr>
              <a:t>At Least 3 of The 4 </a:t>
            </a:r>
            <a:r>
              <a:rPr lang="en-US" sz="2700" b="1" dirty="0">
                <a:solidFill>
                  <a:schemeClr val="bg1"/>
                </a:solidFill>
              </a:rPr>
              <a:t>Weeks During The Sept / Oct Time Period Analyzed</a:t>
            </a:r>
          </a:p>
        </p:txBody>
      </p:sp>
      <p:sp>
        <p:nvSpPr>
          <p:cNvPr id="10" name="Rectangle 9"/>
          <p:cNvSpPr/>
          <p:nvPr/>
        </p:nvSpPr>
        <p:spPr>
          <a:xfrm>
            <a:off x="7381112" y="3440217"/>
            <a:ext cx="2204357" cy="80776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7377775" y="2861865"/>
            <a:ext cx="2207693" cy="45136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Monday</a:t>
            </a:r>
          </a:p>
        </p:txBody>
      </p:sp>
      <p:pic>
        <p:nvPicPr>
          <p:cNvPr id="27" name="Picture 18" descr="CpnSEIsUMAAQTU1.jpg (400×400)">
            <a:extLst>
              <a:ext uri="{FF2B5EF4-FFF2-40B4-BE49-F238E27FC236}">
                <a16:creationId xmlns="" xmlns:a16="http://schemas.microsoft.com/office/drawing/2014/main" id="{B885027D-A589-4C95-9A62-F7150B9063B8}"/>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448097" y="3595068"/>
            <a:ext cx="2058554" cy="1798176"/>
          </a:xfrm>
          <a:prstGeom prst="rect">
            <a:avLst/>
          </a:prstGeom>
          <a:noFill/>
          <a:extLst/>
        </p:spPr>
      </p:pic>
      <p:pic>
        <p:nvPicPr>
          <p:cNvPr id="28" name="Picture 27">
            <a:extLst>
              <a:ext uri="{FF2B5EF4-FFF2-40B4-BE49-F238E27FC236}">
                <a16:creationId xmlns="" xmlns:a16="http://schemas.microsoft.com/office/drawing/2014/main" id="{D754D7E4-1D9B-4D23-BD91-4D9E6F474CC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442" r="6217"/>
          <a:stretch/>
        </p:blipFill>
        <p:spPr>
          <a:xfrm>
            <a:off x="7403442" y="5597729"/>
            <a:ext cx="2096592" cy="2397892"/>
          </a:xfrm>
          <a:prstGeom prst="rect">
            <a:avLst/>
          </a:prstGeom>
          <a:noFill/>
        </p:spPr>
      </p:pic>
      <p:pic>
        <p:nvPicPr>
          <p:cNvPr id="37" name="Picture 36">
            <a:extLst>
              <a:ext uri="{FF2B5EF4-FFF2-40B4-BE49-F238E27FC236}">
                <a16:creationId xmlns="" xmlns:a16="http://schemas.microsoft.com/office/drawing/2014/main" id="{57F488C3-16BA-4FC9-A037-8F084F7CCB5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434997" y="8243229"/>
            <a:ext cx="2084755" cy="1282094"/>
          </a:xfrm>
          <a:prstGeom prst="rect">
            <a:avLst/>
          </a:prstGeom>
          <a:noFill/>
        </p:spPr>
      </p:pic>
      <p:sp>
        <p:nvSpPr>
          <p:cNvPr id="49" name="Rectangle 48"/>
          <p:cNvSpPr/>
          <p:nvPr/>
        </p:nvSpPr>
        <p:spPr>
          <a:xfrm>
            <a:off x="9737868" y="3440217"/>
            <a:ext cx="2204357" cy="80776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9734531" y="2861865"/>
            <a:ext cx="2207693" cy="45136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Tuesday</a:t>
            </a:r>
          </a:p>
        </p:txBody>
      </p:sp>
      <p:sp>
        <p:nvSpPr>
          <p:cNvPr id="51" name="Rectangle 50"/>
          <p:cNvSpPr/>
          <p:nvPr/>
        </p:nvSpPr>
        <p:spPr>
          <a:xfrm>
            <a:off x="12094625" y="3440217"/>
            <a:ext cx="2204357" cy="80776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12091288" y="2861865"/>
            <a:ext cx="2207693" cy="45136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Wednesday</a:t>
            </a:r>
          </a:p>
        </p:txBody>
      </p:sp>
      <p:sp>
        <p:nvSpPr>
          <p:cNvPr id="53" name="Rectangle 52"/>
          <p:cNvSpPr/>
          <p:nvPr/>
        </p:nvSpPr>
        <p:spPr>
          <a:xfrm>
            <a:off x="14503834" y="3440217"/>
            <a:ext cx="2204357" cy="80776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14500497" y="2861865"/>
            <a:ext cx="2207693" cy="45136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Thursday</a:t>
            </a:r>
          </a:p>
        </p:txBody>
      </p:sp>
      <p:sp>
        <p:nvSpPr>
          <p:cNvPr id="55" name="Rectangle 54"/>
          <p:cNvSpPr/>
          <p:nvPr/>
        </p:nvSpPr>
        <p:spPr>
          <a:xfrm>
            <a:off x="16920153" y="3440217"/>
            <a:ext cx="2204357" cy="80776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16916816" y="2861865"/>
            <a:ext cx="2207693" cy="45136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Friday</a:t>
            </a:r>
          </a:p>
        </p:txBody>
      </p:sp>
      <p:sp>
        <p:nvSpPr>
          <p:cNvPr id="57" name="Rectangle 56"/>
          <p:cNvSpPr/>
          <p:nvPr/>
        </p:nvSpPr>
        <p:spPr>
          <a:xfrm>
            <a:off x="19276910" y="3440217"/>
            <a:ext cx="2204357" cy="80776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19273573" y="2861865"/>
            <a:ext cx="2207693" cy="45136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Saturday</a:t>
            </a:r>
          </a:p>
        </p:txBody>
      </p:sp>
      <p:sp>
        <p:nvSpPr>
          <p:cNvPr id="59" name="Rectangle 58"/>
          <p:cNvSpPr/>
          <p:nvPr/>
        </p:nvSpPr>
        <p:spPr>
          <a:xfrm>
            <a:off x="21686119" y="3440217"/>
            <a:ext cx="2204357" cy="80776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p:nvSpPr>
        <p:spPr>
          <a:xfrm>
            <a:off x="21682782" y="2861865"/>
            <a:ext cx="2207693" cy="45136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Sunday</a:t>
            </a:r>
          </a:p>
        </p:txBody>
      </p:sp>
      <p:pic>
        <p:nvPicPr>
          <p:cNvPr id="61" name="Picture 60">
            <a:extLst>
              <a:ext uri="{FF2B5EF4-FFF2-40B4-BE49-F238E27FC236}">
                <a16:creationId xmlns="" xmlns:a16="http://schemas.microsoft.com/office/drawing/2014/main" id="{3B8DB997-898B-4A08-9521-CD2158CD05F6}"/>
              </a:ext>
            </a:extLst>
          </p:cNvPr>
          <p:cNvPicPr>
            <a:picLocks noChangeAspect="1"/>
          </p:cNvPicPr>
          <p:nvPr/>
        </p:nvPicPr>
        <p:blipFill>
          <a:blip r:embed="rId6"/>
          <a:stretch>
            <a:fillRect/>
          </a:stretch>
        </p:blipFill>
        <p:spPr>
          <a:xfrm>
            <a:off x="9840347" y="6137496"/>
            <a:ext cx="1929872" cy="1288700"/>
          </a:xfrm>
          <a:prstGeom prst="rect">
            <a:avLst/>
          </a:prstGeom>
          <a:noFill/>
        </p:spPr>
      </p:pic>
      <p:pic>
        <p:nvPicPr>
          <p:cNvPr id="62" name="Picture 61">
            <a:extLst>
              <a:ext uri="{FF2B5EF4-FFF2-40B4-BE49-F238E27FC236}">
                <a16:creationId xmlns="" xmlns:a16="http://schemas.microsoft.com/office/drawing/2014/main" id="{039FBF65-1BB8-4058-9F3B-C850E8101311}"/>
              </a:ext>
            </a:extLst>
          </p:cNvPr>
          <p:cNvPicPr>
            <a:picLocks noChangeAspect="1"/>
          </p:cNvPicPr>
          <p:nvPr/>
        </p:nvPicPr>
        <p:blipFill>
          <a:blip r:embed="rId7"/>
          <a:stretch>
            <a:fillRect/>
          </a:stretch>
        </p:blipFill>
        <p:spPr>
          <a:xfrm>
            <a:off x="9812623" y="3582128"/>
            <a:ext cx="2042614" cy="2408557"/>
          </a:xfrm>
          <a:prstGeom prst="rect">
            <a:avLst/>
          </a:prstGeom>
          <a:noFill/>
        </p:spPr>
      </p:pic>
      <p:pic>
        <p:nvPicPr>
          <p:cNvPr id="64" name="Picture 63">
            <a:extLst>
              <a:ext uri="{FF2B5EF4-FFF2-40B4-BE49-F238E27FC236}">
                <a16:creationId xmlns="" xmlns:a16="http://schemas.microsoft.com/office/drawing/2014/main" id="{57F488C3-16BA-4FC9-A037-8F084F7CCB5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791317" y="8243229"/>
            <a:ext cx="2084755" cy="1282094"/>
          </a:xfrm>
          <a:prstGeom prst="rect">
            <a:avLst/>
          </a:prstGeom>
          <a:noFill/>
        </p:spPr>
      </p:pic>
      <p:pic>
        <p:nvPicPr>
          <p:cNvPr id="65" name="Picture 64">
            <a:extLst>
              <a:ext uri="{FF2B5EF4-FFF2-40B4-BE49-F238E27FC236}">
                <a16:creationId xmlns="" xmlns:a16="http://schemas.microsoft.com/office/drawing/2014/main" id="{E2B49B4E-6CB9-41AE-9F86-585F94B1F354}"/>
              </a:ext>
            </a:extLst>
          </p:cNvPr>
          <p:cNvPicPr>
            <a:picLocks noChangeAspect="1"/>
          </p:cNvPicPr>
          <p:nvPr/>
        </p:nvPicPr>
        <p:blipFill rotWithShape="1">
          <a:blip r:embed="rId8"/>
          <a:srcRect l="9902" r="11726"/>
          <a:stretch/>
        </p:blipFill>
        <p:spPr>
          <a:xfrm>
            <a:off x="12225337" y="5043274"/>
            <a:ext cx="1895475" cy="1753401"/>
          </a:xfrm>
          <a:prstGeom prst="rect">
            <a:avLst/>
          </a:prstGeom>
          <a:noFill/>
        </p:spPr>
      </p:pic>
      <p:pic>
        <p:nvPicPr>
          <p:cNvPr id="67" name="Picture 66">
            <a:extLst>
              <a:ext uri="{FF2B5EF4-FFF2-40B4-BE49-F238E27FC236}">
                <a16:creationId xmlns="" xmlns:a16="http://schemas.microsoft.com/office/drawing/2014/main" id="{929CDE1E-F646-469A-B765-6E81A488783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2179112" y="3593610"/>
            <a:ext cx="2038034" cy="1210806"/>
          </a:xfrm>
          <a:prstGeom prst="rect">
            <a:avLst/>
          </a:prstGeom>
          <a:noFill/>
        </p:spPr>
      </p:pic>
      <p:pic>
        <p:nvPicPr>
          <p:cNvPr id="68" name="Picture 67">
            <a:extLst>
              <a:ext uri="{FF2B5EF4-FFF2-40B4-BE49-F238E27FC236}">
                <a16:creationId xmlns="" xmlns:a16="http://schemas.microsoft.com/office/drawing/2014/main" id="{CA2C4191-1172-419A-9B8E-1AE6A08D577E}"/>
              </a:ext>
            </a:extLst>
          </p:cNvPr>
          <p:cNvPicPr>
            <a:picLocks noChangeAspect="1"/>
          </p:cNvPicPr>
          <p:nvPr/>
        </p:nvPicPr>
        <p:blipFill>
          <a:blip r:embed="rId10"/>
          <a:stretch>
            <a:fillRect/>
          </a:stretch>
        </p:blipFill>
        <p:spPr>
          <a:xfrm>
            <a:off x="12179112" y="7035533"/>
            <a:ext cx="2001392" cy="1981727"/>
          </a:xfrm>
          <a:prstGeom prst="rect">
            <a:avLst/>
          </a:prstGeom>
          <a:noFill/>
        </p:spPr>
      </p:pic>
      <p:pic>
        <p:nvPicPr>
          <p:cNvPr id="69" name="Picture 68">
            <a:extLst>
              <a:ext uri="{FF2B5EF4-FFF2-40B4-BE49-F238E27FC236}">
                <a16:creationId xmlns="" xmlns:a16="http://schemas.microsoft.com/office/drawing/2014/main" id="{57F488C3-16BA-4FC9-A037-8F084F7CCB5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2149971" y="9232439"/>
            <a:ext cx="2084755" cy="1282094"/>
          </a:xfrm>
          <a:prstGeom prst="rect">
            <a:avLst/>
          </a:prstGeom>
          <a:noFill/>
        </p:spPr>
      </p:pic>
      <p:pic>
        <p:nvPicPr>
          <p:cNvPr id="70" name="Picture 69">
            <a:extLst>
              <a:ext uri="{FF2B5EF4-FFF2-40B4-BE49-F238E27FC236}">
                <a16:creationId xmlns="" xmlns:a16="http://schemas.microsoft.com/office/drawing/2014/main" id="{43D9CFBC-D64B-4E86-9594-4A993F882BB3}"/>
              </a:ext>
            </a:extLst>
          </p:cNvPr>
          <p:cNvPicPr>
            <a:picLocks noChangeAspect="1"/>
          </p:cNvPicPr>
          <p:nvPr/>
        </p:nvPicPr>
        <p:blipFill>
          <a:blip r:embed="rId11"/>
          <a:stretch>
            <a:fillRect/>
          </a:stretch>
        </p:blipFill>
        <p:spPr>
          <a:xfrm>
            <a:off x="14559464" y="3614074"/>
            <a:ext cx="2056199" cy="2063386"/>
          </a:xfrm>
          <a:prstGeom prst="rect">
            <a:avLst/>
          </a:prstGeom>
          <a:noFill/>
        </p:spPr>
      </p:pic>
      <p:pic>
        <p:nvPicPr>
          <p:cNvPr id="71" name="Picture 70">
            <a:extLst>
              <a:ext uri="{FF2B5EF4-FFF2-40B4-BE49-F238E27FC236}">
                <a16:creationId xmlns="" xmlns:a16="http://schemas.microsoft.com/office/drawing/2014/main" id="{B8A378CC-A876-40EA-8F9B-F398F192DE67}"/>
              </a:ext>
            </a:extLst>
          </p:cNvPr>
          <p:cNvPicPr>
            <a:picLocks noChangeAspect="1"/>
          </p:cNvPicPr>
          <p:nvPr/>
        </p:nvPicPr>
        <p:blipFill>
          <a:blip r:embed="rId12"/>
          <a:stretch>
            <a:fillRect/>
          </a:stretch>
        </p:blipFill>
        <p:spPr>
          <a:xfrm>
            <a:off x="14593726" y="5872195"/>
            <a:ext cx="2021937" cy="1636867"/>
          </a:xfrm>
          <a:prstGeom prst="rect">
            <a:avLst/>
          </a:prstGeom>
          <a:noFill/>
        </p:spPr>
      </p:pic>
      <p:pic>
        <p:nvPicPr>
          <p:cNvPr id="72" name="Picture 71">
            <a:extLst>
              <a:ext uri="{FF2B5EF4-FFF2-40B4-BE49-F238E27FC236}">
                <a16:creationId xmlns="" xmlns:a16="http://schemas.microsoft.com/office/drawing/2014/main" id="{57F488C3-16BA-4FC9-A037-8F084F7CCB5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6989153" y="3579095"/>
            <a:ext cx="2084755" cy="1282094"/>
          </a:xfrm>
          <a:prstGeom prst="rect">
            <a:avLst/>
          </a:prstGeom>
          <a:noFill/>
        </p:spPr>
      </p:pic>
      <p:pic>
        <p:nvPicPr>
          <p:cNvPr id="73" name="Picture 2" descr="Image result for ncaa football saturday abc logo">
            <a:extLst>
              <a:ext uri="{FF2B5EF4-FFF2-40B4-BE49-F238E27FC236}">
                <a16:creationId xmlns="" xmlns:a16="http://schemas.microsoft.com/office/drawing/2014/main" id="{45D0BEB9-CE2A-4AB7-9088-A5753E89F609}"/>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19622440" y="5306010"/>
            <a:ext cx="1549101" cy="1662971"/>
          </a:xfrm>
          <a:prstGeom prst="rect">
            <a:avLst/>
          </a:prstGeom>
          <a:noFill/>
          <a:extLst/>
        </p:spPr>
      </p:pic>
      <p:pic>
        <p:nvPicPr>
          <p:cNvPr id="75" name="Picture 4" descr="Image result for ncaa football saturday cbs logo">
            <a:extLst>
              <a:ext uri="{FF2B5EF4-FFF2-40B4-BE49-F238E27FC236}">
                <a16:creationId xmlns="" xmlns:a16="http://schemas.microsoft.com/office/drawing/2014/main" id="{E8F548A2-6893-4FFD-B385-8E3AFE159FF5}"/>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19592695" y="8570537"/>
            <a:ext cx="1608590" cy="1592785"/>
          </a:xfrm>
          <a:prstGeom prst="rect">
            <a:avLst/>
          </a:prstGeom>
          <a:noFill/>
          <a:extLst/>
        </p:spPr>
      </p:pic>
      <p:pic>
        <p:nvPicPr>
          <p:cNvPr id="76" name="Picture 6" descr="Image result for ncaa football saturday FOX logo">
            <a:extLst>
              <a:ext uri="{FF2B5EF4-FFF2-40B4-BE49-F238E27FC236}">
                <a16:creationId xmlns="" xmlns:a16="http://schemas.microsoft.com/office/drawing/2014/main" id="{50F38D8E-C35D-4A09-B4BF-B614BB856E36}"/>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9588397" y="7077105"/>
            <a:ext cx="1617186" cy="1366442"/>
          </a:xfrm>
          <a:prstGeom prst="rect">
            <a:avLst/>
          </a:prstGeom>
          <a:noFill/>
          <a:extLst/>
        </p:spPr>
      </p:pic>
      <p:pic>
        <p:nvPicPr>
          <p:cNvPr id="77" name="Picture 76">
            <a:extLst>
              <a:ext uri="{FF2B5EF4-FFF2-40B4-BE49-F238E27FC236}">
                <a16:creationId xmlns="" xmlns:a16="http://schemas.microsoft.com/office/drawing/2014/main" id="{ED258FC0-EF44-4263-8CAF-75769383F24C}"/>
              </a:ext>
            </a:extLst>
          </p:cNvPr>
          <p:cNvPicPr>
            <a:picLocks noChangeAspect="1"/>
          </p:cNvPicPr>
          <p:nvPr/>
        </p:nvPicPr>
        <p:blipFill>
          <a:blip r:embed="rId16"/>
          <a:stretch>
            <a:fillRect/>
          </a:stretch>
        </p:blipFill>
        <p:spPr>
          <a:xfrm>
            <a:off x="19604191" y="3490682"/>
            <a:ext cx="1585598" cy="1713037"/>
          </a:xfrm>
          <a:prstGeom prst="rect">
            <a:avLst/>
          </a:prstGeom>
          <a:noFill/>
        </p:spPr>
      </p:pic>
      <p:pic>
        <p:nvPicPr>
          <p:cNvPr id="78" name="Picture 77">
            <a:extLst>
              <a:ext uri="{FF2B5EF4-FFF2-40B4-BE49-F238E27FC236}">
                <a16:creationId xmlns="" xmlns:a16="http://schemas.microsoft.com/office/drawing/2014/main" id="{57F488C3-16BA-4FC9-A037-8F084F7CCB5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9473642" y="10301174"/>
            <a:ext cx="1846696" cy="1135691"/>
          </a:xfrm>
          <a:prstGeom prst="rect">
            <a:avLst/>
          </a:prstGeom>
          <a:noFill/>
        </p:spPr>
      </p:pic>
      <p:pic>
        <p:nvPicPr>
          <p:cNvPr id="79" name="Picture 78">
            <a:extLst>
              <a:ext uri="{FF2B5EF4-FFF2-40B4-BE49-F238E27FC236}">
                <a16:creationId xmlns="" xmlns:a16="http://schemas.microsoft.com/office/drawing/2014/main" id="{52259D1A-1865-47F1-8EF6-B6BFBDBCA319}"/>
              </a:ext>
            </a:extLst>
          </p:cNvPr>
          <p:cNvPicPr>
            <a:picLocks noChangeAspect="1"/>
          </p:cNvPicPr>
          <p:nvPr/>
        </p:nvPicPr>
        <p:blipFill>
          <a:blip r:embed="rId17"/>
          <a:stretch>
            <a:fillRect/>
          </a:stretch>
        </p:blipFill>
        <p:spPr>
          <a:xfrm>
            <a:off x="21925806" y="9250982"/>
            <a:ext cx="1829553" cy="1657399"/>
          </a:xfrm>
          <a:prstGeom prst="rect">
            <a:avLst/>
          </a:prstGeom>
          <a:noFill/>
        </p:spPr>
      </p:pic>
      <p:pic>
        <p:nvPicPr>
          <p:cNvPr id="80" name="Picture 79">
            <a:extLst>
              <a:ext uri="{FF2B5EF4-FFF2-40B4-BE49-F238E27FC236}">
                <a16:creationId xmlns="" xmlns:a16="http://schemas.microsoft.com/office/drawing/2014/main" id="{EF4BA006-B98E-4DC4-921D-E6B7D53573B9}"/>
              </a:ext>
            </a:extLst>
          </p:cNvPr>
          <p:cNvPicPr>
            <a:picLocks noChangeAspect="1"/>
          </p:cNvPicPr>
          <p:nvPr/>
        </p:nvPicPr>
        <p:blipFill>
          <a:blip r:embed="rId18"/>
          <a:stretch>
            <a:fillRect/>
          </a:stretch>
        </p:blipFill>
        <p:spPr>
          <a:xfrm>
            <a:off x="21925806" y="7310002"/>
            <a:ext cx="1721644" cy="1697151"/>
          </a:xfrm>
          <a:prstGeom prst="rect">
            <a:avLst/>
          </a:prstGeom>
          <a:noFill/>
        </p:spPr>
      </p:pic>
      <p:pic>
        <p:nvPicPr>
          <p:cNvPr id="81" name="Picture 80">
            <a:extLst>
              <a:ext uri="{FF2B5EF4-FFF2-40B4-BE49-F238E27FC236}">
                <a16:creationId xmlns="" xmlns:a16="http://schemas.microsoft.com/office/drawing/2014/main" id="{6966567D-EF37-4112-95F4-34FA35F4FE09}"/>
              </a:ext>
            </a:extLst>
          </p:cNvPr>
          <p:cNvPicPr>
            <a:picLocks noChangeAspect="1"/>
          </p:cNvPicPr>
          <p:nvPr/>
        </p:nvPicPr>
        <p:blipFill>
          <a:blip r:embed="rId19"/>
          <a:stretch>
            <a:fillRect/>
          </a:stretch>
        </p:blipFill>
        <p:spPr>
          <a:xfrm>
            <a:off x="21892113" y="5226979"/>
            <a:ext cx="1799099" cy="1732210"/>
          </a:xfrm>
          <a:prstGeom prst="rect">
            <a:avLst/>
          </a:prstGeom>
          <a:noFill/>
        </p:spPr>
      </p:pic>
      <p:pic>
        <p:nvPicPr>
          <p:cNvPr id="82" name="Picture 81">
            <a:extLst>
              <a:ext uri="{FF2B5EF4-FFF2-40B4-BE49-F238E27FC236}">
                <a16:creationId xmlns="" xmlns:a16="http://schemas.microsoft.com/office/drawing/2014/main" id="{4BC5DEE5-EF15-4534-AFED-F442EF7CE9DF}"/>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21873864" y="3604315"/>
            <a:ext cx="1799099" cy="1336068"/>
          </a:xfrm>
          <a:prstGeom prst="rect">
            <a:avLst/>
          </a:prstGeom>
          <a:noFill/>
        </p:spPr>
      </p:pic>
      <p:sp>
        <p:nvSpPr>
          <p:cNvPr id="45" name="Text Placeholder 3">
            <a:extLst>
              <a:ext uri="{FF2B5EF4-FFF2-40B4-BE49-F238E27FC236}">
                <a16:creationId xmlns="" xmlns:a16="http://schemas.microsoft.com/office/drawing/2014/main" id="{42B65EC2-E6D9-4213-A1DF-CA8FA2261723}"/>
              </a:ext>
            </a:extLst>
          </p:cNvPr>
          <p:cNvSpPr txBox="1">
            <a:spLocks/>
          </p:cNvSpPr>
          <p:nvPr/>
        </p:nvSpPr>
        <p:spPr>
          <a:xfrm>
            <a:off x="7835873" y="13275420"/>
            <a:ext cx="8138263" cy="2597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a:t>
            </a:r>
          </a:p>
        </p:txBody>
      </p:sp>
    </p:spTree>
    <p:extLst>
      <p:ext uri="{BB962C8B-B14F-4D97-AF65-F5344CB8AC3E}">
        <p14:creationId xmlns:p14="http://schemas.microsoft.com/office/powerpoint/2010/main" val="273521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26</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14033" y="4185874"/>
            <a:ext cx="6529317" cy="4524315"/>
          </a:xfrm>
          <a:prstGeom prst="rect">
            <a:avLst/>
          </a:prstGeom>
          <a:noFill/>
        </p:spPr>
        <p:txBody>
          <a:bodyPr wrap="square" rtlCol="0">
            <a:spAutoFit/>
          </a:bodyPr>
          <a:lstStyle/>
          <a:p>
            <a:pPr lvl="0" defTabSz="457200">
              <a:spcBef>
                <a:spcPct val="0"/>
              </a:spcBef>
              <a:defRPr/>
            </a:pPr>
            <a:r>
              <a:rPr lang="en-US" sz="4800" b="1" spc="-100" dirty="0"/>
              <a:t>Sports</a:t>
            </a:r>
            <a:r>
              <a:rPr lang="en-US" sz="4800" spc="-100" dirty="0">
                <a:solidFill>
                  <a:schemeClr val="bg1"/>
                </a:solidFill>
              </a:rPr>
              <a:t> And </a:t>
            </a:r>
            <a:r>
              <a:rPr lang="en-US" sz="4800" b="1" spc="-100" dirty="0"/>
              <a:t>Entertainment</a:t>
            </a:r>
            <a:r>
              <a:rPr lang="en-US" sz="4800" spc="-100" dirty="0">
                <a:solidFill>
                  <a:schemeClr val="bg1"/>
                </a:solidFill>
              </a:rPr>
              <a:t> Account For Nearly The Same Number Of Programs That Trended In The Top 10 During The Analysis</a:t>
            </a:r>
          </a:p>
        </p:txBody>
      </p:sp>
      <p:sp>
        <p:nvSpPr>
          <p:cNvPr id="7" name="Rounded Rectangle 10"/>
          <p:cNvSpPr/>
          <p:nvPr/>
        </p:nvSpPr>
        <p:spPr>
          <a:xfrm>
            <a:off x="7082971" y="2393340"/>
            <a:ext cx="17304204"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solidFill>
                  <a:prstClr val="black"/>
                </a:solidFill>
                <a:effectLst/>
                <a:uLnTx/>
                <a:uFillTx/>
                <a:latin typeface="Trebuchet MS"/>
                <a:ea typeface="+mn-ea"/>
                <a:cs typeface="+mn-cs"/>
              </a:rPr>
              <a:t>Four-Week 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rebuchet MS"/>
              </a:rPr>
              <a:t>Ad-Supported TV Programs By Genre Within Top 10 Trending</a:t>
            </a:r>
            <a:r>
              <a:rPr lang="en-US" sz="2800" b="1" kern="0" dirty="0">
                <a:solidFill>
                  <a:prstClr val="black"/>
                </a:solidFill>
                <a:latin typeface="Trebuchet MS"/>
              </a:rPr>
              <a:t> </a:t>
            </a:r>
            <a:r>
              <a:rPr kumimoji="0" lang="en-US" sz="2800" b="1" i="0" u="none" strike="noStrike" kern="0" cap="none" spc="0" normalizeH="0" baseline="0" noProof="0" dirty="0">
                <a:ln>
                  <a:noFill/>
                </a:ln>
                <a:solidFill>
                  <a:prstClr val="black"/>
                </a:solidFill>
                <a:effectLst/>
                <a:uLnTx/>
                <a:uFillTx/>
                <a:latin typeface="Trebuchet MS"/>
              </a:rPr>
              <a:t>Topics</a:t>
            </a:r>
          </a:p>
        </p:txBody>
      </p:sp>
      <p:graphicFrame>
        <p:nvGraphicFramePr>
          <p:cNvPr id="8" name="Chart 7"/>
          <p:cNvGraphicFramePr/>
          <p:nvPr>
            <p:extLst>
              <p:ext uri="{D42A27DB-BD31-4B8C-83A1-F6EECF244321}">
                <p14:modId xmlns:p14="http://schemas.microsoft.com/office/powerpoint/2010/main" val="4232393689"/>
              </p:ext>
            </p:extLst>
          </p:nvPr>
        </p:nvGraphicFramePr>
        <p:xfrm>
          <a:off x="10474583" y="3290739"/>
          <a:ext cx="10520979" cy="848737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3">
            <a:extLst>
              <a:ext uri="{FF2B5EF4-FFF2-40B4-BE49-F238E27FC236}">
                <a16:creationId xmlns="" xmlns:a16="http://schemas.microsoft.com/office/drawing/2014/main" id="{42B65EC2-E6D9-4213-A1DF-CA8FA2261723}"/>
              </a:ext>
            </a:extLst>
          </p:cNvPr>
          <p:cNvSpPr txBox="1">
            <a:spLocks/>
          </p:cNvSpPr>
          <p:nvPr/>
        </p:nvSpPr>
        <p:spPr>
          <a:xfrm>
            <a:off x="7835873" y="13275420"/>
            <a:ext cx="8138263" cy="2597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a:t>
            </a:r>
          </a:p>
        </p:txBody>
      </p:sp>
    </p:spTree>
    <p:extLst>
      <p:ext uri="{BB962C8B-B14F-4D97-AF65-F5344CB8AC3E}">
        <p14:creationId xmlns:p14="http://schemas.microsoft.com/office/powerpoint/2010/main" val="1819120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27</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132748" y="3847846"/>
            <a:ext cx="6660477" cy="5509200"/>
          </a:xfrm>
          <a:prstGeom prst="rect">
            <a:avLst/>
          </a:prstGeom>
          <a:noFill/>
        </p:spPr>
        <p:txBody>
          <a:bodyPr wrap="square" rtlCol="0">
            <a:spAutoFit/>
          </a:bodyPr>
          <a:lstStyle/>
          <a:p>
            <a:pPr lvl="0" defTabSz="457200">
              <a:spcBef>
                <a:spcPct val="0"/>
              </a:spcBef>
              <a:defRPr/>
            </a:pPr>
            <a:r>
              <a:rPr lang="en-US" sz="4400" spc="-100" dirty="0">
                <a:solidFill>
                  <a:schemeClr val="bg1"/>
                </a:solidFill>
              </a:rPr>
              <a:t>Aided By The MLB Playoffs Featuring Big Market Teams &amp; The Football Season In Full Swing, Sports Accounts For A Majority Of The Total Ad-Supported TV Topics That Trended In The Top 10</a:t>
            </a:r>
          </a:p>
        </p:txBody>
      </p:sp>
      <p:graphicFrame>
        <p:nvGraphicFramePr>
          <p:cNvPr id="8" name="Chart 7"/>
          <p:cNvGraphicFramePr/>
          <p:nvPr>
            <p:extLst>
              <p:ext uri="{D42A27DB-BD31-4B8C-83A1-F6EECF244321}">
                <p14:modId xmlns:p14="http://schemas.microsoft.com/office/powerpoint/2010/main" val="2177701988"/>
              </p:ext>
            </p:extLst>
          </p:nvPr>
        </p:nvGraphicFramePr>
        <p:xfrm>
          <a:off x="10532974" y="3989042"/>
          <a:ext cx="10404197" cy="839317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 xmlns:a16="http://schemas.microsoft.com/office/drawing/2014/main" id="{7B1376DB-46C8-4652-BD27-DD49B572042C}"/>
              </a:ext>
            </a:extLst>
          </p:cNvPr>
          <p:cNvSpPr txBox="1"/>
          <p:nvPr/>
        </p:nvSpPr>
        <p:spPr>
          <a:xfrm>
            <a:off x="7082971" y="1131637"/>
            <a:ext cx="16884860" cy="954107"/>
          </a:xfrm>
          <a:prstGeom prst="rect">
            <a:avLst/>
          </a:prstGeom>
          <a:noFill/>
        </p:spPr>
        <p:txBody>
          <a:bodyPr wrap="square" rtlCol="0">
            <a:spAutoFit/>
          </a:bodyPr>
          <a:lstStyle/>
          <a:p>
            <a:pPr lvl="0" defTabSz="914400">
              <a:defRPr/>
            </a:pPr>
            <a:r>
              <a:rPr lang="en-US" sz="2800" kern="0" dirty="0">
                <a:latin typeface="Trebuchet MS" panose="020B0603020202020204" pitchFamily="34" charset="0"/>
              </a:rPr>
              <a:t>Between team hashtags, featured athletes and exciting plays made during a game, sports tends to have many more individual topics trending during an airing than entertainment programs </a:t>
            </a:r>
          </a:p>
        </p:txBody>
      </p:sp>
      <p:sp>
        <p:nvSpPr>
          <p:cNvPr id="12" name="Text Placeholder 3">
            <a:extLst>
              <a:ext uri="{FF2B5EF4-FFF2-40B4-BE49-F238E27FC236}">
                <a16:creationId xmlns="" xmlns:a16="http://schemas.microsoft.com/office/drawing/2014/main" id="{42B65EC2-E6D9-4213-A1DF-CA8FA2261723}"/>
              </a:ext>
            </a:extLst>
          </p:cNvPr>
          <p:cNvSpPr txBox="1">
            <a:spLocks/>
          </p:cNvSpPr>
          <p:nvPr/>
        </p:nvSpPr>
        <p:spPr>
          <a:xfrm>
            <a:off x="7835873" y="13275420"/>
            <a:ext cx="8138263" cy="2597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a:t>
            </a:r>
          </a:p>
        </p:txBody>
      </p:sp>
      <p:sp>
        <p:nvSpPr>
          <p:cNvPr id="15" name="Rounded Rectangle 10"/>
          <p:cNvSpPr/>
          <p:nvPr/>
        </p:nvSpPr>
        <p:spPr>
          <a:xfrm>
            <a:off x="7082971" y="3096726"/>
            <a:ext cx="17304204"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3200" b="1" u="sng" kern="0" dirty="0">
                <a:solidFill>
                  <a:prstClr val="black"/>
                </a:solidFill>
              </a:rPr>
              <a:t>Four-Week Time Period</a:t>
            </a:r>
          </a:p>
          <a:p>
            <a:pPr lvl="0" algn="ctr" defTabSz="914400">
              <a:defRPr/>
            </a:pPr>
            <a:r>
              <a:rPr lang="en-US" sz="3200" b="1" kern="0" dirty="0">
                <a:solidFill>
                  <a:prstClr val="black"/>
                </a:solidFill>
              </a:rPr>
              <a:t>Genre % Breakout of Top 10 Ad-Supported TV Trending Topics</a:t>
            </a:r>
          </a:p>
        </p:txBody>
      </p:sp>
    </p:spTree>
    <p:extLst>
      <p:ext uri="{BB962C8B-B14F-4D97-AF65-F5344CB8AC3E}">
        <p14:creationId xmlns:p14="http://schemas.microsoft.com/office/powerpoint/2010/main" val="2781359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28</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04915" y="3857178"/>
            <a:ext cx="6354148" cy="5262979"/>
          </a:xfrm>
          <a:prstGeom prst="rect">
            <a:avLst/>
          </a:prstGeom>
          <a:noFill/>
        </p:spPr>
        <p:txBody>
          <a:bodyPr wrap="square" rtlCol="0">
            <a:spAutoFit/>
          </a:bodyPr>
          <a:lstStyle/>
          <a:p>
            <a:pPr lvl="0" defTabSz="457200">
              <a:spcBef>
                <a:spcPct val="0"/>
              </a:spcBef>
              <a:defRPr/>
            </a:pPr>
            <a:r>
              <a:rPr lang="en-US" sz="4800" spc="-100" dirty="0">
                <a:solidFill>
                  <a:schemeClr val="bg1"/>
                </a:solidFill>
              </a:rPr>
              <a:t>TV Entertainment Social Conversations Skew Towards Weeknights, While TV Sports Split Evenly Across Weeknights and Weekends</a:t>
            </a:r>
          </a:p>
        </p:txBody>
      </p:sp>
      <p:sp>
        <p:nvSpPr>
          <p:cNvPr id="8" name="Rounded Rectangle 10"/>
          <p:cNvSpPr/>
          <p:nvPr/>
        </p:nvSpPr>
        <p:spPr>
          <a:xfrm>
            <a:off x="6793226" y="2685754"/>
            <a:ext cx="17593949"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solidFill>
                  <a:prstClr val="black"/>
                </a:solidFill>
                <a:effectLst/>
                <a:uLnTx/>
                <a:uFillTx/>
                <a:latin typeface="Trebuchet MS"/>
                <a:ea typeface="+mn-ea"/>
                <a:cs typeface="+mn-cs"/>
              </a:rPr>
              <a:t>Four-Week 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rebuchet MS"/>
              </a:rPr>
              <a:t>Genre-Specific Top 10 Ad-Supported TV Trending Topics By Day</a:t>
            </a:r>
          </a:p>
        </p:txBody>
      </p:sp>
      <p:graphicFrame>
        <p:nvGraphicFramePr>
          <p:cNvPr id="10" name="Chart 9"/>
          <p:cNvGraphicFramePr/>
          <p:nvPr>
            <p:extLst>
              <p:ext uri="{D42A27DB-BD31-4B8C-83A1-F6EECF244321}">
                <p14:modId xmlns:p14="http://schemas.microsoft.com/office/powerpoint/2010/main" val="2915645759"/>
              </p:ext>
            </p:extLst>
          </p:nvPr>
        </p:nvGraphicFramePr>
        <p:xfrm>
          <a:off x="7903107" y="4022769"/>
          <a:ext cx="4413792" cy="70497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p:nvPr>
            <p:extLst>
              <p:ext uri="{D42A27DB-BD31-4B8C-83A1-F6EECF244321}">
                <p14:modId xmlns:p14="http://schemas.microsoft.com/office/powerpoint/2010/main" val="3984703241"/>
              </p:ext>
            </p:extLst>
          </p:nvPr>
        </p:nvGraphicFramePr>
        <p:xfrm>
          <a:off x="13383304" y="4022768"/>
          <a:ext cx="4413792" cy="70497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p:nvPr>
            <p:extLst>
              <p:ext uri="{D42A27DB-BD31-4B8C-83A1-F6EECF244321}">
                <p14:modId xmlns:p14="http://schemas.microsoft.com/office/powerpoint/2010/main" val="371615979"/>
              </p:ext>
            </p:extLst>
          </p:nvPr>
        </p:nvGraphicFramePr>
        <p:xfrm>
          <a:off x="18906977" y="4022769"/>
          <a:ext cx="4413792" cy="7049783"/>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 Placeholder 3">
            <a:extLst>
              <a:ext uri="{FF2B5EF4-FFF2-40B4-BE49-F238E27FC236}">
                <a16:creationId xmlns="" xmlns:a16="http://schemas.microsoft.com/office/drawing/2014/main" id="{42B65EC2-E6D9-4213-A1DF-CA8FA2261723}"/>
              </a:ext>
            </a:extLst>
          </p:cNvPr>
          <p:cNvSpPr txBox="1">
            <a:spLocks/>
          </p:cNvSpPr>
          <p:nvPr/>
        </p:nvSpPr>
        <p:spPr>
          <a:xfrm>
            <a:off x="7835873" y="13275420"/>
            <a:ext cx="8138263" cy="2597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a:t>
            </a:r>
          </a:p>
        </p:txBody>
      </p:sp>
    </p:spTree>
    <p:extLst>
      <p:ext uri="{BB962C8B-B14F-4D97-AF65-F5344CB8AC3E}">
        <p14:creationId xmlns:p14="http://schemas.microsoft.com/office/powerpoint/2010/main" val="481085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29</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39689" y="4317458"/>
            <a:ext cx="6791638" cy="4524315"/>
          </a:xfrm>
          <a:prstGeom prst="rect">
            <a:avLst/>
          </a:prstGeom>
          <a:noFill/>
        </p:spPr>
        <p:txBody>
          <a:bodyPr wrap="square" rtlCol="0">
            <a:spAutoFit/>
          </a:bodyPr>
          <a:lstStyle/>
          <a:p>
            <a:pPr marR="0" lvl="0" indent="0" fontAlgn="auto">
              <a:spcBef>
                <a:spcPct val="0"/>
              </a:spcBef>
              <a:spcAft>
                <a:spcPts val="0"/>
              </a:spcAft>
              <a:buClrTx/>
              <a:buSzTx/>
              <a:buFontTx/>
              <a:buNone/>
              <a:tabLst/>
              <a:defRPr/>
            </a:pPr>
            <a:r>
              <a:rPr lang="en-US" sz="4800" b="1" spc="-100" dirty="0"/>
              <a:t>Three-Fourths</a:t>
            </a:r>
            <a:r>
              <a:rPr lang="en-US" sz="4800" spc="-100" dirty="0">
                <a:solidFill>
                  <a:schemeClr val="bg1"/>
                </a:solidFill>
              </a:rPr>
              <a:t> Of Top 10 Trending Ad-Supported TV Topics Were Based On People, Characters Or Other Subjects Related To Programming</a:t>
            </a:r>
          </a:p>
        </p:txBody>
      </p:sp>
      <p:graphicFrame>
        <p:nvGraphicFramePr>
          <p:cNvPr id="7" name="Chart 6"/>
          <p:cNvGraphicFramePr/>
          <p:nvPr>
            <p:extLst>
              <p:ext uri="{D42A27DB-BD31-4B8C-83A1-F6EECF244321}">
                <p14:modId xmlns:p14="http://schemas.microsoft.com/office/powerpoint/2010/main" val="3913368350"/>
              </p:ext>
            </p:extLst>
          </p:nvPr>
        </p:nvGraphicFramePr>
        <p:xfrm>
          <a:off x="10361068" y="2712466"/>
          <a:ext cx="10395812" cy="7315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Speech Bubble: Rectangle 11"/>
          <p:cNvSpPr/>
          <p:nvPr/>
        </p:nvSpPr>
        <p:spPr>
          <a:xfrm>
            <a:off x="7261719" y="1243485"/>
            <a:ext cx="4930281" cy="9357318"/>
          </a:xfrm>
          <a:prstGeom prst="wedgeRectCallout">
            <a:avLst>
              <a:gd name="adj1" fmla="val 68827"/>
              <a:gd name="adj2" fmla="val -6391"/>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7332324" y="1248841"/>
            <a:ext cx="4859676" cy="9387185"/>
          </a:xfrm>
          <a:prstGeom prst="rect">
            <a:avLst/>
          </a:prstGeom>
          <a:noFill/>
        </p:spPr>
        <p:txBody>
          <a:bodyPr wrap="square" rtlCol="0">
            <a:spAutoFit/>
          </a:bodyPr>
          <a:lstStyle/>
          <a:p>
            <a:r>
              <a:rPr lang="en-US" sz="3600" u="sng" dirty="0"/>
              <a:t>“Related” Examples:</a:t>
            </a:r>
          </a:p>
          <a:p>
            <a:r>
              <a:rPr lang="en-US" sz="3600" b="1" i="1" dirty="0">
                <a:solidFill>
                  <a:srgbClr val="50C8A0"/>
                </a:solidFill>
              </a:rPr>
              <a:t>Entertainment</a:t>
            </a:r>
          </a:p>
          <a:p>
            <a:r>
              <a:rPr lang="en-US" sz="2000" dirty="0"/>
              <a:t>Lana Del Ray (AMA Performer)</a:t>
            </a:r>
          </a:p>
          <a:p>
            <a:r>
              <a:rPr lang="en-US" sz="2000" dirty="0"/>
              <a:t>Kaycee (Big Brother 20 Winner)</a:t>
            </a:r>
          </a:p>
          <a:p>
            <a:r>
              <a:rPr lang="en-US" sz="2000" dirty="0"/>
              <a:t>Archie (CW’s Riverdale Character)</a:t>
            </a:r>
          </a:p>
          <a:p>
            <a:r>
              <a:rPr lang="en-US" sz="2000" dirty="0"/>
              <a:t>Mariah (AMA Performer)</a:t>
            </a:r>
          </a:p>
          <a:p>
            <a:r>
              <a:rPr lang="en-US" sz="2000" dirty="0"/>
              <a:t>Jessica Lange (AHS: Apocalypse)</a:t>
            </a:r>
          </a:p>
          <a:p>
            <a:r>
              <a:rPr lang="en-US" sz="2000" dirty="0"/>
              <a:t>R-Truth (WWE Smackdown Wrestler)</a:t>
            </a:r>
          </a:p>
          <a:p>
            <a:r>
              <a:rPr lang="en-US" sz="2000" dirty="0"/>
              <a:t>Annalise (How To Get Away With Murder)</a:t>
            </a:r>
          </a:p>
          <a:p>
            <a:r>
              <a:rPr lang="en-US" sz="2000" dirty="0"/>
              <a:t>Charlie Brown (It’s The Great Pumpkin)</a:t>
            </a:r>
          </a:p>
          <a:p>
            <a:endParaRPr lang="en-US" sz="1800" dirty="0">
              <a:solidFill>
                <a:srgbClr val="FF0000"/>
              </a:solidFill>
            </a:endParaRPr>
          </a:p>
          <a:p>
            <a:r>
              <a:rPr lang="en-US" sz="3600" b="1" i="1" dirty="0">
                <a:solidFill>
                  <a:srgbClr val="0765A3"/>
                </a:solidFill>
              </a:rPr>
              <a:t>Sports</a:t>
            </a:r>
          </a:p>
          <a:p>
            <a:r>
              <a:rPr lang="en-US" sz="2000" dirty="0"/>
              <a:t>Cowboys (Dallas Cowboys - NFL)</a:t>
            </a:r>
          </a:p>
          <a:p>
            <a:r>
              <a:rPr lang="en-US" sz="2000" dirty="0"/>
              <a:t>David Wright (New York Mets - MLB)</a:t>
            </a:r>
          </a:p>
          <a:p>
            <a:r>
              <a:rPr lang="en-US" sz="2000" dirty="0"/>
              <a:t>Penn State (NCAA Football)</a:t>
            </a:r>
          </a:p>
          <a:p>
            <a:r>
              <a:rPr lang="en-US" sz="2000" dirty="0"/>
              <a:t>Kershaw (Los Angeles Dodgers - MLB)</a:t>
            </a:r>
          </a:p>
          <a:p>
            <a:r>
              <a:rPr lang="en-US" sz="2000" dirty="0"/>
              <a:t>#</a:t>
            </a:r>
            <a:r>
              <a:rPr lang="en-US" sz="2000" dirty="0" err="1"/>
              <a:t>DoDamage</a:t>
            </a:r>
            <a:r>
              <a:rPr lang="en-US" sz="2000" dirty="0"/>
              <a:t> (Boston Red Sox Hashtag)</a:t>
            </a:r>
          </a:p>
          <a:p>
            <a:r>
              <a:rPr lang="en-US" sz="2000" dirty="0"/>
              <a:t>Fultz (Philadelphia 76ers - NBA)</a:t>
            </a:r>
          </a:p>
          <a:p>
            <a:r>
              <a:rPr lang="en-US" sz="2000" dirty="0"/>
              <a:t>Pat </a:t>
            </a:r>
            <a:r>
              <a:rPr lang="en-US" sz="2000" dirty="0" err="1"/>
              <a:t>Mahomes</a:t>
            </a:r>
            <a:r>
              <a:rPr lang="en-US" sz="2000" dirty="0"/>
              <a:t> (Kansas City Chiefs - NFL)</a:t>
            </a:r>
          </a:p>
          <a:p>
            <a:r>
              <a:rPr lang="en-US" sz="2000" dirty="0"/>
              <a:t>Chris Sale (Boston Red Sox - MLB)</a:t>
            </a:r>
          </a:p>
          <a:p>
            <a:r>
              <a:rPr lang="en-US" sz="2000" dirty="0"/>
              <a:t>Joe West (Umpire - MLB)</a:t>
            </a:r>
          </a:p>
          <a:p>
            <a:endParaRPr lang="en-US" sz="1800" dirty="0">
              <a:solidFill>
                <a:srgbClr val="FF0000"/>
              </a:solidFill>
            </a:endParaRPr>
          </a:p>
          <a:p>
            <a:r>
              <a:rPr lang="en-US" sz="3600" b="1" i="1" dirty="0">
                <a:solidFill>
                  <a:srgbClr val="FAB982"/>
                </a:solidFill>
              </a:rPr>
              <a:t>News</a:t>
            </a:r>
          </a:p>
          <a:p>
            <a:r>
              <a:rPr lang="en-US" sz="2000" dirty="0"/>
              <a:t>Ashley Kavanaugh</a:t>
            </a:r>
          </a:p>
          <a:p>
            <a:r>
              <a:rPr lang="en-US" sz="2000" dirty="0"/>
              <a:t>#</a:t>
            </a:r>
            <a:r>
              <a:rPr lang="en-US" sz="2000" dirty="0" err="1"/>
              <a:t>TrumpPresser</a:t>
            </a:r>
            <a:endParaRPr lang="en-US" sz="2000" dirty="0"/>
          </a:p>
          <a:p>
            <a:r>
              <a:rPr lang="en-US" sz="2000" dirty="0"/>
              <a:t>Kamala Harris</a:t>
            </a:r>
          </a:p>
          <a:p>
            <a:r>
              <a:rPr lang="en-US" sz="2000" dirty="0"/>
              <a:t>Lindsey Graham</a:t>
            </a:r>
          </a:p>
        </p:txBody>
      </p:sp>
      <p:sp>
        <p:nvSpPr>
          <p:cNvPr id="12" name="Speech Bubble: Rectangle 11"/>
          <p:cNvSpPr/>
          <p:nvPr/>
        </p:nvSpPr>
        <p:spPr>
          <a:xfrm>
            <a:off x="19049198" y="1243485"/>
            <a:ext cx="4930281" cy="9392541"/>
          </a:xfrm>
          <a:prstGeom prst="wedgeRectCallout">
            <a:avLst>
              <a:gd name="adj1" fmla="val -65945"/>
              <a:gd name="adj2" fmla="val -10212"/>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19152225" y="1230999"/>
            <a:ext cx="4915745" cy="9387185"/>
          </a:xfrm>
          <a:prstGeom prst="rect">
            <a:avLst/>
          </a:prstGeom>
          <a:noFill/>
          <a:ln>
            <a:noFill/>
          </a:ln>
        </p:spPr>
        <p:txBody>
          <a:bodyPr wrap="square" rtlCol="0">
            <a:spAutoFit/>
          </a:bodyPr>
          <a:lstStyle/>
          <a:p>
            <a:r>
              <a:rPr lang="en-US" sz="3600" u="sng" dirty="0"/>
              <a:t>“Direct” Examples:</a:t>
            </a:r>
          </a:p>
          <a:p>
            <a:r>
              <a:rPr lang="en-US" sz="3600" b="1" i="1" dirty="0">
                <a:solidFill>
                  <a:srgbClr val="50C8A0"/>
                </a:solidFill>
              </a:rPr>
              <a:t>Entertainment</a:t>
            </a:r>
          </a:p>
          <a:p>
            <a:r>
              <a:rPr lang="en-US" sz="2000" dirty="0"/>
              <a:t>#90DayFiance</a:t>
            </a:r>
          </a:p>
          <a:p>
            <a:r>
              <a:rPr lang="en-US" sz="2000" dirty="0"/>
              <a:t>#</a:t>
            </a:r>
            <a:r>
              <a:rPr lang="en-US" sz="2000" dirty="0" err="1"/>
              <a:t>AHSApocalypse</a:t>
            </a:r>
            <a:endParaRPr lang="en-US" sz="2000" dirty="0"/>
          </a:p>
          <a:p>
            <a:r>
              <a:rPr lang="en-US" sz="2000" dirty="0"/>
              <a:t>#AMAs</a:t>
            </a:r>
          </a:p>
          <a:p>
            <a:r>
              <a:rPr lang="en-US" sz="2000" dirty="0"/>
              <a:t>#STAR</a:t>
            </a:r>
          </a:p>
          <a:p>
            <a:r>
              <a:rPr lang="en-US" sz="2000" dirty="0"/>
              <a:t>#LHHH</a:t>
            </a:r>
          </a:p>
          <a:p>
            <a:r>
              <a:rPr lang="en-US" sz="2000" dirty="0"/>
              <a:t>#</a:t>
            </a:r>
            <a:r>
              <a:rPr lang="en-US" sz="2000" dirty="0" err="1"/>
              <a:t>ThisIsUs</a:t>
            </a:r>
            <a:endParaRPr lang="en-US" sz="2000" dirty="0"/>
          </a:p>
          <a:p>
            <a:r>
              <a:rPr lang="en-US" sz="2000" dirty="0"/>
              <a:t>#Empire</a:t>
            </a:r>
          </a:p>
          <a:p>
            <a:r>
              <a:rPr lang="en-US" sz="2000" dirty="0"/>
              <a:t>#DWTS</a:t>
            </a:r>
          </a:p>
          <a:p>
            <a:r>
              <a:rPr lang="en-US" sz="2000" dirty="0"/>
              <a:t>#</a:t>
            </a:r>
            <a:r>
              <a:rPr lang="en-US" sz="2000" dirty="0" err="1"/>
              <a:t>GreysAnatomy</a:t>
            </a:r>
            <a:endParaRPr lang="en-US" sz="2000" dirty="0"/>
          </a:p>
          <a:p>
            <a:r>
              <a:rPr lang="en-US" sz="2000" dirty="0"/>
              <a:t>#</a:t>
            </a:r>
            <a:r>
              <a:rPr lang="en-US" sz="2000" dirty="0" err="1"/>
              <a:t>LivePD</a:t>
            </a:r>
            <a:endParaRPr lang="en-US" sz="2000" dirty="0"/>
          </a:p>
          <a:p>
            <a:endParaRPr lang="en-US" sz="2000" dirty="0"/>
          </a:p>
          <a:p>
            <a:r>
              <a:rPr lang="en-US" sz="3600" b="1" i="1" dirty="0">
                <a:solidFill>
                  <a:srgbClr val="0765A3"/>
                </a:solidFill>
              </a:rPr>
              <a:t>Sports</a:t>
            </a:r>
          </a:p>
          <a:p>
            <a:r>
              <a:rPr lang="en-US" sz="2000" dirty="0"/>
              <a:t>#ALCS</a:t>
            </a:r>
          </a:p>
          <a:p>
            <a:r>
              <a:rPr lang="en-US" sz="2000" dirty="0"/>
              <a:t>#</a:t>
            </a:r>
            <a:r>
              <a:rPr lang="en-US" sz="2000" dirty="0" err="1"/>
              <a:t>ALWildCard</a:t>
            </a:r>
            <a:endParaRPr lang="en-US" sz="2000" dirty="0"/>
          </a:p>
          <a:p>
            <a:r>
              <a:rPr lang="en-US" sz="2000" dirty="0"/>
              <a:t>#NLCS</a:t>
            </a:r>
          </a:p>
          <a:p>
            <a:r>
              <a:rPr lang="en-US" sz="2000" dirty="0"/>
              <a:t>#</a:t>
            </a:r>
            <a:r>
              <a:rPr lang="en-US" sz="2000" dirty="0" err="1"/>
              <a:t>INDvsNE</a:t>
            </a:r>
            <a:endParaRPr lang="en-US" sz="2000" dirty="0"/>
          </a:p>
          <a:p>
            <a:r>
              <a:rPr lang="en-US" sz="2000" dirty="0"/>
              <a:t>#</a:t>
            </a:r>
            <a:r>
              <a:rPr lang="en-US" sz="2000" dirty="0" err="1"/>
              <a:t>MondayNightFootball</a:t>
            </a:r>
            <a:endParaRPr lang="en-US" sz="2000" dirty="0"/>
          </a:p>
          <a:p>
            <a:r>
              <a:rPr lang="en-US" sz="2000" dirty="0"/>
              <a:t>#</a:t>
            </a:r>
            <a:r>
              <a:rPr lang="en-US" sz="2000" dirty="0" err="1"/>
              <a:t>OSUvsPSU</a:t>
            </a:r>
            <a:endParaRPr lang="en-US" sz="2000" dirty="0"/>
          </a:p>
          <a:p>
            <a:r>
              <a:rPr lang="en-US" sz="2000" dirty="0"/>
              <a:t>#</a:t>
            </a:r>
            <a:r>
              <a:rPr lang="en-US" sz="2000" dirty="0" err="1"/>
              <a:t>NYYvsBOS</a:t>
            </a:r>
            <a:endParaRPr lang="en-US" sz="2000" dirty="0"/>
          </a:p>
          <a:p>
            <a:endParaRPr lang="en-US" sz="2000" dirty="0"/>
          </a:p>
          <a:p>
            <a:r>
              <a:rPr lang="en-US" sz="3600" b="1" i="1" dirty="0">
                <a:solidFill>
                  <a:srgbClr val="FAB982"/>
                </a:solidFill>
              </a:rPr>
              <a:t>News</a:t>
            </a:r>
          </a:p>
          <a:p>
            <a:r>
              <a:rPr lang="en-US" sz="2000" dirty="0"/>
              <a:t>#60Minutes</a:t>
            </a:r>
          </a:p>
          <a:p>
            <a:r>
              <a:rPr lang="en-US" sz="2000" dirty="0"/>
              <a:t>#</a:t>
            </a:r>
            <a:r>
              <a:rPr lang="en-US" sz="2000" dirty="0" err="1"/>
              <a:t>KavanaughHearing</a:t>
            </a:r>
            <a:endParaRPr lang="en-US" sz="2000" dirty="0"/>
          </a:p>
          <a:p>
            <a:r>
              <a:rPr lang="en-US" sz="2000" dirty="0"/>
              <a:t>#</a:t>
            </a:r>
            <a:r>
              <a:rPr lang="en-US" sz="2000" dirty="0" err="1"/>
              <a:t>TexasDebate</a:t>
            </a:r>
            <a:endParaRPr lang="en-US" sz="2000" dirty="0"/>
          </a:p>
          <a:p>
            <a:r>
              <a:rPr lang="en-US" sz="2000" dirty="0"/>
              <a:t>#</a:t>
            </a:r>
            <a:r>
              <a:rPr lang="en-US" sz="2000" dirty="0" err="1"/>
              <a:t>TNSenateDebate</a:t>
            </a:r>
            <a:endParaRPr lang="en-US" sz="2000" dirty="0"/>
          </a:p>
        </p:txBody>
      </p:sp>
      <p:sp>
        <p:nvSpPr>
          <p:cNvPr id="19" name="Rounded Rectangle 10"/>
          <p:cNvSpPr/>
          <p:nvPr/>
        </p:nvSpPr>
        <p:spPr>
          <a:xfrm>
            <a:off x="11591585" y="1243485"/>
            <a:ext cx="8043493"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u="sng" kern="0" dirty="0">
                <a:solidFill>
                  <a:schemeClr val="tx1"/>
                </a:solidFill>
              </a:rPr>
              <a:t>Trending TV Topics By Type</a:t>
            </a:r>
            <a:endParaRPr kumimoji="0" lang="en-US" sz="3600" b="1" i="0" u="sng" strike="noStrike" kern="0" cap="none" spc="0" normalizeH="0" baseline="0" noProof="0" dirty="0">
              <a:ln>
                <a:noFill/>
              </a:ln>
              <a:solidFill>
                <a:schemeClr val="tx1"/>
              </a:solidFill>
              <a:effectLst/>
              <a:uLnTx/>
              <a:uFillTx/>
            </a:endParaRPr>
          </a:p>
        </p:txBody>
      </p:sp>
      <p:sp>
        <p:nvSpPr>
          <p:cNvPr id="20" name="TextBox 19"/>
          <p:cNvSpPr txBox="1"/>
          <p:nvPr/>
        </p:nvSpPr>
        <p:spPr>
          <a:xfrm>
            <a:off x="7261719" y="10944875"/>
            <a:ext cx="16717759" cy="1738938"/>
          </a:xfrm>
          <a:prstGeom prst="rect">
            <a:avLst/>
          </a:prstGeom>
          <a:solidFill>
            <a:srgbClr val="00A9AC"/>
          </a:solidFill>
          <a:ln>
            <a:solidFill>
              <a:schemeClr val="tx1"/>
            </a:solidFill>
          </a:ln>
        </p:spPr>
        <p:txBody>
          <a:bodyPr wrap="square" rtlCol="0">
            <a:spAutoFit/>
          </a:bodyPr>
          <a:lstStyle/>
          <a:p>
            <a:pPr defTabSz="914400">
              <a:defRPr/>
            </a:pPr>
            <a:r>
              <a:rPr lang="en-US" sz="2400" b="1" u="sng" kern="0" dirty="0">
                <a:solidFill>
                  <a:srgbClr val="95B3D7"/>
                </a:solidFill>
                <a:latin typeface="Trebuchet MS" panose="020B0603020202020204" pitchFamily="34" charset="0"/>
              </a:rPr>
              <a:t>Direct</a:t>
            </a:r>
            <a:r>
              <a:rPr lang="en-US" sz="2400" kern="0" dirty="0">
                <a:solidFill>
                  <a:srgbClr val="95B3D7"/>
                </a:solidFill>
                <a:latin typeface="Trebuchet MS" panose="020B0603020202020204" pitchFamily="34" charset="0"/>
              </a:rPr>
              <a:t>: </a:t>
            </a:r>
            <a:r>
              <a:rPr lang="en-US" sz="2400" kern="0" dirty="0">
                <a:solidFill>
                  <a:schemeClr val="bg1"/>
                </a:solidFill>
                <a:latin typeface="Trebuchet MS" panose="020B0603020202020204" pitchFamily="34" charset="0"/>
              </a:rPr>
              <a:t>specific hashtags related to televised entertainment shows, sports events or news programming</a:t>
            </a:r>
          </a:p>
          <a:p>
            <a:pPr defTabSz="914400">
              <a:defRPr/>
            </a:pPr>
            <a:endParaRPr lang="en-US" sz="1100" b="1" u="sng" kern="0" dirty="0">
              <a:solidFill>
                <a:schemeClr val="bg1"/>
              </a:solidFill>
              <a:latin typeface="Trebuchet MS" panose="020B0603020202020204" pitchFamily="34" charset="0"/>
            </a:endParaRPr>
          </a:p>
          <a:p>
            <a:pPr defTabSz="914400">
              <a:defRPr/>
            </a:pPr>
            <a:r>
              <a:rPr lang="en-US" sz="2400" b="1" u="sng" kern="0" dirty="0">
                <a:solidFill>
                  <a:srgbClr val="DCE6F2"/>
                </a:solidFill>
                <a:latin typeface="Trebuchet MS" panose="020B0603020202020204" pitchFamily="34" charset="0"/>
              </a:rPr>
              <a:t>Related</a:t>
            </a:r>
            <a:r>
              <a:rPr lang="en-US" sz="2400" kern="0" dirty="0">
                <a:solidFill>
                  <a:srgbClr val="DCE6F2"/>
                </a:solidFill>
                <a:latin typeface="Trebuchet MS" panose="020B0603020202020204" pitchFamily="34" charset="0"/>
              </a:rPr>
              <a:t>: </a:t>
            </a:r>
            <a:r>
              <a:rPr lang="en-US" sz="2400" kern="0" dirty="0">
                <a:solidFill>
                  <a:schemeClr val="bg1"/>
                </a:solidFill>
                <a:latin typeface="Trebuchet MS" panose="020B0603020202020204" pitchFamily="34" charset="0"/>
              </a:rPr>
              <a:t>topics associated with TV programming airing during the trending timeframe including athletes, general team hashtags, collegiate school mentions (school &amp; nicknames for football &amp; basketball), show characters, celebrity personalities, and specific TV-related news references</a:t>
            </a:r>
          </a:p>
        </p:txBody>
      </p:sp>
      <p:sp>
        <p:nvSpPr>
          <p:cNvPr id="22" name="TextBox 21">
            <a:extLst>
              <a:ext uri="{FF2B5EF4-FFF2-40B4-BE49-F238E27FC236}">
                <a16:creationId xmlns="" xmlns:a16="http://schemas.microsoft.com/office/drawing/2014/main" id="{E86415D9-661B-4B26-A75E-441D97FD9CE1}"/>
              </a:ext>
            </a:extLst>
          </p:cNvPr>
          <p:cNvSpPr txBox="1"/>
          <p:nvPr/>
        </p:nvSpPr>
        <p:spPr>
          <a:xfrm>
            <a:off x="7261719" y="13259644"/>
            <a:ext cx="9473252" cy="461665"/>
          </a:xfrm>
          <a:prstGeom prst="rect">
            <a:avLst/>
          </a:prstGeom>
          <a:noFill/>
        </p:spPr>
        <p:txBody>
          <a:bodyPr wrap="square" rtlCol="0">
            <a:spAutoFit/>
          </a:bodyPr>
          <a:lstStyle/>
          <a:p>
            <a:r>
              <a:rPr lang="en-US" sz="1200" dirty="0">
                <a:latin typeface="Trebuchet MS" panose="020B0603020202020204" pitchFamily="34" charset="0"/>
              </a:rPr>
              <a:t>Source: VAB custom analysis of Top 10 trending Twitter Topics each night (8:30p, 9:30p, 10:30p, 11:30p) aggregated during 4-week time period (9/24/2018 – 10/21/2018).  Based on the aggregated number of top 10 Twitter trending topics over the 4-week time period.</a:t>
            </a:r>
          </a:p>
        </p:txBody>
      </p:sp>
    </p:spTree>
    <p:extLst>
      <p:ext uri="{BB962C8B-B14F-4D97-AF65-F5344CB8AC3E}">
        <p14:creationId xmlns:p14="http://schemas.microsoft.com/office/powerpoint/2010/main" val="1348588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9AC"/>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3</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26241" y="5576880"/>
            <a:ext cx="6566985" cy="2308324"/>
          </a:xfrm>
          <a:prstGeom prst="rect">
            <a:avLst/>
          </a:prstGeom>
          <a:noFill/>
        </p:spPr>
        <p:txBody>
          <a:bodyPr wrap="square" rtlCol="0">
            <a:spAutoFit/>
          </a:bodyPr>
          <a:lstStyle/>
          <a:p>
            <a:r>
              <a:rPr lang="en-US" sz="4800" dirty="0"/>
              <a:t>Ad-Supported TV Dominates The Online Social Conversation</a:t>
            </a:r>
          </a:p>
        </p:txBody>
      </p:sp>
      <p:sp>
        <p:nvSpPr>
          <p:cNvPr id="6" name="TextBox 5">
            <a:extLst>
              <a:ext uri="{FF2B5EF4-FFF2-40B4-BE49-F238E27FC236}">
                <a16:creationId xmlns="" xmlns:a16="http://schemas.microsoft.com/office/drawing/2014/main" id="{36CF0A47-F4C2-4357-B7A0-69A517E7A0F6}"/>
              </a:ext>
            </a:extLst>
          </p:cNvPr>
          <p:cNvSpPr txBox="1"/>
          <p:nvPr/>
        </p:nvSpPr>
        <p:spPr>
          <a:xfrm>
            <a:off x="6898736" y="1714284"/>
            <a:ext cx="17367708" cy="10410542"/>
          </a:xfrm>
          <a:prstGeom prst="rect">
            <a:avLst/>
          </a:prstGeom>
          <a:noFill/>
        </p:spPr>
        <p:txBody>
          <a:bodyPr wrap="square" rtlCol="0">
            <a:spAutoFit/>
          </a:bodyPr>
          <a:lstStyle/>
          <a:p>
            <a:r>
              <a:rPr lang="en-US" sz="3200" dirty="0">
                <a:solidFill>
                  <a:schemeClr val="bg1"/>
                </a:solidFill>
              </a:rPr>
              <a:t>Welcome to the fourth installment of our </a:t>
            </a:r>
            <a:r>
              <a:rPr lang="en-US" sz="3200" i="1" dirty="0">
                <a:solidFill>
                  <a:schemeClr val="bg1"/>
                </a:solidFill>
              </a:rPr>
              <a:t>#</a:t>
            </a:r>
            <a:r>
              <a:rPr lang="en-US" sz="3200" i="1" dirty="0" err="1">
                <a:solidFill>
                  <a:schemeClr val="bg1"/>
                </a:solidFill>
              </a:rPr>
              <a:t>TVisSocial</a:t>
            </a:r>
            <a:r>
              <a:rPr lang="en-US" sz="3200" dirty="0">
                <a:solidFill>
                  <a:schemeClr val="bg1"/>
                </a:solidFill>
              </a:rPr>
              <a:t> report series which follows our previous analyses from 4Q 2016, summer 2017 and 4Q 2017 Holidays.</a:t>
            </a:r>
          </a:p>
          <a:p>
            <a:endParaRPr lang="en-US" sz="3600" dirty="0">
              <a:solidFill>
                <a:schemeClr val="bg1"/>
              </a:solidFill>
            </a:endParaRPr>
          </a:p>
          <a:p>
            <a:r>
              <a:rPr lang="en-US" sz="3200" dirty="0">
                <a:solidFill>
                  <a:schemeClr val="bg1"/>
                </a:solidFill>
              </a:rPr>
              <a:t>In this report, covering the top 10 Twitter trending topics during a four-week period between September-October 2018 beginning with Fall broadcast premiere week, we found that:</a:t>
            </a:r>
          </a:p>
          <a:p>
            <a:endParaRPr lang="en-US" sz="4000" dirty="0">
              <a:solidFill>
                <a:schemeClr val="bg1"/>
              </a:solidFill>
            </a:endParaRPr>
          </a:p>
          <a:p>
            <a:pPr marL="285750" indent="-285750">
              <a:buFont typeface="Arial" panose="020B0604020202020204" pitchFamily="34" charset="0"/>
              <a:buChar char="•"/>
            </a:pPr>
            <a:endParaRPr lang="en-US" sz="1050" b="1" dirty="0"/>
          </a:p>
          <a:p>
            <a:pPr marL="457200" indent="-457200">
              <a:buFont typeface="Wingdings" panose="05000000000000000000" pitchFamily="2" charset="2"/>
              <a:buChar char="v"/>
            </a:pPr>
            <a:r>
              <a:rPr lang="en-US" sz="3200" b="1" dirty="0">
                <a:solidFill>
                  <a:schemeClr val="bg1"/>
                </a:solidFill>
              </a:rPr>
              <a:t>Ad-Supported TV accounted for </a:t>
            </a:r>
            <a:r>
              <a:rPr lang="en-US" sz="3200" b="1" dirty="0"/>
              <a:t>84% </a:t>
            </a:r>
            <a:r>
              <a:rPr lang="en-US" sz="3200" b="1" dirty="0">
                <a:solidFill>
                  <a:schemeClr val="bg1"/>
                </a:solidFill>
              </a:rPr>
              <a:t>of the total top 10 trending Twitter topics</a:t>
            </a:r>
          </a:p>
          <a:p>
            <a:pPr marL="1629598" lvl="1" indent="-457200">
              <a:buFont typeface="Wingdings" panose="05000000000000000000" pitchFamily="2" charset="2"/>
              <a:buChar char="v"/>
            </a:pPr>
            <a:r>
              <a:rPr lang="en-US" sz="2400" dirty="0">
                <a:solidFill>
                  <a:schemeClr val="bg1"/>
                </a:solidFill>
              </a:rPr>
              <a:t>Led by Fall season premieres, award shows, MLB playoffs and football, this marks ad-supported TV’s highest share of top trending topics across our four analyses</a:t>
            </a:r>
          </a:p>
          <a:p>
            <a:pPr marL="457200" indent="-457200">
              <a:buFont typeface="Wingdings" panose="05000000000000000000" pitchFamily="2" charset="2"/>
              <a:buChar char="v"/>
            </a:pPr>
            <a:endParaRPr lang="en-US" sz="2800" b="1" dirty="0">
              <a:solidFill>
                <a:schemeClr val="bg1"/>
              </a:solidFill>
            </a:endParaRPr>
          </a:p>
          <a:p>
            <a:pPr marL="457200" indent="-457200">
              <a:buFont typeface="Wingdings" panose="05000000000000000000" pitchFamily="2" charset="2"/>
              <a:buChar char="v"/>
            </a:pPr>
            <a:endParaRPr lang="en-US" sz="2800" b="1" dirty="0">
              <a:solidFill>
                <a:schemeClr val="bg1"/>
              </a:solidFill>
            </a:endParaRPr>
          </a:p>
          <a:p>
            <a:pPr marL="457200" indent="-457200">
              <a:buFont typeface="Wingdings" panose="05000000000000000000" pitchFamily="2" charset="2"/>
              <a:buChar char="v"/>
            </a:pPr>
            <a:r>
              <a:rPr lang="en-US" sz="3200" b="1" dirty="0">
                <a:solidFill>
                  <a:schemeClr val="bg1"/>
                </a:solidFill>
              </a:rPr>
              <a:t>On average, Ad-Supported TV accounted for </a:t>
            </a:r>
            <a:r>
              <a:rPr lang="en-US" sz="3200" b="1" dirty="0"/>
              <a:t>over</a:t>
            </a:r>
            <a:r>
              <a:rPr lang="en-US" sz="3200" b="1" dirty="0">
                <a:solidFill>
                  <a:schemeClr val="bg1"/>
                </a:solidFill>
              </a:rPr>
              <a:t> </a:t>
            </a:r>
            <a:r>
              <a:rPr lang="en-US" sz="3200" b="1" dirty="0"/>
              <a:t>two-thirds</a:t>
            </a:r>
            <a:r>
              <a:rPr lang="en-US" sz="3200" b="1" dirty="0">
                <a:solidFill>
                  <a:schemeClr val="bg1"/>
                </a:solidFill>
              </a:rPr>
              <a:t> of the top 10 trending topics </a:t>
            </a:r>
            <a:r>
              <a:rPr lang="en-US" sz="3200" b="1" dirty="0"/>
              <a:t>each night</a:t>
            </a:r>
            <a:r>
              <a:rPr lang="en-US" sz="3200" b="1" dirty="0">
                <a:solidFill>
                  <a:schemeClr val="bg1"/>
                </a:solidFill>
              </a:rPr>
              <a:t> of the week</a:t>
            </a:r>
          </a:p>
          <a:p>
            <a:pPr marL="742950" lvl="1" indent="-285750">
              <a:buFont typeface="Arial" panose="020B0604020202020204" pitchFamily="34" charset="0"/>
              <a:buChar char="•"/>
            </a:pPr>
            <a:endParaRPr lang="en-US" sz="2800" dirty="0">
              <a:solidFill>
                <a:schemeClr val="bg1"/>
              </a:solidFill>
            </a:endParaRPr>
          </a:p>
          <a:p>
            <a:pPr marL="742950" lvl="1" indent="-285750">
              <a:buFont typeface="Arial" panose="020B0604020202020204" pitchFamily="34" charset="0"/>
              <a:buChar char="•"/>
            </a:pPr>
            <a:endParaRPr lang="en-US" sz="2800" dirty="0">
              <a:solidFill>
                <a:schemeClr val="bg1"/>
              </a:solidFill>
            </a:endParaRPr>
          </a:p>
          <a:p>
            <a:pPr marL="457200" indent="-457200">
              <a:buFont typeface="Wingdings" panose="05000000000000000000" pitchFamily="2" charset="2"/>
              <a:buChar char="v"/>
            </a:pPr>
            <a:r>
              <a:rPr lang="en-US" sz="3200" b="1" dirty="0">
                <a:solidFill>
                  <a:schemeClr val="bg1"/>
                </a:solidFill>
              </a:rPr>
              <a:t>At least one Ad-Supported TV-related topic trended </a:t>
            </a:r>
            <a:r>
              <a:rPr lang="en-US" sz="3200" b="1" dirty="0"/>
              <a:t>#1 on 27 out of 28 nights</a:t>
            </a:r>
          </a:p>
          <a:p>
            <a:pPr marL="457200" indent="-457200">
              <a:buFont typeface="Wingdings" panose="05000000000000000000" pitchFamily="2" charset="2"/>
              <a:buChar char="v"/>
            </a:pPr>
            <a:endParaRPr lang="en-US" sz="2800" dirty="0"/>
          </a:p>
          <a:p>
            <a:pPr marL="457200" indent="-457200">
              <a:buFont typeface="Wingdings" panose="05000000000000000000" pitchFamily="2" charset="2"/>
              <a:buChar char="v"/>
            </a:pPr>
            <a:endParaRPr lang="en-US" sz="2800" dirty="0"/>
          </a:p>
          <a:p>
            <a:pPr marL="457200" indent="-457200">
              <a:buFont typeface="Wingdings" panose="05000000000000000000" pitchFamily="2" charset="2"/>
              <a:buChar char="v"/>
            </a:pPr>
            <a:r>
              <a:rPr lang="en-US" sz="3200" b="1" dirty="0">
                <a:solidFill>
                  <a:schemeClr val="bg1"/>
                </a:solidFill>
              </a:rPr>
              <a:t>While some other media content trended, nothing comes close to the </a:t>
            </a:r>
            <a:r>
              <a:rPr lang="en-US" sz="3200" b="1" dirty="0"/>
              <a:t>scale</a:t>
            </a:r>
            <a:r>
              <a:rPr lang="en-US" sz="3200" b="1" dirty="0">
                <a:solidFill>
                  <a:schemeClr val="bg1"/>
                </a:solidFill>
              </a:rPr>
              <a:t> and </a:t>
            </a:r>
            <a:r>
              <a:rPr lang="en-US" sz="3200" b="1" dirty="0"/>
              <a:t>dominance</a:t>
            </a:r>
            <a:r>
              <a:rPr lang="en-US" sz="3200" b="1" dirty="0">
                <a:solidFill>
                  <a:schemeClr val="bg1"/>
                </a:solidFill>
              </a:rPr>
              <a:t> of Ad-Supported TV</a:t>
            </a:r>
          </a:p>
          <a:p>
            <a:pPr marL="1629598" lvl="1" indent="-457200">
              <a:buFont typeface="Wingdings" panose="05000000000000000000" pitchFamily="2" charset="2"/>
              <a:buChar char="v"/>
            </a:pPr>
            <a:r>
              <a:rPr lang="en-US" sz="2400" dirty="0">
                <a:solidFill>
                  <a:schemeClr val="bg1"/>
                </a:solidFill>
              </a:rPr>
              <a:t>87 ad-supported TV programs trended while every other genre or platform only had a handful of trending content / programs: Music (7), YouTube (3), HBO (2), Netflix (2), PPV (1)</a:t>
            </a:r>
          </a:p>
        </p:txBody>
      </p:sp>
      <p:sp>
        <p:nvSpPr>
          <p:cNvPr id="7" name="TextBox 6"/>
          <p:cNvSpPr txBox="1"/>
          <p:nvPr/>
        </p:nvSpPr>
        <p:spPr>
          <a:xfrm>
            <a:off x="7044241" y="13198088"/>
            <a:ext cx="8500559" cy="461665"/>
          </a:xfrm>
          <a:prstGeom prst="rect">
            <a:avLst/>
          </a:prstGeom>
          <a:noFill/>
        </p:spPr>
        <p:txBody>
          <a:bodyPr wrap="square" rtlCol="0">
            <a:spAutoFit/>
          </a:bodyPr>
          <a:lstStyle/>
          <a:p>
            <a:r>
              <a:rPr lang="en-US" sz="1200" dirty="0">
                <a:solidFill>
                  <a:schemeClr val="bg1"/>
                </a:solidFill>
                <a:latin typeface="Trebuchet MS" panose="020B0603020202020204" pitchFamily="34" charset="0"/>
              </a:rPr>
              <a:t>Source: VAB custom analysis of Top 10 trending Twitter Topics each night (8:30p, 9:30p, 10:30p, 11:30p) during 4-week time period (9/24/2018 – 10/21/2018). </a:t>
            </a:r>
          </a:p>
        </p:txBody>
      </p:sp>
    </p:spTree>
    <p:extLst>
      <p:ext uri="{BB962C8B-B14F-4D97-AF65-F5344CB8AC3E}">
        <p14:creationId xmlns:p14="http://schemas.microsoft.com/office/powerpoint/2010/main" val="461598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30</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191072" y="3448190"/>
            <a:ext cx="6566984" cy="6001643"/>
          </a:xfrm>
          <a:prstGeom prst="rect">
            <a:avLst/>
          </a:prstGeom>
          <a:noFill/>
        </p:spPr>
        <p:txBody>
          <a:bodyPr wrap="square" rtlCol="0">
            <a:spAutoFit/>
          </a:bodyPr>
          <a:lstStyle/>
          <a:p>
            <a:pPr lvl="0" defTabSz="457200">
              <a:spcBef>
                <a:spcPct val="0"/>
              </a:spcBef>
              <a:defRPr/>
            </a:pPr>
            <a:r>
              <a:rPr lang="en-US" sz="4800" spc="-100" dirty="0">
                <a:solidFill>
                  <a:schemeClr val="bg1"/>
                </a:solidFill>
              </a:rPr>
              <a:t>A Majority Of Entertainment Topics That Trend Feature The Specific Program Hashtag While Sports Topics Are Usually Based On Subjects Related To The Televised Event</a:t>
            </a:r>
          </a:p>
        </p:txBody>
      </p:sp>
      <p:sp>
        <p:nvSpPr>
          <p:cNvPr id="2" name="Rectangle 1"/>
          <p:cNvSpPr/>
          <p:nvPr/>
        </p:nvSpPr>
        <p:spPr>
          <a:xfrm>
            <a:off x="7017879" y="947844"/>
            <a:ext cx="17143055" cy="954107"/>
          </a:xfrm>
          <a:prstGeom prst="rect">
            <a:avLst/>
          </a:prstGeom>
        </p:spPr>
        <p:txBody>
          <a:bodyPr wrap="square">
            <a:spAutoFit/>
          </a:bodyPr>
          <a:lstStyle/>
          <a:p>
            <a:pPr lvl="0" defTabSz="457200">
              <a:defRPr/>
            </a:pPr>
            <a:r>
              <a:rPr lang="en-US" sz="2800" dirty="0"/>
              <a:t>Most of the sports topics that trend are related to the televised event – teams, participating athletes and coaches, and plays or other actions on the field or court</a:t>
            </a:r>
          </a:p>
        </p:txBody>
      </p:sp>
      <p:graphicFrame>
        <p:nvGraphicFramePr>
          <p:cNvPr id="7" name="Chart 6">
            <a:extLst>
              <a:ext uri="{FF2B5EF4-FFF2-40B4-BE49-F238E27FC236}">
                <a16:creationId xmlns="" xmlns:a16="http://schemas.microsoft.com/office/drawing/2014/main" id="{0055C782-6139-409E-BDB2-BE76D2F3B170}"/>
              </a:ext>
            </a:extLst>
          </p:cNvPr>
          <p:cNvGraphicFramePr/>
          <p:nvPr>
            <p:extLst>
              <p:ext uri="{D42A27DB-BD31-4B8C-83A1-F6EECF244321}">
                <p14:modId xmlns:p14="http://schemas.microsoft.com/office/powerpoint/2010/main" val="4260581902"/>
              </p:ext>
            </p:extLst>
          </p:nvPr>
        </p:nvGraphicFramePr>
        <p:xfrm>
          <a:off x="6793226" y="2342531"/>
          <a:ext cx="17593949" cy="908909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735785" y="10007888"/>
            <a:ext cx="2367642" cy="800219"/>
          </a:xfrm>
          <a:prstGeom prst="rect">
            <a:avLst/>
          </a:prstGeom>
          <a:noFill/>
        </p:spPr>
        <p:txBody>
          <a:bodyPr wrap="square" rtlCol="0">
            <a:spAutoFit/>
          </a:bodyPr>
          <a:lstStyle/>
          <a:p>
            <a:pPr algn="ctr"/>
            <a:r>
              <a:rPr lang="en-US" b="1" dirty="0">
                <a:solidFill>
                  <a:srgbClr val="0765A3"/>
                </a:solidFill>
              </a:rPr>
              <a:t>Sports</a:t>
            </a:r>
          </a:p>
        </p:txBody>
      </p:sp>
      <p:sp>
        <p:nvSpPr>
          <p:cNvPr id="10" name="TextBox 9"/>
          <p:cNvSpPr txBox="1"/>
          <p:nvPr/>
        </p:nvSpPr>
        <p:spPr>
          <a:xfrm>
            <a:off x="13467276" y="10007888"/>
            <a:ext cx="4245849" cy="800219"/>
          </a:xfrm>
          <a:prstGeom prst="rect">
            <a:avLst/>
          </a:prstGeom>
          <a:noFill/>
        </p:spPr>
        <p:txBody>
          <a:bodyPr wrap="square" rtlCol="0">
            <a:spAutoFit/>
          </a:bodyPr>
          <a:lstStyle/>
          <a:p>
            <a:pPr algn="ctr"/>
            <a:r>
              <a:rPr lang="en-US" b="1" dirty="0">
                <a:solidFill>
                  <a:srgbClr val="50C8A0"/>
                </a:solidFill>
              </a:rPr>
              <a:t>Entertainment</a:t>
            </a:r>
          </a:p>
        </p:txBody>
      </p:sp>
      <p:sp>
        <p:nvSpPr>
          <p:cNvPr id="11" name="TextBox 10"/>
          <p:cNvSpPr txBox="1"/>
          <p:nvPr/>
        </p:nvSpPr>
        <p:spPr>
          <a:xfrm>
            <a:off x="20105914" y="10007888"/>
            <a:ext cx="2367642" cy="800219"/>
          </a:xfrm>
          <a:prstGeom prst="rect">
            <a:avLst/>
          </a:prstGeom>
          <a:noFill/>
        </p:spPr>
        <p:txBody>
          <a:bodyPr wrap="square" rtlCol="0">
            <a:spAutoFit/>
          </a:bodyPr>
          <a:lstStyle/>
          <a:p>
            <a:pPr algn="ctr"/>
            <a:r>
              <a:rPr lang="en-US" b="1" dirty="0">
                <a:solidFill>
                  <a:srgbClr val="FAB982"/>
                </a:solidFill>
              </a:rPr>
              <a:t>News</a:t>
            </a:r>
          </a:p>
        </p:txBody>
      </p:sp>
      <p:sp>
        <p:nvSpPr>
          <p:cNvPr id="15" name="TextBox 14"/>
          <p:cNvSpPr txBox="1"/>
          <p:nvPr/>
        </p:nvSpPr>
        <p:spPr>
          <a:xfrm>
            <a:off x="7261719" y="10972405"/>
            <a:ext cx="16717759" cy="1738938"/>
          </a:xfrm>
          <a:prstGeom prst="rect">
            <a:avLst/>
          </a:prstGeom>
          <a:solidFill>
            <a:srgbClr val="00A9AC"/>
          </a:solidFill>
          <a:ln>
            <a:solidFill>
              <a:schemeClr val="tx1"/>
            </a:solidFill>
          </a:ln>
        </p:spPr>
        <p:txBody>
          <a:bodyPr wrap="square" rtlCol="0">
            <a:spAutoFit/>
          </a:bodyPr>
          <a:lstStyle/>
          <a:p>
            <a:pPr defTabSz="914400">
              <a:defRPr/>
            </a:pPr>
            <a:r>
              <a:rPr lang="en-US" sz="2400" b="1" u="sng" kern="0" dirty="0">
                <a:solidFill>
                  <a:srgbClr val="95B3D7"/>
                </a:solidFill>
                <a:latin typeface="Trebuchet MS" panose="020B0603020202020204" pitchFamily="34" charset="0"/>
              </a:rPr>
              <a:t>Direct</a:t>
            </a:r>
            <a:r>
              <a:rPr lang="en-US" sz="2400" kern="0" dirty="0">
                <a:solidFill>
                  <a:srgbClr val="95B3D7"/>
                </a:solidFill>
                <a:latin typeface="Trebuchet MS" panose="020B0603020202020204" pitchFamily="34" charset="0"/>
              </a:rPr>
              <a:t>: </a:t>
            </a:r>
            <a:r>
              <a:rPr lang="en-US" sz="2400" kern="0" dirty="0">
                <a:solidFill>
                  <a:schemeClr val="bg1"/>
                </a:solidFill>
                <a:latin typeface="Trebuchet MS" panose="020B0603020202020204" pitchFamily="34" charset="0"/>
              </a:rPr>
              <a:t>specific hashtags related to televised entertainment shows, sports events or news programming</a:t>
            </a:r>
          </a:p>
          <a:p>
            <a:pPr defTabSz="914400">
              <a:defRPr/>
            </a:pPr>
            <a:endParaRPr lang="en-US" sz="1100" b="1" u="sng" kern="0" dirty="0">
              <a:solidFill>
                <a:schemeClr val="bg1"/>
              </a:solidFill>
              <a:latin typeface="Trebuchet MS" panose="020B0603020202020204" pitchFamily="34" charset="0"/>
            </a:endParaRPr>
          </a:p>
          <a:p>
            <a:pPr defTabSz="914400">
              <a:defRPr/>
            </a:pPr>
            <a:r>
              <a:rPr lang="en-US" sz="2400" b="1" u="sng" kern="0" dirty="0">
                <a:solidFill>
                  <a:srgbClr val="DCE6F2"/>
                </a:solidFill>
                <a:latin typeface="Trebuchet MS" panose="020B0603020202020204" pitchFamily="34" charset="0"/>
              </a:rPr>
              <a:t>Related</a:t>
            </a:r>
            <a:r>
              <a:rPr lang="en-US" sz="2400" kern="0" dirty="0">
                <a:solidFill>
                  <a:srgbClr val="DCE6F2"/>
                </a:solidFill>
                <a:latin typeface="Trebuchet MS" panose="020B0603020202020204" pitchFamily="34" charset="0"/>
              </a:rPr>
              <a:t>: </a:t>
            </a:r>
            <a:r>
              <a:rPr lang="en-US" sz="2400" kern="0" dirty="0">
                <a:solidFill>
                  <a:schemeClr val="bg1"/>
                </a:solidFill>
                <a:latin typeface="Trebuchet MS" panose="020B0603020202020204" pitchFamily="34" charset="0"/>
              </a:rPr>
              <a:t>topics associated with TV programming airing during the trending timeframe including athletes, general team hashtags, collegiate school mentions (school &amp; nicknames for football &amp; basketball), show characters, celebrity personalities, and specific TV-related news references</a:t>
            </a:r>
          </a:p>
        </p:txBody>
      </p:sp>
      <p:sp>
        <p:nvSpPr>
          <p:cNvPr id="16" name="TextBox 15">
            <a:extLst>
              <a:ext uri="{FF2B5EF4-FFF2-40B4-BE49-F238E27FC236}">
                <a16:creationId xmlns="" xmlns:a16="http://schemas.microsoft.com/office/drawing/2014/main" id="{96CB864D-9FD0-4730-82CA-09862844E41F}"/>
              </a:ext>
            </a:extLst>
          </p:cNvPr>
          <p:cNvSpPr txBox="1"/>
          <p:nvPr/>
        </p:nvSpPr>
        <p:spPr>
          <a:xfrm>
            <a:off x="7571883" y="13275032"/>
            <a:ext cx="8201517" cy="461665"/>
          </a:xfrm>
          <a:prstGeom prst="rect">
            <a:avLst/>
          </a:prstGeom>
          <a:noFill/>
        </p:spPr>
        <p:txBody>
          <a:bodyPr wrap="square" rtlCol="0">
            <a:spAutoFit/>
          </a:bodyPr>
          <a:lstStyle/>
          <a:p>
            <a:r>
              <a:rPr lang="en-US" sz="1200" dirty="0">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a:t>
            </a:r>
          </a:p>
        </p:txBody>
      </p:sp>
      <p:cxnSp>
        <p:nvCxnSpPr>
          <p:cNvPr id="5" name="Straight Connector 4"/>
          <p:cNvCxnSpPr/>
          <p:nvPr/>
        </p:nvCxnSpPr>
        <p:spPr>
          <a:xfrm>
            <a:off x="7261719" y="9976667"/>
            <a:ext cx="166606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7864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9492408" y="1460976"/>
            <a:ext cx="12439701" cy="4917525"/>
          </a:xfrm>
          <a:prstGeom prst="ellipse">
            <a:avLst/>
          </a:prstGeom>
          <a:noFill/>
          <a:ln w="1905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31</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9628" y="13299917"/>
            <a:ext cx="5861685" cy="323850"/>
          </a:xfrm>
          <a:prstGeom prst="rect">
            <a:avLst/>
          </a:prstGeom>
        </p:spPr>
      </p:pic>
      <p:sp>
        <p:nvSpPr>
          <p:cNvPr id="9" name="TextBox 8"/>
          <p:cNvSpPr txBox="1"/>
          <p:nvPr/>
        </p:nvSpPr>
        <p:spPr>
          <a:xfrm>
            <a:off x="226241" y="2548000"/>
            <a:ext cx="6352285" cy="3477875"/>
          </a:xfrm>
          <a:prstGeom prst="rect">
            <a:avLst/>
          </a:prstGeom>
          <a:noFill/>
        </p:spPr>
        <p:txBody>
          <a:bodyPr wrap="square" rtlCol="0">
            <a:spAutoFit/>
          </a:bodyPr>
          <a:lstStyle/>
          <a:p>
            <a:pPr>
              <a:spcBef>
                <a:spcPct val="0"/>
              </a:spcBef>
              <a:defRPr/>
            </a:pPr>
            <a:r>
              <a:rPr lang="en-US" sz="4400" spc="-100" dirty="0">
                <a:solidFill>
                  <a:schemeClr val="bg1"/>
                </a:solidFill>
              </a:rPr>
              <a:t>On Average, Almost </a:t>
            </a:r>
            <a:r>
              <a:rPr lang="en-US" sz="4400" b="1" spc="-100" dirty="0"/>
              <a:t>16 Unique</a:t>
            </a:r>
            <a:r>
              <a:rPr lang="en-US" sz="4400" spc="-100" dirty="0"/>
              <a:t> </a:t>
            </a:r>
            <a:r>
              <a:rPr lang="en-US" sz="4400" spc="-100" dirty="0">
                <a:solidFill>
                  <a:schemeClr val="bg1"/>
                </a:solidFill>
              </a:rPr>
              <a:t>Ad-Supported TV Topics (Direct + Related) Trended In The Top 10 Throughout Each Night</a:t>
            </a:r>
          </a:p>
        </p:txBody>
      </p:sp>
      <p:sp>
        <p:nvSpPr>
          <p:cNvPr id="2" name="Rectangle 1"/>
          <p:cNvSpPr/>
          <p:nvPr/>
        </p:nvSpPr>
        <p:spPr>
          <a:xfrm>
            <a:off x="226241" y="8245036"/>
            <a:ext cx="6194323" cy="3046988"/>
          </a:xfrm>
          <a:prstGeom prst="rect">
            <a:avLst/>
          </a:prstGeom>
        </p:spPr>
        <p:txBody>
          <a:bodyPr wrap="square">
            <a:spAutoFit/>
          </a:bodyPr>
          <a:lstStyle/>
          <a:p>
            <a:pPr lvl="0" defTabSz="457200">
              <a:defRPr/>
            </a:pPr>
            <a:r>
              <a:rPr lang="en-US" sz="3200" b="1" dirty="0"/>
              <a:t>444 </a:t>
            </a:r>
            <a:r>
              <a:rPr lang="en-US" sz="3200" dirty="0">
                <a:solidFill>
                  <a:schemeClr val="bg1"/>
                </a:solidFill>
              </a:rPr>
              <a:t>unique TV topics trended over the four-week time period with entertainment the leading genre when it came to people using official program hashtags (“direct”) within their tweets </a:t>
            </a:r>
          </a:p>
        </p:txBody>
      </p:sp>
      <p:sp>
        <p:nvSpPr>
          <p:cNvPr id="16" name="TextBox 15">
            <a:extLst>
              <a:ext uri="{FF2B5EF4-FFF2-40B4-BE49-F238E27FC236}">
                <a16:creationId xmlns="" xmlns:a16="http://schemas.microsoft.com/office/drawing/2014/main" id="{96CB864D-9FD0-4730-82CA-09862844E41F}"/>
              </a:ext>
            </a:extLst>
          </p:cNvPr>
          <p:cNvSpPr txBox="1"/>
          <p:nvPr/>
        </p:nvSpPr>
        <p:spPr>
          <a:xfrm>
            <a:off x="7510541" y="13254335"/>
            <a:ext cx="8174543" cy="461665"/>
          </a:xfrm>
          <a:prstGeom prst="rect">
            <a:avLst/>
          </a:prstGeom>
          <a:noFill/>
        </p:spPr>
        <p:txBody>
          <a:bodyPr wrap="square" rtlCol="0">
            <a:spAutoFit/>
          </a:bodyPr>
          <a:lstStyle/>
          <a:p>
            <a:r>
              <a:rPr lang="en-US" sz="1200" dirty="0">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a:t>
            </a:r>
          </a:p>
        </p:txBody>
      </p:sp>
      <p:grpSp>
        <p:nvGrpSpPr>
          <p:cNvPr id="30" name="Group 29"/>
          <p:cNvGrpSpPr/>
          <p:nvPr/>
        </p:nvGrpSpPr>
        <p:grpSpPr>
          <a:xfrm>
            <a:off x="12207898" y="549216"/>
            <a:ext cx="6722922" cy="2408888"/>
            <a:chOff x="6651048" y="0"/>
            <a:chExt cx="4077384" cy="2142395"/>
          </a:xfrm>
        </p:grpSpPr>
        <p:sp>
          <p:nvSpPr>
            <p:cNvPr id="40" name="Hexagon 39"/>
            <p:cNvSpPr/>
            <p:nvPr/>
          </p:nvSpPr>
          <p:spPr>
            <a:xfrm rot="5400000">
              <a:off x="7618542" y="-967494"/>
              <a:ext cx="2142395" cy="4077384"/>
            </a:xfrm>
            <a:prstGeom prst="hexagon">
              <a:avLst>
                <a:gd name="adj" fmla="val 25000"/>
                <a:gd name="vf" fmla="val 115470"/>
              </a:avLst>
            </a:prstGeom>
            <a:solidFill>
              <a:srgbClr val="50C8A0"/>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1" name="Hexagon 4"/>
            <p:cNvSpPr/>
            <p:nvPr/>
          </p:nvSpPr>
          <p:spPr>
            <a:xfrm>
              <a:off x="7330612" y="409569"/>
              <a:ext cx="2718256" cy="14282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3600" b="1" kern="1200" dirty="0"/>
                <a:t>Entertainment: 84</a:t>
              </a:r>
            </a:p>
            <a:p>
              <a:pPr lvl="0" algn="ctr" defTabSz="1911350">
                <a:lnSpc>
                  <a:spcPct val="90000"/>
                </a:lnSpc>
                <a:spcBef>
                  <a:spcPct val="0"/>
                </a:spcBef>
                <a:spcAft>
                  <a:spcPct val="35000"/>
                </a:spcAft>
              </a:pPr>
              <a:r>
                <a:rPr lang="en-US" sz="3200" kern="1200" dirty="0"/>
                <a:t>Direct: 36</a:t>
              </a:r>
            </a:p>
            <a:p>
              <a:pPr lvl="0" algn="ctr" defTabSz="1911350">
                <a:lnSpc>
                  <a:spcPct val="90000"/>
                </a:lnSpc>
                <a:spcBef>
                  <a:spcPct val="0"/>
                </a:spcBef>
                <a:spcAft>
                  <a:spcPct val="35000"/>
                </a:spcAft>
              </a:pPr>
              <a:r>
                <a:rPr lang="en-US" sz="3200" kern="1200" dirty="0"/>
                <a:t>Related: 48</a:t>
              </a:r>
            </a:p>
          </p:txBody>
        </p:sp>
      </p:grpSp>
      <p:grpSp>
        <p:nvGrpSpPr>
          <p:cNvPr id="31" name="Group 30"/>
          <p:cNvGrpSpPr/>
          <p:nvPr/>
        </p:nvGrpSpPr>
        <p:grpSpPr>
          <a:xfrm>
            <a:off x="7699016" y="4471129"/>
            <a:ext cx="6722924" cy="2394711"/>
            <a:chOff x="4442193" y="1590839"/>
            <a:chExt cx="4077384" cy="2142395"/>
          </a:xfrm>
          <a:solidFill>
            <a:srgbClr val="4F81BD"/>
          </a:solidFill>
        </p:grpSpPr>
        <p:sp>
          <p:nvSpPr>
            <p:cNvPr id="38" name="Hexagon 37"/>
            <p:cNvSpPr/>
            <p:nvPr/>
          </p:nvSpPr>
          <p:spPr>
            <a:xfrm rot="5400000">
              <a:off x="5409687" y="623345"/>
              <a:ext cx="2142395" cy="4077384"/>
            </a:xfrm>
            <a:prstGeom prst="hexagon">
              <a:avLst>
                <a:gd name="adj" fmla="val 25000"/>
                <a:gd name="vf" fmla="val 115470"/>
              </a:avLst>
            </a:prstGeom>
            <a:gr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9" name="Hexagon 6"/>
            <p:cNvSpPr/>
            <p:nvPr/>
          </p:nvSpPr>
          <p:spPr>
            <a:xfrm>
              <a:off x="5121757" y="1947905"/>
              <a:ext cx="2718256" cy="14282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1911350">
                <a:lnSpc>
                  <a:spcPct val="90000"/>
                </a:lnSpc>
                <a:spcBef>
                  <a:spcPct val="0"/>
                </a:spcBef>
                <a:spcAft>
                  <a:spcPct val="35000"/>
                </a:spcAft>
              </a:pPr>
              <a:r>
                <a:rPr lang="en-US" sz="3600" b="1" dirty="0"/>
                <a:t>Sports: 334</a:t>
              </a:r>
            </a:p>
            <a:p>
              <a:pPr lvl="0" algn="ctr" defTabSz="1911350">
                <a:lnSpc>
                  <a:spcPct val="90000"/>
                </a:lnSpc>
                <a:spcBef>
                  <a:spcPct val="0"/>
                </a:spcBef>
                <a:spcAft>
                  <a:spcPct val="35000"/>
                </a:spcAft>
              </a:pPr>
              <a:r>
                <a:rPr lang="en-US" sz="3200" dirty="0"/>
                <a:t>Direct: 28</a:t>
              </a:r>
            </a:p>
            <a:p>
              <a:pPr lvl="0" algn="ctr" defTabSz="1911350">
                <a:lnSpc>
                  <a:spcPct val="90000"/>
                </a:lnSpc>
                <a:spcBef>
                  <a:spcPct val="0"/>
                </a:spcBef>
                <a:spcAft>
                  <a:spcPct val="35000"/>
                </a:spcAft>
              </a:pPr>
              <a:r>
                <a:rPr lang="en-US" sz="3200" dirty="0"/>
                <a:t>Related: 306</a:t>
              </a:r>
            </a:p>
          </p:txBody>
        </p:sp>
      </p:grpSp>
      <p:grpSp>
        <p:nvGrpSpPr>
          <p:cNvPr id="42" name="Group 41"/>
          <p:cNvGrpSpPr/>
          <p:nvPr/>
        </p:nvGrpSpPr>
        <p:grpSpPr>
          <a:xfrm>
            <a:off x="16848862" y="4456951"/>
            <a:ext cx="6722922" cy="2408888"/>
            <a:chOff x="6651048" y="0"/>
            <a:chExt cx="4077384" cy="2142395"/>
          </a:xfrm>
          <a:solidFill>
            <a:srgbClr val="FAB982"/>
          </a:solidFill>
        </p:grpSpPr>
        <p:sp>
          <p:nvSpPr>
            <p:cNvPr id="43" name="Hexagon 42"/>
            <p:cNvSpPr/>
            <p:nvPr/>
          </p:nvSpPr>
          <p:spPr>
            <a:xfrm rot="5400000">
              <a:off x="7618542" y="-967494"/>
              <a:ext cx="2142395" cy="4077384"/>
            </a:xfrm>
            <a:prstGeom prst="hexagon">
              <a:avLst>
                <a:gd name="adj" fmla="val 25000"/>
                <a:gd name="vf" fmla="val 115470"/>
              </a:avLst>
            </a:prstGeom>
            <a:gr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4" name="Hexagon 4"/>
            <p:cNvSpPr/>
            <p:nvPr/>
          </p:nvSpPr>
          <p:spPr>
            <a:xfrm>
              <a:off x="7330612" y="357066"/>
              <a:ext cx="2718256" cy="14282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3600" b="1" kern="1200" dirty="0">
                  <a:solidFill>
                    <a:schemeClr val="tx1"/>
                  </a:solidFill>
                </a:rPr>
                <a:t>News: 26</a:t>
              </a:r>
            </a:p>
            <a:p>
              <a:pPr lvl="0" algn="ctr" defTabSz="1911350">
                <a:lnSpc>
                  <a:spcPct val="90000"/>
                </a:lnSpc>
                <a:spcBef>
                  <a:spcPct val="0"/>
                </a:spcBef>
                <a:spcAft>
                  <a:spcPct val="35000"/>
                </a:spcAft>
              </a:pPr>
              <a:r>
                <a:rPr lang="en-US" sz="3200" kern="1200" dirty="0">
                  <a:solidFill>
                    <a:schemeClr val="tx1"/>
                  </a:solidFill>
                </a:rPr>
                <a:t>Direct: </a:t>
              </a:r>
              <a:r>
                <a:rPr lang="en-US" sz="3200" dirty="0">
                  <a:solidFill>
                    <a:schemeClr val="tx1"/>
                  </a:solidFill>
                </a:rPr>
                <a:t>13</a:t>
              </a:r>
              <a:endParaRPr lang="en-US" sz="3200" kern="1200" dirty="0">
                <a:solidFill>
                  <a:schemeClr val="tx1"/>
                </a:solidFill>
              </a:endParaRPr>
            </a:p>
            <a:p>
              <a:pPr lvl="0" algn="ctr" defTabSz="1911350">
                <a:lnSpc>
                  <a:spcPct val="90000"/>
                </a:lnSpc>
                <a:spcBef>
                  <a:spcPct val="0"/>
                </a:spcBef>
                <a:spcAft>
                  <a:spcPct val="35000"/>
                </a:spcAft>
              </a:pPr>
              <a:r>
                <a:rPr lang="en-US" sz="3200" kern="1200" dirty="0">
                  <a:solidFill>
                    <a:schemeClr val="tx1"/>
                  </a:solidFill>
                </a:rPr>
                <a:t>Related: </a:t>
              </a:r>
              <a:r>
                <a:rPr lang="en-US" sz="3200" dirty="0">
                  <a:solidFill>
                    <a:schemeClr val="tx1"/>
                  </a:solidFill>
                </a:rPr>
                <a:t>13</a:t>
              </a:r>
              <a:endParaRPr lang="en-US" sz="3200" kern="1200" dirty="0">
                <a:solidFill>
                  <a:schemeClr val="tx1"/>
                </a:solidFill>
              </a:endParaRPr>
            </a:p>
          </p:txBody>
        </p:sp>
      </p:grpSp>
      <p:grpSp>
        <p:nvGrpSpPr>
          <p:cNvPr id="45" name="Group 44"/>
          <p:cNvGrpSpPr/>
          <p:nvPr/>
        </p:nvGrpSpPr>
        <p:grpSpPr>
          <a:xfrm>
            <a:off x="12897958" y="3059684"/>
            <a:ext cx="5342800" cy="2109638"/>
            <a:chOff x="4442191" y="1590839"/>
            <a:chExt cx="4077385" cy="2142395"/>
          </a:xfrm>
        </p:grpSpPr>
        <p:sp>
          <p:nvSpPr>
            <p:cNvPr id="46" name="Hexagon 45"/>
            <p:cNvSpPr/>
            <p:nvPr/>
          </p:nvSpPr>
          <p:spPr>
            <a:xfrm rot="5400000">
              <a:off x="5409686" y="623345"/>
              <a:ext cx="2142395" cy="4077384"/>
            </a:xfrm>
            <a:prstGeom prst="hexagon">
              <a:avLst>
                <a:gd name="adj" fmla="val 25721"/>
                <a:gd name="vf" fmla="val 115470"/>
              </a:avLst>
            </a:prstGeom>
            <a:solidFill>
              <a:schemeClr val="bg1">
                <a:lumMod val="95000"/>
              </a:schemeClr>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7" name="Hexagon 6"/>
            <p:cNvSpPr/>
            <p:nvPr/>
          </p:nvSpPr>
          <p:spPr>
            <a:xfrm>
              <a:off x="4442191" y="1762970"/>
              <a:ext cx="4077385" cy="14282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1911350">
                <a:lnSpc>
                  <a:spcPct val="90000"/>
                </a:lnSpc>
                <a:spcBef>
                  <a:spcPct val="0"/>
                </a:spcBef>
                <a:spcAft>
                  <a:spcPct val="35000"/>
                </a:spcAft>
              </a:pPr>
              <a:r>
                <a:rPr lang="en-US" sz="6000" b="1" u="sng" dirty="0">
                  <a:solidFill>
                    <a:schemeClr val="tx1"/>
                  </a:solidFill>
                </a:rPr>
                <a:t>444</a:t>
              </a:r>
            </a:p>
            <a:p>
              <a:pPr lvl="0" algn="ctr" defTabSz="1911350">
                <a:lnSpc>
                  <a:spcPct val="90000"/>
                </a:lnSpc>
                <a:spcBef>
                  <a:spcPct val="0"/>
                </a:spcBef>
                <a:spcAft>
                  <a:spcPct val="35000"/>
                </a:spcAft>
              </a:pPr>
              <a:r>
                <a:rPr lang="en-US" sz="2800" u="sng" dirty="0">
                  <a:solidFill>
                    <a:schemeClr val="tx1"/>
                  </a:solidFill>
                </a:rPr>
                <a:t>Top 10 Trending TV Topics</a:t>
              </a:r>
            </a:p>
          </p:txBody>
        </p:sp>
      </p:grpSp>
      <p:sp>
        <p:nvSpPr>
          <p:cNvPr id="48" name="Rounded Rectangle 10"/>
          <p:cNvSpPr/>
          <p:nvPr/>
        </p:nvSpPr>
        <p:spPr>
          <a:xfrm>
            <a:off x="6793227" y="8296769"/>
            <a:ext cx="17525176"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u="sng" kern="0" dirty="0">
                <a:solidFill>
                  <a:schemeClr val="tx1"/>
                </a:solidFill>
              </a:rPr>
              <a:t>Genre % Breakout of Program Hashtags (“Direct”)</a:t>
            </a:r>
            <a:endParaRPr kumimoji="0" lang="en-US" sz="2800" b="1" i="0" u="sng" strike="noStrike" kern="0" cap="none" spc="0" normalizeH="0" baseline="0" noProof="0" dirty="0">
              <a:ln>
                <a:noFill/>
              </a:ln>
              <a:solidFill>
                <a:schemeClr val="tx1"/>
              </a:solidFill>
              <a:effectLst/>
              <a:uLnTx/>
              <a:uFillTx/>
            </a:endParaRPr>
          </a:p>
        </p:txBody>
      </p:sp>
      <p:graphicFrame>
        <p:nvGraphicFramePr>
          <p:cNvPr id="8" name="Chart 7"/>
          <p:cNvGraphicFramePr/>
          <p:nvPr>
            <p:extLst>
              <p:ext uri="{D42A27DB-BD31-4B8C-83A1-F6EECF244321}">
                <p14:modId xmlns:p14="http://schemas.microsoft.com/office/powerpoint/2010/main" val="863908282"/>
              </p:ext>
            </p:extLst>
          </p:nvPr>
        </p:nvGraphicFramePr>
        <p:xfrm>
          <a:off x="7279453" y="8638379"/>
          <a:ext cx="16552723" cy="43109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92276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32</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26241" y="4056953"/>
            <a:ext cx="6307563" cy="4524315"/>
          </a:xfrm>
          <a:prstGeom prst="rect">
            <a:avLst/>
          </a:prstGeom>
          <a:noFill/>
        </p:spPr>
        <p:txBody>
          <a:bodyPr wrap="square" rtlCol="0">
            <a:spAutoFit/>
          </a:bodyPr>
          <a:lstStyle/>
          <a:p>
            <a:pPr lvl="0" defTabSz="457200">
              <a:spcBef>
                <a:spcPct val="0"/>
              </a:spcBef>
              <a:defRPr/>
            </a:pPr>
            <a:r>
              <a:rPr lang="en-US" sz="4800" spc="-100" dirty="0">
                <a:solidFill>
                  <a:schemeClr val="bg1"/>
                </a:solidFill>
              </a:rPr>
              <a:t>Nearly </a:t>
            </a:r>
            <a:r>
              <a:rPr lang="en-US" sz="4800" b="1" spc="-100" dirty="0"/>
              <a:t>Three</a:t>
            </a:r>
            <a:r>
              <a:rPr lang="en-US" sz="4800" spc="-100" dirty="0">
                <a:solidFill>
                  <a:schemeClr val="bg1"/>
                </a:solidFill>
              </a:rPr>
              <a:t> Official Ad-Supported TV Show Or Sports/News Event Hashtags Trended In The Top 10 During An Average Night</a:t>
            </a:r>
          </a:p>
        </p:txBody>
      </p:sp>
      <p:sp>
        <p:nvSpPr>
          <p:cNvPr id="6" name="TextBox 5"/>
          <p:cNvSpPr txBox="1"/>
          <p:nvPr/>
        </p:nvSpPr>
        <p:spPr>
          <a:xfrm>
            <a:off x="7223212" y="1434473"/>
            <a:ext cx="1694307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There were </a:t>
            </a:r>
            <a:r>
              <a:rPr kumimoji="0" lang="en-US" sz="3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77</a:t>
            </a:r>
            <a:r>
              <a:rPr kumimoji="0" lang="en-US" sz="3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official TV program hashtags, almost half of them entertainment show-based, that trended in the top 10 over the four-week time period</a:t>
            </a:r>
          </a:p>
        </p:txBody>
      </p:sp>
      <p:graphicFrame>
        <p:nvGraphicFramePr>
          <p:cNvPr id="4" name="Table 3"/>
          <p:cNvGraphicFramePr>
            <a:graphicFrameLocks noGrp="1"/>
          </p:cNvGraphicFramePr>
          <p:nvPr>
            <p:extLst>
              <p:ext uri="{D42A27DB-BD31-4B8C-83A1-F6EECF244321}">
                <p14:modId xmlns:p14="http://schemas.microsoft.com/office/powerpoint/2010/main" val="961957429"/>
              </p:ext>
            </p:extLst>
          </p:nvPr>
        </p:nvGraphicFramePr>
        <p:xfrm>
          <a:off x="7499414" y="3297469"/>
          <a:ext cx="5833597" cy="9418088"/>
        </p:xfrm>
        <a:graphic>
          <a:graphicData uri="http://schemas.openxmlformats.org/drawingml/2006/table">
            <a:tbl>
              <a:tblPr firstRow="1" bandRow="1">
                <a:tableStyleId>{F2DE63D5-997A-4646-A377-4702673A728D}</a:tableStyleId>
              </a:tblPr>
              <a:tblGrid>
                <a:gridCol w="2708012">
                  <a:extLst>
                    <a:ext uri="{9D8B030D-6E8A-4147-A177-3AD203B41FA5}">
                      <a16:colId xmlns="" xmlns:a16="http://schemas.microsoft.com/office/drawing/2014/main" val="20000"/>
                    </a:ext>
                  </a:extLst>
                </a:gridCol>
                <a:gridCol w="3125585">
                  <a:extLst>
                    <a:ext uri="{9D8B030D-6E8A-4147-A177-3AD203B41FA5}">
                      <a16:colId xmlns="" xmlns:a16="http://schemas.microsoft.com/office/drawing/2014/main" val="20001"/>
                    </a:ext>
                  </a:extLst>
                </a:gridCol>
              </a:tblGrid>
              <a:tr h="814903">
                <a:tc gridSpan="2">
                  <a:txBody>
                    <a:bodyPr/>
                    <a:lstStyle/>
                    <a:p>
                      <a:pPr algn="ctr"/>
                      <a:r>
                        <a:rPr lang="en-US" sz="3600" dirty="0">
                          <a:latin typeface="+mj-lt"/>
                        </a:rPr>
                        <a:t>Entertainment (36)</a:t>
                      </a:r>
                    </a:p>
                  </a:txBody>
                  <a:tcPr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solidFill>
                      <a:srgbClr val="50C8A0"/>
                    </a:solidFill>
                  </a:tcPr>
                </a:tc>
                <a:tc hMerge="1">
                  <a:txBody>
                    <a:bodyPr/>
                    <a:lstStyle/>
                    <a:p>
                      <a:endParaRPr lang="en-US" sz="8800" dirty="0">
                        <a:latin typeface="+mj-lt"/>
                      </a:endParaRPr>
                    </a:p>
                  </a:txBody>
                  <a:tcPr/>
                </a:tc>
                <a:extLst>
                  <a:ext uri="{0D108BD9-81ED-4DB2-BD59-A6C34878D82A}">
                    <a16:rowId xmlns="" xmlns:a16="http://schemas.microsoft.com/office/drawing/2014/main" val="10000"/>
                  </a:ext>
                </a:extLst>
              </a:tr>
              <a:tr h="477785">
                <a:tc>
                  <a:txBody>
                    <a:bodyPr/>
                    <a:lstStyle/>
                    <a:p>
                      <a:pPr algn="ctr" fontAlgn="b"/>
                      <a:r>
                        <a:rPr lang="en-US" sz="2000" b="0" u="none" strike="noStrike" dirty="0">
                          <a:effectLst/>
                          <a:latin typeface="+mj-lt"/>
                        </a:rPr>
                        <a:t>#90DayFiance</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tc>
                  <a:txBody>
                    <a:bodyPr/>
                    <a:lstStyle/>
                    <a:p>
                      <a:pPr algn="ctr" fontAlgn="b"/>
                      <a:r>
                        <a:rPr lang="en-US" sz="2000" b="0" u="none" strike="noStrike" dirty="0">
                          <a:effectLst/>
                          <a:latin typeface="+mj-lt"/>
                        </a:rPr>
                        <a:t>#LHHH</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extLst>
                  <a:ext uri="{0D108BD9-81ED-4DB2-BD59-A6C34878D82A}">
                    <a16:rowId xmlns="" xmlns:a16="http://schemas.microsoft.com/office/drawing/2014/main" val="10001"/>
                  </a:ext>
                </a:extLst>
              </a:tr>
              <a:tr h="477785">
                <a:tc>
                  <a:txBody>
                    <a:bodyPr/>
                    <a:lstStyle/>
                    <a:p>
                      <a:pPr algn="ctr" fontAlgn="b"/>
                      <a:r>
                        <a:rPr lang="en-US" sz="2000" b="0" u="none" strike="noStrike" dirty="0">
                          <a:effectLst/>
                          <a:latin typeface="+mj-lt"/>
                        </a:rPr>
                        <a:t>#</a:t>
                      </a:r>
                      <a:r>
                        <a:rPr lang="en-US" sz="2000" b="0" u="none" strike="noStrike" dirty="0" err="1">
                          <a:effectLst/>
                          <a:latin typeface="+mj-lt"/>
                        </a:rPr>
                        <a:t>AHSApocalypse</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tc>
                  <a:txBody>
                    <a:bodyPr/>
                    <a:lstStyle/>
                    <a:p>
                      <a:pPr algn="ctr" fontAlgn="b"/>
                      <a:r>
                        <a:rPr lang="en-US" sz="2000" b="0" u="none" strike="noStrike" dirty="0">
                          <a:effectLst/>
                          <a:latin typeface="+mj-lt"/>
                        </a:rPr>
                        <a:t>#</a:t>
                      </a:r>
                      <a:r>
                        <a:rPr lang="en-US" sz="2000" b="0" u="none" strike="noStrike" dirty="0" err="1">
                          <a:effectLst/>
                          <a:latin typeface="+mj-lt"/>
                        </a:rPr>
                        <a:t>LivePD</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extLst>
                  <a:ext uri="{0D108BD9-81ED-4DB2-BD59-A6C34878D82A}">
                    <a16:rowId xmlns="" xmlns:a16="http://schemas.microsoft.com/office/drawing/2014/main" val="10002"/>
                  </a:ext>
                </a:extLst>
              </a:tr>
              <a:tr h="477785">
                <a:tc>
                  <a:txBody>
                    <a:bodyPr/>
                    <a:lstStyle/>
                    <a:p>
                      <a:pPr algn="ctr" fontAlgn="b"/>
                      <a:r>
                        <a:rPr lang="en-US" sz="2000" b="0" u="none" strike="noStrike" dirty="0">
                          <a:effectLst/>
                          <a:latin typeface="+mj-lt"/>
                        </a:rPr>
                        <a:t>#AMAs</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tc>
                  <a:txBody>
                    <a:bodyPr/>
                    <a:lstStyle/>
                    <a:p>
                      <a:pPr algn="ctr" fontAlgn="b"/>
                      <a:r>
                        <a:rPr lang="en-US" sz="2000" b="0" u="none" strike="noStrike" dirty="0">
                          <a:effectLst/>
                          <a:latin typeface="+mj-lt"/>
                        </a:rPr>
                        <a:t>#</a:t>
                      </a:r>
                      <a:r>
                        <a:rPr lang="en-US" sz="2000" b="0" u="none" strike="noStrike" dirty="0" err="1">
                          <a:effectLst/>
                          <a:latin typeface="+mj-lt"/>
                        </a:rPr>
                        <a:t>MurphyBrown</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extLst>
                  <a:ext uri="{0D108BD9-81ED-4DB2-BD59-A6C34878D82A}">
                    <a16:rowId xmlns="" xmlns:a16="http://schemas.microsoft.com/office/drawing/2014/main" val="10003"/>
                  </a:ext>
                </a:extLst>
              </a:tr>
              <a:tr h="477785">
                <a:tc>
                  <a:txBody>
                    <a:bodyPr/>
                    <a:lstStyle/>
                    <a:p>
                      <a:pPr algn="ctr" fontAlgn="b"/>
                      <a:r>
                        <a:rPr lang="en-US" sz="2000" b="0" u="none" strike="noStrike" dirty="0">
                          <a:effectLst/>
                          <a:latin typeface="+mj-lt"/>
                        </a:rPr>
                        <a:t>#BB20</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tc>
                  <a:txBody>
                    <a:bodyPr/>
                    <a:lstStyle/>
                    <a:p>
                      <a:pPr algn="ctr" fontAlgn="b"/>
                      <a:r>
                        <a:rPr lang="en-US" sz="2000" b="0" u="none" strike="noStrike" dirty="0">
                          <a:effectLst/>
                          <a:latin typeface="+mj-lt"/>
                        </a:rPr>
                        <a:t>#</a:t>
                      </a:r>
                      <a:r>
                        <a:rPr lang="en-US" sz="2000" b="0" u="none" strike="noStrike" dirty="0" err="1">
                          <a:effectLst/>
                          <a:latin typeface="+mj-lt"/>
                        </a:rPr>
                        <a:t>NewAmsterdam</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extLst>
                  <a:ext uri="{0D108BD9-81ED-4DB2-BD59-A6C34878D82A}">
                    <a16:rowId xmlns="" xmlns:a16="http://schemas.microsoft.com/office/drawing/2014/main" val="10004"/>
                  </a:ext>
                </a:extLst>
              </a:tr>
              <a:tr h="477785">
                <a:tc>
                  <a:txBody>
                    <a:bodyPr/>
                    <a:lstStyle/>
                    <a:p>
                      <a:pPr algn="ctr" fontAlgn="b"/>
                      <a:r>
                        <a:rPr lang="en-US" sz="2000" b="0" u="none" strike="noStrike" dirty="0">
                          <a:effectLst/>
                          <a:latin typeface="+mj-lt"/>
                        </a:rPr>
                        <a:t>#BB20Finale</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tc>
                  <a:txBody>
                    <a:bodyPr/>
                    <a:lstStyle/>
                    <a:p>
                      <a:pPr algn="ctr" fontAlgn="b"/>
                      <a:r>
                        <a:rPr lang="en-US" sz="2000" b="0" u="none" strike="noStrike" dirty="0">
                          <a:effectLst/>
                          <a:latin typeface="+mj-lt"/>
                        </a:rPr>
                        <a:t>#Riverdale</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extLst>
                  <a:ext uri="{0D108BD9-81ED-4DB2-BD59-A6C34878D82A}">
                    <a16:rowId xmlns="" xmlns:a16="http://schemas.microsoft.com/office/drawing/2014/main" val="10005"/>
                  </a:ext>
                </a:extLst>
              </a:tr>
              <a:tr h="477785">
                <a:tc>
                  <a:txBody>
                    <a:bodyPr/>
                    <a:lstStyle/>
                    <a:p>
                      <a:pPr algn="ctr" fontAlgn="b"/>
                      <a:r>
                        <a:rPr lang="en-US" sz="2000" b="0" u="none" strike="noStrike" dirty="0">
                          <a:effectLst/>
                          <a:latin typeface="+mj-lt"/>
                        </a:rPr>
                        <a:t>#</a:t>
                      </a:r>
                      <a:r>
                        <a:rPr lang="en-US" sz="2000" b="0" u="none" strike="noStrike" dirty="0" err="1">
                          <a:effectLst/>
                          <a:latin typeface="+mj-lt"/>
                        </a:rPr>
                        <a:t>BlackLightning</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tc>
                  <a:txBody>
                    <a:bodyPr/>
                    <a:lstStyle/>
                    <a:p>
                      <a:pPr algn="ctr" fontAlgn="b"/>
                      <a:r>
                        <a:rPr lang="en-US" sz="2000" b="0" u="none" strike="noStrike" dirty="0">
                          <a:effectLst/>
                          <a:latin typeface="+mj-lt"/>
                        </a:rPr>
                        <a:t>#SD1000</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extLst>
                  <a:ext uri="{0D108BD9-81ED-4DB2-BD59-A6C34878D82A}">
                    <a16:rowId xmlns="" xmlns:a16="http://schemas.microsoft.com/office/drawing/2014/main" val="10006"/>
                  </a:ext>
                </a:extLst>
              </a:tr>
              <a:tr h="477785">
                <a:tc>
                  <a:txBody>
                    <a:bodyPr/>
                    <a:lstStyle/>
                    <a:p>
                      <a:pPr algn="ctr" fontAlgn="b"/>
                      <a:r>
                        <a:rPr lang="en-US" sz="2000" b="0" u="none" strike="noStrike" dirty="0">
                          <a:effectLst/>
                          <a:latin typeface="+mj-lt"/>
                        </a:rPr>
                        <a:t>#</a:t>
                      </a:r>
                      <a:r>
                        <a:rPr lang="en-US" sz="2000" b="0" u="none" strike="noStrike" dirty="0" err="1">
                          <a:effectLst/>
                          <a:latin typeface="+mj-lt"/>
                        </a:rPr>
                        <a:t>BlueBloods</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tc>
                  <a:txBody>
                    <a:bodyPr/>
                    <a:lstStyle/>
                    <a:p>
                      <a:pPr algn="ctr" fontAlgn="b"/>
                      <a:r>
                        <a:rPr lang="en-US" sz="2000" b="0" u="none" strike="noStrike" dirty="0">
                          <a:effectLst/>
                          <a:latin typeface="+mj-lt"/>
                        </a:rPr>
                        <a:t>#</a:t>
                      </a:r>
                      <a:r>
                        <a:rPr lang="en-US" sz="2000" b="0" u="none" strike="noStrike" dirty="0" err="1">
                          <a:effectLst/>
                          <a:latin typeface="+mj-lt"/>
                        </a:rPr>
                        <a:t>SDLive</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extLst>
                  <a:ext uri="{0D108BD9-81ED-4DB2-BD59-A6C34878D82A}">
                    <a16:rowId xmlns="" xmlns:a16="http://schemas.microsoft.com/office/drawing/2014/main" val="10007"/>
                  </a:ext>
                </a:extLst>
              </a:tr>
              <a:tr h="477785">
                <a:tc>
                  <a:txBody>
                    <a:bodyPr/>
                    <a:lstStyle/>
                    <a:p>
                      <a:pPr algn="ctr" fontAlgn="b"/>
                      <a:r>
                        <a:rPr lang="en-US" sz="2000" b="0" u="none" strike="noStrike" dirty="0">
                          <a:effectLst/>
                          <a:latin typeface="+mj-lt"/>
                        </a:rPr>
                        <a:t>#</a:t>
                      </a:r>
                      <a:r>
                        <a:rPr lang="en-US" sz="2000" b="0" u="none" strike="noStrike" dirty="0" err="1">
                          <a:effectLst/>
                          <a:latin typeface="+mj-lt"/>
                        </a:rPr>
                        <a:t>ChicagoFire</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tc>
                  <a:txBody>
                    <a:bodyPr/>
                    <a:lstStyle/>
                    <a:p>
                      <a:pPr algn="ctr" fontAlgn="b"/>
                      <a:r>
                        <a:rPr lang="en-US" sz="2000" b="0" u="none" strike="noStrike" dirty="0">
                          <a:effectLst/>
                          <a:latin typeface="+mj-lt"/>
                        </a:rPr>
                        <a:t>#</a:t>
                      </a:r>
                      <a:r>
                        <a:rPr lang="en-US" sz="2000" b="0" u="none" strike="noStrike" dirty="0" err="1">
                          <a:effectLst/>
                          <a:latin typeface="+mj-lt"/>
                        </a:rPr>
                        <a:t>SNLPremiere</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extLst>
                  <a:ext uri="{0D108BD9-81ED-4DB2-BD59-A6C34878D82A}">
                    <a16:rowId xmlns="" xmlns:a16="http://schemas.microsoft.com/office/drawing/2014/main" val="10008"/>
                  </a:ext>
                </a:extLst>
              </a:tr>
              <a:tr h="477785">
                <a:tc>
                  <a:txBody>
                    <a:bodyPr/>
                    <a:lstStyle/>
                    <a:p>
                      <a:pPr algn="ctr" fontAlgn="b"/>
                      <a:r>
                        <a:rPr lang="en-US" sz="2000" b="0" u="none" strike="noStrike" dirty="0">
                          <a:effectLst/>
                          <a:latin typeface="+mj-lt"/>
                        </a:rPr>
                        <a:t>#</a:t>
                      </a:r>
                      <a:r>
                        <a:rPr lang="en-US" sz="2000" b="0" u="none" strike="noStrike" dirty="0" err="1">
                          <a:effectLst/>
                          <a:latin typeface="+mj-lt"/>
                        </a:rPr>
                        <a:t>ChicagoMed</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tc>
                  <a:txBody>
                    <a:bodyPr/>
                    <a:lstStyle/>
                    <a:p>
                      <a:pPr algn="ctr" fontAlgn="b"/>
                      <a:r>
                        <a:rPr lang="en-US" sz="2000" b="0" u="none" strike="noStrike" dirty="0">
                          <a:effectLst/>
                          <a:latin typeface="+mj-lt"/>
                        </a:rPr>
                        <a:t>#STAR</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extLst>
                  <a:ext uri="{0D108BD9-81ED-4DB2-BD59-A6C34878D82A}">
                    <a16:rowId xmlns="" xmlns:a16="http://schemas.microsoft.com/office/drawing/2014/main" val="10009"/>
                  </a:ext>
                </a:extLst>
              </a:tr>
              <a:tr h="477785">
                <a:tc>
                  <a:txBody>
                    <a:bodyPr/>
                    <a:lstStyle/>
                    <a:p>
                      <a:pPr algn="ctr" fontAlgn="b"/>
                      <a:r>
                        <a:rPr lang="en-US" sz="2000" b="0" u="none" strike="noStrike" dirty="0">
                          <a:effectLst/>
                          <a:latin typeface="+mj-lt"/>
                        </a:rPr>
                        <a:t>#DWTS</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tc>
                  <a:txBody>
                    <a:bodyPr/>
                    <a:lstStyle/>
                    <a:p>
                      <a:pPr algn="ctr" fontAlgn="b"/>
                      <a:r>
                        <a:rPr lang="en-US" sz="2000" b="0" u="none" strike="noStrike" dirty="0">
                          <a:effectLst/>
                          <a:latin typeface="+mj-lt"/>
                        </a:rPr>
                        <a:t>#Supernatural</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extLst>
                  <a:ext uri="{0D108BD9-81ED-4DB2-BD59-A6C34878D82A}">
                    <a16:rowId xmlns="" xmlns:a16="http://schemas.microsoft.com/office/drawing/2014/main" val="10010"/>
                  </a:ext>
                </a:extLst>
              </a:tr>
              <a:tr h="477785">
                <a:tc>
                  <a:txBody>
                    <a:bodyPr/>
                    <a:lstStyle/>
                    <a:p>
                      <a:pPr algn="ctr" fontAlgn="b"/>
                      <a:r>
                        <a:rPr lang="en-US" sz="2000" b="0" u="none" strike="noStrike" dirty="0">
                          <a:effectLst/>
                          <a:latin typeface="+mj-lt"/>
                        </a:rPr>
                        <a:t>#Empire</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tc>
                  <a:txBody>
                    <a:bodyPr/>
                    <a:lstStyle/>
                    <a:p>
                      <a:pPr algn="ctr" fontAlgn="b"/>
                      <a:r>
                        <a:rPr lang="en-US" sz="2000" b="0" u="none" strike="noStrike" dirty="0">
                          <a:effectLst/>
                          <a:latin typeface="+mj-lt"/>
                        </a:rPr>
                        <a:t>#Survivor</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extLst>
                  <a:ext uri="{0D108BD9-81ED-4DB2-BD59-A6C34878D82A}">
                    <a16:rowId xmlns="" xmlns:a16="http://schemas.microsoft.com/office/drawing/2014/main" val="10011"/>
                  </a:ext>
                </a:extLst>
              </a:tr>
              <a:tr h="477785">
                <a:tc>
                  <a:txBody>
                    <a:bodyPr/>
                    <a:lstStyle/>
                    <a:p>
                      <a:pPr algn="ctr" fontAlgn="b"/>
                      <a:r>
                        <a:rPr lang="en-US" sz="2000" b="0" u="none" strike="noStrike" dirty="0">
                          <a:effectLst/>
                          <a:latin typeface="+mj-lt"/>
                        </a:rPr>
                        <a:t>#</a:t>
                      </a:r>
                      <a:r>
                        <a:rPr lang="en-US" sz="2000" b="0" u="none" strike="noStrike" dirty="0" err="1">
                          <a:effectLst/>
                          <a:latin typeface="+mj-lt"/>
                        </a:rPr>
                        <a:t>GlobalCitizen</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tc>
                  <a:txBody>
                    <a:bodyPr/>
                    <a:lstStyle/>
                    <a:p>
                      <a:pPr algn="ctr" fontAlgn="b"/>
                      <a:r>
                        <a:rPr lang="en-US" sz="2000" b="0" u="none" strike="noStrike" dirty="0">
                          <a:effectLst/>
                          <a:latin typeface="+mj-lt"/>
                        </a:rPr>
                        <a:t>#</a:t>
                      </a:r>
                      <a:r>
                        <a:rPr lang="en-US" sz="2000" b="0" u="none" strike="noStrike" dirty="0" err="1">
                          <a:effectLst/>
                          <a:latin typeface="+mj-lt"/>
                        </a:rPr>
                        <a:t>TheFlash</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extLst>
                  <a:ext uri="{0D108BD9-81ED-4DB2-BD59-A6C34878D82A}">
                    <a16:rowId xmlns="" xmlns:a16="http://schemas.microsoft.com/office/drawing/2014/main" val="10012"/>
                  </a:ext>
                </a:extLst>
              </a:tr>
              <a:tr h="477785">
                <a:tc>
                  <a:txBody>
                    <a:bodyPr/>
                    <a:lstStyle/>
                    <a:p>
                      <a:pPr algn="ctr" fontAlgn="b"/>
                      <a:r>
                        <a:rPr lang="en-US" sz="2000" b="0" u="none" strike="noStrike" dirty="0">
                          <a:effectLst/>
                          <a:latin typeface="+mj-lt"/>
                        </a:rPr>
                        <a:t>#</a:t>
                      </a:r>
                      <a:r>
                        <a:rPr lang="en-US" sz="2000" b="0" u="none" strike="noStrike" dirty="0" err="1">
                          <a:effectLst/>
                          <a:latin typeface="+mj-lt"/>
                        </a:rPr>
                        <a:t>GreatPumpkin</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tc>
                  <a:txBody>
                    <a:bodyPr/>
                    <a:lstStyle/>
                    <a:p>
                      <a:pPr algn="ctr" fontAlgn="b"/>
                      <a:r>
                        <a:rPr lang="en-US" sz="2000" b="0" u="none" strike="noStrike" dirty="0">
                          <a:effectLst/>
                          <a:latin typeface="+mj-lt"/>
                        </a:rPr>
                        <a:t>#</a:t>
                      </a:r>
                      <a:r>
                        <a:rPr lang="en-US" sz="2000" b="0" u="none" strike="noStrike" dirty="0" err="1">
                          <a:effectLst/>
                          <a:latin typeface="+mj-lt"/>
                        </a:rPr>
                        <a:t>TheGifted</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extLst>
                  <a:ext uri="{0D108BD9-81ED-4DB2-BD59-A6C34878D82A}">
                    <a16:rowId xmlns="" xmlns:a16="http://schemas.microsoft.com/office/drawing/2014/main" val="10013"/>
                  </a:ext>
                </a:extLst>
              </a:tr>
              <a:tr h="477785">
                <a:tc>
                  <a:txBody>
                    <a:bodyPr/>
                    <a:lstStyle/>
                    <a:p>
                      <a:pPr algn="ctr" fontAlgn="b"/>
                      <a:r>
                        <a:rPr lang="en-US" sz="2000" b="0" u="none" strike="noStrike" dirty="0">
                          <a:effectLst/>
                          <a:latin typeface="+mj-lt"/>
                        </a:rPr>
                        <a:t>#Greenleaf</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tc>
                  <a:txBody>
                    <a:bodyPr/>
                    <a:lstStyle/>
                    <a:p>
                      <a:pPr algn="ctr" fontAlgn="b"/>
                      <a:r>
                        <a:rPr lang="en-US" sz="2000" b="0" u="none" strike="noStrike" dirty="0">
                          <a:effectLst/>
                          <a:latin typeface="+mj-lt"/>
                        </a:rPr>
                        <a:t>#</a:t>
                      </a:r>
                      <a:r>
                        <a:rPr lang="en-US" sz="2000" b="0" u="none" strike="noStrike" dirty="0" err="1">
                          <a:effectLst/>
                          <a:latin typeface="+mj-lt"/>
                        </a:rPr>
                        <a:t>TheGoodPlace</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extLst>
                  <a:ext uri="{0D108BD9-81ED-4DB2-BD59-A6C34878D82A}">
                    <a16:rowId xmlns="" xmlns:a16="http://schemas.microsoft.com/office/drawing/2014/main" val="10014"/>
                  </a:ext>
                </a:extLst>
              </a:tr>
              <a:tr h="477785">
                <a:tc>
                  <a:txBody>
                    <a:bodyPr/>
                    <a:lstStyle/>
                    <a:p>
                      <a:pPr algn="ctr" fontAlgn="b"/>
                      <a:r>
                        <a:rPr lang="en-US" sz="2000" b="0" u="none" strike="noStrike" dirty="0">
                          <a:effectLst/>
                          <a:latin typeface="+mj-lt"/>
                        </a:rPr>
                        <a:t>#</a:t>
                      </a:r>
                      <a:r>
                        <a:rPr lang="en-US" sz="2000" b="0" u="none" strike="noStrike" dirty="0" err="1">
                          <a:effectLst/>
                          <a:latin typeface="+mj-lt"/>
                        </a:rPr>
                        <a:t>GreysAnatomy</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tc>
                  <a:txBody>
                    <a:bodyPr/>
                    <a:lstStyle/>
                    <a:p>
                      <a:pPr algn="ctr" fontAlgn="b"/>
                      <a:r>
                        <a:rPr lang="en-US" sz="2000" b="0" u="none" strike="noStrike" dirty="0">
                          <a:effectLst/>
                          <a:latin typeface="+mj-lt"/>
                        </a:rPr>
                        <a:t>#</a:t>
                      </a:r>
                      <a:r>
                        <a:rPr lang="en-US" sz="2000" b="0" u="none" strike="noStrike" dirty="0" err="1">
                          <a:effectLst/>
                          <a:latin typeface="+mj-lt"/>
                        </a:rPr>
                        <a:t>TheResident</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extLst>
                  <a:ext uri="{0D108BD9-81ED-4DB2-BD59-A6C34878D82A}">
                    <a16:rowId xmlns="" xmlns:a16="http://schemas.microsoft.com/office/drawing/2014/main" val="10015"/>
                  </a:ext>
                </a:extLst>
              </a:tr>
              <a:tr h="477785">
                <a:tc>
                  <a:txBody>
                    <a:bodyPr/>
                    <a:lstStyle/>
                    <a:p>
                      <a:pPr algn="ctr" fontAlgn="b"/>
                      <a:r>
                        <a:rPr lang="en-US" sz="2000" b="0" u="none" strike="noStrike" dirty="0">
                          <a:effectLst/>
                          <a:latin typeface="+mj-lt"/>
                        </a:rPr>
                        <a:t>#</a:t>
                      </a:r>
                      <a:r>
                        <a:rPr lang="en-US" sz="2000" b="0" u="none" strike="noStrike" dirty="0" err="1">
                          <a:effectLst/>
                          <a:latin typeface="+mj-lt"/>
                        </a:rPr>
                        <a:t>HipHopAwards</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tc>
                  <a:txBody>
                    <a:bodyPr/>
                    <a:lstStyle/>
                    <a:p>
                      <a:pPr algn="ctr" fontAlgn="b"/>
                      <a:r>
                        <a:rPr lang="en-US" sz="2000" b="0" u="none" strike="noStrike" dirty="0">
                          <a:effectLst/>
                          <a:latin typeface="+mj-lt"/>
                        </a:rPr>
                        <a:t>#</a:t>
                      </a:r>
                      <a:r>
                        <a:rPr lang="en-US" sz="2000" b="0" u="none" strike="noStrike" dirty="0" err="1">
                          <a:effectLst/>
                          <a:latin typeface="+mj-lt"/>
                        </a:rPr>
                        <a:t>TheWalkingDead</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extLst>
                  <a:ext uri="{0D108BD9-81ED-4DB2-BD59-A6C34878D82A}">
                    <a16:rowId xmlns="" xmlns:a16="http://schemas.microsoft.com/office/drawing/2014/main" val="10016"/>
                  </a:ext>
                </a:extLst>
              </a:tr>
              <a:tr h="477785">
                <a:tc>
                  <a:txBody>
                    <a:bodyPr/>
                    <a:lstStyle/>
                    <a:p>
                      <a:pPr algn="ctr" fontAlgn="b"/>
                      <a:r>
                        <a:rPr lang="en-US" sz="2000" b="0" u="none" strike="noStrike" dirty="0">
                          <a:effectLst/>
                          <a:latin typeface="+mj-lt"/>
                        </a:rPr>
                        <a:t>#HTGAWM</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tc>
                  <a:txBody>
                    <a:bodyPr/>
                    <a:lstStyle/>
                    <a:p>
                      <a:pPr algn="ctr" fontAlgn="b"/>
                      <a:r>
                        <a:rPr lang="en-US" sz="2000" b="0" u="none" strike="noStrike" dirty="0">
                          <a:effectLst/>
                          <a:latin typeface="+mj-lt"/>
                        </a:rPr>
                        <a:t>#</a:t>
                      </a:r>
                      <a:r>
                        <a:rPr lang="en-US" sz="2000" b="0" u="none" strike="noStrike" dirty="0" err="1">
                          <a:effectLst/>
                          <a:latin typeface="+mj-lt"/>
                        </a:rPr>
                        <a:t>ThisIsUs</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extLst>
                  <a:ext uri="{0D108BD9-81ED-4DB2-BD59-A6C34878D82A}">
                    <a16:rowId xmlns="" xmlns:a16="http://schemas.microsoft.com/office/drawing/2014/main" val="10017"/>
                  </a:ext>
                </a:extLst>
              </a:tr>
              <a:tr h="480840">
                <a:tc>
                  <a:txBody>
                    <a:bodyPr/>
                    <a:lstStyle/>
                    <a:p>
                      <a:pPr algn="ctr" fontAlgn="b"/>
                      <a:r>
                        <a:rPr lang="en-US" sz="2000" b="0" u="none" strike="noStrike" dirty="0">
                          <a:effectLst/>
                          <a:latin typeface="+mj-lt"/>
                        </a:rPr>
                        <a:t>#</a:t>
                      </a:r>
                      <a:r>
                        <a:rPr lang="en-US" sz="2000" b="0" u="none" strike="noStrike" dirty="0" err="1">
                          <a:effectLst/>
                          <a:latin typeface="+mj-lt"/>
                        </a:rPr>
                        <a:t>LastManStanding</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tc>
                  <a:txBody>
                    <a:bodyPr/>
                    <a:lstStyle/>
                    <a:p>
                      <a:pPr algn="ctr" fontAlgn="b"/>
                      <a:r>
                        <a:rPr lang="en-US" sz="2000" b="0" u="none" strike="noStrike" dirty="0">
                          <a:effectLst/>
                          <a:latin typeface="+mj-lt"/>
                        </a:rPr>
                        <a:t>#</a:t>
                      </a:r>
                      <a:r>
                        <a:rPr lang="en-US" sz="2000" b="0" u="none" strike="noStrike" dirty="0" err="1">
                          <a:effectLst/>
                          <a:latin typeface="+mj-lt"/>
                        </a:rPr>
                        <a:t>WynonnaEarp</a:t>
                      </a:r>
                      <a:endParaRPr lang="en-US" sz="2000" b="0" i="0" u="none" strike="noStrike" dirty="0">
                        <a:solidFill>
                          <a:srgbClr val="000000"/>
                        </a:solidFill>
                        <a:effectLst/>
                        <a:latin typeface="+mj-lt"/>
                      </a:endParaRPr>
                    </a:p>
                  </a:txBody>
                  <a:tcPr marL="9525" marR="9525" marT="9525" marB="0" anchor="ctr">
                    <a:lnL w="12700" cap="flat" cmpd="sng" algn="ctr">
                      <a:solidFill>
                        <a:srgbClr val="00A9AC"/>
                      </a:solidFill>
                      <a:prstDash val="solid"/>
                      <a:round/>
                      <a:headEnd type="none" w="med" len="med"/>
                      <a:tailEnd type="none" w="med" len="med"/>
                    </a:lnL>
                    <a:lnR w="12700" cap="flat" cmpd="sng" algn="ctr">
                      <a:solidFill>
                        <a:srgbClr val="00A9AC"/>
                      </a:solidFill>
                      <a:prstDash val="solid"/>
                      <a:round/>
                      <a:headEnd type="none" w="med" len="med"/>
                      <a:tailEnd type="none" w="med" len="med"/>
                    </a:lnR>
                    <a:lnT w="12700" cap="flat" cmpd="sng" algn="ctr">
                      <a:solidFill>
                        <a:srgbClr val="00A9AC"/>
                      </a:solidFill>
                      <a:prstDash val="solid"/>
                      <a:round/>
                      <a:headEnd type="none" w="med" len="med"/>
                      <a:tailEnd type="none" w="med" len="med"/>
                    </a:lnT>
                    <a:lnB w="12700" cap="flat" cmpd="sng" algn="ctr">
                      <a:solidFill>
                        <a:srgbClr val="00A9AC"/>
                      </a:solidFill>
                      <a:prstDash val="solid"/>
                      <a:round/>
                      <a:headEnd type="none" w="med" len="med"/>
                      <a:tailEnd type="none" w="med" len="med"/>
                    </a:lnB>
                  </a:tcPr>
                </a:tc>
                <a:extLst>
                  <a:ext uri="{0D108BD9-81ED-4DB2-BD59-A6C34878D82A}">
                    <a16:rowId xmlns="" xmlns:a16="http://schemas.microsoft.com/office/drawing/2014/main" val="10018"/>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263037874"/>
              </p:ext>
            </p:extLst>
          </p:nvPr>
        </p:nvGraphicFramePr>
        <p:xfrm>
          <a:off x="14022117" y="3297464"/>
          <a:ext cx="5833597" cy="7503893"/>
        </p:xfrm>
        <a:graphic>
          <a:graphicData uri="http://schemas.openxmlformats.org/drawingml/2006/table">
            <a:tbl>
              <a:tblPr firstRow="1" bandRow="1">
                <a:tableStyleId>{F2DE63D5-997A-4646-A377-4702673A728D}</a:tableStyleId>
              </a:tblPr>
              <a:tblGrid>
                <a:gridCol w="2593634">
                  <a:extLst>
                    <a:ext uri="{9D8B030D-6E8A-4147-A177-3AD203B41FA5}">
                      <a16:colId xmlns="" xmlns:a16="http://schemas.microsoft.com/office/drawing/2014/main" val="20000"/>
                    </a:ext>
                  </a:extLst>
                </a:gridCol>
                <a:gridCol w="3239963">
                  <a:extLst>
                    <a:ext uri="{9D8B030D-6E8A-4147-A177-3AD203B41FA5}">
                      <a16:colId xmlns="" xmlns:a16="http://schemas.microsoft.com/office/drawing/2014/main" val="20001"/>
                    </a:ext>
                  </a:extLst>
                </a:gridCol>
              </a:tblGrid>
              <a:tr h="814903">
                <a:tc gridSpan="2">
                  <a:txBody>
                    <a:bodyPr/>
                    <a:lstStyle/>
                    <a:p>
                      <a:pPr algn="ctr"/>
                      <a:r>
                        <a:rPr lang="en-US" sz="3600" dirty="0">
                          <a:latin typeface="+mj-lt"/>
                        </a:rPr>
                        <a:t>Sports (28)</a:t>
                      </a:r>
                    </a:p>
                  </a:txBody>
                  <a:tcPr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solidFill>
                      <a:srgbClr val="4F81BD"/>
                    </a:solidFill>
                  </a:tcPr>
                </a:tc>
                <a:tc hMerge="1">
                  <a:txBody>
                    <a:bodyPr/>
                    <a:lstStyle/>
                    <a:p>
                      <a:endParaRPr lang="en-US" sz="8800" dirty="0">
                        <a:latin typeface="+mj-lt"/>
                      </a:endParaRPr>
                    </a:p>
                  </a:txBody>
                  <a:tcPr/>
                </a:tc>
                <a:extLst>
                  <a:ext uri="{0D108BD9-81ED-4DB2-BD59-A6C34878D82A}">
                    <a16:rowId xmlns="" xmlns:a16="http://schemas.microsoft.com/office/drawing/2014/main" val="10000"/>
                  </a:ext>
                </a:extLst>
              </a:tr>
              <a:tr h="477785">
                <a:tc>
                  <a:txBody>
                    <a:bodyPr/>
                    <a:lstStyle/>
                    <a:p>
                      <a:pPr algn="ctr" fontAlgn="b"/>
                      <a:r>
                        <a:rPr lang="en-US" sz="2000" b="0" i="0" u="none" strike="noStrike" dirty="0">
                          <a:solidFill>
                            <a:srgbClr val="000000"/>
                          </a:solidFill>
                          <a:effectLst/>
                          <a:latin typeface="+mj-lt"/>
                        </a:rPr>
                        <a:t>#ALCS</a:t>
                      </a: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MondayNightFootball</a:t>
                      </a:r>
                      <a:endParaRPr lang="en-US" sz="2000" b="0" i="0" u="none" strike="noStrike" dirty="0">
                        <a:solidFill>
                          <a:srgbClr val="000000"/>
                        </a:solidFill>
                        <a:effectLst/>
                        <a:latin typeface="+mj-lt"/>
                      </a:endParaRP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extLst>
                  <a:ext uri="{0D108BD9-81ED-4DB2-BD59-A6C34878D82A}">
                    <a16:rowId xmlns="" xmlns:a16="http://schemas.microsoft.com/office/drawing/2014/main" val="10001"/>
                  </a:ext>
                </a:extLst>
              </a:tr>
              <a:tr h="477785">
                <a:tc>
                  <a:txBody>
                    <a:bodyPr/>
                    <a:lstStyle/>
                    <a:p>
                      <a:pPr algn="ctr" fontAlgn="b"/>
                      <a:r>
                        <a:rPr lang="en-US" sz="2000" b="0" i="0" u="none" strike="noStrike" dirty="0">
                          <a:solidFill>
                            <a:srgbClr val="000000"/>
                          </a:solidFill>
                          <a:effectLst/>
                          <a:latin typeface="+mj-lt"/>
                        </a:rPr>
                        <a:t>#ALDS</a:t>
                      </a: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mj-lt"/>
                        </a:rPr>
                        <a:t>#NLCS</a:t>
                      </a: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extLst>
                  <a:ext uri="{0D108BD9-81ED-4DB2-BD59-A6C34878D82A}">
                    <a16:rowId xmlns="" xmlns:a16="http://schemas.microsoft.com/office/drawing/2014/main" val="10002"/>
                  </a:ext>
                </a:extLst>
              </a:tr>
              <a:tr h="477785">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ALWildCard</a:t>
                      </a:r>
                      <a:endParaRPr lang="en-US" sz="2000" b="0" i="0" u="none" strike="noStrike" dirty="0">
                        <a:solidFill>
                          <a:srgbClr val="000000"/>
                        </a:solidFill>
                        <a:effectLst/>
                        <a:latin typeface="+mj-lt"/>
                      </a:endParaRP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j-lt"/>
                        </a:rPr>
                        <a:t>#NLDS</a:t>
                      </a: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extLst>
                  <a:ext uri="{0D108BD9-81ED-4DB2-BD59-A6C34878D82A}">
                    <a16:rowId xmlns="" xmlns:a16="http://schemas.microsoft.com/office/drawing/2014/main" val="10003"/>
                  </a:ext>
                </a:extLst>
              </a:tr>
              <a:tr h="477785">
                <a:tc>
                  <a:txBody>
                    <a:bodyPr/>
                    <a:lstStyle/>
                    <a:p>
                      <a:pPr algn="ctr" fontAlgn="b"/>
                      <a:r>
                        <a:rPr lang="en-US" sz="2000" b="0" i="0" u="none" strike="noStrike" dirty="0">
                          <a:solidFill>
                            <a:srgbClr val="000000"/>
                          </a:solidFill>
                          <a:effectLst/>
                          <a:latin typeface="+mj-lt"/>
                        </a:rPr>
                        <a:t>#Bellator207</a:t>
                      </a: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NLWildCard</a:t>
                      </a:r>
                      <a:endParaRPr lang="en-US" sz="2000" b="0" i="0" u="none" strike="noStrike" dirty="0">
                        <a:solidFill>
                          <a:srgbClr val="000000"/>
                        </a:solidFill>
                        <a:effectLst/>
                        <a:latin typeface="+mj-lt"/>
                      </a:endParaRP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extLst>
                  <a:ext uri="{0D108BD9-81ED-4DB2-BD59-A6C34878D82A}">
                    <a16:rowId xmlns="" xmlns:a16="http://schemas.microsoft.com/office/drawing/2014/main" val="10004"/>
                  </a:ext>
                </a:extLst>
              </a:tr>
              <a:tr h="477785">
                <a:tc>
                  <a:txBody>
                    <a:bodyPr/>
                    <a:lstStyle/>
                    <a:p>
                      <a:pPr algn="ctr" fontAlgn="b"/>
                      <a:r>
                        <a:rPr lang="en-US" sz="2000" b="0" i="0" u="none" strike="noStrike">
                          <a:solidFill>
                            <a:srgbClr val="000000"/>
                          </a:solidFill>
                          <a:effectLst/>
                          <a:latin typeface="+mj-lt"/>
                        </a:rPr>
                        <a:t>#CINvsKC</a:t>
                      </a: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NYYvsBOS</a:t>
                      </a:r>
                      <a:endParaRPr lang="en-US" sz="2000" b="0" i="0" u="none" strike="noStrike" dirty="0">
                        <a:solidFill>
                          <a:srgbClr val="000000"/>
                        </a:solidFill>
                        <a:effectLst/>
                        <a:latin typeface="+mj-lt"/>
                      </a:endParaRP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extLst>
                  <a:ext uri="{0D108BD9-81ED-4DB2-BD59-A6C34878D82A}">
                    <a16:rowId xmlns="" xmlns:a16="http://schemas.microsoft.com/office/drawing/2014/main" val="10005"/>
                  </a:ext>
                </a:extLst>
              </a:tr>
              <a:tr h="477785">
                <a:tc>
                  <a:txBody>
                    <a:bodyPr/>
                    <a:lstStyle/>
                    <a:p>
                      <a:pPr algn="ctr" fontAlgn="b"/>
                      <a:r>
                        <a:rPr lang="en-US" sz="2000" b="0" i="0" u="none" strike="noStrike">
                          <a:solidFill>
                            <a:srgbClr val="000000"/>
                          </a:solidFill>
                          <a:effectLst/>
                          <a:latin typeface="+mj-lt"/>
                        </a:rPr>
                        <a:t>#CLEvsOAK</a:t>
                      </a: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OSUvsPSU</a:t>
                      </a:r>
                      <a:endParaRPr lang="en-US" sz="2000" b="0" i="0" u="none" strike="noStrike" dirty="0">
                        <a:solidFill>
                          <a:srgbClr val="000000"/>
                        </a:solidFill>
                        <a:effectLst/>
                        <a:latin typeface="+mj-lt"/>
                      </a:endParaRP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extLst>
                  <a:ext uri="{0D108BD9-81ED-4DB2-BD59-A6C34878D82A}">
                    <a16:rowId xmlns="" xmlns:a16="http://schemas.microsoft.com/office/drawing/2014/main" val="10006"/>
                  </a:ext>
                </a:extLst>
              </a:tr>
              <a:tr h="477785">
                <a:tc>
                  <a:txBody>
                    <a:bodyPr/>
                    <a:lstStyle/>
                    <a:p>
                      <a:pPr algn="ctr" fontAlgn="b"/>
                      <a:r>
                        <a:rPr lang="en-US" sz="2000" b="0" i="0" u="none" strike="noStrike">
                          <a:solidFill>
                            <a:srgbClr val="000000"/>
                          </a:solidFill>
                          <a:effectLst/>
                          <a:latin typeface="+mj-lt"/>
                        </a:rPr>
                        <a:t>#DALvsHOU</a:t>
                      </a: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OSUvsPUR</a:t>
                      </a:r>
                      <a:endParaRPr lang="en-US" sz="2000" b="0" i="0" u="none" strike="noStrike" dirty="0">
                        <a:solidFill>
                          <a:srgbClr val="000000"/>
                        </a:solidFill>
                        <a:effectLst/>
                        <a:latin typeface="+mj-lt"/>
                      </a:endParaRP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extLst>
                  <a:ext uri="{0D108BD9-81ED-4DB2-BD59-A6C34878D82A}">
                    <a16:rowId xmlns="" xmlns:a16="http://schemas.microsoft.com/office/drawing/2014/main" val="10007"/>
                  </a:ext>
                </a:extLst>
              </a:tr>
              <a:tr h="477785">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DENvsAZ</a:t>
                      </a:r>
                      <a:endParaRPr lang="en-US" sz="2000" b="0" i="0" u="none" strike="noStrike" dirty="0">
                        <a:solidFill>
                          <a:srgbClr val="000000"/>
                        </a:solidFill>
                        <a:effectLst/>
                        <a:latin typeface="+mj-lt"/>
                      </a:endParaRP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PHIvsNYG</a:t>
                      </a:r>
                      <a:endParaRPr lang="en-US" sz="2000" b="0" i="0" u="none" strike="noStrike" dirty="0">
                        <a:solidFill>
                          <a:srgbClr val="000000"/>
                        </a:solidFill>
                        <a:effectLst/>
                        <a:latin typeface="+mj-lt"/>
                      </a:endParaRP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extLst>
                  <a:ext uri="{0D108BD9-81ED-4DB2-BD59-A6C34878D82A}">
                    <a16:rowId xmlns="" xmlns:a16="http://schemas.microsoft.com/office/drawing/2014/main" val="10008"/>
                  </a:ext>
                </a:extLst>
              </a:tr>
              <a:tr h="477785">
                <a:tc>
                  <a:txBody>
                    <a:bodyPr/>
                    <a:lstStyle/>
                    <a:p>
                      <a:pPr algn="ctr" fontAlgn="b"/>
                      <a:r>
                        <a:rPr lang="en-US" sz="2000" b="0" i="0" u="none" strike="noStrike">
                          <a:solidFill>
                            <a:srgbClr val="000000"/>
                          </a:solidFill>
                          <a:effectLst/>
                          <a:latin typeface="+mj-lt"/>
                        </a:rPr>
                        <a:t>#INDvsNE</a:t>
                      </a: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PITvsTB</a:t>
                      </a:r>
                      <a:endParaRPr lang="en-US" sz="2000" b="0" i="0" u="none" strike="noStrike" dirty="0">
                        <a:solidFill>
                          <a:srgbClr val="000000"/>
                        </a:solidFill>
                        <a:effectLst/>
                        <a:latin typeface="+mj-lt"/>
                      </a:endParaRP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extLst>
                  <a:ext uri="{0D108BD9-81ED-4DB2-BD59-A6C34878D82A}">
                    <a16:rowId xmlns="" xmlns:a16="http://schemas.microsoft.com/office/drawing/2014/main" val="10009"/>
                  </a:ext>
                </a:extLst>
              </a:tr>
              <a:tr h="477785">
                <a:tc>
                  <a:txBody>
                    <a:bodyPr/>
                    <a:lstStyle/>
                    <a:p>
                      <a:pPr algn="ctr" fontAlgn="b"/>
                      <a:r>
                        <a:rPr lang="en-US" sz="2000" b="0" i="0" u="none" strike="noStrike">
                          <a:solidFill>
                            <a:srgbClr val="000000"/>
                          </a:solidFill>
                          <a:effectLst/>
                          <a:latin typeface="+mj-lt"/>
                        </a:rPr>
                        <a:t>#JAXvsDAL</a:t>
                      </a: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SFvsGB</a:t>
                      </a:r>
                      <a:endParaRPr lang="en-US" sz="2000" b="0" i="0" u="none" strike="noStrike" dirty="0">
                        <a:solidFill>
                          <a:srgbClr val="000000"/>
                        </a:solidFill>
                        <a:effectLst/>
                        <a:latin typeface="+mj-lt"/>
                      </a:endParaRP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extLst>
                  <a:ext uri="{0D108BD9-81ED-4DB2-BD59-A6C34878D82A}">
                    <a16:rowId xmlns="" xmlns:a16="http://schemas.microsoft.com/office/drawing/2014/main" val="10010"/>
                  </a:ext>
                </a:extLst>
              </a:tr>
              <a:tr h="477785">
                <a:tc>
                  <a:txBody>
                    <a:bodyPr/>
                    <a:lstStyle/>
                    <a:p>
                      <a:pPr algn="ctr" fontAlgn="b"/>
                      <a:r>
                        <a:rPr lang="en-US" sz="2000" b="0" i="0" u="none" strike="noStrike">
                          <a:solidFill>
                            <a:srgbClr val="000000"/>
                          </a:solidFill>
                          <a:effectLst/>
                          <a:latin typeface="+mj-lt"/>
                        </a:rPr>
                        <a:t>#KCvsDEN</a:t>
                      </a: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j-lt"/>
                        </a:rPr>
                        <a:t>#UFC229</a:t>
                      </a: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extLst>
                  <a:ext uri="{0D108BD9-81ED-4DB2-BD59-A6C34878D82A}">
                    <a16:rowId xmlns="" xmlns:a16="http://schemas.microsoft.com/office/drawing/2014/main" val="10011"/>
                  </a:ext>
                </a:extLst>
              </a:tr>
              <a:tr h="477785">
                <a:tc>
                  <a:txBody>
                    <a:bodyPr/>
                    <a:lstStyle/>
                    <a:p>
                      <a:pPr algn="ctr" fontAlgn="b"/>
                      <a:r>
                        <a:rPr lang="en-US" sz="2000" b="0" i="0" u="none" strike="noStrike">
                          <a:solidFill>
                            <a:srgbClr val="000000"/>
                          </a:solidFill>
                          <a:effectLst/>
                          <a:latin typeface="+mj-lt"/>
                        </a:rPr>
                        <a:t>#KCvsNE</a:t>
                      </a: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UGAvsLSU</a:t>
                      </a:r>
                      <a:endParaRPr lang="en-US" sz="2000" b="0" i="0" u="none" strike="noStrike" dirty="0">
                        <a:solidFill>
                          <a:srgbClr val="000000"/>
                        </a:solidFill>
                        <a:effectLst/>
                        <a:latin typeface="+mj-lt"/>
                      </a:endParaRP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extLst>
                  <a:ext uri="{0D108BD9-81ED-4DB2-BD59-A6C34878D82A}">
                    <a16:rowId xmlns="" xmlns:a16="http://schemas.microsoft.com/office/drawing/2014/main" val="10012"/>
                  </a:ext>
                </a:extLst>
              </a:tr>
              <a:tr h="477785">
                <a:tc>
                  <a:txBody>
                    <a:bodyPr/>
                    <a:lstStyle/>
                    <a:p>
                      <a:pPr algn="ctr" fontAlgn="b"/>
                      <a:r>
                        <a:rPr lang="en-US" sz="2000" b="0" i="0" u="none" strike="noStrike">
                          <a:solidFill>
                            <a:srgbClr val="000000"/>
                          </a:solidFill>
                          <a:effectLst/>
                          <a:latin typeface="+mj-lt"/>
                        </a:rPr>
                        <a:t>#LARvsSEA</a:t>
                      </a: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USAvCOL</a:t>
                      </a:r>
                      <a:endParaRPr lang="en-US" sz="2000" b="0" i="0" u="none" strike="noStrike" dirty="0">
                        <a:solidFill>
                          <a:srgbClr val="000000"/>
                        </a:solidFill>
                        <a:effectLst/>
                        <a:latin typeface="+mj-lt"/>
                      </a:endParaRP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extLst>
                  <a:ext uri="{0D108BD9-81ED-4DB2-BD59-A6C34878D82A}">
                    <a16:rowId xmlns="" xmlns:a16="http://schemas.microsoft.com/office/drawing/2014/main" val="10013"/>
                  </a:ext>
                </a:extLst>
              </a:tr>
              <a:tr h="477785">
                <a:tc>
                  <a:txBody>
                    <a:bodyPr/>
                    <a:lstStyle/>
                    <a:p>
                      <a:pPr algn="ctr" fontAlgn="b"/>
                      <a:r>
                        <a:rPr lang="en-US" sz="2000" b="0" i="0" u="none" strike="noStrike">
                          <a:solidFill>
                            <a:srgbClr val="000000"/>
                          </a:solidFill>
                          <a:effectLst/>
                          <a:latin typeface="+mj-lt"/>
                        </a:rPr>
                        <a:t>#MINvsLAR</a:t>
                      </a: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WASvsNO</a:t>
                      </a:r>
                      <a:endParaRPr lang="en-US" sz="2000" b="0" i="0" u="none" strike="noStrike" dirty="0">
                        <a:solidFill>
                          <a:srgbClr val="000000"/>
                        </a:solidFill>
                        <a:effectLst/>
                        <a:latin typeface="+mj-lt"/>
                      </a:endParaRPr>
                    </a:p>
                  </a:txBody>
                  <a:tcPr marL="9525" marR="9525" marT="9525" marB="0" anchor="ctr">
                    <a:lnL w="12700" cap="flat" cmpd="sng" algn="ctr">
                      <a:solidFill>
                        <a:srgbClr val="0765A3"/>
                      </a:solidFill>
                      <a:prstDash val="solid"/>
                      <a:round/>
                      <a:headEnd type="none" w="med" len="med"/>
                      <a:tailEnd type="none" w="med" len="med"/>
                    </a:lnL>
                    <a:lnR w="12700" cap="flat" cmpd="sng" algn="ctr">
                      <a:solidFill>
                        <a:srgbClr val="0765A3"/>
                      </a:solidFill>
                      <a:prstDash val="solid"/>
                      <a:round/>
                      <a:headEnd type="none" w="med" len="med"/>
                      <a:tailEnd type="none" w="med" len="med"/>
                    </a:lnR>
                    <a:lnT w="12700" cap="flat" cmpd="sng" algn="ctr">
                      <a:solidFill>
                        <a:srgbClr val="0765A3"/>
                      </a:solidFill>
                      <a:prstDash val="solid"/>
                      <a:round/>
                      <a:headEnd type="none" w="med" len="med"/>
                      <a:tailEnd type="none" w="med" len="med"/>
                    </a:lnT>
                    <a:lnB w="12700" cap="flat" cmpd="sng" algn="ctr">
                      <a:solidFill>
                        <a:srgbClr val="0765A3"/>
                      </a:solidFill>
                      <a:prstDash val="solid"/>
                      <a:round/>
                      <a:headEnd type="none" w="med" len="med"/>
                      <a:tailEnd type="none" w="med" len="med"/>
                    </a:lnB>
                  </a:tcPr>
                </a:tc>
                <a:extLst>
                  <a:ext uri="{0D108BD9-81ED-4DB2-BD59-A6C34878D82A}">
                    <a16:rowId xmlns="" xmlns:a16="http://schemas.microsoft.com/office/drawing/2014/main" val="10014"/>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482179256"/>
              </p:ext>
            </p:extLst>
          </p:nvPr>
        </p:nvGraphicFramePr>
        <p:xfrm>
          <a:off x="20542326" y="3319689"/>
          <a:ext cx="3184072" cy="7491767"/>
        </p:xfrm>
        <a:graphic>
          <a:graphicData uri="http://schemas.openxmlformats.org/drawingml/2006/table">
            <a:tbl>
              <a:tblPr firstRow="1" bandRow="1">
                <a:tableStyleId>{F2DE63D5-997A-4646-A377-4702673A728D}</a:tableStyleId>
              </a:tblPr>
              <a:tblGrid>
                <a:gridCol w="3184072">
                  <a:extLst>
                    <a:ext uri="{9D8B030D-6E8A-4147-A177-3AD203B41FA5}">
                      <a16:colId xmlns="" xmlns:a16="http://schemas.microsoft.com/office/drawing/2014/main" val="20000"/>
                    </a:ext>
                  </a:extLst>
                </a:gridCol>
              </a:tblGrid>
              <a:tr h="814903">
                <a:tc>
                  <a:txBody>
                    <a:bodyPr/>
                    <a:lstStyle/>
                    <a:p>
                      <a:pPr algn="ctr"/>
                      <a:r>
                        <a:rPr lang="en-US" sz="3600" dirty="0">
                          <a:solidFill>
                            <a:schemeClr val="tx1"/>
                          </a:solidFill>
                          <a:latin typeface="+mj-lt"/>
                        </a:rPr>
                        <a:t>News (13)</a:t>
                      </a:r>
                    </a:p>
                  </a:txBody>
                  <a:tcPr anchor="ctr">
                    <a:lnL w="12700" cap="flat" cmpd="sng" algn="ctr">
                      <a:solidFill>
                        <a:srgbClr val="FAB982"/>
                      </a:solidFill>
                      <a:prstDash val="solid"/>
                      <a:round/>
                      <a:headEnd type="none" w="med" len="med"/>
                      <a:tailEnd type="none" w="med" len="med"/>
                    </a:lnL>
                    <a:lnR w="12700" cap="flat" cmpd="sng" algn="ctr">
                      <a:solidFill>
                        <a:srgbClr val="FAB982"/>
                      </a:solidFill>
                      <a:prstDash val="solid"/>
                      <a:round/>
                      <a:headEnd type="none" w="med" len="med"/>
                      <a:tailEnd type="none" w="med" len="med"/>
                    </a:lnR>
                    <a:lnT w="12700" cap="flat" cmpd="sng" algn="ctr">
                      <a:solidFill>
                        <a:srgbClr val="FAB982"/>
                      </a:solidFill>
                      <a:prstDash val="solid"/>
                      <a:round/>
                      <a:headEnd type="none" w="med" len="med"/>
                      <a:tailEnd type="none" w="med" len="med"/>
                    </a:lnT>
                    <a:lnB w="12700" cap="flat" cmpd="sng" algn="ctr">
                      <a:solidFill>
                        <a:srgbClr val="FAB982"/>
                      </a:solidFill>
                      <a:prstDash val="solid"/>
                      <a:round/>
                      <a:headEnd type="none" w="med" len="med"/>
                      <a:tailEnd type="none" w="med" len="med"/>
                    </a:lnB>
                    <a:solidFill>
                      <a:srgbClr val="FAB982"/>
                    </a:solidFill>
                  </a:tcPr>
                </a:tc>
                <a:extLst>
                  <a:ext uri="{0D108BD9-81ED-4DB2-BD59-A6C34878D82A}">
                    <a16:rowId xmlns="" xmlns:a16="http://schemas.microsoft.com/office/drawing/2014/main" val="10000"/>
                  </a:ext>
                </a:extLst>
              </a:tr>
              <a:tr h="477785">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FLGovDebate</a:t>
                      </a:r>
                      <a:endParaRPr lang="en-US" sz="2000" b="0" i="0" u="none" strike="noStrike" dirty="0">
                        <a:solidFill>
                          <a:srgbClr val="000000"/>
                        </a:solidFill>
                        <a:effectLst/>
                        <a:latin typeface="+mj-lt"/>
                      </a:endParaRPr>
                    </a:p>
                  </a:txBody>
                  <a:tcPr marL="9525" marR="9525" marT="9525" marB="0" anchor="ctr">
                    <a:lnL w="12700" cap="flat" cmpd="sng" algn="ctr">
                      <a:solidFill>
                        <a:srgbClr val="FAB982"/>
                      </a:solidFill>
                      <a:prstDash val="solid"/>
                      <a:round/>
                      <a:headEnd type="none" w="med" len="med"/>
                      <a:tailEnd type="none" w="med" len="med"/>
                    </a:lnL>
                    <a:lnR w="12700" cap="flat" cmpd="sng" algn="ctr">
                      <a:solidFill>
                        <a:srgbClr val="FAB982"/>
                      </a:solidFill>
                      <a:prstDash val="solid"/>
                      <a:round/>
                      <a:headEnd type="none" w="med" len="med"/>
                      <a:tailEnd type="none" w="med" len="med"/>
                    </a:lnR>
                    <a:lnT w="12700" cap="flat" cmpd="sng" algn="ctr">
                      <a:solidFill>
                        <a:srgbClr val="FAB982"/>
                      </a:solidFill>
                      <a:prstDash val="solid"/>
                      <a:round/>
                      <a:headEnd type="none" w="med" len="med"/>
                      <a:tailEnd type="none" w="med" len="med"/>
                    </a:lnT>
                    <a:lnB w="12700" cap="flat" cmpd="sng" algn="ctr">
                      <a:solidFill>
                        <a:srgbClr val="FAB982"/>
                      </a:solidFill>
                      <a:prstDash val="solid"/>
                      <a:round/>
                      <a:headEnd type="none" w="med" len="med"/>
                      <a:tailEnd type="none" w="med" len="med"/>
                    </a:lnB>
                  </a:tcPr>
                </a:tc>
                <a:extLst>
                  <a:ext uri="{0D108BD9-81ED-4DB2-BD59-A6C34878D82A}">
                    <a16:rowId xmlns="" xmlns:a16="http://schemas.microsoft.com/office/drawing/2014/main" val="10001"/>
                  </a:ext>
                </a:extLst>
              </a:tr>
              <a:tr h="477785">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TexasDebate</a:t>
                      </a:r>
                      <a:endParaRPr lang="en-US" sz="2000" b="0" i="0" u="none" strike="noStrike" dirty="0">
                        <a:solidFill>
                          <a:srgbClr val="000000"/>
                        </a:solidFill>
                        <a:effectLst/>
                        <a:latin typeface="+mj-lt"/>
                      </a:endParaRPr>
                    </a:p>
                  </a:txBody>
                  <a:tcPr marL="9525" marR="9525" marT="9525" marB="0" anchor="ctr">
                    <a:lnL w="12700" cap="flat" cmpd="sng" algn="ctr">
                      <a:solidFill>
                        <a:srgbClr val="FAB982"/>
                      </a:solidFill>
                      <a:prstDash val="solid"/>
                      <a:round/>
                      <a:headEnd type="none" w="med" len="med"/>
                      <a:tailEnd type="none" w="med" len="med"/>
                    </a:lnL>
                    <a:lnR w="12700" cap="flat" cmpd="sng" algn="ctr">
                      <a:solidFill>
                        <a:srgbClr val="FAB982"/>
                      </a:solidFill>
                      <a:prstDash val="solid"/>
                      <a:round/>
                      <a:headEnd type="none" w="med" len="med"/>
                      <a:tailEnd type="none" w="med" len="med"/>
                    </a:lnR>
                    <a:lnT w="12700" cap="flat" cmpd="sng" algn="ctr">
                      <a:solidFill>
                        <a:srgbClr val="FAB982"/>
                      </a:solidFill>
                      <a:prstDash val="solid"/>
                      <a:round/>
                      <a:headEnd type="none" w="med" len="med"/>
                      <a:tailEnd type="none" w="med" len="med"/>
                    </a:lnT>
                    <a:lnB w="12700" cap="flat" cmpd="sng" algn="ctr">
                      <a:solidFill>
                        <a:srgbClr val="FAB982"/>
                      </a:solidFill>
                      <a:prstDash val="solid"/>
                      <a:round/>
                      <a:headEnd type="none" w="med" len="med"/>
                      <a:tailEnd type="none" w="med" len="med"/>
                    </a:lnB>
                  </a:tcPr>
                </a:tc>
                <a:extLst>
                  <a:ext uri="{0D108BD9-81ED-4DB2-BD59-A6C34878D82A}">
                    <a16:rowId xmlns="" xmlns:a16="http://schemas.microsoft.com/office/drawing/2014/main" val="10002"/>
                  </a:ext>
                </a:extLst>
              </a:tr>
              <a:tr h="477785">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TNSenateDebate</a:t>
                      </a:r>
                      <a:endParaRPr lang="en-US" sz="2000" b="0" i="0" u="none" strike="noStrike" dirty="0">
                        <a:solidFill>
                          <a:srgbClr val="000000"/>
                        </a:solidFill>
                        <a:effectLst/>
                        <a:latin typeface="+mj-lt"/>
                      </a:endParaRPr>
                    </a:p>
                  </a:txBody>
                  <a:tcPr marL="9525" marR="9525" marT="9525" marB="0" anchor="ctr">
                    <a:lnL w="12700" cap="flat" cmpd="sng" algn="ctr">
                      <a:solidFill>
                        <a:srgbClr val="FAB982"/>
                      </a:solidFill>
                      <a:prstDash val="solid"/>
                      <a:round/>
                      <a:headEnd type="none" w="med" len="med"/>
                      <a:tailEnd type="none" w="med" len="med"/>
                    </a:lnL>
                    <a:lnR w="12700" cap="flat" cmpd="sng" algn="ctr">
                      <a:solidFill>
                        <a:srgbClr val="FAB982"/>
                      </a:solidFill>
                      <a:prstDash val="solid"/>
                      <a:round/>
                      <a:headEnd type="none" w="med" len="med"/>
                      <a:tailEnd type="none" w="med" len="med"/>
                    </a:lnR>
                    <a:lnT w="12700" cap="flat" cmpd="sng" algn="ctr">
                      <a:solidFill>
                        <a:srgbClr val="FAB982"/>
                      </a:solidFill>
                      <a:prstDash val="solid"/>
                      <a:round/>
                      <a:headEnd type="none" w="med" len="med"/>
                      <a:tailEnd type="none" w="med" len="med"/>
                    </a:lnT>
                    <a:lnB w="12700" cap="flat" cmpd="sng" algn="ctr">
                      <a:solidFill>
                        <a:srgbClr val="FAB982"/>
                      </a:solidFill>
                      <a:prstDash val="solid"/>
                      <a:round/>
                      <a:headEnd type="none" w="med" len="med"/>
                      <a:tailEnd type="none" w="med" len="med"/>
                    </a:lnB>
                  </a:tcPr>
                </a:tc>
                <a:extLst>
                  <a:ext uri="{0D108BD9-81ED-4DB2-BD59-A6C34878D82A}">
                    <a16:rowId xmlns="" xmlns:a16="http://schemas.microsoft.com/office/drawing/2014/main" val="10003"/>
                  </a:ext>
                </a:extLst>
              </a:tr>
              <a:tr h="477785">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OHGovDebate</a:t>
                      </a:r>
                      <a:endParaRPr lang="en-US" sz="2000" b="0" i="0" u="none" strike="noStrike" dirty="0">
                        <a:solidFill>
                          <a:srgbClr val="000000"/>
                        </a:solidFill>
                        <a:effectLst/>
                        <a:latin typeface="+mj-lt"/>
                      </a:endParaRPr>
                    </a:p>
                  </a:txBody>
                  <a:tcPr marL="9525" marR="9525" marT="9525" marB="0" anchor="ctr">
                    <a:lnL w="12700" cap="flat" cmpd="sng" algn="ctr">
                      <a:solidFill>
                        <a:srgbClr val="FAB982"/>
                      </a:solidFill>
                      <a:prstDash val="solid"/>
                      <a:round/>
                      <a:headEnd type="none" w="med" len="med"/>
                      <a:tailEnd type="none" w="med" len="med"/>
                    </a:lnL>
                    <a:lnR w="12700" cap="flat" cmpd="sng" algn="ctr">
                      <a:solidFill>
                        <a:srgbClr val="FAB982"/>
                      </a:solidFill>
                      <a:prstDash val="solid"/>
                      <a:round/>
                      <a:headEnd type="none" w="med" len="med"/>
                      <a:tailEnd type="none" w="med" len="med"/>
                    </a:lnR>
                    <a:lnT w="12700" cap="flat" cmpd="sng" algn="ctr">
                      <a:solidFill>
                        <a:srgbClr val="FAB982"/>
                      </a:solidFill>
                      <a:prstDash val="solid"/>
                      <a:round/>
                      <a:headEnd type="none" w="med" len="med"/>
                      <a:tailEnd type="none" w="med" len="med"/>
                    </a:lnT>
                    <a:lnB w="12700" cap="flat" cmpd="sng" algn="ctr">
                      <a:solidFill>
                        <a:srgbClr val="FAB982"/>
                      </a:solidFill>
                      <a:prstDash val="solid"/>
                      <a:round/>
                      <a:headEnd type="none" w="med" len="med"/>
                      <a:tailEnd type="none" w="med" len="med"/>
                    </a:lnB>
                  </a:tcPr>
                </a:tc>
                <a:extLst>
                  <a:ext uri="{0D108BD9-81ED-4DB2-BD59-A6C34878D82A}">
                    <a16:rowId xmlns="" xmlns:a16="http://schemas.microsoft.com/office/drawing/2014/main" val="10004"/>
                  </a:ext>
                </a:extLst>
              </a:tr>
              <a:tr h="477785">
                <a:tc>
                  <a:txBody>
                    <a:bodyPr/>
                    <a:lstStyle/>
                    <a:p>
                      <a:pPr algn="ctr" fontAlgn="b"/>
                      <a:r>
                        <a:rPr lang="en-US" sz="2000" b="0" i="0" u="none" strike="noStrike" dirty="0">
                          <a:solidFill>
                            <a:srgbClr val="000000"/>
                          </a:solidFill>
                          <a:effectLst/>
                          <a:latin typeface="+mj-lt"/>
                        </a:rPr>
                        <a:t>#60Minutes</a:t>
                      </a:r>
                    </a:p>
                  </a:txBody>
                  <a:tcPr marL="9525" marR="9525" marT="9525" marB="0" anchor="ctr">
                    <a:lnL w="12700" cap="flat" cmpd="sng" algn="ctr">
                      <a:solidFill>
                        <a:srgbClr val="FAB982"/>
                      </a:solidFill>
                      <a:prstDash val="solid"/>
                      <a:round/>
                      <a:headEnd type="none" w="med" len="med"/>
                      <a:tailEnd type="none" w="med" len="med"/>
                    </a:lnL>
                    <a:lnR w="12700" cap="flat" cmpd="sng" algn="ctr">
                      <a:solidFill>
                        <a:srgbClr val="FAB982"/>
                      </a:solidFill>
                      <a:prstDash val="solid"/>
                      <a:round/>
                      <a:headEnd type="none" w="med" len="med"/>
                      <a:tailEnd type="none" w="med" len="med"/>
                    </a:lnR>
                    <a:lnT w="12700" cap="flat" cmpd="sng" algn="ctr">
                      <a:solidFill>
                        <a:srgbClr val="FAB982"/>
                      </a:solidFill>
                      <a:prstDash val="solid"/>
                      <a:round/>
                      <a:headEnd type="none" w="med" len="med"/>
                      <a:tailEnd type="none" w="med" len="med"/>
                    </a:lnT>
                    <a:lnB w="12700" cap="flat" cmpd="sng" algn="ctr">
                      <a:solidFill>
                        <a:srgbClr val="FAB982"/>
                      </a:solidFill>
                      <a:prstDash val="solid"/>
                      <a:round/>
                      <a:headEnd type="none" w="med" len="med"/>
                      <a:tailEnd type="none" w="med" len="med"/>
                    </a:lnB>
                  </a:tcPr>
                </a:tc>
                <a:extLst>
                  <a:ext uri="{0D108BD9-81ED-4DB2-BD59-A6C34878D82A}">
                    <a16:rowId xmlns="" xmlns:a16="http://schemas.microsoft.com/office/drawing/2014/main" val="10005"/>
                  </a:ext>
                </a:extLst>
              </a:tr>
              <a:tr h="477785">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TXGovDebate</a:t>
                      </a:r>
                      <a:endParaRPr lang="en-US" sz="2000" b="0" i="0" u="none" strike="noStrike" dirty="0">
                        <a:solidFill>
                          <a:srgbClr val="000000"/>
                        </a:solidFill>
                        <a:effectLst/>
                        <a:latin typeface="+mj-lt"/>
                      </a:endParaRPr>
                    </a:p>
                  </a:txBody>
                  <a:tcPr marL="9525" marR="9525" marT="9525" marB="0" anchor="ctr">
                    <a:lnL w="12700" cap="flat" cmpd="sng" algn="ctr">
                      <a:solidFill>
                        <a:srgbClr val="FAB982"/>
                      </a:solidFill>
                      <a:prstDash val="solid"/>
                      <a:round/>
                      <a:headEnd type="none" w="med" len="med"/>
                      <a:tailEnd type="none" w="med" len="med"/>
                    </a:lnL>
                    <a:lnR w="12700" cap="flat" cmpd="sng" algn="ctr">
                      <a:solidFill>
                        <a:srgbClr val="FAB982"/>
                      </a:solidFill>
                      <a:prstDash val="solid"/>
                      <a:round/>
                      <a:headEnd type="none" w="med" len="med"/>
                      <a:tailEnd type="none" w="med" len="med"/>
                    </a:lnR>
                    <a:lnT w="12700" cap="flat" cmpd="sng" algn="ctr">
                      <a:solidFill>
                        <a:srgbClr val="FAB982"/>
                      </a:solidFill>
                      <a:prstDash val="solid"/>
                      <a:round/>
                      <a:headEnd type="none" w="med" len="med"/>
                      <a:tailEnd type="none" w="med" len="med"/>
                    </a:lnT>
                    <a:lnB w="12700" cap="flat" cmpd="sng" algn="ctr">
                      <a:solidFill>
                        <a:srgbClr val="FAB982"/>
                      </a:solidFill>
                      <a:prstDash val="solid"/>
                      <a:round/>
                      <a:headEnd type="none" w="med" len="med"/>
                      <a:tailEnd type="none" w="med" len="med"/>
                    </a:lnB>
                  </a:tcPr>
                </a:tc>
                <a:extLst>
                  <a:ext uri="{0D108BD9-81ED-4DB2-BD59-A6C34878D82A}">
                    <a16:rowId xmlns="" xmlns:a16="http://schemas.microsoft.com/office/drawing/2014/main" val="10006"/>
                  </a:ext>
                </a:extLst>
              </a:tr>
              <a:tr h="943444">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KavanaughConfirmation</a:t>
                      </a:r>
                      <a:endParaRPr lang="en-US" sz="2000" b="0" i="0" u="none" strike="noStrike" dirty="0">
                        <a:solidFill>
                          <a:srgbClr val="000000"/>
                        </a:solidFill>
                        <a:effectLst/>
                        <a:latin typeface="+mj-lt"/>
                      </a:endParaRPr>
                    </a:p>
                    <a:p>
                      <a:pPr algn="ctr" fontAlgn="b"/>
                      <a:r>
                        <a:rPr lang="en-US" sz="2000" b="0" i="0" u="none" strike="noStrike" dirty="0">
                          <a:solidFill>
                            <a:srgbClr val="000000"/>
                          </a:solidFill>
                          <a:effectLst/>
                          <a:latin typeface="+mj-lt"/>
                        </a:rPr>
                        <a:t>Hearings</a:t>
                      </a:r>
                    </a:p>
                  </a:txBody>
                  <a:tcPr marL="9525" marR="9525" marT="9525" marB="0" anchor="ctr">
                    <a:lnL w="12700" cap="flat" cmpd="sng" algn="ctr">
                      <a:solidFill>
                        <a:srgbClr val="FAB982"/>
                      </a:solidFill>
                      <a:prstDash val="solid"/>
                      <a:round/>
                      <a:headEnd type="none" w="med" len="med"/>
                      <a:tailEnd type="none" w="med" len="med"/>
                    </a:lnL>
                    <a:lnR w="12700" cap="flat" cmpd="sng" algn="ctr">
                      <a:solidFill>
                        <a:srgbClr val="FAB982"/>
                      </a:solidFill>
                      <a:prstDash val="solid"/>
                      <a:round/>
                      <a:headEnd type="none" w="med" len="med"/>
                      <a:tailEnd type="none" w="med" len="med"/>
                    </a:lnR>
                    <a:lnT w="12700" cap="flat" cmpd="sng" algn="ctr">
                      <a:solidFill>
                        <a:srgbClr val="FAB982"/>
                      </a:solidFill>
                      <a:prstDash val="solid"/>
                      <a:round/>
                      <a:headEnd type="none" w="med" len="med"/>
                      <a:tailEnd type="none" w="med" len="med"/>
                    </a:lnT>
                    <a:lnB w="12700" cap="flat" cmpd="sng" algn="ctr">
                      <a:solidFill>
                        <a:srgbClr val="FAB982"/>
                      </a:solidFill>
                      <a:prstDash val="solid"/>
                      <a:round/>
                      <a:headEnd type="none" w="med" len="med"/>
                      <a:tailEnd type="none" w="med" len="med"/>
                    </a:lnB>
                  </a:tcPr>
                </a:tc>
                <a:extLst>
                  <a:ext uri="{0D108BD9-81ED-4DB2-BD59-A6C34878D82A}">
                    <a16:rowId xmlns="" xmlns:a16="http://schemas.microsoft.com/office/drawing/2014/main" val="10007"/>
                  </a:ext>
                </a:extLst>
              </a:tr>
              <a:tr h="477785">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KavanaughFord</a:t>
                      </a:r>
                      <a:endParaRPr lang="en-US" sz="2000" b="0" i="0" u="none" strike="noStrike" dirty="0">
                        <a:solidFill>
                          <a:srgbClr val="000000"/>
                        </a:solidFill>
                        <a:effectLst/>
                        <a:latin typeface="+mj-lt"/>
                      </a:endParaRPr>
                    </a:p>
                  </a:txBody>
                  <a:tcPr marL="9525" marR="9525" marT="9525" marB="0" anchor="ctr">
                    <a:lnL w="12700" cap="flat" cmpd="sng" algn="ctr">
                      <a:solidFill>
                        <a:srgbClr val="FAB982"/>
                      </a:solidFill>
                      <a:prstDash val="solid"/>
                      <a:round/>
                      <a:headEnd type="none" w="med" len="med"/>
                      <a:tailEnd type="none" w="med" len="med"/>
                    </a:lnL>
                    <a:lnR w="12700" cap="flat" cmpd="sng" algn="ctr">
                      <a:solidFill>
                        <a:srgbClr val="FAB982"/>
                      </a:solidFill>
                      <a:prstDash val="solid"/>
                      <a:round/>
                      <a:headEnd type="none" w="med" len="med"/>
                      <a:tailEnd type="none" w="med" len="med"/>
                    </a:lnR>
                    <a:lnT w="12700" cap="flat" cmpd="sng" algn="ctr">
                      <a:solidFill>
                        <a:srgbClr val="FAB982"/>
                      </a:solidFill>
                      <a:prstDash val="solid"/>
                      <a:round/>
                      <a:headEnd type="none" w="med" len="med"/>
                      <a:tailEnd type="none" w="med" len="med"/>
                    </a:lnT>
                    <a:lnB w="12700" cap="flat" cmpd="sng" algn="ctr">
                      <a:solidFill>
                        <a:srgbClr val="FAB982"/>
                      </a:solidFill>
                      <a:prstDash val="solid"/>
                      <a:round/>
                      <a:headEnd type="none" w="med" len="med"/>
                      <a:tailEnd type="none" w="med" len="med"/>
                    </a:lnB>
                  </a:tcPr>
                </a:tc>
                <a:extLst>
                  <a:ext uri="{0D108BD9-81ED-4DB2-BD59-A6C34878D82A}">
                    <a16:rowId xmlns="" xmlns:a16="http://schemas.microsoft.com/office/drawing/2014/main" val="10008"/>
                  </a:ext>
                </a:extLst>
              </a:tr>
              <a:tr h="477785">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TexasTownHall</a:t>
                      </a:r>
                      <a:endParaRPr lang="en-US" sz="2000" b="0" i="0" u="none" strike="noStrike" dirty="0">
                        <a:solidFill>
                          <a:srgbClr val="000000"/>
                        </a:solidFill>
                        <a:effectLst/>
                        <a:latin typeface="+mj-lt"/>
                      </a:endParaRPr>
                    </a:p>
                  </a:txBody>
                  <a:tcPr marL="9525" marR="9525" marT="9525" marB="0" anchor="ctr">
                    <a:lnL w="12700" cap="flat" cmpd="sng" algn="ctr">
                      <a:solidFill>
                        <a:srgbClr val="FAB982"/>
                      </a:solidFill>
                      <a:prstDash val="solid"/>
                      <a:round/>
                      <a:headEnd type="none" w="med" len="med"/>
                      <a:tailEnd type="none" w="med" len="med"/>
                    </a:lnL>
                    <a:lnR w="12700" cap="flat" cmpd="sng" algn="ctr">
                      <a:solidFill>
                        <a:srgbClr val="FAB982"/>
                      </a:solidFill>
                      <a:prstDash val="solid"/>
                      <a:round/>
                      <a:headEnd type="none" w="med" len="med"/>
                      <a:tailEnd type="none" w="med" len="med"/>
                    </a:lnR>
                    <a:lnT w="12700" cap="flat" cmpd="sng" algn="ctr">
                      <a:solidFill>
                        <a:srgbClr val="FAB982"/>
                      </a:solidFill>
                      <a:prstDash val="solid"/>
                      <a:round/>
                      <a:headEnd type="none" w="med" len="med"/>
                      <a:tailEnd type="none" w="med" len="med"/>
                    </a:lnT>
                    <a:lnB w="12700" cap="flat" cmpd="sng" algn="ctr">
                      <a:solidFill>
                        <a:srgbClr val="FAB982"/>
                      </a:solidFill>
                      <a:prstDash val="solid"/>
                      <a:round/>
                      <a:headEnd type="none" w="med" len="med"/>
                      <a:tailEnd type="none" w="med" len="med"/>
                    </a:lnB>
                  </a:tcPr>
                </a:tc>
                <a:extLst>
                  <a:ext uri="{0D108BD9-81ED-4DB2-BD59-A6C34878D82A}">
                    <a16:rowId xmlns="" xmlns:a16="http://schemas.microsoft.com/office/drawing/2014/main" val="10009"/>
                  </a:ext>
                </a:extLst>
              </a:tr>
              <a:tr h="477785">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NVDebate</a:t>
                      </a:r>
                      <a:endParaRPr lang="en-US" sz="2000" b="0" i="0" u="none" strike="noStrike" dirty="0">
                        <a:solidFill>
                          <a:srgbClr val="000000"/>
                        </a:solidFill>
                        <a:effectLst/>
                        <a:latin typeface="+mj-lt"/>
                      </a:endParaRPr>
                    </a:p>
                  </a:txBody>
                  <a:tcPr marL="9525" marR="9525" marT="9525" marB="0" anchor="ctr">
                    <a:lnL w="12700" cap="flat" cmpd="sng" algn="ctr">
                      <a:solidFill>
                        <a:srgbClr val="FAB982"/>
                      </a:solidFill>
                      <a:prstDash val="solid"/>
                      <a:round/>
                      <a:headEnd type="none" w="med" len="med"/>
                      <a:tailEnd type="none" w="med" len="med"/>
                    </a:lnL>
                    <a:lnR w="12700" cap="flat" cmpd="sng" algn="ctr">
                      <a:solidFill>
                        <a:srgbClr val="FAB982"/>
                      </a:solidFill>
                      <a:prstDash val="solid"/>
                      <a:round/>
                      <a:headEnd type="none" w="med" len="med"/>
                      <a:tailEnd type="none" w="med" len="med"/>
                    </a:lnR>
                    <a:lnT w="12700" cap="flat" cmpd="sng" algn="ctr">
                      <a:solidFill>
                        <a:srgbClr val="FAB982"/>
                      </a:solidFill>
                      <a:prstDash val="solid"/>
                      <a:round/>
                      <a:headEnd type="none" w="med" len="med"/>
                      <a:tailEnd type="none" w="med" len="med"/>
                    </a:lnT>
                    <a:lnB w="12700" cap="flat" cmpd="sng" algn="ctr">
                      <a:solidFill>
                        <a:srgbClr val="FAB982"/>
                      </a:solidFill>
                      <a:prstDash val="solid"/>
                      <a:round/>
                      <a:headEnd type="none" w="med" len="med"/>
                      <a:tailEnd type="none" w="med" len="med"/>
                    </a:lnB>
                  </a:tcPr>
                </a:tc>
                <a:extLst>
                  <a:ext uri="{0D108BD9-81ED-4DB2-BD59-A6C34878D82A}">
                    <a16:rowId xmlns="" xmlns:a16="http://schemas.microsoft.com/office/drawing/2014/main" val="10010"/>
                  </a:ext>
                </a:extLst>
              </a:tr>
              <a:tr h="477785">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KavanaughHearing</a:t>
                      </a:r>
                      <a:endParaRPr lang="en-US" sz="2000" b="0" i="0" u="none" strike="noStrike" dirty="0">
                        <a:solidFill>
                          <a:srgbClr val="000000"/>
                        </a:solidFill>
                        <a:effectLst/>
                        <a:latin typeface="+mj-lt"/>
                      </a:endParaRPr>
                    </a:p>
                  </a:txBody>
                  <a:tcPr marL="9525" marR="9525" marT="9525" marB="0" anchor="ctr">
                    <a:lnL w="12700" cap="flat" cmpd="sng" algn="ctr">
                      <a:solidFill>
                        <a:srgbClr val="FAB982"/>
                      </a:solidFill>
                      <a:prstDash val="solid"/>
                      <a:round/>
                      <a:headEnd type="none" w="med" len="med"/>
                      <a:tailEnd type="none" w="med" len="med"/>
                    </a:lnL>
                    <a:lnR w="12700" cap="flat" cmpd="sng" algn="ctr">
                      <a:solidFill>
                        <a:srgbClr val="FAB982"/>
                      </a:solidFill>
                      <a:prstDash val="solid"/>
                      <a:round/>
                      <a:headEnd type="none" w="med" len="med"/>
                      <a:tailEnd type="none" w="med" len="med"/>
                    </a:lnR>
                    <a:lnT w="12700" cap="flat" cmpd="sng" algn="ctr">
                      <a:solidFill>
                        <a:srgbClr val="FAB982"/>
                      </a:solidFill>
                      <a:prstDash val="solid"/>
                      <a:round/>
                      <a:headEnd type="none" w="med" len="med"/>
                      <a:tailEnd type="none" w="med" len="med"/>
                    </a:lnT>
                    <a:lnB w="12700" cap="flat" cmpd="sng" algn="ctr">
                      <a:solidFill>
                        <a:srgbClr val="FAB982"/>
                      </a:solidFill>
                      <a:prstDash val="solid"/>
                      <a:round/>
                      <a:headEnd type="none" w="med" len="med"/>
                      <a:tailEnd type="none" w="med" len="med"/>
                    </a:lnB>
                  </a:tcPr>
                </a:tc>
                <a:extLst>
                  <a:ext uri="{0D108BD9-81ED-4DB2-BD59-A6C34878D82A}">
                    <a16:rowId xmlns="" xmlns:a16="http://schemas.microsoft.com/office/drawing/2014/main" val="10011"/>
                  </a:ext>
                </a:extLst>
              </a:tr>
              <a:tr h="477785">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MIGovDebate</a:t>
                      </a:r>
                      <a:endParaRPr lang="en-US" sz="2000" b="0" i="0" u="none" strike="noStrike" dirty="0">
                        <a:solidFill>
                          <a:srgbClr val="000000"/>
                        </a:solidFill>
                        <a:effectLst/>
                        <a:latin typeface="+mj-lt"/>
                      </a:endParaRPr>
                    </a:p>
                  </a:txBody>
                  <a:tcPr marL="9525" marR="9525" marT="9525" marB="0" anchor="ctr">
                    <a:lnL w="12700" cap="flat" cmpd="sng" algn="ctr">
                      <a:solidFill>
                        <a:srgbClr val="FAB982"/>
                      </a:solidFill>
                      <a:prstDash val="solid"/>
                      <a:round/>
                      <a:headEnd type="none" w="med" len="med"/>
                      <a:tailEnd type="none" w="med" len="med"/>
                    </a:lnL>
                    <a:lnR w="12700" cap="flat" cmpd="sng" algn="ctr">
                      <a:solidFill>
                        <a:srgbClr val="FAB982"/>
                      </a:solidFill>
                      <a:prstDash val="solid"/>
                      <a:round/>
                      <a:headEnd type="none" w="med" len="med"/>
                      <a:tailEnd type="none" w="med" len="med"/>
                    </a:lnR>
                    <a:lnT w="12700" cap="flat" cmpd="sng" algn="ctr">
                      <a:solidFill>
                        <a:srgbClr val="FAB982"/>
                      </a:solidFill>
                      <a:prstDash val="solid"/>
                      <a:round/>
                      <a:headEnd type="none" w="med" len="med"/>
                      <a:tailEnd type="none" w="med" len="med"/>
                    </a:lnT>
                    <a:lnB w="12700" cap="flat" cmpd="sng" algn="ctr">
                      <a:solidFill>
                        <a:srgbClr val="FAB982"/>
                      </a:solidFill>
                      <a:prstDash val="solid"/>
                      <a:round/>
                      <a:headEnd type="none" w="med" len="med"/>
                      <a:tailEnd type="none" w="med" len="med"/>
                    </a:lnB>
                  </a:tcPr>
                </a:tc>
                <a:extLst>
                  <a:ext uri="{0D108BD9-81ED-4DB2-BD59-A6C34878D82A}">
                    <a16:rowId xmlns="" xmlns:a16="http://schemas.microsoft.com/office/drawing/2014/main" val="10012"/>
                  </a:ext>
                </a:extLst>
              </a:tr>
              <a:tr h="477785">
                <a:tc>
                  <a:txBody>
                    <a:bodyPr/>
                    <a:lstStyle/>
                    <a:p>
                      <a:pPr algn="ctr" fontAlgn="b"/>
                      <a:r>
                        <a:rPr lang="en-US" sz="2000" b="0" i="0" u="none" strike="noStrike" dirty="0">
                          <a:solidFill>
                            <a:srgbClr val="000000"/>
                          </a:solidFill>
                          <a:effectLst/>
                          <a:latin typeface="+mj-lt"/>
                        </a:rPr>
                        <a:t>#</a:t>
                      </a:r>
                      <a:r>
                        <a:rPr lang="en-US" sz="2000" b="0" i="0" u="none" strike="noStrike" dirty="0" err="1">
                          <a:solidFill>
                            <a:srgbClr val="000000"/>
                          </a:solidFill>
                          <a:effectLst/>
                          <a:latin typeface="+mj-lt"/>
                        </a:rPr>
                        <a:t>MoSenateDebate</a:t>
                      </a:r>
                      <a:endParaRPr lang="en-US" sz="2000" b="0" i="0" u="none" strike="noStrike" dirty="0">
                        <a:solidFill>
                          <a:srgbClr val="000000"/>
                        </a:solidFill>
                        <a:effectLst/>
                        <a:latin typeface="+mj-lt"/>
                      </a:endParaRPr>
                    </a:p>
                  </a:txBody>
                  <a:tcPr marL="9525" marR="9525" marT="9525" marB="0" anchor="ctr">
                    <a:lnL w="12700" cap="flat" cmpd="sng" algn="ctr">
                      <a:solidFill>
                        <a:srgbClr val="FAB982"/>
                      </a:solidFill>
                      <a:prstDash val="solid"/>
                      <a:round/>
                      <a:headEnd type="none" w="med" len="med"/>
                      <a:tailEnd type="none" w="med" len="med"/>
                    </a:lnL>
                    <a:lnR w="12700" cap="flat" cmpd="sng" algn="ctr">
                      <a:solidFill>
                        <a:srgbClr val="FAB982"/>
                      </a:solidFill>
                      <a:prstDash val="solid"/>
                      <a:round/>
                      <a:headEnd type="none" w="med" len="med"/>
                      <a:tailEnd type="none" w="med" len="med"/>
                    </a:lnR>
                    <a:lnT w="12700" cap="flat" cmpd="sng" algn="ctr">
                      <a:solidFill>
                        <a:srgbClr val="FAB982"/>
                      </a:solidFill>
                      <a:prstDash val="solid"/>
                      <a:round/>
                      <a:headEnd type="none" w="med" len="med"/>
                      <a:tailEnd type="none" w="med" len="med"/>
                    </a:lnT>
                    <a:lnB w="12700" cap="flat" cmpd="sng" algn="ctr">
                      <a:solidFill>
                        <a:srgbClr val="FAB982"/>
                      </a:solidFill>
                      <a:prstDash val="solid"/>
                      <a:round/>
                      <a:headEnd type="none" w="med" len="med"/>
                      <a:tailEnd type="none" w="med" len="med"/>
                    </a:lnB>
                  </a:tcPr>
                </a:tc>
                <a:extLst>
                  <a:ext uri="{0D108BD9-81ED-4DB2-BD59-A6C34878D82A}">
                    <a16:rowId xmlns="" xmlns:a16="http://schemas.microsoft.com/office/drawing/2014/main" val="10013"/>
                  </a:ext>
                </a:extLst>
              </a:tr>
            </a:tbl>
          </a:graphicData>
        </a:graphic>
      </p:graphicFrame>
      <p:sp>
        <p:nvSpPr>
          <p:cNvPr id="25" name="TextBox 24">
            <a:extLst>
              <a:ext uri="{FF2B5EF4-FFF2-40B4-BE49-F238E27FC236}">
                <a16:creationId xmlns="" xmlns:a16="http://schemas.microsoft.com/office/drawing/2014/main" id="{31A87AA8-1BD9-4B15-91CE-DD4B36D378FD}"/>
              </a:ext>
            </a:extLst>
          </p:cNvPr>
          <p:cNvSpPr txBox="1"/>
          <p:nvPr/>
        </p:nvSpPr>
        <p:spPr>
          <a:xfrm>
            <a:off x="7992985" y="13254335"/>
            <a:ext cx="8266339" cy="461665"/>
          </a:xfrm>
          <a:prstGeom prst="rect">
            <a:avLst/>
          </a:prstGeom>
          <a:noFill/>
        </p:spPr>
        <p:txBody>
          <a:bodyPr wrap="square" rtlCol="0">
            <a:spAutoFit/>
          </a:bodyPr>
          <a:lstStyle/>
          <a:p>
            <a:r>
              <a:rPr lang="en-US" sz="1200" dirty="0">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a:t>
            </a:r>
          </a:p>
        </p:txBody>
      </p:sp>
    </p:spTree>
    <p:extLst>
      <p:ext uri="{BB962C8B-B14F-4D97-AF65-F5344CB8AC3E}">
        <p14:creationId xmlns:p14="http://schemas.microsoft.com/office/powerpoint/2010/main" val="3129976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 xmlns:a16="http://schemas.microsoft.com/office/drawing/2014/main" id="{E50CFF02-8385-4F56-B0E9-DFDE485F1284}"/>
              </a:ext>
            </a:extLst>
          </p:cNvPr>
          <p:cNvSpPr/>
          <p:nvPr/>
        </p:nvSpPr>
        <p:spPr>
          <a:xfrm>
            <a:off x="16977819" y="3020150"/>
            <a:ext cx="7032628" cy="8960688"/>
          </a:xfrm>
          <a:prstGeom prst="rect">
            <a:avLst/>
          </a:prstGeom>
          <a:solidFill>
            <a:srgbClr val="DCE6F2"/>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33</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192992" y="2584481"/>
            <a:ext cx="6559302" cy="4524315"/>
          </a:xfrm>
          <a:prstGeom prst="rect">
            <a:avLst/>
          </a:prstGeom>
          <a:noFill/>
        </p:spPr>
        <p:txBody>
          <a:bodyPr wrap="square" rtlCol="0">
            <a:spAutoFit/>
          </a:bodyPr>
          <a:lstStyle/>
          <a:p>
            <a:r>
              <a:rPr lang="en-US" sz="4800" dirty="0">
                <a:solidFill>
                  <a:schemeClr val="bg1"/>
                </a:solidFill>
                <a:cs typeface="Trebuchet MS"/>
              </a:rPr>
              <a:t>Reflecting Their High Level Of Engagement, </a:t>
            </a:r>
          </a:p>
          <a:p>
            <a:r>
              <a:rPr lang="en-US" sz="4800" dirty="0">
                <a:solidFill>
                  <a:schemeClr val="bg1"/>
                </a:solidFill>
                <a:cs typeface="Trebuchet MS"/>
              </a:rPr>
              <a:t>People Even ‘Talk’ Online About The </a:t>
            </a:r>
          </a:p>
          <a:p>
            <a:r>
              <a:rPr lang="en-US" sz="4800" dirty="0">
                <a:solidFill>
                  <a:schemeClr val="bg1"/>
                </a:solidFill>
                <a:cs typeface="Trebuchet MS"/>
              </a:rPr>
              <a:t>TV Characters On Their Favorite TV Shows</a:t>
            </a:r>
          </a:p>
        </p:txBody>
      </p:sp>
      <p:sp>
        <p:nvSpPr>
          <p:cNvPr id="7" name="TextBox 6">
            <a:extLst>
              <a:ext uri="{FF2B5EF4-FFF2-40B4-BE49-F238E27FC236}">
                <a16:creationId xmlns="" xmlns:a16="http://schemas.microsoft.com/office/drawing/2014/main" id="{4B0AD5D3-F9CE-4E52-808A-459AABB523E9}"/>
              </a:ext>
            </a:extLst>
          </p:cNvPr>
          <p:cNvSpPr txBox="1"/>
          <p:nvPr/>
        </p:nvSpPr>
        <p:spPr>
          <a:xfrm>
            <a:off x="175526" y="8820057"/>
            <a:ext cx="6343262" cy="2308324"/>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lang="en-US" sz="3600" dirty="0">
                <a:solidFill>
                  <a:schemeClr val="bg1"/>
                </a:solidFill>
                <a:latin typeface="Trebuchet MS" panose="020B0603020202020204" pitchFamily="34" charset="0"/>
              </a:rPr>
              <a:t>Much of a TV character’s high social chatter centers on </a:t>
            </a:r>
          </a:p>
          <a:p>
            <a:pPr marR="0" lvl="0" defTabSz="457200" rtl="0" eaLnBrk="1" fontAlgn="auto" latinLnBrk="0" hangingPunct="1">
              <a:lnSpc>
                <a:spcPct val="100000"/>
              </a:lnSpc>
              <a:spcBef>
                <a:spcPts val="0"/>
              </a:spcBef>
              <a:spcAft>
                <a:spcPts val="0"/>
              </a:spcAft>
              <a:buClrTx/>
              <a:buSzTx/>
              <a:tabLst/>
              <a:defRPr/>
            </a:pPr>
            <a:r>
              <a:rPr lang="en-US" sz="3600" b="1" dirty="0">
                <a:latin typeface="Trebuchet MS" panose="020B0603020202020204" pitchFamily="34" charset="0"/>
              </a:rPr>
              <a:t>“I can’t believe what just happened!”</a:t>
            </a:r>
            <a:r>
              <a:rPr lang="en-US" sz="3600" b="1" dirty="0">
                <a:solidFill>
                  <a:schemeClr val="bg1"/>
                </a:solidFill>
                <a:latin typeface="Trebuchet MS" panose="020B0603020202020204" pitchFamily="34" charset="0"/>
              </a:rPr>
              <a:t> </a:t>
            </a:r>
            <a:r>
              <a:rPr lang="en-US" sz="3600" dirty="0">
                <a:solidFill>
                  <a:schemeClr val="bg1"/>
                </a:solidFill>
                <a:latin typeface="Trebuchet MS" panose="020B0603020202020204" pitchFamily="34" charset="0"/>
              </a:rPr>
              <a:t>moments</a:t>
            </a:r>
          </a:p>
        </p:txBody>
      </p:sp>
      <p:sp>
        <p:nvSpPr>
          <p:cNvPr id="10" name="Rectangle 9">
            <a:extLst>
              <a:ext uri="{FF2B5EF4-FFF2-40B4-BE49-F238E27FC236}">
                <a16:creationId xmlns="" xmlns:a16="http://schemas.microsoft.com/office/drawing/2014/main" id="{E50CFF02-8385-4F56-B0E9-DFDE485F1284}"/>
              </a:ext>
            </a:extLst>
          </p:cNvPr>
          <p:cNvSpPr/>
          <p:nvPr/>
        </p:nvSpPr>
        <p:spPr>
          <a:xfrm>
            <a:off x="7086193" y="3020150"/>
            <a:ext cx="7032628" cy="8960688"/>
          </a:xfrm>
          <a:prstGeom prst="rect">
            <a:avLst/>
          </a:prstGeom>
          <a:solidFill>
            <a:srgbClr val="95B3D7"/>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7415CA0E-9BF1-4A27-9A1A-57097D446237}"/>
              </a:ext>
            </a:extLst>
          </p:cNvPr>
          <p:cNvSpPr txBox="1"/>
          <p:nvPr/>
        </p:nvSpPr>
        <p:spPr>
          <a:xfrm>
            <a:off x="7086193" y="1252764"/>
            <a:ext cx="7032628" cy="646331"/>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3600" b="1" u="sng" dirty="0">
                <a:latin typeface="+mj-lt"/>
              </a:rPr>
              <a:t>Trending Program Hashtags</a:t>
            </a:r>
          </a:p>
        </p:txBody>
      </p:sp>
      <p:sp>
        <p:nvSpPr>
          <p:cNvPr id="12" name="TextBox 11">
            <a:extLst>
              <a:ext uri="{FF2B5EF4-FFF2-40B4-BE49-F238E27FC236}">
                <a16:creationId xmlns="" xmlns:a16="http://schemas.microsoft.com/office/drawing/2014/main" id="{05CC51CE-24EC-4764-AE0E-4F0DC214CB40}"/>
              </a:ext>
            </a:extLst>
          </p:cNvPr>
          <p:cNvSpPr txBox="1"/>
          <p:nvPr/>
        </p:nvSpPr>
        <p:spPr>
          <a:xfrm>
            <a:off x="10522718" y="3739093"/>
            <a:ext cx="3295454" cy="584775"/>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lang="en-US" sz="3200" b="1" dirty="0">
                <a:solidFill>
                  <a:schemeClr val="bg1"/>
                </a:solidFill>
              </a:rPr>
              <a:t>#</a:t>
            </a:r>
            <a:r>
              <a:rPr lang="en-US" sz="3200" b="1" dirty="0" err="1">
                <a:solidFill>
                  <a:schemeClr val="bg1"/>
                </a:solidFill>
              </a:rPr>
              <a:t>AHSApocalypse</a:t>
            </a:r>
            <a:endParaRPr lang="en-US" sz="3200" b="1" dirty="0">
              <a:solidFill>
                <a:schemeClr val="bg1"/>
              </a:solidFill>
            </a:endParaRPr>
          </a:p>
        </p:txBody>
      </p:sp>
      <p:sp>
        <p:nvSpPr>
          <p:cNvPr id="15" name="TextBox 14">
            <a:extLst>
              <a:ext uri="{FF2B5EF4-FFF2-40B4-BE49-F238E27FC236}">
                <a16:creationId xmlns="" xmlns:a16="http://schemas.microsoft.com/office/drawing/2014/main" id="{6564E8B8-5286-4ACB-8BA9-576D35E13697}"/>
              </a:ext>
            </a:extLst>
          </p:cNvPr>
          <p:cNvSpPr txBox="1"/>
          <p:nvPr/>
        </p:nvSpPr>
        <p:spPr>
          <a:xfrm>
            <a:off x="16801685" y="1254652"/>
            <a:ext cx="7380929" cy="646331"/>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3600" b="1" u="sng" dirty="0">
                <a:latin typeface="+mj-lt"/>
              </a:rPr>
              <a:t>Trending Program-Related Topics</a:t>
            </a:r>
          </a:p>
        </p:txBody>
      </p:sp>
      <p:sp>
        <p:nvSpPr>
          <p:cNvPr id="16" name="TextBox 15">
            <a:extLst>
              <a:ext uri="{FF2B5EF4-FFF2-40B4-BE49-F238E27FC236}">
                <a16:creationId xmlns="" xmlns:a16="http://schemas.microsoft.com/office/drawing/2014/main" id="{58871BB0-183C-4B02-81AB-EE355F7B613D}"/>
              </a:ext>
            </a:extLst>
          </p:cNvPr>
          <p:cNvSpPr txBox="1"/>
          <p:nvPr/>
        </p:nvSpPr>
        <p:spPr>
          <a:xfrm>
            <a:off x="19196965" y="3860364"/>
            <a:ext cx="1378699" cy="400110"/>
          </a:xfrm>
          <a:prstGeom prst="rect">
            <a:avLst/>
          </a:prstGeom>
          <a:noFill/>
        </p:spPr>
        <p:txBody>
          <a:bodyPr wrap="square" rtlCol="0">
            <a:spAutoFit/>
          </a:bodyPr>
          <a:lstStyle/>
          <a:p>
            <a:r>
              <a:rPr lang="en-US" sz="2000" b="1" dirty="0"/>
              <a:t>“Mallory”</a:t>
            </a:r>
          </a:p>
        </p:txBody>
      </p:sp>
      <p:sp>
        <p:nvSpPr>
          <p:cNvPr id="17" name="TextBox 16">
            <a:extLst>
              <a:ext uri="{FF2B5EF4-FFF2-40B4-BE49-F238E27FC236}">
                <a16:creationId xmlns="" xmlns:a16="http://schemas.microsoft.com/office/drawing/2014/main" id="{52FD0D34-1B93-45BE-8B99-FAD5105469E1}"/>
              </a:ext>
            </a:extLst>
          </p:cNvPr>
          <p:cNvSpPr txBox="1"/>
          <p:nvPr/>
        </p:nvSpPr>
        <p:spPr>
          <a:xfrm>
            <a:off x="22533378" y="3860364"/>
            <a:ext cx="1489751" cy="400110"/>
          </a:xfrm>
          <a:prstGeom prst="rect">
            <a:avLst/>
          </a:prstGeom>
          <a:noFill/>
        </p:spPr>
        <p:txBody>
          <a:bodyPr wrap="square" rtlCol="0">
            <a:spAutoFit/>
          </a:bodyPr>
          <a:lstStyle/>
          <a:p>
            <a:r>
              <a:rPr lang="en-US" sz="2000" b="1" dirty="0"/>
              <a:t>“Queenie”</a:t>
            </a:r>
          </a:p>
        </p:txBody>
      </p:sp>
      <p:sp>
        <p:nvSpPr>
          <p:cNvPr id="18" name="TextBox 17">
            <a:extLst>
              <a:ext uri="{FF2B5EF4-FFF2-40B4-BE49-F238E27FC236}">
                <a16:creationId xmlns="" xmlns:a16="http://schemas.microsoft.com/office/drawing/2014/main" id="{306AEE07-E153-4B86-BA76-64AF12B58341}"/>
              </a:ext>
            </a:extLst>
          </p:cNvPr>
          <p:cNvSpPr txBox="1"/>
          <p:nvPr/>
        </p:nvSpPr>
        <p:spPr>
          <a:xfrm>
            <a:off x="10522718" y="5482425"/>
            <a:ext cx="1584566" cy="584775"/>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lang="en-US" sz="3200" b="1" dirty="0">
                <a:solidFill>
                  <a:schemeClr val="bg1"/>
                </a:solidFill>
              </a:rPr>
              <a:t>#STAR</a:t>
            </a:r>
          </a:p>
        </p:txBody>
      </p:sp>
      <p:sp>
        <p:nvSpPr>
          <p:cNvPr id="19" name="TextBox 18">
            <a:extLst>
              <a:ext uri="{FF2B5EF4-FFF2-40B4-BE49-F238E27FC236}">
                <a16:creationId xmlns="" xmlns:a16="http://schemas.microsoft.com/office/drawing/2014/main" id="{F8348B16-8B9E-49B6-ADF0-1D8446A06D72}"/>
              </a:ext>
            </a:extLst>
          </p:cNvPr>
          <p:cNvSpPr txBox="1"/>
          <p:nvPr/>
        </p:nvSpPr>
        <p:spPr>
          <a:xfrm>
            <a:off x="10522718" y="7306242"/>
            <a:ext cx="2844940" cy="584775"/>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lang="en-US" sz="3200" b="1" dirty="0">
                <a:solidFill>
                  <a:schemeClr val="bg1"/>
                </a:solidFill>
              </a:rPr>
              <a:t>#</a:t>
            </a:r>
            <a:r>
              <a:rPr lang="en-US" sz="3200" b="1" dirty="0" err="1">
                <a:solidFill>
                  <a:schemeClr val="bg1"/>
                </a:solidFill>
              </a:rPr>
              <a:t>ThisIsUs</a:t>
            </a:r>
            <a:endParaRPr lang="en-US" sz="3200" b="1" dirty="0">
              <a:solidFill>
                <a:schemeClr val="bg1"/>
              </a:solidFill>
            </a:endParaRPr>
          </a:p>
        </p:txBody>
      </p:sp>
      <p:sp>
        <p:nvSpPr>
          <p:cNvPr id="20" name="TextBox 19">
            <a:extLst>
              <a:ext uri="{FF2B5EF4-FFF2-40B4-BE49-F238E27FC236}">
                <a16:creationId xmlns="" xmlns:a16="http://schemas.microsoft.com/office/drawing/2014/main" id="{D50D191A-B55B-4B27-9CC4-9CD0E58D9BBE}"/>
              </a:ext>
            </a:extLst>
          </p:cNvPr>
          <p:cNvSpPr txBox="1"/>
          <p:nvPr/>
        </p:nvSpPr>
        <p:spPr>
          <a:xfrm>
            <a:off x="10522718" y="9218954"/>
            <a:ext cx="3352940" cy="584775"/>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lang="en-US" sz="3200" b="1" dirty="0">
                <a:solidFill>
                  <a:schemeClr val="bg1"/>
                </a:solidFill>
              </a:rPr>
              <a:t>#Riverdale</a:t>
            </a:r>
          </a:p>
        </p:txBody>
      </p:sp>
      <p:sp>
        <p:nvSpPr>
          <p:cNvPr id="22" name="TextBox 21">
            <a:extLst>
              <a:ext uri="{FF2B5EF4-FFF2-40B4-BE49-F238E27FC236}">
                <a16:creationId xmlns="" xmlns:a16="http://schemas.microsoft.com/office/drawing/2014/main" id="{FE0EE4E1-2FC4-4D12-B459-9E256F125445}"/>
              </a:ext>
            </a:extLst>
          </p:cNvPr>
          <p:cNvSpPr txBox="1"/>
          <p:nvPr/>
        </p:nvSpPr>
        <p:spPr>
          <a:xfrm>
            <a:off x="10522718" y="10839278"/>
            <a:ext cx="3626585" cy="584775"/>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lang="en-US" sz="3200" b="1" dirty="0">
                <a:solidFill>
                  <a:schemeClr val="bg1"/>
                </a:solidFill>
              </a:rPr>
              <a:t>#</a:t>
            </a:r>
            <a:r>
              <a:rPr lang="en-US" sz="3200" b="1" dirty="0" err="1">
                <a:solidFill>
                  <a:schemeClr val="bg1"/>
                </a:solidFill>
              </a:rPr>
              <a:t>TheWalkingDead</a:t>
            </a:r>
            <a:endParaRPr lang="en-US" sz="3200" b="1" dirty="0">
              <a:solidFill>
                <a:schemeClr val="bg1"/>
              </a:solidFill>
            </a:endParaRPr>
          </a:p>
        </p:txBody>
      </p:sp>
      <p:pic>
        <p:nvPicPr>
          <p:cNvPr id="28" name="Picture 27">
            <a:extLst>
              <a:ext uri="{FF2B5EF4-FFF2-40B4-BE49-F238E27FC236}">
                <a16:creationId xmlns="" xmlns:a16="http://schemas.microsoft.com/office/drawing/2014/main" id="{63C66E22-7BB7-4BA1-ABCD-E6B7FA9C247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657594" y="3316073"/>
            <a:ext cx="2384694" cy="1430816"/>
          </a:xfrm>
          <a:prstGeom prst="rect">
            <a:avLst/>
          </a:prstGeom>
          <a:ln>
            <a:solidFill>
              <a:schemeClr val="tx1"/>
            </a:solidFill>
          </a:ln>
        </p:spPr>
      </p:pic>
      <p:pic>
        <p:nvPicPr>
          <p:cNvPr id="29" name="Picture 28">
            <a:extLst>
              <a:ext uri="{FF2B5EF4-FFF2-40B4-BE49-F238E27FC236}">
                <a16:creationId xmlns="" xmlns:a16="http://schemas.microsoft.com/office/drawing/2014/main" id="{B7C766A8-BD01-4B19-9222-11BE96A5B22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251828" y="3439316"/>
            <a:ext cx="1865234" cy="1242207"/>
          </a:xfrm>
          <a:prstGeom prst="rect">
            <a:avLst/>
          </a:prstGeom>
          <a:noFill/>
          <a:ln>
            <a:solidFill>
              <a:schemeClr val="tx1"/>
            </a:solidFill>
          </a:ln>
        </p:spPr>
      </p:pic>
      <p:pic>
        <p:nvPicPr>
          <p:cNvPr id="30" name="Picture 29">
            <a:extLst>
              <a:ext uri="{FF2B5EF4-FFF2-40B4-BE49-F238E27FC236}">
                <a16:creationId xmlns="" xmlns:a16="http://schemas.microsoft.com/office/drawing/2014/main" id="{4238BBC7-FB51-4DB0-92D4-8AF90201DCB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0701534" y="3440648"/>
            <a:ext cx="1771330" cy="1239543"/>
          </a:xfrm>
          <a:prstGeom prst="rect">
            <a:avLst/>
          </a:prstGeom>
          <a:noFill/>
          <a:ln>
            <a:solidFill>
              <a:schemeClr val="tx1"/>
            </a:solidFill>
          </a:ln>
        </p:spPr>
      </p:pic>
      <p:pic>
        <p:nvPicPr>
          <p:cNvPr id="31" name="Picture 30">
            <a:extLst>
              <a:ext uri="{FF2B5EF4-FFF2-40B4-BE49-F238E27FC236}">
                <a16:creationId xmlns="" xmlns:a16="http://schemas.microsoft.com/office/drawing/2014/main" id="{5D8B5F07-9282-45DB-99FB-0954BF6535E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738856" y="5069674"/>
            <a:ext cx="2311209" cy="1410278"/>
          </a:xfrm>
          <a:prstGeom prst="rect">
            <a:avLst/>
          </a:prstGeom>
          <a:ln>
            <a:solidFill>
              <a:schemeClr val="tx1"/>
            </a:solidFill>
          </a:ln>
        </p:spPr>
      </p:pic>
      <p:pic>
        <p:nvPicPr>
          <p:cNvPr id="32" name="Picture 2" descr="Image result for star tv show simone">
            <a:extLst>
              <a:ext uri="{FF2B5EF4-FFF2-40B4-BE49-F238E27FC236}">
                <a16:creationId xmlns="" xmlns:a16="http://schemas.microsoft.com/office/drawing/2014/main" id="{6C7483DD-1673-4D31-82B0-4F5F9C55018F}"/>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17278373" y="5226492"/>
            <a:ext cx="1834759" cy="12365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 xmlns:a16="http://schemas.microsoft.com/office/drawing/2014/main" id="{BAE52CC5-D490-4D80-B2FC-CC0575F1960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0712238" y="5226136"/>
            <a:ext cx="1789587" cy="1237292"/>
          </a:xfrm>
          <a:prstGeom prst="rect">
            <a:avLst/>
          </a:prstGeom>
          <a:noFill/>
          <a:ln>
            <a:solidFill>
              <a:schemeClr val="tx1"/>
            </a:solidFill>
          </a:ln>
        </p:spPr>
      </p:pic>
      <p:sp>
        <p:nvSpPr>
          <p:cNvPr id="34" name="TextBox 33">
            <a:extLst>
              <a:ext uri="{FF2B5EF4-FFF2-40B4-BE49-F238E27FC236}">
                <a16:creationId xmlns="" xmlns:a16="http://schemas.microsoft.com/office/drawing/2014/main" id="{762431BA-A75E-47F1-BFEE-3F817DB78C3E}"/>
              </a:ext>
            </a:extLst>
          </p:cNvPr>
          <p:cNvSpPr txBox="1"/>
          <p:nvPr/>
        </p:nvSpPr>
        <p:spPr>
          <a:xfrm>
            <a:off x="19196965" y="5644727"/>
            <a:ext cx="1810833" cy="400110"/>
          </a:xfrm>
          <a:prstGeom prst="rect">
            <a:avLst/>
          </a:prstGeom>
          <a:noFill/>
        </p:spPr>
        <p:txBody>
          <a:bodyPr wrap="square" rtlCol="0">
            <a:spAutoFit/>
          </a:bodyPr>
          <a:lstStyle/>
          <a:p>
            <a:r>
              <a:rPr lang="en-US" sz="2000" b="1" dirty="0"/>
              <a:t>“Simone”</a:t>
            </a:r>
          </a:p>
        </p:txBody>
      </p:sp>
      <p:sp>
        <p:nvSpPr>
          <p:cNvPr id="35" name="TextBox 34">
            <a:extLst>
              <a:ext uri="{FF2B5EF4-FFF2-40B4-BE49-F238E27FC236}">
                <a16:creationId xmlns="" xmlns:a16="http://schemas.microsoft.com/office/drawing/2014/main" id="{3B9D5F09-1181-4402-88AD-E204DAE1FD63}"/>
              </a:ext>
            </a:extLst>
          </p:cNvPr>
          <p:cNvSpPr txBox="1"/>
          <p:nvPr/>
        </p:nvSpPr>
        <p:spPr>
          <a:xfrm>
            <a:off x="22573956" y="5644727"/>
            <a:ext cx="1458427" cy="400110"/>
          </a:xfrm>
          <a:prstGeom prst="rect">
            <a:avLst/>
          </a:prstGeom>
          <a:noFill/>
        </p:spPr>
        <p:txBody>
          <a:bodyPr wrap="square" rtlCol="0">
            <a:spAutoFit/>
          </a:bodyPr>
          <a:lstStyle/>
          <a:p>
            <a:r>
              <a:rPr lang="en-US" sz="2000" b="1" dirty="0"/>
              <a:t>“Carlotta”</a:t>
            </a:r>
          </a:p>
        </p:txBody>
      </p:sp>
      <p:pic>
        <p:nvPicPr>
          <p:cNvPr id="36" name="Picture 35">
            <a:extLst>
              <a:ext uri="{FF2B5EF4-FFF2-40B4-BE49-F238E27FC236}">
                <a16:creationId xmlns="" xmlns:a16="http://schemas.microsoft.com/office/drawing/2014/main" id="{E3A4406F-1E97-420B-AC5D-A1EFC64204DE}"/>
              </a:ext>
            </a:extLst>
          </p:cNvPr>
          <p:cNvPicPr>
            <a:picLocks noChangeAspect="1"/>
          </p:cNvPicPr>
          <p:nvPr/>
        </p:nvPicPr>
        <p:blipFill>
          <a:blip r:embed="rId9"/>
          <a:stretch>
            <a:fillRect/>
          </a:stretch>
        </p:blipFill>
        <p:spPr>
          <a:xfrm>
            <a:off x="7465425" y="6802737"/>
            <a:ext cx="2833000" cy="1591786"/>
          </a:xfrm>
          <a:prstGeom prst="rect">
            <a:avLst/>
          </a:prstGeom>
          <a:ln>
            <a:solidFill>
              <a:schemeClr val="tx1"/>
            </a:solidFill>
          </a:ln>
        </p:spPr>
      </p:pic>
      <p:pic>
        <p:nvPicPr>
          <p:cNvPr id="37" name="Picture 36">
            <a:extLst>
              <a:ext uri="{FF2B5EF4-FFF2-40B4-BE49-F238E27FC236}">
                <a16:creationId xmlns="" xmlns:a16="http://schemas.microsoft.com/office/drawing/2014/main" id="{28DE142A-DED8-4669-B799-17A819DCDE52}"/>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7278373" y="7055144"/>
            <a:ext cx="1837849" cy="1249018"/>
          </a:xfrm>
          <a:prstGeom prst="rect">
            <a:avLst/>
          </a:prstGeom>
          <a:noFill/>
          <a:ln>
            <a:solidFill>
              <a:schemeClr val="tx1"/>
            </a:solidFill>
          </a:ln>
        </p:spPr>
      </p:pic>
      <p:pic>
        <p:nvPicPr>
          <p:cNvPr id="38" name="Picture 37">
            <a:extLst>
              <a:ext uri="{FF2B5EF4-FFF2-40B4-BE49-F238E27FC236}">
                <a16:creationId xmlns="" xmlns:a16="http://schemas.microsoft.com/office/drawing/2014/main" id="{D687E239-0BE1-495B-92A4-390F42ABFD0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0709924" y="7049525"/>
            <a:ext cx="1789587" cy="1260256"/>
          </a:xfrm>
          <a:prstGeom prst="rect">
            <a:avLst/>
          </a:prstGeom>
          <a:noFill/>
          <a:ln>
            <a:solidFill>
              <a:schemeClr val="tx1"/>
            </a:solidFill>
          </a:ln>
        </p:spPr>
      </p:pic>
      <p:sp>
        <p:nvSpPr>
          <p:cNvPr id="39" name="TextBox 38">
            <a:extLst>
              <a:ext uri="{FF2B5EF4-FFF2-40B4-BE49-F238E27FC236}">
                <a16:creationId xmlns="" xmlns:a16="http://schemas.microsoft.com/office/drawing/2014/main" id="{F7823025-5596-45E4-9F14-19776AB1DA87}"/>
              </a:ext>
            </a:extLst>
          </p:cNvPr>
          <p:cNvSpPr txBox="1"/>
          <p:nvPr/>
        </p:nvSpPr>
        <p:spPr>
          <a:xfrm>
            <a:off x="19196965" y="7479598"/>
            <a:ext cx="1810833" cy="400110"/>
          </a:xfrm>
          <a:prstGeom prst="rect">
            <a:avLst/>
          </a:prstGeom>
          <a:noFill/>
        </p:spPr>
        <p:txBody>
          <a:bodyPr wrap="square" rtlCol="0">
            <a:spAutoFit/>
          </a:bodyPr>
          <a:lstStyle/>
          <a:p>
            <a:r>
              <a:rPr lang="en-US" sz="2000" b="1" dirty="0"/>
              <a:t>“Randall”</a:t>
            </a:r>
          </a:p>
        </p:txBody>
      </p:sp>
      <p:sp>
        <p:nvSpPr>
          <p:cNvPr id="40" name="TextBox 39">
            <a:extLst>
              <a:ext uri="{FF2B5EF4-FFF2-40B4-BE49-F238E27FC236}">
                <a16:creationId xmlns="" xmlns:a16="http://schemas.microsoft.com/office/drawing/2014/main" id="{D6544078-B179-4579-A888-42FE440CF628}"/>
              </a:ext>
            </a:extLst>
          </p:cNvPr>
          <p:cNvSpPr txBox="1"/>
          <p:nvPr/>
        </p:nvSpPr>
        <p:spPr>
          <a:xfrm>
            <a:off x="22606614" y="7479598"/>
            <a:ext cx="1152047" cy="400110"/>
          </a:xfrm>
          <a:prstGeom prst="rect">
            <a:avLst/>
          </a:prstGeom>
          <a:noFill/>
        </p:spPr>
        <p:txBody>
          <a:bodyPr wrap="square" rtlCol="0">
            <a:spAutoFit/>
          </a:bodyPr>
          <a:lstStyle/>
          <a:p>
            <a:r>
              <a:rPr lang="en-US" sz="2000" b="1" dirty="0"/>
              <a:t>“Kate”</a:t>
            </a:r>
          </a:p>
        </p:txBody>
      </p:sp>
      <p:pic>
        <p:nvPicPr>
          <p:cNvPr id="41" name="Picture 40">
            <a:extLst>
              <a:ext uri="{FF2B5EF4-FFF2-40B4-BE49-F238E27FC236}">
                <a16:creationId xmlns="" xmlns:a16="http://schemas.microsoft.com/office/drawing/2014/main" id="{B5B1648F-30FD-4680-8207-666EFADF578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470310" y="8717308"/>
            <a:ext cx="2823231" cy="1588068"/>
          </a:xfrm>
          <a:prstGeom prst="rect">
            <a:avLst/>
          </a:prstGeom>
          <a:ln>
            <a:solidFill>
              <a:schemeClr val="tx1"/>
            </a:solidFill>
          </a:ln>
        </p:spPr>
      </p:pic>
      <p:pic>
        <p:nvPicPr>
          <p:cNvPr id="42" name="Picture 41">
            <a:extLst>
              <a:ext uri="{FF2B5EF4-FFF2-40B4-BE49-F238E27FC236}">
                <a16:creationId xmlns="" xmlns:a16="http://schemas.microsoft.com/office/drawing/2014/main" id="{7A024411-621B-453F-9F57-F438FBEB61B2}"/>
              </a:ext>
            </a:extLst>
          </p:cNvPr>
          <p:cNvPicPr>
            <a:picLocks noChangeAspect="1"/>
          </p:cNvPicPr>
          <p:nvPr/>
        </p:nvPicPr>
        <p:blipFill>
          <a:blip r:embed="rId13"/>
          <a:stretch>
            <a:fillRect/>
          </a:stretch>
        </p:blipFill>
        <p:spPr>
          <a:xfrm>
            <a:off x="17278373" y="9001485"/>
            <a:ext cx="1837849" cy="1029196"/>
          </a:xfrm>
          <a:prstGeom prst="rect">
            <a:avLst/>
          </a:prstGeom>
          <a:noFill/>
          <a:ln>
            <a:solidFill>
              <a:schemeClr val="tx1"/>
            </a:solidFill>
          </a:ln>
        </p:spPr>
      </p:pic>
      <p:pic>
        <p:nvPicPr>
          <p:cNvPr id="43" name="Picture 42">
            <a:extLst>
              <a:ext uri="{FF2B5EF4-FFF2-40B4-BE49-F238E27FC236}">
                <a16:creationId xmlns="" xmlns:a16="http://schemas.microsoft.com/office/drawing/2014/main" id="{52691387-F032-4A2A-A3F9-4063987EB258}"/>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20701534" y="8995281"/>
            <a:ext cx="1837849" cy="1041605"/>
          </a:xfrm>
          <a:prstGeom prst="rect">
            <a:avLst/>
          </a:prstGeom>
          <a:noFill/>
          <a:ln>
            <a:solidFill>
              <a:schemeClr val="tx1"/>
            </a:solidFill>
          </a:ln>
        </p:spPr>
      </p:pic>
      <p:sp>
        <p:nvSpPr>
          <p:cNvPr id="44" name="TextBox 43">
            <a:extLst>
              <a:ext uri="{FF2B5EF4-FFF2-40B4-BE49-F238E27FC236}">
                <a16:creationId xmlns="" xmlns:a16="http://schemas.microsoft.com/office/drawing/2014/main" id="{5F6F122C-FA82-4440-A7C2-D6AEE2EE9F3F}"/>
              </a:ext>
            </a:extLst>
          </p:cNvPr>
          <p:cNvSpPr txBox="1"/>
          <p:nvPr/>
        </p:nvSpPr>
        <p:spPr>
          <a:xfrm>
            <a:off x="19196965" y="9316028"/>
            <a:ext cx="1810833" cy="400110"/>
          </a:xfrm>
          <a:prstGeom prst="rect">
            <a:avLst/>
          </a:prstGeom>
          <a:noFill/>
        </p:spPr>
        <p:txBody>
          <a:bodyPr wrap="square" rtlCol="0">
            <a:spAutoFit/>
          </a:bodyPr>
          <a:lstStyle/>
          <a:p>
            <a:r>
              <a:rPr lang="en-US" sz="2000" b="1" dirty="0"/>
              <a:t>“Archie”</a:t>
            </a:r>
          </a:p>
        </p:txBody>
      </p:sp>
      <p:sp>
        <p:nvSpPr>
          <p:cNvPr id="45" name="TextBox 44">
            <a:extLst>
              <a:ext uri="{FF2B5EF4-FFF2-40B4-BE49-F238E27FC236}">
                <a16:creationId xmlns="" xmlns:a16="http://schemas.microsoft.com/office/drawing/2014/main" id="{C7B5C097-040A-4F3E-873E-B2AF46DEFB3E}"/>
              </a:ext>
            </a:extLst>
          </p:cNvPr>
          <p:cNvSpPr txBox="1"/>
          <p:nvPr/>
        </p:nvSpPr>
        <p:spPr>
          <a:xfrm>
            <a:off x="22606614" y="9316028"/>
            <a:ext cx="1152047" cy="400110"/>
          </a:xfrm>
          <a:prstGeom prst="rect">
            <a:avLst/>
          </a:prstGeom>
          <a:noFill/>
        </p:spPr>
        <p:txBody>
          <a:bodyPr wrap="square" rtlCol="0">
            <a:spAutoFit/>
          </a:bodyPr>
          <a:lstStyle/>
          <a:p>
            <a:r>
              <a:rPr lang="en-US" sz="2000" b="1" dirty="0"/>
              <a:t>“Betty”</a:t>
            </a:r>
          </a:p>
        </p:txBody>
      </p:sp>
      <p:pic>
        <p:nvPicPr>
          <p:cNvPr id="46" name="Picture 45">
            <a:extLst>
              <a:ext uri="{FF2B5EF4-FFF2-40B4-BE49-F238E27FC236}">
                <a16:creationId xmlns="" xmlns:a16="http://schemas.microsoft.com/office/drawing/2014/main" id="{28F565F9-D1BE-4986-BDE8-5D369601E912}"/>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7448030" y="10600912"/>
            <a:ext cx="2867790" cy="1084389"/>
          </a:xfrm>
          <a:prstGeom prst="rect">
            <a:avLst/>
          </a:prstGeom>
          <a:ln>
            <a:solidFill>
              <a:schemeClr val="tx1"/>
            </a:solidFill>
          </a:ln>
        </p:spPr>
      </p:pic>
      <p:pic>
        <p:nvPicPr>
          <p:cNvPr id="47" name="Picture 46">
            <a:extLst>
              <a:ext uri="{FF2B5EF4-FFF2-40B4-BE49-F238E27FC236}">
                <a16:creationId xmlns="" xmlns:a16="http://schemas.microsoft.com/office/drawing/2014/main" id="{DE657C21-C57B-4087-8B7F-DC01D86F752D}"/>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7286703" y="10517572"/>
            <a:ext cx="1829613" cy="1221619"/>
          </a:xfrm>
          <a:prstGeom prst="rect">
            <a:avLst/>
          </a:prstGeom>
          <a:noFill/>
          <a:ln>
            <a:solidFill>
              <a:schemeClr val="tx1"/>
            </a:solidFill>
          </a:ln>
        </p:spPr>
      </p:pic>
      <p:pic>
        <p:nvPicPr>
          <p:cNvPr id="48" name="Picture 47">
            <a:extLst>
              <a:ext uri="{FF2B5EF4-FFF2-40B4-BE49-F238E27FC236}">
                <a16:creationId xmlns="" xmlns:a16="http://schemas.microsoft.com/office/drawing/2014/main" id="{2D94C4EA-FD8C-48B5-B33E-178A703E20E3}"/>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20701535" y="10518744"/>
            <a:ext cx="1863054" cy="1219275"/>
          </a:xfrm>
          <a:prstGeom prst="rect">
            <a:avLst/>
          </a:prstGeom>
          <a:noFill/>
          <a:ln>
            <a:solidFill>
              <a:schemeClr val="tx1"/>
            </a:solidFill>
          </a:ln>
        </p:spPr>
      </p:pic>
      <p:sp>
        <p:nvSpPr>
          <p:cNvPr id="49" name="TextBox 48">
            <a:extLst>
              <a:ext uri="{FF2B5EF4-FFF2-40B4-BE49-F238E27FC236}">
                <a16:creationId xmlns="" xmlns:a16="http://schemas.microsoft.com/office/drawing/2014/main" id="{2E323E55-C635-4BEC-80EC-5FA6865BE010}"/>
              </a:ext>
            </a:extLst>
          </p:cNvPr>
          <p:cNvSpPr txBox="1"/>
          <p:nvPr/>
        </p:nvSpPr>
        <p:spPr>
          <a:xfrm>
            <a:off x="19196965" y="10928326"/>
            <a:ext cx="1810833" cy="400110"/>
          </a:xfrm>
          <a:prstGeom prst="rect">
            <a:avLst/>
          </a:prstGeom>
          <a:noFill/>
        </p:spPr>
        <p:txBody>
          <a:bodyPr wrap="square" rtlCol="0">
            <a:spAutoFit/>
          </a:bodyPr>
          <a:lstStyle/>
          <a:p>
            <a:r>
              <a:rPr lang="en-US" sz="2000" b="1" dirty="0"/>
              <a:t>“Gregory”</a:t>
            </a:r>
          </a:p>
        </p:txBody>
      </p:sp>
      <p:sp>
        <p:nvSpPr>
          <p:cNvPr id="50" name="TextBox 49">
            <a:extLst>
              <a:ext uri="{FF2B5EF4-FFF2-40B4-BE49-F238E27FC236}">
                <a16:creationId xmlns="" xmlns:a16="http://schemas.microsoft.com/office/drawing/2014/main" id="{8C5E692B-E46B-44E5-B965-B8AE3E81745F}"/>
              </a:ext>
            </a:extLst>
          </p:cNvPr>
          <p:cNvSpPr txBox="1"/>
          <p:nvPr/>
        </p:nvSpPr>
        <p:spPr>
          <a:xfrm>
            <a:off x="22606614" y="10928326"/>
            <a:ext cx="1307731" cy="400110"/>
          </a:xfrm>
          <a:prstGeom prst="rect">
            <a:avLst/>
          </a:prstGeom>
          <a:noFill/>
        </p:spPr>
        <p:txBody>
          <a:bodyPr wrap="square" rtlCol="0">
            <a:spAutoFit/>
          </a:bodyPr>
          <a:lstStyle/>
          <a:p>
            <a:r>
              <a:rPr lang="en-US" sz="2000" b="1" dirty="0"/>
              <a:t>“Maggie”</a:t>
            </a:r>
          </a:p>
        </p:txBody>
      </p:sp>
      <p:sp>
        <p:nvSpPr>
          <p:cNvPr id="3" name="Right Arrow 2"/>
          <p:cNvSpPr/>
          <p:nvPr/>
        </p:nvSpPr>
        <p:spPr>
          <a:xfrm>
            <a:off x="14301640" y="3551940"/>
            <a:ext cx="2516374" cy="959079"/>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ight Arrow 52"/>
          <p:cNvSpPr/>
          <p:nvPr/>
        </p:nvSpPr>
        <p:spPr>
          <a:xfrm>
            <a:off x="14301640" y="5295272"/>
            <a:ext cx="2516374" cy="959079"/>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ight Arrow 54"/>
          <p:cNvSpPr/>
          <p:nvPr/>
        </p:nvSpPr>
        <p:spPr>
          <a:xfrm>
            <a:off x="14301640" y="7119089"/>
            <a:ext cx="2516374" cy="959079"/>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ight Arrow 55"/>
          <p:cNvSpPr/>
          <p:nvPr/>
        </p:nvSpPr>
        <p:spPr>
          <a:xfrm>
            <a:off x="14301640" y="9031801"/>
            <a:ext cx="2516374" cy="959079"/>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ight Arrow 56"/>
          <p:cNvSpPr/>
          <p:nvPr/>
        </p:nvSpPr>
        <p:spPr>
          <a:xfrm>
            <a:off x="14301640" y="10648843"/>
            <a:ext cx="2516374" cy="959079"/>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086193" y="2311628"/>
            <a:ext cx="7032628" cy="707886"/>
          </a:xfrm>
          <a:prstGeom prst="rect">
            <a:avLst/>
          </a:prstGeom>
          <a:solidFill>
            <a:srgbClr val="95B3D7"/>
          </a:solidFill>
          <a:ln w="28575">
            <a:solidFill>
              <a:schemeClr val="tx1"/>
            </a:solidFill>
          </a:ln>
        </p:spPr>
        <p:txBody>
          <a:bodyPr wrap="square" rtlCol="0">
            <a:spAutoFit/>
          </a:bodyPr>
          <a:lstStyle/>
          <a:p>
            <a:pPr algn="ctr"/>
            <a:r>
              <a:rPr lang="en-US" sz="4000" b="1" dirty="0">
                <a:solidFill>
                  <a:schemeClr val="bg1"/>
                </a:solidFill>
              </a:rPr>
              <a:t>Direct</a:t>
            </a:r>
          </a:p>
        </p:txBody>
      </p:sp>
      <p:sp>
        <p:nvSpPr>
          <p:cNvPr id="139" name="TextBox 138"/>
          <p:cNvSpPr txBox="1"/>
          <p:nvPr/>
        </p:nvSpPr>
        <p:spPr>
          <a:xfrm>
            <a:off x="16977819" y="2315401"/>
            <a:ext cx="7032627" cy="707886"/>
          </a:xfrm>
          <a:prstGeom prst="rect">
            <a:avLst/>
          </a:prstGeom>
          <a:solidFill>
            <a:srgbClr val="DCE6F2"/>
          </a:solidFill>
          <a:ln w="38100">
            <a:solidFill>
              <a:schemeClr val="tx1"/>
            </a:solidFill>
          </a:ln>
        </p:spPr>
        <p:txBody>
          <a:bodyPr wrap="square" rtlCol="0">
            <a:spAutoFit/>
          </a:bodyPr>
          <a:lstStyle/>
          <a:p>
            <a:pPr algn="ctr"/>
            <a:r>
              <a:rPr lang="en-US" sz="4000" b="1" dirty="0"/>
              <a:t>Related</a:t>
            </a:r>
          </a:p>
        </p:txBody>
      </p:sp>
      <p:sp>
        <p:nvSpPr>
          <p:cNvPr id="51" name="TextBox 50">
            <a:extLst>
              <a:ext uri="{FF2B5EF4-FFF2-40B4-BE49-F238E27FC236}">
                <a16:creationId xmlns="" xmlns:a16="http://schemas.microsoft.com/office/drawing/2014/main" id="{84ED633C-E8F2-4EC6-98A1-5A67D3EB64F9}"/>
              </a:ext>
            </a:extLst>
          </p:cNvPr>
          <p:cNvSpPr txBox="1"/>
          <p:nvPr/>
        </p:nvSpPr>
        <p:spPr>
          <a:xfrm>
            <a:off x="6923937" y="13151922"/>
            <a:ext cx="9689371" cy="461665"/>
          </a:xfrm>
          <a:prstGeom prst="rect">
            <a:avLst/>
          </a:prstGeom>
          <a:noFill/>
        </p:spPr>
        <p:txBody>
          <a:bodyPr wrap="square" rtlCol="0">
            <a:spAutoFit/>
          </a:bodyPr>
          <a:lstStyle/>
          <a:p>
            <a:r>
              <a:rPr lang="en-US" sz="1200" dirty="0">
                <a:latin typeface="Trebuchet MS" panose="020B0603020202020204" pitchFamily="34" charset="0"/>
              </a:rPr>
              <a:t>Source: VAB custom analysis of Top 10 trending Twitter Topics each night (8:30p, 9:30p, 10:30p, 11:30p) during 4-week time period (9/24/2018 – 10/24/2018).  Results include both “direct” and “related” TV topics.</a:t>
            </a:r>
          </a:p>
        </p:txBody>
      </p:sp>
    </p:spTree>
    <p:extLst>
      <p:ext uri="{BB962C8B-B14F-4D97-AF65-F5344CB8AC3E}">
        <p14:creationId xmlns:p14="http://schemas.microsoft.com/office/powerpoint/2010/main" val="1400267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34</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8835" y="13299917"/>
            <a:ext cx="5861685" cy="323850"/>
          </a:xfrm>
          <a:prstGeom prst="rect">
            <a:avLst/>
          </a:prstGeom>
        </p:spPr>
      </p:pic>
      <p:sp>
        <p:nvSpPr>
          <p:cNvPr id="9" name="TextBox 8"/>
          <p:cNvSpPr txBox="1"/>
          <p:nvPr/>
        </p:nvSpPr>
        <p:spPr>
          <a:xfrm>
            <a:off x="226241" y="4483039"/>
            <a:ext cx="6566985" cy="3785652"/>
          </a:xfrm>
          <a:prstGeom prst="rect">
            <a:avLst/>
          </a:prstGeom>
          <a:noFill/>
        </p:spPr>
        <p:txBody>
          <a:bodyPr wrap="square" rtlCol="0">
            <a:spAutoFit/>
          </a:bodyPr>
          <a:lstStyle/>
          <a:p>
            <a:r>
              <a:rPr lang="en-US" sz="4800" dirty="0">
                <a:solidFill>
                  <a:schemeClr val="bg1"/>
                </a:solidFill>
                <a:cs typeface="Trebuchet MS"/>
              </a:rPr>
              <a:t>In Regards To Sports, All Major ‘In-Season’ Sports Feature Many Games Or Events With Heavy Social Chatter</a:t>
            </a:r>
          </a:p>
        </p:txBody>
      </p:sp>
      <p:sp>
        <p:nvSpPr>
          <p:cNvPr id="6" name="Rounded Rectangle 10"/>
          <p:cNvSpPr/>
          <p:nvPr/>
        </p:nvSpPr>
        <p:spPr>
          <a:xfrm>
            <a:off x="10989140" y="2690534"/>
            <a:ext cx="9870610"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u="sng" kern="0" dirty="0">
                <a:solidFill>
                  <a:schemeClr val="tx1"/>
                </a:solidFill>
              </a:rPr>
              <a:t>Four-Week Time Period</a:t>
            </a:r>
          </a:p>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chemeClr val="tx1"/>
                </a:solidFill>
              </a:rPr>
              <a:t># of Top 10 Trending Topics By Sport</a:t>
            </a:r>
            <a:endParaRPr kumimoji="0" lang="en-US" sz="2800" b="1" i="0" strike="noStrike" kern="0" cap="none" spc="0" normalizeH="0" baseline="0" noProof="0" dirty="0">
              <a:ln>
                <a:noFill/>
              </a:ln>
              <a:solidFill>
                <a:schemeClr val="tx1"/>
              </a:solidFill>
              <a:effectLst/>
              <a:uLnTx/>
              <a:uFillTx/>
            </a:endParaRPr>
          </a:p>
        </p:txBody>
      </p:sp>
      <p:sp>
        <p:nvSpPr>
          <p:cNvPr id="7" name="TextBox 6">
            <a:extLst>
              <a:ext uri="{FF2B5EF4-FFF2-40B4-BE49-F238E27FC236}">
                <a16:creationId xmlns="" xmlns:a16="http://schemas.microsoft.com/office/drawing/2014/main" id="{8D5A7294-F29A-4C37-B36C-4DA8E8F975F5}"/>
              </a:ext>
            </a:extLst>
          </p:cNvPr>
          <p:cNvSpPr txBox="1"/>
          <p:nvPr/>
        </p:nvSpPr>
        <p:spPr>
          <a:xfrm>
            <a:off x="8721311" y="945528"/>
            <a:ext cx="13719590" cy="954107"/>
          </a:xfrm>
          <a:prstGeom prst="rect">
            <a:avLst/>
          </a:prstGeom>
          <a:solidFill>
            <a:srgbClr val="00A9AC"/>
          </a:solidFill>
          <a:ln>
            <a:solidFill>
              <a:schemeClr val="tx1"/>
            </a:solidFill>
          </a:ln>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2800" b="0" i="0" strike="noStrike" kern="1200" cap="none" spc="0" normalizeH="0" baseline="0" noProof="0" dirty="0">
                <a:ln>
                  <a:noFill/>
                </a:ln>
                <a:solidFill>
                  <a:schemeClr val="bg1"/>
                </a:solidFill>
                <a:effectLst/>
                <a:uLnTx/>
                <a:uFillTx/>
                <a:ea typeface="+mn-ea"/>
                <a:cs typeface="+mn-cs"/>
              </a:rPr>
              <a:t>During the four-week</a:t>
            </a:r>
            <a:r>
              <a:rPr kumimoji="0" lang="en-US" sz="2800" b="0" i="0" strike="noStrike" kern="1200" cap="none" spc="0" normalizeH="0" noProof="0" dirty="0">
                <a:ln>
                  <a:noFill/>
                </a:ln>
                <a:solidFill>
                  <a:schemeClr val="bg1"/>
                </a:solidFill>
                <a:effectLst/>
                <a:uLnTx/>
                <a:uFillTx/>
                <a:ea typeface="+mn-ea"/>
                <a:cs typeface="+mn-cs"/>
              </a:rPr>
              <a:t> time period, </a:t>
            </a:r>
            <a:r>
              <a:rPr kumimoji="0" lang="en-US" sz="2800" b="0" i="0" u="sng" strike="noStrike" kern="1200" cap="none" spc="0" normalizeH="0" noProof="0" dirty="0">
                <a:ln>
                  <a:noFill/>
                </a:ln>
                <a:solidFill>
                  <a:schemeClr val="bg1"/>
                </a:solidFill>
                <a:effectLst/>
                <a:uLnTx/>
                <a:uFillTx/>
                <a:ea typeface="+mn-ea"/>
                <a:cs typeface="+mn-cs"/>
              </a:rPr>
              <a:t>406</a:t>
            </a:r>
            <a:r>
              <a:rPr kumimoji="0" lang="en-US" sz="2800" b="0" i="0" strike="noStrike" kern="1200" cap="none" spc="0" normalizeH="0" noProof="0" dirty="0">
                <a:ln>
                  <a:noFill/>
                </a:ln>
                <a:solidFill>
                  <a:schemeClr val="bg1"/>
                </a:solidFill>
                <a:effectLst/>
                <a:uLnTx/>
                <a:uFillTx/>
                <a:ea typeface="+mn-ea"/>
                <a:cs typeface="+mn-cs"/>
              </a:rPr>
              <a:t> separate sports TV topics (games, teams, athletes, </a:t>
            </a:r>
            <a:r>
              <a:rPr kumimoji="0" lang="en-US" sz="2800" b="0" i="0" strike="noStrike" kern="1200" cap="none" spc="0" normalizeH="0" noProof="0" dirty="0" err="1">
                <a:ln>
                  <a:noFill/>
                </a:ln>
                <a:solidFill>
                  <a:schemeClr val="bg1"/>
                </a:solidFill>
                <a:effectLst/>
                <a:uLnTx/>
                <a:uFillTx/>
                <a:ea typeface="+mn-ea"/>
                <a:cs typeface="+mn-cs"/>
              </a:rPr>
              <a:t>etc</a:t>
            </a:r>
            <a:r>
              <a:rPr kumimoji="0" lang="en-US" sz="2800" b="0" i="0" strike="noStrike" kern="1200" cap="none" spc="0" normalizeH="0" noProof="0" dirty="0">
                <a:ln>
                  <a:noFill/>
                </a:ln>
                <a:solidFill>
                  <a:schemeClr val="bg1"/>
                </a:solidFill>
                <a:effectLst/>
                <a:uLnTx/>
                <a:uFillTx/>
                <a:ea typeface="+mn-ea"/>
                <a:cs typeface="+mn-cs"/>
              </a:rPr>
              <a:t>) trended in the Top 10; an average of </a:t>
            </a:r>
            <a:r>
              <a:rPr kumimoji="0" lang="en-US" sz="2800" b="0" i="0" u="sng" strike="noStrike" kern="1200" cap="none" spc="0" normalizeH="0" noProof="0" dirty="0">
                <a:ln>
                  <a:noFill/>
                </a:ln>
                <a:solidFill>
                  <a:schemeClr val="bg1"/>
                </a:solidFill>
                <a:effectLst/>
                <a:uLnTx/>
                <a:uFillTx/>
                <a:ea typeface="+mn-ea"/>
                <a:cs typeface="+mn-cs"/>
              </a:rPr>
              <a:t>almost 15 topics per night</a:t>
            </a:r>
            <a:r>
              <a:rPr kumimoji="0" lang="en-US" sz="2800" b="0" i="0" strike="noStrike" kern="1200" cap="none" spc="0" normalizeH="0" noProof="0" dirty="0">
                <a:ln>
                  <a:noFill/>
                </a:ln>
                <a:solidFill>
                  <a:schemeClr val="bg1"/>
                </a:solidFill>
                <a:effectLst/>
                <a:uLnTx/>
                <a:uFillTx/>
                <a:ea typeface="+mn-ea"/>
                <a:cs typeface="+mn-cs"/>
              </a:rPr>
              <a:t>  </a:t>
            </a:r>
          </a:p>
        </p:txBody>
      </p:sp>
      <p:graphicFrame>
        <p:nvGraphicFramePr>
          <p:cNvPr id="8" name="Chart 7"/>
          <p:cNvGraphicFramePr/>
          <p:nvPr>
            <p:extLst>
              <p:ext uri="{D42A27DB-BD31-4B8C-83A1-F6EECF244321}">
                <p14:modId xmlns:p14="http://schemas.microsoft.com/office/powerpoint/2010/main" val="2881347719"/>
              </p:ext>
            </p:extLst>
          </p:nvPr>
        </p:nvGraphicFramePr>
        <p:xfrm>
          <a:off x="6793226" y="3421625"/>
          <a:ext cx="17316453" cy="7335847"/>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Picture 2" descr="Image result for mlb logo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7564" y="10705014"/>
            <a:ext cx="2469638" cy="14982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nfl log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7201" y="10705014"/>
            <a:ext cx="1774073" cy="23355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530237CE-CC5B-44F8-A2FD-5F78CA6DF912}"/>
              </a:ext>
            </a:extLst>
          </p:cNvPr>
          <p:cNvSpPr txBox="1"/>
          <p:nvPr/>
        </p:nvSpPr>
        <p:spPr>
          <a:xfrm>
            <a:off x="21372583" y="10705014"/>
            <a:ext cx="3014592" cy="1569660"/>
          </a:xfrm>
          <a:prstGeom prst="rect">
            <a:avLst/>
          </a:prstGeom>
          <a:noFill/>
        </p:spPr>
        <p:txBody>
          <a:bodyPr wrap="square" rtlCol="0">
            <a:spAutoFit/>
          </a:bodyPr>
          <a:lstStyle/>
          <a:p>
            <a:pPr marL="285750" indent="-285750">
              <a:buFont typeface="Wingdings" panose="05000000000000000000" pitchFamily="2" charset="2"/>
              <a:buChar char="v"/>
            </a:pPr>
            <a:r>
              <a:rPr lang="en-US" sz="2400" dirty="0">
                <a:latin typeface="Trebuchet MS" panose="020B0603020202020204" pitchFamily="34" charset="0"/>
              </a:rPr>
              <a:t>NHL</a:t>
            </a:r>
          </a:p>
          <a:p>
            <a:pPr marL="285750" indent="-285750">
              <a:buFont typeface="Wingdings" panose="05000000000000000000" pitchFamily="2" charset="2"/>
              <a:buChar char="v"/>
            </a:pPr>
            <a:r>
              <a:rPr lang="en-US" sz="2400" dirty="0">
                <a:latin typeface="Trebuchet MS" panose="020B0603020202020204" pitchFamily="34" charset="0"/>
              </a:rPr>
              <a:t>Soccer</a:t>
            </a:r>
          </a:p>
          <a:p>
            <a:pPr marL="285750" indent="-285750">
              <a:buFont typeface="Wingdings" panose="05000000000000000000" pitchFamily="2" charset="2"/>
              <a:buChar char="v"/>
            </a:pPr>
            <a:r>
              <a:rPr lang="en-US" sz="2400" dirty="0">
                <a:latin typeface="Trebuchet MS" panose="020B0603020202020204" pitchFamily="34" charset="0"/>
              </a:rPr>
              <a:t>MMA </a:t>
            </a:r>
            <a:r>
              <a:rPr lang="en-US" sz="1800" dirty="0">
                <a:latin typeface="Trebuchet MS" panose="020B0603020202020204" pitchFamily="34" charset="0"/>
              </a:rPr>
              <a:t>(UFC &amp; Bellator)</a:t>
            </a:r>
          </a:p>
          <a:p>
            <a:pPr marL="285750" indent="-285750">
              <a:buFont typeface="Wingdings" panose="05000000000000000000" pitchFamily="2" charset="2"/>
              <a:buChar char="v"/>
            </a:pPr>
            <a:r>
              <a:rPr lang="en-US" sz="2400" dirty="0">
                <a:latin typeface="Trebuchet MS" panose="020B0603020202020204" pitchFamily="34" charset="0"/>
              </a:rPr>
              <a:t>Boxing</a:t>
            </a:r>
          </a:p>
        </p:txBody>
      </p:sp>
      <p:pic>
        <p:nvPicPr>
          <p:cNvPr id="2054" name="Picture 6" descr="Image result for ncaa logo png"/>
          <p:cNvPicPr>
            <a:picLocks noChangeAspect="1" noChangeArrowheads="1"/>
          </p:cNvPicPr>
          <p:nvPr/>
        </p:nvPicPr>
        <p:blipFill rotWithShape="1">
          <a:blip r:embed="rId6">
            <a:extLst>
              <a:ext uri="{28A0092B-C50C-407E-A947-70E740481C1C}">
                <a14:useLocalDpi xmlns:a14="http://schemas.microsoft.com/office/drawing/2010/main" val="0"/>
              </a:ext>
            </a:extLst>
          </a:blip>
          <a:srcRect l="3486" t="19833" r="3681" b="18167"/>
          <a:stretch/>
        </p:blipFill>
        <p:spPr bwMode="auto">
          <a:xfrm>
            <a:off x="14155217" y="10705014"/>
            <a:ext cx="2799284" cy="18695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nba logo png"/>
          <p:cNvPicPr>
            <a:picLocks noChangeAspect="1" noChangeArrowheads="1"/>
          </p:cNvPicPr>
          <p:nvPr/>
        </p:nvPicPr>
        <p:blipFill rotWithShape="1">
          <a:blip r:embed="rId7">
            <a:extLst>
              <a:ext uri="{28A0092B-C50C-407E-A947-70E740481C1C}">
                <a14:useLocalDpi xmlns:a14="http://schemas.microsoft.com/office/drawing/2010/main" val="0"/>
              </a:ext>
            </a:extLst>
          </a:blip>
          <a:srcRect t="27000" b="27500"/>
          <a:stretch/>
        </p:blipFill>
        <p:spPr bwMode="auto">
          <a:xfrm>
            <a:off x="17515396" y="10705014"/>
            <a:ext cx="2855018" cy="129903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79C72D94-40FD-4A3F-9B2A-F1F13454CC28}"/>
              </a:ext>
            </a:extLst>
          </p:cNvPr>
          <p:cNvSpPr txBox="1"/>
          <p:nvPr/>
        </p:nvSpPr>
        <p:spPr>
          <a:xfrm>
            <a:off x="7011856" y="13084012"/>
            <a:ext cx="10503540" cy="646331"/>
          </a:xfrm>
          <a:prstGeom prst="rect">
            <a:avLst/>
          </a:prstGeom>
          <a:noFill/>
        </p:spPr>
        <p:txBody>
          <a:bodyPr wrap="square" rtlCol="0">
            <a:spAutoFit/>
          </a:bodyPr>
          <a:lstStyle/>
          <a:p>
            <a:r>
              <a:rPr lang="en-US" sz="1200" dirty="0">
                <a:latin typeface="Trebuchet MS" panose="020B0603020202020204" pitchFamily="34" charset="0"/>
              </a:rPr>
              <a:t>Source: VAB custom analysis of Top 10 trending Twitter Topics each night (8:30p, 9:30p, 10:30p, 11:30p) during 4-week time period (9/24/2018 – 10/21/2018).  Results include both “direct” and “related” TV topics.  Topics include direct program hashtags as well as sports TV-related topics tied to athletes, teams and game references. The 406 sports TV topics includes duplication for similar topics trending in different games (ex. “Kershaw”)</a:t>
            </a:r>
          </a:p>
        </p:txBody>
      </p:sp>
    </p:spTree>
    <p:extLst>
      <p:ext uri="{BB962C8B-B14F-4D97-AF65-F5344CB8AC3E}">
        <p14:creationId xmlns:p14="http://schemas.microsoft.com/office/powerpoint/2010/main" val="1639526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35</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5566" y="13299917"/>
            <a:ext cx="5861685" cy="323850"/>
          </a:xfrm>
          <a:prstGeom prst="rect">
            <a:avLst/>
          </a:prstGeom>
        </p:spPr>
      </p:pic>
      <p:sp>
        <p:nvSpPr>
          <p:cNvPr id="9" name="TextBox 8"/>
          <p:cNvSpPr txBox="1"/>
          <p:nvPr/>
        </p:nvSpPr>
        <p:spPr>
          <a:xfrm>
            <a:off x="226241" y="4320258"/>
            <a:ext cx="6213019" cy="4524315"/>
          </a:xfrm>
          <a:prstGeom prst="rect">
            <a:avLst/>
          </a:prstGeom>
          <a:noFill/>
        </p:spPr>
        <p:txBody>
          <a:bodyPr wrap="square" rtlCol="0">
            <a:spAutoFit/>
          </a:bodyPr>
          <a:lstStyle/>
          <a:p>
            <a:r>
              <a:rPr lang="en-US" sz="4800" dirty="0">
                <a:solidFill>
                  <a:schemeClr val="bg1"/>
                </a:solidFill>
                <a:cs typeface="Trebuchet MS"/>
              </a:rPr>
              <a:t>TV Sports-Related Trending Topics Typically Involve Athletes, Team Hashtags &amp; Names And Game References</a:t>
            </a:r>
          </a:p>
        </p:txBody>
      </p:sp>
      <p:sp>
        <p:nvSpPr>
          <p:cNvPr id="7" name="TextBox 6">
            <a:extLst>
              <a:ext uri="{FF2B5EF4-FFF2-40B4-BE49-F238E27FC236}">
                <a16:creationId xmlns="" xmlns:a16="http://schemas.microsoft.com/office/drawing/2014/main" id="{8D5A7294-F29A-4C37-B36C-4DA8E8F975F5}"/>
              </a:ext>
            </a:extLst>
          </p:cNvPr>
          <p:cNvSpPr txBox="1"/>
          <p:nvPr/>
        </p:nvSpPr>
        <p:spPr>
          <a:xfrm>
            <a:off x="7984953" y="876657"/>
            <a:ext cx="14576106" cy="938719"/>
          </a:xfrm>
          <a:prstGeom prst="rect">
            <a:avLst/>
          </a:prstGeom>
          <a:solidFill>
            <a:srgbClr val="00A9AC"/>
          </a:solidFill>
          <a:ln>
            <a:solidFill>
              <a:schemeClr val="tx1"/>
            </a:solidFill>
          </a:ln>
        </p:spPr>
        <p:txBody>
          <a:bodyPr wrap="square" rtlCol="0">
            <a:spAutoFit/>
          </a:bodyPr>
          <a:lstStyle/>
          <a:p>
            <a:pPr lvl="0" algn="ctr" defTabSz="457200">
              <a:defRPr/>
            </a:pPr>
            <a:r>
              <a:rPr lang="en-US" sz="2750" dirty="0">
                <a:solidFill>
                  <a:schemeClr val="bg1"/>
                </a:solidFill>
              </a:rPr>
              <a:t>During the four-week time period, </a:t>
            </a:r>
            <a:r>
              <a:rPr lang="en-US" sz="2750" u="sng" dirty="0">
                <a:solidFill>
                  <a:schemeClr val="bg1"/>
                </a:solidFill>
              </a:rPr>
              <a:t>307</a:t>
            </a:r>
            <a:r>
              <a:rPr lang="en-US" sz="2750" dirty="0">
                <a:solidFill>
                  <a:schemeClr val="bg1"/>
                </a:solidFill>
              </a:rPr>
              <a:t> unique sports-related TV topics (excluding TV game / event hashtags) trended in the Top 10; an average of </a:t>
            </a:r>
            <a:r>
              <a:rPr lang="en-US" sz="2750" u="sng" dirty="0">
                <a:solidFill>
                  <a:schemeClr val="bg1"/>
                </a:solidFill>
              </a:rPr>
              <a:t>almost 11 topics per night</a:t>
            </a:r>
          </a:p>
        </p:txBody>
      </p:sp>
      <p:sp>
        <p:nvSpPr>
          <p:cNvPr id="19" name="Rectangle 18">
            <a:extLst>
              <a:ext uri="{FF2B5EF4-FFF2-40B4-BE49-F238E27FC236}">
                <a16:creationId xmlns="" xmlns:a16="http://schemas.microsoft.com/office/drawing/2014/main" id="{BDB40C03-E7B4-476B-AE77-816E7024BC71}"/>
              </a:ext>
            </a:extLst>
          </p:cNvPr>
          <p:cNvSpPr/>
          <p:nvPr/>
        </p:nvSpPr>
        <p:spPr>
          <a:xfrm>
            <a:off x="8723511" y="2651902"/>
            <a:ext cx="13496662" cy="4069537"/>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0908E8DC-A501-4627-AD6D-2B1F862FACC7}"/>
              </a:ext>
            </a:extLst>
          </p:cNvPr>
          <p:cNvSpPr txBox="1"/>
          <p:nvPr/>
        </p:nvSpPr>
        <p:spPr>
          <a:xfrm>
            <a:off x="12239421" y="2043745"/>
            <a:ext cx="6750241"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u="sng" strike="noStrike" kern="1200" cap="none" spc="0" normalizeH="0" baseline="0" noProof="0" dirty="0">
                <a:ln>
                  <a:noFill/>
                </a:ln>
                <a:solidFill>
                  <a:prstClr val="black"/>
                </a:solidFill>
                <a:effectLst/>
                <a:uLnTx/>
                <a:uFillTx/>
                <a:ea typeface="+mn-ea"/>
                <a:cs typeface="+mn-cs"/>
              </a:rPr>
              <a:t>Most “Viral” Athlete By Major Sport</a:t>
            </a:r>
            <a:endParaRPr kumimoji="0" lang="en-US" sz="3000" b="1" u="sng" strike="noStrike" kern="1200" cap="none" spc="0" normalizeH="0" baseline="0" noProof="0" dirty="0">
              <a:ln>
                <a:noFill/>
              </a:ln>
              <a:solidFill>
                <a:prstClr val="black"/>
              </a:solidFill>
              <a:effectLst/>
              <a:uLnTx/>
              <a:uFillTx/>
              <a:ea typeface="+mn-ea"/>
              <a:cs typeface="+mn-cs"/>
            </a:endParaRPr>
          </a:p>
        </p:txBody>
      </p:sp>
      <p:grpSp>
        <p:nvGrpSpPr>
          <p:cNvPr id="5" name="Group 4"/>
          <p:cNvGrpSpPr/>
          <p:nvPr/>
        </p:nvGrpSpPr>
        <p:grpSpPr>
          <a:xfrm>
            <a:off x="12239421" y="2913415"/>
            <a:ext cx="3037455" cy="3617903"/>
            <a:chOff x="10917099" y="4064257"/>
            <a:chExt cx="3037455" cy="3617903"/>
          </a:xfrm>
        </p:grpSpPr>
        <p:sp>
          <p:nvSpPr>
            <p:cNvPr id="10" name="Rectangle 9">
              <a:extLst>
                <a:ext uri="{FF2B5EF4-FFF2-40B4-BE49-F238E27FC236}">
                  <a16:creationId xmlns="" xmlns:a16="http://schemas.microsoft.com/office/drawing/2014/main" id="{9B1931A1-0854-4452-8A57-52117FFD247F}"/>
                </a:ext>
              </a:extLst>
            </p:cNvPr>
            <p:cNvSpPr/>
            <p:nvPr/>
          </p:nvSpPr>
          <p:spPr>
            <a:xfrm>
              <a:off x="10934436" y="4973260"/>
              <a:ext cx="3002780" cy="6520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u="sng" dirty="0">
                  <a:solidFill>
                    <a:schemeClr val="tx1"/>
                  </a:solidFill>
                </a:rPr>
                <a:t>David Wright</a:t>
              </a:r>
            </a:p>
            <a:p>
              <a:pPr algn="ctr"/>
              <a:r>
                <a:rPr lang="en-US" sz="2000" i="1" dirty="0">
                  <a:solidFill>
                    <a:schemeClr val="tx1"/>
                  </a:solidFill>
                </a:rPr>
                <a:t>New York Mets</a:t>
              </a:r>
            </a:p>
          </p:txBody>
        </p:sp>
        <p:pic>
          <p:nvPicPr>
            <p:cNvPr id="23" name="Picture 22">
              <a:extLst>
                <a:ext uri="{FF2B5EF4-FFF2-40B4-BE49-F238E27FC236}">
                  <a16:creationId xmlns="" xmlns:a16="http://schemas.microsoft.com/office/drawing/2014/main" id="{F1D469A1-625F-4F3A-B304-687FBC763051}"/>
                </a:ext>
              </a:extLst>
            </p:cNvPr>
            <p:cNvPicPr>
              <a:picLocks noChangeAspect="1"/>
            </p:cNvPicPr>
            <p:nvPr/>
          </p:nvPicPr>
          <p:blipFill>
            <a:blip r:embed="rId3"/>
            <a:stretch>
              <a:fillRect/>
            </a:stretch>
          </p:blipFill>
          <p:spPr>
            <a:xfrm>
              <a:off x="10917099" y="5632837"/>
              <a:ext cx="3037455" cy="2049323"/>
            </a:xfrm>
            <a:prstGeom prst="rect">
              <a:avLst/>
            </a:prstGeom>
            <a:ln>
              <a:solidFill>
                <a:schemeClr val="tx1"/>
              </a:solidFill>
            </a:ln>
          </p:spPr>
        </p:pic>
        <p:pic>
          <p:nvPicPr>
            <p:cNvPr id="26" name="Picture 2" descr="Image result for mlb logo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9991" y="4064257"/>
              <a:ext cx="1471670" cy="8928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8920546" y="2777387"/>
            <a:ext cx="2949675" cy="3753931"/>
            <a:chOff x="7598224" y="3928229"/>
            <a:chExt cx="2949675" cy="3753931"/>
          </a:xfrm>
        </p:grpSpPr>
        <p:sp>
          <p:nvSpPr>
            <p:cNvPr id="11" name="Rectangle 10">
              <a:extLst>
                <a:ext uri="{FF2B5EF4-FFF2-40B4-BE49-F238E27FC236}">
                  <a16:creationId xmlns="" xmlns:a16="http://schemas.microsoft.com/office/drawing/2014/main" id="{ABFA7BC1-255E-483A-9F1A-7CA23148CCF8}"/>
                </a:ext>
              </a:extLst>
            </p:cNvPr>
            <p:cNvSpPr/>
            <p:nvPr/>
          </p:nvSpPr>
          <p:spPr>
            <a:xfrm>
              <a:off x="7598224" y="4973260"/>
              <a:ext cx="2949675" cy="65041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u="sng" dirty="0">
                  <a:solidFill>
                    <a:schemeClr val="tx1"/>
                  </a:solidFill>
                </a:rPr>
                <a:t>Patrick </a:t>
              </a:r>
              <a:r>
                <a:rPr lang="en-US" sz="2000" u="sng" dirty="0" err="1">
                  <a:solidFill>
                    <a:schemeClr val="tx1"/>
                  </a:solidFill>
                </a:rPr>
                <a:t>Mahomes</a:t>
              </a:r>
              <a:endParaRPr lang="en-US" sz="2000" u="sng" dirty="0">
                <a:solidFill>
                  <a:schemeClr val="tx1"/>
                </a:solidFill>
              </a:endParaRPr>
            </a:p>
            <a:p>
              <a:pPr algn="ctr"/>
              <a:r>
                <a:rPr lang="en-US" sz="2000" i="1" dirty="0">
                  <a:solidFill>
                    <a:schemeClr val="tx1"/>
                  </a:solidFill>
                </a:rPr>
                <a:t>Kansas City Chiefs</a:t>
              </a:r>
            </a:p>
          </p:txBody>
        </p:sp>
        <p:pic>
          <p:nvPicPr>
            <p:cNvPr id="22" name="Picture 21">
              <a:extLst>
                <a:ext uri="{FF2B5EF4-FFF2-40B4-BE49-F238E27FC236}">
                  <a16:creationId xmlns="" xmlns:a16="http://schemas.microsoft.com/office/drawing/2014/main" id="{87167DE0-88A6-4DFE-B196-F5DC4A3BBFCA}"/>
                </a:ext>
              </a:extLst>
            </p:cNvPr>
            <p:cNvPicPr>
              <a:picLocks noChangeAspect="1"/>
            </p:cNvPicPr>
            <p:nvPr/>
          </p:nvPicPr>
          <p:blipFill>
            <a:blip r:embed="rId5"/>
            <a:stretch>
              <a:fillRect/>
            </a:stretch>
          </p:blipFill>
          <p:spPr>
            <a:xfrm>
              <a:off x="7598224" y="5632837"/>
              <a:ext cx="2949675" cy="2049323"/>
            </a:xfrm>
            <a:prstGeom prst="rect">
              <a:avLst/>
            </a:prstGeom>
            <a:ln>
              <a:solidFill>
                <a:schemeClr val="tx1"/>
              </a:solidFill>
            </a:ln>
          </p:spPr>
        </p:pic>
        <p:pic>
          <p:nvPicPr>
            <p:cNvPr id="27" name="Picture 4" descr="Image result for nfl logo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8523" y="3928229"/>
              <a:ext cx="869076" cy="11441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19001322" y="2930334"/>
            <a:ext cx="3031438" cy="3600983"/>
            <a:chOff x="10920107" y="7878681"/>
            <a:chExt cx="3031438" cy="3600983"/>
          </a:xfrm>
        </p:grpSpPr>
        <p:sp>
          <p:nvSpPr>
            <p:cNvPr id="12" name="Rectangle 11">
              <a:extLst>
                <a:ext uri="{FF2B5EF4-FFF2-40B4-BE49-F238E27FC236}">
                  <a16:creationId xmlns="" xmlns:a16="http://schemas.microsoft.com/office/drawing/2014/main" id="{1893824F-46C9-4AEA-85B4-92889C549CA0}"/>
                </a:ext>
              </a:extLst>
            </p:cNvPr>
            <p:cNvSpPr/>
            <p:nvPr/>
          </p:nvSpPr>
          <p:spPr>
            <a:xfrm>
              <a:off x="10920107" y="8738135"/>
              <a:ext cx="3031438" cy="6878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u="sng" dirty="0">
                  <a:solidFill>
                    <a:schemeClr val="tx1"/>
                  </a:solidFill>
                </a:rPr>
                <a:t>Dwayne Haskins</a:t>
              </a:r>
            </a:p>
            <a:p>
              <a:pPr algn="ctr"/>
              <a:r>
                <a:rPr lang="en-US" sz="2000" i="1" dirty="0">
                  <a:solidFill>
                    <a:schemeClr val="tx1"/>
                  </a:solidFill>
                </a:rPr>
                <a:t>Ohio State Buckeyes</a:t>
              </a:r>
            </a:p>
          </p:txBody>
        </p:sp>
        <p:pic>
          <p:nvPicPr>
            <p:cNvPr id="25" name="Picture 24">
              <a:extLst>
                <a:ext uri="{FF2B5EF4-FFF2-40B4-BE49-F238E27FC236}">
                  <a16:creationId xmlns="" xmlns:a16="http://schemas.microsoft.com/office/drawing/2014/main" id="{66336B38-296E-4A6E-9307-643A427CACC3}"/>
                </a:ext>
              </a:extLst>
            </p:cNvPr>
            <p:cNvPicPr>
              <a:picLocks noChangeAspect="1"/>
            </p:cNvPicPr>
            <p:nvPr/>
          </p:nvPicPr>
          <p:blipFill>
            <a:blip r:embed="rId7"/>
            <a:stretch>
              <a:fillRect/>
            </a:stretch>
          </p:blipFill>
          <p:spPr>
            <a:xfrm>
              <a:off x="10920108" y="9430341"/>
              <a:ext cx="3031437" cy="2049323"/>
            </a:xfrm>
            <a:prstGeom prst="rect">
              <a:avLst/>
            </a:prstGeom>
            <a:ln>
              <a:solidFill>
                <a:schemeClr val="tx1"/>
              </a:solidFill>
            </a:ln>
          </p:spPr>
        </p:pic>
        <p:pic>
          <p:nvPicPr>
            <p:cNvPr id="28" name="Picture 6" descr="Image result for ncaa logo png"/>
            <p:cNvPicPr>
              <a:picLocks noChangeAspect="1" noChangeArrowheads="1"/>
            </p:cNvPicPr>
            <p:nvPr/>
          </p:nvPicPr>
          <p:blipFill rotWithShape="1">
            <a:blip r:embed="rId8">
              <a:extLst>
                <a:ext uri="{28A0092B-C50C-407E-A947-70E740481C1C}">
                  <a14:useLocalDpi xmlns:a14="http://schemas.microsoft.com/office/drawing/2010/main" val="0"/>
                </a:ext>
              </a:extLst>
            </a:blip>
            <a:srcRect l="3486" t="19833" r="3681" b="18167"/>
            <a:stretch/>
          </p:blipFill>
          <p:spPr bwMode="auto">
            <a:xfrm>
              <a:off x="11731871" y="7878681"/>
              <a:ext cx="1407911" cy="9402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15646075" y="2933658"/>
            <a:ext cx="2986049" cy="3597660"/>
            <a:chOff x="7580037" y="7882005"/>
            <a:chExt cx="2986049" cy="3597660"/>
          </a:xfrm>
        </p:grpSpPr>
        <p:sp>
          <p:nvSpPr>
            <p:cNvPr id="8" name="Rectangle 7">
              <a:extLst>
                <a:ext uri="{FF2B5EF4-FFF2-40B4-BE49-F238E27FC236}">
                  <a16:creationId xmlns="" xmlns:a16="http://schemas.microsoft.com/office/drawing/2014/main" id="{7E9762D9-FF83-46FC-8306-18F1C4A5EB0A}"/>
                </a:ext>
              </a:extLst>
            </p:cNvPr>
            <p:cNvSpPr/>
            <p:nvPr/>
          </p:nvSpPr>
          <p:spPr>
            <a:xfrm>
              <a:off x="7584231" y="8738135"/>
              <a:ext cx="2977660" cy="6911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u="sng" dirty="0" err="1">
                  <a:solidFill>
                    <a:schemeClr val="tx1"/>
                  </a:solidFill>
                </a:rPr>
                <a:t>Markelle</a:t>
              </a:r>
              <a:r>
                <a:rPr lang="en-US" sz="2000" u="sng" dirty="0">
                  <a:solidFill>
                    <a:schemeClr val="tx1"/>
                  </a:solidFill>
                </a:rPr>
                <a:t> Fultz</a:t>
              </a:r>
            </a:p>
            <a:p>
              <a:pPr algn="ctr"/>
              <a:r>
                <a:rPr lang="en-US" sz="2000" i="1" dirty="0">
                  <a:solidFill>
                    <a:schemeClr val="tx1"/>
                  </a:solidFill>
                </a:rPr>
                <a:t>Philadelphia 76ers</a:t>
              </a:r>
            </a:p>
          </p:txBody>
        </p:sp>
        <p:pic>
          <p:nvPicPr>
            <p:cNvPr id="24" name="Picture 23">
              <a:extLst>
                <a:ext uri="{FF2B5EF4-FFF2-40B4-BE49-F238E27FC236}">
                  <a16:creationId xmlns="" xmlns:a16="http://schemas.microsoft.com/office/drawing/2014/main" id="{B483E5AE-AD20-42B6-9C56-3D1E1679C714}"/>
                </a:ext>
              </a:extLst>
            </p:cNvPr>
            <p:cNvPicPr>
              <a:picLocks noChangeAspect="1"/>
            </p:cNvPicPr>
            <p:nvPr/>
          </p:nvPicPr>
          <p:blipFill>
            <a:blip r:embed="rId9"/>
            <a:stretch>
              <a:fillRect/>
            </a:stretch>
          </p:blipFill>
          <p:spPr>
            <a:xfrm>
              <a:off x="7580037" y="9429275"/>
              <a:ext cx="2986049" cy="2050390"/>
            </a:xfrm>
            <a:prstGeom prst="rect">
              <a:avLst/>
            </a:prstGeom>
            <a:ln>
              <a:solidFill>
                <a:schemeClr val="tx1"/>
              </a:solidFill>
            </a:ln>
          </p:spPr>
        </p:pic>
        <p:pic>
          <p:nvPicPr>
            <p:cNvPr id="29" name="Picture 8" descr="Image result for nba logo png"/>
            <p:cNvPicPr>
              <a:picLocks noChangeAspect="1" noChangeArrowheads="1"/>
            </p:cNvPicPr>
            <p:nvPr/>
          </p:nvPicPr>
          <p:blipFill rotWithShape="1">
            <a:blip r:embed="rId10">
              <a:extLst>
                <a:ext uri="{28A0092B-C50C-407E-A947-70E740481C1C}">
                  <a14:useLocalDpi xmlns:a14="http://schemas.microsoft.com/office/drawing/2010/main" val="0"/>
                </a:ext>
              </a:extLst>
            </a:blip>
            <a:srcRect t="27000" b="27500"/>
            <a:stretch/>
          </p:blipFill>
          <p:spPr bwMode="auto">
            <a:xfrm>
              <a:off x="8214031" y="7882005"/>
              <a:ext cx="1718060" cy="781717"/>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31504" y="6822025"/>
            <a:ext cx="10880675" cy="6164557"/>
          </a:xfrm>
          <a:prstGeom prst="rect">
            <a:avLst/>
          </a:prstGeom>
        </p:spPr>
      </p:pic>
      <p:sp>
        <p:nvSpPr>
          <p:cNvPr id="30" name="TextBox 29">
            <a:extLst>
              <a:ext uri="{FF2B5EF4-FFF2-40B4-BE49-F238E27FC236}">
                <a16:creationId xmlns="" xmlns:a16="http://schemas.microsoft.com/office/drawing/2014/main" id="{86FBF1AA-FB7A-4ADE-8A54-68CD6A3BDDBF}"/>
              </a:ext>
            </a:extLst>
          </p:cNvPr>
          <p:cNvSpPr txBox="1"/>
          <p:nvPr/>
        </p:nvSpPr>
        <p:spPr>
          <a:xfrm>
            <a:off x="6931610" y="12976751"/>
            <a:ext cx="915831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Trebuchet MS" panose="020B0603020202020204" pitchFamily="34" charset="0"/>
                <a:ea typeface="+mn-ea"/>
                <a:cs typeface="+mn-cs"/>
              </a:rPr>
              <a:t>Source: VAB custom analysis of Top 10 trending Twitter Topics each night (8:30p, 9:30p, 10:30p, 11:30p) during 4-week time period (9/24/2018 – 10</a:t>
            </a:r>
            <a:r>
              <a:rPr lang="en-US" sz="1200" dirty="0">
                <a:latin typeface="Trebuchet MS" panose="020B0603020202020204" pitchFamily="34" charset="0"/>
              </a:rPr>
              <a:t>/21/2018</a:t>
            </a:r>
            <a:r>
              <a:rPr kumimoji="0" lang="en-US" sz="1200" b="0" i="0" u="none" strike="noStrike" kern="1200" cap="none" spc="0" normalizeH="0" baseline="0" noProof="0" dirty="0">
                <a:ln>
                  <a:noFill/>
                </a:ln>
                <a:effectLst/>
                <a:uLnTx/>
                <a:uFillTx/>
                <a:latin typeface="Trebuchet MS" panose="020B0603020202020204" pitchFamily="34" charset="0"/>
                <a:ea typeface="+mn-ea"/>
                <a:cs typeface="+mn-cs"/>
              </a:rPr>
              <a:t>).  Results reflect just “related” sports TV topics and</a:t>
            </a:r>
            <a:r>
              <a:rPr kumimoji="0" lang="en-US" sz="1200" b="0" i="0" u="none" strike="noStrike" kern="1200" cap="none" spc="0" normalizeH="0" noProof="0" dirty="0">
                <a:ln>
                  <a:noFill/>
                </a:ln>
                <a:effectLst/>
                <a:uLnTx/>
                <a:uFillTx/>
                <a:latin typeface="Trebuchet MS" panose="020B0603020202020204" pitchFamily="34" charset="0"/>
                <a:ea typeface="+mn-ea"/>
                <a:cs typeface="+mn-cs"/>
              </a:rPr>
              <a:t> doesn’t include official televised event hashtags</a:t>
            </a:r>
            <a:r>
              <a:rPr kumimoji="0" lang="en-US" sz="1200" b="0" i="0" u="none" strike="noStrike" kern="1200" cap="none" spc="0" normalizeH="0" baseline="0" noProof="0" dirty="0">
                <a:ln>
                  <a:noFill/>
                </a:ln>
                <a:effectLst/>
                <a:uLnTx/>
                <a:uFillTx/>
                <a:latin typeface="Trebuchet MS" panose="020B0603020202020204" pitchFamily="34" charset="0"/>
                <a:ea typeface="+mn-ea"/>
                <a:cs typeface="+mn-cs"/>
              </a:rPr>
              <a:t>. “Most Viral Athlete” = the athlete who was a top 10 trending topic the most in their respective sport during the time period. </a:t>
            </a:r>
          </a:p>
        </p:txBody>
      </p:sp>
    </p:spTree>
    <p:extLst>
      <p:ext uri="{BB962C8B-B14F-4D97-AF65-F5344CB8AC3E}">
        <p14:creationId xmlns:p14="http://schemas.microsoft.com/office/powerpoint/2010/main" val="2436613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36</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173871" y="4056612"/>
            <a:ext cx="6791638" cy="3785652"/>
          </a:xfrm>
          <a:prstGeom prst="rect">
            <a:avLst/>
          </a:prstGeom>
          <a:noFill/>
        </p:spPr>
        <p:txBody>
          <a:bodyPr wrap="square" rtlCol="0">
            <a:spAutoFit/>
          </a:bodyPr>
          <a:lstStyle/>
          <a:p>
            <a:r>
              <a:rPr lang="en-US" sz="4800" dirty="0">
                <a:solidFill>
                  <a:schemeClr val="bg1"/>
                </a:solidFill>
                <a:cs typeface="Trebuchet MS"/>
              </a:rPr>
              <a:t>Numerous Topics Specifically Related To MLB Playoff Games And College Football Saturdays Trended High</a:t>
            </a:r>
            <a:endParaRPr lang="en-US" sz="4800" dirty="0">
              <a:solidFill>
                <a:schemeClr val="bg1"/>
              </a:solidFill>
            </a:endParaRPr>
          </a:p>
        </p:txBody>
      </p:sp>
      <p:sp>
        <p:nvSpPr>
          <p:cNvPr id="6" name="TextBox 5">
            <a:extLst>
              <a:ext uri="{FF2B5EF4-FFF2-40B4-BE49-F238E27FC236}">
                <a16:creationId xmlns="" xmlns:a16="http://schemas.microsoft.com/office/drawing/2014/main" id="{FEEE49BB-16C2-4EC5-AFB6-63421A6B3B83}"/>
              </a:ext>
            </a:extLst>
          </p:cNvPr>
          <p:cNvSpPr txBox="1"/>
          <p:nvPr/>
        </p:nvSpPr>
        <p:spPr>
          <a:xfrm>
            <a:off x="7186778" y="1308867"/>
            <a:ext cx="16663822" cy="1200329"/>
          </a:xfrm>
          <a:prstGeom prst="rect">
            <a:avLst/>
          </a:prstGeom>
          <a:solidFill>
            <a:srgbClr val="00A9AC"/>
          </a:solidFill>
          <a:ln>
            <a:solidFill>
              <a:schemeClr val="tx1"/>
            </a:solidFill>
          </a:ln>
        </p:spPr>
        <p:txBody>
          <a:bodyPr wrap="square" rtlCol="0">
            <a:spAutoFit/>
          </a:bodyPr>
          <a:lstStyle/>
          <a:p>
            <a:pPr lvl="0" algn="ctr" defTabSz="457200">
              <a:defRPr/>
            </a:pPr>
            <a:r>
              <a:rPr kumimoji="0" lang="en-US" sz="2400" b="0" i="0" u="none" strike="noStrike" kern="1200" cap="none" spc="0" normalizeH="0" baseline="0" noProof="0" dirty="0">
                <a:ln>
                  <a:noFill/>
                </a:ln>
                <a:solidFill>
                  <a:schemeClr val="bg1"/>
                </a:solidFill>
                <a:effectLst/>
                <a:uLnTx/>
                <a:uFillTx/>
                <a:latin typeface="Trebuchet MS"/>
              </a:rPr>
              <a:t>The NFL</a:t>
            </a:r>
            <a:r>
              <a:rPr lang="en-US" sz="2400" dirty="0">
                <a:solidFill>
                  <a:schemeClr val="bg1"/>
                </a:solidFill>
                <a:latin typeface="Trebuchet MS"/>
              </a:rPr>
              <a:t> </a:t>
            </a:r>
            <a:r>
              <a:rPr kumimoji="0" lang="en-US" sz="2400" b="0" i="0" u="none" strike="noStrike" kern="1200" cap="none" spc="0" normalizeH="0" baseline="0" noProof="0" dirty="0">
                <a:ln>
                  <a:noFill/>
                </a:ln>
                <a:solidFill>
                  <a:schemeClr val="bg1"/>
                </a:solidFill>
                <a:effectLst/>
                <a:uLnTx/>
                <a:uFillTx/>
                <a:latin typeface="Trebuchet MS"/>
              </a:rPr>
              <a:t>was responsible for </a:t>
            </a:r>
            <a:r>
              <a:rPr kumimoji="0" lang="en-US" sz="2400" b="0" i="0" u="sng" strike="noStrike" kern="1200" cap="none" spc="0" normalizeH="0" baseline="0" noProof="0" dirty="0">
                <a:ln>
                  <a:noFill/>
                </a:ln>
                <a:effectLst/>
                <a:uLnTx/>
                <a:uFillTx/>
                <a:latin typeface="Trebuchet MS"/>
              </a:rPr>
              <a:t>56%</a:t>
            </a:r>
            <a:r>
              <a:rPr kumimoji="0" lang="en-US" sz="2400" b="0" i="0" u="none" strike="noStrike" kern="1200" cap="none" spc="0" normalizeH="0" baseline="0" noProof="0" dirty="0">
                <a:ln>
                  <a:noFill/>
                </a:ln>
                <a:effectLst/>
                <a:uLnTx/>
                <a:uFillTx/>
                <a:latin typeface="Trebuchet MS"/>
              </a:rPr>
              <a:t> </a:t>
            </a:r>
            <a:r>
              <a:rPr kumimoji="0" lang="en-US" sz="2400" b="0" i="0" u="none" strike="noStrike" kern="1200" cap="none" spc="0" normalizeH="0" baseline="0" noProof="0" dirty="0">
                <a:ln>
                  <a:noFill/>
                </a:ln>
                <a:solidFill>
                  <a:schemeClr val="bg1"/>
                </a:solidFill>
                <a:effectLst/>
                <a:uLnTx/>
                <a:uFillTx/>
                <a:latin typeface="Trebuchet MS"/>
              </a:rPr>
              <a:t>of the overall Top 10 trending Twitter topics </a:t>
            </a:r>
            <a:r>
              <a:rPr lang="en-US" sz="2400" dirty="0">
                <a:solidFill>
                  <a:schemeClr val="bg1"/>
                </a:solidFill>
                <a:latin typeface="Trebuchet MS"/>
              </a:rPr>
              <a:t>on game nights (Thursdays, Sundays &amp; Mondays), </a:t>
            </a:r>
            <a:r>
              <a:rPr lang="en-US" sz="2400" dirty="0">
                <a:solidFill>
                  <a:schemeClr val="bg1"/>
                </a:solidFill>
              </a:rPr>
              <a:t>while College Football was responsible for </a:t>
            </a:r>
            <a:r>
              <a:rPr lang="en-US" sz="2400" u="sng" dirty="0"/>
              <a:t>51%</a:t>
            </a:r>
            <a:r>
              <a:rPr lang="en-US" sz="2400" dirty="0"/>
              <a:t> </a:t>
            </a:r>
            <a:r>
              <a:rPr lang="en-US" sz="2400" dirty="0">
                <a:solidFill>
                  <a:schemeClr val="bg1"/>
                </a:solidFill>
              </a:rPr>
              <a:t>of topics on Saturday nights and </a:t>
            </a:r>
            <a:r>
              <a:rPr lang="en-US" sz="2400" dirty="0">
                <a:solidFill>
                  <a:schemeClr val="bg1"/>
                </a:solidFill>
                <a:latin typeface="Trebuchet MS"/>
              </a:rPr>
              <a:t>the MLB was responsible for </a:t>
            </a:r>
            <a:r>
              <a:rPr lang="en-US" sz="2400" u="sng" dirty="0">
                <a:latin typeface="Trebuchet MS"/>
              </a:rPr>
              <a:t>34%</a:t>
            </a:r>
            <a:r>
              <a:rPr lang="en-US" sz="2400" dirty="0">
                <a:solidFill>
                  <a:schemeClr val="bg1"/>
                </a:solidFill>
                <a:latin typeface="Trebuchet MS"/>
              </a:rPr>
              <a:t> on playoff game nights.</a:t>
            </a:r>
            <a:endParaRPr kumimoji="0" lang="en-US" sz="2400" b="0" i="0" u="none" strike="noStrike" kern="1200" cap="none" spc="0" normalizeH="0" baseline="0" noProof="0" dirty="0">
              <a:ln>
                <a:noFill/>
              </a:ln>
              <a:solidFill>
                <a:schemeClr val="bg1"/>
              </a:solidFill>
              <a:effectLst/>
              <a:uLnTx/>
              <a:uFillTx/>
              <a:latin typeface="Trebuchet MS"/>
            </a:endParaRPr>
          </a:p>
        </p:txBody>
      </p:sp>
      <p:sp>
        <p:nvSpPr>
          <p:cNvPr id="7" name="Text Placeholder 2">
            <a:extLst>
              <a:ext uri="{FF2B5EF4-FFF2-40B4-BE49-F238E27FC236}">
                <a16:creationId xmlns="" xmlns:a16="http://schemas.microsoft.com/office/drawing/2014/main" id="{F2652165-FD80-4C85-8DCB-79FF2CB40373}"/>
              </a:ext>
            </a:extLst>
          </p:cNvPr>
          <p:cNvSpPr txBox="1">
            <a:spLocks/>
          </p:cNvSpPr>
          <p:nvPr/>
        </p:nvSpPr>
        <p:spPr>
          <a:xfrm>
            <a:off x="6793225" y="3451259"/>
            <a:ext cx="17593949" cy="826781"/>
          </a:xfrm>
          <a:prstGeom prst="rect">
            <a:avLst/>
          </a:prstGeom>
        </p:spPr>
        <p:txBody>
          <a:bodyPr/>
          <a:lstStyle>
            <a:lvl1pPr marL="879298" indent="-879298" algn="l" defTabSz="1172398" rtl="0" eaLnBrk="1" latinLnBrk="0" hangingPunct="1">
              <a:spcBef>
                <a:spcPct val="20000"/>
              </a:spcBef>
              <a:buFont typeface="Arial"/>
              <a:buChar char="•"/>
              <a:defRPr sz="8200" kern="1200">
                <a:solidFill>
                  <a:schemeClr val="tx1"/>
                </a:solidFill>
                <a:latin typeface="+mn-lt"/>
                <a:ea typeface="+mn-ea"/>
                <a:cs typeface="+mn-cs"/>
              </a:defRPr>
            </a:lvl1pPr>
            <a:lvl2pPr marL="1905147" indent="-732749" algn="l" defTabSz="1172398" rtl="0" eaLnBrk="1" latinLnBrk="0" hangingPunct="1">
              <a:spcBef>
                <a:spcPct val="20000"/>
              </a:spcBef>
              <a:buFont typeface="Arial"/>
              <a:buChar char="–"/>
              <a:defRPr sz="7200" kern="1200">
                <a:solidFill>
                  <a:schemeClr val="tx1"/>
                </a:solidFill>
                <a:latin typeface="+mn-lt"/>
                <a:ea typeface="+mn-ea"/>
                <a:cs typeface="+mn-cs"/>
              </a:defRPr>
            </a:lvl2pPr>
            <a:lvl3pPr marL="2930995" indent="-586199" algn="l" defTabSz="1172398" rtl="0" eaLnBrk="1" latinLnBrk="0" hangingPunct="1">
              <a:spcBef>
                <a:spcPct val="20000"/>
              </a:spcBef>
              <a:buFont typeface="Arial"/>
              <a:buChar char="•"/>
              <a:defRPr sz="6200" kern="1200">
                <a:solidFill>
                  <a:schemeClr val="tx1"/>
                </a:solidFill>
                <a:latin typeface="+mn-lt"/>
                <a:ea typeface="+mn-ea"/>
                <a:cs typeface="+mn-cs"/>
              </a:defRPr>
            </a:lvl3pPr>
            <a:lvl4pPr marL="4103393" indent="-586199" algn="l" defTabSz="1172398" rtl="0" eaLnBrk="1" latinLnBrk="0" hangingPunct="1">
              <a:spcBef>
                <a:spcPct val="20000"/>
              </a:spcBef>
              <a:buFont typeface="Arial"/>
              <a:buChar char="–"/>
              <a:defRPr sz="5100" kern="1200">
                <a:solidFill>
                  <a:schemeClr val="tx1"/>
                </a:solidFill>
                <a:latin typeface="+mn-lt"/>
                <a:ea typeface="+mn-ea"/>
                <a:cs typeface="+mn-cs"/>
              </a:defRPr>
            </a:lvl4pPr>
            <a:lvl5pPr marL="5275791" indent="-586199" algn="l" defTabSz="1172398" rtl="0" eaLnBrk="1" latinLnBrk="0" hangingPunct="1">
              <a:spcBef>
                <a:spcPct val="20000"/>
              </a:spcBef>
              <a:buFont typeface="Arial"/>
              <a:buChar char="»"/>
              <a:defRPr sz="5100" kern="1200">
                <a:solidFill>
                  <a:schemeClr val="tx1"/>
                </a:solidFill>
                <a:latin typeface="+mn-lt"/>
                <a:ea typeface="+mn-ea"/>
                <a:cs typeface="+mn-cs"/>
              </a:defRPr>
            </a:lvl5pPr>
            <a:lvl6pPr marL="6448189" indent="-586199" algn="l" defTabSz="1172398" rtl="0" eaLnBrk="1" latinLnBrk="0" hangingPunct="1">
              <a:spcBef>
                <a:spcPct val="20000"/>
              </a:spcBef>
              <a:buFont typeface="Arial"/>
              <a:buChar char="•"/>
              <a:defRPr sz="5100" kern="1200">
                <a:solidFill>
                  <a:schemeClr val="tx1"/>
                </a:solidFill>
                <a:latin typeface="+mn-lt"/>
                <a:ea typeface="+mn-ea"/>
                <a:cs typeface="+mn-cs"/>
              </a:defRPr>
            </a:lvl6pPr>
            <a:lvl7pPr marL="7620587" indent="-586199" algn="l" defTabSz="1172398" rtl="0" eaLnBrk="1" latinLnBrk="0" hangingPunct="1">
              <a:spcBef>
                <a:spcPct val="20000"/>
              </a:spcBef>
              <a:buFont typeface="Arial"/>
              <a:buChar char="•"/>
              <a:defRPr sz="5100" kern="1200">
                <a:solidFill>
                  <a:schemeClr val="tx1"/>
                </a:solidFill>
                <a:latin typeface="+mn-lt"/>
                <a:ea typeface="+mn-ea"/>
                <a:cs typeface="+mn-cs"/>
              </a:defRPr>
            </a:lvl7pPr>
            <a:lvl8pPr marL="8792985" indent="-586199" algn="l" defTabSz="1172398" rtl="0" eaLnBrk="1" latinLnBrk="0" hangingPunct="1">
              <a:spcBef>
                <a:spcPct val="20000"/>
              </a:spcBef>
              <a:buFont typeface="Arial"/>
              <a:buChar char="•"/>
              <a:defRPr sz="5100" kern="1200">
                <a:solidFill>
                  <a:schemeClr val="tx1"/>
                </a:solidFill>
                <a:latin typeface="+mn-lt"/>
                <a:ea typeface="+mn-ea"/>
                <a:cs typeface="+mn-cs"/>
              </a:defRPr>
            </a:lvl8pPr>
            <a:lvl9pPr marL="9965383" indent="-586199" algn="l" defTabSz="1172398" rtl="0" eaLnBrk="1" latinLnBrk="0" hangingPunct="1">
              <a:spcBef>
                <a:spcPct val="20000"/>
              </a:spcBef>
              <a:buFont typeface="Arial"/>
              <a:buChar char="•"/>
              <a:defRPr sz="5100" kern="1200">
                <a:solidFill>
                  <a:schemeClr val="tx1"/>
                </a:solidFill>
                <a:latin typeface="+mn-lt"/>
                <a:ea typeface="+mn-ea"/>
                <a:cs typeface="+mn-cs"/>
              </a:defRPr>
            </a:lvl9pPr>
          </a:lstStyle>
          <a:p>
            <a:pPr marL="0" indent="0" algn="ctr">
              <a:buNone/>
            </a:pPr>
            <a:r>
              <a:rPr lang="en-US" sz="3600" b="1" u="sng" dirty="0"/>
              <a:t>Daily # of Trending Topics by Top 4 Sports</a:t>
            </a:r>
          </a:p>
        </p:txBody>
      </p:sp>
      <p:graphicFrame>
        <p:nvGraphicFramePr>
          <p:cNvPr id="8" name="Chart 7">
            <a:extLst>
              <a:ext uri="{FF2B5EF4-FFF2-40B4-BE49-F238E27FC236}">
                <a16:creationId xmlns="" xmlns:a16="http://schemas.microsoft.com/office/drawing/2014/main" id="{DE0FB14E-FFC0-4CF7-867E-C855194B8836}"/>
              </a:ext>
            </a:extLst>
          </p:cNvPr>
          <p:cNvGraphicFramePr/>
          <p:nvPr>
            <p:extLst>
              <p:ext uri="{D42A27DB-BD31-4B8C-83A1-F6EECF244321}">
                <p14:modId xmlns:p14="http://schemas.microsoft.com/office/powerpoint/2010/main" val="1710921510"/>
              </p:ext>
            </p:extLst>
          </p:nvPr>
        </p:nvGraphicFramePr>
        <p:xfrm>
          <a:off x="7017879" y="4260490"/>
          <a:ext cx="17158518" cy="7451271"/>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7487999" y="13198088"/>
            <a:ext cx="7966376" cy="461665"/>
          </a:xfrm>
          <a:prstGeom prst="rect">
            <a:avLst/>
          </a:prstGeom>
        </p:spPr>
        <p:txBody>
          <a:bodyPr wrap="square">
            <a:spAutoFit/>
          </a:bodyPr>
          <a:lstStyle/>
          <a:p>
            <a:pPr lvl="0" defTabSz="457200">
              <a:defRPr/>
            </a:pPr>
            <a:r>
              <a:rPr lang="en-US" sz="1200" dirty="0">
                <a:solidFill>
                  <a:prstClr val="black"/>
                </a:solidFill>
                <a:latin typeface="Trebuchet MS" panose="020B0603020202020204" pitchFamily="34" charset="0"/>
              </a:rPr>
              <a:t>Source: VAB custom analysis of Top 10 trending Twitter Topics each night (8:30p, 9:30p, 10:30p, 11:30p) during 4-week time period (9/24/2018 – 10/21/2018). Results include both “direct” and “related” TV topics.</a:t>
            </a:r>
          </a:p>
        </p:txBody>
      </p:sp>
      <p:sp>
        <p:nvSpPr>
          <p:cNvPr id="24" name="TextBox 23"/>
          <p:cNvSpPr txBox="1"/>
          <p:nvPr/>
        </p:nvSpPr>
        <p:spPr>
          <a:xfrm>
            <a:off x="7657038" y="11666831"/>
            <a:ext cx="57979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Tues</a:t>
            </a:r>
          </a:p>
        </p:txBody>
      </p:sp>
      <p:sp>
        <p:nvSpPr>
          <p:cNvPr id="25" name="TextBox 24"/>
          <p:cNvSpPr txBox="1"/>
          <p:nvPr/>
        </p:nvSpPr>
        <p:spPr>
          <a:xfrm>
            <a:off x="7031342" y="11666831"/>
            <a:ext cx="60563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Mon</a:t>
            </a:r>
          </a:p>
        </p:txBody>
      </p:sp>
      <p:sp>
        <p:nvSpPr>
          <p:cNvPr id="26" name="TextBox 25"/>
          <p:cNvSpPr txBox="1"/>
          <p:nvPr/>
        </p:nvSpPr>
        <p:spPr>
          <a:xfrm>
            <a:off x="8831447" y="11666831"/>
            <a:ext cx="59941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Thurs</a:t>
            </a:r>
          </a:p>
        </p:txBody>
      </p:sp>
      <p:sp>
        <p:nvSpPr>
          <p:cNvPr id="27" name="TextBox 26"/>
          <p:cNvSpPr txBox="1"/>
          <p:nvPr/>
        </p:nvSpPr>
        <p:spPr>
          <a:xfrm>
            <a:off x="8225809" y="11666831"/>
            <a:ext cx="60563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Wed</a:t>
            </a:r>
          </a:p>
        </p:txBody>
      </p:sp>
      <p:sp>
        <p:nvSpPr>
          <p:cNvPr id="28" name="TextBox 27"/>
          <p:cNvSpPr txBox="1"/>
          <p:nvPr/>
        </p:nvSpPr>
        <p:spPr>
          <a:xfrm>
            <a:off x="9465698" y="11666831"/>
            <a:ext cx="57979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Fri</a:t>
            </a:r>
          </a:p>
        </p:txBody>
      </p:sp>
      <p:sp>
        <p:nvSpPr>
          <p:cNvPr id="29" name="TextBox 28"/>
          <p:cNvSpPr txBox="1"/>
          <p:nvPr/>
        </p:nvSpPr>
        <p:spPr>
          <a:xfrm>
            <a:off x="10675277" y="11666831"/>
            <a:ext cx="59941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Sun</a:t>
            </a:r>
          </a:p>
        </p:txBody>
      </p:sp>
      <p:sp>
        <p:nvSpPr>
          <p:cNvPr id="30" name="TextBox 29"/>
          <p:cNvSpPr txBox="1"/>
          <p:nvPr/>
        </p:nvSpPr>
        <p:spPr>
          <a:xfrm>
            <a:off x="10069639" y="11666831"/>
            <a:ext cx="60563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Sat</a:t>
            </a:r>
          </a:p>
        </p:txBody>
      </p:sp>
      <p:sp>
        <p:nvSpPr>
          <p:cNvPr id="31" name="TextBox 30"/>
          <p:cNvSpPr txBox="1"/>
          <p:nvPr/>
        </p:nvSpPr>
        <p:spPr>
          <a:xfrm>
            <a:off x="11920113" y="11666831"/>
            <a:ext cx="57979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Tues</a:t>
            </a:r>
          </a:p>
        </p:txBody>
      </p:sp>
      <p:sp>
        <p:nvSpPr>
          <p:cNvPr id="32" name="TextBox 31"/>
          <p:cNvSpPr txBox="1"/>
          <p:nvPr/>
        </p:nvSpPr>
        <p:spPr>
          <a:xfrm>
            <a:off x="11294417" y="11666831"/>
            <a:ext cx="60563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Mon</a:t>
            </a:r>
          </a:p>
        </p:txBody>
      </p:sp>
      <p:sp>
        <p:nvSpPr>
          <p:cNvPr id="33" name="TextBox 32"/>
          <p:cNvSpPr txBox="1"/>
          <p:nvPr/>
        </p:nvSpPr>
        <p:spPr>
          <a:xfrm>
            <a:off x="13094522" y="11666831"/>
            <a:ext cx="59941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Thurs</a:t>
            </a:r>
          </a:p>
        </p:txBody>
      </p:sp>
      <p:sp>
        <p:nvSpPr>
          <p:cNvPr id="34" name="TextBox 33"/>
          <p:cNvSpPr txBox="1"/>
          <p:nvPr/>
        </p:nvSpPr>
        <p:spPr>
          <a:xfrm>
            <a:off x="12506469" y="11666831"/>
            <a:ext cx="60563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Wed</a:t>
            </a:r>
          </a:p>
        </p:txBody>
      </p:sp>
      <p:sp>
        <p:nvSpPr>
          <p:cNvPr id="35" name="TextBox 34"/>
          <p:cNvSpPr txBox="1"/>
          <p:nvPr/>
        </p:nvSpPr>
        <p:spPr>
          <a:xfrm>
            <a:off x="13728773" y="11666831"/>
            <a:ext cx="57979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Fri</a:t>
            </a:r>
          </a:p>
        </p:txBody>
      </p:sp>
      <p:sp>
        <p:nvSpPr>
          <p:cNvPr id="36" name="TextBox 35"/>
          <p:cNvSpPr txBox="1"/>
          <p:nvPr/>
        </p:nvSpPr>
        <p:spPr>
          <a:xfrm>
            <a:off x="14938352" y="11666831"/>
            <a:ext cx="59941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Sun</a:t>
            </a:r>
          </a:p>
        </p:txBody>
      </p:sp>
      <p:sp>
        <p:nvSpPr>
          <p:cNvPr id="37" name="TextBox 36"/>
          <p:cNvSpPr txBox="1"/>
          <p:nvPr/>
        </p:nvSpPr>
        <p:spPr>
          <a:xfrm>
            <a:off x="14297544" y="11666831"/>
            <a:ext cx="60563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Sat</a:t>
            </a:r>
          </a:p>
        </p:txBody>
      </p:sp>
      <p:sp>
        <p:nvSpPr>
          <p:cNvPr id="38" name="TextBox 37"/>
          <p:cNvSpPr txBox="1"/>
          <p:nvPr/>
        </p:nvSpPr>
        <p:spPr>
          <a:xfrm>
            <a:off x="16202912" y="11666831"/>
            <a:ext cx="57979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Tues</a:t>
            </a:r>
          </a:p>
        </p:txBody>
      </p:sp>
      <p:sp>
        <p:nvSpPr>
          <p:cNvPr id="39" name="TextBox 38"/>
          <p:cNvSpPr txBox="1"/>
          <p:nvPr/>
        </p:nvSpPr>
        <p:spPr>
          <a:xfrm>
            <a:off x="15577216" y="11666831"/>
            <a:ext cx="60563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Mon</a:t>
            </a:r>
          </a:p>
        </p:txBody>
      </p:sp>
      <p:sp>
        <p:nvSpPr>
          <p:cNvPr id="40" name="TextBox 39"/>
          <p:cNvSpPr txBox="1"/>
          <p:nvPr/>
        </p:nvSpPr>
        <p:spPr>
          <a:xfrm>
            <a:off x="17407527" y="11666831"/>
            <a:ext cx="59941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Thurs</a:t>
            </a:r>
          </a:p>
        </p:txBody>
      </p:sp>
      <p:sp>
        <p:nvSpPr>
          <p:cNvPr id="41" name="TextBox 40"/>
          <p:cNvSpPr txBox="1"/>
          <p:nvPr/>
        </p:nvSpPr>
        <p:spPr>
          <a:xfrm>
            <a:off x="16824438" y="11666831"/>
            <a:ext cx="60563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Wed</a:t>
            </a:r>
          </a:p>
        </p:txBody>
      </p:sp>
      <p:sp>
        <p:nvSpPr>
          <p:cNvPr id="42" name="TextBox 41"/>
          <p:cNvSpPr txBox="1"/>
          <p:nvPr/>
        </p:nvSpPr>
        <p:spPr>
          <a:xfrm>
            <a:off x="18059363" y="11666831"/>
            <a:ext cx="57979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Fri</a:t>
            </a:r>
          </a:p>
        </p:txBody>
      </p:sp>
      <p:sp>
        <p:nvSpPr>
          <p:cNvPr id="43" name="TextBox 42"/>
          <p:cNvSpPr txBox="1"/>
          <p:nvPr/>
        </p:nvSpPr>
        <p:spPr>
          <a:xfrm>
            <a:off x="19244314" y="11666831"/>
            <a:ext cx="59941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Sun</a:t>
            </a:r>
          </a:p>
        </p:txBody>
      </p:sp>
      <p:sp>
        <p:nvSpPr>
          <p:cNvPr id="44" name="TextBox 43"/>
          <p:cNvSpPr txBox="1"/>
          <p:nvPr/>
        </p:nvSpPr>
        <p:spPr>
          <a:xfrm>
            <a:off x="18633098" y="11666831"/>
            <a:ext cx="60563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Sat</a:t>
            </a:r>
          </a:p>
        </p:txBody>
      </p:sp>
      <p:sp>
        <p:nvSpPr>
          <p:cNvPr id="45" name="TextBox 44"/>
          <p:cNvSpPr txBox="1"/>
          <p:nvPr/>
        </p:nvSpPr>
        <p:spPr>
          <a:xfrm>
            <a:off x="20541157" y="11666831"/>
            <a:ext cx="57979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Tues</a:t>
            </a:r>
          </a:p>
        </p:txBody>
      </p:sp>
      <p:sp>
        <p:nvSpPr>
          <p:cNvPr id="46" name="TextBox 45"/>
          <p:cNvSpPr txBox="1"/>
          <p:nvPr/>
        </p:nvSpPr>
        <p:spPr>
          <a:xfrm>
            <a:off x="19915461" y="11666831"/>
            <a:ext cx="60563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Mon</a:t>
            </a:r>
          </a:p>
        </p:txBody>
      </p:sp>
      <p:sp>
        <p:nvSpPr>
          <p:cNvPr id="47" name="TextBox 46"/>
          <p:cNvSpPr txBox="1"/>
          <p:nvPr/>
        </p:nvSpPr>
        <p:spPr>
          <a:xfrm>
            <a:off x="21768321" y="11666831"/>
            <a:ext cx="59941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Thurs</a:t>
            </a:r>
          </a:p>
        </p:txBody>
      </p:sp>
      <p:sp>
        <p:nvSpPr>
          <p:cNvPr id="48" name="TextBox 47"/>
          <p:cNvSpPr txBox="1"/>
          <p:nvPr/>
        </p:nvSpPr>
        <p:spPr>
          <a:xfrm>
            <a:off x="21109928" y="11666831"/>
            <a:ext cx="60563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Wed</a:t>
            </a:r>
          </a:p>
        </p:txBody>
      </p:sp>
      <p:sp>
        <p:nvSpPr>
          <p:cNvPr id="49" name="TextBox 48"/>
          <p:cNvSpPr txBox="1"/>
          <p:nvPr/>
        </p:nvSpPr>
        <p:spPr>
          <a:xfrm>
            <a:off x="22367402" y="11666831"/>
            <a:ext cx="57979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Fri</a:t>
            </a:r>
          </a:p>
        </p:txBody>
      </p:sp>
      <p:sp>
        <p:nvSpPr>
          <p:cNvPr id="50" name="TextBox 49"/>
          <p:cNvSpPr txBox="1"/>
          <p:nvPr/>
        </p:nvSpPr>
        <p:spPr>
          <a:xfrm>
            <a:off x="23576981" y="11666831"/>
            <a:ext cx="59941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Sun</a:t>
            </a:r>
          </a:p>
        </p:txBody>
      </p:sp>
      <p:sp>
        <p:nvSpPr>
          <p:cNvPr id="51" name="TextBox 50"/>
          <p:cNvSpPr txBox="1"/>
          <p:nvPr/>
        </p:nvSpPr>
        <p:spPr>
          <a:xfrm>
            <a:off x="22971343" y="11666831"/>
            <a:ext cx="60563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Sat</a:t>
            </a:r>
          </a:p>
        </p:txBody>
      </p:sp>
      <p:sp>
        <p:nvSpPr>
          <p:cNvPr id="4" name="TextBox 3"/>
          <p:cNvSpPr txBox="1"/>
          <p:nvPr/>
        </p:nvSpPr>
        <p:spPr>
          <a:xfrm>
            <a:off x="7056613" y="7756022"/>
            <a:ext cx="562666" cy="523220"/>
          </a:xfrm>
          <a:prstGeom prst="rect">
            <a:avLst/>
          </a:prstGeom>
          <a:noFill/>
        </p:spPr>
        <p:txBody>
          <a:bodyPr wrap="square" rtlCol="0">
            <a:spAutoFit/>
          </a:bodyPr>
          <a:lstStyle/>
          <a:p>
            <a:pPr algn="ctr"/>
            <a:r>
              <a:rPr lang="en-US" sz="2800" u="sng" dirty="0"/>
              <a:t>13</a:t>
            </a:r>
          </a:p>
        </p:txBody>
      </p:sp>
      <p:sp>
        <p:nvSpPr>
          <p:cNvPr id="52" name="TextBox 51"/>
          <p:cNvSpPr txBox="1"/>
          <p:nvPr/>
        </p:nvSpPr>
        <p:spPr>
          <a:xfrm>
            <a:off x="7674168" y="10579916"/>
            <a:ext cx="562666" cy="523220"/>
          </a:xfrm>
          <a:prstGeom prst="rect">
            <a:avLst/>
          </a:prstGeom>
          <a:noFill/>
        </p:spPr>
        <p:txBody>
          <a:bodyPr wrap="square" rtlCol="0">
            <a:spAutoFit/>
          </a:bodyPr>
          <a:lstStyle/>
          <a:p>
            <a:pPr algn="ctr"/>
            <a:r>
              <a:rPr lang="en-US" sz="2800" u="sng" dirty="0"/>
              <a:t>1</a:t>
            </a:r>
          </a:p>
        </p:txBody>
      </p:sp>
      <p:sp>
        <p:nvSpPr>
          <p:cNvPr id="54" name="TextBox 53"/>
          <p:cNvSpPr txBox="1"/>
          <p:nvPr/>
        </p:nvSpPr>
        <p:spPr>
          <a:xfrm>
            <a:off x="8296282" y="10293720"/>
            <a:ext cx="562666" cy="523220"/>
          </a:xfrm>
          <a:prstGeom prst="rect">
            <a:avLst/>
          </a:prstGeom>
          <a:noFill/>
        </p:spPr>
        <p:txBody>
          <a:bodyPr wrap="square" rtlCol="0">
            <a:spAutoFit/>
          </a:bodyPr>
          <a:lstStyle/>
          <a:p>
            <a:pPr algn="ctr"/>
            <a:r>
              <a:rPr lang="en-US" sz="2800" u="sng" dirty="0"/>
              <a:t>2</a:t>
            </a:r>
          </a:p>
        </p:txBody>
      </p:sp>
      <p:sp>
        <p:nvSpPr>
          <p:cNvPr id="55" name="TextBox 54"/>
          <p:cNvSpPr txBox="1"/>
          <p:nvPr/>
        </p:nvSpPr>
        <p:spPr>
          <a:xfrm>
            <a:off x="8883261" y="8431642"/>
            <a:ext cx="562666" cy="523220"/>
          </a:xfrm>
          <a:prstGeom prst="rect">
            <a:avLst/>
          </a:prstGeom>
          <a:noFill/>
        </p:spPr>
        <p:txBody>
          <a:bodyPr wrap="square" rtlCol="0">
            <a:spAutoFit/>
          </a:bodyPr>
          <a:lstStyle/>
          <a:p>
            <a:pPr algn="ctr"/>
            <a:r>
              <a:rPr lang="en-US" sz="2800" u="sng" dirty="0"/>
              <a:t>10</a:t>
            </a:r>
          </a:p>
        </p:txBody>
      </p:sp>
      <p:sp>
        <p:nvSpPr>
          <p:cNvPr id="56" name="TextBox 55"/>
          <p:cNvSpPr txBox="1"/>
          <p:nvPr/>
        </p:nvSpPr>
        <p:spPr>
          <a:xfrm>
            <a:off x="9493313" y="7741417"/>
            <a:ext cx="562666" cy="523220"/>
          </a:xfrm>
          <a:prstGeom prst="rect">
            <a:avLst/>
          </a:prstGeom>
          <a:noFill/>
        </p:spPr>
        <p:txBody>
          <a:bodyPr wrap="square" rtlCol="0">
            <a:spAutoFit/>
          </a:bodyPr>
          <a:lstStyle/>
          <a:p>
            <a:pPr algn="ctr"/>
            <a:r>
              <a:rPr lang="en-US" sz="2800" u="sng" dirty="0"/>
              <a:t>13</a:t>
            </a:r>
          </a:p>
        </p:txBody>
      </p:sp>
      <p:sp>
        <p:nvSpPr>
          <p:cNvPr id="57" name="TextBox 56"/>
          <p:cNvSpPr txBox="1"/>
          <p:nvPr/>
        </p:nvSpPr>
        <p:spPr>
          <a:xfrm>
            <a:off x="10115541" y="6792248"/>
            <a:ext cx="562666" cy="523220"/>
          </a:xfrm>
          <a:prstGeom prst="rect">
            <a:avLst/>
          </a:prstGeom>
          <a:noFill/>
        </p:spPr>
        <p:txBody>
          <a:bodyPr wrap="square" rtlCol="0">
            <a:spAutoFit/>
          </a:bodyPr>
          <a:lstStyle/>
          <a:p>
            <a:pPr algn="ctr"/>
            <a:r>
              <a:rPr lang="en-US" sz="2800" u="sng" dirty="0"/>
              <a:t>17</a:t>
            </a:r>
          </a:p>
        </p:txBody>
      </p:sp>
      <p:sp>
        <p:nvSpPr>
          <p:cNvPr id="58" name="TextBox 57"/>
          <p:cNvSpPr txBox="1"/>
          <p:nvPr/>
        </p:nvSpPr>
        <p:spPr>
          <a:xfrm>
            <a:off x="10712701" y="6068176"/>
            <a:ext cx="562666" cy="523220"/>
          </a:xfrm>
          <a:prstGeom prst="rect">
            <a:avLst/>
          </a:prstGeom>
          <a:noFill/>
        </p:spPr>
        <p:txBody>
          <a:bodyPr wrap="square" rtlCol="0">
            <a:spAutoFit/>
          </a:bodyPr>
          <a:lstStyle/>
          <a:p>
            <a:pPr algn="ctr"/>
            <a:r>
              <a:rPr lang="en-US" sz="2800" u="sng" dirty="0"/>
              <a:t>20</a:t>
            </a:r>
          </a:p>
        </p:txBody>
      </p:sp>
      <p:sp>
        <p:nvSpPr>
          <p:cNvPr id="59" name="TextBox 58"/>
          <p:cNvSpPr txBox="1"/>
          <p:nvPr/>
        </p:nvSpPr>
        <p:spPr>
          <a:xfrm>
            <a:off x="11338420" y="7024270"/>
            <a:ext cx="562666" cy="523220"/>
          </a:xfrm>
          <a:prstGeom prst="rect">
            <a:avLst/>
          </a:prstGeom>
          <a:noFill/>
        </p:spPr>
        <p:txBody>
          <a:bodyPr wrap="square" rtlCol="0">
            <a:spAutoFit/>
          </a:bodyPr>
          <a:lstStyle/>
          <a:p>
            <a:pPr algn="ctr"/>
            <a:r>
              <a:rPr lang="en-US" sz="2800" u="sng" dirty="0"/>
              <a:t>16</a:t>
            </a:r>
          </a:p>
        </p:txBody>
      </p:sp>
      <p:sp>
        <p:nvSpPr>
          <p:cNvPr id="60" name="TextBox 59"/>
          <p:cNvSpPr txBox="1"/>
          <p:nvPr/>
        </p:nvSpPr>
        <p:spPr>
          <a:xfrm>
            <a:off x="11937243" y="6311312"/>
            <a:ext cx="562666" cy="523220"/>
          </a:xfrm>
          <a:prstGeom prst="rect">
            <a:avLst/>
          </a:prstGeom>
          <a:noFill/>
        </p:spPr>
        <p:txBody>
          <a:bodyPr wrap="square" rtlCol="0">
            <a:spAutoFit/>
          </a:bodyPr>
          <a:lstStyle/>
          <a:p>
            <a:pPr algn="ctr"/>
            <a:r>
              <a:rPr lang="en-US" sz="2800" u="sng" dirty="0"/>
              <a:t>19</a:t>
            </a:r>
          </a:p>
        </p:txBody>
      </p:sp>
      <p:sp>
        <p:nvSpPr>
          <p:cNvPr id="53" name="TextBox 52"/>
          <p:cNvSpPr txBox="1"/>
          <p:nvPr/>
        </p:nvSpPr>
        <p:spPr>
          <a:xfrm>
            <a:off x="13179271" y="6800322"/>
            <a:ext cx="562666" cy="523220"/>
          </a:xfrm>
          <a:prstGeom prst="rect">
            <a:avLst/>
          </a:prstGeom>
          <a:noFill/>
        </p:spPr>
        <p:txBody>
          <a:bodyPr wrap="square" rtlCol="0">
            <a:spAutoFit/>
          </a:bodyPr>
          <a:lstStyle/>
          <a:p>
            <a:pPr algn="ctr"/>
            <a:r>
              <a:rPr lang="en-US" sz="2800" u="sng" dirty="0"/>
              <a:t>17</a:t>
            </a:r>
          </a:p>
        </p:txBody>
      </p:sp>
      <p:sp>
        <p:nvSpPr>
          <p:cNvPr id="61" name="TextBox 60"/>
          <p:cNvSpPr txBox="1"/>
          <p:nvPr/>
        </p:nvSpPr>
        <p:spPr>
          <a:xfrm>
            <a:off x="12535279" y="7940373"/>
            <a:ext cx="562666" cy="523220"/>
          </a:xfrm>
          <a:prstGeom prst="rect">
            <a:avLst/>
          </a:prstGeom>
          <a:noFill/>
        </p:spPr>
        <p:txBody>
          <a:bodyPr wrap="square" rtlCol="0">
            <a:spAutoFit/>
          </a:bodyPr>
          <a:lstStyle/>
          <a:p>
            <a:pPr algn="ctr"/>
            <a:r>
              <a:rPr lang="en-US" sz="2800" u="sng" dirty="0"/>
              <a:t>12</a:t>
            </a:r>
          </a:p>
        </p:txBody>
      </p:sp>
      <p:sp>
        <p:nvSpPr>
          <p:cNvPr id="62" name="TextBox 61"/>
          <p:cNvSpPr txBox="1"/>
          <p:nvPr/>
        </p:nvSpPr>
        <p:spPr>
          <a:xfrm>
            <a:off x="15627720" y="5896325"/>
            <a:ext cx="562666" cy="523220"/>
          </a:xfrm>
          <a:prstGeom prst="rect">
            <a:avLst/>
          </a:prstGeom>
          <a:noFill/>
        </p:spPr>
        <p:txBody>
          <a:bodyPr wrap="square" rtlCol="0">
            <a:spAutoFit/>
          </a:bodyPr>
          <a:lstStyle/>
          <a:p>
            <a:pPr algn="ctr"/>
            <a:r>
              <a:rPr lang="en-US" sz="2800" u="sng" dirty="0"/>
              <a:t>21</a:t>
            </a:r>
          </a:p>
        </p:txBody>
      </p:sp>
      <p:sp>
        <p:nvSpPr>
          <p:cNvPr id="63" name="TextBox 62"/>
          <p:cNvSpPr txBox="1"/>
          <p:nvPr/>
        </p:nvSpPr>
        <p:spPr>
          <a:xfrm>
            <a:off x="14393257" y="6538712"/>
            <a:ext cx="562666" cy="523220"/>
          </a:xfrm>
          <a:prstGeom prst="rect">
            <a:avLst/>
          </a:prstGeom>
          <a:noFill/>
        </p:spPr>
        <p:txBody>
          <a:bodyPr wrap="square" rtlCol="0">
            <a:spAutoFit/>
          </a:bodyPr>
          <a:lstStyle/>
          <a:p>
            <a:pPr algn="ctr"/>
            <a:r>
              <a:rPr lang="en-US" sz="2800" u="sng" dirty="0"/>
              <a:t>18</a:t>
            </a:r>
          </a:p>
        </p:txBody>
      </p:sp>
      <p:sp>
        <p:nvSpPr>
          <p:cNvPr id="64" name="TextBox 63"/>
          <p:cNvSpPr txBox="1"/>
          <p:nvPr/>
        </p:nvSpPr>
        <p:spPr>
          <a:xfrm>
            <a:off x="14985978" y="6538712"/>
            <a:ext cx="562666" cy="523220"/>
          </a:xfrm>
          <a:prstGeom prst="rect">
            <a:avLst/>
          </a:prstGeom>
          <a:noFill/>
        </p:spPr>
        <p:txBody>
          <a:bodyPr wrap="square" rtlCol="0">
            <a:spAutoFit/>
          </a:bodyPr>
          <a:lstStyle/>
          <a:p>
            <a:pPr algn="ctr"/>
            <a:r>
              <a:rPr lang="en-US" sz="2800" u="sng" dirty="0"/>
              <a:t>18</a:t>
            </a:r>
          </a:p>
        </p:txBody>
      </p:sp>
      <p:sp>
        <p:nvSpPr>
          <p:cNvPr id="65" name="TextBox 64"/>
          <p:cNvSpPr txBox="1"/>
          <p:nvPr/>
        </p:nvSpPr>
        <p:spPr>
          <a:xfrm>
            <a:off x="13782906" y="6093231"/>
            <a:ext cx="562666" cy="523220"/>
          </a:xfrm>
          <a:prstGeom prst="rect">
            <a:avLst/>
          </a:prstGeom>
          <a:noFill/>
        </p:spPr>
        <p:txBody>
          <a:bodyPr wrap="square" rtlCol="0">
            <a:spAutoFit/>
          </a:bodyPr>
          <a:lstStyle/>
          <a:p>
            <a:pPr algn="ctr"/>
            <a:r>
              <a:rPr lang="en-US" sz="2800" u="sng" dirty="0"/>
              <a:t>20</a:t>
            </a:r>
          </a:p>
        </p:txBody>
      </p:sp>
      <p:sp>
        <p:nvSpPr>
          <p:cNvPr id="66" name="TextBox 65"/>
          <p:cNvSpPr txBox="1"/>
          <p:nvPr/>
        </p:nvSpPr>
        <p:spPr>
          <a:xfrm>
            <a:off x="16231905" y="9653118"/>
            <a:ext cx="562666" cy="523220"/>
          </a:xfrm>
          <a:prstGeom prst="rect">
            <a:avLst/>
          </a:prstGeom>
          <a:noFill/>
        </p:spPr>
        <p:txBody>
          <a:bodyPr wrap="square" rtlCol="0">
            <a:spAutoFit/>
          </a:bodyPr>
          <a:lstStyle/>
          <a:p>
            <a:pPr algn="ctr"/>
            <a:r>
              <a:rPr lang="en-US" sz="2800" u="sng" dirty="0"/>
              <a:t>5</a:t>
            </a:r>
          </a:p>
        </p:txBody>
      </p:sp>
      <p:sp>
        <p:nvSpPr>
          <p:cNvPr id="67" name="TextBox 66"/>
          <p:cNvSpPr txBox="1"/>
          <p:nvPr/>
        </p:nvSpPr>
        <p:spPr>
          <a:xfrm>
            <a:off x="16837394" y="10293720"/>
            <a:ext cx="562666" cy="523220"/>
          </a:xfrm>
          <a:prstGeom prst="rect">
            <a:avLst/>
          </a:prstGeom>
          <a:noFill/>
        </p:spPr>
        <p:txBody>
          <a:bodyPr wrap="square" rtlCol="0">
            <a:spAutoFit/>
          </a:bodyPr>
          <a:lstStyle/>
          <a:p>
            <a:pPr algn="ctr"/>
            <a:r>
              <a:rPr lang="en-US" sz="2800" u="sng" dirty="0"/>
              <a:t>2</a:t>
            </a:r>
          </a:p>
        </p:txBody>
      </p:sp>
      <p:sp>
        <p:nvSpPr>
          <p:cNvPr id="68" name="TextBox 67"/>
          <p:cNvSpPr txBox="1"/>
          <p:nvPr/>
        </p:nvSpPr>
        <p:spPr>
          <a:xfrm>
            <a:off x="17444277" y="8688465"/>
            <a:ext cx="562666" cy="523220"/>
          </a:xfrm>
          <a:prstGeom prst="rect">
            <a:avLst/>
          </a:prstGeom>
          <a:noFill/>
        </p:spPr>
        <p:txBody>
          <a:bodyPr wrap="square" rtlCol="0">
            <a:spAutoFit/>
          </a:bodyPr>
          <a:lstStyle/>
          <a:p>
            <a:pPr algn="ctr"/>
            <a:r>
              <a:rPr lang="en-US" sz="2800" u="sng" dirty="0"/>
              <a:t>9</a:t>
            </a:r>
          </a:p>
        </p:txBody>
      </p:sp>
      <p:sp>
        <p:nvSpPr>
          <p:cNvPr id="69" name="TextBox 68"/>
          <p:cNvSpPr txBox="1"/>
          <p:nvPr/>
        </p:nvSpPr>
        <p:spPr>
          <a:xfrm>
            <a:off x="18038307" y="8950075"/>
            <a:ext cx="562666" cy="523220"/>
          </a:xfrm>
          <a:prstGeom prst="rect">
            <a:avLst/>
          </a:prstGeom>
          <a:noFill/>
        </p:spPr>
        <p:txBody>
          <a:bodyPr wrap="square" rtlCol="0">
            <a:spAutoFit/>
          </a:bodyPr>
          <a:lstStyle/>
          <a:p>
            <a:pPr algn="ctr"/>
            <a:r>
              <a:rPr lang="en-US" sz="2800" u="sng" dirty="0"/>
              <a:t>8</a:t>
            </a:r>
          </a:p>
        </p:txBody>
      </p:sp>
      <p:sp>
        <p:nvSpPr>
          <p:cNvPr id="70" name="TextBox 69"/>
          <p:cNvSpPr txBox="1"/>
          <p:nvPr/>
        </p:nvSpPr>
        <p:spPr>
          <a:xfrm>
            <a:off x="18695447" y="5399115"/>
            <a:ext cx="562666" cy="523220"/>
          </a:xfrm>
          <a:prstGeom prst="rect">
            <a:avLst/>
          </a:prstGeom>
          <a:noFill/>
        </p:spPr>
        <p:txBody>
          <a:bodyPr wrap="square" rtlCol="0">
            <a:spAutoFit/>
          </a:bodyPr>
          <a:lstStyle/>
          <a:p>
            <a:pPr algn="ctr"/>
            <a:r>
              <a:rPr lang="en-US" sz="2800" u="sng" dirty="0"/>
              <a:t>23</a:t>
            </a:r>
          </a:p>
        </p:txBody>
      </p:sp>
      <p:sp>
        <p:nvSpPr>
          <p:cNvPr id="71" name="TextBox 70"/>
          <p:cNvSpPr txBox="1"/>
          <p:nvPr/>
        </p:nvSpPr>
        <p:spPr>
          <a:xfrm>
            <a:off x="19283525" y="6501050"/>
            <a:ext cx="562666" cy="523220"/>
          </a:xfrm>
          <a:prstGeom prst="rect">
            <a:avLst/>
          </a:prstGeom>
          <a:noFill/>
        </p:spPr>
        <p:txBody>
          <a:bodyPr wrap="square" rtlCol="0">
            <a:spAutoFit/>
          </a:bodyPr>
          <a:lstStyle/>
          <a:p>
            <a:pPr algn="ctr"/>
            <a:r>
              <a:rPr lang="en-US" sz="2800" u="sng" dirty="0"/>
              <a:t>18</a:t>
            </a:r>
          </a:p>
        </p:txBody>
      </p:sp>
      <p:sp>
        <p:nvSpPr>
          <p:cNvPr id="72" name="TextBox 71"/>
          <p:cNvSpPr txBox="1"/>
          <p:nvPr/>
        </p:nvSpPr>
        <p:spPr>
          <a:xfrm>
            <a:off x="20511553" y="7969782"/>
            <a:ext cx="562666" cy="523220"/>
          </a:xfrm>
          <a:prstGeom prst="rect">
            <a:avLst/>
          </a:prstGeom>
          <a:noFill/>
        </p:spPr>
        <p:txBody>
          <a:bodyPr wrap="square" rtlCol="0">
            <a:spAutoFit/>
          </a:bodyPr>
          <a:lstStyle/>
          <a:p>
            <a:pPr algn="ctr"/>
            <a:r>
              <a:rPr lang="en-US" sz="2800" u="sng" dirty="0"/>
              <a:t>12</a:t>
            </a:r>
          </a:p>
        </p:txBody>
      </p:sp>
      <p:sp>
        <p:nvSpPr>
          <p:cNvPr id="73" name="TextBox 72"/>
          <p:cNvSpPr txBox="1"/>
          <p:nvPr/>
        </p:nvSpPr>
        <p:spPr>
          <a:xfrm>
            <a:off x="19920235" y="7795256"/>
            <a:ext cx="562666" cy="523220"/>
          </a:xfrm>
          <a:prstGeom prst="rect">
            <a:avLst/>
          </a:prstGeom>
          <a:noFill/>
        </p:spPr>
        <p:txBody>
          <a:bodyPr wrap="square" rtlCol="0">
            <a:spAutoFit/>
          </a:bodyPr>
          <a:lstStyle/>
          <a:p>
            <a:pPr algn="ctr"/>
            <a:r>
              <a:rPr lang="en-US" sz="2800" u="sng" dirty="0"/>
              <a:t>13</a:t>
            </a:r>
          </a:p>
        </p:txBody>
      </p:sp>
      <p:sp>
        <p:nvSpPr>
          <p:cNvPr id="74" name="TextBox 73"/>
          <p:cNvSpPr txBox="1"/>
          <p:nvPr/>
        </p:nvSpPr>
        <p:spPr>
          <a:xfrm>
            <a:off x="21113696" y="7024270"/>
            <a:ext cx="562666" cy="523220"/>
          </a:xfrm>
          <a:prstGeom prst="rect">
            <a:avLst/>
          </a:prstGeom>
          <a:noFill/>
        </p:spPr>
        <p:txBody>
          <a:bodyPr wrap="square" rtlCol="0">
            <a:spAutoFit/>
          </a:bodyPr>
          <a:lstStyle/>
          <a:p>
            <a:pPr algn="ctr"/>
            <a:r>
              <a:rPr lang="en-US" sz="2800" u="sng" dirty="0"/>
              <a:t>16</a:t>
            </a:r>
          </a:p>
        </p:txBody>
      </p:sp>
      <p:sp>
        <p:nvSpPr>
          <p:cNvPr id="75" name="TextBox 74"/>
          <p:cNvSpPr txBox="1"/>
          <p:nvPr/>
        </p:nvSpPr>
        <p:spPr>
          <a:xfrm>
            <a:off x="21719334" y="6568533"/>
            <a:ext cx="562666" cy="523220"/>
          </a:xfrm>
          <a:prstGeom prst="rect">
            <a:avLst/>
          </a:prstGeom>
          <a:noFill/>
        </p:spPr>
        <p:txBody>
          <a:bodyPr wrap="square" rtlCol="0">
            <a:spAutoFit/>
          </a:bodyPr>
          <a:lstStyle/>
          <a:p>
            <a:pPr algn="ctr"/>
            <a:r>
              <a:rPr lang="en-US" sz="2800" u="sng" dirty="0"/>
              <a:t>18</a:t>
            </a:r>
          </a:p>
        </p:txBody>
      </p:sp>
      <p:sp>
        <p:nvSpPr>
          <p:cNvPr id="76" name="TextBox 75"/>
          <p:cNvSpPr txBox="1"/>
          <p:nvPr/>
        </p:nvSpPr>
        <p:spPr>
          <a:xfrm>
            <a:off x="22367737" y="7944019"/>
            <a:ext cx="562666" cy="523220"/>
          </a:xfrm>
          <a:prstGeom prst="rect">
            <a:avLst/>
          </a:prstGeom>
          <a:noFill/>
        </p:spPr>
        <p:txBody>
          <a:bodyPr wrap="square" rtlCol="0">
            <a:spAutoFit/>
          </a:bodyPr>
          <a:lstStyle/>
          <a:p>
            <a:pPr algn="ctr"/>
            <a:r>
              <a:rPr lang="en-US" sz="2800" u="sng" dirty="0"/>
              <a:t>12</a:t>
            </a:r>
          </a:p>
        </p:txBody>
      </p:sp>
      <p:sp>
        <p:nvSpPr>
          <p:cNvPr id="77" name="TextBox 76"/>
          <p:cNvSpPr txBox="1"/>
          <p:nvPr/>
        </p:nvSpPr>
        <p:spPr>
          <a:xfrm>
            <a:off x="22951820" y="4707494"/>
            <a:ext cx="562666" cy="523220"/>
          </a:xfrm>
          <a:prstGeom prst="rect">
            <a:avLst/>
          </a:prstGeom>
          <a:noFill/>
        </p:spPr>
        <p:txBody>
          <a:bodyPr wrap="square" rtlCol="0">
            <a:spAutoFit/>
          </a:bodyPr>
          <a:lstStyle/>
          <a:p>
            <a:pPr algn="ctr"/>
            <a:r>
              <a:rPr lang="en-US" sz="2800" u="sng" dirty="0"/>
              <a:t>26</a:t>
            </a:r>
          </a:p>
        </p:txBody>
      </p:sp>
      <p:sp>
        <p:nvSpPr>
          <p:cNvPr id="78" name="TextBox 77"/>
          <p:cNvSpPr txBox="1"/>
          <p:nvPr/>
        </p:nvSpPr>
        <p:spPr>
          <a:xfrm>
            <a:off x="23576981" y="7053858"/>
            <a:ext cx="562666" cy="523220"/>
          </a:xfrm>
          <a:prstGeom prst="rect">
            <a:avLst/>
          </a:prstGeom>
          <a:noFill/>
        </p:spPr>
        <p:txBody>
          <a:bodyPr wrap="square" rtlCol="0">
            <a:spAutoFit/>
          </a:bodyPr>
          <a:lstStyle/>
          <a:p>
            <a:pPr algn="ctr"/>
            <a:r>
              <a:rPr lang="en-US" sz="2800" u="sng" dirty="0"/>
              <a:t>16</a:t>
            </a:r>
          </a:p>
        </p:txBody>
      </p:sp>
    </p:spTree>
    <p:extLst>
      <p:ext uri="{BB962C8B-B14F-4D97-AF65-F5344CB8AC3E}">
        <p14:creationId xmlns:p14="http://schemas.microsoft.com/office/powerpoint/2010/main" val="2336896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37</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26241" y="4158347"/>
            <a:ext cx="6566985" cy="4524315"/>
          </a:xfrm>
          <a:prstGeom prst="rect">
            <a:avLst/>
          </a:prstGeom>
          <a:noFill/>
        </p:spPr>
        <p:txBody>
          <a:bodyPr wrap="square" rtlCol="0">
            <a:spAutoFit/>
          </a:bodyPr>
          <a:lstStyle/>
          <a:p>
            <a:r>
              <a:rPr lang="en-US" sz="4800" dirty="0">
                <a:solidFill>
                  <a:schemeClr val="bg1"/>
                </a:solidFill>
                <a:latin typeface="Trebuchet MS" panose="020B0603020202020204" pitchFamily="34" charset="0"/>
              </a:rPr>
              <a:t>As For News, </a:t>
            </a:r>
          </a:p>
          <a:p>
            <a:r>
              <a:rPr lang="en-US" sz="4800" dirty="0">
                <a:solidFill>
                  <a:schemeClr val="bg1"/>
                </a:solidFill>
                <a:latin typeface="Trebuchet MS" panose="020B0603020202020204" pitchFamily="34" charset="0"/>
              </a:rPr>
              <a:t>‘Around The Clock’ TV Coverage Creates </a:t>
            </a:r>
            <a:r>
              <a:rPr lang="en-US" sz="4800" b="1" dirty="0">
                <a:latin typeface="Trebuchet MS" panose="020B0603020202020204" pitchFamily="34" charset="0"/>
              </a:rPr>
              <a:t>Continual Chatter </a:t>
            </a:r>
            <a:r>
              <a:rPr lang="en-US" sz="4800" dirty="0">
                <a:solidFill>
                  <a:schemeClr val="bg1"/>
                </a:solidFill>
                <a:latin typeface="Trebuchet MS" panose="020B0603020202020204" pitchFamily="34" charset="0"/>
              </a:rPr>
              <a:t>Online For Major Current Events </a:t>
            </a:r>
          </a:p>
        </p:txBody>
      </p:sp>
      <p:pic>
        <p:nvPicPr>
          <p:cNvPr id="6" name="Picture 5">
            <a:extLst>
              <a:ext uri="{FF2B5EF4-FFF2-40B4-BE49-F238E27FC236}">
                <a16:creationId xmlns="" xmlns:a16="http://schemas.microsoft.com/office/drawing/2014/main" id="{4713389C-6537-46EF-B720-4F9122E6353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109687" y="4878008"/>
            <a:ext cx="3932275" cy="2348438"/>
          </a:xfrm>
          <a:prstGeom prst="rect">
            <a:avLst/>
          </a:prstGeom>
          <a:ln>
            <a:solidFill>
              <a:schemeClr val="tx1"/>
            </a:solidFill>
          </a:ln>
        </p:spPr>
      </p:pic>
      <p:pic>
        <p:nvPicPr>
          <p:cNvPr id="8" name="Picture 2" descr="Image result for cbs logo">
            <a:extLst>
              <a:ext uri="{FF2B5EF4-FFF2-40B4-BE49-F238E27FC236}">
                <a16:creationId xmlns="" xmlns:a16="http://schemas.microsoft.com/office/drawing/2014/main" id="{FA09C4BA-3CBA-4739-B74D-E033D16EEB5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43391" y="11263394"/>
            <a:ext cx="2822724" cy="8468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7" descr="Related image">
            <a:extLst>
              <a:ext uri="{FF2B5EF4-FFF2-40B4-BE49-F238E27FC236}">
                <a16:creationId xmlns="" xmlns:a16="http://schemas.microsoft.com/office/drawing/2014/main" id="{C72FB5B7-FA09-4804-B2EB-836BEE4A52B9}"/>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t="13158" r="11803"/>
          <a:stretch/>
        </p:blipFill>
        <p:spPr bwMode="auto">
          <a:xfrm>
            <a:off x="13723110" y="10972376"/>
            <a:ext cx="1364490" cy="14288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7">
            <a:extLst>
              <a:ext uri="{FF2B5EF4-FFF2-40B4-BE49-F238E27FC236}">
                <a16:creationId xmlns="" xmlns:a16="http://schemas.microsoft.com/office/drawing/2014/main" id="{7ABF1894-81B4-4FC0-A884-E65E964DB6E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804489" y="11203118"/>
            <a:ext cx="3411236" cy="967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Image result for nbc network logo png">
            <a:extLst>
              <a:ext uri="{FF2B5EF4-FFF2-40B4-BE49-F238E27FC236}">
                <a16:creationId xmlns="" xmlns:a16="http://schemas.microsoft.com/office/drawing/2014/main" id="{5C2FD7E3-F7CB-4080-8ABF-A302F8B3ADEC}"/>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1935507" y="10975457"/>
            <a:ext cx="1442780" cy="1422690"/>
          </a:xfrm>
          <a:prstGeom prst="rect">
            <a:avLst/>
          </a:prstGeom>
          <a:noFill/>
          <a:extLst>
            <a:ext uri="{909E8E84-426E-40DD-AFC4-6F175D3DCCD1}">
              <a14:hiddenFill xmlns:a14="http://schemas.microsoft.com/office/drawing/2010/main">
                <a:solidFill>
                  <a:srgbClr val="FFFFFF"/>
                </a:solidFill>
              </a14:hiddenFill>
            </a:ext>
          </a:extLst>
        </p:spPr>
      </p:pic>
      <p:pic>
        <p:nvPicPr>
          <p:cNvPr id="16" name="Fox News-color.eps" descr="/Users/kenanderson/Documents/Projects/Wheel O' Logos_Networks/Fox/FNews/Fox News-color.eps">
            <a:extLst>
              <a:ext uri="{FF2B5EF4-FFF2-40B4-BE49-F238E27FC236}">
                <a16:creationId xmlns="" xmlns:a16="http://schemas.microsoft.com/office/drawing/2014/main" id="{A086767D-59BB-4342-911F-C5A389D43218}"/>
              </a:ext>
            </a:extLst>
          </p:cNvPr>
          <p:cNvPicPr>
            <a:picLocks noChangeAspect="1"/>
          </p:cNvPicPr>
          <p:nvPr/>
        </p:nvPicPr>
        <p:blipFill>
          <a:blip r:embed="rId8" r:link="rId9" cstate="screen">
            <a:extLst>
              <a:ext uri="{28A0092B-C50C-407E-A947-70E740481C1C}">
                <a14:useLocalDpi xmlns:a14="http://schemas.microsoft.com/office/drawing/2010/main"/>
              </a:ext>
            </a:extLst>
          </a:blip>
          <a:stretch>
            <a:fillRect/>
          </a:stretch>
        </p:blipFill>
        <p:spPr>
          <a:xfrm>
            <a:off x="10144485" y="11004767"/>
            <a:ext cx="1442777" cy="1364070"/>
          </a:xfrm>
          <a:prstGeom prst="rect">
            <a:avLst/>
          </a:prstGeom>
        </p:spPr>
      </p:pic>
      <p:pic>
        <p:nvPicPr>
          <p:cNvPr id="17" name="Picture 16">
            <a:extLst>
              <a:ext uri="{FF2B5EF4-FFF2-40B4-BE49-F238E27FC236}">
                <a16:creationId xmlns="" xmlns:a16="http://schemas.microsoft.com/office/drawing/2014/main" id="{3049246C-5122-48DA-9DA0-9C9C40D814D3}"/>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7276849" y="4883236"/>
            <a:ext cx="3916487" cy="2343211"/>
          </a:xfrm>
          <a:prstGeom prst="rect">
            <a:avLst/>
          </a:prstGeom>
          <a:ln>
            <a:solidFill>
              <a:schemeClr val="tx1"/>
            </a:solidFill>
          </a:ln>
        </p:spPr>
      </p:pic>
      <p:sp>
        <p:nvSpPr>
          <p:cNvPr id="18" name="TextBox 17">
            <a:extLst>
              <a:ext uri="{FF2B5EF4-FFF2-40B4-BE49-F238E27FC236}">
                <a16:creationId xmlns="" xmlns:a16="http://schemas.microsoft.com/office/drawing/2014/main" id="{59C6617E-B978-4215-A021-CCCCD143B9F5}"/>
              </a:ext>
            </a:extLst>
          </p:cNvPr>
          <p:cNvSpPr txBox="1"/>
          <p:nvPr/>
        </p:nvSpPr>
        <p:spPr>
          <a:xfrm>
            <a:off x="7276849" y="3753896"/>
            <a:ext cx="3916487" cy="1015663"/>
          </a:xfrm>
          <a:prstGeom prst="rect">
            <a:avLst/>
          </a:prstGeom>
          <a:solidFill>
            <a:schemeClr val="bg1"/>
          </a:solidFill>
          <a:ln>
            <a:solidFill>
              <a:schemeClr val="tx1"/>
            </a:solidFill>
          </a:ln>
        </p:spPr>
        <p:txBody>
          <a:bodyPr wrap="square" rtlCol="0">
            <a:spAutoFit/>
          </a:bodyPr>
          <a:lstStyle/>
          <a:p>
            <a:pPr algn="ctr"/>
            <a:r>
              <a:rPr lang="en-US" sz="2000" b="1" u="sng" dirty="0"/>
              <a:t>9/24</a:t>
            </a:r>
            <a:r>
              <a:rPr lang="en-US" sz="2000" b="1" dirty="0"/>
              <a:t> - Ashley Kavanaugh interviewed on Fox News’ </a:t>
            </a:r>
            <a:r>
              <a:rPr lang="en-US" sz="2000" b="1" i="1" dirty="0"/>
              <a:t>The Story with Martha MacCallum</a:t>
            </a:r>
            <a:endParaRPr lang="en-US" sz="2000" b="1" dirty="0"/>
          </a:p>
        </p:txBody>
      </p:sp>
      <p:pic>
        <p:nvPicPr>
          <p:cNvPr id="19" name="Picture 18">
            <a:extLst>
              <a:ext uri="{FF2B5EF4-FFF2-40B4-BE49-F238E27FC236}">
                <a16:creationId xmlns="" xmlns:a16="http://schemas.microsoft.com/office/drawing/2014/main" id="{D4E80766-3F51-4E65-9B57-1C79DC21FA5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1534296" y="4883235"/>
            <a:ext cx="4234710" cy="2343211"/>
          </a:xfrm>
          <a:prstGeom prst="rect">
            <a:avLst/>
          </a:prstGeom>
          <a:ln>
            <a:solidFill>
              <a:schemeClr val="tx1"/>
            </a:solidFill>
          </a:ln>
        </p:spPr>
      </p:pic>
      <p:sp>
        <p:nvSpPr>
          <p:cNvPr id="20" name="TextBox 19">
            <a:extLst>
              <a:ext uri="{FF2B5EF4-FFF2-40B4-BE49-F238E27FC236}">
                <a16:creationId xmlns="" xmlns:a16="http://schemas.microsoft.com/office/drawing/2014/main" id="{64B5004F-1D5C-425A-8B80-7A600958691E}"/>
              </a:ext>
            </a:extLst>
          </p:cNvPr>
          <p:cNvSpPr txBox="1"/>
          <p:nvPr/>
        </p:nvSpPr>
        <p:spPr>
          <a:xfrm>
            <a:off x="11525601" y="3757576"/>
            <a:ext cx="4243404" cy="1015663"/>
          </a:xfrm>
          <a:prstGeom prst="rect">
            <a:avLst/>
          </a:prstGeom>
          <a:solidFill>
            <a:schemeClr val="bg1"/>
          </a:solidFill>
          <a:ln>
            <a:solidFill>
              <a:schemeClr val="tx1"/>
            </a:solidFill>
          </a:ln>
        </p:spPr>
        <p:txBody>
          <a:bodyPr wrap="square" rtlCol="0">
            <a:spAutoFit/>
          </a:bodyPr>
          <a:lstStyle/>
          <a:p>
            <a:pPr algn="ctr"/>
            <a:r>
              <a:rPr lang="en-US" sz="2000" b="1" u="sng" dirty="0"/>
              <a:t>9/26</a:t>
            </a:r>
            <a:r>
              <a:rPr lang="en-US" sz="2000" b="1" dirty="0"/>
              <a:t> - President Trump calls allegations against Kavanaugh false at his press conference</a:t>
            </a:r>
            <a:endParaRPr lang="en-US" sz="1600" dirty="0"/>
          </a:p>
        </p:txBody>
      </p:sp>
      <p:sp>
        <p:nvSpPr>
          <p:cNvPr id="22" name="TextBox 21">
            <a:extLst>
              <a:ext uri="{FF2B5EF4-FFF2-40B4-BE49-F238E27FC236}">
                <a16:creationId xmlns="" xmlns:a16="http://schemas.microsoft.com/office/drawing/2014/main" id="{5EEBBACC-0FA5-441C-8C55-8A5EFCA5E60F}"/>
              </a:ext>
            </a:extLst>
          </p:cNvPr>
          <p:cNvSpPr txBox="1"/>
          <p:nvPr/>
        </p:nvSpPr>
        <p:spPr>
          <a:xfrm>
            <a:off x="16100992" y="3753896"/>
            <a:ext cx="3934726" cy="1015663"/>
          </a:xfrm>
          <a:prstGeom prst="rect">
            <a:avLst/>
          </a:prstGeom>
          <a:solidFill>
            <a:schemeClr val="bg1"/>
          </a:solidFill>
          <a:ln>
            <a:solidFill>
              <a:schemeClr val="tx1"/>
            </a:solidFill>
          </a:ln>
        </p:spPr>
        <p:txBody>
          <a:bodyPr wrap="square" rtlCol="0">
            <a:spAutoFit/>
          </a:bodyPr>
          <a:lstStyle/>
          <a:p>
            <a:pPr algn="ctr"/>
            <a:r>
              <a:rPr lang="en-US" sz="2000" b="1" u="sng" dirty="0"/>
              <a:t>9/27</a:t>
            </a:r>
            <a:r>
              <a:rPr lang="en-US" sz="2000" b="1" dirty="0"/>
              <a:t> - Judge Brett Kavanaugh’s Senate Judiciary Committee </a:t>
            </a:r>
          </a:p>
          <a:p>
            <a:pPr algn="ctr"/>
            <a:r>
              <a:rPr lang="en-US" sz="2000" b="1" dirty="0"/>
              <a:t>Confirmation Hearings</a:t>
            </a:r>
            <a:endParaRPr lang="en-US" sz="1600" dirty="0"/>
          </a:p>
        </p:txBody>
      </p:sp>
      <p:sp>
        <p:nvSpPr>
          <p:cNvPr id="23" name="TextBox 22">
            <a:extLst>
              <a:ext uri="{FF2B5EF4-FFF2-40B4-BE49-F238E27FC236}">
                <a16:creationId xmlns="" xmlns:a16="http://schemas.microsoft.com/office/drawing/2014/main" id="{05296435-85EC-4216-BE03-4245F04C0BED}"/>
              </a:ext>
            </a:extLst>
          </p:cNvPr>
          <p:cNvSpPr txBox="1"/>
          <p:nvPr/>
        </p:nvSpPr>
        <p:spPr>
          <a:xfrm>
            <a:off x="7276849" y="2627934"/>
            <a:ext cx="2277136" cy="369332"/>
          </a:xfrm>
          <a:prstGeom prst="rect">
            <a:avLst/>
          </a:prstGeom>
          <a:noFill/>
        </p:spPr>
        <p:txBody>
          <a:bodyPr wrap="square" rtlCol="0">
            <a:spAutoFit/>
          </a:bodyPr>
          <a:lstStyle/>
          <a:p>
            <a:r>
              <a:rPr lang="en-US" b="1" dirty="0"/>
              <a:t>Monday</a:t>
            </a:r>
          </a:p>
        </p:txBody>
      </p:sp>
      <p:sp>
        <p:nvSpPr>
          <p:cNvPr id="24" name="TextBox 23">
            <a:extLst>
              <a:ext uri="{FF2B5EF4-FFF2-40B4-BE49-F238E27FC236}">
                <a16:creationId xmlns="" xmlns:a16="http://schemas.microsoft.com/office/drawing/2014/main" id="{4BAA42D2-4428-4D4A-A02D-9D64B539F464}"/>
              </a:ext>
            </a:extLst>
          </p:cNvPr>
          <p:cNvSpPr txBox="1"/>
          <p:nvPr/>
        </p:nvSpPr>
        <p:spPr>
          <a:xfrm>
            <a:off x="21356821" y="2627934"/>
            <a:ext cx="2277136" cy="369332"/>
          </a:xfrm>
          <a:prstGeom prst="rect">
            <a:avLst/>
          </a:prstGeom>
          <a:noFill/>
        </p:spPr>
        <p:txBody>
          <a:bodyPr wrap="square" rtlCol="0">
            <a:spAutoFit/>
          </a:bodyPr>
          <a:lstStyle/>
          <a:p>
            <a:pPr algn="r"/>
            <a:r>
              <a:rPr lang="en-US" b="1" dirty="0"/>
              <a:t>Friday</a:t>
            </a:r>
          </a:p>
        </p:txBody>
      </p:sp>
      <p:sp>
        <p:nvSpPr>
          <p:cNvPr id="25" name="Arrow: Right 8">
            <a:extLst>
              <a:ext uri="{FF2B5EF4-FFF2-40B4-BE49-F238E27FC236}">
                <a16:creationId xmlns="" xmlns:a16="http://schemas.microsoft.com/office/drawing/2014/main" id="{88B7C0C3-3830-469E-93BB-5FC6CA95725A}"/>
              </a:ext>
            </a:extLst>
          </p:cNvPr>
          <p:cNvSpPr/>
          <p:nvPr/>
        </p:nvSpPr>
        <p:spPr>
          <a:xfrm>
            <a:off x="10269878" y="2771552"/>
            <a:ext cx="10900280" cy="660786"/>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 xmlns:a16="http://schemas.microsoft.com/office/drawing/2014/main" id="{0404E29F-A0B8-43A0-82E3-4F9EAF0345D0}"/>
              </a:ext>
            </a:extLst>
          </p:cNvPr>
          <p:cNvSpPr txBox="1"/>
          <p:nvPr/>
        </p:nvSpPr>
        <p:spPr>
          <a:xfrm>
            <a:off x="7276848" y="7348400"/>
            <a:ext cx="3916487" cy="646331"/>
          </a:xfrm>
          <a:prstGeom prst="rect">
            <a:avLst/>
          </a:prstGeom>
          <a:solidFill>
            <a:schemeClr val="bg1"/>
          </a:solidFill>
          <a:ln>
            <a:solidFill>
              <a:schemeClr val="tx1"/>
            </a:solidFill>
          </a:ln>
        </p:spPr>
        <p:txBody>
          <a:bodyPr wrap="square" rtlCol="0">
            <a:spAutoFit/>
          </a:bodyPr>
          <a:lstStyle/>
          <a:p>
            <a:r>
              <a:rPr lang="en-US" sz="1800" dirty="0"/>
              <a:t>Related Trending Topic on 9/24:</a:t>
            </a:r>
          </a:p>
          <a:p>
            <a:pPr marL="171450" indent="-171450">
              <a:buFont typeface="Arial" panose="020B0604020202020204" pitchFamily="34" charset="0"/>
              <a:buChar char="•"/>
            </a:pPr>
            <a:r>
              <a:rPr lang="en-US" sz="1800" b="1" dirty="0"/>
              <a:t>Ashley Kavanaugh (#9)</a:t>
            </a:r>
          </a:p>
        </p:txBody>
      </p:sp>
      <p:sp>
        <p:nvSpPr>
          <p:cNvPr id="27" name="TextBox 26">
            <a:extLst>
              <a:ext uri="{FF2B5EF4-FFF2-40B4-BE49-F238E27FC236}">
                <a16:creationId xmlns="" xmlns:a16="http://schemas.microsoft.com/office/drawing/2014/main" id="{538F2329-87DF-4492-A04F-78CEEBE8D54C}"/>
              </a:ext>
            </a:extLst>
          </p:cNvPr>
          <p:cNvSpPr txBox="1"/>
          <p:nvPr/>
        </p:nvSpPr>
        <p:spPr>
          <a:xfrm>
            <a:off x="11529458" y="7348400"/>
            <a:ext cx="4239548" cy="1200329"/>
          </a:xfrm>
          <a:prstGeom prst="rect">
            <a:avLst/>
          </a:prstGeom>
          <a:solidFill>
            <a:schemeClr val="bg1"/>
          </a:solidFill>
          <a:ln>
            <a:solidFill>
              <a:schemeClr val="tx1"/>
            </a:solidFill>
          </a:ln>
        </p:spPr>
        <p:txBody>
          <a:bodyPr wrap="square" rtlCol="0">
            <a:spAutoFit/>
          </a:bodyPr>
          <a:lstStyle/>
          <a:p>
            <a:r>
              <a:rPr lang="en-US" sz="1800" dirty="0"/>
              <a:t>Related Trending Topics on 9/26:</a:t>
            </a:r>
          </a:p>
          <a:p>
            <a:pPr marL="171450" indent="-171450">
              <a:buFont typeface="Arial" panose="020B0604020202020204" pitchFamily="34" charset="0"/>
              <a:buChar char="•"/>
            </a:pPr>
            <a:r>
              <a:rPr lang="en-US" sz="1800" b="1" dirty="0"/>
              <a:t>#</a:t>
            </a:r>
            <a:r>
              <a:rPr lang="en-US" sz="1800" b="1" dirty="0" err="1"/>
              <a:t>TrumpPressConference</a:t>
            </a:r>
            <a:r>
              <a:rPr lang="en-US" sz="1800" b="1" dirty="0"/>
              <a:t> (#1)</a:t>
            </a:r>
          </a:p>
          <a:p>
            <a:pPr marL="171450" indent="-171450">
              <a:buFont typeface="Arial" panose="020B0604020202020204" pitchFamily="34" charset="0"/>
              <a:buChar char="•"/>
            </a:pPr>
            <a:r>
              <a:rPr lang="en-US" sz="1800" b="1" dirty="0"/>
              <a:t>#</a:t>
            </a:r>
            <a:r>
              <a:rPr lang="en-US" sz="1800" b="1" dirty="0" err="1"/>
              <a:t>TrumpPresser</a:t>
            </a:r>
            <a:r>
              <a:rPr lang="en-US" sz="1800" b="1" dirty="0"/>
              <a:t> (#8)</a:t>
            </a:r>
          </a:p>
          <a:p>
            <a:pPr marL="171450" indent="-171450">
              <a:buFont typeface="Arial" panose="020B0604020202020204" pitchFamily="34" charset="0"/>
              <a:buChar char="•"/>
            </a:pPr>
            <a:r>
              <a:rPr lang="en-US" sz="1800" b="1" dirty="0"/>
              <a:t>George Washington (#4)</a:t>
            </a:r>
          </a:p>
        </p:txBody>
      </p:sp>
      <p:sp>
        <p:nvSpPr>
          <p:cNvPr id="28" name="TextBox 27">
            <a:extLst>
              <a:ext uri="{FF2B5EF4-FFF2-40B4-BE49-F238E27FC236}">
                <a16:creationId xmlns="" xmlns:a16="http://schemas.microsoft.com/office/drawing/2014/main" id="{12668336-5B42-4212-AF60-A38E869B3857}"/>
              </a:ext>
            </a:extLst>
          </p:cNvPr>
          <p:cNvSpPr txBox="1"/>
          <p:nvPr/>
        </p:nvSpPr>
        <p:spPr>
          <a:xfrm>
            <a:off x="16100992" y="7348400"/>
            <a:ext cx="3940970" cy="2539157"/>
          </a:xfrm>
          <a:prstGeom prst="rect">
            <a:avLst/>
          </a:prstGeom>
          <a:solidFill>
            <a:schemeClr val="bg1"/>
          </a:solidFill>
          <a:ln>
            <a:solidFill>
              <a:schemeClr val="tx1"/>
            </a:solidFill>
          </a:ln>
        </p:spPr>
        <p:txBody>
          <a:bodyPr wrap="square" rtlCol="0">
            <a:spAutoFit/>
          </a:bodyPr>
          <a:lstStyle/>
          <a:p>
            <a:r>
              <a:rPr lang="en-US" sz="1800" dirty="0"/>
              <a:t>Related Trending Topics on 9/27:</a:t>
            </a:r>
          </a:p>
          <a:p>
            <a:pPr marL="171450" indent="-171450">
              <a:buFont typeface="Arial" panose="020B0604020202020204" pitchFamily="34" charset="0"/>
              <a:buChar char="•"/>
            </a:pPr>
            <a:r>
              <a:rPr lang="en-US" sz="1800" b="1" dirty="0"/>
              <a:t>Lindsey Graham (#1)</a:t>
            </a:r>
          </a:p>
          <a:p>
            <a:pPr marL="171450" indent="-171450">
              <a:buFont typeface="Arial" panose="020B0604020202020204" pitchFamily="34" charset="0"/>
              <a:buChar char="•"/>
            </a:pPr>
            <a:r>
              <a:rPr lang="en-US" sz="1800" b="1" dirty="0"/>
              <a:t>#</a:t>
            </a:r>
            <a:r>
              <a:rPr lang="en-US" sz="1800" b="1" dirty="0" err="1"/>
              <a:t>KavanaughHearing</a:t>
            </a:r>
            <a:r>
              <a:rPr lang="en-US" sz="1800" b="1" dirty="0"/>
              <a:t> (#2)</a:t>
            </a:r>
          </a:p>
          <a:p>
            <a:pPr marL="171450" indent="-171450">
              <a:buFont typeface="Arial" panose="020B0604020202020204" pitchFamily="34" charset="0"/>
              <a:buChar char="•"/>
            </a:pPr>
            <a:r>
              <a:rPr lang="en-US" sz="1800" b="1" dirty="0"/>
              <a:t>#</a:t>
            </a:r>
            <a:r>
              <a:rPr lang="en-US" sz="1800" b="1" dirty="0" err="1"/>
              <a:t>KavanaughFord</a:t>
            </a:r>
            <a:r>
              <a:rPr lang="en-US" sz="1800" b="1" dirty="0"/>
              <a:t> (#5)</a:t>
            </a:r>
          </a:p>
          <a:p>
            <a:pPr marL="171450" indent="-171450">
              <a:buFont typeface="Arial" panose="020B0604020202020204" pitchFamily="34" charset="0"/>
              <a:buChar char="•"/>
            </a:pPr>
            <a:r>
              <a:rPr lang="en-US" sz="1500" b="1" dirty="0"/>
              <a:t>#</a:t>
            </a:r>
            <a:r>
              <a:rPr lang="en-US" sz="1500" b="1" dirty="0" err="1"/>
              <a:t>KavanaughConfirmationHearings</a:t>
            </a:r>
            <a:r>
              <a:rPr lang="en-US" sz="1500" b="1" dirty="0"/>
              <a:t> (#6)</a:t>
            </a:r>
          </a:p>
          <a:p>
            <a:pPr marL="171450" indent="-171450">
              <a:buFont typeface="Arial" panose="020B0604020202020204" pitchFamily="34" charset="0"/>
              <a:buChar char="•"/>
            </a:pPr>
            <a:r>
              <a:rPr lang="en-US" sz="1800" b="1" dirty="0"/>
              <a:t>Durbin (#7)</a:t>
            </a:r>
          </a:p>
          <a:p>
            <a:pPr marL="171450" indent="-171450">
              <a:buFont typeface="Arial" panose="020B0604020202020204" pitchFamily="34" charset="0"/>
              <a:buChar char="•"/>
            </a:pPr>
            <a:r>
              <a:rPr lang="en-US" sz="1800" b="1" dirty="0"/>
              <a:t>Merrick Garland (#8)</a:t>
            </a:r>
          </a:p>
          <a:p>
            <a:pPr marL="171450" indent="-171450">
              <a:buFont typeface="Arial" panose="020B0604020202020204" pitchFamily="34" charset="0"/>
              <a:buChar char="•"/>
            </a:pPr>
            <a:r>
              <a:rPr lang="en-US" sz="1800" b="1" dirty="0"/>
              <a:t>Kamala Harris (#9)</a:t>
            </a:r>
          </a:p>
          <a:p>
            <a:pPr marL="171450" indent="-171450">
              <a:buFont typeface="Arial" panose="020B0604020202020204" pitchFamily="34" charset="0"/>
              <a:buChar char="•"/>
            </a:pPr>
            <a:r>
              <a:rPr lang="en-US" sz="1800" b="1" dirty="0"/>
              <a:t>Judge Kavanaugh (#10)</a:t>
            </a:r>
          </a:p>
        </p:txBody>
      </p:sp>
      <p:sp>
        <p:nvSpPr>
          <p:cNvPr id="29" name="TextBox 28">
            <a:extLst>
              <a:ext uri="{FF2B5EF4-FFF2-40B4-BE49-F238E27FC236}">
                <a16:creationId xmlns="" xmlns:a16="http://schemas.microsoft.com/office/drawing/2014/main" id="{C7F67EC8-E9A4-407D-964B-B4A4C4AC9C95}"/>
              </a:ext>
            </a:extLst>
          </p:cNvPr>
          <p:cNvSpPr txBox="1"/>
          <p:nvPr/>
        </p:nvSpPr>
        <p:spPr>
          <a:xfrm>
            <a:off x="20367704" y="3753896"/>
            <a:ext cx="3554766" cy="1015663"/>
          </a:xfrm>
          <a:prstGeom prst="rect">
            <a:avLst/>
          </a:prstGeom>
          <a:solidFill>
            <a:schemeClr val="bg1"/>
          </a:solidFill>
          <a:ln>
            <a:solidFill>
              <a:schemeClr val="tx1"/>
            </a:solidFill>
          </a:ln>
        </p:spPr>
        <p:txBody>
          <a:bodyPr wrap="square" rtlCol="0">
            <a:spAutoFit/>
          </a:bodyPr>
          <a:lstStyle/>
          <a:p>
            <a:pPr algn="ctr"/>
            <a:r>
              <a:rPr lang="en-US" sz="2000" b="1" u="sng" dirty="0"/>
              <a:t>9/28</a:t>
            </a:r>
            <a:r>
              <a:rPr lang="en-US" sz="2000" b="1" dirty="0"/>
              <a:t> – Senate Judiciary Committee votes on </a:t>
            </a:r>
          </a:p>
          <a:p>
            <a:pPr algn="ctr"/>
            <a:r>
              <a:rPr lang="en-US" sz="2000" b="1" dirty="0"/>
              <a:t>Judge Kavanaugh</a:t>
            </a:r>
            <a:endParaRPr lang="en-US" sz="1600" dirty="0"/>
          </a:p>
        </p:txBody>
      </p:sp>
      <p:sp>
        <p:nvSpPr>
          <p:cNvPr id="30" name="TextBox 29">
            <a:extLst>
              <a:ext uri="{FF2B5EF4-FFF2-40B4-BE49-F238E27FC236}">
                <a16:creationId xmlns="" xmlns:a16="http://schemas.microsoft.com/office/drawing/2014/main" id="{9135A615-B4FB-44AA-A96A-3D47FDEF1E8F}"/>
              </a:ext>
            </a:extLst>
          </p:cNvPr>
          <p:cNvSpPr txBox="1"/>
          <p:nvPr/>
        </p:nvSpPr>
        <p:spPr>
          <a:xfrm>
            <a:off x="20367704" y="7330815"/>
            <a:ext cx="3554766" cy="646331"/>
          </a:xfrm>
          <a:prstGeom prst="rect">
            <a:avLst/>
          </a:prstGeom>
          <a:solidFill>
            <a:schemeClr val="bg1"/>
          </a:solidFill>
          <a:ln>
            <a:solidFill>
              <a:schemeClr val="tx1"/>
            </a:solidFill>
          </a:ln>
        </p:spPr>
        <p:txBody>
          <a:bodyPr wrap="square" rtlCol="0">
            <a:spAutoFit/>
          </a:bodyPr>
          <a:lstStyle/>
          <a:p>
            <a:r>
              <a:rPr lang="en-US" sz="1800" dirty="0"/>
              <a:t>Related Trending Topics on 9/28:</a:t>
            </a:r>
          </a:p>
          <a:p>
            <a:pPr marL="171450" indent="-171450">
              <a:buFont typeface="Arial" panose="020B0604020202020204" pitchFamily="34" charset="0"/>
              <a:buChar char="•"/>
            </a:pPr>
            <a:r>
              <a:rPr lang="en-US" sz="1800" b="1" dirty="0"/>
              <a:t>#</a:t>
            </a:r>
            <a:r>
              <a:rPr lang="en-US" sz="1800" b="1" dirty="0" err="1"/>
              <a:t>KavanaughVote</a:t>
            </a:r>
            <a:r>
              <a:rPr lang="en-US" sz="1800" b="1" dirty="0"/>
              <a:t> (#2)</a:t>
            </a:r>
          </a:p>
        </p:txBody>
      </p:sp>
      <p:pic>
        <p:nvPicPr>
          <p:cNvPr id="31" name="Picture 30">
            <a:extLst>
              <a:ext uri="{FF2B5EF4-FFF2-40B4-BE49-F238E27FC236}">
                <a16:creationId xmlns="" xmlns:a16="http://schemas.microsoft.com/office/drawing/2014/main" id="{69C17BF6-071B-432E-A737-E49266C3D3E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0383602" y="4878008"/>
            <a:ext cx="3538868" cy="2348438"/>
          </a:xfrm>
          <a:prstGeom prst="rect">
            <a:avLst/>
          </a:prstGeom>
        </p:spPr>
      </p:pic>
      <p:sp>
        <p:nvSpPr>
          <p:cNvPr id="32" name="TextBox 31">
            <a:extLst>
              <a:ext uri="{FF2B5EF4-FFF2-40B4-BE49-F238E27FC236}">
                <a16:creationId xmlns="" xmlns:a16="http://schemas.microsoft.com/office/drawing/2014/main" id="{3FD264B6-98E4-471E-8D8B-D1CA3FA8143A}"/>
              </a:ext>
            </a:extLst>
          </p:cNvPr>
          <p:cNvSpPr txBox="1"/>
          <p:nvPr/>
        </p:nvSpPr>
        <p:spPr>
          <a:xfrm>
            <a:off x="7276849" y="1595991"/>
            <a:ext cx="16645621" cy="707886"/>
          </a:xfrm>
          <a:prstGeom prst="rect">
            <a:avLst/>
          </a:prstGeom>
          <a:noFill/>
        </p:spPr>
        <p:txBody>
          <a:bodyPr wrap="square" rtlCol="0">
            <a:spAutoFit/>
          </a:bodyPr>
          <a:lstStyle/>
          <a:p>
            <a:pPr algn="ctr"/>
            <a:r>
              <a:rPr lang="en-US" sz="4000" b="1" u="sng" dirty="0"/>
              <a:t>Example: Judge Brett Kavanaugh Confirmation Hearings</a:t>
            </a:r>
          </a:p>
        </p:txBody>
      </p:sp>
      <p:sp>
        <p:nvSpPr>
          <p:cNvPr id="33" name="TextBox 32">
            <a:extLst>
              <a:ext uri="{FF2B5EF4-FFF2-40B4-BE49-F238E27FC236}">
                <a16:creationId xmlns="" xmlns:a16="http://schemas.microsoft.com/office/drawing/2014/main" id="{C478D6A8-0BF9-4555-AA79-9F11A614BFA1}"/>
              </a:ext>
            </a:extLst>
          </p:cNvPr>
          <p:cNvSpPr txBox="1"/>
          <p:nvPr/>
        </p:nvSpPr>
        <p:spPr>
          <a:xfrm>
            <a:off x="7799899" y="13198088"/>
            <a:ext cx="7842522" cy="461665"/>
          </a:xfrm>
          <a:prstGeom prst="rect">
            <a:avLst/>
          </a:prstGeom>
          <a:noFill/>
        </p:spPr>
        <p:txBody>
          <a:bodyPr wrap="square" rtlCol="0">
            <a:spAutoFit/>
          </a:bodyPr>
          <a:lstStyle/>
          <a:p>
            <a:r>
              <a:rPr lang="en-US" sz="1200" dirty="0">
                <a:latin typeface="Trebuchet MS" panose="020B0603020202020204" pitchFamily="34" charset="0"/>
              </a:rPr>
              <a:t>Source: VAB custom analysis of Top 10 trending Twitter Topics each night (8:30p, 9:30p, 10:30p, 11:30p) during 4-week time period (9/24/2018 – 10/21/2018).  Results include both “direct” and “related” TV topics.</a:t>
            </a:r>
          </a:p>
        </p:txBody>
      </p:sp>
      <p:pic>
        <p:nvPicPr>
          <p:cNvPr id="34" name="Picture 16" descr="Image result for cnn logo png"/>
          <p:cNvPicPr>
            <a:picLocks noChangeAspect="1" noChangeArrowheads="1"/>
          </p:cNvPicPr>
          <p:nvPr/>
        </p:nvPicPr>
        <p:blipFill rotWithShape="1">
          <a:blip r:embed="rId13">
            <a:extLst>
              <a:ext uri="{28A0092B-C50C-407E-A947-70E740481C1C}">
                <a14:useLocalDpi xmlns:a14="http://schemas.microsoft.com/office/drawing/2010/main" val="0"/>
              </a:ext>
            </a:extLst>
          </a:blip>
          <a:srcRect l="3707" t="27742" r="2616" b="28129"/>
          <a:stretch/>
        </p:blipFill>
        <p:spPr bwMode="auto">
          <a:xfrm>
            <a:off x="15548568" y="11110441"/>
            <a:ext cx="2447005" cy="115272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Image result for fox logo 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40758" y="11188811"/>
            <a:ext cx="2185361" cy="99598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 xmlns:a16="http://schemas.microsoft.com/office/drawing/2014/main" id="{B5AD9BF4-CEF2-4994-9D44-4D71535DD20E}"/>
              </a:ext>
            </a:extLst>
          </p:cNvPr>
          <p:cNvSpPr/>
          <p:nvPr/>
        </p:nvSpPr>
        <p:spPr>
          <a:xfrm>
            <a:off x="12257149" y="10287916"/>
            <a:ext cx="5811206" cy="400110"/>
          </a:xfrm>
          <a:prstGeom prst="rect">
            <a:avLst/>
          </a:prstGeom>
        </p:spPr>
        <p:txBody>
          <a:bodyPr wrap="none">
            <a:spAutoFit/>
          </a:bodyPr>
          <a:lstStyle/>
          <a:p>
            <a:r>
              <a:rPr lang="en-US" sz="2000" dirty="0">
                <a:solidFill>
                  <a:prstClr val="black"/>
                </a:solidFill>
                <a:latin typeface="Trebuchet MS" panose="020B0603020202020204" pitchFamily="34" charset="0"/>
              </a:rPr>
              <a:t>(#) = highest trending rank achieved on the night</a:t>
            </a:r>
            <a:endParaRPr lang="en-US" sz="11500" dirty="0"/>
          </a:p>
        </p:txBody>
      </p:sp>
    </p:spTree>
    <p:extLst>
      <p:ext uri="{BB962C8B-B14F-4D97-AF65-F5344CB8AC3E}">
        <p14:creationId xmlns:p14="http://schemas.microsoft.com/office/powerpoint/2010/main" val="2436663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38</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342424" y="5544286"/>
            <a:ext cx="6566985" cy="4832092"/>
          </a:xfrm>
          <a:prstGeom prst="rect">
            <a:avLst/>
          </a:prstGeom>
          <a:noFill/>
        </p:spPr>
        <p:txBody>
          <a:bodyPr wrap="square" rtlCol="0">
            <a:spAutoFit/>
          </a:bodyPr>
          <a:lstStyle/>
          <a:p>
            <a:r>
              <a:rPr lang="en-US" sz="4400" dirty="0">
                <a:solidFill>
                  <a:schemeClr val="bg1"/>
                </a:solidFill>
                <a:cs typeface="Trebuchet MS"/>
              </a:rPr>
              <a:t>Beyond </a:t>
            </a:r>
          </a:p>
          <a:p>
            <a:r>
              <a:rPr lang="en-US" sz="4400" dirty="0">
                <a:solidFill>
                  <a:schemeClr val="bg1"/>
                </a:solidFill>
                <a:cs typeface="Trebuchet MS"/>
              </a:rPr>
              <a:t>Non-Ad-Supported TV,  Musicians Were A Popular Trending Topic As Their Cultural Relevancy Weaves Throughout Current Events</a:t>
            </a:r>
          </a:p>
        </p:txBody>
      </p:sp>
      <p:pic>
        <p:nvPicPr>
          <p:cNvPr id="6" name="Picture 5">
            <a:extLst>
              <a:ext uri="{FF2B5EF4-FFF2-40B4-BE49-F238E27FC236}">
                <a16:creationId xmlns="" xmlns:a16="http://schemas.microsoft.com/office/drawing/2014/main" id="{2CCD159D-12CC-4F29-8AC9-10442D32A6A1}"/>
              </a:ext>
            </a:extLst>
          </p:cNvPr>
          <p:cNvPicPr>
            <a:picLocks noChangeAspect="1"/>
          </p:cNvPicPr>
          <p:nvPr/>
        </p:nvPicPr>
        <p:blipFill rotWithShape="1">
          <a:blip r:embed="rId3"/>
          <a:srcRect l="5274" r="3454"/>
          <a:stretch/>
        </p:blipFill>
        <p:spPr>
          <a:xfrm>
            <a:off x="12222621" y="8088457"/>
            <a:ext cx="5849908" cy="4010769"/>
          </a:xfrm>
          <a:prstGeom prst="rect">
            <a:avLst/>
          </a:prstGeom>
          <a:ln>
            <a:solidFill>
              <a:schemeClr val="tx1"/>
            </a:solidFill>
          </a:ln>
        </p:spPr>
      </p:pic>
      <p:pic>
        <p:nvPicPr>
          <p:cNvPr id="7" name="Picture 6">
            <a:extLst>
              <a:ext uri="{FF2B5EF4-FFF2-40B4-BE49-F238E27FC236}">
                <a16:creationId xmlns="" xmlns:a16="http://schemas.microsoft.com/office/drawing/2014/main" id="{C596D6B2-45E0-4C42-B21A-0298DCDD234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118392" y="2446762"/>
            <a:ext cx="4672286" cy="3554724"/>
          </a:xfrm>
          <a:prstGeom prst="rect">
            <a:avLst/>
          </a:prstGeom>
          <a:ln>
            <a:solidFill>
              <a:schemeClr val="tx1"/>
            </a:solidFill>
          </a:ln>
        </p:spPr>
      </p:pic>
      <p:pic>
        <p:nvPicPr>
          <p:cNvPr id="8" name="Picture 7">
            <a:extLst>
              <a:ext uri="{FF2B5EF4-FFF2-40B4-BE49-F238E27FC236}">
                <a16:creationId xmlns="" xmlns:a16="http://schemas.microsoft.com/office/drawing/2014/main" id="{3ABB2F5C-0E03-41EC-89C3-810BC39031A0}"/>
              </a:ext>
            </a:extLst>
          </p:cNvPr>
          <p:cNvPicPr>
            <a:picLocks noChangeAspect="1"/>
          </p:cNvPicPr>
          <p:nvPr/>
        </p:nvPicPr>
        <p:blipFill rotWithShape="1">
          <a:blip r:embed="rId5"/>
          <a:srcRect l="5287" r="4168"/>
          <a:stretch/>
        </p:blipFill>
        <p:spPr>
          <a:xfrm>
            <a:off x="18471296" y="7759423"/>
            <a:ext cx="5724209" cy="4021498"/>
          </a:xfrm>
          <a:prstGeom prst="rect">
            <a:avLst/>
          </a:prstGeom>
          <a:ln>
            <a:solidFill>
              <a:schemeClr val="tx1"/>
            </a:solidFill>
          </a:ln>
        </p:spPr>
      </p:pic>
      <p:pic>
        <p:nvPicPr>
          <p:cNvPr id="10" name="Picture 9">
            <a:extLst>
              <a:ext uri="{FF2B5EF4-FFF2-40B4-BE49-F238E27FC236}">
                <a16:creationId xmlns="" xmlns:a16="http://schemas.microsoft.com/office/drawing/2014/main" id="{2113BC56-1AEE-4155-BAAE-D3EA47F8461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544"/>
          <a:stretch/>
        </p:blipFill>
        <p:spPr>
          <a:xfrm>
            <a:off x="7118393" y="7797071"/>
            <a:ext cx="4672285" cy="4018676"/>
          </a:xfrm>
          <a:prstGeom prst="rect">
            <a:avLst/>
          </a:prstGeom>
          <a:ln>
            <a:solidFill>
              <a:schemeClr val="tx1"/>
            </a:solidFill>
          </a:ln>
        </p:spPr>
      </p:pic>
      <p:pic>
        <p:nvPicPr>
          <p:cNvPr id="11" name="Picture 10">
            <a:extLst>
              <a:ext uri="{FF2B5EF4-FFF2-40B4-BE49-F238E27FC236}">
                <a16:creationId xmlns="" xmlns:a16="http://schemas.microsoft.com/office/drawing/2014/main" id="{B4052D29-BFB0-4E23-90FB-2323501FC29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466768" y="2433886"/>
            <a:ext cx="5712113" cy="3183636"/>
          </a:xfrm>
          <a:prstGeom prst="rect">
            <a:avLst/>
          </a:prstGeom>
          <a:ln>
            <a:solidFill>
              <a:schemeClr val="tx1"/>
            </a:solidFill>
          </a:ln>
        </p:spPr>
      </p:pic>
      <p:pic>
        <p:nvPicPr>
          <p:cNvPr id="12" name="Picture 11">
            <a:extLst>
              <a:ext uri="{FF2B5EF4-FFF2-40B4-BE49-F238E27FC236}">
                <a16:creationId xmlns="" xmlns:a16="http://schemas.microsoft.com/office/drawing/2014/main" id="{C8701164-F1CB-4813-85E8-D66A2983CC84}"/>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2260573" y="2446762"/>
            <a:ext cx="5811507" cy="3163947"/>
          </a:xfrm>
          <a:prstGeom prst="rect">
            <a:avLst/>
          </a:prstGeom>
          <a:ln>
            <a:solidFill>
              <a:schemeClr val="tx1"/>
            </a:solidFill>
          </a:ln>
        </p:spPr>
      </p:pic>
      <p:sp>
        <p:nvSpPr>
          <p:cNvPr id="15" name="TextBox 14">
            <a:extLst>
              <a:ext uri="{FF2B5EF4-FFF2-40B4-BE49-F238E27FC236}">
                <a16:creationId xmlns="" xmlns:a16="http://schemas.microsoft.com/office/drawing/2014/main" id="{30612BE3-560F-45C2-91B7-C95EC856C9E8}"/>
              </a:ext>
            </a:extLst>
          </p:cNvPr>
          <p:cNvSpPr txBox="1"/>
          <p:nvPr/>
        </p:nvSpPr>
        <p:spPr>
          <a:xfrm>
            <a:off x="18450141" y="6272055"/>
            <a:ext cx="5728740" cy="1384995"/>
          </a:xfrm>
          <a:prstGeom prst="rect">
            <a:avLst/>
          </a:prstGeom>
          <a:solidFill>
            <a:schemeClr val="bg1"/>
          </a:solidFill>
          <a:ln>
            <a:solidFill>
              <a:schemeClr val="tx1"/>
            </a:solidFill>
          </a:ln>
        </p:spPr>
        <p:txBody>
          <a:bodyPr wrap="square" rtlCol="0">
            <a:spAutoFit/>
          </a:bodyPr>
          <a:lstStyle/>
          <a:p>
            <a:pPr algn="ctr"/>
            <a:r>
              <a:rPr lang="en-US" sz="2000" b="1" dirty="0"/>
              <a:t>“Ariana Grande &amp; Pete Davidson split”</a:t>
            </a:r>
          </a:p>
          <a:p>
            <a:endParaRPr lang="en-US" sz="1000" b="1" dirty="0"/>
          </a:p>
          <a:p>
            <a:r>
              <a:rPr lang="en-US" sz="1800" dirty="0"/>
              <a:t>Related Trending Topics on 10/14:</a:t>
            </a:r>
          </a:p>
          <a:p>
            <a:pPr marL="171450" indent="-171450">
              <a:buFont typeface="Arial" panose="020B0604020202020204" pitchFamily="34" charset="0"/>
              <a:buChar char="•"/>
            </a:pPr>
            <a:r>
              <a:rPr lang="en-US" sz="1800" b="1" dirty="0"/>
              <a:t>Ariana </a:t>
            </a:r>
            <a:r>
              <a:rPr lang="en-US" sz="1800" dirty="0"/>
              <a:t>(#1)</a:t>
            </a:r>
          </a:p>
          <a:p>
            <a:pPr marL="171450" indent="-171450">
              <a:buFont typeface="Arial" panose="020B0604020202020204" pitchFamily="34" charset="0"/>
              <a:buChar char="•"/>
            </a:pPr>
            <a:r>
              <a:rPr lang="en-US" sz="1800" b="1" dirty="0"/>
              <a:t>Pete </a:t>
            </a:r>
            <a:r>
              <a:rPr lang="en-US" sz="1800" dirty="0"/>
              <a:t>(#2)</a:t>
            </a:r>
          </a:p>
        </p:txBody>
      </p:sp>
      <p:sp>
        <p:nvSpPr>
          <p:cNvPr id="16" name="TextBox 15">
            <a:extLst>
              <a:ext uri="{FF2B5EF4-FFF2-40B4-BE49-F238E27FC236}">
                <a16:creationId xmlns="" xmlns:a16="http://schemas.microsoft.com/office/drawing/2014/main" id="{18E59555-EE38-4058-98F7-B9FA206C32D6}"/>
              </a:ext>
            </a:extLst>
          </p:cNvPr>
          <p:cNvSpPr txBox="1"/>
          <p:nvPr/>
        </p:nvSpPr>
        <p:spPr>
          <a:xfrm>
            <a:off x="18461396" y="927376"/>
            <a:ext cx="5728740" cy="1415772"/>
          </a:xfrm>
          <a:prstGeom prst="rect">
            <a:avLst/>
          </a:prstGeom>
          <a:solidFill>
            <a:schemeClr val="bg1"/>
          </a:solidFill>
          <a:ln>
            <a:solidFill>
              <a:schemeClr val="tx1"/>
            </a:solidFill>
          </a:ln>
        </p:spPr>
        <p:txBody>
          <a:bodyPr wrap="square" rtlCol="0">
            <a:spAutoFit/>
          </a:bodyPr>
          <a:lstStyle/>
          <a:p>
            <a:pPr algn="ctr"/>
            <a:r>
              <a:rPr lang="en-US" sz="2000" b="1" dirty="0"/>
              <a:t>“Taylor Swift endorses a pair of Tennessee Democratic Candidates”</a:t>
            </a:r>
          </a:p>
          <a:p>
            <a:endParaRPr lang="en-US" sz="1000" b="1" dirty="0"/>
          </a:p>
          <a:p>
            <a:r>
              <a:rPr lang="en-US" sz="1800" dirty="0"/>
              <a:t>Related Trending Topic on 10/7:</a:t>
            </a:r>
          </a:p>
          <a:p>
            <a:pPr marL="171450" indent="-171450">
              <a:buFont typeface="Arial" panose="020B0604020202020204" pitchFamily="34" charset="0"/>
              <a:buChar char="•"/>
            </a:pPr>
            <a:r>
              <a:rPr lang="en-US" sz="1800" b="1" dirty="0"/>
              <a:t>Taylor Swift </a:t>
            </a:r>
            <a:r>
              <a:rPr lang="en-US" sz="1800" dirty="0"/>
              <a:t>(#1)</a:t>
            </a:r>
          </a:p>
        </p:txBody>
      </p:sp>
      <p:sp>
        <p:nvSpPr>
          <p:cNvPr id="17" name="TextBox 16">
            <a:extLst>
              <a:ext uri="{FF2B5EF4-FFF2-40B4-BE49-F238E27FC236}">
                <a16:creationId xmlns="" xmlns:a16="http://schemas.microsoft.com/office/drawing/2014/main" id="{76F3E8CE-C733-4A18-BCEB-9292DA16B412}"/>
              </a:ext>
            </a:extLst>
          </p:cNvPr>
          <p:cNvSpPr txBox="1"/>
          <p:nvPr/>
        </p:nvSpPr>
        <p:spPr>
          <a:xfrm>
            <a:off x="12195456" y="6288680"/>
            <a:ext cx="5857874" cy="1692771"/>
          </a:xfrm>
          <a:prstGeom prst="rect">
            <a:avLst/>
          </a:prstGeom>
          <a:solidFill>
            <a:schemeClr val="bg1"/>
          </a:solidFill>
          <a:ln>
            <a:solidFill>
              <a:schemeClr val="tx1"/>
            </a:solidFill>
          </a:ln>
        </p:spPr>
        <p:txBody>
          <a:bodyPr wrap="square" rtlCol="0">
            <a:spAutoFit/>
          </a:bodyPr>
          <a:lstStyle/>
          <a:p>
            <a:pPr algn="ctr"/>
            <a:r>
              <a:rPr lang="en-US" sz="2000" b="1" dirty="0"/>
              <a:t>“Kanye West visits President Trump in the Oval Office”</a:t>
            </a:r>
          </a:p>
          <a:p>
            <a:endParaRPr lang="en-US" sz="1000" b="1" dirty="0"/>
          </a:p>
          <a:p>
            <a:r>
              <a:rPr lang="en-US" sz="1800" dirty="0"/>
              <a:t>Related Trending Topics on 10/11:</a:t>
            </a:r>
          </a:p>
          <a:p>
            <a:pPr marL="171450" indent="-171450">
              <a:buFont typeface="Arial" panose="020B0604020202020204" pitchFamily="34" charset="0"/>
              <a:buChar char="•"/>
            </a:pPr>
            <a:r>
              <a:rPr lang="en-US" sz="1800" b="1" dirty="0"/>
              <a:t>Kanye</a:t>
            </a:r>
            <a:r>
              <a:rPr lang="en-US" sz="1800" dirty="0"/>
              <a:t> (#1)</a:t>
            </a:r>
          </a:p>
          <a:p>
            <a:pPr marL="171450" indent="-171450">
              <a:buFont typeface="Arial" panose="020B0604020202020204" pitchFamily="34" charset="0"/>
              <a:buChar char="•"/>
            </a:pPr>
            <a:r>
              <a:rPr lang="en-US" sz="1800" b="1" dirty="0"/>
              <a:t>Superman</a:t>
            </a:r>
            <a:r>
              <a:rPr lang="en-US" sz="1800" dirty="0"/>
              <a:t> (#10)</a:t>
            </a:r>
          </a:p>
        </p:txBody>
      </p:sp>
      <p:sp>
        <p:nvSpPr>
          <p:cNvPr id="18" name="TextBox 17">
            <a:extLst>
              <a:ext uri="{FF2B5EF4-FFF2-40B4-BE49-F238E27FC236}">
                <a16:creationId xmlns="" xmlns:a16="http://schemas.microsoft.com/office/drawing/2014/main" id="{964D0E95-590C-462D-9C50-0010672D425D}"/>
              </a:ext>
            </a:extLst>
          </p:cNvPr>
          <p:cNvSpPr txBox="1"/>
          <p:nvPr/>
        </p:nvSpPr>
        <p:spPr>
          <a:xfrm>
            <a:off x="12241821" y="644747"/>
            <a:ext cx="5811509" cy="1692771"/>
          </a:xfrm>
          <a:prstGeom prst="rect">
            <a:avLst/>
          </a:prstGeom>
          <a:solidFill>
            <a:schemeClr val="bg1"/>
          </a:solidFill>
          <a:ln>
            <a:solidFill>
              <a:schemeClr val="tx1"/>
            </a:solidFill>
          </a:ln>
        </p:spPr>
        <p:txBody>
          <a:bodyPr wrap="square" rtlCol="0">
            <a:spAutoFit/>
          </a:bodyPr>
          <a:lstStyle/>
          <a:p>
            <a:pPr algn="ctr"/>
            <a:r>
              <a:rPr lang="en-US" sz="2000" b="1" dirty="0"/>
              <a:t>“While at Yale, Judge Kavanaugh involved in a bar fight after a UB40 concert”</a:t>
            </a:r>
          </a:p>
          <a:p>
            <a:endParaRPr lang="en-US" sz="1000" b="1" dirty="0"/>
          </a:p>
          <a:p>
            <a:r>
              <a:rPr lang="en-US" sz="1800" dirty="0"/>
              <a:t>Related Trending Topics on 10/1:</a:t>
            </a:r>
          </a:p>
          <a:p>
            <a:pPr marL="171450" indent="-171450">
              <a:buFont typeface="Arial" panose="020B0604020202020204" pitchFamily="34" charset="0"/>
              <a:buChar char="•"/>
            </a:pPr>
            <a:r>
              <a:rPr lang="en-US" sz="1800" b="1" dirty="0"/>
              <a:t>ub40 </a:t>
            </a:r>
            <a:r>
              <a:rPr lang="en-US" sz="1800" dirty="0"/>
              <a:t>(#1)</a:t>
            </a:r>
          </a:p>
          <a:p>
            <a:pPr marL="171450" indent="-171450">
              <a:buFont typeface="Arial" panose="020B0604020202020204" pitchFamily="34" charset="0"/>
              <a:buChar char="•"/>
            </a:pPr>
            <a:r>
              <a:rPr lang="en-US" sz="1800" b="1" dirty="0"/>
              <a:t>Red </a:t>
            </a:r>
            <a:r>
              <a:rPr lang="en-US" sz="1800" b="1" dirty="0" err="1"/>
              <a:t>Red</a:t>
            </a:r>
            <a:r>
              <a:rPr lang="en-US" sz="1800" b="1" dirty="0"/>
              <a:t> Wine </a:t>
            </a:r>
            <a:r>
              <a:rPr lang="en-US" sz="1800" dirty="0"/>
              <a:t>(#7)</a:t>
            </a:r>
          </a:p>
        </p:txBody>
      </p:sp>
      <p:sp>
        <p:nvSpPr>
          <p:cNvPr id="19" name="TextBox 18">
            <a:extLst>
              <a:ext uri="{FF2B5EF4-FFF2-40B4-BE49-F238E27FC236}">
                <a16:creationId xmlns="" xmlns:a16="http://schemas.microsoft.com/office/drawing/2014/main" id="{0B53FB0B-571B-4B45-9484-F871992BF560}"/>
              </a:ext>
            </a:extLst>
          </p:cNvPr>
          <p:cNvSpPr txBox="1"/>
          <p:nvPr/>
        </p:nvSpPr>
        <p:spPr>
          <a:xfrm>
            <a:off x="7118392" y="644747"/>
            <a:ext cx="4672286" cy="1692771"/>
          </a:xfrm>
          <a:prstGeom prst="rect">
            <a:avLst/>
          </a:prstGeom>
          <a:solidFill>
            <a:schemeClr val="bg1"/>
          </a:solidFill>
          <a:ln>
            <a:solidFill>
              <a:schemeClr val="tx1"/>
            </a:solidFill>
          </a:ln>
        </p:spPr>
        <p:txBody>
          <a:bodyPr wrap="square" rtlCol="0">
            <a:spAutoFit/>
          </a:bodyPr>
          <a:lstStyle/>
          <a:p>
            <a:pPr algn="ctr"/>
            <a:r>
              <a:rPr lang="en-US" sz="2000" b="1" dirty="0"/>
              <a:t>“Marty </a:t>
            </a:r>
            <a:r>
              <a:rPr lang="en-US" sz="2000" b="1" dirty="0" err="1"/>
              <a:t>Balin</a:t>
            </a:r>
            <a:r>
              <a:rPr lang="en-US" sz="2000" b="1" dirty="0"/>
              <a:t>, co-founder of Jefferson Airplane, dies”</a:t>
            </a:r>
          </a:p>
          <a:p>
            <a:endParaRPr lang="en-US" sz="1000" b="1" dirty="0"/>
          </a:p>
          <a:p>
            <a:r>
              <a:rPr lang="en-US" sz="1800" dirty="0"/>
              <a:t>Related Trending Topics on 9/28:</a:t>
            </a:r>
          </a:p>
          <a:p>
            <a:pPr marL="171450" indent="-171450">
              <a:buFont typeface="Arial" panose="020B0604020202020204" pitchFamily="34" charset="0"/>
              <a:buChar char="•"/>
            </a:pPr>
            <a:r>
              <a:rPr lang="en-US" sz="1800" b="1" dirty="0"/>
              <a:t>Marty </a:t>
            </a:r>
            <a:r>
              <a:rPr lang="en-US" sz="1800" b="1" dirty="0" err="1"/>
              <a:t>Balin</a:t>
            </a:r>
            <a:r>
              <a:rPr lang="en-US" sz="1800" b="1" dirty="0"/>
              <a:t> </a:t>
            </a:r>
            <a:r>
              <a:rPr lang="en-US" sz="1800" dirty="0"/>
              <a:t>(#1)</a:t>
            </a:r>
          </a:p>
          <a:p>
            <a:pPr marL="171450" indent="-171450">
              <a:buFont typeface="Arial" panose="020B0604020202020204" pitchFamily="34" charset="0"/>
              <a:buChar char="•"/>
            </a:pPr>
            <a:r>
              <a:rPr lang="en-US" sz="1800" b="1" dirty="0"/>
              <a:t>Jefferson Airplane </a:t>
            </a:r>
            <a:r>
              <a:rPr lang="en-US" sz="1800" dirty="0"/>
              <a:t>(#8)</a:t>
            </a:r>
          </a:p>
        </p:txBody>
      </p:sp>
      <p:sp>
        <p:nvSpPr>
          <p:cNvPr id="20" name="TextBox 19">
            <a:extLst>
              <a:ext uri="{FF2B5EF4-FFF2-40B4-BE49-F238E27FC236}">
                <a16:creationId xmlns="" xmlns:a16="http://schemas.microsoft.com/office/drawing/2014/main" id="{8BD88E91-76C6-4165-A572-C43104E26CAF}"/>
              </a:ext>
            </a:extLst>
          </p:cNvPr>
          <p:cNvSpPr txBox="1"/>
          <p:nvPr/>
        </p:nvSpPr>
        <p:spPr>
          <a:xfrm>
            <a:off x="7118392" y="6272055"/>
            <a:ext cx="4672286" cy="1415772"/>
          </a:xfrm>
          <a:prstGeom prst="rect">
            <a:avLst/>
          </a:prstGeom>
          <a:solidFill>
            <a:schemeClr val="bg1"/>
          </a:solidFill>
          <a:ln>
            <a:solidFill>
              <a:schemeClr val="tx1"/>
            </a:solidFill>
          </a:ln>
        </p:spPr>
        <p:txBody>
          <a:bodyPr wrap="square" rtlCol="0">
            <a:spAutoFit/>
          </a:bodyPr>
          <a:lstStyle/>
          <a:p>
            <a:pPr algn="ctr"/>
            <a:r>
              <a:rPr lang="en-US" sz="2000" b="1" dirty="0"/>
              <a:t>“Met Gala names Harry Styles &amp; Lady Gaga among co-chairs”</a:t>
            </a:r>
          </a:p>
          <a:p>
            <a:endParaRPr lang="en-US" sz="1000" b="1" dirty="0"/>
          </a:p>
          <a:p>
            <a:r>
              <a:rPr lang="en-US" sz="1800" dirty="0"/>
              <a:t>Related Trending Topics on 10/9:</a:t>
            </a:r>
          </a:p>
          <a:p>
            <a:pPr marL="171450" indent="-171450">
              <a:buFont typeface="Arial" panose="020B0604020202020204" pitchFamily="34" charset="0"/>
              <a:buChar char="•"/>
            </a:pPr>
            <a:r>
              <a:rPr lang="en-US" sz="1800" b="1" dirty="0"/>
              <a:t>Met Gala </a:t>
            </a:r>
            <a:r>
              <a:rPr lang="en-US" sz="1800" dirty="0"/>
              <a:t>(#9)</a:t>
            </a:r>
          </a:p>
        </p:txBody>
      </p:sp>
      <p:sp>
        <p:nvSpPr>
          <p:cNvPr id="22" name="Rectangle 21">
            <a:extLst>
              <a:ext uri="{FF2B5EF4-FFF2-40B4-BE49-F238E27FC236}">
                <a16:creationId xmlns="" xmlns:a16="http://schemas.microsoft.com/office/drawing/2014/main" id="{B5AD9BF4-CEF2-4994-9D44-4D71535DD20E}"/>
              </a:ext>
            </a:extLst>
          </p:cNvPr>
          <p:cNvSpPr/>
          <p:nvPr/>
        </p:nvSpPr>
        <p:spPr>
          <a:xfrm>
            <a:off x="12276902" y="12399934"/>
            <a:ext cx="5811206" cy="400110"/>
          </a:xfrm>
          <a:prstGeom prst="rect">
            <a:avLst/>
          </a:prstGeom>
        </p:spPr>
        <p:txBody>
          <a:bodyPr wrap="none">
            <a:spAutoFit/>
          </a:bodyPr>
          <a:lstStyle/>
          <a:p>
            <a:r>
              <a:rPr lang="en-US" sz="2000" dirty="0">
                <a:solidFill>
                  <a:prstClr val="black"/>
                </a:solidFill>
                <a:latin typeface="Trebuchet MS" panose="020B0603020202020204" pitchFamily="34" charset="0"/>
              </a:rPr>
              <a:t>(#) = highest trending rank achieved on the night</a:t>
            </a:r>
            <a:endParaRPr lang="en-US" sz="11500" dirty="0"/>
          </a:p>
        </p:txBody>
      </p:sp>
      <p:sp>
        <p:nvSpPr>
          <p:cNvPr id="23" name="TextBox 22">
            <a:extLst>
              <a:ext uri="{FF2B5EF4-FFF2-40B4-BE49-F238E27FC236}">
                <a16:creationId xmlns="" xmlns:a16="http://schemas.microsoft.com/office/drawing/2014/main" id="{7D66ECB6-4B6F-4F3F-B862-920C34BB231B}"/>
              </a:ext>
            </a:extLst>
          </p:cNvPr>
          <p:cNvSpPr txBox="1"/>
          <p:nvPr/>
        </p:nvSpPr>
        <p:spPr>
          <a:xfrm>
            <a:off x="8008974" y="13188678"/>
            <a:ext cx="575778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(9/24/2018 – 10/21/2018).</a:t>
            </a:r>
          </a:p>
        </p:txBody>
      </p:sp>
      <p:sp>
        <p:nvSpPr>
          <p:cNvPr id="24" name="TextBox 23">
            <a:extLst>
              <a:ext uri="{FF2B5EF4-FFF2-40B4-BE49-F238E27FC236}">
                <a16:creationId xmlns="" xmlns:a16="http://schemas.microsoft.com/office/drawing/2014/main" id="{2D84D23A-389D-4503-9A9F-D6C59597285D}"/>
              </a:ext>
            </a:extLst>
          </p:cNvPr>
          <p:cNvSpPr txBox="1"/>
          <p:nvPr/>
        </p:nvSpPr>
        <p:spPr>
          <a:xfrm>
            <a:off x="256715" y="1634089"/>
            <a:ext cx="6410534" cy="2800767"/>
          </a:xfrm>
          <a:prstGeom prst="rect">
            <a:avLst/>
          </a:prstGeom>
          <a:noFill/>
        </p:spPr>
        <p:txBody>
          <a:bodyPr wrap="square" rtlCol="0">
            <a:spAutoFit/>
          </a:bodyPr>
          <a:lstStyle/>
          <a:p>
            <a:r>
              <a:rPr lang="en-US" sz="4400" b="1" dirty="0">
                <a:cs typeface="Trebuchet MS"/>
              </a:rPr>
              <a:t>What Trended Within The 16% Of Topics That Were Not Ad-Supported TV-Related?</a:t>
            </a:r>
          </a:p>
        </p:txBody>
      </p:sp>
    </p:spTree>
    <p:extLst>
      <p:ext uri="{BB962C8B-B14F-4D97-AF65-F5344CB8AC3E}">
        <p14:creationId xmlns:p14="http://schemas.microsoft.com/office/powerpoint/2010/main" val="956485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39</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26241" y="4595842"/>
            <a:ext cx="6566985" cy="5262979"/>
          </a:xfrm>
          <a:prstGeom prst="rect">
            <a:avLst/>
          </a:prstGeom>
          <a:noFill/>
        </p:spPr>
        <p:txBody>
          <a:bodyPr wrap="square" rtlCol="0">
            <a:spAutoFit/>
          </a:bodyPr>
          <a:lstStyle/>
          <a:p>
            <a:pPr>
              <a:spcBef>
                <a:spcPct val="0"/>
              </a:spcBef>
              <a:defRPr/>
            </a:pPr>
            <a:r>
              <a:rPr lang="en-US" sz="4800" spc="-100" dirty="0">
                <a:solidFill>
                  <a:schemeClr val="bg1"/>
                </a:solidFill>
              </a:rPr>
              <a:t>Many Of The Other </a:t>
            </a:r>
          </a:p>
          <a:p>
            <a:pPr>
              <a:spcBef>
                <a:spcPct val="0"/>
              </a:spcBef>
              <a:defRPr/>
            </a:pPr>
            <a:r>
              <a:rPr lang="en-US" sz="4800" b="1" spc="-100" dirty="0"/>
              <a:t>Non-Ad-Supported TV Trending Topics</a:t>
            </a:r>
            <a:r>
              <a:rPr lang="en-US" sz="4800" b="1" spc="-100" dirty="0">
                <a:solidFill>
                  <a:schemeClr val="bg1"/>
                </a:solidFill>
              </a:rPr>
              <a:t> </a:t>
            </a:r>
            <a:r>
              <a:rPr lang="en-US" sz="4800" spc="-100" dirty="0">
                <a:solidFill>
                  <a:schemeClr val="bg1"/>
                </a:solidFill>
              </a:rPr>
              <a:t>Were Twitter-Generated Hashtags Related To Either Current Events Or Random Fun</a:t>
            </a:r>
          </a:p>
        </p:txBody>
      </p:sp>
      <p:pic>
        <p:nvPicPr>
          <p:cNvPr id="3" name="Picture 2"/>
          <p:cNvPicPr>
            <a:picLocks noChangeAspect="1"/>
          </p:cNvPicPr>
          <p:nvPr/>
        </p:nvPicPr>
        <p:blipFill>
          <a:blip r:embed="rId3"/>
          <a:stretch>
            <a:fillRect/>
          </a:stretch>
        </p:blipFill>
        <p:spPr>
          <a:xfrm rot="20239402">
            <a:off x="18679531" y="3684942"/>
            <a:ext cx="5400361" cy="1937834"/>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16269154" y="1239739"/>
            <a:ext cx="3374129" cy="1567272"/>
          </a:xfrm>
          <a:prstGeom prst="rect">
            <a:avLst/>
          </a:prstGeom>
          <a:ln>
            <a:solidFill>
              <a:schemeClr val="tx1"/>
            </a:solidFill>
          </a:ln>
        </p:spPr>
      </p:pic>
      <p:pic>
        <p:nvPicPr>
          <p:cNvPr id="7" name="Picture 6"/>
          <p:cNvPicPr>
            <a:picLocks noChangeAspect="1"/>
          </p:cNvPicPr>
          <p:nvPr/>
        </p:nvPicPr>
        <p:blipFill>
          <a:blip r:embed="rId5"/>
          <a:stretch>
            <a:fillRect/>
          </a:stretch>
        </p:blipFill>
        <p:spPr>
          <a:xfrm rot="21314454">
            <a:off x="13507805" y="3202836"/>
            <a:ext cx="4647982" cy="1849373"/>
          </a:xfrm>
          <a:prstGeom prst="rect">
            <a:avLst/>
          </a:prstGeom>
          <a:ln>
            <a:solidFill>
              <a:schemeClr val="tx1"/>
            </a:solidFill>
          </a:ln>
        </p:spPr>
      </p:pic>
      <p:pic>
        <p:nvPicPr>
          <p:cNvPr id="10" name="Picture 9"/>
          <p:cNvPicPr>
            <a:picLocks noChangeAspect="1"/>
          </p:cNvPicPr>
          <p:nvPr/>
        </p:nvPicPr>
        <p:blipFill>
          <a:blip r:embed="rId6"/>
          <a:stretch>
            <a:fillRect/>
          </a:stretch>
        </p:blipFill>
        <p:spPr>
          <a:xfrm rot="900000">
            <a:off x="7303749" y="5223627"/>
            <a:ext cx="5209769" cy="1493710"/>
          </a:xfrm>
          <a:prstGeom prst="rect">
            <a:avLst/>
          </a:prstGeom>
          <a:ln>
            <a:solidFill>
              <a:schemeClr val="tx1"/>
            </a:solidFill>
          </a:ln>
        </p:spPr>
      </p:pic>
      <p:pic>
        <p:nvPicPr>
          <p:cNvPr id="11" name="Picture 10"/>
          <p:cNvPicPr>
            <a:picLocks noChangeAspect="1"/>
          </p:cNvPicPr>
          <p:nvPr/>
        </p:nvPicPr>
        <p:blipFill>
          <a:blip r:embed="rId7"/>
          <a:stretch>
            <a:fillRect/>
          </a:stretch>
        </p:blipFill>
        <p:spPr>
          <a:xfrm rot="329954">
            <a:off x="13311539" y="5642558"/>
            <a:ext cx="4500687" cy="1415671"/>
          </a:xfrm>
          <a:prstGeom prst="rect">
            <a:avLst/>
          </a:prstGeom>
          <a:ln>
            <a:solidFill>
              <a:schemeClr val="tx1"/>
            </a:solidFill>
          </a:ln>
        </p:spPr>
      </p:pic>
      <p:pic>
        <p:nvPicPr>
          <p:cNvPr id="12" name="Picture 11"/>
          <p:cNvPicPr>
            <a:picLocks noChangeAspect="1"/>
          </p:cNvPicPr>
          <p:nvPr/>
        </p:nvPicPr>
        <p:blipFill>
          <a:blip r:embed="rId8"/>
          <a:stretch>
            <a:fillRect/>
          </a:stretch>
        </p:blipFill>
        <p:spPr>
          <a:xfrm rot="21065740">
            <a:off x="20600174" y="6170400"/>
            <a:ext cx="3615185" cy="1916622"/>
          </a:xfrm>
          <a:prstGeom prst="rect">
            <a:avLst/>
          </a:prstGeom>
          <a:ln>
            <a:solidFill>
              <a:schemeClr val="tx1"/>
            </a:solidFill>
          </a:ln>
        </p:spPr>
      </p:pic>
      <p:pic>
        <p:nvPicPr>
          <p:cNvPr id="15" name="Picture 14"/>
          <p:cNvPicPr>
            <a:picLocks noChangeAspect="1"/>
          </p:cNvPicPr>
          <p:nvPr/>
        </p:nvPicPr>
        <p:blipFill>
          <a:blip r:embed="rId9"/>
          <a:stretch>
            <a:fillRect/>
          </a:stretch>
        </p:blipFill>
        <p:spPr>
          <a:xfrm rot="21065740">
            <a:off x="11910948" y="671778"/>
            <a:ext cx="3775278" cy="1709362"/>
          </a:xfrm>
          <a:prstGeom prst="rect">
            <a:avLst/>
          </a:prstGeom>
          <a:ln>
            <a:solidFill>
              <a:schemeClr val="tx1"/>
            </a:solidFill>
          </a:ln>
        </p:spPr>
      </p:pic>
      <p:pic>
        <p:nvPicPr>
          <p:cNvPr id="16" name="Picture 15"/>
          <p:cNvPicPr>
            <a:picLocks noChangeAspect="1"/>
          </p:cNvPicPr>
          <p:nvPr/>
        </p:nvPicPr>
        <p:blipFill>
          <a:blip r:embed="rId10"/>
          <a:stretch>
            <a:fillRect/>
          </a:stretch>
        </p:blipFill>
        <p:spPr>
          <a:xfrm>
            <a:off x="7657282" y="3071763"/>
            <a:ext cx="5057775" cy="1266825"/>
          </a:xfrm>
          <a:prstGeom prst="rect">
            <a:avLst/>
          </a:prstGeom>
          <a:ln>
            <a:solidFill>
              <a:schemeClr val="tx1"/>
            </a:solidFill>
          </a:ln>
        </p:spPr>
      </p:pic>
      <p:pic>
        <p:nvPicPr>
          <p:cNvPr id="17" name="Picture 16"/>
          <p:cNvPicPr>
            <a:picLocks noChangeAspect="1"/>
          </p:cNvPicPr>
          <p:nvPr/>
        </p:nvPicPr>
        <p:blipFill>
          <a:blip r:embed="rId11"/>
          <a:stretch>
            <a:fillRect/>
          </a:stretch>
        </p:blipFill>
        <p:spPr>
          <a:xfrm rot="21065740">
            <a:off x="13556136" y="7684202"/>
            <a:ext cx="5095875" cy="1533525"/>
          </a:xfrm>
          <a:prstGeom prst="rect">
            <a:avLst/>
          </a:prstGeom>
          <a:ln>
            <a:solidFill>
              <a:schemeClr val="tx1"/>
            </a:solidFill>
          </a:ln>
        </p:spPr>
      </p:pic>
      <p:pic>
        <p:nvPicPr>
          <p:cNvPr id="18" name="Picture 17"/>
          <p:cNvPicPr>
            <a:picLocks noChangeAspect="1"/>
          </p:cNvPicPr>
          <p:nvPr/>
        </p:nvPicPr>
        <p:blipFill>
          <a:blip r:embed="rId12"/>
          <a:stretch>
            <a:fillRect/>
          </a:stretch>
        </p:blipFill>
        <p:spPr>
          <a:xfrm rot="482251">
            <a:off x="7762338" y="7194662"/>
            <a:ext cx="5048250" cy="1857375"/>
          </a:xfrm>
          <a:prstGeom prst="rect">
            <a:avLst/>
          </a:prstGeom>
          <a:ln>
            <a:solidFill>
              <a:schemeClr val="tx1"/>
            </a:solidFill>
          </a:ln>
        </p:spPr>
      </p:pic>
      <p:pic>
        <p:nvPicPr>
          <p:cNvPr id="23" name="Picture 22"/>
          <p:cNvPicPr>
            <a:picLocks noChangeAspect="1"/>
          </p:cNvPicPr>
          <p:nvPr/>
        </p:nvPicPr>
        <p:blipFill>
          <a:blip r:embed="rId13"/>
          <a:stretch>
            <a:fillRect/>
          </a:stretch>
        </p:blipFill>
        <p:spPr>
          <a:xfrm rot="21065740">
            <a:off x="13906993" y="11589798"/>
            <a:ext cx="3318178" cy="1659089"/>
          </a:xfrm>
          <a:prstGeom prst="rect">
            <a:avLst/>
          </a:prstGeom>
          <a:ln>
            <a:solidFill>
              <a:schemeClr val="tx1"/>
            </a:solidFill>
          </a:ln>
        </p:spPr>
      </p:pic>
      <p:pic>
        <p:nvPicPr>
          <p:cNvPr id="24" name="Picture 23"/>
          <p:cNvPicPr>
            <a:picLocks noChangeAspect="1"/>
          </p:cNvPicPr>
          <p:nvPr/>
        </p:nvPicPr>
        <p:blipFill>
          <a:blip r:embed="rId14"/>
          <a:stretch>
            <a:fillRect/>
          </a:stretch>
        </p:blipFill>
        <p:spPr>
          <a:xfrm rot="20599697">
            <a:off x="20192628" y="936580"/>
            <a:ext cx="3730058" cy="1669252"/>
          </a:xfrm>
          <a:prstGeom prst="rect">
            <a:avLst/>
          </a:prstGeom>
          <a:ln>
            <a:solidFill>
              <a:schemeClr val="tx1"/>
            </a:solidFill>
          </a:ln>
        </p:spPr>
      </p:pic>
      <p:pic>
        <p:nvPicPr>
          <p:cNvPr id="25" name="Picture 24"/>
          <p:cNvPicPr>
            <a:picLocks noChangeAspect="1"/>
          </p:cNvPicPr>
          <p:nvPr/>
        </p:nvPicPr>
        <p:blipFill>
          <a:blip r:embed="rId15"/>
          <a:stretch>
            <a:fillRect/>
          </a:stretch>
        </p:blipFill>
        <p:spPr>
          <a:xfrm rot="900000">
            <a:off x="19041153" y="8882438"/>
            <a:ext cx="5124450" cy="1285875"/>
          </a:xfrm>
          <a:prstGeom prst="rect">
            <a:avLst/>
          </a:prstGeom>
          <a:ln>
            <a:solidFill>
              <a:schemeClr val="tx1"/>
            </a:solidFill>
          </a:ln>
        </p:spPr>
      </p:pic>
      <p:pic>
        <p:nvPicPr>
          <p:cNvPr id="26" name="Picture 25"/>
          <p:cNvPicPr>
            <a:picLocks noChangeAspect="1"/>
          </p:cNvPicPr>
          <p:nvPr/>
        </p:nvPicPr>
        <p:blipFill>
          <a:blip r:embed="rId16"/>
          <a:stretch>
            <a:fillRect/>
          </a:stretch>
        </p:blipFill>
        <p:spPr>
          <a:xfrm rot="283048">
            <a:off x="18416743" y="10701757"/>
            <a:ext cx="4847403" cy="2001434"/>
          </a:xfrm>
          <a:prstGeom prst="rect">
            <a:avLst/>
          </a:prstGeom>
          <a:ln>
            <a:solidFill>
              <a:schemeClr val="tx1"/>
            </a:solidFill>
          </a:ln>
        </p:spPr>
      </p:pic>
      <p:pic>
        <p:nvPicPr>
          <p:cNvPr id="27" name="Picture 26"/>
          <p:cNvPicPr>
            <a:picLocks noChangeAspect="1"/>
          </p:cNvPicPr>
          <p:nvPr/>
        </p:nvPicPr>
        <p:blipFill>
          <a:blip r:embed="rId17"/>
          <a:stretch>
            <a:fillRect/>
          </a:stretch>
        </p:blipFill>
        <p:spPr>
          <a:xfrm rot="21065740">
            <a:off x="7555881" y="9562915"/>
            <a:ext cx="3720168" cy="3789528"/>
          </a:xfrm>
          <a:prstGeom prst="rect">
            <a:avLst/>
          </a:prstGeom>
          <a:ln>
            <a:solidFill>
              <a:schemeClr val="tx1"/>
            </a:solidFill>
          </a:ln>
        </p:spPr>
      </p:pic>
      <p:pic>
        <p:nvPicPr>
          <p:cNvPr id="28" name="Picture 27"/>
          <p:cNvPicPr>
            <a:picLocks noChangeAspect="1"/>
          </p:cNvPicPr>
          <p:nvPr/>
        </p:nvPicPr>
        <p:blipFill>
          <a:blip r:embed="rId18"/>
          <a:stretch>
            <a:fillRect/>
          </a:stretch>
        </p:blipFill>
        <p:spPr>
          <a:xfrm rot="900000">
            <a:off x="7300964" y="881989"/>
            <a:ext cx="3932442" cy="1440671"/>
          </a:xfrm>
          <a:prstGeom prst="rect">
            <a:avLst/>
          </a:prstGeom>
          <a:ln>
            <a:solidFill>
              <a:schemeClr val="tx1"/>
            </a:solidFill>
          </a:ln>
        </p:spPr>
      </p:pic>
      <p:grpSp>
        <p:nvGrpSpPr>
          <p:cNvPr id="31" name="Group 30"/>
          <p:cNvGrpSpPr/>
          <p:nvPr/>
        </p:nvGrpSpPr>
        <p:grpSpPr>
          <a:xfrm rot="21243837">
            <a:off x="11999237" y="9772568"/>
            <a:ext cx="5967291" cy="1574430"/>
            <a:chOff x="12044965" y="11593783"/>
            <a:chExt cx="5114925" cy="1349539"/>
          </a:xfrm>
        </p:grpSpPr>
        <p:grpSp>
          <p:nvGrpSpPr>
            <p:cNvPr id="22" name="Group 21"/>
            <p:cNvGrpSpPr/>
            <p:nvPr/>
          </p:nvGrpSpPr>
          <p:grpSpPr>
            <a:xfrm>
              <a:off x="12044965" y="11593783"/>
              <a:ext cx="5114925" cy="1349539"/>
              <a:chOff x="1396337" y="527777"/>
              <a:chExt cx="5114925" cy="1349539"/>
            </a:xfrm>
          </p:grpSpPr>
          <p:pic>
            <p:nvPicPr>
              <p:cNvPr id="19" name="Picture 18"/>
              <p:cNvPicPr>
                <a:picLocks noChangeAspect="1"/>
              </p:cNvPicPr>
              <p:nvPr/>
            </p:nvPicPr>
            <p:blipFill>
              <a:blip r:embed="rId19"/>
              <a:stretch>
                <a:fillRect/>
              </a:stretch>
            </p:blipFill>
            <p:spPr>
              <a:xfrm>
                <a:off x="1396337" y="527777"/>
                <a:ext cx="5114925" cy="1047750"/>
              </a:xfrm>
              <a:prstGeom prst="rect">
                <a:avLst/>
              </a:prstGeom>
            </p:spPr>
          </p:pic>
          <p:pic>
            <p:nvPicPr>
              <p:cNvPr id="20" name="Picture 19"/>
              <p:cNvPicPr>
                <a:picLocks noChangeAspect="1"/>
              </p:cNvPicPr>
              <p:nvPr/>
            </p:nvPicPr>
            <p:blipFill>
              <a:blip r:embed="rId20"/>
              <a:stretch>
                <a:fillRect/>
              </a:stretch>
            </p:blipFill>
            <p:spPr>
              <a:xfrm>
                <a:off x="1396337" y="1567907"/>
                <a:ext cx="5114925" cy="309409"/>
              </a:xfrm>
              <a:prstGeom prst="rect">
                <a:avLst/>
              </a:prstGeom>
            </p:spPr>
          </p:pic>
        </p:grpSp>
        <p:sp>
          <p:nvSpPr>
            <p:cNvPr id="30" name="Rectangle 29"/>
            <p:cNvSpPr/>
            <p:nvPr/>
          </p:nvSpPr>
          <p:spPr>
            <a:xfrm>
              <a:off x="12044965" y="11593783"/>
              <a:ext cx="5114925" cy="134953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73395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Oval 22"/>
          <p:cNvSpPr/>
          <p:nvPr/>
        </p:nvSpPr>
        <p:spPr>
          <a:xfrm>
            <a:off x="10188040" y="1778884"/>
            <a:ext cx="10201886" cy="9309368"/>
          </a:xfrm>
          <a:prstGeom prst="ellipse">
            <a:avLst/>
          </a:prstGeom>
          <a:noFill/>
          <a:ln w="3810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
        <p:nvSpPr>
          <p:cNvPr id="20" name="Rectangle 19">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4</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15" name="TextBox 14"/>
          <p:cNvSpPr txBox="1"/>
          <p:nvPr/>
        </p:nvSpPr>
        <p:spPr>
          <a:xfrm>
            <a:off x="7044241" y="13198088"/>
            <a:ext cx="8500559" cy="461665"/>
          </a:xfrm>
          <a:prstGeom prst="rect">
            <a:avLst/>
          </a:prstGeom>
          <a:noFill/>
        </p:spPr>
        <p:txBody>
          <a:bodyPr wrap="square" rtlCol="0">
            <a:spAutoFit/>
          </a:bodyPr>
          <a:lstStyle/>
          <a:p>
            <a:r>
              <a:rPr lang="en-US" sz="1200" dirty="0">
                <a:latin typeface="Trebuchet MS" panose="020B0603020202020204" pitchFamily="34" charset="0"/>
              </a:rPr>
              <a:t>Source: VAB custom analysis of Top 10 trending Twitter Topics each night (8:30p, 9:30p, 10:30p, 11:30p) during 4-week time period (9/24/2018 – 10/21/2018). </a:t>
            </a:r>
          </a:p>
        </p:txBody>
      </p:sp>
      <p:sp>
        <p:nvSpPr>
          <p:cNvPr id="7" name="TextBox 6">
            <a:extLst>
              <a:ext uri="{FF2B5EF4-FFF2-40B4-BE49-F238E27FC236}">
                <a16:creationId xmlns="" xmlns:a16="http://schemas.microsoft.com/office/drawing/2014/main" id="{36CF0A47-F4C2-4357-B7A0-69A517E7A0F6}"/>
              </a:ext>
            </a:extLst>
          </p:cNvPr>
          <p:cNvSpPr txBox="1"/>
          <p:nvPr/>
        </p:nvSpPr>
        <p:spPr>
          <a:xfrm>
            <a:off x="12797200" y="2298989"/>
            <a:ext cx="4983565" cy="830997"/>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rebuchet MS"/>
              </a:rPr>
              <a:t>O</a:t>
            </a:r>
            <a:r>
              <a:rPr kumimoji="0" lang="en-US" sz="2400" i="0" u="none" strike="noStrike" kern="1200" cap="none" spc="0" normalizeH="0" baseline="0" noProof="0" dirty="0">
                <a:ln>
                  <a:noFill/>
                </a:ln>
                <a:solidFill>
                  <a:prstClr val="black"/>
                </a:solidFill>
                <a:effectLst/>
                <a:uLnTx/>
                <a:uFillTx/>
                <a:latin typeface="Trebuchet MS"/>
                <a:ea typeface="+mn-ea"/>
                <a:cs typeface="+mn-cs"/>
              </a:rPr>
              <a:t>f </a:t>
            </a:r>
            <a:r>
              <a:rPr lang="en-US" sz="2400" dirty="0">
                <a:solidFill>
                  <a:prstClr val="black"/>
                </a:solidFill>
                <a:latin typeface="Trebuchet MS"/>
              </a:rPr>
              <a:t>T</a:t>
            </a:r>
            <a:r>
              <a:rPr kumimoji="0" lang="en-US" sz="2400" i="0" u="none" strike="noStrike" kern="1200" cap="none" spc="0" normalizeH="0" baseline="0" noProof="0" dirty="0">
                <a:ln>
                  <a:noFill/>
                </a:ln>
                <a:solidFill>
                  <a:prstClr val="black"/>
                </a:solidFill>
                <a:effectLst/>
                <a:uLnTx/>
                <a:uFillTx/>
                <a:latin typeface="Trebuchet MS"/>
                <a:ea typeface="+mn-ea"/>
                <a:cs typeface="+mn-cs"/>
              </a:rPr>
              <a:t>he Top 10 topics Were Based On Ad-Supported TV Programming</a:t>
            </a:r>
            <a:endParaRPr kumimoji="0" lang="en-US" sz="4800" i="0" u="none" strike="noStrike" kern="1200" cap="none" spc="0" normalizeH="0" baseline="0" noProof="0" dirty="0">
              <a:ln>
                <a:noFill/>
              </a:ln>
              <a:solidFill>
                <a:prstClr val="black"/>
              </a:solidFill>
              <a:effectLst/>
              <a:uLnTx/>
              <a:uFillTx/>
              <a:latin typeface="Trebuchet MS"/>
              <a:ea typeface="+mn-ea"/>
              <a:cs typeface="+mn-cs"/>
            </a:endParaRPr>
          </a:p>
        </p:txBody>
      </p:sp>
      <p:sp>
        <p:nvSpPr>
          <p:cNvPr id="8" name="TextBox 7">
            <a:extLst>
              <a:ext uri="{FF2B5EF4-FFF2-40B4-BE49-F238E27FC236}">
                <a16:creationId xmlns="" xmlns:a16="http://schemas.microsoft.com/office/drawing/2014/main" id="{9588EA80-F807-4018-8ADB-F711C927E9C5}"/>
              </a:ext>
            </a:extLst>
          </p:cNvPr>
          <p:cNvSpPr txBox="1"/>
          <p:nvPr/>
        </p:nvSpPr>
        <p:spPr>
          <a:xfrm>
            <a:off x="18048774" y="5188766"/>
            <a:ext cx="3922139" cy="892552"/>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Trebuchet MS"/>
                <a:ea typeface="+mn-ea"/>
                <a:cs typeface="+mn-cs"/>
              </a:rPr>
              <a:t>Ad-Supported TV-Related Topics </a:t>
            </a:r>
            <a:r>
              <a:rPr kumimoji="0" lang="en-US" sz="2800" b="1" u="none" strike="noStrike" kern="1200" cap="none" spc="0" normalizeH="0" baseline="0" noProof="0" dirty="0">
                <a:ln>
                  <a:noFill/>
                </a:ln>
                <a:solidFill>
                  <a:prstClr val="black"/>
                </a:solidFill>
                <a:effectLst/>
                <a:uLnTx/>
                <a:uFillTx/>
                <a:latin typeface="Trebuchet MS"/>
                <a:ea typeface="+mn-ea"/>
                <a:cs typeface="+mn-cs"/>
              </a:rPr>
              <a:t>Trended #1</a:t>
            </a:r>
            <a:endParaRPr kumimoji="0" lang="en-US" sz="2400" b="1" u="none" strike="noStrike" kern="1200" cap="none" spc="0" normalizeH="0" baseline="0" noProof="0" dirty="0">
              <a:ln>
                <a:noFill/>
              </a:ln>
              <a:solidFill>
                <a:prstClr val="black"/>
              </a:solidFill>
              <a:effectLst/>
              <a:uLnTx/>
              <a:uFillTx/>
              <a:latin typeface="Trebuchet MS"/>
              <a:ea typeface="+mn-ea"/>
              <a:cs typeface="+mn-cs"/>
            </a:endParaRPr>
          </a:p>
        </p:txBody>
      </p:sp>
      <p:sp>
        <p:nvSpPr>
          <p:cNvPr id="10" name="TextBox 9">
            <a:extLst>
              <a:ext uri="{FF2B5EF4-FFF2-40B4-BE49-F238E27FC236}">
                <a16:creationId xmlns="" xmlns:a16="http://schemas.microsoft.com/office/drawing/2014/main" id="{FC6C4AA2-894E-4470-9CC6-83CAEAC684CC}"/>
              </a:ext>
            </a:extLst>
          </p:cNvPr>
          <p:cNvSpPr txBox="1"/>
          <p:nvPr/>
        </p:nvSpPr>
        <p:spPr>
          <a:xfrm>
            <a:off x="13213749" y="11688230"/>
            <a:ext cx="4087258" cy="830997"/>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Trebuchet MS"/>
                <a:ea typeface="+mn-ea"/>
                <a:cs typeface="+mn-cs"/>
              </a:rPr>
              <a:t>TV Program-Related Hashtags Trended In Top 10</a:t>
            </a:r>
          </a:p>
        </p:txBody>
      </p:sp>
      <p:sp>
        <p:nvSpPr>
          <p:cNvPr id="11" name="TextBox 10">
            <a:extLst>
              <a:ext uri="{FF2B5EF4-FFF2-40B4-BE49-F238E27FC236}">
                <a16:creationId xmlns="" xmlns:a16="http://schemas.microsoft.com/office/drawing/2014/main" id="{33CAEFDC-C92C-46EB-B50D-ADBA7123181A}"/>
              </a:ext>
            </a:extLst>
          </p:cNvPr>
          <p:cNvSpPr txBox="1"/>
          <p:nvPr/>
        </p:nvSpPr>
        <p:spPr>
          <a:xfrm>
            <a:off x="18267099" y="9032251"/>
            <a:ext cx="3551456" cy="830997"/>
          </a:xfrm>
          <a:prstGeom prst="rect">
            <a:avLst/>
          </a:prstGeom>
          <a:solidFill>
            <a:schemeClr val="bg1"/>
          </a:solidFill>
          <a:ln w="1905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Trebuchet MS"/>
                <a:ea typeface="+mn-ea"/>
                <a:cs typeface="+mn-cs"/>
              </a:rPr>
              <a:t>Unique Ad-Supported TV-Related Topics</a:t>
            </a:r>
          </a:p>
        </p:txBody>
      </p:sp>
      <p:sp>
        <p:nvSpPr>
          <p:cNvPr id="12" name="TextBox 11">
            <a:extLst>
              <a:ext uri="{FF2B5EF4-FFF2-40B4-BE49-F238E27FC236}">
                <a16:creationId xmlns="" xmlns:a16="http://schemas.microsoft.com/office/drawing/2014/main" id="{3B373D14-093A-4C04-BE46-E2F4BF153D3A}"/>
              </a:ext>
            </a:extLst>
          </p:cNvPr>
          <p:cNvSpPr txBox="1"/>
          <p:nvPr/>
        </p:nvSpPr>
        <p:spPr>
          <a:xfrm>
            <a:off x="8616544" y="9046097"/>
            <a:ext cx="4004805" cy="830997"/>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rebuchet MS"/>
              </a:rPr>
              <a:t>TV Networks Had a Program Trend In The Top 10</a:t>
            </a:r>
            <a:endParaRPr kumimoji="0" lang="en-US" sz="2400" i="0" u="none" strike="noStrike" kern="1200" cap="none" spc="0" normalizeH="0" baseline="0" noProof="0" dirty="0">
              <a:ln>
                <a:noFill/>
              </a:ln>
              <a:solidFill>
                <a:prstClr val="black"/>
              </a:solidFill>
              <a:effectLst/>
              <a:uLnTx/>
              <a:uFillTx/>
              <a:latin typeface="Trebuchet MS"/>
            </a:endParaRPr>
          </a:p>
        </p:txBody>
      </p:sp>
      <p:sp>
        <p:nvSpPr>
          <p:cNvPr id="2" name="Rounded Rectangle 1"/>
          <p:cNvSpPr/>
          <p:nvPr/>
        </p:nvSpPr>
        <p:spPr>
          <a:xfrm>
            <a:off x="13762341" y="619720"/>
            <a:ext cx="2990077" cy="1646434"/>
          </a:xfrm>
          <a:prstGeom prst="roundRect">
            <a:avLst/>
          </a:prstGeom>
          <a:solidFill>
            <a:srgbClr val="3781B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b="1" dirty="0"/>
              <a:t>84%</a:t>
            </a:r>
          </a:p>
        </p:txBody>
      </p:sp>
      <p:sp>
        <p:nvSpPr>
          <p:cNvPr id="16" name="Rounded Rectangle 15"/>
          <p:cNvSpPr/>
          <p:nvPr/>
        </p:nvSpPr>
        <p:spPr>
          <a:xfrm>
            <a:off x="18514803" y="3529506"/>
            <a:ext cx="2990077" cy="1635069"/>
          </a:xfrm>
          <a:prstGeom prst="roundRect">
            <a:avLst/>
          </a:prstGeom>
          <a:solidFill>
            <a:srgbClr val="00A9A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b="1" dirty="0"/>
              <a:t>53</a:t>
            </a:r>
          </a:p>
        </p:txBody>
      </p:sp>
      <p:sp>
        <p:nvSpPr>
          <p:cNvPr id="17" name="Rounded Rectangle 16"/>
          <p:cNvSpPr/>
          <p:nvPr/>
        </p:nvSpPr>
        <p:spPr>
          <a:xfrm>
            <a:off x="18514802" y="7378192"/>
            <a:ext cx="2990077" cy="1635069"/>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b="1" dirty="0">
                <a:solidFill>
                  <a:schemeClr val="tx1"/>
                </a:solidFill>
              </a:rPr>
              <a:t>444</a:t>
            </a:r>
          </a:p>
        </p:txBody>
      </p:sp>
      <p:sp>
        <p:nvSpPr>
          <p:cNvPr id="18" name="Rounded Rectangle 17"/>
          <p:cNvSpPr/>
          <p:nvPr/>
        </p:nvSpPr>
        <p:spPr>
          <a:xfrm>
            <a:off x="13762342" y="10044119"/>
            <a:ext cx="2990077" cy="1635069"/>
          </a:xfrm>
          <a:prstGeom prst="roundRect">
            <a:avLst/>
          </a:prstGeom>
          <a:solidFill>
            <a:srgbClr val="7030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b="1" dirty="0">
                <a:solidFill>
                  <a:schemeClr val="bg1"/>
                </a:solidFill>
              </a:rPr>
              <a:t>77</a:t>
            </a:r>
          </a:p>
        </p:txBody>
      </p:sp>
      <p:sp>
        <p:nvSpPr>
          <p:cNvPr id="19" name="Rounded Rectangle 18"/>
          <p:cNvSpPr/>
          <p:nvPr/>
        </p:nvSpPr>
        <p:spPr>
          <a:xfrm>
            <a:off x="9073086" y="7378193"/>
            <a:ext cx="2990077" cy="1635069"/>
          </a:xfrm>
          <a:prstGeom prst="roundRect">
            <a:avLst/>
          </a:prstGeom>
          <a:solidFill>
            <a:srgbClr val="C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b="1" dirty="0">
                <a:solidFill>
                  <a:schemeClr val="bg1"/>
                </a:solidFill>
              </a:rPr>
              <a:t>47+</a:t>
            </a:r>
          </a:p>
        </p:txBody>
      </p:sp>
      <p:sp>
        <p:nvSpPr>
          <p:cNvPr id="21" name="TextBox 20">
            <a:extLst>
              <a:ext uri="{FF2B5EF4-FFF2-40B4-BE49-F238E27FC236}">
                <a16:creationId xmlns="" xmlns:a16="http://schemas.microsoft.com/office/drawing/2014/main" id="{3B373D14-093A-4C04-BE46-E2F4BF153D3A}"/>
              </a:ext>
            </a:extLst>
          </p:cNvPr>
          <p:cNvSpPr txBox="1"/>
          <p:nvPr/>
        </p:nvSpPr>
        <p:spPr>
          <a:xfrm>
            <a:off x="9022950" y="5166969"/>
            <a:ext cx="3090347" cy="830997"/>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rebuchet MS"/>
              </a:rPr>
              <a:t>Programs Trended In The Top 10</a:t>
            </a:r>
            <a:endParaRPr kumimoji="0" lang="en-US" sz="2400" i="0" u="none" strike="noStrike" kern="1200" cap="none" spc="0" normalizeH="0" baseline="0" noProof="0" dirty="0">
              <a:ln>
                <a:noFill/>
              </a:ln>
              <a:solidFill>
                <a:prstClr val="black"/>
              </a:solidFill>
              <a:effectLst/>
              <a:uLnTx/>
              <a:uFillTx/>
              <a:latin typeface="Trebuchet MS"/>
            </a:endParaRPr>
          </a:p>
        </p:txBody>
      </p:sp>
      <p:sp>
        <p:nvSpPr>
          <p:cNvPr id="22" name="Rounded Rectangle 21"/>
          <p:cNvSpPr/>
          <p:nvPr/>
        </p:nvSpPr>
        <p:spPr>
          <a:xfrm>
            <a:off x="9073086" y="3529506"/>
            <a:ext cx="2990077" cy="1635069"/>
          </a:xfrm>
          <a:prstGeom prst="roundRect">
            <a:avLst/>
          </a:prstGeom>
          <a:solidFill>
            <a:srgbClr val="00206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b="1" dirty="0">
                <a:solidFill>
                  <a:schemeClr val="bg1"/>
                </a:solidFill>
              </a:rPr>
              <a:t>87+</a:t>
            </a:r>
          </a:p>
        </p:txBody>
      </p:sp>
      <p:sp>
        <p:nvSpPr>
          <p:cNvPr id="25" name="TextBox 24"/>
          <p:cNvSpPr txBox="1"/>
          <p:nvPr/>
        </p:nvSpPr>
        <p:spPr>
          <a:xfrm>
            <a:off x="176405" y="5857644"/>
            <a:ext cx="6540622" cy="2739211"/>
          </a:xfrm>
          <a:prstGeom prst="rect">
            <a:avLst/>
          </a:prstGeom>
          <a:noFill/>
        </p:spPr>
        <p:txBody>
          <a:bodyPr wrap="square" rtlCol="0">
            <a:spAutoFit/>
          </a:bodyPr>
          <a:lstStyle/>
          <a:p>
            <a:r>
              <a:rPr lang="en-US" sz="4000" dirty="0">
                <a:solidFill>
                  <a:schemeClr val="bg1"/>
                </a:solidFill>
              </a:rPr>
              <a:t>September-October 2018</a:t>
            </a:r>
          </a:p>
          <a:p>
            <a:endParaRPr lang="en-US" sz="1200" b="1" i="1" dirty="0"/>
          </a:p>
          <a:p>
            <a:r>
              <a:rPr lang="en-US" sz="6000" b="1" dirty="0"/>
              <a:t>By The Numbers:</a:t>
            </a:r>
          </a:p>
          <a:p>
            <a:r>
              <a:rPr lang="en-US" sz="6000" dirty="0">
                <a:solidFill>
                  <a:schemeClr val="bg1"/>
                </a:solidFill>
              </a:rPr>
              <a:t>Top Trending Stats</a:t>
            </a:r>
          </a:p>
        </p:txBody>
      </p:sp>
      <p:grpSp>
        <p:nvGrpSpPr>
          <p:cNvPr id="24" name="Group 23"/>
          <p:cNvGrpSpPr/>
          <p:nvPr/>
        </p:nvGrpSpPr>
        <p:grpSpPr>
          <a:xfrm>
            <a:off x="13133729" y="4633635"/>
            <a:ext cx="1836686" cy="1836686"/>
            <a:chOff x="13652789" y="-5146956"/>
            <a:chExt cx="4556406" cy="4556406"/>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0400" y="-4500993"/>
              <a:ext cx="2601185" cy="2601185"/>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2789" y="-5146956"/>
              <a:ext cx="4556406" cy="4556406"/>
            </a:xfrm>
            <a:prstGeom prst="rect">
              <a:avLst/>
            </a:prstGeom>
          </p:spPr>
        </p:pic>
      </p:gr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90553" y="4657590"/>
            <a:ext cx="1701486" cy="1701486"/>
          </a:xfrm>
          <a:prstGeom prst="rect">
            <a:avLst/>
          </a:prstGeom>
        </p:spPr>
      </p:pic>
      <p:sp>
        <p:nvSpPr>
          <p:cNvPr id="5" name="TextBox 4"/>
          <p:cNvSpPr txBox="1"/>
          <p:nvPr/>
        </p:nvSpPr>
        <p:spPr>
          <a:xfrm>
            <a:off x="14990147" y="5071770"/>
            <a:ext cx="748686" cy="923330"/>
          </a:xfrm>
          <a:prstGeom prst="rect">
            <a:avLst/>
          </a:prstGeom>
          <a:noFill/>
        </p:spPr>
        <p:txBody>
          <a:bodyPr wrap="square" rtlCol="0">
            <a:spAutoFit/>
          </a:bodyPr>
          <a:lstStyle/>
          <a:p>
            <a:pPr algn="ctr"/>
            <a:r>
              <a:rPr lang="en-US" sz="5400" b="1" dirty="0">
                <a:solidFill>
                  <a:srgbClr val="00A9AC"/>
                </a:solidFill>
              </a:rPr>
              <a:t>+</a:t>
            </a:r>
            <a:endParaRPr lang="en-US" b="1" dirty="0">
              <a:solidFill>
                <a:srgbClr val="00A9AC"/>
              </a:solidFill>
            </a:endParaRPr>
          </a:p>
        </p:txBody>
      </p:sp>
      <p:sp>
        <p:nvSpPr>
          <p:cNvPr id="6" name="TextBox 5"/>
          <p:cNvSpPr txBox="1"/>
          <p:nvPr/>
        </p:nvSpPr>
        <p:spPr>
          <a:xfrm>
            <a:off x="12999222" y="6505248"/>
            <a:ext cx="4365456" cy="2062103"/>
          </a:xfrm>
          <a:prstGeom prst="rect">
            <a:avLst/>
          </a:prstGeom>
          <a:noFill/>
        </p:spPr>
        <p:txBody>
          <a:bodyPr wrap="square" rtlCol="0">
            <a:spAutoFit/>
          </a:bodyPr>
          <a:lstStyle/>
          <a:p>
            <a:pPr algn="ctr"/>
            <a:r>
              <a:rPr lang="en-US" sz="3200" b="1" dirty="0">
                <a:solidFill>
                  <a:srgbClr val="00A9AC"/>
                </a:solidFill>
              </a:rPr>
              <a:t>Live Ad-Supported TV in Primetime Drives Twitter’s Top 10 Trending Topics</a:t>
            </a:r>
          </a:p>
        </p:txBody>
      </p:sp>
    </p:spTree>
    <p:extLst>
      <p:ext uri="{BB962C8B-B14F-4D97-AF65-F5344CB8AC3E}">
        <p14:creationId xmlns:p14="http://schemas.microsoft.com/office/powerpoint/2010/main" val="1459025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40</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2634" y="13299917"/>
            <a:ext cx="5861685" cy="323850"/>
          </a:xfrm>
          <a:prstGeom prst="rect">
            <a:avLst/>
          </a:prstGeom>
        </p:spPr>
      </p:pic>
      <p:sp>
        <p:nvSpPr>
          <p:cNvPr id="9" name="TextBox 8"/>
          <p:cNvSpPr txBox="1"/>
          <p:nvPr/>
        </p:nvSpPr>
        <p:spPr>
          <a:xfrm>
            <a:off x="226241" y="4800752"/>
            <a:ext cx="6566985" cy="3785652"/>
          </a:xfrm>
          <a:prstGeom prst="rect">
            <a:avLst/>
          </a:prstGeom>
          <a:noFill/>
        </p:spPr>
        <p:txBody>
          <a:bodyPr wrap="square" rtlCol="0">
            <a:spAutoFit/>
          </a:bodyPr>
          <a:lstStyle/>
          <a:p>
            <a:r>
              <a:rPr lang="en-US" sz="4800" b="1" dirty="0">
                <a:cs typeface="Trebuchet MS"/>
              </a:rPr>
              <a:t>Want More?</a:t>
            </a:r>
          </a:p>
          <a:p>
            <a:endParaRPr lang="en-US" sz="4800" dirty="0">
              <a:solidFill>
                <a:schemeClr val="bg1"/>
              </a:solidFill>
              <a:cs typeface="Trebuchet MS"/>
            </a:endParaRPr>
          </a:p>
          <a:p>
            <a:r>
              <a:rPr lang="en-US" sz="4800" dirty="0">
                <a:solidFill>
                  <a:schemeClr val="bg1"/>
                </a:solidFill>
                <a:cs typeface="Trebuchet MS"/>
              </a:rPr>
              <a:t>Take A Look At Past Analyses Within Our </a:t>
            </a:r>
            <a:r>
              <a:rPr lang="en-US" sz="4800" u="sng" dirty="0">
                <a:solidFill>
                  <a:schemeClr val="bg1"/>
                </a:solidFill>
                <a:cs typeface="Trebuchet MS"/>
              </a:rPr>
              <a:t>#</a:t>
            </a:r>
            <a:r>
              <a:rPr lang="en-US" sz="4800" u="sng" dirty="0" err="1">
                <a:solidFill>
                  <a:schemeClr val="bg1"/>
                </a:solidFill>
                <a:cs typeface="Trebuchet MS"/>
              </a:rPr>
              <a:t>TVisSocial</a:t>
            </a:r>
            <a:r>
              <a:rPr lang="en-US" sz="4800" dirty="0">
                <a:solidFill>
                  <a:schemeClr val="bg1"/>
                </a:solidFill>
                <a:cs typeface="Trebuchet MS"/>
              </a:rPr>
              <a:t> Series!</a:t>
            </a:r>
          </a:p>
        </p:txBody>
      </p:sp>
      <p:sp>
        <p:nvSpPr>
          <p:cNvPr id="11" name="Rectangle 10">
            <a:extLst>
              <a:ext uri="{FF2B5EF4-FFF2-40B4-BE49-F238E27FC236}">
                <a16:creationId xmlns="" xmlns:a16="http://schemas.microsoft.com/office/drawing/2014/main" id="{6482628E-C0BB-4BA4-A4C6-B48EF2D5BD32}"/>
              </a:ext>
            </a:extLst>
          </p:cNvPr>
          <p:cNvSpPr/>
          <p:nvPr/>
        </p:nvSpPr>
        <p:spPr>
          <a:xfrm>
            <a:off x="9023650" y="1699750"/>
            <a:ext cx="5887059" cy="830997"/>
          </a:xfrm>
          <a:prstGeom prst="rect">
            <a:avLst/>
          </a:prstGeom>
        </p:spPr>
        <p:txBody>
          <a:bodyPr wrap="square">
            <a:spAutoFit/>
          </a:bodyPr>
          <a:lstStyle/>
          <a:p>
            <a:pPr algn="ctr"/>
            <a:r>
              <a:rPr lang="en-US" sz="2400" dirty="0">
                <a:hlinkClick r:id="rId3"/>
              </a:rPr>
              <a:t>First Report - #</a:t>
            </a:r>
            <a:r>
              <a:rPr lang="en-US" sz="2400" dirty="0" err="1">
                <a:hlinkClick r:id="rId3"/>
              </a:rPr>
              <a:t>TVisSocial</a:t>
            </a:r>
            <a:endParaRPr lang="en-US" sz="2400" dirty="0"/>
          </a:p>
          <a:p>
            <a:pPr algn="ctr"/>
            <a:r>
              <a:rPr lang="en-US" sz="2400" dirty="0"/>
              <a:t>(Fall: Oct-Nov ‘16)</a:t>
            </a:r>
          </a:p>
        </p:txBody>
      </p:sp>
      <p:pic>
        <p:nvPicPr>
          <p:cNvPr id="12" name="Picture 11">
            <a:hlinkClick r:id="rId3"/>
            <a:extLst>
              <a:ext uri="{FF2B5EF4-FFF2-40B4-BE49-F238E27FC236}">
                <a16:creationId xmlns="" xmlns:a16="http://schemas.microsoft.com/office/drawing/2014/main" id="{A016CDD1-C039-4072-8C3C-6AEC7838AEE1}"/>
              </a:ext>
            </a:extLst>
          </p:cNvPr>
          <p:cNvPicPr>
            <a:picLocks noChangeAspect="1"/>
          </p:cNvPicPr>
          <p:nvPr/>
        </p:nvPicPr>
        <p:blipFill rotWithShape="1">
          <a:blip r:embed="rId4"/>
          <a:srcRect l="19417" t="12656" r="20679" b="4822"/>
          <a:stretch/>
        </p:blipFill>
        <p:spPr>
          <a:xfrm>
            <a:off x="9023650" y="2530747"/>
            <a:ext cx="5887059" cy="4561830"/>
          </a:xfrm>
          <a:prstGeom prst="rect">
            <a:avLst/>
          </a:prstGeom>
          <a:ln>
            <a:solidFill>
              <a:schemeClr val="tx1"/>
            </a:solidFill>
          </a:ln>
        </p:spPr>
      </p:pic>
      <p:sp>
        <p:nvSpPr>
          <p:cNvPr id="15" name="TextBox 14">
            <a:extLst>
              <a:ext uri="{FF2B5EF4-FFF2-40B4-BE49-F238E27FC236}">
                <a16:creationId xmlns="" xmlns:a16="http://schemas.microsoft.com/office/drawing/2014/main" id="{2B276842-317E-488B-80C7-01C7A55566C4}"/>
              </a:ext>
            </a:extLst>
          </p:cNvPr>
          <p:cNvSpPr txBox="1"/>
          <p:nvPr/>
        </p:nvSpPr>
        <p:spPr>
          <a:xfrm>
            <a:off x="11135212" y="827205"/>
            <a:ext cx="8094586" cy="584775"/>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200" b="0" u="none" strike="noStrike" kern="1200" cap="none" spc="0" normalizeH="0" baseline="0" noProof="0" dirty="0">
                <a:ln>
                  <a:noFill/>
                </a:ln>
                <a:effectLst/>
                <a:uLnTx/>
                <a:uFillTx/>
                <a:latin typeface="Trebuchet MS" panose="020B0603020202020204" pitchFamily="34" charset="0"/>
              </a:rPr>
              <a:t>Click</a:t>
            </a:r>
            <a:r>
              <a:rPr kumimoji="0" lang="en-US" sz="3200" b="0" u="none" strike="noStrike" kern="1200" cap="none" spc="0" normalizeH="0" noProof="0" dirty="0">
                <a:ln>
                  <a:noFill/>
                </a:ln>
                <a:effectLst/>
                <a:uLnTx/>
                <a:uFillTx/>
                <a:latin typeface="Trebuchet MS" panose="020B0603020202020204" pitchFamily="34" charset="0"/>
              </a:rPr>
              <a:t> on the links to see our other reports</a:t>
            </a:r>
            <a:endParaRPr kumimoji="0" lang="en-US" sz="3200" b="0" u="none" strike="noStrike" kern="1200" cap="none" spc="0" normalizeH="0" baseline="0" noProof="0" dirty="0">
              <a:ln>
                <a:noFill/>
              </a:ln>
              <a:effectLst/>
              <a:uLnTx/>
              <a:uFillTx/>
              <a:latin typeface="Trebuchet MS" panose="020B0603020202020204" pitchFamily="34" charset="0"/>
            </a:endParaRPr>
          </a:p>
        </p:txBody>
      </p:sp>
      <p:pic>
        <p:nvPicPr>
          <p:cNvPr id="16" name="Picture 15">
            <a:hlinkClick r:id="rId5"/>
            <a:extLst>
              <a:ext uri="{FF2B5EF4-FFF2-40B4-BE49-F238E27FC236}">
                <a16:creationId xmlns="" xmlns:a16="http://schemas.microsoft.com/office/drawing/2014/main" id="{85A84712-923D-429D-87D2-E6F4D6590BB6}"/>
              </a:ext>
            </a:extLst>
          </p:cNvPr>
          <p:cNvPicPr>
            <a:picLocks noChangeAspect="1"/>
          </p:cNvPicPr>
          <p:nvPr/>
        </p:nvPicPr>
        <p:blipFill rotWithShape="1">
          <a:blip r:embed="rId6"/>
          <a:srcRect l="24587" t="12202" r="25688" b="21417"/>
          <a:stretch/>
        </p:blipFill>
        <p:spPr>
          <a:xfrm>
            <a:off x="16152594" y="2539312"/>
            <a:ext cx="5866703" cy="4546056"/>
          </a:xfrm>
          <a:prstGeom prst="rect">
            <a:avLst/>
          </a:prstGeom>
          <a:ln>
            <a:solidFill>
              <a:schemeClr val="tx1"/>
            </a:solidFill>
          </a:ln>
        </p:spPr>
      </p:pic>
      <p:sp>
        <p:nvSpPr>
          <p:cNvPr id="17" name="Rectangle 16">
            <a:extLst>
              <a:ext uri="{FF2B5EF4-FFF2-40B4-BE49-F238E27FC236}">
                <a16:creationId xmlns="" xmlns:a16="http://schemas.microsoft.com/office/drawing/2014/main" id="{B5978267-FDC5-4F0A-B051-F46752775062}"/>
              </a:ext>
            </a:extLst>
          </p:cNvPr>
          <p:cNvSpPr/>
          <p:nvPr/>
        </p:nvSpPr>
        <p:spPr>
          <a:xfrm>
            <a:off x="16152594" y="1699749"/>
            <a:ext cx="5866703" cy="830997"/>
          </a:xfrm>
          <a:prstGeom prst="rect">
            <a:avLst/>
          </a:prstGeom>
        </p:spPr>
        <p:txBody>
          <a:bodyPr wrap="square">
            <a:spAutoFit/>
          </a:bodyPr>
          <a:lstStyle/>
          <a:p>
            <a:pPr algn="ctr"/>
            <a:r>
              <a:rPr lang="en-US" sz="2400" dirty="0">
                <a:hlinkClick r:id="rId5"/>
              </a:rPr>
              <a:t>Second Report - #</a:t>
            </a:r>
            <a:r>
              <a:rPr lang="en-US" sz="2400" dirty="0" err="1">
                <a:hlinkClick r:id="rId5"/>
              </a:rPr>
              <a:t>TVisSocial</a:t>
            </a:r>
            <a:r>
              <a:rPr lang="en-US" sz="2400" dirty="0">
                <a:hlinkClick r:id="rId5"/>
              </a:rPr>
              <a:t> #Ep2</a:t>
            </a:r>
            <a:endParaRPr lang="en-US" sz="2400" dirty="0"/>
          </a:p>
          <a:p>
            <a:pPr algn="ctr"/>
            <a:r>
              <a:rPr lang="en-US" sz="2400" dirty="0"/>
              <a:t>(Summer: May-June ’17)</a:t>
            </a:r>
          </a:p>
        </p:txBody>
      </p:sp>
      <p:pic>
        <p:nvPicPr>
          <p:cNvPr id="19" name="Picture 18">
            <a:hlinkClick r:id="rId7"/>
            <a:extLst>
              <a:ext uri="{FF2B5EF4-FFF2-40B4-BE49-F238E27FC236}">
                <a16:creationId xmlns="" xmlns:a16="http://schemas.microsoft.com/office/drawing/2014/main" id="{C7DF36A7-2C2C-42CA-875E-1623EE1A67B6}"/>
              </a:ext>
            </a:extLst>
          </p:cNvPr>
          <p:cNvPicPr>
            <a:picLocks noChangeAspect="1"/>
          </p:cNvPicPr>
          <p:nvPr/>
        </p:nvPicPr>
        <p:blipFill rotWithShape="1">
          <a:blip r:embed="rId8"/>
          <a:srcRect l="24495" t="12691" r="25688" b="22233"/>
          <a:stretch/>
        </p:blipFill>
        <p:spPr>
          <a:xfrm>
            <a:off x="12484216" y="8218552"/>
            <a:ext cx="5887058" cy="4555175"/>
          </a:xfrm>
          <a:prstGeom prst="rect">
            <a:avLst/>
          </a:prstGeom>
          <a:ln>
            <a:solidFill>
              <a:schemeClr val="tx1"/>
            </a:solidFill>
          </a:ln>
        </p:spPr>
      </p:pic>
      <p:sp>
        <p:nvSpPr>
          <p:cNvPr id="20" name="Rectangle 19">
            <a:extLst>
              <a:ext uri="{FF2B5EF4-FFF2-40B4-BE49-F238E27FC236}">
                <a16:creationId xmlns="" xmlns:a16="http://schemas.microsoft.com/office/drawing/2014/main" id="{50FD7613-1BBE-424C-9769-27E5E12E80C4}"/>
              </a:ext>
            </a:extLst>
          </p:cNvPr>
          <p:cNvSpPr/>
          <p:nvPr/>
        </p:nvSpPr>
        <p:spPr>
          <a:xfrm>
            <a:off x="12484216" y="7380346"/>
            <a:ext cx="5887058" cy="830997"/>
          </a:xfrm>
          <a:prstGeom prst="rect">
            <a:avLst/>
          </a:prstGeom>
        </p:spPr>
        <p:txBody>
          <a:bodyPr wrap="square">
            <a:spAutoFit/>
          </a:bodyPr>
          <a:lstStyle/>
          <a:p>
            <a:pPr algn="ctr"/>
            <a:r>
              <a:rPr lang="en-US" sz="2400" dirty="0">
                <a:hlinkClick r:id="rId7"/>
              </a:rPr>
              <a:t>#</a:t>
            </a:r>
            <a:r>
              <a:rPr lang="en-US" sz="2400" dirty="0" err="1">
                <a:hlinkClick r:id="rId7"/>
              </a:rPr>
              <a:t>TVisSocial</a:t>
            </a:r>
            <a:r>
              <a:rPr lang="en-US" sz="2400" dirty="0">
                <a:hlinkClick r:id="rId7"/>
              </a:rPr>
              <a:t> #</a:t>
            </a:r>
            <a:r>
              <a:rPr lang="en-US" sz="2400" dirty="0" err="1">
                <a:hlinkClick r:id="rId7"/>
              </a:rPr>
              <a:t>HolidaySpecial</a:t>
            </a:r>
            <a:endParaRPr lang="en-US" sz="2400" dirty="0"/>
          </a:p>
          <a:p>
            <a:pPr algn="ctr"/>
            <a:r>
              <a:rPr lang="en-US" sz="2400" dirty="0"/>
              <a:t>(4Q Holidays: Nov-Dec ’17)</a:t>
            </a:r>
          </a:p>
        </p:txBody>
      </p:sp>
    </p:spTree>
    <p:extLst>
      <p:ext uri="{BB962C8B-B14F-4D97-AF65-F5344CB8AC3E}">
        <p14:creationId xmlns:p14="http://schemas.microsoft.com/office/powerpoint/2010/main" val="47569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1" y="10744200"/>
            <a:ext cx="12193588" cy="2971800"/>
          </a:xfrm>
          <a:prstGeom prst="rect">
            <a:avLst/>
          </a:prstGeom>
          <a:solidFill>
            <a:schemeClr val="tx1">
              <a:alpha val="7098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457199" y="11337548"/>
            <a:ext cx="16267472" cy="1846659"/>
          </a:xfrm>
          <a:prstGeom prst="rect">
            <a:avLst/>
          </a:prstGeom>
          <a:noFill/>
        </p:spPr>
        <p:txBody>
          <a:bodyPr wrap="square" rtlCol="0">
            <a:spAutoFit/>
          </a:bodyPr>
          <a:lstStyle/>
          <a:p>
            <a:r>
              <a:rPr lang="en-US" sz="6600" b="1" dirty="0">
                <a:solidFill>
                  <a:schemeClr val="bg1"/>
                </a:solidFill>
              </a:rPr>
              <a:t>Bonus Section for Members</a:t>
            </a:r>
          </a:p>
          <a:p>
            <a:r>
              <a:rPr lang="en-US" sz="4800" dirty="0">
                <a:solidFill>
                  <a:schemeClr val="bg1"/>
                </a:solidFill>
              </a:rPr>
              <a:t>Cable Vs. Broadcast</a:t>
            </a:r>
          </a:p>
        </p:txBody>
      </p:sp>
    </p:spTree>
    <p:extLst>
      <p:ext uri="{BB962C8B-B14F-4D97-AF65-F5344CB8AC3E}">
        <p14:creationId xmlns:p14="http://schemas.microsoft.com/office/powerpoint/2010/main" val="2791253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42</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26241" y="4595841"/>
            <a:ext cx="6407315" cy="4524315"/>
          </a:xfrm>
          <a:prstGeom prst="rect">
            <a:avLst/>
          </a:prstGeom>
          <a:noFill/>
        </p:spPr>
        <p:txBody>
          <a:bodyPr wrap="square" rtlCol="0">
            <a:spAutoFit/>
          </a:bodyPr>
          <a:lstStyle/>
          <a:p>
            <a:r>
              <a:rPr lang="en-US" sz="4800" dirty="0">
                <a:solidFill>
                  <a:schemeClr val="bg1"/>
                </a:solidFill>
                <a:latin typeface="Trebuchet MS"/>
                <a:cs typeface="Trebuchet MS"/>
              </a:rPr>
              <a:t>The </a:t>
            </a:r>
            <a:r>
              <a:rPr lang="en-US" sz="4800" b="1" dirty="0">
                <a:solidFill>
                  <a:srgbClr val="4F81BD"/>
                </a:solidFill>
                <a:latin typeface="Trebuchet MS"/>
                <a:cs typeface="Trebuchet MS"/>
              </a:rPr>
              <a:t>Majority</a:t>
            </a:r>
            <a:r>
              <a:rPr lang="en-US" sz="4800" dirty="0">
                <a:solidFill>
                  <a:schemeClr val="bg1"/>
                </a:solidFill>
                <a:latin typeface="Trebuchet MS"/>
                <a:cs typeface="Trebuchet MS"/>
              </a:rPr>
              <a:t> Of The Top 10 Trending Twitter TV Topics Involved Programming On Ad-Supported Cable TV</a:t>
            </a:r>
          </a:p>
        </p:txBody>
      </p:sp>
      <p:sp>
        <p:nvSpPr>
          <p:cNvPr id="6" name="Rounded Rectangle 10"/>
          <p:cNvSpPr/>
          <p:nvPr/>
        </p:nvSpPr>
        <p:spPr>
          <a:xfrm>
            <a:off x="9448226" y="887229"/>
            <a:ext cx="12331187" cy="21950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a:ln>
                  <a:noFill/>
                </a:ln>
                <a:solidFill>
                  <a:prstClr val="black"/>
                </a:solidFill>
                <a:effectLst/>
                <a:uLnTx/>
                <a:uFillTx/>
                <a:latin typeface="Trebuchet MS" panose="020B0603020202020204" pitchFamily="34" charset="0"/>
                <a:cs typeface="Traditional Arabic" panose="02020603050405020304" pitchFamily="18" charset="-78"/>
              </a:rPr>
              <a:t>Four-Week 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rebuchet MS" panose="020B0603020202020204" pitchFamily="34" charset="0"/>
                <a:cs typeface="Traditional Arabic" panose="02020603050405020304" pitchFamily="18" charset="-78"/>
              </a:rPr>
              <a:t>% Breakout of Ad-Supported TV Topics By Medium</a:t>
            </a:r>
          </a:p>
        </p:txBody>
      </p:sp>
      <p:graphicFrame>
        <p:nvGraphicFramePr>
          <p:cNvPr id="7" name="Chart 6">
            <a:extLst>
              <a:ext uri="{FF2B5EF4-FFF2-40B4-BE49-F238E27FC236}">
                <a16:creationId xmlns="" xmlns:a16="http://schemas.microsoft.com/office/drawing/2014/main" id="{BBF1547D-7C59-4726-9CDB-C1B6AAAB5A72}"/>
              </a:ext>
            </a:extLst>
          </p:cNvPr>
          <p:cNvGraphicFramePr/>
          <p:nvPr>
            <p:extLst>
              <p:ext uri="{D42A27DB-BD31-4B8C-83A1-F6EECF244321}">
                <p14:modId xmlns:p14="http://schemas.microsoft.com/office/powerpoint/2010/main" val="1086088334"/>
              </p:ext>
            </p:extLst>
          </p:nvPr>
        </p:nvGraphicFramePr>
        <p:xfrm>
          <a:off x="7017879" y="3050358"/>
          <a:ext cx="17369296" cy="761528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7367393" y="11877596"/>
            <a:ext cx="164928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*Ad-Supported Cable TV &amp; Broadcast TV includes programs or topics that aired, or were discussed, on multiple networks such as NFL Thursday Night Football and popular news events (i.e., the Kavanaugh confirmation hearings).</a:t>
            </a:r>
          </a:p>
        </p:txBody>
      </p:sp>
      <p:sp>
        <p:nvSpPr>
          <p:cNvPr id="10" name="TextBox 9">
            <a:extLst>
              <a:ext uri="{FF2B5EF4-FFF2-40B4-BE49-F238E27FC236}">
                <a16:creationId xmlns="" xmlns:a16="http://schemas.microsoft.com/office/drawing/2014/main" id="{673E4552-556E-477D-86C6-7418BF73A4D7}"/>
              </a:ext>
            </a:extLst>
          </p:cNvPr>
          <p:cNvSpPr txBox="1"/>
          <p:nvPr/>
        </p:nvSpPr>
        <p:spPr>
          <a:xfrm>
            <a:off x="7101386" y="13244255"/>
            <a:ext cx="10475413" cy="461665"/>
          </a:xfrm>
          <a:prstGeom prst="rect">
            <a:avLst/>
          </a:prstGeom>
          <a:noFill/>
        </p:spPr>
        <p:txBody>
          <a:bodyPr wrap="square" rtlCol="0">
            <a:spAutoFit/>
          </a:bodyPr>
          <a:lstStyle/>
          <a:p>
            <a:r>
              <a:rPr lang="en-US" sz="1200" dirty="0">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 </a:t>
            </a:r>
          </a:p>
        </p:txBody>
      </p:sp>
    </p:spTree>
    <p:extLst>
      <p:ext uri="{BB962C8B-B14F-4D97-AF65-F5344CB8AC3E}">
        <p14:creationId xmlns:p14="http://schemas.microsoft.com/office/powerpoint/2010/main" val="1050077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43</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04291" y="5009407"/>
            <a:ext cx="6566985" cy="4524315"/>
          </a:xfrm>
          <a:prstGeom prst="rect">
            <a:avLst/>
          </a:prstGeom>
          <a:noFill/>
        </p:spPr>
        <p:txBody>
          <a:bodyPr wrap="square" rtlCol="0">
            <a:spAutoFit/>
          </a:bodyPr>
          <a:lstStyle/>
          <a:p>
            <a:r>
              <a:rPr lang="en-US" sz="4800" dirty="0">
                <a:solidFill>
                  <a:schemeClr val="bg1"/>
                </a:solidFill>
                <a:latin typeface="Trebuchet MS"/>
                <a:cs typeface="Trebuchet MS"/>
              </a:rPr>
              <a:t>Ad-Supported Cable TV Accounted For </a:t>
            </a:r>
            <a:r>
              <a:rPr lang="en-US" sz="4800" b="1" dirty="0">
                <a:solidFill>
                  <a:srgbClr val="4F81BD"/>
                </a:solidFill>
                <a:latin typeface="Trebuchet MS"/>
                <a:cs typeface="Trebuchet MS"/>
              </a:rPr>
              <a:t>Over 5 Of The Overall Top 10 </a:t>
            </a:r>
            <a:r>
              <a:rPr lang="en-US" sz="4800" dirty="0">
                <a:solidFill>
                  <a:schemeClr val="bg1"/>
                </a:solidFill>
                <a:latin typeface="Trebuchet MS"/>
                <a:cs typeface="Trebuchet MS"/>
              </a:rPr>
              <a:t>Trending Twitter Topics Throughout Primetime Hours</a:t>
            </a:r>
          </a:p>
        </p:txBody>
      </p:sp>
      <p:sp>
        <p:nvSpPr>
          <p:cNvPr id="15" name="TextBox 14">
            <a:extLst>
              <a:ext uri="{FF2B5EF4-FFF2-40B4-BE49-F238E27FC236}">
                <a16:creationId xmlns="" xmlns:a16="http://schemas.microsoft.com/office/drawing/2014/main" id="{1D6AF794-4488-4F96-AB86-CB090444C6E0}"/>
              </a:ext>
            </a:extLst>
          </p:cNvPr>
          <p:cNvSpPr txBox="1"/>
          <p:nvPr/>
        </p:nvSpPr>
        <p:spPr>
          <a:xfrm>
            <a:off x="6973979" y="6609846"/>
            <a:ext cx="171734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effectLst/>
                <a:uLnTx/>
                <a:uFillTx/>
                <a:latin typeface="Trebuchet MS" panose="020B0603020202020204" pitchFamily="34" charset="0"/>
                <a:ea typeface="+mn-ea"/>
                <a:cs typeface="+mn-cs"/>
              </a:rPr>
              <a:t>Ad-supported cab</a:t>
            </a:r>
            <a:r>
              <a:rPr lang="en-US" sz="4000" kern="0" dirty="0">
                <a:latin typeface="Trebuchet MS" panose="020B0603020202020204" pitchFamily="34" charset="0"/>
              </a:rPr>
              <a:t>le </a:t>
            </a:r>
            <a:r>
              <a:rPr kumimoji="0" lang="en-US" sz="4000" b="0" i="0" u="none" strike="noStrike" kern="0" cap="none" spc="0" normalizeH="0" baseline="0" noProof="0" dirty="0">
                <a:ln>
                  <a:noFill/>
                </a:ln>
                <a:effectLst/>
                <a:uLnTx/>
                <a:uFillTx/>
                <a:latin typeface="Trebuchet MS" panose="020B0603020202020204" pitchFamily="34" charset="0"/>
                <a:ea typeface="+mn-ea"/>
                <a:cs typeface="+mn-cs"/>
              </a:rPr>
              <a:t>TV dominates the top social conversations on Twitter deeper into the night as more primetime shows and sporting events air</a:t>
            </a:r>
          </a:p>
        </p:txBody>
      </p:sp>
      <p:sp>
        <p:nvSpPr>
          <p:cNvPr id="3" name="Rectangle 2"/>
          <p:cNvSpPr/>
          <p:nvPr/>
        </p:nvSpPr>
        <p:spPr>
          <a:xfrm>
            <a:off x="7044241" y="13105755"/>
            <a:ext cx="9649824" cy="646331"/>
          </a:xfrm>
          <a:prstGeom prst="rect">
            <a:avLst/>
          </a:prstGeom>
        </p:spPr>
        <p:txBody>
          <a:bodyPr wrap="square">
            <a:spAutoFit/>
          </a:bodyPr>
          <a:lstStyle/>
          <a:p>
            <a:r>
              <a:rPr lang="en-US" sz="1200" dirty="0">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  Percentages include programming that aired on both cable and broadcast such as NFL Thursday Night </a:t>
            </a:r>
            <a:r>
              <a:rPr lang="en-US" sz="1200">
                <a:latin typeface="Trebuchet MS" panose="020B0603020202020204" pitchFamily="34" charset="0"/>
              </a:rPr>
              <a:t>Football and televised </a:t>
            </a:r>
            <a:r>
              <a:rPr lang="en-US" sz="1200" dirty="0">
                <a:latin typeface="Trebuchet MS" panose="020B0603020202020204" pitchFamily="34" charset="0"/>
              </a:rPr>
              <a:t>news events that were covered by multiple TV networks.</a:t>
            </a:r>
          </a:p>
        </p:txBody>
      </p:sp>
      <p:sp>
        <p:nvSpPr>
          <p:cNvPr id="4" name="Rounded Rectangle 3"/>
          <p:cNvSpPr/>
          <p:nvPr/>
        </p:nvSpPr>
        <p:spPr>
          <a:xfrm>
            <a:off x="12450508" y="632766"/>
            <a:ext cx="6539864" cy="5111024"/>
          </a:xfrm>
          <a:prstGeom prst="roundRect">
            <a:avLst/>
          </a:prstGeom>
          <a:solidFill>
            <a:srgbClr val="4F81BD"/>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u="sng" dirty="0"/>
              <a:t>56%</a:t>
            </a:r>
          </a:p>
          <a:p>
            <a:pPr algn="ctr"/>
            <a:r>
              <a:rPr lang="en-US" sz="4800" dirty="0"/>
              <a:t>Cable TV % of Overall Topics in Top 10 During Primetime</a:t>
            </a:r>
          </a:p>
        </p:txBody>
      </p:sp>
      <p:sp>
        <p:nvSpPr>
          <p:cNvPr id="16" name="Rounded Rectangle 15"/>
          <p:cNvSpPr/>
          <p:nvPr/>
        </p:nvSpPr>
        <p:spPr>
          <a:xfrm>
            <a:off x="6995929" y="8768394"/>
            <a:ext cx="3670092" cy="3295980"/>
          </a:xfrm>
          <a:prstGeom prst="roundRect">
            <a:avLst/>
          </a:prstGeom>
          <a:solidFill>
            <a:srgbClr val="4F81BD"/>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u="sng" dirty="0"/>
              <a:t>8:30p</a:t>
            </a:r>
          </a:p>
          <a:p>
            <a:pPr algn="ctr"/>
            <a:r>
              <a:rPr lang="en-US" sz="3600" dirty="0"/>
              <a:t>Cable TV % of </a:t>
            </a:r>
          </a:p>
          <a:p>
            <a:pPr algn="ctr"/>
            <a:r>
              <a:rPr lang="en-US" sz="3600" dirty="0"/>
              <a:t>Overall Topics In Top 10: </a:t>
            </a:r>
            <a:r>
              <a:rPr lang="en-US" sz="4800" b="1" u="sng" dirty="0"/>
              <a:t>40%</a:t>
            </a:r>
          </a:p>
        </p:txBody>
      </p:sp>
      <p:sp>
        <p:nvSpPr>
          <p:cNvPr id="17" name="Rounded Rectangle 16"/>
          <p:cNvSpPr/>
          <p:nvPr/>
        </p:nvSpPr>
        <p:spPr>
          <a:xfrm>
            <a:off x="11502886" y="8768394"/>
            <a:ext cx="3670092" cy="3295980"/>
          </a:xfrm>
          <a:prstGeom prst="roundRect">
            <a:avLst/>
          </a:prstGeom>
          <a:solidFill>
            <a:srgbClr val="4F81BD"/>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u="sng" dirty="0"/>
              <a:t>9:30p</a:t>
            </a:r>
          </a:p>
          <a:p>
            <a:pPr algn="ctr"/>
            <a:r>
              <a:rPr lang="en-US" sz="3600" dirty="0"/>
              <a:t>Cable TV % of </a:t>
            </a:r>
          </a:p>
          <a:p>
            <a:pPr algn="ctr"/>
            <a:r>
              <a:rPr lang="en-US" sz="3600" dirty="0"/>
              <a:t>Overall Topics In Top 10: </a:t>
            </a:r>
            <a:r>
              <a:rPr lang="en-US" sz="4800" b="1" u="sng" dirty="0"/>
              <a:t>55%</a:t>
            </a:r>
            <a:endParaRPr lang="en-US" sz="4000" b="1" u="sng" dirty="0"/>
          </a:p>
        </p:txBody>
      </p:sp>
      <p:sp>
        <p:nvSpPr>
          <p:cNvPr id="20" name="Rounded Rectangle 19"/>
          <p:cNvSpPr/>
          <p:nvPr/>
        </p:nvSpPr>
        <p:spPr>
          <a:xfrm>
            <a:off x="16009843" y="8762847"/>
            <a:ext cx="3670092" cy="3295980"/>
          </a:xfrm>
          <a:prstGeom prst="roundRect">
            <a:avLst/>
          </a:prstGeom>
          <a:solidFill>
            <a:srgbClr val="4F81BD"/>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u="sng" dirty="0"/>
              <a:t>10:30p</a:t>
            </a:r>
          </a:p>
          <a:p>
            <a:pPr algn="ctr"/>
            <a:r>
              <a:rPr lang="en-US" sz="3600" dirty="0"/>
              <a:t>Cable TV % of </a:t>
            </a:r>
          </a:p>
          <a:p>
            <a:pPr algn="ctr"/>
            <a:r>
              <a:rPr lang="en-US" sz="3600" dirty="0"/>
              <a:t>Overall Topics In Top 10: </a:t>
            </a:r>
            <a:r>
              <a:rPr lang="en-US" sz="4800" b="1" u="sng" dirty="0"/>
              <a:t>64%</a:t>
            </a:r>
          </a:p>
        </p:txBody>
      </p:sp>
      <p:sp>
        <p:nvSpPr>
          <p:cNvPr id="22" name="Rounded Rectangle 21"/>
          <p:cNvSpPr/>
          <p:nvPr/>
        </p:nvSpPr>
        <p:spPr>
          <a:xfrm>
            <a:off x="20516800" y="8762847"/>
            <a:ext cx="3670092" cy="3295980"/>
          </a:xfrm>
          <a:prstGeom prst="roundRect">
            <a:avLst/>
          </a:prstGeom>
          <a:solidFill>
            <a:srgbClr val="4F81BD"/>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u="sng" dirty="0"/>
              <a:t>11:30p</a:t>
            </a:r>
          </a:p>
          <a:p>
            <a:pPr algn="ctr"/>
            <a:r>
              <a:rPr lang="en-US" sz="3600" dirty="0"/>
              <a:t>Cable TV % of </a:t>
            </a:r>
          </a:p>
          <a:p>
            <a:pPr algn="ctr"/>
            <a:r>
              <a:rPr lang="en-US" sz="3600" dirty="0"/>
              <a:t>Overall Topics In Top 10: </a:t>
            </a:r>
            <a:r>
              <a:rPr lang="en-US" sz="4800" b="1" u="sng" dirty="0"/>
              <a:t>64%</a:t>
            </a:r>
            <a:endParaRPr lang="en-US" sz="4000" b="1" u="sng" dirty="0"/>
          </a:p>
        </p:txBody>
      </p:sp>
    </p:spTree>
    <p:extLst>
      <p:ext uri="{BB962C8B-B14F-4D97-AF65-F5344CB8AC3E}">
        <p14:creationId xmlns:p14="http://schemas.microsoft.com/office/powerpoint/2010/main" val="41202775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44</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121600" y="4703626"/>
            <a:ext cx="6551613" cy="3785652"/>
          </a:xfrm>
          <a:prstGeom prst="rect">
            <a:avLst/>
          </a:prstGeom>
          <a:noFill/>
        </p:spPr>
        <p:txBody>
          <a:bodyPr wrap="square" rtlCol="0">
            <a:spAutoFit/>
          </a:bodyPr>
          <a:lstStyle/>
          <a:p>
            <a:pPr>
              <a:spcBef>
                <a:spcPct val="0"/>
              </a:spcBef>
              <a:defRPr/>
            </a:pPr>
            <a:r>
              <a:rPr lang="en-US" sz="4800" b="1" spc="-100" dirty="0">
                <a:solidFill>
                  <a:srgbClr val="4F81BD"/>
                </a:solidFill>
                <a:latin typeface="Trebuchet MS" panose="020B0603020202020204" pitchFamily="34" charset="0"/>
              </a:rPr>
              <a:t>Well Over Half</a:t>
            </a:r>
            <a:r>
              <a:rPr lang="en-US" sz="4800" spc="-100" dirty="0">
                <a:solidFill>
                  <a:srgbClr val="4F81BD"/>
                </a:solidFill>
                <a:latin typeface="Trebuchet MS" panose="020B0603020202020204" pitchFamily="34" charset="0"/>
              </a:rPr>
              <a:t> </a:t>
            </a:r>
            <a:r>
              <a:rPr lang="en-US" sz="4800" spc="-100" dirty="0">
                <a:solidFill>
                  <a:schemeClr val="bg1"/>
                </a:solidFill>
                <a:latin typeface="Trebuchet MS" panose="020B0603020202020204" pitchFamily="34" charset="0"/>
              </a:rPr>
              <a:t>Of The Top 10 Trending Topics On Weeknights Were Based On Ad-Supported Cable TV Content</a:t>
            </a:r>
          </a:p>
        </p:txBody>
      </p:sp>
      <p:sp>
        <p:nvSpPr>
          <p:cNvPr id="7" name="Rectangle 6"/>
          <p:cNvSpPr/>
          <p:nvPr/>
        </p:nvSpPr>
        <p:spPr>
          <a:xfrm>
            <a:off x="8663401" y="3328913"/>
            <a:ext cx="2070068" cy="9112415"/>
          </a:xfrm>
          <a:prstGeom prst="rect">
            <a:avLst/>
          </a:prstGeom>
          <a:solidFill>
            <a:srgbClr val="4F81B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0000"/>
              </a:solidFill>
            </a:endParaRPr>
          </a:p>
        </p:txBody>
      </p:sp>
      <p:sp>
        <p:nvSpPr>
          <p:cNvPr id="8" name="Rectangle 7"/>
          <p:cNvSpPr/>
          <p:nvPr/>
        </p:nvSpPr>
        <p:spPr>
          <a:xfrm>
            <a:off x="10869971" y="3328912"/>
            <a:ext cx="2070068" cy="9115133"/>
          </a:xfrm>
          <a:prstGeom prst="rect">
            <a:avLst/>
          </a:prstGeom>
          <a:solidFill>
            <a:srgbClr val="4F81B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0000"/>
              </a:solidFill>
            </a:endParaRPr>
          </a:p>
        </p:txBody>
      </p:sp>
      <p:sp>
        <p:nvSpPr>
          <p:cNvPr id="10" name="Rectangle 9"/>
          <p:cNvSpPr/>
          <p:nvPr/>
        </p:nvSpPr>
        <p:spPr>
          <a:xfrm>
            <a:off x="13091091" y="3328913"/>
            <a:ext cx="2070068" cy="9117852"/>
          </a:xfrm>
          <a:prstGeom prst="rect">
            <a:avLst/>
          </a:prstGeom>
          <a:solidFill>
            <a:srgbClr val="4F81B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0000"/>
              </a:solidFill>
            </a:endParaRPr>
          </a:p>
        </p:txBody>
      </p:sp>
      <p:sp>
        <p:nvSpPr>
          <p:cNvPr id="11" name="Rectangle 10"/>
          <p:cNvSpPr/>
          <p:nvPr/>
        </p:nvSpPr>
        <p:spPr>
          <a:xfrm>
            <a:off x="15317210" y="3328912"/>
            <a:ext cx="2070068" cy="9115133"/>
          </a:xfrm>
          <a:prstGeom prst="rect">
            <a:avLst/>
          </a:prstGeom>
          <a:solidFill>
            <a:srgbClr val="4F81B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0000"/>
              </a:solidFill>
            </a:endParaRPr>
          </a:p>
        </p:txBody>
      </p:sp>
      <p:sp>
        <p:nvSpPr>
          <p:cNvPr id="12" name="Rectangle 11"/>
          <p:cNvSpPr/>
          <p:nvPr/>
        </p:nvSpPr>
        <p:spPr>
          <a:xfrm>
            <a:off x="17529448" y="3328912"/>
            <a:ext cx="2070068" cy="9115133"/>
          </a:xfrm>
          <a:prstGeom prst="rect">
            <a:avLst/>
          </a:prstGeom>
          <a:solidFill>
            <a:srgbClr val="4F81B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0000"/>
              </a:solidFill>
            </a:endParaRPr>
          </a:p>
        </p:txBody>
      </p:sp>
      <p:sp>
        <p:nvSpPr>
          <p:cNvPr id="15" name="Rectangle 14"/>
          <p:cNvSpPr/>
          <p:nvPr/>
        </p:nvSpPr>
        <p:spPr>
          <a:xfrm>
            <a:off x="19742397" y="3328912"/>
            <a:ext cx="2070068" cy="9115133"/>
          </a:xfrm>
          <a:prstGeom prst="rect">
            <a:avLst/>
          </a:prstGeom>
          <a:solidFill>
            <a:srgbClr val="4F81B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0000"/>
              </a:solidFill>
            </a:endParaRPr>
          </a:p>
        </p:txBody>
      </p:sp>
      <p:sp>
        <p:nvSpPr>
          <p:cNvPr id="16" name="Rectangle 15"/>
          <p:cNvSpPr/>
          <p:nvPr/>
        </p:nvSpPr>
        <p:spPr>
          <a:xfrm>
            <a:off x="21948182" y="3328913"/>
            <a:ext cx="2035930" cy="9115132"/>
          </a:xfrm>
          <a:prstGeom prst="rect">
            <a:avLst/>
          </a:prstGeom>
          <a:solidFill>
            <a:srgbClr val="4F81B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0000"/>
              </a:solidFill>
            </a:endParaRPr>
          </a:p>
        </p:txBody>
      </p:sp>
      <p:sp>
        <p:nvSpPr>
          <p:cNvPr id="17" name="Rectangle 16"/>
          <p:cNvSpPr/>
          <p:nvPr/>
        </p:nvSpPr>
        <p:spPr>
          <a:xfrm>
            <a:off x="8666245" y="2558314"/>
            <a:ext cx="2064381" cy="7602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79%</a:t>
            </a:r>
          </a:p>
        </p:txBody>
      </p:sp>
      <p:sp>
        <p:nvSpPr>
          <p:cNvPr id="18" name="Rectangle 17"/>
          <p:cNvSpPr/>
          <p:nvPr/>
        </p:nvSpPr>
        <p:spPr>
          <a:xfrm>
            <a:off x="10872103" y="2558314"/>
            <a:ext cx="2065805" cy="7602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53%</a:t>
            </a:r>
          </a:p>
        </p:txBody>
      </p:sp>
      <p:sp>
        <p:nvSpPr>
          <p:cNvPr id="19" name="Rectangle 18"/>
          <p:cNvSpPr/>
          <p:nvPr/>
        </p:nvSpPr>
        <p:spPr>
          <a:xfrm>
            <a:off x="13090033" y="2558314"/>
            <a:ext cx="2072185" cy="7602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58%</a:t>
            </a:r>
          </a:p>
        </p:txBody>
      </p:sp>
      <p:sp>
        <p:nvSpPr>
          <p:cNvPr id="20" name="Rectangle 19"/>
          <p:cNvSpPr/>
          <p:nvPr/>
        </p:nvSpPr>
        <p:spPr>
          <a:xfrm>
            <a:off x="15308074" y="2558314"/>
            <a:ext cx="2080758" cy="7602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76%</a:t>
            </a:r>
          </a:p>
        </p:txBody>
      </p:sp>
      <p:sp>
        <p:nvSpPr>
          <p:cNvPr id="22" name="Rectangle 21"/>
          <p:cNvSpPr/>
          <p:nvPr/>
        </p:nvSpPr>
        <p:spPr>
          <a:xfrm>
            <a:off x="17526956" y="2558314"/>
            <a:ext cx="2070076" cy="7602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64%</a:t>
            </a:r>
          </a:p>
        </p:txBody>
      </p:sp>
      <p:sp>
        <p:nvSpPr>
          <p:cNvPr id="23" name="Rectangle 22"/>
          <p:cNvSpPr/>
          <p:nvPr/>
        </p:nvSpPr>
        <p:spPr>
          <a:xfrm>
            <a:off x="19742397" y="2558314"/>
            <a:ext cx="2070068" cy="74519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43%</a:t>
            </a:r>
          </a:p>
        </p:txBody>
      </p:sp>
      <p:sp>
        <p:nvSpPr>
          <p:cNvPr id="24" name="Rectangle 23"/>
          <p:cNvSpPr/>
          <p:nvPr/>
        </p:nvSpPr>
        <p:spPr>
          <a:xfrm>
            <a:off x="21946688" y="2558314"/>
            <a:ext cx="2038918" cy="7525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18%</a:t>
            </a:r>
          </a:p>
        </p:txBody>
      </p:sp>
      <p:sp>
        <p:nvSpPr>
          <p:cNvPr id="25" name="Rectangle 24"/>
          <p:cNvSpPr/>
          <p:nvPr/>
        </p:nvSpPr>
        <p:spPr>
          <a:xfrm>
            <a:off x="8666422" y="1777485"/>
            <a:ext cx="2064027" cy="74784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Monday</a:t>
            </a:r>
          </a:p>
        </p:txBody>
      </p:sp>
      <p:sp>
        <p:nvSpPr>
          <p:cNvPr id="26" name="Rectangle 25"/>
          <p:cNvSpPr/>
          <p:nvPr/>
        </p:nvSpPr>
        <p:spPr>
          <a:xfrm>
            <a:off x="10869967" y="1777485"/>
            <a:ext cx="2070076" cy="74784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Tuesday</a:t>
            </a:r>
          </a:p>
        </p:txBody>
      </p:sp>
      <p:sp>
        <p:nvSpPr>
          <p:cNvPr id="27" name="Rectangle 26"/>
          <p:cNvSpPr/>
          <p:nvPr/>
        </p:nvSpPr>
        <p:spPr>
          <a:xfrm>
            <a:off x="13087897" y="1777485"/>
            <a:ext cx="2076456" cy="7468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Wednesday</a:t>
            </a:r>
          </a:p>
        </p:txBody>
      </p:sp>
      <p:sp>
        <p:nvSpPr>
          <p:cNvPr id="28" name="Rectangle 27"/>
          <p:cNvSpPr/>
          <p:nvPr/>
        </p:nvSpPr>
        <p:spPr>
          <a:xfrm>
            <a:off x="15305827" y="1777485"/>
            <a:ext cx="2074319" cy="7468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Thursday</a:t>
            </a:r>
          </a:p>
        </p:txBody>
      </p:sp>
      <p:sp>
        <p:nvSpPr>
          <p:cNvPr id="29" name="Rectangle 28"/>
          <p:cNvSpPr/>
          <p:nvPr/>
        </p:nvSpPr>
        <p:spPr>
          <a:xfrm>
            <a:off x="17523757" y="1777485"/>
            <a:ext cx="2076475" cy="7468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Friday</a:t>
            </a:r>
          </a:p>
        </p:txBody>
      </p:sp>
      <p:sp>
        <p:nvSpPr>
          <p:cNvPr id="30" name="Rectangle 29"/>
          <p:cNvSpPr/>
          <p:nvPr/>
        </p:nvSpPr>
        <p:spPr>
          <a:xfrm>
            <a:off x="19744533" y="1777485"/>
            <a:ext cx="2065797" cy="7468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Saturday</a:t>
            </a:r>
          </a:p>
        </p:txBody>
      </p:sp>
      <p:sp>
        <p:nvSpPr>
          <p:cNvPr id="31" name="Rectangle 30"/>
          <p:cNvSpPr/>
          <p:nvPr/>
        </p:nvSpPr>
        <p:spPr>
          <a:xfrm>
            <a:off x="21951028" y="1777485"/>
            <a:ext cx="2030238" cy="7334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Sunday</a:t>
            </a:r>
          </a:p>
        </p:txBody>
      </p:sp>
      <p:sp>
        <p:nvSpPr>
          <p:cNvPr id="32" name="Rectangle 31"/>
          <p:cNvSpPr/>
          <p:nvPr/>
        </p:nvSpPr>
        <p:spPr>
          <a:xfrm>
            <a:off x="6913238" y="2541083"/>
            <a:ext cx="1745893" cy="76024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u="sng" dirty="0">
                <a:solidFill>
                  <a:schemeClr val="tx1"/>
                </a:solidFill>
              </a:rPr>
              <a:t>Overall</a:t>
            </a:r>
          </a:p>
        </p:txBody>
      </p:sp>
      <p:sp>
        <p:nvSpPr>
          <p:cNvPr id="33" name="Rectangle 32"/>
          <p:cNvSpPr/>
          <p:nvPr/>
        </p:nvSpPr>
        <p:spPr>
          <a:xfrm>
            <a:off x="6924613" y="4270748"/>
            <a:ext cx="1750162" cy="76024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u="sng" dirty="0">
                <a:solidFill>
                  <a:schemeClr val="tx1"/>
                </a:solidFill>
              </a:rPr>
              <a:t>8:30p</a:t>
            </a:r>
          </a:p>
        </p:txBody>
      </p:sp>
      <p:sp>
        <p:nvSpPr>
          <p:cNvPr id="34" name="Rectangle 33"/>
          <p:cNvSpPr/>
          <p:nvPr/>
        </p:nvSpPr>
        <p:spPr>
          <a:xfrm>
            <a:off x="6673213" y="6522197"/>
            <a:ext cx="1995875" cy="76024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u="sng" dirty="0">
                <a:solidFill>
                  <a:schemeClr val="tx1"/>
                </a:solidFill>
              </a:rPr>
              <a:t>9:30p</a:t>
            </a:r>
          </a:p>
        </p:txBody>
      </p:sp>
      <p:sp>
        <p:nvSpPr>
          <p:cNvPr id="35" name="Rectangle 34"/>
          <p:cNvSpPr/>
          <p:nvPr/>
        </p:nvSpPr>
        <p:spPr>
          <a:xfrm>
            <a:off x="6924611" y="8715323"/>
            <a:ext cx="1744477" cy="76024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u="sng" dirty="0">
                <a:solidFill>
                  <a:schemeClr val="tx1"/>
                </a:solidFill>
              </a:rPr>
              <a:t>10:30p</a:t>
            </a:r>
          </a:p>
        </p:txBody>
      </p:sp>
      <p:sp>
        <p:nvSpPr>
          <p:cNvPr id="36" name="Rectangle 35"/>
          <p:cNvSpPr/>
          <p:nvPr/>
        </p:nvSpPr>
        <p:spPr>
          <a:xfrm>
            <a:off x="6924611" y="10976405"/>
            <a:ext cx="1744477" cy="76024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u="sng" dirty="0">
                <a:solidFill>
                  <a:schemeClr val="tx1"/>
                </a:solidFill>
              </a:rPr>
              <a:t>11:30p</a:t>
            </a:r>
          </a:p>
        </p:txBody>
      </p:sp>
      <p:sp>
        <p:nvSpPr>
          <p:cNvPr id="37" name="TextBox 36"/>
          <p:cNvSpPr txBox="1"/>
          <p:nvPr/>
        </p:nvSpPr>
        <p:spPr>
          <a:xfrm>
            <a:off x="8694995" y="4304485"/>
            <a:ext cx="15290615" cy="707886"/>
          </a:xfrm>
          <a:prstGeom prst="rect">
            <a:avLst/>
          </a:prstGeom>
          <a:noFill/>
        </p:spPr>
        <p:txBody>
          <a:bodyPr wrap="square" rtlCol="0">
            <a:spAutoFit/>
          </a:bodyPr>
          <a:lstStyle/>
          <a:p>
            <a:r>
              <a:rPr lang="en-US" sz="4000" b="1" dirty="0">
                <a:solidFill>
                  <a:schemeClr val="bg1"/>
                </a:solidFill>
              </a:rPr>
              <a:t>    58%            53%            48%            53%           35%            30%            8%</a:t>
            </a:r>
          </a:p>
        </p:txBody>
      </p:sp>
      <p:sp>
        <p:nvSpPr>
          <p:cNvPr id="38" name="Rectangle 37"/>
          <p:cNvSpPr/>
          <p:nvPr/>
        </p:nvSpPr>
        <p:spPr>
          <a:xfrm>
            <a:off x="8657274" y="802587"/>
            <a:ext cx="15322205" cy="7602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sz="2500" b="1" dirty="0">
                <a:solidFill>
                  <a:prstClr val="black"/>
                </a:solidFill>
                <a:latin typeface="Trebuchet MS" panose="020B0603020202020204" pitchFamily="34" charset="0"/>
              </a:rPr>
              <a:t>Four Week Average: % of Top 10 Trending Topics That Are Based On Ad-Supported Cable TV Content</a:t>
            </a:r>
          </a:p>
        </p:txBody>
      </p:sp>
      <p:sp>
        <p:nvSpPr>
          <p:cNvPr id="39" name="TextBox 38">
            <a:extLst>
              <a:ext uri="{FF2B5EF4-FFF2-40B4-BE49-F238E27FC236}">
                <a16:creationId xmlns="" xmlns:a16="http://schemas.microsoft.com/office/drawing/2014/main" id="{A13E0AAA-4D39-443B-A6AD-BB2D6C86EA28}"/>
              </a:ext>
            </a:extLst>
          </p:cNvPr>
          <p:cNvSpPr txBox="1"/>
          <p:nvPr/>
        </p:nvSpPr>
        <p:spPr>
          <a:xfrm>
            <a:off x="8660861" y="6556444"/>
            <a:ext cx="15324749" cy="707886"/>
          </a:xfrm>
          <a:prstGeom prst="rect">
            <a:avLst/>
          </a:prstGeom>
          <a:noFill/>
        </p:spPr>
        <p:txBody>
          <a:bodyPr wrap="square" rtlCol="0">
            <a:spAutoFit/>
          </a:bodyPr>
          <a:lstStyle/>
          <a:p>
            <a:r>
              <a:rPr lang="en-US" sz="4000" b="1" dirty="0">
                <a:solidFill>
                  <a:schemeClr val="bg1"/>
                </a:solidFill>
              </a:rPr>
              <a:t>    83%             55%           45%            83%           63%            40%           18%</a:t>
            </a:r>
          </a:p>
        </p:txBody>
      </p:sp>
      <p:sp>
        <p:nvSpPr>
          <p:cNvPr id="42" name="Text Placeholder 3">
            <a:extLst>
              <a:ext uri="{FF2B5EF4-FFF2-40B4-BE49-F238E27FC236}">
                <a16:creationId xmlns="" xmlns:a16="http://schemas.microsoft.com/office/drawing/2014/main" id="{42B65EC2-E6D9-4213-A1DF-CA8FA2261723}"/>
              </a:ext>
            </a:extLst>
          </p:cNvPr>
          <p:cNvSpPr txBox="1">
            <a:spLocks/>
          </p:cNvSpPr>
          <p:nvPr/>
        </p:nvSpPr>
        <p:spPr>
          <a:xfrm>
            <a:off x="7286188" y="13100955"/>
            <a:ext cx="9744606" cy="2597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  Percentages include programming that aired on both cable and broadcast such as NFL Thursday Night Football and televised news events that were covered by multiple TV networks.</a:t>
            </a:r>
          </a:p>
        </p:txBody>
      </p:sp>
      <p:sp>
        <p:nvSpPr>
          <p:cNvPr id="43" name="TextBox 42"/>
          <p:cNvSpPr txBox="1"/>
          <p:nvPr/>
        </p:nvSpPr>
        <p:spPr>
          <a:xfrm>
            <a:off x="8694995" y="8724446"/>
            <a:ext cx="15290615" cy="707886"/>
          </a:xfrm>
          <a:prstGeom prst="rect">
            <a:avLst/>
          </a:prstGeom>
          <a:noFill/>
        </p:spPr>
        <p:txBody>
          <a:bodyPr wrap="square" rtlCol="0">
            <a:spAutoFit/>
          </a:bodyPr>
          <a:lstStyle/>
          <a:p>
            <a:r>
              <a:rPr lang="en-US" sz="4000" b="1" dirty="0">
                <a:solidFill>
                  <a:schemeClr val="bg1"/>
                </a:solidFill>
              </a:rPr>
              <a:t>    85%            48%            60%            83%           80%            63%           30%</a:t>
            </a:r>
          </a:p>
        </p:txBody>
      </p:sp>
      <p:sp>
        <p:nvSpPr>
          <p:cNvPr id="44" name="TextBox 43">
            <a:extLst>
              <a:ext uri="{FF2B5EF4-FFF2-40B4-BE49-F238E27FC236}">
                <a16:creationId xmlns="" xmlns:a16="http://schemas.microsoft.com/office/drawing/2014/main" id="{A13E0AAA-4D39-443B-A6AD-BB2D6C86EA28}"/>
              </a:ext>
            </a:extLst>
          </p:cNvPr>
          <p:cNvSpPr txBox="1"/>
          <p:nvPr/>
        </p:nvSpPr>
        <p:spPr>
          <a:xfrm>
            <a:off x="8660861" y="10976405"/>
            <a:ext cx="15324749" cy="707886"/>
          </a:xfrm>
          <a:prstGeom prst="rect">
            <a:avLst/>
          </a:prstGeom>
          <a:noFill/>
        </p:spPr>
        <p:txBody>
          <a:bodyPr wrap="square" rtlCol="0">
            <a:spAutoFit/>
          </a:bodyPr>
          <a:lstStyle/>
          <a:p>
            <a:r>
              <a:rPr lang="en-US" sz="4000" b="1" dirty="0">
                <a:solidFill>
                  <a:schemeClr val="bg1"/>
                </a:solidFill>
              </a:rPr>
              <a:t>    90%             58%           78%            88%           78%            38%           18%</a:t>
            </a:r>
          </a:p>
        </p:txBody>
      </p:sp>
    </p:spTree>
    <p:extLst>
      <p:ext uri="{BB962C8B-B14F-4D97-AF65-F5344CB8AC3E}">
        <p14:creationId xmlns:p14="http://schemas.microsoft.com/office/powerpoint/2010/main" val="2379995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latin typeface="Trebuchet MS" panose="020B0603020202020204" pitchFamily="34" charset="0"/>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panose="020B0603020202020204" pitchFamily="34" charset="0"/>
                <a:cs typeface="Trebuchet MS"/>
              </a:rPr>
              <a:pPr algn="ctr"/>
              <a:t>45</a:t>
            </a:fld>
            <a:endParaRPr lang="en-US" sz="3000" dirty="0">
              <a:latin typeface="Trebuchet MS" panose="020B0603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04915" y="1776802"/>
            <a:ext cx="6529318" cy="4524315"/>
          </a:xfrm>
          <a:prstGeom prst="rect">
            <a:avLst/>
          </a:prstGeom>
          <a:noFill/>
        </p:spPr>
        <p:txBody>
          <a:bodyPr wrap="square" rtlCol="0">
            <a:spAutoFit/>
          </a:bodyPr>
          <a:lstStyle/>
          <a:p>
            <a:pPr marR="0" lvl="0" indent="0" fontAlgn="auto">
              <a:spcBef>
                <a:spcPct val="0"/>
              </a:spcBef>
              <a:spcAft>
                <a:spcPts val="0"/>
              </a:spcAft>
              <a:buClrTx/>
              <a:buSzTx/>
              <a:buFontTx/>
              <a:buNone/>
              <a:tabLst/>
              <a:defRPr/>
            </a:pPr>
            <a:r>
              <a:rPr lang="en-US" sz="4800" spc="-100" dirty="0">
                <a:solidFill>
                  <a:schemeClr val="bg1"/>
                </a:solidFill>
                <a:latin typeface="Trebuchet MS" panose="020B0603020202020204" pitchFamily="34" charset="0"/>
              </a:rPr>
              <a:t>Cable TV Sports And Entertainment Were Very Popular In The Social Sphere During Most Nights Of The Analysis Period</a:t>
            </a:r>
          </a:p>
        </p:txBody>
      </p:sp>
      <p:sp>
        <p:nvSpPr>
          <p:cNvPr id="7" name="Rounded Rectangle 10"/>
          <p:cNvSpPr/>
          <p:nvPr/>
        </p:nvSpPr>
        <p:spPr>
          <a:xfrm>
            <a:off x="7306835" y="2239285"/>
            <a:ext cx="16468693" cy="6581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schemeClr val="tx1"/>
                </a:solidFill>
                <a:effectLst/>
                <a:uLnTx/>
                <a:uFillTx/>
                <a:latin typeface="Trebuchet MS" panose="020B0603020202020204" pitchFamily="34" charset="0"/>
              </a:rPr>
              <a:t>Four-Week 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tx1"/>
                </a:solidFill>
                <a:effectLst/>
                <a:uLnTx/>
                <a:uFillTx/>
                <a:latin typeface="Trebuchet MS" panose="020B0603020202020204" pitchFamily="34" charset="0"/>
              </a:rPr>
              <a:t># of Nights Ad-Supported Cable TV Programming Trended In Top 10 Topics By Genre</a:t>
            </a:r>
          </a:p>
        </p:txBody>
      </p:sp>
      <p:graphicFrame>
        <p:nvGraphicFramePr>
          <p:cNvPr id="8" name="Chart 7"/>
          <p:cNvGraphicFramePr/>
          <p:nvPr>
            <p:extLst>
              <p:ext uri="{D42A27DB-BD31-4B8C-83A1-F6EECF244321}">
                <p14:modId xmlns:p14="http://schemas.microsoft.com/office/powerpoint/2010/main" val="3491436973"/>
              </p:ext>
            </p:extLst>
          </p:nvPr>
        </p:nvGraphicFramePr>
        <p:xfrm>
          <a:off x="6913245" y="4198876"/>
          <a:ext cx="17291346" cy="765160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3">
            <a:extLst>
              <a:ext uri="{FF2B5EF4-FFF2-40B4-BE49-F238E27FC236}">
                <a16:creationId xmlns="" xmlns:a16="http://schemas.microsoft.com/office/drawing/2014/main" id="{42B65EC2-E6D9-4213-A1DF-CA8FA2261723}"/>
              </a:ext>
            </a:extLst>
          </p:cNvPr>
          <p:cNvSpPr txBox="1">
            <a:spLocks/>
          </p:cNvSpPr>
          <p:nvPr/>
        </p:nvSpPr>
        <p:spPr>
          <a:xfrm>
            <a:off x="6913246" y="13062244"/>
            <a:ext cx="9536430" cy="2597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  Percentages include programming that aired on both cable and broadcast such as NFL Thursday Night Football and televised news events that were covered by multiple TV networks.</a:t>
            </a:r>
          </a:p>
        </p:txBody>
      </p:sp>
      <p:sp>
        <p:nvSpPr>
          <p:cNvPr id="11" name="TextBox 10"/>
          <p:cNvSpPr txBox="1"/>
          <p:nvPr/>
        </p:nvSpPr>
        <p:spPr>
          <a:xfrm>
            <a:off x="204915" y="8454287"/>
            <a:ext cx="6529317" cy="3108543"/>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Trebuchet MS" panose="020B0603020202020204" pitchFamily="34" charset="0"/>
              </a:rPr>
              <a:t>By genre, cable TV sports had at least one Top 10 trending topic every night followed by cable TV entertainment which saw a program trend on 75% of the nights; topics from televised news programming </a:t>
            </a:r>
            <a:r>
              <a:rPr lang="en-US" sz="2800" dirty="0">
                <a:solidFill>
                  <a:schemeClr val="bg1"/>
                </a:solidFill>
                <a:latin typeface="Trebuchet MS" panose="020B0603020202020204" pitchFamily="34" charset="0"/>
              </a:rPr>
              <a:t>also </a:t>
            </a:r>
            <a:r>
              <a:rPr kumimoji="0" lang="en-US" sz="2800" b="0" i="0" u="none" strike="noStrike" kern="1200" cap="none" spc="0" normalizeH="0" baseline="0" noProof="0" dirty="0">
                <a:ln>
                  <a:noFill/>
                </a:ln>
                <a:solidFill>
                  <a:schemeClr val="bg1"/>
                </a:solidFill>
                <a:effectLst/>
                <a:uLnTx/>
                <a:uFillTx/>
                <a:latin typeface="Trebuchet MS" panose="020B0603020202020204" pitchFamily="34" charset="0"/>
              </a:rPr>
              <a:t>trended highly on several nights</a:t>
            </a:r>
            <a:endParaRPr kumimoji="0" lang="en-US" sz="2800" b="1" i="0" u="none" strike="noStrike" kern="1200" cap="none" spc="0" normalizeH="0" baseline="0" noProof="0" dirty="0">
              <a:ln>
                <a:noFill/>
              </a:ln>
              <a:solidFill>
                <a:schemeClr val="bg1"/>
              </a:solidFill>
              <a:effectLst/>
              <a:uLnTx/>
              <a:uFillTx/>
              <a:latin typeface="Trebuchet MS" panose="020B0603020202020204" pitchFamily="34" charset="0"/>
            </a:endParaRPr>
          </a:p>
        </p:txBody>
      </p:sp>
    </p:spTree>
    <p:extLst>
      <p:ext uri="{BB962C8B-B14F-4D97-AF65-F5344CB8AC3E}">
        <p14:creationId xmlns:p14="http://schemas.microsoft.com/office/powerpoint/2010/main" val="1905217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46</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63909" y="4516803"/>
            <a:ext cx="6327392" cy="4524315"/>
          </a:xfrm>
          <a:prstGeom prst="rect">
            <a:avLst/>
          </a:prstGeom>
          <a:noFill/>
        </p:spPr>
        <p:txBody>
          <a:bodyPr wrap="square" rtlCol="0">
            <a:spAutoFit/>
          </a:bodyPr>
          <a:lstStyle/>
          <a:p>
            <a:pPr lvl="0" defTabSz="457200">
              <a:spcBef>
                <a:spcPct val="0"/>
              </a:spcBef>
              <a:defRPr/>
            </a:pPr>
            <a:r>
              <a:rPr lang="en-US" sz="4800" spc="-100" dirty="0">
                <a:solidFill>
                  <a:schemeClr val="bg1"/>
                </a:solidFill>
                <a:latin typeface="Trebuchet MS" panose="020B0603020202020204" pitchFamily="34" charset="0"/>
              </a:rPr>
              <a:t>On Average, </a:t>
            </a:r>
          </a:p>
          <a:p>
            <a:pPr lvl="0" defTabSz="457200">
              <a:spcBef>
                <a:spcPct val="0"/>
              </a:spcBef>
              <a:defRPr/>
            </a:pPr>
            <a:r>
              <a:rPr lang="en-US" sz="4800" b="1" spc="-100" dirty="0">
                <a:solidFill>
                  <a:srgbClr val="0765A3"/>
                </a:solidFill>
                <a:latin typeface="Trebuchet MS" panose="020B0603020202020204" pitchFamily="34" charset="0"/>
              </a:rPr>
              <a:t>Over Three</a:t>
            </a:r>
            <a:r>
              <a:rPr lang="en-US" sz="4800" b="1" spc="-100" dirty="0">
                <a:solidFill>
                  <a:schemeClr val="bg1"/>
                </a:solidFill>
                <a:latin typeface="Trebuchet MS" panose="020B0603020202020204" pitchFamily="34" charset="0"/>
              </a:rPr>
              <a:t> </a:t>
            </a:r>
            <a:r>
              <a:rPr lang="en-US" sz="4800" spc="-100" dirty="0">
                <a:solidFill>
                  <a:schemeClr val="bg1"/>
                </a:solidFill>
                <a:latin typeface="Trebuchet MS" panose="020B0603020202020204" pitchFamily="34" charset="0"/>
              </a:rPr>
              <a:t>Different Ad-Supported Cable TV Programs Trended In The Top 10 At Some Point During Each Night</a:t>
            </a:r>
          </a:p>
        </p:txBody>
      </p:sp>
      <p:graphicFrame>
        <p:nvGraphicFramePr>
          <p:cNvPr id="7" name="Chart 6"/>
          <p:cNvGraphicFramePr/>
          <p:nvPr>
            <p:extLst>
              <p:ext uri="{D42A27DB-BD31-4B8C-83A1-F6EECF244321}">
                <p14:modId xmlns:p14="http://schemas.microsoft.com/office/powerpoint/2010/main" val="1172989043"/>
              </p:ext>
            </p:extLst>
          </p:nvPr>
        </p:nvGraphicFramePr>
        <p:xfrm>
          <a:off x="7055547" y="3396342"/>
          <a:ext cx="17137954" cy="9610681"/>
        </p:xfrm>
        <a:graphic>
          <a:graphicData uri="http://schemas.openxmlformats.org/drawingml/2006/chart">
            <c:chart xmlns:c="http://schemas.openxmlformats.org/drawingml/2006/chart" xmlns:r="http://schemas.openxmlformats.org/officeDocument/2006/relationships" r:id="rId3"/>
          </a:graphicData>
        </a:graphic>
      </p:graphicFrame>
      <p:sp>
        <p:nvSpPr>
          <p:cNvPr id="8" name="Rounded Rectangle 10"/>
          <p:cNvSpPr/>
          <p:nvPr/>
        </p:nvSpPr>
        <p:spPr>
          <a:xfrm>
            <a:off x="6793227" y="2537054"/>
            <a:ext cx="17593948"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2800" b="1" u="sng" kern="0" dirty="0">
                <a:solidFill>
                  <a:prstClr val="black"/>
                </a:solidFill>
                <a:latin typeface="Trebuchet MS"/>
              </a:rPr>
              <a:t># of Ad-Supported Cable TV Programs Trending In The Top 10 During Each Night</a:t>
            </a:r>
          </a:p>
        </p:txBody>
      </p:sp>
      <p:sp>
        <p:nvSpPr>
          <p:cNvPr id="41" name="TextBox 40"/>
          <p:cNvSpPr txBox="1"/>
          <p:nvPr/>
        </p:nvSpPr>
        <p:spPr>
          <a:xfrm>
            <a:off x="7708977" y="1231552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Tues</a:t>
            </a:r>
          </a:p>
        </p:txBody>
      </p:sp>
      <p:sp>
        <p:nvSpPr>
          <p:cNvPr id="42" name="TextBox 41"/>
          <p:cNvSpPr txBox="1"/>
          <p:nvPr/>
        </p:nvSpPr>
        <p:spPr>
          <a:xfrm>
            <a:off x="7083281" y="1231552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Mon</a:t>
            </a:r>
          </a:p>
        </p:txBody>
      </p:sp>
      <p:sp>
        <p:nvSpPr>
          <p:cNvPr id="45" name="TextBox 44"/>
          <p:cNvSpPr txBox="1"/>
          <p:nvPr/>
        </p:nvSpPr>
        <p:spPr>
          <a:xfrm>
            <a:off x="8916636" y="12315529"/>
            <a:ext cx="67010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Thurs</a:t>
            </a:r>
          </a:p>
        </p:txBody>
      </p:sp>
      <p:sp>
        <p:nvSpPr>
          <p:cNvPr id="46" name="TextBox 45"/>
          <p:cNvSpPr txBox="1"/>
          <p:nvPr/>
        </p:nvSpPr>
        <p:spPr>
          <a:xfrm>
            <a:off x="8294373" y="1231552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Wed</a:t>
            </a:r>
          </a:p>
        </p:txBody>
      </p:sp>
      <p:sp>
        <p:nvSpPr>
          <p:cNvPr id="47" name="TextBox 46"/>
          <p:cNvSpPr txBox="1"/>
          <p:nvPr/>
        </p:nvSpPr>
        <p:spPr>
          <a:xfrm>
            <a:off x="9534262" y="1231552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Fri</a:t>
            </a:r>
          </a:p>
        </p:txBody>
      </p:sp>
      <p:sp>
        <p:nvSpPr>
          <p:cNvPr id="48" name="TextBox 47"/>
          <p:cNvSpPr txBox="1"/>
          <p:nvPr/>
        </p:nvSpPr>
        <p:spPr>
          <a:xfrm>
            <a:off x="10725296" y="12315529"/>
            <a:ext cx="5994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Sun</a:t>
            </a:r>
          </a:p>
        </p:txBody>
      </p:sp>
      <p:sp>
        <p:nvSpPr>
          <p:cNvPr id="49" name="TextBox 48"/>
          <p:cNvSpPr txBox="1"/>
          <p:nvPr/>
        </p:nvSpPr>
        <p:spPr>
          <a:xfrm>
            <a:off x="10136283" y="1231552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Sat</a:t>
            </a:r>
          </a:p>
        </p:txBody>
      </p:sp>
      <p:sp>
        <p:nvSpPr>
          <p:cNvPr id="51" name="TextBox 50"/>
          <p:cNvSpPr txBox="1"/>
          <p:nvPr/>
        </p:nvSpPr>
        <p:spPr>
          <a:xfrm>
            <a:off x="12005302" y="1231552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Tues</a:t>
            </a:r>
          </a:p>
        </p:txBody>
      </p:sp>
      <p:sp>
        <p:nvSpPr>
          <p:cNvPr id="52" name="TextBox 51"/>
          <p:cNvSpPr txBox="1"/>
          <p:nvPr/>
        </p:nvSpPr>
        <p:spPr>
          <a:xfrm>
            <a:off x="11362981" y="1231552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Mon</a:t>
            </a:r>
          </a:p>
        </p:txBody>
      </p:sp>
      <p:sp>
        <p:nvSpPr>
          <p:cNvPr id="53" name="TextBox 52"/>
          <p:cNvSpPr txBox="1"/>
          <p:nvPr/>
        </p:nvSpPr>
        <p:spPr>
          <a:xfrm>
            <a:off x="13196336" y="12315528"/>
            <a:ext cx="67010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Thurs</a:t>
            </a:r>
          </a:p>
        </p:txBody>
      </p:sp>
      <p:sp>
        <p:nvSpPr>
          <p:cNvPr id="54" name="TextBox 53"/>
          <p:cNvSpPr txBox="1"/>
          <p:nvPr/>
        </p:nvSpPr>
        <p:spPr>
          <a:xfrm>
            <a:off x="12574073" y="1231552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Wed</a:t>
            </a:r>
          </a:p>
        </p:txBody>
      </p:sp>
      <p:sp>
        <p:nvSpPr>
          <p:cNvPr id="55" name="TextBox 54"/>
          <p:cNvSpPr txBox="1"/>
          <p:nvPr/>
        </p:nvSpPr>
        <p:spPr>
          <a:xfrm>
            <a:off x="13813962" y="1231552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Fri</a:t>
            </a:r>
          </a:p>
        </p:txBody>
      </p:sp>
      <p:sp>
        <p:nvSpPr>
          <p:cNvPr id="56" name="TextBox 55"/>
          <p:cNvSpPr txBox="1"/>
          <p:nvPr/>
        </p:nvSpPr>
        <p:spPr>
          <a:xfrm>
            <a:off x="15021621" y="12315529"/>
            <a:ext cx="5994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Sun</a:t>
            </a:r>
          </a:p>
        </p:txBody>
      </p:sp>
      <p:sp>
        <p:nvSpPr>
          <p:cNvPr id="57" name="TextBox 56"/>
          <p:cNvSpPr txBox="1"/>
          <p:nvPr/>
        </p:nvSpPr>
        <p:spPr>
          <a:xfrm>
            <a:off x="14399358" y="1231552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Sat</a:t>
            </a:r>
          </a:p>
        </p:txBody>
      </p:sp>
      <p:sp>
        <p:nvSpPr>
          <p:cNvPr id="65" name="TextBox 64"/>
          <p:cNvSpPr txBox="1"/>
          <p:nvPr/>
        </p:nvSpPr>
        <p:spPr>
          <a:xfrm>
            <a:off x="16269556" y="1231552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Tues</a:t>
            </a:r>
          </a:p>
        </p:txBody>
      </p:sp>
      <p:sp>
        <p:nvSpPr>
          <p:cNvPr id="66" name="TextBox 65"/>
          <p:cNvSpPr txBox="1"/>
          <p:nvPr/>
        </p:nvSpPr>
        <p:spPr>
          <a:xfrm>
            <a:off x="15627235" y="1231552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Mon</a:t>
            </a:r>
          </a:p>
        </p:txBody>
      </p:sp>
      <p:sp>
        <p:nvSpPr>
          <p:cNvPr id="67" name="TextBox 66"/>
          <p:cNvSpPr txBox="1"/>
          <p:nvPr/>
        </p:nvSpPr>
        <p:spPr>
          <a:xfrm>
            <a:off x="17459466" y="12315529"/>
            <a:ext cx="7333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Thurs</a:t>
            </a:r>
          </a:p>
        </p:txBody>
      </p:sp>
      <p:sp>
        <p:nvSpPr>
          <p:cNvPr id="68" name="TextBox 67"/>
          <p:cNvSpPr txBox="1"/>
          <p:nvPr/>
        </p:nvSpPr>
        <p:spPr>
          <a:xfrm>
            <a:off x="16838327" y="1231552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Wed</a:t>
            </a:r>
          </a:p>
        </p:txBody>
      </p:sp>
      <p:sp>
        <p:nvSpPr>
          <p:cNvPr id="69" name="TextBox 68"/>
          <p:cNvSpPr txBox="1"/>
          <p:nvPr/>
        </p:nvSpPr>
        <p:spPr>
          <a:xfrm>
            <a:off x="18093717" y="1231552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Fri</a:t>
            </a:r>
          </a:p>
        </p:txBody>
      </p:sp>
      <p:sp>
        <p:nvSpPr>
          <p:cNvPr id="70" name="TextBox 69"/>
          <p:cNvSpPr txBox="1"/>
          <p:nvPr/>
        </p:nvSpPr>
        <p:spPr>
          <a:xfrm>
            <a:off x="19311918" y="12315529"/>
            <a:ext cx="5994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Sun</a:t>
            </a:r>
          </a:p>
        </p:txBody>
      </p:sp>
      <p:sp>
        <p:nvSpPr>
          <p:cNvPr id="71" name="TextBox 70"/>
          <p:cNvSpPr txBox="1"/>
          <p:nvPr/>
        </p:nvSpPr>
        <p:spPr>
          <a:xfrm>
            <a:off x="18680237" y="1231552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Sat</a:t>
            </a:r>
          </a:p>
        </p:txBody>
      </p:sp>
      <p:sp>
        <p:nvSpPr>
          <p:cNvPr id="72" name="TextBox 71"/>
          <p:cNvSpPr txBox="1"/>
          <p:nvPr/>
        </p:nvSpPr>
        <p:spPr>
          <a:xfrm>
            <a:off x="20645851" y="1231552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Tues</a:t>
            </a:r>
          </a:p>
        </p:txBody>
      </p:sp>
      <p:sp>
        <p:nvSpPr>
          <p:cNvPr id="73" name="TextBox 72"/>
          <p:cNvSpPr txBox="1"/>
          <p:nvPr/>
        </p:nvSpPr>
        <p:spPr>
          <a:xfrm>
            <a:off x="19970280" y="1231552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Mon</a:t>
            </a:r>
          </a:p>
        </p:txBody>
      </p:sp>
      <p:sp>
        <p:nvSpPr>
          <p:cNvPr id="74" name="TextBox 73"/>
          <p:cNvSpPr txBox="1"/>
          <p:nvPr/>
        </p:nvSpPr>
        <p:spPr>
          <a:xfrm>
            <a:off x="21700044" y="12315529"/>
            <a:ext cx="73339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Thurs</a:t>
            </a:r>
          </a:p>
        </p:txBody>
      </p:sp>
      <p:sp>
        <p:nvSpPr>
          <p:cNvPr id="75" name="TextBox 74"/>
          <p:cNvSpPr txBox="1"/>
          <p:nvPr/>
        </p:nvSpPr>
        <p:spPr>
          <a:xfrm>
            <a:off x="21214622" y="1231552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Wed</a:t>
            </a:r>
          </a:p>
        </p:txBody>
      </p:sp>
      <p:sp>
        <p:nvSpPr>
          <p:cNvPr id="76" name="TextBox 75"/>
          <p:cNvSpPr txBox="1"/>
          <p:nvPr/>
        </p:nvSpPr>
        <p:spPr>
          <a:xfrm>
            <a:off x="22371386" y="12315529"/>
            <a:ext cx="5797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Fri</a:t>
            </a:r>
          </a:p>
        </p:txBody>
      </p:sp>
      <p:sp>
        <p:nvSpPr>
          <p:cNvPr id="77" name="TextBox 76"/>
          <p:cNvSpPr txBox="1"/>
          <p:nvPr/>
        </p:nvSpPr>
        <p:spPr>
          <a:xfrm>
            <a:off x="23595670" y="12315529"/>
            <a:ext cx="5994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Sun</a:t>
            </a:r>
          </a:p>
        </p:txBody>
      </p:sp>
      <p:sp>
        <p:nvSpPr>
          <p:cNvPr id="78" name="TextBox 77"/>
          <p:cNvSpPr txBox="1"/>
          <p:nvPr/>
        </p:nvSpPr>
        <p:spPr>
          <a:xfrm>
            <a:off x="22990032" y="12315529"/>
            <a:ext cx="605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Sat</a:t>
            </a:r>
          </a:p>
        </p:txBody>
      </p:sp>
      <p:sp>
        <p:nvSpPr>
          <p:cNvPr id="2" name="TextBox 1"/>
          <p:cNvSpPr txBox="1"/>
          <p:nvPr/>
        </p:nvSpPr>
        <p:spPr>
          <a:xfrm>
            <a:off x="7083281" y="7271620"/>
            <a:ext cx="605638" cy="646331"/>
          </a:xfrm>
          <a:prstGeom prst="rect">
            <a:avLst/>
          </a:prstGeom>
          <a:noFill/>
        </p:spPr>
        <p:txBody>
          <a:bodyPr wrap="square" rtlCol="0">
            <a:spAutoFit/>
          </a:bodyPr>
          <a:lstStyle/>
          <a:p>
            <a:pPr algn="ctr"/>
            <a:r>
              <a:rPr lang="en-US" sz="3600" u="sng" dirty="0"/>
              <a:t>3</a:t>
            </a:r>
          </a:p>
        </p:txBody>
      </p:sp>
      <p:sp>
        <p:nvSpPr>
          <p:cNvPr id="37" name="TextBox 36"/>
          <p:cNvSpPr txBox="1"/>
          <p:nvPr/>
        </p:nvSpPr>
        <p:spPr>
          <a:xfrm>
            <a:off x="7691160" y="8643612"/>
            <a:ext cx="605638" cy="646331"/>
          </a:xfrm>
          <a:prstGeom prst="rect">
            <a:avLst/>
          </a:prstGeom>
          <a:noFill/>
        </p:spPr>
        <p:txBody>
          <a:bodyPr wrap="square" rtlCol="0">
            <a:spAutoFit/>
          </a:bodyPr>
          <a:lstStyle/>
          <a:p>
            <a:pPr algn="ctr"/>
            <a:r>
              <a:rPr lang="en-US" sz="3600" u="sng" dirty="0"/>
              <a:t>2</a:t>
            </a:r>
          </a:p>
        </p:txBody>
      </p:sp>
      <p:sp>
        <p:nvSpPr>
          <p:cNvPr id="38" name="TextBox 37"/>
          <p:cNvSpPr txBox="1"/>
          <p:nvPr/>
        </p:nvSpPr>
        <p:spPr>
          <a:xfrm>
            <a:off x="8315848" y="7264715"/>
            <a:ext cx="605638" cy="646331"/>
          </a:xfrm>
          <a:prstGeom prst="rect">
            <a:avLst/>
          </a:prstGeom>
          <a:noFill/>
        </p:spPr>
        <p:txBody>
          <a:bodyPr wrap="square" rtlCol="0">
            <a:spAutoFit/>
          </a:bodyPr>
          <a:lstStyle/>
          <a:p>
            <a:pPr algn="ctr"/>
            <a:r>
              <a:rPr lang="en-US" sz="3600" u="sng" dirty="0"/>
              <a:t>3</a:t>
            </a:r>
          </a:p>
        </p:txBody>
      </p:sp>
      <p:sp>
        <p:nvSpPr>
          <p:cNvPr id="39" name="TextBox 38"/>
          <p:cNvSpPr txBox="1"/>
          <p:nvPr/>
        </p:nvSpPr>
        <p:spPr>
          <a:xfrm>
            <a:off x="8921486" y="8581278"/>
            <a:ext cx="605638" cy="646331"/>
          </a:xfrm>
          <a:prstGeom prst="rect">
            <a:avLst/>
          </a:prstGeom>
          <a:noFill/>
        </p:spPr>
        <p:txBody>
          <a:bodyPr wrap="square" rtlCol="0">
            <a:spAutoFit/>
          </a:bodyPr>
          <a:lstStyle/>
          <a:p>
            <a:pPr algn="ctr"/>
            <a:r>
              <a:rPr lang="en-US" sz="3600" u="sng" dirty="0"/>
              <a:t>2</a:t>
            </a:r>
          </a:p>
        </p:txBody>
      </p:sp>
      <p:sp>
        <p:nvSpPr>
          <p:cNvPr id="40" name="TextBox 39"/>
          <p:cNvSpPr txBox="1"/>
          <p:nvPr/>
        </p:nvSpPr>
        <p:spPr>
          <a:xfrm>
            <a:off x="9538811" y="4461215"/>
            <a:ext cx="605638" cy="646331"/>
          </a:xfrm>
          <a:prstGeom prst="rect">
            <a:avLst/>
          </a:prstGeom>
          <a:noFill/>
        </p:spPr>
        <p:txBody>
          <a:bodyPr wrap="square" rtlCol="0">
            <a:spAutoFit/>
          </a:bodyPr>
          <a:lstStyle/>
          <a:p>
            <a:pPr algn="ctr"/>
            <a:r>
              <a:rPr lang="en-US" sz="3600" u="sng" dirty="0"/>
              <a:t>5</a:t>
            </a:r>
          </a:p>
        </p:txBody>
      </p:sp>
      <p:sp>
        <p:nvSpPr>
          <p:cNvPr id="43" name="TextBox 42"/>
          <p:cNvSpPr txBox="1"/>
          <p:nvPr/>
        </p:nvSpPr>
        <p:spPr>
          <a:xfrm>
            <a:off x="10144449" y="8571323"/>
            <a:ext cx="605638" cy="646331"/>
          </a:xfrm>
          <a:prstGeom prst="rect">
            <a:avLst/>
          </a:prstGeom>
          <a:noFill/>
        </p:spPr>
        <p:txBody>
          <a:bodyPr wrap="square" rtlCol="0">
            <a:spAutoFit/>
          </a:bodyPr>
          <a:lstStyle/>
          <a:p>
            <a:pPr algn="ctr"/>
            <a:r>
              <a:rPr lang="en-US" sz="3600" u="sng" dirty="0"/>
              <a:t>2</a:t>
            </a:r>
          </a:p>
        </p:txBody>
      </p:sp>
      <p:sp>
        <p:nvSpPr>
          <p:cNvPr id="44" name="TextBox 43"/>
          <p:cNvSpPr txBox="1"/>
          <p:nvPr/>
        </p:nvSpPr>
        <p:spPr>
          <a:xfrm>
            <a:off x="10764622" y="8581278"/>
            <a:ext cx="605638" cy="646331"/>
          </a:xfrm>
          <a:prstGeom prst="rect">
            <a:avLst/>
          </a:prstGeom>
          <a:noFill/>
        </p:spPr>
        <p:txBody>
          <a:bodyPr wrap="square" rtlCol="0">
            <a:spAutoFit/>
          </a:bodyPr>
          <a:lstStyle/>
          <a:p>
            <a:pPr algn="ctr"/>
            <a:r>
              <a:rPr lang="en-US" sz="3600" u="sng" dirty="0"/>
              <a:t>2</a:t>
            </a:r>
          </a:p>
        </p:txBody>
      </p:sp>
      <p:sp>
        <p:nvSpPr>
          <p:cNvPr id="50" name="TextBox 49"/>
          <p:cNvSpPr txBox="1"/>
          <p:nvPr/>
        </p:nvSpPr>
        <p:spPr>
          <a:xfrm>
            <a:off x="11367339" y="5833928"/>
            <a:ext cx="605638" cy="646331"/>
          </a:xfrm>
          <a:prstGeom prst="rect">
            <a:avLst/>
          </a:prstGeom>
          <a:noFill/>
        </p:spPr>
        <p:txBody>
          <a:bodyPr wrap="square" rtlCol="0">
            <a:spAutoFit/>
          </a:bodyPr>
          <a:lstStyle/>
          <a:p>
            <a:pPr algn="ctr"/>
            <a:r>
              <a:rPr lang="en-US" sz="3600" u="sng" dirty="0"/>
              <a:t>4</a:t>
            </a:r>
          </a:p>
        </p:txBody>
      </p:sp>
      <p:sp>
        <p:nvSpPr>
          <p:cNvPr id="58" name="TextBox 57"/>
          <p:cNvSpPr txBox="1"/>
          <p:nvPr/>
        </p:nvSpPr>
        <p:spPr>
          <a:xfrm>
            <a:off x="11971044" y="7262761"/>
            <a:ext cx="605638" cy="646331"/>
          </a:xfrm>
          <a:prstGeom prst="rect">
            <a:avLst/>
          </a:prstGeom>
          <a:noFill/>
        </p:spPr>
        <p:txBody>
          <a:bodyPr wrap="square" rtlCol="0">
            <a:spAutoFit/>
          </a:bodyPr>
          <a:lstStyle/>
          <a:p>
            <a:pPr algn="ctr"/>
            <a:r>
              <a:rPr lang="en-US" sz="3600" u="sng" dirty="0"/>
              <a:t>3</a:t>
            </a:r>
          </a:p>
        </p:txBody>
      </p:sp>
      <p:sp>
        <p:nvSpPr>
          <p:cNvPr id="60" name="TextBox 59"/>
          <p:cNvSpPr txBox="1"/>
          <p:nvPr/>
        </p:nvSpPr>
        <p:spPr>
          <a:xfrm>
            <a:off x="12551059" y="7271619"/>
            <a:ext cx="605638" cy="646331"/>
          </a:xfrm>
          <a:prstGeom prst="rect">
            <a:avLst/>
          </a:prstGeom>
          <a:noFill/>
        </p:spPr>
        <p:txBody>
          <a:bodyPr wrap="square" rtlCol="0">
            <a:spAutoFit/>
          </a:bodyPr>
          <a:lstStyle/>
          <a:p>
            <a:pPr algn="ctr"/>
            <a:r>
              <a:rPr lang="en-US" sz="3600" u="sng" dirty="0"/>
              <a:t>3</a:t>
            </a:r>
          </a:p>
        </p:txBody>
      </p:sp>
      <p:sp>
        <p:nvSpPr>
          <p:cNvPr id="61" name="TextBox 60"/>
          <p:cNvSpPr txBox="1"/>
          <p:nvPr/>
        </p:nvSpPr>
        <p:spPr>
          <a:xfrm>
            <a:off x="13175074" y="5833928"/>
            <a:ext cx="605638" cy="646331"/>
          </a:xfrm>
          <a:prstGeom prst="rect">
            <a:avLst/>
          </a:prstGeom>
          <a:noFill/>
        </p:spPr>
        <p:txBody>
          <a:bodyPr wrap="square" rtlCol="0">
            <a:spAutoFit/>
          </a:bodyPr>
          <a:lstStyle/>
          <a:p>
            <a:pPr algn="ctr"/>
            <a:r>
              <a:rPr lang="en-US" sz="3600" u="sng" dirty="0"/>
              <a:t>4</a:t>
            </a:r>
          </a:p>
        </p:txBody>
      </p:sp>
      <p:sp>
        <p:nvSpPr>
          <p:cNvPr id="62" name="TextBox 61"/>
          <p:cNvSpPr txBox="1"/>
          <p:nvPr/>
        </p:nvSpPr>
        <p:spPr>
          <a:xfrm>
            <a:off x="13780712" y="7261343"/>
            <a:ext cx="605638" cy="646331"/>
          </a:xfrm>
          <a:prstGeom prst="rect">
            <a:avLst/>
          </a:prstGeom>
          <a:noFill/>
        </p:spPr>
        <p:txBody>
          <a:bodyPr wrap="square" rtlCol="0">
            <a:spAutoFit/>
          </a:bodyPr>
          <a:lstStyle/>
          <a:p>
            <a:pPr algn="ctr"/>
            <a:r>
              <a:rPr lang="en-US" sz="3600" u="sng" dirty="0"/>
              <a:t>3</a:t>
            </a:r>
          </a:p>
        </p:txBody>
      </p:sp>
      <p:sp>
        <p:nvSpPr>
          <p:cNvPr id="63" name="TextBox 62"/>
          <p:cNvSpPr txBox="1"/>
          <p:nvPr/>
        </p:nvSpPr>
        <p:spPr>
          <a:xfrm>
            <a:off x="14381608" y="5833928"/>
            <a:ext cx="605638" cy="646331"/>
          </a:xfrm>
          <a:prstGeom prst="rect">
            <a:avLst/>
          </a:prstGeom>
          <a:noFill/>
        </p:spPr>
        <p:txBody>
          <a:bodyPr wrap="square" rtlCol="0">
            <a:spAutoFit/>
          </a:bodyPr>
          <a:lstStyle/>
          <a:p>
            <a:pPr algn="ctr"/>
            <a:r>
              <a:rPr lang="en-US" sz="3600" u="sng" dirty="0"/>
              <a:t>4</a:t>
            </a:r>
          </a:p>
        </p:txBody>
      </p:sp>
      <p:sp>
        <p:nvSpPr>
          <p:cNvPr id="64" name="TextBox 63">
            <a:extLst>
              <a:ext uri="{FF2B5EF4-FFF2-40B4-BE49-F238E27FC236}">
                <a16:creationId xmlns="" xmlns:a16="http://schemas.microsoft.com/office/drawing/2014/main" id="{B10C9522-0689-456F-A733-365F0877B72E}"/>
              </a:ext>
            </a:extLst>
          </p:cNvPr>
          <p:cNvSpPr txBox="1"/>
          <p:nvPr/>
        </p:nvSpPr>
        <p:spPr>
          <a:xfrm>
            <a:off x="7115362" y="13075355"/>
            <a:ext cx="9706928" cy="646331"/>
          </a:xfrm>
          <a:prstGeom prst="rect">
            <a:avLst/>
          </a:prstGeom>
          <a:noFill/>
        </p:spPr>
        <p:txBody>
          <a:bodyPr wrap="square" rtlCol="0">
            <a:spAutoFit/>
          </a:bodyPr>
          <a:lstStyle/>
          <a:p>
            <a:r>
              <a:rPr lang="en-US" sz="1200" dirty="0">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  Percentages include programming that aired on both cable and broadcast such as NFL Thursday Night Football and televised news events that were covered by multiple TV networks.</a:t>
            </a:r>
          </a:p>
        </p:txBody>
      </p:sp>
      <p:sp>
        <p:nvSpPr>
          <p:cNvPr id="79" name="TextBox 78"/>
          <p:cNvSpPr txBox="1"/>
          <p:nvPr/>
        </p:nvSpPr>
        <p:spPr>
          <a:xfrm>
            <a:off x="15018886" y="8643611"/>
            <a:ext cx="605638" cy="646331"/>
          </a:xfrm>
          <a:prstGeom prst="rect">
            <a:avLst/>
          </a:prstGeom>
          <a:noFill/>
        </p:spPr>
        <p:txBody>
          <a:bodyPr wrap="square" rtlCol="0">
            <a:spAutoFit/>
          </a:bodyPr>
          <a:lstStyle/>
          <a:p>
            <a:pPr algn="ctr"/>
            <a:r>
              <a:rPr lang="en-US" sz="3600" u="sng" dirty="0"/>
              <a:t>2</a:t>
            </a:r>
          </a:p>
        </p:txBody>
      </p:sp>
      <p:sp>
        <p:nvSpPr>
          <p:cNvPr id="80" name="TextBox 79"/>
          <p:cNvSpPr txBox="1"/>
          <p:nvPr/>
        </p:nvSpPr>
        <p:spPr>
          <a:xfrm>
            <a:off x="15614043" y="5833928"/>
            <a:ext cx="605638" cy="646331"/>
          </a:xfrm>
          <a:prstGeom prst="rect">
            <a:avLst/>
          </a:prstGeom>
          <a:noFill/>
        </p:spPr>
        <p:txBody>
          <a:bodyPr wrap="square" rtlCol="0">
            <a:spAutoFit/>
          </a:bodyPr>
          <a:lstStyle/>
          <a:p>
            <a:pPr algn="ctr"/>
            <a:r>
              <a:rPr lang="en-US" sz="3600" u="sng" dirty="0"/>
              <a:t>4</a:t>
            </a:r>
          </a:p>
        </p:txBody>
      </p:sp>
      <p:sp>
        <p:nvSpPr>
          <p:cNvPr id="81" name="TextBox 80"/>
          <p:cNvSpPr txBox="1"/>
          <p:nvPr/>
        </p:nvSpPr>
        <p:spPr>
          <a:xfrm>
            <a:off x="16216652" y="8643610"/>
            <a:ext cx="605638" cy="646331"/>
          </a:xfrm>
          <a:prstGeom prst="rect">
            <a:avLst/>
          </a:prstGeom>
          <a:noFill/>
        </p:spPr>
        <p:txBody>
          <a:bodyPr wrap="square" rtlCol="0">
            <a:spAutoFit/>
          </a:bodyPr>
          <a:lstStyle/>
          <a:p>
            <a:pPr algn="ctr"/>
            <a:r>
              <a:rPr lang="en-US" sz="3600" u="sng" dirty="0"/>
              <a:t>2</a:t>
            </a:r>
          </a:p>
        </p:txBody>
      </p:sp>
      <p:sp>
        <p:nvSpPr>
          <p:cNvPr id="82" name="TextBox 81"/>
          <p:cNvSpPr txBox="1"/>
          <p:nvPr/>
        </p:nvSpPr>
        <p:spPr>
          <a:xfrm>
            <a:off x="16853828" y="5833928"/>
            <a:ext cx="605638" cy="646331"/>
          </a:xfrm>
          <a:prstGeom prst="rect">
            <a:avLst/>
          </a:prstGeom>
          <a:noFill/>
        </p:spPr>
        <p:txBody>
          <a:bodyPr wrap="square" rtlCol="0">
            <a:spAutoFit/>
          </a:bodyPr>
          <a:lstStyle/>
          <a:p>
            <a:pPr algn="ctr"/>
            <a:r>
              <a:rPr lang="en-US" sz="3600" u="sng" dirty="0"/>
              <a:t>4</a:t>
            </a:r>
          </a:p>
        </p:txBody>
      </p:sp>
      <p:sp>
        <p:nvSpPr>
          <p:cNvPr id="83" name="TextBox 82"/>
          <p:cNvSpPr txBox="1"/>
          <p:nvPr/>
        </p:nvSpPr>
        <p:spPr>
          <a:xfrm>
            <a:off x="17444799" y="7272156"/>
            <a:ext cx="605638" cy="646331"/>
          </a:xfrm>
          <a:prstGeom prst="rect">
            <a:avLst/>
          </a:prstGeom>
          <a:noFill/>
        </p:spPr>
        <p:txBody>
          <a:bodyPr wrap="square" rtlCol="0">
            <a:spAutoFit/>
          </a:bodyPr>
          <a:lstStyle/>
          <a:p>
            <a:pPr algn="ctr"/>
            <a:r>
              <a:rPr lang="en-US" sz="3600" u="sng" dirty="0"/>
              <a:t>3</a:t>
            </a:r>
          </a:p>
        </p:txBody>
      </p:sp>
      <p:sp>
        <p:nvSpPr>
          <p:cNvPr id="84" name="TextBox 83"/>
          <p:cNvSpPr txBox="1"/>
          <p:nvPr/>
        </p:nvSpPr>
        <p:spPr>
          <a:xfrm>
            <a:off x="18056139" y="7271618"/>
            <a:ext cx="605638" cy="646331"/>
          </a:xfrm>
          <a:prstGeom prst="rect">
            <a:avLst/>
          </a:prstGeom>
          <a:noFill/>
        </p:spPr>
        <p:txBody>
          <a:bodyPr wrap="square" rtlCol="0">
            <a:spAutoFit/>
          </a:bodyPr>
          <a:lstStyle/>
          <a:p>
            <a:pPr algn="ctr"/>
            <a:r>
              <a:rPr lang="en-US" sz="3600" u="sng" dirty="0"/>
              <a:t>3</a:t>
            </a:r>
          </a:p>
        </p:txBody>
      </p:sp>
      <p:sp>
        <p:nvSpPr>
          <p:cNvPr id="85" name="TextBox 84"/>
          <p:cNvSpPr txBox="1"/>
          <p:nvPr/>
        </p:nvSpPr>
        <p:spPr>
          <a:xfrm>
            <a:off x="18673513" y="4461215"/>
            <a:ext cx="605638" cy="646331"/>
          </a:xfrm>
          <a:prstGeom prst="rect">
            <a:avLst/>
          </a:prstGeom>
          <a:noFill/>
        </p:spPr>
        <p:txBody>
          <a:bodyPr wrap="square" rtlCol="0">
            <a:spAutoFit/>
          </a:bodyPr>
          <a:lstStyle/>
          <a:p>
            <a:pPr algn="ctr"/>
            <a:r>
              <a:rPr lang="en-US" sz="3600" u="sng" dirty="0"/>
              <a:t>5</a:t>
            </a:r>
          </a:p>
        </p:txBody>
      </p:sp>
      <p:sp>
        <p:nvSpPr>
          <p:cNvPr id="86" name="TextBox 85"/>
          <p:cNvSpPr txBox="1"/>
          <p:nvPr/>
        </p:nvSpPr>
        <p:spPr>
          <a:xfrm>
            <a:off x="21721456" y="4461214"/>
            <a:ext cx="605638" cy="646331"/>
          </a:xfrm>
          <a:prstGeom prst="rect">
            <a:avLst/>
          </a:prstGeom>
          <a:noFill/>
        </p:spPr>
        <p:txBody>
          <a:bodyPr wrap="square" rtlCol="0">
            <a:spAutoFit/>
          </a:bodyPr>
          <a:lstStyle/>
          <a:p>
            <a:pPr algn="ctr"/>
            <a:r>
              <a:rPr lang="en-US" sz="3600" u="sng" dirty="0"/>
              <a:t>5</a:t>
            </a:r>
          </a:p>
        </p:txBody>
      </p:sp>
      <p:sp>
        <p:nvSpPr>
          <p:cNvPr id="87" name="TextBox 86"/>
          <p:cNvSpPr txBox="1"/>
          <p:nvPr/>
        </p:nvSpPr>
        <p:spPr>
          <a:xfrm>
            <a:off x="19287554" y="8646105"/>
            <a:ext cx="605638" cy="646331"/>
          </a:xfrm>
          <a:prstGeom prst="rect">
            <a:avLst/>
          </a:prstGeom>
          <a:noFill/>
        </p:spPr>
        <p:txBody>
          <a:bodyPr wrap="square" rtlCol="0">
            <a:spAutoFit/>
          </a:bodyPr>
          <a:lstStyle/>
          <a:p>
            <a:pPr algn="ctr"/>
            <a:r>
              <a:rPr lang="en-US" sz="3600" u="sng" dirty="0"/>
              <a:t>2</a:t>
            </a:r>
          </a:p>
        </p:txBody>
      </p:sp>
      <p:sp>
        <p:nvSpPr>
          <p:cNvPr id="88" name="TextBox 87"/>
          <p:cNvSpPr txBox="1"/>
          <p:nvPr/>
        </p:nvSpPr>
        <p:spPr>
          <a:xfrm>
            <a:off x="19895017" y="5846953"/>
            <a:ext cx="605638" cy="646331"/>
          </a:xfrm>
          <a:prstGeom prst="rect">
            <a:avLst/>
          </a:prstGeom>
          <a:noFill/>
        </p:spPr>
        <p:txBody>
          <a:bodyPr wrap="square" rtlCol="0">
            <a:spAutoFit/>
          </a:bodyPr>
          <a:lstStyle/>
          <a:p>
            <a:pPr algn="ctr"/>
            <a:r>
              <a:rPr lang="en-US" sz="3600" u="sng" dirty="0"/>
              <a:t>4</a:t>
            </a:r>
          </a:p>
        </p:txBody>
      </p:sp>
      <p:sp>
        <p:nvSpPr>
          <p:cNvPr id="89" name="TextBox 88"/>
          <p:cNvSpPr txBox="1"/>
          <p:nvPr/>
        </p:nvSpPr>
        <p:spPr>
          <a:xfrm>
            <a:off x="20497584" y="5833927"/>
            <a:ext cx="605638" cy="646331"/>
          </a:xfrm>
          <a:prstGeom prst="rect">
            <a:avLst/>
          </a:prstGeom>
          <a:noFill/>
        </p:spPr>
        <p:txBody>
          <a:bodyPr wrap="square" rtlCol="0">
            <a:spAutoFit/>
          </a:bodyPr>
          <a:lstStyle/>
          <a:p>
            <a:pPr algn="ctr"/>
            <a:r>
              <a:rPr lang="en-US" sz="3600" u="sng" dirty="0"/>
              <a:t>4</a:t>
            </a:r>
          </a:p>
        </p:txBody>
      </p:sp>
      <p:sp>
        <p:nvSpPr>
          <p:cNvPr id="91" name="TextBox 90"/>
          <p:cNvSpPr txBox="1"/>
          <p:nvPr/>
        </p:nvSpPr>
        <p:spPr>
          <a:xfrm>
            <a:off x="21103222" y="4461215"/>
            <a:ext cx="605638" cy="646331"/>
          </a:xfrm>
          <a:prstGeom prst="rect">
            <a:avLst/>
          </a:prstGeom>
          <a:noFill/>
        </p:spPr>
        <p:txBody>
          <a:bodyPr wrap="square" rtlCol="0">
            <a:spAutoFit/>
          </a:bodyPr>
          <a:lstStyle/>
          <a:p>
            <a:pPr algn="ctr"/>
            <a:r>
              <a:rPr lang="en-US" sz="3600" u="sng" dirty="0"/>
              <a:t>5</a:t>
            </a:r>
          </a:p>
        </p:txBody>
      </p:sp>
      <p:sp>
        <p:nvSpPr>
          <p:cNvPr id="92" name="TextBox 91"/>
          <p:cNvSpPr txBox="1"/>
          <p:nvPr/>
        </p:nvSpPr>
        <p:spPr>
          <a:xfrm>
            <a:off x="22327094" y="7261342"/>
            <a:ext cx="605638" cy="646331"/>
          </a:xfrm>
          <a:prstGeom prst="rect">
            <a:avLst/>
          </a:prstGeom>
          <a:noFill/>
        </p:spPr>
        <p:txBody>
          <a:bodyPr wrap="square" rtlCol="0">
            <a:spAutoFit/>
          </a:bodyPr>
          <a:lstStyle/>
          <a:p>
            <a:pPr algn="ctr"/>
            <a:r>
              <a:rPr lang="en-US" sz="3600" u="sng" dirty="0"/>
              <a:t>3</a:t>
            </a:r>
          </a:p>
        </p:txBody>
      </p:sp>
      <p:sp>
        <p:nvSpPr>
          <p:cNvPr id="93" name="TextBox 92"/>
          <p:cNvSpPr txBox="1"/>
          <p:nvPr/>
        </p:nvSpPr>
        <p:spPr>
          <a:xfrm>
            <a:off x="22932732" y="7261341"/>
            <a:ext cx="605638" cy="646331"/>
          </a:xfrm>
          <a:prstGeom prst="rect">
            <a:avLst/>
          </a:prstGeom>
          <a:noFill/>
        </p:spPr>
        <p:txBody>
          <a:bodyPr wrap="square" rtlCol="0">
            <a:spAutoFit/>
          </a:bodyPr>
          <a:lstStyle/>
          <a:p>
            <a:pPr algn="ctr"/>
            <a:r>
              <a:rPr lang="en-US" sz="3600" u="sng" dirty="0"/>
              <a:t>3</a:t>
            </a:r>
          </a:p>
        </p:txBody>
      </p:sp>
      <p:sp>
        <p:nvSpPr>
          <p:cNvPr id="94" name="TextBox 93"/>
          <p:cNvSpPr txBox="1"/>
          <p:nvPr/>
        </p:nvSpPr>
        <p:spPr>
          <a:xfrm>
            <a:off x="23553997" y="7261340"/>
            <a:ext cx="605638" cy="646331"/>
          </a:xfrm>
          <a:prstGeom prst="rect">
            <a:avLst/>
          </a:prstGeom>
          <a:noFill/>
        </p:spPr>
        <p:txBody>
          <a:bodyPr wrap="square" rtlCol="0">
            <a:spAutoFit/>
          </a:bodyPr>
          <a:lstStyle/>
          <a:p>
            <a:pPr algn="ctr"/>
            <a:r>
              <a:rPr lang="en-US" sz="3600" u="sng" dirty="0"/>
              <a:t>3</a:t>
            </a:r>
          </a:p>
        </p:txBody>
      </p:sp>
    </p:spTree>
    <p:extLst>
      <p:ext uri="{BB962C8B-B14F-4D97-AF65-F5344CB8AC3E}">
        <p14:creationId xmlns:p14="http://schemas.microsoft.com/office/powerpoint/2010/main" val="3026802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47</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327334" y="4536759"/>
            <a:ext cx="6049838" cy="3785652"/>
          </a:xfrm>
          <a:prstGeom prst="rect">
            <a:avLst/>
          </a:prstGeom>
          <a:noFill/>
        </p:spPr>
        <p:txBody>
          <a:bodyPr wrap="square" rtlCol="0">
            <a:spAutoFit/>
          </a:bodyPr>
          <a:lstStyle/>
          <a:p>
            <a:pPr lvl="0" defTabSz="457200">
              <a:spcBef>
                <a:spcPct val="0"/>
              </a:spcBef>
              <a:defRPr/>
            </a:pPr>
            <a:r>
              <a:rPr lang="en-US" sz="4800" spc="-100" dirty="0">
                <a:solidFill>
                  <a:schemeClr val="bg1"/>
                </a:solidFill>
                <a:latin typeface="Trebuchet MS" panose="020B0603020202020204" pitchFamily="34" charset="0"/>
              </a:rPr>
              <a:t>Ad-Supported Cable TV Had Many More Top 10 Trending Topics In Sports Than Broadcast TV</a:t>
            </a:r>
          </a:p>
        </p:txBody>
      </p:sp>
      <p:sp>
        <p:nvSpPr>
          <p:cNvPr id="7" name="TextBox 6">
            <a:extLst>
              <a:ext uri="{FF2B5EF4-FFF2-40B4-BE49-F238E27FC236}">
                <a16:creationId xmlns="" xmlns:a16="http://schemas.microsoft.com/office/drawing/2014/main" id="{EAFC5C15-7250-4C49-9AE7-95829360FE22}"/>
              </a:ext>
            </a:extLst>
          </p:cNvPr>
          <p:cNvSpPr txBox="1"/>
          <p:nvPr/>
        </p:nvSpPr>
        <p:spPr>
          <a:xfrm>
            <a:off x="7112950" y="13139028"/>
            <a:ext cx="10161274" cy="461665"/>
          </a:xfrm>
          <a:prstGeom prst="rect">
            <a:avLst/>
          </a:prstGeom>
          <a:noFill/>
        </p:spPr>
        <p:txBody>
          <a:bodyPr wrap="square" rtlCol="0">
            <a:spAutoFit/>
          </a:bodyPr>
          <a:lstStyle/>
          <a:p>
            <a:r>
              <a:rPr lang="en-US" sz="1200" dirty="0">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a:t>
            </a:r>
          </a:p>
        </p:txBody>
      </p:sp>
      <p:sp>
        <p:nvSpPr>
          <p:cNvPr id="8" name="Rounded Rectangle 10"/>
          <p:cNvSpPr/>
          <p:nvPr/>
        </p:nvSpPr>
        <p:spPr>
          <a:xfrm>
            <a:off x="7082971" y="1873408"/>
            <a:ext cx="17304204"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a:ln>
                  <a:noFill/>
                </a:ln>
                <a:solidFill>
                  <a:prstClr val="black"/>
                </a:solidFill>
                <a:effectLst/>
                <a:uLnTx/>
                <a:uFillTx/>
                <a:latin typeface="Trebuchet MS"/>
                <a:ea typeface="+mn-ea"/>
                <a:cs typeface="+mn-cs"/>
              </a:rPr>
              <a:t>Four-Week 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rebuchet MS"/>
              </a:rPr>
              <a:t>Genre % Breakout of Ad-Supported TV Topics By Medium</a:t>
            </a:r>
          </a:p>
        </p:txBody>
      </p:sp>
      <p:graphicFrame>
        <p:nvGraphicFramePr>
          <p:cNvPr id="10" name="Chart 9"/>
          <p:cNvGraphicFramePr/>
          <p:nvPr>
            <p:extLst>
              <p:ext uri="{D42A27DB-BD31-4B8C-83A1-F6EECF244321}">
                <p14:modId xmlns:p14="http://schemas.microsoft.com/office/powerpoint/2010/main" val="4189603027"/>
              </p:ext>
            </p:extLst>
          </p:nvPr>
        </p:nvGraphicFramePr>
        <p:xfrm>
          <a:off x="7264775" y="3208121"/>
          <a:ext cx="4861379" cy="77646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p:nvPr>
            <p:extLst>
              <p:ext uri="{D42A27DB-BD31-4B8C-83A1-F6EECF244321}">
                <p14:modId xmlns:p14="http://schemas.microsoft.com/office/powerpoint/2010/main" val="1137647282"/>
              </p:ext>
            </p:extLst>
          </p:nvPr>
        </p:nvGraphicFramePr>
        <p:xfrm>
          <a:off x="13196637" y="3208121"/>
          <a:ext cx="4861379" cy="77646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p:nvPr>
            <p:extLst>
              <p:ext uri="{D42A27DB-BD31-4B8C-83A1-F6EECF244321}">
                <p14:modId xmlns:p14="http://schemas.microsoft.com/office/powerpoint/2010/main" val="2605240814"/>
              </p:ext>
            </p:extLst>
          </p:nvPr>
        </p:nvGraphicFramePr>
        <p:xfrm>
          <a:off x="19128499" y="3208122"/>
          <a:ext cx="4861379" cy="7764677"/>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 xmlns:a16="http://schemas.microsoft.com/office/drawing/2014/main" id="{0DB30EF6-8A73-44F7-9452-BC2DE484FC2A}"/>
              </a:ext>
            </a:extLst>
          </p:cNvPr>
          <p:cNvSpPr txBox="1"/>
          <p:nvPr/>
        </p:nvSpPr>
        <p:spPr>
          <a:xfrm>
            <a:off x="7173872" y="11457244"/>
            <a:ext cx="169069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rebuchet MS" panose="020B0603020202020204" pitchFamily="34" charset="0"/>
              </a:rPr>
              <a:t>*Ad-Supported Cable TV &amp; Broadcast TV includes programs or topics that aired, or were discussed, on multiple networks such as NFL Thursday Night Football and popular news events (i.e., the Kavanaugh confirmation hearings).  Broadcast TV also includes local broadcast TV (</a:t>
            </a:r>
            <a:r>
              <a:rPr kumimoji="0" lang="en-US" sz="1800" b="0" i="0" u="none" strike="noStrike" kern="0" cap="none" spc="0" normalizeH="0" baseline="0" noProof="0" dirty="0" err="1">
                <a:ln>
                  <a:noFill/>
                </a:ln>
                <a:solidFill>
                  <a:prstClr val="black"/>
                </a:solidFill>
                <a:effectLst/>
                <a:uLnTx/>
                <a:uFillTx/>
                <a:latin typeface="Trebuchet MS" panose="020B0603020202020204" pitchFamily="34" charset="0"/>
              </a:rPr>
              <a:t>i</a:t>
            </a:r>
            <a:r>
              <a:rPr kumimoji="0" lang="en-US" sz="1800" b="0" i="0" u="none" strike="noStrike" kern="0" cap="none" spc="0" normalizeH="0" baseline="0" noProof="0" dirty="0">
                <a:ln>
                  <a:noFill/>
                </a:ln>
                <a:solidFill>
                  <a:prstClr val="black"/>
                </a:solidFill>
                <a:effectLst/>
                <a:uLnTx/>
                <a:uFillTx/>
                <a:latin typeface="Trebuchet MS" panose="020B0603020202020204" pitchFamily="34" charset="0"/>
              </a:rPr>
              <a:t>.</a:t>
            </a:r>
            <a:r>
              <a:rPr lang="en-US" sz="1800" kern="0" dirty="0">
                <a:solidFill>
                  <a:prstClr val="black"/>
                </a:solidFill>
                <a:latin typeface="Trebuchet MS" panose="020B0603020202020204" pitchFamily="34" charset="0"/>
              </a:rPr>
              <a:t>e., statewide election debates)</a:t>
            </a:r>
            <a:endParaRPr kumimoji="0" lang="en-US" sz="1800" b="0" i="0" u="none" strike="noStrike" kern="0" cap="none" spc="0" normalizeH="0" baseline="0" noProof="0" dirty="0">
              <a:ln>
                <a:noFill/>
              </a:ln>
              <a:solidFill>
                <a:prstClr val="black"/>
              </a:solidFill>
              <a:effectLst/>
              <a:uLnTx/>
              <a:uFillTx/>
              <a:latin typeface="Trebuchet MS" panose="020B0603020202020204" pitchFamily="34" charset="0"/>
            </a:endParaRPr>
          </a:p>
        </p:txBody>
      </p:sp>
    </p:spTree>
    <p:extLst>
      <p:ext uri="{BB962C8B-B14F-4D97-AF65-F5344CB8AC3E}">
        <p14:creationId xmlns:p14="http://schemas.microsoft.com/office/powerpoint/2010/main" val="9556175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B3425DB6-08E3-4A4E-9B4B-9CAF810B7FEA}"/>
              </a:ext>
            </a:extLst>
          </p:cNvPr>
          <p:cNvSpPr/>
          <p:nvPr/>
        </p:nvSpPr>
        <p:spPr>
          <a:xfrm>
            <a:off x="1588" y="0"/>
            <a:ext cx="6791638" cy="13715999"/>
          </a:xfrm>
          <a:prstGeom prst="rect">
            <a:avLst/>
          </a:prstGeom>
          <a:solidFill>
            <a:srgbClr val="3682B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latin typeface="Calibri"/>
            </a:endParaRPr>
          </a:p>
        </p:txBody>
      </p:sp>
      <p:sp>
        <p:nvSpPr>
          <p:cNvPr id="14" name="TextBox 13"/>
          <p:cNvSpPr txBox="1"/>
          <p:nvPr/>
        </p:nvSpPr>
        <p:spPr>
          <a:xfrm>
            <a:off x="533324" y="878264"/>
            <a:ext cx="6174218" cy="1090940"/>
          </a:xfrm>
          <a:prstGeom prst="rect">
            <a:avLst/>
          </a:prstGeom>
          <a:noFill/>
        </p:spPr>
        <p:txBody>
          <a:bodyPr wrap="square" rtlCol="0" anchor="ctr">
            <a:spAutoFit/>
          </a:bodyPr>
          <a:lstStyle/>
          <a:p>
            <a:pPr defTabSz="1172164">
              <a:lnSpc>
                <a:spcPts val="3400"/>
              </a:lnSpc>
            </a:pPr>
            <a:endParaRPr lang="en-US" sz="8000" b="1" dirty="0">
              <a:solidFill>
                <a:prstClr val="white"/>
              </a:solidFill>
              <a:latin typeface="Trebuchet MS"/>
              <a:cs typeface="Trebuchet MS"/>
            </a:endParaRPr>
          </a:p>
          <a:p>
            <a:pPr defTabSz="1172164">
              <a:lnSpc>
                <a:spcPts val="3400"/>
              </a:lnSpc>
            </a:pPr>
            <a:r>
              <a:rPr lang="en-US" sz="8000" b="1" dirty="0">
                <a:solidFill>
                  <a:prstClr val="white"/>
                </a:solidFill>
                <a:latin typeface="Trebuchet MS"/>
                <a:cs typeface="Trebuchet MS"/>
              </a:rPr>
              <a:t>Contact Us</a:t>
            </a:r>
          </a:p>
        </p:txBody>
      </p:sp>
      <p:sp>
        <p:nvSpPr>
          <p:cNvPr id="2" name="TextBox 1"/>
          <p:cNvSpPr txBox="1"/>
          <p:nvPr/>
        </p:nvSpPr>
        <p:spPr>
          <a:xfrm>
            <a:off x="21535172" y="7120157"/>
            <a:ext cx="184731" cy="800219"/>
          </a:xfrm>
          <a:prstGeom prst="rect">
            <a:avLst/>
          </a:prstGeom>
          <a:noFill/>
        </p:spPr>
        <p:txBody>
          <a:bodyPr wrap="none" rtlCol="0">
            <a:spAutoFit/>
          </a:bodyPr>
          <a:lstStyle/>
          <a:p>
            <a:pPr defTabSz="1172164"/>
            <a:endParaRPr lang="en-US" dirty="0">
              <a:solidFill>
                <a:prstClr val="black"/>
              </a:solidFill>
              <a:latin typeface="Trebuchet MS" panose="020B0603020202020204" pitchFamily="34" charset="0"/>
            </a:endParaRPr>
          </a:p>
        </p:txBody>
      </p:sp>
      <p:sp>
        <p:nvSpPr>
          <p:cNvPr id="21" name="TextBox 20"/>
          <p:cNvSpPr txBox="1"/>
          <p:nvPr/>
        </p:nvSpPr>
        <p:spPr>
          <a:xfrm>
            <a:off x="10204189" y="5064510"/>
            <a:ext cx="6791638" cy="1508105"/>
          </a:xfrm>
          <a:prstGeom prst="rect">
            <a:avLst/>
          </a:prstGeom>
          <a:noFill/>
        </p:spPr>
        <p:txBody>
          <a:bodyPr wrap="square" rtlCol="0">
            <a:spAutoFit/>
          </a:bodyPr>
          <a:lstStyle/>
          <a:p>
            <a:pPr defTabSz="1172164"/>
            <a:r>
              <a:rPr lang="en-US" sz="3400" dirty="0">
                <a:solidFill>
                  <a:srgbClr val="3781B2"/>
                </a:solidFill>
                <a:latin typeface="Trebuchet MS" panose="020B0603020202020204" pitchFamily="34" charset="0"/>
              </a:rPr>
              <a:t>Jason Wiese</a:t>
            </a:r>
          </a:p>
          <a:p>
            <a:pPr defTabSz="1172164"/>
            <a:r>
              <a:rPr lang="en-US" sz="2800" dirty="0">
                <a:solidFill>
                  <a:srgbClr val="0BAAAD"/>
                </a:solidFill>
                <a:latin typeface="Trebuchet MS" panose="020B0603020202020204" pitchFamily="34" charset="0"/>
              </a:rPr>
              <a:t>SVP, Director of Strategic Insights</a:t>
            </a:r>
          </a:p>
          <a:p>
            <a:pPr defTabSz="1172164"/>
            <a:r>
              <a:rPr lang="en-US" sz="2400" dirty="0">
                <a:solidFill>
                  <a:prstClr val="black"/>
                </a:solidFill>
                <a:latin typeface="Trebuchet MS" panose="020B0603020202020204" pitchFamily="34" charset="0"/>
              </a:rPr>
              <a:t>jasonw@thevab.com</a:t>
            </a:r>
            <a:r>
              <a:rPr lang="en-US" sz="3000" dirty="0">
                <a:solidFill>
                  <a:prstClr val="black"/>
                </a:solidFill>
                <a:latin typeface="Trebuchet MS" panose="020B0603020202020204" pitchFamily="34" charset="0"/>
              </a:rPr>
              <a:t> </a:t>
            </a:r>
          </a:p>
        </p:txBody>
      </p:sp>
      <p:pic>
        <p:nvPicPr>
          <p:cNvPr id="11" name="Picture 10">
            <a:extLst>
              <a:ext uri="{FF2B5EF4-FFF2-40B4-BE49-F238E27FC236}">
                <a16:creationId xmlns="" xmlns:a16="http://schemas.microsoft.com/office/drawing/2014/main" id="{2A5F2433-A3AF-4463-AFFC-38540EB6222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1758425" y="238251"/>
            <a:ext cx="2264080" cy="1298962"/>
          </a:xfrm>
          <a:prstGeom prst="rect">
            <a:avLst/>
          </a:prstGeom>
        </p:spPr>
      </p:pic>
      <p:sp>
        <p:nvSpPr>
          <p:cNvPr id="12" name="TextBox 11">
            <a:extLst>
              <a:ext uri="{FF2B5EF4-FFF2-40B4-BE49-F238E27FC236}">
                <a16:creationId xmlns="" xmlns:a16="http://schemas.microsoft.com/office/drawing/2014/main" id="{2F485FE9-AE09-4CAA-BCCF-3E007B86F277}"/>
              </a:ext>
            </a:extLst>
          </p:cNvPr>
          <p:cNvSpPr txBox="1"/>
          <p:nvPr/>
        </p:nvSpPr>
        <p:spPr>
          <a:xfrm>
            <a:off x="14965902" y="7730313"/>
            <a:ext cx="6792523" cy="1415772"/>
          </a:xfrm>
          <a:prstGeom prst="rect">
            <a:avLst/>
          </a:prstGeom>
          <a:noFill/>
        </p:spPr>
        <p:txBody>
          <a:bodyPr wrap="square" rtlCol="0">
            <a:spAutoFit/>
          </a:bodyPr>
          <a:lstStyle/>
          <a:p>
            <a:r>
              <a:rPr lang="en-US" sz="3400" dirty="0">
                <a:solidFill>
                  <a:srgbClr val="3781B2"/>
                </a:solidFill>
                <a:latin typeface="Trebuchet MS" panose="020B0603020202020204" pitchFamily="34" charset="0"/>
              </a:rPr>
              <a:t>Reed Kiely</a:t>
            </a:r>
          </a:p>
          <a:p>
            <a:r>
              <a:rPr lang="en-US" sz="2800" dirty="0">
                <a:solidFill>
                  <a:srgbClr val="0BAAAD"/>
                </a:solidFill>
                <a:latin typeface="Trebuchet MS" panose="020B0603020202020204" pitchFamily="34" charset="0"/>
              </a:rPr>
              <a:t>Senior Multi-Platform Video Analyst </a:t>
            </a:r>
            <a:r>
              <a:rPr lang="en-US" sz="2400" dirty="0">
                <a:latin typeface="Trebuchet MS" panose="020B0603020202020204" pitchFamily="34" charset="0"/>
              </a:rPr>
              <a:t>reedk@thevab.com</a:t>
            </a:r>
            <a:endParaRPr lang="en-US" sz="2400" dirty="0">
              <a:latin typeface="Trebuchet MS" panose="020B0603020202020204" pitchFamily="34" charset="0"/>
              <a:cs typeface="Trebuchet MS"/>
            </a:endParaRPr>
          </a:p>
        </p:txBody>
      </p:sp>
      <p:pic>
        <p:nvPicPr>
          <p:cNvPr id="5" name="Picture 4">
            <a:hlinkClick r:id="rId3"/>
            <a:extLst>
              <a:ext uri="{FF2B5EF4-FFF2-40B4-BE49-F238E27FC236}">
                <a16:creationId xmlns="" xmlns:a16="http://schemas.microsoft.com/office/drawing/2014/main" id="{B353537F-30BD-4E76-9FF0-F5DB50FDD773}"/>
              </a:ext>
            </a:extLst>
          </p:cNvPr>
          <p:cNvPicPr>
            <a:picLocks noChangeAspect="1"/>
          </p:cNvPicPr>
          <p:nvPr/>
        </p:nvPicPr>
        <p:blipFill>
          <a:blip r:embed="rId4"/>
          <a:stretch>
            <a:fillRect/>
          </a:stretch>
        </p:blipFill>
        <p:spPr>
          <a:xfrm>
            <a:off x="891358" y="11319542"/>
            <a:ext cx="1926847" cy="1926847"/>
          </a:xfrm>
          <a:prstGeom prst="rect">
            <a:avLst/>
          </a:prstGeom>
        </p:spPr>
      </p:pic>
      <p:pic>
        <p:nvPicPr>
          <p:cNvPr id="7" name="Picture 6">
            <a:hlinkClick r:id="rId5"/>
            <a:extLst>
              <a:ext uri="{FF2B5EF4-FFF2-40B4-BE49-F238E27FC236}">
                <a16:creationId xmlns="" xmlns:a16="http://schemas.microsoft.com/office/drawing/2014/main" id="{49AC38A1-8136-4943-8843-6B8BB76384B8}"/>
              </a:ext>
            </a:extLst>
          </p:cNvPr>
          <p:cNvPicPr>
            <a:picLocks noChangeAspect="1"/>
          </p:cNvPicPr>
          <p:nvPr/>
        </p:nvPicPr>
        <p:blipFill>
          <a:blip r:embed="rId6"/>
          <a:stretch>
            <a:fillRect/>
          </a:stretch>
        </p:blipFill>
        <p:spPr>
          <a:xfrm>
            <a:off x="4066336" y="11319541"/>
            <a:ext cx="1926848" cy="1926848"/>
          </a:xfrm>
          <a:prstGeom prst="rect">
            <a:avLst/>
          </a:prstGeom>
        </p:spPr>
      </p:pic>
    </p:spTree>
    <p:extLst>
      <p:ext uri="{BB962C8B-B14F-4D97-AF65-F5344CB8AC3E}">
        <p14:creationId xmlns:p14="http://schemas.microsoft.com/office/powerpoint/2010/main" val="3818720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10744200"/>
            <a:ext cx="16992600" cy="2971800"/>
          </a:xfrm>
          <a:prstGeom prst="rect">
            <a:avLst/>
          </a:prstGeom>
          <a:solidFill>
            <a:srgbClr val="00A9AC">
              <a:alpha val="7098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57199" y="11676102"/>
            <a:ext cx="16267472" cy="1107996"/>
          </a:xfrm>
          <a:prstGeom prst="rect">
            <a:avLst/>
          </a:prstGeom>
          <a:noFill/>
        </p:spPr>
        <p:txBody>
          <a:bodyPr wrap="square" rtlCol="0">
            <a:spAutoFit/>
          </a:bodyPr>
          <a:lstStyle/>
          <a:p>
            <a:r>
              <a:rPr lang="en-US" sz="6600" b="1" dirty="0">
                <a:solidFill>
                  <a:schemeClr val="bg1"/>
                </a:solidFill>
              </a:rPr>
              <a:t>How ‘Live’ TV Drives Social Engagement</a:t>
            </a:r>
            <a:endParaRPr lang="en-US" sz="4400" dirty="0">
              <a:solidFill>
                <a:schemeClr val="bg1"/>
              </a:solidFill>
            </a:endParaRPr>
          </a:p>
        </p:txBody>
      </p:sp>
    </p:spTree>
    <p:extLst>
      <p:ext uri="{BB962C8B-B14F-4D97-AF65-F5344CB8AC3E}">
        <p14:creationId xmlns:p14="http://schemas.microsoft.com/office/powerpoint/2010/main" val="2968156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6</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63908" y="4725232"/>
            <a:ext cx="6529318" cy="4247317"/>
          </a:xfrm>
          <a:prstGeom prst="rect">
            <a:avLst/>
          </a:prstGeom>
          <a:noFill/>
        </p:spPr>
        <p:txBody>
          <a:bodyPr wrap="square" rtlCol="0">
            <a:spAutoFit/>
          </a:bodyPr>
          <a:lstStyle/>
          <a:p>
            <a:pPr>
              <a:spcBef>
                <a:spcPct val="0"/>
              </a:spcBef>
              <a:defRPr/>
            </a:pPr>
            <a:r>
              <a:rPr lang="en-US" sz="5400" spc="-100" dirty="0">
                <a:solidFill>
                  <a:schemeClr val="bg1"/>
                </a:solidFill>
              </a:rPr>
              <a:t>Overall, The Vast Majority Of People’s Television Viewing Continues To Be Done </a:t>
            </a:r>
            <a:r>
              <a:rPr lang="en-US" sz="5400" b="1" spc="-100" dirty="0"/>
              <a:t>‘Live’ </a:t>
            </a:r>
          </a:p>
        </p:txBody>
      </p:sp>
      <p:sp>
        <p:nvSpPr>
          <p:cNvPr id="7" name="Rounded Rectangle 10"/>
          <p:cNvSpPr/>
          <p:nvPr/>
        </p:nvSpPr>
        <p:spPr>
          <a:xfrm>
            <a:off x="8255584" y="2244030"/>
            <a:ext cx="15316200"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Primetime TV Viewing: % </a:t>
            </a:r>
            <a:r>
              <a:rPr lang="en-US" sz="4400" dirty="0">
                <a:solidFill>
                  <a:srgbClr val="0765A3"/>
                </a:solidFill>
              </a:rPr>
              <a:t>‘Live’ </a:t>
            </a:r>
            <a:r>
              <a:rPr lang="en-US" sz="4400" dirty="0">
                <a:solidFill>
                  <a:schemeClr val="tx1"/>
                </a:solidFill>
              </a:rPr>
              <a:t>vs. ‘</a:t>
            </a:r>
            <a:r>
              <a:rPr lang="en-US" sz="4400" dirty="0">
                <a:solidFill>
                  <a:srgbClr val="50C8A0"/>
                </a:solidFill>
              </a:rPr>
              <a:t>Time-Shifted’</a:t>
            </a:r>
            <a:endParaRPr lang="en-US" sz="3600" i="1" dirty="0">
              <a:solidFill>
                <a:srgbClr val="50C8A0"/>
              </a:solidFill>
            </a:endParaRPr>
          </a:p>
        </p:txBody>
      </p:sp>
      <p:sp>
        <p:nvSpPr>
          <p:cNvPr id="10" name="Text Placeholder 3">
            <a:extLst>
              <a:ext uri="{FF2B5EF4-FFF2-40B4-BE49-F238E27FC236}">
                <a16:creationId xmlns="" xmlns:a16="http://schemas.microsoft.com/office/drawing/2014/main" id="{42B65EC2-E6D9-4213-A1DF-CA8FA2261723}"/>
              </a:ext>
            </a:extLst>
          </p:cNvPr>
          <p:cNvSpPr txBox="1">
            <a:spLocks/>
          </p:cNvSpPr>
          <p:nvPr/>
        </p:nvSpPr>
        <p:spPr>
          <a:xfrm>
            <a:off x="8413936" y="13263968"/>
            <a:ext cx="8244944" cy="2597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t>Source: Nielsen </a:t>
            </a:r>
            <a:r>
              <a:rPr lang="en-US" sz="1200" dirty="0" err="1"/>
              <a:t>NPower</a:t>
            </a:r>
            <a:r>
              <a:rPr lang="en-US" sz="1200" dirty="0"/>
              <a:t> R&amp;F Time Period Report, Primetime, Live vs. Live+7, ad-supported cable TV + broadcast TV, 9/24/2018 – 10/21/2018.  P13+, P18-24, P18-34, P18-49.</a:t>
            </a:r>
          </a:p>
        </p:txBody>
      </p:sp>
      <p:graphicFrame>
        <p:nvGraphicFramePr>
          <p:cNvPr id="11" name="Chart 10">
            <a:extLst>
              <a:ext uri="{FF2B5EF4-FFF2-40B4-BE49-F238E27FC236}">
                <a16:creationId xmlns="" xmlns:a16="http://schemas.microsoft.com/office/drawing/2014/main" id="{0EE9740B-953F-4969-ADBE-4F1AE381DD81}"/>
              </a:ext>
            </a:extLst>
          </p:cNvPr>
          <p:cNvGraphicFramePr/>
          <p:nvPr>
            <p:extLst>
              <p:ext uri="{D42A27DB-BD31-4B8C-83A1-F6EECF244321}">
                <p14:modId xmlns:p14="http://schemas.microsoft.com/office/powerpoint/2010/main" val="583963415"/>
              </p:ext>
            </p:extLst>
          </p:nvPr>
        </p:nvGraphicFramePr>
        <p:xfrm>
          <a:off x="6996553" y="3504441"/>
          <a:ext cx="17041919" cy="78074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2435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239170" y="6861455"/>
            <a:ext cx="4058095" cy="53123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41" name="Rectangle 40"/>
          <p:cNvSpPr/>
          <p:nvPr/>
        </p:nvSpPr>
        <p:spPr>
          <a:xfrm>
            <a:off x="11544464" y="6861455"/>
            <a:ext cx="4058095" cy="53123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42" name="Rectangle 41"/>
          <p:cNvSpPr/>
          <p:nvPr/>
        </p:nvSpPr>
        <p:spPr>
          <a:xfrm>
            <a:off x="15849758" y="6861455"/>
            <a:ext cx="4058095" cy="53123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43" name="Rectangle 42"/>
          <p:cNvSpPr/>
          <p:nvPr/>
        </p:nvSpPr>
        <p:spPr>
          <a:xfrm>
            <a:off x="20155052" y="6861455"/>
            <a:ext cx="4058095" cy="53123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7</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43826" y="4348119"/>
            <a:ext cx="6442943" cy="5078313"/>
          </a:xfrm>
          <a:prstGeom prst="rect">
            <a:avLst/>
          </a:prstGeom>
          <a:noFill/>
        </p:spPr>
        <p:txBody>
          <a:bodyPr wrap="square" rtlCol="0">
            <a:spAutoFit/>
          </a:bodyPr>
          <a:lstStyle/>
          <a:p>
            <a:pPr>
              <a:spcBef>
                <a:spcPct val="0"/>
              </a:spcBef>
              <a:defRPr/>
            </a:pPr>
            <a:r>
              <a:rPr lang="en-US" sz="5400" spc="-100" dirty="0">
                <a:solidFill>
                  <a:schemeClr val="bg1"/>
                </a:solidFill>
              </a:rPr>
              <a:t>‘Live’ Ad-Supported TV Content Fosters Emotional Connections That Lead To Social Engagement</a:t>
            </a:r>
          </a:p>
        </p:txBody>
      </p:sp>
      <p:sp>
        <p:nvSpPr>
          <p:cNvPr id="7" name="TextBox 6"/>
          <p:cNvSpPr txBox="1"/>
          <p:nvPr/>
        </p:nvSpPr>
        <p:spPr>
          <a:xfrm>
            <a:off x="7329680" y="646778"/>
            <a:ext cx="16175844" cy="4832092"/>
          </a:xfrm>
          <a:prstGeom prst="rect">
            <a:avLst/>
          </a:prstGeom>
          <a:noFill/>
        </p:spPr>
        <p:txBody>
          <a:bodyPr wrap="square" rtlCol="0">
            <a:spAutoFit/>
          </a:bodyPr>
          <a:lstStyle/>
          <a:p>
            <a:pPr lvl="0" defTabSz="914400">
              <a:defRPr/>
            </a:pPr>
            <a:r>
              <a:rPr lang="en-US" sz="2800" kern="0" dirty="0">
                <a:solidFill>
                  <a:prstClr val="black"/>
                </a:solidFill>
                <a:latin typeface="Trebuchet MS" panose="020B0603020202020204" pitchFamily="34" charset="0"/>
              </a:rPr>
              <a:t>Ad-supported TV brings people together and compels millions to actively share their “real-time” thoughts and feelings on the content they’re consuming live</a:t>
            </a:r>
          </a:p>
          <a:p>
            <a:pPr lvl="0" defTabSz="914400">
              <a:defRPr/>
            </a:pPr>
            <a:endParaRPr lang="en-US" sz="2800" kern="0" dirty="0">
              <a:solidFill>
                <a:prstClr val="black"/>
              </a:solidFill>
              <a:latin typeface="Trebuchet MS" panose="020B0603020202020204" pitchFamily="34" charset="0"/>
            </a:endParaRPr>
          </a:p>
          <a:p>
            <a:pPr lvl="0" defTabSz="914400">
              <a:defRPr/>
            </a:pPr>
            <a:r>
              <a:rPr lang="en-US" sz="2800" kern="0" dirty="0">
                <a:solidFill>
                  <a:prstClr val="black"/>
                </a:solidFill>
                <a:latin typeface="Trebuchet MS" panose="020B0603020202020204" pitchFamily="34" charset="0"/>
              </a:rPr>
              <a:t>Why? </a:t>
            </a:r>
          </a:p>
          <a:p>
            <a:pPr marL="285750" lvl="0" indent="-285750" defTabSz="914400">
              <a:buFont typeface="Arial" panose="020B0604020202020204" pitchFamily="34" charset="0"/>
              <a:buChar char="•"/>
              <a:defRPr/>
            </a:pPr>
            <a:r>
              <a:rPr lang="en-US" sz="2600" kern="0" dirty="0">
                <a:solidFill>
                  <a:prstClr val="black"/>
                </a:solidFill>
                <a:latin typeface="Trebuchet MS" panose="020B0603020202020204" pitchFamily="34" charset="0"/>
              </a:rPr>
              <a:t>Because TV consistently creates and captures moments that are </a:t>
            </a:r>
            <a:r>
              <a:rPr lang="en-US" sz="2600" i="1" kern="0" dirty="0">
                <a:solidFill>
                  <a:prstClr val="black"/>
                </a:solidFill>
                <a:latin typeface="Trebuchet MS" panose="020B0603020202020204" pitchFamily="34" charset="0"/>
              </a:rPr>
              <a:t>exciting</a:t>
            </a:r>
            <a:r>
              <a:rPr lang="en-US" sz="2600" kern="0" dirty="0">
                <a:solidFill>
                  <a:prstClr val="black"/>
                </a:solidFill>
                <a:latin typeface="Trebuchet MS" panose="020B0603020202020204" pitchFamily="34" charset="0"/>
              </a:rPr>
              <a:t>, </a:t>
            </a:r>
            <a:r>
              <a:rPr lang="en-US" sz="2600" i="1" kern="0" dirty="0">
                <a:solidFill>
                  <a:prstClr val="black"/>
                </a:solidFill>
                <a:latin typeface="Trebuchet MS" panose="020B0603020202020204" pitchFamily="34" charset="0"/>
              </a:rPr>
              <a:t>entertaining</a:t>
            </a:r>
            <a:r>
              <a:rPr lang="en-US" sz="2600" kern="0" dirty="0">
                <a:solidFill>
                  <a:prstClr val="black"/>
                </a:solidFill>
                <a:latin typeface="Trebuchet MS" panose="020B0603020202020204" pitchFamily="34" charset="0"/>
              </a:rPr>
              <a:t>, </a:t>
            </a:r>
            <a:r>
              <a:rPr lang="en-US" sz="2600" i="1" kern="0" dirty="0">
                <a:solidFill>
                  <a:prstClr val="black"/>
                </a:solidFill>
                <a:latin typeface="Trebuchet MS" panose="020B0603020202020204" pitchFamily="34" charset="0"/>
              </a:rPr>
              <a:t>humorous</a:t>
            </a:r>
            <a:r>
              <a:rPr lang="en-US" sz="2600" kern="0" dirty="0">
                <a:solidFill>
                  <a:prstClr val="black"/>
                </a:solidFill>
                <a:latin typeface="Trebuchet MS" panose="020B0603020202020204" pitchFamily="34" charset="0"/>
              </a:rPr>
              <a:t>, </a:t>
            </a:r>
            <a:r>
              <a:rPr lang="en-US" sz="2600" i="1" kern="0" dirty="0">
                <a:solidFill>
                  <a:prstClr val="black"/>
                </a:solidFill>
                <a:latin typeface="Trebuchet MS" panose="020B0603020202020204" pitchFamily="34" charset="0"/>
              </a:rPr>
              <a:t>enlightening</a:t>
            </a:r>
            <a:r>
              <a:rPr lang="en-US" sz="2600" kern="0" dirty="0">
                <a:solidFill>
                  <a:prstClr val="black"/>
                </a:solidFill>
                <a:latin typeface="Trebuchet MS" panose="020B0603020202020204" pitchFamily="34" charset="0"/>
              </a:rPr>
              <a:t>, </a:t>
            </a:r>
            <a:r>
              <a:rPr lang="en-US" sz="2600" i="1" kern="0" dirty="0">
                <a:solidFill>
                  <a:prstClr val="black"/>
                </a:solidFill>
                <a:latin typeface="Trebuchet MS" panose="020B0603020202020204" pitchFamily="34" charset="0"/>
              </a:rPr>
              <a:t>uplifting</a:t>
            </a:r>
            <a:r>
              <a:rPr lang="en-US" sz="2600" kern="0" dirty="0">
                <a:solidFill>
                  <a:prstClr val="black"/>
                </a:solidFill>
                <a:latin typeface="Trebuchet MS" panose="020B0603020202020204" pitchFamily="34" charset="0"/>
              </a:rPr>
              <a:t>, </a:t>
            </a:r>
            <a:r>
              <a:rPr lang="en-US" sz="2600" i="1" kern="0" dirty="0">
                <a:solidFill>
                  <a:prstClr val="black"/>
                </a:solidFill>
                <a:latin typeface="Trebuchet MS" panose="020B0603020202020204" pitchFamily="34" charset="0"/>
              </a:rPr>
              <a:t>aspirational</a:t>
            </a:r>
            <a:r>
              <a:rPr lang="en-US" sz="2600" kern="0" dirty="0">
                <a:solidFill>
                  <a:prstClr val="black"/>
                </a:solidFill>
                <a:latin typeface="Trebuchet MS" panose="020B0603020202020204" pitchFamily="34" charset="0"/>
              </a:rPr>
              <a:t>, </a:t>
            </a:r>
            <a:r>
              <a:rPr lang="en-US" sz="2600" i="1" kern="0" dirty="0">
                <a:solidFill>
                  <a:prstClr val="black"/>
                </a:solidFill>
                <a:latin typeface="Trebuchet MS" panose="020B0603020202020204" pitchFamily="34" charset="0"/>
              </a:rPr>
              <a:t>inspirational</a:t>
            </a:r>
            <a:r>
              <a:rPr lang="en-US" sz="2600" kern="0" dirty="0">
                <a:solidFill>
                  <a:prstClr val="black"/>
                </a:solidFill>
                <a:latin typeface="Trebuchet MS" panose="020B0603020202020204" pitchFamily="34" charset="0"/>
              </a:rPr>
              <a:t> and </a:t>
            </a:r>
            <a:r>
              <a:rPr lang="en-US" sz="2600" i="1" kern="0" dirty="0">
                <a:solidFill>
                  <a:prstClr val="black"/>
                </a:solidFill>
                <a:latin typeface="Trebuchet MS" panose="020B0603020202020204" pitchFamily="34" charset="0"/>
              </a:rPr>
              <a:t>educational</a:t>
            </a:r>
            <a:r>
              <a:rPr lang="en-US" sz="2600" kern="0" dirty="0">
                <a:solidFill>
                  <a:prstClr val="black"/>
                </a:solidFill>
                <a:latin typeface="Trebuchet MS" panose="020B0603020202020204" pitchFamily="34" charset="0"/>
              </a:rPr>
              <a:t>...moments that people almost immediately share and talk about online </a:t>
            </a:r>
          </a:p>
          <a:p>
            <a:pPr marL="285750" lvl="0" indent="-285750" defTabSz="914400">
              <a:buFont typeface="Arial" panose="020B0604020202020204" pitchFamily="34" charset="0"/>
              <a:buChar char="•"/>
              <a:defRPr/>
            </a:pPr>
            <a:endParaRPr lang="en-US" sz="2800" kern="0" dirty="0">
              <a:solidFill>
                <a:prstClr val="black"/>
              </a:solidFill>
              <a:latin typeface="Trebuchet MS" panose="020B0603020202020204" pitchFamily="34" charset="0"/>
            </a:endParaRPr>
          </a:p>
          <a:p>
            <a:pPr marL="285750" lvl="0" indent="-285750" defTabSz="914400">
              <a:buFont typeface="Arial" panose="020B0604020202020204" pitchFamily="34" charset="0"/>
              <a:buChar char="•"/>
              <a:defRPr/>
            </a:pPr>
            <a:r>
              <a:rPr lang="en-US" sz="2600" kern="0" dirty="0">
                <a:solidFill>
                  <a:prstClr val="black"/>
                </a:solidFill>
                <a:latin typeface="Trebuchet MS" panose="020B0603020202020204" pitchFamily="34" charset="0"/>
              </a:rPr>
              <a:t>In addition to providing pure escapism, TV delivers engaging content centered on real-life themes that viewers can relate to and understand…these shared experiences often lead viewers to take action by participating in online conversations</a:t>
            </a:r>
          </a:p>
        </p:txBody>
      </p:sp>
      <p:sp>
        <p:nvSpPr>
          <p:cNvPr id="12" name="Rectangle 11"/>
          <p:cNvSpPr/>
          <p:nvPr/>
        </p:nvSpPr>
        <p:spPr>
          <a:xfrm>
            <a:off x="7239170" y="5702820"/>
            <a:ext cx="4058095" cy="1137083"/>
          </a:xfrm>
          <a:prstGeom prst="rect">
            <a:avLst/>
          </a:prstGeom>
          <a:solidFill>
            <a:srgbClr val="00A9A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Community</a:t>
            </a:r>
          </a:p>
          <a:p>
            <a:pPr algn="ctr"/>
            <a:r>
              <a:rPr lang="en-US" sz="2800" b="1" dirty="0">
                <a:solidFill>
                  <a:schemeClr val="bg1"/>
                </a:solidFill>
              </a:rPr>
              <a:t> </a:t>
            </a:r>
            <a:r>
              <a:rPr lang="en-US" sz="2400" b="1" dirty="0">
                <a:solidFill>
                  <a:schemeClr val="bg1"/>
                </a:solidFill>
              </a:rPr>
              <a:t>(Family &amp; Friends)</a:t>
            </a:r>
            <a:endParaRPr lang="en-US" sz="2800" b="1" dirty="0">
              <a:solidFill>
                <a:schemeClr val="bg1"/>
              </a:solidFill>
            </a:endParaRPr>
          </a:p>
        </p:txBody>
      </p:sp>
      <p:pic>
        <p:nvPicPr>
          <p:cNvPr id="15" name="Picture 14"/>
          <p:cNvPicPr>
            <a:picLocks noChangeAspect="1"/>
          </p:cNvPicPr>
          <p:nvPr/>
        </p:nvPicPr>
        <p:blipFill rotWithShape="1">
          <a:blip r:embed="rId3"/>
          <a:srcRect b="6444"/>
          <a:stretch/>
        </p:blipFill>
        <p:spPr>
          <a:xfrm>
            <a:off x="7381106" y="7029450"/>
            <a:ext cx="1876981" cy="1756020"/>
          </a:xfrm>
          <a:prstGeom prst="ellipse">
            <a:avLst/>
          </a:prstGeom>
          <a:ln w="63500" cap="rnd">
            <a:solidFill>
              <a:srgbClr val="333333"/>
            </a:solidFill>
          </a:ln>
          <a:effectLst/>
        </p:spPr>
      </p:pic>
      <p:pic>
        <p:nvPicPr>
          <p:cNvPr id="20" name="Picture 24" descr="dwts-logo-1.jpg (1280×7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8343" y="10845113"/>
            <a:ext cx="1928962" cy="1193320"/>
          </a:xfrm>
          <a:prstGeom prst="ellipse">
            <a:avLst/>
          </a:prstGeom>
          <a:ln w="6350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 xmlns:a16="http://schemas.microsoft.com/office/drawing/2014/main" id="{3E5A5D06-0750-4170-A95C-256AE01B2615}"/>
              </a:ext>
            </a:extLst>
          </p:cNvPr>
          <p:cNvPicPr>
            <a:picLocks noChangeAspect="1"/>
          </p:cNvPicPr>
          <p:nvPr/>
        </p:nvPicPr>
        <p:blipFill>
          <a:blip r:embed="rId5"/>
          <a:stretch>
            <a:fillRect/>
          </a:stretch>
        </p:blipFill>
        <p:spPr>
          <a:xfrm>
            <a:off x="22374525" y="7247793"/>
            <a:ext cx="1726917" cy="1726917"/>
          </a:xfrm>
          <a:prstGeom prst="ellipse">
            <a:avLst/>
          </a:prstGeom>
          <a:ln w="63500" cap="rnd">
            <a:solidFill>
              <a:srgbClr val="333333"/>
            </a:solidFill>
          </a:ln>
          <a:effectLst/>
        </p:spPr>
      </p:pic>
      <p:pic>
        <p:nvPicPr>
          <p:cNvPr id="23" name="Picture 22">
            <a:extLst>
              <a:ext uri="{FF2B5EF4-FFF2-40B4-BE49-F238E27FC236}">
                <a16:creationId xmlns="" xmlns:a16="http://schemas.microsoft.com/office/drawing/2014/main" id="{EA3FD2F6-6375-4705-9D7C-F347FB64D60B}"/>
              </a:ext>
            </a:extLst>
          </p:cNvPr>
          <p:cNvPicPr>
            <a:picLocks noChangeAspect="1"/>
          </p:cNvPicPr>
          <p:nvPr/>
        </p:nvPicPr>
        <p:blipFill rotWithShape="1">
          <a:blip r:embed="rId6"/>
          <a:srcRect t="15214" b="34142"/>
          <a:stretch/>
        </p:blipFill>
        <p:spPr>
          <a:xfrm>
            <a:off x="20302149" y="10544702"/>
            <a:ext cx="3763897" cy="1429631"/>
          </a:xfrm>
          <a:prstGeom prst="ellipse">
            <a:avLst/>
          </a:prstGeom>
          <a:ln w="63500" cap="rnd">
            <a:solidFill>
              <a:srgbClr val="333333"/>
            </a:solidFill>
          </a:ln>
          <a:effectLst/>
        </p:spPr>
      </p:pic>
      <p:pic>
        <p:nvPicPr>
          <p:cNvPr id="24" name="Picture 23">
            <a:extLst>
              <a:ext uri="{FF2B5EF4-FFF2-40B4-BE49-F238E27FC236}">
                <a16:creationId xmlns="" xmlns:a16="http://schemas.microsoft.com/office/drawing/2014/main" id="{3021AF7D-F454-4EAD-98DC-031492290D58}"/>
              </a:ext>
            </a:extLst>
          </p:cNvPr>
          <p:cNvPicPr>
            <a:picLocks noChangeAspect="1"/>
          </p:cNvPicPr>
          <p:nvPr/>
        </p:nvPicPr>
        <p:blipFill rotWithShape="1">
          <a:blip r:embed="rId7"/>
          <a:srcRect l="14531" t="18300" r="16494" b="11154"/>
          <a:stretch/>
        </p:blipFill>
        <p:spPr>
          <a:xfrm>
            <a:off x="15960026" y="6964024"/>
            <a:ext cx="2045825" cy="1140389"/>
          </a:xfrm>
          <a:prstGeom prst="ellipse">
            <a:avLst/>
          </a:prstGeom>
          <a:ln w="63500" cap="rnd">
            <a:solidFill>
              <a:srgbClr val="333333"/>
            </a:solidFill>
          </a:ln>
          <a:effectLst/>
        </p:spPr>
      </p:pic>
      <p:pic>
        <p:nvPicPr>
          <p:cNvPr id="25" name="Picture 24">
            <a:extLst>
              <a:ext uri="{FF2B5EF4-FFF2-40B4-BE49-F238E27FC236}">
                <a16:creationId xmlns="" xmlns:a16="http://schemas.microsoft.com/office/drawing/2014/main" id="{4988EE5E-43B5-44D8-91EF-FCBC0E2B419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7867065" y="9219022"/>
            <a:ext cx="1953192" cy="1201184"/>
          </a:xfrm>
          <a:prstGeom prst="ellipse">
            <a:avLst/>
          </a:prstGeom>
          <a:ln w="63500" cap="rnd">
            <a:solidFill>
              <a:srgbClr val="333333"/>
            </a:solidFill>
          </a:ln>
          <a:effectLst/>
        </p:spPr>
      </p:pic>
      <p:pic>
        <p:nvPicPr>
          <p:cNvPr id="26" name="Picture 25">
            <a:extLst>
              <a:ext uri="{FF2B5EF4-FFF2-40B4-BE49-F238E27FC236}">
                <a16:creationId xmlns="" xmlns:a16="http://schemas.microsoft.com/office/drawing/2014/main" id="{C9C0ED01-1C3F-4077-9AE7-BB4C4C329EB1}"/>
              </a:ext>
            </a:extLst>
          </p:cNvPr>
          <p:cNvPicPr>
            <a:picLocks noChangeAspect="1"/>
          </p:cNvPicPr>
          <p:nvPr/>
        </p:nvPicPr>
        <p:blipFill>
          <a:blip r:embed="rId9"/>
          <a:stretch>
            <a:fillRect/>
          </a:stretch>
        </p:blipFill>
        <p:spPr>
          <a:xfrm>
            <a:off x="17591085" y="7963371"/>
            <a:ext cx="1199069" cy="1199069"/>
          </a:xfrm>
          <a:prstGeom prst="ellipse">
            <a:avLst/>
          </a:prstGeom>
          <a:ln w="63500" cap="rnd">
            <a:solidFill>
              <a:srgbClr val="333333"/>
            </a:solidFill>
          </a:ln>
          <a:effectLst/>
        </p:spPr>
      </p:pic>
      <p:pic>
        <p:nvPicPr>
          <p:cNvPr id="27" name="Picture 26">
            <a:extLst>
              <a:ext uri="{FF2B5EF4-FFF2-40B4-BE49-F238E27FC236}">
                <a16:creationId xmlns="" xmlns:a16="http://schemas.microsoft.com/office/drawing/2014/main" id="{4E4E6AEF-9841-4676-99DC-3C509CA671BB}"/>
              </a:ext>
            </a:extLst>
          </p:cNvPr>
          <p:cNvPicPr>
            <a:picLocks noChangeAspect="1"/>
          </p:cNvPicPr>
          <p:nvPr/>
        </p:nvPicPr>
        <p:blipFill rotWithShape="1">
          <a:blip r:embed="rId10"/>
          <a:srcRect t="25870" r="10225" b="27418"/>
          <a:stretch/>
        </p:blipFill>
        <p:spPr>
          <a:xfrm>
            <a:off x="15946039" y="10015399"/>
            <a:ext cx="2183815" cy="1136283"/>
          </a:xfrm>
          <a:prstGeom prst="ellipse">
            <a:avLst/>
          </a:prstGeom>
          <a:ln w="63500" cap="rnd">
            <a:solidFill>
              <a:srgbClr val="333333"/>
            </a:solidFill>
          </a:ln>
          <a:effectLst/>
        </p:spPr>
      </p:pic>
      <p:pic>
        <p:nvPicPr>
          <p:cNvPr id="28" name="Picture 8" descr="Image result for survivor tv show logo">
            <a:extLst>
              <a:ext uri="{FF2B5EF4-FFF2-40B4-BE49-F238E27FC236}">
                <a16:creationId xmlns="" xmlns:a16="http://schemas.microsoft.com/office/drawing/2014/main" id="{B0EFC331-86E1-42CA-95ED-07503B061C51}"/>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15972715" y="8502455"/>
            <a:ext cx="1525199" cy="1152030"/>
          </a:xfrm>
          <a:prstGeom prst="ellipse">
            <a:avLst/>
          </a:prstGeom>
          <a:ln w="6350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29" name="Picture 2" descr="Image result for nfl season 2018 logo">
            <a:extLst>
              <a:ext uri="{FF2B5EF4-FFF2-40B4-BE49-F238E27FC236}">
                <a16:creationId xmlns="" xmlns:a16="http://schemas.microsoft.com/office/drawing/2014/main" id="{B975365B-7B12-4682-9093-E303240120A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696931" y="6964024"/>
            <a:ext cx="1020374" cy="1402039"/>
          </a:xfrm>
          <a:prstGeom prst="ellipse">
            <a:avLst/>
          </a:prstGeom>
          <a:ln w="6350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 xmlns:a16="http://schemas.microsoft.com/office/drawing/2014/main" id="{3695A071-9F91-494F-B1E7-97931693D777}"/>
              </a:ext>
            </a:extLst>
          </p:cNvPr>
          <p:cNvPicPr>
            <a:picLocks noChangeAspect="1"/>
          </p:cNvPicPr>
          <p:nvPr/>
        </p:nvPicPr>
        <p:blipFill>
          <a:blip r:embed="rId13"/>
          <a:stretch>
            <a:fillRect/>
          </a:stretch>
        </p:blipFill>
        <p:spPr>
          <a:xfrm>
            <a:off x="11661455" y="8366063"/>
            <a:ext cx="1912053" cy="1289471"/>
          </a:xfrm>
          <a:prstGeom prst="ellipse">
            <a:avLst/>
          </a:prstGeom>
          <a:ln w="63500" cap="rnd">
            <a:solidFill>
              <a:srgbClr val="333333"/>
            </a:solidFill>
          </a:ln>
          <a:effectLst/>
        </p:spPr>
      </p:pic>
      <p:pic>
        <p:nvPicPr>
          <p:cNvPr id="31" name="Picture 30">
            <a:extLst>
              <a:ext uri="{FF2B5EF4-FFF2-40B4-BE49-F238E27FC236}">
                <a16:creationId xmlns="" xmlns:a16="http://schemas.microsoft.com/office/drawing/2014/main" id="{024E4480-654A-4BA7-97AE-E8AFCA019E23}"/>
              </a:ext>
            </a:extLst>
          </p:cNvPr>
          <p:cNvPicPr>
            <a:picLocks noChangeAspect="1"/>
          </p:cNvPicPr>
          <p:nvPr/>
        </p:nvPicPr>
        <p:blipFill>
          <a:blip r:embed="rId14"/>
          <a:stretch>
            <a:fillRect/>
          </a:stretch>
        </p:blipFill>
        <p:spPr>
          <a:xfrm>
            <a:off x="14066257" y="7100532"/>
            <a:ext cx="1350374" cy="1368539"/>
          </a:xfrm>
          <a:prstGeom prst="ellipse">
            <a:avLst/>
          </a:prstGeom>
          <a:ln w="63500" cap="rnd">
            <a:solidFill>
              <a:srgbClr val="333333"/>
            </a:solidFill>
          </a:ln>
          <a:effectLst/>
        </p:spPr>
      </p:pic>
      <p:pic>
        <p:nvPicPr>
          <p:cNvPr id="32" name="Picture 31">
            <a:extLst>
              <a:ext uri="{FF2B5EF4-FFF2-40B4-BE49-F238E27FC236}">
                <a16:creationId xmlns="" xmlns:a16="http://schemas.microsoft.com/office/drawing/2014/main" id="{4DF9CC12-B8C7-41EF-8002-6E7993F11CDB}"/>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3728840" y="8708776"/>
            <a:ext cx="1721412" cy="1032847"/>
          </a:xfrm>
          <a:prstGeom prst="ellipse">
            <a:avLst/>
          </a:prstGeom>
          <a:ln w="63500" cap="rnd">
            <a:solidFill>
              <a:srgbClr val="333333"/>
            </a:solidFill>
          </a:ln>
          <a:effectLst/>
        </p:spPr>
      </p:pic>
      <p:pic>
        <p:nvPicPr>
          <p:cNvPr id="33" name="Picture 32">
            <a:extLst>
              <a:ext uri="{FF2B5EF4-FFF2-40B4-BE49-F238E27FC236}">
                <a16:creationId xmlns="" xmlns:a16="http://schemas.microsoft.com/office/drawing/2014/main" id="{44C6CF9B-E176-432E-A0F6-CFEDA22FE712}"/>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1661455" y="7001143"/>
            <a:ext cx="1912056" cy="1075531"/>
          </a:xfrm>
          <a:prstGeom prst="ellipse">
            <a:avLst/>
          </a:prstGeom>
          <a:ln w="63500" cap="rnd">
            <a:solidFill>
              <a:srgbClr val="333333"/>
            </a:solidFill>
          </a:ln>
          <a:effectLst/>
        </p:spPr>
      </p:pic>
      <p:pic>
        <p:nvPicPr>
          <p:cNvPr id="34" name="Picture 33">
            <a:extLst>
              <a:ext uri="{FF2B5EF4-FFF2-40B4-BE49-F238E27FC236}">
                <a16:creationId xmlns="" xmlns:a16="http://schemas.microsoft.com/office/drawing/2014/main" id="{B550EE4B-DF6D-499B-AC05-7E64D6917B91}"/>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11743209" y="9895239"/>
            <a:ext cx="2306408" cy="872116"/>
          </a:xfrm>
          <a:prstGeom prst="ellipse">
            <a:avLst/>
          </a:prstGeom>
          <a:ln w="63500" cap="rnd">
            <a:solidFill>
              <a:srgbClr val="333333"/>
            </a:solidFill>
          </a:ln>
          <a:effectLst/>
        </p:spPr>
      </p:pic>
      <p:pic>
        <p:nvPicPr>
          <p:cNvPr id="35" name="Picture 34">
            <a:extLst>
              <a:ext uri="{FF2B5EF4-FFF2-40B4-BE49-F238E27FC236}">
                <a16:creationId xmlns="" xmlns:a16="http://schemas.microsoft.com/office/drawing/2014/main" id="{49285E6C-3938-4ABF-85E4-A4F6E409CA5E}"/>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13326312" y="10735592"/>
            <a:ext cx="2163263" cy="1320002"/>
          </a:xfrm>
          <a:prstGeom prst="ellipse">
            <a:avLst/>
          </a:prstGeom>
          <a:ln w="63500" cap="rnd">
            <a:solidFill>
              <a:srgbClr val="333333"/>
            </a:solidFill>
          </a:ln>
          <a:effectLst/>
        </p:spPr>
      </p:pic>
      <p:pic>
        <p:nvPicPr>
          <p:cNvPr id="36" name="Picture 35">
            <a:extLst>
              <a:ext uri="{FF2B5EF4-FFF2-40B4-BE49-F238E27FC236}">
                <a16:creationId xmlns="" xmlns:a16="http://schemas.microsoft.com/office/drawing/2014/main" id="{F012C4C6-2502-4DCF-8384-452826F1B0B1}"/>
              </a:ext>
            </a:extLst>
          </p:cNvPr>
          <p:cNvPicPr>
            <a:picLocks noChangeAspect="1"/>
          </p:cNvPicPr>
          <p:nvPr/>
        </p:nvPicPr>
        <p:blipFill>
          <a:blip r:embed="rId19"/>
          <a:stretch>
            <a:fillRect/>
          </a:stretch>
        </p:blipFill>
        <p:spPr>
          <a:xfrm>
            <a:off x="9364848" y="8015410"/>
            <a:ext cx="1823465" cy="1518347"/>
          </a:xfrm>
          <a:prstGeom prst="ellipse">
            <a:avLst/>
          </a:prstGeom>
          <a:ln w="63500" cap="rnd">
            <a:solidFill>
              <a:srgbClr val="333333"/>
            </a:solidFill>
          </a:ln>
          <a:effectLst/>
        </p:spPr>
      </p:pic>
      <p:pic>
        <p:nvPicPr>
          <p:cNvPr id="37" name="Picture 36">
            <a:extLst>
              <a:ext uri="{FF2B5EF4-FFF2-40B4-BE49-F238E27FC236}">
                <a16:creationId xmlns="" xmlns:a16="http://schemas.microsoft.com/office/drawing/2014/main" id="{BC20C87F-D758-4319-AD95-0B77D563D4C1}"/>
              </a:ext>
            </a:extLst>
          </p:cNvPr>
          <p:cNvPicPr>
            <a:picLocks noChangeAspect="1"/>
          </p:cNvPicPr>
          <p:nvPr/>
        </p:nvPicPr>
        <p:blipFill>
          <a:blip r:embed="rId20"/>
          <a:stretch>
            <a:fillRect/>
          </a:stretch>
        </p:blipFill>
        <p:spPr>
          <a:xfrm>
            <a:off x="9268217" y="10077189"/>
            <a:ext cx="1947266" cy="1947266"/>
          </a:xfrm>
          <a:prstGeom prst="ellipse">
            <a:avLst/>
          </a:prstGeom>
          <a:ln w="63500" cap="rnd">
            <a:solidFill>
              <a:srgbClr val="333333"/>
            </a:solidFill>
          </a:ln>
          <a:effectLst/>
        </p:spPr>
      </p:pic>
      <p:pic>
        <p:nvPicPr>
          <p:cNvPr id="38" name="Picture 37">
            <a:extLst>
              <a:ext uri="{FF2B5EF4-FFF2-40B4-BE49-F238E27FC236}">
                <a16:creationId xmlns="" xmlns:a16="http://schemas.microsoft.com/office/drawing/2014/main" id="{5DF2EA29-14AF-4A01-81A7-EFB30DE8B0FE}"/>
              </a:ext>
            </a:extLst>
          </p:cNvPr>
          <p:cNvPicPr>
            <a:picLocks noChangeAspect="1"/>
          </p:cNvPicPr>
          <p:nvPr/>
        </p:nvPicPr>
        <p:blipFill>
          <a:blip r:embed="rId21"/>
          <a:stretch>
            <a:fillRect/>
          </a:stretch>
        </p:blipFill>
        <p:spPr>
          <a:xfrm>
            <a:off x="7343222" y="9225200"/>
            <a:ext cx="1825622" cy="1825622"/>
          </a:xfrm>
          <a:prstGeom prst="ellipse">
            <a:avLst/>
          </a:prstGeom>
          <a:ln w="63500" cap="rnd">
            <a:solidFill>
              <a:srgbClr val="333333"/>
            </a:solidFill>
          </a:ln>
          <a:effectLst/>
        </p:spPr>
      </p:pic>
      <p:pic>
        <p:nvPicPr>
          <p:cNvPr id="39" name="Picture 38">
            <a:extLst>
              <a:ext uri="{FF2B5EF4-FFF2-40B4-BE49-F238E27FC236}">
                <a16:creationId xmlns="" xmlns:a16="http://schemas.microsoft.com/office/drawing/2014/main" id="{5B7182BB-91EB-42D6-AF20-D6558FBB6236}"/>
              </a:ext>
            </a:extLst>
          </p:cNvPr>
          <p:cNvPicPr>
            <a:picLocks noChangeAspect="1"/>
          </p:cNvPicPr>
          <p:nvPr/>
        </p:nvPicPr>
        <p:blipFill rotWithShape="1">
          <a:blip r:embed="rId22"/>
          <a:srcRect l="2464" t="28338" r="4226" b="32548"/>
          <a:stretch/>
        </p:blipFill>
        <p:spPr>
          <a:xfrm>
            <a:off x="20266755" y="9277031"/>
            <a:ext cx="3834687" cy="884088"/>
          </a:xfrm>
          <a:prstGeom prst="ellipse">
            <a:avLst/>
          </a:prstGeom>
          <a:ln w="63500" cap="rnd">
            <a:solidFill>
              <a:srgbClr val="333333"/>
            </a:solidFill>
          </a:ln>
          <a:effectLst/>
        </p:spPr>
      </p:pic>
      <p:pic>
        <p:nvPicPr>
          <p:cNvPr id="40" name="Picture 39">
            <a:extLst>
              <a:ext uri="{FF2B5EF4-FFF2-40B4-BE49-F238E27FC236}">
                <a16:creationId xmlns="" xmlns:a16="http://schemas.microsoft.com/office/drawing/2014/main" id="{8CF55A63-C3AB-4622-BACD-F3AA37F2B94A}"/>
              </a:ext>
            </a:extLst>
          </p:cNvPr>
          <p:cNvPicPr>
            <a:picLocks noChangeAspect="1"/>
          </p:cNvPicPr>
          <p:nvPr/>
        </p:nvPicPr>
        <p:blipFill rotWithShape="1">
          <a:blip r:embed="rId23"/>
          <a:srcRect l="9878" t="9787" r="9999" b="9480"/>
          <a:stretch/>
        </p:blipFill>
        <p:spPr>
          <a:xfrm>
            <a:off x="20244403" y="7247793"/>
            <a:ext cx="1658885" cy="1671548"/>
          </a:xfrm>
          <a:prstGeom prst="ellipse">
            <a:avLst/>
          </a:prstGeom>
          <a:ln w="63500" cap="rnd">
            <a:solidFill>
              <a:srgbClr val="333333"/>
            </a:solidFill>
          </a:ln>
          <a:effectLst/>
        </p:spPr>
      </p:pic>
      <p:sp>
        <p:nvSpPr>
          <p:cNvPr id="44" name="Rectangle 43"/>
          <p:cNvSpPr/>
          <p:nvPr/>
        </p:nvSpPr>
        <p:spPr>
          <a:xfrm>
            <a:off x="11544464" y="5702820"/>
            <a:ext cx="4058095" cy="1137083"/>
          </a:xfrm>
          <a:prstGeom prst="rect">
            <a:avLst/>
          </a:prstGeom>
          <a:solidFill>
            <a:srgbClr val="00A9A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Escapism</a:t>
            </a:r>
          </a:p>
        </p:txBody>
      </p:sp>
      <p:sp>
        <p:nvSpPr>
          <p:cNvPr id="45" name="Rectangle 44"/>
          <p:cNvSpPr/>
          <p:nvPr/>
        </p:nvSpPr>
        <p:spPr>
          <a:xfrm>
            <a:off x="15849758" y="5702820"/>
            <a:ext cx="4058095" cy="1137083"/>
          </a:xfrm>
          <a:prstGeom prst="rect">
            <a:avLst/>
          </a:prstGeom>
          <a:solidFill>
            <a:srgbClr val="00A9A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Competition</a:t>
            </a:r>
          </a:p>
        </p:txBody>
      </p:sp>
      <p:sp>
        <p:nvSpPr>
          <p:cNvPr id="46" name="Rectangle 45"/>
          <p:cNvSpPr/>
          <p:nvPr/>
        </p:nvSpPr>
        <p:spPr>
          <a:xfrm>
            <a:off x="20155052" y="5702820"/>
            <a:ext cx="4058095" cy="1137083"/>
          </a:xfrm>
          <a:prstGeom prst="rect">
            <a:avLst/>
          </a:prstGeom>
          <a:solidFill>
            <a:srgbClr val="00A9A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Informative</a:t>
            </a:r>
          </a:p>
        </p:txBody>
      </p:sp>
    </p:spTree>
    <p:extLst>
      <p:ext uri="{BB962C8B-B14F-4D97-AF65-F5344CB8AC3E}">
        <p14:creationId xmlns:p14="http://schemas.microsoft.com/office/powerpoint/2010/main" val="1435951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8</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111631" y="4341857"/>
            <a:ext cx="6791638" cy="5078313"/>
          </a:xfrm>
          <a:prstGeom prst="rect">
            <a:avLst/>
          </a:prstGeom>
          <a:noFill/>
        </p:spPr>
        <p:txBody>
          <a:bodyPr wrap="square" rtlCol="0">
            <a:spAutoFit/>
          </a:bodyPr>
          <a:lstStyle/>
          <a:p>
            <a:pPr marR="0" lvl="0" indent="0" fontAlgn="auto">
              <a:spcBef>
                <a:spcPct val="0"/>
              </a:spcBef>
              <a:spcAft>
                <a:spcPts val="0"/>
              </a:spcAft>
              <a:buClrTx/>
              <a:buSzTx/>
              <a:buFontTx/>
              <a:buNone/>
              <a:tabLst/>
              <a:defRPr/>
            </a:pPr>
            <a:r>
              <a:rPr lang="en-US" sz="5400" spc="-100" dirty="0">
                <a:solidFill>
                  <a:schemeClr val="bg1"/>
                </a:solidFill>
              </a:rPr>
              <a:t>Ad-Supported TV Also Creates &amp; Captures Society’s </a:t>
            </a:r>
            <a:r>
              <a:rPr lang="en-US" sz="5400" b="1" spc="-100" dirty="0"/>
              <a:t>‘Big Moments’</a:t>
            </a:r>
            <a:r>
              <a:rPr lang="en-US" sz="5400" b="1" spc="-100" dirty="0">
                <a:solidFill>
                  <a:schemeClr val="bg1"/>
                </a:solidFill>
              </a:rPr>
              <a:t> </a:t>
            </a:r>
            <a:r>
              <a:rPr lang="en-US" sz="5400" spc="-100" dirty="0">
                <a:solidFill>
                  <a:schemeClr val="bg1"/>
                </a:solidFill>
              </a:rPr>
              <a:t>Which Are Further Amplified On Social Media</a:t>
            </a:r>
          </a:p>
        </p:txBody>
      </p:sp>
      <p:sp>
        <p:nvSpPr>
          <p:cNvPr id="2" name="Rectangle 1"/>
          <p:cNvSpPr/>
          <p:nvPr/>
        </p:nvSpPr>
        <p:spPr>
          <a:xfrm>
            <a:off x="6971559" y="595060"/>
            <a:ext cx="17414028" cy="1508105"/>
          </a:xfrm>
          <a:prstGeom prst="rect">
            <a:avLst/>
          </a:prstGeom>
        </p:spPr>
        <p:txBody>
          <a:bodyPr wrap="square">
            <a:spAutoFit/>
          </a:bodyPr>
          <a:lstStyle/>
          <a:p>
            <a:pPr lvl="0" defTabSz="457200">
              <a:defRPr/>
            </a:pPr>
            <a:r>
              <a:rPr lang="en-US" sz="2800" kern="0" dirty="0">
                <a:latin typeface="Trebuchet MS" panose="020B0603020202020204" pitchFamily="34" charset="0"/>
              </a:rPr>
              <a:t>Each month, Ad-supported TV gives us many memorable and iconic moments across sports, entertainment and news…moments that people couldn’t wait to talk about with others online. </a:t>
            </a:r>
          </a:p>
          <a:p>
            <a:pPr lvl="0" defTabSz="457200">
              <a:defRPr/>
            </a:pPr>
            <a:endParaRPr lang="en-US" sz="800" kern="0" dirty="0">
              <a:latin typeface="Trebuchet MS" panose="020B0603020202020204" pitchFamily="34" charset="0"/>
            </a:endParaRPr>
          </a:p>
          <a:p>
            <a:pPr lvl="0" defTabSz="457200">
              <a:defRPr/>
            </a:pPr>
            <a:r>
              <a:rPr lang="en-US" sz="2800" kern="0" dirty="0">
                <a:latin typeface="Trebuchet MS" panose="020B0603020202020204" pitchFamily="34" charset="0"/>
              </a:rPr>
              <a:t>Here’s a look at some events between Sept 24</a:t>
            </a:r>
            <a:r>
              <a:rPr lang="en-US" sz="2800" kern="0" baseline="30000" dirty="0">
                <a:latin typeface="Trebuchet MS" panose="020B0603020202020204" pitchFamily="34" charset="0"/>
              </a:rPr>
              <a:t>th</a:t>
            </a:r>
            <a:r>
              <a:rPr lang="en-US" sz="2800" kern="0" dirty="0">
                <a:latin typeface="Trebuchet MS" panose="020B0603020202020204" pitchFamily="34" charset="0"/>
              </a:rPr>
              <a:t> – Oct 21</a:t>
            </a:r>
            <a:r>
              <a:rPr lang="en-US" sz="2800" kern="0" baseline="30000" dirty="0">
                <a:latin typeface="Trebuchet MS" panose="020B0603020202020204" pitchFamily="34" charset="0"/>
              </a:rPr>
              <a:t>st</a:t>
            </a:r>
            <a:r>
              <a:rPr lang="en-US" sz="2800" kern="0" dirty="0">
                <a:latin typeface="Trebuchet MS" panose="020B0603020202020204" pitchFamily="34" charset="0"/>
              </a:rPr>
              <a:t>:</a:t>
            </a:r>
          </a:p>
        </p:txBody>
      </p:sp>
      <p:sp>
        <p:nvSpPr>
          <p:cNvPr id="19" name="TextBox 18"/>
          <p:cNvSpPr txBox="1"/>
          <p:nvPr/>
        </p:nvSpPr>
        <p:spPr>
          <a:xfrm>
            <a:off x="7428598" y="2264164"/>
            <a:ext cx="8468922" cy="646331"/>
          </a:xfrm>
          <a:prstGeom prst="rect">
            <a:avLst/>
          </a:prstGeom>
          <a:solidFill>
            <a:srgbClr val="4F81BD"/>
          </a:solidFill>
          <a:ln w="38100">
            <a:solidFill>
              <a:schemeClr val="tx1"/>
            </a:solidFill>
          </a:ln>
        </p:spPr>
        <p:txBody>
          <a:bodyPr wrap="square" rtlCol="0">
            <a:spAutoFit/>
          </a:bodyPr>
          <a:lstStyle/>
          <a:p>
            <a:pPr algn="ctr"/>
            <a:r>
              <a:rPr lang="en-US" sz="3600" b="1" dirty="0">
                <a:solidFill>
                  <a:schemeClr val="bg1"/>
                </a:solidFill>
              </a:rPr>
              <a:t>Sports</a:t>
            </a:r>
          </a:p>
        </p:txBody>
      </p:sp>
      <p:sp>
        <p:nvSpPr>
          <p:cNvPr id="39" name="TextBox 38"/>
          <p:cNvSpPr txBox="1"/>
          <p:nvPr/>
        </p:nvSpPr>
        <p:spPr>
          <a:xfrm>
            <a:off x="11968786" y="8438865"/>
            <a:ext cx="3928734" cy="646331"/>
          </a:xfrm>
          <a:prstGeom prst="rect">
            <a:avLst/>
          </a:prstGeom>
          <a:solidFill>
            <a:srgbClr val="FAB982"/>
          </a:solidFill>
          <a:ln w="38100">
            <a:solidFill>
              <a:schemeClr val="tx1"/>
            </a:solidFill>
          </a:ln>
          <a:effectLst/>
        </p:spPr>
        <p:txBody>
          <a:bodyPr wrap="square" rtlCol="0">
            <a:spAutoFit/>
          </a:bodyPr>
          <a:lstStyle/>
          <a:p>
            <a:pPr algn="ctr"/>
            <a:r>
              <a:rPr lang="en-US" sz="3600" b="1" dirty="0"/>
              <a:t>News</a:t>
            </a:r>
          </a:p>
        </p:txBody>
      </p:sp>
      <p:sp>
        <p:nvSpPr>
          <p:cNvPr id="40" name="TextBox 39"/>
          <p:cNvSpPr txBox="1"/>
          <p:nvPr/>
        </p:nvSpPr>
        <p:spPr>
          <a:xfrm>
            <a:off x="12003241" y="9205029"/>
            <a:ext cx="3894279" cy="646331"/>
          </a:xfrm>
          <a:prstGeom prst="rect">
            <a:avLst/>
          </a:prstGeom>
          <a:noFill/>
          <a:effectLst/>
        </p:spPr>
        <p:txBody>
          <a:bodyPr wrap="square" rtlCol="0">
            <a:spAutoFit/>
          </a:bodyPr>
          <a:lstStyle/>
          <a:p>
            <a:pPr algn="ctr"/>
            <a:r>
              <a:rPr lang="en-US" sz="1800" dirty="0"/>
              <a:t>Judge Kavanaugh Supreme Court Confirmation Hearings</a:t>
            </a:r>
          </a:p>
        </p:txBody>
      </p:sp>
      <p:sp>
        <p:nvSpPr>
          <p:cNvPr id="4" name="Rectangle 3"/>
          <p:cNvSpPr/>
          <p:nvPr/>
        </p:nvSpPr>
        <p:spPr>
          <a:xfrm>
            <a:off x="7428598" y="3339695"/>
            <a:ext cx="4517997" cy="9472896"/>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16326052" y="2725616"/>
            <a:ext cx="7492747" cy="10086976"/>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11968785" y="9092934"/>
            <a:ext cx="3928735" cy="3718862"/>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http://www.bostonherald.com/sites/default/files/styles/gallery/public/media/2016/09/28/092816bogaerts1.jpg?itok=fkkS_Eb_"/>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57130" y="7427415"/>
            <a:ext cx="3394369" cy="2271501"/>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1028" name="Picture 4" descr="https://cdn.vox-cdn.com/thumbor/K3t5QSH7YaOgaiyyNn7o-V3q_6g=/0x0:3681x2453/1200x800/filters:focal(1503x546:2091x1134)/cdn.vox-cdn.com/uploads/chorus_image/image/61529281/usa_today_10831474.0.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857130" y="4005250"/>
            <a:ext cx="3394368" cy="2262913"/>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1030" name="Picture 6" descr="Image result for dodgers vs braves nlds"/>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857130" y="10732939"/>
            <a:ext cx="3394369" cy="1872946"/>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1032" name="Picture 8" descr="Image result for mookie betts interference"/>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2351421" y="3999563"/>
            <a:ext cx="3394370" cy="2274285"/>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1034" name="Picture 10" descr="Image result for ama awards 201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6622486" y="10823000"/>
            <a:ext cx="3339247" cy="1885059"/>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1036" name="Picture 12" descr="Image result for ama awards 2018 logo 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9106501" y="11856018"/>
            <a:ext cx="855232" cy="855233"/>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1038" name="Picture 14" descr="Image result for kavanaugh heari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2119400" y="10017860"/>
            <a:ext cx="3683900" cy="2455933"/>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sp>
        <p:nvSpPr>
          <p:cNvPr id="25" name="Rectangle 24"/>
          <p:cNvSpPr/>
          <p:nvPr/>
        </p:nvSpPr>
        <p:spPr>
          <a:xfrm>
            <a:off x="11985904" y="3344988"/>
            <a:ext cx="3911616" cy="3653689"/>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467908" y="3339695"/>
            <a:ext cx="4478687" cy="707886"/>
          </a:xfrm>
          <a:prstGeom prst="rect">
            <a:avLst/>
          </a:prstGeom>
          <a:effectLst/>
        </p:spPr>
        <p:txBody>
          <a:bodyPr wrap="square">
            <a:spAutoFit/>
          </a:bodyPr>
          <a:lstStyle/>
          <a:p>
            <a:pPr algn="ctr"/>
            <a:r>
              <a:rPr lang="en-US" sz="2000" dirty="0"/>
              <a:t>Oakland A’s vs New York Yankees in AL Wildcard</a:t>
            </a:r>
          </a:p>
        </p:txBody>
      </p:sp>
      <p:sp>
        <p:nvSpPr>
          <p:cNvPr id="27" name="Rectangle 26"/>
          <p:cNvSpPr/>
          <p:nvPr/>
        </p:nvSpPr>
        <p:spPr>
          <a:xfrm>
            <a:off x="7428599" y="2918321"/>
            <a:ext cx="8468921" cy="400110"/>
          </a:xfrm>
          <a:prstGeom prst="rect">
            <a:avLst/>
          </a:prstGeom>
          <a:ln w="38100">
            <a:solidFill>
              <a:schemeClr val="tx1"/>
            </a:solidFill>
          </a:ln>
          <a:effectLst/>
        </p:spPr>
        <p:txBody>
          <a:bodyPr wrap="square">
            <a:spAutoFit/>
          </a:bodyPr>
          <a:lstStyle/>
          <a:p>
            <a:pPr algn="ctr"/>
            <a:r>
              <a:rPr lang="en-US" sz="2000" b="1" dirty="0"/>
              <a:t>The 2018 MLB Playoffs were filled with big market team match-ups</a:t>
            </a:r>
          </a:p>
        </p:txBody>
      </p:sp>
      <p:sp>
        <p:nvSpPr>
          <p:cNvPr id="28" name="Rectangle 27"/>
          <p:cNvSpPr/>
          <p:nvPr/>
        </p:nvSpPr>
        <p:spPr>
          <a:xfrm>
            <a:off x="7467907" y="6543977"/>
            <a:ext cx="4517997" cy="707886"/>
          </a:xfrm>
          <a:prstGeom prst="rect">
            <a:avLst/>
          </a:prstGeom>
          <a:effectLst/>
        </p:spPr>
        <p:txBody>
          <a:bodyPr wrap="square">
            <a:spAutoFit/>
          </a:bodyPr>
          <a:lstStyle/>
          <a:p>
            <a:pPr algn="ctr"/>
            <a:r>
              <a:rPr lang="en-US" sz="2000" dirty="0"/>
              <a:t>Boston Red Sox vs New York Yankees in the ALDS</a:t>
            </a:r>
          </a:p>
        </p:txBody>
      </p:sp>
      <p:sp>
        <p:nvSpPr>
          <p:cNvPr id="29" name="Rectangle 28"/>
          <p:cNvSpPr/>
          <p:nvPr/>
        </p:nvSpPr>
        <p:spPr>
          <a:xfrm>
            <a:off x="7428598" y="9886373"/>
            <a:ext cx="4517997" cy="707886"/>
          </a:xfrm>
          <a:prstGeom prst="rect">
            <a:avLst/>
          </a:prstGeom>
          <a:effectLst/>
        </p:spPr>
        <p:txBody>
          <a:bodyPr wrap="square">
            <a:spAutoFit/>
          </a:bodyPr>
          <a:lstStyle/>
          <a:p>
            <a:pPr algn="ctr"/>
            <a:r>
              <a:rPr lang="en-US" sz="2000" dirty="0"/>
              <a:t>Los Angeles Dodgers vs Atlanta Braves in the NLDS</a:t>
            </a:r>
          </a:p>
        </p:txBody>
      </p:sp>
      <p:sp>
        <p:nvSpPr>
          <p:cNvPr id="30" name="Rectangle 29"/>
          <p:cNvSpPr/>
          <p:nvPr/>
        </p:nvSpPr>
        <p:spPr>
          <a:xfrm>
            <a:off x="12112573" y="3418012"/>
            <a:ext cx="3748221" cy="646331"/>
          </a:xfrm>
          <a:prstGeom prst="rect">
            <a:avLst/>
          </a:prstGeom>
          <a:effectLst/>
        </p:spPr>
        <p:txBody>
          <a:bodyPr wrap="square">
            <a:spAutoFit/>
          </a:bodyPr>
          <a:lstStyle/>
          <a:p>
            <a:pPr algn="ctr"/>
            <a:r>
              <a:rPr lang="en-US" sz="1800" dirty="0"/>
              <a:t>Boston Red Sox vs Houston Astros in the ALCS</a:t>
            </a:r>
          </a:p>
        </p:txBody>
      </p:sp>
      <p:sp>
        <p:nvSpPr>
          <p:cNvPr id="31" name="Rectangle 30"/>
          <p:cNvSpPr/>
          <p:nvPr/>
        </p:nvSpPr>
        <p:spPr>
          <a:xfrm>
            <a:off x="16270791" y="10090914"/>
            <a:ext cx="7624845" cy="461665"/>
          </a:xfrm>
          <a:prstGeom prst="rect">
            <a:avLst/>
          </a:prstGeom>
          <a:effectLst/>
        </p:spPr>
        <p:txBody>
          <a:bodyPr wrap="square">
            <a:spAutoFit/>
          </a:bodyPr>
          <a:lstStyle/>
          <a:p>
            <a:pPr algn="ctr"/>
            <a:r>
              <a:rPr lang="en-US" sz="2400" dirty="0"/>
              <a:t>…While Star-studded award shows drew engaged fans</a:t>
            </a:r>
          </a:p>
        </p:txBody>
      </p:sp>
      <p:sp>
        <p:nvSpPr>
          <p:cNvPr id="32" name="Rectangle 31"/>
          <p:cNvSpPr/>
          <p:nvPr/>
        </p:nvSpPr>
        <p:spPr>
          <a:xfrm>
            <a:off x="16326052" y="2966754"/>
            <a:ext cx="7461207" cy="830997"/>
          </a:xfrm>
          <a:prstGeom prst="rect">
            <a:avLst/>
          </a:prstGeom>
          <a:effectLst/>
        </p:spPr>
        <p:txBody>
          <a:bodyPr wrap="square">
            <a:spAutoFit/>
          </a:bodyPr>
          <a:lstStyle/>
          <a:p>
            <a:pPr algn="ctr"/>
            <a:r>
              <a:rPr lang="en-US" sz="2400" dirty="0"/>
              <a:t>Fall Season Premieres off entertainment shows had audiences buzzing on Twitter…</a:t>
            </a:r>
          </a:p>
        </p:txBody>
      </p:sp>
      <p:pic>
        <p:nvPicPr>
          <p:cNvPr id="1040" name="Picture 16" descr="Image result for american horror story season apocalypse"/>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6767119" y="5845701"/>
            <a:ext cx="2836543" cy="1800588"/>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1042" name="Picture 18" descr="Image result for this is us logo"/>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6743052" y="7744369"/>
            <a:ext cx="3480071" cy="1957541"/>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1044" name="Picture 20" descr="Image result for star tv show"/>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0475776" y="5837391"/>
            <a:ext cx="3201968" cy="1800588"/>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1046" name="Picture 22" descr="Image result for empire"/>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1058900" y="7744369"/>
            <a:ext cx="2618844" cy="1918028"/>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1048" name="Picture 24" descr="Image result for riverdale"/>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6767118" y="3903195"/>
            <a:ext cx="2488819" cy="1866615"/>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1050" name="Picture 26" descr="Image result for greys anatomy"/>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20048316" y="3866305"/>
            <a:ext cx="3665351" cy="1915146"/>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6"/>
          <a:stretch>
            <a:fillRect/>
          </a:stretch>
        </p:blipFill>
        <p:spPr>
          <a:xfrm>
            <a:off x="7490831" y="5684834"/>
            <a:ext cx="2354308" cy="834709"/>
          </a:xfrm>
          <a:prstGeom prst="rect">
            <a:avLst/>
          </a:prstGeom>
          <a:ln>
            <a:solidFill>
              <a:schemeClr val="tx1"/>
            </a:solidFill>
          </a:ln>
          <a:effectLst/>
        </p:spPr>
      </p:pic>
      <p:pic>
        <p:nvPicPr>
          <p:cNvPr id="5" name="Picture 4"/>
          <p:cNvPicPr>
            <a:picLocks noChangeAspect="1"/>
          </p:cNvPicPr>
          <p:nvPr/>
        </p:nvPicPr>
        <p:blipFill>
          <a:blip r:embed="rId17"/>
          <a:stretch>
            <a:fillRect/>
          </a:stretch>
        </p:blipFill>
        <p:spPr>
          <a:xfrm>
            <a:off x="7504051" y="9159854"/>
            <a:ext cx="2475071" cy="736682"/>
          </a:xfrm>
          <a:prstGeom prst="rect">
            <a:avLst/>
          </a:prstGeom>
          <a:ln>
            <a:solidFill>
              <a:schemeClr val="tx1"/>
            </a:solidFill>
          </a:ln>
          <a:effectLst/>
        </p:spPr>
      </p:pic>
      <p:pic>
        <p:nvPicPr>
          <p:cNvPr id="6" name="Picture 5"/>
          <p:cNvPicPr>
            <a:picLocks noChangeAspect="1"/>
          </p:cNvPicPr>
          <p:nvPr/>
        </p:nvPicPr>
        <p:blipFill>
          <a:blip r:embed="rId18"/>
          <a:stretch>
            <a:fillRect/>
          </a:stretch>
        </p:blipFill>
        <p:spPr>
          <a:xfrm>
            <a:off x="7507032" y="11870761"/>
            <a:ext cx="2431733" cy="901498"/>
          </a:xfrm>
          <a:prstGeom prst="rect">
            <a:avLst/>
          </a:prstGeom>
          <a:ln>
            <a:solidFill>
              <a:schemeClr val="tx1"/>
            </a:solidFill>
          </a:ln>
          <a:effectLst/>
        </p:spPr>
      </p:pic>
      <p:pic>
        <p:nvPicPr>
          <p:cNvPr id="8" name="Picture 7"/>
          <p:cNvPicPr>
            <a:picLocks noChangeAspect="1"/>
          </p:cNvPicPr>
          <p:nvPr/>
        </p:nvPicPr>
        <p:blipFill>
          <a:blip r:embed="rId19"/>
          <a:stretch>
            <a:fillRect/>
          </a:stretch>
        </p:blipFill>
        <p:spPr>
          <a:xfrm>
            <a:off x="12119400" y="5985030"/>
            <a:ext cx="2632550" cy="830823"/>
          </a:xfrm>
          <a:prstGeom prst="rect">
            <a:avLst/>
          </a:prstGeom>
          <a:ln>
            <a:solidFill>
              <a:schemeClr val="tx1"/>
            </a:solidFill>
          </a:ln>
          <a:effectLst/>
        </p:spPr>
      </p:pic>
      <p:pic>
        <p:nvPicPr>
          <p:cNvPr id="10" name="Picture 9"/>
          <p:cNvPicPr>
            <a:picLocks noChangeAspect="1"/>
          </p:cNvPicPr>
          <p:nvPr/>
        </p:nvPicPr>
        <p:blipFill>
          <a:blip r:embed="rId20"/>
          <a:stretch>
            <a:fillRect/>
          </a:stretch>
        </p:blipFill>
        <p:spPr>
          <a:xfrm>
            <a:off x="16459994" y="3782473"/>
            <a:ext cx="2316880" cy="844471"/>
          </a:xfrm>
          <a:prstGeom prst="rect">
            <a:avLst/>
          </a:prstGeom>
          <a:ln>
            <a:solidFill>
              <a:schemeClr val="tx1"/>
            </a:solidFill>
          </a:ln>
          <a:effectLst/>
        </p:spPr>
      </p:pic>
      <p:pic>
        <p:nvPicPr>
          <p:cNvPr id="11" name="Picture 10"/>
          <p:cNvPicPr>
            <a:picLocks noChangeAspect="1"/>
          </p:cNvPicPr>
          <p:nvPr/>
        </p:nvPicPr>
        <p:blipFill>
          <a:blip r:embed="rId21"/>
          <a:stretch>
            <a:fillRect/>
          </a:stretch>
        </p:blipFill>
        <p:spPr>
          <a:xfrm>
            <a:off x="19895515" y="5323741"/>
            <a:ext cx="2419524" cy="733323"/>
          </a:xfrm>
          <a:prstGeom prst="rect">
            <a:avLst/>
          </a:prstGeom>
          <a:ln>
            <a:solidFill>
              <a:schemeClr val="tx1"/>
            </a:solidFill>
          </a:ln>
          <a:effectLst/>
        </p:spPr>
      </p:pic>
      <p:pic>
        <p:nvPicPr>
          <p:cNvPr id="12" name="Picture 11"/>
          <p:cNvPicPr>
            <a:picLocks noChangeAspect="1"/>
          </p:cNvPicPr>
          <p:nvPr/>
        </p:nvPicPr>
        <p:blipFill>
          <a:blip r:embed="rId22"/>
          <a:stretch>
            <a:fillRect/>
          </a:stretch>
        </p:blipFill>
        <p:spPr>
          <a:xfrm>
            <a:off x="16436095" y="5747621"/>
            <a:ext cx="1722498" cy="807172"/>
          </a:xfrm>
          <a:prstGeom prst="rect">
            <a:avLst/>
          </a:prstGeom>
          <a:ln>
            <a:solidFill>
              <a:schemeClr val="tx1"/>
            </a:solidFill>
          </a:ln>
          <a:effectLst/>
        </p:spPr>
      </p:pic>
      <p:pic>
        <p:nvPicPr>
          <p:cNvPr id="15" name="Picture 14"/>
          <p:cNvPicPr>
            <a:picLocks noChangeAspect="1"/>
          </p:cNvPicPr>
          <p:nvPr/>
        </p:nvPicPr>
        <p:blipFill>
          <a:blip r:embed="rId23"/>
          <a:stretch>
            <a:fillRect/>
          </a:stretch>
        </p:blipFill>
        <p:spPr>
          <a:xfrm>
            <a:off x="20061644" y="7165662"/>
            <a:ext cx="2269047" cy="686575"/>
          </a:xfrm>
          <a:prstGeom prst="rect">
            <a:avLst/>
          </a:prstGeom>
          <a:ln>
            <a:solidFill>
              <a:schemeClr val="tx1"/>
            </a:solidFill>
          </a:ln>
          <a:effectLst/>
        </p:spPr>
      </p:pic>
      <p:pic>
        <p:nvPicPr>
          <p:cNvPr id="16" name="Picture 15"/>
          <p:cNvPicPr>
            <a:picLocks noChangeAspect="1"/>
          </p:cNvPicPr>
          <p:nvPr/>
        </p:nvPicPr>
        <p:blipFill>
          <a:blip r:embed="rId24"/>
          <a:stretch>
            <a:fillRect/>
          </a:stretch>
        </p:blipFill>
        <p:spPr>
          <a:xfrm>
            <a:off x="16463127" y="7519893"/>
            <a:ext cx="2481679" cy="778115"/>
          </a:xfrm>
          <a:prstGeom prst="rect">
            <a:avLst/>
          </a:prstGeom>
          <a:ln>
            <a:solidFill>
              <a:schemeClr val="tx1"/>
            </a:solidFill>
          </a:ln>
          <a:effectLst/>
        </p:spPr>
      </p:pic>
      <p:pic>
        <p:nvPicPr>
          <p:cNvPr id="17" name="Picture 16"/>
          <p:cNvPicPr>
            <a:picLocks noChangeAspect="1"/>
          </p:cNvPicPr>
          <p:nvPr/>
        </p:nvPicPr>
        <p:blipFill>
          <a:blip r:embed="rId25"/>
          <a:stretch>
            <a:fillRect/>
          </a:stretch>
        </p:blipFill>
        <p:spPr>
          <a:xfrm>
            <a:off x="20640123" y="9117524"/>
            <a:ext cx="2392045" cy="821340"/>
          </a:xfrm>
          <a:prstGeom prst="rect">
            <a:avLst/>
          </a:prstGeom>
          <a:ln>
            <a:solidFill>
              <a:schemeClr val="tx1"/>
            </a:solidFill>
          </a:ln>
          <a:effectLst/>
        </p:spPr>
      </p:pic>
      <p:pic>
        <p:nvPicPr>
          <p:cNvPr id="18" name="Picture 17"/>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6420294" y="11870761"/>
            <a:ext cx="2257675" cy="785623"/>
          </a:xfrm>
          <a:prstGeom prst="rect">
            <a:avLst/>
          </a:prstGeom>
          <a:ln>
            <a:solidFill>
              <a:schemeClr val="tx1"/>
            </a:solidFill>
          </a:ln>
          <a:effectLst/>
        </p:spPr>
      </p:pic>
      <p:pic>
        <p:nvPicPr>
          <p:cNvPr id="23" name="Picture 2" descr="Image result for bet hip hop awards 2018"/>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20301167" y="10823000"/>
            <a:ext cx="3422358" cy="1877000"/>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24" name="Picture 4" descr="Image result for bet hip hop awards 2018 logo"/>
          <p:cNvPicPr>
            <a:picLocks noChangeAspect="1" noChangeArrowheads="1"/>
          </p:cNvPicPr>
          <p:nvPr/>
        </p:nvPicPr>
        <p:blipFill rotWithShape="1">
          <a:blip r:embed="rId28" cstate="print">
            <a:extLst>
              <a:ext uri="{28A0092B-C50C-407E-A947-70E740481C1C}">
                <a14:useLocalDpi xmlns:a14="http://schemas.microsoft.com/office/drawing/2010/main"/>
              </a:ext>
            </a:extLst>
          </a:blip>
          <a:srcRect/>
          <a:stretch/>
        </p:blipFill>
        <p:spPr bwMode="auto">
          <a:xfrm>
            <a:off x="22381257" y="11922436"/>
            <a:ext cx="1341358" cy="785623"/>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20166787" y="11856018"/>
            <a:ext cx="2118286" cy="809586"/>
          </a:xfrm>
          <a:prstGeom prst="rect">
            <a:avLst/>
          </a:prstGeom>
          <a:ln>
            <a:solidFill>
              <a:schemeClr val="tx1"/>
            </a:solidFill>
          </a:ln>
          <a:effectLst/>
        </p:spPr>
      </p:pic>
      <p:sp>
        <p:nvSpPr>
          <p:cNvPr id="20" name="TextBox 19"/>
          <p:cNvSpPr txBox="1"/>
          <p:nvPr/>
        </p:nvSpPr>
        <p:spPr>
          <a:xfrm>
            <a:off x="16326052" y="2267612"/>
            <a:ext cx="7492747" cy="646331"/>
          </a:xfrm>
          <a:prstGeom prst="rect">
            <a:avLst/>
          </a:prstGeom>
          <a:solidFill>
            <a:srgbClr val="00CC99"/>
          </a:solidFill>
          <a:ln w="38100">
            <a:solidFill>
              <a:schemeClr val="tx1"/>
            </a:solidFill>
          </a:ln>
        </p:spPr>
        <p:txBody>
          <a:bodyPr wrap="square" rtlCol="0">
            <a:spAutoFit/>
          </a:bodyPr>
          <a:lstStyle/>
          <a:p>
            <a:pPr algn="ctr"/>
            <a:r>
              <a:rPr lang="en-US" sz="3600" b="1" dirty="0">
                <a:solidFill>
                  <a:schemeClr val="bg1"/>
                </a:solidFill>
              </a:rPr>
              <a:t>Entertainment</a:t>
            </a:r>
          </a:p>
        </p:txBody>
      </p:sp>
    </p:spTree>
    <p:extLst>
      <p:ext uri="{BB962C8B-B14F-4D97-AF65-F5344CB8AC3E}">
        <p14:creationId xmlns:p14="http://schemas.microsoft.com/office/powerpoint/2010/main" val="4240109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9</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9084" y="13299917"/>
            <a:ext cx="5861685" cy="323850"/>
          </a:xfrm>
          <a:prstGeom prst="rect">
            <a:avLst/>
          </a:prstGeom>
        </p:spPr>
      </p:pic>
      <p:sp>
        <p:nvSpPr>
          <p:cNvPr id="9" name="TextBox 8"/>
          <p:cNvSpPr txBox="1"/>
          <p:nvPr/>
        </p:nvSpPr>
        <p:spPr>
          <a:xfrm>
            <a:off x="226241" y="4318843"/>
            <a:ext cx="6566985" cy="5078313"/>
          </a:xfrm>
          <a:prstGeom prst="rect">
            <a:avLst/>
          </a:prstGeom>
          <a:noFill/>
        </p:spPr>
        <p:txBody>
          <a:bodyPr wrap="square" rtlCol="0">
            <a:spAutoFit/>
          </a:bodyPr>
          <a:lstStyle/>
          <a:p>
            <a:pPr marR="0" lvl="0" indent="0" fontAlgn="auto">
              <a:spcBef>
                <a:spcPct val="0"/>
              </a:spcBef>
              <a:spcAft>
                <a:spcPts val="0"/>
              </a:spcAft>
              <a:buClrTx/>
              <a:buSzTx/>
              <a:buFontTx/>
              <a:buNone/>
              <a:tabLst/>
              <a:defRPr/>
            </a:pPr>
            <a:r>
              <a:rPr lang="en-US" sz="5400" spc="-100" dirty="0">
                <a:solidFill>
                  <a:schemeClr val="bg1"/>
                </a:solidFill>
              </a:rPr>
              <a:t>Twitter Is The Social Hub Of Real-Time Conversations </a:t>
            </a:r>
          </a:p>
          <a:p>
            <a:pPr marR="0" lvl="0" indent="0" fontAlgn="auto">
              <a:spcBef>
                <a:spcPct val="0"/>
              </a:spcBef>
              <a:spcAft>
                <a:spcPts val="0"/>
              </a:spcAft>
              <a:buClrTx/>
              <a:buSzTx/>
              <a:buFontTx/>
              <a:buNone/>
              <a:tabLst/>
              <a:defRPr/>
            </a:pPr>
            <a:r>
              <a:rPr lang="en-US" sz="5400" spc="-100" dirty="0">
                <a:solidFill>
                  <a:schemeClr val="bg1"/>
                </a:solidFill>
              </a:rPr>
              <a:t>Centered Around </a:t>
            </a:r>
            <a:r>
              <a:rPr lang="en-US" sz="5400" b="1" spc="-100" dirty="0"/>
              <a:t>‘What’s Happening Now’</a:t>
            </a:r>
          </a:p>
        </p:txBody>
      </p:sp>
      <p:sp>
        <p:nvSpPr>
          <p:cNvPr id="39" name="TextBox 38"/>
          <p:cNvSpPr txBox="1"/>
          <p:nvPr/>
        </p:nvSpPr>
        <p:spPr>
          <a:xfrm>
            <a:off x="9644009" y="1070326"/>
            <a:ext cx="13695196" cy="2539157"/>
          </a:xfrm>
          <a:prstGeom prst="rect">
            <a:avLst/>
          </a:prstGeom>
          <a:noFill/>
        </p:spPr>
        <p:txBody>
          <a:bodyPr wrap="square" rtlCol="0">
            <a:spAutoFit/>
          </a:bodyPr>
          <a:lstStyle/>
          <a:p>
            <a:pPr defTabSz="914400">
              <a:defRPr/>
            </a:pPr>
            <a:r>
              <a:rPr lang="en-US" sz="2600" kern="0" dirty="0">
                <a:latin typeface="Trebuchet MS" panose="020B0603020202020204" pitchFamily="34" charset="0"/>
              </a:rPr>
              <a:t>Twitter is one of today’s most popular communication tools and their brand positioning</a:t>
            </a:r>
            <a:r>
              <a:rPr lang="en-US" sz="2600" b="1" i="1" kern="0" dirty="0">
                <a:latin typeface="Trebuchet MS" panose="020B0603020202020204" pitchFamily="34" charset="0"/>
              </a:rPr>
              <a:t> - “See What’s Happening”</a:t>
            </a:r>
            <a:r>
              <a:rPr lang="en-US" sz="2600" kern="0" dirty="0">
                <a:latin typeface="Trebuchet MS" panose="020B0603020202020204" pitchFamily="34" charset="0"/>
              </a:rPr>
              <a:t> – reflects a platform that’s built around what’s happening in the world and what people are talking about right now</a:t>
            </a:r>
          </a:p>
          <a:p>
            <a:pPr defTabSz="914400">
              <a:defRPr/>
            </a:pPr>
            <a:endParaRPr lang="en-US" sz="2600" kern="0" dirty="0">
              <a:latin typeface="Trebuchet MS" panose="020B0603020202020204" pitchFamily="34" charset="0"/>
            </a:endParaRPr>
          </a:p>
          <a:p>
            <a:pPr defTabSz="914400">
              <a:defRPr/>
            </a:pPr>
            <a:r>
              <a:rPr lang="en-US" sz="300" kern="0" dirty="0">
                <a:latin typeface="Trebuchet MS" panose="020B0603020202020204" pitchFamily="34" charset="0"/>
              </a:rPr>
              <a:t>x</a:t>
            </a:r>
          </a:p>
          <a:p>
            <a:pPr lvl="0" defTabSz="914400">
              <a:defRPr/>
            </a:pPr>
            <a:r>
              <a:rPr lang="en-US" sz="2600" kern="0" dirty="0">
                <a:latin typeface="Trebuchet MS" panose="020B0603020202020204" pitchFamily="34" charset="0"/>
              </a:rPr>
              <a:t>“Live” TV, specifically, is an important fixture in people’s everyday lives and nowhere is this more evident than the conversations seen on Twitter</a:t>
            </a:r>
            <a:endParaRPr lang="en-US" sz="2600" b="1" kern="0" dirty="0">
              <a:latin typeface="Trebuchet MS" panose="020B0603020202020204" pitchFamily="34" charset="0"/>
            </a:endParaRPr>
          </a:p>
        </p:txBody>
      </p:sp>
      <p:sp>
        <p:nvSpPr>
          <p:cNvPr id="41" name="Text Placeholder 2">
            <a:extLst>
              <a:ext uri="{FF2B5EF4-FFF2-40B4-BE49-F238E27FC236}">
                <a16:creationId xmlns="" xmlns:a16="http://schemas.microsoft.com/office/drawing/2014/main" id="{426252DE-6CAD-49B1-AD45-CED02388551C}"/>
              </a:ext>
            </a:extLst>
          </p:cNvPr>
          <p:cNvSpPr txBox="1">
            <a:spLocks/>
          </p:cNvSpPr>
          <p:nvPr/>
        </p:nvSpPr>
        <p:spPr>
          <a:xfrm>
            <a:off x="6793226" y="4501639"/>
            <a:ext cx="17593949" cy="5801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u="sng" dirty="0"/>
              <a:t>Twitter Users Who Are TV “</a:t>
            </a:r>
            <a:r>
              <a:rPr lang="en-US" b="1" u="sng" dirty="0" err="1"/>
              <a:t>Superfans</a:t>
            </a:r>
            <a:r>
              <a:rPr lang="en-US" b="1" u="sng" dirty="0"/>
              <a:t>”*</a:t>
            </a:r>
            <a:endParaRPr lang="en-US" b="1" i="1" dirty="0"/>
          </a:p>
        </p:txBody>
      </p:sp>
      <p:sp>
        <p:nvSpPr>
          <p:cNvPr id="42" name="Text Placeholder 3">
            <a:extLst>
              <a:ext uri="{FF2B5EF4-FFF2-40B4-BE49-F238E27FC236}">
                <a16:creationId xmlns="" xmlns:a16="http://schemas.microsoft.com/office/drawing/2014/main" id="{8A794125-EE98-4616-B7F7-D8F0B60B7BEE}"/>
              </a:ext>
            </a:extLst>
          </p:cNvPr>
          <p:cNvSpPr txBox="1">
            <a:spLocks/>
          </p:cNvSpPr>
          <p:nvPr/>
        </p:nvSpPr>
        <p:spPr>
          <a:xfrm>
            <a:off x="7677763" y="12062534"/>
            <a:ext cx="15643006" cy="7219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*“TV </a:t>
            </a:r>
            <a:r>
              <a:rPr lang="en-US" sz="1800" dirty="0" err="1"/>
              <a:t>Superfans</a:t>
            </a:r>
            <a:r>
              <a:rPr lang="en-US" sz="1800" dirty="0"/>
              <a:t>” are a self-identified cluster within the “Twitter Insiders” online research community of approx. 7,000 users.  Two-thirds of </a:t>
            </a:r>
            <a:r>
              <a:rPr lang="en-US" sz="1800" dirty="0" err="1"/>
              <a:t>superfans</a:t>
            </a:r>
            <a:r>
              <a:rPr lang="en-US" sz="1800" dirty="0"/>
              <a:t> report watching more than 3 hours of TV daily.</a:t>
            </a:r>
          </a:p>
        </p:txBody>
      </p:sp>
      <p:sp>
        <p:nvSpPr>
          <p:cNvPr id="15" name="Text Placeholder 3">
            <a:extLst>
              <a:ext uri="{FF2B5EF4-FFF2-40B4-BE49-F238E27FC236}">
                <a16:creationId xmlns="" xmlns:a16="http://schemas.microsoft.com/office/drawing/2014/main" id="{4A428527-6A0C-4C35-AA70-6202537716B1}"/>
              </a:ext>
            </a:extLst>
          </p:cNvPr>
          <p:cNvSpPr txBox="1">
            <a:spLocks/>
          </p:cNvSpPr>
          <p:nvPr/>
        </p:nvSpPr>
        <p:spPr>
          <a:xfrm>
            <a:off x="7771380" y="13216595"/>
            <a:ext cx="7199121" cy="40717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t>Source: Twitter proprietary study in partnership with </a:t>
            </a:r>
            <a:r>
              <a:rPr lang="en-US" sz="1200" dirty="0" err="1"/>
              <a:t>Vizeum</a:t>
            </a:r>
            <a:r>
              <a:rPr lang="en-US" sz="1200" dirty="0"/>
              <a:t> and </a:t>
            </a:r>
            <a:r>
              <a:rPr lang="en-US" sz="1200" dirty="0" err="1"/>
              <a:t>Dentsu</a:t>
            </a:r>
            <a:r>
              <a:rPr lang="en-US" sz="1200" dirty="0"/>
              <a:t> Aegis Network using “Twitter Insiders,” an online research community of approx. 7,000 users; January 2017.</a:t>
            </a:r>
          </a:p>
        </p:txBody>
      </p:sp>
      <p:grpSp>
        <p:nvGrpSpPr>
          <p:cNvPr id="16" name="Group 15"/>
          <p:cNvGrpSpPr/>
          <p:nvPr/>
        </p:nvGrpSpPr>
        <p:grpSpPr>
          <a:xfrm>
            <a:off x="8237071" y="2553181"/>
            <a:ext cx="1233010" cy="1233010"/>
            <a:chOff x="13652789" y="-5146956"/>
            <a:chExt cx="4556406" cy="4556406"/>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0400" y="-4500993"/>
              <a:ext cx="2601185" cy="260118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2789" y="-5146956"/>
              <a:ext cx="4556406" cy="4556406"/>
            </a:xfrm>
            <a:prstGeom prst="rect">
              <a:avLst/>
            </a:prstGeom>
          </p:spPr>
        </p:pic>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0821" y="1099332"/>
            <a:ext cx="1142247" cy="114224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2483" y="5491895"/>
            <a:ext cx="2601185" cy="260118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02800" y="5491895"/>
            <a:ext cx="2601185" cy="260118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23117" y="5491895"/>
            <a:ext cx="2601185" cy="2601185"/>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36865" y="5491895"/>
            <a:ext cx="2601185" cy="2601185"/>
          </a:xfrm>
          <a:prstGeom prst="rect">
            <a:avLst/>
          </a:prstGeom>
        </p:spPr>
      </p:pic>
      <p:sp>
        <p:nvSpPr>
          <p:cNvPr id="10" name="TextBox 9"/>
          <p:cNvSpPr txBox="1"/>
          <p:nvPr/>
        </p:nvSpPr>
        <p:spPr>
          <a:xfrm>
            <a:off x="7882483" y="8234327"/>
            <a:ext cx="2452595" cy="1107996"/>
          </a:xfrm>
          <a:prstGeom prst="rect">
            <a:avLst/>
          </a:prstGeom>
          <a:noFill/>
        </p:spPr>
        <p:txBody>
          <a:bodyPr wrap="square" rtlCol="0">
            <a:spAutoFit/>
          </a:bodyPr>
          <a:lstStyle/>
          <a:p>
            <a:pPr algn="ctr"/>
            <a:r>
              <a:rPr lang="en-US" sz="6600" b="1" dirty="0">
                <a:solidFill>
                  <a:srgbClr val="00A9AC"/>
                </a:solidFill>
              </a:rPr>
              <a:t>72%</a:t>
            </a:r>
          </a:p>
        </p:txBody>
      </p:sp>
      <p:sp>
        <p:nvSpPr>
          <p:cNvPr id="11" name="Rectangle 10"/>
          <p:cNvSpPr/>
          <p:nvPr/>
        </p:nvSpPr>
        <p:spPr>
          <a:xfrm>
            <a:off x="7145694" y="9342323"/>
            <a:ext cx="3941762" cy="1384995"/>
          </a:xfrm>
          <a:prstGeom prst="rect">
            <a:avLst/>
          </a:prstGeom>
        </p:spPr>
        <p:txBody>
          <a:bodyPr wrap="square">
            <a:spAutoFit/>
          </a:bodyPr>
          <a:lstStyle/>
          <a:p>
            <a:pPr algn="ctr"/>
            <a:r>
              <a:rPr lang="en-US" sz="2800" b="1" dirty="0"/>
              <a:t>s</a:t>
            </a:r>
            <a:r>
              <a:rPr lang="en-US" sz="2800" dirty="0"/>
              <a:t>ay a social platform, like Twitter, plays a role in their TV viewing</a:t>
            </a:r>
          </a:p>
        </p:txBody>
      </p:sp>
      <p:sp>
        <p:nvSpPr>
          <p:cNvPr id="27" name="TextBox 26"/>
          <p:cNvSpPr txBox="1"/>
          <p:nvPr/>
        </p:nvSpPr>
        <p:spPr>
          <a:xfrm>
            <a:off x="12042238" y="8269441"/>
            <a:ext cx="2452595" cy="1107996"/>
          </a:xfrm>
          <a:prstGeom prst="rect">
            <a:avLst/>
          </a:prstGeom>
          <a:noFill/>
        </p:spPr>
        <p:txBody>
          <a:bodyPr wrap="square" rtlCol="0">
            <a:spAutoFit/>
          </a:bodyPr>
          <a:lstStyle/>
          <a:p>
            <a:pPr algn="ctr"/>
            <a:r>
              <a:rPr lang="en-US" sz="6600" b="1" dirty="0">
                <a:solidFill>
                  <a:srgbClr val="00A9AC"/>
                </a:solidFill>
              </a:rPr>
              <a:t>60%</a:t>
            </a:r>
          </a:p>
        </p:txBody>
      </p:sp>
      <p:sp>
        <p:nvSpPr>
          <p:cNvPr id="28" name="Rectangle 27"/>
          <p:cNvSpPr/>
          <p:nvPr/>
        </p:nvSpPr>
        <p:spPr>
          <a:xfrm>
            <a:off x="11371949" y="9377437"/>
            <a:ext cx="3941762" cy="1384995"/>
          </a:xfrm>
          <a:prstGeom prst="rect">
            <a:avLst/>
          </a:prstGeom>
        </p:spPr>
        <p:txBody>
          <a:bodyPr wrap="square">
            <a:spAutoFit/>
          </a:bodyPr>
          <a:lstStyle/>
          <a:p>
            <a:pPr algn="ctr"/>
            <a:r>
              <a:rPr lang="en-US" sz="2800" dirty="0"/>
              <a:t>share their opinions about the shows they watch on Twitter</a:t>
            </a:r>
          </a:p>
        </p:txBody>
      </p:sp>
      <p:sp>
        <p:nvSpPr>
          <p:cNvPr id="29" name="TextBox 28"/>
          <p:cNvSpPr txBox="1"/>
          <p:nvPr/>
        </p:nvSpPr>
        <p:spPr>
          <a:xfrm>
            <a:off x="16201993" y="8215276"/>
            <a:ext cx="2452595" cy="1107996"/>
          </a:xfrm>
          <a:prstGeom prst="rect">
            <a:avLst/>
          </a:prstGeom>
          <a:noFill/>
        </p:spPr>
        <p:txBody>
          <a:bodyPr wrap="square" rtlCol="0">
            <a:spAutoFit/>
          </a:bodyPr>
          <a:lstStyle/>
          <a:p>
            <a:pPr algn="ctr"/>
            <a:r>
              <a:rPr lang="en-US" sz="6600" b="1" dirty="0">
                <a:solidFill>
                  <a:srgbClr val="00A9AC"/>
                </a:solidFill>
              </a:rPr>
              <a:t>57%</a:t>
            </a:r>
          </a:p>
        </p:txBody>
      </p:sp>
      <p:sp>
        <p:nvSpPr>
          <p:cNvPr id="30" name="Rectangle 29"/>
          <p:cNvSpPr/>
          <p:nvPr/>
        </p:nvSpPr>
        <p:spPr>
          <a:xfrm>
            <a:off x="15549289" y="9323272"/>
            <a:ext cx="3406927" cy="1815882"/>
          </a:xfrm>
          <a:prstGeom prst="rect">
            <a:avLst/>
          </a:prstGeom>
        </p:spPr>
        <p:txBody>
          <a:bodyPr wrap="square">
            <a:spAutoFit/>
          </a:bodyPr>
          <a:lstStyle/>
          <a:p>
            <a:pPr algn="ctr"/>
            <a:r>
              <a:rPr lang="en-US" sz="2800" dirty="0"/>
              <a:t>follow hashtags to keep up with what others are saying about a TV show</a:t>
            </a:r>
          </a:p>
        </p:txBody>
      </p:sp>
      <p:sp>
        <p:nvSpPr>
          <p:cNvPr id="31" name="TextBox 30"/>
          <p:cNvSpPr txBox="1"/>
          <p:nvPr/>
        </p:nvSpPr>
        <p:spPr>
          <a:xfrm>
            <a:off x="20503303" y="8215276"/>
            <a:ext cx="2452595" cy="1107996"/>
          </a:xfrm>
          <a:prstGeom prst="rect">
            <a:avLst/>
          </a:prstGeom>
          <a:noFill/>
        </p:spPr>
        <p:txBody>
          <a:bodyPr wrap="square" rtlCol="0">
            <a:spAutoFit/>
          </a:bodyPr>
          <a:lstStyle/>
          <a:p>
            <a:pPr algn="ctr"/>
            <a:r>
              <a:rPr lang="en-US" sz="6600" b="1" dirty="0">
                <a:solidFill>
                  <a:srgbClr val="00A9AC"/>
                </a:solidFill>
              </a:rPr>
              <a:t>54%</a:t>
            </a:r>
          </a:p>
        </p:txBody>
      </p:sp>
      <p:sp>
        <p:nvSpPr>
          <p:cNvPr id="32" name="Rectangle 31"/>
          <p:cNvSpPr/>
          <p:nvPr/>
        </p:nvSpPr>
        <p:spPr>
          <a:xfrm>
            <a:off x="19463737" y="9323272"/>
            <a:ext cx="4606037" cy="1815882"/>
          </a:xfrm>
          <a:prstGeom prst="rect">
            <a:avLst/>
          </a:prstGeom>
        </p:spPr>
        <p:txBody>
          <a:bodyPr wrap="square">
            <a:spAutoFit/>
          </a:bodyPr>
          <a:lstStyle/>
          <a:p>
            <a:pPr algn="ctr"/>
            <a:r>
              <a:rPr lang="en-US" sz="2800" dirty="0"/>
              <a:t>want to be the “go-to-source” for others on news and information about their favorite TV shows</a:t>
            </a:r>
          </a:p>
        </p:txBody>
      </p:sp>
    </p:spTree>
    <p:extLst>
      <p:ext uri="{BB962C8B-B14F-4D97-AF65-F5344CB8AC3E}">
        <p14:creationId xmlns:p14="http://schemas.microsoft.com/office/powerpoint/2010/main" val="126073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5573</TotalTime>
  <Words>6970</Words>
  <Application>Microsoft Office PowerPoint</Application>
  <PresentationFormat>Custom</PresentationFormat>
  <Paragraphs>1143</Paragraphs>
  <Slides>48</Slides>
  <Notes>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48</vt:i4>
      </vt:variant>
    </vt:vector>
  </HeadingPairs>
  <TitlesOfParts>
    <vt:vector size="56" baseType="lpstr">
      <vt:lpstr>Arial</vt:lpstr>
      <vt:lpstr>Calibri</vt:lpstr>
      <vt:lpstr>Traditional Arabic</vt:lpstr>
      <vt:lpstr>Trebuchet MS</vt:lpstr>
      <vt:lpstr>Wingdings</vt:lpstr>
      <vt:lpstr>Office Theme</vt:lpstr>
      <vt:lpstr>7_Office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Reed Kiely</cp:lastModifiedBy>
  <cp:revision>686</cp:revision>
  <cp:lastPrinted>2018-12-10T14:13:57Z</cp:lastPrinted>
  <dcterms:created xsi:type="dcterms:W3CDTF">2018-08-15T21:18:21Z</dcterms:created>
  <dcterms:modified xsi:type="dcterms:W3CDTF">2018-12-10T20:13:14Z</dcterms:modified>
</cp:coreProperties>
</file>