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xml" ContentType="application/vnd.openxmlformats-officedocument.drawingml.chartshapes+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5.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6.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 id="2147483652" r:id="rId2"/>
    <p:sldMasterId id="2147483655" r:id="rId3"/>
    <p:sldMasterId id="2147483658" r:id="rId4"/>
    <p:sldMasterId id="2147483663" r:id="rId5"/>
    <p:sldMasterId id="2147483667" r:id="rId6"/>
    <p:sldMasterId id="2147483676" r:id="rId7"/>
  </p:sldMasterIdLst>
  <p:notesMasterIdLst>
    <p:notesMasterId r:id="rId56"/>
  </p:notesMasterIdLst>
  <p:handoutMasterIdLst>
    <p:handoutMasterId r:id="rId57"/>
  </p:handoutMasterIdLst>
  <p:sldIdLst>
    <p:sldId id="350" r:id="rId8"/>
    <p:sldId id="490" r:id="rId9"/>
    <p:sldId id="558" r:id="rId10"/>
    <p:sldId id="561" r:id="rId11"/>
    <p:sldId id="563" r:id="rId12"/>
    <p:sldId id="483" r:id="rId13"/>
    <p:sldId id="549" r:id="rId14"/>
    <p:sldId id="533" r:id="rId15"/>
    <p:sldId id="564" r:id="rId16"/>
    <p:sldId id="434" r:id="rId17"/>
    <p:sldId id="546" r:id="rId18"/>
    <p:sldId id="562" r:id="rId19"/>
    <p:sldId id="555" r:id="rId20"/>
    <p:sldId id="435" r:id="rId21"/>
    <p:sldId id="437" r:id="rId22"/>
    <p:sldId id="438" r:id="rId23"/>
    <p:sldId id="525" r:id="rId24"/>
    <p:sldId id="530" r:id="rId25"/>
    <p:sldId id="535" r:id="rId26"/>
    <p:sldId id="507" r:id="rId27"/>
    <p:sldId id="551" r:id="rId28"/>
    <p:sldId id="552" r:id="rId29"/>
    <p:sldId id="553" r:id="rId30"/>
    <p:sldId id="444" r:id="rId31"/>
    <p:sldId id="510" r:id="rId32"/>
    <p:sldId id="543" r:id="rId33"/>
    <p:sldId id="511" r:id="rId34"/>
    <p:sldId id="548" r:id="rId35"/>
    <p:sldId id="450" r:id="rId36"/>
    <p:sldId id="498" r:id="rId37"/>
    <p:sldId id="539" r:id="rId38"/>
    <p:sldId id="544" r:id="rId39"/>
    <p:sldId id="531" r:id="rId40"/>
    <p:sldId id="515" r:id="rId41"/>
    <p:sldId id="501" r:id="rId42"/>
    <p:sldId id="514" r:id="rId43"/>
    <p:sldId id="482" r:id="rId44"/>
    <p:sldId id="545" r:id="rId45"/>
    <p:sldId id="536" r:id="rId46"/>
    <p:sldId id="459" r:id="rId47"/>
    <p:sldId id="547" r:id="rId48"/>
    <p:sldId id="556" r:id="rId49"/>
    <p:sldId id="518" r:id="rId50"/>
    <p:sldId id="519" r:id="rId51"/>
    <p:sldId id="520" r:id="rId52"/>
    <p:sldId id="532" r:id="rId53"/>
    <p:sldId id="522" r:id="rId54"/>
    <p:sldId id="554" r:id="rId55"/>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982"/>
    <a:srgbClr val="00CC99"/>
    <a:srgbClr val="567CB4"/>
    <a:srgbClr val="FFFFCC"/>
    <a:srgbClr val="FFFF99"/>
    <a:srgbClr val="CCFFCC"/>
    <a:srgbClr val="50C8A0"/>
    <a:srgbClr val="3682B4"/>
    <a:srgbClr val="54E133"/>
    <a:srgbClr val="004A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2" autoAdjust="0"/>
    <p:restoredTop sz="94280" autoAdjust="0"/>
  </p:normalViewPr>
  <p:slideViewPr>
    <p:cSldViewPr snapToGrid="0" snapToObjects="1">
      <p:cViewPr varScale="1">
        <p:scale>
          <a:sx n="114" d="100"/>
          <a:sy n="114" d="100"/>
        </p:scale>
        <p:origin x="159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2052"/>
    </p:cViewPr>
  </p:sorterViewPr>
  <p:notesViewPr>
    <p:cSldViewPr snapToGrid="0" snapToObjects="1">
      <p:cViewPr varScale="1">
        <p:scale>
          <a:sx n="65" d="100"/>
          <a:sy n="65" d="100"/>
        </p:scale>
        <p:origin x="3125"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Live</c:v>
                </c:pt>
              </c:strCache>
            </c:strRef>
          </c:tx>
          <c:spPr>
            <a:solidFill>
              <a:srgbClr val="0765A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P18-49</c:v>
                </c:pt>
                <c:pt idx="1">
                  <c:v>P18-34</c:v>
                </c:pt>
                <c:pt idx="2">
                  <c:v>P18-24</c:v>
                </c:pt>
                <c:pt idx="3">
                  <c:v>P18+</c:v>
                </c:pt>
              </c:strCache>
            </c:strRef>
          </c:cat>
          <c:val>
            <c:numRef>
              <c:f>Sheet1!$B$2:$B$5</c:f>
              <c:numCache>
                <c:formatCode>0%</c:formatCode>
                <c:ptCount val="4"/>
                <c:pt idx="0">
                  <c:v>0.78</c:v>
                </c:pt>
                <c:pt idx="1">
                  <c:v>0.79</c:v>
                </c:pt>
                <c:pt idx="2">
                  <c:v>0.82</c:v>
                </c:pt>
                <c:pt idx="3">
                  <c:v>0.83</c:v>
                </c:pt>
              </c:numCache>
            </c:numRef>
          </c:val>
          <c:extLst>
            <c:ext xmlns:c16="http://schemas.microsoft.com/office/drawing/2014/chart" uri="{C3380CC4-5D6E-409C-BE32-E72D297353CC}">
              <c16:uniqueId val="{00000000-B216-4D93-84C3-118C7EFF0A4D}"/>
            </c:ext>
          </c:extLst>
        </c:ser>
        <c:ser>
          <c:idx val="1"/>
          <c:order val="1"/>
          <c:tx>
            <c:strRef>
              <c:f>Sheet1!$C$1</c:f>
              <c:strCache>
                <c:ptCount val="1"/>
                <c:pt idx="0">
                  <c:v>Time-Shifted</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P18-49</c:v>
                </c:pt>
                <c:pt idx="1">
                  <c:v>P18-34</c:v>
                </c:pt>
                <c:pt idx="2">
                  <c:v>P18-24</c:v>
                </c:pt>
                <c:pt idx="3">
                  <c:v>P18+</c:v>
                </c:pt>
              </c:strCache>
            </c:strRef>
          </c:cat>
          <c:val>
            <c:numRef>
              <c:f>Sheet1!$C$2:$C$5</c:f>
              <c:numCache>
                <c:formatCode>0%</c:formatCode>
                <c:ptCount val="4"/>
                <c:pt idx="0">
                  <c:v>0.22</c:v>
                </c:pt>
                <c:pt idx="1">
                  <c:v>0.21</c:v>
                </c:pt>
                <c:pt idx="2">
                  <c:v>0.18</c:v>
                </c:pt>
                <c:pt idx="3">
                  <c:v>0.17</c:v>
                </c:pt>
              </c:numCache>
            </c:numRef>
          </c:val>
          <c:extLst>
            <c:ext xmlns:c16="http://schemas.microsoft.com/office/drawing/2014/chart" uri="{C3380CC4-5D6E-409C-BE32-E72D297353CC}">
              <c16:uniqueId val="{00000004-B216-4D93-84C3-118C7EFF0A4D}"/>
            </c:ext>
          </c:extLst>
        </c:ser>
        <c:dLbls>
          <c:dLblPos val="ctr"/>
          <c:showLegendKey val="0"/>
          <c:showVal val="1"/>
          <c:showCatName val="0"/>
          <c:showSerName val="0"/>
          <c:showPercent val="0"/>
          <c:showBubbleSize val="0"/>
        </c:dLbls>
        <c:gapWidth val="150"/>
        <c:overlap val="100"/>
        <c:axId val="492744272"/>
        <c:axId val="492744664"/>
      </c:barChart>
      <c:catAx>
        <c:axId val="49274427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92744664"/>
        <c:crosses val="autoZero"/>
        <c:auto val="1"/>
        <c:lblAlgn val="ctr"/>
        <c:lblOffset val="100"/>
        <c:noMultiLvlLbl val="0"/>
      </c:catAx>
      <c:valAx>
        <c:axId val="492744664"/>
        <c:scaling>
          <c:orientation val="minMax"/>
          <c:min val="0"/>
        </c:scaling>
        <c:delete val="1"/>
        <c:axPos val="b"/>
        <c:numFmt formatCode="0%" sourceLinked="1"/>
        <c:majorTickMark val="none"/>
        <c:minorTickMark val="none"/>
        <c:tickLblPos val="nextTo"/>
        <c:crossAx val="4927442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Sports</c:v>
                </c:pt>
              </c:strCache>
            </c:strRef>
          </c:tx>
          <c:spPr>
            <a:solidFill>
              <a:srgbClr val="50C8A0"/>
            </a:solidFill>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761-4B0E-83A0-55DD75A6C4F2}"/>
              </c:ext>
            </c:extLst>
          </c:dPt>
          <c:dPt>
            <c:idx val="1"/>
            <c:bubble3D val="0"/>
            <c:spPr>
              <a:solidFill>
                <a:srgbClr val="50C8A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761-4B0E-83A0-55DD75A6C4F2}"/>
              </c:ext>
            </c:extLst>
          </c:dPt>
          <c:dLbls>
            <c:dLbl>
              <c:idx val="0"/>
              <c:layout>
                <c:manualLayout>
                  <c:x val="-0.23379408029393178"/>
                  <c:y val="-3.8073908966086939E-4"/>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5451454054868988"/>
                      <c:h val="8.4815595073112496E-2"/>
                    </c:manualLayout>
                  </c15:layout>
                </c:ext>
                <c:ext xmlns:c16="http://schemas.microsoft.com/office/drawing/2014/chart" uri="{C3380CC4-5D6E-409C-BE32-E72D297353CC}">
                  <c16:uniqueId val="{00000001-8761-4B0E-83A0-55DD75A6C4F2}"/>
                </c:ext>
              </c:extLst>
            </c:dLbl>
            <c:dLbl>
              <c:idx val="1"/>
              <c:layout>
                <c:manualLayout>
                  <c:x val="0.22877671775024616"/>
                  <c:y val="-3.2735787919669967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761-4B0E-83A0-55DD75A6C4F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0%</c:formatCode>
                <c:ptCount val="2"/>
                <c:pt idx="0">
                  <c:v>0.49</c:v>
                </c:pt>
                <c:pt idx="1">
                  <c:v>0.51</c:v>
                </c:pt>
              </c:numCache>
            </c:numRef>
          </c:val>
          <c:extLst>
            <c:ext xmlns:c16="http://schemas.microsoft.com/office/drawing/2014/chart" uri="{C3380CC4-5D6E-409C-BE32-E72D297353CC}">
              <c16:uniqueId val="{00000004-8761-4B0E-83A0-55DD75A6C4F2}"/>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Entertainment</c:v>
                </c:pt>
              </c:strCache>
            </c:strRef>
          </c:tx>
          <c:spPr>
            <a:solidFill>
              <a:srgbClr val="567CB4"/>
            </a:solidFill>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D43-4D49-BAA8-AE0FB4C8DF4A}"/>
              </c:ext>
            </c:extLst>
          </c:dPt>
          <c:dPt>
            <c:idx val="1"/>
            <c:bubble3D val="0"/>
            <c:spPr>
              <a:solidFill>
                <a:srgbClr val="50C8A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D43-4D49-BAA8-AE0FB4C8DF4A}"/>
              </c:ext>
            </c:extLst>
          </c:dPt>
          <c:dLbls>
            <c:dLbl>
              <c:idx val="0"/>
              <c:layout>
                <c:manualLayout>
                  <c:x val="-0.15234833289179889"/>
                  <c:y val="-0.2107202700191023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D43-4D49-BAA8-AE0FB4C8DF4A}"/>
                </c:ext>
              </c:extLst>
            </c:dLbl>
            <c:dLbl>
              <c:idx val="1"/>
              <c:layout>
                <c:manualLayout>
                  <c:x val="0.14056773687603261"/>
                  <c:y val="0.16440826255060914"/>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D43-4D49-BAA8-AE0FB4C8DF4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0%</c:formatCode>
                <c:ptCount val="2"/>
                <c:pt idx="0">
                  <c:v>0.76</c:v>
                </c:pt>
                <c:pt idx="1">
                  <c:v>0.24</c:v>
                </c:pt>
              </c:numCache>
            </c:numRef>
          </c:val>
          <c:extLst>
            <c:ext xmlns:c16="http://schemas.microsoft.com/office/drawing/2014/chart" uri="{C3380CC4-5D6E-409C-BE32-E72D297353CC}">
              <c16:uniqueId val="{00000004-4D43-4D49-BAA8-AE0FB4C8DF4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solidFill>
              <a:latin typeface="+mn-lt"/>
              <a:ea typeface="+mn-ea"/>
              <a:cs typeface="+mn-cs"/>
            </a:defRPr>
          </a:pPr>
          <a:endParaRPr lang="en-US"/>
        </a:p>
      </c:txPr>
    </c:title>
    <c:autoTitleDeleted val="0"/>
    <c:plotArea>
      <c:layout>
        <c:manualLayout>
          <c:layoutTarget val="inner"/>
          <c:xMode val="edge"/>
          <c:yMode val="edge"/>
          <c:x val="0.19968662423385489"/>
          <c:y val="0.32930415381929895"/>
          <c:w val="0.56910925218528563"/>
          <c:h val="0.64825785806612102"/>
        </c:manualLayout>
      </c:layout>
      <c:pieChart>
        <c:varyColors val="1"/>
        <c:ser>
          <c:idx val="0"/>
          <c:order val="0"/>
          <c:tx>
            <c:strRef>
              <c:f>Sheet1!$B$1</c:f>
              <c:strCache>
                <c:ptCount val="1"/>
                <c:pt idx="0">
                  <c:v>News</c:v>
                </c:pt>
              </c:strCache>
            </c:strRef>
          </c:tx>
          <c:spPr>
            <a:solidFill>
              <a:srgbClr val="567CB4"/>
            </a:solidFill>
          </c:spPr>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6D3-4FD1-B478-8F4624D741C9}"/>
              </c:ext>
            </c:extLst>
          </c:dPt>
          <c:dPt>
            <c:idx val="1"/>
            <c:bubble3D val="0"/>
            <c:spPr>
              <a:solidFill>
                <a:srgbClr val="50C8A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6D3-4FD1-B478-8F4624D741C9}"/>
              </c:ext>
            </c:extLst>
          </c:dPt>
          <c:dLbls>
            <c:dLbl>
              <c:idx val="0"/>
              <c:layout>
                <c:manualLayout>
                  <c:x val="-0.12634453466087356"/>
                  <c:y val="-0.1942893023446460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6D3-4FD1-B478-8F4624D741C9}"/>
                </c:ext>
              </c:extLst>
            </c:dLbl>
            <c:dLbl>
              <c:idx val="1"/>
              <c:layout>
                <c:manualLayout>
                  <c:x val="0.11418423963722614"/>
                  <c:y val="0.1463614063777596"/>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6D3-4FD1-B478-8F4624D741C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0%</c:formatCode>
                <c:ptCount val="2"/>
                <c:pt idx="0">
                  <c:v>0.86</c:v>
                </c:pt>
                <c:pt idx="1">
                  <c:v>0.14000000000000001</c:v>
                </c:pt>
              </c:numCache>
            </c:numRef>
          </c:val>
          <c:extLst>
            <c:ext xmlns:c16="http://schemas.microsoft.com/office/drawing/2014/chart" uri="{C3380CC4-5D6E-409C-BE32-E72D297353CC}">
              <c16:uniqueId val="{00000004-E6D3-4FD1-B478-8F4624D741C9}"/>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u="sng" dirty="0">
                <a:solidFill>
                  <a:schemeClr val="tx1"/>
                </a:solidFill>
              </a:rPr>
              <a:t>TV Genre % of</a:t>
            </a:r>
            <a:r>
              <a:rPr lang="en-US" b="1" u="sng" baseline="0" dirty="0">
                <a:solidFill>
                  <a:schemeClr val="tx1"/>
                </a:solidFill>
              </a:rPr>
              <a:t> Overall Top 10 Trending Topics By Hour</a:t>
            </a:r>
            <a:endParaRPr lang="en-US" b="1" u="sng" dirty="0">
              <a:solidFill>
                <a:schemeClr val="tx1"/>
              </a:solidFill>
            </a:endParaRPr>
          </a:p>
        </c:rich>
      </c:tx>
      <c:layout>
        <c:manualLayout>
          <c:xMode val="edge"/>
          <c:yMode val="edge"/>
          <c:x val="0.16036798971557126"/>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Sports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8:30pm</c:v>
                </c:pt>
                <c:pt idx="1">
                  <c:v>9:30pm</c:v>
                </c:pt>
                <c:pt idx="2">
                  <c:v>10:30pm</c:v>
                </c:pt>
                <c:pt idx="3">
                  <c:v>11:30pm</c:v>
                </c:pt>
              </c:strCache>
            </c:strRef>
          </c:cat>
          <c:val>
            <c:numRef>
              <c:f>Sheet1!$B$2:$B$5</c:f>
              <c:numCache>
                <c:formatCode>0%</c:formatCode>
                <c:ptCount val="4"/>
                <c:pt idx="0">
                  <c:v>0.26071428571428573</c:v>
                </c:pt>
                <c:pt idx="1">
                  <c:v>0.36785714285714288</c:v>
                </c:pt>
                <c:pt idx="2">
                  <c:v>0.42499999999999999</c:v>
                </c:pt>
                <c:pt idx="3">
                  <c:v>0.43928571428571428</c:v>
                </c:pt>
              </c:numCache>
            </c:numRef>
          </c:val>
          <c:extLst>
            <c:ext xmlns:c16="http://schemas.microsoft.com/office/drawing/2014/chart" uri="{C3380CC4-5D6E-409C-BE32-E72D297353CC}">
              <c16:uniqueId val="{00000000-9CDD-4D61-8F42-3D773F045C8E}"/>
            </c:ext>
          </c:extLst>
        </c:ser>
        <c:ser>
          <c:idx val="1"/>
          <c:order val="1"/>
          <c:tx>
            <c:strRef>
              <c:f>Sheet1!$C$1</c:f>
              <c:strCache>
                <c:ptCount val="1"/>
                <c:pt idx="0">
                  <c:v>Entertainment</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8:30pm</c:v>
                </c:pt>
                <c:pt idx="1">
                  <c:v>9:30pm</c:v>
                </c:pt>
                <c:pt idx="2">
                  <c:v>10:30pm</c:v>
                </c:pt>
                <c:pt idx="3">
                  <c:v>11:30pm</c:v>
                </c:pt>
              </c:strCache>
            </c:strRef>
          </c:cat>
          <c:val>
            <c:numRef>
              <c:f>Sheet1!$C$2:$C$5</c:f>
              <c:numCache>
                <c:formatCode>0%</c:formatCode>
                <c:ptCount val="4"/>
                <c:pt idx="0">
                  <c:v>0.21071428571428572</c:v>
                </c:pt>
                <c:pt idx="1">
                  <c:v>0.28928571428571431</c:v>
                </c:pt>
                <c:pt idx="2">
                  <c:v>0.31428571428571428</c:v>
                </c:pt>
                <c:pt idx="3">
                  <c:v>0.26428571428571429</c:v>
                </c:pt>
              </c:numCache>
            </c:numRef>
          </c:val>
          <c:extLst>
            <c:ext xmlns:c16="http://schemas.microsoft.com/office/drawing/2014/chart" uri="{C3380CC4-5D6E-409C-BE32-E72D297353CC}">
              <c16:uniqueId val="{00000001-9CDD-4D61-8F42-3D773F045C8E}"/>
            </c:ext>
          </c:extLst>
        </c:ser>
        <c:ser>
          <c:idx val="2"/>
          <c:order val="2"/>
          <c:tx>
            <c:strRef>
              <c:f>Sheet1!$D$1</c:f>
              <c:strCache>
                <c:ptCount val="1"/>
                <c:pt idx="0">
                  <c:v>News</c:v>
                </c:pt>
              </c:strCache>
            </c:strRef>
          </c:tx>
          <c:spPr>
            <a:solidFill>
              <a:srgbClr val="FAB9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8:30pm</c:v>
                </c:pt>
                <c:pt idx="1">
                  <c:v>9:30pm</c:v>
                </c:pt>
                <c:pt idx="2">
                  <c:v>10:30pm</c:v>
                </c:pt>
                <c:pt idx="3">
                  <c:v>11:30pm</c:v>
                </c:pt>
              </c:strCache>
            </c:strRef>
          </c:cat>
          <c:val>
            <c:numRef>
              <c:f>Sheet1!$D$2:$D$5</c:f>
              <c:numCache>
                <c:formatCode>0%</c:formatCode>
                <c:ptCount val="4"/>
                <c:pt idx="0">
                  <c:v>2.8571428571428571E-2</c:v>
                </c:pt>
                <c:pt idx="1">
                  <c:v>4.2857142857142858E-2</c:v>
                </c:pt>
                <c:pt idx="2">
                  <c:v>1.7857142857142856E-2</c:v>
                </c:pt>
                <c:pt idx="3">
                  <c:v>1.4285714285714285E-2</c:v>
                </c:pt>
              </c:numCache>
            </c:numRef>
          </c:val>
          <c:extLst>
            <c:ext xmlns:c16="http://schemas.microsoft.com/office/drawing/2014/chart" uri="{C3380CC4-5D6E-409C-BE32-E72D297353CC}">
              <c16:uniqueId val="{00000002-9CDD-4D61-8F42-3D773F045C8E}"/>
            </c:ext>
          </c:extLst>
        </c:ser>
        <c:dLbls>
          <c:showLegendKey val="0"/>
          <c:showVal val="0"/>
          <c:showCatName val="0"/>
          <c:showSerName val="0"/>
          <c:showPercent val="0"/>
          <c:showBubbleSize val="0"/>
        </c:dLbls>
        <c:gapWidth val="219"/>
        <c:overlap val="100"/>
        <c:axId val="524783504"/>
        <c:axId val="524780552"/>
      </c:barChart>
      <c:catAx>
        <c:axId val="5247835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24780552"/>
        <c:crosses val="autoZero"/>
        <c:auto val="1"/>
        <c:lblAlgn val="ctr"/>
        <c:lblOffset val="100"/>
        <c:noMultiLvlLbl val="0"/>
      </c:catAx>
      <c:valAx>
        <c:axId val="524780552"/>
        <c:scaling>
          <c:orientation val="minMax"/>
        </c:scaling>
        <c:delete val="1"/>
        <c:axPos val="l"/>
        <c:numFmt formatCode="0%" sourceLinked="1"/>
        <c:majorTickMark val="none"/>
        <c:minorTickMark val="none"/>
        <c:tickLblPos val="nextTo"/>
        <c:crossAx val="524783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F3E-4933-8DB0-AF5994433390}"/>
              </c:ext>
            </c:extLst>
          </c:dPt>
          <c:dPt>
            <c:idx val="1"/>
            <c:bubble3D val="0"/>
            <c:spPr>
              <a:solidFill>
                <a:srgbClr val="50C8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F3E-4933-8DB0-AF599443339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F3E-4933-8DB0-AF5994433390}"/>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4F3E-4933-8DB0-AF599443339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4F3E-4933-8DB0-AF599443339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4F3E-4933-8DB0-AF5994433390}"/>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4F3E-4933-8DB0-AF5994433390}"/>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4F3E-4933-8DB0-AF5994433390}"/>
              </c:ext>
            </c:extLst>
          </c:dPt>
          <c:dLbls>
            <c:dLbl>
              <c:idx val="0"/>
              <c:layout>
                <c:manualLayout>
                  <c:x val="-0.23050939261211073"/>
                  <c:y val="8.5285661576104482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fld id="{929970EF-CDC3-4B72-BDFD-949D225964AA}" type="CATEGORYNAME">
                      <a:rPr lang="en-US" sz="2400">
                        <a:solidFill>
                          <a:schemeClr val="bg1"/>
                        </a:solidFill>
                      </a:rPr>
                      <a:pPr>
                        <a:defRPr sz="2400">
                          <a:solidFill>
                            <a:schemeClr val="bg1"/>
                          </a:solidFill>
                        </a:defRPr>
                      </a:pPr>
                      <a:t>[CATEGORY NAME]</a:t>
                    </a:fld>
                    <a:r>
                      <a:rPr lang="en-US" sz="2400" baseline="0" dirty="0">
                        <a:solidFill>
                          <a:schemeClr val="bg1"/>
                        </a:solidFill>
                      </a:rPr>
                      <a:t>
</a:t>
                    </a:r>
                    <a:r>
                      <a:rPr lang="en-US" sz="1800" baseline="0" dirty="0">
                        <a:solidFill>
                          <a:schemeClr val="bg1"/>
                        </a:solidFill>
                      </a:rPr>
                      <a:t>42%</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F3E-4933-8DB0-AF5994433390}"/>
                </c:ext>
              </c:extLst>
            </c:dLbl>
            <c:dLbl>
              <c:idx val="1"/>
              <c:layout>
                <c:manualLayout>
                  <c:x val="0.25189344396418817"/>
                  <c:y val="-0.18916093499771669"/>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fld id="{5DE6ABC4-8BAB-4147-BA6B-022FF6659C71}" type="CATEGORYNAME">
                      <a:rPr lang="en-US" sz="2400">
                        <a:solidFill>
                          <a:schemeClr val="tx1"/>
                        </a:solidFill>
                      </a:rPr>
                      <a:pPr>
                        <a:defRPr sz="2400">
                          <a:solidFill>
                            <a:schemeClr val="tx1"/>
                          </a:solidFill>
                        </a:defRPr>
                      </a:pPr>
                      <a:t>[CATEGORY NAME]</a:t>
                    </a:fld>
                    <a:r>
                      <a:rPr lang="en-US" sz="2400" baseline="0" dirty="0">
                        <a:solidFill>
                          <a:schemeClr val="tx1"/>
                        </a:solidFill>
                      </a:rPr>
                      <a:t>
</a:t>
                    </a:r>
                    <a:fld id="{0FBBE0C1-CB6F-4ED5-BCFA-CA83F68A0398}" type="PERCENTAGE">
                      <a:rPr lang="en-US" sz="1800" baseline="0" smtClean="0">
                        <a:solidFill>
                          <a:schemeClr val="tx1"/>
                        </a:solidFill>
                      </a:rPr>
                      <a:pPr>
                        <a:defRPr sz="2400">
                          <a:solidFill>
                            <a:schemeClr val="tx1"/>
                          </a:solidFill>
                        </a:defRPr>
                      </a:pPr>
                      <a:t>[PERCENTAGE]</a:t>
                    </a:fld>
                    <a:endParaRPr lang="en-US" sz="2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29612825402055"/>
                      <c:h val="0.24486837460151117"/>
                    </c:manualLayout>
                  </c15:layout>
                  <c15:dlblFieldTable/>
                  <c15:showDataLabelsRange val="0"/>
                </c:ext>
                <c:ext xmlns:c16="http://schemas.microsoft.com/office/drawing/2014/chart" uri="{C3380CC4-5D6E-409C-BE32-E72D297353CC}">
                  <c16:uniqueId val="{00000003-4F3E-4933-8DB0-AF5994433390}"/>
                </c:ext>
              </c:extLst>
            </c:dLbl>
            <c:dLbl>
              <c:idx val="2"/>
              <c:layout>
                <c:manualLayout>
                  <c:x val="-0.12934494626888715"/>
                  <c:y val="0.14887150233905047"/>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F51984F5-B0F9-41A3-98F7-6804FA310494}" type="CATEGORYNAME">
                      <a:rPr lang="en-US">
                        <a:solidFill>
                          <a:schemeClr val="tx1"/>
                        </a:solidFill>
                      </a:rPr>
                      <a:pPr>
                        <a:defRPr>
                          <a:solidFill>
                            <a:schemeClr val="tx1"/>
                          </a:solidFill>
                        </a:defRPr>
                      </a:pPr>
                      <a:t>[CATEGORY NAME]</a:t>
                    </a:fld>
                    <a:r>
                      <a:rPr lang="en-US" baseline="0" dirty="0">
                        <a:solidFill>
                          <a:schemeClr val="tx1"/>
                        </a:solidFill>
                      </a:rPr>
                      <a:t>
</a:t>
                    </a:r>
                    <a:fld id="{3B14B30F-4229-4B5B-B1FB-F773A333ED85}"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F3E-4933-8DB0-AF5994433390}"/>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25316D61-A9B2-44C9-9CA9-7DA6708FABE0}" type="CATEGORYNAME">
                      <a:rPr lang="en-US">
                        <a:solidFill>
                          <a:schemeClr val="tx1"/>
                        </a:solidFill>
                      </a:rPr>
                      <a:pPr>
                        <a:defRPr>
                          <a:solidFill>
                            <a:schemeClr val="tx1"/>
                          </a:solidFill>
                        </a:defRPr>
                      </a:pPr>
                      <a:t>[CATEGORY NAME]</a:t>
                    </a:fld>
                    <a:r>
                      <a:rPr lang="en-US" baseline="0" dirty="0">
                        <a:solidFill>
                          <a:schemeClr val="tx1"/>
                        </a:solidFill>
                      </a:rPr>
                      <a:t>
</a:t>
                    </a:r>
                    <a:fld id="{E3FDCAF3-7508-41C1-848E-3FE87A2240DF}"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F3E-4933-8DB0-AF5994433390}"/>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62D80ACD-6671-4F61-A894-E60E82F638B8}" type="CATEGORYNAME">
                      <a:rPr lang="en-US">
                        <a:solidFill>
                          <a:schemeClr val="tx1"/>
                        </a:solidFill>
                      </a:rPr>
                      <a:pPr>
                        <a:defRPr>
                          <a:solidFill>
                            <a:schemeClr val="tx1"/>
                          </a:solidFill>
                        </a:defRPr>
                      </a:pPr>
                      <a:t>[CATEGORY NAME]</a:t>
                    </a:fld>
                    <a:r>
                      <a:rPr lang="en-US" baseline="0" dirty="0">
                        <a:solidFill>
                          <a:schemeClr val="tx1"/>
                        </a:solidFill>
                      </a:rPr>
                      <a:t>
</a:t>
                    </a:r>
                    <a:fld id="{AC4F8CAC-8632-4DD4-8B81-C864F4B092E7}"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F3E-4933-8DB0-AF5994433390}"/>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F508C6B3-52AE-457B-A9A1-24A6064F9525}" type="CATEGORYNAME">
                      <a:rPr lang="en-US">
                        <a:solidFill>
                          <a:schemeClr val="tx1"/>
                        </a:solidFill>
                      </a:rPr>
                      <a:pPr>
                        <a:defRPr>
                          <a:solidFill>
                            <a:schemeClr val="tx1"/>
                          </a:solidFill>
                        </a:defRPr>
                      </a:pPr>
                      <a:t>[CATEGORY NAME]</a:t>
                    </a:fld>
                    <a:r>
                      <a:rPr lang="en-US" baseline="0" dirty="0">
                        <a:solidFill>
                          <a:schemeClr val="tx1"/>
                        </a:solidFill>
                      </a:rPr>
                      <a:t>
</a:t>
                    </a:r>
                    <a:fld id="{DF1D30F9-E80A-4752-A941-80F8223602AC}"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F3E-4933-8DB0-AF5994433390}"/>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4F3E-4933-8DB0-AF5994433390}"/>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F3E-4933-8DB0-AF5994433390}"/>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Direct</c:v>
                </c:pt>
                <c:pt idx="1">
                  <c:v>Related</c:v>
                </c:pt>
              </c:strCache>
            </c:strRef>
          </c:cat>
          <c:val>
            <c:numRef>
              <c:f>Sheet1!$B$2:$B$3</c:f>
              <c:numCache>
                <c:formatCode>0%</c:formatCode>
                <c:ptCount val="2"/>
                <c:pt idx="0">
                  <c:v>0.42</c:v>
                </c:pt>
                <c:pt idx="1">
                  <c:v>0.57999999999999996</c:v>
                </c:pt>
              </c:numCache>
            </c:numRef>
          </c:val>
          <c:extLst>
            <c:ext xmlns:c16="http://schemas.microsoft.com/office/drawing/2014/chart" uri="{C3380CC4-5D6E-409C-BE32-E72D297353CC}">
              <c16:uniqueId val="{00000010-4F3E-4933-8DB0-AF5994433390}"/>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spPr>
            <a:ln>
              <a:solidFill>
                <a:schemeClr val="tx1"/>
              </a:solidFill>
            </a:ln>
          </c:spPr>
          <c:dPt>
            <c:idx val="0"/>
            <c:bubble3D val="0"/>
            <c:spPr>
              <a:solidFill>
                <a:schemeClr val="accent5"/>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D16-41DA-AED6-E2F06F59B851}"/>
              </c:ext>
            </c:extLst>
          </c:dPt>
          <c:dPt>
            <c:idx val="1"/>
            <c:bubble3D val="0"/>
            <c:spPr>
              <a:solidFill>
                <a:schemeClr val="accent6">
                  <a:lumMod val="60000"/>
                  <a:lumOff val="40000"/>
                </a:schemeClr>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D16-41DA-AED6-E2F06F59B851}"/>
              </c:ext>
            </c:extLst>
          </c:dPt>
          <c:dPt>
            <c:idx val="2"/>
            <c:bubble3D val="0"/>
            <c:spPr>
              <a:solidFill>
                <a:srgbClr val="FF0000"/>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D16-41DA-AED6-E2F06F59B851}"/>
              </c:ext>
            </c:extLst>
          </c:dPt>
          <c:dPt>
            <c:idx val="3"/>
            <c:bubble3D val="0"/>
            <c:spPr>
              <a:solidFill>
                <a:schemeClr val="bg2">
                  <a:lumMod val="75000"/>
                </a:schemeClr>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D16-41DA-AED6-E2F06F59B851}"/>
              </c:ext>
            </c:extLst>
          </c:dPt>
          <c:dPt>
            <c:idx val="4"/>
            <c:bubble3D val="0"/>
            <c:spPr>
              <a:solidFill>
                <a:schemeClr val="accent5"/>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D16-41DA-AED6-E2F06F59B851}"/>
              </c:ext>
            </c:extLst>
          </c:dPt>
          <c:dPt>
            <c:idx val="5"/>
            <c:bubble3D val="0"/>
            <c:spPr>
              <a:solidFill>
                <a:schemeClr val="accent6"/>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D16-41DA-AED6-E2F06F59B851}"/>
              </c:ext>
            </c:extLst>
          </c:dPt>
          <c:dPt>
            <c:idx val="6"/>
            <c:bubble3D val="0"/>
            <c:spPr>
              <a:solidFill>
                <a:schemeClr val="accent1">
                  <a:lumMod val="60000"/>
                </a:schemeClr>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8D16-41DA-AED6-E2F06F59B851}"/>
              </c:ext>
            </c:extLst>
          </c:dPt>
          <c:dPt>
            <c:idx val="7"/>
            <c:bubble3D val="0"/>
            <c:spPr>
              <a:solidFill>
                <a:schemeClr val="accent2">
                  <a:lumMod val="60000"/>
                </a:schemeClr>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8D16-41DA-AED6-E2F06F59B851}"/>
              </c:ext>
            </c:extLst>
          </c:dPt>
          <c:dLbls>
            <c:dLbl>
              <c:idx val="0"/>
              <c:layout>
                <c:manualLayout>
                  <c:x val="-0.11707270623940161"/>
                  <c:y val="-0.17523426471817308"/>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fld id="{929970EF-CDC3-4B72-BDFD-949D225964AA}" type="CATEGORYNAME">
                      <a:rPr lang="en-US" sz="900">
                        <a:solidFill>
                          <a:schemeClr val="bg1"/>
                        </a:solidFill>
                      </a:rPr>
                      <a:pPr>
                        <a:defRPr sz="900">
                          <a:solidFill>
                            <a:schemeClr val="bg1"/>
                          </a:solidFill>
                        </a:defRPr>
                      </a:pPr>
                      <a:t>[CATEGORY NAME]</a:t>
                    </a:fld>
                    <a:r>
                      <a:rPr lang="en-US" sz="900" baseline="0" dirty="0">
                        <a:solidFill>
                          <a:schemeClr val="bg1"/>
                        </a:solidFill>
                      </a:rPr>
                      <a:t>
70%</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48726653146646298"/>
                      <c:h val="0.16567371090188751"/>
                    </c:manualLayout>
                  </c15:layout>
                  <c15:dlblFieldTable/>
                  <c15:showDataLabelsRange val="0"/>
                </c:ext>
                <c:ext xmlns:c16="http://schemas.microsoft.com/office/drawing/2014/chart" uri="{C3380CC4-5D6E-409C-BE32-E72D297353CC}">
                  <c16:uniqueId val="{00000001-8D16-41DA-AED6-E2F06F59B851}"/>
                </c:ext>
              </c:extLst>
            </c:dLbl>
            <c:dLbl>
              <c:idx val="1"/>
              <c:layout>
                <c:manualLayout>
                  <c:x val="0.11201789342955373"/>
                  <c:y val="-2.9436921239055443E-2"/>
                </c:manualLayout>
              </c:layout>
              <c:tx>
                <c:rich>
                  <a:bodyPr rot="0" spcFirstLastPara="1" vertOverflow="ellipsis" vert="horz" wrap="square" lIns="38100" tIns="19050" rIns="38100" bIns="19050" anchor="ctr" anchorCtr="1">
                    <a:noAutofit/>
                  </a:bodyPr>
                  <a:lstStyle/>
                  <a:p>
                    <a:pPr>
                      <a:defRPr sz="900" b="1" i="0" u="none" strike="noStrike" kern="1200" spc="0" baseline="0">
                        <a:solidFill>
                          <a:schemeClr val="tx1"/>
                        </a:solidFill>
                        <a:latin typeface="+mn-lt"/>
                        <a:ea typeface="+mn-ea"/>
                        <a:cs typeface="+mn-cs"/>
                      </a:defRPr>
                    </a:pPr>
                    <a:fld id="{5DE6ABC4-8BAB-4147-BA6B-022FF6659C71}" type="CATEGORYNAME">
                      <a:rPr lang="en-US" sz="900" smtClean="0">
                        <a:solidFill>
                          <a:schemeClr val="tx1"/>
                        </a:solidFill>
                      </a:rPr>
                      <a:pPr>
                        <a:defRPr sz="900">
                          <a:solidFill>
                            <a:schemeClr val="tx1"/>
                          </a:solidFill>
                        </a:defRPr>
                      </a:pPr>
                      <a:t>[CATEGORY NAME]</a:t>
                    </a:fld>
                    <a:r>
                      <a:rPr lang="en-US" sz="900" baseline="0" dirty="0">
                        <a:solidFill>
                          <a:schemeClr val="tx1"/>
                        </a:solidFill>
                      </a:rPr>
                      <a:t> </a:t>
                    </a:r>
                    <a:fld id="{0FBBE0C1-CB6F-4ED5-BCFA-CA83F68A0398}"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6298560138090599"/>
                      <c:h val="0.14071218314551515"/>
                    </c:manualLayout>
                  </c15:layout>
                  <c15:dlblFieldTable/>
                  <c15:showDataLabelsRange val="0"/>
                </c:ext>
                <c:ext xmlns:c16="http://schemas.microsoft.com/office/drawing/2014/chart" uri="{C3380CC4-5D6E-409C-BE32-E72D297353CC}">
                  <c16:uniqueId val="{00000003-8D16-41DA-AED6-E2F06F59B851}"/>
                </c:ext>
              </c:extLst>
            </c:dLbl>
            <c:dLbl>
              <c:idx val="2"/>
              <c:layout>
                <c:manualLayout>
                  <c:x val="0.2004064110018659"/>
                  <c:y val="0.1664558073343776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fld id="{F51984F5-B0F9-41A3-98F7-6804FA310494}" type="CATEGORYNAME">
                      <a:rPr lang="en-US" sz="900">
                        <a:solidFill>
                          <a:schemeClr val="bg1"/>
                        </a:solidFill>
                      </a:rPr>
                      <a:pPr>
                        <a:defRPr sz="900">
                          <a:solidFill>
                            <a:schemeClr val="bg1"/>
                          </a:solidFill>
                        </a:defRPr>
                      </a:pPr>
                      <a:t>[CATEGORY NAME]</a:t>
                    </a:fld>
                    <a:r>
                      <a:rPr lang="en-US" sz="900" baseline="0" dirty="0">
                        <a:solidFill>
                          <a:schemeClr val="bg1"/>
                        </a:solidFill>
                      </a:rPr>
                      <a:t>
</a:t>
                    </a:r>
                    <a:fld id="{3B14B30F-4229-4B5B-B1FB-F773A333ED85}" type="PERCENTAGE">
                      <a:rPr lang="en-US" sz="900" baseline="0" smtClean="0">
                        <a:solidFill>
                          <a:schemeClr val="bg1"/>
                        </a:solidFill>
                      </a:rPr>
                      <a:pPr>
                        <a:defRPr sz="900">
                          <a:solidFill>
                            <a:schemeClr val="bg1"/>
                          </a:solidFill>
                        </a:defRPr>
                      </a:pPr>
                      <a:t>[PERCENTAGE]</a:t>
                    </a:fld>
                    <a:endParaRPr lang="en-US" sz="9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935855539730426"/>
                      <c:h val="0.11636751478123919"/>
                    </c:manualLayout>
                  </c15:layout>
                  <c15:dlblFieldTable/>
                  <c15:showDataLabelsRange val="0"/>
                </c:ext>
                <c:ext xmlns:c16="http://schemas.microsoft.com/office/drawing/2014/chart" uri="{C3380CC4-5D6E-409C-BE32-E72D297353CC}">
                  <c16:uniqueId val="{00000005-8D16-41DA-AED6-E2F06F59B851}"/>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25316D61-A9B2-44C9-9CA9-7DA6708FABE0}" type="CATEGORYNAME">
                      <a:rPr lang="en-US" sz="900">
                        <a:solidFill>
                          <a:schemeClr val="tx1"/>
                        </a:solidFill>
                      </a:rPr>
                      <a:pPr>
                        <a:defRPr sz="900">
                          <a:solidFill>
                            <a:schemeClr val="tx1"/>
                          </a:solidFill>
                        </a:defRPr>
                      </a:pPr>
                      <a:t>[CATEGORY NAME]</a:t>
                    </a:fld>
                    <a:r>
                      <a:rPr lang="en-US" sz="900" baseline="0" dirty="0">
                        <a:solidFill>
                          <a:schemeClr val="tx1"/>
                        </a:solidFill>
                      </a:rPr>
                      <a:t>
</a:t>
                    </a:r>
                    <a:fld id="{E3FDCAF3-7508-41C1-848E-3FE87A2240DF}"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D16-41DA-AED6-E2F06F59B851}"/>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62D80ACD-6671-4F61-A894-E60E82F638B8}" type="CATEGORYNAME">
                      <a:rPr lang="en-US" sz="900">
                        <a:solidFill>
                          <a:schemeClr val="tx1"/>
                        </a:solidFill>
                      </a:rPr>
                      <a:pPr>
                        <a:defRPr sz="900">
                          <a:solidFill>
                            <a:schemeClr val="tx1"/>
                          </a:solidFill>
                        </a:defRPr>
                      </a:pPr>
                      <a:t>[CATEGORY NAME]</a:t>
                    </a:fld>
                    <a:r>
                      <a:rPr lang="en-US" sz="900" baseline="0" dirty="0">
                        <a:solidFill>
                          <a:schemeClr val="tx1"/>
                        </a:solidFill>
                      </a:rPr>
                      <a:t>
</a:t>
                    </a:r>
                    <a:fld id="{AC4F8CAC-8632-4DD4-8B81-C864F4B092E7}"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D16-41DA-AED6-E2F06F59B851}"/>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F508C6B3-52AE-457B-A9A1-24A6064F9525}" type="CATEGORYNAME">
                      <a:rPr lang="en-US" sz="900">
                        <a:solidFill>
                          <a:schemeClr val="tx1"/>
                        </a:solidFill>
                      </a:rPr>
                      <a:pPr>
                        <a:defRPr sz="900">
                          <a:solidFill>
                            <a:schemeClr val="tx1"/>
                          </a:solidFill>
                        </a:defRPr>
                      </a:pPr>
                      <a:t>[CATEGORY NAME]</a:t>
                    </a:fld>
                    <a:r>
                      <a:rPr lang="en-US" sz="900" baseline="0" dirty="0">
                        <a:solidFill>
                          <a:schemeClr val="tx1"/>
                        </a:solidFill>
                      </a:rPr>
                      <a:t>
</a:t>
                    </a:r>
                    <a:fld id="{DF1D30F9-E80A-4752-A941-80F8223602AC}"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D16-41DA-AED6-E2F06F59B851}"/>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D16-41DA-AED6-E2F06F59B851}"/>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D16-41DA-AED6-E2F06F59B85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Entertainment</c:v>
                </c:pt>
                <c:pt idx="1">
                  <c:v>News</c:v>
                </c:pt>
                <c:pt idx="2">
                  <c:v>Sports</c:v>
                </c:pt>
              </c:strCache>
            </c:strRef>
          </c:cat>
          <c:val>
            <c:numRef>
              <c:f>Sheet1!$B$2:$B$4</c:f>
              <c:numCache>
                <c:formatCode>0</c:formatCode>
                <c:ptCount val="3"/>
                <c:pt idx="0">
                  <c:v>90</c:v>
                </c:pt>
                <c:pt idx="1">
                  <c:v>7</c:v>
                </c:pt>
                <c:pt idx="2">
                  <c:v>31</c:v>
                </c:pt>
              </c:numCache>
            </c:numRef>
          </c:val>
          <c:extLst>
            <c:ext xmlns:c16="http://schemas.microsoft.com/office/drawing/2014/chart" uri="{C3380CC4-5D6E-409C-BE32-E72D297353CC}">
              <c16:uniqueId val="{00000010-8D16-41DA-AED6-E2F06F59B851}"/>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solidFill>
                <a:latin typeface="+mn-lt"/>
                <a:ea typeface="+mn-ea"/>
                <a:cs typeface="+mn-cs"/>
              </a:defRPr>
            </a:pPr>
            <a:r>
              <a:rPr lang="en-US" sz="1800" b="1" dirty="0">
                <a:effectLst/>
              </a:rPr>
              <a:t>% of Top 10 Trending Topics By Type</a:t>
            </a:r>
            <a:endParaRPr lang="en-US" dirty="0">
              <a:solidFill>
                <a:schemeClr val="tx1"/>
              </a:solidFill>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solidFill>
              <a:latin typeface="+mn-lt"/>
              <a:ea typeface="+mn-ea"/>
              <a:cs typeface="+mn-cs"/>
            </a:defRPr>
          </a:pPr>
          <a:endParaRPr lang="en-US"/>
        </a:p>
      </c:txPr>
    </c:title>
    <c:autoTitleDeleted val="0"/>
    <c:plotArea>
      <c:layout>
        <c:manualLayout>
          <c:layoutTarget val="inner"/>
          <c:xMode val="edge"/>
          <c:yMode val="edge"/>
          <c:x val="1.6133860457467123E-2"/>
          <c:y val="0.17485431786943029"/>
          <c:w val="0.96773227908506576"/>
          <c:h val="0.63176528196800963"/>
        </c:manualLayout>
      </c:layout>
      <c:barChart>
        <c:barDir val="col"/>
        <c:grouping val="percentStacked"/>
        <c:varyColors val="0"/>
        <c:ser>
          <c:idx val="0"/>
          <c:order val="0"/>
          <c:tx>
            <c:strRef>
              <c:f>Sheet1!$B$1</c:f>
              <c:strCache>
                <c:ptCount val="1"/>
                <c:pt idx="0">
                  <c:v>Direct</c:v>
                </c:pt>
              </c:strCache>
            </c:strRef>
          </c:tx>
          <c:spPr>
            <a:solidFill>
              <a:schemeClr val="accent1"/>
            </a:solidFill>
            <a:ln>
              <a:noFill/>
            </a:ln>
            <a:effectLst/>
          </c:spPr>
          <c:invertIfNegative val="0"/>
          <c:dLbls>
            <c:dLbl>
              <c:idx val="2"/>
              <c:layout>
                <c:manualLayout>
                  <c:x val="4.4001437611273977E-3"/>
                  <c:y val="-6.25000000000000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881-4234-B8C4-1F967F21060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Sheet1!$B$2:$B$4</c:f>
              <c:numCache>
                <c:formatCode>0%</c:formatCode>
                <c:ptCount val="3"/>
                <c:pt idx="0">
                  <c:v>0.14000000000000001</c:v>
                </c:pt>
                <c:pt idx="1">
                  <c:v>0.69</c:v>
                </c:pt>
                <c:pt idx="2">
                  <c:v>0.38</c:v>
                </c:pt>
              </c:numCache>
            </c:numRef>
          </c:val>
          <c:extLst>
            <c:ext xmlns:c16="http://schemas.microsoft.com/office/drawing/2014/chart" uri="{C3380CC4-5D6E-409C-BE32-E72D297353CC}">
              <c16:uniqueId val="{00000000-6881-4234-B8C4-1F967F210604}"/>
            </c:ext>
          </c:extLst>
        </c:ser>
        <c:ser>
          <c:idx val="1"/>
          <c:order val="1"/>
          <c:tx>
            <c:strRef>
              <c:f>Sheet1!$C$1</c:f>
              <c:strCache>
                <c:ptCount val="1"/>
                <c:pt idx="0">
                  <c:v>Related</c:v>
                </c:pt>
              </c:strCache>
            </c:strRef>
          </c:tx>
          <c:spPr>
            <a:solidFill>
              <a:srgbClr val="50C8A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5AF0-43A3-BA87-546B48B75AC7}"/>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AF0-43A3-BA87-546B48B75AC7}"/>
                </c:ext>
              </c:extLst>
            </c:dLbl>
            <c:dLbl>
              <c:idx val="2"/>
              <c:layout>
                <c:manualLayout>
                  <c:x val="2.9334291740849318E-3"/>
                  <c:y val="-0.05"/>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881-4234-B8C4-1F967F21060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Sheet1!$C$2:$C$4</c:f>
              <c:numCache>
                <c:formatCode>0%</c:formatCode>
                <c:ptCount val="3"/>
                <c:pt idx="0">
                  <c:v>0.86</c:v>
                </c:pt>
                <c:pt idx="1">
                  <c:v>0.31</c:v>
                </c:pt>
                <c:pt idx="2">
                  <c:v>0.62</c:v>
                </c:pt>
              </c:numCache>
            </c:numRef>
          </c:val>
          <c:extLst>
            <c:ext xmlns:c16="http://schemas.microsoft.com/office/drawing/2014/chart" uri="{C3380CC4-5D6E-409C-BE32-E72D297353CC}">
              <c16:uniqueId val="{00000001-6881-4234-B8C4-1F967F210604}"/>
            </c:ext>
          </c:extLst>
        </c:ser>
        <c:dLbls>
          <c:showLegendKey val="0"/>
          <c:showVal val="0"/>
          <c:showCatName val="0"/>
          <c:showSerName val="0"/>
          <c:showPercent val="0"/>
          <c:showBubbleSize val="0"/>
        </c:dLbls>
        <c:gapWidth val="150"/>
        <c:overlap val="100"/>
        <c:axId val="645786984"/>
        <c:axId val="645781736"/>
      </c:barChart>
      <c:catAx>
        <c:axId val="6457869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45781736"/>
        <c:crosses val="autoZero"/>
        <c:auto val="1"/>
        <c:lblAlgn val="ctr"/>
        <c:lblOffset val="100"/>
        <c:noMultiLvlLbl val="0"/>
      </c:catAx>
      <c:valAx>
        <c:axId val="645781736"/>
        <c:scaling>
          <c:orientation val="minMax"/>
        </c:scaling>
        <c:delete val="1"/>
        <c:axPos val="l"/>
        <c:numFmt formatCode="0%" sourceLinked="1"/>
        <c:majorTickMark val="none"/>
        <c:minorTickMark val="none"/>
        <c:tickLblPos val="nextTo"/>
        <c:crossAx val="645786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51209747701667E-2"/>
          <c:y val="5.4225636824331083E-2"/>
          <c:w val="0.83264443816417799"/>
          <c:h val="0.65386938079499801"/>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Sheet1!$A$2:$A$16</c:f>
              <c:strCache>
                <c:ptCount val="15"/>
                <c:pt idx="0">
                  <c:v>Radio</c:v>
                </c:pt>
                <c:pt idx="1">
                  <c:v>Facebook Live</c:v>
                </c:pt>
                <c:pt idx="2">
                  <c:v>Twitch</c:v>
                </c:pt>
                <c:pt idx="3">
                  <c:v>Snapchat</c:v>
                </c:pt>
                <c:pt idx="4">
                  <c:v>Other Streaming</c:v>
                </c:pt>
                <c:pt idx="5">
                  <c:v>Online Radio</c:v>
                </c:pt>
                <c:pt idx="6">
                  <c:v>PPV</c:v>
                </c:pt>
                <c:pt idx="7">
                  <c:v>YouTube</c:v>
                </c:pt>
                <c:pt idx="8">
                  <c:v>Netflix</c:v>
                </c:pt>
                <c:pt idx="9">
                  <c:v>Other SVOD</c:v>
                </c:pt>
                <c:pt idx="10">
                  <c:v>Video Games</c:v>
                </c:pt>
                <c:pt idx="11">
                  <c:v>Movies</c:v>
                </c:pt>
                <c:pt idx="12">
                  <c:v>Music</c:v>
                </c:pt>
                <c:pt idx="13">
                  <c:v>Pay-TV</c:v>
                </c:pt>
                <c:pt idx="14">
                  <c:v>Ad-Supported TV</c:v>
                </c:pt>
              </c:strCache>
            </c:strRef>
          </c:cat>
          <c:val>
            <c:numRef>
              <c:f>Sheet1!$B$2:$B$16</c:f>
              <c:numCache>
                <c:formatCode>General</c:formatCode>
                <c:ptCount val="15"/>
                <c:pt idx="0">
                  <c:v>1</c:v>
                </c:pt>
                <c:pt idx="1">
                  <c:v>1</c:v>
                </c:pt>
                <c:pt idx="2">
                  <c:v>1</c:v>
                </c:pt>
                <c:pt idx="3">
                  <c:v>1</c:v>
                </c:pt>
                <c:pt idx="4">
                  <c:v>2</c:v>
                </c:pt>
                <c:pt idx="5">
                  <c:v>2</c:v>
                </c:pt>
                <c:pt idx="6">
                  <c:v>2</c:v>
                </c:pt>
                <c:pt idx="7">
                  <c:v>2</c:v>
                </c:pt>
                <c:pt idx="8">
                  <c:v>3</c:v>
                </c:pt>
                <c:pt idx="9">
                  <c:v>4</c:v>
                </c:pt>
                <c:pt idx="10">
                  <c:v>5</c:v>
                </c:pt>
                <c:pt idx="11">
                  <c:v>5</c:v>
                </c:pt>
                <c:pt idx="12">
                  <c:v>8</c:v>
                </c:pt>
                <c:pt idx="13">
                  <c:v>8</c:v>
                </c:pt>
                <c:pt idx="14">
                  <c:v>83</c:v>
                </c:pt>
              </c:numCache>
            </c:numRef>
          </c:val>
          <c:extLst>
            <c:ext xmlns:c16="http://schemas.microsoft.com/office/drawing/2014/chart" uri="{C3380CC4-5D6E-409C-BE32-E72D297353CC}">
              <c16:uniqueId val="{00000000-ACD8-4760-8294-B199B01E7942}"/>
            </c:ext>
          </c:extLst>
        </c:ser>
        <c:dLbls>
          <c:showLegendKey val="0"/>
          <c:showVal val="0"/>
          <c:showCatName val="0"/>
          <c:showSerName val="0"/>
          <c:showPercent val="0"/>
          <c:showBubbleSize val="0"/>
        </c:dLbls>
        <c:gapWidth val="100"/>
        <c:overlap val="-24"/>
        <c:axId val="514848624"/>
        <c:axId val="514849016"/>
      </c:barChart>
      <c:catAx>
        <c:axId val="514848624"/>
        <c:scaling>
          <c:orientation val="maxMin"/>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700" b="1" i="0" u="none" strike="noStrike" kern="1200" baseline="0">
                <a:solidFill>
                  <a:schemeClr val="tx1"/>
                </a:solidFill>
                <a:latin typeface="+mj-lt"/>
                <a:ea typeface="+mn-ea"/>
                <a:cs typeface="Arial" panose="020B0604020202020204" pitchFamily="34" charset="0"/>
              </a:defRPr>
            </a:pPr>
            <a:endParaRPr lang="en-US"/>
          </a:p>
        </c:txPr>
        <c:crossAx val="514849016"/>
        <c:crosses val="autoZero"/>
        <c:auto val="1"/>
        <c:lblAlgn val="ctr"/>
        <c:lblOffset val="100"/>
        <c:noMultiLvlLbl val="0"/>
      </c:catAx>
      <c:valAx>
        <c:axId val="514849016"/>
        <c:scaling>
          <c:orientation val="minMax"/>
        </c:scaling>
        <c:delete val="1"/>
        <c:axPos val="r"/>
        <c:numFmt formatCode="General" sourceLinked="1"/>
        <c:majorTickMark val="none"/>
        <c:minorTickMark val="none"/>
        <c:tickLblPos val="nextTo"/>
        <c:crossAx val="51484862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367305983374339"/>
          <c:y val="0.30106576375908589"/>
          <c:w val="0.6208269816819737"/>
          <c:h val="0.61279799774697064"/>
        </c:manualLayout>
      </c:layout>
      <c:pieChart>
        <c:varyColors val="1"/>
        <c:ser>
          <c:idx val="0"/>
          <c:order val="0"/>
          <c:tx>
            <c:strRef>
              <c:f>Sheet1!$B$1</c:f>
              <c:strCache>
                <c:ptCount val="1"/>
                <c:pt idx="0">
                  <c:v>#</c:v>
                </c:pt>
              </c:strCache>
            </c:strRef>
          </c:tx>
          <c:explosion val="18"/>
          <c:dPt>
            <c:idx val="0"/>
            <c:bubble3D val="0"/>
            <c:spPr>
              <a:solidFill>
                <a:schemeClr val="accent6">
                  <a:lumMod val="75000"/>
                </a:schemeClr>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C244-4977-A0B3-D8127D06D80C}"/>
              </c:ext>
            </c:extLst>
          </c:dPt>
          <c:dPt>
            <c:idx val="1"/>
            <c:bubble3D val="0"/>
            <c:spPr>
              <a:solidFill>
                <a:schemeClr val="bg1">
                  <a:lumMod val="65000"/>
                </a:schemeClr>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C244-4977-A0B3-D8127D06D80C}"/>
              </c:ext>
            </c:extLst>
          </c:dPt>
          <c:dPt>
            <c:idx val="2"/>
            <c:bubble3D val="0"/>
            <c:spPr>
              <a:solidFill>
                <a:schemeClr val="tx1"/>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C244-4977-A0B3-D8127D06D80C}"/>
              </c:ext>
            </c:extLst>
          </c:dPt>
          <c:dPt>
            <c:idx val="3"/>
            <c:bubble3D val="0"/>
            <c:spPr>
              <a:solidFill>
                <a:schemeClr val="accent3"/>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C244-4977-A0B3-D8127D06D80C}"/>
              </c:ext>
            </c:extLst>
          </c:dPt>
          <c:dPt>
            <c:idx val="4"/>
            <c:bubble3D val="0"/>
            <c:spPr>
              <a:solidFill>
                <a:schemeClr val="accent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C244-4977-A0B3-D8127D06D80C}"/>
              </c:ext>
            </c:extLst>
          </c:dPt>
          <c:dPt>
            <c:idx val="5"/>
            <c:bubble3D val="0"/>
            <c:spPr>
              <a:solidFill>
                <a:srgbClr val="FFFF99"/>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B-C244-4977-A0B3-D8127D06D80C}"/>
              </c:ext>
            </c:extLst>
          </c:dPt>
          <c:dPt>
            <c:idx val="6"/>
            <c:bubble3D val="0"/>
            <c:spPr>
              <a:solidFill>
                <a:schemeClr val="accent4"/>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D-C244-4977-A0B3-D8127D06D80C}"/>
              </c:ext>
            </c:extLst>
          </c:dPt>
          <c:dPt>
            <c:idx val="7"/>
            <c:bubble3D val="0"/>
            <c:spPr>
              <a:solidFill>
                <a:srgbClr val="FAB98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F-5BDF-4E5E-80FB-B2A7C3334279}"/>
              </c:ext>
            </c:extLst>
          </c:dPt>
          <c:dPt>
            <c:idx val="8"/>
            <c:bubble3D val="0"/>
            <c:spPr>
              <a:solidFill>
                <a:srgbClr val="50C8A0"/>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1-8077-4121-BA37-8DD68A34A1E8}"/>
              </c:ext>
            </c:extLst>
          </c:dPt>
          <c:dPt>
            <c:idx val="9"/>
            <c:bubble3D val="0"/>
            <c:spPr>
              <a:solidFill>
                <a:schemeClr val="accent2">
                  <a:lumMod val="40000"/>
                  <a:lumOff val="60000"/>
                </a:schemeClr>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10-8077-4121-BA37-8DD68A34A1E8}"/>
              </c:ext>
            </c:extLst>
          </c:dPt>
          <c:dPt>
            <c:idx val="10"/>
            <c:bubble3D val="0"/>
            <c:spPr>
              <a:gradFill rotWithShape="1">
                <a:gsLst>
                  <a:gs pos="0">
                    <a:schemeClr val="accent5">
                      <a:lumMod val="60000"/>
                      <a:tint val="100000"/>
                      <a:shade val="100000"/>
                      <a:satMod val="130000"/>
                    </a:schemeClr>
                  </a:gs>
                  <a:gs pos="100000">
                    <a:schemeClr val="accent5">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76F9-4A15-AFC4-95D86BD705FE}"/>
              </c:ext>
            </c:extLst>
          </c:dPt>
          <c:dPt>
            <c:idx val="11"/>
            <c:bubble3D val="0"/>
            <c:spPr>
              <a:gradFill rotWithShape="1">
                <a:gsLst>
                  <a:gs pos="0">
                    <a:schemeClr val="accent6">
                      <a:lumMod val="60000"/>
                      <a:tint val="100000"/>
                      <a:shade val="100000"/>
                      <a:satMod val="130000"/>
                    </a:schemeClr>
                  </a:gs>
                  <a:gs pos="100000">
                    <a:schemeClr val="accent6">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4-76F9-4A15-AFC4-95D86BD705FE}"/>
              </c:ext>
            </c:extLst>
          </c:dPt>
          <c:dPt>
            <c:idx val="12"/>
            <c:bubble3D val="0"/>
            <c:spPr>
              <a:gradFill rotWithShape="1">
                <a:gsLst>
                  <a:gs pos="0">
                    <a:schemeClr val="accent1">
                      <a:lumMod val="80000"/>
                      <a:lumOff val="20000"/>
                      <a:tint val="100000"/>
                      <a:shade val="100000"/>
                      <a:satMod val="130000"/>
                    </a:schemeClr>
                  </a:gs>
                  <a:gs pos="100000">
                    <a:schemeClr val="accent1">
                      <a:lumMod val="80000"/>
                      <a:lumOff val="20000"/>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76F9-4A15-AFC4-95D86BD705FE}"/>
              </c:ext>
            </c:extLst>
          </c:dPt>
          <c:dPt>
            <c:idx val="13"/>
            <c:bubble3D val="0"/>
            <c:spPr>
              <a:gradFill rotWithShape="1">
                <a:gsLst>
                  <a:gs pos="0">
                    <a:schemeClr val="accent2">
                      <a:lumMod val="80000"/>
                      <a:lumOff val="20000"/>
                      <a:tint val="100000"/>
                      <a:shade val="100000"/>
                      <a:satMod val="130000"/>
                    </a:schemeClr>
                  </a:gs>
                  <a:gs pos="100000">
                    <a:schemeClr val="accent2">
                      <a:lumMod val="80000"/>
                      <a:lumOff val="20000"/>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2-76F9-4A15-AFC4-95D86BD705FE}"/>
              </c:ext>
            </c:extLst>
          </c:dPt>
          <c:dPt>
            <c:idx val="14"/>
            <c:bubble3D val="0"/>
            <c:spPr>
              <a:solidFill>
                <a:schemeClr val="accent1"/>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76F9-4A15-AFC4-95D86BD705FE}"/>
              </c:ext>
            </c:extLst>
          </c:dPt>
          <c:dPt>
            <c:idx val="15"/>
            <c:bubble3D val="0"/>
            <c:spPr>
              <a:solidFill>
                <a:schemeClr val="accent1"/>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0-76F9-4A15-AFC4-95D86BD705FE}"/>
              </c:ext>
            </c:extLst>
          </c:dPt>
          <c:dLbls>
            <c:dLbl>
              <c:idx val="0"/>
              <c:layout>
                <c:manualLayout>
                  <c:x val="0.18599098206426026"/>
                  <c:y val="8.0715400869813048E-2"/>
                </c:manualLayout>
              </c:layout>
              <c:tx>
                <c:rich>
                  <a:bodyPr rot="0" spcFirstLastPara="1" vertOverflow="ellipsis" vert="horz" wrap="square" lIns="38100" tIns="19050" rIns="38100" bIns="19050" anchor="ctr" anchorCtr="0">
                    <a:spAutoFit/>
                  </a:bodyPr>
                  <a:lstStyle/>
                  <a:p>
                    <a:pPr algn="ctr">
                      <a:defRPr sz="1000" b="1" i="0" u="sng" strike="noStrike" kern="1200" baseline="0">
                        <a:solidFill>
                          <a:srgbClr val="FF0000"/>
                        </a:solidFill>
                        <a:latin typeface="+mn-lt"/>
                        <a:ea typeface="+mn-ea"/>
                        <a:cs typeface="+mn-cs"/>
                      </a:defRPr>
                    </a:pPr>
                    <a:fld id="{960FFF3D-2112-465E-93DF-2ABCE9478D00}" type="CATEGORYNAME">
                      <a:rPr lang="en-US" sz="1000" b="1" u="sng" smtClean="0">
                        <a:solidFill>
                          <a:schemeClr val="tx1"/>
                        </a:solidFill>
                      </a:rPr>
                      <a:pPr algn="ctr">
                        <a:defRPr sz="1000" b="1" u="sng">
                          <a:solidFill>
                            <a:srgbClr val="FF0000"/>
                          </a:solidFill>
                        </a:defRPr>
                      </a:pPr>
                      <a:t>[CATEGORY NAME]</a:t>
                    </a:fld>
                    <a:r>
                      <a:rPr lang="en-US" sz="1000" b="1" u="sng" dirty="0">
                        <a:solidFill>
                          <a:schemeClr val="tx1"/>
                        </a:solidFill>
                      </a:rPr>
                      <a:t>:</a:t>
                    </a:r>
                    <a:r>
                      <a:rPr lang="en-US" sz="1000" b="1" u="sng" baseline="0" dirty="0">
                        <a:solidFill>
                          <a:schemeClr val="tx1"/>
                        </a:solidFill>
                      </a:rPr>
                      <a:t> 1 (1%)</a:t>
                    </a:r>
                  </a:p>
                </c:rich>
              </c:tx>
              <c:spPr>
                <a:noFill/>
                <a:ln>
                  <a:noFill/>
                </a:ln>
                <a:effectLst/>
              </c:spPr>
              <c:txPr>
                <a:bodyPr rot="0" spcFirstLastPara="1" vertOverflow="ellipsis" vert="horz" wrap="square" lIns="38100" tIns="19050" rIns="38100" bIns="19050" anchor="ctr" anchorCtr="0">
                  <a:spAutoFit/>
                </a:bodyPr>
                <a:lstStyle/>
                <a:p>
                  <a:pPr algn="ctr">
                    <a:defRPr sz="1000" b="1" i="0" u="sng" strike="noStrike" kern="1200" baseline="0">
                      <a:solidFill>
                        <a:srgbClr val="FF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7655870616885553"/>
                      <c:h val="6.9318035709475923E-2"/>
                    </c:manualLayout>
                  </c15:layout>
                  <c15:dlblFieldTable/>
                  <c15:showDataLabelsRange val="0"/>
                </c:ext>
                <c:ext xmlns:c16="http://schemas.microsoft.com/office/drawing/2014/chart" uri="{C3380CC4-5D6E-409C-BE32-E72D297353CC}">
                  <c16:uniqueId val="{00000001-C244-4977-A0B3-D8127D06D80C}"/>
                </c:ext>
              </c:extLst>
            </c:dLbl>
            <c:dLbl>
              <c:idx val="1"/>
              <c:layout>
                <c:manualLayout>
                  <c:x val="-2.1927803693169792E-2"/>
                  <c:y val="7.8775986769301962E-2"/>
                </c:manualLayout>
              </c:layout>
              <c:tx>
                <c:rich>
                  <a:bodyPr rot="0" spcFirstLastPara="1" vertOverflow="ellipsis" vert="horz" wrap="square" lIns="38100" tIns="19050" rIns="38100" bIns="19050" anchor="ctr" anchorCtr="0">
                    <a:noAutofit/>
                  </a:bodyPr>
                  <a:lstStyle/>
                  <a:p>
                    <a:pPr algn="ctr">
                      <a:defRPr sz="1000" b="1" i="0" u="sng" strike="noStrike" kern="1200" baseline="0">
                        <a:solidFill>
                          <a:schemeClr val="tx1"/>
                        </a:solidFill>
                        <a:latin typeface="+mn-lt"/>
                        <a:ea typeface="+mn-ea"/>
                        <a:cs typeface="+mn-cs"/>
                      </a:defRPr>
                    </a:pPr>
                    <a:fld id="{D59AFA92-8F79-4311-BFE2-95B487F1A6C6}" type="CATEGORYNAME">
                      <a:rPr lang="en-US" sz="1000" b="1" u="sng" smtClean="0">
                        <a:solidFill>
                          <a:schemeClr val="tx1"/>
                        </a:solidFill>
                      </a:rPr>
                      <a:pPr algn="ctr">
                        <a:defRPr sz="1000" b="1" u="sng">
                          <a:solidFill>
                            <a:schemeClr val="tx1"/>
                          </a:solidFill>
                        </a:defRPr>
                      </a:pPr>
                      <a:t>[CATEGORY NAME]</a:t>
                    </a:fld>
                    <a:r>
                      <a:rPr lang="en-US" sz="1000" b="1" u="sng" dirty="0">
                        <a:solidFill>
                          <a:schemeClr val="tx1"/>
                        </a:solidFill>
                      </a:rPr>
                      <a:t>: </a:t>
                    </a:r>
                    <a:r>
                      <a:rPr lang="en-US" sz="1000" b="1" u="sng" baseline="0" dirty="0">
                        <a:solidFill>
                          <a:schemeClr val="tx1"/>
                        </a:solidFill>
                      </a:rPr>
                      <a:t>1 (1%)</a:t>
                    </a:r>
                  </a:p>
                </c:rich>
              </c:tx>
              <c:spPr>
                <a:noFill/>
                <a:ln>
                  <a:noFill/>
                </a:ln>
                <a:effectLst/>
              </c:spPr>
              <c:txPr>
                <a:bodyPr rot="0" spcFirstLastPara="1" vertOverflow="ellipsis" vert="horz" wrap="square" lIns="38100" tIns="19050" rIns="38100" bIns="19050" anchor="ctr" anchorCtr="0">
                  <a:noAutofit/>
                </a:bodyPr>
                <a:lstStyle/>
                <a:p>
                  <a:pPr algn="ctr">
                    <a:defRPr sz="1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9538043122004715"/>
                      <c:h val="4.5065762751633237E-2"/>
                    </c:manualLayout>
                  </c15:layout>
                  <c15:dlblFieldTable/>
                  <c15:showDataLabelsRange val="0"/>
                </c:ext>
                <c:ext xmlns:c16="http://schemas.microsoft.com/office/drawing/2014/chart" uri="{C3380CC4-5D6E-409C-BE32-E72D297353CC}">
                  <c16:uniqueId val="{00000003-C244-4977-A0B3-D8127D06D80C}"/>
                </c:ext>
              </c:extLst>
            </c:dLbl>
            <c:dLbl>
              <c:idx val="2"/>
              <c:layout>
                <c:manualLayout>
                  <c:x val="4.1021803446545498E-2"/>
                  <c:y val="5.4155789501307394E-2"/>
                </c:manualLayout>
              </c:layout>
              <c:tx>
                <c:rich>
                  <a:bodyPr rot="0" spcFirstLastPara="1" vertOverflow="ellipsis" vert="horz" wrap="square" lIns="38100" tIns="19050" rIns="38100" bIns="19050" anchor="ctr" anchorCtr="0">
                    <a:noAutofit/>
                  </a:bodyPr>
                  <a:lstStyle/>
                  <a:p>
                    <a:pPr algn="l">
                      <a:defRPr sz="1000" b="1" i="0" u="sng" strike="noStrike" kern="1200" baseline="0">
                        <a:solidFill>
                          <a:schemeClr val="tx1"/>
                        </a:solidFill>
                        <a:latin typeface="+mn-lt"/>
                        <a:ea typeface="+mn-ea"/>
                        <a:cs typeface="+mn-cs"/>
                      </a:defRPr>
                    </a:pPr>
                    <a:fld id="{B4C50A76-22C6-4BA1-A643-D5623476B8B0}" type="CATEGORYNAME">
                      <a:rPr lang="en-US" sz="1000" b="1" u="sng" smtClean="0">
                        <a:solidFill>
                          <a:schemeClr val="tx1"/>
                        </a:solidFill>
                      </a:rPr>
                      <a:pPr algn="l">
                        <a:defRPr sz="1000" b="1" u="sng">
                          <a:solidFill>
                            <a:schemeClr val="tx1"/>
                          </a:solidFill>
                        </a:defRPr>
                      </a:pPr>
                      <a:t>[CATEGORY NAME]</a:t>
                    </a:fld>
                    <a:r>
                      <a:rPr lang="en-US" sz="1000" b="1" u="sng" dirty="0">
                        <a:solidFill>
                          <a:schemeClr val="tx1"/>
                        </a:solidFill>
                      </a:rPr>
                      <a:t>:</a:t>
                    </a:r>
                    <a:r>
                      <a:rPr lang="en-US" sz="1000" b="1" u="sng" baseline="0" dirty="0">
                        <a:solidFill>
                          <a:schemeClr val="tx1"/>
                        </a:solidFill>
                      </a:rPr>
                      <a:t> 1 (1%)</a:t>
                    </a:r>
                  </a:p>
                </c:rich>
              </c:tx>
              <c:spPr>
                <a:noFill/>
                <a:ln>
                  <a:noFill/>
                </a:ln>
                <a:effectLst/>
              </c:spPr>
              <c:txPr>
                <a:bodyPr rot="0" spcFirstLastPara="1" vertOverflow="ellipsis" vert="horz" wrap="square" lIns="38100" tIns="19050" rIns="38100" bIns="19050" anchor="ctr" anchorCtr="0">
                  <a:noAutofit/>
                </a:bodyPr>
                <a:lstStyle/>
                <a:p>
                  <a:pPr algn="l">
                    <a:defRPr sz="1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3304801173916271"/>
                      <c:h val="5.2520476149220077E-2"/>
                    </c:manualLayout>
                  </c15:layout>
                  <c15:dlblFieldTable/>
                  <c15:showDataLabelsRange val="0"/>
                </c:ext>
                <c:ext xmlns:c16="http://schemas.microsoft.com/office/drawing/2014/chart" uri="{C3380CC4-5D6E-409C-BE32-E72D297353CC}">
                  <c16:uniqueId val="{00000005-C244-4977-A0B3-D8127D06D80C}"/>
                </c:ext>
              </c:extLst>
            </c:dLbl>
            <c:dLbl>
              <c:idx val="3"/>
              <c:layout>
                <c:manualLayout>
                  <c:x val="-4.1852117786074165E-2"/>
                  <c:y val="3.2917072922240317E-2"/>
                </c:manualLayout>
              </c:layout>
              <c:tx>
                <c:rich>
                  <a:bodyPr rot="0" spcFirstLastPara="1" vertOverflow="ellipsis" vert="horz" wrap="square" lIns="38100" tIns="19050" rIns="38100" bIns="19050" anchor="ctr" anchorCtr="0">
                    <a:noAutofit/>
                  </a:bodyPr>
                  <a:lstStyle/>
                  <a:p>
                    <a:pPr algn="l">
                      <a:defRPr sz="1000" b="1" i="0" u="sng" strike="noStrike" kern="1200" baseline="0">
                        <a:solidFill>
                          <a:schemeClr val="tx1"/>
                        </a:solidFill>
                        <a:latin typeface="+mn-lt"/>
                        <a:ea typeface="+mn-ea"/>
                        <a:cs typeface="+mn-cs"/>
                      </a:defRPr>
                    </a:pPr>
                    <a:fld id="{FC9AA80D-8F7E-42DB-935D-FFE0BF738240}" type="CATEGORYNAME">
                      <a:rPr lang="en-US" sz="1000" b="1" u="sng" smtClean="0">
                        <a:solidFill>
                          <a:schemeClr val="tx1"/>
                        </a:solidFill>
                      </a:rPr>
                      <a:pPr algn="l">
                        <a:defRPr sz="1000" b="1" u="sng">
                          <a:solidFill>
                            <a:schemeClr val="tx1"/>
                          </a:solidFill>
                        </a:defRPr>
                      </a:pPr>
                      <a:t>[CATEGORY NAME]</a:t>
                    </a:fld>
                    <a:r>
                      <a:rPr lang="en-US" sz="1000" b="1" u="sng" dirty="0">
                        <a:solidFill>
                          <a:schemeClr val="tx1"/>
                        </a:solidFill>
                      </a:rPr>
                      <a:t>: </a:t>
                    </a:r>
                    <a:r>
                      <a:rPr lang="en-US" sz="1000" b="1" u="sng" baseline="0" dirty="0">
                        <a:solidFill>
                          <a:schemeClr val="tx1"/>
                        </a:solidFill>
                      </a:rPr>
                      <a:t>1 (1%)</a:t>
                    </a:r>
                  </a:p>
                </c:rich>
              </c:tx>
              <c:spPr>
                <a:noFill/>
                <a:ln>
                  <a:noFill/>
                </a:ln>
                <a:effectLst/>
              </c:spPr>
              <c:txPr>
                <a:bodyPr rot="0" spcFirstLastPara="1" vertOverflow="ellipsis" vert="horz" wrap="square" lIns="38100" tIns="19050" rIns="38100" bIns="19050" anchor="ctr" anchorCtr="0">
                  <a:noAutofit/>
                </a:bodyPr>
                <a:lstStyle/>
                <a:p>
                  <a:pPr algn="l">
                    <a:defRPr sz="1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3084372667115957"/>
                      <c:h val="4.2615204690097983E-2"/>
                    </c:manualLayout>
                  </c15:layout>
                  <c15:dlblFieldTable/>
                  <c15:showDataLabelsRange val="0"/>
                </c:ext>
                <c:ext xmlns:c16="http://schemas.microsoft.com/office/drawing/2014/chart" uri="{C3380CC4-5D6E-409C-BE32-E72D297353CC}">
                  <c16:uniqueId val="{00000007-C244-4977-A0B3-D8127D06D80C}"/>
                </c:ext>
              </c:extLst>
            </c:dLbl>
            <c:dLbl>
              <c:idx val="4"/>
              <c:layout>
                <c:manualLayout>
                  <c:x val="-4.0785344362897144E-2"/>
                  <c:y val="3.5857260202764316E-3"/>
                </c:manualLayout>
              </c:layout>
              <c:tx>
                <c:rich>
                  <a:bodyPr rot="0" spcFirstLastPara="1" vertOverflow="ellipsis" vert="horz" wrap="square" lIns="38100" tIns="19050" rIns="38100" bIns="19050" anchor="ctr" anchorCtr="0">
                    <a:noAutofit/>
                  </a:bodyPr>
                  <a:lstStyle/>
                  <a:p>
                    <a:pPr algn="ctr">
                      <a:defRPr sz="1000" b="1" i="0" u="sng" strike="noStrike" kern="1200" baseline="0">
                        <a:solidFill>
                          <a:schemeClr val="tx1"/>
                        </a:solidFill>
                        <a:latin typeface="+mn-lt"/>
                        <a:ea typeface="+mn-ea"/>
                        <a:cs typeface="+mn-cs"/>
                      </a:defRPr>
                    </a:pPr>
                    <a:fld id="{B43DC4CF-AEF7-4F84-8CB8-40793607E458}" type="CATEGORYNAME">
                      <a:rPr lang="en-US" sz="1000" b="1" u="sng" smtClean="0">
                        <a:solidFill>
                          <a:schemeClr val="tx1"/>
                        </a:solidFill>
                      </a:rPr>
                      <a:pPr algn="ctr">
                        <a:defRPr sz="1000" b="1" u="sng">
                          <a:solidFill>
                            <a:schemeClr val="tx1"/>
                          </a:solidFill>
                        </a:defRPr>
                      </a:pPr>
                      <a:t>[CATEGORY NAME]</a:t>
                    </a:fld>
                    <a:r>
                      <a:rPr lang="en-US" sz="1000" b="1" u="sng" dirty="0">
                        <a:solidFill>
                          <a:schemeClr val="tx1"/>
                        </a:solidFill>
                      </a:rPr>
                      <a:t>: </a:t>
                    </a:r>
                    <a:r>
                      <a:rPr lang="en-US" sz="1000" b="1" u="sng" baseline="0" dirty="0">
                        <a:solidFill>
                          <a:schemeClr val="tx1"/>
                        </a:solidFill>
                      </a:rPr>
                      <a:t>2 (2%)</a:t>
                    </a:r>
                  </a:p>
                </c:rich>
              </c:tx>
              <c:spPr>
                <a:noFill/>
                <a:ln>
                  <a:noFill/>
                </a:ln>
                <a:effectLst/>
              </c:spPr>
              <c:txPr>
                <a:bodyPr rot="0" spcFirstLastPara="1" vertOverflow="ellipsis" vert="horz" wrap="square" lIns="38100" tIns="19050" rIns="38100" bIns="19050" anchor="ctr" anchorCtr="0">
                  <a:noAutofit/>
                </a:bodyPr>
                <a:lstStyle/>
                <a:p>
                  <a:pPr algn="ctr">
                    <a:defRPr sz="1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9287086787988831"/>
                      <c:h val="5.5270311025986917E-2"/>
                    </c:manualLayout>
                  </c15:layout>
                  <c15:dlblFieldTable/>
                  <c15:showDataLabelsRange val="0"/>
                </c:ext>
                <c:ext xmlns:c16="http://schemas.microsoft.com/office/drawing/2014/chart" uri="{C3380CC4-5D6E-409C-BE32-E72D297353CC}">
                  <c16:uniqueId val="{00000009-C244-4977-A0B3-D8127D06D80C}"/>
                </c:ext>
              </c:extLst>
            </c:dLbl>
            <c:dLbl>
              <c:idx val="5"/>
              <c:layout>
                <c:manualLayout>
                  <c:x val="-4.5717639543634905E-2"/>
                  <c:y val="-1.5078457414221213E-2"/>
                </c:manualLayout>
              </c:layout>
              <c:tx>
                <c:rich>
                  <a:bodyPr rot="0" spcFirstLastPara="1" vertOverflow="ellipsis" vert="horz" wrap="square" lIns="38100" tIns="19050" rIns="38100" bIns="19050" anchor="ctr" anchorCtr="0">
                    <a:noAutofit/>
                  </a:bodyPr>
                  <a:lstStyle/>
                  <a:p>
                    <a:pPr algn="ctr">
                      <a:defRPr sz="1000" b="1" i="0" u="sng" strike="noStrike" kern="1200" baseline="0">
                        <a:solidFill>
                          <a:srgbClr val="FF0000"/>
                        </a:solidFill>
                        <a:latin typeface="+mn-lt"/>
                        <a:ea typeface="+mn-ea"/>
                        <a:cs typeface="+mn-cs"/>
                      </a:defRPr>
                    </a:pPr>
                    <a:fld id="{A6FB4875-5495-43E2-A656-029D8EB06365}" type="CATEGORYNAME">
                      <a:rPr lang="en-US" sz="1000" b="1" u="sng" smtClean="0">
                        <a:solidFill>
                          <a:schemeClr val="tx1"/>
                        </a:solidFill>
                      </a:rPr>
                      <a:pPr algn="ctr">
                        <a:defRPr sz="1000" b="1" u="sng">
                          <a:solidFill>
                            <a:srgbClr val="FF0000"/>
                          </a:solidFill>
                        </a:defRPr>
                      </a:pPr>
                      <a:t>[CATEGORY NAME]</a:t>
                    </a:fld>
                    <a:r>
                      <a:rPr lang="en-US" sz="1000" b="1" u="sng" dirty="0">
                        <a:solidFill>
                          <a:schemeClr val="tx1"/>
                        </a:solidFill>
                      </a:rPr>
                      <a:t>: 3 (3%)</a:t>
                    </a:r>
                  </a:p>
                </c:rich>
              </c:tx>
              <c:spPr>
                <a:noFill/>
                <a:ln>
                  <a:noFill/>
                </a:ln>
                <a:effectLst/>
              </c:spPr>
              <c:txPr>
                <a:bodyPr rot="0" spcFirstLastPara="1" vertOverflow="ellipsis" vert="horz" wrap="square" lIns="38100" tIns="19050" rIns="38100" bIns="19050" anchor="ctr" anchorCtr="0">
                  <a:noAutofit/>
                </a:bodyPr>
                <a:lstStyle/>
                <a:p>
                  <a:pPr algn="ctr">
                    <a:defRPr sz="1000" b="1" i="0" u="sng" strike="noStrike" kern="1200" baseline="0">
                      <a:solidFill>
                        <a:srgbClr val="FF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5598762090621308"/>
                      <c:h val="6.8718471978640394E-2"/>
                    </c:manualLayout>
                  </c15:layout>
                  <c15:dlblFieldTable/>
                  <c15:showDataLabelsRange val="0"/>
                </c:ext>
                <c:ext xmlns:c16="http://schemas.microsoft.com/office/drawing/2014/chart" uri="{C3380CC4-5D6E-409C-BE32-E72D297353CC}">
                  <c16:uniqueId val="{0000000B-C244-4977-A0B3-D8127D06D80C}"/>
                </c:ext>
              </c:extLst>
            </c:dLbl>
            <c:dLbl>
              <c:idx val="6"/>
              <c:layout>
                <c:manualLayout>
                  <c:x val="7.7217333543350294E-2"/>
                  <c:y val="-2.8716102462656486E-2"/>
                </c:manualLayout>
              </c:layout>
              <c:tx>
                <c:rich>
                  <a:bodyPr rot="0" spcFirstLastPara="1" vertOverflow="ellipsis" vert="horz" wrap="square" lIns="38100" tIns="19050" rIns="38100" bIns="19050" anchor="ctr" anchorCtr="0">
                    <a:noAutofit/>
                  </a:bodyPr>
                  <a:lstStyle/>
                  <a:p>
                    <a:pPr algn="l">
                      <a:defRPr sz="1000" b="1" i="0" u="sng" strike="noStrike" kern="1200" baseline="0">
                        <a:solidFill>
                          <a:schemeClr val="tx1"/>
                        </a:solidFill>
                        <a:latin typeface="+mn-lt"/>
                        <a:ea typeface="+mn-ea"/>
                        <a:cs typeface="+mn-cs"/>
                      </a:defRPr>
                    </a:pPr>
                    <a:fld id="{E07EE988-67D3-461A-836D-69E4A8687EFE}" type="CATEGORYNAME">
                      <a:rPr lang="en-US" sz="1000" u="sng" smtClean="0"/>
                      <a:pPr algn="l">
                        <a:defRPr sz="1000" b="1" u="sng">
                          <a:solidFill>
                            <a:schemeClr val="tx1"/>
                          </a:solidFill>
                        </a:defRPr>
                      </a:pPr>
                      <a:t>[CATEGORY NAME]</a:t>
                    </a:fld>
                    <a:r>
                      <a:rPr lang="en-US" sz="1000" u="sng" dirty="0"/>
                      <a:t>:</a:t>
                    </a:r>
                    <a:r>
                      <a:rPr lang="en-US" sz="1000" u="sng" baseline="0" dirty="0"/>
                      <a:t> </a:t>
                    </a:r>
                    <a:fld id="{EA3888D7-36C4-423E-9EB5-53CF09C7BA69}" type="VALUE">
                      <a:rPr lang="en-US" sz="1000" u="sng" baseline="0" smtClean="0"/>
                      <a:pPr algn="l">
                        <a:defRPr sz="1000" b="1" u="sng">
                          <a:solidFill>
                            <a:schemeClr val="tx1"/>
                          </a:solidFill>
                        </a:defRPr>
                      </a:pPr>
                      <a:t>[VALUE]</a:t>
                    </a:fld>
                    <a:r>
                      <a:rPr lang="en-US" sz="1000" u="sng" baseline="0" dirty="0"/>
                      <a:t> (</a:t>
                    </a:r>
                    <a:fld id="{54290C21-89F7-4D28-923B-DAA6EAF515AA}" type="PERCENTAGE">
                      <a:rPr lang="en-US" sz="1000" u="sng" baseline="0" smtClean="0"/>
                      <a:pPr algn="l">
                        <a:defRPr sz="1000" b="1" u="sng">
                          <a:solidFill>
                            <a:schemeClr val="tx1"/>
                          </a:solidFill>
                        </a:defRPr>
                      </a:pPr>
                      <a:t>[PERCENTAGE]</a:t>
                    </a:fld>
                    <a:r>
                      <a:rPr lang="en-US" sz="1000" u="sng" baseline="0" dirty="0"/>
                      <a:t>)</a:t>
                    </a:r>
                  </a:p>
                </c:rich>
              </c:tx>
              <c:spPr>
                <a:noFill/>
                <a:ln>
                  <a:noFill/>
                </a:ln>
                <a:effectLst/>
              </c:spPr>
              <c:txPr>
                <a:bodyPr rot="0" spcFirstLastPara="1" vertOverflow="ellipsis" vert="horz" wrap="square" lIns="38100" tIns="19050" rIns="38100" bIns="19050" anchor="ctr" anchorCtr="0">
                  <a:noAutofit/>
                </a:bodyPr>
                <a:lstStyle/>
                <a:p>
                  <a:pPr algn="l">
                    <a:defRPr sz="1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9969622275376698"/>
                      <c:h val="4.0510819751999737E-2"/>
                    </c:manualLayout>
                  </c15:layout>
                  <c15:dlblFieldTable/>
                  <c15:showDataLabelsRange val="0"/>
                </c:ext>
                <c:ext xmlns:c16="http://schemas.microsoft.com/office/drawing/2014/chart" uri="{C3380CC4-5D6E-409C-BE32-E72D297353CC}">
                  <c16:uniqueId val="{0000000D-C244-4977-A0B3-D8127D06D80C}"/>
                </c:ext>
              </c:extLst>
            </c:dLbl>
            <c:dLbl>
              <c:idx val="7"/>
              <c:layout>
                <c:manualLayout>
                  <c:x val="-2.1190115953302513E-3"/>
                  <c:y val="-4.4488723863206465E-2"/>
                </c:manualLayout>
              </c:layout>
              <c:tx>
                <c:rich>
                  <a:bodyPr rot="0" spcFirstLastPara="1" vertOverflow="ellipsis" vert="horz" wrap="square" lIns="38100" tIns="19050" rIns="38100" bIns="19050" anchor="ctr" anchorCtr="0">
                    <a:noAutofit/>
                  </a:bodyPr>
                  <a:lstStyle/>
                  <a:p>
                    <a:pPr algn="l">
                      <a:defRPr sz="1000" b="1" i="0" u="sng" strike="noStrike" kern="1200" baseline="0">
                        <a:solidFill>
                          <a:schemeClr val="tx1"/>
                        </a:solidFill>
                        <a:latin typeface="+mn-lt"/>
                        <a:ea typeface="+mn-ea"/>
                        <a:cs typeface="+mn-cs"/>
                      </a:defRPr>
                    </a:pPr>
                    <a:fld id="{C8F9D644-6FE6-4D2F-99D8-DECC6727B489}" type="CATEGORYNAME">
                      <a:rPr lang="en-US" sz="1000" u="sng" smtClean="0"/>
                      <a:pPr algn="l">
                        <a:defRPr sz="1000" b="1" u="sng">
                          <a:solidFill>
                            <a:schemeClr val="tx1"/>
                          </a:solidFill>
                        </a:defRPr>
                      </a:pPr>
                      <a:t>[CATEGORY NAME]</a:t>
                    </a:fld>
                    <a:r>
                      <a:rPr lang="en-US" sz="1000" u="sng" dirty="0"/>
                      <a:t>: </a:t>
                    </a:r>
                    <a:fld id="{5FA9D35E-9BB2-43CD-AA27-E82AF82774DE}" type="VALUE">
                      <a:rPr lang="en-US" sz="1000" u="sng" baseline="0" smtClean="0"/>
                      <a:pPr algn="l">
                        <a:defRPr sz="1000" b="1" u="sng">
                          <a:solidFill>
                            <a:schemeClr val="tx1"/>
                          </a:solidFill>
                        </a:defRPr>
                      </a:pPr>
                      <a:t>[VALUE]</a:t>
                    </a:fld>
                    <a:r>
                      <a:rPr lang="en-US" sz="1000" u="sng" baseline="0" dirty="0"/>
                      <a:t> (</a:t>
                    </a:r>
                    <a:fld id="{5BE850C3-C58C-4244-B3F6-65DE57B7019C}" type="PERCENTAGE">
                      <a:rPr lang="en-US" sz="1000" u="sng" baseline="0" smtClean="0"/>
                      <a:pPr algn="l">
                        <a:defRPr sz="1000" b="1" u="sng">
                          <a:solidFill>
                            <a:schemeClr val="tx1"/>
                          </a:solidFill>
                        </a:defRPr>
                      </a:pPr>
                      <a:t>[PERCENTAGE]</a:t>
                    </a:fld>
                    <a:r>
                      <a:rPr lang="en-US" sz="1000" u="sng" baseline="0" dirty="0"/>
                      <a:t>)</a:t>
                    </a:r>
                  </a:p>
                </c:rich>
              </c:tx>
              <c:spPr>
                <a:noFill/>
                <a:ln>
                  <a:noFill/>
                </a:ln>
                <a:effectLst/>
              </c:spPr>
              <c:txPr>
                <a:bodyPr rot="0" spcFirstLastPara="1" vertOverflow="ellipsis" vert="horz" wrap="square" lIns="38100" tIns="19050" rIns="38100" bIns="19050" anchor="ctr" anchorCtr="0">
                  <a:noAutofit/>
                </a:bodyPr>
                <a:lstStyle/>
                <a:p>
                  <a:pPr algn="l">
                    <a:defRPr sz="1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8261544076866202"/>
                      <c:h val="4.350126263332102E-2"/>
                    </c:manualLayout>
                  </c15:layout>
                  <c15:dlblFieldTable/>
                  <c15:showDataLabelsRange val="0"/>
                </c:ext>
                <c:ext xmlns:c16="http://schemas.microsoft.com/office/drawing/2014/chart" uri="{C3380CC4-5D6E-409C-BE32-E72D297353CC}">
                  <c16:uniqueId val="{0000000F-5BDF-4E5E-80FB-B2A7C3334279}"/>
                </c:ext>
              </c:extLst>
            </c:dLbl>
            <c:dLbl>
              <c:idx val="8"/>
              <c:layout>
                <c:manualLayout>
                  <c:x val="-7.6863927440026888E-2"/>
                  <c:y val="-4.3769089509624035E-2"/>
                </c:manualLayout>
              </c:layout>
              <c:tx>
                <c:rich>
                  <a:bodyPr rot="0" spcFirstLastPara="1" vertOverflow="ellipsis" vert="horz" wrap="square" lIns="38100" tIns="19050" rIns="38100" bIns="19050" anchor="ctr" anchorCtr="0">
                    <a:spAutoFit/>
                  </a:bodyPr>
                  <a:lstStyle/>
                  <a:p>
                    <a:pPr algn="ctr">
                      <a:defRPr sz="1000" b="1" i="0" u="sng" strike="noStrike" kern="1200" baseline="0">
                        <a:solidFill>
                          <a:schemeClr val="tx1"/>
                        </a:solidFill>
                        <a:latin typeface="+mn-lt"/>
                        <a:ea typeface="+mn-ea"/>
                        <a:cs typeface="+mn-cs"/>
                      </a:defRPr>
                    </a:pPr>
                    <a:fld id="{EEB2A8DF-BF9F-47DA-B02D-36488A638505}" type="CATEGORYNAME">
                      <a:rPr lang="en-US" sz="1000" u="sng" smtClean="0"/>
                      <a:pPr algn="ctr">
                        <a:defRPr sz="1000" b="1" u="sng">
                          <a:solidFill>
                            <a:schemeClr val="tx1"/>
                          </a:solidFill>
                        </a:defRPr>
                      </a:pPr>
                      <a:t>[CATEGORY NAME]</a:t>
                    </a:fld>
                    <a:r>
                      <a:rPr lang="en-US" sz="1000" u="sng" dirty="0"/>
                      <a:t>: </a:t>
                    </a:r>
                    <a:fld id="{F86A6490-C630-40FD-AAE7-813670F146E1}" type="VALUE">
                      <a:rPr lang="en-US" sz="1000" u="sng" baseline="0" smtClean="0"/>
                      <a:pPr algn="ctr">
                        <a:defRPr sz="1000" b="1" u="sng">
                          <a:solidFill>
                            <a:schemeClr val="tx1"/>
                          </a:solidFill>
                        </a:defRPr>
                      </a:pPr>
                      <a:t>[VALUE]</a:t>
                    </a:fld>
                    <a:r>
                      <a:rPr lang="en-US" sz="1000" u="sng" baseline="0" dirty="0"/>
                      <a:t> (</a:t>
                    </a:r>
                    <a:fld id="{4A7AB1D4-5EDE-4211-9621-1A0F640FCD16}" type="PERCENTAGE">
                      <a:rPr lang="en-US" sz="1000" u="sng" baseline="0" smtClean="0"/>
                      <a:pPr algn="ctr">
                        <a:defRPr sz="1000" b="1" u="sng">
                          <a:solidFill>
                            <a:schemeClr val="tx1"/>
                          </a:solidFill>
                        </a:defRPr>
                      </a:pPr>
                      <a:t>[PERCENTAGE]</a:t>
                    </a:fld>
                    <a:r>
                      <a:rPr lang="en-US" sz="1000" u="sng" baseline="0" dirty="0"/>
                      <a:t>)</a:t>
                    </a:r>
                  </a:p>
                </c:rich>
              </c:tx>
              <c:spPr>
                <a:noFill/>
                <a:ln>
                  <a:noFill/>
                </a:ln>
                <a:effectLst/>
              </c:spPr>
              <c:txPr>
                <a:bodyPr rot="0" spcFirstLastPara="1" vertOverflow="ellipsis" vert="horz" wrap="square" lIns="38100" tIns="19050" rIns="38100" bIns="19050" anchor="ctr" anchorCtr="0">
                  <a:spAutoFit/>
                </a:bodyPr>
                <a:lstStyle/>
                <a:p>
                  <a:pPr algn="ctr">
                    <a:defRPr sz="1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8077-4121-BA37-8DD68A34A1E8}"/>
                </c:ext>
              </c:extLst>
            </c:dLbl>
            <c:dLbl>
              <c:idx val="9"/>
              <c:delete val="1"/>
              <c:extLst>
                <c:ext xmlns:c15="http://schemas.microsoft.com/office/drawing/2012/chart" uri="{CE6537A1-D6FC-4f65-9D91-7224C49458BB}"/>
                <c:ext xmlns:c16="http://schemas.microsoft.com/office/drawing/2014/chart" uri="{C3380CC4-5D6E-409C-BE32-E72D297353CC}">
                  <c16:uniqueId val="{00000010-8077-4121-BA37-8DD68A34A1E8}"/>
                </c:ext>
              </c:extLst>
            </c:dLbl>
            <c:dLbl>
              <c:idx val="10"/>
              <c:layout>
                <c:manualLayout>
                  <c:x val="3.5850674141142416E-2"/>
                  <c:y val="-3.2455904909085259E-2"/>
                </c:manualLayout>
              </c:layout>
              <c:tx>
                <c:rich>
                  <a:bodyPr rot="0" spcFirstLastPara="1" vertOverflow="ellipsis" vert="horz" wrap="square" lIns="38100" tIns="19050" rIns="38100" bIns="19050" anchor="ctr" anchorCtr="0">
                    <a:spAutoFit/>
                  </a:bodyPr>
                  <a:lstStyle/>
                  <a:p>
                    <a:pPr algn="ctr">
                      <a:defRPr sz="1000" b="1" i="0" u="sng" strike="noStrike" kern="1200" baseline="0">
                        <a:solidFill>
                          <a:schemeClr val="tx1"/>
                        </a:solidFill>
                        <a:latin typeface="+mn-lt"/>
                        <a:ea typeface="+mn-ea"/>
                        <a:cs typeface="+mn-cs"/>
                      </a:defRPr>
                    </a:pPr>
                    <a:fld id="{507BA570-4A1C-44E6-85AC-75F58A14991E}" type="CATEGORYNAME">
                      <a:rPr lang="en-US" sz="1000" u="sng" smtClean="0"/>
                      <a:pPr algn="ctr">
                        <a:defRPr sz="1000" b="1" u="sng">
                          <a:solidFill>
                            <a:schemeClr val="tx1"/>
                          </a:solidFill>
                        </a:defRPr>
                      </a:pPr>
                      <a:t>[CATEGORY NAME]</a:t>
                    </a:fld>
                    <a:r>
                      <a:rPr lang="en-US" sz="1000" u="sng" dirty="0"/>
                      <a:t>: </a:t>
                    </a:r>
                    <a:fld id="{1DB67BAD-4B9B-46D8-A3B9-9EEB7C0A33BA}" type="VALUE">
                      <a:rPr lang="en-US" sz="1000" u="sng" baseline="0" smtClean="0"/>
                      <a:pPr algn="ctr">
                        <a:defRPr sz="1000" b="1" u="sng">
                          <a:solidFill>
                            <a:schemeClr val="tx1"/>
                          </a:solidFill>
                        </a:defRPr>
                      </a:pPr>
                      <a:t>[VALUE]</a:t>
                    </a:fld>
                    <a:r>
                      <a:rPr lang="en-US" sz="1000" u="sng" baseline="0" dirty="0"/>
                      <a:t> (</a:t>
                    </a:r>
                    <a:fld id="{456A2FDC-F9E8-41EE-A8C9-859C3E218794}" type="PERCENTAGE">
                      <a:rPr lang="en-US" sz="1000" u="sng" baseline="0" smtClean="0"/>
                      <a:pPr algn="ctr">
                        <a:defRPr sz="1000" b="1" u="sng">
                          <a:solidFill>
                            <a:schemeClr val="tx1"/>
                          </a:solidFill>
                        </a:defRPr>
                      </a:pPr>
                      <a:t>[PERCENTAGE]</a:t>
                    </a:fld>
                    <a:r>
                      <a:rPr lang="en-US" sz="1000" u="sng" baseline="0" dirty="0"/>
                      <a:t>)</a:t>
                    </a:r>
                  </a:p>
                </c:rich>
              </c:tx>
              <c:spPr>
                <a:noFill/>
                <a:ln>
                  <a:noFill/>
                </a:ln>
                <a:effectLst/>
              </c:spPr>
              <c:txPr>
                <a:bodyPr rot="0" spcFirstLastPara="1" vertOverflow="ellipsis" vert="horz" wrap="square" lIns="38100" tIns="19050" rIns="38100" bIns="19050" anchor="ctr" anchorCtr="0">
                  <a:spAutoFit/>
                </a:bodyPr>
                <a:lstStyle/>
                <a:p>
                  <a:pPr algn="ctr">
                    <a:defRPr sz="1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1604822815290012"/>
                      <c:h val="6.7120785305450473E-2"/>
                    </c:manualLayout>
                  </c15:layout>
                  <c15:dlblFieldTable/>
                  <c15:showDataLabelsRange val="0"/>
                </c:ext>
                <c:ext xmlns:c16="http://schemas.microsoft.com/office/drawing/2014/chart" uri="{C3380CC4-5D6E-409C-BE32-E72D297353CC}">
                  <c16:uniqueId val="{00000005-76F9-4A15-AFC4-95D86BD705FE}"/>
                </c:ext>
              </c:extLst>
            </c:dLbl>
            <c:dLbl>
              <c:idx val="11"/>
              <c:layout>
                <c:manualLayout>
                  <c:x val="9.8858707289874777E-3"/>
                  <c:y val="-4.2997453156231998E-2"/>
                </c:manualLayout>
              </c:layout>
              <c:tx>
                <c:rich>
                  <a:bodyPr rot="0" spcFirstLastPara="1" vertOverflow="ellipsis" vert="horz" wrap="square" lIns="38100" tIns="19050" rIns="38100" bIns="19050" anchor="ctr" anchorCtr="0">
                    <a:spAutoFit/>
                  </a:bodyPr>
                  <a:lstStyle/>
                  <a:p>
                    <a:pPr algn="ctr">
                      <a:defRPr sz="1000" b="1" i="0" u="sng" strike="noStrike" kern="1200" baseline="0">
                        <a:solidFill>
                          <a:schemeClr val="tx1"/>
                        </a:solidFill>
                        <a:latin typeface="+mn-lt"/>
                        <a:ea typeface="+mn-ea"/>
                        <a:cs typeface="+mn-cs"/>
                      </a:defRPr>
                    </a:pPr>
                    <a:fld id="{945DEB53-814A-47D0-A547-66F60F3EA352}" type="CATEGORYNAME">
                      <a:rPr lang="en-US" sz="1000" u="sng" smtClean="0"/>
                      <a:pPr algn="ctr">
                        <a:defRPr sz="1000" b="1" u="sng">
                          <a:solidFill>
                            <a:schemeClr val="tx1"/>
                          </a:solidFill>
                        </a:defRPr>
                      </a:pPr>
                      <a:t>[CATEGORY NAME]</a:t>
                    </a:fld>
                    <a:r>
                      <a:rPr lang="en-US" sz="1000" u="sng" dirty="0"/>
                      <a:t>: </a:t>
                    </a:r>
                    <a:fld id="{69F348CC-7E80-4B38-A054-D1A9C9B3E9E8}" type="VALUE">
                      <a:rPr lang="en-US" sz="1000" u="sng" baseline="0" smtClean="0"/>
                      <a:pPr algn="ctr">
                        <a:defRPr sz="1000" b="1" u="sng">
                          <a:solidFill>
                            <a:schemeClr val="tx1"/>
                          </a:solidFill>
                        </a:defRPr>
                      </a:pPr>
                      <a:t>[VALUE]</a:t>
                    </a:fld>
                    <a:r>
                      <a:rPr lang="en-US" sz="1000" u="sng" baseline="0" dirty="0"/>
                      <a:t> (</a:t>
                    </a:r>
                    <a:fld id="{61FF751F-26E6-4500-9860-6A0DE727046F}" type="PERCENTAGE">
                      <a:rPr lang="en-US" sz="1000" u="sng" baseline="0" smtClean="0"/>
                      <a:pPr algn="ctr">
                        <a:defRPr sz="1000" b="1" u="sng">
                          <a:solidFill>
                            <a:schemeClr val="tx1"/>
                          </a:solidFill>
                        </a:defRPr>
                      </a:pPr>
                      <a:t>[PERCENTAGE]</a:t>
                    </a:fld>
                    <a:r>
                      <a:rPr lang="en-US" sz="1000" u="sng" baseline="0" dirty="0"/>
                      <a:t>)</a:t>
                    </a:r>
                  </a:p>
                </c:rich>
              </c:tx>
              <c:spPr>
                <a:noFill/>
                <a:ln>
                  <a:noFill/>
                </a:ln>
                <a:effectLst/>
              </c:spPr>
              <c:txPr>
                <a:bodyPr rot="0" spcFirstLastPara="1" vertOverflow="ellipsis" vert="horz" wrap="square" lIns="38100" tIns="19050" rIns="38100" bIns="19050" anchor="ctr" anchorCtr="0">
                  <a:spAutoFit/>
                </a:bodyPr>
                <a:lstStyle/>
                <a:p>
                  <a:pPr algn="ctr">
                    <a:defRPr sz="1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873691328649246"/>
                      <c:h val="6.4253632373454245E-2"/>
                    </c:manualLayout>
                  </c15:layout>
                  <c15:dlblFieldTable/>
                  <c15:showDataLabelsRange val="0"/>
                </c:ext>
                <c:ext xmlns:c16="http://schemas.microsoft.com/office/drawing/2014/chart" uri="{C3380CC4-5D6E-409C-BE32-E72D297353CC}">
                  <c16:uniqueId val="{00000004-76F9-4A15-AFC4-95D86BD705FE}"/>
                </c:ext>
              </c:extLst>
            </c:dLbl>
            <c:dLbl>
              <c:idx val="12"/>
              <c:layout>
                <c:manualLayout>
                  <c:x val="-4.1053438992891406E-2"/>
                  <c:y val="-4.4517185069038716E-3"/>
                </c:manualLayout>
              </c:layout>
              <c:tx>
                <c:rich>
                  <a:bodyPr rot="0" spcFirstLastPara="1" vertOverflow="ellipsis" vert="horz" wrap="square" lIns="38100" tIns="19050" rIns="38100" bIns="19050" anchor="ctr" anchorCtr="0">
                    <a:spAutoFit/>
                  </a:bodyPr>
                  <a:lstStyle/>
                  <a:p>
                    <a:pPr algn="ctr">
                      <a:defRPr sz="1000" b="1" i="0" u="sng" strike="noStrike" kern="1200" baseline="0">
                        <a:solidFill>
                          <a:schemeClr val="tx1"/>
                        </a:solidFill>
                        <a:latin typeface="+mn-lt"/>
                        <a:ea typeface="+mn-ea"/>
                        <a:cs typeface="+mn-cs"/>
                      </a:defRPr>
                    </a:pPr>
                    <a:fld id="{6A0316AE-8E0B-4508-9430-55E88270ABDA}" type="CATEGORYNAME">
                      <a:rPr lang="en-US" sz="1000" u="sng" smtClean="0"/>
                      <a:pPr algn="ctr">
                        <a:defRPr sz="1000" b="1" u="sng">
                          <a:solidFill>
                            <a:schemeClr val="tx1"/>
                          </a:solidFill>
                        </a:defRPr>
                      </a:pPr>
                      <a:t>[CATEGORY NAME]</a:t>
                    </a:fld>
                    <a:r>
                      <a:rPr lang="en-US" sz="1000" u="sng" dirty="0"/>
                      <a:t>: </a:t>
                    </a:r>
                    <a:fld id="{AAC4CA4D-93BF-4E1E-9337-64CCEC98B5CC}" type="VALUE">
                      <a:rPr lang="en-US" sz="1000" u="sng" baseline="0" smtClean="0"/>
                      <a:pPr algn="ctr">
                        <a:defRPr sz="1000" b="1" u="sng">
                          <a:solidFill>
                            <a:schemeClr val="tx1"/>
                          </a:solidFill>
                        </a:defRPr>
                      </a:pPr>
                      <a:t>[VALUE]</a:t>
                    </a:fld>
                    <a:r>
                      <a:rPr lang="en-US" sz="1000" u="sng" baseline="0" dirty="0"/>
                      <a:t> (</a:t>
                    </a:r>
                    <a:fld id="{D9B64C5E-FB4E-408B-A62B-51846A6890DE}" type="PERCENTAGE">
                      <a:rPr lang="en-US" sz="1000" u="sng" baseline="0" smtClean="0"/>
                      <a:pPr algn="ctr">
                        <a:defRPr sz="1000" b="1" u="sng">
                          <a:solidFill>
                            <a:schemeClr val="tx1"/>
                          </a:solidFill>
                        </a:defRPr>
                      </a:pPr>
                      <a:t>[PERCENTAGE]</a:t>
                    </a:fld>
                    <a:r>
                      <a:rPr lang="en-US" sz="1000" u="sng" baseline="0" dirty="0"/>
                      <a:t>)</a:t>
                    </a:r>
                  </a:p>
                </c:rich>
              </c:tx>
              <c:spPr>
                <a:noFill/>
                <a:ln>
                  <a:noFill/>
                </a:ln>
                <a:effectLst/>
              </c:spPr>
              <c:txPr>
                <a:bodyPr rot="0" spcFirstLastPara="1" vertOverflow="ellipsis" vert="horz" wrap="square" lIns="38100" tIns="19050" rIns="38100" bIns="19050" anchor="ctr" anchorCtr="0">
                  <a:spAutoFit/>
                </a:bodyPr>
                <a:lstStyle/>
                <a:p>
                  <a:pPr algn="ctr">
                    <a:defRPr sz="1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0490333868065905"/>
                      <c:h val="6.4253632373454245E-2"/>
                    </c:manualLayout>
                  </c15:layout>
                  <c15:dlblFieldTable/>
                  <c15:showDataLabelsRange val="0"/>
                </c:ext>
                <c:ext xmlns:c16="http://schemas.microsoft.com/office/drawing/2014/chart" uri="{C3380CC4-5D6E-409C-BE32-E72D297353CC}">
                  <c16:uniqueId val="{00000003-76F9-4A15-AFC4-95D86BD705FE}"/>
                </c:ext>
              </c:extLst>
            </c:dLbl>
            <c:dLbl>
              <c:idx val="13"/>
              <c:layout>
                <c:manualLayout>
                  <c:x val="-7.3255765127063742E-3"/>
                  <c:y val="1.4990854787454609E-3"/>
                </c:manualLayout>
              </c:layout>
              <c:tx>
                <c:rich>
                  <a:bodyPr rot="0" spcFirstLastPara="1" vertOverflow="ellipsis" vert="horz" wrap="square" lIns="38100" tIns="19050" rIns="38100" bIns="19050" anchor="ctr" anchorCtr="0">
                    <a:spAutoFit/>
                  </a:bodyPr>
                  <a:lstStyle/>
                  <a:p>
                    <a:pPr algn="ctr">
                      <a:defRPr sz="1000" b="1" i="0" u="sng" strike="noStrike" kern="1200" baseline="0">
                        <a:solidFill>
                          <a:schemeClr val="tx1"/>
                        </a:solidFill>
                        <a:latin typeface="+mn-lt"/>
                        <a:ea typeface="+mn-ea"/>
                        <a:cs typeface="+mn-cs"/>
                      </a:defRPr>
                    </a:pPr>
                    <a:fld id="{66F31862-27E7-47CA-BA76-F18967183B35}" type="CATEGORYNAME">
                      <a:rPr lang="en-US" sz="1000" u="sng" smtClean="0"/>
                      <a:pPr algn="ctr">
                        <a:defRPr sz="1000" b="1" u="sng">
                          <a:solidFill>
                            <a:schemeClr val="tx1"/>
                          </a:solidFill>
                        </a:defRPr>
                      </a:pPr>
                      <a:t>[CATEGORY NAME]</a:t>
                    </a:fld>
                    <a:r>
                      <a:rPr lang="en-US" sz="1000" u="sng" dirty="0"/>
                      <a:t>: </a:t>
                    </a:r>
                    <a:fld id="{1F3F29C9-83B2-48C1-A3D3-B1B4906272AD}" type="VALUE">
                      <a:rPr lang="en-US" sz="1000" u="sng" baseline="0" smtClean="0"/>
                      <a:pPr algn="ctr">
                        <a:defRPr sz="1000" b="1" u="sng">
                          <a:solidFill>
                            <a:schemeClr val="tx1"/>
                          </a:solidFill>
                        </a:defRPr>
                      </a:pPr>
                      <a:t>[VALUE]</a:t>
                    </a:fld>
                    <a:r>
                      <a:rPr lang="en-US" sz="1000" u="sng" baseline="0" dirty="0"/>
                      <a:t> (</a:t>
                    </a:r>
                    <a:fld id="{E977511B-6A2C-4742-B746-8338EB781641}" type="PERCENTAGE">
                      <a:rPr lang="en-US" sz="1000" u="sng" baseline="0" smtClean="0"/>
                      <a:pPr algn="ctr">
                        <a:defRPr sz="1000" b="1" u="sng">
                          <a:solidFill>
                            <a:schemeClr val="tx1"/>
                          </a:solidFill>
                        </a:defRPr>
                      </a:pPr>
                      <a:t>[PERCENTAGE]</a:t>
                    </a:fld>
                    <a:r>
                      <a:rPr lang="en-US" sz="1000" u="sng" baseline="0" dirty="0"/>
                      <a:t>)</a:t>
                    </a:r>
                  </a:p>
                </c:rich>
              </c:tx>
              <c:spPr>
                <a:noFill/>
                <a:ln>
                  <a:noFill/>
                </a:ln>
                <a:effectLst/>
              </c:spPr>
              <c:txPr>
                <a:bodyPr rot="0" spcFirstLastPara="1" vertOverflow="ellipsis" vert="horz" wrap="square" lIns="38100" tIns="19050" rIns="38100" bIns="19050" anchor="ctr" anchorCtr="0">
                  <a:spAutoFit/>
                </a:bodyPr>
                <a:lstStyle/>
                <a:p>
                  <a:pPr algn="ctr">
                    <a:defRPr sz="1000" b="1" i="0" u="sng"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9916029949837233"/>
                      <c:h val="6.4253632373454245E-2"/>
                    </c:manualLayout>
                  </c15:layout>
                  <c15:dlblFieldTable/>
                  <c15:showDataLabelsRange val="0"/>
                </c:ext>
                <c:ext xmlns:c16="http://schemas.microsoft.com/office/drawing/2014/chart" uri="{C3380CC4-5D6E-409C-BE32-E72D297353CC}">
                  <c16:uniqueId val="{00000002-76F9-4A15-AFC4-95D86BD705FE}"/>
                </c:ext>
              </c:extLst>
            </c:dLbl>
            <c:dLbl>
              <c:idx val="14"/>
              <c:layout>
                <c:manualLayout>
                  <c:x val="-8.2043416889809775E-2"/>
                  <c:y val="-6.5860002126389747E-2"/>
                </c:manualLayout>
              </c:layout>
              <c:tx>
                <c:rich>
                  <a:bodyPr rot="0" spcFirstLastPara="1" vertOverflow="ellipsis" vert="horz" wrap="square" lIns="38100" tIns="19050" rIns="38100" bIns="19050" anchor="ctr" anchorCtr="0">
                    <a:spAutoFit/>
                  </a:bodyPr>
                  <a:lstStyle/>
                  <a:p>
                    <a:pPr algn="ctr">
                      <a:defRPr sz="1050" b="1" i="0" u="sng" strike="noStrike" kern="1200" baseline="0">
                        <a:solidFill>
                          <a:schemeClr val="bg1"/>
                        </a:solidFill>
                        <a:latin typeface="+mn-lt"/>
                        <a:ea typeface="+mn-ea"/>
                        <a:cs typeface="+mn-cs"/>
                      </a:defRPr>
                    </a:pPr>
                    <a:fld id="{27FE45C4-627D-4454-B0B3-25E1F5A96E7B}" type="CATEGORYNAME">
                      <a:rPr lang="en-US" sz="1050" u="sng" smtClean="0">
                        <a:solidFill>
                          <a:schemeClr val="bg1"/>
                        </a:solidFill>
                      </a:rPr>
                      <a:pPr algn="ctr">
                        <a:defRPr sz="1050" b="1" u="sng">
                          <a:solidFill>
                            <a:schemeClr val="bg1"/>
                          </a:solidFill>
                        </a:defRPr>
                      </a:pPr>
                      <a:t>[CATEGORY NAME]</a:t>
                    </a:fld>
                    <a:r>
                      <a:rPr lang="en-US" sz="1050" u="sng" baseline="0" dirty="0">
                        <a:solidFill>
                          <a:schemeClr val="bg1"/>
                        </a:solidFill>
                      </a:rPr>
                      <a:t> </a:t>
                    </a:r>
                  </a:p>
                  <a:p>
                    <a:pPr algn="ctr">
                      <a:defRPr sz="1050" b="1" u="sng">
                        <a:solidFill>
                          <a:schemeClr val="bg1"/>
                        </a:solidFill>
                      </a:defRPr>
                    </a:pPr>
                    <a:fld id="{55D1EECB-FBE2-4219-A8E1-5BBAF27262BB}" type="VALUE">
                      <a:rPr lang="en-US" sz="1050" u="sng" baseline="0" smtClean="0">
                        <a:solidFill>
                          <a:schemeClr val="bg1"/>
                        </a:solidFill>
                      </a:rPr>
                      <a:pPr algn="ctr">
                        <a:defRPr sz="1050" b="1" u="sng">
                          <a:solidFill>
                            <a:schemeClr val="bg1"/>
                          </a:solidFill>
                        </a:defRPr>
                      </a:pPr>
                      <a:t>[VALUE]</a:t>
                    </a:fld>
                    <a:r>
                      <a:rPr lang="en-US" sz="1050" u="sng" baseline="0" dirty="0">
                        <a:solidFill>
                          <a:schemeClr val="bg1"/>
                        </a:solidFill>
                      </a:rPr>
                      <a:t> (</a:t>
                    </a:r>
                    <a:fld id="{E5C1CFB1-EFB2-4CB1-955C-B88DE5E37415}" type="PERCENTAGE">
                      <a:rPr lang="en-US" sz="1050" u="sng" baseline="0" smtClean="0">
                        <a:solidFill>
                          <a:schemeClr val="bg1"/>
                        </a:solidFill>
                      </a:rPr>
                      <a:pPr algn="ctr">
                        <a:defRPr sz="1050" b="1" u="sng">
                          <a:solidFill>
                            <a:schemeClr val="bg1"/>
                          </a:solidFill>
                        </a:defRPr>
                      </a:pPr>
                      <a:t>[PERCENTAGE]</a:t>
                    </a:fld>
                    <a:r>
                      <a:rPr lang="en-US" sz="1050" u="sng" baseline="0" dirty="0">
                        <a:solidFill>
                          <a:schemeClr val="bg1"/>
                        </a:solidFill>
                      </a:rPr>
                      <a:t>)</a:t>
                    </a:r>
                  </a:p>
                </c:rich>
              </c:tx>
              <c:spPr>
                <a:noFill/>
                <a:ln>
                  <a:noFill/>
                </a:ln>
                <a:effectLst/>
              </c:spPr>
              <c:txPr>
                <a:bodyPr rot="0" spcFirstLastPara="1" vertOverflow="ellipsis" vert="horz" wrap="square" lIns="38100" tIns="19050" rIns="38100" bIns="19050" anchor="ctr" anchorCtr="0">
                  <a:spAutoFit/>
                </a:bodyPr>
                <a:lstStyle/>
                <a:p>
                  <a:pPr algn="ctr">
                    <a:defRPr sz="1050" b="1" i="0" u="sng"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1988851747469679"/>
                      <c:h val="9.7005437344536691E-2"/>
                    </c:manualLayout>
                  </c15:layout>
                  <c15:dlblFieldTable/>
                  <c15:showDataLabelsRange val="0"/>
                </c:ext>
                <c:ext xmlns:c16="http://schemas.microsoft.com/office/drawing/2014/chart" uri="{C3380CC4-5D6E-409C-BE32-E72D297353CC}">
                  <c16:uniqueId val="{00000001-76F9-4A15-AFC4-95D86BD705FE}"/>
                </c:ext>
              </c:extLst>
            </c:dLbl>
            <c:dLbl>
              <c:idx val="15"/>
              <c:layout>
                <c:manualLayout>
                  <c:x val="-9.8440510067608872E-2"/>
                  <c:y val="-7.2081332285446317E-2"/>
                </c:manualLayout>
              </c:layout>
              <c:spPr>
                <a:noFill/>
                <a:ln>
                  <a:noFill/>
                </a:ln>
                <a:effectLst/>
              </c:spPr>
              <c:txPr>
                <a:bodyPr rot="0" spcFirstLastPara="1" vertOverflow="ellipsis" vert="horz" wrap="square" lIns="38100" tIns="19050" rIns="38100" bIns="19050" anchor="ctr" anchorCtr="0">
                  <a:spAutoFit/>
                </a:bodyPr>
                <a:lstStyle/>
                <a:p>
                  <a:pPr algn="l">
                    <a:defRPr sz="1000" b="1" i="0" u="sng"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76F9-4A15-AFC4-95D86BD705FE}"/>
                </c:ext>
              </c:extLst>
            </c:dLbl>
            <c:spPr>
              <a:noFill/>
              <a:ln>
                <a:noFill/>
              </a:ln>
              <a:effectLst/>
            </c:spPr>
            <c:txPr>
              <a:bodyPr rot="0" spcFirstLastPara="1" vertOverflow="ellipsis" vert="horz" wrap="square" lIns="38100" tIns="19050" rIns="38100" bIns="19050" anchor="ctr" anchorCtr="0">
                <a:spAutoFit/>
              </a:bodyPr>
              <a:lstStyle/>
              <a:p>
                <a:pPr algn="l">
                  <a:defRPr sz="1000" b="1" i="0" u="sng" strike="noStrike" kern="1200" baseline="0">
                    <a:solidFill>
                      <a:schemeClr val="tx1"/>
                    </a:solidFill>
                    <a:latin typeface="+mn-lt"/>
                    <a:ea typeface="+mn-ea"/>
                    <a:cs typeface="+mn-cs"/>
                  </a:defRPr>
                </a:pPr>
                <a:endParaRPr lang="en-US"/>
              </a:p>
            </c:txPr>
            <c:dLblPos val="inEnd"/>
            <c:showLegendKey val="0"/>
            <c:showVal val="1"/>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Sheet1!$A$2:$A$16</c:f>
              <c:strCache>
                <c:ptCount val="15"/>
                <c:pt idx="0">
                  <c:v>Radio</c:v>
                </c:pt>
                <c:pt idx="1">
                  <c:v>Facebook Live</c:v>
                </c:pt>
                <c:pt idx="2">
                  <c:v>Twitch</c:v>
                </c:pt>
                <c:pt idx="3">
                  <c:v>Snapchat</c:v>
                </c:pt>
                <c:pt idx="4">
                  <c:v>Other Streaming</c:v>
                </c:pt>
                <c:pt idx="5">
                  <c:v>Online Radio</c:v>
                </c:pt>
                <c:pt idx="6">
                  <c:v>PPV</c:v>
                </c:pt>
                <c:pt idx="7">
                  <c:v>YouTube</c:v>
                </c:pt>
                <c:pt idx="8">
                  <c:v>Netflix</c:v>
                </c:pt>
                <c:pt idx="9">
                  <c:v>Other SVOD</c:v>
                </c:pt>
                <c:pt idx="10">
                  <c:v>Video Games</c:v>
                </c:pt>
                <c:pt idx="11">
                  <c:v>Movies</c:v>
                </c:pt>
                <c:pt idx="12">
                  <c:v>Music</c:v>
                </c:pt>
                <c:pt idx="13">
                  <c:v>Pay-TV</c:v>
                </c:pt>
                <c:pt idx="14">
                  <c:v>Ad-Supported TV</c:v>
                </c:pt>
              </c:strCache>
            </c:strRef>
          </c:cat>
          <c:val>
            <c:numRef>
              <c:f>Sheet1!$B$2:$B$16</c:f>
              <c:numCache>
                <c:formatCode>General</c:formatCode>
                <c:ptCount val="15"/>
                <c:pt idx="0">
                  <c:v>1</c:v>
                </c:pt>
                <c:pt idx="1">
                  <c:v>1</c:v>
                </c:pt>
                <c:pt idx="2">
                  <c:v>1</c:v>
                </c:pt>
                <c:pt idx="3">
                  <c:v>1</c:v>
                </c:pt>
                <c:pt idx="4">
                  <c:v>2</c:v>
                </c:pt>
                <c:pt idx="5">
                  <c:v>2</c:v>
                </c:pt>
                <c:pt idx="6">
                  <c:v>2</c:v>
                </c:pt>
                <c:pt idx="7">
                  <c:v>2</c:v>
                </c:pt>
                <c:pt idx="8">
                  <c:v>3</c:v>
                </c:pt>
                <c:pt idx="9">
                  <c:v>4</c:v>
                </c:pt>
                <c:pt idx="10" formatCode="0">
                  <c:v>5</c:v>
                </c:pt>
                <c:pt idx="11" formatCode="0">
                  <c:v>5</c:v>
                </c:pt>
                <c:pt idx="12" formatCode="0">
                  <c:v>8</c:v>
                </c:pt>
                <c:pt idx="13" formatCode="0">
                  <c:v>8</c:v>
                </c:pt>
                <c:pt idx="14" formatCode="0">
                  <c:v>83</c:v>
                </c:pt>
              </c:numCache>
            </c:numRef>
          </c:val>
          <c:extLst>
            <c:ext xmlns:c16="http://schemas.microsoft.com/office/drawing/2014/chart" uri="{C3380CC4-5D6E-409C-BE32-E72D297353CC}">
              <c16:uniqueId val="{0000000E-C244-4977-A0B3-D8127D06D80C}"/>
            </c:ext>
          </c:extLst>
        </c:ser>
        <c:dLbls>
          <c:showLegendKey val="0"/>
          <c:showVal val="0"/>
          <c:showCatName val="0"/>
          <c:showSerName val="0"/>
          <c:showPercent val="0"/>
          <c:showBubbleSize val="0"/>
          <c:showLeaderLines val="1"/>
        </c:dLbls>
        <c:firstSliceAng val="22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a:outerShdw blurRad="40000" dist="23000" dir="5400000" rotWithShape="0">
                <a:srgbClr val="000000">
                  <a:alpha val="35000"/>
                </a:srgbClr>
              </a:outerShdw>
            </a:effectLst>
          </c:spPr>
          <c:invertIfNegative val="0"/>
          <c:dLbls>
            <c:dLbl>
              <c:idx val="0"/>
              <c:layout>
                <c:manualLayout>
                  <c:x val="0"/>
                  <c:y val="9.65624999999999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F0-4010-9BEC-440CB01F6887}"/>
                </c:ext>
              </c:extLst>
            </c:dLbl>
            <c:dLbl>
              <c:idx val="1"/>
              <c:layout>
                <c:manualLayout>
                  <c:x val="-2.8445376198499711E-3"/>
                  <c:y val="6.531249999999999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BF0-4010-9BEC-440CB01F6887}"/>
                </c:ext>
              </c:extLst>
            </c:dLbl>
            <c:dLbl>
              <c:idx val="2"/>
              <c:layout>
                <c:manualLayout>
                  <c:x val="-2.6074626965642087E-17"/>
                  <c:y val="9.65624999999999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BF0-4010-9BEC-440CB01F6887}"/>
                </c:ext>
              </c:extLst>
            </c:dLbl>
            <c:dLbl>
              <c:idx val="3"/>
              <c:layout>
                <c:manualLayout>
                  <c:x val="5.479249092300348E-8"/>
                  <c:y val="1.7468749999999943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3.9849482835594689E-2"/>
                      <c:h val="8.4656250000000002E-2"/>
                    </c:manualLayout>
                  </c15:layout>
                </c:ext>
                <c:ext xmlns:c16="http://schemas.microsoft.com/office/drawing/2014/chart" uri="{C3380CC4-5D6E-409C-BE32-E72D297353CC}">
                  <c16:uniqueId val="{00000007-9BF0-4010-9BEC-440CB01F6887}"/>
                </c:ext>
              </c:extLst>
            </c:dLbl>
            <c:dLbl>
              <c:idx val="4"/>
              <c:layout>
                <c:manualLayout>
                  <c:x val="-5.2149253931284174E-17"/>
                  <c:y val="9.656249999999885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BF0-4010-9BEC-440CB01F6887}"/>
                </c:ext>
              </c:extLst>
            </c:dLbl>
            <c:dLbl>
              <c:idx val="5"/>
              <c:layout>
                <c:manualLayout>
                  <c:x val="0"/>
                  <c:y val="1.19702263779527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BF0-4010-9BEC-440CB01F6887}"/>
                </c:ext>
              </c:extLst>
            </c:dLbl>
            <c:dLbl>
              <c:idx val="6"/>
              <c:layout>
                <c:manualLayout>
                  <c:x val="-2.7834585414808744E-3"/>
                  <c:y val="1.23971456692913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5D-4529-A79A-DA981F24A1EB}"/>
                </c:ext>
              </c:extLst>
            </c:dLbl>
            <c:dLbl>
              <c:idx val="7"/>
              <c:layout>
                <c:manualLayout>
                  <c:x val="0"/>
                  <c:y val="4.93823818897637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5D-4529-A79A-DA981F24A1EB}"/>
                </c:ext>
              </c:extLst>
            </c:dLbl>
            <c:dLbl>
              <c:idx val="8"/>
              <c:layout>
                <c:manualLayout>
                  <c:x val="-1.0563323218461861E-16"/>
                  <c:y val="8.04158447769998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9A-4773-A287-53C9E93F86F7}"/>
                </c:ext>
              </c:extLst>
            </c:dLbl>
            <c:dLbl>
              <c:idx val="9"/>
              <c:layout>
                <c:manualLayout>
                  <c:x val="-1.0563323218461861E-16"/>
                  <c:y val="-1.942899450935124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9A-4773-A287-53C9E93F86F7}"/>
                </c:ext>
              </c:extLst>
            </c:dLbl>
            <c:dLbl>
              <c:idx val="10"/>
              <c:layout>
                <c:manualLayout>
                  <c:x val="0"/>
                  <c:y val="1.71947606009324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9A-4773-A287-53C9E93F86F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Sheet1!$A$2:$A$13</c:f>
              <c:strCache>
                <c:ptCount val="12"/>
                <c:pt idx="0">
                  <c:v>NBA</c:v>
                </c:pt>
                <c:pt idx="1">
                  <c:v>MLB</c:v>
                </c:pt>
                <c:pt idx="2">
                  <c:v>NHL</c:v>
                </c:pt>
                <c:pt idx="3">
                  <c:v>MLS Soccer</c:v>
                </c:pt>
                <c:pt idx="4">
                  <c:v>USMNT Soccer</c:v>
                </c:pt>
                <c:pt idx="5">
                  <c:v>NCAA Sports</c:v>
                </c:pt>
                <c:pt idx="6">
                  <c:v>NASCAR</c:v>
                </c:pt>
                <c:pt idx="7">
                  <c:v>Int'l Soccer</c:v>
                </c:pt>
                <c:pt idx="8">
                  <c:v>UFC</c:v>
                </c:pt>
                <c:pt idx="9">
                  <c:v>Horse Racing</c:v>
                </c:pt>
                <c:pt idx="10">
                  <c:v>IndyCar</c:v>
                </c:pt>
                <c:pt idx="11">
                  <c:v>Golf</c:v>
                </c:pt>
              </c:strCache>
            </c:strRef>
          </c:cat>
          <c:val>
            <c:numRef>
              <c:f>Sheet1!$B$2:$B$13</c:f>
              <c:numCache>
                <c:formatCode>General</c:formatCode>
                <c:ptCount val="12"/>
                <c:pt idx="0">
                  <c:v>78</c:v>
                </c:pt>
                <c:pt idx="1">
                  <c:v>59</c:v>
                </c:pt>
                <c:pt idx="2">
                  <c:v>41</c:v>
                </c:pt>
                <c:pt idx="3">
                  <c:v>11</c:v>
                </c:pt>
                <c:pt idx="4">
                  <c:v>10</c:v>
                </c:pt>
                <c:pt idx="5">
                  <c:v>10</c:v>
                </c:pt>
                <c:pt idx="6">
                  <c:v>6</c:v>
                </c:pt>
                <c:pt idx="7">
                  <c:v>5</c:v>
                </c:pt>
                <c:pt idx="8">
                  <c:v>4</c:v>
                </c:pt>
                <c:pt idx="9">
                  <c:v>3</c:v>
                </c:pt>
                <c:pt idx="10">
                  <c:v>3</c:v>
                </c:pt>
                <c:pt idx="11">
                  <c:v>1</c:v>
                </c:pt>
              </c:numCache>
            </c:numRef>
          </c:val>
          <c:extLst>
            <c:ext xmlns:c16="http://schemas.microsoft.com/office/drawing/2014/chart" uri="{C3380CC4-5D6E-409C-BE32-E72D297353CC}">
              <c16:uniqueId val="{00000000-9BF0-4010-9BEC-440CB01F6887}"/>
            </c:ext>
          </c:extLst>
        </c:ser>
        <c:dLbls>
          <c:dLblPos val="inEnd"/>
          <c:showLegendKey val="0"/>
          <c:showVal val="1"/>
          <c:showCatName val="0"/>
          <c:showSerName val="0"/>
          <c:showPercent val="0"/>
          <c:showBubbleSize val="0"/>
        </c:dLbls>
        <c:gapWidth val="100"/>
        <c:overlap val="-24"/>
        <c:axId val="557925568"/>
        <c:axId val="557925960"/>
      </c:barChart>
      <c:catAx>
        <c:axId val="5579255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57925960"/>
        <c:crosses val="autoZero"/>
        <c:auto val="1"/>
        <c:lblAlgn val="ctr"/>
        <c:lblOffset val="100"/>
        <c:noMultiLvlLbl val="0"/>
      </c:catAx>
      <c:valAx>
        <c:axId val="557925960"/>
        <c:scaling>
          <c:orientation val="minMax"/>
        </c:scaling>
        <c:delete val="1"/>
        <c:axPos val="l"/>
        <c:numFmt formatCode="General" sourceLinked="1"/>
        <c:majorTickMark val="none"/>
        <c:minorTickMark val="none"/>
        <c:tickLblPos val="nextTo"/>
        <c:crossAx val="557925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c:v>
                </c:pt>
              </c:strCache>
            </c:strRef>
          </c:tx>
          <c:dPt>
            <c:idx val="0"/>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442-4FEB-9416-23DB333B6AEC}"/>
              </c:ext>
            </c:extLst>
          </c:dPt>
          <c:dPt>
            <c:idx val="1"/>
            <c:bubble3D val="0"/>
            <c:spPr>
              <a:solidFill>
                <a:schemeClr val="tx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442-4FEB-9416-23DB333B6AEC}"/>
              </c:ext>
            </c:extLst>
          </c:dPt>
          <c:dPt>
            <c:idx val="2"/>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442-4FEB-9416-23DB333B6AEC}"/>
              </c:ext>
            </c:extLst>
          </c:dPt>
          <c:dPt>
            <c:idx val="3"/>
            <c:bubble3D val="0"/>
            <c:spPr>
              <a:solidFill>
                <a:srgbClr val="50C8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442-4FEB-9416-23DB333B6AEC}"/>
              </c:ext>
            </c:extLst>
          </c:dPt>
          <c:dPt>
            <c:idx val="4"/>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442-4FEB-9416-23DB333B6AEC}"/>
              </c:ext>
            </c:extLst>
          </c:dPt>
          <c:dPt>
            <c:idx val="5"/>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A442-4FEB-9416-23DB333B6AEC}"/>
              </c:ext>
            </c:extLst>
          </c:dPt>
          <c:dPt>
            <c:idx val="6"/>
            <c:bubble3D val="0"/>
            <c:spPr>
              <a:solidFill>
                <a:srgbClr val="FFFF9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A442-4FEB-9416-23DB333B6AEC}"/>
              </c:ext>
            </c:extLst>
          </c:dPt>
          <c:dPt>
            <c:idx val="7"/>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E-A442-4FEB-9416-23DB333B6AEC}"/>
              </c:ext>
            </c:extLst>
          </c:dPt>
          <c:dLbls>
            <c:dLbl>
              <c:idx val="0"/>
              <c:layout>
                <c:manualLayout>
                  <c:x val="0.10864975486586521"/>
                  <c:y val="-3.0381939252867446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929970EF-CDC3-4B72-BDFD-949D225964AA}" type="CATEGORYNAME">
                      <a:rPr lang="en-US" u="sng">
                        <a:solidFill>
                          <a:schemeClr val="tx1"/>
                        </a:solidFill>
                      </a:rPr>
                      <a:pPr>
                        <a:defRPr>
                          <a:solidFill>
                            <a:schemeClr val="tx1"/>
                          </a:solidFill>
                        </a:defRPr>
                      </a:pPr>
                      <a:t>[CATEGORY NAME]</a:t>
                    </a:fld>
                    <a:r>
                      <a:rPr lang="en-US" baseline="0" dirty="0">
                        <a:solidFill>
                          <a:schemeClr val="tx1"/>
                        </a:solidFill>
                      </a:rPr>
                      <a:t>
1%</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442-4FEB-9416-23DB333B6AEC}"/>
                </c:ext>
              </c:extLst>
            </c:dLbl>
            <c:dLbl>
              <c:idx val="1"/>
              <c:layout>
                <c:manualLayout>
                  <c:x val="0.16556153122417558"/>
                  <c:y val="3.949652102872768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5DE6ABC4-8BAB-4147-BA6B-022FF6659C71}" type="CATEGORYNAME">
                      <a:rPr lang="en-US" u="sng">
                        <a:solidFill>
                          <a:schemeClr val="tx1"/>
                        </a:solidFill>
                      </a:rPr>
                      <a:pPr>
                        <a:defRPr>
                          <a:solidFill>
                            <a:schemeClr val="tx1"/>
                          </a:solidFill>
                        </a:defRPr>
                      </a:pPr>
                      <a:t>[CATEGORY NAME]</a:t>
                    </a:fld>
                    <a:r>
                      <a:rPr lang="en-US" baseline="0" dirty="0">
                        <a:solidFill>
                          <a:schemeClr val="tx1"/>
                        </a:solidFill>
                      </a:rPr>
                      <a:t>
</a:t>
                    </a:r>
                    <a:fld id="{0FBBE0C1-CB6F-4ED5-BCFA-CA83F68A0398}"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442-4FEB-9416-23DB333B6AEC}"/>
                </c:ext>
              </c:extLst>
            </c:dLbl>
            <c:dLbl>
              <c:idx val="2"/>
              <c:layout>
                <c:manualLayout>
                  <c:x val="-0.12934494626888715"/>
                  <c:y val="0.14887150233905047"/>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fld id="{F51984F5-B0F9-41A3-98F7-6804FA310494}" type="CATEGORYNAME">
                      <a:rPr lang="en-US" u="sng">
                        <a:solidFill>
                          <a:schemeClr val="bg1"/>
                        </a:solidFill>
                      </a:rPr>
                      <a:pPr>
                        <a:defRPr>
                          <a:solidFill>
                            <a:schemeClr val="bg1"/>
                          </a:solidFill>
                        </a:defRPr>
                      </a:pPr>
                      <a:t>[CATEGORY NAME]</a:t>
                    </a:fld>
                    <a:r>
                      <a:rPr lang="en-US" baseline="0" dirty="0">
                        <a:solidFill>
                          <a:schemeClr val="bg1"/>
                        </a:solidFill>
                      </a:rPr>
                      <a:t>
</a:t>
                    </a:r>
                    <a:fld id="{3B14B30F-4229-4B5B-B1FB-F773A333ED85}" type="PERCENTAGE">
                      <a:rPr lang="en-US" baseline="0" smtClean="0">
                        <a:solidFill>
                          <a:schemeClr val="bg1"/>
                        </a:solidFill>
                      </a:rPr>
                      <a:pPr>
                        <a:defRPr>
                          <a:solidFill>
                            <a:schemeClr val="bg1"/>
                          </a:solidFill>
                        </a:defRPr>
                      </a:pPr>
                      <a:t>[PERCENTAGE]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442-4FEB-9416-23DB333B6AEC}"/>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25316D61-A9B2-44C9-9CA9-7DA6708FABE0}" type="CATEGORYNAME">
                      <a:rPr lang="en-US" u="sng">
                        <a:solidFill>
                          <a:schemeClr val="tx1"/>
                        </a:solidFill>
                      </a:rPr>
                      <a:pPr>
                        <a:defRPr>
                          <a:solidFill>
                            <a:schemeClr val="tx1"/>
                          </a:solidFill>
                        </a:defRPr>
                      </a:pPr>
                      <a:t>[CATEGORY NAME]</a:t>
                    </a:fld>
                    <a:r>
                      <a:rPr lang="en-US" baseline="0" dirty="0">
                        <a:solidFill>
                          <a:schemeClr val="tx1"/>
                        </a:solidFill>
                      </a:rPr>
                      <a:t>
</a:t>
                    </a:r>
                    <a:fld id="{E3FDCAF3-7508-41C1-848E-3FE87A2240DF}"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442-4FEB-9416-23DB333B6AEC}"/>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62D80ACD-6671-4F61-A894-E60E82F638B8}" type="CATEGORYNAME">
                      <a:rPr lang="en-US" u="sng">
                        <a:solidFill>
                          <a:schemeClr val="tx1"/>
                        </a:solidFill>
                      </a:rPr>
                      <a:pPr>
                        <a:defRPr>
                          <a:solidFill>
                            <a:schemeClr val="tx1"/>
                          </a:solidFill>
                        </a:defRPr>
                      </a:pPr>
                      <a:t>[CATEGORY NAME]</a:t>
                    </a:fld>
                    <a:r>
                      <a:rPr lang="en-US" baseline="0" dirty="0">
                        <a:solidFill>
                          <a:schemeClr val="tx1"/>
                        </a:solidFill>
                      </a:rPr>
                      <a:t>
</a:t>
                    </a:r>
                    <a:fld id="{AC4F8CAC-8632-4DD4-8B81-C864F4B092E7}"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442-4FEB-9416-23DB333B6AEC}"/>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fld id="{F508C6B3-52AE-457B-A9A1-24A6064F9525}" type="CATEGORYNAME">
                      <a:rPr lang="en-US" u="sng">
                        <a:solidFill>
                          <a:schemeClr val="bg1"/>
                        </a:solidFill>
                      </a:rPr>
                      <a:pPr>
                        <a:defRPr>
                          <a:solidFill>
                            <a:schemeClr val="bg1"/>
                          </a:solidFill>
                        </a:defRPr>
                      </a:pPr>
                      <a:t>[CATEGORY NAME]</a:t>
                    </a:fld>
                    <a:r>
                      <a:rPr lang="en-US" baseline="0" dirty="0">
                        <a:solidFill>
                          <a:schemeClr val="bg1"/>
                        </a:solidFill>
                      </a:rPr>
                      <a:t>
17%</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442-4FEB-9416-23DB333B6AEC}"/>
                </c:ext>
              </c:extLst>
            </c:dLbl>
            <c:dLbl>
              <c:idx val="6"/>
              <c:layout>
                <c:manualLayout>
                  <c:x val="0.15004013767190907"/>
                  <c:y val="0.12760414486204327"/>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624D34FF-8120-4F15-9931-F4304C2BF60D}" type="CATEGORYNAME">
                      <a:rPr lang="en-US" u="sng">
                        <a:solidFill>
                          <a:schemeClr val="tx1"/>
                        </a:solidFill>
                      </a:rPr>
                      <a:pPr>
                        <a:defRPr>
                          <a:solidFill>
                            <a:schemeClr val="tx1"/>
                          </a:solidFill>
                        </a:defRPr>
                      </a:pPr>
                      <a:t>[CATEGORY NAME]</a:t>
                    </a:fld>
                    <a:r>
                      <a:rPr lang="en-US" baseline="0" dirty="0">
                        <a:solidFill>
                          <a:schemeClr val="tx1"/>
                        </a:solidFill>
                      </a:rPr>
                      <a:t>
</a:t>
                    </a:r>
                    <a:fld id="{7005FD33-323D-469C-B294-77E6F8B233AC}" type="PERCENTAGE">
                      <a:rPr lang="en-US" baseline="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A442-4FEB-9416-23DB333B6AEC}"/>
                </c:ext>
              </c:extLst>
            </c:dLbl>
            <c:dLbl>
              <c:idx val="7"/>
              <c:layout>
                <c:manualLayout>
                  <c:x val="3.8803483880666151E-2"/>
                  <c:y val="0.15494789018962393"/>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fld id="{6B201857-7E77-4E5E-BF1E-576514AD8EFE}" type="CATEGORYNAME">
                      <a:rPr lang="en-US" u="sng"/>
                      <a:pPr>
                        <a:defRPr>
                          <a:solidFill>
                            <a:schemeClr val="bg1"/>
                          </a:solidFill>
                        </a:defRPr>
                      </a:pPr>
                      <a:t>[CATEGORY NAME]</a:t>
                    </a:fld>
                    <a:r>
                      <a:rPr lang="en-US" baseline="0" dirty="0"/>
                      <a:t>
</a:t>
                    </a:r>
                    <a:fld id="{9718332D-99E1-483F-9484-AA0AB2199501}" type="PERCENTAGE">
                      <a:rPr lang="en-US" baseline="0"/>
                      <a:pPr>
                        <a:defRPr>
                          <a:solidFill>
                            <a:schemeClr val="bg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A442-4FEB-9416-23DB333B6AE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2-12</c:v>
                </c:pt>
                <c:pt idx="1">
                  <c:v>13-17</c:v>
                </c:pt>
                <c:pt idx="2">
                  <c:v>18-24</c:v>
                </c:pt>
                <c:pt idx="3">
                  <c:v>25-34</c:v>
                </c:pt>
                <c:pt idx="4">
                  <c:v>35-44</c:v>
                </c:pt>
                <c:pt idx="5">
                  <c:v>45-54</c:v>
                </c:pt>
                <c:pt idx="6">
                  <c:v>55-64</c:v>
                </c:pt>
                <c:pt idx="7">
                  <c:v>65+</c:v>
                </c:pt>
              </c:strCache>
            </c:strRef>
          </c:cat>
          <c:val>
            <c:numRef>
              <c:f>Sheet1!$B$2:$B$9</c:f>
              <c:numCache>
                <c:formatCode>0%</c:formatCode>
                <c:ptCount val="8"/>
                <c:pt idx="0">
                  <c:v>0.01</c:v>
                </c:pt>
                <c:pt idx="1">
                  <c:v>2.1000000000000001E-2</c:v>
                </c:pt>
                <c:pt idx="2">
                  <c:v>0.17300000000000001</c:v>
                </c:pt>
                <c:pt idx="3">
                  <c:v>0.22</c:v>
                </c:pt>
                <c:pt idx="4">
                  <c:v>0.18</c:v>
                </c:pt>
                <c:pt idx="5">
                  <c:v>0.16800000000000001</c:v>
                </c:pt>
                <c:pt idx="6">
                  <c:v>0.17</c:v>
                </c:pt>
                <c:pt idx="7">
                  <c:v>7.0000000000000007E-2</c:v>
                </c:pt>
              </c:numCache>
            </c:numRef>
          </c:val>
          <c:extLst>
            <c:ext xmlns:c16="http://schemas.microsoft.com/office/drawing/2014/chart" uri="{C3380CC4-5D6E-409C-BE32-E72D297353CC}">
              <c16:uniqueId val="{0000000C-A442-4FEB-9416-23DB333B6AE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Baseball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15-May</c:v>
                </c:pt>
                <c:pt idx="1">
                  <c:v>16-May</c:v>
                </c:pt>
                <c:pt idx="2">
                  <c:v>17-May</c:v>
                </c:pt>
                <c:pt idx="3">
                  <c:v>18-May</c:v>
                </c:pt>
                <c:pt idx="4">
                  <c:v>19-May</c:v>
                </c:pt>
                <c:pt idx="5">
                  <c:v>20-May</c:v>
                </c:pt>
                <c:pt idx="6">
                  <c:v>21-May</c:v>
                </c:pt>
                <c:pt idx="7">
                  <c:v>22-May</c:v>
                </c:pt>
                <c:pt idx="8">
                  <c:v>23-May</c:v>
                </c:pt>
                <c:pt idx="9">
                  <c:v>24-May</c:v>
                </c:pt>
                <c:pt idx="10">
                  <c:v>25-May</c:v>
                </c:pt>
                <c:pt idx="11">
                  <c:v>26-May</c:v>
                </c:pt>
                <c:pt idx="12">
                  <c:v>27-May</c:v>
                </c:pt>
                <c:pt idx="13">
                  <c:v>28-May</c:v>
                </c:pt>
                <c:pt idx="14">
                  <c:v>29-May</c:v>
                </c:pt>
                <c:pt idx="15">
                  <c:v>30-May</c:v>
                </c:pt>
                <c:pt idx="16">
                  <c:v>31-May</c:v>
                </c:pt>
                <c:pt idx="17">
                  <c:v>1-Jun</c:v>
                </c:pt>
                <c:pt idx="18">
                  <c:v>2-Jun</c:v>
                </c:pt>
                <c:pt idx="19">
                  <c:v>3-Jun</c:v>
                </c:pt>
                <c:pt idx="20">
                  <c:v>4-Jun</c:v>
                </c:pt>
                <c:pt idx="21">
                  <c:v>5-Jun</c:v>
                </c:pt>
                <c:pt idx="22">
                  <c:v>6-Jun</c:v>
                </c:pt>
                <c:pt idx="23">
                  <c:v>7-Jun</c:v>
                </c:pt>
                <c:pt idx="24">
                  <c:v>8-Jun</c:v>
                </c:pt>
                <c:pt idx="25">
                  <c:v>9-Jun</c:v>
                </c:pt>
                <c:pt idx="26">
                  <c:v>10-Jun</c:v>
                </c:pt>
                <c:pt idx="27">
                  <c:v>11-Jun</c:v>
                </c:pt>
              </c:strCache>
            </c:strRef>
          </c:cat>
          <c:val>
            <c:numRef>
              <c:f>Sheet1!$B$2:$B$29</c:f>
              <c:numCache>
                <c:formatCode>General</c:formatCode>
                <c:ptCount val="28"/>
                <c:pt idx="0">
                  <c:v>1</c:v>
                </c:pt>
                <c:pt idx="1">
                  <c:v>2</c:v>
                </c:pt>
                <c:pt idx="3">
                  <c:v>2</c:v>
                </c:pt>
                <c:pt idx="4">
                  <c:v>2</c:v>
                </c:pt>
                <c:pt idx="8">
                  <c:v>2</c:v>
                </c:pt>
                <c:pt idx="9">
                  <c:v>2</c:v>
                </c:pt>
                <c:pt idx="10">
                  <c:v>2</c:v>
                </c:pt>
                <c:pt idx="11">
                  <c:v>4</c:v>
                </c:pt>
                <c:pt idx="12">
                  <c:v>7</c:v>
                </c:pt>
                <c:pt idx="13">
                  <c:v>4</c:v>
                </c:pt>
                <c:pt idx="14">
                  <c:v>3</c:v>
                </c:pt>
                <c:pt idx="15">
                  <c:v>6</c:v>
                </c:pt>
                <c:pt idx="16">
                  <c:v>2</c:v>
                </c:pt>
                <c:pt idx="17">
                  <c:v>1</c:v>
                </c:pt>
                <c:pt idx="18">
                  <c:v>8</c:v>
                </c:pt>
                <c:pt idx="19">
                  <c:v>2</c:v>
                </c:pt>
                <c:pt idx="22">
                  <c:v>7</c:v>
                </c:pt>
                <c:pt idx="23">
                  <c:v>1</c:v>
                </c:pt>
                <c:pt idx="24">
                  <c:v>2</c:v>
                </c:pt>
                <c:pt idx="25">
                  <c:v>1</c:v>
                </c:pt>
                <c:pt idx="26">
                  <c:v>7</c:v>
                </c:pt>
              </c:numCache>
            </c:numRef>
          </c:val>
          <c:extLst>
            <c:ext xmlns:c16="http://schemas.microsoft.com/office/drawing/2014/chart" uri="{C3380CC4-5D6E-409C-BE32-E72D297353CC}">
              <c16:uniqueId val="{00000000-3375-4079-8EB1-6E5828AF77F8}"/>
            </c:ext>
          </c:extLst>
        </c:ser>
        <c:ser>
          <c:idx val="1"/>
          <c:order val="1"/>
          <c:tx>
            <c:strRef>
              <c:f>Sheet1!$C$1</c:f>
              <c:strCache>
                <c:ptCount val="1"/>
                <c:pt idx="0">
                  <c:v>Basketball</c:v>
                </c:pt>
              </c:strCache>
            </c:strRef>
          </c:tx>
          <c:spPr>
            <a:solidFill>
              <a:srgbClr val="50C8A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75-4079-8EB1-6E5828AF77F8}"/>
                </c:ext>
              </c:extLst>
            </c:dLbl>
            <c:dLbl>
              <c:idx val="2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75-4079-8EB1-6E5828AF77F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15-May</c:v>
                </c:pt>
                <c:pt idx="1">
                  <c:v>16-May</c:v>
                </c:pt>
                <c:pt idx="2">
                  <c:v>17-May</c:v>
                </c:pt>
                <c:pt idx="3">
                  <c:v>18-May</c:v>
                </c:pt>
                <c:pt idx="4">
                  <c:v>19-May</c:v>
                </c:pt>
                <c:pt idx="5">
                  <c:v>20-May</c:v>
                </c:pt>
                <c:pt idx="6">
                  <c:v>21-May</c:v>
                </c:pt>
                <c:pt idx="7">
                  <c:v>22-May</c:v>
                </c:pt>
                <c:pt idx="8">
                  <c:v>23-May</c:v>
                </c:pt>
                <c:pt idx="9">
                  <c:v>24-May</c:v>
                </c:pt>
                <c:pt idx="10">
                  <c:v>25-May</c:v>
                </c:pt>
                <c:pt idx="11">
                  <c:v>26-May</c:v>
                </c:pt>
                <c:pt idx="12">
                  <c:v>27-May</c:v>
                </c:pt>
                <c:pt idx="13">
                  <c:v>28-May</c:v>
                </c:pt>
                <c:pt idx="14">
                  <c:v>29-May</c:v>
                </c:pt>
                <c:pt idx="15">
                  <c:v>30-May</c:v>
                </c:pt>
                <c:pt idx="16">
                  <c:v>31-May</c:v>
                </c:pt>
                <c:pt idx="17">
                  <c:v>1-Jun</c:v>
                </c:pt>
                <c:pt idx="18">
                  <c:v>2-Jun</c:v>
                </c:pt>
                <c:pt idx="19">
                  <c:v>3-Jun</c:v>
                </c:pt>
                <c:pt idx="20">
                  <c:v>4-Jun</c:v>
                </c:pt>
                <c:pt idx="21">
                  <c:v>5-Jun</c:v>
                </c:pt>
                <c:pt idx="22">
                  <c:v>6-Jun</c:v>
                </c:pt>
                <c:pt idx="23">
                  <c:v>7-Jun</c:v>
                </c:pt>
                <c:pt idx="24">
                  <c:v>8-Jun</c:v>
                </c:pt>
                <c:pt idx="25">
                  <c:v>9-Jun</c:v>
                </c:pt>
                <c:pt idx="26">
                  <c:v>10-Jun</c:v>
                </c:pt>
                <c:pt idx="27">
                  <c:v>11-Jun</c:v>
                </c:pt>
              </c:strCache>
            </c:strRef>
          </c:cat>
          <c:val>
            <c:numRef>
              <c:f>Sheet1!$C$2:$C$29</c:f>
              <c:numCache>
                <c:formatCode>General</c:formatCode>
                <c:ptCount val="28"/>
                <c:pt idx="0">
                  <c:v>7</c:v>
                </c:pt>
                <c:pt idx="1">
                  <c:v>12</c:v>
                </c:pt>
                <c:pt idx="2">
                  <c:v>6</c:v>
                </c:pt>
                <c:pt idx="4">
                  <c:v>4</c:v>
                </c:pt>
                <c:pt idx="5">
                  <c:v>3</c:v>
                </c:pt>
                <c:pt idx="6">
                  <c:v>3</c:v>
                </c:pt>
                <c:pt idx="8">
                  <c:v>4</c:v>
                </c:pt>
                <c:pt idx="10">
                  <c:v>5</c:v>
                </c:pt>
                <c:pt idx="17">
                  <c:v>15</c:v>
                </c:pt>
                <c:pt idx="20">
                  <c:v>17</c:v>
                </c:pt>
                <c:pt idx="23">
                  <c:v>14</c:v>
                </c:pt>
                <c:pt idx="25">
                  <c:v>13</c:v>
                </c:pt>
              </c:numCache>
            </c:numRef>
          </c:val>
          <c:extLst>
            <c:ext xmlns:c16="http://schemas.microsoft.com/office/drawing/2014/chart" uri="{C3380CC4-5D6E-409C-BE32-E72D297353CC}">
              <c16:uniqueId val="{00000003-3375-4079-8EB1-6E5828AF77F8}"/>
            </c:ext>
          </c:extLst>
        </c:ser>
        <c:ser>
          <c:idx val="2"/>
          <c:order val="2"/>
          <c:tx>
            <c:strRef>
              <c:f>Sheet1!$D$1</c:f>
              <c:strCache>
                <c:ptCount val="1"/>
                <c:pt idx="0">
                  <c:v>Hockey</c:v>
                </c:pt>
              </c:strCache>
            </c:strRef>
          </c:tx>
          <c:spPr>
            <a:solidFill>
              <a:srgbClr val="FAB982"/>
            </a:solidFill>
            <a:ln>
              <a:noFill/>
            </a:ln>
            <a:effectLst/>
          </c:spPr>
          <c:invertIfNegative val="0"/>
          <c:dLbls>
            <c:dLbl>
              <c:idx val="18"/>
              <c:delete val="1"/>
              <c:extLst>
                <c:ext xmlns:c15="http://schemas.microsoft.com/office/drawing/2012/chart" uri="{CE6537A1-D6FC-4f65-9D91-7224C49458BB}"/>
                <c:ext xmlns:c16="http://schemas.microsoft.com/office/drawing/2014/chart" uri="{C3380CC4-5D6E-409C-BE32-E72D297353CC}">
                  <c16:uniqueId val="{00000009-3375-4079-8EB1-6E5828AF77F8}"/>
                </c:ext>
              </c:extLst>
            </c:dLbl>
            <c:dLbl>
              <c:idx val="20"/>
              <c:delete val="1"/>
              <c:extLst>
                <c:ext xmlns:c15="http://schemas.microsoft.com/office/drawing/2012/chart" uri="{CE6537A1-D6FC-4f65-9D91-7224C49458BB}"/>
                <c:ext xmlns:c16="http://schemas.microsoft.com/office/drawing/2014/chart" uri="{C3380CC4-5D6E-409C-BE32-E72D297353CC}">
                  <c16:uniqueId val="{0000000B-3375-4079-8EB1-6E5828AF77F8}"/>
                </c:ext>
              </c:extLst>
            </c:dLbl>
            <c:dLbl>
              <c:idx val="26"/>
              <c:delete val="1"/>
              <c:extLst>
                <c:ext xmlns:c15="http://schemas.microsoft.com/office/drawing/2012/chart" uri="{CE6537A1-D6FC-4f65-9D91-7224C49458BB}"/>
                <c:ext xmlns:c16="http://schemas.microsoft.com/office/drawing/2014/chart" uri="{C3380CC4-5D6E-409C-BE32-E72D297353CC}">
                  <c16:uniqueId val="{0000000C-3375-4079-8EB1-6E5828AF77F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15-May</c:v>
                </c:pt>
                <c:pt idx="1">
                  <c:v>16-May</c:v>
                </c:pt>
                <c:pt idx="2">
                  <c:v>17-May</c:v>
                </c:pt>
                <c:pt idx="3">
                  <c:v>18-May</c:v>
                </c:pt>
                <c:pt idx="4">
                  <c:v>19-May</c:v>
                </c:pt>
                <c:pt idx="5">
                  <c:v>20-May</c:v>
                </c:pt>
                <c:pt idx="6">
                  <c:v>21-May</c:v>
                </c:pt>
                <c:pt idx="7">
                  <c:v>22-May</c:v>
                </c:pt>
                <c:pt idx="8">
                  <c:v>23-May</c:v>
                </c:pt>
                <c:pt idx="9">
                  <c:v>24-May</c:v>
                </c:pt>
                <c:pt idx="10">
                  <c:v>25-May</c:v>
                </c:pt>
                <c:pt idx="11">
                  <c:v>26-May</c:v>
                </c:pt>
                <c:pt idx="12">
                  <c:v>27-May</c:v>
                </c:pt>
                <c:pt idx="13">
                  <c:v>28-May</c:v>
                </c:pt>
                <c:pt idx="14">
                  <c:v>29-May</c:v>
                </c:pt>
                <c:pt idx="15">
                  <c:v>30-May</c:v>
                </c:pt>
                <c:pt idx="16">
                  <c:v>31-May</c:v>
                </c:pt>
                <c:pt idx="17">
                  <c:v>1-Jun</c:v>
                </c:pt>
                <c:pt idx="18">
                  <c:v>2-Jun</c:v>
                </c:pt>
                <c:pt idx="19">
                  <c:v>3-Jun</c:v>
                </c:pt>
                <c:pt idx="20">
                  <c:v>4-Jun</c:v>
                </c:pt>
                <c:pt idx="21">
                  <c:v>5-Jun</c:v>
                </c:pt>
                <c:pt idx="22">
                  <c:v>6-Jun</c:v>
                </c:pt>
                <c:pt idx="23">
                  <c:v>7-Jun</c:v>
                </c:pt>
                <c:pt idx="24">
                  <c:v>8-Jun</c:v>
                </c:pt>
                <c:pt idx="25">
                  <c:v>9-Jun</c:v>
                </c:pt>
                <c:pt idx="26">
                  <c:v>10-Jun</c:v>
                </c:pt>
                <c:pt idx="27">
                  <c:v>11-Jun</c:v>
                </c:pt>
              </c:strCache>
            </c:strRef>
          </c:cat>
          <c:val>
            <c:numRef>
              <c:f>Sheet1!$D$2:$D$29</c:f>
              <c:numCache>
                <c:formatCode>General</c:formatCode>
                <c:ptCount val="28"/>
                <c:pt idx="3">
                  <c:v>3</c:v>
                </c:pt>
                <c:pt idx="4">
                  <c:v>1</c:v>
                </c:pt>
                <c:pt idx="5">
                  <c:v>1</c:v>
                </c:pt>
                <c:pt idx="6">
                  <c:v>1</c:v>
                </c:pt>
                <c:pt idx="7">
                  <c:v>5</c:v>
                </c:pt>
                <c:pt idx="8">
                  <c:v>1</c:v>
                </c:pt>
                <c:pt idx="10">
                  <c:v>5</c:v>
                </c:pt>
                <c:pt idx="13">
                  <c:v>1</c:v>
                </c:pt>
                <c:pt idx="14">
                  <c:v>8</c:v>
                </c:pt>
                <c:pt idx="16">
                  <c:v>6</c:v>
                </c:pt>
                <c:pt idx="19">
                  <c:v>3</c:v>
                </c:pt>
                <c:pt idx="21">
                  <c:v>6</c:v>
                </c:pt>
                <c:pt idx="24">
                  <c:v>4</c:v>
                </c:pt>
                <c:pt idx="27">
                  <c:v>6</c:v>
                </c:pt>
              </c:numCache>
            </c:numRef>
          </c:val>
          <c:extLst>
            <c:ext xmlns:c16="http://schemas.microsoft.com/office/drawing/2014/chart" uri="{C3380CC4-5D6E-409C-BE32-E72D297353CC}">
              <c16:uniqueId val="{0000000E-3375-4079-8EB1-6E5828AF77F8}"/>
            </c:ext>
          </c:extLst>
        </c:ser>
        <c:ser>
          <c:idx val="3"/>
          <c:order val="3"/>
          <c:tx>
            <c:strRef>
              <c:f>Sheet1!$E$1</c:f>
              <c:strCache>
                <c:ptCount val="1"/>
                <c:pt idx="0">
                  <c:v>Soccer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15-May</c:v>
                </c:pt>
                <c:pt idx="1">
                  <c:v>16-May</c:v>
                </c:pt>
                <c:pt idx="2">
                  <c:v>17-May</c:v>
                </c:pt>
                <c:pt idx="3">
                  <c:v>18-May</c:v>
                </c:pt>
                <c:pt idx="4">
                  <c:v>19-May</c:v>
                </c:pt>
                <c:pt idx="5">
                  <c:v>20-May</c:v>
                </c:pt>
                <c:pt idx="6">
                  <c:v>21-May</c:v>
                </c:pt>
                <c:pt idx="7">
                  <c:v>22-May</c:v>
                </c:pt>
                <c:pt idx="8">
                  <c:v>23-May</c:v>
                </c:pt>
                <c:pt idx="9">
                  <c:v>24-May</c:v>
                </c:pt>
                <c:pt idx="10">
                  <c:v>25-May</c:v>
                </c:pt>
                <c:pt idx="11">
                  <c:v>26-May</c:v>
                </c:pt>
                <c:pt idx="12">
                  <c:v>27-May</c:v>
                </c:pt>
                <c:pt idx="13">
                  <c:v>28-May</c:v>
                </c:pt>
                <c:pt idx="14">
                  <c:v>29-May</c:v>
                </c:pt>
                <c:pt idx="15">
                  <c:v>30-May</c:v>
                </c:pt>
                <c:pt idx="16">
                  <c:v>31-May</c:v>
                </c:pt>
                <c:pt idx="17">
                  <c:v>1-Jun</c:v>
                </c:pt>
                <c:pt idx="18">
                  <c:v>2-Jun</c:v>
                </c:pt>
                <c:pt idx="19">
                  <c:v>3-Jun</c:v>
                </c:pt>
                <c:pt idx="20">
                  <c:v>4-Jun</c:v>
                </c:pt>
                <c:pt idx="21">
                  <c:v>5-Jun</c:v>
                </c:pt>
                <c:pt idx="22">
                  <c:v>6-Jun</c:v>
                </c:pt>
                <c:pt idx="23">
                  <c:v>7-Jun</c:v>
                </c:pt>
                <c:pt idx="24">
                  <c:v>8-Jun</c:v>
                </c:pt>
                <c:pt idx="25">
                  <c:v>9-Jun</c:v>
                </c:pt>
                <c:pt idx="26">
                  <c:v>10-Jun</c:v>
                </c:pt>
                <c:pt idx="27">
                  <c:v>11-Jun</c:v>
                </c:pt>
              </c:strCache>
            </c:strRef>
          </c:cat>
          <c:val>
            <c:numRef>
              <c:f>Sheet1!$E$2:$E$29</c:f>
              <c:numCache>
                <c:formatCode>General</c:formatCode>
                <c:ptCount val="28"/>
                <c:pt idx="2">
                  <c:v>2</c:v>
                </c:pt>
                <c:pt idx="5">
                  <c:v>2</c:v>
                </c:pt>
                <c:pt idx="6">
                  <c:v>2</c:v>
                </c:pt>
                <c:pt idx="10">
                  <c:v>1</c:v>
                </c:pt>
                <c:pt idx="11">
                  <c:v>1</c:v>
                </c:pt>
                <c:pt idx="12">
                  <c:v>3</c:v>
                </c:pt>
                <c:pt idx="13">
                  <c:v>5</c:v>
                </c:pt>
                <c:pt idx="19">
                  <c:v>5</c:v>
                </c:pt>
                <c:pt idx="20">
                  <c:v>1</c:v>
                </c:pt>
                <c:pt idx="24">
                  <c:v>4</c:v>
                </c:pt>
                <c:pt idx="27">
                  <c:v>4</c:v>
                </c:pt>
              </c:numCache>
            </c:numRef>
          </c:val>
          <c:extLst>
            <c:ext xmlns:c16="http://schemas.microsoft.com/office/drawing/2014/chart" uri="{C3380CC4-5D6E-409C-BE32-E72D297353CC}">
              <c16:uniqueId val="{0000000F-3375-4079-8EB1-6E5828AF77F8}"/>
            </c:ext>
          </c:extLst>
        </c:ser>
        <c:dLbls>
          <c:dLblPos val="ctr"/>
          <c:showLegendKey val="0"/>
          <c:showVal val="1"/>
          <c:showCatName val="0"/>
          <c:showSerName val="0"/>
          <c:showPercent val="0"/>
          <c:showBubbleSize val="0"/>
        </c:dLbls>
        <c:gapWidth val="50"/>
        <c:overlap val="100"/>
        <c:axId val="327528400"/>
        <c:axId val="512000784"/>
      </c:barChart>
      <c:catAx>
        <c:axId val="327528400"/>
        <c:scaling>
          <c:orientation val="minMax"/>
        </c:scaling>
        <c:delete val="0"/>
        <c:axPos val="b"/>
        <c:numFmt formatCode="General" sourceLinked="1"/>
        <c:majorTickMark val="none"/>
        <c:minorTickMark val="none"/>
        <c:tickLblPos val="nextTo"/>
        <c:spPr>
          <a:noFill/>
          <a:ln w="9525" cap="flat" cmpd="sng" algn="ctr">
            <a:solidFill>
              <a:schemeClr val="tx1"/>
            </a:solidFill>
            <a:round/>
            <a:headEnd type="none" w="sm" len="sm"/>
            <a:tailEnd type="none" w="sm" len="sm"/>
          </a:ln>
          <a:effectLst/>
        </c:spPr>
        <c:txPr>
          <a:bodyPr rot="-60000000" spcFirstLastPara="1" vertOverflow="ellipsis" vert="horz" wrap="square" anchor="ctr" anchorCtr="1"/>
          <a:lstStyle/>
          <a:p>
            <a:pPr>
              <a:defRPr sz="7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512000784"/>
        <c:crosses val="autoZero"/>
        <c:auto val="1"/>
        <c:lblAlgn val="ctr"/>
        <c:lblOffset val="100"/>
        <c:noMultiLvlLbl val="0"/>
      </c:catAx>
      <c:valAx>
        <c:axId val="512000784"/>
        <c:scaling>
          <c:orientation val="minMax"/>
        </c:scaling>
        <c:delete val="1"/>
        <c:axPos val="l"/>
        <c:numFmt formatCode="General" sourceLinked="1"/>
        <c:majorTickMark val="none"/>
        <c:minorTickMark val="none"/>
        <c:tickLblPos val="nextTo"/>
        <c:crossAx val="327528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rgbClr val="50C8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D79-405D-83C5-41540110BD6F}"/>
              </c:ext>
            </c:extLst>
          </c:dPt>
          <c:dPt>
            <c:idx val="1"/>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D79-405D-83C5-41540110BD6F}"/>
              </c:ext>
            </c:extLst>
          </c:dPt>
          <c:dPt>
            <c:idx val="2"/>
            <c:bubble3D val="0"/>
            <c:spPr>
              <a:solidFill>
                <a:srgbClr val="567CB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D79-405D-83C5-41540110BD6F}"/>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D79-405D-83C5-41540110BD6F}"/>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D79-405D-83C5-41540110BD6F}"/>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0D79-405D-83C5-41540110BD6F}"/>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0D79-405D-83C5-41540110BD6F}"/>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0D79-405D-83C5-41540110BD6F}"/>
              </c:ext>
            </c:extLst>
          </c:dPt>
          <c:dLbls>
            <c:dLbl>
              <c:idx val="0"/>
              <c:layout>
                <c:manualLayout>
                  <c:x val="0.18886808595203233"/>
                  <c:y val="-8.6305010806614221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048178141294538"/>
                      <c:h val="0.16567361551923879"/>
                    </c:manualLayout>
                  </c15:layout>
                </c:ext>
                <c:ext xmlns:c16="http://schemas.microsoft.com/office/drawing/2014/chart" uri="{C3380CC4-5D6E-409C-BE32-E72D297353CC}">
                  <c16:uniqueId val="{00000001-0D79-405D-83C5-41540110BD6F}"/>
                </c:ext>
              </c:extLst>
            </c:dLbl>
            <c:dLbl>
              <c:idx val="1"/>
              <c:layout>
                <c:manualLayout>
                  <c:x val="0.15297887971621074"/>
                  <c:y val="0.18457828018444711"/>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9918412150862408"/>
                      <c:h val="0.13813966209266679"/>
                    </c:manualLayout>
                  </c15:layout>
                </c:ext>
                <c:ext xmlns:c16="http://schemas.microsoft.com/office/drawing/2014/chart" uri="{C3380CC4-5D6E-409C-BE32-E72D297353CC}">
                  <c16:uniqueId val="{00000003-0D79-405D-83C5-41540110BD6F}"/>
                </c:ext>
              </c:extLst>
            </c:dLbl>
            <c:dLbl>
              <c:idx val="2"/>
              <c:layout>
                <c:manualLayout>
                  <c:x val="-0.24062019440096735"/>
                  <c:y val="-4.12295245332207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D79-405D-83C5-41540110BD6F}"/>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25316D61-A9B2-44C9-9CA9-7DA6708FABE0}"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E3FDCAF3-7508-41C1-848E-3FE87A2240DF}"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D79-405D-83C5-41540110BD6F}"/>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62D80ACD-6671-4F61-A894-E60E82F638B8}"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AC4F8CAC-8632-4DD4-8B81-C864F4B092E7}"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D79-405D-83C5-41540110BD6F}"/>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F508C6B3-52AE-457B-A9A1-24A6064F9525}"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DF1D30F9-E80A-4752-A941-80F8223602AC}"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0D79-405D-83C5-41540110BD6F}"/>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0D79-405D-83C5-41540110BD6F}"/>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0D79-405D-83C5-41540110BD6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CNN</c:v>
                </c:pt>
                <c:pt idx="1">
                  <c:v>Fox News</c:v>
                </c:pt>
                <c:pt idx="2">
                  <c:v>MSNBC</c:v>
                </c:pt>
              </c:strCache>
            </c:strRef>
          </c:cat>
          <c:val>
            <c:numRef>
              <c:f>Sheet1!$B$2:$B$4</c:f>
              <c:numCache>
                <c:formatCode>0</c:formatCode>
                <c:ptCount val="3"/>
                <c:pt idx="0">
                  <c:v>4</c:v>
                </c:pt>
                <c:pt idx="1">
                  <c:v>2</c:v>
                </c:pt>
                <c:pt idx="2">
                  <c:v>6</c:v>
                </c:pt>
              </c:numCache>
            </c:numRef>
          </c:val>
          <c:extLst>
            <c:ext xmlns:c16="http://schemas.microsoft.com/office/drawing/2014/chart" uri="{C3380CC4-5D6E-409C-BE32-E72D297353CC}">
              <c16:uniqueId val="{00000010-0D79-405D-83C5-41540110BD6F}"/>
            </c:ext>
          </c:extLst>
        </c:ser>
        <c:dLbls>
          <c:dLblPos val="outEnd"/>
          <c:showLegendKey val="0"/>
          <c:showVal val="0"/>
          <c:showCatName val="0"/>
          <c:showSerName val="0"/>
          <c:showPercent val="1"/>
          <c:showBubbleSize val="0"/>
          <c:showLeaderLines val="1"/>
        </c:dLbls>
        <c:firstSliceAng val="182"/>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1"/>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05F-4F7D-9FB2-6FCA64A86892}"/>
              </c:ext>
            </c:extLst>
          </c:dPt>
          <c:dPt>
            <c:idx val="1"/>
            <c:bubble3D val="0"/>
            <c:spPr>
              <a:solidFill>
                <a:srgbClr val="FAB982"/>
              </a:solidFill>
              <a:ln w="19050">
                <a:solidFill>
                  <a:schemeClr val="lt1"/>
                </a:solidFill>
              </a:ln>
              <a:effectLst/>
            </c:spPr>
            <c:extLst>
              <c:ext xmlns:c16="http://schemas.microsoft.com/office/drawing/2014/chart" uri="{C3380CC4-5D6E-409C-BE32-E72D297353CC}">
                <c16:uniqueId val="{00000002-105F-4F7D-9FB2-6FCA64A86892}"/>
              </c:ext>
            </c:extLst>
          </c:dPt>
          <c:dPt>
            <c:idx val="2"/>
            <c:bubble3D val="0"/>
            <c:spPr>
              <a:solidFill>
                <a:srgbClr val="00CC99"/>
              </a:solidFill>
              <a:ln w="19050">
                <a:solidFill>
                  <a:schemeClr val="lt1"/>
                </a:solidFill>
              </a:ln>
              <a:effectLst/>
            </c:spPr>
            <c:extLst>
              <c:ext xmlns:c16="http://schemas.microsoft.com/office/drawing/2014/chart" uri="{C3380CC4-5D6E-409C-BE32-E72D297353CC}">
                <c16:uniqueId val="{00000003-105F-4F7D-9FB2-6FCA64A86892}"/>
              </c:ext>
            </c:extLst>
          </c:dPt>
          <c:dLbls>
            <c:dLbl>
              <c:idx val="0"/>
              <c:layout>
                <c:manualLayout>
                  <c:x val="-0.16240914328895664"/>
                  <c:y val="-0.10034737332165554"/>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fld id="{35FB62B7-B7F9-4398-9535-4CDAB74ABA81}" type="CATEGORYNAME">
                      <a:rPr lang="en-US" sz="1600" smtClean="0">
                        <a:solidFill>
                          <a:schemeClr val="bg1"/>
                        </a:solidFill>
                      </a:rPr>
                      <a:pPr>
                        <a:defRPr sz="1600" b="1">
                          <a:solidFill>
                            <a:schemeClr val="bg1"/>
                          </a:solidFill>
                        </a:defRPr>
                      </a:pPr>
                      <a:t>[CATEGORY NAME]</a:t>
                    </a:fld>
                    <a:endParaRPr lang="en-US" sz="1600" baseline="0" dirty="0">
                      <a:solidFill>
                        <a:schemeClr val="bg1"/>
                      </a:solidFill>
                    </a:endParaRPr>
                  </a:p>
                  <a:p>
                    <a:pPr>
                      <a:defRPr sz="1600" b="1">
                        <a:solidFill>
                          <a:schemeClr val="bg1"/>
                        </a:solidFill>
                      </a:defRPr>
                    </a:pPr>
                    <a:fld id="{2AC0AE77-8169-49DE-BCEF-B686A04741A9}" type="PERCENTAGE">
                      <a:rPr lang="en-US" sz="1600" baseline="0" smtClean="0">
                        <a:solidFill>
                          <a:schemeClr val="bg1"/>
                        </a:solidFill>
                      </a:rPr>
                      <a:pPr>
                        <a:defRPr sz="1600" b="1">
                          <a:solidFill>
                            <a:schemeClr val="bg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05F-4F7D-9FB2-6FCA64A86892}"/>
                </c:ext>
              </c:extLst>
            </c:dLbl>
            <c:dLbl>
              <c:idx val="1"/>
              <c:layout>
                <c:manualLayout>
                  <c:x val="-4.7273586202236588E-2"/>
                  <c:y val="-0.13259399206654066"/>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fld id="{65EAF685-19FB-4A24-BA1A-EA9D03A255C4}" type="CATEGORYNAME">
                      <a:rPr lang="en-US" sz="1400" smtClean="0">
                        <a:solidFill>
                          <a:schemeClr val="tx1"/>
                        </a:solidFill>
                      </a:rPr>
                      <a:pPr>
                        <a:defRPr sz="1400" b="1">
                          <a:solidFill>
                            <a:schemeClr val="tx1"/>
                          </a:solidFill>
                        </a:defRPr>
                      </a:pPr>
                      <a:t>[CATEGORY NAME]</a:t>
                    </a:fld>
                    <a:r>
                      <a:rPr lang="en-US" sz="1400" baseline="0" dirty="0">
                        <a:solidFill>
                          <a:schemeClr val="tx1"/>
                        </a:solidFill>
                      </a:rPr>
                      <a:t> </a:t>
                    </a:r>
                  </a:p>
                  <a:p>
                    <a:pPr>
                      <a:defRPr sz="1400" b="1">
                        <a:solidFill>
                          <a:schemeClr val="tx1"/>
                        </a:solidFill>
                      </a:defRPr>
                    </a:pPr>
                    <a:r>
                      <a:rPr lang="en-US" sz="1400" baseline="0" dirty="0">
                        <a:solidFill>
                          <a:schemeClr val="tx1"/>
                        </a:solidFill>
                      </a:rPr>
                      <a:t>0.2%</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4289647954232993"/>
                      <c:h val="0.17616797369404896"/>
                    </c:manualLayout>
                  </c15:layout>
                  <c15:dlblFieldTable/>
                  <c15:showDataLabelsRange val="0"/>
                </c:ext>
                <c:ext xmlns:c16="http://schemas.microsoft.com/office/drawing/2014/chart" uri="{C3380CC4-5D6E-409C-BE32-E72D297353CC}">
                  <c16:uniqueId val="{00000002-105F-4F7D-9FB2-6FCA64A86892}"/>
                </c:ext>
              </c:extLst>
            </c:dLbl>
            <c:dLbl>
              <c:idx val="2"/>
              <c:layout>
                <c:manualLayout>
                  <c:x val="0.20744736596552305"/>
                  <c:y val="5.696736461832818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fld id="{0AA0B005-1441-4524-8B76-5FC8CBCB961A}" type="CATEGORYNAME">
                      <a:rPr lang="en-US" sz="1600" smtClean="0"/>
                      <a:pPr>
                        <a:defRPr sz="1600" b="1">
                          <a:solidFill>
                            <a:schemeClr val="tx1"/>
                          </a:solidFill>
                        </a:defRPr>
                      </a:pPr>
                      <a:t>[CATEGORY NAME]</a:t>
                    </a:fld>
                    <a:r>
                      <a:rPr lang="en-US" sz="1600" baseline="0" dirty="0"/>
                      <a:t> </a:t>
                    </a:r>
                  </a:p>
                  <a:p>
                    <a:pPr>
                      <a:defRPr sz="1600" b="1">
                        <a:solidFill>
                          <a:schemeClr val="tx1"/>
                        </a:solidFill>
                      </a:defRPr>
                    </a:pPr>
                    <a:fld id="{756683C8-93F6-4544-A4F7-0734545DDE3C}" type="PERCENTAGE">
                      <a:rPr lang="en-US" sz="1600" baseline="0" smtClean="0"/>
                      <a:pPr>
                        <a:defRPr sz="1600" b="1">
                          <a:solidFill>
                            <a:schemeClr val="tx1"/>
                          </a:solidFill>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3958333333333334"/>
                      <c:h val="0.21328125000000001"/>
                    </c:manualLayout>
                  </c15:layout>
                  <c15:dlblFieldTable/>
                  <c15:showDataLabelsRange val="0"/>
                </c:ext>
                <c:ext xmlns:c16="http://schemas.microsoft.com/office/drawing/2014/chart" uri="{C3380CC4-5D6E-409C-BE32-E72D297353CC}">
                  <c16:uniqueId val="{00000003-105F-4F7D-9FB2-6FCA64A8689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Ad-Supported Cable TV</c:v>
                </c:pt>
                <c:pt idx="1">
                  <c:v>Ad-Supported Cable TV &amp; Broadcast TV</c:v>
                </c:pt>
                <c:pt idx="2">
                  <c:v>Broadcast TV</c:v>
                </c:pt>
              </c:strCache>
            </c:strRef>
          </c:cat>
          <c:val>
            <c:numRef>
              <c:f>Sheet1!$B$2:$B$4</c:f>
              <c:numCache>
                <c:formatCode>General</c:formatCode>
                <c:ptCount val="3"/>
                <c:pt idx="0">
                  <c:v>431</c:v>
                </c:pt>
                <c:pt idx="1">
                  <c:v>2</c:v>
                </c:pt>
                <c:pt idx="2">
                  <c:v>312</c:v>
                </c:pt>
              </c:numCache>
            </c:numRef>
          </c:val>
          <c:extLst>
            <c:ext xmlns:c16="http://schemas.microsoft.com/office/drawing/2014/chart" uri="{C3380CC4-5D6E-409C-BE32-E72D297353CC}">
              <c16:uniqueId val="{00000000-105F-4F7D-9FB2-6FCA64A86892}"/>
            </c:ext>
          </c:extLst>
        </c:ser>
        <c:dLbls>
          <c:showLegendKey val="0"/>
          <c:showVal val="0"/>
          <c:showCatName val="0"/>
          <c:showSerName val="0"/>
          <c:showPercent val="0"/>
          <c:showBubbleSize val="0"/>
          <c:showLeaderLines val="1"/>
        </c:dLbls>
        <c:firstSliceAng val="36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1504063528068134E-3"/>
                  <c:y val="2.84870974212693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C8-4EEF-B9D2-7D651A707BE6}"/>
                </c:ext>
              </c:extLst>
            </c:dLbl>
            <c:dLbl>
              <c:idx val="1"/>
              <c:layout>
                <c:manualLayout>
                  <c:x val="-4.7256095292101631E-3"/>
                  <c:y val="1.57954472319269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BC8-4EEF-B9D2-7D651A707BE6}"/>
                </c:ext>
              </c:extLst>
            </c:dLbl>
            <c:dLbl>
              <c:idx val="2"/>
              <c:layout>
                <c:manualLayout>
                  <c:x val="0"/>
                  <c:y val="1.28123821160782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C8-4EEF-B9D2-7D651A707BE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Sheet1!$B$2:$B$4</c:f>
              <c:numCache>
                <c:formatCode>General</c:formatCode>
                <c:ptCount val="3"/>
                <c:pt idx="0">
                  <c:v>28</c:v>
                </c:pt>
                <c:pt idx="1">
                  <c:v>26</c:v>
                </c:pt>
                <c:pt idx="2">
                  <c:v>10</c:v>
                </c:pt>
              </c:numCache>
            </c:numRef>
          </c:val>
          <c:extLst>
            <c:ext xmlns:c16="http://schemas.microsoft.com/office/drawing/2014/chart" uri="{C3380CC4-5D6E-409C-BE32-E72D297353CC}">
              <c16:uniqueId val="{00000000-6BC8-4EEF-B9D2-7D651A707BE6}"/>
            </c:ext>
          </c:extLst>
        </c:ser>
        <c:dLbls>
          <c:dLblPos val="inEnd"/>
          <c:showLegendKey val="0"/>
          <c:showVal val="1"/>
          <c:showCatName val="0"/>
          <c:showSerName val="0"/>
          <c:showPercent val="0"/>
          <c:showBubbleSize val="0"/>
        </c:dLbls>
        <c:gapWidth val="100"/>
        <c:overlap val="-24"/>
        <c:axId val="513108456"/>
        <c:axId val="514846272"/>
      </c:barChart>
      <c:catAx>
        <c:axId val="51310845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514846272"/>
        <c:crosses val="autoZero"/>
        <c:auto val="1"/>
        <c:lblAlgn val="ctr"/>
        <c:lblOffset val="100"/>
        <c:noMultiLvlLbl val="0"/>
      </c:catAx>
      <c:valAx>
        <c:axId val="514846272"/>
        <c:scaling>
          <c:orientation val="minMax"/>
        </c:scaling>
        <c:delete val="1"/>
        <c:axPos val="l"/>
        <c:numFmt formatCode="General" sourceLinked="1"/>
        <c:majorTickMark val="none"/>
        <c:minorTickMark val="none"/>
        <c:tickLblPos val="nextTo"/>
        <c:crossAx val="513108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Sports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15-May</c:v>
                </c:pt>
                <c:pt idx="1">
                  <c:v>16-May</c:v>
                </c:pt>
                <c:pt idx="2">
                  <c:v>17-May</c:v>
                </c:pt>
                <c:pt idx="3">
                  <c:v>18-May</c:v>
                </c:pt>
                <c:pt idx="4">
                  <c:v>19-May</c:v>
                </c:pt>
                <c:pt idx="5">
                  <c:v>20-May</c:v>
                </c:pt>
                <c:pt idx="6">
                  <c:v>21-May</c:v>
                </c:pt>
                <c:pt idx="7">
                  <c:v>22-May</c:v>
                </c:pt>
                <c:pt idx="8">
                  <c:v>23-May</c:v>
                </c:pt>
                <c:pt idx="9">
                  <c:v>24-May</c:v>
                </c:pt>
                <c:pt idx="10">
                  <c:v>25-May</c:v>
                </c:pt>
                <c:pt idx="11">
                  <c:v>26-May</c:v>
                </c:pt>
                <c:pt idx="12">
                  <c:v>27-May</c:v>
                </c:pt>
                <c:pt idx="13">
                  <c:v>28-May</c:v>
                </c:pt>
                <c:pt idx="14">
                  <c:v>29-May</c:v>
                </c:pt>
                <c:pt idx="15">
                  <c:v>30-May</c:v>
                </c:pt>
                <c:pt idx="16">
                  <c:v>31-May</c:v>
                </c:pt>
                <c:pt idx="17">
                  <c:v>1-Jun</c:v>
                </c:pt>
                <c:pt idx="18">
                  <c:v>2-Jun</c:v>
                </c:pt>
                <c:pt idx="19">
                  <c:v>3-Jun</c:v>
                </c:pt>
                <c:pt idx="20">
                  <c:v>4-Jun</c:v>
                </c:pt>
                <c:pt idx="21">
                  <c:v>5-Jun</c:v>
                </c:pt>
                <c:pt idx="22">
                  <c:v>6-Jun</c:v>
                </c:pt>
                <c:pt idx="23">
                  <c:v>7-Jun</c:v>
                </c:pt>
                <c:pt idx="24">
                  <c:v>8-Jun</c:v>
                </c:pt>
                <c:pt idx="25">
                  <c:v>9-Jun</c:v>
                </c:pt>
                <c:pt idx="26">
                  <c:v>10-Jun</c:v>
                </c:pt>
                <c:pt idx="27">
                  <c:v>11-Jun</c:v>
                </c:pt>
              </c:strCache>
            </c:strRef>
          </c:cat>
          <c:val>
            <c:numRef>
              <c:f>Sheet1!$B$2:$B$29</c:f>
              <c:numCache>
                <c:formatCode>General</c:formatCode>
                <c:ptCount val="28"/>
                <c:pt idx="0">
                  <c:v>2</c:v>
                </c:pt>
                <c:pt idx="1">
                  <c:v>3</c:v>
                </c:pt>
                <c:pt idx="2">
                  <c:v>4</c:v>
                </c:pt>
                <c:pt idx="3">
                  <c:v>2</c:v>
                </c:pt>
                <c:pt idx="4">
                  <c:v>3</c:v>
                </c:pt>
                <c:pt idx="5">
                  <c:v>5</c:v>
                </c:pt>
                <c:pt idx="6">
                  <c:v>3</c:v>
                </c:pt>
                <c:pt idx="7">
                  <c:v>1</c:v>
                </c:pt>
                <c:pt idx="8">
                  <c:v>2</c:v>
                </c:pt>
                <c:pt idx="9">
                  <c:v>1</c:v>
                </c:pt>
                <c:pt idx="10">
                  <c:v>6</c:v>
                </c:pt>
                <c:pt idx="11">
                  <c:v>3</c:v>
                </c:pt>
                <c:pt idx="12">
                  <c:v>2</c:v>
                </c:pt>
                <c:pt idx="13">
                  <c:v>4</c:v>
                </c:pt>
                <c:pt idx="14">
                  <c:v>1</c:v>
                </c:pt>
                <c:pt idx="15">
                  <c:v>1</c:v>
                </c:pt>
                <c:pt idx="16">
                  <c:v>1</c:v>
                </c:pt>
                <c:pt idx="17">
                  <c:v>2</c:v>
                </c:pt>
                <c:pt idx="18">
                  <c:v>2</c:v>
                </c:pt>
                <c:pt idx="19">
                  <c:v>2</c:v>
                </c:pt>
                <c:pt idx="20">
                  <c:v>1</c:v>
                </c:pt>
                <c:pt idx="21">
                  <c:v>2</c:v>
                </c:pt>
                <c:pt idx="22">
                  <c:v>1</c:v>
                </c:pt>
                <c:pt idx="23">
                  <c:v>2</c:v>
                </c:pt>
                <c:pt idx="24">
                  <c:v>2</c:v>
                </c:pt>
                <c:pt idx="25">
                  <c:v>2</c:v>
                </c:pt>
                <c:pt idx="26">
                  <c:v>4</c:v>
                </c:pt>
                <c:pt idx="27">
                  <c:v>1</c:v>
                </c:pt>
              </c:numCache>
            </c:numRef>
          </c:val>
          <c:extLst>
            <c:ext xmlns:c16="http://schemas.microsoft.com/office/drawing/2014/chart" uri="{C3380CC4-5D6E-409C-BE32-E72D297353CC}">
              <c16:uniqueId val="{00000000-FD40-4274-A8B1-CF9240BCFECE}"/>
            </c:ext>
          </c:extLst>
        </c:ser>
        <c:ser>
          <c:idx val="1"/>
          <c:order val="1"/>
          <c:tx>
            <c:strRef>
              <c:f>Sheet1!$C$1</c:f>
              <c:strCache>
                <c:ptCount val="1"/>
                <c:pt idx="0">
                  <c:v>Entertainment</c:v>
                </c:pt>
              </c:strCache>
            </c:strRef>
          </c:tx>
          <c:spPr>
            <a:solidFill>
              <a:srgbClr val="50C8A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D40-4274-A8B1-CF9240BCFECE}"/>
                </c:ext>
              </c:extLst>
            </c:dLbl>
            <c:dLbl>
              <c:idx val="2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D40-4274-A8B1-CF9240BCFE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15-May</c:v>
                </c:pt>
                <c:pt idx="1">
                  <c:v>16-May</c:v>
                </c:pt>
                <c:pt idx="2">
                  <c:v>17-May</c:v>
                </c:pt>
                <c:pt idx="3">
                  <c:v>18-May</c:v>
                </c:pt>
                <c:pt idx="4">
                  <c:v>19-May</c:v>
                </c:pt>
                <c:pt idx="5">
                  <c:v>20-May</c:v>
                </c:pt>
                <c:pt idx="6">
                  <c:v>21-May</c:v>
                </c:pt>
                <c:pt idx="7">
                  <c:v>22-May</c:v>
                </c:pt>
                <c:pt idx="8">
                  <c:v>23-May</c:v>
                </c:pt>
                <c:pt idx="9">
                  <c:v>24-May</c:v>
                </c:pt>
                <c:pt idx="10">
                  <c:v>25-May</c:v>
                </c:pt>
                <c:pt idx="11">
                  <c:v>26-May</c:v>
                </c:pt>
                <c:pt idx="12">
                  <c:v>27-May</c:v>
                </c:pt>
                <c:pt idx="13">
                  <c:v>28-May</c:v>
                </c:pt>
                <c:pt idx="14">
                  <c:v>29-May</c:v>
                </c:pt>
                <c:pt idx="15">
                  <c:v>30-May</c:v>
                </c:pt>
                <c:pt idx="16">
                  <c:v>31-May</c:v>
                </c:pt>
                <c:pt idx="17">
                  <c:v>1-Jun</c:v>
                </c:pt>
                <c:pt idx="18">
                  <c:v>2-Jun</c:v>
                </c:pt>
                <c:pt idx="19">
                  <c:v>3-Jun</c:v>
                </c:pt>
                <c:pt idx="20">
                  <c:v>4-Jun</c:v>
                </c:pt>
                <c:pt idx="21">
                  <c:v>5-Jun</c:v>
                </c:pt>
                <c:pt idx="22">
                  <c:v>6-Jun</c:v>
                </c:pt>
                <c:pt idx="23">
                  <c:v>7-Jun</c:v>
                </c:pt>
                <c:pt idx="24">
                  <c:v>8-Jun</c:v>
                </c:pt>
                <c:pt idx="25">
                  <c:v>9-Jun</c:v>
                </c:pt>
                <c:pt idx="26">
                  <c:v>10-Jun</c:v>
                </c:pt>
                <c:pt idx="27">
                  <c:v>11-Jun</c:v>
                </c:pt>
              </c:strCache>
            </c:strRef>
          </c:cat>
          <c:val>
            <c:numRef>
              <c:f>Sheet1!$C$2:$C$29</c:f>
              <c:numCache>
                <c:formatCode>General</c:formatCode>
                <c:ptCount val="28"/>
                <c:pt idx="0">
                  <c:v>6</c:v>
                </c:pt>
                <c:pt idx="1">
                  <c:v>5</c:v>
                </c:pt>
                <c:pt idx="2">
                  <c:v>3</c:v>
                </c:pt>
                <c:pt idx="3">
                  <c:v>1</c:v>
                </c:pt>
                <c:pt idx="4">
                  <c:v>2</c:v>
                </c:pt>
                <c:pt idx="5">
                  <c:v>2</c:v>
                </c:pt>
                <c:pt idx="6">
                  <c:v>2</c:v>
                </c:pt>
                <c:pt idx="7">
                  <c:v>3</c:v>
                </c:pt>
                <c:pt idx="8">
                  <c:v>3</c:v>
                </c:pt>
                <c:pt idx="10">
                  <c:v>1</c:v>
                </c:pt>
                <c:pt idx="12">
                  <c:v>1</c:v>
                </c:pt>
                <c:pt idx="13">
                  <c:v>1</c:v>
                </c:pt>
                <c:pt idx="14">
                  <c:v>4</c:v>
                </c:pt>
                <c:pt idx="15">
                  <c:v>6</c:v>
                </c:pt>
                <c:pt idx="16">
                  <c:v>4</c:v>
                </c:pt>
                <c:pt idx="17">
                  <c:v>5</c:v>
                </c:pt>
                <c:pt idx="18">
                  <c:v>2</c:v>
                </c:pt>
                <c:pt idx="19">
                  <c:v>1</c:v>
                </c:pt>
                <c:pt idx="20">
                  <c:v>3</c:v>
                </c:pt>
                <c:pt idx="21">
                  <c:v>6</c:v>
                </c:pt>
                <c:pt idx="22">
                  <c:v>4</c:v>
                </c:pt>
                <c:pt idx="23">
                  <c:v>4</c:v>
                </c:pt>
                <c:pt idx="24">
                  <c:v>2</c:v>
                </c:pt>
                <c:pt idx="25">
                  <c:v>2</c:v>
                </c:pt>
                <c:pt idx="26">
                  <c:v>1</c:v>
                </c:pt>
                <c:pt idx="27">
                  <c:v>2</c:v>
                </c:pt>
              </c:numCache>
            </c:numRef>
          </c:val>
          <c:extLst>
            <c:ext xmlns:c16="http://schemas.microsoft.com/office/drawing/2014/chart" uri="{C3380CC4-5D6E-409C-BE32-E72D297353CC}">
              <c16:uniqueId val="{00000003-FD40-4274-A8B1-CF9240BCFECE}"/>
            </c:ext>
          </c:extLst>
        </c:ser>
        <c:ser>
          <c:idx val="2"/>
          <c:order val="2"/>
          <c:tx>
            <c:strRef>
              <c:f>Sheet1!$D$1</c:f>
              <c:strCache>
                <c:ptCount val="1"/>
                <c:pt idx="0">
                  <c:v>News</c:v>
                </c:pt>
              </c:strCache>
            </c:strRef>
          </c:tx>
          <c:spPr>
            <a:solidFill>
              <a:srgbClr val="FAB982"/>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14-FD40-4274-A8B1-CF9240BCFECE}"/>
                </c:ext>
              </c:extLst>
            </c:dLbl>
            <c:dLbl>
              <c:idx val="5"/>
              <c:delete val="1"/>
              <c:extLst>
                <c:ext xmlns:c15="http://schemas.microsoft.com/office/drawing/2012/chart" uri="{CE6537A1-D6FC-4f65-9D91-7224C49458BB}"/>
                <c:ext xmlns:c16="http://schemas.microsoft.com/office/drawing/2014/chart" uri="{C3380CC4-5D6E-409C-BE32-E72D297353CC}">
                  <c16:uniqueId val="{00000013-FD40-4274-A8B1-CF9240BCFECE}"/>
                </c:ext>
              </c:extLst>
            </c:dLbl>
            <c:dLbl>
              <c:idx val="6"/>
              <c:delete val="1"/>
              <c:extLst>
                <c:ext xmlns:c15="http://schemas.microsoft.com/office/drawing/2012/chart" uri="{CE6537A1-D6FC-4f65-9D91-7224C49458BB}"/>
                <c:ext xmlns:c16="http://schemas.microsoft.com/office/drawing/2014/chart" uri="{C3380CC4-5D6E-409C-BE32-E72D297353CC}">
                  <c16:uniqueId val="{00000012-FD40-4274-A8B1-CF9240BCFECE}"/>
                </c:ext>
              </c:extLst>
            </c:dLbl>
            <c:dLbl>
              <c:idx val="13"/>
              <c:delete val="1"/>
              <c:extLst>
                <c:ext xmlns:c15="http://schemas.microsoft.com/office/drawing/2012/chart" uri="{CE6537A1-D6FC-4f65-9D91-7224C49458BB}"/>
                <c:ext xmlns:c16="http://schemas.microsoft.com/office/drawing/2014/chart" uri="{C3380CC4-5D6E-409C-BE32-E72D297353CC}">
                  <c16:uniqueId val="{0000000E-FD40-4274-A8B1-CF9240BCFECE}"/>
                </c:ext>
              </c:extLst>
            </c:dLbl>
            <c:dLbl>
              <c:idx val="14"/>
              <c:delete val="1"/>
              <c:extLst>
                <c:ext xmlns:c15="http://schemas.microsoft.com/office/drawing/2012/chart" uri="{CE6537A1-D6FC-4f65-9D91-7224C49458BB}"/>
                <c:ext xmlns:c16="http://schemas.microsoft.com/office/drawing/2014/chart" uri="{C3380CC4-5D6E-409C-BE32-E72D297353CC}">
                  <c16:uniqueId val="{0000000F-FD40-4274-A8B1-CF9240BCFECE}"/>
                </c:ext>
              </c:extLst>
            </c:dLbl>
            <c:dLbl>
              <c:idx val="18"/>
              <c:delete val="1"/>
              <c:extLst>
                <c:ext xmlns:c15="http://schemas.microsoft.com/office/drawing/2012/chart" uri="{CE6537A1-D6FC-4f65-9D91-7224C49458BB}"/>
                <c:ext xmlns:c16="http://schemas.microsoft.com/office/drawing/2014/chart" uri="{C3380CC4-5D6E-409C-BE32-E72D297353CC}">
                  <c16:uniqueId val="{0000000C-FD40-4274-A8B1-CF9240BCFECE}"/>
                </c:ext>
              </c:extLst>
            </c:dLbl>
            <c:dLbl>
              <c:idx val="19"/>
              <c:delete val="1"/>
              <c:extLst>
                <c:ext xmlns:c15="http://schemas.microsoft.com/office/drawing/2012/chart" uri="{CE6537A1-D6FC-4f65-9D91-7224C49458BB}"/>
                <c:ext xmlns:c16="http://schemas.microsoft.com/office/drawing/2014/chart" uri="{C3380CC4-5D6E-409C-BE32-E72D297353CC}">
                  <c16:uniqueId val="{0000000B-FD40-4274-A8B1-CF9240BCFECE}"/>
                </c:ext>
              </c:extLst>
            </c:dLbl>
            <c:dLbl>
              <c:idx val="20"/>
              <c:delete val="1"/>
              <c:extLst>
                <c:ext xmlns:c15="http://schemas.microsoft.com/office/drawing/2012/chart" uri="{CE6537A1-D6FC-4f65-9D91-7224C49458BB}"/>
                <c:ext xmlns:c16="http://schemas.microsoft.com/office/drawing/2014/chart" uri="{C3380CC4-5D6E-409C-BE32-E72D297353CC}">
                  <c16:uniqueId val="{0000000A-FD40-4274-A8B1-CF9240BCFECE}"/>
                </c:ext>
              </c:extLst>
            </c:dLbl>
            <c:dLbl>
              <c:idx val="26"/>
              <c:delete val="1"/>
              <c:extLst>
                <c:ext xmlns:c15="http://schemas.microsoft.com/office/drawing/2012/chart" uri="{CE6537A1-D6FC-4f65-9D91-7224C49458BB}"/>
                <c:ext xmlns:c16="http://schemas.microsoft.com/office/drawing/2014/chart" uri="{C3380CC4-5D6E-409C-BE32-E72D297353CC}">
                  <c16:uniqueId val="{00000006-FD40-4274-A8B1-CF9240BCFECE}"/>
                </c:ext>
              </c:extLst>
            </c:dLbl>
            <c:dLbl>
              <c:idx val="27"/>
              <c:delete val="1"/>
              <c:extLst>
                <c:ext xmlns:c15="http://schemas.microsoft.com/office/drawing/2012/chart" uri="{CE6537A1-D6FC-4f65-9D91-7224C49458BB}"/>
                <c:ext xmlns:c16="http://schemas.microsoft.com/office/drawing/2014/chart" uri="{C3380CC4-5D6E-409C-BE32-E72D297353CC}">
                  <c16:uniqueId val="{00000007-FD40-4274-A8B1-CF9240BCFE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15-May</c:v>
                </c:pt>
                <c:pt idx="1">
                  <c:v>16-May</c:v>
                </c:pt>
                <c:pt idx="2">
                  <c:v>17-May</c:v>
                </c:pt>
                <c:pt idx="3">
                  <c:v>18-May</c:v>
                </c:pt>
                <c:pt idx="4">
                  <c:v>19-May</c:v>
                </c:pt>
                <c:pt idx="5">
                  <c:v>20-May</c:v>
                </c:pt>
                <c:pt idx="6">
                  <c:v>21-May</c:v>
                </c:pt>
                <c:pt idx="7">
                  <c:v>22-May</c:v>
                </c:pt>
                <c:pt idx="8">
                  <c:v>23-May</c:v>
                </c:pt>
                <c:pt idx="9">
                  <c:v>24-May</c:v>
                </c:pt>
                <c:pt idx="10">
                  <c:v>25-May</c:v>
                </c:pt>
                <c:pt idx="11">
                  <c:v>26-May</c:v>
                </c:pt>
                <c:pt idx="12">
                  <c:v>27-May</c:v>
                </c:pt>
                <c:pt idx="13">
                  <c:v>28-May</c:v>
                </c:pt>
                <c:pt idx="14">
                  <c:v>29-May</c:v>
                </c:pt>
                <c:pt idx="15">
                  <c:v>30-May</c:v>
                </c:pt>
                <c:pt idx="16">
                  <c:v>31-May</c:v>
                </c:pt>
                <c:pt idx="17">
                  <c:v>1-Jun</c:v>
                </c:pt>
                <c:pt idx="18">
                  <c:v>2-Jun</c:v>
                </c:pt>
                <c:pt idx="19">
                  <c:v>3-Jun</c:v>
                </c:pt>
                <c:pt idx="20">
                  <c:v>4-Jun</c:v>
                </c:pt>
                <c:pt idx="21">
                  <c:v>5-Jun</c:v>
                </c:pt>
                <c:pt idx="22">
                  <c:v>6-Jun</c:v>
                </c:pt>
                <c:pt idx="23">
                  <c:v>7-Jun</c:v>
                </c:pt>
                <c:pt idx="24">
                  <c:v>8-Jun</c:v>
                </c:pt>
                <c:pt idx="25">
                  <c:v>9-Jun</c:v>
                </c:pt>
                <c:pt idx="26">
                  <c:v>10-Jun</c:v>
                </c:pt>
                <c:pt idx="27">
                  <c:v>11-Jun</c:v>
                </c:pt>
              </c:strCache>
            </c:strRef>
          </c:cat>
          <c:val>
            <c:numRef>
              <c:f>Sheet1!$D$2:$D$29</c:f>
              <c:numCache>
                <c:formatCode>General</c:formatCode>
                <c:ptCount val="28"/>
                <c:pt idx="0">
                  <c:v>6</c:v>
                </c:pt>
                <c:pt idx="1">
                  <c:v>2</c:v>
                </c:pt>
                <c:pt idx="4">
                  <c:v>1</c:v>
                </c:pt>
                <c:pt idx="8">
                  <c:v>1</c:v>
                </c:pt>
                <c:pt idx="11">
                  <c:v>1</c:v>
                </c:pt>
                <c:pt idx="15">
                  <c:v>1</c:v>
                </c:pt>
                <c:pt idx="16">
                  <c:v>1</c:v>
                </c:pt>
                <c:pt idx="21">
                  <c:v>1</c:v>
                </c:pt>
                <c:pt idx="23">
                  <c:v>1</c:v>
                </c:pt>
                <c:pt idx="25">
                  <c:v>1</c:v>
                </c:pt>
              </c:numCache>
            </c:numRef>
          </c:val>
          <c:extLst>
            <c:ext xmlns:c16="http://schemas.microsoft.com/office/drawing/2014/chart" uri="{C3380CC4-5D6E-409C-BE32-E72D297353CC}">
              <c16:uniqueId val="{00000004-FD40-4274-A8B1-CF9240BCFECE}"/>
            </c:ext>
          </c:extLst>
        </c:ser>
        <c:dLbls>
          <c:dLblPos val="ctr"/>
          <c:showLegendKey val="0"/>
          <c:showVal val="1"/>
          <c:showCatName val="0"/>
          <c:showSerName val="0"/>
          <c:showPercent val="0"/>
          <c:showBubbleSize val="0"/>
        </c:dLbls>
        <c:gapWidth val="50"/>
        <c:overlap val="100"/>
        <c:axId val="327528400"/>
        <c:axId val="512000784"/>
      </c:barChart>
      <c:catAx>
        <c:axId val="327528400"/>
        <c:scaling>
          <c:orientation val="minMax"/>
        </c:scaling>
        <c:delete val="0"/>
        <c:axPos val="b"/>
        <c:numFmt formatCode="General" sourceLinked="1"/>
        <c:majorTickMark val="none"/>
        <c:minorTickMark val="none"/>
        <c:tickLblPos val="nextTo"/>
        <c:spPr>
          <a:noFill/>
          <a:ln w="9525" cap="flat" cmpd="sng" algn="ctr">
            <a:solidFill>
              <a:schemeClr val="tx1"/>
            </a:solidFill>
            <a:round/>
            <a:headEnd type="none" w="sm" len="sm"/>
            <a:tailEnd type="none" w="sm" len="sm"/>
          </a:ln>
          <a:effectLst/>
        </c:spPr>
        <c:txPr>
          <a:bodyPr rot="-60000000" spcFirstLastPara="1" vertOverflow="ellipsis" vert="horz" wrap="square" anchor="ctr" anchorCtr="1"/>
          <a:lstStyle/>
          <a:p>
            <a:pPr>
              <a:defRPr sz="7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512000784"/>
        <c:crosses val="autoZero"/>
        <c:auto val="1"/>
        <c:lblAlgn val="ctr"/>
        <c:lblOffset val="100"/>
        <c:noMultiLvlLbl val="0"/>
      </c:catAx>
      <c:valAx>
        <c:axId val="512000784"/>
        <c:scaling>
          <c:orientation val="minMax"/>
        </c:scaling>
        <c:delete val="1"/>
        <c:axPos val="l"/>
        <c:numFmt formatCode="General" sourceLinked="1"/>
        <c:majorTickMark val="none"/>
        <c:minorTickMark val="none"/>
        <c:tickLblPos val="nextTo"/>
        <c:crossAx val="327528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explosion val="1"/>
          <c:dPt>
            <c:idx val="0"/>
            <c:bubble3D val="0"/>
            <c:spPr>
              <a:solidFill>
                <a:srgbClr val="00CC9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87B-49E8-9F8F-CF61F943C6E5}"/>
              </c:ext>
            </c:extLst>
          </c:dPt>
          <c:dPt>
            <c:idx val="1"/>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87B-49E8-9F8F-CF61F943C6E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87B-49E8-9F8F-CF61F943C6E5}"/>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87B-49E8-9F8F-CF61F943C6E5}"/>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87B-49E8-9F8F-CF61F943C6E5}"/>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A87B-49E8-9F8F-CF61F943C6E5}"/>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A87B-49E8-9F8F-CF61F943C6E5}"/>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A87B-49E8-9F8F-CF61F943C6E5}"/>
              </c:ext>
            </c:extLst>
          </c:dPt>
          <c:dLbls>
            <c:dLbl>
              <c:idx val="0"/>
              <c:layout>
                <c:manualLayout>
                  <c:x val="0.25038412451762204"/>
                  <c:y val="6.0590724337421319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929970EF-CDC3-4B72-BDFD-949D225964AA}" type="CATEGORYNAME">
                      <a:rPr lang="en-US" sz="900">
                        <a:solidFill>
                          <a:schemeClr val="tx1"/>
                        </a:solidFill>
                      </a:rPr>
                      <a:pPr>
                        <a:defRPr sz="900">
                          <a:solidFill>
                            <a:schemeClr val="tx1"/>
                          </a:solidFill>
                        </a:defRPr>
                      </a:pPr>
                      <a:t>[CATEGORY NAME]</a:t>
                    </a:fld>
                    <a:r>
                      <a:rPr lang="en-US" sz="900" baseline="0" dirty="0">
                        <a:solidFill>
                          <a:schemeClr val="tx1"/>
                        </a:solidFill>
                      </a:rPr>
                      <a:t>
50%</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265179903949425"/>
                      <c:h val="0.16567371686443058"/>
                    </c:manualLayout>
                  </c15:layout>
                  <c15:dlblFieldTable/>
                  <c15:showDataLabelsRange val="0"/>
                </c:ext>
                <c:ext xmlns:c16="http://schemas.microsoft.com/office/drawing/2014/chart" uri="{C3380CC4-5D6E-409C-BE32-E72D297353CC}">
                  <c16:uniqueId val="{00000001-A87B-49E8-9F8F-CF61F943C6E5}"/>
                </c:ext>
              </c:extLst>
            </c:dLbl>
            <c:dLbl>
              <c:idx val="1"/>
              <c:layout>
                <c:manualLayout>
                  <c:x val="-0.20798479691520211"/>
                  <c:y val="-3.7059634275882151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fld id="{5DE6ABC4-8BAB-4147-BA6B-022FF6659C71}" type="CATEGORYNAME">
                      <a:rPr lang="en-US" sz="900">
                        <a:solidFill>
                          <a:schemeClr val="bg1"/>
                        </a:solidFill>
                      </a:rPr>
                      <a:pPr>
                        <a:defRPr sz="900">
                          <a:solidFill>
                            <a:schemeClr val="bg1"/>
                          </a:solidFill>
                        </a:defRPr>
                      </a:pPr>
                      <a:t>[CATEGORY NAME]</a:t>
                    </a:fld>
                    <a:r>
                      <a:rPr lang="en-US" sz="900" baseline="0" dirty="0">
                        <a:solidFill>
                          <a:schemeClr val="bg1"/>
                        </a:solidFill>
                      </a:rPr>
                      <a:t>
</a:t>
                    </a:r>
                    <a:fld id="{0FBBE0C1-CB6F-4ED5-BCFA-CA83F68A0398}" type="PERCENTAGE">
                      <a:rPr lang="en-US" sz="900" baseline="0" smtClean="0">
                        <a:solidFill>
                          <a:schemeClr val="bg1"/>
                        </a:solidFill>
                      </a:rPr>
                      <a:pPr>
                        <a:defRPr sz="900">
                          <a:solidFill>
                            <a:schemeClr val="bg1"/>
                          </a:solidFill>
                        </a:defRPr>
                      </a:pPr>
                      <a:t>[PERCENTAGE]</a:t>
                    </a:fld>
                    <a:endParaRPr lang="en-US" sz="9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87B-49E8-9F8F-CF61F943C6E5}"/>
                </c:ext>
              </c:extLst>
            </c:dLbl>
            <c:dLbl>
              <c:idx val="2"/>
              <c:layout>
                <c:manualLayout>
                  <c:x val="-2.8763135198399323E-2"/>
                  <c:y val="-2.6335204871522876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F51984F5-B0F9-41A3-98F7-6804FA310494}" type="CATEGORYNAME">
                      <a:rPr lang="en-US" sz="900">
                        <a:solidFill>
                          <a:schemeClr val="tx1"/>
                        </a:solidFill>
                      </a:rPr>
                      <a:pPr>
                        <a:defRPr sz="900">
                          <a:solidFill>
                            <a:schemeClr val="tx1"/>
                          </a:solidFill>
                        </a:defRPr>
                      </a:pPr>
                      <a:t>[CATEGORY NAME]</a:t>
                    </a:fld>
                    <a:r>
                      <a:rPr lang="en-US" sz="900" baseline="0" dirty="0">
                        <a:solidFill>
                          <a:schemeClr val="tx1"/>
                        </a:solidFill>
                      </a:rPr>
                      <a:t>
</a:t>
                    </a:r>
                    <a:fld id="{3B14B30F-4229-4B5B-B1FB-F773A333ED85}"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87B-49E8-9F8F-CF61F943C6E5}"/>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25316D61-A9B2-44C9-9CA9-7DA6708FABE0}" type="CATEGORYNAME">
                      <a:rPr lang="en-US" sz="900">
                        <a:solidFill>
                          <a:schemeClr val="tx1"/>
                        </a:solidFill>
                      </a:rPr>
                      <a:pPr>
                        <a:defRPr sz="900">
                          <a:solidFill>
                            <a:schemeClr val="tx1"/>
                          </a:solidFill>
                        </a:defRPr>
                      </a:pPr>
                      <a:t>[CATEGORY NAME]</a:t>
                    </a:fld>
                    <a:r>
                      <a:rPr lang="en-US" sz="900" baseline="0" dirty="0">
                        <a:solidFill>
                          <a:schemeClr val="tx1"/>
                        </a:solidFill>
                      </a:rPr>
                      <a:t>
</a:t>
                    </a:r>
                    <a:fld id="{E3FDCAF3-7508-41C1-848E-3FE87A2240DF}"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87B-49E8-9F8F-CF61F943C6E5}"/>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62D80ACD-6671-4F61-A894-E60E82F638B8}" type="CATEGORYNAME">
                      <a:rPr lang="en-US" sz="900">
                        <a:solidFill>
                          <a:schemeClr val="tx1"/>
                        </a:solidFill>
                      </a:rPr>
                      <a:pPr>
                        <a:defRPr sz="900">
                          <a:solidFill>
                            <a:schemeClr val="tx1"/>
                          </a:solidFill>
                        </a:defRPr>
                      </a:pPr>
                      <a:t>[CATEGORY NAME]</a:t>
                    </a:fld>
                    <a:r>
                      <a:rPr lang="en-US" sz="900" baseline="0" dirty="0">
                        <a:solidFill>
                          <a:schemeClr val="tx1"/>
                        </a:solidFill>
                      </a:rPr>
                      <a:t>
</a:t>
                    </a:r>
                    <a:fld id="{AC4F8CAC-8632-4DD4-8B81-C864F4B092E7}"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87B-49E8-9F8F-CF61F943C6E5}"/>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F508C6B3-52AE-457B-A9A1-24A6064F9525}" type="CATEGORYNAME">
                      <a:rPr lang="en-US" sz="900">
                        <a:solidFill>
                          <a:schemeClr val="tx1"/>
                        </a:solidFill>
                      </a:rPr>
                      <a:pPr>
                        <a:defRPr sz="900">
                          <a:solidFill>
                            <a:schemeClr val="tx1"/>
                          </a:solidFill>
                        </a:defRPr>
                      </a:pPr>
                      <a:t>[CATEGORY NAME]</a:t>
                    </a:fld>
                    <a:r>
                      <a:rPr lang="en-US" sz="900" baseline="0" dirty="0">
                        <a:solidFill>
                          <a:schemeClr val="tx1"/>
                        </a:solidFill>
                      </a:rPr>
                      <a:t>
</a:t>
                    </a:r>
                    <a:fld id="{DF1D30F9-E80A-4752-A941-80F8223602AC}"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87B-49E8-9F8F-CF61F943C6E5}"/>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87B-49E8-9F8F-CF61F943C6E5}"/>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A87B-49E8-9F8F-CF61F943C6E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Broadcast TV</c:v>
                </c:pt>
                <c:pt idx="1">
                  <c:v>Ad-Supported Cable TV</c:v>
                </c:pt>
              </c:strCache>
            </c:strRef>
          </c:cat>
          <c:val>
            <c:numRef>
              <c:f>Sheet1!$B$2:$B$3</c:f>
              <c:numCache>
                <c:formatCode>0</c:formatCode>
                <c:ptCount val="2"/>
                <c:pt idx="0">
                  <c:v>148</c:v>
                </c:pt>
                <c:pt idx="1">
                  <c:v>150</c:v>
                </c:pt>
              </c:numCache>
            </c:numRef>
          </c:val>
          <c:extLst>
            <c:ext xmlns:c16="http://schemas.microsoft.com/office/drawing/2014/chart" uri="{C3380CC4-5D6E-409C-BE32-E72D297353CC}">
              <c16:uniqueId val="{00000010-A87B-49E8-9F8F-CF61F943C6E5}"/>
            </c:ext>
          </c:extLst>
        </c:ser>
        <c:dLbls>
          <c:dLblPos val="outEnd"/>
          <c:showLegendKey val="0"/>
          <c:showVal val="0"/>
          <c:showCatName val="0"/>
          <c:showSerName val="0"/>
          <c:showPercent val="1"/>
          <c:showBubbleSize val="0"/>
          <c:showLeaderLines val="1"/>
        </c:dLbls>
        <c:firstSliceAng val="18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rgbClr val="00CC9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8A9-4C1A-9386-3EB798ABA176}"/>
              </c:ext>
            </c:extLst>
          </c:dPt>
          <c:dPt>
            <c:idx val="1"/>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8A9-4C1A-9386-3EB798ABA176}"/>
              </c:ext>
            </c:extLst>
          </c:dPt>
          <c:dPt>
            <c:idx val="2"/>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8A9-4C1A-9386-3EB798ABA176}"/>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8A9-4C1A-9386-3EB798ABA176}"/>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8A9-4C1A-9386-3EB798ABA176}"/>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8A9-4C1A-9386-3EB798ABA176}"/>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28A9-4C1A-9386-3EB798ABA176}"/>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28A9-4C1A-9386-3EB798ABA176}"/>
              </c:ext>
            </c:extLst>
          </c:dPt>
          <c:dLbls>
            <c:dLbl>
              <c:idx val="0"/>
              <c:layout>
                <c:manualLayout>
                  <c:x val="0.22285608048993871"/>
                  <c:y val="0.110761445444398"/>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929970EF-CDC3-4B72-BDFD-949D225964AA}" type="CATEGORYNAME">
                      <a:rPr lang="en-US" sz="900">
                        <a:solidFill>
                          <a:schemeClr val="tx1"/>
                        </a:solidFill>
                      </a:rPr>
                      <a:pPr>
                        <a:defRPr sz="900">
                          <a:solidFill>
                            <a:schemeClr val="tx1"/>
                          </a:solidFill>
                        </a:defRPr>
                      </a:pPr>
                      <a:t>[CATEGORY NAME]</a:t>
                    </a:fld>
                    <a:r>
                      <a:rPr lang="en-US" sz="900" baseline="0" dirty="0">
                        <a:solidFill>
                          <a:schemeClr val="tx1"/>
                        </a:solidFill>
                      </a:rPr>
                      <a:t>
38%</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265179903949425"/>
                      <c:h val="0.16567371686443058"/>
                    </c:manualLayout>
                  </c15:layout>
                  <c15:dlblFieldTable/>
                  <c15:showDataLabelsRange val="0"/>
                </c:ext>
                <c:ext xmlns:c16="http://schemas.microsoft.com/office/drawing/2014/chart" uri="{C3380CC4-5D6E-409C-BE32-E72D297353CC}">
                  <c16:uniqueId val="{00000001-28A9-4C1A-9386-3EB798ABA176}"/>
                </c:ext>
              </c:extLst>
            </c:dLbl>
            <c:dLbl>
              <c:idx val="1"/>
              <c:layout>
                <c:manualLayout>
                  <c:x val="-0.20157950568678915"/>
                  <c:y val="-0.10952827369453938"/>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fld id="{5DE6ABC4-8BAB-4147-BA6B-022FF6659C71}" type="CATEGORYNAME">
                      <a:rPr lang="en-US" sz="900">
                        <a:solidFill>
                          <a:schemeClr val="bg1"/>
                        </a:solidFill>
                      </a:rPr>
                      <a:pPr>
                        <a:defRPr sz="900">
                          <a:solidFill>
                            <a:schemeClr val="bg1"/>
                          </a:solidFill>
                        </a:defRPr>
                      </a:pPr>
                      <a:t>[CATEGORY NAME]</a:t>
                    </a:fld>
                    <a:r>
                      <a:rPr lang="en-US" sz="900" baseline="0" dirty="0">
                        <a:solidFill>
                          <a:schemeClr val="bg1"/>
                        </a:solidFill>
                      </a:rPr>
                      <a:t>
61%</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8A9-4C1A-9386-3EB798ABA176}"/>
                </c:ext>
              </c:extLst>
            </c:dLbl>
            <c:dLbl>
              <c:idx val="2"/>
              <c:layout>
                <c:manualLayout>
                  <c:x val="-2.8763135198399323E-2"/>
                  <c:y val="-2.6335204871522876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F51984F5-B0F9-41A3-98F7-6804FA310494}" type="CATEGORYNAME">
                      <a:rPr lang="en-US" sz="900">
                        <a:solidFill>
                          <a:schemeClr val="tx1"/>
                        </a:solidFill>
                      </a:rPr>
                      <a:pPr>
                        <a:defRPr sz="900">
                          <a:solidFill>
                            <a:schemeClr val="tx1"/>
                          </a:solidFill>
                        </a:defRPr>
                      </a:pPr>
                      <a:t>[CATEGORY NAME]</a:t>
                    </a:fld>
                    <a:r>
                      <a:rPr lang="en-US" sz="900" baseline="0" dirty="0">
                        <a:solidFill>
                          <a:schemeClr val="tx1"/>
                        </a:solidFill>
                      </a:rPr>
                      <a:t>
</a:t>
                    </a:r>
                    <a:fld id="{3B14B30F-4229-4B5B-B1FB-F773A333ED85}"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8A9-4C1A-9386-3EB798ABA176}"/>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25316D61-A9B2-44C9-9CA9-7DA6708FABE0}" type="CATEGORYNAME">
                      <a:rPr lang="en-US" sz="900">
                        <a:solidFill>
                          <a:schemeClr val="tx1"/>
                        </a:solidFill>
                      </a:rPr>
                      <a:pPr>
                        <a:defRPr sz="900">
                          <a:solidFill>
                            <a:schemeClr val="tx1"/>
                          </a:solidFill>
                        </a:defRPr>
                      </a:pPr>
                      <a:t>[CATEGORY NAME]</a:t>
                    </a:fld>
                    <a:r>
                      <a:rPr lang="en-US" sz="900" baseline="0" dirty="0">
                        <a:solidFill>
                          <a:schemeClr val="tx1"/>
                        </a:solidFill>
                      </a:rPr>
                      <a:t>
</a:t>
                    </a:r>
                    <a:fld id="{E3FDCAF3-7508-41C1-848E-3FE87A2240DF}"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8A9-4C1A-9386-3EB798ABA176}"/>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62D80ACD-6671-4F61-A894-E60E82F638B8}" type="CATEGORYNAME">
                      <a:rPr lang="en-US" sz="900">
                        <a:solidFill>
                          <a:schemeClr val="tx1"/>
                        </a:solidFill>
                      </a:rPr>
                      <a:pPr>
                        <a:defRPr sz="900">
                          <a:solidFill>
                            <a:schemeClr val="tx1"/>
                          </a:solidFill>
                        </a:defRPr>
                      </a:pPr>
                      <a:t>[CATEGORY NAME]</a:t>
                    </a:fld>
                    <a:r>
                      <a:rPr lang="en-US" sz="900" baseline="0" dirty="0">
                        <a:solidFill>
                          <a:schemeClr val="tx1"/>
                        </a:solidFill>
                      </a:rPr>
                      <a:t>
</a:t>
                    </a:r>
                    <a:fld id="{AC4F8CAC-8632-4DD4-8B81-C864F4B092E7}"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8A9-4C1A-9386-3EB798ABA176}"/>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F508C6B3-52AE-457B-A9A1-24A6064F9525}" type="CATEGORYNAME">
                      <a:rPr lang="en-US" sz="900">
                        <a:solidFill>
                          <a:schemeClr val="tx1"/>
                        </a:solidFill>
                      </a:rPr>
                      <a:pPr>
                        <a:defRPr sz="900">
                          <a:solidFill>
                            <a:schemeClr val="tx1"/>
                          </a:solidFill>
                        </a:defRPr>
                      </a:pPr>
                      <a:t>[CATEGORY NAME]</a:t>
                    </a:fld>
                    <a:r>
                      <a:rPr lang="en-US" sz="900" baseline="0" dirty="0">
                        <a:solidFill>
                          <a:schemeClr val="tx1"/>
                        </a:solidFill>
                      </a:rPr>
                      <a:t>
</a:t>
                    </a:r>
                    <a:fld id="{DF1D30F9-E80A-4752-A941-80F8223602AC}"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8A9-4C1A-9386-3EB798ABA176}"/>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8A9-4C1A-9386-3EB798ABA176}"/>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8A9-4C1A-9386-3EB798ABA17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Broadcast TV</c:v>
                </c:pt>
                <c:pt idx="1">
                  <c:v>Ad-Supported Cable TV</c:v>
                </c:pt>
                <c:pt idx="2">
                  <c:v>Ad-Supported Cable TV &amp; Broadcast TV</c:v>
                </c:pt>
              </c:strCache>
            </c:strRef>
          </c:cat>
          <c:val>
            <c:numRef>
              <c:f>Sheet1!$B$2:$B$4</c:f>
              <c:numCache>
                <c:formatCode>0</c:formatCode>
                <c:ptCount val="3"/>
                <c:pt idx="0">
                  <c:v>160</c:v>
                </c:pt>
                <c:pt idx="1">
                  <c:v>257</c:v>
                </c:pt>
                <c:pt idx="2">
                  <c:v>1</c:v>
                </c:pt>
              </c:numCache>
            </c:numRef>
          </c:val>
          <c:extLst>
            <c:ext xmlns:c16="http://schemas.microsoft.com/office/drawing/2014/chart" uri="{C3380CC4-5D6E-409C-BE32-E72D297353CC}">
              <c16:uniqueId val="{00000010-28A9-4C1A-9386-3EB798ABA176}"/>
            </c:ext>
          </c:extLst>
        </c:ser>
        <c:dLbls>
          <c:dLblPos val="outEnd"/>
          <c:showLegendKey val="0"/>
          <c:showVal val="0"/>
          <c:showCatName val="0"/>
          <c:showSerName val="0"/>
          <c:showPercent val="1"/>
          <c:showBubbleSize val="0"/>
          <c:showLeaderLines val="1"/>
        </c:dLbls>
        <c:firstSliceAng val="222"/>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rgbClr val="00CC9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FED-43A1-9F6B-CC83475210F4}"/>
              </c:ext>
            </c:extLst>
          </c:dPt>
          <c:dPt>
            <c:idx val="1"/>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FED-43A1-9F6B-CC83475210F4}"/>
              </c:ext>
            </c:extLst>
          </c:dPt>
          <c:dPt>
            <c:idx val="2"/>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FED-43A1-9F6B-CC83475210F4}"/>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FED-43A1-9F6B-CC83475210F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FED-43A1-9F6B-CC83475210F4}"/>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FED-43A1-9F6B-CC83475210F4}"/>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FED-43A1-9F6B-CC83475210F4}"/>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EFED-43A1-9F6B-CC83475210F4}"/>
              </c:ext>
            </c:extLst>
          </c:dPt>
          <c:dLbls>
            <c:dLbl>
              <c:idx val="0"/>
              <c:layout>
                <c:manualLayout>
                  <c:x val="0.19532802857718803"/>
                  <c:y val="-2.2298109927926239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929970EF-CDC3-4B72-BDFD-949D225964AA}" type="CATEGORYNAME">
                      <a:rPr lang="en-US" sz="900">
                        <a:solidFill>
                          <a:schemeClr val="tx1"/>
                        </a:solidFill>
                      </a:rPr>
                      <a:pPr>
                        <a:defRPr sz="900">
                          <a:solidFill>
                            <a:schemeClr val="tx1"/>
                          </a:solidFill>
                        </a:defRPr>
                      </a:pPr>
                      <a:t>[CATEGORY NAME]</a:t>
                    </a:fld>
                    <a:r>
                      <a:rPr lang="en-US" sz="900" baseline="0" dirty="0">
                        <a:solidFill>
                          <a:schemeClr val="tx1"/>
                        </a:solidFill>
                      </a:rPr>
                      <a:t>
14%</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265179903949425"/>
                      <c:h val="0.16567371686443058"/>
                    </c:manualLayout>
                  </c15:layout>
                  <c15:dlblFieldTable/>
                  <c15:showDataLabelsRange val="0"/>
                </c:ext>
                <c:ext xmlns:c16="http://schemas.microsoft.com/office/drawing/2014/chart" uri="{C3380CC4-5D6E-409C-BE32-E72D297353CC}">
                  <c16:uniqueId val="{00000001-EFED-43A1-9F6B-CC83475210F4}"/>
                </c:ext>
              </c:extLst>
            </c:dLbl>
            <c:dLbl>
              <c:idx val="1"/>
              <c:layout>
                <c:manualLayout>
                  <c:x val="-0.21687291055684049"/>
                  <c:y val="8.9192439711704707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fld id="{5DE6ABC4-8BAB-4147-BA6B-022FF6659C71}" type="CATEGORYNAME">
                      <a:rPr lang="en-US" sz="900">
                        <a:solidFill>
                          <a:schemeClr val="bg1"/>
                        </a:solidFill>
                      </a:rPr>
                      <a:pPr>
                        <a:defRPr sz="900">
                          <a:solidFill>
                            <a:schemeClr val="bg1"/>
                          </a:solidFill>
                        </a:defRPr>
                      </a:pPr>
                      <a:t>[CATEGORY NAME]</a:t>
                    </a:fld>
                    <a:r>
                      <a:rPr lang="en-US" sz="900" baseline="0" dirty="0">
                        <a:solidFill>
                          <a:schemeClr val="bg1"/>
                        </a:solidFill>
                      </a:rPr>
                      <a:t>
</a:t>
                    </a:r>
                    <a:fld id="{0FBBE0C1-CB6F-4ED5-BCFA-CA83F68A0398}" type="PERCENTAGE">
                      <a:rPr lang="en-US" sz="900" baseline="0" smtClean="0">
                        <a:solidFill>
                          <a:schemeClr val="bg1"/>
                        </a:solidFill>
                      </a:rPr>
                      <a:pPr>
                        <a:defRPr sz="900">
                          <a:solidFill>
                            <a:schemeClr val="bg1"/>
                          </a:solidFill>
                        </a:defRPr>
                      </a:pPr>
                      <a:t>[PERCENTAGE]</a:t>
                    </a:fld>
                    <a:endParaRPr lang="en-US" sz="9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FED-43A1-9F6B-CC83475210F4}"/>
                </c:ext>
              </c:extLst>
            </c:dLbl>
            <c:dLbl>
              <c:idx val="2"/>
              <c:layout>
                <c:manualLayout>
                  <c:x val="1.5587568094683129E-2"/>
                  <c:y val="2.9410241328756661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F51984F5-B0F9-41A3-98F7-6804FA310494}" type="CATEGORYNAME">
                      <a:rPr lang="en-US" sz="900">
                        <a:solidFill>
                          <a:schemeClr val="tx1"/>
                        </a:solidFill>
                      </a:rPr>
                      <a:pPr>
                        <a:defRPr sz="900">
                          <a:solidFill>
                            <a:schemeClr val="tx1"/>
                          </a:solidFill>
                        </a:defRPr>
                      </a:pPr>
                      <a:t>[CATEGORY NAME]</a:t>
                    </a:fld>
                    <a:r>
                      <a:rPr lang="en-US" sz="900" baseline="0" dirty="0">
                        <a:solidFill>
                          <a:schemeClr val="tx1"/>
                        </a:solidFill>
                      </a:rPr>
                      <a:t>
</a:t>
                    </a:r>
                    <a:fld id="{3B14B30F-4229-4B5B-B1FB-F773A333ED85}"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197540149942571"/>
                      <c:h val="0.24973883119277329"/>
                    </c:manualLayout>
                  </c15:layout>
                  <c15:dlblFieldTable/>
                  <c15:showDataLabelsRange val="0"/>
                </c:ext>
                <c:ext xmlns:c16="http://schemas.microsoft.com/office/drawing/2014/chart" uri="{C3380CC4-5D6E-409C-BE32-E72D297353CC}">
                  <c16:uniqueId val="{00000005-EFED-43A1-9F6B-CC83475210F4}"/>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25316D61-A9B2-44C9-9CA9-7DA6708FABE0}" type="CATEGORYNAME">
                      <a:rPr lang="en-US" sz="900">
                        <a:solidFill>
                          <a:schemeClr val="tx1"/>
                        </a:solidFill>
                      </a:rPr>
                      <a:pPr>
                        <a:defRPr sz="900">
                          <a:solidFill>
                            <a:schemeClr val="tx1"/>
                          </a:solidFill>
                        </a:defRPr>
                      </a:pPr>
                      <a:t>[CATEGORY NAME]</a:t>
                    </a:fld>
                    <a:r>
                      <a:rPr lang="en-US" sz="900" baseline="0" dirty="0">
                        <a:solidFill>
                          <a:schemeClr val="tx1"/>
                        </a:solidFill>
                      </a:rPr>
                      <a:t>
</a:t>
                    </a:r>
                    <a:fld id="{E3FDCAF3-7508-41C1-848E-3FE87A2240DF}"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FED-43A1-9F6B-CC83475210F4}"/>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62D80ACD-6671-4F61-A894-E60E82F638B8}" type="CATEGORYNAME">
                      <a:rPr lang="en-US" sz="900">
                        <a:solidFill>
                          <a:schemeClr val="tx1"/>
                        </a:solidFill>
                      </a:rPr>
                      <a:pPr>
                        <a:defRPr sz="900">
                          <a:solidFill>
                            <a:schemeClr val="tx1"/>
                          </a:solidFill>
                        </a:defRPr>
                      </a:pPr>
                      <a:t>[CATEGORY NAME]</a:t>
                    </a:fld>
                    <a:r>
                      <a:rPr lang="en-US" sz="900" baseline="0" dirty="0">
                        <a:solidFill>
                          <a:schemeClr val="tx1"/>
                        </a:solidFill>
                      </a:rPr>
                      <a:t>
</a:t>
                    </a:r>
                    <a:fld id="{AC4F8CAC-8632-4DD4-8B81-C864F4B092E7}"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FED-43A1-9F6B-CC83475210F4}"/>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fld id="{F508C6B3-52AE-457B-A9A1-24A6064F9525}" type="CATEGORYNAME">
                      <a:rPr lang="en-US" sz="900">
                        <a:solidFill>
                          <a:schemeClr val="tx1"/>
                        </a:solidFill>
                      </a:rPr>
                      <a:pPr>
                        <a:defRPr sz="900">
                          <a:solidFill>
                            <a:schemeClr val="tx1"/>
                          </a:solidFill>
                        </a:defRPr>
                      </a:pPr>
                      <a:t>[CATEGORY NAME]</a:t>
                    </a:fld>
                    <a:r>
                      <a:rPr lang="en-US" sz="900" baseline="0" dirty="0">
                        <a:solidFill>
                          <a:schemeClr val="tx1"/>
                        </a:solidFill>
                      </a:rPr>
                      <a:t>
</a:t>
                    </a:r>
                    <a:fld id="{DF1D30F9-E80A-4752-A941-80F8223602AC}" type="PERCENTAGE">
                      <a:rPr lang="en-US" sz="900" baseline="0" smtClean="0">
                        <a:solidFill>
                          <a:schemeClr val="tx1"/>
                        </a:solidFill>
                      </a:rPr>
                      <a:pPr>
                        <a:defRPr sz="900">
                          <a:solidFill>
                            <a:schemeClr val="tx1"/>
                          </a:solidFill>
                        </a:defRPr>
                      </a:pPr>
                      <a:t>[PERCENTAGE]</a:t>
                    </a:fld>
                    <a:endParaRPr lang="en-US" sz="9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FED-43A1-9F6B-CC83475210F4}"/>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FED-43A1-9F6B-CC83475210F4}"/>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EFED-43A1-9F6B-CC83475210F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Broadcast TV</c:v>
                </c:pt>
                <c:pt idx="1">
                  <c:v>Ad-Supported Cable TV</c:v>
                </c:pt>
                <c:pt idx="2">
                  <c:v>Ad-Supported Cable TV &amp; Broadcast TV</c:v>
                </c:pt>
              </c:strCache>
            </c:strRef>
          </c:cat>
          <c:val>
            <c:numRef>
              <c:f>Sheet1!$B$2:$B$4</c:f>
              <c:numCache>
                <c:formatCode>0</c:formatCode>
                <c:ptCount val="3"/>
                <c:pt idx="0">
                  <c:v>4</c:v>
                </c:pt>
                <c:pt idx="1">
                  <c:v>24</c:v>
                </c:pt>
                <c:pt idx="2">
                  <c:v>1</c:v>
                </c:pt>
              </c:numCache>
            </c:numRef>
          </c:val>
          <c:extLst>
            <c:ext xmlns:c16="http://schemas.microsoft.com/office/drawing/2014/chart" uri="{C3380CC4-5D6E-409C-BE32-E72D297353CC}">
              <c16:uniqueId val="{00000010-EFED-43A1-9F6B-CC83475210F4}"/>
            </c:ext>
          </c:extLst>
        </c:ser>
        <c:dLbls>
          <c:dLblPos val="outEnd"/>
          <c:showLegendKey val="0"/>
          <c:showVal val="0"/>
          <c:showCatName val="0"/>
          <c:showSerName val="0"/>
          <c:showPercent val="1"/>
          <c:showBubbleSize val="0"/>
          <c:showLeaderLines val="1"/>
        </c:dLbls>
        <c:firstSliceAng val="24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cap="all"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c:v>
                </c:pt>
              </c:strCache>
            </c:strRef>
          </c:tx>
          <c:dPt>
            <c:idx val="0"/>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431-47B6-87C5-26A2A0558896}"/>
              </c:ext>
            </c:extLst>
          </c:dPt>
          <c:dPt>
            <c:idx val="1"/>
            <c:bubble3D val="0"/>
            <c:spPr>
              <a:solidFill>
                <a:schemeClr val="tx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431-47B6-87C5-26A2A0558896}"/>
              </c:ext>
            </c:extLst>
          </c:dPt>
          <c:dPt>
            <c:idx val="2"/>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431-47B6-87C5-26A2A0558896}"/>
              </c:ext>
            </c:extLst>
          </c:dPt>
          <c:dPt>
            <c:idx val="3"/>
            <c:bubble3D val="0"/>
            <c:spPr>
              <a:solidFill>
                <a:srgbClr val="50C8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4431-47B6-87C5-26A2A0558896}"/>
              </c:ext>
            </c:extLst>
          </c:dPt>
          <c:dPt>
            <c:idx val="4"/>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4431-47B6-87C5-26A2A0558896}"/>
              </c:ext>
            </c:extLst>
          </c:dPt>
          <c:dPt>
            <c:idx val="5"/>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4431-47B6-87C5-26A2A0558896}"/>
              </c:ext>
            </c:extLst>
          </c:dPt>
          <c:dPt>
            <c:idx val="6"/>
            <c:bubble3D val="0"/>
            <c:spPr>
              <a:solidFill>
                <a:srgbClr val="FFFF9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4431-47B6-87C5-26A2A0558896}"/>
              </c:ext>
            </c:extLst>
          </c:dPt>
          <c:dPt>
            <c:idx val="7"/>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4431-47B6-87C5-26A2A0558896}"/>
              </c:ext>
            </c:extLst>
          </c:dPt>
          <c:dLbls>
            <c:dLbl>
              <c:idx val="0"/>
              <c:layout>
                <c:manualLayout>
                  <c:x val="8.2780765612087789E-2"/>
                  <c:y val="-3.6458327103440935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929970EF-CDC3-4B72-BDFD-949D225964AA}" type="CATEGORYNAME">
                      <a:rPr lang="en-US" u="sng">
                        <a:solidFill>
                          <a:schemeClr val="tx1"/>
                        </a:solidFill>
                      </a:rPr>
                      <a:pPr>
                        <a:defRPr>
                          <a:solidFill>
                            <a:schemeClr val="tx1"/>
                          </a:solidFill>
                        </a:defRPr>
                      </a:pPr>
                      <a:t>[CATEGORY NAME]</a:t>
                    </a:fld>
                    <a:r>
                      <a:rPr lang="en-US" baseline="0" dirty="0">
                        <a:solidFill>
                          <a:schemeClr val="tx1"/>
                        </a:solidFill>
                      </a:rPr>
                      <a:t>
0.1%</a:t>
                    </a: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431-47B6-87C5-26A2A0558896}"/>
                </c:ext>
              </c:extLst>
            </c:dLbl>
            <c:dLbl>
              <c:idx val="1"/>
              <c:layout>
                <c:manualLayout>
                  <c:x val="0.16556153122417558"/>
                  <c:y val="3.949652102872768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5DE6ABC4-8BAB-4147-BA6B-022FF6659C71}" type="CATEGORYNAME">
                      <a:rPr lang="en-US" u="sng">
                        <a:solidFill>
                          <a:schemeClr val="tx1"/>
                        </a:solidFill>
                      </a:rPr>
                      <a:pPr>
                        <a:defRPr>
                          <a:solidFill>
                            <a:schemeClr val="tx1"/>
                          </a:solidFill>
                        </a:defRPr>
                      </a:pPr>
                      <a:t>[CATEGORY NAME]</a:t>
                    </a:fld>
                    <a:r>
                      <a:rPr lang="en-US" baseline="0" dirty="0">
                        <a:solidFill>
                          <a:schemeClr val="tx1"/>
                        </a:solidFill>
                      </a:rPr>
                      <a:t>
</a:t>
                    </a:r>
                    <a:fld id="{0FBBE0C1-CB6F-4ED5-BCFA-CA83F68A0398}"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431-47B6-87C5-26A2A0558896}"/>
                </c:ext>
              </c:extLst>
            </c:dLbl>
            <c:dLbl>
              <c:idx val="2"/>
              <c:layout>
                <c:manualLayout>
                  <c:x val="-0.16038773337342019"/>
                  <c:y val="0.11848956308618298"/>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fld id="{F51984F5-B0F9-41A3-98F7-6804FA310494}" type="CATEGORYNAME">
                      <a:rPr lang="en-US" u="sng">
                        <a:solidFill>
                          <a:schemeClr val="bg1"/>
                        </a:solidFill>
                      </a:rPr>
                      <a:pPr>
                        <a:defRPr>
                          <a:solidFill>
                            <a:schemeClr val="bg1"/>
                          </a:solidFill>
                        </a:defRPr>
                      </a:pPr>
                      <a:t>[CATEGORY NAME]</a:t>
                    </a:fld>
                    <a:r>
                      <a:rPr lang="en-US" baseline="0" dirty="0">
                        <a:solidFill>
                          <a:schemeClr val="bg1"/>
                        </a:solidFill>
                      </a:rPr>
                      <a:t>
</a:t>
                    </a:r>
                    <a:fld id="{3B14B30F-4229-4B5B-B1FB-F773A333ED85}" type="PERCENTAGE">
                      <a:rPr lang="en-US" baseline="0" smtClean="0">
                        <a:solidFill>
                          <a:schemeClr val="bg1"/>
                        </a:solidFill>
                      </a:rPr>
                      <a:pPr>
                        <a:defRPr>
                          <a:solidFill>
                            <a:schemeClr val="bg1"/>
                          </a:solidFill>
                        </a:defRPr>
                      </a:pPr>
                      <a:t>[PERCENTAGE]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431-47B6-87C5-26A2A0558896}"/>
                </c:ext>
              </c:extLst>
            </c:dLbl>
            <c:dLbl>
              <c:idx val="3"/>
              <c:layout>
                <c:manualLayout>
                  <c:x val="-0.11123665379124296"/>
                  <c:y val="-0.20355899299421187"/>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25316D61-A9B2-44C9-9CA9-7DA6708FABE0}" type="CATEGORYNAME">
                      <a:rPr lang="en-US" u="sng">
                        <a:solidFill>
                          <a:schemeClr val="tx1"/>
                        </a:solidFill>
                      </a:rPr>
                      <a:pPr>
                        <a:defRPr>
                          <a:solidFill>
                            <a:schemeClr val="tx1"/>
                          </a:solidFill>
                        </a:defRPr>
                      </a:pPr>
                      <a:t>[CATEGORY NAME]</a:t>
                    </a:fld>
                    <a:r>
                      <a:rPr lang="en-US" baseline="0" dirty="0">
                        <a:solidFill>
                          <a:schemeClr val="tx1"/>
                        </a:solidFill>
                      </a:rPr>
                      <a:t>
</a:t>
                    </a:r>
                    <a:fld id="{E3FDCAF3-7508-41C1-848E-3FE87A2240DF}"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431-47B6-87C5-26A2A0558896}"/>
                </c:ext>
              </c:extLst>
            </c:dLbl>
            <c:dLbl>
              <c:idx val="4"/>
              <c:layout>
                <c:manualLayout>
                  <c:x val="0.13825956292000188"/>
                  <c:y val="-0.12456595093675653"/>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62D80ACD-6671-4F61-A894-E60E82F638B8}" type="CATEGORYNAME">
                      <a:rPr lang="en-US" u="sng">
                        <a:solidFill>
                          <a:schemeClr val="tx1"/>
                        </a:solidFill>
                      </a:rPr>
                      <a:pPr>
                        <a:defRPr>
                          <a:solidFill>
                            <a:schemeClr val="tx1"/>
                          </a:solidFill>
                        </a:defRPr>
                      </a:pPr>
                      <a:t>[CATEGORY NAME]</a:t>
                    </a:fld>
                    <a:r>
                      <a:rPr lang="en-US" baseline="0" dirty="0">
                        <a:solidFill>
                          <a:schemeClr val="tx1"/>
                        </a:solidFill>
                      </a:rPr>
                      <a:t>
</a:t>
                    </a:r>
                    <a:fld id="{AC4F8CAC-8632-4DD4-8B81-C864F4B092E7}" type="PERCENTAGE">
                      <a:rPr lang="en-US" baseline="0" smtClean="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431-47B6-87C5-26A2A0558896}"/>
                </c:ext>
              </c:extLst>
            </c:dLbl>
            <c:dLbl>
              <c:idx val="5"/>
              <c:layout>
                <c:manualLayout>
                  <c:x val="0.15868180593247216"/>
                  <c:y val="4.3881089395865956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fld id="{F508C6B3-52AE-457B-A9A1-24A6064F9525}" type="CATEGORYNAME">
                      <a:rPr lang="en-US" u="sng">
                        <a:solidFill>
                          <a:schemeClr val="bg1"/>
                        </a:solidFill>
                      </a:rPr>
                      <a:pPr>
                        <a:defRPr>
                          <a:solidFill>
                            <a:schemeClr val="bg1"/>
                          </a:solidFill>
                        </a:defRPr>
                      </a:pPr>
                      <a:t>[CATEGORY NAME]</a:t>
                    </a:fld>
                    <a:r>
                      <a:rPr lang="en-US" baseline="0" dirty="0">
                        <a:solidFill>
                          <a:schemeClr val="bg1"/>
                        </a:solidFill>
                      </a:rPr>
                      <a:t>
</a:t>
                    </a:r>
                    <a:fld id="{DF1D30F9-E80A-4752-A941-80F8223602AC}" type="PERCENTAGE">
                      <a:rPr lang="en-US" baseline="0" smtClean="0">
                        <a:solidFill>
                          <a:schemeClr val="bg1"/>
                        </a:solidFill>
                      </a:rPr>
                      <a:pPr>
                        <a:defRPr>
                          <a:solidFill>
                            <a:schemeClr val="bg1"/>
                          </a:solidFill>
                        </a:defRPr>
                      </a:pPr>
                      <a:t>[PERCENTAGE]</a:t>
                    </a:fld>
                    <a:endParaRPr lang="en-US"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431-47B6-87C5-26A2A0558896}"/>
                </c:ext>
              </c:extLst>
            </c:dLbl>
            <c:dLbl>
              <c:idx val="6"/>
              <c:layout>
                <c:manualLayout>
                  <c:x val="0.10088905808973199"/>
                  <c:y val="0.13975692056319025"/>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3AE2FE8E-2A49-4EC7-AE22-0D8A60DB409F}" type="CATEGORYNAME">
                      <a:rPr lang="en-US" u="sng">
                        <a:solidFill>
                          <a:schemeClr val="tx1"/>
                        </a:solidFill>
                      </a:rPr>
                      <a:pPr>
                        <a:defRPr>
                          <a:solidFill>
                            <a:schemeClr val="tx1"/>
                          </a:solidFill>
                        </a:defRPr>
                      </a:pPr>
                      <a:t>[CATEGORY NAME]</a:t>
                    </a:fld>
                    <a:r>
                      <a:rPr lang="en-US" baseline="0" dirty="0">
                        <a:solidFill>
                          <a:schemeClr val="tx1"/>
                        </a:solidFill>
                      </a:rPr>
                      <a:t>
</a:t>
                    </a:r>
                    <a:fld id="{BC2E0A2D-FC33-490A-8E48-1AAF5F933385}" type="PERCENTAGE">
                      <a:rPr lang="en-US" baseline="0">
                        <a:solidFill>
                          <a:schemeClr val="tx1"/>
                        </a:solidFill>
                      </a:rPr>
                      <a:pPr>
                        <a:defRPr>
                          <a:solidFill>
                            <a:schemeClr val="tx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4431-47B6-87C5-26A2A0558896}"/>
                </c:ext>
              </c:extLst>
            </c:dLbl>
            <c:dLbl>
              <c:idx val="7"/>
              <c:layout>
                <c:manualLayout>
                  <c:x val="3.3629686029910663E-2"/>
                  <c:y val="0.13064233878732998"/>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fld id="{5B12685B-699A-43B3-8A9C-14C64A2B6369}" type="CATEGORYNAME">
                      <a:rPr lang="en-US" u="sng"/>
                      <a:pPr>
                        <a:defRPr>
                          <a:solidFill>
                            <a:schemeClr val="bg1"/>
                          </a:solidFill>
                        </a:defRPr>
                      </a:pPr>
                      <a:t>[CATEGORY NAME]</a:t>
                    </a:fld>
                    <a:r>
                      <a:rPr lang="en-US" baseline="0" dirty="0"/>
                      <a:t>
</a:t>
                    </a:r>
                    <a:fld id="{D604B154-1402-4F23-B190-B3904F9A66B4}" type="PERCENTAGE">
                      <a:rPr lang="en-US" baseline="0"/>
                      <a:pPr>
                        <a:defRPr>
                          <a:solidFill>
                            <a:schemeClr val="bg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4431-47B6-87C5-26A2A0558896}"/>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2-12</c:v>
                </c:pt>
                <c:pt idx="1">
                  <c:v>13-17</c:v>
                </c:pt>
                <c:pt idx="2">
                  <c:v>18-24</c:v>
                </c:pt>
                <c:pt idx="3">
                  <c:v>25-34</c:v>
                </c:pt>
                <c:pt idx="4">
                  <c:v>35-44</c:v>
                </c:pt>
                <c:pt idx="5">
                  <c:v>45-54</c:v>
                </c:pt>
                <c:pt idx="6">
                  <c:v>55-64</c:v>
                </c:pt>
                <c:pt idx="7">
                  <c:v>65+</c:v>
                </c:pt>
              </c:strCache>
            </c:strRef>
          </c:cat>
          <c:val>
            <c:numRef>
              <c:f>Sheet1!$B$2:$B$9</c:f>
              <c:numCache>
                <c:formatCode>0%</c:formatCode>
                <c:ptCount val="8"/>
                <c:pt idx="0">
                  <c:v>1.2274241627213747E-3</c:v>
                </c:pt>
                <c:pt idx="1">
                  <c:v>1.4378397334736105E-2</c:v>
                </c:pt>
                <c:pt idx="2">
                  <c:v>0.30001753463089603</c:v>
                </c:pt>
                <c:pt idx="3">
                  <c:v>0.24197790636507102</c:v>
                </c:pt>
                <c:pt idx="4">
                  <c:v>0.16973522707347011</c:v>
                </c:pt>
                <c:pt idx="5">
                  <c:v>0.13624408206207259</c:v>
                </c:pt>
                <c:pt idx="6">
                  <c:v>8.8725232333859372E-2</c:v>
                </c:pt>
                <c:pt idx="7">
                  <c:v>4.7694196037173418E-2</c:v>
                </c:pt>
              </c:numCache>
            </c:numRef>
          </c:val>
          <c:extLst>
            <c:ext xmlns:c16="http://schemas.microsoft.com/office/drawing/2014/chart" uri="{C3380CC4-5D6E-409C-BE32-E72D297353CC}">
              <c16:uniqueId val="{00000010-4431-47B6-87C5-26A2A0558896}"/>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rgbClr val="567CB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810-4A64-BFD6-6A8943629B81}"/>
              </c:ext>
            </c:extLst>
          </c:dPt>
          <c:dPt>
            <c:idx val="1"/>
            <c:bubble3D val="0"/>
            <c:spPr>
              <a:solidFill>
                <a:srgbClr val="00CC9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810-4A64-BFD6-6A8943629B81}"/>
              </c:ext>
            </c:extLst>
          </c:dPt>
          <c:dPt>
            <c:idx val="2"/>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810-4A64-BFD6-6A8943629B81}"/>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810-4A64-BFD6-6A8943629B81}"/>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3810-4A64-BFD6-6A8943629B81}"/>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3810-4A64-BFD6-6A8943629B81}"/>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3810-4A64-BFD6-6A8943629B81}"/>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3810-4A64-BFD6-6A8943629B81}"/>
              </c:ext>
            </c:extLst>
          </c:dPt>
          <c:dLbls>
            <c:dLbl>
              <c:idx val="0"/>
              <c:layout>
                <c:manualLayout>
                  <c:x val="-0.23798391471885036"/>
                  <c:y val="-9.1389180989987898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fld id="{9F77B59E-243E-46D5-BD48-26CEAF519A35}" type="CATEGORYNAME">
                      <a:rPr lang="en-US" sz="1200" dirty="0">
                        <a:solidFill>
                          <a:schemeClr val="bg1"/>
                        </a:solidFill>
                      </a:rPr>
                      <a:pPr>
                        <a:defRPr sz="1200">
                          <a:solidFill>
                            <a:schemeClr val="bg1"/>
                          </a:solidFill>
                        </a:defRPr>
                      </a:pPr>
                      <a:t>[CATEGORY NAME]</a:t>
                    </a:fld>
                    <a:r>
                      <a:rPr lang="en-US" sz="1200" baseline="0" dirty="0">
                        <a:solidFill>
                          <a:schemeClr val="bg1"/>
                        </a:solidFill>
                      </a:rPr>
                      <a:t>
</a:t>
                    </a:r>
                    <a:fld id="{21EE656B-A1DE-4BB2-8F9A-F7AA2A954C56}" type="PERCENTAGE">
                      <a:rPr lang="en-US" sz="1600" baseline="0" dirty="0">
                        <a:solidFill>
                          <a:schemeClr val="bg1"/>
                        </a:solidFill>
                      </a:rPr>
                      <a:pPr>
                        <a:defRPr sz="1200">
                          <a:solidFill>
                            <a:schemeClr val="bg1"/>
                          </a:solidFill>
                        </a:defRPr>
                      </a:pPr>
                      <a:t>[PERCENTAGE]</a:t>
                    </a:fld>
                    <a:endParaRPr lang="en-US" sz="12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9212317575754252"/>
                      <c:h val="0.16567373027773291"/>
                    </c:manualLayout>
                  </c15:layout>
                  <c15:dlblFieldTable/>
                  <c15:showDataLabelsRange val="0"/>
                </c:ext>
                <c:ext xmlns:c16="http://schemas.microsoft.com/office/drawing/2014/chart" uri="{C3380CC4-5D6E-409C-BE32-E72D297353CC}">
                  <c16:uniqueId val="{00000001-3810-4A64-BFD6-6A8943629B81}"/>
                </c:ext>
              </c:extLst>
            </c:dLbl>
            <c:dLbl>
              <c:idx val="1"/>
              <c:layout>
                <c:manualLayout>
                  <c:x val="0.2501753914485757"/>
                  <c:y val="0.13726315318030449"/>
                </c:manualLayout>
              </c:layout>
              <c:tx>
                <c:rich>
                  <a:bodyPr rot="0" spcFirstLastPara="1" vertOverflow="ellipsis" vert="horz" wrap="square" lIns="38100" tIns="19050" rIns="38100" bIns="19050" anchor="ctr" anchorCtr="1">
                    <a:noAutofit/>
                  </a:bodyPr>
                  <a:lstStyle/>
                  <a:p>
                    <a:pPr>
                      <a:defRPr sz="1200" b="1" i="0" u="none" strike="noStrike" kern="1200" spc="0" baseline="0">
                        <a:solidFill>
                          <a:schemeClr val="tx1"/>
                        </a:solidFill>
                        <a:latin typeface="+mn-lt"/>
                        <a:ea typeface="+mn-ea"/>
                        <a:cs typeface="+mn-cs"/>
                      </a:defRPr>
                    </a:pPr>
                    <a:fld id="{C5FE3C32-20AE-46AF-B874-AA56D9055939}" type="CATEGORYNAME">
                      <a:rPr lang="en-US" sz="1200"/>
                      <a:pPr>
                        <a:defRPr sz="1200">
                          <a:solidFill>
                            <a:schemeClr val="tx1"/>
                          </a:solidFill>
                        </a:defRPr>
                      </a:pPr>
                      <a:t>[CATEGORY NAME]</a:t>
                    </a:fld>
                    <a:r>
                      <a:rPr lang="en-US" sz="1200" baseline="0" dirty="0"/>
                      <a:t>
</a:t>
                    </a:r>
                    <a:fld id="{04D17A8C-8144-4891-81F0-A22CC4319F44}" type="PERCENTAGE">
                      <a:rPr lang="en-US" sz="1400" baseline="0"/>
                      <a:pPr>
                        <a:defRPr sz="1200">
                          <a:solidFill>
                            <a:schemeClr val="tx1"/>
                          </a:solidFill>
                        </a:defRPr>
                      </a:pPr>
                      <a:t>[PERCENTAGE]</a:t>
                    </a:fld>
                    <a:endParaRPr lang="en-US" sz="1200" baseline="0" dirty="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448950919188303"/>
                      <c:h val="0.19343924862163012"/>
                    </c:manualLayout>
                  </c15:layout>
                  <c15:dlblFieldTable/>
                  <c15:showDataLabelsRange val="0"/>
                </c:ext>
                <c:ext xmlns:c16="http://schemas.microsoft.com/office/drawing/2014/chart" uri="{C3380CC4-5D6E-409C-BE32-E72D297353CC}">
                  <c16:uniqueId val="{00000003-3810-4A64-BFD6-6A8943629B81}"/>
                </c:ext>
              </c:extLst>
            </c:dLbl>
            <c:dLbl>
              <c:idx val="2"/>
              <c:layout>
                <c:manualLayout>
                  <c:x val="-0.22074743482967127"/>
                  <c:y val="-0.1028153448587721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810-4A64-BFD6-6A8943629B81}"/>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25316D61-A9B2-44C9-9CA9-7DA6708FABE0}" type="CATEGORYNAME">
                      <a:rPr lang="en-US" sz="1200">
                        <a:solidFill>
                          <a:schemeClr val="tx1"/>
                        </a:solidFill>
                      </a:rPr>
                      <a:pPr>
                        <a:defRPr sz="1200">
                          <a:solidFill>
                            <a:schemeClr val="tx1"/>
                          </a:solidFill>
                        </a:defRPr>
                      </a:pPr>
                      <a:t>[CATEGORY NAME]</a:t>
                    </a:fld>
                    <a:r>
                      <a:rPr lang="en-US" sz="1200" baseline="0" dirty="0">
                        <a:solidFill>
                          <a:schemeClr val="tx1"/>
                        </a:solidFill>
                      </a:rPr>
                      <a:t>
</a:t>
                    </a:r>
                    <a:fld id="{E3FDCAF3-7508-41C1-848E-3FE87A2240DF}" type="PERCENTAGE">
                      <a:rPr lang="en-US" sz="1200" baseline="0" smtClean="0">
                        <a:solidFill>
                          <a:schemeClr val="tx1"/>
                        </a:solidFill>
                      </a:rPr>
                      <a:pPr>
                        <a:defRPr sz="1200">
                          <a:solidFill>
                            <a:schemeClr val="tx1"/>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810-4A64-BFD6-6A8943629B81}"/>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62D80ACD-6671-4F61-A894-E60E82F638B8}" type="CATEGORYNAME">
                      <a:rPr lang="en-US" sz="1200">
                        <a:solidFill>
                          <a:schemeClr val="tx1"/>
                        </a:solidFill>
                      </a:rPr>
                      <a:pPr>
                        <a:defRPr sz="1200">
                          <a:solidFill>
                            <a:schemeClr val="tx1"/>
                          </a:solidFill>
                        </a:defRPr>
                      </a:pPr>
                      <a:t>[CATEGORY NAME]</a:t>
                    </a:fld>
                    <a:r>
                      <a:rPr lang="en-US" sz="1200" baseline="0" dirty="0">
                        <a:solidFill>
                          <a:schemeClr val="tx1"/>
                        </a:solidFill>
                      </a:rPr>
                      <a:t>
</a:t>
                    </a:r>
                    <a:fld id="{AC4F8CAC-8632-4DD4-8B81-C864F4B092E7}" type="PERCENTAGE">
                      <a:rPr lang="en-US" sz="1200" baseline="0" smtClean="0">
                        <a:solidFill>
                          <a:schemeClr val="tx1"/>
                        </a:solidFill>
                      </a:rPr>
                      <a:pPr>
                        <a:defRPr sz="1200">
                          <a:solidFill>
                            <a:schemeClr val="tx1"/>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810-4A64-BFD6-6A8943629B81}"/>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F508C6B3-52AE-457B-A9A1-24A6064F9525}" type="CATEGORYNAME">
                      <a:rPr lang="en-US" sz="1200">
                        <a:solidFill>
                          <a:schemeClr val="tx1"/>
                        </a:solidFill>
                      </a:rPr>
                      <a:pPr>
                        <a:defRPr sz="1200">
                          <a:solidFill>
                            <a:schemeClr val="tx1"/>
                          </a:solidFill>
                        </a:defRPr>
                      </a:pPr>
                      <a:t>[CATEGORY NAME]</a:t>
                    </a:fld>
                    <a:r>
                      <a:rPr lang="en-US" sz="1200" baseline="0" dirty="0">
                        <a:solidFill>
                          <a:schemeClr val="tx1"/>
                        </a:solidFill>
                      </a:rPr>
                      <a:t>
</a:t>
                    </a:r>
                    <a:fld id="{DF1D30F9-E80A-4752-A941-80F8223602AC}" type="PERCENTAGE">
                      <a:rPr lang="en-US" sz="1200" baseline="0" smtClean="0">
                        <a:solidFill>
                          <a:schemeClr val="tx1"/>
                        </a:solidFill>
                      </a:rPr>
                      <a:pPr>
                        <a:defRPr sz="1200">
                          <a:solidFill>
                            <a:schemeClr val="tx1"/>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810-4A64-BFD6-6A8943629B81}"/>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810-4A64-BFD6-6A8943629B81}"/>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810-4A64-BFD6-6A8943629B8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Ad-Supported TV Topic</c:v>
                </c:pt>
                <c:pt idx="1">
                  <c:v>Other</c:v>
                </c:pt>
              </c:strCache>
            </c:strRef>
          </c:cat>
          <c:val>
            <c:numRef>
              <c:f>Sheet1!$B$2:$B$3</c:f>
              <c:numCache>
                <c:formatCode>0%</c:formatCode>
                <c:ptCount val="2"/>
                <c:pt idx="0">
                  <c:v>0.68</c:v>
                </c:pt>
                <c:pt idx="1">
                  <c:v>0.32</c:v>
                </c:pt>
              </c:numCache>
            </c:numRef>
          </c:val>
          <c:extLst>
            <c:ext xmlns:c16="http://schemas.microsoft.com/office/drawing/2014/chart" uri="{C3380CC4-5D6E-409C-BE32-E72D297353CC}">
              <c16:uniqueId val="{00000010-3810-4A64-BFD6-6A8943629B81}"/>
            </c:ext>
          </c:extLst>
        </c:ser>
        <c:dLbls>
          <c:dLblPos val="outEnd"/>
          <c:showLegendKey val="0"/>
          <c:showVal val="0"/>
          <c:showCatName val="0"/>
          <c:showSerName val="0"/>
          <c:showPercent val="1"/>
          <c:showBubbleSize val="0"/>
          <c:showLeaderLines val="1"/>
        </c:dLbls>
        <c:firstSliceAng val="357"/>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rgbClr val="567CB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59A-4325-ABA5-D76F11B0752F}"/>
              </c:ext>
            </c:extLst>
          </c:dPt>
          <c:dPt>
            <c:idx val="1"/>
            <c:bubble3D val="0"/>
            <c:spPr>
              <a:solidFill>
                <a:srgbClr val="00CC9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59A-4325-ABA5-D76F11B0752F}"/>
              </c:ext>
            </c:extLst>
          </c:dPt>
          <c:dPt>
            <c:idx val="2"/>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59A-4325-ABA5-D76F11B0752F}"/>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459A-4325-ABA5-D76F11B0752F}"/>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459A-4325-ABA5-D76F11B0752F}"/>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459A-4325-ABA5-D76F11B0752F}"/>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459A-4325-ABA5-D76F11B0752F}"/>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459A-4325-ABA5-D76F11B0752F}"/>
              </c:ext>
            </c:extLst>
          </c:dPt>
          <c:dLbls>
            <c:dLbl>
              <c:idx val="0"/>
              <c:layout>
                <c:manualLayout>
                  <c:x val="-0.21476597181945034"/>
                  <c:y val="-7.9539258854240041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fld id="{E481FB10-41CA-4604-AB8F-9190B2CB9830}" type="CATEGORYNAME">
                      <a:rPr lang="en-US"/>
                      <a:pPr>
                        <a:defRPr sz="1200">
                          <a:solidFill>
                            <a:schemeClr val="bg1"/>
                          </a:solidFill>
                        </a:defRPr>
                      </a:pPr>
                      <a:t>[CATEGORY NAME]</a:t>
                    </a:fld>
                    <a:r>
                      <a:rPr lang="en-US" baseline="0" dirty="0"/>
                      <a:t>
</a:t>
                    </a:r>
                    <a:fld id="{496F1555-07D0-41A3-ABE1-DDDDC180B70A}" type="PERCENTAGE">
                      <a:rPr lang="en-US" sz="1600" baseline="0"/>
                      <a:pPr>
                        <a:defRPr sz="1200">
                          <a:solidFill>
                            <a:schemeClr val="bg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9212317575754252"/>
                      <c:h val="0.16567373027773291"/>
                    </c:manualLayout>
                  </c15:layout>
                  <c15:dlblFieldTable/>
                  <c15:showDataLabelsRange val="0"/>
                </c:ext>
                <c:ext xmlns:c16="http://schemas.microsoft.com/office/drawing/2014/chart" uri="{C3380CC4-5D6E-409C-BE32-E72D297353CC}">
                  <c16:uniqueId val="{00000001-459A-4325-ABA5-D76F11B0752F}"/>
                </c:ext>
              </c:extLst>
            </c:dLbl>
            <c:dLbl>
              <c:idx val="1"/>
              <c:layout>
                <c:manualLayout>
                  <c:x val="0.21825071996190062"/>
                  <c:y val="0.11356330890880875"/>
                </c:manualLayout>
              </c:layout>
              <c:tx>
                <c:rich>
                  <a:bodyPr rot="0" spcFirstLastPara="1" vertOverflow="ellipsis" vert="horz" wrap="square" lIns="38100" tIns="19050" rIns="38100" bIns="19050" anchor="ctr" anchorCtr="1">
                    <a:noAutofit/>
                  </a:bodyPr>
                  <a:lstStyle/>
                  <a:p>
                    <a:pPr>
                      <a:defRPr sz="1200" b="1" i="0" u="none" strike="noStrike" kern="1200" spc="0" baseline="0">
                        <a:solidFill>
                          <a:schemeClr val="tx1"/>
                        </a:solidFill>
                        <a:latin typeface="+mn-lt"/>
                        <a:ea typeface="+mn-ea"/>
                        <a:cs typeface="+mn-cs"/>
                      </a:defRPr>
                    </a:pPr>
                    <a:fld id="{618F8CBF-AC4B-4C59-AB6C-E0AF65E8BE29}" type="CATEGORYNAME">
                      <a:rPr lang="en-US"/>
                      <a:pPr>
                        <a:defRPr sz="1200">
                          <a:solidFill>
                            <a:schemeClr val="tx1"/>
                          </a:solidFill>
                        </a:defRPr>
                      </a:pPr>
                      <a:t>[CATEGORY NAME]</a:t>
                    </a:fld>
                    <a:r>
                      <a:rPr lang="en-US" baseline="0" dirty="0"/>
                      <a:t>
</a:t>
                    </a:r>
                    <a:fld id="{F44DAC49-57C0-48CF-82AE-5083BBB9E40F}" type="PERCENTAGE">
                      <a:rPr lang="en-US" sz="1400" baseline="0"/>
                      <a:pPr>
                        <a:defRPr sz="1200">
                          <a:solidFill>
                            <a:schemeClr val="tx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483568049368295"/>
                      <c:h val="0.20923914480262726"/>
                    </c:manualLayout>
                  </c15:layout>
                  <c15:dlblFieldTable/>
                  <c15:showDataLabelsRange val="0"/>
                </c:ext>
                <c:ext xmlns:c16="http://schemas.microsoft.com/office/drawing/2014/chart" uri="{C3380CC4-5D6E-409C-BE32-E72D297353CC}">
                  <c16:uniqueId val="{00000003-459A-4325-ABA5-D76F11B0752F}"/>
                </c:ext>
              </c:extLst>
            </c:dLbl>
            <c:dLbl>
              <c:idx val="2"/>
              <c:layout>
                <c:manualLayout>
                  <c:x val="-0.22074743482967127"/>
                  <c:y val="-0.1028153448587721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59A-4325-ABA5-D76F11B0752F}"/>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25316D61-A9B2-44C9-9CA9-7DA6708FABE0}" type="CATEGORYNAME">
                      <a:rPr lang="en-US" sz="1200">
                        <a:solidFill>
                          <a:schemeClr val="tx1"/>
                        </a:solidFill>
                      </a:rPr>
                      <a:pPr>
                        <a:defRPr sz="1200">
                          <a:solidFill>
                            <a:schemeClr val="tx1"/>
                          </a:solidFill>
                        </a:defRPr>
                      </a:pPr>
                      <a:t>[CATEGORY NAME]</a:t>
                    </a:fld>
                    <a:r>
                      <a:rPr lang="en-US" sz="1200" baseline="0" dirty="0">
                        <a:solidFill>
                          <a:schemeClr val="tx1"/>
                        </a:solidFill>
                      </a:rPr>
                      <a:t>
</a:t>
                    </a:r>
                    <a:fld id="{E3FDCAF3-7508-41C1-848E-3FE87A2240DF}" type="PERCENTAGE">
                      <a:rPr lang="en-US" sz="1200" baseline="0" smtClean="0">
                        <a:solidFill>
                          <a:schemeClr val="tx1"/>
                        </a:solidFill>
                      </a:rPr>
                      <a:pPr>
                        <a:defRPr sz="1200">
                          <a:solidFill>
                            <a:schemeClr val="tx1"/>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59A-4325-ABA5-D76F11B0752F}"/>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62D80ACD-6671-4F61-A894-E60E82F638B8}" type="CATEGORYNAME">
                      <a:rPr lang="en-US" sz="1200">
                        <a:solidFill>
                          <a:schemeClr val="tx1"/>
                        </a:solidFill>
                      </a:rPr>
                      <a:pPr>
                        <a:defRPr sz="1200">
                          <a:solidFill>
                            <a:schemeClr val="tx1"/>
                          </a:solidFill>
                        </a:defRPr>
                      </a:pPr>
                      <a:t>[CATEGORY NAME]</a:t>
                    </a:fld>
                    <a:r>
                      <a:rPr lang="en-US" sz="1200" baseline="0" dirty="0">
                        <a:solidFill>
                          <a:schemeClr val="tx1"/>
                        </a:solidFill>
                      </a:rPr>
                      <a:t>
</a:t>
                    </a:r>
                    <a:fld id="{AC4F8CAC-8632-4DD4-8B81-C864F4B092E7}" type="PERCENTAGE">
                      <a:rPr lang="en-US" sz="1200" baseline="0" smtClean="0">
                        <a:solidFill>
                          <a:schemeClr val="tx1"/>
                        </a:solidFill>
                      </a:rPr>
                      <a:pPr>
                        <a:defRPr sz="1200">
                          <a:solidFill>
                            <a:schemeClr val="tx1"/>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59A-4325-ABA5-D76F11B0752F}"/>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fld id="{F508C6B3-52AE-457B-A9A1-24A6064F9525}" type="CATEGORYNAME">
                      <a:rPr lang="en-US" sz="1200">
                        <a:solidFill>
                          <a:schemeClr val="tx1"/>
                        </a:solidFill>
                      </a:rPr>
                      <a:pPr>
                        <a:defRPr sz="1200">
                          <a:solidFill>
                            <a:schemeClr val="tx1"/>
                          </a:solidFill>
                        </a:defRPr>
                      </a:pPr>
                      <a:t>[CATEGORY NAME]</a:t>
                    </a:fld>
                    <a:r>
                      <a:rPr lang="en-US" sz="1200" baseline="0" dirty="0">
                        <a:solidFill>
                          <a:schemeClr val="tx1"/>
                        </a:solidFill>
                      </a:rPr>
                      <a:t>
</a:t>
                    </a:r>
                    <a:fld id="{DF1D30F9-E80A-4752-A941-80F8223602AC}" type="PERCENTAGE">
                      <a:rPr lang="en-US" sz="1200" baseline="0" smtClean="0">
                        <a:solidFill>
                          <a:schemeClr val="tx1"/>
                        </a:solidFill>
                      </a:rPr>
                      <a:pPr>
                        <a:defRPr sz="1200">
                          <a:solidFill>
                            <a:schemeClr val="tx1"/>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59A-4325-ABA5-D76F11B0752F}"/>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459A-4325-ABA5-D76F11B0752F}"/>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59A-4325-ABA5-D76F11B0752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Ad-Supported TV Topic</c:v>
                </c:pt>
                <c:pt idx="1">
                  <c:v>Other</c:v>
                </c:pt>
              </c:strCache>
            </c:strRef>
          </c:cat>
          <c:val>
            <c:numRef>
              <c:f>Sheet1!$B$2:$B$3</c:f>
              <c:numCache>
                <c:formatCode>0%</c:formatCode>
                <c:ptCount val="2"/>
                <c:pt idx="0">
                  <c:v>0.66</c:v>
                </c:pt>
                <c:pt idx="1">
                  <c:v>0.34</c:v>
                </c:pt>
              </c:numCache>
            </c:numRef>
          </c:val>
          <c:extLst>
            <c:ext xmlns:c16="http://schemas.microsoft.com/office/drawing/2014/chart" uri="{C3380CC4-5D6E-409C-BE32-E72D297353CC}">
              <c16:uniqueId val="{00000010-459A-4325-ABA5-D76F11B0752F}"/>
            </c:ext>
          </c:extLst>
        </c:ser>
        <c:dLbls>
          <c:dLblPos val="outEnd"/>
          <c:showLegendKey val="0"/>
          <c:showVal val="0"/>
          <c:showCatName val="0"/>
          <c:showSerName val="0"/>
          <c:showPercent val="1"/>
          <c:showBubbleSize val="0"/>
          <c:showLeaderLines val="1"/>
        </c:dLbls>
        <c:firstSliceAng val="357"/>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3.1504063528068134E-3"/>
                  <c:y val="2.84870974212693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C8-4EEF-B9D2-7D651A707BE6}"/>
                </c:ext>
              </c:extLst>
            </c:dLbl>
            <c:dLbl>
              <c:idx val="1"/>
              <c:layout>
                <c:manualLayout>
                  <c:x val="-4.7256095292102784E-3"/>
                  <c:y val="1.28034753678106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BC8-4EEF-B9D2-7D651A707BE6}"/>
                </c:ext>
              </c:extLst>
            </c:dLbl>
            <c:dLbl>
              <c:idx val="2"/>
              <c:layout>
                <c:manualLayout>
                  <c:x val="0"/>
                  <c:y val="1.28123821160782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C8-4EEF-B9D2-7D651A707BE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Sports</c:v>
                </c:pt>
                <c:pt idx="1">
                  <c:v>Entertainment</c:v>
                </c:pt>
                <c:pt idx="2">
                  <c:v>News</c:v>
                </c:pt>
              </c:strCache>
            </c:strRef>
          </c:cat>
          <c:val>
            <c:numRef>
              <c:f>Sheet1!$B$2:$B$4</c:f>
              <c:numCache>
                <c:formatCode>General</c:formatCode>
                <c:ptCount val="3"/>
                <c:pt idx="0">
                  <c:v>28</c:v>
                </c:pt>
                <c:pt idx="1">
                  <c:v>28</c:v>
                </c:pt>
                <c:pt idx="2">
                  <c:v>11</c:v>
                </c:pt>
              </c:numCache>
            </c:numRef>
          </c:val>
          <c:extLst>
            <c:ext xmlns:c16="http://schemas.microsoft.com/office/drawing/2014/chart" uri="{C3380CC4-5D6E-409C-BE32-E72D297353CC}">
              <c16:uniqueId val="{00000000-6BC8-4EEF-B9D2-7D651A707BE6}"/>
            </c:ext>
          </c:extLst>
        </c:ser>
        <c:dLbls>
          <c:dLblPos val="inEnd"/>
          <c:showLegendKey val="0"/>
          <c:showVal val="1"/>
          <c:showCatName val="0"/>
          <c:showSerName val="0"/>
          <c:showPercent val="0"/>
          <c:showBubbleSize val="0"/>
        </c:dLbls>
        <c:gapWidth val="100"/>
        <c:overlap val="-24"/>
        <c:axId val="513108456"/>
        <c:axId val="514846272"/>
      </c:barChart>
      <c:catAx>
        <c:axId val="51310845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514846272"/>
        <c:crosses val="autoZero"/>
        <c:auto val="1"/>
        <c:lblAlgn val="ctr"/>
        <c:lblOffset val="100"/>
        <c:noMultiLvlLbl val="0"/>
      </c:catAx>
      <c:valAx>
        <c:axId val="514846272"/>
        <c:scaling>
          <c:orientation val="minMax"/>
        </c:scaling>
        <c:delete val="1"/>
        <c:axPos val="l"/>
        <c:numFmt formatCode="General" sourceLinked="1"/>
        <c:majorTickMark val="none"/>
        <c:minorTickMark val="none"/>
        <c:tickLblPos val="nextTo"/>
        <c:crossAx val="513108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Sports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15-May</c:v>
                </c:pt>
                <c:pt idx="1">
                  <c:v>16-May</c:v>
                </c:pt>
                <c:pt idx="2">
                  <c:v>17-May</c:v>
                </c:pt>
                <c:pt idx="3">
                  <c:v>18-May</c:v>
                </c:pt>
                <c:pt idx="4">
                  <c:v>19-May</c:v>
                </c:pt>
                <c:pt idx="5">
                  <c:v>20-May</c:v>
                </c:pt>
                <c:pt idx="6">
                  <c:v>21-May</c:v>
                </c:pt>
                <c:pt idx="7">
                  <c:v>22-May</c:v>
                </c:pt>
                <c:pt idx="8">
                  <c:v>23-May</c:v>
                </c:pt>
                <c:pt idx="9">
                  <c:v>24-May</c:v>
                </c:pt>
                <c:pt idx="10">
                  <c:v>25-May</c:v>
                </c:pt>
                <c:pt idx="11">
                  <c:v>26-May</c:v>
                </c:pt>
                <c:pt idx="12">
                  <c:v>27-May</c:v>
                </c:pt>
                <c:pt idx="13">
                  <c:v>28-May</c:v>
                </c:pt>
                <c:pt idx="14">
                  <c:v>29-May</c:v>
                </c:pt>
                <c:pt idx="15">
                  <c:v>30-May</c:v>
                </c:pt>
                <c:pt idx="16">
                  <c:v>31-May</c:v>
                </c:pt>
                <c:pt idx="17">
                  <c:v>1-Jun</c:v>
                </c:pt>
                <c:pt idx="18">
                  <c:v>2-Jun</c:v>
                </c:pt>
                <c:pt idx="19">
                  <c:v>3-Jun</c:v>
                </c:pt>
                <c:pt idx="20">
                  <c:v>4-Jun</c:v>
                </c:pt>
                <c:pt idx="21">
                  <c:v>5-Jun</c:v>
                </c:pt>
                <c:pt idx="22">
                  <c:v>6-Jun</c:v>
                </c:pt>
                <c:pt idx="23">
                  <c:v>7-Jun</c:v>
                </c:pt>
                <c:pt idx="24">
                  <c:v>8-Jun</c:v>
                </c:pt>
                <c:pt idx="25">
                  <c:v>9-Jun</c:v>
                </c:pt>
                <c:pt idx="26">
                  <c:v>10-Jun</c:v>
                </c:pt>
                <c:pt idx="27">
                  <c:v>11-Jun</c:v>
                </c:pt>
              </c:strCache>
            </c:strRef>
          </c:cat>
          <c:val>
            <c:numRef>
              <c:f>Sheet1!$B$2:$B$29</c:f>
              <c:numCache>
                <c:formatCode>General</c:formatCode>
                <c:ptCount val="28"/>
                <c:pt idx="0">
                  <c:v>2</c:v>
                </c:pt>
                <c:pt idx="1">
                  <c:v>3</c:v>
                </c:pt>
                <c:pt idx="2">
                  <c:v>4</c:v>
                </c:pt>
                <c:pt idx="3">
                  <c:v>2</c:v>
                </c:pt>
                <c:pt idx="4">
                  <c:v>3</c:v>
                </c:pt>
                <c:pt idx="5">
                  <c:v>6</c:v>
                </c:pt>
                <c:pt idx="6">
                  <c:v>4</c:v>
                </c:pt>
                <c:pt idx="7">
                  <c:v>1</c:v>
                </c:pt>
                <c:pt idx="8">
                  <c:v>3</c:v>
                </c:pt>
                <c:pt idx="9">
                  <c:v>1</c:v>
                </c:pt>
                <c:pt idx="10">
                  <c:v>6</c:v>
                </c:pt>
                <c:pt idx="11">
                  <c:v>3</c:v>
                </c:pt>
                <c:pt idx="12">
                  <c:v>2</c:v>
                </c:pt>
                <c:pt idx="13">
                  <c:v>7</c:v>
                </c:pt>
                <c:pt idx="14">
                  <c:v>2</c:v>
                </c:pt>
                <c:pt idx="15">
                  <c:v>1</c:v>
                </c:pt>
                <c:pt idx="16">
                  <c:v>2</c:v>
                </c:pt>
                <c:pt idx="17">
                  <c:v>3</c:v>
                </c:pt>
                <c:pt idx="18">
                  <c:v>2</c:v>
                </c:pt>
                <c:pt idx="19">
                  <c:v>4</c:v>
                </c:pt>
                <c:pt idx="20">
                  <c:v>2</c:v>
                </c:pt>
                <c:pt idx="21">
                  <c:v>2</c:v>
                </c:pt>
                <c:pt idx="22">
                  <c:v>1</c:v>
                </c:pt>
                <c:pt idx="23">
                  <c:v>3</c:v>
                </c:pt>
                <c:pt idx="24">
                  <c:v>3</c:v>
                </c:pt>
                <c:pt idx="25">
                  <c:v>3</c:v>
                </c:pt>
                <c:pt idx="26">
                  <c:v>5</c:v>
                </c:pt>
                <c:pt idx="27">
                  <c:v>2</c:v>
                </c:pt>
              </c:numCache>
            </c:numRef>
          </c:val>
          <c:extLst>
            <c:ext xmlns:c16="http://schemas.microsoft.com/office/drawing/2014/chart" uri="{C3380CC4-5D6E-409C-BE32-E72D297353CC}">
              <c16:uniqueId val="{00000000-FD40-4274-A8B1-CF9240BCFECE}"/>
            </c:ext>
          </c:extLst>
        </c:ser>
        <c:ser>
          <c:idx val="1"/>
          <c:order val="1"/>
          <c:tx>
            <c:strRef>
              <c:f>Sheet1!$C$1</c:f>
              <c:strCache>
                <c:ptCount val="1"/>
                <c:pt idx="0">
                  <c:v>Entertainment</c:v>
                </c:pt>
              </c:strCache>
            </c:strRef>
          </c:tx>
          <c:spPr>
            <a:solidFill>
              <a:srgbClr val="50C8A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D40-4274-A8B1-CF9240BCFECE}"/>
                </c:ext>
              </c:extLst>
            </c:dLbl>
            <c:dLbl>
              <c:idx val="2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D40-4274-A8B1-CF9240BCFE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15-May</c:v>
                </c:pt>
                <c:pt idx="1">
                  <c:v>16-May</c:v>
                </c:pt>
                <c:pt idx="2">
                  <c:v>17-May</c:v>
                </c:pt>
                <c:pt idx="3">
                  <c:v>18-May</c:v>
                </c:pt>
                <c:pt idx="4">
                  <c:v>19-May</c:v>
                </c:pt>
                <c:pt idx="5">
                  <c:v>20-May</c:v>
                </c:pt>
                <c:pt idx="6">
                  <c:v>21-May</c:v>
                </c:pt>
                <c:pt idx="7">
                  <c:v>22-May</c:v>
                </c:pt>
                <c:pt idx="8">
                  <c:v>23-May</c:v>
                </c:pt>
                <c:pt idx="9">
                  <c:v>24-May</c:v>
                </c:pt>
                <c:pt idx="10">
                  <c:v>25-May</c:v>
                </c:pt>
                <c:pt idx="11">
                  <c:v>26-May</c:v>
                </c:pt>
                <c:pt idx="12">
                  <c:v>27-May</c:v>
                </c:pt>
                <c:pt idx="13">
                  <c:v>28-May</c:v>
                </c:pt>
                <c:pt idx="14">
                  <c:v>29-May</c:v>
                </c:pt>
                <c:pt idx="15">
                  <c:v>30-May</c:v>
                </c:pt>
                <c:pt idx="16">
                  <c:v>31-May</c:v>
                </c:pt>
                <c:pt idx="17">
                  <c:v>1-Jun</c:v>
                </c:pt>
                <c:pt idx="18">
                  <c:v>2-Jun</c:v>
                </c:pt>
                <c:pt idx="19">
                  <c:v>3-Jun</c:v>
                </c:pt>
                <c:pt idx="20">
                  <c:v>4-Jun</c:v>
                </c:pt>
                <c:pt idx="21">
                  <c:v>5-Jun</c:v>
                </c:pt>
                <c:pt idx="22">
                  <c:v>6-Jun</c:v>
                </c:pt>
                <c:pt idx="23">
                  <c:v>7-Jun</c:v>
                </c:pt>
                <c:pt idx="24">
                  <c:v>8-Jun</c:v>
                </c:pt>
                <c:pt idx="25">
                  <c:v>9-Jun</c:v>
                </c:pt>
                <c:pt idx="26">
                  <c:v>10-Jun</c:v>
                </c:pt>
                <c:pt idx="27">
                  <c:v>11-Jun</c:v>
                </c:pt>
              </c:strCache>
            </c:strRef>
          </c:cat>
          <c:val>
            <c:numRef>
              <c:f>Sheet1!$C$2:$C$29</c:f>
              <c:numCache>
                <c:formatCode>General</c:formatCode>
                <c:ptCount val="28"/>
                <c:pt idx="0">
                  <c:v>11</c:v>
                </c:pt>
                <c:pt idx="1">
                  <c:v>8</c:v>
                </c:pt>
                <c:pt idx="2">
                  <c:v>12</c:v>
                </c:pt>
                <c:pt idx="3">
                  <c:v>6</c:v>
                </c:pt>
                <c:pt idx="4">
                  <c:v>2</c:v>
                </c:pt>
                <c:pt idx="5">
                  <c:v>2</c:v>
                </c:pt>
                <c:pt idx="6">
                  <c:v>4</c:v>
                </c:pt>
                <c:pt idx="7">
                  <c:v>7</c:v>
                </c:pt>
                <c:pt idx="8">
                  <c:v>7</c:v>
                </c:pt>
                <c:pt idx="9">
                  <c:v>7</c:v>
                </c:pt>
                <c:pt idx="10">
                  <c:v>3</c:v>
                </c:pt>
                <c:pt idx="11">
                  <c:v>1</c:v>
                </c:pt>
                <c:pt idx="12">
                  <c:v>2</c:v>
                </c:pt>
                <c:pt idx="13">
                  <c:v>1</c:v>
                </c:pt>
                <c:pt idx="14">
                  <c:v>8</c:v>
                </c:pt>
                <c:pt idx="15">
                  <c:v>9</c:v>
                </c:pt>
                <c:pt idx="16">
                  <c:v>6</c:v>
                </c:pt>
                <c:pt idx="17">
                  <c:v>5</c:v>
                </c:pt>
                <c:pt idx="18">
                  <c:v>3</c:v>
                </c:pt>
                <c:pt idx="19">
                  <c:v>1</c:v>
                </c:pt>
                <c:pt idx="20">
                  <c:v>3</c:v>
                </c:pt>
                <c:pt idx="21">
                  <c:v>8</c:v>
                </c:pt>
                <c:pt idx="22">
                  <c:v>5</c:v>
                </c:pt>
                <c:pt idx="23">
                  <c:v>4</c:v>
                </c:pt>
                <c:pt idx="24">
                  <c:v>2</c:v>
                </c:pt>
                <c:pt idx="25">
                  <c:v>3</c:v>
                </c:pt>
                <c:pt idx="26">
                  <c:v>1</c:v>
                </c:pt>
                <c:pt idx="27">
                  <c:v>3</c:v>
                </c:pt>
              </c:numCache>
            </c:numRef>
          </c:val>
          <c:extLst>
            <c:ext xmlns:c16="http://schemas.microsoft.com/office/drawing/2014/chart" uri="{C3380CC4-5D6E-409C-BE32-E72D297353CC}">
              <c16:uniqueId val="{00000003-FD40-4274-A8B1-CF9240BCFECE}"/>
            </c:ext>
          </c:extLst>
        </c:ser>
        <c:ser>
          <c:idx val="2"/>
          <c:order val="2"/>
          <c:tx>
            <c:strRef>
              <c:f>Sheet1!$D$1</c:f>
              <c:strCache>
                <c:ptCount val="1"/>
                <c:pt idx="0">
                  <c:v>News</c:v>
                </c:pt>
              </c:strCache>
            </c:strRef>
          </c:tx>
          <c:spPr>
            <a:solidFill>
              <a:srgbClr val="FAB982"/>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14-FD40-4274-A8B1-CF9240BCFECE}"/>
                </c:ext>
              </c:extLst>
            </c:dLbl>
            <c:dLbl>
              <c:idx val="5"/>
              <c:delete val="1"/>
              <c:extLst>
                <c:ext xmlns:c15="http://schemas.microsoft.com/office/drawing/2012/chart" uri="{CE6537A1-D6FC-4f65-9D91-7224C49458BB}"/>
                <c:ext xmlns:c16="http://schemas.microsoft.com/office/drawing/2014/chart" uri="{C3380CC4-5D6E-409C-BE32-E72D297353CC}">
                  <c16:uniqueId val="{00000013-FD40-4274-A8B1-CF9240BCFECE}"/>
                </c:ext>
              </c:extLst>
            </c:dLbl>
            <c:dLbl>
              <c:idx val="6"/>
              <c:delete val="1"/>
              <c:extLst>
                <c:ext xmlns:c15="http://schemas.microsoft.com/office/drawing/2012/chart" uri="{CE6537A1-D6FC-4f65-9D91-7224C49458BB}"/>
                <c:ext xmlns:c16="http://schemas.microsoft.com/office/drawing/2014/chart" uri="{C3380CC4-5D6E-409C-BE32-E72D297353CC}">
                  <c16:uniqueId val="{00000012-FD40-4274-A8B1-CF9240BCFECE}"/>
                </c:ext>
              </c:extLst>
            </c:dLbl>
            <c:dLbl>
              <c:idx val="13"/>
              <c:delete val="1"/>
              <c:extLst>
                <c:ext xmlns:c15="http://schemas.microsoft.com/office/drawing/2012/chart" uri="{CE6537A1-D6FC-4f65-9D91-7224C49458BB}"/>
                <c:ext xmlns:c16="http://schemas.microsoft.com/office/drawing/2014/chart" uri="{C3380CC4-5D6E-409C-BE32-E72D297353CC}">
                  <c16:uniqueId val="{0000000E-FD40-4274-A8B1-CF9240BCFECE}"/>
                </c:ext>
              </c:extLst>
            </c:dLbl>
            <c:dLbl>
              <c:idx val="14"/>
              <c:delete val="1"/>
              <c:extLst>
                <c:ext xmlns:c15="http://schemas.microsoft.com/office/drawing/2012/chart" uri="{CE6537A1-D6FC-4f65-9D91-7224C49458BB}"/>
                <c:ext xmlns:c16="http://schemas.microsoft.com/office/drawing/2014/chart" uri="{C3380CC4-5D6E-409C-BE32-E72D297353CC}">
                  <c16:uniqueId val="{0000000F-FD40-4274-A8B1-CF9240BCFECE}"/>
                </c:ext>
              </c:extLst>
            </c:dLbl>
            <c:dLbl>
              <c:idx val="18"/>
              <c:delete val="1"/>
              <c:extLst>
                <c:ext xmlns:c15="http://schemas.microsoft.com/office/drawing/2012/chart" uri="{CE6537A1-D6FC-4f65-9D91-7224C49458BB}"/>
                <c:ext xmlns:c16="http://schemas.microsoft.com/office/drawing/2014/chart" uri="{C3380CC4-5D6E-409C-BE32-E72D297353CC}">
                  <c16:uniqueId val="{0000000C-FD40-4274-A8B1-CF9240BCFECE}"/>
                </c:ext>
              </c:extLst>
            </c:dLbl>
            <c:dLbl>
              <c:idx val="19"/>
              <c:delete val="1"/>
              <c:extLst>
                <c:ext xmlns:c15="http://schemas.microsoft.com/office/drawing/2012/chart" uri="{CE6537A1-D6FC-4f65-9D91-7224C49458BB}"/>
                <c:ext xmlns:c16="http://schemas.microsoft.com/office/drawing/2014/chart" uri="{C3380CC4-5D6E-409C-BE32-E72D297353CC}">
                  <c16:uniqueId val="{0000000B-FD40-4274-A8B1-CF9240BCFECE}"/>
                </c:ext>
              </c:extLst>
            </c:dLbl>
            <c:dLbl>
              <c:idx val="20"/>
              <c:delete val="1"/>
              <c:extLst>
                <c:ext xmlns:c15="http://schemas.microsoft.com/office/drawing/2012/chart" uri="{CE6537A1-D6FC-4f65-9D91-7224C49458BB}"/>
                <c:ext xmlns:c16="http://schemas.microsoft.com/office/drawing/2014/chart" uri="{C3380CC4-5D6E-409C-BE32-E72D297353CC}">
                  <c16:uniqueId val="{0000000A-FD40-4274-A8B1-CF9240BCFECE}"/>
                </c:ext>
              </c:extLst>
            </c:dLbl>
            <c:dLbl>
              <c:idx val="26"/>
              <c:delete val="1"/>
              <c:extLst>
                <c:ext xmlns:c15="http://schemas.microsoft.com/office/drawing/2012/chart" uri="{CE6537A1-D6FC-4f65-9D91-7224C49458BB}"/>
                <c:ext xmlns:c16="http://schemas.microsoft.com/office/drawing/2014/chart" uri="{C3380CC4-5D6E-409C-BE32-E72D297353CC}">
                  <c16:uniqueId val="{00000006-FD40-4274-A8B1-CF9240BCFECE}"/>
                </c:ext>
              </c:extLst>
            </c:dLbl>
            <c:dLbl>
              <c:idx val="27"/>
              <c:delete val="1"/>
              <c:extLst>
                <c:ext xmlns:c15="http://schemas.microsoft.com/office/drawing/2012/chart" uri="{CE6537A1-D6FC-4f65-9D91-7224C49458BB}"/>
                <c:ext xmlns:c16="http://schemas.microsoft.com/office/drawing/2014/chart" uri="{C3380CC4-5D6E-409C-BE32-E72D297353CC}">
                  <c16:uniqueId val="{00000007-FD40-4274-A8B1-CF9240BCFE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15-May</c:v>
                </c:pt>
                <c:pt idx="1">
                  <c:v>16-May</c:v>
                </c:pt>
                <c:pt idx="2">
                  <c:v>17-May</c:v>
                </c:pt>
                <c:pt idx="3">
                  <c:v>18-May</c:v>
                </c:pt>
                <c:pt idx="4">
                  <c:v>19-May</c:v>
                </c:pt>
                <c:pt idx="5">
                  <c:v>20-May</c:v>
                </c:pt>
                <c:pt idx="6">
                  <c:v>21-May</c:v>
                </c:pt>
                <c:pt idx="7">
                  <c:v>22-May</c:v>
                </c:pt>
                <c:pt idx="8">
                  <c:v>23-May</c:v>
                </c:pt>
                <c:pt idx="9">
                  <c:v>24-May</c:v>
                </c:pt>
                <c:pt idx="10">
                  <c:v>25-May</c:v>
                </c:pt>
                <c:pt idx="11">
                  <c:v>26-May</c:v>
                </c:pt>
                <c:pt idx="12">
                  <c:v>27-May</c:v>
                </c:pt>
                <c:pt idx="13">
                  <c:v>28-May</c:v>
                </c:pt>
                <c:pt idx="14">
                  <c:v>29-May</c:v>
                </c:pt>
                <c:pt idx="15">
                  <c:v>30-May</c:v>
                </c:pt>
                <c:pt idx="16">
                  <c:v>31-May</c:v>
                </c:pt>
                <c:pt idx="17">
                  <c:v>1-Jun</c:v>
                </c:pt>
                <c:pt idx="18">
                  <c:v>2-Jun</c:v>
                </c:pt>
                <c:pt idx="19">
                  <c:v>3-Jun</c:v>
                </c:pt>
                <c:pt idx="20">
                  <c:v>4-Jun</c:v>
                </c:pt>
                <c:pt idx="21">
                  <c:v>5-Jun</c:v>
                </c:pt>
                <c:pt idx="22">
                  <c:v>6-Jun</c:v>
                </c:pt>
                <c:pt idx="23">
                  <c:v>7-Jun</c:v>
                </c:pt>
                <c:pt idx="24">
                  <c:v>8-Jun</c:v>
                </c:pt>
                <c:pt idx="25">
                  <c:v>9-Jun</c:v>
                </c:pt>
                <c:pt idx="26">
                  <c:v>10-Jun</c:v>
                </c:pt>
                <c:pt idx="27">
                  <c:v>11-Jun</c:v>
                </c:pt>
              </c:strCache>
            </c:strRef>
          </c:cat>
          <c:val>
            <c:numRef>
              <c:f>Sheet1!$D$2:$D$29</c:f>
              <c:numCache>
                <c:formatCode>General</c:formatCode>
                <c:ptCount val="28"/>
                <c:pt idx="0">
                  <c:v>6</c:v>
                </c:pt>
                <c:pt idx="1">
                  <c:v>2</c:v>
                </c:pt>
                <c:pt idx="4">
                  <c:v>1</c:v>
                </c:pt>
                <c:pt idx="8">
                  <c:v>1</c:v>
                </c:pt>
                <c:pt idx="11">
                  <c:v>1</c:v>
                </c:pt>
                <c:pt idx="15">
                  <c:v>2</c:v>
                </c:pt>
                <c:pt idx="16">
                  <c:v>1</c:v>
                </c:pt>
                <c:pt idx="21">
                  <c:v>1</c:v>
                </c:pt>
                <c:pt idx="22">
                  <c:v>1</c:v>
                </c:pt>
                <c:pt idx="23">
                  <c:v>1</c:v>
                </c:pt>
                <c:pt idx="25">
                  <c:v>1</c:v>
                </c:pt>
              </c:numCache>
            </c:numRef>
          </c:val>
          <c:extLst>
            <c:ext xmlns:c16="http://schemas.microsoft.com/office/drawing/2014/chart" uri="{C3380CC4-5D6E-409C-BE32-E72D297353CC}">
              <c16:uniqueId val="{00000004-FD40-4274-A8B1-CF9240BCFECE}"/>
            </c:ext>
          </c:extLst>
        </c:ser>
        <c:dLbls>
          <c:dLblPos val="ctr"/>
          <c:showLegendKey val="0"/>
          <c:showVal val="1"/>
          <c:showCatName val="0"/>
          <c:showSerName val="0"/>
          <c:showPercent val="0"/>
          <c:showBubbleSize val="0"/>
        </c:dLbls>
        <c:gapWidth val="50"/>
        <c:overlap val="100"/>
        <c:axId val="327528400"/>
        <c:axId val="512000784"/>
      </c:barChart>
      <c:catAx>
        <c:axId val="327528400"/>
        <c:scaling>
          <c:orientation val="minMax"/>
        </c:scaling>
        <c:delete val="0"/>
        <c:axPos val="b"/>
        <c:numFmt formatCode="General" sourceLinked="1"/>
        <c:majorTickMark val="none"/>
        <c:minorTickMark val="none"/>
        <c:tickLblPos val="nextTo"/>
        <c:spPr>
          <a:noFill/>
          <a:ln w="9525" cap="flat" cmpd="sng" algn="ctr">
            <a:solidFill>
              <a:schemeClr val="tx1"/>
            </a:solidFill>
            <a:round/>
            <a:headEnd type="none" w="sm" len="sm"/>
            <a:tailEnd type="none" w="sm" len="sm"/>
          </a:ln>
          <a:effectLst/>
        </c:spPr>
        <c:txPr>
          <a:bodyPr rot="-60000000" spcFirstLastPara="1" vertOverflow="ellipsis" vert="horz" wrap="square" anchor="ctr" anchorCtr="1"/>
          <a:lstStyle/>
          <a:p>
            <a:pPr>
              <a:defRPr sz="7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512000784"/>
        <c:crosses val="autoZero"/>
        <c:auto val="1"/>
        <c:lblAlgn val="ctr"/>
        <c:lblOffset val="100"/>
        <c:noMultiLvlLbl val="0"/>
      </c:catAx>
      <c:valAx>
        <c:axId val="512000784"/>
        <c:scaling>
          <c:orientation val="minMax"/>
        </c:scaling>
        <c:delete val="1"/>
        <c:axPos val="l"/>
        <c:numFmt formatCode="General" sourceLinked="1"/>
        <c:majorTickMark val="none"/>
        <c:minorTickMark val="none"/>
        <c:tickLblPos val="nextTo"/>
        <c:crossAx val="327528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Sports</c:v>
                </c:pt>
              </c:strCache>
            </c:strRef>
          </c:tx>
          <c:spPr>
            <a:solidFill>
              <a:schemeClr val="bg1">
                <a:lumMod val="85000"/>
              </a:schemeClr>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0-23EA-4624-8156-6C36CF7D8405}"/>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03-23EA-4624-8156-6C36CF7D840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15-May</c:v>
                </c:pt>
                <c:pt idx="1">
                  <c:v>16-May</c:v>
                </c:pt>
                <c:pt idx="2">
                  <c:v>17-May</c:v>
                </c:pt>
                <c:pt idx="3">
                  <c:v>18-May</c:v>
                </c:pt>
                <c:pt idx="4">
                  <c:v>19-May</c:v>
                </c:pt>
                <c:pt idx="5">
                  <c:v>20-May</c:v>
                </c:pt>
                <c:pt idx="6">
                  <c:v>21-May</c:v>
                </c:pt>
                <c:pt idx="7">
                  <c:v>22-May</c:v>
                </c:pt>
                <c:pt idx="8">
                  <c:v>23-May</c:v>
                </c:pt>
                <c:pt idx="9">
                  <c:v>24-May</c:v>
                </c:pt>
                <c:pt idx="10">
                  <c:v>25-May</c:v>
                </c:pt>
                <c:pt idx="11">
                  <c:v>26-May</c:v>
                </c:pt>
                <c:pt idx="12">
                  <c:v>27-May</c:v>
                </c:pt>
                <c:pt idx="13">
                  <c:v>28-May</c:v>
                </c:pt>
                <c:pt idx="14">
                  <c:v>29-May</c:v>
                </c:pt>
                <c:pt idx="15">
                  <c:v>30-May</c:v>
                </c:pt>
                <c:pt idx="16">
                  <c:v>31-May</c:v>
                </c:pt>
                <c:pt idx="17">
                  <c:v>1-Jun</c:v>
                </c:pt>
                <c:pt idx="18">
                  <c:v>2-Jun</c:v>
                </c:pt>
                <c:pt idx="19">
                  <c:v>3-Jun</c:v>
                </c:pt>
                <c:pt idx="20">
                  <c:v>4-Jun</c:v>
                </c:pt>
                <c:pt idx="21">
                  <c:v>5-Jun</c:v>
                </c:pt>
                <c:pt idx="22">
                  <c:v>6-Jun</c:v>
                </c:pt>
                <c:pt idx="23">
                  <c:v>7-Jun</c:v>
                </c:pt>
                <c:pt idx="24">
                  <c:v>8-Jun</c:v>
                </c:pt>
                <c:pt idx="25">
                  <c:v>9-Jun</c:v>
                </c:pt>
                <c:pt idx="26">
                  <c:v>10-Jun</c:v>
                </c:pt>
                <c:pt idx="27">
                  <c:v>11-Jun</c:v>
                </c:pt>
              </c:strCache>
            </c:strRef>
          </c:cat>
          <c:val>
            <c:numRef>
              <c:f>Sheet1!$B$2:$B$29</c:f>
              <c:numCache>
                <c:formatCode>General</c:formatCode>
                <c:ptCount val="28"/>
                <c:pt idx="0">
                  <c:v>2</c:v>
                </c:pt>
                <c:pt idx="1">
                  <c:v>3</c:v>
                </c:pt>
                <c:pt idx="2">
                  <c:v>4</c:v>
                </c:pt>
                <c:pt idx="3">
                  <c:v>2</c:v>
                </c:pt>
                <c:pt idx="4">
                  <c:v>3</c:v>
                </c:pt>
                <c:pt idx="5">
                  <c:v>6</c:v>
                </c:pt>
                <c:pt idx="6">
                  <c:v>4</c:v>
                </c:pt>
                <c:pt idx="7">
                  <c:v>1</c:v>
                </c:pt>
                <c:pt idx="8">
                  <c:v>3</c:v>
                </c:pt>
                <c:pt idx="9">
                  <c:v>1</c:v>
                </c:pt>
                <c:pt idx="10">
                  <c:v>6</c:v>
                </c:pt>
                <c:pt idx="11">
                  <c:v>3</c:v>
                </c:pt>
                <c:pt idx="12">
                  <c:v>2</c:v>
                </c:pt>
                <c:pt idx="13">
                  <c:v>7</c:v>
                </c:pt>
                <c:pt idx="14">
                  <c:v>2</c:v>
                </c:pt>
                <c:pt idx="15">
                  <c:v>1</c:v>
                </c:pt>
                <c:pt idx="16">
                  <c:v>2</c:v>
                </c:pt>
                <c:pt idx="17">
                  <c:v>3</c:v>
                </c:pt>
                <c:pt idx="18">
                  <c:v>2</c:v>
                </c:pt>
                <c:pt idx="19">
                  <c:v>4</c:v>
                </c:pt>
                <c:pt idx="20">
                  <c:v>2</c:v>
                </c:pt>
                <c:pt idx="21">
                  <c:v>2</c:v>
                </c:pt>
                <c:pt idx="22">
                  <c:v>1</c:v>
                </c:pt>
                <c:pt idx="23">
                  <c:v>3</c:v>
                </c:pt>
                <c:pt idx="24">
                  <c:v>3</c:v>
                </c:pt>
                <c:pt idx="25">
                  <c:v>3</c:v>
                </c:pt>
                <c:pt idx="26">
                  <c:v>5</c:v>
                </c:pt>
                <c:pt idx="27">
                  <c:v>2</c:v>
                </c:pt>
              </c:numCache>
            </c:numRef>
          </c:val>
          <c:extLst>
            <c:ext xmlns:c16="http://schemas.microsoft.com/office/drawing/2014/chart" uri="{C3380CC4-5D6E-409C-BE32-E72D297353CC}">
              <c16:uniqueId val="{00000000-FD40-4274-A8B1-CF9240BCFECE}"/>
            </c:ext>
          </c:extLst>
        </c:ser>
        <c:ser>
          <c:idx val="1"/>
          <c:order val="1"/>
          <c:tx>
            <c:strRef>
              <c:f>Sheet1!$C$1</c:f>
              <c:strCache>
                <c:ptCount val="1"/>
                <c:pt idx="0">
                  <c:v>Entertainment</c:v>
                </c:pt>
              </c:strCache>
            </c:strRef>
          </c:tx>
          <c:spPr>
            <a:solidFill>
              <a:schemeClr val="bg1">
                <a:lumMod val="95000"/>
              </a:schemeClr>
            </a:solidFill>
            <a:ln>
              <a:noFill/>
            </a:ln>
            <a:effectLst/>
          </c:spPr>
          <c:invertIfNegative val="0"/>
          <c:dPt>
            <c:idx val="2"/>
            <c:invertIfNegative val="0"/>
            <c:bubble3D val="0"/>
            <c:spPr>
              <a:solidFill>
                <a:srgbClr val="00CC99"/>
              </a:solidFill>
              <a:ln>
                <a:noFill/>
              </a:ln>
              <a:effectLst/>
            </c:spPr>
            <c:extLst>
              <c:ext xmlns:c16="http://schemas.microsoft.com/office/drawing/2014/chart" uri="{C3380CC4-5D6E-409C-BE32-E72D297353CC}">
                <c16:uniqueId val="{00000001-23EA-4624-8156-6C36CF7D8405}"/>
              </c:ext>
            </c:extLst>
          </c:dPt>
          <c:dPt>
            <c:idx val="15"/>
            <c:invertIfNegative val="0"/>
            <c:bubble3D val="0"/>
            <c:spPr>
              <a:solidFill>
                <a:srgbClr val="00CC99"/>
              </a:solidFill>
              <a:ln>
                <a:noFill/>
              </a:ln>
              <a:effectLst/>
            </c:spPr>
            <c:extLst>
              <c:ext xmlns:c16="http://schemas.microsoft.com/office/drawing/2014/chart" uri="{C3380CC4-5D6E-409C-BE32-E72D297353CC}">
                <c16:uniqueId val="{00000004-23EA-4624-8156-6C36CF7D8405}"/>
              </c:ext>
            </c:extLst>
          </c:dPt>
          <c:dLbls>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23EA-4624-8156-6C36CF7D8405}"/>
                </c:ext>
              </c:extLst>
            </c:dLbl>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D40-4274-A8B1-CF9240BCFECE}"/>
                </c:ext>
              </c:extLst>
            </c:dLbl>
            <c:dLbl>
              <c:idx val="15"/>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4-23EA-4624-8156-6C36CF7D8405}"/>
                </c:ext>
              </c:extLst>
            </c:dLbl>
            <c:dLbl>
              <c:idx val="2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D40-4274-A8B1-CF9240BCFE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6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15-May</c:v>
                </c:pt>
                <c:pt idx="1">
                  <c:v>16-May</c:v>
                </c:pt>
                <c:pt idx="2">
                  <c:v>17-May</c:v>
                </c:pt>
                <c:pt idx="3">
                  <c:v>18-May</c:v>
                </c:pt>
                <c:pt idx="4">
                  <c:v>19-May</c:v>
                </c:pt>
                <c:pt idx="5">
                  <c:v>20-May</c:v>
                </c:pt>
                <c:pt idx="6">
                  <c:v>21-May</c:v>
                </c:pt>
                <c:pt idx="7">
                  <c:v>22-May</c:v>
                </c:pt>
                <c:pt idx="8">
                  <c:v>23-May</c:v>
                </c:pt>
                <c:pt idx="9">
                  <c:v>24-May</c:v>
                </c:pt>
                <c:pt idx="10">
                  <c:v>25-May</c:v>
                </c:pt>
                <c:pt idx="11">
                  <c:v>26-May</c:v>
                </c:pt>
                <c:pt idx="12">
                  <c:v>27-May</c:v>
                </c:pt>
                <c:pt idx="13">
                  <c:v>28-May</c:v>
                </c:pt>
                <c:pt idx="14">
                  <c:v>29-May</c:v>
                </c:pt>
                <c:pt idx="15">
                  <c:v>30-May</c:v>
                </c:pt>
                <c:pt idx="16">
                  <c:v>31-May</c:v>
                </c:pt>
                <c:pt idx="17">
                  <c:v>1-Jun</c:v>
                </c:pt>
                <c:pt idx="18">
                  <c:v>2-Jun</c:v>
                </c:pt>
                <c:pt idx="19">
                  <c:v>3-Jun</c:v>
                </c:pt>
                <c:pt idx="20">
                  <c:v>4-Jun</c:v>
                </c:pt>
                <c:pt idx="21">
                  <c:v>5-Jun</c:v>
                </c:pt>
                <c:pt idx="22">
                  <c:v>6-Jun</c:v>
                </c:pt>
                <c:pt idx="23">
                  <c:v>7-Jun</c:v>
                </c:pt>
                <c:pt idx="24">
                  <c:v>8-Jun</c:v>
                </c:pt>
                <c:pt idx="25">
                  <c:v>9-Jun</c:v>
                </c:pt>
                <c:pt idx="26">
                  <c:v>10-Jun</c:v>
                </c:pt>
                <c:pt idx="27">
                  <c:v>11-Jun</c:v>
                </c:pt>
              </c:strCache>
            </c:strRef>
          </c:cat>
          <c:val>
            <c:numRef>
              <c:f>Sheet1!$C$2:$C$29</c:f>
              <c:numCache>
                <c:formatCode>General</c:formatCode>
                <c:ptCount val="28"/>
                <c:pt idx="0">
                  <c:v>11</c:v>
                </c:pt>
                <c:pt idx="1">
                  <c:v>8</c:v>
                </c:pt>
                <c:pt idx="2">
                  <c:v>12</c:v>
                </c:pt>
                <c:pt idx="3">
                  <c:v>6</c:v>
                </c:pt>
                <c:pt idx="4">
                  <c:v>2</c:v>
                </c:pt>
                <c:pt idx="5">
                  <c:v>2</c:v>
                </c:pt>
                <c:pt idx="6">
                  <c:v>4</c:v>
                </c:pt>
                <c:pt idx="7">
                  <c:v>7</c:v>
                </c:pt>
                <c:pt idx="8">
                  <c:v>7</c:v>
                </c:pt>
                <c:pt idx="9">
                  <c:v>7</c:v>
                </c:pt>
                <c:pt idx="10">
                  <c:v>3</c:v>
                </c:pt>
                <c:pt idx="11">
                  <c:v>1</c:v>
                </c:pt>
                <c:pt idx="12">
                  <c:v>2</c:v>
                </c:pt>
                <c:pt idx="13">
                  <c:v>1</c:v>
                </c:pt>
                <c:pt idx="14">
                  <c:v>8</c:v>
                </c:pt>
                <c:pt idx="15">
                  <c:v>9</c:v>
                </c:pt>
                <c:pt idx="16">
                  <c:v>6</c:v>
                </c:pt>
                <c:pt idx="17">
                  <c:v>5</c:v>
                </c:pt>
                <c:pt idx="18">
                  <c:v>3</c:v>
                </c:pt>
                <c:pt idx="19">
                  <c:v>1</c:v>
                </c:pt>
                <c:pt idx="20">
                  <c:v>3</c:v>
                </c:pt>
                <c:pt idx="21">
                  <c:v>8</c:v>
                </c:pt>
                <c:pt idx="22">
                  <c:v>5</c:v>
                </c:pt>
                <c:pt idx="23">
                  <c:v>4</c:v>
                </c:pt>
                <c:pt idx="24">
                  <c:v>2</c:v>
                </c:pt>
                <c:pt idx="25">
                  <c:v>3</c:v>
                </c:pt>
                <c:pt idx="26">
                  <c:v>1</c:v>
                </c:pt>
                <c:pt idx="27">
                  <c:v>3</c:v>
                </c:pt>
              </c:numCache>
            </c:numRef>
          </c:val>
          <c:extLst>
            <c:ext xmlns:c16="http://schemas.microsoft.com/office/drawing/2014/chart" uri="{C3380CC4-5D6E-409C-BE32-E72D297353CC}">
              <c16:uniqueId val="{00000003-FD40-4274-A8B1-CF9240BCFECE}"/>
            </c:ext>
          </c:extLst>
        </c:ser>
        <c:ser>
          <c:idx val="2"/>
          <c:order val="2"/>
          <c:tx>
            <c:strRef>
              <c:f>Sheet1!$D$1</c:f>
              <c:strCache>
                <c:ptCount val="1"/>
                <c:pt idx="0">
                  <c:v>News</c:v>
                </c:pt>
              </c:strCache>
            </c:strRef>
          </c:tx>
          <c:spPr>
            <a:solidFill>
              <a:schemeClr val="bg1">
                <a:lumMod val="85000"/>
              </a:schemeClr>
            </a:solidFill>
            <a:ln>
              <a:noFill/>
            </a:ln>
            <a:effectLst/>
          </c:spPr>
          <c:invertIfNegative val="0"/>
          <c:dPt>
            <c:idx val="15"/>
            <c:invertIfNegative val="0"/>
            <c:bubble3D val="0"/>
            <c:spPr>
              <a:solidFill>
                <a:srgbClr val="FAB982"/>
              </a:solidFill>
              <a:ln>
                <a:noFill/>
              </a:ln>
              <a:effectLst/>
            </c:spPr>
            <c:extLst>
              <c:ext xmlns:c16="http://schemas.microsoft.com/office/drawing/2014/chart" uri="{C3380CC4-5D6E-409C-BE32-E72D297353CC}">
                <c16:uniqueId val="{00000005-23EA-4624-8156-6C36CF7D8405}"/>
              </c:ext>
            </c:extLst>
          </c:dPt>
          <c:dLbls>
            <c:dLbl>
              <c:idx val="3"/>
              <c:delete val="1"/>
              <c:extLst>
                <c:ext xmlns:c15="http://schemas.microsoft.com/office/drawing/2012/chart" uri="{CE6537A1-D6FC-4f65-9D91-7224C49458BB}"/>
                <c:ext xmlns:c16="http://schemas.microsoft.com/office/drawing/2014/chart" uri="{C3380CC4-5D6E-409C-BE32-E72D297353CC}">
                  <c16:uniqueId val="{00000014-FD40-4274-A8B1-CF9240BCFECE}"/>
                </c:ext>
              </c:extLst>
            </c:dLbl>
            <c:dLbl>
              <c:idx val="5"/>
              <c:delete val="1"/>
              <c:extLst>
                <c:ext xmlns:c15="http://schemas.microsoft.com/office/drawing/2012/chart" uri="{CE6537A1-D6FC-4f65-9D91-7224C49458BB}"/>
                <c:ext xmlns:c16="http://schemas.microsoft.com/office/drawing/2014/chart" uri="{C3380CC4-5D6E-409C-BE32-E72D297353CC}">
                  <c16:uniqueId val="{00000013-FD40-4274-A8B1-CF9240BCFECE}"/>
                </c:ext>
              </c:extLst>
            </c:dLbl>
            <c:dLbl>
              <c:idx val="6"/>
              <c:delete val="1"/>
              <c:extLst>
                <c:ext xmlns:c15="http://schemas.microsoft.com/office/drawing/2012/chart" uri="{CE6537A1-D6FC-4f65-9D91-7224C49458BB}"/>
                <c:ext xmlns:c16="http://schemas.microsoft.com/office/drawing/2014/chart" uri="{C3380CC4-5D6E-409C-BE32-E72D297353CC}">
                  <c16:uniqueId val="{00000012-FD40-4274-A8B1-CF9240BCFECE}"/>
                </c:ext>
              </c:extLst>
            </c:dLbl>
            <c:dLbl>
              <c:idx val="13"/>
              <c:delete val="1"/>
              <c:extLst>
                <c:ext xmlns:c15="http://schemas.microsoft.com/office/drawing/2012/chart" uri="{CE6537A1-D6FC-4f65-9D91-7224C49458BB}"/>
                <c:ext xmlns:c16="http://schemas.microsoft.com/office/drawing/2014/chart" uri="{C3380CC4-5D6E-409C-BE32-E72D297353CC}">
                  <c16:uniqueId val="{0000000E-FD40-4274-A8B1-CF9240BCFECE}"/>
                </c:ext>
              </c:extLst>
            </c:dLbl>
            <c:dLbl>
              <c:idx val="14"/>
              <c:delete val="1"/>
              <c:extLst>
                <c:ext xmlns:c15="http://schemas.microsoft.com/office/drawing/2012/chart" uri="{CE6537A1-D6FC-4f65-9D91-7224C49458BB}"/>
                <c:ext xmlns:c16="http://schemas.microsoft.com/office/drawing/2014/chart" uri="{C3380CC4-5D6E-409C-BE32-E72D297353CC}">
                  <c16:uniqueId val="{0000000F-FD40-4274-A8B1-CF9240BCFECE}"/>
                </c:ext>
              </c:extLst>
            </c:dLbl>
            <c:dLbl>
              <c:idx val="15"/>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23EA-4624-8156-6C36CF7D8405}"/>
                </c:ext>
              </c:extLst>
            </c:dLbl>
            <c:dLbl>
              <c:idx val="18"/>
              <c:delete val="1"/>
              <c:extLst>
                <c:ext xmlns:c15="http://schemas.microsoft.com/office/drawing/2012/chart" uri="{CE6537A1-D6FC-4f65-9D91-7224C49458BB}"/>
                <c:ext xmlns:c16="http://schemas.microsoft.com/office/drawing/2014/chart" uri="{C3380CC4-5D6E-409C-BE32-E72D297353CC}">
                  <c16:uniqueId val="{0000000C-FD40-4274-A8B1-CF9240BCFECE}"/>
                </c:ext>
              </c:extLst>
            </c:dLbl>
            <c:dLbl>
              <c:idx val="19"/>
              <c:delete val="1"/>
              <c:extLst>
                <c:ext xmlns:c15="http://schemas.microsoft.com/office/drawing/2012/chart" uri="{CE6537A1-D6FC-4f65-9D91-7224C49458BB}"/>
                <c:ext xmlns:c16="http://schemas.microsoft.com/office/drawing/2014/chart" uri="{C3380CC4-5D6E-409C-BE32-E72D297353CC}">
                  <c16:uniqueId val="{0000000B-FD40-4274-A8B1-CF9240BCFECE}"/>
                </c:ext>
              </c:extLst>
            </c:dLbl>
            <c:dLbl>
              <c:idx val="20"/>
              <c:delete val="1"/>
              <c:extLst>
                <c:ext xmlns:c15="http://schemas.microsoft.com/office/drawing/2012/chart" uri="{CE6537A1-D6FC-4f65-9D91-7224C49458BB}"/>
                <c:ext xmlns:c16="http://schemas.microsoft.com/office/drawing/2014/chart" uri="{C3380CC4-5D6E-409C-BE32-E72D297353CC}">
                  <c16:uniqueId val="{0000000A-FD40-4274-A8B1-CF9240BCFECE}"/>
                </c:ext>
              </c:extLst>
            </c:dLbl>
            <c:dLbl>
              <c:idx val="26"/>
              <c:delete val="1"/>
              <c:extLst>
                <c:ext xmlns:c15="http://schemas.microsoft.com/office/drawing/2012/chart" uri="{CE6537A1-D6FC-4f65-9D91-7224C49458BB}"/>
                <c:ext xmlns:c16="http://schemas.microsoft.com/office/drawing/2014/chart" uri="{C3380CC4-5D6E-409C-BE32-E72D297353CC}">
                  <c16:uniqueId val="{00000006-FD40-4274-A8B1-CF9240BCFECE}"/>
                </c:ext>
              </c:extLst>
            </c:dLbl>
            <c:dLbl>
              <c:idx val="27"/>
              <c:delete val="1"/>
              <c:extLst>
                <c:ext xmlns:c15="http://schemas.microsoft.com/office/drawing/2012/chart" uri="{CE6537A1-D6FC-4f65-9D91-7224C49458BB}"/>
                <c:ext xmlns:c16="http://schemas.microsoft.com/office/drawing/2014/chart" uri="{C3380CC4-5D6E-409C-BE32-E72D297353CC}">
                  <c16:uniqueId val="{00000007-FD40-4274-A8B1-CF9240BCFE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9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15-May</c:v>
                </c:pt>
                <c:pt idx="1">
                  <c:v>16-May</c:v>
                </c:pt>
                <c:pt idx="2">
                  <c:v>17-May</c:v>
                </c:pt>
                <c:pt idx="3">
                  <c:v>18-May</c:v>
                </c:pt>
                <c:pt idx="4">
                  <c:v>19-May</c:v>
                </c:pt>
                <c:pt idx="5">
                  <c:v>20-May</c:v>
                </c:pt>
                <c:pt idx="6">
                  <c:v>21-May</c:v>
                </c:pt>
                <c:pt idx="7">
                  <c:v>22-May</c:v>
                </c:pt>
                <c:pt idx="8">
                  <c:v>23-May</c:v>
                </c:pt>
                <c:pt idx="9">
                  <c:v>24-May</c:v>
                </c:pt>
                <c:pt idx="10">
                  <c:v>25-May</c:v>
                </c:pt>
                <c:pt idx="11">
                  <c:v>26-May</c:v>
                </c:pt>
                <c:pt idx="12">
                  <c:v>27-May</c:v>
                </c:pt>
                <c:pt idx="13">
                  <c:v>28-May</c:v>
                </c:pt>
                <c:pt idx="14">
                  <c:v>29-May</c:v>
                </c:pt>
                <c:pt idx="15">
                  <c:v>30-May</c:v>
                </c:pt>
                <c:pt idx="16">
                  <c:v>31-May</c:v>
                </c:pt>
                <c:pt idx="17">
                  <c:v>1-Jun</c:v>
                </c:pt>
                <c:pt idx="18">
                  <c:v>2-Jun</c:v>
                </c:pt>
                <c:pt idx="19">
                  <c:v>3-Jun</c:v>
                </c:pt>
                <c:pt idx="20">
                  <c:v>4-Jun</c:v>
                </c:pt>
                <c:pt idx="21">
                  <c:v>5-Jun</c:v>
                </c:pt>
                <c:pt idx="22">
                  <c:v>6-Jun</c:v>
                </c:pt>
                <c:pt idx="23">
                  <c:v>7-Jun</c:v>
                </c:pt>
                <c:pt idx="24">
                  <c:v>8-Jun</c:v>
                </c:pt>
                <c:pt idx="25">
                  <c:v>9-Jun</c:v>
                </c:pt>
                <c:pt idx="26">
                  <c:v>10-Jun</c:v>
                </c:pt>
                <c:pt idx="27">
                  <c:v>11-Jun</c:v>
                </c:pt>
              </c:strCache>
            </c:strRef>
          </c:cat>
          <c:val>
            <c:numRef>
              <c:f>Sheet1!$D$2:$D$29</c:f>
              <c:numCache>
                <c:formatCode>General</c:formatCode>
                <c:ptCount val="28"/>
                <c:pt idx="0">
                  <c:v>6</c:v>
                </c:pt>
                <c:pt idx="1">
                  <c:v>2</c:v>
                </c:pt>
                <c:pt idx="4">
                  <c:v>1</c:v>
                </c:pt>
                <c:pt idx="8">
                  <c:v>1</c:v>
                </c:pt>
                <c:pt idx="11">
                  <c:v>1</c:v>
                </c:pt>
                <c:pt idx="15">
                  <c:v>2</c:v>
                </c:pt>
                <c:pt idx="16">
                  <c:v>1</c:v>
                </c:pt>
                <c:pt idx="21">
                  <c:v>1</c:v>
                </c:pt>
                <c:pt idx="22">
                  <c:v>1</c:v>
                </c:pt>
                <c:pt idx="23">
                  <c:v>1</c:v>
                </c:pt>
                <c:pt idx="25">
                  <c:v>1</c:v>
                </c:pt>
              </c:numCache>
            </c:numRef>
          </c:val>
          <c:extLst>
            <c:ext xmlns:c16="http://schemas.microsoft.com/office/drawing/2014/chart" uri="{C3380CC4-5D6E-409C-BE32-E72D297353CC}">
              <c16:uniqueId val="{00000004-FD40-4274-A8B1-CF9240BCFECE}"/>
            </c:ext>
          </c:extLst>
        </c:ser>
        <c:dLbls>
          <c:dLblPos val="ctr"/>
          <c:showLegendKey val="0"/>
          <c:showVal val="1"/>
          <c:showCatName val="0"/>
          <c:showSerName val="0"/>
          <c:showPercent val="0"/>
          <c:showBubbleSize val="0"/>
        </c:dLbls>
        <c:gapWidth val="50"/>
        <c:overlap val="100"/>
        <c:axId val="327528400"/>
        <c:axId val="512000784"/>
      </c:barChart>
      <c:catAx>
        <c:axId val="327528400"/>
        <c:scaling>
          <c:orientation val="minMax"/>
        </c:scaling>
        <c:delete val="0"/>
        <c:axPos val="b"/>
        <c:numFmt formatCode="General" sourceLinked="1"/>
        <c:majorTickMark val="none"/>
        <c:minorTickMark val="none"/>
        <c:tickLblPos val="nextTo"/>
        <c:spPr>
          <a:noFill/>
          <a:ln w="9525" cap="flat" cmpd="sng" algn="ctr">
            <a:solidFill>
              <a:schemeClr val="tx1"/>
            </a:solidFill>
            <a:round/>
            <a:headEnd type="none" w="sm" len="sm"/>
            <a:tailEnd type="none" w="sm" len="sm"/>
          </a:ln>
          <a:effectLst/>
        </c:spPr>
        <c:txPr>
          <a:bodyPr rot="-60000000" spcFirstLastPara="1" vertOverflow="ellipsis" vert="horz" wrap="square" anchor="ctr" anchorCtr="1"/>
          <a:lstStyle/>
          <a:p>
            <a:pPr>
              <a:defRPr sz="7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512000784"/>
        <c:crosses val="autoZero"/>
        <c:auto val="1"/>
        <c:lblAlgn val="ctr"/>
        <c:lblOffset val="100"/>
        <c:noMultiLvlLbl val="0"/>
      </c:catAx>
      <c:valAx>
        <c:axId val="512000784"/>
        <c:scaling>
          <c:orientation val="minMax"/>
        </c:scaling>
        <c:delete val="1"/>
        <c:axPos val="l"/>
        <c:numFmt formatCode="General" sourceLinked="1"/>
        <c:majorTickMark val="none"/>
        <c:minorTickMark val="none"/>
        <c:tickLblPos val="nextTo"/>
        <c:crossAx val="327528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rgbClr val="50C8A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4FD-42AB-8A27-534800CB3DB0}"/>
              </c:ext>
            </c:extLst>
          </c:dPt>
          <c:dPt>
            <c:idx val="1"/>
            <c:bubble3D val="0"/>
            <c:spPr>
              <a:solidFill>
                <a:srgbClr val="FAB98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4FD-42AB-8A27-534800CB3DB0}"/>
              </c:ext>
            </c:extLst>
          </c:dPt>
          <c:dPt>
            <c:idx val="2"/>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4FD-42AB-8A27-534800CB3DB0}"/>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4FD-42AB-8A27-534800CB3DB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4FD-42AB-8A27-534800CB3DB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4FD-42AB-8A27-534800CB3DB0}"/>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74FD-42AB-8A27-534800CB3DB0}"/>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74FD-42AB-8A27-534800CB3DB0}"/>
              </c:ext>
            </c:extLst>
          </c:dPt>
          <c:dLbls>
            <c:dLbl>
              <c:idx val="0"/>
              <c:layout>
                <c:manualLayout>
                  <c:x val="0.18886808595203233"/>
                  <c:y val="2.7628756795655768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048178141294538"/>
                      <c:h val="0.16567361551923879"/>
                    </c:manualLayout>
                  </c15:layout>
                </c:ext>
                <c:ext xmlns:c16="http://schemas.microsoft.com/office/drawing/2014/chart" uri="{C3380CC4-5D6E-409C-BE32-E72D297353CC}">
                  <c16:uniqueId val="{00000001-74FD-42AB-8A27-534800CB3DB0}"/>
                </c:ext>
              </c:extLst>
            </c:dLbl>
            <c:dLbl>
              <c:idx val="1"/>
              <c:layout>
                <c:manualLayout>
                  <c:x val="-0.13766022901399425"/>
                  <c:y val="3.0613729370568672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196930257607037"/>
                      <c:h val="0.13813972586589257"/>
                    </c:manualLayout>
                  </c15:layout>
                </c:ext>
                <c:ext xmlns:c16="http://schemas.microsoft.com/office/drawing/2014/chart" uri="{C3380CC4-5D6E-409C-BE32-E72D297353CC}">
                  <c16:uniqueId val="{00000003-74FD-42AB-8A27-534800CB3DB0}"/>
                </c:ext>
              </c:extLst>
            </c:dLbl>
            <c:dLbl>
              <c:idx val="2"/>
              <c:layout>
                <c:manualLayout>
                  <c:x val="-0.22074743482967127"/>
                  <c:y val="-0.1028153448587721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4FD-42AB-8A27-534800CB3DB0}"/>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25316D61-A9B2-44C9-9CA9-7DA6708FABE0}"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E3FDCAF3-7508-41C1-848E-3FE87A2240DF}"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4FD-42AB-8A27-534800CB3DB0}"/>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62D80ACD-6671-4F61-A894-E60E82F638B8}"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AC4F8CAC-8632-4DD4-8B81-C864F4B092E7}"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4FD-42AB-8A27-534800CB3DB0}"/>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F508C6B3-52AE-457B-A9A1-24A6064F9525}"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DF1D30F9-E80A-4752-A941-80F8223602AC}"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4FD-42AB-8A27-534800CB3DB0}"/>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4FD-42AB-8A27-534800CB3DB0}"/>
                </c:ext>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74FD-42AB-8A27-534800CB3DB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Entertainment</c:v>
                </c:pt>
                <c:pt idx="1">
                  <c:v>News</c:v>
                </c:pt>
                <c:pt idx="2">
                  <c:v>Sports</c:v>
                </c:pt>
              </c:strCache>
            </c:strRef>
          </c:cat>
          <c:val>
            <c:numRef>
              <c:f>Sheet1!$B$2:$B$4</c:f>
              <c:numCache>
                <c:formatCode>0%</c:formatCode>
                <c:ptCount val="3"/>
                <c:pt idx="0">
                  <c:v>0.4</c:v>
                </c:pt>
                <c:pt idx="1">
                  <c:v>0.04</c:v>
                </c:pt>
                <c:pt idx="2">
                  <c:v>0.56000000000000005</c:v>
                </c:pt>
              </c:numCache>
            </c:numRef>
          </c:val>
          <c:extLst>
            <c:ext xmlns:c16="http://schemas.microsoft.com/office/drawing/2014/chart" uri="{C3380CC4-5D6E-409C-BE32-E72D297353CC}">
              <c16:uniqueId val="{00000010-74FD-42AB-8A27-534800CB3DB0}"/>
            </c:ext>
          </c:extLst>
        </c:ser>
        <c:dLbls>
          <c:dLblPos val="outEnd"/>
          <c:showLegendKey val="0"/>
          <c:showVal val="0"/>
          <c:showCatName val="0"/>
          <c:showSerName val="0"/>
          <c:showPercent val="1"/>
          <c:showBubbleSize val="0"/>
          <c:showLeaderLines val="1"/>
        </c:dLbls>
        <c:firstSliceAng val="201"/>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9.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93FD0C-3D77-4105-A15A-34B55A91D442}"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BB42D6CF-23FD-4EB7-8AFA-1F83EB460980}">
      <dgm:prSet phldrT="[Text]" custT="1"/>
      <dgm:spPr>
        <a:solidFill>
          <a:srgbClr val="7030A0"/>
        </a:solidFill>
        <a:ln>
          <a:solidFill>
            <a:schemeClr val="tx1"/>
          </a:solidFill>
        </a:ln>
      </dgm:spPr>
      <dgm:t>
        <a:bodyPr/>
        <a:lstStyle/>
        <a:p>
          <a:pPr algn="ctr"/>
          <a:r>
            <a:rPr lang="en-US" sz="4400" u="sng" dirty="0"/>
            <a:t>365 </a:t>
          </a:r>
        </a:p>
        <a:p>
          <a:pPr algn="ctr"/>
          <a:r>
            <a:rPr lang="en-US" sz="1800" dirty="0"/>
            <a:t>Top 10 Trending TV Topics</a:t>
          </a:r>
        </a:p>
      </dgm:t>
    </dgm:pt>
    <dgm:pt modelId="{6F985CAB-B222-4E48-831B-C951BC221FB7}" type="parTrans" cxnId="{18CD7152-1DB6-4DDA-8384-1D0005C87EEF}">
      <dgm:prSet/>
      <dgm:spPr/>
      <dgm:t>
        <a:bodyPr/>
        <a:lstStyle/>
        <a:p>
          <a:pPr algn="ctr"/>
          <a:endParaRPr lang="en-US"/>
        </a:p>
      </dgm:t>
    </dgm:pt>
    <dgm:pt modelId="{3CACA3E8-74DE-4D74-900C-79250AE57B79}" type="sibTrans" cxnId="{18CD7152-1DB6-4DDA-8384-1D0005C87EEF}">
      <dgm:prSet/>
      <dgm:spPr/>
      <dgm:t>
        <a:bodyPr/>
        <a:lstStyle/>
        <a:p>
          <a:pPr algn="ctr"/>
          <a:endParaRPr lang="en-US"/>
        </a:p>
      </dgm:t>
    </dgm:pt>
    <dgm:pt modelId="{D3576763-DD57-4FBD-8155-AF38AEE8DC6D}">
      <dgm:prSet phldrT="[Text]" custT="1"/>
      <dgm:spPr>
        <a:solidFill>
          <a:schemeClr val="accent5"/>
        </a:solidFill>
        <a:ln>
          <a:solidFill>
            <a:schemeClr val="tx1"/>
          </a:solidFill>
        </a:ln>
      </dgm:spPr>
      <dgm:t>
        <a:bodyPr/>
        <a:lstStyle/>
        <a:p>
          <a:pPr algn="ctr"/>
          <a:r>
            <a:rPr lang="en-US" sz="1400" b="1" dirty="0"/>
            <a:t>Entertainment: 130</a:t>
          </a:r>
        </a:p>
        <a:p>
          <a:pPr algn="ctr"/>
          <a:r>
            <a:rPr lang="en-US" sz="1200" dirty="0"/>
            <a:t>Direct: 90</a:t>
          </a:r>
        </a:p>
        <a:p>
          <a:pPr algn="ctr"/>
          <a:r>
            <a:rPr lang="en-US" sz="1200" dirty="0"/>
            <a:t>Related: 40</a:t>
          </a:r>
        </a:p>
      </dgm:t>
    </dgm:pt>
    <dgm:pt modelId="{FB070649-7DF8-4A8B-9920-38EA551DE122}" type="parTrans" cxnId="{33D939B0-3366-4422-BBCF-1E0D2503E587}">
      <dgm:prSet/>
      <dgm:spPr/>
      <dgm:t>
        <a:bodyPr/>
        <a:lstStyle/>
        <a:p>
          <a:pPr algn="ctr"/>
          <a:endParaRPr lang="en-US"/>
        </a:p>
      </dgm:t>
    </dgm:pt>
    <dgm:pt modelId="{A071AD48-06D2-442F-A765-82666B135B0B}" type="sibTrans" cxnId="{33D939B0-3366-4422-BBCF-1E0D2503E587}">
      <dgm:prSet/>
      <dgm:spPr>
        <a:solidFill>
          <a:schemeClr val="bg1">
            <a:lumMod val="75000"/>
          </a:schemeClr>
        </a:solidFill>
      </dgm:spPr>
      <dgm:t>
        <a:bodyPr/>
        <a:lstStyle/>
        <a:p>
          <a:pPr algn="ctr"/>
          <a:endParaRPr lang="en-US"/>
        </a:p>
      </dgm:t>
    </dgm:pt>
    <dgm:pt modelId="{54257BDA-1B2B-4796-980D-0C788D59E681}">
      <dgm:prSet phldrT="[Text]" custT="1"/>
      <dgm:spPr>
        <a:solidFill>
          <a:srgbClr val="FF0000"/>
        </a:solidFill>
        <a:ln>
          <a:solidFill>
            <a:schemeClr val="tx1"/>
          </a:solidFill>
        </a:ln>
      </dgm:spPr>
      <dgm:t>
        <a:bodyPr/>
        <a:lstStyle/>
        <a:p>
          <a:pPr algn="ctr"/>
          <a:r>
            <a:rPr lang="en-US" sz="1400" b="1" dirty="0"/>
            <a:t>Sports: 217</a:t>
          </a:r>
        </a:p>
        <a:p>
          <a:pPr algn="ctr"/>
          <a:r>
            <a:rPr lang="en-US" sz="1200" dirty="0"/>
            <a:t>Direct: 31</a:t>
          </a:r>
        </a:p>
        <a:p>
          <a:pPr algn="ctr"/>
          <a:r>
            <a:rPr lang="en-US" sz="1200" dirty="0"/>
            <a:t>Related: 186</a:t>
          </a:r>
        </a:p>
      </dgm:t>
    </dgm:pt>
    <dgm:pt modelId="{FBE4B390-AF5C-4733-93D4-79CFF0AB5DC9}" type="parTrans" cxnId="{C27DD976-2F8A-4B44-9BA1-0C4595B06A5A}">
      <dgm:prSet/>
      <dgm:spPr/>
      <dgm:t>
        <a:bodyPr/>
        <a:lstStyle/>
        <a:p>
          <a:pPr algn="ctr"/>
          <a:endParaRPr lang="en-US"/>
        </a:p>
      </dgm:t>
    </dgm:pt>
    <dgm:pt modelId="{8FE932DB-94F0-4CCE-94D1-633AF0A00B34}" type="sibTrans" cxnId="{C27DD976-2F8A-4B44-9BA1-0C4595B06A5A}">
      <dgm:prSet/>
      <dgm:spPr>
        <a:solidFill>
          <a:schemeClr val="bg1">
            <a:lumMod val="75000"/>
          </a:schemeClr>
        </a:solidFill>
      </dgm:spPr>
      <dgm:t>
        <a:bodyPr/>
        <a:lstStyle/>
        <a:p>
          <a:pPr algn="ctr"/>
          <a:endParaRPr lang="en-US"/>
        </a:p>
      </dgm:t>
    </dgm:pt>
    <dgm:pt modelId="{9A8FDF4C-C3E2-4D56-8801-C524BB31E824}">
      <dgm:prSet phldrT="[Text]" custT="1"/>
      <dgm:spPr>
        <a:solidFill>
          <a:schemeClr val="accent6">
            <a:lumMod val="60000"/>
            <a:lumOff val="40000"/>
          </a:schemeClr>
        </a:solidFill>
        <a:ln>
          <a:solidFill>
            <a:schemeClr val="tx1"/>
          </a:solidFill>
        </a:ln>
      </dgm:spPr>
      <dgm:t>
        <a:bodyPr/>
        <a:lstStyle/>
        <a:p>
          <a:pPr algn="ctr"/>
          <a:r>
            <a:rPr lang="en-US" sz="1400" b="1" dirty="0">
              <a:solidFill>
                <a:schemeClr val="tx1"/>
              </a:solidFill>
            </a:rPr>
            <a:t>News: 18</a:t>
          </a:r>
        </a:p>
        <a:p>
          <a:pPr algn="ctr"/>
          <a:r>
            <a:rPr lang="en-US" sz="1200" dirty="0">
              <a:solidFill>
                <a:schemeClr val="tx1"/>
              </a:solidFill>
            </a:rPr>
            <a:t>Direct: 7</a:t>
          </a:r>
        </a:p>
        <a:p>
          <a:pPr algn="ctr"/>
          <a:r>
            <a:rPr lang="en-US" sz="1200" dirty="0">
              <a:solidFill>
                <a:schemeClr val="tx1"/>
              </a:solidFill>
            </a:rPr>
            <a:t>Related: 11</a:t>
          </a:r>
          <a:endParaRPr lang="en-US" sz="1500" dirty="0">
            <a:solidFill>
              <a:schemeClr val="tx1"/>
            </a:solidFill>
          </a:endParaRPr>
        </a:p>
      </dgm:t>
    </dgm:pt>
    <dgm:pt modelId="{164F7556-ED78-477D-B998-3F58B8CF1B13}" type="parTrans" cxnId="{0CA127ED-4F98-4737-B801-813079A0B3BE}">
      <dgm:prSet/>
      <dgm:spPr/>
      <dgm:t>
        <a:bodyPr/>
        <a:lstStyle/>
        <a:p>
          <a:pPr algn="ctr"/>
          <a:endParaRPr lang="en-US"/>
        </a:p>
      </dgm:t>
    </dgm:pt>
    <dgm:pt modelId="{5106B935-6C57-482F-BFD9-BDF7D9C531F6}" type="sibTrans" cxnId="{0CA127ED-4F98-4737-B801-813079A0B3BE}">
      <dgm:prSet/>
      <dgm:spPr>
        <a:solidFill>
          <a:schemeClr val="bg1">
            <a:lumMod val="75000"/>
          </a:schemeClr>
        </a:solidFill>
      </dgm:spPr>
      <dgm:t>
        <a:bodyPr/>
        <a:lstStyle/>
        <a:p>
          <a:pPr algn="ctr"/>
          <a:endParaRPr lang="en-US"/>
        </a:p>
      </dgm:t>
    </dgm:pt>
    <dgm:pt modelId="{73B905A2-19DF-42D3-BE92-DB70A548E2BC}" type="pres">
      <dgm:prSet presAssocID="{6C93FD0C-3D77-4105-A15A-34B55A91D442}" presName="Name0" presStyleCnt="0">
        <dgm:presLayoutVars>
          <dgm:chMax val="1"/>
          <dgm:dir/>
          <dgm:animLvl val="ctr"/>
          <dgm:resizeHandles val="exact"/>
        </dgm:presLayoutVars>
      </dgm:prSet>
      <dgm:spPr/>
    </dgm:pt>
    <dgm:pt modelId="{968DF0A7-6AC5-4F71-A57E-ED6EA5F91527}" type="pres">
      <dgm:prSet presAssocID="{BB42D6CF-23FD-4EB7-8AFA-1F83EB460980}" presName="centerShape" presStyleLbl="node0" presStyleIdx="0" presStyleCnt="1" custScaleX="189242" custLinFactNeighborX="1623" custLinFactNeighborY="-9547"/>
      <dgm:spPr/>
    </dgm:pt>
    <dgm:pt modelId="{A1857FAB-F4A1-455A-A9BE-3F1724AAFD0B}" type="pres">
      <dgm:prSet presAssocID="{D3576763-DD57-4FBD-8155-AF38AEE8DC6D}" presName="node" presStyleLbl="node1" presStyleIdx="0" presStyleCnt="3" custScaleX="226143">
        <dgm:presLayoutVars>
          <dgm:bulletEnabled val="1"/>
        </dgm:presLayoutVars>
      </dgm:prSet>
      <dgm:spPr/>
    </dgm:pt>
    <dgm:pt modelId="{B08E02E4-20CF-42D5-BF81-FA9B560DAB96}" type="pres">
      <dgm:prSet presAssocID="{D3576763-DD57-4FBD-8155-AF38AEE8DC6D}" presName="dummy" presStyleCnt="0"/>
      <dgm:spPr/>
    </dgm:pt>
    <dgm:pt modelId="{D0B5A78F-C4B7-44F1-A749-8555C7FEDC57}" type="pres">
      <dgm:prSet presAssocID="{A071AD48-06D2-442F-A765-82666B135B0B}" presName="sibTrans" presStyleLbl="sibTrans2D1" presStyleIdx="0" presStyleCnt="3"/>
      <dgm:spPr/>
    </dgm:pt>
    <dgm:pt modelId="{855DD35D-ADAB-4426-8EF6-7AD6F922B58B}" type="pres">
      <dgm:prSet presAssocID="{54257BDA-1B2B-4796-980D-0C788D59E681}" presName="node" presStyleLbl="node1" presStyleIdx="1" presStyleCnt="3" custScaleX="193825">
        <dgm:presLayoutVars>
          <dgm:bulletEnabled val="1"/>
        </dgm:presLayoutVars>
      </dgm:prSet>
      <dgm:spPr/>
    </dgm:pt>
    <dgm:pt modelId="{FE60A1B4-A353-4DB8-B58C-4906028D9454}" type="pres">
      <dgm:prSet presAssocID="{54257BDA-1B2B-4796-980D-0C788D59E681}" presName="dummy" presStyleCnt="0"/>
      <dgm:spPr/>
    </dgm:pt>
    <dgm:pt modelId="{D1A399D0-1D04-498E-A896-A75F1DF72761}" type="pres">
      <dgm:prSet presAssocID="{8FE932DB-94F0-4CCE-94D1-633AF0A00B34}" presName="sibTrans" presStyleLbl="sibTrans2D1" presStyleIdx="1" presStyleCnt="3"/>
      <dgm:spPr/>
    </dgm:pt>
    <dgm:pt modelId="{4B74F4B0-E40E-48C9-8676-95ECFD7C682C}" type="pres">
      <dgm:prSet presAssocID="{9A8FDF4C-C3E2-4D56-8801-C524BB31E824}" presName="node" presStyleLbl="node1" presStyleIdx="2" presStyleCnt="3" custScaleX="209258">
        <dgm:presLayoutVars>
          <dgm:bulletEnabled val="1"/>
        </dgm:presLayoutVars>
      </dgm:prSet>
      <dgm:spPr/>
    </dgm:pt>
    <dgm:pt modelId="{1A290103-068E-484A-B9FB-55C6E5994943}" type="pres">
      <dgm:prSet presAssocID="{9A8FDF4C-C3E2-4D56-8801-C524BB31E824}" presName="dummy" presStyleCnt="0"/>
      <dgm:spPr/>
    </dgm:pt>
    <dgm:pt modelId="{313BED13-B95C-47AE-A021-6B410307C31E}" type="pres">
      <dgm:prSet presAssocID="{5106B935-6C57-482F-BFD9-BDF7D9C531F6}" presName="sibTrans" presStyleLbl="sibTrans2D1" presStyleIdx="2" presStyleCnt="3"/>
      <dgm:spPr/>
    </dgm:pt>
  </dgm:ptLst>
  <dgm:cxnLst>
    <dgm:cxn modelId="{41828919-91A7-44FC-B50F-E2FB540EF778}" type="presOf" srcId="{54257BDA-1B2B-4796-980D-0C788D59E681}" destId="{855DD35D-ADAB-4426-8EF6-7AD6F922B58B}" srcOrd="0" destOrd="0" presId="urn:microsoft.com/office/officeart/2005/8/layout/radial6"/>
    <dgm:cxn modelId="{AE58462B-6E86-4619-BC05-C74E15A65B6E}" type="presOf" srcId="{8FE932DB-94F0-4CCE-94D1-633AF0A00B34}" destId="{D1A399D0-1D04-498E-A896-A75F1DF72761}" srcOrd="0" destOrd="0" presId="urn:microsoft.com/office/officeart/2005/8/layout/radial6"/>
    <dgm:cxn modelId="{E9F13165-C41F-42A0-9C71-47E77BAF9A42}" type="presOf" srcId="{A071AD48-06D2-442F-A765-82666B135B0B}" destId="{D0B5A78F-C4B7-44F1-A749-8555C7FEDC57}" srcOrd="0" destOrd="0" presId="urn:microsoft.com/office/officeart/2005/8/layout/radial6"/>
    <dgm:cxn modelId="{F6971C4F-0BE2-4827-973F-2472D97D4635}" type="presOf" srcId="{6C93FD0C-3D77-4105-A15A-34B55A91D442}" destId="{73B905A2-19DF-42D3-BE92-DB70A548E2BC}" srcOrd="0" destOrd="0" presId="urn:microsoft.com/office/officeart/2005/8/layout/radial6"/>
    <dgm:cxn modelId="{18CD7152-1DB6-4DDA-8384-1D0005C87EEF}" srcId="{6C93FD0C-3D77-4105-A15A-34B55A91D442}" destId="{BB42D6CF-23FD-4EB7-8AFA-1F83EB460980}" srcOrd="0" destOrd="0" parTransId="{6F985CAB-B222-4E48-831B-C951BC221FB7}" sibTransId="{3CACA3E8-74DE-4D74-900C-79250AE57B79}"/>
    <dgm:cxn modelId="{C1247A55-43F9-4AB0-ADDA-839F90630A22}" type="presOf" srcId="{D3576763-DD57-4FBD-8155-AF38AEE8DC6D}" destId="{A1857FAB-F4A1-455A-A9BE-3F1724AAFD0B}" srcOrd="0" destOrd="0" presId="urn:microsoft.com/office/officeart/2005/8/layout/radial6"/>
    <dgm:cxn modelId="{C27DD976-2F8A-4B44-9BA1-0C4595B06A5A}" srcId="{BB42D6CF-23FD-4EB7-8AFA-1F83EB460980}" destId="{54257BDA-1B2B-4796-980D-0C788D59E681}" srcOrd="1" destOrd="0" parTransId="{FBE4B390-AF5C-4733-93D4-79CFF0AB5DC9}" sibTransId="{8FE932DB-94F0-4CCE-94D1-633AF0A00B34}"/>
    <dgm:cxn modelId="{94D586AF-346F-4E40-B0F3-2821FB6A5557}" type="presOf" srcId="{9A8FDF4C-C3E2-4D56-8801-C524BB31E824}" destId="{4B74F4B0-E40E-48C9-8676-95ECFD7C682C}" srcOrd="0" destOrd="0" presId="urn:microsoft.com/office/officeart/2005/8/layout/radial6"/>
    <dgm:cxn modelId="{33D939B0-3366-4422-BBCF-1E0D2503E587}" srcId="{BB42D6CF-23FD-4EB7-8AFA-1F83EB460980}" destId="{D3576763-DD57-4FBD-8155-AF38AEE8DC6D}" srcOrd="0" destOrd="0" parTransId="{FB070649-7DF8-4A8B-9920-38EA551DE122}" sibTransId="{A071AD48-06D2-442F-A765-82666B135B0B}"/>
    <dgm:cxn modelId="{28509DDC-F58F-48E1-9E04-F2C576C538AF}" type="presOf" srcId="{BB42D6CF-23FD-4EB7-8AFA-1F83EB460980}" destId="{968DF0A7-6AC5-4F71-A57E-ED6EA5F91527}" srcOrd="0" destOrd="0" presId="urn:microsoft.com/office/officeart/2005/8/layout/radial6"/>
    <dgm:cxn modelId="{0CA127ED-4F98-4737-B801-813079A0B3BE}" srcId="{BB42D6CF-23FD-4EB7-8AFA-1F83EB460980}" destId="{9A8FDF4C-C3E2-4D56-8801-C524BB31E824}" srcOrd="2" destOrd="0" parTransId="{164F7556-ED78-477D-B998-3F58B8CF1B13}" sibTransId="{5106B935-6C57-482F-BFD9-BDF7D9C531F6}"/>
    <dgm:cxn modelId="{DDF2BBF1-FFCD-466D-89E4-44C03FE67849}" type="presOf" srcId="{5106B935-6C57-482F-BFD9-BDF7D9C531F6}" destId="{313BED13-B95C-47AE-A021-6B410307C31E}" srcOrd="0" destOrd="0" presId="urn:microsoft.com/office/officeart/2005/8/layout/radial6"/>
    <dgm:cxn modelId="{2D05C3CD-0F73-4735-A869-734ACE18EE7B}" type="presParOf" srcId="{73B905A2-19DF-42D3-BE92-DB70A548E2BC}" destId="{968DF0A7-6AC5-4F71-A57E-ED6EA5F91527}" srcOrd="0" destOrd="0" presId="urn:microsoft.com/office/officeart/2005/8/layout/radial6"/>
    <dgm:cxn modelId="{ED2A5A09-79F3-4B13-B9CD-19D8091F6E03}" type="presParOf" srcId="{73B905A2-19DF-42D3-BE92-DB70A548E2BC}" destId="{A1857FAB-F4A1-455A-A9BE-3F1724AAFD0B}" srcOrd="1" destOrd="0" presId="urn:microsoft.com/office/officeart/2005/8/layout/radial6"/>
    <dgm:cxn modelId="{AAA2FC81-A970-4787-89F9-2D0D6F61D975}" type="presParOf" srcId="{73B905A2-19DF-42D3-BE92-DB70A548E2BC}" destId="{B08E02E4-20CF-42D5-BF81-FA9B560DAB96}" srcOrd="2" destOrd="0" presId="urn:microsoft.com/office/officeart/2005/8/layout/radial6"/>
    <dgm:cxn modelId="{423E5CB9-A089-42DF-9F59-ECA033D03AD3}" type="presParOf" srcId="{73B905A2-19DF-42D3-BE92-DB70A548E2BC}" destId="{D0B5A78F-C4B7-44F1-A749-8555C7FEDC57}" srcOrd="3" destOrd="0" presId="urn:microsoft.com/office/officeart/2005/8/layout/radial6"/>
    <dgm:cxn modelId="{D0635B97-022D-495E-8EDA-1DD98F75CD43}" type="presParOf" srcId="{73B905A2-19DF-42D3-BE92-DB70A548E2BC}" destId="{855DD35D-ADAB-4426-8EF6-7AD6F922B58B}" srcOrd="4" destOrd="0" presId="urn:microsoft.com/office/officeart/2005/8/layout/radial6"/>
    <dgm:cxn modelId="{09854BC3-B0CA-4D27-9891-C9C591794EF8}" type="presParOf" srcId="{73B905A2-19DF-42D3-BE92-DB70A548E2BC}" destId="{FE60A1B4-A353-4DB8-B58C-4906028D9454}" srcOrd="5" destOrd="0" presId="urn:microsoft.com/office/officeart/2005/8/layout/radial6"/>
    <dgm:cxn modelId="{EAF4F1B2-4D2E-4C4D-B8E6-497C4714CE9C}" type="presParOf" srcId="{73B905A2-19DF-42D3-BE92-DB70A548E2BC}" destId="{D1A399D0-1D04-498E-A896-A75F1DF72761}" srcOrd="6" destOrd="0" presId="urn:microsoft.com/office/officeart/2005/8/layout/radial6"/>
    <dgm:cxn modelId="{538631D7-E6E3-4244-989F-B15FAD5DC6E9}" type="presParOf" srcId="{73B905A2-19DF-42D3-BE92-DB70A548E2BC}" destId="{4B74F4B0-E40E-48C9-8676-95ECFD7C682C}" srcOrd="7" destOrd="0" presId="urn:microsoft.com/office/officeart/2005/8/layout/radial6"/>
    <dgm:cxn modelId="{41D1F4AA-25EC-43B3-A2CA-D13D96E75DF3}" type="presParOf" srcId="{73B905A2-19DF-42D3-BE92-DB70A548E2BC}" destId="{1A290103-068E-484A-B9FB-55C6E5994943}" srcOrd="8" destOrd="0" presId="urn:microsoft.com/office/officeart/2005/8/layout/radial6"/>
    <dgm:cxn modelId="{30C2E62C-0BEF-46B6-B448-5B3ECF63574C}" type="presParOf" srcId="{73B905A2-19DF-42D3-BE92-DB70A548E2BC}" destId="{313BED13-B95C-47AE-A021-6B410307C31E}"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BED13-B95C-47AE-A021-6B410307C31E}">
      <dsp:nvSpPr>
        <dsp:cNvPr id="0" name=""/>
        <dsp:cNvSpPr/>
      </dsp:nvSpPr>
      <dsp:spPr>
        <a:xfrm>
          <a:off x="1366494" y="513461"/>
          <a:ext cx="3429229" cy="3429229"/>
        </a:xfrm>
        <a:prstGeom prst="blockArc">
          <a:avLst>
            <a:gd name="adj1" fmla="val 9000000"/>
            <a:gd name="adj2" fmla="val 16200000"/>
            <a:gd name="adj3" fmla="val 464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D1A399D0-1D04-498E-A896-A75F1DF72761}">
      <dsp:nvSpPr>
        <dsp:cNvPr id="0" name=""/>
        <dsp:cNvSpPr/>
      </dsp:nvSpPr>
      <dsp:spPr>
        <a:xfrm>
          <a:off x="1366494" y="513461"/>
          <a:ext cx="3429229" cy="3429229"/>
        </a:xfrm>
        <a:prstGeom prst="blockArc">
          <a:avLst>
            <a:gd name="adj1" fmla="val 1800000"/>
            <a:gd name="adj2" fmla="val 9000000"/>
            <a:gd name="adj3" fmla="val 464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D0B5A78F-C4B7-44F1-A749-8555C7FEDC57}">
      <dsp:nvSpPr>
        <dsp:cNvPr id="0" name=""/>
        <dsp:cNvSpPr/>
      </dsp:nvSpPr>
      <dsp:spPr>
        <a:xfrm>
          <a:off x="1366494" y="513461"/>
          <a:ext cx="3429229" cy="3429229"/>
        </a:xfrm>
        <a:prstGeom prst="blockArc">
          <a:avLst>
            <a:gd name="adj1" fmla="val 16200000"/>
            <a:gd name="adj2" fmla="val 1800000"/>
            <a:gd name="adj3" fmla="val 464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968DF0A7-6AC5-4F71-A57E-ED6EA5F91527}">
      <dsp:nvSpPr>
        <dsp:cNvPr id="0" name=""/>
        <dsp:cNvSpPr/>
      </dsp:nvSpPr>
      <dsp:spPr>
        <a:xfrm>
          <a:off x="1641803" y="1118991"/>
          <a:ext cx="2987341" cy="1578582"/>
        </a:xfrm>
        <a:prstGeom prst="ellipse">
          <a:avLst/>
        </a:prstGeom>
        <a:solidFill>
          <a:srgbClr val="7030A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u="sng" kern="1200" dirty="0"/>
            <a:t>365 </a:t>
          </a:r>
        </a:p>
        <a:p>
          <a:pPr marL="0" lvl="0" indent="0" algn="ctr" defTabSz="1955800">
            <a:lnSpc>
              <a:spcPct val="90000"/>
            </a:lnSpc>
            <a:spcBef>
              <a:spcPct val="0"/>
            </a:spcBef>
            <a:spcAft>
              <a:spcPct val="35000"/>
            </a:spcAft>
            <a:buNone/>
          </a:pPr>
          <a:r>
            <a:rPr lang="en-US" sz="1800" kern="1200" dirty="0"/>
            <a:t>Top 10 Trending TV Topics</a:t>
          </a:r>
        </a:p>
      </dsp:txBody>
      <dsp:txXfrm>
        <a:off x="2079289" y="1350169"/>
        <a:ext cx="2112369" cy="1116226"/>
      </dsp:txXfrm>
    </dsp:sp>
    <dsp:sp modelId="{A1857FAB-F4A1-455A-A9BE-3F1724AAFD0B}">
      <dsp:nvSpPr>
        <dsp:cNvPr id="0" name=""/>
        <dsp:cNvSpPr/>
      </dsp:nvSpPr>
      <dsp:spPr>
        <a:xfrm>
          <a:off x="1831659" y="737"/>
          <a:ext cx="2498898" cy="1105007"/>
        </a:xfrm>
        <a:prstGeom prst="ellipse">
          <a:avLst/>
        </a:prstGeom>
        <a:solidFill>
          <a:schemeClr val="accent5"/>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Entertainment: 130</a:t>
          </a:r>
        </a:p>
        <a:p>
          <a:pPr marL="0" lvl="0" indent="0" algn="ctr" defTabSz="622300">
            <a:lnSpc>
              <a:spcPct val="90000"/>
            </a:lnSpc>
            <a:spcBef>
              <a:spcPct val="0"/>
            </a:spcBef>
            <a:spcAft>
              <a:spcPct val="35000"/>
            </a:spcAft>
            <a:buNone/>
          </a:pPr>
          <a:r>
            <a:rPr lang="en-US" sz="1200" kern="1200" dirty="0"/>
            <a:t>Direct: 90</a:t>
          </a:r>
        </a:p>
        <a:p>
          <a:pPr marL="0" lvl="0" indent="0" algn="ctr" defTabSz="622300">
            <a:lnSpc>
              <a:spcPct val="90000"/>
            </a:lnSpc>
            <a:spcBef>
              <a:spcPct val="0"/>
            </a:spcBef>
            <a:spcAft>
              <a:spcPct val="35000"/>
            </a:spcAft>
            <a:buNone/>
          </a:pPr>
          <a:r>
            <a:rPr lang="en-US" sz="1200" kern="1200" dirty="0"/>
            <a:t>Related: 40</a:t>
          </a:r>
        </a:p>
      </dsp:txBody>
      <dsp:txXfrm>
        <a:off x="2197614" y="162562"/>
        <a:ext cx="1766988" cy="781357"/>
      </dsp:txXfrm>
    </dsp:sp>
    <dsp:sp modelId="{855DD35D-ADAB-4426-8EF6-7AD6F922B58B}">
      <dsp:nvSpPr>
        <dsp:cNvPr id="0" name=""/>
        <dsp:cNvSpPr/>
      </dsp:nvSpPr>
      <dsp:spPr>
        <a:xfrm>
          <a:off x="3460667" y="2512989"/>
          <a:ext cx="2141781" cy="1105007"/>
        </a:xfrm>
        <a:prstGeom prst="ellipse">
          <a:avLst/>
        </a:prstGeom>
        <a:solidFill>
          <a:srgbClr val="FF0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Sports: 217</a:t>
          </a:r>
        </a:p>
        <a:p>
          <a:pPr marL="0" lvl="0" indent="0" algn="ctr" defTabSz="622300">
            <a:lnSpc>
              <a:spcPct val="90000"/>
            </a:lnSpc>
            <a:spcBef>
              <a:spcPct val="0"/>
            </a:spcBef>
            <a:spcAft>
              <a:spcPct val="35000"/>
            </a:spcAft>
            <a:buNone/>
          </a:pPr>
          <a:r>
            <a:rPr lang="en-US" sz="1200" kern="1200" dirty="0"/>
            <a:t>Direct: 31</a:t>
          </a:r>
        </a:p>
        <a:p>
          <a:pPr marL="0" lvl="0" indent="0" algn="ctr" defTabSz="622300">
            <a:lnSpc>
              <a:spcPct val="90000"/>
            </a:lnSpc>
            <a:spcBef>
              <a:spcPct val="0"/>
            </a:spcBef>
            <a:spcAft>
              <a:spcPct val="35000"/>
            </a:spcAft>
            <a:buNone/>
          </a:pPr>
          <a:r>
            <a:rPr lang="en-US" sz="1200" kern="1200" dirty="0"/>
            <a:t>Related: 186</a:t>
          </a:r>
        </a:p>
      </dsp:txBody>
      <dsp:txXfrm>
        <a:off x="3774324" y="2674814"/>
        <a:ext cx="1514467" cy="781357"/>
      </dsp:txXfrm>
    </dsp:sp>
    <dsp:sp modelId="{4B74F4B0-E40E-48C9-8676-95ECFD7C682C}">
      <dsp:nvSpPr>
        <dsp:cNvPr id="0" name=""/>
        <dsp:cNvSpPr/>
      </dsp:nvSpPr>
      <dsp:spPr>
        <a:xfrm>
          <a:off x="474501" y="2512989"/>
          <a:ext cx="2312317" cy="1105007"/>
        </a:xfrm>
        <a:prstGeom prst="ellipse">
          <a:avLst/>
        </a:prstGeom>
        <a:solidFill>
          <a:schemeClr val="accent6">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News: 18</a:t>
          </a:r>
        </a:p>
        <a:p>
          <a:pPr marL="0" lvl="0" indent="0" algn="ctr" defTabSz="622300">
            <a:lnSpc>
              <a:spcPct val="90000"/>
            </a:lnSpc>
            <a:spcBef>
              <a:spcPct val="0"/>
            </a:spcBef>
            <a:spcAft>
              <a:spcPct val="35000"/>
            </a:spcAft>
            <a:buNone/>
          </a:pPr>
          <a:r>
            <a:rPr lang="en-US" sz="1200" kern="1200" dirty="0">
              <a:solidFill>
                <a:schemeClr val="tx1"/>
              </a:solidFill>
            </a:rPr>
            <a:t>Direct: 7</a:t>
          </a:r>
        </a:p>
        <a:p>
          <a:pPr marL="0" lvl="0" indent="0" algn="ctr" defTabSz="622300">
            <a:lnSpc>
              <a:spcPct val="90000"/>
            </a:lnSpc>
            <a:spcBef>
              <a:spcPct val="0"/>
            </a:spcBef>
            <a:spcAft>
              <a:spcPct val="35000"/>
            </a:spcAft>
            <a:buNone/>
          </a:pPr>
          <a:r>
            <a:rPr lang="en-US" sz="1200" kern="1200" dirty="0">
              <a:solidFill>
                <a:schemeClr val="tx1"/>
              </a:solidFill>
            </a:rPr>
            <a:t>Related: 11</a:t>
          </a:r>
          <a:endParaRPr lang="en-US" sz="1500" kern="1200" dirty="0">
            <a:solidFill>
              <a:schemeClr val="tx1"/>
            </a:solidFill>
          </a:endParaRPr>
        </a:p>
      </dsp:txBody>
      <dsp:txXfrm>
        <a:off x="813132" y="2674814"/>
        <a:ext cx="1635055" cy="78135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0.07561</cdr:x>
      <cdr:y>0.11415</cdr:y>
    </cdr:from>
    <cdr:to>
      <cdr:x>0.91351</cdr:x>
      <cdr:y>0.89156</cdr:y>
    </cdr:to>
    <cdr:sp macro="" textlink="">
      <cdr:nvSpPr>
        <cdr:cNvPr id="2" name="Rectangle 1"/>
        <cdr:cNvSpPr/>
      </cdr:nvSpPr>
      <cdr:spPr>
        <a:xfrm xmlns:a="http://schemas.openxmlformats.org/drawingml/2006/main">
          <a:off x="186609" y="297748"/>
          <a:ext cx="2067886" cy="2027775"/>
        </a:xfrm>
        <a:prstGeom xmlns:a="http://schemas.openxmlformats.org/drawingml/2006/main" prst="rect">
          <a:avLst/>
        </a:prstGeom>
        <a:noFill xmlns:a="http://schemas.openxmlformats.org/drawingml/2006/main"/>
        <a:ln xmlns:a="http://schemas.openxmlformats.org/drawingml/2006/main" w="12700">
          <a:solidFill>
            <a:schemeClr val="tx1"/>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3177" tIns="46589" rIns="93177" bIns="46589" rtlCol="0"/>
          <a:lstStyle>
            <a:lvl1pPr algn="r">
              <a:defRPr sz="1200"/>
            </a:lvl1pPr>
          </a:lstStyle>
          <a:p>
            <a:fld id="{3C3A0C93-7E5A-5F49-BEBF-176D9D86AE98}" type="datetimeFigureOut">
              <a:rPr lang="en-US" smtClean="0"/>
              <a:t>11/5/2018</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3177" tIns="46589" rIns="93177" bIns="46589" rtlCol="0" anchor="b"/>
          <a:lstStyle>
            <a:lvl1pPr algn="r">
              <a:defRPr sz="1200"/>
            </a:lvl1pPr>
          </a:lstStyle>
          <a:p>
            <a:fld id="{E51A7F7A-CF2C-A64E-BF71-DE52D54C670E}" type="slidenum">
              <a:rPr lang="en-US" smtClean="0"/>
              <a:t>‹#›</a:t>
            </a:fld>
            <a:endParaRPr lang="en-US"/>
          </a:p>
        </p:txBody>
      </p:sp>
    </p:spTree>
    <p:extLst>
      <p:ext uri="{BB962C8B-B14F-4D97-AF65-F5344CB8AC3E}">
        <p14:creationId xmlns:p14="http://schemas.microsoft.com/office/powerpoint/2010/main" val="3327805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96160E6A-AE89-9D4B-878B-75A99885AD87}" type="datetimeFigureOut">
              <a:rPr lang="en-US" smtClean="0"/>
              <a:t>11/5/2018</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23882BC3-AE5F-3043-9FCD-C1F199F164CC}" type="slidenum">
              <a:rPr lang="en-US" smtClean="0"/>
              <a:t>‹#›</a:t>
            </a:fld>
            <a:endParaRPr lang="en-US"/>
          </a:p>
        </p:txBody>
      </p:sp>
    </p:spTree>
    <p:extLst>
      <p:ext uri="{BB962C8B-B14F-4D97-AF65-F5344CB8AC3E}">
        <p14:creationId xmlns:p14="http://schemas.microsoft.com/office/powerpoint/2010/main" val="35299572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882BC3-AE5F-3043-9FCD-C1F199F164CC}" type="slidenum">
              <a:rPr lang="en-US" smtClean="0"/>
              <a:t>1</a:t>
            </a:fld>
            <a:endParaRPr lang="en-US"/>
          </a:p>
        </p:txBody>
      </p:sp>
    </p:spTree>
    <p:extLst>
      <p:ext uri="{BB962C8B-B14F-4D97-AF65-F5344CB8AC3E}">
        <p14:creationId xmlns:p14="http://schemas.microsoft.com/office/powerpoint/2010/main" val="3409152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11227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6D4F1-25DA-48F8-AD8C-81B5F2753AE7}"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097424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9293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1159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5617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5201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5130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783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79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023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466898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5605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414100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454754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402154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761590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67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72510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065937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DD90F4-894D-4692-97D2-641C265C9D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58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2996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8157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52518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44829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DD90F4-894D-4692-97D2-641C265C9D1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19711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0079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354864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164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4290412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9483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68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1049488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585462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674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000079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19589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1646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545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689308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1348371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2782823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877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568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4.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theme" Target="../theme/theme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73" r:id="rId3"/>
    <p:sldLayoutId id="2147483683"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24209"/>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836731"/>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62"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109067"/>
      </p:ext>
    </p:extLst>
  </p:cSld>
  <p:clrMap bg1="lt1" tx1="dk1" bg2="lt2" tx2="dk2" accent1="accent1" accent2="accent2" accent3="accent3" accent4="accent4" accent5="accent5" accent6="accent6" hlink="hlink" folHlink="folHlink"/>
  <p:sldLayoutIdLst>
    <p:sldLayoutId id="2147483664" r:id="rId1"/>
    <p:sldLayoutId id="214748366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065481"/>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1393346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0.png"/><Relationship Id="rId26" Type="http://schemas.openxmlformats.org/officeDocument/2006/relationships/image" Target="../media/image58.jpeg"/><Relationship Id="rId3" Type="http://schemas.openxmlformats.org/officeDocument/2006/relationships/chart" Target="../charts/chart8.xml"/><Relationship Id="rId21" Type="http://schemas.openxmlformats.org/officeDocument/2006/relationships/image" Target="../media/image53.gif"/><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notesSlide" Target="../notesSlides/notesSlide13.xml"/><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6.png"/><Relationship Id="rId5" Type="http://schemas.openxmlformats.org/officeDocument/2006/relationships/image" Target="../media/image13.jpeg"/><Relationship Id="rId15" Type="http://schemas.openxmlformats.org/officeDocument/2006/relationships/image" Target="../media/image14.jpeg"/><Relationship Id="rId23" Type="http://schemas.openxmlformats.org/officeDocument/2006/relationships/image" Target="../media/image55.png"/><Relationship Id="rId28" Type="http://schemas.openxmlformats.org/officeDocument/2006/relationships/image" Target="../media/image60.jpeg"/><Relationship Id="rId10" Type="http://schemas.openxmlformats.org/officeDocument/2006/relationships/image" Target="../media/image43.png"/><Relationship Id="rId19" Type="http://schemas.openxmlformats.org/officeDocument/2006/relationships/image" Target="../media/image51.png"/><Relationship Id="rId31" Type="http://schemas.openxmlformats.org/officeDocument/2006/relationships/image" Target="../media/image5.png"/><Relationship Id="rId4" Type="http://schemas.openxmlformats.org/officeDocument/2006/relationships/image" Target="../media/image38.jpe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4.jpeg"/><Relationship Id="rId27" Type="http://schemas.openxmlformats.org/officeDocument/2006/relationships/image" Target="../media/image59.png"/><Relationship Id="rId30"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38.jpeg"/><Relationship Id="rId18" Type="http://schemas.openxmlformats.org/officeDocument/2006/relationships/image" Target="../media/image74.png"/><Relationship Id="rId3" Type="http://schemas.openxmlformats.org/officeDocument/2006/relationships/image" Target="../media/image42.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notesSlide" Target="../notesSlides/notesSlide14.xml"/><Relationship Id="rId16"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1.jpeg"/><Relationship Id="rId10" Type="http://schemas.openxmlformats.org/officeDocument/2006/relationships/image" Target="../media/image68.png"/><Relationship Id="rId19" Type="http://schemas.openxmlformats.org/officeDocument/2006/relationships/image" Target="../media/image5.png"/><Relationship Id="rId4" Type="http://schemas.openxmlformats.org/officeDocument/2006/relationships/image" Target="../media/image53.gif"/><Relationship Id="rId9" Type="http://schemas.openxmlformats.org/officeDocument/2006/relationships/image" Target="../media/image67.png"/><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chart" Target="../charts/chart15.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10.jpeg"/><Relationship Id="rId3" Type="http://schemas.openxmlformats.org/officeDocument/2006/relationships/image" Target="../media/image41.pn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17.jpeg"/><Relationship Id="rId15" Type="http://schemas.openxmlformats.org/officeDocument/2006/relationships/image" Target="../media/image5.png"/><Relationship Id="rId10" Type="http://schemas.openxmlformats.org/officeDocument/2006/relationships/image" Target="../media/image85.jpeg"/><Relationship Id="rId4" Type="http://schemas.openxmlformats.org/officeDocument/2006/relationships/image" Target="../media/image80.png"/><Relationship Id="rId9" Type="http://schemas.openxmlformats.org/officeDocument/2006/relationships/image" Target="../media/image84.jpeg"/><Relationship Id="rId1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97.png"/><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54.jpeg"/><Relationship Id="rId7" Type="http://schemas.openxmlformats.org/officeDocument/2006/relationships/image" Target="../media/image100.png"/><Relationship Id="rId2" Type="http://schemas.openxmlformats.org/officeDocument/2006/relationships/chart" Target="../charts/chart21.xml"/><Relationship Id="rId1" Type="http://schemas.openxmlformats.org/officeDocument/2006/relationships/slideLayout" Target="../slideLayouts/slideLayout1.xml"/><Relationship Id="rId6" Type="http://schemas.openxmlformats.org/officeDocument/2006/relationships/image" Target="../media/image99.jpeg"/><Relationship Id="rId11" Type="http://schemas.openxmlformats.org/officeDocument/2006/relationships/image" Target="../media/image5.png"/><Relationship Id="rId5" Type="http://schemas.openxmlformats.org/officeDocument/2006/relationships/image" Target="../media/image98.jpeg"/><Relationship Id="rId10" Type="http://schemas.openxmlformats.org/officeDocument/2006/relationships/image" Target="../media/image102.png"/><Relationship Id="rId4" Type="http://schemas.openxmlformats.org/officeDocument/2006/relationships/image" Target="../media/image11.jpeg"/><Relationship Id="rId9" Type="http://schemas.openxmlformats.org/officeDocument/2006/relationships/image" Target="../media/image19.png"/></Relationships>
</file>

<file path=ppt/slides/_rels/slide38.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11" Type="http://schemas.openxmlformats.org/officeDocument/2006/relationships/image" Target="../media/image112.jpe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19.xml"/><Relationship Id="rId16"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29.png"/><Relationship Id="rId4" Type="http://schemas.openxmlformats.org/officeDocument/2006/relationships/hyperlink" Target="http://www.thevab.com/wp-content/uploads/2017/01/TVisSocial-Report.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2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chart" Target="../charts/chart27.xml"/><Relationship Id="rId4" Type="http://schemas.openxmlformats.org/officeDocument/2006/relationships/chart" Target="../charts/chart26.xml"/></Relationships>
</file>

<file path=ppt/slides/_rels/slide4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5.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18" Type="http://schemas.openxmlformats.org/officeDocument/2006/relationships/image" Target="../media/image35.jpe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5.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14215" y="2948032"/>
            <a:ext cx="5898292" cy="603034"/>
          </a:xfrm>
        </p:spPr>
        <p:txBody>
          <a:bodyPr/>
          <a:lstStyle/>
          <a:p>
            <a:r>
              <a:rPr lang="en-US" sz="3600" dirty="0"/>
              <a:t>#</a:t>
            </a:r>
            <a:r>
              <a:rPr lang="en-US" sz="3600" dirty="0" err="1"/>
              <a:t>TVisSocial</a:t>
            </a:r>
            <a:r>
              <a:rPr lang="en-US" sz="3600" dirty="0"/>
              <a:t> #Ep2</a:t>
            </a:r>
          </a:p>
        </p:txBody>
      </p:sp>
      <p:sp>
        <p:nvSpPr>
          <p:cNvPr id="3" name="Text Placeholder 2"/>
          <p:cNvSpPr>
            <a:spLocks noGrp="1"/>
          </p:cNvSpPr>
          <p:nvPr>
            <p:ph type="body" sz="quarter" idx="11"/>
          </p:nvPr>
        </p:nvSpPr>
        <p:spPr>
          <a:xfrm>
            <a:off x="3080551" y="3524432"/>
            <a:ext cx="6063448" cy="825626"/>
          </a:xfrm>
        </p:spPr>
        <p:txBody>
          <a:bodyPr/>
          <a:lstStyle/>
          <a:p>
            <a:r>
              <a:rPr lang="en-US" sz="2300" dirty="0"/>
              <a:t>How “Live” TV Drives Online Conversations Into The Summer</a:t>
            </a:r>
          </a:p>
        </p:txBody>
      </p:sp>
      <p:pic>
        <p:nvPicPr>
          <p:cNvPr id="7" name="Picture 6">
            <a:extLst>
              <a:ext uri="{FF2B5EF4-FFF2-40B4-BE49-F238E27FC236}">
                <a16:creationId xmlns:a16="http://schemas.microsoft.com/office/drawing/2014/main" id="{AD161492-2427-4F72-8870-F96384F55FBD}"/>
              </a:ext>
            </a:extLst>
          </p:cNvPr>
          <p:cNvPicPr>
            <a:picLocks noChangeAspect="1"/>
          </p:cNvPicPr>
          <p:nvPr/>
        </p:nvPicPr>
        <p:blipFill>
          <a:blip r:embed="rId3"/>
          <a:stretch>
            <a:fillRect/>
          </a:stretch>
        </p:blipFill>
        <p:spPr>
          <a:xfrm>
            <a:off x="6849184" y="3053191"/>
            <a:ext cx="321692" cy="321692"/>
          </a:xfrm>
          <a:prstGeom prst="rect">
            <a:avLst/>
          </a:prstGeom>
        </p:spPr>
      </p:pic>
      <p:pic>
        <p:nvPicPr>
          <p:cNvPr id="8" name="Picture 7">
            <a:extLst>
              <a:ext uri="{FF2B5EF4-FFF2-40B4-BE49-F238E27FC236}">
                <a16:creationId xmlns:a16="http://schemas.microsoft.com/office/drawing/2014/main" id="{EE54DE22-7472-41B3-9B46-A798F0181ABB}"/>
              </a:ext>
            </a:extLst>
          </p:cNvPr>
          <p:cNvPicPr>
            <a:picLocks noChangeAspect="1"/>
          </p:cNvPicPr>
          <p:nvPr/>
        </p:nvPicPr>
        <p:blipFill>
          <a:blip r:embed="rId3"/>
          <a:stretch>
            <a:fillRect/>
          </a:stretch>
        </p:blipFill>
        <p:spPr>
          <a:xfrm>
            <a:off x="6506042" y="3053191"/>
            <a:ext cx="321692" cy="321692"/>
          </a:xfrm>
          <a:prstGeom prst="rect">
            <a:avLst/>
          </a:prstGeom>
        </p:spPr>
      </p:pic>
      <p:pic>
        <p:nvPicPr>
          <p:cNvPr id="10" name="Picture 9">
            <a:extLst>
              <a:ext uri="{FF2B5EF4-FFF2-40B4-BE49-F238E27FC236}">
                <a16:creationId xmlns:a16="http://schemas.microsoft.com/office/drawing/2014/main" id="{4C686493-05BF-4B3C-A6D7-FBFB7CCF89B6}"/>
              </a:ext>
            </a:extLst>
          </p:cNvPr>
          <p:cNvPicPr>
            <a:picLocks noChangeAspect="1"/>
          </p:cNvPicPr>
          <p:nvPr/>
        </p:nvPicPr>
        <p:blipFill>
          <a:blip r:embed="rId4"/>
          <a:stretch>
            <a:fillRect/>
          </a:stretch>
        </p:blipFill>
        <p:spPr>
          <a:xfrm>
            <a:off x="-1" y="0"/>
            <a:ext cx="9144000" cy="6858000"/>
          </a:xfrm>
          <a:prstGeom prst="rect">
            <a:avLst/>
          </a:prstGeom>
        </p:spPr>
      </p:pic>
      <p:sp>
        <p:nvSpPr>
          <p:cNvPr id="9" name="Text Placeholder 2">
            <a:extLst>
              <a:ext uri="{FF2B5EF4-FFF2-40B4-BE49-F238E27FC236}">
                <a16:creationId xmlns:a16="http://schemas.microsoft.com/office/drawing/2014/main" id="{BC5F231B-BF6E-435C-84BC-D94832C8C751}"/>
              </a:ext>
            </a:extLst>
          </p:cNvPr>
          <p:cNvSpPr txBox="1">
            <a:spLocks/>
          </p:cNvSpPr>
          <p:nvPr/>
        </p:nvSpPr>
        <p:spPr>
          <a:xfrm>
            <a:off x="6849184" y="5055573"/>
            <a:ext cx="1864311" cy="280161"/>
          </a:xfrm>
          <a:prstGeom prst="rect">
            <a:avLst/>
          </a:prstGeom>
        </p:spPr>
        <p:txBody>
          <a:bodyPr vert="horz" lIns="0" tIns="0" rIns="0" bIns="0"/>
          <a:lstStyle>
            <a:lvl1pPr marL="0" indent="0" algn="l" defTabSz="457200" rtl="0" eaLnBrk="1" latinLnBrk="0" hangingPunct="1">
              <a:spcBef>
                <a:spcPts val="0"/>
              </a:spcBef>
              <a:buFontTx/>
              <a:buNone/>
              <a:defRPr sz="3200" b="1" kern="1200" cap="none" baseline="0">
                <a:solidFill>
                  <a:srgbClr val="508ABA"/>
                </a:solidFill>
                <a:latin typeface="+mn-lt"/>
                <a:ea typeface="+mn-ea"/>
                <a:cs typeface="+mn-cs"/>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t>Member Center</a:t>
            </a:r>
          </a:p>
        </p:txBody>
      </p:sp>
    </p:spTree>
    <p:extLst>
      <p:ext uri="{BB962C8B-B14F-4D97-AF65-F5344CB8AC3E}">
        <p14:creationId xmlns:p14="http://schemas.microsoft.com/office/powerpoint/2010/main" val="93660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8679" y="345558"/>
            <a:ext cx="8833278" cy="6559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spcBef>
                <a:spcPct val="0"/>
              </a:spcBef>
              <a:defRPr/>
            </a:pPr>
            <a:r>
              <a:rPr lang="en-US" sz="2400" spc="-100" dirty="0">
                <a:solidFill>
                  <a:schemeClr val="tx1"/>
                </a:solidFill>
                <a:latin typeface="Trebuchet MS"/>
                <a:ea typeface="+mj-ea"/>
              </a:rPr>
              <a:t>Millennials Account For A Majority Of Total Time Spent On Twitter, </a:t>
            </a:r>
          </a:p>
          <a:p>
            <a:pPr algn="ctr">
              <a:lnSpc>
                <a:spcPts val="2800"/>
              </a:lnSpc>
              <a:spcBef>
                <a:spcPct val="0"/>
              </a:spcBef>
              <a:defRPr/>
            </a:pPr>
            <a:r>
              <a:rPr lang="en-US" sz="2400" spc="-100" dirty="0">
                <a:solidFill>
                  <a:schemeClr val="tx1"/>
                </a:solidFill>
                <a:latin typeface="Trebuchet MS"/>
                <a:ea typeface="+mj-ea"/>
              </a:rPr>
              <a:t>A Popular Online “Meeting Place” To Discuss Current Topics</a:t>
            </a:r>
          </a:p>
        </p:txBody>
      </p:sp>
      <p:graphicFrame>
        <p:nvGraphicFramePr>
          <p:cNvPr id="13" name="Chart 12"/>
          <p:cNvGraphicFramePr/>
          <p:nvPr>
            <p:extLst>
              <p:ext uri="{D42A27DB-BD31-4B8C-83A1-F6EECF244321}">
                <p14:modId xmlns:p14="http://schemas.microsoft.com/office/powerpoint/2010/main" val="1793219506"/>
              </p:ext>
            </p:extLst>
          </p:nvPr>
        </p:nvGraphicFramePr>
        <p:xfrm>
          <a:off x="-720451" y="2200681"/>
          <a:ext cx="4909353" cy="4180115"/>
        </p:xfrm>
        <a:graphic>
          <a:graphicData uri="http://schemas.openxmlformats.org/drawingml/2006/chart">
            <c:chart xmlns:c="http://schemas.openxmlformats.org/drawingml/2006/chart" xmlns:r="http://schemas.openxmlformats.org/officeDocument/2006/relationships" r:id="rId3"/>
          </a:graphicData>
        </a:graphic>
      </p:graphicFrame>
      <p:sp>
        <p:nvSpPr>
          <p:cNvPr id="16" name="Right Brace 15"/>
          <p:cNvSpPr/>
          <p:nvPr/>
        </p:nvSpPr>
        <p:spPr>
          <a:xfrm>
            <a:off x="3021186" y="3012446"/>
            <a:ext cx="745724" cy="2742974"/>
          </a:xfrm>
          <a:prstGeom prst="rightBrac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3440878" y="3999800"/>
            <a:ext cx="1136342" cy="846386"/>
          </a:xfrm>
          <a:prstGeom prst="rect">
            <a:avLst/>
          </a:prstGeom>
          <a:noFill/>
        </p:spPr>
        <p:txBody>
          <a:bodyPr wrap="square" rtlCol="0">
            <a:spAutoFit/>
          </a:bodyPr>
          <a:lstStyle/>
          <a:p>
            <a:pPr algn="ctr"/>
            <a:r>
              <a:rPr lang="en-US" sz="1400" b="1" u="sng" dirty="0">
                <a:solidFill>
                  <a:srgbClr val="7030A0"/>
                </a:solidFill>
              </a:rPr>
              <a:t>18-34</a:t>
            </a:r>
          </a:p>
          <a:p>
            <a:pPr algn="ctr"/>
            <a:r>
              <a:rPr lang="en-US" sz="1400" b="1" dirty="0">
                <a:solidFill>
                  <a:srgbClr val="7030A0"/>
                </a:solidFill>
              </a:rPr>
              <a:t>39%</a:t>
            </a:r>
          </a:p>
          <a:p>
            <a:pPr algn="ctr"/>
            <a:r>
              <a:rPr lang="en-US" sz="1050" b="1" dirty="0">
                <a:solidFill>
                  <a:srgbClr val="7030A0"/>
                </a:solidFill>
              </a:rPr>
              <a:t>(165 index</a:t>
            </a:r>
          </a:p>
          <a:p>
            <a:pPr algn="ctr"/>
            <a:r>
              <a:rPr lang="en-US" sz="1050" b="1" dirty="0">
                <a:solidFill>
                  <a:srgbClr val="7030A0"/>
                </a:solidFill>
              </a:rPr>
              <a:t>vs. U.S. Pop)</a:t>
            </a:r>
          </a:p>
        </p:txBody>
      </p:sp>
      <p:sp>
        <p:nvSpPr>
          <p:cNvPr id="20" name="Rounded Rectangle 10"/>
          <p:cNvSpPr/>
          <p:nvPr/>
        </p:nvSpPr>
        <p:spPr>
          <a:xfrm>
            <a:off x="107736" y="1960166"/>
            <a:ext cx="3163076"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u="sng" kern="0" dirty="0">
                <a:solidFill>
                  <a:schemeClr val="tx1"/>
                </a:solidFill>
              </a:rPr>
              <a:t>User Profile By Age</a:t>
            </a:r>
            <a:endParaRPr kumimoji="0" lang="en-US" sz="1600" b="1" i="0" u="sng" strike="noStrike" kern="0" cap="none" spc="0" normalizeH="0" baseline="0" noProof="0" dirty="0">
              <a:ln>
                <a:noFill/>
              </a:ln>
              <a:solidFill>
                <a:schemeClr val="tx1"/>
              </a:solidFill>
              <a:effectLst/>
              <a:uLnTx/>
              <a:uFillTx/>
            </a:endParaRPr>
          </a:p>
        </p:txBody>
      </p:sp>
      <p:sp>
        <p:nvSpPr>
          <p:cNvPr id="21" name="Rounded Rectangle 10"/>
          <p:cNvSpPr/>
          <p:nvPr/>
        </p:nvSpPr>
        <p:spPr>
          <a:xfrm>
            <a:off x="4940701" y="1953943"/>
            <a:ext cx="2976757"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u="sng" kern="0" dirty="0">
                <a:solidFill>
                  <a:schemeClr val="tx1"/>
                </a:solidFill>
              </a:rPr>
              <a:t>Total Minutes Spent By Age</a:t>
            </a:r>
            <a:endParaRPr kumimoji="0" lang="en-US" sz="1600" b="1" i="0" u="sng" strike="noStrike" kern="0" cap="none" spc="0" normalizeH="0" baseline="0" noProof="0" dirty="0">
              <a:ln>
                <a:noFill/>
              </a:ln>
              <a:solidFill>
                <a:schemeClr val="tx1"/>
              </a:solidFill>
              <a:effectLst/>
              <a:uLnTx/>
              <a:uFillTx/>
            </a:endParaRPr>
          </a:p>
        </p:txBody>
      </p:sp>
      <p:graphicFrame>
        <p:nvGraphicFramePr>
          <p:cNvPr id="22" name="Chart 21"/>
          <p:cNvGraphicFramePr/>
          <p:nvPr>
            <p:extLst>
              <p:ext uri="{D42A27DB-BD31-4B8C-83A1-F6EECF244321}">
                <p14:modId xmlns:p14="http://schemas.microsoft.com/office/powerpoint/2010/main" val="1163901831"/>
              </p:ext>
            </p:extLst>
          </p:nvPr>
        </p:nvGraphicFramePr>
        <p:xfrm>
          <a:off x="3910318" y="2203790"/>
          <a:ext cx="4909353" cy="4180115"/>
        </p:xfrm>
        <a:graphic>
          <a:graphicData uri="http://schemas.openxmlformats.org/drawingml/2006/chart">
            <c:chart xmlns:c="http://schemas.openxmlformats.org/drawingml/2006/chart" xmlns:r="http://schemas.openxmlformats.org/officeDocument/2006/relationships" r:id="rId4"/>
          </a:graphicData>
        </a:graphic>
      </p:graphicFrame>
      <p:sp>
        <p:nvSpPr>
          <p:cNvPr id="23" name="Right Brace 22"/>
          <p:cNvSpPr/>
          <p:nvPr/>
        </p:nvSpPr>
        <p:spPr>
          <a:xfrm>
            <a:off x="7600066" y="3015555"/>
            <a:ext cx="745724" cy="2742974"/>
          </a:xfrm>
          <a:prstGeom prst="rightBrac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7991144" y="4047025"/>
            <a:ext cx="1136342" cy="846386"/>
          </a:xfrm>
          <a:prstGeom prst="rect">
            <a:avLst/>
          </a:prstGeom>
          <a:noFill/>
        </p:spPr>
        <p:txBody>
          <a:bodyPr wrap="square" rtlCol="0">
            <a:spAutoFit/>
          </a:bodyPr>
          <a:lstStyle/>
          <a:p>
            <a:pPr algn="ctr"/>
            <a:r>
              <a:rPr lang="en-US" sz="1400" b="1" u="sng" dirty="0">
                <a:solidFill>
                  <a:srgbClr val="7030A0"/>
                </a:solidFill>
              </a:rPr>
              <a:t>18-34</a:t>
            </a:r>
          </a:p>
          <a:p>
            <a:pPr algn="ctr"/>
            <a:r>
              <a:rPr lang="en-US" sz="1400" b="1" dirty="0">
                <a:solidFill>
                  <a:srgbClr val="7030A0"/>
                </a:solidFill>
              </a:rPr>
              <a:t>54%</a:t>
            </a:r>
          </a:p>
          <a:p>
            <a:pPr algn="ctr"/>
            <a:r>
              <a:rPr lang="en-US" sz="1050" b="1" dirty="0">
                <a:solidFill>
                  <a:srgbClr val="7030A0"/>
                </a:solidFill>
              </a:rPr>
              <a:t>of total time spent</a:t>
            </a:r>
          </a:p>
        </p:txBody>
      </p:sp>
      <p:sp>
        <p:nvSpPr>
          <p:cNvPr id="25" name="TextBox 24"/>
          <p:cNvSpPr txBox="1"/>
          <p:nvPr/>
        </p:nvSpPr>
        <p:spPr>
          <a:xfrm>
            <a:off x="294205" y="6581699"/>
            <a:ext cx="8833281" cy="200055"/>
          </a:xfrm>
          <a:prstGeom prst="rect">
            <a:avLst/>
          </a:prstGeom>
          <a:noFill/>
        </p:spPr>
        <p:txBody>
          <a:bodyPr wrap="square" rtlCol="0">
            <a:spAutoFit/>
          </a:bodyPr>
          <a:lstStyle/>
          <a:p>
            <a:r>
              <a:rPr lang="en-US" sz="700" dirty="0">
                <a:latin typeface="Trebuchet MS" panose="020B0603020202020204" pitchFamily="34" charset="0"/>
              </a:rPr>
              <a:t>Source: comScore, </a:t>
            </a:r>
            <a:r>
              <a:rPr lang="en-US" sz="700" dirty="0" err="1">
                <a:latin typeface="Trebuchet MS" panose="020B0603020202020204" pitchFamily="34" charset="0"/>
              </a:rPr>
              <a:t>mediametrix</a:t>
            </a:r>
            <a:r>
              <a:rPr lang="en-US" sz="700" dirty="0">
                <a:latin typeface="Trebuchet MS" panose="020B0603020202020204" pitchFamily="34" charset="0"/>
              </a:rPr>
              <a:t> multiplatform, June 2017.  Nielsen 2016-2017 Universe Estimate for A18-34 population comparison.</a:t>
            </a:r>
          </a:p>
        </p:txBody>
      </p:sp>
      <p:sp>
        <p:nvSpPr>
          <p:cNvPr id="26" name="Rounded Rectangle 10"/>
          <p:cNvSpPr/>
          <p:nvPr/>
        </p:nvSpPr>
        <p:spPr>
          <a:xfrm>
            <a:off x="168678" y="1539595"/>
            <a:ext cx="8833279"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u="sng" kern="0" dirty="0">
                <a:solidFill>
                  <a:schemeClr val="tx1"/>
                </a:solidFill>
              </a:rPr>
              <a:t>Twitter Usage</a:t>
            </a:r>
            <a:endParaRPr kumimoji="0" lang="en-US" sz="2000" b="1" i="0" u="sng" strike="noStrike" kern="0" cap="none" spc="0" normalizeH="0" baseline="0" noProof="0" dirty="0">
              <a:ln>
                <a:noFill/>
              </a:ln>
              <a:solidFill>
                <a:schemeClr val="tx1"/>
              </a:solidFill>
              <a:effectLst/>
              <a:uLnTx/>
              <a:uFillTx/>
            </a:endParaRPr>
          </a:p>
        </p:txBody>
      </p:sp>
      <p:sp>
        <p:nvSpPr>
          <p:cNvPr id="27" name="TextBox 26"/>
          <p:cNvSpPr txBox="1"/>
          <p:nvPr/>
        </p:nvSpPr>
        <p:spPr>
          <a:xfrm>
            <a:off x="310719" y="1176970"/>
            <a:ext cx="8256232" cy="307777"/>
          </a:xfrm>
          <a:prstGeom prst="rect">
            <a:avLst/>
          </a:prstGeom>
          <a:noFill/>
        </p:spPr>
        <p:txBody>
          <a:bodyPr wrap="square" rtlCol="0">
            <a:spAutoFit/>
          </a:bodyPr>
          <a:lstStyle/>
          <a:p>
            <a:pPr marR="0" lvl="0" algn="ctr" defTabSz="914400" eaLnBrk="1" fontAlgn="auto" latinLnBrk="0" hangingPunct="1">
              <a:lnSpc>
                <a:spcPct val="100000"/>
              </a:lnSpc>
              <a:spcBef>
                <a:spcPts val="0"/>
              </a:spcBef>
              <a:spcAft>
                <a:spcPts val="0"/>
              </a:spcAft>
              <a:buClrTx/>
              <a:buSzTx/>
              <a:tabLst/>
              <a:defRPr/>
            </a:pPr>
            <a:r>
              <a:rPr kumimoji="0" lang="en-US" sz="1400" b="0" i="0" u="none" strike="noStrike" kern="0" cap="none" spc="0" normalizeH="0" baseline="0" noProof="0" dirty="0">
                <a:ln>
                  <a:noFill/>
                </a:ln>
                <a:solidFill>
                  <a:prstClr val="black"/>
                </a:solidFill>
                <a:effectLst/>
                <a:uLnTx/>
                <a:uFillTx/>
                <a:latin typeface="Trebuchet MS" panose="020B0603020202020204" pitchFamily="34" charset="0"/>
              </a:rPr>
              <a:t>Young Millennials</a:t>
            </a:r>
            <a:r>
              <a:rPr kumimoji="0" lang="en-US" sz="1400" b="0" i="0" u="none" strike="noStrike" kern="0" cap="none" spc="0" normalizeH="0" noProof="0" dirty="0">
                <a:ln>
                  <a:noFill/>
                </a:ln>
                <a:solidFill>
                  <a:prstClr val="black"/>
                </a:solidFill>
                <a:effectLst/>
                <a:uLnTx/>
                <a:uFillTx/>
                <a:latin typeface="Trebuchet MS" panose="020B0603020202020204" pitchFamily="34" charset="0"/>
              </a:rPr>
              <a:t> (A18-24) are much more </a:t>
            </a:r>
            <a:r>
              <a:rPr lang="en-US" sz="1400" kern="0" dirty="0">
                <a:solidFill>
                  <a:prstClr val="black"/>
                </a:solidFill>
                <a:latin typeface="Trebuchet MS" panose="020B0603020202020204" pitchFamily="34" charset="0"/>
              </a:rPr>
              <a:t>engaged with Twitter than other demographic age breaks </a:t>
            </a:r>
            <a:endParaRPr kumimoji="0" lang="en-US" sz="1400" b="0" i="0" u="none" strike="noStrike" kern="0" cap="none" spc="0" normalizeH="0" baseline="0" noProof="0" dirty="0">
              <a:ln>
                <a:noFill/>
              </a:ln>
              <a:solidFill>
                <a:prstClr val="black"/>
              </a:solidFill>
              <a:effectLst/>
              <a:uLnTx/>
              <a:uFillTx/>
              <a:latin typeface="Trebuchet MS" panose="020B0603020202020204" pitchFamily="34" charset="0"/>
            </a:endParaRPr>
          </a:p>
        </p:txBody>
      </p:sp>
      <p:sp>
        <p:nvSpPr>
          <p:cNvPr id="28" name="Text Placeholder 4">
            <a:extLst>
              <a:ext uri="{FF2B5EF4-FFF2-40B4-BE49-F238E27FC236}">
                <a16:creationId xmlns:a16="http://schemas.microsoft.com/office/drawing/2014/main" id="{4EE47223-FB72-4272-9BD0-2682E53DC4A4}"/>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30" name="Picture 29">
            <a:extLst>
              <a:ext uri="{FF2B5EF4-FFF2-40B4-BE49-F238E27FC236}">
                <a16:creationId xmlns:a16="http://schemas.microsoft.com/office/drawing/2014/main" id="{CF7D5061-A01C-4B0A-B3A5-97A02B474C1B}"/>
              </a:ext>
            </a:extLst>
          </p:cNvPr>
          <p:cNvPicPr>
            <a:picLocks noChangeAspect="1"/>
          </p:cNvPicPr>
          <p:nvPr/>
        </p:nvPicPr>
        <p:blipFill>
          <a:blip r:embed="rId5"/>
          <a:stretch>
            <a:fillRect/>
          </a:stretch>
        </p:blipFill>
        <p:spPr>
          <a:xfrm>
            <a:off x="1851067" y="6189666"/>
            <a:ext cx="234572" cy="234572"/>
          </a:xfrm>
          <a:prstGeom prst="rect">
            <a:avLst/>
          </a:prstGeom>
        </p:spPr>
      </p:pic>
      <p:pic>
        <p:nvPicPr>
          <p:cNvPr id="31" name="Picture 30">
            <a:extLst>
              <a:ext uri="{FF2B5EF4-FFF2-40B4-BE49-F238E27FC236}">
                <a16:creationId xmlns:a16="http://schemas.microsoft.com/office/drawing/2014/main" id="{D50FD456-CECE-4601-B254-08F5E15AB8CB}"/>
              </a:ext>
            </a:extLst>
          </p:cNvPr>
          <p:cNvPicPr>
            <a:picLocks noChangeAspect="1"/>
          </p:cNvPicPr>
          <p:nvPr/>
        </p:nvPicPr>
        <p:blipFill>
          <a:blip r:embed="rId5"/>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1787798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AD001B-2C2C-4ACB-A92F-C3AAB70E8ED3}"/>
              </a:ext>
            </a:extLst>
          </p:cNvPr>
          <p:cNvPicPr>
            <a:picLocks noChangeAspect="1"/>
          </p:cNvPicPr>
          <p:nvPr/>
        </p:nvPicPr>
        <p:blipFill>
          <a:blip r:embed="rId2"/>
          <a:stretch>
            <a:fillRect/>
          </a:stretch>
        </p:blipFill>
        <p:spPr>
          <a:xfrm>
            <a:off x="0" y="0"/>
            <a:ext cx="9120311" cy="6858000"/>
          </a:xfrm>
          <a:prstGeom prst="rect">
            <a:avLst/>
          </a:prstGeom>
        </p:spPr>
      </p:pic>
      <p:sp>
        <p:nvSpPr>
          <p:cNvPr id="10" name="Title 1">
            <a:extLst>
              <a:ext uri="{FF2B5EF4-FFF2-40B4-BE49-F238E27FC236}">
                <a16:creationId xmlns:a16="http://schemas.microsoft.com/office/drawing/2014/main" id="{BE037A69-C836-48EE-A69F-802A0C59B263}"/>
              </a:ext>
            </a:extLst>
          </p:cNvPr>
          <p:cNvSpPr>
            <a:spLocks noGrp="1"/>
          </p:cNvSpPr>
          <p:nvPr>
            <p:ph type="ctrTitle"/>
          </p:nvPr>
        </p:nvSpPr>
        <p:spPr>
          <a:xfrm>
            <a:off x="3116062" y="5002207"/>
            <a:ext cx="5630005" cy="1517126"/>
          </a:xfrm>
        </p:spPr>
        <p:txBody>
          <a:bodyPr/>
          <a:lstStyle/>
          <a:p>
            <a:pPr algn="l">
              <a:lnSpc>
                <a:spcPts val="3800"/>
              </a:lnSpc>
            </a:pPr>
            <a:r>
              <a:rPr lang="en-US" sz="3600" b="1" dirty="0">
                <a:solidFill>
                  <a:schemeClr val="tx1"/>
                </a:solidFill>
                <a:latin typeface="+mj-lt"/>
                <a:cs typeface="+mj-cs"/>
              </a:rPr>
              <a:t>Top Trending Topics Analysis</a:t>
            </a:r>
          </a:p>
        </p:txBody>
      </p:sp>
    </p:spTree>
    <p:extLst>
      <p:ext uri="{BB962C8B-B14F-4D97-AF65-F5344CB8AC3E}">
        <p14:creationId xmlns:p14="http://schemas.microsoft.com/office/powerpoint/2010/main" val="3109469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4508" y="431397"/>
            <a:ext cx="8809892" cy="74017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spcBef>
                <a:spcPct val="0"/>
              </a:spcBef>
              <a:defRPr/>
            </a:pPr>
            <a:r>
              <a:rPr lang="en-US" sz="2600" spc="-100" dirty="0">
                <a:solidFill>
                  <a:schemeClr val="tx1"/>
                </a:solidFill>
                <a:latin typeface="Trebuchet MS"/>
                <a:ea typeface="+mj-ea"/>
              </a:rPr>
              <a:t>Quantifying How Much Ad-Supported TV Drives Online </a:t>
            </a:r>
          </a:p>
          <a:p>
            <a:pPr algn="ctr">
              <a:lnSpc>
                <a:spcPts val="2800"/>
              </a:lnSpc>
              <a:spcBef>
                <a:spcPct val="0"/>
              </a:spcBef>
              <a:defRPr/>
            </a:pPr>
            <a:r>
              <a:rPr lang="en-US" sz="2600" spc="-100" dirty="0">
                <a:solidFill>
                  <a:schemeClr val="tx1"/>
                </a:solidFill>
                <a:latin typeface="Trebuchet MS"/>
                <a:ea typeface="+mj-ea"/>
              </a:rPr>
              <a:t>Social Conversation</a:t>
            </a:r>
          </a:p>
        </p:txBody>
      </p:sp>
      <p:sp>
        <p:nvSpPr>
          <p:cNvPr id="2" name="TextBox 1"/>
          <p:cNvSpPr txBox="1"/>
          <p:nvPr/>
        </p:nvSpPr>
        <p:spPr>
          <a:xfrm>
            <a:off x="157723" y="1490215"/>
            <a:ext cx="8819223" cy="4062651"/>
          </a:xfrm>
          <a:prstGeom prst="rect">
            <a:avLst/>
          </a:prstGeom>
          <a:noFill/>
        </p:spPr>
        <p:txBody>
          <a:bodyPr wrap="square" rtlCol="0">
            <a:spAutoFit/>
          </a:bodyPr>
          <a:lstStyle/>
          <a:p>
            <a:pPr marL="285750" lvl="0" indent="-285750" defTabSz="914400">
              <a:buFont typeface="Arial" panose="020B0604020202020204" pitchFamily="34" charset="0"/>
              <a:buChar char="•"/>
              <a:defRPr/>
            </a:pPr>
            <a:r>
              <a:rPr lang="en-US" sz="1600" kern="0" dirty="0">
                <a:solidFill>
                  <a:prstClr val="black"/>
                </a:solidFill>
                <a:latin typeface="Trebuchet MS" panose="020B0603020202020204" pitchFamily="34" charset="0"/>
              </a:rPr>
              <a:t>To quantify the important role that TV plays in people’s lives, we analyzed the impact of TV programming on the top 10 trending Twitter topics over a four week time period leading into, and covering the first part of, the summer season</a:t>
            </a:r>
          </a:p>
          <a:p>
            <a:pPr marL="742950" lvl="1" indent="-285750" defTabSz="914400">
              <a:buFont typeface="Arial" panose="020B0604020202020204" pitchFamily="34" charset="0"/>
              <a:buChar char="•"/>
              <a:defRPr/>
            </a:pPr>
            <a:r>
              <a:rPr lang="en-US" sz="1400" kern="0" dirty="0">
                <a:solidFill>
                  <a:prstClr val="black"/>
                </a:solidFill>
                <a:latin typeface="Trebuchet MS" panose="020B0603020202020204" pitchFamily="34" charset="0"/>
              </a:rPr>
              <a:t>Monday, May 15</a:t>
            </a:r>
            <a:r>
              <a:rPr lang="en-US" sz="1400" kern="0" baseline="30000" dirty="0">
                <a:solidFill>
                  <a:prstClr val="black"/>
                </a:solidFill>
                <a:latin typeface="Trebuchet MS" panose="020B0603020202020204" pitchFamily="34" charset="0"/>
              </a:rPr>
              <a:t>th</a:t>
            </a:r>
            <a:r>
              <a:rPr lang="en-US" sz="1400" kern="0" dirty="0">
                <a:solidFill>
                  <a:prstClr val="black"/>
                </a:solidFill>
                <a:latin typeface="Trebuchet MS" panose="020B0603020202020204" pitchFamily="34" charset="0"/>
              </a:rPr>
              <a:t>, 2017 – Sunday, June 11</a:t>
            </a:r>
            <a:r>
              <a:rPr lang="en-US" sz="1400" kern="0" baseline="30000" dirty="0">
                <a:solidFill>
                  <a:prstClr val="black"/>
                </a:solidFill>
                <a:latin typeface="Trebuchet MS" panose="020B0603020202020204" pitchFamily="34" charset="0"/>
              </a:rPr>
              <a:t>th</a:t>
            </a:r>
            <a:r>
              <a:rPr lang="en-US" sz="1400" kern="0" dirty="0">
                <a:solidFill>
                  <a:prstClr val="black"/>
                </a:solidFill>
                <a:latin typeface="Trebuchet MS" panose="020B0603020202020204" pitchFamily="34" charset="0"/>
              </a:rPr>
              <a:t>, 2017</a:t>
            </a:r>
          </a:p>
          <a:p>
            <a:pPr marL="742950" lvl="1" indent="-285750" defTabSz="914400">
              <a:buFont typeface="Arial" panose="020B0604020202020204" pitchFamily="34" charset="0"/>
              <a:buChar char="•"/>
              <a:defRPr/>
            </a:pPr>
            <a:endParaRPr lang="en-US" sz="2000" kern="0" dirty="0">
              <a:solidFill>
                <a:prstClr val="black"/>
              </a:solidFill>
              <a:latin typeface="Trebuchet MS" panose="020B0603020202020204" pitchFamily="34" charset="0"/>
            </a:endParaRPr>
          </a:p>
          <a:p>
            <a:pPr marL="285750" lvl="0" indent="-285750" defTabSz="914400">
              <a:buFont typeface="Arial" panose="020B0604020202020204" pitchFamily="34" charset="0"/>
              <a:buChar char="•"/>
              <a:defRPr/>
            </a:pPr>
            <a:r>
              <a:rPr lang="en-US" sz="1600" kern="0" dirty="0">
                <a:solidFill>
                  <a:prstClr val="black"/>
                </a:solidFill>
                <a:latin typeface="Trebuchet MS" panose="020B0603020202020204" pitchFamily="34" charset="0"/>
              </a:rPr>
              <a:t>Since trending topics are everchanging and a slight lag time typically exists for topics to start trending, we monitored four “points in time” each night to capture what people are talking about online throughout the evening</a:t>
            </a:r>
          </a:p>
          <a:p>
            <a:pPr marL="742950" lvl="1" indent="-285750" defTabSz="914400">
              <a:buFont typeface="Arial" panose="020B0604020202020204" pitchFamily="34" charset="0"/>
              <a:buChar char="•"/>
              <a:defRPr/>
            </a:pPr>
            <a:r>
              <a:rPr lang="en-US" sz="1400" kern="0" dirty="0">
                <a:solidFill>
                  <a:prstClr val="black"/>
                </a:solidFill>
                <a:latin typeface="Trebuchet MS" panose="020B0603020202020204" pitchFamily="34" charset="0"/>
              </a:rPr>
              <a:t>8:30p, 9:30p, 10:30p, 11:30p</a:t>
            </a:r>
          </a:p>
          <a:p>
            <a:pPr marL="742950" lvl="1" indent="-285750" defTabSz="914400">
              <a:buFont typeface="Arial" panose="020B0604020202020204" pitchFamily="34" charset="0"/>
              <a:buChar char="•"/>
              <a:defRPr/>
            </a:pPr>
            <a:endParaRPr lang="en-US" sz="2000" kern="0" dirty="0">
              <a:solidFill>
                <a:prstClr val="black"/>
              </a:solidFill>
              <a:latin typeface="Trebuchet MS" panose="020B0603020202020204" pitchFamily="34" charset="0"/>
            </a:endParaRPr>
          </a:p>
          <a:p>
            <a:pPr marL="285750" indent="-285750" defTabSz="914400">
              <a:buFont typeface="Arial" panose="020B0604020202020204" pitchFamily="34" charset="0"/>
              <a:buChar char="•"/>
              <a:defRPr/>
            </a:pPr>
            <a:r>
              <a:rPr lang="en-US" sz="1600" kern="0" dirty="0">
                <a:solidFill>
                  <a:prstClr val="black"/>
                </a:solidFill>
                <a:latin typeface="Trebuchet MS" panose="020B0603020202020204" pitchFamily="34" charset="0"/>
              </a:rPr>
              <a:t>Geography reflects United States-based Twitter trending data while ad-supported TV topics were grouped into two types:</a:t>
            </a:r>
          </a:p>
          <a:p>
            <a:pPr marL="742950" lvl="1" indent="-285750" defTabSz="914400">
              <a:buFont typeface="Arial" panose="020B0604020202020204" pitchFamily="34" charset="0"/>
              <a:buChar char="•"/>
              <a:defRPr/>
            </a:pPr>
            <a:r>
              <a:rPr lang="en-US" sz="1400" b="1" u="sng" kern="0" dirty="0">
                <a:solidFill>
                  <a:prstClr val="black"/>
                </a:solidFill>
                <a:latin typeface="Trebuchet MS" panose="020B0603020202020204" pitchFamily="34" charset="0"/>
              </a:rPr>
              <a:t>Direct</a:t>
            </a:r>
            <a:r>
              <a:rPr lang="en-US" sz="1400" kern="0" dirty="0">
                <a:solidFill>
                  <a:prstClr val="black"/>
                </a:solidFill>
                <a:latin typeface="Trebuchet MS" panose="020B0603020202020204" pitchFamily="34" charset="0"/>
              </a:rPr>
              <a:t>: specific hashtags of televised entertainment shows, sports events or news programming</a:t>
            </a:r>
          </a:p>
          <a:p>
            <a:pPr lvl="1" defTabSz="914400">
              <a:defRPr/>
            </a:pPr>
            <a:endParaRPr lang="en-US" sz="600" kern="0" dirty="0">
              <a:solidFill>
                <a:prstClr val="black"/>
              </a:solidFill>
              <a:latin typeface="Trebuchet MS" panose="020B0603020202020204" pitchFamily="34" charset="0"/>
            </a:endParaRPr>
          </a:p>
          <a:p>
            <a:pPr marL="742950" lvl="1" indent="-285750" defTabSz="914400">
              <a:buFont typeface="Arial" panose="020B0604020202020204" pitchFamily="34" charset="0"/>
              <a:buChar char="•"/>
              <a:defRPr/>
            </a:pPr>
            <a:r>
              <a:rPr lang="en-US" sz="1400" b="1" u="sng" kern="0" dirty="0">
                <a:solidFill>
                  <a:prstClr val="black"/>
                </a:solidFill>
                <a:latin typeface="Trebuchet MS" panose="020B0603020202020204" pitchFamily="34" charset="0"/>
              </a:rPr>
              <a:t>Related</a:t>
            </a:r>
            <a:r>
              <a:rPr lang="en-US" sz="1400" kern="0" dirty="0">
                <a:solidFill>
                  <a:prstClr val="black"/>
                </a:solidFill>
                <a:latin typeface="Trebuchet MS" panose="020B0603020202020204" pitchFamily="34" charset="0"/>
              </a:rPr>
              <a:t>: topics associated with specific TV programming including athletes, general team hashtags, collegiate school mentions (school &amp; nicknames for football &amp; basketball), show characters, celebrity personalities, and specific TV-related news references</a:t>
            </a:r>
          </a:p>
        </p:txBody>
      </p:sp>
      <p:sp>
        <p:nvSpPr>
          <p:cNvPr id="9" name="Text Placeholder 4">
            <a:extLst>
              <a:ext uri="{FF2B5EF4-FFF2-40B4-BE49-F238E27FC236}">
                <a16:creationId xmlns:a16="http://schemas.microsoft.com/office/drawing/2014/main" id="{0B08AD64-4E40-4216-AE21-B5CD029E340B}"/>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1" name="Picture 10">
            <a:extLst>
              <a:ext uri="{FF2B5EF4-FFF2-40B4-BE49-F238E27FC236}">
                <a16:creationId xmlns:a16="http://schemas.microsoft.com/office/drawing/2014/main" id="{6EEB0918-3CE7-432E-894F-7FAD3F0EE2C7}"/>
              </a:ext>
            </a:extLst>
          </p:cNvPr>
          <p:cNvPicPr>
            <a:picLocks noChangeAspect="1"/>
          </p:cNvPicPr>
          <p:nvPr/>
        </p:nvPicPr>
        <p:blipFill>
          <a:blip r:embed="rId3"/>
          <a:stretch>
            <a:fillRect/>
          </a:stretch>
        </p:blipFill>
        <p:spPr>
          <a:xfrm>
            <a:off x="1851067" y="6189666"/>
            <a:ext cx="234572" cy="234572"/>
          </a:xfrm>
          <a:prstGeom prst="rect">
            <a:avLst/>
          </a:prstGeom>
        </p:spPr>
      </p:pic>
      <p:pic>
        <p:nvPicPr>
          <p:cNvPr id="12" name="Picture 11">
            <a:extLst>
              <a:ext uri="{FF2B5EF4-FFF2-40B4-BE49-F238E27FC236}">
                <a16:creationId xmlns:a16="http://schemas.microsoft.com/office/drawing/2014/main" id="{C4EA0620-DEC2-4A9B-9B46-2F3BE7E87B75}"/>
              </a:ext>
            </a:extLst>
          </p:cNvPr>
          <p:cNvPicPr>
            <a:picLocks noChangeAspect="1"/>
          </p:cNvPicPr>
          <p:nvPr/>
        </p:nvPicPr>
        <p:blipFill>
          <a:blip r:embed="rId3"/>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3221764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6A17E99E-2976-4B24-818F-DD5A5A41AA8B}"/>
              </a:ext>
            </a:extLst>
          </p:cNvPr>
          <p:cNvSpPr txBox="1"/>
          <p:nvPr/>
        </p:nvSpPr>
        <p:spPr>
          <a:xfrm>
            <a:off x="97658" y="309496"/>
            <a:ext cx="8997272"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First, There Was Virtually No Difference</a:t>
            </a:r>
            <a:r>
              <a:rPr lang="en-US" sz="2600" spc="-100" dirty="0">
                <a:solidFill>
                  <a:prstClr val="black"/>
                </a:solidFill>
                <a:latin typeface="Trebuchet MS"/>
              </a:rPr>
              <a:t> In TV’s Social Popularity Between May And The Post Memorial Day Time Period  </a:t>
            </a:r>
            <a:endParaRPr kumimoji="0" lang="en-US" sz="2600" b="0" i="0" u="none" strike="noStrike" kern="1200" cap="none" spc="-100" normalizeH="0" baseline="0" noProof="0" dirty="0">
              <a:ln>
                <a:noFill/>
              </a:ln>
              <a:solidFill>
                <a:prstClr val="black"/>
              </a:solidFill>
              <a:effectLst/>
              <a:uLnTx/>
              <a:uFillTx/>
              <a:latin typeface="Trebuchet MS"/>
              <a:ea typeface="+mn-ea"/>
              <a:cs typeface="+mn-cs"/>
            </a:endParaRPr>
          </a:p>
        </p:txBody>
      </p:sp>
      <p:sp>
        <p:nvSpPr>
          <p:cNvPr id="42" name="TextBox 41">
            <a:extLst>
              <a:ext uri="{FF2B5EF4-FFF2-40B4-BE49-F238E27FC236}">
                <a16:creationId xmlns:a16="http://schemas.microsoft.com/office/drawing/2014/main" id="{C478D6A8-0BF9-4555-AA79-9F11A614BFA1}"/>
              </a:ext>
            </a:extLst>
          </p:cNvPr>
          <p:cNvSpPr txBox="1"/>
          <p:nvPr/>
        </p:nvSpPr>
        <p:spPr>
          <a:xfrm>
            <a:off x="218011" y="6377399"/>
            <a:ext cx="75588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(5/15/2017 – 6/11/2017).  Pre-Memorial Day Weekend = 5/15 – 5/25; Memorial Day </a:t>
            </a:r>
            <a:r>
              <a:rPr lang="en-US" sz="800" dirty="0">
                <a:solidFill>
                  <a:prstClr val="black"/>
                </a:solidFill>
                <a:latin typeface="Trebuchet MS" panose="020B0603020202020204" pitchFamily="34" charset="0"/>
              </a:rPr>
              <a:t>Weekend &amp; Beyond = 5/26 – 6/11; Memorial Day Weekend = Friday, 5/26 – Monday, 5/29.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Results include both “direct” and “related” TV topics.</a:t>
            </a:r>
          </a:p>
        </p:txBody>
      </p:sp>
      <p:graphicFrame>
        <p:nvGraphicFramePr>
          <p:cNvPr id="34" name="Chart 33">
            <a:extLst>
              <a:ext uri="{FF2B5EF4-FFF2-40B4-BE49-F238E27FC236}">
                <a16:creationId xmlns:a16="http://schemas.microsoft.com/office/drawing/2014/main" id="{E52F0C5E-5933-4CEE-B313-8B20FF9465AB}"/>
              </a:ext>
            </a:extLst>
          </p:cNvPr>
          <p:cNvGraphicFramePr/>
          <p:nvPr>
            <p:extLst/>
          </p:nvPr>
        </p:nvGraphicFramePr>
        <p:xfrm>
          <a:off x="218012" y="2760959"/>
          <a:ext cx="4375926" cy="32152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5" name="Chart 34">
            <a:extLst>
              <a:ext uri="{FF2B5EF4-FFF2-40B4-BE49-F238E27FC236}">
                <a16:creationId xmlns:a16="http://schemas.microsoft.com/office/drawing/2014/main" id="{CBCFA0E7-51F6-4D81-8731-2CBC9778D39E}"/>
              </a:ext>
            </a:extLst>
          </p:cNvPr>
          <p:cNvGraphicFramePr/>
          <p:nvPr>
            <p:extLst/>
          </p:nvPr>
        </p:nvGraphicFramePr>
        <p:xfrm>
          <a:off x="4621346" y="2760959"/>
          <a:ext cx="4375926" cy="3215211"/>
        </p:xfrm>
        <a:graphic>
          <a:graphicData uri="http://schemas.openxmlformats.org/drawingml/2006/chart">
            <c:chart xmlns:c="http://schemas.openxmlformats.org/drawingml/2006/chart" xmlns:r="http://schemas.openxmlformats.org/officeDocument/2006/relationships" r:id="rId3"/>
          </a:graphicData>
        </a:graphic>
      </p:graphicFrame>
      <p:sp>
        <p:nvSpPr>
          <p:cNvPr id="36" name="Rounded Rectangle 10">
            <a:extLst>
              <a:ext uri="{FF2B5EF4-FFF2-40B4-BE49-F238E27FC236}">
                <a16:creationId xmlns:a16="http://schemas.microsoft.com/office/drawing/2014/main" id="{698A4F67-D969-4B1C-B4DB-55C6D4FF7A41}"/>
              </a:ext>
            </a:extLst>
          </p:cNvPr>
          <p:cNvSpPr/>
          <p:nvPr/>
        </p:nvSpPr>
        <p:spPr>
          <a:xfrm>
            <a:off x="532658" y="2519267"/>
            <a:ext cx="353331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schemeClr val="tx1"/>
                </a:solidFill>
              </a:rPr>
              <a:t>May - Pre-Memorial Day Weekend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i="1" kern="0" dirty="0">
                <a:solidFill>
                  <a:schemeClr val="tx1"/>
                </a:solidFill>
              </a:rPr>
              <a:t>(May 15</a:t>
            </a:r>
            <a:r>
              <a:rPr lang="en-US" sz="1200" i="1" kern="0" baseline="30000" dirty="0">
                <a:solidFill>
                  <a:schemeClr val="tx1"/>
                </a:solidFill>
              </a:rPr>
              <a:t>th</a:t>
            </a:r>
            <a:r>
              <a:rPr lang="en-US" sz="1200" i="1" kern="0" dirty="0">
                <a:solidFill>
                  <a:schemeClr val="tx1"/>
                </a:solidFill>
              </a:rPr>
              <a:t> – May 25</a:t>
            </a:r>
            <a:r>
              <a:rPr lang="en-US" sz="1200" i="1" kern="0" baseline="30000" dirty="0">
                <a:solidFill>
                  <a:schemeClr val="tx1"/>
                </a:solidFill>
              </a:rPr>
              <a:t>th</a:t>
            </a:r>
            <a:r>
              <a:rPr lang="en-US" sz="1200" i="1" kern="0" dirty="0">
                <a:solidFill>
                  <a:schemeClr val="tx1"/>
                </a:solidFill>
              </a:rPr>
              <a:t>)</a:t>
            </a:r>
            <a:endParaRPr kumimoji="0" lang="en-US" sz="1200" i="1" strike="noStrike" kern="0" cap="none" spc="0" normalizeH="0" baseline="0" noProof="0" dirty="0">
              <a:ln>
                <a:noFill/>
              </a:ln>
              <a:solidFill>
                <a:schemeClr val="tx1"/>
              </a:solidFill>
              <a:effectLst/>
              <a:uLnTx/>
              <a:uFillTx/>
            </a:endParaRPr>
          </a:p>
        </p:txBody>
      </p:sp>
      <p:sp>
        <p:nvSpPr>
          <p:cNvPr id="37" name="Rounded Rectangle 10">
            <a:extLst>
              <a:ext uri="{FF2B5EF4-FFF2-40B4-BE49-F238E27FC236}">
                <a16:creationId xmlns:a16="http://schemas.microsoft.com/office/drawing/2014/main" id="{7D25E8C2-6C1F-4854-8379-0E9B0192A19E}"/>
              </a:ext>
            </a:extLst>
          </p:cNvPr>
          <p:cNvSpPr/>
          <p:nvPr/>
        </p:nvSpPr>
        <p:spPr>
          <a:xfrm>
            <a:off x="5008495" y="2511870"/>
            <a:ext cx="353331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schemeClr val="tx1"/>
                </a:solidFill>
              </a:rPr>
              <a:t>Memorial Day Weekend - June</a:t>
            </a:r>
          </a:p>
          <a:p>
            <a:pPr algn="ctr" defTabSz="914400">
              <a:defRPr/>
            </a:pPr>
            <a:r>
              <a:rPr lang="en-US" sz="1200" i="1" kern="0" dirty="0">
                <a:solidFill>
                  <a:schemeClr val="tx1"/>
                </a:solidFill>
              </a:rPr>
              <a:t>(May 26</a:t>
            </a:r>
            <a:r>
              <a:rPr lang="en-US" sz="1200" i="1" kern="0" baseline="30000" dirty="0">
                <a:solidFill>
                  <a:schemeClr val="tx1"/>
                </a:solidFill>
              </a:rPr>
              <a:t>th</a:t>
            </a:r>
            <a:r>
              <a:rPr lang="en-US" sz="1200" i="1" kern="0" dirty="0">
                <a:solidFill>
                  <a:schemeClr val="tx1"/>
                </a:solidFill>
              </a:rPr>
              <a:t> – June 11</a:t>
            </a:r>
            <a:r>
              <a:rPr lang="en-US" sz="1200" i="1" kern="0" baseline="30000" dirty="0">
                <a:solidFill>
                  <a:schemeClr val="tx1"/>
                </a:solidFill>
              </a:rPr>
              <a:t>th</a:t>
            </a:r>
            <a:r>
              <a:rPr lang="en-US" sz="1200" i="1" kern="0" dirty="0">
                <a:solidFill>
                  <a:schemeClr val="tx1"/>
                </a:solidFill>
              </a:rPr>
              <a:t>)</a:t>
            </a:r>
          </a:p>
        </p:txBody>
      </p:sp>
      <p:sp>
        <p:nvSpPr>
          <p:cNvPr id="49" name="TextBox 48">
            <a:extLst>
              <a:ext uri="{FF2B5EF4-FFF2-40B4-BE49-F238E27FC236}">
                <a16:creationId xmlns:a16="http://schemas.microsoft.com/office/drawing/2014/main" id="{ABC573D6-BC8A-40BA-A9CB-45BC90AA18AE}"/>
              </a:ext>
            </a:extLst>
          </p:cNvPr>
          <p:cNvSpPr txBox="1"/>
          <p:nvPr/>
        </p:nvSpPr>
        <p:spPr>
          <a:xfrm>
            <a:off x="218012" y="1281764"/>
            <a:ext cx="877926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TV-related topics dominated social conversations both before and after the first summer holiday; Television even held a majority of the top trending topics during Memorial Day Weekend itself</a:t>
            </a:r>
          </a:p>
        </p:txBody>
      </p:sp>
      <p:sp>
        <p:nvSpPr>
          <p:cNvPr id="66" name="Rounded Rectangle 10">
            <a:extLst>
              <a:ext uri="{FF2B5EF4-FFF2-40B4-BE49-F238E27FC236}">
                <a16:creationId xmlns:a16="http://schemas.microsoft.com/office/drawing/2014/main" id="{2C3DF9F7-2E30-481A-86D0-81908B7739F1}"/>
              </a:ext>
            </a:extLst>
          </p:cNvPr>
          <p:cNvSpPr/>
          <p:nvPr/>
        </p:nvSpPr>
        <p:spPr>
          <a:xfrm>
            <a:off x="97658" y="1890808"/>
            <a:ext cx="8833278"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u="sng" kern="0" dirty="0">
                <a:solidFill>
                  <a:schemeClr val="tx1"/>
                </a:solidFill>
              </a:rPr>
              <a:t>Topic Breakout: Overall Total % of Top 10 Trending Twitter Topics</a:t>
            </a:r>
            <a:endParaRPr kumimoji="0" lang="en-US" sz="1600" b="1" i="0" strike="noStrike" kern="0" cap="none" spc="0" normalizeH="0" baseline="0" noProof="0" dirty="0">
              <a:ln>
                <a:noFill/>
              </a:ln>
              <a:solidFill>
                <a:schemeClr val="tx1"/>
              </a:solidFill>
              <a:effectLst/>
              <a:uLnTx/>
              <a:uFillTx/>
            </a:endParaRPr>
          </a:p>
        </p:txBody>
      </p:sp>
      <p:sp>
        <p:nvSpPr>
          <p:cNvPr id="5" name="Speech Bubble: Rectangle 4">
            <a:extLst>
              <a:ext uri="{FF2B5EF4-FFF2-40B4-BE49-F238E27FC236}">
                <a16:creationId xmlns:a16="http://schemas.microsoft.com/office/drawing/2014/main" id="{CBA462BA-2129-4C6B-A990-3EED1166C176}"/>
              </a:ext>
            </a:extLst>
          </p:cNvPr>
          <p:cNvSpPr/>
          <p:nvPr/>
        </p:nvSpPr>
        <p:spPr>
          <a:xfrm>
            <a:off x="7776839" y="5135745"/>
            <a:ext cx="1047565" cy="616986"/>
          </a:xfrm>
          <a:prstGeom prst="wedgeRectCallout">
            <a:avLst>
              <a:gd name="adj1" fmla="val -68981"/>
              <a:gd name="adj2" fmla="val -49079"/>
            </a:avLst>
          </a:prstGeom>
          <a:solidFill>
            <a:srgbClr val="FAB982"/>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tx1"/>
                </a:solidFill>
              </a:rPr>
              <a:t>Memorial Day Weekend: </a:t>
            </a:r>
            <a:r>
              <a:rPr lang="en-US" sz="1200" b="1" dirty="0">
                <a:solidFill>
                  <a:schemeClr val="tx1"/>
                </a:solidFill>
              </a:rPr>
              <a:t>58%</a:t>
            </a:r>
            <a:endParaRPr lang="en-US" sz="1100" b="1" dirty="0">
              <a:solidFill>
                <a:schemeClr val="tx1"/>
              </a:solidFill>
            </a:endParaRPr>
          </a:p>
        </p:txBody>
      </p:sp>
      <p:sp>
        <p:nvSpPr>
          <p:cNvPr id="15" name="Text Placeholder 4">
            <a:extLst>
              <a:ext uri="{FF2B5EF4-FFF2-40B4-BE49-F238E27FC236}">
                <a16:creationId xmlns:a16="http://schemas.microsoft.com/office/drawing/2014/main" id="{3DB7F5E4-1277-4C9A-9546-C540F4862D76}"/>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7" name="Picture 16">
            <a:extLst>
              <a:ext uri="{FF2B5EF4-FFF2-40B4-BE49-F238E27FC236}">
                <a16:creationId xmlns:a16="http://schemas.microsoft.com/office/drawing/2014/main" id="{A4C46169-1A10-411E-AE2F-273BF37A4B8D}"/>
              </a:ext>
            </a:extLst>
          </p:cNvPr>
          <p:cNvPicPr>
            <a:picLocks noChangeAspect="1"/>
          </p:cNvPicPr>
          <p:nvPr/>
        </p:nvPicPr>
        <p:blipFill>
          <a:blip r:embed="rId4"/>
          <a:stretch>
            <a:fillRect/>
          </a:stretch>
        </p:blipFill>
        <p:spPr>
          <a:xfrm>
            <a:off x="1851067" y="6189666"/>
            <a:ext cx="234572" cy="234572"/>
          </a:xfrm>
          <a:prstGeom prst="rect">
            <a:avLst/>
          </a:prstGeom>
        </p:spPr>
      </p:pic>
      <p:pic>
        <p:nvPicPr>
          <p:cNvPr id="18" name="Picture 17">
            <a:extLst>
              <a:ext uri="{FF2B5EF4-FFF2-40B4-BE49-F238E27FC236}">
                <a16:creationId xmlns:a16="http://schemas.microsoft.com/office/drawing/2014/main" id="{F9D751C0-8601-4B57-91F5-223A6A258807}"/>
              </a:ext>
            </a:extLst>
          </p:cNvPr>
          <p:cNvPicPr>
            <a:picLocks noChangeAspect="1"/>
          </p:cNvPicPr>
          <p:nvPr/>
        </p:nvPicPr>
        <p:blipFill>
          <a:blip r:embed="rId4"/>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4019776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09259" y="4248479"/>
            <a:ext cx="185422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t>8:30p</a:t>
            </a:r>
          </a:p>
          <a:p>
            <a:pPr algn="ctr"/>
            <a:r>
              <a:rPr lang="en-US" sz="1600" dirty="0"/>
              <a:t>Total % of </a:t>
            </a:r>
          </a:p>
          <a:p>
            <a:pPr algn="ctr"/>
            <a:r>
              <a:rPr lang="en-US" sz="1600" dirty="0"/>
              <a:t>TV-topics In Top 10: </a:t>
            </a:r>
            <a:r>
              <a:rPr lang="en-US" sz="1600" b="1" u="sng" dirty="0"/>
              <a:t>50%</a:t>
            </a:r>
          </a:p>
        </p:txBody>
      </p:sp>
      <p:sp>
        <p:nvSpPr>
          <p:cNvPr id="10" name="Oval 9"/>
          <p:cNvSpPr/>
          <p:nvPr/>
        </p:nvSpPr>
        <p:spPr>
          <a:xfrm>
            <a:off x="2499472" y="4248479"/>
            <a:ext cx="185422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t>9:30p</a:t>
            </a:r>
          </a:p>
          <a:p>
            <a:pPr algn="ctr"/>
            <a:r>
              <a:rPr lang="en-US" sz="1600" dirty="0"/>
              <a:t>Total % of </a:t>
            </a:r>
          </a:p>
          <a:p>
            <a:pPr algn="ctr"/>
            <a:r>
              <a:rPr lang="en-US" sz="1600" dirty="0"/>
              <a:t>TV-topics In Top 10: </a:t>
            </a:r>
            <a:r>
              <a:rPr lang="en-US" sz="1600" b="1" u="sng" dirty="0"/>
              <a:t>70%</a:t>
            </a:r>
          </a:p>
        </p:txBody>
      </p:sp>
      <p:sp>
        <p:nvSpPr>
          <p:cNvPr id="11" name="Oval 10"/>
          <p:cNvSpPr/>
          <p:nvPr/>
        </p:nvSpPr>
        <p:spPr>
          <a:xfrm>
            <a:off x="4768838" y="4248479"/>
            <a:ext cx="185422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t>10:30p</a:t>
            </a:r>
          </a:p>
          <a:p>
            <a:pPr algn="ctr"/>
            <a:r>
              <a:rPr lang="en-US" sz="1600" dirty="0"/>
              <a:t>Total % of </a:t>
            </a:r>
          </a:p>
          <a:p>
            <a:pPr algn="ctr"/>
            <a:r>
              <a:rPr lang="en-US" sz="1600" dirty="0"/>
              <a:t>TV-topics In Top 10: </a:t>
            </a:r>
            <a:r>
              <a:rPr lang="en-US" sz="1600" b="1" u="sng" dirty="0"/>
              <a:t>76%</a:t>
            </a:r>
          </a:p>
        </p:txBody>
      </p:sp>
      <p:sp>
        <p:nvSpPr>
          <p:cNvPr id="12" name="Oval 11"/>
          <p:cNvSpPr/>
          <p:nvPr/>
        </p:nvSpPr>
        <p:spPr>
          <a:xfrm>
            <a:off x="7092828" y="4248479"/>
            <a:ext cx="185422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t>11:30p</a:t>
            </a:r>
          </a:p>
          <a:p>
            <a:pPr algn="ctr"/>
            <a:r>
              <a:rPr lang="en-US" sz="1600" dirty="0"/>
              <a:t>Total % of </a:t>
            </a:r>
          </a:p>
          <a:p>
            <a:pPr algn="ctr"/>
            <a:r>
              <a:rPr lang="en-US" sz="1600" dirty="0"/>
              <a:t>TV-topics In Top 10: </a:t>
            </a:r>
            <a:r>
              <a:rPr lang="en-US" sz="1600" b="1" u="sng" dirty="0"/>
              <a:t>72%</a:t>
            </a:r>
          </a:p>
        </p:txBody>
      </p:sp>
      <p:sp>
        <p:nvSpPr>
          <p:cNvPr id="7" name="Rectangle 6"/>
          <p:cNvSpPr/>
          <p:nvPr/>
        </p:nvSpPr>
        <p:spPr>
          <a:xfrm>
            <a:off x="184661" y="402822"/>
            <a:ext cx="8829065" cy="74970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spcBef>
                <a:spcPct val="0"/>
              </a:spcBef>
              <a:defRPr/>
            </a:pPr>
            <a:r>
              <a:rPr lang="en-US" sz="2600" spc="-100" dirty="0">
                <a:solidFill>
                  <a:schemeClr val="tx1"/>
                </a:solidFill>
                <a:latin typeface="Trebuchet MS"/>
                <a:ea typeface="+mj-ea"/>
              </a:rPr>
              <a:t>Overall, Ad-Supported TV Accounted For Nearly </a:t>
            </a:r>
            <a:r>
              <a:rPr lang="en-US" sz="2600" b="1" i="1" u="sng" spc="-100" dirty="0">
                <a:solidFill>
                  <a:schemeClr val="tx1"/>
                </a:solidFill>
                <a:latin typeface="Trebuchet MS"/>
                <a:ea typeface="+mj-ea"/>
              </a:rPr>
              <a:t>7 Of The Top 10</a:t>
            </a:r>
            <a:r>
              <a:rPr lang="en-US" sz="2600" spc="-100" dirty="0">
                <a:solidFill>
                  <a:schemeClr val="tx1"/>
                </a:solidFill>
                <a:latin typeface="Trebuchet MS"/>
                <a:ea typeface="+mj-ea"/>
              </a:rPr>
              <a:t> Trending Twitter Topics Through The Four-Week Time Period</a:t>
            </a:r>
          </a:p>
        </p:txBody>
      </p:sp>
      <p:sp>
        <p:nvSpPr>
          <p:cNvPr id="8" name="TextBox 7"/>
          <p:cNvSpPr txBox="1"/>
          <p:nvPr/>
        </p:nvSpPr>
        <p:spPr>
          <a:xfrm>
            <a:off x="177554" y="6465402"/>
            <a:ext cx="7610622" cy="307777"/>
          </a:xfrm>
          <a:prstGeom prst="rect">
            <a:avLst/>
          </a:prstGeom>
          <a:noFill/>
        </p:spPr>
        <p:txBody>
          <a:bodyPr wrap="square" rtlCol="0">
            <a:spAutoFit/>
          </a:bodyPr>
          <a:lstStyle/>
          <a:p>
            <a:r>
              <a:rPr lang="en-US" sz="700" dirty="0">
                <a:latin typeface="Trebuchet MS" panose="020B0603020202020204" pitchFamily="34" charset="0"/>
              </a:rPr>
              <a:t>Source: VAB custom analysis of Top 10 trending Twitter Topics each night (8:30p, 9:30p, 10:30p, 11:30p) aggregated during 4-week time period (5/15/2017 – 6/11/2017).  </a:t>
            </a:r>
          </a:p>
          <a:p>
            <a:r>
              <a:rPr lang="en-US" sz="700" u="sng" dirty="0">
                <a:latin typeface="Trebuchet MS" panose="020B0603020202020204" pitchFamily="34" charset="0"/>
              </a:rPr>
              <a:t>Results include both “direct” and “related” TV topics</a:t>
            </a:r>
            <a:r>
              <a:rPr lang="en-US" sz="700" dirty="0">
                <a:latin typeface="Trebuchet MS" panose="020B0603020202020204" pitchFamily="34" charset="0"/>
              </a:rPr>
              <a:t>.</a:t>
            </a:r>
          </a:p>
        </p:txBody>
      </p:sp>
      <p:sp>
        <p:nvSpPr>
          <p:cNvPr id="4" name="Oval 3">
            <a:extLst>
              <a:ext uri="{FF2B5EF4-FFF2-40B4-BE49-F238E27FC236}">
                <a16:creationId xmlns:a16="http://schemas.microsoft.com/office/drawing/2014/main" id="{68E01E6D-E44F-4B6E-9D18-D53FA01AEF21}"/>
              </a:ext>
            </a:extLst>
          </p:cNvPr>
          <p:cNvSpPr/>
          <p:nvPr/>
        </p:nvSpPr>
        <p:spPr>
          <a:xfrm>
            <a:off x="3056279" y="1220548"/>
            <a:ext cx="2723084" cy="2312766"/>
          </a:xfrm>
          <a:prstGeom prst="ellipse">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u="sng" dirty="0"/>
              <a:t>67%</a:t>
            </a:r>
          </a:p>
          <a:p>
            <a:pPr algn="ctr"/>
            <a:r>
              <a:rPr lang="en-US" sz="1600" dirty="0"/>
              <a:t>Overall Total % of TV-topics in Top 10 During Primetime</a:t>
            </a:r>
          </a:p>
        </p:txBody>
      </p:sp>
      <p:sp>
        <p:nvSpPr>
          <p:cNvPr id="13" name="TextBox 12">
            <a:extLst>
              <a:ext uri="{FF2B5EF4-FFF2-40B4-BE49-F238E27FC236}">
                <a16:creationId xmlns:a16="http://schemas.microsoft.com/office/drawing/2014/main" id="{1D6AF794-4488-4F96-AB86-CB090444C6E0}"/>
              </a:ext>
            </a:extLst>
          </p:cNvPr>
          <p:cNvSpPr txBox="1"/>
          <p:nvPr/>
        </p:nvSpPr>
        <p:spPr>
          <a:xfrm>
            <a:off x="184661" y="3645216"/>
            <a:ext cx="88290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Trebuchet MS" panose="020B0603020202020204" pitchFamily="34" charset="0"/>
                <a:ea typeface="+mn-ea"/>
                <a:cs typeface="+mn-cs"/>
              </a:rPr>
              <a:t>Although this analysis was conducted as the summer season was getting underway between May-June,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Trebuchet MS" panose="020B0603020202020204" pitchFamily="34" charset="0"/>
                <a:ea typeface="+mn-ea"/>
                <a:cs typeface="+mn-cs"/>
              </a:rPr>
              <a:t>ad-supported TV continued to dominate the top social conversations on Twitter</a:t>
            </a:r>
          </a:p>
        </p:txBody>
      </p:sp>
      <p:sp>
        <p:nvSpPr>
          <p:cNvPr id="18" name="Text Placeholder 4">
            <a:extLst>
              <a:ext uri="{FF2B5EF4-FFF2-40B4-BE49-F238E27FC236}">
                <a16:creationId xmlns:a16="http://schemas.microsoft.com/office/drawing/2014/main" id="{32731A41-040D-486F-877E-CF4F23F83C0F}"/>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20" name="Picture 19">
            <a:extLst>
              <a:ext uri="{FF2B5EF4-FFF2-40B4-BE49-F238E27FC236}">
                <a16:creationId xmlns:a16="http://schemas.microsoft.com/office/drawing/2014/main" id="{127FE54E-246B-48FD-BA04-2FA778F515D9}"/>
              </a:ext>
            </a:extLst>
          </p:cNvPr>
          <p:cNvPicPr>
            <a:picLocks noChangeAspect="1"/>
          </p:cNvPicPr>
          <p:nvPr/>
        </p:nvPicPr>
        <p:blipFill>
          <a:blip r:embed="rId3"/>
          <a:stretch>
            <a:fillRect/>
          </a:stretch>
        </p:blipFill>
        <p:spPr>
          <a:xfrm>
            <a:off x="1851067" y="6189666"/>
            <a:ext cx="234572" cy="234572"/>
          </a:xfrm>
          <a:prstGeom prst="rect">
            <a:avLst/>
          </a:prstGeom>
        </p:spPr>
      </p:pic>
      <p:pic>
        <p:nvPicPr>
          <p:cNvPr id="21" name="Picture 20">
            <a:extLst>
              <a:ext uri="{FF2B5EF4-FFF2-40B4-BE49-F238E27FC236}">
                <a16:creationId xmlns:a16="http://schemas.microsoft.com/office/drawing/2014/main" id="{143AB0B2-1FD1-430C-A431-F482E4F11293}"/>
              </a:ext>
            </a:extLst>
          </p:cNvPr>
          <p:cNvPicPr>
            <a:picLocks noChangeAspect="1"/>
          </p:cNvPicPr>
          <p:nvPr/>
        </p:nvPicPr>
        <p:blipFill>
          <a:blip r:embed="rId3"/>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1097064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4338" y="2027434"/>
            <a:ext cx="1066800" cy="388857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 name="Rectangle 7"/>
          <p:cNvSpPr/>
          <p:nvPr/>
        </p:nvSpPr>
        <p:spPr>
          <a:xfrm>
            <a:off x="2191482" y="2027435"/>
            <a:ext cx="1066800" cy="388973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Rectangle 8"/>
          <p:cNvSpPr/>
          <p:nvPr/>
        </p:nvSpPr>
        <p:spPr>
          <a:xfrm>
            <a:off x="3335646" y="2012777"/>
            <a:ext cx="1066800" cy="3903762"/>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p:cNvSpPr/>
          <p:nvPr/>
        </p:nvSpPr>
        <p:spPr>
          <a:xfrm>
            <a:off x="4483348" y="2018640"/>
            <a:ext cx="1066800" cy="388973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Rectangle 13"/>
          <p:cNvSpPr/>
          <p:nvPr/>
        </p:nvSpPr>
        <p:spPr>
          <a:xfrm>
            <a:off x="5623415" y="2012781"/>
            <a:ext cx="1066800" cy="3895018"/>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ectangle 14"/>
          <p:cNvSpPr/>
          <p:nvPr/>
        </p:nvSpPr>
        <p:spPr>
          <a:xfrm>
            <a:off x="6763482" y="2012777"/>
            <a:ext cx="1066800" cy="3895022"/>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p:cNvSpPr/>
          <p:nvPr/>
        </p:nvSpPr>
        <p:spPr>
          <a:xfrm>
            <a:off x="7901359" y="1998132"/>
            <a:ext cx="1049207" cy="3916142"/>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p:cNvSpPr/>
          <p:nvPr/>
        </p:nvSpPr>
        <p:spPr>
          <a:xfrm>
            <a:off x="1057268" y="1725562"/>
            <a:ext cx="106386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81%</a:t>
            </a:r>
          </a:p>
        </p:txBody>
      </p:sp>
      <p:sp>
        <p:nvSpPr>
          <p:cNvPr id="18" name="Rectangle 17"/>
          <p:cNvSpPr/>
          <p:nvPr/>
        </p:nvSpPr>
        <p:spPr>
          <a:xfrm>
            <a:off x="2191482" y="1737284"/>
            <a:ext cx="1064603"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69%</a:t>
            </a:r>
          </a:p>
        </p:txBody>
      </p:sp>
      <p:sp>
        <p:nvSpPr>
          <p:cNvPr id="19" name="Rectangle 18"/>
          <p:cNvSpPr/>
          <p:nvPr/>
        </p:nvSpPr>
        <p:spPr>
          <a:xfrm>
            <a:off x="3334482" y="1722630"/>
            <a:ext cx="1067891"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66%</a:t>
            </a:r>
          </a:p>
        </p:txBody>
      </p:sp>
      <p:sp>
        <p:nvSpPr>
          <p:cNvPr id="20" name="Rectangle 19"/>
          <p:cNvSpPr/>
          <p:nvPr/>
        </p:nvSpPr>
        <p:spPr>
          <a:xfrm>
            <a:off x="4478640" y="1728492"/>
            <a:ext cx="107230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68%</a:t>
            </a:r>
          </a:p>
        </p:txBody>
      </p:sp>
      <p:sp>
        <p:nvSpPr>
          <p:cNvPr id="21" name="Rectangle 20"/>
          <p:cNvSpPr/>
          <p:nvPr/>
        </p:nvSpPr>
        <p:spPr>
          <a:xfrm>
            <a:off x="5620482" y="1722630"/>
            <a:ext cx="1066804"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51%</a:t>
            </a:r>
          </a:p>
        </p:txBody>
      </p:sp>
      <p:sp>
        <p:nvSpPr>
          <p:cNvPr id="22" name="Rectangle 21"/>
          <p:cNvSpPr/>
          <p:nvPr/>
        </p:nvSpPr>
        <p:spPr>
          <a:xfrm>
            <a:off x="6763482" y="1731304"/>
            <a:ext cx="1066800" cy="28440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56%</a:t>
            </a:r>
          </a:p>
        </p:txBody>
      </p:sp>
      <p:sp>
        <p:nvSpPr>
          <p:cNvPr id="23" name="Rectangle 22"/>
          <p:cNvSpPr/>
          <p:nvPr/>
        </p:nvSpPr>
        <p:spPr>
          <a:xfrm>
            <a:off x="7899819" y="1710910"/>
            <a:ext cx="1050747" cy="28721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78%</a:t>
            </a:r>
          </a:p>
        </p:txBody>
      </p:sp>
      <p:sp>
        <p:nvSpPr>
          <p:cNvPr id="24" name="Rectangle 23"/>
          <p:cNvSpPr/>
          <p:nvPr/>
        </p:nvSpPr>
        <p:spPr>
          <a:xfrm>
            <a:off x="1057269" y="1435415"/>
            <a:ext cx="1063687"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Monday</a:t>
            </a:r>
          </a:p>
        </p:txBody>
      </p:sp>
      <p:sp>
        <p:nvSpPr>
          <p:cNvPr id="25" name="Rectangle 24"/>
          <p:cNvSpPr/>
          <p:nvPr/>
        </p:nvSpPr>
        <p:spPr>
          <a:xfrm>
            <a:off x="2191482" y="1438341"/>
            <a:ext cx="1066804" cy="3018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Tuesday</a:t>
            </a:r>
          </a:p>
        </p:txBody>
      </p:sp>
      <p:sp>
        <p:nvSpPr>
          <p:cNvPr id="26" name="Rectangle 25"/>
          <p:cNvSpPr/>
          <p:nvPr/>
        </p:nvSpPr>
        <p:spPr>
          <a:xfrm>
            <a:off x="3334482" y="1435411"/>
            <a:ext cx="107009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Wednesday</a:t>
            </a:r>
          </a:p>
        </p:txBody>
      </p:sp>
      <p:sp>
        <p:nvSpPr>
          <p:cNvPr id="27" name="Rectangle 26"/>
          <p:cNvSpPr/>
          <p:nvPr/>
        </p:nvSpPr>
        <p:spPr>
          <a:xfrm>
            <a:off x="4477482" y="1435415"/>
            <a:ext cx="1068991"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Thursday</a:t>
            </a:r>
          </a:p>
        </p:txBody>
      </p:sp>
      <p:sp>
        <p:nvSpPr>
          <p:cNvPr id="28" name="Rectangle 27"/>
          <p:cNvSpPr/>
          <p:nvPr/>
        </p:nvSpPr>
        <p:spPr>
          <a:xfrm>
            <a:off x="5620482" y="1435411"/>
            <a:ext cx="107010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Friday</a:t>
            </a:r>
          </a:p>
        </p:txBody>
      </p:sp>
      <p:sp>
        <p:nvSpPr>
          <p:cNvPr id="29" name="Rectangle 28"/>
          <p:cNvSpPr/>
          <p:nvPr/>
        </p:nvSpPr>
        <p:spPr>
          <a:xfrm>
            <a:off x="6766415" y="1438341"/>
            <a:ext cx="106459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Saturday</a:t>
            </a:r>
          </a:p>
        </p:txBody>
      </p:sp>
      <p:sp>
        <p:nvSpPr>
          <p:cNvPr id="30" name="Rectangle 29"/>
          <p:cNvSpPr/>
          <p:nvPr/>
        </p:nvSpPr>
        <p:spPr>
          <a:xfrm>
            <a:off x="7904292" y="1430981"/>
            <a:ext cx="1046274" cy="27993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Sunday</a:t>
            </a:r>
          </a:p>
        </p:txBody>
      </p:sp>
      <p:sp>
        <p:nvSpPr>
          <p:cNvPr id="31" name="Rectangle 30"/>
          <p:cNvSpPr/>
          <p:nvPr/>
        </p:nvSpPr>
        <p:spPr>
          <a:xfrm>
            <a:off x="152400" y="1722629"/>
            <a:ext cx="89973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u="sng" dirty="0">
                <a:solidFill>
                  <a:schemeClr val="tx1"/>
                </a:solidFill>
              </a:rPr>
              <a:t>Overall</a:t>
            </a:r>
          </a:p>
        </p:txBody>
      </p:sp>
      <p:sp>
        <p:nvSpPr>
          <p:cNvPr id="32" name="Rectangle 31"/>
          <p:cNvSpPr/>
          <p:nvPr/>
        </p:nvSpPr>
        <p:spPr>
          <a:xfrm>
            <a:off x="158262" y="2599046"/>
            <a:ext cx="90193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u="sng" dirty="0">
                <a:solidFill>
                  <a:schemeClr val="tx1"/>
                </a:solidFill>
              </a:rPr>
              <a:t>8:30p</a:t>
            </a:r>
          </a:p>
        </p:txBody>
      </p:sp>
      <p:sp>
        <p:nvSpPr>
          <p:cNvPr id="33" name="Rectangle 32"/>
          <p:cNvSpPr/>
          <p:nvPr/>
        </p:nvSpPr>
        <p:spPr>
          <a:xfrm>
            <a:off x="158262" y="3513332"/>
            <a:ext cx="899007"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u="sng" dirty="0">
                <a:solidFill>
                  <a:schemeClr val="tx1"/>
                </a:solidFill>
              </a:rPr>
              <a:t>9:30p</a:t>
            </a:r>
          </a:p>
        </p:txBody>
      </p:sp>
      <p:sp>
        <p:nvSpPr>
          <p:cNvPr id="34" name="Rectangle 33"/>
          <p:cNvSpPr/>
          <p:nvPr/>
        </p:nvSpPr>
        <p:spPr>
          <a:xfrm>
            <a:off x="158261" y="4454111"/>
            <a:ext cx="89900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u="sng" dirty="0">
                <a:solidFill>
                  <a:schemeClr val="tx1"/>
                </a:solidFill>
              </a:rPr>
              <a:t>10:30p</a:t>
            </a:r>
          </a:p>
        </p:txBody>
      </p:sp>
      <p:sp>
        <p:nvSpPr>
          <p:cNvPr id="35" name="Rectangle 34"/>
          <p:cNvSpPr/>
          <p:nvPr/>
        </p:nvSpPr>
        <p:spPr>
          <a:xfrm>
            <a:off x="158261" y="5340760"/>
            <a:ext cx="89900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u="sng" dirty="0">
                <a:solidFill>
                  <a:schemeClr val="tx1"/>
                </a:solidFill>
              </a:rPr>
              <a:t>11:30p</a:t>
            </a:r>
          </a:p>
        </p:txBody>
      </p:sp>
      <p:sp>
        <p:nvSpPr>
          <p:cNvPr id="36" name="Rectangle 35"/>
          <p:cNvSpPr/>
          <p:nvPr/>
        </p:nvSpPr>
        <p:spPr>
          <a:xfrm>
            <a:off x="152401" y="261328"/>
            <a:ext cx="8815758" cy="88062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spcBef>
                <a:spcPct val="0"/>
              </a:spcBef>
              <a:defRPr/>
            </a:pPr>
            <a:r>
              <a:rPr lang="en-US" sz="2600" spc="-100" dirty="0">
                <a:solidFill>
                  <a:schemeClr val="tx1"/>
                </a:solidFill>
                <a:latin typeface="Trebuchet MS"/>
                <a:ea typeface="+mj-ea"/>
              </a:rPr>
              <a:t>At Least Half Of The Top 10 Trending Topics </a:t>
            </a:r>
            <a:r>
              <a:rPr lang="en-US" sz="2600" b="1" i="1" spc="-100" dirty="0">
                <a:solidFill>
                  <a:schemeClr val="tx1"/>
                </a:solidFill>
                <a:latin typeface="Trebuchet MS"/>
                <a:ea typeface="+mj-ea"/>
              </a:rPr>
              <a:t>On Any Night </a:t>
            </a:r>
          </a:p>
          <a:p>
            <a:pPr algn="ctr">
              <a:lnSpc>
                <a:spcPts val="2800"/>
              </a:lnSpc>
              <a:spcBef>
                <a:spcPct val="0"/>
              </a:spcBef>
              <a:defRPr/>
            </a:pPr>
            <a:r>
              <a:rPr lang="en-US" sz="2600" spc="-100" dirty="0">
                <a:solidFill>
                  <a:schemeClr val="tx1"/>
                </a:solidFill>
                <a:latin typeface="Trebuchet MS"/>
                <a:ea typeface="+mj-ea"/>
              </a:rPr>
              <a:t>Were Based on Ad-Supported TV Content</a:t>
            </a:r>
          </a:p>
        </p:txBody>
      </p:sp>
      <p:sp>
        <p:nvSpPr>
          <p:cNvPr id="37" name="TextBox 36"/>
          <p:cNvSpPr txBox="1"/>
          <p:nvPr/>
        </p:nvSpPr>
        <p:spPr>
          <a:xfrm>
            <a:off x="1070620" y="2611922"/>
            <a:ext cx="7879948" cy="338554"/>
          </a:xfrm>
          <a:prstGeom prst="rect">
            <a:avLst/>
          </a:prstGeom>
          <a:noFill/>
        </p:spPr>
        <p:txBody>
          <a:bodyPr wrap="square" rtlCol="0">
            <a:spAutoFit/>
          </a:bodyPr>
          <a:lstStyle/>
          <a:p>
            <a:r>
              <a:rPr lang="en-US" sz="1600" b="1" dirty="0">
                <a:solidFill>
                  <a:schemeClr val="bg1"/>
                </a:solidFill>
              </a:rPr>
              <a:t>    65%            48%            40%             38%            35%            48%             78%</a:t>
            </a:r>
          </a:p>
        </p:txBody>
      </p:sp>
      <p:sp>
        <p:nvSpPr>
          <p:cNvPr id="42" name="Rectangle 41"/>
          <p:cNvSpPr/>
          <p:nvPr/>
        </p:nvSpPr>
        <p:spPr>
          <a:xfrm>
            <a:off x="1054339" y="1140833"/>
            <a:ext cx="7896228"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Four Week Average: % of Top 10 Trending Topics That Are Based On TV Content</a:t>
            </a:r>
          </a:p>
        </p:txBody>
      </p:sp>
      <p:sp>
        <p:nvSpPr>
          <p:cNvPr id="44" name="TextBox 43">
            <a:extLst>
              <a:ext uri="{FF2B5EF4-FFF2-40B4-BE49-F238E27FC236}">
                <a16:creationId xmlns:a16="http://schemas.microsoft.com/office/drawing/2014/main" id="{A13E0AAA-4D39-443B-A6AD-BB2D6C86EA28}"/>
              </a:ext>
            </a:extLst>
          </p:cNvPr>
          <p:cNvSpPr txBox="1"/>
          <p:nvPr/>
        </p:nvSpPr>
        <p:spPr>
          <a:xfrm>
            <a:off x="1070620" y="3539825"/>
            <a:ext cx="7897539" cy="338554"/>
          </a:xfrm>
          <a:prstGeom prst="rect">
            <a:avLst/>
          </a:prstGeom>
          <a:noFill/>
        </p:spPr>
        <p:txBody>
          <a:bodyPr wrap="square" rtlCol="0">
            <a:spAutoFit/>
          </a:bodyPr>
          <a:lstStyle/>
          <a:p>
            <a:r>
              <a:rPr lang="en-US" sz="1600" b="1" dirty="0">
                <a:solidFill>
                  <a:schemeClr val="bg1"/>
                </a:solidFill>
              </a:rPr>
              <a:t>    85%            73%            68%             75%            55%            55%             80%</a:t>
            </a:r>
          </a:p>
        </p:txBody>
      </p:sp>
      <p:sp>
        <p:nvSpPr>
          <p:cNvPr id="45" name="TextBox 44">
            <a:extLst>
              <a:ext uri="{FF2B5EF4-FFF2-40B4-BE49-F238E27FC236}">
                <a16:creationId xmlns:a16="http://schemas.microsoft.com/office/drawing/2014/main" id="{71360045-D61B-4975-8969-F38262F29BD2}"/>
              </a:ext>
            </a:extLst>
          </p:cNvPr>
          <p:cNvSpPr txBox="1"/>
          <p:nvPr/>
        </p:nvSpPr>
        <p:spPr>
          <a:xfrm>
            <a:off x="1070620" y="4436482"/>
            <a:ext cx="7897539" cy="338554"/>
          </a:xfrm>
          <a:prstGeom prst="rect">
            <a:avLst/>
          </a:prstGeom>
          <a:noFill/>
        </p:spPr>
        <p:txBody>
          <a:bodyPr wrap="square" rtlCol="0">
            <a:spAutoFit/>
          </a:bodyPr>
          <a:lstStyle/>
          <a:p>
            <a:r>
              <a:rPr lang="en-US" sz="1600" b="1" dirty="0">
                <a:solidFill>
                  <a:schemeClr val="bg1"/>
                </a:solidFill>
              </a:rPr>
              <a:t>    85%            80%            80%             80%            58%            68%             80%</a:t>
            </a:r>
          </a:p>
        </p:txBody>
      </p:sp>
      <p:sp>
        <p:nvSpPr>
          <p:cNvPr id="46" name="TextBox 45">
            <a:extLst>
              <a:ext uri="{FF2B5EF4-FFF2-40B4-BE49-F238E27FC236}">
                <a16:creationId xmlns:a16="http://schemas.microsoft.com/office/drawing/2014/main" id="{1F8862A0-8231-4205-B030-68053581879B}"/>
              </a:ext>
            </a:extLst>
          </p:cNvPr>
          <p:cNvSpPr txBox="1"/>
          <p:nvPr/>
        </p:nvSpPr>
        <p:spPr>
          <a:xfrm>
            <a:off x="1070620" y="5311675"/>
            <a:ext cx="7879947" cy="338554"/>
          </a:xfrm>
          <a:prstGeom prst="rect">
            <a:avLst/>
          </a:prstGeom>
          <a:noFill/>
        </p:spPr>
        <p:txBody>
          <a:bodyPr wrap="square" rtlCol="0">
            <a:spAutoFit/>
          </a:bodyPr>
          <a:lstStyle/>
          <a:p>
            <a:r>
              <a:rPr lang="en-US" sz="1600" b="1" dirty="0">
                <a:solidFill>
                  <a:schemeClr val="bg1"/>
                </a:solidFill>
              </a:rPr>
              <a:t>    88%            75%            78%             78%            58%            55%             73%</a:t>
            </a:r>
          </a:p>
        </p:txBody>
      </p:sp>
      <p:sp>
        <p:nvSpPr>
          <p:cNvPr id="39" name="TextBox 38">
            <a:extLst>
              <a:ext uri="{FF2B5EF4-FFF2-40B4-BE49-F238E27FC236}">
                <a16:creationId xmlns:a16="http://schemas.microsoft.com/office/drawing/2014/main" id="{A27EFB34-23F4-4241-A0D0-3584DB0747EA}"/>
              </a:ext>
            </a:extLst>
          </p:cNvPr>
          <p:cNvSpPr txBox="1"/>
          <p:nvPr/>
        </p:nvSpPr>
        <p:spPr>
          <a:xfrm>
            <a:off x="139316" y="6440954"/>
            <a:ext cx="7458222" cy="307777"/>
          </a:xfrm>
          <a:prstGeom prst="rect">
            <a:avLst/>
          </a:prstGeom>
          <a:noFill/>
        </p:spPr>
        <p:txBody>
          <a:bodyPr wrap="square" rtlCol="0">
            <a:spAutoFit/>
          </a:bodyPr>
          <a:lstStyle/>
          <a:p>
            <a:pPr lvl="0"/>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(5/15/207 – 6/11/2017).  Reflects four week average by day and time</a:t>
            </a:r>
            <a:r>
              <a:rPr kumimoji="0" lang="en-US" sz="700" b="0" i="0" strike="noStrike" kern="1200" cap="none" spc="0" normalizeH="0" baseline="0" noProof="0" dirty="0">
                <a:ln>
                  <a:noFill/>
                </a:ln>
                <a:solidFill>
                  <a:prstClr val="black"/>
                </a:solidFill>
                <a:effectLst/>
                <a:uLnTx/>
                <a:uFillTx/>
                <a:latin typeface="Trebuchet MS" panose="020B0603020202020204" pitchFamily="34" charset="0"/>
                <a:ea typeface="+mn-ea"/>
                <a:cs typeface="+mn-cs"/>
              </a:rPr>
              <a:t>. Results include both “direct” and “related” TV topics. </a:t>
            </a:r>
          </a:p>
        </p:txBody>
      </p:sp>
      <p:sp>
        <p:nvSpPr>
          <p:cNvPr id="47" name="Text Placeholder 4">
            <a:extLst>
              <a:ext uri="{FF2B5EF4-FFF2-40B4-BE49-F238E27FC236}">
                <a16:creationId xmlns:a16="http://schemas.microsoft.com/office/drawing/2014/main" id="{A0F48CB2-C7BB-493C-A7A6-C8F374312E20}"/>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49" name="Picture 48">
            <a:extLst>
              <a:ext uri="{FF2B5EF4-FFF2-40B4-BE49-F238E27FC236}">
                <a16:creationId xmlns:a16="http://schemas.microsoft.com/office/drawing/2014/main" id="{638FD8AA-7297-41AB-A9FD-06CDEED762C0}"/>
              </a:ext>
            </a:extLst>
          </p:cNvPr>
          <p:cNvPicPr>
            <a:picLocks noChangeAspect="1"/>
          </p:cNvPicPr>
          <p:nvPr/>
        </p:nvPicPr>
        <p:blipFill>
          <a:blip r:embed="rId3"/>
          <a:stretch>
            <a:fillRect/>
          </a:stretch>
        </p:blipFill>
        <p:spPr>
          <a:xfrm>
            <a:off x="1851067" y="6189666"/>
            <a:ext cx="234572" cy="234572"/>
          </a:xfrm>
          <a:prstGeom prst="rect">
            <a:avLst/>
          </a:prstGeom>
        </p:spPr>
      </p:pic>
      <p:pic>
        <p:nvPicPr>
          <p:cNvPr id="50" name="Picture 49">
            <a:extLst>
              <a:ext uri="{FF2B5EF4-FFF2-40B4-BE49-F238E27FC236}">
                <a16:creationId xmlns:a16="http://schemas.microsoft.com/office/drawing/2014/main" id="{7475D7A0-87C9-497C-8E0A-D63CADD38C39}"/>
              </a:ext>
            </a:extLst>
          </p:cNvPr>
          <p:cNvPicPr>
            <a:picLocks noChangeAspect="1"/>
          </p:cNvPicPr>
          <p:nvPr/>
        </p:nvPicPr>
        <p:blipFill>
          <a:blip r:embed="rId3"/>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921401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1450" y="359035"/>
            <a:ext cx="8874226" cy="810478"/>
          </a:xfrm>
          <a:prstGeom prst="rect">
            <a:avLst/>
          </a:prstGeom>
          <a:noFill/>
        </p:spPr>
        <p:txBody>
          <a:bodyPr wrap="square" rtlCol="0">
            <a:spAutoFit/>
          </a:bodyPr>
          <a:lstStyle/>
          <a:p>
            <a:pPr marR="0" lvl="0" indent="0" algn="ctr" fontAlgn="auto">
              <a:lnSpc>
                <a:spcPts val="2800"/>
              </a:lnSpc>
              <a:spcBef>
                <a:spcPct val="0"/>
              </a:spcBef>
              <a:spcAft>
                <a:spcPts val="0"/>
              </a:spcAft>
              <a:buClrTx/>
              <a:buSzTx/>
              <a:buFontTx/>
              <a:buNone/>
              <a:tabLst/>
              <a:defRPr/>
            </a:pPr>
            <a:r>
              <a:rPr lang="en-US" sz="2600" spc="-100" dirty="0">
                <a:latin typeface="Trebuchet MS"/>
                <a:ea typeface="+mj-ea"/>
              </a:rPr>
              <a:t>At Least One Sporting Event &amp; Entertainment Program Had A Related Topic Trend In The Top 10 </a:t>
            </a:r>
            <a:r>
              <a:rPr lang="en-US" sz="2600" b="1" i="1" spc="-100" dirty="0">
                <a:latin typeface="Trebuchet MS"/>
                <a:ea typeface="+mj-ea"/>
              </a:rPr>
              <a:t>Each Night</a:t>
            </a:r>
          </a:p>
        </p:txBody>
      </p:sp>
      <p:sp>
        <p:nvSpPr>
          <p:cNvPr id="15" name="Rounded Rectangle 10"/>
          <p:cNvSpPr/>
          <p:nvPr/>
        </p:nvSpPr>
        <p:spPr>
          <a:xfrm>
            <a:off x="171450" y="1555338"/>
            <a:ext cx="8874226"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Four-Week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 of Nights Ad-Supported TV Programming Trended In Top 10 Topics By Genre</a:t>
            </a:r>
          </a:p>
        </p:txBody>
      </p:sp>
      <p:graphicFrame>
        <p:nvGraphicFramePr>
          <p:cNvPr id="7" name="Chart 6"/>
          <p:cNvGraphicFramePr/>
          <p:nvPr>
            <p:extLst>
              <p:ext uri="{D42A27DB-BD31-4B8C-83A1-F6EECF244321}">
                <p14:modId xmlns:p14="http://schemas.microsoft.com/office/powerpoint/2010/main" val="3069230437"/>
              </p:ext>
            </p:extLst>
          </p:nvPr>
        </p:nvGraphicFramePr>
        <p:xfrm>
          <a:off x="519445" y="2276476"/>
          <a:ext cx="8062452" cy="371566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92492D69-0888-4CBD-A432-6B30AB8228D4}"/>
              </a:ext>
            </a:extLst>
          </p:cNvPr>
          <p:cNvSpPr txBox="1"/>
          <p:nvPr/>
        </p:nvSpPr>
        <p:spPr>
          <a:xfrm>
            <a:off x="171450" y="6446630"/>
            <a:ext cx="7530723"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(5/15/2017 – 6/11/2017).  Results include both “direct” and “related” TV topics.</a:t>
            </a:r>
          </a:p>
        </p:txBody>
      </p:sp>
      <p:sp>
        <p:nvSpPr>
          <p:cNvPr id="13" name="Text Placeholder 4">
            <a:extLst>
              <a:ext uri="{FF2B5EF4-FFF2-40B4-BE49-F238E27FC236}">
                <a16:creationId xmlns:a16="http://schemas.microsoft.com/office/drawing/2014/main" id="{3159D680-2F98-494B-B77C-14E76BA06284}"/>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6" name="Picture 15">
            <a:extLst>
              <a:ext uri="{FF2B5EF4-FFF2-40B4-BE49-F238E27FC236}">
                <a16:creationId xmlns:a16="http://schemas.microsoft.com/office/drawing/2014/main" id="{62CB2E5E-9E23-4941-B045-650CFD42EA29}"/>
              </a:ext>
            </a:extLst>
          </p:cNvPr>
          <p:cNvPicPr>
            <a:picLocks noChangeAspect="1"/>
          </p:cNvPicPr>
          <p:nvPr/>
        </p:nvPicPr>
        <p:blipFill>
          <a:blip r:embed="rId3"/>
          <a:stretch>
            <a:fillRect/>
          </a:stretch>
        </p:blipFill>
        <p:spPr>
          <a:xfrm>
            <a:off x="1851067" y="6189666"/>
            <a:ext cx="234572" cy="234572"/>
          </a:xfrm>
          <a:prstGeom prst="rect">
            <a:avLst/>
          </a:prstGeom>
        </p:spPr>
      </p:pic>
      <p:pic>
        <p:nvPicPr>
          <p:cNvPr id="17" name="Picture 16">
            <a:extLst>
              <a:ext uri="{FF2B5EF4-FFF2-40B4-BE49-F238E27FC236}">
                <a16:creationId xmlns:a16="http://schemas.microsoft.com/office/drawing/2014/main" id="{B85ECC08-BF9A-4041-9087-4D34D2DBDD82}"/>
              </a:ext>
            </a:extLst>
          </p:cNvPr>
          <p:cNvPicPr>
            <a:picLocks noChangeAspect="1"/>
          </p:cNvPicPr>
          <p:nvPr/>
        </p:nvPicPr>
        <p:blipFill>
          <a:blip r:embed="rId3"/>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1726630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5313F6-8FE7-4BF1-AEB3-C7C85FCA540F}"/>
              </a:ext>
            </a:extLst>
          </p:cNvPr>
          <p:cNvSpPr/>
          <p:nvPr/>
        </p:nvSpPr>
        <p:spPr>
          <a:xfrm>
            <a:off x="13014" y="1749592"/>
            <a:ext cx="9110501" cy="4927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136" y="3728338"/>
            <a:ext cx="552302" cy="485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1406191"/>
            <a:ext cx="91440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Tx/>
                <a:latin typeface="Trebuchet MS"/>
                <a:ea typeface="+mn-ea"/>
                <a:cs typeface="+mn-cs"/>
              </a:rPr>
              <a:t>Top Twitter Trending TV Topics By Night</a:t>
            </a:r>
          </a:p>
        </p:txBody>
      </p:sp>
      <p:sp>
        <p:nvSpPr>
          <p:cNvPr id="6" name="Rectangle 2"/>
          <p:cNvSpPr>
            <a:spLocks/>
          </p:cNvSpPr>
          <p:nvPr/>
        </p:nvSpPr>
        <p:spPr bwMode="auto">
          <a:xfrm>
            <a:off x="241582" y="255018"/>
            <a:ext cx="8632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3200">
                <a:solidFill>
                  <a:schemeClr val="tx1"/>
                </a:solidFill>
                <a:latin typeface="Trebuchet MS" panose="020B0603020202020204" pitchFamily="34" charset="0"/>
                <a:ea typeface="ＭＳ Ｐゴシック" panose="020B0600070205080204" pitchFamily="34" charset="-128"/>
              </a:defRPr>
            </a:lvl1pPr>
            <a:lvl2pPr marL="742950" indent="-285750">
              <a:defRPr sz="3200">
                <a:solidFill>
                  <a:schemeClr val="tx1"/>
                </a:solidFill>
                <a:latin typeface="Trebuchet MS" panose="020B0603020202020204" pitchFamily="34" charset="0"/>
                <a:ea typeface="ＭＳ Ｐゴシック" panose="020B0600070205080204" pitchFamily="34" charset="-128"/>
              </a:defRPr>
            </a:lvl2pPr>
            <a:lvl3pPr marL="1143000" indent="-228600">
              <a:defRPr sz="3200">
                <a:solidFill>
                  <a:schemeClr val="tx1"/>
                </a:solidFill>
                <a:latin typeface="Trebuchet MS" panose="020B0603020202020204" pitchFamily="34" charset="0"/>
                <a:ea typeface="ＭＳ Ｐゴシック" panose="020B0600070205080204" pitchFamily="34" charset="-128"/>
              </a:defRPr>
            </a:lvl3pPr>
            <a:lvl4pPr marL="1600200" indent="-228600">
              <a:defRPr sz="3200">
                <a:solidFill>
                  <a:schemeClr val="tx1"/>
                </a:solidFill>
                <a:latin typeface="Trebuchet MS" panose="020B0603020202020204" pitchFamily="34" charset="0"/>
                <a:ea typeface="ＭＳ Ｐゴシック" panose="020B0600070205080204" pitchFamily="34" charset="-128"/>
              </a:defRPr>
            </a:lvl4pPr>
            <a:lvl5pPr marL="2057400" indent="-228600">
              <a:defRPr sz="32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Trebuchet MS" panose="020B0603020202020204" pitchFamily="34" charset="0"/>
                <a:ea typeface="ＭＳ Ｐゴシック" panose="020B0600070205080204" pitchFamily="34" charset="-128"/>
              </a:defRPr>
            </a:lvl9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altLang="en-US" sz="2600" b="0" i="0" u="none" strike="noStrike" kern="1200" cap="none" spc="-100" normalizeH="0" baseline="0" noProof="0" dirty="0">
                <a:ln>
                  <a:noFill/>
                </a:ln>
                <a:effectLst/>
                <a:uLnTx/>
                <a:uFillTx/>
                <a:latin typeface="Trebuchet MS"/>
                <a:ea typeface="ＭＳ Ｐゴシック" panose="020B0600070205080204" pitchFamily="34" charset="-128"/>
                <a:cs typeface="+mn-cs"/>
              </a:rPr>
              <a:t>In Fact, </a:t>
            </a:r>
            <a:r>
              <a:rPr lang="en-US" altLang="en-US" sz="2600" b="1" i="1" u="sng" spc="-100" dirty="0">
                <a:latin typeface="Trebuchet MS"/>
              </a:rPr>
              <a:t>51</a:t>
            </a:r>
            <a:r>
              <a:rPr kumimoji="0" lang="en-US" altLang="en-US" sz="2600" b="0" i="0" u="none" strike="noStrike" kern="1200" cap="none" spc="-100" normalizeH="0" baseline="0" noProof="0" dirty="0">
                <a:ln>
                  <a:noFill/>
                </a:ln>
                <a:effectLst/>
                <a:uLnTx/>
                <a:uFillTx/>
                <a:latin typeface="Trebuchet MS"/>
                <a:ea typeface="ＭＳ Ｐゴシック" panose="020B0600070205080204" pitchFamily="34" charset="-128"/>
                <a:cs typeface="+mn-cs"/>
              </a:rPr>
              <a:t> Different Ad-Supported TV Topics Trended #1 </a:t>
            </a:r>
          </a:p>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altLang="en-US" sz="2600" b="0" i="0" u="none" strike="noStrike" kern="1200" cap="none" spc="-100" normalizeH="0" baseline="0" noProof="0" dirty="0">
                <a:ln>
                  <a:noFill/>
                </a:ln>
                <a:effectLst/>
                <a:uLnTx/>
                <a:uFillTx/>
                <a:latin typeface="Trebuchet MS"/>
                <a:ea typeface="ＭＳ Ｐゴシック" panose="020B0600070205080204" pitchFamily="34" charset="-128"/>
                <a:cs typeface="+mn-cs"/>
              </a:rPr>
              <a:t>During Primetime Over The Four-Week Time Period</a:t>
            </a:r>
          </a:p>
        </p:txBody>
      </p:sp>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10" y="2663942"/>
            <a:ext cx="550673" cy="483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55693" y="2497544"/>
            <a:ext cx="0" cy="344009"/>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93" y="2678877"/>
            <a:ext cx="565069" cy="496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423" y="2690206"/>
            <a:ext cx="548257" cy="481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9076" y="2681937"/>
            <a:ext cx="593527" cy="497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100" y="2678876"/>
            <a:ext cx="595876" cy="523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415" y="2686348"/>
            <a:ext cx="539305" cy="47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381016" y="2837914"/>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18-May</a:t>
            </a:r>
          </a:p>
        </p:txBody>
      </p:sp>
      <p:pic>
        <p:nvPicPr>
          <p:cNvPr id="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749" y="3725886"/>
            <a:ext cx="579005" cy="469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209" y="3733927"/>
            <a:ext cx="577416" cy="475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931" y="3731245"/>
            <a:ext cx="590044" cy="478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23" y="3733482"/>
            <a:ext cx="590686" cy="457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310710" y="2822283"/>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15-May</a:t>
            </a:r>
          </a:p>
        </p:txBody>
      </p:sp>
      <p:cxnSp>
        <p:nvCxnSpPr>
          <p:cNvPr id="51" name="Straight Connector 50"/>
          <p:cNvCxnSpPr/>
          <p:nvPr/>
        </p:nvCxnSpPr>
        <p:spPr>
          <a:xfrm>
            <a:off x="4598403" y="2443952"/>
            <a:ext cx="0" cy="416251"/>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906523" y="2511433"/>
            <a:ext cx="0" cy="344009"/>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933936" y="2197592"/>
            <a:ext cx="0" cy="65353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a:cxnSpLocks/>
          </p:cNvCxnSpPr>
          <p:nvPr/>
        </p:nvCxnSpPr>
        <p:spPr>
          <a:xfrm>
            <a:off x="8489746" y="2302247"/>
            <a:ext cx="1" cy="56611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264527" y="3557212"/>
            <a:ext cx="0" cy="30471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1674635" y="2837218"/>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16-May</a:t>
            </a:r>
          </a:p>
        </p:txBody>
      </p:sp>
      <p:sp>
        <p:nvSpPr>
          <p:cNvPr id="116" name="TextBox 115"/>
          <p:cNvSpPr txBox="1"/>
          <p:nvPr/>
        </p:nvSpPr>
        <p:spPr>
          <a:xfrm>
            <a:off x="5702415" y="2826596"/>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19-May</a:t>
            </a:r>
          </a:p>
        </p:txBody>
      </p:sp>
      <p:sp>
        <p:nvSpPr>
          <p:cNvPr id="117" name="TextBox 116"/>
          <p:cNvSpPr txBox="1"/>
          <p:nvPr/>
        </p:nvSpPr>
        <p:spPr>
          <a:xfrm>
            <a:off x="7016239" y="2840803"/>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20-May</a:t>
            </a:r>
          </a:p>
        </p:txBody>
      </p:sp>
      <p:sp>
        <p:nvSpPr>
          <p:cNvPr id="118" name="TextBox 117"/>
          <p:cNvSpPr txBox="1"/>
          <p:nvPr/>
        </p:nvSpPr>
        <p:spPr>
          <a:xfrm>
            <a:off x="8256872" y="2840803"/>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21-May</a:t>
            </a:r>
          </a:p>
        </p:txBody>
      </p:sp>
      <p:sp>
        <p:nvSpPr>
          <p:cNvPr id="119" name="TextBox 118"/>
          <p:cNvSpPr txBox="1"/>
          <p:nvPr/>
        </p:nvSpPr>
        <p:spPr>
          <a:xfrm>
            <a:off x="293831" y="3886649"/>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22-May</a:t>
            </a:r>
          </a:p>
        </p:txBody>
      </p:sp>
      <p:sp>
        <p:nvSpPr>
          <p:cNvPr id="120" name="TextBox 119"/>
          <p:cNvSpPr txBox="1"/>
          <p:nvPr/>
        </p:nvSpPr>
        <p:spPr>
          <a:xfrm>
            <a:off x="1719036" y="3886455"/>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23-May</a:t>
            </a:r>
          </a:p>
        </p:txBody>
      </p:sp>
      <p:sp>
        <p:nvSpPr>
          <p:cNvPr id="123" name="TextBox 122"/>
          <p:cNvSpPr txBox="1"/>
          <p:nvPr/>
        </p:nvSpPr>
        <p:spPr>
          <a:xfrm>
            <a:off x="3028742" y="3881506"/>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24-May</a:t>
            </a:r>
          </a:p>
        </p:txBody>
      </p:sp>
      <p:sp>
        <p:nvSpPr>
          <p:cNvPr id="124" name="TextBox 123"/>
          <p:cNvSpPr txBox="1"/>
          <p:nvPr/>
        </p:nvSpPr>
        <p:spPr>
          <a:xfrm>
            <a:off x="4430474" y="3901068"/>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25-May</a:t>
            </a:r>
          </a:p>
        </p:txBody>
      </p:sp>
      <p:sp>
        <p:nvSpPr>
          <p:cNvPr id="125" name="TextBox 124"/>
          <p:cNvSpPr txBox="1"/>
          <p:nvPr/>
        </p:nvSpPr>
        <p:spPr>
          <a:xfrm>
            <a:off x="5700021" y="3883229"/>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26-May</a:t>
            </a:r>
          </a:p>
        </p:txBody>
      </p:sp>
      <p:pic>
        <p:nvPicPr>
          <p:cNvPr id="12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5658" y="3725886"/>
            <a:ext cx="576819" cy="506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2" name="TextBox 131"/>
          <p:cNvSpPr txBox="1"/>
          <p:nvPr/>
        </p:nvSpPr>
        <p:spPr>
          <a:xfrm>
            <a:off x="8228612" y="3880374"/>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28-May</a:t>
            </a:r>
          </a:p>
        </p:txBody>
      </p:sp>
      <p:pic>
        <p:nvPicPr>
          <p:cNvPr id="13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419" y="3733481"/>
            <a:ext cx="542031" cy="47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TextBox 140"/>
          <p:cNvSpPr txBox="1"/>
          <p:nvPr/>
        </p:nvSpPr>
        <p:spPr>
          <a:xfrm>
            <a:off x="6956754" y="3885174"/>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27-May</a:t>
            </a:r>
          </a:p>
        </p:txBody>
      </p:sp>
      <p:pic>
        <p:nvPicPr>
          <p:cNvPr id="1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961" y="4769979"/>
            <a:ext cx="550477" cy="483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451" y="4767527"/>
            <a:ext cx="593169" cy="47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8164" y="4775568"/>
            <a:ext cx="559202" cy="491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6130" y="4772885"/>
            <a:ext cx="545590" cy="47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66" y="4775122"/>
            <a:ext cx="563626" cy="495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7" name="Straight Connector 156"/>
          <p:cNvCxnSpPr/>
          <p:nvPr/>
        </p:nvCxnSpPr>
        <p:spPr>
          <a:xfrm>
            <a:off x="593136" y="4703275"/>
            <a:ext cx="0" cy="20812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1941517" y="4667810"/>
            <a:ext cx="0" cy="228936"/>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3261272" y="4614092"/>
            <a:ext cx="0" cy="30471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79" name="TextBox 178"/>
          <p:cNvSpPr txBox="1"/>
          <p:nvPr/>
        </p:nvSpPr>
        <p:spPr>
          <a:xfrm>
            <a:off x="347274" y="4928289"/>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29-May</a:t>
            </a:r>
          </a:p>
        </p:txBody>
      </p:sp>
      <p:sp>
        <p:nvSpPr>
          <p:cNvPr id="180" name="TextBox 179"/>
          <p:cNvSpPr txBox="1"/>
          <p:nvPr/>
        </p:nvSpPr>
        <p:spPr>
          <a:xfrm>
            <a:off x="1698739" y="4928095"/>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30-May</a:t>
            </a:r>
          </a:p>
        </p:txBody>
      </p:sp>
      <p:sp>
        <p:nvSpPr>
          <p:cNvPr id="181" name="TextBox 180"/>
          <p:cNvSpPr txBox="1"/>
          <p:nvPr/>
        </p:nvSpPr>
        <p:spPr>
          <a:xfrm>
            <a:off x="3030567" y="4923146"/>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31-May</a:t>
            </a:r>
          </a:p>
        </p:txBody>
      </p:sp>
      <p:sp>
        <p:nvSpPr>
          <p:cNvPr id="182" name="TextBox 181"/>
          <p:cNvSpPr txBox="1"/>
          <p:nvPr/>
        </p:nvSpPr>
        <p:spPr>
          <a:xfrm>
            <a:off x="4395429" y="4942708"/>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1-Jun</a:t>
            </a:r>
          </a:p>
        </p:txBody>
      </p:sp>
      <p:sp>
        <p:nvSpPr>
          <p:cNvPr id="183" name="TextBox 182"/>
          <p:cNvSpPr txBox="1"/>
          <p:nvPr/>
        </p:nvSpPr>
        <p:spPr>
          <a:xfrm>
            <a:off x="5709220" y="4924869"/>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2-Jun</a:t>
            </a:r>
          </a:p>
        </p:txBody>
      </p:sp>
      <p:pic>
        <p:nvPicPr>
          <p:cNvPr id="1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858" y="4767527"/>
            <a:ext cx="567619" cy="498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5" name="TextBox 184"/>
          <p:cNvSpPr txBox="1"/>
          <p:nvPr/>
        </p:nvSpPr>
        <p:spPr>
          <a:xfrm>
            <a:off x="8237811" y="4922014"/>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4-Jun</a:t>
            </a:r>
          </a:p>
        </p:txBody>
      </p:sp>
      <p:pic>
        <p:nvPicPr>
          <p:cNvPr id="1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657" y="4758953"/>
            <a:ext cx="541793" cy="475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9" name="Straight Connector 188"/>
          <p:cNvCxnSpPr>
            <a:cxnSpLocks/>
          </p:cNvCxnSpPr>
          <p:nvPr/>
        </p:nvCxnSpPr>
        <p:spPr>
          <a:xfrm>
            <a:off x="7190523" y="4486436"/>
            <a:ext cx="0" cy="399589"/>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91" name="TextBox 190"/>
          <p:cNvSpPr txBox="1"/>
          <p:nvPr/>
        </p:nvSpPr>
        <p:spPr>
          <a:xfrm>
            <a:off x="6965953" y="4926814"/>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3-Jun</a:t>
            </a:r>
          </a:p>
        </p:txBody>
      </p:sp>
      <p:pic>
        <p:nvPicPr>
          <p:cNvPr id="19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757" y="5776334"/>
            <a:ext cx="581785" cy="511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327" y="5773882"/>
            <a:ext cx="554325" cy="486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264" y="5781923"/>
            <a:ext cx="614000" cy="47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926" y="5779241"/>
            <a:ext cx="531723" cy="467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470" y="5766729"/>
            <a:ext cx="541104" cy="47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1" name="Straight Connector 200"/>
          <p:cNvCxnSpPr/>
          <p:nvPr/>
        </p:nvCxnSpPr>
        <p:spPr>
          <a:xfrm>
            <a:off x="1941817" y="5684325"/>
            <a:ext cx="0" cy="228936"/>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3296148" y="5635687"/>
            <a:ext cx="0" cy="30471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a:off x="4614320" y="5680919"/>
            <a:ext cx="0" cy="25183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5963733" y="5631255"/>
            <a:ext cx="0" cy="27701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09" name="TextBox 208"/>
          <p:cNvSpPr txBox="1"/>
          <p:nvPr/>
        </p:nvSpPr>
        <p:spPr>
          <a:xfrm>
            <a:off x="337128" y="5919896"/>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5-Jun</a:t>
            </a:r>
          </a:p>
        </p:txBody>
      </p:sp>
      <p:sp>
        <p:nvSpPr>
          <p:cNvPr id="210" name="TextBox 209"/>
          <p:cNvSpPr txBox="1"/>
          <p:nvPr/>
        </p:nvSpPr>
        <p:spPr>
          <a:xfrm>
            <a:off x="1727614" y="5934450"/>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6-Jun</a:t>
            </a:r>
          </a:p>
        </p:txBody>
      </p:sp>
      <p:sp>
        <p:nvSpPr>
          <p:cNvPr id="211" name="TextBox 210"/>
          <p:cNvSpPr txBox="1"/>
          <p:nvPr/>
        </p:nvSpPr>
        <p:spPr>
          <a:xfrm>
            <a:off x="3098463" y="5929501"/>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7-Jun</a:t>
            </a:r>
          </a:p>
        </p:txBody>
      </p:sp>
      <p:sp>
        <p:nvSpPr>
          <p:cNvPr id="212" name="TextBox 211"/>
          <p:cNvSpPr txBox="1"/>
          <p:nvPr/>
        </p:nvSpPr>
        <p:spPr>
          <a:xfrm>
            <a:off x="4417851" y="5949063"/>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8-Jun</a:t>
            </a:r>
          </a:p>
        </p:txBody>
      </p:sp>
      <p:sp>
        <p:nvSpPr>
          <p:cNvPr id="213" name="TextBox 212"/>
          <p:cNvSpPr txBox="1"/>
          <p:nvPr/>
        </p:nvSpPr>
        <p:spPr>
          <a:xfrm>
            <a:off x="5777144" y="5931224"/>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9-Jun</a:t>
            </a:r>
          </a:p>
        </p:txBody>
      </p:sp>
      <p:pic>
        <p:nvPicPr>
          <p:cNvPr id="2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654" y="5773882"/>
            <a:ext cx="600609" cy="472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 name="TextBox 214"/>
          <p:cNvSpPr txBox="1"/>
          <p:nvPr/>
        </p:nvSpPr>
        <p:spPr>
          <a:xfrm>
            <a:off x="8267607" y="5928369"/>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11-Jun</a:t>
            </a:r>
          </a:p>
        </p:txBody>
      </p:sp>
      <p:cxnSp>
        <p:nvCxnSpPr>
          <p:cNvPr id="217" name="Straight Connector 216"/>
          <p:cNvCxnSpPr/>
          <p:nvPr/>
        </p:nvCxnSpPr>
        <p:spPr>
          <a:xfrm>
            <a:off x="8498945" y="5733297"/>
            <a:ext cx="0" cy="189204"/>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2453" y="5765307"/>
            <a:ext cx="580952" cy="476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1" name="TextBox 220"/>
          <p:cNvSpPr txBox="1"/>
          <p:nvPr/>
        </p:nvSpPr>
        <p:spPr>
          <a:xfrm>
            <a:off x="6995749" y="5933169"/>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10-Jun</a:t>
            </a:r>
          </a:p>
        </p:txBody>
      </p:sp>
      <p:sp>
        <p:nvSpPr>
          <p:cNvPr id="126" name="Rectangle 125"/>
          <p:cNvSpPr/>
          <p:nvPr/>
        </p:nvSpPr>
        <p:spPr>
          <a:xfrm>
            <a:off x="40989" y="1749593"/>
            <a:ext cx="1259613" cy="328327"/>
          </a:xfrm>
          <a:prstGeom prst="rect">
            <a:avLst/>
          </a:prstGeom>
          <a:solidFill>
            <a:schemeClr val="accent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Trebuchet MS"/>
                <a:ea typeface="+mn-ea"/>
                <a:cs typeface="+mn-cs"/>
              </a:rPr>
              <a:t>Monday</a:t>
            </a: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46" name="TextBox 145"/>
          <p:cNvSpPr txBox="1"/>
          <p:nvPr/>
        </p:nvSpPr>
        <p:spPr>
          <a:xfrm>
            <a:off x="241582" y="1077500"/>
            <a:ext cx="8769068"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For 24 out of 28 nights, an Ad-Supported TV topic trended #1 during at least one of the four monitored “points in time”</a:t>
            </a:r>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8" name="TextBox 147"/>
          <p:cNvSpPr txBox="1"/>
          <p:nvPr/>
        </p:nvSpPr>
        <p:spPr>
          <a:xfrm>
            <a:off x="241582" y="6487675"/>
            <a:ext cx="855609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a:t>
            </a:r>
            <a:r>
              <a:rPr lang="en-US" sz="700" dirty="0">
                <a:solidFill>
                  <a:prstClr val="black"/>
                </a:solidFill>
                <a:latin typeface="Trebuchet MS" panose="020B0603020202020204" pitchFamily="34" charset="0"/>
              </a:rPr>
              <a:t>4</a:t>
            </a: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/15/2017 – </a:t>
            </a:r>
            <a:r>
              <a:rPr lang="en-US" sz="700" dirty="0">
                <a:solidFill>
                  <a:prstClr val="black"/>
                </a:solidFill>
                <a:latin typeface="Trebuchet MS" panose="020B0603020202020204" pitchFamily="34" charset="0"/>
              </a:rPr>
              <a:t>5</a:t>
            </a: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/11/2017. Results include both “direct” and “related” TV topics. Non #1 </a:t>
            </a:r>
            <a:r>
              <a:rPr kumimoji="0" lang="en-US" sz="700" b="0" i="0" u="none" strike="noStrike" kern="1200" cap="none" spc="0" normalizeH="0" baseline="0" noProof="0" dirty="0">
                <a:ln>
                  <a:noFill/>
                </a:ln>
                <a:solidFill>
                  <a:schemeClr val="bg1">
                    <a:lumMod val="50000"/>
                  </a:schemeClr>
                </a:solidFill>
                <a:effectLst/>
                <a:uLnTx/>
                <a:uFillTx/>
                <a:latin typeface="Trebuchet MS" panose="020B0603020202020204" pitchFamily="34" charset="0"/>
                <a:ea typeface="+mn-ea"/>
                <a:cs typeface="+mn-cs"/>
              </a:rPr>
              <a:t>Gray</a:t>
            </a: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highlighted days reflect the highest trending TV topic for that evening. Overall rank in parentheses. LHHATL = Lop &amp; Hip Hop: </a:t>
            </a:r>
            <a:r>
              <a:rPr lang="en-US" sz="700" dirty="0">
                <a:solidFill>
                  <a:prstClr val="black"/>
                </a:solidFill>
                <a:latin typeface="Trebuchet MS" panose="020B0603020202020204" pitchFamily="34" charset="0"/>
              </a:rPr>
              <a:t>Atlanta; BBMAs = Billboard Music Awards.</a:t>
            </a:r>
            <a:endPar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2" name="TextBox 1"/>
          <p:cNvSpPr txBox="1"/>
          <p:nvPr/>
        </p:nvSpPr>
        <p:spPr>
          <a:xfrm>
            <a:off x="37545" y="2120375"/>
            <a:ext cx="1259633" cy="471589"/>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600" dirty="0">
                <a:solidFill>
                  <a:schemeClr val="tx1"/>
                </a:solidFill>
              </a:rPr>
              <a:t>8:30p: #LHHATL (#1)</a:t>
            </a:r>
          </a:p>
          <a:p>
            <a:pPr>
              <a:defRPr/>
            </a:pPr>
            <a:r>
              <a:rPr lang="en-US" sz="600" dirty="0">
                <a:solidFill>
                  <a:schemeClr val="tx1"/>
                </a:solidFill>
              </a:rPr>
              <a:t>9:30p: #Game7 (#1)</a:t>
            </a:r>
            <a:endParaRPr kumimoji="0" lang="en-US" sz="600" b="1" i="0" u="none" strike="noStrike" kern="0" cap="none" spc="0" normalizeH="0" baseline="0" noProof="0" dirty="0">
              <a:ln>
                <a:noFill/>
              </a:ln>
              <a:solidFill>
                <a:schemeClr val="tx1"/>
              </a:solidFill>
              <a:effectLst/>
              <a:uLnTx/>
              <a:uFillTx/>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tx1"/>
                </a:solidFill>
                <a:effectLst/>
                <a:uLnTx/>
                <a:uFillTx/>
                <a:latin typeface="Trebuchet MS"/>
                <a:ea typeface="+mn-ea"/>
                <a:cs typeface="+mn-cs"/>
              </a:rPr>
              <a:t>10:30p: </a:t>
            </a:r>
            <a:r>
              <a:rPr lang="en-US" sz="600" dirty="0">
                <a:solidFill>
                  <a:schemeClr val="tx1"/>
                </a:solidFill>
                <a:latin typeface="Trebuchet MS"/>
              </a:rPr>
              <a:t>#Maddow</a:t>
            </a:r>
            <a:r>
              <a:rPr kumimoji="0" lang="en-US" sz="600" b="1" i="0" u="none" strike="noStrike" kern="0" cap="none" spc="0" normalizeH="0" baseline="0" noProof="0" dirty="0">
                <a:ln>
                  <a:noFill/>
                </a:ln>
                <a:solidFill>
                  <a:schemeClr val="tx1"/>
                </a:solidFill>
                <a:effectLst/>
                <a:uLnTx/>
                <a:uFillTx/>
                <a:latin typeface="Trebuchet MS"/>
                <a:ea typeface="+mn-ea"/>
                <a:cs typeface="+mn-cs"/>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tx1"/>
                </a:solidFill>
                <a:effectLst/>
                <a:uLnTx/>
                <a:uFillTx/>
                <a:latin typeface="Trebuchet MS"/>
                <a:ea typeface="+mn-ea"/>
                <a:cs typeface="+mn-cs"/>
              </a:rPr>
              <a:t>11:30p: #</a:t>
            </a:r>
            <a:r>
              <a:rPr lang="en-US" sz="600" dirty="0">
                <a:solidFill>
                  <a:schemeClr val="tx1"/>
                </a:solidFill>
                <a:latin typeface="Trebuchet MS"/>
              </a:rPr>
              <a:t>Family Hustle </a:t>
            </a:r>
            <a:r>
              <a:rPr kumimoji="0" lang="en-US" sz="600" b="1" i="0" u="none" strike="noStrike" kern="0" cap="none" spc="0" normalizeH="0" baseline="0" noProof="0" dirty="0">
                <a:ln>
                  <a:noFill/>
                </a:ln>
                <a:solidFill>
                  <a:schemeClr val="tx1"/>
                </a:solidFill>
                <a:effectLst/>
                <a:uLnTx/>
                <a:uFillTx/>
                <a:latin typeface="Trebuchet MS"/>
                <a:ea typeface="+mn-ea"/>
                <a:cs typeface="+mn-cs"/>
              </a:rPr>
              <a:t>(#1)</a:t>
            </a:r>
          </a:p>
        </p:txBody>
      </p:sp>
      <p:sp>
        <p:nvSpPr>
          <p:cNvPr id="152" name="Rectangle 151"/>
          <p:cNvSpPr/>
          <p:nvPr/>
        </p:nvSpPr>
        <p:spPr>
          <a:xfrm>
            <a:off x="1350382" y="1752703"/>
            <a:ext cx="1259613" cy="328327"/>
          </a:xfrm>
          <a:prstGeom prst="rect">
            <a:avLst/>
          </a:prstGeom>
          <a:solidFill>
            <a:schemeClr val="accent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Trebuchet MS"/>
                <a:ea typeface="+mn-ea"/>
                <a:cs typeface="+mn-cs"/>
              </a:rPr>
              <a:t>Tuesday</a:t>
            </a: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53" name="Rectangle 152"/>
          <p:cNvSpPr/>
          <p:nvPr/>
        </p:nvSpPr>
        <p:spPr>
          <a:xfrm>
            <a:off x="2666001" y="1752703"/>
            <a:ext cx="1259613" cy="328327"/>
          </a:xfrm>
          <a:prstGeom prst="rect">
            <a:avLst/>
          </a:prstGeom>
          <a:solidFill>
            <a:schemeClr val="accent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Trebuchet MS"/>
                <a:ea typeface="+mn-ea"/>
                <a:cs typeface="+mn-cs"/>
              </a:rPr>
              <a:t>Wednesday</a:t>
            </a: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54" name="Rectangle 153"/>
          <p:cNvSpPr/>
          <p:nvPr/>
        </p:nvSpPr>
        <p:spPr>
          <a:xfrm>
            <a:off x="3972283" y="1752702"/>
            <a:ext cx="1259613" cy="328327"/>
          </a:xfrm>
          <a:prstGeom prst="rect">
            <a:avLst/>
          </a:prstGeom>
          <a:solidFill>
            <a:schemeClr val="accent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Trebuchet MS"/>
                <a:ea typeface="+mn-ea"/>
                <a:cs typeface="+mn-cs"/>
              </a:rPr>
              <a:t>Thursday</a:t>
            </a: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55" name="Rectangle 154"/>
          <p:cNvSpPr/>
          <p:nvPr/>
        </p:nvSpPr>
        <p:spPr>
          <a:xfrm>
            <a:off x="5278569" y="1752701"/>
            <a:ext cx="1259613" cy="328327"/>
          </a:xfrm>
          <a:prstGeom prst="rect">
            <a:avLst/>
          </a:prstGeom>
          <a:solidFill>
            <a:schemeClr val="accent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Trebuchet MS"/>
                <a:ea typeface="+mn-ea"/>
                <a:cs typeface="+mn-cs"/>
              </a:rPr>
              <a:t>Friday</a:t>
            </a: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56" name="Rectangle 155"/>
          <p:cNvSpPr/>
          <p:nvPr/>
        </p:nvSpPr>
        <p:spPr>
          <a:xfrm>
            <a:off x="6575522" y="1752703"/>
            <a:ext cx="1259613" cy="328327"/>
          </a:xfrm>
          <a:prstGeom prst="rect">
            <a:avLst/>
          </a:prstGeom>
          <a:solidFill>
            <a:schemeClr val="accent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Trebuchet MS"/>
                <a:ea typeface="+mn-ea"/>
                <a:cs typeface="+mn-cs"/>
              </a:rPr>
              <a:t>Saturday</a:t>
            </a: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58" name="Rectangle 157"/>
          <p:cNvSpPr/>
          <p:nvPr/>
        </p:nvSpPr>
        <p:spPr>
          <a:xfrm>
            <a:off x="7872479" y="1752700"/>
            <a:ext cx="1259613" cy="328327"/>
          </a:xfrm>
          <a:prstGeom prst="rect">
            <a:avLst/>
          </a:prstGeom>
          <a:solidFill>
            <a:schemeClr val="accent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Trebuchet MS"/>
                <a:ea typeface="+mn-ea"/>
                <a:cs typeface="+mn-cs"/>
              </a:rPr>
              <a:t>Sunday</a:t>
            </a:r>
            <a:endParaRPr kumimoji="0" lang="en-US" sz="1200" b="0" i="0" u="none" strike="noStrike" kern="0" cap="none" spc="0" normalizeH="0" baseline="0" noProof="0" dirty="0">
              <a:ln>
                <a:noFill/>
              </a:ln>
              <a:solidFill>
                <a:prstClr val="white"/>
              </a:solidFill>
              <a:effectLst/>
              <a:uLnTx/>
              <a:uFillTx/>
              <a:latin typeface="Trebuchet MS"/>
              <a:ea typeface="+mn-ea"/>
              <a:cs typeface="+mn-cs"/>
            </a:endParaRPr>
          </a:p>
        </p:txBody>
      </p:sp>
      <p:sp>
        <p:nvSpPr>
          <p:cNvPr id="159" name="TextBox 158"/>
          <p:cNvSpPr txBox="1"/>
          <p:nvPr/>
        </p:nvSpPr>
        <p:spPr>
          <a:xfrm>
            <a:off x="1350855" y="2123485"/>
            <a:ext cx="1259633" cy="375952"/>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schemeClr val="tx1"/>
                </a:solidFill>
                <a:latin typeface="Trebuchet MS"/>
              </a:rPr>
              <a:t>8</a:t>
            </a:r>
            <a:r>
              <a:rPr kumimoji="0" lang="en-US" sz="600" b="1" i="0" u="none" strike="noStrike" kern="0" cap="none" spc="0" normalizeH="0" baseline="0" noProof="0" dirty="0">
                <a:ln>
                  <a:noFill/>
                </a:ln>
                <a:solidFill>
                  <a:schemeClr val="tx1"/>
                </a:solidFill>
                <a:effectLst/>
                <a:uLnTx/>
                <a:uFillTx/>
                <a:latin typeface="Trebuchet MS"/>
                <a:ea typeface="+mn-ea"/>
                <a:cs typeface="+mn-cs"/>
              </a:rPr>
              <a:t>:30p: #NCIS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tx1"/>
                </a:solidFill>
                <a:effectLst/>
                <a:uLnTx/>
                <a:uFillTx/>
                <a:latin typeface="Trebuchet MS"/>
                <a:ea typeface="+mn-ea"/>
                <a:cs typeface="+mn-cs"/>
              </a:rPr>
              <a:t>10:30p: #</a:t>
            </a:r>
            <a:r>
              <a:rPr kumimoji="0" lang="en-US" sz="600" b="1" i="0" u="none" strike="noStrike" kern="0" cap="none" spc="0" normalizeH="0" baseline="0" noProof="0" dirty="0" err="1">
                <a:ln>
                  <a:noFill/>
                </a:ln>
                <a:solidFill>
                  <a:schemeClr val="tx1"/>
                </a:solidFill>
                <a:effectLst/>
                <a:uLnTx/>
                <a:uFillTx/>
                <a:latin typeface="Trebuchet MS"/>
                <a:ea typeface="+mn-ea"/>
                <a:cs typeface="+mn-cs"/>
              </a:rPr>
              <a:t>VoiceSaveJesse</a:t>
            </a:r>
            <a:r>
              <a:rPr kumimoji="0" lang="en-US" sz="600" b="1" i="0" u="none" strike="noStrike" kern="0" cap="none" spc="0" normalizeH="0" baseline="0" noProof="0" dirty="0">
                <a:ln>
                  <a:noFill/>
                </a:ln>
                <a:solidFill>
                  <a:schemeClr val="tx1"/>
                </a:solidFill>
                <a:effectLst/>
                <a:uLnTx/>
                <a:uFillTx/>
                <a:latin typeface="Trebuchet MS"/>
                <a:ea typeface="+mn-ea"/>
                <a:cs typeface="+mn-cs"/>
              </a:rPr>
              <a:t> (#1)</a:t>
            </a:r>
          </a:p>
          <a:p>
            <a:pPr lvl="0">
              <a:defRPr/>
            </a:pPr>
            <a:r>
              <a:rPr kumimoji="0" lang="en-US" sz="600" b="1" i="0" u="none" strike="noStrike" kern="0" cap="none" spc="0" normalizeH="0" baseline="0" noProof="0" dirty="0">
                <a:ln>
                  <a:noFill/>
                </a:ln>
                <a:solidFill>
                  <a:schemeClr val="tx1"/>
                </a:solidFill>
                <a:effectLst/>
                <a:uLnTx/>
                <a:uFillTx/>
                <a:latin typeface="Trebuchet MS"/>
                <a:ea typeface="+mn-ea"/>
                <a:cs typeface="+mn-cs"/>
              </a:rPr>
              <a:t>11:30p: </a:t>
            </a:r>
            <a:r>
              <a:rPr lang="en-US" sz="600" dirty="0">
                <a:solidFill>
                  <a:schemeClr val="tx1"/>
                </a:solidFill>
              </a:rPr>
              <a:t>#</a:t>
            </a:r>
            <a:r>
              <a:rPr lang="en-US" sz="600" dirty="0" err="1">
                <a:solidFill>
                  <a:schemeClr val="tx1"/>
                </a:solidFill>
              </a:rPr>
              <a:t>VoiceSaveJesse</a:t>
            </a:r>
            <a:r>
              <a:rPr lang="en-US" sz="600" dirty="0">
                <a:solidFill>
                  <a:schemeClr val="tx1"/>
                </a:solidFill>
              </a:rPr>
              <a:t> </a:t>
            </a:r>
            <a:r>
              <a:rPr kumimoji="0" lang="en-US" sz="600" b="1" i="0" u="none" strike="noStrike" kern="0" cap="none" spc="0" normalizeH="0" baseline="0" noProof="0" dirty="0">
                <a:ln>
                  <a:noFill/>
                </a:ln>
                <a:solidFill>
                  <a:schemeClr val="tx1"/>
                </a:solidFill>
                <a:effectLst/>
                <a:uLnTx/>
                <a:uFillTx/>
                <a:latin typeface="Trebuchet MS"/>
                <a:ea typeface="+mn-ea"/>
                <a:cs typeface="+mn-cs"/>
              </a:rPr>
              <a:t>(#1)</a:t>
            </a:r>
          </a:p>
        </p:txBody>
      </p:sp>
      <p:sp>
        <p:nvSpPr>
          <p:cNvPr id="162" name="TextBox 161"/>
          <p:cNvSpPr txBox="1"/>
          <p:nvPr/>
        </p:nvSpPr>
        <p:spPr>
          <a:xfrm>
            <a:off x="3971763" y="2126594"/>
            <a:ext cx="1259633" cy="428023"/>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prstClr val="black"/>
                </a:solidFill>
                <a:latin typeface="Trebuchet MS"/>
              </a:rPr>
              <a:t>8</a:t>
            </a:r>
            <a:r>
              <a:rPr kumimoji="0" lang="en-US" sz="600" b="1" i="0" u="none" strike="noStrike" kern="0" cap="none" spc="0" normalizeH="0" baseline="0" noProof="0" dirty="0">
                <a:ln>
                  <a:noFill/>
                </a:ln>
                <a:solidFill>
                  <a:prstClr val="black"/>
                </a:solidFill>
                <a:effectLst/>
                <a:uLnTx/>
                <a:uFillTx/>
                <a:latin typeface="Trebuchet MS"/>
                <a:ea typeface="+mn-ea"/>
                <a:cs typeface="+mn-cs"/>
              </a:rPr>
              <a:t>:30p: #</a:t>
            </a:r>
            <a:r>
              <a:rPr lang="en-US" sz="600" dirty="0" err="1">
                <a:solidFill>
                  <a:prstClr val="black"/>
                </a:solidFill>
                <a:latin typeface="Trebuchet MS"/>
              </a:rPr>
              <a:t>GreysAnatomy</a:t>
            </a:r>
            <a:r>
              <a:rPr kumimoji="0" lang="en-US" sz="600" b="1" i="0" u="none" strike="noStrike" kern="0" cap="none" spc="0" normalizeH="0" baseline="0" noProof="0" dirty="0">
                <a:ln>
                  <a:noFill/>
                </a:ln>
                <a:solidFill>
                  <a:prstClr val="black"/>
                </a:solidFill>
                <a:effectLst/>
                <a:uLnTx/>
                <a:uFillTx/>
                <a:latin typeface="Trebuchet MS"/>
                <a:ea typeface="+mn-ea"/>
                <a:cs typeface="+mn-cs"/>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prstClr val="black"/>
                </a:solidFill>
                <a:latin typeface="Trebuchet MS"/>
              </a:rPr>
              <a:t>9</a:t>
            </a:r>
            <a:r>
              <a:rPr kumimoji="0" lang="en-US" sz="600" b="1" i="0" u="none" strike="noStrike" kern="0" cap="none" spc="0" normalizeH="0" baseline="0" noProof="0" dirty="0">
                <a:ln>
                  <a:noFill/>
                </a:ln>
                <a:solidFill>
                  <a:prstClr val="black"/>
                </a:solidFill>
                <a:effectLst/>
                <a:uLnTx/>
                <a:uFillTx/>
                <a:latin typeface="Trebuchet MS"/>
                <a:ea typeface="+mn-ea"/>
                <a:cs typeface="+mn-cs"/>
              </a:rPr>
              <a:t>:30p: #Scandal (#1)</a:t>
            </a:r>
          </a:p>
          <a:p>
            <a:pPr lvl="0">
              <a:defRPr/>
            </a:pPr>
            <a:r>
              <a:rPr lang="en-US" sz="600" dirty="0">
                <a:solidFill>
                  <a:prstClr val="black"/>
                </a:solidFill>
              </a:rPr>
              <a:t>10:30p: #Scandal (#1)</a:t>
            </a:r>
          </a:p>
          <a:p>
            <a:pPr>
              <a:defRPr/>
            </a:pPr>
            <a:r>
              <a:rPr lang="en-US" sz="600" dirty="0">
                <a:solidFill>
                  <a:prstClr val="black"/>
                </a:solidFill>
              </a:rPr>
              <a:t>11:30p: #Scandal (#1)</a:t>
            </a:r>
          </a:p>
        </p:txBody>
      </p:sp>
      <p:sp>
        <p:nvSpPr>
          <p:cNvPr id="163" name="TextBox 162"/>
          <p:cNvSpPr txBox="1"/>
          <p:nvPr/>
        </p:nvSpPr>
        <p:spPr>
          <a:xfrm>
            <a:off x="5281159" y="2129704"/>
            <a:ext cx="1259633" cy="355886"/>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prstClr val="black"/>
                </a:solidFill>
              </a:rPr>
              <a:t>9:30p: #</a:t>
            </a:r>
            <a:r>
              <a:rPr lang="en-US" sz="600" dirty="0" err="1">
                <a:solidFill>
                  <a:prstClr val="black"/>
                </a:solidFill>
              </a:rPr>
              <a:t>DragRace</a:t>
            </a:r>
            <a:r>
              <a:rPr lang="en-US" sz="600" dirty="0">
                <a:solidFill>
                  <a:prstClr val="black"/>
                </a:solidFill>
              </a:rPr>
              <a:t> (#1)</a:t>
            </a:r>
          </a:p>
          <a:p>
            <a:pPr lvl="0">
              <a:defRPr/>
            </a:pPr>
            <a:r>
              <a:rPr lang="en-US" sz="600" dirty="0">
                <a:solidFill>
                  <a:prstClr val="black"/>
                </a:solidFill>
              </a:rPr>
              <a:t>10:30p: #</a:t>
            </a:r>
            <a:r>
              <a:rPr lang="en-US" sz="600" dirty="0" err="1">
                <a:solidFill>
                  <a:prstClr val="black"/>
                </a:solidFill>
              </a:rPr>
              <a:t>DragRace</a:t>
            </a:r>
            <a:r>
              <a:rPr lang="en-US" sz="600" dirty="0">
                <a:solidFill>
                  <a:prstClr val="black"/>
                </a:solidFill>
              </a:rPr>
              <a:t> (#1)</a:t>
            </a:r>
          </a:p>
          <a:p>
            <a:pPr>
              <a:defRPr/>
            </a:pPr>
            <a:r>
              <a:rPr lang="en-US" sz="600" dirty="0">
                <a:solidFill>
                  <a:prstClr val="black"/>
                </a:solidFill>
              </a:rPr>
              <a:t>11:30p: Cavs (#1</a:t>
            </a:r>
            <a:r>
              <a:rPr kumimoji="0" lang="en-US" sz="600" b="1" i="0" u="none" strike="noStrike" kern="0" cap="none" spc="0" normalizeH="0" baseline="0" noProof="0" dirty="0">
                <a:ln>
                  <a:noFill/>
                </a:ln>
                <a:solidFill>
                  <a:prstClr val="black"/>
                </a:solidFill>
                <a:effectLst/>
                <a:uLnTx/>
                <a:uFillTx/>
                <a:latin typeface="Trebuchet MS"/>
                <a:ea typeface="+mn-ea"/>
                <a:cs typeface="+mn-cs"/>
              </a:rPr>
              <a:t>)</a:t>
            </a:r>
          </a:p>
        </p:txBody>
      </p:sp>
      <p:sp>
        <p:nvSpPr>
          <p:cNvPr id="165" name="TextBox 164"/>
          <p:cNvSpPr txBox="1"/>
          <p:nvPr/>
        </p:nvSpPr>
        <p:spPr>
          <a:xfrm>
            <a:off x="7883883" y="2116876"/>
            <a:ext cx="1259633" cy="436567"/>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prstClr val="black"/>
                </a:solidFill>
              </a:rPr>
              <a:t>8:30p: #BBMAs (#1)</a:t>
            </a:r>
          </a:p>
          <a:p>
            <a:pPr lvl="0">
              <a:defRPr/>
            </a:pPr>
            <a:r>
              <a:rPr lang="en-US" sz="600" dirty="0">
                <a:solidFill>
                  <a:prstClr val="black"/>
                </a:solidFill>
              </a:rPr>
              <a:t>9:30p: #BBMAs (#1)</a:t>
            </a:r>
          </a:p>
          <a:p>
            <a:pPr lvl="0">
              <a:defRPr/>
            </a:pPr>
            <a:r>
              <a:rPr lang="en-US" sz="600" dirty="0">
                <a:solidFill>
                  <a:prstClr val="black"/>
                </a:solidFill>
              </a:rPr>
              <a:t>10:30p: #BBMAs (#1)</a:t>
            </a:r>
          </a:p>
          <a:p>
            <a:pPr>
              <a:defRPr/>
            </a:pPr>
            <a:r>
              <a:rPr lang="en-US" sz="600" dirty="0">
                <a:solidFill>
                  <a:prstClr val="black"/>
                </a:solidFill>
              </a:rPr>
              <a:t>11:30p: #BBMAs (#1</a:t>
            </a:r>
            <a:r>
              <a:rPr kumimoji="0" lang="en-US" sz="600" b="1" i="0" u="none" strike="noStrike" kern="0" cap="none" spc="0" normalizeH="0" baseline="0" noProof="0" dirty="0">
                <a:ln>
                  <a:noFill/>
                </a:ln>
                <a:solidFill>
                  <a:schemeClr val="tx1"/>
                </a:solidFill>
                <a:effectLst/>
                <a:uLnTx/>
                <a:uFillTx/>
                <a:latin typeface="Trebuchet MS"/>
                <a:ea typeface="+mn-ea"/>
                <a:cs typeface="+mn-cs"/>
              </a:rPr>
              <a:t>)</a:t>
            </a:r>
          </a:p>
        </p:txBody>
      </p:sp>
      <p:sp>
        <p:nvSpPr>
          <p:cNvPr id="166" name="TextBox 165"/>
          <p:cNvSpPr txBox="1"/>
          <p:nvPr/>
        </p:nvSpPr>
        <p:spPr>
          <a:xfrm>
            <a:off x="29326" y="3210053"/>
            <a:ext cx="1259633" cy="366629"/>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600" dirty="0">
                <a:solidFill>
                  <a:schemeClr val="bg1">
                    <a:lumMod val="50000"/>
                  </a:schemeClr>
                </a:solidFill>
              </a:rPr>
              <a:t>9:30p: #</a:t>
            </a:r>
            <a:r>
              <a:rPr lang="en-US" sz="600" dirty="0" err="1">
                <a:solidFill>
                  <a:schemeClr val="bg1">
                    <a:lumMod val="50000"/>
                  </a:schemeClr>
                </a:solidFill>
              </a:rPr>
              <a:t>TheBachelorette</a:t>
            </a:r>
            <a:r>
              <a:rPr lang="en-US" sz="600" dirty="0">
                <a:solidFill>
                  <a:schemeClr val="bg1">
                    <a:lumMod val="50000"/>
                  </a:schemeClr>
                </a:solidFill>
              </a:rPr>
              <a:t> (#2)</a:t>
            </a:r>
          </a:p>
          <a:p>
            <a:pPr>
              <a:defRPr/>
            </a:pPr>
            <a:r>
              <a:rPr lang="en-US" sz="600" dirty="0">
                <a:solidFill>
                  <a:schemeClr val="bg1">
                    <a:lumMod val="50000"/>
                  </a:schemeClr>
                </a:solidFill>
              </a:rPr>
              <a:t>10:30p: </a:t>
            </a:r>
            <a:r>
              <a:rPr lang="en-US" sz="550" dirty="0">
                <a:solidFill>
                  <a:schemeClr val="bg1">
                    <a:lumMod val="50000"/>
                  </a:schemeClr>
                </a:solidFill>
              </a:rPr>
              <a:t>#</a:t>
            </a:r>
            <a:r>
              <a:rPr lang="en-US" sz="550" dirty="0" err="1">
                <a:solidFill>
                  <a:schemeClr val="bg1">
                    <a:lumMod val="50000"/>
                  </a:schemeClr>
                </a:solidFill>
              </a:rPr>
              <a:t>TheBachelorette</a:t>
            </a:r>
            <a:r>
              <a:rPr lang="en-US" sz="550" dirty="0">
                <a:solidFill>
                  <a:schemeClr val="bg1">
                    <a:lumMod val="50000"/>
                  </a:schemeClr>
                </a:solidFill>
              </a:rPr>
              <a:t> (#2)</a:t>
            </a:r>
          </a:p>
          <a:p>
            <a:pPr>
              <a:defRPr/>
            </a:pPr>
            <a:r>
              <a:rPr lang="en-US" sz="600" dirty="0">
                <a:solidFill>
                  <a:schemeClr val="bg1">
                    <a:lumMod val="50000"/>
                  </a:schemeClr>
                </a:solidFill>
              </a:rPr>
              <a:t>11:30p: </a:t>
            </a:r>
            <a:r>
              <a:rPr lang="en-US" sz="550" dirty="0">
                <a:solidFill>
                  <a:schemeClr val="bg1">
                    <a:lumMod val="50000"/>
                  </a:schemeClr>
                </a:solidFill>
              </a:rPr>
              <a:t>#</a:t>
            </a:r>
            <a:r>
              <a:rPr lang="en-US" sz="550" dirty="0" err="1">
                <a:solidFill>
                  <a:schemeClr val="bg1">
                    <a:lumMod val="50000"/>
                  </a:schemeClr>
                </a:solidFill>
              </a:rPr>
              <a:t>TheBachelorette</a:t>
            </a:r>
            <a:r>
              <a:rPr lang="en-US" sz="550" dirty="0">
                <a:solidFill>
                  <a:schemeClr val="bg1">
                    <a:lumMod val="50000"/>
                  </a:schemeClr>
                </a:solidFill>
              </a:rPr>
              <a:t> (#2)</a:t>
            </a:r>
          </a:p>
        </p:txBody>
      </p:sp>
      <p:cxnSp>
        <p:nvCxnSpPr>
          <p:cNvPr id="67" name="Straight Connector 66"/>
          <p:cNvCxnSpPr/>
          <p:nvPr/>
        </p:nvCxnSpPr>
        <p:spPr>
          <a:xfrm>
            <a:off x="539693" y="3603102"/>
            <a:ext cx="0" cy="271332"/>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2669682" y="3210419"/>
            <a:ext cx="1259633" cy="440123"/>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prstClr val="black"/>
                </a:solidFill>
              </a:rPr>
              <a:t>8:30p: #</a:t>
            </a:r>
            <a:r>
              <a:rPr lang="en-US" sz="600" dirty="0" err="1">
                <a:solidFill>
                  <a:prstClr val="black"/>
                </a:solidFill>
              </a:rPr>
              <a:t>DirtyDancing</a:t>
            </a:r>
            <a:r>
              <a:rPr lang="en-US" sz="600" dirty="0">
                <a:solidFill>
                  <a:prstClr val="black"/>
                </a:solidFill>
              </a:rPr>
              <a:t> (#1)</a:t>
            </a:r>
          </a:p>
          <a:p>
            <a:pPr lvl="0">
              <a:defRPr/>
            </a:pPr>
            <a:r>
              <a:rPr lang="en-US" sz="600" dirty="0">
                <a:solidFill>
                  <a:prstClr val="black"/>
                </a:solidFill>
              </a:rPr>
              <a:t>9:30p: #</a:t>
            </a:r>
            <a:r>
              <a:rPr lang="en-US" sz="600" dirty="0" err="1">
                <a:solidFill>
                  <a:prstClr val="black"/>
                </a:solidFill>
              </a:rPr>
              <a:t>DirtyDancing</a:t>
            </a:r>
            <a:r>
              <a:rPr lang="en-US" sz="600" dirty="0">
                <a:solidFill>
                  <a:prstClr val="black"/>
                </a:solidFill>
              </a:rPr>
              <a:t> (#1)</a:t>
            </a:r>
          </a:p>
          <a:p>
            <a:pPr lvl="0">
              <a:defRPr/>
            </a:pPr>
            <a:r>
              <a:rPr lang="en-US" sz="600" dirty="0">
                <a:solidFill>
                  <a:prstClr val="black"/>
                </a:solidFill>
              </a:rPr>
              <a:t>10:30p: #Empire (#1)</a:t>
            </a:r>
          </a:p>
          <a:p>
            <a:pPr>
              <a:defRPr/>
            </a:pPr>
            <a:r>
              <a:rPr lang="en-US" sz="600" dirty="0">
                <a:solidFill>
                  <a:prstClr val="black"/>
                </a:solidFill>
              </a:rPr>
              <a:t>11:30p: #</a:t>
            </a:r>
            <a:r>
              <a:rPr lang="en-US" sz="600" dirty="0" err="1">
                <a:solidFill>
                  <a:prstClr val="black"/>
                </a:solidFill>
              </a:rPr>
              <a:t>DirtyDancing</a:t>
            </a:r>
            <a:r>
              <a:rPr lang="en-US" sz="600" dirty="0">
                <a:solidFill>
                  <a:prstClr val="black"/>
                </a:solidFill>
              </a:rPr>
              <a:t> (#1)</a:t>
            </a:r>
          </a:p>
        </p:txBody>
      </p:sp>
      <p:cxnSp>
        <p:nvCxnSpPr>
          <p:cNvPr id="223" name="Straight Connector 222"/>
          <p:cNvCxnSpPr/>
          <p:nvPr/>
        </p:nvCxnSpPr>
        <p:spPr>
          <a:xfrm>
            <a:off x="5938855" y="3243341"/>
            <a:ext cx="0" cy="65353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2" name="TextBox 221"/>
          <p:cNvSpPr txBox="1"/>
          <p:nvPr/>
        </p:nvSpPr>
        <p:spPr>
          <a:xfrm>
            <a:off x="5278702" y="3210024"/>
            <a:ext cx="1259633" cy="191287"/>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schemeClr val="bg1">
                    <a:lumMod val="50000"/>
                  </a:schemeClr>
                </a:solidFill>
              </a:rPr>
              <a:t>8:30p: </a:t>
            </a:r>
            <a:r>
              <a:rPr lang="en-US" sz="600" dirty="0" err="1">
                <a:solidFill>
                  <a:schemeClr val="bg1">
                    <a:lumMod val="50000"/>
                  </a:schemeClr>
                </a:solidFill>
              </a:rPr>
              <a:t>Trea</a:t>
            </a:r>
            <a:r>
              <a:rPr lang="en-US" sz="600" dirty="0">
                <a:solidFill>
                  <a:schemeClr val="bg1">
                    <a:lumMod val="50000"/>
                  </a:schemeClr>
                </a:solidFill>
              </a:rPr>
              <a:t> Turner (#6)</a:t>
            </a:r>
          </a:p>
        </p:txBody>
      </p:sp>
      <p:sp>
        <p:nvSpPr>
          <p:cNvPr id="227" name="TextBox 226"/>
          <p:cNvSpPr txBox="1"/>
          <p:nvPr/>
        </p:nvSpPr>
        <p:spPr>
          <a:xfrm>
            <a:off x="29716" y="4259395"/>
            <a:ext cx="1259633" cy="454013"/>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600" dirty="0">
                <a:solidFill>
                  <a:prstClr val="black"/>
                </a:solidFill>
              </a:rPr>
              <a:t>8:30p: Bryce Harper (#1)</a:t>
            </a:r>
          </a:p>
          <a:p>
            <a:pPr>
              <a:defRPr/>
            </a:pPr>
            <a:r>
              <a:rPr lang="en-US" sz="600" dirty="0">
                <a:solidFill>
                  <a:prstClr val="black"/>
                </a:solidFill>
              </a:rPr>
              <a:t>9:30p: #</a:t>
            </a:r>
            <a:r>
              <a:rPr lang="en-US" sz="600" dirty="0" err="1">
                <a:solidFill>
                  <a:prstClr val="black"/>
                </a:solidFill>
              </a:rPr>
              <a:t>TheBachelorette</a:t>
            </a:r>
            <a:r>
              <a:rPr lang="en-US" sz="600" dirty="0">
                <a:solidFill>
                  <a:prstClr val="black"/>
                </a:solidFill>
              </a:rPr>
              <a:t> (#1)</a:t>
            </a:r>
          </a:p>
          <a:p>
            <a:pPr lvl="0">
              <a:defRPr/>
            </a:pPr>
            <a:r>
              <a:rPr lang="en-US" sz="600" dirty="0">
                <a:solidFill>
                  <a:prstClr val="black"/>
                </a:solidFill>
              </a:rPr>
              <a:t>10:30p: </a:t>
            </a:r>
            <a:r>
              <a:rPr lang="en-US" sz="550" dirty="0">
                <a:solidFill>
                  <a:prstClr val="black"/>
                </a:solidFill>
              </a:rPr>
              <a:t>#</a:t>
            </a:r>
            <a:r>
              <a:rPr lang="en-US" sz="550" dirty="0" err="1">
                <a:solidFill>
                  <a:prstClr val="black"/>
                </a:solidFill>
              </a:rPr>
              <a:t>TheBachelorette</a:t>
            </a:r>
            <a:r>
              <a:rPr lang="en-US" sz="550" dirty="0">
                <a:solidFill>
                  <a:prstClr val="black"/>
                </a:solidFill>
              </a:rPr>
              <a:t> (#1)</a:t>
            </a:r>
          </a:p>
          <a:p>
            <a:pPr lvl="0">
              <a:defRPr/>
            </a:pPr>
            <a:r>
              <a:rPr lang="en-US" sz="600" dirty="0">
                <a:solidFill>
                  <a:prstClr val="black"/>
                </a:solidFill>
              </a:rPr>
              <a:t>11:30p: #</a:t>
            </a:r>
            <a:r>
              <a:rPr lang="en-US" sz="600" dirty="0" err="1">
                <a:solidFill>
                  <a:prstClr val="black"/>
                </a:solidFill>
              </a:rPr>
              <a:t>StanleyCupFinal</a:t>
            </a:r>
            <a:r>
              <a:rPr lang="en-US" sz="600" dirty="0">
                <a:solidFill>
                  <a:prstClr val="black"/>
                </a:solidFill>
              </a:rPr>
              <a:t>(#1)</a:t>
            </a:r>
          </a:p>
        </p:txBody>
      </p:sp>
      <p:sp>
        <p:nvSpPr>
          <p:cNvPr id="228" name="TextBox 227"/>
          <p:cNvSpPr txBox="1"/>
          <p:nvPr/>
        </p:nvSpPr>
        <p:spPr>
          <a:xfrm>
            <a:off x="1332491" y="4259396"/>
            <a:ext cx="1259633" cy="419135"/>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600" dirty="0">
                <a:solidFill>
                  <a:prstClr val="black"/>
                </a:solidFill>
              </a:rPr>
              <a:t>9:30p: #</a:t>
            </a:r>
            <a:r>
              <a:rPr lang="en-US" sz="600" dirty="0" err="1">
                <a:solidFill>
                  <a:prstClr val="black"/>
                </a:solidFill>
              </a:rPr>
              <a:t>SDLive</a:t>
            </a:r>
            <a:r>
              <a:rPr lang="en-US" sz="600" dirty="0">
                <a:solidFill>
                  <a:prstClr val="black"/>
                </a:solidFill>
              </a:rPr>
              <a:t> (#1)</a:t>
            </a:r>
          </a:p>
          <a:p>
            <a:pPr lvl="0">
              <a:defRPr/>
            </a:pPr>
            <a:r>
              <a:rPr lang="en-US" sz="600" dirty="0">
                <a:solidFill>
                  <a:prstClr val="black"/>
                </a:solidFill>
              </a:rPr>
              <a:t>10:30p: #</a:t>
            </a:r>
            <a:r>
              <a:rPr lang="en-US" sz="600" dirty="0" err="1">
                <a:solidFill>
                  <a:prstClr val="black"/>
                </a:solidFill>
              </a:rPr>
              <a:t>SDLive</a:t>
            </a:r>
            <a:r>
              <a:rPr lang="en-US" sz="600" dirty="0">
                <a:solidFill>
                  <a:prstClr val="black"/>
                </a:solidFill>
              </a:rPr>
              <a:t> (#1)</a:t>
            </a:r>
          </a:p>
          <a:p>
            <a:pPr lvl="0">
              <a:defRPr/>
            </a:pPr>
            <a:r>
              <a:rPr lang="en-US" sz="600" dirty="0">
                <a:solidFill>
                  <a:prstClr val="black"/>
                </a:solidFill>
              </a:rPr>
              <a:t>11:30p:#</a:t>
            </a:r>
            <a:r>
              <a:rPr lang="en-US" sz="600" dirty="0" err="1">
                <a:solidFill>
                  <a:prstClr val="black"/>
                </a:solidFill>
              </a:rPr>
              <a:t>InternetBands</a:t>
            </a:r>
            <a:r>
              <a:rPr lang="en-US" sz="600" dirty="0">
                <a:solidFill>
                  <a:prstClr val="black"/>
                </a:solidFill>
              </a:rPr>
              <a:t> </a:t>
            </a:r>
          </a:p>
          <a:p>
            <a:pPr lvl="0">
              <a:defRPr/>
            </a:pPr>
            <a:r>
              <a:rPr lang="en-US" sz="600" dirty="0">
                <a:solidFill>
                  <a:prstClr val="black"/>
                </a:solidFill>
              </a:rPr>
              <a:t>             (@Midnight) (#1)</a:t>
            </a:r>
            <a:endParaRPr lang="en-US" sz="800" dirty="0">
              <a:solidFill>
                <a:prstClr val="black"/>
              </a:solidFill>
            </a:endParaRPr>
          </a:p>
        </p:txBody>
      </p:sp>
      <p:sp>
        <p:nvSpPr>
          <p:cNvPr id="229" name="TextBox 228"/>
          <p:cNvSpPr txBox="1"/>
          <p:nvPr/>
        </p:nvSpPr>
        <p:spPr>
          <a:xfrm>
            <a:off x="2664766" y="4256942"/>
            <a:ext cx="1259633" cy="446333"/>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prstClr val="black"/>
                </a:solidFill>
              </a:rPr>
              <a:t>9:30p: </a:t>
            </a:r>
            <a:r>
              <a:rPr lang="en-US" sz="500" dirty="0">
                <a:solidFill>
                  <a:prstClr val="black"/>
                </a:solidFill>
              </a:rPr>
              <a:t>#</a:t>
            </a:r>
            <a:r>
              <a:rPr lang="en-US" sz="500" dirty="0" err="1">
                <a:solidFill>
                  <a:prstClr val="black"/>
                </a:solidFill>
              </a:rPr>
              <a:t>StateOfBlackAmerica</a:t>
            </a:r>
            <a:r>
              <a:rPr lang="en-US" sz="500" dirty="0">
                <a:solidFill>
                  <a:prstClr val="black"/>
                </a:solidFill>
              </a:rPr>
              <a:t> (#1)</a:t>
            </a:r>
          </a:p>
          <a:p>
            <a:pPr lvl="0">
              <a:defRPr/>
            </a:pPr>
            <a:r>
              <a:rPr lang="en-US" sz="600" dirty="0">
                <a:solidFill>
                  <a:prstClr val="black"/>
                </a:solidFill>
              </a:rPr>
              <a:t>10:30p: </a:t>
            </a:r>
            <a:r>
              <a:rPr lang="en-US" sz="475" dirty="0">
                <a:solidFill>
                  <a:prstClr val="black"/>
                </a:solidFill>
              </a:rPr>
              <a:t>#</a:t>
            </a:r>
            <a:r>
              <a:rPr lang="en-US" sz="475" dirty="0" err="1">
                <a:solidFill>
                  <a:prstClr val="black"/>
                </a:solidFill>
              </a:rPr>
              <a:t>StateOfBlackAmerica</a:t>
            </a:r>
            <a:r>
              <a:rPr lang="en-US" sz="475" dirty="0">
                <a:solidFill>
                  <a:prstClr val="black"/>
                </a:solidFill>
              </a:rPr>
              <a:t> (#1)</a:t>
            </a:r>
          </a:p>
          <a:p>
            <a:pPr>
              <a:defRPr/>
            </a:pPr>
            <a:r>
              <a:rPr lang="en-US" sz="600" dirty="0">
                <a:solidFill>
                  <a:prstClr val="black"/>
                </a:solidFill>
              </a:rPr>
              <a:t>11:30p:#</a:t>
            </a:r>
            <a:r>
              <a:rPr lang="en-US" sz="600" dirty="0" err="1">
                <a:solidFill>
                  <a:prstClr val="black"/>
                </a:solidFill>
              </a:rPr>
              <a:t>SuperHeroHistory</a:t>
            </a:r>
            <a:endParaRPr lang="en-US" sz="600" dirty="0">
              <a:solidFill>
                <a:prstClr val="black"/>
              </a:solidFill>
            </a:endParaRPr>
          </a:p>
          <a:p>
            <a:pPr>
              <a:defRPr/>
            </a:pPr>
            <a:r>
              <a:rPr lang="en-US" sz="600" dirty="0">
                <a:solidFill>
                  <a:prstClr val="black"/>
                </a:solidFill>
              </a:rPr>
              <a:t>             (@Midnight) (#1)</a:t>
            </a:r>
            <a:endParaRPr kumimoji="0" lang="en-US" sz="370" b="1" i="0" u="none" strike="noStrike" kern="0" cap="none" spc="0" normalizeH="0" baseline="0" noProof="0" dirty="0">
              <a:ln>
                <a:noFill/>
              </a:ln>
              <a:solidFill>
                <a:prstClr val="black"/>
              </a:solidFill>
              <a:effectLst/>
              <a:uLnTx/>
              <a:uFillTx/>
              <a:latin typeface="Trebuchet MS"/>
              <a:ea typeface="+mn-ea"/>
              <a:cs typeface="+mn-cs"/>
            </a:endParaRPr>
          </a:p>
        </p:txBody>
      </p:sp>
      <p:cxnSp>
        <p:nvCxnSpPr>
          <p:cNvPr id="232" name="Straight Connector 231"/>
          <p:cNvCxnSpPr/>
          <p:nvPr/>
        </p:nvCxnSpPr>
        <p:spPr>
          <a:xfrm>
            <a:off x="4625142" y="4261107"/>
            <a:ext cx="0" cy="65353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31" name="TextBox 230"/>
          <p:cNvSpPr txBox="1"/>
          <p:nvPr/>
        </p:nvSpPr>
        <p:spPr>
          <a:xfrm>
            <a:off x="3976233" y="4271296"/>
            <a:ext cx="1259633" cy="322382"/>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prstClr val="black"/>
                </a:solidFill>
              </a:rPr>
              <a:t>9:30p: #</a:t>
            </a:r>
            <a:r>
              <a:rPr lang="en-US" sz="600" dirty="0" err="1">
                <a:solidFill>
                  <a:prstClr val="black"/>
                </a:solidFill>
              </a:rPr>
              <a:t>NBAFinals</a:t>
            </a:r>
            <a:r>
              <a:rPr lang="en-US" sz="600" dirty="0">
                <a:solidFill>
                  <a:prstClr val="black"/>
                </a:solidFill>
              </a:rPr>
              <a:t> (#1)</a:t>
            </a:r>
          </a:p>
          <a:p>
            <a:pPr lvl="0">
              <a:defRPr/>
            </a:pPr>
            <a:r>
              <a:rPr lang="en-US" sz="600" dirty="0">
                <a:solidFill>
                  <a:prstClr val="black"/>
                </a:solidFill>
              </a:rPr>
              <a:t>10:30p: #</a:t>
            </a:r>
            <a:r>
              <a:rPr lang="en-US" sz="600" dirty="0" err="1">
                <a:solidFill>
                  <a:prstClr val="black"/>
                </a:solidFill>
              </a:rPr>
              <a:t>NBAFinals</a:t>
            </a:r>
            <a:r>
              <a:rPr lang="en-US" sz="600" dirty="0">
                <a:solidFill>
                  <a:prstClr val="black"/>
                </a:solidFill>
              </a:rPr>
              <a:t> (#1)</a:t>
            </a:r>
          </a:p>
          <a:p>
            <a:pPr>
              <a:defRPr/>
            </a:pPr>
            <a:r>
              <a:rPr lang="en-US" sz="600" dirty="0">
                <a:solidFill>
                  <a:prstClr val="black"/>
                </a:solidFill>
              </a:rPr>
              <a:t>11:30p: #</a:t>
            </a:r>
            <a:r>
              <a:rPr lang="en-US" sz="600" dirty="0" err="1">
                <a:solidFill>
                  <a:prstClr val="black"/>
                </a:solidFill>
              </a:rPr>
              <a:t>NBAFinals</a:t>
            </a:r>
            <a:r>
              <a:rPr lang="en-US" sz="600" dirty="0">
                <a:solidFill>
                  <a:prstClr val="black"/>
                </a:solidFill>
              </a:rPr>
              <a:t> (#1)</a:t>
            </a:r>
          </a:p>
        </p:txBody>
      </p:sp>
      <p:cxnSp>
        <p:nvCxnSpPr>
          <p:cNvPr id="233" name="Straight Connector 232"/>
          <p:cNvCxnSpPr/>
          <p:nvPr/>
        </p:nvCxnSpPr>
        <p:spPr>
          <a:xfrm>
            <a:off x="5931655" y="4278898"/>
            <a:ext cx="0" cy="65353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34" name="TextBox 233"/>
          <p:cNvSpPr txBox="1"/>
          <p:nvPr/>
        </p:nvSpPr>
        <p:spPr>
          <a:xfrm>
            <a:off x="5271634" y="4268840"/>
            <a:ext cx="1259633" cy="293114"/>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prstClr val="black"/>
                </a:solidFill>
              </a:rPr>
              <a:t>9:30p: #</a:t>
            </a:r>
            <a:r>
              <a:rPr lang="en-US" sz="600" dirty="0" err="1">
                <a:solidFill>
                  <a:prstClr val="black"/>
                </a:solidFill>
              </a:rPr>
              <a:t>DragRace</a:t>
            </a:r>
            <a:r>
              <a:rPr lang="en-US" sz="600" dirty="0">
                <a:solidFill>
                  <a:prstClr val="black"/>
                </a:solidFill>
              </a:rPr>
              <a:t> (#1)</a:t>
            </a:r>
          </a:p>
          <a:p>
            <a:pPr lvl="0">
              <a:defRPr/>
            </a:pPr>
            <a:r>
              <a:rPr lang="en-US" sz="600" dirty="0">
                <a:solidFill>
                  <a:prstClr val="black"/>
                </a:solidFill>
              </a:rPr>
              <a:t>10:30p: #</a:t>
            </a:r>
            <a:r>
              <a:rPr lang="en-US" sz="600" dirty="0" err="1">
                <a:solidFill>
                  <a:prstClr val="black"/>
                </a:solidFill>
              </a:rPr>
              <a:t>LivePD</a:t>
            </a:r>
            <a:r>
              <a:rPr lang="en-US" sz="600" dirty="0">
                <a:solidFill>
                  <a:prstClr val="black"/>
                </a:solidFill>
              </a:rPr>
              <a:t> (#1)</a:t>
            </a:r>
          </a:p>
        </p:txBody>
      </p:sp>
      <p:sp>
        <p:nvSpPr>
          <p:cNvPr id="235" name="TextBox 234"/>
          <p:cNvSpPr txBox="1"/>
          <p:nvPr/>
        </p:nvSpPr>
        <p:spPr>
          <a:xfrm>
            <a:off x="6566331" y="4261859"/>
            <a:ext cx="1259633" cy="214417"/>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schemeClr val="bg1">
                    <a:lumMod val="50000"/>
                  </a:schemeClr>
                </a:solidFill>
              </a:rPr>
              <a:t>8:30p: #</a:t>
            </a:r>
            <a:r>
              <a:rPr lang="en-US" sz="600" dirty="0" err="1">
                <a:solidFill>
                  <a:schemeClr val="bg1">
                    <a:lumMod val="50000"/>
                  </a:schemeClr>
                </a:solidFill>
              </a:rPr>
              <a:t>UCLFinal</a:t>
            </a:r>
            <a:r>
              <a:rPr lang="en-US" sz="600" dirty="0">
                <a:solidFill>
                  <a:schemeClr val="bg1">
                    <a:lumMod val="50000"/>
                  </a:schemeClr>
                </a:solidFill>
              </a:rPr>
              <a:t> (#2)</a:t>
            </a:r>
          </a:p>
        </p:txBody>
      </p:sp>
      <p:sp>
        <p:nvSpPr>
          <p:cNvPr id="240" name="TextBox 239"/>
          <p:cNvSpPr txBox="1"/>
          <p:nvPr/>
        </p:nvSpPr>
        <p:spPr>
          <a:xfrm>
            <a:off x="1330539" y="5331941"/>
            <a:ext cx="1259633" cy="433365"/>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600" dirty="0">
                <a:solidFill>
                  <a:prstClr val="black"/>
                </a:solidFill>
              </a:rPr>
              <a:t>9:30p: #</a:t>
            </a:r>
            <a:r>
              <a:rPr lang="en-US" sz="600" dirty="0" err="1">
                <a:solidFill>
                  <a:prstClr val="black"/>
                </a:solidFill>
              </a:rPr>
              <a:t>SDLive</a:t>
            </a:r>
            <a:r>
              <a:rPr lang="en-US" sz="600" dirty="0">
                <a:solidFill>
                  <a:prstClr val="black"/>
                </a:solidFill>
              </a:rPr>
              <a:t> (#1)</a:t>
            </a:r>
          </a:p>
          <a:p>
            <a:pPr lvl="0">
              <a:defRPr/>
            </a:pPr>
            <a:r>
              <a:rPr lang="en-US" sz="600" dirty="0">
                <a:solidFill>
                  <a:prstClr val="black"/>
                </a:solidFill>
              </a:rPr>
              <a:t>10:30p: #</a:t>
            </a:r>
            <a:r>
              <a:rPr lang="en-US" sz="600" dirty="0" err="1">
                <a:solidFill>
                  <a:prstClr val="black"/>
                </a:solidFill>
              </a:rPr>
              <a:t>SDLive</a:t>
            </a:r>
            <a:r>
              <a:rPr lang="en-US" sz="600" dirty="0">
                <a:solidFill>
                  <a:prstClr val="black"/>
                </a:solidFill>
              </a:rPr>
              <a:t> (#1)</a:t>
            </a:r>
          </a:p>
          <a:p>
            <a:pPr lvl="0">
              <a:defRPr/>
            </a:pPr>
            <a:r>
              <a:rPr lang="en-US" sz="600" dirty="0">
                <a:solidFill>
                  <a:prstClr val="black"/>
                </a:solidFill>
              </a:rPr>
              <a:t>11:30p: #</a:t>
            </a:r>
            <a:r>
              <a:rPr lang="en-US" sz="600" dirty="0" err="1">
                <a:solidFill>
                  <a:prstClr val="black"/>
                </a:solidFill>
              </a:rPr>
              <a:t>DogBroadway</a:t>
            </a:r>
            <a:endParaRPr lang="en-US" sz="600" dirty="0">
              <a:solidFill>
                <a:prstClr val="black"/>
              </a:solidFill>
            </a:endParaRPr>
          </a:p>
          <a:p>
            <a:pPr lvl="0">
              <a:defRPr/>
            </a:pPr>
            <a:r>
              <a:rPr lang="en-US" sz="600" dirty="0">
                <a:solidFill>
                  <a:prstClr val="black"/>
                </a:solidFill>
              </a:rPr>
              <a:t>              (@Midnight) (#1)</a:t>
            </a:r>
            <a:endParaRPr kumimoji="0" lang="en-US" sz="600" b="1" i="0" u="none" strike="noStrike" kern="0" cap="none" spc="0" normalizeH="0" baseline="0" noProof="0" dirty="0">
              <a:ln>
                <a:noFill/>
              </a:ln>
              <a:solidFill>
                <a:prstClr val="black"/>
              </a:solidFill>
              <a:effectLst/>
              <a:uLnTx/>
              <a:uFillTx/>
              <a:latin typeface="Trebuchet MS"/>
              <a:ea typeface="+mn-ea"/>
              <a:cs typeface="+mn-cs"/>
            </a:endParaRPr>
          </a:p>
        </p:txBody>
      </p:sp>
      <p:sp>
        <p:nvSpPr>
          <p:cNvPr id="241" name="TextBox 240"/>
          <p:cNvSpPr txBox="1"/>
          <p:nvPr/>
        </p:nvSpPr>
        <p:spPr>
          <a:xfrm>
            <a:off x="2647560" y="5334190"/>
            <a:ext cx="1259633" cy="439691"/>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600" dirty="0">
                <a:solidFill>
                  <a:prstClr val="black"/>
                </a:solidFill>
              </a:rPr>
              <a:t>8:30p: #</a:t>
            </a:r>
            <a:r>
              <a:rPr lang="en-US" sz="600" dirty="0" err="1">
                <a:solidFill>
                  <a:prstClr val="black"/>
                </a:solidFill>
              </a:rPr>
              <a:t>CMTAwards</a:t>
            </a:r>
            <a:r>
              <a:rPr lang="en-US" sz="600" dirty="0">
                <a:solidFill>
                  <a:prstClr val="black"/>
                </a:solidFill>
              </a:rPr>
              <a:t> (#1)</a:t>
            </a:r>
          </a:p>
          <a:p>
            <a:pPr>
              <a:defRPr/>
            </a:pPr>
            <a:r>
              <a:rPr lang="en-US" sz="600" dirty="0">
                <a:solidFill>
                  <a:prstClr val="black"/>
                </a:solidFill>
              </a:rPr>
              <a:t>9:30p: #</a:t>
            </a:r>
            <a:r>
              <a:rPr lang="en-US" sz="600" dirty="0" err="1">
                <a:solidFill>
                  <a:prstClr val="black"/>
                </a:solidFill>
              </a:rPr>
              <a:t>CMTAwards</a:t>
            </a:r>
            <a:r>
              <a:rPr lang="en-US" sz="600" dirty="0">
                <a:solidFill>
                  <a:prstClr val="black"/>
                </a:solidFill>
              </a:rPr>
              <a:t> (#1)</a:t>
            </a:r>
          </a:p>
          <a:p>
            <a:pPr lvl="0">
              <a:defRPr/>
            </a:pPr>
            <a:r>
              <a:rPr lang="en-US" sz="600" dirty="0">
                <a:solidFill>
                  <a:prstClr val="black"/>
                </a:solidFill>
              </a:rPr>
              <a:t>10:30p: Deron Williams (#1)</a:t>
            </a:r>
          </a:p>
          <a:p>
            <a:pPr lvl="0">
              <a:defRPr/>
            </a:pPr>
            <a:r>
              <a:rPr lang="en-US" sz="600" dirty="0">
                <a:solidFill>
                  <a:prstClr val="black"/>
                </a:solidFill>
              </a:rPr>
              <a:t>11:30p: Kyrie (#1)</a:t>
            </a:r>
          </a:p>
        </p:txBody>
      </p:sp>
      <p:sp>
        <p:nvSpPr>
          <p:cNvPr id="242" name="TextBox 241"/>
          <p:cNvSpPr txBox="1"/>
          <p:nvPr/>
        </p:nvSpPr>
        <p:spPr>
          <a:xfrm>
            <a:off x="3956368" y="5329485"/>
            <a:ext cx="1279498" cy="446849"/>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600" dirty="0">
                <a:solidFill>
                  <a:prstClr val="black"/>
                </a:solidFill>
              </a:rPr>
              <a:t>9:30p: #USMNT (#1)</a:t>
            </a:r>
          </a:p>
          <a:p>
            <a:pPr lvl="0">
              <a:defRPr/>
            </a:pPr>
            <a:r>
              <a:rPr lang="en-US" sz="600" dirty="0">
                <a:solidFill>
                  <a:prstClr val="black"/>
                </a:solidFill>
              </a:rPr>
              <a:t>10:30p: #USMNT (#1)</a:t>
            </a:r>
          </a:p>
          <a:p>
            <a:pPr lvl="0">
              <a:defRPr/>
            </a:pPr>
            <a:r>
              <a:rPr lang="en-US" sz="600" dirty="0">
                <a:solidFill>
                  <a:prstClr val="black"/>
                </a:solidFill>
              </a:rPr>
              <a:t>11:30p</a:t>
            </a:r>
            <a:r>
              <a:rPr lang="en-US" sz="370" b="0" kern="1200" dirty="0">
                <a:solidFill>
                  <a:prstClr val="black"/>
                </a:solidFill>
              </a:rPr>
              <a:t>: </a:t>
            </a:r>
            <a:r>
              <a:rPr lang="en-US" sz="600" kern="1200" dirty="0">
                <a:solidFill>
                  <a:prstClr val="black"/>
                </a:solidFill>
              </a:rPr>
              <a:t>#</a:t>
            </a:r>
            <a:r>
              <a:rPr lang="en-US" sz="600" kern="1200" dirty="0" err="1">
                <a:solidFill>
                  <a:prstClr val="black"/>
                </a:solidFill>
              </a:rPr>
              <a:t>ElderlyBeatlesSongs</a:t>
            </a:r>
            <a:endParaRPr lang="en-US" sz="600" kern="1200" dirty="0">
              <a:solidFill>
                <a:prstClr val="black"/>
              </a:solidFill>
            </a:endParaRPr>
          </a:p>
          <a:p>
            <a:pPr lvl="0">
              <a:defRPr/>
            </a:pPr>
            <a:r>
              <a:rPr lang="en-US" sz="600" kern="1200" dirty="0">
                <a:solidFill>
                  <a:prstClr val="black"/>
                </a:solidFill>
              </a:rPr>
              <a:t>             (@Midnight) (#1)</a:t>
            </a:r>
            <a:endParaRPr lang="en-US" sz="600" dirty="0">
              <a:solidFill>
                <a:prstClr val="black"/>
              </a:solidFill>
            </a:endParaRPr>
          </a:p>
        </p:txBody>
      </p:sp>
      <p:sp>
        <p:nvSpPr>
          <p:cNvPr id="243" name="TextBox 242"/>
          <p:cNvSpPr txBox="1"/>
          <p:nvPr/>
        </p:nvSpPr>
        <p:spPr>
          <a:xfrm>
            <a:off x="5278702" y="5333701"/>
            <a:ext cx="1259633" cy="348796"/>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600" dirty="0">
                <a:solidFill>
                  <a:prstClr val="black"/>
                </a:solidFill>
              </a:rPr>
              <a:t>8:30p: Game4 (#1)</a:t>
            </a:r>
          </a:p>
          <a:p>
            <a:pPr>
              <a:defRPr/>
            </a:pPr>
            <a:r>
              <a:rPr lang="en-US" sz="600" dirty="0">
                <a:solidFill>
                  <a:prstClr val="black"/>
                </a:solidFill>
              </a:rPr>
              <a:t>9:30p: Jeff Van Gundy (#1)</a:t>
            </a:r>
          </a:p>
          <a:p>
            <a:pPr lvl="0">
              <a:defRPr/>
            </a:pPr>
            <a:r>
              <a:rPr lang="en-US" sz="600" dirty="0">
                <a:solidFill>
                  <a:prstClr val="black"/>
                </a:solidFill>
              </a:rPr>
              <a:t>11:30p: Draymond (#1)</a:t>
            </a:r>
          </a:p>
        </p:txBody>
      </p:sp>
      <p:sp>
        <p:nvSpPr>
          <p:cNvPr id="245" name="TextBox 244"/>
          <p:cNvSpPr txBox="1"/>
          <p:nvPr/>
        </p:nvSpPr>
        <p:spPr>
          <a:xfrm>
            <a:off x="7870537" y="5329475"/>
            <a:ext cx="1259633" cy="446859"/>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600" dirty="0">
                <a:solidFill>
                  <a:prstClr val="black"/>
                </a:solidFill>
              </a:rPr>
              <a:t>8:30p: </a:t>
            </a:r>
            <a:r>
              <a:rPr lang="en-US" sz="550" dirty="0">
                <a:solidFill>
                  <a:prstClr val="black"/>
                </a:solidFill>
              </a:rPr>
              <a:t>#TonyAwards2017 (#1)</a:t>
            </a:r>
          </a:p>
          <a:p>
            <a:pPr lvl="0" defTabSz="457200">
              <a:defRPr/>
            </a:pPr>
            <a:r>
              <a:rPr lang="en-US" sz="600" dirty="0">
                <a:solidFill>
                  <a:prstClr val="black"/>
                </a:solidFill>
              </a:rPr>
              <a:t>9:30p: </a:t>
            </a:r>
            <a:r>
              <a:rPr lang="en-US" sz="550" kern="1200" dirty="0">
                <a:solidFill>
                  <a:prstClr val="black"/>
                </a:solidFill>
              </a:rPr>
              <a:t>#TonyAwards2017 (#1)</a:t>
            </a:r>
          </a:p>
          <a:p>
            <a:pPr lvl="0" defTabSz="457200">
              <a:defRPr/>
            </a:pPr>
            <a:r>
              <a:rPr lang="en-US" sz="600" dirty="0">
                <a:solidFill>
                  <a:prstClr val="black"/>
                </a:solidFill>
              </a:rPr>
              <a:t>10:30p: </a:t>
            </a:r>
            <a:r>
              <a:rPr lang="en-US" sz="550" kern="1200" dirty="0">
                <a:solidFill>
                  <a:prstClr val="black"/>
                </a:solidFill>
              </a:rPr>
              <a:t>#TonyAwards2017 (#1)</a:t>
            </a:r>
          </a:p>
          <a:p>
            <a:pPr lvl="0">
              <a:defRPr/>
            </a:pPr>
            <a:r>
              <a:rPr lang="en-US" sz="600" dirty="0">
                <a:solidFill>
                  <a:prstClr val="black"/>
                </a:solidFill>
              </a:rPr>
              <a:t>11:30p: #</a:t>
            </a:r>
            <a:r>
              <a:rPr lang="en-US" sz="600" dirty="0" err="1">
                <a:solidFill>
                  <a:prstClr val="black"/>
                </a:solidFill>
              </a:rPr>
              <a:t>StanleyCup</a:t>
            </a:r>
            <a:r>
              <a:rPr lang="en-US" sz="600" dirty="0">
                <a:solidFill>
                  <a:prstClr val="black"/>
                </a:solidFill>
              </a:rPr>
              <a:t> (#1)</a:t>
            </a:r>
          </a:p>
        </p:txBody>
      </p:sp>
      <p:cxnSp>
        <p:nvCxnSpPr>
          <p:cNvPr id="246" name="Straight Connector 245"/>
          <p:cNvCxnSpPr/>
          <p:nvPr/>
        </p:nvCxnSpPr>
        <p:spPr>
          <a:xfrm>
            <a:off x="549732" y="5674984"/>
            <a:ext cx="0" cy="228936"/>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39" name="TextBox 238"/>
          <p:cNvSpPr txBox="1"/>
          <p:nvPr/>
        </p:nvSpPr>
        <p:spPr>
          <a:xfrm>
            <a:off x="13014" y="5331941"/>
            <a:ext cx="1259633" cy="440925"/>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600" dirty="0">
                <a:solidFill>
                  <a:prstClr val="black"/>
                </a:solidFill>
              </a:rPr>
              <a:t>8:30p: #</a:t>
            </a:r>
            <a:r>
              <a:rPr lang="en-US" sz="600" dirty="0" err="1">
                <a:solidFill>
                  <a:prstClr val="black"/>
                </a:solidFill>
              </a:rPr>
              <a:t>TheBachelorette</a:t>
            </a:r>
            <a:r>
              <a:rPr lang="en-US" sz="600" dirty="0">
                <a:solidFill>
                  <a:prstClr val="black"/>
                </a:solidFill>
              </a:rPr>
              <a:t> (#1)</a:t>
            </a:r>
          </a:p>
          <a:p>
            <a:pPr>
              <a:defRPr/>
            </a:pPr>
            <a:r>
              <a:rPr lang="en-US" sz="600" dirty="0">
                <a:solidFill>
                  <a:prstClr val="black"/>
                </a:solidFill>
              </a:rPr>
              <a:t>9:30p: #</a:t>
            </a:r>
            <a:r>
              <a:rPr lang="en-US" sz="600" dirty="0" err="1">
                <a:solidFill>
                  <a:prstClr val="black"/>
                </a:solidFill>
              </a:rPr>
              <a:t>TheBachelorette</a:t>
            </a:r>
            <a:r>
              <a:rPr lang="en-US" sz="600" dirty="0">
                <a:solidFill>
                  <a:prstClr val="black"/>
                </a:solidFill>
              </a:rPr>
              <a:t> (#1)</a:t>
            </a:r>
          </a:p>
          <a:p>
            <a:pPr lvl="0">
              <a:defRPr/>
            </a:pPr>
            <a:r>
              <a:rPr lang="en-US" sz="600" dirty="0">
                <a:solidFill>
                  <a:prstClr val="black"/>
                </a:solidFill>
              </a:rPr>
              <a:t>10:30p: </a:t>
            </a:r>
            <a:r>
              <a:rPr lang="en-US" sz="550" dirty="0">
                <a:solidFill>
                  <a:prstClr val="black"/>
                </a:solidFill>
              </a:rPr>
              <a:t>#</a:t>
            </a:r>
            <a:r>
              <a:rPr lang="en-US" sz="550" dirty="0" err="1">
                <a:solidFill>
                  <a:prstClr val="black"/>
                </a:solidFill>
              </a:rPr>
              <a:t>TheBachelorette</a:t>
            </a:r>
            <a:r>
              <a:rPr lang="en-US" sz="550" dirty="0">
                <a:solidFill>
                  <a:prstClr val="black"/>
                </a:solidFill>
              </a:rPr>
              <a:t> (#1)</a:t>
            </a:r>
          </a:p>
          <a:p>
            <a:pPr lvl="0">
              <a:defRPr/>
            </a:pPr>
            <a:r>
              <a:rPr lang="en-US" sz="600" dirty="0">
                <a:solidFill>
                  <a:prstClr val="black"/>
                </a:solidFill>
              </a:rPr>
              <a:t>11:30p: </a:t>
            </a:r>
            <a:r>
              <a:rPr lang="en-US" sz="550" kern="1200" dirty="0">
                <a:solidFill>
                  <a:prstClr val="black"/>
                </a:solidFill>
              </a:rPr>
              <a:t>#</a:t>
            </a:r>
            <a:r>
              <a:rPr lang="en-US" sz="550" kern="1200" dirty="0" err="1">
                <a:solidFill>
                  <a:prstClr val="black"/>
                </a:solidFill>
              </a:rPr>
              <a:t>TheBachelorette</a:t>
            </a:r>
            <a:r>
              <a:rPr lang="en-US" sz="550" kern="1200" dirty="0">
                <a:solidFill>
                  <a:prstClr val="black"/>
                </a:solidFill>
              </a:rPr>
              <a:t> </a:t>
            </a:r>
            <a:r>
              <a:rPr lang="en-US" sz="600" dirty="0">
                <a:solidFill>
                  <a:prstClr val="black"/>
                </a:solidFill>
              </a:rPr>
              <a:t>(#1</a:t>
            </a:r>
            <a:r>
              <a:rPr kumimoji="0" lang="en-US" sz="600" b="1" i="0" u="none" strike="noStrike" kern="0" cap="none" spc="0" normalizeH="0" baseline="0" noProof="0" dirty="0">
                <a:ln>
                  <a:noFill/>
                </a:ln>
                <a:solidFill>
                  <a:prstClr val="black"/>
                </a:solidFill>
                <a:effectLst/>
                <a:uLnTx/>
                <a:uFillTx/>
                <a:latin typeface="Trebuchet MS"/>
                <a:ea typeface="+mn-ea"/>
                <a:cs typeface="+mn-cs"/>
              </a:rPr>
              <a:t>)</a:t>
            </a:r>
          </a:p>
        </p:txBody>
      </p:sp>
      <p:pic>
        <p:nvPicPr>
          <p:cNvPr id="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770" y="2679929"/>
            <a:ext cx="582434" cy="51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TextBox 112"/>
          <p:cNvSpPr txBox="1"/>
          <p:nvPr/>
        </p:nvSpPr>
        <p:spPr>
          <a:xfrm>
            <a:off x="3008793" y="2843106"/>
            <a:ext cx="6066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white"/>
                </a:solidFill>
                <a:effectLst/>
                <a:uLnTx/>
                <a:uFillTx/>
                <a:latin typeface="Trebuchet MS" panose="020B0603020202020204" pitchFamily="34" charset="0"/>
                <a:ea typeface="+mn-ea"/>
                <a:cs typeface="+mn-cs"/>
              </a:rPr>
              <a:t>17-May</a:t>
            </a:r>
          </a:p>
        </p:txBody>
      </p:sp>
      <p:cxnSp>
        <p:nvCxnSpPr>
          <p:cNvPr id="130" name="Straight Connector 129">
            <a:extLst>
              <a:ext uri="{FF2B5EF4-FFF2-40B4-BE49-F238E27FC236}">
                <a16:creationId xmlns:a16="http://schemas.microsoft.com/office/drawing/2014/main" id="{BA5F13A6-54D7-4216-B346-2FC7FC9BCDC1}"/>
              </a:ext>
            </a:extLst>
          </p:cNvPr>
          <p:cNvCxnSpPr/>
          <p:nvPr/>
        </p:nvCxnSpPr>
        <p:spPr>
          <a:xfrm>
            <a:off x="3251759" y="2208379"/>
            <a:ext cx="0" cy="65353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2673845" y="2116876"/>
            <a:ext cx="1259633" cy="267245"/>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dirty="0">
                <a:solidFill>
                  <a:prstClr val="black"/>
                </a:solidFill>
                <a:latin typeface="Trebuchet MS"/>
              </a:rPr>
              <a:t>10</a:t>
            </a:r>
            <a:r>
              <a:rPr kumimoji="0" lang="en-US" sz="600" b="1" i="0" u="none" strike="noStrike" kern="0" cap="none" spc="0" normalizeH="0" baseline="0" noProof="0" dirty="0">
                <a:ln>
                  <a:noFill/>
                </a:ln>
                <a:solidFill>
                  <a:prstClr val="black"/>
                </a:solidFill>
                <a:effectLst/>
                <a:uLnTx/>
                <a:uFillTx/>
                <a:latin typeface="Trebuchet MS"/>
                <a:ea typeface="+mn-ea"/>
                <a:cs typeface="+mn-cs"/>
              </a:rPr>
              <a:t>:30p: #Empire (#1)</a:t>
            </a:r>
          </a:p>
          <a:p>
            <a:pPr lvl="0">
              <a:defRPr/>
            </a:pPr>
            <a:r>
              <a:rPr lang="en-US" sz="600" dirty="0">
                <a:solidFill>
                  <a:prstClr val="black"/>
                </a:solidFill>
              </a:rPr>
              <a:t>11:30p: Lebron (#1)</a:t>
            </a:r>
            <a:endParaRPr kumimoji="0" lang="en-US" sz="600" b="1" i="0" u="none" strike="noStrike" kern="0" cap="none" spc="0" normalizeH="0" baseline="0" noProof="0" dirty="0">
              <a:ln>
                <a:noFill/>
              </a:ln>
              <a:solidFill>
                <a:prstClr val="black"/>
              </a:solidFill>
              <a:effectLst/>
              <a:uLnTx/>
              <a:uFillTx/>
              <a:latin typeface="Trebuchet MS"/>
              <a:ea typeface="+mn-ea"/>
              <a:cs typeface="+mn-cs"/>
            </a:endParaRPr>
          </a:p>
        </p:txBody>
      </p:sp>
      <p:cxnSp>
        <p:nvCxnSpPr>
          <p:cNvPr id="133" name="Straight Connector 132">
            <a:extLst>
              <a:ext uri="{FF2B5EF4-FFF2-40B4-BE49-F238E27FC236}">
                <a16:creationId xmlns:a16="http://schemas.microsoft.com/office/drawing/2014/main" id="{95EBACF8-A704-45F6-8985-E8BBF2A5D4CC}"/>
              </a:ext>
            </a:extLst>
          </p:cNvPr>
          <p:cNvCxnSpPr/>
          <p:nvPr/>
        </p:nvCxnSpPr>
        <p:spPr>
          <a:xfrm>
            <a:off x="7226083" y="2203299"/>
            <a:ext cx="0" cy="65353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4" name="TextBox 163"/>
          <p:cNvSpPr txBox="1"/>
          <p:nvPr/>
        </p:nvSpPr>
        <p:spPr>
          <a:xfrm>
            <a:off x="6584328" y="2119988"/>
            <a:ext cx="1241282" cy="209978"/>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prstClr val="black"/>
                </a:solidFill>
              </a:rPr>
              <a:t>8:30p: Cloud Computing (#1</a:t>
            </a:r>
            <a:r>
              <a:rPr kumimoji="0" lang="en-US" sz="600" b="1" i="0" u="none" strike="noStrike" kern="0" cap="none" spc="0" normalizeH="0" baseline="0" noProof="0" dirty="0">
                <a:ln>
                  <a:noFill/>
                </a:ln>
                <a:solidFill>
                  <a:prstClr val="black"/>
                </a:solidFill>
                <a:effectLst/>
                <a:uLnTx/>
                <a:uFillTx/>
                <a:latin typeface="Trebuchet MS"/>
                <a:ea typeface="+mn-ea"/>
                <a:cs typeface="+mn-cs"/>
              </a:rPr>
              <a:t>)</a:t>
            </a:r>
          </a:p>
        </p:txBody>
      </p:sp>
      <p:cxnSp>
        <p:nvCxnSpPr>
          <p:cNvPr id="137" name="Straight Connector 136">
            <a:extLst>
              <a:ext uri="{FF2B5EF4-FFF2-40B4-BE49-F238E27FC236}">
                <a16:creationId xmlns:a16="http://schemas.microsoft.com/office/drawing/2014/main" id="{092A1AEB-EA2A-4BE3-BFE3-1AAB06C217A3}"/>
              </a:ext>
            </a:extLst>
          </p:cNvPr>
          <p:cNvCxnSpPr/>
          <p:nvPr/>
        </p:nvCxnSpPr>
        <p:spPr>
          <a:xfrm>
            <a:off x="1946417" y="3532480"/>
            <a:ext cx="0" cy="344009"/>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8" name="TextBox 167"/>
          <p:cNvSpPr txBox="1"/>
          <p:nvPr/>
        </p:nvSpPr>
        <p:spPr>
          <a:xfrm>
            <a:off x="1344783" y="3212876"/>
            <a:ext cx="1259633" cy="363806"/>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prstClr val="black"/>
                </a:solidFill>
              </a:rPr>
              <a:t>9:30p: #</a:t>
            </a:r>
            <a:r>
              <a:rPr lang="en-US" sz="600" dirty="0" err="1">
                <a:solidFill>
                  <a:prstClr val="black"/>
                </a:solidFill>
              </a:rPr>
              <a:t>TheFlash</a:t>
            </a:r>
            <a:r>
              <a:rPr lang="en-US" sz="600" dirty="0">
                <a:solidFill>
                  <a:prstClr val="black"/>
                </a:solidFill>
              </a:rPr>
              <a:t> (#1)</a:t>
            </a:r>
          </a:p>
          <a:p>
            <a:pPr lvl="0">
              <a:defRPr/>
            </a:pPr>
            <a:r>
              <a:rPr lang="en-US" sz="600" dirty="0">
                <a:solidFill>
                  <a:prstClr val="black"/>
                </a:solidFill>
              </a:rPr>
              <a:t>10:30p: #</a:t>
            </a:r>
            <a:r>
              <a:rPr lang="en-US" sz="600" dirty="0" err="1">
                <a:solidFill>
                  <a:prstClr val="black"/>
                </a:solidFill>
              </a:rPr>
              <a:t>SDLive</a:t>
            </a:r>
            <a:r>
              <a:rPr lang="en-US" sz="600" dirty="0">
                <a:solidFill>
                  <a:prstClr val="black"/>
                </a:solidFill>
              </a:rPr>
              <a:t> (#1)</a:t>
            </a:r>
          </a:p>
          <a:p>
            <a:pPr>
              <a:defRPr/>
            </a:pPr>
            <a:r>
              <a:rPr lang="en-US" sz="600" dirty="0">
                <a:solidFill>
                  <a:prstClr val="black"/>
                </a:solidFill>
              </a:rPr>
              <a:t>11:30p: Kyrie (#1)</a:t>
            </a:r>
          </a:p>
        </p:txBody>
      </p:sp>
      <p:cxnSp>
        <p:nvCxnSpPr>
          <p:cNvPr id="138" name="Straight Connector 137">
            <a:extLst>
              <a:ext uri="{FF2B5EF4-FFF2-40B4-BE49-F238E27FC236}">
                <a16:creationId xmlns:a16="http://schemas.microsoft.com/office/drawing/2014/main" id="{138DA40A-CCCC-488B-80F9-5EF2993F9437}"/>
              </a:ext>
            </a:extLst>
          </p:cNvPr>
          <p:cNvCxnSpPr/>
          <p:nvPr/>
        </p:nvCxnSpPr>
        <p:spPr>
          <a:xfrm>
            <a:off x="4653891" y="3232295"/>
            <a:ext cx="0" cy="65353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3977678" y="3207961"/>
            <a:ext cx="1259633" cy="265850"/>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prstClr val="black"/>
                </a:solidFill>
              </a:rPr>
              <a:t>10:30p: #GUHHATL (#1)</a:t>
            </a:r>
          </a:p>
          <a:p>
            <a:pPr>
              <a:defRPr/>
            </a:pPr>
            <a:r>
              <a:rPr lang="en-US" sz="600" dirty="0">
                <a:solidFill>
                  <a:prstClr val="black"/>
                </a:solidFill>
              </a:rPr>
              <a:t>11:30p: #</a:t>
            </a:r>
            <a:r>
              <a:rPr lang="en-US" sz="600" dirty="0" err="1">
                <a:solidFill>
                  <a:prstClr val="black"/>
                </a:solidFill>
              </a:rPr>
              <a:t>NBAFinals</a:t>
            </a:r>
            <a:r>
              <a:rPr lang="en-US" sz="600" dirty="0">
                <a:solidFill>
                  <a:prstClr val="black"/>
                </a:solidFill>
              </a:rPr>
              <a:t> (#1)</a:t>
            </a:r>
          </a:p>
        </p:txBody>
      </p:sp>
      <p:cxnSp>
        <p:nvCxnSpPr>
          <p:cNvPr id="140" name="Straight Connector 139">
            <a:extLst>
              <a:ext uri="{FF2B5EF4-FFF2-40B4-BE49-F238E27FC236}">
                <a16:creationId xmlns:a16="http://schemas.microsoft.com/office/drawing/2014/main" id="{855A16FE-D931-4ACD-B24F-B78A89017CD7}"/>
              </a:ext>
            </a:extLst>
          </p:cNvPr>
          <p:cNvCxnSpPr/>
          <p:nvPr/>
        </p:nvCxnSpPr>
        <p:spPr>
          <a:xfrm>
            <a:off x="7174492" y="3234899"/>
            <a:ext cx="0" cy="653533"/>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4" name="TextBox 223"/>
          <p:cNvSpPr txBox="1"/>
          <p:nvPr/>
        </p:nvSpPr>
        <p:spPr>
          <a:xfrm>
            <a:off x="6566022" y="3207961"/>
            <a:ext cx="1259633" cy="242843"/>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schemeClr val="bg1">
                    <a:lumMod val="50000"/>
                  </a:schemeClr>
                </a:solidFill>
              </a:rPr>
              <a:t>10:30p: #</a:t>
            </a:r>
            <a:r>
              <a:rPr lang="en-US" sz="600" dirty="0" err="1">
                <a:solidFill>
                  <a:schemeClr val="bg1">
                    <a:lumMod val="50000"/>
                  </a:schemeClr>
                </a:solidFill>
              </a:rPr>
              <a:t>FixMyLife</a:t>
            </a:r>
            <a:r>
              <a:rPr lang="en-US" sz="600" dirty="0">
                <a:solidFill>
                  <a:schemeClr val="bg1">
                    <a:lumMod val="50000"/>
                  </a:schemeClr>
                </a:solidFill>
              </a:rPr>
              <a:t> (#2)</a:t>
            </a:r>
          </a:p>
          <a:p>
            <a:pPr>
              <a:defRPr/>
            </a:pPr>
            <a:r>
              <a:rPr lang="en-US" sz="600" dirty="0">
                <a:solidFill>
                  <a:schemeClr val="bg1">
                    <a:lumMod val="50000"/>
                  </a:schemeClr>
                </a:solidFill>
              </a:rPr>
              <a:t>11:30p: #</a:t>
            </a:r>
            <a:r>
              <a:rPr lang="en-US" sz="600" dirty="0" err="1">
                <a:solidFill>
                  <a:schemeClr val="bg1">
                    <a:lumMod val="50000"/>
                  </a:schemeClr>
                </a:solidFill>
              </a:rPr>
              <a:t>FixMyLife</a:t>
            </a:r>
            <a:r>
              <a:rPr lang="en-US" sz="600" dirty="0">
                <a:solidFill>
                  <a:schemeClr val="bg1">
                    <a:lumMod val="50000"/>
                  </a:schemeClr>
                </a:solidFill>
              </a:rPr>
              <a:t> (#2)</a:t>
            </a:r>
          </a:p>
        </p:txBody>
      </p:sp>
      <p:cxnSp>
        <p:nvCxnSpPr>
          <p:cNvPr id="145" name="Straight Connector 144">
            <a:extLst>
              <a:ext uri="{FF2B5EF4-FFF2-40B4-BE49-F238E27FC236}">
                <a16:creationId xmlns:a16="http://schemas.microsoft.com/office/drawing/2014/main" id="{94623A23-8083-48F9-B653-98183120B7D8}"/>
              </a:ext>
            </a:extLst>
          </p:cNvPr>
          <p:cNvCxnSpPr>
            <a:cxnSpLocks/>
          </p:cNvCxnSpPr>
          <p:nvPr/>
        </p:nvCxnSpPr>
        <p:spPr>
          <a:xfrm>
            <a:off x="8448117" y="3341910"/>
            <a:ext cx="1" cy="56611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5" name="TextBox 224"/>
          <p:cNvSpPr txBox="1"/>
          <p:nvPr/>
        </p:nvSpPr>
        <p:spPr>
          <a:xfrm>
            <a:off x="7863882" y="3207961"/>
            <a:ext cx="1259633" cy="425072"/>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prstClr val="black"/>
                </a:solidFill>
              </a:rPr>
              <a:t>8:30p: #CocaCola600 (#1)</a:t>
            </a:r>
          </a:p>
          <a:p>
            <a:pPr lvl="0">
              <a:defRPr/>
            </a:pPr>
            <a:r>
              <a:rPr lang="en-US" sz="600" dirty="0">
                <a:solidFill>
                  <a:prstClr val="black"/>
                </a:solidFill>
              </a:rPr>
              <a:t>9:30p: #Chivas (#1)</a:t>
            </a:r>
          </a:p>
          <a:p>
            <a:pPr lvl="0">
              <a:defRPr/>
            </a:pPr>
            <a:r>
              <a:rPr lang="en-US" sz="600" dirty="0">
                <a:solidFill>
                  <a:prstClr val="black"/>
                </a:solidFill>
              </a:rPr>
              <a:t>10:30p: #Chivas (#1)</a:t>
            </a:r>
          </a:p>
          <a:p>
            <a:pPr>
              <a:defRPr/>
            </a:pPr>
            <a:r>
              <a:rPr lang="en-US" sz="600" dirty="0">
                <a:solidFill>
                  <a:prstClr val="black"/>
                </a:solidFill>
              </a:rPr>
              <a:t>11:30p: #Chivas (#1)</a:t>
            </a:r>
          </a:p>
        </p:txBody>
      </p:sp>
      <p:cxnSp>
        <p:nvCxnSpPr>
          <p:cNvPr id="147" name="Straight Connector 146">
            <a:extLst>
              <a:ext uri="{FF2B5EF4-FFF2-40B4-BE49-F238E27FC236}">
                <a16:creationId xmlns:a16="http://schemas.microsoft.com/office/drawing/2014/main" id="{B9825BF3-198D-4C27-99E4-4A2DAA7618AD}"/>
              </a:ext>
            </a:extLst>
          </p:cNvPr>
          <p:cNvCxnSpPr>
            <a:cxnSpLocks/>
          </p:cNvCxnSpPr>
          <p:nvPr/>
        </p:nvCxnSpPr>
        <p:spPr>
          <a:xfrm>
            <a:off x="8428238" y="4348530"/>
            <a:ext cx="1" cy="56611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38" name="TextBox 237"/>
          <p:cNvSpPr txBox="1"/>
          <p:nvPr/>
        </p:nvSpPr>
        <p:spPr>
          <a:xfrm>
            <a:off x="7867294" y="4261465"/>
            <a:ext cx="1259633" cy="351343"/>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prstClr val="black"/>
                </a:solidFill>
              </a:rPr>
              <a:t>8:30p:</a:t>
            </a:r>
            <a:r>
              <a:rPr lang="en-US" sz="500" dirty="0">
                <a:solidFill>
                  <a:prstClr val="black"/>
                </a:solidFill>
              </a:rPr>
              <a:t> #</a:t>
            </a:r>
            <a:r>
              <a:rPr lang="en-US" sz="500" dirty="0" err="1">
                <a:solidFill>
                  <a:prstClr val="black"/>
                </a:solidFill>
              </a:rPr>
              <a:t>OneLoveManchester</a:t>
            </a:r>
            <a:r>
              <a:rPr lang="en-US" sz="500" dirty="0">
                <a:solidFill>
                  <a:prstClr val="black"/>
                </a:solidFill>
              </a:rPr>
              <a:t> (#1)</a:t>
            </a:r>
          </a:p>
          <a:p>
            <a:pPr lvl="0">
              <a:defRPr/>
            </a:pPr>
            <a:r>
              <a:rPr lang="en-US" sz="600" dirty="0">
                <a:solidFill>
                  <a:prstClr val="black"/>
                </a:solidFill>
              </a:rPr>
              <a:t>9:30p: #</a:t>
            </a:r>
            <a:r>
              <a:rPr lang="en-US" sz="600" dirty="0" err="1">
                <a:solidFill>
                  <a:prstClr val="black"/>
                </a:solidFill>
              </a:rPr>
              <a:t>NBAFinals</a:t>
            </a:r>
            <a:r>
              <a:rPr lang="en-US" sz="600" dirty="0">
                <a:solidFill>
                  <a:prstClr val="black"/>
                </a:solidFill>
              </a:rPr>
              <a:t> (#1)</a:t>
            </a:r>
          </a:p>
          <a:p>
            <a:pPr>
              <a:defRPr/>
            </a:pPr>
            <a:r>
              <a:rPr lang="en-US" sz="600" dirty="0">
                <a:solidFill>
                  <a:prstClr val="black"/>
                </a:solidFill>
              </a:rPr>
              <a:t>11:30p: Kyrie (#1)</a:t>
            </a:r>
            <a:endParaRPr kumimoji="0" lang="en-US" sz="600" b="1" i="0" u="none" strike="noStrike" kern="0" cap="none" spc="0" normalizeH="0" baseline="0" noProof="0" dirty="0">
              <a:ln>
                <a:noFill/>
              </a:ln>
              <a:solidFill>
                <a:srgbClr val="FF0000"/>
              </a:solidFill>
              <a:effectLst/>
              <a:uLnTx/>
              <a:uFillTx/>
              <a:latin typeface="Trebuchet MS"/>
              <a:ea typeface="+mn-ea"/>
              <a:cs typeface="+mn-cs"/>
            </a:endParaRPr>
          </a:p>
        </p:txBody>
      </p:sp>
      <p:cxnSp>
        <p:nvCxnSpPr>
          <p:cNvPr id="149" name="Straight Connector 148">
            <a:extLst>
              <a:ext uri="{FF2B5EF4-FFF2-40B4-BE49-F238E27FC236}">
                <a16:creationId xmlns:a16="http://schemas.microsoft.com/office/drawing/2014/main" id="{E6888996-F371-4AA3-A94E-486B0BCE9FD9}"/>
              </a:ext>
            </a:extLst>
          </p:cNvPr>
          <p:cNvCxnSpPr>
            <a:cxnSpLocks/>
          </p:cNvCxnSpPr>
          <p:nvPr/>
        </p:nvCxnSpPr>
        <p:spPr>
          <a:xfrm>
            <a:off x="7223326" y="5523000"/>
            <a:ext cx="0" cy="399589"/>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44" name="TextBox 243"/>
          <p:cNvSpPr txBox="1"/>
          <p:nvPr/>
        </p:nvSpPr>
        <p:spPr>
          <a:xfrm>
            <a:off x="6566716" y="5331245"/>
            <a:ext cx="1259633" cy="239550"/>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defTabSz="914400" fontAlgn="auto">
              <a:lnSpc>
                <a:spcPct val="100000"/>
              </a:lnSpc>
              <a:spcBef>
                <a:spcPts val="0"/>
              </a:spcBef>
              <a:spcAft>
                <a:spcPts val="0"/>
              </a:spcAft>
              <a:buClrTx/>
              <a:buSzTx/>
              <a:buFontTx/>
              <a:buNone/>
              <a:tabLst/>
              <a:defRPr kumimoji="0" sz="700" b="1" i="0" u="none" strike="noStrike" kern="0" cap="none" spc="0" normalizeH="0" baseline="0">
                <a:ln>
                  <a:noFill/>
                </a:ln>
                <a:effectLst/>
                <a:uLnTx/>
                <a:uFillTx/>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600" dirty="0">
                <a:solidFill>
                  <a:prstClr val="black"/>
                </a:solidFill>
              </a:rPr>
              <a:t>10:30p: #</a:t>
            </a:r>
            <a:r>
              <a:rPr lang="en-US" sz="600" dirty="0" err="1">
                <a:solidFill>
                  <a:prstClr val="black"/>
                </a:solidFill>
              </a:rPr>
              <a:t>UFCAuckland</a:t>
            </a:r>
            <a:r>
              <a:rPr lang="en-US" sz="600" dirty="0">
                <a:solidFill>
                  <a:prstClr val="black"/>
                </a:solidFill>
              </a:rPr>
              <a:t> (#1)</a:t>
            </a:r>
          </a:p>
          <a:p>
            <a:pPr lvl="0">
              <a:defRPr/>
            </a:pPr>
            <a:r>
              <a:rPr lang="en-US" sz="600" dirty="0">
                <a:solidFill>
                  <a:prstClr val="black"/>
                </a:solidFill>
              </a:rPr>
              <a:t>11:30p: #</a:t>
            </a:r>
            <a:r>
              <a:rPr lang="en-US" sz="600" dirty="0" err="1">
                <a:solidFill>
                  <a:prstClr val="black"/>
                </a:solidFill>
              </a:rPr>
              <a:t>UFCAuckland</a:t>
            </a:r>
            <a:r>
              <a:rPr lang="en-US" sz="600" dirty="0">
                <a:solidFill>
                  <a:prstClr val="black"/>
                </a:solidFill>
              </a:rPr>
              <a:t> (#1)</a:t>
            </a:r>
            <a:endParaRPr kumimoji="0" lang="en-US" sz="600" b="1" i="0" u="none" strike="noStrike" kern="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3608320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p:cNvSpPr txBox="1"/>
          <p:nvPr/>
        </p:nvSpPr>
        <p:spPr>
          <a:xfrm>
            <a:off x="8012792" y="576556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5" name="TextBox 4"/>
          <p:cNvSpPr txBox="1"/>
          <p:nvPr/>
        </p:nvSpPr>
        <p:spPr>
          <a:xfrm>
            <a:off x="153949" y="354976"/>
            <a:ext cx="8772336"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On Average, Over </a:t>
            </a:r>
            <a:r>
              <a:rPr kumimoji="0" lang="en-US" sz="2600" b="1" i="1" u="sng" strike="noStrike" kern="1200" cap="none" spc="-100" normalizeH="0" baseline="0" noProof="0" dirty="0">
                <a:ln>
                  <a:noFill/>
                </a:ln>
                <a:solidFill>
                  <a:prstClr val="black"/>
                </a:solidFill>
                <a:effectLst/>
                <a:uLnTx/>
                <a:uFillTx/>
                <a:latin typeface="Trebuchet MS"/>
                <a:ea typeface="+mn-ea"/>
                <a:cs typeface="+mn-cs"/>
              </a:rPr>
              <a:t>Eight</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Different Ad-Supported TV Programs Trended In The Top 10 At Some Point During Each Night</a:t>
            </a:r>
          </a:p>
        </p:txBody>
      </p:sp>
      <p:graphicFrame>
        <p:nvGraphicFramePr>
          <p:cNvPr id="12" name="Chart 11"/>
          <p:cNvGraphicFramePr/>
          <p:nvPr>
            <p:extLst/>
          </p:nvPr>
        </p:nvGraphicFramePr>
        <p:xfrm>
          <a:off x="153948" y="1978100"/>
          <a:ext cx="8772337" cy="393884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209825" y="1981828"/>
            <a:ext cx="46114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19</a:t>
            </a:r>
          </a:p>
        </p:txBody>
      </p:sp>
      <p:sp>
        <p:nvSpPr>
          <p:cNvPr id="14" name="TextBox 13"/>
          <p:cNvSpPr txBox="1"/>
          <p:nvPr/>
        </p:nvSpPr>
        <p:spPr>
          <a:xfrm>
            <a:off x="808491" y="250810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16</a:t>
            </a:r>
          </a:p>
        </p:txBody>
      </p:sp>
      <p:sp>
        <p:nvSpPr>
          <p:cNvPr id="15" name="TextBox 14"/>
          <p:cNvSpPr txBox="1"/>
          <p:nvPr/>
        </p:nvSpPr>
        <p:spPr>
          <a:xfrm>
            <a:off x="555952" y="3055211"/>
            <a:ext cx="37311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13</a:t>
            </a:r>
          </a:p>
        </p:txBody>
      </p:sp>
      <p:sp>
        <p:nvSpPr>
          <p:cNvPr id="16" name="TextBox 15"/>
          <p:cNvSpPr txBox="1"/>
          <p:nvPr/>
        </p:nvSpPr>
        <p:spPr>
          <a:xfrm>
            <a:off x="1057540" y="3946931"/>
            <a:ext cx="5847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17" name="TextBox 16"/>
          <p:cNvSpPr txBox="1"/>
          <p:nvPr/>
        </p:nvSpPr>
        <p:spPr>
          <a:xfrm>
            <a:off x="1443121" y="4292641"/>
            <a:ext cx="38548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18" name="TextBox 17"/>
          <p:cNvSpPr txBox="1"/>
          <p:nvPr/>
        </p:nvSpPr>
        <p:spPr>
          <a:xfrm>
            <a:off x="1723564" y="3945786"/>
            <a:ext cx="47718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19" name="TextBox 18"/>
          <p:cNvSpPr txBox="1"/>
          <p:nvPr/>
        </p:nvSpPr>
        <p:spPr>
          <a:xfrm>
            <a:off x="2064470" y="3940166"/>
            <a:ext cx="3846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20" name="TextBox 19"/>
          <p:cNvSpPr txBox="1"/>
          <p:nvPr/>
        </p:nvSpPr>
        <p:spPr>
          <a:xfrm>
            <a:off x="2318197" y="3940263"/>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21" name="TextBox 20"/>
          <p:cNvSpPr txBox="1"/>
          <p:nvPr/>
        </p:nvSpPr>
        <p:spPr>
          <a:xfrm>
            <a:off x="2633048" y="3407352"/>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11</a:t>
            </a:r>
          </a:p>
        </p:txBody>
      </p:sp>
      <p:sp>
        <p:nvSpPr>
          <p:cNvPr id="22" name="TextBox 21"/>
          <p:cNvSpPr txBox="1"/>
          <p:nvPr/>
        </p:nvSpPr>
        <p:spPr>
          <a:xfrm>
            <a:off x="3287276" y="3762462"/>
            <a:ext cx="37999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9</a:t>
            </a:r>
          </a:p>
        </p:txBody>
      </p:sp>
      <p:sp>
        <p:nvSpPr>
          <p:cNvPr id="23" name="TextBox 22"/>
          <p:cNvSpPr txBox="1"/>
          <p:nvPr/>
        </p:nvSpPr>
        <p:spPr>
          <a:xfrm>
            <a:off x="6550386" y="340094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11</a:t>
            </a:r>
          </a:p>
        </p:txBody>
      </p:sp>
      <p:sp>
        <p:nvSpPr>
          <p:cNvPr id="24" name="TextBox 23"/>
          <p:cNvSpPr txBox="1"/>
          <p:nvPr/>
        </p:nvSpPr>
        <p:spPr>
          <a:xfrm>
            <a:off x="3615078" y="4476106"/>
            <a:ext cx="32778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25" name="TextBox 24"/>
          <p:cNvSpPr txBox="1"/>
          <p:nvPr/>
        </p:nvSpPr>
        <p:spPr>
          <a:xfrm>
            <a:off x="2914662" y="3941262"/>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26" name="TextBox 25"/>
          <p:cNvSpPr txBox="1"/>
          <p:nvPr/>
        </p:nvSpPr>
        <p:spPr>
          <a:xfrm>
            <a:off x="3796933" y="4652519"/>
            <a:ext cx="56157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4</a:t>
            </a:r>
          </a:p>
        </p:txBody>
      </p:sp>
      <p:sp>
        <p:nvSpPr>
          <p:cNvPr id="27" name="TextBox 26"/>
          <p:cNvSpPr txBox="1"/>
          <p:nvPr/>
        </p:nvSpPr>
        <p:spPr>
          <a:xfrm>
            <a:off x="4163400" y="3948623"/>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28" name="TextBox 27"/>
          <p:cNvSpPr txBox="1"/>
          <p:nvPr/>
        </p:nvSpPr>
        <p:spPr>
          <a:xfrm>
            <a:off x="4433649" y="3593249"/>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10</a:t>
            </a:r>
          </a:p>
        </p:txBody>
      </p:sp>
      <p:sp>
        <p:nvSpPr>
          <p:cNvPr id="29" name="TextBox 28"/>
          <p:cNvSpPr txBox="1"/>
          <p:nvPr/>
        </p:nvSpPr>
        <p:spPr>
          <a:xfrm>
            <a:off x="4755317" y="323542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12</a:t>
            </a:r>
          </a:p>
        </p:txBody>
      </p:sp>
      <p:sp>
        <p:nvSpPr>
          <p:cNvPr id="30" name="TextBox 29"/>
          <p:cNvSpPr txBox="1"/>
          <p:nvPr/>
        </p:nvSpPr>
        <p:spPr>
          <a:xfrm>
            <a:off x="5053480" y="3759857"/>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9</a:t>
            </a:r>
          </a:p>
        </p:txBody>
      </p:sp>
      <p:sp>
        <p:nvSpPr>
          <p:cNvPr id="31" name="TextBox 30"/>
          <p:cNvSpPr txBox="1"/>
          <p:nvPr/>
        </p:nvSpPr>
        <p:spPr>
          <a:xfrm>
            <a:off x="5354122" y="394598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32" name="TextBox 31"/>
          <p:cNvSpPr txBox="1"/>
          <p:nvPr/>
        </p:nvSpPr>
        <p:spPr>
          <a:xfrm>
            <a:off x="5675376" y="4475927"/>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33" name="TextBox 32"/>
          <p:cNvSpPr txBox="1"/>
          <p:nvPr/>
        </p:nvSpPr>
        <p:spPr>
          <a:xfrm>
            <a:off x="5966127" y="4477214"/>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34" name="TextBox 33"/>
          <p:cNvSpPr txBox="1"/>
          <p:nvPr/>
        </p:nvSpPr>
        <p:spPr>
          <a:xfrm>
            <a:off x="6260330" y="448040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35" name="TextBox 34"/>
          <p:cNvSpPr txBox="1"/>
          <p:nvPr/>
        </p:nvSpPr>
        <p:spPr>
          <a:xfrm>
            <a:off x="6883452" y="411139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36" name="TextBox 35"/>
          <p:cNvSpPr txBox="1"/>
          <p:nvPr/>
        </p:nvSpPr>
        <p:spPr>
          <a:xfrm>
            <a:off x="7183301" y="3939749"/>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37" name="TextBox 36"/>
          <p:cNvSpPr txBox="1"/>
          <p:nvPr/>
        </p:nvSpPr>
        <p:spPr>
          <a:xfrm>
            <a:off x="7497471" y="447646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38" name="TextBox 37"/>
          <p:cNvSpPr txBox="1"/>
          <p:nvPr/>
        </p:nvSpPr>
        <p:spPr>
          <a:xfrm>
            <a:off x="7785538" y="411907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39" name="TextBox 38"/>
          <p:cNvSpPr txBox="1"/>
          <p:nvPr/>
        </p:nvSpPr>
        <p:spPr>
          <a:xfrm>
            <a:off x="8091528" y="429536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40" name="TextBox 39"/>
          <p:cNvSpPr txBox="1"/>
          <p:nvPr/>
        </p:nvSpPr>
        <p:spPr>
          <a:xfrm>
            <a:off x="8393221" y="4480932"/>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43" name="TextBox 42"/>
          <p:cNvSpPr txBox="1"/>
          <p:nvPr/>
        </p:nvSpPr>
        <p:spPr>
          <a:xfrm>
            <a:off x="201784" y="576557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44" name="TextBox 43"/>
          <p:cNvSpPr txBox="1"/>
          <p:nvPr/>
        </p:nvSpPr>
        <p:spPr>
          <a:xfrm>
            <a:off x="512356" y="5768680"/>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45" name="TextBox 44"/>
          <p:cNvSpPr txBox="1"/>
          <p:nvPr/>
        </p:nvSpPr>
        <p:spPr>
          <a:xfrm>
            <a:off x="794086" y="5778205"/>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46" name="TextBox 45"/>
          <p:cNvSpPr txBox="1"/>
          <p:nvPr/>
        </p:nvSpPr>
        <p:spPr>
          <a:xfrm>
            <a:off x="1010189" y="5778205"/>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47" name="TextBox 46"/>
          <p:cNvSpPr txBox="1"/>
          <p:nvPr/>
        </p:nvSpPr>
        <p:spPr>
          <a:xfrm>
            <a:off x="1327048" y="577178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48" name="TextBox 47"/>
          <p:cNvSpPr txBox="1"/>
          <p:nvPr/>
        </p:nvSpPr>
        <p:spPr>
          <a:xfrm>
            <a:off x="1626983" y="5771984"/>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49" name="TextBox 48"/>
          <p:cNvSpPr txBox="1"/>
          <p:nvPr/>
        </p:nvSpPr>
        <p:spPr>
          <a:xfrm>
            <a:off x="1926464" y="577178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50" name="TextBox 49"/>
          <p:cNvSpPr txBox="1"/>
          <p:nvPr/>
        </p:nvSpPr>
        <p:spPr>
          <a:xfrm>
            <a:off x="2336344" y="5778204"/>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51" name="TextBox 50"/>
          <p:cNvSpPr txBox="1"/>
          <p:nvPr/>
        </p:nvSpPr>
        <p:spPr>
          <a:xfrm>
            <a:off x="2621583"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52" name="TextBox 51"/>
          <p:cNvSpPr txBox="1"/>
          <p:nvPr/>
        </p:nvSpPr>
        <p:spPr>
          <a:xfrm>
            <a:off x="2928649"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53" name="TextBox 52"/>
          <p:cNvSpPr txBox="1"/>
          <p:nvPr/>
        </p:nvSpPr>
        <p:spPr>
          <a:xfrm>
            <a:off x="3151039" y="577178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54" name="TextBox 53"/>
          <p:cNvSpPr txBox="1"/>
          <p:nvPr/>
        </p:nvSpPr>
        <p:spPr>
          <a:xfrm>
            <a:off x="3452736" y="577489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55" name="TextBox 54"/>
          <p:cNvSpPr txBox="1"/>
          <p:nvPr/>
        </p:nvSpPr>
        <p:spPr>
          <a:xfrm>
            <a:off x="3743790" y="576556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56" name="TextBox 55"/>
          <p:cNvSpPr txBox="1"/>
          <p:nvPr/>
        </p:nvSpPr>
        <p:spPr>
          <a:xfrm>
            <a:off x="4043274" y="5765372"/>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57" name="TextBox 56"/>
          <p:cNvSpPr txBox="1"/>
          <p:nvPr/>
        </p:nvSpPr>
        <p:spPr>
          <a:xfrm>
            <a:off x="4433649" y="576887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58" name="TextBox 57"/>
          <p:cNvSpPr txBox="1"/>
          <p:nvPr/>
        </p:nvSpPr>
        <p:spPr>
          <a:xfrm>
            <a:off x="4744221" y="576246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59" name="TextBox 58"/>
          <p:cNvSpPr txBox="1"/>
          <p:nvPr/>
        </p:nvSpPr>
        <p:spPr>
          <a:xfrm>
            <a:off x="5052585" y="576246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60" name="TextBox 59"/>
          <p:cNvSpPr txBox="1"/>
          <p:nvPr/>
        </p:nvSpPr>
        <p:spPr>
          <a:xfrm>
            <a:off x="5275622" y="5762461"/>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61" name="TextBox 60"/>
          <p:cNvSpPr txBox="1"/>
          <p:nvPr/>
        </p:nvSpPr>
        <p:spPr>
          <a:xfrm>
            <a:off x="5567790" y="5765570"/>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62" name="TextBox 61"/>
          <p:cNvSpPr txBox="1"/>
          <p:nvPr/>
        </p:nvSpPr>
        <p:spPr>
          <a:xfrm>
            <a:off x="5867725" y="5765765"/>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63" name="TextBox 62"/>
          <p:cNvSpPr txBox="1"/>
          <p:nvPr/>
        </p:nvSpPr>
        <p:spPr>
          <a:xfrm>
            <a:off x="6184962" y="5765570"/>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64" name="TextBox 63"/>
          <p:cNvSpPr txBox="1"/>
          <p:nvPr/>
        </p:nvSpPr>
        <p:spPr>
          <a:xfrm>
            <a:off x="6592123" y="5768679"/>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65" name="TextBox 64"/>
          <p:cNvSpPr txBox="1"/>
          <p:nvPr/>
        </p:nvSpPr>
        <p:spPr>
          <a:xfrm>
            <a:off x="6884292"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66" name="TextBox 65"/>
          <p:cNvSpPr txBox="1"/>
          <p:nvPr/>
        </p:nvSpPr>
        <p:spPr>
          <a:xfrm>
            <a:off x="7192009"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67" name="TextBox 66"/>
          <p:cNvSpPr txBox="1"/>
          <p:nvPr/>
        </p:nvSpPr>
        <p:spPr>
          <a:xfrm>
            <a:off x="7403580" y="577178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68" name="TextBox 67"/>
          <p:cNvSpPr txBox="1"/>
          <p:nvPr/>
        </p:nvSpPr>
        <p:spPr>
          <a:xfrm>
            <a:off x="7695748" y="577489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70" name="TextBox 69"/>
          <p:cNvSpPr txBox="1"/>
          <p:nvPr/>
        </p:nvSpPr>
        <p:spPr>
          <a:xfrm>
            <a:off x="8310979" y="577489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72" name="Rounded Rectangle 10"/>
          <p:cNvSpPr/>
          <p:nvPr/>
        </p:nvSpPr>
        <p:spPr>
          <a:xfrm>
            <a:off x="153949" y="1353174"/>
            <a:ext cx="8809500"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prstClr val="black"/>
                </a:solidFill>
                <a:effectLst/>
                <a:uLnTx/>
                <a:uFillTx/>
                <a:latin typeface="Trebuchet MS"/>
                <a:ea typeface="+mn-ea"/>
                <a:cs typeface="+mn-cs"/>
              </a:rPr>
              <a:t># of TV Programs Trending In The Top 10 During Each Night</a:t>
            </a:r>
          </a:p>
        </p:txBody>
      </p:sp>
      <p:grpSp>
        <p:nvGrpSpPr>
          <p:cNvPr id="7" name="Group 6">
            <a:extLst>
              <a:ext uri="{FF2B5EF4-FFF2-40B4-BE49-F238E27FC236}">
                <a16:creationId xmlns:a16="http://schemas.microsoft.com/office/drawing/2014/main" id="{73C1154B-4C98-4B66-8E14-3B368DED4FFD}"/>
              </a:ext>
            </a:extLst>
          </p:cNvPr>
          <p:cNvGrpSpPr/>
          <p:nvPr/>
        </p:nvGrpSpPr>
        <p:grpSpPr>
          <a:xfrm>
            <a:off x="3063489" y="1898380"/>
            <a:ext cx="3196841" cy="307333"/>
            <a:chOff x="2914662" y="1736998"/>
            <a:chExt cx="3196841" cy="307333"/>
          </a:xfrm>
        </p:grpSpPr>
        <p:sp>
          <p:nvSpPr>
            <p:cNvPr id="3" name="Rectangle 2">
              <a:extLst>
                <a:ext uri="{FF2B5EF4-FFF2-40B4-BE49-F238E27FC236}">
                  <a16:creationId xmlns:a16="http://schemas.microsoft.com/office/drawing/2014/main" id="{8ACC02E5-7AF1-4841-BC89-2FB8D631E578}"/>
                </a:ext>
              </a:extLst>
            </p:cNvPr>
            <p:cNvSpPr/>
            <p:nvPr/>
          </p:nvSpPr>
          <p:spPr>
            <a:xfrm>
              <a:off x="3219628" y="1812127"/>
              <a:ext cx="203996" cy="172178"/>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1" name="Rectangle 70">
              <a:extLst>
                <a:ext uri="{FF2B5EF4-FFF2-40B4-BE49-F238E27FC236}">
                  <a16:creationId xmlns:a16="http://schemas.microsoft.com/office/drawing/2014/main" id="{0C4DDF2E-0B9C-4B87-9C22-DEB7D20B2359}"/>
                </a:ext>
              </a:extLst>
            </p:cNvPr>
            <p:cNvSpPr/>
            <p:nvPr/>
          </p:nvSpPr>
          <p:spPr>
            <a:xfrm>
              <a:off x="3919831" y="1814838"/>
              <a:ext cx="203996" cy="172178"/>
            </a:xfrm>
            <a:prstGeom prst="rect">
              <a:avLst/>
            </a:prstGeom>
            <a:solidFill>
              <a:srgbClr val="50C8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4" name="Rectangle 73">
              <a:extLst>
                <a:ext uri="{FF2B5EF4-FFF2-40B4-BE49-F238E27FC236}">
                  <a16:creationId xmlns:a16="http://schemas.microsoft.com/office/drawing/2014/main" id="{E20EEFE2-03E5-4D84-82B4-79CAB37718D4}"/>
                </a:ext>
              </a:extLst>
            </p:cNvPr>
            <p:cNvSpPr/>
            <p:nvPr/>
          </p:nvSpPr>
          <p:spPr>
            <a:xfrm>
              <a:off x="5150353" y="1813337"/>
              <a:ext cx="203996" cy="172178"/>
            </a:xfrm>
            <a:prstGeom prst="rect">
              <a:avLst/>
            </a:prstGeom>
            <a:solidFill>
              <a:srgbClr val="FAB98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40DBF24E-380D-4570-8CB2-14FE7F0D3B5C}"/>
                </a:ext>
              </a:extLst>
            </p:cNvPr>
            <p:cNvSpPr txBox="1"/>
            <p:nvPr/>
          </p:nvSpPr>
          <p:spPr>
            <a:xfrm>
              <a:off x="3378202" y="1772364"/>
              <a:ext cx="81424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Sports</a:t>
              </a:r>
            </a:p>
          </p:txBody>
        </p:sp>
        <p:sp>
          <p:nvSpPr>
            <p:cNvPr id="76" name="TextBox 75">
              <a:extLst>
                <a:ext uri="{FF2B5EF4-FFF2-40B4-BE49-F238E27FC236}">
                  <a16:creationId xmlns:a16="http://schemas.microsoft.com/office/drawing/2014/main" id="{70891706-91CB-49CE-9EE5-23A1118A36A2}"/>
                </a:ext>
              </a:extLst>
            </p:cNvPr>
            <p:cNvSpPr txBox="1"/>
            <p:nvPr/>
          </p:nvSpPr>
          <p:spPr>
            <a:xfrm>
              <a:off x="4081016" y="1773843"/>
              <a:ext cx="108948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Entertainment</a:t>
              </a:r>
            </a:p>
          </p:txBody>
        </p:sp>
        <p:sp>
          <p:nvSpPr>
            <p:cNvPr id="77" name="TextBox 76">
              <a:extLst>
                <a:ext uri="{FF2B5EF4-FFF2-40B4-BE49-F238E27FC236}">
                  <a16:creationId xmlns:a16="http://schemas.microsoft.com/office/drawing/2014/main" id="{C05719B2-16AF-4E5A-904F-94FCF2DFD382}"/>
                </a:ext>
              </a:extLst>
            </p:cNvPr>
            <p:cNvSpPr txBox="1"/>
            <p:nvPr/>
          </p:nvSpPr>
          <p:spPr>
            <a:xfrm>
              <a:off x="5297261" y="1773843"/>
              <a:ext cx="81424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News</a:t>
              </a:r>
            </a:p>
          </p:txBody>
        </p:sp>
        <p:sp>
          <p:nvSpPr>
            <p:cNvPr id="6" name="Rectangle 5">
              <a:extLst>
                <a:ext uri="{FF2B5EF4-FFF2-40B4-BE49-F238E27FC236}">
                  <a16:creationId xmlns:a16="http://schemas.microsoft.com/office/drawing/2014/main" id="{F59E1A1C-E6BC-4C77-BBFB-999C67B254A4}"/>
                </a:ext>
              </a:extLst>
            </p:cNvPr>
            <p:cNvSpPr/>
            <p:nvPr/>
          </p:nvSpPr>
          <p:spPr>
            <a:xfrm>
              <a:off x="2914662" y="1736998"/>
              <a:ext cx="3196841" cy="30733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73" name="TextBox 72">
            <a:extLst>
              <a:ext uri="{FF2B5EF4-FFF2-40B4-BE49-F238E27FC236}">
                <a16:creationId xmlns:a16="http://schemas.microsoft.com/office/drawing/2014/main" id="{1D089313-E2CE-4CA9-8093-E992164DCDEC}"/>
              </a:ext>
            </a:extLst>
          </p:cNvPr>
          <p:cNvSpPr txBox="1"/>
          <p:nvPr/>
        </p:nvSpPr>
        <p:spPr>
          <a:xfrm>
            <a:off x="206722" y="6433593"/>
            <a:ext cx="747228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(5/15-2017 – 6/11/2017).  Results include both “direct” and “related” TV topics.  In aggregate, 234 TV program episodes (includes multiple shows / games of same program) trended in the top 10 over the time period.</a:t>
            </a:r>
          </a:p>
        </p:txBody>
      </p:sp>
      <p:sp>
        <p:nvSpPr>
          <p:cNvPr id="81" name="Text Placeholder 4">
            <a:extLst>
              <a:ext uri="{FF2B5EF4-FFF2-40B4-BE49-F238E27FC236}">
                <a16:creationId xmlns:a16="http://schemas.microsoft.com/office/drawing/2014/main" id="{78E108E5-EFF7-45A5-8B54-26BE53B6244C}"/>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83" name="Picture 82">
            <a:extLst>
              <a:ext uri="{FF2B5EF4-FFF2-40B4-BE49-F238E27FC236}">
                <a16:creationId xmlns:a16="http://schemas.microsoft.com/office/drawing/2014/main" id="{FEF036B5-8C68-43E2-BAFD-5B3EA5748C98}"/>
              </a:ext>
            </a:extLst>
          </p:cNvPr>
          <p:cNvPicPr>
            <a:picLocks noChangeAspect="1"/>
          </p:cNvPicPr>
          <p:nvPr/>
        </p:nvPicPr>
        <p:blipFill>
          <a:blip r:embed="rId4"/>
          <a:stretch>
            <a:fillRect/>
          </a:stretch>
        </p:blipFill>
        <p:spPr>
          <a:xfrm>
            <a:off x="1851067" y="6189666"/>
            <a:ext cx="234572" cy="234572"/>
          </a:xfrm>
          <a:prstGeom prst="rect">
            <a:avLst/>
          </a:prstGeom>
        </p:spPr>
      </p:pic>
      <p:pic>
        <p:nvPicPr>
          <p:cNvPr id="84" name="Picture 83">
            <a:extLst>
              <a:ext uri="{FF2B5EF4-FFF2-40B4-BE49-F238E27FC236}">
                <a16:creationId xmlns:a16="http://schemas.microsoft.com/office/drawing/2014/main" id="{3A38191A-B2A5-4524-B314-1836422116C3}"/>
              </a:ext>
            </a:extLst>
          </p:cNvPr>
          <p:cNvPicPr>
            <a:picLocks noChangeAspect="1"/>
          </p:cNvPicPr>
          <p:nvPr/>
        </p:nvPicPr>
        <p:blipFill>
          <a:blip r:embed="rId4"/>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2186607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p:cNvSpPr txBox="1"/>
          <p:nvPr/>
        </p:nvSpPr>
        <p:spPr>
          <a:xfrm>
            <a:off x="8012792" y="576556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5" name="TextBox 4"/>
          <p:cNvSpPr txBox="1"/>
          <p:nvPr/>
        </p:nvSpPr>
        <p:spPr>
          <a:xfrm>
            <a:off x="153949" y="354976"/>
            <a:ext cx="8772336"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lang="en-US" sz="2600" spc="-100" dirty="0">
                <a:solidFill>
                  <a:prstClr val="black"/>
                </a:solidFill>
                <a:latin typeface="Trebuchet MS"/>
              </a:rPr>
              <a:t>Many</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Programs Trended Each Night During Both The End Of The TV Season And In The Post-Memorial Day Summer Period</a:t>
            </a:r>
          </a:p>
        </p:txBody>
      </p:sp>
      <p:graphicFrame>
        <p:nvGraphicFramePr>
          <p:cNvPr id="12" name="Chart 11"/>
          <p:cNvGraphicFramePr/>
          <p:nvPr>
            <p:extLst/>
          </p:nvPr>
        </p:nvGraphicFramePr>
        <p:xfrm>
          <a:off x="153948" y="1978100"/>
          <a:ext cx="8772337" cy="393884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209825" y="1981828"/>
            <a:ext cx="46114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19</a:t>
            </a:r>
          </a:p>
        </p:txBody>
      </p:sp>
      <p:sp>
        <p:nvSpPr>
          <p:cNvPr id="14" name="TextBox 13"/>
          <p:cNvSpPr txBox="1"/>
          <p:nvPr/>
        </p:nvSpPr>
        <p:spPr>
          <a:xfrm>
            <a:off x="808491" y="250810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effectLst/>
                <a:uLnTx/>
                <a:uFillTx/>
                <a:latin typeface="Calibri"/>
                <a:ea typeface="+mn-ea"/>
                <a:cs typeface="+mn-cs"/>
              </a:rPr>
              <a:t>16</a:t>
            </a:r>
          </a:p>
        </p:txBody>
      </p:sp>
      <p:sp>
        <p:nvSpPr>
          <p:cNvPr id="15" name="TextBox 14"/>
          <p:cNvSpPr txBox="1"/>
          <p:nvPr/>
        </p:nvSpPr>
        <p:spPr>
          <a:xfrm>
            <a:off x="555952" y="3055211"/>
            <a:ext cx="37311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13</a:t>
            </a:r>
          </a:p>
        </p:txBody>
      </p:sp>
      <p:sp>
        <p:nvSpPr>
          <p:cNvPr id="16" name="TextBox 15"/>
          <p:cNvSpPr txBox="1"/>
          <p:nvPr/>
        </p:nvSpPr>
        <p:spPr>
          <a:xfrm>
            <a:off x="1057540" y="3946931"/>
            <a:ext cx="5847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8</a:t>
            </a:r>
          </a:p>
        </p:txBody>
      </p:sp>
      <p:sp>
        <p:nvSpPr>
          <p:cNvPr id="17" name="TextBox 16"/>
          <p:cNvSpPr txBox="1"/>
          <p:nvPr/>
        </p:nvSpPr>
        <p:spPr>
          <a:xfrm>
            <a:off x="1443121" y="4292641"/>
            <a:ext cx="38548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6</a:t>
            </a:r>
          </a:p>
        </p:txBody>
      </p:sp>
      <p:sp>
        <p:nvSpPr>
          <p:cNvPr id="18" name="TextBox 17"/>
          <p:cNvSpPr txBox="1"/>
          <p:nvPr/>
        </p:nvSpPr>
        <p:spPr>
          <a:xfrm>
            <a:off x="1723564" y="3945786"/>
            <a:ext cx="47718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8</a:t>
            </a:r>
          </a:p>
        </p:txBody>
      </p:sp>
      <p:sp>
        <p:nvSpPr>
          <p:cNvPr id="19" name="TextBox 18"/>
          <p:cNvSpPr txBox="1"/>
          <p:nvPr/>
        </p:nvSpPr>
        <p:spPr>
          <a:xfrm>
            <a:off x="2064470" y="3940166"/>
            <a:ext cx="3846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8</a:t>
            </a:r>
          </a:p>
        </p:txBody>
      </p:sp>
      <p:sp>
        <p:nvSpPr>
          <p:cNvPr id="20" name="TextBox 19"/>
          <p:cNvSpPr txBox="1"/>
          <p:nvPr/>
        </p:nvSpPr>
        <p:spPr>
          <a:xfrm>
            <a:off x="2318197" y="3940263"/>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8</a:t>
            </a:r>
          </a:p>
        </p:txBody>
      </p:sp>
      <p:sp>
        <p:nvSpPr>
          <p:cNvPr id="21" name="TextBox 20"/>
          <p:cNvSpPr txBox="1"/>
          <p:nvPr/>
        </p:nvSpPr>
        <p:spPr>
          <a:xfrm>
            <a:off x="2633048" y="3407352"/>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11</a:t>
            </a:r>
          </a:p>
        </p:txBody>
      </p:sp>
      <p:sp>
        <p:nvSpPr>
          <p:cNvPr id="22" name="TextBox 21"/>
          <p:cNvSpPr txBox="1"/>
          <p:nvPr/>
        </p:nvSpPr>
        <p:spPr>
          <a:xfrm>
            <a:off x="3287276" y="3762462"/>
            <a:ext cx="37999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9</a:t>
            </a:r>
          </a:p>
        </p:txBody>
      </p:sp>
      <p:sp>
        <p:nvSpPr>
          <p:cNvPr id="23" name="TextBox 22"/>
          <p:cNvSpPr txBox="1"/>
          <p:nvPr/>
        </p:nvSpPr>
        <p:spPr>
          <a:xfrm>
            <a:off x="6550386" y="340094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11</a:t>
            </a:r>
          </a:p>
        </p:txBody>
      </p:sp>
      <p:sp>
        <p:nvSpPr>
          <p:cNvPr id="24" name="TextBox 23"/>
          <p:cNvSpPr txBox="1"/>
          <p:nvPr/>
        </p:nvSpPr>
        <p:spPr>
          <a:xfrm>
            <a:off x="3615078" y="4476106"/>
            <a:ext cx="32778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5</a:t>
            </a:r>
          </a:p>
        </p:txBody>
      </p:sp>
      <p:sp>
        <p:nvSpPr>
          <p:cNvPr id="25" name="TextBox 24"/>
          <p:cNvSpPr txBox="1"/>
          <p:nvPr/>
        </p:nvSpPr>
        <p:spPr>
          <a:xfrm>
            <a:off x="2914662" y="3941262"/>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8</a:t>
            </a:r>
          </a:p>
        </p:txBody>
      </p:sp>
      <p:sp>
        <p:nvSpPr>
          <p:cNvPr id="26" name="TextBox 25"/>
          <p:cNvSpPr txBox="1"/>
          <p:nvPr/>
        </p:nvSpPr>
        <p:spPr>
          <a:xfrm>
            <a:off x="3796933" y="4652519"/>
            <a:ext cx="56157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4</a:t>
            </a:r>
          </a:p>
        </p:txBody>
      </p:sp>
      <p:sp>
        <p:nvSpPr>
          <p:cNvPr id="27" name="TextBox 26"/>
          <p:cNvSpPr txBox="1"/>
          <p:nvPr/>
        </p:nvSpPr>
        <p:spPr>
          <a:xfrm>
            <a:off x="4163400" y="3948623"/>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8</a:t>
            </a:r>
          </a:p>
        </p:txBody>
      </p:sp>
      <p:sp>
        <p:nvSpPr>
          <p:cNvPr id="28" name="TextBox 27"/>
          <p:cNvSpPr txBox="1"/>
          <p:nvPr/>
        </p:nvSpPr>
        <p:spPr>
          <a:xfrm>
            <a:off x="4433649" y="3593249"/>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10</a:t>
            </a:r>
          </a:p>
        </p:txBody>
      </p:sp>
      <p:sp>
        <p:nvSpPr>
          <p:cNvPr id="29" name="TextBox 28"/>
          <p:cNvSpPr txBox="1"/>
          <p:nvPr/>
        </p:nvSpPr>
        <p:spPr>
          <a:xfrm>
            <a:off x="4755317" y="323542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effectLst/>
                <a:uLnTx/>
                <a:uFillTx/>
                <a:latin typeface="Calibri"/>
                <a:ea typeface="+mn-ea"/>
                <a:cs typeface="+mn-cs"/>
              </a:rPr>
              <a:t>12</a:t>
            </a:r>
          </a:p>
        </p:txBody>
      </p:sp>
      <p:sp>
        <p:nvSpPr>
          <p:cNvPr id="30" name="TextBox 29"/>
          <p:cNvSpPr txBox="1"/>
          <p:nvPr/>
        </p:nvSpPr>
        <p:spPr>
          <a:xfrm>
            <a:off x="5053480" y="3759857"/>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9</a:t>
            </a:r>
          </a:p>
        </p:txBody>
      </p:sp>
      <p:sp>
        <p:nvSpPr>
          <p:cNvPr id="31" name="TextBox 30"/>
          <p:cNvSpPr txBox="1"/>
          <p:nvPr/>
        </p:nvSpPr>
        <p:spPr>
          <a:xfrm>
            <a:off x="5354122" y="394598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8</a:t>
            </a:r>
          </a:p>
        </p:txBody>
      </p:sp>
      <p:sp>
        <p:nvSpPr>
          <p:cNvPr id="32" name="TextBox 31"/>
          <p:cNvSpPr txBox="1"/>
          <p:nvPr/>
        </p:nvSpPr>
        <p:spPr>
          <a:xfrm>
            <a:off x="5675376" y="4475927"/>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5</a:t>
            </a:r>
          </a:p>
        </p:txBody>
      </p:sp>
      <p:sp>
        <p:nvSpPr>
          <p:cNvPr id="33" name="TextBox 32"/>
          <p:cNvSpPr txBox="1"/>
          <p:nvPr/>
        </p:nvSpPr>
        <p:spPr>
          <a:xfrm>
            <a:off x="5966127" y="4477214"/>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5</a:t>
            </a:r>
          </a:p>
        </p:txBody>
      </p:sp>
      <p:sp>
        <p:nvSpPr>
          <p:cNvPr id="34" name="TextBox 33"/>
          <p:cNvSpPr txBox="1"/>
          <p:nvPr/>
        </p:nvSpPr>
        <p:spPr>
          <a:xfrm>
            <a:off x="6260330" y="448040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5</a:t>
            </a:r>
          </a:p>
        </p:txBody>
      </p:sp>
      <p:sp>
        <p:nvSpPr>
          <p:cNvPr id="35" name="TextBox 34"/>
          <p:cNvSpPr txBox="1"/>
          <p:nvPr/>
        </p:nvSpPr>
        <p:spPr>
          <a:xfrm>
            <a:off x="6883452" y="411139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7</a:t>
            </a:r>
          </a:p>
        </p:txBody>
      </p:sp>
      <p:sp>
        <p:nvSpPr>
          <p:cNvPr id="36" name="TextBox 35"/>
          <p:cNvSpPr txBox="1"/>
          <p:nvPr/>
        </p:nvSpPr>
        <p:spPr>
          <a:xfrm>
            <a:off x="7183301" y="3939749"/>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8</a:t>
            </a:r>
          </a:p>
        </p:txBody>
      </p:sp>
      <p:sp>
        <p:nvSpPr>
          <p:cNvPr id="37" name="TextBox 36"/>
          <p:cNvSpPr txBox="1"/>
          <p:nvPr/>
        </p:nvSpPr>
        <p:spPr>
          <a:xfrm>
            <a:off x="7497471" y="447646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5</a:t>
            </a:r>
          </a:p>
        </p:txBody>
      </p:sp>
      <p:sp>
        <p:nvSpPr>
          <p:cNvPr id="38" name="TextBox 37"/>
          <p:cNvSpPr txBox="1"/>
          <p:nvPr/>
        </p:nvSpPr>
        <p:spPr>
          <a:xfrm>
            <a:off x="7785538" y="411907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7</a:t>
            </a:r>
          </a:p>
        </p:txBody>
      </p:sp>
      <p:sp>
        <p:nvSpPr>
          <p:cNvPr id="39" name="TextBox 38"/>
          <p:cNvSpPr txBox="1"/>
          <p:nvPr/>
        </p:nvSpPr>
        <p:spPr>
          <a:xfrm>
            <a:off x="8091528" y="429536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6</a:t>
            </a:r>
          </a:p>
        </p:txBody>
      </p:sp>
      <p:sp>
        <p:nvSpPr>
          <p:cNvPr id="40" name="TextBox 39"/>
          <p:cNvSpPr txBox="1"/>
          <p:nvPr/>
        </p:nvSpPr>
        <p:spPr>
          <a:xfrm>
            <a:off x="8393221" y="4480932"/>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chemeClr val="bg1">
                    <a:lumMod val="75000"/>
                  </a:schemeClr>
                </a:solidFill>
                <a:effectLst/>
                <a:uLnTx/>
                <a:uFillTx/>
                <a:latin typeface="Calibri"/>
                <a:ea typeface="+mn-ea"/>
                <a:cs typeface="+mn-cs"/>
              </a:rPr>
              <a:t>5</a:t>
            </a:r>
          </a:p>
        </p:txBody>
      </p:sp>
      <p:sp>
        <p:nvSpPr>
          <p:cNvPr id="43" name="TextBox 42"/>
          <p:cNvSpPr txBox="1"/>
          <p:nvPr/>
        </p:nvSpPr>
        <p:spPr>
          <a:xfrm>
            <a:off x="201784" y="576557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44" name="TextBox 43"/>
          <p:cNvSpPr txBox="1"/>
          <p:nvPr/>
        </p:nvSpPr>
        <p:spPr>
          <a:xfrm>
            <a:off x="512356" y="5768680"/>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45" name="TextBox 44"/>
          <p:cNvSpPr txBox="1"/>
          <p:nvPr/>
        </p:nvSpPr>
        <p:spPr>
          <a:xfrm>
            <a:off x="794086" y="5778205"/>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46" name="TextBox 45"/>
          <p:cNvSpPr txBox="1"/>
          <p:nvPr/>
        </p:nvSpPr>
        <p:spPr>
          <a:xfrm>
            <a:off x="1010189" y="5778205"/>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47" name="TextBox 46"/>
          <p:cNvSpPr txBox="1"/>
          <p:nvPr/>
        </p:nvSpPr>
        <p:spPr>
          <a:xfrm>
            <a:off x="1327048" y="577178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48" name="TextBox 47"/>
          <p:cNvSpPr txBox="1"/>
          <p:nvPr/>
        </p:nvSpPr>
        <p:spPr>
          <a:xfrm>
            <a:off x="1626983" y="5771984"/>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49" name="TextBox 48"/>
          <p:cNvSpPr txBox="1"/>
          <p:nvPr/>
        </p:nvSpPr>
        <p:spPr>
          <a:xfrm>
            <a:off x="1926464" y="577178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50" name="TextBox 49"/>
          <p:cNvSpPr txBox="1"/>
          <p:nvPr/>
        </p:nvSpPr>
        <p:spPr>
          <a:xfrm>
            <a:off x="2336344" y="5778204"/>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51" name="TextBox 50"/>
          <p:cNvSpPr txBox="1"/>
          <p:nvPr/>
        </p:nvSpPr>
        <p:spPr>
          <a:xfrm>
            <a:off x="2621583"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52" name="TextBox 51"/>
          <p:cNvSpPr txBox="1"/>
          <p:nvPr/>
        </p:nvSpPr>
        <p:spPr>
          <a:xfrm>
            <a:off x="2928649"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53" name="TextBox 52"/>
          <p:cNvSpPr txBox="1"/>
          <p:nvPr/>
        </p:nvSpPr>
        <p:spPr>
          <a:xfrm>
            <a:off x="3151039" y="577178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54" name="TextBox 53"/>
          <p:cNvSpPr txBox="1"/>
          <p:nvPr/>
        </p:nvSpPr>
        <p:spPr>
          <a:xfrm>
            <a:off x="3452736" y="577489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55" name="TextBox 54"/>
          <p:cNvSpPr txBox="1"/>
          <p:nvPr/>
        </p:nvSpPr>
        <p:spPr>
          <a:xfrm>
            <a:off x="3743790" y="576556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56" name="TextBox 55"/>
          <p:cNvSpPr txBox="1"/>
          <p:nvPr/>
        </p:nvSpPr>
        <p:spPr>
          <a:xfrm>
            <a:off x="4043274" y="5765372"/>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57" name="TextBox 56"/>
          <p:cNvSpPr txBox="1"/>
          <p:nvPr/>
        </p:nvSpPr>
        <p:spPr>
          <a:xfrm>
            <a:off x="4433649" y="576887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58" name="TextBox 57"/>
          <p:cNvSpPr txBox="1"/>
          <p:nvPr/>
        </p:nvSpPr>
        <p:spPr>
          <a:xfrm>
            <a:off x="4744221" y="576246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59" name="TextBox 58"/>
          <p:cNvSpPr txBox="1"/>
          <p:nvPr/>
        </p:nvSpPr>
        <p:spPr>
          <a:xfrm>
            <a:off x="5052585" y="576246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60" name="TextBox 59"/>
          <p:cNvSpPr txBox="1"/>
          <p:nvPr/>
        </p:nvSpPr>
        <p:spPr>
          <a:xfrm>
            <a:off x="5275622" y="5762461"/>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61" name="TextBox 60"/>
          <p:cNvSpPr txBox="1"/>
          <p:nvPr/>
        </p:nvSpPr>
        <p:spPr>
          <a:xfrm>
            <a:off x="5567790" y="5765570"/>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62" name="TextBox 61"/>
          <p:cNvSpPr txBox="1"/>
          <p:nvPr/>
        </p:nvSpPr>
        <p:spPr>
          <a:xfrm>
            <a:off x="5867725" y="5765765"/>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63" name="TextBox 62"/>
          <p:cNvSpPr txBox="1"/>
          <p:nvPr/>
        </p:nvSpPr>
        <p:spPr>
          <a:xfrm>
            <a:off x="6184962" y="5765570"/>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64" name="TextBox 63"/>
          <p:cNvSpPr txBox="1"/>
          <p:nvPr/>
        </p:nvSpPr>
        <p:spPr>
          <a:xfrm>
            <a:off x="6592123" y="5768679"/>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65" name="TextBox 64"/>
          <p:cNvSpPr txBox="1"/>
          <p:nvPr/>
        </p:nvSpPr>
        <p:spPr>
          <a:xfrm>
            <a:off x="6884292"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66" name="TextBox 65"/>
          <p:cNvSpPr txBox="1"/>
          <p:nvPr/>
        </p:nvSpPr>
        <p:spPr>
          <a:xfrm>
            <a:off x="7192009"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67" name="TextBox 66"/>
          <p:cNvSpPr txBox="1"/>
          <p:nvPr/>
        </p:nvSpPr>
        <p:spPr>
          <a:xfrm>
            <a:off x="7403580" y="577178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68" name="TextBox 67"/>
          <p:cNvSpPr txBox="1"/>
          <p:nvPr/>
        </p:nvSpPr>
        <p:spPr>
          <a:xfrm>
            <a:off x="7695748" y="577489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70" name="TextBox 69"/>
          <p:cNvSpPr txBox="1"/>
          <p:nvPr/>
        </p:nvSpPr>
        <p:spPr>
          <a:xfrm>
            <a:off x="8310979" y="577489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72" name="Rounded Rectangle 10"/>
          <p:cNvSpPr/>
          <p:nvPr/>
        </p:nvSpPr>
        <p:spPr>
          <a:xfrm>
            <a:off x="153949" y="1353174"/>
            <a:ext cx="8809500"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prstClr val="black"/>
                </a:solidFill>
                <a:effectLst/>
                <a:uLnTx/>
                <a:uFillTx/>
                <a:latin typeface="Trebuchet MS"/>
                <a:ea typeface="+mn-ea"/>
                <a:cs typeface="+mn-cs"/>
              </a:rPr>
              <a:t># of TV Programs Trending In The Top 10 During Each Night</a:t>
            </a:r>
          </a:p>
        </p:txBody>
      </p:sp>
      <p:grpSp>
        <p:nvGrpSpPr>
          <p:cNvPr id="7" name="Group 6">
            <a:extLst>
              <a:ext uri="{FF2B5EF4-FFF2-40B4-BE49-F238E27FC236}">
                <a16:creationId xmlns:a16="http://schemas.microsoft.com/office/drawing/2014/main" id="{73C1154B-4C98-4B66-8E14-3B368DED4FFD}"/>
              </a:ext>
            </a:extLst>
          </p:cNvPr>
          <p:cNvGrpSpPr/>
          <p:nvPr/>
        </p:nvGrpSpPr>
        <p:grpSpPr>
          <a:xfrm>
            <a:off x="3063489" y="1898380"/>
            <a:ext cx="3196841" cy="307333"/>
            <a:chOff x="2914662" y="1736998"/>
            <a:chExt cx="3196841" cy="307333"/>
          </a:xfrm>
        </p:grpSpPr>
        <p:sp>
          <p:nvSpPr>
            <p:cNvPr id="3" name="Rectangle 2">
              <a:extLst>
                <a:ext uri="{FF2B5EF4-FFF2-40B4-BE49-F238E27FC236}">
                  <a16:creationId xmlns:a16="http://schemas.microsoft.com/office/drawing/2014/main" id="{8ACC02E5-7AF1-4841-BC89-2FB8D631E578}"/>
                </a:ext>
              </a:extLst>
            </p:cNvPr>
            <p:cNvSpPr/>
            <p:nvPr/>
          </p:nvSpPr>
          <p:spPr>
            <a:xfrm>
              <a:off x="3219628" y="1812127"/>
              <a:ext cx="203996" cy="172178"/>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1" name="Rectangle 70">
              <a:extLst>
                <a:ext uri="{FF2B5EF4-FFF2-40B4-BE49-F238E27FC236}">
                  <a16:creationId xmlns:a16="http://schemas.microsoft.com/office/drawing/2014/main" id="{0C4DDF2E-0B9C-4B87-9C22-DEB7D20B2359}"/>
                </a:ext>
              </a:extLst>
            </p:cNvPr>
            <p:cNvSpPr/>
            <p:nvPr/>
          </p:nvSpPr>
          <p:spPr>
            <a:xfrm>
              <a:off x="3919831" y="1814838"/>
              <a:ext cx="203996" cy="172178"/>
            </a:xfrm>
            <a:prstGeom prst="rect">
              <a:avLst/>
            </a:prstGeom>
            <a:solidFill>
              <a:srgbClr val="50C8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4" name="Rectangle 73">
              <a:extLst>
                <a:ext uri="{FF2B5EF4-FFF2-40B4-BE49-F238E27FC236}">
                  <a16:creationId xmlns:a16="http://schemas.microsoft.com/office/drawing/2014/main" id="{E20EEFE2-03E5-4D84-82B4-79CAB37718D4}"/>
                </a:ext>
              </a:extLst>
            </p:cNvPr>
            <p:cNvSpPr/>
            <p:nvPr/>
          </p:nvSpPr>
          <p:spPr>
            <a:xfrm>
              <a:off x="5150353" y="1813337"/>
              <a:ext cx="203996" cy="172178"/>
            </a:xfrm>
            <a:prstGeom prst="rect">
              <a:avLst/>
            </a:prstGeom>
            <a:solidFill>
              <a:srgbClr val="FAB98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40DBF24E-380D-4570-8CB2-14FE7F0D3B5C}"/>
                </a:ext>
              </a:extLst>
            </p:cNvPr>
            <p:cNvSpPr txBox="1"/>
            <p:nvPr/>
          </p:nvSpPr>
          <p:spPr>
            <a:xfrm>
              <a:off x="3378202" y="1772364"/>
              <a:ext cx="81424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Sports</a:t>
              </a:r>
            </a:p>
          </p:txBody>
        </p:sp>
        <p:sp>
          <p:nvSpPr>
            <p:cNvPr id="76" name="TextBox 75">
              <a:extLst>
                <a:ext uri="{FF2B5EF4-FFF2-40B4-BE49-F238E27FC236}">
                  <a16:creationId xmlns:a16="http://schemas.microsoft.com/office/drawing/2014/main" id="{70891706-91CB-49CE-9EE5-23A1118A36A2}"/>
                </a:ext>
              </a:extLst>
            </p:cNvPr>
            <p:cNvSpPr txBox="1"/>
            <p:nvPr/>
          </p:nvSpPr>
          <p:spPr>
            <a:xfrm>
              <a:off x="4081016" y="1773843"/>
              <a:ext cx="108948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Entertainment</a:t>
              </a:r>
            </a:p>
          </p:txBody>
        </p:sp>
        <p:sp>
          <p:nvSpPr>
            <p:cNvPr id="77" name="TextBox 76">
              <a:extLst>
                <a:ext uri="{FF2B5EF4-FFF2-40B4-BE49-F238E27FC236}">
                  <a16:creationId xmlns:a16="http://schemas.microsoft.com/office/drawing/2014/main" id="{C05719B2-16AF-4E5A-904F-94FCF2DFD382}"/>
                </a:ext>
              </a:extLst>
            </p:cNvPr>
            <p:cNvSpPr txBox="1"/>
            <p:nvPr/>
          </p:nvSpPr>
          <p:spPr>
            <a:xfrm>
              <a:off x="5297261" y="1773843"/>
              <a:ext cx="81424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News</a:t>
              </a:r>
            </a:p>
          </p:txBody>
        </p:sp>
        <p:sp>
          <p:nvSpPr>
            <p:cNvPr id="6" name="Rectangle 5">
              <a:extLst>
                <a:ext uri="{FF2B5EF4-FFF2-40B4-BE49-F238E27FC236}">
                  <a16:creationId xmlns:a16="http://schemas.microsoft.com/office/drawing/2014/main" id="{F59E1A1C-E6BC-4C77-BBFB-999C67B254A4}"/>
                </a:ext>
              </a:extLst>
            </p:cNvPr>
            <p:cNvSpPr/>
            <p:nvPr/>
          </p:nvSpPr>
          <p:spPr>
            <a:xfrm>
              <a:off x="2914662" y="1736998"/>
              <a:ext cx="3196841" cy="30733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73" name="TextBox 72">
            <a:extLst>
              <a:ext uri="{FF2B5EF4-FFF2-40B4-BE49-F238E27FC236}">
                <a16:creationId xmlns:a16="http://schemas.microsoft.com/office/drawing/2014/main" id="{1D089313-E2CE-4CA9-8093-E992164DCDEC}"/>
              </a:ext>
            </a:extLst>
          </p:cNvPr>
          <p:cNvSpPr txBox="1"/>
          <p:nvPr/>
        </p:nvSpPr>
        <p:spPr>
          <a:xfrm>
            <a:off x="206722" y="6460227"/>
            <a:ext cx="7472283" cy="307777"/>
          </a:xfrm>
          <a:prstGeom prst="rect">
            <a:avLst/>
          </a:prstGeom>
          <a:noFill/>
        </p:spPr>
        <p:txBody>
          <a:bodyPr wrap="square" rtlCol="0">
            <a:spAutoFit/>
          </a:bodyPr>
          <a:lstStyle/>
          <a:p>
            <a:r>
              <a:rPr lang="en-US" sz="700" dirty="0">
                <a:latin typeface="Trebuchet MS" panose="020B0603020202020204" pitchFamily="34" charset="0"/>
              </a:rPr>
              <a:t>Source: VAB custom analysis of Top 10 trending Twitter Topics each night (8:30p, 9:30p, 10:30p, 11:30p) during 4-week time period (5/15-2017 – 6/11/2017).  Results include both “direct” and “related” TV topics.</a:t>
            </a:r>
          </a:p>
        </p:txBody>
      </p:sp>
      <p:sp>
        <p:nvSpPr>
          <p:cNvPr id="75" name="Right Brace 74">
            <a:extLst>
              <a:ext uri="{FF2B5EF4-FFF2-40B4-BE49-F238E27FC236}">
                <a16:creationId xmlns:a16="http://schemas.microsoft.com/office/drawing/2014/main" id="{CCB60411-9F0F-4325-BB10-8FD4F1EAACAB}"/>
              </a:ext>
            </a:extLst>
          </p:cNvPr>
          <p:cNvSpPr/>
          <p:nvPr/>
        </p:nvSpPr>
        <p:spPr>
          <a:xfrm>
            <a:off x="1254269" y="2822293"/>
            <a:ext cx="585081" cy="2817330"/>
          </a:xfrm>
          <a:prstGeom prst="rightBrace">
            <a:avLst>
              <a:gd name="adj1" fmla="val 8333"/>
              <a:gd name="adj2" fmla="val 49423"/>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Rectangle 77">
            <a:extLst>
              <a:ext uri="{FF2B5EF4-FFF2-40B4-BE49-F238E27FC236}">
                <a16:creationId xmlns:a16="http://schemas.microsoft.com/office/drawing/2014/main" id="{2DB9F05E-22DB-4C6E-B98D-2ECACFA428FD}"/>
              </a:ext>
            </a:extLst>
          </p:cNvPr>
          <p:cNvSpPr/>
          <p:nvPr/>
        </p:nvSpPr>
        <p:spPr>
          <a:xfrm>
            <a:off x="1926464" y="2815877"/>
            <a:ext cx="1777674" cy="2782304"/>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ight Brace 78">
            <a:extLst>
              <a:ext uri="{FF2B5EF4-FFF2-40B4-BE49-F238E27FC236}">
                <a16:creationId xmlns:a16="http://schemas.microsoft.com/office/drawing/2014/main" id="{00778B90-23FB-446C-A961-AB24844CCBED}"/>
              </a:ext>
            </a:extLst>
          </p:cNvPr>
          <p:cNvSpPr/>
          <p:nvPr/>
        </p:nvSpPr>
        <p:spPr>
          <a:xfrm>
            <a:off x="5268023" y="3543196"/>
            <a:ext cx="585081" cy="2093141"/>
          </a:xfrm>
          <a:prstGeom prst="rightBrace">
            <a:avLst>
              <a:gd name="adj1" fmla="val 8333"/>
              <a:gd name="adj2" fmla="val 49423"/>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Rectangle 79">
            <a:extLst>
              <a:ext uri="{FF2B5EF4-FFF2-40B4-BE49-F238E27FC236}">
                <a16:creationId xmlns:a16="http://schemas.microsoft.com/office/drawing/2014/main" id="{C2C352DE-C72A-4F7E-AAB0-E60BA588E2BE}"/>
              </a:ext>
            </a:extLst>
          </p:cNvPr>
          <p:cNvSpPr/>
          <p:nvPr/>
        </p:nvSpPr>
        <p:spPr>
          <a:xfrm>
            <a:off x="5904705" y="3827287"/>
            <a:ext cx="2795410" cy="1589133"/>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 name="Picture 2" descr="img (540×304)">
            <a:extLst>
              <a:ext uri="{FF2B5EF4-FFF2-40B4-BE49-F238E27FC236}">
                <a16:creationId xmlns:a16="http://schemas.microsoft.com/office/drawing/2014/main" id="{1EB902C9-664B-4102-B59E-37DE2BF42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46" y="2856596"/>
            <a:ext cx="686945" cy="38672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195501.jpg (1023×221)">
            <a:extLst>
              <a:ext uri="{FF2B5EF4-FFF2-40B4-BE49-F238E27FC236}">
                <a16:creationId xmlns:a16="http://schemas.microsoft.com/office/drawing/2014/main" id="{6390489F-0902-4E51-8251-D118ECE22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7546" y="3320768"/>
            <a:ext cx="568205" cy="18061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76" descr="https://upload.wikimedia.org/wikipedia/commons/4/46/Catfish%2C_the_TV_Show_Logo.PNG">
            <a:extLst>
              <a:ext uri="{FF2B5EF4-FFF2-40B4-BE49-F238E27FC236}">
                <a16:creationId xmlns:a16="http://schemas.microsoft.com/office/drawing/2014/main" id="{BD72BE5B-1900-4F2F-BFBA-4D39600F95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5028" y="3624820"/>
            <a:ext cx="718961" cy="34937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4" descr="Image result for chicago pd logo">
            <a:extLst>
              <a:ext uri="{FF2B5EF4-FFF2-40B4-BE49-F238E27FC236}">
                <a16:creationId xmlns:a16="http://schemas.microsoft.com/office/drawing/2014/main" id="{929CF825-6F00-40AC-B22E-D6DB28A8D5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8879" y="5331331"/>
            <a:ext cx="1245408" cy="27548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8" descr="9fltuG.png (800×310)">
            <a:extLst>
              <a:ext uri="{FF2B5EF4-FFF2-40B4-BE49-F238E27FC236}">
                <a16:creationId xmlns:a16="http://schemas.microsoft.com/office/drawing/2014/main" id="{7F421ED6-22CB-41C1-BC3F-0649FE926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1704" y="4994627"/>
            <a:ext cx="901772" cy="34943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9007B687-4FAA-477C-AC00-24101419A6B8}"/>
              </a:ext>
            </a:extLst>
          </p:cNvPr>
          <p:cNvPicPr>
            <a:picLocks noChangeAspect="1"/>
          </p:cNvPicPr>
          <p:nvPr/>
        </p:nvPicPr>
        <p:blipFill rotWithShape="1">
          <a:blip r:embed="rId9"/>
          <a:srcRect r="66763"/>
          <a:stretch/>
        </p:blipFill>
        <p:spPr>
          <a:xfrm>
            <a:off x="2023271" y="4616915"/>
            <a:ext cx="385298" cy="373138"/>
          </a:xfrm>
          <a:prstGeom prst="rect">
            <a:avLst/>
          </a:prstGeom>
        </p:spPr>
      </p:pic>
      <p:pic>
        <p:nvPicPr>
          <p:cNvPr id="87" name="Picture 86">
            <a:extLst>
              <a:ext uri="{FF2B5EF4-FFF2-40B4-BE49-F238E27FC236}">
                <a16:creationId xmlns:a16="http://schemas.microsoft.com/office/drawing/2014/main" id="{E9EF2F64-D191-479D-A167-993AC9AE2462}"/>
              </a:ext>
            </a:extLst>
          </p:cNvPr>
          <p:cNvPicPr>
            <a:picLocks noChangeAspect="1"/>
          </p:cNvPicPr>
          <p:nvPr/>
        </p:nvPicPr>
        <p:blipFill rotWithShape="1">
          <a:blip r:embed="rId10"/>
          <a:srcRect l="39017" r="38773"/>
          <a:stretch/>
        </p:blipFill>
        <p:spPr>
          <a:xfrm>
            <a:off x="2564828" y="2832382"/>
            <a:ext cx="363821" cy="631287"/>
          </a:xfrm>
          <a:prstGeom prst="rect">
            <a:avLst/>
          </a:prstGeom>
        </p:spPr>
      </p:pic>
      <p:pic>
        <p:nvPicPr>
          <p:cNvPr id="88" name="Picture 16" descr="http://www.bravotv.com/sites/nbcubravotv/files/legacy/BravoShowLogo_0008_RHONY.png">
            <a:extLst>
              <a:ext uri="{FF2B5EF4-FFF2-40B4-BE49-F238E27FC236}">
                <a16:creationId xmlns:a16="http://schemas.microsoft.com/office/drawing/2014/main" id="{31208FC5-8839-434F-ABB2-4F9F1B8F46E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195" t="24414" r="10605" b="23227"/>
          <a:stretch/>
        </p:blipFill>
        <p:spPr bwMode="auto">
          <a:xfrm>
            <a:off x="2043144" y="3978324"/>
            <a:ext cx="977187" cy="36803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90" descr="https://upload.wikimedia.org/wikipedia/commons/thumb/1/1a/Star_Trek_Discovery_logo.svg/2000px-Star_Trek_Discovery_logo.svg.png">
            <a:extLst>
              <a:ext uri="{FF2B5EF4-FFF2-40B4-BE49-F238E27FC236}">
                <a16:creationId xmlns:a16="http://schemas.microsoft.com/office/drawing/2014/main" id="{422E07B9-A565-4640-BE25-425D076676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29486" y="4433585"/>
            <a:ext cx="704623" cy="22374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70" descr="https://fanart.tv/fanart/tv/269653/hdtvlogo/the-goldbergs-2013-52a68e1d34830.png">
            <a:extLst>
              <a:ext uri="{FF2B5EF4-FFF2-40B4-BE49-F238E27FC236}">
                <a16:creationId xmlns:a16="http://schemas.microsoft.com/office/drawing/2014/main" id="{4A29D8D9-6FB6-4315-A5D8-9ED80A3345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95736" y="4295365"/>
            <a:ext cx="854954" cy="33129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30" descr="https://upload.wikimedia.org/wikipedia/en/1/1d/Lamar_Hunt_U.S._Open_Cup_logo_%282016%E2%80%93%29.png">
            <a:extLst>
              <a:ext uri="{FF2B5EF4-FFF2-40B4-BE49-F238E27FC236}">
                <a16:creationId xmlns:a16="http://schemas.microsoft.com/office/drawing/2014/main" id="{6A03FDBC-9DC1-498A-8134-E51BD5F5AC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86532" y="4994627"/>
            <a:ext cx="474607" cy="48986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https://vignette4.wikia.nocookie.net/survivor/images/6/6b/Survivor_Universal_Logo.jpg/revision/latest?cb=20100204174448">
            <a:extLst>
              <a:ext uri="{FF2B5EF4-FFF2-40B4-BE49-F238E27FC236}">
                <a16:creationId xmlns:a16="http://schemas.microsoft.com/office/drawing/2014/main" id="{7EFD6248-7011-44C1-A8B9-495465C007E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77967" y="4021320"/>
            <a:ext cx="561346" cy="35425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4A89A3A6-9D7A-4241-B5A3-0B0D80DFA52E}"/>
              </a:ext>
            </a:extLst>
          </p:cNvPr>
          <p:cNvPicPr>
            <a:picLocks noChangeAspect="1"/>
          </p:cNvPicPr>
          <p:nvPr/>
        </p:nvPicPr>
        <p:blipFill>
          <a:blip r:embed="rId16"/>
          <a:stretch>
            <a:fillRect/>
          </a:stretch>
        </p:blipFill>
        <p:spPr>
          <a:xfrm>
            <a:off x="2522359" y="4730241"/>
            <a:ext cx="812580" cy="220980"/>
          </a:xfrm>
          <a:prstGeom prst="rect">
            <a:avLst/>
          </a:prstGeom>
        </p:spPr>
      </p:pic>
      <p:pic>
        <p:nvPicPr>
          <p:cNvPr id="94" name="Picture 93">
            <a:extLst>
              <a:ext uri="{FF2B5EF4-FFF2-40B4-BE49-F238E27FC236}">
                <a16:creationId xmlns:a16="http://schemas.microsoft.com/office/drawing/2014/main" id="{5CB85078-F47B-4BC2-AD26-05E9CB8845CF}"/>
              </a:ext>
            </a:extLst>
          </p:cNvPr>
          <p:cNvPicPr>
            <a:picLocks noChangeAspect="1"/>
          </p:cNvPicPr>
          <p:nvPr/>
        </p:nvPicPr>
        <p:blipFill>
          <a:blip r:embed="rId17"/>
          <a:stretch>
            <a:fillRect/>
          </a:stretch>
        </p:blipFill>
        <p:spPr>
          <a:xfrm>
            <a:off x="2686359" y="3439128"/>
            <a:ext cx="897625" cy="165142"/>
          </a:xfrm>
          <a:prstGeom prst="rect">
            <a:avLst/>
          </a:prstGeom>
        </p:spPr>
      </p:pic>
      <p:pic>
        <p:nvPicPr>
          <p:cNvPr id="95" name="Picture 94">
            <a:extLst>
              <a:ext uri="{FF2B5EF4-FFF2-40B4-BE49-F238E27FC236}">
                <a16:creationId xmlns:a16="http://schemas.microsoft.com/office/drawing/2014/main" id="{9A6817FF-2CCB-4836-B070-85EAFCAC051B}"/>
              </a:ext>
            </a:extLst>
          </p:cNvPr>
          <p:cNvPicPr>
            <a:picLocks noChangeAspect="1"/>
          </p:cNvPicPr>
          <p:nvPr/>
        </p:nvPicPr>
        <p:blipFill>
          <a:blip r:embed="rId18"/>
          <a:stretch>
            <a:fillRect/>
          </a:stretch>
        </p:blipFill>
        <p:spPr>
          <a:xfrm>
            <a:off x="2940909" y="2863940"/>
            <a:ext cx="730081" cy="473124"/>
          </a:xfrm>
          <a:prstGeom prst="rect">
            <a:avLst/>
          </a:prstGeom>
        </p:spPr>
      </p:pic>
      <p:pic>
        <p:nvPicPr>
          <p:cNvPr id="96" name="Picture 95">
            <a:extLst>
              <a:ext uri="{FF2B5EF4-FFF2-40B4-BE49-F238E27FC236}">
                <a16:creationId xmlns:a16="http://schemas.microsoft.com/office/drawing/2014/main" id="{796925B8-2A52-4ECB-AB8F-004082414942}"/>
              </a:ext>
            </a:extLst>
          </p:cNvPr>
          <p:cNvPicPr>
            <a:picLocks noChangeAspect="1"/>
          </p:cNvPicPr>
          <p:nvPr/>
        </p:nvPicPr>
        <p:blipFill>
          <a:blip r:embed="rId19"/>
          <a:stretch>
            <a:fillRect/>
          </a:stretch>
        </p:blipFill>
        <p:spPr>
          <a:xfrm>
            <a:off x="2013692" y="3528497"/>
            <a:ext cx="644258" cy="434225"/>
          </a:xfrm>
          <a:prstGeom prst="rect">
            <a:avLst/>
          </a:prstGeom>
        </p:spPr>
      </p:pic>
      <p:pic>
        <p:nvPicPr>
          <p:cNvPr id="97" name="Picture 2" descr="img (540×304)">
            <a:extLst>
              <a:ext uri="{FF2B5EF4-FFF2-40B4-BE49-F238E27FC236}">
                <a16:creationId xmlns:a16="http://schemas.microsoft.com/office/drawing/2014/main" id="{BF8EE339-08F0-450A-9110-361EB55111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7692" y="3879172"/>
            <a:ext cx="686945" cy="38672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9627C969-2940-4D35-811A-E5407BB56AB0}"/>
              </a:ext>
            </a:extLst>
          </p:cNvPr>
          <p:cNvPicPr>
            <a:picLocks noChangeAspect="1"/>
          </p:cNvPicPr>
          <p:nvPr/>
        </p:nvPicPr>
        <p:blipFill rotWithShape="1">
          <a:blip r:embed="rId20"/>
          <a:srcRect t="7016"/>
          <a:stretch/>
        </p:blipFill>
        <p:spPr>
          <a:xfrm>
            <a:off x="5981059" y="4830849"/>
            <a:ext cx="691742" cy="481783"/>
          </a:xfrm>
          <a:prstGeom prst="rect">
            <a:avLst/>
          </a:prstGeom>
        </p:spPr>
      </p:pic>
      <p:pic>
        <p:nvPicPr>
          <p:cNvPr id="99" name="Picture 140" descr="http://content.sportslogos.net/logos/4/490/full/1986.gif">
            <a:extLst>
              <a:ext uri="{FF2B5EF4-FFF2-40B4-BE49-F238E27FC236}">
                <a16:creationId xmlns:a16="http://schemas.microsoft.com/office/drawing/2014/main" id="{732B99C7-F880-4E16-AB96-5BD54427570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393010" y="3944057"/>
            <a:ext cx="592528" cy="358778"/>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http://images.zap2it.com/assets/p184185_b_h6_ab/hardball-with-chris-matthews.jpg">
            <a:extLst>
              <a:ext uri="{FF2B5EF4-FFF2-40B4-BE49-F238E27FC236}">
                <a16:creationId xmlns:a16="http://schemas.microsoft.com/office/drawing/2014/main" id="{D5269A24-7C25-4B75-9D3A-6C35C3988BF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997847" y="3893082"/>
            <a:ext cx="638515" cy="47888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4" descr="https://upload.wikimedia.org/wikipedia/commons/f/fa/America%27s_Got_Talent_2015_logo.png">
            <a:extLst>
              <a:ext uri="{FF2B5EF4-FFF2-40B4-BE49-F238E27FC236}">
                <a16:creationId xmlns:a16="http://schemas.microsoft.com/office/drawing/2014/main" id="{4A48E7A5-6EAF-477A-A5E5-E3CF2AD9CD6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47561" y="5077167"/>
            <a:ext cx="852871" cy="24253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6" descr="https://upload.wikimedia.org/wikipedia/en/6/69/The_americans_title_card.png">
            <a:extLst>
              <a:ext uri="{FF2B5EF4-FFF2-40B4-BE49-F238E27FC236}">
                <a16:creationId xmlns:a16="http://schemas.microsoft.com/office/drawing/2014/main" id="{4367F32D-A013-473C-8EB9-08657CE19E52}"/>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7372" t="33084" r="16166" b="33935"/>
          <a:stretch/>
        </p:blipFill>
        <p:spPr bwMode="auto">
          <a:xfrm>
            <a:off x="6779410" y="4419427"/>
            <a:ext cx="843936" cy="23775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https://upload.wikimedia.org/wikipedia/en/a/a1/PrettyLittleLiarsIntertitle.png">
            <a:extLst>
              <a:ext uri="{FF2B5EF4-FFF2-40B4-BE49-F238E27FC236}">
                <a16:creationId xmlns:a16="http://schemas.microsoft.com/office/drawing/2014/main" id="{85FF74F5-4F42-45C1-86BA-E753B2E88272}"/>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23836" b="27000"/>
          <a:stretch/>
        </p:blipFill>
        <p:spPr bwMode="auto">
          <a:xfrm>
            <a:off x="6752764" y="4743123"/>
            <a:ext cx="790049" cy="23693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8" descr="https://www.popoptiq.com/wp-content/uploads/2013/06/Prison-Break-logo.jpg">
            <a:extLst>
              <a:ext uri="{FF2B5EF4-FFF2-40B4-BE49-F238E27FC236}">
                <a16:creationId xmlns:a16="http://schemas.microsoft.com/office/drawing/2014/main" id="{393B59F2-580A-41B7-9565-141ED1D7B46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05797" y="5049067"/>
            <a:ext cx="795519" cy="308661"/>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98" descr="https://upload.wikimedia.org/wikipedia/en/8/85/UndergroundTV.png">
            <a:extLst>
              <a:ext uri="{FF2B5EF4-FFF2-40B4-BE49-F238E27FC236}">
                <a16:creationId xmlns:a16="http://schemas.microsoft.com/office/drawing/2014/main" id="{B0BCC5E4-E51B-4C19-B729-2C77EC7CB8CB}"/>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967305" y="4415428"/>
            <a:ext cx="770291" cy="309354"/>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56" descr="https://i.pinimg.com/originals/9d/2d/bc/9d2dbc3dd94a22011f3ae545ea7130a6.jpg">
            <a:extLst>
              <a:ext uri="{FF2B5EF4-FFF2-40B4-BE49-F238E27FC236}">
                <a16:creationId xmlns:a16="http://schemas.microsoft.com/office/drawing/2014/main" id="{CF39585C-23C8-451B-840F-3830DF95C65E}"/>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t="24016" b="22926"/>
          <a:stretch/>
        </p:blipFill>
        <p:spPr bwMode="auto">
          <a:xfrm>
            <a:off x="6747561" y="3937744"/>
            <a:ext cx="609435" cy="323358"/>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 descr="https://i2.wp.com/www.pwtorch.com/site/wp-content/uploads/post/2016/07/Logo_SmackdownLive2016_3x2_600.png?resize=600%2C381">
            <a:extLst>
              <a:ext uri="{FF2B5EF4-FFF2-40B4-BE49-F238E27FC236}">
                <a16:creationId xmlns:a16="http://schemas.microsoft.com/office/drawing/2014/main" id="{6694245A-6B43-4D98-AE31-3D374F613250}"/>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t="23891" b="27559"/>
          <a:stretch/>
        </p:blipFill>
        <p:spPr bwMode="auto">
          <a:xfrm>
            <a:off x="7713705" y="4726921"/>
            <a:ext cx="862744" cy="265977"/>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38" descr="https://upload.wikimedia.org/wikipedia/en/1/18/Below_Deck_Mediterranean_tv_logo.png">
            <a:extLst>
              <a:ext uri="{FF2B5EF4-FFF2-40B4-BE49-F238E27FC236}">
                <a16:creationId xmlns:a16="http://schemas.microsoft.com/office/drawing/2014/main" id="{58DD4E2A-2EF1-4D27-9108-F8647B1FE7E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684916" y="4268868"/>
            <a:ext cx="984929" cy="551817"/>
          </a:xfrm>
          <a:prstGeom prst="rect">
            <a:avLst/>
          </a:prstGeom>
          <a:noFill/>
          <a:extLst>
            <a:ext uri="{909E8E84-426E-40DD-AFC4-6F175D3DCCD1}">
              <a14:hiddenFill xmlns:a14="http://schemas.microsoft.com/office/drawing/2010/main">
                <a:solidFill>
                  <a:srgbClr val="FFFFFF"/>
                </a:solidFill>
              </a14:hiddenFill>
            </a:ext>
          </a:extLst>
        </p:spPr>
      </p:pic>
      <p:sp>
        <p:nvSpPr>
          <p:cNvPr id="113" name="Text Placeholder 4">
            <a:extLst>
              <a:ext uri="{FF2B5EF4-FFF2-40B4-BE49-F238E27FC236}">
                <a16:creationId xmlns:a16="http://schemas.microsoft.com/office/drawing/2014/main" id="{1ABEFE17-5C84-4840-8188-674490EB7AEF}"/>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15" name="Picture 114">
            <a:extLst>
              <a:ext uri="{FF2B5EF4-FFF2-40B4-BE49-F238E27FC236}">
                <a16:creationId xmlns:a16="http://schemas.microsoft.com/office/drawing/2014/main" id="{53581D8D-969F-488D-851E-C8EC0F4B0EF0}"/>
              </a:ext>
            </a:extLst>
          </p:cNvPr>
          <p:cNvPicPr>
            <a:picLocks noChangeAspect="1"/>
          </p:cNvPicPr>
          <p:nvPr/>
        </p:nvPicPr>
        <p:blipFill>
          <a:blip r:embed="rId31"/>
          <a:stretch>
            <a:fillRect/>
          </a:stretch>
        </p:blipFill>
        <p:spPr>
          <a:xfrm>
            <a:off x="1851067" y="6189666"/>
            <a:ext cx="234572" cy="234572"/>
          </a:xfrm>
          <a:prstGeom prst="rect">
            <a:avLst/>
          </a:prstGeom>
        </p:spPr>
      </p:pic>
      <p:pic>
        <p:nvPicPr>
          <p:cNvPr id="116" name="Picture 115">
            <a:extLst>
              <a:ext uri="{FF2B5EF4-FFF2-40B4-BE49-F238E27FC236}">
                <a16:creationId xmlns:a16="http://schemas.microsoft.com/office/drawing/2014/main" id="{B98D3919-1116-47E1-A89B-AC15DCA0F265}"/>
              </a:ext>
            </a:extLst>
          </p:cNvPr>
          <p:cNvPicPr>
            <a:picLocks noChangeAspect="1"/>
          </p:cNvPicPr>
          <p:nvPr/>
        </p:nvPicPr>
        <p:blipFill>
          <a:blip r:embed="rId31"/>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2640198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195219" y="310722"/>
            <a:ext cx="8744595" cy="693415"/>
          </a:xfrm>
          <a:prstGeom prst="rect">
            <a:avLst/>
          </a:prstGeom>
        </p:spPr>
        <p:txBody>
          <a:bodyPr vert="horz" lIns="91440" tIns="45720" rIns="91440" bIns="45720" rtlCol="0" anchor="ctr">
            <a:noAutofit/>
          </a:bodyPr>
          <a:lstStyle>
            <a:lvl1pPr algn="l" defTabSz="457200" rtl="0" eaLnBrk="1" latinLnBrk="0" hangingPunct="1">
              <a:spcBef>
                <a:spcPct val="0"/>
              </a:spcBef>
              <a:buNone/>
              <a:defRPr sz="6000" kern="1200" spc="-100">
                <a:solidFill>
                  <a:srgbClr val="3775A2"/>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600" dirty="0">
                <a:solidFill>
                  <a:schemeClr val="tx1"/>
                </a:solidFill>
                <a:latin typeface="Trebuchet MS"/>
                <a:cs typeface="Trebuchet MS"/>
              </a:rPr>
              <a:t>Timeline</a:t>
            </a:r>
            <a:endParaRPr kumimoji="0" lang="en-US" sz="2600" b="0" i="0" u="none" strike="noStrike" kern="1200" cap="none" spc="-100" normalizeH="0" baseline="0" noProof="0" dirty="0">
              <a:ln>
                <a:noFill/>
              </a:ln>
              <a:solidFill>
                <a:schemeClr val="tx1"/>
              </a:solidFill>
              <a:effectLst/>
              <a:uLnTx/>
              <a:uFillTx/>
              <a:latin typeface="Trebuchet MS"/>
              <a:cs typeface="Trebuchet MS"/>
            </a:endParaRPr>
          </a:p>
        </p:txBody>
      </p:sp>
      <p:sp>
        <p:nvSpPr>
          <p:cNvPr id="5" name="Text Placeholder 4">
            <a:extLst>
              <a:ext uri="{FF2B5EF4-FFF2-40B4-BE49-F238E27FC236}">
                <a16:creationId xmlns:a16="http://schemas.microsoft.com/office/drawing/2014/main" id="{8CA53607-8CD7-41DA-8EA1-69BA188E5D27}"/>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8" name="Picture 7">
            <a:extLst>
              <a:ext uri="{FF2B5EF4-FFF2-40B4-BE49-F238E27FC236}">
                <a16:creationId xmlns:a16="http://schemas.microsoft.com/office/drawing/2014/main" id="{1BBCE0D5-4B5E-47F3-9318-AB0E0E9950EE}"/>
              </a:ext>
            </a:extLst>
          </p:cNvPr>
          <p:cNvPicPr>
            <a:picLocks noChangeAspect="1"/>
          </p:cNvPicPr>
          <p:nvPr/>
        </p:nvPicPr>
        <p:blipFill>
          <a:blip r:embed="rId3"/>
          <a:stretch>
            <a:fillRect/>
          </a:stretch>
        </p:blipFill>
        <p:spPr>
          <a:xfrm>
            <a:off x="1851067" y="6189666"/>
            <a:ext cx="234572" cy="234572"/>
          </a:xfrm>
          <a:prstGeom prst="rect">
            <a:avLst/>
          </a:prstGeom>
        </p:spPr>
      </p:pic>
      <p:pic>
        <p:nvPicPr>
          <p:cNvPr id="9" name="Picture 8">
            <a:extLst>
              <a:ext uri="{FF2B5EF4-FFF2-40B4-BE49-F238E27FC236}">
                <a16:creationId xmlns:a16="http://schemas.microsoft.com/office/drawing/2014/main" id="{2D5A0B17-ABAA-4C57-82BB-86ACF854A2B7}"/>
              </a:ext>
            </a:extLst>
          </p:cNvPr>
          <p:cNvPicPr>
            <a:picLocks noChangeAspect="1"/>
          </p:cNvPicPr>
          <p:nvPr/>
        </p:nvPicPr>
        <p:blipFill>
          <a:blip r:embed="rId3"/>
          <a:stretch>
            <a:fillRect/>
          </a:stretch>
        </p:blipFill>
        <p:spPr>
          <a:xfrm>
            <a:off x="1587826" y="6189666"/>
            <a:ext cx="234572" cy="234572"/>
          </a:xfrm>
          <a:prstGeom prst="rect">
            <a:avLst/>
          </a:prstGeom>
        </p:spPr>
      </p:pic>
      <p:sp>
        <p:nvSpPr>
          <p:cNvPr id="10" name="TextBox 9">
            <a:extLst>
              <a:ext uri="{FF2B5EF4-FFF2-40B4-BE49-F238E27FC236}">
                <a16:creationId xmlns:a16="http://schemas.microsoft.com/office/drawing/2014/main" id="{E9FCC0F9-FA5C-476A-ABBB-0DADEF2581D2}"/>
              </a:ext>
            </a:extLst>
          </p:cNvPr>
          <p:cNvSpPr txBox="1"/>
          <p:nvPr/>
        </p:nvSpPr>
        <p:spPr>
          <a:xfrm>
            <a:off x="1429305" y="1088136"/>
            <a:ext cx="7039992" cy="4601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Summary						3-4	</a:t>
            </a:r>
            <a:endParaRPr lang="en-US" sz="1000" kern="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effectLst/>
              <a:uLnTx/>
              <a:uFillTx/>
              <a:latin typeface="Trebuchet MS" panose="020B0603020202020204" pitchFamily="34" charset="0"/>
              <a:ea typeface="+mn-ea"/>
              <a:cs typeface="+mn-cs"/>
            </a:endParaRPr>
          </a:p>
          <a:p>
            <a:pPr defTabSz="914400">
              <a:defRPr/>
            </a:pPr>
            <a:r>
              <a:rPr lang="en-US" sz="1400" b="1" kern="0" dirty="0">
                <a:latin typeface="Trebuchet MS" panose="020B0603020202020204" pitchFamily="34" charset="0"/>
              </a:rPr>
              <a:t>How “Live” TV Drives Social Engagement			5-10</a:t>
            </a:r>
          </a:p>
          <a:p>
            <a:pPr defTabSz="914400">
              <a:defRPr/>
            </a:pPr>
            <a:endParaRPr lang="en-US" sz="1600" b="1" kern="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Top Trending Topics Analysis				11-37</a:t>
            </a:r>
            <a:r>
              <a:rPr kumimoji="0" lang="en-US" sz="1200" b="0" i="0" u="none" strike="noStrike" kern="0" cap="none" spc="0" normalizeH="0" baseline="0" noProof="0" dirty="0">
                <a:ln>
                  <a:noFill/>
                </a:ln>
                <a:effectLst/>
                <a:uLnTx/>
                <a:uFillTx/>
                <a:latin typeface="Trebuchet MS" panose="020B0603020202020204" pitchFamily="34" charset="0"/>
                <a:ea typeface="+mn-ea"/>
                <a:cs typeface="+mn-cs"/>
              </a:rPr>
              <a:t>	</a:t>
            </a:r>
          </a:p>
          <a:p>
            <a:pPr defTabSz="914400">
              <a:defRPr/>
            </a:pPr>
            <a:r>
              <a:rPr lang="en-US" sz="1050" kern="0" dirty="0">
                <a:latin typeface="Trebuchet MS" panose="020B0603020202020204" pitchFamily="34" charset="0"/>
              </a:rPr>
              <a:t>		</a:t>
            </a:r>
            <a:r>
              <a:rPr lang="en-US" sz="1100" kern="0" dirty="0">
                <a:latin typeface="Trebuchet MS" panose="020B0603020202020204" pitchFamily="34" charset="0"/>
              </a:rPr>
              <a:t>Methodology	</a:t>
            </a:r>
            <a:r>
              <a:rPr lang="en-US" sz="1200" kern="0" dirty="0">
                <a:latin typeface="Trebuchet MS" panose="020B0603020202020204" pitchFamily="34" charset="0"/>
              </a:rPr>
              <a:t>			12 </a:t>
            </a:r>
            <a:endParaRPr lang="en-US" sz="1100" kern="0" dirty="0">
              <a:latin typeface="Trebuchet MS" panose="020B0603020202020204" pitchFamily="34" charset="0"/>
            </a:endParaRPr>
          </a:p>
          <a:p>
            <a:pPr defTabSz="914400">
              <a:defRPr/>
            </a:pPr>
            <a:r>
              <a:rPr lang="en-US" sz="1100" kern="0" dirty="0">
                <a:latin typeface="Trebuchet MS" panose="020B0603020202020204" pitchFamily="34" charset="0"/>
              </a:rPr>
              <a:t>		Time Period Comparison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Trebuchet MS" panose="020B0603020202020204" pitchFamily="34" charset="0"/>
                <a:ea typeface="+mn-ea"/>
                <a:cs typeface="+mn-cs"/>
              </a:rPr>
              <a:t>		Overall Ad-Supported TV Trends		14-29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0" dirty="0">
                <a:latin typeface="Trebuchet MS" panose="020B0603020202020204" pitchFamily="34" charset="0"/>
              </a:rPr>
              <a:t>		Genre Breakdown: Entertainment		30-32</a:t>
            </a:r>
            <a:endParaRPr kumimoji="0" lang="en-US" sz="1100" b="0" i="0" u="none" strike="noStrike" kern="0" cap="none" spc="0" normalizeH="0" baseline="0" noProof="0" dirty="0">
              <a:ln>
                <a:noFill/>
              </a:ln>
              <a:effectLst/>
              <a:uLnTx/>
              <a:uFillTx/>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Trebuchet MS" panose="020B0603020202020204" pitchFamily="34" charset="0"/>
                <a:ea typeface="+mn-ea"/>
                <a:cs typeface="+mn-cs"/>
              </a:rPr>
              <a:t>		Genre Breakdown: Sports			33-36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latin typeface="Trebuchet MS" panose="020B0603020202020204" pitchFamily="34" charset="0"/>
                <a:ea typeface="+mn-ea"/>
                <a:cs typeface="+mn-cs"/>
              </a:rPr>
              <a:t>		Genre Breakdown: News			37</a:t>
            </a:r>
          </a:p>
          <a:p>
            <a:pPr marR="0" indent="0" defTabSz="914400" fontAlgn="auto">
              <a:lnSpc>
                <a:spcPct val="100000"/>
              </a:lnSpc>
              <a:spcBef>
                <a:spcPts val="0"/>
              </a:spcBef>
              <a:spcAft>
                <a:spcPts val="0"/>
              </a:spcAft>
              <a:buClrTx/>
              <a:buSzTx/>
              <a:buFontTx/>
              <a:buNone/>
              <a:tabLst/>
              <a:defRPr/>
            </a:pPr>
            <a:endParaRPr lang="en-US" sz="1600" b="1" kern="0" dirty="0">
              <a:latin typeface="Trebuchet MS" panose="020B0603020202020204" pitchFamily="34" charset="0"/>
            </a:endParaRPr>
          </a:p>
          <a:p>
            <a:pPr defTabSz="914400">
              <a:defRPr/>
            </a:pPr>
            <a:r>
              <a:rPr lang="en-US" sz="1400" b="1" kern="0" dirty="0">
                <a:latin typeface="Trebuchet MS" panose="020B0603020202020204" pitchFamily="34" charset="0"/>
              </a:rPr>
              <a:t>Cinema Trending Topics				38</a:t>
            </a:r>
          </a:p>
          <a:p>
            <a:pPr lvl="0" defTabSz="914400">
              <a:defRPr/>
            </a:pPr>
            <a:endParaRPr lang="en-US" sz="1600" b="1" kern="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Non-TV/Cinema Trending Topics				39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Tweet Cheat Sheet					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effectLst/>
              <a:uLnTx/>
              <a:uFillTx/>
              <a:latin typeface="Trebuchet MS" panose="020B0603020202020204" pitchFamily="34" charset="0"/>
              <a:ea typeface="+mn-ea"/>
              <a:cs typeface="+mn-cs"/>
            </a:endParaRPr>
          </a:p>
          <a:p>
            <a:pPr lvl="0" defTabSz="914400">
              <a:defRPr/>
            </a:pPr>
            <a:r>
              <a:rPr lang="en-US" sz="1400" b="1" i="1" kern="0" dirty="0">
                <a:latin typeface="Trebuchet MS" panose="020B0603020202020204" pitchFamily="34" charset="0"/>
              </a:rPr>
              <a:t>Bonus Section For VAB Members</a:t>
            </a:r>
            <a:r>
              <a:rPr lang="en-US" sz="1400" b="1" kern="0" dirty="0">
                <a:latin typeface="Trebuchet MS" panose="020B0603020202020204" pitchFamily="34" charset="0"/>
              </a:rPr>
              <a:t>: Cable vs Broadcast		41-47</a:t>
            </a:r>
          </a:p>
          <a:p>
            <a:pPr lvl="0" defTabSz="914400">
              <a:defRPr/>
            </a:pPr>
            <a:endParaRPr lang="en-US" sz="1600" b="1" kern="0"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Trebuchet MS" panose="020B0603020202020204" pitchFamily="34" charset="0"/>
                <a:ea typeface="+mn-ea"/>
                <a:cs typeface="+mn-cs"/>
              </a:rPr>
              <a:t>Contact Information					48</a:t>
            </a:r>
          </a:p>
        </p:txBody>
      </p:sp>
    </p:spTree>
    <p:extLst>
      <p:ext uri="{BB962C8B-B14F-4D97-AF65-F5344CB8AC3E}">
        <p14:creationId xmlns:p14="http://schemas.microsoft.com/office/powerpoint/2010/main" val="4081536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7175" y="2185388"/>
            <a:ext cx="1144453" cy="380219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499094" y="2190642"/>
            <a:ext cx="1144453" cy="37971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42685" y="2175166"/>
            <a:ext cx="1149801" cy="381205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990985" y="2171980"/>
            <a:ext cx="1144453" cy="382322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239564" y="2181503"/>
            <a:ext cx="1150241" cy="381403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09244" y="2155922"/>
            <a:ext cx="1144453" cy="383061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780471" y="2157896"/>
            <a:ext cx="1144453" cy="383680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53839" y="1884573"/>
            <a:ext cx="1148200" cy="29992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Monday</a:t>
            </a:r>
          </a:p>
        </p:txBody>
      </p:sp>
      <p:sp>
        <p:nvSpPr>
          <p:cNvPr id="25" name="Rectangle 24"/>
          <p:cNvSpPr/>
          <p:nvPr/>
        </p:nvSpPr>
        <p:spPr>
          <a:xfrm>
            <a:off x="1499095" y="1884573"/>
            <a:ext cx="1144458" cy="30524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Tuesday</a:t>
            </a:r>
          </a:p>
        </p:txBody>
      </p:sp>
      <p:sp>
        <p:nvSpPr>
          <p:cNvPr id="26" name="Rectangle 25"/>
          <p:cNvSpPr/>
          <p:nvPr/>
        </p:nvSpPr>
        <p:spPr>
          <a:xfrm>
            <a:off x="2746982" y="1885014"/>
            <a:ext cx="114570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Wednesday</a:t>
            </a:r>
          </a:p>
        </p:txBody>
      </p:sp>
      <p:sp>
        <p:nvSpPr>
          <p:cNvPr id="27" name="Rectangle 26"/>
          <p:cNvSpPr/>
          <p:nvPr/>
        </p:nvSpPr>
        <p:spPr>
          <a:xfrm>
            <a:off x="3990631" y="1885018"/>
            <a:ext cx="1140510"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Thursday</a:t>
            </a:r>
          </a:p>
        </p:txBody>
      </p:sp>
      <p:sp>
        <p:nvSpPr>
          <p:cNvPr id="28" name="Rectangle 27"/>
          <p:cNvSpPr/>
          <p:nvPr/>
        </p:nvSpPr>
        <p:spPr>
          <a:xfrm>
            <a:off x="5242703" y="1885014"/>
            <a:ext cx="1147600"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Friday</a:t>
            </a:r>
          </a:p>
        </p:txBody>
      </p:sp>
      <p:sp>
        <p:nvSpPr>
          <p:cNvPr id="29" name="Rectangle 28"/>
          <p:cNvSpPr/>
          <p:nvPr/>
        </p:nvSpPr>
        <p:spPr>
          <a:xfrm>
            <a:off x="6509316" y="1868894"/>
            <a:ext cx="1145238"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Saturday</a:t>
            </a:r>
          </a:p>
        </p:txBody>
      </p:sp>
      <p:sp>
        <p:nvSpPr>
          <p:cNvPr id="30" name="Rectangle 29"/>
          <p:cNvSpPr/>
          <p:nvPr/>
        </p:nvSpPr>
        <p:spPr>
          <a:xfrm>
            <a:off x="7780755" y="1869978"/>
            <a:ext cx="1147600"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Sunday</a:t>
            </a:r>
          </a:p>
        </p:txBody>
      </p:sp>
      <p:sp>
        <p:nvSpPr>
          <p:cNvPr id="36" name="Rectangle 35"/>
          <p:cNvSpPr/>
          <p:nvPr/>
        </p:nvSpPr>
        <p:spPr>
          <a:xfrm>
            <a:off x="164500" y="340377"/>
            <a:ext cx="8846149" cy="80140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spcBef>
                <a:spcPct val="0"/>
              </a:spcBef>
              <a:defRPr/>
            </a:pPr>
            <a:r>
              <a:rPr lang="en-US" sz="2600" spc="-100" dirty="0">
                <a:solidFill>
                  <a:schemeClr val="tx1"/>
                </a:solidFill>
                <a:latin typeface="Trebuchet MS"/>
                <a:ea typeface="+mj-ea"/>
              </a:rPr>
              <a:t>Several Ad-Supported TV Shows &amp; Sports “Own” Specific </a:t>
            </a:r>
          </a:p>
          <a:p>
            <a:pPr algn="ctr">
              <a:lnSpc>
                <a:spcPts val="2800"/>
              </a:lnSpc>
              <a:spcBef>
                <a:spcPct val="0"/>
              </a:spcBef>
              <a:defRPr/>
            </a:pPr>
            <a:r>
              <a:rPr lang="en-US" sz="2600" spc="-100" dirty="0">
                <a:solidFill>
                  <a:schemeClr val="tx1"/>
                </a:solidFill>
                <a:latin typeface="Trebuchet MS"/>
                <a:ea typeface="+mj-ea"/>
              </a:rPr>
              <a:t>Nights Of The Week</a:t>
            </a:r>
          </a:p>
        </p:txBody>
      </p:sp>
      <p:sp>
        <p:nvSpPr>
          <p:cNvPr id="41" name="Rectangle 40"/>
          <p:cNvSpPr/>
          <p:nvPr/>
        </p:nvSpPr>
        <p:spPr>
          <a:xfrm>
            <a:off x="257175" y="1594425"/>
            <a:ext cx="8667749" cy="281607"/>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Trending In The Top 10 During </a:t>
            </a:r>
            <a:r>
              <a:rPr lang="en-US" sz="1400" b="1" u="sng" dirty="0">
                <a:solidFill>
                  <a:schemeClr val="tx1"/>
                </a:solidFill>
              </a:rPr>
              <a:t>At Least 3 of The 4 Weeks</a:t>
            </a:r>
            <a:r>
              <a:rPr lang="en-US" sz="1400" b="1" dirty="0">
                <a:solidFill>
                  <a:schemeClr val="tx1"/>
                </a:solidFill>
              </a:rPr>
              <a:t> During The May / June Time Period Analyzed</a:t>
            </a:r>
          </a:p>
        </p:txBody>
      </p:sp>
      <p:sp>
        <p:nvSpPr>
          <p:cNvPr id="45" name="TextBox 44"/>
          <p:cNvSpPr txBox="1"/>
          <p:nvPr/>
        </p:nvSpPr>
        <p:spPr>
          <a:xfrm>
            <a:off x="571319" y="1128927"/>
            <a:ext cx="792043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 other type of tweet is as much of a</a:t>
            </a:r>
            <a:r>
              <a:rPr kumimoji="0" lang="en-US" sz="1800" b="0" i="0" u="none" strike="noStrike" kern="1200" cap="none" spc="0" normalizeH="0" noProof="0" dirty="0">
                <a:ln>
                  <a:noFill/>
                </a:ln>
                <a:solidFill>
                  <a:prstClr val="black"/>
                </a:solidFill>
                <a:effectLst/>
                <a:uLnTx/>
                <a:uFillTx/>
                <a:latin typeface="Calibri"/>
                <a:ea typeface="+mn-ea"/>
                <a:cs typeface="+mn-cs"/>
              </a:rPr>
              <a:t> recurring topic as ad-supported TV</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30312948-E97F-487F-9F38-482D2C0685D6}"/>
              </a:ext>
            </a:extLst>
          </p:cNvPr>
          <p:cNvPicPr>
            <a:picLocks noChangeAspect="1"/>
          </p:cNvPicPr>
          <p:nvPr/>
        </p:nvPicPr>
        <p:blipFill rotWithShape="1">
          <a:blip r:embed="rId3"/>
          <a:srcRect r="66763"/>
          <a:stretch/>
        </p:blipFill>
        <p:spPr>
          <a:xfrm>
            <a:off x="7915245" y="2922856"/>
            <a:ext cx="784871" cy="760101"/>
          </a:xfrm>
          <a:prstGeom prst="rect">
            <a:avLst/>
          </a:prstGeom>
        </p:spPr>
      </p:pic>
      <p:pic>
        <p:nvPicPr>
          <p:cNvPr id="22" name="Picture 140" descr="http://content.sportslogos.net/logos/4/490/full/1986.gif">
            <a:extLst>
              <a:ext uri="{FF2B5EF4-FFF2-40B4-BE49-F238E27FC236}">
                <a16:creationId xmlns:a16="http://schemas.microsoft.com/office/drawing/2014/main" id="{A20C6CF0-ACCE-4DB6-9374-8F8413024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127" y="4794868"/>
            <a:ext cx="1095701" cy="6634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bravotv.com/sites/nbcubravotv/files/field_logo/2016/01/rhop-logo.png">
            <a:extLst>
              <a:ext uri="{FF2B5EF4-FFF2-40B4-BE49-F238E27FC236}">
                <a16:creationId xmlns:a16="http://schemas.microsoft.com/office/drawing/2014/main" id="{DADA9DCA-4AEA-418A-BF65-8F7EECDE7C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3665" y="2241524"/>
            <a:ext cx="1078063" cy="6039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Basketball_Wives_LA_logo.jpg (250×188)">
            <a:extLst>
              <a:ext uri="{FF2B5EF4-FFF2-40B4-BE49-F238E27FC236}">
                <a16:creationId xmlns:a16="http://schemas.microsoft.com/office/drawing/2014/main" id="{0F17DEFD-3102-42CB-AA5E-6075031258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230" y="4384923"/>
            <a:ext cx="1040290" cy="67948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6" descr="latest (646×410)">
            <a:extLst>
              <a:ext uri="{FF2B5EF4-FFF2-40B4-BE49-F238E27FC236}">
                <a16:creationId xmlns:a16="http://schemas.microsoft.com/office/drawing/2014/main" id="{EE10D1D9-0630-4B67-A8BA-0C3154EAB8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631" y="2328514"/>
            <a:ext cx="1008387" cy="639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0B090AF-5C28-48E3-A7D4-4ECF88DE0534}"/>
              </a:ext>
            </a:extLst>
          </p:cNvPr>
          <p:cNvPicPr>
            <a:picLocks noChangeAspect="1"/>
          </p:cNvPicPr>
          <p:nvPr/>
        </p:nvPicPr>
        <p:blipFill>
          <a:blip r:embed="rId8"/>
          <a:stretch>
            <a:fillRect/>
          </a:stretch>
        </p:blipFill>
        <p:spPr>
          <a:xfrm>
            <a:off x="290335" y="3034403"/>
            <a:ext cx="1089320" cy="610019"/>
          </a:xfrm>
          <a:prstGeom prst="rect">
            <a:avLst/>
          </a:prstGeom>
        </p:spPr>
      </p:pic>
      <p:pic>
        <p:nvPicPr>
          <p:cNvPr id="4" name="Picture 3">
            <a:extLst>
              <a:ext uri="{FF2B5EF4-FFF2-40B4-BE49-F238E27FC236}">
                <a16:creationId xmlns:a16="http://schemas.microsoft.com/office/drawing/2014/main" id="{9BA51061-B88C-4CDA-9A44-6BCC736A37AD}"/>
              </a:ext>
            </a:extLst>
          </p:cNvPr>
          <p:cNvPicPr>
            <a:picLocks noChangeAspect="1"/>
          </p:cNvPicPr>
          <p:nvPr/>
        </p:nvPicPr>
        <p:blipFill>
          <a:blip r:embed="rId9"/>
          <a:stretch>
            <a:fillRect/>
          </a:stretch>
        </p:blipFill>
        <p:spPr>
          <a:xfrm>
            <a:off x="290949" y="3703960"/>
            <a:ext cx="1061069" cy="615420"/>
          </a:xfrm>
          <a:prstGeom prst="rect">
            <a:avLst/>
          </a:prstGeom>
        </p:spPr>
      </p:pic>
      <p:pic>
        <p:nvPicPr>
          <p:cNvPr id="11" name="Picture 10">
            <a:extLst>
              <a:ext uri="{FF2B5EF4-FFF2-40B4-BE49-F238E27FC236}">
                <a16:creationId xmlns:a16="http://schemas.microsoft.com/office/drawing/2014/main" id="{84F8FBD6-B3EB-4464-82A5-56A4C0F04E3A}"/>
              </a:ext>
            </a:extLst>
          </p:cNvPr>
          <p:cNvPicPr>
            <a:picLocks noChangeAspect="1"/>
          </p:cNvPicPr>
          <p:nvPr/>
        </p:nvPicPr>
        <p:blipFill>
          <a:blip r:embed="rId10"/>
          <a:stretch>
            <a:fillRect/>
          </a:stretch>
        </p:blipFill>
        <p:spPr>
          <a:xfrm>
            <a:off x="1526376" y="2338869"/>
            <a:ext cx="1091699" cy="611352"/>
          </a:xfrm>
          <a:prstGeom prst="rect">
            <a:avLst/>
          </a:prstGeom>
        </p:spPr>
      </p:pic>
      <p:pic>
        <p:nvPicPr>
          <p:cNvPr id="12" name="Picture 11">
            <a:extLst>
              <a:ext uri="{FF2B5EF4-FFF2-40B4-BE49-F238E27FC236}">
                <a16:creationId xmlns:a16="http://schemas.microsoft.com/office/drawing/2014/main" id="{02015656-094D-4470-B1A7-F33F54E37272}"/>
              </a:ext>
            </a:extLst>
          </p:cNvPr>
          <p:cNvPicPr>
            <a:picLocks noChangeAspect="1"/>
          </p:cNvPicPr>
          <p:nvPr/>
        </p:nvPicPr>
        <p:blipFill rotWithShape="1">
          <a:blip r:embed="rId11"/>
          <a:srcRect l="13369" t="12250" r="12647" b="12161"/>
          <a:stretch/>
        </p:blipFill>
        <p:spPr>
          <a:xfrm>
            <a:off x="1551802" y="3015999"/>
            <a:ext cx="1066273" cy="615758"/>
          </a:xfrm>
          <a:prstGeom prst="rect">
            <a:avLst/>
          </a:prstGeom>
        </p:spPr>
      </p:pic>
      <p:pic>
        <p:nvPicPr>
          <p:cNvPr id="18" name="Picture 17">
            <a:extLst>
              <a:ext uri="{FF2B5EF4-FFF2-40B4-BE49-F238E27FC236}">
                <a16:creationId xmlns:a16="http://schemas.microsoft.com/office/drawing/2014/main" id="{EE5CF38F-FEE2-42DD-8351-E7DB106FCABE}"/>
              </a:ext>
            </a:extLst>
          </p:cNvPr>
          <p:cNvPicPr>
            <a:picLocks noChangeAspect="1"/>
          </p:cNvPicPr>
          <p:nvPr/>
        </p:nvPicPr>
        <p:blipFill>
          <a:blip r:embed="rId12"/>
          <a:stretch>
            <a:fillRect/>
          </a:stretch>
        </p:blipFill>
        <p:spPr>
          <a:xfrm>
            <a:off x="1544181" y="3683589"/>
            <a:ext cx="1056138" cy="1056138"/>
          </a:xfrm>
          <a:prstGeom prst="rect">
            <a:avLst/>
          </a:prstGeom>
        </p:spPr>
      </p:pic>
      <p:pic>
        <p:nvPicPr>
          <p:cNvPr id="38" name="Picture 140" descr="http://content.sportslogos.net/logos/4/490/full/1986.gif">
            <a:extLst>
              <a:ext uri="{FF2B5EF4-FFF2-40B4-BE49-F238E27FC236}">
                <a16:creationId xmlns:a16="http://schemas.microsoft.com/office/drawing/2014/main" id="{E702E30E-77B6-475F-B434-3B3B5EE38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078" y="3595515"/>
            <a:ext cx="1095701" cy="66345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g (540×304)">
            <a:extLst>
              <a:ext uri="{FF2B5EF4-FFF2-40B4-BE49-F238E27FC236}">
                <a16:creationId xmlns:a16="http://schemas.microsoft.com/office/drawing/2014/main" id="{F48F0E13-A250-4F25-91FF-9E3EEF6AA8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97733" y="2929982"/>
            <a:ext cx="1051165" cy="59176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descr="http://www.bravotv.com/sites/nbcubravotv/files/legacy/BravoShowLogo_0008_RHONY.png">
            <a:extLst>
              <a:ext uri="{FF2B5EF4-FFF2-40B4-BE49-F238E27FC236}">
                <a16:creationId xmlns:a16="http://schemas.microsoft.com/office/drawing/2014/main" id="{13DD2EB2-1485-46A6-900B-64D91670C2D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1195" t="24414" r="10605" b="23227"/>
          <a:stretch/>
        </p:blipFill>
        <p:spPr bwMode="auto">
          <a:xfrm>
            <a:off x="2797733" y="2392813"/>
            <a:ext cx="1068231" cy="4023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40" descr="http://content.sportslogos.net/logos/4/490/full/1986.gif">
            <a:extLst>
              <a:ext uri="{FF2B5EF4-FFF2-40B4-BE49-F238E27FC236}">
                <a16:creationId xmlns:a16="http://schemas.microsoft.com/office/drawing/2014/main" id="{F4806677-09B6-4F90-AB67-0D12D6447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929" y="3595515"/>
            <a:ext cx="1095701" cy="66345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g (540×304)">
            <a:extLst>
              <a:ext uri="{FF2B5EF4-FFF2-40B4-BE49-F238E27FC236}">
                <a16:creationId xmlns:a16="http://schemas.microsoft.com/office/drawing/2014/main" id="{00918490-2EA8-4F02-BC5D-9970FA2DA5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7813" y="2941536"/>
            <a:ext cx="1051165" cy="59176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http://legacy.shadowandact.com/wp-content/uploads/2017/04/GrowingUPATL.jpg">
            <a:extLst>
              <a:ext uri="{FF2B5EF4-FFF2-40B4-BE49-F238E27FC236}">
                <a16:creationId xmlns:a16="http://schemas.microsoft.com/office/drawing/2014/main" id="{E3A58D50-3DC9-4702-82C6-7909B4C0776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7446" t="17732" r="17309" b="15349"/>
          <a:stretch/>
        </p:blipFill>
        <p:spPr bwMode="auto">
          <a:xfrm>
            <a:off x="4033302" y="2337648"/>
            <a:ext cx="1063643" cy="5659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0" descr="http://content.sportslogos.net/logos/4/490/full/1986.gif">
            <a:extLst>
              <a:ext uri="{FF2B5EF4-FFF2-40B4-BE49-F238E27FC236}">
                <a16:creationId xmlns:a16="http://schemas.microsoft.com/office/drawing/2014/main" id="{4E1D1640-B4C5-4227-8135-8119E6383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8303" y="2888873"/>
            <a:ext cx="1095701" cy="66345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https://art-s.nflximg.net/c9914/faa0b9f8f6855a855ca810e16a6d241ad05c9914.png">
            <a:extLst>
              <a:ext uri="{FF2B5EF4-FFF2-40B4-BE49-F238E27FC236}">
                <a16:creationId xmlns:a16="http://schemas.microsoft.com/office/drawing/2014/main" id="{643CFC97-86CE-412D-A760-F16D60E55F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59131" y="2325239"/>
            <a:ext cx="1123300" cy="47740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894B88B6-97C2-4911-A4C7-FA892FE7F9B3}"/>
              </a:ext>
            </a:extLst>
          </p:cNvPr>
          <p:cNvPicPr>
            <a:picLocks noChangeAspect="1"/>
          </p:cNvPicPr>
          <p:nvPr/>
        </p:nvPicPr>
        <p:blipFill>
          <a:blip r:embed="rId17"/>
          <a:stretch>
            <a:fillRect/>
          </a:stretch>
        </p:blipFill>
        <p:spPr>
          <a:xfrm>
            <a:off x="6566719" y="2281318"/>
            <a:ext cx="1036838" cy="728836"/>
          </a:xfrm>
          <a:prstGeom prst="rect">
            <a:avLst/>
          </a:prstGeom>
        </p:spPr>
      </p:pic>
      <p:pic>
        <p:nvPicPr>
          <p:cNvPr id="49" name="Picture 140" descr="http://content.sportslogos.net/logos/4/490/full/1986.gif">
            <a:extLst>
              <a:ext uri="{FF2B5EF4-FFF2-40B4-BE49-F238E27FC236}">
                <a16:creationId xmlns:a16="http://schemas.microsoft.com/office/drawing/2014/main" id="{7E44740A-43FA-4BE7-A6A3-D4B1EF836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287" y="3060173"/>
            <a:ext cx="1095701" cy="66345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04044871-4EAF-4B87-9F17-894290EA50C9}"/>
              </a:ext>
            </a:extLst>
          </p:cNvPr>
          <p:cNvPicPr>
            <a:picLocks noChangeAspect="1"/>
          </p:cNvPicPr>
          <p:nvPr/>
        </p:nvPicPr>
        <p:blipFill rotWithShape="1">
          <a:blip r:embed="rId18"/>
          <a:srcRect l="16259" t="4461" r="13547" b="20278"/>
          <a:stretch/>
        </p:blipFill>
        <p:spPr>
          <a:xfrm>
            <a:off x="402739" y="5058846"/>
            <a:ext cx="837487" cy="897933"/>
          </a:xfrm>
          <a:prstGeom prst="rect">
            <a:avLst/>
          </a:prstGeom>
        </p:spPr>
      </p:pic>
      <p:pic>
        <p:nvPicPr>
          <p:cNvPr id="50" name="Picture 49">
            <a:extLst>
              <a:ext uri="{FF2B5EF4-FFF2-40B4-BE49-F238E27FC236}">
                <a16:creationId xmlns:a16="http://schemas.microsoft.com/office/drawing/2014/main" id="{1AAEADF7-3CD8-4347-AD10-51BDAEDDFCCF}"/>
              </a:ext>
            </a:extLst>
          </p:cNvPr>
          <p:cNvPicPr>
            <a:picLocks noChangeAspect="1"/>
          </p:cNvPicPr>
          <p:nvPr/>
        </p:nvPicPr>
        <p:blipFill rotWithShape="1">
          <a:blip r:embed="rId18"/>
          <a:srcRect l="16259" t="4461" r="13547" b="20278"/>
          <a:stretch/>
        </p:blipFill>
        <p:spPr>
          <a:xfrm>
            <a:off x="4112790" y="4298635"/>
            <a:ext cx="837487" cy="897933"/>
          </a:xfrm>
          <a:prstGeom prst="rect">
            <a:avLst/>
          </a:prstGeom>
        </p:spPr>
      </p:pic>
      <p:sp>
        <p:nvSpPr>
          <p:cNvPr id="51" name="TextBox 50">
            <a:extLst>
              <a:ext uri="{FF2B5EF4-FFF2-40B4-BE49-F238E27FC236}">
                <a16:creationId xmlns:a16="http://schemas.microsoft.com/office/drawing/2014/main" id="{E639610F-3E30-4619-880B-A7AFCCA6960C}"/>
              </a:ext>
            </a:extLst>
          </p:cNvPr>
          <p:cNvSpPr txBox="1"/>
          <p:nvPr/>
        </p:nvSpPr>
        <p:spPr>
          <a:xfrm>
            <a:off x="227991" y="6454297"/>
            <a:ext cx="7610622" cy="307777"/>
          </a:xfrm>
          <a:prstGeom prst="rect">
            <a:avLst/>
          </a:prstGeom>
          <a:noFill/>
        </p:spPr>
        <p:txBody>
          <a:bodyPr wrap="square" rtlCol="0">
            <a:spAutoFit/>
          </a:bodyPr>
          <a:lstStyle/>
          <a:p>
            <a:r>
              <a:rPr lang="en-US" sz="700" dirty="0">
                <a:latin typeface="Trebuchet MS" panose="020B0603020202020204" pitchFamily="34" charset="0"/>
              </a:rPr>
              <a:t>Source: VAB custom analysis of Top 10 trending Twitter Topics each night (8:30p, 9:30p, 10:30p, 11:30p) during 4-week time period (5/15/2017 – 6/11/2017).  Results include both “direct” and “related” TV topics.</a:t>
            </a:r>
          </a:p>
        </p:txBody>
      </p:sp>
      <p:sp>
        <p:nvSpPr>
          <p:cNvPr id="56" name="Text Placeholder 4">
            <a:extLst>
              <a:ext uri="{FF2B5EF4-FFF2-40B4-BE49-F238E27FC236}">
                <a16:creationId xmlns:a16="http://schemas.microsoft.com/office/drawing/2014/main" id="{5DB5B1A5-635C-4E33-A244-79661C5098EB}"/>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58" name="Picture 57">
            <a:extLst>
              <a:ext uri="{FF2B5EF4-FFF2-40B4-BE49-F238E27FC236}">
                <a16:creationId xmlns:a16="http://schemas.microsoft.com/office/drawing/2014/main" id="{74E0EE9D-500A-4703-96E8-8905204B2EF3}"/>
              </a:ext>
            </a:extLst>
          </p:cNvPr>
          <p:cNvPicPr>
            <a:picLocks noChangeAspect="1"/>
          </p:cNvPicPr>
          <p:nvPr/>
        </p:nvPicPr>
        <p:blipFill>
          <a:blip r:embed="rId19"/>
          <a:stretch>
            <a:fillRect/>
          </a:stretch>
        </p:blipFill>
        <p:spPr>
          <a:xfrm>
            <a:off x="1851067" y="6189666"/>
            <a:ext cx="234572" cy="234572"/>
          </a:xfrm>
          <a:prstGeom prst="rect">
            <a:avLst/>
          </a:prstGeom>
        </p:spPr>
      </p:pic>
      <p:pic>
        <p:nvPicPr>
          <p:cNvPr id="59" name="Picture 58">
            <a:extLst>
              <a:ext uri="{FF2B5EF4-FFF2-40B4-BE49-F238E27FC236}">
                <a16:creationId xmlns:a16="http://schemas.microsoft.com/office/drawing/2014/main" id="{9790CF7D-91CD-4780-9C0B-2A2207BE8900}"/>
              </a:ext>
            </a:extLst>
          </p:cNvPr>
          <p:cNvPicPr>
            <a:picLocks noChangeAspect="1"/>
          </p:cNvPicPr>
          <p:nvPr/>
        </p:nvPicPr>
        <p:blipFill>
          <a:blip r:embed="rId19"/>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2740737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926" y="417720"/>
            <a:ext cx="8823226"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Sports &amp; Entertainment Both Account For A Large Portion Of The Total Ad-Supported TV Topics That Trended In The Top 10</a:t>
            </a:r>
          </a:p>
        </p:txBody>
      </p:sp>
      <p:sp>
        <p:nvSpPr>
          <p:cNvPr id="6" name="Rounded Rectangle 10"/>
          <p:cNvSpPr/>
          <p:nvPr/>
        </p:nvSpPr>
        <p:spPr>
          <a:xfrm>
            <a:off x="0" y="1432931"/>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prstClr val="black"/>
                </a:solidFill>
                <a:effectLst/>
                <a:uLnTx/>
                <a:uFillTx/>
                <a:latin typeface="Trebuchet MS"/>
                <a:ea typeface="+mn-ea"/>
                <a:cs typeface="+mn-cs"/>
              </a:rPr>
              <a:t>Four-Week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a:ea typeface="+mn-ea"/>
                <a:cs typeface="+mn-cs"/>
              </a:rPr>
              <a:t>Genre % Breakout of Top 10 Ad-Supported TV Trending Topics</a:t>
            </a:r>
          </a:p>
        </p:txBody>
      </p:sp>
      <p:graphicFrame>
        <p:nvGraphicFramePr>
          <p:cNvPr id="8" name="Chart 7"/>
          <p:cNvGraphicFramePr/>
          <p:nvPr>
            <p:extLst/>
          </p:nvPr>
        </p:nvGraphicFramePr>
        <p:xfrm>
          <a:off x="2015736" y="1993883"/>
          <a:ext cx="5112526" cy="412432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7944C54C-579D-486A-9D4D-3131DFD1C9AB}"/>
              </a:ext>
            </a:extLst>
          </p:cNvPr>
          <p:cNvSpPr txBox="1"/>
          <p:nvPr/>
        </p:nvSpPr>
        <p:spPr>
          <a:xfrm>
            <a:off x="319596" y="6501690"/>
            <a:ext cx="729102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aggregated during 4-week time period (5/15/2017 – 6/11/2017).  Results include both “direct” and “related” TV topics.</a:t>
            </a:r>
          </a:p>
        </p:txBody>
      </p:sp>
      <p:sp>
        <p:nvSpPr>
          <p:cNvPr id="13" name="Text Placeholder 4">
            <a:extLst>
              <a:ext uri="{FF2B5EF4-FFF2-40B4-BE49-F238E27FC236}">
                <a16:creationId xmlns:a16="http://schemas.microsoft.com/office/drawing/2014/main" id="{60A899D1-457C-4123-8014-64DCB9570A72}"/>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5" name="Picture 14">
            <a:extLst>
              <a:ext uri="{FF2B5EF4-FFF2-40B4-BE49-F238E27FC236}">
                <a16:creationId xmlns:a16="http://schemas.microsoft.com/office/drawing/2014/main" id="{EB1D7388-B8BB-497C-BB8C-A95CA8C4BAF7}"/>
              </a:ext>
            </a:extLst>
          </p:cNvPr>
          <p:cNvPicPr>
            <a:picLocks noChangeAspect="1"/>
          </p:cNvPicPr>
          <p:nvPr/>
        </p:nvPicPr>
        <p:blipFill>
          <a:blip r:embed="rId3"/>
          <a:stretch>
            <a:fillRect/>
          </a:stretch>
        </p:blipFill>
        <p:spPr>
          <a:xfrm>
            <a:off x="1851067" y="6189666"/>
            <a:ext cx="234572" cy="234572"/>
          </a:xfrm>
          <a:prstGeom prst="rect">
            <a:avLst/>
          </a:prstGeom>
        </p:spPr>
      </p:pic>
      <p:pic>
        <p:nvPicPr>
          <p:cNvPr id="16" name="Picture 15">
            <a:extLst>
              <a:ext uri="{FF2B5EF4-FFF2-40B4-BE49-F238E27FC236}">
                <a16:creationId xmlns:a16="http://schemas.microsoft.com/office/drawing/2014/main" id="{507D9E71-5AC2-4B88-8E03-4D744F326C56}"/>
              </a:ext>
            </a:extLst>
          </p:cNvPr>
          <p:cNvPicPr>
            <a:picLocks noChangeAspect="1"/>
          </p:cNvPicPr>
          <p:nvPr/>
        </p:nvPicPr>
        <p:blipFill>
          <a:blip r:embed="rId3"/>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150215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p:nvPr>
            <p:extLst/>
          </p:nvPr>
        </p:nvGraphicFramePr>
        <p:xfrm>
          <a:off x="2960196" y="2483311"/>
          <a:ext cx="3223606" cy="28300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nvPr>
        </p:nvGraphicFramePr>
        <p:xfrm>
          <a:off x="-2770" y="2483311"/>
          <a:ext cx="3223606" cy="28300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nvPr>
        </p:nvGraphicFramePr>
        <p:xfrm>
          <a:off x="5920393" y="2493432"/>
          <a:ext cx="3223606" cy="283002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230818" y="339985"/>
            <a:ext cx="8737653"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200" b="0" i="0" u="none" strike="noStrike" kern="1200" cap="none" spc="-100" normalizeH="0" baseline="0" noProof="0" dirty="0">
                <a:ln>
                  <a:noFill/>
                </a:ln>
                <a:solidFill>
                  <a:prstClr val="black"/>
                </a:solidFill>
                <a:effectLst/>
                <a:uLnTx/>
                <a:uFillTx/>
                <a:latin typeface="Trebuchet MS"/>
                <a:ea typeface="+mn-ea"/>
                <a:cs typeface="+mn-cs"/>
              </a:rPr>
              <a:t>TV Sports Social Conversations Split Evenly Across Weeknights and Weekends, While TV Entertainment Skewed Towards The Weeknights</a:t>
            </a:r>
          </a:p>
        </p:txBody>
      </p:sp>
      <p:sp>
        <p:nvSpPr>
          <p:cNvPr id="10" name="Rounded Rectangle 10"/>
          <p:cNvSpPr/>
          <p:nvPr/>
        </p:nvSpPr>
        <p:spPr>
          <a:xfrm>
            <a:off x="0" y="1608213"/>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Trebuchet MS"/>
                <a:ea typeface="+mn-ea"/>
                <a:cs typeface="+mn-cs"/>
              </a:rPr>
              <a:t>Four-Week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a:ea typeface="+mn-ea"/>
                <a:cs typeface="+mn-cs"/>
              </a:rPr>
              <a:t>Genre-Specific Top 10 Ad-Supported TV Trending Topics By Day </a:t>
            </a:r>
          </a:p>
        </p:txBody>
      </p:sp>
      <p:sp>
        <p:nvSpPr>
          <p:cNvPr id="13" name="TextBox 12">
            <a:extLst>
              <a:ext uri="{FF2B5EF4-FFF2-40B4-BE49-F238E27FC236}">
                <a16:creationId xmlns:a16="http://schemas.microsoft.com/office/drawing/2014/main" id="{5EEF2A11-4410-49E4-A945-82C91FC6089A}"/>
              </a:ext>
            </a:extLst>
          </p:cNvPr>
          <p:cNvSpPr txBox="1"/>
          <p:nvPr/>
        </p:nvSpPr>
        <p:spPr>
          <a:xfrm>
            <a:off x="230818" y="6519446"/>
            <a:ext cx="737703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aggregated during 4-week time period (5/15/2017 – 6/11/2017).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Results include both “direct” and “related” TV topics.</a:t>
            </a:r>
          </a:p>
        </p:txBody>
      </p:sp>
      <p:sp>
        <p:nvSpPr>
          <p:cNvPr id="15" name="Text Placeholder 4">
            <a:extLst>
              <a:ext uri="{FF2B5EF4-FFF2-40B4-BE49-F238E27FC236}">
                <a16:creationId xmlns:a16="http://schemas.microsoft.com/office/drawing/2014/main" id="{26ACABF9-1563-4CF2-A485-EA8A3352ADDB}"/>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7" name="Picture 16">
            <a:extLst>
              <a:ext uri="{FF2B5EF4-FFF2-40B4-BE49-F238E27FC236}">
                <a16:creationId xmlns:a16="http://schemas.microsoft.com/office/drawing/2014/main" id="{A779D51A-C2BC-40A1-9934-C2CE2362BACC}"/>
              </a:ext>
            </a:extLst>
          </p:cNvPr>
          <p:cNvPicPr>
            <a:picLocks noChangeAspect="1"/>
          </p:cNvPicPr>
          <p:nvPr/>
        </p:nvPicPr>
        <p:blipFill>
          <a:blip r:embed="rId5"/>
          <a:stretch>
            <a:fillRect/>
          </a:stretch>
        </p:blipFill>
        <p:spPr>
          <a:xfrm>
            <a:off x="1851067" y="6189666"/>
            <a:ext cx="234572" cy="234572"/>
          </a:xfrm>
          <a:prstGeom prst="rect">
            <a:avLst/>
          </a:prstGeom>
        </p:spPr>
      </p:pic>
      <p:pic>
        <p:nvPicPr>
          <p:cNvPr id="19" name="Picture 18">
            <a:extLst>
              <a:ext uri="{FF2B5EF4-FFF2-40B4-BE49-F238E27FC236}">
                <a16:creationId xmlns:a16="http://schemas.microsoft.com/office/drawing/2014/main" id="{3E04254D-67B4-44C1-9628-6306071D8017}"/>
              </a:ext>
            </a:extLst>
          </p:cNvPr>
          <p:cNvPicPr>
            <a:picLocks noChangeAspect="1"/>
          </p:cNvPicPr>
          <p:nvPr/>
        </p:nvPicPr>
        <p:blipFill>
          <a:blip r:embed="rId5"/>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4156199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9AF7E-DD05-47A9-BE28-91AFE423BD4C}"/>
              </a:ext>
            </a:extLst>
          </p:cNvPr>
          <p:cNvGraphicFramePr/>
          <p:nvPr>
            <p:extLst/>
          </p:nvPr>
        </p:nvGraphicFramePr>
        <p:xfrm>
          <a:off x="241300" y="1841526"/>
          <a:ext cx="8712200" cy="420367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69CD415-4C8C-4B69-A7C7-0926318D24B3}"/>
              </a:ext>
            </a:extLst>
          </p:cNvPr>
          <p:cNvSpPr txBox="1"/>
          <p:nvPr/>
        </p:nvSpPr>
        <p:spPr>
          <a:xfrm>
            <a:off x="175525" y="1204006"/>
            <a:ext cx="879294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Social sports talk gains momentum through the night and heats up as east time zone games begin wrapping up while west time zone games start</a:t>
            </a:r>
          </a:p>
        </p:txBody>
      </p:sp>
      <p:sp>
        <p:nvSpPr>
          <p:cNvPr id="6" name="TextBox 5">
            <a:extLst>
              <a:ext uri="{FF2B5EF4-FFF2-40B4-BE49-F238E27FC236}">
                <a16:creationId xmlns:a16="http://schemas.microsoft.com/office/drawing/2014/main" id="{6C6B5460-7E4A-4204-BE73-F3089138BCEA}"/>
              </a:ext>
            </a:extLst>
          </p:cNvPr>
          <p:cNvSpPr txBox="1"/>
          <p:nvPr/>
        </p:nvSpPr>
        <p:spPr>
          <a:xfrm>
            <a:off x="153949" y="285604"/>
            <a:ext cx="8772336"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Televised Sports Make Up Almost </a:t>
            </a:r>
            <a:r>
              <a:rPr kumimoji="0" lang="en-US" sz="2600" b="1" i="1" u="sng" strike="noStrike" kern="1200" cap="none" spc="-100" normalizeH="0" baseline="0" noProof="0" dirty="0">
                <a:ln>
                  <a:noFill/>
                </a:ln>
                <a:solidFill>
                  <a:prstClr val="black"/>
                </a:solidFill>
                <a:effectLst/>
                <a:uLnTx/>
                <a:uFillTx/>
                <a:latin typeface="Trebuchet MS"/>
                <a:ea typeface="+mn-ea"/>
                <a:cs typeface="+mn-cs"/>
              </a:rPr>
              <a:t>Half</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Of The Overall Top 10 Trending Topics In The Latter Half Of The Night </a:t>
            </a:r>
          </a:p>
        </p:txBody>
      </p:sp>
      <p:sp>
        <p:nvSpPr>
          <p:cNvPr id="7" name="TextBox 6">
            <a:extLst>
              <a:ext uri="{FF2B5EF4-FFF2-40B4-BE49-F238E27FC236}">
                <a16:creationId xmlns:a16="http://schemas.microsoft.com/office/drawing/2014/main" id="{CC46D14A-664B-4EAC-87EA-757B31CDB774}"/>
              </a:ext>
            </a:extLst>
          </p:cNvPr>
          <p:cNvSpPr txBox="1"/>
          <p:nvPr/>
        </p:nvSpPr>
        <p:spPr>
          <a:xfrm>
            <a:off x="241300" y="6526798"/>
            <a:ext cx="73787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aggregated during 4-week time period (5/15/2017 – 6/11/2017).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Results include both “direct” and “related” TV topics.</a:t>
            </a:r>
          </a:p>
        </p:txBody>
      </p:sp>
      <p:sp>
        <p:nvSpPr>
          <p:cNvPr id="10" name="TextBox 9">
            <a:extLst>
              <a:ext uri="{FF2B5EF4-FFF2-40B4-BE49-F238E27FC236}">
                <a16:creationId xmlns:a16="http://schemas.microsoft.com/office/drawing/2014/main" id="{70676355-7420-4494-8B55-D1080228A1AC}"/>
              </a:ext>
            </a:extLst>
          </p:cNvPr>
          <p:cNvSpPr txBox="1"/>
          <p:nvPr/>
        </p:nvSpPr>
        <p:spPr>
          <a:xfrm>
            <a:off x="1076325" y="2931091"/>
            <a:ext cx="6762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50%</a:t>
            </a:r>
          </a:p>
        </p:txBody>
      </p:sp>
      <p:sp>
        <p:nvSpPr>
          <p:cNvPr id="11" name="TextBox 10">
            <a:extLst>
              <a:ext uri="{FF2B5EF4-FFF2-40B4-BE49-F238E27FC236}">
                <a16:creationId xmlns:a16="http://schemas.microsoft.com/office/drawing/2014/main" id="{563C90FB-616B-446F-A3D8-3D694D0429F9}"/>
              </a:ext>
            </a:extLst>
          </p:cNvPr>
          <p:cNvSpPr txBox="1"/>
          <p:nvPr/>
        </p:nvSpPr>
        <p:spPr>
          <a:xfrm>
            <a:off x="3186039" y="2302441"/>
            <a:ext cx="6762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70%</a:t>
            </a:r>
          </a:p>
        </p:txBody>
      </p:sp>
      <p:sp>
        <p:nvSpPr>
          <p:cNvPr id="12" name="TextBox 11">
            <a:extLst>
              <a:ext uri="{FF2B5EF4-FFF2-40B4-BE49-F238E27FC236}">
                <a16:creationId xmlns:a16="http://schemas.microsoft.com/office/drawing/2014/main" id="{A22495A3-6467-4373-80F9-539C747D52ED}"/>
              </a:ext>
            </a:extLst>
          </p:cNvPr>
          <p:cNvSpPr txBox="1"/>
          <p:nvPr/>
        </p:nvSpPr>
        <p:spPr>
          <a:xfrm>
            <a:off x="5305425" y="2102108"/>
            <a:ext cx="6762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76%</a:t>
            </a:r>
          </a:p>
        </p:txBody>
      </p:sp>
      <p:sp>
        <p:nvSpPr>
          <p:cNvPr id="13" name="TextBox 12">
            <a:extLst>
              <a:ext uri="{FF2B5EF4-FFF2-40B4-BE49-F238E27FC236}">
                <a16:creationId xmlns:a16="http://schemas.microsoft.com/office/drawing/2014/main" id="{C747B946-50E3-4F6C-AB80-14ABD5CEB969}"/>
              </a:ext>
            </a:extLst>
          </p:cNvPr>
          <p:cNvSpPr txBox="1"/>
          <p:nvPr/>
        </p:nvSpPr>
        <p:spPr>
          <a:xfrm>
            <a:off x="7415286" y="2242810"/>
            <a:ext cx="6762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72%</a:t>
            </a:r>
          </a:p>
        </p:txBody>
      </p:sp>
      <p:sp>
        <p:nvSpPr>
          <p:cNvPr id="18" name="Text Placeholder 4">
            <a:extLst>
              <a:ext uri="{FF2B5EF4-FFF2-40B4-BE49-F238E27FC236}">
                <a16:creationId xmlns:a16="http://schemas.microsoft.com/office/drawing/2014/main" id="{6CACCA31-9C69-4AF6-AEA6-908A7701E8D8}"/>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20" name="Picture 19">
            <a:extLst>
              <a:ext uri="{FF2B5EF4-FFF2-40B4-BE49-F238E27FC236}">
                <a16:creationId xmlns:a16="http://schemas.microsoft.com/office/drawing/2014/main" id="{34867515-7B59-488E-A7B9-B7E488DD062F}"/>
              </a:ext>
            </a:extLst>
          </p:cNvPr>
          <p:cNvPicPr>
            <a:picLocks noChangeAspect="1"/>
          </p:cNvPicPr>
          <p:nvPr/>
        </p:nvPicPr>
        <p:blipFill>
          <a:blip r:embed="rId3"/>
          <a:stretch>
            <a:fillRect/>
          </a:stretch>
        </p:blipFill>
        <p:spPr>
          <a:xfrm>
            <a:off x="1851067" y="6189666"/>
            <a:ext cx="234572" cy="234572"/>
          </a:xfrm>
          <a:prstGeom prst="rect">
            <a:avLst/>
          </a:prstGeom>
        </p:spPr>
      </p:pic>
      <p:pic>
        <p:nvPicPr>
          <p:cNvPr id="21" name="Picture 20">
            <a:extLst>
              <a:ext uri="{FF2B5EF4-FFF2-40B4-BE49-F238E27FC236}">
                <a16:creationId xmlns:a16="http://schemas.microsoft.com/office/drawing/2014/main" id="{E79DBBB9-EB27-402C-BF6A-7AFD5B1ABBF3}"/>
              </a:ext>
            </a:extLst>
          </p:cNvPr>
          <p:cNvPicPr>
            <a:picLocks noChangeAspect="1"/>
          </p:cNvPicPr>
          <p:nvPr/>
        </p:nvPicPr>
        <p:blipFill>
          <a:blip r:embed="rId3"/>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2585550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2013" y="301885"/>
            <a:ext cx="8742512" cy="830997"/>
          </a:xfrm>
          <a:prstGeom prst="rect">
            <a:avLst/>
          </a:prstGeom>
          <a:noFill/>
        </p:spPr>
        <p:txBody>
          <a:bodyPr wrap="square" rtlCol="0">
            <a:spAutoFit/>
          </a:bodyPr>
          <a:lstStyle/>
          <a:p>
            <a:pPr marR="0" lvl="0" indent="0" algn="ctr" fontAlgn="auto">
              <a:lnSpc>
                <a:spcPts val="2800"/>
              </a:lnSpc>
              <a:spcBef>
                <a:spcPct val="0"/>
              </a:spcBef>
              <a:spcAft>
                <a:spcPts val="0"/>
              </a:spcAft>
              <a:buClrTx/>
              <a:buSzTx/>
              <a:buFontTx/>
              <a:buNone/>
              <a:tabLst/>
              <a:defRPr/>
            </a:pPr>
            <a:r>
              <a:rPr lang="en-US" sz="2600" spc="-100" dirty="0">
                <a:latin typeface="Trebuchet MS"/>
                <a:ea typeface="+mj-ea"/>
              </a:rPr>
              <a:t>Almost Half Of All Top 10 Trending Ad-Supported TV Topics Were Based On Official Show &amp; Sports Event Hashtags</a:t>
            </a:r>
          </a:p>
        </p:txBody>
      </p:sp>
      <p:graphicFrame>
        <p:nvGraphicFramePr>
          <p:cNvPr id="9" name="Chart 8"/>
          <p:cNvGraphicFramePr/>
          <p:nvPr>
            <p:extLst>
              <p:ext uri="{D42A27DB-BD31-4B8C-83A1-F6EECF244321}">
                <p14:modId xmlns:p14="http://schemas.microsoft.com/office/powerpoint/2010/main" val="3570105769"/>
              </p:ext>
            </p:extLst>
          </p:nvPr>
        </p:nvGraphicFramePr>
        <p:xfrm>
          <a:off x="2266950" y="1466850"/>
          <a:ext cx="5390178" cy="4129978"/>
        </p:xfrm>
        <a:graphic>
          <a:graphicData uri="http://schemas.openxmlformats.org/drawingml/2006/chart">
            <c:chart xmlns:c="http://schemas.openxmlformats.org/drawingml/2006/chart" xmlns:r="http://schemas.openxmlformats.org/officeDocument/2006/relationships" r:id="rId2"/>
          </a:graphicData>
        </a:graphic>
      </p:graphicFrame>
      <p:sp>
        <p:nvSpPr>
          <p:cNvPr id="12" name="Speech Bubble: Rectangle 11"/>
          <p:cNvSpPr/>
          <p:nvPr/>
        </p:nvSpPr>
        <p:spPr>
          <a:xfrm>
            <a:off x="270588" y="1243739"/>
            <a:ext cx="2527845" cy="4566426"/>
          </a:xfrm>
          <a:prstGeom prst="wedgeRectCallout">
            <a:avLst>
              <a:gd name="adj1" fmla="val 68054"/>
              <a:gd name="adj2" fmla="val -8779"/>
            </a:avLst>
          </a:prstGeom>
          <a:solidFill>
            <a:schemeClr val="accent3">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peech Bubble: Rectangle 4"/>
          <p:cNvSpPr/>
          <p:nvPr/>
        </p:nvSpPr>
        <p:spPr>
          <a:xfrm>
            <a:off x="7035282" y="1222033"/>
            <a:ext cx="1864067" cy="4630572"/>
          </a:xfrm>
          <a:prstGeom prst="wedgeRectCallout">
            <a:avLst>
              <a:gd name="adj1" fmla="val -81917"/>
              <a:gd name="adj2" fmla="val -21122"/>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10"/>
          <p:cNvSpPr/>
          <p:nvPr/>
        </p:nvSpPr>
        <p:spPr>
          <a:xfrm>
            <a:off x="941032" y="1209588"/>
            <a:ext cx="8043493"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u="sng" kern="0" dirty="0">
                <a:solidFill>
                  <a:schemeClr val="tx1"/>
                </a:solidFill>
              </a:rPr>
              <a:t>Trending TV Topics By Type</a:t>
            </a:r>
            <a:endParaRPr kumimoji="0" lang="en-US" sz="1600" b="1" i="0" u="sng" strike="noStrike" kern="0" cap="none" spc="0" normalizeH="0" baseline="0" noProof="0" dirty="0">
              <a:ln>
                <a:noFill/>
              </a:ln>
              <a:solidFill>
                <a:schemeClr val="tx1"/>
              </a:solidFill>
              <a:effectLst/>
              <a:uLnTx/>
              <a:uFillTx/>
            </a:endParaRPr>
          </a:p>
        </p:txBody>
      </p:sp>
      <p:sp>
        <p:nvSpPr>
          <p:cNvPr id="3" name="TextBox 2"/>
          <p:cNvSpPr txBox="1"/>
          <p:nvPr/>
        </p:nvSpPr>
        <p:spPr>
          <a:xfrm>
            <a:off x="7149446" y="1243739"/>
            <a:ext cx="1734770" cy="4462760"/>
          </a:xfrm>
          <a:prstGeom prst="rect">
            <a:avLst/>
          </a:prstGeom>
          <a:noFill/>
        </p:spPr>
        <p:txBody>
          <a:bodyPr wrap="none" rtlCol="0">
            <a:spAutoFit/>
          </a:bodyPr>
          <a:lstStyle/>
          <a:p>
            <a:r>
              <a:rPr lang="en-US" sz="1400" u="sng" dirty="0"/>
              <a:t>“Direct” Examples:</a:t>
            </a:r>
          </a:p>
          <a:p>
            <a:r>
              <a:rPr lang="en-US" sz="1400" i="1" dirty="0"/>
              <a:t>Entertainment</a:t>
            </a:r>
          </a:p>
          <a:p>
            <a:r>
              <a:rPr lang="en-US" sz="1000" dirty="0"/>
              <a:t>#</a:t>
            </a:r>
            <a:r>
              <a:rPr lang="en-US" sz="1000" dirty="0" err="1"/>
              <a:t>TheBachelorette</a:t>
            </a:r>
            <a:endParaRPr lang="en-US" sz="1000" dirty="0"/>
          </a:p>
          <a:p>
            <a:r>
              <a:rPr lang="en-US" sz="1000" dirty="0"/>
              <a:t>#</a:t>
            </a:r>
            <a:r>
              <a:rPr lang="en-US" sz="1000" dirty="0" err="1"/>
              <a:t>PLLEndGame</a:t>
            </a:r>
            <a:endParaRPr lang="en-US" sz="1000" dirty="0"/>
          </a:p>
          <a:p>
            <a:r>
              <a:rPr lang="en-US" sz="1000" dirty="0"/>
              <a:t>#</a:t>
            </a:r>
            <a:r>
              <a:rPr lang="en-US" sz="1000" dirty="0" err="1"/>
              <a:t>DragRace</a:t>
            </a:r>
            <a:endParaRPr lang="en-US" sz="1000" dirty="0"/>
          </a:p>
          <a:p>
            <a:r>
              <a:rPr lang="en-US" sz="1000" dirty="0"/>
              <a:t>#LHHATL</a:t>
            </a:r>
          </a:p>
          <a:p>
            <a:r>
              <a:rPr lang="en-US" sz="1000" dirty="0"/>
              <a:t>#Arrow</a:t>
            </a:r>
          </a:p>
          <a:p>
            <a:r>
              <a:rPr lang="en-US" sz="1000" dirty="0"/>
              <a:t>#</a:t>
            </a:r>
            <a:r>
              <a:rPr lang="en-US" sz="1000" dirty="0" err="1"/>
              <a:t>LivePD</a:t>
            </a:r>
            <a:endParaRPr lang="en-US" sz="1000" dirty="0"/>
          </a:p>
          <a:p>
            <a:r>
              <a:rPr lang="en-US" sz="1000" dirty="0"/>
              <a:t>#</a:t>
            </a:r>
            <a:r>
              <a:rPr lang="en-US" sz="1000" dirty="0" err="1"/>
              <a:t>FixMyLife</a:t>
            </a:r>
            <a:endParaRPr lang="en-US" sz="1000" dirty="0"/>
          </a:p>
          <a:p>
            <a:r>
              <a:rPr lang="en-US" sz="1000" dirty="0"/>
              <a:t>#</a:t>
            </a:r>
            <a:r>
              <a:rPr lang="en-US" sz="1000" dirty="0" err="1"/>
              <a:t>PrisonBreak</a:t>
            </a:r>
            <a:endParaRPr lang="en-US" sz="1000" dirty="0"/>
          </a:p>
          <a:p>
            <a:r>
              <a:rPr lang="en-US" sz="1000" dirty="0"/>
              <a:t>#</a:t>
            </a:r>
            <a:r>
              <a:rPr lang="en-US" sz="1000" dirty="0" err="1"/>
              <a:t>BasketballWives</a:t>
            </a:r>
            <a:endParaRPr lang="en-US" sz="1000" dirty="0"/>
          </a:p>
          <a:p>
            <a:r>
              <a:rPr lang="en-US" sz="1000" dirty="0"/>
              <a:t>#Empire</a:t>
            </a:r>
          </a:p>
          <a:p>
            <a:endParaRPr lang="en-US" sz="1000" dirty="0"/>
          </a:p>
          <a:p>
            <a:r>
              <a:rPr lang="en-US" sz="1400" i="1" dirty="0"/>
              <a:t>Sports</a:t>
            </a:r>
          </a:p>
          <a:p>
            <a:r>
              <a:rPr lang="en-US" sz="1000" dirty="0"/>
              <a:t>#</a:t>
            </a:r>
            <a:r>
              <a:rPr lang="en-US" sz="1000" dirty="0" err="1"/>
              <a:t>NBAFinals</a:t>
            </a:r>
            <a:endParaRPr lang="en-US" sz="1000" dirty="0"/>
          </a:p>
          <a:p>
            <a:r>
              <a:rPr lang="en-US" sz="1000" dirty="0"/>
              <a:t>#</a:t>
            </a:r>
            <a:r>
              <a:rPr lang="en-US" sz="1000" dirty="0" err="1"/>
              <a:t>AllStarRace</a:t>
            </a:r>
            <a:endParaRPr lang="en-US" sz="1000" dirty="0"/>
          </a:p>
          <a:p>
            <a:r>
              <a:rPr lang="en-US" sz="1000" dirty="0"/>
              <a:t>#</a:t>
            </a:r>
            <a:r>
              <a:rPr lang="en-US" sz="1000" dirty="0" err="1"/>
              <a:t>UFCAuckland</a:t>
            </a:r>
            <a:endParaRPr lang="en-US" sz="1000" dirty="0"/>
          </a:p>
          <a:p>
            <a:r>
              <a:rPr lang="en-US" sz="1000" dirty="0"/>
              <a:t>#</a:t>
            </a:r>
            <a:r>
              <a:rPr lang="en-US" sz="1000" dirty="0" err="1"/>
              <a:t>StanleyCupFinal</a:t>
            </a:r>
            <a:endParaRPr lang="en-US" sz="1000" dirty="0"/>
          </a:p>
          <a:p>
            <a:r>
              <a:rPr lang="en-US" sz="1000" dirty="0"/>
              <a:t>#</a:t>
            </a:r>
            <a:r>
              <a:rPr lang="en-US" sz="1000" dirty="0" err="1"/>
              <a:t>USAvMEX</a:t>
            </a:r>
            <a:endParaRPr lang="en-US" sz="1000" dirty="0"/>
          </a:p>
          <a:p>
            <a:r>
              <a:rPr lang="en-US" sz="1000" dirty="0"/>
              <a:t>#</a:t>
            </a:r>
            <a:r>
              <a:rPr lang="en-US" sz="1000" dirty="0" err="1"/>
              <a:t>BelmontStakes</a:t>
            </a:r>
            <a:endParaRPr lang="en-US" sz="1000" dirty="0"/>
          </a:p>
          <a:p>
            <a:r>
              <a:rPr lang="en-US" sz="1000" dirty="0"/>
              <a:t>#</a:t>
            </a:r>
            <a:r>
              <a:rPr lang="en-US" sz="1000" dirty="0" err="1"/>
              <a:t>CAVSvCeltics</a:t>
            </a:r>
            <a:endParaRPr lang="en-US" sz="1000" dirty="0"/>
          </a:p>
          <a:p>
            <a:endParaRPr lang="en-US" sz="1000" dirty="0"/>
          </a:p>
          <a:p>
            <a:r>
              <a:rPr lang="en-US" sz="1400" i="1" dirty="0"/>
              <a:t>News</a:t>
            </a:r>
          </a:p>
          <a:p>
            <a:r>
              <a:rPr lang="en-US" sz="1000" dirty="0"/>
              <a:t>#</a:t>
            </a:r>
            <a:r>
              <a:rPr lang="en-US" sz="1000" dirty="0" err="1"/>
              <a:t>StateOfBlackAmerica</a:t>
            </a:r>
            <a:endParaRPr lang="en-US" sz="1000" dirty="0"/>
          </a:p>
          <a:p>
            <a:r>
              <a:rPr lang="en-US" sz="1000" dirty="0"/>
              <a:t>#Hardball</a:t>
            </a:r>
          </a:p>
          <a:p>
            <a:r>
              <a:rPr lang="en-US" sz="1000" dirty="0"/>
              <a:t>#</a:t>
            </a:r>
            <a:r>
              <a:rPr lang="en-US" sz="1000" dirty="0" err="1"/>
              <a:t>PelosiTownHall</a:t>
            </a:r>
            <a:endParaRPr lang="en-US" sz="1000" dirty="0"/>
          </a:p>
          <a:p>
            <a:r>
              <a:rPr lang="en-US" sz="1000" dirty="0"/>
              <a:t>#Maddow</a:t>
            </a:r>
          </a:p>
        </p:txBody>
      </p:sp>
      <p:sp>
        <p:nvSpPr>
          <p:cNvPr id="13" name="TextBox 12"/>
          <p:cNvSpPr txBox="1"/>
          <p:nvPr/>
        </p:nvSpPr>
        <p:spPr>
          <a:xfrm>
            <a:off x="270588" y="1327380"/>
            <a:ext cx="3081057" cy="4524315"/>
          </a:xfrm>
          <a:prstGeom prst="rect">
            <a:avLst/>
          </a:prstGeom>
          <a:noFill/>
        </p:spPr>
        <p:txBody>
          <a:bodyPr wrap="square" rtlCol="0">
            <a:spAutoFit/>
          </a:bodyPr>
          <a:lstStyle/>
          <a:p>
            <a:r>
              <a:rPr lang="en-US" sz="1600" u="sng" dirty="0"/>
              <a:t>“Related” Examples:</a:t>
            </a:r>
          </a:p>
          <a:p>
            <a:r>
              <a:rPr lang="en-US" sz="1400" i="1" dirty="0"/>
              <a:t>Entertainment</a:t>
            </a:r>
          </a:p>
          <a:p>
            <a:r>
              <a:rPr lang="en-US" sz="1000" dirty="0"/>
              <a:t>Vanessa Hudgens (BBMA Performer)</a:t>
            </a:r>
          </a:p>
          <a:p>
            <a:r>
              <a:rPr lang="en-US" sz="1000" dirty="0"/>
              <a:t>The Chainsmokers (BBMA Performers)</a:t>
            </a:r>
          </a:p>
          <a:p>
            <a:r>
              <a:rPr lang="en-US" sz="1000" dirty="0" err="1"/>
              <a:t>Lucious</a:t>
            </a:r>
            <a:r>
              <a:rPr lang="en-US" sz="1000" dirty="0"/>
              <a:t> (Empire)</a:t>
            </a:r>
          </a:p>
          <a:p>
            <a:r>
              <a:rPr lang="en-US" sz="1000" dirty="0"/>
              <a:t>Olivia Pope (Scandal)</a:t>
            </a:r>
          </a:p>
          <a:p>
            <a:r>
              <a:rPr lang="en-US" sz="1000" dirty="0"/>
              <a:t>David Hyde Pierce (Tony Awards)</a:t>
            </a:r>
          </a:p>
          <a:p>
            <a:r>
              <a:rPr lang="en-US" sz="1000" dirty="0"/>
              <a:t>Samoa Joe (WWE Monday Night Raw)</a:t>
            </a:r>
          </a:p>
          <a:p>
            <a:r>
              <a:rPr lang="en-US" sz="1000" dirty="0"/>
              <a:t>Saul Goodman (Better Call Saul)</a:t>
            </a:r>
          </a:p>
          <a:p>
            <a:r>
              <a:rPr lang="en-US" sz="1000" dirty="0"/>
              <a:t>Enzo (WWE Monday Night Raw)</a:t>
            </a:r>
          </a:p>
          <a:p>
            <a:endParaRPr lang="en-US" sz="1000" dirty="0">
              <a:solidFill>
                <a:srgbClr val="FF0000"/>
              </a:solidFill>
            </a:endParaRPr>
          </a:p>
          <a:p>
            <a:r>
              <a:rPr lang="en-US" sz="1400" i="1" dirty="0"/>
              <a:t>Sports</a:t>
            </a:r>
          </a:p>
          <a:p>
            <a:r>
              <a:rPr lang="en-US" sz="1000" dirty="0" err="1"/>
              <a:t>Pekka</a:t>
            </a:r>
            <a:r>
              <a:rPr lang="en-US" sz="1000" dirty="0"/>
              <a:t> Rinne (Nashville Predators - NHL)</a:t>
            </a:r>
          </a:p>
          <a:p>
            <a:r>
              <a:rPr lang="en-US" sz="900" dirty="0"/>
              <a:t>Tristan Thompson (Cleveland Cavaliers - NBA)</a:t>
            </a:r>
          </a:p>
          <a:p>
            <a:r>
              <a:rPr lang="en-US" sz="1000" dirty="0"/>
              <a:t>Christian </a:t>
            </a:r>
            <a:r>
              <a:rPr lang="en-US" sz="1000" dirty="0" err="1"/>
              <a:t>Pulisic</a:t>
            </a:r>
            <a:r>
              <a:rPr lang="en-US" sz="1000" dirty="0"/>
              <a:t> (US Men’s Soccer)</a:t>
            </a:r>
          </a:p>
          <a:p>
            <a:r>
              <a:rPr lang="en-US" sz="1000" dirty="0"/>
              <a:t>Sidney Crosby (Pittsburgh Penguins - NHL)</a:t>
            </a:r>
          </a:p>
          <a:p>
            <a:r>
              <a:rPr lang="en-US" sz="950" dirty="0"/>
              <a:t>JaVale McGee (Golden State Warriors - NBA)</a:t>
            </a:r>
          </a:p>
          <a:p>
            <a:r>
              <a:rPr lang="en-US" sz="1000" dirty="0"/>
              <a:t>#</a:t>
            </a:r>
            <a:r>
              <a:rPr lang="en-US" sz="1000" dirty="0" err="1"/>
              <a:t>Preds</a:t>
            </a:r>
            <a:r>
              <a:rPr lang="en-US" sz="1000" dirty="0"/>
              <a:t> (Nashville Predators Hashtag)</a:t>
            </a:r>
          </a:p>
          <a:p>
            <a:r>
              <a:rPr lang="en-US" sz="1000" dirty="0"/>
              <a:t>Cloud Computing (Preakness Stakes)</a:t>
            </a:r>
          </a:p>
          <a:p>
            <a:r>
              <a:rPr lang="en-US" sz="1000" dirty="0"/>
              <a:t>#USMNT (US Men’s Soccer Hashtag)</a:t>
            </a:r>
          </a:p>
          <a:p>
            <a:r>
              <a:rPr lang="en-US" sz="1000" dirty="0"/>
              <a:t>Jeff Van Gundy (NBA Commentator)</a:t>
            </a:r>
          </a:p>
          <a:p>
            <a:endParaRPr lang="en-US" sz="1000" dirty="0">
              <a:solidFill>
                <a:srgbClr val="FF0000"/>
              </a:solidFill>
            </a:endParaRPr>
          </a:p>
          <a:p>
            <a:r>
              <a:rPr lang="en-US" sz="1400" i="1" dirty="0"/>
              <a:t>News</a:t>
            </a:r>
          </a:p>
          <a:p>
            <a:r>
              <a:rPr lang="en-US" sz="1000" dirty="0"/>
              <a:t>Sean Hannity (Fox News Host)</a:t>
            </a:r>
          </a:p>
          <a:p>
            <a:r>
              <a:rPr lang="en-US" sz="1000" dirty="0"/>
              <a:t>#</a:t>
            </a:r>
            <a:r>
              <a:rPr lang="en-US" sz="1000" dirty="0" err="1"/>
              <a:t>ComeyTestimony</a:t>
            </a:r>
            <a:endParaRPr lang="en-US" sz="1000" dirty="0"/>
          </a:p>
          <a:p>
            <a:r>
              <a:rPr lang="en-US" sz="1000" dirty="0"/>
              <a:t>Chris Matthews (MSNBC Host)</a:t>
            </a:r>
          </a:p>
          <a:p>
            <a:r>
              <a:rPr lang="en-US" sz="1000" dirty="0"/>
              <a:t>#GA06 (Atlanta District Debate Hashtag)</a:t>
            </a:r>
          </a:p>
        </p:txBody>
      </p:sp>
      <p:sp>
        <p:nvSpPr>
          <p:cNvPr id="14" name="TextBox 13"/>
          <p:cNvSpPr txBox="1"/>
          <p:nvPr/>
        </p:nvSpPr>
        <p:spPr>
          <a:xfrm>
            <a:off x="2885240" y="5245736"/>
            <a:ext cx="4011597" cy="861774"/>
          </a:xfrm>
          <a:prstGeom prst="rect">
            <a:avLst/>
          </a:prstGeom>
          <a:solidFill>
            <a:srgbClr val="FFFFCC"/>
          </a:solidFill>
          <a:ln>
            <a:solidFill>
              <a:schemeClr val="tx1"/>
            </a:solidFill>
          </a:ln>
        </p:spPr>
        <p:txBody>
          <a:bodyPr wrap="square" rtlCol="0">
            <a:spAutoFit/>
          </a:bodyPr>
          <a:lstStyle/>
          <a:p>
            <a:pPr defTabSz="914400">
              <a:defRPr/>
            </a:pPr>
            <a:r>
              <a:rPr lang="en-US" sz="800" b="1" u="sng" kern="0" dirty="0">
                <a:solidFill>
                  <a:prstClr val="black"/>
                </a:solidFill>
                <a:latin typeface="Trebuchet MS" panose="020B0603020202020204" pitchFamily="34" charset="0"/>
              </a:rPr>
              <a:t>Direct</a:t>
            </a:r>
            <a:r>
              <a:rPr lang="en-US" sz="800" kern="0" dirty="0">
                <a:solidFill>
                  <a:prstClr val="black"/>
                </a:solidFill>
                <a:latin typeface="Trebuchet MS" panose="020B0603020202020204" pitchFamily="34" charset="0"/>
              </a:rPr>
              <a:t>: specific hashtags related to televised entertainment shows, sports events or news programming</a:t>
            </a:r>
          </a:p>
          <a:p>
            <a:pPr defTabSz="914400">
              <a:defRPr/>
            </a:pPr>
            <a:endParaRPr lang="en-US" sz="200" b="1" u="sng" kern="0" dirty="0">
              <a:solidFill>
                <a:prstClr val="black"/>
              </a:solidFill>
              <a:latin typeface="Trebuchet MS" panose="020B0603020202020204" pitchFamily="34" charset="0"/>
            </a:endParaRPr>
          </a:p>
          <a:p>
            <a:pPr defTabSz="914400">
              <a:defRPr/>
            </a:pPr>
            <a:r>
              <a:rPr lang="en-US" sz="800" b="1" u="sng" kern="0" dirty="0">
                <a:solidFill>
                  <a:prstClr val="black"/>
                </a:solidFill>
                <a:latin typeface="Trebuchet MS" panose="020B0603020202020204" pitchFamily="34" charset="0"/>
              </a:rPr>
              <a:t>Related</a:t>
            </a:r>
            <a:r>
              <a:rPr lang="en-US" sz="800" kern="0" dirty="0">
                <a:solidFill>
                  <a:prstClr val="black"/>
                </a:solidFill>
                <a:latin typeface="Trebuchet MS" panose="020B0603020202020204" pitchFamily="34" charset="0"/>
              </a:rPr>
              <a:t>: topics associated with TV programming airing during the trending timeframe including athletes, general team hashtags, collegiate school mentions (school &amp; nicknames for football &amp; basketball), show characters, celebrity personalities, and specific TV-related news references</a:t>
            </a:r>
          </a:p>
        </p:txBody>
      </p:sp>
      <p:sp>
        <p:nvSpPr>
          <p:cNvPr id="16" name="TextBox 15">
            <a:extLst>
              <a:ext uri="{FF2B5EF4-FFF2-40B4-BE49-F238E27FC236}">
                <a16:creationId xmlns:a16="http://schemas.microsoft.com/office/drawing/2014/main" id="{E86415D9-661B-4B26-A75E-441D97FD9CE1}"/>
              </a:ext>
            </a:extLst>
          </p:cNvPr>
          <p:cNvSpPr txBox="1"/>
          <p:nvPr/>
        </p:nvSpPr>
        <p:spPr>
          <a:xfrm>
            <a:off x="238126" y="6490054"/>
            <a:ext cx="7381874" cy="307777"/>
          </a:xfrm>
          <a:prstGeom prst="rect">
            <a:avLst/>
          </a:prstGeom>
          <a:noFill/>
        </p:spPr>
        <p:txBody>
          <a:bodyPr wrap="square" rtlCol="0">
            <a:spAutoFit/>
          </a:bodyPr>
          <a:lstStyle/>
          <a:p>
            <a:r>
              <a:rPr lang="en-US" sz="700" dirty="0">
                <a:latin typeface="Trebuchet MS" panose="020B0603020202020204" pitchFamily="34" charset="0"/>
              </a:rPr>
              <a:t>Source: VAB custom analysis of Top 10 trending Twitter Topics each night (8:30p, 9:30p, 10:30p, 11:30p) aggregated during 4-week time period (5/15/2017 – 6/11/2017).  Based on the aggregated number of top 10 Twitter trending topics over the 4-week time period.</a:t>
            </a:r>
          </a:p>
        </p:txBody>
      </p:sp>
      <p:sp>
        <p:nvSpPr>
          <p:cNvPr id="19" name="Text Placeholder 4">
            <a:extLst>
              <a:ext uri="{FF2B5EF4-FFF2-40B4-BE49-F238E27FC236}">
                <a16:creationId xmlns:a16="http://schemas.microsoft.com/office/drawing/2014/main" id="{25B9DCC6-CA11-403B-8691-ADAB791E7D82}"/>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21" name="Picture 20">
            <a:extLst>
              <a:ext uri="{FF2B5EF4-FFF2-40B4-BE49-F238E27FC236}">
                <a16:creationId xmlns:a16="http://schemas.microsoft.com/office/drawing/2014/main" id="{293011B0-6283-4ECD-9FCC-2719B11BD02E}"/>
              </a:ext>
            </a:extLst>
          </p:cNvPr>
          <p:cNvPicPr>
            <a:picLocks noChangeAspect="1"/>
          </p:cNvPicPr>
          <p:nvPr/>
        </p:nvPicPr>
        <p:blipFill>
          <a:blip r:embed="rId3"/>
          <a:stretch>
            <a:fillRect/>
          </a:stretch>
        </p:blipFill>
        <p:spPr>
          <a:xfrm>
            <a:off x="1851067" y="6189666"/>
            <a:ext cx="234572" cy="234572"/>
          </a:xfrm>
          <a:prstGeom prst="rect">
            <a:avLst/>
          </a:prstGeom>
        </p:spPr>
      </p:pic>
      <p:pic>
        <p:nvPicPr>
          <p:cNvPr id="22" name="Picture 21">
            <a:extLst>
              <a:ext uri="{FF2B5EF4-FFF2-40B4-BE49-F238E27FC236}">
                <a16:creationId xmlns:a16="http://schemas.microsoft.com/office/drawing/2014/main" id="{4CB42E16-7CE2-443E-B9A3-6C163ADB3D0E}"/>
              </a:ext>
            </a:extLst>
          </p:cNvPr>
          <p:cNvPicPr>
            <a:picLocks noChangeAspect="1"/>
          </p:cNvPicPr>
          <p:nvPr/>
        </p:nvPicPr>
        <p:blipFill>
          <a:blip r:embed="rId3"/>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3553254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532" y="251266"/>
            <a:ext cx="8906389" cy="810478"/>
          </a:xfrm>
          <a:prstGeom prst="rect">
            <a:avLst/>
          </a:prstGeom>
          <a:noFill/>
        </p:spPr>
        <p:txBody>
          <a:bodyPr wrap="square" rtlCol="0">
            <a:spAutoFit/>
          </a:bodyPr>
          <a:lstStyle/>
          <a:p>
            <a:pPr algn="ctr">
              <a:lnSpc>
                <a:spcPts val="2800"/>
              </a:lnSpc>
              <a:spcBef>
                <a:spcPct val="0"/>
              </a:spcBef>
              <a:defRPr/>
            </a:pPr>
            <a:r>
              <a:rPr lang="en-US" sz="2600" spc="-100" dirty="0">
                <a:latin typeface="Trebuchet MS"/>
                <a:ea typeface="+mj-ea"/>
              </a:rPr>
              <a:t>On Average, Over </a:t>
            </a:r>
            <a:r>
              <a:rPr lang="en-US" sz="2600" b="1" i="1" u="sng" spc="-100" dirty="0">
                <a:latin typeface="Trebuchet MS"/>
                <a:ea typeface="+mj-ea"/>
              </a:rPr>
              <a:t>13 Unique</a:t>
            </a:r>
            <a:r>
              <a:rPr lang="en-US" sz="2600" spc="-100" dirty="0">
                <a:latin typeface="Trebuchet MS"/>
                <a:ea typeface="+mj-ea"/>
              </a:rPr>
              <a:t> Ad-Supported TV Topics </a:t>
            </a:r>
          </a:p>
          <a:p>
            <a:pPr algn="ctr">
              <a:lnSpc>
                <a:spcPts val="2800"/>
              </a:lnSpc>
              <a:spcBef>
                <a:spcPct val="0"/>
              </a:spcBef>
              <a:defRPr/>
            </a:pPr>
            <a:r>
              <a:rPr lang="en-US" sz="2600" spc="-100" dirty="0">
                <a:latin typeface="Trebuchet MS"/>
                <a:ea typeface="+mj-ea"/>
              </a:rPr>
              <a:t>(Direct + Related) Trended In The Top 10 Throughout Each Night</a:t>
            </a:r>
          </a:p>
        </p:txBody>
      </p:sp>
      <p:graphicFrame>
        <p:nvGraphicFramePr>
          <p:cNvPr id="5" name="Diagram 4"/>
          <p:cNvGraphicFramePr/>
          <p:nvPr>
            <p:extLst>
              <p:ext uri="{D42A27DB-BD31-4B8C-83A1-F6EECF244321}">
                <p14:modId xmlns:p14="http://schemas.microsoft.com/office/powerpoint/2010/main" val="1345138730"/>
              </p:ext>
            </p:extLst>
          </p:nvPr>
        </p:nvGraphicFramePr>
        <p:xfrm>
          <a:off x="1362075" y="1912777"/>
          <a:ext cx="6076950" cy="4164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83102" y="1152464"/>
            <a:ext cx="8658808" cy="52322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1400" dirty="0"/>
              <a:t>365 unique TV topics trended over the four-week time period with entertainment the leading genre when it came to people using official program hashtags within their tweets </a:t>
            </a:r>
          </a:p>
        </p:txBody>
      </p:sp>
      <p:graphicFrame>
        <p:nvGraphicFramePr>
          <p:cNvPr id="9" name="Chart 8"/>
          <p:cNvGraphicFramePr/>
          <p:nvPr>
            <p:extLst>
              <p:ext uri="{D42A27DB-BD31-4B8C-83A1-F6EECF244321}">
                <p14:modId xmlns:p14="http://schemas.microsoft.com/office/powerpoint/2010/main" val="3832807957"/>
              </p:ext>
            </p:extLst>
          </p:nvPr>
        </p:nvGraphicFramePr>
        <p:xfrm>
          <a:off x="6587416" y="1975454"/>
          <a:ext cx="2467945" cy="2608374"/>
        </p:xfrm>
        <a:graphic>
          <a:graphicData uri="http://schemas.openxmlformats.org/drawingml/2006/chart">
            <c:chart xmlns:c="http://schemas.openxmlformats.org/drawingml/2006/chart" xmlns:r="http://schemas.openxmlformats.org/officeDocument/2006/relationships" r:id="rId7"/>
          </a:graphicData>
        </a:graphic>
      </p:graphicFrame>
      <p:sp>
        <p:nvSpPr>
          <p:cNvPr id="10" name="Rounded Rectangle 10"/>
          <p:cNvSpPr/>
          <p:nvPr/>
        </p:nvSpPr>
        <p:spPr>
          <a:xfrm>
            <a:off x="6638732" y="1743024"/>
            <a:ext cx="2365312"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u="sng" kern="0" dirty="0">
                <a:solidFill>
                  <a:schemeClr val="tx1"/>
                </a:solidFill>
              </a:rPr>
              <a:t>Genre % Breakout of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u="sng" kern="0" dirty="0">
                <a:solidFill>
                  <a:schemeClr val="tx1"/>
                </a:solidFill>
              </a:rPr>
              <a:t>Program Hashtags (“Direct”)</a:t>
            </a:r>
            <a:endParaRPr kumimoji="0" lang="en-US" sz="1200" b="1" i="0" u="sng" strike="noStrike" kern="0" cap="none" spc="0" normalizeH="0" baseline="0" noProof="0" dirty="0">
              <a:ln>
                <a:noFill/>
              </a:ln>
              <a:solidFill>
                <a:schemeClr val="tx1"/>
              </a:solidFill>
              <a:effectLst/>
              <a:uLnTx/>
              <a:uFillTx/>
            </a:endParaRPr>
          </a:p>
        </p:txBody>
      </p:sp>
      <p:sp>
        <p:nvSpPr>
          <p:cNvPr id="13" name="TextBox 12">
            <a:extLst>
              <a:ext uri="{FF2B5EF4-FFF2-40B4-BE49-F238E27FC236}">
                <a16:creationId xmlns:a16="http://schemas.microsoft.com/office/drawing/2014/main" id="{AC69C414-C177-4FFA-A61B-793E3BD14D7C}"/>
              </a:ext>
            </a:extLst>
          </p:cNvPr>
          <p:cNvSpPr txBox="1"/>
          <p:nvPr/>
        </p:nvSpPr>
        <p:spPr>
          <a:xfrm>
            <a:off x="183102" y="6519446"/>
            <a:ext cx="761062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(5/15/2017 – 6/11/2017).  Reflects count of unique topics.</a:t>
            </a:r>
          </a:p>
        </p:txBody>
      </p:sp>
      <p:sp>
        <p:nvSpPr>
          <p:cNvPr id="15" name="Text Placeholder 4">
            <a:extLst>
              <a:ext uri="{FF2B5EF4-FFF2-40B4-BE49-F238E27FC236}">
                <a16:creationId xmlns:a16="http://schemas.microsoft.com/office/drawing/2014/main" id="{AF10E3AE-470B-469C-92CC-BF98D9522C3A}"/>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7" name="Picture 16">
            <a:extLst>
              <a:ext uri="{FF2B5EF4-FFF2-40B4-BE49-F238E27FC236}">
                <a16:creationId xmlns:a16="http://schemas.microsoft.com/office/drawing/2014/main" id="{257556D8-F83A-4F08-9EB9-3F2AF2B3B139}"/>
              </a:ext>
            </a:extLst>
          </p:cNvPr>
          <p:cNvPicPr>
            <a:picLocks noChangeAspect="1"/>
          </p:cNvPicPr>
          <p:nvPr/>
        </p:nvPicPr>
        <p:blipFill>
          <a:blip r:embed="rId8"/>
          <a:stretch>
            <a:fillRect/>
          </a:stretch>
        </p:blipFill>
        <p:spPr>
          <a:xfrm>
            <a:off x="1851067" y="6189666"/>
            <a:ext cx="234572" cy="234572"/>
          </a:xfrm>
          <a:prstGeom prst="rect">
            <a:avLst/>
          </a:prstGeom>
        </p:spPr>
      </p:pic>
      <p:pic>
        <p:nvPicPr>
          <p:cNvPr id="18" name="Picture 17">
            <a:extLst>
              <a:ext uri="{FF2B5EF4-FFF2-40B4-BE49-F238E27FC236}">
                <a16:creationId xmlns:a16="http://schemas.microsoft.com/office/drawing/2014/main" id="{483594ED-95C8-416C-8B8B-1780DA13F6FA}"/>
              </a:ext>
            </a:extLst>
          </p:cNvPr>
          <p:cNvPicPr>
            <a:picLocks noChangeAspect="1"/>
          </p:cNvPicPr>
          <p:nvPr/>
        </p:nvPicPr>
        <p:blipFill>
          <a:blip r:embed="rId8"/>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3383379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43B329-1728-461D-9871-17D7093B636A}"/>
              </a:ext>
            </a:extLst>
          </p:cNvPr>
          <p:cNvSpPr txBox="1"/>
          <p:nvPr/>
        </p:nvSpPr>
        <p:spPr>
          <a:xfrm>
            <a:off x="183102" y="324452"/>
            <a:ext cx="8795798"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A Large Majority Of Entertainment Topics That Trend Feature The Specific Program Hashtag</a:t>
            </a:r>
          </a:p>
        </p:txBody>
      </p:sp>
      <p:sp>
        <p:nvSpPr>
          <p:cNvPr id="5" name="TextBox 4">
            <a:extLst>
              <a:ext uri="{FF2B5EF4-FFF2-40B4-BE49-F238E27FC236}">
                <a16:creationId xmlns:a16="http://schemas.microsoft.com/office/drawing/2014/main" id="{597392EA-0602-4638-AD29-A42E8DC1B799}"/>
              </a:ext>
            </a:extLst>
          </p:cNvPr>
          <p:cNvSpPr txBox="1"/>
          <p:nvPr/>
        </p:nvSpPr>
        <p:spPr>
          <a:xfrm>
            <a:off x="242596" y="1300271"/>
            <a:ext cx="865880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Most of the sports topics that trend are related to the televised event </a:t>
            </a:r>
            <a:r>
              <a:rPr lang="en-US" sz="1400" dirty="0">
                <a:solidFill>
                  <a:prstClr val="black"/>
                </a:solidFill>
                <a:latin typeface="Trebuchet MS"/>
              </a:rPr>
              <a:t>– teams, participating athletes and coaches, and plays or other actions on the court or field</a:t>
            </a:r>
            <a:endParaRPr kumimoji="0" lang="en-US" sz="1400" b="0" i="0" u="none" strike="noStrike" kern="1200" cap="none" spc="0" normalizeH="0" baseline="0" noProof="0" dirty="0">
              <a:ln>
                <a:noFill/>
              </a:ln>
              <a:solidFill>
                <a:prstClr val="black"/>
              </a:solidFill>
              <a:effectLst/>
              <a:uLnTx/>
              <a:uFillTx/>
              <a:latin typeface="Trebuchet MS"/>
              <a:ea typeface="+mn-ea"/>
              <a:cs typeface="+mn-cs"/>
            </a:endParaRPr>
          </a:p>
        </p:txBody>
      </p:sp>
      <p:graphicFrame>
        <p:nvGraphicFramePr>
          <p:cNvPr id="8" name="Chart 7">
            <a:extLst>
              <a:ext uri="{FF2B5EF4-FFF2-40B4-BE49-F238E27FC236}">
                <a16:creationId xmlns:a16="http://schemas.microsoft.com/office/drawing/2014/main" id="{0055C782-6139-409E-BDB2-BE76D2F3B170}"/>
              </a:ext>
            </a:extLst>
          </p:cNvPr>
          <p:cNvGraphicFramePr/>
          <p:nvPr>
            <p:extLst>
              <p:ext uri="{D42A27DB-BD31-4B8C-83A1-F6EECF244321}">
                <p14:modId xmlns:p14="http://schemas.microsoft.com/office/powerpoint/2010/main" val="137499571"/>
              </p:ext>
            </p:extLst>
          </p:nvPr>
        </p:nvGraphicFramePr>
        <p:xfrm>
          <a:off x="242596" y="2000251"/>
          <a:ext cx="8658808" cy="398775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CAE5A4F-BAAC-4E27-9D65-DB9EEB05F7E6}"/>
              </a:ext>
            </a:extLst>
          </p:cNvPr>
          <p:cNvSpPr txBox="1"/>
          <p:nvPr/>
        </p:nvSpPr>
        <p:spPr>
          <a:xfrm>
            <a:off x="183101" y="6487818"/>
            <a:ext cx="763692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(5/15/2017 – 6/11/2017).  Reflects count of unique topics.  </a:t>
            </a:r>
          </a:p>
        </p:txBody>
      </p:sp>
      <p:sp>
        <p:nvSpPr>
          <p:cNvPr id="7" name="TextBox 6">
            <a:extLst>
              <a:ext uri="{FF2B5EF4-FFF2-40B4-BE49-F238E27FC236}">
                <a16:creationId xmlns:a16="http://schemas.microsoft.com/office/drawing/2014/main" id="{FB0820F4-005B-41CB-B323-124A2131D2D8}"/>
              </a:ext>
            </a:extLst>
          </p:cNvPr>
          <p:cNvSpPr txBox="1"/>
          <p:nvPr/>
        </p:nvSpPr>
        <p:spPr>
          <a:xfrm>
            <a:off x="323850" y="6058496"/>
            <a:ext cx="7296149" cy="461665"/>
          </a:xfrm>
          <a:prstGeom prst="rect">
            <a:avLst/>
          </a:prstGeom>
          <a:noFill/>
        </p:spPr>
        <p:txBody>
          <a:bodyPr wrap="square" rtlCol="0">
            <a:spAutoFit/>
          </a:bodyPr>
          <a:lstStyle/>
          <a:p>
            <a:pPr defTabSz="914400">
              <a:defRPr/>
            </a:pPr>
            <a:r>
              <a:rPr lang="en-US" sz="800" b="1" u="sng" kern="0" dirty="0">
                <a:solidFill>
                  <a:prstClr val="black"/>
                </a:solidFill>
                <a:latin typeface="Trebuchet MS" panose="020B0603020202020204" pitchFamily="34" charset="0"/>
              </a:rPr>
              <a:t>Direct</a:t>
            </a:r>
            <a:r>
              <a:rPr lang="en-US" sz="800" kern="0" dirty="0">
                <a:solidFill>
                  <a:prstClr val="black"/>
                </a:solidFill>
                <a:latin typeface="Trebuchet MS" panose="020B0603020202020204" pitchFamily="34" charset="0"/>
              </a:rPr>
              <a:t>: specific hashtags related to televised entertainment shows, sports events or news programming</a:t>
            </a:r>
          </a:p>
          <a:p>
            <a:pPr defTabSz="914400">
              <a:defRPr/>
            </a:pPr>
            <a:r>
              <a:rPr lang="en-US" sz="800" b="1" u="sng" kern="0" dirty="0">
                <a:solidFill>
                  <a:prstClr val="black"/>
                </a:solidFill>
                <a:latin typeface="Trebuchet MS" panose="020B0603020202020204" pitchFamily="34" charset="0"/>
              </a:rPr>
              <a:t>Related</a:t>
            </a:r>
            <a:r>
              <a:rPr lang="en-US" sz="800" kern="0" dirty="0">
                <a:solidFill>
                  <a:prstClr val="black"/>
                </a:solidFill>
                <a:latin typeface="Trebuchet MS" panose="020B0603020202020204" pitchFamily="34" charset="0"/>
              </a:rPr>
              <a:t>: topics associated with TV programming airing during the trending timeframe including athletes, general team hashtags, collegiate school mentions (school &amp; nicknames for football &amp; basketball), show characters, celebrity personalities, and specific TV-related news references</a:t>
            </a:r>
          </a:p>
        </p:txBody>
      </p:sp>
    </p:spTree>
    <p:extLst>
      <p:ext uri="{BB962C8B-B14F-4D97-AF65-F5344CB8AC3E}">
        <p14:creationId xmlns:p14="http://schemas.microsoft.com/office/powerpoint/2010/main" val="1585386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3091" y="403541"/>
            <a:ext cx="8795798"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Nearly </a:t>
            </a:r>
            <a:r>
              <a:rPr kumimoji="0" lang="en-US" sz="2600" b="1" i="1" u="sng" strike="noStrike" kern="1200" cap="none" spc="-100" normalizeH="0" baseline="0" noProof="0" dirty="0">
                <a:ln>
                  <a:noFill/>
                </a:ln>
                <a:solidFill>
                  <a:prstClr val="black"/>
                </a:solidFill>
                <a:effectLst/>
                <a:uLnTx/>
                <a:uFillTx/>
                <a:latin typeface="Trebuchet MS"/>
                <a:ea typeface="+mn-ea"/>
                <a:cs typeface="+mn-cs"/>
              </a:rPr>
              <a:t>Five</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Official Ad-Supported TV Show Or Sports Event Hashtag Trended In The Top 10 During An Average Night</a:t>
            </a:r>
          </a:p>
        </p:txBody>
      </p:sp>
      <p:sp>
        <p:nvSpPr>
          <p:cNvPr id="15" name="TextBox 14"/>
          <p:cNvSpPr txBox="1"/>
          <p:nvPr/>
        </p:nvSpPr>
        <p:spPr>
          <a:xfrm>
            <a:off x="242596" y="1230331"/>
            <a:ext cx="865880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There were 128 official TV program hashtags, a majority of them entertainment show-based, that trended in the top 10 topics over the four-week time period</a:t>
            </a:r>
          </a:p>
        </p:txBody>
      </p:sp>
      <p:sp>
        <p:nvSpPr>
          <p:cNvPr id="8" name="TextBox 7">
            <a:extLst>
              <a:ext uri="{FF2B5EF4-FFF2-40B4-BE49-F238E27FC236}">
                <a16:creationId xmlns:a16="http://schemas.microsoft.com/office/drawing/2014/main" id="{31A87AA8-1BD9-4B15-91CE-DD4B36D378FD}"/>
              </a:ext>
            </a:extLst>
          </p:cNvPr>
          <p:cNvSpPr txBox="1"/>
          <p:nvPr/>
        </p:nvSpPr>
        <p:spPr>
          <a:xfrm>
            <a:off x="372862" y="6546080"/>
            <a:ext cx="723776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(5/15/2017 – 6/11/2017).</a:t>
            </a:r>
          </a:p>
        </p:txBody>
      </p:sp>
      <p:pic>
        <p:nvPicPr>
          <p:cNvPr id="3" name="Picture 2">
            <a:extLst>
              <a:ext uri="{FF2B5EF4-FFF2-40B4-BE49-F238E27FC236}">
                <a16:creationId xmlns:a16="http://schemas.microsoft.com/office/drawing/2014/main" id="{9D3C1343-984E-4B78-BFBF-0B0E88B63389}"/>
              </a:ext>
            </a:extLst>
          </p:cNvPr>
          <p:cNvPicPr>
            <a:picLocks noChangeAspect="1"/>
          </p:cNvPicPr>
          <p:nvPr/>
        </p:nvPicPr>
        <p:blipFill>
          <a:blip r:embed="rId2"/>
          <a:stretch>
            <a:fillRect/>
          </a:stretch>
        </p:blipFill>
        <p:spPr>
          <a:xfrm>
            <a:off x="1120930" y="1857375"/>
            <a:ext cx="6895884" cy="4201849"/>
          </a:xfrm>
          <a:prstGeom prst="rect">
            <a:avLst/>
          </a:prstGeom>
        </p:spPr>
      </p:pic>
      <p:sp>
        <p:nvSpPr>
          <p:cNvPr id="12" name="Text Placeholder 4">
            <a:extLst>
              <a:ext uri="{FF2B5EF4-FFF2-40B4-BE49-F238E27FC236}">
                <a16:creationId xmlns:a16="http://schemas.microsoft.com/office/drawing/2014/main" id="{F227B15C-8264-472F-AB7F-55483F069C90}"/>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4" name="Picture 13">
            <a:extLst>
              <a:ext uri="{FF2B5EF4-FFF2-40B4-BE49-F238E27FC236}">
                <a16:creationId xmlns:a16="http://schemas.microsoft.com/office/drawing/2014/main" id="{2B2678B2-A9EB-4CD1-8B70-0C02F949623C}"/>
              </a:ext>
            </a:extLst>
          </p:cNvPr>
          <p:cNvPicPr>
            <a:picLocks noChangeAspect="1"/>
          </p:cNvPicPr>
          <p:nvPr/>
        </p:nvPicPr>
        <p:blipFill>
          <a:blip r:embed="rId3"/>
          <a:stretch>
            <a:fillRect/>
          </a:stretch>
        </p:blipFill>
        <p:spPr>
          <a:xfrm>
            <a:off x="1851067" y="6189666"/>
            <a:ext cx="234572" cy="234572"/>
          </a:xfrm>
          <a:prstGeom prst="rect">
            <a:avLst/>
          </a:prstGeom>
        </p:spPr>
      </p:pic>
      <p:pic>
        <p:nvPicPr>
          <p:cNvPr id="16" name="Picture 15">
            <a:extLst>
              <a:ext uri="{FF2B5EF4-FFF2-40B4-BE49-F238E27FC236}">
                <a16:creationId xmlns:a16="http://schemas.microsoft.com/office/drawing/2014/main" id="{ED8FD581-F40E-4E93-84ED-CDC62E0B6843}"/>
              </a:ext>
            </a:extLst>
          </p:cNvPr>
          <p:cNvPicPr>
            <a:picLocks noChangeAspect="1"/>
          </p:cNvPicPr>
          <p:nvPr/>
        </p:nvPicPr>
        <p:blipFill>
          <a:blip r:embed="rId3"/>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965434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124" y="223038"/>
            <a:ext cx="8861457" cy="810478"/>
          </a:xfrm>
          <a:prstGeom prst="rect">
            <a:avLst/>
          </a:prstGeom>
          <a:noFill/>
        </p:spPr>
        <p:txBody>
          <a:bodyPr wrap="square" rtlCol="0">
            <a:spAutoFit/>
          </a:bodyPr>
          <a:lstStyle/>
          <a:p>
            <a:pPr marR="0" lvl="0" indent="0" algn="ctr" fontAlgn="auto">
              <a:lnSpc>
                <a:spcPts val="2800"/>
              </a:lnSpc>
              <a:spcBef>
                <a:spcPct val="0"/>
              </a:spcBef>
              <a:spcAft>
                <a:spcPts val="0"/>
              </a:spcAft>
              <a:buClrTx/>
              <a:buSzTx/>
              <a:buFontTx/>
              <a:buNone/>
              <a:tabLst/>
              <a:defRPr/>
            </a:pPr>
            <a:r>
              <a:rPr lang="en-US" sz="2600" spc="-100" dirty="0">
                <a:latin typeface="Trebuchet MS"/>
                <a:ea typeface="+mj-ea"/>
              </a:rPr>
              <a:t>Programming From </a:t>
            </a:r>
            <a:r>
              <a:rPr lang="en-US" sz="2600" b="1" i="1" u="sng" spc="-100" dirty="0">
                <a:latin typeface="Trebuchet MS"/>
                <a:ea typeface="+mj-ea"/>
              </a:rPr>
              <a:t>Over 52 Networks</a:t>
            </a:r>
            <a:r>
              <a:rPr lang="en-US" sz="2600" spc="-100" dirty="0">
                <a:latin typeface="Trebuchet MS"/>
                <a:ea typeface="+mj-ea"/>
              </a:rPr>
              <a:t> Were Top 10 Trending Topics During The Four-Week Primetime Analysis</a:t>
            </a:r>
          </a:p>
        </p:txBody>
      </p:sp>
      <p:sp>
        <p:nvSpPr>
          <p:cNvPr id="74" name="TextBox 73">
            <a:extLst>
              <a:ext uri="{FF2B5EF4-FFF2-40B4-BE49-F238E27FC236}">
                <a16:creationId xmlns:a16="http://schemas.microsoft.com/office/drawing/2014/main" id="{C8534540-B3F2-4A4D-8948-D431363BFA60}"/>
              </a:ext>
            </a:extLst>
          </p:cNvPr>
          <p:cNvSpPr txBox="1"/>
          <p:nvPr/>
        </p:nvSpPr>
        <p:spPr>
          <a:xfrm>
            <a:off x="302708" y="6439685"/>
            <a:ext cx="7123823" cy="307777"/>
          </a:xfrm>
          <a:prstGeom prst="rect">
            <a:avLst/>
          </a:prstGeom>
          <a:noFill/>
        </p:spPr>
        <p:txBody>
          <a:bodyPr wrap="square" rtlCol="0">
            <a:spAutoFit/>
          </a:bodyPr>
          <a:lstStyle/>
          <a:p>
            <a:r>
              <a:rPr lang="en-US" sz="700" dirty="0">
                <a:latin typeface="Trebuchet MS" panose="020B0603020202020204" pitchFamily="34" charset="0"/>
              </a:rPr>
              <a:t>Source: VAB custom analysis of Top 10 trending Twitter Topics each night (8:30p, 9:30p, 10:30p, 11:30p) during 4-week time period (5/15/2017 – 6/11/2017).  Results include both “direct” and “related” TV topics.</a:t>
            </a:r>
          </a:p>
        </p:txBody>
      </p:sp>
      <p:pic>
        <p:nvPicPr>
          <p:cNvPr id="22" name="Picture 21">
            <a:extLst>
              <a:ext uri="{FF2B5EF4-FFF2-40B4-BE49-F238E27FC236}">
                <a16:creationId xmlns:a16="http://schemas.microsoft.com/office/drawing/2014/main" id="{CA11C04A-B0D5-4C90-8305-C2C18F17D3BC}"/>
              </a:ext>
            </a:extLst>
          </p:cNvPr>
          <p:cNvPicPr>
            <a:picLocks noChangeAspect="1"/>
          </p:cNvPicPr>
          <p:nvPr/>
        </p:nvPicPr>
        <p:blipFill rotWithShape="1">
          <a:blip r:embed="rId3"/>
          <a:srcRect l="13301" t="14230" r="13883" b="11898"/>
          <a:stretch/>
        </p:blipFill>
        <p:spPr>
          <a:xfrm>
            <a:off x="149123" y="1118587"/>
            <a:ext cx="8861458" cy="4910166"/>
          </a:xfrm>
          <a:prstGeom prst="rect">
            <a:avLst/>
          </a:prstGeom>
        </p:spPr>
      </p:pic>
      <p:sp>
        <p:nvSpPr>
          <p:cNvPr id="9" name="Text Placeholder 4">
            <a:extLst>
              <a:ext uri="{FF2B5EF4-FFF2-40B4-BE49-F238E27FC236}">
                <a16:creationId xmlns:a16="http://schemas.microsoft.com/office/drawing/2014/main" id="{1C27ED3C-5536-4733-AC0F-C8610D544B05}"/>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1" name="Picture 10">
            <a:extLst>
              <a:ext uri="{FF2B5EF4-FFF2-40B4-BE49-F238E27FC236}">
                <a16:creationId xmlns:a16="http://schemas.microsoft.com/office/drawing/2014/main" id="{82CDC319-A717-43DD-ABE1-48696D8DE94C}"/>
              </a:ext>
            </a:extLst>
          </p:cNvPr>
          <p:cNvPicPr>
            <a:picLocks noChangeAspect="1"/>
          </p:cNvPicPr>
          <p:nvPr/>
        </p:nvPicPr>
        <p:blipFill>
          <a:blip r:embed="rId4"/>
          <a:stretch>
            <a:fillRect/>
          </a:stretch>
        </p:blipFill>
        <p:spPr>
          <a:xfrm>
            <a:off x="1851067" y="6189666"/>
            <a:ext cx="234572" cy="234572"/>
          </a:xfrm>
          <a:prstGeom prst="rect">
            <a:avLst/>
          </a:prstGeom>
        </p:spPr>
      </p:pic>
      <p:pic>
        <p:nvPicPr>
          <p:cNvPr id="12" name="Picture 11">
            <a:extLst>
              <a:ext uri="{FF2B5EF4-FFF2-40B4-BE49-F238E27FC236}">
                <a16:creationId xmlns:a16="http://schemas.microsoft.com/office/drawing/2014/main" id="{B749A0B0-CD5A-47AE-9927-401BA7433791}"/>
              </a:ext>
            </a:extLst>
          </p:cNvPr>
          <p:cNvPicPr>
            <a:picLocks noChangeAspect="1"/>
          </p:cNvPicPr>
          <p:nvPr/>
        </p:nvPicPr>
        <p:blipFill>
          <a:blip r:embed="rId4"/>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1772176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3BD774-3DB8-40E1-A39A-9A356A64F5BA}"/>
              </a:ext>
            </a:extLst>
          </p:cNvPr>
          <p:cNvPicPr>
            <a:picLocks noChangeAspect="1"/>
          </p:cNvPicPr>
          <p:nvPr/>
        </p:nvPicPr>
        <p:blipFill rotWithShape="1">
          <a:blip r:embed="rId2"/>
          <a:srcRect l="12815" t="10259" r="12913" b="12416"/>
          <a:stretch/>
        </p:blipFill>
        <p:spPr>
          <a:xfrm>
            <a:off x="130381" y="1136342"/>
            <a:ext cx="8889332" cy="4863502"/>
          </a:xfrm>
          <a:prstGeom prst="rect">
            <a:avLst/>
          </a:prstGeom>
        </p:spPr>
      </p:pic>
      <p:sp>
        <p:nvSpPr>
          <p:cNvPr id="4" name="TextBox 3"/>
          <p:cNvSpPr txBox="1"/>
          <p:nvPr/>
        </p:nvSpPr>
        <p:spPr>
          <a:xfrm>
            <a:off x="130382" y="244237"/>
            <a:ext cx="8817684" cy="810478"/>
          </a:xfrm>
          <a:prstGeom prst="rect">
            <a:avLst/>
          </a:prstGeom>
          <a:noFill/>
        </p:spPr>
        <p:txBody>
          <a:bodyPr wrap="square" rtlCol="0">
            <a:spAutoFit/>
          </a:bodyPr>
          <a:lstStyle/>
          <a:p>
            <a:pPr marR="0" lvl="0" indent="0" algn="ctr" fontAlgn="auto">
              <a:lnSpc>
                <a:spcPts val="2800"/>
              </a:lnSpc>
              <a:spcBef>
                <a:spcPct val="0"/>
              </a:spcBef>
              <a:spcAft>
                <a:spcPts val="0"/>
              </a:spcAft>
              <a:buClrTx/>
              <a:buSzTx/>
              <a:tabLst/>
              <a:defRPr/>
            </a:pPr>
            <a:r>
              <a:rPr lang="en-US" sz="2600" b="1" i="1" spc="-100" dirty="0">
                <a:latin typeface="Trebuchet MS"/>
                <a:ea typeface="+mj-ea"/>
              </a:rPr>
              <a:t>Over </a:t>
            </a:r>
            <a:r>
              <a:rPr lang="en-US" sz="2600" b="1" i="1" u="sng" spc="-100" dirty="0">
                <a:latin typeface="Trebuchet MS"/>
                <a:ea typeface="+mj-ea"/>
              </a:rPr>
              <a:t>126</a:t>
            </a:r>
            <a:r>
              <a:rPr lang="en-US" sz="2600" b="1" i="1" spc="-100" dirty="0">
                <a:latin typeface="Trebuchet MS"/>
                <a:ea typeface="+mj-ea"/>
              </a:rPr>
              <a:t> TV Programs</a:t>
            </a:r>
            <a:r>
              <a:rPr lang="en-US" sz="2600" spc="-100" dirty="0">
                <a:latin typeface="Trebuchet MS"/>
                <a:ea typeface="+mj-ea"/>
              </a:rPr>
              <a:t> Trended In The Top 10 During The Four Week Primetime Analysis</a:t>
            </a:r>
          </a:p>
        </p:txBody>
      </p:sp>
      <p:sp>
        <p:nvSpPr>
          <p:cNvPr id="51" name="TextBox 50">
            <a:extLst>
              <a:ext uri="{FF2B5EF4-FFF2-40B4-BE49-F238E27FC236}">
                <a16:creationId xmlns:a16="http://schemas.microsoft.com/office/drawing/2014/main" id="{608C4FA7-2AE5-444C-8224-3D19DC0DC6F9}"/>
              </a:ext>
            </a:extLst>
          </p:cNvPr>
          <p:cNvSpPr txBox="1"/>
          <p:nvPr/>
        </p:nvSpPr>
        <p:spPr>
          <a:xfrm>
            <a:off x="319596" y="6487172"/>
            <a:ext cx="7212600" cy="307777"/>
          </a:xfrm>
          <a:prstGeom prst="rect">
            <a:avLst/>
          </a:prstGeom>
          <a:noFill/>
        </p:spPr>
        <p:txBody>
          <a:bodyPr wrap="square" rtlCol="0">
            <a:spAutoFit/>
          </a:bodyPr>
          <a:lstStyle/>
          <a:p>
            <a:r>
              <a:rPr lang="en-US" sz="700" dirty="0">
                <a:latin typeface="Trebuchet MS" panose="020B0603020202020204" pitchFamily="34" charset="0"/>
              </a:rPr>
              <a:t>Source: VAB custom analysis of Top 10 trending Twitter Topics each night (8:30p, 9:30p, 10:30p, 11:30p) during 4-week time period (5/15/2017 – 6/11/2017).  Results include both “direct” and “related” TV topics.</a:t>
            </a:r>
          </a:p>
        </p:txBody>
      </p:sp>
      <p:sp>
        <p:nvSpPr>
          <p:cNvPr id="10" name="Text Placeholder 4">
            <a:extLst>
              <a:ext uri="{FF2B5EF4-FFF2-40B4-BE49-F238E27FC236}">
                <a16:creationId xmlns:a16="http://schemas.microsoft.com/office/drawing/2014/main" id="{96FAC026-D40F-41BC-A47F-60C3141CB48A}"/>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2" name="Picture 11">
            <a:extLst>
              <a:ext uri="{FF2B5EF4-FFF2-40B4-BE49-F238E27FC236}">
                <a16:creationId xmlns:a16="http://schemas.microsoft.com/office/drawing/2014/main" id="{503B08DA-62AB-4066-96DA-602772F4F2B1}"/>
              </a:ext>
            </a:extLst>
          </p:cNvPr>
          <p:cNvPicPr>
            <a:picLocks noChangeAspect="1"/>
          </p:cNvPicPr>
          <p:nvPr/>
        </p:nvPicPr>
        <p:blipFill>
          <a:blip r:embed="rId3"/>
          <a:stretch>
            <a:fillRect/>
          </a:stretch>
        </p:blipFill>
        <p:spPr>
          <a:xfrm>
            <a:off x="1851067" y="6189666"/>
            <a:ext cx="234572" cy="234572"/>
          </a:xfrm>
          <a:prstGeom prst="rect">
            <a:avLst/>
          </a:prstGeom>
        </p:spPr>
      </p:pic>
      <p:pic>
        <p:nvPicPr>
          <p:cNvPr id="13" name="Picture 12">
            <a:extLst>
              <a:ext uri="{FF2B5EF4-FFF2-40B4-BE49-F238E27FC236}">
                <a16:creationId xmlns:a16="http://schemas.microsoft.com/office/drawing/2014/main" id="{13821B9B-8A58-4F4F-84F6-DCC59D6FF3D2}"/>
              </a:ext>
            </a:extLst>
          </p:cNvPr>
          <p:cNvPicPr>
            <a:picLocks noChangeAspect="1"/>
          </p:cNvPicPr>
          <p:nvPr/>
        </p:nvPicPr>
        <p:blipFill>
          <a:blip r:embed="rId3"/>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388201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4EF0C-AC01-4B98-903C-8F0AF59BFD86}"/>
              </a:ext>
            </a:extLst>
          </p:cNvPr>
          <p:cNvSpPr>
            <a:spLocks noGrp="1"/>
          </p:cNvSpPr>
          <p:nvPr>
            <p:ph type="ctrTitle"/>
          </p:nvPr>
        </p:nvSpPr>
        <p:spPr>
          <a:xfrm>
            <a:off x="180686" y="393508"/>
            <a:ext cx="8805334" cy="756118"/>
          </a:xfrm>
        </p:spPr>
        <p:txBody>
          <a:bodyPr/>
          <a:lstStyle/>
          <a:p>
            <a:pPr>
              <a:defRPr/>
            </a:pPr>
            <a:r>
              <a:rPr lang="en-US" dirty="0">
                <a:solidFill>
                  <a:schemeClr val="tx1"/>
                </a:solidFill>
                <a:cs typeface="+mn-cs"/>
              </a:rPr>
              <a:t>From The Fall Through The Summer, Ad-Supported TV Continues To Dominate The Online Social Conversation</a:t>
            </a:r>
          </a:p>
        </p:txBody>
      </p:sp>
      <p:sp>
        <p:nvSpPr>
          <p:cNvPr id="6" name="TextBox 5">
            <a:extLst>
              <a:ext uri="{FF2B5EF4-FFF2-40B4-BE49-F238E27FC236}">
                <a16:creationId xmlns:a16="http://schemas.microsoft.com/office/drawing/2014/main" id="{36CF0A47-F4C2-4357-B7A0-69A517E7A0F6}"/>
              </a:ext>
            </a:extLst>
          </p:cNvPr>
          <p:cNvSpPr txBox="1"/>
          <p:nvPr/>
        </p:nvSpPr>
        <p:spPr>
          <a:xfrm>
            <a:off x="180686" y="1291674"/>
            <a:ext cx="8831968" cy="4124206"/>
          </a:xfrm>
          <a:prstGeom prst="rect">
            <a:avLst/>
          </a:prstGeom>
          <a:noFill/>
        </p:spPr>
        <p:txBody>
          <a:bodyPr wrap="square" rtlCol="0">
            <a:spAutoFit/>
          </a:bodyPr>
          <a:lstStyle/>
          <a:p>
            <a:r>
              <a:rPr lang="en-US" sz="1400" dirty="0"/>
              <a:t>Welcome to the second installment of our </a:t>
            </a:r>
            <a:r>
              <a:rPr lang="en-US" sz="1400" i="1" dirty="0"/>
              <a:t>#</a:t>
            </a:r>
            <a:r>
              <a:rPr lang="en-US" sz="1400" i="1" dirty="0" err="1"/>
              <a:t>TVisSocial</a:t>
            </a:r>
            <a:r>
              <a:rPr lang="en-US" sz="1400" dirty="0"/>
              <a:t> report series which is a follow up to our original analysis that covered the October-November 2016 time period.</a:t>
            </a:r>
          </a:p>
          <a:p>
            <a:endParaRPr lang="en-US" sz="1200" dirty="0"/>
          </a:p>
          <a:p>
            <a:r>
              <a:rPr lang="en-US" sz="1400" dirty="0"/>
              <a:t>In this second report, covering a four week period between May-June, we found that:</a:t>
            </a:r>
          </a:p>
          <a:p>
            <a:pPr marL="285750" indent="-285750">
              <a:buFont typeface="Arial" panose="020B0604020202020204" pitchFamily="34" charset="0"/>
              <a:buChar char="•"/>
            </a:pPr>
            <a:endParaRPr lang="en-US" sz="600" b="1" dirty="0"/>
          </a:p>
          <a:p>
            <a:pPr marL="285750" indent="-285750">
              <a:buFont typeface="Arial" panose="020B0604020202020204" pitchFamily="34" charset="0"/>
              <a:buChar char="•"/>
            </a:pPr>
            <a:r>
              <a:rPr lang="en-US" sz="1600" b="1" dirty="0"/>
              <a:t>Ad-Supported TV accounted for </a:t>
            </a:r>
            <a:r>
              <a:rPr lang="en-US" sz="1600" b="1" u="sng" dirty="0"/>
              <a:t>two-thirds (67%)</a:t>
            </a:r>
            <a:r>
              <a:rPr lang="en-US" sz="1600" b="1" dirty="0"/>
              <a:t> of the top 10 trending Twitter topics</a:t>
            </a:r>
          </a:p>
          <a:p>
            <a:pPr marL="742950" lvl="1" indent="-285750">
              <a:buFont typeface="Arial" panose="020B0604020202020204" pitchFamily="34" charset="0"/>
              <a:buChar char="•"/>
            </a:pPr>
            <a:r>
              <a:rPr lang="en-US" sz="1200" dirty="0"/>
              <a:t>Televised football games, both NFL and college, are such a driver of social conversation that a slight decline from the 79% share seen in the Fall was expected due to their absence in the second quarter</a:t>
            </a:r>
          </a:p>
          <a:p>
            <a:pPr marL="742950" lvl="1"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600" b="1" dirty="0"/>
              <a:t>Even without football, Televised </a:t>
            </a:r>
            <a:r>
              <a:rPr lang="en-US" sz="1600" b="1"/>
              <a:t>Sports remain </a:t>
            </a:r>
            <a:r>
              <a:rPr lang="en-US" sz="1600" b="1" dirty="0"/>
              <a:t>a key driver of social conversation</a:t>
            </a:r>
          </a:p>
          <a:p>
            <a:pPr marL="742950" lvl="1" indent="-285750">
              <a:buFont typeface="Arial" panose="020B0604020202020204" pitchFamily="34" charset="0"/>
              <a:buChar char="•"/>
            </a:pPr>
            <a:r>
              <a:rPr lang="en-US" sz="1200" dirty="0"/>
              <a:t>While the # of separate topics (games, teams, athletes) trending were lower in Summer vs. Fall, sports TV programming continues to trend every night, buoyed by the exciting NBA &amp; NHL playoffs and nightly MLB action</a:t>
            </a:r>
          </a:p>
          <a:p>
            <a:pPr marL="742950" lvl="1"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600" b="1" dirty="0"/>
              <a:t>Many more Entertainment Shows trended than in the Fall</a:t>
            </a:r>
          </a:p>
          <a:p>
            <a:pPr marL="742950" lvl="1" indent="-285750">
              <a:buFont typeface="Arial" panose="020B0604020202020204" pitchFamily="34" charset="0"/>
              <a:buChar char="•"/>
            </a:pPr>
            <a:r>
              <a:rPr lang="en-US" sz="1200" dirty="0"/>
              <a:t>Between season finales and the launch of summer programming, people talked about a lot of TV shows (83 shows trended vs. 53 during the Fall) and made greater use of program/event hashtags (42% of topics vs. 36% in Fall)</a:t>
            </a:r>
          </a:p>
          <a:p>
            <a:pPr marL="742950" lvl="1"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600" b="1" dirty="0"/>
              <a:t>Other content trended, but nothing comes close to the dominance of Ad-Supported TV</a:t>
            </a:r>
          </a:p>
          <a:p>
            <a:pPr marL="742950" lvl="1" indent="-285750">
              <a:buFont typeface="Arial" panose="020B0604020202020204" pitchFamily="34" charset="0"/>
              <a:buChar char="•"/>
            </a:pPr>
            <a:r>
              <a:rPr lang="en-US" sz="1200" dirty="0"/>
              <a:t>While 83 ad-supported entertainment TV shows trended, every other platform only had a handful of trending content / programs – </a:t>
            </a:r>
            <a:r>
              <a:rPr lang="en-US" sz="1200" dirty="0" err="1"/>
              <a:t>Pay-TV</a:t>
            </a:r>
            <a:r>
              <a:rPr lang="en-US" sz="1200" dirty="0"/>
              <a:t> (8), Netflix (3), YouTube (2), PPV (1), Snapchat (1), Twitch (1), Facebook Live (1)</a:t>
            </a:r>
          </a:p>
        </p:txBody>
      </p:sp>
      <p:sp>
        <p:nvSpPr>
          <p:cNvPr id="3" name="Rectangle 2">
            <a:extLst>
              <a:ext uri="{FF2B5EF4-FFF2-40B4-BE49-F238E27FC236}">
                <a16:creationId xmlns:a16="http://schemas.microsoft.com/office/drawing/2014/main" id="{B4A38DCC-93F0-4D66-A2FA-37AD1A430F76}"/>
              </a:ext>
            </a:extLst>
          </p:cNvPr>
          <p:cNvSpPr/>
          <p:nvPr/>
        </p:nvSpPr>
        <p:spPr>
          <a:xfrm>
            <a:off x="329142" y="6428959"/>
            <a:ext cx="7136978" cy="415498"/>
          </a:xfrm>
          <a:prstGeom prst="rect">
            <a:avLst/>
          </a:prstGeom>
        </p:spPr>
        <p:txBody>
          <a:bodyPr wrap="square">
            <a:spAutoFit/>
          </a:bodyPr>
          <a:lstStyle/>
          <a:p>
            <a:r>
              <a:rPr lang="en-US" sz="700" dirty="0">
                <a:latin typeface="Trebuchet MS" panose="020B0603020202020204" pitchFamily="34" charset="0"/>
              </a:rPr>
              <a:t>Source: VAB custom analysis of Top 10 trending Twitter Topics each night (8:30p, 9:30p, 10:30p, 11:30p) during 4-week time period (5/15/2017 – 6/11/2017). Comparisons are based on The VAB’s “#</a:t>
            </a:r>
            <a:r>
              <a:rPr lang="en-US" sz="700" dirty="0" err="1">
                <a:latin typeface="Trebuchet MS" panose="020B0603020202020204" pitchFamily="34" charset="0"/>
              </a:rPr>
              <a:t>TVisSocial</a:t>
            </a:r>
            <a:r>
              <a:rPr lang="en-US" sz="700" dirty="0">
                <a:latin typeface="Trebuchet MS" panose="020B0603020202020204" pitchFamily="34" charset="0"/>
              </a:rPr>
              <a:t>: How “Live” TV Sparks Continuous Online Conversations” report, released 2/2/2017, which monitored Twitter trending data between 10/10/2016 - 11/6/2016.</a:t>
            </a:r>
          </a:p>
        </p:txBody>
      </p:sp>
      <p:sp>
        <p:nvSpPr>
          <p:cNvPr id="11" name="Rectangle 10">
            <a:extLst>
              <a:ext uri="{FF2B5EF4-FFF2-40B4-BE49-F238E27FC236}">
                <a16:creationId xmlns:a16="http://schemas.microsoft.com/office/drawing/2014/main" id="{3E74E621-1B42-4A8A-8681-683346C4761D}"/>
              </a:ext>
            </a:extLst>
          </p:cNvPr>
          <p:cNvSpPr/>
          <p:nvPr/>
        </p:nvSpPr>
        <p:spPr>
          <a:xfrm>
            <a:off x="198442" y="5579426"/>
            <a:ext cx="7844728" cy="461665"/>
          </a:xfrm>
          <a:prstGeom prst="rect">
            <a:avLst/>
          </a:prstGeom>
        </p:spPr>
        <p:txBody>
          <a:bodyPr wrap="square">
            <a:spAutoFit/>
          </a:bodyPr>
          <a:lstStyle/>
          <a:p>
            <a:r>
              <a:rPr lang="en-US" sz="800" dirty="0">
                <a:latin typeface="Trebuchet MS" panose="020B0603020202020204" pitchFamily="34" charset="0"/>
              </a:rPr>
              <a:t>Note: We implemented two minor methodology changes between the two reports that, after analysis, we believe had no material effects on the results or findings:</a:t>
            </a:r>
          </a:p>
          <a:p>
            <a:r>
              <a:rPr lang="en-US" sz="800" dirty="0">
                <a:latin typeface="Trebuchet MS" panose="020B0603020202020204" pitchFamily="34" charset="0"/>
              </a:rPr>
              <a:t>	1.) We shifted the trending geography to “United States” from “New York City”</a:t>
            </a:r>
          </a:p>
          <a:p>
            <a:r>
              <a:rPr lang="en-US" sz="800" dirty="0">
                <a:latin typeface="Trebuchet MS" panose="020B0603020202020204" pitchFamily="34" charset="0"/>
              </a:rPr>
              <a:t>	2.) We shifted the hourly “point in time” monitoring period to the :30 minute mark from the :15 minute mark </a:t>
            </a:r>
          </a:p>
        </p:txBody>
      </p:sp>
      <p:sp>
        <p:nvSpPr>
          <p:cNvPr id="12" name="Text Placeholder 4">
            <a:extLst>
              <a:ext uri="{FF2B5EF4-FFF2-40B4-BE49-F238E27FC236}">
                <a16:creationId xmlns:a16="http://schemas.microsoft.com/office/drawing/2014/main" id="{9AE14C70-F14A-4FA5-BF17-713BB6C03B15}"/>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4" name="Picture 13">
            <a:extLst>
              <a:ext uri="{FF2B5EF4-FFF2-40B4-BE49-F238E27FC236}">
                <a16:creationId xmlns:a16="http://schemas.microsoft.com/office/drawing/2014/main" id="{9C0F05EC-CDC3-458D-BB8E-1BD8CC7B6C6D}"/>
              </a:ext>
            </a:extLst>
          </p:cNvPr>
          <p:cNvPicPr>
            <a:picLocks noChangeAspect="1"/>
          </p:cNvPicPr>
          <p:nvPr/>
        </p:nvPicPr>
        <p:blipFill>
          <a:blip r:embed="rId2"/>
          <a:stretch>
            <a:fillRect/>
          </a:stretch>
        </p:blipFill>
        <p:spPr>
          <a:xfrm>
            <a:off x="1851067" y="6189666"/>
            <a:ext cx="234572" cy="234572"/>
          </a:xfrm>
          <a:prstGeom prst="rect">
            <a:avLst/>
          </a:prstGeom>
        </p:spPr>
      </p:pic>
      <p:pic>
        <p:nvPicPr>
          <p:cNvPr id="15" name="Picture 14">
            <a:extLst>
              <a:ext uri="{FF2B5EF4-FFF2-40B4-BE49-F238E27FC236}">
                <a16:creationId xmlns:a16="http://schemas.microsoft.com/office/drawing/2014/main" id="{BC24B77A-9ECF-451B-9719-C19EDA04865D}"/>
              </a:ext>
            </a:extLst>
          </p:cNvPr>
          <p:cNvPicPr>
            <a:picLocks noChangeAspect="1"/>
          </p:cNvPicPr>
          <p:nvPr/>
        </p:nvPicPr>
        <p:blipFill>
          <a:blip r:embed="rId2"/>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505119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264328757"/>
              </p:ext>
            </p:extLst>
          </p:nvPr>
        </p:nvGraphicFramePr>
        <p:xfrm>
          <a:off x="170207" y="2544249"/>
          <a:ext cx="8968474" cy="341733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2949324" y="5496144"/>
            <a:ext cx="94640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(UFC Fight Pass, WWE Network)</a:t>
            </a:r>
          </a:p>
        </p:txBody>
      </p:sp>
      <p:sp>
        <p:nvSpPr>
          <p:cNvPr id="4" name="TextBox 3"/>
          <p:cNvSpPr txBox="1"/>
          <p:nvPr/>
        </p:nvSpPr>
        <p:spPr>
          <a:xfrm>
            <a:off x="130383" y="397558"/>
            <a:ext cx="8832772" cy="810478"/>
          </a:xfrm>
          <a:prstGeom prst="rect">
            <a:avLst/>
          </a:prstGeom>
          <a:noFill/>
        </p:spPr>
        <p:txBody>
          <a:bodyPr wrap="square" rtlCol="0">
            <a:spAutoFit/>
          </a:bodyPr>
          <a:lstStyle/>
          <a:p>
            <a:pPr algn="ctr">
              <a:lnSpc>
                <a:spcPts val="2800"/>
              </a:lnSpc>
              <a:spcBef>
                <a:spcPct val="0"/>
              </a:spcBef>
              <a:defRPr/>
            </a:pPr>
            <a:r>
              <a:rPr lang="en-US" sz="2600" spc="-100" dirty="0">
                <a:latin typeface="Trebuchet MS"/>
                <a:ea typeface="+mj-ea"/>
              </a:rPr>
              <a:t>When It Comes To Entertainment Content, Nothing Else Gets People Talking Online Like Ad-Supported TV Programs</a:t>
            </a:r>
          </a:p>
        </p:txBody>
      </p:sp>
      <p:sp>
        <p:nvSpPr>
          <p:cNvPr id="6" name="Rounded Rectangle 10"/>
          <p:cNvSpPr/>
          <p:nvPr/>
        </p:nvSpPr>
        <p:spPr>
          <a:xfrm>
            <a:off x="130383" y="1948417"/>
            <a:ext cx="8832772"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u="sng" kern="0" dirty="0">
                <a:solidFill>
                  <a:schemeClr val="tx1"/>
                </a:solidFill>
              </a:rPr>
              <a:t>Four-Week Time Period</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chemeClr val="tx1"/>
                </a:solidFill>
              </a:rPr>
              <a:t># of Top 10 Trending Entertainment Programs / Content By Platform</a:t>
            </a:r>
            <a:endParaRPr kumimoji="0" lang="en-US" b="1" i="0" strike="noStrike" kern="0" cap="none" spc="0" normalizeH="0" baseline="0" noProof="0" dirty="0">
              <a:ln>
                <a:noFill/>
              </a:ln>
              <a:solidFill>
                <a:schemeClr val="tx1"/>
              </a:solidFill>
              <a:effectLst/>
              <a:uLnTx/>
              <a:uFillTx/>
            </a:endParaRPr>
          </a:p>
        </p:txBody>
      </p:sp>
      <p:sp>
        <p:nvSpPr>
          <p:cNvPr id="10" name="TextBox 9"/>
          <p:cNvSpPr txBox="1"/>
          <p:nvPr/>
        </p:nvSpPr>
        <p:spPr>
          <a:xfrm>
            <a:off x="170207" y="1249633"/>
            <a:ext cx="8792947" cy="52322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1400" dirty="0"/>
              <a:t>Interestingly, two of the three Netflix shows that trended in the Top 10 on Twitter did so because the streaming service announced their cancellation (The Get Down &amp; Sense8)</a:t>
            </a:r>
          </a:p>
        </p:txBody>
      </p:sp>
      <p:sp>
        <p:nvSpPr>
          <p:cNvPr id="12" name="TextBox 11">
            <a:extLst>
              <a:ext uri="{FF2B5EF4-FFF2-40B4-BE49-F238E27FC236}">
                <a16:creationId xmlns:a16="http://schemas.microsoft.com/office/drawing/2014/main" id="{C1DCED50-5F67-4F4C-A60F-7B2E15CAC669}"/>
              </a:ext>
            </a:extLst>
          </p:cNvPr>
          <p:cNvSpPr txBox="1"/>
          <p:nvPr/>
        </p:nvSpPr>
        <p:spPr>
          <a:xfrm>
            <a:off x="295274" y="6356689"/>
            <a:ext cx="7103571" cy="415498"/>
          </a:xfrm>
          <a:prstGeom prst="rect">
            <a:avLst/>
          </a:prstGeom>
          <a:noFill/>
        </p:spPr>
        <p:txBody>
          <a:bodyPr wrap="square" rtlCol="0">
            <a:spAutoFit/>
          </a:bodyPr>
          <a:lstStyle/>
          <a:p>
            <a:r>
              <a:rPr lang="en-US" sz="700" dirty="0">
                <a:latin typeface="Trebuchet MS" panose="020B0603020202020204" pitchFamily="34" charset="0"/>
              </a:rPr>
              <a:t>Source: VAB custom analysis of Top 10 trending Twitter Topics each night (8:30p, 9:30p, 10:30p, 11:30p) during 4-week time period (5/15/2017 – 6/11/2017).  Based on unique program counts. For the purposes of this chart, “program / content” is an all-encompassing definition for individual pieces of content on each platform (albums &amp; singles for music, video games, channel on YouTube, live streaming and/or personality on a social media platform, </a:t>
            </a:r>
            <a:r>
              <a:rPr lang="en-US" sz="700" dirty="0" err="1">
                <a:latin typeface="Trebuchet MS" panose="020B0603020202020204" pitchFamily="34" charset="0"/>
              </a:rPr>
              <a:t>etc</a:t>
            </a:r>
            <a:r>
              <a:rPr lang="en-US" sz="700" dirty="0">
                <a:latin typeface="Trebuchet MS" panose="020B0603020202020204" pitchFamily="34" charset="0"/>
              </a:rPr>
              <a:t>).</a:t>
            </a:r>
          </a:p>
        </p:txBody>
      </p:sp>
      <p:sp>
        <p:nvSpPr>
          <p:cNvPr id="8" name="TextBox 7">
            <a:extLst>
              <a:ext uri="{FF2B5EF4-FFF2-40B4-BE49-F238E27FC236}">
                <a16:creationId xmlns:a16="http://schemas.microsoft.com/office/drawing/2014/main" id="{E4F1ABD2-4C6D-4BE0-BB16-45E5A13E306E}"/>
              </a:ext>
            </a:extLst>
          </p:cNvPr>
          <p:cNvSpPr txBox="1"/>
          <p:nvPr/>
        </p:nvSpPr>
        <p:spPr>
          <a:xfrm>
            <a:off x="683170" y="5480537"/>
            <a:ext cx="774155"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(HBO, Showtime, Starz)</a:t>
            </a:r>
          </a:p>
        </p:txBody>
      </p:sp>
      <p:sp>
        <p:nvSpPr>
          <p:cNvPr id="15" name="Text Placeholder 4">
            <a:extLst>
              <a:ext uri="{FF2B5EF4-FFF2-40B4-BE49-F238E27FC236}">
                <a16:creationId xmlns:a16="http://schemas.microsoft.com/office/drawing/2014/main" id="{09FF365D-D088-4412-9360-0311C2A34A72}"/>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7" name="Picture 16">
            <a:extLst>
              <a:ext uri="{FF2B5EF4-FFF2-40B4-BE49-F238E27FC236}">
                <a16:creationId xmlns:a16="http://schemas.microsoft.com/office/drawing/2014/main" id="{8F39C6E4-EC90-4169-BC3F-E9556C61A060}"/>
              </a:ext>
            </a:extLst>
          </p:cNvPr>
          <p:cNvPicPr>
            <a:picLocks noChangeAspect="1"/>
          </p:cNvPicPr>
          <p:nvPr/>
        </p:nvPicPr>
        <p:blipFill>
          <a:blip r:embed="rId3"/>
          <a:stretch>
            <a:fillRect/>
          </a:stretch>
        </p:blipFill>
        <p:spPr>
          <a:xfrm>
            <a:off x="1851067" y="6189666"/>
            <a:ext cx="234572" cy="234572"/>
          </a:xfrm>
          <a:prstGeom prst="rect">
            <a:avLst/>
          </a:prstGeom>
        </p:spPr>
      </p:pic>
      <p:pic>
        <p:nvPicPr>
          <p:cNvPr id="18" name="Picture 17">
            <a:extLst>
              <a:ext uri="{FF2B5EF4-FFF2-40B4-BE49-F238E27FC236}">
                <a16:creationId xmlns:a16="http://schemas.microsoft.com/office/drawing/2014/main" id="{68419459-C7F1-440E-85A2-1014501D47B5}"/>
              </a:ext>
            </a:extLst>
          </p:cNvPr>
          <p:cNvPicPr>
            <a:picLocks noChangeAspect="1"/>
          </p:cNvPicPr>
          <p:nvPr/>
        </p:nvPicPr>
        <p:blipFill>
          <a:blip r:embed="rId3"/>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2063416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11"/>
          <p:cNvSpPr/>
          <p:nvPr/>
        </p:nvSpPr>
        <p:spPr>
          <a:xfrm>
            <a:off x="5391554" y="1883335"/>
            <a:ext cx="3527160" cy="3975923"/>
          </a:xfrm>
          <a:prstGeom prst="wedgeRectCallout">
            <a:avLst>
              <a:gd name="adj1" fmla="val -61033"/>
              <a:gd name="adj2" fmla="val -5764"/>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7" name="Chart 6"/>
          <p:cNvGraphicFramePr/>
          <p:nvPr>
            <p:extLst>
              <p:ext uri="{D42A27DB-BD31-4B8C-83A1-F6EECF244321}">
                <p14:modId xmlns:p14="http://schemas.microsoft.com/office/powerpoint/2010/main" val="1945876371"/>
              </p:ext>
            </p:extLst>
          </p:nvPr>
        </p:nvGraphicFramePr>
        <p:xfrm>
          <a:off x="14931" y="860499"/>
          <a:ext cx="5263067" cy="518249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14602" y="253416"/>
            <a:ext cx="8836092" cy="830997"/>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Ad-Supported TV Accounts For </a:t>
            </a:r>
            <a:r>
              <a:rPr kumimoji="0" lang="en-US" sz="2600" b="1" i="1" u="sng" strike="noStrike" kern="1200" cap="none" spc="-100" normalizeH="0" baseline="0" noProof="0" dirty="0">
                <a:ln>
                  <a:noFill/>
                </a:ln>
                <a:solidFill>
                  <a:prstClr val="black"/>
                </a:solidFill>
                <a:effectLst/>
                <a:uLnTx/>
                <a:uFillTx/>
                <a:latin typeface="Trebuchet MS"/>
                <a:ea typeface="+mn-ea"/>
                <a:cs typeface="+mn-cs"/>
              </a:rPr>
              <a:t>Two-Thirds</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Of The Entertainment Content That Trended In The Top 10 Topics</a:t>
            </a:r>
          </a:p>
        </p:txBody>
      </p:sp>
      <p:pic>
        <p:nvPicPr>
          <p:cNvPr id="11" name="Picture 10">
            <a:extLst>
              <a:ext uri="{FF2B5EF4-FFF2-40B4-BE49-F238E27FC236}">
                <a16:creationId xmlns:a16="http://schemas.microsoft.com/office/drawing/2014/main" id="{8DA6A33F-ED98-400F-A572-8875841724E9}"/>
              </a:ext>
            </a:extLst>
          </p:cNvPr>
          <p:cNvPicPr>
            <a:picLocks noChangeAspect="1"/>
          </p:cNvPicPr>
          <p:nvPr/>
        </p:nvPicPr>
        <p:blipFill>
          <a:blip r:embed="rId4"/>
          <a:stretch>
            <a:fillRect/>
          </a:stretch>
        </p:blipFill>
        <p:spPr>
          <a:xfrm>
            <a:off x="5391554" y="1776799"/>
            <a:ext cx="3580996" cy="4082459"/>
          </a:xfrm>
          <a:prstGeom prst="rect">
            <a:avLst/>
          </a:prstGeom>
        </p:spPr>
      </p:pic>
      <p:sp>
        <p:nvSpPr>
          <p:cNvPr id="4" name="AutoShape 34" descr="https://www.bleedingcool.com/wp-content/uploads/2017/05/TwitchUnity-ChannelBadge.png">
            <a:extLst>
              <a:ext uri="{FF2B5EF4-FFF2-40B4-BE49-F238E27FC236}">
                <a16:creationId xmlns:a16="http://schemas.microsoft.com/office/drawing/2014/main" id="{C28D4F98-5A03-479A-81E6-2173281EB1D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5" name="AutoShape 36" descr="https://www.bleedingcool.com/wp-content/uploads/2017/05/TwitchUnity-ChannelBadge.png">
            <a:extLst>
              <a:ext uri="{FF2B5EF4-FFF2-40B4-BE49-F238E27FC236}">
                <a16:creationId xmlns:a16="http://schemas.microsoft.com/office/drawing/2014/main" id="{FD82DA1B-9C4F-47A9-B1ED-EC2964B89702}"/>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012F86D5-4F03-4FB5-BA1D-6151CAD7C8D5}"/>
              </a:ext>
            </a:extLst>
          </p:cNvPr>
          <p:cNvSpPr txBox="1"/>
          <p:nvPr/>
        </p:nvSpPr>
        <p:spPr>
          <a:xfrm>
            <a:off x="184745" y="3705117"/>
            <a:ext cx="1493076" cy="246221"/>
          </a:xfrm>
          <a:prstGeom prst="rect">
            <a:avLst/>
          </a:prstGeom>
          <a:noFill/>
        </p:spPr>
        <p:txBody>
          <a:bodyPr wrap="square" rtlCol="0">
            <a:spAutoFit/>
          </a:bodyPr>
          <a:lstStyle/>
          <a:p>
            <a:pPr algn="ctr"/>
            <a:r>
              <a:rPr lang="en-US" sz="1000" b="1" u="sng" dirty="0"/>
              <a:t>Other SVOD: 4 (3%)</a:t>
            </a:r>
          </a:p>
        </p:txBody>
      </p:sp>
      <p:cxnSp>
        <p:nvCxnSpPr>
          <p:cNvPr id="10" name="Straight Connector 9">
            <a:extLst>
              <a:ext uri="{FF2B5EF4-FFF2-40B4-BE49-F238E27FC236}">
                <a16:creationId xmlns:a16="http://schemas.microsoft.com/office/drawing/2014/main" id="{E35F5EAF-B57E-4427-B33F-9A950A9FAF3C}"/>
              </a:ext>
            </a:extLst>
          </p:cNvPr>
          <p:cNvCxnSpPr>
            <a:cxnSpLocks/>
          </p:cNvCxnSpPr>
          <p:nvPr/>
        </p:nvCxnSpPr>
        <p:spPr>
          <a:xfrm flipH="1" flipV="1">
            <a:off x="1361703" y="3914971"/>
            <a:ext cx="402754" cy="22686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Rounded Rectangle 10">
            <a:extLst>
              <a:ext uri="{FF2B5EF4-FFF2-40B4-BE49-F238E27FC236}">
                <a16:creationId xmlns:a16="http://schemas.microsoft.com/office/drawing/2014/main" id="{877B0CF3-B137-4E1A-BE71-BD4128BFFB3F}"/>
              </a:ext>
            </a:extLst>
          </p:cNvPr>
          <p:cNvSpPr/>
          <p:nvPr/>
        </p:nvSpPr>
        <p:spPr>
          <a:xfrm>
            <a:off x="114301" y="1158679"/>
            <a:ext cx="880441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u="sng" kern="0" dirty="0">
                <a:solidFill>
                  <a:schemeClr val="tx1"/>
                </a:solidFill>
              </a:rPr>
              <a:t>Four-Week Time Period</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chemeClr val="tx1"/>
                </a:solidFill>
              </a:rPr>
              <a:t># of Top 10 Trending Entertainment Programs / Content By Platform</a:t>
            </a:r>
            <a:endParaRPr kumimoji="0" lang="en-US" b="1" i="0" strike="noStrike" kern="0" cap="none" spc="0" normalizeH="0" baseline="0" noProof="0" dirty="0">
              <a:ln>
                <a:noFill/>
              </a:ln>
              <a:solidFill>
                <a:schemeClr val="tx1"/>
              </a:solidFill>
              <a:effectLst/>
              <a:uLnTx/>
              <a:uFillTx/>
            </a:endParaRPr>
          </a:p>
        </p:txBody>
      </p:sp>
      <p:sp>
        <p:nvSpPr>
          <p:cNvPr id="34" name="TextBox 33">
            <a:extLst>
              <a:ext uri="{FF2B5EF4-FFF2-40B4-BE49-F238E27FC236}">
                <a16:creationId xmlns:a16="http://schemas.microsoft.com/office/drawing/2014/main" id="{51A4A724-B235-47B6-9DEC-1F34B21F9B08}"/>
              </a:ext>
            </a:extLst>
          </p:cNvPr>
          <p:cNvSpPr txBox="1"/>
          <p:nvPr/>
        </p:nvSpPr>
        <p:spPr>
          <a:xfrm>
            <a:off x="361949" y="5953484"/>
            <a:ext cx="7181851" cy="415498"/>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Other platform “program” highlights: Netflix – House of Cards, Sense8, The Get Down; Music – T-Wayne, Rake It Up; Online Radio – Most Requested Live (iHeart Radio); YouTube – Car Boys; HBO – HBO Boxing, Mommy Dead &amp; Dearest, Real Time with Bill Maher, The Leftovers; Showtime – Twin Peaks; Starz – American Gods; PPV – UFC 212; Facebook Live – </a:t>
            </a:r>
            <a:r>
              <a:rPr kumimoji="0" lang="en-US" sz="700" b="0"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CFDAAwards</a:t>
            </a: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Snapchat – Ask Ethan &amp; Grayson; WWE Network – WWE Backlash; Video Games – Injustice 2, Life Is Strange 2; Other streaming – E3  </a:t>
            </a:r>
          </a:p>
        </p:txBody>
      </p:sp>
      <p:sp>
        <p:nvSpPr>
          <p:cNvPr id="14" name="TextBox 13">
            <a:extLst>
              <a:ext uri="{FF2B5EF4-FFF2-40B4-BE49-F238E27FC236}">
                <a16:creationId xmlns:a16="http://schemas.microsoft.com/office/drawing/2014/main" id="{A74AB091-8F93-4F5D-93EA-FD8F8E5C1B93}"/>
              </a:ext>
            </a:extLst>
          </p:cNvPr>
          <p:cNvSpPr txBox="1"/>
          <p:nvPr/>
        </p:nvSpPr>
        <p:spPr>
          <a:xfrm>
            <a:off x="295274" y="6427713"/>
            <a:ext cx="7103571" cy="369332"/>
          </a:xfrm>
          <a:prstGeom prst="rect">
            <a:avLst/>
          </a:prstGeom>
          <a:noFill/>
        </p:spPr>
        <p:txBody>
          <a:bodyPr wrap="square" rtlCol="0">
            <a:spAutoFit/>
          </a:bodyPr>
          <a:lstStyle/>
          <a:p>
            <a:r>
              <a:rPr lang="en-US" sz="600" dirty="0">
                <a:latin typeface="Trebuchet MS" panose="020B0603020202020204" pitchFamily="34" charset="0"/>
              </a:rPr>
              <a:t>Source: VAB custom analysis of Top 10 trending Twitter Topics each night (8:30p, 9:30p, 10:30p, 11:30p) during 4-week time period (5/15/2017 – 6/11/2017).  Based on unique program counts. For the purposes of this chart, “program / content” is an all-encompassing definition for individual pieces of content on each platform (albums &amp; singles for music, video games, channel on YouTube, live streaming and/or personality on a social media platform, </a:t>
            </a:r>
            <a:r>
              <a:rPr lang="en-US" sz="600" dirty="0" err="1">
                <a:latin typeface="Trebuchet MS" panose="020B0603020202020204" pitchFamily="34" charset="0"/>
              </a:rPr>
              <a:t>etc</a:t>
            </a:r>
            <a:r>
              <a:rPr lang="en-US" sz="600" dirty="0">
                <a:latin typeface="Trebuchet MS" panose="020B0603020202020204" pitchFamily="34" charset="0"/>
              </a:rPr>
              <a:t>).</a:t>
            </a:r>
          </a:p>
        </p:txBody>
      </p:sp>
    </p:spTree>
    <p:extLst>
      <p:ext uri="{BB962C8B-B14F-4D97-AF65-F5344CB8AC3E}">
        <p14:creationId xmlns:p14="http://schemas.microsoft.com/office/powerpoint/2010/main" val="497884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58ACFC8B-4959-47E7-A0C3-F71FDB098859}"/>
              </a:ext>
            </a:extLst>
          </p:cNvPr>
          <p:cNvSpPr/>
          <p:nvPr/>
        </p:nvSpPr>
        <p:spPr>
          <a:xfrm>
            <a:off x="4871280" y="1856913"/>
            <a:ext cx="4043393" cy="4039340"/>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50CFF02-8385-4F56-B0E9-DFDE485F1284}"/>
              </a:ext>
            </a:extLst>
          </p:cNvPr>
          <p:cNvSpPr/>
          <p:nvPr/>
        </p:nvSpPr>
        <p:spPr>
          <a:xfrm>
            <a:off x="170207" y="1864311"/>
            <a:ext cx="3677051" cy="4039340"/>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A17E99E-2976-4B24-818F-DD5A5A41AA8B}"/>
              </a:ext>
            </a:extLst>
          </p:cNvPr>
          <p:cNvSpPr txBox="1"/>
          <p:nvPr/>
        </p:nvSpPr>
        <p:spPr>
          <a:xfrm>
            <a:off x="161636" y="279676"/>
            <a:ext cx="8836092" cy="810478"/>
          </a:xfrm>
          <a:prstGeom prst="rect">
            <a:avLst/>
          </a:prstGeom>
          <a:noFill/>
        </p:spPr>
        <p:txBody>
          <a:bodyPr wrap="square" rtlCol="0">
            <a:spAutoFit/>
          </a:bodyPr>
          <a:lstStyle/>
          <a:p>
            <a:pPr marR="0" lvl="0" indent="0" algn="ctr" fontAlgn="auto">
              <a:lnSpc>
                <a:spcPts val="2800"/>
              </a:lnSpc>
              <a:spcBef>
                <a:spcPct val="0"/>
              </a:spcBef>
              <a:spcAft>
                <a:spcPts val="0"/>
              </a:spcAft>
              <a:buClrTx/>
              <a:buSzTx/>
              <a:buFontTx/>
              <a:buNone/>
              <a:tabLst/>
              <a:defRPr/>
            </a:pPr>
            <a:r>
              <a:rPr lang="en-US" sz="2600" spc="-100" dirty="0">
                <a:latin typeface="Trebuchet MS"/>
                <a:ea typeface="+mj-ea"/>
              </a:rPr>
              <a:t>Reflecting Their High Level Of Program Engagement, People Also Heavily “Talk” About Show Characters Online As Well</a:t>
            </a:r>
          </a:p>
        </p:txBody>
      </p:sp>
      <p:sp>
        <p:nvSpPr>
          <p:cNvPr id="42" name="TextBox 41">
            <a:extLst>
              <a:ext uri="{FF2B5EF4-FFF2-40B4-BE49-F238E27FC236}">
                <a16:creationId xmlns:a16="http://schemas.microsoft.com/office/drawing/2014/main" id="{C478D6A8-0BF9-4555-AA79-9F11A614BFA1}"/>
              </a:ext>
            </a:extLst>
          </p:cNvPr>
          <p:cNvSpPr txBox="1"/>
          <p:nvPr/>
        </p:nvSpPr>
        <p:spPr>
          <a:xfrm>
            <a:off x="119585" y="6390237"/>
            <a:ext cx="7455346" cy="33855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(8:30p, 9:30p, 10:30p, 11:30p) during 4-week time period (5/15/2017 – 6/11/2017).  Results include both “direct” and “related” TV topics.</a:t>
            </a:r>
          </a:p>
        </p:txBody>
      </p:sp>
      <p:pic>
        <p:nvPicPr>
          <p:cNvPr id="30" name="Picture 29">
            <a:extLst>
              <a:ext uri="{FF2B5EF4-FFF2-40B4-BE49-F238E27FC236}">
                <a16:creationId xmlns:a16="http://schemas.microsoft.com/office/drawing/2014/main" id="{B2E56280-98A3-4ADA-BB73-EE4B06C3AE8E}"/>
              </a:ext>
            </a:extLst>
          </p:cNvPr>
          <p:cNvPicPr>
            <a:picLocks noChangeAspect="1"/>
          </p:cNvPicPr>
          <p:nvPr/>
        </p:nvPicPr>
        <p:blipFill rotWithShape="1">
          <a:blip r:embed="rId2"/>
          <a:srcRect l="7391" t="14106" r="7536" b="13748"/>
          <a:stretch/>
        </p:blipFill>
        <p:spPr>
          <a:xfrm>
            <a:off x="1075763" y="2001584"/>
            <a:ext cx="1037122" cy="659648"/>
          </a:xfrm>
          <a:prstGeom prst="rect">
            <a:avLst/>
          </a:prstGeom>
        </p:spPr>
      </p:pic>
      <p:pic>
        <p:nvPicPr>
          <p:cNvPr id="31" name="Picture 28" descr="9fltuG.png (800×310)">
            <a:extLst>
              <a:ext uri="{FF2B5EF4-FFF2-40B4-BE49-F238E27FC236}">
                <a16:creationId xmlns:a16="http://schemas.microsoft.com/office/drawing/2014/main" id="{91A9B5B6-0755-4F07-9B8B-EEC00C4D3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26" y="3575272"/>
            <a:ext cx="1843624" cy="7144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4" descr="https://upload.wikimedia.org/wikipedia/commons/5/5d/Scandal_logo.png">
            <a:extLst>
              <a:ext uri="{FF2B5EF4-FFF2-40B4-BE49-F238E27FC236}">
                <a16:creationId xmlns:a16="http://schemas.microsoft.com/office/drawing/2014/main" id="{D5FA17F6-F478-49C9-BEAA-0558905093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709" b="28472"/>
          <a:stretch/>
        </p:blipFill>
        <p:spPr bwMode="auto">
          <a:xfrm>
            <a:off x="340284" y="4409997"/>
            <a:ext cx="1789918" cy="4411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0" descr="https://images.bwwstatic.com/tvshowlogos/smF5954595-ACAA-E374-C9976C306B6C298F.jpg">
            <a:extLst>
              <a:ext uri="{FF2B5EF4-FFF2-40B4-BE49-F238E27FC236}">
                <a16:creationId xmlns:a16="http://schemas.microsoft.com/office/drawing/2014/main" id="{9ED24C9F-2169-481E-9A6B-5402807CF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4919" y="5002109"/>
            <a:ext cx="771875" cy="7718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descr="https://typeset-beta.imgix.net/rehost%2F2016%2F9%2F13%2F248c69a2-fe26-41ca-90f0-cefbc2ee7787.jpg">
            <a:extLst>
              <a:ext uri="{FF2B5EF4-FFF2-40B4-BE49-F238E27FC236}">
                <a16:creationId xmlns:a16="http://schemas.microsoft.com/office/drawing/2014/main" id="{234BB6B3-8EA4-4D70-B3BB-6D5491D975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89" r="8324" b="13244"/>
          <a:stretch/>
        </p:blipFill>
        <p:spPr bwMode="auto">
          <a:xfrm>
            <a:off x="4976955" y="3666741"/>
            <a:ext cx="1043106" cy="5752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 name="Picture 20" descr="https://images.britcdn.com/wp-content/uploads/2014/09/1-Main-Edit.jpg">
            <a:extLst>
              <a:ext uri="{FF2B5EF4-FFF2-40B4-BE49-F238E27FC236}">
                <a16:creationId xmlns:a16="http://schemas.microsoft.com/office/drawing/2014/main" id="{C4E9811B-9F1A-400A-A276-15AA03A954F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209" t="7840" r="21024" b="29357"/>
          <a:stretch/>
        </p:blipFill>
        <p:spPr bwMode="auto">
          <a:xfrm>
            <a:off x="7079750" y="4364845"/>
            <a:ext cx="954514" cy="5489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4" name="Picture 8" descr="https://tribzap2it.files.wordpress.com/2014/11/khandi-alexander-scandal-maya-pope.jpg?w=900&amp;h=506">
            <a:extLst>
              <a:ext uri="{FF2B5EF4-FFF2-40B4-BE49-F238E27FC236}">
                <a16:creationId xmlns:a16="http://schemas.microsoft.com/office/drawing/2014/main" id="{B6696392-430A-4AE3-9B87-634E68C8183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6454"/>
          <a:stretch/>
        </p:blipFill>
        <p:spPr bwMode="auto">
          <a:xfrm>
            <a:off x="5011255" y="4364845"/>
            <a:ext cx="904498" cy="5489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7" name="Picture 10" descr="http://www.hypehair.com/wp-content/uploads/2015/02/Toya-Wright-hypehair.jpg">
            <a:extLst>
              <a:ext uri="{FF2B5EF4-FFF2-40B4-BE49-F238E27FC236}">
                <a16:creationId xmlns:a16="http://schemas.microsoft.com/office/drawing/2014/main" id="{B0DAA277-48CD-4ACF-A8BC-4DA5CBB341B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1394"/>
          <a:stretch/>
        </p:blipFill>
        <p:spPr bwMode="auto">
          <a:xfrm>
            <a:off x="5078785" y="5066289"/>
            <a:ext cx="719159" cy="678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9" name="Picture 14" descr="http://static.vibe.com/files/2015/11/Tamar-Braxton-Leaves-DWTS-Illness.jpg">
            <a:extLst>
              <a:ext uri="{FF2B5EF4-FFF2-40B4-BE49-F238E27FC236}">
                <a16:creationId xmlns:a16="http://schemas.microsoft.com/office/drawing/2014/main" id="{A7B4D041-5E08-4917-BCE4-4B84B5BD6D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6745" y="5066288"/>
            <a:ext cx="755007" cy="6781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 name="Picture 12" descr="https://www.famousbirthdays.com/headshots/malaysia-pargo-8.jpg">
            <a:extLst>
              <a:ext uri="{FF2B5EF4-FFF2-40B4-BE49-F238E27FC236}">
                <a16:creationId xmlns:a16="http://schemas.microsoft.com/office/drawing/2014/main" id="{50E3B4B9-FB4F-453E-A9BD-CE3786DA9A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1255" y="2007220"/>
            <a:ext cx="716068" cy="7160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2" name="Picture 16" descr="http://cdn1-www.realitytea.com/assets/uploads/2012/12/tami-roman-e1355984151389.jpg">
            <a:extLst>
              <a:ext uri="{FF2B5EF4-FFF2-40B4-BE49-F238E27FC236}">
                <a16:creationId xmlns:a16="http://schemas.microsoft.com/office/drawing/2014/main" id="{84798229-1AA6-4F69-AF48-FC99379EB4C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542" b="40461"/>
          <a:stretch/>
        </p:blipFill>
        <p:spPr bwMode="auto">
          <a:xfrm>
            <a:off x="7293616" y="2001584"/>
            <a:ext cx="807685" cy="7120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4" name="Picture 24" descr="dwts-logo-1.jpg (1280×720)">
            <a:extLst>
              <a:ext uri="{FF2B5EF4-FFF2-40B4-BE49-F238E27FC236}">
                <a16:creationId xmlns:a16="http://schemas.microsoft.com/office/drawing/2014/main" id="{831F3BCF-CAE6-4FCF-AEA7-0564A18BC2E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9949" y="2909079"/>
            <a:ext cx="1032936" cy="5688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D2D5566-9292-4075-973C-D92732687642}"/>
              </a:ext>
            </a:extLst>
          </p:cNvPr>
          <p:cNvPicPr>
            <a:picLocks noChangeAspect="1"/>
          </p:cNvPicPr>
          <p:nvPr/>
        </p:nvPicPr>
        <p:blipFill>
          <a:blip r:embed="rId14"/>
          <a:stretch>
            <a:fillRect/>
          </a:stretch>
        </p:blipFill>
        <p:spPr>
          <a:xfrm>
            <a:off x="4979947" y="2909079"/>
            <a:ext cx="1037122" cy="583381"/>
          </a:xfrm>
          <a:prstGeom prst="rect">
            <a:avLst/>
          </a:prstGeom>
        </p:spPr>
      </p:pic>
      <p:sp>
        <p:nvSpPr>
          <p:cNvPr id="57" name="TextBox 56">
            <a:extLst>
              <a:ext uri="{FF2B5EF4-FFF2-40B4-BE49-F238E27FC236}">
                <a16:creationId xmlns:a16="http://schemas.microsoft.com/office/drawing/2014/main" id="{7415CA0E-9BF1-4A27-9A1A-57097D446237}"/>
              </a:ext>
            </a:extLst>
          </p:cNvPr>
          <p:cNvSpPr txBox="1"/>
          <p:nvPr/>
        </p:nvSpPr>
        <p:spPr>
          <a:xfrm>
            <a:off x="170207" y="1505140"/>
            <a:ext cx="3677051" cy="36933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b="1" u="sng" dirty="0">
                <a:latin typeface="Calibri"/>
              </a:rPr>
              <a:t>Trending Program Hashtags</a:t>
            </a:r>
          </a:p>
        </p:txBody>
      </p:sp>
      <p:sp>
        <p:nvSpPr>
          <p:cNvPr id="58" name="TextBox 57">
            <a:extLst>
              <a:ext uri="{FF2B5EF4-FFF2-40B4-BE49-F238E27FC236}">
                <a16:creationId xmlns:a16="http://schemas.microsoft.com/office/drawing/2014/main" id="{05CC51CE-24EC-4764-AE0E-4F0DC214CB40}"/>
              </a:ext>
            </a:extLst>
          </p:cNvPr>
          <p:cNvSpPr txBox="1"/>
          <p:nvPr/>
        </p:nvSpPr>
        <p:spPr>
          <a:xfrm>
            <a:off x="2170687" y="2117855"/>
            <a:ext cx="1735487" cy="307777"/>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sz="1400" b="1" dirty="0"/>
              <a:t>#</a:t>
            </a:r>
            <a:r>
              <a:rPr lang="en-US" sz="1400" b="1" dirty="0" err="1"/>
              <a:t>BasketballWives</a:t>
            </a:r>
            <a:endParaRPr lang="en-US" sz="1400" b="1" dirty="0"/>
          </a:p>
        </p:txBody>
      </p:sp>
      <p:sp>
        <p:nvSpPr>
          <p:cNvPr id="60" name="TextBox 59">
            <a:extLst>
              <a:ext uri="{FF2B5EF4-FFF2-40B4-BE49-F238E27FC236}">
                <a16:creationId xmlns:a16="http://schemas.microsoft.com/office/drawing/2014/main" id="{6564E8B8-5286-4ACB-8BA9-576D35E13697}"/>
              </a:ext>
            </a:extLst>
          </p:cNvPr>
          <p:cNvSpPr txBox="1"/>
          <p:nvPr/>
        </p:nvSpPr>
        <p:spPr>
          <a:xfrm>
            <a:off x="4871280" y="1497738"/>
            <a:ext cx="4091874" cy="36933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b="1" u="sng" dirty="0">
                <a:latin typeface="Calibri"/>
              </a:rPr>
              <a:t>Trending Program-Related Topics</a:t>
            </a:r>
          </a:p>
        </p:txBody>
      </p:sp>
      <p:sp>
        <p:nvSpPr>
          <p:cNvPr id="61" name="TextBox 60">
            <a:extLst>
              <a:ext uri="{FF2B5EF4-FFF2-40B4-BE49-F238E27FC236}">
                <a16:creationId xmlns:a16="http://schemas.microsoft.com/office/drawing/2014/main" id="{58871BB0-183C-4B02-81AB-EE355F7B613D}"/>
              </a:ext>
            </a:extLst>
          </p:cNvPr>
          <p:cNvSpPr txBox="1"/>
          <p:nvPr/>
        </p:nvSpPr>
        <p:spPr>
          <a:xfrm>
            <a:off x="5727323" y="2149544"/>
            <a:ext cx="2076602" cy="307777"/>
          </a:xfrm>
          <a:prstGeom prst="rect">
            <a:avLst/>
          </a:prstGeom>
          <a:noFill/>
        </p:spPr>
        <p:txBody>
          <a:bodyPr wrap="square" rtlCol="0">
            <a:spAutoFit/>
          </a:bodyPr>
          <a:lstStyle/>
          <a:p>
            <a:r>
              <a:rPr lang="en-US" sz="1400" b="1" dirty="0"/>
              <a:t>“Malaysia”</a:t>
            </a:r>
          </a:p>
        </p:txBody>
      </p:sp>
      <p:sp>
        <p:nvSpPr>
          <p:cNvPr id="64" name="TextBox 63">
            <a:extLst>
              <a:ext uri="{FF2B5EF4-FFF2-40B4-BE49-F238E27FC236}">
                <a16:creationId xmlns:a16="http://schemas.microsoft.com/office/drawing/2014/main" id="{52FD0D34-1B93-45BE-8B99-FAD5105469E1}"/>
              </a:ext>
            </a:extLst>
          </p:cNvPr>
          <p:cNvSpPr txBox="1"/>
          <p:nvPr/>
        </p:nvSpPr>
        <p:spPr>
          <a:xfrm>
            <a:off x="8045876" y="2151022"/>
            <a:ext cx="831794" cy="307777"/>
          </a:xfrm>
          <a:prstGeom prst="rect">
            <a:avLst/>
          </a:prstGeom>
          <a:noFill/>
        </p:spPr>
        <p:txBody>
          <a:bodyPr wrap="square" rtlCol="0">
            <a:spAutoFit/>
          </a:bodyPr>
          <a:lstStyle/>
          <a:p>
            <a:r>
              <a:rPr lang="en-US" sz="1400" b="1" dirty="0"/>
              <a:t>“Tami”</a:t>
            </a:r>
          </a:p>
        </p:txBody>
      </p:sp>
      <p:sp>
        <p:nvSpPr>
          <p:cNvPr id="65" name="TextBox 64">
            <a:extLst>
              <a:ext uri="{FF2B5EF4-FFF2-40B4-BE49-F238E27FC236}">
                <a16:creationId xmlns:a16="http://schemas.microsoft.com/office/drawing/2014/main" id="{306AEE07-E153-4B86-BA76-64AF12B58341}"/>
              </a:ext>
            </a:extLst>
          </p:cNvPr>
          <p:cNvSpPr txBox="1"/>
          <p:nvPr/>
        </p:nvSpPr>
        <p:spPr>
          <a:xfrm>
            <a:off x="2172165" y="2891690"/>
            <a:ext cx="1584566" cy="523220"/>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sz="1400" b="1" dirty="0"/>
              <a:t>#DWTS</a:t>
            </a:r>
          </a:p>
          <a:p>
            <a:pPr marR="0" lvl="0" defTabSz="457200" rtl="0" eaLnBrk="1" fontAlgn="auto" latinLnBrk="0" hangingPunct="1">
              <a:lnSpc>
                <a:spcPct val="100000"/>
              </a:lnSpc>
              <a:spcBef>
                <a:spcPts val="0"/>
              </a:spcBef>
              <a:spcAft>
                <a:spcPts val="0"/>
              </a:spcAft>
              <a:buClrTx/>
              <a:buSzTx/>
              <a:tabLst/>
              <a:defRPr/>
            </a:pPr>
            <a:r>
              <a:rPr lang="en-US" sz="1400" b="1" dirty="0"/>
              <a:t>#</a:t>
            </a:r>
            <a:r>
              <a:rPr lang="en-US" sz="1400" b="1" dirty="0" err="1"/>
              <a:t>DWTSFinale</a:t>
            </a:r>
            <a:endParaRPr lang="en-US" sz="1400" b="1" dirty="0"/>
          </a:p>
        </p:txBody>
      </p:sp>
      <p:sp>
        <p:nvSpPr>
          <p:cNvPr id="66" name="TextBox 65">
            <a:extLst>
              <a:ext uri="{FF2B5EF4-FFF2-40B4-BE49-F238E27FC236}">
                <a16:creationId xmlns:a16="http://schemas.microsoft.com/office/drawing/2014/main" id="{87C6669F-FAB9-4C8D-B2F5-336169AD74EA}"/>
              </a:ext>
            </a:extLst>
          </p:cNvPr>
          <p:cNvSpPr txBox="1"/>
          <p:nvPr/>
        </p:nvSpPr>
        <p:spPr>
          <a:xfrm>
            <a:off x="6066150" y="3003282"/>
            <a:ext cx="2527434" cy="469359"/>
          </a:xfrm>
          <a:prstGeom prst="rect">
            <a:avLst/>
          </a:prstGeom>
          <a:noFill/>
        </p:spPr>
        <p:txBody>
          <a:bodyPr wrap="square" rtlCol="0">
            <a:spAutoFit/>
          </a:bodyPr>
          <a:lstStyle/>
          <a:p>
            <a:r>
              <a:rPr lang="en-US" sz="1400" b="1" dirty="0"/>
              <a:t>#</a:t>
            </a:r>
            <a:r>
              <a:rPr lang="en-US" sz="1400" b="1" dirty="0" err="1"/>
              <a:t>TeamValMani</a:t>
            </a:r>
            <a:endParaRPr lang="en-US" sz="1400" b="1" dirty="0"/>
          </a:p>
          <a:p>
            <a:r>
              <a:rPr lang="en-US" sz="1050" i="1" dirty="0"/>
              <a:t>(</a:t>
            </a:r>
            <a:r>
              <a:rPr lang="en-US" sz="1050" i="1" dirty="0" err="1"/>
              <a:t>Normani</a:t>
            </a:r>
            <a:r>
              <a:rPr lang="en-US" sz="1050" i="1" dirty="0"/>
              <a:t> Kordei &amp; Val </a:t>
            </a:r>
            <a:r>
              <a:rPr lang="en-US" sz="1050" i="1" dirty="0" err="1"/>
              <a:t>Chmerkovskiy</a:t>
            </a:r>
            <a:r>
              <a:rPr lang="en-US" sz="1050" i="1" dirty="0"/>
              <a:t>)</a:t>
            </a:r>
          </a:p>
        </p:txBody>
      </p:sp>
      <p:sp>
        <p:nvSpPr>
          <p:cNvPr id="67" name="TextBox 66">
            <a:extLst>
              <a:ext uri="{FF2B5EF4-FFF2-40B4-BE49-F238E27FC236}">
                <a16:creationId xmlns:a16="http://schemas.microsoft.com/office/drawing/2014/main" id="{F8348B16-8B9E-49B6-ADF0-1D8446A06D72}"/>
              </a:ext>
            </a:extLst>
          </p:cNvPr>
          <p:cNvSpPr txBox="1"/>
          <p:nvPr/>
        </p:nvSpPr>
        <p:spPr>
          <a:xfrm>
            <a:off x="2164768" y="3745424"/>
            <a:ext cx="1584566" cy="307777"/>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sz="1400" b="1" dirty="0"/>
              <a:t>#Empire</a:t>
            </a:r>
          </a:p>
        </p:txBody>
      </p:sp>
      <p:sp>
        <p:nvSpPr>
          <p:cNvPr id="68" name="TextBox 67">
            <a:extLst>
              <a:ext uri="{FF2B5EF4-FFF2-40B4-BE49-F238E27FC236}">
                <a16:creationId xmlns:a16="http://schemas.microsoft.com/office/drawing/2014/main" id="{B8C09754-0AE8-412D-9199-22B681FC9DF9}"/>
              </a:ext>
            </a:extLst>
          </p:cNvPr>
          <p:cNvSpPr txBox="1"/>
          <p:nvPr/>
        </p:nvSpPr>
        <p:spPr>
          <a:xfrm>
            <a:off x="6046247" y="3769988"/>
            <a:ext cx="2076602" cy="307777"/>
          </a:xfrm>
          <a:prstGeom prst="rect">
            <a:avLst/>
          </a:prstGeom>
          <a:noFill/>
        </p:spPr>
        <p:txBody>
          <a:bodyPr wrap="square" rtlCol="0">
            <a:spAutoFit/>
          </a:bodyPr>
          <a:lstStyle/>
          <a:p>
            <a:r>
              <a:rPr lang="en-US" sz="1400" b="1" dirty="0"/>
              <a:t>“</a:t>
            </a:r>
            <a:r>
              <a:rPr lang="en-US" sz="1400" b="1" dirty="0" err="1"/>
              <a:t>Lucious</a:t>
            </a:r>
            <a:r>
              <a:rPr lang="en-US" sz="1400" b="1" dirty="0"/>
              <a:t>”</a:t>
            </a:r>
          </a:p>
        </p:txBody>
      </p:sp>
      <p:sp>
        <p:nvSpPr>
          <p:cNvPr id="69" name="TextBox 68">
            <a:extLst>
              <a:ext uri="{FF2B5EF4-FFF2-40B4-BE49-F238E27FC236}">
                <a16:creationId xmlns:a16="http://schemas.microsoft.com/office/drawing/2014/main" id="{D50D191A-B55B-4B27-9CC4-9CD0E58D9BBE}"/>
              </a:ext>
            </a:extLst>
          </p:cNvPr>
          <p:cNvSpPr txBox="1"/>
          <p:nvPr/>
        </p:nvSpPr>
        <p:spPr>
          <a:xfrm>
            <a:off x="2182521" y="4446762"/>
            <a:ext cx="1584566" cy="307777"/>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sz="1400" b="1" dirty="0"/>
              <a:t>#Scandal</a:t>
            </a:r>
          </a:p>
        </p:txBody>
      </p:sp>
      <p:sp>
        <p:nvSpPr>
          <p:cNvPr id="70" name="TextBox 69">
            <a:extLst>
              <a:ext uri="{FF2B5EF4-FFF2-40B4-BE49-F238E27FC236}">
                <a16:creationId xmlns:a16="http://schemas.microsoft.com/office/drawing/2014/main" id="{A67F7924-6CF1-4F88-9AB4-A307783101F3}"/>
              </a:ext>
            </a:extLst>
          </p:cNvPr>
          <p:cNvSpPr txBox="1"/>
          <p:nvPr/>
        </p:nvSpPr>
        <p:spPr>
          <a:xfrm>
            <a:off x="5861970" y="4468098"/>
            <a:ext cx="2076602" cy="307777"/>
          </a:xfrm>
          <a:prstGeom prst="rect">
            <a:avLst/>
          </a:prstGeom>
          <a:noFill/>
        </p:spPr>
        <p:txBody>
          <a:bodyPr wrap="square" rtlCol="0">
            <a:spAutoFit/>
          </a:bodyPr>
          <a:lstStyle/>
          <a:p>
            <a:r>
              <a:rPr lang="en-US" sz="1400" b="1" dirty="0"/>
              <a:t>“Maya Pope”</a:t>
            </a:r>
          </a:p>
        </p:txBody>
      </p:sp>
      <p:sp>
        <p:nvSpPr>
          <p:cNvPr id="71" name="TextBox 70">
            <a:extLst>
              <a:ext uri="{FF2B5EF4-FFF2-40B4-BE49-F238E27FC236}">
                <a16:creationId xmlns:a16="http://schemas.microsoft.com/office/drawing/2014/main" id="{815CA987-63BD-4CB1-B861-66FC8FA85E1E}"/>
              </a:ext>
            </a:extLst>
          </p:cNvPr>
          <p:cNvSpPr txBox="1"/>
          <p:nvPr/>
        </p:nvSpPr>
        <p:spPr>
          <a:xfrm>
            <a:off x="8056235" y="4345290"/>
            <a:ext cx="821436" cy="523220"/>
          </a:xfrm>
          <a:prstGeom prst="rect">
            <a:avLst/>
          </a:prstGeom>
          <a:noFill/>
        </p:spPr>
        <p:txBody>
          <a:bodyPr wrap="square" rtlCol="0">
            <a:spAutoFit/>
          </a:bodyPr>
          <a:lstStyle/>
          <a:p>
            <a:pPr algn="ctr"/>
            <a:r>
              <a:rPr lang="en-US" sz="1400" b="1" dirty="0"/>
              <a:t>“Olivia Pope”</a:t>
            </a:r>
          </a:p>
        </p:txBody>
      </p:sp>
      <p:sp>
        <p:nvSpPr>
          <p:cNvPr id="72" name="TextBox 71">
            <a:extLst>
              <a:ext uri="{FF2B5EF4-FFF2-40B4-BE49-F238E27FC236}">
                <a16:creationId xmlns:a16="http://schemas.microsoft.com/office/drawing/2014/main" id="{FE0EE4E1-2FC4-4D12-B459-9E256F125445}"/>
              </a:ext>
            </a:extLst>
          </p:cNvPr>
          <p:cNvSpPr txBox="1"/>
          <p:nvPr/>
        </p:nvSpPr>
        <p:spPr>
          <a:xfrm>
            <a:off x="2183997" y="5202837"/>
            <a:ext cx="1584566" cy="307777"/>
          </a:xfrm>
          <a:prstGeom prst="rect">
            <a:avLst/>
          </a:prstGeom>
          <a:noFill/>
        </p:spPr>
        <p:txBody>
          <a:bodyPr wrap="square" rtlCol="0">
            <a:spAutoFit/>
          </a:bodyPr>
          <a:lstStyle/>
          <a:p>
            <a:pPr marR="0" lvl="0" defTabSz="457200" rtl="0" eaLnBrk="1" fontAlgn="auto" latinLnBrk="0" hangingPunct="1">
              <a:lnSpc>
                <a:spcPct val="100000"/>
              </a:lnSpc>
              <a:spcBef>
                <a:spcPts val="0"/>
              </a:spcBef>
              <a:spcAft>
                <a:spcPts val="0"/>
              </a:spcAft>
              <a:buClrTx/>
              <a:buSzTx/>
              <a:tabLst/>
              <a:defRPr/>
            </a:pPr>
            <a:r>
              <a:rPr lang="en-US" sz="1400" b="1" dirty="0"/>
              <a:t>#</a:t>
            </a:r>
            <a:r>
              <a:rPr lang="en-US" sz="1400" b="1" dirty="0" err="1"/>
              <a:t>FamilyHustle</a:t>
            </a:r>
            <a:endParaRPr lang="en-US" sz="1400" b="1" dirty="0"/>
          </a:p>
        </p:txBody>
      </p:sp>
      <p:sp>
        <p:nvSpPr>
          <p:cNvPr id="73" name="TextBox 72">
            <a:extLst>
              <a:ext uri="{FF2B5EF4-FFF2-40B4-BE49-F238E27FC236}">
                <a16:creationId xmlns:a16="http://schemas.microsoft.com/office/drawing/2014/main" id="{DDB7521B-4272-454E-BAF8-472AB07BF47C}"/>
              </a:ext>
            </a:extLst>
          </p:cNvPr>
          <p:cNvSpPr txBox="1"/>
          <p:nvPr/>
        </p:nvSpPr>
        <p:spPr>
          <a:xfrm>
            <a:off x="5790943" y="5204948"/>
            <a:ext cx="1288807" cy="307777"/>
          </a:xfrm>
          <a:prstGeom prst="rect">
            <a:avLst/>
          </a:prstGeom>
          <a:noFill/>
        </p:spPr>
        <p:txBody>
          <a:bodyPr wrap="square" rtlCol="0">
            <a:spAutoFit/>
          </a:bodyPr>
          <a:lstStyle/>
          <a:p>
            <a:r>
              <a:rPr lang="en-US" sz="1400" b="1" dirty="0"/>
              <a:t>“Toya”</a:t>
            </a:r>
          </a:p>
        </p:txBody>
      </p:sp>
      <p:sp>
        <p:nvSpPr>
          <p:cNvPr id="74" name="TextBox 73">
            <a:extLst>
              <a:ext uri="{FF2B5EF4-FFF2-40B4-BE49-F238E27FC236}">
                <a16:creationId xmlns:a16="http://schemas.microsoft.com/office/drawing/2014/main" id="{BAE91A97-D346-49BE-873D-180BEA7BE6F3}"/>
              </a:ext>
            </a:extLst>
          </p:cNvPr>
          <p:cNvSpPr txBox="1"/>
          <p:nvPr/>
        </p:nvSpPr>
        <p:spPr>
          <a:xfrm>
            <a:off x="8047357" y="5188672"/>
            <a:ext cx="915797" cy="307777"/>
          </a:xfrm>
          <a:prstGeom prst="rect">
            <a:avLst/>
          </a:prstGeom>
          <a:noFill/>
        </p:spPr>
        <p:txBody>
          <a:bodyPr wrap="square" rtlCol="0">
            <a:spAutoFit/>
          </a:bodyPr>
          <a:lstStyle/>
          <a:p>
            <a:r>
              <a:rPr lang="en-US" sz="1400" b="1" dirty="0"/>
              <a:t>“Tamar”</a:t>
            </a:r>
          </a:p>
        </p:txBody>
      </p:sp>
      <p:sp>
        <p:nvSpPr>
          <p:cNvPr id="5" name="Arrow: Right 4">
            <a:extLst>
              <a:ext uri="{FF2B5EF4-FFF2-40B4-BE49-F238E27FC236}">
                <a16:creationId xmlns:a16="http://schemas.microsoft.com/office/drawing/2014/main" id="{BB6E4B5F-83DB-4CFE-A87A-18DF013EDFF6}"/>
              </a:ext>
            </a:extLst>
          </p:cNvPr>
          <p:cNvSpPr/>
          <p:nvPr/>
        </p:nvSpPr>
        <p:spPr>
          <a:xfrm>
            <a:off x="4039340" y="2151022"/>
            <a:ext cx="674703" cy="306299"/>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Arrow: Right 75">
            <a:extLst>
              <a:ext uri="{FF2B5EF4-FFF2-40B4-BE49-F238E27FC236}">
                <a16:creationId xmlns:a16="http://schemas.microsoft.com/office/drawing/2014/main" id="{C08B4801-1891-42BA-9903-34DDF8E4CEF5}"/>
              </a:ext>
            </a:extLst>
          </p:cNvPr>
          <p:cNvSpPr/>
          <p:nvPr/>
        </p:nvSpPr>
        <p:spPr>
          <a:xfrm>
            <a:off x="4040819" y="2995883"/>
            <a:ext cx="674703" cy="306299"/>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Arrow: Right 76">
            <a:extLst>
              <a:ext uri="{FF2B5EF4-FFF2-40B4-BE49-F238E27FC236}">
                <a16:creationId xmlns:a16="http://schemas.microsoft.com/office/drawing/2014/main" id="{1DABC66D-3435-440E-ADAE-7FCB16E33983}"/>
              </a:ext>
            </a:extLst>
          </p:cNvPr>
          <p:cNvSpPr/>
          <p:nvPr/>
        </p:nvSpPr>
        <p:spPr>
          <a:xfrm>
            <a:off x="4042300" y="3760844"/>
            <a:ext cx="674703" cy="306299"/>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Arrow: Right 77">
            <a:extLst>
              <a:ext uri="{FF2B5EF4-FFF2-40B4-BE49-F238E27FC236}">
                <a16:creationId xmlns:a16="http://schemas.microsoft.com/office/drawing/2014/main" id="{D27E6C87-A8A3-44E4-8B3A-7C8CEDC7B4E8}"/>
              </a:ext>
            </a:extLst>
          </p:cNvPr>
          <p:cNvSpPr/>
          <p:nvPr/>
        </p:nvSpPr>
        <p:spPr>
          <a:xfrm>
            <a:off x="4042298" y="4444423"/>
            <a:ext cx="674703" cy="306299"/>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Arrow: Right 78">
            <a:extLst>
              <a:ext uri="{FF2B5EF4-FFF2-40B4-BE49-F238E27FC236}">
                <a16:creationId xmlns:a16="http://schemas.microsoft.com/office/drawing/2014/main" id="{8CD4CF1B-AE59-4CBC-912A-CB5A853FF81E}"/>
              </a:ext>
            </a:extLst>
          </p:cNvPr>
          <p:cNvSpPr/>
          <p:nvPr/>
        </p:nvSpPr>
        <p:spPr>
          <a:xfrm>
            <a:off x="4042297" y="5207904"/>
            <a:ext cx="674703" cy="306299"/>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4B0AD5D3-F9CE-4E52-808A-459AABB523E9}"/>
              </a:ext>
            </a:extLst>
          </p:cNvPr>
          <p:cNvSpPr txBox="1"/>
          <p:nvPr/>
        </p:nvSpPr>
        <p:spPr>
          <a:xfrm>
            <a:off x="175525" y="1204006"/>
            <a:ext cx="8792947" cy="307777"/>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en-US" sz="1400" dirty="0">
                <a:latin typeface="Trebuchet MS" panose="020B0603020202020204" pitchFamily="34" charset="0"/>
              </a:rPr>
              <a:t>Much of a character’s high social chatter centers on “I can’t believe what they just did!” entertainment</a:t>
            </a:r>
          </a:p>
        </p:txBody>
      </p:sp>
      <p:sp>
        <p:nvSpPr>
          <p:cNvPr id="48" name="Text Placeholder 4">
            <a:extLst>
              <a:ext uri="{FF2B5EF4-FFF2-40B4-BE49-F238E27FC236}">
                <a16:creationId xmlns:a16="http://schemas.microsoft.com/office/drawing/2014/main" id="{3B0C2C88-FD4F-4843-B32A-47FF171CA381}"/>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53" name="Picture 52">
            <a:extLst>
              <a:ext uri="{FF2B5EF4-FFF2-40B4-BE49-F238E27FC236}">
                <a16:creationId xmlns:a16="http://schemas.microsoft.com/office/drawing/2014/main" id="{110C8633-0B01-4E8B-BCAD-9C8E63D2FBAF}"/>
              </a:ext>
            </a:extLst>
          </p:cNvPr>
          <p:cNvPicPr>
            <a:picLocks noChangeAspect="1"/>
          </p:cNvPicPr>
          <p:nvPr/>
        </p:nvPicPr>
        <p:blipFill>
          <a:blip r:embed="rId15"/>
          <a:stretch>
            <a:fillRect/>
          </a:stretch>
        </p:blipFill>
        <p:spPr>
          <a:xfrm>
            <a:off x="1851067" y="6189666"/>
            <a:ext cx="234572" cy="234572"/>
          </a:xfrm>
          <a:prstGeom prst="rect">
            <a:avLst/>
          </a:prstGeom>
        </p:spPr>
      </p:pic>
      <p:pic>
        <p:nvPicPr>
          <p:cNvPr id="55" name="Picture 54">
            <a:extLst>
              <a:ext uri="{FF2B5EF4-FFF2-40B4-BE49-F238E27FC236}">
                <a16:creationId xmlns:a16="http://schemas.microsoft.com/office/drawing/2014/main" id="{9AACCE66-CE5D-46A9-9F5E-149FDF0E3EE9}"/>
              </a:ext>
            </a:extLst>
          </p:cNvPr>
          <p:cNvPicPr>
            <a:picLocks noChangeAspect="1"/>
          </p:cNvPicPr>
          <p:nvPr/>
        </p:nvPicPr>
        <p:blipFill>
          <a:blip r:embed="rId15"/>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2689786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5885" y="341821"/>
            <a:ext cx="8816568" cy="810478"/>
          </a:xfrm>
          <a:prstGeom prst="rect">
            <a:avLst/>
          </a:prstGeom>
          <a:noFill/>
        </p:spPr>
        <p:txBody>
          <a:bodyPr wrap="square" rtlCol="0">
            <a:spAutoFit/>
          </a:bodyPr>
          <a:lstStyle/>
          <a:p>
            <a:pPr algn="ctr">
              <a:lnSpc>
                <a:spcPts val="2800"/>
              </a:lnSpc>
              <a:spcBef>
                <a:spcPct val="0"/>
              </a:spcBef>
              <a:defRPr/>
            </a:pPr>
            <a:r>
              <a:rPr lang="en-US" sz="2600" spc="-100" dirty="0">
                <a:latin typeface="Trebuchet MS"/>
                <a:ea typeface="+mj-ea"/>
              </a:rPr>
              <a:t>All Major Sports That Are “In-Season” Feature Several Games Or Events With Heavy Social Chatter</a:t>
            </a:r>
          </a:p>
        </p:txBody>
      </p:sp>
      <p:graphicFrame>
        <p:nvGraphicFramePr>
          <p:cNvPr id="12" name="Chart 11"/>
          <p:cNvGraphicFramePr/>
          <p:nvPr>
            <p:extLst/>
          </p:nvPr>
        </p:nvGraphicFramePr>
        <p:xfrm>
          <a:off x="157310" y="2341604"/>
          <a:ext cx="8816568" cy="3348982"/>
        </p:xfrm>
        <a:graphic>
          <a:graphicData uri="http://schemas.openxmlformats.org/drawingml/2006/chart">
            <c:chart xmlns:c="http://schemas.openxmlformats.org/drawingml/2006/chart" xmlns:r="http://schemas.openxmlformats.org/officeDocument/2006/relationships" r:id="rId3"/>
          </a:graphicData>
        </a:graphic>
      </p:graphicFrame>
      <p:sp>
        <p:nvSpPr>
          <p:cNvPr id="29" name="Rounded Rectangle 10"/>
          <p:cNvSpPr/>
          <p:nvPr/>
        </p:nvSpPr>
        <p:spPr>
          <a:xfrm>
            <a:off x="157310" y="2141840"/>
            <a:ext cx="8816568"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u="sng" kern="0" dirty="0">
                <a:solidFill>
                  <a:schemeClr val="tx1"/>
                </a:solidFill>
              </a:rPr>
              <a:t>Four-Week Time Period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schemeClr val="tx1"/>
                </a:solidFill>
              </a:rPr>
              <a:t># of Top 10 Trending Topics By Sport</a:t>
            </a:r>
            <a:endParaRPr kumimoji="0" lang="en-US" sz="1600" b="1" i="0" strike="noStrike" kern="0" cap="none" spc="0" normalizeH="0" baseline="0" noProof="0" dirty="0">
              <a:ln>
                <a:noFill/>
              </a:ln>
              <a:solidFill>
                <a:schemeClr val="tx1"/>
              </a:solidFill>
              <a:effectLst/>
              <a:uLnTx/>
              <a:uFillTx/>
            </a:endParaRPr>
          </a:p>
        </p:txBody>
      </p:sp>
      <p:sp>
        <p:nvSpPr>
          <p:cNvPr id="10" name="TextBox 9">
            <a:extLst>
              <a:ext uri="{FF2B5EF4-FFF2-40B4-BE49-F238E27FC236}">
                <a16:creationId xmlns:a16="http://schemas.microsoft.com/office/drawing/2014/main" id="{8D5A7294-F29A-4C37-B36C-4DA8E8F975F5}"/>
              </a:ext>
            </a:extLst>
          </p:cNvPr>
          <p:cNvSpPr txBox="1"/>
          <p:nvPr/>
        </p:nvSpPr>
        <p:spPr>
          <a:xfrm>
            <a:off x="185885" y="1227582"/>
            <a:ext cx="8787993"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strike="noStrike" kern="1200" cap="none" spc="0" normalizeH="0" baseline="0" noProof="0" dirty="0">
                <a:ln>
                  <a:noFill/>
                </a:ln>
                <a:solidFill>
                  <a:prstClr val="black"/>
                </a:solidFill>
                <a:effectLst/>
                <a:uLnTx/>
                <a:uFillTx/>
                <a:ea typeface="+mn-ea"/>
                <a:cs typeface="+mn-cs"/>
              </a:rPr>
              <a:t>During the four-week</a:t>
            </a:r>
            <a:r>
              <a:rPr kumimoji="0" lang="en-US" sz="1200" b="0" i="0" strike="noStrike" kern="1200" cap="none" spc="0" normalizeH="0" noProof="0" dirty="0">
                <a:ln>
                  <a:noFill/>
                </a:ln>
                <a:solidFill>
                  <a:prstClr val="black"/>
                </a:solidFill>
                <a:effectLst/>
                <a:uLnTx/>
                <a:uFillTx/>
                <a:ea typeface="+mn-ea"/>
                <a:cs typeface="+mn-cs"/>
              </a:rPr>
              <a:t> time period, </a:t>
            </a:r>
            <a:r>
              <a:rPr kumimoji="0" lang="en-US" sz="1200" b="0" i="0" u="sng" strike="noStrike" kern="1200" cap="none" spc="0" normalizeH="0" noProof="0" dirty="0">
                <a:ln>
                  <a:noFill/>
                </a:ln>
                <a:solidFill>
                  <a:prstClr val="black"/>
                </a:solidFill>
                <a:effectLst/>
                <a:uLnTx/>
                <a:uFillTx/>
                <a:ea typeface="+mn-ea"/>
                <a:cs typeface="+mn-cs"/>
              </a:rPr>
              <a:t>237</a:t>
            </a:r>
            <a:r>
              <a:rPr kumimoji="0" lang="en-US" sz="1200" b="0" i="0" strike="noStrike" kern="1200" cap="none" spc="0" normalizeH="0" noProof="0" dirty="0">
                <a:ln>
                  <a:noFill/>
                </a:ln>
                <a:solidFill>
                  <a:prstClr val="black"/>
                </a:solidFill>
                <a:effectLst/>
                <a:uLnTx/>
                <a:uFillTx/>
                <a:ea typeface="+mn-ea"/>
                <a:cs typeface="+mn-cs"/>
              </a:rPr>
              <a:t> separate sports TV topics (games, teams, athletes, </a:t>
            </a:r>
            <a:r>
              <a:rPr kumimoji="0" lang="en-US" sz="1200" b="0" i="0" strike="noStrike" kern="1200" cap="none" spc="0" normalizeH="0" noProof="0" dirty="0" err="1">
                <a:ln>
                  <a:noFill/>
                </a:ln>
                <a:solidFill>
                  <a:prstClr val="black"/>
                </a:solidFill>
                <a:effectLst/>
                <a:uLnTx/>
                <a:uFillTx/>
                <a:ea typeface="+mn-ea"/>
                <a:cs typeface="+mn-cs"/>
              </a:rPr>
              <a:t>etc</a:t>
            </a:r>
            <a:r>
              <a:rPr kumimoji="0" lang="en-US" sz="1200" b="0" i="0" strike="noStrike" kern="1200" cap="none" spc="0" normalizeH="0" noProof="0" dirty="0">
                <a:ln>
                  <a:noFill/>
                </a:ln>
                <a:solidFill>
                  <a:prstClr val="black"/>
                </a:solidFill>
                <a:effectLst/>
                <a:uLnTx/>
                <a:uFillTx/>
                <a:ea typeface="+mn-ea"/>
                <a:cs typeface="+mn-cs"/>
              </a:rPr>
              <a:t>) in total trended in the Top 10; an average of more than 8 per night  </a:t>
            </a:r>
          </a:p>
          <a:p>
            <a:pPr marL="742950" lvl="1" indent="-285750">
              <a:buFont typeface="Arial" panose="020B0604020202020204" pitchFamily="34" charset="0"/>
              <a:buChar char="•"/>
              <a:defRPr/>
            </a:pPr>
            <a:r>
              <a:rPr kumimoji="0" lang="en-US" sz="1100" b="0" i="0" strike="noStrike" kern="1200" cap="none" spc="0" normalizeH="0" noProof="0" dirty="0">
                <a:ln>
                  <a:noFill/>
                </a:ln>
                <a:solidFill>
                  <a:prstClr val="black"/>
                </a:solidFill>
                <a:effectLst/>
                <a:uLnTx/>
                <a:uFillTx/>
                <a:ea typeface="+mn-ea"/>
                <a:cs typeface="+mn-cs"/>
              </a:rPr>
              <a:t>Some nights, like Saturday May 20</a:t>
            </a:r>
            <a:r>
              <a:rPr kumimoji="0" lang="en-US" sz="1100" b="0" i="0" strike="noStrike" kern="1200" cap="none" spc="0" normalizeH="0" baseline="30000" noProof="0" dirty="0">
                <a:ln>
                  <a:noFill/>
                </a:ln>
                <a:solidFill>
                  <a:prstClr val="black"/>
                </a:solidFill>
                <a:effectLst/>
                <a:uLnTx/>
                <a:uFillTx/>
                <a:ea typeface="+mn-ea"/>
                <a:cs typeface="+mn-cs"/>
              </a:rPr>
              <a:t>th</a:t>
            </a:r>
            <a:r>
              <a:rPr kumimoji="0" lang="en-US" sz="1100" b="0" i="0" strike="noStrike" kern="1200" cap="none" spc="0" normalizeH="0" noProof="0" dirty="0">
                <a:ln>
                  <a:noFill/>
                </a:ln>
                <a:solidFill>
                  <a:prstClr val="black"/>
                </a:solidFill>
                <a:effectLst/>
                <a:uLnTx/>
                <a:uFillTx/>
                <a:ea typeface="+mn-ea"/>
                <a:cs typeface="+mn-cs"/>
              </a:rPr>
              <a:t>,  saw primetime </a:t>
            </a:r>
            <a:r>
              <a:rPr lang="en-US" sz="1100" dirty="0">
                <a:solidFill>
                  <a:prstClr val="black"/>
                </a:solidFill>
              </a:rPr>
              <a:t>trending</a:t>
            </a:r>
            <a:r>
              <a:rPr kumimoji="0" lang="en-US" sz="1100" b="0" i="0" strike="noStrike" kern="1200" cap="none" spc="0" normalizeH="0" noProof="0" dirty="0">
                <a:ln>
                  <a:noFill/>
                </a:ln>
                <a:solidFill>
                  <a:prstClr val="black"/>
                </a:solidFill>
                <a:effectLst/>
                <a:uLnTx/>
                <a:uFillTx/>
                <a:ea typeface="+mn-ea"/>
                <a:cs typeface="+mn-cs"/>
              </a:rPr>
              <a:t> topics from as many as </a:t>
            </a:r>
            <a:r>
              <a:rPr lang="en-US" sz="1100" dirty="0">
                <a:solidFill>
                  <a:prstClr val="black"/>
                </a:solidFill>
              </a:rPr>
              <a:t>five</a:t>
            </a:r>
            <a:r>
              <a:rPr kumimoji="0" lang="en-US" sz="1100" b="0" i="0" strike="noStrike" kern="1200" cap="none" spc="0" normalizeH="0" noProof="0" dirty="0">
                <a:ln>
                  <a:noFill/>
                </a:ln>
                <a:solidFill>
                  <a:prstClr val="black"/>
                </a:solidFill>
                <a:effectLst/>
                <a:uLnTx/>
                <a:uFillTx/>
                <a:ea typeface="+mn-ea"/>
                <a:cs typeface="+mn-cs"/>
              </a:rPr>
              <a:t> different sports </a:t>
            </a:r>
            <a:r>
              <a:rPr lang="en-US" sz="1100" dirty="0">
                <a:solidFill>
                  <a:prstClr val="black"/>
                </a:solidFill>
              </a:rPr>
              <a:t>(Preakness Race, MLS Soccer, NASCAR, NBA &amp; NHL Conference Finals</a:t>
            </a:r>
            <a:r>
              <a:rPr kumimoji="0" lang="en-US" sz="1100" b="0" i="0" strike="noStrike" kern="1200" cap="none" spc="0" normalizeH="0" noProof="0" dirty="0">
                <a:ln>
                  <a:noFill/>
                </a:ln>
                <a:solidFill>
                  <a:prstClr val="black"/>
                </a:solidFill>
                <a:effectLst/>
                <a:uLnTx/>
                <a:uFillTx/>
                <a:ea typeface="+mn-ea"/>
                <a:cs typeface="+mn-cs"/>
              </a:rPr>
              <a:t>)</a:t>
            </a:r>
            <a:endParaRPr kumimoji="0" lang="en-US" sz="1050" b="1" i="0" strike="noStrike" kern="1200" cap="none" spc="0" normalizeH="0" baseline="0" noProof="0" dirty="0">
              <a:ln>
                <a:noFill/>
              </a:ln>
              <a:solidFill>
                <a:prstClr val="black"/>
              </a:solidFill>
              <a:effectLst/>
              <a:uLnTx/>
              <a:uFillTx/>
              <a:ea typeface="+mn-ea"/>
              <a:cs typeface="+mn-cs"/>
            </a:endParaRPr>
          </a:p>
        </p:txBody>
      </p:sp>
      <p:sp>
        <p:nvSpPr>
          <p:cNvPr id="11" name="TextBox 10">
            <a:extLst>
              <a:ext uri="{FF2B5EF4-FFF2-40B4-BE49-F238E27FC236}">
                <a16:creationId xmlns:a16="http://schemas.microsoft.com/office/drawing/2014/main" id="{530237CE-CC5B-44F8-A2FD-5F78CA6DF912}"/>
              </a:ext>
            </a:extLst>
          </p:cNvPr>
          <p:cNvSpPr txBox="1"/>
          <p:nvPr/>
        </p:nvSpPr>
        <p:spPr>
          <a:xfrm>
            <a:off x="185884" y="5772715"/>
            <a:ext cx="8787993" cy="184666"/>
          </a:xfrm>
          <a:prstGeom prst="rect">
            <a:avLst/>
          </a:prstGeom>
          <a:noFill/>
        </p:spPr>
        <p:txBody>
          <a:bodyPr wrap="square" rtlCol="0">
            <a:spAutoFit/>
          </a:bodyPr>
          <a:lstStyle/>
          <a:p>
            <a:r>
              <a:rPr lang="en-US" sz="600" dirty="0">
                <a:latin typeface="Trebuchet MS" panose="020B0603020202020204" pitchFamily="34" charset="0"/>
              </a:rPr>
              <a:t>*Notes: USMNT = U.S. Men’s National Team; NCAA Sports include College Baseball, College Softball &amp; Track &amp; Field; Int’l Soccer reflects Champions League &amp; Liga MX; UFC reflects only trending topics related to ad-supported TV programming (not PPV)</a:t>
            </a:r>
          </a:p>
        </p:txBody>
      </p:sp>
      <p:sp>
        <p:nvSpPr>
          <p:cNvPr id="9" name="TextBox 8">
            <a:extLst>
              <a:ext uri="{FF2B5EF4-FFF2-40B4-BE49-F238E27FC236}">
                <a16:creationId xmlns:a16="http://schemas.microsoft.com/office/drawing/2014/main" id="{79C72D94-40FD-4A3F-9B2A-F1F13454CC28}"/>
              </a:ext>
            </a:extLst>
          </p:cNvPr>
          <p:cNvSpPr txBox="1"/>
          <p:nvPr/>
        </p:nvSpPr>
        <p:spPr>
          <a:xfrm>
            <a:off x="134806" y="6380098"/>
            <a:ext cx="7366821" cy="415498"/>
          </a:xfrm>
          <a:prstGeom prst="rect">
            <a:avLst/>
          </a:prstGeom>
          <a:noFill/>
        </p:spPr>
        <p:txBody>
          <a:bodyPr wrap="square" rtlCol="0">
            <a:spAutoFit/>
          </a:bodyPr>
          <a:lstStyle/>
          <a:p>
            <a:r>
              <a:rPr lang="en-US" sz="700" dirty="0">
                <a:latin typeface="Trebuchet MS" panose="020B0603020202020204" pitchFamily="34" charset="0"/>
              </a:rPr>
              <a:t>Source: VAB custom analysis of Top 10 trending Twitter Topics each night (8:30p, 9:30p, 10:30p, 11:30p) during 4-week time period (5/5/2017 – 6/11/2017).  Results include both “direct” and “related” TV topics.  Topics include direct program hashtags as well as sports TV-related topics tied to athletes, teams and game references.  The 237 sports TV topics includes duplication for similar topics trending in different games (ex. “LeBron”) which explains the slight variance with the overall unique sports figures on page 20.</a:t>
            </a:r>
          </a:p>
        </p:txBody>
      </p:sp>
      <p:sp>
        <p:nvSpPr>
          <p:cNvPr id="16" name="Text Placeholder 4">
            <a:extLst>
              <a:ext uri="{FF2B5EF4-FFF2-40B4-BE49-F238E27FC236}">
                <a16:creationId xmlns:a16="http://schemas.microsoft.com/office/drawing/2014/main" id="{0FD6B356-FF1E-4677-943D-5DE328CDF609}"/>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8" name="Picture 17">
            <a:extLst>
              <a:ext uri="{FF2B5EF4-FFF2-40B4-BE49-F238E27FC236}">
                <a16:creationId xmlns:a16="http://schemas.microsoft.com/office/drawing/2014/main" id="{FECFC72E-0451-4443-9053-78F34992B810}"/>
              </a:ext>
            </a:extLst>
          </p:cNvPr>
          <p:cNvPicPr>
            <a:picLocks noChangeAspect="1"/>
          </p:cNvPicPr>
          <p:nvPr/>
        </p:nvPicPr>
        <p:blipFill>
          <a:blip r:embed="rId4"/>
          <a:stretch>
            <a:fillRect/>
          </a:stretch>
        </p:blipFill>
        <p:spPr>
          <a:xfrm>
            <a:off x="1851067" y="6189666"/>
            <a:ext cx="234572" cy="234572"/>
          </a:xfrm>
          <a:prstGeom prst="rect">
            <a:avLst/>
          </a:prstGeom>
        </p:spPr>
      </p:pic>
      <p:pic>
        <p:nvPicPr>
          <p:cNvPr id="19" name="Picture 18">
            <a:extLst>
              <a:ext uri="{FF2B5EF4-FFF2-40B4-BE49-F238E27FC236}">
                <a16:creationId xmlns:a16="http://schemas.microsoft.com/office/drawing/2014/main" id="{DE929CC0-E64B-4438-A79A-ADCB1A554AE3}"/>
              </a:ext>
            </a:extLst>
          </p:cNvPr>
          <p:cNvPicPr>
            <a:picLocks noChangeAspect="1"/>
          </p:cNvPicPr>
          <p:nvPr/>
        </p:nvPicPr>
        <p:blipFill>
          <a:blip r:embed="rId4"/>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4271789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A8BA0-13BD-4335-B109-AD54CFFB80A6}"/>
              </a:ext>
            </a:extLst>
          </p:cNvPr>
          <p:cNvSpPr/>
          <p:nvPr/>
        </p:nvSpPr>
        <p:spPr>
          <a:xfrm>
            <a:off x="158620" y="1849083"/>
            <a:ext cx="8852030" cy="41966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58620" y="261282"/>
            <a:ext cx="8852030" cy="810478"/>
          </a:xfrm>
          <a:prstGeom prst="rect">
            <a:avLst/>
          </a:prstGeom>
          <a:noFill/>
        </p:spPr>
        <p:txBody>
          <a:bodyPr wrap="square" rtlCol="0">
            <a:spAutoFit/>
          </a:bodyPr>
          <a:lstStyle/>
          <a:p>
            <a:pPr algn="ctr">
              <a:lnSpc>
                <a:spcPts val="2800"/>
              </a:lnSpc>
              <a:spcBef>
                <a:spcPct val="0"/>
              </a:spcBef>
              <a:defRPr/>
            </a:pPr>
            <a:r>
              <a:rPr lang="en-US" sz="2600" spc="-100" dirty="0">
                <a:latin typeface="Trebuchet MS"/>
                <a:ea typeface="+mj-ea"/>
              </a:rPr>
              <a:t>TV Sports-Related Top Trending Topics Typically Involve Athletes, Team Hashtags &amp; Names And Game References</a:t>
            </a:r>
          </a:p>
        </p:txBody>
      </p:sp>
      <p:sp>
        <p:nvSpPr>
          <p:cNvPr id="6" name="TextBox 5"/>
          <p:cNvSpPr txBox="1"/>
          <p:nvPr/>
        </p:nvSpPr>
        <p:spPr>
          <a:xfrm>
            <a:off x="257175" y="6371052"/>
            <a:ext cx="721042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effectLst/>
                <a:uLnTx/>
                <a:uFillTx/>
                <a:latin typeface="Trebuchet MS" panose="020B0603020202020204" pitchFamily="34" charset="0"/>
                <a:ea typeface="+mn-ea"/>
                <a:cs typeface="+mn-cs"/>
              </a:rPr>
              <a:t>Source: VAB custom analysis of Top 10 trending Twitter Topics each night (8:30p, 9:30p, 10:30p, 11:30p) during 4-week time period (5/15/2017 – </a:t>
            </a:r>
            <a:r>
              <a:rPr lang="en-US" sz="700" dirty="0">
                <a:latin typeface="Trebuchet MS" panose="020B0603020202020204" pitchFamily="34" charset="0"/>
              </a:rPr>
              <a:t>6/11/2017</a:t>
            </a:r>
            <a:r>
              <a:rPr kumimoji="0" lang="en-US" sz="700" b="0" i="0" u="none" strike="noStrike" kern="1200" cap="none" spc="0" normalizeH="0" baseline="0" noProof="0" dirty="0">
                <a:ln>
                  <a:noFill/>
                </a:ln>
                <a:effectLst/>
                <a:uLnTx/>
                <a:uFillTx/>
                <a:latin typeface="Trebuchet MS" panose="020B0603020202020204" pitchFamily="34" charset="0"/>
                <a:ea typeface="+mn-ea"/>
                <a:cs typeface="+mn-cs"/>
              </a:rPr>
              <a:t>).  Results reflect just “related” sports TV topics and</a:t>
            </a:r>
            <a:r>
              <a:rPr kumimoji="0" lang="en-US" sz="700" b="0" i="0" u="none" strike="noStrike" kern="1200" cap="none" spc="0" normalizeH="0" noProof="0" dirty="0">
                <a:ln>
                  <a:noFill/>
                </a:ln>
                <a:effectLst/>
                <a:uLnTx/>
                <a:uFillTx/>
                <a:latin typeface="Trebuchet MS" panose="020B0603020202020204" pitchFamily="34" charset="0"/>
                <a:ea typeface="+mn-ea"/>
                <a:cs typeface="+mn-cs"/>
              </a:rPr>
              <a:t> doesn’t include official televised event hashtags</a:t>
            </a:r>
            <a:r>
              <a:rPr kumimoji="0" lang="en-US" sz="700" b="0" i="0" u="none" strike="noStrike" kern="1200" cap="none" spc="0" normalizeH="0" baseline="0" noProof="0" dirty="0">
                <a:ln>
                  <a:noFill/>
                </a:ln>
                <a:effectLst/>
                <a:uLnTx/>
                <a:uFillTx/>
                <a:latin typeface="Trebuchet MS" panose="020B0603020202020204" pitchFamily="34" charset="0"/>
                <a:ea typeface="+mn-ea"/>
                <a:cs typeface="+mn-cs"/>
              </a:rPr>
              <a:t>. “Most Viral Athlete” = the athlete who was a top 10 trending topic the most in their respective sport during the time period. </a:t>
            </a:r>
          </a:p>
        </p:txBody>
      </p:sp>
      <p:sp>
        <p:nvSpPr>
          <p:cNvPr id="7" name="TextBox 6"/>
          <p:cNvSpPr txBox="1"/>
          <p:nvPr/>
        </p:nvSpPr>
        <p:spPr>
          <a:xfrm>
            <a:off x="157310" y="1200259"/>
            <a:ext cx="865880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prstClr val="black"/>
                </a:solidFill>
                <a:effectLst/>
                <a:uLnTx/>
                <a:uFillTx/>
                <a:ea typeface="+mn-ea"/>
                <a:cs typeface="+mn-cs"/>
              </a:rPr>
              <a:t>During the four-week</a:t>
            </a:r>
            <a:r>
              <a:rPr kumimoji="0" lang="en-US" sz="1400" b="0" i="0" strike="noStrike" kern="1200" cap="none" spc="0" normalizeH="0" noProof="0" dirty="0">
                <a:ln>
                  <a:noFill/>
                </a:ln>
                <a:solidFill>
                  <a:prstClr val="black"/>
                </a:solidFill>
                <a:effectLst/>
                <a:uLnTx/>
                <a:uFillTx/>
                <a:ea typeface="+mn-ea"/>
                <a:cs typeface="+mn-cs"/>
              </a:rPr>
              <a:t> time period, </a:t>
            </a:r>
            <a:r>
              <a:rPr kumimoji="0" lang="en-US" sz="1400" b="0" i="0" u="sng" strike="noStrike" kern="1200" cap="none" spc="0" normalizeH="0" noProof="0" dirty="0">
                <a:ln>
                  <a:noFill/>
                </a:ln>
                <a:solidFill>
                  <a:prstClr val="black"/>
                </a:solidFill>
                <a:effectLst/>
                <a:uLnTx/>
                <a:uFillTx/>
                <a:ea typeface="+mn-ea"/>
                <a:cs typeface="+mn-cs"/>
              </a:rPr>
              <a:t>205</a:t>
            </a:r>
            <a:r>
              <a:rPr kumimoji="0" lang="en-US" sz="1400" b="0" i="0" strike="noStrike" kern="1200" cap="none" spc="0" normalizeH="0" noProof="0" dirty="0">
                <a:ln>
                  <a:noFill/>
                </a:ln>
                <a:solidFill>
                  <a:prstClr val="black"/>
                </a:solidFill>
                <a:effectLst/>
                <a:uLnTx/>
                <a:uFillTx/>
                <a:ea typeface="+mn-ea"/>
                <a:cs typeface="+mn-cs"/>
              </a:rPr>
              <a:t> unique sports-related TV topics (excluding </a:t>
            </a:r>
            <a:r>
              <a:rPr lang="en-US" sz="1400" noProof="0" dirty="0">
                <a:solidFill>
                  <a:prstClr val="black"/>
                </a:solidFill>
              </a:rPr>
              <a:t>TV game / event </a:t>
            </a:r>
            <a:r>
              <a:rPr kumimoji="0" lang="en-US" sz="1400" b="0" i="0" strike="noStrike" kern="1200" cap="none" spc="0" normalizeH="0" noProof="0" dirty="0">
                <a:ln>
                  <a:noFill/>
                </a:ln>
                <a:solidFill>
                  <a:prstClr val="black"/>
                </a:solidFill>
                <a:effectLst/>
                <a:uLnTx/>
                <a:uFillTx/>
                <a:ea typeface="+mn-ea"/>
                <a:cs typeface="+mn-cs"/>
              </a:rPr>
              <a:t>hashtags) trended in the Top 10; an average of more than 7 per night</a:t>
            </a:r>
            <a:endParaRPr kumimoji="0" lang="en-US" sz="1200" b="1" i="0" strike="noStrike" kern="1200" cap="none" spc="0" normalizeH="0" baseline="0" noProof="0" dirty="0">
              <a:ln>
                <a:noFill/>
              </a:ln>
              <a:solidFill>
                <a:prstClr val="black"/>
              </a:solidFill>
              <a:effectLst/>
              <a:uLnTx/>
              <a:uFillTx/>
              <a:ea typeface="+mn-ea"/>
              <a:cs typeface="+mn-cs"/>
            </a:endParaRPr>
          </a:p>
        </p:txBody>
      </p:sp>
      <p:pic>
        <p:nvPicPr>
          <p:cNvPr id="3" name="Picture 2">
            <a:extLst>
              <a:ext uri="{FF2B5EF4-FFF2-40B4-BE49-F238E27FC236}">
                <a16:creationId xmlns:a16="http://schemas.microsoft.com/office/drawing/2014/main" id="{7BDEA839-9229-418B-AB0F-F18F4FFACFE2}"/>
              </a:ext>
            </a:extLst>
          </p:cNvPr>
          <p:cNvPicPr>
            <a:picLocks noChangeAspect="1"/>
          </p:cNvPicPr>
          <p:nvPr/>
        </p:nvPicPr>
        <p:blipFill>
          <a:blip r:embed="rId3"/>
          <a:stretch>
            <a:fillRect/>
          </a:stretch>
        </p:blipFill>
        <p:spPr>
          <a:xfrm>
            <a:off x="4391981" y="1849083"/>
            <a:ext cx="4335358" cy="4276086"/>
          </a:xfrm>
          <a:prstGeom prst="rect">
            <a:avLst/>
          </a:prstGeom>
        </p:spPr>
      </p:pic>
      <p:pic>
        <p:nvPicPr>
          <p:cNvPr id="8" name="Picture 2" descr="http://media.bizj.us/view/img/8381512/pekkarinne*1200xx644-362-0-1.jpg">
            <a:extLst>
              <a:ext uri="{FF2B5EF4-FFF2-40B4-BE49-F238E27FC236}">
                <a16:creationId xmlns:a16="http://schemas.microsoft.com/office/drawing/2014/main" id="{AE8710C3-BAFA-456D-96C7-65E3E7DB3D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143" y="4888790"/>
            <a:ext cx="1475465" cy="8213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E9762D9-FF83-46FC-8306-18F1C4A5EB0A}"/>
              </a:ext>
            </a:extLst>
          </p:cNvPr>
          <p:cNvSpPr/>
          <p:nvPr/>
        </p:nvSpPr>
        <p:spPr>
          <a:xfrm>
            <a:off x="654146" y="4433670"/>
            <a:ext cx="1483373" cy="5145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u="sng" dirty="0" err="1">
                <a:solidFill>
                  <a:schemeClr val="tx1"/>
                </a:solidFill>
              </a:rPr>
              <a:t>Pekka</a:t>
            </a:r>
            <a:r>
              <a:rPr lang="en-US" sz="1100" u="sng" dirty="0">
                <a:solidFill>
                  <a:schemeClr val="tx1"/>
                </a:solidFill>
              </a:rPr>
              <a:t> Rinne</a:t>
            </a:r>
          </a:p>
          <a:p>
            <a:pPr algn="ctr"/>
            <a:r>
              <a:rPr lang="en-US" sz="1100" i="1" dirty="0">
                <a:solidFill>
                  <a:schemeClr val="tx1"/>
                </a:solidFill>
              </a:rPr>
              <a:t>Nashville Predators</a:t>
            </a:r>
          </a:p>
        </p:txBody>
      </p:sp>
      <p:pic>
        <p:nvPicPr>
          <p:cNvPr id="11" name="Picture 4" descr="https://i.kinja-img.com/gawker-media/image/upload/s--9PD8wsFW--/c_scale,fl_progressive,q_80,w_800/tajcjnqqn45ltlbhedwu.jpg">
            <a:extLst>
              <a:ext uri="{FF2B5EF4-FFF2-40B4-BE49-F238E27FC236}">
                <a16:creationId xmlns:a16="http://schemas.microsoft.com/office/drawing/2014/main" id="{C90FA6DC-40E3-4027-B609-B632B0D446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0300" y="3103087"/>
            <a:ext cx="1444066" cy="8104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B1931A1-0854-4452-8A57-52117FFD247F}"/>
              </a:ext>
            </a:extLst>
          </p:cNvPr>
          <p:cNvSpPr/>
          <p:nvPr/>
        </p:nvSpPr>
        <p:spPr>
          <a:xfrm>
            <a:off x="2139277" y="2653840"/>
            <a:ext cx="1598229" cy="5136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u="sng" dirty="0">
                <a:solidFill>
                  <a:schemeClr val="tx1"/>
                </a:solidFill>
              </a:rPr>
              <a:t>Bryce Harper</a:t>
            </a:r>
          </a:p>
          <a:p>
            <a:pPr algn="ctr"/>
            <a:r>
              <a:rPr lang="en-US" sz="1100" i="1" dirty="0">
                <a:solidFill>
                  <a:schemeClr val="tx1"/>
                </a:solidFill>
              </a:rPr>
              <a:t>Washington Nationals</a:t>
            </a:r>
          </a:p>
        </p:txBody>
      </p:sp>
      <p:pic>
        <p:nvPicPr>
          <p:cNvPr id="13" name="Picture 6" descr="http://static4.businessinsider.com/image/562172b9bd86ef14008c2999-1190-625/tristan-thompson-turned-down-an-80-million-contract-from-the-cavs-and-3-months-later-it-looks-like-a-disaster.jpg">
            <a:extLst>
              <a:ext uri="{FF2B5EF4-FFF2-40B4-BE49-F238E27FC236}">
                <a16:creationId xmlns:a16="http://schemas.microsoft.com/office/drawing/2014/main" id="{937C6301-D022-4026-80EC-268067B962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0913"/>
          <a:stretch/>
        </p:blipFill>
        <p:spPr bwMode="auto">
          <a:xfrm>
            <a:off x="708894" y="3096147"/>
            <a:ext cx="1396011" cy="8243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BFA7BC1-255E-483A-9F1A-7CA23148CCF8}"/>
              </a:ext>
            </a:extLst>
          </p:cNvPr>
          <p:cNvSpPr/>
          <p:nvPr/>
        </p:nvSpPr>
        <p:spPr>
          <a:xfrm>
            <a:off x="664504" y="2652875"/>
            <a:ext cx="1523907" cy="5145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u="sng" dirty="0">
                <a:solidFill>
                  <a:schemeClr val="tx1"/>
                </a:solidFill>
              </a:rPr>
              <a:t>Tristan Thompson</a:t>
            </a:r>
          </a:p>
          <a:p>
            <a:pPr algn="ctr"/>
            <a:r>
              <a:rPr lang="en-US" sz="1100" i="1" dirty="0">
                <a:solidFill>
                  <a:schemeClr val="tx1"/>
                </a:solidFill>
              </a:rPr>
              <a:t>Cleveland Cavaliers</a:t>
            </a:r>
          </a:p>
        </p:txBody>
      </p:sp>
      <p:pic>
        <p:nvPicPr>
          <p:cNvPr id="15" name="Picture 10" descr="https://i.kinja-img.com/gawker-media/image/upload/s--f-sYqMUL--/c_fill,fl_progressive,g_center,h_900,q_80,w_1600/m7hwlhnx1mapvcdipfch.jpg">
            <a:extLst>
              <a:ext uri="{FF2B5EF4-FFF2-40B4-BE49-F238E27FC236}">
                <a16:creationId xmlns:a16="http://schemas.microsoft.com/office/drawing/2014/main" id="{1FF2A75E-8B68-4802-9299-1D83A55745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6710" y="4888790"/>
            <a:ext cx="1392102" cy="8252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893824F-46C9-4AEA-85B4-92889C549CA0}"/>
              </a:ext>
            </a:extLst>
          </p:cNvPr>
          <p:cNvSpPr/>
          <p:nvPr/>
        </p:nvSpPr>
        <p:spPr>
          <a:xfrm>
            <a:off x="2232801" y="4438481"/>
            <a:ext cx="1396011" cy="5146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u="sng" dirty="0">
                <a:solidFill>
                  <a:schemeClr val="tx1"/>
                </a:solidFill>
              </a:rPr>
              <a:t>Christian </a:t>
            </a:r>
            <a:r>
              <a:rPr lang="en-US" sz="1100" u="sng" dirty="0" err="1">
                <a:solidFill>
                  <a:schemeClr val="tx1"/>
                </a:solidFill>
              </a:rPr>
              <a:t>Pulisic</a:t>
            </a:r>
            <a:endParaRPr lang="en-US" sz="1100" u="sng" dirty="0">
              <a:solidFill>
                <a:schemeClr val="tx1"/>
              </a:solidFill>
            </a:endParaRPr>
          </a:p>
          <a:p>
            <a:pPr algn="ctr"/>
            <a:r>
              <a:rPr lang="en-US" sz="1100" i="1" dirty="0">
                <a:solidFill>
                  <a:schemeClr val="tx1"/>
                </a:solidFill>
              </a:rPr>
              <a:t>USMNT</a:t>
            </a:r>
          </a:p>
        </p:txBody>
      </p:sp>
      <p:sp>
        <p:nvSpPr>
          <p:cNvPr id="17" name="Rectangle 16">
            <a:extLst>
              <a:ext uri="{FF2B5EF4-FFF2-40B4-BE49-F238E27FC236}">
                <a16:creationId xmlns:a16="http://schemas.microsoft.com/office/drawing/2014/main" id="{5856F40D-5B2A-4A66-82BB-F8ECCAA13789}"/>
              </a:ext>
            </a:extLst>
          </p:cNvPr>
          <p:cNvSpPr/>
          <p:nvPr/>
        </p:nvSpPr>
        <p:spPr>
          <a:xfrm>
            <a:off x="728072" y="4244806"/>
            <a:ext cx="1356240" cy="2381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solidFill>
                  <a:schemeClr val="tx1"/>
                </a:solidFill>
              </a:rPr>
              <a:t>NHL</a:t>
            </a:r>
          </a:p>
        </p:txBody>
      </p:sp>
      <p:sp>
        <p:nvSpPr>
          <p:cNvPr id="18" name="Rectangle 17">
            <a:extLst>
              <a:ext uri="{FF2B5EF4-FFF2-40B4-BE49-F238E27FC236}">
                <a16:creationId xmlns:a16="http://schemas.microsoft.com/office/drawing/2014/main" id="{9E41B7FD-7C7C-4155-B407-B443681CC830}"/>
              </a:ext>
            </a:extLst>
          </p:cNvPr>
          <p:cNvSpPr/>
          <p:nvPr/>
        </p:nvSpPr>
        <p:spPr>
          <a:xfrm>
            <a:off x="2252257" y="2473754"/>
            <a:ext cx="1356240" cy="2381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solidFill>
                  <a:schemeClr val="tx1"/>
                </a:solidFill>
              </a:rPr>
              <a:t>MLB</a:t>
            </a:r>
          </a:p>
        </p:txBody>
      </p:sp>
      <p:sp>
        <p:nvSpPr>
          <p:cNvPr id="19" name="Rectangle 18">
            <a:extLst>
              <a:ext uri="{FF2B5EF4-FFF2-40B4-BE49-F238E27FC236}">
                <a16:creationId xmlns:a16="http://schemas.microsoft.com/office/drawing/2014/main" id="{9FF2CD11-4CDA-434F-AE2C-7917D3E42DC6}"/>
              </a:ext>
            </a:extLst>
          </p:cNvPr>
          <p:cNvSpPr/>
          <p:nvPr/>
        </p:nvSpPr>
        <p:spPr>
          <a:xfrm>
            <a:off x="719903" y="2473754"/>
            <a:ext cx="1356240" cy="2381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solidFill>
                  <a:schemeClr val="tx1"/>
                </a:solidFill>
              </a:rPr>
              <a:t>NBA</a:t>
            </a:r>
          </a:p>
        </p:txBody>
      </p:sp>
      <p:sp>
        <p:nvSpPr>
          <p:cNvPr id="20" name="Rectangle 19">
            <a:extLst>
              <a:ext uri="{FF2B5EF4-FFF2-40B4-BE49-F238E27FC236}">
                <a16:creationId xmlns:a16="http://schemas.microsoft.com/office/drawing/2014/main" id="{91C21285-D420-4EF3-8BE5-1CDC97624B63}"/>
              </a:ext>
            </a:extLst>
          </p:cNvPr>
          <p:cNvSpPr/>
          <p:nvPr/>
        </p:nvSpPr>
        <p:spPr>
          <a:xfrm>
            <a:off x="2144765" y="4249514"/>
            <a:ext cx="1586692" cy="23726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solidFill>
                  <a:schemeClr val="tx1"/>
                </a:solidFill>
              </a:rPr>
              <a:t>Men’s Soccer</a:t>
            </a:r>
          </a:p>
        </p:txBody>
      </p:sp>
      <p:sp>
        <p:nvSpPr>
          <p:cNvPr id="4" name="Rectangle 3">
            <a:extLst>
              <a:ext uri="{FF2B5EF4-FFF2-40B4-BE49-F238E27FC236}">
                <a16:creationId xmlns:a16="http://schemas.microsoft.com/office/drawing/2014/main" id="{BDB40C03-E7B4-476B-AE77-816E7024BC71}"/>
              </a:ext>
            </a:extLst>
          </p:cNvPr>
          <p:cNvSpPr/>
          <p:nvPr/>
        </p:nvSpPr>
        <p:spPr>
          <a:xfrm>
            <a:off x="532665" y="2352583"/>
            <a:ext cx="3204841" cy="3551068"/>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908E8DC-A501-4627-AD6D-2B1F862FACC7}"/>
              </a:ext>
            </a:extLst>
          </p:cNvPr>
          <p:cNvSpPr txBox="1"/>
          <p:nvPr/>
        </p:nvSpPr>
        <p:spPr>
          <a:xfrm>
            <a:off x="519409" y="2036036"/>
            <a:ext cx="321809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u="sng" strike="noStrike" kern="1200" cap="none" spc="0" normalizeH="0" baseline="0" noProof="0" dirty="0">
                <a:ln>
                  <a:noFill/>
                </a:ln>
                <a:solidFill>
                  <a:prstClr val="black"/>
                </a:solidFill>
                <a:effectLst/>
                <a:uLnTx/>
                <a:uFillTx/>
                <a:ea typeface="+mn-ea"/>
                <a:cs typeface="+mn-cs"/>
              </a:rPr>
              <a:t>Most “Viral” Athlete By Major Sport</a:t>
            </a:r>
            <a:endParaRPr kumimoji="0" lang="en-US" sz="1200" b="1" u="sng" strike="noStrike" kern="1200" cap="none" spc="0" normalizeH="0" baseline="0" noProof="0" dirty="0">
              <a:ln>
                <a:noFill/>
              </a:ln>
              <a:solidFill>
                <a:prstClr val="black"/>
              </a:solidFill>
              <a:effectLst/>
              <a:uLnTx/>
              <a:uFillTx/>
              <a:ea typeface="+mn-ea"/>
              <a:cs typeface="+mn-cs"/>
            </a:endParaRPr>
          </a:p>
        </p:txBody>
      </p:sp>
      <p:sp>
        <p:nvSpPr>
          <p:cNvPr id="26" name="Text Placeholder 4">
            <a:extLst>
              <a:ext uri="{FF2B5EF4-FFF2-40B4-BE49-F238E27FC236}">
                <a16:creationId xmlns:a16="http://schemas.microsoft.com/office/drawing/2014/main" id="{C4BB19B9-1EB1-43FD-9D04-B4D64530C88C}"/>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28" name="Picture 27">
            <a:extLst>
              <a:ext uri="{FF2B5EF4-FFF2-40B4-BE49-F238E27FC236}">
                <a16:creationId xmlns:a16="http://schemas.microsoft.com/office/drawing/2014/main" id="{73D50018-CD48-4D4B-869D-37B98B122FA7}"/>
              </a:ext>
            </a:extLst>
          </p:cNvPr>
          <p:cNvPicPr>
            <a:picLocks noChangeAspect="1"/>
          </p:cNvPicPr>
          <p:nvPr/>
        </p:nvPicPr>
        <p:blipFill>
          <a:blip r:embed="rId8"/>
          <a:stretch>
            <a:fillRect/>
          </a:stretch>
        </p:blipFill>
        <p:spPr>
          <a:xfrm>
            <a:off x="1851067" y="6189666"/>
            <a:ext cx="234572" cy="234572"/>
          </a:xfrm>
          <a:prstGeom prst="rect">
            <a:avLst/>
          </a:prstGeom>
        </p:spPr>
      </p:pic>
      <p:pic>
        <p:nvPicPr>
          <p:cNvPr id="29" name="Picture 28">
            <a:extLst>
              <a:ext uri="{FF2B5EF4-FFF2-40B4-BE49-F238E27FC236}">
                <a16:creationId xmlns:a16="http://schemas.microsoft.com/office/drawing/2014/main" id="{BD57AA4A-B4B1-40DA-AACB-233A491836C0}"/>
              </a:ext>
            </a:extLst>
          </p:cNvPr>
          <p:cNvPicPr>
            <a:picLocks noChangeAspect="1"/>
          </p:cNvPicPr>
          <p:nvPr/>
        </p:nvPicPr>
        <p:blipFill>
          <a:blip r:embed="rId8"/>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2536329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BE55B-E08B-4FB4-82A5-A02A958FF770}"/>
              </a:ext>
            </a:extLst>
          </p:cNvPr>
          <p:cNvSpPr>
            <a:spLocks noGrp="1"/>
          </p:cNvSpPr>
          <p:nvPr>
            <p:ph type="ctrTitle"/>
          </p:nvPr>
        </p:nvSpPr>
        <p:spPr>
          <a:xfrm>
            <a:off x="171161" y="361303"/>
            <a:ext cx="8805334" cy="879635"/>
          </a:xfrm>
        </p:spPr>
        <p:txBody>
          <a:bodyPr/>
          <a:lstStyle/>
          <a:p>
            <a:pPr>
              <a:defRPr/>
            </a:pPr>
            <a:r>
              <a:rPr lang="en-US" dirty="0">
                <a:solidFill>
                  <a:schemeClr val="tx1"/>
                </a:solidFill>
                <a:cs typeface="+mn-cs"/>
              </a:rPr>
              <a:t>Numerous Topics Related To The Action Within Playoff Basketball Games Trended High During Game Nights </a:t>
            </a:r>
          </a:p>
        </p:txBody>
      </p:sp>
      <p:sp>
        <p:nvSpPr>
          <p:cNvPr id="3" name="Text Placeholder 2">
            <a:extLst>
              <a:ext uri="{FF2B5EF4-FFF2-40B4-BE49-F238E27FC236}">
                <a16:creationId xmlns:a16="http://schemas.microsoft.com/office/drawing/2014/main" id="{F2652165-FD80-4C85-8DCB-79FF2CB40373}"/>
              </a:ext>
            </a:extLst>
          </p:cNvPr>
          <p:cNvSpPr>
            <a:spLocks noGrp="1"/>
          </p:cNvSpPr>
          <p:nvPr>
            <p:ph type="body" sz="quarter" idx="13"/>
          </p:nvPr>
        </p:nvSpPr>
        <p:spPr>
          <a:xfrm>
            <a:off x="161636" y="1770032"/>
            <a:ext cx="8759152" cy="368686"/>
          </a:xfrm>
        </p:spPr>
        <p:txBody>
          <a:bodyPr/>
          <a:lstStyle/>
          <a:p>
            <a:r>
              <a:rPr lang="en-US" b="1" u="sng" dirty="0"/>
              <a:t>Daily # of Trending Topics by Top 4 Sports</a:t>
            </a:r>
          </a:p>
        </p:txBody>
      </p:sp>
      <p:sp>
        <p:nvSpPr>
          <p:cNvPr id="8" name="TextBox 7">
            <a:extLst>
              <a:ext uri="{FF2B5EF4-FFF2-40B4-BE49-F238E27FC236}">
                <a16:creationId xmlns:a16="http://schemas.microsoft.com/office/drawing/2014/main" id="{92E79425-9CF3-439E-974B-1CA65F1AA1A3}"/>
              </a:ext>
            </a:extLst>
          </p:cNvPr>
          <p:cNvSpPr txBox="1"/>
          <p:nvPr/>
        </p:nvSpPr>
        <p:spPr>
          <a:xfrm>
            <a:off x="290677" y="6421795"/>
            <a:ext cx="733487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(5/15/2017 – 6/11/2017).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Results include both “direct” and “related” TV topics.</a:t>
            </a:r>
          </a:p>
        </p:txBody>
      </p:sp>
      <p:sp>
        <p:nvSpPr>
          <p:cNvPr id="6" name="TextBox 5">
            <a:extLst>
              <a:ext uri="{FF2B5EF4-FFF2-40B4-BE49-F238E27FC236}">
                <a16:creationId xmlns:a16="http://schemas.microsoft.com/office/drawing/2014/main" id="{96B8D16E-6872-4B62-BC0F-F1B631327FA4}"/>
              </a:ext>
            </a:extLst>
          </p:cNvPr>
          <p:cNvSpPr txBox="1"/>
          <p:nvPr/>
        </p:nvSpPr>
        <p:spPr>
          <a:xfrm>
            <a:off x="290678" y="1167614"/>
            <a:ext cx="845488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The NBA Finals, which led the</a:t>
            </a:r>
            <a:r>
              <a:rPr lang="en-US" sz="1600" dirty="0">
                <a:solidFill>
                  <a:prstClr val="black"/>
                </a:solidFill>
                <a:latin typeface="Trebuchet MS"/>
              </a:rPr>
              <a:t> sports category</a:t>
            </a:r>
            <a:r>
              <a:rPr kumimoji="0" lang="en-US" sz="1600" b="0" i="0" u="none" strike="noStrike" kern="1200" cap="none" spc="0" normalizeH="0" baseline="0" noProof="0" dirty="0">
                <a:ln>
                  <a:noFill/>
                </a:ln>
                <a:solidFill>
                  <a:prstClr val="black"/>
                </a:solidFill>
                <a:effectLst/>
                <a:uLnTx/>
                <a:uFillTx/>
                <a:latin typeface="Trebuchet MS"/>
                <a:ea typeface="+mn-ea"/>
                <a:cs typeface="+mn-cs"/>
              </a:rPr>
              <a:t> with the most trending topics, were also responsible for 54% of the overall Top 10 trending Twitter topics </a:t>
            </a:r>
            <a:r>
              <a:rPr lang="en-US" sz="1600" dirty="0">
                <a:solidFill>
                  <a:prstClr val="black"/>
                </a:solidFill>
                <a:latin typeface="Trebuchet MS"/>
              </a:rPr>
              <a:t>on game nights</a:t>
            </a:r>
            <a:endParaRPr kumimoji="0" lang="en-US" sz="1600" b="0" i="0" u="none" strike="noStrike" kern="1200" cap="none" spc="0" normalizeH="0" baseline="0" noProof="0" dirty="0">
              <a:ln>
                <a:noFill/>
              </a:ln>
              <a:solidFill>
                <a:prstClr val="black"/>
              </a:solidFill>
              <a:effectLst/>
              <a:uLnTx/>
              <a:uFillTx/>
              <a:latin typeface="Trebuchet MS"/>
              <a:ea typeface="+mn-ea"/>
              <a:cs typeface="+mn-cs"/>
            </a:endParaRPr>
          </a:p>
        </p:txBody>
      </p:sp>
      <p:graphicFrame>
        <p:nvGraphicFramePr>
          <p:cNvPr id="9" name="Chart 8">
            <a:extLst>
              <a:ext uri="{FF2B5EF4-FFF2-40B4-BE49-F238E27FC236}">
                <a16:creationId xmlns:a16="http://schemas.microsoft.com/office/drawing/2014/main" id="{DE0FB14E-FFC0-4CF7-867E-C855194B8836}"/>
              </a:ext>
            </a:extLst>
          </p:cNvPr>
          <p:cNvGraphicFramePr/>
          <p:nvPr>
            <p:extLst>
              <p:ext uri="{D42A27DB-BD31-4B8C-83A1-F6EECF244321}">
                <p14:modId xmlns:p14="http://schemas.microsoft.com/office/powerpoint/2010/main" val="3168968247"/>
              </p:ext>
            </p:extLst>
          </p:nvPr>
        </p:nvGraphicFramePr>
        <p:xfrm>
          <a:off x="153948" y="2447546"/>
          <a:ext cx="8772337" cy="3469398"/>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 3">
            <a:extLst>
              <a:ext uri="{FF2B5EF4-FFF2-40B4-BE49-F238E27FC236}">
                <a16:creationId xmlns:a16="http://schemas.microsoft.com/office/drawing/2014/main" id="{B5F61DB0-28F8-49F3-8EC0-89F2EE43BCF3}"/>
              </a:ext>
            </a:extLst>
          </p:cNvPr>
          <p:cNvGrpSpPr/>
          <p:nvPr/>
        </p:nvGrpSpPr>
        <p:grpSpPr>
          <a:xfrm>
            <a:off x="2719354" y="2271263"/>
            <a:ext cx="3935165" cy="307333"/>
            <a:chOff x="2950175" y="2200239"/>
            <a:chExt cx="3935165" cy="307333"/>
          </a:xfrm>
        </p:grpSpPr>
        <p:grpSp>
          <p:nvGrpSpPr>
            <p:cNvPr id="11" name="Group 10">
              <a:extLst>
                <a:ext uri="{FF2B5EF4-FFF2-40B4-BE49-F238E27FC236}">
                  <a16:creationId xmlns:a16="http://schemas.microsoft.com/office/drawing/2014/main" id="{4B695893-5CE9-4A3D-A8A8-6C2367CE6457}"/>
                </a:ext>
              </a:extLst>
            </p:cNvPr>
            <p:cNvGrpSpPr/>
            <p:nvPr/>
          </p:nvGrpSpPr>
          <p:grpSpPr>
            <a:xfrm>
              <a:off x="2950175" y="2200239"/>
              <a:ext cx="3761344" cy="307333"/>
              <a:chOff x="2914663" y="1736998"/>
              <a:chExt cx="3761344" cy="307333"/>
            </a:xfrm>
          </p:grpSpPr>
          <p:sp>
            <p:nvSpPr>
              <p:cNvPr id="15" name="TextBox 14">
                <a:extLst>
                  <a:ext uri="{FF2B5EF4-FFF2-40B4-BE49-F238E27FC236}">
                    <a16:creationId xmlns:a16="http://schemas.microsoft.com/office/drawing/2014/main" id="{2CFC3DEC-28DB-450B-A946-B4CEE5A30AED}"/>
                  </a:ext>
                </a:extLst>
              </p:cNvPr>
              <p:cNvSpPr txBox="1"/>
              <p:nvPr/>
            </p:nvSpPr>
            <p:spPr>
              <a:xfrm>
                <a:off x="3280544" y="1772364"/>
                <a:ext cx="814242" cy="261610"/>
              </a:xfrm>
              <a:prstGeom prst="rect">
                <a:avLst/>
              </a:prstGeom>
              <a:noFill/>
            </p:spPr>
            <p:txBody>
              <a:bodyPr wrap="square" rtlCol="0">
                <a:spAutoFit/>
              </a:bodyPr>
              <a:lstStyle/>
              <a:p>
                <a:r>
                  <a:rPr lang="en-US" sz="1100" dirty="0"/>
                  <a:t>Baseball</a:t>
                </a:r>
              </a:p>
            </p:txBody>
          </p:sp>
          <p:sp>
            <p:nvSpPr>
              <p:cNvPr id="12" name="Rectangle 11">
                <a:extLst>
                  <a:ext uri="{FF2B5EF4-FFF2-40B4-BE49-F238E27FC236}">
                    <a16:creationId xmlns:a16="http://schemas.microsoft.com/office/drawing/2014/main" id="{8DBF0FAF-C2B8-4D5B-A286-24450D160D45}"/>
                  </a:ext>
                </a:extLst>
              </p:cNvPr>
              <p:cNvSpPr/>
              <p:nvPr/>
            </p:nvSpPr>
            <p:spPr>
              <a:xfrm>
                <a:off x="3121970" y="1812127"/>
                <a:ext cx="203996" cy="172178"/>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D10C18-4E76-4E47-B8D6-6F01574CD6CE}"/>
                  </a:ext>
                </a:extLst>
              </p:cNvPr>
              <p:cNvSpPr/>
              <p:nvPr/>
            </p:nvSpPr>
            <p:spPr>
              <a:xfrm>
                <a:off x="4044120" y="1814838"/>
                <a:ext cx="203996" cy="172178"/>
              </a:xfrm>
              <a:prstGeom prst="rect">
                <a:avLst/>
              </a:prstGeom>
              <a:solidFill>
                <a:srgbClr val="50C8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04684D-309C-439C-A7A5-6A6046AB20C1}"/>
                  </a:ext>
                </a:extLst>
              </p:cNvPr>
              <p:cNvSpPr/>
              <p:nvPr/>
            </p:nvSpPr>
            <p:spPr>
              <a:xfrm>
                <a:off x="5070457" y="1813337"/>
                <a:ext cx="203996" cy="172178"/>
              </a:xfrm>
              <a:prstGeom prst="rect">
                <a:avLst/>
              </a:prstGeom>
              <a:solidFill>
                <a:srgbClr val="FAB98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7E82DFE-A5DC-4110-A805-11055715E25F}"/>
                  </a:ext>
                </a:extLst>
              </p:cNvPr>
              <p:cNvSpPr txBox="1"/>
              <p:nvPr/>
            </p:nvSpPr>
            <p:spPr>
              <a:xfrm>
                <a:off x="4214183" y="1773843"/>
                <a:ext cx="1089481" cy="261610"/>
              </a:xfrm>
              <a:prstGeom prst="rect">
                <a:avLst/>
              </a:prstGeom>
              <a:noFill/>
            </p:spPr>
            <p:txBody>
              <a:bodyPr wrap="square" rtlCol="0">
                <a:spAutoFit/>
              </a:bodyPr>
              <a:lstStyle/>
              <a:p>
                <a:r>
                  <a:rPr lang="en-US" sz="1100" dirty="0"/>
                  <a:t>Basketball</a:t>
                </a:r>
              </a:p>
            </p:txBody>
          </p:sp>
          <p:sp>
            <p:nvSpPr>
              <p:cNvPr id="17" name="TextBox 16">
                <a:extLst>
                  <a:ext uri="{FF2B5EF4-FFF2-40B4-BE49-F238E27FC236}">
                    <a16:creationId xmlns:a16="http://schemas.microsoft.com/office/drawing/2014/main" id="{0259EA00-704C-448F-93C0-0371E5057D6C}"/>
                  </a:ext>
                </a:extLst>
              </p:cNvPr>
              <p:cNvSpPr txBox="1"/>
              <p:nvPr/>
            </p:nvSpPr>
            <p:spPr>
              <a:xfrm>
                <a:off x="5217365" y="1773843"/>
                <a:ext cx="814242" cy="261610"/>
              </a:xfrm>
              <a:prstGeom prst="rect">
                <a:avLst/>
              </a:prstGeom>
              <a:noFill/>
            </p:spPr>
            <p:txBody>
              <a:bodyPr wrap="square" rtlCol="0">
                <a:spAutoFit/>
              </a:bodyPr>
              <a:lstStyle/>
              <a:p>
                <a:r>
                  <a:rPr lang="en-US" sz="1100" dirty="0"/>
                  <a:t>Hockey</a:t>
                </a:r>
              </a:p>
            </p:txBody>
          </p:sp>
          <p:sp>
            <p:nvSpPr>
              <p:cNvPr id="18" name="Rectangle 17">
                <a:extLst>
                  <a:ext uri="{FF2B5EF4-FFF2-40B4-BE49-F238E27FC236}">
                    <a16:creationId xmlns:a16="http://schemas.microsoft.com/office/drawing/2014/main" id="{A30CC244-97FD-43F7-80B2-AC62C15E153D}"/>
                  </a:ext>
                </a:extLst>
              </p:cNvPr>
              <p:cNvSpPr/>
              <p:nvPr/>
            </p:nvSpPr>
            <p:spPr>
              <a:xfrm>
                <a:off x="2914663" y="1736998"/>
                <a:ext cx="3761344" cy="30733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B049511A-FB7D-4EBA-8E17-33A5EF6C5261}"/>
                </a:ext>
              </a:extLst>
            </p:cNvPr>
            <p:cNvSpPr/>
            <p:nvPr/>
          </p:nvSpPr>
          <p:spPr>
            <a:xfrm>
              <a:off x="5924190" y="2278058"/>
              <a:ext cx="203996" cy="172178"/>
            </a:xfrm>
            <a:prstGeom prst="rect">
              <a:avLst/>
            </a:prstGeom>
            <a:solidFill>
              <a:schemeClr val="accent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4AF98BE-4FE7-4517-B213-B6EF2E8966F9}"/>
                </a:ext>
              </a:extLst>
            </p:cNvPr>
            <p:cNvSpPr txBox="1"/>
            <p:nvPr/>
          </p:nvSpPr>
          <p:spPr>
            <a:xfrm>
              <a:off x="6071098" y="2238564"/>
              <a:ext cx="814242" cy="261610"/>
            </a:xfrm>
            <a:prstGeom prst="rect">
              <a:avLst/>
            </a:prstGeom>
            <a:noFill/>
          </p:spPr>
          <p:txBody>
            <a:bodyPr wrap="square" rtlCol="0">
              <a:spAutoFit/>
            </a:bodyPr>
            <a:lstStyle/>
            <a:p>
              <a:r>
                <a:rPr lang="en-US" sz="1100" dirty="0"/>
                <a:t>Soccer</a:t>
              </a:r>
            </a:p>
          </p:txBody>
        </p:sp>
      </p:grpSp>
      <p:sp>
        <p:nvSpPr>
          <p:cNvPr id="21" name="TextBox 20">
            <a:extLst>
              <a:ext uri="{FF2B5EF4-FFF2-40B4-BE49-F238E27FC236}">
                <a16:creationId xmlns:a16="http://schemas.microsoft.com/office/drawing/2014/main" id="{DCE4CDDD-2909-4D9D-8998-BC7B7568A0F1}"/>
              </a:ext>
            </a:extLst>
          </p:cNvPr>
          <p:cNvSpPr txBox="1"/>
          <p:nvPr/>
        </p:nvSpPr>
        <p:spPr>
          <a:xfrm>
            <a:off x="8012792" y="576556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22" name="TextBox 21">
            <a:extLst>
              <a:ext uri="{FF2B5EF4-FFF2-40B4-BE49-F238E27FC236}">
                <a16:creationId xmlns:a16="http://schemas.microsoft.com/office/drawing/2014/main" id="{5C968EE4-477A-4DBE-AAE3-A6A4B6722CA5}"/>
              </a:ext>
            </a:extLst>
          </p:cNvPr>
          <p:cNvSpPr txBox="1"/>
          <p:nvPr/>
        </p:nvSpPr>
        <p:spPr>
          <a:xfrm>
            <a:off x="201784" y="576557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24" name="TextBox 23">
            <a:extLst>
              <a:ext uri="{FF2B5EF4-FFF2-40B4-BE49-F238E27FC236}">
                <a16:creationId xmlns:a16="http://schemas.microsoft.com/office/drawing/2014/main" id="{508298A0-A4EB-4F76-B75F-4F49B9597B8D}"/>
              </a:ext>
            </a:extLst>
          </p:cNvPr>
          <p:cNvSpPr txBox="1"/>
          <p:nvPr/>
        </p:nvSpPr>
        <p:spPr>
          <a:xfrm>
            <a:off x="512356" y="5768680"/>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25" name="TextBox 24">
            <a:extLst>
              <a:ext uri="{FF2B5EF4-FFF2-40B4-BE49-F238E27FC236}">
                <a16:creationId xmlns:a16="http://schemas.microsoft.com/office/drawing/2014/main" id="{235FDE79-7259-4653-AA20-843840DC1BAF}"/>
              </a:ext>
            </a:extLst>
          </p:cNvPr>
          <p:cNvSpPr txBox="1"/>
          <p:nvPr/>
        </p:nvSpPr>
        <p:spPr>
          <a:xfrm>
            <a:off x="794086" y="5778205"/>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26" name="TextBox 25">
            <a:extLst>
              <a:ext uri="{FF2B5EF4-FFF2-40B4-BE49-F238E27FC236}">
                <a16:creationId xmlns:a16="http://schemas.microsoft.com/office/drawing/2014/main" id="{3C6B07B8-483A-4E50-992D-E2B2B77FEB6F}"/>
              </a:ext>
            </a:extLst>
          </p:cNvPr>
          <p:cNvSpPr txBox="1"/>
          <p:nvPr/>
        </p:nvSpPr>
        <p:spPr>
          <a:xfrm>
            <a:off x="1010189" y="5778205"/>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27" name="TextBox 26">
            <a:extLst>
              <a:ext uri="{FF2B5EF4-FFF2-40B4-BE49-F238E27FC236}">
                <a16:creationId xmlns:a16="http://schemas.microsoft.com/office/drawing/2014/main" id="{034CE7A1-9BC8-4C4F-B39D-9AEF2F6C3D18}"/>
              </a:ext>
            </a:extLst>
          </p:cNvPr>
          <p:cNvSpPr txBox="1"/>
          <p:nvPr/>
        </p:nvSpPr>
        <p:spPr>
          <a:xfrm>
            <a:off x="1327048" y="577178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28" name="TextBox 27">
            <a:extLst>
              <a:ext uri="{FF2B5EF4-FFF2-40B4-BE49-F238E27FC236}">
                <a16:creationId xmlns:a16="http://schemas.microsoft.com/office/drawing/2014/main" id="{FFB93C82-9F03-4D39-96BA-4B4EF3205482}"/>
              </a:ext>
            </a:extLst>
          </p:cNvPr>
          <p:cNvSpPr txBox="1"/>
          <p:nvPr/>
        </p:nvSpPr>
        <p:spPr>
          <a:xfrm>
            <a:off x="1626983" y="5771984"/>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29" name="TextBox 28">
            <a:extLst>
              <a:ext uri="{FF2B5EF4-FFF2-40B4-BE49-F238E27FC236}">
                <a16:creationId xmlns:a16="http://schemas.microsoft.com/office/drawing/2014/main" id="{70E808D3-349B-4272-8AF8-8961E81C5547}"/>
              </a:ext>
            </a:extLst>
          </p:cNvPr>
          <p:cNvSpPr txBox="1"/>
          <p:nvPr/>
        </p:nvSpPr>
        <p:spPr>
          <a:xfrm>
            <a:off x="1926464" y="577178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30" name="TextBox 29">
            <a:extLst>
              <a:ext uri="{FF2B5EF4-FFF2-40B4-BE49-F238E27FC236}">
                <a16:creationId xmlns:a16="http://schemas.microsoft.com/office/drawing/2014/main" id="{7232285C-29E5-409A-B5A6-143642A81F2F}"/>
              </a:ext>
            </a:extLst>
          </p:cNvPr>
          <p:cNvSpPr txBox="1"/>
          <p:nvPr/>
        </p:nvSpPr>
        <p:spPr>
          <a:xfrm>
            <a:off x="2336344" y="5778204"/>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31" name="TextBox 30">
            <a:extLst>
              <a:ext uri="{FF2B5EF4-FFF2-40B4-BE49-F238E27FC236}">
                <a16:creationId xmlns:a16="http://schemas.microsoft.com/office/drawing/2014/main" id="{D0BBFFE3-6E43-4B29-ACD1-E372955F9E98}"/>
              </a:ext>
            </a:extLst>
          </p:cNvPr>
          <p:cNvSpPr txBox="1"/>
          <p:nvPr/>
        </p:nvSpPr>
        <p:spPr>
          <a:xfrm>
            <a:off x="2621583"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32" name="TextBox 31">
            <a:extLst>
              <a:ext uri="{FF2B5EF4-FFF2-40B4-BE49-F238E27FC236}">
                <a16:creationId xmlns:a16="http://schemas.microsoft.com/office/drawing/2014/main" id="{34614D66-7AE7-4329-ABF9-737F49D27613}"/>
              </a:ext>
            </a:extLst>
          </p:cNvPr>
          <p:cNvSpPr txBox="1"/>
          <p:nvPr/>
        </p:nvSpPr>
        <p:spPr>
          <a:xfrm>
            <a:off x="2928649"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33" name="TextBox 32">
            <a:extLst>
              <a:ext uri="{FF2B5EF4-FFF2-40B4-BE49-F238E27FC236}">
                <a16:creationId xmlns:a16="http://schemas.microsoft.com/office/drawing/2014/main" id="{8BEE2A06-68A2-479A-96DC-08D86502887C}"/>
              </a:ext>
            </a:extLst>
          </p:cNvPr>
          <p:cNvSpPr txBox="1"/>
          <p:nvPr/>
        </p:nvSpPr>
        <p:spPr>
          <a:xfrm>
            <a:off x="3151039" y="577178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34" name="TextBox 33">
            <a:extLst>
              <a:ext uri="{FF2B5EF4-FFF2-40B4-BE49-F238E27FC236}">
                <a16:creationId xmlns:a16="http://schemas.microsoft.com/office/drawing/2014/main" id="{90EC55B7-693C-4A45-8BF0-C16E08113E68}"/>
              </a:ext>
            </a:extLst>
          </p:cNvPr>
          <p:cNvSpPr txBox="1"/>
          <p:nvPr/>
        </p:nvSpPr>
        <p:spPr>
          <a:xfrm>
            <a:off x="3452736" y="577489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35" name="TextBox 34">
            <a:extLst>
              <a:ext uri="{FF2B5EF4-FFF2-40B4-BE49-F238E27FC236}">
                <a16:creationId xmlns:a16="http://schemas.microsoft.com/office/drawing/2014/main" id="{7C643556-1780-44E7-A672-386A29756199}"/>
              </a:ext>
            </a:extLst>
          </p:cNvPr>
          <p:cNvSpPr txBox="1"/>
          <p:nvPr/>
        </p:nvSpPr>
        <p:spPr>
          <a:xfrm>
            <a:off x="3743790" y="576556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36" name="TextBox 35">
            <a:extLst>
              <a:ext uri="{FF2B5EF4-FFF2-40B4-BE49-F238E27FC236}">
                <a16:creationId xmlns:a16="http://schemas.microsoft.com/office/drawing/2014/main" id="{6FE7400B-33C9-4B6B-ACB9-557892D6CA6F}"/>
              </a:ext>
            </a:extLst>
          </p:cNvPr>
          <p:cNvSpPr txBox="1"/>
          <p:nvPr/>
        </p:nvSpPr>
        <p:spPr>
          <a:xfrm>
            <a:off x="4043274" y="5765372"/>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37" name="TextBox 36">
            <a:extLst>
              <a:ext uri="{FF2B5EF4-FFF2-40B4-BE49-F238E27FC236}">
                <a16:creationId xmlns:a16="http://schemas.microsoft.com/office/drawing/2014/main" id="{D8FB81A3-7749-4C3A-8997-A8F498B5093D}"/>
              </a:ext>
            </a:extLst>
          </p:cNvPr>
          <p:cNvSpPr txBox="1"/>
          <p:nvPr/>
        </p:nvSpPr>
        <p:spPr>
          <a:xfrm>
            <a:off x="4433649" y="576887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38" name="TextBox 37">
            <a:extLst>
              <a:ext uri="{FF2B5EF4-FFF2-40B4-BE49-F238E27FC236}">
                <a16:creationId xmlns:a16="http://schemas.microsoft.com/office/drawing/2014/main" id="{10DD52F1-6799-4B76-B673-EA82230D2D20}"/>
              </a:ext>
            </a:extLst>
          </p:cNvPr>
          <p:cNvSpPr txBox="1"/>
          <p:nvPr/>
        </p:nvSpPr>
        <p:spPr>
          <a:xfrm>
            <a:off x="4744221" y="576246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39" name="TextBox 38">
            <a:extLst>
              <a:ext uri="{FF2B5EF4-FFF2-40B4-BE49-F238E27FC236}">
                <a16:creationId xmlns:a16="http://schemas.microsoft.com/office/drawing/2014/main" id="{D23C4A38-84E4-455C-AC79-B144E8C7B069}"/>
              </a:ext>
            </a:extLst>
          </p:cNvPr>
          <p:cNvSpPr txBox="1"/>
          <p:nvPr/>
        </p:nvSpPr>
        <p:spPr>
          <a:xfrm>
            <a:off x="5052585" y="576246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40" name="TextBox 39">
            <a:extLst>
              <a:ext uri="{FF2B5EF4-FFF2-40B4-BE49-F238E27FC236}">
                <a16:creationId xmlns:a16="http://schemas.microsoft.com/office/drawing/2014/main" id="{D323191D-ACB6-43DF-A70B-27581484D58C}"/>
              </a:ext>
            </a:extLst>
          </p:cNvPr>
          <p:cNvSpPr txBox="1"/>
          <p:nvPr/>
        </p:nvSpPr>
        <p:spPr>
          <a:xfrm>
            <a:off x="5275622" y="5762461"/>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41" name="TextBox 40">
            <a:extLst>
              <a:ext uri="{FF2B5EF4-FFF2-40B4-BE49-F238E27FC236}">
                <a16:creationId xmlns:a16="http://schemas.microsoft.com/office/drawing/2014/main" id="{E2773063-DC03-4CFE-8FB5-C4D1989470F2}"/>
              </a:ext>
            </a:extLst>
          </p:cNvPr>
          <p:cNvSpPr txBox="1"/>
          <p:nvPr/>
        </p:nvSpPr>
        <p:spPr>
          <a:xfrm>
            <a:off x="5567790" y="5765570"/>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42" name="TextBox 41">
            <a:extLst>
              <a:ext uri="{FF2B5EF4-FFF2-40B4-BE49-F238E27FC236}">
                <a16:creationId xmlns:a16="http://schemas.microsoft.com/office/drawing/2014/main" id="{C7A78D76-3906-4D3D-BCC2-8243848745FD}"/>
              </a:ext>
            </a:extLst>
          </p:cNvPr>
          <p:cNvSpPr txBox="1"/>
          <p:nvPr/>
        </p:nvSpPr>
        <p:spPr>
          <a:xfrm>
            <a:off x="5867725" y="5765765"/>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43" name="TextBox 42">
            <a:extLst>
              <a:ext uri="{FF2B5EF4-FFF2-40B4-BE49-F238E27FC236}">
                <a16:creationId xmlns:a16="http://schemas.microsoft.com/office/drawing/2014/main" id="{3EC56362-8CB5-4ECB-B222-9DCB039B5B8B}"/>
              </a:ext>
            </a:extLst>
          </p:cNvPr>
          <p:cNvSpPr txBox="1"/>
          <p:nvPr/>
        </p:nvSpPr>
        <p:spPr>
          <a:xfrm>
            <a:off x="6184962" y="5765570"/>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44" name="TextBox 43">
            <a:extLst>
              <a:ext uri="{FF2B5EF4-FFF2-40B4-BE49-F238E27FC236}">
                <a16:creationId xmlns:a16="http://schemas.microsoft.com/office/drawing/2014/main" id="{00DBE2EF-F2FE-4B6E-9341-8CD3F4FFBC30}"/>
              </a:ext>
            </a:extLst>
          </p:cNvPr>
          <p:cNvSpPr txBox="1"/>
          <p:nvPr/>
        </p:nvSpPr>
        <p:spPr>
          <a:xfrm>
            <a:off x="6592123" y="5768679"/>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45" name="TextBox 44">
            <a:extLst>
              <a:ext uri="{FF2B5EF4-FFF2-40B4-BE49-F238E27FC236}">
                <a16:creationId xmlns:a16="http://schemas.microsoft.com/office/drawing/2014/main" id="{5A16A181-9436-4F6E-8CCE-41544A811B7A}"/>
              </a:ext>
            </a:extLst>
          </p:cNvPr>
          <p:cNvSpPr txBox="1"/>
          <p:nvPr/>
        </p:nvSpPr>
        <p:spPr>
          <a:xfrm>
            <a:off x="6884292"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46" name="TextBox 45">
            <a:extLst>
              <a:ext uri="{FF2B5EF4-FFF2-40B4-BE49-F238E27FC236}">
                <a16:creationId xmlns:a16="http://schemas.microsoft.com/office/drawing/2014/main" id="{7FF24B3E-55DC-4AFA-B825-AB3A70716105}"/>
              </a:ext>
            </a:extLst>
          </p:cNvPr>
          <p:cNvSpPr txBox="1"/>
          <p:nvPr/>
        </p:nvSpPr>
        <p:spPr>
          <a:xfrm>
            <a:off x="7192009"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47" name="TextBox 46">
            <a:extLst>
              <a:ext uri="{FF2B5EF4-FFF2-40B4-BE49-F238E27FC236}">
                <a16:creationId xmlns:a16="http://schemas.microsoft.com/office/drawing/2014/main" id="{4A978C7C-F67D-4589-A160-4A75E55CA036}"/>
              </a:ext>
            </a:extLst>
          </p:cNvPr>
          <p:cNvSpPr txBox="1"/>
          <p:nvPr/>
        </p:nvSpPr>
        <p:spPr>
          <a:xfrm>
            <a:off x="7403580" y="577178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48" name="TextBox 47">
            <a:extLst>
              <a:ext uri="{FF2B5EF4-FFF2-40B4-BE49-F238E27FC236}">
                <a16:creationId xmlns:a16="http://schemas.microsoft.com/office/drawing/2014/main" id="{7A09BC8A-B939-4C6D-B3DA-F0985814A116}"/>
              </a:ext>
            </a:extLst>
          </p:cNvPr>
          <p:cNvSpPr txBox="1"/>
          <p:nvPr/>
        </p:nvSpPr>
        <p:spPr>
          <a:xfrm>
            <a:off x="7695748" y="577489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49" name="TextBox 48">
            <a:extLst>
              <a:ext uri="{FF2B5EF4-FFF2-40B4-BE49-F238E27FC236}">
                <a16:creationId xmlns:a16="http://schemas.microsoft.com/office/drawing/2014/main" id="{19AD97CE-F7EB-4FC8-BDE8-B5CD7104AF0E}"/>
              </a:ext>
            </a:extLst>
          </p:cNvPr>
          <p:cNvSpPr txBox="1"/>
          <p:nvPr/>
        </p:nvSpPr>
        <p:spPr>
          <a:xfrm>
            <a:off x="8310979" y="577489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51" name="TextBox 50">
            <a:extLst>
              <a:ext uri="{FF2B5EF4-FFF2-40B4-BE49-F238E27FC236}">
                <a16:creationId xmlns:a16="http://schemas.microsoft.com/office/drawing/2014/main" id="{DB415666-41D6-43FF-B885-67D0E1AD25D9}"/>
              </a:ext>
            </a:extLst>
          </p:cNvPr>
          <p:cNvSpPr txBox="1"/>
          <p:nvPr/>
        </p:nvSpPr>
        <p:spPr>
          <a:xfrm>
            <a:off x="209825" y="4130226"/>
            <a:ext cx="46114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52" name="TextBox 51">
            <a:extLst>
              <a:ext uri="{FF2B5EF4-FFF2-40B4-BE49-F238E27FC236}">
                <a16:creationId xmlns:a16="http://schemas.microsoft.com/office/drawing/2014/main" id="{4101C008-D43B-4EF0-AE3B-800EFCCD6FC2}"/>
              </a:ext>
            </a:extLst>
          </p:cNvPr>
          <p:cNvSpPr txBox="1"/>
          <p:nvPr/>
        </p:nvSpPr>
        <p:spPr>
          <a:xfrm>
            <a:off x="808491" y="4132717"/>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53" name="TextBox 52">
            <a:extLst>
              <a:ext uri="{FF2B5EF4-FFF2-40B4-BE49-F238E27FC236}">
                <a16:creationId xmlns:a16="http://schemas.microsoft.com/office/drawing/2014/main" id="{9C87DE64-A40C-47CB-9C85-7E38902B8AA4}"/>
              </a:ext>
            </a:extLst>
          </p:cNvPr>
          <p:cNvSpPr txBox="1"/>
          <p:nvPr/>
        </p:nvSpPr>
        <p:spPr>
          <a:xfrm>
            <a:off x="555952" y="3206134"/>
            <a:ext cx="37311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14</a:t>
            </a:r>
          </a:p>
        </p:txBody>
      </p:sp>
      <p:sp>
        <p:nvSpPr>
          <p:cNvPr id="54" name="TextBox 53">
            <a:extLst>
              <a:ext uri="{FF2B5EF4-FFF2-40B4-BE49-F238E27FC236}">
                <a16:creationId xmlns:a16="http://schemas.microsoft.com/office/drawing/2014/main" id="{85B16457-23CB-482E-9834-EF218AB1970F}"/>
              </a:ext>
            </a:extLst>
          </p:cNvPr>
          <p:cNvSpPr txBox="1"/>
          <p:nvPr/>
        </p:nvSpPr>
        <p:spPr>
          <a:xfrm>
            <a:off x="1057540" y="4586128"/>
            <a:ext cx="5847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55" name="TextBox 54">
            <a:extLst>
              <a:ext uri="{FF2B5EF4-FFF2-40B4-BE49-F238E27FC236}">
                <a16:creationId xmlns:a16="http://schemas.microsoft.com/office/drawing/2014/main" id="{F58D4E9B-0DCA-4177-AA1D-E99DD557F20A}"/>
              </a:ext>
            </a:extLst>
          </p:cNvPr>
          <p:cNvSpPr txBox="1"/>
          <p:nvPr/>
        </p:nvSpPr>
        <p:spPr>
          <a:xfrm>
            <a:off x="1443121" y="4266007"/>
            <a:ext cx="38548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56" name="TextBox 55">
            <a:extLst>
              <a:ext uri="{FF2B5EF4-FFF2-40B4-BE49-F238E27FC236}">
                <a16:creationId xmlns:a16="http://schemas.microsoft.com/office/drawing/2014/main" id="{D06B4841-59E4-4834-A5D9-BD11F608807D}"/>
              </a:ext>
            </a:extLst>
          </p:cNvPr>
          <p:cNvSpPr txBox="1"/>
          <p:nvPr/>
        </p:nvSpPr>
        <p:spPr>
          <a:xfrm>
            <a:off x="1723564" y="4434061"/>
            <a:ext cx="47718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57" name="TextBox 56">
            <a:extLst>
              <a:ext uri="{FF2B5EF4-FFF2-40B4-BE49-F238E27FC236}">
                <a16:creationId xmlns:a16="http://schemas.microsoft.com/office/drawing/2014/main" id="{81959DB6-28D6-48B9-9856-C747A8BE61DA}"/>
              </a:ext>
            </a:extLst>
          </p:cNvPr>
          <p:cNvSpPr txBox="1"/>
          <p:nvPr/>
        </p:nvSpPr>
        <p:spPr>
          <a:xfrm>
            <a:off x="2064470" y="4428437"/>
            <a:ext cx="3846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58" name="TextBox 57">
            <a:extLst>
              <a:ext uri="{FF2B5EF4-FFF2-40B4-BE49-F238E27FC236}">
                <a16:creationId xmlns:a16="http://schemas.microsoft.com/office/drawing/2014/main" id="{2FAED636-8CE1-4379-921A-E9A4C94561DB}"/>
              </a:ext>
            </a:extLst>
          </p:cNvPr>
          <p:cNvSpPr txBox="1"/>
          <p:nvPr/>
        </p:nvSpPr>
        <p:spPr>
          <a:xfrm>
            <a:off x="2318197" y="4588332"/>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59" name="TextBox 58">
            <a:extLst>
              <a:ext uri="{FF2B5EF4-FFF2-40B4-BE49-F238E27FC236}">
                <a16:creationId xmlns:a16="http://schemas.microsoft.com/office/drawing/2014/main" id="{E425FAAE-466B-46A5-AABA-F4E6958AACAF}"/>
              </a:ext>
            </a:extLst>
          </p:cNvPr>
          <p:cNvSpPr txBox="1"/>
          <p:nvPr/>
        </p:nvSpPr>
        <p:spPr>
          <a:xfrm>
            <a:off x="2633048" y="4286244"/>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60" name="TextBox 59">
            <a:extLst>
              <a:ext uri="{FF2B5EF4-FFF2-40B4-BE49-F238E27FC236}">
                <a16:creationId xmlns:a16="http://schemas.microsoft.com/office/drawing/2014/main" id="{1C7F76FF-A10F-40AB-802B-47277834F591}"/>
              </a:ext>
            </a:extLst>
          </p:cNvPr>
          <p:cNvSpPr txBox="1"/>
          <p:nvPr/>
        </p:nvSpPr>
        <p:spPr>
          <a:xfrm>
            <a:off x="3287276" y="3354085"/>
            <a:ext cx="37999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13</a:t>
            </a:r>
          </a:p>
        </p:txBody>
      </p:sp>
      <p:sp>
        <p:nvSpPr>
          <p:cNvPr id="61" name="TextBox 60">
            <a:extLst>
              <a:ext uri="{FF2B5EF4-FFF2-40B4-BE49-F238E27FC236}">
                <a16:creationId xmlns:a16="http://schemas.microsoft.com/office/drawing/2014/main" id="{30437ADE-0324-46BB-8B2B-A80976BC13BA}"/>
              </a:ext>
            </a:extLst>
          </p:cNvPr>
          <p:cNvSpPr txBox="1"/>
          <p:nvPr/>
        </p:nvSpPr>
        <p:spPr>
          <a:xfrm>
            <a:off x="6550386" y="4421877"/>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62" name="TextBox 61">
            <a:extLst>
              <a:ext uri="{FF2B5EF4-FFF2-40B4-BE49-F238E27FC236}">
                <a16:creationId xmlns:a16="http://schemas.microsoft.com/office/drawing/2014/main" id="{8DDAF45D-A0D1-407D-8259-92EFF5455795}"/>
              </a:ext>
            </a:extLst>
          </p:cNvPr>
          <p:cNvSpPr txBox="1"/>
          <p:nvPr/>
        </p:nvSpPr>
        <p:spPr>
          <a:xfrm>
            <a:off x="3615078" y="4591516"/>
            <a:ext cx="32778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63" name="TextBox 62">
            <a:extLst>
              <a:ext uri="{FF2B5EF4-FFF2-40B4-BE49-F238E27FC236}">
                <a16:creationId xmlns:a16="http://schemas.microsoft.com/office/drawing/2014/main" id="{A1153F6C-FA51-432A-B809-CE68BF3D5AF3}"/>
              </a:ext>
            </a:extLst>
          </p:cNvPr>
          <p:cNvSpPr txBox="1"/>
          <p:nvPr/>
        </p:nvSpPr>
        <p:spPr>
          <a:xfrm>
            <a:off x="2914662" y="5042092"/>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2</a:t>
            </a:r>
          </a:p>
        </p:txBody>
      </p:sp>
      <p:sp>
        <p:nvSpPr>
          <p:cNvPr id="64" name="TextBox 63">
            <a:extLst>
              <a:ext uri="{FF2B5EF4-FFF2-40B4-BE49-F238E27FC236}">
                <a16:creationId xmlns:a16="http://schemas.microsoft.com/office/drawing/2014/main" id="{CA29E57D-E9A3-4173-83D0-C3BBCDDC8349}"/>
              </a:ext>
            </a:extLst>
          </p:cNvPr>
          <p:cNvSpPr txBox="1"/>
          <p:nvPr/>
        </p:nvSpPr>
        <p:spPr>
          <a:xfrm>
            <a:off x="3796933" y="3818014"/>
            <a:ext cx="56157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10</a:t>
            </a:r>
          </a:p>
        </p:txBody>
      </p:sp>
      <p:sp>
        <p:nvSpPr>
          <p:cNvPr id="65" name="TextBox 64">
            <a:extLst>
              <a:ext uri="{FF2B5EF4-FFF2-40B4-BE49-F238E27FC236}">
                <a16:creationId xmlns:a16="http://schemas.microsoft.com/office/drawing/2014/main" id="{3B2BF6B9-6C43-40FC-A19B-4547838DCDE0}"/>
              </a:ext>
            </a:extLst>
          </p:cNvPr>
          <p:cNvSpPr txBox="1"/>
          <p:nvPr/>
        </p:nvSpPr>
        <p:spPr>
          <a:xfrm>
            <a:off x="4163400" y="382433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10</a:t>
            </a:r>
          </a:p>
        </p:txBody>
      </p:sp>
      <p:sp>
        <p:nvSpPr>
          <p:cNvPr id="66" name="TextBox 65">
            <a:extLst>
              <a:ext uri="{FF2B5EF4-FFF2-40B4-BE49-F238E27FC236}">
                <a16:creationId xmlns:a16="http://schemas.microsoft.com/office/drawing/2014/main" id="{ED8FA92C-AB12-4B80-97E6-6DE2B0FA2B7F}"/>
              </a:ext>
            </a:extLst>
          </p:cNvPr>
          <p:cNvSpPr txBox="1"/>
          <p:nvPr/>
        </p:nvSpPr>
        <p:spPr>
          <a:xfrm>
            <a:off x="4433649" y="366427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11</a:t>
            </a:r>
          </a:p>
        </p:txBody>
      </p:sp>
      <p:sp>
        <p:nvSpPr>
          <p:cNvPr id="67" name="TextBox 66">
            <a:extLst>
              <a:ext uri="{FF2B5EF4-FFF2-40B4-BE49-F238E27FC236}">
                <a16:creationId xmlns:a16="http://schemas.microsoft.com/office/drawing/2014/main" id="{670A8FB3-C302-424D-BF5F-5304B6202911}"/>
              </a:ext>
            </a:extLst>
          </p:cNvPr>
          <p:cNvSpPr txBox="1"/>
          <p:nvPr/>
        </p:nvSpPr>
        <p:spPr>
          <a:xfrm>
            <a:off x="4755317" y="442503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68" name="TextBox 67">
            <a:extLst>
              <a:ext uri="{FF2B5EF4-FFF2-40B4-BE49-F238E27FC236}">
                <a16:creationId xmlns:a16="http://schemas.microsoft.com/office/drawing/2014/main" id="{23EE9B67-6BC8-4EDE-A125-E94CBDA567F4}"/>
              </a:ext>
            </a:extLst>
          </p:cNvPr>
          <p:cNvSpPr txBox="1"/>
          <p:nvPr/>
        </p:nvSpPr>
        <p:spPr>
          <a:xfrm>
            <a:off x="5053480" y="4123844"/>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69" name="TextBox 68">
            <a:extLst>
              <a:ext uri="{FF2B5EF4-FFF2-40B4-BE49-F238E27FC236}">
                <a16:creationId xmlns:a16="http://schemas.microsoft.com/office/drawing/2014/main" id="{9DF256DB-9023-4E1A-B3A5-3D8D9A1AB709}"/>
              </a:ext>
            </a:extLst>
          </p:cNvPr>
          <p:cNvSpPr txBox="1"/>
          <p:nvPr/>
        </p:nvSpPr>
        <p:spPr>
          <a:xfrm>
            <a:off x="5354122" y="2898417"/>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16</a:t>
            </a:r>
          </a:p>
        </p:txBody>
      </p:sp>
      <p:sp>
        <p:nvSpPr>
          <p:cNvPr id="70" name="TextBox 69">
            <a:extLst>
              <a:ext uri="{FF2B5EF4-FFF2-40B4-BE49-F238E27FC236}">
                <a16:creationId xmlns:a16="http://schemas.microsoft.com/office/drawing/2014/main" id="{73016FB4-93B2-4BFE-ACBD-E5A67147CC1A}"/>
              </a:ext>
            </a:extLst>
          </p:cNvPr>
          <p:cNvSpPr txBox="1"/>
          <p:nvPr/>
        </p:nvSpPr>
        <p:spPr>
          <a:xfrm>
            <a:off x="5675376" y="4129698"/>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71" name="TextBox 70">
            <a:extLst>
              <a:ext uri="{FF2B5EF4-FFF2-40B4-BE49-F238E27FC236}">
                <a16:creationId xmlns:a16="http://schemas.microsoft.com/office/drawing/2014/main" id="{69E863A9-F17C-4AF3-8B33-CA4DCD3BA546}"/>
              </a:ext>
            </a:extLst>
          </p:cNvPr>
          <p:cNvSpPr txBox="1"/>
          <p:nvPr/>
        </p:nvSpPr>
        <p:spPr>
          <a:xfrm>
            <a:off x="5966127" y="3811383"/>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10</a:t>
            </a:r>
          </a:p>
        </p:txBody>
      </p:sp>
      <p:sp>
        <p:nvSpPr>
          <p:cNvPr id="72" name="TextBox 71">
            <a:extLst>
              <a:ext uri="{FF2B5EF4-FFF2-40B4-BE49-F238E27FC236}">
                <a16:creationId xmlns:a16="http://schemas.microsoft.com/office/drawing/2014/main" id="{9E6DB9D3-8601-401A-B425-3B4C9952AAC0}"/>
              </a:ext>
            </a:extLst>
          </p:cNvPr>
          <p:cNvSpPr txBox="1"/>
          <p:nvPr/>
        </p:nvSpPr>
        <p:spPr>
          <a:xfrm>
            <a:off x="6260330" y="258057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18</a:t>
            </a:r>
          </a:p>
        </p:txBody>
      </p:sp>
      <p:sp>
        <p:nvSpPr>
          <p:cNvPr id="73" name="TextBox 72">
            <a:extLst>
              <a:ext uri="{FF2B5EF4-FFF2-40B4-BE49-F238E27FC236}">
                <a16:creationId xmlns:a16="http://schemas.microsoft.com/office/drawing/2014/main" id="{701CAAC0-6138-4361-94E1-20047F5727F7}"/>
              </a:ext>
            </a:extLst>
          </p:cNvPr>
          <p:cNvSpPr txBox="1"/>
          <p:nvPr/>
        </p:nvSpPr>
        <p:spPr>
          <a:xfrm>
            <a:off x="6883452" y="428007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74" name="TextBox 73">
            <a:extLst>
              <a:ext uri="{FF2B5EF4-FFF2-40B4-BE49-F238E27FC236}">
                <a16:creationId xmlns:a16="http://schemas.microsoft.com/office/drawing/2014/main" id="{3C98B3A3-4EEE-4428-8B85-1F4D89E162DF}"/>
              </a:ext>
            </a:extLst>
          </p:cNvPr>
          <p:cNvSpPr txBox="1"/>
          <p:nvPr/>
        </p:nvSpPr>
        <p:spPr>
          <a:xfrm>
            <a:off x="7183301" y="3051979"/>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15</a:t>
            </a:r>
          </a:p>
        </p:txBody>
      </p:sp>
      <p:sp>
        <p:nvSpPr>
          <p:cNvPr id="75" name="TextBox 74">
            <a:extLst>
              <a:ext uri="{FF2B5EF4-FFF2-40B4-BE49-F238E27FC236}">
                <a16:creationId xmlns:a16="http://schemas.microsoft.com/office/drawing/2014/main" id="{3DE5F93C-7D5D-46EA-B6CE-CDAD43076F3E}"/>
              </a:ext>
            </a:extLst>
          </p:cNvPr>
          <p:cNvSpPr txBox="1"/>
          <p:nvPr/>
        </p:nvSpPr>
        <p:spPr>
          <a:xfrm>
            <a:off x="7497471" y="3819519"/>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10</a:t>
            </a:r>
          </a:p>
        </p:txBody>
      </p:sp>
      <p:sp>
        <p:nvSpPr>
          <p:cNvPr id="76" name="TextBox 75">
            <a:extLst>
              <a:ext uri="{FF2B5EF4-FFF2-40B4-BE49-F238E27FC236}">
                <a16:creationId xmlns:a16="http://schemas.microsoft.com/office/drawing/2014/main" id="{30F22627-3647-43FC-8840-3333953B93EE}"/>
              </a:ext>
            </a:extLst>
          </p:cNvPr>
          <p:cNvSpPr txBox="1"/>
          <p:nvPr/>
        </p:nvSpPr>
        <p:spPr>
          <a:xfrm>
            <a:off x="7785538" y="320467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14</a:t>
            </a:r>
          </a:p>
        </p:txBody>
      </p:sp>
      <p:sp>
        <p:nvSpPr>
          <p:cNvPr id="77" name="TextBox 76">
            <a:extLst>
              <a:ext uri="{FF2B5EF4-FFF2-40B4-BE49-F238E27FC236}">
                <a16:creationId xmlns:a16="http://schemas.microsoft.com/office/drawing/2014/main" id="{30CA2725-524B-4143-9CDB-E219A0BBBECA}"/>
              </a:ext>
            </a:extLst>
          </p:cNvPr>
          <p:cNvSpPr txBox="1"/>
          <p:nvPr/>
        </p:nvSpPr>
        <p:spPr>
          <a:xfrm>
            <a:off x="8091528" y="429536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78" name="TextBox 77">
            <a:extLst>
              <a:ext uri="{FF2B5EF4-FFF2-40B4-BE49-F238E27FC236}">
                <a16:creationId xmlns:a16="http://schemas.microsoft.com/office/drawing/2014/main" id="{69BB896E-580E-414D-A27C-FC526EF28923}"/>
              </a:ext>
            </a:extLst>
          </p:cNvPr>
          <p:cNvSpPr txBox="1"/>
          <p:nvPr/>
        </p:nvSpPr>
        <p:spPr>
          <a:xfrm>
            <a:off x="8393221" y="3815103"/>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10</a:t>
            </a:r>
          </a:p>
        </p:txBody>
      </p:sp>
      <p:sp>
        <p:nvSpPr>
          <p:cNvPr id="83" name="Text Placeholder 4">
            <a:extLst>
              <a:ext uri="{FF2B5EF4-FFF2-40B4-BE49-F238E27FC236}">
                <a16:creationId xmlns:a16="http://schemas.microsoft.com/office/drawing/2014/main" id="{AC36FDB6-3712-4FA0-BF12-10106F1E1DCB}"/>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85" name="Picture 84">
            <a:extLst>
              <a:ext uri="{FF2B5EF4-FFF2-40B4-BE49-F238E27FC236}">
                <a16:creationId xmlns:a16="http://schemas.microsoft.com/office/drawing/2014/main" id="{84A35B0A-5197-44EB-AAD5-3ECA7CF359E3}"/>
              </a:ext>
            </a:extLst>
          </p:cNvPr>
          <p:cNvPicPr>
            <a:picLocks noChangeAspect="1"/>
          </p:cNvPicPr>
          <p:nvPr/>
        </p:nvPicPr>
        <p:blipFill>
          <a:blip r:embed="rId3"/>
          <a:stretch>
            <a:fillRect/>
          </a:stretch>
        </p:blipFill>
        <p:spPr>
          <a:xfrm>
            <a:off x="1851067" y="6189666"/>
            <a:ext cx="234572" cy="234572"/>
          </a:xfrm>
          <a:prstGeom prst="rect">
            <a:avLst/>
          </a:prstGeom>
        </p:spPr>
      </p:pic>
      <p:pic>
        <p:nvPicPr>
          <p:cNvPr id="86" name="Picture 85">
            <a:extLst>
              <a:ext uri="{FF2B5EF4-FFF2-40B4-BE49-F238E27FC236}">
                <a16:creationId xmlns:a16="http://schemas.microsoft.com/office/drawing/2014/main" id="{8C528F74-014A-4D26-981A-E2B0D7135610}"/>
              </a:ext>
            </a:extLst>
          </p:cNvPr>
          <p:cNvPicPr>
            <a:picLocks noChangeAspect="1"/>
          </p:cNvPicPr>
          <p:nvPr/>
        </p:nvPicPr>
        <p:blipFill>
          <a:blip r:embed="rId3"/>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542719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rrow: Right 33">
            <a:extLst>
              <a:ext uri="{FF2B5EF4-FFF2-40B4-BE49-F238E27FC236}">
                <a16:creationId xmlns:a16="http://schemas.microsoft.com/office/drawing/2014/main" id="{399EB235-FF06-4424-A875-BBD314EB323B}"/>
              </a:ext>
            </a:extLst>
          </p:cNvPr>
          <p:cNvSpPr/>
          <p:nvPr/>
        </p:nvSpPr>
        <p:spPr>
          <a:xfrm rot="14606123">
            <a:off x="5051745" y="4083621"/>
            <a:ext cx="738375" cy="7706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Arrow: Right 25"/>
          <p:cNvSpPr/>
          <p:nvPr/>
        </p:nvSpPr>
        <p:spPr>
          <a:xfrm rot="17879923">
            <a:off x="3276009" y="4073969"/>
            <a:ext cx="738375" cy="7706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679500" y="4845298"/>
            <a:ext cx="2964219" cy="95912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5407521" y="4795934"/>
            <a:ext cx="2964219" cy="95912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57310" y="343635"/>
            <a:ext cx="8692538" cy="810478"/>
          </a:xfrm>
          <a:prstGeom prst="rect">
            <a:avLst/>
          </a:prstGeom>
          <a:noFill/>
        </p:spPr>
        <p:txBody>
          <a:bodyPr wrap="square" rtlCol="0">
            <a:spAutoFit/>
          </a:bodyPr>
          <a:lstStyle/>
          <a:p>
            <a:pPr marR="0" lvl="0" indent="0" algn="ctr" fontAlgn="auto">
              <a:lnSpc>
                <a:spcPts val="2800"/>
              </a:lnSpc>
              <a:spcBef>
                <a:spcPct val="0"/>
              </a:spcBef>
              <a:spcAft>
                <a:spcPts val="0"/>
              </a:spcAft>
              <a:buClrTx/>
              <a:buSzTx/>
              <a:buFontTx/>
              <a:buNone/>
              <a:tabLst/>
              <a:defRPr/>
            </a:pPr>
            <a:r>
              <a:rPr lang="en-US" sz="2600" spc="-100" dirty="0">
                <a:latin typeface="Trebuchet MS"/>
                <a:ea typeface="+mj-ea"/>
              </a:rPr>
              <a:t>Post-Season Sports Almost Automatically Spurred Some Of The Top Social Conversations Online During Their Airings</a:t>
            </a:r>
          </a:p>
        </p:txBody>
      </p:sp>
      <p:sp>
        <p:nvSpPr>
          <p:cNvPr id="9" name="TextBox 8"/>
          <p:cNvSpPr txBox="1"/>
          <p:nvPr/>
        </p:nvSpPr>
        <p:spPr>
          <a:xfrm>
            <a:off x="203350" y="6478725"/>
            <a:ext cx="748465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effectLst/>
                <a:uLnTx/>
                <a:uFillTx/>
                <a:latin typeface="Trebuchet MS" panose="020B0603020202020204" pitchFamily="34" charset="0"/>
                <a:ea typeface="+mn-ea"/>
                <a:cs typeface="+mn-cs"/>
              </a:rPr>
              <a:t>Source: VAB custom analysis of Top 10 trending Twitter Topics each night (8:30p, 9:30p, 10:30p, 11:30p) during 4-week time period (5/15/2017 – 6/11/2017).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effectLst/>
                <a:uLnTx/>
                <a:uFillTx/>
                <a:latin typeface="Trebuchet MS" panose="020B0603020202020204" pitchFamily="34" charset="0"/>
                <a:ea typeface="+mn-ea"/>
                <a:cs typeface="+mn-cs"/>
              </a:rPr>
              <a:t>Results include both “direct” and “related” TV topics.  </a:t>
            </a:r>
          </a:p>
        </p:txBody>
      </p:sp>
      <p:sp>
        <p:nvSpPr>
          <p:cNvPr id="30" name="Rectangle 29"/>
          <p:cNvSpPr/>
          <p:nvPr/>
        </p:nvSpPr>
        <p:spPr>
          <a:xfrm>
            <a:off x="685511" y="4593334"/>
            <a:ext cx="2964219" cy="247071"/>
          </a:xfrm>
          <a:prstGeom prst="rect">
            <a:avLst/>
          </a:prstGeom>
          <a:solidFill>
            <a:srgbClr val="FFFFCC"/>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NBA: 92% </a:t>
            </a:r>
            <a:r>
              <a:rPr kumimoji="0" lang="en-US" sz="1200" b="1" i="0" u="none" strike="noStrike" kern="1200" cap="none" spc="0" normalizeH="0" baseline="0" noProof="0" dirty="0">
                <a:ln>
                  <a:noFill/>
                </a:ln>
                <a:solidFill>
                  <a:prstClr val="black"/>
                </a:solidFill>
                <a:effectLst/>
                <a:uLnTx/>
                <a:uFillTx/>
                <a:latin typeface="Calibri"/>
                <a:ea typeface="+mn-ea"/>
                <a:cs typeface="+mn-cs"/>
              </a:rPr>
              <a:t>(12 out of 13 games) </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Rectangle 30"/>
          <p:cNvSpPr/>
          <p:nvPr/>
        </p:nvSpPr>
        <p:spPr>
          <a:xfrm>
            <a:off x="5398833" y="4548863"/>
            <a:ext cx="2964219" cy="247071"/>
          </a:xfrm>
          <a:prstGeom prst="rect">
            <a:avLst/>
          </a:prstGeom>
          <a:solidFill>
            <a:srgbClr val="FFFFCC"/>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NHL: 81% </a:t>
            </a:r>
            <a:r>
              <a:rPr kumimoji="0" lang="en-US" sz="1100" b="1" i="0" u="none" strike="noStrike" kern="1200" cap="none" spc="0" normalizeH="0" baseline="0" noProof="0" dirty="0">
                <a:ln>
                  <a:noFill/>
                </a:ln>
                <a:solidFill>
                  <a:prstClr val="black"/>
                </a:solidFill>
                <a:effectLst/>
                <a:uLnTx/>
                <a:uFillTx/>
                <a:latin typeface="Calibri"/>
                <a:ea typeface="+mn-ea"/>
                <a:cs typeface="+mn-cs"/>
              </a:rPr>
              <a:t>(13 out of 16 games) </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31"/>
          <p:cNvSpPr txBox="1"/>
          <p:nvPr/>
        </p:nvSpPr>
        <p:spPr>
          <a:xfrm>
            <a:off x="233510" y="1337472"/>
            <a:ext cx="865880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ea typeface="+mn-ea"/>
                <a:cs typeface="+mn-cs"/>
              </a:rPr>
              <a:t>Almost 9 out of 10</a:t>
            </a:r>
            <a:r>
              <a:rPr kumimoji="0" lang="en-US" sz="1400" b="0" i="0" u="none" strike="noStrike" kern="1200" cap="none" spc="0" normalizeH="0" baseline="0" noProof="0" dirty="0">
                <a:ln>
                  <a:noFill/>
                </a:ln>
                <a:solidFill>
                  <a:prstClr val="black"/>
                </a:solidFill>
                <a:effectLst/>
                <a:uLnTx/>
                <a:uFillTx/>
                <a:ea typeface="+mn-ea"/>
                <a:cs typeface="+mn-cs"/>
              </a:rPr>
              <a:t> nationally televised NBA &amp; NHL playoff games across the major TV networks trended in the top 10 during primetime on their respective nights</a:t>
            </a:r>
            <a:endParaRPr kumimoji="0" lang="en-US" sz="1200" b="1" i="0" u="none" strike="noStrike" kern="1200" cap="none" spc="0" normalizeH="0" baseline="0" noProof="0" dirty="0">
              <a:ln>
                <a:noFill/>
              </a:ln>
              <a:solidFill>
                <a:prstClr val="black"/>
              </a:solidFill>
              <a:effectLst/>
              <a:uLnTx/>
              <a:uFillTx/>
              <a:ea typeface="+mn-ea"/>
              <a:cs typeface="+mn-cs"/>
            </a:endParaRPr>
          </a:p>
        </p:txBody>
      </p:sp>
      <p:sp>
        <p:nvSpPr>
          <p:cNvPr id="4" name="Rectangle 3">
            <a:extLst>
              <a:ext uri="{FF2B5EF4-FFF2-40B4-BE49-F238E27FC236}">
                <a16:creationId xmlns:a16="http://schemas.microsoft.com/office/drawing/2014/main" id="{AE6A1914-424F-417C-95B9-D8544B826BD9}"/>
              </a:ext>
            </a:extLst>
          </p:cNvPr>
          <p:cNvSpPr/>
          <p:nvPr/>
        </p:nvSpPr>
        <p:spPr>
          <a:xfrm>
            <a:off x="3337290" y="2116336"/>
            <a:ext cx="2439888" cy="1915949"/>
          </a:xfrm>
          <a:prstGeom prst="rect">
            <a:avLst/>
          </a:prstGeom>
          <a:solidFill>
            <a:srgbClr val="FFFFCC"/>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prstClr val="black"/>
                </a:solidFill>
                <a:latin typeface="Calibri"/>
              </a:rPr>
              <a:t>86%</a:t>
            </a:r>
          </a:p>
          <a:p>
            <a:pPr algn="ctr"/>
            <a:r>
              <a:rPr lang="en-US" sz="1600" dirty="0">
                <a:solidFill>
                  <a:prstClr val="black"/>
                </a:solidFill>
                <a:latin typeface="Calibri"/>
              </a:rPr>
              <a:t>(25 out of 29 games)</a:t>
            </a:r>
          </a:p>
        </p:txBody>
      </p:sp>
      <p:sp>
        <p:nvSpPr>
          <p:cNvPr id="33" name="TextBox 32"/>
          <p:cNvSpPr txBox="1"/>
          <p:nvPr/>
        </p:nvSpPr>
        <p:spPr>
          <a:xfrm>
            <a:off x="3337290" y="2284079"/>
            <a:ext cx="243988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Top 10 Trending Topics</a:t>
            </a:r>
          </a:p>
        </p:txBody>
      </p:sp>
      <p:pic>
        <p:nvPicPr>
          <p:cNvPr id="6" name="Picture 5">
            <a:extLst>
              <a:ext uri="{FF2B5EF4-FFF2-40B4-BE49-F238E27FC236}">
                <a16:creationId xmlns:a16="http://schemas.microsoft.com/office/drawing/2014/main" id="{6371ACCA-D6F6-4FEA-8CBA-C0615C7BC51B}"/>
              </a:ext>
            </a:extLst>
          </p:cNvPr>
          <p:cNvPicPr>
            <a:picLocks noChangeAspect="1"/>
          </p:cNvPicPr>
          <p:nvPr/>
        </p:nvPicPr>
        <p:blipFill>
          <a:blip r:embed="rId2"/>
          <a:stretch>
            <a:fillRect/>
          </a:stretch>
        </p:blipFill>
        <p:spPr>
          <a:xfrm>
            <a:off x="873868" y="5045582"/>
            <a:ext cx="1185371" cy="442495"/>
          </a:xfrm>
          <a:prstGeom prst="rect">
            <a:avLst/>
          </a:prstGeom>
        </p:spPr>
      </p:pic>
      <p:pic>
        <p:nvPicPr>
          <p:cNvPr id="8" name="Picture 7">
            <a:extLst>
              <a:ext uri="{FF2B5EF4-FFF2-40B4-BE49-F238E27FC236}">
                <a16:creationId xmlns:a16="http://schemas.microsoft.com/office/drawing/2014/main" id="{5CA6A6A4-D664-4182-8642-AF15DCE82429}"/>
              </a:ext>
            </a:extLst>
          </p:cNvPr>
          <p:cNvPicPr>
            <a:picLocks noChangeAspect="1"/>
          </p:cNvPicPr>
          <p:nvPr/>
        </p:nvPicPr>
        <p:blipFill>
          <a:blip r:embed="rId3"/>
          <a:stretch>
            <a:fillRect/>
          </a:stretch>
        </p:blipFill>
        <p:spPr>
          <a:xfrm>
            <a:off x="2253607" y="4906247"/>
            <a:ext cx="1306535" cy="674206"/>
          </a:xfrm>
          <a:prstGeom prst="rect">
            <a:avLst/>
          </a:prstGeom>
        </p:spPr>
      </p:pic>
      <p:pic>
        <p:nvPicPr>
          <p:cNvPr id="36" name="Picture 112" descr="https://upload.wikimedia.org/wikipedia/en/6/63/2017_Stanley_Cup_Finals_logo.png">
            <a:extLst>
              <a:ext uri="{FF2B5EF4-FFF2-40B4-BE49-F238E27FC236}">
                <a16:creationId xmlns:a16="http://schemas.microsoft.com/office/drawing/2014/main" id="{4A53B909-C665-4BE0-AE8D-065185F77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9634" y="4888429"/>
            <a:ext cx="684276" cy="7741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25DBA449-38C1-4FDC-AF11-BD9D3FEB921C}"/>
              </a:ext>
            </a:extLst>
          </p:cNvPr>
          <p:cNvPicPr>
            <a:picLocks noChangeAspect="1"/>
          </p:cNvPicPr>
          <p:nvPr/>
        </p:nvPicPr>
        <p:blipFill rotWithShape="1">
          <a:blip r:embed="rId5"/>
          <a:srcRect t="13690" b="8515"/>
          <a:stretch/>
        </p:blipFill>
        <p:spPr>
          <a:xfrm>
            <a:off x="5609475" y="4888784"/>
            <a:ext cx="1622329" cy="709131"/>
          </a:xfrm>
          <a:prstGeom prst="rect">
            <a:avLst/>
          </a:prstGeom>
        </p:spPr>
      </p:pic>
      <p:sp>
        <p:nvSpPr>
          <p:cNvPr id="22" name="Text Placeholder 4">
            <a:extLst>
              <a:ext uri="{FF2B5EF4-FFF2-40B4-BE49-F238E27FC236}">
                <a16:creationId xmlns:a16="http://schemas.microsoft.com/office/drawing/2014/main" id="{4BD3CF34-6AAF-418A-84A8-025C7B493590}"/>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25" name="Picture 24">
            <a:extLst>
              <a:ext uri="{FF2B5EF4-FFF2-40B4-BE49-F238E27FC236}">
                <a16:creationId xmlns:a16="http://schemas.microsoft.com/office/drawing/2014/main" id="{FC4A96DE-1C32-488A-9B32-7E692DA32FDA}"/>
              </a:ext>
            </a:extLst>
          </p:cNvPr>
          <p:cNvPicPr>
            <a:picLocks noChangeAspect="1"/>
          </p:cNvPicPr>
          <p:nvPr/>
        </p:nvPicPr>
        <p:blipFill>
          <a:blip r:embed="rId6"/>
          <a:stretch>
            <a:fillRect/>
          </a:stretch>
        </p:blipFill>
        <p:spPr>
          <a:xfrm>
            <a:off x="1851067" y="6189666"/>
            <a:ext cx="234572" cy="234572"/>
          </a:xfrm>
          <a:prstGeom prst="rect">
            <a:avLst/>
          </a:prstGeom>
        </p:spPr>
      </p:pic>
      <p:pic>
        <p:nvPicPr>
          <p:cNvPr id="27" name="Picture 26">
            <a:extLst>
              <a:ext uri="{FF2B5EF4-FFF2-40B4-BE49-F238E27FC236}">
                <a16:creationId xmlns:a16="http://schemas.microsoft.com/office/drawing/2014/main" id="{3B2DA437-3D96-4BAA-BBB8-1AC9BF757AE7}"/>
              </a:ext>
            </a:extLst>
          </p:cNvPr>
          <p:cNvPicPr>
            <a:picLocks noChangeAspect="1"/>
          </p:cNvPicPr>
          <p:nvPr/>
        </p:nvPicPr>
        <p:blipFill>
          <a:blip r:embed="rId6"/>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3490597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peech Bubble: Rectangle 55">
            <a:extLst>
              <a:ext uri="{FF2B5EF4-FFF2-40B4-BE49-F238E27FC236}">
                <a16:creationId xmlns:a16="http://schemas.microsoft.com/office/drawing/2014/main" id="{1E942FD1-0BC9-4155-BF87-1A37DE8DDE13}"/>
              </a:ext>
            </a:extLst>
          </p:cNvPr>
          <p:cNvSpPr/>
          <p:nvPr/>
        </p:nvSpPr>
        <p:spPr>
          <a:xfrm>
            <a:off x="237916" y="4143465"/>
            <a:ext cx="2357585" cy="1753811"/>
          </a:xfrm>
          <a:prstGeom prst="wedgeRectCallout">
            <a:avLst>
              <a:gd name="adj1" fmla="val 63818"/>
              <a:gd name="adj2" fmla="val -33962"/>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A17E99E-2976-4B24-818F-DD5A5A41AA8B}"/>
              </a:ext>
            </a:extLst>
          </p:cNvPr>
          <p:cNvSpPr txBox="1"/>
          <p:nvPr/>
        </p:nvSpPr>
        <p:spPr>
          <a:xfrm>
            <a:off x="218012" y="309496"/>
            <a:ext cx="8634440" cy="810478"/>
          </a:xfrm>
          <a:prstGeom prst="rect">
            <a:avLst/>
          </a:prstGeom>
          <a:noFill/>
        </p:spPr>
        <p:txBody>
          <a:bodyPr wrap="square" rtlCol="0">
            <a:spAutoFit/>
          </a:bodyPr>
          <a:lstStyle/>
          <a:p>
            <a:pPr marR="0" lvl="0" indent="0" algn="ctr" fontAlgn="auto">
              <a:lnSpc>
                <a:spcPts val="2800"/>
              </a:lnSpc>
              <a:spcBef>
                <a:spcPct val="0"/>
              </a:spcBef>
              <a:spcAft>
                <a:spcPts val="0"/>
              </a:spcAft>
              <a:buClrTx/>
              <a:buSzTx/>
              <a:tabLst/>
              <a:defRPr/>
            </a:pPr>
            <a:r>
              <a:rPr lang="en-US" sz="2600" spc="-100" dirty="0">
                <a:latin typeface="Trebuchet MS"/>
                <a:ea typeface="+mj-ea"/>
              </a:rPr>
              <a:t>From A News Perspective, Trending Topics Came From Programming That Spans The Political Spectrum</a:t>
            </a:r>
          </a:p>
        </p:txBody>
      </p:sp>
      <p:sp>
        <p:nvSpPr>
          <p:cNvPr id="42" name="TextBox 41">
            <a:extLst>
              <a:ext uri="{FF2B5EF4-FFF2-40B4-BE49-F238E27FC236}">
                <a16:creationId xmlns:a16="http://schemas.microsoft.com/office/drawing/2014/main" id="{C478D6A8-0BF9-4555-AA79-9F11A614BFA1}"/>
              </a:ext>
            </a:extLst>
          </p:cNvPr>
          <p:cNvSpPr txBox="1"/>
          <p:nvPr/>
        </p:nvSpPr>
        <p:spPr>
          <a:xfrm>
            <a:off x="218011" y="6448423"/>
            <a:ext cx="7407541" cy="338554"/>
          </a:xfrm>
          <a:prstGeom prst="rect">
            <a:avLst/>
          </a:prstGeom>
          <a:noFill/>
        </p:spPr>
        <p:txBody>
          <a:bodyPr wrap="square" rtlCol="0">
            <a:spAutoFit/>
          </a:bodyPr>
          <a:lstStyle/>
          <a:p>
            <a:r>
              <a:rPr lang="en-US" sz="800" dirty="0">
                <a:latin typeface="Trebuchet MS" panose="020B0603020202020204" pitchFamily="34" charset="0"/>
              </a:rPr>
              <a:t>Source: VAB custom analysis of Top 10 trending Twitter Topics each night (8:30p, 9:30p, 10:30p, 11:30p) during 4-week time period (5/15/2017 – 6/11/2017).  Results include both “direct” and “related” TV topics.</a:t>
            </a:r>
          </a:p>
        </p:txBody>
      </p:sp>
      <p:graphicFrame>
        <p:nvGraphicFramePr>
          <p:cNvPr id="38" name="Chart 37">
            <a:extLst>
              <a:ext uri="{FF2B5EF4-FFF2-40B4-BE49-F238E27FC236}">
                <a16:creationId xmlns:a16="http://schemas.microsoft.com/office/drawing/2014/main" id="{0A9B9465-532C-4192-9BB1-08666CDABB9D}"/>
              </a:ext>
            </a:extLst>
          </p:cNvPr>
          <p:cNvGraphicFramePr/>
          <p:nvPr>
            <p:extLst>
              <p:ext uri="{D42A27DB-BD31-4B8C-83A1-F6EECF244321}">
                <p14:modId xmlns:p14="http://schemas.microsoft.com/office/powerpoint/2010/main" val="4223629660"/>
              </p:ext>
            </p:extLst>
          </p:nvPr>
        </p:nvGraphicFramePr>
        <p:xfrm>
          <a:off x="2015736" y="1993883"/>
          <a:ext cx="5112526" cy="4124326"/>
        </p:xfrm>
        <a:graphic>
          <a:graphicData uri="http://schemas.openxmlformats.org/drawingml/2006/chart">
            <c:chart xmlns:c="http://schemas.openxmlformats.org/drawingml/2006/chart" xmlns:r="http://schemas.openxmlformats.org/officeDocument/2006/relationships" r:id="rId2"/>
          </a:graphicData>
        </a:graphic>
      </p:graphicFrame>
      <p:sp>
        <p:nvSpPr>
          <p:cNvPr id="40" name="Rounded Rectangle 10">
            <a:extLst>
              <a:ext uri="{FF2B5EF4-FFF2-40B4-BE49-F238E27FC236}">
                <a16:creationId xmlns:a16="http://schemas.microsoft.com/office/drawing/2014/main" id="{1DB047F5-59C6-46D8-BF9B-B95DB9949A7F}"/>
              </a:ext>
            </a:extLst>
          </p:cNvPr>
          <p:cNvSpPr/>
          <p:nvPr/>
        </p:nvSpPr>
        <p:spPr>
          <a:xfrm>
            <a:off x="157310" y="1476068"/>
            <a:ext cx="8816568"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u="sng" kern="0" dirty="0">
                <a:solidFill>
                  <a:schemeClr val="tx1"/>
                </a:solidFill>
              </a:rPr>
              <a:t>Four-Week Time Period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schemeClr val="tx1"/>
                </a:solidFill>
              </a:rPr>
              <a:t>% of TV Trending Topics By Major Cable News Network</a:t>
            </a:r>
            <a:endParaRPr kumimoji="0" lang="en-US" sz="1600" b="1" i="0" strike="noStrike" kern="0" cap="none" spc="0" normalizeH="0" baseline="0" noProof="0" dirty="0">
              <a:ln>
                <a:noFill/>
              </a:ln>
              <a:solidFill>
                <a:schemeClr val="tx1"/>
              </a:solidFill>
              <a:effectLst/>
              <a:uLnTx/>
              <a:uFillTx/>
            </a:endParaRPr>
          </a:p>
        </p:txBody>
      </p:sp>
      <p:sp>
        <p:nvSpPr>
          <p:cNvPr id="4" name="Speech Bubble: Rectangle 3">
            <a:extLst>
              <a:ext uri="{FF2B5EF4-FFF2-40B4-BE49-F238E27FC236}">
                <a16:creationId xmlns:a16="http://schemas.microsoft.com/office/drawing/2014/main" id="{FF6C68CE-2E9C-451B-A468-A0BC40274A9B}"/>
              </a:ext>
            </a:extLst>
          </p:cNvPr>
          <p:cNvSpPr/>
          <p:nvPr/>
        </p:nvSpPr>
        <p:spPr>
          <a:xfrm>
            <a:off x="6562013" y="3416347"/>
            <a:ext cx="2357585" cy="2027753"/>
          </a:xfrm>
          <a:prstGeom prst="wedgeRectCallout">
            <a:avLst>
              <a:gd name="adj1" fmla="val -63082"/>
              <a:gd name="adj2" fmla="val -10608"/>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 descr="http://images.zap2it.com/assets/p184185_b_h6_ab/hardball-with-chris-matthews.jpg">
            <a:extLst>
              <a:ext uri="{FF2B5EF4-FFF2-40B4-BE49-F238E27FC236}">
                <a16:creationId xmlns:a16="http://schemas.microsoft.com/office/drawing/2014/main" id="{959B8922-E0DD-45BC-9B36-2E892281D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160" y="3511204"/>
            <a:ext cx="947940" cy="71095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https://upload.wikimedia.org/wikipedia/en/0/00/Logo_All_In_with_Chris_Hayes.jpg">
            <a:extLst>
              <a:ext uri="{FF2B5EF4-FFF2-40B4-BE49-F238E27FC236}">
                <a16:creationId xmlns:a16="http://schemas.microsoft.com/office/drawing/2014/main" id="{1C6CA91D-F357-474A-B490-FB7A1FF44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1375" y="4951298"/>
            <a:ext cx="965725" cy="4471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http://lgbtweekly.com/wp-content/uploads/2016/12/the-rachel-maddow-show.jpg">
            <a:extLst>
              <a:ext uri="{FF2B5EF4-FFF2-40B4-BE49-F238E27FC236}">
                <a16:creationId xmlns:a16="http://schemas.microsoft.com/office/drawing/2014/main" id="{296C20A2-87E4-41CB-8EE1-22DF34983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653" y="4313421"/>
            <a:ext cx="899611" cy="57925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http://images.zap2it.com/assets/p13728113_b_h3_ab/believer-with-reza-aslan.jpg">
            <a:extLst>
              <a:ext uri="{FF2B5EF4-FFF2-40B4-BE49-F238E27FC236}">
                <a16:creationId xmlns:a16="http://schemas.microsoft.com/office/drawing/2014/main" id="{20613359-07E6-4C46-9834-2A9A8A04D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061" y="5325113"/>
            <a:ext cx="1048096" cy="57216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48BF2067-C688-4163-B9F7-6EA3104A54D1}"/>
              </a:ext>
            </a:extLst>
          </p:cNvPr>
          <p:cNvPicPr>
            <a:picLocks noChangeAspect="1"/>
          </p:cNvPicPr>
          <p:nvPr/>
        </p:nvPicPr>
        <p:blipFill>
          <a:blip r:embed="rId7"/>
          <a:stretch>
            <a:fillRect/>
          </a:stretch>
        </p:blipFill>
        <p:spPr>
          <a:xfrm>
            <a:off x="1373032" y="4245202"/>
            <a:ext cx="1180761" cy="325673"/>
          </a:xfrm>
          <a:prstGeom prst="rect">
            <a:avLst/>
          </a:prstGeom>
        </p:spPr>
      </p:pic>
      <p:sp>
        <p:nvSpPr>
          <p:cNvPr id="50" name="TextBox 49">
            <a:extLst>
              <a:ext uri="{FF2B5EF4-FFF2-40B4-BE49-F238E27FC236}">
                <a16:creationId xmlns:a16="http://schemas.microsoft.com/office/drawing/2014/main" id="{AC2DF13A-7228-44A2-B85C-CD9D57DC3DE6}"/>
              </a:ext>
            </a:extLst>
          </p:cNvPr>
          <p:cNvSpPr txBox="1"/>
          <p:nvPr/>
        </p:nvSpPr>
        <p:spPr>
          <a:xfrm>
            <a:off x="7559264" y="3430019"/>
            <a:ext cx="1135116" cy="276999"/>
          </a:xfrm>
          <a:prstGeom prst="rect">
            <a:avLst/>
          </a:prstGeom>
          <a:noFill/>
        </p:spPr>
        <p:txBody>
          <a:bodyPr wrap="square" rtlCol="0">
            <a:spAutoFit/>
          </a:bodyPr>
          <a:lstStyle/>
          <a:p>
            <a:r>
              <a:rPr lang="en-US" sz="1200" b="1" dirty="0"/>
              <a:t>“Hardball”</a:t>
            </a:r>
          </a:p>
        </p:txBody>
      </p:sp>
      <p:sp>
        <p:nvSpPr>
          <p:cNvPr id="51" name="TextBox 50">
            <a:extLst>
              <a:ext uri="{FF2B5EF4-FFF2-40B4-BE49-F238E27FC236}">
                <a16:creationId xmlns:a16="http://schemas.microsoft.com/office/drawing/2014/main" id="{BDF82218-EB00-4F97-ACB7-3A0247A3F32C}"/>
              </a:ext>
            </a:extLst>
          </p:cNvPr>
          <p:cNvSpPr txBox="1"/>
          <p:nvPr/>
        </p:nvSpPr>
        <p:spPr>
          <a:xfrm>
            <a:off x="7560744" y="4434677"/>
            <a:ext cx="1135116" cy="276999"/>
          </a:xfrm>
          <a:prstGeom prst="rect">
            <a:avLst/>
          </a:prstGeom>
          <a:noFill/>
        </p:spPr>
        <p:txBody>
          <a:bodyPr wrap="square" rtlCol="0">
            <a:spAutoFit/>
          </a:bodyPr>
          <a:lstStyle/>
          <a:p>
            <a:r>
              <a:rPr lang="en-US" sz="1200" b="1" dirty="0"/>
              <a:t>#Maddow</a:t>
            </a:r>
          </a:p>
        </p:txBody>
      </p:sp>
      <p:sp>
        <p:nvSpPr>
          <p:cNvPr id="52" name="TextBox 51">
            <a:extLst>
              <a:ext uri="{FF2B5EF4-FFF2-40B4-BE49-F238E27FC236}">
                <a16:creationId xmlns:a16="http://schemas.microsoft.com/office/drawing/2014/main" id="{549FB98A-4C46-4D39-8A84-2A240592CA47}"/>
              </a:ext>
            </a:extLst>
          </p:cNvPr>
          <p:cNvSpPr txBox="1"/>
          <p:nvPr/>
        </p:nvSpPr>
        <p:spPr>
          <a:xfrm>
            <a:off x="7560742" y="5002848"/>
            <a:ext cx="1135116" cy="276999"/>
          </a:xfrm>
          <a:prstGeom prst="rect">
            <a:avLst/>
          </a:prstGeom>
          <a:noFill/>
        </p:spPr>
        <p:txBody>
          <a:bodyPr wrap="square" rtlCol="0">
            <a:spAutoFit/>
          </a:bodyPr>
          <a:lstStyle/>
          <a:p>
            <a:r>
              <a:rPr lang="en-US" sz="1200" b="1" dirty="0"/>
              <a:t>#Inners</a:t>
            </a:r>
          </a:p>
        </p:txBody>
      </p:sp>
      <p:sp>
        <p:nvSpPr>
          <p:cNvPr id="53" name="TextBox 52">
            <a:extLst>
              <a:ext uri="{FF2B5EF4-FFF2-40B4-BE49-F238E27FC236}">
                <a16:creationId xmlns:a16="http://schemas.microsoft.com/office/drawing/2014/main" id="{BC328CF1-F3B0-4024-A124-CC5A928D62A8}"/>
              </a:ext>
            </a:extLst>
          </p:cNvPr>
          <p:cNvSpPr txBox="1"/>
          <p:nvPr/>
        </p:nvSpPr>
        <p:spPr>
          <a:xfrm>
            <a:off x="7560741" y="3617925"/>
            <a:ext cx="1358857" cy="276999"/>
          </a:xfrm>
          <a:prstGeom prst="rect">
            <a:avLst/>
          </a:prstGeom>
          <a:noFill/>
        </p:spPr>
        <p:txBody>
          <a:bodyPr wrap="square" rtlCol="0">
            <a:spAutoFit/>
          </a:bodyPr>
          <a:lstStyle/>
          <a:p>
            <a:r>
              <a:rPr lang="en-US" sz="1200" b="1" dirty="0"/>
              <a:t>“Carter Page”</a:t>
            </a:r>
          </a:p>
        </p:txBody>
      </p:sp>
      <p:sp>
        <p:nvSpPr>
          <p:cNvPr id="54" name="TextBox 53">
            <a:extLst>
              <a:ext uri="{FF2B5EF4-FFF2-40B4-BE49-F238E27FC236}">
                <a16:creationId xmlns:a16="http://schemas.microsoft.com/office/drawing/2014/main" id="{557E5116-DAD8-4433-9570-B054015B75A4}"/>
              </a:ext>
            </a:extLst>
          </p:cNvPr>
          <p:cNvSpPr txBox="1"/>
          <p:nvPr/>
        </p:nvSpPr>
        <p:spPr>
          <a:xfrm>
            <a:off x="7569620" y="3813241"/>
            <a:ext cx="1574380" cy="276999"/>
          </a:xfrm>
          <a:prstGeom prst="rect">
            <a:avLst/>
          </a:prstGeom>
          <a:noFill/>
        </p:spPr>
        <p:txBody>
          <a:bodyPr wrap="square" rtlCol="0">
            <a:spAutoFit/>
          </a:bodyPr>
          <a:lstStyle/>
          <a:p>
            <a:r>
              <a:rPr lang="en-US" sz="1200" b="1" dirty="0"/>
              <a:t>“Chris Matthews”</a:t>
            </a:r>
          </a:p>
        </p:txBody>
      </p:sp>
      <p:sp>
        <p:nvSpPr>
          <p:cNvPr id="55" name="TextBox 54">
            <a:extLst>
              <a:ext uri="{FF2B5EF4-FFF2-40B4-BE49-F238E27FC236}">
                <a16:creationId xmlns:a16="http://schemas.microsoft.com/office/drawing/2014/main" id="{AC7DEA75-54F3-4245-9355-15F08F8284EE}"/>
              </a:ext>
            </a:extLst>
          </p:cNvPr>
          <p:cNvSpPr txBox="1"/>
          <p:nvPr/>
        </p:nvSpPr>
        <p:spPr>
          <a:xfrm>
            <a:off x="7560743" y="3999670"/>
            <a:ext cx="1367733" cy="276999"/>
          </a:xfrm>
          <a:prstGeom prst="rect">
            <a:avLst/>
          </a:prstGeom>
          <a:noFill/>
        </p:spPr>
        <p:txBody>
          <a:bodyPr wrap="square" rtlCol="0">
            <a:spAutoFit/>
          </a:bodyPr>
          <a:lstStyle/>
          <a:p>
            <a:r>
              <a:rPr lang="en-US" sz="1200" b="1" dirty="0"/>
              <a:t>“Pat Buchanan”</a:t>
            </a:r>
          </a:p>
        </p:txBody>
      </p:sp>
      <p:pic>
        <p:nvPicPr>
          <p:cNvPr id="57" name="Picture 56">
            <a:extLst>
              <a:ext uri="{FF2B5EF4-FFF2-40B4-BE49-F238E27FC236}">
                <a16:creationId xmlns:a16="http://schemas.microsoft.com/office/drawing/2014/main" id="{6B63EE77-6B88-4982-B0C9-4891666868B6}"/>
              </a:ext>
            </a:extLst>
          </p:cNvPr>
          <p:cNvPicPr>
            <a:picLocks noChangeAspect="1"/>
          </p:cNvPicPr>
          <p:nvPr/>
        </p:nvPicPr>
        <p:blipFill rotWithShape="1">
          <a:blip r:embed="rId8"/>
          <a:srcRect l="16431" t="8002" b="9600"/>
          <a:stretch/>
        </p:blipFill>
        <p:spPr>
          <a:xfrm>
            <a:off x="1509266" y="4663470"/>
            <a:ext cx="1051869" cy="580794"/>
          </a:xfrm>
          <a:prstGeom prst="rect">
            <a:avLst/>
          </a:prstGeom>
        </p:spPr>
      </p:pic>
      <p:sp>
        <p:nvSpPr>
          <p:cNvPr id="58" name="TextBox 57">
            <a:extLst>
              <a:ext uri="{FF2B5EF4-FFF2-40B4-BE49-F238E27FC236}">
                <a16:creationId xmlns:a16="http://schemas.microsoft.com/office/drawing/2014/main" id="{FD605A2E-A321-4B6A-83AE-52A35B3FA1A6}"/>
              </a:ext>
            </a:extLst>
          </p:cNvPr>
          <p:cNvSpPr txBox="1"/>
          <p:nvPr/>
        </p:nvSpPr>
        <p:spPr>
          <a:xfrm>
            <a:off x="183364" y="4183056"/>
            <a:ext cx="1254028" cy="276999"/>
          </a:xfrm>
          <a:prstGeom prst="rect">
            <a:avLst/>
          </a:prstGeom>
          <a:noFill/>
        </p:spPr>
        <p:txBody>
          <a:bodyPr wrap="square" rtlCol="0">
            <a:spAutoFit/>
          </a:bodyPr>
          <a:lstStyle/>
          <a:p>
            <a:pPr algn="r"/>
            <a:r>
              <a:rPr lang="en-US" sz="1200" b="1" dirty="0"/>
              <a:t>“Jason Miller”</a:t>
            </a:r>
          </a:p>
        </p:txBody>
      </p:sp>
      <p:sp>
        <p:nvSpPr>
          <p:cNvPr id="59" name="TextBox 58">
            <a:extLst>
              <a:ext uri="{FF2B5EF4-FFF2-40B4-BE49-F238E27FC236}">
                <a16:creationId xmlns:a16="http://schemas.microsoft.com/office/drawing/2014/main" id="{602D2D4F-D2E3-4089-ACC0-2D00A0B8C9EC}"/>
              </a:ext>
            </a:extLst>
          </p:cNvPr>
          <p:cNvSpPr txBox="1"/>
          <p:nvPr/>
        </p:nvSpPr>
        <p:spPr>
          <a:xfrm>
            <a:off x="66812" y="4363652"/>
            <a:ext cx="1358857" cy="276999"/>
          </a:xfrm>
          <a:prstGeom prst="rect">
            <a:avLst/>
          </a:prstGeom>
          <a:noFill/>
        </p:spPr>
        <p:txBody>
          <a:bodyPr wrap="square" rtlCol="0">
            <a:spAutoFit/>
          </a:bodyPr>
          <a:lstStyle/>
          <a:p>
            <a:pPr algn="r"/>
            <a:r>
              <a:rPr lang="en-US" sz="1200" b="1" dirty="0"/>
              <a:t>“Jeffrey Lord”</a:t>
            </a:r>
          </a:p>
        </p:txBody>
      </p:sp>
      <p:sp>
        <p:nvSpPr>
          <p:cNvPr id="60" name="TextBox 59">
            <a:extLst>
              <a:ext uri="{FF2B5EF4-FFF2-40B4-BE49-F238E27FC236}">
                <a16:creationId xmlns:a16="http://schemas.microsoft.com/office/drawing/2014/main" id="{DD657B84-516A-4F96-B75C-A81B4B14D9CB}"/>
              </a:ext>
            </a:extLst>
          </p:cNvPr>
          <p:cNvSpPr txBox="1"/>
          <p:nvPr/>
        </p:nvSpPr>
        <p:spPr>
          <a:xfrm>
            <a:off x="202404" y="4800139"/>
            <a:ext cx="1340153" cy="276999"/>
          </a:xfrm>
          <a:prstGeom prst="rect">
            <a:avLst/>
          </a:prstGeom>
          <a:noFill/>
        </p:spPr>
        <p:txBody>
          <a:bodyPr wrap="square" rtlCol="0">
            <a:spAutoFit/>
          </a:bodyPr>
          <a:lstStyle/>
          <a:p>
            <a:pPr algn="r"/>
            <a:r>
              <a:rPr lang="en-US" sz="1200" b="1" dirty="0"/>
              <a:t>#</a:t>
            </a:r>
            <a:r>
              <a:rPr lang="en-US" sz="1200" b="1" dirty="0" err="1"/>
              <a:t>pelositownhall</a:t>
            </a:r>
            <a:endParaRPr lang="en-US" sz="1200" b="1" dirty="0"/>
          </a:p>
        </p:txBody>
      </p:sp>
      <p:sp>
        <p:nvSpPr>
          <p:cNvPr id="61" name="TextBox 60">
            <a:extLst>
              <a:ext uri="{FF2B5EF4-FFF2-40B4-BE49-F238E27FC236}">
                <a16:creationId xmlns:a16="http://schemas.microsoft.com/office/drawing/2014/main" id="{90584BA2-0788-408D-8652-F22E2484A4EB}"/>
              </a:ext>
            </a:extLst>
          </p:cNvPr>
          <p:cNvSpPr txBox="1"/>
          <p:nvPr/>
        </p:nvSpPr>
        <p:spPr>
          <a:xfrm>
            <a:off x="186128" y="5396422"/>
            <a:ext cx="1340153" cy="276999"/>
          </a:xfrm>
          <a:prstGeom prst="rect">
            <a:avLst/>
          </a:prstGeom>
          <a:noFill/>
        </p:spPr>
        <p:txBody>
          <a:bodyPr wrap="square" rtlCol="0">
            <a:spAutoFit/>
          </a:bodyPr>
          <a:lstStyle/>
          <a:p>
            <a:pPr algn="r"/>
            <a:r>
              <a:rPr lang="en-US" sz="1200" b="1" dirty="0"/>
              <a:t>“Reza Aslan”</a:t>
            </a:r>
          </a:p>
        </p:txBody>
      </p:sp>
      <p:sp>
        <p:nvSpPr>
          <p:cNvPr id="62" name="Speech Bubble: Rectangle 61">
            <a:extLst>
              <a:ext uri="{FF2B5EF4-FFF2-40B4-BE49-F238E27FC236}">
                <a16:creationId xmlns:a16="http://schemas.microsoft.com/office/drawing/2014/main" id="{2FDC2789-0D2A-4E7B-BB77-CF29EFCC05EE}"/>
              </a:ext>
            </a:extLst>
          </p:cNvPr>
          <p:cNvSpPr/>
          <p:nvPr/>
        </p:nvSpPr>
        <p:spPr>
          <a:xfrm>
            <a:off x="798686" y="2387746"/>
            <a:ext cx="1991316" cy="1244164"/>
          </a:xfrm>
          <a:prstGeom prst="wedgeRectCallout">
            <a:avLst>
              <a:gd name="adj1" fmla="val 70219"/>
              <a:gd name="adj2" fmla="val -7305"/>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0A3D6188-EA35-4DEF-AC6E-1B14F6FA7E15}"/>
              </a:ext>
            </a:extLst>
          </p:cNvPr>
          <p:cNvPicPr>
            <a:picLocks noChangeAspect="1"/>
          </p:cNvPicPr>
          <p:nvPr/>
        </p:nvPicPr>
        <p:blipFill rotWithShape="1">
          <a:blip r:embed="rId9"/>
          <a:srcRect l="9845" t="14270" r="11638" b="19490"/>
          <a:stretch/>
        </p:blipFill>
        <p:spPr>
          <a:xfrm>
            <a:off x="2112454" y="2433540"/>
            <a:ext cx="646496" cy="545411"/>
          </a:xfrm>
          <a:prstGeom prst="rect">
            <a:avLst/>
          </a:prstGeom>
        </p:spPr>
      </p:pic>
      <p:pic>
        <p:nvPicPr>
          <p:cNvPr id="41" name="Picture 2" descr="https://vignette1.wikia.nocookie.net/logopedia/images/5/55/Hannity_2011.png/revision/latest?cb=20151129050232">
            <a:extLst>
              <a:ext uri="{FF2B5EF4-FFF2-40B4-BE49-F238E27FC236}">
                <a16:creationId xmlns:a16="http://schemas.microsoft.com/office/drawing/2014/main" id="{7029F110-7F42-4AC3-982E-1E703CCE238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008" r="23982"/>
          <a:stretch/>
        </p:blipFill>
        <p:spPr bwMode="auto">
          <a:xfrm>
            <a:off x="2111928" y="3008825"/>
            <a:ext cx="647329" cy="581585"/>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47CEC185-53A6-483F-A910-495A5172E391}"/>
              </a:ext>
            </a:extLst>
          </p:cNvPr>
          <p:cNvSpPr txBox="1"/>
          <p:nvPr/>
        </p:nvSpPr>
        <p:spPr>
          <a:xfrm>
            <a:off x="736546" y="2573319"/>
            <a:ext cx="1340153" cy="276999"/>
          </a:xfrm>
          <a:prstGeom prst="rect">
            <a:avLst/>
          </a:prstGeom>
          <a:noFill/>
        </p:spPr>
        <p:txBody>
          <a:bodyPr wrap="square" rtlCol="0">
            <a:spAutoFit/>
          </a:bodyPr>
          <a:lstStyle/>
          <a:p>
            <a:pPr algn="r"/>
            <a:r>
              <a:rPr lang="en-US" sz="1200" b="1" dirty="0"/>
              <a:t>#</a:t>
            </a:r>
            <a:r>
              <a:rPr lang="en-US" sz="1200" b="1" dirty="0" err="1"/>
              <a:t>TheFive</a:t>
            </a:r>
            <a:endParaRPr lang="en-US" sz="1200" b="1" dirty="0"/>
          </a:p>
        </p:txBody>
      </p:sp>
      <p:sp>
        <p:nvSpPr>
          <p:cNvPr id="64" name="TextBox 63">
            <a:extLst>
              <a:ext uri="{FF2B5EF4-FFF2-40B4-BE49-F238E27FC236}">
                <a16:creationId xmlns:a16="http://schemas.microsoft.com/office/drawing/2014/main" id="{5108379C-ACD3-42A5-8104-12D029A7B7B7}"/>
              </a:ext>
            </a:extLst>
          </p:cNvPr>
          <p:cNvSpPr txBox="1"/>
          <p:nvPr/>
        </p:nvSpPr>
        <p:spPr>
          <a:xfrm>
            <a:off x="798686" y="3105985"/>
            <a:ext cx="1340153" cy="276999"/>
          </a:xfrm>
          <a:prstGeom prst="rect">
            <a:avLst/>
          </a:prstGeom>
          <a:noFill/>
        </p:spPr>
        <p:txBody>
          <a:bodyPr wrap="square" rtlCol="0">
            <a:spAutoFit/>
          </a:bodyPr>
          <a:lstStyle/>
          <a:p>
            <a:pPr algn="r"/>
            <a:r>
              <a:rPr lang="en-US" sz="1200" b="1" dirty="0"/>
              <a:t>“Sean Hannity”</a:t>
            </a:r>
          </a:p>
        </p:txBody>
      </p:sp>
      <p:sp>
        <p:nvSpPr>
          <p:cNvPr id="33" name="Text Placeholder 4">
            <a:extLst>
              <a:ext uri="{FF2B5EF4-FFF2-40B4-BE49-F238E27FC236}">
                <a16:creationId xmlns:a16="http://schemas.microsoft.com/office/drawing/2014/main" id="{A0558582-EE09-4622-9525-85745EB61D51}"/>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35" name="Picture 34">
            <a:extLst>
              <a:ext uri="{FF2B5EF4-FFF2-40B4-BE49-F238E27FC236}">
                <a16:creationId xmlns:a16="http://schemas.microsoft.com/office/drawing/2014/main" id="{FDAC187E-9385-4F77-8B76-33E10DD4EEB2}"/>
              </a:ext>
            </a:extLst>
          </p:cNvPr>
          <p:cNvPicPr>
            <a:picLocks noChangeAspect="1"/>
          </p:cNvPicPr>
          <p:nvPr/>
        </p:nvPicPr>
        <p:blipFill>
          <a:blip r:embed="rId11"/>
          <a:stretch>
            <a:fillRect/>
          </a:stretch>
        </p:blipFill>
        <p:spPr>
          <a:xfrm>
            <a:off x="1851067" y="6189666"/>
            <a:ext cx="234572" cy="234572"/>
          </a:xfrm>
          <a:prstGeom prst="rect">
            <a:avLst/>
          </a:prstGeom>
        </p:spPr>
      </p:pic>
      <p:pic>
        <p:nvPicPr>
          <p:cNvPr id="36" name="Picture 35">
            <a:extLst>
              <a:ext uri="{FF2B5EF4-FFF2-40B4-BE49-F238E27FC236}">
                <a16:creationId xmlns:a16="http://schemas.microsoft.com/office/drawing/2014/main" id="{D9DB9FE2-2D18-46DE-9054-CECE59FF2C33}"/>
              </a:ext>
            </a:extLst>
          </p:cNvPr>
          <p:cNvPicPr>
            <a:picLocks noChangeAspect="1"/>
          </p:cNvPicPr>
          <p:nvPr/>
        </p:nvPicPr>
        <p:blipFill>
          <a:blip r:embed="rId11"/>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3364098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AB02B95-647C-4897-9EC5-699482A0F97C}"/>
              </a:ext>
            </a:extLst>
          </p:cNvPr>
          <p:cNvSpPr/>
          <p:nvPr/>
        </p:nvSpPr>
        <p:spPr>
          <a:xfrm>
            <a:off x="6609793" y="1544947"/>
            <a:ext cx="2312265" cy="4240093"/>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6452E2F-57F4-4162-A386-486A272C67B8}"/>
              </a:ext>
            </a:extLst>
          </p:cNvPr>
          <p:cNvSpPr/>
          <p:nvPr/>
        </p:nvSpPr>
        <p:spPr>
          <a:xfrm>
            <a:off x="4522060" y="1543466"/>
            <a:ext cx="1978897" cy="4240093"/>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F29656-7929-449C-879D-5E3EC85972B2}"/>
              </a:ext>
            </a:extLst>
          </p:cNvPr>
          <p:cNvSpPr/>
          <p:nvPr/>
        </p:nvSpPr>
        <p:spPr>
          <a:xfrm>
            <a:off x="2400292" y="1534588"/>
            <a:ext cx="2040038" cy="425045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B7BF07-522C-4224-810E-5E3041F1F90A}"/>
              </a:ext>
            </a:extLst>
          </p:cNvPr>
          <p:cNvSpPr/>
          <p:nvPr/>
        </p:nvSpPr>
        <p:spPr>
          <a:xfrm>
            <a:off x="188269" y="1541987"/>
            <a:ext cx="2144419" cy="4240093"/>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AFDBF1-EDAE-4281-A0A1-C396E3CF52F4}"/>
              </a:ext>
            </a:extLst>
          </p:cNvPr>
          <p:cNvSpPr>
            <a:spLocks noGrp="1"/>
          </p:cNvSpPr>
          <p:nvPr>
            <p:ph type="ctrTitle"/>
          </p:nvPr>
        </p:nvSpPr>
        <p:spPr>
          <a:xfrm>
            <a:off x="161636" y="394299"/>
            <a:ext cx="8805334" cy="615279"/>
          </a:xfrm>
        </p:spPr>
        <p:txBody>
          <a:bodyPr/>
          <a:lstStyle/>
          <a:p>
            <a:pPr>
              <a:defRPr/>
            </a:pPr>
            <a:r>
              <a:rPr lang="en-US" sz="2400" dirty="0">
                <a:solidFill>
                  <a:schemeClr val="tx1"/>
                </a:solidFill>
                <a:cs typeface="+mn-cs"/>
              </a:rPr>
              <a:t>When It Comes To Movies, People Can’t Wait To Share Their Excitement Online When They See, Or Read About, Related Content</a:t>
            </a:r>
          </a:p>
        </p:txBody>
      </p:sp>
      <p:sp>
        <p:nvSpPr>
          <p:cNvPr id="19" name="TextBox 18">
            <a:extLst>
              <a:ext uri="{FF2B5EF4-FFF2-40B4-BE49-F238E27FC236}">
                <a16:creationId xmlns:a16="http://schemas.microsoft.com/office/drawing/2014/main" id="{D2391C48-7048-42AB-8B55-498E7B04ACAA}"/>
              </a:ext>
            </a:extLst>
          </p:cNvPr>
          <p:cNvSpPr txBox="1"/>
          <p:nvPr/>
        </p:nvSpPr>
        <p:spPr>
          <a:xfrm>
            <a:off x="161636" y="6583986"/>
            <a:ext cx="7595257"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(5/15/2017 – 6/11/2017).</a:t>
            </a:r>
          </a:p>
        </p:txBody>
      </p:sp>
      <p:sp>
        <p:nvSpPr>
          <p:cNvPr id="4" name="Rectangle 3">
            <a:extLst>
              <a:ext uri="{FF2B5EF4-FFF2-40B4-BE49-F238E27FC236}">
                <a16:creationId xmlns:a16="http://schemas.microsoft.com/office/drawing/2014/main" id="{787CEA66-1BBE-4994-975D-6FA09D3DB9CF}"/>
              </a:ext>
            </a:extLst>
          </p:cNvPr>
          <p:cNvSpPr/>
          <p:nvPr/>
        </p:nvSpPr>
        <p:spPr>
          <a:xfrm>
            <a:off x="2396985" y="1518077"/>
            <a:ext cx="2027765" cy="63919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New Trailer Released</a:t>
            </a:r>
          </a:p>
        </p:txBody>
      </p:sp>
      <p:sp>
        <p:nvSpPr>
          <p:cNvPr id="6" name="Rectangle 5">
            <a:extLst>
              <a:ext uri="{FF2B5EF4-FFF2-40B4-BE49-F238E27FC236}">
                <a16:creationId xmlns:a16="http://schemas.microsoft.com/office/drawing/2014/main" id="{2FD6A667-7B4C-48F4-9F5B-EF01839D1724}"/>
              </a:ext>
            </a:extLst>
          </p:cNvPr>
          <p:cNvSpPr/>
          <p:nvPr/>
        </p:nvSpPr>
        <p:spPr>
          <a:xfrm>
            <a:off x="6605007" y="1519554"/>
            <a:ext cx="2317051" cy="63919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Cast &amp; Crew Announcements</a:t>
            </a:r>
          </a:p>
        </p:txBody>
      </p:sp>
      <p:sp>
        <p:nvSpPr>
          <p:cNvPr id="7" name="Rectangle 6">
            <a:extLst>
              <a:ext uri="{FF2B5EF4-FFF2-40B4-BE49-F238E27FC236}">
                <a16:creationId xmlns:a16="http://schemas.microsoft.com/office/drawing/2014/main" id="{6DFA6E6E-0AF2-4DC4-BC2A-6A5CB44505AF}"/>
              </a:ext>
            </a:extLst>
          </p:cNvPr>
          <p:cNvSpPr/>
          <p:nvPr/>
        </p:nvSpPr>
        <p:spPr>
          <a:xfrm>
            <a:off x="4502151" y="1519557"/>
            <a:ext cx="1998806" cy="63919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Production Announcements</a:t>
            </a:r>
          </a:p>
        </p:txBody>
      </p:sp>
      <p:pic>
        <p:nvPicPr>
          <p:cNvPr id="8" name="Picture 4" descr="http://www.movietrailers2.com/wp-content/uploads/2017/01/Top-Gun-2.jpg">
            <a:extLst>
              <a:ext uri="{FF2B5EF4-FFF2-40B4-BE49-F238E27FC236}">
                <a16:creationId xmlns:a16="http://schemas.microsoft.com/office/drawing/2014/main" id="{168E0A02-06DC-47B0-AFD1-C29E40041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873" y="2270907"/>
            <a:ext cx="1874066" cy="85181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D3C63F6-1543-490F-BCC7-0547D6239706}"/>
              </a:ext>
            </a:extLst>
          </p:cNvPr>
          <p:cNvPicPr>
            <a:picLocks noChangeAspect="1"/>
          </p:cNvPicPr>
          <p:nvPr/>
        </p:nvPicPr>
        <p:blipFill>
          <a:blip r:embed="rId3"/>
          <a:stretch>
            <a:fillRect/>
          </a:stretch>
        </p:blipFill>
        <p:spPr>
          <a:xfrm>
            <a:off x="3341029" y="2252446"/>
            <a:ext cx="1012722" cy="1655036"/>
          </a:xfrm>
          <a:prstGeom prst="rect">
            <a:avLst/>
          </a:prstGeom>
          <a:ln w="28575">
            <a:solidFill>
              <a:schemeClr val="tx1"/>
            </a:solidFill>
          </a:ln>
        </p:spPr>
      </p:pic>
      <p:sp>
        <p:nvSpPr>
          <p:cNvPr id="10" name="Text Placeholder 4">
            <a:extLst>
              <a:ext uri="{FF2B5EF4-FFF2-40B4-BE49-F238E27FC236}">
                <a16:creationId xmlns:a16="http://schemas.microsoft.com/office/drawing/2014/main" id="{E535C455-0183-4F7F-9161-53D8B074DE59}"/>
              </a:ext>
            </a:extLst>
          </p:cNvPr>
          <p:cNvSpPr>
            <a:spLocks noGrp="1"/>
          </p:cNvSpPr>
          <p:nvPr>
            <p:ph type="body" sz="quarter" idx="13"/>
          </p:nvPr>
        </p:nvSpPr>
        <p:spPr>
          <a:xfrm>
            <a:off x="2318556" y="2262029"/>
            <a:ext cx="1099355" cy="774129"/>
          </a:xfrm>
        </p:spPr>
        <p:txBody>
          <a:bodyPr/>
          <a:lstStyle/>
          <a:p>
            <a:r>
              <a:rPr lang="en-US" sz="1000" b="1" dirty="0"/>
              <a:t>Fri, June 9</a:t>
            </a:r>
            <a:r>
              <a:rPr lang="en-US" sz="1000" b="1" baseline="30000" dirty="0"/>
              <a:t>th</a:t>
            </a:r>
            <a:r>
              <a:rPr lang="en-US" sz="1000" b="1" dirty="0"/>
              <a:t> – Marvel releases the new trailer for </a:t>
            </a:r>
            <a:r>
              <a:rPr lang="en-US" sz="1000" b="1" i="1" dirty="0"/>
              <a:t>Black Panther</a:t>
            </a:r>
          </a:p>
          <a:p>
            <a:r>
              <a:rPr lang="en-US" sz="600" b="1" i="1" dirty="0"/>
              <a:t>_____________</a:t>
            </a:r>
          </a:p>
          <a:p>
            <a:r>
              <a:rPr lang="en-US" sz="900" b="1" i="1" dirty="0"/>
              <a:t>Black Panther    </a:t>
            </a:r>
            <a:r>
              <a:rPr lang="en-US" sz="900" b="1" dirty="0"/>
              <a:t>is </a:t>
            </a:r>
            <a:r>
              <a:rPr lang="en-US" sz="900" b="1" u="sng" dirty="0"/>
              <a:t>#1 trending </a:t>
            </a:r>
            <a:r>
              <a:rPr lang="en-US" sz="900" b="1" dirty="0"/>
              <a:t>topic at Twitter during the 10:30p period</a:t>
            </a:r>
            <a:endParaRPr lang="en-US" sz="900" b="1" i="1" dirty="0"/>
          </a:p>
        </p:txBody>
      </p:sp>
      <p:sp>
        <p:nvSpPr>
          <p:cNvPr id="5" name="Arrow: Down 4">
            <a:extLst>
              <a:ext uri="{FF2B5EF4-FFF2-40B4-BE49-F238E27FC236}">
                <a16:creationId xmlns:a16="http://schemas.microsoft.com/office/drawing/2014/main" id="{A4508B9B-F163-45F8-808A-5C6E14EA4504}"/>
              </a:ext>
            </a:extLst>
          </p:cNvPr>
          <p:cNvSpPr/>
          <p:nvPr/>
        </p:nvSpPr>
        <p:spPr>
          <a:xfrm>
            <a:off x="3524449" y="3976025"/>
            <a:ext cx="322941" cy="450375"/>
          </a:xfrm>
          <a:prstGeom prst="down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0DD53F0-3CE7-4F91-98FC-5AF143176666}"/>
              </a:ext>
            </a:extLst>
          </p:cNvPr>
          <p:cNvPicPr>
            <a:picLocks noChangeAspect="1"/>
          </p:cNvPicPr>
          <p:nvPr/>
        </p:nvPicPr>
        <p:blipFill>
          <a:blip r:embed="rId4"/>
          <a:stretch>
            <a:fillRect/>
          </a:stretch>
        </p:blipFill>
        <p:spPr>
          <a:xfrm>
            <a:off x="2472763" y="4466701"/>
            <a:ext cx="1672164" cy="501649"/>
          </a:xfrm>
          <a:prstGeom prst="rect">
            <a:avLst/>
          </a:prstGeom>
          <a:ln>
            <a:solidFill>
              <a:schemeClr val="tx1"/>
            </a:solidFill>
          </a:ln>
        </p:spPr>
      </p:pic>
      <p:pic>
        <p:nvPicPr>
          <p:cNvPr id="13" name="Picture 12">
            <a:extLst>
              <a:ext uri="{FF2B5EF4-FFF2-40B4-BE49-F238E27FC236}">
                <a16:creationId xmlns:a16="http://schemas.microsoft.com/office/drawing/2014/main" id="{479DCF7C-13E4-44A7-B0E7-42354F89D173}"/>
              </a:ext>
            </a:extLst>
          </p:cNvPr>
          <p:cNvPicPr>
            <a:picLocks noChangeAspect="1"/>
          </p:cNvPicPr>
          <p:nvPr/>
        </p:nvPicPr>
        <p:blipFill>
          <a:blip r:embed="rId5"/>
          <a:stretch>
            <a:fillRect/>
          </a:stretch>
        </p:blipFill>
        <p:spPr>
          <a:xfrm>
            <a:off x="2474053" y="5022231"/>
            <a:ext cx="1879698" cy="580748"/>
          </a:xfrm>
          <a:prstGeom prst="rect">
            <a:avLst/>
          </a:prstGeom>
          <a:ln>
            <a:solidFill>
              <a:schemeClr val="tx1"/>
            </a:solidFill>
          </a:ln>
        </p:spPr>
      </p:pic>
      <p:sp>
        <p:nvSpPr>
          <p:cNvPr id="16" name="Rectangle 15">
            <a:extLst>
              <a:ext uri="{FF2B5EF4-FFF2-40B4-BE49-F238E27FC236}">
                <a16:creationId xmlns:a16="http://schemas.microsoft.com/office/drawing/2014/main" id="{6942941E-B31B-4DAF-A7E2-0C75F2318062}"/>
              </a:ext>
            </a:extLst>
          </p:cNvPr>
          <p:cNvSpPr/>
          <p:nvPr/>
        </p:nvSpPr>
        <p:spPr>
          <a:xfrm>
            <a:off x="188270" y="1518078"/>
            <a:ext cx="2144418" cy="64955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Special Premieres</a:t>
            </a:r>
          </a:p>
        </p:txBody>
      </p:sp>
      <p:pic>
        <p:nvPicPr>
          <p:cNvPr id="17" name="Picture 2" descr="http://www.impawards.com/2017/posters/chris_brown_welcome_to_my_life_xlg.jpg">
            <a:extLst>
              <a:ext uri="{FF2B5EF4-FFF2-40B4-BE49-F238E27FC236}">
                <a16:creationId xmlns:a16="http://schemas.microsoft.com/office/drawing/2014/main" id="{BD8A6605-A80E-42E8-9317-AAF93531A3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2393" y="2252447"/>
            <a:ext cx="851771" cy="138290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8" name="Text Placeholder 4">
            <a:extLst>
              <a:ext uri="{FF2B5EF4-FFF2-40B4-BE49-F238E27FC236}">
                <a16:creationId xmlns:a16="http://schemas.microsoft.com/office/drawing/2014/main" id="{FF7E7713-1542-4EC2-A5C6-F6929F6EF4BA}"/>
              </a:ext>
            </a:extLst>
          </p:cNvPr>
          <p:cNvSpPr txBox="1">
            <a:spLocks/>
          </p:cNvSpPr>
          <p:nvPr/>
        </p:nvSpPr>
        <p:spPr>
          <a:xfrm>
            <a:off x="177560" y="2254463"/>
            <a:ext cx="1244834" cy="774129"/>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dirty="0"/>
              <a:t>Thurs, June 8</a:t>
            </a:r>
            <a:r>
              <a:rPr lang="en-US" sz="1000" b="1" baseline="30000" dirty="0"/>
              <a:t>th</a:t>
            </a:r>
            <a:r>
              <a:rPr lang="en-US" sz="1000" b="1" dirty="0"/>
              <a:t> – </a:t>
            </a:r>
            <a:r>
              <a:rPr lang="en-US" sz="1000" b="1" i="1" dirty="0"/>
              <a:t>Chris Brown: Welcome To My Life </a:t>
            </a:r>
            <a:r>
              <a:rPr lang="en-US" sz="1000" b="1" dirty="0"/>
              <a:t>is shown in theatres for one night only</a:t>
            </a:r>
          </a:p>
          <a:p>
            <a:r>
              <a:rPr lang="en-US" sz="600" b="1" i="1" dirty="0"/>
              <a:t>_____________</a:t>
            </a:r>
          </a:p>
          <a:p>
            <a:r>
              <a:rPr lang="en-US" sz="900" b="1" i="1" dirty="0"/>
              <a:t>#</a:t>
            </a:r>
            <a:r>
              <a:rPr lang="en-US" sz="900" b="1" i="1" dirty="0" err="1"/>
              <a:t>WelcomeToMyLife</a:t>
            </a:r>
            <a:r>
              <a:rPr lang="en-US" sz="900" b="1" i="1" dirty="0"/>
              <a:t> </a:t>
            </a:r>
            <a:r>
              <a:rPr lang="en-US" sz="900" b="1" dirty="0"/>
              <a:t>trends in the top 10 that night (</a:t>
            </a:r>
            <a:r>
              <a:rPr lang="en-US" sz="900" b="1" u="sng" dirty="0"/>
              <a:t>reaches #6</a:t>
            </a:r>
            <a:r>
              <a:rPr lang="en-US" sz="900" b="1" dirty="0"/>
              <a:t>)</a:t>
            </a:r>
            <a:endParaRPr lang="en-US" sz="900" b="1" i="1" dirty="0"/>
          </a:p>
        </p:txBody>
      </p:sp>
      <p:sp>
        <p:nvSpPr>
          <p:cNvPr id="20" name="Arrow: Down 19">
            <a:extLst>
              <a:ext uri="{FF2B5EF4-FFF2-40B4-BE49-F238E27FC236}">
                <a16:creationId xmlns:a16="http://schemas.microsoft.com/office/drawing/2014/main" id="{BDB50E5B-20A0-4BC7-BAFA-C73DCC40D3C9}"/>
              </a:ext>
            </a:extLst>
          </p:cNvPr>
          <p:cNvSpPr/>
          <p:nvPr/>
        </p:nvSpPr>
        <p:spPr>
          <a:xfrm>
            <a:off x="1686807" y="3712698"/>
            <a:ext cx="322941" cy="450375"/>
          </a:xfrm>
          <a:prstGeom prst="down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F05FE6C-7304-46A1-B300-8860F745B05F}"/>
              </a:ext>
            </a:extLst>
          </p:cNvPr>
          <p:cNvPicPr>
            <a:picLocks noChangeAspect="1"/>
          </p:cNvPicPr>
          <p:nvPr/>
        </p:nvPicPr>
        <p:blipFill>
          <a:blip r:embed="rId7"/>
          <a:stretch>
            <a:fillRect/>
          </a:stretch>
        </p:blipFill>
        <p:spPr>
          <a:xfrm>
            <a:off x="628942" y="4796276"/>
            <a:ext cx="1645225" cy="699809"/>
          </a:xfrm>
          <a:prstGeom prst="rect">
            <a:avLst/>
          </a:prstGeom>
          <a:ln>
            <a:solidFill>
              <a:schemeClr val="tx1"/>
            </a:solidFill>
          </a:ln>
        </p:spPr>
      </p:pic>
      <p:pic>
        <p:nvPicPr>
          <p:cNvPr id="22" name="Picture 21">
            <a:extLst>
              <a:ext uri="{FF2B5EF4-FFF2-40B4-BE49-F238E27FC236}">
                <a16:creationId xmlns:a16="http://schemas.microsoft.com/office/drawing/2014/main" id="{2E119258-8A49-480C-852B-07747E146859}"/>
              </a:ext>
            </a:extLst>
          </p:cNvPr>
          <p:cNvPicPr>
            <a:picLocks noChangeAspect="1"/>
          </p:cNvPicPr>
          <p:nvPr/>
        </p:nvPicPr>
        <p:blipFill>
          <a:blip r:embed="rId8"/>
          <a:stretch>
            <a:fillRect/>
          </a:stretch>
        </p:blipFill>
        <p:spPr>
          <a:xfrm>
            <a:off x="409873" y="4179641"/>
            <a:ext cx="1766633" cy="557646"/>
          </a:xfrm>
          <a:prstGeom prst="rect">
            <a:avLst/>
          </a:prstGeom>
          <a:ln>
            <a:solidFill>
              <a:schemeClr val="tx1"/>
            </a:solidFill>
          </a:ln>
        </p:spPr>
      </p:pic>
      <p:sp>
        <p:nvSpPr>
          <p:cNvPr id="23" name="Text Placeholder 4">
            <a:extLst>
              <a:ext uri="{FF2B5EF4-FFF2-40B4-BE49-F238E27FC236}">
                <a16:creationId xmlns:a16="http://schemas.microsoft.com/office/drawing/2014/main" id="{D7E421E0-9BD4-49CA-AF19-16B7D4654EF8}"/>
              </a:ext>
            </a:extLst>
          </p:cNvPr>
          <p:cNvSpPr txBox="1">
            <a:spLocks/>
          </p:cNvSpPr>
          <p:nvPr/>
        </p:nvSpPr>
        <p:spPr>
          <a:xfrm>
            <a:off x="4529101" y="3152943"/>
            <a:ext cx="2049257" cy="774129"/>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dirty="0"/>
              <a:t>Tues, May 23</a:t>
            </a:r>
            <a:r>
              <a:rPr lang="en-US" sz="1000" b="1" baseline="30000" dirty="0"/>
              <a:t>rd</a:t>
            </a:r>
            <a:r>
              <a:rPr lang="en-US" sz="1000" b="1" dirty="0"/>
              <a:t> – Tom Cruise tells an Australian talk show that </a:t>
            </a:r>
            <a:r>
              <a:rPr lang="en-US" sz="1000" b="1" i="1" dirty="0"/>
              <a:t>Top Gun 2 </a:t>
            </a:r>
            <a:r>
              <a:rPr lang="en-US" sz="1000" b="1" dirty="0"/>
              <a:t>will be filming in the next year.</a:t>
            </a:r>
          </a:p>
          <a:p>
            <a:r>
              <a:rPr lang="en-US" sz="600" b="1" i="1" dirty="0"/>
              <a:t>_____________</a:t>
            </a:r>
          </a:p>
          <a:p>
            <a:r>
              <a:rPr lang="en-US" sz="900" b="1" i="1" dirty="0"/>
              <a:t>Top Gun 2 </a:t>
            </a:r>
            <a:r>
              <a:rPr lang="en-US" sz="900" b="1" dirty="0"/>
              <a:t>trends in the top 10 throughout the night (</a:t>
            </a:r>
            <a:r>
              <a:rPr lang="en-US" sz="900" b="1" u="sng" dirty="0"/>
              <a:t>reaches #4</a:t>
            </a:r>
            <a:r>
              <a:rPr lang="en-US" sz="900" b="1" dirty="0"/>
              <a:t>)</a:t>
            </a:r>
          </a:p>
        </p:txBody>
      </p:sp>
      <p:pic>
        <p:nvPicPr>
          <p:cNvPr id="25" name="Picture 24">
            <a:extLst>
              <a:ext uri="{FF2B5EF4-FFF2-40B4-BE49-F238E27FC236}">
                <a16:creationId xmlns:a16="http://schemas.microsoft.com/office/drawing/2014/main" id="{57C75048-1912-48C4-95C8-5A7E027EA5A1}"/>
              </a:ext>
            </a:extLst>
          </p:cNvPr>
          <p:cNvPicPr>
            <a:picLocks noChangeAspect="1"/>
          </p:cNvPicPr>
          <p:nvPr/>
        </p:nvPicPr>
        <p:blipFill>
          <a:blip r:embed="rId9"/>
          <a:stretch>
            <a:fillRect/>
          </a:stretch>
        </p:blipFill>
        <p:spPr>
          <a:xfrm>
            <a:off x="4622120" y="4643947"/>
            <a:ext cx="1571344" cy="468118"/>
          </a:xfrm>
          <a:prstGeom prst="rect">
            <a:avLst/>
          </a:prstGeom>
          <a:ln>
            <a:solidFill>
              <a:schemeClr val="tx1"/>
            </a:solidFill>
          </a:ln>
        </p:spPr>
      </p:pic>
      <p:pic>
        <p:nvPicPr>
          <p:cNvPr id="24" name="Picture 23">
            <a:extLst>
              <a:ext uri="{FF2B5EF4-FFF2-40B4-BE49-F238E27FC236}">
                <a16:creationId xmlns:a16="http://schemas.microsoft.com/office/drawing/2014/main" id="{FEB9567C-D58D-43CE-B588-8F0BE482820F}"/>
              </a:ext>
            </a:extLst>
          </p:cNvPr>
          <p:cNvPicPr>
            <a:picLocks noChangeAspect="1"/>
          </p:cNvPicPr>
          <p:nvPr/>
        </p:nvPicPr>
        <p:blipFill>
          <a:blip r:embed="rId10"/>
          <a:stretch>
            <a:fillRect/>
          </a:stretch>
        </p:blipFill>
        <p:spPr>
          <a:xfrm>
            <a:off x="4831927" y="5173056"/>
            <a:ext cx="1584378" cy="497524"/>
          </a:xfrm>
          <a:prstGeom prst="rect">
            <a:avLst/>
          </a:prstGeom>
          <a:ln>
            <a:solidFill>
              <a:schemeClr val="tx1"/>
            </a:solidFill>
          </a:ln>
        </p:spPr>
      </p:pic>
      <p:sp>
        <p:nvSpPr>
          <p:cNvPr id="26" name="Arrow: Down 25">
            <a:extLst>
              <a:ext uri="{FF2B5EF4-FFF2-40B4-BE49-F238E27FC236}">
                <a16:creationId xmlns:a16="http://schemas.microsoft.com/office/drawing/2014/main" id="{E6694905-34A2-4920-8A97-4832B41A8912}"/>
              </a:ext>
            </a:extLst>
          </p:cNvPr>
          <p:cNvSpPr/>
          <p:nvPr/>
        </p:nvSpPr>
        <p:spPr>
          <a:xfrm>
            <a:off x="5301175" y="4275281"/>
            <a:ext cx="322941" cy="361422"/>
          </a:xfrm>
          <a:prstGeom prst="down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 descr="http://digitalspyuk.cdnds.net/17/13/980x490/landscape-1490866208-venom-spider-man-3.jpg">
            <a:extLst>
              <a:ext uri="{FF2B5EF4-FFF2-40B4-BE49-F238E27FC236}">
                <a16:creationId xmlns:a16="http://schemas.microsoft.com/office/drawing/2014/main" id="{5E24BCCD-A0AE-4919-8BB3-F19EAF28F42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2639" r="22639"/>
          <a:stretch/>
        </p:blipFill>
        <p:spPr bwMode="auto">
          <a:xfrm>
            <a:off x="7618533" y="2297568"/>
            <a:ext cx="1220803" cy="124677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8" name="Text Placeholder 4">
            <a:extLst>
              <a:ext uri="{FF2B5EF4-FFF2-40B4-BE49-F238E27FC236}">
                <a16:creationId xmlns:a16="http://schemas.microsoft.com/office/drawing/2014/main" id="{74B7E3DD-6150-4320-9FD9-F7386B377DC6}"/>
              </a:ext>
            </a:extLst>
          </p:cNvPr>
          <p:cNvSpPr txBox="1">
            <a:spLocks/>
          </p:cNvSpPr>
          <p:nvPr/>
        </p:nvSpPr>
        <p:spPr>
          <a:xfrm>
            <a:off x="6536935" y="2263508"/>
            <a:ext cx="1131728" cy="774129"/>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dirty="0"/>
              <a:t>Fri, May 19</a:t>
            </a:r>
            <a:r>
              <a:rPr lang="en-US" sz="1000" b="1" baseline="30000" dirty="0"/>
              <a:t>th</a:t>
            </a:r>
            <a:r>
              <a:rPr lang="en-US" sz="1000" b="1" dirty="0"/>
              <a:t> – Tom Hardy announced as Venom in a new Spiderman spinoff movie</a:t>
            </a:r>
            <a:endParaRPr lang="en-US" sz="1000" b="1" i="1" dirty="0"/>
          </a:p>
          <a:p>
            <a:r>
              <a:rPr lang="en-US" sz="600" b="1" i="1" dirty="0"/>
              <a:t>_____________</a:t>
            </a:r>
          </a:p>
          <a:p>
            <a:r>
              <a:rPr lang="en-US" sz="900" b="1" i="1" dirty="0"/>
              <a:t>Tom Hardy </a:t>
            </a:r>
            <a:r>
              <a:rPr lang="en-US" sz="900" b="1" dirty="0"/>
              <a:t>trends in the top 10 that night (reaches #6)</a:t>
            </a:r>
          </a:p>
        </p:txBody>
      </p:sp>
      <p:sp>
        <p:nvSpPr>
          <p:cNvPr id="29" name="Arrow: Down 28">
            <a:extLst>
              <a:ext uri="{FF2B5EF4-FFF2-40B4-BE49-F238E27FC236}">
                <a16:creationId xmlns:a16="http://schemas.microsoft.com/office/drawing/2014/main" id="{04A3F75F-C21B-411B-9784-FA1EC9394554}"/>
              </a:ext>
            </a:extLst>
          </p:cNvPr>
          <p:cNvSpPr/>
          <p:nvPr/>
        </p:nvSpPr>
        <p:spPr>
          <a:xfrm>
            <a:off x="8021196" y="3670303"/>
            <a:ext cx="322941" cy="756097"/>
          </a:xfrm>
          <a:prstGeom prst="down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C83B898A-C215-4DA6-8B17-F9E30AD2C863}"/>
              </a:ext>
            </a:extLst>
          </p:cNvPr>
          <p:cNvPicPr>
            <a:picLocks noChangeAspect="1"/>
          </p:cNvPicPr>
          <p:nvPr/>
        </p:nvPicPr>
        <p:blipFill>
          <a:blip r:embed="rId12"/>
          <a:stretch>
            <a:fillRect/>
          </a:stretch>
        </p:blipFill>
        <p:spPr>
          <a:xfrm>
            <a:off x="6815876" y="4520937"/>
            <a:ext cx="1673598" cy="509356"/>
          </a:xfrm>
          <a:prstGeom prst="rect">
            <a:avLst/>
          </a:prstGeom>
          <a:ln>
            <a:solidFill>
              <a:schemeClr val="tx1"/>
            </a:solidFill>
          </a:ln>
        </p:spPr>
      </p:pic>
      <p:pic>
        <p:nvPicPr>
          <p:cNvPr id="32" name="Picture 31">
            <a:extLst>
              <a:ext uri="{FF2B5EF4-FFF2-40B4-BE49-F238E27FC236}">
                <a16:creationId xmlns:a16="http://schemas.microsoft.com/office/drawing/2014/main" id="{98A72BF3-DF30-4616-A334-DBB9A3C985D7}"/>
              </a:ext>
            </a:extLst>
          </p:cNvPr>
          <p:cNvPicPr>
            <a:picLocks noChangeAspect="1"/>
          </p:cNvPicPr>
          <p:nvPr/>
        </p:nvPicPr>
        <p:blipFill>
          <a:blip r:embed="rId13"/>
          <a:stretch>
            <a:fillRect/>
          </a:stretch>
        </p:blipFill>
        <p:spPr>
          <a:xfrm>
            <a:off x="7078184" y="5102160"/>
            <a:ext cx="1761152" cy="610697"/>
          </a:xfrm>
          <a:prstGeom prst="rect">
            <a:avLst/>
          </a:prstGeom>
          <a:ln>
            <a:solidFill>
              <a:schemeClr val="tx1"/>
            </a:solidFill>
          </a:ln>
        </p:spPr>
      </p:pic>
      <p:sp>
        <p:nvSpPr>
          <p:cNvPr id="40" name="Text Placeholder 4">
            <a:extLst>
              <a:ext uri="{FF2B5EF4-FFF2-40B4-BE49-F238E27FC236}">
                <a16:creationId xmlns:a16="http://schemas.microsoft.com/office/drawing/2014/main" id="{A8CDB2F3-1E1A-45CC-BD50-B72D0995B55E}"/>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42" name="Picture 41">
            <a:extLst>
              <a:ext uri="{FF2B5EF4-FFF2-40B4-BE49-F238E27FC236}">
                <a16:creationId xmlns:a16="http://schemas.microsoft.com/office/drawing/2014/main" id="{1E5AF11A-17F0-439F-B4B3-488962BAC967}"/>
              </a:ext>
            </a:extLst>
          </p:cNvPr>
          <p:cNvPicPr>
            <a:picLocks noChangeAspect="1"/>
          </p:cNvPicPr>
          <p:nvPr/>
        </p:nvPicPr>
        <p:blipFill>
          <a:blip r:embed="rId14"/>
          <a:stretch>
            <a:fillRect/>
          </a:stretch>
        </p:blipFill>
        <p:spPr>
          <a:xfrm>
            <a:off x="1851067" y="6189666"/>
            <a:ext cx="234572" cy="234572"/>
          </a:xfrm>
          <a:prstGeom prst="rect">
            <a:avLst/>
          </a:prstGeom>
        </p:spPr>
      </p:pic>
      <p:pic>
        <p:nvPicPr>
          <p:cNvPr id="43" name="Picture 42">
            <a:extLst>
              <a:ext uri="{FF2B5EF4-FFF2-40B4-BE49-F238E27FC236}">
                <a16:creationId xmlns:a16="http://schemas.microsoft.com/office/drawing/2014/main" id="{A9A25748-F325-4BAE-AA13-A65CBC4CA7D3}"/>
              </a:ext>
            </a:extLst>
          </p:cNvPr>
          <p:cNvPicPr>
            <a:picLocks noChangeAspect="1"/>
          </p:cNvPicPr>
          <p:nvPr/>
        </p:nvPicPr>
        <p:blipFill>
          <a:blip r:embed="rId14"/>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776331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57B5B4D-3BEA-4C6D-8045-B4AFC2A10314}"/>
              </a:ext>
            </a:extLst>
          </p:cNvPr>
          <p:cNvPicPr>
            <a:picLocks noChangeAspect="1"/>
          </p:cNvPicPr>
          <p:nvPr/>
        </p:nvPicPr>
        <p:blipFill>
          <a:blip r:embed="rId3"/>
          <a:stretch>
            <a:fillRect/>
          </a:stretch>
        </p:blipFill>
        <p:spPr>
          <a:xfrm>
            <a:off x="4192557" y="5258373"/>
            <a:ext cx="2108379" cy="679097"/>
          </a:xfrm>
          <a:prstGeom prst="rect">
            <a:avLst/>
          </a:prstGeom>
          <a:ln>
            <a:solidFill>
              <a:schemeClr val="tx1"/>
            </a:solidFill>
          </a:ln>
        </p:spPr>
      </p:pic>
      <p:sp>
        <p:nvSpPr>
          <p:cNvPr id="2" name="TextBox 1"/>
          <p:cNvSpPr txBox="1"/>
          <p:nvPr/>
        </p:nvSpPr>
        <p:spPr>
          <a:xfrm>
            <a:off x="210545" y="233851"/>
            <a:ext cx="8710243" cy="810478"/>
          </a:xfrm>
          <a:prstGeom prst="rect">
            <a:avLst/>
          </a:prstGeom>
          <a:noFill/>
        </p:spPr>
        <p:txBody>
          <a:bodyPr wrap="square" rtlCol="0">
            <a:spAutoFit/>
          </a:bodyPr>
          <a:lstStyle/>
          <a:p>
            <a:pPr algn="ctr">
              <a:lnSpc>
                <a:spcPts val="2800"/>
              </a:lnSpc>
              <a:spcBef>
                <a:spcPct val="0"/>
              </a:spcBef>
              <a:defRPr/>
            </a:pPr>
            <a:r>
              <a:rPr lang="en-US" sz="2600" spc="-100" dirty="0">
                <a:latin typeface="Trebuchet MS"/>
                <a:ea typeface="+mj-ea"/>
              </a:rPr>
              <a:t>Beyond TV &amp; Cinema, Many Of The Other Trending Topics Were User-Generated Hashtags Focused On Random, Silly Fun</a:t>
            </a:r>
          </a:p>
        </p:txBody>
      </p:sp>
      <p:sp>
        <p:nvSpPr>
          <p:cNvPr id="43" name="TextBox 42"/>
          <p:cNvSpPr txBox="1"/>
          <p:nvPr/>
        </p:nvSpPr>
        <p:spPr>
          <a:xfrm>
            <a:off x="138629" y="6598826"/>
            <a:ext cx="7694406"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(5/15/2017 – 6/11/2017).</a:t>
            </a:r>
          </a:p>
        </p:txBody>
      </p:sp>
      <p:sp>
        <p:nvSpPr>
          <p:cNvPr id="44" name="Text Placeholder 4">
            <a:extLst>
              <a:ext uri="{FF2B5EF4-FFF2-40B4-BE49-F238E27FC236}">
                <a16:creationId xmlns:a16="http://schemas.microsoft.com/office/drawing/2014/main" id="{D887E620-3DF0-4D32-9ADA-42082EFDB4D0}"/>
              </a:ext>
            </a:extLst>
          </p:cNvPr>
          <p:cNvSpPr txBox="1">
            <a:spLocks/>
          </p:cNvSpPr>
          <p:nvPr/>
        </p:nvSpPr>
        <p:spPr>
          <a:xfrm>
            <a:off x="115454" y="1094138"/>
            <a:ext cx="8805334" cy="61775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As the social success of @Midnight’s “Hashtag Wars” grew, several hashtag generator “copycats” native to Twitter have sprung up driving several organic Twitter topics to trend throughout the time period </a:t>
            </a:r>
          </a:p>
        </p:txBody>
      </p:sp>
      <p:pic>
        <p:nvPicPr>
          <p:cNvPr id="11" name="Picture 10">
            <a:extLst>
              <a:ext uri="{FF2B5EF4-FFF2-40B4-BE49-F238E27FC236}">
                <a16:creationId xmlns:a16="http://schemas.microsoft.com/office/drawing/2014/main" id="{03BB29CA-E8E8-4AD3-832A-AF43D885C9C3}"/>
              </a:ext>
            </a:extLst>
          </p:cNvPr>
          <p:cNvPicPr>
            <a:picLocks noChangeAspect="1"/>
          </p:cNvPicPr>
          <p:nvPr/>
        </p:nvPicPr>
        <p:blipFill>
          <a:blip r:embed="rId4"/>
          <a:stretch>
            <a:fillRect/>
          </a:stretch>
        </p:blipFill>
        <p:spPr>
          <a:xfrm rot="1346321">
            <a:off x="400923" y="4085752"/>
            <a:ext cx="2297540" cy="762111"/>
          </a:xfrm>
          <a:prstGeom prst="rect">
            <a:avLst/>
          </a:prstGeom>
          <a:ln>
            <a:solidFill>
              <a:schemeClr val="tx1"/>
            </a:solidFill>
          </a:ln>
        </p:spPr>
      </p:pic>
      <p:pic>
        <p:nvPicPr>
          <p:cNvPr id="19" name="Picture 18">
            <a:extLst>
              <a:ext uri="{FF2B5EF4-FFF2-40B4-BE49-F238E27FC236}">
                <a16:creationId xmlns:a16="http://schemas.microsoft.com/office/drawing/2014/main" id="{779FFD7C-7A31-4C35-8708-9EB73A6646CD}"/>
              </a:ext>
            </a:extLst>
          </p:cNvPr>
          <p:cNvPicPr>
            <a:picLocks noChangeAspect="1"/>
          </p:cNvPicPr>
          <p:nvPr/>
        </p:nvPicPr>
        <p:blipFill>
          <a:blip r:embed="rId5"/>
          <a:stretch>
            <a:fillRect/>
          </a:stretch>
        </p:blipFill>
        <p:spPr>
          <a:xfrm rot="1901157">
            <a:off x="4945367" y="4498275"/>
            <a:ext cx="2851292" cy="569236"/>
          </a:xfrm>
          <a:prstGeom prst="rect">
            <a:avLst/>
          </a:prstGeom>
          <a:ln>
            <a:solidFill>
              <a:schemeClr val="tx1"/>
            </a:solidFill>
          </a:ln>
        </p:spPr>
      </p:pic>
      <p:pic>
        <p:nvPicPr>
          <p:cNvPr id="20" name="Picture 19">
            <a:extLst>
              <a:ext uri="{FF2B5EF4-FFF2-40B4-BE49-F238E27FC236}">
                <a16:creationId xmlns:a16="http://schemas.microsoft.com/office/drawing/2014/main" id="{06325AE9-55DF-489F-B085-C83824A57F75}"/>
              </a:ext>
            </a:extLst>
          </p:cNvPr>
          <p:cNvPicPr>
            <a:picLocks noChangeAspect="1"/>
          </p:cNvPicPr>
          <p:nvPr/>
        </p:nvPicPr>
        <p:blipFill>
          <a:blip r:embed="rId6"/>
          <a:stretch>
            <a:fillRect/>
          </a:stretch>
        </p:blipFill>
        <p:spPr>
          <a:xfrm rot="19284963">
            <a:off x="2488397" y="4844172"/>
            <a:ext cx="1968672" cy="631738"/>
          </a:xfrm>
          <a:prstGeom prst="rect">
            <a:avLst/>
          </a:prstGeom>
          <a:ln>
            <a:solidFill>
              <a:schemeClr val="tx1"/>
            </a:solidFill>
          </a:ln>
        </p:spPr>
      </p:pic>
      <p:sp>
        <p:nvSpPr>
          <p:cNvPr id="42" name="Rounded Rectangle 10">
            <a:extLst>
              <a:ext uri="{FF2B5EF4-FFF2-40B4-BE49-F238E27FC236}">
                <a16:creationId xmlns:a16="http://schemas.microsoft.com/office/drawing/2014/main" id="{533D1098-3E4F-493A-B891-809CAE2FAA81}"/>
              </a:ext>
            </a:extLst>
          </p:cNvPr>
          <p:cNvSpPr/>
          <p:nvPr/>
        </p:nvSpPr>
        <p:spPr>
          <a:xfrm rot="19294355">
            <a:off x="1931367" y="4678797"/>
            <a:ext cx="2442939"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#OnlineDatingIn4Words</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47" name="Rounded Rectangle 10">
            <a:extLst>
              <a:ext uri="{FF2B5EF4-FFF2-40B4-BE49-F238E27FC236}">
                <a16:creationId xmlns:a16="http://schemas.microsoft.com/office/drawing/2014/main" id="{D0FD140C-5C09-4D86-A02F-4F275DA378B9}"/>
              </a:ext>
            </a:extLst>
          </p:cNvPr>
          <p:cNvSpPr/>
          <p:nvPr/>
        </p:nvSpPr>
        <p:spPr>
          <a:xfrm rot="1862916">
            <a:off x="5077279" y="4171141"/>
            <a:ext cx="2864916"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MakeAMovieForeign</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48" name="Rounded Rectangle 10">
            <a:extLst>
              <a:ext uri="{FF2B5EF4-FFF2-40B4-BE49-F238E27FC236}">
                <a16:creationId xmlns:a16="http://schemas.microsoft.com/office/drawing/2014/main" id="{2C188C91-6AEE-4004-A88C-C128083ED15C}"/>
              </a:ext>
            </a:extLst>
          </p:cNvPr>
          <p:cNvSpPr/>
          <p:nvPr/>
        </p:nvSpPr>
        <p:spPr>
          <a:xfrm rot="1346321">
            <a:off x="523483" y="3777372"/>
            <a:ext cx="2442939"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MakeABandLessPopular</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D4D9DAEE-7DEA-4389-A519-95D42378B5D7}"/>
              </a:ext>
            </a:extLst>
          </p:cNvPr>
          <p:cNvPicPr>
            <a:picLocks noChangeAspect="1"/>
          </p:cNvPicPr>
          <p:nvPr/>
        </p:nvPicPr>
        <p:blipFill>
          <a:blip r:embed="rId7"/>
          <a:stretch>
            <a:fillRect/>
          </a:stretch>
        </p:blipFill>
        <p:spPr>
          <a:xfrm rot="20012491">
            <a:off x="307445" y="2223835"/>
            <a:ext cx="2287740" cy="659981"/>
          </a:xfrm>
          <a:prstGeom prst="rect">
            <a:avLst/>
          </a:prstGeom>
          <a:ln>
            <a:solidFill>
              <a:schemeClr val="tx1"/>
            </a:solidFill>
          </a:ln>
        </p:spPr>
      </p:pic>
      <p:sp>
        <p:nvSpPr>
          <p:cNvPr id="49" name="Rounded Rectangle 10">
            <a:extLst>
              <a:ext uri="{FF2B5EF4-FFF2-40B4-BE49-F238E27FC236}">
                <a16:creationId xmlns:a16="http://schemas.microsoft.com/office/drawing/2014/main" id="{912B8B6D-D35C-4E5F-83FE-59CFAA8E7722}"/>
              </a:ext>
            </a:extLst>
          </p:cNvPr>
          <p:cNvSpPr/>
          <p:nvPr/>
        </p:nvSpPr>
        <p:spPr>
          <a:xfrm rot="20012491">
            <a:off x="-93718" y="1983691"/>
            <a:ext cx="2605062"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PutSomeRandomGuyInASong</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4C20E008-2B62-42C5-AEAA-9E7ADC525B01}"/>
              </a:ext>
            </a:extLst>
          </p:cNvPr>
          <p:cNvPicPr>
            <a:picLocks noChangeAspect="1"/>
          </p:cNvPicPr>
          <p:nvPr/>
        </p:nvPicPr>
        <p:blipFill>
          <a:blip r:embed="rId8"/>
          <a:stretch>
            <a:fillRect/>
          </a:stretch>
        </p:blipFill>
        <p:spPr>
          <a:xfrm rot="386050">
            <a:off x="2827538" y="1962214"/>
            <a:ext cx="2007650" cy="612563"/>
          </a:xfrm>
          <a:prstGeom prst="rect">
            <a:avLst/>
          </a:prstGeom>
          <a:ln>
            <a:solidFill>
              <a:schemeClr val="tx1"/>
            </a:solidFill>
          </a:ln>
        </p:spPr>
      </p:pic>
      <p:sp>
        <p:nvSpPr>
          <p:cNvPr id="50" name="Rounded Rectangle 10">
            <a:extLst>
              <a:ext uri="{FF2B5EF4-FFF2-40B4-BE49-F238E27FC236}">
                <a16:creationId xmlns:a16="http://schemas.microsoft.com/office/drawing/2014/main" id="{25453F31-9119-4B78-B564-7C50AFCBCDA4}"/>
              </a:ext>
            </a:extLst>
          </p:cNvPr>
          <p:cNvSpPr/>
          <p:nvPr/>
        </p:nvSpPr>
        <p:spPr>
          <a:xfrm rot="409855">
            <a:off x="2592923" y="1633214"/>
            <a:ext cx="2605062"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ThingsYouDontAccept</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52" name="Rounded Rectangle 10">
            <a:extLst>
              <a:ext uri="{FF2B5EF4-FFF2-40B4-BE49-F238E27FC236}">
                <a16:creationId xmlns:a16="http://schemas.microsoft.com/office/drawing/2014/main" id="{61AD3A1B-4D60-4DE5-A630-64B6810E76EB}"/>
              </a:ext>
            </a:extLst>
          </p:cNvPr>
          <p:cNvSpPr/>
          <p:nvPr/>
        </p:nvSpPr>
        <p:spPr>
          <a:xfrm rot="2419068">
            <a:off x="5049112" y="2191635"/>
            <a:ext cx="2605062"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#5WordGraduationSpeech</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pic>
        <p:nvPicPr>
          <p:cNvPr id="54" name="Picture 53">
            <a:extLst>
              <a:ext uri="{FF2B5EF4-FFF2-40B4-BE49-F238E27FC236}">
                <a16:creationId xmlns:a16="http://schemas.microsoft.com/office/drawing/2014/main" id="{B5C9962C-6AD0-402E-92C4-48D135D35687}"/>
              </a:ext>
            </a:extLst>
          </p:cNvPr>
          <p:cNvPicPr>
            <a:picLocks noChangeAspect="1"/>
          </p:cNvPicPr>
          <p:nvPr/>
        </p:nvPicPr>
        <p:blipFill>
          <a:blip r:embed="rId9"/>
          <a:stretch>
            <a:fillRect/>
          </a:stretch>
        </p:blipFill>
        <p:spPr>
          <a:xfrm rot="2419068">
            <a:off x="4935414" y="2412210"/>
            <a:ext cx="2176380" cy="556367"/>
          </a:xfrm>
          <a:prstGeom prst="rect">
            <a:avLst/>
          </a:prstGeom>
          <a:ln>
            <a:solidFill>
              <a:schemeClr val="tx1"/>
            </a:solidFill>
          </a:ln>
        </p:spPr>
      </p:pic>
      <p:sp>
        <p:nvSpPr>
          <p:cNvPr id="25" name="Rounded Rectangle 10">
            <a:extLst>
              <a:ext uri="{FF2B5EF4-FFF2-40B4-BE49-F238E27FC236}">
                <a16:creationId xmlns:a16="http://schemas.microsoft.com/office/drawing/2014/main" id="{852D4715-6AA0-423A-BB45-6CF0A2892888}"/>
              </a:ext>
            </a:extLst>
          </p:cNvPr>
          <p:cNvSpPr/>
          <p:nvPr/>
        </p:nvSpPr>
        <p:spPr>
          <a:xfrm>
            <a:off x="4251826" y="4867990"/>
            <a:ext cx="1893376"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DrunkFacebookPostsFromHistory</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sp>
        <p:nvSpPr>
          <p:cNvPr id="27" name="Rounded Rectangle 10">
            <a:extLst>
              <a:ext uri="{FF2B5EF4-FFF2-40B4-BE49-F238E27FC236}">
                <a16:creationId xmlns:a16="http://schemas.microsoft.com/office/drawing/2014/main" id="{077338B2-21F2-4CBA-A6A4-FBDBFCE8424C}"/>
              </a:ext>
            </a:extLst>
          </p:cNvPr>
          <p:cNvSpPr/>
          <p:nvPr/>
        </p:nvSpPr>
        <p:spPr>
          <a:xfrm rot="19958278">
            <a:off x="6164152" y="3102744"/>
            <a:ext cx="2605062"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ISpendTooMuchTime</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D5BF823A-A0AE-4F25-BCEF-96A202FCB142}"/>
              </a:ext>
            </a:extLst>
          </p:cNvPr>
          <p:cNvPicPr>
            <a:picLocks noChangeAspect="1"/>
          </p:cNvPicPr>
          <p:nvPr/>
        </p:nvPicPr>
        <p:blipFill>
          <a:blip r:embed="rId10"/>
          <a:stretch>
            <a:fillRect/>
          </a:stretch>
        </p:blipFill>
        <p:spPr>
          <a:xfrm rot="19958278">
            <a:off x="6615383" y="3384090"/>
            <a:ext cx="2284377" cy="551111"/>
          </a:xfrm>
          <a:prstGeom prst="rect">
            <a:avLst/>
          </a:prstGeom>
          <a:ln>
            <a:solidFill>
              <a:schemeClr val="tx1"/>
            </a:solidFill>
          </a:ln>
        </p:spPr>
      </p:pic>
      <p:sp>
        <p:nvSpPr>
          <p:cNvPr id="29" name="Rounded Rectangle 10">
            <a:extLst>
              <a:ext uri="{FF2B5EF4-FFF2-40B4-BE49-F238E27FC236}">
                <a16:creationId xmlns:a16="http://schemas.microsoft.com/office/drawing/2014/main" id="{D86A5C7C-08AA-431C-A51D-8645D956C2EE}"/>
              </a:ext>
            </a:extLst>
          </p:cNvPr>
          <p:cNvSpPr/>
          <p:nvPr/>
        </p:nvSpPr>
        <p:spPr>
          <a:xfrm rot="20342481">
            <a:off x="1056946" y="2683255"/>
            <a:ext cx="2442939"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ItMakesMeSmileWhen</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7DD964C-8C77-4FE0-BA0C-1DEC6B7EA6D6}"/>
              </a:ext>
            </a:extLst>
          </p:cNvPr>
          <p:cNvPicPr>
            <a:picLocks noChangeAspect="1"/>
          </p:cNvPicPr>
          <p:nvPr/>
        </p:nvPicPr>
        <p:blipFill>
          <a:blip r:embed="rId11"/>
          <a:stretch>
            <a:fillRect/>
          </a:stretch>
        </p:blipFill>
        <p:spPr>
          <a:xfrm rot="20342481">
            <a:off x="1539856" y="2976052"/>
            <a:ext cx="1769524" cy="556889"/>
          </a:xfrm>
          <a:prstGeom prst="rect">
            <a:avLst/>
          </a:prstGeom>
          <a:ln>
            <a:solidFill>
              <a:schemeClr val="tx1"/>
            </a:solidFill>
          </a:ln>
        </p:spPr>
      </p:pic>
      <p:sp>
        <p:nvSpPr>
          <p:cNvPr id="34" name="Rounded Rectangle 10">
            <a:extLst>
              <a:ext uri="{FF2B5EF4-FFF2-40B4-BE49-F238E27FC236}">
                <a16:creationId xmlns:a16="http://schemas.microsoft.com/office/drawing/2014/main" id="{1082312D-9B59-4198-B938-BE7D33EDB7F1}"/>
              </a:ext>
            </a:extLst>
          </p:cNvPr>
          <p:cNvSpPr/>
          <p:nvPr/>
        </p:nvSpPr>
        <p:spPr>
          <a:xfrm>
            <a:off x="-94666" y="4875596"/>
            <a:ext cx="2442939"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JobsForMyClone</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7E4FB39D-54C3-444B-9E2C-CC6C1D6232D5}"/>
              </a:ext>
            </a:extLst>
          </p:cNvPr>
          <p:cNvPicPr>
            <a:picLocks noChangeAspect="1"/>
          </p:cNvPicPr>
          <p:nvPr/>
        </p:nvPicPr>
        <p:blipFill>
          <a:blip r:embed="rId12"/>
          <a:stretch>
            <a:fillRect/>
          </a:stretch>
        </p:blipFill>
        <p:spPr>
          <a:xfrm>
            <a:off x="210545" y="5183502"/>
            <a:ext cx="1897649" cy="790687"/>
          </a:xfrm>
          <a:prstGeom prst="rect">
            <a:avLst/>
          </a:prstGeom>
          <a:ln>
            <a:solidFill>
              <a:schemeClr val="tx1"/>
            </a:solidFill>
          </a:ln>
        </p:spPr>
      </p:pic>
      <p:sp>
        <p:nvSpPr>
          <p:cNvPr id="36" name="Rounded Rectangle 10">
            <a:extLst>
              <a:ext uri="{FF2B5EF4-FFF2-40B4-BE49-F238E27FC236}">
                <a16:creationId xmlns:a16="http://schemas.microsoft.com/office/drawing/2014/main" id="{D4EB957C-E7DD-44E5-BCD8-BE57B5C82101}"/>
              </a:ext>
            </a:extLst>
          </p:cNvPr>
          <p:cNvSpPr/>
          <p:nvPr/>
        </p:nvSpPr>
        <p:spPr>
          <a:xfrm rot="2798392">
            <a:off x="7207013" y="4516756"/>
            <a:ext cx="2442939"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OverheardAtABBQ</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D4401000-FC58-4BB0-898B-1874663E5715}"/>
              </a:ext>
            </a:extLst>
          </p:cNvPr>
          <p:cNvPicPr>
            <a:picLocks noChangeAspect="1"/>
          </p:cNvPicPr>
          <p:nvPr/>
        </p:nvPicPr>
        <p:blipFill>
          <a:blip r:embed="rId13"/>
          <a:stretch>
            <a:fillRect/>
          </a:stretch>
        </p:blipFill>
        <p:spPr>
          <a:xfrm rot="2792700">
            <a:off x="7107979" y="4743364"/>
            <a:ext cx="1948771" cy="612682"/>
          </a:xfrm>
          <a:prstGeom prst="rect">
            <a:avLst/>
          </a:prstGeom>
          <a:ln>
            <a:solidFill>
              <a:schemeClr val="tx1"/>
            </a:solidFill>
          </a:ln>
        </p:spPr>
      </p:pic>
      <p:sp>
        <p:nvSpPr>
          <p:cNvPr id="38" name="Rounded Rectangle 10">
            <a:extLst>
              <a:ext uri="{FF2B5EF4-FFF2-40B4-BE49-F238E27FC236}">
                <a16:creationId xmlns:a16="http://schemas.microsoft.com/office/drawing/2014/main" id="{F16FB6CD-3EAE-4A53-9D2B-76D244112E99}"/>
              </a:ext>
            </a:extLst>
          </p:cNvPr>
          <p:cNvSpPr/>
          <p:nvPr/>
        </p:nvSpPr>
        <p:spPr>
          <a:xfrm rot="20406095">
            <a:off x="2964774" y="2796136"/>
            <a:ext cx="2647116"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AwkwardSuperheroOneLiners</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pic>
        <p:nvPicPr>
          <p:cNvPr id="39" name="Picture 38">
            <a:extLst>
              <a:ext uri="{FF2B5EF4-FFF2-40B4-BE49-F238E27FC236}">
                <a16:creationId xmlns:a16="http://schemas.microsoft.com/office/drawing/2014/main" id="{09CC6C90-BA69-4B11-B30E-FA40740C46F8}"/>
              </a:ext>
            </a:extLst>
          </p:cNvPr>
          <p:cNvPicPr>
            <a:picLocks noChangeAspect="1"/>
          </p:cNvPicPr>
          <p:nvPr/>
        </p:nvPicPr>
        <p:blipFill>
          <a:blip r:embed="rId14"/>
          <a:stretch>
            <a:fillRect/>
          </a:stretch>
        </p:blipFill>
        <p:spPr>
          <a:xfrm rot="20342343">
            <a:off x="3305439" y="3103131"/>
            <a:ext cx="2378792" cy="867819"/>
          </a:xfrm>
          <a:prstGeom prst="rect">
            <a:avLst/>
          </a:prstGeom>
          <a:ln>
            <a:solidFill>
              <a:schemeClr val="tx1"/>
            </a:solidFill>
          </a:ln>
        </p:spPr>
      </p:pic>
      <p:sp>
        <p:nvSpPr>
          <p:cNvPr id="40" name="Rounded Rectangle 10">
            <a:extLst>
              <a:ext uri="{FF2B5EF4-FFF2-40B4-BE49-F238E27FC236}">
                <a16:creationId xmlns:a16="http://schemas.microsoft.com/office/drawing/2014/main" id="{02A533F6-FF5B-459B-80C1-AA1EF3D38297}"/>
              </a:ext>
            </a:extLst>
          </p:cNvPr>
          <p:cNvSpPr/>
          <p:nvPr/>
        </p:nvSpPr>
        <p:spPr>
          <a:xfrm>
            <a:off x="6629788" y="1667798"/>
            <a:ext cx="2605062" cy="3601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Calibri"/>
                <a:ea typeface="+mn-ea"/>
                <a:cs typeface="+mn-cs"/>
              </a:rPr>
              <a:t>#</a:t>
            </a:r>
            <a:r>
              <a:rPr kumimoji="0" lang="en-US" sz="1400" b="1" i="0" u="sng" strike="noStrike" kern="0" cap="none" spc="0" normalizeH="0" baseline="0" noProof="0" dirty="0" err="1">
                <a:ln>
                  <a:noFill/>
                </a:ln>
                <a:solidFill>
                  <a:prstClr val="black"/>
                </a:solidFill>
                <a:effectLst/>
                <a:uLnTx/>
                <a:uFillTx/>
                <a:latin typeface="Calibri"/>
                <a:ea typeface="+mn-ea"/>
                <a:cs typeface="+mn-cs"/>
              </a:rPr>
              <a:t>IFinallyUnderstand</a:t>
            </a:r>
            <a:endParaRPr kumimoji="0" lang="en-US" sz="1200" b="1" i="0" u="none" strike="noStrike" kern="0" cap="none" spc="0" normalizeH="0" baseline="0" noProof="0" dirty="0">
              <a:ln>
                <a:noFill/>
              </a:ln>
              <a:solidFill>
                <a:prstClr val="black"/>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488C9B69-FE9A-4C27-B402-CE5F08C3EF69}"/>
              </a:ext>
            </a:extLst>
          </p:cNvPr>
          <p:cNvPicPr>
            <a:picLocks noChangeAspect="1"/>
          </p:cNvPicPr>
          <p:nvPr/>
        </p:nvPicPr>
        <p:blipFill>
          <a:blip r:embed="rId15"/>
          <a:stretch>
            <a:fillRect/>
          </a:stretch>
        </p:blipFill>
        <p:spPr>
          <a:xfrm>
            <a:off x="6922888" y="1983404"/>
            <a:ext cx="2018861" cy="807544"/>
          </a:xfrm>
          <a:prstGeom prst="rect">
            <a:avLst/>
          </a:prstGeom>
          <a:ln>
            <a:solidFill>
              <a:schemeClr val="tx1"/>
            </a:solidFill>
          </a:ln>
        </p:spPr>
      </p:pic>
      <p:sp>
        <p:nvSpPr>
          <p:cNvPr id="53" name="Text Placeholder 4">
            <a:extLst>
              <a:ext uri="{FF2B5EF4-FFF2-40B4-BE49-F238E27FC236}">
                <a16:creationId xmlns:a16="http://schemas.microsoft.com/office/drawing/2014/main" id="{9E3AE1C6-4547-4366-83B1-A332C647C056}"/>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56" name="Picture 55">
            <a:extLst>
              <a:ext uri="{FF2B5EF4-FFF2-40B4-BE49-F238E27FC236}">
                <a16:creationId xmlns:a16="http://schemas.microsoft.com/office/drawing/2014/main" id="{83F416DE-220A-4869-A632-1C57311A7E01}"/>
              </a:ext>
            </a:extLst>
          </p:cNvPr>
          <p:cNvPicPr>
            <a:picLocks noChangeAspect="1"/>
          </p:cNvPicPr>
          <p:nvPr/>
        </p:nvPicPr>
        <p:blipFill>
          <a:blip r:embed="rId16"/>
          <a:stretch>
            <a:fillRect/>
          </a:stretch>
        </p:blipFill>
        <p:spPr>
          <a:xfrm>
            <a:off x="1851067" y="6189666"/>
            <a:ext cx="234572" cy="234572"/>
          </a:xfrm>
          <a:prstGeom prst="rect">
            <a:avLst/>
          </a:prstGeom>
        </p:spPr>
      </p:pic>
      <p:pic>
        <p:nvPicPr>
          <p:cNvPr id="57" name="Picture 56">
            <a:extLst>
              <a:ext uri="{FF2B5EF4-FFF2-40B4-BE49-F238E27FC236}">
                <a16:creationId xmlns:a16="http://schemas.microsoft.com/office/drawing/2014/main" id="{B1859BF5-93EE-4260-909F-695CE483D5B5}"/>
              </a:ext>
            </a:extLst>
          </p:cNvPr>
          <p:cNvPicPr>
            <a:picLocks noChangeAspect="1"/>
          </p:cNvPicPr>
          <p:nvPr/>
        </p:nvPicPr>
        <p:blipFill>
          <a:blip r:embed="rId16"/>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3650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4EF0C-AC01-4B98-903C-8F0AF59BFD86}"/>
              </a:ext>
            </a:extLst>
          </p:cNvPr>
          <p:cNvSpPr>
            <a:spLocks noGrp="1"/>
          </p:cNvSpPr>
          <p:nvPr>
            <p:ph type="ctrTitle"/>
          </p:nvPr>
        </p:nvSpPr>
        <p:spPr>
          <a:xfrm>
            <a:off x="180686" y="393508"/>
            <a:ext cx="8805334" cy="756118"/>
          </a:xfrm>
        </p:spPr>
        <p:txBody>
          <a:bodyPr/>
          <a:lstStyle/>
          <a:p>
            <a:pPr>
              <a:defRPr/>
            </a:pPr>
            <a:r>
              <a:rPr lang="en-US" dirty="0">
                <a:solidFill>
                  <a:schemeClr val="tx1"/>
                </a:solidFill>
                <a:cs typeface="+mn-cs"/>
              </a:rPr>
              <a:t>May-June 2017 Trending Highlights &amp; Notifications</a:t>
            </a:r>
          </a:p>
        </p:txBody>
      </p:sp>
      <p:sp>
        <p:nvSpPr>
          <p:cNvPr id="6" name="TextBox 5">
            <a:extLst>
              <a:ext uri="{FF2B5EF4-FFF2-40B4-BE49-F238E27FC236}">
                <a16:creationId xmlns:a16="http://schemas.microsoft.com/office/drawing/2014/main" id="{36CF0A47-F4C2-4357-B7A0-69A517E7A0F6}"/>
              </a:ext>
            </a:extLst>
          </p:cNvPr>
          <p:cNvSpPr txBox="1"/>
          <p:nvPr/>
        </p:nvSpPr>
        <p:spPr>
          <a:xfrm>
            <a:off x="180686" y="1343770"/>
            <a:ext cx="880533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567CB4"/>
                </a:solidFill>
                <a:effectLst>
                  <a:outerShdw blurRad="38100" dist="38100" dir="2700000" algn="tl">
                    <a:srgbClr val="000000">
                      <a:alpha val="43137"/>
                    </a:srgbClr>
                  </a:outerShdw>
                </a:effectLst>
                <a:uLnTx/>
                <a:uFillTx/>
                <a:latin typeface="Trebuchet MS"/>
                <a:ea typeface="+mn-ea"/>
                <a:cs typeface="+mn-cs"/>
              </a:rPr>
              <a:t>67%</a:t>
            </a:r>
            <a:r>
              <a:rPr kumimoji="0" lang="en-US" sz="2000" i="0" u="none" strike="noStrike" kern="1200" cap="none" spc="0" normalizeH="0" baseline="0" noProof="0" dirty="0">
                <a:ln>
                  <a:noFill/>
                </a:ln>
                <a:solidFill>
                  <a:prstClr val="black"/>
                </a:solidFill>
                <a:effectLst/>
                <a:uLnTx/>
                <a:uFillTx/>
                <a:latin typeface="Trebuchet MS"/>
                <a:ea typeface="+mn-ea"/>
                <a:cs typeface="+mn-cs"/>
              </a:rPr>
              <a:t> of Top 10 Primetime Trending Twitter Topics Were Based 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Trebuchet MS"/>
                <a:ea typeface="+mn-ea"/>
                <a:cs typeface="+mn-cs"/>
              </a:rPr>
              <a:t>Ad-Supported TV Programming</a:t>
            </a:r>
            <a:endParaRPr kumimoji="0" lang="en-US" i="0" u="none" strike="noStrike" kern="1200" cap="none" spc="0" normalizeH="0" baseline="0" noProof="0" dirty="0">
              <a:ln>
                <a:noFill/>
              </a:ln>
              <a:solidFill>
                <a:prstClr val="black"/>
              </a:solidFill>
              <a:effectLst/>
              <a:uLnTx/>
              <a:uFillTx/>
              <a:latin typeface="Trebuchet MS"/>
              <a:ea typeface="+mn-ea"/>
              <a:cs typeface="+mn-cs"/>
            </a:endParaRPr>
          </a:p>
        </p:txBody>
      </p:sp>
      <p:sp>
        <p:nvSpPr>
          <p:cNvPr id="12" name="TextBox 11">
            <a:extLst>
              <a:ext uri="{FF2B5EF4-FFF2-40B4-BE49-F238E27FC236}">
                <a16:creationId xmlns:a16="http://schemas.microsoft.com/office/drawing/2014/main" id="{61800B8A-B0E1-4BA5-86FD-BB39D35203B9}"/>
              </a:ext>
            </a:extLst>
          </p:cNvPr>
          <p:cNvSpPr txBox="1"/>
          <p:nvPr/>
        </p:nvSpPr>
        <p:spPr>
          <a:xfrm>
            <a:off x="177554" y="6571938"/>
            <a:ext cx="7610622" cy="200055"/>
          </a:xfrm>
          <a:prstGeom prst="rect">
            <a:avLst/>
          </a:prstGeom>
          <a:noFill/>
        </p:spPr>
        <p:txBody>
          <a:bodyPr wrap="square" rtlCol="0">
            <a:spAutoFit/>
          </a:bodyPr>
          <a:lstStyle/>
          <a:p>
            <a:r>
              <a:rPr lang="en-US" sz="700" dirty="0">
                <a:latin typeface="Trebuchet MS" panose="020B0603020202020204" pitchFamily="34" charset="0"/>
              </a:rPr>
              <a:t>Source: VAB custom analysis of Top 10 trending Twitter Topics each night (8:30p, 9:30p, 10:30p, 11:30p) during 4-week time period (5/15/2017 – 6/11/2017). </a:t>
            </a:r>
          </a:p>
        </p:txBody>
      </p:sp>
      <p:sp>
        <p:nvSpPr>
          <p:cNvPr id="13" name="TextBox 12">
            <a:extLst>
              <a:ext uri="{FF2B5EF4-FFF2-40B4-BE49-F238E27FC236}">
                <a16:creationId xmlns:a16="http://schemas.microsoft.com/office/drawing/2014/main" id="{9588EA80-F807-4018-8ADB-F711C927E9C5}"/>
              </a:ext>
            </a:extLst>
          </p:cNvPr>
          <p:cNvSpPr txBox="1"/>
          <p:nvPr/>
        </p:nvSpPr>
        <p:spPr>
          <a:xfrm>
            <a:off x="177555" y="2487135"/>
            <a:ext cx="880846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00CC99"/>
                </a:solidFill>
                <a:effectLst>
                  <a:outerShdw blurRad="38100" dist="38100" dir="2700000" algn="tl">
                    <a:srgbClr val="000000">
                      <a:alpha val="43137"/>
                    </a:srgbClr>
                  </a:outerShdw>
                </a:effectLst>
                <a:uLnTx/>
                <a:uFillTx/>
                <a:latin typeface="Trebuchet MS"/>
                <a:ea typeface="+mn-ea"/>
                <a:cs typeface="+mn-cs"/>
              </a:rPr>
              <a:t>51</a:t>
            </a:r>
            <a:r>
              <a:rPr kumimoji="0" lang="en-US" sz="2000" i="0" u="none" strike="noStrike" kern="1200" cap="none" spc="0" normalizeH="0" baseline="0" noProof="0" dirty="0">
                <a:ln>
                  <a:noFill/>
                </a:ln>
                <a:solidFill>
                  <a:prstClr val="black"/>
                </a:solidFill>
                <a:effectLst/>
                <a:uLnTx/>
                <a:uFillTx/>
                <a:latin typeface="Trebuchet MS"/>
                <a:ea typeface="+mn-ea"/>
                <a:cs typeface="+mn-cs"/>
              </a:rPr>
              <a:t> Ad-Supported TV-Related Topics Trended #1</a:t>
            </a:r>
            <a:endParaRPr kumimoji="0" lang="en-US" i="0" u="none" strike="noStrike" kern="1200" cap="none" spc="0" normalizeH="0" baseline="0" noProof="0" dirty="0">
              <a:ln>
                <a:noFill/>
              </a:ln>
              <a:solidFill>
                <a:prstClr val="black"/>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FC6C4AA2-894E-4470-9CC6-83CAEAC684CC}"/>
              </a:ext>
            </a:extLst>
          </p:cNvPr>
          <p:cNvSpPr txBox="1"/>
          <p:nvPr/>
        </p:nvSpPr>
        <p:spPr>
          <a:xfrm>
            <a:off x="177553" y="4233761"/>
            <a:ext cx="880846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rebuchet MS"/>
                <a:ea typeface="+mn-ea"/>
                <a:cs typeface="+mn-cs"/>
              </a:rPr>
              <a:t>128</a:t>
            </a:r>
            <a:r>
              <a:rPr kumimoji="0" lang="en-US" sz="2000" i="0" u="none" strike="noStrike" kern="1200" cap="none" spc="0" normalizeH="0" baseline="0" noProof="0" dirty="0">
                <a:ln>
                  <a:noFill/>
                </a:ln>
                <a:solidFill>
                  <a:prstClr val="black"/>
                </a:solidFill>
                <a:effectLst/>
                <a:uLnTx/>
                <a:uFillTx/>
                <a:latin typeface="Trebuchet MS"/>
                <a:ea typeface="+mn-ea"/>
                <a:cs typeface="+mn-cs"/>
              </a:rPr>
              <a:t> TV Program-Related Hashtags Trended In Top 10</a:t>
            </a:r>
            <a:endParaRPr kumimoji="0" lang="en-US" i="0" u="none" strike="noStrike" kern="1200" cap="none" spc="0" normalizeH="0" baseline="0" noProof="0" dirty="0">
              <a:ln>
                <a:noFill/>
              </a:ln>
              <a:solidFill>
                <a:prstClr val="black"/>
              </a:solidFill>
              <a:effectLst/>
              <a:uLnTx/>
              <a:uFillTx/>
              <a:latin typeface="Trebuchet MS"/>
              <a:ea typeface="+mn-ea"/>
              <a:cs typeface="+mn-cs"/>
            </a:endParaRPr>
          </a:p>
        </p:txBody>
      </p:sp>
      <p:sp>
        <p:nvSpPr>
          <p:cNvPr id="15" name="TextBox 14">
            <a:extLst>
              <a:ext uri="{FF2B5EF4-FFF2-40B4-BE49-F238E27FC236}">
                <a16:creationId xmlns:a16="http://schemas.microsoft.com/office/drawing/2014/main" id="{33CAEFDC-C92C-46EB-B50D-ADBA7123181A}"/>
              </a:ext>
            </a:extLst>
          </p:cNvPr>
          <p:cNvSpPr txBox="1"/>
          <p:nvPr/>
        </p:nvSpPr>
        <p:spPr>
          <a:xfrm>
            <a:off x="177554" y="3367498"/>
            <a:ext cx="880846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FAB982"/>
                </a:solidFill>
                <a:effectLst>
                  <a:outerShdw blurRad="38100" dist="38100" dir="2700000" algn="tl">
                    <a:srgbClr val="000000">
                      <a:alpha val="43137"/>
                    </a:srgbClr>
                  </a:outerShdw>
                </a:effectLst>
                <a:uLnTx/>
                <a:uFillTx/>
                <a:latin typeface="Trebuchet MS"/>
                <a:ea typeface="+mn-ea"/>
                <a:cs typeface="+mn-cs"/>
              </a:rPr>
              <a:t>365</a:t>
            </a:r>
            <a:r>
              <a:rPr kumimoji="0" lang="en-US" sz="2000" i="0" u="none" strike="noStrike" kern="1200" cap="none" spc="0" normalizeH="0" baseline="0" noProof="0" dirty="0">
                <a:ln>
                  <a:noFill/>
                </a:ln>
                <a:solidFill>
                  <a:prstClr val="black"/>
                </a:solidFill>
                <a:effectLst/>
                <a:uLnTx/>
                <a:uFillTx/>
                <a:latin typeface="Trebuchet MS"/>
                <a:ea typeface="+mn-ea"/>
                <a:cs typeface="+mn-cs"/>
              </a:rPr>
              <a:t> Unique Ad-Supported TV-Related Topics Trended In Top 10</a:t>
            </a:r>
          </a:p>
        </p:txBody>
      </p:sp>
      <p:sp>
        <p:nvSpPr>
          <p:cNvPr id="16" name="TextBox 15">
            <a:extLst>
              <a:ext uri="{FF2B5EF4-FFF2-40B4-BE49-F238E27FC236}">
                <a16:creationId xmlns:a16="http://schemas.microsoft.com/office/drawing/2014/main" id="{3B373D14-093A-4C04-BE46-E2F4BF153D3A}"/>
              </a:ext>
            </a:extLst>
          </p:cNvPr>
          <p:cNvSpPr txBox="1"/>
          <p:nvPr/>
        </p:nvSpPr>
        <p:spPr>
          <a:xfrm>
            <a:off x="688074" y="5176279"/>
            <a:ext cx="798688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rebuchet MS"/>
              </a:rPr>
              <a:t>Over </a:t>
            </a:r>
            <a:r>
              <a:rPr kumimoji="0" lang="en-US" sz="2000" b="1" i="1"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rebuchet MS"/>
                <a:ea typeface="+mn-ea"/>
                <a:cs typeface="+mn-cs"/>
              </a:rPr>
              <a:t>52</a:t>
            </a:r>
            <a:r>
              <a:rPr lang="en-US" sz="2000" dirty="0">
                <a:solidFill>
                  <a:prstClr val="black"/>
                </a:solidFill>
                <a:latin typeface="Trebuchet MS"/>
              </a:rPr>
              <a:t> Networks Had a Program Trend In The Top 10</a:t>
            </a:r>
            <a:endParaRPr kumimoji="0" lang="en-US" i="0" u="none" strike="noStrike" kern="1200" cap="none" spc="0" normalizeH="0" baseline="0" noProof="0" dirty="0">
              <a:ln>
                <a:noFill/>
              </a:ln>
              <a:solidFill>
                <a:prstClr val="black"/>
              </a:solidFill>
              <a:effectLst/>
              <a:uLnTx/>
              <a:uFillTx/>
              <a:latin typeface="Trebuchet MS"/>
              <a:ea typeface="+mn-ea"/>
              <a:cs typeface="+mn-cs"/>
            </a:endParaRPr>
          </a:p>
        </p:txBody>
      </p:sp>
      <p:sp>
        <p:nvSpPr>
          <p:cNvPr id="17" name="Text Placeholder 4">
            <a:extLst>
              <a:ext uri="{FF2B5EF4-FFF2-40B4-BE49-F238E27FC236}">
                <a16:creationId xmlns:a16="http://schemas.microsoft.com/office/drawing/2014/main" id="{CF80A066-0752-4405-85F0-4AFFF74A1570}"/>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9" name="Picture 18">
            <a:extLst>
              <a:ext uri="{FF2B5EF4-FFF2-40B4-BE49-F238E27FC236}">
                <a16:creationId xmlns:a16="http://schemas.microsoft.com/office/drawing/2014/main" id="{7E01B070-9764-4C97-8D18-1B1B165C3C6C}"/>
              </a:ext>
            </a:extLst>
          </p:cNvPr>
          <p:cNvPicPr>
            <a:picLocks noChangeAspect="1"/>
          </p:cNvPicPr>
          <p:nvPr/>
        </p:nvPicPr>
        <p:blipFill>
          <a:blip r:embed="rId2"/>
          <a:stretch>
            <a:fillRect/>
          </a:stretch>
        </p:blipFill>
        <p:spPr>
          <a:xfrm>
            <a:off x="1851067" y="6189666"/>
            <a:ext cx="234572" cy="234572"/>
          </a:xfrm>
          <a:prstGeom prst="rect">
            <a:avLst/>
          </a:prstGeom>
        </p:spPr>
      </p:pic>
      <p:pic>
        <p:nvPicPr>
          <p:cNvPr id="20" name="Picture 19">
            <a:extLst>
              <a:ext uri="{FF2B5EF4-FFF2-40B4-BE49-F238E27FC236}">
                <a16:creationId xmlns:a16="http://schemas.microsoft.com/office/drawing/2014/main" id="{EF22BB19-EC61-4233-996A-0165B9BF4C5D}"/>
              </a:ext>
            </a:extLst>
          </p:cNvPr>
          <p:cNvPicPr>
            <a:picLocks noChangeAspect="1"/>
          </p:cNvPicPr>
          <p:nvPr/>
        </p:nvPicPr>
        <p:blipFill>
          <a:blip r:embed="rId2"/>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99590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818" y="343735"/>
            <a:ext cx="8737505" cy="810478"/>
          </a:xfrm>
          <a:prstGeom prst="rect">
            <a:avLst/>
          </a:prstGeom>
          <a:noFill/>
        </p:spPr>
        <p:txBody>
          <a:bodyPr wrap="square" rtlCol="0">
            <a:spAutoFit/>
          </a:bodyPr>
          <a:lstStyle/>
          <a:p>
            <a:pPr algn="ctr">
              <a:lnSpc>
                <a:spcPts val="2800"/>
              </a:lnSpc>
              <a:spcBef>
                <a:spcPct val="0"/>
              </a:spcBef>
              <a:defRPr/>
            </a:pPr>
            <a:r>
              <a:rPr lang="en-US" sz="2600" i="1" spc="-100" dirty="0">
                <a:latin typeface="Trebuchet MS"/>
                <a:ea typeface="+mj-ea"/>
              </a:rPr>
              <a:t>Tweet Cheat Sheet</a:t>
            </a:r>
            <a:r>
              <a:rPr lang="en-US" sz="2600" spc="-100" dirty="0">
                <a:latin typeface="Trebuchet MS"/>
                <a:ea typeface="+mj-ea"/>
              </a:rPr>
              <a:t>: A One Page Rundown On The Strength</a:t>
            </a:r>
          </a:p>
          <a:p>
            <a:pPr algn="ctr">
              <a:lnSpc>
                <a:spcPts val="2800"/>
              </a:lnSpc>
              <a:spcBef>
                <a:spcPct val="0"/>
              </a:spcBef>
              <a:defRPr/>
            </a:pPr>
            <a:r>
              <a:rPr lang="en-US" sz="2600" spc="-100" dirty="0">
                <a:latin typeface="Trebuchet MS"/>
                <a:ea typeface="+mj-ea"/>
              </a:rPr>
              <a:t> Of Ad-Supported TV To Drive Social Conversations</a:t>
            </a:r>
          </a:p>
        </p:txBody>
      </p:sp>
      <p:sp>
        <p:nvSpPr>
          <p:cNvPr id="3" name="TextBox 2"/>
          <p:cNvSpPr txBox="1"/>
          <p:nvPr/>
        </p:nvSpPr>
        <p:spPr>
          <a:xfrm>
            <a:off x="248574" y="1193073"/>
            <a:ext cx="8744569" cy="830997"/>
          </a:xfrm>
          <a:prstGeom prst="rect">
            <a:avLst/>
          </a:prstGeom>
          <a:noFill/>
        </p:spPr>
        <p:txBody>
          <a:bodyPr wrap="square" rtlCol="0">
            <a:spAutoFit/>
          </a:bodyPr>
          <a:lstStyle/>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Trebuchet MS" panose="020B0603020202020204" pitchFamily="34" charset="0"/>
              </a:rPr>
              <a:t>“Live” viewing (83% of P2+ primetime TV viewing is live) and Millennials (account for 54% of total time spent on Twitter) continue to drive TV conversations on social platforms</a:t>
            </a: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600" dirty="0">
              <a:latin typeface="Trebuchet MS" panose="020B0603020202020204" pitchFamily="34" charset="0"/>
            </a:endParaRPr>
          </a:p>
          <a:p>
            <a:pPr marL="285750" marR="0" lvl="0" indent="-28575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Trebuchet MS" panose="020B0603020202020204" pitchFamily="34" charset="0"/>
              </a:rPr>
              <a:t>In fact, during</a:t>
            </a:r>
            <a:r>
              <a:rPr kumimoji="0" lang="en-US" sz="1400" b="0" i="0" u="none" strike="noStrike" kern="1200" cap="none" spc="0" normalizeH="0" baseline="0" noProof="0" dirty="0">
                <a:ln>
                  <a:noFill/>
                </a:ln>
                <a:effectLst/>
                <a:uLnTx/>
                <a:uFillTx/>
                <a:latin typeface="Trebuchet MS" panose="020B0603020202020204" pitchFamily="34" charset="0"/>
              </a:rPr>
              <a:t> the four weeks (28 nights) of “primetime” Twitter activity monitored:</a:t>
            </a:r>
          </a:p>
        </p:txBody>
      </p:sp>
      <p:sp>
        <p:nvSpPr>
          <p:cNvPr id="7" name="TextBox 6"/>
          <p:cNvSpPr txBox="1"/>
          <p:nvPr/>
        </p:nvSpPr>
        <p:spPr>
          <a:xfrm>
            <a:off x="248574" y="6360825"/>
            <a:ext cx="7233753" cy="461665"/>
          </a:xfrm>
          <a:prstGeom prst="rect">
            <a:avLst/>
          </a:prstGeom>
          <a:noFill/>
        </p:spPr>
        <p:txBody>
          <a:bodyPr wrap="square" rtlCol="0">
            <a:spAutoFit/>
          </a:bodyPr>
          <a:lstStyle/>
          <a:p>
            <a:r>
              <a:rPr lang="en-US" sz="600" dirty="0">
                <a:latin typeface="Trebuchet MS" panose="020B0603020202020204" pitchFamily="34" charset="0"/>
              </a:rPr>
              <a:t>Source: VAB custom analysis of Top 10 trending Twitter Topics each night (8:30p, 9:30p, 10:30p, 11:30p) during 4-week time period (5/15/2017 – 6/11/2017).  Topics can differ from programs because topics also include show characters, athletes, team mentions of a televised event, etc.  comScore, </a:t>
            </a:r>
            <a:r>
              <a:rPr lang="en-US" sz="600" dirty="0" err="1">
                <a:latin typeface="Trebuchet MS" panose="020B0603020202020204" pitchFamily="34" charset="0"/>
              </a:rPr>
              <a:t>mediametrix</a:t>
            </a:r>
            <a:r>
              <a:rPr lang="en-US" sz="600" dirty="0">
                <a:latin typeface="Trebuchet MS" panose="020B0603020202020204" pitchFamily="34" charset="0"/>
              </a:rPr>
              <a:t> multiplatform, June 2017.</a:t>
            </a:r>
          </a:p>
          <a:p>
            <a:r>
              <a:rPr lang="en-US" sz="600" dirty="0">
                <a:latin typeface="Trebuchet MS" panose="020B0603020202020204" pitchFamily="34" charset="0"/>
              </a:rPr>
              <a:t>“Oct – Nov ‘16” comparison is based on The VAB’s “#</a:t>
            </a:r>
            <a:r>
              <a:rPr lang="en-US" sz="600" dirty="0" err="1">
                <a:latin typeface="Trebuchet MS" panose="020B0603020202020204" pitchFamily="34" charset="0"/>
              </a:rPr>
              <a:t>TVisSocial</a:t>
            </a:r>
            <a:r>
              <a:rPr lang="en-US" sz="600" dirty="0">
                <a:latin typeface="Trebuchet MS" panose="020B0603020202020204" pitchFamily="34" charset="0"/>
              </a:rPr>
              <a:t>: How “Live” TV Sparks Continuous Online Conversations” report, released 2/2/2017, which monitored Twitter trending data between 10/10/2016 - 11/6/2016.</a:t>
            </a:r>
          </a:p>
        </p:txBody>
      </p:sp>
      <p:pic>
        <p:nvPicPr>
          <p:cNvPr id="4" name="Picture 3">
            <a:extLst>
              <a:ext uri="{FF2B5EF4-FFF2-40B4-BE49-F238E27FC236}">
                <a16:creationId xmlns:a16="http://schemas.microsoft.com/office/drawing/2014/main" id="{6583C7CC-9D87-4F0E-95CE-C2D4EC53972F}"/>
              </a:ext>
            </a:extLst>
          </p:cNvPr>
          <p:cNvPicPr>
            <a:picLocks noChangeAspect="1"/>
          </p:cNvPicPr>
          <p:nvPr/>
        </p:nvPicPr>
        <p:blipFill>
          <a:blip r:embed="rId3"/>
          <a:stretch>
            <a:fillRect/>
          </a:stretch>
        </p:blipFill>
        <p:spPr>
          <a:xfrm>
            <a:off x="1234325" y="2035786"/>
            <a:ext cx="5757669" cy="3971006"/>
          </a:xfrm>
          <a:prstGeom prst="rect">
            <a:avLst/>
          </a:prstGeom>
        </p:spPr>
      </p:pic>
      <p:sp>
        <p:nvSpPr>
          <p:cNvPr id="5" name="Rectangle 4">
            <a:extLst>
              <a:ext uri="{FF2B5EF4-FFF2-40B4-BE49-F238E27FC236}">
                <a16:creationId xmlns:a16="http://schemas.microsoft.com/office/drawing/2014/main" id="{6482628E-C0BB-4BA4-A4C6-B48EF2D5BD32}"/>
              </a:ext>
            </a:extLst>
          </p:cNvPr>
          <p:cNvSpPr/>
          <p:nvPr/>
        </p:nvSpPr>
        <p:spPr>
          <a:xfrm>
            <a:off x="7155405" y="3905700"/>
            <a:ext cx="1735585" cy="246221"/>
          </a:xfrm>
          <a:prstGeom prst="rect">
            <a:avLst/>
          </a:prstGeom>
        </p:spPr>
        <p:txBody>
          <a:bodyPr wrap="square">
            <a:spAutoFit/>
          </a:bodyPr>
          <a:lstStyle/>
          <a:p>
            <a:pPr algn="ctr"/>
            <a:r>
              <a:rPr lang="en-US" sz="1000" dirty="0">
                <a:hlinkClick r:id="rId4"/>
              </a:rPr>
              <a:t>First Report - #</a:t>
            </a:r>
            <a:r>
              <a:rPr lang="en-US" sz="1000" dirty="0" err="1">
                <a:hlinkClick r:id="rId4"/>
              </a:rPr>
              <a:t>TVisSocial</a:t>
            </a:r>
            <a:endParaRPr lang="en-US" sz="1000" dirty="0"/>
          </a:p>
        </p:txBody>
      </p:sp>
      <p:pic>
        <p:nvPicPr>
          <p:cNvPr id="6" name="Picture 5">
            <a:extLst>
              <a:ext uri="{FF2B5EF4-FFF2-40B4-BE49-F238E27FC236}">
                <a16:creationId xmlns:a16="http://schemas.microsoft.com/office/drawing/2014/main" id="{A016CDD1-C039-4072-8C3C-6AEC7838AEE1}"/>
              </a:ext>
            </a:extLst>
          </p:cNvPr>
          <p:cNvPicPr>
            <a:picLocks noChangeAspect="1"/>
          </p:cNvPicPr>
          <p:nvPr/>
        </p:nvPicPr>
        <p:blipFill rotWithShape="1">
          <a:blip r:embed="rId5"/>
          <a:srcRect l="19417" t="12656" r="20679" b="4822"/>
          <a:stretch/>
        </p:blipFill>
        <p:spPr>
          <a:xfrm>
            <a:off x="7278732" y="4145745"/>
            <a:ext cx="1488933" cy="1153761"/>
          </a:xfrm>
          <a:prstGeom prst="rect">
            <a:avLst/>
          </a:prstGeom>
          <a:ln>
            <a:solidFill>
              <a:schemeClr val="tx1"/>
            </a:solidFill>
          </a:ln>
        </p:spPr>
      </p:pic>
      <p:sp>
        <p:nvSpPr>
          <p:cNvPr id="15" name="TextBox 14">
            <a:extLst>
              <a:ext uri="{FF2B5EF4-FFF2-40B4-BE49-F238E27FC236}">
                <a16:creationId xmlns:a16="http://schemas.microsoft.com/office/drawing/2014/main" id="{2B276842-317E-488B-80C7-01C7A55566C4}"/>
              </a:ext>
            </a:extLst>
          </p:cNvPr>
          <p:cNvSpPr txBox="1"/>
          <p:nvPr/>
        </p:nvSpPr>
        <p:spPr>
          <a:xfrm>
            <a:off x="7155405" y="3286426"/>
            <a:ext cx="1658645" cy="707886"/>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1000" b="0" i="1" u="none" strike="noStrike" kern="1200" cap="none" spc="0" normalizeH="0" baseline="0" noProof="0" dirty="0">
                <a:ln>
                  <a:noFill/>
                </a:ln>
                <a:effectLst/>
                <a:uLnTx/>
                <a:uFillTx/>
                <a:latin typeface="Trebuchet MS" panose="020B0603020202020204" pitchFamily="34" charset="0"/>
              </a:rPr>
              <a:t>Click on link below to learn more about our first #</a:t>
            </a:r>
            <a:r>
              <a:rPr kumimoji="0" lang="en-US" sz="1000" b="0" i="1" u="none" strike="noStrike" kern="1200" cap="none" spc="0" normalizeH="0" baseline="0" noProof="0" dirty="0" err="1">
                <a:ln>
                  <a:noFill/>
                </a:ln>
                <a:effectLst/>
                <a:uLnTx/>
                <a:uFillTx/>
                <a:latin typeface="Trebuchet MS" panose="020B0603020202020204" pitchFamily="34" charset="0"/>
              </a:rPr>
              <a:t>TVis</a:t>
            </a:r>
            <a:r>
              <a:rPr lang="en-US" sz="1000" i="1" dirty="0">
                <a:latin typeface="Trebuchet MS" panose="020B0603020202020204" pitchFamily="34" charset="0"/>
              </a:rPr>
              <a:t>Social analysis (Oct-Nov’16)</a:t>
            </a:r>
            <a:endParaRPr kumimoji="0" lang="en-US" sz="1000" b="0" i="1" u="none" strike="noStrike" kern="1200" cap="none" spc="0" normalizeH="0" baseline="0" noProof="0" dirty="0">
              <a:ln>
                <a:noFill/>
              </a:ln>
              <a:effectLst/>
              <a:uLnTx/>
              <a:uFillTx/>
              <a:latin typeface="Trebuchet MS" panose="020B0603020202020204" pitchFamily="34" charset="0"/>
            </a:endParaRPr>
          </a:p>
        </p:txBody>
      </p:sp>
      <p:sp>
        <p:nvSpPr>
          <p:cNvPr id="14" name="Text Placeholder 4">
            <a:extLst>
              <a:ext uri="{FF2B5EF4-FFF2-40B4-BE49-F238E27FC236}">
                <a16:creationId xmlns:a16="http://schemas.microsoft.com/office/drawing/2014/main" id="{75EE181A-2589-4770-A1E1-3C6617E69875}"/>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7" name="Picture 16">
            <a:extLst>
              <a:ext uri="{FF2B5EF4-FFF2-40B4-BE49-F238E27FC236}">
                <a16:creationId xmlns:a16="http://schemas.microsoft.com/office/drawing/2014/main" id="{0D7462C0-E65A-4528-B20D-4A5E3825DFB8}"/>
              </a:ext>
            </a:extLst>
          </p:cNvPr>
          <p:cNvPicPr>
            <a:picLocks noChangeAspect="1"/>
          </p:cNvPicPr>
          <p:nvPr/>
        </p:nvPicPr>
        <p:blipFill>
          <a:blip r:embed="rId6"/>
          <a:stretch>
            <a:fillRect/>
          </a:stretch>
        </p:blipFill>
        <p:spPr>
          <a:xfrm>
            <a:off x="1851067" y="6189666"/>
            <a:ext cx="234572" cy="234572"/>
          </a:xfrm>
          <a:prstGeom prst="rect">
            <a:avLst/>
          </a:prstGeom>
        </p:spPr>
      </p:pic>
      <p:pic>
        <p:nvPicPr>
          <p:cNvPr id="18" name="Picture 17">
            <a:extLst>
              <a:ext uri="{FF2B5EF4-FFF2-40B4-BE49-F238E27FC236}">
                <a16:creationId xmlns:a16="http://schemas.microsoft.com/office/drawing/2014/main" id="{1C88488E-35AC-4EF7-AAC5-A7CC22C343BB}"/>
              </a:ext>
            </a:extLst>
          </p:cNvPr>
          <p:cNvPicPr>
            <a:picLocks noChangeAspect="1"/>
          </p:cNvPicPr>
          <p:nvPr/>
        </p:nvPicPr>
        <p:blipFill>
          <a:blip r:embed="rId6"/>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2573963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861C6D3-BC91-46CF-9601-FCCAF295F906}"/>
              </a:ext>
            </a:extLst>
          </p:cNvPr>
          <p:cNvPicPr>
            <a:picLocks noChangeAspect="1"/>
          </p:cNvPicPr>
          <p:nvPr/>
        </p:nvPicPr>
        <p:blipFill>
          <a:blip r:embed="rId3"/>
          <a:stretch>
            <a:fillRect/>
          </a:stretch>
        </p:blipFill>
        <p:spPr>
          <a:xfrm>
            <a:off x="0" y="0"/>
            <a:ext cx="9120311" cy="6858000"/>
          </a:xfrm>
          <a:prstGeom prst="rect">
            <a:avLst/>
          </a:prstGeom>
        </p:spPr>
      </p:pic>
      <p:sp>
        <p:nvSpPr>
          <p:cNvPr id="19" name="Title 1">
            <a:extLst>
              <a:ext uri="{FF2B5EF4-FFF2-40B4-BE49-F238E27FC236}">
                <a16:creationId xmlns:a16="http://schemas.microsoft.com/office/drawing/2014/main" id="{18511BC8-7194-4A3E-95BC-E45C3339D5FB}"/>
              </a:ext>
            </a:extLst>
          </p:cNvPr>
          <p:cNvSpPr txBox="1">
            <a:spLocks/>
          </p:cNvSpPr>
          <p:nvPr/>
        </p:nvSpPr>
        <p:spPr>
          <a:xfrm>
            <a:off x="2828926" y="5002207"/>
            <a:ext cx="5917142" cy="151712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3800"/>
              </a:lnSpc>
            </a:pPr>
            <a:r>
              <a:rPr lang="en-US" sz="3600" b="1" spc="-100" dirty="0"/>
              <a:t>Bonus Section For Members:</a:t>
            </a:r>
            <a:br>
              <a:rPr lang="en-US" sz="3600" b="1" spc="-100" dirty="0"/>
            </a:br>
            <a:r>
              <a:rPr lang="en-US" sz="3200" b="1" spc="-100" dirty="0"/>
              <a:t>Cable Vs. Broadcast</a:t>
            </a:r>
            <a:endParaRPr lang="en-US" sz="3600" b="1" spc="-100" dirty="0"/>
          </a:p>
        </p:txBody>
      </p:sp>
    </p:spTree>
    <p:extLst>
      <p:ext uri="{BB962C8B-B14F-4D97-AF65-F5344CB8AC3E}">
        <p14:creationId xmlns:p14="http://schemas.microsoft.com/office/powerpoint/2010/main" val="3399013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5612" y="441116"/>
            <a:ext cx="8778364" cy="64734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The Majority Of The Top 10 Trending Twitter TV Topics Involved Programming On Ad-Supported Cable TV</a:t>
            </a:r>
          </a:p>
        </p:txBody>
      </p:sp>
      <p:sp>
        <p:nvSpPr>
          <p:cNvPr id="6" name="Rounded Rectangle 10"/>
          <p:cNvSpPr/>
          <p:nvPr/>
        </p:nvSpPr>
        <p:spPr>
          <a:xfrm>
            <a:off x="165613" y="1360233"/>
            <a:ext cx="877836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Four-Week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 Breakout of Ad-Supported TV Topics By Medium</a:t>
            </a:r>
          </a:p>
        </p:txBody>
      </p:sp>
      <p:sp>
        <p:nvSpPr>
          <p:cNvPr id="10" name="TextBox 9"/>
          <p:cNvSpPr txBox="1"/>
          <p:nvPr/>
        </p:nvSpPr>
        <p:spPr>
          <a:xfrm>
            <a:off x="203712" y="5577413"/>
            <a:ext cx="8702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*Ad-Supported Cable TV &amp; Broadcast TV includes programs or topics that aired, or were discussed, on multiple networks such as popular news events (i.e., the </a:t>
            </a:r>
            <a:r>
              <a:rPr kumimoji="0" lang="en-US" sz="10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Comey</a:t>
            </a:r>
            <a:r>
              <a:rPr kumimoji="0" lang="en-US" sz="10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testimony) or soccer events.</a:t>
            </a:r>
          </a:p>
        </p:txBody>
      </p:sp>
      <p:sp>
        <p:nvSpPr>
          <p:cNvPr id="11" name="TextBox 10">
            <a:extLst>
              <a:ext uri="{FF2B5EF4-FFF2-40B4-BE49-F238E27FC236}">
                <a16:creationId xmlns:a16="http://schemas.microsoft.com/office/drawing/2014/main" id="{FD2CBD92-E264-44CE-8739-FBC814C87621}"/>
              </a:ext>
            </a:extLst>
          </p:cNvPr>
          <p:cNvSpPr txBox="1"/>
          <p:nvPr/>
        </p:nvSpPr>
        <p:spPr>
          <a:xfrm>
            <a:off x="204186" y="6475057"/>
            <a:ext cx="730632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aggregated during 4-week time period (5/15/2017 – 6/11/2017).  Results include both “direct” and “related” TV topics.</a:t>
            </a:r>
          </a:p>
        </p:txBody>
      </p:sp>
      <p:graphicFrame>
        <p:nvGraphicFramePr>
          <p:cNvPr id="4" name="Chart 3">
            <a:extLst>
              <a:ext uri="{FF2B5EF4-FFF2-40B4-BE49-F238E27FC236}">
                <a16:creationId xmlns:a16="http://schemas.microsoft.com/office/drawing/2014/main" id="{BBF1547D-7C59-4726-9CDB-C1B6AAAB5A72}"/>
              </a:ext>
            </a:extLst>
          </p:cNvPr>
          <p:cNvGraphicFramePr/>
          <p:nvPr>
            <p:extLst/>
          </p:nvPr>
        </p:nvGraphicFramePr>
        <p:xfrm>
          <a:off x="117988" y="1618669"/>
          <a:ext cx="8702164" cy="381693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Placeholder 4">
            <a:extLst>
              <a:ext uri="{FF2B5EF4-FFF2-40B4-BE49-F238E27FC236}">
                <a16:creationId xmlns:a16="http://schemas.microsoft.com/office/drawing/2014/main" id="{8C7072D9-96E8-4F3B-AED0-97BEE70D7F48}"/>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6" name="Picture 15">
            <a:extLst>
              <a:ext uri="{FF2B5EF4-FFF2-40B4-BE49-F238E27FC236}">
                <a16:creationId xmlns:a16="http://schemas.microsoft.com/office/drawing/2014/main" id="{502A6668-E798-48C5-B47D-56030BACDB89}"/>
              </a:ext>
            </a:extLst>
          </p:cNvPr>
          <p:cNvPicPr>
            <a:picLocks noChangeAspect="1"/>
          </p:cNvPicPr>
          <p:nvPr/>
        </p:nvPicPr>
        <p:blipFill>
          <a:blip r:embed="rId4"/>
          <a:stretch>
            <a:fillRect/>
          </a:stretch>
        </p:blipFill>
        <p:spPr>
          <a:xfrm>
            <a:off x="1851067" y="6189666"/>
            <a:ext cx="234572" cy="234572"/>
          </a:xfrm>
          <a:prstGeom prst="rect">
            <a:avLst/>
          </a:prstGeom>
        </p:spPr>
      </p:pic>
      <p:pic>
        <p:nvPicPr>
          <p:cNvPr id="17" name="Picture 16">
            <a:extLst>
              <a:ext uri="{FF2B5EF4-FFF2-40B4-BE49-F238E27FC236}">
                <a16:creationId xmlns:a16="http://schemas.microsoft.com/office/drawing/2014/main" id="{EC54CA1D-527E-489B-9737-FACFC96F32FA}"/>
              </a:ext>
            </a:extLst>
          </p:cNvPr>
          <p:cNvPicPr>
            <a:picLocks noChangeAspect="1"/>
          </p:cNvPicPr>
          <p:nvPr/>
        </p:nvPicPr>
        <p:blipFill>
          <a:blip r:embed="rId4"/>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2284980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6C6D1B4-4F47-4556-820E-A9BA9F5A1A2B}"/>
              </a:ext>
            </a:extLst>
          </p:cNvPr>
          <p:cNvSpPr txBox="1"/>
          <p:nvPr/>
        </p:nvSpPr>
        <p:spPr>
          <a:xfrm>
            <a:off x="183562" y="3717634"/>
            <a:ext cx="88290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Trebuchet MS" panose="020B0603020202020204" pitchFamily="34" charset="0"/>
                <a:ea typeface="+mn-ea"/>
                <a:cs typeface="+mn-cs"/>
              </a:rPr>
              <a:t>Although this analysis was conducted as the summer season was getting underway between May-June,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Trebuchet MS" panose="020B0603020202020204" pitchFamily="34" charset="0"/>
                <a:ea typeface="+mn-ea"/>
                <a:cs typeface="+mn-cs"/>
              </a:rPr>
              <a:t>ad-supported cable TV made up a significant share </a:t>
            </a:r>
            <a:r>
              <a:rPr lang="en-US" sz="1400" kern="0" dirty="0">
                <a:latin typeface="Trebuchet MS" panose="020B0603020202020204" pitchFamily="34" charset="0"/>
              </a:rPr>
              <a:t>of </a:t>
            </a:r>
            <a:r>
              <a:rPr kumimoji="0" lang="en-US" sz="1400" b="0" i="0" u="none" strike="noStrike" kern="0" cap="none" spc="0" normalizeH="0" baseline="0" noProof="0" dirty="0">
                <a:ln>
                  <a:noFill/>
                </a:ln>
                <a:effectLst/>
                <a:uLnTx/>
                <a:uFillTx/>
                <a:latin typeface="Trebuchet MS" panose="020B0603020202020204" pitchFamily="34" charset="0"/>
                <a:ea typeface="+mn-ea"/>
                <a:cs typeface="+mn-cs"/>
              </a:rPr>
              <a:t>the top social conversations on Twitter</a:t>
            </a:r>
          </a:p>
        </p:txBody>
      </p:sp>
      <p:sp>
        <p:nvSpPr>
          <p:cNvPr id="14" name="Oval 13"/>
          <p:cNvSpPr/>
          <p:nvPr/>
        </p:nvSpPr>
        <p:spPr>
          <a:xfrm>
            <a:off x="3088435" y="1118212"/>
            <a:ext cx="2721815" cy="2491764"/>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i="0" u="sng" strike="noStrike" kern="1200" cap="none" spc="0" normalizeH="0" baseline="0" noProof="0" dirty="0">
                <a:ln>
                  <a:noFill/>
                </a:ln>
                <a:solidFill>
                  <a:prstClr val="white"/>
                </a:solidFill>
                <a:effectLst/>
                <a:uLnTx/>
                <a:uFillTx/>
                <a:latin typeface="Calibri"/>
                <a:ea typeface="+mn-ea"/>
                <a:cs typeface="+mn-cs"/>
              </a:rPr>
              <a:t>39%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Overall Cable % of TV-topics In Top 10 During Primetime</a:t>
            </a:r>
            <a:endParaRPr kumimoji="0" lang="en-US" sz="1600" b="1" i="0" u="sng" strike="noStrike" kern="1200" cap="none" spc="0" normalizeH="0" baseline="0" noProof="0" dirty="0">
              <a:ln>
                <a:noFill/>
              </a:ln>
              <a:solidFill>
                <a:prstClr val="white"/>
              </a:solidFill>
              <a:effectLst/>
              <a:uLnTx/>
              <a:uFillTx/>
              <a:latin typeface="Calibri"/>
              <a:ea typeface="+mn-ea"/>
              <a:cs typeface="+mn-cs"/>
            </a:endParaRPr>
          </a:p>
        </p:txBody>
      </p:sp>
      <p:sp>
        <p:nvSpPr>
          <p:cNvPr id="6" name="Oval 5"/>
          <p:cNvSpPr/>
          <p:nvPr/>
        </p:nvSpPr>
        <p:spPr>
          <a:xfrm>
            <a:off x="219074" y="4329965"/>
            <a:ext cx="191401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a:ea typeface="+mn-ea"/>
                <a:cs typeface="+mn-cs"/>
              </a:rPr>
              <a:t>8:30p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Cable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TV-topics In Top 10: </a:t>
            </a:r>
            <a:r>
              <a:rPr kumimoji="0" lang="en-US" sz="1800" b="1" i="0" u="sng" strike="noStrike" kern="1200" cap="none" spc="0" normalizeH="0" baseline="0" noProof="0" dirty="0">
                <a:ln>
                  <a:noFill/>
                </a:ln>
                <a:solidFill>
                  <a:prstClr val="white"/>
                </a:solidFill>
                <a:effectLst/>
                <a:uLnTx/>
                <a:uFillTx/>
                <a:latin typeface="Calibri"/>
                <a:ea typeface="+mn-ea"/>
                <a:cs typeface="+mn-cs"/>
              </a:rPr>
              <a:t>32%</a:t>
            </a:r>
          </a:p>
        </p:txBody>
      </p:sp>
      <p:sp>
        <p:nvSpPr>
          <p:cNvPr id="10" name="Oval 9"/>
          <p:cNvSpPr/>
          <p:nvPr/>
        </p:nvSpPr>
        <p:spPr>
          <a:xfrm>
            <a:off x="2451076" y="4324109"/>
            <a:ext cx="191401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a:ea typeface="+mn-ea"/>
                <a:cs typeface="+mn-cs"/>
              </a:rPr>
              <a:t>9:30p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Cable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TV-topics In Top 10: </a:t>
            </a:r>
            <a:r>
              <a:rPr kumimoji="0" lang="en-US" sz="1800" b="1" i="0" u="sng" strike="noStrike" kern="1200" cap="none" spc="0" normalizeH="0" baseline="0" noProof="0" dirty="0">
                <a:ln>
                  <a:noFill/>
                </a:ln>
                <a:solidFill>
                  <a:prstClr val="white"/>
                </a:solidFill>
                <a:effectLst/>
                <a:uLnTx/>
                <a:uFillTx/>
                <a:latin typeface="Calibri"/>
                <a:ea typeface="+mn-ea"/>
                <a:cs typeface="+mn-cs"/>
              </a:rPr>
              <a:t>41%</a:t>
            </a:r>
          </a:p>
        </p:txBody>
      </p:sp>
      <p:sp>
        <p:nvSpPr>
          <p:cNvPr id="11" name="Oval 10"/>
          <p:cNvSpPr/>
          <p:nvPr/>
        </p:nvSpPr>
        <p:spPr>
          <a:xfrm>
            <a:off x="4756638" y="4324103"/>
            <a:ext cx="191401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a:ea typeface="+mn-ea"/>
                <a:cs typeface="+mn-cs"/>
              </a:rPr>
              <a:t>10:30p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Cable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TV-topics In Top 10: </a:t>
            </a:r>
            <a:r>
              <a:rPr kumimoji="0" lang="en-US" sz="1800" b="1" i="0" u="sng" strike="noStrike" kern="1200" cap="none" spc="0" normalizeH="0" baseline="0" noProof="0" dirty="0">
                <a:ln>
                  <a:noFill/>
                </a:ln>
                <a:solidFill>
                  <a:prstClr val="white"/>
                </a:solidFill>
                <a:effectLst/>
                <a:uLnTx/>
                <a:uFillTx/>
                <a:latin typeface="Calibri"/>
                <a:ea typeface="+mn-ea"/>
                <a:cs typeface="+mn-cs"/>
              </a:rPr>
              <a:t>41%</a:t>
            </a:r>
          </a:p>
        </p:txBody>
      </p:sp>
      <p:sp>
        <p:nvSpPr>
          <p:cNvPr id="12" name="Oval 11"/>
          <p:cNvSpPr/>
          <p:nvPr/>
        </p:nvSpPr>
        <p:spPr>
          <a:xfrm>
            <a:off x="7023076" y="4318247"/>
            <a:ext cx="1914013" cy="1605576"/>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a:ea typeface="+mn-ea"/>
                <a:cs typeface="+mn-cs"/>
              </a:rPr>
              <a:t>11:30p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Cable %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TV-topics In Top 10: </a:t>
            </a:r>
            <a:r>
              <a:rPr kumimoji="0" lang="en-US" sz="1800" b="1" i="0" u="sng" strike="noStrike" kern="1200" cap="none" spc="0" normalizeH="0" baseline="0" noProof="0" dirty="0">
                <a:ln>
                  <a:noFill/>
                </a:ln>
                <a:solidFill>
                  <a:prstClr val="white"/>
                </a:solidFill>
                <a:effectLst/>
                <a:uLnTx/>
                <a:uFillTx/>
                <a:latin typeface="Calibri"/>
                <a:ea typeface="+mn-ea"/>
                <a:cs typeface="+mn-cs"/>
              </a:rPr>
              <a:t>40%</a:t>
            </a:r>
          </a:p>
        </p:txBody>
      </p:sp>
      <p:sp>
        <p:nvSpPr>
          <p:cNvPr id="7" name="Rectangle 6"/>
          <p:cNvSpPr/>
          <p:nvPr/>
        </p:nvSpPr>
        <p:spPr>
          <a:xfrm>
            <a:off x="175136" y="403404"/>
            <a:ext cx="8825988" cy="48089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ts val="2800"/>
              </a:lnSpc>
              <a:spcBef>
                <a:spcPct val="0"/>
              </a:spcBef>
              <a:spcAft>
                <a:spcPts val="0"/>
              </a:spcAft>
              <a:buClrTx/>
              <a:buSzTx/>
              <a:buFontTx/>
              <a:buNone/>
              <a:tabLst/>
              <a:defRPr/>
            </a:pPr>
            <a:r>
              <a:rPr lang="en-US" sz="2400" spc="-100" dirty="0">
                <a:solidFill>
                  <a:schemeClr val="tx1"/>
                </a:solidFill>
                <a:latin typeface="Trebuchet MS"/>
                <a:ea typeface="+mj-ea"/>
              </a:rPr>
              <a:t>Ad-Supported Cable TV Accounted For </a:t>
            </a:r>
            <a:r>
              <a:rPr lang="en-US" sz="2400" b="1" i="1" u="sng" spc="-100" dirty="0">
                <a:solidFill>
                  <a:schemeClr val="tx1"/>
                </a:solidFill>
                <a:latin typeface="Trebuchet MS"/>
                <a:ea typeface="+mj-ea"/>
              </a:rPr>
              <a:t>4 Of The Overall Top 10</a:t>
            </a:r>
            <a:r>
              <a:rPr lang="en-US" sz="2400" spc="-100" dirty="0">
                <a:solidFill>
                  <a:schemeClr val="tx1"/>
                </a:solidFill>
                <a:latin typeface="Trebuchet MS"/>
                <a:ea typeface="+mj-ea"/>
              </a:rPr>
              <a:t> Trending Twitter Topics Throughout Primetime Hours</a:t>
            </a:r>
          </a:p>
        </p:txBody>
      </p:sp>
      <p:sp>
        <p:nvSpPr>
          <p:cNvPr id="13"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16" name="TextBox 15">
            <a:extLst>
              <a:ext uri="{FF2B5EF4-FFF2-40B4-BE49-F238E27FC236}">
                <a16:creationId xmlns:a16="http://schemas.microsoft.com/office/drawing/2014/main" id="{66EC5140-94EE-4223-B319-A0575294A628}"/>
              </a:ext>
            </a:extLst>
          </p:cNvPr>
          <p:cNvSpPr txBox="1"/>
          <p:nvPr/>
        </p:nvSpPr>
        <p:spPr>
          <a:xfrm>
            <a:off x="175136" y="6427311"/>
            <a:ext cx="7610622" cy="307777"/>
          </a:xfrm>
          <a:prstGeom prst="rect">
            <a:avLst/>
          </a:prstGeom>
          <a:noFill/>
        </p:spPr>
        <p:txBody>
          <a:bodyPr wrap="square" rtlCol="0">
            <a:spAutoFit/>
          </a:bodyPr>
          <a:lstStyle/>
          <a:p>
            <a:r>
              <a:rPr lang="en-US" sz="700" dirty="0">
                <a:latin typeface="Trebuchet MS" panose="020B0603020202020204" pitchFamily="34" charset="0"/>
              </a:rPr>
              <a:t>Source: VAB custom analysis of Top 10 trending Twitter Topics each night (8:30p, 9:30p, 10:30p, 11:30p) aggregated during 4-week time period (5/15/2017 – 6/11/2017).  </a:t>
            </a:r>
          </a:p>
          <a:p>
            <a:r>
              <a:rPr lang="en-US" sz="700" dirty="0">
                <a:latin typeface="Trebuchet MS" panose="020B0603020202020204" pitchFamily="34" charset="0"/>
              </a:rPr>
              <a:t>Results include both “direct” and “related” TV topics.</a:t>
            </a:r>
          </a:p>
        </p:txBody>
      </p:sp>
      <p:pic>
        <p:nvPicPr>
          <p:cNvPr id="2" name="Picture 1">
            <a:extLst>
              <a:ext uri="{FF2B5EF4-FFF2-40B4-BE49-F238E27FC236}">
                <a16:creationId xmlns:a16="http://schemas.microsoft.com/office/drawing/2014/main" id="{29E06F45-03BB-4803-B560-7FFC9B45F669}"/>
              </a:ext>
            </a:extLst>
          </p:cNvPr>
          <p:cNvPicPr>
            <a:picLocks noChangeAspect="1"/>
          </p:cNvPicPr>
          <p:nvPr/>
        </p:nvPicPr>
        <p:blipFill rotWithShape="1">
          <a:blip r:embed="rId3"/>
          <a:srcRect l="36990" t="15609" r="39611" b="46482"/>
          <a:stretch/>
        </p:blipFill>
        <p:spPr>
          <a:xfrm>
            <a:off x="3003481" y="1118212"/>
            <a:ext cx="2824525" cy="2574132"/>
          </a:xfrm>
          <a:prstGeom prst="rect">
            <a:avLst/>
          </a:prstGeom>
        </p:spPr>
      </p:pic>
      <p:sp>
        <p:nvSpPr>
          <p:cNvPr id="21" name="Text Placeholder 4">
            <a:extLst>
              <a:ext uri="{FF2B5EF4-FFF2-40B4-BE49-F238E27FC236}">
                <a16:creationId xmlns:a16="http://schemas.microsoft.com/office/drawing/2014/main" id="{A8E96A79-F83D-4FEF-A740-8D30FF7244FA}"/>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23" name="Picture 22">
            <a:extLst>
              <a:ext uri="{FF2B5EF4-FFF2-40B4-BE49-F238E27FC236}">
                <a16:creationId xmlns:a16="http://schemas.microsoft.com/office/drawing/2014/main" id="{5695CD17-5C93-42AE-A63A-2DCB078825BA}"/>
              </a:ext>
            </a:extLst>
          </p:cNvPr>
          <p:cNvPicPr>
            <a:picLocks noChangeAspect="1"/>
          </p:cNvPicPr>
          <p:nvPr/>
        </p:nvPicPr>
        <p:blipFill>
          <a:blip r:embed="rId4"/>
          <a:stretch>
            <a:fillRect/>
          </a:stretch>
        </p:blipFill>
        <p:spPr>
          <a:xfrm>
            <a:off x="1851067" y="6189666"/>
            <a:ext cx="234572" cy="234572"/>
          </a:xfrm>
          <a:prstGeom prst="rect">
            <a:avLst/>
          </a:prstGeom>
        </p:spPr>
      </p:pic>
      <p:pic>
        <p:nvPicPr>
          <p:cNvPr id="24" name="Picture 23">
            <a:extLst>
              <a:ext uri="{FF2B5EF4-FFF2-40B4-BE49-F238E27FC236}">
                <a16:creationId xmlns:a16="http://schemas.microsoft.com/office/drawing/2014/main" id="{0EF2E1F1-D7D9-42CC-9C10-E04EDCEDD3DA}"/>
              </a:ext>
            </a:extLst>
          </p:cNvPr>
          <p:cNvPicPr>
            <a:picLocks noChangeAspect="1"/>
          </p:cNvPicPr>
          <p:nvPr/>
        </p:nvPicPr>
        <p:blipFill>
          <a:blip r:embed="rId4"/>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3434002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4338" y="2015709"/>
            <a:ext cx="1066800" cy="401245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2191482" y="2027435"/>
            <a:ext cx="1066800" cy="4001588"/>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3335646" y="2012778"/>
            <a:ext cx="1066800" cy="4007022"/>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4483348" y="2018640"/>
            <a:ext cx="1066800" cy="4001588"/>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5623415" y="2012781"/>
            <a:ext cx="1066800" cy="400701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6763482" y="2012777"/>
            <a:ext cx="1066800" cy="400702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901359" y="1998131"/>
            <a:ext cx="1066800" cy="402875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057268" y="1725562"/>
            <a:ext cx="106386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48%</a:t>
            </a:r>
          </a:p>
        </p:txBody>
      </p:sp>
      <p:sp>
        <p:nvSpPr>
          <p:cNvPr id="18" name="Rectangle 17"/>
          <p:cNvSpPr/>
          <p:nvPr/>
        </p:nvSpPr>
        <p:spPr>
          <a:xfrm>
            <a:off x="2191482" y="1737284"/>
            <a:ext cx="1064603"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51%</a:t>
            </a:r>
          </a:p>
        </p:txBody>
      </p:sp>
      <p:sp>
        <p:nvSpPr>
          <p:cNvPr id="19" name="Rectangle 18"/>
          <p:cNvSpPr/>
          <p:nvPr/>
        </p:nvSpPr>
        <p:spPr>
          <a:xfrm>
            <a:off x="3334482" y="1722630"/>
            <a:ext cx="1067891"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26%</a:t>
            </a:r>
          </a:p>
        </p:txBody>
      </p:sp>
      <p:sp>
        <p:nvSpPr>
          <p:cNvPr id="20" name="Rectangle 19"/>
          <p:cNvSpPr/>
          <p:nvPr/>
        </p:nvSpPr>
        <p:spPr>
          <a:xfrm>
            <a:off x="4478640" y="1728492"/>
            <a:ext cx="107230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34%</a:t>
            </a:r>
          </a:p>
        </p:txBody>
      </p:sp>
      <p:sp>
        <p:nvSpPr>
          <p:cNvPr id="21" name="Rectangle 20"/>
          <p:cNvSpPr/>
          <p:nvPr/>
        </p:nvSpPr>
        <p:spPr>
          <a:xfrm>
            <a:off x="5620482" y="1722630"/>
            <a:ext cx="1066804"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36%</a:t>
            </a:r>
          </a:p>
        </p:txBody>
      </p:sp>
      <p:sp>
        <p:nvSpPr>
          <p:cNvPr id="22" name="Rectangle 21"/>
          <p:cNvSpPr/>
          <p:nvPr/>
        </p:nvSpPr>
        <p:spPr>
          <a:xfrm>
            <a:off x="6763482" y="1725560"/>
            <a:ext cx="1066800"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45%</a:t>
            </a:r>
          </a:p>
        </p:txBody>
      </p:sp>
      <p:sp>
        <p:nvSpPr>
          <p:cNvPr id="23" name="Rectangle 22"/>
          <p:cNvSpPr/>
          <p:nvPr/>
        </p:nvSpPr>
        <p:spPr>
          <a:xfrm>
            <a:off x="7899819" y="1707982"/>
            <a:ext cx="1050747"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30%</a:t>
            </a:r>
          </a:p>
        </p:txBody>
      </p:sp>
      <p:sp>
        <p:nvSpPr>
          <p:cNvPr id="24" name="Rectangle 23"/>
          <p:cNvSpPr/>
          <p:nvPr/>
        </p:nvSpPr>
        <p:spPr>
          <a:xfrm>
            <a:off x="1057269" y="1435415"/>
            <a:ext cx="1063687"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Monday</a:t>
            </a:r>
          </a:p>
        </p:txBody>
      </p:sp>
      <p:sp>
        <p:nvSpPr>
          <p:cNvPr id="25" name="Rectangle 24"/>
          <p:cNvSpPr/>
          <p:nvPr/>
        </p:nvSpPr>
        <p:spPr>
          <a:xfrm>
            <a:off x="2191482" y="1438341"/>
            <a:ext cx="1066804" cy="3018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Tuesday</a:t>
            </a:r>
          </a:p>
        </p:txBody>
      </p:sp>
      <p:sp>
        <p:nvSpPr>
          <p:cNvPr id="26" name="Rectangle 25"/>
          <p:cNvSpPr/>
          <p:nvPr/>
        </p:nvSpPr>
        <p:spPr>
          <a:xfrm>
            <a:off x="3334482" y="1435411"/>
            <a:ext cx="107009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Wednesday</a:t>
            </a:r>
          </a:p>
        </p:txBody>
      </p:sp>
      <p:sp>
        <p:nvSpPr>
          <p:cNvPr id="27" name="Rectangle 26"/>
          <p:cNvSpPr/>
          <p:nvPr/>
        </p:nvSpPr>
        <p:spPr>
          <a:xfrm>
            <a:off x="4477482" y="1435415"/>
            <a:ext cx="1068991"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Thursday</a:t>
            </a:r>
          </a:p>
        </p:txBody>
      </p:sp>
      <p:sp>
        <p:nvSpPr>
          <p:cNvPr id="28" name="Rectangle 27"/>
          <p:cNvSpPr/>
          <p:nvPr/>
        </p:nvSpPr>
        <p:spPr>
          <a:xfrm>
            <a:off x="5620482" y="1435411"/>
            <a:ext cx="1070102"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Friday</a:t>
            </a:r>
          </a:p>
        </p:txBody>
      </p:sp>
      <p:sp>
        <p:nvSpPr>
          <p:cNvPr id="29" name="Rectangle 28"/>
          <p:cNvSpPr/>
          <p:nvPr/>
        </p:nvSpPr>
        <p:spPr>
          <a:xfrm>
            <a:off x="6766415" y="1438341"/>
            <a:ext cx="1064599"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Saturday</a:t>
            </a:r>
          </a:p>
        </p:txBody>
      </p:sp>
      <p:sp>
        <p:nvSpPr>
          <p:cNvPr id="30" name="Rectangle 29"/>
          <p:cNvSpPr/>
          <p:nvPr/>
        </p:nvSpPr>
        <p:spPr>
          <a:xfrm>
            <a:off x="7904292" y="1430981"/>
            <a:ext cx="1046274" cy="27993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Sunday</a:t>
            </a:r>
          </a:p>
        </p:txBody>
      </p:sp>
      <p:sp>
        <p:nvSpPr>
          <p:cNvPr id="31" name="Rectangle 30"/>
          <p:cNvSpPr/>
          <p:nvPr/>
        </p:nvSpPr>
        <p:spPr>
          <a:xfrm>
            <a:off x="152400" y="1722629"/>
            <a:ext cx="89973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Overall</a:t>
            </a:r>
          </a:p>
        </p:txBody>
      </p:sp>
      <p:sp>
        <p:nvSpPr>
          <p:cNvPr id="32" name="Rectangle 31"/>
          <p:cNvSpPr/>
          <p:nvPr/>
        </p:nvSpPr>
        <p:spPr>
          <a:xfrm>
            <a:off x="158262" y="2599046"/>
            <a:ext cx="90193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8:30p</a:t>
            </a:r>
          </a:p>
        </p:txBody>
      </p:sp>
      <p:sp>
        <p:nvSpPr>
          <p:cNvPr id="33" name="Rectangle 32"/>
          <p:cNvSpPr/>
          <p:nvPr/>
        </p:nvSpPr>
        <p:spPr>
          <a:xfrm>
            <a:off x="158262" y="3513332"/>
            <a:ext cx="899007"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9:30p</a:t>
            </a:r>
          </a:p>
        </p:txBody>
      </p:sp>
      <p:sp>
        <p:nvSpPr>
          <p:cNvPr id="34" name="Rectangle 33"/>
          <p:cNvSpPr/>
          <p:nvPr/>
        </p:nvSpPr>
        <p:spPr>
          <a:xfrm>
            <a:off x="158261" y="4454111"/>
            <a:ext cx="89900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10:30p</a:t>
            </a:r>
          </a:p>
        </p:txBody>
      </p:sp>
      <p:sp>
        <p:nvSpPr>
          <p:cNvPr id="35" name="Rectangle 34"/>
          <p:cNvSpPr/>
          <p:nvPr/>
        </p:nvSpPr>
        <p:spPr>
          <a:xfrm>
            <a:off x="158261" y="5387558"/>
            <a:ext cx="899008" cy="29014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11:30p</a:t>
            </a:r>
          </a:p>
        </p:txBody>
      </p:sp>
      <p:sp>
        <p:nvSpPr>
          <p:cNvPr id="36" name="Rectangle 35"/>
          <p:cNvSpPr/>
          <p:nvPr/>
        </p:nvSpPr>
        <p:spPr>
          <a:xfrm>
            <a:off x="152400" y="166078"/>
            <a:ext cx="8785365" cy="88062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ts val="2800"/>
              </a:lnSpc>
              <a:spcBef>
                <a:spcPct val="0"/>
              </a:spcBef>
              <a:spcAft>
                <a:spcPts val="0"/>
              </a:spcAft>
              <a:buClrTx/>
              <a:buSzTx/>
              <a:buFontTx/>
              <a:buNone/>
              <a:tabLst/>
              <a:defRPr/>
            </a:pPr>
            <a:r>
              <a:rPr lang="en-US" sz="2600" spc="-100" dirty="0">
                <a:solidFill>
                  <a:schemeClr val="tx1"/>
                </a:solidFill>
                <a:latin typeface="Trebuchet MS"/>
                <a:ea typeface="+mj-ea"/>
              </a:rPr>
              <a:t>Half Of The Top 10 Trending Topics Between Monday – Tuesday Were Based on Ad-Supported Cable TV Content</a:t>
            </a:r>
          </a:p>
        </p:txBody>
      </p:sp>
      <p:sp>
        <p:nvSpPr>
          <p:cNvPr id="37" name="TextBox 36"/>
          <p:cNvSpPr txBox="1"/>
          <p:nvPr/>
        </p:nvSpPr>
        <p:spPr>
          <a:xfrm>
            <a:off x="1026876" y="2581579"/>
            <a:ext cx="7910890" cy="3747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     40%              40%              25%              23%               25%              33%              38%</a:t>
            </a:r>
          </a:p>
        </p:txBody>
      </p:sp>
      <p:sp>
        <p:nvSpPr>
          <p:cNvPr id="38" name="TextBox 37"/>
          <p:cNvSpPr txBox="1"/>
          <p:nvPr/>
        </p:nvSpPr>
        <p:spPr>
          <a:xfrm>
            <a:off x="1039676" y="3501499"/>
            <a:ext cx="7910890" cy="3747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     48%              50%              30%              38%               43%              45%              35%</a:t>
            </a:r>
          </a:p>
        </p:txBody>
      </p:sp>
      <p:sp>
        <p:nvSpPr>
          <p:cNvPr id="39" name="TextBox 38"/>
          <p:cNvSpPr txBox="1"/>
          <p:nvPr/>
        </p:nvSpPr>
        <p:spPr>
          <a:xfrm>
            <a:off x="1084731" y="4454111"/>
            <a:ext cx="7910890" cy="3747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    50%              58%              25%              35%               40%              55%              28%</a:t>
            </a:r>
          </a:p>
        </p:txBody>
      </p:sp>
      <p:sp>
        <p:nvSpPr>
          <p:cNvPr id="40" name="TextBox 39"/>
          <p:cNvSpPr txBox="1"/>
          <p:nvPr/>
        </p:nvSpPr>
        <p:spPr>
          <a:xfrm>
            <a:off x="1026876" y="5352460"/>
            <a:ext cx="7910890" cy="3747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     55%              55%              25%              43%               38%              48%              20%</a:t>
            </a:r>
          </a:p>
        </p:txBody>
      </p:sp>
      <p:sp>
        <p:nvSpPr>
          <p:cNvPr id="42" name="Rectangle 41"/>
          <p:cNvSpPr/>
          <p:nvPr/>
        </p:nvSpPr>
        <p:spPr>
          <a:xfrm>
            <a:off x="1054339" y="1140833"/>
            <a:ext cx="7896228" cy="2901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Four Week Average: % of Top 10 Trending Topics That Are Based On Ad-Supported Cable TV Content</a:t>
            </a:r>
          </a:p>
        </p:txBody>
      </p:sp>
      <p:sp>
        <p:nvSpPr>
          <p:cNvPr id="45" name="TextBox 44">
            <a:extLst>
              <a:ext uri="{FF2B5EF4-FFF2-40B4-BE49-F238E27FC236}">
                <a16:creationId xmlns:a16="http://schemas.microsoft.com/office/drawing/2014/main" id="{C76FAFED-5E0A-4D1D-ACF1-1E2092F6BFFE}"/>
              </a:ext>
            </a:extLst>
          </p:cNvPr>
          <p:cNvSpPr txBox="1"/>
          <p:nvPr/>
        </p:nvSpPr>
        <p:spPr>
          <a:xfrm>
            <a:off x="248574" y="6440954"/>
            <a:ext cx="7348963" cy="307777"/>
          </a:xfrm>
          <a:prstGeom prst="rect">
            <a:avLst/>
          </a:prstGeom>
          <a:noFill/>
        </p:spPr>
        <p:txBody>
          <a:bodyPr wrap="square" rtlCol="0">
            <a:spAutoFit/>
          </a:bodyPr>
          <a:lstStyle/>
          <a:p>
            <a:pPr lvl="0"/>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(5/25/207 – 6/11/2017).  Reflects four week average by day and time. </a:t>
            </a:r>
            <a:r>
              <a:rPr kumimoji="0" lang="en-US" sz="700" b="0" i="0"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Results include both “direct” and “related” TV topics. </a:t>
            </a:r>
          </a:p>
        </p:txBody>
      </p:sp>
      <p:sp>
        <p:nvSpPr>
          <p:cNvPr id="47" name="Text Placeholder 4">
            <a:extLst>
              <a:ext uri="{FF2B5EF4-FFF2-40B4-BE49-F238E27FC236}">
                <a16:creationId xmlns:a16="http://schemas.microsoft.com/office/drawing/2014/main" id="{46CD94E9-C70A-46C9-9E3C-FE5E01A39C9F}"/>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49" name="Picture 48">
            <a:extLst>
              <a:ext uri="{FF2B5EF4-FFF2-40B4-BE49-F238E27FC236}">
                <a16:creationId xmlns:a16="http://schemas.microsoft.com/office/drawing/2014/main" id="{5A983D25-0600-4638-AB77-C569977D5815}"/>
              </a:ext>
            </a:extLst>
          </p:cNvPr>
          <p:cNvPicPr>
            <a:picLocks noChangeAspect="1"/>
          </p:cNvPicPr>
          <p:nvPr/>
        </p:nvPicPr>
        <p:blipFill>
          <a:blip r:embed="rId3"/>
          <a:stretch>
            <a:fillRect/>
          </a:stretch>
        </p:blipFill>
        <p:spPr>
          <a:xfrm>
            <a:off x="1851067" y="6189666"/>
            <a:ext cx="234572" cy="234572"/>
          </a:xfrm>
          <a:prstGeom prst="rect">
            <a:avLst/>
          </a:prstGeom>
        </p:spPr>
      </p:pic>
      <p:pic>
        <p:nvPicPr>
          <p:cNvPr id="50" name="Picture 49">
            <a:extLst>
              <a:ext uri="{FF2B5EF4-FFF2-40B4-BE49-F238E27FC236}">
                <a16:creationId xmlns:a16="http://schemas.microsoft.com/office/drawing/2014/main" id="{3543395D-4082-435B-8A1E-1E583FBA854A}"/>
              </a:ext>
            </a:extLst>
          </p:cNvPr>
          <p:cNvPicPr>
            <a:picLocks noChangeAspect="1"/>
          </p:cNvPicPr>
          <p:nvPr/>
        </p:nvPicPr>
        <p:blipFill>
          <a:blip r:embed="rId3"/>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324989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1925" y="206635"/>
            <a:ext cx="8791575" cy="810478"/>
          </a:xfrm>
          <a:prstGeom prst="rect">
            <a:avLst/>
          </a:prstGeom>
          <a:noFill/>
        </p:spPr>
        <p:txBody>
          <a:bodyPr wrap="square" rtlCol="0">
            <a:spAutoFit/>
          </a:bodyPr>
          <a:lstStyle/>
          <a:p>
            <a:pPr algn="ctr">
              <a:lnSpc>
                <a:spcPts val="2800"/>
              </a:lnSpc>
              <a:spcBef>
                <a:spcPct val="0"/>
              </a:spcBef>
              <a:defRPr/>
            </a:pPr>
            <a:r>
              <a:rPr lang="en-US" sz="2600" spc="-100" dirty="0">
                <a:latin typeface="Trebuchet MS"/>
                <a:ea typeface="+mj-ea"/>
              </a:rPr>
              <a:t>Cable TV Sports And Entertainment Were Very Popular In The Social Sphere During Almost Every Night Of The Analysis Period</a:t>
            </a:r>
          </a:p>
        </p:txBody>
      </p:sp>
      <p:sp>
        <p:nvSpPr>
          <p:cNvPr id="15" name="Rounded Rectangle 10"/>
          <p:cNvSpPr/>
          <p:nvPr/>
        </p:nvSpPr>
        <p:spPr>
          <a:xfrm>
            <a:off x="1" y="1917288"/>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Four-Week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 of Nights Ad-Supported TV Programming Trended In Top 10 Topics By Genre</a:t>
            </a:r>
          </a:p>
        </p:txBody>
      </p:sp>
      <p:graphicFrame>
        <p:nvGraphicFramePr>
          <p:cNvPr id="7" name="Chart 6"/>
          <p:cNvGraphicFramePr/>
          <p:nvPr>
            <p:extLst>
              <p:ext uri="{D42A27DB-BD31-4B8C-83A1-F6EECF244321}">
                <p14:modId xmlns:p14="http://schemas.microsoft.com/office/powerpoint/2010/main" val="74685986"/>
              </p:ext>
            </p:extLst>
          </p:nvPr>
        </p:nvGraphicFramePr>
        <p:xfrm>
          <a:off x="688258" y="2605547"/>
          <a:ext cx="8062452" cy="3376153"/>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161925" y="1153824"/>
            <a:ext cx="888375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By genre, sports TV was a Top 10 trending topic every night followed closely by entertainment; even topics from televised news programming trended highly on several nights</a:t>
            </a:r>
            <a:endParaRPr kumimoji="0" lang="en-US" sz="1600" b="1" i="0" u="none" strike="noStrike" kern="1200" cap="none" spc="0" normalizeH="0" baseline="0" noProof="0" dirty="0">
              <a:ln>
                <a:noFill/>
              </a:ln>
              <a:solidFill>
                <a:prstClr val="black"/>
              </a:solidFill>
              <a:effectLst/>
              <a:uLnTx/>
              <a:uFillTx/>
              <a:ea typeface="+mn-ea"/>
              <a:cs typeface="+mn-cs"/>
            </a:endParaRPr>
          </a:p>
        </p:txBody>
      </p:sp>
      <p:sp>
        <p:nvSpPr>
          <p:cNvPr id="10" name="TextBox 9">
            <a:extLst>
              <a:ext uri="{FF2B5EF4-FFF2-40B4-BE49-F238E27FC236}">
                <a16:creationId xmlns:a16="http://schemas.microsoft.com/office/drawing/2014/main" id="{900AAAAD-9CD1-4EAC-873F-2A9579C96A42}"/>
              </a:ext>
            </a:extLst>
          </p:cNvPr>
          <p:cNvSpPr txBox="1"/>
          <p:nvPr/>
        </p:nvSpPr>
        <p:spPr>
          <a:xfrm>
            <a:off x="171450" y="6448075"/>
            <a:ext cx="7530723"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during 4-week time period (5/25/2017 – 6/11/2017).  Results include both “direct” and “related” TV topics.</a:t>
            </a:r>
          </a:p>
        </p:txBody>
      </p:sp>
      <p:sp>
        <p:nvSpPr>
          <p:cNvPr id="13" name="Text Placeholder 4">
            <a:extLst>
              <a:ext uri="{FF2B5EF4-FFF2-40B4-BE49-F238E27FC236}">
                <a16:creationId xmlns:a16="http://schemas.microsoft.com/office/drawing/2014/main" id="{233A7F65-7827-43B7-9C50-18237374EFE9}"/>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6" name="Picture 15">
            <a:extLst>
              <a:ext uri="{FF2B5EF4-FFF2-40B4-BE49-F238E27FC236}">
                <a16:creationId xmlns:a16="http://schemas.microsoft.com/office/drawing/2014/main" id="{9E65CF4F-FA64-45D7-85C3-B6631720690F}"/>
              </a:ext>
            </a:extLst>
          </p:cNvPr>
          <p:cNvPicPr>
            <a:picLocks noChangeAspect="1"/>
          </p:cNvPicPr>
          <p:nvPr/>
        </p:nvPicPr>
        <p:blipFill>
          <a:blip r:embed="rId3"/>
          <a:stretch>
            <a:fillRect/>
          </a:stretch>
        </p:blipFill>
        <p:spPr>
          <a:xfrm>
            <a:off x="1851067" y="6189666"/>
            <a:ext cx="234572" cy="234572"/>
          </a:xfrm>
          <a:prstGeom prst="rect">
            <a:avLst/>
          </a:prstGeom>
        </p:spPr>
      </p:pic>
      <p:pic>
        <p:nvPicPr>
          <p:cNvPr id="18" name="Picture 17">
            <a:extLst>
              <a:ext uri="{FF2B5EF4-FFF2-40B4-BE49-F238E27FC236}">
                <a16:creationId xmlns:a16="http://schemas.microsoft.com/office/drawing/2014/main" id="{0E20278D-4047-4059-9CB4-B9F048D0187F}"/>
              </a:ext>
            </a:extLst>
          </p:cNvPr>
          <p:cNvPicPr>
            <a:picLocks noChangeAspect="1"/>
          </p:cNvPicPr>
          <p:nvPr/>
        </p:nvPicPr>
        <p:blipFill>
          <a:blip r:embed="rId3"/>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1243331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p:cNvSpPr txBox="1"/>
          <p:nvPr/>
        </p:nvSpPr>
        <p:spPr>
          <a:xfrm>
            <a:off x="8012792" y="576556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5" name="TextBox 4"/>
          <p:cNvSpPr txBox="1"/>
          <p:nvPr/>
        </p:nvSpPr>
        <p:spPr>
          <a:xfrm>
            <a:off x="153949" y="354976"/>
            <a:ext cx="8772336" cy="810478"/>
          </a:xfrm>
          <a:prstGeom prst="rect">
            <a:avLst/>
          </a:prstGeom>
          <a:noFill/>
        </p:spPr>
        <p:txBody>
          <a:bodyPr wrap="square" rtlCol="0">
            <a:spAutoFit/>
          </a:body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prstClr val="black"/>
                </a:solidFill>
                <a:effectLst/>
                <a:uLnTx/>
                <a:uFillTx/>
                <a:latin typeface="Trebuchet MS"/>
                <a:ea typeface="+mn-ea"/>
                <a:cs typeface="+mn-cs"/>
              </a:rPr>
              <a:t>On Average, Over </a:t>
            </a:r>
            <a:r>
              <a:rPr kumimoji="0" lang="en-US" sz="2600" b="1" i="1" u="sng" strike="noStrike" kern="1200" cap="none" spc="-100" normalizeH="0" baseline="0" noProof="0" dirty="0">
                <a:ln>
                  <a:noFill/>
                </a:ln>
                <a:solidFill>
                  <a:prstClr val="black"/>
                </a:solidFill>
                <a:effectLst/>
                <a:uLnTx/>
                <a:uFillTx/>
                <a:latin typeface="Trebuchet MS"/>
                <a:ea typeface="+mn-ea"/>
                <a:cs typeface="+mn-cs"/>
              </a:rPr>
              <a:t>Five</a:t>
            </a:r>
            <a:r>
              <a:rPr kumimoji="0" lang="en-US" sz="2600" b="0" i="0" u="none" strike="noStrike" kern="1200" cap="none" spc="-100" normalizeH="0" baseline="0" noProof="0" dirty="0">
                <a:ln>
                  <a:noFill/>
                </a:ln>
                <a:solidFill>
                  <a:prstClr val="black"/>
                </a:solidFill>
                <a:effectLst/>
                <a:uLnTx/>
                <a:uFillTx/>
                <a:latin typeface="Trebuchet MS"/>
                <a:ea typeface="+mn-ea"/>
                <a:cs typeface="+mn-cs"/>
              </a:rPr>
              <a:t> Different Ad-Supported TV Programs Trended In The Top 10 At Some Point During Each Night</a:t>
            </a:r>
          </a:p>
        </p:txBody>
      </p:sp>
      <p:graphicFrame>
        <p:nvGraphicFramePr>
          <p:cNvPr id="12" name="Chart 11"/>
          <p:cNvGraphicFramePr/>
          <p:nvPr>
            <p:extLst/>
          </p:nvPr>
        </p:nvGraphicFramePr>
        <p:xfrm>
          <a:off x="153948" y="1978100"/>
          <a:ext cx="8772337" cy="393884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209825" y="2248160"/>
            <a:ext cx="46114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14</a:t>
            </a:r>
          </a:p>
        </p:txBody>
      </p:sp>
      <p:sp>
        <p:nvSpPr>
          <p:cNvPr id="14" name="TextBox 13"/>
          <p:cNvSpPr txBox="1"/>
          <p:nvPr/>
        </p:nvSpPr>
        <p:spPr>
          <a:xfrm>
            <a:off x="808491" y="3813118"/>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15" name="TextBox 14"/>
          <p:cNvSpPr txBox="1"/>
          <p:nvPr/>
        </p:nvSpPr>
        <p:spPr>
          <a:xfrm>
            <a:off x="555952" y="3135113"/>
            <a:ext cx="37311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10</a:t>
            </a:r>
          </a:p>
        </p:txBody>
      </p:sp>
      <p:sp>
        <p:nvSpPr>
          <p:cNvPr id="16" name="TextBox 15"/>
          <p:cNvSpPr txBox="1"/>
          <p:nvPr/>
        </p:nvSpPr>
        <p:spPr>
          <a:xfrm>
            <a:off x="1057540" y="4692658"/>
            <a:ext cx="58471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3</a:t>
            </a:r>
          </a:p>
        </p:txBody>
      </p:sp>
      <p:sp>
        <p:nvSpPr>
          <p:cNvPr id="17" name="TextBox 16"/>
          <p:cNvSpPr txBox="1"/>
          <p:nvPr/>
        </p:nvSpPr>
        <p:spPr>
          <a:xfrm>
            <a:off x="1460877" y="4026307"/>
            <a:ext cx="38548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18" name="TextBox 17"/>
          <p:cNvSpPr txBox="1"/>
          <p:nvPr/>
        </p:nvSpPr>
        <p:spPr>
          <a:xfrm>
            <a:off x="1723564" y="3812619"/>
            <a:ext cx="47718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19" name="TextBox 18"/>
          <p:cNvSpPr txBox="1"/>
          <p:nvPr/>
        </p:nvSpPr>
        <p:spPr>
          <a:xfrm>
            <a:off x="2064470" y="4250889"/>
            <a:ext cx="3846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20" name="TextBox 19"/>
          <p:cNvSpPr txBox="1"/>
          <p:nvPr/>
        </p:nvSpPr>
        <p:spPr>
          <a:xfrm>
            <a:off x="2318197" y="4464047"/>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4</a:t>
            </a:r>
          </a:p>
        </p:txBody>
      </p:sp>
      <p:sp>
        <p:nvSpPr>
          <p:cNvPr id="21" name="TextBox 20"/>
          <p:cNvSpPr txBox="1"/>
          <p:nvPr/>
        </p:nvSpPr>
        <p:spPr>
          <a:xfrm>
            <a:off x="2633048" y="402879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22" name="TextBox 21"/>
          <p:cNvSpPr txBox="1"/>
          <p:nvPr/>
        </p:nvSpPr>
        <p:spPr>
          <a:xfrm>
            <a:off x="3287276" y="3806852"/>
            <a:ext cx="37999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23" name="TextBox 22"/>
          <p:cNvSpPr txBox="1"/>
          <p:nvPr/>
        </p:nvSpPr>
        <p:spPr>
          <a:xfrm>
            <a:off x="6568142" y="3365434"/>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9</a:t>
            </a:r>
          </a:p>
        </p:txBody>
      </p:sp>
      <p:sp>
        <p:nvSpPr>
          <p:cNvPr id="24" name="TextBox 23"/>
          <p:cNvSpPr txBox="1"/>
          <p:nvPr/>
        </p:nvSpPr>
        <p:spPr>
          <a:xfrm>
            <a:off x="3615078" y="4476106"/>
            <a:ext cx="32778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4</a:t>
            </a:r>
          </a:p>
        </p:txBody>
      </p:sp>
      <p:sp>
        <p:nvSpPr>
          <p:cNvPr id="25" name="TextBox 24"/>
          <p:cNvSpPr txBox="1"/>
          <p:nvPr/>
        </p:nvSpPr>
        <p:spPr>
          <a:xfrm>
            <a:off x="2914662" y="5130872"/>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1</a:t>
            </a:r>
          </a:p>
        </p:txBody>
      </p:sp>
      <p:sp>
        <p:nvSpPr>
          <p:cNvPr id="26" name="TextBox 25"/>
          <p:cNvSpPr txBox="1"/>
          <p:nvPr/>
        </p:nvSpPr>
        <p:spPr>
          <a:xfrm>
            <a:off x="3796933" y="4688031"/>
            <a:ext cx="56157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3</a:t>
            </a:r>
          </a:p>
        </p:txBody>
      </p:sp>
      <p:sp>
        <p:nvSpPr>
          <p:cNvPr id="27" name="TextBox 26"/>
          <p:cNvSpPr txBox="1"/>
          <p:nvPr/>
        </p:nvSpPr>
        <p:spPr>
          <a:xfrm>
            <a:off x="4163400" y="4259342"/>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28" name="TextBox 27"/>
          <p:cNvSpPr txBox="1"/>
          <p:nvPr/>
        </p:nvSpPr>
        <p:spPr>
          <a:xfrm>
            <a:off x="4433649" y="425020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29" name="TextBox 28"/>
          <p:cNvSpPr txBox="1"/>
          <p:nvPr/>
        </p:nvSpPr>
        <p:spPr>
          <a:xfrm>
            <a:off x="4755317" y="358165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8</a:t>
            </a:r>
          </a:p>
        </p:txBody>
      </p:sp>
      <p:sp>
        <p:nvSpPr>
          <p:cNvPr id="30" name="TextBox 29"/>
          <p:cNvSpPr txBox="1"/>
          <p:nvPr/>
        </p:nvSpPr>
        <p:spPr>
          <a:xfrm>
            <a:off x="5053480" y="402619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6</a:t>
            </a:r>
          </a:p>
        </p:txBody>
      </p:sp>
      <p:sp>
        <p:nvSpPr>
          <p:cNvPr id="31" name="TextBox 30"/>
          <p:cNvSpPr txBox="1"/>
          <p:nvPr/>
        </p:nvSpPr>
        <p:spPr>
          <a:xfrm>
            <a:off x="5354122" y="3803940"/>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32" name="TextBox 31"/>
          <p:cNvSpPr txBox="1"/>
          <p:nvPr/>
        </p:nvSpPr>
        <p:spPr>
          <a:xfrm>
            <a:off x="5675376" y="4467049"/>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4</a:t>
            </a:r>
          </a:p>
        </p:txBody>
      </p:sp>
      <p:sp>
        <p:nvSpPr>
          <p:cNvPr id="33" name="TextBox 32"/>
          <p:cNvSpPr txBox="1"/>
          <p:nvPr/>
        </p:nvSpPr>
        <p:spPr>
          <a:xfrm>
            <a:off x="5966127" y="469915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3</a:t>
            </a:r>
          </a:p>
        </p:txBody>
      </p:sp>
      <p:sp>
        <p:nvSpPr>
          <p:cNvPr id="34" name="TextBox 33"/>
          <p:cNvSpPr txBox="1"/>
          <p:nvPr/>
        </p:nvSpPr>
        <p:spPr>
          <a:xfrm>
            <a:off x="6260330" y="4480401"/>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4</a:t>
            </a:r>
          </a:p>
        </p:txBody>
      </p:sp>
      <p:sp>
        <p:nvSpPr>
          <p:cNvPr id="35" name="TextBox 34"/>
          <p:cNvSpPr txBox="1"/>
          <p:nvPr/>
        </p:nvSpPr>
        <p:spPr>
          <a:xfrm>
            <a:off x="6883452" y="4244564"/>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36" name="TextBox 35"/>
          <p:cNvSpPr txBox="1"/>
          <p:nvPr/>
        </p:nvSpPr>
        <p:spPr>
          <a:xfrm>
            <a:off x="7183301" y="3815462"/>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7</a:t>
            </a:r>
          </a:p>
        </p:txBody>
      </p:sp>
      <p:sp>
        <p:nvSpPr>
          <p:cNvPr id="37" name="TextBox 36"/>
          <p:cNvSpPr txBox="1"/>
          <p:nvPr/>
        </p:nvSpPr>
        <p:spPr>
          <a:xfrm>
            <a:off x="7497471" y="4476466"/>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4</a:t>
            </a:r>
          </a:p>
        </p:txBody>
      </p:sp>
      <p:sp>
        <p:nvSpPr>
          <p:cNvPr id="38" name="TextBox 37"/>
          <p:cNvSpPr txBox="1"/>
          <p:nvPr/>
        </p:nvSpPr>
        <p:spPr>
          <a:xfrm>
            <a:off x="7785538" y="4243362"/>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39" name="TextBox 38"/>
          <p:cNvSpPr txBox="1"/>
          <p:nvPr/>
        </p:nvSpPr>
        <p:spPr>
          <a:xfrm>
            <a:off x="8091528" y="425097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5</a:t>
            </a:r>
          </a:p>
        </p:txBody>
      </p:sp>
      <p:sp>
        <p:nvSpPr>
          <p:cNvPr id="40" name="TextBox 39"/>
          <p:cNvSpPr txBox="1"/>
          <p:nvPr/>
        </p:nvSpPr>
        <p:spPr>
          <a:xfrm>
            <a:off x="8393221" y="4702875"/>
            <a:ext cx="47275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a:ea typeface="+mn-ea"/>
                <a:cs typeface="+mn-cs"/>
              </a:rPr>
              <a:t>3</a:t>
            </a:r>
          </a:p>
        </p:txBody>
      </p:sp>
      <p:sp>
        <p:nvSpPr>
          <p:cNvPr id="43" name="TextBox 42"/>
          <p:cNvSpPr txBox="1"/>
          <p:nvPr/>
        </p:nvSpPr>
        <p:spPr>
          <a:xfrm>
            <a:off x="201784" y="576557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44" name="TextBox 43"/>
          <p:cNvSpPr txBox="1"/>
          <p:nvPr/>
        </p:nvSpPr>
        <p:spPr>
          <a:xfrm>
            <a:off x="512356" y="5768680"/>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45" name="TextBox 44"/>
          <p:cNvSpPr txBox="1"/>
          <p:nvPr/>
        </p:nvSpPr>
        <p:spPr>
          <a:xfrm>
            <a:off x="794086" y="5778205"/>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46" name="TextBox 45"/>
          <p:cNvSpPr txBox="1"/>
          <p:nvPr/>
        </p:nvSpPr>
        <p:spPr>
          <a:xfrm>
            <a:off x="1010189" y="5778205"/>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47" name="TextBox 46"/>
          <p:cNvSpPr txBox="1"/>
          <p:nvPr/>
        </p:nvSpPr>
        <p:spPr>
          <a:xfrm>
            <a:off x="1327048" y="577178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48" name="TextBox 47"/>
          <p:cNvSpPr txBox="1"/>
          <p:nvPr/>
        </p:nvSpPr>
        <p:spPr>
          <a:xfrm>
            <a:off x="1626983" y="5771984"/>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49" name="TextBox 48"/>
          <p:cNvSpPr txBox="1"/>
          <p:nvPr/>
        </p:nvSpPr>
        <p:spPr>
          <a:xfrm>
            <a:off x="1926464" y="5771789"/>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50" name="TextBox 49"/>
          <p:cNvSpPr txBox="1"/>
          <p:nvPr/>
        </p:nvSpPr>
        <p:spPr>
          <a:xfrm>
            <a:off x="2336344" y="5778204"/>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51" name="TextBox 50"/>
          <p:cNvSpPr txBox="1"/>
          <p:nvPr/>
        </p:nvSpPr>
        <p:spPr>
          <a:xfrm>
            <a:off x="2621583"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52" name="TextBox 51"/>
          <p:cNvSpPr txBox="1"/>
          <p:nvPr/>
        </p:nvSpPr>
        <p:spPr>
          <a:xfrm>
            <a:off x="2928649"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53" name="TextBox 52"/>
          <p:cNvSpPr txBox="1"/>
          <p:nvPr/>
        </p:nvSpPr>
        <p:spPr>
          <a:xfrm>
            <a:off x="3151039" y="577178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54" name="TextBox 53"/>
          <p:cNvSpPr txBox="1"/>
          <p:nvPr/>
        </p:nvSpPr>
        <p:spPr>
          <a:xfrm>
            <a:off x="3452736" y="577489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55" name="TextBox 54"/>
          <p:cNvSpPr txBox="1"/>
          <p:nvPr/>
        </p:nvSpPr>
        <p:spPr>
          <a:xfrm>
            <a:off x="3743790" y="576556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56" name="TextBox 55"/>
          <p:cNvSpPr txBox="1"/>
          <p:nvPr/>
        </p:nvSpPr>
        <p:spPr>
          <a:xfrm>
            <a:off x="4043274" y="5765372"/>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57" name="TextBox 56"/>
          <p:cNvSpPr txBox="1"/>
          <p:nvPr/>
        </p:nvSpPr>
        <p:spPr>
          <a:xfrm>
            <a:off x="4433649" y="5768877"/>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58" name="TextBox 57"/>
          <p:cNvSpPr txBox="1"/>
          <p:nvPr/>
        </p:nvSpPr>
        <p:spPr>
          <a:xfrm>
            <a:off x="4744221" y="576246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59" name="TextBox 58"/>
          <p:cNvSpPr txBox="1"/>
          <p:nvPr/>
        </p:nvSpPr>
        <p:spPr>
          <a:xfrm>
            <a:off x="5052585" y="5762461"/>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60" name="TextBox 59"/>
          <p:cNvSpPr txBox="1"/>
          <p:nvPr/>
        </p:nvSpPr>
        <p:spPr>
          <a:xfrm>
            <a:off x="5275622" y="5762461"/>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61" name="TextBox 60"/>
          <p:cNvSpPr txBox="1"/>
          <p:nvPr/>
        </p:nvSpPr>
        <p:spPr>
          <a:xfrm>
            <a:off x="5567790" y="5765570"/>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62" name="TextBox 61"/>
          <p:cNvSpPr txBox="1"/>
          <p:nvPr/>
        </p:nvSpPr>
        <p:spPr>
          <a:xfrm>
            <a:off x="5867725" y="5765765"/>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Sat</a:t>
            </a:r>
          </a:p>
        </p:txBody>
      </p:sp>
      <p:sp>
        <p:nvSpPr>
          <p:cNvPr id="63" name="TextBox 62"/>
          <p:cNvSpPr txBox="1"/>
          <p:nvPr/>
        </p:nvSpPr>
        <p:spPr>
          <a:xfrm>
            <a:off x="6184962" y="5765570"/>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64" name="TextBox 63"/>
          <p:cNvSpPr txBox="1"/>
          <p:nvPr/>
        </p:nvSpPr>
        <p:spPr>
          <a:xfrm>
            <a:off x="6592123" y="5768679"/>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Mon</a:t>
            </a:r>
          </a:p>
        </p:txBody>
      </p:sp>
      <p:sp>
        <p:nvSpPr>
          <p:cNvPr id="65" name="TextBox 64"/>
          <p:cNvSpPr txBox="1"/>
          <p:nvPr/>
        </p:nvSpPr>
        <p:spPr>
          <a:xfrm>
            <a:off x="6884292"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Tues</a:t>
            </a:r>
          </a:p>
        </p:txBody>
      </p:sp>
      <p:sp>
        <p:nvSpPr>
          <p:cNvPr id="66" name="TextBox 65"/>
          <p:cNvSpPr txBox="1"/>
          <p:nvPr/>
        </p:nvSpPr>
        <p:spPr>
          <a:xfrm>
            <a:off x="7192009" y="5771788"/>
            <a:ext cx="46031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Wed</a:t>
            </a:r>
          </a:p>
        </p:txBody>
      </p:sp>
      <p:sp>
        <p:nvSpPr>
          <p:cNvPr id="67" name="TextBox 66"/>
          <p:cNvSpPr txBox="1"/>
          <p:nvPr/>
        </p:nvSpPr>
        <p:spPr>
          <a:xfrm>
            <a:off x="7403580" y="5771788"/>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Thurs</a:t>
            </a:r>
          </a:p>
        </p:txBody>
      </p:sp>
      <p:sp>
        <p:nvSpPr>
          <p:cNvPr id="68" name="TextBox 67"/>
          <p:cNvSpPr txBox="1"/>
          <p:nvPr/>
        </p:nvSpPr>
        <p:spPr>
          <a:xfrm>
            <a:off x="7695748" y="577489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Fri</a:t>
            </a:r>
          </a:p>
        </p:txBody>
      </p:sp>
      <p:sp>
        <p:nvSpPr>
          <p:cNvPr id="70" name="TextBox 69"/>
          <p:cNvSpPr txBox="1"/>
          <p:nvPr/>
        </p:nvSpPr>
        <p:spPr>
          <a:xfrm>
            <a:off x="8310979" y="5774897"/>
            <a:ext cx="65247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a:ea typeface="+mn-ea"/>
                <a:cs typeface="+mn-cs"/>
              </a:rPr>
              <a:t>Sun</a:t>
            </a:r>
          </a:p>
        </p:txBody>
      </p:sp>
      <p:sp>
        <p:nvSpPr>
          <p:cNvPr id="72" name="Rounded Rectangle 10"/>
          <p:cNvSpPr/>
          <p:nvPr/>
        </p:nvSpPr>
        <p:spPr>
          <a:xfrm>
            <a:off x="153949" y="1557362"/>
            <a:ext cx="8809500"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prstClr val="black"/>
                </a:solidFill>
                <a:effectLst/>
                <a:uLnTx/>
                <a:uFillTx/>
                <a:latin typeface="Trebuchet MS"/>
                <a:ea typeface="+mn-ea"/>
                <a:cs typeface="+mn-cs"/>
              </a:rPr>
              <a:t># of Ad-Supported Cable TV Programs Trending In The Top 10 During Each Night</a:t>
            </a:r>
          </a:p>
        </p:txBody>
      </p:sp>
      <p:grpSp>
        <p:nvGrpSpPr>
          <p:cNvPr id="7" name="Group 6">
            <a:extLst>
              <a:ext uri="{FF2B5EF4-FFF2-40B4-BE49-F238E27FC236}">
                <a16:creationId xmlns:a16="http://schemas.microsoft.com/office/drawing/2014/main" id="{73C1154B-4C98-4B66-8E14-3B368DED4FFD}"/>
              </a:ext>
            </a:extLst>
          </p:cNvPr>
          <p:cNvGrpSpPr/>
          <p:nvPr/>
        </p:nvGrpSpPr>
        <p:grpSpPr>
          <a:xfrm>
            <a:off x="3097323" y="2146897"/>
            <a:ext cx="3196841" cy="307333"/>
            <a:chOff x="2914662" y="1736998"/>
            <a:chExt cx="3196841" cy="307333"/>
          </a:xfrm>
        </p:grpSpPr>
        <p:sp>
          <p:nvSpPr>
            <p:cNvPr id="3" name="Rectangle 2">
              <a:extLst>
                <a:ext uri="{FF2B5EF4-FFF2-40B4-BE49-F238E27FC236}">
                  <a16:creationId xmlns:a16="http://schemas.microsoft.com/office/drawing/2014/main" id="{8ACC02E5-7AF1-4841-BC89-2FB8D631E578}"/>
                </a:ext>
              </a:extLst>
            </p:cNvPr>
            <p:cNvSpPr/>
            <p:nvPr/>
          </p:nvSpPr>
          <p:spPr>
            <a:xfrm>
              <a:off x="3219628" y="1812127"/>
              <a:ext cx="203996" cy="172178"/>
            </a:xfrm>
            <a:prstGeom prst="rect">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1" name="Rectangle 70">
              <a:extLst>
                <a:ext uri="{FF2B5EF4-FFF2-40B4-BE49-F238E27FC236}">
                  <a16:creationId xmlns:a16="http://schemas.microsoft.com/office/drawing/2014/main" id="{0C4DDF2E-0B9C-4B87-9C22-DEB7D20B2359}"/>
                </a:ext>
              </a:extLst>
            </p:cNvPr>
            <p:cNvSpPr/>
            <p:nvPr/>
          </p:nvSpPr>
          <p:spPr>
            <a:xfrm>
              <a:off x="3919831" y="1814838"/>
              <a:ext cx="203996" cy="172178"/>
            </a:xfrm>
            <a:prstGeom prst="rect">
              <a:avLst/>
            </a:prstGeom>
            <a:solidFill>
              <a:srgbClr val="50C8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4" name="Rectangle 73">
              <a:extLst>
                <a:ext uri="{FF2B5EF4-FFF2-40B4-BE49-F238E27FC236}">
                  <a16:creationId xmlns:a16="http://schemas.microsoft.com/office/drawing/2014/main" id="{E20EEFE2-03E5-4D84-82B4-79CAB37718D4}"/>
                </a:ext>
              </a:extLst>
            </p:cNvPr>
            <p:cNvSpPr/>
            <p:nvPr/>
          </p:nvSpPr>
          <p:spPr>
            <a:xfrm>
              <a:off x="5150353" y="1813337"/>
              <a:ext cx="203996" cy="172178"/>
            </a:xfrm>
            <a:prstGeom prst="rect">
              <a:avLst/>
            </a:prstGeom>
            <a:solidFill>
              <a:srgbClr val="FAB98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40DBF24E-380D-4570-8CB2-14FE7F0D3B5C}"/>
                </a:ext>
              </a:extLst>
            </p:cNvPr>
            <p:cNvSpPr txBox="1"/>
            <p:nvPr/>
          </p:nvSpPr>
          <p:spPr>
            <a:xfrm>
              <a:off x="3378202" y="1772364"/>
              <a:ext cx="81424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Sports</a:t>
              </a:r>
            </a:p>
          </p:txBody>
        </p:sp>
        <p:sp>
          <p:nvSpPr>
            <p:cNvPr id="76" name="TextBox 75">
              <a:extLst>
                <a:ext uri="{FF2B5EF4-FFF2-40B4-BE49-F238E27FC236}">
                  <a16:creationId xmlns:a16="http://schemas.microsoft.com/office/drawing/2014/main" id="{70891706-91CB-49CE-9EE5-23A1118A36A2}"/>
                </a:ext>
              </a:extLst>
            </p:cNvPr>
            <p:cNvSpPr txBox="1"/>
            <p:nvPr/>
          </p:nvSpPr>
          <p:spPr>
            <a:xfrm>
              <a:off x="4081016" y="1773843"/>
              <a:ext cx="108948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Entertainment</a:t>
              </a:r>
            </a:p>
          </p:txBody>
        </p:sp>
        <p:sp>
          <p:nvSpPr>
            <p:cNvPr id="77" name="TextBox 76">
              <a:extLst>
                <a:ext uri="{FF2B5EF4-FFF2-40B4-BE49-F238E27FC236}">
                  <a16:creationId xmlns:a16="http://schemas.microsoft.com/office/drawing/2014/main" id="{C05719B2-16AF-4E5A-904F-94FCF2DFD382}"/>
                </a:ext>
              </a:extLst>
            </p:cNvPr>
            <p:cNvSpPr txBox="1"/>
            <p:nvPr/>
          </p:nvSpPr>
          <p:spPr>
            <a:xfrm>
              <a:off x="5297261" y="1773843"/>
              <a:ext cx="81424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rebuchet MS"/>
                  <a:ea typeface="+mn-ea"/>
                  <a:cs typeface="+mn-cs"/>
                </a:rPr>
                <a:t>News</a:t>
              </a:r>
            </a:p>
          </p:txBody>
        </p:sp>
        <p:sp>
          <p:nvSpPr>
            <p:cNvPr id="6" name="Rectangle 5">
              <a:extLst>
                <a:ext uri="{FF2B5EF4-FFF2-40B4-BE49-F238E27FC236}">
                  <a16:creationId xmlns:a16="http://schemas.microsoft.com/office/drawing/2014/main" id="{F59E1A1C-E6BC-4C77-BBFB-999C67B254A4}"/>
                </a:ext>
              </a:extLst>
            </p:cNvPr>
            <p:cNvSpPr/>
            <p:nvPr/>
          </p:nvSpPr>
          <p:spPr>
            <a:xfrm>
              <a:off x="2914662" y="1736998"/>
              <a:ext cx="3196841" cy="30733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73" name="TextBox 72">
            <a:extLst>
              <a:ext uri="{FF2B5EF4-FFF2-40B4-BE49-F238E27FC236}">
                <a16:creationId xmlns:a16="http://schemas.microsoft.com/office/drawing/2014/main" id="{1D089313-E2CE-4CA9-8093-E992164DCDEC}"/>
              </a:ext>
            </a:extLst>
          </p:cNvPr>
          <p:cNvSpPr txBox="1"/>
          <p:nvPr/>
        </p:nvSpPr>
        <p:spPr>
          <a:xfrm>
            <a:off x="206722" y="6415839"/>
            <a:ext cx="7472283" cy="307777"/>
          </a:xfrm>
          <a:prstGeom prst="rect">
            <a:avLst/>
          </a:prstGeom>
          <a:noFill/>
        </p:spPr>
        <p:txBody>
          <a:bodyPr wrap="square" rtlCol="0">
            <a:spAutoFit/>
          </a:bodyPr>
          <a:lstStyle/>
          <a:p>
            <a:r>
              <a:rPr lang="en-US" sz="700" dirty="0">
                <a:latin typeface="Trebuchet MS" panose="020B0603020202020204" pitchFamily="34" charset="0"/>
              </a:rPr>
              <a:t>Source: VAB custom analysis of Top 10 trending Twitter Topics each night (8:30p, 9:30p, 10:30p, 11:30p) during 4-week time period (5/15-2017 – 6/11/2017).  Results include both “direct” and “related” TV topics.  In aggregate, 157 TV program episodes (includes multiple shows / games of same program) trended in the top 10 over the time period.</a:t>
            </a:r>
          </a:p>
        </p:txBody>
      </p:sp>
      <p:sp>
        <p:nvSpPr>
          <p:cNvPr id="81" name="Text Placeholder 4">
            <a:extLst>
              <a:ext uri="{FF2B5EF4-FFF2-40B4-BE49-F238E27FC236}">
                <a16:creationId xmlns:a16="http://schemas.microsoft.com/office/drawing/2014/main" id="{EA06D37D-C131-497A-B32F-B90AA3BE1E0B}"/>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83" name="Picture 82">
            <a:extLst>
              <a:ext uri="{FF2B5EF4-FFF2-40B4-BE49-F238E27FC236}">
                <a16:creationId xmlns:a16="http://schemas.microsoft.com/office/drawing/2014/main" id="{AE094549-EE3B-4DF3-9516-6EB0865DBB61}"/>
              </a:ext>
            </a:extLst>
          </p:cNvPr>
          <p:cNvPicPr>
            <a:picLocks noChangeAspect="1"/>
          </p:cNvPicPr>
          <p:nvPr/>
        </p:nvPicPr>
        <p:blipFill>
          <a:blip r:embed="rId4"/>
          <a:stretch>
            <a:fillRect/>
          </a:stretch>
        </p:blipFill>
        <p:spPr>
          <a:xfrm>
            <a:off x="1851067" y="6189666"/>
            <a:ext cx="234572" cy="234572"/>
          </a:xfrm>
          <a:prstGeom prst="rect">
            <a:avLst/>
          </a:prstGeom>
        </p:spPr>
      </p:pic>
      <p:pic>
        <p:nvPicPr>
          <p:cNvPr id="84" name="Picture 83">
            <a:extLst>
              <a:ext uri="{FF2B5EF4-FFF2-40B4-BE49-F238E27FC236}">
                <a16:creationId xmlns:a16="http://schemas.microsoft.com/office/drawing/2014/main" id="{D51B0971-7E88-4D2A-BBFB-B4422A06D2A4}"/>
              </a:ext>
            </a:extLst>
          </p:cNvPr>
          <p:cNvPicPr>
            <a:picLocks noChangeAspect="1"/>
          </p:cNvPicPr>
          <p:nvPr/>
        </p:nvPicPr>
        <p:blipFill>
          <a:blip r:embed="rId4"/>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2680544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7512" y="336341"/>
            <a:ext cx="8854563" cy="80536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ts val="2800"/>
              </a:lnSpc>
              <a:spcBef>
                <a:spcPct val="0"/>
              </a:spcBef>
              <a:spcAft>
                <a:spcPts val="0"/>
              </a:spcAft>
              <a:buClrTx/>
              <a:buSzTx/>
              <a:buFontTx/>
              <a:buNone/>
              <a:tabLst/>
              <a:defRPr/>
            </a:pPr>
            <a:r>
              <a:rPr lang="en-US" sz="2600" spc="-100" dirty="0">
                <a:solidFill>
                  <a:schemeClr val="tx1"/>
                </a:solidFill>
                <a:latin typeface="Trebuchet MS"/>
                <a:ea typeface="+mj-ea"/>
              </a:rPr>
              <a:t>Ad-Supported Cable TV Had Many More Top 10 Trending Topics In Sports &amp; News Than Broadcast TV</a:t>
            </a:r>
          </a:p>
        </p:txBody>
      </p:sp>
      <p:sp>
        <p:nvSpPr>
          <p:cNvPr id="13"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6" name="Rounded Rectangle 10"/>
          <p:cNvSpPr/>
          <p:nvPr/>
        </p:nvSpPr>
        <p:spPr>
          <a:xfrm>
            <a:off x="0" y="1619545"/>
            <a:ext cx="9143999"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u="sng" kern="0" dirty="0">
                <a:solidFill>
                  <a:schemeClr val="tx1"/>
                </a:solidFill>
              </a:rPr>
              <a:t>Four-Week Time Period</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chemeClr val="tx1"/>
                </a:solidFill>
              </a:rPr>
              <a:t>Genre % Breakout of Ad-Supported TV Topics By Medium</a:t>
            </a:r>
            <a:endParaRPr kumimoji="0" lang="en-US" b="1" i="0" strike="noStrike" kern="0" cap="none" spc="0" normalizeH="0" baseline="0" noProof="0" dirty="0">
              <a:ln>
                <a:noFill/>
              </a:ln>
              <a:solidFill>
                <a:schemeClr val="tx1"/>
              </a:solidFill>
              <a:effectLst/>
              <a:uLnTx/>
              <a:uFillTx/>
            </a:endParaRPr>
          </a:p>
        </p:txBody>
      </p:sp>
      <p:graphicFrame>
        <p:nvGraphicFramePr>
          <p:cNvPr id="9" name="Chart 8"/>
          <p:cNvGraphicFramePr/>
          <p:nvPr>
            <p:extLst>
              <p:ext uri="{D42A27DB-BD31-4B8C-83A1-F6EECF244321}">
                <p14:modId xmlns:p14="http://schemas.microsoft.com/office/powerpoint/2010/main" val="384191872"/>
              </p:ext>
            </p:extLst>
          </p:nvPr>
        </p:nvGraphicFramePr>
        <p:xfrm>
          <a:off x="-606496" y="3074695"/>
          <a:ext cx="3965511" cy="22782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val="1137340258"/>
              </p:ext>
            </p:extLst>
          </p:nvPr>
        </p:nvGraphicFramePr>
        <p:xfrm>
          <a:off x="2599925" y="3074695"/>
          <a:ext cx="4152123" cy="22782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565009828"/>
              </p:ext>
            </p:extLst>
          </p:nvPr>
        </p:nvGraphicFramePr>
        <p:xfrm>
          <a:off x="5598161" y="3034484"/>
          <a:ext cx="4152123" cy="2278220"/>
        </p:xfrm>
        <a:graphic>
          <a:graphicData uri="http://schemas.openxmlformats.org/drawingml/2006/chart">
            <c:chart xmlns:c="http://schemas.openxmlformats.org/drawingml/2006/chart" xmlns:r="http://schemas.openxmlformats.org/officeDocument/2006/relationships" r:id="rId5"/>
          </a:graphicData>
        </a:graphic>
      </p:graphicFrame>
      <p:sp>
        <p:nvSpPr>
          <p:cNvPr id="15" name="Rounded Rectangle 10"/>
          <p:cNvSpPr/>
          <p:nvPr/>
        </p:nvSpPr>
        <p:spPr>
          <a:xfrm>
            <a:off x="387888" y="2658774"/>
            <a:ext cx="1976741"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chemeClr val="tx1"/>
                </a:solidFill>
              </a:rPr>
              <a:t>Entertainment</a:t>
            </a:r>
            <a:endParaRPr kumimoji="0" lang="en-US" b="1" i="0" strike="noStrike" kern="0" cap="none" spc="0" normalizeH="0" baseline="0" noProof="0" dirty="0">
              <a:ln>
                <a:noFill/>
              </a:ln>
              <a:solidFill>
                <a:schemeClr val="tx1"/>
              </a:solidFill>
              <a:effectLst/>
              <a:uLnTx/>
              <a:uFillTx/>
            </a:endParaRPr>
          </a:p>
        </p:txBody>
      </p:sp>
      <p:sp>
        <p:nvSpPr>
          <p:cNvPr id="16" name="Rounded Rectangle 10"/>
          <p:cNvSpPr/>
          <p:nvPr/>
        </p:nvSpPr>
        <p:spPr>
          <a:xfrm>
            <a:off x="3703366" y="2652552"/>
            <a:ext cx="1976741"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chemeClr val="tx1"/>
                </a:solidFill>
              </a:rPr>
              <a:t>Sports</a:t>
            </a:r>
            <a:endParaRPr kumimoji="0" lang="en-US" b="1" i="0" strike="noStrike" kern="0" cap="none" spc="0" normalizeH="0" baseline="0" noProof="0" dirty="0">
              <a:ln>
                <a:noFill/>
              </a:ln>
              <a:solidFill>
                <a:schemeClr val="tx1"/>
              </a:solidFill>
              <a:effectLst/>
              <a:uLnTx/>
              <a:uFillTx/>
            </a:endParaRPr>
          </a:p>
        </p:txBody>
      </p:sp>
      <p:sp>
        <p:nvSpPr>
          <p:cNvPr id="17" name="Rounded Rectangle 10"/>
          <p:cNvSpPr/>
          <p:nvPr/>
        </p:nvSpPr>
        <p:spPr>
          <a:xfrm>
            <a:off x="6642499" y="2652551"/>
            <a:ext cx="1976741"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chemeClr val="tx1"/>
                </a:solidFill>
              </a:rPr>
              <a:t>News</a:t>
            </a:r>
            <a:endParaRPr kumimoji="0" lang="en-US" b="1" i="0" strike="noStrike" kern="0" cap="none" spc="0" normalizeH="0" baseline="0" noProof="0" dirty="0">
              <a:ln>
                <a:noFill/>
              </a:ln>
              <a:solidFill>
                <a:schemeClr val="tx1"/>
              </a:solidFill>
              <a:effectLst/>
              <a:uLnTx/>
              <a:uFillTx/>
            </a:endParaRPr>
          </a:p>
        </p:txBody>
      </p:sp>
      <p:sp>
        <p:nvSpPr>
          <p:cNvPr id="19" name="TextBox 18">
            <a:extLst>
              <a:ext uri="{FF2B5EF4-FFF2-40B4-BE49-F238E27FC236}">
                <a16:creationId xmlns:a16="http://schemas.microsoft.com/office/drawing/2014/main" id="{F2D9FC38-48CD-47C0-AAF5-97C9DFF7FB28}"/>
              </a:ext>
            </a:extLst>
          </p:cNvPr>
          <p:cNvSpPr txBox="1"/>
          <p:nvPr/>
        </p:nvSpPr>
        <p:spPr>
          <a:xfrm>
            <a:off x="266329" y="6448743"/>
            <a:ext cx="717315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(8:30p, 9:30p, 10:30p, 11:30p) aggregated during 4-week time period (5/15/2017 – 6/11/2017).  </a:t>
            </a:r>
            <a:r>
              <a:rPr kumimoji="0" lang="en-US" sz="700" b="0" i="0"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Results include both “direct” and “related” TV topics.</a:t>
            </a:r>
          </a:p>
        </p:txBody>
      </p:sp>
      <p:sp>
        <p:nvSpPr>
          <p:cNvPr id="20" name="TextBox 19">
            <a:extLst>
              <a:ext uri="{FF2B5EF4-FFF2-40B4-BE49-F238E27FC236}">
                <a16:creationId xmlns:a16="http://schemas.microsoft.com/office/drawing/2014/main" id="{A749F295-2D19-47E7-97CD-DA63DA619612}"/>
              </a:ext>
            </a:extLst>
          </p:cNvPr>
          <p:cNvSpPr txBox="1"/>
          <p:nvPr/>
        </p:nvSpPr>
        <p:spPr>
          <a:xfrm>
            <a:off x="203712" y="5586291"/>
            <a:ext cx="8702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Trebuchet MS" panose="020B0603020202020204" pitchFamily="34" charset="0"/>
                <a:ea typeface="+mn-ea"/>
                <a:cs typeface="+mn-cs"/>
              </a:rPr>
              <a:t>*Ad-Supported Cable TV &amp; Broadcast TV includes programs or topics that aired, or were discussed, on multiple networks such as </a:t>
            </a:r>
            <a:r>
              <a:rPr lang="en-US" sz="1000" kern="0" dirty="0">
                <a:latin typeface="Trebuchet MS" panose="020B0603020202020204" pitchFamily="34" charset="0"/>
              </a:rPr>
              <a:t>popular news events</a:t>
            </a:r>
            <a:r>
              <a:rPr kumimoji="0" lang="en-US" sz="1000" b="0" i="0" u="none" strike="noStrike" kern="0" cap="none" spc="0" normalizeH="0" baseline="0" noProof="0" dirty="0">
                <a:ln>
                  <a:noFill/>
                </a:ln>
                <a:effectLst/>
                <a:uLnTx/>
                <a:uFillTx/>
                <a:latin typeface="Trebuchet MS" panose="020B0603020202020204" pitchFamily="34" charset="0"/>
                <a:ea typeface="+mn-ea"/>
                <a:cs typeface="+mn-cs"/>
              </a:rPr>
              <a:t> (i.e., the </a:t>
            </a:r>
            <a:r>
              <a:rPr kumimoji="0" lang="en-US" sz="1000" b="0" i="0" u="none" strike="noStrike" kern="0" cap="none" spc="0" normalizeH="0" baseline="0" noProof="0" dirty="0" err="1">
                <a:ln>
                  <a:noFill/>
                </a:ln>
                <a:effectLst/>
                <a:uLnTx/>
                <a:uFillTx/>
                <a:latin typeface="Trebuchet MS" panose="020B0603020202020204" pitchFamily="34" charset="0"/>
                <a:ea typeface="+mn-ea"/>
                <a:cs typeface="+mn-cs"/>
              </a:rPr>
              <a:t>Comey</a:t>
            </a:r>
            <a:r>
              <a:rPr kumimoji="0" lang="en-US" sz="1000" b="0" i="0" u="none" strike="noStrike" kern="0" cap="none" spc="0" normalizeH="0" baseline="0" noProof="0" dirty="0">
                <a:ln>
                  <a:noFill/>
                </a:ln>
                <a:effectLst/>
                <a:uLnTx/>
                <a:uFillTx/>
                <a:latin typeface="Trebuchet MS" panose="020B0603020202020204" pitchFamily="34" charset="0"/>
                <a:ea typeface="+mn-ea"/>
                <a:cs typeface="+mn-cs"/>
              </a:rPr>
              <a:t> testimony) or soccer events.</a:t>
            </a:r>
          </a:p>
        </p:txBody>
      </p:sp>
      <p:sp>
        <p:nvSpPr>
          <p:cNvPr id="24" name="Text Placeholder 4">
            <a:extLst>
              <a:ext uri="{FF2B5EF4-FFF2-40B4-BE49-F238E27FC236}">
                <a16:creationId xmlns:a16="http://schemas.microsoft.com/office/drawing/2014/main" id="{900B0A61-8E58-4A67-A10F-F662BCA535B3}"/>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26" name="Picture 25">
            <a:extLst>
              <a:ext uri="{FF2B5EF4-FFF2-40B4-BE49-F238E27FC236}">
                <a16:creationId xmlns:a16="http://schemas.microsoft.com/office/drawing/2014/main" id="{D1AB234B-90D6-452C-B0DA-9705A3B071B0}"/>
              </a:ext>
            </a:extLst>
          </p:cNvPr>
          <p:cNvPicPr>
            <a:picLocks noChangeAspect="1"/>
          </p:cNvPicPr>
          <p:nvPr/>
        </p:nvPicPr>
        <p:blipFill>
          <a:blip r:embed="rId6"/>
          <a:stretch>
            <a:fillRect/>
          </a:stretch>
        </p:blipFill>
        <p:spPr>
          <a:xfrm>
            <a:off x="1851067" y="6189666"/>
            <a:ext cx="234572" cy="234572"/>
          </a:xfrm>
          <a:prstGeom prst="rect">
            <a:avLst/>
          </a:prstGeom>
        </p:spPr>
      </p:pic>
      <p:pic>
        <p:nvPicPr>
          <p:cNvPr id="27" name="Picture 26">
            <a:extLst>
              <a:ext uri="{FF2B5EF4-FFF2-40B4-BE49-F238E27FC236}">
                <a16:creationId xmlns:a16="http://schemas.microsoft.com/office/drawing/2014/main" id="{BDD5C84E-D2EE-41CE-9B09-5CD8D9C2C3AC}"/>
              </a:ext>
            </a:extLst>
          </p:cNvPr>
          <p:cNvPicPr>
            <a:picLocks noChangeAspect="1"/>
          </p:cNvPicPr>
          <p:nvPr/>
        </p:nvPicPr>
        <p:blipFill>
          <a:blip r:embed="rId6"/>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3247738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22478" y="2268299"/>
            <a:ext cx="6135490" cy="964043"/>
          </a:xfrm>
        </p:spPr>
        <p:txBody>
          <a:bodyPr/>
          <a:lstStyle/>
          <a:p>
            <a:pPr>
              <a:lnSpc>
                <a:spcPts val="2000"/>
              </a:lnSpc>
            </a:pPr>
            <a:r>
              <a:rPr lang="en-US" sz="1500" b="0" dirty="0">
                <a:solidFill>
                  <a:schemeClr val="tx1"/>
                </a:solidFill>
                <a:cs typeface="Trebuchet MS"/>
              </a:rPr>
              <a:t>For More Information Visit Us Online</a:t>
            </a:r>
          </a:p>
          <a:p>
            <a:pPr>
              <a:lnSpc>
                <a:spcPts val="2000"/>
              </a:lnSpc>
            </a:pPr>
            <a:r>
              <a:rPr lang="en-US" sz="1800" dirty="0" err="1">
                <a:solidFill>
                  <a:srgbClr val="3682B4"/>
                </a:solidFill>
                <a:cs typeface="Trebuchet MS"/>
              </a:rPr>
              <a:t>TheVAB.com</a:t>
            </a:r>
            <a:endParaRPr lang="en-US" sz="1800" dirty="0">
              <a:solidFill>
                <a:srgbClr val="3682B4"/>
              </a:solidFill>
              <a:cs typeface="Trebuchet MS"/>
            </a:endParaRPr>
          </a:p>
          <a:p>
            <a:pPr>
              <a:lnSpc>
                <a:spcPts val="2000"/>
              </a:lnSpc>
            </a:pPr>
            <a:endParaRPr lang="en-US" sz="2500" dirty="0">
              <a:solidFill>
                <a:srgbClr val="3682B4"/>
              </a:solidFill>
            </a:endParaRPr>
          </a:p>
          <a:p>
            <a:pPr>
              <a:lnSpc>
                <a:spcPts val="2000"/>
              </a:lnSpc>
            </a:pPr>
            <a:endParaRPr lang="en-US" sz="2500" dirty="0">
              <a:solidFill>
                <a:srgbClr val="3682B4"/>
              </a:solidFill>
            </a:endParaRPr>
          </a:p>
        </p:txBody>
      </p:sp>
      <p:sp>
        <p:nvSpPr>
          <p:cNvPr id="4" name="Text Placeholder 2"/>
          <p:cNvSpPr>
            <a:spLocks noGrp="1"/>
          </p:cNvSpPr>
          <p:nvPr>
            <p:ph type="body" sz="quarter" idx="11"/>
          </p:nvPr>
        </p:nvSpPr>
        <p:spPr>
          <a:xfrm>
            <a:off x="4422478" y="3530596"/>
            <a:ext cx="6135490" cy="964043"/>
          </a:xfrm>
        </p:spPr>
        <p:txBody>
          <a:bodyPr/>
          <a:lstStyle/>
          <a:p>
            <a:pPr>
              <a:lnSpc>
                <a:spcPts val="2000"/>
              </a:lnSpc>
            </a:pPr>
            <a:r>
              <a:rPr lang="en-US" sz="1500" b="0" dirty="0">
                <a:solidFill>
                  <a:srgbClr val="000000"/>
                </a:solidFill>
                <a:cs typeface="Trebuchet MS"/>
              </a:rPr>
              <a:t>Follow us: </a:t>
            </a:r>
            <a:r>
              <a:rPr lang="en-US" sz="1500" b="0" dirty="0">
                <a:solidFill>
                  <a:schemeClr val="tx1"/>
                </a:solidFill>
                <a:cs typeface="Trebuchet MS"/>
              </a:rPr>
              <a:t> </a:t>
            </a:r>
          </a:p>
          <a:p>
            <a:pPr>
              <a:lnSpc>
                <a:spcPts val="2000"/>
              </a:lnSpc>
            </a:pPr>
            <a:r>
              <a:rPr lang="en-US" sz="1800" dirty="0">
                <a:solidFill>
                  <a:srgbClr val="3682B4"/>
                </a:solidFill>
                <a:cs typeface="Trebuchet MS"/>
              </a:rPr>
              <a:t>@</a:t>
            </a:r>
            <a:r>
              <a:rPr lang="en-US" sz="1800" dirty="0" err="1">
                <a:solidFill>
                  <a:srgbClr val="3682B4"/>
                </a:solidFill>
                <a:cs typeface="Trebuchet MS"/>
              </a:rPr>
              <a:t>VideoAdBureau</a:t>
            </a:r>
            <a:endParaRPr lang="en-US" sz="1800" dirty="0">
              <a:solidFill>
                <a:srgbClr val="3682B4"/>
              </a:solidFill>
            </a:endParaRPr>
          </a:p>
          <a:p>
            <a:pPr>
              <a:lnSpc>
                <a:spcPts val="2000"/>
              </a:lnSpc>
            </a:pPr>
            <a:endParaRPr lang="en-US" sz="2500" dirty="0">
              <a:solidFill>
                <a:srgbClr val="3682B4"/>
              </a:solidFill>
            </a:endParaRPr>
          </a:p>
        </p:txBody>
      </p:sp>
      <p:sp>
        <p:nvSpPr>
          <p:cNvPr id="5" name="Text Placeholder 2"/>
          <p:cNvSpPr>
            <a:spLocks noGrp="1"/>
          </p:cNvSpPr>
          <p:nvPr>
            <p:ph type="body" sz="quarter" idx="11"/>
          </p:nvPr>
        </p:nvSpPr>
        <p:spPr>
          <a:xfrm>
            <a:off x="4422476" y="4800605"/>
            <a:ext cx="6135490" cy="964043"/>
          </a:xfrm>
        </p:spPr>
        <p:txBody>
          <a:bodyPr/>
          <a:lstStyle/>
          <a:p>
            <a:pPr>
              <a:lnSpc>
                <a:spcPts val="2000"/>
              </a:lnSpc>
            </a:pPr>
            <a:r>
              <a:rPr lang="en-US" sz="1500" b="0" dirty="0">
                <a:solidFill>
                  <a:schemeClr val="tx1"/>
                </a:solidFill>
                <a:cs typeface="Trebuchet MS"/>
              </a:rPr>
              <a:t>Like us: </a:t>
            </a:r>
            <a:br>
              <a:rPr lang="en-US" sz="2200" dirty="0">
                <a:cs typeface="Trebuchet MS"/>
              </a:rPr>
            </a:br>
            <a:r>
              <a:rPr lang="en-US" sz="1800" dirty="0" err="1">
                <a:solidFill>
                  <a:srgbClr val="3682B4"/>
                </a:solidFill>
                <a:cs typeface="Trebuchet MS"/>
              </a:rPr>
              <a:t>facebook.com</a:t>
            </a:r>
            <a:r>
              <a:rPr lang="en-US" sz="1800" dirty="0">
                <a:solidFill>
                  <a:srgbClr val="3682B4"/>
                </a:solidFill>
                <a:cs typeface="Trebuchet MS"/>
              </a:rPr>
              <a:t>/</a:t>
            </a:r>
            <a:r>
              <a:rPr lang="en-US" sz="1800" dirty="0" err="1">
                <a:solidFill>
                  <a:srgbClr val="3682B4"/>
                </a:solidFill>
                <a:cs typeface="Trebuchet MS"/>
              </a:rPr>
              <a:t>VideoAdvertisingBureau</a:t>
            </a:r>
            <a:endParaRPr lang="en-US" sz="1800" dirty="0">
              <a:solidFill>
                <a:srgbClr val="3682B4"/>
              </a:solidFill>
            </a:endParaRPr>
          </a:p>
        </p:txBody>
      </p:sp>
      <p:pic>
        <p:nvPicPr>
          <p:cNvPr id="6" name="Picture 5" descr="face-ic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719" y="4470173"/>
            <a:ext cx="330432" cy="330432"/>
          </a:xfrm>
          <a:prstGeom prst="rect">
            <a:avLst/>
          </a:prstGeom>
        </p:spPr>
      </p:pic>
      <p:pic>
        <p:nvPicPr>
          <p:cNvPr id="7" name="Picture 6" descr="Twitter-ic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091" y="3163448"/>
            <a:ext cx="341752" cy="341752"/>
          </a:xfrm>
          <a:prstGeom prst="rect">
            <a:avLst/>
          </a:prstGeom>
        </p:spPr>
      </p:pic>
    </p:spTree>
    <p:extLst>
      <p:ext uri="{BB962C8B-B14F-4D97-AF65-F5344CB8AC3E}">
        <p14:creationId xmlns:p14="http://schemas.microsoft.com/office/powerpoint/2010/main" val="236116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AD001B-2C2C-4ACB-A92F-C3AAB70E8ED3}"/>
              </a:ext>
            </a:extLst>
          </p:cNvPr>
          <p:cNvPicPr>
            <a:picLocks noChangeAspect="1"/>
          </p:cNvPicPr>
          <p:nvPr/>
        </p:nvPicPr>
        <p:blipFill>
          <a:blip r:embed="rId2"/>
          <a:stretch>
            <a:fillRect/>
          </a:stretch>
        </p:blipFill>
        <p:spPr>
          <a:xfrm>
            <a:off x="0" y="0"/>
            <a:ext cx="9120311" cy="6858000"/>
          </a:xfrm>
          <a:prstGeom prst="rect">
            <a:avLst/>
          </a:prstGeom>
        </p:spPr>
      </p:pic>
      <p:sp>
        <p:nvSpPr>
          <p:cNvPr id="10" name="Title 1">
            <a:extLst>
              <a:ext uri="{FF2B5EF4-FFF2-40B4-BE49-F238E27FC236}">
                <a16:creationId xmlns:a16="http://schemas.microsoft.com/office/drawing/2014/main" id="{BE037A69-C836-48EE-A69F-802A0C59B263}"/>
              </a:ext>
            </a:extLst>
          </p:cNvPr>
          <p:cNvSpPr>
            <a:spLocks noGrp="1"/>
          </p:cNvSpPr>
          <p:nvPr>
            <p:ph type="ctrTitle"/>
          </p:nvPr>
        </p:nvSpPr>
        <p:spPr>
          <a:xfrm>
            <a:off x="3116062" y="5002207"/>
            <a:ext cx="5630005" cy="1517126"/>
          </a:xfrm>
        </p:spPr>
        <p:txBody>
          <a:bodyPr/>
          <a:lstStyle/>
          <a:p>
            <a:pPr algn="l">
              <a:lnSpc>
                <a:spcPts val="3800"/>
              </a:lnSpc>
            </a:pPr>
            <a:r>
              <a:rPr lang="en-US" sz="3600" b="1" dirty="0">
                <a:solidFill>
                  <a:schemeClr val="tx1"/>
                </a:solidFill>
                <a:latin typeface="+mj-lt"/>
                <a:cs typeface="+mj-cs"/>
              </a:rPr>
              <a:t>How “Live” TV Drives Social Engagement</a:t>
            </a:r>
          </a:p>
        </p:txBody>
      </p:sp>
    </p:spTree>
    <p:extLst>
      <p:ext uri="{BB962C8B-B14F-4D97-AF65-F5344CB8AC3E}">
        <p14:creationId xmlns:p14="http://schemas.microsoft.com/office/powerpoint/2010/main" val="3840853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875512" y="4022648"/>
            <a:ext cx="2097944" cy="85260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4" name="Rectangle 23"/>
          <p:cNvSpPr/>
          <p:nvPr/>
        </p:nvSpPr>
        <p:spPr>
          <a:xfrm>
            <a:off x="2303511" y="4013124"/>
            <a:ext cx="2233051" cy="214168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3" name="Rectangle 22"/>
          <p:cNvSpPr/>
          <p:nvPr/>
        </p:nvSpPr>
        <p:spPr>
          <a:xfrm>
            <a:off x="157723" y="4022649"/>
            <a:ext cx="2102364" cy="214168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 name="Slide Number Placeholder 1"/>
          <p:cNvSpPr txBox="1">
            <a:spLocks/>
          </p:cNvSpPr>
          <p:nvPr/>
        </p:nvSpPr>
        <p:spPr>
          <a:xfrm>
            <a:off x="6553200" y="572936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8" name="Rectangle 7"/>
          <p:cNvSpPr/>
          <p:nvPr/>
        </p:nvSpPr>
        <p:spPr>
          <a:xfrm>
            <a:off x="157723" y="3722725"/>
            <a:ext cx="2099702" cy="299924"/>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Family &amp; Friends</a:t>
            </a:r>
          </a:p>
        </p:txBody>
      </p:sp>
      <p:pic>
        <p:nvPicPr>
          <p:cNvPr id="9" name="Picture 8"/>
          <p:cNvPicPr>
            <a:picLocks noChangeAspect="1"/>
          </p:cNvPicPr>
          <p:nvPr/>
        </p:nvPicPr>
        <p:blipFill rotWithShape="1">
          <a:blip r:embed="rId3"/>
          <a:srcRect b="6444"/>
          <a:stretch/>
        </p:blipFill>
        <p:spPr>
          <a:xfrm>
            <a:off x="253337" y="4142706"/>
            <a:ext cx="954237" cy="892742"/>
          </a:xfrm>
          <a:prstGeom prst="ellipse">
            <a:avLst/>
          </a:prstGeom>
          <a:ln w="63500" cap="rnd">
            <a:solidFill>
              <a:srgbClr val="333333"/>
            </a:solidFill>
          </a:ln>
          <a:effectLst/>
        </p:spPr>
      </p:pic>
      <p:pic>
        <p:nvPicPr>
          <p:cNvPr id="16" name="Picture 15"/>
          <p:cNvPicPr>
            <a:picLocks noChangeAspect="1"/>
          </p:cNvPicPr>
          <p:nvPr/>
        </p:nvPicPr>
        <p:blipFill>
          <a:blip r:embed="rId4"/>
          <a:stretch>
            <a:fillRect/>
          </a:stretch>
        </p:blipFill>
        <p:spPr>
          <a:xfrm>
            <a:off x="2723016" y="5140505"/>
            <a:ext cx="1491796" cy="838200"/>
          </a:xfrm>
          <a:prstGeom prst="ellipse">
            <a:avLst/>
          </a:prstGeom>
          <a:ln w="63500" cap="rnd">
            <a:solidFill>
              <a:srgbClr val="333333"/>
            </a:solidFill>
          </a:ln>
          <a:effectLst/>
        </p:spPr>
      </p:pic>
      <p:sp>
        <p:nvSpPr>
          <p:cNvPr id="20" name="Rectangle 19"/>
          <p:cNvSpPr/>
          <p:nvPr/>
        </p:nvSpPr>
        <p:spPr>
          <a:xfrm>
            <a:off x="2300849" y="3722725"/>
            <a:ext cx="2233051" cy="299924"/>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Escapism</a:t>
            </a:r>
          </a:p>
        </p:txBody>
      </p:sp>
      <p:sp>
        <p:nvSpPr>
          <p:cNvPr id="21" name="Rectangle 20"/>
          <p:cNvSpPr/>
          <p:nvPr/>
        </p:nvSpPr>
        <p:spPr>
          <a:xfrm>
            <a:off x="4577324" y="3722725"/>
            <a:ext cx="2233051" cy="299924"/>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Competition</a:t>
            </a:r>
          </a:p>
        </p:txBody>
      </p:sp>
      <p:sp>
        <p:nvSpPr>
          <p:cNvPr id="22" name="Rectangle 21"/>
          <p:cNvSpPr/>
          <p:nvPr/>
        </p:nvSpPr>
        <p:spPr>
          <a:xfrm>
            <a:off x="6872849" y="3722725"/>
            <a:ext cx="2100607" cy="299924"/>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Inspirational</a:t>
            </a:r>
          </a:p>
        </p:txBody>
      </p:sp>
      <p:sp>
        <p:nvSpPr>
          <p:cNvPr id="25" name="Rectangle 24"/>
          <p:cNvSpPr/>
          <p:nvPr/>
        </p:nvSpPr>
        <p:spPr>
          <a:xfrm>
            <a:off x="4579986" y="4022649"/>
            <a:ext cx="2233051" cy="214168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pic>
        <p:nvPicPr>
          <p:cNvPr id="27" name="Picture 24" descr="dwts-logo-1.jpg (1280×7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6067" y="5273439"/>
            <a:ext cx="1302689" cy="805887"/>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sp>
        <p:nvSpPr>
          <p:cNvPr id="32" name="Rectangle 31"/>
          <p:cNvSpPr/>
          <p:nvPr/>
        </p:nvSpPr>
        <p:spPr>
          <a:xfrm>
            <a:off x="6878173" y="4984674"/>
            <a:ext cx="2098773" cy="117013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33" name="Rectangle 32"/>
          <p:cNvSpPr/>
          <p:nvPr/>
        </p:nvSpPr>
        <p:spPr>
          <a:xfrm>
            <a:off x="6875511" y="4875250"/>
            <a:ext cx="2100608" cy="299924"/>
          </a:xfrm>
          <a:prstGeom prst="rect">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Informational</a:t>
            </a:r>
          </a:p>
        </p:txBody>
      </p:sp>
      <p:sp>
        <p:nvSpPr>
          <p:cNvPr id="5" name="TextBox 4"/>
          <p:cNvSpPr txBox="1"/>
          <p:nvPr/>
        </p:nvSpPr>
        <p:spPr>
          <a:xfrm>
            <a:off x="157723" y="1251309"/>
            <a:ext cx="8819223" cy="2462213"/>
          </a:xfrm>
          <a:prstGeom prst="rect">
            <a:avLst/>
          </a:prstGeom>
          <a:noFill/>
        </p:spPr>
        <p:txBody>
          <a:bodyPr wrap="square" rtlCol="0">
            <a:spAutoFit/>
          </a:bodyPr>
          <a:lstStyle/>
          <a:p>
            <a:pPr lvl="0" defTabSz="914400">
              <a:defRPr/>
            </a:pPr>
            <a:r>
              <a:rPr lang="en-US" sz="1400" kern="0" dirty="0">
                <a:solidFill>
                  <a:prstClr val="black"/>
                </a:solidFill>
                <a:latin typeface="Trebuchet MS" panose="020B0603020202020204" pitchFamily="34" charset="0"/>
              </a:rPr>
              <a:t>No longer a passive medium, ad-supported TV compels millions of people to actively share their “real-time” thoughts and opinions on the content they’re consuming live</a:t>
            </a:r>
          </a:p>
          <a:p>
            <a:pPr marL="285750" lvl="0" indent="-285750" defTabSz="914400">
              <a:buFont typeface="Arial" panose="020B0604020202020204" pitchFamily="34" charset="0"/>
              <a:buChar char="•"/>
              <a:defRPr/>
            </a:pPr>
            <a:endParaRPr lang="en-US" sz="1400" kern="0" dirty="0">
              <a:solidFill>
                <a:prstClr val="black"/>
              </a:solidFill>
              <a:latin typeface="Trebuchet MS" panose="020B0603020202020204" pitchFamily="34" charset="0"/>
            </a:endParaRPr>
          </a:p>
          <a:p>
            <a:pPr lvl="0" defTabSz="914400">
              <a:defRPr/>
            </a:pPr>
            <a:r>
              <a:rPr lang="en-US" sz="1400" kern="0" dirty="0">
                <a:solidFill>
                  <a:prstClr val="black"/>
                </a:solidFill>
                <a:latin typeface="Trebuchet MS" panose="020B0603020202020204" pitchFamily="34" charset="0"/>
              </a:rPr>
              <a:t>Why? </a:t>
            </a:r>
          </a:p>
          <a:p>
            <a:pPr marL="285750" lvl="0" indent="-285750" defTabSz="914400">
              <a:buFont typeface="Arial" panose="020B0604020202020204" pitchFamily="34" charset="0"/>
              <a:buChar char="•"/>
              <a:defRPr/>
            </a:pPr>
            <a:r>
              <a:rPr lang="en-US" sz="1400" kern="0" dirty="0">
                <a:solidFill>
                  <a:prstClr val="black"/>
                </a:solidFill>
                <a:latin typeface="Trebuchet MS" panose="020B0603020202020204" pitchFamily="34" charset="0"/>
              </a:rPr>
              <a:t>Because TV consistently creates and captures moments that are </a:t>
            </a:r>
            <a:r>
              <a:rPr lang="en-US" sz="1400" i="1" kern="0" dirty="0">
                <a:solidFill>
                  <a:prstClr val="black"/>
                </a:solidFill>
                <a:latin typeface="Trebuchet MS" panose="020B0603020202020204" pitchFamily="34" charset="0"/>
              </a:rPr>
              <a:t>exciting</a:t>
            </a:r>
            <a:r>
              <a:rPr lang="en-US" sz="1400" kern="0" dirty="0">
                <a:solidFill>
                  <a:prstClr val="black"/>
                </a:solidFill>
                <a:latin typeface="Trebuchet MS" panose="020B0603020202020204" pitchFamily="34" charset="0"/>
              </a:rPr>
              <a:t>, </a:t>
            </a:r>
            <a:r>
              <a:rPr lang="en-US" sz="1400" i="1" kern="0" dirty="0">
                <a:solidFill>
                  <a:prstClr val="black"/>
                </a:solidFill>
                <a:latin typeface="Trebuchet MS" panose="020B0603020202020204" pitchFamily="34" charset="0"/>
              </a:rPr>
              <a:t>entertaining</a:t>
            </a:r>
            <a:r>
              <a:rPr lang="en-US" sz="1400" kern="0" dirty="0">
                <a:solidFill>
                  <a:prstClr val="black"/>
                </a:solidFill>
                <a:latin typeface="Trebuchet MS" panose="020B0603020202020204" pitchFamily="34" charset="0"/>
              </a:rPr>
              <a:t>, </a:t>
            </a:r>
            <a:r>
              <a:rPr lang="en-US" sz="1400" i="1" kern="0" dirty="0">
                <a:solidFill>
                  <a:prstClr val="black"/>
                </a:solidFill>
                <a:latin typeface="Trebuchet MS" panose="020B0603020202020204" pitchFamily="34" charset="0"/>
              </a:rPr>
              <a:t>humorous</a:t>
            </a:r>
            <a:r>
              <a:rPr lang="en-US" sz="1400" kern="0" dirty="0">
                <a:solidFill>
                  <a:prstClr val="black"/>
                </a:solidFill>
                <a:latin typeface="Trebuchet MS" panose="020B0603020202020204" pitchFamily="34" charset="0"/>
              </a:rPr>
              <a:t>, </a:t>
            </a:r>
            <a:r>
              <a:rPr lang="en-US" sz="1400" i="1" kern="0" dirty="0">
                <a:solidFill>
                  <a:prstClr val="black"/>
                </a:solidFill>
                <a:latin typeface="Trebuchet MS" panose="020B0603020202020204" pitchFamily="34" charset="0"/>
              </a:rPr>
              <a:t>enlightening</a:t>
            </a:r>
            <a:r>
              <a:rPr lang="en-US" sz="1400" kern="0" dirty="0">
                <a:solidFill>
                  <a:prstClr val="black"/>
                </a:solidFill>
                <a:latin typeface="Trebuchet MS" panose="020B0603020202020204" pitchFamily="34" charset="0"/>
              </a:rPr>
              <a:t>, </a:t>
            </a:r>
            <a:r>
              <a:rPr lang="en-US" sz="1400" i="1" kern="0" dirty="0">
                <a:solidFill>
                  <a:prstClr val="black"/>
                </a:solidFill>
                <a:latin typeface="Trebuchet MS" panose="020B0603020202020204" pitchFamily="34" charset="0"/>
              </a:rPr>
              <a:t>uplifting</a:t>
            </a:r>
            <a:r>
              <a:rPr lang="en-US" sz="1400" kern="0" dirty="0">
                <a:solidFill>
                  <a:prstClr val="black"/>
                </a:solidFill>
                <a:latin typeface="Trebuchet MS" panose="020B0603020202020204" pitchFamily="34" charset="0"/>
              </a:rPr>
              <a:t>, </a:t>
            </a:r>
            <a:r>
              <a:rPr lang="en-US" sz="1400" i="1" kern="0" dirty="0">
                <a:solidFill>
                  <a:prstClr val="black"/>
                </a:solidFill>
                <a:latin typeface="Trebuchet MS" panose="020B0603020202020204" pitchFamily="34" charset="0"/>
              </a:rPr>
              <a:t>aspirational</a:t>
            </a:r>
            <a:r>
              <a:rPr lang="en-US" sz="1400" kern="0" dirty="0">
                <a:solidFill>
                  <a:prstClr val="black"/>
                </a:solidFill>
                <a:latin typeface="Trebuchet MS" panose="020B0603020202020204" pitchFamily="34" charset="0"/>
              </a:rPr>
              <a:t>, </a:t>
            </a:r>
            <a:r>
              <a:rPr lang="en-US" sz="1400" i="1" kern="0" dirty="0">
                <a:solidFill>
                  <a:prstClr val="black"/>
                </a:solidFill>
                <a:latin typeface="Trebuchet MS" panose="020B0603020202020204" pitchFamily="34" charset="0"/>
              </a:rPr>
              <a:t>inspirational</a:t>
            </a:r>
            <a:r>
              <a:rPr lang="en-US" sz="1400" kern="0" dirty="0">
                <a:solidFill>
                  <a:prstClr val="black"/>
                </a:solidFill>
                <a:latin typeface="Trebuchet MS" panose="020B0603020202020204" pitchFamily="34" charset="0"/>
              </a:rPr>
              <a:t> and </a:t>
            </a:r>
            <a:r>
              <a:rPr lang="en-US" sz="1400" i="1" kern="0" dirty="0">
                <a:solidFill>
                  <a:prstClr val="black"/>
                </a:solidFill>
                <a:latin typeface="Trebuchet MS" panose="020B0603020202020204" pitchFamily="34" charset="0"/>
              </a:rPr>
              <a:t>educational</a:t>
            </a:r>
            <a:r>
              <a:rPr lang="en-US" sz="1400" kern="0" dirty="0">
                <a:solidFill>
                  <a:prstClr val="black"/>
                </a:solidFill>
                <a:latin typeface="Trebuchet MS" panose="020B0603020202020204" pitchFamily="34" charset="0"/>
              </a:rPr>
              <a:t>...moments that people almost immediately share and talk about online </a:t>
            </a:r>
          </a:p>
          <a:p>
            <a:pPr marL="285750" lvl="0" indent="-285750" defTabSz="914400">
              <a:buFont typeface="Arial" panose="020B0604020202020204" pitchFamily="34" charset="0"/>
              <a:buChar char="•"/>
              <a:defRPr/>
            </a:pPr>
            <a:endParaRPr lang="en-US" sz="1400" kern="0" dirty="0">
              <a:solidFill>
                <a:prstClr val="black"/>
              </a:solidFill>
              <a:latin typeface="Trebuchet MS" panose="020B0603020202020204" pitchFamily="34" charset="0"/>
            </a:endParaRPr>
          </a:p>
          <a:p>
            <a:pPr marL="285750" lvl="0" indent="-285750" defTabSz="914400">
              <a:buFont typeface="Arial" panose="020B0604020202020204" pitchFamily="34" charset="0"/>
              <a:buChar char="•"/>
              <a:defRPr/>
            </a:pPr>
            <a:r>
              <a:rPr lang="en-US" sz="1400" kern="0" dirty="0">
                <a:solidFill>
                  <a:prstClr val="black"/>
                </a:solidFill>
                <a:latin typeface="Trebuchet MS" panose="020B0603020202020204" pitchFamily="34" charset="0"/>
              </a:rPr>
              <a:t>Also, in addition to providing pure escapism, TV delivers engaging content centered on real-life themes that viewers can relate to…these shared experiences often lead viewers to take action by participating in online conversations</a:t>
            </a:r>
          </a:p>
        </p:txBody>
      </p:sp>
      <p:sp>
        <p:nvSpPr>
          <p:cNvPr id="6" name="TextBox 5"/>
          <p:cNvSpPr txBox="1"/>
          <p:nvPr/>
        </p:nvSpPr>
        <p:spPr>
          <a:xfrm>
            <a:off x="127819" y="357678"/>
            <a:ext cx="8785824" cy="810478"/>
          </a:xfrm>
          <a:prstGeom prst="rect">
            <a:avLst/>
          </a:prstGeom>
          <a:noFill/>
        </p:spPr>
        <p:txBody>
          <a:bodyPr wrap="square" rtlCol="0">
            <a:spAutoFit/>
          </a:bodyPr>
          <a:lstStyle/>
          <a:p>
            <a:pPr algn="ctr">
              <a:lnSpc>
                <a:spcPts val="2800"/>
              </a:lnSpc>
              <a:spcBef>
                <a:spcPct val="0"/>
              </a:spcBef>
              <a:defRPr/>
            </a:pPr>
            <a:r>
              <a:rPr lang="en-US" sz="2600" spc="-100" dirty="0">
                <a:latin typeface="Trebuchet MS"/>
                <a:ea typeface="+mj-ea"/>
              </a:rPr>
              <a:t>“Live” Ad-Supported TV Content Fosters Emotional Connections That Lead To Social Engagement</a:t>
            </a:r>
          </a:p>
        </p:txBody>
      </p:sp>
      <p:pic>
        <p:nvPicPr>
          <p:cNvPr id="37" name="Picture 6" descr="https://upload.wikimedia.org/wikipedia/en/0/00/Logo_All_In_with_Chris_Hayes.jpg">
            <a:extLst>
              <a:ext uri="{FF2B5EF4-FFF2-40B4-BE49-F238E27FC236}">
                <a16:creationId xmlns:a16="http://schemas.microsoft.com/office/drawing/2014/main" id="{0D043A18-BA96-4C1F-9445-45BBAD76A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1214" y="5277358"/>
            <a:ext cx="1031836" cy="447129"/>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38" name="Picture 2" descr="http://images.amcnetworks.com/amc.com/wp-content/uploads/2017/04/fear-the-walking-dead-season-3-key-art-nick-dillane-400x600.jpg">
            <a:extLst>
              <a:ext uri="{FF2B5EF4-FFF2-40B4-BE49-F238E27FC236}">
                <a16:creationId xmlns:a16="http://schemas.microsoft.com/office/drawing/2014/main" id="{AEBC1F76-9039-4335-A568-E9A5EB4590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516" y="4152511"/>
            <a:ext cx="605900" cy="908850"/>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39" name="Picture 2" descr="195501.jpg (1023×221)">
            <a:extLst>
              <a:ext uri="{FF2B5EF4-FFF2-40B4-BE49-F238E27FC236}">
                <a16:creationId xmlns:a16="http://schemas.microsoft.com/office/drawing/2014/main" id="{0170C9FE-A168-42E4-8A4B-0D7155F507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0610" y="4444706"/>
            <a:ext cx="1129643" cy="359085"/>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3076" name="Picture 4" descr="https://vignette4.wikia.nocookie.net/survivor/images/6/6b/Survivor_Universal_Logo.jpg/revision/latest?cb=20100204174448">
            <a:extLst>
              <a:ext uri="{FF2B5EF4-FFF2-40B4-BE49-F238E27FC236}">
                <a16:creationId xmlns:a16="http://schemas.microsoft.com/office/drawing/2014/main" id="{65376219-4240-4EA9-8D99-748D71C62E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9826" y="4621812"/>
            <a:ext cx="897860" cy="566618"/>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3078" name="Picture 6" descr="File:Beat Shazam.jpg">
            <a:extLst>
              <a:ext uri="{FF2B5EF4-FFF2-40B4-BE49-F238E27FC236}">
                <a16:creationId xmlns:a16="http://schemas.microsoft.com/office/drawing/2014/main" id="{115E2D17-9A80-4BC3-A0D1-99731E2A0B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9451" y="4164503"/>
            <a:ext cx="1076951" cy="722739"/>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3082" name="Picture 10" descr="https://upload.wikimedia.org/wikipedia/commons/thumb/f/fb/Grey%27s_Anatomy_Logo.svg/2000px-Grey%27s_Anatomy_Logo.svg.png">
            <a:extLst>
              <a:ext uri="{FF2B5EF4-FFF2-40B4-BE49-F238E27FC236}">
                <a16:creationId xmlns:a16="http://schemas.microsoft.com/office/drawing/2014/main" id="{0924CFE9-7B90-4AD2-A883-E30CA5C568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686" y="5643509"/>
            <a:ext cx="1728424" cy="378393"/>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3084" name="Picture 12" descr="https://images.bwwstatic.com/tvshowlogos/smF5954595-ACAA-E374-C9976C306B6C298F.jpg">
            <a:extLst>
              <a:ext uri="{FF2B5EF4-FFF2-40B4-BE49-F238E27FC236}">
                <a16:creationId xmlns:a16="http://schemas.microsoft.com/office/drawing/2014/main" id="{BBA849F4-B629-4D25-86EB-1EB3EFE46D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9833" y="4564942"/>
            <a:ext cx="902981" cy="902981"/>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40" name="Picture 38" descr="20130216193114Iyanla_Fix_My_Life_Title_Card.jpg (680×478)">
            <a:extLst>
              <a:ext uri="{FF2B5EF4-FFF2-40B4-BE49-F238E27FC236}">
                <a16:creationId xmlns:a16="http://schemas.microsoft.com/office/drawing/2014/main" id="{A7E4FDE8-AFD8-48C5-B268-D1341BF9C89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4889" b="29440"/>
          <a:stretch/>
        </p:blipFill>
        <p:spPr bwMode="auto">
          <a:xfrm>
            <a:off x="7223767" y="4244307"/>
            <a:ext cx="1398770" cy="449054"/>
          </a:xfrm>
          <a:prstGeom prst="ellipse">
            <a:avLst/>
          </a:prstGeom>
          <a:ln w="6350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EB5CA2D5-E153-432C-BA08-C403E7D84DDF}"/>
              </a:ext>
            </a:extLst>
          </p:cNvPr>
          <p:cNvPicPr>
            <a:picLocks noChangeAspect="1"/>
          </p:cNvPicPr>
          <p:nvPr/>
        </p:nvPicPr>
        <p:blipFill rotWithShape="1">
          <a:blip r:embed="rId14"/>
          <a:srcRect l="9845" t="14270" r="11638" b="19490"/>
          <a:stretch/>
        </p:blipFill>
        <p:spPr>
          <a:xfrm>
            <a:off x="8088186" y="5504049"/>
            <a:ext cx="776791" cy="545411"/>
          </a:xfrm>
          <a:prstGeom prst="ellipse">
            <a:avLst/>
          </a:prstGeom>
          <a:ln w="63500" cap="rnd">
            <a:solidFill>
              <a:srgbClr val="333333"/>
            </a:solidFill>
          </a:ln>
          <a:effectLst/>
        </p:spPr>
      </p:pic>
      <p:sp>
        <p:nvSpPr>
          <p:cNvPr id="35" name="Text Placeholder 4">
            <a:extLst>
              <a:ext uri="{FF2B5EF4-FFF2-40B4-BE49-F238E27FC236}">
                <a16:creationId xmlns:a16="http://schemas.microsoft.com/office/drawing/2014/main" id="{E7141502-8E9D-4CB3-A5DA-6A83FD67DF28}"/>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41" name="Picture 40">
            <a:extLst>
              <a:ext uri="{FF2B5EF4-FFF2-40B4-BE49-F238E27FC236}">
                <a16:creationId xmlns:a16="http://schemas.microsoft.com/office/drawing/2014/main" id="{FFFB4A2C-F093-447C-8A8F-05F2989885C1}"/>
              </a:ext>
            </a:extLst>
          </p:cNvPr>
          <p:cNvPicPr>
            <a:picLocks noChangeAspect="1"/>
          </p:cNvPicPr>
          <p:nvPr/>
        </p:nvPicPr>
        <p:blipFill>
          <a:blip r:embed="rId15"/>
          <a:stretch>
            <a:fillRect/>
          </a:stretch>
        </p:blipFill>
        <p:spPr>
          <a:xfrm>
            <a:off x="1851067" y="6189666"/>
            <a:ext cx="234572" cy="234572"/>
          </a:xfrm>
          <a:prstGeom prst="rect">
            <a:avLst/>
          </a:prstGeom>
        </p:spPr>
      </p:pic>
      <p:pic>
        <p:nvPicPr>
          <p:cNvPr id="42" name="Picture 41">
            <a:extLst>
              <a:ext uri="{FF2B5EF4-FFF2-40B4-BE49-F238E27FC236}">
                <a16:creationId xmlns:a16="http://schemas.microsoft.com/office/drawing/2014/main" id="{2F8A4A83-B01E-4E6D-AB27-A5D03C05ACF8}"/>
              </a:ext>
            </a:extLst>
          </p:cNvPr>
          <p:cNvPicPr>
            <a:picLocks noChangeAspect="1"/>
          </p:cNvPicPr>
          <p:nvPr/>
        </p:nvPicPr>
        <p:blipFill>
          <a:blip r:embed="rId15"/>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786882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736A163-5E5C-4995-A5C7-CF2019DEABCC}" type="slidenum">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chemeClr val="tx1">
                  <a:tint val="75000"/>
                </a:schemeClr>
              </a:solidFill>
              <a:effectLst/>
              <a:uLnTx/>
              <a:uFillTx/>
              <a:latin typeface="Calibri" panose="020F0502020204030204" pitchFamily="34" charset="0"/>
              <a:ea typeface="+mn-ea"/>
              <a:cs typeface="+mn-cs"/>
            </a:endParaRPr>
          </a:p>
        </p:txBody>
      </p:sp>
      <p:sp>
        <p:nvSpPr>
          <p:cNvPr id="2" name="TextBox 1"/>
          <p:cNvSpPr txBox="1"/>
          <p:nvPr/>
        </p:nvSpPr>
        <p:spPr>
          <a:xfrm>
            <a:off x="177281" y="190934"/>
            <a:ext cx="8766694" cy="810478"/>
          </a:xfrm>
          <a:prstGeom prst="rect">
            <a:avLst/>
          </a:prstGeom>
          <a:noFill/>
        </p:spPr>
        <p:txBody>
          <a:bodyPr wrap="square" rtlCol="0">
            <a:spAutoFit/>
          </a:bodyPr>
          <a:lstStyle/>
          <a:p>
            <a:pPr marR="0" lvl="0" indent="0" algn="ctr" fontAlgn="auto">
              <a:lnSpc>
                <a:spcPts val="2800"/>
              </a:lnSpc>
              <a:spcBef>
                <a:spcPct val="0"/>
              </a:spcBef>
              <a:spcAft>
                <a:spcPts val="0"/>
              </a:spcAft>
              <a:buClrTx/>
              <a:buSzTx/>
              <a:buFontTx/>
              <a:buNone/>
              <a:tabLst/>
              <a:defRPr/>
            </a:pPr>
            <a:r>
              <a:rPr lang="en-US" sz="2600" spc="-100" dirty="0">
                <a:latin typeface="Trebuchet MS"/>
                <a:ea typeface="+mj-ea"/>
              </a:rPr>
              <a:t>Ad-Supported TV Also Captures &amp; Creates Society’s “Big Moments” Which Are Further Amplified On Social Media</a:t>
            </a:r>
          </a:p>
        </p:txBody>
      </p:sp>
      <p:sp>
        <p:nvSpPr>
          <p:cNvPr id="3" name="TextBox 2"/>
          <p:cNvSpPr txBox="1"/>
          <p:nvPr/>
        </p:nvSpPr>
        <p:spPr>
          <a:xfrm>
            <a:off x="195809" y="983264"/>
            <a:ext cx="874816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Trebuchet MS" panose="020B0603020202020204" pitchFamily="34" charset="0"/>
                <a:ea typeface="+mn-ea"/>
                <a:cs typeface="+mn-cs"/>
              </a:rPr>
              <a:t>Each month, Ad-supported TV gives us many memorable and iconic moments across sports, entertainment and news… moments that people couldn’t wait to talk about with others online. Here’s a look at some events</a:t>
            </a:r>
            <a:r>
              <a:rPr kumimoji="0" lang="en-US" sz="1200" b="0" i="0" u="none" strike="noStrike" kern="0" cap="none" spc="0" normalizeH="0" noProof="0" dirty="0">
                <a:ln>
                  <a:noFill/>
                </a:ln>
                <a:effectLst/>
                <a:uLnTx/>
                <a:uFillTx/>
                <a:latin typeface="Trebuchet MS" panose="020B0603020202020204" pitchFamily="34" charset="0"/>
                <a:ea typeface="+mn-ea"/>
                <a:cs typeface="+mn-cs"/>
              </a:rPr>
              <a:t> during May/June ‘17:</a:t>
            </a:r>
            <a:endParaRPr kumimoji="0" lang="en-US" sz="1200" b="0" i="0" u="none" strike="noStrike" kern="0" cap="none" spc="0" normalizeH="0" baseline="0" noProof="0" dirty="0">
              <a:ln>
                <a:noFill/>
              </a:ln>
              <a:effectLst/>
              <a:uLnTx/>
              <a:uFillTx/>
              <a:latin typeface="Trebuchet MS" panose="020B0603020202020204" pitchFamily="34" charset="0"/>
              <a:ea typeface="+mn-ea"/>
              <a:cs typeface="+mn-cs"/>
            </a:endParaRPr>
          </a:p>
        </p:txBody>
      </p:sp>
      <p:sp>
        <p:nvSpPr>
          <p:cNvPr id="21" name="TextBox 20"/>
          <p:cNvSpPr txBox="1"/>
          <p:nvPr/>
        </p:nvSpPr>
        <p:spPr>
          <a:xfrm>
            <a:off x="6887337" y="3877331"/>
            <a:ext cx="1998104"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sng" strike="noStrike" kern="0" cap="none" spc="0" normalizeH="0" baseline="0" noProof="0" dirty="0">
                <a:ln>
                  <a:noFill/>
                </a:ln>
                <a:effectLst/>
                <a:uLnTx/>
                <a:uFillTx/>
                <a:latin typeface="Trebuchet MS" panose="020B0603020202020204" pitchFamily="34" charset="0"/>
              </a:rPr>
              <a:t>Ashton Kutcher firing up Nashville with a catfish mic-drop at the CMT Awards</a:t>
            </a:r>
          </a:p>
        </p:txBody>
      </p:sp>
      <p:sp>
        <p:nvSpPr>
          <p:cNvPr id="22" name="TextBox 21"/>
          <p:cNvSpPr txBox="1"/>
          <p:nvPr/>
        </p:nvSpPr>
        <p:spPr>
          <a:xfrm>
            <a:off x="55917" y="1820631"/>
            <a:ext cx="216929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00" b="1" u="sng" kern="0" dirty="0">
                <a:latin typeface="Trebuchet MS" panose="020B0603020202020204" pitchFamily="34" charset="0"/>
              </a:rPr>
              <a:t>Pittsburgh Penguins defeat Nashville to become back-to-back Stanley Cup Champions</a:t>
            </a:r>
            <a:endParaRPr kumimoji="0" lang="en-US" sz="700" b="1" i="0" u="sng" strike="noStrike" kern="0" cap="none" spc="0" normalizeH="0" baseline="0" noProof="0" dirty="0">
              <a:ln>
                <a:noFill/>
              </a:ln>
              <a:effectLst/>
              <a:uLnTx/>
              <a:uFillTx/>
              <a:latin typeface="Trebuchet MS" panose="020B0603020202020204" pitchFamily="34" charset="0"/>
            </a:endParaRPr>
          </a:p>
        </p:txBody>
      </p:sp>
      <p:sp>
        <p:nvSpPr>
          <p:cNvPr id="24" name="TextBox 23"/>
          <p:cNvSpPr txBox="1"/>
          <p:nvPr/>
        </p:nvSpPr>
        <p:spPr>
          <a:xfrm>
            <a:off x="6913228" y="1807011"/>
            <a:ext cx="1882618"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sng" strike="noStrike" kern="0" cap="none" spc="0" normalizeH="0" baseline="0" noProof="0" dirty="0">
                <a:ln>
                  <a:noFill/>
                </a:ln>
                <a:effectLst/>
                <a:uLnTx/>
                <a:uFillTx/>
                <a:latin typeface="Trebuchet MS" panose="020B0603020202020204" pitchFamily="34" charset="0"/>
              </a:rPr>
              <a:t>Drake breaks the record for most wins at the </a:t>
            </a:r>
            <a:r>
              <a:rPr kumimoji="0" lang="en-US" sz="700" b="1" i="1" u="sng" strike="noStrike" kern="0" cap="none" spc="0" normalizeH="0" baseline="0" noProof="0" dirty="0">
                <a:ln>
                  <a:noFill/>
                </a:ln>
                <a:effectLst/>
                <a:uLnTx/>
                <a:uFillTx/>
                <a:latin typeface="Trebuchet MS" panose="020B0603020202020204" pitchFamily="34" charset="0"/>
              </a:rPr>
              <a:t>Billboard Music Awards</a:t>
            </a:r>
            <a:endParaRPr kumimoji="0" lang="en-US" sz="600" b="1" i="1" u="sng" strike="noStrike" kern="0" cap="none" spc="0" normalizeH="0" baseline="0" noProof="0" dirty="0">
              <a:ln>
                <a:noFill/>
              </a:ln>
              <a:effectLst/>
              <a:uLnTx/>
              <a:uFillTx/>
              <a:latin typeface="Trebuchet MS" panose="020B0603020202020204" pitchFamily="34" charset="0"/>
            </a:endParaRPr>
          </a:p>
        </p:txBody>
      </p:sp>
      <p:sp>
        <p:nvSpPr>
          <p:cNvPr id="26" name="TextBox 25"/>
          <p:cNvSpPr txBox="1"/>
          <p:nvPr/>
        </p:nvSpPr>
        <p:spPr>
          <a:xfrm>
            <a:off x="160876" y="3894218"/>
            <a:ext cx="198076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sng" strike="noStrike" kern="0" cap="none" spc="0" normalizeH="0" baseline="0" noProof="0" dirty="0">
                <a:ln>
                  <a:noFill/>
                </a:ln>
                <a:effectLst/>
                <a:uLnTx/>
                <a:uFillTx/>
                <a:latin typeface="Trebuchet MS" panose="020B0603020202020204" pitchFamily="34" charset="0"/>
              </a:rPr>
              <a:t>Golden State Warriors battle the Cleveland Cavaliers in a third consecutive NBA Finals</a:t>
            </a:r>
          </a:p>
        </p:txBody>
      </p:sp>
      <p:sp>
        <p:nvSpPr>
          <p:cNvPr id="28" name="TextBox 27"/>
          <p:cNvSpPr txBox="1"/>
          <p:nvPr/>
        </p:nvSpPr>
        <p:spPr>
          <a:xfrm>
            <a:off x="2289862" y="3895076"/>
            <a:ext cx="2109138"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00" b="1" u="sng" kern="0" dirty="0">
                <a:latin typeface="Trebuchet MS" panose="020B0603020202020204" pitchFamily="34" charset="0"/>
              </a:rPr>
              <a:t>Washington Nationals’ Bryce Harper storms the mound after getting hit by a pitch</a:t>
            </a:r>
            <a:endParaRPr kumimoji="0" lang="en-US" sz="600" b="1" i="0" u="sng" strike="noStrike" kern="0" cap="none" spc="0" normalizeH="0" baseline="0" noProof="0" dirty="0">
              <a:ln>
                <a:noFill/>
              </a:ln>
              <a:effectLst/>
              <a:uLnTx/>
              <a:uFillTx/>
              <a:latin typeface="Trebuchet MS" panose="020B0603020202020204" pitchFamily="34" charset="0"/>
            </a:endParaRPr>
          </a:p>
        </p:txBody>
      </p:sp>
      <p:sp>
        <p:nvSpPr>
          <p:cNvPr id="29" name="TextBox 28"/>
          <p:cNvSpPr txBox="1"/>
          <p:nvPr/>
        </p:nvSpPr>
        <p:spPr>
          <a:xfrm>
            <a:off x="2154910" y="1815297"/>
            <a:ext cx="225412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sng" strike="noStrike" kern="0" cap="none" spc="0" normalizeH="0" baseline="0" noProof="0" dirty="0">
                <a:ln>
                  <a:noFill/>
                </a:ln>
                <a:effectLst/>
                <a:uLnTx/>
                <a:uFillTx/>
                <a:latin typeface="Trebuchet MS" panose="020B0603020202020204" pitchFamily="34" charset="0"/>
              </a:rPr>
              <a:t>USMNT </a:t>
            </a:r>
            <a:r>
              <a:rPr lang="en-US" sz="700" b="1" u="sng" kern="0" dirty="0">
                <a:latin typeface="Trebuchet MS" panose="020B0603020202020204" pitchFamily="34" charset="0"/>
              </a:rPr>
              <a:t>scores unforgettable</a:t>
            </a:r>
            <a:r>
              <a:rPr kumimoji="0" lang="en-US" sz="700" b="1" i="0" u="sng" strike="noStrike" kern="0" cap="none" spc="0" normalizeH="0" baseline="0" noProof="0" dirty="0">
                <a:ln>
                  <a:noFill/>
                </a:ln>
                <a:effectLst/>
                <a:uLnTx/>
                <a:uFillTx/>
                <a:latin typeface="Trebuchet MS" panose="020B0603020202020204" pitchFamily="34" charset="0"/>
              </a:rPr>
              <a:t> goal </a:t>
            </a:r>
            <a:r>
              <a:rPr lang="en-US" sz="700" b="1" u="sng" kern="0" dirty="0">
                <a:latin typeface="Trebuchet MS" panose="020B0603020202020204" pitchFamily="34" charset="0"/>
              </a:rPr>
              <a:t>to earn a </a:t>
            </a:r>
            <a:r>
              <a:rPr kumimoji="0" lang="en-US" sz="700" b="1" i="0" u="sng" strike="noStrike" kern="0" cap="none" spc="0" normalizeH="0" baseline="0" noProof="0" dirty="0">
                <a:ln>
                  <a:noFill/>
                </a:ln>
                <a:effectLst/>
                <a:uLnTx/>
                <a:uFillTx/>
                <a:latin typeface="Trebuchet MS" panose="020B0603020202020204" pitchFamily="34" charset="0"/>
              </a:rPr>
              <a:t> crucial </a:t>
            </a:r>
            <a:r>
              <a:rPr lang="en-US" sz="700" b="1" u="sng" kern="0" dirty="0">
                <a:latin typeface="Trebuchet MS" panose="020B0603020202020204" pitchFamily="34" charset="0"/>
              </a:rPr>
              <a:t>tie </a:t>
            </a:r>
            <a:r>
              <a:rPr kumimoji="0" lang="en-US" sz="700" b="1" i="0" u="sng" strike="noStrike" kern="0" cap="none" spc="0" normalizeH="0" baseline="0" noProof="0" dirty="0">
                <a:ln>
                  <a:noFill/>
                </a:ln>
                <a:effectLst/>
                <a:uLnTx/>
                <a:uFillTx/>
                <a:latin typeface="Trebuchet MS" panose="020B0603020202020204" pitchFamily="34" charset="0"/>
              </a:rPr>
              <a:t>against their </a:t>
            </a:r>
            <a:r>
              <a:rPr lang="en-US" sz="700" b="1" u="sng" kern="0" dirty="0">
                <a:latin typeface="Trebuchet MS" panose="020B0603020202020204" pitchFamily="34" charset="0"/>
              </a:rPr>
              <a:t>r</a:t>
            </a:r>
            <a:r>
              <a:rPr kumimoji="0" lang="en-US" sz="700" b="1" i="0" u="sng" strike="noStrike" kern="0" cap="none" spc="0" normalizeH="0" baseline="0" noProof="0" dirty="0" err="1">
                <a:ln>
                  <a:noFill/>
                </a:ln>
                <a:effectLst/>
                <a:uLnTx/>
                <a:uFillTx/>
                <a:latin typeface="Trebuchet MS" panose="020B0603020202020204" pitchFamily="34" charset="0"/>
              </a:rPr>
              <a:t>ival</a:t>
            </a:r>
            <a:r>
              <a:rPr kumimoji="0" lang="en-US" sz="700" b="1" i="0" u="sng" strike="noStrike" kern="0" cap="none" spc="0" normalizeH="0" baseline="0" noProof="0" dirty="0">
                <a:ln>
                  <a:noFill/>
                </a:ln>
                <a:effectLst/>
                <a:uLnTx/>
                <a:uFillTx/>
                <a:latin typeface="Trebuchet MS" panose="020B0603020202020204" pitchFamily="34" charset="0"/>
              </a:rPr>
              <a:t>, Mexico</a:t>
            </a:r>
            <a:endParaRPr kumimoji="0" lang="en-US" sz="600" b="1" i="0" u="sng" strike="noStrike" kern="0" cap="none" spc="0" normalizeH="0" baseline="0" noProof="0" dirty="0">
              <a:ln>
                <a:noFill/>
              </a:ln>
              <a:effectLst/>
              <a:uLnTx/>
              <a:uFillTx/>
              <a:latin typeface="Trebuchet MS" panose="020B0603020202020204" pitchFamily="34" charset="0"/>
            </a:endParaRPr>
          </a:p>
        </p:txBody>
      </p:sp>
      <p:sp>
        <p:nvSpPr>
          <p:cNvPr id="30" name="TextBox 29"/>
          <p:cNvSpPr txBox="1"/>
          <p:nvPr/>
        </p:nvSpPr>
        <p:spPr>
          <a:xfrm>
            <a:off x="4809639" y="3908394"/>
            <a:ext cx="1816107"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u="sng" strike="noStrike" kern="0" cap="none" spc="0" normalizeH="0" baseline="0" noProof="0" dirty="0">
                <a:ln>
                  <a:noFill/>
                </a:ln>
                <a:effectLst/>
                <a:uLnTx/>
                <a:uFillTx/>
                <a:latin typeface="Trebuchet MS" panose="020B0603020202020204" pitchFamily="34" charset="0"/>
              </a:rPr>
              <a:t>Empire’s explosively shocking season</a:t>
            </a:r>
            <a:r>
              <a:rPr lang="en-US" sz="700" b="1" u="sng" kern="0" dirty="0">
                <a:latin typeface="Trebuchet MS" panose="020B0603020202020204" pitchFamily="34" charset="0"/>
              </a:rPr>
              <a:t> finale</a:t>
            </a:r>
            <a:endParaRPr kumimoji="0" lang="en-US" sz="700" b="1" u="sng" strike="noStrike" kern="0" cap="none" spc="0" normalizeH="0" baseline="0" noProof="0" dirty="0">
              <a:ln>
                <a:noFill/>
              </a:ln>
              <a:effectLst/>
              <a:uLnTx/>
              <a:uFillTx/>
              <a:latin typeface="Trebuchet MS" panose="020B0603020202020204" pitchFamily="34" charset="0"/>
            </a:endParaRPr>
          </a:p>
        </p:txBody>
      </p:sp>
      <p:sp>
        <p:nvSpPr>
          <p:cNvPr id="31" name="TextBox 30"/>
          <p:cNvSpPr txBox="1"/>
          <p:nvPr/>
        </p:nvSpPr>
        <p:spPr>
          <a:xfrm>
            <a:off x="4809640" y="1795861"/>
            <a:ext cx="1816108"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00" b="1" u="sng" kern="0" dirty="0">
                <a:latin typeface="Trebuchet MS" panose="020B0603020202020204" pitchFamily="34" charset="0"/>
              </a:rPr>
              <a:t>Rashad Jennings &amp; Emma Slater win</a:t>
            </a:r>
          </a:p>
          <a:p>
            <a:pPr marL="0" marR="0" lvl="0" indent="0" algn="ctr" defTabSz="914400" eaLnBrk="1" fontAlgn="auto" latinLnBrk="0" hangingPunct="1">
              <a:lnSpc>
                <a:spcPct val="100000"/>
              </a:lnSpc>
              <a:spcBef>
                <a:spcPts val="0"/>
              </a:spcBef>
              <a:spcAft>
                <a:spcPts val="0"/>
              </a:spcAft>
              <a:buClrTx/>
              <a:buSzTx/>
              <a:buFontTx/>
              <a:buNone/>
              <a:tabLst/>
              <a:defRPr/>
            </a:pPr>
            <a:r>
              <a:rPr lang="en-US" sz="700" b="1" i="1" u="sng" kern="0" dirty="0">
                <a:latin typeface="Trebuchet MS" panose="020B0603020202020204" pitchFamily="34" charset="0"/>
              </a:rPr>
              <a:t>Dancing With the Stars</a:t>
            </a:r>
            <a:r>
              <a:rPr lang="en-US" sz="700" b="1" u="sng" kern="0" dirty="0">
                <a:latin typeface="Trebuchet MS" panose="020B0603020202020204" pitchFamily="34" charset="0"/>
              </a:rPr>
              <a:t> in style</a:t>
            </a:r>
            <a:endParaRPr kumimoji="0" lang="en-US" sz="600" b="1" i="1" u="sng" strike="noStrike" kern="0" cap="none" spc="0" normalizeH="0" baseline="0" noProof="0" dirty="0">
              <a:ln>
                <a:noFill/>
              </a:ln>
              <a:effectLst/>
              <a:uLnTx/>
              <a:uFillTx/>
              <a:latin typeface="Trebuchet MS" panose="020B0603020202020204" pitchFamily="34" charset="0"/>
            </a:endParaRPr>
          </a:p>
        </p:txBody>
      </p:sp>
      <p:sp>
        <p:nvSpPr>
          <p:cNvPr id="40" name="Rectangle: Rounded Corners 39"/>
          <p:cNvSpPr/>
          <p:nvPr/>
        </p:nvSpPr>
        <p:spPr>
          <a:xfrm>
            <a:off x="4493821" y="1489005"/>
            <a:ext cx="108392" cy="4619424"/>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44467" y="1489005"/>
            <a:ext cx="4194266" cy="307777"/>
          </a:xfrm>
          <a:prstGeom prst="rect">
            <a:avLst/>
          </a:prstGeom>
          <a:solidFill>
            <a:schemeClr val="accent1"/>
          </a:solidFill>
          <a:ln>
            <a:solidFill>
              <a:schemeClr val="tx1"/>
            </a:solidFill>
          </a:ln>
        </p:spPr>
        <p:txBody>
          <a:bodyPr wrap="square" rtlCol="0">
            <a:spAutoFit/>
          </a:bodyPr>
          <a:lstStyle/>
          <a:p>
            <a:pPr algn="ctr"/>
            <a:r>
              <a:rPr lang="en-US" sz="1400" b="1" dirty="0">
                <a:solidFill>
                  <a:schemeClr val="bg1"/>
                </a:solidFill>
              </a:rPr>
              <a:t>Sports</a:t>
            </a:r>
          </a:p>
        </p:txBody>
      </p:sp>
      <p:sp>
        <p:nvSpPr>
          <p:cNvPr id="44" name="TextBox 43"/>
          <p:cNvSpPr txBox="1"/>
          <p:nvPr/>
        </p:nvSpPr>
        <p:spPr>
          <a:xfrm>
            <a:off x="4736384" y="1485892"/>
            <a:ext cx="4188498" cy="307777"/>
          </a:xfrm>
          <a:prstGeom prst="rect">
            <a:avLst/>
          </a:prstGeom>
          <a:solidFill>
            <a:srgbClr val="00CC99"/>
          </a:solidFill>
          <a:ln>
            <a:solidFill>
              <a:schemeClr val="tx1"/>
            </a:solidFill>
          </a:ln>
        </p:spPr>
        <p:txBody>
          <a:bodyPr wrap="square" rtlCol="0">
            <a:spAutoFit/>
          </a:bodyPr>
          <a:lstStyle/>
          <a:p>
            <a:pPr algn="ctr"/>
            <a:r>
              <a:rPr lang="en-US" sz="1400" b="1" dirty="0">
                <a:solidFill>
                  <a:schemeClr val="bg1"/>
                </a:solidFill>
              </a:rPr>
              <a:t>Entertainment</a:t>
            </a:r>
          </a:p>
        </p:txBody>
      </p:sp>
      <p:pic>
        <p:nvPicPr>
          <p:cNvPr id="2050" name="Picture 2" descr="http://www.post-gazette.com/image/2017/06/15/1140x_q90_a10-7_cTC_ca21,0,2600,1722/20170611mfpenssports40.jpg">
            <a:extLst>
              <a:ext uri="{FF2B5EF4-FFF2-40B4-BE49-F238E27FC236}">
                <a16:creationId xmlns:a16="http://schemas.microsoft.com/office/drawing/2014/main" id="{701728BF-02BD-4E14-8AEE-9BE83FC4E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03" y="2104559"/>
            <a:ext cx="1877045" cy="13139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60" name="Picture 12" descr="https://league-mp7static.mlsdigital.net/styles/image_landscape/s3/images/Bradley-celebrate.jpg?9Pwnk_Vy_Wx2gY.eqdw5KfbHpZ1EUqt0&amp;itok=4bw3RyWK&amp;c=08ce797bb0b111f4ccfb5e64e152df15">
            <a:extLst>
              <a:ext uri="{FF2B5EF4-FFF2-40B4-BE49-F238E27FC236}">
                <a16:creationId xmlns:a16="http://schemas.microsoft.com/office/drawing/2014/main" id="{C2AF45F9-06D6-4867-9267-59B79CD1EA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40" r="23461"/>
          <a:stretch/>
        </p:blipFill>
        <p:spPr bwMode="auto">
          <a:xfrm>
            <a:off x="2440510" y="2104559"/>
            <a:ext cx="1765692" cy="13186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DA55BCB-927D-4BF1-93E8-1A24631CFEC8}"/>
              </a:ext>
            </a:extLst>
          </p:cNvPr>
          <p:cNvPicPr>
            <a:picLocks noChangeAspect="1"/>
          </p:cNvPicPr>
          <p:nvPr/>
        </p:nvPicPr>
        <p:blipFill>
          <a:blip r:embed="rId5"/>
          <a:stretch>
            <a:fillRect/>
          </a:stretch>
        </p:blipFill>
        <p:spPr>
          <a:xfrm>
            <a:off x="209503" y="3436810"/>
            <a:ext cx="1889157" cy="451605"/>
          </a:xfrm>
          <a:prstGeom prst="rect">
            <a:avLst/>
          </a:prstGeom>
          <a:ln>
            <a:solidFill>
              <a:schemeClr val="tx1"/>
            </a:solidFill>
          </a:ln>
        </p:spPr>
      </p:pic>
      <p:pic>
        <p:nvPicPr>
          <p:cNvPr id="7" name="Picture 6">
            <a:extLst>
              <a:ext uri="{FF2B5EF4-FFF2-40B4-BE49-F238E27FC236}">
                <a16:creationId xmlns:a16="http://schemas.microsoft.com/office/drawing/2014/main" id="{1D94CF2D-E405-4D6D-BC29-495A9E295A04}"/>
              </a:ext>
            </a:extLst>
          </p:cNvPr>
          <p:cNvPicPr>
            <a:picLocks noChangeAspect="1"/>
          </p:cNvPicPr>
          <p:nvPr/>
        </p:nvPicPr>
        <p:blipFill>
          <a:blip r:embed="rId6"/>
          <a:stretch>
            <a:fillRect/>
          </a:stretch>
        </p:blipFill>
        <p:spPr>
          <a:xfrm>
            <a:off x="2439011" y="3443905"/>
            <a:ext cx="1767192" cy="435632"/>
          </a:xfrm>
          <a:prstGeom prst="rect">
            <a:avLst/>
          </a:prstGeom>
          <a:ln>
            <a:solidFill>
              <a:schemeClr val="tx1"/>
            </a:solidFill>
          </a:ln>
        </p:spPr>
      </p:pic>
      <p:pic>
        <p:nvPicPr>
          <p:cNvPr id="8" name="Picture 7">
            <a:extLst>
              <a:ext uri="{FF2B5EF4-FFF2-40B4-BE49-F238E27FC236}">
                <a16:creationId xmlns:a16="http://schemas.microsoft.com/office/drawing/2014/main" id="{FD234448-0DF1-420F-AB30-56382C2F0AAF}"/>
              </a:ext>
            </a:extLst>
          </p:cNvPr>
          <p:cNvPicPr>
            <a:picLocks noChangeAspect="1"/>
          </p:cNvPicPr>
          <p:nvPr/>
        </p:nvPicPr>
        <p:blipFill>
          <a:blip r:embed="rId7"/>
          <a:stretch>
            <a:fillRect/>
          </a:stretch>
        </p:blipFill>
        <p:spPr>
          <a:xfrm>
            <a:off x="242826" y="5579226"/>
            <a:ext cx="1898808" cy="484305"/>
          </a:xfrm>
          <a:prstGeom prst="rect">
            <a:avLst/>
          </a:prstGeom>
          <a:ln>
            <a:solidFill>
              <a:schemeClr val="tx1"/>
            </a:solidFill>
          </a:ln>
        </p:spPr>
      </p:pic>
      <p:pic>
        <p:nvPicPr>
          <p:cNvPr id="1026" name="Picture 2" descr="http://assets.nydailynews.com/polopoly_fs/1.3204987.1496098657!/img/httpImage/image.jpg_gen/derivatives/article_750/nl-baseball.jpg">
            <a:extLst>
              <a:ext uri="{FF2B5EF4-FFF2-40B4-BE49-F238E27FC236}">
                <a16:creationId xmlns:a16="http://schemas.microsoft.com/office/drawing/2014/main" id="{B6403F37-6315-4DA0-882E-5851170C462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563" r="7614"/>
          <a:stretch/>
        </p:blipFill>
        <p:spPr bwMode="auto">
          <a:xfrm>
            <a:off x="2442009" y="4199292"/>
            <a:ext cx="1767192" cy="13710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DE9C936-79BA-4BBD-A1A9-5A9094C2AFBE}"/>
              </a:ext>
            </a:extLst>
          </p:cNvPr>
          <p:cNvPicPr>
            <a:picLocks noChangeAspect="1"/>
          </p:cNvPicPr>
          <p:nvPr/>
        </p:nvPicPr>
        <p:blipFill>
          <a:blip r:embed="rId9"/>
          <a:stretch>
            <a:fillRect/>
          </a:stretch>
        </p:blipFill>
        <p:spPr>
          <a:xfrm>
            <a:off x="2442009" y="5577055"/>
            <a:ext cx="1768691" cy="486476"/>
          </a:xfrm>
          <a:prstGeom prst="rect">
            <a:avLst/>
          </a:prstGeom>
          <a:ln>
            <a:solidFill>
              <a:schemeClr val="tx1"/>
            </a:solidFill>
          </a:ln>
        </p:spPr>
      </p:pic>
      <p:pic>
        <p:nvPicPr>
          <p:cNvPr id="11" name="Picture 10">
            <a:extLst>
              <a:ext uri="{FF2B5EF4-FFF2-40B4-BE49-F238E27FC236}">
                <a16:creationId xmlns:a16="http://schemas.microsoft.com/office/drawing/2014/main" id="{9F890124-7B4B-488C-9CB3-8307F27BE72C}"/>
              </a:ext>
            </a:extLst>
          </p:cNvPr>
          <p:cNvPicPr>
            <a:picLocks noChangeAspect="1"/>
          </p:cNvPicPr>
          <p:nvPr/>
        </p:nvPicPr>
        <p:blipFill>
          <a:blip r:embed="rId10"/>
          <a:stretch>
            <a:fillRect/>
          </a:stretch>
        </p:blipFill>
        <p:spPr>
          <a:xfrm>
            <a:off x="6887337" y="5563376"/>
            <a:ext cx="1955227" cy="500155"/>
          </a:xfrm>
          <a:prstGeom prst="rect">
            <a:avLst/>
          </a:prstGeom>
          <a:ln>
            <a:solidFill>
              <a:schemeClr val="tx1"/>
            </a:solidFill>
          </a:ln>
        </p:spPr>
      </p:pic>
      <p:pic>
        <p:nvPicPr>
          <p:cNvPr id="1032" name="Picture 8" descr="https://media.glamour.com/photos/5925210f6f84e81a2775d70f/master/w_644,c_limit/dwts-finale-season-24-spring-2017-rashad-jennings-emma-slater.jpg">
            <a:extLst>
              <a:ext uri="{FF2B5EF4-FFF2-40B4-BE49-F238E27FC236}">
                <a16:creationId xmlns:a16="http://schemas.microsoft.com/office/drawing/2014/main" id="{EFD881AD-3DB3-4529-BDEF-37C1BCC0ADC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107" r="8178"/>
          <a:stretch/>
        </p:blipFill>
        <p:spPr bwMode="auto">
          <a:xfrm>
            <a:off x="4809640" y="2105321"/>
            <a:ext cx="1816108" cy="13178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2903D20-15BA-44EE-A880-25ACF9A4193A}"/>
              </a:ext>
            </a:extLst>
          </p:cNvPr>
          <p:cNvPicPr>
            <a:picLocks noChangeAspect="1"/>
          </p:cNvPicPr>
          <p:nvPr/>
        </p:nvPicPr>
        <p:blipFill>
          <a:blip r:embed="rId12"/>
          <a:stretch>
            <a:fillRect/>
          </a:stretch>
        </p:blipFill>
        <p:spPr>
          <a:xfrm>
            <a:off x="4809639" y="3438029"/>
            <a:ext cx="1816107" cy="459268"/>
          </a:xfrm>
          <a:prstGeom prst="rect">
            <a:avLst/>
          </a:prstGeom>
          <a:ln>
            <a:solidFill>
              <a:schemeClr val="tx1"/>
            </a:solidFill>
          </a:ln>
        </p:spPr>
      </p:pic>
      <p:pic>
        <p:nvPicPr>
          <p:cNvPr id="14" name="Picture 13">
            <a:extLst>
              <a:ext uri="{FF2B5EF4-FFF2-40B4-BE49-F238E27FC236}">
                <a16:creationId xmlns:a16="http://schemas.microsoft.com/office/drawing/2014/main" id="{6978761A-3A76-40C0-B186-F826C4BABBC2}"/>
              </a:ext>
            </a:extLst>
          </p:cNvPr>
          <p:cNvPicPr>
            <a:picLocks noChangeAspect="1"/>
          </p:cNvPicPr>
          <p:nvPr/>
        </p:nvPicPr>
        <p:blipFill rotWithShape="1">
          <a:blip r:embed="rId13"/>
          <a:srcRect b="9991"/>
          <a:stretch/>
        </p:blipFill>
        <p:spPr>
          <a:xfrm>
            <a:off x="6902908" y="4172669"/>
            <a:ext cx="1948009" cy="1382120"/>
          </a:xfrm>
          <a:prstGeom prst="rect">
            <a:avLst/>
          </a:prstGeom>
          <a:ln>
            <a:solidFill>
              <a:schemeClr val="tx1"/>
            </a:solidFill>
          </a:ln>
        </p:spPr>
      </p:pic>
      <p:pic>
        <p:nvPicPr>
          <p:cNvPr id="1034" name="Picture 10" descr="Empire Season 3 Finale Recap">
            <a:extLst>
              <a:ext uri="{FF2B5EF4-FFF2-40B4-BE49-F238E27FC236}">
                <a16:creationId xmlns:a16="http://schemas.microsoft.com/office/drawing/2014/main" id="{6DCB05FB-3BAD-42DC-BA91-51BE5E278C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27713" y="4199269"/>
            <a:ext cx="1798034" cy="1355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37B92B2-C487-4AA4-96AF-49D96DF87E6D}"/>
              </a:ext>
            </a:extLst>
          </p:cNvPr>
          <p:cNvPicPr>
            <a:picLocks noChangeAspect="1"/>
          </p:cNvPicPr>
          <p:nvPr/>
        </p:nvPicPr>
        <p:blipFill>
          <a:blip r:embed="rId15"/>
          <a:stretch>
            <a:fillRect/>
          </a:stretch>
        </p:blipFill>
        <p:spPr>
          <a:xfrm>
            <a:off x="4809639" y="5563376"/>
            <a:ext cx="1816108" cy="500155"/>
          </a:xfrm>
          <a:prstGeom prst="rect">
            <a:avLst/>
          </a:prstGeom>
          <a:ln>
            <a:solidFill>
              <a:schemeClr val="tx1"/>
            </a:solidFill>
          </a:ln>
        </p:spPr>
      </p:pic>
      <p:pic>
        <p:nvPicPr>
          <p:cNvPr id="4" name="Picture 2" descr="http://losangelesleakers.com/wp-content/uploads/2017/05/drake-bbma-press-room.jpg">
            <a:extLst>
              <a:ext uri="{FF2B5EF4-FFF2-40B4-BE49-F238E27FC236}">
                <a16:creationId xmlns:a16="http://schemas.microsoft.com/office/drawing/2014/main" id="{C32561F0-7741-45D5-B950-2BBB4A7FD3A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614" r="5719"/>
          <a:stretch/>
        </p:blipFill>
        <p:spPr bwMode="auto">
          <a:xfrm>
            <a:off x="6913228" y="2095846"/>
            <a:ext cx="1884913" cy="13273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3FA8F0A-0FA7-4471-A0CF-F49FECE18403}"/>
              </a:ext>
            </a:extLst>
          </p:cNvPr>
          <p:cNvPicPr>
            <a:picLocks noChangeAspect="1"/>
          </p:cNvPicPr>
          <p:nvPr/>
        </p:nvPicPr>
        <p:blipFill>
          <a:blip r:embed="rId17"/>
          <a:stretch>
            <a:fillRect/>
          </a:stretch>
        </p:blipFill>
        <p:spPr>
          <a:xfrm>
            <a:off x="6913228" y="3433301"/>
            <a:ext cx="1882618" cy="427224"/>
          </a:xfrm>
          <a:prstGeom prst="rect">
            <a:avLst/>
          </a:prstGeom>
          <a:ln>
            <a:solidFill>
              <a:schemeClr val="tx1"/>
            </a:solidFill>
          </a:ln>
        </p:spPr>
      </p:pic>
      <p:pic>
        <p:nvPicPr>
          <p:cNvPr id="16" name="Picture 4" descr="https://i.ytimg.com/vi/pLqQb1i58oE/maxresdefault.jpg">
            <a:extLst>
              <a:ext uri="{FF2B5EF4-FFF2-40B4-BE49-F238E27FC236}">
                <a16:creationId xmlns:a16="http://schemas.microsoft.com/office/drawing/2014/main" id="{CA51FE5D-02B4-4701-BAD4-4D51574362E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1648" r="8844"/>
          <a:stretch/>
        </p:blipFill>
        <p:spPr bwMode="auto">
          <a:xfrm>
            <a:off x="228909" y="4206396"/>
            <a:ext cx="1912725" cy="13531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7" name="Text Placeholder 4">
            <a:extLst>
              <a:ext uri="{FF2B5EF4-FFF2-40B4-BE49-F238E27FC236}">
                <a16:creationId xmlns:a16="http://schemas.microsoft.com/office/drawing/2014/main" id="{862FEB11-350D-4A1A-9DA1-0E195B1D8BF3}"/>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39" name="Picture 38">
            <a:extLst>
              <a:ext uri="{FF2B5EF4-FFF2-40B4-BE49-F238E27FC236}">
                <a16:creationId xmlns:a16="http://schemas.microsoft.com/office/drawing/2014/main" id="{77227C1D-0620-4734-B11D-8C627820C8AA}"/>
              </a:ext>
            </a:extLst>
          </p:cNvPr>
          <p:cNvPicPr>
            <a:picLocks noChangeAspect="1"/>
          </p:cNvPicPr>
          <p:nvPr/>
        </p:nvPicPr>
        <p:blipFill>
          <a:blip r:embed="rId19"/>
          <a:stretch>
            <a:fillRect/>
          </a:stretch>
        </p:blipFill>
        <p:spPr>
          <a:xfrm>
            <a:off x="1851067" y="6189666"/>
            <a:ext cx="234572" cy="234572"/>
          </a:xfrm>
          <a:prstGeom prst="rect">
            <a:avLst/>
          </a:prstGeom>
        </p:spPr>
      </p:pic>
      <p:pic>
        <p:nvPicPr>
          <p:cNvPr id="41" name="Picture 40">
            <a:extLst>
              <a:ext uri="{FF2B5EF4-FFF2-40B4-BE49-F238E27FC236}">
                <a16:creationId xmlns:a16="http://schemas.microsoft.com/office/drawing/2014/main" id="{4C747C81-94C2-4EE4-A468-662519F5A6CD}"/>
              </a:ext>
            </a:extLst>
          </p:cNvPr>
          <p:cNvPicPr>
            <a:picLocks noChangeAspect="1"/>
          </p:cNvPicPr>
          <p:nvPr/>
        </p:nvPicPr>
        <p:blipFill>
          <a:blip r:embed="rId19"/>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2707150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8679" y="409744"/>
            <a:ext cx="8833278" cy="72824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spcBef>
                <a:spcPct val="0"/>
              </a:spcBef>
              <a:defRPr/>
            </a:pPr>
            <a:r>
              <a:rPr lang="en-US" sz="2600" spc="-100" dirty="0">
                <a:solidFill>
                  <a:schemeClr val="tx1"/>
                </a:solidFill>
                <a:latin typeface="Trebuchet MS"/>
                <a:ea typeface="+mj-ea"/>
              </a:rPr>
              <a:t>Overall, The Vast Majority Of People’s Total Television Viewing Continues To Be Done “Live” </a:t>
            </a:r>
          </a:p>
        </p:txBody>
      </p:sp>
      <p:sp>
        <p:nvSpPr>
          <p:cNvPr id="5" name="Text Placeholder 2">
            <a:extLst>
              <a:ext uri="{FF2B5EF4-FFF2-40B4-BE49-F238E27FC236}">
                <a16:creationId xmlns:a16="http://schemas.microsoft.com/office/drawing/2014/main" id="{3C191552-AE7A-4281-9DF6-B5B3832FDD36}"/>
              </a:ext>
            </a:extLst>
          </p:cNvPr>
          <p:cNvSpPr txBox="1">
            <a:spLocks/>
          </p:cNvSpPr>
          <p:nvPr/>
        </p:nvSpPr>
        <p:spPr>
          <a:xfrm>
            <a:off x="161636" y="1508999"/>
            <a:ext cx="8805334" cy="36868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u="sng" dirty="0"/>
              <a:t>Television Primetime Viewing: % “Live” vs. “Time-Shifted”</a:t>
            </a:r>
            <a:endParaRPr lang="en-US" sz="1200" i="1" dirty="0"/>
          </a:p>
        </p:txBody>
      </p:sp>
      <p:graphicFrame>
        <p:nvGraphicFramePr>
          <p:cNvPr id="6" name="Chart 5">
            <a:extLst>
              <a:ext uri="{FF2B5EF4-FFF2-40B4-BE49-F238E27FC236}">
                <a16:creationId xmlns:a16="http://schemas.microsoft.com/office/drawing/2014/main" id="{0EE9740B-953F-4969-ADBE-4F1AE381DD81}"/>
              </a:ext>
            </a:extLst>
          </p:cNvPr>
          <p:cNvGraphicFramePr/>
          <p:nvPr>
            <p:extLst>
              <p:ext uri="{D42A27DB-BD31-4B8C-83A1-F6EECF244321}">
                <p14:modId xmlns:p14="http://schemas.microsoft.com/office/powerpoint/2010/main" val="4151733676"/>
              </p:ext>
            </p:extLst>
          </p:nvPr>
        </p:nvGraphicFramePr>
        <p:xfrm>
          <a:off x="550506" y="2151038"/>
          <a:ext cx="8145625" cy="336161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3">
            <a:extLst>
              <a:ext uri="{FF2B5EF4-FFF2-40B4-BE49-F238E27FC236}">
                <a16:creationId xmlns:a16="http://schemas.microsoft.com/office/drawing/2014/main" id="{42B65EC2-E6D9-4213-A1DF-CA8FA2261723}"/>
              </a:ext>
            </a:extLst>
          </p:cNvPr>
          <p:cNvSpPr txBox="1">
            <a:spLocks/>
          </p:cNvSpPr>
          <p:nvPr/>
        </p:nvSpPr>
        <p:spPr>
          <a:xfrm>
            <a:off x="346228" y="6513925"/>
            <a:ext cx="7182035" cy="2597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700" dirty="0"/>
              <a:t>Source: Nielsen </a:t>
            </a:r>
            <a:r>
              <a:rPr lang="en-US" sz="700" dirty="0" err="1"/>
              <a:t>NPower</a:t>
            </a:r>
            <a:r>
              <a:rPr lang="en-US" sz="700" dirty="0"/>
              <a:t> R&amp;F Time Period Report, Primetime, Live vs. Live+7, ad-supported cable TV + broadcast TV, 5/15/2017 – 6/11/2017.  P2+, P18-24, P18-34, P18-49.</a:t>
            </a:r>
          </a:p>
        </p:txBody>
      </p:sp>
      <p:sp>
        <p:nvSpPr>
          <p:cNvPr id="13" name="Text Placeholder 4">
            <a:extLst>
              <a:ext uri="{FF2B5EF4-FFF2-40B4-BE49-F238E27FC236}">
                <a16:creationId xmlns:a16="http://schemas.microsoft.com/office/drawing/2014/main" id="{0E7815D9-13C6-4F1F-8FDC-BB85041089D6}"/>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15" name="Picture 14">
            <a:extLst>
              <a:ext uri="{FF2B5EF4-FFF2-40B4-BE49-F238E27FC236}">
                <a16:creationId xmlns:a16="http://schemas.microsoft.com/office/drawing/2014/main" id="{F763B1E9-E125-4143-88CF-A74D8CA328E9}"/>
              </a:ext>
            </a:extLst>
          </p:cNvPr>
          <p:cNvPicPr>
            <a:picLocks noChangeAspect="1"/>
          </p:cNvPicPr>
          <p:nvPr/>
        </p:nvPicPr>
        <p:blipFill>
          <a:blip r:embed="rId4"/>
          <a:stretch>
            <a:fillRect/>
          </a:stretch>
        </p:blipFill>
        <p:spPr>
          <a:xfrm>
            <a:off x="1851067" y="6189666"/>
            <a:ext cx="234572" cy="234572"/>
          </a:xfrm>
          <a:prstGeom prst="rect">
            <a:avLst/>
          </a:prstGeom>
        </p:spPr>
      </p:pic>
      <p:pic>
        <p:nvPicPr>
          <p:cNvPr id="16" name="Picture 15">
            <a:extLst>
              <a:ext uri="{FF2B5EF4-FFF2-40B4-BE49-F238E27FC236}">
                <a16:creationId xmlns:a16="http://schemas.microsoft.com/office/drawing/2014/main" id="{BF497177-5E03-4086-BAEF-0F17A87C378D}"/>
              </a:ext>
            </a:extLst>
          </p:cNvPr>
          <p:cNvPicPr>
            <a:picLocks noChangeAspect="1"/>
          </p:cNvPicPr>
          <p:nvPr/>
        </p:nvPicPr>
        <p:blipFill>
          <a:blip r:embed="rId4"/>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2874657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4508" y="431397"/>
            <a:ext cx="8809892" cy="74017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spcBef>
                <a:spcPct val="0"/>
              </a:spcBef>
              <a:defRPr/>
            </a:pPr>
            <a:r>
              <a:rPr lang="en-US" sz="2600" spc="-100" dirty="0">
                <a:solidFill>
                  <a:schemeClr val="tx1"/>
                </a:solidFill>
                <a:latin typeface="Trebuchet MS"/>
                <a:ea typeface="+mj-ea"/>
              </a:rPr>
              <a:t>Twitter Is The Social Hub Of Real-Time Conversations </a:t>
            </a:r>
          </a:p>
          <a:p>
            <a:pPr algn="ctr">
              <a:lnSpc>
                <a:spcPts val="2800"/>
              </a:lnSpc>
              <a:spcBef>
                <a:spcPct val="0"/>
              </a:spcBef>
              <a:defRPr/>
            </a:pPr>
            <a:r>
              <a:rPr lang="en-US" sz="2600" spc="-100" dirty="0">
                <a:solidFill>
                  <a:schemeClr val="tx1"/>
                </a:solidFill>
                <a:latin typeface="Trebuchet MS"/>
                <a:ea typeface="+mj-ea"/>
              </a:rPr>
              <a:t>Centered Around “What’s Happening Now”</a:t>
            </a:r>
          </a:p>
        </p:txBody>
      </p:sp>
      <p:sp>
        <p:nvSpPr>
          <p:cNvPr id="2" name="TextBox 1"/>
          <p:cNvSpPr txBox="1"/>
          <p:nvPr/>
        </p:nvSpPr>
        <p:spPr>
          <a:xfrm>
            <a:off x="157723" y="1348173"/>
            <a:ext cx="8819223" cy="1384995"/>
          </a:xfrm>
          <a:prstGeom prst="rect">
            <a:avLst/>
          </a:prstGeom>
          <a:noFill/>
        </p:spPr>
        <p:txBody>
          <a:bodyPr wrap="square" rtlCol="0">
            <a:spAutoFit/>
          </a:bodyPr>
          <a:lstStyle/>
          <a:p>
            <a:pPr marL="285750" indent="-285750" defTabSz="914400">
              <a:buFont typeface="Arial" panose="020B0604020202020204" pitchFamily="34" charset="0"/>
              <a:buChar char="•"/>
              <a:defRPr/>
            </a:pPr>
            <a:r>
              <a:rPr lang="en-US" sz="1400" kern="0" dirty="0">
                <a:solidFill>
                  <a:prstClr val="black"/>
                </a:solidFill>
                <a:latin typeface="Trebuchet MS" panose="020B0603020202020204" pitchFamily="34" charset="0"/>
              </a:rPr>
              <a:t>Twitter is one of today’s most popular communication tools and their brand positioning</a:t>
            </a:r>
            <a:r>
              <a:rPr lang="en-US" sz="1400" b="1" i="1" kern="0" dirty="0">
                <a:solidFill>
                  <a:prstClr val="black"/>
                </a:solidFill>
                <a:latin typeface="Trebuchet MS" panose="020B0603020202020204" pitchFamily="34" charset="0"/>
              </a:rPr>
              <a:t> - “See What’s Happening”</a:t>
            </a:r>
            <a:r>
              <a:rPr lang="en-US" sz="1400" kern="0" dirty="0">
                <a:solidFill>
                  <a:prstClr val="black"/>
                </a:solidFill>
                <a:latin typeface="Trebuchet MS" panose="020B0603020202020204" pitchFamily="34" charset="0"/>
              </a:rPr>
              <a:t> – reflects a platform that’s built around what’s happening in the world and what people are talking about right now</a:t>
            </a:r>
          </a:p>
          <a:p>
            <a:pPr marL="285750" indent="-285750" defTabSz="914400">
              <a:buFont typeface="Arial" panose="020B0604020202020204" pitchFamily="34" charset="0"/>
              <a:buChar char="•"/>
              <a:defRPr/>
            </a:pPr>
            <a:endParaRPr lang="en-US" sz="1400" kern="0" dirty="0">
              <a:solidFill>
                <a:prstClr val="black"/>
              </a:solidFill>
              <a:latin typeface="Trebuchet MS" panose="020B0603020202020204" pitchFamily="34" charset="0"/>
            </a:endParaRPr>
          </a:p>
          <a:p>
            <a:pPr marL="285750" lvl="0" indent="-285750" defTabSz="914400">
              <a:buFont typeface="Arial" panose="020B0604020202020204" pitchFamily="34" charset="0"/>
              <a:buChar char="•"/>
              <a:defRPr/>
            </a:pPr>
            <a:r>
              <a:rPr lang="en-US" sz="1400" kern="0" dirty="0">
                <a:solidFill>
                  <a:prstClr val="black"/>
                </a:solidFill>
                <a:latin typeface="Trebuchet MS" panose="020B0603020202020204" pitchFamily="34" charset="0"/>
              </a:rPr>
              <a:t>“Live” TV, specifically, is an important fixture in people’s everyday lives and nowhere is this more evident than the conversations seen on Twitter</a:t>
            </a:r>
            <a:endParaRPr lang="en-US" sz="1400" b="1" kern="0" dirty="0">
              <a:solidFill>
                <a:prstClr val="black"/>
              </a:solidFill>
              <a:latin typeface="Trebuchet MS" panose="020B0603020202020204" pitchFamily="34" charset="0"/>
            </a:endParaRPr>
          </a:p>
        </p:txBody>
      </p:sp>
      <p:pic>
        <p:nvPicPr>
          <p:cNvPr id="3" name="Picture 2">
            <a:extLst>
              <a:ext uri="{FF2B5EF4-FFF2-40B4-BE49-F238E27FC236}">
                <a16:creationId xmlns:a16="http://schemas.microsoft.com/office/drawing/2014/main" id="{D7E25B60-34F0-4582-9BBF-539FFEA0A3F8}"/>
              </a:ext>
            </a:extLst>
          </p:cNvPr>
          <p:cNvPicPr>
            <a:picLocks noChangeAspect="1"/>
          </p:cNvPicPr>
          <p:nvPr/>
        </p:nvPicPr>
        <p:blipFill rotWithShape="1">
          <a:blip r:embed="rId3"/>
          <a:srcRect l="4317" r="20139"/>
          <a:stretch/>
        </p:blipFill>
        <p:spPr>
          <a:xfrm>
            <a:off x="2840849" y="3261632"/>
            <a:ext cx="3435658" cy="2451066"/>
          </a:xfrm>
          <a:prstGeom prst="ellipse">
            <a:avLst/>
          </a:prstGeom>
          <a:ln w="12700" cap="rnd">
            <a:solidFill>
              <a:srgbClr val="333333"/>
            </a:solidFill>
          </a:ln>
          <a:effectLst/>
        </p:spPr>
      </p:pic>
      <p:sp>
        <p:nvSpPr>
          <p:cNvPr id="14" name="Text Placeholder 2">
            <a:extLst>
              <a:ext uri="{FF2B5EF4-FFF2-40B4-BE49-F238E27FC236}">
                <a16:creationId xmlns:a16="http://schemas.microsoft.com/office/drawing/2014/main" id="{426252DE-6CAD-49B1-AD45-CED02388551C}"/>
              </a:ext>
            </a:extLst>
          </p:cNvPr>
          <p:cNvSpPr txBox="1">
            <a:spLocks/>
          </p:cNvSpPr>
          <p:nvPr/>
        </p:nvSpPr>
        <p:spPr>
          <a:xfrm>
            <a:off x="161636" y="2734113"/>
            <a:ext cx="8805334" cy="36868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u="sng" dirty="0"/>
              <a:t>Twitter Users Who Are TV “</a:t>
            </a:r>
            <a:r>
              <a:rPr lang="en-US" sz="1600" b="1" u="sng" dirty="0" err="1"/>
              <a:t>Superfans</a:t>
            </a:r>
            <a:r>
              <a:rPr lang="en-US" sz="1600" b="1" u="sng" dirty="0"/>
              <a:t>”*</a:t>
            </a:r>
            <a:endParaRPr lang="en-US" sz="1200" b="1" i="1" dirty="0"/>
          </a:p>
        </p:txBody>
      </p:sp>
      <p:sp>
        <p:nvSpPr>
          <p:cNvPr id="15" name="Text Placeholder 3">
            <a:extLst>
              <a:ext uri="{FF2B5EF4-FFF2-40B4-BE49-F238E27FC236}">
                <a16:creationId xmlns:a16="http://schemas.microsoft.com/office/drawing/2014/main" id="{8A794125-EE98-4616-B7F7-D8F0B60B7BEE}"/>
              </a:ext>
            </a:extLst>
          </p:cNvPr>
          <p:cNvSpPr txBox="1">
            <a:spLocks/>
          </p:cNvSpPr>
          <p:nvPr/>
        </p:nvSpPr>
        <p:spPr>
          <a:xfrm>
            <a:off x="161637" y="5842768"/>
            <a:ext cx="8805334" cy="2344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750" dirty="0"/>
              <a:t>*“TV </a:t>
            </a:r>
            <a:r>
              <a:rPr lang="en-US" sz="750" dirty="0" err="1"/>
              <a:t>Superfans</a:t>
            </a:r>
            <a:r>
              <a:rPr lang="en-US" sz="750" dirty="0"/>
              <a:t>” are a self-identified cluster within the “Twitter Insiders” online research community of approx. 7,000 users.  Two-thirds of </a:t>
            </a:r>
            <a:r>
              <a:rPr lang="en-US" sz="750" dirty="0" err="1"/>
              <a:t>superfans</a:t>
            </a:r>
            <a:r>
              <a:rPr lang="en-US" sz="750" dirty="0"/>
              <a:t> report watching more than 3 hours of TV daily.</a:t>
            </a:r>
          </a:p>
        </p:txBody>
      </p:sp>
      <p:sp>
        <p:nvSpPr>
          <p:cNvPr id="16" name="Speech Bubble: Oval 15">
            <a:extLst>
              <a:ext uri="{FF2B5EF4-FFF2-40B4-BE49-F238E27FC236}">
                <a16:creationId xmlns:a16="http://schemas.microsoft.com/office/drawing/2014/main" id="{D8C5EDDA-F581-4312-AC5E-9C71BF5EFDAD}"/>
              </a:ext>
            </a:extLst>
          </p:cNvPr>
          <p:cNvSpPr/>
          <p:nvPr/>
        </p:nvSpPr>
        <p:spPr>
          <a:xfrm>
            <a:off x="594799" y="3266350"/>
            <a:ext cx="2246050" cy="790113"/>
          </a:xfrm>
          <a:prstGeom prst="wedgeEllipseCallout">
            <a:avLst>
              <a:gd name="adj1" fmla="val 54093"/>
              <a:gd name="adj2" fmla="val 48578"/>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u="sng" dirty="0">
                <a:solidFill>
                  <a:schemeClr val="tx1"/>
                </a:solidFill>
              </a:rPr>
              <a:t>72%</a:t>
            </a:r>
            <a:r>
              <a:rPr lang="en-US" sz="1000" dirty="0">
                <a:solidFill>
                  <a:schemeClr val="tx1"/>
                </a:solidFill>
              </a:rPr>
              <a:t> say a social platform, like Twitter, plays a role in their TV viewing</a:t>
            </a:r>
          </a:p>
        </p:txBody>
      </p:sp>
      <p:sp>
        <p:nvSpPr>
          <p:cNvPr id="17" name="Speech Bubble: Oval 16">
            <a:extLst>
              <a:ext uri="{FF2B5EF4-FFF2-40B4-BE49-F238E27FC236}">
                <a16:creationId xmlns:a16="http://schemas.microsoft.com/office/drawing/2014/main" id="{1774A7AD-9CBE-49B7-9C5A-7F315671DB73}"/>
              </a:ext>
            </a:extLst>
          </p:cNvPr>
          <p:cNvSpPr/>
          <p:nvPr/>
        </p:nvSpPr>
        <p:spPr>
          <a:xfrm>
            <a:off x="6361780" y="3270135"/>
            <a:ext cx="2246050" cy="790113"/>
          </a:xfrm>
          <a:prstGeom prst="wedgeEllipseCallout">
            <a:avLst>
              <a:gd name="adj1" fmla="val -59345"/>
              <a:gd name="adj2" fmla="val 47455"/>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u="sng" dirty="0">
                <a:solidFill>
                  <a:schemeClr val="tx1"/>
                </a:solidFill>
              </a:rPr>
              <a:t>57%</a:t>
            </a:r>
            <a:r>
              <a:rPr lang="en-US" sz="1000" dirty="0">
                <a:solidFill>
                  <a:schemeClr val="tx1"/>
                </a:solidFill>
              </a:rPr>
              <a:t> follow hashtags to keep up with what others are saying about a TV show</a:t>
            </a:r>
          </a:p>
        </p:txBody>
      </p:sp>
      <p:sp>
        <p:nvSpPr>
          <p:cNvPr id="19" name="Speech Bubble: Oval 18">
            <a:extLst>
              <a:ext uri="{FF2B5EF4-FFF2-40B4-BE49-F238E27FC236}">
                <a16:creationId xmlns:a16="http://schemas.microsoft.com/office/drawing/2014/main" id="{0BDC718C-BC6F-4D3B-9E17-6474D3E1BBC1}"/>
              </a:ext>
            </a:extLst>
          </p:cNvPr>
          <p:cNvSpPr/>
          <p:nvPr/>
        </p:nvSpPr>
        <p:spPr>
          <a:xfrm>
            <a:off x="500648" y="4925637"/>
            <a:ext cx="2246050" cy="790113"/>
          </a:xfrm>
          <a:prstGeom prst="wedgeEllipseCallout">
            <a:avLst>
              <a:gd name="adj1" fmla="val 62789"/>
              <a:gd name="adj2" fmla="val -41310"/>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u="sng" dirty="0">
                <a:solidFill>
                  <a:schemeClr val="tx1"/>
                </a:solidFill>
              </a:rPr>
              <a:t>60%</a:t>
            </a:r>
            <a:r>
              <a:rPr lang="en-US" sz="1000" dirty="0">
                <a:solidFill>
                  <a:schemeClr val="tx1"/>
                </a:solidFill>
              </a:rPr>
              <a:t> share their opinions about the shows they watch on Twitter</a:t>
            </a:r>
          </a:p>
        </p:txBody>
      </p:sp>
      <p:sp>
        <p:nvSpPr>
          <p:cNvPr id="20" name="Speech Bubble: Oval 19">
            <a:extLst>
              <a:ext uri="{FF2B5EF4-FFF2-40B4-BE49-F238E27FC236}">
                <a16:creationId xmlns:a16="http://schemas.microsoft.com/office/drawing/2014/main" id="{37AD58C7-181D-4E4C-8F0B-8241E5DCA0CE}"/>
              </a:ext>
            </a:extLst>
          </p:cNvPr>
          <p:cNvSpPr/>
          <p:nvPr/>
        </p:nvSpPr>
        <p:spPr>
          <a:xfrm>
            <a:off x="6361779" y="4770466"/>
            <a:ext cx="2498135" cy="875732"/>
          </a:xfrm>
          <a:prstGeom prst="wedgeEllipseCallout">
            <a:avLst>
              <a:gd name="adj1" fmla="val -60926"/>
              <a:gd name="adj2" fmla="val -22208"/>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u="sng" dirty="0">
                <a:solidFill>
                  <a:schemeClr val="tx1"/>
                </a:solidFill>
              </a:rPr>
              <a:t>54%</a:t>
            </a:r>
            <a:r>
              <a:rPr lang="en-US" sz="1000" dirty="0">
                <a:solidFill>
                  <a:schemeClr val="tx1"/>
                </a:solidFill>
              </a:rPr>
              <a:t> want to be the “go-to-source” for others on news and information about their favorite TV shows</a:t>
            </a:r>
          </a:p>
        </p:txBody>
      </p:sp>
      <p:sp>
        <p:nvSpPr>
          <p:cNvPr id="21" name="Text Placeholder 3">
            <a:extLst>
              <a:ext uri="{FF2B5EF4-FFF2-40B4-BE49-F238E27FC236}">
                <a16:creationId xmlns:a16="http://schemas.microsoft.com/office/drawing/2014/main" id="{4A428527-6A0C-4C35-AA70-6202537716B1}"/>
              </a:ext>
            </a:extLst>
          </p:cNvPr>
          <p:cNvSpPr txBox="1">
            <a:spLocks/>
          </p:cNvSpPr>
          <p:nvPr/>
        </p:nvSpPr>
        <p:spPr>
          <a:xfrm>
            <a:off x="329142" y="6540559"/>
            <a:ext cx="7199121" cy="2558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700" dirty="0"/>
              <a:t>Source: Twitter proprietary study in partnership with </a:t>
            </a:r>
            <a:r>
              <a:rPr lang="en-US" sz="700" dirty="0" err="1"/>
              <a:t>Vizeum</a:t>
            </a:r>
            <a:r>
              <a:rPr lang="en-US" sz="700" dirty="0"/>
              <a:t> and </a:t>
            </a:r>
            <a:r>
              <a:rPr lang="en-US" sz="700" dirty="0" err="1"/>
              <a:t>Dentsu</a:t>
            </a:r>
            <a:r>
              <a:rPr lang="en-US" sz="700" dirty="0"/>
              <a:t> Aegis Network using “Twitter Insiders,” an online research community of approx. 7,000 users; January 2017.</a:t>
            </a:r>
          </a:p>
        </p:txBody>
      </p:sp>
      <p:sp>
        <p:nvSpPr>
          <p:cNvPr id="18" name="Text Placeholder 4">
            <a:extLst>
              <a:ext uri="{FF2B5EF4-FFF2-40B4-BE49-F238E27FC236}">
                <a16:creationId xmlns:a16="http://schemas.microsoft.com/office/drawing/2014/main" id="{3CBAA3B3-FE52-464E-9F0B-3358DAC5E051}"/>
              </a:ext>
            </a:extLst>
          </p:cNvPr>
          <p:cNvSpPr txBox="1">
            <a:spLocks/>
          </p:cNvSpPr>
          <p:nvPr/>
        </p:nvSpPr>
        <p:spPr>
          <a:xfrm>
            <a:off x="329142" y="6189666"/>
            <a:ext cx="2485079"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a:t>
            </a:r>
            <a:r>
              <a:rPr lang="en-US" sz="1100" dirty="0" err="1"/>
              <a:t>TVisSOCIAL</a:t>
            </a:r>
            <a:r>
              <a:rPr lang="en-US" sz="1100" dirty="0"/>
              <a:t> #Ep2</a:t>
            </a:r>
          </a:p>
        </p:txBody>
      </p:sp>
      <p:pic>
        <p:nvPicPr>
          <p:cNvPr id="23" name="Picture 22">
            <a:extLst>
              <a:ext uri="{FF2B5EF4-FFF2-40B4-BE49-F238E27FC236}">
                <a16:creationId xmlns:a16="http://schemas.microsoft.com/office/drawing/2014/main" id="{DDF5823E-BF9F-4285-B14A-ACE9BAD8A902}"/>
              </a:ext>
            </a:extLst>
          </p:cNvPr>
          <p:cNvPicPr>
            <a:picLocks noChangeAspect="1"/>
          </p:cNvPicPr>
          <p:nvPr/>
        </p:nvPicPr>
        <p:blipFill>
          <a:blip r:embed="rId4"/>
          <a:stretch>
            <a:fillRect/>
          </a:stretch>
        </p:blipFill>
        <p:spPr>
          <a:xfrm>
            <a:off x="1851067" y="6189666"/>
            <a:ext cx="234572" cy="234572"/>
          </a:xfrm>
          <a:prstGeom prst="rect">
            <a:avLst/>
          </a:prstGeom>
        </p:spPr>
      </p:pic>
      <p:pic>
        <p:nvPicPr>
          <p:cNvPr id="24" name="Picture 23">
            <a:extLst>
              <a:ext uri="{FF2B5EF4-FFF2-40B4-BE49-F238E27FC236}">
                <a16:creationId xmlns:a16="http://schemas.microsoft.com/office/drawing/2014/main" id="{6D95B963-BA15-4869-8A61-C6204A9C67F8}"/>
              </a:ext>
            </a:extLst>
          </p:cNvPr>
          <p:cNvPicPr>
            <a:picLocks noChangeAspect="1"/>
          </p:cNvPicPr>
          <p:nvPr/>
        </p:nvPicPr>
        <p:blipFill>
          <a:blip r:embed="rId4"/>
          <a:stretch>
            <a:fillRect/>
          </a:stretch>
        </p:blipFill>
        <p:spPr>
          <a:xfrm>
            <a:off x="1587826" y="6189666"/>
            <a:ext cx="234572" cy="234572"/>
          </a:xfrm>
          <a:prstGeom prst="rect">
            <a:avLst/>
          </a:prstGeom>
        </p:spPr>
      </p:pic>
    </p:spTree>
    <p:extLst>
      <p:ext uri="{BB962C8B-B14F-4D97-AF65-F5344CB8AC3E}">
        <p14:creationId xmlns:p14="http://schemas.microsoft.com/office/powerpoint/2010/main" val="329087520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19973</TotalTime>
  <Words>7160</Words>
  <Application>Microsoft Office PowerPoint</Application>
  <PresentationFormat>On-screen Show (4:3)</PresentationFormat>
  <Paragraphs>1030</Paragraphs>
  <Slides>48</Slides>
  <Notes>26</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48</vt:i4>
      </vt:variant>
    </vt:vector>
  </HeadingPairs>
  <TitlesOfParts>
    <vt:vector size="59" baseType="lpstr">
      <vt:lpstr>ＭＳ Ｐゴシック</vt:lpstr>
      <vt:lpstr>Arial</vt:lpstr>
      <vt:lpstr>Calibri</vt:lpstr>
      <vt:lpstr>Trebuchet MS</vt:lpstr>
      <vt:lpstr>Custom Design</vt:lpstr>
      <vt:lpstr>1_Custom Design</vt:lpstr>
      <vt:lpstr>Office Theme</vt:lpstr>
      <vt:lpstr>2_Custom Design</vt:lpstr>
      <vt:lpstr>3_Custom Design</vt:lpstr>
      <vt:lpstr>4_Custom Design</vt:lpstr>
      <vt:lpstr>5_Custom Design</vt:lpstr>
      <vt:lpstr>PowerPoint Presentation</vt:lpstr>
      <vt:lpstr>PowerPoint Presentation</vt:lpstr>
      <vt:lpstr>From The Fall Through The Summer, Ad-Supported TV Continues To Dominate The Online Social Conversation</vt:lpstr>
      <vt:lpstr>May-June 2017 Trending Highlights &amp; Notifications</vt:lpstr>
      <vt:lpstr>How “Live” TV Drives Social Engagement</vt:lpstr>
      <vt:lpstr>PowerPoint Presentation</vt:lpstr>
      <vt:lpstr>PowerPoint Presentation</vt:lpstr>
      <vt:lpstr>PowerPoint Presentation</vt:lpstr>
      <vt:lpstr>PowerPoint Presentation</vt:lpstr>
      <vt:lpstr>PowerPoint Presentation</vt:lpstr>
      <vt:lpstr>Top Trending Topics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Numerous Topics Related To The Action Within Playoff Basketball Games Trended High During Game Nights </vt:lpstr>
      <vt:lpstr>PowerPoint Presentation</vt:lpstr>
      <vt:lpstr>PowerPoint Presentation</vt:lpstr>
      <vt:lpstr>When It Comes To Movies, People Can’t Wait To Share Their Excitement Online When They See, Or Read About, Related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Jason Wiese</cp:lastModifiedBy>
  <cp:revision>2474</cp:revision>
  <cp:lastPrinted>2017-08-03T21:53:33Z</cp:lastPrinted>
  <dcterms:created xsi:type="dcterms:W3CDTF">2015-07-02T18:13:14Z</dcterms:created>
  <dcterms:modified xsi:type="dcterms:W3CDTF">2018-11-05T18:50:42Z</dcterms:modified>
</cp:coreProperties>
</file>