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660" r:id="rId3"/>
    <p:sldMasterId id="2147483665" r:id="rId4"/>
    <p:sldMasterId id="2147483675" r:id="rId5"/>
    <p:sldMasterId id="2147483678" r:id="rId6"/>
    <p:sldMasterId id="2147483690" r:id="rId7"/>
    <p:sldMasterId id="2147483756" r:id="rId8"/>
    <p:sldMasterId id="2147483783" r:id="rId9"/>
    <p:sldMasterId id="2147483807" r:id="rId10"/>
    <p:sldMasterId id="2147483819" r:id="rId11"/>
  </p:sldMasterIdLst>
  <p:notesMasterIdLst>
    <p:notesMasterId r:id="rId43"/>
  </p:notesMasterIdLst>
  <p:handoutMasterIdLst>
    <p:handoutMasterId r:id="rId44"/>
  </p:handoutMasterIdLst>
  <p:sldIdLst>
    <p:sldId id="1740" r:id="rId12"/>
    <p:sldId id="1739" r:id="rId13"/>
    <p:sldId id="2077" r:id="rId14"/>
    <p:sldId id="2091" r:id="rId15"/>
    <p:sldId id="2072" r:id="rId16"/>
    <p:sldId id="2090" r:id="rId17"/>
    <p:sldId id="1767" r:id="rId18"/>
    <p:sldId id="2087" r:id="rId19"/>
    <p:sldId id="2079" r:id="rId20"/>
    <p:sldId id="276" r:id="rId21"/>
    <p:sldId id="1710" r:id="rId22"/>
    <p:sldId id="2088" r:id="rId23"/>
    <p:sldId id="2080" r:id="rId24"/>
    <p:sldId id="1732" r:id="rId25"/>
    <p:sldId id="275" r:id="rId26"/>
    <p:sldId id="1707" r:id="rId27"/>
    <p:sldId id="1733" r:id="rId28"/>
    <p:sldId id="297" r:id="rId29"/>
    <p:sldId id="307" r:id="rId30"/>
    <p:sldId id="2082" r:id="rId31"/>
    <p:sldId id="2089" r:id="rId32"/>
    <p:sldId id="1712" r:id="rId33"/>
    <p:sldId id="1730" r:id="rId34"/>
    <p:sldId id="1716" r:id="rId35"/>
    <p:sldId id="1738" r:id="rId36"/>
    <p:sldId id="476" r:id="rId37"/>
    <p:sldId id="1720" r:id="rId38"/>
    <p:sldId id="469" r:id="rId39"/>
    <p:sldId id="2083" r:id="rId40"/>
    <p:sldId id="1717" r:id="rId41"/>
    <p:sldId id="2081" r:id="rId42"/>
  </p:sldIdLst>
  <p:sldSz cx="12192000" cy="6858000"/>
  <p:notesSz cx="7010400" cy="9296400"/>
  <p:defaultText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3C8"/>
    <a:srgbClr val="00A4A8"/>
    <a:srgbClr val="3682B4"/>
    <a:srgbClr val="00A9AC"/>
    <a:srgbClr val="68A7D2"/>
    <a:srgbClr val="C0C1BF"/>
    <a:srgbClr val="008F92"/>
    <a:srgbClr val="50C8A0"/>
    <a:srgbClr val="FAB982"/>
    <a:srgbClr val="9494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63" autoAdjust="0"/>
    <p:restoredTop sz="93926" autoAdjust="0"/>
  </p:normalViewPr>
  <p:slideViewPr>
    <p:cSldViewPr snapToGrid="0" snapToObjects="1">
      <p:cViewPr varScale="1">
        <p:scale>
          <a:sx n="90" d="100"/>
          <a:sy n="90" d="100"/>
        </p:scale>
        <p:origin x="654" y="78"/>
      </p:cViewPr>
      <p:guideLst>
        <p:guide orient="horz" pos="2160"/>
        <p:guide pos="3840"/>
      </p:guideLst>
    </p:cSldViewPr>
  </p:slideViewPr>
  <p:notesTextViewPr>
    <p:cViewPr>
      <p:scale>
        <a:sx n="20" d="100"/>
        <a:sy n="20" d="100"/>
      </p:scale>
      <p:origin x="0" y="0"/>
    </p:cViewPr>
  </p:notesTextViewPr>
  <p:sorterViewPr>
    <p:cViewPr varScale="1">
      <p:scale>
        <a:sx n="1" d="1"/>
        <a:sy n="1" d="1"/>
      </p:scale>
      <p:origin x="0" y="0"/>
    </p:cViewPr>
  </p:sorterViewPr>
  <p:notesViewPr>
    <p:cSldViewPr snapToGrid="0" snapToObjects="1">
      <p:cViewPr varScale="1">
        <p:scale>
          <a:sx n="68" d="100"/>
          <a:sy n="68" d="100"/>
        </p:scale>
        <p:origin x="325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solidFill>
                <a:latin typeface="+mn-lt"/>
                <a:ea typeface="+mn-ea"/>
                <a:cs typeface="+mn-cs"/>
              </a:defRPr>
            </a:pPr>
            <a:r>
              <a:rPr lang="en-US" sz="1600" b="1" i="0" u="sng" baseline="0" dirty="0">
                <a:solidFill>
                  <a:schemeClr val="bg1"/>
                </a:solidFill>
                <a:effectLst/>
              </a:rPr>
              <a:t>YouTube Enthusiasts</a:t>
            </a:r>
            <a:endParaRPr lang="en-US" sz="1600" b="1" u="sng" dirty="0">
              <a:solidFill>
                <a:schemeClr val="bg1"/>
              </a:solidFill>
              <a:effectLst/>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bg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Less Than 1 Hour</c:v>
                </c:pt>
              </c:strCache>
            </c:strRef>
          </c:tx>
          <c:spPr>
            <a:solidFill>
              <a:srgbClr val="3682B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0.13100000000000001</c:v>
                </c:pt>
              </c:numCache>
            </c:numRef>
          </c:val>
          <c:extLst>
            <c:ext xmlns:c16="http://schemas.microsoft.com/office/drawing/2014/chart" uri="{C3380CC4-5D6E-409C-BE32-E72D297353CC}">
              <c16:uniqueId val="{00000000-B48F-46F0-80BD-0E02FDA88AEF}"/>
            </c:ext>
          </c:extLst>
        </c:ser>
        <c:ser>
          <c:idx val="1"/>
          <c:order val="1"/>
          <c:tx>
            <c:strRef>
              <c:f>Sheet1!$C$1</c:f>
              <c:strCache>
                <c:ptCount val="1"/>
                <c:pt idx="0">
                  <c:v>1-2 Hours</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107-4ABD-88A0-3528397965FF}"/>
                </c:ext>
              </c:extLst>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0.157</c:v>
                </c:pt>
              </c:numCache>
            </c:numRef>
          </c:val>
          <c:extLst>
            <c:ext xmlns:c16="http://schemas.microsoft.com/office/drawing/2014/chart" uri="{C3380CC4-5D6E-409C-BE32-E72D297353CC}">
              <c16:uniqueId val="{00000002-B48F-46F0-80BD-0E02FDA88AEF}"/>
            </c:ext>
          </c:extLst>
        </c:ser>
        <c:ser>
          <c:idx val="2"/>
          <c:order val="2"/>
          <c:tx>
            <c:strRef>
              <c:f>Sheet1!$D$1</c:f>
              <c:strCache>
                <c:ptCount val="1"/>
                <c:pt idx="0">
                  <c:v>2-3 Hours</c:v>
                </c:pt>
              </c:strCache>
            </c:strRef>
          </c:tx>
          <c:spPr>
            <a:solidFill>
              <a:srgbClr val="FAB982"/>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0.20799999999999999</c:v>
                </c:pt>
              </c:numCache>
            </c:numRef>
          </c:val>
          <c:extLst>
            <c:ext xmlns:c16="http://schemas.microsoft.com/office/drawing/2014/chart" uri="{C3380CC4-5D6E-409C-BE32-E72D297353CC}">
              <c16:uniqueId val="{00000003-B48F-46F0-80BD-0E02FDA88AEF}"/>
            </c:ext>
          </c:extLst>
        </c:ser>
        <c:ser>
          <c:idx val="3"/>
          <c:order val="3"/>
          <c:tx>
            <c:strRef>
              <c:f>Sheet1!$E$1</c:f>
              <c:strCache>
                <c:ptCount val="1"/>
                <c:pt idx="0">
                  <c:v>3-4 Hours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0.16800000000000001</c:v>
                </c:pt>
              </c:numCache>
            </c:numRef>
          </c:val>
          <c:extLst>
            <c:ext xmlns:c16="http://schemas.microsoft.com/office/drawing/2014/chart" uri="{C3380CC4-5D6E-409C-BE32-E72D297353CC}">
              <c16:uniqueId val="{00000004-B48F-46F0-80BD-0E02FDA88AEF}"/>
            </c:ext>
          </c:extLst>
        </c:ser>
        <c:ser>
          <c:idx val="4"/>
          <c:order val="4"/>
          <c:tx>
            <c:strRef>
              <c:f>Sheet1!$F$1</c:f>
              <c:strCache>
                <c:ptCount val="1"/>
                <c:pt idx="0">
                  <c:v>4-5 Hours</c:v>
                </c:pt>
              </c:strCache>
            </c:strRef>
          </c:tx>
          <c:spPr>
            <a:solidFill>
              <a:schemeClr val="accent5"/>
            </a:solidFill>
            <a:ln>
              <a:noFill/>
            </a:ln>
            <a:effectLst/>
          </c:spPr>
          <c:invertIfNegative val="0"/>
          <c:dLbls>
            <c:dLbl>
              <c:idx val="0"/>
              <c:layout>
                <c:manualLayout>
                  <c:x val="-7.638800644811996E-17"/>
                  <c:y val="-9.3749999999999997E-3"/>
                </c:manualLayout>
              </c:layout>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8F-46F0-80BD-0E02FDA88AEF}"/>
                </c:ext>
              </c:extLst>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0.14099999999999999</c:v>
                </c:pt>
              </c:numCache>
            </c:numRef>
          </c:val>
          <c:extLst>
            <c:ext xmlns:c16="http://schemas.microsoft.com/office/drawing/2014/chart" uri="{C3380CC4-5D6E-409C-BE32-E72D297353CC}">
              <c16:uniqueId val="{00000006-B48F-46F0-80BD-0E02FDA88AEF}"/>
            </c:ext>
          </c:extLst>
        </c:ser>
        <c:ser>
          <c:idx val="5"/>
          <c:order val="5"/>
          <c:tx>
            <c:strRef>
              <c:f>Sheet1!$G$1</c:f>
              <c:strCache>
                <c:ptCount val="1"/>
                <c:pt idx="0">
                  <c:v>5+ Hours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0.19500000000000001</c:v>
                </c:pt>
              </c:numCache>
            </c:numRef>
          </c:val>
          <c:extLst>
            <c:ext xmlns:c16="http://schemas.microsoft.com/office/drawing/2014/chart" uri="{C3380CC4-5D6E-409C-BE32-E72D297353CC}">
              <c16:uniqueId val="{00000007-B48F-46F0-80BD-0E02FDA88AEF}"/>
            </c:ext>
          </c:extLst>
        </c:ser>
        <c:dLbls>
          <c:showLegendKey val="0"/>
          <c:showVal val="0"/>
          <c:showCatName val="0"/>
          <c:showSerName val="0"/>
          <c:showPercent val="0"/>
          <c:showBubbleSize val="0"/>
        </c:dLbls>
        <c:gapWidth val="150"/>
        <c:overlap val="100"/>
        <c:axId val="64093320"/>
        <c:axId val="64093712"/>
      </c:barChart>
      <c:catAx>
        <c:axId val="6409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4093712"/>
        <c:crosses val="autoZero"/>
        <c:auto val="1"/>
        <c:lblAlgn val="ctr"/>
        <c:lblOffset val="100"/>
        <c:noMultiLvlLbl val="0"/>
      </c:catAx>
      <c:valAx>
        <c:axId val="64093712"/>
        <c:scaling>
          <c:orientation val="minMax"/>
        </c:scaling>
        <c:delete val="1"/>
        <c:axPos val="l"/>
        <c:numFmt formatCode="0%" sourceLinked="1"/>
        <c:majorTickMark val="none"/>
        <c:minorTickMark val="none"/>
        <c:tickLblPos val="nextTo"/>
        <c:crossAx val="64093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solidFill>
                <a:latin typeface="+mn-lt"/>
                <a:ea typeface="+mn-ea"/>
                <a:cs typeface="+mn-cs"/>
              </a:defRPr>
            </a:pPr>
            <a:r>
              <a:rPr lang="en-US" sz="1600" b="1" i="0" u="sng" baseline="0" dirty="0">
                <a:solidFill>
                  <a:schemeClr val="bg1"/>
                </a:solidFill>
                <a:effectLst/>
              </a:rPr>
              <a:t>Adults 18+</a:t>
            </a:r>
            <a:endParaRPr lang="en-US" sz="1600" b="1" u="sng" dirty="0">
              <a:solidFill>
                <a:schemeClr val="bg1"/>
              </a:solidFill>
              <a:effectLst/>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bg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Less Than 1 Hour</c:v>
                </c:pt>
              </c:strCache>
            </c:strRef>
          </c:tx>
          <c:spPr>
            <a:solidFill>
              <a:srgbClr val="3682B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0.14499999999999999</c:v>
                </c:pt>
              </c:numCache>
            </c:numRef>
          </c:val>
          <c:extLst>
            <c:ext xmlns:c16="http://schemas.microsoft.com/office/drawing/2014/chart" uri="{C3380CC4-5D6E-409C-BE32-E72D297353CC}">
              <c16:uniqueId val="{00000000-D816-4817-9462-16FEEB2E02A2}"/>
            </c:ext>
          </c:extLst>
        </c:ser>
        <c:ser>
          <c:idx val="1"/>
          <c:order val="1"/>
          <c:tx>
            <c:strRef>
              <c:f>Sheet1!$C$1</c:f>
              <c:strCache>
                <c:ptCount val="1"/>
                <c:pt idx="0">
                  <c:v>1-2 Hours</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B70-48EC-A464-DA27BB581BF9}"/>
                </c:ext>
              </c:extLst>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0.159</c:v>
                </c:pt>
              </c:numCache>
            </c:numRef>
          </c:val>
          <c:extLst>
            <c:ext xmlns:c16="http://schemas.microsoft.com/office/drawing/2014/chart" uri="{C3380CC4-5D6E-409C-BE32-E72D297353CC}">
              <c16:uniqueId val="{00000002-D816-4817-9462-16FEEB2E02A2}"/>
            </c:ext>
          </c:extLst>
        </c:ser>
        <c:ser>
          <c:idx val="2"/>
          <c:order val="2"/>
          <c:tx>
            <c:strRef>
              <c:f>Sheet1!$D$1</c:f>
              <c:strCache>
                <c:ptCount val="1"/>
                <c:pt idx="0">
                  <c:v>2-3 Hours</c:v>
                </c:pt>
              </c:strCache>
            </c:strRef>
          </c:tx>
          <c:spPr>
            <a:solidFill>
              <a:srgbClr val="FAB982"/>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0.20300000000000001</c:v>
                </c:pt>
              </c:numCache>
            </c:numRef>
          </c:val>
          <c:extLst>
            <c:ext xmlns:c16="http://schemas.microsoft.com/office/drawing/2014/chart" uri="{C3380CC4-5D6E-409C-BE32-E72D297353CC}">
              <c16:uniqueId val="{00000003-D816-4817-9462-16FEEB2E02A2}"/>
            </c:ext>
          </c:extLst>
        </c:ser>
        <c:ser>
          <c:idx val="3"/>
          <c:order val="3"/>
          <c:tx>
            <c:strRef>
              <c:f>Sheet1!$E$1</c:f>
              <c:strCache>
                <c:ptCount val="1"/>
                <c:pt idx="0">
                  <c:v>3-4 Hours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0.17299999999999999</c:v>
                </c:pt>
              </c:numCache>
            </c:numRef>
          </c:val>
          <c:extLst>
            <c:ext xmlns:c16="http://schemas.microsoft.com/office/drawing/2014/chart" uri="{C3380CC4-5D6E-409C-BE32-E72D297353CC}">
              <c16:uniqueId val="{00000004-D816-4817-9462-16FEEB2E02A2}"/>
            </c:ext>
          </c:extLst>
        </c:ser>
        <c:ser>
          <c:idx val="4"/>
          <c:order val="4"/>
          <c:tx>
            <c:strRef>
              <c:f>Sheet1!$F$1</c:f>
              <c:strCache>
                <c:ptCount val="1"/>
                <c:pt idx="0">
                  <c:v>4-5 Hours</c:v>
                </c:pt>
              </c:strCache>
            </c:strRef>
          </c:tx>
          <c:spPr>
            <a:solidFill>
              <a:schemeClr val="accent5"/>
            </a:solidFill>
            <a:ln>
              <a:noFill/>
            </a:ln>
            <a:effectLst/>
          </c:spPr>
          <c:invertIfNegative val="0"/>
          <c:dLbls>
            <c:dLbl>
              <c:idx val="0"/>
              <c:layout>
                <c:manualLayout>
                  <c:x val="-7.638800644811996E-17"/>
                  <c:y val="-9.3749999999999997E-3"/>
                </c:manualLayout>
              </c:layout>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16-4817-9462-16FEEB2E02A2}"/>
                </c:ext>
              </c:extLst>
            </c:dLbl>
            <c:spPr>
              <a:noFill/>
              <a:ln>
                <a:noFill/>
              </a:ln>
              <a:effectLst/>
            </c:spPr>
            <c:txPr>
              <a:bodyPr rot="0" spcFirstLastPara="1" vertOverflow="ellipsis" vert="horz" wrap="square" anchor="ctr" anchorCtr="0"/>
              <a:lstStyle/>
              <a:p>
                <a:pPr algn="ct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0.13</c:v>
                </c:pt>
              </c:numCache>
            </c:numRef>
          </c:val>
          <c:extLst>
            <c:ext xmlns:c16="http://schemas.microsoft.com/office/drawing/2014/chart" uri="{C3380CC4-5D6E-409C-BE32-E72D297353CC}">
              <c16:uniqueId val="{00000006-D816-4817-9462-16FEEB2E02A2}"/>
            </c:ext>
          </c:extLst>
        </c:ser>
        <c:ser>
          <c:idx val="5"/>
          <c:order val="5"/>
          <c:tx>
            <c:strRef>
              <c:f>Sheet1!$G$1</c:f>
              <c:strCache>
                <c:ptCount val="1"/>
                <c:pt idx="0">
                  <c:v>5+ Hours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0.191</c:v>
                </c:pt>
              </c:numCache>
            </c:numRef>
          </c:val>
          <c:extLst>
            <c:ext xmlns:c16="http://schemas.microsoft.com/office/drawing/2014/chart" uri="{C3380CC4-5D6E-409C-BE32-E72D297353CC}">
              <c16:uniqueId val="{00000007-D816-4817-9462-16FEEB2E02A2}"/>
            </c:ext>
          </c:extLst>
        </c:ser>
        <c:dLbls>
          <c:showLegendKey val="0"/>
          <c:showVal val="0"/>
          <c:showCatName val="0"/>
          <c:showSerName val="0"/>
          <c:showPercent val="0"/>
          <c:showBubbleSize val="0"/>
        </c:dLbls>
        <c:gapWidth val="150"/>
        <c:overlap val="100"/>
        <c:axId val="524443224"/>
        <c:axId val="524443616"/>
      </c:barChart>
      <c:catAx>
        <c:axId val="524443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4443616"/>
        <c:crosses val="autoZero"/>
        <c:auto val="1"/>
        <c:lblAlgn val="ctr"/>
        <c:lblOffset val="100"/>
        <c:noMultiLvlLbl val="0"/>
      </c:catAx>
      <c:valAx>
        <c:axId val="524443616"/>
        <c:scaling>
          <c:orientation val="minMax"/>
        </c:scaling>
        <c:delete val="1"/>
        <c:axPos val="l"/>
        <c:numFmt formatCode="0%" sourceLinked="1"/>
        <c:majorTickMark val="none"/>
        <c:minorTickMark val="none"/>
        <c:tickLblPos val="nextTo"/>
        <c:crossAx val="524443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C00000"/>
                </a:solidFill>
              </a:defRPr>
            </a:pPr>
            <a:r>
              <a:rPr lang="en-US" sz="2000" i="0" dirty="0">
                <a:solidFill>
                  <a:srgbClr val="C00000"/>
                </a:solidFill>
              </a:rPr>
              <a:t>YouTube Enthusiasts</a:t>
            </a:r>
          </a:p>
        </c:rich>
      </c:tx>
      <c:overlay val="0"/>
    </c:title>
    <c:autoTitleDeleted val="0"/>
    <c:plotArea>
      <c:layout/>
      <c:pieChart>
        <c:varyColors val="1"/>
        <c:ser>
          <c:idx val="0"/>
          <c:order val="0"/>
          <c:tx>
            <c:strRef>
              <c:f>Sheet1!$B$1</c:f>
              <c:strCache>
                <c:ptCount val="1"/>
                <c:pt idx="0">
                  <c:v>YouTube Enthusiasts</c:v>
                </c:pt>
              </c:strCache>
            </c:strRef>
          </c:tx>
          <c:dPt>
            <c:idx val="0"/>
            <c:bubble3D val="0"/>
            <c:spPr>
              <a:solidFill>
                <a:srgbClr val="3682B4"/>
              </a:solidFill>
            </c:spPr>
            <c:extLst>
              <c:ext xmlns:c16="http://schemas.microsoft.com/office/drawing/2014/chart" uri="{C3380CC4-5D6E-409C-BE32-E72D297353CC}">
                <c16:uniqueId val="{00000001-265D-4C10-966E-81D21ABFECBC}"/>
              </c:ext>
            </c:extLst>
          </c:dPt>
          <c:dPt>
            <c:idx val="1"/>
            <c:bubble3D val="0"/>
            <c:spPr>
              <a:solidFill>
                <a:srgbClr val="50C8A0"/>
              </a:solidFill>
            </c:spPr>
            <c:extLst>
              <c:ext xmlns:c16="http://schemas.microsoft.com/office/drawing/2014/chart" uri="{C3380CC4-5D6E-409C-BE32-E72D297353CC}">
                <c16:uniqueId val="{00000003-265D-4C10-966E-81D21ABFECBC}"/>
              </c:ext>
            </c:extLst>
          </c:dPt>
          <c:dPt>
            <c:idx val="2"/>
            <c:bubble3D val="0"/>
            <c:spPr>
              <a:solidFill>
                <a:srgbClr val="FAB982"/>
              </a:solidFill>
            </c:spPr>
            <c:extLst>
              <c:ext xmlns:c16="http://schemas.microsoft.com/office/drawing/2014/chart" uri="{C3380CC4-5D6E-409C-BE32-E72D297353CC}">
                <c16:uniqueId val="{00000005-265D-4C10-966E-81D21ABFECBC}"/>
              </c:ext>
            </c:extLst>
          </c:dPt>
          <c:dPt>
            <c:idx val="4"/>
            <c:bubble3D val="0"/>
            <c:spPr>
              <a:solidFill>
                <a:schemeClr val="accent5"/>
              </a:solidFill>
            </c:spPr>
            <c:extLst>
              <c:ext xmlns:c16="http://schemas.microsoft.com/office/drawing/2014/chart" uri="{C3380CC4-5D6E-409C-BE32-E72D297353CC}">
                <c16:uniqueId val="{00000007-265D-4C10-966E-81D21ABFECBC}"/>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65D-4C10-966E-81D21ABFECBC}"/>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65D-4C10-966E-81D21ABFECBC}"/>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63FF-40E7-AE7A-37EE8E033C9B}"/>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On Cable/Broadcast</c:v>
                </c:pt>
                <c:pt idx="1">
                  <c:v>On Netflix</c:v>
                </c:pt>
                <c:pt idx="2">
                  <c:v>On Amazon Prime</c:v>
                </c:pt>
                <c:pt idx="3">
                  <c:v>On Hulu</c:v>
                </c:pt>
                <c:pt idx="4">
                  <c:v>Streaming / on-demand app / provider
 (other than Netflix, Hulu &amp; Amazon)</c:v>
                </c:pt>
              </c:strCache>
            </c:strRef>
          </c:cat>
          <c:val>
            <c:numRef>
              <c:f>Sheet1!$B$2:$B$6</c:f>
              <c:numCache>
                <c:formatCode>0%</c:formatCode>
                <c:ptCount val="5"/>
                <c:pt idx="0">
                  <c:v>0.43</c:v>
                </c:pt>
                <c:pt idx="1">
                  <c:v>0.23936170212765959</c:v>
                </c:pt>
                <c:pt idx="2">
                  <c:v>0.12056737588652482</c:v>
                </c:pt>
                <c:pt idx="3">
                  <c:v>0.12145390070921985</c:v>
                </c:pt>
                <c:pt idx="4">
                  <c:v>8.4219858156028365E-2</c:v>
                </c:pt>
              </c:numCache>
            </c:numRef>
          </c:val>
          <c:extLst>
            <c:ext xmlns:c16="http://schemas.microsoft.com/office/drawing/2014/chart" uri="{C3380CC4-5D6E-409C-BE32-E72D297353CC}">
              <c16:uniqueId val="{0000000A-265D-4C10-966E-81D21ABFECBC}"/>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3682B4"/>
                </a:solidFill>
              </a:defRPr>
            </a:pPr>
            <a:r>
              <a:rPr lang="en-US" sz="2000" dirty="0">
                <a:solidFill>
                  <a:srgbClr val="3682B4"/>
                </a:solidFill>
              </a:rPr>
              <a:t>Adults 18+</a:t>
            </a:r>
          </a:p>
        </c:rich>
      </c:tx>
      <c:layout>
        <c:manualLayout>
          <c:xMode val="edge"/>
          <c:yMode val="edge"/>
          <c:x val="0.38814583640399813"/>
          <c:y val="1.8655277644146907E-2"/>
        </c:manualLayout>
      </c:layout>
      <c:overlay val="0"/>
    </c:title>
    <c:autoTitleDeleted val="0"/>
    <c:plotArea>
      <c:layout>
        <c:manualLayout>
          <c:layoutTarget val="inner"/>
          <c:xMode val="edge"/>
          <c:yMode val="edge"/>
          <c:x val="0.19391149265911453"/>
          <c:y val="0.17932128574523792"/>
          <c:w val="0.62011446550137539"/>
          <c:h val="0.74058318552330871"/>
        </c:manualLayout>
      </c:layout>
      <c:pieChart>
        <c:varyColors val="1"/>
        <c:ser>
          <c:idx val="0"/>
          <c:order val="0"/>
          <c:tx>
            <c:strRef>
              <c:f>Sheet1!$B$1</c:f>
              <c:strCache>
                <c:ptCount val="1"/>
                <c:pt idx="0">
                  <c:v>A18+</c:v>
                </c:pt>
              </c:strCache>
            </c:strRef>
          </c:tx>
          <c:dPt>
            <c:idx val="0"/>
            <c:bubble3D val="0"/>
            <c:spPr>
              <a:solidFill>
                <a:srgbClr val="3682B4"/>
              </a:solidFill>
            </c:spPr>
            <c:extLst>
              <c:ext xmlns:c16="http://schemas.microsoft.com/office/drawing/2014/chart" uri="{C3380CC4-5D6E-409C-BE32-E72D297353CC}">
                <c16:uniqueId val="{00000001-E5FC-4B55-877F-4538B8FC6F35}"/>
              </c:ext>
            </c:extLst>
          </c:dPt>
          <c:dPt>
            <c:idx val="1"/>
            <c:bubble3D val="0"/>
            <c:spPr>
              <a:solidFill>
                <a:srgbClr val="50C8A0"/>
              </a:solidFill>
            </c:spPr>
            <c:extLst>
              <c:ext xmlns:c16="http://schemas.microsoft.com/office/drawing/2014/chart" uri="{C3380CC4-5D6E-409C-BE32-E72D297353CC}">
                <c16:uniqueId val="{00000003-E5FC-4B55-877F-4538B8FC6F35}"/>
              </c:ext>
            </c:extLst>
          </c:dPt>
          <c:dPt>
            <c:idx val="2"/>
            <c:bubble3D val="0"/>
            <c:spPr>
              <a:solidFill>
                <a:srgbClr val="FAB982"/>
              </a:solidFill>
            </c:spPr>
            <c:extLst>
              <c:ext xmlns:c16="http://schemas.microsoft.com/office/drawing/2014/chart" uri="{C3380CC4-5D6E-409C-BE32-E72D297353CC}">
                <c16:uniqueId val="{00000005-E5FC-4B55-877F-4538B8FC6F35}"/>
              </c:ext>
            </c:extLst>
          </c:dPt>
          <c:dPt>
            <c:idx val="4"/>
            <c:bubble3D val="0"/>
            <c:spPr>
              <a:solidFill>
                <a:schemeClr val="accent5"/>
              </a:solidFill>
            </c:spPr>
            <c:extLst>
              <c:ext xmlns:c16="http://schemas.microsoft.com/office/drawing/2014/chart" uri="{C3380CC4-5D6E-409C-BE32-E72D297353CC}">
                <c16:uniqueId val="{00000007-E5FC-4B55-877F-4538B8FC6F35}"/>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5FC-4B55-877F-4538B8FC6F35}"/>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5FC-4B55-877F-4538B8FC6F35}"/>
                </c:ext>
              </c:extLst>
            </c:dLbl>
            <c:dLbl>
              <c:idx val="5"/>
              <c:spPr>
                <a:noFill/>
                <a:ln>
                  <a:noFill/>
                </a:ln>
                <a:effectLst/>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392B-4261-AB1F-CA0A7C425EB3}"/>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392B-4261-AB1F-CA0A7C425EB3}"/>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On Ad-Supported Cable/Broadcast</c:v>
                </c:pt>
                <c:pt idx="1">
                  <c:v>On Netflix</c:v>
                </c:pt>
                <c:pt idx="2">
                  <c:v>On Amazon Prime</c:v>
                </c:pt>
                <c:pt idx="3">
                  <c:v>On Hulu</c:v>
                </c:pt>
                <c:pt idx="4">
                  <c:v>Streaming / on-demand app / provider
 (other than Netflix, Hulu &amp; Amazon)</c:v>
                </c:pt>
                <c:pt idx="5">
                  <c:v>Other</c:v>
                </c:pt>
              </c:strCache>
            </c:strRef>
          </c:cat>
          <c:val>
            <c:numRef>
              <c:f>Sheet1!$B$2:$B$7</c:f>
              <c:numCache>
                <c:formatCode>0%</c:formatCode>
                <c:ptCount val="6"/>
                <c:pt idx="0">
                  <c:v>0.54235880398671099</c:v>
                </c:pt>
                <c:pt idx="1">
                  <c:v>0.21470099667774087</c:v>
                </c:pt>
                <c:pt idx="2">
                  <c:v>8.9700996677740868E-2</c:v>
                </c:pt>
                <c:pt idx="3">
                  <c:v>8.1395348837209308E-2</c:v>
                </c:pt>
                <c:pt idx="4">
                  <c:v>6.229235880398671E-2</c:v>
                </c:pt>
                <c:pt idx="5">
                  <c:v>8.3056478405315621E-3</c:v>
                </c:pt>
              </c:numCache>
            </c:numRef>
          </c:val>
          <c:extLst>
            <c:ext xmlns:c16="http://schemas.microsoft.com/office/drawing/2014/chart" uri="{C3380CC4-5D6E-409C-BE32-E72D297353CC}">
              <c16:uniqueId val="{0000000A-E5FC-4B55-877F-4538B8FC6F3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rgbClr val="3682B4"/>
                </a:solidFill>
              </a:defRPr>
            </a:pPr>
            <a:r>
              <a:rPr lang="en-US" sz="2000" dirty="0">
                <a:solidFill>
                  <a:srgbClr val="3682B4"/>
                </a:solidFill>
              </a:rPr>
              <a:t>Adults 18+</a:t>
            </a:r>
            <a:endParaRPr lang="en-US" sz="1800" dirty="0">
              <a:solidFill>
                <a:srgbClr val="3682B4"/>
              </a:solidFill>
            </a:endParaRPr>
          </a:p>
        </c:rich>
      </c:tx>
      <c:layout>
        <c:manualLayout>
          <c:xMode val="edge"/>
          <c:yMode val="edge"/>
          <c:x val="0.39353883568482018"/>
          <c:y val="6.6045466366370766E-3"/>
        </c:manualLayout>
      </c:layout>
      <c:overlay val="0"/>
    </c:title>
    <c:autoTitleDeleted val="0"/>
    <c:plotArea>
      <c:layout>
        <c:manualLayout>
          <c:layoutTarget val="inner"/>
          <c:xMode val="edge"/>
          <c:yMode val="edge"/>
          <c:x val="0.16598807031776605"/>
          <c:y val="0.14460522377440518"/>
          <c:w val="0.61663433458827077"/>
          <c:h val="0.71807812095658707"/>
        </c:manualLayout>
      </c:layout>
      <c:pieChart>
        <c:varyColors val="1"/>
        <c:ser>
          <c:idx val="0"/>
          <c:order val="0"/>
          <c:tx>
            <c:strRef>
              <c:f>Sheet1!$B$1</c:f>
              <c:strCache>
                <c:ptCount val="1"/>
                <c:pt idx="0">
                  <c:v>A18+</c:v>
                </c:pt>
              </c:strCache>
            </c:strRef>
          </c:tx>
          <c:dPt>
            <c:idx val="0"/>
            <c:bubble3D val="0"/>
            <c:spPr>
              <a:solidFill>
                <a:srgbClr val="3682B4"/>
              </a:solidFill>
            </c:spPr>
            <c:extLst>
              <c:ext xmlns:c16="http://schemas.microsoft.com/office/drawing/2014/chart" uri="{C3380CC4-5D6E-409C-BE32-E72D297353CC}">
                <c16:uniqueId val="{00000001-BA6A-4C07-9E6D-3AE01EAD404E}"/>
              </c:ext>
            </c:extLst>
          </c:dPt>
          <c:dPt>
            <c:idx val="1"/>
            <c:bubble3D val="0"/>
            <c:spPr>
              <a:solidFill>
                <a:srgbClr val="50C8A0"/>
              </a:solidFill>
            </c:spPr>
            <c:extLst>
              <c:ext xmlns:c16="http://schemas.microsoft.com/office/drawing/2014/chart" uri="{C3380CC4-5D6E-409C-BE32-E72D297353CC}">
                <c16:uniqueId val="{00000003-BA6A-4C07-9E6D-3AE01EAD404E}"/>
              </c:ext>
            </c:extLst>
          </c:dPt>
          <c:dPt>
            <c:idx val="2"/>
            <c:bubble3D val="0"/>
            <c:spPr>
              <a:solidFill>
                <a:srgbClr val="FAB982"/>
              </a:solidFill>
            </c:spPr>
            <c:extLst>
              <c:ext xmlns:c16="http://schemas.microsoft.com/office/drawing/2014/chart" uri="{C3380CC4-5D6E-409C-BE32-E72D297353CC}">
                <c16:uniqueId val="{00000005-BA6A-4C07-9E6D-3AE01EAD404E}"/>
              </c:ext>
            </c:extLst>
          </c:dPt>
          <c:dPt>
            <c:idx val="4"/>
            <c:bubble3D val="0"/>
            <c:spPr>
              <a:solidFill>
                <a:schemeClr val="accent3"/>
              </a:solidFill>
            </c:spPr>
            <c:extLst>
              <c:ext xmlns:c16="http://schemas.microsoft.com/office/drawing/2014/chart" uri="{C3380CC4-5D6E-409C-BE32-E72D297353CC}">
                <c16:uniqueId val="{00000007-BA6A-4C07-9E6D-3AE01EAD404E}"/>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A6A-4C07-9E6D-3AE01EAD404E}"/>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A6A-4C07-9E6D-3AE01EAD404E}"/>
                </c:ext>
              </c:extLst>
            </c:dLbl>
            <c:dLbl>
              <c:idx val="5"/>
              <c:delete val="1"/>
              <c:extLst>
                <c:ext xmlns:c15="http://schemas.microsoft.com/office/drawing/2012/chart" uri="{CE6537A1-D6FC-4f65-9D91-7224C49458BB}"/>
                <c:ext xmlns:c16="http://schemas.microsoft.com/office/drawing/2014/chart" uri="{C3380CC4-5D6E-409C-BE32-E72D297353CC}">
                  <c16:uniqueId val="{00000008-BA6A-4C07-9E6D-3AE01EAD404E}"/>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D778-43A3-AB5F-15F4C153BF40}"/>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0.47099999999999997</c:v>
                </c:pt>
                <c:pt idx="1">
                  <c:v>0.313</c:v>
                </c:pt>
                <c:pt idx="2">
                  <c:v>0.14799999999999999</c:v>
                </c:pt>
                <c:pt idx="3">
                  <c:v>6.9000000000000006E-2</c:v>
                </c:pt>
              </c:numCache>
            </c:numRef>
          </c:val>
          <c:extLst>
            <c:ext xmlns:c16="http://schemas.microsoft.com/office/drawing/2014/chart" uri="{C3380CC4-5D6E-409C-BE32-E72D297353CC}">
              <c16:uniqueId val="{0000000A-BA6A-4C07-9E6D-3AE01EAD404E}"/>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C00000"/>
                </a:solidFill>
              </a:defRPr>
            </a:pPr>
            <a:r>
              <a:rPr lang="en-US" sz="2000" i="0" dirty="0">
                <a:solidFill>
                  <a:srgbClr val="C00000"/>
                </a:solidFill>
              </a:rPr>
              <a:t>YouTube Enthusiasts</a:t>
            </a:r>
          </a:p>
        </c:rich>
      </c:tx>
      <c:overlay val="0"/>
    </c:title>
    <c:autoTitleDeleted val="0"/>
    <c:plotArea>
      <c:layout/>
      <c:pieChart>
        <c:varyColors val="1"/>
        <c:ser>
          <c:idx val="0"/>
          <c:order val="0"/>
          <c:tx>
            <c:strRef>
              <c:f>Sheet1!$B$1</c:f>
              <c:strCache>
                <c:ptCount val="1"/>
                <c:pt idx="0">
                  <c:v>YouTube Enthusiasts</c:v>
                </c:pt>
              </c:strCache>
            </c:strRef>
          </c:tx>
          <c:dPt>
            <c:idx val="0"/>
            <c:bubble3D val="0"/>
            <c:spPr>
              <a:solidFill>
                <a:srgbClr val="3682B4"/>
              </a:solidFill>
            </c:spPr>
            <c:extLst>
              <c:ext xmlns:c16="http://schemas.microsoft.com/office/drawing/2014/chart" uri="{C3380CC4-5D6E-409C-BE32-E72D297353CC}">
                <c16:uniqueId val="{00000001-A192-4598-AF8D-B8519B25900A}"/>
              </c:ext>
            </c:extLst>
          </c:dPt>
          <c:dPt>
            <c:idx val="1"/>
            <c:bubble3D val="0"/>
            <c:spPr>
              <a:solidFill>
                <a:srgbClr val="50C8A0"/>
              </a:solidFill>
            </c:spPr>
            <c:extLst>
              <c:ext xmlns:c16="http://schemas.microsoft.com/office/drawing/2014/chart" uri="{C3380CC4-5D6E-409C-BE32-E72D297353CC}">
                <c16:uniqueId val="{00000003-A192-4598-AF8D-B8519B25900A}"/>
              </c:ext>
            </c:extLst>
          </c:dPt>
          <c:dPt>
            <c:idx val="2"/>
            <c:bubble3D val="0"/>
            <c:spPr>
              <a:solidFill>
                <a:srgbClr val="FAB982"/>
              </a:solidFill>
            </c:spPr>
            <c:extLst>
              <c:ext xmlns:c16="http://schemas.microsoft.com/office/drawing/2014/chart" uri="{C3380CC4-5D6E-409C-BE32-E72D297353CC}">
                <c16:uniqueId val="{00000005-A192-4598-AF8D-B8519B25900A}"/>
              </c:ext>
            </c:extLst>
          </c:dPt>
          <c:dPt>
            <c:idx val="4"/>
            <c:bubble3D val="0"/>
            <c:spPr>
              <a:solidFill>
                <a:schemeClr val="accent5"/>
              </a:solidFill>
            </c:spPr>
            <c:extLst>
              <c:ext xmlns:c16="http://schemas.microsoft.com/office/drawing/2014/chart" uri="{C3380CC4-5D6E-409C-BE32-E72D297353CC}">
                <c16:uniqueId val="{00000007-A192-4598-AF8D-B8519B25900A}"/>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A192-4598-AF8D-B8519B25900A}"/>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A192-4598-AF8D-B8519B25900A}"/>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26D2-46DE-88B4-A037F15AFDD5}"/>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Live as it airs</c:v>
                </c:pt>
                <c:pt idx="1">
                  <c:v>Time-Shifted</c:v>
                </c:pt>
                <c:pt idx="2">
                  <c:v>Via a streaming service</c:v>
                </c:pt>
                <c:pt idx="3">
                  <c:v>On VOD</c:v>
                </c:pt>
              </c:strCache>
            </c:strRef>
          </c:cat>
          <c:val>
            <c:numRef>
              <c:f>Sheet1!$B$2:$B$5</c:f>
              <c:numCache>
                <c:formatCode>0%</c:formatCode>
                <c:ptCount val="4"/>
                <c:pt idx="0">
                  <c:v>0.48</c:v>
                </c:pt>
                <c:pt idx="1">
                  <c:v>0.23699999999999999</c:v>
                </c:pt>
                <c:pt idx="2">
                  <c:v>0.18099999999999999</c:v>
                </c:pt>
                <c:pt idx="3">
                  <c:v>0.10100000000000001</c:v>
                </c:pt>
              </c:numCache>
            </c:numRef>
          </c:val>
          <c:extLst>
            <c:ext xmlns:c16="http://schemas.microsoft.com/office/drawing/2014/chart" uri="{C3380CC4-5D6E-409C-BE32-E72D297353CC}">
              <c16:uniqueId val="{00000009-A192-4598-AF8D-B8519B25900A}"/>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YT Enthusiasts</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8D03-4D62-9605-81BC8A5AB1AA}"/>
              </c:ext>
            </c:extLst>
          </c:dPt>
          <c:dPt>
            <c:idx val="1"/>
            <c:invertIfNegative val="0"/>
            <c:bubble3D val="0"/>
            <c:extLst>
              <c:ext xmlns:c16="http://schemas.microsoft.com/office/drawing/2014/chart" uri="{C3380CC4-5D6E-409C-BE32-E72D297353CC}">
                <c16:uniqueId val="{00000003-8D03-4D62-9605-81BC8A5AB1AA}"/>
              </c:ext>
            </c:extLst>
          </c:dPt>
          <c:dPt>
            <c:idx val="2"/>
            <c:invertIfNegative val="0"/>
            <c:bubble3D val="0"/>
            <c:extLst>
              <c:ext xmlns:c16="http://schemas.microsoft.com/office/drawing/2014/chart" uri="{C3380CC4-5D6E-409C-BE32-E72D297353CC}">
                <c16:uniqueId val="{00000005-8D03-4D62-9605-81BC8A5AB1AA}"/>
              </c:ext>
            </c:extLst>
          </c:dPt>
          <c:dPt>
            <c:idx val="4"/>
            <c:invertIfNegative val="0"/>
            <c:bubble3D val="0"/>
            <c:extLst>
              <c:ext xmlns:c16="http://schemas.microsoft.com/office/drawing/2014/chart" uri="{C3380CC4-5D6E-409C-BE32-E72D297353CC}">
                <c16:uniqueId val="{00000007-8D03-4D62-9605-81BC8A5AB1AA}"/>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D03-4D62-9605-81BC8A5AB1AA}"/>
                </c:ext>
              </c:extLst>
            </c:dLbl>
            <c:dLbl>
              <c:idx val="5"/>
              <c:delete val="1"/>
              <c:extLst>
                <c:ext xmlns:c15="http://schemas.microsoft.com/office/drawing/2012/chart" uri="{CE6537A1-D6FC-4f65-9D91-7224C49458BB}"/>
                <c:ext xmlns:c16="http://schemas.microsoft.com/office/drawing/2014/chart" uri="{C3380CC4-5D6E-409C-BE32-E72D297353CC}">
                  <c16:uniqueId val="{00000008-8D03-4D62-9605-81BC8A5AB1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Live </c:v>
                </c:pt>
              </c:strCache>
            </c:strRef>
          </c:cat>
          <c:val>
            <c:numRef>
              <c:f>Sheet1!$B$2</c:f>
              <c:numCache>
                <c:formatCode>0%</c:formatCode>
                <c:ptCount val="1"/>
                <c:pt idx="0">
                  <c:v>0.48</c:v>
                </c:pt>
              </c:numCache>
            </c:numRef>
          </c:val>
          <c:extLst>
            <c:ext xmlns:c16="http://schemas.microsoft.com/office/drawing/2014/chart" uri="{C3380CC4-5D6E-409C-BE32-E72D297353CC}">
              <c16:uniqueId val="{0000000A-8D03-4D62-9605-81BC8A5AB1AA}"/>
            </c:ext>
          </c:extLst>
        </c:ser>
        <c:dLbls>
          <c:showLegendKey val="0"/>
          <c:showVal val="0"/>
          <c:showCatName val="0"/>
          <c:showSerName val="0"/>
          <c:showPercent val="0"/>
          <c:showBubbleSize val="0"/>
        </c:dLbls>
        <c:gapWidth val="219"/>
        <c:overlap val="-27"/>
        <c:axId val="68553536"/>
        <c:axId val="68553144"/>
      </c:barChart>
      <c:valAx>
        <c:axId val="68553144"/>
        <c:scaling>
          <c:orientation val="minMax"/>
          <c:max val="0.5"/>
          <c:min val="0"/>
        </c:scaling>
        <c:delete val="1"/>
        <c:axPos val="l"/>
        <c:numFmt formatCode="0%" sourceLinked="1"/>
        <c:majorTickMark val="none"/>
        <c:minorTickMark val="none"/>
        <c:tickLblPos val="nextTo"/>
        <c:crossAx val="68553536"/>
        <c:crosses val="autoZero"/>
        <c:crossBetween val="between"/>
      </c:valAx>
      <c:catAx>
        <c:axId val="685535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553144"/>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YT Enthusiasts</c:v>
                </c:pt>
              </c:strCache>
            </c:strRef>
          </c:tx>
          <c:spPr>
            <a:solidFill>
              <a:srgbClr val="FF0000"/>
            </a:solidFill>
            <a:ln>
              <a:noFill/>
            </a:ln>
            <a:effectLst/>
          </c:spPr>
          <c:invertIfNegative val="0"/>
          <c:dPt>
            <c:idx val="0"/>
            <c:invertIfNegative val="0"/>
            <c:bubble3D val="0"/>
            <c:extLst>
              <c:ext xmlns:c16="http://schemas.microsoft.com/office/drawing/2014/chart" uri="{C3380CC4-5D6E-409C-BE32-E72D297353CC}">
                <c16:uniqueId val="{00000000-28D2-4C3B-BD87-0A902890CB36}"/>
              </c:ext>
            </c:extLst>
          </c:dPt>
          <c:dPt>
            <c:idx val="1"/>
            <c:invertIfNegative val="0"/>
            <c:bubble3D val="0"/>
            <c:extLst>
              <c:ext xmlns:c16="http://schemas.microsoft.com/office/drawing/2014/chart" uri="{C3380CC4-5D6E-409C-BE32-E72D297353CC}">
                <c16:uniqueId val="{00000001-28D2-4C3B-BD87-0A902890CB36}"/>
              </c:ext>
            </c:extLst>
          </c:dPt>
          <c:dPt>
            <c:idx val="2"/>
            <c:invertIfNegative val="0"/>
            <c:bubble3D val="0"/>
            <c:extLst>
              <c:ext xmlns:c16="http://schemas.microsoft.com/office/drawing/2014/chart" uri="{C3380CC4-5D6E-409C-BE32-E72D297353CC}">
                <c16:uniqueId val="{00000002-28D2-4C3B-BD87-0A902890CB36}"/>
              </c:ext>
            </c:extLst>
          </c:dPt>
          <c:dPt>
            <c:idx val="4"/>
            <c:invertIfNegative val="0"/>
            <c:bubble3D val="0"/>
            <c:extLst>
              <c:ext xmlns:c16="http://schemas.microsoft.com/office/drawing/2014/chart" uri="{C3380CC4-5D6E-409C-BE32-E72D297353CC}">
                <c16:uniqueId val="{00000003-28D2-4C3B-BD87-0A902890CB36}"/>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28D2-4C3B-BD87-0A902890CB36}"/>
                </c:ext>
              </c:extLst>
            </c:dLbl>
            <c:dLbl>
              <c:idx val="5"/>
              <c:delete val="1"/>
              <c:extLst>
                <c:ext xmlns:c15="http://schemas.microsoft.com/office/drawing/2012/chart" uri="{CE6537A1-D6FC-4f65-9D91-7224C49458BB}"/>
                <c:ext xmlns:c16="http://schemas.microsoft.com/office/drawing/2014/chart" uri="{C3380CC4-5D6E-409C-BE32-E72D297353CC}">
                  <c16:uniqueId val="{00000004-28D2-4C3B-BD87-0A902890CB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As Soon As It's Posted</c:v>
                </c:pt>
              </c:strCache>
            </c:strRef>
          </c:cat>
          <c:val>
            <c:numRef>
              <c:f>Sheet1!$B$2</c:f>
              <c:numCache>
                <c:formatCode>0%</c:formatCode>
                <c:ptCount val="1"/>
                <c:pt idx="0">
                  <c:v>0.26</c:v>
                </c:pt>
              </c:numCache>
            </c:numRef>
          </c:val>
          <c:extLst>
            <c:ext xmlns:c16="http://schemas.microsoft.com/office/drawing/2014/chart" uri="{C3380CC4-5D6E-409C-BE32-E72D297353CC}">
              <c16:uniqueId val="{00000005-28D2-4C3B-BD87-0A902890CB36}"/>
            </c:ext>
          </c:extLst>
        </c:ser>
        <c:dLbls>
          <c:showLegendKey val="0"/>
          <c:showVal val="0"/>
          <c:showCatName val="0"/>
          <c:showSerName val="0"/>
          <c:showPercent val="0"/>
          <c:showBubbleSize val="0"/>
        </c:dLbls>
        <c:gapWidth val="219"/>
        <c:overlap val="-27"/>
        <c:axId val="68554712"/>
        <c:axId val="68554320"/>
      </c:barChart>
      <c:valAx>
        <c:axId val="68554320"/>
        <c:scaling>
          <c:orientation val="minMax"/>
          <c:max val="0.5"/>
          <c:min val="0"/>
        </c:scaling>
        <c:delete val="1"/>
        <c:axPos val="l"/>
        <c:numFmt formatCode="0%" sourceLinked="1"/>
        <c:majorTickMark val="none"/>
        <c:minorTickMark val="none"/>
        <c:tickLblPos val="nextTo"/>
        <c:crossAx val="68554712"/>
        <c:crosses val="autoZero"/>
        <c:crossBetween val="between"/>
      </c:valAx>
      <c:catAx>
        <c:axId val="685547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554320"/>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5DC99B-5259-40E8-9809-96A27AA649E4}" type="datetimeFigureOut">
              <a:rPr lang="en-US" smtClean="0"/>
              <a:t>1/14/2019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D141968-DFDD-4F85-9B3B-2C270757FEF0}" type="slidenum">
              <a:rPr lang="en-US" smtClean="0"/>
              <a:t>‹#›</a:t>
            </a:fld>
            <a:endParaRPr lang="en-US"/>
          </a:p>
        </p:txBody>
      </p:sp>
    </p:spTree>
    <p:extLst>
      <p:ext uri="{BB962C8B-B14F-4D97-AF65-F5344CB8AC3E}">
        <p14:creationId xmlns:p14="http://schemas.microsoft.com/office/powerpoint/2010/main" val="28544697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931EDFB-0926-4A7B-94B6-5D08570070C6}" type="datetimeFigureOut">
              <a:rPr lang="en-US" smtClean="0"/>
              <a:t>1/14/2019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9E3908-32C9-4D33-9120-6192E840A5CB}" type="slidenum">
              <a:rPr lang="en-US" smtClean="0"/>
              <a:t>‹#›</a:t>
            </a:fld>
            <a:endParaRPr lang="en-US"/>
          </a:p>
        </p:txBody>
      </p:sp>
    </p:spTree>
    <p:extLst>
      <p:ext uri="{BB962C8B-B14F-4D97-AF65-F5344CB8AC3E}">
        <p14:creationId xmlns:p14="http://schemas.microsoft.com/office/powerpoint/2010/main" val="1600405652"/>
      </p:ext>
    </p:extLst>
  </p:cSld>
  <p:clrMap bg1="lt1" tx1="dk1" bg2="lt2" tx2="dk2" accent1="accent1" accent2="accent2" accent3="accent3" accent4="accent4" accent5="accent5" accent6="accent6" hlink="hlink" folHlink="folHlink"/>
  <p:hf sldNum="0" hdr="0" ftr="0" dt="0"/>
  <p:notesStyle>
    <a:lvl1pPr marL="0" algn="l" defTabSz="909743" rtl="0" eaLnBrk="1" latinLnBrk="0" hangingPunct="1">
      <a:defRPr sz="1200" kern="1200">
        <a:solidFill>
          <a:schemeClr val="tx1"/>
        </a:solidFill>
        <a:latin typeface="+mn-lt"/>
        <a:ea typeface="+mn-ea"/>
        <a:cs typeface="+mn-cs"/>
      </a:defRPr>
    </a:lvl1pPr>
    <a:lvl2pPr marL="454888" algn="l" defTabSz="909743" rtl="0" eaLnBrk="1" latinLnBrk="0" hangingPunct="1">
      <a:defRPr sz="1200" kern="1200">
        <a:solidFill>
          <a:schemeClr val="tx1"/>
        </a:solidFill>
        <a:latin typeface="+mn-lt"/>
        <a:ea typeface="+mn-ea"/>
        <a:cs typeface="+mn-cs"/>
      </a:defRPr>
    </a:lvl2pPr>
    <a:lvl3pPr marL="909743" algn="l" defTabSz="909743" rtl="0" eaLnBrk="1" latinLnBrk="0" hangingPunct="1">
      <a:defRPr sz="1200" kern="1200">
        <a:solidFill>
          <a:schemeClr val="tx1"/>
        </a:solidFill>
        <a:latin typeface="+mn-lt"/>
        <a:ea typeface="+mn-ea"/>
        <a:cs typeface="+mn-cs"/>
      </a:defRPr>
    </a:lvl3pPr>
    <a:lvl4pPr marL="1364621" algn="l" defTabSz="909743" rtl="0" eaLnBrk="1" latinLnBrk="0" hangingPunct="1">
      <a:defRPr sz="1200" kern="1200">
        <a:solidFill>
          <a:schemeClr val="tx1"/>
        </a:solidFill>
        <a:latin typeface="+mn-lt"/>
        <a:ea typeface="+mn-ea"/>
        <a:cs typeface="+mn-cs"/>
      </a:defRPr>
    </a:lvl4pPr>
    <a:lvl5pPr marL="1819494" algn="l" defTabSz="909743" rtl="0" eaLnBrk="1" latinLnBrk="0" hangingPunct="1">
      <a:defRPr sz="1200" kern="1200">
        <a:solidFill>
          <a:schemeClr val="tx1"/>
        </a:solidFill>
        <a:latin typeface="+mn-lt"/>
        <a:ea typeface="+mn-ea"/>
        <a:cs typeface="+mn-cs"/>
      </a:defRPr>
    </a:lvl5pPr>
    <a:lvl6pPr marL="2274369" algn="l" defTabSz="909743" rtl="0" eaLnBrk="1" latinLnBrk="0" hangingPunct="1">
      <a:defRPr sz="1200" kern="1200">
        <a:solidFill>
          <a:schemeClr val="tx1"/>
        </a:solidFill>
        <a:latin typeface="+mn-lt"/>
        <a:ea typeface="+mn-ea"/>
        <a:cs typeface="+mn-cs"/>
      </a:defRPr>
    </a:lvl6pPr>
    <a:lvl7pPr marL="2729242" algn="l" defTabSz="909743" rtl="0" eaLnBrk="1" latinLnBrk="0" hangingPunct="1">
      <a:defRPr sz="1200" kern="1200">
        <a:solidFill>
          <a:schemeClr val="tx1"/>
        </a:solidFill>
        <a:latin typeface="+mn-lt"/>
        <a:ea typeface="+mn-ea"/>
        <a:cs typeface="+mn-cs"/>
      </a:defRPr>
    </a:lvl7pPr>
    <a:lvl8pPr marL="3184118" algn="l" defTabSz="909743" rtl="0" eaLnBrk="1" latinLnBrk="0" hangingPunct="1">
      <a:defRPr sz="1200" kern="1200">
        <a:solidFill>
          <a:schemeClr val="tx1"/>
        </a:solidFill>
        <a:latin typeface="+mn-lt"/>
        <a:ea typeface="+mn-ea"/>
        <a:cs typeface="+mn-cs"/>
      </a:defRPr>
    </a:lvl8pPr>
    <a:lvl9pPr marL="3638991" algn="l" defTabSz="9097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06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1998041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58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89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7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944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788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435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1862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4524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232994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409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560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351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470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8695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6457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251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7449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983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878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15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016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97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343754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3508808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56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99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410079727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69816" y="6356385"/>
            <a:ext cx="11038417"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anchor="ctr"/>
          <a:lstStyle/>
          <a:p>
            <a:pPr algn="ctr">
              <a:defRPr/>
            </a:pPr>
            <a:endParaRPr lang="en-US" sz="1800">
              <a:solidFill>
                <a:prstClr val="white"/>
              </a:solidFill>
            </a:endParaRPr>
          </a:p>
        </p:txBody>
      </p:sp>
      <p:sp>
        <p:nvSpPr>
          <p:cNvPr id="7" name="Subtitle 2"/>
          <p:cNvSpPr txBox="1">
            <a:spLocks/>
          </p:cNvSpPr>
          <p:nvPr userDrawn="1"/>
        </p:nvSpPr>
        <p:spPr>
          <a:xfrm>
            <a:off x="11216218" y="6308760"/>
            <a:ext cx="738716" cy="417513"/>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z="1800" smtClean="0">
                <a:latin typeface="Trebuchet MS"/>
                <a:cs typeface="Trebuchet MS"/>
              </a:rPr>
              <a:pPr algn="ctr">
                <a:defRPr/>
              </a:pPr>
              <a:t>‹#›</a:t>
            </a:fld>
            <a:endParaRPr lang="en-US" sz="1800" dirty="0">
              <a:latin typeface="Trebuchet MS"/>
              <a:cs typeface="Trebuchet MS"/>
            </a:endParaRPr>
          </a:p>
        </p:txBody>
      </p:sp>
      <p:sp>
        <p:nvSpPr>
          <p:cNvPr id="2" name="Title 1"/>
          <p:cNvSpPr>
            <a:spLocks noGrp="1"/>
          </p:cNvSpPr>
          <p:nvPr>
            <p:ph type="ctrTitle"/>
          </p:nvPr>
        </p:nvSpPr>
        <p:spPr>
          <a:xfrm>
            <a:off x="801545" y="567944"/>
            <a:ext cx="7347015" cy="994545"/>
          </a:xfrm>
          <a:prstGeom prst="rect">
            <a:avLst/>
          </a:prstGeom>
        </p:spPr>
        <p:txBody>
          <a:bodyPr lIns="90964" tIns="45482" rIns="90964" bIns="45482"/>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822037" y="368685"/>
            <a:ext cx="7880671" cy="339437"/>
          </a:xfrm>
          <a:prstGeom prst="rect">
            <a:avLst/>
          </a:prstGeom>
        </p:spPr>
        <p:txBody>
          <a:bodyPr lIns="90964" tIns="45482" rIns="90964" bIns="45482"/>
          <a:lstStyle>
            <a:lvl1pPr marL="0" indent="0" algn="l">
              <a:buNone/>
              <a:defRPr sz="1800">
                <a:solidFill>
                  <a:srgbClr val="00AF78"/>
                </a:solidFill>
                <a:latin typeface="Trebuchet MS"/>
                <a:cs typeface="Trebuchet MS"/>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802219" y="1809176"/>
            <a:ext cx="6289256" cy="2624283"/>
          </a:xfrm>
          <a:prstGeom prst="rect">
            <a:avLst/>
          </a:prstGeom>
        </p:spPr>
        <p:txBody>
          <a:bodyPr vert="horz" lIns="90964" tIns="45482" rIns="90964" bIns="45482"/>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822036" y="4640153"/>
            <a:ext cx="6289256" cy="1363519"/>
          </a:xfrm>
          <a:prstGeom prst="rect">
            <a:avLst/>
          </a:prstGeom>
        </p:spPr>
        <p:txBody>
          <a:bodyPr vert="horz" lIns="90964" tIns="45482" rIns="90964" bIns="45482"/>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639234" y="6410360"/>
            <a:ext cx="9283700" cy="365125"/>
          </a:xfrm>
          <a:prstGeom prst="rect">
            <a:avLst/>
          </a:prstGeom>
        </p:spPr>
        <p:txBody>
          <a:bodyPr lIns="90964" tIns="45482" rIns="90964" bIns="45482"/>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420848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186370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95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lIns="90964" tIns="45482" rIns="90964" bIns="45482"/>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0964" tIns="45482" rIns="90964" bIns="45482"/>
          <a:lstStyle>
            <a:lvl1pPr marL="0" indent="0" algn="ctr">
              <a:buNone/>
              <a:defRPr>
                <a:solidFill>
                  <a:schemeClr val="tx1">
                    <a:tint val="75000"/>
                  </a:schemeClr>
                </a:solidFill>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90964" tIns="45482" rIns="90964" bIns="45482"/>
          <a:lstStyle/>
          <a:p>
            <a:fld id="{29157099-02AC-41A1-B512-6278426C82B7}" type="datetime1">
              <a:rPr lang="en-US" smtClean="0"/>
              <a:t>1/14/2019</a:t>
            </a:fld>
            <a:endParaRPr lang="en-US"/>
          </a:p>
        </p:txBody>
      </p:sp>
      <p:sp>
        <p:nvSpPr>
          <p:cNvPr id="5" name="Footer Placeholder 4"/>
          <p:cNvSpPr>
            <a:spLocks noGrp="1"/>
          </p:cNvSpPr>
          <p:nvPr>
            <p:ph type="ftr" sz="quarter" idx="11"/>
          </p:nvPr>
        </p:nvSpPr>
        <p:spPr/>
        <p:txBody>
          <a:bodyPr lIns="90964" tIns="45482" rIns="90964" bIns="45482"/>
          <a:lstStyle/>
          <a:p>
            <a:endParaRPr lang="en-US"/>
          </a:p>
        </p:txBody>
      </p:sp>
      <p:sp>
        <p:nvSpPr>
          <p:cNvPr id="6" name="Slide Number Placeholder 5"/>
          <p:cNvSpPr>
            <a:spLocks noGrp="1"/>
          </p:cNvSpPr>
          <p:nvPr>
            <p:ph type="sldNum" sz="quarter" idx="12"/>
          </p:nvPr>
        </p:nvSpPr>
        <p:spPr/>
        <p:txBody>
          <a:bodyPr lIns="90964" tIns="45482" rIns="90964" bIns="45482"/>
          <a:lstStyle/>
          <a:p>
            <a:fld id="{5FA2CEA3-2056-4BD9-BFD0-D8FD6F59E7B5}" type="slidenum">
              <a:rPr lang="en-US" smtClean="0"/>
              <a:t>‹#›</a:t>
            </a:fld>
            <a:endParaRPr lang="en-US"/>
          </a:p>
        </p:txBody>
      </p:sp>
    </p:spTree>
    <p:extLst>
      <p:ext uri="{BB962C8B-B14F-4D97-AF65-F5344CB8AC3E}">
        <p14:creationId xmlns:p14="http://schemas.microsoft.com/office/powerpoint/2010/main" val="400822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007304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12410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3090" indent="0" algn="ctr">
              <a:buNone/>
              <a:defRPr>
                <a:solidFill>
                  <a:schemeClr val="tx1">
                    <a:tint val="75000"/>
                  </a:schemeClr>
                </a:solidFill>
              </a:defRPr>
            </a:lvl2pPr>
            <a:lvl3pPr marL="1166201" indent="0" algn="ctr">
              <a:buNone/>
              <a:defRPr>
                <a:solidFill>
                  <a:schemeClr val="tx1">
                    <a:tint val="75000"/>
                  </a:schemeClr>
                </a:solidFill>
              </a:defRPr>
            </a:lvl3pPr>
            <a:lvl4pPr marL="1749301" indent="0" algn="ctr">
              <a:buNone/>
              <a:defRPr>
                <a:solidFill>
                  <a:schemeClr val="tx1">
                    <a:tint val="75000"/>
                  </a:schemeClr>
                </a:solidFill>
              </a:defRPr>
            </a:lvl4pPr>
            <a:lvl5pPr marL="2332401" indent="0" algn="ctr">
              <a:buNone/>
              <a:defRPr>
                <a:solidFill>
                  <a:schemeClr val="tx1">
                    <a:tint val="75000"/>
                  </a:schemeClr>
                </a:solidFill>
              </a:defRPr>
            </a:lvl5pPr>
            <a:lvl6pPr marL="2915500" indent="0" algn="ctr">
              <a:buNone/>
              <a:defRPr>
                <a:solidFill>
                  <a:schemeClr val="tx1">
                    <a:tint val="75000"/>
                  </a:schemeClr>
                </a:solidFill>
              </a:defRPr>
            </a:lvl6pPr>
            <a:lvl7pPr marL="3498600" indent="0" algn="ctr">
              <a:buNone/>
              <a:defRPr>
                <a:solidFill>
                  <a:schemeClr val="tx1">
                    <a:tint val="75000"/>
                  </a:schemeClr>
                </a:solidFill>
              </a:defRPr>
            </a:lvl7pPr>
            <a:lvl8pPr marL="4081699" indent="0" algn="ctr">
              <a:buNone/>
              <a:defRPr>
                <a:solidFill>
                  <a:schemeClr val="tx1">
                    <a:tint val="75000"/>
                  </a:schemeClr>
                </a:solidFill>
              </a:defRPr>
            </a:lvl8pPr>
            <a:lvl9pPr marL="46648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040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3679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90" indent="0">
              <a:buNone/>
              <a:defRPr sz="2300">
                <a:solidFill>
                  <a:schemeClr val="tx1">
                    <a:tint val="75000"/>
                  </a:schemeClr>
                </a:solidFill>
              </a:defRPr>
            </a:lvl2pPr>
            <a:lvl3pPr marL="1166201" indent="0">
              <a:buNone/>
              <a:defRPr sz="2000">
                <a:solidFill>
                  <a:schemeClr val="tx1">
                    <a:tint val="75000"/>
                  </a:schemeClr>
                </a:solidFill>
              </a:defRPr>
            </a:lvl3pPr>
            <a:lvl4pPr marL="1749301" indent="0">
              <a:buNone/>
              <a:defRPr sz="1800">
                <a:solidFill>
                  <a:schemeClr val="tx1">
                    <a:tint val="75000"/>
                  </a:schemeClr>
                </a:solidFill>
              </a:defRPr>
            </a:lvl4pPr>
            <a:lvl5pPr marL="2332401" indent="0">
              <a:buNone/>
              <a:defRPr sz="1800">
                <a:solidFill>
                  <a:schemeClr val="tx1">
                    <a:tint val="75000"/>
                  </a:schemeClr>
                </a:solidFill>
              </a:defRPr>
            </a:lvl5pPr>
            <a:lvl6pPr marL="2915500" indent="0">
              <a:buNone/>
              <a:defRPr sz="1800">
                <a:solidFill>
                  <a:schemeClr val="tx1">
                    <a:tint val="75000"/>
                  </a:schemeClr>
                </a:solidFill>
              </a:defRPr>
            </a:lvl6pPr>
            <a:lvl7pPr marL="3498600" indent="0">
              <a:buNone/>
              <a:defRPr sz="1800">
                <a:solidFill>
                  <a:schemeClr val="tx1">
                    <a:tint val="75000"/>
                  </a:schemeClr>
                </a:solidFill>
              </a:defRPr>
            </a:lvl7pPr>
            <a:lvl8pPr marL="4081699" indent="0">
              <a:buNone/>
              <a:defRPr sz="1800">
                <a:solidFill>
                  <a:schemeClr val="tx1">
                    <a:tint val="75000"/>
                  </a:schemeClr>
                </a:solidFill>
              </a:defRPr>
            </a:lvl8pPr>
            <a:lvl9pPr marL="46648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39526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3980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70768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69868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368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6652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090" indent="0">
              <a:buNone/>
              <a:defRPr sz="3600"/>
            </a:lvl2pPr>
            <a:lvl3pPr marL="1166201" indent="0">
              <a:buNone/>
              <a:defRPr sz="3100"/>
            </a:lvl3pPr>
            <a:lvl4pPr marL="1749301" indent="0">
              <a:buNone/>
              <a:defRPr sz="2500"/>
            </a:lvl4pPr>
            <a:lvl5pPr marL="2332401" indent="0">
              <a:buNone/>
              <a:defRPr sz="2500"/>
            </a:lvl5pPr>
            <a:lvl6pPr marL="2915500" indent="0">
              <a:buNone/>
              <a:defRPr sz="2500"/>
            </a:lvl6pPr>
            <a:lvl7pPr marL="3498600" indent="0">
              <a:buNone/>
              <a:defRPr sz="2500"/>
            </a:lvl7pPr>
            <a:lvl8pPr marL="4081699" indent="0">
              <a:buNone/>
              <a:defRPr sz="2500"/>
            </a:lvl8pPr>
            <a:lvl9pPr marL="46648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74432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472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50150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76325341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19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402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178" indent="0">
              <a:buNone/>
              <a:defRPr sz="2300">
                <a:solidFill>
                  <a:schemeClr val="tx1">
                    <a:tint val="75000"/>
                  </a:schemeClr>
                </a:solidFill>
              </a:defRPr>
            </a:lvl2pPr>
            <a:lvl3pPr marL="1166376" indent="0">
              <a:buNone/>
              <a:defRPr sz="2000">
                <a:solidFill>
                  <a:schemeClr val="tx1">
                    <a:tint val="75000"/>
                  </a:schemeClr>
                </a:solidFill>
              </a:defRPr>
            </a:lvl3pPr>
            <a:lvl4pPr marL="1749563" indent="0">
              <a:buNone/>
              <a:defRPr sz="1800">
                <a:solidFill>
                  <a:schemeClr val="tx1">
                    <a:tint val="75000"/>
                  </a:schemeClr>
                </a:solidFill>
              </a:defRPr>
            </a:lvl4pPr>
            <a:lvl5pPr marL="2332751" indent="0">
              <a:buNone/>
              <a:defRPr sz="1800">
                <a:solidFill>
                  <a:schemeClr val="tx1">
                    <a:tint val="75000"/>
                  </a:schemeClr>
                </a:solidFill>
              </a:defRPr>
            </a:lvl5pPr>
            <a:lvl6pPr marL="2915937" indent="0">
              <a:buNone/>
              <a:defRPr sz="1800">
                <a:solidFill>
                  <a:schemeClr val="tx1">
                    <a:tint val="75000"/>
                  </a:schemeClr>
                </a:solidFill>
              </a:defRPr>
            </a:lvl6pPr>
            <a:lvl7pPr marL="3499125" indent="0">
              <a:buNone/>
              <a:defRPr sz="1800">
                <a:solidFill>
                  <a:schemeClr val="tx1">
                    <a:tint val="75000"/>
                  </a:schemeClr>
                </a:solidFill>
              </a:defRPr>
            </a:lvl7pPr>
            <a:lvl8pPr marL="4082312" indent="0">
              <a:buNone/>
              <a:defRPr sz="1800">
                <a:solidFill>
                  <a:schemeClr val="tx1">
                    <a:tint val="75000"/>
                  </a:schemeClr>
                </a:solidFill>
              </a:defRPr>
            </a:lvl8pPr>
            <a:lvl9pPr marL="46655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021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137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4"/>
            <a:ext cx="5389033"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218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429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250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6"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248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3"/>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178" indent="0">
              <a:buNone/>
              <a:defRPr sz="3600"/>
            </a:lvl2pPr>
            <a:lvl3pPr marL="1166376" indent="0">
              <a:buNone/>
              <a:defRPr sz="3100"/>
            </a:lvl3pPr>
            <a:lvl4pPr marL="1749563" indent="0">
              <a:buNone/>
              <a:defRPr sz="2500"/>
            </a:lvl4pPr>
            <a:lvl5pPr marL="2332751" indent="0">
              <a:buNone/>
              <a:defRPr sz="2500"/>
            </a:lvl5pPr>
            <a:lvl6pPr marL="2915937" indent="0">
              <a:buNone/>
              <a:defRPr sz="2500"/>
            </a:lvl6pPr>
            <a:lvl7pPr marL="3499125" indent="0">
              <a:buNone/>
              <a:defRPr sz="2500"/>
            </a:lvl7pPr>
            <a:lvl8pPr marL="4082312" indent="0">
              <a:buNone/>
              <a:defRPr sz="2500"/>
            </a:lvl8pPr>
            <a:lvl9pPr marL="46655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186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622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992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699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1231630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337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5378" indent="0">
              <a:buNone/>
              <a:defRPr sz="2300">
                <a:solidFill>
                  <a:schemeClr val="tx1">
                    <a:tint val="75000"/>
                  </a:schemeClr>
                </a:solidFill>
              </a:defRPr>
            </a:lvl2pPr>
            <a:lvl3pPr marL="1170756" indent="0">
              <a:buNone/>
              <a:defRPr sz="2000">
                <a:solidFill>
                  <a:schemeClr val="tx1">
                    <a:tint val="75000"/>
                  </a:schemeClr>
                </a:solidFill>
              </a:defRPr>
            </a:lvl3pPr>
            <a:lvl4pPr marL="1756137" indent="0">
              <a:buNone/>
              <a:defRPr sz="1800">
                <a:solidFill>
                  <a:schemeClr val="tx1">
                    <a:tint val="75000"/>
                  </a:schemeClr>
                </a:solidFill>
              </a:defRPr>
            </a:lvl4pPr>
            <a:lvl5pPr marL="2341513" indent="0">
              <a:buNone/>
              <a:defRPr sz="1800">
                <a:solidFill>
                  <a:schemeClr val="tx1">
                    <a:tint val="75000"/>
                  </a:schemeClr>
                </a:solidFill>
              </a:defRPr>
            </a:lvl5pPr>
            <a:lvl6pPr marL="2926895" indent="0">
              <a:buNone/>
              <a:defRPr sz="1800">
                <a:solidFill>
                  <a:schemeClr val="tx1">
                    <a:tint val="75000"/>
                  </a:schemeClr>
                </a:solidFill>
              </a:defRPr>
            </a:lvl6pPr>
            <a:lvl7pPr marL="3512274" indent="0">
              <a:buNone/>
              <a:defRPr sz="1800">
                <a:solidFill>
                  <a:schemeClr val="tx1">
                    <a:tint val="75000"/>
                  </a:schemeClr>
                </a:solidFill>
              </a:defRPr>
            </a:lvl7pPr>
            <a:lvl8pPr marL="4097651" indent="0">
              <a:buNone/>
              <a:defRPr sz="1800">
                <a:solidFill>
                  <a:schemeClr val="tx1">
                    <a:tint val="75000"/>
                  </a:schemeClr>
                </a:solidFill>
              </a:defRPr>
            </a:lvl8pPr>
            <a:lvl9pPr marL="468303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197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216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4"/>
            <a:ext cx="5389033"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30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269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321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41"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74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8"/>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5378" indent="0">
              <a:buNone/>
              <a:defRPr sz="3600"/>
            </a:lvl2pPr>
            <a:lvl3pPr marL="1170756" indent="0">
              <a:buNone/>
              <a:defRPr sz="3100"/>
            </a:lvl3pPr>
            <a:lvl4pPr marL="1756137" indent="0">
              <a:buNone/>
              <a:defRPr sz="2500"/>
            </a:lvl4pPr>
            <a:lvl5pPr marL="2341513" indent="0">
              <a:buNone/>
              <a:defRPr sz="2500"/>
            </a:lvl5pPr>
            <a:lvl6pPr marL="2926895" indent="0">
              <a:buNone/>
              <a:defRPr sz="2500"/>
            </a:lvl6pPr>
            <a:lvl7pPr marL="3512274" indent="0">
              <a:buNone/>
              <a:defRPr sz="2500"/>
            </a:lvl7pPr>
            <a:lvl8pPr marL="4097651" indent="0">
              <a:buNone/>
              <a:defRPr sz="2500"/>
            </a:lvl8pPr>
            <a:lvl9pPr marL="468303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980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182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46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86319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946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249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6082" indent="0">
              <a:buNone/>
              <a:defRPr sz="2300">
                <a:solidFill>
                  <a:schemeClr val="tx1">
                    <a:tint val="75000"/>
                  </a:schemeClr>
                </a:solidFill>
              </a:defRPr>
            </a:lvl2pPr>
            <a:lvl3pPr marL="1172164" indent="0">
              <a:buNone/>
              <a:defRPr sz="200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869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922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098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649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80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235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6082" indent="0">
              <a:buNone/>
              <a:defRPr sz="3600"/>
            </a:lvl2pPr>
            <a:lvl3pPr marL="1172164" indent="0">
              <a:buNone/>
              <a:defRPr sz="3100"/>
            </a:lvl3pPr>
            <a:lvl4pPr marL="1758245" indent="0">
              <a:buNone/>
              <a:defRPr sz="2500"/>
            </a:lvl4pPr>
            <a:lvl5pPr marL="2344327" indent="0">
              <a:buNone/>
              <a:defRPr sz="2500"/>
            </a:lvl5pPr>
            <a:lvl6pPr marL="2930409" indent="0">
              <a:buNone/>
              <a:defRPr sz="2500"/>
            </a:lvl6pPr>
            <a:lvl7pPr marL="3516491" indent="0">
              <a:buNone/>
              <a:defRPr sz="2500"/>
            </a:lvl7pPr>
            <a:lvl8pPr marL="4102572" indent="0">
              <a:buNone/>
              <a:defRPr sz="2500"/>
            </a:lvl8pPr>
            <a:lvl9pPr marL="4688654"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897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28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593199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70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857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510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958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980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7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7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596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5908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93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773769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882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537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83130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613754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75333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901692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98997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0599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72935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2056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90964" tIns="45482" rIns="90964" bIns="45482"/>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90964" tIns="45482" rIns="90964" bIns="4548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86"/>
            <a:ext cx="4114800" cy="365125"/>
          </a:xfrm>
          <a:prstGeom prst="rect">
            <a:avLst/>
          </a:prstGeom>
        </p:spPr>
        <p:txBody>
          <a:bodyPr lIns="90964" tIns="45482" rIns="90964" bIns="45482"/>
          <a:lstStyle/>
          <a:p>
            <a:endParaRPr lang="en-US"/>
          </a:p>
        </p:txBody>
      </p:sp>
      <p:sp>
        <p:nvSpPr>
          <p:cNvPr id="6" name="Slide Number Placeholder 5"/>
          <p:cNvSpPr>
            <a:spLocks noGrp="1"/>
          </p:cNvSpPr>
          <p:nvPr>
            <p:ph type="sldNum" sz="quarter" idx="12"/>
          </p:nvPr>
        </p:nvSpPr>
        <p:spPr>
          <a:xfrm>
            <a:off x="8610600" y="6356386"/>
            <a:ext cx="2743200" cy="365125"/>
          </a:xfrm>
          <a:prstGeom prst="rect">
            <a:avLst/>
          </a:prstGeom>
        </p:spPr>
        <p:txBody>
          <a:bodyPr lIns="90964" tIns="45482" rIns="90964" bIns="45482"/>
          <a:lstStyle/>
          <a:p>
            <a:fld id="{3A62515F-A571-4526-9A1A-96E514A63B3F}" type="slidenum">
              <a:rPr lang="en-US" smtClean="0"/>
              <a:pPr/>
              <a:t>‹#›</a:t>
            </a:fld>
            <a:endParaRPr lang="en-US"/>
          </a:p>
        </p:txBody>
      </p:sp>
    </p:spTree>
    <p:extLst>
      <p:ext uri="{BB962C8B-B14F-4D97-AF65-F5344CB8AC3E}">
        <p14:creationId xmlns:p14="http://schemas.microsoft.com/office/powerpoint/2010/main" val="15449614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9995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92319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98342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6" y="6189666"/>
            <a:ext cx="447119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a16="http://schemas.microsoft.com/office/drawing/2014/main" id="{7BD30C78-9913-45B6-ADAC-C56FC7707A7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1887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17392351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155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872459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0.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11.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6.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327374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15310780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4" r:id="rId14"/>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11216024" y="6620933"/>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87952589"/>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8576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3" r:id="rId7"/>
    <p:sldLayoutId id="2147483674" r:id="rId8"/>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9400"/>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561671224"/>
      </p:ext>
    </p:extLst>
  </p:cSld>
  <p:clrMap bg1="lt1" tx1="dk1" bg2="lt2" tx2="dk2" accent1="accent1" accent2="accent2" accent3="accent3" accent4="accent4" accent5="accent5" accent6="accent6" hlink="hlink" folHlink="folHlink"/>
  <p:sldLayoutIdLst>
    <p:sldLayoutId id="2147483676" r:id="rId1"/>
    <p:sldLayoutId id="2147483677"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233290" tIns="116662" rIns="233290" bIns="116662"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233290" tIns="116662" rIns="233290" bIns="116662" rtlCol="0" anchor="ctr"/>
          <a:lstStyle>
            <a:lvl1pPr algn="r">
              <a:defRPr sz="15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92228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835" r:id="rId12"/>
  </p:sldLayoutIdLst>
  <p:hf sldNum="0" hdr="0" ftr="0"/>
  <p:txStyles>
    <p:titleStyle>
      <a:lvl1pPr algn="ctr" defTabSz="583090" rtl="0" eaLnBrk="1" latinLnBrk="0" hangingPunct="1">
        <a:spcBef>
          <a:spcPct val="0"/>
        </a:spcBef>
        <a:buNone/>
        <a:defRPr sz="5600" kern="1200">
          <a:solidFill>
            <a:schemeClr val="tx1"/>
          </a:solidFill>
          <a:latin typeface="+mj-lt"/>
          <a:ea typeface="+mj-ea"/>
          <a:cs typeface="+mj-cs"/>
        </a:defRPr>
      </a:lvl1pPr>
    </p:titleStyle>
    <p:bodyStyle>
      <a:lvl1pPr marL="437319" indent="-437319" algn="l" defTabSz="583090" rtl="0" eaLnBrk="1" latinLnBrk="0" hangingPunct="1">
        <a:spcBef>
          <a:spcPct val="20000"/>
        </a:spcBef>
        <a:buFont typeface="Arial"/>
        <a:buChar char="•"/>
        <a:defRPr sz="4100" kern="1200">
          <a:solidFill>
            <a:schemeClr val="tx1"/>
          </a:solidFill>
          <a:latin typeface="+mn-lt"/>
          <a:ea typeface="+mn-ea"/>
          <a:cs typeface="+mn-cs"/>
        </a:defRPr>
      </a:lvl1pPr>
      <a:lvl2pPr marL="947538" indent="-364431" algn="l" defTabSz="583090" rtl="0" eaLnBrk="1" latinLnBrk="0" hangingPunct="1">
        <a:spcBef>
          <a:spcPct val="20000"/>
        </a:spcBef>
        <a:buFont typeface="Arial"/>
        <a:buChar char="–"/>
        <a:defRPr sz="3600" kern="1200">
          <a:solidFill>
            <a:schemeClr val="tx1"/>
          </a:solidFill>
          <a:latin typeface="+mn-lt"/>
          <a:ea typeface="+mn-ea"/>
          <a:cs typeface="+mn-cs"/>
        </a:defRPr>
      </a:lvl2pPr>
      <a:lvl3pPr marL="1457745" indent="-291545" algn="l" defTabSz="583090" rtl="0" eaLnBrk="1" latinLnBrk="0" hangingPunct="1">
        <a:spcBef>
          <a:spcPct val="20000"/>
        </a:spcBef>
        <a:buFont typeface="Arial"/>
        <a:buChar char="•"/>
        <a:defRPr sz="3100" kern="1200">
          <a:solidFill>
            <a:schemeClr val="tx1"/>
          </a:solidFill>
          <a:latin typeface="+mn-lt"/>
          <a:ea typeface="+mn-ea"/>
          <a:cs typeface="+mn-cs"/>
        </a:defRPr>
      </a:lvl3pPr>
      <a:lvl4pPr marL="2040848" indent="-291545" algn="l" defTabSz="583090" rtl="0" eaLnBrk="1" latinLnBrk="0" hangingPunct="1">
        <a:spcBef>
          <a:spcPct val="20000"/>
        </a:spcBef>
        <a:buFont typeface="Arial"/>
        <a:buChar char="–"/>
        <a:defRPr sz="2500" kern="1200">
          <a:solidFill>
            <a:schemeClr val="tx1"/>
          </a:solidFill>
          <a:latin typeface="+mn-lt"/>
          <a:ea typeface="+mn-ea"/>
          <a:cs typeface="+mn-cs"/>
        </a:defRPr>
      </a:lvl4pPr>
      <a:lvl5pPr marL="2623952" indent="-291545" algn="l" defTabSz="583090" rtl="0" eaLnBrk="1" latinLnBrk="0" hangingPunct="1">
        <a:spcBef>
          <a:spcPct val="20000"/>
        </a:spcBef>
        <a:buFont typeface="Arial"/>
        <a:buChar char="»"/>
        <a:defRPr sz="2500" kern="1200">
          <a:solidFill>
            <a:schemeClr val="tx1"/>
          </a:solidFill>
          <a:latin typeface="+mn-lt"/>
          <a:ea typeface="+mn-ea"/>
          <a:cs typeface="+mn-cs"/>
        </a:defRPr>
      </a:lvl5pPr>
      <a:lvl6pPr marL="3207051" indent="-291545" algn="l" defTabSz="583090" rtl="0" eaLnBrk="1" latinLnBrk="0" hangingPunct="1">
        <a:spcBef>
          <a:spcPct val="20000"/>
        </a:spcBef>
        <a:buFont typeface="Arial"/>
        <a:buChar char="•"/>
        <a:defRPr sz="2500" kern="1200">
          <a:solidFill>
            <a:schemeClr val="tx1"/>
          </a:solidFill>
          <a:latin typeface="+mn-lt"/>
          <a:ea typeface="+mn-ea"/>
          <a:cs typeface="+mn-cs"/>
        </a:defRPr>
      </a:lvl6pPr>
      <a:lvl7pPr marL="3790150" indent="-291545" algn="l" defTabSz="583090" rtl="0" eaLnBrk="1" latinLnBrk="0" hangingPunct="1">
        <a:spcBef>
          <a:spcPct val="20000"/>
        </a:spcBef>
        <a:buFont typeface="Arial"/>
        <a:buChar char="•"/>
        <a:defRPr sz="2500" kern="1200">
          <a:solidFill>
            <a:schemeClr val="tx1"/>
          </a:solidFill>
          <a:latin typeface="+mn-lt"/>
          <a:ea typeface="+mn-ea"/>
          <a:cs typeface="+mn-cs"/>
        </a:defRPr>
      </a:lvl7pPr>
      <a:lvl8pPr marL="4373250" indent="-291545" algn="l" defTabSz="583090" rtl="0" eaLnBrk="1" latinLnBrk="0" hangingPunct="1">
        <a:spcBef>
          <a:spcPct val="20000"/>
        </a:spcBef>
        <a:buFont typeface="Arial"/>
        <a:buChar char="•"/>
        <a:defRPr sz="2500" kern="1200">
          <a:solidFill>
            <a:schemeClr val="tx1"/>
          </a:solidFill>
          <a:latin typeface="+mn-lt"/>
          <a:ea typeface="+mn-ea"/>
          <a:cs typeface="+mn-cs"/>
        </a:defRPr>
      </a:lvl8pPr>
      <a:lvl9pPr marL="4956349" indent="-291545" algn="l" defTabSz="58309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90" rtl="0" eaLnBrk="1" latinLnBrk="0" hangingPunct="1">
        <a:defRPr sz="2300" kern="1200">
          <a:solidFill>
            <a:schemeClr val="tx1"/>
          </a:solidFill>
          <a:latin typeface="+mn-lt"/>
          <a:ea typeface="+mn-ea"/>
          <a:cs typeface="+mn-cs"/>
        </a:defRPr>
      </a:lvl1pPr>
      <a:lvl2pPr marL="583090" algn="l" defTabSz="583090" rtl="0" eaLnBrk="1" latinLnBrk="0" hangingPunct="1">
        <a:defRPr sz="2300" kern="1200">
          <a:solidFill>
            <a:schemeClr val="tx1"/>
          </a:solidFill>
          <a:latin typeface="+mn-lt"/>
          <a:ea typeface="+mn-ea"/>
          <a:cs typeface="+mn-cs"/>
        </a:defRPr>
      </a:lvl2pPr>
      <a:lvl3pPr marL="1166201" algn="l" defTabSz="583090" rtl="0" eaLnBrk="1" latinLnBrk="0" hangingPunct="1">
        <a:defRPr sz="2300" kern="1200">
          <a:solidFill>
            <a:schemeClr val="tx1"/>
          </a:solidFill>
          <a:latin typeface="+mn-lt"/>
          <a:ea typeface="+mn-ea"/>
          <a:cs typeface="+mn-cs"/>
        </a:defRPr>
      </a:lvl3pPr>
      <a:lvl4pPr marL="1749301" algn="l" defTabSz="583090" rtl="0" eaLnBrk="1" latinLnBrk="0" hangingPunct="1">
        <a:defRPr sz="2300" kern="1200">
          <a:solidFill>
            <a:schemeClr val="tx1"/>
          </a:solidFill>
          <a:latin typeface="+mn-lt"/>
          <a:ea typeface="+mn-ea"/>
          <a:cs typeface="+mn-cs"/>
        </a:defRPr>
      </a:lvl4pPr>
      <a:lvl5pPr marL="2332401" algn="l" defTabSz="583090" rtl="0" eaLnBrk="1" latinLnBrk="0" hangingPunct="1">
        <a:defRPr sz="2300" kern="1200">
          <a:solidFill>
            <a:schemeClr val="tx1"/>
          </a:solidFill>
          <a:latin typeface="+mn-lt"/>
          <a:ea typeface="+mn-ea"/>
          <a:cs typeface="+mn-cs"/>
        </a:defRPr>
      </a:lvl5pPr>
      <a:lvl6pPr marL="2915500" algn="l" defTabSz="583090" rtl="0" eaLnBrk="1" latinLnBrk="0" hangingPunct="1">
        <a:defRPr sz="2300" kern="1200">
          <a:solidFill>
            <a:schemeClr val="tx1"/>
          </a:solidFill>
          <a:latin typeface="+mn-lt"/>
          <a:ea typeface="+mn-ea"/>
          <a:cs typeface="+mn-cs"/>
        </a:defRPr>
      </a:lvl6pPr>
      <a:lvl7pPr marL="3498600" algn="l" defTabSz="583090" rtl="0" eaLnBrk="1" latinLnBrk="0" hangingPunct="1">
        <a:defRPr sz="2300" kern="1200">
          <a:solidFill>
            <a:schemeClr val="tx1"/>
          </a:solidFill>
          <a:latin typeface="+mn-lt"/>
          <a:ea typeface="+mn-ea"/>
          <a:cs typeface="+mn-cs"/>
        </a:defRPr>
      </a:lvl7pPr>
      <a:lvl8pPr marL="4081699" algn="l" defTabSz="583090" rtl="0" eaLnBrk="1" latinLnBrk="0" hangingPunct="1">
        <a:defRPr sz="2300" kern="1200">
          <a:solidFill>
            <a:schemeClr val="tx1"/>
          </a:solidFill>
          <a:latin typeface="+mn-lt"/>
          <a:ea typeface="+mn-ea"/>
          <a:cs typeface="+mn-cs"/>
        </a:defRPr>
      </a:lvl8pPr>
      <a:lvl9pPr marL="4664800" algn="l" defTabSz="583090" rtl="0" eaLnBrk="1" latinLnBrk="0" hangingPunct="1">
        <a:defRPr sz="2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116656" tIns="58311" rIns="116656" bIns="58311" rtlCol="0" anchor="ctr"/>
          <a:lstStyle>
            <a:lvl1pPr algn="ctr">
              <a:defRPr sz="1500">
                <a:solidFill>
                  <a:schemeClr val="tx1">
                    <a:tint val="75000"/>
                  </a:schemeClr>
                </a:solidFill>
              </a:defRPr>
            </a:lvl1pPr>
          </a:lstStyle>
          <a:p>
            <a:pPr defTabSz="5831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116656" tIns="58311" rIns="116656" bIns="58311" rtlCol="0" anchor="ctr"/>
          <a:lstStyle>
            <a:lvl1pPr algn="r">
              <a:defRPr sz="1500">
                <a:solidFill>
                  <a:schemeClr val="tx1">
                    <a:tint val="75000"/>
                  </a:schemeClr>
                </a:solidFill>
              </a:defRPr>
            </a:lvl1pPr>
          </a:lstStyle>
          <a:p>
            <a:pPr defTabSz="583178"/>
            <a:fld id="{FC623D9C-B141-0E44-9A0E-426DA6A043B9}" type="slidenum">
              <a:rPr lang="en-US" smtClean="0">
                <a:solidFill>
                  <a:prstClr val="black">
                    <a:tint val="75000"/>
                  </a:prstClr>
                </a:solidFill>
              </a:rPr>
              <a:pPr defTabSz="583178"/>
              <a:t>‹#›</a:t>
            </a:fld>
            <a:endParaRPr lang="en-US">
              <a:solidFill>
                <a:prstClr val="black">
                  <a:tint val="75000"/>
                </a:prstClr>
              </a:solidFill>
            </a:endParaRPr>
          </a:p>
        </p:txBody>
      </p:sp>
    </p:spTree>
    <p:extLst>
      <p:ext uri="{BB962C8B-B14F-4D97-AF65-F5344CB8AC3E}">
        <p14:creationId xmlns:p14="http://schemas.microsoft.com/office/powerpoint/2010/main" val="15120693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p:txStyles>
    <p:titleStyle>
      <a:lvl1pPr algn="ctr" defTabSz="583178" rtl="0" eaLnBrk="1" latinLnBrk="0" hangingPunct="1">
        <a:spcBef>
          <a:spcPct val="0"/>
        </a:spcBef>
        <a:buNone/>
        <a:defRPr sz="5600" kern="1200">
          <a:solidFill>
            <a:schemeClr val="tx1"/>
          </a:solidFill>
          <a:latin typeface="+mj-lt"/>
          <a:ea typeface="+mj-ea"/>
          <a:cs typeface="+mj-cs"/>
        </a:defRPr>
      </a:lvl1pPr>
    </p:titleStyle>
    <p:bodyStyle>
      <a:lvl1pPr marL="437384" indent="-437384" algn="l" defTabSz="583178" rtl="0" eaLnBrk="1" latinLnBrk="0" hangingPunct="1">
        <a:spcBef>
          <a:spcPct val="20000"/>
        </a:spcBef>
        <a:buFont typeface="Arial"/>
        <a:buChar char="•"/>
        <a:defRPr sz="4100" kern="1200">
          <a:solidFill>
            <a:schemeClr val="tx1"/>
          </a:solidFill>
          <a:latin typeface="+mn-lt"/>
          <a:ea typeface="+mn-ea"/>
          <a:cs typeface="+mn-cs"/>
        </a:defRPr>
      </a:lvl1pPr>
      <a:lvl2pPr marL="947680" indent="-364486" algn="l" defTabSz="583178" rtl="0" eaLnBrk="1" latinLnBrk="0" hangingPunct="1">
        <a:spcBef>
          <a:spcPct val="20000"/>
        </a:spcBef>
        <a:buFont typeface="Arial"/>
        <a:buChar char="–"/>
        <a:defRPr sz="3600" kern="1200">
          <a:solidFill>
            <a:schemeClr val="tx1"/>
          </a:solidFill>
          <a:latin typeface="+mn-lt"/>
          <a:ea typeface="+mn-ea"/>
          <a:cs typeface="+mn-cs"/>
        </a:defRPr>
      </a:lvl2pPr>
      <a:lvl3pPr marL="1457964" indent="-291589" algn="l" defTabSz="583178" rtl="0" eaLnBrk="1" latinLnBrk="0" hangingPunct="1">
        <a:spcBef>
          <a:spcPct val="20000"/>
        </a:spcBef>
        <a:buFont typeface="Arial"/>
        <a:buChar char="•"/>
        <a:defRPr sz="3100" kern="1200">
          <a:solidFill>
            <a:schemeClr val="tx1"/>
          </a:solidFill>
          <a:latin typeface="+mn-lt"/>
          <a:ea typeface="+mn-ea"/>
          <a:cs typeface="+mn-cs"/>
        </a:defRPr>
      </a:lvl3pPr>
      <a:lvl4pPr marL="2041154" indent="-291589" algn="l" defTabSz="583178" rtl="0" eaLnBrk="1" latinLnBrk="0" hangingPunct="1">
        <a:spcBef>
          <a:spcPct val="20000"/>
        </a:spcBef>
        <a:buFont typeface="Arial"/>
        <a:buChar char="–"/>
        <a:defRPr sz="2500" kern="1200">
          <a:solidFill>
            <a:schemeClr val="tx1"/>
          </a:solidFill>
          <a:latin typeface="+mn-lt"/>
          <a:ea typeface="+mn-ea"/>
          <a:cs typeface="+mn-cs"/>
        </a:defRPr>
      </a:lvl4pPr>
      <a:lvl5pPr marL="2624346" indent="-291589" algn="l" defTabSz="583178" rtl="0" eaLnBrk="1" latinLnBrk="0" hangingPunct="1">
        <a:spcBef>
          <a:spcPct val="20000"/>
        </a:spcBef>
        <a:buFont typeface="Arial"/>
        <a:buChar char="»"/>
        <a:defRPr sz="2500" kern="1200">
          <a:solidFill>
            <a:schemeClr val="tx1"/>
          </a:solidFill>
          <a:latin typeface="+mn-lt"/>
          <a:ea typeface="+mn-ea"/>
          <a:cs typeface="+mn-cs"/>
        </a:defRPr>
      </a:lvl5pPr>
      <a:lvl6pPr marL="3207532" indent="-291589" algn="l" defTabSz="583178" rtl="0" eaLnBrk="1" latinLnBrk="0" hangingPunct="1">
        <a:spcBef>
          <a:spcPct val="20000"/>
        </a:spcBef>
        <a:buFont typeface="Arial"/>
        <a:buChar char="•"/>
        <a:defRPr sz="2500" kern="1200">
          <a:solidFill>
            <a:schemeClr val="tx1"/>
          </a:solidFill>
          <a:latin typeface="+mn-lt"/>
          <a:ea typeface="+mn-ea"/>
          <a:cs typeface="+mn-cs"/>
        </a:defRPr>
      </a:lvl6pPr>
      <a:lvl7pPr marL="3790719" indent="-291589" algn="l" defTabSz="583178" rtl="0" eaLnBrk="1" latinLnBrk="0" hangingPunct="1">
        <a:spcBef>
          <a:spcPct val="20000"/>
        </a:spcBef>
        <a:buFont typeface="Arial"/>
        <a:buChar char="•"/>
        <a:defRPr sz="2500" kern="1200">
          <a:solidFill>
            <a:schemeClr val="tx1"/>
          </a:solidFill>
          <a:latin typeface="+mn-lt"/>
          <a:ea typeface="+mn-ea"/>
          <a:cs typeface="+mn-cs"/>
        </a:defRPr>
      </a:lvl7pPr>
      <a:lvl8pPr marL="4373906" indent="-291589" algn="l" defTabSz="583178" rtl="0" eaLnBrk="1" latinLnBrk="0" hangingPunct="1">
        <a:spcBef>
          <a:spcPct val="20000"/>
        </a:spcBef>
        <a:buFont typeface="Arial"/>
        <a:buChar char="•"/>
        <a:defRPr sz="2500" kern="1200">
          <a:solidFill>
            <a:schemeClr val="tx1"/>
          </a:solidFill>
          <a:latin typeface="+mn-lt"/>
          <a:ea typeface="+mn-ea"/>
          <a:cs typeface="+mn-cs"/>
        </a:defRPr>
      </a:lvl8pPr>
      <a:lvl9pPr marL="4957092" indent="-291589" algn="l" defTabSz="5831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178" rtl="0" eaLnBrk="1" latinLnBrk="0" hangingPunct="1">
        <a:defRPr sz="2300" kern="1200">
          <a:solidFill>
            <a:schemeClr val="tx1"/>
          </a:solidFill>
          <a:latin typeface="+mn-lt"/>
          <a:ea typeface="+mn-ea"/>
          <a:cs typeface="+mn-cs"/>
        </a:defRPr>
      </a:lvl1pPr>
      <a:lvl2pPr marL="583178" algn="l" defTabSz="583178" rtl="0" eaLnBrk="1" latinLnBrk="0" hangingPunct="1">
        <a:defRPr sz="2300" kern="1200">
          <a:solidFill>
            <a:schemeClr val="tx1"/>
          </a:solidFill>
          <a:latin typeface="+mn-lt"/>
          <a:ea typeface="+mn-ea"/>
          <a:cs typeface="+mn-cs"/>
        </a:defRPr>
      </a:lvl2pPr>
      <a:lvl3pPr marL="1166376" algn="l" defTabSz="583178" rtl="0" eaLnBrk="1" latinLnBrk="0" hangingPunct="1">
        <a:defRPr sz="2300" kern="1200">
          <a:solidFill>
            <a:schemeClr val="tx1"/>
          </a:solidFill>
          <a:latin typeface="+mn-lt"/>
          <a:ea typeface="+mn-ea"/>
          <a:cs typeface="+mn-cs"/>
        </a:defRPr>
      </a:lvl3pPr>
      <a:lvl4pPr marL="1749563" algn="l" defTabSz="583178" rtl="0" eaLnBrk="1" latinLnBrk="0" hangingPunct="1">
        <a:defRPr sz="2300" kern="1200">
          <a:solidFill>
            <a:schemeClr val="tx1"/>
          </a:solidFill>
          <a:latin typeface="+mn-lt"/>
          <a:ea typeface="+mn-ea"/>
          <a:cs typeface="+mn-cs"/>
        </a:defRPr>
      </a:lvl4pPr>
      <a:lvl5pPr marL="2332751" algn="l" defTabSz="583178" rtl="0" eaLnBrk="1" latinLnBrk="0" hangingPunct="1">
        <a:defRPr sz="2300" kern="1200">
          <a:solidFill>
            <a:schemeClr val="tx1"/>
          </a:solidFill>
          <a:latin typeface="+mn-lt"/>
          <a:ea typeface="+mn-ea"/>
          <a:cs typeface="+mn-cs"/>
        </a:defRPr>
      </a:lvl5pPr>
      <a:lvl6pPr marL="2915937" algn="l" defTabSz="583178" rtl="0" eaLnBrk="1" latinLnBrk="0" hangingPunct="1">
        <a:defRPr sz="2300" kern="1200">
          <a:solidFill>
            <a:schemeClr val="tx1"/>
          </a:solidFill>
          <a:latin typeface="+mn-lt"/>
          <a:ea typeface="+mn-ea"/>
          <a:cs typeface="+mn-cs"/>
        </a:defRPr>
      </a:lvl6pPr>
      <a:lvl7pPr marL="3499125" algn="l" defTabSz="583178" rtl="0" eaLnBrk="1" latinLnBrk="0" hangingPunct="1">
        <a:defRPr sz="2300" kern="1200">
          <a:solidFill>
            <a:schemeClr val="tx1"/>
          </a:solidFill>
          <a:latin typeface="+mn-lt"/>
          <a:ea typeface="+mn-ea"/>
          <a:cs typeface="+mn-cs"/>
        </a:defRPr>
      </a:lvl7pPr>
      <a:lvl8pPr marL="4082312" algn="l" defTabSz="583178" rtl="0" eaLnBrk="1" latinLnBrk="0" hangingPunct="1">
        <a:defRPr sz="2300" kern="1200">
          <a:solidFill>
            <a:schemeClr val="tx1"/>
          </a:solidFill>
          <a:latin typeface="+mn-lt"/>
          <a:ea typeface="+mn-ea"/>
          <a:cs typeface="+mn-cs"/>
        </a:defRPr>
      </a:lvl8pPr>
      <a:lvl9pPr marL="4665500" algn="l" defTabSz="583178" rtl="0" eaLnBrk="1" latinLnBrk="0" hangingPunct="1">
        <a:defRPr sz="2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081" tIns="58536" rIns="117081" bIns="58536"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7081" tIns="58536" rIns="117081" bIns="585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17081" tIns="58536" rIns="117081" bIns="58536" rtlCol="0" anchor="ctr"/>
          <a:lstStyle>
            <a:lvl1pPr algn="ctr">
              <a:defRPr sz="1500">
                <a:solidFill>
                  <a:schemeClr val="tx1">
                    <a:tint val="75000"/>
                  </a:schemeClr>
                </a:solidFill>
              </a:defRPr>
            </a:lvl1pPr>
          </a:lstStyle>
          <a:p>
            <a:pPr defTabSz="585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17081" tIns="58536" rIns="117081" bIns="58536" rtlCol="0" anchor="ctr"/>
          <a:lstStyle>
            <a:lvl1pPr algn="r">
              <a:defRPr sz="1500">
                <a:solidFill>
                  <a:schemeClr val="tx1">
                    <a:tint val="75000"/>
                  </a:schemeClr>
                </a:solidFill>
              </a:defRPr>
            </a:lvl1pPr>
          </a:lstStyle>
          <a:p>
            <a:pPr defTabSz="585378"/>
            <a:fld id="{FC623D9C-B141-0E44-9A0E-426DA6A043B9}" type="slidenum">
              <a:rPr lang="en-US" smtClean="0">
                <a:solidFill>
                  <a:prstClr val="black">
                    <a:tint val="75000"/>
                  </a:prstClr>
                </a:solidFill>
              </a:rPr>
              <a:pPr defTabSz="585378"/>
              <a:t>‹#›</a:t>
            </a:fld>
            <a:endParaRPr lang="en-US">
              <a:solidFill>
                <a:prstClr val="black">
                  <a:tint val="75000"/>
                </a:prstClr>
              </a:solidFill>
            </a:endParaRPr>
          </a:p>
        </p:txBody>
      </p:sp>
    </p:spTree>
    <p:extLst>
      <p:ext uri="{BB962C8B-B14F-4D97-AF65-F5344CB8AC3E}">
        <p14:creationId xmlns:p14="http://schemas.microsoft.com/office/powerpoint/2010/main" val="36205669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ctr" defTabSz="585378" rtl="0" eaLnBrk="1" latinLnBrk="0" hangingPunct="1">
        <a:spcBef>
          <a:spcPct val="0"/>
        </a:spcBef>
        <a:buNone/>
        <a:defRPr sz="5600" kern="1200">
          <a:solidFill>
            <a:schemeClr val="tx1"/>
          </a:solidFill>
          <a:latin typeface="+mj-lt"/>
          <a:ea typeface="+mj-ea"/>
          <a:cs typeface="+mj-cs"/>
        </a:defRPr>
      </a:lvl1pPr>
    </p:titleStyle>
    <p:bodyStyle>
      <a:lvl1pPr marL="439033" indent="-439033" algn="l" defTabSz="585378" rtl="0" eaLnBrk="1" latinLnBrk="0" hangingPunct="1">
        <a:spcBef>
          <a:spcPct val="20000"/>
        </a:spcBef>
        <a:buFont typeface="Arial"/>
        <a:buChar char="•"/>
        <a:defRPr sz="4100" kern="1200">
          <a:solidFill>
            <a:schemeClr val="tx1"/>
          </a:solidFill>
          <a:latin typeface="+mn-lt"/>
          <a:ea typeface="+mn-ea"/>
          <a:cs typeface="+mn-cs"/>
        </a:defRPr>
      </a:lvl1pPr>
      <a:lvl2pPr marL="951239" indent="-365861" algn="l" defTabSz="585378" rtl="0" eaLnBrk="1" latinLnBrk="0" hangingPunct="1">
        <a:spcBef>
          <a:spcPct val="20000"/>
        </a:spcBef>
        <a:buFont typeface="Arial"/>
        <a:buChar char="–"/>
        <a:defRPr sz="3600" kern="1200">
          <a:solidFill>
            <a:schemeClr val="tx1"/>
          </a:solidFill>
          <a:latin typeface="+mn-lt"/>
          <a:ea typeface="+mn-ea"/>
          <a:cs typeface="+mn-cs"/>
        </a:defRPr>
      </a:lvl2pPr>
      <a:lvl3pPr marL="1463444" indent="-292689" algn="l" defTabSz="585378" rtl="0" eaLnBrk="1" latinLnBrk="0" hangingPunct="1">
        <a:spcBef>
          <a:spcPct val="20000"/>
        </a:spcBef>
        <a:buFont typeface="Arial"/>
        <a:buChar char="•"/>
        <a:defRPr sz="3100" kern="1200">
          <a:solidFill>
            <a:schemeClr val="tx1"/>
          </a:solidFill>
          <a:latin typeface="+mn-lt"/>
          <a:ea typeface="+mn-ea"/>
          <a:cs typeface="+mn-cs"/>
        </a:defRPr>
      </a:lvl3pPr>
      <a:lvl4pPr marL="2048825" indent="-292689" algn="l" defTabSz="585378" rtl="0" eaLnBrk="1" latinLnBrk="0" hangingPunct="1">
        <a:spcBef>
          <a:spcPct val="20000"/>
        </a:spcBef>
        <a:buFont typeface="Arial"/>
        <a:buChar char="–"/>
        <a:defRPr sz="2500" kern="1200">
          <a:solidFill>
            <a:schemeClr val="tx1"/>
          </a:solidFill>
          <a:latin typeface="+mn-lt"/>
          <a:ea typeface="+mn-ea"/>
          <a:cs typeface="+mn-cs"/>
        </a:defRPr>
      </a:lvl4pPr>
      <a:lvl5pPr marL="2634207" indent="-292689" algn="l" defTabSz="585378" rtl="0" eaLnBrk="1" latinLnBrk="0" hangingPunct="1">
        <a:spcBef>
          <a:spcPct val="20000"/>
        </a:spcBef>
        <a:buFont typeface="Arial"/>
        <a:buChar char="»"/>
        <a:defRPr sz="2500" kern="1200">
          <a:solidFill>
            <a:schemeClr val="tx1"/>
          </a:solidFill>
          <a:latin typeface="+mn-lt"/>
          <a:ea typeface="+mn-ea"/>
          <a:cs typeface="+mn-cs"/>
        </a:defRPr>
      </a:lvl5pPr>
      <a:lvl6pPr marL="3219583" indent="-292689" algn="l" defTabSz="585378" rtl="0" eaLnBrk="1" latinLnBrk="0" hangingPunct="1">
        <a:spcBef>
          <a:spcPct val="20000"/>
        </a:spcBef>
        <a:buFont typeface="Arial"/>
        <a:buChar char="•"/>
        <a:defRPr sz="2500" kern="1200">
          <a:solidFill>
            <a:schemeClr val="tx1"/>
          </a:solidFill>
          <a:latin typeface="+mn-lt"/>
          <a:ea typeface="+mn-ea"/>
          <a:cs typeface="+mn-cs"/>
        </a:defRPr>
      </a:lvl6pPr>
      <a:lvl7pPr marL="3804963" indent="-292689" algn="l" defTabSz="585378" rtl="0" eaLnBrk="1" latinLnBrk="0" hangingPunct="1">
        <a:spcBef>
          <a:spcPct val="20000"/>
        </a:spcBef>
        <a:buFont typeface="Arial"/>
        <a:buChar char="•"/>
        <a:defRPr sz="2500" kern="1200">
          <a:solidFill>
            <a:schemeClr val="tx1"/>
          </a:solidFill>
          <a:latin typeface="+mn-lt"/>
          <a:ea typeface="+mn-ea"/>
          <a:cs typeface="+mn-cs"/>
        </a:defRPr>
      </a:lvl7pPr>
      <a:lvl8pPr marL="4390340" indent="-292689" algn="l" defTabSz="585378" rtl="0" eaLnBrk="1" latinLnBrk="0" hangingPunct="1">
        <a:spcBef>
          <a:spcPct val="20000"/>
        </a:spcBef>
        <a:buFont typeface="Arial"/>
        <a:buChar char="•"/>
        <a:defRPr sz="2500" kern="1200">
          <a:solidFill>
            <a:schemeClr val="tx1"/>
          </a:solidFill>
          <a:latin typeface="+mn-lt"/>
          <a:ea typeface="+mn-ea"/>
          <a:cs typeface="+mn-cs"/>
        </a:defRPr>
      </a:lvl8pPr>
      <a:lvl9pPr marL="4975721" indent="-292689" algn="l" defTabSz="5853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5378" rtl="0" eaLnBrk="1" latinLnBrk="0" hangingPunct="1">
        <a:defRPr sz="2300" kern="1200">
          <a:solidFill>
            <a:schemeClr val="tx1"/>
          </a:solidFill>
          <a:latin typeface="+mn-lt"/>
          <a:ea typeface="+mn-ea"/>
          <a:cs typeface="+mn-cs"/>
        </a:defRPr>
      </a:lvl1pPr>
      <a:lvl2pPr marL="585378" algn="l" defTabSz="585378" rtl="0" eaLnBrk="1" latinLnBrk="0" hangingPunct="1">
        <a:defRPr sz="2300" kern="1200">
          <a:solidFill>
            <a:schemeClr val="tx1"/>
          </a:solidFill>
          <a:latin typeface="+mn-lt"/>
          <a:ea typeface="+mn-ea"/>
          <a:cs typeface="+mn-cs"/>
        </a:defRPr>
      </a:lvl2pPr>
      <a:lvl3pPr marL="1170756" algn="l" defTabSz="585378" rtl="0" eaLnBrk="1" latinLnBrk="0" hangingPunct="1">
        <a:defRPr sz="2300" kern="1200">
          <a:solidFill>
            <a:schemeClr val="tx1"/>
          </a:solidFill>
          <a:latin typeface="+mn-lt"/>
          <a:ea typeface="+mn-ea"/>
          <a:cs typeface="+mn-cs"/>
        </a:defRPr>
      </a:lvl3pPr>
      <a:lvl4pPr marL="1756137" algn="l" defTabSz="585378" rtl="0" eaLnBrk="1" latinLnBrk="0" hangingPunct="1">
        <a:defRPr sz="2300" kern="1200">
          <a:solidFill>
            <a:schemeClr val="tx1"/>
          </a:solidFill>
          <a:latin typeface="+mn-lt"/>
          <a:ea typeface="+mn-ea"/>
          <a:cs typeface="+mn-cs"/>
        </a:defRPr>
      </a:lvl4pPr>
      <a:lvl5pPr marL="2341513" algn="l" defTabSz="585378" rtl="0" eaLnBrk="1" latinLnBrk="0" hangingPunct="1">
        <a:defRPr sz="2300" kern="1200">
          <a:solidFill>
            <a:schemeClr val="tx1"/>
          </a:solidFill>
          <a:latin typeface="+mn-lt"/>
          <a:ea typeface="+mn-ea"/>
          <a:cs typeface="+mn-cs"/>
        </a:defRPr>
      </a:lvl5pPr>
      <a:lvl6pPr marL="2926895" algn="l" defTabSz="585378" rtl="0" eaLnBrk="1" latinLnBrk="0" hangingPunct="1">
        <a:defRPr sz="2300" kern="1200">
          <a:solidFill>
            <a:schemeClr val="tx1"/>
          </a:solidFill>
          <a:latin typeface="+mn-lt"/>
          <a:ea typeface="+mn-ea"/>
          <a:cs typeface="+mn-cs"/>
        </a:defRPr>
      </a:lvl6pPr>
      <a:lvl7pPr marL="3512274" algn="l" defTabSz="585378" rtl="0" eaLnBrk="1" latinLnBrk="0" hangingPunct="1">
        <a:defRPr sz="2300" kern="1200">
          <a:solidFill>
            <a:schemeClr val="tx1"/>
          </a:solidFill>
          <a:latin typeface="+mn-lt"/>
          <a:ea typeface="+mn-ea"/>
          <a:cs typeface="+mn-cs"/>
        </a:defRPr>
      </a:lvl7pPr>
      <a:lvl8pPr marL="4097651" algn="l" defTabSz="585378" rtl="0" eaLnBrk="1" latinLnBrk="0" hangingPunct="1">
        <a:defRPr sz="2300" kern="1200">
          <a:solidFill>
            <a:schemeClr val="tx1"/>
          </a:solidFill>
          <a:latin typeface="+mn-lt"/>
          <a:ea typeface="+mn-ea"/>
          <a:cs typeface="+mn-cs"/>
        </a:defRPr>
      </a:lvl8pPr>
      <a:lvl9pPr marL="4683030" algn="l" defTabSz="585378" rtl="0" eaLnBrk="1" latinLnBrk="0" hangingPunct="1">
        <a:defRPr sz="2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217" tIns="58608" rIns="117217" bIns="5860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17217" tIns="58608" rIns="117217" bIns="586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17217" tIns="58608" rIns="117217" bIns="58608" rtlCol="0" anchor="ctr"/>
          <a:lstStyle>
            <a:lvl1pPr algn="ctr">
              <a:defRPr sz="1500">
                <a:solidFill>
                  <a:schemeClr val="tx1">
                    <a:tint val="75000"/>
                  </a:schemeClr>
                </a:solidFill>
              </a:defRPr>
            </a:lvl1pPr>
          </a:lstStyle>
          <a:p>
            <a:pPr defTabSz="58608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17217" tIns="58608" rIns="117217" bIns="58608" rtlCol="0" anchor="ctr"/>
          <a:lstStyle>
            <a:lvl1pPr algn="r">
              <a:defRPr sz="1500">
                <a:solidFill>
                  <a:schemeClr val="tx1">
                    <a:tint val="75000"/>
                  </a:schemeClr>
                </a:solidFill>
              </a:defRPr>
            </a:lvl1pPr>
          </a:lstStyle>
          <a:p>
            <a:pPr defTabSz="586082"/>
            <a:fld id="{FC623D9C-B141-0E44-9A0E-426DA6A043B9}" type="slidenum">
              <a:rPr lang="en-US" smtClean="0">
                <a:solidFill>
                  <a:prstClr val="black">
                    <a:tint val="75000"/>
                  </a:prstClr>
                </a:solidFill>
              </a:rPr>
              <a:pPr defTabSz="586082"/>
              <a:t>‹#›</a:t>
            </a:fld>
            <a:endParaRPr lang="en-US">
              <a:solidFill>
                <a:prstClr val="black">
                  <a:tint val="75000"/>
                </a:prstClr>
              </a:solidFill>
            </a:endParaRPr>
          </a:p>
        </p:txBody>
      </p:sp>
    </p:spTree>
    <p:extLst>
      <p:ext uri="{BB962C8B-B14F-4D97-AF65-F5344CB8AC3E}">
        <p14:creationId xmlns:p14="http://schemas.microsoft.com/office/powerpoint/2010/main" val="28075806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p:txStyles>
    <p:titleStyle>
      <a:lvl1pPr algn="ctr" defTabSz="586082" rtl="0" eaLnBrk="1" latinLnBrk="0" hangingPunct="1">
        <a:spcBef>
          <a:spcPct val="0"/>
        </a:spcBef>
        <a:buNone/>
        <a:defRPr sz="5600"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100"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600"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100"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00"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00"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00"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00"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00"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chart" Target="../charts/char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7.pn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6.jpeg"/><Relationship Id="rId5" Type="http://schemas.openxmlformats.org/officeDocument/2006/relationships/image" Target="../media/image41.png"/><Relationship Id="rId10" Type="http://schemas.openxmlformats.org/officeDocument/2006/relationships/image" Target="../media/image45.jpeg"/><Relationship Id="rId4" Type="http://schemas.openxmlformats.org/officeDocument/2006/relationships/image" Target="../media/image40.png"/><Relationship Id="rId9" Type="http://schemas.openxmlformats.org/officeDocument/2006/relationships/image" Target="../media/image44.jpe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chart" Target="../charts/chart7.xml"/><Relationship Id="rId4" Type="http://schemas.microsoft.com/office/2007/relationships/hdphoto" Target="../media/hdphoto1.wdp"/><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51.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85.xml"/><Relationship Id="rId6" Type="http://schemas.openxmlformats.org/officeDocument/2006/relationships/hyperlink" Target="https://www.linkedin.com/company/videoadvertisingbureauvab/" TargetMode="External"/><Relationship Id="rId5" Type="http://schemas.openxmlformats.org/officeDocument/2006/relationships/hyperlink" Target="https://twitter.com/VideoAdBureau" TargetMode="Externa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Rectangle 13"/>
          <p:cNvSpPr/>
          <p:nvPr/>
        </p:nvSpPr>
        <p:spPr>
          <a:xfrm>
            <a:off x="-547" y="3669030"/>
            <a:ext cx="6049057" cy="318897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dirty="0">
              <a:solidFill>
                <a:prstClr val="white"/>
              </a:solidFill>
            </a:endParaRPr>
          </a:p>
        </p:txBody>
      </p:sp>
      <p:sp>
        <p:nvSpPr>
          <p:cNvPr id="15" name="TextBox 14"/>
          <p:cNvSpPr txBox="1"/>
          <p:nvPr/>
        </p:nvSpPr>
        <p:spPr>
          <a:xfrm>
            <a:off x="156209" y="3989891"/>
            <a:ext cx="5735544" cy="284693"/>
          </a:xfrm>
          <a:prstGeom prst="rect">
            <a:avLst/>
          </a:prstGeom>
          <a:noFill/>
        </p:spPr>
        <p:txBody>
          <a:bodyPr wrap="square" lIns="90964" tIns="45482" rIns="90964" bIns="45482" rtlCol="0">
            <a:spAutoFit/>
          </a:bodyPr>
          <a:lstStyle/>
          <a:p>
            <a:pPr algn="ctr" defTabSz="583090"/>
            <a:r>
              <a:rPr lang="en-US" sz="1200" spc="250" dirty="0">
                <a:solidFill>
                  <a:srgbClr val="00A9AC"/>
                </a:solidFill>
                <a:latin typeface="Trebuchet MS"/>
                <a:cs typeface="Trebuchet MS"/>
              </a:rPr>
              <a:t>VIDEO ADVERTISING BUREAU - REPORT 2019</a:t>
            </a:r>
          </a:p>
        </p:txBody>
      </p:sp>
      <p:sp>
        <p:nvSpPr>
          <p:cNvPr id="16" name="TextBox 15"/>
          <p:cNvSpPr txBox="1"/>
          <p:nvPr/>
        </p:nvSpPr>
        <p:spPr>
          <a:xfrm>
            <a:off x="156209" y="4454992"/>
            <a:ext cx="5735544" cy="284693"/>
          </a:xfrm>
          <a:prstGeom prst="rect">
            <a:avLst/>
          </a:prstGeom>
          <a:noFill/>
        </p:spPr>
        <p:txBody>
          <a:bodyPr wrap="square" lIns="90964" tIns="45482" rIns="90964" bIns="45482" rtlCol="0">
            <a:spAutoFit/>
          </a:bodyPr>
          <a:lstStyle/>
          <a:p>
            <a:pPr algn="ctr" defTabSz="583090"/>
            <a:r>
              <a:rPr lang="en-US" sz="1200" dirty="0">
                <a:solidFill>
                  <a:prstClr val="white"/>
                </a:solidFill>
                <a:latin typeface="Trebuchet MS"/>
                <a:cs typeface="Trebuchet MS"/>
              </a:rPr>
              <a:t>.................</a:t>
            </a:r>
          </a:p>
        </p:txBody>
      </p:sp>
      <p:sp>
        <p:nvSpPr>
          <p:cNvPr id="17" name="TextBox 16"/>
          <p:cNvSpPr txBox="1"/>
          <p:nvPr/>
        </p:nvSpPr>
        <p:spPr>
          <a:xfrm>
            <a:off x="-72759" y="4797532"/>
            <a:ext cx="6193480" cy="830516"/>
          </a:xfrm>
          <a:prstGeom prst="rect">
            <a:avLst/>
          </a:prstGeom>
          <a:noFill/>
        </p:spPr>
        <p:txBody>
          <a:bodyPr wrap="square" lIns="90964" tIns="45482" rIns="90964" bIns="45482" rtlCol="0">
            <a:spAutoFit/>
          </a:bodyPr>
          <a:lstStyle/>
          <a:p>
            <a:pPr algn="ctr" defTabSz="583090"/>
            <a:r>
              <a:rPr lang="en-US" sz="4800" dirty="0">
                <a:solidFill>
                  <a:prstClr val="white"/>
                </a:solidFill>
                <a:latin typeface="Trebuchet MS"/>
                <a:cs typeface="Trebuchet MS"/>
              </a:rPr>
              <a:t>TV Preferred</a:t>
            </a:r>
            <a:endParaRPr lang="en-US" sz="4800" dirty="0">
              <a:solidFill>
                <a:schemeClr val="bg1"/>
              </a:solidFill>
            </a:endParaRPr>
          </a:p>
        </p:txBody>
      </p:sp>
      <p:sp>
        <p:nvSpPr>
          <p:cNvPr id="18" name="TextBox 17"/>
          <p:cNvSpPr txBox="1"/>
          <p:nvPr/>
        </p:nvSpPr>
        <p:spPr>
          <a:xfrm>
            <a:off x="0" y="5774927"/>
            <a:ext cx="6048509" cy="768961"/>
          </a:xfrm>
          <a:prstGeom prst="rect">
            <a:avLst/>
          </a:prstGeom>
          <a:noFill/>
        </p:spPr>
        <p:txBody>
          <a:bodyPr wrap="square" lIns="90964" tIns="45482" rIns="90964" bIns="45482" rtlCol="0">
            <a:spAutoFit/>
          </a:bodyPr>
          <a:lstStyle>
            <a:defPPr>
              <a:defRPr lang="en-US"/>
            </a:defPPr>
            <a:lvl1pPr algn="ctr" defTabSz="586082">
              <a:defRPr>
                <a:solidFill>
                  <a:prstClr val="white"/>
                </a:solidFill>
                <a:latin typeface="Trebuchet MS"/>
                <a:cs typeface="Trebuchet MS"/>
              </a:defRPr>
            </a:lvl1pPr>
          </a:lstStyle>
          <a:p>
            <a:r>
              <a:rPr lang="en-US" sz="2200" dirty="0"/>
              <a:t>Understanding YouTube Enthusiasts’ </a:t>
            </a:r>
          </a:p>
          <a:p>
            <a:r>
              <a:rPr lang="en-US" sz="2200" dirty="0"/>
              <a:t>Affinity For Video Content</a:t>
            </a:r>
          </a:p>
        </p:txBody>
      </p:sp>
      <p:pic>
        <p:nvPicPr>
          <p:cNvPr id="19" name="Picture 18" descr="Slide-1-Box-E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624" y="3669031"/>
            <a:ext cx="182293" cy="3188969"/>
          </a:xfrm>
          <a:prstGeom prst="rect">
            <a:avLst/>
          </a:prstGeom>
        </p:spPr>
      </p:pic>
      <p:pic>
        <p:nvPicPr>
          <p:cNvPr id="3" name="Picture 2">
            <a:extLst>
              <a:ext uri="{FF2B5EF4-FFF2-40B4-BE49-F238E27FC236}">
                <a16:creationId xmlns:a16="http://schemas.microsoft.com/office/drawing/2014/main" id="{9409D733-77B4-4A0F-AA0A-1B6B1174CE23}"/>
              </a:ext>
            </a:extLst>
          </p:cNvPr>
          <p:cNvPicPr>
            <a:picLocks noChangeAspect="1"/>
          </p:cNvPicPr>
          <p:nvPr/>
        </p:nvPicPr>
        <p:blipFill>
          <a:blip r:embed="rId5"/>
          <a:stretch>
            <a:fillRect/>
          </a:stretch>
        </p:blipFill>
        <p:spPr>
          <a:xfrm>
            <a:off x="10653763" y="252210"/>
            <a:ext cx="1191663" cy="618050"/>
          </a:xfrm>
          <a:prstGeom prst="rect">
            <a:avLst/>
          </a:prstGeom>
        </p:spPr>
      </p:pic>
    </p:spTree>
    <p:extLst>
      <p:ext uri="{BB962C8B-B14F-4D97-AF65-F5344CB8AC3E}">
        <p14:creationId xmlns:p14="http://schemas.microsoft.com/office/powerpoint/2010/main" val="103345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61889" y="401774"/>
            <a:ext cx="11512096" cy="797232"/>
          </a:xfrm>
        </p:spPr>
        <p:txBody>
          <a:bodyPr/>
          <a:lstStyle/>
          <a:p>
            <a:r>
              <a:rPr lang="en-US" sz="2400" dirty="0">
                <a:solidFill>
                  <a:schemeClr val="tx1"/>
                </a:solidFill>
              </a:rPr>
              <a:t>YouTube Enthusiasts Watch Their Favorite TV Programs Through A Variety Of Video Sources But Favor Ad-Supported Cable &amp; Broadcast Over Any Other Platform</a:t>
            </a:r>
          </a:p>
        </p:txBody>
      </p:sp>
      <p:sp>
        <p:nvSpPr>
          <p:cNvPr id="8" name="Text Placeholder 3"/>
          <p:cNvSpPr txBox="1">
            <a:spLocks/>
          </p:cNvSpPr>
          <p:nvPr/>
        </p:nvSpPr>
        <p:spPr>
          <a:xfrm>
            <a:off x="58678" y="6535152"/>
            <a:ext cx="7828022" cy="31836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Q11: Where do you watch the majority of your favorite TV programs? Check any that apply.,</a:t>
            </a:r>
            <a:r>
              <a:rPr lang="en-US" sz="800" dirty="0">
                <a:latin typeface="Trebuchet MS" panose="020B0603020202020204" pitchFamily="34" charset="0"/>
              </a:rPr>
              <a:t> YouTube Enthusiasts = Respondents who watch original YouTube content 2x or more per month (375).</a:t>
            </a:r>
            <a:r>
              <a:rPr lang="en-US" sz="800" dirty="0"/>
              <a:t> Total Respondents=1,001.</a:t>
            </a:r>
          </a:p>
        </p:txBody>
      </p:sp>
      <p:sp>
        <p:nvSpPr>
          <p:cNvPr id="10" name="TextBox 9">
            <a:extLst>
              <a:ext uri="{FF2B5EF4-FFF2-40B4-BE49-F238E27FC236}">
                <a16:creationId xmlns:a16="http://schemas.microsoft.com/office/drawing/2014/main" id="{C1F3B4B6-6A52-4EBF-B158-D710088CFDB8}"/>
              </a:ext>
            </a:extLst>
          </p:cNvPr>
          <p:cNvSpPr txBox="1"/>
          <p:nvPr/>
        </p:nvSpPr>
        <p:spPr>
          <a:xfrm>
            <a:off x="1849459" y="1176057"/>
            <a:ext cx="8493082" cy="523220"/>
          </a:xfrm>
          <a:prstGeom prst="rect">
            <a:avLst/>
          </a:prstGeom>
          <a:noFill/>
        </p:spPr>
        <p:txBody>
          <a:bodyPr wrap="square" lIns="90964" tIns="45482" rIns="90964" bIns="45482" rtlCol="0">
            <a:spAutoFit/>
          </a:bodyPr>
          <a:lstStyle/>
          <a:p>
            <a:pPr algn="ctr"/>
            <a:r>
              <a:rPr lang="en-US" sz="1400" dirty="0"/>
              <a:t>The 43% is most likely even higher specifically for ad-supported TV as it doesn’t take into account the Cable and Broadcast programming being watched on Hulu and other ad-supported streaming apps</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43" name="Group 42">
            <a:extLst>
              <a:ext uri="{FF2B5EF4-FFF2-40B4-BE49-F238E27FC236}">
                <a16:creationId xmlns:a16="http://schemas.microsoft.com/office/drawing/2014/main" id="{8B7B7C61-2A8D-4B8F-8A38-CC0F9F47FF28}"/>
              </a:ext>
            </a:extLst>
          </p:cNvPr>
          <p:cNvGrpSpPr/>
          <p:nvPr/>
        </p:nvGrpSpPr>
        <p:grpSpPr>
          <a:xfrm>
            <a:off x="684441" y="6097137"/>
            <a:ext cx="2752985" cy="261610"/>
            <a:chOff x="684441" y="6097137"/>
            <a:chExt cx="2752985" cy="261610"/>
          </a:xfrm>
        </p:grpSpPr>
        <p:sp>
          <p:nvSpPr>
            <p:cNvPr id="23" name="Rectangle 22">
              <a:extLst>
                <a:ext uri="{FF2B5EF4-FFF2-40B4-BE49-F238E27FC236}">
                  <a16:creationId xmlns:a16="http://schemas.microsoft.com/office/drawing/2014/main" id="{CDFD8DC2-2787-4491-8374-47D7D4CE5EF9}"/>
                </a:ext>
              </a:extLst>
            </p:cNvPr>
            <p:cNvSpPr/>
            <p:nvPr/>
          </p:nvSpPr>
          <p:spPr>
            <a:xfrm>
              <a:off x="684441" y="61372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TextBox 23">
              <a:extLst>
                <a:ext uri="{FF2B5EF4-FFF2-40B4-BE49-F238E27FC236}">
                  <a16:creationId xmlns:a16="http://schemas.microsoft.com/office/drawing/2014/main" id="{9269FBC6-A4D0-46A4-A8CC-E3AC17265758}"/>
                </a:ext>
              </a:extLst>
            </p:cNvPr>
            <p:cNvSpPr txBox="1"/>
            <p:nvPr/>
          </p:nvSpPr>
          <p:spPr>
            <a:xfrm>
              <a:off x="824475" y="6097137"/>
              <a:ext cx="2612951" cy="261610"/>
            </a:xfrm>
            <a:prstGeom prst="rect">
              <a:avLst/>
            </a:prstGeom>
            <a:noFill/>
          </p:spPr>
          <p:txBody>
            <a:bodyPr wrap="square" rtlCol="0">
              <a:spAutoFit/>
            </a:bodyPr>
            <a:lstStyle/>
            <a:p>
              <a:r>
                <a:rPr lang="en-US" sz="1100" b="1" dirty="0"/>
                <a:t>On Ad-Supported Cable/Broadcast</a:t>
              </a:r>
            </a:p>
          </p:txBody>
        </p:sp>
      </p:grpSp>
      <p:grpSp>
        <p:nvGrpSpPr>
          <p:cNvPr id="42" name="Group 41">
            <a:extLst>
              <a:ext uri="{FF2B5EF4-FFF2-40B4-BE49-F238E27FC236}">
                <a16:creationId xmlns:a16="http://schemas.microsoft.com/office/drawing/2014/main" id="{2BC23818-E319-4DE1-9474-424A54168372}"/>
              </a:ext>
            </a:extLst>
          </p:cNvPr>
          <p:cNvGrpSpPr/>
          <p:nvPr/>
        </p:nvGrpSpPr>
        <p:grpSpPr>
          <a:xfrm>
            <a:off x="3488278" y="6097137"/>
            <a:ext cx="1066221" cy="261610"/>
            <a:chOff x="3285360" y="6097137"/>
            <a:chExt cx="1066221" cy="261610"/>
          </a:xfrm>
        </p:grpSpPr>
        <p:sp>
          <p:nvSpPr>
            <p:cNvPr id="28" name="Rectangle 27">
              <a:extLst>
                <a:ext uri="{FF2B5EF4-FFF2-40B4-BE49-F238E27FC236}">
                  <a16:creationId xmlns:a16="http://schemas.microsoft.com/office/drawing/2014/main" id="{89172172-9AF5-408B-BF27-B7B49A2FD8D9}"/>
                </a:ext>
              </a:extLst>
            </p:cNvPr>
            <p:cNvSpPr/>
            <p:nvPr/>
          </p:nvSpPr>
          <p:spPr>
            <a:xfrm>
              <a:off x="3285360" y="61372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CA6C99B1-FD74-4DE2-B0BC-13D05EE3CCC9}"/>
                </a:ext>
              </a:extLst>
            </p:cNvPr>
            <p:cNvSpPr txBox="1"/>
            <p:nvPr/>
          </p:nvSpPr>
          <p:spPr>
            <a:xfrm>
              <a:off x="3435758" y="6097137"/>
              <a:ext cx="915823" cy="261610"/>
            </a:xfrm>
            <a:prstGeom prst="rect">
              <a:avLst/>
            </a:prstGeom>
            <a:noFill/>
          </p:spPr>
          <p:txBody>
            <a:bodyPr wrap="square" rtlCol="0">
              <a:spAutoFit/>
            </a:bodyPr>
            <a:lstStyle/>
            <a:p>
              <a:r>
                <a:rPr lang="en-US" sz="1100" b="1" dirty="0"/>
                <a:t>On Netflix</a:t>
              </a:r>
            </a:p>
          </p:txBody>
        </p:sp>
      </p:grpSp>
      <p:grpSp>
        <p:nvGrpSpPr>
          <p:cNvPr id="14" name="Group 13">
            <a:extLst>
              <a:ext uri="{FF2B5EF4-FFF2-40B4-BE49-F238E27FC236}">
                <a16:creationId xmlns:a16="http://schemas.microsoft.com/office/drawing/2014/main" id="{6323AEE8-13C3-40EE-BC17-A242CB81EAE8}"/>
              </a:ext>
            </a:extLst>
          </p:cNvPr>
          <p:cNvGrpSpPr/>
          <p:nvPr/>
        </p:nvGrpSpPr>
        <p:grpSpPr>
          <a:xfrm>
            <a:off x="4605351" y="6097137"/>
            <a:ext cx="1650581" cy="261610"/>
            <a:chOff x="4320848" y="6097137"/>
            <a:chExt cx="1650581" cy="261610"/>
          </a:xfrm>
        </p:grpSpPr>
        <p:sp>
          <p:nvSpPr>
            <p:cNvPr id="31" name="Rectangle 30">
              <a:extLst>
                <a:ext uri="{FF2B5EF4-FFF2-40B4-BE49-F238E27FC236}">
                  <a16:creationId xmlns:a16="http://schemas.microsoft.com/office/drawing/2014/main" id="{42601417-B2BC-4255-B427-89F04790554A}"/>
                </a:ext>
              </a:extLst>
            </p:cNvPr>
            <p:cNvSpPr/>
            <p:nvPr/>
          </p:nvSpPr>
          <p:spPr>
            <a:xfrm>
              <a:off x="4320848" y="6137296"/>
              <a:ext cx="190834" cy="181293"/>
            </a:xfrm>
            <a:prstGeom prst="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D8D7B255-F5AC-4049-A182-7F6CB8511184}"/>
                </a:ext>
              </a:extLst>
            </p:cNvPr>
            <p:cNvSpPr txBox="1"/>
            <p:nvPr/>
          </p:nvSpPr>
          <p:spPr>
            <a:xfrm>
              <a:off x="4496486" y="6097137"/>
              <a:ext cx="1474943" cy="261610"/>
            </a:xfrm>
            <a:prstGeom prst="rect">
              <a:avLst/>
            </a:prstGeom>
            <a:noFill/>
          </p:spPr>
          <p:txBody>
            <a:bodyPr wrap="square" rtlCol="0">
              <a:spAutoFit/>
            </a:bodyPr>
            <a:lstStyle/>
            <a:p>
              <a:r>
                <a:rPr lang="en-US" sz="1100" b="1" dirty="0"/>
                <a:t>On Amazon Prime</a:t>
              </a:r>
            </a:p>
          </p:txBody>
        </p:sp>
      </p:grpSp>
      <p:grpSp>
        <p:nvGrpSpPr>
          <p:cNvPr id="13" name="Group 12">
            <a:extLst>
              <a:ext uri="{FF2B5EF4-FFF2-40B4-BE49-F238E27FC236}">
                <a16:creationId xmlns:a16="http://schemas.microsoft.com/office/drawing/2014/main" id="{185697F0-A95B-4FA4-8BCD-36C4ADBAF7D9}"/>
              </a:ext>
            </a:extLst>
          </p:cNvPr>
          <p:cNvGrpSpPr/>
          <p:nvPr/>
        </p:nvGrpSpPr>
        <p:grpSpPr>
          <a:xfrm>
            <a:off x="6306784" y="6097137"/>
            <a:ext cx="935948" cy="261610"/>
            <a:chOff x="5886279" y="6097137"/>
            <a:chExt cx="935948" cy="261610"/>
          </a:xfrm>
        </p:grpSpPr>
        <p:sp>
          <p:nvSpPr>
            <p:cNvPr id="34" name="Rectangle 33">
              <a:extLst>
                <a:ext uri="{FF2B5EF4-FFF2-40B4-BE49-F238E27FC236}">
                  <a16:creationId xmlns:a16="http://schemas.microsoft.com/office/drawing/2014/main" id="{8C3B0F18-8609-4229-9D31-6901D41AF66B}"/>
                </a:ext>
              </a:extLst>
            </p:cNvPr>
            <p:cNvSpPr/>
            <p:nvPr/>
          </p:nvSpPr>
          <p:spPr>
            <a:xfrm>
              <a:off x="5886279" y="61372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D9A41173-4D85-4334-AF11-5824DD4EAD8C}"/>
                </a:ext>
              </a:extLst>
            </p:cNvPr>
            <p:cNvSpPr txBox="1"/>
            <p:nvPr/>
          </p:nvSpPr>
          <p:spPr>
            <a:xfrm>
              <a:off x="6065349" y="6097137"/>
              <a:ext cx="756878" cy="261610"/>
            </a:xfrm>
            <a:prstGeom prst="rect">
              <a:avLst/>
            </a:prstGeom>
            <a:noFill/>
          </p:spPr>
          <p:txBody>
            <a:bodyPr wrap="square" rtlCol="0">
              <a:spAutoFit/>
            </a:bodyPr>
            <a:lstStyle/>
            <a:p>
              <a:r>
                <a:rPr lang="en-US" sz="1100" b="1" dirty="0"/>
                <a:t>On Hulu</a:t>
              </a:r>
            </a:p>
          </p:txBody>
        </p:sp>
      </p:grpSp>
      <p:grpSp>
        <p:nvGrpSpPr>
          <p:cNvPr id="6" name="Group 5">
            <a:extLst>
              <a:ext uri="{FF2B5EF4-FFF2-40B4-BE49-F238E27FC236}">
                <a16:creationId xmlns:a16="http://schemas.microsoft.com/office/drawing/2014/main" id="{CC3E479C-51EC-4F26-B744-8C3005DE7183}"/>
              </a:ext>
            </a:extLst>
          </p:cNvPr>
          <p:cNvGrpSpPr/>
          <p:nvPr/>
        </p:nvGrpSpPr>
        <p:grpSpPr>
          <a:xfrm>
            <a:off x="7293584" y="6057823"/>
            <a:ext cx="3065080" cy="427340"/>
            <a:chOff x="7030489" y="6057823"/>
            <a:chExt cx="3065080" cy="427340"/>
          </a:xfrm>
        </p:grpSpPr>
        <p:sp>
          <p:nvSpPr>
            <p:cNvPr id="37" name="Rectangle 36">
              <a:extLst>
                <a:ext uri="{FF2B5EF4-FFF2-40B4-BE49-F238E27FC236}">
                  <a16:creationId xmlns:a16="http://schemas.microsoft.com/office/drawing/2014/main" id="{4890A249-EC0A-44CB-8AAD-BA236B318C10}"/>
                </a:ext>
              </a:extLst>
            </p:cNvPr>
            <p:cNvSpPr/>
            <p:nvPr/>
          </p:nvSpPr>
          <p:spPr>
            <a:xfrm>
              <a:off x="7030489" y="6137296"/>
              <a:ext cx="190834" cy="181293"/>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8" name="TextBox 37">
              <a:extLst>
                <a:ext uri="{FF2B5EF4-FFF2-40B4-BE49-F238E27FC236}">
                  <a16:creationId xmlns:a16="http://schemas.microsoft.com/office/drawing/2014/main" id="{11E07E65-0BC5-4819-A180-19785DFA8196}"/>
                </a:ext>
              </a:extLst>
            </p:cNvPr>
            <p:cNvSpPr txBox="1"/>
            <p:nvPr/>
          </p:nvSpPr>
          <p:spPr>
            <a:xfrm>
              <a:off x="7221323" y="6057823"/>
              <a:ext cx="2874246" cy="427340"/>
            </a:xfrm>
            <a:prstGeom prst="rect">
              <a:avLst/>
            </a:prstGeom>
            <a:noFill/>
          </p:spPr>
          <p:txBody>
            <a:bodyPr wrap="square" rtlCol="0">
              <a:spAutoFit/>
            </a:bodyPr>
            <a:lstStyle/>
            <a:p>
              <a:r>
                <a:rPr lang="en-US" sz="1100" b="1" dirty="0"/>
                <a:t>Streaming / On-Demand App / Provider (other than Netflix, Hulu &amp; Amazon)</a:t>
              </a:r>
            </a:p>
          </p:txBody>
        </p:sp>
      </p:grpSp>
      <p:grpSp>
        <p:nvGrpSpPr>
          <p:cNvPr id="9" name="Group 8">
            <a:extLst>
              <a:ext uri="{FF2B5EF4-FFF2-40B4-BE49-F238E27FC236}">
                <a16:creationId xmlns:a16="http://schemas.microsoft.com/office/drawing/2014/main" id="{DF52D09A-0052-426C-8050-02F4A4D49359}"/>
              </a:ext>
            </a:extLst>
          </p:cNvPr>
          <p:cNvGrpSpPr/>
          <p:nvPr/>
        </p:nvGrpSpPr>
        <p:grpSpPr>
          <a:xfrm>
            <a:off x="10409515" y="6097137"/>
            <a:ext cx="935948" cy="261610"/>
            <a:chOff x="10409515" y="6097137"/>
            <a:chExt cx="935948" cy="261610"/>
          </a:xfrm>
        </p:grpSpPr>
        <p:sp>
          <p:nvSpPr>
            <p:cNvPr id="40" name="Rectangle 39">
              <a:extLst>
                <a:ext uri="{FF2B5EF4-FFF2-40B4-BE49-F238E27FC236}">
                  <a16:creationId xmlns:a16="http://schemas.microsoft.com/office/drawing/2014/main" id="{81BC7764-6AD3-4BC5-B7C0-5E1D2E393529}"/>
                </a:ext>
              </a:extLst>
            </p:cNvPr>
            <p:cNvSpPr/>
            <p:nvPr/>
          </p:nvSpPr>
          <p:spPr>
            <a:xfrm>
              <a:off x="10409515" y="6137296"/>
              <a:ext cx="190834" cy="181293"/>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 name="TextBox 40">
              <a:extLst>
                <a:ext uri="{FF2B5EF4-FFF2-40B4-BE49-F238E27FC236}">
                  <a16:creationId xmlns:a16="http://schemas.microsoft.com/office/drawing/2014/main" id="{B3DB6CE7-4CE7-4CD7-80D7-BE201EE91951}"/>
                </a:ext>
              </a:extLst>
            </p:cNvPr>
            <p:cNvSpPr txBox="1"/>
            <p:nvPr/>
          </p:nvSpPr>
          <p:spPr>
            <a:xfrm>
              <a:off x="10588585" y="6097137"/>
              <a:ext cx="756878" cy="261610"/>
            </a:xfrm>
            <a:prstGeom prst="rect">
              <a:avLst/>
            </a:prstGeom>
            <a:noFill/>
          </p:spPr>
          <p:txBody>
            <a:bodyPr wrap="square" rtlCol="0">
              <a:spAutoFit/>
            </a:bodyPr>
            <a:lstStyle/>
            <a:p>
              <a:r>
                <a:rPr lang="en-US" sz="1100" b="1" dirty="0"/>
                <a:t>Other</a:t>
              </a:r>
            </a:p>
          </p:txBody>
        </p:sp>
      </p:grpSp>
      <p:sp>
        <p:nvSpPr>
          <p:cNvPr id="18" name="Rectangle 17">
            <a:extLst>
              <a:ext uri="{FF2B5EF4-FFF2-40B4-BE49-F238E27FC236}">
                <a16:creationId xmlns:a16="http://schemas.microsoft.com/office/drawing/2014/main" id="{93A75E74-411C-4B6B-92C9-FA6BC5F40CD6}"/>
              </a:ext>
            </a:extLst>
          </p:cNvPr>
          <p:cNvSpPr/>
          <p:nvPr/>
        </p:nvSpPr>
        <p:spPr>
          <a:xfrm>
            <a:off x="922657" y="2072266"/>
            <a:ext cx="4797267" cy="3744466"/>
          </a:xfrm>
          <a:prstGeom prst="rect">
            <a:avLst/>
          </a:prstGeom>
          <a:blipFill dpi="0" rotWithShape="1">
            <a:blip r:embed="rId4">
              <a:alphaModFix amt="77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pSp>
        <p:nvGrpSpPr>
          <p:cNvPr id="7" name="Group 6">
            <a:extLst>
              <a:ext uri="{FF2B5EF4-FFF2-40B4-BE49-F238E27FC236}">
                <a16:creationId xmlns:a16="http://schemas.microsoft.com/office/drawing/2014/main" id="{F4354205-A5D3-4AE5-BCD2-FCCCD3D29BD8}"/>
              </a:ext>
            </a:extLst>
          </p:cNvPr>
          <p:cNvGrpSpPr/>
          <p:nvPr/>
        </p:nvGrpSpPr>
        <p:grpSpPr>
          <a:xfrm>
            <a:off x="1073356" y="1647376"/>
            <a:ext cx="4495800" cy="4169361"/>
            <a:chOff x="1100074" y="2345400"/>
            <a:chExt cx="4495800" cy="3522132"/>
          </a:xfrm>
        </p:grpSpPr>
        <p:graphicFrame>
          <p:nvGraphicFramePr>
            <p:cNvPr id="4" name="Chart 3"/>
            <p:cNvGraphicFramePr/>
            <p:nvPr>
              <p:extLst>
                <p:ext uri="{D42A27DB-BD31-4B8C-83A1-F6EECF244321}">
                  <p14:modId xmlns:p14="http://schemas.microsoft.com/office/powerpoint/2010/main" val="437551097"/>
                </p:ext>
              </p:extLst>
            </p:nvPr>
          </p:nvGraphicFramePr>
          <p:xfrm>
            <a:off x="1100074" y="2345400"/>
            <a:ext cx="4495800" cy="3522132"/>
          </p:xfrm>
          <a:graphic>
            <a:graphicData uri="http://schemas.openxmlformats.org/drawingml/2006/chart">
              <c:chart xmlns:c="http://schemas.openxmlformats.org/drawingml/2006/chart" xmlns:r="http://schemas.openxmlformats.org/officeDocument/2006/relationships" r:id="rId5"/>
            </a:graphicData>
          </a:graphic>
        </p:graphicFrame>
        <p:sp>
          <p:nvSpPr>
            <p:cNvPr id="3" name="Oval 2">
              <a:extLst>
                <a:ext uri="{FF2B5EF4-FFF2-40B4-BE49-F238E27FC236}">
                  <a16:creationId xmlns:a16="http://schemas.microsoft.com/office/drawing/2014/main" id="{DA6828F8-A2CD-4911-BD06-F302CAF7B2C6}"/>
                </a:ext>
              </a:extLst>
            </p:cNvPr>
            <p:cNvSpPr/>
            <p:nvPr/>
          </p:nvSpPr>
          <p:spPr>
            <a:xfrm>
              <a:off x="4313642" y="3827940"/>
              <a:ext cx="433711" cy="3431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0" name="Rectangle 29">
            <a:extLst>
              <a:ext uri="{FF2B5EF4-FFF2-40B4-BE49-F238E27FC236}">
                <a16:creationId xmlns:a16="http://schemas.microsoft.com/office/drawing/2014/main" id="{C1E90D9F-EB1A-4BB6-A1D2-990958E9AD09}"/>
              </a:ext>
            </a:extLst>
          </p:cNvPr>
          <p:cNvSpPr/>
          <p:nvPr/>
        </p:nvSpPr>
        <p:spPr>
          <a:xfrm>
            <a:off x="6286917" y="2072266"/>
            <a:ext cx="4797267" cy="3744466"/>
          </a:xfrm>
          <a:prstGeom prst="rect">
            <a:avLst/>
          </a:prstGeom>
          <a:blipFill dpi="0" rotWithShape="1">
            <a:blip r:embed="rId6">
              <a:alphaModFix amt="76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33" name="Chart 32">
            <a:extLst>
              <a:ext uri="{FF2B5EF4-FFF2-40B4-BE49-F238E27FC236}">
                <a16:creationId xmlns:a16="http://schemas.microsoft.com/office/drawing/2014/main" id="{B251AD8F-22B2-43D5-A2D2-BE2789407555}"/>
              </a:ext>
            </a:extLst>
          </p:cNvPr>
          <p:cNvGraphicFramePr/>
          <p:nvPr>
            <p:extLst>
              <p:ext uri="{D42A27DB-BD31-4B8C-83A1-F6EECF244321}">
                <p14:modId xmlns:p14="http://schemas.microsoft.com/office/powerpoint/2010/main" val="1391709084"/>
              </p:ext>
            </p:extLst>
          </p:nvPr>
        </p:nvGraphicFramePr>
        <p:xfrm>
          <a:off x="6391193" y="1647371"/>
          <a:ext cx="4878151" cy="4084635"/>
        </p:xfrm>
        <a:graphic>
          <a:graphicData uri="http://schemas.openxmlformats.org/drawingml/2006/chart">
            <c:chart xmlns:c="http://schemas.openxmlformats.org/drawingml/2006/chart" xmlns:r="http://schemas.openxmlformats.org/officeDocument/2006/relationships" r:id="rId7"/>
          </a:graphicData>
        </a:graphic>
      </p:graphicFrame>
      <p:sp>
        <p:nvSpPr>
          <p:cNvPr id="36" name="Slide Number Placeholder 5">
            <a:extLst>
              <a:ext uri="{FF2B5EF4-FFF2-40B4-BE49-F238E27FC236}">
                <a16:creationId xmlns:a16="http://schemas.microsoft.com/office/drawing/2014/main" id="{64F8C02B-8A09-4B84-9DA7-63A3DD17AC8A}"/>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299015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F2CEACF-6027-403C-BBB8-97B8D2317107}"/>
              </a:ext>
            </a:extLst>
          </p:cNvPr>
          <p:cNvSpPr/>
          <p:nvPr/>
        </p:nvSpPr>
        <p:spPr>
          <a:xfrm>
            <a:off x="6281522" y="1758852"/>
            <a:ext cx="4797267" cy="3744466"/>
          </a:xfrm>
          <a:prstGeom prst="rect">
            <a:avLst/>
          </a:prstGeom>
          <a:blipFill dpi="0" rotWithShape="1">
            <a:blip r:embed="rId3">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37" name="Chart 36">
            <a:extLst>
              <a:ext uri="{FF2B5EF4-FFF2-40B4-BE49-F238E27FC236}">
                <a16:creationId xmlns:a16="http://schemas.microsoft.com/office/drawing/2014/main" id="{765984F3-5DCA-49BA-9F1E-559CDC2B6A34}"/>
              </a:ext>
            </a:extLst>
          </p:cNvPr>
          <p:cNvGraphicFramePr/>
          <p:nvPr>
            <p:extLst>
              <p:ext uri="{D42A27DB-BD31-4B8C-83A1-F6EECF244321}">
                <p14:modId xmlns:p14="http://schemas.microsoft.com/office/powerpoint/2010/main" val="2308791100"/>
              </p:ext>
            </p:extLst>
          </p:nvPr>
        </p:nvGraphicFramePr>
        <p:xfrm>
          <a:off x="6061090" y="1349427"/>
          <a:ext cx="5238131" cy="448357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5E8C3962-6140-4034-9525-62CE46E049F9}"/>
              </a:ext>
            </a:extLst>
          </p:cNvPr>
          <p:cNvSpPr>
            <a:spLocks noGrp="1"/>
          </p:cNvSpPr>
          <p:nvPr>
            <p:ph type="ctrTitle"/>
          </p:nvPr>
        </p:nvSpPr>
        <p:spPr>
          <a:xfrm>
            <a:off x="256102" y="529010"/>
            <a:ext cx="11497013" cy="797232"/>
          </a:xfrm>
        </p:spPr>
        <p:txBody>
          <a:bodyPr/>
          <a:lstStyle/>
          <a:p>
            <a:r>
              <a:rPr lang="en-US" sz="2400" dirty="0">
                <a:solidFill>
                  <a:schemeClr val="bg1"/>
                </a:solidFill>
              </a:rPr>
              <a:t>YouTube Enthusiasts Thrive On Conversation &amp; Community With Others Which Is Why “Live” Viewing Is The Most Popular Way For Them To Watch Their Favorite TV Programs</a:t>
            </a:r>
          </a:p>
        </p:txBody>
      </p:sp>
      <p:sp>
        <p:nvSpPr>
          <p:cNvPr id="7" name="Text Placeholder 3">
            <a:extLst>
              <a:ext uri="{FF2B5EF4-FFF2-40B4-BE49-F238E27FC236}">
                <a16:creationId xmlns:a16="http://schemas.microsoft.com/office/drawing/2014/main" id="{18F57CAA-E4FC-4C15-9CE1-CE518D007869}"/>
              </a:ext>
            </a:extLst>
          </p:cNvPr>
          <p:cNvSpPr txBox="1">
            <a:spLocks/>
          </p:cNvSpPr>
          <p:nvPr/>
        </p:nvSpPr>
        <p:spPr>
          <a:xfrm>
            <a:off x="92554" y="6388960"/>
            <a:ext cx="8859959" cy="44230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Q12: How do you prefer to watch your favorite TV programs? Q13.5: Please rate how much you agree or disagree with the following statements. </a:t>
            </a:r>
            <a:r>
              <a:rPr lang="en-US" sz="800" i="1" dirty="0">
                <a:solidFill>
                  <a:schemeClr val="bg1"/>
                </a:solidFill>
              </a:rPr>
              <a:t>I like to watch my favorite TV programs with my friends / family</a:t>
            </a:r>
            <a:r>
              <a:rPr lang="en-US" sz="800" dirty="0">
                <a:solidFill>
                  <a:schemeClr val="bg1"/>
                </a:solidFill>
              </a:rPr>
              <a:t>. % of Respondents who agree-Top 2 Box (net). </a:t>
            </a:r>
            <a:r>
              <a:rPr lang="en-US" sz="800" dirty="0">
                <a:solidFill>
                  <a:schemeClr val="bg1"/>
                </a:solidFill>
                <a:latin typeface="Trebuchet MS" panose="020B0603020202020204" pitchFamily="34" charset="0"/>
              </a:rPr>
              <a:t>YouTube Enthusiasts = Respondents who watch original YouTube content 2x or more per month (375). </a:t>
            </a:r>
            <a:r>
              <a:rPr lang="en-US" sz="800" dirty="0">
                <a:solidFill>
                  <a:schemeClr val="bg1"/>
                </a:solidFill>
              </a:rPr>
              <a:t>Total Respondents=1,001.</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21" name="Group 20">
            <a:extLst>
              <a:ext uri="{FF2B5EF4-FFF2-40B4-BE49-F238E27FC236}">
                <a16:creationId xmlns:a16="http://schemas.microsoft.com/office/drawing/2014/main" id="{3AC43BEF-D054-48EF-8055-BE1C790586DC}"/>
              </a:ext>
            </a:extLst>
          </p:cNvPr>
          <p:cNvGrpSpPr/>
          <p:nvPr/>
        </p:nvGrpSpPr>
        <p:grpSpPr>
          <a:xfrm>
            <a:off x="405041" y="5787891"/>
            <a:ext cx="1273953" cy="261610"/>
            <a:chOff x="684441" y="6097137"/>
            <a:chExt cx="1273953" cy="261610"/>
          </a:xfrm>
        </p:grpSpPr>
        <p:sp>
          <p:nvSpPr>
            <p:cNvPr id="22" name="Rectangle 21">
              <a:extLst>
                <a:ext uri="{FF2B5EF4-FFF2-40B4-BE49-F238E27FC236}">
                  <a16:creationId xmlns:a16="http://schemas.microsoft.com/office/drawing/2014/main" id="{6ABEEC39-7C6B-4FE8-8143-76F76BDEDED4}"/>
                </a:ext>
              </a:extLst>
            </p:cNvPr>
            <p:cNvSpPr/>
            <p:nvPr/>
          </p:nvSpPr>
          <p:spPr>
            <a:xfrm>
              <a:off x="684441" y="61372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4E6EF6B8-7A18-4D16-81D5-1F7BBA160A28}"/>
                </a:ext>
              </a:extLst>
            </p:cNvPr>
            <p:cNvSpPr txBox="1"/>
            <p:nvPr/>
          </p:nvSpPr>
          <p:spPr>
            <a:xfrm>
              <a:off x="824475" y="6097137"/>
              <a:ext cx="1133919" cy="261610"/>
            </a:xfrm>
            <a:prstGeom prst="rect">
              <a:avLst/>
            </a:prstGeom>
            <a:noFill/>
          </p:spPr>
          <p:txBody>
            <a:bodyPr wrap="square" rtlCol="0">
              <a:spAutoFit/>
            </a:bodyPr>
            <a:lstStyle/>
            <a:p>
              <a:r>
                <a:rPr lang="en-US" sz="1100" b="1" dirty="0">
                  <a:solidFill>
                    <a:schemeClr val="bg1"/>
                  </a:solidFill>
                </a:rPr>
                <a:t>Live as it airs</a:t>
              </a:r>
            </a:p>
          </p:txBody>
        </p:sp>
      </p:grpSp>
      <p:grpSp>
        <p:nvGrpSpPr>
          <p:cNvPr id="24" name="Group 23">
            <a:extLst>
              <a:ext uri="{FF2B5EF4-FFF2-40B4-BE49-F238E27FC236}">
                <a16:creationId xmlns:a16="http://schemas.microsoft.com/office/drawing/2014/main" id="{B9E3F6DB-CA02-4031-ACD1-60327E3D00FB}"/>
              </a:ext>
            </a:extLst>
          </p:cNvPr>
          <p:cNvGrpSpPr/>
          <p:nvPr/>
        </p:nvGrpSpPr>
        <p:grpSpPr>
          <a:xfrm>
            <a:off x="1819329" y="5725289"/>
            <a:ext cx="3675109" cy="430887"/>
            <a:chOff x="3285360" y="6066645"/>
            <a:chExt cx="3675109" cy="430887"/>
          </a:xfrm>
        </p:grpSpPr>
        <p:sp>
          <p:nvSpPr>
            <p:cNvPr id="25" name="Rectangle 24">
              <a:extLst>
                <a:ext uri="{FF2B5EF4-FFF2-40B4-BE49-F238E27FC236}">
                  <a16:creationId xmlns:a16="http://schemas.microsoft.com/office/drawing/2014/main" id="{EB761718-D64C-443A-8922-A7FE341BFCA9}"/>
                </a:ext>
              </a:extLst>
            </p:cNvPr>
            <p:cNvSpPr/>
            <p:nvPr/>
          </p:nvSpPr>
          <p:spPr>
            <a:xfrm>
              <a:off x="3285360" y="61372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D1267BFA-2E65-4CD9-9688-3F68BE6D380B}"/>
                </a:ext>
              </a:extLst>
            </p:cNvPr>
            <p:cNvSpPr txBox="1"/>
            <p:nvPr/>
          </p:nvSpPr>
          <p:spPr>
            <a:xfrm>
              <a:off x="3482631" y="6066645"/>
              <a:ext cx="3477838" cy="430887"/>
            </a:xfrm>
            <a:prstGeom prst="rect">
              <a:avLst/>
            </a:prstGeom>
            <a:noFill/>
          </p:spPr>
          <p:txBody>
            <a:bodyPr wrap="square" rtlCol="0">
              <a:spAutoFit/>
            </a:bodyPr>
            <a:lstStyle/>
            <a:p>
              <a:r>
                <a:rPr lang="en-US" sz="1100" b="1" dirty="0">
                  <a:solidFill>
                    <a:schemeClr val="bg1"/>
                  </a:solidFill>
                </a:rPr>
                <a:t>Time-shifted / through a DVR (another time, after it airs, delayed time)</a:t>
              </a:r>
            </a:p>
          </p:txBody>
        </p:sp>
      </p:grpSp>
      <p:grpSp>
        <p:nvGrpSpPr>
          <p:cNvPr id="27" name="Group 26">
            <a:extLst>
              <a:ext uri="{FF2B5EF4-FFF2-40B4-BE49-F238E27FC236}">
                <a16:creationId xmlns:a16="http://schemas.microsoft.com/office/drawing/2014/main" id="{EA976172-1149-433C-A567-F6350F4CDC51}"/>
              </a:ext>
            </a:extLst>
          </p:cNvPr>
          <p:cNvGrpSpPr/>
          <p:nvPr/>
        </p:nvGrpSpPr>
        <p:grpSpPr>
          <a:xfrm>
            <a:off x="5634773" y="5679815"/>
            <a:ext cx="2818031" cy="430887"/>
            <a:chOff x="4320848" y="6066763"/>
            <a:chExt cx="2818031" cy="430887"/>
          </a:xfrm>
        </p:grpSpPr>
        <p:sp>
          <p:nvSpPr>
            <p:cNvPr id="28" name="Rectangle 27">
              <a:extLst>
                <a:ext uri="{FF2B5EF4-FFF2-40B4-BE49-F238E27FC236}">
                  <a16:creationId xmlns:a16="http://schemas.microsoft.com/office/drawing/2014/main" id="{984CE3BF-2F39-4625-9090-B889B7B742DD}"/>
                </a:ext>
              </a:extLst>
            </p:cNvPr>
            <p:cNvSpPr/>
            <p:nvPr/>
          </p:nvSpPr>
          <p:spPr>
            <a:xfrm>
              <a:off x="4320848" y="6137296"/>
              <a:ext cx="190834" cy="181293"/>
            </a:xfrm>
            <a:prstGeom prst="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1BA78D45-096F-4D42-A5A9-7F98768BA6BF}"/>
                </a:ext>
              </a:extLst>
            </p:cNvPr>
            <p:cNvSpPr txBox="1"/>
            <p:nvPr/>
          </p:nvSpPr>
          <p:spPr>
            <a:xfrm>
              <a:off x="4525928" y="6066763"/>
              <a:ext cx="2612951" cy="430887"/>
            </a:xfrm>
            <a:prstGeom prst="rect">
              <a:avLst/>
            </a:prstGeom>
            <a:noFill/>
          </p:spPr>
          <p:txBody>
            <a:bodyPr wrap="square" rtlCol="0">
              <a:spAutoFit/>
            </a:bodyPr>
            <a:lstStyle/>
            <a:p>
              <a:r>
                <a:rPr lang="en-US" sz="1100" b="1" dirty="0">
                  <a:solidFill>
                    <a:schemeClr val="bg1"/>
                  </a:solidFill>
                </a:rPr>
                <a:t>Via a streaming service or OTT app (i.e. Netflix, Hulu, CBS All Access)</a:t>
              </a:r>
            </a:p>
          </p:txBody>
        </p:sp>
      </p:grpSp>
      <p:grpSp>
        <p:nvGrpSpPr>
          <p:cNvPr id="4" name="Group 3">
            <a:extLst>
              <a:ext uri="{FF2B5EF4-FFF2-40B4-BE49-F238E27FC236}">
                <a16:creationId xmlns:a16="http://schemas.microsoft.com/office/drawing/2014/main" id="{3B26A256-3650-4F45-8AA1-CADD75782D0F}"/>
              </a:ext>
            </a:extLst>
          </p:cNvPr>
          <p:cNvGrpSpPr/>
          <p:nvPr/>
        </p:nvGrpSpPr>
        <p:grpSpPr>
          <a:xfrm>
            <a:off x="8593139" y="5703252"/>
            <a:ext cx="3380018" cy="430888"/>
            <a:chOff x="8872539" y="5942254"/>
            <a:chExt cx="3380018" cy="430888"/>
          </a:xfrm>
        </p:grpSpPr>
        <p:sp>
          <p:nvSpPr>
            <p:cNvPr id="32" name="TextBox 31">
              <a:extLst>
                <a:ext uri="{FF2B5EF4-FFF2-40B4-BE49-F238E27FC236}">
                  <a16:creationId xmlns:a16="http://schemas.microsoft.com/office/drawing/2014/main" id="{4F617A22-B7E7-4EDF-A568-F32F2ABF3AA8}"/>
                </a:ext>
              </a:extLst>
            </p:cNvPr>
            <p:cNvSpPr txBox="1"/>
            <p:nvPr/>
          </p:nvSpPr>
          <p:spPr>
            <a:xfrm>
              <a:off x="9083430" y="5942254"/>
              <a:ext cx="3169127" cy="430888"/>
            </a:xfrm>
            <a:prstGeom prst="rect">
              <a:avLst/>
            </a:prstGeom>
            <a:noFill/>
          </p:spPr>
          <p:txBody>
            <a:bodyPr wrap="square" rtlCol="0">
              <a:spAutoFit/>
            </a:bodyPr>
            <a:lstStyle/>
            <a:p>
              <a:r>
                <a:rPr lang="en-US" sz="1100" b="1" dirty="0">
                  <a:solidFill>
                    <a:schemeClr val="bg1"/>
                  </a:solidFill>
                </a:rPr>
                <a:t>On Video-On-Demand (VOD) through a cable or set top box</a:t>
              </a:r>
            </a:p>
          </p:txBody>
        </p:sp>
        <p:sp>
          <p:nvSpPr>
            <p:cNvPr id="33" name="Rectangle 32">
              <a:extLst>
                <a:ext uri="{FF2B5EF4-FFF2-40B4-BE49-F238E27FC236}">
                  <a16:creationId xmlns:a16="http://schemas.microsoft.com/office/drawing/2014/main" id="{3CD7AD46-5F03-4F12-90F9-56D9E5A8E9E3}"/>
                </a:ext>
              </a:extLst>
            </p:cNvPr>
            <p:cNvSpPr/>
            <p:nvPr/>
          </p:nvSpPr>
          <p:spPr>
            <a:xfrm>
              <a:off x="8872539" y="6024133"/>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31" name="Rectangle 30">
            <a:extLst>
              <a:ext uri="{FF2B5EF4-FFF2-40B4-BE49-F238E27FC236}">
                <a16:creationId xmlns:a16="http://schemas.microsoft.com/office/drawing/2014/main" id="{8F2F74AC-A526-4849-B1A1-D1EAC1C1CC2F}"/>
              </a:ext>
            </a:extLst>
          </p:cNvPr>
          <p:cNvSpPr/>
          <p:nvPr/>
        </p:nvSpPr>
        <p:spPr>
          <a:xfrm>
            <a:off x="892780" y="1743400"/>
            <a:ext cx="4797267" cy="3744466"/>
          </a:xfrm>
          <a:prstGeom prst="rect">
            <a:avLst/>
          </a:prstGeom>
          <a:blipFill dpi="0" rotWithShape="1">
            <a:blip r:embed="rId6">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pSp>
        <p:nvGrpSpPr>
          <p:cNvPr id="34" name="Group 33">
            <a:extLst>
              <a:ext uri="{FF2B5EF4-FFF2-40B4-BE49-F238E27FC236}">
                <a16:creationId xmlns:a16="http://schemas.microsoft.com/office/drawing/2014/main" id="{9EA30AEF-5518-4D4C-A4E9-CAB008CF7159}"/>
              </a:ext>
            </a:extLst>
          </p:cNvPr>
          <p:cNvGrpSpPr/>
          <p:nvPr/>
        </p:nvGrpSpPr>
        <p:grpSpPr>
          <a:xfrm>
            <a:off x="1043513" y="1318510"/>
            <a:ext cx="4495800" cy="4169361"/>
            <a:chOff x="1100074" y="2345400"/>
            <a:chExt cx="4495800" cy="3522132"/>
          </a:xfrm>
        </p:grpSpPr>
        <p:graphicFrame>
          <p:nvGraphicFramePr>
            <p:cNvPr id="35" name="Chart 34">
              <a:extLst>
                <a:ext uri="{FF2B5EF4-FFF2-40B4-BE49-F238E27FC236}">
                  <a16:creationId xmlns:a16="http://schemas.microsoft.com/office/drawing/2014/main" id="{71CC2517-C610-4FC5-9E9C-436E535C420E}"/>
                </a:ext>
              </a:extLst>
            </p:cNvPr>
            <p:cNvGraphicFramePr/>
            <p:nvPr>
              <p:extLst>
                <p:ext uri="{D42A27DB-BD31-4B8C-83A1-F6EECF244321}">
                  <p14:modId xmlns:p14="http://schemas.microsoft.com/office/powerpoint/2010/main" val="3262669746"/>
                </p:ext>
              </p:extLst>
            </p:nvPr>
          </p:nvGraphicFramePr>
          <p:xfrm>
            <a:off x="1100074" y="2345400"/>
            <a:ext cx="4495800" cy="3522132"/>
          </p:xfrm>
          <a:graphic>
            <a:graphicData uri="http://schemas.openxmlformats.org/drawingml/2006/chart">
              <c:chart xmlns:c="http://schemas.openxmlformats.org/drawingml/2006/chart" xmlns:r="http://schemas.openxmlformats.org/officeDocument/2006/relationships" r:id="rId7"/>
            </a:graphicData>
          </a:graphic>
        </p:graphicFrame>
        <p:sp>
          <p:nvSpPr>
            <p:cNvPr id="36" name="Oval 35">
              <a:extLst>
                <a:ext uri="{FF2B5EF4-FFF2-40B4-BE49-F238E27FC236}">
                  <a16:creationId xmlns:a16="http://schemas.microsoft.com/office/drawing/2014/main" id="{6C04C0D2-E7C3-4926-AB62-50DD3E8D2037}"/>
                </a:ext>
              </a:extLst>
            </p:cNvPr>
            <p:cNvSpPr/>
            <p:nvPr/>
          </p:nvSpPr>
          <p:spPr>
            <a:xfrm>
              <a:off x="4362240" y="3956675"/>
              <a:ext cx="433711" cy="3431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8" name="Slide Number Placeholder 5">
            <a:extLst>
              <a:ext uri="{FF2B5EF4-FFF2-40B4-BE49-F238E27FC236}">
                <a16:creationId xmlns:a16="http://schemas.microsoft.com/office/drawing/2014/main" id="{C26888CF-FDDA-45C0-8DA2-67DA8EB4877B}"/>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1147906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25193" y="379256"/>
            <a:ext cx="11631846" cy="521040"/>
          </a:xfrm>
          <a:prstGeom prst="rect">
            <a:avLst/>
          </a:prstGeom>
          <a:noFill/>
        </p:spPr>
        <p:txBody>
          <a:bodyPr wrap="square" rtlCol="0">
            <a:spAutoFit/>
          </a:bodyPr>
          <a:lstStyle/>
          <a:p>
            <a:pPr marL="0" marR="0" lvl="0" indent="0" algn="l" defTabSz="586082" rtl="0" eaLnBrk="1" fontAlgn="auto" latinLnBrk="0" hangingPunct="1">
              <a:lnSpc>
                <a:spcPts val="3599"/>
              </a:lnSpc>
              <a:spcBef>
                <a:spcPts val="0"/>
              </a:spcBef>
              <a:spcAft>
                <a:spcPts val="0"/>
              </a:spcAft>
              <a:buClrTx/>
              <a:buSzTx/>
              <a:buFontTx/>
              <a:buNone/>
              <a:tabLst/>
              <a:defRPr/>
            </a:pPr>
            <a:r>
              <a:rPr lang="en-US" sz="2800" spc="-100" dirty="0">
                <a:latin typeface="Trebuchet MS"/>
                <a:ea typeface="+mj-ea"/>
              </a:rPr>
              <a:t>YouTube Enthusiasts Are Emotionally Engaged With TV Programming</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0" name="TextBox 9"/>
          <p:cNvSpPr txBox="1"/>
          <p:nvPr/>
        </p:nvSpPr>
        <p:spPr>
          <a:xfrm>
            <a:off x="8395733" y="2332125"/>
            <a:ext cx="3520589" cy="1454950"/>
          </a:xfrm>
          <a:prstGeom prst="rect">
            <a:avLst/>
          </a:prstGeom>
          <a:noFill/>
        </p:spPr>
        <p:txBody>
          <a:bodyPr wrap="square" rtlCol="0">
            <a:spAutoFit/>
          </a:bodyPr>
          <a:lstStyle/>
          <a:p>
            <a:pPr marL="0" marR="0" lvl="0" indent="0" algn="ctr" defTabSz="586082" rtl="0" eaLnBrk="1" fontAlgn="auto" latinLnBrk="0" hangingPunct="1">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Trebuchet MS"/>
              </a:rPr>
              <a:t>Their deep emotional connection to TV motivates them to actively engage beyond the TV airings – they share and post video clips, follow actors on social media, read recaps, discuss with family &amp; friends and buy goods and services related to what they see on TV</a:t>
            </a:r>
          </a:p>
        </p:txBody>
      </p:sp>
      <p:sp>
        <p:nvSpPr>
          <p:cNvPr id="27" name="TextBox 26"/>
          <p:cNvSpPr txBox="1"/>
          <p:nvPr/>
        </p:nvSpPr>
        <p:spPr>
          <a:xfrm>
            <a:off x="3248025" y="5839923"/>
            <a:ext cx="571430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t>Because of complex storylines and rich character development, they are more likely to prioritize and feel emotionally connected to TV programs and characters than to original YouTube content &amp; YouTube personalities </a:t>
            </a:r>
          </a:p>
        </p:txBody>
      </p:sp>
      <p:sp>
        <p:nvSpPr>
          <p:cNvPr id="19" name="Slide Number Placeholder 5">
            <a:extLst>
              <a:ext uri="{FF2B5EF4-FFF2-40B4-BE49-F238E27FC236}">
                <a16:creationId xmlns:a16="http://schemas.microsoft.com/office/drawing/2014/main" id="{19CBA48E-31F9-4D64-85E3-D56E5C127A10}"/>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4" name="Straight Connector 3">
            <a:extLst>
              <a:ext uri="{FF2B5EF4-FFF2-40B4-BE49-F238E27FC236}">
                <a16:creationId xmlns:a16="http://schemas.microsoft.com/office/drawing/2014/main" id="{95C93196-C6E6-4429-94B0-7BABFBB60491}"/>
              </a:ext>
            </a:extLst>
          </p:cNvPr>
          <p:cNvCxnSpPr>
            <a:cxnSpLocks/>
          </p:cNvCxnSpPr>
          <p:nvPr/>
        </p:nvCxnSpPr>
        <p:spPr>
          <a:xfrm flipH="1" flipV="1">
            <a:off x="3904233" y="2185316"/>
            <a:ext cx="587757" cy="469699"/>
          </a:xfrm>
          <a:prstGeom prst="line">
            <a:avLst/>
          </a:prstGeom>
          <a:ln w="19050">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6B0889A5-6C2F-40F8-BE7B-CAF4995C6EBC}"/>
              </a:ext>
            </a:extLst>
          </p:cNvPr>
          <p:cNvCxnSpPr>
            <a:cxnSpLocks/>
          </p:cNvCxnSpPr>
          <p:nvPr/>
        </p:nvCxnSpPr>
        <p:spPr>
          <a:xfrm flipV="1">
            <a:off x="7846773" y="2185316"/>
            <a:ext cx="465786" cy="469700"/>
          </a:xfrm>
          <a:prstGeom prst="line">
            <a:avLst/>
          </a:prstGeom>
          <a:ln w="19050"/>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6C8D0553-6F05-44CC-B0CC-912DF11D4662}"/>
              </a:ext>
            </a:extLst>
          </p:cNvPr>
          <p:cNvCxnSpPr>
            <a:cxnSpLocks/>
          </p:cNvCxnSpPr>
          <p:nvPr/>
        </p:nvCxnSpPr>
        <p:spPr>
          <a:xfrm>
            <a:off x="6096000" y="5012293"/>
            <a:ext cx="0" cy="238982"/>
          </a:xfrm>
          <a:prstGeom prst="line">
            <a:avLst/>
          </a:prstGeom>
          <a:ln w="19050"/>
        </p:spPr>
        <p:style>
          <a:lnRef idx="2">
            <a:schemeClr val="dk1"/>
          </a:lnRef>
          <a:fillRef idx="0">
            <a:schemeClr val="dk1"/>
          </a:fillRef>
          <a:effectRef idx="1">
            <a:schemeClr val="dk1"/>
          </a:effectRef>
          <a:fontRef idx="minor">
            <a:schemeClr val="tx1"/>
          </a:fontRef>
        </p:style>
      </p:cxnSp>
      <p:sp>
        <p:nvSpPr>
          <p:cNvPr id="18" name="Rectangle 17"/>
          <p:cNvSpPr/>
          <p:nvPr/>
        </p:nvSpPr>
        <p:spPr>
          <a:xfrm>
            <a:off x="357097" y="1682714"/>
            <a:ext cx="3603561" cy="553998"/>
          </a:xfrm>
          <a:prstGeom prst="rect">
            <a:avLst/>
          </a:prstGeom>
          <a:solidFill>
            <a:schemeClr val="bg1">
              <a:lumMod val="85000"/>
            </a:schemeClr>
          </a:solidFill>
          <a:ln w="19050">
            <a:solidFill>
              <a:schemeClr val="bg1">
                <a:lumMod val="85000"/>
              </a:schemeClr>
            </a:solidFill>
          </a:ln>
        </p:spPr>
        <p:txBody>
          <a:bodyPr wrap="square" anchor="ctr">
            <a:spAutoFit/>
          </a:bodyPr>
          <a:lstStyle/>
          <a:p>
            <a:pPr algn="ctr" defTabSz="586082">
              <a:lnSpc>
                <a:spcPts val="1800"/>
              </a:lnSpc>
            </a:pPr>
            <a:r>
              <a:rPr lang="en-US" sz="1600" dirty="0">
                <a:solidFill>
                  <a:prstClr val="white"/>
                </a:solidFill>
                <a:latin typeface="Trebuchet MS"/>
              </a:rPr>
              <a:t>They Are Voracious Video Viewers Across Platforms</a:t>
            </a:r>
          </a:p>
        </p:txBody>
      </p:sp>
      <p:pic>
        <p:nvPicPr>
          <p:cNvPr id="14" name="Picture 13">
            <a:extLst>
              <a:ext uri="{FF2B5EF4-FFF2-40B4-BE49-F238E27FC236}">
                <a16:creationId xmlns:a16="http://schemas.microsoft.com/office/drawing/2014/main" id="{0A524533-3D41-4D24-87A7-15DC541686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0509" y="2089332"/>
            <a:ext cx="4410982" cy="2943700"/>
          </a:xfrm>
          <a:prstGeom prst="ellipse">
            <a:avLst/>
          </a:prstGeom>
          <a:ln>
            <a:solidFill>
              <a:schemeClr val="bg1"/>
            </a:solidFill>
          </a:ln>
        </p:spPr>
      </p:pic>
      <p:sp>
        <p:nvSpPr>
          <p:cNvPr id="2" name="Rectangle 1"/>
          <p:cNvSpPr/>
          <p:nvPr/>
        </p:nvSpPr>
        <p:spPr>
          <a:xfrm>
            <a:off x="8253478" y="1682714"/>
            <a:ext cx="3603561" cy="553998"/>
          </a:xfrm>
          <a:prstGeom prst="rect">
            <a:avLst/>
          </a:prstGeom>
          <a:solidFill>
            <a:srgbClr val="00A4A8"/>
          </a:solidFill>
          <a:ln w="19050">
            <a:solidFill>
              <a:schemeClr val="tx1"/>
            </a:solidFill>
          </a:ln>
        </p:spPr>
        <p:txBody>
          <a:bodyPr wrap="square" anchor="ctr">
            <a:spAutoFit/>
          </a:bodyPr>
          <a:lstStyle/>
          <a:p>
            <a:pPr marL="0" marR="0" lvl="0" indent="0" algn="ctr" defTabSz="586082"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They Are Emotionally Engaged With TV Programming</a:t>
            </a:r>
          </a:p>
        </p:txBody>
      </p:sp>
      <p:sp>
        <p:nvSpPr>
          <p:cNvPr id="5" name="Rectangle 4"/>
          <p:cNvSpPr/>
          <p:nvPr/>
        </p:nvSpPr>
        <p:spPr>
          <a:xfrm>
            <a:off x="3708606" y="5251275"/>
            <a:ext cx="4774789" cy="553998"/>
          </a:xfrm>
          <a:prstGeom prst="rect">
            <a:avLst/>
          </a:prstGeom>
          <a:solidFill>
            <a:schemeClr val="bg1">
              <a:lumMod val="85000"/>
            </a:schemeClr>
          </a:solidFill>
          <a:ln w="19050">
            <a:solidFill>
              <a:schemeClr val="bg1">
                <a:lumMod val="85000"/>
              </a:schemeClr>
            </a:solidFill>
          </a:ln>
        </p:spPr>
        <p:txBody>
          <a:bodyPr wrap="square" anchor="ctr">
            <a:spAutoFit/>
          </a:bodyPr>
          <a:lstStyle/>
          <a:p>
            <a:pPr algn="ctr" defTabSz="586082">
              <a:lnSpc>
                <a:spcPts val="1800"/>
              </a:lnSpc>
            </a:pPr>
            <a:r>
              <a:rPr lang="en-US" sz="1600" dirty="0">
                <a:solidFill>
                  <a:prstClr val="white"/>
                </a:solidFill>
                <a:latin typeface="Trebuchet MS"/>
              </a:rPr>
              <a:t>They Are More Committed To TV Programming Than To Original YouTube Content</a:t>
            </a:r>
          </a:p>
        </p:txBody>
      </p:sp>
      <p:sp>
        <p:nvSpPr>
          <p:cNvPr id="21" name="TextBox 20">
            <a:extLst>
              <a:ext uri="{FF2B5EF4-FFF2-40B4-BE49-F238E27FC236}">
                <a16:creationId xmlns:a16="http://schemas.microsoft.com/office/drawing/2014/main" id="{8B3A164C-E5C9-4139-A2ED-01A5AD7BC373}"/>
              </a:ext>
            </a:extLst>
          </p:cNvPr>
          <p:cNvSpPr txBox="1"/>
          <p:nvPr/>
        </p:nvSpPr>
        <p:spPr>
          <a:xfrm>
            <a:off x="133350" y="2332125"/>
            <a:ext cx="388445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t>In addition to all the digital video they consume, including YouTube, their consumption of ad-supported TV is also on par with the average adult</a:t>
            </a:r>
          </a:p>
        </p:txBody>
      </p:sp>
    </p:spTree>
    <p:extLst>
      <p:ext uri="{BB962C8B-B14F-4D97-AF65-F5344CB8AC3E}">
        <p14:creationId xmlns:p14="http://schemas.microsoft.com/office/powerpoint/2010/main" val="1638968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lide Number Placeholder 5">
            <a:extLst>
              <a:ext uri="{FF2B5EF4-FFF2-40B4-BE49-F238E27FC236}">
                <a16:creationId xmlns:a16="http://schemas.microsoft.com/office/drawing/2014/main" id="{95F965D8-E4BD-4CB4-936B-26647B969E50}"/>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345641" y="423106"/>
            <a:ext cx="11500719" cy="724756"/>
          </a:xfrm>
        </p:spPr>
        <p:txBody>
          <a:bodyPr>
            <a:noAutofit/>
          </a:bodyPr>
          <a:lstStyle/>
          <a:p>
            <a:r>
              <a:rPr lang="en-US" dirty="0">
                <a:solidFill>
                  <a:schemeClr val="tx1"/>
                </a:solidFill>
              </a:rPr>
              <a:t>YouTube Enthusiasts Are More Likely Than The Average Adult To Experience Intense Emotions While Watching TV Due To Their Deep Connection With The Content</a:t>
            </a:r>
          </a:p>
        </p:txBody>
      </p:sp>
      <p:sp>
        <p:nvSpPr>
          <p:cNvPr id="62" name="Text Placeholder 3"/>
          <p:cNvSpPr>
            <a:spLocks noGrp="1"/>
          </p:cNvSpPr>
          <p:nvPr>
            <p:ph type="body" sz="quarter" idx="14"/>
          </p:nvPr>
        </p:nvSpPr>
        <p:spPr>
          <a:xfrm>
            <a:off x="154788" y="6540188"/>
            <a:ext cx="8502209" cy="337575"/>
          </a:xfrm>
        </p:spPr>
        <p:txBody>
          <a:bodyPr vert="horz">
            <a:noAutofit/>
          </a:bodyPr>
          <a:lstStyle/>
          <a:p>
            <a:r>
              <a:rPr lang="en-US" sz="800" dirty="0">
                <a:latin typeface="Trebuchet MS" panose="020B0603020202020204" pitchFamily="34" charset="0"/>
              </a:rPr>
              <a:t>Source: VAB / Research Now “Program Engagement” Survey, April 2018. TV: Q8: Which of the following statements are true for you? YouTube Enthusiasts = Respondents who watch original YouTube content 2x or more per month (375). Total Respondents=1,001.</a:t>
            </a:r>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212" y="6652413"/>
            <a:ext cx="2247046" cy="124162"/>
          </a:xfrm>
          <a:prstGeom prst="rect">
            <a:avLst/>
          </a:prstGeom>
        </p:spPr>
      </p:pic>
      <p:sp>
        <p:nvSpPr>
          <p:cNvPr id="75" name="TextBox 74">
            <a:extLst>
              <a:ext uri="{FF2B5EF4-FFF2-40B4-BE49-F238E27FC236}">
                <a16:creationId xmlns:a16="http://schemas.microsoft.com/office/drawing/2014/main" id="{CE8139A7-8D98-4ECF-B17D-F900DF24A106}"/>
              </a:ext>
            </a:extLst>
          </p:cNvPr>
          <p:cNvSpPr txBox="1"/>
          <p:nvPr/>
        </p:nvSpPr>
        <p:spPr>
          <a:xfrm rot="16200000">
            <a:off x="532017" y="5389502"/>
            <a:ext cx="955133" cy="261610"/>
          </a:xfrm>
          <a:prstGeom prst="rect">
            <a:avLst/>
          </a:prstGeom>
          <a:noFill/>
        </p:spPr>
        <p:txBody>
          <a:bodyPr wrap="square" lIns="90964" tIns="45482" rIns="90964" bIns="45482" rtlCol="0">
            <a:spAutoFit/>
          </a:bodyPr>
          <a:lstStyle/>
          <a:p>
            <a:pPr algn="ctr"/>
            <a:r>
              <a:rPr lang="en-US" sz="1100" b="1" dirty="0">
                <a:solidFill>
                  <a:srgbClr val="3682B4"/>
                </a:solidFill>
              </a:rPr>
              <a:t>Adults 18+</a:t>
            </a:r>
          </a:p>
        </p:txBody>
      </p:sp>
      <p:cxnSp>
        <p:nvCxnSpPr>
          <p:cNvPr id="50" name="Straight Connector 49"/>
          <p:cNvCxnSpPr>
            <a:cxnSpLocks/>
          </p:cNvCxnSpPr>
          <p:nvPr/>
        </p:nvCxnSpPr>
        <p:spPr>
          <a:xfrm>
            <a:off x="4192452" y="1605648"/>
            <a:ext cx="0" cy="419713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p:cNvCxnSpPr>
          <p:nvPr/>
        </p:nvCxnSpPr>
        <p:spPr>
          <a:xfrm>
            <a:off x="8079813" y="1592182"/>
            <a:ext cx="0" cy="4197137"/>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369713" y="3254295"/>
            <a:ext cx="2580776" cy="577732"/>
          </a:xfrm>
          <a:prstGeom prst="rect">
            <a:avLst/>
          </a:prstGeom>
          <a:noFill/>
        </p:spPr>
        <p:txBody>
          <a:bodyPr wrap="square" lIns="90964" tIns="45482" rIns="90964" bIns="45482" rtlCol="0">
            <a:spAutoFit/>
          </a:bodyPr>
          <a:lstStyle/>
          <a:p>
            <a:pPr algn="ctr">
              <a:defRPr/>
            </a:pPr>
            <a:r>
              <a:rPr lang="en-US" sz="1100" dirty="0">
                <a:latin typeface="Trebuchet MS" panose="020B0603020202020204" pitchFamily="34" charset="0"/>
              </a:rPr>
              <a:t>“Sat Through An Episode Of A </a:t>
            </a:r>
            <a:r>
              <a:rPr lang="en-US" sz="1100" b="1" dirty="0">
                <a:solidFill>
                  <a:srgbClr val="3682B4"/>
                </a:solidFill>
                <a:latin typeface="Trebuchet MS" panose="020B0603020202020204" pitchFamily="34" charset="0"/>
              </a:rPr>
              <a:t>TV Program</a:t>
            </a:r>
            <a:r>
              <a:rPr lang="en-US" sz="1100" dirty="0">
                <a:solidFill>
                  <a:srgbClr val="3682B4"/>
                </a:solidFill>
                <a:latin typeface="Trebuchet MS" panose="020B0603020202020204" pitchFamily="34" charset="0"/>
              </a:rPr>
              <a:t> </a:t>
            </a:r>
            <a:r>
              <a:rPr lang="en-US" sz="1100" dirty="0">
                <a:latin typeface="Trebuchet MS" panose="020B0603020202020204" pitchFamily="34" charset="0"/>
              </a:rPr>
              <a:t>In </a:t>
            </a:r>
            <a:r>
              <a:rPr lang="en-US" sz="1100" b="1" u="sng" dirty="0">
                <a:latin typeface="Trebuchet MS" panose="020B0603020202020204" pitchFamily="34" charset="0"/>
              </a:rPr>
              <a:t>Anticipation / Worry</a:t>
            </a:r>
            <a:r>
              <a:rPr lang="en-US" sz="1100" b="1" dirty="0">
                <a:latin typeface="Trebuchet MS" panose="020B0603020202020204" pitchFamily="34" charset="0"/>
              </a:rPr>
              <a:t> </a:t>
            </a:r>
            <a:r>
              <a:rPr lang="en-US" sz="1100" dirty="0">
                <a:latin typeface="Trebuchet MS" panose="020B0603020202020204" pitchFamily="34" charset="0"/>
              </a:rPr>
              <a:t>About What's Going To Happen Next"</a:t>
            </a:r>
          </a:p>
        </p:txBody>
      </p:sp>
      <p:sp>
        <p:nvSpPr>
          <p:cNvPr id="35" name="TextBox 34">
            <a:extLst>
              <a:ext uri="{FF2B5EF4-FFF2-40B4-BE49-F238E27FC236}">
                <a16:creationId xmlns:a16="http://schemas.microsoft.com/office/drawing/2014/main" id="{7A17638D-2BEC-4751-8721-4AFBDA7A9C41}"/>
              </a:ext>
            </a:extLst>
          </p:cNvPr>
          <p:cNvSpPr txBox="1"/>
          <p:nvPr/>
        </p:nvSpPr>
        <p:spPr>
          <a:xfrm>
            <a:off x="2214992" y="4226607"/>
            <a:ext cx="890219" cy="461184"/>
          </a:xfrm>
          <a:prstGeom prst="rect">
            <a:avLst/>
          </a:prstGeom>
          <a:noFill/>
        </p:spPr>
        <p:txBody>
          <a:bodyPr wrap="square" lIns="90964" tIns="45482" rIns="90964" bIns="45482" rtlCol="0">
            <a:spAutoFit/>
          </a:bodyPr>
          <a:lstStyle>
            <a:defPPr>
              <a:defRPr lang="en-US"/>
            </a:defPPr>
            <a:lvl1pPr algn="ctr">
              <a:defRPr sz="2400" b="1">
                <a:solidFill>
                  <a:srgbClr val="C00000"/>
                </a:solidFill>
              </a:defRPr>
            </a:lvl1pPr>
          </a:lstStyle>
          <a:p>
            <a:r>
              <a:rPr lang="en-US" dirty="0"/>
              <a:t>63%</a:t>
            </a:r>
          </a:p>
        </p:txBody>
      </p:sp>
      <p:pic>
        <p:nvPicPr>
          <p:cNvPr id="49" name="Picture 4" descr="Image result for worried emoji no background">
            <a:extLst>
              <a:ext uri="{FF2B5EF4-FFF2-40B4-BE49-F238E27FC236}">
                <a16:creationId xmlns:a16="http://schemas.microsoft.com/office/drawing/2014/main" id="{3744372F-C161-4C24-B9A6-5B68D9BA1FC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1891" y="1824811"/>
            <a:ext cx="1096420" cy="109642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F8DD97AA-8DFD-4233-9F8B-01554CF1184E}"/>
              </a:ext>
            </a:extLst>
          </p:cNvPr>
          <p:cNvSpPr txBox="1"/>
          <p:nvPr/>
        </p:nvSpPr>
        <p:spPr>
          <a:xfrm>
            <a:off x="1821900" y="5304819"/>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59%</a:t>
            </a:r>
            <a:endParaRPr lang="en-US" sz="2400" b="1" dirty="0">
              <a:solidFill>
                <a:srgbClr val="50C8A0"/>
              </a:solidFill>
            </a:endParaRPr>
          </a:p>
        </p:txBody>
      </p:sp>
      <p:pic>
        <p:nvPicPr>
          <p:cNvPr id="2056" name="Picture 8" descr="Image result for emoji cry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84119" y="1793964"/>
            <a:ext cx="1094502" cy="10945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958290" y="3254295"/>
            <a:ext cx="2346160" cy="495606"/>
          </a:xfrm>
          <a:prstGeom prst="rect">
            <a:avLst/>
          </a:prstGeom>
          <a:noFill/>
        </p:spPr>
        <p:txBody>
          <a:bodyPr wrap="square" lIns="90964" tIns="45482" rIns="90964" bIns="45482" rtlCol="0">
            <a:spAutoFit/>
          </a:bodyPr>
          <a:lstStyle/>
          <a:p>
            <a:pPr algn="ctr">
              <a:defRPr/>
            </a:pPr>
            <a:r>
              <a:rPr lang="en-US" sz="1100" b="1" dirty="0">
                <a:latin typeface="Trebuchet MS" panose="020B0603020202020204" pitchFamily="34" charset="0"/>
              </a:rPr>
              <a:t>“</a:t>
            </a:r>
            <a:r>
              <a:rPr lang="en-US" sz="1100" b="1" u="sng" dirty="0">
                <a:latin typeface="Trebuchet MS" panose="020B0603020202020204" pitchFamily="34" charset="0"/>
              </a:rPr>
              <a:t>Cried</a:t>
            </a:r>
            <a:r>
              <a:rPr lang="en-US" sz="1100" dirty="0">
                <a:latin typeface="Trebuchet MS" panose="020B0603020202020204" pitchFamily="34" charset="0"/>
              </a:rPr>
              <a:t> Because Of A Character's Death on a </a:t>
            </a:r>
            <a:r>
              <a:rPr lang="en-US" sz="1100" b="1" dirty="0">
                <a:solidFill>
                  <a:srgbClr val="3682B4"/>
                </a:solidFill>
                <a:latin typeface="Trebuchet MS" panose="020B0603020202020204" pitchFamily="34" charset="0"/>
              </a:rPr>
              <a:t>TV Program</a:t>
            </a:r>
            <a:r>
              <a:rPr lang="en-US" sz="1100" b="1" dirty="0">
                <a:latin typeface="Trebuchet MS" panose="020B0603020202020204" pitchFamily="34" charset="0"/>
              </a:rPr>
              <a:t>”</a:t>
            </a:r>
          </a:p>
        </p:txBody>
      </p:sp>
      <p:sp>
        <p:nvSpPr>
          <p:cNvPr id="42" name="TextBox 41">
            <a:extLst>
              <a:ext uri="{FF2B5EF4-FFF2-40B4-BE49-F238E27FC236}">
                <a16:creationId xmlns:a16="http://schemas.microsoft.com/office/drawing/2014/main" id="{57B5B75A-591F-4410-A030-808121AB4EEF}"/>
              </a:ext>
            </a:extLst>
          </p:cNvPr>
          <p:cNvSpPr txBox="1"/>
          <p:nvPr/>
        </p:nvSpPr>
        <p:spPr>
          <a:xfrm>
            <a:off x="5686261" y="4226607"/>
            <a:ext cx="890219" cy="461184"/>
          </a:xfrm>
          <a:prstGeom prst="rect">
            <a:avLst/>
          </a:prstGeom>
          <a:noFill/>
        </p:spPr>
        <p:txBody>
          <a:bodyPr wrap="square" lIns="90964" tIns="45482" rIns="90964" bIns="45482" rtlCol="0">
            <a:spAutoFit/>
          </a:bodyPr>
          <a:lstStyle>
            <a:defPPr>
              <a:defRPr lang="en-US"/>
            </a:defPPr>
            <a:lvl1pPr algn="ctr">
              <a:defRPr sz="2400" b="1">
                <a:solidFill>
                  <a:srgbClr val="C00000"/>
                </a:solidFill>
              </a:defRPr>
            </a:lvl1pPr>
          </a:lstStyle>
          <a:p>
            <a:r>
              <a:rPr lang="en-US" dirty="0"/>
              <a:t>52%</a:t>
            </a:r>
          </a:p>
        </p:txBody>
      </p:sp>
      <p:sp>
        <p:nvSpPr>
          <p:cNvPr id="72" name="TextBox 71">
            <a:extLst>
              <a:ext uri="{FF2B5EF4-FFF2-40B4-BE49-F238E27FC236}">
                <a16:creationId xmlns:a16="http://schemas.microsoft.com/office/drawing/2014/main" id="{DC8BB5A4-B129-46B6-B276-FF08E45AACE0}"/>
              </a:ext>
            </a:extLst>
          </p:cNvPr>
          <p:cNvSpPr txBox="1"/>
          <p:nvPr/>
        </p:nvSpPr>
        <p:spPr>
          <a:xfrm>
            <a:off x="5293169" y="5304819"/>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45%</a:t>
            </a:r>
            <a:endParaRPr lang="en-US" sz="2400" b="1" dirty="0">
              <a:solidFill>
                <a:srgbClr val="50C8A0"/>
              </a:solidFill>
            </a:endParaRPr>
          </a:p>
        </p:txBody>
      </p:sp>
      <p:pic>
        <p:nvPicPr>
          <p:cNvPr id="2058" name="Picture 10" descr="Related imag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78629" y="1771046"/>
            <a:ext cx="1203951" cy="12039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607524" y="3254295"/>
            <a:ext cx="2346160" cy="495606"/>
          </a:xfrm>
          <a:prstGeom prst="rect">
            <a:avLst/>
          </a:prstGeom>
          <a:noFill/>
        </p:spPr>
        <p:txBody>
          <a:bodyPr wrap="square" lIns="90964" tIns="45482" rIns="90964" bIns="45482" rtlCol="0">
            <a:spAutoFit/>
          </a:bodyPr>
          <a:lstStyle/>
          <a:p>
            <a:pPr algn="ctr">
              <a:defRPr/>
            </a:pPr>
            <a:r>
              <a:rPr lang="en-US" sz="1100" dirty="0">
                <a:latin typeface="Trebuchet MS" panose="020B0603020202020204" pitchFamily="34" charset="0"/>
              </a:rPr>
              <a:t>“Gotten </a:t>
            </a:r>
            <a:r>
              <a:rPr lang="en-US" sz="1100" b="1" u="sng" dirty="0">
                <a:latin typeface="Trebuchet MS" panose="020B0603020202020204" pitchFamily="34" charset="0"/>
              </a:rPr>
              <a:t>Angry Or Upset</a:t>
            </a:r>
            <a:r>
              <a:rPr lang="en-US" sz="1100" b="1" dirty="0">
                <a:latin typeface="Trebuchet MS" panose="020B0603020202020204" pitchFamily="34" charset="0"/>
              </a:rPr>
              <a:t> </a:t>
            </a:r>
            <a:r>
              <a:rPr lang="en-US" sz="1100" dirty="0">
                <a:latin typeface="Trebuchet MS" panose="020B0603020202020204" pitchFamily="34" charset="0"/>
              </a:rPr>
              <a:t>About A Plot Twist On A </a:t>
            </a:r>
            <a:r>
              <a:rPr lang="en-US" sz="1100" b="1" dirty="0">
                <a:solidFill>
                  <a:srgbClr val="3682B4"/>
                </a:solidFill>
                <a:latin typeface="Trebuchet MS" panose="020B0603020202020204" pitchFamily="34" charset="0"/>
              </a:rPr>
              <a:t>TV Program</a:t>
            </a:r>
            <a:r>
              <a:rPr lang="en-US" sz="1100" b="1" dirty="0">
                <a:latin typeface="Trebuchet MS" panose="020B0603020202020204" pitchFamily="34" charset="0"/>
              </a:rPr>
              <a:t>”</a:t>
            </a:r>
          </a:p>
        </p:txBody>
      </p:sp>
      <p:sp>
        <p:nvSpPr>
          <p:cNvPr id="44" name="TextBox 43">
            <a:extLst>
              <a:ext uri="{FF2B5EF4-FFF2-40B4-BE49-F238E27FC236}">
                <a16:creationId xmlns:a16="http://schemas.microsoft.com/office/drawing/2014/main" id="{1CF0020F-08C9-41BD-B03B-39D4DCF38816}"/>
              </a:ext>
            </a:extLst>
          </p:cNvPr>
          <p:cNvSpPr txBox="1"/>
          <p:nvPr/>
        </p:nvSpPr>
        <p:spPr>
          <a:xfrm>
            <a:off x="9335495" y="4226607"/>
            <a:ext cx="890219" cy="461184"/>
          </a:xfrm>
          <a:prstGeom prst="rect">
            <a:avLst/>
          </a:prstGeom>
          <a:noFill/>
        </p:spPr>
        <p:txBody>
          <a:bodyPr wrap="square" lIns="90964" tIns="45482" rIns="90964" bIns="45482" rtlCol="0">
            <a:spAutoFit/>
          </a:bodyPr>
          <a:lstStyle>
            <a:defPPr>
              <a:defRPr lang="en-US"/>
            </a:defPPr>
            <a:lvl1pPr algn="ctr">
              <a:defRPr sz="2400" b="1">
                <a:solidFill>
                  <a:srgbClr val="C00000"/>
                </a:solidFill>
              </a:defRPr>
            </a:lvl1pPr>
          </a:lstStyle>
          <a:p>
            <a:r>
              <a:rPr lang="en-US" dirty="0"/>
              <a:t>47%</a:t>
            </a:r>
          </a:p>
        </p:txBody>
      </p:sp>
      <p:sp>
        <p:nvSpPr>
          <p:cNvPr id="74" name="TextBox 73">
            <a:extLst>
              <a:ext uri="{FF2B5EF4-FFF2-40B4-BE49-F238E27FC236}">
                <a16:creationId xmlns:a16="http://schemas.microsoft.com/office/drawing/2014/main" id="{65CCAF0A-B91C-49DD-BA1E-F6930A429772}"/>
              </a:ext>
            </a:extLst>
          </p:cNvPr>
          <p:cNvSpPr txBox="1"/>
          <p:nvPr/>
        </p:nvSpPr>
        <p:spPr>
          <a:xfrm>
            <a:off x="8942403" y="5304819"/>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43%</a:t>
            </a:r>
            <a:endParaRPr lang="en-US" sz="2400" b="1" dirty="0">
              <a:solidFill>
                <a:srgbClr val="50C8A0"/>
              </a:solidFill>
            </a:endParaRPr>
          </a:p>
        </p:txBody>
      </p:sp>
      <p:sp>
        <p:nvSpPr>
          <p:cNvPr id="80" name="TextBox 79">
            <a:extLst>
              <a:ext uri="{FF2B5EF4-FFF2-40B4-BE49-F238E27FC236}">
                <a16:creationId xmlns:a16="http://schemas.microsoft.com/office/drawing/2014/main" id="{3CED5957-D806-4D8E-AB5A-72CBE2B521E5}"/>
              </a:ext>
            </a:extLst>
          </p:cNvPr>
          <p:cNvSpPr txBox="1"/>
          <p:nvPr/>
        </p:nvSpPr>
        <p:spPr>
          <a:xfrm rot="16200000">
            <a:off x="311329" y="4296385"/>
            <a:ext cx="1288876" cy="430407"/>
          </a:xfrm>
          <a:prstGeom prst="rect">
            <a:avLst/>
          </a:prstGeom>
          <a:noFill/>
        </p:spPr>
        <p:txBody>
          <a:bodyPr wrap="square" lIns="90964" tIns="45482" rIns="90964" bIns="45482" rtlCol="0">
            <a:spAutoFit/>
          </a:bodyPr>
          <a:lstStyle/>
          <a:p>
            <a:pPr algn="ctr"/>
            <a:r>
              <a:rPr lang="en-US" sz="1100" b="1" dirty="0">
                <a:solidFill>
                  <a:srgbClr val="C00000"/>
                </a:solidFill>
              </a:rPr>
              <a:t>YouTube Enthusiasts</a:t>
            </a:r>
          </a:p>
        </p:txBody>
      </p:sp>
      <p:grpSp>
        <p:nvGrpSpPr>
          <p:cNvPr id="3" name="Group 2">
            <a:extLst>
              <a:ext uri="{FF2B5EF4-FFF2-40B4-BE49-F238E27FC236}">
                <a16:creationId xmlns:a16="http://schemas.microsoft.com/office/drawing/2014/main" id="{BD533A12-3C77-469C-B455-74EBAF13A868}"/>
              </a:ext>
            </a:extLst>
          </p:cNvPr>
          <p:cNvGrpSpPr/>
          <p:nvPr/>
        </p:nvGrpSpPr>
        <p:grpSpPr>
          <a:xfrm>
            <a:off x="4405892" y="5997874"/>
            <a:ext cx="3511363" cy="307777"/>
            <a:chOff x="4882775" y="5876864"/>
            <a:chExt cx="3055101" cy="307777"/>
          </a:xfrm>
        </p:grpSpPr>
        <p:sp>
          <p:nvSpPr>
            <p:cNvPr id="121" name="Rectangle 120">
              <a:extLst>
                <a:ext uri="{FF2B5EF4-FFF2-40B4-BE49-F238E27FC236}">
                  <a16:creationId xmlns:a16="http://schemas.microsoft.com/office/drawing/2014/main" id="{2820C235-3540-44E6-8064-7C894DDA00C0}"/>
                </a:ext>
              </a:extLst>
            </p:cNvPr>
            <p:cNvSpPr/>
            <p:nvPr/>
          </p:nvSpPr>
          <p:spPr>
            <a:xfrm>
              <a:off x="6811202"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122" name="TextBox 121">
              <a:extLst>
                <a:ext uri="{FF2B5EF4-FFF2-40B4-BE49-F238E27FC236}">
                  <a16:creationId xmlns:a16="http://schemas.microsoft.com/office/drawing/2014/main" id="{77659CF5-91D0-43DB-88E7-B64A3F41F236}"/>
                </a:ext>
              </a:extLst>
            </p:cNvPr>
            <p:cNvSpPr txBox="1"/>
            <p:nvPr/>
          </p:nvSpPr>
          <p:spPr>
            <a:xfrm>
              <a:off x="6971898" y="5876864"/>
              <a:ext cx="96597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black"/>
                  </a:solidFill>
                  <a:effectLst/>
                  <a:uLnTx/>
                  <a:uFillTx/>
                  <a:latin typeface="Trebuchet MS"/>
                </a:rPr>
                <a:t>Adults 18+</a:t>
              </a:r>
            </a:p>
          </p:txBody>
        </p:sp>
        <p:sp>
          <p:nvSpPr>
            <p:cNvPr id="119" name="Rectangle 118">
              <a:extLst>
                <a:ext uri="{FF2B5EF4-FFF2-40B4-BE49-F238E27FC236}">
                  <a16:creationId xmlns:a16="http://schemas.microsoft.com/office/drawing/2014/main" id="{D1DA23A7-D29E-4796-A29E-592777C003EA}"/>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120" name="TextBox 119">
              <a:extLst>
                <a:ext uri="{FF2B5EF4-FFF2-40B4-BE49-F238E27FC236}">
                  <a16:creationId xmlns:a16="http://schemas.microsoft.com/office/drawing/2014/main" id="{8DB2A6A6-414D-45E5-947F-7FB0286311AA}"/>
                </a:ext>
              </a:extLst>
            </p:cNvPr>
            <p:cNvSpPr txBox="1"/>
            <p:nvPr/>
          </p:nvSpPr>
          <p:spPr>
            <a:xfrm>
              <a:off x="5053676" y="5876864"/>
              <a:ext cx="166507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a:rPr>
                <a:t>YouTube Enthusiasts</a:t>
              </a:r>
            </a:p>
          </p:txBody>
        </p:sp>
      </p:grpSp>
    </p:spTree>
    <p:extLst>
      <p:ext uri="{BB962C8B-B14F-4D97-AF65-F5344CB8AC3E}">
        <p14:creationId xmlns:p14="http://schemas.microsoft.com/office/powerpoint/2010/main" val="398922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88" name="Slide Number Placeholder 5">
            <a:extLst>
              <a:ext uri="{FF2B5EF4-FFF2-40B4-BE49-F238E27FC236}">
                <a16:creationId xmlns:a16="http://schemas.microsoft.com/office/drawing/2014/main" id="{CB0983D1-BC7A-40BB-9A3A-9FCD9242E8F8}"/>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36051" y="253384"/>
            <a:ext cx="11719899" cy="876955"/>
          </a:xfrm>
        </p:spPr>
        <p:txBody>
          <a:bodyPr/>
          <a:lstStyle/>
          <a:p>
            <a:r>
              <a:rPr lang="en-US" dirty="0">
                <a:solidFill>
                  <a:schemeClr val="tx1"/>
                </a:solidFill>
              </a:rPr>
              <a:t>This Emotional Bond With TV Programming Inspires Much Further Engagement </a:t>
            </a:r>
            <a:br>
              <a:rPr lang="en-US" dirty="0">
                <a:solidFill>
                  <a:schemeClr val="tx1"/>
                </a:solidFill>
              </a:rPr>
            </a:br>
            <a:r>
              <a:rPr lang="en-US" dirty="0">
                <a:solidFill>
                  <a:schemeClr val="tx1"/>
                </a:solidFill>
              </a:rPr>
              <a:t>On Digital Platforms Before, During, And After The Program Airs</a:t>
            </a:r>
          </a:p>
        </p:txBody>
      </p:sp>
      <p:sp>
        <p:nvSpPr>
          <p:cNvPr id="8" name="Text Placeholder 3"/>
          <p:cNvSpPr>
            <a:spLocks noGrp="1"/>
          </p:cNvSpPr>
          <p:nvPr>
            <p:ph type="body" sz="quarter" idx="14"/>
          </p:nvPr>
        </p:nvSpPr>
        <p:spPr>
          <a:xfrm>
            <a:off x="56105" y="6491038"/>
            <a:ext cx="9246962" cy="282675"/>
          </a:xfrm>
        </p:spPr>
        <p:txBody>
          <a:bodyPr/>
          <a:lstStyle/>
          <a:p>
            <a:r>
              <a:rPr lang="en-US" sz="800" dirty="0"/>
              <a:t>Source: VAB / Research Now “Program Engagement” Survey, April 2018. Q9: Please indicate how often you do the following. Respondents Answer = Always/Frequently. </a:t>
            </a:r>
          </a:p>
          <a:p>
            <a:r>
              <a:rPr lang="en-US" sz="800" dirty="0"/>
              <a:t>YouTube Enthusiasts = Respondents who watch original YouTube content 2x or more per month (375). Total Respondents=1,001.</a:t>
            </a:r>
          </a:p>
        </p:txBody>
      </p:sp>
      <p:cxnSp>
        <p:nvCxnSpPr>
          <p:cNvPr id="43" name="Straight Connector 42"/>
          <p:cNvCxnSpPr/>
          <p:nvPr/>
        </p:nvCxnSpPr>
        <p:spPr>
          <a:xfrm>
            <a:off x="8420762" y="1618408"/>
            <a:ext cx="0" cy="4347300"/>
          </a:xfrm>
          <a:prstGeom prst="line">
            <a:avLst/>
          </a:prstGeom>
          <a:ln w="3175">
            <a:solidFill>
              <a:srgbClr val="008F92"/>
            </a:solidFill>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713865" y="2358846"/>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713865" y="3252855"/>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A32151E3-6369-4C23-B468-472C060A4E9F}"/>
              </a:ext>
            </a:extLst>
          </p:cNvPr>
          <p:cNvCxnSpPr/>
          <p:nvPr/>
        </p:nvCxnSpPr>
        <p:spPr>
          <a:xfrm>
            <a:off x="713865" y="4146864"/>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C8651A51-A111-483C-8631-E2A1D8D2858D}"/>
              </a:ext>
            </a:extLst>
          </p:cNvPr>
          <p:cNvCxnSpPr/>
          <p:nvPr/>
        </p:nvCxnSpPr>
        <p:spPr>
          <a:xfrm>
            <a:off x="713865" y="5040873"/>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sp>
        <p:nvSpPr>
          <p:cNvPr id="63" name="TextBox 62">
            <a:extLst>
              <a:ext uri="{FF2B5EF4-FFF2-40B4-BE49-F238E27FC236}">
                <a16:creationId xmlns:a16="http://schemas.microsoft.com/office/drawing/2014/main" id="{F038C0E8-CE1B-482A-9D42-0FCCA4485576}"/>
              </a:ext>
            </a:extLst>
          </p:cNvPr>
          <p:cNvSpPr txBox="1"/>
          <p:nvPr/>
        </p:nvSpPr>
        <p:spPr>
          <a:xfrm>
            <a:off x="8471982" y="1327223"/>
            <a:ext cx="1676611" cy="245741"/>
          </a:xfrm>
          <a:prstGeom prst="rect">
            <a:avLst/>
          </a:prstGeom>
          <a:noFill/>
        </p:spPr>
        <p:txBody>
          <a:bodyPr wrap="square" lIns="90964" tIns="45482" rIns="90964" bIns="45482" rtlCol="0">
            <a:spAutoFit/>
          </a:bodyPr>
          <a:lstStyle/>
          <a:p>
            <a:pPr algn="ctr"/>
            <a:r>
              <a:rPr lang="en-US" sz="1000" b="1" u="sng" dirty="0"/>
              <a:t>YouTube Enthusiasts</a:t>
            </a:r>
          </a:p>
        </p:txBody>
      </p:sp>
      <p:sp>
        <p:nvSpPr>
          <p:cNvPr id="4" name="TextBox 3">
            <a:extLst>
              <a:ext uri="{FF2B5EF4-FFF2-40B4-BE49-F238E27FC236}">
                <a16:creationId xmlns:a16="http://schemas.microsoft.com/office/drawing/2014/main" id="{614989F0-5385-4ED4-9526-8E5437224679}"/>
              </a:ext>
            </a:extLst>
          </p:cNvPr>
          <p:cNvSpPr txBox="1"/>
          <p:nvPr/>
        </p:nvSpPr>
        <p:spPr>
          <a:xfrm>
            <a:off x="9332007" y="1588005"/>
            <a:ext cx="1293944" cy="200055"/>
          </a:xfrm>
          <a:prstGeom prst="rect">
            <a:avLst/>
          </a:prstGeom>
          <a:noFill/>
        </p:spPr>
        <p:txBody>
          <a:bodyPr wrap="none" lIns="90964" tIns="45482" rIns="90964" bIns="45482" rtlCol="0">
            <a:spAutoFit/>
          </a:bodyPr>
          <a:lstStyle/>
          <a:p>
            <a:r>
              <a:rPr lang="en-US" sz="700" b="1" i="1" dirty="0"/>
              <a:t>“% Always or Frequently”</a:t>
            </a:r>
          </a:p>
        </p:txBody>
      </p:sp>
      <p:pic>
        <p:nvPicPr>
          <p:cNvPr id="53" name="Picture 2" descr="Image result for facebook logo">
            <a:extLst>
              <a:ext uri="{FF2B5EF4-FFF2-40B4-BE49-F238E27FC236}">
                <a16:creationId xmlns:a16="http://schemas.microsoft.com/office/drawing/2014/main" id="{5DB15A34-1AD8-4159-9B30-4936070BD0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0317" y="1786003"/>
            <a:ext cx="420908" cy="42090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instagram logo">
            <a:extLst>
              <a:ext uri="{FF2B5EF4-FFF2-40B4-BE49-F238E27FC236}">
                <a16:creationId xmlns:a16="http://schemas.microsoft.com/office/drawing/2014/main" id="{A0506245-EA93-4829-91E9-DED1CC70E5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8403" y="1748337"/>
            <a:ext cx="496240" cy="49624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E28F613-2E37-4DCF-BFEF-181B25C2B7C4}"/>
              </a:ext>
            </a:extLst>
          </p:cNvPr>
          <p:cNvSpPr txBox="1"/>
          <p:nvPr/>
        </p:nvSpPr>
        <p:spPr>
          <a:xfrm>
            <a:off x="2654792" y="1746925"/>
            <a:ext cx="4324037" cy="523220"/>
          </a:xfrm>
          <a:prstGeom prst="rect">
            <a:avLst/>
          </a:prstGeom>
          <a:noFill/>
        </p:spPr>
        <p:txBody>
          <a:bodyPr wrap="square" lIns="90964" tIns="45482" rIns="90964" bIns="45482" rtlCol="0">
            <a:spAutoFit/>
          </a:bodyPr>
          <a:lstStyle/>
          <a:p>
            <a:r>
              <a:rPr lang="en-US" sz="1400" dirty="0"/>
              <a:t>Follow Or 'Like' TV Programs/Characters/Actors On Facebook Or Instagram</a:t>
            </a:r>
          </a:p>
        </p:txBody>
      </p:sp>
      <p:pic>
        <p:nvPicPr>
          <p:cNvPr id="70" name="Picture 6" descr="Image result for wikipedia logo">
            <a:extLst>
              <a:ext uri="{FF2B5EF4-FFF2-40B4-BE49-F238E27FC236}">
                <a16:creationId xmlns:a16="http://schemas.microsoft.com/office/drawing/2014/main" id="{C54BCA61-8BF5-4658-8BA0-DD4F84F9A9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7989" y="2400118"/>
            <a:ext cx="677877" cy="7782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1D5647BD-2057-4BBA-9DF1-78E9F6B65ACE}"/>
              </a:ext>
            </a:extLst>
          </p:cNvPr>
          <p:cNvSpPr txBox="1"/>
          <p:nvPr/>
        </p:nvSpPr>
        <p:spPr>
          <a:xfrm>
            <a:off x="2654826" y="2613146"/>
            <a:ext cx="5232085" cy="523220"/>
          </a:xfrm>
          <a:prstGeom prst="rect">
            <a:avLst/>
          </a:prstGeom>
          <a:noFill/>
        </p:spPr>
        <p:txBody>
          <a:bodyPr wrap="square" lIns="90964" tIns="45482" rIns="90964" bIns="45482" rtlCol="0">
            <a:spAutoFit/>
          </a:bodyPr>
          <a:lstStyle/>
          <a:p>
            <a:r>
              <a:rPr lang="en-US" sz="1400" dirty="0"/>
              <a:t>Go On Wikipedia To Learn More About A TV Show's Topic Or Actor/Character</a:t>
            </a:r>
          </a:p>
        </p:txBody>
      </p:sp>
      <p:pic>
        <p:nvPicPr>
          <p:cNvPr id="74" name="Picture 2" descr="Image result for facebook logo">
            <a:extLst>
              <a:ext uri="{FF2B5EF4-FFF2-40B4-BE49-F238E27FC236}">
                <a16:creationId xmlns:a16="http://schemas.microsoft.com/office/drawing/2014/main" id="{7C28CF82-5BAF-471A-BA20-FEFE37504B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2304" y="3595563"/>
            <a:ext cx="316235" cy="31623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Image result for instagram logo">
            <a:extLst>
              <a:ext uri="{FF2B5EF4-FFF2-40B4-BE49-F238E27FC236}">
                <a16:creationId xmlns:a16="http://schemas.microsoft.com/office/drawing/2014/main" id="{937FECFD-9319-4B72-A881-E140E14148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4582" y="3567264"/>
            <a:ext cx="372832" cy="37283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Image result for twitter logo">
            <a:extLst>
              <a:ext uri="{FF2B5EF4-FFF2-40B4-BE49-F238E27FC236}">
                <a16:creationId xmlns:a16="http://schemas.microsoft.com/office/drawing/2014/main" id="{3E48C4DA-5E85-41DB-B84C-B00255C3353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58594" y="3467786"/>
            <a:ext cx="571789" cy="57178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79D0375D-48EE-4530-94C1-7F66C895B764}"/>
              </a:ext>
            </a:extLst>
          </p:cNvPr>
          <p:cNvSpPr txBox="1"/>
          <p:nvPr/>
        </p:nvSpPr>
        <p:spPr>
          <a:xfrm>
            <a:off x="2654826" y="3568166"/>
            <a:ext cx="5646385" cy="307296"/>
          </a:xfrm>
          <a:prstGeom prst="rect">
            <a:avLst/>
          </a:prstGeom>
          <a:noFill/>
        </p:spPr>
        <p:txBody>
          <a:bodyPr wrap="square" lIns="90964" tIns="45482" rIns="90964" bIns="45482" rtlCol="0">
            <a:spAutoFit/>
          </a:bodyPr>
          <a:lstStyle>
            <a:defPPr>
              <a:defRPr lang="en-US"/>
            </a:defPPr>
            <a:lvl1pPr>
              <a:defRPr sz="1400"/>
            </a:lvl1pPr>
          </a:lstStyle>
          <a:p>
            <a:r>
              <a:rPr lang="en-US" dirty="0"/>
              <a:t>Share, Post Or Tweet Video Clips / Content About A TV Program</a:t>
            </a:r>
          </a:p>
        </p:txBody>
      </p:sp>
      <p:sp>
        <p:nvSpPr>
          <p:cNvPr id="79" name="TextBox 78">
            <a:extLst>
              <a:ext uri="{FF2B5EF4-FFF2-40B4-BE49-F238E27FC236}">
                <a16:creationId xmlns:a16="http://schemas.microsoft.com/office/drawing/2014/main" id="{D420457F-0658-45BC-8245-173D458FFD12}"/>
              </a:ext>
            </a:extLst>
          </p:cNvPr>
          <p:cNvSpPr txBox="1"/>
          <p:nvPr/>
        </p:nvSpPr>
        <p:spPr>
          <a:xfrm>
            <a:off x="2654826" y="4425863"/>
            <a:ext cx="4242213" cy="307296"/>
          </a:xfrm>
          <a:prstGeom prst="rect">
            <a:avLst/>
          </a:prstGeom>
          <a:noFill/>
        </p:spPr>
        <p:txBody>
          <a:bodyPr wrap="square" lIns="90964" tIns="45482" rIns="90964" bIns="45482" rtlCol="0">
            <a:spAutoFit/>
          </a:bodyPr>
          <a:lstStyle>
            <a:defPPr>
              <a:defRPr lang="en-US"/>
            </a:defPPr>
            <a:lvl1pPr>
              <a:defRPr sz="1400"/>
            </a:lvl1pPr>
          </a:lstStyle>
          <a:p>
            <a:r>
              <a:rPr lang="en-US" dirty="0"/>
              <a:t>Tweet About Or Read A Tweet About A TV Program</a:t>
            </a:r>
          </a:p>
        </p:txBody>
      </p:sp>
      <p:pic>
        <p:nvPicPr>
          <p:cNvPr id="81" name="Picture 8" descr="Image result for twitter logo">
            <a:extLst>
              <a:ext uri="{FF2B5EF4-FFF2-40B4-BE49-F238E27FC236}">
                <a16:creationId xmlns:a16="http://schemas.microsoft.com/office/drawing/2014/main" id="{F7128B75-F6F1-4DE9-B6E2-163CF4FBE41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07864" y="4159801"/>
            <a:ext cx="920873" cy="92087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8FD26D99-9BC4-45C1-B8A2-28F7A3804371}"/>
              </a:ext>
            </a:extLst>
          </p:cNvPr>
          <p:cNvSpPr txBox="1"/>
          <p:nvPr/>
        </p:nvSpPr>
        <p:spPr>
          <a:xfrm>
            <a:off x="2703228" y="5338636"/>
            <a:ext cx="2684887" cy="307777"/>
          </a:xfrm>
          <a:prstGeom prst="rect">
            <a:avLst/>
          </a:prstGeom>
          <a:noFill/>
        </p:spPr>
        <p:txBody>
          <a:bodyPr wrap="square" lIns="90964" tIns="45482" rIns="90964" bIns="45482" rtlCol="0">
            <a:spAutoFit/>
          </a:bodyPr>
          <a:lstStyle/>
          <a:p>
            <a:r>
              <a:rPr lang="en-US" sz="1400" dirty="0"/>
              <a:t>Visit An Official Show Website</a:t>
            </a:r>
          </a:p>
        </p:txBody>
      </p:sp>
      <p:pic>
        <p:nvPicPr>
          <p:cNvPr id="84" name="Picture 2" descr="Image result for .com">
            <a:extLst>
              <a:ext uri="{FF2B5EF4-FFF2-40B4-BE49-F238E27FC236}">
                <a16:creationId xmlns:a16="http://schemas.microsoft.com/office/drawing/2014/main" id="{4010BA92-166C-4A46-B725-DA572631271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835" y="5191526"/>
            <a:ext cx="1014398" cy="6776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3812" y="6652413"/>
            <a:ext cx="2247046" cy="124162"/>
          </a:xfrm>
          <a:prstGeom prst="rect">
            <a:avLst/>
          </a:prstGeom>
        </p:spPr>
      </p:pic>
      <p:sp>
        <p:nvSpPr>
          <p:cNvPr id="44" name="TextBox 43">
            <a:extLst>
              <a:ext uri="{FF2B5EF4-FFF2-40B4-BE49-F238E27FC236}">
                <a16:creationId xmlns:a16="http://schemas.microsoft.com/office/drawing/2014/main" id="{112B68C1-8CB2-46EA-8927-04A9235BEE97}"/>
              </a:ext>
            </a:extLst>
          </p:cNvPr>
          <p:cNvSpPr txBox="1"/>
          <p:nvPr/>
        </p:nvSpPr>
        <p:spPr>
          <a:xfrm>
            <a:off x="8714673" y="1772081"/>
            <a:ext cx="2528612" cy="461184"/>
          </a:xfrm>
          <a:prstGeom prst="rect">
            <a:avLst/>
          </a:prstGeom>
          <a:noFill/>
        </p:spPr>
        <p:txBody>
          <a:bodyPr wrap="square" lIns="90964" tIns="45482" rIns="90964" bIns="45482" rtlCol="0">
            <a:spAutoFit/>
          </a:bodyPr>
          <a:lstStyle/>
          <a:p>
            <a:pPr algn="ctr"/>
            <a:r>
              <a:rPr lang="en-US" sz="2400" b="1" dirty="0">
                <a:solidFill>
                  <a:srgbClr val="C00000"/>
                </a:solidFill>
              </a:rPr>
              <a:t>64%   </a:t>
            </a:r>
            <a:r>
              <a:rPr lang="en-US" sz="2400" b="1" dirty="0"/>
              <a:t>/</a:t>
            </a:r>
            <a:r>
              <a:rPr lang="en-US" sz="2400" b="1" dirty="0">
                <a:solidFill>
                  <a:srgbClr val="C00000"/>
                </a:solidFill>
              </a:rPr>
              <a:t>   </a:t>
            </a:r>
            <a:r>
              <a:rPr lang="en-US" sz="2400" b="1" dirty="0">
                <a:solidFill>
                  <a:srgbClr val="3682B4"/>
                </a:solidFill>
              </a:rPr>
              <a:t>29%</a:t>
            </a:r>
          </a:p>
        </p:txBody>
      </p:sp>
      <p:sp>
        <p:nvSpPr>
          <p:cNvPr id="54" name="TextBox 53">
            <a:extLst>
              <a:ext uri="{FF2B5EF4-FFF2-40B4-BE49-F238E27FC236}">
                <a16:creationId xmlns:a16="http://schemas.microsoft.com/office/drawing/2014/main" id="{8C0A4258-EED7-47E5-9135-F71265BCD4AD}"/>
              </a:ext>
            </a:extLst>
          </p:cNvPr>
          <p:cNvSpPr txBox="1"/>
          <p:nvPr/>
        </p:nvSpPr>
        <p:spPr>
          <a:xfrm>
            <a:off x="10078473" y="1327223"/>
            <a:ext cx="946283" cy="245741"/>
          </a:xfrm>
          <a:prstGeom prst="rect">
            <a:avLst/>
          </a:prstGeom>
          <a:noFill/>
        </p:spPr>
        <p:txBody>
          <a:bodyPr wrap="square" lIns="90964" tIns="45482" rIns="90964" bIns="45482" rtlCol="0">
            <a:spAutoFit/>
          </a:bodyPr>
          <a:lstStyle/>
          <a:p>
            <a:pPr algn="ctr"/>
            <a:r>
              <a:rPr lang="en-US" sz="1000" b="1" u="sng" dirty="0"/>
              <a:t>Adults 18+</a:t>
            </a:r>
          </a:p>
        </p:txBody>
      </p:sp>
      <p:sp>
        <p:nvSpPr>
          <p:cNvPr id="67" name="TextBox 66">
            <a:extLst>
              <a:ext uri="{FF2B5EF4-FFF2-40B4-BE49-F238E27FC236}">
                <a16:creationId xmlns:a16="http://schemas.microsoft.com/office/drawing/2014/main" id="{56FA74F0-9BA2-4D9F-817E-D2FE14972B14}"/>
              </a:ext>
            </a:extLst>
          </p:cNvPr>
          <p:cNvSpPr txBox="1"/>
          <p:nvPr/>
        </p:nvSpPr>
        <p:spPr>
          <a:xfrm>
            <a:off x="8714673" y="2557792"/>
            <a:ext cx="2528612" cy="461184"/>
          </a:xfrm>
          <a:prstGeom prst="rect">
            <a:avLst/>
          </a:prstGeom>
          <a:noFill/>
        </p:spPr>
        <p:txBody>
          <a:bodyPr wrap="square" lIns="90964" tIns="45482" rIns="90964" bIns="45482" rtlCol="0">
            <a:spAutoFit/>
          </a:bodyPr>
          <a:lstStyle/>
          <a:p>
            <a:pPr algn="ctr"/>
            <a:r>
              <a:rPr lang="en-US" sz="2400" b="1" dirty="0">
                <a:solidFill>
                  <a:srgbClr val="C00000"/>
                </a:solidFill>
              </a:rPr>
              <a:t>62%   </a:t>
            </a:r>
            <a:r>
              <a:rPr lang="en-US" sz="2400" b="1" dirty="0"/>
              <a:t>/</a:t>
            </a:r>
            <a:r>
              <a:rPr lang="en-US" sz="2400" b="1" dirty="0">
                <a:solidFill>
                  <a:srgbClr val="C00000"/>
                </a:solidFill>
              </a:rPr>
              <a:t>   </a:t>
            </a:r>
            <a:r>
              <a:rPr lang="en-US" sz="2400" b="1" dirty="0">
                <a:solidFill>
                  <a:srgbClr val="3682B4"/>
                </a:solidFill>
              </a:rPr>
              <a:t>34%</a:t>
            </a:r>
          </a:p>
        </p:txBody>
      </p:sp>
      <p:sp>
        <p:nvSpPr>
          <p:cNvPr id="68" name="TextBox 67">
            <a:extLst>
              <a:ext uri="{FF2B5EF4-FFF2-40B4-BE49-F238E27FC236}">
                <a16:creationId xmlns:a16="http://schemas.microsoft.com/office/drawing/2014/main" id="{66005966-518C-4500-9A3D-6524BACC68B4}"/>
              </a:ext>
            </a:extLst>
          </p:cNvPr>
          <p:cNvSpPr txBox="1"/>
          <p:nvPr/>
        </p:nvSpPr>
        <p:spPr>
          <a:xfrm>
            <a:off x="8714673" y="3461557"/>
            <a:ext cx="2528612" cy="461184"/>
          </a:xfrm>
          <a:prstGeom prst="rect">
            <a:avLst/>
          </a:prstGeom>
          <a:noFill/>
        </p:spPr>
        <p:txBody>
          <a:bodyPr wrap="square" lIns="90964" tIns="45482" rIns="90964" bIns="45482" rtlCol="0">
            <a:spAutoFit/>
          </a:bodyPr>
          <a:lstStyle/>
          <a:p>
            <a:pPr algn="ctr"/>
            <a:r>
              <a:rPr lang="en-US" sz="2400" b="1" dirty="0">
                <a:solidFill>
                  <a:srgbClr val="C00000"/>
                </a:solidFill>
              </a:rPr>
              <a:t>57%   </a:t>
            </a:r>
            <a:r>
              <a:rPr lang="en-US" sz="2400" b="1" dirty="0"/>
              <a:t>/</a:t>
            </a:r>
            <a:r>
              <a:rPr lang="en-US" sz="2400" b="1" dirty="0">
                <a:solidFill>
                  <a:srgbClr val="C00000"/>
                </a:solidFill>
              </a:rPr>
              <a:t>   </a:t>
            </a:r>
            <a:r>
              <a:rPr lang="en-US" sz="2400" b="1" dirty="0">
                <a:solidFill>
                  <a:srgbClr val="3682B4"/>
                </a:solidFill>
              </a:rPr>
              <a:t>25%</a:t>
            </a:r>
          </a:p>
        </p:txBody>
      </p:sp>
      <p:sp>
        <p:nvSpPr>
          <p:cNvPr id="69" name="TextBox 68">
            <a:extLst>
              <a:ext uri="{FF2B5EF4-FFF2-40B4-BE49-F238E27FC236}">
                <a16:creationId xmlns:a16="http://schemas.microsoft.com/office/drawing/2014/main" id="{92FB944B-501C-4D78-B890-0BBB4D825C60}"/>
              </a:ext>
            </a:extLst>
          </p:cNvPr>
          <p:cNvSpPr txBox="1"/>
          <p:nvPr/>
        </p:nvSpPr>
        <p:spPr>
          <a:xfrm>
            <a:off x="8714673" y="4360122"/>
            <a:ext cx="2528612" cy="461184"/>
          </a:xfrm>
          <a:prstGeom prst="rect">
            <a:avLst/>
          </a:prstGeom>
          <a:noFill/>
        </p:spPr>
        <p:txBody>
          <a:bodyPr wrap="square" lIns="90964" tIns="45482" rIns="90964" bIns="45482" rtlCol="0">
            <a:spAutoFit/>
          </a:bodyPr>
          <a:lstStyle/>
          <a:p>
            <a:pPr algn="ctr"/>
            <a:r>
              <a:rPr lang="en-US" sz="2400" b="1" dirty="0">
                <a:solidFill>
                  <a:srgbClr val="C00000"/>
                </a:solidFill>
              </a:rPr>
              <a:t>54%   </a:t>
            </a:r>
            <a:r>
              <a:rPr lang="en-US" sz="2400" b="1" dirty="0"/>
              <a:t>/</a:t>
            </a:r>
            <a:r>
              <a:rPr lang="en-US" sz="2400" b="1" dirty="0">
                <a:solidFill>
                  <a:srgbClr val="C00000"/>
                </a:solidFill>
              </a:rPr>
              <a:t>   </a:t>
            </a:r>
            <a:r>
              <a:rPr lang="en-US" sz="2400" b="1" dirty="0">
                <a:solidFill>
                  <a:srgbClr val="3682B4"/>
                </a:solidFill>
              </a:rPr>
              <a:t>24%</a:t>
            </a:r>
          </a:p>
        </p:txBody>
      </p:sp>
      <p:sp>
        <p:nvSpPr>
          <p:cNvPr id="72" name="TextBox 71">
            <a:extLst>
              <a:ext uri="{FF2B5EF4-FFF2-40B4-BE49-F238E27FC236}">
                <a16:creationId xmlns:a16="http://schemas.microsoft.com/office/drawing/2014/main" id="{DE9F38EA-AC04-40D9-8A6C-14FAF0F27741}"/>
              </a:ext>
            </a:extLst>
          </p:cNvPr>
          <p:cNvSpPr txBox="1"/>
          <p:nvPr/>
        </p:nvSpPr>
        <p:spPr>
          <a:xfrm>
            <a:off x="8714673" y="5303688"/>
            <a:ext cx="2528612" cy="461184"/>
          </a:xfrm>
          <a:prstGeom prst="rect">
            <a:avLst/>
          </a:prstGeom>
          <a:noFill/>
        </p:spPr>
        <p:txBody>
          <a:bodyPr wrap="square" lIns="90964" tIns="45482" rIns="90964" bIns="45482" rtlCol="0">
            <a:spAutoFit/>
          </a:bodyPr>
          <a:lstStyle/>
          <a:p>
            <a:pPr algn="ctr"/>
            <a:r>
              <a:rPr lang="en-US" sz="2400" b="1" dirty="0">
                <a:solidFill>
                  <a:srgbClr val="C00000"/>
                </a:solidFill>
              </a:rPr>
              <a:t>55%   </a:t>
            </a:r>
            <a:r>
              <a:rPr lang="en-US" sz="2400" b="1" dirty="0"/>
              <a:t>/</a:t>
            </a:r>
            <a:r>
              <a:rPr lang="en-US" sz="2400" b="1" dirty="0">
                <a:solidFill>
                  <a:srgbClr val="C00000"/>
                </a:solidFill>
              </a:rPr>
              <a:t>   </a:t>
            </a:r>
            <a:r>
              <a:rPr lang="en-US" sz="2400" b="1" dirty="0">
                <a:solidFill>
                  <a:srgbClr val="3682B4"/>
                </a:solidFill>
              </a:rPr>
              <a:t>27%</a:t>
            </a:r>
          </a:p>
        </p:txBody>
      </p:sp>
      <p:grpSp>
        <p:nvGrpSpPr>
          <p:cNvPr id="39" name="Group 38">
            <a:extLst>
              <a:ext uri="{FF2B5EF4-FFF2-40B4-BE49-F238E27FC236}">
                <a16:creationId xmlns:a16="http://schemas.microsoft.com/office/drawing/2014/main" id="{6B254290-BBC2-4A8F-AE35-83B6683CF9F2}"/>
              </a:ext>
            </a:extLst>
          </p:cNvPr>
          <p:cNvGrpSpPr/>
          <p:nvPr/>
        </p:nvGrpSpPr>
        <p:grpSpPr>
          <a:xfrm>
            <a:off x="4568450" y="5945444"/>
            <a:ext cx="3558402" cy="307777"/>
            <a:chOff x="4882775" y="5876864"/>
            <a:chExt cx="3055101" cy="307777"/>
          </a:xfrm>
        </p:grpSpPr>
        <p:sp>
          <p:nvSpPr>
            <p:cNvPr id="40" name="Rectangle 39">
              <a:extLst>
                <a:ext uri="{FF2B5EF4-FFF2-40B4-BE49-F238E27FC236}">
                  <a16:creationId xmlns:a16="http://schemas.microsoft.com/office/drawing/2014/main" id="{049D5B35-1E14-41D9-B33A-39CFBF2B5753}"/>
                </a:ext>
              </a:extLst>
            </p:cNvPr>
            <p:cNvSpPr/>
            <p:nvPr/>
          </p:nvSpPr>
          <p:spPr>
            <a:xfrm>
              <a:off x="6772943"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 name="TextBox 40">
              <a:extLst>
                <a:ext uri="{FF2B5EF4-FFF2-40B4-BE49-F238E27FC236}">
                  <a16:creationId xmlns:a16="http://schemas.microsoft.com/office/drawing/2014/main" id="{7181463A-C2D5-443B-AAB3-FAFB5CAF90AE}"/>
                </a:ext>
              </a:extLst>
            </p:cNvPr>
            <p:cNvSpPr txBox="1"/>
            <p:nvPr/>
          </p:nvSpPr>
          <p:spPr>
            <a:xfrm>
              <a:off x="6978962" y="5876864"/>
              <a:ext cx="9589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rebuchet MS"/>
                </a:rPr>
                <a:t>Adults 18+</a:t>
              </a:r>
            </a:p>
          </p:txBody>
        </p:sp>
        <p:sp>
          <p:nvSpPr>
            <p:cNvPr id="42" name="Rectangle 41">
              <a:extLst>
                <a:ext uri="{FF2B5EF4-FFF2-40B4-BE49-F238E27FC236}">
                  <a16:creationId xmlns:a16="http://schemas.microsoft.com/office/drawing/2014/main" id="{D52AB6A2-829A-48A3-A5F0-ED808F485A21}"/>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5" name="TextBox 44">
              <a:extLst>
                <a:ext uri="{FF2B5EF4-FFF2-40B4-BE49-F238E27FC236}">
                  <a16:creationId xmlns:a16="http://schemas.microsoft.com/office/drawing/2014/main" id="{DDEAD924-037C-4200-BE20-0B8C860B0B22}"/>
                </a:ext>
              </a:extLst>
            </p:cNvPr>
            <p:cNvSpPr txBox="1"/>
            <p:nvPr/>
          </p:nvSpPr>
          <p:spPr>
            <a:xfrm>
              <a:off x="5053676" y="5876864"/>
              <a:ext cx="1704083"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a:rPr>
                <a:t>YouTube Enthusiasts</a:t>
              </a:r>
            </a:p>
          </p:txBody>
        </p:sp>
      </p:grpSp>
    </p:spTree>
    <p:extLst>
      <p:ext uri="{BB962C8B-B14F-4D97-AF65-F5344CB8AC3E}">
        <p14:creationId xmlns:p14="http://schemas.microsoft.com/office/powerpoint/2010/main" val="288718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761076" y="391920"/>
            <a:ext cx="10654454" cy="498172"/>
          </a:xfrm>
        </p:spPr>
        <p:txBody>
          <a:bodyPr/>
          <a:lstStyle/>
          <a:p>
            <a:r>
              <a:rPr lang="en-US" dirty="0">
                <a:solidFill>
                  <a:schemeClr val="tx1"/>
                </a:solidFill>
              </a:rPr>
              <a:t>TV Programming Also Inspires YouTube Enthusiasts In Their Everyday Lives </a:t>
            </a:r>
          </a:p>
        </p:txBody>
      </p:sp>
      <p:sp>
        <p:nvSpPr>
          <p:cNvPr id="8" name="Text Placeholder 3"/>
          <p:cNvSpPr>
            <a:spLocks noGrp="1"/>
          </p:cNvSpPr>
          <p:nvPr>
            <p:ph type="body" sz="quarter" idx="14"/>
          </p:nvPr>
        </p:nvSpPr>
        <p:spPr>
          <a:xfrm>
            <a:off x="219064" y="6481183"/>
            <a:ext cx="7527936" cy="281981"/>
          </a:xfrm>
        </p:spPr>
        <p:txBody>
          <a:bodyPr/>
          <a:lstStyle/>
          <a:p>
            <a:r>
              <a:rPr lang="en-US" sz="800" dirty="0"/>
              <a:t>Source: VAB / Research Now “Program Engagement” Survey, April 2018. Q10: Which of the following statements are true for you? Check any that apply. </a:t>
            </a:r>
            <a:r>
              <a:rPr lang="en-US" sz="800" dirty="0">
                <a:latin typeface="Trebuchet MS" panose="020B0603020202020204" pitchFamily="34" charset="0"/>
              </a:rPr>
              <a:t>YouTube Enthusiasts = Respondents who watch original YouTube content 2x or more per month (375). </a:t>
            </a:r>
            <a:r>
              <a:rPr lang="en-US" sz="800" dirty="0"/>
              <a:t>Total Respondents=1,001.</a:t>
            </a:r>
          </a:p>
        </p:txBody>
      </p:sp>
      <p:sp>
        <p:nvSpPr>
          <p:cNvPr id="39" name="TextBox 38"/>
          <p:cNvSpPr txBox="1"/>
          <p:nvPr/>
        </p:nvSpPr>
        <p:spPr>
          <a:xfrm>
            <a:off x="8321203" y="3412397"/>
            <a:ext cx="2432219" cy="738664"/>
          </a:xfrm>
          <a:prstGeom prst="rect">
            <a:avLst/>
          </a:prstGeom>
          <a:noFill/>
        </p:spPr>
        <p:txBody>
          <a:bodyPr wrap="square" lIns="90964" tIns="45482" rIns="90964" bIns="45482" rtlCol="0">
            <a:spAutoFit/>
          </a:bodyPr>
          <a:lstStyle/>
          <a:p>
            <a:pPr algn="ctr"/>
            <a:r>
              <a:rPr lang="en-US" sz="1400" dirty="0"/>
              <a:t>“I have dressed up like A TV character for Halloween or a themed party” </a:t>
            </a:r>
          </a:p>
        </p:txBody>
      </p:sp>
      <p:sp>
        <p:nvSpPr>
          <p:cNvPr id="40" name="TextBox 39"/>
          <p:cNvSpPr txBox="1"/>
          <p:nvPr/>
        </p:nvSpPr>
        <p:spPr>
          <a:xfrm>
            <a:off x="8699111" y="4282437"/>
            <a:ext cx="1676403" cy="461665"/>
          </a:xfrm>
          <a:prstGeom prst="rect">
            <a:avLst/>
          </a:prstGeom>
          <a:noFill/>
        </p:spPr>
        <p:txBody>
          <a:bodyPr wrap="square" lIns="90964" tIns="45482" rIns="90964" bIns="45482" rtlCol="0">
            <a:spAutoFit/>
          </a:bodyPr>
          <a:lstStyle/>
          <a:p>
            <a:pPr algn="ctr"/>
            <a:r>
              <a:rPr lang="en-US" sz="2400" b="1" dirty="0">
                <a:solidFill>
                  <a:srgbClr val="C00000"/>
                </a:solidFill>
              </a:rPr>
              <a:t>42%</a:t>
            </a:r>
          </a:p>
        </p:txBody>
      </p:sp>
      <p:sp>
        <p:nvSpPr>
          <p:cNvPr id="41" name="TextBox 40">
            <a:extLst>
              <a:ext uri="{FF2B5EF4-FFF2-40B4-BE49-F238E27FC236}">
                <a16:creationId xmlns:a16="http://schemas.microsoft.com/office/drawing/2014/main" id="{11877088-FD2C-44B3-8DEB-578905EAFB84}"/>
              </a:ext>
            </a:extLst>
          </p:cNvPr>
          <p:cNvSpPr txBox="1"/>
          <p:nvPr/>
        </p:nvSpPr>
        <p:spPr>
          <a:xfrm>
            <a:off x="1264512" y="3412397"/>
            <a:ext cx="2675441" cy="738664"/>
          </a:xfrm>
          <a:prstGeom prst="rect">
            <a:avLst/>
          </a:prstGeom>
          <a:noFill/>
        </p:spPr>
        <p:txBody>
          <a:bodyPr wrap="square" lIns="90964" tIns="45482" rIns="90964" bIns="45482" rtlCol="0">
            <a:spAutoFit/>
          </a:bodyPr>
          <a:lstStyle/>
          <a:p>
            <a:pPr algn="ctr"/>
            <a:r>
              <a:rPr lang="en-US" sz="1400" dirty="0"/>
              <a:t>“I have used a TV-related phrase in a conversation with family/friends/co-workers”</a:t>
            </a:r>
          </a:p>
        </p:txBody>
      </p:sp>
      <p:sp>
        <p:nvSpPr>
          <p:cNvPr id="42" name="TextBox 41">
            <a:extLst>
              <a:ext uri="{FF2B5EF4-FFF2-40B4-BE49-F238E27FC236}">
                <a16:creationId xmlns:a16="http://schemas.microsoft.com/office/drawing/2014/main" id="{2970B81E-BEFF-46B6-9ABD-6F46EAD26494}"/>
              </a:ext>
            </a:extLst>
          </p:cNvPr>
          <p:cNvSpPr txBox="1"/>
          <p:nvPr/>
        </p:nvSpPr>
        <p:spPr>
          <a:xfrm>
            <a:off x="1764031" y="4282437"/>
            <a:ext cx="1676403" cy="461665"/>
          </a:xfrm>
          <a:prstGeom prst="rect">
            <a:avLst/>
          </a:prstGeom>
          <a:noFill/>
        </p:spPr>
        <p:txBody>
          <a:bodyPr wrap="square" lIns="90964" tIns="45482" rIns="90964" bIns="45482" rtlCol="0">
            <a:spAutoFit/>
          </a:bodyPr>
          <a:lstStyle/>
          <a:p>
            <a:pPr algn="ctr"/>
            <a:r>
              <a:rPr lang="en-US" sz="2400" b="1" dirty="0">
                <a:solidFill>
                  <a:srgbClr val="C00000"/>
                </a:solidFill>
              </a:rPr>
              <a:t>54%</a:t>
            </a:r>
          </a:p>
        </p:txBody>
      </p:sp>
      <p:sp>
        <p:nvSpPr>
          <p:cNvPr id="29" name="TextBox 28"/>
          <p:cNvSpPr txBox="1"/>
          <p:nvPr/>
        </p:nvSpPr>
        <p:spPr>
          <a:xfrm>
            <a:off x="4879891" y="3412397"/>
            <a:ext cx="2432219" cy="738664"/>
          </a:xfrm>
          <a:prstGeom prst="rect">
            <a:avLst/>
          </a:prstGeom>
          <a:noFill/>
        </p:spPr>
        <p:txBody>
          <a:bodyPr wrap="square" lIns="90964" tIns="45482" rIns="90964" bIns="45482" rtlCol="0">
            <a:spAutoFit/>
          </a:bodyPr>
          <a:lstStyle/>
          <a:p>
            <a:pPr algn="ctr"/>
            <a:r>
              <a:rPr lang="en-US" sz="1400" dirty="0"/>
              <a:t>“I was inspired to make a food recipe based on a TV show or segment”</a:t>
            </a:r>
          </a:p>
        </p:txBody>
      </p:sp>
      <p:sp>
        <p:nvSpPr>
          <p:cNvPr id="30" name="TextBox 29"/>
          <p:cNvSpPr txBox="1"/>
          <p:nvPr/>
        </p:nvSpPr>
        <p:spPr>
          <a:xfrm>
            <a:off x="5257799" y="4282437"/>
            <a:ext cx="1676403" cy="461665"/>
          </a:xfrm>
          <a:prstGeom prst="rect">
            <a:avLst/>
          </a:prstGeom>
          <a:noFill/>
        </p:spPr>
        <p:txBody>
          <a:bodyPr wrap="square" lIns="90964" tIns="45482" rIns="90964" bIns="45482" rtlCol="0">
            <a:spAutoFit/>
          </a:bodyPr>
          <a:lstStyle/>
          <a:p>
            <a:pPr algn="ctr"/>
            <a:r>
              <a:rPr lang="en-US" sz="2400" b="1" dirty="0">
                <a:solidFill>
                  <a:srgbClr val="C00000"/>
                </a:solidFill>
              </a:rPr>
              <a:t>52%</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23" name="TextBox 22">
            <a:extLst>
              <a:ext uri="{FF2B5EF4-FFF2-40B4-BE49-F238E27FC236}">
                <a16:creationId xmlns:a16="http://schemas.microsoft.com/office/drawing/2014/main" id="{71E1D832-E8AF-462B-9BE5-DE5EBF9446E9}"/>
              </a:ext>
            </a:extLst>
          </p:cNvPr>
          <p:cNvSpPr txBox="1"/>
          <p:nvPr/>
        </p:nvSpPr>
        <p:spPr>
          <a:xfrm>
            <a:off x="8699111" y="50119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24%</a:t>
            </a:r>
            <a:endParaRPr lang="en-US" sz="2400" b="1" dirty="0">
              <a:solidFill>
                <a:srgbClr val="50C8A0"/>
              </a:solidFill>
            </a:endParaRPr>
          </a:p>
        </p:txBody>
      </p:sp>
      <p:sp>
        <p:nvSpPr>
          <p:cNvPr id="24" name="TextBox 23">
            <a:extLst>
              <a:ext uri="{FF2B5EF4-FFF2-40B4-BE49-F238E27FC236}">
                <a16:creationId xmlns:a16="http://schemas.microsoft.com/office/drawing/2014/main" id="{A60A3800-B854-4E58-B399-F4F18FE018C2}"/>
              </a:ext>
            </a:extLst>
          </p:cNvPr>
          <p:cNvSpPr txBox="1"/>
          <p:nvPr/>
        </p:nvSpPr>
        <p:spPr>
          <a:xfrm>
            <a:off x="1764031" y="50119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50%</a:t>
            </a:r>
            <a:endParaRPr lang="en-US" sz="2400" b="1" dirty="0">
              <a:solidFill>
                <a:srgbClr val="50C8A0"/>
              </a:solidFill>
            </a:endParaRPr>
          </a:p>
        </p:txBody>
      </p:sp>
      <p:sp>
        <p:nvSpPr>
          <p:cNvPr id="25" name="TextBox 24">
            <a:extLst>
              <a:ext uri="{FF2B5EF4-FFF2-40B4-BE49-F238E27FC236}">
                <a16:creationId xmlns:a16="http://schemas.microsoft.com/office/drawing/2014/main" id="{66E18891-AB23-4A90-9622-026EC9236AB7}"/>
              </a:ext>
            </a:extLst>
          </p:cNvPr>
          <p:cNvSpPr txBox="1"/>
          <p:nvPr/>
        </p:nvSpPr>
        <p:spPr>
          <a:xfrm>
            <a:off x="5257799" y="50119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41%</a:t>
            </a:r>
            <a:endParaRPr lang="en-US" sz="2400" b="1" dirty="0">
              <a:solidFill>
                <a:srgbClr val="50C8A0"/>
              </a:solidFill>
            </a:endParaRPr>
          </a:p>
        </p:txBody>
      </p:sp>
      <p:cxnSp>
        <p:nvCxnSpPr>
          <p:cNvPr id="27" name="Straight Connector 26">
            <a:extLst>
              <a:ext uri="{FF2B5EF4-FFF2-40B4-BE49-F238E27FC236}">
                <a16:creationId xmlns:a16="http://schemas.microsoft.com/office/drawing/2014/main" id="{8B04C706-B68E-4BBE-9102-74D5D8715E23}"/>
              </a:ext>
            </a:extLst>
          </p:cNvPr>
          <p:cNvCxnSpPr>
            <a:cxnSpLocks/>
          </p:cNvCxnSpPr>
          <p:nvPr/>
        </p:nvCxnSpPr>
        <p:spPr>
          <a:xfrm>
            <a:off x="636561" y="4854500"/>
            <a:ext cx="10918947" cy="0"/>
          </a:xfrm>
          <a:prstGeom prst="line">
            <a:avLst/>
          </a:prstGeom>
          <a:ln w="3175">
            <a:solidFill>
              <a:srgbClr val="00A9AC"/>
            </a:solidFill>
            <a:prstDash val="dash"/>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62759869-B2F0-46D1-8EF4-95298551ADAF}"/>
              </a:ext>
            </a:extLst>
          </p:cNvPr>
          <p:cNvSpPr txBox="1"/>
          <p:nvPr/>
        </p:nvSpPr>
        <p:spPr>
          <a:xfrm>
            <a:off x="397589" y="5083962"/>
            <a:ext cx="1271282" cy="307777"/>
          </a:xfrm>
          <a:prstGeom prst="rect">
            <a:avLst/>
          </a:prstGeom>
          <a:noFill/>
        </p:spPr>
        <p:txBody>
          <a:bodyPr wrap="square" lIns="90964" tIns="45482" rIns="90964" bIns="45482" rtlCol="0">
            <a:spAutoFit/>
          </a:bodyPr>
          <a:lstStyle/>
          <a:p>
            <a:pPr algn="ctr"/>
            <a:r>
              <a:rPr lang="en-US" sz="1400" b="1" u="sng" dirty="0">
                <a:solidFill>
                  <a:srgbClr val="3682B4"/>
                </a:solidFill>
              </a:rPr>
              <a:t>Adults 18+</a:t>
            </a:r>
            <a:endParaRPr lang="en-US" sz="1400" b="1" dirty="0">
              <a:solidFill>
                <a:srgbClr val="3682B4"/>
              </a:solidFill>
            </a:endParaRPr>
          </a:p>
        </p:txBody>
      </p:sp>
      <p:pic>
        <p:nvPicPr>
          <p:cNvPr id="32" name="Picture 31">
            <a:extLst>
              <a:ext uri="{FF2B5EF4-FFF2-40B4-BE49-F238E27FC236}">
                <a16:creationId xmlns:a16="http://schemas.microsoft.com/office/drawing/2014/main" id="{09C66A9D-19A9-4D6D-9C5E-B08C23BE75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9518" y="1435848"/>
            <a:ext cx="2605429" cy="1678304"/>
          </a:xfrm>
          <a:prstGeom prst="roundRect">
            <a:avLst/>
          </a:prstGeom>
          <a:ln>
            <a:solidFill>
              <a:srgbClr val="00A9AC"/>
            </a:solidFill>
          </a:ln>
        </p:spPr>
      </p:pic>
      <p:pic>
        <p:nvPicPr>
          <p:cNvPr id="3074" name="Picture 2" descr="Image result for walking dead costume">
            <a:extLst>
              <a:ext uri="{FF2B5EF4-FFF2-40B4-BE49-F238E27FC236}">
                <a16:creationId xmlns:a16="http://schemas.microsoft.com/office/drawing/2014/main" id="{D3CC6476-7A60-47FA-A70E-50E62943CAB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26827" y="1431606"/>
            <a:ext cx="2620970" cy="1689800"/>
          </a:xfrm>
          <a:prstGeom prst="roundRect">
            <a:avLst/>
          </a:prstGeom>
          <a:noFill/>
          <a:ln>
            <a:solidFill>
              <a:srgbClr val="00A9AC"/>
            </a:solidFill>
          </a:ln>
          <a:extLst>
            <a:ext uri="{909E8E84-426E-40DD-AFC4-6F175D3DCCD1}">
              <a14:hiddenFill xmlns:a14="http://schemas.microsoft.com/office/drawing/2010/main">
                <a:solidFill>
                  <a:srgbClr val="FFFFFF"/>
                </a:solidFill>
              </a14:hiddenFill>
            </a:ext>
          </a:extLst>
        </p:spPr>
      </p:pic>
      <p:pic>
        <p:nvPicPr>
          <p:cNvPr id="3076" name="Picture 4" descr="Image result for tv chef cooking">
            <a:extLst>
              <a:ext uri="{FF2B5EF4-FFF2-40B4-BE49-F238E27FC236}">
                <a16:creationId xmlns:a16="http://schemas.microsoft.com/office/drawing/2014/main" id="{9151088E-3649-4CBE-B13F-853531725E1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00599" y="1435848"/>
            <a:ext cx="2590802" cy="1678304"/>
          </a:xfrm>
          <a:prstGeom prst="roundRect">
            <a:avLst/>
          </a:prstGeom>
          <a:ln>
            <a:solidFill>
              <a:srgbClr val="00A9AC"/>
            </a:solidFill>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9421D1F-1068-4C34-AA66-8F3EFD87F91F}"/>
              </a:ext>
            </a:extLst>
          </p:cNvPr>
          <p:cNvSpPr txBox="1"/>
          <p:nvPr/>
        </p:nvSpPr>
        <p:spPr>
          <a:xfrm>
            <a:off x="-67141" y="4359380"/>
            <a:ext cx="2200743" cy="307296"/>
          </a:xfrm>
          <a:prstGeom prst="rect">
            <a:avLst/>
          </a:prstGeom>
          <a:noFill/>
        </p:spPr>
        <p:txBody>
          <a:bodyPr wrap="square" lIns="90964" tIns="45482" rIns="90964" bIns="45482" rtlCol="0">
            <a:spAutoFit/>
          </a:bodyPr>
          <a:lstStyle/>
          <a:p>
            <a:pPr algn="ctr"/>
            <a:r>
              <a:rPr lang="en-US" sz="1400" b="1" u="sng" dirty="0">
                <a:solidFill>
                  <a:srgbClr val="C00000"/>
                </a:solidFill>
              </a:rPr>
              <a:t>YouTube Enthusiasts</a:t>
            </a:r>
            <a:endParaRPr lang="en-US" sz="1400" b="1" dirty="0">
              <a:solidFill>
                <a:srgbClr val="C00000"/>
              </a:solidFill>
            </a:endParaRPr>
          </a:p>
        </p:txBody>
      </p:sp>
      <p:sp>
        <p:nvSpPr>
          <p:cNvPr id="45" name="Slide Number Placeholder 5">
            <a:extLst>
              <a:ext uri="{FF2B5EF4-FFF2-40B4-BE49-F238E27FC236}">
                <a16:creationId xmlns:a16="http://schemas.microsoft.com/office/drawing/2014/main" id="{4D14A5EB-F346-4F4A-A46C-74617332A8EB}"/>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26" name="Group 25">
            <a:extLst>
              <a:ext uri="{FF2B5EF4-FFF2-40B4-BE49-F238E27FC236}">
                <a16:creationId xmlns:a16="http://schemas.microsoft.com/office/drawing/2014/main" id="{511E1744-1475-48A5-AFC3-03CF45518A5A}"/>
              </a:ext>
            </a:extLst>
          </p:cNvPr>
          <p:cNvGrpSpPr/>
          <p:nvPr/>
        </p:nvGrpSpPr>
        <p:grpSpPr>
          <a:xfrm>
            <a:off x="4568450" y="5945444"/>
            <a:ext cx="3558402" cy="307777"/>
            <a:chOff x="4882775" y="5876864"/>
            <a:chExt cx="3055101" cy="307777"/>
          </a:xfrm>
        </p:grpSpPr>
        <p:sp>
          <p:nvSpPr>
            <p:cNvPr id="34" name="Rectangle 33">
              <a:extLst>
                <a:ext uri="{FF2B5EF4-FFF2-40B4-BE49-F238E27FC236}">
                  <a16:creationId xmlns:a16="http://schemas.microsoft.com/office/drawing/2014/main" id="{29F5AAF5-E392-41A0-A49E-1ADA6F199C12}"/>
                </a:ext>
              </a:extLst>
            </p:cNvPr>
            <p:cNvSpPr/>
            <p:nvPr/>
          </p:nvSpPr>
          <p:spPr>
            <a:xfrm>
              <a:off x="6772943"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 name="TextBox 34">
              <a:extLst>
                <a:ext uri="{FF2B5EF4-FFF2-40B4-BE49-F238E27FC236}">
                  <a16:creationId xmlns:a16="http://schemas.microsoft.com/office/drawing/2014/main" id="{E2A6B1A8-D706-42B7-95FA-8120EF820527}"/>
                </a:ext>
              </a:extLst>
            </p:cNvPr>
            <p:cNvSpPr txBox="1"/>
            <p:nvPr/>
          </p:nvSpPr>
          <p:spPr>
            <a:xfrm>
              <a:off x="6978962" y="5876864"/>
              <a:ext cx="9589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rebuchet MS"/>
                </a:rPr>
                <a:t>Adults 18+</a:t>
              </a:r>
            </a:p>
          </p:txBody>
        </p:sp>
        <p:sp>
          <p:nvSpPr>
            <p:cNvPr id="36" name="Rectangle 35">
              <a:extLst>
                <a:ext uri="{FF2B5EF4-FFF2-40B4-BE49-F238E27FC236}">
                  <a16:creationId xmlns:a16="http://schemas.microsoft.com/office/drawing/2014/main" id="{1C8BBD2C-46D4-4B95-9820-6B5159BF5675}"/>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 name="TextBox 36">
              <a:extLst>
                <a:ext uri="{FF2B5EF4-FFF2-40B4-BE49-F238E27FC236}">
                  <a16:creationId xmlns:a16="http://schemas.microsoft.com/office/drawing/2014/main" id="{B2A9B7E1-A2F2-4125-8716-EB0F3700B643}"/>
                </a:ext>
              </a:extLst>
            </p:cNvPr>
            <p:cNvSpPr txBox="1"/>
            <p:nvPr/>
          </p:nvSpPr>
          <p:spPr>
            <a:xfrm>
              <a:off x="5053676" y="5876864"/>
              <a:ext cx="1704083"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a:rPr>
                <a:t>YouTube Enthusiasts</a:t>
              </a:r>
            </a:p>
          </p:txBody>
        </p:sp>
      </p:grpSp>
    </p:spTree>
    <p:extLst>
      <p:ext uri="{BB962C8B-B14F-4D97-AF65-F5344CB8AC3E}">
        <p14:creationId xmlns:p14="http://schemas.microsoft.com/office/powerpoint/2010/main" val="1421385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alpha val="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28354" y="294936"/>
            <a:ext cx="11719899" cy="797232"/>
          </a:xfrm>
        </p:spPr>
        <p:txBody>
          <a:bodyPr/>
          <a:lstStyle/>
          <a:p>
            <a:r>
              <a:rPr lang="en-US" dirty="0">
                <a:solidFill>
                  <a:schemeClr val="tx1"/>
                </a:solidFill>
              </a:rPr>
              <a:t>Most Importantly, This Deep Relationship YouTube Enthusiasts Have With TV Content Influences Their Purchasing Decisions</a:t>
            </a:r>
          </a:p>
        </p:txBody>
      </p:sp>
      <p:sp>
        <p:nvSpPr>
          <p:cNvPr id="8" name="Text Placeholder 3"/>
          <p:cNvSpPr>
            <a:spLocks noGrp="1"/>
          </p:cNvSpPr>
          <p:nvPr>
            <p:ph type="body" sz="quarter" idx="14"/>
          </p:nvPr>
        </p:nvSpPr>
        <p:spPr>
          <a:xfrm>
            <a:off x="89018" y="6337983"/>
            <a:ext cx="7978657" cy="461184"/>
          </a:xfrm>
        </p:spPr>
        <p:txBody>
          <a:bodyPr/>
          <a:lstStyle/>
          <a:p>
            <a:r>
              <a:rPr lang="en-US" sz="800" dirty="0"/>
              <a:t>Source: VAB / Research Now “Program Engagement” Survey, April 2018. Q9: Please indicate how often you do the following? </a:t>
            </a:r>
            <a:r>
              <a:rPr lang="en-US" sz="800" i="1" dirty="0"/>
              <a:t>Purchase a product I saw while watching a TV program (either a product I saw in an ad or in the actual program).</a:t>
            </a:r>
            <a:r>
              <a:rPr lang="en-US" sz="800" dirty="0"/>
              <a:t> Respondents Answer = Always/Frequently. Q10: Which of the following statements are true for you? Check any that apply. </a:t>
            </a:r>
            <a:r>
              <a:rPr lang="en-US" sz="800" dirty="0">
                <a:latin typeface="Trebuchet MS" panose="020B0603020202020204" pitchFamily="34" charset="0"/>
              </a:rPr>
              <a:t>YouTube Enthusiasts = Respondents who watch original YouTube content 2x or more per month (375). </a:t>
            </a:r>
            <a:r>
              <a:rPr lang="en-US" sz="800" dirty="0"/>
              <a:t>Total Respondents=1,001.</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3" name="Group 2">
            <a:extLst>
              <a:ext uri="{FF2B5EF4-FFF2-40B4-BE49-F238E27FC236}">
                <a16:creationId xmlns:a16="http://schemas.microsoft.com/office/drawing/2014/main" id="{4CCAF031-7530-4DCE-9CE4-194E6BC02EF0}"/>
              </a:ext>
            </a:extLst>
          </p:cNvPr>
          <p:cNvGrpSpPr/>
          <p:nvPr/>
        </p:nvGrpSpPr>
        <p:grpSpPr>
          <a:xfrm>
            <a:off x="535176" y="1655381"/>
            <a:ext cx="3340954" cy="3011144"/>
            <a:chOff x="2852545" y="1954344"/>
            <a:chExt cx="3340954" cy="3011144"/>
          </a:xfrm>
        </p:grpSpPr>
        <p:pic>
          <p:nvPicPr>
            <p:cNvPr id="32" name="Picture 31">
              <a:extLst>
                <a:ext uri="{FF2B5EF4-FFF2-40B4-BE49-F238E27FC236}">
                  <a16:creationId xmlns:a16="http://schemas.microsoft.com/office/drawing/2014/main" id="{756FB8EB-1A8F-4BA9-A3B7-CE183A3F78D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17087" y="1954344"/>
              <a:ext cx="2411871" cy="1538221"/>
            </a:xfrm>
            <a:prstGeom prst="roundRect">
              <a:avLst/>
            </a:prstGeom>
            <a:ln>
              <a:solidFill>
                <a:schemeClr val="tx1"/>
              </a:solidFill>
            </a:ln>
          </p:spPr>
        </p:pic>
        <p:sp>
          <p:nvSpPr>
            <p:cNvPr id="26" name="TextBox 25"/>
            <p:cNvSpPr txBox="1"/>
            <p:nvPr/>
          </p:nvSpPr>
          <p:spPr>
            <a:xfrm>
              <a:off x="2852545" y="3675987"/>
              <a:ext cx="3340954" cy="461665"/>
            </a:xfrm>
            <a:prstGeom prst="rect">
              <a:avLst/>
            </a:prstGeom>
            <a:noFill/>
          </p:spPr>
          <p:txBody>
            <a:bodyPr wrap="square" lIns="90964" tIns="45482" rIns="90964" bIns="45482" rtlCol="0">
              <a:spAutoFit/>
            </a:bodyPr>
            <a:lstStyle/>
            <a:p>
              <a:pPr algn="ctr"/>
              <a:r>
                <a:rPr lang="en-US" sz="1200" dirty="0"/>
                <a:t>“I have eaten at a restaurant because it, or its chef / owner, was featured on a TV show”</a:t>
              </a:r>
            </a:p>
          </p:txBody>
        </p:sp>
        <p:sp>
          <p:nvSpPr>
            <p:cNvPr id="42" name="TextBox 41">
              <a:extLst>
                <a:ext uri="{FF2B5EF4-FFF2-40B4-BE49-F238E27FC236}">
                  <a16:creationId xmlns:a16="http://schemas.microsoft.com/office/drawing/2014/main" id="{6D8AF57C-7C47-491B-8FFA-BBF873C4F772}"/>
                </a:ext>
              </a:extLst>
            </p:cNvPr>
            <p:cNvSpPr txBox="1"/>
            <p:nvPr/>
          </p:nvSpPr>
          <p:spPr>
            <a:xfrm>
              <a:off x="3571787" y="4504304"/>
              <a:ext cx="1902470" cy="461184"/>
            </a:xfrm>
            <a:prstGeom prst="rect">
              <a:avLst/>
            </a:prstGeom>
            <a:noFill/>
          </p:spPr>
          <p:txBody>
            <a:bodyPr wrap="square" lIns="90964" tIns="45482" rIns="90964" bIns="45482" rtlCol="0">
              <a:spAutoFit/>
            </a:bodyPr>
            <a:lstStyle/>
            <a:p>
              <a:pPr algn="ctr"/>
              <a:r>
                <a:rPr lang="en-US" sz="2400" b="1" dirty="0">
                  <a:solidFill>
                    <a:srgbClr val="C00000"/>
                  </a:solidFill>
                </a:rPr>
                <a:t>49% </a:t>
              </a:r>
              <a:r>
                <a:rPr lang="en-US" sz="2400" b="1" dirty="0"/>
                <a:t>/</a:t>
              </a:r>
              <a:r>
                <a:rPr lang="en-US" sz="2400" b="1" dirty="0">
                  <a:solidFill>
                    <a:srgbClr val="FF0000"/>
                  </a:solidFill>
                </a:rPr>
                <a:t> </a:t>
              </a:r>
              <a:r>
                <a:rPr lang="en-US" sz="2400" b="1" dirty="0">
                  <a:solidFill>
                    <a:srgbClr val="3682B4"/>
                  </a:solidFill>
                </a:rPr>
                <a:t>37%</a:t>
              </a:r>
            </a:p>
          </p:txBody>
        </p:sp>
      </p:grpSp>
      <p:grpSp>
        <p:nvGrpSpPr>
          <p:cNvPr id="5" name="Group 4">
            <a:extLst>
              <a:ext uri="{FF2B5EF4-FFF2-40B4-BE49-F238E27FC236}">
                <a16:creationId xmlns:a16="http://schemas.microsoft.com/office/drawing/2014/main" id="{1A1963AD-E6C2-41C4-B55E-25E5F3AB92E8}"/>
              </a:ext>
            </a:extLst>
          </p:cNvPr>
          <p:cNvGrpSpPr/>
          <p:nvPr/>
        </p:nvGrpSpPr>
        <p:grpSpPr>
          <a:xfrm>
            <a:off x="8509068" y="1653814"/>
            <a:ext cx="3237284" cy="3012711"/>
            <a:chOff x="6102172" y="1952777"/>
            <a:chExt cx="3237284" cy="3012711"/>
          </a:xfrm>
        </p:grpSpPr>
        <p:sp>
          <p:nvSpPr>
            <p:cNvPr id="29" name="TextBox 28"/>
            <p:cNvSpPr txBox="1"/>
            <p:nvPr/>
          </p:nvSpPr>
          <p:spPr>
            <a:xfrm>
              <a:off x="6102172" y="3674742"/>
              <a:ext cx="3237284" cy="646331"/>
            </a:xfrm>
            <a:prstGeom prst="rect">
              <a:avLst/>
            </a:prstGeom>
            <a:noFill/>
          </p:spPr>
          <p:txBody>
            <a:bodyPr wrap="square" lIns="90964" tIns="45482" rIns="90964" bIns="45482" rtlCol="0">
              <a:spAutoFit/>
            </a:bodyPr>
            <a:lstStyle/>
            <a:p>
              <a:pPr algn="ctr"/>
              <a:r>
                <a:rPr lang="en-US" sz="1200" dirty="0"/>
                <a:t>“Purchase a product I saw while watching a TV program (either a product I saw in an ad or in the actual program)”</a:t>
              </a:r>
            </a:p>
          </p:txBody>
        </p:sp>
        <p:pic>
          <p:nvPicPr>
            <p:cNvPr id="4" name="Picture 3">
              <a:extLst>
                <a:ext uri="{FF2B5EF4-FFF2-40B4-BE49-F238E27FC236}">
                  <a16:creationId xmlns:a16="http://schemas.microsoft.com/office/drawing/2014/main" id="{E972CA7A-B1F5-40DE-82FD-AA41134A71D5}"/>
                </a:ext>
              </a:extLst>
            </p:cNvPr>
            <p:cNvPicPr>
              <a:picLocks noChangeAspect="1"/>
            </p:cNvPicPr>
            <p:nvPr/>
          </p:nvPicPr>
          <p:blipFill>
            <a:blip r:embed="rId5"/>
            <a:stretch>
              <a:fillRect/>
            </a:stretch>
          </p:blipFill>
          <p:spPr>
            <a:xfrm>
              <a:off x="6479531" y="1952777"/>
              <a:ext cx="2482567" cy="1520514"/>
            </a:xfrm>
            <a:prstGeom prst="roundRect">
              <a:avLst/>
            </a:prstGeom>
            <a:ln>
              <a:solidFill>
                <a:schemeClr val="tx1"/>
              </a:solidFill>
            </a:ln>
          </p:spPr>
        </p:pic>
        <p:sp>
          <p:nvSpPr>
            <p:cNvPr id="43" name="TextBox 42">
              <a:extLst>
                <a:ext uri="{FF2B5EF4-FFF2-40B4-BE49-F238E27FC236}">
                  <a16:creationId xmlns:a16="http://schemas.microsoft.com/office/drawing/2014/main" id="{360B2D2C-50D2-4C7E-BBCE-3273A1F83207}"/>
                </a:ext>
              </a:extLst>
            </p:cNvPr>
            <p:cNvSpPr txBox="1"/>
            <p:nvPr/>
          </p:nvSpPr>
          <p:spPr>
            <a:xfrm>
              <a:off x="6769580" y="4504304"/>
              <a:ext cx="1902469" cy="461184"/>
            </a:xfrm>
            <a:prstGeom prst="rect">
              <a:avLst/>
            </a:prstGeom>
            <a:noFill/>
          </p:spPr>
          <p:txBody>
            <a:bodyPr wrap="square" lIns="90964" tIns="45482" rIns="90964" bIns="45482" rtlCol="0">
              <a:spAutoFit/>
            </a:bodyPr>
            <a:lstStyle/>
            <a:p>
              <a:pPr algn="ctr"/>
              <a:r>
                <a:rPr lang="en-US" sz="2400" b="1" dirty="0">
                  <a:solidFill>
                    <a:srgbClr val="C00000"/>
                  </a:solidFill>
                </a:rPr>
                <a:t>56% </a:t>
              </a:r>
              <a:r>
                <a:rPr lang="en-US" sz="2400" b="1" dirty="0"/>
                <a:t>/</a:t>
              </a:r>
              <a:r>
                <a:rPr lang="en-US" sz="2400" b="1" dirty="0">
                  <a:solidFill>
                    <a:srgbClr val="FF0000"/>
                  </a:solidFill>
                </a:rPr>
                <a:t> </a:t>
              </a:r>
              <a:r>
                <a:rPr lang="en-US" sz="2400" b="1" dirty="0">
                  <a:solidFill>
                    <a:srgbClr val="3682B4"/>
                  </a:solidFill>
                </a:rPr>
                <a:t>25%</a:t>
              </a:r>
            </a:p>
          </p:txBody>
        </p:sp>
      </p:grpSp>
      <p:grpSp>
        <p:nvGrpSpPr>
          <p:cNvPr id="6" name="Group 5">
            <a:extLst>
              <a:ext uri="{FF2B5EF4-FFF2-40B4-BE49-F238E27FC236}">
                <a16:creationId xmlns:a16="http://schemas.microsoft.com/office/drawing/2014/main" id="{7651E111-DFBA-4FA1-9201-87936D527821}"/>
              </a:ext>
            </a:extLst>
          </p:cNvPr>
          <p:cNvGrpSpPr/>
          <p:nvPr/>
        </p:nvGrpSpPr>
        <p:grpSpPr>
          <a:xfrm>
            <a:off x="4564614" y="1663053"/>
            <a:ext cx="2942985" cy="3003472"/>
            <a:chOff x="9248128" y="1962016"/>
            <a:chExt cx="2942985" cy="3003472"/>
          </a:xfrm>
        </p:grpSpPr>
        <p:sp>
          <p:nvSpPr>
            <p:cNvPr id="31" name="TextBox 30"/>
            <p:cNvSpPr txBox="1"/>
            <p:nvPr/>
          </p:nvSpPr>
          <p:spPr>
            <a:xfrm>
              <a:off x="9248128" y="3674742"/>
              <a:ext cx="2942985" cy="614477"/>
            </a:xfrm>
            <a:prstGeom prst="rect">
              <a:avLst/>
            </a:prstGeom>
            <a:noFill/>
          </p:spPr>
          <p:txBody>
            <a:bodyPr wrap="square" lIns="90964" tIns="45482" rIns="90964" bIns="45482" rtlCol="0">
              <a:spAutoFit/>
            </a:bodyPr>
            <a:lstStyle/>
            <a:p>
              <a:pPr algn="ctr"/>
              <a:r>
                <a:rPr lang="en-US" sz="1200" dirty="0"/>
                <a:t>“I have visited a location / vacationed at a place because it was featured on a TV show”</a:t>
              </a:r>
            </a:p>
          </p:txBody>
        </p:sp>
        <p:sp>
          <p:nvSpPr>
            <p:cNvPr id="44" name="TextBox 43">
              <a:extLst>
                <a:ext uri="{FF2B5EF4-FFF2-40B4-BE49-F238E27FC236}">
                  <a16:creationId xmlns:a16="http://schemas.microsoft.com/office/drawing/2014/main" id="{690997E3-445B-4B22-A3B2-BA26EB8512BB}"/>
                </a:ext>
              </a:extLst>
            </p:cNvPr>
            <p:cNvSpPr txBox="1"/>
            <p:nvPr/>
          </p:nvSpPr>
          <p:spPr>
            <a:xfrm>
              <a:off x="9848201" y="4504304"/>
              <a:ext cx="1742838" cy="461184"/>
            </a:xfrm>
            <a:prstGeom prst="rect">
              <a:avLst/>
            </a:prstGeom>
            <a:noFill/>
          </p:spPr>
          <p:txBody>
            <a:bodyPr wrap="square" lIns="90964" tIns="45482" rIns="90964" bIns="45482" rtlCol="0">
              <a:spAutoFit/>
            </a:bodyPr>
            <a:lstStyle/>
            <a:p>
              <a:pPr algn="ctr"/>
              <a:r>
                <a:rPr lang="en-US" sz="2400" b="1" dirty="0">
                  <a:solidFill>
                    <a:srgbClr val="C00000"/>
                  </a:solidFill>
                </a:rPr>
                <a:t>46% </a:t>
              </a:r>
              <a:r>
                <a:rPr lang="en-US" sz="2400" b="1" dirty="0"/>
                <a:t>/</a:t>
              </a:r>
              <a:r>
                <a:rPr lang="en-US" sz="2400" b="1" dirty="0">
                  <a:solidFill>
                    <a:srgbClr val="FF0000"/>
                  </a:solidFill>
                </a:rPr>
                <a:t> </a:t>
              </a:r>
              <a:r>
                <a:rPr lang="en-US" sz="2400" b="1" dirty="0">
                  <a:solidFill>
                    <a:srgbClr val="3682B4"/>
                  </a:solidFill>
                </a:rPr>
                <a:t>33%</a:t>
              </a:r>
            </a:p>
          </p:txBody>
        </p:sp>
        <p:pic>
          <p:nvPicPr>
            <p:cNvPr id="4098" name="Picture 2" descr="Image result for people traveling">
              <a:extLst>
                <a:ext uri="{FF2B5EF4-FFF2-40B4-BE49-F238E27FC236}">
                  <a16:creationId xmlns:a16="http://schemas.microsoft.com/office/drawing/2014/main" id="{92A4D809-CE5D-409D-9261-B2AEC8B71A9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78337" y="1962016"/>
              <a:ext cx="2482567" cy="1493395"/>
            </a:xfrm>
            <a:prstGeom prst="roundRect">
              <a:avLst/>
            </a:prstGeom>
            <a:ln>
              <a:solidFill>
                <a:schemeClr val="tx1"/>
              </a:solidFill>
            </a:ln>
            <a:extLst>
              <a:ext uri="{909E8E84-426E-40DD-AFC4-6F175D3DCCD1}">
                <a14:hiddenFill xmlns:a14="http://schemas.microsoft.com/office/drawing/2010/main">
                  <a:solidFill>
                    <a:srgbClr val="FFFFFF"/>
                  </a:solidFill>
                </a14:hiddenFill>
              </a:ext>
            </a:extLst>
          </p:spPr>
        </p:pic>
      </p:grpSp>
      <p:sp>
        <p:nvSpPr>
          <p:cNvPr id="50" name="Slide Number Placeholder 5">
            <a:extLst>
              <a:ext uri="{FF2B5EF4-FFF2-40B4-BE49-F238E27FC236}">
                <a16:creationId xmlns:a16="http://schemas.microsoft.com/office/drawing/2014/main" id="{521EC1A4-3F22-4DD2-A96B-C434D62EA779}"/>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23" name="Group 22">
            <a:extLst>
              <a:ext uri="{FF2B5EF4-FFF2-40B4-BE49-F238E27FC236}">
                <a16:creationId xmlns:a16="http://schemas.microsoft.com/office/drawing/2014/main" id="{EFF67627-380A-4703-92A9-572A0F87252A}"/>
              </a:ext>
            </a:extLst>
          </p:cNvPr>
          <p:cNvGrpSpPr/>
          <p:nvPr/>
        </p:nvGrpSpPr>
        <p:grpSpPr>
          <a:xfrm>
            <a:off x="4424942" y="5648120"/>
            <a:ext cx="3511363" cy="307777"/>
            <a:chOff x="4882775" y="5876864"/>
            <a:chExt cx="3055101" cy="307777"/>
          </a:xfrm>
        </p:grpSpPr>
        <p:sp>
          <p:nvSpPr>
            <p:cNvPr id="24" name="Rectangle 23">
              <a:extLst>
                <a:ext uri="{FF2B5EF4-FFF2-40B4-BE49-F238E27FC236}">
                  <a16:creationId xmlns:a16="http://schemas.microsoft.com/office/drawing/2014/main" id="{265BE556-AF59-4A9A-8DD6-E4EB541B1D0F}"/>
                </a:ext>
              </a:extLst>
            </p:cNvPr>
            <p:cNvSpPr/>
            <p:nvPr/>
          </p:nvSpPr>
          <p:spPr>
            <a:xfrm>
              <a:off x="6811202"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25" name="TextBox 24">
              <a:extLst>
                <a:ext uri="{FF2B5EF4-FFF2-40B4-BE49-F238E27FC236}">
                  <a16:creationId xmlns:a16="http://schemas.microsoft.com/office/drawing/2014/main" id="{E44D99FB-4BC8-4FE4-BD20-E1C4B0FB3050}"/>
                </a:ext>
              </a:extLst>
            </p:cNvPr>
            <p:cNvSpPr txBox="1"/>
            <p:nvPr/>
          </p:nvSpPr>
          <p:spPr>
            <a:xfrm>
              <a:off x="6971898" y="5876864"/>
              <a:ext cx="96597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black"/>
                  </a:solidFill>
                  <a:effectLst/>
                  <a:uLnTx/>
                  <a:uFillTx/>
                  <a:latin typeface="Trebuchet MS"/>
                </a:rPr>
                <a:t>Adults 18+</a:t>
              </a:r>
            </a:p>
          </p:txBody>
        </p:sp>
        <p:sp>
          <p:nvSpPr>
            <p:cNvPr id="27" name="Rectangle 26">
              <a:extLst>
                <a:ext uri="{FF2B5EF4-FFF2-40B4-BE49-F238E27FC236}">
                  <a16:creationId xmlns:a16="http://schemas.microsoft.com/office/drawing/2014/main" id="{558D9797-D914-4642-A312-2EEC629D59BD}"/>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36" name="TextBox 35">
              <a:extLst>
                <a:ext uri="{FF2B5EF4-FFF2-40B4-BE49-F238E27FC236}">
                  <a16:creationId xmlns:a16="http://schemas.microsoft.com/office/drawing/2014/main" id="{8A8A20B6-68A4-4AEF-B6A9-1BC84ACD61D7}"/>
                </a:ext>
              </a:extLst>
            </p:cNvPr>
            <p:cNvSpPr txBox="1"/>
            <p:nvPr/>
          </p:nvSpPr>
          <p:spPr>
            <a:xfrm>
              <a:off x="5053676" y="5876864"/>
              <a:ext cx="166507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a:rPr>
                <a:t>YouTube Enthusiasts</a:t>
              </a:r>
            </a:p>
          </p:txBody>
        </p:sp>
      </p:grpSp>
      <p:sp>
        <p:nvSpPr>
          <p:cNvPr id="7" name="TextBox 6">
            <a:extLst>
              <a:ext uri="{FF2B5EF4-FFF2-40B4-BE49-F238E27FC236}">
                <a16:creationId xmlns:a16="http://schemas.microsoft.com/office/drawing/2014/main" id="{104F1858-F530-4EFC-83C0-C654593D92E5}"/>
              </a:ext>
            </a:extLst>
          </p:cNvPr>
          <p:cNvSpPr txBox="1"/>
          <p:nvPr/>
        </p:nvSpPr>
        <p:spPr>
          <a:xfrm>
            <a:off x="9214576" y="4872635"/>
            <a:ext cx="1777274" cy="307777"/>
          </a:xfrm>
          <a:prstGeom prst="rect">
            <a:avLst/>
          </a:prstGeom>
          <a:solidFill>
            <a:schemeClr val="bg1"/>
          </a:solidFill>
          <a:ln w="28575">
            <a:solidFill>
              <a:schemeClr val="accent3">
                <a:lumMod val="50000"/>
              </a:schemeClr>
            </a:solidFill>
          </a:ln>
        </p:spPr>
        <p:txBody>
          <a:bodyPr wrap="square" rtlCol="0">
            <a:spAutoFit/>
          </a:bodyPr>
          <a:lstStyle/>
          <a:p>
            <a:pPr algn="ctr"/>
            <a:r>
              <a:rPr lang="en-US" sz="1400" b="1" dirty="0">
                <a:solidFill>
                  <a:schemeClr val="accent3">
                    <a:lumMod val="50000"/>
                  </a:schemeClr>
                </a:solidFill>
              </a:rPr>
              <a:t>224 index</a:t>
            </a:r>
            <a:r>
              <a:rPr lang="en-US" sz="1400" dirty="0">
                <a:solidFill>
                  <a:schemeClr val="accent3">
                    <a:lumMod val="50000"/>
                  </a:schemeClr>
                </a:solidFill>
              </a:rPr>
              <a:t> vs. A18+</a:t>
            </a:r>
          </a:p>
        </p:txBody>
      </p:sp>
      <p:sp>
        <p:nvSpPr>
          <p:cNvPr id="37" name="TextBox 36">
            <a:extLst>
              <a:ext uri="{FF2B5EF4-FFF2-40B4-BE49-F238E27FC236}">
                <a16:creationId xmlns:a16="http://schemas.microsoft.com/office/drawing/2014/main" id="{9E3AE809-BF6F-4A9B-A634-0C69FA600135}"/>
              </a:ext>
            </a:extLst>
          </p:cNvPr>
          <p:cNvSpPr txBox="1"/>
          <p:nvPr/>
        </p:nvSpPr>
        <p:spPr>
          <a:xfrm>
            <a:off x="5156926" y="4872635"/>
            <a:ext cx="1777274" cy="307777"/>
          </a:xfrm>
          <a:prstGeom prst="rect">
            <a:avLst/>
          </a:prstGeom>
          <a:solidFill>
            <a:schemeClr val="bg1"/>
          </a:solidFill>
          <a:ln w="28575">
            <a:solidFill>
              <a:schemeClr val="accent3">
                <a:lumMod val="50000"/>
              </a:schemeClr>
            </a:solidFill>
          </a:ln>
        </p:spPr>
        <p:txBody>
          <a:bodyPr wrap="square" rtlCol="0">
            <a:spAutoFit/>
          </a:bodyPr>
          <a:lstStyle/>
          <a:p>
            <a:pPr algn="ctr"/>
            <a:r>
              <a:rPr lang="en-US" sz="1400" b="1" dirty="0">
                <a:solidFill>
                  <a:schemeClr val="accent3">
                    <a:lumMod val="50000"/>
                  </a:schemeClr>
                </a:solidFill>
              </a:rPr>
              <a:t>139 index</a:t>
            </a:r>
            <a:r>
              <a:rPr lang="en-US" sz="1400" dirty="0">
                <a:solidFill>
                  <a:schemeClr val="accent3">
                    <a:lumMod val="50000"/>
                  </a:schemeClr>
                </a:solidFill>
              </a:rPr>
              <a:t> vs. A18+</a:t>
            </a:r>
          </a:p>
        </p:txBody>
      </p:sp>
      <p:sp>
        <p:nvSpPr>
          <p:cNvPr id="38" name="TextBox 37">
            <a:extLst>
              <a:ext uri="{FF2B5EF4-FFF2-40B4-BE49-F238E27FC236}">
                <a16:creationId xmlns:a16="http://schemas.microsoft.com/office/drawing/2014/main" id="{D8EE5DCB-718D-4F8B-B81C-3022DD0A29B2}"/>
              </a:ext>
            </a:extLst>
          </p:cNvPr>
          <p:cNvSpPr txBox="1"/>
          <p:nvPr/>
        </p:nvSpPr>
        <p:spPr>
          <a:xfrm>
            <a:off x="1337401" y="4872635"/>
            <a:ext cx="1777274" cy="307777"/>
          </a:xfrm>
          <a:prstGeom prst="rect">
            <a:avLst/>
          </a:prstGeom>
          <a:solidFill>
            <a:schemeClr val="bg1"/>
          </a:solidFill>
          <a:ln w="28575">
            <a:solidFill>
              <a:schemeClr val="accent3">
                <a:lumMod val="50000"/>
              </a:schemeClr>
            </a:solidFill>
          </a:ln>
        </p:spPr>
        <p:txBody>
          <a:bodyPr wrap="square" rtlCol="0">
            <a:spAutoFit/>
          </a:bodyPr>
          <a:lstStyle/>
          <a:p>
            <a:pPr algn="ctr"/>
            <a:r>
              <a:rPr lang="en-US" sz="1400" b="1" dirty="0">
                <a:solidFill>
                  <a:schemeClr val="accent3">
                    <a:lumMod val="50000"/>
                  </a:schemeClr>
                </a:solidFill>
              </a:rPr>
              <a:t>132 index</a:t>
            </a:r>
            <a:r>
              <a:rPr lang="en-US" sz="1400" dirty="0">
                <a:solidFill>
                  <a:schemeClr val="accent3">
                    <a:lumMod val="50000"/>
                  </a:schemeClr>
                </a:solidFill>
              </a:rPr>
              <a:t> vs. A18+</a:t>
            </a:r>
          </a:p>
        </p:txBody>
      </p:sp>
    </p:spTree>
    <p:extLst>
      <p:ext uri="{BB962C8B-B14F-4D97-AF65-F5344CB8AC3E}">
        <p14:creationId xmlns:p14="http://schemas.microsoft.com/office/powerpoint/2010/main" val="657209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076" name="Picture 4" descr="Image result for WHITE TABLET no background">
            <a:extLst>
              <a:ext uri="{FF2B5EF4-FFF2-40B4-BE49-F238E27FC236}">
                <a16:creationId xmlns:a16="http://schemas.microsoft.com/office/drawing/2014/main" id="{2C2A76CF-ACF9-46C9-B216-BEDC8E5A1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02" y="867036"/>
            <a:ext cx="10216014" cy="5330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761657" y="244671"/>
            <a:ext cx="10216014" cy="794203"/>
          </a:xfrm>
        </p:spPr>
        <p:txBody>
          <a:bodyPr/>
          <a:lstStyle/>
          <a:p>
            <a:r>
              <a:rPr lang="en-US" dirty="0">
                <a:solidFill>
                  <a:schemeClr val="bg1"/>
                </a:solidFill>
              </a:rPr>
              <a:t>In Terms of Their Favorite TV Programs, A Majority Of YouTube Enthusiasts Specifically Set Aside Some “Me Time” To Watch Every Episode</a:t>
            </a:r>
          </a:p>
        </p:txBody>
      </p:sp>
      <p:sp>
        <p:nvSpPr>
          <p:cNvPr id="7" name="Text Placeholder 3"/>
          <p:cNvSpPr txBox="1">
            <a:spLocks/>
          </p:cNvSpPr>
          <p:nvPr/>
        </p:nvSpPr>
        <p:spPr>
          <a:xfrm>
            <a:off x="63329" y="6358720"/>
            <a:ext cx="8718496" cy="42957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kumimoji="0" lang="en-US" sz="800" b="0" i="0" u="none" strike="noStrike" kern="1200" cap="none" spc="0" normalizeH="0" baseline="0" noProof="0" dirty="0">
                <a:ln>
                  <a:noFill/>
                </a:ln>
                <a:solidFill>
                  <a:prstClr val="white"/>
                </a:solidFill>
                <a:effectLst/>
                <a:uLnTx/>
                <a:uFillTx/>
                <a:latin typeface="Trebuchet MS"/>
                <a:ea typeface="+mn-ea"/>
                <a:cs typeface="+mn-cs"/>
              </a:rPr>
              <a:t>Source: VAB / Research Now “Program Engagement” Survey, April 2018. Q13: Please rate how </a:t>
            </a:r>
            <a:r>
              <a:rPr kumimoji="0" lang="en-US" sz="800" b="0" i="0" u="none" strike="noStrike" kern="1200" cap="none" spc="0" normalizeH="0" baseline="0" noProof="0" dirty="0">
                <a:ln>
                  <a:noFill/>
                </a:ln>
                <a:solidFill>
                  <a:schemeClr val="bg1"/>
                </a:solidFill>
                <a:effectLst/>
                <a:uLnTx/>
                <a:uFillTx/>
                <a:latin typeface="Trebuchet MS"/>
                <a:ea typeface="+mn-ea"/>
                <a:cs typeface="+mn-cs"/>
              </a:rPr>
              <a:t>much you agree with the following statements. % of Respondents who agree-Top 2 Box (net); Q15: Which of the following statements are true for you? Check any that apply. </a:t>
            </a:r>
            <a:r>
              <a:rPr lang="en-US" sz="800" dirty="0">
                <a:solidFill>
                  <a:schemeClr val="bg1"/>
                </a:solidFill>
                <a:latin typeface="Trebuchet MS" panose="020B0603020202020204" pitchFamily="34" charset="0"/>
              </a:rPr>
              <a:t>YouTube Enthusiasts = Respondents who watch original YouTube content 2x or more per month (375).</a:t>
            </a:r>
            <a:r>
              <a:rPr lang="en-US" sz="800" dirty="0">
                <a:latin typeface="Trebuchet MS" panose="020B0603020202020204" pitchFamily="34" charset="0"/>
              </a:rPr>
              <a:t> </a:t>
            </a:r>
            <a:r>
              <a:rPr lang="en-US" sz="800" dirty="0">
                <a:solidFill>
                  <a:schemeClr val="bg1"/>
                </a:solidFill>
              </a:rPr>
              <a:t>Total Respondents=1,001.</a:t>
            </a:r>
            <a:endParaRPr kumimoji="0" lang="en-US" sz="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TextBox 5"/>
          <p:cNvSpPr txBox="1"/>
          <p:nvPr/>
        </p:nvSpPr>
        <p:spPr>
          <a:xfrm>
            <a:off x="2749599" y="2354449"/>
            <a:ext cx="3157799" cy="646317"/>
          </a:xfrm>
          <a:prstGeom prst="rect">
            <a:avLst/>
          </a:prstGeom>
          <a:noFill/>
        </p:spPr>
        <p:txBody>
          <a:bodyPr wrap="square" lIns="90964" tIns="45482" rIns="90964" bIns="45482"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V Boli" panose="02000500030200090000" pitchFamily="2" charset="0"/>
                <a:ea typeface="+mn-ea"/>
                <a:cs typeface="MV Boli" panose="02000500030200090000" pitchFamily="2" charset="0"/>
              </a:rPr>
              <a:t>“I regularly set aside time in my busy schedule to watch my favorite TV programs”</a:t>
            </a:r>
          </a:p>
        </p:txBody>
      </p:sp>
      <p:sp>
        <p:nvSpPr>
          <p:cNvPr id="32" name="TextBox 31"/>
          <p:cNvSpPr txBox="1"/>
          <p:nvPr/>
        </p:nvSpPr>
        <p:spPr>
          <a:xfrm>
            <a:off x="2735244" y="3448021"/>
            <a:ext cx="2870726" cy="461651"/>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V Boli" panose="02000500030200090000" pitchFamily="2" charset="0"/>
                <a:ea typeface="+mn-ea"/>
                <a:cs typeface="MV Boli" panose="02000500030200090000" pitchFamily="2" charset="0"/>
              </a:rPr>
              <a:t>“I try to watch every new episode of my favorite TV programs”</a:t>
            </a:r>
          </a:p>
        </p:txBody>
      </p:sp>
      <p:sp>
        <p:nvSpPr>
          <p:cNvPr id="33" name="TextBox 32"/>
          <p:cNvSpPr txBox="1"/>
          <p:nvPr/>
        </p:nvSpPr>
        <p:spPr>
          <a:xfrm>
            <a:off x="2735244" y="4430515"/>
            <a:ext cx="2870726" cy="461651"/>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V Boli" panose="02000500030200090000" pitchFamily="2" charset="0"/>
                <a:ea typeface="+mn-ea"/>
                <a:cs typeface="MV Boli" panose="02000500030200090000" pitchFamily="2" charset="0"/>
              </a:rPr>
              <a:t>“Watching my favorite TV shows is my 'me-time‘”</a:t>
            </a:r>
          </a:p>
        </p:txBody>
      </p:sp>
      <p:sp>
        <p:nvSpPr>
          <p:cNvPr id="35" name="TextBox 34"/>
          <p:cNvSpPr txBox="1"/>
          <p:nvPr/>
        </p:nvSpPr>
        <p:spPr>
          <a:xfrm>
            <a:off x="6449511" y="2447015"/>
            <a:ext cx="2631140" cy="4611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Trebuchet MS"/>
              </a:rPr>
              <a:t>70</a:t>
            </a:r>
            <a:r>
              <a:rPr kumimoji="0" lang="en-US" sz="2400" b="1" i="0" u="none" strike="noStrike" kern="1200" cap="none" spc="0" normalizeH="0" baseline="0" noProof="0" dirty="0">
                <a:ln>
                  <a:noFill/>
                </a:ln>
                <a:solidFill>
                  <a:srgbClr val="C00000"/>
                </a:solidFill>
                <a:effectLst/>
                <a:uLnTx/>
                <a:uFillTx/>
                <a:latin typeface="Trebuchet MS"/>
                <a:ea typeface="+mn-ea"/>
                <a:cs typeface="+mn-cs"/>
              </a:rPr>
              <a:t>%    </a:t>
            </a:r>
            <a:r>
              <a:rPr kumimoji="0" lang="en-US" sz="2400" b="1" i="0" u="none" strike="noStrike" kern="1200" cap="none" spc="0" normalizeH="0" baseline="0" noProof="0" dirty="0">
                <a:ln>
                  <a:noFill/>
                </a:ln>
                <a:solidFill>
                  <a:prstClr val="white"/>
                </a:solidFill>
                <a:effectLst/>
                <a:uLnTx/>
                <a:uFillTx/>
                <a:latin typeface="Trebuchet MS"/>
                <a:ea typeface="+mn-ea"/>
                <a:cs typeface="+mn-cs"/>
              </a:rPr>
              <a:t>/</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62%</a:t>
            </a:r>
            <a:endParaRPr kumimoji="0" lang="en-US" sz="2400" b="1" i="0" u="none" strike="noStrike" kern="1200" cap="none" spc="0" normalizeH="0" baseline="0" noProof="0" dirty="0">
              <a:ln>
                <a:noFill/>
              </a:ln>
              <a:solidFill>
                <a:srgbClr val="50C8A0"/>
              </a:solidFill>
              <a:effectLst/>
              <a:uLnTx/>
              <a:uFillTx/>
              <a:latin typeface="Trebuchet MS"/>
              <a:ea typeface="+mn-ea"/>
              <a:cs typeface="+mn-cs"/>
            </a:endParaRPr>
          </a:p>
        </p:txBody>
      </p:sp>
      <p:cxnSp>
        <p:nvCxnSpPr>
          <p:cNvPr id="31" name="Straight Connector 30"/>
          <p:cNvCxnSpPr>
            <a:cxnSpLocks/>
          </p:cNvCxnSpPr>
          <p:nvPr/>
        </p:nvCxnSpPr>
        <p:spPr>
          <a:xfrm>
            <a:off x="2749599" y="3176615"/>
            <a:ext cx="3780299"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6304232" y="3176615"/>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2" name="Straight Connector 41"/>
          <p:cNvCxnSpPr>
            <a:cxnSpLocks/>
          </p:cNvCxnSpPr>
          <p:nvPr/>
        </p:nvCxnSpPr>
        <p:spPr>
          <a:xfrm>
            <a:off x="2735244" y="4160864"/>
            <a:ext cx="3794654"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6304232" y="4160864"/>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320EB00C-960C-43AF-BFF3-8FB0A39F50CC}"/>
              </a:ext>
            </a:extLst>
          </p:cNvPr>
          <p:cNvSpPr txBox="1"/>
          <p:nvPr/>
        </p:nvSpPr>
        <p:spPr>
          <a:xfrm>
            <a:off x="6090935" y="1697287"/>
            <a:ext cx="2048031" cy="522740"/>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C00000"/>
                </a:solidFill>
                <a:effectLst/>
                <a:uLnTx/>
                <a:uFillTx/>
                <a:latin typeface="Trebuchet MS"/>
                <a:ea typeface="+mn-ea"/>
                <a:cs typeface="+mn-cs"/>
              </a:rPr>
              <a:t>YouTube </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C00000"/>
                </a:solidFill>
                <a:effectLst/>
                <a:uLnTx/>
                <a:uFillTx/>
                <a:latin typeface="Trebuchet MS"/>
                <a:ea typeface="+mn-ea"/>
                <a:cs typeface="+mn-cs"/>
              </a:rPr>
              <a:t>Enthusiasts</a:t>
            </a:r>
            <a:endParaRPr kumimoji="0" lang="en-US" sz="1400" b="1" i="0" u="none" strike="noStrike" kern="1200" cap="none" spc="0" normalizeH="0" baseline="0" noProof="0" dirty="0">
              <a:ln>
                <a:noFill/>
              </a:ln>
              <a:solidFill>
                <a:srgbClr val="C00000"/>
              </a:solidFill>
              <a:effectLst/>
              <a:uLnTx/>
              <a:uFillTx/>
              <a:latin typeface="Trebuchet MS"/>
              <a:ea typeface="+mn-ea"/>
              <a:cs typeface="+mn-cs"/>
            </a:endParaRPr>
          </a:p>
        </p:txBody>
      </p:sp>
      <p:sp>
        <p:nvSpPr>
          <p:cNvPr id="47" name="TextBox 46">
            <a:extLst>
              <a:ext uri="{FF2B5EF4-FFF2-40B4-BE49-F238E27FC236}">
                <a16:creationId xmlns:a16="http://schemas.microsoft.com/office/drawing/2014/main" id="{5B166F58-35F1-4FF3-8244-CFA0CBC4E71D}"/>
              </a:ext>
            </a:extLst>
          </p:cNvPr>
          <p:cNvSpPr txBox="1"/>
          <p:nvPr/>
        </p:nvSpPr>
        <p:spPr>
          <a:xfrm>
            <a:off x="7668006" y="1916171"/>
            <a:ext cx="1538251" cy="307777"/>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3682B4"/>
                </a:solidFill>
                <a:effectLst/>
                <a:uLnTx/>
                <a:uFillTx/>
                <a:latin typeface="Trebuchet MS"/>
                <a:ea typeface="+mn-ea"/>
                <a:cs typeface="+mn-cs"/>
              </a:rPr>
              <a:t>Adults 18+</a:t>
            </a:r>
            <a:endParaRPr kumimoji="0" lang="en-US" sz="1400" b="1" i="0" u="none" strike="noStrike" kern="1200" cap="none" spc="0" normalizeH="0" baseline="0" noProof="0" dirty="0">
              <a:ln>
                <a:noFill/>
              </a:ln>
              <a:solidFill>
                <a:srgbClr val="3682B4"/>
              </a:solidFill>
              <a:effectLst/>
              <a:uLnTx/>
              <a:uFillTx/>
              <a:latin typeface="Trebuchet MS"/>
              <a:ea typeface="+mn-ea"/>
              <a:cs typeface="+mn-cs"/>
            </a:endParaRPr>
          </a:p>
        </p:txBody>
      </p:sp>
      <p:cxnSp>
        <p:nvCxnSpPr>
          <p:cNvPr id="49" name="Straight Connector 48">
            <a:extLst>
              <a:ext uri="{FF2B5EF4-FFF2-40B4-BE49-F238E27FC236}">
                <a16:creationId xmlns:a16="http://schemas.microsoft.com/office/drawing/2014/main" id="{D203D066-6452-410A-AC8B-EED3812BF5DD}"/>
              </a:ext>
            </a:extLst>
          </p:cNvPr>
          <p:cNvCxnSpPr/>
          <p:nvPr/>
        </p:nvCxnSpPr>
        <p:spPr>
          <a:xfrm>
            <a:off x="6071885" y="1905747"/>
            <a:ext cx="0" cy="3253528"/>
          </a:xfrm>
          <a:prstGeom prst="line">
            <a:avLst/>
          </a:prstGeom>
          <a:ln w="6350">
            <a:solidFill>
              <a:schemeClr val="bg1"/>
            </a:solidFill>
            <a:prstDash val="sysDash"/>
          </a:ln>
        </p:spPr>
        <p:style>
          <a:lnRef idx="2">
            <a:schemeClr val="dk1"/>
          </a:lnRef>
          <a:fillRef idx="0">
            <a:schemeClr val="dk1"/>
          </a:fillRef>
          <a:effectRef idx="1">
            <a:schemeClr val="dk1"/>
          </a:effectRef>
          <a:fontRef idx="minor">
            <a:schemeClr val="tx1"/>
          </a:fontRef>
        </p:style>
      </p:cxn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60" name="Slide Number Placeholder 5">
            <a:extLst>
              <a:ext uri="{FF2B5EF4-FFF2-40B4-BE49-F238E27FC236}">
                <a16:creationId xmlns:a16="http://schemas.microsoft.com/office/drawing/2014/main" id="{A4AFFF39-740B-4F38-9212-4278523E5BBF}"/>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26" name="Group 25">
            <a:extLst>
              <a:ext uri="{FF2B5EF4-FFF2-40B4-BE49-F238E27FC236}">
                <a16:creationId xmlns:a16="http://schemas.microsoft.com/office/drawing/2014/main" id="{E36D0F63-9411-415A-81BA-5BAD603882D3}"/>
              </a:ext>
            </a:extLst>
          </p:cNvPr>
          <p:cNvGrpSpPr/>
          <p:nvPr/>
        </p:nvGrpSpPr>
        <p:grpSpPr>
          <a:xfrm>
            <a:off x="4414140" y="5897172"/>
            <a:ext cx="3511363" cy="307777"/>
            <a:chOff x="4882775" y="5876864"/>
            <a:chExt cx="3055101" cy="307777"/>
          </a:xfrm>
        </p:grpSpPr>
        <p:sp>
          <p:nvSpPr>
            <p:cNvPr id="27" name="Rectangle 26">
              <a:extLst>
                <a:ext uri="{FF2B5EF4-FFF2-40B4-BE49-F238E27FC236}">
                  <a16:creationId xmlns:a16="http://schemas.microsoft.com/office/drawing/2014/main" id="{A9AF38B1-F1B8-4125-9B70-33F55EB605D6}"/>
                </a:ext>
              </a:extLst>
            </p:cNvPr>
            <p:cNvSpPr/>
            <p:nvPr/>
          </p:nvSpPr>
          <p:spPr>
            <a:xfrm>
              <a:off x="6811202"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40" name="TextBox 39">
              <a:extLst>
                <a:ext uri="{FF2B5EF4-FFF2-40B4-BE49-F238E27FC236}">
                  <a16:creationId xmlns:a16="http://schemas.microsoft.com/office/drawing/2014/main" id="{8142D28A-5C2D-4991-929D-19B830C5E38E}"/>
                </a:ext>
              </a:extLst>
            </p:cNvPr>
            <p:cNvSpPr txBox="1"/>
            <p:nvPr/>
          </p:nvSpPr>
          <p:spPr>
            <a:xfrm>
              <a:off x="6971898" y="5876864"/>
              <a:ext cx="96597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chemeClr val="bg1"/>
                  </a:solidFill>
                  <a:effectLst/>
                  <a:uLnTx/>
                  <a:uFillTx/>
                  <a:latin typeface="Trebuchet MS"/>
                </a:rPr>
                <a:t>Adults 18+</a:t>
              </a:r>
            </a:p>
          </p:txBody>
        </p:sp>
        <p:sp>
          <p:nvSpPr>
            <p:cNvPr id="44" name="Rectangle 43">
              <a:extLst>
                <a:ext uri="{FF2B5EF4-FFF2-40B4-BE49-F238E27FC236}">
                  <a16:creationId xmlns:a16="http://schemas.microsoft.com/office/drawing/2014/main" id="{90CEEECC-0D48-4343-BCA9-ED2CDF814984}"/>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45" name="TextBox 44">
              <a:extLst>
                <a:ext uri="{FF2B5EF4-FFF2-40B4-BE49-F238E27FC236}">
                  <a16:creationId xmlns:a16="http://schemas.microsoft.com/office/drawing/2014/main" id="{760FBFA1-329B-4832-9288-2130D060C482}"/>
                </a:ext>
              </a:extLst>
            </p:cNvPr>
            <p:cNvSpPr txBox="1"/>
            <p:nvPr/>
          </p:nvSpPr>
          <p:spPr>
            <a:xfrm>
              <a:off x="5053676" y="5876864"/>
              <a:ext cx="166507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chemeClr val="bg1"/>
                  </a:solidFill>
                  <a:effectLst/>
                  <a:uLnTx/>
                  <a:uFillTx/>
                  <a:latin typeface="Trebuchet MS"/>
                </a:rPr>
                <a:t>YouTube Enthusiasts</a:t>
              </a:r>
            </a:p>
          </p:txBody>
        </p:sp>
      </p:grpSp>
      <p:sp>
        <p:nvSpPr>
          <p:cNvPr id="46" name="TextBox 45">
            <a:extLst>
              <a:ext uri="{FF2B5EF4-FFF2-40B4-BE49-F238E27FC236}">
                <a16:creationId xmlns:a16="http://schemas.microsoft.com/office/drawing/2014/main" id="{68032D58-0E6D-4D4F-ACC1-3F83474BB14D}"/>
              </a:ext>
            </a:extLst>
          </p:cNvPr>
          <p:cNvSpPr txBox="1"/>
          <p:nvPr/>
        </p:nvSpPr>
        <p:spPr>
          <a:xfrm>
            <a:off x="6449511" y="3437615"/>
            <a:ext cx="2631140" cy="4611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Trebuchet MS"/>
              </a:rPr>
              <a:t>79</a:t>
            </a:r>
            <a:r>
              <a:rPr kumimoji="0" lang="en-US" sz="2400" b="1" i="0" u="none" strike="noStrike" kern="1200" cap="none" spc="0" normalizeH="0" baseline="0" noProof="0" dirty="0">
                <a:ln>
                  <a:noFill/>
                </a:ln>
                <a:solidFill>
                  <a:srgbClr val="C00000"/>
                </a:solidFill>
                <a:effectLst/>
                <a:uLnTx/>
                <a:uFillTx/>
                <a:latin typeface="Trebuchet MS"/>
                <a:ea typeface="+mn-ea"/>
                <a:cs typeface="+mn-cs"/>
              </a:rPr>
              <a:t>%    </a:t>
            </a:r>
            <a:r>
              <a:rPr kumimoji="0" lang="en-US" sz="2400" b="1" i="0" u="none" strike="noStrike" kern="1200" cap="none" spc="0" normalizeH="0" baseline="0" noProof="0" dirty="0">
                <a:ln>
                  <a:noFill/>
                </a:ln>
                <a:solidFill>
                  <a:prstClr val="white"/>
                </a:solidFill>
                <a:effectLst/>
                <a:uLnTx/>
                <a:uFillTx/>
                <a:latin typeface="Trebuchet MS"/>
                <a:ea typeface="+mn-ea"/>
                <a:cs typeface="+mn-cs"/>
              </a:rPr>
              <a:t>/</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76%</a:t>
            </a:r>
            <a:endParaRPr kumimoji="0" lang="en-US" sz="2400" b="1" i="0" u="none" strike="noStrike" kern="1200" cap="none" spc="0" normalizeH="0" baseline="0" noProof="0" dirty="0">
              <a:ln>
                <a:noFill/>
              </a:ln>
              <a:solidFill>
                <a:srgbClr val="50C8A0"/>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7776A2A7-3363-40C7-A39F-5B7D3C76CB13}"/>
              </a:ext>
            </a:extLst>
          </p:cNvPr>
          <p:cNvSpPr txBox="1"/>
          <p:nvPr/>
        </p:nvSpPr>
        <p:spPr>
          <a:xfrm>
            <a:off x="6449511" y="4409165"/>
            <a:ext cx="2631140" cy="4611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Trebuchet MS"/>
              </a:rPr>
              <a:t>77</a:t>
            </a:r>
            <a:r>
              <a:rPr kumimoji="0" lang="en-US" sz="2400" b="1" i="0" u="none" strike="noStrike" kern="1200" cap="none" spc="0" normalizeH="0" baseline="0" noProof="0" dirty="0">
                <a:ln>
                  <a:noFill/>
                </a:ln>
                <a:solidFill>
                  <a:srgbClr val="C00000"/>
                </a:solidFill>
                <a:effectLst/>
                <a:uLnTx/>
                <a:uFillTx/>
                <a:latin typeface="Trebuchet MS"/>
                <a:ea typeface="+mn-ea"/>
                <a:cs typeface="+mn-cs"/>
              </a:rPr>
              <a:t>%    </a:t>
            </a:r>
            <a:r>
              <a:rPr kumimoji="0" lang="en-US" sz="2400" b="1" i="0" u="none" strike="noStrike" kern="1200" cap="none" spc="0" normalizeH="0" baseline="0" noProof="0" dirty="0">
                <a:ln>
                  <a:noFill/>
                </a:ln>
                <a:solidFill>
                  <a:prstClr val="white"/>
                </a:solidFill>
                <a:effectLst/>
                <a:uLnTx/>
                <a:uFillTx/>
                <a:latin typeface="Trebuchet MS"/>
                <a:ea typeface="+mn-ea"/>
                <a:cs typeface="+mn-cs"/>
              </a:rPr>
              <a:t>/</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69%</a:t>
            </a:r>
            <a:endParaRPr kumimoji="0" lang="en-US" sz="2400" b="1" i="0" u="none" strike="noStrike" kern="1200" cap="none" spc="0" normalizeH="0" baseline="0" noProof="0" dirty="0">
              <a:ln>
                <a:noFill/>
              </a:ln>
              <a:solidFill>
                <a:srgbClr val="50C8A0"/>
              </a:solidFill>
              <a:effectLst/>
              <a:uLnTx/>
              <a:uFillTx/>
              <a:latin typeface="Trebuchet MS"/>
              <a:ea typeface="+mn-ea"/>
              <a:cs typeface="+mn-cs"/>
            </a:endParaRPr>
          </a:p>
        </p:txBody>
      </p:sp>
    </p:spTree>
    <p:extLst>
      <p:ext uri="{BB962C8B-B14F-4D97-AF65-F5344CB8AC3E}">
        <p14:creationId xmlns:p14="http://schemas.microsoft.com/office/powerpoint/2010/main" val="3774592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2"/>
          <p:cNvSpPr txBox="1">
            <a:spLocks/>
          </p:cNvSpPr>
          <p:nvPr/>
        </p:nvSpPr>
        <p:spPr>
          <a:xfrm>
            <a:off x="768773" y="1396278"/>
            <a:ext cx="10654454" cy="368686"/>
          </a:xfrm>
          <a:prstGeom prst="rect">
            <a:avLst/>
          </a:prstGeom>
        </p:spPr>
        <p:txBody>
          <a:bodyPr vert="horz" lIns="90964" tIns="45482" rIns="90964" bIns="45482"/>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lang="en-US" sz="1600" dirty="0"/>
              <a:t>YouTube Enthusiasts are particularly drawn to the actors, characters, and plotlines of their favorite TV programs.</a:t>
            </a:r>
            <a:endParaRPr kumimoji="0" lang="en-US" sz="1600" b="0" i="0" u="none" strike="noStrike" kern="1200" cap="none" spc="0" normalizeH="0" baseline="0" noProof="0" dirty="0">
              <a:ln>
                <a:noFill/>
              </a:ln>
              <a:effectLst/>
              <a:uLnTx/>
              <a:uFillTx/>
            </a:endParaRPr>
          </a:p>
        </p:txBody>
      </p:sp>
      <p:sp>
        <p:nvSpPr>
          <p:cNvPr id="10" name="Text Placeholder 3"/>
          <p:cNvSpPr txBox="1">
            <a:spLocks/>
          </p:cNvSpPr>
          <p:nvPr/>
        </p:nvSpPr>
        <p:spPr>
          <a:xfrm>
            <a:off x="174712" y="6478011"/>
            <a:ext cx="8403908" cy="344415"/>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VAB / Research Now “Program Engagement” Survey, April 2018. Q14: Keeping your favorite TV programs in mind, which of the following statements do you believe are true for you? Check any that apply. </a:t>
            </a:r>
            <a:r>
              <a:rPr lang="en-US" sz="800" dirty="0">
                <a:latin typeface="Trebuchet MS" panose="020B0603020202020204" pitchFamily="34" charset="0"/>
              </a:rPr>
              <a:t>YouTube Enthusiasts = Respondents who watch original YouTube content 2x or more per month (375). </a:t>
            </a:r>
            <a:r>
              <a:rPr lang="en-US" sz="800" dirty="0"/>
              <a:t>Total Respondents=1,001.</a:t>
            </a:r>
            <a:endParaRPr kumimoji="0" lang="en-US" sz="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Title 1">
            <a:extLst>
              <a:ext uri="{FF2B5EF4-FFF2-40B4-BE49-F238E27FC236}">
                <a16:creationId xmlns:a16="http://schemas.microsoft.com/office/drawing/2014/main" id="{1363390A-8EE6-45DB-82CB-479D8709FD2D}"/>
              </a:ext>
            </a:extLst>
          </p:cNvPr>
          <p:cNvSpPr txBox="1">
            <a:spLocks/>
          </p:cNvSpPr>
          <p:nvPr/>
        </p:nvSpPr>
        <p:spPr>
          <a:xfrm>
            <a:off x="533769" y="379989"/>
            <a:ext cx="11124463" cy="876955"/>
          </a:xfrm>
          <a:prstGeom prst="rect">
            <a:avLst/>
          </a:prstGeom>
        </p:spPr>
        <p:txBody>
          <a:bodyPr lIns="90964" tIns="45482" rIns="90964" bIns="45482"/>
          <a:lstStyle>
            <a:lvl1pPr algn="ctr">
              <a:lnSpc>
                <a:spcPts val="2800"/>
              </a:lnSpc>
              <a:spcBef>
                <a:spcPct val="0"/>
              </a:spcBef>
              <a:buNone/>
              <a:defRPr sz="2600" spc="-100" baseline="0">
                <a:solidFill>
                  <a:srgbClr val="000000"/>
                </a:solidFill>
                <a:latin typeface="Trebuchet MS"/>
                <a:ea typeface="+mj-ea"/>
                <a:cs typeface="Trebuchet MS"/>
              </a:defRPr>
            </a:lvl1pPr>
          </a:lstStyle>
          <a:p>
            <a:pPr marL="0" marR="0" lvl="0" indent="0" algn="ctr" defTabSz="454888"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Trebuchet MS"/>
                <a:ea typeface="+mj-ea"/>
              </a:rPr>
              <a:t>YouTube Enthusiasts Crave The Complex Storylines And Rich Character Development Of Their Favorite TV Programs</a:t>
            </a:r>
            <a:endParaRPr kumimoji="0" lang="en-US" sz="2600" b="0" u="none" strike="noStrike" kern="1200" cap="none" spc="-100" normalizeH="0" baseline="0" noProof="0" dirty="0">
              <a:ln>
                <a:noFill/>
              </a:ln>
              <a:solidFill>
                <a:schemeClr val="tx1"/>
              </a:solidFill>
              <a:effectLst/>
              <a:uLnTx/>
              <a:uFillTx/>
              <a:latin typeface="Trebuchet MS"/>
              <a:ea typeface="+mj-ea"/>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46" name="Slide Number Placeholder 5">
            <a:extLst>
              <a:ext uri="{FF2B5EF4-FFF2-40B4-BE49-F238E27FC236}">
                <a16:creationId xmlns:a16="http://schemas.microsoft.com/office/drawing/2014/main" id="{EF93302B-9D95-460F-8B05-5F2D8E3997FA}"/>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0" name="TextBox 19">
            <a:extLst>
              <a:ext uri="{FF2B5EF4-FFF2-40B4-BE49-F238E27FC236}">
                <a16:creationId xmlns:a16="http://schemas.microsoft.com/office/drawing/2014/main" id="{22260541-2CC5-42BC-AAED-017C7B1EADCB}"/>
              </a:ext>
            </a:extLst>
          </p:cNvPr>
          <p:cNvSpPr txBox="1"/>
          <p:nvPr/>
        </p:nvSpPr>
        <p:spPr>
          <a:xfrm>
            <a:off x="1346888" y="3899149"/>
            <a:ext cx="2140269" cy="60016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“I feel personally connected to the characters of my favorite TV programs”</a:t>
            </a:r>
          </a:p>
        </p:txBody>
      </p:sp>
      <p:sp>
        <p:nvSpPr>
          <p:cNvPr id="21" name="TextBox 20">
            <a:extLst>
              <a:ext uri="{FF2B5EF4-FFF2-40B4-BE49-F238E27FC236}">
                <a16:creationId xmlns:a16="http://schemas.microsoft.com/office/drawing/2014/main" id="{A5F5817F-CA35-4DDA-B9C1-2A965FC905D2}"/>
              </a:ext>
            </a:extLst>
          </p:cNvPr>
          <p:cNvSpPr txBox="1"/>
          <p:nvPr/>
        </p:nvSpPr>
        <p:spPr>
          <a:xfrm>
            <a:off x="1578821" y="4743834"/>
            <a:ext cx="1676403" cy="46166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Trebuchet MS"/>
              </a:rPr>
              <a:t>50</a:t>
            </a:r>
            <a:r>
              <a:rPr kumimoji="0" lang="en-US" sz="2400" b="1" i="0" u="none" strike="noStrike" kern="1200" cap="none" spc="0" normalizeH="0" baseline="0" noProof="0" dirty="0">
                <a:ln>
                  <a:noFill/>
                </a:ln>
                <a:solidFill>
                  <a:srgbClr val="C00000"/>
                </a:solidFill>
                <a:effectLst/>
                <a:uLnTx/>
                <a:uFillTx/>
                <a:latin typeface="Trebuchet MS"/>
                <a:ea typeface="+mn-ea"/>
                <a:cs typeface="+mn-cs"/>
              </a:rPr>
              <a:t>%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4F81BD"/>
                </a:solidFill>
                <a:effectLst/>
                <a:uLnTx/>
                <a:uFillTx/>
                <a:latin typeface="Trebuchet MS"/>
                <a:ea typeface="+mn-ea"/>
                <a:cs typeface="+mn-cs"/>
              </a:rPr>
              <a:t>34%</a:t>
            </a:r>
          </a:p>
        </p:txBody>
      </p:sp>
      <p:sp>
        <p:nvSpPr>
          <p:cNvPr id="3" name="Heart 2"/>
          <p:cNvSpPr/>
          <p:nvPr/>
        </p:nvSpPr>
        <p:spPr>
          <a:xfrm>
            <a:off x="1405344" y="2102104"/>
            <a:ext cx="2023357" cy="1577615"/>
          </a:xfrm>
          <a:prstGeom prst="hear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AC98054C-561D-4272-915B-F31BB6FE34E6}"/>
              </a:ext>
            </a:extLst>
          </p:cNvPr>
          <p:cNvSpPr txBox="1"/>
          <p:nvPr/>
        </p:nvSpPr>
        <p:spPr>
          <a:xfrm>
            <a:off x="4616458" y="3899149"/>
            <a:ext cx="2589726" cy="775801"/>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“I have looked up the actors in the show to learn more about them ‘off the screen’ or to see what other shows/films they have been in”</a:t>
            </a:r>
          </a:p>
        </p:txBody>
      </p:sp>
      <p:sp>
        <p:nvSpPr>
          <p:cNvPr id="28" name="TextBox 27">
            <a:extLst>
              <a:ext uri="{FF2B5EF4-FFF2-40B4-BE49-F238E27FC236}">
                <a16:creationId xmlns:a16="http://schemas.microsoft.com/office/drawing/2014/main" id="{BD1908C3-A287-4791-80C5-E01C55EDFD9C}"/>
              </a:ext>
            </a:extLst>
          </p:cNvPr>
          <p:cNvSpPr txBox="1"/>
          <p:nvPr/>
        </p:nvSpPr>
        <p:spPr>
          <a:xfrm>
            <a:off x="5073120" y="4743834"/>
            <a:ext cx="1676403" cy="46166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rebuchet MS"/>
                <a:ea typeface="+mn-ea"/>
                <a:cs typeface="+mn-cs"/>
              </a:rPr>
              <a:t>59%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52%</a:t>
            </a:r>
          </a:p>
        </p:txBody>
      </p:sp>
      <p:sp>
        <p:nvSpPr>
          <p:cNvPr id="24" name="Heart 23">
            <a:extLst>
              <a:ext uri="{FF2B5EF4-FFF2-40B4-BE49-F238E27FC236}">
                <a16:creationId xmlns:a16="http://schemas.microsoft.com/office/drawing/2014/main" id="{51275631-B0F1-4C8F-AF57-54B2D7B53081}"/>
              </a:ext>
            </a:extLst>
          </p:cNvPr>
          <p:cNvSpPr/>
          <p:nvPr/>
        </p:nvSpPr>
        <p:spPr>
          <a:xfrm>
            <a:off x="4899643" y="2102104"/>
            <a:ext cx="2023357" cy="1577615"/>
          </a:xfrm>
          <a:prstGeom prst="hear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831A649C-EFD6-44CE-A1D8-B71F7F86B206}"/>
              </a:ext>
            </a:extLst>
          </p:cNvPr>
          <p:cNvSpPr txBox="1"/>
          <p:nvPr/>
        </p:nvSpPr>
        <p:spPr>
          <a:xfrm>
            <a:off x="8335485" y="3899149"/>
            <a:ext cx="2509627" cy="60016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“I have watched other shows or movies because an actor from one of my favorite TV programs was in it”</a:t>
            </a:r>
          </a:p>
        </p:txBody>
      </p:sp>
      <p:sp>
        <p:nvSpPr>
          <p:cNvPr id="23" name="TextBox 22">
            <a:extLst>
              <a:ext uri="{FF2B5EF4-FFF2-40B4-BE49-F238E27FC236}">
                <a16:creationId xmlns:a16="http://schemas.microsoft.com/office/drawing/2014/main" id="{D8093019-BAAD-4DD0-A204-30B34C55938F}"/>
              </a:ext>
            </a:extLst>
          </p:cNvPr>
          <p:cNvSpPr txBox="1"/>
          <p:nvPr/>
        </p:nvSpPr>
        <p:spPr>
          <a:xfrm>
            <a:off x="8752097" y="4743834"/>
            <a:ext cx="1676403" cy="46166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Trebuchet MS"/>
              </a:rPr>
              <a:t>60</a:t>
            </a:r>
            <a:r>
              <a:rPr kumimoji="0" lang="en-US" sz="2400" b="1" i="0" u="none" strike="noStrike" kern="1200" cap="none" spc="0" normalizeH="0" baseline="0" noProof="0" dirty="0">
                <a:ln>
                  <a:noFill/>
                </a:ln>
                <a:solidFill>
                  <a:srgbClr val="C00000"/>
                </a:solidFill>
                <a:effectLst/>
                <a:uLnTx/>
                <a:uFillTx/>
                <a:latin typeface="Trebuchet MS"/>
                <a:ea typeface="+mn-ea"/>
                <a:cs typeface="+mn-cs"/>
              </a:rPr>
              <a:t>%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55%</a:t>
            </a:r>
          </a:p>
        </p:txBody>
      </p:sp>
      <p:sp>
        <p:nvSpPr>
          <p:cNvPr id="26" name="Heart 25">
            <a:extLst>
              <a:ext uri="{FF2B5EF4-FFF2-40B4-BE49-F238E27FC236}">
                <a16:creationId xmlns:a16="http://schemas.microsoft.com/office/drawing/2014/main" id="{7423D7F1-F017-49CE-A4AE-D11DC83DF668}"/>
              </a:ext>
            </a:extLst>
          </p:cNvPr>
          <p:cNvSpPr/>
          <p:nvPr/>
        </p:nvSpPr>
        <p:spPr>
          <a:xfrm>
            <a:off x="8578620" y="2102104"/>
            <a:ext cx="2023357" cy="1577615"/>
          </a:xfrm>
          <a:prstGeom prst="hear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grpSp>
        <p:nvGrpSpPr>
          <p:cNvPr id="34" name="Group 33">
            <a:extLst>
              <a:ext uri="{FF2B5EF4-FFF2-40B4-BE49-F238E27FC236}">
                <a16:creationId xmlns:a16="http://schemas.microsoft.com/office/drawing/2014/main" id="{3AF9F18A-1A67-40A7-BB50-B628142C19AA}"/>
              </a:ext>
            </a:extLst>
          </p:cNvPr>
          <p:cNvGrpSpPr/>
          <p:nvPr/>
        </p:nvGrpSpPr>
        <p:grpSpPr>
          <a:xfrm>
            <a:off x="4167767" y="5721649"/>
            <a:ext cx="3511363" cy="307777"/>
            <a:chOff x="4882775" y="5876864"/>
            <a:chExt cx="3055101" cy="307777"/>
          </a:xfrm>
        </p:grpSpPr>
        <p:sp>
          <p:nvSpPr>
            <p:cNvPr id="35" name="Rectangle 34">
              <a:extLst>
                <a:ext uri="{FF2B5EF4-FFF2-40B4-BE49-F238E27FC236}">
                  <a16:creationId xmlns:a16="http://schemas.microsoft.com/office/drawing/2014/main" id="{A6E683DE-81CB-4BC7-9458-0510B2F04099}"/>
                </a:ext>
              </a:extLst>
            </p:cNvPr>
            <p:cNvSpPr/>
            <p:nvPr/>
          </p:nvSpPr>
          <p:spPr>
            <a:xfrm>
              <a:off x="6811202"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36" name="TextBox 35">
              <a:extLst>
                <a:ext uri="{FF2B5EF4-FFF2-40B4-BE49-F238E27FC236}">
                  <a16:creationId xmlns:a16="http://schemas.microsoft.com/office/drawing/2014/main" id="{8F49DB6A-938D-4856-9198-D6F6819838A4}"/>
                </a:ext>
              </a:extLst>
            </p:cNvPr>
            <p:cNvSpPr txBox="1"/>
            <p:nvPr/>
          </p:nvSpPr>
          <p:spPr>
            <a:xfrm>
              <a:off x="6971898" y="5876864"/>
              <a:ext cx="96597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black"/>
                  </a:solidFill>
                  <a:effectLst/>
                  <a:uLnTx/>
                  <a:uFillTx/>
                  <a:latin typeface="Trebuchet MS"/>
                </a:rPr>
                <a:t>Adults 18+</a:t>
              </a:r>
            </a:p>
          </p:txBody>
        </p:sp>
        <p:sp>
          <p:nvSpPr>
            <p:cNvPr id="37" name="Rectangle 36">
              <a:extLst>
                <a:ext uri="{FF2B5EF4-FFF2-40B4-BE49-F238E27FC236}">
                  <a16:creationId xmlns:a16="http://schemas.microsoft.com/office/drawing/2014/main" id="{F00961AB-F757-409A-85C2-A36357D5474A}"/>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38" name="TextBox 37">
              <a:extLst>
                <a:ext uri="{FF2B5EF4-FFF2-40B4-BE49-F238E27FC236}">
                  <a16:creationId xmlns:a16="http://schemas.microsoft.com/office/drawing/2014/main" id="{582D582F-C050-41BE-9DFE-358811488027}"/>
                </a:ext>
              </a:extLst>
            </p:cNvPr>
            <p:cNvSpPr txBox="1"/>
            <p:nvPr/>
          </p:nvSpPr>
          <p:spPr>
            <a:xfrm>
              <a:off x="5053676" y="5876864"/>
              <a:ext cx="166507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a:rPr>
                <a:t>YouTube Enthusiasts</a:t>
              </a:r>
            </a:p>
          </p:txBody>
        </p:sp>
      </p:grpSp>
    </p:spTree>
    <p:extLst>
      <p:ext uri="{BB962C8B-B14F-4D97-AF65-F5344CB8AC3E}">
        <p14:creationId xmlns:p14="http://schemas.microsoft.com/office/powerpoint/2010/main" val="388155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p:cNvSpPr/>
          <p:nvPr/>
        </p:nvSpPr>
        <p:spPr>
          <a:xfrm>
            <a:off x="8297323" y="2959118"/>
            <a:ext cx="3286634" cy="232501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B5559AE6-F7F0-402E-9CFB-5A64F5CA7C07}"/>
              </a:ext>
            </a:extLst>
          </p:cNvPr>
          <p:cNvSpPr/>
          <p:nvPr/>
        </p:nvSpPr>
        <p:spPr>
          <a:xfrm>
            <a:off x="8306850" y="2959120"/>
            <a:ext cx="3276598" cy="2325019"/>
          </a:xfrm>
          <a:prstGeom prst="rect">
            <a:avLst/>
          </a:prstGeom>
          <a:blipFill dpi="0" rotWithShape="1">
            <a:blip r:embed="rId3">
              <a:alphaModFix amt="21000"/>
              <a:extLst>
                <a:ext uri="{28A0092B-C50C-407E-A947-70E740481C1C}">
                  <a14:useLocalDpi xmlns:a14="http://schemas.microsoft.com/office/drawing/2010/main"/>
                </a:ext>
              </a:extLst>
            </a:blip>
            <a:srcRect/>
            <a:stretch>
              <a:fillRect/>
            </a:stretch>
          </a:blipFill>
          <a:ln>
            <a:solidFill>
              <a:schemeClr val="tx1"/>
            </a:solidFill>
          </a:ln>
          <a:effectLst>
            <a:outerShdw blurRad="40000" dist="23000" dir="5400000" rotWithShape="0">
              <a:srgbClr val="000000">
                <a:alpha val="90000"/>
              </a:srgbClr>
            </a:outerShdw>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6" name="Group 5">
            <a:extLst>
              <a:ext uri="{FF2B5EF4-FFF2-40B4-BE49-F238E27FC236}">
                <a16:creationId xmlns:a16="http://schemas.microsoft.com/office/drawing/2014/main" id="{E58A7B82-E334-48AE-9817-B5A805D5DD53}"/>
              </a:ext>
            </a:extLst>
          </p:cNvPr>
          <p:cNvGrpSpPr/>
          <p:nvPr/>
        </p:nvGrpSpPr>
        <p:grpSpPr>
          <a:xfrm>
            <a:off x="8550050" y="3497793"/>
            <a:ext cx="2838853" cy="1554485"/>
            <a:chOff x="8442066" y="3331540"/>
            <a:chExt cx="2838853" cy="1554485"/>
          </a:xfrm>
        </p:grpSpPr>
        <p:sp>
          <p:nvSpPr>
            <p:cNvPr id="15" name="Rectangle 14"/>
            <p:cNvSpPr/>
            <p:nvPr/>
          </p:nvSpPr>
          <p:spPr>
            <a:xfrm>
              <a:off x="8442066" y="3331540"/>
              <a:ext cx="2838853" cy="923330"/>
            </a:xfrm>
            <a:prstGeom prst="rect">
              <a:avLst/>
            </a:prstGeom>
          </p:spPr>
          <p:txBody>
            <a:bodyPr>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“I Subscribe To Or Have Watched </a:t>
              </a:r>
              <a:r>
                <a:rPr kumimoji="0" lang="en-US" sz="1800" b="1" i="1" u="none" strike="noStrike" kern="1200" cap="none" spc="0" normalizeH="0" baseline="0" noProof="0" dirty="0">
                  <a:ln>
                    <a:noFill/>
                  </a:ln>
                  <a:solidFill>
                    <a:prstClr val="black"/>
                  </a:solidFill>
                  <a:effectLst/>
                  <a:uLnTx/>
                  <a:uFillTx/>
                  <a:latin typeface="Trebuchet MS"/>
                  <a:ea typeface="+mn-ea"/>
                  <a:cs typeface="+mn-cs"/>
                </a:rPr>
                <a:t>TV Show’s </a:t>
              </a:r>
              <a:r>
                <a:rPr kumimoji="0" lang="en-US" sz="1800" b="1" i="0" u="none" strike="noStrike" kern="1200" cap="none" spc="0" normalizeH="0" baseline="0" noProof="0" dirty="0">
                  <a:ln>
                    <a:noFill/>
                  </a:ln>
                  <a:solidFill>
                    <a:prstClr val="black"/>
                  </a:solidFill>
                  <a:effectLst/>
                  <a:uLnTx/>
                  <a:uFillTx/>
                  <a:latin typeface="Trebuchet MS"/>
                  <a:ea typeface="+mn-ea"/>
                  <a:cs typeface="+mn-cs"/>
                </a:rPr>
                <a:t>YouTube Channel”</a:t>
              </a:r>
            </a:p>
          </p:txBody>
        </p:sp>
        <p:sp>
          <p:nvSpPr>
            <p:cNvPr id="30" name="TextBox 29"/>
            <p:cNvSpPr txBox="1"/>
            <p:nvPr/>
          </p:nvSpPr>
          <p:spPr>
            <a:xfrm>
              <a:off x="9068902" y="4424360"/>
              <a:ext cx="1676403" cy="46166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rebuchet MS"/>
                  <a:ea typeface="+mn-ea"/>
                  <a:cs typeface="+mn-cs"/>
                </a:rPr>
                <a:t>40%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r>
                <a:rPr kumimoji="0" lang="en-US" sz="2400" b="1" i="0" u="none" strike="noStrike" kern="1200" cap="none" spc="0" normalizeH="0" baseline="0" noProof="0" dirty="0">
                  <a:ln>
                    <a:noFill/>
                  </a:ln>
                  <a:solidFill>
                    <a:srgbClr val="FF0000"/>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18%</a:t>
              </a:r>
            </a:p>
          </p:txBody>
        </p:sp>
      </p:grpSp>
      <p:sp>
        <p:nvSpPr>
          <p:cNvPr id="28" name="Rectangle 27"/>
          <p:cNvSpPr/>
          <p:nvPr/>
        </p:nvSpPr>
        <p:spPr>
          <a:xfrm>
            <a:off x="4452683" y="2959119"/>
            <a:ext cx="3286634" cy="232501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8" name="Group 7">
            <a:extLst>
              <a:ext uri="{FF2B5EF4-FFF2-40B4-BE49-F238E27FC236}">
                <a16:creationId xmlns:a16="http://schemas.microsoft.com/office/drawing/2014/main" id="{5CE277FA-8658-497C-8F03-41E0FF3AEA53}"/>
              </a:ext>
            </a:extLst>
          </p:cNvPr>
          <p:cNvGrpSpPr/>
          <p:nvPr/>
        </p:nvGrpSpPr>
        <p:grpSpPr>
          <a:xfrm>
            <a:off x="4457701" y="2959120"/>
            <a:ext cx="3276598" cy="2325019"/>
            <a:chOff x="4376878" y="2959120"/>
            <a:chExt cx="3276598" cy="2325019"/>
          </a:xfrm>
        </p:grpSpPr>
        <p:sp>
          <p:nvSpPr>
            <p:cNvPr id="20" name="Rectangle 19">
              <a:extLst>
                <a:ext uri="{FF2B5EF4-FFF2-40B4-BE49-F238E27FC236}">
                  <a16:creationId xmlns:a16="http://schemas.microsoft.com/office/drawing/2014/main" id="{31631CE0-5A87-4F10-AB15-1FBFC24EF5AE}"/>
                </a:ext>
              </a:extLst>
            </p:cNvPr>
            <p:cNvSpPr/>
            <p:nvPr/>
          </p:nvSpPr>
          <p:spPr>
            <a:xfrm>
              <a:off x="4376878" y="2959120"/>
              <a:ext cx="3276598" cy="2325019"/>
            </a:xfrm>
            <a:prstGeom prst="rect">
              <a:avLst/>
            </a:prstGeom>
            <a:blipFill dpi="0" rotWithShape="1">
              <a:blip r:embed="rId4">
                <a:alphaModFix amt="39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964" tIns="45482" rIns="90964" bIns="45482" numCol="1" spcCol="0" rtlCol="0" fromWordArt="0" anchor="ctr" anchorCtr="0" forceAA="0" compatLnSpc="1">
              <a:prstTxWarp prst="textNoShape">
                <a:avLst/>
              </a:prstTxWarp>
              <a:no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TextBox 11"/>
            <p:cNvSpPr txBox="1"/>
            <p:nvPr/>
          </p:nvSpPr>
          <p:spPr>
            <a:xfrm>
              <a:off x="4711558" y="3497790"/>
              <a:ext cx="2607238" cy="923330"/>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“I Read Or Post Comments </a:t>
              </a:r>
              <a:r>
                <a:rPr kumimoji="0" lang="en-US" sz="1800" b="1" i="1" u="none" strike="noStrike" kern="1200" cap="none" spc="0" normalizeH="0" baseline="0" noProof="0" dirty="0">
                  <a:ln>
                    <a:noFill/>
                  </a:ln>
                  <a:solidFill>
                    <a:prstClr val="black"/>
                  </a:solidFill>
                  <a:effectLst/>
                  <a:uLnTx/>
                  <a:uFillTx/>
                  <a:latin typeface="Trebuchet MS"/>
                  <a:ea typeface="+mn-ea"/>
                  <a:cs typeface="+mn-cs"/>
                </a:rPr>
                <a:t>About TV </a:t>
              </a:r>
              <a:r>
                <a:rPr kumimoji="0" lang="en-US" sz="1800" b="1" i="0" u="none" strike="noStrike" kern="1200" cap="none" spc="0" normalizeH="0" baseline="0" noProof="0" dirty="0">
                  <a:ln>
                    <a:noFill/>
                  </a:ln>
                  <a:solidFill>
                    <a:prstClr val="black"/>
                  </a:solidFill>
                  <a:effectLst/>
                  <a:uLnTx/>
                  <a:uFillTx/>
                  <a:latin typeface="Trebuchet MS"/>
                  <a:ea typeface="+mn-ea"/>
                  <a:cs typeface="+mn-cs"/>
                </a:rPr>
                <a:t>Content On YouTube”</a:t>
              </a:r>
            </a:p>
          </p:txBody>
        </p:sp>
        <p:sp>
          <p:nvSpPr>
            <p:cNvPr id="22" name="TextBox 21"/>
            <p:cNvSpPr txBox="1"/>
            <p:nvPr/>
          </p:nvSpPr>
          <p:spPr>
            <a:xfrm>
              <a:off x="5176976" y="4590612"/>
              <a:ext cx="1676403" cy="46166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rebuchet MS"/>
                  <a:ea typeface="+mn-ea"/>
                  <a:cs typeface="+mn-cs"/>
                </a:rPr>
                <a:t>59%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27%</a:t>
              </a:r>
              <a:endParaRPr kumimoji="0" lang="en-US" sz="2400" b="1" i="0" u="none" strike="noStrike" kern="1200" cap="none" spc="0" normalizeH="0" baseline="0" noProof="0" dirty="0">
                <a:ln>
                  <a:noFill/>
                </a:ln>
                <a:solidFill>
                  <a:srgbClr val="C00000"/>
                </a:solidFill>
                <a:effectLst/>
                <a:uLnTx/>
                <a:uFillTx/>
                <a:latin typeface="Trebuchet MS"/>
                <a:ea typeface="+mn-ea"/>
                <a:cs typeface="+mn-cs"/>
              </a:endParaRPr>
            </a:p>
          </p:txBody>
        </p:sp>
      </p:grpSp>
      <p:sp>
        <p:nvSpPr>
          <p:cNvPr id="4" name="Rectangle 3"/>
          <p:cNvSpPr/>
          <p:nvPr/>
        </p:nvSpPr>
        <p:spPr>
          <a:xfrm>
            <a:off x="549564" y="2959120"/>
            <a:ext cx="3286634" cy="2325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BF6F62FB-D4DA-4753-8167-F95E11AA442A}"/>
              </a:ext>
            </a:extLst>
          </p:cNvPr>
          <p:cNvSpPr/>
          <p:nvPr/>
        </p:nvSpPr>
        <p:spPr>
          <a:xfrm>
            <a:off x="559682" y="2954928"/>
            <a:ext cx="3276598" cy="2325019"/>
          </a:xfrm>
          <a:prstGeom prst="rect">
            <a:avLst/>
          </a:prstGeom>
          <a:blipFill dpi="0" rotWithShape="1">
            <a:blip r:embed="rId5">
              <a:alphaModFix amt="24000"/>
              <a:extLst>
                <a:ext uri="{28A0092B-C50C-407E-A947-70E740481C1C}">
                  <a14:useLocalDpi xmlns:a14="http://schemas.microsoft.com/office/drawing/2010/main"/>
                </a:ext>
              </a:extLst>
            </a:blip>
            <a:srcRect/>
            <a:stretch>
              <a:fillRect/>
            </a:stretch>
          </a:blipFill>
          <a:ln>
            <a:solidFill>
              <a:schemeClr val="tx1"/>
            </a:solidFill>
          </a:ln>
          <a:effectLst>
            <a:outerShdw blurRad="40000" dist="23000" dir="5400000" rotWithShape="0">
              <a:schemeClr val="tx1"/>
            </a:outerShdw>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0C72784E-CB00-40A5-A918-EF858956D322}"/>
              </a:ext>
            </a:extLst>
          </p:cNvPr>
          <p:cNvSpPr>
            <a:spLocks noGrp="1"/>
          </p:cNvSpPr>
          <p:nvPr>
            <p:ph type="ctrTitle"/>
          </p:nvPr>
        </p:nvSpPr>
        <p:spPr>
          <a:xfrm>
            <a:off x="718704" y="402139"/>
            <a:ext cx="10669878" cy="773451"/>
          </a:xfrm>
        </p:spPr>
        <p:txBody>
          <a:bodyPr/>
          <a:lstStyle/>
          <a:p>
            <a:r>
              <a:rPr lang="en-US" dirty="0">
                <a:solidFill>
                  <a:schemeClr val="tx1"/>
                </a:solidFill>
              </a:rPr>
              <a:t>Naturally, YouTube Enthusiasts Use YouTube As A Supplementary Destination To Get Even More TV-Related Content</a:t>
            </a:r>
          </a:p>
        </p:txBody>
      </p:sp>
      <p:sp>
        <p:nvSpPr>
          <p:cNvPr id="13" name="Text Placeholder 3"/>
          <p:cNvSpPr>
            <a:spLocks noGrp="1"/>
          </p:cNvSpPr>
          <p:nvPr>
            <p:ph type="body" sz="quarter" idx="14"/>
          </p:nvPr>
        </p:nvSpPr>
        <p:spPr>
          <a:xfrm>
            <a:off x="71863" y="6349027"/>
            <a:ext cx="7967237" cy="508973"/>
          </a:xfrm>
        </p:spPr>
        <p:txBody>
          <a:bodyPr/>
          <a:lstStyle/>
          <a:p>
            <a:r>
              <a:rPr lang="en-US" sz="800" dirty="0"/>
              <a:t>Source: VAB / Research Now “Program Engagement” Survey, April 2018. Q9: Please indicate how often you do the following. Respondents Answer = Always/Frequently. Q15: Which of the following statements are true for you? Check any that apply. Q20: How often do you typically post comments about a video on its YouTube page? </a:t>
            </a:r>
            <a:r>
              <a:rPr lang="en-US" sz="800" dirty="0">
                <a:latin typeface="Trebuchet MS" panose="020B0603020202020204" pitchFamily="34" charset="0"/>
              </a:rPr>
              <a:t>YouTube Enthusiasts = Respondents who watch original YouTube content 2x or more per month (375). </a:t>
            </a:r>
            <a:r>
              <a:rPr lang="en-US" sz="800" dirty="0"/>
              <a:t>Total Respondents=1,001.</a:t>
            </a:r>
            <a:r>
              <a:rPr lang="en-US" sz="800" dirty="0">
                <a:solidFill>
                  <a:srgbClr val="FF0000"/>
                </a:solidFill>
              </a:rPr>
              <a:t> </a:t>
            </a:r>
          </a:p>
        </p:txBody>
      </p:sp>
      <p:grpSp>
        <p:nvGrpSpPr>
          <p:cNvPr id="5" name="Group 4">
            <a:extLst>
              <a:ext uri="{FF2B5EF4-FFF2-40B4-BE49-F238E27FC236}">
                <a16:creationId xmlns:a16="http://schemas.microsoft.com/office/drawing/2014/main" id="{6DB06EB2-F682-4ACE-AE0A-D32FD36DB381}"/>
              </a:ext>
            </a:extLst>
          </p:cNvPr>
          <p:cNvGrpSpPr/>
          <p:nvPr/>
        </p:nvGrpSpPr>
        <p:grpSpPr>
          <a:xfrm>
            <a:off x="854377" y="3544161"/>
            <a:ext cx="2758773" cy="1567776"/>
            <a:chOff x="785071" y="3340967"/>
            <a:chExt cx="2758773" cy="1567776"/>
          </a:xfrm>
        </p:grpSpPr>
        <p:sp>
          <p:nvSpPr>
            <p:cNvPr id="14" name="Rectangle 13"/>
            <p:cNvSpPr/>
            <p:nvPr/>
          </p:nvSpPr>
          <p:spPr>
            <a:xfrm>
              <a:off x="785071" y="3340967"/>
              <a:ext cx="2758773" cy="923330"/>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“I Watch Video Clips </a:t>
              </a:r>
              <a:r>
                <a:rPr kumimoji="0" lang="en-US" sz="1800" b="1" i="1" u="none" strike="noStrike" kern="1200" cap="none" spc="0" normalizeH="0" baseline="0" noProof="0" dirty="0">
                  <a:ln>
                    <a:noFill/>
                  </a:ln>
                  <a:solidFill>
                    <a:prstClr val="black"/>
                  </a:solidFill>
                  <a:effectLst/>
                  <a:uLnTx/>
                  <a:uFillTx/>
                  <a:latin typeface="Trebuchet MS"/>
                  <a:ea typeface="+mn-ea"/>
                  <a:cs typeface="+mn-cs"/>
                </a:rPr>
                <a:t>From TV Shows</a:t>
              </a:r>
              <a:r>
                <a:rPr kumimoji="0" lang="en-US" sz="1800" b="1" i="0" u="none" strike="noStrike" kern="1200" cap="none" spc="0" normalizeH="0" baseline="0" noProof="0" dirty="0">
                  <a:ln>
                    <a:noFill/>
                  </a:ln>
                  <a:solidFill>
                    <a:prstClr val="black"/>
                  </a:solidFill>
                  <a:effectLst/>
                  <a:uLnTx/>
                  <a:uFillTx/>
                  <a:latin typeface="Trebuchet MS"/>
                  <a:ea typeface="+mn-ea"/>
                  <a:cs typeface="+mn-cs"/>
                </a:rPr>
                <a:t> On YouTube”</a:t>
              </a:r>
            </a:p>
          </p:txBody>
        </p:sp>
        <p:sp>
          <p:nvSpPr>
            <p:cNvPr id="29" name="TextBox 28"/>
            <p:cNvSpPr txBox="1"/>
            <p:nvPr/>
          </p:nvSpPr>
          <p:spPr>
            <a:xfrm>
              <a:off x="1285373" y="4447078"/>
              <a:ext cx="1676403" cy="46166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rebuchet MS"/>
                  <a:ea typeface="+mn-ea"/>
                  <a:cs typeface="+mn-cs"/>
                </a:rPr>
                <a:t>68%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a:t>
              </a:r>
              <a:r>
                <a:rPr kumimoji="0" lang="en-US" sz="2400" b="1" i="0" u="none" strike="noStrike" kern="1200" cap="none" spc="0" normalizeH="0" baseline="0" noProof="0" dirty="0">
                  <a:ln>
                    <a:noFill/>
                  </a:ln>
                  <a:solidFill>
                    <a:srgbClr val="3682B4"/>
                  </a:solidFill>
                  <a:effectLst/>
                  <a:uLnTx/>
                  <a:uFillTx/>
                  <a:latin typeface="Trebuchet MS"/>
                  <a:ea typeface="+mn-ea"/>
                  <a:cs typeface="+mn-cs"/>
                </a:rPr>
                <a:t>35%</a:t>
              </a:r>
              <a:endParaRPr kumimoji="0" lang="en-US" sz="2400" b="1" i="0" u="none" strike="noStrike" kern="1200" cap="none" spc="0" normalizeH="0" baseline="0" noProof="0" dirty="0">
                <a:ln>
                  <a:noFill/>
                </a:ln>
                <a:solidFill>
                  <a:srgbClr val="C00000"/>
                </a:solidFill>
                <a:effectLst/>
                <a:uLnTx/>
                <a:uFillTx/>
                <a:latin typeface="Trebuchet MS"/>
                <a:ea typeface="+mn-ea"/>
                <a:cs typeface="+mn-cs"/>
              </a:endParaRPr>
            </a:p>
          </p:txBody>
        </p:sp>
      </p:grpSp>
      <p:sp>
        <p:nvSpPr>
          <p:cNvPr id="3" name="TextBox 2">
            <a:extLst>
              <a:ext uri="{FF2B5EF4-FFF2-40B4-BE49-F238E27FC236}">
                <a16:creationId xmlns:a16="http://schemas.microsoft.com/office/drawing/2014/main" id="{A11D1649-BEEB-4E2C-BDFE-9365E7331C0A}"/>
              </a:ext>
            </a:extLst>
          </p:cNvPr>
          <p:cNvSpPr txBox="1"/>
          <p:nvPr/>
        </p:nvSpPr>
        <p:spPr>
          <a:xfrm>
            <a:off x="1619301" y="1336635"/>
            <a:ext cx="8953399" cy="58429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Interestingly, they are </a:t>
            </a:r>
            <a:r>
              <a:rPr kumimoji="0" lang="en-US" sz="1600" b="1" i="0" u="none" strike="noStrike" kern="1200" cap="none" spc="0" normalizeH="0" baseline="0" noProof="0" dirty="0">
                <a:ln>
                  <a:noFill/>
                </a:ln>
                <a:solidFill>
                  <a:prstClr val="black"/>
                </a:solidFill>
                <a:effectLst/>
                <a:uLnTx/>
                <a:uFillTx/>
                <a:latin typeface="Trebuchet MS"/>
                <a:ea typeface="+mn-ea"/>
                <a:cs typeface="+mn-cs"/>
              </a:rPr>
              <a:t>7% more likely</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to post comments on a TV show-related video clip </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on YouTube than a video posted by their favorite YouTube personality.</a:t>
            </a:r>
          </a:p>
        </p:txBody>
      </p:sp>
      <p:sp>
        <p:nvSpPr>
          <p:cNvPr id="24" name="TextBox 23">
            <a:extLst>
              <a:ext uri="{FF2B5EF4-FFF2-40B4-BE49-F238E27FC236}">
                <a16:creationId xmlns:a16="http://schemas.microsoft.com/office/drawing/2014/main" id="{4ECBF17C-7269-4A54-B1BC-C8955A49A3DF}"/>
              </a:ext>
            </a:extLst>
          </p:cNvPr>
          <p:cNvSpPr txBox="1"/>
          <p:nvPr/>
        </p:nvSpPr>
        <p:spPr>
          <a:xfrm>
            <a:off x="4899327" y="2536028"/>
            <a:ext cx="2393347" cy="307777"/>
          </a:xfrm>
          <a:prstGeom prst="rect">
            <a:avLst/>
          </a:prstGeom>
          <a:noFill/>
        </p:spPr>
        <p:txBody>
          <a:bodyPr wrap="none" lIns="90964" tIns="45482" rIns="90964" bIns="45482"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Trebuchet MS"/>
                <a:ea typeface="+mn-ea"/>
                <a:cs typeface="+mn-cs"/>
              </a:rPr>
              <a:t>“% Always or Frequently”</a:t>
            </a:r>
          </a:p>
        </p:txBody>
      </p:sp>
      <p:pic>
        <p:nvPicPr>
          <p:cNvPr id="27" name="Picture 2" descr="Related image">
            <a:extLst>
              <a:ext uri="{FF2B5EF4-FFF2-40B4-BE49-F238E27FC236}">
                <a16:creationId xmlns:a16="http://schemas.microsoft.com/office/drawing/2014/main" id="{C9262876-3E06-4339-A418-95A84B38CC4E}"/>
              </a:ext>
            </a:extLst>
          </p:cNvPr>
          <p:cNvPicPr>
            <a:picLocks noChangeAspect="1" noChangeArrowheads="1"/>
          </p:cNvPicPr>
          <p:nvPr/>
        </p:nvPicPr>
        <p:blipFill rotWithShape="1">
          <a:blip r:embed="rId6">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5048718" y="1968061"/>
            <a:ext cx="2094565" cy="583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39" name="Slide Number Placeholder 5">
            <a:extLst>
              <a:ext uri="{FF2B5EF4-FFF2-40B4-BE49-F238E27FC236}">
                <a16:creationId xmlns:a16="http://schemas.microsoft.com/office/drawing/2014/main" id="{7A8CEBC4-79DD-44FD-9AA6-1566B3DF7EB5}"/>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32" name="Group 31">
            <a:extLst>
              <a:ext uri="{FF2B5EF4-FFF2-40B4-BE49-F238E27FC236}">
                <a16:creationId xmlns:a16="http://schemas.microsoft.com/office/drawing/2014/main" id="{048686D4-CD06-498E-BAE1-21E78A8EE59C}"/>
              </a:ext>
            </a:extLst>
          </p:cNvPr>
          <p:cNvGrpSpPr/>
          <p:nvPr/>
        </p:nvGrpSpPr>
        <p:grpSpPr>
          <a:xfrm>
            <a:off x="4358267" y="5635924"/>
            <a:ext cx="3511363" cy="307777"/>
            <a:chOff x="4882775" y="5876864"/>
            <a:chExt cx="3055101" cy="307777"/>
          </a:xfrm>
        </p:grpSpPr>
        <p:sp>
          <p:nvSpPr>
            <p:cNvPr id="33" name="Rectangle 32">
              <a:extLst>
                <a:ext uri="{FF2B5EF4-FFF2-40B4-BE49-F238E27FC236}">
                  <a16:creationId xmlns:a16="http://schemas.microsoft.com/office/drawing/2014/main" id="{6574EF1F-B62F-425E-814E-59DEADCAC530}"/>
                </a:ext>
              </a:extLst>
            </p:cNvPr>
            <p:cNvSpPr/>
            <p:nvPr/>
          </p:nvSpPr>
          <p:spPr>
            <a:xfrm>
              <a:off x="6811202"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34" name="TextBox 33">
              <a:extLst>
                <a:ext uri="{FF2B5EF4-FFF2-40B4-BE49-F238E27FC236}">
                  <a16:creationId xmlns:a16="http://schemas.microsoft.com/office/drawing/2014/main" id="{DED0F6E6-0C1B-492B-83CC-471906E6CE3F}"/>
                </a:ext>
              </a:extLst>
            </p:cNvPr>
            <p:cNvSpPr txBox="1"/>
            <p:nvPr/>
          </p:nvSpPr>
          <p:spPr>
            <a:xfrm>
              <a:off x="6971898" y="5876864"/>
              <a:ext cx="96597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black"/>
                  </a:solidFill>
                  <a:effectLst/>
                  <a:uLnTx/>
                  <a:uFillTx/>
                  <a:latin typeface="Trebuchet MS"/>
                </a:rPr>
                <a:t>Adults 18+</a:t>
              </a:r>
            </a:p>
          </p:txBody>
        </p:sp>
        <p:sp>
          <p:nvSpPr>
            <p:cNvPr id="35" name="Rectangle 34">
              <a:extLst>
                <a:ext uri="{FF2B5EF4-FFF2-40B4-BE49-F238E27FC236}">
                  <a16:creationId xmlns:a16="http://schemas.microsoft.com/office/drawing/2014/main" id="{BA20C2AB-AE25-40F6-BE8D-7C6602E768D7}"/>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36" name="TextBox 35">
              <a:extLst>
                <a:ext uri="{FF2B5EF4-FFF2-40B4-BE49-F238E27FC236}">
                  <a16:creationId xmlns:a16="http://schemas.microsoft.com/office/drawing/2014/main" id="{2FFA312B-D2C9-4880-936E-DC8BDD00D853}"/>
                </a:ext>
              </a:extLst>
            </p:cNvPr>
            <p:cNvSpPr txBox="1"/>
            <p:nvPr/>
          </p:nvSpPr>
          <p:spPr>
            <a:xfrm>
              <a:off x="5053676" y="5876864"/>
              <a:ext cx="166507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a:rPr>
                <a:t>YouTube Enthusiasts</a:t>
              </a:r>
            </a:p>
          </p:txBody>
        </p:sp>
      </p:grpSp>
    </p:spTree>
    <p:extLst>
      <p:ext uri="{BB962C8B-B14F-4D97-AF65-F5344CB8AC3E}">
        <p14:creationId xmlns:p14="http://schemas.microsoft.com/office/powerpoint/2010/main" val="128676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31" name="TextBox 30"/>
          <p:cNvSpPr txBox="1"/>
          <p:nvPr/>
        </p:nvSpPr>
        <p:spPr>
          <a:xfrm>
            <a:off x="11784358" y="6575995"/>
            <a:ext cx="407642" cy="322881"/>
          </a:xfrm>
          <a:prstGeom prst="rect">
            <a:avLst/>
          </a:prstGeom>
          <a:noFill/>
        </p:spPr>
        <p:txBody>
          <a:bodyPr wrap="square" lIns="45473" tIns="22719" rIns="45473" bIns="22719" rtlCol="0">
            <a:spAutoFit/>
          </a:bodyPr>
          <a:lstStyle/>
          <a:p>
            <a:pPr algn="ctr" defTabSz="583090"/>
            <a:fld id="{E9BAD033-1638-B34E-BAC8-DEB32676E2C7}" type="slidenum">
              <a:rPr lang="en-US">
                <a:solidFill>
                  <a:srgbClr val="C0C1BF"/>
                </a:solidFill>
                <a:cs typeface="Trebuchet MS"/>
              </a:rPr>
              <a:pPr algn="ctr" defTabSz="583090"/>
              <a:t>2</a:t>
            </a:fld>
            <a:endParaRPr lang="en-US" dirty="0">
              <a:solidFill>
                <a:srgbClr val="C0C1BF"/>
              </a:solidFill>
            </a:endParaRPr>
          </a:p>
        </p:txBody>
      </p:sp>
      <p:sp>
        <p:nvSpPr>
          <p:cNvPr id="24" name="TextBox 23"/>
          <p:cNvSpPr txBox="1"/>
          <p:nvPr/>
        </p:nvSpPr>
        <p:spPr>
          <a:xfrm>
            <a:off x="359768" y="319503"/>
            <a:ext cx="8243522" cy="707758"/>
          </a:xfrm>
          <a:prstGeom prst="rect">
            <a:avLst/>
          </a:prstGeom>
          <a:noFill/>
        </p:spPr>
        <p:txBody>
          <a:bodyPr wrap="square" lIns="90964" tIns="45482" rIns="90964" bIns="45482" rtlCol="0">
            <a:spAutoFit/>
          </a:bodyPr>
          <a:lstStyle/>
          <a:p>
            <a:pPr defTabSz="583090"/>
            <a:r>
              <a:rPr lang="en-US" sz="4000" dirty="0">
                <a:cs typeface="Trebuchet MS"/>
              </a:rPr>
              <a:t>Contents</a:t>
            </a:r>
            <a:endParaRPr lang="en-US" sz="4000" dirty="0">
              <a:latin typeface="Calibri"/>
            </a:endParaRPr>
          </a:p>
        </p:txBody>
      </p:sp>
      <p:grpSp>
        <p:nvGrpSpPr>
          <p:cNvPr id="32" name="Group 31">
            <a:extLst>
              <a:ext uri="{FF2B5EF4-FFF2-40B4-BE49-F238E27FC236}">
                <a16:creationId xmlns:a16="http://schemas.microsoft.com/office/drawing/2014/main" id="{EDCAC2C7-7EA0-42E3-A9DB-2C3C4A1C5842}"/>
              </a:ext>
            </a:extLst>
          </p:cNvPr>
          <p:cNvGrpSpPr/>
          <p:nvPr/>
        </p:nvGrpSpPr>
        <p:grpSpPr>
          <a:xfrm>
            <a:off x="536419" y="1192510"/>
            <a:ext cx="672802" cy="672802"/>
            <a:chOff x="740902" y="1456194"/>
            <a:chExt cx="672802" cy="672802"/>
          </a:xfrm>
        </p:grpSpPr>
        <p:sp>
          <p:nvSpPr>
            <p:cNvPr id="33" name="Oval 32">
              <a:extLst>
                <a:ext uri="{FF2B5EF4-FFF2-40B4-BE49-F238E27FC236}">
                  <a16:creationId xmlns:a16="http://schemas.microsoft.com/office/drawing/2014/main" id="{FDF9B073-7C00-424C-AF39-FED532045D2A}"/>
                </a:ext>
              </a:extLst>
            </p:cNvPr>
            <p:cNvSpPr/>
            <p:nvPr/>
          </p:nvSpPr>
          <p:spPr>
            <a:xfrm>
              <a:off x="740902" y="1456194"/>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dirty="0">
                <a:solidFill>
                  <a:prstClr val="white"/>
                </a:solidFill>
                <a:latin typeface="Calibri"/>
              </a:endParaRPr>
            </a:p>
          </p:txBody>
        </p:sp>
        <p:sp>
          <p:nvSpPr>
            <p:cNvPr id="34" name="TextBox 33"/>
            <p:cNvSpPr txBox="1"/>
            <p:nvPr/>
          </p:nvSpPr>
          <p:spPr>
            <a:xfrm>
              <a:off x="769368" y="1595462"/>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1</a:t>
              </a:r>
            </a:p>
          </p:txBody>
        </p:sp>
      </p:grpSp>
      <p:sp>
        <p:nvSpPr>
          <p:cNvPr id="35" name="TextBox 34"/>
          <p:cNvSpPr txBox="1"/>
          <p:nvPr/>
        </p:nvSpPr>
        <p:spPr>
          <a:xfrm>
            <a:off x="1559308" y="1303957"/>
            <a:ext cx="3735504" cy="368851"/>
          </a:xfrm>
          <a:prstGeom prst="rect">
            <a:avLst/>
          </a:prstGeom>
          <a:noFill/>
        </p:spPr>
        <p:txBody>
          <a:bodyPr wrap="square" lIns="90964" tIns="45482" rIns="90964" bIns="45482" rtlCol="0">
            <a:spAutoFit/>
          </a:bodyPr>
          <a:lstStyle/>
          <a:p>
            <a:pPr defTabSz="583090"/>
            <a:r>
              <a:rPr lang="en-US" dirty="0">
                <a:cs typeface="Trebuchet MS"/>
              </a:rPr>
              <a:t>Survey Overview</a:t>
            </a:r>
            <a:endParaRPr lang="en-US" dirty="0">
              <a:latin typeface="Calibri"/>
            </a:endParaRPr>
          </a:p>
        </p:txBody>
      </p:sp>
      <p:grpSp>
        <p:nvGrpSpPr>
          <p:cNvPr id="36" name="Group 35">
            <a:extLst>
              <a:ext uri="{FF2B5EF4-FFF2-40B4-BE49-F238E27FC236}">
                <a16:creationId xmlns:a16="http://schemas.microsoft.com/office/drawing/2014/main" id="{4C7AA97C-A3F8-4276-9FD1-DCE509CB0F47}"/>
              </a:ext>
            </a:extLst>
          </p:cNvPr>
          <p:cNvGrpSpPr/>
          <p:nvPr/>
        </p:nvGrpSpPr>
        <p:grpSpPr>
          <a:xfrm>
            <a:off x="536419" y="2095817"/>
            <a:ext cx="672802" cy="672802"/>
            <a:chOff x="755592" y="2377831"/>
            <a:chExt cx="672802" cy="672802"/>
          </a:xfrm>
        </p:grpSpPr>
        <p:sp>
          <p:nvSpPr>
            <p:cNvPr id="37" name="Oval 36">
              <a:extLst>
                <a:ext uri="{FF2B5EF4-FFF2-40B4-BE49-F238E27FC236}">
                  <a16:creationId xmlns:a16="http://schemas.microsoft.com/office/drawing/2014/main" id="{BC629B26-3BC7-4123-A46D-C3F201477C8D}"/>
                </a:ext>
              </a:extLst>
            </p:cNvPr>
            <p:cNvSpPr/>
            <p:nvPr/>
          </p:nvSpPr>
          <p:spPr>
            <a:xfrm>
              <a:off x="755592" y="2377831"/>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38" name="TextBox 37"/>
            <p:cNvSpPr txBox="1"/>
            <p:nvPr/>
          </p:nvSpPr>
          <p:spPr>
            <a:xfrm>
              <a:off x="784058" y="2506483"/>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2</a:t>
              </a:r>
            </a:p>
          </p:txBody>
        </p:sp>
      </p:grpSp>
      <p:sp>
        <p:nvSpPr>
          <p:cNvPr id="39" name="TextBox 38"/>
          <p:cNvSpPr txBox="1"/>
          <p:nvPr/>
        </p:nvSpPr>
        <p:spPr>
          <a:xfrm>
            <a:off x="1559308" y="2234664"/>
            <a:ext cx="7218898" cy="368851"/>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sz="1800" kern="0" dirty="0">
                <a:solidFill>
                  <a:schemeClr val="tx1"/>
                </a:solidFill>
              </a:rPr>
              <a:t>YouTube Enthusiasts Are Voracious Video Viewers Across Platforms</a:t>
            </a:r>
          </a:p>
        </p:txBody>
      </p:sp>
      <p:grpSp>
        <p:nvGrpSpPr>
          <p:cNvPr id="40" name="Group 39">
            <a:extLst>
              <a:ext uri="{FF2B5EF4-FFF2-40B4-BE49-F238E27FC236}">
                <a16:creationId xmlns:a16="http://schemas.microsoft.com/office/drawing/2014/main" id="{DAD7EC2F-0034-4F2B-A397-E0FCD4DD415E}"/>
              </a:ext>
            </a:extLst>
          </p:cNvPr>
          <p:cNvGrpSpPr/>
          <p:nvPr/>
        </p:nvGrpSpPr>
        <p:grpSpPr>
          <a:xfrm>
            <a:off x="462959" y="2999124"/>
            <a:ext cx="819723" cy="672802"/>
            <a:chOff x="653656" y="3280562"/>
            <a:chExt cx="819723" cy="672802"/>
          </a:xfrm>
        </p:grpSpPr>
        <p:sp>
          <p:nvSpPr>
            <p:cNvPr id="41" name="Oval 40"/>
            <p:cNvSpPr/>
            <p:nvPr/>
          </p:nvSpPr>
          <p:spPr>
            <a:xfrm>
              <a:off x="727116" y="3280562"/>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2" name="TextBox 41"/>
            <p:cNvSpPr txBox="1"/>
            <p:nvPr/>
          </p:nvSpPr>
          <p:spPr>
            <a:xfrm>
              <a:off x="653656" y="3409214"/>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3</a:t>
              </a:r>
            </a:p>
          </p:txBody>
        </p:sp>
      </p:grpSp>
      <p:sp>
        <p:nvSpPr>
          <p:cNvPr id="43" name="TextBox 42"/>
          <p:cNvSpPr txBox="1"/>
          <p:nvPr/>
        </p:nvSpPr>
        <p:spPr>
          <a:xfrm>
            <a:off x="1559308" y="3137971"/>
            <a:ext cx="8339072" cy="368851"/>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sz="1800" kern="0" dirty="0">
                <a:solidFill>
                  <a:schemeClr val="tx1"/>
                </a:solidFill>
              </a:rPr>
              <a:t>YouTube Enthusiasts’ Emotional Connection To TV Programming</a:t>
            </a:r>
            <a:endParaRPr lang="en-US" sz="1800" kern="0" dirty="0">
              <a:solidFill>
                <a:schemeClr val="tx1"/>
              </a:solidFill>
            </a:endParaRPr>
          </a:p>
        </p:txBody>
      </p:sp>
      <p:grpSp>
        <p:nvGrpSpPr>
          <p:cNvPr id="44" name="Group 43">
            <a:extLst>
              <a:ext uri="{FF2B5EF4-FFF2-40B4-BE49-F238E27FC236}">
                <a16:creationId xmlns:a16="http://schemas.microsoft.com/office/drawing/2014/main" id="{EE23FE14-8AF1-4B21-BF82-9638C8766E56}"/>
              </a:ext>
            </a:extLst>
          </p:cNvPr>
          <p:cNvGrpSpPr/>
          <p:nvPr/>
        </p:nvGrpSpPr>
        <p:grpSpPr>
          <a:xfrm>
            <a:off x="462959" y="3902431"/>
            <a:ext cx="819723" cy="672802"/>
            <a:chOff x="678593" y="4248523"/>
            <a:chExt cx="819723" cy="672802"/>
          </a:xfrm>
        </p:grpSpPr>
        <p:sp>
          <p:nvSpPr>
            <p:cNvPr id="45" name="Oval 44"/>
            <p:cNvSpPr/>
            <p:nvPr/>
          </p:nvSpPr>
          <p:spPr>
            <a:xfrm>
              <a:off x="752053" y="4248523"/>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6" name="TextBox 45"/>
            <p:cNvSpPr txBox="1"/>
            <p:nvPr/>
          </p:nvSpPr>
          <p:spPr>
            <a:xfrm>
              <a:off x="678593" y="4364198"/>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4</a:t>
              </a:r>
            </a:p>
          </p:txBody>
        </p:sp>
      </p:grpSp>
      <p:sp>
        <p:nvSpPr>
          <p:cNvPr id="47" name="TextBox 46">
            <a:extLst>
              <a:ext uri="{FF2B5EF4-FFF2-40B4-BE49-F238E27FC236}">
                <a16:creationId xmlns:a16="http://schemas.microsoft.com/office/drawing/2014/main" id="{F3D5D51E-092F-4558-84C0-4555BF4452A7}"/>
              </a:ext>
            </a:extLst>
          </p:cNvPr>
          <p:cNvSpPr txBox="1"/>
          <p:nvPr/>
        </p:nvSpPr>
        <p:spPr>
          <a:xfrm>
            <a:off x="1559307" y="4032225"/>
            <a:ext cx="8788803" cy="368851"/>
          </a:xfrm>
          <a:prstGeom prst="rect">
            <a:avLst/>
          </a:prstGeom>
          <a:noFill/>
        </p:spPr>
        <p:txBody>
          <a:bodyPr wrap="square" lIns="90964" tIns="45482" rIns="90964" bIns="45482" rtlCol="0">
            <a:spAutoFit/>
          </a:bodyPr>
          <a:lstStyle/>
          <a:p>
            <a:pPr defTabSz="583090"/>
            <a:r>
              <a:rPr lang="en-US" dirty="0">
                <a:cs typeface="Trebuchet MS"/>
              </a:rPr>
              <a:t>Comparing Emotions &amp; Behaviors: TV Programming vs. Original YouTube Videos</a:t>
            </a:r>
            <a:endParaRPr lang="en-US" dirty="0">
              <a:latin typeface="Calibri"/>
            </a:endParaRPr>
          </a:p>
        </p:txBody>
      </p:sp>
      <p:sp>
        <p:nvSpPr>
          <p:cNvPr id="54" name="TextBox 53">
            <a:extLst>
              <a:ext uri="{FF2B5EF4-FFF2-40B4-BE49-F238E27FC236}">
                <a16:creationId xmlns:a16="http://schemas.microsoft.com/office/drawing/2014/main" id="{F8BA8B2C-277B-4FFF-99D3-296ECF41D548}"/>
              </a:ext>
            </a:extLst>
          </p:cNvPr>
          <p:cNvSpPr txBox="1"/>
          <p:nvPr/>
        </p:nvSpPr>
        <p:spPr>
          <a:xfrm>
            <a:off x="1559308" y="4935291"/>
            <a:ext cx="3735504" cy="368851"/>
          </a:xfrm>
          <a:prstGeom prst="rect">
            <a:avLst/>
          </a:prstGeom>
          <a:noFill/>
        </p:spPr>
        <p:txBody>
          <a:bodyPr wrap="square" lIns="90964" tIns="45482" rIns="90964" bIns="45482" rtlCol="0">
            <a:spAutoFit/>
          </a:bodyPr>
          <a:lstStyle/>
          <a:p>
            <a:pPr defTabSz="583090"/>
            <a:r>
              <a:rPr lang="en-US" dirty="0">
                <a:cs typeface="Trebuchet MS"/>
              </a:rPr>
              <a:t>Parting Thoughts</a:t>
            </a:r>
            <a:endParaRPr lang="en-US" dirty="0">
              <a:latin typeface="Calibri"/>
            </a:endParaRPr>
          </a:p>
        </p:txBody>
      </p:sp>
      <p:grpSp>
        <p:nvGrpSpPr>
          <p:cNvPr id="55" name="Group 54">
            <a:extLst>
              <a:ext uri="{FF2B5EF4-FFF2-40B4-BE49-F238E27FC236}">
                <a16:creationId xmlns:a16="http://schemas.microsoft.com/office/drawing/2014/main" id="{C3277949-B4E3-4B10-BCE2-0CD96657ADC3}"/>
              </a:ext>
            </a:extLst>
          </p:cNvPr>
          <p:cNvGrpSpPr/>
          <p:nvPr/>
        </p:nvGrpSpPr>
        <p:grpSpPr>
          <a:xfrm>
            <a:off x="536419" y="4805738"/>
            <a:ext cx="672802" cy="672802"/>
            <a:chOff x="763865" y="5250066"/>
            <a:chExt cx="672802" cy="672802"/>
          </a:xfrm>
        </p:grpSpPr>
        <p:sp>
          <p:nvSpPr>
            <p:cNvPr id="56" name="Oval 55">
              <a:extLst>
                <a:ext uri="{FF2B5EF4-FFF2-40B4-BE49-F238E27FC236}">
                  <a16:creationId xmlns:a16="http://schemas.microsoft.com/office/drawing/2014/main" id="{7DD0CA7C-CD11-47E3-876D-15CC4A06A41C}"/>
                </a:ext>
              </a:extLst>
            </p:cNvPr>
            <p:cNvSpPr/>
            <p:nvPr/>
          </p:nvSpPr>
          <p:spPr>
            <a:xfrm>
              <a:off x="763865" y="5250066"/>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7" name="TextBox 56">
              <a:extLst>
                <a:ext uri="{FF2B5EF4-FFF2-40B4-BE49-F238E27FC236}">
                  <a16:creationId xmlns:a16="http://schemas.microsoft.com/office/drawing/2014/main" id="{DBA8E2AB-072D-46BE-8A87-297007EEACF9}"/>
                </a:ext>
              </a:extLst>
            </p:cNvPr>
            <p:cNvSpPr txBox="1"/>
            <p:nvPr/>
          </p:nvSpPr>
          <p:spPr>
            <a:xfrm>
              <a:off x="792331" y="5378718"/>
              <a:ext cx="615870" cy="415498"/>
            </a:xfrm>
            <a:prstGeom prst="rect">
              <a:avLst/>
            </a:prstGeom>
            <a:noFill/>
          </p:spPr>
          <p:txBody>
            <a:bodyPr wrap="square" rtlCol="0">
              <a:spAutoFit/>
            </a:bodyPr>
            <a:lstStyle/>
            <a:p>
              <a:pPr algn="ctr" defTabSz="583090"/>
              <a:r>
                <a:rPr lang="en-US" sz="2100" kern="0" dirty="0">
                  <a:solidFill>
                    <a:prstClr val="white"/>
                  </a:solidFill>
                </a:rPr>
                <a:t>5</a:t>
              </a:r>
              <a:endParaRPr lang="en-US" sz="2100" kern="0" dirty="0">
                <a:solidFill>
                  <a:prstClr val="black"/>
                </a:solidFill>
                <a:latin typeface="Calibri"/>
              </a:endParaRPr>
            </a:p>
          </p:txBody>
        </p:sp>
      </p:grpSp>
      <p:sp>
        <p:nvSpPr>
          <p:cNvPr id="25" name="TextBox 24">
            <a:extLst>
              <a:ext uri="{FF2B5EF4-FFF2-40B4-BE49-F238E27FC236}">
                <a16:creationId xmlns:a16="http://schemas.microsoft.com/office/drawing/2014/main" id="{3DA86765-E796-45BF-A029-B0AC247BFC38}"/>
              </a:ext>
            </a:extLst>
          </p:cNvPr>
          <p:cNvSpPr txBox="1"/>
          <p:nvPr/>
        </p:nvSpPr>
        <p:spPr>
          <a:xfrm>
            <a:off x="1559308" y="5874810"/>
            <a:ext cx="3735504" cy="368851"/>
          </a:xfrm>
          <a:prstGeom prst="rect">
            <a:avLst/>
          </a:prstGeom>
          <a:noFill/>
        </p:spPr>
        <p:txBody>
          <a:bodyPr wrap="square" lIns="90964" tIns="45482" rIns="90964" bIns="45482" rtlCol="0">
            <a:spAutoFit/>
          </a:bodyPr>
          <a:lstStyle/>
          <a:p>
            <a:pPr defTabSz="583090"/>
            <a:r>
              <a:rPr lang="en-US" dirty="0">
                <a:cs typeface="Trebuchet MS"/>
              </a:rPr>
              <a:t>Contact Information</a:t>
            </a:r>
            <a:endParaRPr lang="en-US" dirty="0">
              <a:latin typeface="Calibri"/>
            </a:endParaRPr>
          </a:p>
        </p:txBody>
      </p:sp>
      <p:grpSp>
        <p:nvGrpSpPr>
          <p:cNvPr id="26" name="Group 25">
            <a:extLst>
              <a:ext uri="{FF2B5EF4-FFF2-40B4-BE49-F238E27FC236}">
                <a16:creationId xmlns:a16="http://schemas.microsoft.com/office/drawing/2014/main" id="{AA77993C-450F-4D08-8958-372B5902B985}"/>
              </a:ext>
            </a:extLst>
          </p:cNvPr>
          <p:cNvGrpSpPr/>
          <p:nvPr/>
        </p:nvGrpSpPr>
        <p:grpSpPr>
          <a:xfrm>
            <a:off x="536419" y="5709044"/>
            <a:ext cx="672802" cy="672802"/>
            <a:chOff x="763865" y="5250066"/>
            <a:chExt cx="672802" cy="672802"/>
          </a:xfrm>
        </p:grpSpPr>
        <p:sp>
          <p:nvSpPr>
            <p:cNvPr id="27" name="Oval 26">
              <a:extLst>
                <a:ext uri="{FF2B5EF4-FFF2-40B4-BE49-F238E27FC236}">
                  <a16:creationId xmlns:a16="http://schemas.microsoft.com/office/drawing/2014/main" id="{1B78D528-D2ED-411E-9374-BBCA800C9652}"/>
                </a:ext>
              </a:extLst>
            </p:cNvPr>
            <p:cNvSpPr/>
            <p:nvPr/>
          </p:nvSpPr>
          <p:spPr>
            <a:xfrm>
              <a:off x="763865" y="5250066"/>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28" name="TextBox 27">
              <a:extLst>
                <a:ext uri="{FF2B5EF4-FFF2-40B4-BE49-F238E27FC236}">
                  <a16:creationId xmlns:a16="http://schemas.microsoft.com/office/drawing/2014/main" id="{02E96BA0-CE8E-459E-8BD1-DD2B5C5BEEC0}"/>
                </a:ext>
              </a:extLst>
            </p:cNvPr>
            <p:cNvSpPr txBox="1"/>
            <p:nvPr/>
          </p:nvSpPr>
          <p:spPr>
            <a:xfrm>
              <a:off x="792331" y="5378718"/>
              <a:ext cx="615870" cy="415498"/>
            </a:xfrm>
            <a:prstGeom prst="rect">
              <a:avLst/>
            </a:prstGeom>
            <a:noFill/>
          </p:spPr>
          <p:txBody>
            <a:bodyPr wrap="square" rtlCol="0">
              <a:spAutoFit/>
            </a:bodyPr>
            <a:lstStyle/>
            <a:p>
              <a:pPr algn="ctr" defTabSz="583090"/>
              <a:r>
                <a:rPr lang="en-US" sz="2100" kern="0" dirty="0">
                  <a:solidFill>
                    <a:prstClr val="white"/>
                  </a:solidFill>
                  <a:latin typeface="Calibri"/>
                </a:rPr>
                <a:t>6</a:t>
              </a:r>
              <a:endParaRPr lang="en-US" sz="2100" kern="0" dirty="0">
                <a:solidFill>
                  <a:prstClr val="black"/>
                </a:solidFill>
                <a:latin typeface="Calibri"/>
              </a:endParaRPr>
            </a:p>
          </p:txBody>
        </p:sp>
      </p:grpSp>
    </p:spTree>
    <p:extLst>
      <p:ext uri="{BB962C8B-B14F-4D97-AF65-F5344CB8AC3E}">
        <p14:creationId xmlns:p14="http://schemas.microsoft.com/office/powerpoint/2010/main" val="397429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725EF1-0936-4BD1-81CF-CA14116443D4}"/>
              </a:ext>
            </a:extLst>
          </p:cNvPr>
          <p:cNvSpPr/>
          <p:nvPr/>
        </p:nvSpPr>
        <p:spPr>
          <a:xfrm>
            <a:off x="400465" y="185989"/>
            <a:ext cx="11543884" cy="726200"/>
          </a:xfrm>
          <a:prstGeom prst="rect">
            <a:avLst/>
          </a:prstGeom>
        </p:spPr>
        <p:txBody>
          <a:bodyPr lIns="90964" tIns="45482" rIns="90964" bIns="45482"/>
          <a:lstStyle/>
          <a:p>
            <a:pPr marL="0" marR="0" lvl="0" indent="0" algn="ctr" defTabSz="454888" rtl="0" eaLnBrk="1" fontAlgn="auto" latinLnBrk="0" hangingPunct="1">
              <a:lnSpc>
                <a:spcPts val="2766"/>
              </a:lnSpc>
              <a:spcBef>
                <a:spcPct val="0"/>
              </a:spcBef>
              <a:spcAft>
                <a:spcPts val="0"/>
              </a:spcAft>
              <a:buClrTx/>
              <a:buSzTx/>
              <a:buFontTx/>
              <a:buNone/>
              <a:tabLst/>
              <a:defRPr/>
            </a:pPr>
            <a:r>
              <a:rPr kumimoji="0" lang="en-US" altLang="en-US" sz="2400" u="none" strike="noStrike" kern="1200" cap="none" spc="-100" normalizeH="0" baseline="0" noProof="0" dirty="0">
                <a:ln>
                  <a:noFill/>
                </a:ln>
                <a:solidFill>
                  <a:prstClr val="white"/>
                </a:solidFill>
                <a:effectLst/>
                <a:uLnTx/>
                <a:uFillTx/>
                <a:latin typeface="Trebuchet MS"/>
                <a:ea typeface="+mn-ea"/>
                <a:cs typeface="+mn-cs"/>
              </a:rPr>
              <a:t>YouTube Enthusiasts Are </a:t>
            </a:r>
            <a:r>
              <a:rPr kumimoji="0" lang="en-US" altLang="en-US" sz="2400" b="1" i="1" u="none" strike="noStrike" kern="1200" cap="none" spc="-100" normalizeH="0" baseline="0" noProof="0" dirty="0">
                <a:ln>
                  <a:noFill/>
                </a:ln>
                <a:solidFill>
                  <a:prstClr val="white"/>
                </a:solidFill>
                <a:effectLst/>
                <a:uLnTx/>
                <a:uFillTx/>
                <a:latin typeface="Trebuchet MS"/>
                <a:ea typeface="+mn-ea"/>
                <a:cs typeface="+mn-cs"/>
              </a:rPr>
              <a:t>More Passionate </a:t>
            </a:r>
            <a:r>
              <a:rPr kumimoji="0" lang="en-US" altLang="en-US" sz="2400" b="1" u="none" strike="noStrike" kern="1200" cap="none" spc="-100" normalizeH="0" baseline="0" noProof="0" dirty="0">
                <a:ln>
                  <a:noFill/>
                </a:ln>
                <a:solidFill>
                  <a:prstClr val="white"/>
                </a:solidFill>
                <a:effectLst/>
                <a:uLnTx/>
                <a:uFillTx/>
                <a:latin typeface="Trebuchet MS"/>
                <a:ea typeface="+mn-ea"/>
                <a:cs typeface="+mn-cs"/>
              </a:rPr>
              <a:t>About TV Content </a:t>
            </a:r>
            <a:r>
              <a:rPr kumimoji="0" lang="en-US" altLang="en-US" sz="2400" u="none" strike="noStrike" kern="1200" cap="none" spc="-100" normalizeH="0" baseline="0" noProof="0" dirty="0">
                <a:ln>
                  <a:noFill/>
                </a:ln>
                <a:solidFill>
                  <a:prstClr val="white"/>
                </a:solidFill>
                <a:effectLst/>
                <a:uLnTx/>
                <a:uFillTx/>
                <a:latin typeface="Trebuchet MS"/>
                <a:ea typeface="+mn-ea"/>
                <a:cs typeface="+mn-cs"/>
              </a:rPr>
              <a:t>Than The </a:t>
            </a:r>
            <a:r>
              <a:rPr kumimoji="0" lang="en-US" altLang="en-US" sz="2400" strike="noStrike" kern="1200" cap="none" spc="-100" normalizeH="0" baseline="0" noProof="0" dirty="0">
                <a:ln>
                  <a:noFill/>
                </a:ln>
                <a:solidFill>
                  <a:prstClr val="white"/>
                </a:solidFill>
                <a:effectLst/>
                <a:uLnTx/>
                <a:uFillTx/>
                <a:latin typeface="Trebuchet MS"/>
                <a:ea typeface="+mn-ea"/>
                <a:cs typeface="+mn-cs"/>
              </a:rPr>
              <a:t>Average Adult</a:t>
            </a:r>
            <a:endParaRPr kumimoji="0" lang="en-US" sz="2400" b="0" i="0" strike="noStrike" kern="1200" cap="none" spc="-100" normalizeH="0" baseline="0" noProof="0" dirty="0">
              <a:ln>
                <a:noFill/>
              </a:ln>
              <a:solidFill>
                <a:prstClr val="white"/>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E4379032-1168-4B05-B6D3-890874047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8" name="Slide Number Placeholder 5">
            <a:extLst>
              <a:ext uri="{FF2B5EF4-FFF2-40B4-BE49-F238E27FC236}">
                <a16:creationId xmlns:a16="http://schemas.microsoft.com/office/drawing/2014/main" id="{37824438-89BD-4DB9-94F6-5FAED76F21EF}"/>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3" name="Text Placeholder 3">
            <a:extLst>
              <a:ext uri="{FF2B5EF4-FFF2-40B4-BE49-F238E27FC236}">
                <a16:creationId xmlns:a16="http://schemas.microsoft.com/office/drawing/2014/main" id="{FFCFDA45-91EC-45B4-A704-6248570EAEC8}"/>
              </a:ext>
            </a:extLst>
          </p:cNvPr>
          <p:cNvSpPr txBox="1">
            <a:spLocks/>
          </p:cNvSpPr>
          <p:nvPr/>
        </p:nvSpPr>
        <p:spPr>
          <a:xfrm>
            <a:off x="61877" y="6561750"/>
            <a:ext cx="9454592" cy="233876"/>
          </a:xfrm>
          <a:prstGeom prst="rect">
            <a:avLst/>
          </a:prstGeom>
        </p:spPr>
        <p:txBody>
          <a:bodyPr vert="horz" lIns="90964" tIns="45482" rIns="90964" bIns="45482"/>
          <a:lstStyle>
            <a:lvl1pPr marL="0" indent="0" algn="l" defTabSz="454888" rtl="0" eaLnBrk="1" latinLnBrk="0" hangingPunct="1">
              <a:spcBef>
                <a:spcPct val="20000"/>
              </a:spcBef>
              <a:buFont typeface="Arial"/>
              <a:buNone/>
              <a:defRPr sz="900" kern="1200">
                <a:solidFill>
                  <a:schemeClr val="tx1"/>
                </a:solidFill>
                <a:latin typeface="+mn-lt"/>
                <a:ea typeface="+mn-ea"/>
                <a:cs typeface="+mn-cs"/>
              </a:defRPr>
            </a:lvl1pPr>
            <a:lvl2pPr marL="454888" indent="0" algn="l" defTabSz="454888" rtl="0" eaLnBrk="1" latinLnBrk="0" hangingPunct="1">
              <a:spcBef>
                <a:spcPct val="20000"/>
              </a:spcBef>
              <a:buFont typeface="Arial"/>
              <a:buNone/>
              <a:defRPr sz="2800" kern="1200">
                <a:solidFill>
                  <a:schemeClr val="tx1"/>
                </a:solidFill>
                <a:latin typeface="+mn-lt"/>
                <a:ea typeface="+mn-ea"/>
                <a:cs typeface="+mn-cs"/>
              </a:defRPr>
            </a:lvl2pPr>
            <a:lvl3pPr marL="909743" indent="0" algn="l" defTabSz="454888" rtl="0" eaLnBrk="1" latinLnBrk="0" hangingPunct="1">
              <a:spcBef>
                <a:spcPct val="20000"/>
              </a:spcBef>
              <a:buFont typeface="Arial"/>
              <a:buNone/>
              <a:defRPr sz="2400" kern="1200">
                <a:solidFill>
                  <a:schemeClr val="tx1"/>
                </a:solidFill>
                <a:latin typeface="+mn-lt"/>
                <a:ea typeface="+mn-ea"/>
                <a:cs typeface="+mn-cs"/>
              </a:defRPr>
            </a:lvl3pPr>
            <a:lvl4pPr marL="1364621" indent="0" algn="l" defTabSz="454888" rtl="0" eaLnBrk="1" latinLnBrk="0" hangingPunct="1">
              <a:spcBef>
                <a:spcPct val="20000"/>
              </a:spcBef>
              <a:buFont typeface="Arial"/>
              <a:buNone/>
              <a:defRPr sz="2000" kern="1200">
                <a:solidFill>
                  <a:schemeClr val="tx1"/>
                </a:solidFill>
                <a:latin typeface="+mn-lt"/>
                <a:ea typeface="+mn-ea"/>
                <a:cs typeface="+mn-cs"/>
              </a:defRPr>
            </a:lvl4pPr>
            <a:lvl5pPr marL="1819494" indent="0" algn="l" defTabSz="454888" rtl="0" eaLnBrk="1" latinLnBrk="0" hangingPunct="1">
              <a:spcBef>
                <a:spcPct val="20000"/>
              </a:spcBef>
              <a:buFont typeface="Arial"/>
              <a:buNone/>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Source: VAB / Research Now “Program Engagement” Survey, April 2018</a:t>
            </a:r>
            <a:r>
              <a:rPr kumimoji="0" lang="en-US" sz="800" b="0" i="0" u="none" strike="noStrike" kern="1200" cap="none" spc="0" normalizeH="0" baseline="0" noProof="0" dirty="0">
                <a:ln>
                  <a:noFill/>
                </a:ln>
                <a:solidFill>
                  <a:schemeClr val="bg1"/>
                </a:solidFill>
                <a:effectLst/>
                <a:uLnTx/>
                <a:uFillTx/>
                <a:latin typeface="Trebuchet MS"/>
                <a:ea typeface="+mn-ea"/>
                <a:cs typeface="+mn-cs"/>
              </a:rPr>
              <a:t>. </a:t>
            </a:r>
            <a:r>
              <a:rPr lang="en-US" sz="800" dirty="0">
                <a:solidFill>
                  <a:schemeClr val="bg1"/>
                </a:solidFill>
              </a:rPr>
              <a:t>YouTube Enthusiasts = Respondents who regularly watch original content on YouTube (375). Total Respondents=1,001.</a:t>
            </a:r>
            <a:endParaRPr kumimoji="0" lang="en-US" sz="800" b="0" i="0" u="none" strike="noStrike" kern="1200" cap="none" spc="0" normalizeH="0" baseline="0" noProof="0" dirty="0">
              <a:ln>
                <a:noFill/>
              </a:ln>
              <a:solidFill>
                <a:schemeClr val="bg1"/>
              </a:solidFill>
              <a:effectLst/>
              <a:uLnTx/>
              <a:uFillTx/>
              <a:latin typeface="Trebuchet MS"/>
            </a:endParaRPr>
          </a:p>
        </p:txBody>
      </p:sp>
      <p:sp>
        <p:nvSpPr>
          <p:cNvPr id="9" name="TextBox 8">
            <a:extLst>
              <a:ext uri="{FF2B5EF4-FFF2-40B4-BE49-F238E27FC236}">
                <a16:creationId xmlns:a16="http://schemas.microsoft.com/office/drawing/2014/main" id="{6E5C4584-A00C-4438-8644-579D8DA4A9FC}"/>
              </a:ext>
            </a:extLst>
          </p:cNvPr>
          <p:cNvSpPr txBox="1"/>
          <p:nvPr/>
        </p:nvSpPr>
        <p:spPr>
          <a:xfrm>
            <a:off x="4556642" y="928815"/>
            <a:ext cx="3078715" cy="523220"/>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Trebuchet MS"/>
                <a:ea typeface="+mn-ea"/>
                <a:cs typeface="+mn-cs"/>
              </a:rPr>
              <a:t>YouTube Enthusiast vs. Adults 18+</a:t>
            </a:r>
            <a:r>
              <a:rPr kumimoji="0" lang="en-US" sz="1400" b="1" i="0" strike="noStrike" kern="1200" cap="none" spc="0" normalizeH="0" baseline="0" noProof="0" dirty="0">
                <a:ln>
                  <a:noFill/>
                </a:ln>
                <a:solidFill>
                  <a:prstClr val="white"/>
                </a:solidFill>
                <a:effectLst/>
                <a:uLnTx/>
                <a:uFillTx/>
                <a:latin typeface="Trebuchet MS"/>
                <a:ea typeface="+mn-ea"/>
                <a:cs typeface="+mn-cs"/>
              </a:rPr>
              <a:t> (Index)</a:t>
            </a:r>
            <a:endParaRPr kumimoji="0" lang="en-US" sz="1400" b="1" i="0" u="sng" strike="noStrike" kern="1200" cap="none" spc="0" normalizeH="0" baseline="0" noProof="0" dirty="0">
              <a:ln>
                <a:noFill/>
              </a:ln>
              <a:solidFill>
                <a:prstClr val="white"/>
              </a:solidFill>
              <a:effectLst/>
              <a:uLnTx/>
              <a:uFillTx/>
              <a:latin typeface="Trebuchet MS"/>
              <a:ea typeface="+mn-ea"/>
              <a:cs typeface="+mn-cs"/>
            </a:endParaRPr>
          </a:p>
        </p:txBody>
      </p:sp>
      <p:cxnSp>
        <p:nvCxnSpPr>
          <p:cNvPr id="4115" name="Straight Connector 4114">
            <a:extLst>
              <a:ext uri="{FF2B5EF4-FFF2-40B4-BE49-F238E27FC236}">
                <a16:creationId xmlns:a16="http://schemas.microsoft.com/office/drawing/2014/main" id="{750004AE-DEF2-4FDC-9FF1-1B5BFBE07C6F}"/>
              </a:ext>
            </a:extLst>
          </p:cNvPr>
          <p:cNvCxnSpPr/>
          <p:nvPr/>
        </p:nvCxnSpPr>
        <p:spPr>
          <a:xfrm>
            <a:off x="142916" y="4191546"/>
            <a:ext cx="11906168" cy="0"/>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783391C-6157-4A68-AF61-CC4374AC9969}"/>
              </a:ext>
            </a:extLst>
          </p:cNvPr>
          <p:cNvSpPr txBox="1"/>
          <p:nvPr/>
        </p:nvSpPr>
        <p:spPr>
          <a:xfrm>
            <a:off x="10416958" y="1880533"/>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21" name="TextBox 20">
            <a:extLst>
              <a:ext uri="{FF2B5EF4-FFF2-40B4-BE49-F238E27FC236}">
                <a16:creationId xmlns:a16="http://schemas.microsoft.com/office/drawing/2014/main" id="{34305A37-A94C-4ABD-82DF-F8A6242BEA23}"/>
              </a:ext>
            </a:extLst>
          </p:cNvPr>
          <p:cNvSpPr txBox="1"/>
          <p:nvPr/>
        </p:nvSpPr>
        <p:spPr>
          <a:xfrm>
            <a:off x="10464753" y="4679636"/>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64" name="TextBox 63">
            <a:extLst>
              <a:ext uri="{FF2B5EF4-FFF2-40B4-BE49-F238E27FC236}">
                <a16:creationId xmlns:a16="http://schemas.microsoft.com/office/drawing/2014/main" id="{022B2957-A2AF-43F7-A42E-2441E98CF8C0}"/>
              </a:ext>
            </a:extLst>
          </p:cNvPr>
          <p:cNvSpPr txBox="1"/>
          <p:nvPr/>
        </p:nvSpPr>
        <p:spPr>
          <a:xfrm>
            <a:off x="6936268" y="5046151"/>
            <a:ext cx="3431756"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Have Purchased A Product I Saw While Watching A TV Program (either a TV ad or in the actual program)</a:t>
            </a:r>
          </a:p>
        </p:txBody>
      </p:sp>
      <p:sp>
        <p:nvSpPr>
          <p:cNvPr id="65" name="TextBox 64">
            <a:extLst>
              <a:ext uri="{FF2B5EF4-FFF2-40B4-BE49-F238E27FC236}">
                <a16:creationId xmlns:a16="http://schemas.microsoft.com/office/drawing/2014/main" id="{8BAF9D05-138B-495B-9999-B3A3BC980294}"/>
              </a:ext>
            </a:extLst>
          </p:cNvPr>
          <p:cNvSpPr txBox="1"/>
          <p:nvPr/>
        </p:nvSpPr>
        <p:spPr>
          <a:xfrm>
            <a:off x="10575024" y="5092318"/>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224</a:t>
            </a:r>
          </a:p>
        </p:txBody>
      </p:sp>
      <p:grpSp>
        <p:nvGrpSpPr>
          <p:cNvPr id="14" name="Group 13">
            <a:extLst>
              <a:ext uri="{FF2B5EF4-FFF2-40B4-BE49-F238E27FC236}">
                <a16:creationId xmlns:a16="http://schemas.microsoft.com/office/drawing/2014/main" id="{1D33ABB0-ED9D-40F6-B624-BF8C16FD836D}"/>
              </a:ext>
            </a:extLst>
          </p:cNvPr>
          <p:cNvGrpSpPr/>
          <p:nvPr/>
        </p:nvGrpSpPr>
        <p:grpSpPr>
          <a:xfrm>
            <a:off x="6902551" y="4317623"/>
            <a:ext cx="3281434" cy="722754"/>
            <a:chOff x="7562320" y="4474541"/>
            <a:chExt cx="2719596" cy="722754"/>
          </a:xfrm>
        </p:grpSpPr>
        <p:pic>
          <p:nvPicPr>
            <p:cNvPr id="4104" name="Picture 8" descr="Image result for money flat art">
              <a:extLst>
                <a:ext uri="{FF2B5EF4-FFF2-40B4-BE49-F238E27FC236}">
                  <a16:creationId xmlns:a16="http://schemas.microsoft.com/office/drawing/2014/main" id="{A5F92094-56A4-4303-B7E3-5417ABB0E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320" y="4474541"/>
              <a:ext cx="487256" cy="583734"/>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2D25B99-7113-45C1-82A3-B0F4A2D9C4CA}"/>
                </a:ext>
              </a:extLst>
            </p:cNvPr>
            <p:cNvSpPr txBox="1"/>
            <p:nvPr/>
          </p:nvSpPr>
          <p:spPr>
            <a:xfrm>
              <a:off x="8242661" y="4612520"/>
              <a:ext cx="2039255" cy="584775"/>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Inspired To Purchase</a:t>
              </a:r>
            </a:p>
          </p:txBody>
        </p:sp>
      </p:grpSp>
      <p:sp>
        <p:nvSpPr>
          <p:cNvPr id="19" name="TextBox 18">
            <a:extLst>
              <a:ext uri="{FF2B5EF4-FFF2-40B4-BE49-F238E27FC236}">
                <a16:creationId xmlns:a16="http://schemas.microsoft.com/office/drawing/2014/main" id="{536CCDDB-D5EC-4F9F-9D11-BC2C0201E1EC}"/>
              </a:ext>
            </a:extLst>
          </p:cNvPr>
          <p:cNvSpPr txBox="1"/>
          <p:nvPr/>
        </p:nvSpPr>
        <p:spPr>
          <a:xfrm>
            <a:off x="4467059" y="4717289"/>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58" name="TextBox 57">
            <a:extLst>
              <a:ext uri="{FF2B5EF4-FFF2-40B4-BE49-F238E27FC236}">
                <a16:creationId xmlns:a16="http://schemas.microsoft.com/office/drawing/2014/main" id="{CB0D3268-639F-4CE4-B4BD-F102417F7EB6}"/>
              </a:ext>
            </a:extLst>
          </p:cNvPr>
          <p:cNvSpPr txBox="1"/>
          <p:nvPr/>
        </p:nvSpPr>
        <p:spPr>
          <a:xfrm>
            <a:off x="486356" y="5010994"/>
            <a:ext cx="3880410"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Feel Personally Connected To The Characters Of Their Favorite TV Programs</a:t>
            </a:r>
          </a:p>
        </p:txBody>
      </p:sp>
      <p:sp>
        <p:nvSpPr>
          <p:cNvPr id="59" name="TextBox 58">
            <a:extLst>
              <a:ext uri="{FF2B5EF4-FFF2-40B4-BE49-F238E27FC236}">
                <a16:creationId xmlns:a16="http://schemas.microsoft.com/office/drawing/2014/main" id="{932A7C84-7F20-4B2D-8143-F74B5A4F6F52}"/>
              </a:ext>
            </a:extLst>
          </p:cNvPr>
          <p:cNvSpPr txBox="1"/>
          <p:nvPr/>
        </p:nvSpPr>
        <p:spPr>
          <a:xfrm>
            <a:off x="4573767" y="5057161"/>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147</a:t>
            </a:r>
          </a:p>
        </p:txBody>
      </p:sp>
      <p:sp>
        <p:nvSpPr>
          <p:cNvPr id="61" name="TextBox 60">
            <a:extLst>
              <a:ext uri="{FF2B5EF4-FFF2-40B4-BE49-F238E27FC236}">
                <a16:creationId xmlns:a16="http://schemas.microsoft.com/office/drawing/2014/main" id="{1FFE78FA-E3E7-48A8-B345-394833D20AB2}"/>
              </a:ext>
            </a:extLst>
          </p:cNvPr>
          <p:cNvSpPr txBox="1"/>
          <p:nvPr/>
        </p:nvSpPr>
        <p:spPr>
          <a:xfrm>
            <a:off x="407816" y="5969480"/>
            <a:ext cx="4376136"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Watch Other Shows Or Movies Because An Actor From One Of Their Favorite Programs Was In It</a:t>
            </a:r>
          </a:p>
        </p:txBody>
      </p:sp>
      <p:sp>
        <p:nvSpPr>
          <p:cNvPr id="62" name="TextBox 61">
            <a:extLst>
              <a:ext uri="{FF2B5EF4-FFF2-40B4-BE49-F238E27FC236}">
                <a16:creationId xmlns:a16="http://schemas.microsoft.com/office/drawing/2014/main" id="{A7006832-A70A-4DB3-B2C6-14D41110B0F5}"/>
              </a:ext>
            </a:extLst>
          </p:cNvPr>
          <p:cNvSpPr txBox="1"/>
          <p:nvPr/>
        </p:nvSpPr>
        <p:spPr>
          <a:xfrm>
            <a:off x="4573767" y="6015647"/>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109</a:t>
            </a:r>
          </a:p>
        </p:txBody>
      </p:sp>
      <p:sp>
        <p:nvSpPr>
          <p:cNvPr id="10" name="TextBox 9">
            <a:extLst>
              <a:ext uri="{FF2B5EF4-FFF2-40B4-BE49-F238E27FC236}">
                <a16:creationId xmlns:a16="http://schemas.microsoft.com/office/drawing/2014/main" id="{29C1B72F-912C-4D10-B4A2-FB3FAACFA8E9}"/>
              </a:ext>
            </a:extLst>
          </p:cNvPr>
          <p:cNvSpPr txBox="1"/>
          <p:nvPr/>
        </p:nvSpPr>
        <p:spPr>
          <a:xfrm>
            <a:off x="4417365" y="1898217"/>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11" name="TextBox 10">
            <a:extLst>
              <a:ext uri="{FF2B5EF4-FFF2-40B4-BE49-F238E27FC236}">
                <a16:creationId xmlns:a16="http://schemas.microsoft.com/office/drawing/2014/main" id="{FF1249E4-D168-467E-AAA2-11CDC4C265D4}"/>
              </a:ext>
            </a:extLst>
          </p:cNvPr>
          <p:cNvSpPr txBox="1"/>
          <p:nvPr/>
        </p:nvSpPr>
        <p:spPr>
          <a:xfrm>
            <a:off x="400469" y="2671772"/>
            <a:ext cx="3749048"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Follow Or “Like” TV Programs / Characters / Actors On Facebook Or Instagram</a:t>
            </a:r>
          </a:p>
        </p:txBody>
      </p:sp>
      <p:sp>
        <p:nvSpPr>
          <p:cNvPr id="12" name="TextBox 11">
            <a:extLst>
              <a:ext uri="{FF2B5EF4-FFF2-40B4-BE49-F238E27FC236}">
                <a16:creationId xmlns:a16="http://schemas.microsoft.com/office/drawing/2014/main" id="{75398C4B-EC0C-46BC-9110-A067CC9B1491}"/>
              </a:ext>
            </a:extLst>
          </p:cNvPr>
          <p:cNvSpPr txBox="1"/>
          <p:nvPr/>
        </p:nvSpPr>
        <p:spPr>
          <a:xfrm>
            <a:off x="4524073" y="271793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221</a:t>
            </a:r>
          </a:p>
        </p:txBody>
      </p:sp>
      <p:sp>
        <p:nvSpPr>
          <p:cNvPr id="24" name="TextBox 23">
            <a:extLst>
              <a:ext uri="{FF2B5EF4-FFF2-40B4-BE49-F238E27FC236}">
                <a16:creationId xmlns:a16="http://schemas.microsoft.com/office/drawing/2014/main" id="{D2E79DEA-25AD-417F-83AE-E2AB076C1065}"/>
              </a:ext>
            </a:extLst>
          </p:cNvPr>
          <p:cNvSpPr txBox="1"/>
          <p:nvPr/>
        </p:nvSpPr>
        <p:spPr>
          <a:xfrm>
            <a:off x="6884910" y="2686308"/>
            <a:ext cx="3299074"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Share, Post Or Tweet Video Clips / Content About A TV Program</a:t>
            </a:r>
          </a:p>
        </p:txBody>
      </p:sp>
      <p:sp>
        <p:nvSpPr>
          <p:cNvPr id="27" name="TextBox 26">
            <a:extLst>
              <a:ext uri="{FF2B5EF4-FFF2-40B4-BE49-F238E27FC236}">
                <a16:creationId xmlns:a16="http://schemas.microsoft.com/office/drawing/2014/main" id="{FB814A08-B451-4260-9742-668C6C083C96}"/>
              </a:ext>
            </a:extLst>
          </p:cNvPr>
          <p:cNvSpPr txBox="1"/>
          <p:nvPr/>
        </p:nvSpPr>
        <p:spPr>
          <a:xfrm>
            <a:off x="10523666" y="2732475"/>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228</a:t>
            </a:r>
          </a:p>
        </p:txBody>
      </p:sp>
      <p:sp>
        <p:nvSpPr>
          <p:cNvPr id="29" name="TextBox 28">
            <a:extLst>
              <a:ext uri="{FF2B5EF4-FFF2-40B4-BE49-F238E27FC236}">
                <a16:creationId xmlns:a16="http://schemas.microsoft.com/office/drawing/2014/main" id="{F036CBCB-56B3-43EC-B039-699D97228EC4}"/>
              </a:ext>
            </a:extLst>
          </p:cNvPr>
          <p:cNvSpPr txBox="1"/>
          <p:nvPr/>
        </p:nvSpPr>
        <p:spPr>
          <a:xfrm>
            <a:off x="400466" y="3151685"/>
            <a:ext cx="3564950"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Go On Wikipedia To Learn More About A TV Show’s Topic Or Actor / Character</a:t>
            </a:r>
          </a:p>
        </p:txBody>
      </p:sp>
      <p:sp>
        <p:nvSpPr>
          <p:cNvPr id="30" name="TextBox 29">
            <a:extLst>
              <a:ext uri="{FF2B5EF4-FFF2-40B4-BE49-F238E27FC236}">
                <a16:creationId xmlns:a16="http://schemas.microsoft.com/office/drawing/2014/main" id="{DC269FC7-330D-4C35-9A8A-EE1C9D3F94F1}"/>
              </a:ext>
            </a:extLst>
          </p:cNvPr>
          <p:cNvSpPr txBox="1"/>
          <p:nvPr/>
        </p:nvSpPr>
        <p:spPr>
          <a:xfrm>
            <a:off x="4425942" y="3197852"/>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182</a:t>
            </a:r>
          </a:p>
        </p:txBody>
      </p:sp>
      <p:sp>
        <p:nvSpPr>
          <p:cNvPr id="32" name="TextBox 31">
            <a:extLst>
              <a:ext uri="{FF2B5EF4-FFF2-40B4-BE49-F238E27FC236}">
                <a16:creationId xmlns:a16="http://schemas.microsoft.com/office/drawing/2014/main" id="{6D922418-773E-44B5-9B56-2FCE42387DAB}"/>
              </a:ext>
            </a:extLst>
          </p:cNvPr>
          <p:cNvSpPr txBox="1"/>
          <p:nvPr/>
        </p:nvSpPr>
        <p:spPr>
          <a:xfrm>
            <a:off x="6884910" y="2290155"/>
            <a:ext cx="3314593"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Tweet About Or Read A Tweet About A TV Program</a:t>
            </a:r>
            <a:endParaRPr kumimoji="0" lang="en-US" sz="1000" b="0" i="1" u="none" strike="noStrike" kern="1200" cap="none" spc="0" normalizeH="0" baseline="0" noProof="0" dirty="0">
              <a:ln>
                <a:noFill/>
              </a:ln>
              <a:solidFill>
                <a:prstClr val="white"/>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C7A7ABBD-91A9-407F-B822-A9BEC1D3D56F}"/>
              </a:ext>
            </a:extLst>
          </p:cNvPr>
          <p:cNvSpPr txBox="1"/>
          <p:nvPr/>
        </p:nvSpPr>
        <p:spPr>
          <a:xfrm>
            <a:off x="10523666" y="2259377"/>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225</a:t>
            </a:r>
          </a:p>
        </p:txBody>
      </p:sp>
      <p:sp>
        <p:nvSpPr>
          <p:cNvPr id="52" name="TextBox 51">
            <a:extLst>
              <a:ext uri="{FF2B5EF4-FFF2-40B4-BE49-F238E27FC236}">
                <a16:creationId xmlns:a16="http://schemas.microsoft.com/office/drawing/2014/main" id="{50F07A24-EF8F-42AC-BDBE-86E3B9DE8755}"/>
              </a:ext>
            </a:extLst>
          </p:cNvPr>
          <p:cNvSpPr txBox="1"/>
          <p:nvPr/>
        </p:nvSpPr>
        <p:spPr>
          <a:xfrm>
            <a:off x="400466" y="2315561"/>
            <a:ext cx="2342732"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Visit A TV Show’s Official Website </a:t>
            </a:r>
          </a:p>
        </p:txBody>
      </p:sp>
      <p:sp>
        <p:nvSpPr>
          <p:cNvPr id="53" name="TextBox 52">
            <a:extLst>
              <a:ext uri="{FF2B5EF4-FFF2-40B4-BE49-F238E27FC236}">
                <a16:creationId xmlns:a16="http://schemas.microsoft.com/office/drawing/2014/main" id="{7C67DDA7-3F70-4BF4-BDA8-08BFAFE972BA}"/>
              </a:ext>
            </a:extLst>
          </p:cNvPr>
          <p:cNvSpPr txBox="1"/>
          <p:nvPr/>
        </p:nvSpPr>
        <p:spPr>
          <a:xfrm>
            <a:off x="4524073" y="228478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204</a:t>
            </a:r>
          </a:p>
        </p:txBody>
      </p:sp>
      <p:grpSp>
        <p:nvGrpSpPr>
          <p:cNvPr id="4102" name="Group 4101">
            <a:extLst>
              <a:ext uri="{FF2B5EF4-FFF2-40B4-BE49-F238E27FC236}">
                <a16:creationId xmlns:a16="http://schemas.microsoft.com/office/drawing/2014/main" id="{5A2CAE69-7623-4E28-96B3-BB1841ABBDB1}"/>
              </a:ext>
            </a:extLst>
          </p:cNvPr>
          <p:cNvGrpSpPr/>
          <p:nvPr/>
        </p:nvGrpSpPr>
        <p:grpSpPr>
          <a:xfrm>
            <a:off x="400469" y="1371828"/>
            <a:ext cx="3499443" cy="599095"/>
            <a:chOff x="2190266" y="1343107"/>
            <a:chExt cx="3499443" cy="599095"/>
          </a:xfrm>
        </p:grpSpPr>
        <p:pic>
          <p:nvPicPr>
            <p:cNvPr id="1026" name="Picture 2" descr="Related image">
              <a:extLst>
                <a:ext uri="{FF2B5EF4-FFF2-40B4-BE49-F238E27FC236}">
                  <a16:creationId xmlns:a16="http://schemas.microsoft.com/office/drawing/2014/main" id="{87A6E70D-86BB-4942-8EA9-4D77114EC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266" y="1343107"/>
              <a:ext cx="599095" cy="599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79BC97-8FDB-4A11-BB4A-011A7C72B76D}"/>
                </a:ext>
              </a:extLst>
            </p:cNvPr>
            <p:cNvSpPr txBox="1"/>
            <p:nvPr/>
          </p:nvSpPr>
          <p:spPr>
            <a:xfrm>
              <a:off x="2836210" y="1488766"/>
              <a:ext cx="2853499" cy="338554"/>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Thirst For More</a:t>
              </a:r>
            </a:p>
          </p:txBody>
        </p:sp>
      </p:grpSp>
      <p:grpSp>
        <p:nvGrpSpPr>
          <p:cNvPr id="4106" name="Group 4105">
            <a:extLst>
              <a:ext uri="{FF2B5EF4-FFF2-40B4-BE49-F238E27FC236}">
                <a16:creationId xmlns:a16="http://schemas.microsoft.com/office/drawing/2014/main" id="{A243D13E-82A7-4E1A-A3DE-6AE80B67B437}"/>
              </a:ext>
            </a:extLst>
          </p:cNvPr>
          <p:cNvGrpSpPr/>
          <p:nvPr/>
        </p:nvGrpSpPr>
        <p:grpSpPr>
          <a:xfrm>
            <a:off x="400465" y="4353987"/>
            <a:ext cx="4582069" cy="592343"/>
            <a:chOff x="1469290" y="4195964"/>
            <a:chExt cx="4208029" cy="592343"/>
          </a:xfrm>
        </p:grpSpPr>
        <p:sp>
          <p:nvSpPr>
            <p:cNvPr id="71" name="TextBox 70">
              <a:extLst>
                <a:ext uri="{FF2B5EF4-FFF2-40B4-BE49-F238E27FC236}">
                  <a16:creationId xmlns:a16="http://schemas.microsoft.com/office/drawing/2014/main" id="{0A2CC809-A505-435E-AC5B-51FF14152F64}"/>
                </a:ext>
              </a:extLst>
            </p:cNvPr>
            <p:cNvSpPr txBox="1"/>
            <p:nvPr/>
          </p:nvSpPr>
          <p:spPr>
            <a:xfrm>
              <a:off x="2051350" y="4203532"/>
              <a:ext cx="3625969" cy="584775"/>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Attached To The Characters &amp; Programs</a:t>
              </a:r>
            </a:p>
          </p:txBody>
        </p:sp>
        <p:pic>
          <p:nvPicPr>
            <p:cNvPr id="1028" name="Picture 4" descr="Image result for heart in a circle flat art">
              <a:extLst>
                <a:ext uri="{FF2B5EF4-FFF2-40B4-BE49-F238E27FC236}">
                  <a16:creationId xmlns:a16="http://schemas.microsoft.com/office/drawing/2014/main" id="{29802210-5757-427B-8538-5ADB43254E3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68" t="2671" r="2116" b="8795"/>
            <a:stretch/>
          </p:blipFill>
          <p:spPr bwMode="auto">
            <a:xfrm>
              <a:off x="1469290" y="4195964"/>
              <a:ext cx="561557" cy="56038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5" name="Straight Connector 94">
            <a:extLst>
              <a:ext uri="{FF2B5EF4-FFF2-40B4-BE49-F238E27FC236}">
                <a16:creationId xmlns:a16="http://schemas.microsoft.com/office/drawing/2014/main" id="{E5295615-60F9-4317-8635-797D6239095C}"/>
              </a:ext>
            </a:extLst>
          </p:cNvPr>
          <p:cNvCxnSpPr>
            <a:cxnSpLocks/>
          </p:cNvCxnSpPr>
          <p:nvPr/>
        </p:nvCxnSpPr>
        <p:spPr>
          <a:xfrm flipV="1">
            <a:off x="6096000" y="1919977"/>
            <a:ext cx="0" cy="4543138"/>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nvGrpSpPr>
          <p:cNvPr id="4107" name="Group 4106">
            <a:extLst>
              <a:ext uri="{FF2B5EF4-FFF2-40B4-BE49-F238E27FC236}">
                <a16:creationId xmlns:a16="http://schemas.microsoft.com/office/drawing/2014/main" id="{6FF6E76A-3487-4EE0-A937-03A097EAF244}"/>
              </a:ext>
            </a:extLst>
          </p:cNvPr>
          <p:cNvGrpSpPr/>
          <p:nvPr/>
        </p:nvGrpSpPr>
        <p:grpSpPr>
          <a:xfrm>
            <a:off x="7033196" y="1445633"/>
            <a:ext cx="2483277" cy="580828"/>
            <a:chOff x="8239955" y="1361374"/>
            <a:chExt cx="2483277" cy="580828"/>
          </a:xfrm>
        </p:grpSpPr>
        <p:sp>
          <p:nvSpPr>
            <p:cNvPr id="70" name="TextBox 69">
              <a:extLst>
                <a:ext uri="{FF2B5EF4-FFF2-40B4-BE49-F238E27FC236}">
                  <a16:creationId xmlns:a16="http://schemas.microsoft.com/office/drawing/2014/main" id="{D59A9846-9388-4D09-8209-4B3A558E1DF3}"/>
                </a:ext>
              </a:extLst>
            </p:cNvPr>
            <p:cNvSpPr txBox="1"/>
            <p:nvPr/>
          </p:nvSpPr>
          <p:spPr>
            <a:xfrm>
              <a:off x="8870894" y="1463278"/>
              <a:ext cx="1852338" cy="338554"/>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Actively Engaged</a:t>
              </a:r>
            </a:p>
          </p:txBody>
        </p:sp>
        <p:pic>
          <p:nvPicPr>
            <p:cNvPr id="4100" name="Picture 4099">
              <a:extLst>
                <a:ext uri="{FF2B5EF4-FFF2-40B4-BE49-F238E27FC236}">
                  <a16:creationId xmlns:a16="http://schemas.microsoft.com/office/drawing/2014/main" id="{E6830F63-91C2-467E-B666-9BB150F94717}"/>
                </a:ext>
              </a:extLst>
            </p:cNvPr>
            <p:cNvPicPr>
              <a:picLocks noChangeAspect="1"/>
            </p:cNvPicPr>
            <p:nvPr/>
          </p:nvPicPr>
          <p:blipFill>
            <a:blip r:embed="rId7"/>
            <a:stretch>
              <a:fillRect/>
            </a:stretch>
          </p:blipFill>
          <p:spPr>
            <a:xfrm>
              <a:off x="8239955" y="1361374"/>
              <a:ext cx="580828" cy="580828"/>
            </a:xfrm>
            <a:prstGeom prst="rect">
              <a:avLst/>
            </a:prstGeom>
          </p:spPr>
        </p:pic>
      </p:grpSp>
      <p:sp>
        <p:nvSpPr>
          <p:cNvPr id="87" name="TextBox 86">
            <a:extLst>
              <a:ext uri="{FF2B5EF4-FFF2-40B4-BE49-F238E27FC236}">
                <a16:creationId xmlns:a16="http://schemas.microsoft.com/office/drawing/2014/main" id="{94F6E557-970A-4552-9814-0F60E59F765B}"/>
              </a:ext>
            </a:extLst>
          </p:cNvPr>
          <p:cNvSpPr txBox="1"/>
          <p:nvPr/>
        </p:nvSpPr>
        <p:spPr>
          <a:xfrm>
            <a:off x="6936268" y="5526823"/>
            <a:ext cx="3314593"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Trebuchet MS"/>
              </a:rPr>
              <a:t>Visited A Location / Vacationed At A Place Because It Was Featured On A TV Show</a:t>
            </a:r>
            <a:endParaRPr kumimoji="0" lang="en-US" sz="1000" b="0" i="1" u="none" strike="noStrike" kern="1200" cap="none" spc="0" normalizeH="0" baseline="0" noProof="0" dirty="0">
              <a:ln>
                <a:noFill/>
              </a:ln>
              <a:solidFill>
                <a:prstClr val="white"/>
              </a:solidFill>
              <a:effectLst/>
              <a:uLnTx/>
              <a:uFillTx/>
              <a:latin typeface="Trebuchet MS"/>
              <a:ea typeface="+mn-ea"/>
              <a:cs typeface="+mn-cs"/>
            </a:endParaRPr>
          </a:p>
        </p:txBody>
      </p:sp>
      <p:sp>
        <p:nvSpPr>
          <p:cNvPr id="88" name="TextBox 87">
            <a:extLst>
              <a:ext uri="{FF2B5EF4-FFF2-40B4-BE49-F238E27FC236}">
                <a16:creationId xmlns:a16="http://schemas.microsoft.com/office/drawing/2014/main" id="{581751A2-17CC-4DCB-8297-C8933EE40150}"/>
              </a:ext>
            </a:extLst>
          </p:cNvPr>
          <p:cNvSpPr txBox="1"/>
          <p:nvPr/>
        </p:nvSpPr>
        <p:spPr>
          <a:xfrm>
            <a:off x="10575024" y="5572990"/>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139</a:t>
            </a:r>
          </a:p>
        </p:txBody>
      </p:sp>
      <p:sp>
        <p:nvSpPr>
          <p:cNvPr id="89" name="TextBox 88">
            <a:extLst>
              <a:ext uri="{FF2B5EF4-FFF2-40B4-BE49-F238E27FC236}">
                <a16:creationId xmlns:a16="http://schemas.microsoft.com/office/drawing/2014/main" id="{3F5F6058-DE28-411F-A45B-7E728C8E4E6C}"/>
              </a:ext>
            </a:extLst>
          </p:cNvPr>
          <p:cNvSpPr txBox="1"/>
          <p:nvPr/>
        </p:nvSpPr>
        <p:spPr>
          <a:xfrm>
            <a:off x="6884910" y="3266492"/>
            <a:ext cx="3512348"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Trebuchet MS"/>
              </a:rPr>
              <a:t>Discuss TV Programs With Friends, Family &amp; Co-workers</a:t>
            </a:r>
            <a:endParaRPr kumimoji="0" lang="en-US" sz="1000" b="0" i="1" u="none" strike="noStrike" kern="1200" cap="none" spc="0" normalizeH="0" baseline="0" noProof="0" dirty="0">
              <a:ln>
                <a:noFill/>
              </a:ln>
              <a:solidFill>
                <a:prstClr val="white"/>
              </a:solidFill>
              <a:effectLst/>
              <a:uLnTx/>
              <a:uFillTx/>
              <a:latin typeface="Trebuchet MS"/>
              <a:ea typeface="+mn-ea"/>
              <a:cs typeface="+mn-cs"/>
            </a:endParaRPr>
          </a:p>
        </p:txBody>
      </p:sp>
      <p:sp>
        <p:nvSpPr>
          <p:cNvPr id="90" name="TextBox 89">
            <a:extLst>
              <a:ext uri="{FF2B5EF4-FFF2-40B4-BE49-F238E27FC236}">
                <a16:creationId xmlns:a16="http://schemas.microsoft.com/office/drawing/2014/main" id="{6212E55C-5B6A-4B2F-BB7B-A17D53EA3B47}"/>
              </a:ext>
            </a:extLst>
          </p:cNvPr>
          <p:cNvSpPr txBox="1"/>
          <p:nvPr/>
        </p:nvSpPr>
        <p:spPr>
          <a:xfrm>
            <a:off x="10523666" y="3235714"/>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167</a:t>
            </a:r>
          </a:p>
        </p:txBody>
      </p:sp>
      <p:sp>
        <p:nvSpPr>
          <p:cNvPr id="91" name="TextBox 90">
            <a:extLst>
              <a:ext uri="{FF2B5EF4-FFF2-40B4-BE49-F238E27FC236}">
                <a16:creationId xmlns:a16="http://schemas.microsoft.com/office/drawing/2014/main" id="{D7E74A1F-9649-4CA7-A3B6-93C5E8435F16}"/>
              </a:ext>
            </a:extLst>
          </p:cNvPr>
          <p:cNvSpPr txBox="1"/>
          <p:nvPr/>
        </p:nvSpPr>
        <p:spPr>
          <a:xfrm>
            <a:off x="455476" y="5458236"/>
            <a:ext cx="4011582"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Look Up The Actors In The Show To Learn More About Them ‘Off The Screen’ Or See What Other Shows / Films They have Been In</a:t>
            </a:r>
          </a:p>
        </p:txBody>
      </p:sp>
      <p:sp>
        <p:nvSpPr>
          <p:cNvPr id="92" name="TextBox 91">
            <a:extLst>
              <a:ext uri="{FF2B5EF4-FFF2-40B4-BE49-F238E27FC236}">
                <a16:creationId xmlns:a16="http://schemas.microsoft.com/office/drawing/2014/main" id="{DCADCFEE-6AEC-49C9-B916-A51C831A9019}"/>
              </a:ext>
            </a:extLst>
          </p:cNvPr>
          <p:cNvSpPr txBox="1"/>
          <p:nvPr/>
        </p:nvSpPr>
        <p:spPr>
          <a:xfrm>
            <a:off x="4475636" y="5504403"/>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114</a:t>
            </a:r>
          </a:p>
        </p:txBody>
      </p:sp>
      <p:sp>
        <p:nvSpPr>
          <p:cNvPr id="93" name="TextBox 92">
            <a:extLst>
              <a:ext uri="{FF2B5EF4-FFF2-40B4-BE49-F238E27FC236}">
                <a16:creationId xmlns:a16="http://schemas.microsoft.com/office/drawing/2014/main" id="{8B5D3DCD-B7A9-4EE9-A966-B77017FCDD0C}"/>
              </a:ext>
            </a:extLst>
          </p:cNvPr>
          <p:cNvSpPr txBox="1"/>
          <p:nvPr/>
        </p:nvSpPr>
        <p:spPr>
          <a:xfrm>
            <a:off x="400465" y="3659152"/>
            <a:ext cx="3564950"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Read Actor Or Cast News To Learn More About What’s Going On “Behind The Scenes”</a:t>
            </a:r>
          </a:p>
        </p:txBody>
      </p:sp>
      <p:sp>
        <p:nvSpPr>
          <p:cNvPr id="94" name="TextBox 93">
            <a:extLst>
              <a:ext uri="{FF2B5EF4-FFF2-40B4-BE49-F238E27FC236}">
                <a16:creationId xmlns:a16="http://schemas.microsoft.com/office/drawing/2014/main" id="{419C6F45-7F59-4E39-82A0-B31E66B4607B}"/>
              </a:ext>
            </a:extLst>
          </p:cNvPr>
          <p:cNvSpPr txBox="1"/>
          <p:nvPr/>
        </p:nvSpPr>
        <p:spPr>
          <a:xfrm>
            <a:off x="4425941" y="3705319"/>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157</a:t>
            </a:r>
          </a:p>
        </p:txBody>
      </p:sp>
      <p:sp>
        <p:nvSpPr>
          <p:cNvPr id="96" name="TextBox 95">
            <a:extLst>
              <a:ext uri="{FF2B5EF4-FFF2-40B4-BE49-F238E27FC236}">
                <a16:creationId xmlns:a16="http://schemas.microsoft.com/office/drawing/2014/main" id="{3F62721D-BC32-4453-A4C9-773EA69464C4}"/>
              </a:ext>
            </a:extLst>
          </p:cNvPr>
          <p:cNvSpPr txBox="1"/>
          <p:nvPr/>
        </p:nvSpPr>
        <p:spPr>
          <a:xfrm>
            <a:off x="6884910" y="3673689"/>
            <a:ext cx="3512348"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Trebuchet MS"/>
              </a:rPr>
              <a:t>Read Or Post Comments About TV Content On YouTube</a:t>
            </a:r>
            <a:endParaRPr kumimoji="0" lang="en-US" sz="1000" b="0" i="1" u="none" strike="noStrike" kern="1200" cap="none" spc="0" normalizeH="0" baseline="0" noProof="0" dirty="0">
              <a:ln>
                <a:noFill/>
              </a:ln>
              <a:solidFill>
                <a:prstClr val="white"/>
              </a:solidFill>
              <a:effectLst/>
              <a:uLnTx/>
              <a:uFillTx/>
              <a:latin typeface="Trebuchet MS"/>
              <a:ea typeface="+mn-ea"/>
              <a:cs typeface="+mn-cs"/>
            </a:endParaRPr>
          </a:p>
        </p:txBody>
      </p:sp>
      <p:sp>
        <p:nvSpPr>
          <p:cNvPr id="97" name="TextBox 96">
            <a:extLst>
              <a:ext uri="{FF2B5EF4-FFF2-40B4-BE49-F238E27FC236}">
                <a16:creationId xmlns:a16="http://schemas.microsoft.com/office/drawing/2014/main" id="{5DA038FA-D749-42CC-AAD3-447C421126DF}"/>
              </a:ext>
            </a:extLst>
          </p:cNvPr>
          <p:cNvSpPr txBox="1"/>
          <p:nvPr/>
        </p:nvSpPr>
        <p:spPr>
          <a:xfrm>
            <a:off x="10523666" y="3642911"/>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219</a:t>
            </a:r>
          </a:p>
        </p:txBody>
      </p:sp>
      <p:sp>
        <p:nvSpPr>
          <p:cNvPr id="3" name="Rectangle 2">
            <a:extLst>
              <a:ext uri="{FF2B5EF4-FFF2-40B4-BE49-F238E27FC236}">
                <a16:creationId xmlns:a16="http://schemas.microsoft.com/office/drawing/2014/main" id="{4D4AB48B-DEB3-4CE4-9F09-41BED43FD357}"/>
              </a:ext>
            </a:extLst>
          </p:cNvPr>
          <p:cNvSpPr/>
          <p:nvPr/>
        </p:nvSpPr>
        <p:spPr>
          <a:xfrm>
            <a:off x="6915823" y="5991424"/>
            <a:ext cx="3452202" cy="400110"/>
          </a:xfrm>
          <a:prstGeom prst="rect">
            <a:avLst/>
          </a:prstGeom>
        </p:spPr>
        <p:txBody>
          <a:bodyPr wrap="square">
            <a:spAutoFit/>
          </a:bodyPr>
          <a:lstStyle/>
          <a:p>
            <a:r>
              <a:rPr lang="en-US" sz="1000" dirty="0">
                <a:solidFill>
                  <a:schemeClr val="bg1"/>
                </a:solidFill>
              </a:rPr>
              <a:t>Eaten At A Restaurant Because It, Or Its Chef / Owner, Was Featured On A TV Show</a:t>
            </a:r>
          </a:p>
        </p:txBody>
      </p:sp>
      <p:sp>
        <p:nvSpPr>
          <p:cNvPr id="54" name="TextBox 53">
            <a:extLst>
              <a:ext uri="{FF2B5EF4-FFF2-40B4-BE49-F238E27FC236}">
                <a16:creationId xmlns:a16="http://schemas.microsoft.com/office/drawing/2014/main" id="{8E6ED365-4FBB-4008-8E7A-6CDF5F8E1AA4}"/>
              </a:ext>
            </a:extLst>
          </p:cNvPr>
          <p:cNvSpPr txBox="1"/>
          <p:nvPr/>
        </p:nvSpPr>
        <p:spPr>
          <a:xfrm>
            <a:off x="10575024" y="6037591"/>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132</a:t>
            </a:r>
          </a:p>
        </p:txBody>
      </p:sp>
    </p:spTree>
    <p:extLst>
      <p:ext uri="{BB962C8B-B14F-4D97-AF65-F5344CB8AC3E}">
        <p14:creationId xmlns:p14="http://schemas.microsoft.com/office/powerpoint/2010/main" val="221984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25193" y="379256"/>
            <a:ext cx="11631846" cy="982705"/>
          </a:xfrm>
          <a:prstGeom prst="rect">
            <a:avLst/>
          </a:prstGeom>
          <a:noFill/>
        </p:spPr>
        <p:txBody>
          <a:bodyPr wrap="square" rtlCol="0">
            <a:spAutoFit/>
          </a:bodyPr>
          <a:lstStyle/>
          <a:p>
            <a:pPr marL="0" marR="0" lvl="0" indent="0" algn="l" defTabSz="586082" rtl="0" eaLnBrk="1" fontAlgn="auto" latinLnBrk="0" hangingPunct="1">
              <a:spcBef>
                <a:spcPts val="0"/>
              </a:spcBef>
              <a:spcAft>
                <a:spcPts val="0"/>
              </a:spcAft>
              <a:buClrTx/>
              <a:buSzTx/>
              <a:buFontTx/>
              <a:buNone/>
              <a:tabLst/>
              <a:defRPr/>
            </a:pPr>
            <a:r>
              <a:rPr kumimoji="0" lang="en-US" sz="2800" b="0" i="0" u="none" strike="noStrike" kern="1200" cap="none" spc="-100" normalizeH="0" baseline="0" noProof="0" dirty="0">
                <a:ln>
                  <a:noFill/>
                </a:ln>
                <a:solidFill>
                  <a:prstClr val="black"/>
                </a:solidFill>
                <a:effectLst/>
                <a:uLnTx/>
                <a:uFillTx/>
                <a:latin typeface="Trebuchet MS"/>
                <a:ea typeface="+mn-ea"/>
                <a:cs typeface="+mn-cs"/>
              </a:rPr>
              <a:t>YouTube Enthusiasts Are More Committed To TV Programming Than To Original YouTube Content</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0" name="TextBox 9"/>
          <p:cNvSpPr txBox="1"/>
          <p:nvPr/>
        </p:nvSpPr>
        <p:spPr>
          <a:xfrm>
            <a:off x="8395733" y="2332125"/>
            <a:ext cx="3520589" cy="1454950"/>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t>Their deep emotional connection to TV motivates them to actively engage beyond the TV airings – they share and post video clips, follow actors on social media, read recaps, discuss with family &amp; friends and buy goods and services related to what they see on TV</a:t>
            </a:r>
          </a:p>
        </p:txBody>
      </p:sp>
      <p:sp>
        <p:nvSpPr>
          <p:cNvPr id="19" name="Slide Number Placeholder 5">
            <a:extLst>
              <a:ext uri="{FF2B5EF4-FFF2-40B4-BE49-F238E27FC236}">
                <a16:creationId xmlns:a16="http://schemas.microsoft.com/office/drawing/2014/main" id="{19CBA48E-31F9-4D64-85E3-D56E5C127A10}"/>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4" name="Straight Connector 3">
            <a:extLst>
              <a:ext uri="{FF2B5EF4-FFF2-40B4-BE49-F238E27FC236}">
                <a16:creationId xmlns:a16="http://schemas.microsoft.com/office/drawing/2014/main" id="{95C93196-C6E6-4429-94B0-7BABFBB60491}"/>
              </a:ext>
            </a:extLst>
          </p:cNvPr>
          <p:cNvCxnSpPr>
            <a:cxnSpLocks/>
          </p:cNvCxnSpPr>
          <p:nvPr/>
        </p:nvCxnSpPr>
        <p:spPr>
          <a:xfrm flipH="1" flipV="1">
            <a:off x="3904233" y="2185316"/>
            <a:ext cx="587757" cy="469699"/>
          </a:xfrm>
          <a:prstGeom prst="line">
            <a:avLst/>
          </a:prstGeom>
          <a:ln w="19050">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6B0889A5-6C2F-40F8-BE7B-CAF4995C6EBC}"/>
              </a:ext>
            </a:extLst>
          </p:cNvPr>
          <p:cNvCxnSpPr>
            <a:cxnSpLocks/>
          </p:cNvCxnSpPr>
          <p:nvPr/>
        </p:nvCxnSpPr>
        <p:spPr>
          <a:xfrm flipV="1">
            <a:off x="7846773" y="2185316"/>
            <a:ext cx="465786" cy="469700"/>
          </a:xfrm>
          <a:prstGeom prst="line">
            <a:avLst/>
          </a:prstGeom>
          <a:ln w="19050">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6C8D0553-6F05-44CC-B0CC-912DF11D4662}"/>
              </a:ext>
            </a:extLst>
          </p:cNvPr>
          <p:cNvCxnSpPr>
            <a:cxnSpLocks/>
          </p:cNvCxnSpPr>
          <p:nvPr/>
        </p:nvCxnSpPr>
        <p:spPr>
          <a:xfrm>
            <a:off x="6096000" y="5012293"/>
            <a:ext cx="0" cy="238982"/>
          </a:xfrm>
          <a:prstGeom prst="line">
            <a:avLst/>
          </a:prstGeom>
          <a:ln w="19050"/>
        </p:spPr>
        <p:style>
          <a:lnRef idx="2">
            <a:schemeClr val="dk1"/>
          </a:lnRef>
          <a:fillRef idx="0">
            <a:schemeClr val="dk1"/>
          </a:fillRef>
          <a:effectRef idx="1">
            <a:schemeClr val="dk1"/>
          </a:effectRef>
          <a:fontRef idx="minor">
            <a:schemeClr val="tx1"/>
          </a:fontRef>
        </p:style>
      </p:cxnSp>
      <p:sp>
        <p:nvSpPr>
          <p:cNvPr id="18" name="Rectangle 17"/>
          <p:cNvSpPr/>
          <p:nvPr/>
        </p:nvSpPr>
        <p:spPr>
          <a:xfrm>
            <a:off x="357097" y="1682714"/>
            <a:ext cx="3603561" cy="553998"/>
          </a:xfrm>
          <a:prstGeom prst="rect">
            <a:avLst/>
          </a:prstGeom>
          <a:solidFill>
            <a:schemeClr val="bg1">
              <a:lumMod val="85000"/>
            </a:schemeClr>
          </a:solidFill>
          <a:ln w="19050">
            <a:solidFill>
              <a:schemeClr val="bg1">
                <a:lumMod val="85000"/>
              </a:schemeClr>
            </a:solidFill>
          </a:ln>
        </p:spPr>
        <p:txBody>
          <a:bodyPr wrap="square" anchor="ctr">
            <a:spAutoFit/>
          </a:bodyPr>
          <a:lstStyle/>
          <a:p>
            <a:pPr marL="0" marR="0" lvl="0" indent="0" algn="ctr" defTabSz="586082"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They Are Voracious Video Viewers Across Platforms</a:t>
            </a:r>
          </a:p>
        </p:txBody>
      </p:sp>
      <p:pic>
        <p:nvPicPr>
          <p:cNvPr id="14" name="Picture 13">
            <a:extLst>
              <a:ext uri="{FF2B5EF4-FFF2-40B4-BE49-F238E27FC236}">
                <a16:creationId xmlns:a16="http://schemas.microsoft.com/office/drawing/2014/main" id="{0A524533-3D41-4D24-87A7-15DC541686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0509" y="2089332"/>
            <a:ext cx="4410982" cy="2943700"/>
          </a:xfrm>
          <a:prstGeom prst="ellipse">
            <a:avLst/>
          </a:prstGeom>
          <a:ln>
            <a:solidFill>
              <a:schemeClr val="bg1"/>
            </a:solidFill>
          </a:ln>
        </p:spPr>
      </p:pic>
      <p:sp>
        <p:nvSpPr>
          <p:cNvPr id="2" name="Rectangle 1"/>
          <p:cNvSpPr/>
          <p:nvPr/>
        </p:nvSpPr>
        <p:spPr>
          <a:xfrm>
            <a:off x="8253478" y="1682714"/>
            <a:ext cx="3603561" cy="553998"/>
          </a:xfrm>
          <a:prstGeom prst="rect">
            <a:avLst/>
          </a:prstGeom>
          <a:solidFill>
            <a:schemeClr val="bg1">
              <a:lumMod val="85000"/>
            </a:schemeClr>
          </a:solidFill>
          <a:ln w="19050">
            <a:solidFill>
              <a:schemeClr val="bg1">
                <a:lumMod val="85000"/>
              </a:schemeClr>
            </a:solidFill>
          </a:ln>
        </p:spPr>
        <p:txBody>
          <a:bodyPr wrap="square" anchor="ctr">
            <a:spAutoFit/>
          </a:bodyPr>
          <a:lstStyle/>
          <a:p>
            <a:pPr algn="ctr" defTabSz="586082">
              <a:lnSpc>
                <a:spcPts val="1800"/>
              </a:lnSpc>
            </a:pPr>
            <a:r>
              <a:rPr lang="en-US" sz="1600" dirty="0">
                <a:solidFill>
                  <a:prstClr val="white"/>
                </a:solidFill>
                <a:latin typeface="Trebuchet MS"/>
              </a:rPr>
              <a:t>They Are Emotionally Engaged With TV Programming</a:t>
            </a:r>
          </a:p>
        </p:txBody>
      </p:sp>
      <p:sp>
        <p:nvSpPr>
          <p:cNvPr id="5" name="Rectangle 4"/>
          <p:cNvSpPr/>
          <p:nvPr/>
        </p:nvSpPr>
        <p:spPr>
          <a:xfrm>
            <a:off x="3708606" y="5251275"/>
            <a:ext cx="4774789" cy="553998"/>
          </a:xfrm>
          <a:prstGeom prst="rect">
            <a:avLst/>
          </a:prstGeom>
          <a:solidFill>
            <a:srgbClr val="00A4A8"/>
          </a:solidFill>
          <a:ln w="19050">
            <a:solidFill>
              <a:schemeClr val="tx1"/>
            </a:solidFill>
          </a:ln>
        </p:spPr>
        <p:txBody>
          <a:bodyPr wrap="square" anchor="ctr">
            <a:spAutoFit/>
          </a:bodyPr>
          <a:lstStyle/>
          <a:p>
            <a:pPr algn="ctr" defTabSz="586082">
              <a:lnSpc>
                <a:spcPts val="1800"/>
              </a:lnSpc>
            </a:pPr>
            <a:r>
              <a:rPr lang="en-US" sz="1600" dirty="0">
                <a:solidFill>
                  <a:prstClr val="white"/>
                </a:solidFill>
                <a:latin typeface="Trebuchet MS"/>
              </a:rPr>
              <a:t>They Are More Committed To TV Programming Than To Original YouTube Content</a:t>
            </a:r>
          </a:p>
        </p:txBody>
      </p:sp>
      <p:sp>
        <p:nvSpPr>
          <p:cNvPr id="16" name="TextBox 15">
            <a:extLst>
              <a:ext uri="{FF2B5EF4-FFF2-40B4-BE49-F238E27FC236}">
                <a16:creationId xmlns:a16="http://schemas.microsoft.com/office/drawing/2014/main" id="{95854863-9BF3-4604-93B5-AAA3F703DD2A}"/>
              </a:ext>
            </a:extLst>
          </p:cNvPr>
          <p:cNvSpPr txBox="1"/>
          <p:nvPr/>
        </p:nvSpPr>
        <p:spPr>
          <a:xfrm>
            <a:off x="3248025" y="5839923"/>
            <a:ext cx="571430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solidFill>
                  <a:schemeClr val="tx1"/>
                </a:solidFill>
              </a:rPr>
              <a:t>Because of complex storylines and rich character development, they are more likely to prioritize and feel emotionally connected to TV programs and characters than to original YouTube content &amp; YouTube personalities </a:t>
            </a:r>
          </a:p>
        </p:txBody>
      </p:sp>
      <p:sp>
        <p:nvSpPr>
          <p:cNvPr id="17" name="TextBox 16">
            <a:extLst>
              <a:ext uri="{FF2B5EF4-FFF2-40B4-BE49-F238E27FC236}">
                <a16:creationId xmlns:a16="http://schemas.microsoft.com/office/drawing/2014/main" id="{D89D113E-D908-4A90-A85E-DCE5C02BDB5F}"/>
              </a:ext>
            </a:extLst>
          </p:cNvPr>
          <p:cNvSpPr txBox="1"/>
          <p:nvPr/>
        </p:nvSpPr>
        <p:spPr>
          <a:xfrm>
            <a:off x="133350" y="2332125"/>
            <a:ext cx="388445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t>In addition to all the digital video they consume, including YouTube, their consumption of ad-supported TV is also on par with the average adult</a:t>
            </a:r>
          </a:p>
        </p:txBody>
      </p:sp>
    </p:spTree>
    <p:extLst>
      <p:ext uri="{BB962C8B-B14F-4D97-AF65-F5344CB8AC3E}">
        <p14:creationId xmlns:p14="http://schemas.microsoft.com/office/powerpoint/2010/main" val="642983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C585A7-A863-4AC8-BF72-B080BE4F3A18}"/>
              </a:ext>
            </a:extLst>
          </p:cNvPr>
          <p:cNvSpPr>
            <a:spLocks noGrp="1"/>
          </p:cNvSpPr>
          <p:nvPr>
            <p:ph type="ctrTitle"/>
          </p:nvPr>
        </p:nvSpPr>
        <p:spPr>
          <a:xfrm>
            <a:off x="3814367" y="207027"/>
            <a:ext cx="9055485" cy="516143"/>
          </a:xfrm>
        </p:spPr>
        <p:txBody>
          <a:bodyPr/>
          <a:lstStyle/>
          <a:p>
            <a:r>
              <a:rPr lang="en-US" sz="2400" dirty="0">
                <a:solidFill>
                  <a:srgbClr val="50C8A0"/>
                </a:solidFill>
              </a:rPr>
              <a:t>How We Define YouTube “Original Content”</a:t>
            </a:r>
          </a:p>
        </p:txBody>
      </p:sp>
      <p:sp>
        <p:nvSpPr>
          <p:cNvPr id="3" name="Rectangle 2">
            <a:extLst>
              <a:ext uri="{FF2B5EF4-FFF2-40B4-BE49-F238E27FC236}">
                <a16:creationId xmlns:a16="http://schemas.microsoft.com/office/drawing/2014/main" id="{B1270C51-F861-46ED-8AF2-82E672232DD7}"/>
              </a:ext>
            </a:extLst>
          </p:cNvPr>
          <p:cNvSpPr/>
          <p:nvPr/>
        </p:nvSpPr>
        <p:spPr>
          <a:xfrm>
            <a:off x="3765903" y="882461"/>
            <a:ext cx="8229601" cy="983161"/>
          </a:xfrm>
          <a:prstGeom prst="rect">
            <a:avLst/>
          </a:prstGeom>
        </p:spPr>
        <p:txBody>
          <a:bodyPr wrap="square" lIns="90964" tIns="45482" rIns="90964" bIns="45482">
            <a:spAutoFit/>
          </a:bodyPr>
          <a:lstStyle/>
          <a:p>
            <a:pPr marL="1023464" lvl="1" algn="ctr"/>
            <a:r>
              <a:rPr lang="en-US" altLang="en-US" sz="1400" b="1" dirty="0">
                <a:solidFill>
                  <a:schemeClr val="bg1"/>
                </a:solidFill>
                <a:latin typeface="Trebuchet MS" panose="020B0603020202020204" pitchFamily="34" charset="0"/>
              </a:rPr>
              <a:t>YouTube Original Content </a:t>
            </a:r>
            <a:r>
              <a:rPr lang="en-US" altLang="en-US" sz="1400" dirty="0">
                <a:solidFill>
                  <a:schemeClr val="bg1"/>
                </a:solidFill>
                <a:latin typeface="Trebuchet MS" panose="020B0603020202020204" pitchFamily="34" charset="0"/>
              </a:rPr>
              <a:t>refers to videos that were produced by an established YouTube personality that are only available on YouTube and do not appear on broadcast or cable TV. This does not include user generated videos (e.g. cat videos), music videos, or TV program content (e.g. clips from Late Night with Stephen Colbert)</a:t>
            </a:r>
          </a:p>
        </p:txBody>
      </p:sp>
      <p:pic>
        <p:nvPicPr>
          <p:cNvPr id="13" name="Picture 12">
            <a:extLst>
              <a:ext uri="{FF2B5EF4-FFF2-40B4-BE49-F238E27FC236}">
                <a16:creationId xmlns:a16="http://schemas.microsoft.com/office/drawing/2014/main" id="{FB59D7C4-8C6A-473F-879D-DFB0DB9FDD87}"/>
              </a:ext>
            </a:extLst>
          </p:cNvPr>
          <p:cNvPicPr>
            <a:picLocks noChangeAspect="1"/>
          </p:cNvPicPr>
          <p:nvPr/>
        </p:nvPicPr>
        <p:blipFill>
          <a:blip r:embed="rId3"/>
          <a:stretch>
            <a:fillRect/>
          </a:stretch>
        </p:blipFill>
        <p:spPr>
          <a:xfrm>
            <a:off x="7668500" y="2756472"/>
            <a:ext cx="1097280" cy="1097280"/>
          </a:xfrm>
          <a:prstGeom prst="rect">
            <a:avLst/>
          </a:prstGeom>
        </p:spPr>
      </p:pic>
      <p:sp>
        <p:nvSpPr>
          <p:cNvPr id="21" name="TextBox 20">
            <a:extLst>
              <a:ext uri="{FF2B5EF4-FFF2-40B4-BE49-F238E27FC236}">
                <a16:creationId xmlns:a16="http://schemas.microsoft.com/office/drawing/2014/main" id="{669C0F7D-4780-4574-B22E-EAD9C438FBDB}"/>
              </a:ext>
            </a:extLst>
          </p:cNvPr>
          <p:cNvSpPr txBox="1"/>
          <p:nvPr/>
        </p:nvSpPr>
        <p:spPr>
          <a:xfrm>
            <a:off x="7540497" y="3853753"/>
            <a:ext cx="1415772" cy="246221"/>
          </a:xfrm>
          <a:prstGeom prst="rect">
            <a:avLst/>
          </a:prstGeom>
          <a:noFill/>
        </p:spPr>
        <p:txBody>
          <a:bodyPr wrap="none" rtlCol="0">
            <a:spAutoFit/>
          </a:bodyPr>
          <a:lstStyle/>
          <a:p>
            <a:r>
              <a:rPr lang="en-US" sz="1000" dirty="0">
                <a:solidFill>
                  <a:schemeClr val="bg1"/>
                </a:solidFill>
              </a:rPr>
              <a:t>GoodMythicalMorning</a:t>
            </a:r>
          </a:p>
        </p:txBody>
      </p:sp>
      <p:pic>
        <p:nvPicPr>
          <p:cNvPr id="14" name="Picture 13">
            <a:extLst>
              <a:ext uri="{FF2B5EF4-FFF2-40B4-BE49-F238E27FC236}">
                <a16:creationId xmlns:a16="http://schemas.microsoft.com/office/drawing/2014/main" id="{5AB9C469-7EC1-4608-9F68-F9E90EE8D1E6}"/>
              </a:ext>
            </a:extLst>
          </p:cNvPr>
          <p:cNvPicPr>
            <a:picLocks noChangeAspect="1"/>
          </p:cNvPicPr>
          <p:nvPr/>
        </p:nvPicPr>
        <p:blipFill>
          <a:blip r:embed="rId4"/>
          <a:stretch>
            <a:fillRect/>
          </a:stretch>
        </p:blipFill>
        <p:spPr>
          <a:xfrm>
            <a:off x="10720271" y="2747328"/>
            <a:ext cx="1097280" cy="1097280"/>
          </a:xfrm>
          <a:prstGeom prst="rect">
            <a:avLst/>
          </a:prstGeom>
        </p:spPr>
      </p:pic>
      <p:sp>
        <p:nvSpPr>
          <p:cNvPr id="22" name="TextBox 21">
            <a:extLst>
              <a:ext uri="{FF2B5EF4-FFF2-40B4-BE49-F238E27FC236}">
                <a16:creationId xmlns:a16="http://schemas.microsoft.com/office/drawing/2014/main" id="{D2C35EBD-F995-4008-BB1E-981E4AA28A7C}"/>
              </a:ext>
            </a:extLst>
          </p:cNvPr>
          <p:cNvSpPr txBox="1"/>
          <p:nvPr/>
        </p:nvSpPr>
        <p:spPr>
          <a:xfrm>
            <a:off x="10637168" y="3853786"/>
            <a:ext cx="1263487" cy="246221"/>
          </a:xfrm>
          <a:prstGeom prst="rect">
            <a:avLst/>
          </a:prstGeom>
          <a:noFill/>
        </p:spPr>
        <p:txBody>
          <a:bodyPr wrap="none" rtlCol="0">
            <a:spAutoFit/>
          </a:bodyPr>
          <a:lstStyle/>
          <a:p>
            <a:r>
              <a:rPr lang="en-US" sz="1000" dirty="0">
                <a:solidFill>
                  <a:schemeClr val="bg1"/>
                </a:solidFill>
              </a:rPr>
              <a:t>LauraInTheKitchen</a:t>
            </a:r>
          </a:p>
        </p:txBody>
      </p:sp>
      <p:pic>
        <p:nvPicPr>
          <p:cNvPr id="18" name="Picture 17">
            <a:extLst>
              <a:ext uri="{FF2B5EF4-FFF2-40B4-BE49-F238E27FC236}">
                <a16:creationId xmlns:a16="http://schemas.microsoft.com/office/drawing/2014/main" id="{D9D4D4CE-E3DA-47EF-9C2F-F97CF7AE7FA8}"/>
              </a:ext>
            </a:extLst>
          </p:cNvPr>
          <p:cNvPicPr>
            <a:picLocks noChangeAspect="1"/>
          </p:cNvPicPr>
          <p:nvPr/>
        </p:nvPicPr>
        <p:blipFill>
          <a:blip r:embed="rId5"/>
          <a:stretch>
            <a:fillRect/>
          </a:stretch>
        </p:blipFill>
        <p:spPr>
          <a:xfrm>
            <a:off x="6157387" y="4323290"/>
            <a:ext cx="1097280" cy="1097280"/>
          </a:xfrm>
          <a:prstGeom prst="rect">
            <a:avLst/>
          </a:prstGeom>
        </p:spPr>
      </p:pic>
      <p:sp>
        <p:nvSpPr>
          <p:cNvPr id="23" name="TextBox 22">
            <a:extLst>
              <a:ext uri="{FF2B5EF4-FFF2-40B4-BE49-F238E27FC236}">
                <a16:creationId xmlns:a16="http://schemas.microsoft.com/office/drawing/2014/main" id="{C612053D-DE61-44F6-B59A-052A6677A04A}"/>
              </a:ext>
            </a:extLst>
          </p:cNvPr>
          <p:cNvSpPr txBox="1"/>
          <p:nvPr/>
        </p:nvSpPr>
        <p:spPr>
          <a:xfrm>
            <a:off x="6252658" y="5373311"/>
            <a:ext cx="902811" cy="246221"/>
          </a:xfrm>
          <a:prstGeom prst="rect">
            <a:avLst/>
          </a:prstGeom>
          <a:noFill/>
        </p:spPr>
        <p:txBody>
          <a:bodyPr wrap="none" rtlCol="0">
            <a:spAutoFit/>
          </a:bodyPr>
          <a:lstStyle/>
          <a:p>
            <a:r>
              <a:rPr lang="en-US" sz="1000" dirty="0">
                <a:solidFill>
                  <a:schemeClr val="bg1"/>
                </a:solidFill>
              </a:rPr>
              <a:t>DudePerfect</a:t>
            </a:r>
          </a:p>
        </p:txBody>
      </p:sp>
      <p:pic>
        <p:nvPicPr>
          <p:cNvPr id="16" name="Picture 15">
            <a:extLst>
              <a:ext uri="{FF2B5EF4-FFF2-40B4-BE49-F238E27FC236}">
                <a16:creationId xmlns:a16="http://schemas.microsoft.com/office/drawing/2014/main" id="{6F0269C8-571D-44A5-A43C-A4C79EA95071}"/>
              </a:ext>
            </a:extLst>
          </p:cNvPr>
          <p:cNvPicPr>
            <a:picLocks noChangeAspect="1"/>
          </p:cNvPicPr>
          <p:nvPr/>
        </p:nvPicPr>
        <p:blipFill>
          <a:blip r:embed="rId6"/>
          <a:stretch>
            <a:fillRect/>
          </a:stretch>
        </p:blipFill>
        <p:spPr>
          <a:xfrm>
            <a:off x="10720305" y="4322755"/>
            <a:ext cx="1097280" cy="1097280"/>
          </a:xfrm>
          <a:prstGeom prst="rect">
            <a:avLst/>
          </a:prstGeom>
        </p:spPr>
      </p:pic>
      <p:sp>
        <p:nvSpPr>
          <p:cNvPr id="25" name="TextBox 24">
            <a:extLst>
              <a:ext uri="{FF2B5EF4-FFF2-40B4-BE49-F238E27FC236}">
                <a16:creationId xmlns:a16="http://schemas.microsoft.com/office/drawing/2014/main" id="{C3DF1FD3-B8C8-464F-96B6-1B0B826B402E}"/>
              </a:ext>
            </a:extLst>
          </p:cNvPr>
          <p:cNvSpPr txBox="1"/>
          <p:nvPr/>
        </p:nvSpPr>
        <p:spPr>
          <a:xfrm>
            <a:off x="10828645" y="5414407"/>
            <a:ext cx="944489" cy="246221"/>
          </a:xfrm>
          <a:prstGeom prst="rect">
            <a:avLst/>
          </a:prstGeom>
          <a:noFill/>
        </p:spPr>
        <p:txBody>
          <a:bodyPr wrap="none" rtlCol="0">
            <a:spAutoFit/>
          </a:bodyPr>
          <a:lstStyle/>
          <a:p>
            <a:r>
              <a:rPr lang="en-US" sz="1000" dirty="0">
                <a:solidFill>
                  <a:schemeClr val="bg1"/>
                </a:solidFill>
              </a:rPr>
              <a:t>PopularMMOs</a:t>
            </a:r>
          </a:p>
        </p:txBody>
      </p:sp>
      <p:pic>
        <p:nvPicPr>
          <p:cNvPr id="12" name="Picture 11">
            <a:extLst>
              <a:ext uri="{FF2B5EF4-FFF2-40B4-BE49-F238E27FC236}">
                <a16:creationId xmlns:a16="http://schemas.microsoft.com/office/drawing/2014/main" id="{D43B7302-E2BA-490F-A062-355EA7C80D49}"/>
              </a:ext>
            </a:extLst>
          </p:cNvPr>
          <p:cNvPicPr>
            <a:picLocks noChangeAspect="1"/>
          </p:cNvPicPr>
          <p:nvPr/>
        </p:nvPicPr>
        <p:blipFill>
          <a:blip r:embed="rId7"/>
          <a:stretch>
            <a:fillRect/>
          </a:stretch>
        </p:blipFill>
        <p:spPr>
          <a:xfrm>
            <a:off x="4732451" y="2747328"/>
            <a:ext cx="988341" cy="1097280"/>
          </a:xfrm>
          <a:prstGeom prst="rect">
            <a:avLst/>
          </a:prstGeom>
        </p:spPr>
      </p:pic>
      <p:sp>
        <p:nvSpPr>
          <p:cNvPr id="26" name="TextBox 25">
            <a:extLst>
              <a:ext uri="{FF2B5EF4-FFF2-40B4-BE49-F238E27FC236}">
                <a16:creationId xmlns:a16="http://schemas.microsoft.com/office/drawing/2014/main" id="{52ECCC0A-2D43-48C8-8B28-4F47FDBA1907}"/>
              </a:ext>
            </a:extLst>
          </p:cNvPr>
          <p:cNvSpPr txBox="1"/>
          <p:nvPr/>
        </p:nvSpPr>
        <p:spPr>
          <a:xfrm>
            <a:off x="4955552" y="3886156"/>
            <a:ext cx="542136" cy="246221"/>
          </a:xfrm>
          <a:prstGeom prst="rect">
            <a:avLst/>
          </a:prstGeom>
          <a:noFill/>
        </p:spPr>
        <p:txBody>
          <a:bodyPr wrap="none" rtlCol="0">
            <a:spAutoFit/>
          </a:bodyPr>
          <a:lstStyle/>
          <a:p>
            <a:r>
              <a:rPr lang="en-US" sz="1000" dirty="0" err="1">
                <a:solidFill>
                  <a:schemeClr val="bg1"/>
                </a:solidFill>
              </a:rPr>
              <a:t>Smosh</a:t>
            </a:r>
            <a:endParaRPr lang="en-US" sz="1000" dirty="0">
              <a:solidFill>
                <a:schemeClr val="bg1"/>
              </a:solidFill>
            </a:endParaRPr>
          </a:p>
        </p:txBody>
      </p:sp>
      <p:sp>
        <p:nvSpPr>
          <p:cNvPr id="20" name="TextBox 19">
            <a:extLst>
              <a:ext uri="{FF2B5EF4-FFF2-40B4-BE49-F238E27FC236}">
                <a16:creationId xmlns:a16="http://schemas.microsoft.com/office/drawing/2014/main" id="{DBD263E7-9848-4407-95B5-3B89F6976126}"/>
              </a:ext>
            </a:extLst>
          </p:cNvPr>
          <p:cNvSpPr txBox="1"/>
          <p:nvPr/>
        </p:nvSpPr>
        <p:spPr>
          <a:xfrm>
            <a:off x="7301229" y="2146065"/>
            <a:ext cx="1640193" cy="307777"/>
          </a:xfrm>
          <a:prstGeom prst="rect">
            <a:avLst/>
          </a:prstGeom>
          <a:noFill/>
        </p:spPr>
        <p:txBody>
          <a:bodyPr wrap="none" lIns="90964" tIns="45482" rIns="90964" bIns="45482" rtlCol="0">
            <a:spAutoFit/>
          </a:bodyPr>
          <a:lstStyle/>
          <a:p>
            <a:r>
              <a:rPr lang="en-US" sz="1400" dirty="0">
                <a:solidFill>
                  <a:schemeClr val="bg1"/>
                </a:solidFill>
              </a:rPr>
              <a:t>Examples Include:</a:t>
            </a: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29" name="Slide Number Placeholder 5">
            <a:extLst>
              <a:ext uri="{FF2B5EF4-FFF2-40B4-BE49-F238E27FC236}">
                <a16:creationId xmlns:a16="http://schemas.microsoft.com/office/drawing/2014/main" id="{19B8AFB6-F58F-412D-A51D-23F92BEB9D69}"/>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0" name="TextBox 29">
            <a:extLst>
              <a:ext uri="{FF2B5EF4-FFF2-40B4-BE49-F238E27FC236}">
                <a16:creationId xmlns:a16="http://schemas.microsoft.com/office/drawing/2014/main" id="{D0B614FD-D147-4F93-A6B9-9A70425CF162}"/>
              </a:ext>
            </a:extLst>
          </p:cNvPr>
          <p:cNvSpPr txBox="1"/>
          <p:nvPr/>
        </p:nvSpPr>
        <p:spPr>
          <a:xfrm>
            <a:off x="6258798" y="3869955"/>
            <a:ext cx="837089" cy="246221"/>
          </a:xfrm>
          <a:prstGeom prst="rect">
            <a:avLst/>
          </a:prstGeom>
          <a:noFill/>
        </p:spPr>
        <p:txBody>
          <a:bodyPr wrap="none" rtlCol="0">
            <a:spAutoFit/>
          </a:bodyPr>
          <a:lstStyle/>
          <a:p>
            <a:r>
              <a:rPr lang="en-US" sz="1000" dirty="0">
                <a:solidFill>
                  <a:schemeClr val="bg1"/>
                </a:solidFill>
              </a:rPr>
              <a:t>Jackie </a:t>
            </a:r>
            <a:r>
              <a:rPr lang="en-US" sz="1000" dirty="0" err="1">
                <a:solidFill>
                  <a:schemeClr val="bg1"/>
                </a:solidFill>
              </a:rPr>
              <a:t>Aina</a:t>
            </a:r>
            <a:endParaRPr lang="en-US" sz="1000" dirty="0">
              <a:solidFill>
                <a:schemeClr val="bg1"/>
              </a:solidFill>
            </a:endParaRPr>
          </a:p>
        </p:txBody>
      </p:sp>
      <p:pic>
        <p:nvPicPr>
          <p:cNvPr id="31" name="Picture 4" descr="Image result for jackie aina">
            <a:extLst>
              <a:ext uri="{FF2B5EF4-FFF2-40B4-BE49-F238E27FC236}">
                <a16:creationId xmlns:a16="http://schemas.microsoft.com/office/drawing/2014/main" id="{04BADA90-79A4-4DE9-8244-E96B7550FE9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16674" y="2727503"/>
            <a:ext cx="1121337" cy="110501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0800889-90C0-42DD-9319-5E05674B5E4E}"/>
              </a:ext>
            </a:extLst>
          </p:cNvPr>
          <p:cNvSpPr txBox="1"/>
          <p:nvPr/>
        </p:nvSpPr>
        <p:spPr>
          <a:xfrm>
            <a:off x="8025371" y="5407600"/>
            <a:ext cx="354584" cy="246221"/>
          </a:xfrm>
          <a:prstGeom prst="rect">
            <a:avLst/>
          </a:prstGeom>
          <a:noFill/>
        </p:spPr>
        <p:txBody>
          <a:bodyPr wrap="none" rtlCol="0">
            <a:spAutoFit/>
          </a:bodyPr>
          <a:lstStyle/>
          <a:p>
            <a:r>
              <a:rPr lang="en-US" sz="1000" dirty="0">
                <a:solidFill>
                  <a:schemeClr val="bg1"/>
                </a:solidFill>
              </a:rPr>
              <a:t>KSI</a:t>
            </a:r>
          </a:p>
        </p:txBody>
      </p:sp>
      <p:pic>
        <p:nvPicPr>
          <p:cNvPr id="33" name="Picture 10" descr="https://yt3.ggpht.com/a-/AN66SAwCva9c7oWcHm7ZDHQecWHEly0oPhE5T2s5Vw=s288-mo-c-c0xffffffff-rj-k-no">
            <a:extLst>
              <a:ext uri="{FF2B5EF4-FFF2-40B4-BE49-F238E27FC236}">
                <a16:creationId xmlns:a16="http://schemas.microsoft.com/office/drawing/2014/main" id="{CCF5BBA7-FB18-4F0E-B443-C4AA7B8D07A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654023" y="4284498"/>
            <a:ext cx="1097280" cy="11126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3C5B08B-25A9-40B8-8F3E-C3CA06DDDE95}"/>
              </a:ext>
            </a:extLst>
          </p:cNvPr>
          <p:cNvSpPr txBox="1"/>
          <p:nvPr/>
        </p:nvSpPr>
        <p:spPr>
          <a:xfrm>
            <a:off x="4867436" y="5407600"/>
            <a:ext cx="731290" cy="246221"/>
          </a:xfrm>
          <a:prstGeom prst="rect">
            <a:avLst/>
          </a:prstGeom>
          <a:noFill/>
        </p:spPr>
        <p:txBody>
          <a:bodyPr wrap="none" rtlCol="0">
            <a:spAutoFit/>
          </a:bodyPr>
          <a:lstStyle/>
          <a:p>
            <a:r>
              <a:rPr lang="en-US" sz="1000" dirty="0" err="1">
                <a:solidFill>
                  <a:schemeClr val="bg1"/>
                </a:solidFill>
              </a:rPr>
              <a:t>Lele</a:t>
            </a:r>
            <a:r>
              <a:rPr lang="en-US" sz="1000" dirty="0">
                <a:solidFill>
                  <a:schemeClr val="bg1"/>
                </a:solidFill>
              </a:rPr>
              <a:t> Pons</a:t>
            </a:r>
          </a:p>
        </p:txBody>
      </p:sp>
      <p:pic>
        <p:nvPicPr>
          <p:cNvPr id="36" name="Picture 6" descr="Lele Pons">
            <a:extLst>
              <a:ext uri="{FF2B5EF4-FFF2-40B4-BE49-F238E27FC236}">
                <a16:creationId xmlns:a16="http://schemas.microsoft.com/office/drawing/2014/main" id="{5B7EAE7E-D68F-4064-9526-F10070D8E8B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684441" y="4288334"/>
            <a:ext cx="1097280" cy="110501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l="21809" r="35260"/>
          <a:stretch/>
        </p:blipFill>
        <p:spPr>
          <a:xfrm>
            <a:off x="-12699" y="-17475"/>
            <a:ext cx="4432300" cy="6882877"/>
          </a:xfrm>
          <a:prstGeom prst="rect">
            <a:avLst/>
          </a:prstGeom>
        </p:spPr>
      </p:pic>
      <p:pic>
        <p:nvPicPr>
          <p:cNvPr id="27" name="Picture 2" descr="https://yt3.ggpht.com/a-/ACSszfHHP70_ek9opQSws7SyDEUkdP0-U1Ao8a21_g=s176-mo-c-c0xffffffff-rj-k-no">
            <a:extLst>
              <a:ext uri="{FF2B5EF4-FFF2-40B4-BE49-F238E27FC236}">
                <a16:creationId xmlns:a16="http://schemas.microsoft.com/office/drawing/2014/main" id="{98DD0E04-CAEF-43DD-BBB5-C9DF3E663DE8}"/>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171097" y="4272527"/>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9C4716E-CD97-4FA7-8706-D6F44097747B}"/>
              </a:ext>
            </a:extLst>
          </p:cNvPr>
          <p:cNvSpPr txBox="1"/>
          <p:nvPr/>
        </p:nvSpPr>
        <p:spPr>
          <a:xfrm>
            <a:off x="9272871" y="5399509"/>
            <a:ext cx="965329" cy="246221"/>
          </a:xfrm>
          <a:prstGeom prst="rect">
            <a:avLst/>
          </a:prstGeom>
          <a:noFill/>
        </p:spPr>
        <p:txBody>
          <a:bodyPr wrap="none" rtlCol="0">
            <a:spAutoFit/>
          </a:bodyPr>
          <a:lstStyle/>
          <a:p>
            <a:r>
              <a:rPr lang="en-US" sz="1000" dirty="0">
                <a:solidFill>
                  <a:schemeClr val="bg1"/>
                </a:solidFill>
              </a:rPr>
              <a:t>JennaMarbles</a:t>
            </a:r>
          </a:p>
        </p:txBody>
      </p:sp>
      <p:pic>
        <p:nvPicPr>
          <p:cNvPr id="38" name="Picture 37">
            <a:extLst>
              <a:ext uri="{FF2B5EF4-FFF2-40B4-BE49-F238E27FC236}">
                <a16:creationId xmlns:a16="http://schemas.microsoft.com/office/drawing/2014/main" id="{B4708ABF-9AF1-4FFC-88CC-B225EB7675C3}"/>
              </a:ext>
            </a:extLst>
          </p:cNvPr>
          <p:cNvPicPr>
            <a:picLocks noChangeAspect="1"/>
          </p:cNvPicPr>
          <p:nvPr/>
        </p:nvPicPr>
        <p:blipFill>
          <a:blip r:embed="rId14"/>
          <a:stretch>
            <a:fillRect/>
          </a:stretch>
        </p:blipFill>
        <p:spPr>
          <a:xfrm>
            <a:off x="9194286" y="2747328"/>
            <a:ext cx="1097280" cy="1097280"/>
          </a:xfrm>
          <a:prstGeom prst="rect">
            <a:avLst/>
          </a:prstGeom>
        </p:spPr>
      </p:pic>
      <p:sp>
        <p:nvSpPr>
          <p:cNvPr id="39" name="TextBox 38">
            <a:extLst>
              <a:ext uri="{FF2B5EF4-FFF2-40B4-BE49-F238E27FC236}">
                <a16:creationId xmlns:a16="http://schemas.microsoft.com/office/drawing/2014/main" id="{449E6D7E-2E82-4FA5-9551-1937BF4AF121}"/>
              </a:ext>
            </a:extLst>
          </p:cNvPr>
          <p:cNvSpPr txBox="1"/>
          <p:nvPr/>
        </p:nvSpPr>
        <p:spPr>
          <a:xfrm>
            <a:off x="9229019" y="3838980"/>
            <a:ext cx="1062547" cy="246221"/>
          </a:xfrm>
          <a:prstGeom prst="rect">
            <a:avLst/>
          </a:prstGeom>
          <a:noFill/>
        </p:spPr>
        <p:txBody>
          <a:bodyPr wrap="square" rtlCol="0">
            <a:spAutoFit/>
          </a:bodyPr>
          <a:lstStyle/>
          <a:p>
            <a:pPr algn="ctr"/>
            <a:r>
              <a:rPr lang="en-US" sz="1000" dirty="0">
                <a:solidFill>
                  <a:schemeClr val="bg1"/>
                </a:solidFill>
              </a:rPr>
              <a:t>PewDiePie</a:t>
            </a:r>
          </a:p>
        </p:txBody>
      </p:sp>
    </p:spTree>
    <p:extLst>
      <p:ext uri="{BB962C8B-B14F-4D97-AF65-F5344CB8AC3E}">
        <p14:creationId xmlns:p14="http://schemas.microsoft.com/office/powerpoint/2010/main" val="2043087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000"/>
            <a:lum/>
            <a:extLst>
              <a:ext uri="{BEBA8EAE-BF5A-486C-A8C5-ECC9F3942E4B}">
                <a14:imgProps xmlns:a14="http://schemas.microsoft.com/office/drawing/2010/main">
                  <a14:imgLayer r:embed="rId4">
                    <a14:imgEffect>
                      <a14:saturation sat="9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36D411-07E2-4D87-82A8-508DA0239F53}"/>
              </a:ext>
            </a:extLst>
          </p:cNvPr>
          <p:cNvSpPr/>
          <p:nvPr/>
        </p:nvSpPr>
        <p:spPr>
          <a:xfrm>
            <a:off x="0" y="0"/>
            <a:ext cx="4553233" cy="6901374"/>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16" name="Text Placeholder 3">
            <a:extLst>
              <a:ext uri="{FF2B5EF4-FFF2-40B4-BE49-F238E27FC236}">
                <a16:creationId xmlns:a16="http://schemas.microsoft.com/office/drawing/2014/main" id="{E049F39E-DD24-4717-BBEC-726164B24579}"/>
              </a:ext>
            </a:extLst>
          </p:cNvPr>
          <p:cNvSpPr>
            <a:spLocks noGrp="1"/>
          </p:cNvSpPr>
          <p:nvPr>
            <p:ph type="body" sz="quarter" idx="14"/>
          </p:nvPr>
        </p:nvSpPr>
        <p:spPr>
          <a:xfrm>
            <a:off x="4578633" y="6266009"/>
            <a:ext cx="7013006" cy="527277"/>
          </a:xfrm>
        </p:spPr>
        <p:txBody>
          <a:bodyPr/>
          <a:lstStyle/>
          <a:p>
            <a:r>
              <a:rPr lang="en-US" sz="800" dirty="0"/>
              <a:t>Source: VAB / Research Now “Program Engagement” Survey, April 2018. Q12: How do you prefer to watch your favorite TV programs? Q21: I watch new videos posted by my favorite YouTube Personality…; Time-shifted YouTube viewing includes viewing, within a few hours of posting, same day as posting, within a few days, within a few weeks, whenever I have time/don’t know. Base: </a:t>
            </a:r>
            <a:r>
              <a:rPr lang="en-US" sz="800" dirty="0">
                <a:latin typeface="Trebuchet MS" panose="020B0603020202020204" pitchFamily="34" charset="0"/>
              </a:rPr>
              <a:t>YouTube Enthusiasts = Respondents who watch original YouTube content 2x or more per month (375).</a:t>
            </a:r>
            <a:endParaRPr lang="en-US" sz="800" dirty="0"/>
          </a:p>
        </p:txBody>
      </p:sp>
      <p:graphicFrame>
        <p:nvGraphicFramePr>
          <p:cNvPr id="18" name="Chart 17">
            <a:extLst>
              <a:ext uri="{FF2B5EF4-FFF2-40B4-BE49-F238E27FC236}">
                <a16:creationId xmlns:a16="http://schemas.microsoft.com/office/drawing/2014/main" id="{DD3E67D7-FB8B-4ADA-B696-E7FC15010E51}"/>
              </a:ext>
            </a:extLst>
          </p:cNvPr>
          <p:cNvGraphicFramePr/>
          <p:nvPr>
            <p:extLst>
              <p:ext uri="{D42A27DB-BD31-4B8C-83A1-F6EECF244321}">
                <p14:modId xmlns:p14="http://schemas.microsoft.com/office/powerpoint/2010/main" val="536048780"/>
              </p:ext>
            </p:extLst>
          </p:nvPr>
        </p:nvGraphicFramePr>
        <p:xfrm>
          <a:off x="4795359" y="1829582"/>
          <a:ext cx="3546378" cy="3351355"/>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id="{F08B24EC-359A-4912-B70F-194351939F2F}"/>
              </a:ext>
            </a:extLst>
          </p:cNvPr>
          <p:cNvSpPr/>
          <p:nvPr/>
        </p:nvSpPr>
        <p:spPr>
          <a:xfrm>
            <a:off x="4932709" y="812033"/>
            <a:ext cx="6837006" cy="369332"/>
          </a:xfrm>
          <a:prstGeom prst="rect">
            <a:avLst/>
          </a:prstGeom>
        </p:spPr>
        <p:txBody>
          <a:bodyPr vert="horz" lIns="90964" tIns="45482" rIns="90964" bIns="45482"/>
          <a:lstStyle/>
          <a:p>
            <a:pPr algn="ctr">
              <a:spcBef>
                <a:spcPct val="20000"/>
              </a:spcBef>
            </a:pPr>
            <a:r>
              <a:rPr lang="en-US" dirty="0">
                <a:latin typeface="Trebuchet MS"/>
              </a:rPr>
              <a:t>When Do YouTube Enthusiasts Prefer To Watch Content?</a:t>
            </a:r>
          </a:p>
        </p:txBody>
      </p:sp>
      <p:cxnSp>
        <p:nvCxnSpPr>
          <p:cNvPr id="25" name="Straight Connector 24">
            <a:extLst>
              <a:ext uri="{FF2B5EF4-FFF2-40B4-BE49-F238E27FC236}">
                <a16:creationId xmlns:a16="http://schemas.microsoft.com/office/drawing/2014/main" id="{D70DBC85-FD09-46E5-8504-D87643ABC7A8}"/>
              </a:ext>
            </a:extLst>
          </p:cNvPr>
          <p:cNvCxnSpPr/>
          <p:nvPr/>
        </p:nvCxnSpPr>
        <p:spPr>
          <a:xfrm>
            <a:off x="8351212" y="1698702"/>
            <a:ext cx="0" cy="3513499"/>
          </a:xfrm>
          <a:prstGeom prst="line">
            <a:avLst/>
          </a:prstGeom>
          <a:ln w="6350"/>
        </p:spPr>
        <p:style>
          <a:lnRef idx="2">
            <a:schemeClr val="dk1"/>
          </a:lnRef>
          <a:fillRef idx="0">
            <a:schemeClr val="dk1"/>
          </a:fillRef>
          <a:effectRef idx="1">
            <a:schemeClr val="dk1"/>
          </a:effectRef>
          <a:fontRef idx="minor">
            <a:schemeClr val="tx1"/>
          </a:fontRef>
        </p:style>
      </p:cxnSp>
      <p:pic>
        <p:nvPicPr>
          <p:cNvPr id="28" name="Picture 2" descr="Image result for clipart picture of tv">
            <a:extLst>
              <a:ext uri="{FF2B5EF4-FFF2-40B4-BE49-F238E27FC236}">
                <a16:creationId xmlns:a16="http://schemas.microsoft.com/office/drawing/2014/main" id="{BDEB70B7-F72C-4EBD-B244-AE2E5B594A6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84932" y="5201666"/>
            <a:ext cx="767232" cy="5058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8D55CC6-E7C9-4F04-BD3C-601C628E9A60}"/>
              </a:ext>
            </a:extLst>
          </p:cNvPr>
          <p:cNvSpPr txBox="1"/>
          <p:nvPr/>
        </p:nvSpPr>
        <p:spPr>
          <a:xfrm>
            <a:off x="5412192" y="1416327"/>
            <a:ext cx="2280544" cy="307777"/>
          </a:xfrm>
          <a:prstGeom prst="rect">
            <a:avLst/>
          </a:prstGeom>
          <a:noFill/>
        </p:spPr>
        <p:txBody>
          <a:bodyPr wrap="square" lIns="90964" tIns="45482" rIns="90964" bIns="45482" rtlCol="0">
            <a:spAutoFit/>
          </a:bodyPr>
          <a:lstStyle/>
          <a:p>
            <a:pPr algn="ctr"/>
            <a:r>
              <a:rPr lang="en-US" sz="1400" b="1" u="sng" dirty="0"/>
              <a:t>TV Programs</a:t>
            </a:r>
          </a:p>
        </p:txBody>
      </p:sp>
      <p:sp>
        <p:nvSpPr>
          <p:cNvPr id="17" name="TextBox 16">
            <a:extLst>
              <a:ext uri="{FF2B5EF4-FFF2-40B4-BE49-F238E27FC236}">
                <a16:creationId xmlns:a16="http://schemas.microsoft.com/office/drawing/2014/main" id="{BB3EE9AD-C985-48C2-B3C0-ABBC709025BA}"/>
              </a:ext>
            </a:extLst>
          </p:cNvPr>
          <p:cNvSpPr txBox="1"/>
          <p:nvPr/>
        </p:nvSpPr>
        <p:spPr>
          <a:xfrm>
            <a:off x="8901056" y="1420317"/>
            <a:ext cx="2280544" cy="307777"/>
          </a:xfrm>
          <a:prstGeom prst="rect">
            <a:avLst/>
          </a:prstGeom>
          <a:noFill/>
        </p:spPr>
        <p:txBody>
          <a:bodyPr wrap="square" lIns="90964" tIns="45482" rIns="90964" bIns="45482" rtlCol="0">
            <a:spAutoFit/>
          </a:bodyPr>
          <a:lstStyle/>
          <a:p>
            <a:pPr algn="ctr"/>
            <a:r>
              <a:rPr lang="en-US" sz="1400" b="1" u="sng" dirty="0"/>
              <a:t>YouTube Originals</a:t>
            </a:r>
          </a:p>
        </p:txBody>
      </p:sp>
      <p:graphicFrame>
        <p:nvGraphicFramePr>
          <p:cNvPr id="19" name="Chart 18">
            <a:extLst>
              <a:ext uri="{FF2B5EF4-FFF2-40B4-BE49-F238E27FC236}">
                <a16:creationId xmlns:a16="http://schemas.microsoft.com/office/drawing/2014/main" id="{16542093-3EE3-4170-9372-5B7313F5B150}"/>
              </a:ext>
            </a:extLst>
          </p:cNvPr>
          <p:cNvGraphicFramePr/>
          <p:nvPr>
            <p:extLst>
              <p:ext uri="{D42A27DB-BD31-4B8C-83A1-F6EECF244321}">
                <p14:modId xmlns:p14="http://schemas.microsoft.com/office/powerpoint/2010/main" val="3014949394"/>
              </p:ext>
            </p:extLst>
          </p:nvPr>
        </p:nvGraphicFramePr>
        <p:xfrm>
          <a:off x="8369839" y="1819624"/>
          <a:ext cx="3546378" cy="3351355"/>
        </p:xfrm>
        <a:graphic>
          <a:graphicData uri="http://schemas.openxmlformats.org/drawingml/2006/chart">
            <c:chart xmlns:c="http://schemas.openxmlformats.org/drawingml/2006/chart" xmlns:r="http://schemas.openxmlformats.org/officeDocument/2006/relationships" r:id="rId7"/>
          </a:graphicData>
        </a:graphic>
      </p:graphicFrame>
      <p:pic>
        <p:nvPicPr>
          <p:cNvPr id="1026" name="Picture 2" descr="Related image">
            <a:extLst>
              <a:ext uri="{FF2B5EF4-FFF2-40B4-BE49-F238E27FC236}">
                <a16:creationId xmlns:a16="http://schemas.microsoft.com/office/drawing/2014/main" id="{1E41ED5B-BB90-4D90-A27B-D69543BAC231}"/>
              </a:ext>
            </a:extLst>
          </p:cNvPr>
          <p:cNvPicPr>
            <a:picLocks noChangeAspect="1" noChangeArrowheads="1"/>
          </p:cNvPicPr>
          <p:nvPr/>
        </p:nvPicPr>
        <p:blipFill rotWithShape="1">
          <a:blip r:embed="rId8">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508103" y="5201666"/>
            <a:ext cx="1430615" cy="398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785" y="6652406"/>
            <a:ext cx="2247046" cy="124162"/>
          </a:xfrm>
          <a:prstGeom prst="rect">
            <a:avLst/>
          </a:prstGeom>
        </p:spPr>
      </p:pic>
      <p:sp>
        <p:nvSpPr>
          <p:cNvPr id="20" name="Slide Number Placeholder 5">
            <a:extLst>
              <a:ext uri="{FF2B5EF4-FFF2-40B4-BE49-F238E27FC236}">
                <a16:creationId xmlns:a16="http://schemas.microsoft.com/office/drawing/2014/main" id="{028A9C79-FDDA-4D7A-BF0D-DA34C88E38A4}"/>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8DB8433-50DC-4823-8CF2-7DE755E0AE12}"/>
              </a:ext>
            </a:extLst>
          </p:cNvPr>
          <p:cNvSpPr txBox="1">
            <a:spLocks/>
          </p:cNvSpPr>
          <p:nvPr/>
        </p:nvSpPr>
        <p:spPr>
          <a:xfrm>
            <a:off x="156785" y="2194883"/>
            <a:ext cx="4088731" cy="1879833"/>
          </a:xfrm>
          <a:prstGeom prst="rect">
            <a:avLst/>
          </a:prstGeom>
        </p:spPr>
        <p:txBody>
          <a:bodyPr lIns="90964" tIns="45482" rIns="90964" bIns="45482" anchor="ctr"/>
          <a:lstStyle>
            <a:lvl1pPr algn="ctr" defTabSz="454888" rtl="0" eaLnBrk="1" latinLnBrk="0" hangingPunct="1">
              <a:lnSpc>
                <a:spcPts val="2766"/>
              </a:lnSpc>
              <a:spcBef>
                <a:spcPct val="0"/>
              </a:spcBef>
              <a:buNone/>
              <a:defRPr sz="2600" kern="1200" spc="-100" baseline="0">
                <a:solidFill>
                  <a:srgbClr val="000000"/>
                </a:solidFill>
                <a:latin typeface="Trebuchet MS"/>
                <a:ea typeface="+mj-ea"/>
                <a:cs typeface="Trebuchet MS"/>
              </a:defRPr>
            </a:lvl1pPr>
          </a:lstStyle>
          <a:p>
            <a:pPr algn="l">
              <a:lnSpc>
                <a:spcPct val="100000"/>
              </a:lnSpc>
            </a:pPr>
            <a:r>
              <a:rPr lang="en-US" sz="2500" dirty="0">
                <a:solidFill>
                  <a:schemeClr val="bg1"/>
                </a:solidFill>
              </a:rPr>
              <a:t>YouTube Enthusiasts don’t have the same sense of immediacy to watch original YouTube videos as they do with TV programming since the platform lacks the scale of conversation &amp; community that ad-supported TV delivers</a:t>
            </a:r>
          </a:p>
        </p:txBody>
      </p:sp>
    </p:spTree>
    <p:extLst>
      <p:ext uri="{BB962C8B-B14F-4D97-AF65-F5344CB8AC3E}">
        <p14:creationId xmlns:p14="http://schemas.microsoft.com/office/powerpoint/2010/main" val="2871507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3" name="Picture 4" descr="Image result for WHITE TABLET no background">
            <a:extLst>
              <a:ext uri="{FF2B5EF4-FFF2-40B4-BE49-F238E27FC236}">
                <a16:creationId xmlns:a16="http://schemas.microsoft.com/office/drawing/2014/main" id="{56212554-2155-4DEF-A238-CDA88EBBC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220" y="826505"/>
            <a:ext cx="9768439" cy="5330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44BCEE0D-8C96-4558-8C2E-EB987CBC9BA5}"/>
              </a:ext>
            </a:extLst>
          </p:cNvPr>
          <p:cNvSpPr txBox="1">
            <a:spLocks/>
          </p:cNvSpPr>
          <p:nvPr/>
        </p:nvSpPr>
        <p:spPr>
          <a:xfrm>
            <a:off x="118371" y="6333610"/>
            <a:ext cx="7909368" cy="390244"/>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TV-Q13: Please rate how much you agree or disagree with the following statements; YouTube- Q18: Please rate how much you agree or disagree with the following statements. % of Respondents who agree-Top 2 Box (net). Base: </a:t>
            </a:r>
            <a:r>
              <a:rPr lang="en-US" sz="800" dirty="0">
                <a:solidFill>
                  <a:schemeClr val="bg1"/>
                </a:solidFill>
                <a:latin typeface="Trebuchet MS" panose="020B0603020202020204" pitchFamily="34" charset="0"/>
              </a:rPr>
              <a:t>YouTube Enthusiasts = Respondents who watch original YouTube content 2x or more per month (375). </a:t>
            </a:r>
            <a:endParaRPr lang="en-US" sz="800" dirty="0">
              <a:solidFill>
                <a:schemeClr val="bg1"/>
              </a:solidFill>
            </a:endParaRPr>
          </a:p>
        </p:txBody>
      </p:sp>
      <p:sp>
        <p:nvSpPr>
          <p:cNvPr id="2" name="Title 1">
            <a:extLst>
              <a:ext uri="{FF2B5EF4-FFF2-40B4-BE49-F238E27FC236}">
                <a16:creationId xmlns:a16="http://schemas.microsoft.com/office/drawing/2014/main" id="{AD1312D9-EF8E-43C4-9068-336790E7A1B7}"/>
              </a:ext>
            </a:extLst>
          </p:cNvPr>
          <p:cNvSpPr>
            <a:spLocks noGrp="1"/>
          </p:cNvSpPr>
          <p:nvPr>
            <p:ph type="ctrTitle"/>
          </p:nvPr>
        </p:nvSpPr>
        <p:spPr>
          <a:xfrm>
            <a:off x="508897" y="314149"/>
            <a:ext cx="11340204" cy="915019"/>
          </a:xfrm>
        </p:spPr>
        <p:txBody>
          <a:bodyPr/>
          <a:lstStyle/>
          <a:p>
            <a:r>
              <a:rPr lang="en-US" sz="2400" dirty="0">
                <a:solidFill>
                  <a:schemeClr val="bg1"/>
                </a:solidFill>
              </a:rPr>
              <a:t>YouTube Enthusiasts Are Video Addicts But They Are More Likely To Set Aside “Me Time” To Watch Their Favorite TV Show Than A Video From Their Favorite YouTube Personality</a:t>
            </a:r>
          </a:p>
        </p:txBody>
      </p:sp>
      <p:sp>
        <p:nvSpPr>
          <p:cNvPr id="12" name="TextBox 11">
            <a:extLst>
              <a:ext uri="{FF2B5EF4-FFF2-40B4-BE49-F238E27FC236}">
                <a16:creationId xmlns:a16="http://schemas.microsoft.com/office/drawing/2014/main" id="{88C790DC-8C8F-4842-B498-5CA34814DD2A}"/>
              </a:ext>
            </a:extLst>
          </p:cNvPr>
          <p:cNvSpPr txBox="1"/>
          <p:nvPr/>
        </p:nvSpPr>
        <p:spPr>
          <a:xfrm>
            <a:off x="3760068" y="3297260"/>
            <a:ext cx="3157799" cy="491962"/>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sz="1300" dirty="0">
                <a:solidFill>
                  <a:schemeClr val="bg1"/>
                </a:solidFill>
              </a:rPr>
              <a:t>“I try to watch every new episode of my favorite TV programs</a:t>
            </a:r>
          </a:p>
        </p:txBody>
      </p:sp>
      <p:sp>
        <p:nvSpPr>
          <p:cNvPr id="13" name="TextBox 12">
            <a:extLst>
              <a:ext uri="{FF2B5EF4-FFF2-40B4-BE49-F238E27FC236}">
                <a16:creationId xmlns:a16="http://schemas.microsoft.com/office/drawing/2014/main" id="{769FD353-D745-43E3-A75A-8F4B7B157B0D}"/>
              </a:ext>
            </a:extLst>
          </p:cNvPr>
          <p:cNvSpPr txBox="1"/>
          <p:nvPr/>
        </p:nvSpPr>
        <p:spPr>
          <a:xfrm>
            <a:off x="3903604" y="4397712"/>
            <a:ext cx="2870726" cy="491962"/>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sz="1300" dirty="0">
                <a:solidFill>
                  <a:schemeClr val="bg1"/>
                </a:solidFill>
              </a:rPr>
              <a:t>“Watching my favorite TV shows is my 'me-time‘”</a:t>
            </a:r>
          </a:p>
        </p:txBody>
      </p:sp>
      <p:sp>
        <p:nvSpPr>
          <p:cNvPr id="15" name="TextBox 14">
            <a:extLst>
              <a:ext uri="{FF2B5EF4-FFF2-40B4-BE49-F238E27FC236}">
                <a16:creationId xmlns:a16="http://schemas.microsoft.com/office/drawing/2014/main" id="{45CBFE31-424C-4E40-9E93-4DA5B3581556}"/>
              </a:ext>
            </a:extLst>
          </p:cNvPr>
          <p:cNvSpPr txBox="1"/>
          <p:nvPr/>
        </p:nvSpPr>
        <p:spPr>
          <a:xfrm>
            <a:off x="4500766" y="3838927"/>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79%</a:t>
            </a:r>
          </a:p>
        </p:txBody>
      </p:sp>
      <p:sp>
        <p:nvSpPr>
          <p:cNvPr id="16" name="TextBox 15">
            <a:extLst>
              <a:ext uri="{FF2B5EF4-FFF2-40B4-BE49-F238E27FC236}">
                <a16:creationId xmlns:a16="http://schemas.microsoft.com/office/drawing/2014/main" id="{96B1E277-1175-4733-9F55-F54E950887C8}"/>
              </a:ext>
            </a:extLst>
          </p:cNvPr>
          <p:cNvSpPr txBox="1"/>
          <p:nvPr/>
        </p:nvSpPr>
        <p:spPr>
          <a:xfrm>
            <a:off x="8202377" y="4877781"/>
            <a:ext cx="1676403" cy="469077"/>
          </a:xfrm>
          <a:prstGeom prst="rect">
            <a:avLst/>
          </a:prstGeom>
          <a:noFill/>
        </p:spPr>
        <p:txBody>
          <a:bodyPr wrap="square" lIns="90964" tIns="45482" rIns="90964" bIns="45482" rtlCol="0">
            <a:spAutoFit/>
          </a:bodyPr>
          <a:lstStyle/>
          <a:p>
            <a:pPr algn="ctr"/>
            <a:r>
              <a:rPr lang="en-US" sz="2400" b="1" dirty="0">
                <a:solidFill>
                  <a:srgbClr val="FF0000"/>
                </a:solidFill>
              </a:rPr>
              <a:t>72%</a:t>
            </a:r>
          </a:p>
        </p:txBody>
      </p:sp>
      <p:grpSp>
        <p:nvGrpSpPr>
          <p:cNvPr id="17" name="Group 16">
            <a:extLst>
              <a:ext uri="{FF2B5EF4-FFF2-40B4-BE49-F238E27FC236}">
                <a16:creationId xmlns:a16="http://schemas.microsoft.com/office/drawing/2014/main" id="{D25D0B71-D47F-4744-AC11-43D83F6D46C8}"/>
              </a:ext>
            </a:extLst>
          </p:cNvPr>
          <p:cNvGrpSpPr/>
          <p:nvPr/>
        </p:nvGrpSpPr>
        <p:grpSpPr>
          <a:xfrm>
            <a:off x="5547575" y="5859710"/>
            <a:ext cx="3777894" cy="307777"/>
            <a:chOff x="1971738" y="5597924"/>
            <a:chExt cx="3777894" cy="307777"/>
          </a:xfrm>
        </p:grpSpPr>
        <p:grpSp>
          <p:nvGrpSpPr>
            <p:cNvPr id="18" name="Group 17">
              <a:extLst>
                <a:ext uri="{FF2B5EF4-FFF2-40B4-BE49-F238E27FC236}">
                  <a16:creationId xmlns:a16="http://schemas.microsoft.com/office/drawing/2014/main" id="{954EFC08-F6D4-4507-8077-6291A2FE75AC}"/>
                </a:ext>
              </a:extLst>
            </p:cNvPr>
            <p:cNvGrpSpPr/>
            <p:nvPr/>
          </p:nvGrpSpPr>
          <p:grpSpPr>
            <a:xfrm>
              <a:off x="3385031" y="5597924"/>
              <a:ext cx="2364601" cy="307777"/>
              <a:chOff x="3190523" y="5418494"/>
              <a:chExt cx="2364601" cy="307777"/>
            </a:xfrm>
          </p:grpSpPr>
          <p:sp>
            <p:nvSpPr>
              <p:cNvPr id="22" name="Rectangle 21">
                <a:extLst>
                  <a:ext uri="{FF2B5EF4-FFF2-40B4-BE49-F238E27FC236}">
                    <a16:creationId xmlns:a16="http://schemas.microsoft.com/office/drawing/2014/main" id="{8AA70C6C-BB6A-44E1-A4DD-0F3E843B1AC5}"/>
                  </a:ext>
                </a:extLst>
              </p:cNvPr>
              <p:cNvSpPr/>
              <p:nvPr/>
            </p:nvSpPr>
            <p:spPr>
              <a:xfrm>
                <a:off x="3190523" y="5481737"/>
                <a:ext cx="190834" cy="18129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305B2EFC-4988-4B99-9315-6172E5398FBE}"/>
                  </a:ext>
                </a:extLst>
              </p:cNvPr>
              <p:cNvSpPr txBox="1"/>
              <p:nvPr/>
            </p:nvSpPr>
            <p:spPr>
              <a:xfrm>
                <a:off x="3303639" y="5418494"/>
                <a:ext cx="2251485" cy="307777"/>
              </a:xfrm>
              <a:prstGeom prst="rect">
                <a:avLst/>
              </a:prstGeom>
              <a:noFill/>
            </p:spPr>
            <p:txBody>
              <a:bodyPr wrap="square" rtlCol="0">
                <a:spAutoFit/>
              </a:bodyPr>
              <a:lstStyle/>
              <a:p>
                <a:pPr algn="ctr"/>
                <a:r>
                  <a:rPr lang="en-US" sz="1400" b="1" dirty="0">
                    <a:solidFill>
                      <a:schemeClr val="bg1"/>
                    </a:solidFill>
                  </a:rPr>
                  <a:t>YouTube Original Videos</a:t>
                </a:r>
              </a:p>
            </p:txBody>
          </p:sp>
        </p:grpSp>
        <p:grpSp>
          <p:nvGrpSpPr>
            <p:cNvPr id="19" name="Group 18">
              <a:extLst>
                <a:ext uri="{FF2B5EF4-FFF2-40B4-BE49-F238E27FC236}">
                  <a16:creationId xmlns:a16="http://schemas.microsoft.com/office/drawing/2014/main" id="{654B8CBD-7911-4C07-81A9-CE4BE6DB3668}"/>
                </a:ext>
              </a:extLst>
            </p:cNvPr>
            <p:cNvGrpSpPr/>
            <p:nvPr/>
          </p:nvGrpSpPr>
          <p:grpSpPr>
            <a:xfrm>
              <a:off x="1971738" y="5597924"/>
              <a:ext cx="1413292" cy="307777"/>
              <a:chOff x="5323290" y="5431194"/>
              <a:chExt cx="1413292" cy="307777"/>
            </a:xfrm>
          </p:grpSpPr>
          <p:sp>
            <p:nvSpPr>
              <p:cNvPr id="20" name="Rectangle 19">
                <a:extLst>
                  <a:ext uri="{FF2B5EF4-FFF2-40B4-BE49-F238E27FC236}">
                    <a16:creationId xmlns:a16="http://schemas.microsoft.com/office/drawing/2014/main" id="{8328ECB3-3B3E-432C-8171-573A9509CE33}"/>
                  </a:ext>
                </a:extLst>
              </p:cNvPr>
              <p:cNvSpPr/>
              <p:nvPr/>
            </p:nvSpPr>
            <p:spPr>
              <a:xfrm>
                <a:off x="5323290"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E055C0E1-2E5E-4B92-A90E-A2BF7042CD7D}"/>
                  </a:ext>
                </a:extLst>
              </p:cNvPr>
              <p:cNvSpPr txBox="1"/>
              <p:nvPr/>
            </p:nvSpPr>
            <p:spPr>
              <a:xfrm>
                <a:off x="5488723" y="5431194"/>
                <a:ext cx="1247859" cy="307777"/>
              </a:xfrm>
              <a:prstGeom prst="rect">
                <a:avLst/>
              </a:prstGeom>
              <a:noFill/>
            </p:spPr>
            <p:txBody>
              <a:bodyPr wrap="square" rtlCol="0">
                <a:spAutoFit/>
              </a:bodyPr>
              <a:lstStyle/>
              <a:p>
                <a:pPr algn="ctr"/>
                <a:r>
                  <a:rPr lang="en-US" sz="1400" b="1" dirty="0">
                    <a:solidFill>
                      <a:schemeClr val="bg1"/>
                    </a:solidFill>
                  </a:rPr>
                  <a:t>TV Programs</a:t>
                </a:r>
              </a:p>
            </p:txBody>
          </p:sp>
        </p:grpSp>
      </p:grpSp>
      <p:sp>
        <p:nvSpPr>
          <p:cNvPr id="6" name="TextBox 5">
            <a:extLst>
              <a:ext uri="{FF2B5EF4-FFF2-40B4-BE49-F238E27FC236}">
                <a16:creationId xmlns:a16="http://schemas.microsoft.com/office/drawing/2014/main" id="{0CD0B6EF-65FA-4982-9E67-81CC294624A7}"/>
              </a:ext>
            </a:extLst>
          </p:cNvPr>
          <p:cNvSpPr txBox="1"/>
          <p:nvPr/>
        </p:nvSpPr>
        <p:spPr>
          <a:xfrm>
            <a:off x="5819081" y="1551495"/>
            <a:ext cx="2870717" cy="368851"/>
          </a:xfrm>
          <a:prstGeom prst="rect">
            <a:avLst/>
          </a:prstGeom>
          <a:noFill/>
        </p:spPr>
        <p:txBody>
          <a:bodyPr wrap="square" lIns="90964" tIns="45482" rIns="90964" bIns="45482" rtlCol="0">
            <a:spAutoFit/>
          </a:bodyPr>
          <a:lstStyle/>
          <a:p>
            <a:pPr algn="ctr"/>
            <a:r>
              <a:rPr lang="en-US" b="1" u="sng" dirty="0">
                <a:solidFill>
                  <a:schemeClr val="bg1"/>
                </a:solidFill>
              </a:rPr>
              <a:t>YouTube Enthusiasts</a:t>
            </a:r>
          </a:p>
        </p:txBody>
      </p:sp>
      <p:sp>
        <p:nvSpPr>
          <p:cNvPr id="28" name="TextBox 27">
            <a:extLst>
              <a:ext uri="{FF2B5EF4-FFF2-40B4-BE49-F238E27FC236}">
                <a16:creationId xmlns:a16="http://schemas.microsoft.com/office/drawing/2014/main" id="{C9152E08-4927-4D64-9F26-6D2A6A6E57A6}"/>
              </a:ext>
            </a:extLst>
          </p:cNvPr>
          <p:cNvSpPr txBox="1"/>
          <p:nvPr/>
        </p:nvSpPr>
        <p:spPr>
          <a:xfrm>
            <a:off x="7303789" y="3306913"/>
            <a:ext cx="3473579" cy="472657"/>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sz="1300" dirty="0">
                <a:solidFill>
                  <a:schemeClr val="bg1"/>
                </a:solidFill>
              </a:rPr>
              <a:t>“I try to watch every new video posted by my favorite YouTube personality”</a:t>
            </a:r>
          </a:p>
        </p:txBody>
      </p:sp>
      <p:sp>
        <p:nvSpPr>
          <p:cNvPr id="29" name="TextBox 28">
            <a:extLst>
              <a:ext uri="{FF2B5EF4-FFF2-40B4-BE49-F238E27FC236}">
                <a16:creationId xmlns:a16="http://schemas.microsoft.com/office/drawing/2014/main" id="{779F7AFF-99A2-4CE0-942A-352E1B14DD22}"/>
              </a:ext>
            </a:extLst>
          </p:cNvPr>
          <p:cNvSpPr txBox="1"/>
          <p:nvPr/>
        </p:nvSpPr>
        <p:spPr>
          <a:xfrm>
            <a:off x="8202377" y="3838927"/>
            <a:ext cx="1676403" cy="469077"/>
          </a:xfrm>
          <a:prstGeom prst="rect">
            <a:avLst/>
          </a:prstGeom>
          <a:noFill/>
        </p:spPr>
        <p:txBody>
          <a:bodyPr wrap="square" lIns="90964" tIns="45482" rIns="90964" bIns="45482" rtlCol="0">
            <a:spAutoFit/>
          </a:bodyPr>
          <a:lstStyle/>
          <a:p>
            <a:pPr algn="ctr"/>
            <a:r>
              <a:rPr lang="en-US" sz="2400" b="1" dirty="0">
                <a:solidFill>
                  <a:srgbClr val="FF0000"/>
                </a:solidFill>
              </a:rPr>
              <a:t>70%</a:t>
            </a:r>
          </a:p>
        </p:txBody>
      </p:sp>
      <p:sp>
        <p:nvSpPr>
          <p:cNvPr id="30" name="TextBox 29">
            <a:extLst>
              <a:ext uri="{FF2B5EF4-FFF2-40B4-BE49-F238E27FC236}">
                <a16:creationId xmlns:a16="http://schemas.microsoft.com/office/drawing/2014/main" id="{42960244-24D7-4FFF-BE91-6F84B8C2B342}"/>
              </a:ext>
            </a:extLst>
          </p:cNvPr>
          <p:cNvSpPr txBox="1"/>
          <p:nvPr/>
        </p:nvSpPr>
        <p:spPr>
          <a:xfrm>
            <a:off x="7461679" y="4397712"/>
            <a:ext cx="3157799" cy="491962"/>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sz="1300" dirty="0">
                <a:solidFill>
                  <a:schemeClr val="bg1"/>
                </a:solidFill>
              </a:rPr>
              <a:t>“Watching my favorite YouTube personality is my 'me-time‘”</a:t>
            </a:r>
          </a:p>
        </p:txBody>
      </p:sp>
      <p:sp>
        <p:nvSpPr>
          <p:cNvPr id="31" name="TextBox 30">
            <a:extLst>
              <a:ext uri="{FF2B5EF4-FFF2-40B4-BE49-F238E27FC236}">
                <a16:creationId xmlns:a16="http://schemas.microsoft.com/office/drawing/2014/main" id="{76C16DD7-3895-47EF-8C80-C82CA2C4F186}"/>
              </a:ext>
            </a:extLst>
          </p:cNvPr>
          <p:cNvSpPr txBox="1"/>
          <p:nvPr/>
        </p:nvSpPr>
        <p:spPr>
          <a:xfrm>
            <a:off x="4500766" y="4877781"/>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77%</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25" name="Title 1">
            <a:extLst>
              <a:ext uri="{FF2B5EF4-FFF2-40B4-BE49-F238E27FC236}">
                <a16:creationId xmlns:a16="http://schemas.microsoft.com/office/drawing/2014/main" id="{7274A32C-2736-4980-94D1-0CE3535C6CD1}"/>
              </a:ext>
            </a:extLst>
          </p:cNvPr>
          <p:cNvSpPr txBox="1">
            <a:spLocks/>
          </p:cNvSpPr>
          <p:nvPr/>
        </p:nvSpPr>
        <p:spPr>
          <a:xfrm>
            <a:off x="240651" y="2804440"/>
            <a:ext cx="2752725" cy="1593272"/>
          </a:xfrm>
          <a:prstGeom prst="rect">
            <a:avLst/>
          </a:prstGeom>
        </p:spPr>
        <p:txBody>
          <a:bodyPr lIns="90964" tIns="45482" rIns="90964" bIns="45482"/>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nSpc>
                <a:spcPct val="100000"/>
              </a:lnSpc>
            </a:pPr>
            <a:r>
              <a:rPr lang="en-US" sz="1800" dirty="0">
                <a:solidFill>
                  <a:schemeClr val="bg1"/>
                </a:solidFill>
                <a:latin typeface="+mn-lt"/>
                <a:ea typeface="+mn-ea"/>
                <a:cs typeface="+mn-cs"/>
              </a:rPr>
              <a:t>YouTube Enthusiasts Are Voracious Video Viewers And The YouTube Platform Complements Their TV Viewing Time</a:t>
            </a:r>
          </a:p>
        </p:txBody>
      </p:sp>
      <p:sp>
        <p:nvSpPr>
          <p:cNvPr id="27" name="TextBox 26">
            <a:extLst>
              <a:ext uri="{FF2B5EF4-FFF2-40B4-BE49-F238E27FC236}">
                <a16:creationId xmlns:a16="http://schemas.microsoft.com/office/drawing/2014/main" id="{C3E1BAD8-3AC4-4095-B0FD-BA4098611256}"/>
              </a:ext>
            </a:extLst>
          </p:cNvPr>
          <p:cNvSpPr txBox="1"/>
          <p:nvPr/>
        </p:nvSpPr>
        <p:spPr>
          <a:xfrm>
            <a:off x="3760068" y="2105385"/>
            <a:ext cx="3157799" cy="692017"/>
          </a:xfrm>
          <a:prstGeom prst="rect">
            <a:avLst/>
          </a:prstGeom>
          <a:noFill/>
        </p:spPr>
        <p:txBody>
          <a:bodyPr wrap="square" lIns="90964" tIns="45482" rIns="90964" bIns="45482" rtlCol="0">
            <a:spAutoFit/>
          </a:bodyPr>
          <a:lstStyle>
            <a:defPPr>
              <a:defRPr lang="en-US"/>
            </a:defPPr>
            <a:lvl1pPr algn="ctr">
              <a:defRPr sz="1400">
                <a:solidFill>
                  <a:schemeClr val="bg1"/>
                </a:solidFill>
                <a:latin typeface="MV Boli" panose="02000500030200090000" pitchFamily="2" charset="0"/>
                <a:cs typeface="MV Boli" panose="02000500030200090000" pitchFamily="2" charset="0"/>
              </a:defRPr>
            </a:lvl1pPr>
          </a:lstStyle>
          <a:p>
            <a:r>
              <a:rPr lang="en-US" sz="1300" dirty="0"/>
              <a:t>“I regularly set aside time in my busy schedule to watch my favorite TV programs”</a:t>
            </a:r>
          </a:p>
        </p:txBody>
      </p:sp>
      <p:sp>
        <p:nvSpPr>
          <p:cNvPr id="35" name="TextBox 34">
            <a:extLst>
              <a:ext uri="{FF2B5EF4-FFF2-40B4-BE49-F238E27FC236}">
                <a16:creationId xmlns:a16="http://schemas.microsoft.com/office/drawing/2014/main" id="{EE08D402-29E2-40B0-BE18-5000D4590959}"/>
              </a:ext>
            </a:extLst>
          </p:cNvPr>
          <p:cNvSpPr txBox="1"/>
          <p:nvPr/>
        </p:nvSpPr>
        <p:spPr>
          <a:xfrm>
            <a:off x="4500766" y="2758925"/>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70%</a:t>
            </a:r>
          </a:p>
        </p:txBody>
      </p:sp>
      <p:sp>
        <p:nvSpPr>
          <p:cNvPr id="36" name="TextBox 35">
            <a:extLst>
              <a:ext uri="{FF2B5EF4-FFF2-40B4-BE49-F238E27FC236}">
                <a16:creationId xmlns:a16="http://schemas.microsoft.com/office/drawing/2014/main" id="{AEEF6556-C532-46FA-BF64-32D8A769B4F9}"/>
              </a:ext>
            </a:extLst>
          </p:cNvPr>
          <p:cNvSpPr txBox="1"/>
          <p:nvPr/>
        </p:nvSpPr>
        <p:spPr>
          <a:xfrm>
            <a:off x="7461679" y="2105385"/>
            <a:ext cx="3157799" cy="692017"/>
          </a:xfrm>
          <a:prstGeom prst="rect">
            <a:avLst/>
          </a:prstGeom>
          <a:noFill/>
        </p:spPr>
        <p:txBody>
          <a:bodyPr wrap="square" lIns="90964" tIns="45482" rIns="90964" bIns="45482" rtlCol="0">
            <a:spAutoFit/>
          </a:bodyPr>
          <a:lstStyle>
            <a:defPPr>
              <a:defRPr lang="en-US"/>
            </a:defPPr>
            <a:lvl1pPr algn="ctr">
              <a:defRPr sz="1400">
                <a:solidFill>
                  <a:schemeClr val="bg1"/>
                </a:solidFill>
                <a:latin typeface="MV Boli" panose="02000500030200090000" pitchFamily="2" charset="0"/>
                <a:cs typeface="MV Boli" panose="02000500030200090000" pitchFamily="2" charset="0"/>
              </a:defRPr>
            </a:lvl1pPr>
          </a:lstStyle>
          <a:p>
            <a:r>
              <a:rPr lang="en-US" sz="1300" dirty="0"/>
              <a:t>“I regularly set aside time in my busy schedule to watch videos from my favorite YouTube personalities”</a:t>
            </a:r>
          </a:p>
        </p:txBody>
      </p:sp>
      <p:sp>
        <p:nvSpPr>
          <p:cNvPr id="37" name="TextBox 36">
            <a:extLst>
              <a:ext uri="{FF2B5EF4-FFF2-40B4-BE49-F238E27FC236}">
                <a16:creationId xmlns:a16="http://schemas.microsoft.com/office/drawing/2014/main" id="{CC20E81B-33F6-4C1C-8CD6-4D297580C96B}"/>
              </a:ext>
            </a:extLst>
          </p:cNvPr>
          <p:cNvSpPr txBox="1"/>
          <p:nvPr/>
        </p:nvSpPr>
        <p:spPr>
          <a:xfrm>
            <a:off x="8202377" y="2758925"/>
            <a:ext cx="1676403" cy="469077"/>
          </a:xfrm>
          <a:prstGeom prst="rect">
            <a:avLst/>
          </a:prstGeom>
          <a:noFill/>
        </p:spPr>
        <p:txBody>
          <a:bodyPr wrap="square" lIns="90964" tIns="45482" rIns="90964" bIns="45482" rtlCol="0">
            <a:spAutoFit/>
          </a:bodyPr>
          <a:lstStyle/>
          <a:p>
            <a:pPr algn="ctr"/>
            <a:r>
              <a:rPr lang="en-US" sz="2400" b="1" dirty="0">
                <a:solidFill>
                  <a:srgbClr val="FF0000"/>
                </a:solidFill>
              </a:rPr>
              <a:t>64%</a:t>
            </a:r>
          </a:p>
        </p:txBody>
      </p:sp>
      <p:sp>
        <p:nvSpPr>
          <p:cNvPr id="3" name="TextBox 2">
            <a:extLst>
              <a:ext uri="{FF2B5EF4-FFF2-40B4-BE49-F238E27FC236}">
                <a16:creationId xmlns:a16="http://schemas.microsoft.com/office/drawing/2014/main" id="{22FF5D61-9057-47AB-ACE2-26A4A4CCDA72}"/>
              </a:ext>
            </a:extLst>
          </p:cNvPr>
          <p:cNvSpPr txBox="1"/>
          <p:nvPr/>
        </p:nvSpPr>
        <p:spPr>
          <a:xfrm>
            <a:off x="6939563" y="2266727"/>
            <a:ext cx="629752" cy="369332"/>
          </a:xfrm>
          <a:prstGeom prst="rect">
            <a:avLst/>
          </a:prstGeom>
          <a:noFill/>
        </p:spPr>
        <p:txBody>
          <a:bodyPr wrap="square" rtlCol="0">
            <a:spAutoFit/>
          </a:bodyPr>
          <a:lstStyle/>
          <a:p>
            <a:pPr algn="ctr"/>
            <a:r>
              <a:rPr lang="en-US" b="1" dirty="0">
                <a:solidFill>
                  <a:schemeClr val="bg1"/>
                </a:solidFill>
              </a:rPr>
              <a:t>VS.</a:t>
            </a:r>
          </a:p>
        </p:txBody>
      </p:sp>
      <p:sp>
        <p:nvSpPr>
          <p:cNvPr id="38" name="TextBox 37">
            <a:extLst>
              <a:ext uri="{FF2B5EF4-FFF2-40B4-BE49-F238E27FC236}">
                <a16:creationId xmlns:a16="http://schemas.microsoft.com/office/drawing/2014/main" id="{24815D0E-22D8-4FCB-B61A-C3532060FB6D}"/>
              </a:ext>
            </a:extLst>
          </p:cNvPr>
          <p:cNvSpPr txBox="1"/>
          <p:nvPr/>
        </p:nvSpPr>
        <p:spPr>
          <a:xfrm>
            <a:off x="6939563" y="3358575"/>
            <a:ext cx="629752" cy="369332"/>
          </a:xfrm>
          <a:prstGeom prst="rect">
            <a:avLst/>
          </a:prstGeom>
          <a:noFill/>
        </p:spPr>
        <p:txBody>
          <a:bodyPr wrap="square" rtlCol="0">
            <a:spAutoFit/>
          </a:bodyPr>
          <a:lstStyle/>
          <a:p>
            <a:pPr algn="ctr"/>
            <a:r>
              <a:rPr lang="en-US" b="1" dirty="0">
                <a:solidFill>
                  <a:schemeClr val="bg1"/>
                </a:solidFill>
              </a:rPr>
              <a:t>VS.</a:t>
            </a:r>
          </a:p>
        </p:txBody>
      </p:sp>
      <p:sp>
        <p:nvSpPr>
          <p:cNvPr id="39" name="TextBox 38">
            <a:extLst>
              <a:ext uri="{FF2B5EF4-FFF2-40B4-BE49-F238E27FC236}">
                <a16:creationId xmlns:a16="http://schemas.microsoft.com/office/drawing/2014/main" id="{69E0722E-785E-4CC0-87D2-010E04324628}"/>
              </a:ext>
            </a:extLst>
          </p:cNvPr>
          <p:cNvSpPr txBox="1"/>
          <p:nvPr/>
        </p:nvSpPr>
        <p:spPr>
          <a:xfrm>
            <a:off x="6939563" y="4459027"/>
            <a:ext cx="629752" cy="369332"/>
          </a:xfrm>
          <a:prstGeom prst="rect">
            <a:avLst/>
          </a:prstGeom>
          <a:noFill/>
        </p:spPr>
        <p:txBody>
          <a:bodyPr wrap="square" rtlCol="0">
            <a:spAutoFit/>
          </a:bodyPr>
          <a:lstStyle/>
          <a:p>
            <a:pPr algn="ctr"/>
            <a:r>
              <a:rPr lang="en-US" b="1" dirty="0">
                <a:solidFill>
                  <a:schemeClr val="bg1"/>
                </a:solidFill>
              </a:rPr>
              <a:t>VS.</a:t>
            </a:r>
          </a:p>
        </p:txBody>
      </p:sp>
      <p:sp>
        <p:nvSpPr>
          <p:cNvPr id="40" name="Slide Number Placeholder 5">
            <a:extLst>
              <a:ext uri="{FF2B5EF4-FFF2-40B4-BE49-F238E27FC236}">
                <a16:creationId xmlns:a16="http://schemas.microsoft.com/office/drawing/2014/main" id="{A3DA12D9-EB50-4F25-A8AA-33CC6E4E068D}"/>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3091035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564716" y="404281"/>
            <a:ext cx="11027209" cy="724756"/>
          </a:xfrm>
        </p:spPr>
        <p:txBody>
          <a:bodyPr/>
          <a:lstStyle/>
          <a:p>
            <a:r>
              <a:rPr lang="en-US" sz="2400" dirty="0">
                <a:solidFill>
                  <a:schemeClr val="tx1"/>
                </a:solidFill>
              </a:rPr>
              <a:t>YouTube Enthusiasts Have A Higher Emotional Engagement With TV Programs </a:t>
            </a:r>
            <a:br>
              <a:rPr lang="en-US" sz="2400" dirty="0">
                <a:solidFill>
                  <a:schemeClr val="tx1"/>
                </a:solidFill>
              </a:rPr>
            </a:br>
            <a:r>
              <a:rPr lang="en-US" sz="2400" dirty="0">
                <a:solidFill>
                  <a:schemeClr val="tx1"/>
                </a:solidFill>
              </a:rPr>
              <a:t>Than They Do With Original YouTube Content</a:t>
            </a:r>
          </a:p>
        </p:txBody>
      </p:sp>
      <p:cxnSp>
        <p:nvCxnSpPr>
          <p:cNvPr id="56" name="Straight Connector 55"/>
          <p:cNvCxnSpPr>
            <a:cxnSpLocks/>
          </p:cNvCxnSpPr>
          <p:nvPr/>
        </p:nvCxnSpPr>
        <p:spPr>
          <a:xfrm>
            <a:off x="3347287"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a:off x="6295959"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p:cNvCxnSpPr>
          <p:nvPr/>
        </p:nvCxnSpPr>
        <p:spPr>
          <a:xfrm>
            <a:off x="9244631" y="2413596"/>
            <a:ext cx="0" cy="3468708"/>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 Placeholder 3"/>
          <p:cNvSpPr>
            <a:spLocks noGrp="1"/>
          </p:cNvSpPr>
          <p:nvPr>
            <p:ph type="body" sz="quarter" idx="14"/>
          </p:nvPr>
        </p:nvSpPr>
        <p:spPr>
          <a:xfrm>
            <a:off x="102394" y="6459028"/>
            <a:ext cx="8136731" cy="338554"/>
          </a:xfrm>
        </p:spPr>
        <p:txBody>
          <a:bodyPr vert="horz"/>
          <a:lstStyle/>
          <a:p>
            <a:r>
              <a:rPr lang="en-US" sz="800" dirty="0"/>
              <a:t>Source: VAB / Research Now “Program Engagement” Survey, April 2018. TV: Q8: Which of the following statements are true for you? YouTube: Q17: Which of the following statements are true for you? Check any that apply. Base: </a:t>
            </a:r>
            <a:r>
              <a:rPr lang="en-US" sz="800" dirty="0">
                <a:latin typeface="Trebuchet MS" panose="020B0603020202020204" pitchFamily="34" charset="0"/>
              </a:rPr>
              <a:t>YouTube Enthusiasts = Respondents who watch original YouTube content 2x or more per month (375). </a:t>
            </a:r>
            <a:endParaRPr lang="en-US" sz="800" dirty="0"/>
          </a:p>
        </p:txBody>
      </p:sp>
      <p:sp>
        <p:nvSpPr>
          <p:cNvPr id="6" name="TextBox 5"/>
          <p:cNvSpPr txBox="1"/>
          <p:nvPr/>
        </p:nvSpPr>
        <p:spPr>
          <a:xfrm>
            <a:off x="859666" y="3276849"/>
            <a:ext cx="2057295"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Happened On A </a:t>
            </a:r>
            <a:r>
              <a:rPr lang="en-US" sz="1100" b="1" dirty="0">
                <a:solidFill>
                  <a:srgbClr val="3682B4"/>
                </a:solidFill>
                <a:latin typeface="Trebuchet MS"/>
              </a:rPr>
              <a:t>TV Program</a:t>
            </a:r>
            <a:r>
              <a:rPr lang="en-US" sz="1100" b="1" dirty="0">
                <a:latin typeface="Trebuchet MS"/>
              </a:rPr>
              <a:t>”</a:t>
            </a:r>
          </a:p>
        </p:txBody>
      </p:sp>
      <p:sp>
        <p:nvSpPr>
          <p:cNvPr id="36" name="TextBox 35">
            <a:extLst>
              <a:ext uri="{FF2B5EF4-FFF2-40B4-BE49-F238E27FC236}">
                <a16:creationId xmlns:a16="http://schemas.microsoft.com/office/drawing/2014/main" id="{D849A5BE-44CC-4078-9E14-729FA29D4434}"/>
              </a:ext>
            </a:extLst>
          </p:cNvPr>
          <p:cNvSpPr txBox="1"/>
          <p:nvPr/>
        </p:nvSpPr>
        <p:spPr>
          <a:xfrm>
            <a:off x="1718136" y="3963082"/>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70%</a:t>
            </a:r>
          </a:p>
        </p:txBody>
      </p:sp>
      <p:sp>
        <p:nvSpPr>
          <p:cNvPr id="37" name="TextBox 36">
            <a:extLst>
              <a:ext uri="{FF2B5EF4-FFF2-40B4-BE49-F238E27FC236}">
                <a16:creationId xmlns:a16="http://schemas.microsoft.com/office/drawing/2014/main" id="{0998A3DA-9864-450B-8C9E-023174741503}"/>
              </a:ext>
            </a:extLst>
          </p:cNvPr>
          <p:cNvSpPr txBox="1"/>
          <p:nvPr/>
        </p:nvSpPr>
        <p:spPr>
          <a:xfrm>
            <a:off x="1796458" y="5384140"/>
            <a:ext cx="890219" cy="338554"/>
          </a:xfrm>
          <a:prstGeom prst="rect">
            <a:avLst/>
          </a:prstGeom>
          <a:noFill/>
        </p:spPr>
        <p:txBody>
          <a:bodyPr wrap="square" lIns="90964" tIns="45482" rIns="90964" bIns="45482" rtlCol="0">
            <a:spAutoFit/>
          </a:bodyPr>
          <a:lstStyle/>
          <a:p>
            <a:pPr algn="ctr">
              <a:defRPr/>
            </a:pPr>
            <a:r>
              <a:rPr lang="en-US" sz="1600" dirty="0">
                <a:latin typeface="Trebuchet MS"/>
              </a:rPr>
              <a:t>61%</a:t>
            </a:r>
          </a:p>
        </p:txBody>
      </p:sp>
      <p:pic>
        <p:nvPicPr>
          <p:cNvPr id="9" name="Picture 2" descr="Image result for clipart picture of tv">
            <a:extLst>
              <a:ext uri="{FF2B5EF4-FFF2-40B4-BE49-F238E27FC236}">
                <a16:creationId xmlns:a16="http://schemas.microsoft.com/office/drawing/2014/main" id="{DA945516-BA58-4F73-827B-59A7732E10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4745" y="400071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1C733E1-3AD9-4886-876D-16F2C1B4527E}"/>
              </a:ext>
            </a:extLst>
          </p:cNvPr>
          <p:cNvSpPr txBox="1"/>
          <p:nvPr/>
        </p:nvSpPr>
        <p:spPr>
          <a:xfrm>
            <a:off x="859666" y="4610632"/>
            <a:ext cx="2057295"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A </a:t>
            </a:r>
            <a:r>
              <a:rPr lang="en-US" sz="1100" b="1" dirty="0">
                <a:solidFill>
                  <a:srgbClr val="FF0000"/>
                </a:solidFill>
                <a:latin typeface="Trebuchet MS"/>
              </a:rPr>
              <a:t>YouTube Personality</a:t>
            </a:r>
            <a:r>
              <a:rPr lang="en-US" sz="1100" b="1" dirty="0">
                <a:latin typeface="Trebuchet MS"/>
              </a:rPr>
              <a:t> </a:t>
            </a:r>
            <a:r>
              <a:rPr lang="en-US" sz="1100" dirty="0">
                <a:latin typeface="Trebuchet MS"/>
              </a:rPr>
              <a:t>Did”</a:t>
            </a:r>
          </a:p>
        </p:txBody>
      </p:sp>
      <p:sp>
        <p:nvSpPr>
          <p:cNvPr id="16" name="Rectangle 15"/>
          <p:cNvSpPr/>
          <p:nvPr/>
        </p:nvSpPr>
        <p:spPr>
          <a:xfrm>
            <a:off x="3531543" y="3261333"/>
            <a:ext cx="2346160" cy="768961"/>
          </a:xfrm>
          <a:prstGeom prst="rect">
            <a:avLst/>
          </a:prstGeom>
          <a:noFill/>
        </p:spPr>
        <p:txBody>
          <a:bodyPr wrap="square" lIns="90964" tIns="45482" rIns="90964" bIns="45482" rtlCol="0">
            <a:spAutoFit/>
          </a:bodyPr>
          <a:lstStyle/>
          <a:p>
            <a:pPr algn="ctr">
              <a:defRPr/>
            </a:pPr>
            <a:r>
              <a:rPr lang="en-US" sz="1100" dirty="0">
                <a:latin typeface="Trebuchet MS"/>
              </a:rPr>
              <a:t>“Sat Through An Episode Of A </a:t>
            </a:r>
            <a:r>
              <a:rPr lang="en-US" sz="1100" b="1" dirty="0">
                <a:solidFill>
                  <a:srgbClr val="3682B4"/>
                </a:solidFill>
                <a:latin typeface="Trebuchet MS"/>
              </a:rPr>
              <a:t>TV Program</a:t>
            </a:r>
            <a:r>
              <a:rPr lang="en-US" sz="1100" dirty="0">
                <a:solidFill>
                  <a:srgbClr val="3682B4"/>
                </a:solidFill>
                <a:latin typeface="Trebuchet MS"/>
              </a:rPr>
              <a:t> </a:t>
            </a:r>
            <a:r>
              <a:rPr lang="en-US" sz="1100" dirty="0">
                <a:latin typeface="Trebuchet MS"/>
              </a:rPr>
              <a:t>In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sp>
        <p:nvSpPr>
          <p:cNvPr id="35" name="TextBox 34">
            <a:extLst>
              <a:ext uri="{FF2B5EF4-FFF2-40B4-BE49-F238E27FC236}">
                <a16:creationId xmlns:a16="http://schemas.microsoft.com/office/drawing/2014/main" id="{7A17638D-2BEC-4751-8721-4AFBDA7A9C41}"/>
              </a:ext>
            </a:extLst>
          </p:cNvPr>
          <p:cNvSpPr txBox="1"/>
          <p:nvPr/>
        </p:nvSpPr>
        <p:spPr>
          <a:xfrm>
            <a:off x="4561435" y="3957403"/>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63%</a:t>
            </a:r>
          </a:p>
        </p:txBody>
      </p:sp>
      <p:sp>
        <p:nvSpPr>
          <p:cNvPr id="41" name="TextBox 40">
            <a:extLst>
              <a:ext uri="{FF2B5EF4-FFF2-40B4-BE49-F238E27FC236}">
                <a16:creationId xmlns:a16="http://schemas.microsoft.com/office/drawing/2014/main" id="{3ABF0E83-BD10-4D5B-8011-5E4DB64DB678}"/>
              </a:ext>
            </a:extLst>
          </p:cNvPr>
          <p:cNvSpPr txBox="1"/>
          <p:nvPr/>
        </p:nvSpPr>
        <p:spPr>
          <a:xfrm>
            <a:off x="4641945" y="5386100"/>
            <a:ext cx="890219" cy="338554"/>
          </a:xfrm>
          <a:prstGeom prst="rect">
            <a:avLst/>
          </a:prstGeom>
          <a:noFill/>
        </p:spPr>
        <p:txBody>
          <a:bodyPr wrap="square" lIns="90964" tIns="45482" rIns="90964" bIns="45482" rtlCol="0">
            <a:spAutoFit/>
          </a:bodyPr>
          <a:lstStyle/>
          <a:p>
            <a:pPr algn="ctr">
              <a:defRPr/>
            </a:pPr>
            <a:r>
              <a:rPr lang="en-US" sz="1600" dirty="0">
                <a:latin typeface="Trebuchet MS"/>
              </a:rPr>
              <a:t>43%</a:t>
            </a:r>
          </a:p>
        </p:txBody>
      </p:sp>
      <p:pic>
        <p:nvPicPr>
          <p:cNvPr id="69" name="Picture 2" descr="Image result for clipart picture of tv">
            <a:extLst>
              <a:ext uri="{FF2B5EF4-FFF2-40B4-BE49-F238E27FC236}">
                <a16:creationId xmlns:a16="http://schemas.microsoft.com/office/drawing/2014/main" id="{DAE89F8E-9F0D-42BE-B2CB-A6CB98617C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2508" y="3982960"/>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C7ECF077-562C-4118-9BD5-BBCFB39F1797}"/>
              </a:ext>
            </a:extLst>
          </p:cNvPr>
          <p:cNvSpPr/>
          <p:nvPr/>
        </p:nvSpPr>
        <p:spPr>
          <a:xfrm>
            <a:off x="3531543" y="4606468"/>
            <a:ext cx="2346160" cy="768961"/>
          </a:xfrm>
          <a:prstGeom prst="rect">
            <a:avLst/>
          </a:prstGeom>
          <a:noFill/>
        </p:spPr>
        <p:txBody>
          <a:bodyPr wrap="square" lIns="90964" tIns="45482" rIns="90964" bIns="45482" rtlCol="0">
            <a:spAutoFit/>
          </a:bodyPr>
          <a:lstStyle/>
          <a:p>
            <a:pPr algn="ctr">
              <a:defRPr/>
            </a:pPr>
            <a:r>
              <a:rPr lang="en-US" sz="1100" dirty="0">
                <a:latin typeface="Trebuchet MS"/>
              </a:rPr>
              <a:t>“Sat Through A Video Of A </a:t>
            </a:r>
            <a:r>
              <a:rPr lang="en-US" sz="1100" b="1" dirty="0">
                <a:solidFill>
                  <a:srgbClr val="FF0000"/>
                </a:solidFill>
                <a:latin typeface="Trebuchet MS"/>
              </a:rPr>
              <a:t>YouTube Personality </a:t>
            </a:r>
            <a:r>
              <a:rPr lang="en-US" sz="1100" b="1" dirty="0">
                <a:latin typeface="Trebuchet MS"/>
              </a:rPr>
              <a:t>In</a:t>
            </a:r>
            <a:r>
              <a:rPr lang="en-US" sz="1100" dirty="0">
                <a:latin typeface="Trebuchet MS"/>
              </a:rPr>
              <a:t>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pic>
        <p:nvPicPr>
          <p:cNvPr id="2056" name="Picture 8" descr="Image result for emoji cry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67898" y="2135328"/>
            <a:ext cx="995002" cy="9950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98998" y="3353793"/>
            <a:ext cx="2132873"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A Character's Death on a </a:t>
            </a:r>
            <a:r>
              <a:rPr lang="en-US" sz="1100" b="1" dirty="0">
                <a:solidFill>
                  <a:srgbClr val="3682B4"/>
                </a:solidFill>
                <a:latin typeface="Trebuchet MS"/>
              </a:rPr>
              <a:t>TV Program</a:t>
            </a:r>
            <a:r>
              <a:rPr lang="en-US" sz="1100" b="1" dirty="0">
                <a:latin typeface="Trebuchet MS"/>
              </a:rPr>
              <a:t>”</a:t>
            </a:r>
          </a:p>
        </p:txBody>
      </p:sp>
      <p:sp>
        <p:nvSpPr>
          <p:cNvPr id="42" name="TextBox 41">
            <a:extLst>
              <a:ext uri="{FF2B5EF4-FFF2-40B4-BE49-F238E27FC236}">
                <a16:creationId xmlns:a16="http://schemas.microsoft.com/office/drawing/2014/main" id="{57B5B75A-591F-4410-A030-808121AB4EEF}"/>
              </a:ext>
            </a:extLst>
          </p:cNvPr>
          <p:cNvSpPr txBox="1"/>
          <p:nvPr/>
        </p:nvSpPr>
        <p:spPr>
          <a:xfrm>
            <a:off x="7457816" y="3954650"/>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52%</a:t>
            </a:r>
          </a:p>
        </p:txBody>
      </p:sp>
      <p:sp>
        <p:nvSpPr>
          <p:cNvPr id="43" name="TextBox 42">
            <a:extLst>
              <a:ext uri="{FF2B5EF4-FFF2-40B4-BE49-F238E27FC236}">
                <a16:creationId xmlns:a16="http://schemas.microsoft.com/office/drawing/2014/main" id="{59504FE4-FF72-48E9-8AB1-C55C17CC0791}"/>
              </a:ext>
            </a:extLst>
          </p:cNvPr>
          <p:cNvSpPr txBox="1"/>
          <p:nvPr/>
        </p:nvSpPr>
        <p:spPr>
          <a:xfrm>
            <a:off x="7669140" y="5391478"/>
            <a:ext cx="890219" cy="338554"/>
          </a:xfrm>
          <a:prstGeom prst="rect">
            <a:avLst/>
          </a:prstGeom>
          <a:noFill/>
        </p:spPr>
        <p:txBody>
          <a:bodyPr wrap="square" lIns="90964" tIns="45482" rIns="90964" bIns="45482" rtlCol="0">
            <a:spAutoFit/>
          </a:bodyPr>
          <a:lstStyle/>
          <a:p>
            <a:pPr algn="ctr">
              <a:defRPr/>
            </a:pPr>
            <a:r>
              <a:rPr lang="en-US" sz="1600" dirty="0">
                <a:latin typeface="Trebuchet MS"/>
              </a:rPr>
              <a:t>34%</a:t>
            </a:r>
          </a:p>
        </p:txBody>
      </p:sp>
      <p:pic>
        <p:nvPicPr>
          <p:cNvPr id="71" name="Picture 2" descr="Image result for clipart picture of tv">
            <a:extLst>
              <a:ext uri="{FF2B5EF4-FFF2-40B4-BE49-F238E27FC236}">
                <a16:creationId xmlns:a16="http://schemas.microsoft.com/office/drawing/2014/main" id="{FA0200E0-76CC-4432-B3DA-A0D98E2726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3271" y="400871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C384AD7B-BB6D-411D-BFD2-65E4BDC50FED}"/>
              </a:ext>
            </a:extLst>
          </p:cNvPr>
          <p:cNvSpPr/>
          <p:nvPr/>
        </p:nvSpPr>
        <p:spPr>
          <a:xfrm>
            <a:off x="6492319" y="4630511"/>
            <a:ext cx="2346160"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Something That Happened In A Video Of An </a:t>
            </a:r>
            <a:r>
              <a:rPr lang="en-US" sz="1100" b="1" dirty="0">
                <a:solidFill>
                  <a:srgbClr val="FF0000"/>
                </a:solidFill>
                <a:latin typeface="Trebuchet MS"/>
              </a:rPr>
              <a:t>Original</a:t>
            </a:r>
            <a:r>
              <a:rPr lang="en-US" sz="1100" b="1" dirty="0">
                <a:latin typeface="Trebuchet MS"/>
              </a:rPr>
              <a:t> </a:t>
            </a:r>
            <a:r>
              <a:rPr lang="en-US" sz="1100" b="1" dirty="0">
                <a:solidFill>
                  <a:srgbClr val="FF0000"/>
                </a:solidFill>
                <a:latin typeface="Trebuchet MS"/>
              </a:rPr>
              <a:t>YouTube Personality</a:t>
            </a:r>
            <a:r>
              <a:rPr lang="en-US" sz="1100" b="1" dirty="0">
                <a:latin typeface="Trebuchet MS"/>
              </a:rPr>
              <a:t>”</a:t>
            </a:r>
          </a:p>
        </p:txBody>
      </p:sp>
      <p:pic>
        <p:nvPicPr>
          <p:cNvPr id="2058" name="Picture 10" descr="Related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72316" y="2110488"/>
            <a:ext cx="1094501" cy="10945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545500" y="3353793"/>
            <a:ext cx="2132873" cy="599684"/>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A Plot Twist On A </a:t>
            </a:r>
            <a:r>
              <a:rPr lang="en-US" sz="1100" b="1" dirty="0">
                <a:solidFill>
                  <a:srgbClr val="3682B4"/>
                </a:solidFill>
                <a:latin typeface="Trebuchet MS"/>
              </a:rPr>
              <a:t>TV Program</a:t>
            </a:r>
            <a:r>
              <a:rPr lang="en-US" sz="1100" b="1" dirty="0">
                <a:latin typeface="Trebuchet MS"/>
              </a:rPr>
              <a:t>”</a:t>
            </a:r>
          </a:p>
        </p:txBody>
      </p:sp>
      <p:sp>
        <p:nvSpPr>
          <p:cNvPr id="44" name="TextBox 43">
            <a:extLst>
              <a:ext uri="{FF2B5EF4-FFF2-40B4-BE49-F238E27FC236}">
                <a16:creationId xmlns:a16="http://schemas.microsoft.com/office/drawing/2014/main" id="{1CF0020F-08C9-41BD-B03B-39D4DCF38816}"/>
              </a:ext>
            </a:extLst>
          </p:cNvPr>
          <p:cNvSpPr txBox="1"/>
          <p:nvPr/>
        </p:nvSpPr>
        <p:spPr>
          <a:xfrm>
            <a:off x="10358232" y="3925066"/>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47%</a:t>
            </a:r>
          </a:p>
        </p:txBody>
      </p:sp>
      <p:sp>
        <p:nvSpPr>
          <p:cNvPr id="45" name="TextBox 44">
            <a:extLst>
              <a:ext uri="{FF2B5EF4-FFF2-40B4-BE49-F238E27FC236}">
                <a16:creationId xmlns:a16="http://schemas.microsoft.com/office/drawing/2014/main" id="{546A3E05-0A69-4575-8B35-B6C2510F030F}"/>
              </a:ext>
            </a:extLst>
          </p:cNvPr>
          <p:cNvSpPr txBox="1"/>
          <p:nvPr/>
        </p:nvSpPr>
        <p:spPr>
          <a:xfrm>
            <a:off x="10402027" y="5406266"/>
            <a:ext cx="890219" cy="338554"/>
          </a:xfrm>
          <a:prstGeom prst="rect">
            <a:avLst/>
          </a:prstGeom>
          <a:noFill/>
        </p:spPr>
        <p:txBody>
          <a:bodyPr wrap="square" lIns="90964" tIns="45482" rIns="90964" bIns="45482" rtlCol="0">
            <a:spAutoFit/>
          </a:bodyPr>
          <a:lstStyle/>
          <a:p>
            <a:pPr algn="ctr">
              <a:defRPr/>
            </a:pPr>
            <a:r>
              <a:rPr lang="en-US" sz="1600" dirty="0">
                <a:latin typeface="Trebuchet MS"/>
              </a:rPr>
              <a:t>34%</a:t>
            </a:r>
          </a:p>
        </p:txBody>
      </p:sp>
      <p:pic>
        <p:nvPicPr>
          <p:cNvPr id="73" name="Picture 2" descr="Image result for clipart picture of tv">
            <a:extLst>
              <a:ext uri="{FF2B5EF4-FFF2-40B4-BE49-F238E27FC236}">
                <a16:creationId xmlns:a16="http://schemas.microsoft.com/office/drawing/2014/main" id="{3B5BD3B1-32CF-431C-A6BB-161D9B4807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7605" y="3980922"/>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DC5B95C9-1FF6-42F3-A272-29713C38B3AB}"/>
              </a:ext>
            </a:extLst>
          </p:cNvPr>
          <p:cNvSpPr/>
          <p:nvPr/>
        </p:nvSpPr>
        <p:spPr>
          <a:xfrm>
            <a:off x="9453130" y="4610630"/>
            <a:ext cx="2132873" cy="599684"/>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Something A </a:t>
            </a:r>
            <a:r>
              <a:rPr lang="en-US" sz="1100" b="1" dirty="0">
                <a:solidFill>
                  <a:srgbClr val="FF0000"/>
                </a:solidFill>
                <a:latin typeface="Trebuchet MS"/>
              </a:rPr>
              <a:t>YouTube Personality</a:t>
            </a:r>
            <a:r>
              <a:rPr lang="en-US" sz="1100" dirty="0">
                <a:latin typeface="Trebuchet MS"/>
              </a:rPr>
              <a:t> Did”</a:t>
            </a:r>
          </a:p>
        </p:txBody>
      </p:sp>
      <p:sp>
        <p:nvSpPr>
          <p:cNvPr id="3" name="TextBox 2">
            <a:extLst>
              <a:ext uri="{FF2B5EF4-FFF2-40B4-BE49-F238E27FC236}">
                <a16:creationId xmlns:a16="http://schemas.microsoft.com/office/drawing/2014/main" id="{73A80EFD-926D-4B4D-A3A2-74CE2760A67F}"/>
              </a:ext>
            </a:extLst>
          </p:cNvPr>
          <p:cNvSpPr txBox="1"/>
          <p:nvPr/>
        </p:nvSpPr>
        <p:spPr>
          <a:xfrm>
            <a:off x="2551795" y="1482755"/>
            <a:ext cx="6983708" cy="368851"/>
          </a:xfrm>
          <a:prstGeom prst="rect">
            <a:avLst/>
          </a:prstGeom>
          <a:noFill/>
        </p:spPr>
        <p:txBody>
          <a:bodyPr wrap="none" lIns="90964" tIns="45482" rIns="90964" bIns="45482" rtlCol="0">
            <a:spAutoFit/>
          </a:bodyPr>
          <a:lstStyle/>
          <a:p>
            <a:pPr>
              <a:defRPr/>
            </a:pPr>
            <a:r>
              <a:rPr lang="en-US" dirty="0">
                <a:latin typeface="Trebuchet MS"/>
              </a:rPr>
              <a:t>Emotional Response to TV Programs and YouTube Original Content</a:t>
            </a:r>
          </a:p>
        </p:txBody>
      </p:sp>
      <p:pic>
        <p:nvPicPr>
          <p:cNvPr id="48" name="Picture 2" descr="Image result for laughing emoji no background">
            <a:extLst>
              <a:ext uri="{FF2B5EF4-FFF2-40B4-BE49-F238E27FC236}">
                <a16:creationId xmlns:a16="http://schemas.microsoft.com/office/drawing/2014/main" id="{51B2D233-A8AD-4CBE-807E-C0A23E065F1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75377" y="1967270"/>
            <a:ext cx="1182855" cy="123662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worried emoji no background">
            <a:extLst>
              <a:ext uri="{FF2B5EF4-FFF2-40B4-BE49-F238E27FC236}">
                <a16:creationId xmlns:a16="http://schemas.microsoft.com/office/drawing/2014/main" id="{3744372F-C161-4C24-B9A6-5B68D9BA1FC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06250" y="2134490"/>
            <a:ext cx="996745" cy="9967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lated image">
            <a:extLst>
              <a:ext uri="{FF2B5EF4-FFF2-40B4-BE49-F238E27FC236}">
                <a16:creationId xmlns:a16="http://schemas.microsoft.com/office/drawing/2014/main" id="{4F3D0C78-B4C6-473B-B140-4DA9E0852F6E}"/>
              </a:ext>
            </a:extLst>
          </p:cNvPr>
          <p:cNvPicPr>
            <a:picLocks noChangeAspect="1" noChangeArrowheads="1"/>
          </p:cNvPicPr>
          <p:nvPr/>
        </p:nvPicPr>
        <p:blipFill rotWithShape="1">
          <a:blip r:embed="rId8">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24889" y="5375936"/>
            <a:ext cx="1074842" cy="299337"/>
          </a:xfrm>
          <a:prstGeom prst="rect">
            <a:avLst/>
          </a:prstGeom>
          <a:noFill/>
          <a:extLst/>
        </p:spPr>
      </p:pic>
      <p:pic>
        <p:nvPicPr>
          <p:cNvPr id="55" name="Picture 2" descr="Related image">
            <a:extLst>
              <a:ext uri="{FF2B5EF4-FFF2-40B4-BE49-F238E27FC236}">
                <a16:creationId xmlns:a16="http://schemas.microsoft.com/office/drawing/2014/main" id="{D5A50B05-4CD2-45E0-9BFD-381539F01E4D}"/>
              </a:ext>
            </a:extLst>
          </p:cNvPr>
          <p:cNvPicPr>
            <a:picLocks noChangeAspect="1" noChangeArrowheads="1"/>
          </p:cNvPicPr>
          <p:nvPr/>
        </p:nvPicPr>
        <p:blipFill rotWithShape="1">
          <a:blip r:embed="rId8">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3801097" y="5375936"/>
            <a:ext cx="1074842" cy="299337"/>
          </a:xfrm>
          <a:prstGeom prst="rect">
            <a:avLst/>
          </a:prstGeom>
          <a:noFill/>
          <a:extLst/>
        </p:spPr>
      </p:pic>
      <p:pic>
        <p:nvPicPr>
          <p:cNvPr id="61" name="Picture 2" descr="Related image">
            <a:extLst>
              <a:ext uri="{FF2B5EF4-FFF2-40B4-BE49-F238E27FC236}">
                <a16:creationId xmlns:a16="http://schemas.microsoft.com/office/drawing/2014/main" id="{ABBC1986-6068-494F-95F8-EA26477E3344}"/>
              </a:ext>
            </a:extLst>
          </p:cNvPr>
          <p:cNvPicPr>
            <a:picLocks noChangeAspect="1" noChangeArrowheads="1"/>
          </p:cNvPicPr>
          <p:nvPr/>
        </p:nvPicPr>
        <p:blipFill rotWithShape="1">
          <a:blip r:embed="rId8">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6803253" y="5396256"/>
            <a:ext cx="1074842" cy="299337"/>
          </a:xfrm>
          <a:prstGeom prst="rect">
            <a:avLst/>
          </a:prstGeom>
          <a:noFill/>
          <a:extLst/>
        </p:spPr>
      </p:pic>
      <p:pic>
        <p:nvPicPr>
          <p:cNvPr id="66" name="Picture 2" descr="Related image">
            <a:extLst>
              <a:ext uri="{FF2B5EF4-FFF2-40B4-BE49-F238E27FC236}">
                <a16:creationId xmlns:a16="http://schemas.microsoft.com/office/drawing/2014/main" id="{DE87B9F7-1C23-46A3-AFFE-41A61C57E333}"/>
              </a:ext>
            </a:extLst>
          </p:cNvPr>
          <p:cNvPicPr>
            <a:picLocks noChangeAspect="1" noChangeArrowheads="1"/>
          </p:cNvPicPr>
          <p:nvPr/>
        </p:nvPicPr>
        <p:blipFill rotWithShape="1">
          <a:blip r:embed="rId8">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540489" y="5406416"/>
            <a:ext cx="1074842" cy="299337"/>
          </a:xfrm>
          <a:prstGeom prst="rect">
            <a:avLst/>
          </a:prstGeom>
          <a:noFill/>
          <a:extLst/>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47" name="Slide Number Placeholder 5">
            <a:extLst>
              <a:ext uri="{FF2B5EF4-FFF2-40B4-BE49-F238E27FC236}">
                <a16:creationId xmlns:a16="http://schemas.microsoft.com/office/drawing/2014/main" id="{8ABD1EFD-03AD-445C-9D71-9007FF358FEA}"/>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2822199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495300" y="330977"/>
            <a:ext cx="11087100" cy="797232"/>
          </a:xfrm>
        </p:spPr>
        <p:txBody>
          <a:bodyPr/>
          <a:lstStyle/>
          <a:p>
            <a:r>
              <a:rPr lang="en-US" sz="2400" dirty="0">
                <a:solidFill>
                  <a:schemeClr val="tx1"/>
                </a:solidFill>
              </a:rPr>
              <a:t>YouTube Enthusiasts Also Feel a Stronger Connection To Their Favorite TV Characters &amp; Actors Than To Their Favorite YouTube Personalities</a:t>
            </a:r>
          </a:p>
        </p:txBody>
      </p:sp>
      <p:sp>
        <p:nvSpPr>
          <p:cNvPr id="7" name="Text Placeholder 3"/>
          <p:cNvSpPr txBox="1">
            <a:spLocks/>
          </p:cNvSpPr>
          <p:nvPr/>
        </p:nvSpPr>
        <p:spPr>
          <a:xfrm>
            <a:off x="0" y="6338371"/>
            <a:ext cx="7813907" cy="49012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TV: Q14: Keeping your favorite TV programs in mind, which of the following statements do you believe are true for you? YouTube: Q19: Keeping your favorite YouTube personalities in mind, which of the following statements do you believe are true for you? Check any that apply. Base:</a:t>
            </a:r>
            <a:r>
              <a:rPr lang="en-US" sz="800" dirty="0">
                <a:latin typeface="Trebuchet MS" panose="020B0603020202020204" pitchFamily="34" charset="0"/>
              </a:rPr>
              <a:t> YouTube Enthusiasts = Respondents who watch original YouTube content 2x or more per month (375). </a:t>
            </a:r>
            <a:endParaRPr lang="en-US" sz="800" dirty="0"/>
          </a:p>
        </p:txBody>
      </p:sp>
      <p:sp>
        <p:nvSpPr>
          <p:cNvPr id="6" name="Rectangle 5">
            <a:extLst>
              <a:ext uri="{FF2B5EF4-FFF2-40B4-BE49-F238E27FC236}">
                <a16:creationId xmlns:a16="http://schemas.microsoft.com/office/drawing/2014/main" id="{CEEB3DBE-346E-4259-A8A7-EDD8215AF8C3}"/>
              </a:ext>
            </a:extLst>
          </p:cNvPr>
          <p:cNvSpPr/>
          <p:nvPr/>
        </p:nvSpPr>
        <p:spPr>
          <a:xfrm>
            <a:off x="1455133" y="3502604"/>
            <a:ext cx="2346159" cy="646331"/>
          </a:xfrm>
          <a:prstGeom prst="rect">
            <a:avLst/>
          </a:prstGeom>
        </p:spPr>
        <p:txBody>
          <a:bodyPr lIns="90964" tIns="45482" rIns="90964" bIns="45482">
            <a:spAutoFit/>
          </a:bodyPr>
          <a:lstStyle/>
          <a:p>
            <a:pPr algn="ctr"/>
            <a:r>
              <a:rPr lang="en-US" sz="1200" dirty="0"/>
              <a:t>“I feel personally connected to the characters of my favorite </a:t>
            </a:r>
            <a:r>
              <a:rPr lang="en-US" sz="1200" b="1" dirty="0">
                <a:solidFill>
                  <a:srgbClr val="3682B4"/>
                </a:solidFill>
              </a:rPr>
              <a:t>TV programs</a:t>
            </a:r>
            <a:r>
              <a:rPr lang="en-US" sz="1200" b="1" dirty="0"/>
              <a:t>”</a:t>
            </a:r>
          </a:p>
        </p:txBody>
      </p:sp>
      <p:grpSp>
        <p:nvGrpSpPr>
          <p:cNvPr id="9" name="Group 8">
            <a:extLst>
              <a:ext uri="{FF2B5EF4-FFF2-40B4-BE49-F238E27FC236}">
                <a16:creationId xmlns:a16="http://schemas.microsoft.com/office/drawing/2014/main" id="{90BAF18D-7F73-4B51-8B8C-DE1B527AC8AD}"/>
              </a:ext>
            </a:extLst>
          </p:cNvPr>
          <p:cNvGrpSpPr/>
          <p:nvPr/>
        </p:nvGrpSpPr>
        <p:grpSpPr>
          <a:xfrm>
            <a:off x="1944907" y="4240152"/>
            <a:ext cx="1366610" cy="338554"/>
            <a:chOff x="1947976" y="4011552"/>
            <a:chExt cx="1366610" cy="338554"/>
          </a:xfrm>
        </p:grpSpPr>
        <p:sp>
          <p:nvSpPr>
            <p:cNvPr id="31" name="TextBox 30">
              <a:extLst>
                <a:ext uri="{FF2B5EF4-FFF2-40B4-BE49-F238E27FC236}">
                  <a16:creationId xmlns:a16="http://schemas.microsoft.com/office/drawing/2014/main" id="{DBE79B66-EA3B-434C-8044-BCA84CD6BA59}"/>
                </a:ext>
              </a:extLst>
            </p:cNvPr>
            <p:cNvSpPr txBox="1"/>
            <p:nvPr/>
          </p:nvSpPr>
          <p:spPr>
            <a:xfrm>
              <a:off x="2424367" y="4011552"/>
              <a:ext cx="890219" cy="338554"/>
            </a:xfrm>
            <a:prstGeom prst="rect">
              <a:avLst/>
            </a:prstGeom>
            <a:noFill/>
          </p:spPr>
          <p:txBody>
            <a:bodyPr wrap="square" lIns="90964" tIns="45482" rIns="90964" bIns="45482" rtlCol="0">
              <a:spAutoFit/>
            </a:bodyPr>
            <a:lstStyle/>
            <a:p>
              <a:pPr algn="ctr"/>
              <a:r>
                <a:rPr lang="en-US" sz="1600" b="1" u="sng" dirty="0"/>
                <a:t>50%</a:t>
              </a:r>
            </a:p>
          </p:txBody>
        </p:sp>
        <p:pic>
          <p:nvPicPr>
            <p:cNvPr id="33" name="Picture 2" descr="Image result for clipart picture of tv">
              <a:extLst>
                <a:ext uri="{FF2B5EF4-FFF2-40B4-BE49-F238E27FC236}">
                  <a16:creationId xmlns:a16="http://schemas.microsoft.com/office/drawing/2014/main" id="{D52A55DF-739D-468C-92B9-E5F02411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976" y="4023769"/>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Heart 52">
            <a:extLst>
              <a:ext uri="{FF2B5EF4-FFF2-40B4-BE49-F238E27FC236}">
                <a16:creationId xmlns:a16="http://schemas.microsoft.com/office/drawing/2014/main" id="{DB89F39C-AA39-4888-BCC8-D2E1F64DEEBD}"/>
              </a:ext>
            </a:extLst>
          </p:cNvPr>
          <p:cNvSpPr/>
          <p:nvPr/>
        </p:nvSpPr>
        <p:spPr>
          <a:xfrm>
            <a:off x="1708504" y="2068149"/>
            <a:ext cx="1839416" cy="1303815"/>
          </a:xfrm>
          <a:prstGeom prst="heart">
            <a:avLst/>
          </a:prstGeom>
          <a:blipFill>
            <a:blip r:embed="rId3" cstate="screen">
              <a:extLst>
                <a:ext uri="{28A0092B-C50C-407E-A947-70E740481C1C}">
                  <a14:useLocalDpi xmlns:a14="http://schemas.microsoft.com/office/drawing/2010/main"/>
                </a:ext>
              </a:extLst>
            </a:blip>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B516F11C-EBAE-4ABA-B11C-20E507F68BEF}"/>
              </a:ext>
            </a:extLst>
          </p:cNvPr>
          <p:cNvSpPr/>
          <p:nvPr/>
        </p:nvSpPr>
        <p:spPr>
          <a:xfrm>
            <a:off x="1658725" y="4844569"/>
            <a:ext cx="1938975" cy="646331"/>
          </a:xfrm>
          <a:prstGeom prst="rect">
            <a:avLst/>
          </a:prstGeom>
        </p:spPr>
        <p:txBody>
          <a:bodyPr lIns="90964" tIns="45482" rIns="90964" bIns="45482">
            <a:spAutoFit/>
          </a:bodyPr>
          <a:lstStyle/>
          <a:p>
            <a:pPr algn="ctr"/>
            <a:r>
              <a:rPr lang="en-US" sz="1200" dirty="0"/>
              <a:t>“I feel personally connected to my favorite </a:t>
            </a:r>
            <a:r>
              <a:rPr lang="en-US" sz="1200" b="1" dirty="0">
                <a:solidFill>
                  <a:srgbClr val="C00000"/>
                </a:solidFill>
              </a:rPr>
              <a:t>YouTube personality</a:t>
            </a:r>
            <a:r>
              <a:rPr lang="en-US" sz="1200" dirty="0"/>
              <a:t>”</a:t>
            </a:r>
          </a:p>
        </p:txBody>
      </p:sp>
      <p:sp>
        <p:nvSpPr>
          <p:cNvPr id="8" name="Rectangle 7">
            <a:extLst>
              <a:ext uri="{FF2B5EF4-FFF2-40B4-BE49-F238E27FC236}">
                <a16:creationId xmlns:a16="http://schemas.microsoft.com/office/drawing/2014/main" id="{0ACDBE64-6D59-462B-A3AA-187EA16BB50F}"/>
              </a:ext>
            </a:extLst>
          </p:cNvPr>
          <p:cNvSpPr/>
          <p:nvPr/>
        </p:nvSpPr>
        <p:spPr>
          <a:xfrm>
            <a:off x="8486895" y="3495470"/>
            <a:ext cx="2580775" cy="646331"/>
          </a:xfrm>
          <a:prstGeom prst="rect">
            <a:avLst/>
          </a:prstGeom>
        </p:spPr>
        <p:txBody>
          <a:bodyPr lIns="90964" tIns="45482" rIns="90964" bIns="45482">
            <a:spAutoFit/>
          </a:bodyPr>
          <a:lstStyle/>
          <a:p>
            <a:pPr algn="ctr"/>
            <a:r>
              <a:rPr lang="en-US" sz="1200" dirty="0"/>
              <a:t>“I have looked up the actors in a </a:t>
            </a:r>
            <a:r>
              <a:rPr lang="en-US" sz="1200" b="1" dirty="0">
                <a:solidFill>
                  <a:srgbClr val="3682B4"/>
                </a:solidFill>
              </a:rPr>
              <a:t>TV program </a:t>
            </a:r>
            <a:r>
              <a:rPr lang="en-US" sz="1200" dirty="0"/>
              <a:t>to learn more about them 'off the screen’”</a:t>
            </a:r>
          </a:p>
        </p:txBody>
      </p:sp>
      <p:grpSp>
        <p:nvGrpSpPr>
          <p:cNvPr id="3" name="Group 2">
            <a:extLst>
              <a:ext uri="{FF2B5EF4-FFF2-40B4-BE49-F238E27FC236}">
                <a16:creationId xmlns:a16="http://schemas.microsoft.com/office/drawing/2014/main" id="{B25C5FE5-DED0-4662-A6B4-7BACD9545028}"/>
              </a:ext>
            </a:extLst>
          </p:cNvPr>
          <p:cNvGrpSpPr/>
          <p:nvPr/>
        </p:nvGrpSpPr>
        <p:grpSpPr>
          <a:xfrm>
            <a:off x="9137246" y="4240030"/>
            <a:ext cx="1286342" cy="338554"/>
            <a:chOff x="5457038" y="4011430"/>
            <a:chExt cx="1286342" cy="338554"/>
          </a:xfrm>
        </p:grpSpPr>
        <p:sp>
          <p:nvSpPr>
            <p:cNvPr id="40" name="TextBox 39">
              <a:extLst>
                <a:ext uri="{FF2B5EF4-FFF2-40B4-BE49-F238E27FC236}">
                  <a16:creationId xmlns:a16="http://schemas.microsoft.com/office/drawing/2014/main" id="{5469C5BC-528E-4AA0-9926-4254C9AB0C5B}"/>
                </a:ext>
              </a:extLst>
            </p:cNvPr>
            <p:cNvSpPr txBox="1"/>
            <p:nvPr/>
          </p:nvSpPr>
          <p:spPr>
            <a:xfrm>
              <a:off x="5853161" y="4011430"/>
              <a:ext cx="890219" cy="338554"/>
            </a:xfrm>
            <a:prstGeom prst="rect">
              <a:avLst/>
            </a:prstGeom>
            <a:noFill/>
          </p:spPr>
          <p:txBody>
            <a:bodyPr wrap="square" lIns="90964" tIns="45482" rIns="90964" bIns="45482" rtlCol="0">
              <a:spAutoFit/>
            </a:bodyPr>
            <a:lstStyle/>
            <a:p>
              <a:pPr algn="ctr"/>
              <a:r>
                <a:rPr lang="en-US" sz="1600" b="1" u="sng" dirty="0"/>
                <a:t>59%</a:t>
              </a:r>
            </a:p>
          </p:txBody>
        </p:sp>
        <p:pic>
          <p:nvPicPr>
            <p:cNvPr id="42" name="Picture 2" descr="Image result for clipart picture of tv">
              <a:extLst>
                <a:ext uri="{FF2B5EF4-FFF2-40B4-BE49-F238E27FC236}">
                  <a16:creationId xmlns:a16="http://schemas.microsoft.com/office/drawing/2014/main" id="{1FACCD93-3646-4F12-816D-1C2D66EDF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038" y="4023647"/>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Heart 53">
            <a:extLst>
              <a:ext uri="{FF2B5EF4-FFF2-40B4-BE49-F238E27FC236}">
                <a16:creationId xmlns:a16="http://schemas.microsoft.com/office/drawing/2014/main" id="{D929D26F-4E02-45EC-B586-1FFBE60A6CF7}"/>
              </a:ext>
            </a:extLst>
          </p:cNvPr>
          <p:cNvSpPr/>
          <p:nvPr/>
        </p:nvSpPr>
        <p:spPr>
          <a:xfrm>
            <a:off x="8857539" y="2045086"/>
            <a:ext cx="1839416" cy="1303815"/>
          </a:xfrm>
          <a:prstGeom prst="heart">
            <a:avLst/>
          </a:prstGeom>
          <a:blipFill>
            <a:blip r:embed="rId3" cstate="screen">
              <a:extLst>
                <a:ext uri="{28A0092B-C50C-407E-A947-70E740481C1C}">
                  <a14:useLocalDpi xmlns:a14="http://schemas.microsoft.com/office/drawing/2010/main"/>
                </a:ext>
              </a:extLst>
            </a:blip>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id="{1B98C31E-C8C8-4157-BFB7-D0C5442662B5}"/>
              </a:ext>
            </a:extLst>
          </p:cNvPr>
          <p:cNvSpPr/>
          <p:nvPr/>
        </p:nvSpPr>
        <p:spPr>
          <a:xfrm>
            <a:off x="8486895" y="4835394"/>
            <a:ext cx="2580775" cy="646331"/>
          </a:xfrm>
          <a:prstGeom prst="rect">
            <a:avLst/>
          </a:prstGeom>
        </p:spPr>
        <p:txBody>
          <a:bodyPr lIns="90964" tIns="45482" rIns="90964" bIns="45482">
            <a:spAutoFit/>
          </a:bodyPr>
          <a:lstStyle/>
          <a:p>
            <a:pPr algn="ctr"/>
            <a:r>
              <a:rPr lang="en-US" sz="1200" dirty="0"/>
              <a:t>“I have looked up my favorite </a:t>
            </a:r>
            <a:r>
              <a:rPr lang="en-US" sz="1200" b="1" dirty="0">
                <a:solidFill>
                  <a:srgbClr val="C00000"/>
                </a:solidFill>
              </a:rPr>
              <a:t>YouTube Personality</a:t>
            </a:r>
            <a:r>
              <a:rPr lang="en-US" sz="1200" dirty="0">
                <a:solidFill>
                  <a:srgbClr val="C00000"/>
                </a:solidFill>
              </a:rPr>
              <a:t> </a:t>
            </a:r>
            <a:r>
              <a:rPr lang="en-US" sz="1200" dirty="0"/>
              <a:t>to learn more about them 'off the screen’”</a:t>
            </a:r>
          </a:p>
        </p:txBody>
      </p:sp>
      <p:sp>
        <p:nvSpPr>
          <p:cNvPr id="11" name="Heart 10"/>
          <p:cNvSpPr/>
          <p:nvPr/>
        </p:nvSpPr>
        <p:spPr>
          <a:xfrm>
            <a:off x="5207224" y="2070914"/>
            <a:ext cx="1839416" cy="1303815"/>
          </a:xfrm>
          <a:prstGeom prst="heart">
            <a:avLst/>
          </a:prstGeom>
          <a:blipFill>
            <a:blip r:embed="rId3" cstate="screen">
              <a:extLst>
                <a:ext uri="{28A0092B-C50C-407E-A947-70E740481C1C}">
                  <a14:useLocalDpi xmlns:a14="http://schemas.microsoft.com/office/drawing/2010/main"/>
                </a:ext>
              </a:extLst>
            </a:blip>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C7D5E691-999B-48C1-A049-20699603B4A5}"/>
              </a:ext>
            </a:extLst>
          </p:cNvPr>
          <p:cNvSpPr/>
          <p:nvPr/>
        </p:nvSpPr>
        <p:spPr>
          <a:xfrm>
            <a:off x="4707541" y="3505368"/>
            <a:ext cx="2838853" cy="646331"/>
          </a:xfrm>
          <a:prstGeom prst="rect">
            <a:avLst/>
          </a:prstGeom>
        </p:spPr>
        <p:txBody>
          <a:bodyPr lIns="90964" tIns="45482" rIns="90964" bIns="45482">
            <a:spAutoFit/>
          </a:bodyPr>
          <a:lstStyle/>
          <a:p>
            <a:pPr algn="ctr"/>
            <a:r>
              <a:rPr lang="en-US" sz="1200" dirty="0"/>
              <a:t>“I have watched other shows or movies because an actor from one of my favorite </a:t>
            </a:r>
            <a:r>
              <a:rPr lang="en-US" sz="1200" b="1" dirty="0">
                <a:solidFill>
                  <a:srgbClr val="3682B4"/>
                </a:solidFill>
              </a:rPr>
              <a:t>TV programs </a:t>
            </a:r>
            <a:r>
              <a:rPr lang="en-US" sz="1200" dirty="0"/>
              <a:t>was in it”</a:t>
            </a:r>
          </a:p>
        </p:txBody>
      </p:sp>
      <p:grpSp>
        <p:nvGrpSpPr>
          <p:cNvPr id="5" name="Group 4">
            <a:extLst>
              <a:ext uri="{FF2B5EF4-FFF2-40B4-BE49-F238E27FC236}">
                <a16:creationId xmlns:a16="http://schemas.microsoft.com/office/drawing/2014/main" id="{1B217471-ECA6-446B-88AB-49514C48381F}"/>
              </a:ext>
            </a:extLst>
          </p:cNvPr>
          <p:cNvGrpSpPr/>
          <p:nvPr/>
        </p:nvGrpSpPr>
        <p:grpSpPr>
          <a:xfrm>
            <a:off x="5513134" y="4225911"/>
            <a:ext cx="1335921" cy="338554"/>
            <a:chOff x="9198450" y="3997311"/>
            <a:chExt cx="1335921" cy="338554"/>
          </a:xfrm>
        </p:grpSpPr>
        <p:sp>
          <p:nvSpPr>
            <p:cNvPr id="22" name="TextBox 21">
              <a:extLst>
                <a:ext uri="{FF2B5EF4-FFF2-40B4-BE49-F238E27FC236}">
                  <a16:creationId xmlns:a16="http://schemas.microsoft.com/office/drawing/2014/main" id="{5B9840FE-2E54-428C-BA41-C4C16DC50197}"/>
                </a:ext>
              </a:extLst>
            </p:cNvPr>
            <p:cNvSpPr txBox="1"/>
            <p:nvPr/>
          </p:nvSpPr>
          <p:spPr>
            <a:xfrm>
              <a:off x="9644152" y="3997311"/>
              <a:ext cx="890219" cy="338554"/>
            </a:xfrm>
            <a:prstGeom prst="rect">
              <a:avLst/>
            </a:prstGeom>
            <a:noFill/>
          </p:spPr>
          <p:txBody>
            <a:bodyPr wrap="square" lIns="90964" tIns="45482" rIns="90964" bIns="45482" rtlCol="0">
              <a:spAutoFit/>
            </a:bodyPr>
            <a:lstStyle/>
            <a:p>
              <a:pPr algn="ctr"/>
              <a:r>
                <a:rPr lang="en-US" sz="1600" b="1" u="sng" dirty="0"/>
                <a:t>60%</a:t>
              </a:r>
            </a:p>
          </p:txBody>
        </p:sp>
        <p:pic>
          <p:nvPicPr>
            <p:cNvPr id="24" name="Picture 2" descr="Image result for clipart picture of tv">
              <a:extLst>
                <a:ext uri="{FF2B5EF4-FFF2-40B4-BE49-F238E27FC236}">
                  <a16:creationId xmlns:a16="http://schemas.microsoft.com/office/drawing/2014/main" id="{549EC58C-D96C-4F19-9B6C-7DF4E7283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8450" y="4009528"/>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id="{06787B3C-7ADC-4019-84F0-EC0CEE900446}"/>
              </a:ext>
            </a:extLst>
          </p:cNvPr>
          <p:cNvSpPr/>
          <p:nvPr/>
        </p:nvSpPr>
        <p:spPr>
          <a:xfrm>
            <a:off x="4836546" y="4830964"/>
            <a:ext cx="2580775" cy="646331"/>
          </a:xfrm>
          <a:prstGeom prst="rect">
            <a:avLst/>
          </a:prstGeom>
        </p:spPr>
        <p:txBody>
          <a:bodyPr lIns="90964" tIns="45482" rIns="90964" bIns="45482">
            <a:spAutoFit/>
          </a:bodyPr>
          <a:lstStyle/>
          <a:p>
            <a:pPr algn="ctr"/>
            <a:r>
              <a:rPr lang="en-US" sz="1200" dirty="0"/>
              <a:t>“I have watched other videos, or video series, because my favorite </a:t>
            </a:r>
            <a:r>
              <a:rPr lang="en-US" sz="1200" b="1" dirty="0">
                <a:solidFill>
                  <a:srgbClr val="C00000"/>
                </a:solidFill>
              </a:rPr>
              <a:t>YouTube personality </a:t>
            </a:r>
            <a:r>
              <a:rPr lang="en-US" sz="1200" dirty="0"/>
              <a:t>was in it”</a:t>
            </a:r>
          </a:p>
        </p:txBody>
      </p:sp>
      <p:grpSp>
        <p:nvGrpSpPr>
          <p:cNvPr id="10" name="Group 9">
            <a:extLst>
              <a:ext uri="{FF2B5EF4-FFF2-40B4-BE49-F238E27FC236}">
                <a16:creationId xmlns:a16="http://schemas.microsoft.com/office/drawing/2014/main" id="{6BA978BB-4E0F-4CE2-9569-ECA702E73E0D}"/>
              </a:ext>
            </a:extLst>
          </p:cNvPr>
          <p:cNvGrpSpPr/>
          <p:nvPr/>
        </p:nvGrpSpPr>
        <p:grpSpPr>
          <a:xfrm>
            <a:off x="1726516" y="5604331"/>
            <a:ext cx="1803392" cy="338554"/>
            <a:chOff x="1794308" y="5375731"/>
            <a:chExt cx="1803392" cy="338554"/>
          </a:xfrm>
        </p:grpSpPr>
        <p:sp>
          <p:nvSpPr>
            <p:cNvPr id="32" name="TextBox 31">
              <a:extLst>
                <a:ext uri="{FF2B5EF4-FFF2-40B4-BE49-F238E27FC236}">
                  <a16:creationId xmlns:a16="http://schemas.microsoft.com/office/drawing/2014/main" id="{F7268DD3-C1ED-4BA5-884C-1264855866B0}"/>
                </a:ext>
              </a:extLst>
            </p:cNvPr>
            <p:cNvSpPr txBox="1"/>
            <p:nvPr/>
          </p:nvSpPr>
          <p:spPr>
            <a:xfrm>
              <a:off x="2707481" y="5375731"/>
              <a:ext cx="890219" cy="338554"/>
            </a:xfrm>
            <a:prstGeom prst="rect">
              <a:avLst/>
            </a:prstGeom>
            <a:noFill/>
          </p:spPr>
          <p:txBody>
            <a:bodyPr wrap="square" lIns="90964" tIns="45482" rIns="90964" bIns="45482" rtlCol="0">
              <a:spAutoFit/>
            </a:bodyPr>
            <a:lstStyle/>
            <a:p>
              <a:pPr algn="ctr"/>
              <a:r>
                <a:rPr lang="en-US" sz="1600" dirty="0"/>
                <a:t>41%</a:t>
              </a:r>
            </a:p>
          </p:txBody>
        </p:sp>
        <p:pic>
          <p:nvPicPr>
            <p:cNvPr id="39" name="Picture 2" descr="Related image">
              <a:extLst>
                <a:ext uri="{FF2B5EF4-FFF2-40B4-BE49-F238E27FC236}">
                  <a16:creationId xmlns:a16="http://schemas.microsoft.com/office/drawing/2014/main" id="{98AB23DB-B463-4334-BFF3-C947BD48A4FC}"/>
                </a:ext>
              </a:extLst>
            </p:cNvPr>
            <p:cNvPicPr>
              <a:picLocks noChangeAspect="1" noChangeArrowheads="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1794308" y="5390884"/>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A3327A6-B557-4829-8470-0C05263EC449}"/>
              </a:ext>
            </a:extLst>
          </p:cNvPr>
          <p:cNvGrpSpPr/>
          <p:nvPr/>
        </p:nvGrpSpPr>
        <p:grpSpPr>
          <a:xfrm>
            <a:off x="8914007" y="5599352"/>
            <a:ext cx="1813900" cy="338554"/>
            <a:chOff x="5233799" y="5370752"/>
            <a:chExt cx="1813900" cy="338554"/>
          </a:xfrm>
        </p:grpSpPr>
        <p:sp>
          <p:nvSpPr>
            <p:cNvPr id="41" name="TextBox 40">
              <a:extLst>
                <a:ext uri="{FF2B5EF4-FFF2-40B4-BE49-F238E27FC236}">
                  <a16:creationId xmlns:a16="http://schemas.microsoft.com/office/drawing/2014/main" id="{D4F38813-BC90-4C8F-89E2-EB84E3B1A187}"/>
                </a:ext>
              </a:extLst>
            </p:cNvPr>
            <p:cNvSpPr txBox="1"/>
            <p:nvPr/>
          </p:nvSpPr>
          <p:spPr>
            <a:xfrm>
              <a:off x="6157480" y="5370752"/>
              <a:ext cx="890219" cy="338554"/>
            </a:xfrm>
            <a:prstGeom prst="rect">
              <a:avLst/>
            </a:prstGeom>
            <a:noFill/>
          </p:spPr>
          <p:txBody>
            <a:bodyPr wrap="square" lIns="90964" tIns="45482" rIns="90964" bIns="45482" rtlCol="0">
              <a:spAutoFit/>
            </a:bodyPr>
            <a:lstStyle/>
            <a:p>
              <a:pPr algn="ctr"/>
              <a:r>
                <a:rPr lang="en-US" sz="1600" dirty="0"/>
                <a:t>50%</a:t>
              </a:r>
            </a:p>
          </p:txBody>
        </p:sp>
        <p:pic>
          <p:nvPicPr>
            <p:cNvPr id="43" name="Picture 2" descr="Related image">
              <a:extLst>
                <a:ext uri="{FF2B5EF4-FFF2-40B4-BE49-F238E27FC236}">
                  <a16:creationId xmlns:a16="http://schemas.microsoft.com/office/drawing/2014/main" id="{51E1DC6C-04D0-452B-95B5-7A4857BC8A54}"/>
                </a:ext>
              </a:extLst>
            </p:cNvPr>
            <p:cNvPicPr>
              <a:picLocks noChangeAspect="1" noChangeArrowheads="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5233799" y="5385905"/>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F3EE7842-9CC5-411E-94E0-A4F010DC6A2A}"/>
              </a:ext>
            </a:extLst>
          </p:cNvPr>
          <p:cNvGrpSpPr/>
          <p:nvPr/>
        </p:nvGrpSpPr>
        <p:grpSpPr>
          <a:xfrm>
            <a:off x="5356269" y="5599008"/>
            <a:ext cx="1765299" cy="338554"/>
            <a:chOff x="9041585" y="5370408"/>
            <a:chExt cx="1765299" cy="338554"/>
          </a:xfrm>
        </p:grpSpPr>
        <p:sp>
          <p:nvSpPr>
            <p:cNvPr id="23" name="TextBox 22">
              <a:extLst>
                <a:ext uri="{FF2B5EF4-FFF2-40B4-BE49-F238E27FC236}">
                  <a16:creationId xmlns:a16="http://schemas.microsoft.com/office/drawing/2014/main" id="{7EF144E9-F4B1-471D-86DD-C8CBF8DB2481}"/>
                </a:ext>
              </a:extLst>
            </p:cNvPr>
            <p:cNvSpPr txBox="1"/>
            <p:nvPr/>
          </p:nvSpPr>
          <p:spPr>
            <a:xfrm>
              <a:off x="9916665" y="5370408"/>
              <a:ext cx="890219" cy="338554"/>
            </a:xfrm>
            <a:prstGeom prst="rect">
              <a:avLst/>
            </a:prstGeom>
            <a:noFill/>
          </p:spPr>
          <p:txBody>
            <a:bodyPr wrap="square" lIns="90964" tIns="45482" rIns="90964" bIns="45482" rtlCol="0">
              <a:spAutoFit/>
            </a:bodyPr>
            <a:lstStyle/>
            <a:p>
              <a:pPr algn="ctr"/>
              <a:r>
                <a:rPr lang="en-US" sz="1600" dirty="0"/>
                <a:t>48%</a:t>
              </a:r>
            </a:p>
          </p:txBody>
        </p:sp>
        <p:pic>
          <p:nvPicPr>
            <p:cNvPr id="45" name="Picture 2" descr="Related image">
              <a:extLst>
                <a:ext uri="{FF2B5EF4-FFF2-40B4-BE49-F238E27FC236}">
                  <a16:creationId xmlns:a16="http://schemas.microsoft.com/office/drawing/2014/main" id="{DBBC2E23-1A1E-4E34-B4F0-449E36E28A62}"/>
                </a:ext>
              </a:extLst>
            </p:cNvPr>
            <p:cNvPicPr>
              <a:picLocks noChangeAspect="1" noChangeArrowheads="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9041585" y="5385561"/>
              <a:ext cx="1106842" cy="308249"/>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36" name="TextBox 35">
            <a:extLst>
              <a:ext uri="{FF2B5EF4-FFF2-40B4-BE49-F238E27FC236}">
                <a16:creationId xmlns:a16="http://schemas.microsoft.com/office/drawing/2014/main" id="{48359F0B-687F-4838-88D8-63AE6D52FA50}"/>
              </a:ext>
            </a:extLst>
          </p:cNvPr>
          <p:cNvSpPr txBox="1"/>
          <p:nvPr/>
        </p:nvSpPr>
        <p:spPr>
          <a:xfrm>
            <a:off x="832597" y="1223465"/>
            <a:ext cx="10526806" cy="584295"/>
          </a:xfrm>
          <a:prstGeom prst="rect">
            <a:avLst/>
          </a:prstGeom>
          <a:noFill/>
        </p:spPr>
        <p:txBody>
          <a:bodyPr wrap="square" lIns="90964" tIns="45482" rIns="90964" bIns="45482" rtlCol="0">
            <a:spAutoFit/>
          </a:bodyPr>
          <a:lstStyle/>
          <a:p>
            <a:pPr algn="ctr">
              <a:defRPr/>
            </a:pPr>
            <a:r>
              <a:rPr lang="en-US" sz="1600" dirty="0">
                <a:latin typeface="Trebuchet MS"/>
              </a:rPr>
              <a:t>While YouTube personalities typically take center-stage on the platform, TV characters are more interesting to YouTube Enthusiasts because of their multifaceted complexity and involvement in intriguing storylines. </a:t>
            </a:r>
          </a:p>
        </p:txBody>
      </p:sp>
      <p:sp>
        <p:nvSpPr>
          <p:cNvPr id="37" name="Slide Number Placeholder 5">
            <a:extLst>
              <a:ext uri="{FF2B5EF4-FFF2-40B4-BE49-F238E27FC236}">
                <a16:creationId xmlns:a16="http://schemas.microsoft.com/office/drawing/2014/main" id="{CCADDEA3-0464-4C4A-85C6-DC527B94E0C4}"/>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2720749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txBox="1">
            <a:spLocks/>
          </p:cNvSpPr>
          <p:nvPr/>
        </p:nvSpPr>
        <p:spPr>
          <a:xfrm>
            <a:off x="152080" y="6238264"/>
            <a:ext cx="9263268" cy="532547"/>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TV - Q16: How often do you typically do the following after watching a new episode of one of your favorite TV programs? YouTube – Q20: How often do you typically do the following after watching a new video from your favorite YouTube personality? Respondents who answered “After every/most episodes”. TV - Q15: Which of the following statements are true for you?  YouTube - Q19: which of the following statements do you believe are true for? Check any that apply. </a:t>
            </a:r>
            <a:r>
              <a:rPr lang="en-US" sz="800" dirty="0">
                <a:latin typeface="Trebuchet MS" panose="020B0603020202020204" pitchFamily="34" charset="0"/>
              </a:rPr>
              <a:t>YouTube Enthusiasts = Respondents who watch original YouTube content 2x or more per month (375). </a:t>
            </a:r>
            <a:r>
              <a:rPr lang="en-US" sz="800" dirty="0"/>
              <a:t>Total Respondents=1,001.</a:t>
            </a:r>
          </a:p>
        </p:txBody>
      </p:sp>
      <p:sp>
        <p:nvSpPr>
          <p:cNvPr id="6" name="TextBox 5"/>
          <p:cNvSpPr txBox="1"/>
          <p:nvPr/>
        </p:nvSpPr>
        <p:spPr>
          <a:xfrm>
            <a:off x="7921359" y="2021201"/>
            <a:ext cx="3661041" cy="522740"/>
          </a:xfrm>
          <a:prstGeom prst="rect">
            <a:avLst/>
          </a:prstGeom>
          <a:noFill/>
        </p:spPr>
        <p:txBody>
          <a:bodyPr wrap="square" lIns="90964" tIns="45482" rIns="90964" bIns="45482" rtlCol="0">
            <a:spAutoFit/>
          </a:bodyPr>
          <a:lstStyle/>
          <a:p>
            <a:pPr algn="ctr"/>
            <a:r>
              <a:rPr lang="en-US" sz="1400" dirty="0"/>
              <a:t>“I have tried to convince a friend to start watching my favorite </a:t>
            </a:r>
            <a:r>
              <a:rPr lang="en-US" sz="1400" b="1" dirty="0">
                <a:solidFill>
                  <a:srgbClr val="3682B4"/>
                </a:solidFill>
              </a:rPr>
              <a:t>TV program</a:t>
            </a:r>
            <a:r>
              <a:rPr lang="en-US" sz="1400" dirty="0"/>
              <a:t>”</a:t>
            </a:r>
          </a:p>
        </p:txBody>
      </p:sp>
      <p:sp>
        <p:nvSpPr>
          <p:cNvPr id="27" name="TextBox 26"/>
          <p:cNvSpPr txBox="1"/>
          <p:nvPr/>
        </p:nvSpPr>
        <p:spPr>
          <a:xfrm>
            <a:off x="578762" y="1997487"/>
            <a:ext cx="3112073" cy="522740"/>
          </a:xfrm>
          <a:prstGeom prst="rect">
            <a:avLst/>
          </a:prstGeom>
          <a:noFill/>
        </p:spPr>
        <p:txBody>
          <a:bodyPr wrap="square" lIns="90964" tIns="45482" rIns="90964" bIns="45482" rtlCol="0">
            <a:spAutoFit/>
          </a:bodyPr>
          <a:lstStyle/>
          <a:p>
            <a:pPr algn="ctr"/>
            <a:r>
              <a:rPr lang="en-US" sz="1400" dirty="0"/>
              <a:t>“I discuss </a:t>
            </a:r>
            <a:r>
              <a:rPr lang="en-US" sz="1400" b="1" dirty="0">
                <a:solidFill>
                  <a:srgbClr val="3682B4"/>
                </a:solidFill>
              </a:rPr>
              <a:t>TV programs </a:t>
            </a:r>
            <a:r>
              <a:rPr lang="en-US" sz="1400" dirty="0"/>
              <a:t>with friends, family, co-workers”</a:t>
            </a:r>
          </a:p>
        </p:txBody>
      </p:sp>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569396" y="337497"/>
            <a:ext cx="10889180" cy="805640"/>
          </a:xfrm>
        </p:spPr>
        <p:txBody>
          <a:bodyPr/>
          <a:lstStyle/>
          <a:p>
            <a:r>
              <a:rPr lang="en-US" dirty="0">
                <a:solidFill>
                  <a:schemeClr val="tx1"/>
                </a:solidFill>
              </a:rPr>
              <a:t>YouTube Enthusiasts Are Also More Likely To Be Advocates For Their </a:t>
            </a:r>
            <a:br>
              <a:rPr lang="en-US" dirty="0">
                <a:solidFill>
                  <a:schemeClr val="tx1"/>
                </a:solidFill>
              </a:rPr>
            </a:br>
            <a:r>
              <a:rPr lang="en-US" dirty="0">
                <a:solidFill>
                  <a:schemeClr val="tx1"/>
                </a:solidFill>
              </a:rPr>
              <a:t>Favorite TV Programs Than For Their Favorite YouTube Personalities</a:t>
            </a: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58" name="Slide Number Placeholder 5">
            <a:extLst>
              <a:ext uri="{FF2B5EF4-FFF2-40B4-BE49-F238E27FC236}">
                <a16:creationId xmlns:a16="http://schemas.microsoft.com/office/drawing/2014/main" id="{631256FA-6668-4163-AABB-A601EA73ED7C}"/>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24" name="Group 23">
            <a:extLst>
              <a:ext uri="{FF2B5EF4-FFF2-40B4-BE49-F238E27FC236}">
                <a16:creationId xmlns:a16="http://schemas.microsoft.com/office/drawing/2014/main" id="{CFD2B910-1FFE-4A01-A92D-FB8ABBF8FFE6}"/>
              </a:ext>
            </a:extLst>
          </p:cNvPr>
          <p:cNvGrpSpPr/>
          <p:nvPr/>
        </p:nvGrpSpPr>
        <p:grpSpPr>
          <a:xfrm>
            <a:off x="4286019" y="5216826"/>
            <a:ext cx="3511363" cy="307777"/>
            <a:chOff x="4882775" y="5876864"/>
            <a:chExt cx="3055101" cy="307777"/>
          </a:xfrm>
        </p:grpSpPr>
        <p:sp>
          <p:nvSpPr>
            <p:cNvPr id="25" name="Rectangle 24">
              <a:extLst>
                <a:ext uri="{FF2B5EF4-FFF2-40B4-BE49-F238E27FC236}">
                  <a16:creationId xmlns:a16="http://schemas.microsoft.com/office/drawing/2014/main" id="{D05AF671-420D-402A-B7E8-B371FFB51675}"/>
                </a:ext>
              </a:extLst>
            </p:cNvPr>
            <p:cNvSpPr/>
            <p:nvPr/>
          </p:nvSpPr>
          <p:spPr>
            <a:xfrm>
              <a:off x="6811202" y="5940106"/>
              <a:ext cx="190834" cy="181293"/>
            </a:xfrm>
            <a:prstGeom prst="rect">
              <a:avLst/>
            </a:prstGeom>
            <a:solidFill>
              <a:srgbClr val="3682B4"/>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26" name="TextBox 25">
              <a:extLst>
                <a:ext uri="{FF2B5EF4-FFF2-40B4-BE49-F238E27FC236}">
                  <a16:creationId xmlns:a16="http://schemas.microsoft.com/office/drawing/2014/main" id="{61F9E109-FCE2-465E-8A06-3842DF09CDFD}"/>
                </a:ext>
              </a:extLst>
            </p:cNvPr>
            <p:cNvSpPr txBox="1"/>
            <p:nvPr/>
          </p:nvSpPr>
          <p:spPr>
            <a:xfrm>
              <a:off x="6971898" y="5876864"/>
              <a:ext cx="96597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black"/>
                  </a:solidFill>
                  <a:effectLst/>
                  <a:uLnTx/>
                  <a:uFillTx/>
                  <a:latin typeface="Trebuchet MS"/>
                </a:rPr>
                <a:t>Adults 18+</a:t>
              </a:r>
            </a:p>
          </p:txBody>
        </p:sp>
        <p:sp>
          <p:nvSpPr>
            <p:cNvPr id="28" name="Rectangle 27">
              <a:extLst>
                <a:ext uri="{FF2B5EF4-FFF2-40B4-BE49-F238E27FC236}">
                  <a16:creationId xmlns:a16="http://schemas.microsoft.com/office/drawing/2014/main" id="{136FF742-5B40-49B9-B643-0075F6E59AA0}"/>
                </a:ext>
              </a:extLst>
            </p:cNvPr>
            <p:cNvSpPr/>
            <p:nvPr/>
          </p:nvSpPr>
          <p:spPr>
            <a:xfrm>
              <a:off x="4882775" y="5940106"/>
              <a:ext cx="190834" cy="181293"/>
            </a:xfrm>
            <a:prstGeom prst="rect">
              <a:avLst/>
            </a:prstGeom>
            <a:solidFill>
              <a:srgbClr val="C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a:ln>
                  <a:noFill/>
                </a:ln>
                <a:solidFill>
                  <a:prstClr val="white"/>
                </a:solidFill>
                <a:effectLst/>
                <a:uLnTx/>
                <a:uFillTx/>
              </a:endParaRPr>
            </a:p>
          </p:txBody>
        </p:sp>
        <p:sp>
          <p:nvSpPr>
            <p:cNvPr id="31" name="TextBox 30">
              <a:extLst>
                <a:ext uri="{FF2B5EF4-FFF2-40B4-BE49-F238E27FC236}">
                  <a16:creationId xmlns:a16="http://schemas.microsoft.com/office/drawing/2014/main" id="{BFD605BB-A3E1-4D4E-A7DA-4F7382D3525A}"/>
                </a:ext>
              </a:extLst>
            </p:cNvPr>
            <p:cNvSpPr txBox="1"/>
            <p:nvPr/>
          </p:nvSpPr>
          <p:spPr>
            <a:xfrm>
              <a:off x="5053676" y="5876864"/>
              <a:ext cx="166507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a:rPr>
                <a:t>YouTube Enthusiasts</a:t>
              </a:r>
            </a:p>
          </p:txBody>
        </p:sp>
      </p:grpSp>
      <p:pic>
        <p:nvPicPr>
          <p:cNvPr id="36" name="Picture 35">
            <a:extLst>
              <a:ext uri="{FF2B5EF4-FFF2-40B4-BE49-F238E27FC236}">
                <a16:creationId xmlns:a16="http://schemas.microsoft.com/office/drawing/2014/main" id="{1DDFE207-9150-4E8F-B03A-711632F7080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203513" y="1727310"/>
            <a:ext cx="3370343" cy="2884287"/>
          </a:xfrm>
          <a:prstGeom prst="roundRect">
            <a:avLst/>
          </a:prstGeom>
          <a:noFill/>
          <a:ln>
            <a:solidFill>
              <a:schemeClr val="tx1"/>
            </a:solidFill>
          </a:ln>
        </p:spPr>
      </p:pic>
      <p:grpSp>
        <p:nvGrpSpPr>
          <p:cNvPr id="18" name="Group 17">
            <a:extLst>
              <a:ext uri="{FF2B5EF4-FFF2-40B4-BE49-F238E27FC236}">
                <a16:creationId xmlns:a16="http://schemas.microsoft.com/office/drawing/2014/main" id="{91F961D4-37EF-4986-B9B8-7224D436EF91}"/>
              </a:ext>
            </a:extLst>
          </p:cNvPr>
          <p:cNvGrpSpPr/>
          <p:nvPr/>
        </p:nvGrpSpPr>
        <p:grpSpPr>
          <a:xfrm>
            <a:off x="1452307" y="2646942"/>
            <a:ext cx="1366610" cy="338554"/>
            <a:chOff x="1947976" y="4011552"/>
            <a:chExt cx="1366610" cy="338554"/>
          </a:xfrm>
        </p:grpSpPr>
        <p:sp>
          <p:nvSpPr>
            <p:cNvPr id="19" name="TextBox 18">
              <a:extLst>
                <a:ext uri="{FF2B5EF4-FFF2-40B4-BE49-F238E27FC236}">
                  <a16:creationId xmlns:a16="http://schemas.microsoft.com/office/drawing/2014/main" id="{7968E93F-4099-419C-82DC-EE471EAE0E03}"/>
                </a:ext>
              </a:extLst>
            </p:cNvPr>
            <p:cNvSpPr txBox="1"/>
            <p:nvPr/>
          </p:nvSpPr>
          <p:spPr>
            <a:xfrm>
              <a:off x="2424367" y="4011552"/>
              <a:ext cx="890219" cy="338554"/>
            </a:xfrm>
            <a:prstGeom prst="rect">
              <a:avLst/>
            </a:prstGeom>
            <a:noFill/>
          </p:spPr>
          <p:txBody>
            <a:bodyPr wrap="square" lIns="90964" tIns="45482" rIns="90964" bIns="45482" rtlCol="0">
              <a:spAutoFit/>
            </a:bodyPr>
            <a:lstStyle/>
            <a:p>
              <a:pPr algn="ctr"/>
              <a:r>
                <a:rPr lang="en-US" sz="1600" b="1" u="sng" dirty="0"/>
                <a:t>65%</a:t>
              </a:r>
            </a:p>
          </p:txBody>
        </p:sp>
        <p:pic>
          <p:nvPicPr>
            <p:cNvPr id="20" name="Picture 2" descr="Image result for clipart picture of tv">
              <a:extLst>
                <a:ext uri="{FF2B5EF4-FFF2-40B4-BE49-F238E27FC236}">
                  <a16:creationId xmlns:a16="http://schemas.microsoft.com/office/drawing/2014/main" id="{04A9B74A-086F-435E-9BD6-C87553985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976" y="4023769"/>
              <a:ext cx="476391" cy="314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A736D86C-C320-4B2D-86B9-EFD71403DE90}"/>
              </a:ext>
            </a:extLst>
          </p:cNvPr>
          <p:cNvGrpSpPr/>
          <p:nvPr/>
        </p:nvGrpSpPr>
        <p:grpSpPr>
          <a:xfrm>
            <a:off x="1166493" y="4258398"/>
            <a:ext cx="1803392" cy="338554"/>
            <a:chOff x="1794308" y="5375731"/>
            <a:chExt cx="1803392" cy="338554"/>
          </a:xfrm>
        </p:grpSpPr>
        <p:sp>
          <p:nvSpPr>
            <p:cNvPr id="22" name="TextBox 21">
              <a:extLst>
                <a:ext uri="{FF2B5EF4-FFF2-40B4-BE49-F238E27FC236}">
                  <a16:creationId xmlns:a16="http://schemas.microsoft.com/office/drawing/2014/main" id="{886D9428-8EE6-4E3D-BE86-7675A66A4E63}"/>
                </a:ext>
              </a:extLst>
            </p:cNvPr>
            <p:cNvSpPr txBox="1"/>
            <p:nvPr/>
          </p:nvSpPr>
          <p:spPr>
            <a:xfrm>
              <a:off x="2707481" y="5375731"/>
              <a:ext cx="890219" cy="338554"/>
            </a:xfrm>
            <a:prstGeom prst="rect">
              <a:avLst/>
            </a:prstGeom>
            <a:noFill/>
          </p:spPr>
          <p:txBody>
            <a:bodyPr wrap="square" lIns="90964" tIns="45482" rIns="90964" bIns="45482" rtlCol="0">
              <a:spAutoFit/>
            </a:bodyPr>
            <a:lstStyle/>
            <a:p>
              <a:pPr algn="ctr"/>
              <a:r>
                <a:rPr lang="en-US" sz="1600" dirty="0"/>
                <a:t>60%</a:t>
              </a:r>
            </a:p>
          </p:txBody>
        </p:sp>
        <p:pic>
          <p:nvPicPr>
            <p:cNvPr id="23" name="Picture 2" descr="Related image">
              <a:extLst>
                <a:ext uri="{FF2B5EF4-FFF2-40B4-BE49-F238E27FC236}">
                  <a16:creationId xmlns:a16="http://schemas.microsoft.com/office/drawing/2014/main" id="{87854040-9382-4458-BD45-29AF06A82B28}"/>
                </a:ext>
              </a:extLst>
            </p:cNvPr>
            <p:cNvPicPr>
              <a:picLocks noChangeAspect="1" noChangeArrowheads="1"/>
            </p:cNvPicPr>
            <p:nvPr/>
          </p:nvPicPr>
          <p:blipFill rotWithShape="1">
            <a:blip r:embed="rId6">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1794308" y="5390884"/>
              <a:ext cx="1106842" cy="30824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68CDCC64-E5FF-491B-9FD2-FC2776236A96}"/>
              </a:ext>
            </a:extLst>
          </p:cNvPr>
          <p:cNvSpPr txBox="1"/>
          <p:nvPr/>
        </p:nvSpPr>
        <p:spPr>
          <a:xfrm>
            <a:off x="304800" y="3363127"/>
            <a:ext cx="3563082" cy="738183"/>
          </a:xfrm>
          <a:prstGeom prst="rect">
            <a:avLst/>
          </a:prstGeom>
          <a:noFill/>
        </p:spPr>
        <p:txBody>
          <a:bodyPr wrap="square" lIns="90964" tIns="45482" rIns="90964" bIns="45482" rtlCol="0">
            <a:spAutoFit/>
          </a:bodyPr>
          <a:lstStyle/>
          <a:p>
            <a:pPr algn="ctr"/>
            <a:r>
              <a:rPr lang="en-US" sz="1400" dirty="0"/>
              <a:t>“I discuss new videos from my </a:t>
            </a:r>
            <a:r>
              <a:rPr lang="en-US" sz="1400" b="1" dirty="0">
                <a:solidFill>
                  <a:srgbClr val="C00000"/>
                </a:solidFill>
              </a:rPr>
              <a:t>favorite YouTube personalities</a:t>
            </a:r>
            <a:r>
              <a:rPr lang="en-US" sz="1400" dirty="0"/>
              <a:t> with friends, family, co-workers”</a:t>
            </a:r>
          </a:p>
        </p:txBody>
      </p:sp>
      <p:grpSp>
        <p:nvGrpSpPr>
          <p:cNvPr id="35" name="Group 34">
            <a:extLst>
              <a:ext uri="{FF2B5EF4-FFF2-40B4-BE49-F238E27FC236}">
                <a16:creationId xmlns:a16="http://schemas.microsoft.com/office/drawing/2014/main" id="{0DAA6D0B-993C-4DA0-8C6D-C8A9BC14704F}"/>
              </a:ext>
            </a:extLst>
          </p:cNvPr>
          <p:cNvGrpSpPr/>
          <p:nvPr/>
        </p:nvGrpSpPr>
        <p:grpSpPr>
          <a:xfrm>
            <a:off x="9148507" y="2713617"/>
            <a:ext cx="1366610" cy="338554"/>
            <a:chOff x="1947976" y="4011552"/>
            <a:chExt cx="1366610" cy="338554"/>
          </a:xfrm>
        </p:grpSpPr>
        <p:sp>
          <p:nvSpPr>
            <p:cNvPr id="37" name="TextBox 36">
              <a:extLst>
                <a:ext uri="{FF2B5EF4-FFF2-40B4-BE49-F238E27FC236}">
                  <a16:creationId xmlns:a16="http://schemas.microsoft.com/office/drawing/2014/main" id="{0DC3830A-E9CD-43F6-AEDF-47F082A6BDBA}"/>
                </a:ext>
              </a:extLst>
            </p:cNvPr>
            <p:cNvSpPr txBox="1"/>
            <p:nvPr/>
          </p:nvSpPr>
          <p:spPr>
            <a:xfrm>
              <a:off x="2424367" y="4011552"/>
              <a:ext cx="890219" cy="338554"/>
            </a:xfrm>
            <a:prstGeom prst="rect">
              <a:avLst/>
            </a:prstGeom>
            <a:noFill/>
          </p:spPr>
          <p:txBody>
            <a:bodyPr wrap="square" lIns="90964" tIns="45482" rIns="90964" bIns="45482" rtlCol="0">
              <a:spAutoFit/>
            </a:bodyPr>
            <a:lstStyle/>
            <a:p>
              <a:pPr algn="ctr"/>
              <a:r>
                <a:rPr lang="en-US" sz="1600" b="1" u="sng" dirty="0"/>
                <a:t>50%</a:t>
              </a:r>
            </a:p>
          </p:txBody>
        </p:sp>
        <p:pic>
          <p:nvPicPr>
            <p:cNvPr id="38" name="Picture 2" descr="Image result for clipart picture of tv">
              <a:extLst>
                <a:ext uri="{FF2B5EF4-FFF2-40B4-BE49-F238E27FC236}">
                  <a16:creationId xmlns:a16="http://schemas.microsoft.com/office/drawing/2014/main" id="{5D14611C-6616-429C-8A59-F70D5C4D61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976" y="4023769"/>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15CCE673-0278-475B-B851-5435D25CDE25}"/>
              </a:ext>
            </a:extLst>
          </p:cNvPr>
          <p:cNvSpPr txBox="1"/>
          <p:nvPr/>
        </p:nvSpPr>
        <p:spPr>
          <a:xfrm>
            <a:off x="847090" y="4775426"/>
            <a:ext cx="2471190" cy="230352"/>
          </a:xfrm>
          <a:prstGeom prst="rect">
            <a:avLst/>
          </a:prstGeom>
          <a:noFill/>
        </p:spPr>
        <p:txBody>
          <a:bodyPr wrap="none" lIns="90964" tIns="45482" rIns="90964" bIns="45482" rtlCol="0">
            <a:spAutoFit/>
          </a:bodyPr>
          <a:lstStyle/>
          <a:p>
            <a:r>
              <a:rPr lang="en-US" sz="900" b="1" i="1" dirty="0"/>
              <a:t>“% After Every or Most Episodes / Video”</a:t>
            </a:r>
          </a:p>
        </p:txBody>
      </p:sp>
      <p:sp>
        <p:nvSpPr>
          <p:cNvPr id="42" name="TextBox 41">
            <a:extLst>
              <a:ext uri="{FF2B5EF4-FFF2-40B4-BE49-F238E27FC236}">
                <a16:creationId xmlns:a16="http://schemas.microsoft.com/office/drawing/2014/main" id="{F1AFAAB7-50DE-480C-B1B3-B333C785CE15}"/>
              </a:ext>
            </a:extLst>
          </p:cNvPr>
          <p:cNvSpPr txBox="1"/>
          <p:nvPr/>
        </p:nvSpPr>
        <p:spPr>
          <a:xfrm>
            <a:off x="7921359" y="3630926"/>
            <a:ext cx="3746766" cy="522740"/>
          </a:xfrm>
          <a:prstGeom prst="rect">
            <a:avLst/>
          </a:prstGeom>
          <a:noFill/>
        </p:spPr>
        <p:txBody>
          <a:bodyPr wrap="square" lIns="90964" tIns="45482" rIns="90964" bIns="45482" rtlCol="0">
            <a:spAutoFit/>
          </a:bodyPr>
          <a:lstStyle/>
          <a:p>
            <a:pPr algn="ctr"/>
            <a:r>
              <a:rPr lang="en-US" sz="1400" dirty="0"/>
              <a:t>“I have tried to convince a friend to start watching my </a:t>
            </a:r>
            <a:r>
              <a:rPr lang="en-US" sz="1400" b="1" dirty="0">
                <a:solidFill>
                  <a:srgbClr val="C00000"/>
                </a:solidFill>
              </a:rPr>
              <a:t>favorite YouTube personality</a:t>
            </a:r>
            <a:r>
              <a:rPr lang="en-US" sz="1400" dirty="0"/>
              <a:t>”</a:t>
            </a:r>
          </a:p>
        </p:txBody>
      </p:sp>
      <p:grpSp>
        <p:nvGrpSpPr>
          <p:cNvPr id="43" name="Group 42">
            <a:extLst>
              <a:ext uri="{FF2B5EF4-FFF2-40B4-BE49-F238E27FC236}">
                <a16:creationId xmlns:a16="http://schemas.microsoft.com/office/drawing/2014/main" id="{25138068-40F8-4D95-B8A8-FCE7C50ABADF}"/>
              </a:ext>
            </a:extLst>
          </p:cNvPr>
          <p:cNvGrpSpPr/>
          <p:nvPr/>
        </p:nvGrpSpPr>
        <p:grpSpPr>
          <a:xfrm>
            <a:off x="8824593" y="4325073"/>
            <a:ext cx="1803392" cy="338554"/>
            <a:chOff x="1794308" y="5375731"/>
            <a:chExt cx="1803392" cy="338554"/>
          </a:xfrm>
        </p:grpSpPr>
        <p:sp>
          <p:nvSpPr>
            <p:cNvPr id="44" name="TextBox 43">
              <a:extLst>
                <a:ext uri="{FF2B5EF4-FFF2-40B4-BE49-F238E27FC236}">
                  <a16:creationId xmlns:a16="http://schemas.microsoft.com/office/drawing/2014/main" id="{8F1BD522-9F14-4FA5-860A-5E152597E422}"/>
                </a:ext>
              </a:extLst>
            </p:cNvPr>
            <p:cNvSpPr txBox="1"/>
            <p:nvPr/>
          </p:nvSpPr>
          <p:spPr>
            <a:xfrm>
              <a:off x="2707481" y="5375731"/>
              <a:ext cx="890219" cy="338554"/>
            </a:xfrm>
            <a:prstGeom prst="rect">
              <a:avLst/>
            </a:prstGeom>
            <a:noFill/>
          </p:spPr>
          <p:txBody>
            <a:bodyPr wrap="square" lIns="90964" tIns="45482" rIns="90964" bIns="45482" rtlCol="0">
              <a:spAutoFit/>
            </a:bodyPr>
            <a:lstStyle/>
            <a:p>
              <a:pPr algn="ctr"/>
              <a:r>
                <a:rPr lang="en-US" sz="1600" dirty="0"/>
                <a:t>40%</a:t>
              </a:r>
            </a:p>
          </p:txBody>
        </p:sp>
        <p:pic>
          <p:nvPicPr>
            <p:cNvPr id="45" name="Picture 2" descr="Related image">
              <a:extLst>
                <a:ext uri="{FF2B5EF4-FFF2-40B4-BE49-F238E27FC236}">
                  <a16:creationId xmlns:a16="http://schemas.microsoft.com/office/drawing/2014/main" id="{2979BE8B-E6B4-45F2-B1D2-BC7A582CA839}"/>
                </a:ext>
              </a:extLst>
            </p:cNvPr>
            <p:cNvPicPr>
              <a:picLocks noChangeAspect="1" noChangeArrowheads="1"/>
            </p:cNvPicPr>
            <p:nvPr/>
          </p:nvPicPr>
          <p:blipFill rotWithShape="1">
            <a:blip r:embed="rId6">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1794308" y="5390884"/>
              <a:ext cx="1106842" cy="3082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2576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387188" y="285052"/>
            <a:ext cx="11417625" cy="923330"/>
          </a:xfrm>
        </p:spPr>
        <p:txBody>
          <a:bodyPr/>
          <a:lstStyle/>
          <a:p>
            <a:r>
              <a:rPr lang="en-US" dirty="0">
                <a:solidFill>
                  <a:schemeClr val="bg1"/>
                </a:solidFill>
              </a:rPr>
              <a:t>Given Its Greater Emotional Engagement, It’s No Surprise That TV Is More Likely To Motivate Purchase Than Original YouTube Content Among YouTube Enthusiasts</a:t>
            </a:r>
            <a:br>
              <a:rPr lang="en-US" dirty="0">
                <a:solidFill>
                  <a:schemeClr val="bg1"/>
                </a:solidFill>
              </a:rPr>
            </a:br>
            <a:endParaRPr lang="en-US" dirty="0">
              <a:solidFill>
                <a:schemeClr val="bg1"/>
              </a:solidFill>
            </a:endParaRPr>
          </a:p>
        </p:txBody>
      </p:sp>
      <p:sp>
        <p:nvSpPr>
          <p:cNvPr id="7" name="Text Placeholder 3"/>
          <p:cNvSpPr>
            <a:spLocks noGrp="1"/>
          </p:cNvSpPr>
          <p:nvPr>
            <p:ph type="body" sz="quarter" idx="14"/>
          </p:nvPr>
        </p:nvSpPr>
        <p:spPr>
          <a:xfrm>
            <a:off x="61877" y="6323318"/>
            <a:ext cx="8024077" cy="453257"/>
          </a:xfrm>
        </p:spPr>
        <p:txBody>
          <a:bodyPr/>
          <a:lstStyle/>
          <a:p>
            <a:r>
              <a:rPr lang="en-US" sz="800" dirty="0">
                <a:solidFill>
                  <a:schemeClr val="bg1"/>
                </a:solidFill>
              </a:rPr>
              <a:t>Source: VAB / Research Now “Program Engagement” Survey, April 2018. TV: Q10: Which of the following statements are true for you? YouTube: Q19: Again, keeping your favorite YouTube personalities in mind, which of the following statements do you believe are true for you? Check any that apply. Base: </a:t>
            </a:r>
            <a:r>
              <a:rPr lang="en-US" sz="800" dirty="0">
                <a:solidFill>
                  <a:schemeClr val="bg1"/>
                </a:solidFill>
                <a:latin typeface="Trebuchet MS" panose="020B0603020202020204" pitchFamily="34" charset="0"/>
              </a:rPr>
              <a:t>YouTube Enthusiasts = Respondents who watch original YouTube content 2x or more per month (375). </a:t>
            </a:r>
            <a:endParaRPr lang="en-US" sz="800" dirty="0">
              <a:solidFill>
                <a:schemeClr val="bg1"/>
              </a:solidFill>
            </a:endParaRPr>
          </a:p>
        </p:txBody>
      </p:sp>
      <p:sp>
        <p:nvSpPr>
          <p:cNvPr id="13" name="TextBox 12">
            <a:extLst>
              <a:ext uri="{FF2B5EF4-FFF2-40B4-BE49-F238E27FC236}">
                <a16:creationId xmlns:a16="http://schemas.microsoft.com/office/drawing/2014/main" id="{3AD3CA40-05D1-4A78-A982-B2CE15105DFE}"/>
              </a:ext>
            </a:extLst>
          </p:cNvPr>
          <p:cNvSpPr txBox="1"/>
          <p:nvPr/>
        </p:nvSpPr>
        <p:spPr>
          <a:xfrm>
            <a:off x="803413" y="1602012"/>
            <a:ext cx="10585174" cy="615072"/>
          </a:xfrm>
          <a:prstGeom prst="rect">
            <a:avLst/>
          </a:prstGeom>
          <a:noFill/>
        </p:spPr>
        <p:txBody>
          <a:bodyPr wrap="square" lIns="90964" tIns="45482" rIns="90964" bIns="45482" rtlCol="0">
            <a:spAutoFit/>
          </a:bodyPr>
          <a:lstStyle/>
          <a:p>
            <a:pPr algn="ctr"/>
            <a:r>
              <a:rPr lang="en-US" sz="1600" dirty="0">
                <a:solidFill>
                  <a:schemeClr val="bg1"/>
                </a:solidFill>
              </a:rPr>
              <a:t>YouTube Enthusiasts are </a:t>
            </a:r>
            <a:r>
              <a:rPr lang="en-US" b="1" u="sng" dirty="0">
                <a:solidFill>
                  <a:schemeClr val="bg1"/>
                </a:solidFill>
              </a:rPr>
              <a:t>51% more likely</a:t>
            </a:r>
            <a:r>
              <a:rPr lang="en-US" dirty="0">
                <a:solidFill>
                  <a:schemeClr val="bg1"/>
                </a:solidFill>
              </a:rPr>
              <a:t> </a:t>
            </a:r>
            <a:r>
              <a:rPr lang="en-US" sz="1600" dirty="0">
                <a:solidFill>
                  <a:schemeClr val="bg1"/>
                </a:solidFill>
              </a:rPr>
              <a:t>to purchase a product that’s been shown or featured on ad-supported TV than they are to purchase a product featured in a video by their favorite YouTube personality</a:t>
            </a:r>
          </a:p>
        </p:txBody>
      </p:sp>
      <p:sp>
        <p:nvSpPr>
          <p:cNvPr id="12" name="TextBox 11">
            <a:extLst>
              <a:ext uri="{FF2B5EF4-FFF2-40B4-BE49-F238E27FC236}">
                <a16:creationId xmlns:a16="http://schemas.microsoft.com/office/drawing/2014/main" id="{3D1A4FB0-64EF-4263-983D-FE66EFB310C2}"/>
              </a:ext>
            </a:extLst>
          </p:cNvPr>
          <p:cNvSpPr txBox="1"/>
          <p:nvPr/>
        </p:nvSpPr>
        <p:spPr>
          <a:xfrm>
            <a:off x="2709374" y="3644303"/>
            <a:ext cx="979241" cy="584775"/>
          </a:xfrm>
          <a:prstGeom prst="rect">
            <a:avLst/>
          </a:prstGeom>
          <a:noFill/>
        </p:spPr>
        <p:txBody>
          <a:bodyPr wrap="square" lIns="90964" tIns="45482" rIns="90964" bIns="45482" rtlCol="0">
            <a:spAutoFit/>
          </a:bodyPr>
          <a:lstStyle>
            <a:defPPr>
              <a:defRPr lang="en-US"/>
            </a:defPPr>
            <a:lvl1pPr algn="ctr">
              <a:defRPr sz="2400" b="1"/>
            </a:lvl1pPr>
          </a:lstStyle>
          <a:p>
            <a:r>
              <a:rPr lang="en-US" sz="3200" dirty="0">
                <a:solidFill>
                  <a:schemeClr val="bg1"/>
                </a:solidFill>
              </a:rPr>
              <a:t>56%</a:t>
            </a:r>
          </a:p>
        </p:txBody>
      </p:sp>
      <p:pic>
        <p:nvPicPr>
          <p:cNvPr id="14" name="Picture 2" descr="Image result for clipart picture of tv">
            <a:extLst>
              <a:ext uri="{FF2B5EF4-FFF2-40B4-BE49-F238E27FC236}">
                <a16:creationId xmlns:a16="http://schemas.microsoft.com/office/drawing/2014/main" id="{F5F6F99A-0AEE-44D9-A4A4-C55ECEC74B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9394" y="2724761"/>
            <a:ext cx="1359200" cy="8962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5AED26D-A2E5-4376-9313-E3A6D5855182}"/>
              </a:ext>
            </a:extLst>
          </p:cNvPr>
          <p:cNvSpPr/>
          <p:nvPr/>
        </p:nvSpPr>
        <p:spPr>
          <a:xfrm>
            <a:off x="619125" y="4194457"/>
            <a:ext cx="5062784" cy="799738"/>
          </a:xfrm>
          <a:prstGeom prst="rect">
            <a:avLst/>
          </a:prstGeom>
        </p:spPr>
        <p:txBody>
          <a:bodyPr wrap="square" lIns="90964" tIns="45482" rIns="90964" bIns="45482">
            <a:spAutoFit/>
          </a:bodyPr>
          <a:lstStyle/>
          <a:p>
            <a:pPr algn="ctr"/>
            <a:r>
              <a:rPr lang="en-US" sz="1600" b="1" dirty="0">
                <a:solidFill>
                  <a:schemeClr val="bg1"/>
                </a:solidFill>
              </a:rPr>
              <a:t> of YouTube Enthusiasts have purchased a product they saw while watching a TV program </a:t>
            </a:r>
          </a:p>
          <a:p>
            <a:pPr algn="ctr"/>
            <a:r>
              <a:rPr lang="en-US" sz="1400" b="1" dirty="0">
                <a:solidFill>
                  <a:schemeClr val="bg1"/>
                </a:solidFill>
              </a:rPr>
              <a:t>(either a product I saw in an ad or in the actual program)</a:t>
            </a:r>
          </a:p>
        </p:txBody>
      </p:sp>
      <p:sp>
        <p:nvSpPr>
          <p:cNvPr id="15" name="TextBox 14">
            <a:extLst>
              <a:ext uri="{FF2B5EF4-FFF2-40B4-BE49-F238E27FC236}">
                <a16:creationId xmlns:a16="http://schemas.microsoft.com/office/drawing/2014/main" id="{C20DD5C0-4EA6-418B-A9CF-14CCDDB22E31}"/>
              </a:ext>
            </a:extLst>
          </p:cNvPr>
          <p:cNvSpPr txBox="1"/>
          <p:nvPr/>
        </p:nvSpPr>
        <p:spPr>
          <a:xfrm>
            <a:off x="8437691" y="3644303"/>
            <a:ext cx="979241" cy="584775"/>
          </a:xfrm>
          <a:prstGeom prst="rect">
            <a:avLst/>
          </a:prstGeom>
          <a:noFill/>
        </p:spPr>
        <p:txBody>
          <a:bodyPr wrap="square" lIns="90964" tIns="45482" rIns="90964" bIns="45482" rtlCol="0">
            <a:spAutoFit/>
          </a:bodyPr>
          <a:lstStyle/>
          <a:p>
            <a:pPr algn="ctr"/>
            <a:r>
              <a:rPr lang="en-US" sz="3200" b="1" dirty="0">
                <a:solidFill>
                  <a:schemeClr val="bg1"/>
                </a:solidFill>
              </a:rPr>
              <a:t>37%</a:t>
            </a:r>
          </a:p>
        </p:txBody>
      </p:sp>
      <p:sp>
        <p:nvSpPr>
          <p:cNvPr id="3" name="Rectangle 2">
            <a:extLst>
              <a:ext uri="{FF2B5EF4-FFF2-40B4-BE49-F238E27FC236}">
                <a16:creationId xmlns:a16="http://schemas.microsoft.com/office/drawing/2014/main" id="{31A75049-EF4F-425D-B8D2-6C45B155F6B9}"/>
              </a:ext>
            </a:extLst>
          </p:cNvPr>
          <p:cNvSpPr/>
          <p:nvPr/>
        </p:nvSpPr>
        <p:spPr>
          <a:xfrm>
            <a:off x="6505575" y="4194457"/>
            <a:ext cx="4779845" cy="830516"/>
          </a:xfrm>
          <a:prstGeom prst="rect">
            <a:avLst/>
          </a:prstGeom>
        </p:spPr>
        <p:txBody>
          <a:bodyPr wrap="square" lIns="90964" tIns="45482" rIns="90964" bIns="45482">
            <a:spAutoFit/>
          </a:bodyPr>
          <a:lstStyle/>
          <a:p>
            <a:pPr algn="ctr"/>
            <a:r>
              <a:rPr lang="en-US" sz="1600" b="1" dirty="0">
                <a:solidFill>
                  <a:schemeClr val="bg1"/>
                </a:solidFill>
              </a:rPr>
              <a:t> of YouTube Enthusiasts have purchased a product that their favorite YouTube personality has shown / featured during a video</a:t>
            </a:r>
          </a:p>
        </p:txBody>
      </p:sp>
      <p:pic>
        <p:nvPicPr>
          <p:cNvPr id="20" name="Picture 2" descr="Related image">
            <a:extLst>
              <a:ext uri="{FF2B5EF4-FFF2-40B4-BE49-F238E27FC236}">
                <a16:creationId xmlns:a16="http://schemas.microsoft.com/office/drawing/2014/main" id="{AF8F1C2C-C20F-4950-A4A9-E7B9EFAF4251}"/>
              </a:ext>
            </a:extLst>
          </p:cNvPr>
          <p:cNvPicPr>
            <a:picLocks noChangeAspect="1" noChangeArrowheads="1"/>
          </p:cNvPicPr>
          <p:nvPr/>
        </p:nvPicPr>
        <p:blipFill rotWithShape="1">
          <a:blip r:embed="rId4"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7870504" y="2938773"/>
            <a:ext cx="2094565" cy="583325"/>
          </a:xfrm>
          <a:prstGeom prst="rect">
            <a:avLst/>
          </a:prstGeom>
          <a:noFill/>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7" name="Slide Number Placeholder 5">
            <a:extLst>
              <a:ext uri="{FF2B5EF4-FFF2-40B4-BE49-F238E27FC236}">
                <a16:creationId xmlns:a16="http://schemas.microsoft.com/office/drawing/2014/main" id="{F5B536EA-4856-4EDB-9E57-322D92CFD6F4}"/>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2440823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725EF1-0936-4BD1-81CF-CA14116443D4}"/>
              </a:ext>
            </a:extLst>
          </p:cNvPr>
          <p:cNvSpPr/>
          <p:nvPr/>
        </p:nvSpPr>
        <p:spPr>
          <a:xfrm>
            <a:off x="-1" y="185720"/>
            <a:ext cx="12176423" cy="726200"/>
          </a:xfrm>
          <a:prstGeom prst="rect">
            <a:avLst/>
          </a:prstGeom>
        </p:spPr>
        <p:txBody>
          <a:bodyPr lIns="90964" tIns="45482" rIns="90964" bIns="45482"/>
          <a:lstStyle/>
          <a:p>
            <a:pPr marL="0" marR="0" lvl="0" indent="0" algn="ctr" defTabSz="454888" rtl="0" eaLnBrk="1" fontAlgn="auto" latinLnBrk="0" hangingPunct="1">
              <a:lnSpc>
                <a:spcPts val="2766"/>
              </a:lnSpc>
              <a:spcBef>
                <a:spcPct val="0"/>
              </a:spcBef>
              <a:spcAft>
                <a:spcPts val="0"/>
              </a:spcAft>
              <a:buClrTx/>
              <a:buSzTx/>
              <a:buFontTx/>
              <a:buNone/>
              <a:tabLst/>
              <a:defRPr/>
            </a:pPr>
            <a:r>
              <a:rPr kumimoji="0" lang="en-US" altLang="en-US" sz="2400" b="0" i="0" u="none" strike="noStrike" kern="1200" cap="none" spc="-100" normalizeH="0" baseline="0" noProof="0" dirty="0">
                <a:ln>
                  <a:noFill/>
                </a:ln>
                <a:solidFill>
                  <a:prstClr val="white"/>
                </a:solidFill>
                <a:effectLst/>
                <a:uLnTx/>
                <a:uFillTx/>
                <a:latin typeface="Trebuchet MS"/>
                <a:ea typeface="+mn-ea"/>
                <a:cs typeface="+mn-cs"/>
              </a:rPr>
              <a:t>While YouTube Enthusiasts Are Voracious Video Viewers Across Platforms, </a:t>
            </a:r>
          </a:p>
          <a:p>
            <a:pPr marL="0" marR="0" lvl="0" indent="0" algn="ctr" defTabSz="454888" rtl="0" eaLnBrk="1" fontAlgn="auto" latinLnBrk="0" hangingPunct="1">
              <a:lnSpc>
                <a:spcPts val="2766"/>
              </a:lnSpc>
              <a:spcBef>
                <a:spcPct val="0"/>
              </a:spcBef>
              <a:spcAft>
                <a:spcPts val="0"/>
              </a:spcAft>
              <a:buClrTx/>
              <a:buSzTx/>
              <a:buFontTx/>
              <a:buNone/>
              <a:tabLst/>
              <a:defRPr/>
            </a:pPr>
            <a:r>
              <a:rPr kumimoji="0" lang="en-US" altLang="en-US" sz="2400" b="0" i="0" u="none" strike="noStrike" kern="1200" cap="none" spc="-100" normalizeH="0" baseline="0" noProof="0" dirty="0">
                <a:ln>
                  <a:noFill/>
                </a:ln>
                <a:solidFill>
                  <a:prstClr val="white"/>
                </a:solidFill>
                <a:effectLst/>
                <a:uLnTx/>
                <a:uFillTx/>
                <a:latin typeface="Trebuchet MS"/>
                <a:ea typeface="+mn-ea"/>
                <a:cs typeface="+mn-cs"/>
              </a:rPr>
              <a:t>They Are </a:t>
            </a:r>
            <a:r>
              <a:rPr kumimoji="0" lang="en-US" altLang="en-US" sz="2400" b="1" u="none" strike="noStrike" kern="1200" cap="none" spc="-100" normalizeH="0" baseline="0" noProof="0" dirty="0">
                <a:ln>
                  <a:noFill/>
                </a:ln>
                <a:solidFill>
                  <a:prstClr val="white"/>
                </a:solidFill>
                <a:effectLst/>
                <a:uLnTx/>
                <a:uFillTx/>
                <a:latin typeface="Trebuchet MS"/>
                <a:ea typeface="+mn-ea"/>
                <a:cs typeface="+mn-cs"/>
              </a:rPr>
              <a:t>More Passionate </a:t>
            </a:r>
            <a:r>
              <a:rPr kumimoji="0" lang="en-US" altLang="en-US" sz="2400" b="1" i="0" u="none" strike="noStrike" kern="1200" cap="none" spc="-100" normalizeH="0" baseline="0" noProof="0" dirty="0">
                <a:ln>
                  <a:noFill/>
                </a:ln>
                <a:solidFill>
                  <a:prstClr val="white"/>
                </a:solidFill>
                <a:effectLst/>
                <a:uLnTx/>
                <a:uFillTx/>
                <a:latin typeface="Trebuchet MS"/>
                <a:ea typeface="+mn-ea"/>
                <a:cs typeface="+mn-cs"/>
              </a:rPr>
              <a:t>About </a:t>
            </a:r>
            <a:r>
              <a:rPr kumimoji="0" lang="en-US" altLang="en-US" sz="2400" b="1" u="none" strike="noStrike" kern="1200" cap="none" spc="-100" normalizeH="0" baseline="0" noProof="0" dirty="0">
                <a:ln>
                  <a:noFill/>
                </a:ln>
                <a:solidFill>
                  <a:prstClr val="white"/>
                </a:solidFill>
                <a:effectLst/>
                <a:uLnTx/>
                <a:uFillTx/>
                <a:latin typeface="Trebuchet MS"/>
                <a:ea typeface="+mn-ea"/>
                <a:cs typeface="+mn-cs"/>
              </a:rPr>
              <a:t>TV Programming </a:t>
            </a:r>
            <a:r>
              <a:rPr kumimoji="0" lang="en-US" altLang="en-US" sz="2400" b="0" i="0" u="none" strike="noStrike" kern="1200" cap="none" spc="-100" normalizeH="0" baseline="0" noProof="0" dirty="0">
                <a:ln>
                  <a:noFill/>
                </a:ln>
                <a:solidFill>
                  <a:prstClr val="white"/>
                </a:solidFill>
                <a:effectLst/>
                <a:uLnTx/>
                <a:uFillTx/>
                <a:latin typeface="Trebuchet MS"/>
                <a:ea typeface="+mn-ea"/>
                <a:cs typeface="+mn-cs"/>
              </a:rPr>
              <a:t>Than </a:t>
            </a:r>
            <a:r>
              <a:rPr kumimoji="0" lang="en-US" altLang="en-US" sz="2400" b="0" i="0" strike="noStrike" kern="1200" cap="none" spc="-100" normalizeH="0" baseline="0" noProof="0" dirty="0">
                <a:ln>
                  <a:noFill/>
                </a:ln>
                <a:solidFill>
                  <a:prstClr val="white"/>
                </a:solidFill>
                <a:effectLst/>
                <a:uLnTx/>
                <a:uFillTx/>
                <a:latin typeface="Trebuchet MS"/>
                <a:ea typeface="+mn-ea"/>
                <a:cs typeface="+mn-cs"/>
              </a:rPr>
              <a:t>Original YouTube Content</a:t>
            </a:r>
            <a:endParaRPr kumimoji="0" lang="en-US" sz="2400" b="0" i="0" strike="noStrike" kern="1200" cap="none" spc="-100" normalizeH="0" baseline="0" noProof="0" dirty="0">
              <a:ln>
                <a:noFill/>
              </a:ln>
              <a:solidFill>
                <a:prstClr val="white"/>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E4379032-1168-4B05-B6D3-890874047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8" name="Slide Number Placeholder 5">
            <a:extLst>
              <a:ext uri="{FF2B5EF4-FFF2-40B4-BE49-F238E27FC236}">
                <a16:creationId xmlns:a16="http://schemas.microsoft.com/office/drawing/2014/main" id="{37824438-89BD-4DB9-94F6-5FAED76F21EF}"/>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3" name="Text Placeholder 3">
            <a:extLst>
              <a:ext uri="{FF2B5EF4-FFF2-40B4-BE49-F238E27FC236}">
                <a16:creationId xmlns:a16="http://schemas.microsoft.com/office/drawing/2014/main" id="{FFCFDA45-91EC-45B4-A704-6248570EAEC8}"/>
              </a:ext>
            </a:extLst>
          </p:cNvPr>
          <p:cNvSpPr txBox="1">
            <a:spLocks/>
          </p:cNvSpPr>
          <p:nvPr/>
        </p:nvSpPr>
        <p:spPr>
          <a:xfrm>
            <a:off x="50554" y="6577950"/>
            <a:ext cx="8024077" cy="198625"/>
          </a:xfrm>
          <a:prstGeom prst="rect">
            <a:avLst/>
          </a:prstGeom>
        </p:spPr>
        <p:txBody>
          <a:bodyPr vert="horz" lIns="90964" tIns="45482" rIns="90964" bIns="45482"/>
          <a:lstStyle>
            <a:lvl1pPr marL="0" indent="0" algn="l" defTabSz="454888" rtl="0" eaLnBrk="1" latinLnBrk="0" hangingPunct="1">
              <a:spcBef>
                <a:spcPct val="20000"/>
              </a:spcBef>
              <a:buFont typeface="Arial"/>
              <a:buNone/>
              <a:defRPr sz="900" kern="1200">
                <a:solidFill>
                  <a:schemeClr val="tx1"/>
                </a:solidFill>
                <a:latin typeface="+mn-lt"/>
                <a:ea typeface="+mn-ea"/>
                <a:cs typeface="+mn-cs"/>
              </a:defRPr>
            </a:lvl1pPr>
            <a:lvl2pPr marL="454888" indent="0" algn="l" defTabSz="454888" rtl="0" eaLnBrk="1" latinLnBrk="0" hangingPunct="1">
              <a:spcBef>
                <a:spcPct val="20000"/>
              </a:spcBef>
              <a:buFont typeface="Arial"/>
              <a:buNone/>
              <a:defRPr sz="2800" kern="1200">
                <a:solidFill>
                  <a:schemeClr val="tx1"/>
                </a:solidFill>
                <a:latin typeface="+mn-lt"/>
                <a:ea typeface="+mn-ea"/>
                <a:cs typeface="+mn-cs"/>
              </a:defRPr>
            </a:lvl2pPr>
            <a:lvl3pPr marL="909743" indent="0" algn="l" defTabSz="454888" rtl="0" eaLnBrk="1" latinLnBrk="0" hangingPunct="1">
              <a:spcBef>
                <a:spcPct val="20000"/>
              </a:spcBef>
              <a:buFont typeface="Arial"/>
              <a:buNone/>
              <a:defRPr sz="2400" kern="1200">
                <a:solidFill>
                  <a:schemeClr val="tx1"/>
                </a:solidFill>
                <a:latin typeface="+mn-lt"/>
                <a:ea typeface="+mn-ea"/>
                <a:cs typeface="+mn-cs"/>
              </a:defRPr>
            </a:lvl3pPr>
            <a:lvl4pPr marL="1364621" indent="0" algn="l" defTabSz="454888" rtl="0" eaLnBrk="1" latinLnBrk="0" hangingPunct="1">
              <a:spcBef>
                <a:spcPct val="20000"/>
              </a:spcBef>
              <a:buFont typeface="Arial"/>
              <a:buNone/>
              <a:defRPr sz="2000" kern="1200">
                <a:solidFill>
                  <a:schemeClr val="tx1"/>
                </a:solidFill>
                <a:latin typeface="+mn-lt"/>
                <a:ea typeface="+mn-ea"/>
                <a:cs typeface="+mn-cs"/>
              </a:defRPr>
            </a:lvl4pPr>
            <a:lvl5pPr marL="1819494" indent="0" algn="l" defTabSz="454888" rtl="0" eaLnBrk="1" latinLnBrk="0" hangingPunct="1">
              <a:spcBef>
                <a:spcPct val="20000"/>
              </a:spcBef>
              <a:buFont typeface="Arial"/>
              <a:buNone/>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700" b="0" i="0" u="none" strike="noStrike" kern="1200" cap="none" spc="0" normalizeH="0" baseline="0" noProof="0" dirty="0">
                <a:ln>
                  <a:noFill/>
                </a:ln>
                <a:solidFill>
                  <a:prstClr val="white"/>
                </a:solidFill>
                <a:effectLst/>
                <a:uLnTx/>
                <a:uFillTx/>
                <a:latin typeface="Trebuchet MS"/>
                <a:ea typeface="+mn-ea"/>
                <a:cs typeface="+mn-cs"/>
              </a:rPr>
              <a:t>Source: VAB / Research Now “Program Engagement” Survey, April 2018. </a:t>
            </a:r>
            <a:r>
              <a:rPr lang="en-US" sz="700" dirty="0">
                <a:solidFill>
                  <a:schemeClr val="bg1"/>
                </a:solidFill>
              </a:rPr>
              <a:t>Base: </a:t>
            </a:r>
            <a:r>
              <a:rPr lang="en-US" sz="700" dirty="0">
                <a:solidFill>
                  <a:schemeClr val="bg1"/>
                </a:solidFill>
                <a:latin typeface="Trebuchet MS" panose="020B0603020202020204" pitchFamily="34" charset="0"/>
              </a:rPr>
              <a:t>YouTube Enthusiasts = Respondents who watch original YouTube content 2x or more per month (375 respondents). </a:t>
            </a:r>
            <a:endParaRPr kumimoji="0" lang="en-US" sz="7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6E5C4584-A00C-4438-8644-579D8DA4A9FC}"/>
              </a:ext>
            </a:extLst>
          </p:cNvPr>
          <p:cNvSpPr txBox="1"/>
          <p:nvPr/>
        </p:nvSpPr>
        <p:spPr>
          <a:xfrm>
            <a:off x="0" y="1147485"/>
            <a:ext cx="12192000" cy="492443"/>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Trebuchet MS"/>
                <a:ea typeface="+mn-ea"/>
                <a:cs typeface="+mn-cs"/>
              </a:rPr>
              <a:t>YouTube Enthusiasts: Ad-Supported TV vs. </a:t>
            </a:r>
            <a:r>
              <a:rPr lang="en-US" sz="1400" b="1" u="sng" dirty="0">
                <a:solidFill>
                  <a:prstClr val="white"/>
                </a:solidFill>
                <a:latin typeface="Trebuchet MS"/>
              </a:rPr>
              <a:t>Original </a:t>
            </a:r>
            <a:r>
              <a:rPr kumimoji="0" lang="en-US" sz="1400" b="1" i="0" u="sng" strike="noStrike" kern="1200" cap="none" spc="0" normalizeH="0" baseline="0" noProof="0" dirty="0">
                <a:ln>
                  <a:noFill/>
                </a:ln>
                <a:solidFill>
                  <a:prstClr val="white"/>
                </a:solidFill>
                <a:effectLst/>
                <a:uLnTx/>
                <a:uFillTx/>
                <a:latin typeface="Trebuchet MS"/>
                <a:ea typeface="+mn-ea"/>
                <a:cs typeface="+mn-cs"/>
              </a:rPr>
              <a:t>YouTube Content</a:t>
            </a:r>
            <a:endParaRPr lang="en-US" sz="1400" b="1" dirty="0">
              <a:solidFill>
                <a:prstClr val="white"/>
              </a:solidFill>
              <a:latin typeface="Trebuchet MS"/>
            </a:endParaRP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Trebuchet MS"/>
                <a:ea typeface="+mn-ea"/>
                <a:cs typeface="+mn-cs"/>
              </a:rPr>
              <a:t>(Index)</a:t>
            </a:r>
            <a:endParaRPr kumimoji="0" lang="en-US" sz="1200" i="0" u="sng" strike="noStrike" kern="1200" cap="none" spc="0" normalizeH="0" baseline="0" noProof="0" dirty="0">
              <a:ln>
                <a:noFill/>
              </a:ln>
              <a:solidFill>
                <a:prstClr val="white"/>
              </a:solidFill>
              <a:effectLst/>
              <a:uLnTx/>
              <a:uFillTx/>
              <a:latin typeface="Trebuchet MS"/>
              <a:ea typeface="+mn-ea"/>
              <a:cs typeface="+mn-cs"/>
            </a:endParaRPr>
          </a:p>
        </p:txBody>
      </p:sp>
      <p:cxnSp>
        <p:nvCxnSpPr>
          <p:cNvPr id="4115" name="Straight Connector 4114">
            <a:extLst>
              <a:ext uri="{FF2B5EF4-FFF2-40B4-BE49-F238E27FC236}">
                <a16:creationId xmlns:a16="http://schemas.microsoft.com/office/drawing/2014/main" id="{750004AE-DEF2-4FDC-9FF1-1B5BFBE07C6F}"/>
              </a:ext>
            </a:extLst>
          </p:cNvPr>
          <p:cNvCxnSpPr/>
          <p:nvPr/>
        </p:nvCxnSpPr>
        <p:spPr>
          <a:xfrm>
            <a:off x="280500" y="4415466"/>
            <a:ext cx="11906168" cy="0"/>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783391C-6157-4A68-AF61-CC4374AC9969}"/>
              </a:ext>
            </a:extLst>
          </p:cNvPr>
          <p:cNvSpPr txBox="1"/>
          <p:nvPr/>
        </p:nvSpPr>
        <p:spPr>
          <a:xfrm>
            <a:off x="4788765" y="5005452"/>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21" name="TextBox 20">
            <a:extLst>
              <a:ext uri="{FF2B5EF4-FFF2-40B4-BE49-F238E27FC236}">
                <a16:creationId xmlns:a16="http://schemas.microsoft.com/office/drawing/2014/main" id="{34305A37-A94C-4ABD-82DF-F8A6242BEA23}"/>
              </a:ext>
            </a:extLst>
          </p:cNvPr>
          <p:cNvSpPr txBox="1"/>
          <p:nvPr/>
        </p:nvSpPr>
        <p:spPr>
          <a:xfrm>
            <a:off x="10611655" y="5163501"/>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64" name="TextBox 63">
            <a:extLst>
              <a:ext uri="{FF2B5EF4-FFF2-40B4-BE49-F238E27FC236}">
                <a16:creationId xmlns:a16="http://schemas.microsoft.com/office/drawing/2014/main" id="{022B2957-A2AF-43F7-A42E-2441E98CF8C0}"/>
              </a:ext>
            </a:extLst>
          </p:cNvPr>
          <p:cNvSpPr txBox="1"/>
          <p:nvPr/>
        </p:nvSpPr>
        <p:spPr>
          <a:xfrm>
            <a:off x="6600664" y="5459918"/>
            <a:ext cx="3745933" cy="70788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prstClr val="white"/>
                </a:solidFill>
                <a:effectLst/>
                <a:uLnTx/>
                <a:uFillTx/>
                <a:latin typeface="Trebuchet MS"/>
              </a:defRPr>
            </a:lvl1pPr>
          </a:lstStyle>
          <a:p>
            <a:r>
              <a:rPr lang="en-US" dirty="0"/>
              <a:t>Purchased a product they saw while watching a TV program (either a product I saw in an ad or in the actual program) vs. purchased a product that their favorite YouTube personality has shown / featured during a video </a:t>
            </a:r>
          </a:p>
        </p:txBody>
      </p:sp>
      <p:sp>
        <p:nvSpPr>
          <p:cNvPr id="65" name="TextBox 64">
            <a:extLst>
              <a:ext uri="{FF2B5EF4-FFF2-40B4-BE49-F238E27FC236}">
                <a16:creationId xmlns:a16="http://schemas.microsoft.com/office/drawing/2014/main" id="{8BAF9D05-138B-495B-9999-B3A3BC980294}"/>
              </a:ext>
            </a:extLst>
          </p:cNvPr>
          <p:cNvSpPr txBox="1"/>
          <p:nvPr/>
        </p:nvSpPr>
        <p:spPr>
          <a:xfrm>
            <a:off x="10718363" y="565997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151</a:t>
            </a:r>
          </a:p>
        </p:txBody>
      </p:sp>
      <p:grpSp>
        <p:nvGrpSpPr>
          <p:cNvPr id="26" name="Group 25">
            <a:extLst>
              <a:ext uri="{FF2B5EF4-FFF2-40B4-BE49-F238E27FC236}">
                <a16:creationId xmlns:a16="http://schemas.microsoft.com/office/drawing/2014/main" id="{9D186EDC-7B9F-4B8F-99B2-7385308C0B88}"/>
              </a:ext>
            </a:extLst>
          </p:cNvPr>
          <p:cNvGrpSpPr/>
          <p:nvPr/>
        </p:nvGrpSpPr>
        <p:grpSpPr>
          <a:xfrm>
            <a:off x="6648244" y="4691565"/>
            <a:ext cx="3088896" cy="722754"/>
            <a:chOff x="7501405" y="4348176"/>
            <a:chExt cx="2719597" cy="722754"/>
          </a:xfrm>
        </p:grpSpPr>
        <p:pic>
          <p:nvPicPr>
            <p:cNvPr id="4104" name="Picture 8" descr="Image result for money flat art">
              <a:extLst>
                <a:ext uri="{FF2B5EF4-FFF2-40B4-BE49-F238E27FC236}">
                  <a16:creationId xmlns:a16="http://schemas.microsoft.com/office/drawing/2014/main" id="{A5F92094-56A4-4303-B7E3-5417ABB0E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1405" y="4348176"/>
              <a:ext cx="478340" cy="583734"/>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2D25B99-7113-45C1-82A3-B0F4A2D9C4CA}"/>
                </a:ext>
              </a:extLst>
            </p:cNvPr>
            <p:cNvSpPr txBox="1"/>
            <p:nvPr/>
          </p:nvSpPr>
          <p:spPr>
            <a:xfrm>
              <a:off x="8181747" y="4486155"/>
              <a:ext cx="2039255" cy="584775"/>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Inspired To Purchase</a:t>
              </a:r>
            </a:p>
          </p:txBody>
        </p:sp>
      </p:grpSp>
      <p:sp>
        <p:nvSpPr>
          <p:cNvPr id="24" name="TextBox 23">
            <a:extLst>
              <a:ext uri="{FF2B5EF4-FFF2-40B4-BE49-F238E27FC236}">
                <a16:creationId xmlns:a16="http://schemas.microsoft.com/office/drawing/2014/main" id="{D2E79DEA-25AD-417F-83AE-E2AB076C1065}"/>
              </a:ext>
            </a:extLst>
          </p:cNvPr>
          <p:cNvSpPr txBox="1"/>
          <p:nvPr/>
        </p:nvSpPr>
        <p:spPr>
          <a:xfrm>
            <a:off x="1115448" y="5911625"/>
            <a:ext cx="3613453"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Read Online Recaps, Blogs Or Reviews About A TV Episode vs. Original YouTube Video</a:t>
            </a:r>
          </a:p>
        </p:txBody>
      </p:sp>
      <p:sp>
        <p:nvSpPr>
          <p:cNvPr id="27" name="TextBox 26">
            <a:extLst>
              <a:ext uri="{FF2B5EF4-FFF2-40B4-BE49-F238E27FC236}">
                <a16:creationId xmlns:a16="http://schemas.microsoft.com/office/drawing/2014/main" id="{FB814A08-B451-4260-9742-668C6C083C96}"/>
              </a:ext>
            </a:extLst>
          </p:cNvPr>
          <p:cNvSpPr txBox="1"/>
          <p:nvPr/>
        </p:nvSpPr>
        <p:spPr>
          <a:xfrm>
            <a:off x="4895473" y="5957792"/>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108</a:t>
            </a:r>
          </a:p>
        </p:txBody>
      </p:sp>
      <p:sp>
        <p:nvSpPr>
          <p:cNvPr id="32" name="TextBox 31">
            <a:extLst>
              <a:ext uri="{FF2B5EF4-FFF2-40B4-BE49-F238E27FC236}">
                <a16:creationId xmlns:a16="http://schemas.microsoft.com/office/drawing/2014/main" id="{6D922418-773E-44B5-9B56-2FCE42387DAB}"/>
              </a:ext>
            </a:extLst>
          </p:cNvPr>
          <p:cNvSpPr txBox="1"/>
          <p:nvPr/>
        </p:nvSpPr>
        <p:spPr>
          <a:xfrm>
            <a:off x="1115449" y="5399685"/>
            <a:ext cx="3643386"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Have Tried To Convince A Friend To Start Watching Their Favorite TV Program vs. YouTube Personality </a:t>
            </a:r>
            <a:endParaRPr kumimoji="0" lang="en-US" sz="1000" b="0" i="1" u="none" strike="noStrike" kern="1200" cap="none" spc="0" normalizeH="0" baseline="0" noProof="0" dirty="0">
              <a:ln>
                <a:noFill/>
              </a:ln>
              <a:solidFill>
                <a:prstClr val="white"/>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C7A7ABBD-91A9-407F-B822-A9BEC1D3D56F}"/>
              </a:ext>
            </a:extLst>
          </p:cNvPr>
          <p:cNvSpPr txBox="1"/>
          <p:nvPr/>
        </p:nvSpPr>
        <p:spPr>
          <a:xfrm>
            <a:off x="4895473" y="5445852"/>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Trebuchet MS"/>
              </a:rPr>
              <a:t>1</a:t>
            </a:r>
            <a:r>
              <a:rPr kumimoji="0" lang="en-US" sz="1400" b="1" i="0" u="none" strike="noStrike" kern="1200" cap="none" spc="0" normalizeH="0" baseline="0" noProof="0" dirty="0">
                <a:ln>
                  <a:noFill/>
                </a:ln>
                <a:solidFill>
                  <a:srgbClr val="FF0000"/>
                </a:solidFill>
                <a:effectLst/>
                <a:uLnTx/>
                <a:uFillTx/>
                <a:latin typeface="Trebuchet MS"/>
                <a:ea typeface="+mn-ea"/>
                <a:cs typeface="+mn-cs"/>
              </a:rPr>
              <a:t>25</a:t>
            </a:r>
          </a:p>
        </p:txBody>
      </p:sp>
      <p:grpSp>
        <p:nvGrpSpPr>
          <p:cNvPr id="4106" name="Group 4105">
            <a:extLst>
              <a:ext uri="{FF2B5EF4-FFF2-40B4-BE49-F238E27FC236}">
                <a16:creationId xmlns:a16="http://schemas.microsoft.com/office/drawing/2014/main" id="{A243D13E-82A7-4E1A-A3DE-6AE80B67B437}"/>
              </a:ext>
            </a:extLst>
          </p:cNvPr>
          <p:cNvGrpSpPr/>
          <p:nvPr/>
        </p:nvGrpSpPr>
        <p:grpSpPr>
          <a:xfrm>
            <a:off x="1227348" y="1686963"/>
            <a:ext cx="4225140" cy="560389"/>
            <a:chOff x="1469290" y="4195964"/>
            <a:chExt cx="4225140" cy="560389"/>
          </a:xfrm>
        </p:grpSpPr>
        <p:sp>
          <p:nvSpPr>
            <p:cNvPr id="71" name="TextBox 70">
              <a:extLst>
                <a:ext uri="{FF2B5EF4-FFF2-40B4-BE49-F238E27FC236}">
                  <a16:creationId xmlns:a16="http://schemas.microsoft.com/office/drawing/2014/main" id="{0A2CC809-A505-435E-AC5B-51FF14152F64}"/>
                </a:ext>
              </a:extLst>
            </p:cNvPr>
            <p:cNvSpPr txBox="1"/>
            <p:nvPr/>
          </p:nvSpPr>
          <p:spPr>
            <a:xfrm>
              <a:off x="2068461" y="4322270"/>
              <a:ext cx="3625969" cy="338554"/>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Emotionally Connected</a:t>
              </a:r>
            </a:p>
          </p:txBody>
        </p:sp>
        <p:pic>
          <p:nvPicPr>
            <p:cNvPr id="1028" name="Picture 4" descr="Image result for heart in a circle flat art">
              <a:extLst>
                <a:ext uri="{FF2B5EF4-FFF2-40B4-BE49-F238E27FC236}">
                  <a16:creationId xmlns:a16="http://schemas.microsoft.com/office/drawing/2014/main" id="{29802210-5757-427B-8538-5ADB43254E3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68" t="2671" r="2116" b="8795"/>
            <a:stretch/>
          </p:blipFill>
          <p:spPr bwMode="auto">
            <a:xfrm>
              <a:off x="1469290" y="4195964"/>
              <a:ext cx="561557" cy="56038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5" name="Straight Connector 94">
            <a:extLst>
              <a:ext uri="{FF2B5EF4-FFF2-40B4-BE49-F238E27FC236}">
                <a16:creationId xmlns:a16="http://schemas.microsoft.com/office/drawing/2014/main" id="{E5295615-60F9-4317-8635-797D6239095C}"/>
              </a:ext>
            </a:extLst>
          </p:cNvPr>
          <p:cNvCxnSpPr>
            <a:cxnSpLocks/>
          </p:cNvCxnSpPr>
          <p:nvPr/>
        </p:nvCxnSpPr>
        <p:spPr>
          <a:xfrm flipV="1">
            <a:off x="6096000" y="2128623"/>
            <a:ext cx="29931" cy="4183112"/>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nvGrpSpPr>
          <p:cNvPr id="4107" name="Group 4106">
            <a:extLst>
              <a:ext uri="{FF2B5EF4-FFF2-40B4-BE49-F238E27FC236}">
                <a16:creationId xmlns:a16="http://schemas.microsoft.com/office/drawing/2014/main" id="{6FF6E76A-3487-4EE0-A937-03A097EAF244}"/>
              </a:ext>
            </a:extLst>
          </p:cNvPr>
          <p:cNvGrpSpPr/>
          <p:nvPr/>
        </p:nvGrpSpPr>
        <p:grpSpPr>
          <a:xfrm>
            <a:off x="1210049" y="4629873"/>
            <a:ext cx="2976257" cy="721301"/>
            <a:chOff x="8239955" y="1361374"/>
            <a:chExt cx="2438957" cy="721301"/>
          </a:xfrm>
        </p:grpSpPr>
        <p:sp>
          <p:nvSpPr>
            <p:cNvPr id="70" name="TextBox 69">
              <a:extLst>
                <a:ext uri="{FF2B5EF4-FFF2-40B4-BE49-F238E27FC236}">
                  <a16:creationId xmlns:a16="http://schemas.microsoft.com/office/drawing/2014/main" id="{D59A9846-9388-4D09-8209-4B3A558E1DF3}"/>
                </a:ext>
              </a:extLst>
            </p:cNvPr>
            <p:cNvSpPr txBox="1"/>
            <p:nvPr/>
          </p:nvSpPr>
          <p:spPr>
            <a:xfrm>
              <a:off x="8826574" y="1497900"/>
              <a:ext cx="1852338" cy="584775"/>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Active Enthusiasts</a:t>
              </a:r>
            </a:p>
          </p:txBody>
        </p:sp>
        <p:pic>
          <p:nvPicPr>
            <p:cNvPr id="4100" name="Picture 4099">
              <a:extLst>
                <a:ext uri="{FF2B5EF4-FFF2-40B4-BE49-F238E27FC236}">
                  <a16:creationId xmlns:a16="http://schemas.microsoft.com/office/drawing/2014/main" id="{E6830F63-91C2-467E-B666-9BB150F94717}"/>
                </a:ext>
              </a:extLst>
            </p:cNvPr>
            <p:cNvPicPr>
              <a:picLocks noChangeAspect="1"/>
            </p:cNvPicPr>
            <p:nvPr/>
          </p:nvPicPr>
          <p:blipFill>
            <a:blip r:embed="rId6"/>
            <a:stretch>
              <a:fillRect/>
            </a:stretch>
          </p:blipFill>
          <p:spPr>
            <a:xfrm>
              <a:off x="8239955" y="1361374"/>
              <a:ext cx="580828" cy="580828"/>
            </a:xfrm>
            <a:prstGeom prst="rect">
              <a:avLst/>
            </a:prstGeom>
          </p:spPr>
        </p:pic>
      </p:grpSp>
      <p:sp>
        <p:nvSpPr>
          <p:cNvPr id="10" name="TextBox 9">
            <a:extLst>
              <a:ext uri="{FF2B5EF4-FFF2-40B4-BE49-F238E27FC236}">
                <a16:creationId xmlns:a16="http://schemas.microsoft.com/office/drawing/2014/main" id="{29C1B72F-912C-4D10-B4A2-FB3FAACFA8E9}"/>
              </a:ext>
            </a:extLst>
          </p:cNvPr>
          <p:cNvSpPr txBox="1"/>
          <p:nvPr/>
        </p:nvSpPr>
        <p:spPr>
          <a:xfrm>
            <a:off x="4788765" y="2089179"/>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12" name="TextBox 11">
            <a:extLst>
              <a:ext uri="{FF2B5EF4-FFF2-40B4-BE49-F238E27FC236}">
                <a16:creationId xmlns:a16="http://schemas.microsoft.com/office/drawing/2014/main" id="{75398C4B-EC0C-46BC-9110-A067CC9B1491}"/>
              </a:ext>
            </a:extLst>
          </p:cNvPr>
          <p:cNvSpPr txBox="1"/>
          <p:nvPr/>
        </p:nvSpPr>
        <p:spPr>
          <a:xfrm>
            <a:off x="4895473" y="2924125"/>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153</a:t>
            </a:r>
          </a:p>
        </p:txBody>
      </p:sp>
      <p:sp>
        <p:nvSpPr>
          <p:cNvPr id="30" name="TextBox 29">
            <a:extLst>
              <a:ext uri="{FF2B5EF4-FFF2-40B4-BE49-F238E27FC236}">
                <a16:creationId xmlns:a16="http://schemas.microsoft.com/office/drawing/2014/main" id="{DC269FC7-330D-4C35-9A8A-EE1C9D3F94F1}"/>
              </a:ext>
            </a:extLst>
          </p:cNvPr>
          <p:cNvSpPr txBox="1"/>
          <p:nvPr/>
        </p:nvSpPr>
        <p:spPr>
          <a:xfrm>
            <a:off x="4797342" y="3357926"/>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138</a:t>
            </a:r>
          </a:p>
        </p:txBody>
      </p:sp>
      <p:sp>
        <p:nvSpPr>
          <p:cNvPr id="52" name="TextBox 51">
            <a:extLst>
              <a:ext uri="{FF2B5EF4-FFF2-40B4-BE49-F238E27FC236}">
                <a16:creationId xmlns:a16="http://schemas.microsoft.com/office/drawing/2014/main" id="{50F07A24-EF8F-42AC-BDBE-86E3B9DE8755}"/>
              </a:ext>
            </a:extLst>
          </p:cNvPr>
          <p:cNvSpPr txBox="1"/>
          <p:nvPr/>
        </p:nvSpPr>
        <p:spPr>
          <a:xfrm>
            <a:off x="1116690" y="2444122"/>
            <a:ext cx="3672075"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Laughed</a:t>
            </a:r>
            <a:r>
              <a:rPr lang="en-US" sz="1000" dirty="0">
                <a:solidFill>
                  <a:prstClr val="white"/>
                </a:solidFill>
                <a:latin typeface="Trebuchet MS"/>
              </a:rPr>
              <a:t> Out Loud Because Of Something That Happened On A TV Program vs. Something A YouTube Personality Did</a:t>
            </a:r>
            <a:endParaRPr kumimoji="0" lang="en-US" sz="10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3" name="TextBox 52">
            <a:extLst>
              <a:ext uri="{FF2B5EF4-FFF2-40B4-BE49-F238E27FC236}">
                <a16:creationId xmlns:a16="http://schemas.microsoft.com/office/drawing/2014/main" id="{7C67DDA7-3F70-4BF4-BDA8-08BFAFE972BA}"/>
              </a:ext>
            </a:extLst>
          </p:cNvPr>
          <p:cNvSpPr txBox="1"/>
          <p:nvPr/>
        </p:nvSpPr>
        <p:spPr>
          <a:xfrm>
            <a:off x="4895473" y="249028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115</a:t>
            </a:r>
          </a:p>
        </p:txBody>
      </p:sp>
      <p:sp>
        <p:nvSpPr>
          <p:cNvPr id="94" name="TextBox 93">
            <a:extLst>
              <a:ext uri="{FF2B5EF4-FFF2-40B4-BE49-F238E27FC236}">
                <a16:creationId xmlns:a16="http://schemas.microsoft.com/office/drawing/2014/main" id="{419C6F45-7F59-4E39-82A0-B31E66B4607B}"/>
              </a:ext>
            </a:extLst>
          </p:cNvPr>
          <p:cNvSpPr txBox="1"/>
          <p:nvPr/>
        </p:nvSpPr>
        <p:spPr>
          <a:xfrm>
            <a:off x="4797342" y="3826318"/>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157</a:t>
            </a:r>
          </a:p>
        </p:txBody>
      </p:sp>
      <p:sp>
        <p:nvSpPr>
          <p:cNvPr id="54" name="TextBox 53">
            <a:extLst>
              <a:ext uri="{FF2B5EF4-FFF2-40B4-BE49-F238E27FC236}">
                <a16:creationId xmlns:a16="http://schemas.microsoft.com/office/drawing/2014/main" id="{448073FF-3FE6-40E4-9E37-F6E71FE2B7F7}"/>
              </a:ext>
            </a:extLst>
          </p:cNvPr>
          <p:cNvSpPr txBox="1"/>
          <p:nvPr/>
        </p:nvSpPr>
        <p:spPr>
          <a:xfrm>
            <a:off x="1116690" y="2877958"/>
            <a:ext cx="3787941"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Cried Because Of A Character’s Death On A TV Program vs. Something That Happened In An Original YouTube Video</a:t>
            </a:r>
          </a:p>
        </p:txBody>
      </p:sp>
      <p:sp>
        <p:nvSpPr>
          <p:cNvPr id="55" name="TextBox 54">
            <a:extLst>
              <a:ext uri="{FF2B5EF4-FFF2-40B4-BE49-F238E27FC236}">
                <a16:creationId xmlns:a16="http://schemas.microsoft.com/office/drawing/2014/main" id="{0B4E92A2-E2F0-460B-9B1F-E39FC0A4C5AC}"/>
              </a:ext>
            </a:extLst>
          </p:cNvPr>
          <p:cNvSpPr txBox="1"/>
          <p:nvPr/>
        </p:nvSpPr>
        <p:spPr>
          <a:xfrm>
            <a:off x="1116691" y="3311759"/>
            <a:ext cx="3642144"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Gotten Angry Or Upset About A Plot Twist On A TV Program vs. Something A YouTube Personality Did</a:t>
            </a:r>
          </a:p>
        </p:txBody>
      </p:sp>
      <p:sp>
        <p:nvSpPr>
          <p:cNvPr id="56" name="TextBox 55">
            <a:extLst>
              <a:ext uri="{FF2B5EF4-FFF2-40B4-BE49-F238E27FC236}">
                <a16:creationId xmlns:a16="http://schemas.microsoft.com/office/drawing/2014/main" id="{C9F88F8A-1B6D-4C61-B202-458140E52755}"/>
              </a:ext>
            </a:extLst>
          </p:cNvPr>
          <p:cNvSpPr txBox="1"/>
          <p:nvPr/>
        </p:nvSpPr>
        <p:spPr>
          <a:xfrm>
            <a:off x="1116690" y="3780151"/>
            <a:ext cx="3787941"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Feel Personally Connected To The Characters Of Their Favorite TV Programs vs. Their Favorite YouTube Personality</a:t>
            </a:r>
          </a:p>
        </p:txBody>
      </p:sp>
      <p:grpSp>
        <p:nvGrpSpPr>
          <p:cNvPr id="28" name="Group 27">
            <a:extLst>
              <a:ext uri="{FF2B5EF4-FFF2-40B4-BE49-F238E27FC236}">
                <a16:creationId xmlns:a16="http://schemas.microsoft.com/office/drawing/2014/main" id="{32A4F8E9-803F-486E-8B64-F88A72A6B150}"/>
              </a:ext>
            </a:extLst>
          </p:cNvPr>
          <p:cNvGrpSpPr/>
          <p:nvPr/>
        </p:nvGrpSpPr>
        <p:grpSpPr>
          <a:xfrm>
            <a:off x="6520625" y="1754927"/>
            <a:ext cx="2278017" cy="743738"/>
            <a:chOff x="7919223" y="1328248"/>
            <a:chExt cx="2036878" cy="743738"/>
          </a:xfrm>
        </p:grpSpPr>
        <p:pic>
          <p:nvPicPr>
            <p:cNvPr id="16" name="Picture 15">
              <a:extLst>
                <a:ext uri="{FF2B5EF4-FFF2-40B4-BE49-F238E27FC236}">
                  <a16:creationId xmlns:a16="http://schemas.microsoft.com/office/drawing/2014/main" id="{3445DCC7-9135-4500-B9A0-0CA0CB4F3989}"/>
                </a:ext>
              </a:extLst>
            </p:cNvPr>
            <p:cNvPicPr>
              <a:picLocks noChangeAspect="1"/>
            </p:cNvPicPr>
            <p:nvPr/>
          </p:nvPicPr>
          <p:blipFill>
            <a:blip r:embed="rId7"/>
            <a:stretch>
              <a:fillRect/>
            </a:stretch>
          </p:blipFill>
          <p:spPr>
            <a:xfrm>
              <a:off x="7919223" y="1328248"/>
              <a:ext cx="518294" cy="638910"/>
            </a:xfrm>
            <a:prstGeom prst="rect">
              <a:avLst/>
            </a:prstGeom>
          </p:spPr>
        </p:pic>
        <p:sp>
          <p:nvSpPr>
            <p:cNvPr id="60" name="TextBox 59">
              <a:extLst>
                <a:ext uri="{FF2B5EF4-FFF2-40B4-BE49-F238E27FC236}">
                  <a16:creationId xmlns:a16="http://schemas.microsoft.com/office/drawing/2014/main" id="{B2F75827-5EA3-4699-AA06-7244BA653492}"/>
                </a:ext>
              </a:extLst>
            </p:cNvPr>
            <p:cNvSpPr txBox="1"/>
            <p:nvPr/>
          </p:nvSpPr>
          <p:spPr>
            <a:xfrm>
              <a:off x="8558133" y="1487211"/>
              <a:ext cx="1397968" cy="584775"/>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Prioritization </a:t>
              </a:r>
            </a:p>
          </p:txBody>
        </p:sp>
      </p:grpSp>
      <p:sp>
        <p:nvSpPr>
          <p:cNvPr id="19" name="TextBox 18">
            <a:extLst>
              <a:ext uri="{FF2B5EF4-FFF2-40B4-BE49-F238E27FC236}">
                <a16:creationId xmlns:a16="http://schemas.microsoft.com/office/drawing/2014/main" id="{536CCDDB-D5EC-4F9F-9D11-BC2C0201E1EC}"/>
              </a:ext>
            </a:extLst>
          </p:cNvPr>
          <p:cNvSpPr txBox="1"/>
          <p:nvPr/>
        </p:nvSpPr>
        <p:spPr>
          <a:xfrm>
            <a:off x="10611655" y="2062412"/>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Index</a:t>
            </a:r>
          </a:p>
        </p:txBody>
      </p:sp>
      <p:sp>
        <p:nvSpPr>
          <p:cNvPr id="58" name="TextBox 57">
            <a:extLst>
              <a:ext uri="{FF2B5EF4-FFF2-40B4-BE49-F238E27FC236}">
                <a16:creationId xmlns:a16="http://schemas.microsoft.com/office/drawing/2014/main" id="{CB0D3268-639F-4CE4-B4BD-F102417F7EB6}"/>
              </a:ext>
            </a:extLst>
          </p:cNvPr>
          <p:cNvSpPr txBox="1"/>
          <p:nvPr/>
        </p:nvSpPr>
        <p:spPr>
          <a:xfrm>
            <a:off x="6424051" y="2468522"/>
            <a:ext cx="4187604"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Regularly Set Aside Time In Their Schedule To Watch Their Favorite TV Programs vs. Videos From Their Favorite YouTube Personality</a:t>
            </a:r>
          </a:p>
        </p:txBody>
      </p:sp>
      <p:sp>
        <p:nvSpPr>
          <p:cNvPr id="59" name="TextBox 58">
            <a:extLst>
              <a:ext uri="{FF2B5EF4-FFF2-40B4-BE49-F238E27FC236}">
                <a16:creationId xmlns:a16="http://schemas.microsoft.com/office/drawing/2014/main" id="{932A7C84-7F20-4B2D-8143-F74B5A4F6F52}"/>
              </a:ext>
            </a:extLst>
          </p:cNvPr>
          <p:cNvSpPr txBox="1"/>
          <p:nvPr/>
        </p:nvSpPr>
        <p:spPr>
          <a:xfrm>
            <a:off x="10718363" y="251468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110</a:t>
            </a:r>
          </a:p>
        </p:txBody>
      </p:sp>
      <p:sp>
        <p:nvSpPr>
          <p:cNvPr id="92" name="TextBox 91">
            <a:extLst>
              <a:ext uri="{FF2B5EF4-FFF2-40B4-BE49-F238E27FC236}">
                <a16:creationId xmlns:a16="http://schemas.microsoft.com/office/drawing/2014/main" id="{DCADCFEE-6AEC-49C9-B916-A51C831A9019}"/>
              </a:ext>
            </a:extLst>
          </p:cNvPr>
          <p:cNvSpPr txBox="1"/>
          <p:nvPr/>
        </p:nvSpPr>
        <p:spPr>
          <a:xfrm>
            <a:off x="10620232" y="3092844"/>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113</a:t>
            </a:r>
          </a:p>
        </p:txBody>
      </p:sp>
      <p:sp>
        <p:nvSpPr>
          <p:cNvPr id="63" name="TextBox 62">
            <a:extLst>
              <a:ext uri="{FF2B5EF4-FFF2-40B4-BE49-F238E27FC236}">
                <a16:creationId xmlns:a16="http://schemas.microsoft.com/office/drawing/2014/main" id="{7791255D-B9D9-4304-9CF0-9391D0190BC8}"/>
              </a:ext>
            </a:extLst>
          </p:cNvPr>
          <p:cNvSpPr txBox="1"/>
          <p:nvPr/>
        </p:nvSpPr>
        <p:spPr>
          <a:xfrm>
            <a:off x="6424051" y="3046677"/>
            <a:ext cx="4196181"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Try To Watch Every New Episode Of Their Favorite TV Program vs. New Video Posted By Their Favorite YouTube Personality </a:t>
            </a:r>
          </a:p>
        </p:txBody>
      </p:sp>
      <p:sp>
        <p:nvSpPr>
          <p:cNvPr id="62" name="TextBox 61">
            <a:extLst>
              <a:ext uri="{FF2B5EF4-FFF2-40B4-BE49-F238E27FC236}">
                <a16:creationId xmlns:a16="http://schemas.microsoft.com/office/drawing/2014/main" id="{A7006832-A70A-4DB3-B2C6-14D41110B0F5}"/>
              </a:ext>
            </a:extLst>
          </p:cNvPr>
          <p:cNvSpPr txBox="1"/>
          <p:nvPr/>
        </p:nvSpPr>
        <p:spPr>
          <a:xfrm>
            <a:off x="10718363" y="3624832"/>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rebuchet MS"/>
                <a:ea typeface="+mn-ea"/>
                <a:cs typeface="+mn-cs"/>
              </a:rPr>
              <a:t>185</a:t>
            </a:r>
          </a:p>
        </p:txBody>
      </p:sp>
      <p:sp>
        <p:nvSpPr>
          <p:cNvPr id="66" name="TextBox 65">
            <a:extLst>
              <a:ext uri="{FF2B5EF4-FFF2-40B4-BE49-F238E27FC236}">
                <a16:creationId xmlns:a16="http://schemas.microsoft.com/office/drawing/2014/main" id="{BDDE63E7-0A5A-49B0-80F2-2F8F57548106}"/>
              </a:ext>
            </a:extLst>
          </p:cNvPr>
          <p:cNvSpPr txBox="1"/>
          <p:nvPr/>
        </p:nvSpPr>
        <p:spPr>
          <a:xfrm>
            <a:off x="6424051" y="3655610"/>
            <a:ext cx="4297596"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Watch TV Programs Live vs. As Soon As A YouTube Video Is Posted</a:t>
            </a:r>
          </a:p>
        </p:txBody>
      </p:sp>
    </p:spTree>
    <p:extLst>
      <p:ext uri="{BB962C8B-B14F-4D97-AF65-F5344CB8AC3E}">
        <p14:creationId xmlns:p14="http://schemas.microsoft.com/office/powerpoint/2010/main" val="1144192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D53AEF-F5BE-4FA7-93BE-199E4676DFAB}"/>
              </a:ext>
            </a:extLst>
          </p:cNvPr>
          <p:cNvPicPr>
            <a:picLocks noChangeAspect="1"/>
          </p:cNvPicPr>
          <p:nvPr/>
        </p:nvPicPr>
        <p:blipFill rotWithShape="1">
          <a:blip r:embed="rId3"/>
          <a:srcRect l="41760" r="26982" b="1197"/>
          <a:stretch/>
        </p:blipFill>
        <p:spPr>
          <a:xfrm>
            <a:off x="8937621" y="0"/>
            <a:ext cx="3254379" cy="6858000"/>
          </a:xfrm>
          <a:prstGeom prst="rect">
            <a:avLst/>
          </a:prstGeom>
        </p:spPr>
      </p:pic>
      <p:pic>
        <p:nvPicPr>
          <p:cNvPr id="4" name="Picture 3">
            <a:extLst>
              <a:ext uri="{FF2B5EF4-FFF2-40B4-BE49-F238E27FC236}">
                <a16:creationId xmlns:a16="http://schemas.microsoft.com/office/drawing/2014/main" id="{B8DCF7E3-D27F-4B83-A5FD-5C93F48E7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9165" y="6660455"/>
            <a:ext cx="2247046" cy="124162"/>
          </a:xfrm>
          <a:prstGeom prst="rect">
            <a:avLst/>
          </a:prstGeom>
        </p:spPr>
      </p:pic>
      <p:sp>
        <p:nvSpPr>
          <p:cNvPr id="5" name="Slide Number Placeholder 5">
            <a:extLst>
              <a:ext uri="{FF2B5EF4-FFF2-40B4-BE49-F238E27FC236}">
                <a16:creationId xmlns:a16="http://schemas.microsoft.com/office/drawing/2014/main" id="{C1CFDBC6-955E-415A-89DB-CDCA3AEDDEF8}"/>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TextBox 5">
            <a:extLst>
              <a:ext uri="{FF2B5EF4-FFF2-40B4-BE49-F238E27FC236}">
                <a16:creationId xmlns:a16="http://schemas.microsoft.com/office/drawing/2014/main" id="{E1F788AB-DFF9-4350-A476-F0F93EFEB499}"/>
              </a:ext>
            </a:extLst>
          </p:cNvPr>
          <p:cNvSpPr txBox="1"/>
          <p:nvPr/>
        </p:nvSpPr>
        <p:spPr>
          <a:xfrm>
            <a:off x="90535" y="433276"/>
            <a:ext cx="8848995" cy="784747"/>
          </a:xfrm>
          <a:prstGeom prst="rect">
            <a:avLst/>
          </a:prstGeom>
          <a:noFill/>
        </p:spPr>
        <p:txBody>
          <a:bodyPr wrap="square" lIns="45648" tIns="22819" rIns="45648" bIns="22819" rtlCol="0">
            <a:spAutoFit/>
          </a:bodyPr>
          <a:lstStyle/>
          <a:p>
            <a:pPr marL="0" marR="0" lvl="0" indent="0" algn="l" defTabSz="58529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00A4A8"/>
                </a:solidFill>
                <a:effectLst/>
                <a:uLnTx/>
                <a:uFillTx/>
                <a:latin typeface="Trebuchet MS"/>
                <a:ea typeface="+mn-ea"/>
                <a:cs typeface="Trebuchet MS"/>
              </a:rPr>
              <a:t>The VAB Conducted A Custom Survey Quantifying The Emotional Attachment Between TV Programming &amp; YouTube Content </a:t>
            </a:r>
            <a:endParaRPr kumimoji="0" lang="en-US" sz="2400" b="0" i="1" u="none" strike="noStrike" kern="1200" cap="none" spc="0" normalizeH="0" baseline="0" noProof="0" dirty="0">
              <a:ln>
                <a:noFill/>
              </a:ln>
              <a:solidFill>
                <a:srgbClr val="00A4A8"/>
              </a:solidFill>
              <a:effectLst/>
              <a:uLnTx/>
              <a:uFillTx/>
              <a:latin typeface="Trebuchet MS"/>
              <a:ea typeface="+mn-ea"/>
              <a:cs typeface="Trebuchet MS"/>
            </a:endParaRPr>
          </a:p>
        </p:txBody>
      </p:sp>
      <p:sp>
        <p:nvSpPr>
          <p:cNvPr id="10" name="Rectangle 9">
            <a:extLst>
              <a:ext uri="{FF2B5EF4-FFF2-40B4-BE49-F238E27FC236}">
                <a16:creationId xmlns:a16="http://schemas.microsoft.com/office/drawing/2014/main" id="{07023C3C-D0C5-41B9-BBEB-75FFB1EBE292}"/>
              </a:ext>
            </a:extLst>
          </p:cNvPr>
          <p:cNvSpPr/>
          <p:nvPr/>
        </p:nvSpPr>
        <p:spPr>
          <a:xfrm>
            <a:off x="337278" y="1783858"/>
            <a:ext cx="8216215" cy="3554819"/>
          </a:xfrm>
          <a:prstGeom prst="rect">
            <a:avLst/>
          </a:prstGeom>
        </p:spPr>
        <p:txBody>
          <a:bodyPr wrap="square">
            <a:spAutoFit/>
          </a:bodyPr>
          <a:lstStyle/>
          <a:p>
            <a:pPr marL="0" marR="0" lvl="0" indent="0" algn="l" defTabSz="583442" rtl="0" eaLnBrk="1" fontAlgn="auto" latinLnBrk="0" hangingPunct="1">
              <a:lnSpc>
                <a:spcPts val="1800"/>
              </a:lnSpc>
              <a:spcBef>
                <a:spcPts val="0"/>
              </a:spcBef>
              <a:spcAft>
                <a:spcPts val="0"/>
              </a:spcAft>
              <a:buClrTx/>
              <a:buSzTx/>
              <a:buFontTx/>
              <a:buNone/>
              <a:tabLst/>
              <a:defRPr/>
            </a:pPr>
            <a:r>
              <a:rPr kumimoji="0" lang="en-US" sz="2000" b="1" i="0" u="sng" strike="noStrike" kern="1200" cap="none" spc="0" normalizeH="0" baseline="0" noProof="0" dirty="0">
                <a:ln>
                  <a:noFill/>
                </a:ln>
                <a:effectLst/>
                <a:uLnTx/>
                <a:uFillTx/>
                <a:latin typeface="Trebuchet MS"/>
                <a:ea typeface="+mn-ea"/>
                <a:cs typeface="+mn-cs"/>
              </a:rPr>
              <a:t>Survey Methodology</a:t>
            </a: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2000" b="1" i="0" u="sng" strike="noStrike" kern="1200" cap="none" spc="0" normalizeH="0" baseline="0" noProof="0" dirty="0">
              <a:ln>
                <a:noFill/>
              </a:ln>
              <a:effectLst/>
              <a:uLnTx/>
              <a:uFillTx/>
              <a:latin typeface="Trebuchet MS"/>
              <a:ea typeface="+mn-ea"/>
              <a:cs typeface="+mn-cs"/>
            </a:endParaRPr>
          </a:p>
          <a:p>
            <a:pPr marL="0" marR="0" lvl="0" indent="0" algn="l" defTabSz="583442"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rebuchet MS"/>
                <a:ea typeface="+mn-ea"/>
                <a:cs typeface="Trebuchet MS"/>
              </a:rPr>
              <a:t>The VAB commissioned </a:t>
            </a:r>
            <a:r>
              <a:rPr kumimoji="0" lang="en-US" b="0" i="1" u="none" strike="noStrike" kern="1200" cap="none" spc="0" normalizeH="0" baseline="0" noProof="0" dirty="0">
                <a:ln>
                  <a:noFill/>
                </a:ln>
                <a:effectLst/>
                <a:uLnTx/>
                <a:uFillTx/>
                <a:latin typeface="Trebuchet MS"/>
                <a:ea typeface="+mn-ea"/>
                <a:cs typeface="Trebuchet MS"/>
              </a:rPr>
              <a:t>Research Now </a:t>
            </a:r>
            <a:r>
              <a:rPr kumimoji="0" lang="en-US" sz="1600" b="0" i="0" u="none" strike="noStrike" kern="1200" cap="none" spc="0" normalizeH="0" baseline="0" noProof="0" dirty="0">
                <a:ln>
                  <a:noFill/>
                </a:ln>
                <a:effectLst/>
                <a:uLnTx/>
                <a:uFillTx/>
                <a:latin typeface="Trebuchet MS"/>
                <a:ea typeface="+mn-ea"/>
                <a:cs typeface="Trebuchet MS"/>
              </a:rPr>
              <a:t>to conduct the </a:t>
            </a:r>
            <a:r>
              <a:rPr kumimoji="0" lang="en-US" sz="1600" b="0" i="1" u="none" strike="noStrike" kern="1200" cap="none" spc="0" normalizeH="0" baseline="0" noProof="0" dirty="0">
                <a:ln>
                  <a:noFill/>
                </a:ln>
                <a:effectLst/>
                <a:uLnTx/>
                <a:uFillTx/>
                <a:latin typeface="Trebuchet MS"/>
                <a:ea typeface="+mn-ea"/>
                <a:cs typeface="Trebuchet MS"/>
              </a:rPr>
              <a:t>Program Engagement Survey</a:t>
            </a:r>
            <a:r>
              <a:rPr kumimoji="0" lang="en-US" sz="1600" b="0" i="0" u="none" strike="noStrike" kern="1200" cap="none" spc="0" normalizeH="0" baseline="0" noProof="0" dirty="0">
                <a:ln>
                  <a:noFill/>
                </a:ln>
                <a:effectLst/>
                <a:uLnTx/>
                <a:uFillTx/>
                <a:latin typeface="Trebuchet MS"/>
                <a:ea typeface="+mn-ea"/>
                <a:cs typeface="Trebuchet MS"/>
              </a:rPr>
              <a:t> fielded online in April 2018 with 1,000 Adult 18+ respondents surveyed.</a:t>
            </a: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1600" b="1" i="0" u="sng" strike="noStrike" kern="1200" cap="none" spc="0" normalizeH="0" baseline="0" noProof="0" dirty="0">
              <a:ln>
                <a:noFill/>
              </a:ln>
              <a:effectLst/>
              <a:uLnTx/>
              <a:uFillTx/>
              <a:latin typeface="Trebuchet MS"/>
              <a:ea typeface="+mn-ea"/>
              <a:cs typeface="Trebuchet MS"/>
            </a:endParaRP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1600" b="1" i="0" u="sng" strike="noStrike" kern="1200" cap="none" spc="0" normalizeH="0" baseline="0" noProof="0" dirty="0">
              <a:ln>
                <a:noFill/>
              </a:ln>
              <a:effectLst/>
              <a:uLnTx/>
              <a:uFillTx/>
              <a:latin typeface="Trebuchet MS"/>
              <a:ea typeface="+mn-ea"/>
              <a:cs typeface="Trebuchet MS"/>
            </a:endParaRP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1600" b="1" i="0" u="sng" strike="noStrike" kern="1200" cap="none" spc="0" normalizeH="0" baseline="0" noProof="0" dirty="0">
              <a:ln>
                <a:noFill/>
              </a:ln>
              <a:effectLst/>
              <a:uLnTx/>
              <a:uFillTx/>
              <a:latin typeface="Trebuchet MS"/>
              <a:ea typeface="+mn-ea"/>
              <a:cs typeface="Trebuchet MS"/>
            </a:endParaRPr>
          </a:p>
          <a:p>
            <a:pPr marL="0" marR="0" lvl="0" indent="0" algn="l" defTabSz="583442" rtl="0" eaLnBrk="1" fontAlgn="auto" latinLnBrk="0" hangingPunct="1">
              <a:lnSpc>
                <a:spcPts val="1800"/>
              </a:lnSpc>
              <a:spcBef>
                <a:spcPts val="0"/>
              </a:spcBef>
              <a:spcAft>
                <a:spcPts val="0"/>
              </a:spcAft>
              <a:buClrTx/>
              <a:buSzTx/>
              <a:buFontTx/>
              <a:buNone/>
              <a:tabLst/>
              <a:defRPr/>
            </a:pPr>
            <a:r>
              <a:rPr kumimoji="0" lang="en-US" sz="2000" b="1" i="0" u="sng" strike="noStrike" kern="1200" cap="none" spc="0" normalizeH="0" baseline="0" noProof="0" dirty="0">
                <a:ln>
                  <a:noFill/>
                </a:ln>
                <a:effectLst/>
                <a:uLnTx/>
                <a:uFillTx/>
                <a:latin typeface="Trebuchet MS"/>
                <a:ea typeface="+mn-ea"/>
                <a:cs typeface="Trebuchet MS"/>
              </a:rPr>
              <a:t>Objectives</a:t>
            </a: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2000" b="1" i="0" u="sng" strike="noStrike" kern="1200" cap="none" spc="0" normalizeH="0" baseline="0" noProof="0" dirty="0">
              <a:ln>
                <a:noFill/>
              </a:ln>
              <a:effectLst/>
              <a:uLnTx/>
              <a:uFillTx/>
              <a:latin typeface="Trebuchet MS"/>
              <a:ea typeface="+mn-ea"/>
              <a:cs typeface="Trebuchet MS"/>
            </a:endParaRPr>
          </a:p>
          <a:p>
            <a:pPr marL="285750" marR="0" lvl="0" indent="-285750" algn="l" defTabSz="583442"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effectLst/>
                <a:uLnTx/>
                <a:uFillTx/>
                <a:latin typeface="Trebuchet MS"/>
                <a:ea typeface="+mn-ea"/>
                <a:cs typeface="Trebuchet MS"/>
              </a:rPr>
              <a:t>Primary</a:t>
            </a:r>
            <a:r>
              <a:rPr kumimoji="0" lang="en-US" sz="1600" b="0" i="0" u="none" strike="noStrike" kern="1200" cap="none" spc="0" normalizeH="0" baseline="0" noProof="0" dirty="0">
                <a:ln>
                  <a:noFill/>
                </a:ln>
                <a:effectLst/>
                <a:uLnTx/>
                <a:uFillTx/>
                <a:latin typeface="Trebuchet MS"/>
                <a:ea typeface="+mn-ea"/>
                <a:cs typeface="Trebuchet MS"/>
              </a:rPr>
              <a:t>: To understand the emotion viewers exhibit for ad-supported TV programs and how they express their attachment through their behaviors</a:t>
            </a: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Trebuchet MS"/>
              <a:ea typeface="+mn-ea"/>
              <a:cs typeface="Trebuchet MS"/>
            </a:endParaRP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Trebuchet MS"/>
              <a:ea typeface="+mn-ea"/>
              <a:cs typeface="Trebuchet MS"/>
            </a:endParaRPr>
          </a:p>
          <a:p>
            <a:pPr marL="285750" marR="0" lvl="0" indent="-285750" algn="l" defTabSz="583442"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effectLst/>
                <a:uLnTx/>
                <a:uFillTx/>
                <a:latin typeface="Trebuchet MS"/>
                <a:ea typeface="+mn-ea"/>
                <a:cs typeface="Trebuchet MS"/>
              </a:rPr>
              <a:t>Secondary</a:t>
            </a:r>
            <a:r>
              <a:rPr kumimoji="0" lang="en-US" sz="1600" b="0" i="0" u="none" strike="noStrike" kern="1200" cap="none" spc="0" normalizeH="0" baseline="0" noProof="0" dirty="0">
                <a:ln>
                  <a:noFill/>
                </a:ln>
                <a:effectLst/>
                <a:uLnTx/>
                <a:uFillTx/>
                <a:latin typeface="Trebuchet MS"/>
                <a:ea typeface="+mn-ea"/>
                <a:cs typeface="Trebuchet MS"/>
              </a:rPr>
              <a:t>: Compare </a:t>
            </a:r>
            <a:r>
              <a:rPr lang="en-US" sz="1600" dirty="0">
                <a:latin typeface="Trebuchet MS"/>
                <a:cs typeface="Trebuchet MS"/>
              </a:rPr>
              <a:t>their </a:t>
            </a:r>
            <a:r>
              <a:rPr kumimoji="0" lang="en-US" sz="1600" b="0" i="0" u="none" strike="noStrike" kern="1200" cap="none" spc="0" normalizeH="0" baseline="0" noProof="0" dirty="0">
                <a:ln>
                  <a:noFill/>
                </a:ln>
                <a:effectLst/>
                <a:uLnTx/>
                <a:uFillTx/>
                <a:latin typeface="Trebuchet MS"/>
                <a:ea typeface="+mn-ea"/>
                <a:cs typeface="Trebuchet MS"/>
              </a:rPr>
              <a:t>commitment to TV programming against how they engage with original YouTube content</a:t>
            </a:r>
          </a:p>
        </p:txBody>
      </p:sp>
      <p:sp>
        <p:nvSpPr>
          <p:cNvPr id="8" name="Rectangle 7">
            <a:extLst>
              <a:ext uri="{FF2B5EF4-FFF2-40B4-BE49-F238E27FC236}">
                <a16:creationId xmlns:a16="http://schemas.microsoft.com/office/drawing/2014/main" id="{2B4E6CF2-9272-4A50-B64E-5F47E08E6D32}"/>
              </a:ext>
            </a:extLst>
          </p:cNvPr>
          <p:cNvSpPr/>
          <p:nvPr/>
        </p:nvSpPr>
        <p:spPr>
          <a:xfrm>
            <a:off x="166327" y="6331568"/>
            <a:ext cx="8003039" cy="461297"/>
          </a:xfrm>
          <a:prstGeom prst="rect">
            <a:avLst/>
          </a:prstGeom>
        </p:spPr>
        <p:txBody>
          <a:bodyPr wrap="square" lIns="91076" tIns="45538" rIns="91076" bIns="45538">
            <a:spAutoFit/>
          </a:bodyPr>
          <a:lstStyle/>
          <a:p>
            <a:pPr marL="284288" marR="0" lvl="0" indent="0" algn="l" defTabSz="454888" rtl="0" eaLnBrk="1" fontAlgn="auto" latinLnBrk="0" hangingPunct="1">
              <a:lnSpc>
                <a:spcPct val="100000"/>
              </a:lnSpc>
              <a:spcBef>
                <a:spcPts val="0"/>
              </a:spcBef>
              <a:spcAft>
                <a:spcPts val="0"/>
              </a:spcAft>
              <a:buClrTx/>
              <a:buSzTx/>
              <a:buFontTx/>
              <a:buNone/>
              <a:tabLst/>
              <a:defRPr/>
            </a:pPr>
            <a:r>
              <a:rPr kumimoji="0" lang="en-US" altLang="en-US" sz="800" b="0" i="0" strike="noStrike" kern="1200" cap="none" spc="0" normalizeH="0" baseline="0" noProof="0" dirty="0">
                <a:ln>
                  <a:noFill/>
                </a:ln>
                <a:effectLst/>
                <a:uLnTx/>
                <a:uFillTx/>
                <a:latin typeface="Trebuchet MS"/>
                <a:ea typeface="+mn-ea"/>
                <a:cs typeface="+mn-cs"/>
              </a:rPr>
              <a:t>Note: Ad-supported TV programs are defined as </a:t>
            </a:r>
            <a:r>
              <a:rPr kumimoji="0" lang="en-US" altLang="en-US" sz="800" b="0" i="0" u="none" strike="noStrike" kern="1200" cap="none" spc="0" normalizeH="0" baseline="0" noProof="0" dirty="0">
                <a:ln>
                  <a:noFill/>
                </a:ln>
                <a:effectLst/>
                <a:uLnTx/>
                <a:uFillTx/>
                <a:latin typeface="Trebuchet MS"/>
                <a:ea typeface="+mn-ea"/>
                <a:cs typeface="+mn-cs"/>
              </a:rPr>
              <a:t>programs that are currently airing or originally aired on broadcast or cable TV, inclusive of all devices and methods of viewing (e.g. watching </a:t>
            </a:r>
            <a:r>
              <a:rPr kumimoji="0" lang="en-US" altLang="en-US" sz="800" b="0" i="1" u="none" strike="noStrike" kern="1200" cap="none" spc="0" normalizeH="0" baseline="0" noProof="0" dirty="0">
                <a:ln>
                  <a:noFill/>
                </a:ln>
                <a:effectLst/>
                <a:uLnTx/>
                <a:uFillTx/>
                <a:latin typeface="Trebuchet MS"/>
                <a:ea typeface="+mn-ea"/>
                <a:cs typeface="+mn-cs"/>
              </a:rPr>
              <a:t>Breaking Bad </a:t>
            </a:r>
            <a:r>
              <a:rPr kumimoji="0" lang="en-US" altLang="en-US" sz="800" b="0" i="0" u="none" strike="noStrike" kern="1200" cap="none" spc="0" normalizeH="0" baseline="0" noProof="0" dirty="0">
                <a:ln>
                  <a:noFill/>
                </a:ln>
                <a:effectLst/>
                <a:uLnTx/>
                <a:uFillTx/>
                <a:latin typeface="Trebuchet MS"/>
                <a:ea typeface="+mn-ea"/>
                <a:cs typeface="+mn-cs"/>
              </a:rPr>
              <a:t>on Netflix or catching up on recent episodes of </a:t>
            </a:r>
            <a:r>
              <a:rPr kumimoji="0" lang="en-US" altLang="en-US" sz="800" b="0" i="1" u="none" strike="noStrike" kern="1200" cap="none" spc="0" normalizeH="0" baseline="0" noProof="0" dirty="0">
                <a:ln>
                  <a:noFill/>
                </a:ln>
                <a:effectLst/>
                <a:uLnTx/>
                <a:uFillTx/>
                <a:latin typeface="Trebuchet MS"/>
                <a:ea typeface="+mn-ea"/>
                <a:cs typeface="+mn-cs"/>
              </a:rPr>
              <a:t>This is Us </a:t>
            </a:r>
            <a:r>
              <a:rPr kumimoji="0" lang="en-US" altLang="en-US" sz="800" b="0" i="0" u="none" strike="noStrike" kern="1200" cap="none" spc="0" normalizeH="0" baseline="0" noProof="0" dirty="0">
                <a:ln>
                  <a:noFill/>
                </a:ln>
                <a:effectLst/>
                <a:uLnTx/>
                <a:uFillTx/>
                <a:latin typeface="Trebuchet MS"/>
                <a:ea typeface="+mn-ea"/>
                <a:cs typeface="+mn-cs"/>
              </a:rPr>
              <a:t>on Hulu or viewing through network apps such as CBS All Access). All respondents live in a household that subscribes to a cable, telco or satellite TV service.</a:t>
            </a:r>
          </a:p>
        </p:txBody>
      </p:sp>
    </p:spTree>
    <p:extLst>
      <p:ext uri="{BB962C8B-B14F-4D97-AF65-F5344CB8AC3E}">
        <p14:creationId xmlns:p14="http://schemas.microsoft.com/office/powerpoint/2010/main" val="961422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12D9-EF8E-43C4-9068-336790E7A1B7}"/>
              </a:ext>
            </a:extLst>
          </p:cNvPr>
          <p:cNvSpPr>
            <a:spLocks noGrp="1"/>
          </p:cNvSpPr>
          <p:nvPr>
            <p:ph type="ctrTitle"/>
          </p:nvPr>
        </p:nvSpPr>
        <p:spPr>
          <a:xfrm>
            <a:off x="7566152" y="307158"/>
            <a:ext cx="2550591" cy="487186"/>
          </a:xfrm>
        </p:spPr>
        <p:txBody>
          <a:bodyPr/>
          <a:lstStyle/>
          <a:p>
            <a:r>
              <a:rPr lang="en-US" dirty="0">
                <a:solidFill>
                  <a:srgbClr val="00A4A8"/>
                </a:solidFill>
              </a:rPr>
              <a:t>Parting Thoughts</a:t>
            </a:r>
          </a:p>
        </p:txBody>
      </p:sp>
      <p:sp>
        <p:nvSpPr>
          <p:cNvPr id="9" name="Text Placeholder 8">
            <a:extLst>
              <a:ext uri="{FF2B5EF4-FFF2-40B4-BE49-F238E27FC236}">
                <a16:creationId xmlns:a16="http://schemas.microsoft.com/office/drawing/2014/main" id="{2AD6887A-50FE-4279-AD0C-B267B8B045D7}"/>
              </a:ext>
            </a:extLst>
          </p:cNvPr>
          <p:cNvSpPr>
            <a:spLocks noGrp="1"/>
          </p:cNvSpPr>
          <p:nvPr>
            <p:ph type="body" sz="quarter" idx="13"/>
          </p:nvPr>
        </p:nvSpPr>
        <p:spPr>
          <a:xfrm>
            <a:off x="5528994" y="1641942"/>
            <a:ext cx="6255364" cy="3994616"/>
          </a:xfrm>
        </p:spPr>
        <p:txBody>
          <a:bodyPr anchor="ctr"/>
          <a:lstStyle/>
          <a:p>
            <a:r>
              <a:rPr lang="en-US" sz="1600" b="1" dirty="0">
                <a:solidFill>
                  <a:schemeClr val="bg1"/>
                </a:solidFill>
              </a:rPr>
              <a:t>YouTube Enthusiasts are video addicts that are highly engaged with content across platforms.  It’s not an “either/or” proposition between YouTube &amp; TV but rather a desire for “more” content</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Rich character development and gripping storylines result in deep emotional engagement in TV programming, more so than for original YouTube content</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This deeper connection with TV inspires action – viewers hunt for more info on favorite actors and intriguing plotlines, discuss programs with friends and share on social media</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Most importantly, this greater emotional engagement means that YouTube enthusiasts are</a:t>
            </a:r>
            <a:r>
              <a:rPr lang="en-US" sz="1600" b="1" i="1" dirty="0">
                <a:solidFill>
                  <a:schemeClr val="bg1"/>
                </a:solidFill>
              </a:rPr>
              <a:t> 51%</a:t>
            </a:r>
            <a:r>
              <a:rPr lang="en-US" sz="1600" b="1" dirty="0">
                <a:solidFill>
                  <a:schemeClr val="bg1"/>
                </a:solidFill>
              </a:rPr>
              <a:t> more likely to be inspired to purchase by TV programming than by original YouTube videos</a:t>
            </a:r>
          </a:p>
        </p:txBody>
      </p:sp>
      <p:cxnSp>
        <p:nvCxnSpPr>
          <p:cNvPr id="10" name="Straight Connector 9">
            <a:extLst>
              <a:ext uri="{FF2B5EF4-FFF2-40B4-BE49-F238E27FC236}">
                <a16:creationId xmlns:a16="http://schemas.microsoft.com/office/drawing/2014/main" id="{65F691A7-EBDD-4804-8837-37EC53AA70C3}"/>
              </a:ext>
            </a:extLst>
          </p:cNvPr>
          <p:cNvCxnSpPr>
            <a:cxnSpLocks/>
          </p:cNvCxnSpPr>
          <p:nvPr/>
        </p:nvCxnSpPr>
        <p:spPr>
          <a:xfrm>
            <a:off x="6587544" y="2396416"/>
            <a:ext cx="4507806" cy="0"/>
          </a:xfrm>
          <a:prstGeom prst="line">
            <a:avLst/>
          </a:prstGeom>
          <a:ln w="19050">
            <a:solidFill>
              <a:srgbClr val="00A4A8"/>
            </a:solidFill>
            <a:prstDash val="lg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72285D4D-B3BC-464F-8BF9-C5940D98D67E}"/>
              </a:ext>
            </a:extLst>
          </p:cNvPr>
          <p:cNvCxnSpPr>
            <a:cxnSpLocks/>
          </p:cNvCxnSpPr>
          <p:nvPr/>
        </p:nvCxnSpPr>
        <p:spPr>
          <a:xfrm>
            <a:off x="6587544" y="3781980"/>
            <a:ext cx="4507806" cy="0"/>
          </a:xfrm>
          <a:prstGeom prst="line">
            <a:avLst/>
          </a:prstGeom>
          <a:ln w="19050">
            <a:solidFill>
              <a:srgbClr val="00A4A8"/>
            </a:solidFill>
            <a:prstDash val="lgDash"/>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2" name="Slide Number Placeholder 5">
            <a:extLst>
              <a:ext uri="{FF2B5EF4-FFF2-40B4-BE49-F238E27FC236}">
                <a16:creationId xmlns:a16="http://schemas.microsoft.com/office/drawing/2014/main" id="{C2391A56-567C-4AA0-9102-65052B34D5E1}"/>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5558" r="23580"/>
          <a:stretch/>
        </p:blipFill>
        <p:spPr>
          <a:xfrm>
            <a:off x="0" y="-7695"/>
            <a:ext cx="5219700" cy="6865695"/>
          </a:xfrm>
          <a:prstGeom prst="rect">
            <a:avLst/>
          </a:prstGeom>
        </p:spPr>
      </p:pic>
      <p:cxnSp>
        <p:nvCxnSpPr>
          <p:cNvPr id="13" name="Straight Connector 12">
            <a:extLst>
              <a:ext uri="{FF2B5EF4-FFF2-40B4-BE49-F238E27FC236}">
                <a16:creationId xmlns:a16="http://schemas.microsoft.com/office/drawing/2014/main" id="{39489E06-D10C-4005-8162-EFDB464B1A46}"/>
              </a:ext>
            </a:extLst>
          </p:cNvPr>
          <p:cNvCxnSpPr>
            <a:cxnSpLocks/>
          </p:cNvCxnSpPr>
          <p:nvPr/>
        </p:nvCxnSpPr>
        <p:spPr>
          <a:xfrm>
            <a:off x="6587544" y="5153580"/>
            <a:ext cx="4507806" cy="0"/>
          </a:xfrm>
          <a:prstGeom prst="line">
            <a:avLst/>
          </a:prstGeom>
          <a:ln w="19050">
            <a:solidFill>
              <a:srgbClr val="00A4A8"/>
            </a:solidFill>
            <a:prstDash val="lg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92795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9000"/>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0" y="0"/>
            <a:ext cx="3395819" cy="6833036"/>
          </a:xfrm>
          <a:prstGeom prst="rect">
            <a:avLst/>
          </a:prstGeom>
          <a:solidFill>
            <a:srgbClr val="3682B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265868" y="416081"/>
            <a:ext cx="3087109" cy="591572"/>
          </a:xfrm>
          <a:prstGeom prst="rect">
            <a:avLst/>
          </a:prstGeom>
          <a:noFill/>
        </p:spPr>
        <p:txBody>
          <a:bodyPr wrap="square" rtlCol="0" anchor="ctr">
            <a:spAutoFit/>
          </a:bodyPr>
          <a:lstStyle/>
          <a:p>
            <a:pPr marL="0" marR="0" lvl="0" indent="0" algn="l" defTabSz="586082" rtl="0" eaLnBrk="1" fontAlgn="auto" latinLnBrk="0" hangingPunct="1">
              <a:lnSpc>
                <a:spcPts val="17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rebuchet MS"/>
              <a:ea typeface="+mn-ea"/>
              <a:cs typeface="Trebuchet MS"/>
            </a:endParaRPr>
          </a:p>
          <a:p>
            <a:pPr marL="0" marR="0" lvl="0" indent="0" algn="l" defTabSz="586082" rtl="0" eaLnBrk="1" fontAlgn="auto" latinLnBrk="0" hangingPunct="1">
              <a:lnSpc>
                <a:spcPts val="17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a:ea typeface="+mn-ea"/>
                <a:cs typeface="Trebuchet MS"/>
              </a:rPr>
              <a:t>Contact Us</a:t>
            </a:r>
          </a:p>
        </p:txBody>
      </p:sp>
      <p:sp>
        <p:nvSpPr>
          <p:cNvPr id="2" name="TextBox 1"/>
          <p:cNvSpPr txBox="1"/>
          <p:nvPr/>
        </p:nvSpPr>
        <p:spPr>
          <a:xfrm>
            <a:off x="10766792" y="3560078"/>
            <a:ext cx="184731" cy="446276"/>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1" name="TextBox 20"/>
          <p:cNvSpPr txBox="1"/>
          <p:nvPr/>
        </p:nvSpPr>
        <p:spPr>
          <a:xfrm>
            <a:off x="4706713" y="1981299"/>
            <a:ext cx="3395819" cy="80021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Jason Wiese</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SVP, Director of Strategic Insights</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jasonw@thevab.com</a:t>
            </a: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
        <p:nvSpPr>
          <p:cNvPr id="9" name="TextBox 8"/>
          <p:cNvSpPr txBox="1"/>
          <p:nvPr/>
        </p:nvSpPr>
        <p:spPr>
          <a:xfrm>
            <a:off x="5824760" y="3172514"/>
            <a:ext cx="3637853" cy="75405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Marianne Vita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VP, Strategic Insights</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mariannev@thevab.com</a:t>
            </a: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sp>
        <p:nvSpPr>
          <p:cNvPr id="17" name="TextBox 16"/>
          <p:cNvSpPr txBox="1"/>
          <p:nvPr/>
        </p:nvSpPr>
        <p:spPr>
          <a:xfrm>
            <a:off x="7245578" y="4317563"/>
            <a:ext cx="3395819" cy="75405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Leah Montner-Dixon</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Senior Multi-Platform Video Analyst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leahm@thevab.com</a:t>
            </a: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pic>
        <p:nvPicPr>
          <p:cNvPr id="11" name="Picture 10">
            <a:extLst>
              <a:ext uri="{FF2B5EF4-FFF2-40B4-BE49-F238E27FC236}">
                <a16:creationId xmlns:a16="http://schemas.microsoft.com/office/drawing/2014/main" id="{2A5F2433-A3AF-4463-AFFC-38540EB622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78419" y="119125"/>
            <a:ext cx="1132040" cy="649481"/>
          </a:xfrm>
          <a:prstGeom prst="rect">
            <a:avLst/>
          </a:prstGeom>
        </p:spPr>
      </p:pic>
      <p:sp>
        <p:nvSpPr>
          <p:cNvPr id="4" name="TextBox 3">
            <a:extLst>
              <a:ext uri="{FF2B5EF4-FFF2-40B4-BE49-F238E27FC236}">
                <a16:creationId xmlns:a16="http://schemas.microsoft.com/office/drawing/2014/main" id="{B561E390-5FBD-4B6D-9908-A2D4AE3CAF88}"/>
              </a:ext>
            </a:extLst>
          </p:cNvPr>
          <p:cNvSpPr txBox="1"/>
          <p:nvPr/>
        </p:nvSpPr>
        <p:spPr>
          <a:xfrm>
            <a:off x="632132" y="6432826"/>
            <a:ext cx="2354580" cy="369332"/>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hlinkClick r:id="rId5">
                  <a:extLst>
                    <a:ext uri="{A12FA001-AC4F-418D-AE19-62706E023703}">
                      <ahyp:hlinkClr xmlns:ahyp="http://schemas.microsoft.com/office/drawing/2018/hyperlinkcolor" val="tx"/>
                    </a:ext>
                  </a:extLst>
                </a:hlinkClick>
              </a:rPr>
              <a:t>@VideoAdBureau</a:t>
            </a:r>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15" name="TextBox 14">
            <a:extLst>
              <a:ext uri="{FF2B5EF4-FFF2-40B4-BE49-F238E27FC236}">
                <a16:creationId xmlns:a16="http://schemas.microsoft.com/office/drawing/2014/main" id="{FAC0FBCA-1D96-4A68-9595-C70E72E749A2}"/>
              </a:ext>
            </a:extLst>
          </p:cNvPr>
          <p:cNvSpPr txBox="1"/>
          <p:nvPr/>
        </p:nvSpPr>
        <p:spPr>
          <a:xfrm>
            <a:off x="669816" y="5947801"/>
            <a:ext cx="632240" cy="369332"/>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hlinkClick r:id="rId6">
                  <a:extLst>
                    <a:ext uri="{A12FA001-AC4F-418D-AE19-62706E023703}">
                      <ahyp:hlinkClr xmlns:ahyp="http://schemas.microsoft.com/office/drawing/2018/hyperlinkcolor" val="tx"/>
                    </a:ext>
                  </a:extLst>
                </a:hlinkClick>
              </a:rPr>
              <a:t>VAB</a:t>
            </a:r>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pic>
        <p:nvPicPr>
          <p:cNvPr id="4102" name="Picture 6" descr="https://gallery.mailchimp.com/94a4a13244e906a0d653e9882/images/d50b6c84-ccad-4805-92e0-21dd9f6487e9.jpg">
            <a:extLst>
              <a:ext uri="{FF2B5EF4-FFF2-40B4-BE49-F238E27FC236}">
                <a16:creationId xmlns:a16="http://schemas.microsoft.com/office/drawing/2014/main" id="{57C1E594-43A3-45D3-A5A9-F534D30BBC07}"/>
              </a:ext>
            </a:extLst>
          </p:cNvPr>
          <p:cNvPicPr>
            <a:picLocks noChangeAspect="1" noChangeArrowheads="1"/>
          </p:cNvPicPr>
          <p:nvPr/>
        </p:nvPicPr>
        <p:blipFill rotWithShape="1">
          <a:blip r:embed="rId7">
            <a:clrChange>
              <a:clrFrom>
                <a:srgbClr val="0664A2"/>
              </a:clrFrom>
              <a:clrTo>
                <a:srgbClr val="0664A2">
                  <a:alpha val="0"/>
                </a:srgbClr>
              </a:clrTo>
            </a:clrChange>
            <a:extLst>
              <a:ext uri="{28A0092B-C50C-407E-A947-70E740481C1C}">
                <a14:useLocalDpi xmlns:a14="http://schemas.microsoft.com/office/drawing/2010/main" val="0"/>
              </a:ext>
            </a:extLst>
          </a:blip>
          <a:srcRect l="81025" t="41888" r="11429"/>
          <a:stretch/>
        </p:blipFill>
        <p:spPr bwMode="auto">
          <a:xfrm>
            <a:off x="158593" y="5830800"/>
            <a:ext cx="488015" cy="6033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gallery.mailchimp.com/94a4a13244e906a0d653e9882/images/d50b6c84-ccad-4805-92e0-21dd9f6487e9.jpg">
            <a:extLst>
              <a:ext uri="{FF2B5EF4-FFF2-40B4-BE49-F238E27FC236}">
                <a16:creationId xmlns:a16="http://schemas.microsoft.com/office/drawing/2014/main" id="{1CDBA18F-9B47-48ED-A864-A4AA48168AA8}"/>
              </a:ext>
            </a:extLst>
          </p:cNvPr>
          <p:cNvPicPr>
            <a:picLocks noChangeAspect="1" noChangeArrowheads="1"/>
          </p:cNvPicPr>
          <p:nvPr/>
        </p:nvPicPr>
        <p:blipFill rotWithShape="1">
          <a:blip r:embed="rId7">
            <a:clrChange>
              <a:clrFrom>
                <a:srgbClr val="0664A2"/>
              </a:clrFrom>
              <a:clrTo>
                <a:srgbClr val="0664A2">
                  <a:alpha val="0"/>
                </a:srgbClr>
              </a:clrTo>
            </a:clrChange>
            <a:extLst>
              <a:ext uri="{28A0092B-C50C-407E-A947-70E740481C1C}">
                <a14:useLocalDpi xmlns:a14="http://schemas.microsoft.com/office/drawing/2010/main" val="0"/>
              </a:ext>
            </a:extLst>
          </a:blip>
          <a:srcRect l="88013" t="50000" r="3057" b="2075"/>
          <a:stretch/>
        </p:blipFill>
        <p:spPr bwMode="auto">
          <a:xfrm>
            <a:off x="137051" y="6368709"/>
            <a:ext cx="577515" cy="49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50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DA9358-B6BA-4153-BB09-4DB74DE5EBB7}"/>
              </a:ext>
            </a:extLst>
          </p:cNvPr>
          <p:cNvPicPr>
            <a:picLocks noChangeAspect="1"/>
          </p:cNvPicPr>
          <p:nvPr/>
        </p:nvPicPr>
        <p:blipFill rotWithShape="1">
          <a:blip r:embed="rId3"/>
          <a:srcRect l="21845" r="45567" b="4359"/>
          <a:stretch/>
        </p:blipFill>
        <p:spPr>
          <a:xfrm>
            <a:off x="8686800" y="-638"/>
            <a:ext cx="3505200" cy="6858000"/>
          </a:xfrm>
          <a:prstGeom prst="rect">
            <a:avLst/>
          </a:prstGeom>
        </p:spPr>
      </p:pic>
      <p:pic>
        <p:nvPicPr>
          <p:cNvPr id="4" name="Picture 3">
            <a:extLst>
              <a:ext uri="{FF2B5EF4-FFF2-40B4-BE49-F238E27FC236}">
                <a16:creationId xmlns:a16="http://schemas.microsoft.com/office/drawing/2014/main" id="{B8DCF7E3-D27F-4B83-A5FD-5C93F48E7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9165" y="6660455"/>
            <a:ext cx="2247046" cy="124162"/>
          </a:xfrm>
          <a:prstGeom prst="rect">
            <a:avLst/>
          </a:prstGeom>
        </p:spPr>
      </p:pic>
      <p:sp>
        <p:nvSpPr>
          <p:cNvPr id="5" name="Slide Number Placeholder 5">
            <a:extLst>
              <a:ext uri="{FF2B5EF4-FFF2-40B4-BE49-F238E27FC236}">
                <a16:creationId xmlns:a16="http://schemas.microsoft.com/office/drawing/2014/main" id="{C1CFDBC6-955E-415A-89DB-CDCA3AEDDEF8}"/>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0" name="Rectangle 9">
            <a:extLst>
              <a:ext uri="{FF2B5EF4-FFF2-40B4-BE49-F238E27FC236}">
                <a16:creationId xmlns:a16="http://schemas.microsoft.com/office/drawing/2014/main" id="{07023C3C-D0C5-41B9-BBEB-75FFB1EBE292}"/>
              </a:ext>
            </a:extLst>
          </p:cNvPr>
          <p:cNvSpPr/>
          <p:nvPr/>
        </p:nvSpPr>
        <p:spPr>
          <a:xfrm>
            <a:off x="392931" y="1827924"/>
            <a:ext cx="7390268" cy="3200876"/>
          </a:xfrm>
          <a:prstGeom prst="rect">
            <a:avLst/>
          </a:prstGeom>
        </p:spPr>
        <p:txBody>
          <a:bodyPr wrap="square">
            <a:spAutoFit/>
          </a:bodyPr>
          <a:lstStyle/>
          <a:p>
            <a:pPr defTabSz="583442">
              <a:lnSpc>
                <a:spcPts val="1800"/>
              </a:lnSpc>
              <a:defRPr/>
            </a:pPr>
            <a:r>
              <a:rPr lang="en-US" sz="2000" b="1" u="sng" dirty="0">
                <a:latin typeface="+mj-lt"/>
              </a:rPr>
              <a:t>Respondent Focus: “The YouTube Enthusiast”</a:t>
            </a:r>
          </a:p>
          <a:p>
            <a:pPr defTabSz="583442">
              <a:lnSpc>
                <a:spcPts val="1800"/>
              </a:lnSpc>
              <a:defRPr/>
            </a:pPr>
            <a:endParaRPr lang="en-US" sz="2000" b="1" u="sng" dirty="0">
              <a:latin typeface="+mj-lt"/>
            </a:endParaRPr>
          </a:p>
          <a:p>
            <a:pPr marL="285750" lvl="0" indent="-285750" defTabSz="583442">
              <a:lnSpc>
                <a:spcPts val="1800"/>
              </a:lnSpc>
              <a:buFont typeface="Arial" panose="020B0604020202020204" pitchFamily="34" charset="0"/>
              <a:buChar char="•"/>
              <a:defRPr/>
            </a:pPr>
            <a:r>
              <a:rPr lang="en-US" dirty="0">
                <a:latin typeface="+mj-lt"/>
                <a:cs typeface="Trebuchet MS"/>
              </a:rPr>
              <a:t>YouTube Enthusiasts are respondents who watch original YouTube content 2x or more per month</a:t>
            </a:r>
          </a:p>
          <a:p>
            <a:pPr marL="740638" lvl="1" indent="-285750" defTabSz="583442">
              <a:buFont typeface="Arial" panose="020B0604020202020204" pitchFamily="34" charset="0"/>
              <a:buChar char="•"/>
              <a:defRPr/>
            </a:pPr>
            <a:endParaRPr lang="en-US" sz="1600" i="1" dirty="0">
              <a:latin typeface="+mj-lt"/>
              <a:cs typeface="Trebuchet MS"/>
            </a:endParaRPr>
          </a:p>
          <a:p>
            <a:pPr marL="740638" lvl="1" indent="-285750" defTabSz="583442">
              <a:buFont typeface="Arial" panose="020B0604020202020204" pitchFamily="34" charset="0"/>
              <a:buChar char="•"/>
              <a:defRPr/>
            </a:pPr>
            <a:r>
              <a:rPr lang="en-US" sz="1600" i="1" dirty="0">
                <a:latin typeface="+mj-lt"/>
                <a:cs typeface="Trebuchet MS"/>
              </a:rPr>
              <a:t>YouTube Original Content </a:t>
            </a:r>
            <a:r>
              <a:rPr lang="en-US" sz="1600" dirty="0">
                <a:latin typeface="+mj-lt"/>
                <a:cs typeface="Trebuchet MS"/>
              </a:rPr>
              <a:t>is defined as videos</a:t>
            </a:r>
            <a:r>
              <a:rPr lang="en-US" altLang="en-US" sz="1600" dirty="0">
                <a:latin typeface="+mj-lt"/>
              </a:rPr>
              <a:t> that were produced by an established YouTube personality that are only available on YouTube and do not appear on broadcast or cable TV. This does not include user generated videos (e.g. cat videos), professionally-produced music videos, or TV program content (e.g. clips from Late Night with Stephen Colbert)</a:t>
            </a:r>
            <a:endParaRPr lang="en-US" sz="1600" dirty="0">
              <a:latin typeface="+mj-lt"/>
              <a:cs typeface="Trebuchet MS"/>
            </a:endParaRPr>
          </a:p>
          <a:p>
            <a:pPr marL="740638" lvl="1" indent="-285750" defTabSz="583442">
              <a:lnSpc>
                <a:spcPts val="1800"/>
              </a:lnSpc>
              <a:buFont typeface="Arial" panose="020B0604020202020204" pitchFamily="34" charset="0"/>
              <a:buChar char="•"/>
            </a:pPr>
            <a:endParaRPr lang="en-US" sz="1600" dirty="0">
              <a:latin typeface="+mj-lt"/>
              <a:cs typeface="Trebuchet MS"/>
            </a:endParaRPr>
          </a:p>
          <a:p>
            <a:pPr marL="740638" lvl="1" indent="-285750" defTabSz="583442">
              <a:lnSpc>
                <a:spcPts val="1800"/>
              </a:lnSpc>
              <a:buFont typeface="Arial" panose="020B0604020202020204" pitchFamily="34" charset="0"/>
              <a:buChar char="•"/>
            </a:pPr>
            <a:r>
              <a:rPr lang="en-US" sz="1600" dirty="0">
                <a:latin typeface="+mj-lt"/>
                <a:cs typeface="Trebuchet MS"/>
              </a:rPr>
              <a:t>375 respondents (37.5%) identified themselves as YouTube Enthusiasts</a:t>
            </a:r>
            <a:endParaRPr lang="en-US" sz="2000" b="1" u="sng" dirty="0">
              <a:latin typeface="+mj-lt"/>
              <a:cs typeface="Trebuchet MS"/>
            </a:endParaRPr>
          </a:p>
        </p:txBody>
      </p:sp>
      <p:sp>
        <p:nvSpPr>
          <p:cNvPr id="11" name="TextBox 10">
            <a:extLst>
              <a:ext uri="{FF2B5EF4-FFF2-40B4-BE49-F238E27FC236}">
                <a16:creationId xmlns:a16="http://schemas.microsoft.com/office/drawing/2014/main" id="{2C0E6E26-3B5C-4A15-A40C-F9DF50A48110}"/>
              </a:ext>
            </a:extLst>
          </p:cNvPr>
          <p:cNvSpPr txBox="1"/>
          <p:nvPr/>
        </p:nvSpPr>
        <p:spPr>
          <a:xfrm>
            <a:off x="217284" y="349782"/>
            <a:ext cx="8451410" cy="784747"/>
          </a:xfrm>
          <a:prstGeom prst="rect">
            <a:avLst/>
          </a:prstGeom>
          <a:noFill/>
        </p:spPr>
        <p:txBody>
          <a:bodyPr wrap="square" lIns="45648" tIns="22819" rIns="45648" bIns="22819" rtlCol="0">
            <a:spAutoFit/>
          </a:bodyPr>
          <a:lstStyle/>
          <a:p>
            <a:pPr marL="0" marR="0" lvl="0" indent="0" algn="l" defTabSz="585290" rtl="0" eaLnBrk="1" fontAlgn="auto" latinLnBrk="0" hangingPunct="1">
              <a:lnSpc>
                <a:spcPct val="100000"/>
              </a:lnSpc>
              <a:spcBef>
                <a:spcPts val="0"/>
              </a:spcBef>
              <a:spcAft>
                <a:spcPts val="0"/>
              </a:spcAft>
              <a:buClrTx/>
              <a:buSzTx/>
              <a:buFontTx/>
              <a:buNone/>
              <a:tabLst/>
              <a:defRPr/>
            </a:pPr>
            <a:r>
              <a:rPr lang="en-US" sz="2400" dirty="0">
                <a:solidFill>
                  <a:srgbClr val="00A4A8"/>
                </a:solidFill>
                <a:latin typeface="Trebuchet MS"/>
                <a:cs typeface="Trebuchet MS"/>
              </a:rPr>
              <a:t>This Report Specifically Focuses On “YouTube Enthusiasts” – </a:t>
            </a:r>
          </a:p>
          <a:p>
            <a:pPr marL="0" marR="0" lvl="0" indent="0" algn="l" defTabSz="585290" rtl="0" eaLnBrk="1" fontAlgn="auto" latinLnBrk="0" hangingPunct="1">
              <a:lnSpc>
                <a:spcPct val="100000"/>
              </a:lnSpc>
              <a:spcBef>
                <a:spcPts val="0"/>
              </a:spcBef>
              <a:spcAft>
                <a:spcPts val="0"/>
              </a:spcAft>
              <a:buClrTx/>
              <a:buSzTx/>
              <a:buFontTx/>
              <a:buNone/>
              <a:tabLst/>
              <a:defRPr/>
            </a:pPr>
            <a:r>
              <a:rPr lang="en-US" sz="2400" dirty="0">
                <a:solidFill>
                  <a:srgbClr val="00A4A8"/>
                </a:solidFill>
                <a:latin typeface="Trebuchet MS"/>
                <a:cs typeface="Trebuchet MS"/>
              </a:rPr>
              <a:t>Respondents Who Regularly Watch Original YouTube Content</a:t>
            </a:r>
            <a:endParaRPr kumimoji="0" lang="en-US" sz="2400" b="0" u="none" strike="noStrike" kern="1200" cap="none" spc="0" normalizeH="0" baseline="0" noProof="0" dirty="0">
              <a:ln>
                <a:noFill/>
              </a:ln>
              <a:solidFill>
                <a:srgbClr val="00A4A8"/>
              </a:solidFill>
              <a:effectLst/>
              <a:uLnTx/>
              <a:uFillTx/>
              <a:latin typeface="Trebuchet MS"/>
              <a:ea typeface="+mn-ea"/>
              <a:cs typeface="Trebuchet MS"/>
            </a:endParaRPr>
          </a:p>
        </p:txBody>
      </p:sp>
    </p:spTree>
    <p:extLst>
      <p:ext uri="{BB962C8B-B14F-4D97-AF65-F5344CB8AC3E}">
        <p14:creationId xmlns:p14="http://schemas.microsoft.com/office/powerpoint/2010/main" val="311060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D1B7B-F353-4451-833F-4920470261C1}"/>
              </a:ext>
            </a:extLst>
          </p:cNvPr>
          <p:cNvPicPr>
            <a:picLocks noChangeAspect="1"/>
          </p:cNvPicPr>
          <p:nvPr/>
        </p:nvPicPr>
        <p:blipFill rotWithShape="1">
          <a:blip r:embed="rId3"/>
          <a:srcRect r="21958"/>
          <a:stretch/>
        </p:blipFill>
        <p:spPr>
          <a:xfrm>
            <a:off x="4172109" y="0"/>
            <a:ext cx="8019892" cy="6858000"/>
          </a:xfrm>
          <a:prstGeom prst="rect">
            <a:avLst/>
          </a:prstGeom>
        </p:spPr>
      </p:pic>
      <p:sp>
        <p:nvSpPr>
          <p:cNvPr id="9" name="TextBox 8"/>
          <p:cNvSpPr txBox="1"/>
          <p:nvPr/>
        </p:nvSpPr>
        <p:spPr>
          <a:xfrm>
            <a:off x="319180" y="1255788"/>
            <a:ext cx="3607890" cy="507813"/>
          </a:xfrm>
          <a:prstGeom prst="rect">
            <a:avLst/>
          </a:prstGeom>
          <a:noFill/>
        </p:spPr>
        <p:txBody>
          <a:bodyPr wrap="square" lIns="45704" tIns="22851" rIns="45704" bIns="22851" rtlCol="0">
            <a:spAutoFit/>
          </a:bodyPr>
          <a:lstStyle/>
          <a:p>
            <a:pPr marL="0" marR="0" lvl="0" indent="0" algn="l" defTabSz="585994" rtl="0" eaLnBrk="1" fontAlgn="auto" latinLnBrk="0" hangingPunct="1">
              <a:lnSpc>
                <a:spcPts val="3598"/>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Trebuchet MS"/>
              </a:rPr>
              <a:t>Why are Emotions Important?</a:t>
            </a:r>
          </a:p>
        </p:txBody>
      </p:sp>
      <p:sp>
        <p:nvSpPr>
          <p:cNvPr id="18" name="TextBox 17"/>
          <p:cNvSpPr txBox="1"/>
          <p:nvPr/>
        </p:nvSpPr>
        <p:spPr>
          <a:xfrm>
            <a:off x="8323721" y="441163"/>
            <a:ext cx="3831367" cy="716268"/>
          </a:xfrm>
          <a:prstGeom prst="rect">
            <a:avLst/>
          </a:prstGeom>
          <a:noFill/>
        </p:spPr>
        <p:txBody>
          <a:bodyPr wrap="square" lIns="45704" tIns="22851" rIns="45704" bIns="22851" rtlCol="0">
            <a:spAutoFit/>
          </a:bodyPr>
          <a:lstStyle/>
          <a:p>
            <a:pPr marL="0" marR="0" lvl="0" indent="0" algn="l" defTabSz="585994"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rebuchet MS"/>
                <a:ea typeface="+mn-ea"/>
                <a:cs typeface="+mn-cs"/>
              </a:rPr>
              <a:t>“</a:t>
            </a:r>
            <a:r>
              <a:rPr kumimoji="0" lang="en-US" sz="2000" b="0" i="0" u="none" strike="noStrike" kern="1200" cap="none" spc="0" normalizeH="0" baseline="0" noProof="0" dirty="0">
                <a:ln>
                  <a:noFill/>
                </a:ln>
                <a:effectLst/>
                <a:uLnTx/>
                <a:uFillTx/>
                <a:latin typeface="Trebuchet MS"/>
                <a:ea typeface="+mn-ea"/>
                <a:cs typeface="Trebuchet MS"/>
              </a:rPr>
              <a:t>Emotions lead to action, while reason leads to conclusions.”</a:t>
            </a:r>
          </a:p>
          <a:p>
            <a:pPr marL="0" marR="0" lvl="0" indent="0" algn="l" defTabSz="585994" rtl="0" eaLnBrk="1" fontAlgn="auto" latinLnBrk="0" hangingPunct="1">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Trebuchet MS"/>
                <a:ea typeface="+mn-ea"/>
                <a:cs typeface="Trebuchet MS"/>
              </a:rPr>
              <a:t>Neurologist, Donald B. Caine</a:t>
            </a:r>
          </a:p>
        </p:txBody>
      </p:sp>
      <p:sp>
        <p:nvSpPr>
          <p:cNvPr id="23" name="TextBox 22"/>
          <p:cNvSpPr txBox="1"/>
          <p:nvPr/>
        </p:nvSpPr>
        <p:spPr>
          <a:xfrm>
            <a:off x="9224585" y="6683895"/>
            <a:ext cx="3314978" cy="225685"/>
          </a:xfrm>
          <a:prstGeom prst="rect">
            <a:avLst/>
          </a:prstGeom>
          <a:noFill/>
        </p:spPr>
        <p:txBody>
          <a:bodyPr wrap="square" lIns="45704" tIns="22851" rIns="45704" bIns="22851" rtlCol="0">
            <a:spAutoFit/>
          </a:bodyPr>
          <a:lstStyle/>
          <a:p>
            <a:pPr marL="0" marR="0" lvl="0" indent="0" algn="l" defTabSz="585994" rtl="0" eaLnBrk="1" fontAlgn="auto" latinLnBrk="0" hangingPunct="1">
              <a:lnSpc>
                <a:spcPts val="7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rebuchet MS"/>
                <a:ea typeface="+mn-ea"/>
                <a:cs typeface="Trebuchet MS"/>
              </a:rPr>
              <a:t>Source: LEAP Media Investment</a:t>
            </a:r>
          </a:p>
          <a:p>
            <a:pPr marL="0" marR="0" lvl="0" indent="0" algn="l" defTabSz="585994" rtl="0" eaLnBrk="1" fontAlgn="auto" latinLnBrk="0" hangingPunct="1">
              <a:lnSpc>
                <a:spcPts val="7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rebuchet MS"/>
              <a:ea typeface="+mn-ea"/>
              <a:cs typeface="Trebuchet MS"/>
            </a:endParaRPr>
          </a:p>
        </p:txBody>
      </p:sp>
      <p:sp>
        <p:nvSpPr>
          <p:cNvPr id="10" name="TextBox 9"/>
          <p:cNvSpPr txBox="1"/>
          <p:nvPr/>
        </p:nvSpPr>
        <p:spPr>
          <a:xfrm>
            <a:off x="349660" y="1757726"/>
            <a:ext cx="4016077" cy="276999"/>
          </a:xfrm>
          <a:prstGeom prst="rect">
            <a:avLst/>
          </a:prstGeom>
          <a:noFill/>
        </p:spPr>
        <p:txBody>
          <a:bodyPr wrap="square" lIns="45501" tIns="22735" rIns="45501" bIns="22735" rtlCol="0">
            <a:spAutoFit/>
          </a:bodyPr>
          <a:lstStyle/>
          <a:p>
            <a:pPr marL="0" marR="0" lvl="0" indent="0" algn="l" defTabSz="583442" rtl="0" eaLnBrk="1" fontAlgn="auto" latinLnBrk="0" hangingPunct="1">
              <a:lnSpc>
                <a:spcPts val="18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781B2"/>
                </a:solidFill>
                <a:effectLst/>
                <a:uLnTx/>
                <a:uFillTx/>
                <a:latin typeface="Trebuchet MS"/>
                <a:ea typeface="+mn-ea"/>
                <a:cs typeface="Trebuchet MS"/>
              </a:rPr>
              <a:t>…They Drive Intention &amp; Build Brands</a:t>
            </a:r>
            <a:endParaRPr kumimoji="0" lang="en-US" sz="1500" b="0" i="0" u="none" strike="noStrike" kern="1200" cap="none" spc="0" normalizeH="0" baseline="0" noProof="0" dirty="0">
              <a:ln>
                <a:noFill/>
              </a:ln>
              <a:solidFill>
                <a:srgbClr val="3781B2"/>
              </a:solidFill>
              <a:effectLst/>
              <a:uLnTx/>
              <a:uFillTx/>
              <a:latin typeface="Trebuchet MS"/>
              <a:ea typeface="+mn-ea"/>
              <a:cs typeface="Trebuchet MS"/>
            </a:endParaRPr>
          </a:p>
        </p:txBody>
      </p:sp>
      <p:sp>
        <p:nvSpPr>
          <p:cNvPr id="11" name="TextBox 10"/>
          <p:cNvSpPr txBox="1"/>
          <p:nvPr/>
        </p:nvSpPr>
        <p:spPr>
          <a:xfrm>
            <a:off x="479315" y="2689890"/>
            <a:ext cx="3287620" cy="2123406"/>
          </a:xfrm>
          <a:prstGeom prst="rect">
            <a:avLst/>
          </a:prstGeom>
          <a:noFill/>
        </p:spPr>
        <p:txBody>
          <a:bodyPr wrap="square" lIns="45501" tIns="22735" rIns="45501" bIns="22735" rtlCol="0">
            <a:spAutoFit/>
          </a:bodyPr>
          <a:lstStyle/>
          <a:p>
            <a:pPr marL="0" marR="0" lvl="0" indent="0" algn="l" defTabSz="583442"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Trebuchet MS"/>
              </a:rPr>
              <a:t>Someone who is highly attached is </a:t>
            </a:r>
          </a:p>
          <a:p>
            <a:pPr marL="0" marR="0" lvl="0" indent="0" algn="l" defTabSz="583442" rtl="0" eaLnBrk="1" fontAlgn="auto" latinLnBrk="0" hangingPunct="1">
              <a:lnSpc>
                <a:spcPts val="18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rebuchet MS"/>
                <a:ea typeface="+mn-ea"/>
                <a:cs typeface="Trebuchet MS"/>
              </a:rPr>
              <a:t>3x</a:t>
            </a:r>
            <a:r>
              <a:rPr kumimoji="0" lang="en-US" sz="1600" b="0" i="0" u="none" strike="noStrike" kern="1200" cap="none" spc="0" normalizeH="0" baseline="0" noProof="0" dirty="0">
                <a:ln>
                  <a:noFill/>
                </a:ln>
                <a:solidFill>
                  <a:prstClr val="black"/>
                </a:solidFill>
                <a:effectLst/>
                <a:uLnTx/>
                <a:uFillTx/>
                <a:latin typeface="Trebuchet MS"/>
                <a:ea typeface="+mn-ea"/>
                <a:cs typeface="Trebuchet MS"/>
              </a:rPr>
              <a:t> more likely to engage with the brand. </a:t>
            </a: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583442" rtl="0" eaLnBrk="1" fontAlgn="auto" latinLnBrk="0" hangingPunct="1">
              <a:lnSpc>
                <a:spcPts val="18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583442"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Trebuchet MS"/>
              </a:rPr>
              <a:t>They are less price sensitive, go deeper into the product line and have a higher lifetime value to an advertiser.</a:t>
            </a:r>
            <a:endParaRPr kumimoji="0" lang="en-US" sz="1050" b="0"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85" y="6652406"/>
            <a:ext cx="2247046" cy="124162"/>
          </a:xfrm>
          <a:prstGeom prst="rect">
            <a:avLst/>
          </a:prstGeom>
        </p:spPr>
      </p:pic>
      <p:sp>
        <p:nvSpPr>
          <p:cNvPr id="12" name="Slide Number Placeholder 5">
            <a:extLst>
              <a:ext uri="{FF2B5EF4-FFF2-40B4-BE49-F238E27FC236}">
                <a16:creationId xmlns:a16="http://schemas.microsoft.com/office/drawing/2014/main" id="{2B0AADAB-F47E-40B2-A793-1E58121582A3}"/>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3586820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52FEA-E789-4CAB-AE32-1EFA7D085195}"/>
              </a:ext>
            </a:extLst>
          </p:cNvPr>
          <p:cNvPicPr>
            <a:picLocks noChangeAspect="1"/>
          </p:cNvPicPr>
          <p:nvPr/>
        </p:nvPicPr>
        <p:blipFill rotWithShape="1">
          <a:blip r:embed="rId3"/>
          <a:srcRect l="16964" r="20093" b="705"/>
          <a:stretch/>
        </p:blipFill>
        <p:spPr>
          <a:xfrm>
            <a:off x="5607770" y="1"/>
            <a:ext cx="6584230" cy="6858000"/>
          </a:xfrm>
          <a:prstGeom prst="rect">
            <a:avLst/>
          </a:prstGeom>
        </p:spPr>
      </p:pic>
      <p:sp>
        <p:nvSpPr>
          <p:cNvPr id="9" name="TextBox 8"/>
          <p:cNvSpPr txBox="1"/>
          <p:nvPr/>
        </p:nvSpPr>
        <p:spPr>
          <a:xfrm>
            <a:off x="147794" y="588757"/>
            <a:ext cx="5411502" cy="846303"/>
          </a:xfrm>
          <a:prstGeom prst="rect">
            <a:avLst/>
          </a:prstGeom>
          <a:noFill/>
        </p:spPr>
        <p:txBody>
          <a:bodyPr wrap="square" lIns="45648" tIns="22819" rIns="45648" bIns="22819" rtlCol="0">
            <a:spAutoFit/>
          </a:bodyPr>
          <a:lstStyle/>
          <a:p>
            <a:pPr defTabSz="585290">
              <a:lnSpc>
                <a:spcPct val="100000"/>
              </a:lnSpc>
              <a:defRPr/>
            </a:pPr>
            <a:r>
              <a:rPr lang="en-US" sz="2600" spc="-100" dirty="0">
                <a:latin typeface="Trebuchet MS"/>
                <a:ea typeface="+mj-ea"/>
              </a:rPr>
              <a:t>When It Comes To Video Consumption, It’s About “More” Not “Either/Or”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17" y="6652312"/>
            <a:ext cx="2247046" cy="124162"/>
          </a:xfrm>
          <a:prstGeom prst="rect">
            <a:avLst/>
          </a:prstGeom>
        </p:spPr>
      </p:pic>
      <p:sp>
        <p:nvSpPr>
          <p:cNvPr id="10" name="Slide Number Placeholder 5">
            <a:extLst>
              <a:ext uri="{FF2B5EF4-FFF2-40B4-BE49-F238E27FC236}">
                <a16:creationId xmlns:a16="http://schemas.microsoft.com/office/drawing/2014/main" id="{629827A1-C3F2-40C8-A8AC-1EC9200CDFA6}"/>
              </a:ext>
            </a:extLst>
          </p:cNvPr>
          <p:cNvSpPr txBox="1">
            <a:spLocks/>
          </p:cNvSpPr>
          <p:nvPr/>
        </p:nvSpPr>
        <p:spPr>
          <a:xfrm>
            <a:off x="9310288" y="6491796"/>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3" name="TextBox 12">
            <a:extLst>
              <a:ext uri="{FF2B5EF4-FFF2-40B4-BE49-F238E27FC236}">
                <a16:creationId xmlns:a16="http://schemas.microsoft.com/office/drawing/2014/main" id="{B37EEB98-DD2A-41F4-96A4-21DFAEBE10C5}"/>
              </a:ext>
            </a:extLst>
          </p:cNvPr>
          <p:cNvSpPr txBox="1"/>
          <p:nvPr/>
        </p:nvSpPr>
        <p:spPr>
          <a:xfrm>
            <a:off x="177954" y="1725602"/>
            <a:ext cx="5224804" cy="4646254"/>
          </a:xfrm>
          <a:prstGeom prst="rect">
            <a:avLst/>
          </a:prstGeom>
          <a:noFill/>
        </p:spPr>
        <p:txBody>
          <a:bodyPr wrap="square" lIns="45648" tIns="22819" rIns="45648" bIns="22819" rtlCol="0">
            <a:spAutoFit/>
          </a:bodyPr>
          <a:lstStyle/>
          <a:p>
            <a:pPr marL="0" marR="0" lvl="0" indent="0" algn="l" defTabSz="58529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Naturally, </a:t>
            </a:r>
            <a:r>
              <a:rPr lang="en-US" sz="1400" dirty="0">
                <a:solidFill>
                  <a:prstClr val="black"/>
                </a:solidFill>
                <a:latin typeface="Trebuchet MS"/>
                <a:cs typeface="Trebuchet MS"/>
              </a:rPr>
              <a:t>the YouTube Enthusiast has an inherent affection towards the YouTube platform but that doesn’t mean they exclusively desire only digital-based, snackable, UGC content</a:t>
            </a: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a:t>
            </a:r>
          </a:p>
          <a:p>
            <a:pPr marL="0" marR="0" lvl="0" indent="0" algn="l" defTabSz="585290" rtl="0" eaLnBrk="1" fontAlgn="auto" latinLnBrk="0" hangingPunct="1">
              <a:lnSpc>
                <a:spcPts val="1800"/>
              </a:lnSpc>
              <a:spcBef>
                <a:spcPts val="0"/>
              </a:spcBef>
              <a:spcAft>
                <a:spcPts val="0"/>
              </a:spcAft>
              <a:buClrTx/>
              <a:buSzTx/>
              <a:buFontTx/>
              <a:buNone/>
              <a:tabLst/>
              <a:defRPr/>
            </a:pPr>
            <a:endParaRPr lang="en-US" sz="1400" dirty="0">
              <a:solidFill>
                <a:prstClr val="black"/>
              </a:solidFill>
              <a:latin typeface="Trebuchet MS"/>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In fact, YouTube Enthusiasts are video addicts that are highly engaged with content across platforms including long-form, professionally-produced episodic programming from ad-supported TV.</a:t>
            </a:r>
          </a:p>
          <a:p>
            <a:pPr marL="0" marR="0" lvl="0" indent="0" algn="l" defTabSz="585290" rtl="0" eaLnBrk="1" fontAlgn="auto" latinLnBrk="0" hangingPunct="1">
              <a:lnSpc>
                <a:spcPts val="1800"/>
              </a:lnSpc>
              <a:spcBef>
                <a:spcPts val="0"/>
              </a:spcBef>
              <a:spcAft>
                <a:spcPts val="0"/>
              </a:spcAft>
              <a:buClrTx/>
              <a:buSzTx/>
              <a:buFontTx/>
              <a:buNone/>
              <a:tabLst/>
              <a:defRPr/>
            </a:pPr>
            <a:endParaRPr lang="en-US" sz="1400" dirty="0">
              <a:solidFill>
                <a:prstClr val="black"/>
              </a:solidFill>
              <a:latin typeface="Trebuchet MS"/>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When thinking about this segment, it’s important to understand that it’s not an “either/or” proposition between YouTube and TV but rather a desire for “more” content across platforms. </a:t>
            </a:r>
          </a:p>
          <a:p>
            <a:pPr marL="0" marR="0" lvl="0" indent="0" algn="l" defTabSz="585290" rtl="0" eaLnBrk="1" fontAlgn="auto" latinLnBrk="0" hangingPunct="1">
              <a:lnSpc>
                <a:spcPts val="18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This report quantifies the ways the YouTube Enthusiast demonstrates their commitment, engagement and passion for TV programming as compared to all Adults.  Then we compare this behavior to their engagement with original YouTube content.</a:t>
            </a:r>
          </a:p>
          <a:p>
            <a:pPr marL="0" marR="0" lvl="0" indent="0" algn="l" defTabSz="585290" rtl="0" eaLnBrk="1" fontAlgn="auto" latinLnBrk="0" hangingPunct="1">
              <a:lnSpc>
                <a:spcPts val="1800"/>
              </a:lnSpc>
              <a:spcBef>
                <a:spcPts val="0"/>
              </a:spcBef>
              <a:spcAft>
                <a:spcPts val="0"/>
              </a:spcAft>
              <a:buClrTx/>
              <a:buSzTx/>
              <a:buFontTx/>
              <a:buNone/>
              <a:tabLst/>
              <a:defRPr/>
            </a:pPr>
            <a:endParaRPr lang="en-US" sz="1400" dirty="0">
              <a:solidFill>
                <a:prstClr val="black"/>
              </a:solidFill>
              <a:latin typeface="Trebuchet MS"/>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The results may surprise you…</a:t>
            </a:r>
          </a:p>
        </p:txBody>
      </p:sp>
    </p:spTree>
    <p:extLst>
      <p:ext uri="{BB962C8B-B14F-4D97-AF65-F5344CB8AC3E}">
        <p14:creationId xmlns:p14="http://schemas.microsoft.com/office/powerpoint/2010/main" val="442092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25193" y="379256"/>
            <a:ext cx="10035571" cy="553998"/>
          </a:xfrm>
          <a:prstGeom prst="rect">
            <a:avLst/>
          </a:prstGeom>
          <a:noFill/>
        </p:spPr>
        <p:txBody>
          <a:bodyPr wrap="square" rtlCol="0">
            <a:spAutoFit/>
          </a:bodyPr>
          <a:lstStyle/>
          <a:p>
            <a:pPr defTabSz="586082">
              <a:lnSpc>
                <a:spcPts val="3599"/>
              </a:lnSpc>
            </a:pPr>
            <a:r>
              <a:rPr lang="en-US" sz="3600" spc="-100" dirty="0">
                <a:latin typeface="Trebuchet MS"/>
                <a:ea typeface="+mj-ea"/>
              </a:rPr>
              <a:t>YouTube Enthusiasts: Topline Findings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0" name="TextBox 9"/>
          <p:cNvSpPr txBox="1"/>
          <p:nvPr/>
        </p:nvSpPr>
        <p:spPr>
          <a:xfrm>
            <a:off x="8395733" y="2332125"/>
            <a:ext cx="3520589" cy="1454950"/>
          </a:xfrm>
          <a:prstGeom prst="rect">
            <a:avLst/>
          </a:prstGeom>
          <a:noFill/>
        </p:spPr>
        <p:txBody>
          <a:bodyPr wrap="square" rtlCol="0">
            <a:spAutoFit/>
          </a:bodyPr>
          <a:lstStyle/>
          <a:p>
            <a:pPr algn="ctr" defTabSz="586082">
              <a:lnSpc>
                <a:spcPts val="1800"/>
              </a:lnSpc>
            </a:pPr>
            <a:r>
              <a:rPr lang="en-US" sz="1200" b="1" dirty="0">
                <a:solidFill>
                  <a:prstClr val="black"/>
                </a:solidFill>
                <a:cs typeface="Trebuchet MS"/>
              </a:rPr>
              <a:t>Their deep emotional connection to TV motivates them to actively engage beyond the TV airings – they share and post video clips, follow actors on social media, read recaps, discuss with family &amp; friends and buy goods and services related to what they see on TV</a:t>
            </a:r>
          </a:p>
        </p:txBody>
      </p:sp>
      <p:sp>
        <p:nvSpPr>
          <p:cNvPr id="19" name="Slide Number Placeholder 5">
            <a:extLst>
              <a:ext uri="{FF2B5EF4-FFF2-40B4-BE49-F238E27FC236}">
                <a16:creationId xmlns:a16="http://schemas.microsoft.com/office/drawing/2014/main" id="{19CBA48E-31F9-4D64-85E3-D56E5C127A10}"/>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4" name="Straight Connector 3">
            <a:extLst>
              <a:ext uri="{FF2B5EF4-FFF2-40B4-BE49-F238E27FC236}">
                <a16:creationId xmlns:a16="http://schemas.microsoft.com/office/drawing/2014/main" id="{95C93196-C6E6-4429-94B0-7BABFBB60491}"/>
              </a:ext>
            </a:extLst>
          </p:cNvPr>
          <p:cNvCxnSpPr>
            <a:cxnSpLocks/>
          </p:cNvCxnSpPr>
          <p:nvPr/>
        </p:nvCxnSpPr>
        <p:spPr>
          <a:xfrm flipH="1" flipV="1">
            <a:off x="3904233" y="2185316"/>
            <a:ext cx="587757" cy="469699"/>
          </a:xfrm>
          <a:prstGeom prst="line">
            <a:avLst/>
          </a:prstGeom>
          <a:ln w="19050"/>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6B0889A5-6C2F-40F8-BE7B-CAF4995C6EBC}"/>
              </a:ext>
            </a:extLst>
          </p:cNvPr>
          <p:cNvCxnSpPr>
            <a:cxnSpLocks/>
          </p:cNvCxnSpPr>
          <p:nvPr/>
        </p:nvCxnSpPr>
        <p:spPr>
          <a:xfrm flipV="1">
            <a:off x="7846773" y="2185316"/>
            <a:ext cx="465786" cy="469700"/>
          </a:xfrm>
          <a:prstGeom prst="line">
            <a:avLst/>
          </a:prstGeom>
          <a:ln w="19050"/>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6C8D0553-6F05-44CC-B0CC-912DF11D4662}"/>
              </a:ext>
            </a:extLst>
          </p:cNvPr>
          <p:cNvCxnSpPr>
            <a:cxnSpLocks/>
          </p:cNvCxnSpPr>
          <p:nvPr/>
        </p:nvCxnSpPr>
        <p:spPr>
          <a:xfrm>
            <a:off x="6096000" y="5012293"/>
            <a:ext cx="0" cy="238982"/>
          </a:xfrm>
          <a:prstGeom prst="line">
            <a:avLst/>
          </a:prstGeom>
          <a:ln w="19050"/>
        </p:spPr>
        <p:style>
          <a:lnRef idx="2">
            <a:schemeClr val="dk1"/>
          </a:lnRef>
          <a:fillRef idx="0">
            <a:schemeClr val="dk1"/>
          </a:fillRef>
          <a:effectRef idx="1">
            <a:schemeClr val="dk1"/>
          </a:effectRef>
          <a:fontRef idx="minor">
            <a:schemeClr val="tx1"/>
          </a:fontRef>
        </p:style>
      </p:cxnSp>
      <p:sp>
        <p:nvSpPr>
          <p:cNvPr id="18" name="Rectangle 17"/>
          <p:cNvSpPr/>
          <p:nvPr/>
        </p:nvSpPr>
        <p:spPr>
          <a:xfrm>
            <a:off x="357097" y="1682714"/>
            <a:ext cx="3603561" cy="553998"/>
          </a:xfrm>
          <a:prstGeom prst="rect">
            <a:avLst/>
          </a:prstGeom>
          <a:solidFill>
            <a:srgbClr val="00A4A8"/>
          </a:solidFill>
          <a:ln w="19050">
            <a:solidFill>
              <a:schemeClr val="tx1"/>
            </a:solidFill>
          </a:ln>
        </p:spPr>
        <p:txBody>
          <a:bodyPr wrap="square" anchor="ctr">
            <a:spAutoFit/>
          </a:bodyPr>
          <a:lstStyle/>
          <a:p>
            <a:pPr algn="ctr" defTabSz="586082">
              <a:lnSpc>
                <a:spcPts val="1800"/>
              </a:lnSpc>
            </a:pPr>
            <a:r>
              <a:rPr lang="en-US" sz="1600" dirty="0">
                <a:solidFill>
                  <a:schemeClr val="bg1"/>
                </a:solidFill>
              </a:rPr>
              <a:t>They Are Voracious Video Viewers Across Platforms</a:t>
            </a:r>
          </a:p>
        </p:txBody>
      </p:sp>
      <p:pic>
        <p:nvPicPr>
          <p:cNvPr id="14" name="Picture 13">
            <a:extLst>
              <a:ext uri="{FF2B5EF4-FFF2-40B4-BE49-F238E27FC236}">
                <a16:creationId xmlns:a16="http://schemas.microsoft.com/office/drawing/2014/main" id="{0A524533-3D41-4D24-87A7-15DC541686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0509" y="2089332"/>
            <a:ext cx="4410982" cy="2943700"/>
          </a:xfrm>
          <a:prstGeom prst="ellipse">
            <a:avLst/>
          </a:prstGeom>
          <a:ln>
            <a:solidFill>
              <a:schemeClr val="bg1"/>
            </a:solidFill>
          </a:ln>
        </p:spPr>
      </p:pic>
      <p:sp>
        <p:nvSpPr>
          <p:cNvPr id="2" name="Rectangle 1"/>
          <p:cNvSpPr/>
          <p:nvPr/>
        </p:nvSpPr>
        <p:spPr>
          <a:xfrm>
            <a:off x="8253478" y="1682714"/>
            <a:ext cx="3603561" cy="553998"/>
          </a:xfrm>
          <a:prstGeom prst="rect">
            <a:avLst/>
          </a:prstGeom>
          <a:solidFill>
            <a:srgbClr val="00A4A8"/>
          </a:solidFill>
          <a:ln w="19050">
            <a:solidFill>
              <a:schemeClr val="tx1"/>
            </a:solidFill>
          </a:ln>
        </p:spPr>
        <p:txBody>
          <a:bodyPr wrap="square" anchor="ctr">
            <a:spAutoFit/>
          </a:bodyPr>
          <a:lstStyle/>
          <a:p>
            <a:pPr algn="ctr" defTabSz="586082">
              <a:lnSpc>
                <a:spcPts val="1800"/>
              </a:lnSpc>
            </a:pPr>
            <a:r>
              <a:rPr lang="en-US" sz="1600" dirty="0">
                <a:solidFill>
                  <a:schemeClr val="bg1"/>
                </a:solidFill>
              </a:rPr>
              <a:t>They Are Emotionally Engaged With TV Programming</a:t>
            </a:r>
          </a:p>
        </p:txBody>
      </p:sp>
      <p:sp>
        <p:nvSpPr>
          <p:cNvPr id="5" name="Rectangle 4"/>
          <p:cNvSpPr/>
          <p:nvPr/>
        </p:nvSpPr>
        <p:spPr>
          <a:xfrm>
            <a:off x="3708606" y="5251275"/>
            <a:ext cx="4774789" cy="553998"/>
          </a:xfrm>
          <a:prstGeom prst="rect">
            <a:avLst/>
          </a:prstGeom>
          <a:solidFill>
            <a:srgbClr val="00A4A8"/>
          </a:solidFill>
          <a:ln w="19050">
            <a:solidFill>
              <a:schemeClr val="tx1"/>
            </a:solidFill>
          </a:ln>
        </p:spPr>
        <p:txBody>
          <a:bodyPr wrap="square" anchor="ctr">
            <a:spAutoFit/>
          </a:bodyPr>
          <a:lstStyle/>
          <a:p>
            <a:pPr algn="ctr" defTabSz="586082">
              <a:lnSpc>
                <a:spcPts val="1800"/>
              </a:lnSpc>
            </a:pPr>
            <a:r>
              <a:rPr lang="en-US" sz="1600" dirty="0">
                <a:solidFill>
                  <a:schemeClr val="bg1"/>
                </a:solidFill>
              </a:rPr>
              <a:t>They Are More Committed To TV Programming Than To Original YouTube Content</a:t>
            </a:r>
          </a:p>
        </p:txBody>
      </p:sp>
      <p:sp>
        <p:nvSpPr>
          <p:cNvPr id="16" name="TextBox 15">
            <a:extLst>
              <a:ext uri="{FF2B5EF4-FFF2-40B4-BE49-F238E27FC236}">
                <a16:creationId xmlns:a16="http://schemas.microsoft.com/office/drawing/2014/main" id="{964369EE-4B62-4DCA-9BF9-7EDA362EE5A0}"/>
              </a:ext>
            </a:extLst>
          </p:cNvPr>
          <p:cNvSpPr txBox="1"/>
          <p:nvPr/>
        </p:nvSpPr>
        <p:spPr>
          <a:xfrm>
            <a:off x="3248025" y="5839923"/>
            <a:ext cx="571430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solidFill>
                  <a:schemeClr val="tx1"/>
                </a:solidFill>
              </a:rPr>
              <a:t>Because of complex storylines and rich character development, they are more likely to prioritize and feel emotionally connected to TV programs and characters than to original YouTube content &amp; YouTube personalities </a:t>
            </a:r>
          </a:p>
        </p:txBody>
      </p:sp>
      <p:sp>
        <p:nvSpPr>
          <p:cNvPr id="17" name="TextBox 16">
            <a:extLst>
              <a:ext uri="{FF2B5EF4-FFF2-40B4-BE49-F238E27FC236}">
                <a16:creationId xmlns:a16="http://schemas.microsoft.com/office/drawing/2014/main" id="{0907B21D-311E-4ED9-9036-5250F98CF297}"/>
              </a:ext>
            </a:extLst>
          </p:cNvPr>
          <p:cNvSpPr txBox="1"/>
          <p:nvPr/>
        </p:nvSpPr>
        <p:spPr>
          <a:xfrm>
            <a:off x="133350" y="2332125"/>
            <a:ext cx="388445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solidFill>
                  <a:schemeClr val="tx1"/>
                </a:solidFill>
              </a:rPr>
              <a:t>In addition to all the digital video they consume, including YouTube, their consumption of ad-supported TV is also on par with the average adult</a:t>
            </a:r>
          </a:p>
        </p:txBody>
      </p:sp>
    </p:spTree>
    <p:extLst>
      <p:ext uri="{BB962C8B-B14F-4D97-AF65-F5344CB8AC3E}">
        <p14:creationId xmlns:p14="http://schemas.microsoft.com/office/powerpoint/2010/main" val="132699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25193" y="379256"/>
            <a:ext cx="11691129" cy="553998"/>
          </a:xfrm>
          <a:prstGeom prst="rect">
            <a:avLst/>
          </a:prstGeom>
          <a:noFill/>
        </p:spPr>
        <p:txBody>
          <a:bodyPr wrap="square" rtlCol="0">
            <a:spAutoFit/>
          </a:bodyPr>
          <a:lstStyle/>
          <a:p>
            <a:pPr defTabSz="586082">
              <a:lnSpc>
                <a:spcPts val="3599"/>
              </a:lnSpc>
            </a:pPr>
            <a:r>
              <a:rPr lang="en-US" sz="3200" spc="-100" dirty="0">
                <a:latin typeface="Trebuchet MS"/>
                <a:ea typeface="+mj-ea"/>
              </a:rPr>
              <a:t>YouTube Enthusiasts Are Voracious Video Viewers Across Platforms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0" name="TextBox 9"/>
          <p:cNvSpPr txBox="1"/>
          <p:nvPr/>
        </p:nvSpPr>
        <p:spPr>
          <a:xfrm>
            <a:off x="8395733" y="2332125"/>
            <a:ext cx="3520589" cy="1454950"/>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schemeClr val="bg1">
                    <a:lumMod val="75000"/>
                  </a:schemeClr>
                </a:solidFill>
                <a:effectLst/>
                <a:uLnTx/>
                <a:uFillTx/>
                <a:latin typeface="Trebuchet MS"/>
                <a:cs typeface="Trebuchet MS"/>
              </a:defRPr>
            </a:lvl1pPr>
          </a:lstStyle>
          <a:p>
            <a:r>
              <a:rPr lang="en-US" dirty="0"/>
              <a:t>Their deep emotional connection to TV motivates them to actively engage beyond the TV airings – they share and post video clips, follow actors on social media, read recaps, discuss with family &amp; friends and buy goods and services related to what they see on TV</a:t>
            </a:r>
          </a:p>
        </p:txBody>
      </p:sp>
      <p:sp>
        <p:nvSpPr>
          <p:cNvPr id="19" name="Slide Number Placeholder 5">
            <a:extLst>
              <a:ext uri="{FF2B5EF4-FFF2-40B4-BE49-F238E27FC236}">
                <a16:creationId xmlns:a16="http://schemas.microsoft.com/office/drawing/2014/main" id="{19CBA48E-31F9-4D64-85E3-D56E5C127A10}"/>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4" name="Straight Connector 3">
            <a:extLst>
              <a:ext uri="{FF2B5EF4-FFF2-40B4-BE49-F238E27FC236}">
                <a16:creationId xmlns:a16="http://schemas.microsoft.com/office/drawing/2014/main" id="{95C93196-C6E6-4429-94B0-7BABFBB60491}"/>
              </a:ext>
            </a:extLst>
          </p:cNvPr>
          <p:cNvCxnSpPr>
            <a:cxnSpLocks/>
          </p:cNvCxnSpPr>
          <p:nvPr/>
        </p:nvCxnSpPr>
        <p:spPr>
          <a:xfrm flipH="1" flipV="1">
            <a:off x="3904233" y="2185316"/>
            <a:ext cx="587757" cy="469699"/>
          </a:xfrm>
          <a:prstGeom prst="line">
            <a:avLst/>
          </a:prstGeom>
          <a:ln w="19050"/>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6B0889A5-6C2F-40F8-BE7B-CAF4995C6EBC}"/>
              </a:ext>
            </a:extLst>
          </p:cNvPr>
          <p:cNvCxnSpPr>
            <a:cxnSpLocks/>
          </p:cNvCxnSpPr>
          <p:nvPr/>
        </p:nvCxnSpPr>
        <p:spPr>
          <a:xfrm flipV="1">
            <a:off x="7846773" y="2185316"/>
            <a:ext cx="465786" cy="469700"/>
          </a:xfrm>
          <a:prstGeom prst="line">
            <a:avLst/>
          </a:prstGeom>
          <a:ln w="19050">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6C8D0553-6F05-44CC-B0CC-912DF11D4662}"/>
              </a:ext>
            </a:extLst>
          </p:cNvPr>
          <p:cNvCxnSpPr>
            <a:cxnSpLocks/>
          </p:cNvCxnSpPr>
          <p:nvPr/>
        </p:nvCxnSpPr>
        <p:spPr>
          <a:xfrm>
            <a:off x="6096000" y="5012293"/>
            <a:ext cx="0" cy="238982"/>
          </a:xfrm>
          <a:prstGeom prst="line">
            <a:avLst/>
          </a:prstGeom>
          <a:ln w="190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357097" y="1682714"/>
            <a:ext cx="3603561" cy="553998"/>
          </a:xfrm>
          <a:prstGeom prst="rect">
            <a:avLst/>
          </a:prstGeom>
          <a:solidFill>
            <a:srgbClr val="00A4A8"/>
          </a:solidFill>
          <a:ln w="19050">
            <a:solidFill>
              <a:schemeClr val="tx1"/>
            </a:solidFill>
          </a:ln>
        </p:spPr>
        <p:txBody>
          <a:bodyPr wrap="square" anchor="ctr">
            <a:spAutoFit/>
          </a:bodyPr>
          <a:lstStyle/>
          <a:p>
            <a:pPr marL="0" marR="0" lvl="0" indent="0" algn="ctr" defTabSz="586082"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They Are Voracious Video Viewers Across Platforms</a:t>
            </a:r>
          </a:p>
        </p:txBody>
      </p:sp>
      <p:pic>
        <p:nvPicPr>
          <p:cNvPr id="14" name="Picture 13">
            <a:extLst>
              <a:ext uri="{FF2B5EF4-FFF2-40B4-BE49-F238E27FC236}">
                <a16:creationId xmlns:a16="http://schemas.microsoft.com/office/drawing/2014/main" id="{0A524533-3D41-4D24-87A7-15DC541686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0509" y="2089332"/>
            <a:ext cx="4410982" cy="2943700"/>
          </a:xfrm>
          <a:prstGeom prst="ellipse">
            <a:avLst/>
          </a:prstGeom>
          <a:ln>
            <a:solidFill>
              <a:schemeClr val="bg1"/>
            </a:solidFill>
          </a:ln>
        </p:spPr>
      </p:pic>
      <p:sp>
        <p:nvSpPr>
          <p:cNvPr id="2" name="Rectangle 1"/>
          <p:cNvSpPr/>
          <p:nvPr/>
        </p:nvSpPr>
        <p:spPr>
          <a:xfrm>
            <a:off x="8253478" y="1682714"/>
            <a:ext cx="3603561" cy="553998"/>
          </a:xfrm>
          <a:prstGeom prst="rect">
            <a:avLst/>
          </a:prstGeom>
          <a:solidFill>
            <a:schemeClr val="bg1">
              <a:lumMod val="85000"/>
            </a:schemeClr>
          </a:solidFill>
          <a:ln w="19050">
            <a:solidFill>
              <a:schemeClr val="bg1">
                <a:lumMod val="85000"/>
              </a:schemeClr>
            </a:solidFill>
          </a:ln>
        </p:spPr>
        <p:txBody>
          <a:bodyPr wrap="square" anchor="ctr">
            <a:spAutoFit/>
          </a:bodyPr>
          <a:lstStyle/>
          <a:p>
            <a:pPr algn="ctr" defTabSz="586082">
              <a:lnSpc>
                <a:spcPts val="1800"/>
              </a:lnSpc>
            </a:pPr>
            <a:r>
              <a:rPr lang="en-US" sz="1600" dirty="0">
                <a:solidFill>
                  <a:prstClr val="white"/>
                </a:solidFill>
                <a:latin typeface="Trebuchet MS"/>
              </a:rPr>
              <a:t>They Are Emotionally Engaged With TV Programming</a:t>
            </a:r>
          </a:p>
        </p:txBody>
      </p:sp>
      <p:sp>
        <p:nvSpPr>
          <p:cNvPr id="5" name="Rectangle 4"/>
          <p:cNvSpPr/>
          <p:nvPr/>
        </p:nvSpPr>
        <p:spPr>
          <a:xfrm>
            <a:off x="3708606" y="5251275"/>
            <a:ext cx="4774789" cy="553998"/>
          </a:xfrm>
          <a:prstGeom prst="rect">
            <a:avLst/>
          </a:prstGeom>
          <a:solidFill>
            <a:schemeClr val="bg1">
              <a:lumMod val="85000"/>
            </a:schemeClr>
          </a:solidFill>
          <a:ln w="19050">
            <a:solidFill>
              <a:schemeClr val="bg1">
                <a:lumMod val="85000"/>
              </a:schemeClr>
            </a:solidFill>
          </a:ln>
        </p:spPr>
        <p:txBody>
          <a:bodyPr wrap="square" anchor="ctr">
            <a:spAutoFit/>
          </a:bodyPr>
          <a:lstStyle/>
          <a:p>
            <a:pPr algn="ctr" defTabSz="586082">
              <a:lnSpc>
                <a:spcPts val="1800"/>
              </a:lnSpc>
            </a:pPr>
            <a:r>
              <a:rPr lang="en-US" sz="1600" dirty="0">
                <a:solidFill>
                  <a:prstClr val="white"/>
                </a:solidFill>
                <a:latin typeface="Trebuchet MS"/>
              </a:rPr>
              <a:t>They Are More Committed To TV Programming Than To Original YouTube Content</a:t>
            </a:r>
          </a:p>
        </p:txBody>
      </p:sp>
      <p:sp>
        <p:nvSpPr>
          <p:cNvPr id="16" name="TextBox 15">
            <a:extLst>
              <a:ext uri="{FF2B5EF4-FFF2-40B4-BE49-F238E27FC236}">
                <a16:creationId xmlns:a16="http://schemas.microsoft.com/office/drawing/2014/main" id="{FE6F4833-C1BD-411C-B1E5-906DE2C644E6}"/>
              </a:ext>
            </a:extLst>
          </p:cNvPr>
          <p:cNvSpPr txBox="1"/>
          <p:nvPr/>
        </p:nvSpPr>
        <p:spPr>
          <a:xfrm>
            <a:off x="3248025" y="5839923"/>
            <a:ext cx="571430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schemeClr val="bg1">
                    <a:lumMod val="75000"/>
                  </a:schemeClr>
                </a:solidFill>
                <a:effectLst/>
                <a:uLnTx/>
                <a:uFillTx/>
                <a:latin typeface="Trebuchet MS"/>
                <a:cs typeface="Trebuchet MS"/>
              </a:defRPr>
            </a:lvl1pPr>
          </a:lstStyle>
          <a:p>
            <a:r>
              <a:rPr lang="en-US" dirty="0"/>
              <a:t>Because of complex storylines and rich character development, they are more likely to prioritize and feel emotionally connected to TV programs and characters than to original YouTube content &amp; YouTube personalities </a:t>
            </a:r>
          </a:p>
        </p:txBody>
      </p:sp>
      <p:sp>
        <p:nvSpPr>
          <p:cNvPr id="17" name="TextBox 16">
            <a:extLst>
              <a:ext uri="{FF2B5EF4-FFF2-40B4-BE49-F238E27FC236}">
                <a16:creationId xmlns:a16="http://schemas.microsoft.com/office/drawing/2014/main" id="{915FC7D3-D6EB-442D-BA0D-B19BAE5FC2DB}"/>
              </a:ext>
            </a:extLst>
          </p:cNvPr>
          <p:cNvSpPr txBox="1"/>
          <p:nvPr/>
        </p:nvSpPr>
        <p:spPr>
          <a:xfrm>
            <a:off x="133350" y="2332125"/>
            <a:ext cx="3884458" cy="762453"/>
          </a:xfrm>
          <a:prstGeom prst="rect">
            <a:avLst/>
          </a:prstGeom>
          <a:noFill/>
        </p:spPr>
        <p:txBody>
          <a:bodyPr wrap="square" rtlCol="0">
            <a:spAutoFit/>
          </a:bodyPr>
          <a:lstStyle>
            <a:defPPr>
              <a:defRPr lang="en-US"/>
            </a:defPPr>
            <a:lvl1pPr marR="0" lvl="0" indent="0" algn="ctr" defTabSz="586082" fontAlgn="auto">
              <a:lnSpc>
                <a:spcPts val="1800"/>
              </a:lnSpc>
              <a:spcBef>
                <a:spcPts val="0"/>
              </a:spcBef>
              <a:spcAft>
                <a:spcPts val="0"/>
              </a:spcAft>
              <a:buClrTx/>
              <a:buSzTx/>
              <a:buFontTx/>
              <a:buNone/>
              <a:tabLst/>
              <a:defRPr kumimoji="0" sz="1200" b="1" i="0" u="none" strike="noStrike" cap="none" spc="0" normalizeH="0" baseline="0">
                <a:ln>
                  <a:noFill/>
                </a:ln>
                <a:solidFill>
                  <a:prstClr val="white">
                    <a:lumMod val="75000"/>
                  </a:prstClr>
                </a:solidFill>
                <a:effectLst/>
                <a:uLnTx/>
                <a:uFillTx/>
                <a:latin typeface="Trebuchet MS"/>
                <a:cs typeface="Trebuchet MS"/>
              </a:defRPr>
            </a:lvl1pPr>
          </a:lstStyle>
          <a:p>
            <a:r>
              <a:rPr lang="en-US" dirty="0">
                <a:solidFill>
                  <a:schemeClr val="tx1"/>
                </a:solidFill>
              </a:rPr>
              <a:t>In addition to all the digital video they consume, including YouTube, their consumption of ad-supported TV is also on par with the average adult</a:t>
            </a:r>
          </a:p>
        </p:txBody>
      </p:sp>
    </p:spTree>
    <p:extLst>
      <p:ext uri="{BB962C8B-B14F-4D97-AF65-F5344CB8AC3E}">
        <p14:creationId xmlns:p14="http://schemas.microsoft.com/office/powerpoint/2010/main" val="3543682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4A8"/>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0F10720-6D43-46A7-AF9D-AB1AC4051329}"/>
              </a:ext>
            </a:extLst>
          </p:cNvPr>
          <p:cNvSpPr txBox="1">
            <a:spLocks/>
          </p:cNvSpPr>
          <p:nvPr/>
        </p:nvSpPr>
        <p:spPr>
          <a:xfrm>
            <a:off x="203820" y="6391860"/>
            <a:ext cx="8937361" cy="416347"/>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latin typeface="Trebuchet MS" panose="020B0603020202020204" pitchFamily="34" charset="0"/>
              </a:rPr>
              <a:t>Source: VAB / Research Now “Program Engagement” Survey, April 2018. S3. On average, how much time do you spend watching broadcast (i.e. ABC, CBS, NBC, Fox) or Cable (i.e. ESPN, AMC, FX, CNN, TBS, HGTV, etc.) TV content in a given day? YouTube Enthusiasts = Respondents who watch original YouTube content 2x or more per month (375). Total Respondents=1,001. Numbers may exceed 100% due to rounding.</a:t>
            </a:r>
          </a:p>
        </p:txBody>
      </p:sp>
      <p:pic>
        <p:nvPicPr>
          <p:cNvPr id="6" name="Picture 5">
            <a:extLst>
              <a:ext uri="{FF2B5EF4-FFF2-40B4-BE49-F238E27FC236}">
                <a16:creationId xmlns:a16="http://schemas.microsoft.com/office/drawing/2014/main" id="{93B45DD9-21EE-467B-A6EF-804CB5B20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aphicFrame>
        <p:nvGraphicFramePr>
          <p:cNvPr id="7" name="Chart 6">
            <a:extLst>
              <a:ext uri="{FF2B5EF4-FFF2-40B4-BE49-F238E27FC236}">
                <a16:creationId xmlns:a16="http://schemas.microsoft.com/office/drawing/2014/main" id="{1C5D637F-B306-46BC-A4EC-D423411B052D}"/>
              </a:ext>
            </a:extLst>
          </p:cNvPr>
          <p:cNvGraphicFramePr/>
          <p:nvPr>
            <p:extLst>
              <p:ext uri="{D42A27DB-BD31-4B8C-83A1-F6EECF244321}">
                <p14:modId xmlns:p14="http://schemas.microsoft.com/office/powerpoint/2010/main" val="3130883370"/>
              </p:ext>
            </p:extLst>
          </p:nvPr>
        </p:nvGraphicFramePr>
        <p:xfrm>
          <a:off x="203821" y="1977989"/>
          <a:ext cx="666173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6FE24314-4E17-47E2-A2AC-B21920F0D4B3}"/>
              </a:ext>
            </a:extLst>
          </p:cNvPr>
          <p:cNvSpPr/>
          <p:nvPr/>
        </p:nvSpPr>
        <p:spPr>
          <a:xfrm>
            <a:off x="5016448" y="4615210"/>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bg1"/>
                </a:solidFill>
              </a:rPr>
              <a:t>50% Watch Less Than 3 Hours/Day</a:t>
            </a:r>
          </a:p>
        </p:txBody>
      </p:sp>
      <p:sp>
        <p:nvSpPr>
          <p:cNvPr id="10" name="Right Bracket 9">
            <a:extLst>
              <a:ext uri="{FF2B5EF4-FFF2-40B4-BE49-F238E27FC236}">
                <a16:creationId xmlns:a16="http://schemas.microsoft.com/office/drawing/2014/main" id="{D92BF6EE-B4A3-41F5-96BE-05E8DAFF26D8}"/>
              </a:ext>
            </a:extLst>
          </p:cNvPr>
          <p:cNvSpPr/>
          <p:nvPr/>
        </p:nvSpPr>
        <p:spPr>
          <a:xfrm>
            <a:off x="4953248" y="2720851"/>
            <a:ext cx="107870" cy="1461037"/>
          </a:xfrm>
          <a:prstGeom prst="rightBracket">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a:p>
        </p:txBody>
      </p:sp>
      <p:sp>
        <p:nvSpPr>
          <p:cNvPr id="11" name="TextBox 10">
            <a:extLst>
              <a:ext uri="{FF2B5EF4-FFF2-40B4-BE49-F238E27FC236}">
                <a16:creationId xmlns:a16="http://schemas.microsoft.com/office/drawing/2014/main" id="{7FF6DB53-92D7-4348-82F8-66CAD5BA8DD9}"/>
              </a:ext>
            </a:extLst>
          </p:cNvPr>
          <p:cNvSpPr txBox="1"/>
          <p:nvPr/>
        </p:nvSpPr>
        <p:spPr>
          <a:xfrm>
            <a:off x="570175" y="5499962"/>
            <a:ext cx="1584251" cy="276999"/>
          </a:xfrm>
          <a:prstGeom prst="rect">
            <a:avLst/>
          </a:prstGeom>
        </p:spPr>
        <p:txBody>
          <a:bodyPr wrap="square" lIns="90964" tIns="45482" rIns="90964" bIns="45482" rtlCol="0">
            <a:spAutoFit/>
          </a:bodyPr>
          <a:lstStyle/>
          <a:p>
            <a:pPr algn="ctr"/>
            <a:r>
              <a:rPr lang="en-US" sz="1200" b="1" dirty="0">
                <a:solidFill>
                  <a:schemeClr val="bg1"/>
                </a:solidFill>
              </a:rPr>
              <a:t>Less Than 1 Hour</a:t>
            </a:r>
          </a:p>
        </p:txBody>
      </p:sp>
      <p:sp>
        <p:nvSpPr>
          <p:cNvPr id="12" name="TextBox 11">
            <a:extLst>
              <a:ext uri="{FF2B5EF4-FFF2-40B4-BE49-F238E27FC236}">
                <a16:creationId xmlns:a16="http://schemas.microsoft.com/office/drawing/2014/main" id="{A8998C63-F468-41E7-B37B-F3DA9B267F14}"/>
              </a:ext>
            </a:extLst>
          </p:cNvPr>
          <p:cNvSpPr txBox="1"/>
          <p:nvPr/>
        </p:nvSpPr>
        <p:spPr>
          <a:xfrm>
            <a:off x="1170697" y="5022057"/>
            <a:ext cx="983695" cy="276999"/>
          </a:xfrm>
          <a:prstGeom prst="rect">
            <a:avLst/>
          </a:prstGeom>
        </p:spPr>
        <p:txBody>
          <a:bodyPr wrap="square" lIns="90964" tIns="45482" rIns="90964" bIns="45482" rtlCol="0">
            <a:spAutoFit/>
          </a:bodyPr>
          <a:lstStyle/>
          <a:p>
            <a:pPr algn="ctr"/>
            <a:r>
              <a:rPr lang="en-US" sz="1200" b="1" dirty="0">
                <a:solidFill>
                  <a:schemeClr val="bg1"/>
                </a:solidFill>
              </a:rPr>
              <a:t>1-2 Hours</a:t>
            </a:r>
          </a:p>
        </p:txBody>
      </p:sp>
      <p:sp>
        <p:nvSpPr>
          <p:cNvPr id="13" name="TextBox 12">
            <a:extLst>
              <a:ext uri="{FF2B5EF4-FFF2-40B4-BE49-F238E27FC236}">
                <a16:creationId xmlns:a16="http://schemas.microsoft.com/office/drawing/2014/main" id="{B92C9358-A076-439A-A39F-1E198D5BBF94}"/>
              </a:ext>
            </a:extLst>
          </p:cNvPr>
          <p:cNvSpPr txBox="1"/>
          <p:nvPr/>
        </p:nvSpPr>
        <p:spPr>
          <a:xfrm>
            <a:off x="1170697" y="4418258"/>
            <a:ext cx="983695" cy="276999"/>
          </a:xfrm>
          <a:prstGeom prst="rect">
            <a:avLst/>
          </a:prstGeom>
        </p:spPr>
        <p:txBody>
          <a:bodyPr wrap="square" lIns="90964" tIns="45482" rIns="90964" bIns="45482" rtlCol="0">
            <a:spAutoFit/>
          </a:bodyPr>
          <a:lstStyle/>
          <a:p>
            <a:pPr algn="ctr"/>
            <a:r>
              <a:rPr lang="en-US" sz="1200" b="1" dirty="0">
                <a:solidFill>
                  <a:schemeClr val="bg1"/>
                </a:solidFill>
              </a:rPr>
              <a:t>2-3 Hours</a:t>
            </a:r>
          </a:p>
        </p:txBody>
      </p:sp>
      <p:sp>
        <p:nvSpPr>
          <p:cNvPr id="14" name="TextBox 13">
            <a:extLst>
              <a:ext uri="{FF2B5EF4-FFF2-40B4-BE49-F238E27FC236}">
                <a16:creationId xmlns:a16="http://schemas.microsoft.com/office/drawing/2014/main" id="{87772EC3-4F5D-4F47-A0B8-D48B8E3AB188}"/>
              </a:ext>
            </a:extLst>
          </p:cNvPr>
          <p:cNvSpPr txBox="1"/>
          <p:nvPr/>
        </p:nvSpPr>
        <p:spPr>
          <a:xfrm>
            <a:off x="1170697" y="3819175"/>
            <a:ext cx="983695" cy="276999"/>
          </a:xfrm>
          <a:prstGeom prst="rect">
            <a:avLst/>
          </a:prstGeom>
        </p:spPr>
        <p:txBody>
          <a:bodyPr wrap="square" lIns="90964" tIns="45482" rIns="90964" bIns="45482" rtlCol="0">
            <a:spAutoFit/>
          </a:bodyPr>
          <a:lstStyle/>
          <a:p>
            <a:pPr algn="ctr"/>
            <a:r>
              <a:rPr lang="en-US" sz="1200" b="1" dirty="0">
                <a:solidFill>
                  <a:schemeClr val="bg1"/>
                </a:solidFill>
              </a:rPr>
              <a:t>3-4 Hours</a:t>
            </a:r>
          </a:p>
        </p:txBody>
      </p:sp>
      <p:sp>
        <p:nvSpPr>
          <p:cNvPr id="15" name="TextBox 14">
            <a:extLst>
              <a:ext uri="{FF2B5EF4-FFF2-40B4-BE49-F238E27FC236}">
                <a16:creationId xmlns:a16="http://schemas.microsoft.com/office/drawing/2014/main" id="{4B299C79-E870-40F1-9CA9-7AD8A021BBAD}"/>
              </a:ext>
            </a:extLst>
          </p:cNvPr>
          <p:cNvSpPr txBox="1"/>
          <p:nvPr/>
        </p:nvSpPr>
        <p:spPr>
          <a:xfrm>
            <a:off x="1170697" y="3335470"/>
            <a:ext cx="983695" cy="276999"/>
          </a:xfrm>
          <a:prstGeom prst="rect">
            <a:avLst/>
          </a:prstGeom>
        </p:spPr>
        <p:txBody>
          <a:bodyPr wrap="square" lIns="90964" tIns="45482" rIns="90964" bIns="45482" rtlCol="0">
            <a:spAutoFit/>
          </a:bodyPr>
          <a:lstStyle/>
          <a:p>
            <a:pPr algn="ctr"/>
            <a:r>
              <a:rPr lang="en-US" sz="1200" b="1" dirty="0">
                <a:solidFill>
                  <a:schemeClr val="bg1"/>
                </a:solidFill>
              </a:rPr>
              <a:t>4-5 Hours</a:t>
            </a:r>
          </a:p>
        </p:txBody>
      </p:sp>
      <p:sp>
        <p:nvSpPr>
          <p:cNvPr id="16" name="TextBox 15">
            <a:extLst>
              <a:ext uri="{FF2B5EF4-FFF2-40B4-BE49-F238E27FC236}">
                <a16:creationId xmlns:a16="http://schemas.microsoft.com/office/drawing/2014/main" id="{94F8BDC3-319E-4C8B-AC2B-720E403D3852}"/>
              </a:ext>
            </a:extLst>
          </p:cNvPr>
          <p:cNvSpPr txBox="1"/>
          <p:nvPr/>
        </p:nvSpPr>
        <p:spPr>
          <a:xfrm>
            <a:off x="1170697" y="2808974"/>
            <a:ext cx="983695" cy="276999"/>
          </a:xfrm>
          <a:prstGeom prst="rect">
            <a:avLst/>
          </a:prstGeom>
        </p:spPr>
        <p:txBody>
          <a:bodyPr wrap="square" lIns="90964" tIns="45482" rIns="90964" bIns="45482" rtlCol="0">
            <a:spAutoFit/>
          </a:bodyPr>
          <a:lstStyle/>
          <a:p>
            <a:pPr algn="ctr"/>
            <a:r>
              <a:rPr lang="en-US" sz="1200" b="1" dirty="0">
                <a:solidFill>
                  <a:schemeClr val="bg1"/>
                </a:solidFill>
              </a:rPr>
              <a:t>5+ Hours</a:t>
            </a:r>
          </a:p>
        </p:txBody>
      </p:sp>
      <p:sp>
        <p:nvSpPr>
          <p:cNvPr id="17" name="Right Bracket 16">
            <a:extLst>
              <a:ext uri="{FF2B5EF4-FFF2-40B4-BE49-F238E27FC236}">
                <a16:creationId xmlns:a16="http://schemas.microsoft.com/office/drawing/2014/main" id="{08CC48D0-EDC3-4CC9-85B5-6124D13EFFFE}"/>
              </a:ext>
            </a:extLst>
          </p:cNvPr>
          <p:cNvSpPr/>
          <p:nvPr/>
        </p:nvSpPr>
        <p:spPr>
          <a:xfrm>
            <a:off x="4953248" y="4313551"/>
            <a:ext cx="107870" cy="1478764"/>
          </a:xfrm>
          <a:prstGeom prst="rightBracket">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a:p>
        </p:txBody>
      </p:sp>
      <p:sp>
        <p:nvSpPr>
          <p:cNvPr id="18" name="Rectangle 17">
            <a:extLst>
              <a:ext uri="{FF2B5EF4-FFF2-40B4-BE49-F238E27FC236}">
                <a16:creationId xmlns:a16="http://schemas.microsoft.com/office/drawing/2014/main" id="{1B5C0056-BD07-4BF0-8218-252055CB3BEF}"/>
              </a:ext>
            </a:extLst>
          </p:cNvPr>
          <p:cNvSpPr/>
          <p:nvPr/>
        </p:nvSpPr>
        <p:spPr>
          <a:xfrm>
            <a:off x="4971778" y="2929871"/>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bg1"/>
                </a:solidFill>
              </a:rPr>
              <a:t>50% Watch More Than 3 Hours/Day</a:t>
            </a:r>
          </a:p>
        </p:txBody>
      </p:sp>
      <p:graphicFrame>
        <p:nvGraphicFramePr>
          <p:cNvPr id="19" name="Chart 18">
            <a:extLst>
              <a:ext uri="{FF2B5EF4-FFF2-40B4-BE49-F238E27FC236}">
                <a16:creationId xmlns:a16="http://schemas.microsoft.com/office/drawing/2014/main" id="{3EB155DF-CD29-4A4A-8BD6-28A0529F5544}"/>
              </a:ext>
            </a:extLst>
          </p:cNvPr>
          <p:cNvGraphicFramePr/>
          <p:nvPr>
            <p:extLst>
              <p:ext uri="{D42A27DB-BD31-4B8C-83A1-F6EECF244321}">
                <p14:modId xmlns:p14="http://schemas.microsoft.com/office/powerpoint/2010/main" val="3115204537"/>
              </p:ext>
            </p:extLst>
          </p:nvPr>
        </p:nvGraphicFramePr>
        <p:xfrm>
          <a:off x="5326445" y="1977989"/>
          <a:ext cx="6661734"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a:extLst>
              <a:ext uri="{FF2B5EF4-FFF2-40B4-BE49-F238E27FC236}">
                <a16:creationId xmlns:a16="http://schemas.microsoft.com/office/drawing/2014/main" id="{89225C80-7DE2-4AD1-9DB6-45E58EF10D00}"/>
              </a:ext>
            </a:extLst>
          </p:cNvPr>
          <p:cNvSpPr/>
          <p:nvPr/>
        </p:nvSpPr>
        <p:spPr>
          <a:xfrm>
            <a:off x="10139072" y="4615210"/>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bg1"/>
                </a:solidFill>
              </a:rPr>
              <a:t>51% Watch Less Than 3 Hours/Day</a:t>
            </a:r>
          </a:p>
        </p:txBody>
      </p:sp>
      <p:sp>
        <p:nvSpPr>
          <p:cNvPr id="22" name="Rectangle 21">
            <a:extLst>
              <a:ext uri="{FF2B5EF4-FFF2-40B4-BE49-F238E27FC236}">
                <a16:creationId xmlns:a16="http://schemas.microsoft.com/office/drawing/2014/main" id="{42F51070-4739-4C28-A2CB-9EEA0D4F0A48}"/>
              </a:ext>
            </a:extLst>
          </p:cNvPr>
          <p:cNvSpPr/>
          <p:nvPr/>
        </p:nvSpPr>
        <p:spPr>
          <a:xfrm>
            <a:off x="10094402" y="2929871"/>
            <a:ext cx="1786712" cy="4317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r>
              <a:rPr lang="en-US" sz="1400" b="1" dirty="0">
                <a:solidFill>
                  <a:schemeClr val="bg1"/>
                </a:solidFill>
              </a:rPr>
              <a:t>49% Watch More Than 3 Hours/Day</a:t>
            </a:r>
          </a:p>
        </p:txBody>
      </p:sp>
      <p:sp>
        <p:nvSpPr>
          <p:cNvPr id="23" name="Right Bracket 22">
            <a:extLst>
              <a:ext uri="{FF2B5EF4-FFF2-40B4-BE49-F238E27FC236}">
                <a16:creationId xmlns:a16="http://schemas.microsoft.com/office/drawing/2014/main" id="{93889003-0C42-45DC-AE54-82B8F8E34FC8}"/>
              </a:ext>
            </a:extLst>
          </p:cNvPr>
          <p:cNvSpPr/>
          <p:nvPr/>
        </p:nvSpPr>
        <p:spPr>
          <a:xfrm>
            <a:off x="10040467" y="2738468"/>
            <a:ext cx="107870" cy="1461037"/>
          </a:xfrm>
          <a:prstGeom prst="rightBracket">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dirty="0"/>
          </a:p>
        </p:txBody>
      </p:sp>
      <p:sp>
        <p:nvSpPr>
          <p:cNvPr id="24" name="Right Bracket 23">
            <a:extLst>
              <a:ext uri="{FF2B5EF4-FFF2-40B4-BE49-F238E27FC236}">
                <a16:creationId xmlns:a16="http://schemas.microsoft.com/office/drawing/2014/main" id="{54E56B5B-4C8C-431D-B7F1-CA7A16767D3A}"/>
              </a:ext>
            </a:extLst>
          </p:cNvPr>
          <p:cNvSpPr/>
          <p:nvPr/>
        </p:nvSpPr>
        <p:spPr>
          <a:xfrm>
            <a:off x="10040467" y="4331168"/>
            <a:ext cx="107870" cy="1478764"/>
          </a:xfrm>
          <a:prstGeom prst="rightBracket">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lIns="90964" tIns="45482" rIns="90964" bIns="45482" rtlCol="0" anchor="ctr"/>
          <a:lstStyle/>
          <a:p>
            <a:pPr algn="ctr"/>
            <a:endParaRPr lang="en-US"/>
          </a:p>
        </p:txBody>
      </p:sp>
      <p:sp>
        <p:nvSpPr>
          <p:cNvPr id="28" name="Title 1">
            <a:extLst>
              <a:ext uri="{FF2B5EF4-FFF2-40B4-BE49-F238E27FC236}">
                <a16:creationId xmlns:a16="http://schemas.microsoft.com/office/drawing/2014/main" id="{05BCB4ED-F032-434C-950E-77016212D46D}"/>
              </a:ext>
            </a:extLst>
          </p:cNvPr>
          <p:cNvSpPr txBox="1">
            <a:spLocks/>
          </p:cNvSpPr>
          <p:nvPr/>
        </p:nvSpPr>
        <p:spPr>
          <a:xfrm>
            <a:off x="236051" y="483213"/>
            <a:ext cx="11719899" cy="741534"/>
          </a:xfrm>
          <a:prstGeom prst="rect">
            <a:avLst/>
          </a:prstGeom>
        </p:spPr>
        <p:txBody>
          <a:bodyPr lIns="90964" tIns="45482" rIns="90964" bIns="45482"/>
          <a:lstStyle>
            <a:lvl1pPr algn="ctr" defTabSz="454888" rtl="0" eaLnBrk="1" latinLnBrk="0" hangingPunct="1">
              <a:lnSpc>
                <a:spcPts val="2766"/>
              </a:lnSpc>
              <a:spcBef>
                <a:spcPct val="0"/>
              </a:spcBef>
              <a:buNone/>
              <a:defRPr sz="2600" kern="1200" spc="-100" baseline="0">
                <a:solidFill>
                  <a:srgbClr val="000000"/>
                </a:solidFill>
                <a:latin typeface="Trebuchet MS"/>
                <a:ea typeface="+mj-ea"/>
                <a:cs typeface="Trebuchet MS"/>
              </a:defRPr>
            </a:lvl1pPr>
          </a:lstStyle>
          <a:p>
            <a:pPr marL="0" marR="0" lvl="0" indent="0" algn="ctr" defTabSz="454888" rtl="0" eaLnBrk="1" fontAlgn="auto" latinLnBrk="0" hangingPunct="1">
              <a:lnSpc>
                <a:spcPts val="2766"/>
              </a:lnSpc>
              <a:spcBef>
                <a:spcPct val="0"/>
              </a:spcBef>
              <a:spcAft>
                <a:spcPts val="0"/>
              </a:spcAft>
              <a:buClrTx/>
              <a:buSzTx/>
              <a:buFontTx/>
              <a:buNone/>
              <a:tabLst/>
              <a:defRPr/>
            </a:pPr>
            <a:r>
              <a:rPr lang="en-US" dirty="0">
                <a:solidFill>
                  <a:schemeClr val="bg1"/>
                </a:solidFill>
              </a:rPr>
              <a:t>YouTube Enthusiasts Are Voracious Video Viewers Who Watch Just As Much </a:t>
            </a:r>
          </a:p>
          <a:p>
            <a:pPr marL="0" marR="0" lvl="0" indent="0" algn="ctr" defTabSz="454888" rtl="0" eaLnBrk="1" fontAlgn="auto" latinLnBrk="0" hangingPunct="1">
              <a:lnSpc>
                <a:spcPts val="2766"/>
              </a:lnSpc>
              <a:spcBef>
                <a:spcPct val="0"/>
              </a:spcBef>
              <a:spcAft>
                <a:spcPts val="0"/>
              </a:spcAft>
              <a:buClrTx/>
              <a:buSzTx/>
              <a:buFontTx/>
              <a:buNone/>
              <a:tabLst/>
              <a:defRPr/>
            </a:pPr>
            <a:r>
              <a:rPr lang="en-US" dirty="0">
                <a:solidFill>
                  <a:schemeClr val="bg1"/>
                </a:solidFill>
              </a:rPr>
              <a:t>Ad-Supported TV As The Average Adult</a:t>
            </a:r>
            <a:endParaRPr kumimoji="0" lang="en-US" sz="2600" b="0" i="0" u="none" strike="noStrike" kern="1200" cap="none" spc="-100" normalizeH="0" baseline="0" noProof="0" dirty="0">
              <a:ln>
                <a:noFill/>
              </a:ln>
              <a:solidFill>
                <a:schemeClr val="bg1"/>
              </a:solidFill>
              <a:effectLst/>
              <a:uLnTx/>
              <a:uFillTx/>
            </a:endParaRPr>
          </a:p>
        </p:txBody>
      </p:sp>
      <p:sp>
        <p:nvSpPr>
          <p:cNvPr id="30" name="Slide Number Placeholder 5">
            <a:extLst>
              <a:ext uri="{FF2B5EF4-FFF2-40B4-BE49-F238E27FC236}">
                <a16:creationId xmlns:a16="http://schemas.microsoft.com/office/drawing/2014/main" id="{22FC8396-54B2-4E6B-AF55-D664E467F454}"/>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 name="TextBox 1">
            <a:extLst>
              <a:ext uri="{FF2B5EF4-FFF2-40B4-BE49-F238E27FC236}">
                <a16:creationId xmlns:a16="http://schemas.microsoft.com/office/drawing/2014/main" id="{D750B8F4-0F7D-4FA5-BA3E-95EA17BE39B5}"/>
              </a:ext>
            </a:extLst>
          </p:cNvPr>
          <p:cNvSpPr txBox="1"/>
          <p:nvPr/>
        </p:nvSpPr>
        <p:spPr>
          <a:xfrm>
            <a:off x="304800" y="1503835"/>
            <a:ext cx="11576313" cy="369332"/>
          </a:xfrm>
          <a:prstGeom prst="rect">
            <a:avLst/>
          </a:prstGeom>
          <a:noFill/>
        </p:spPr>
        <p:txBody>
          <a:bodyPr wrap="square" rtlCol="0">
            <a:spAutoFit/>
          </a:bodyPr>
          <a:lstStyle/>
          <a:p>
            <a:pPr algn="ctr"/>
            <a:r>
              <a:rPr lang="en-US" b="1" dirty="0">
                <a:solidFill>
                  <a:schemeClr val="bg1"/>
                </a:solidFill>
              </a:rPr>
              <a:t>Hours Watched of Ad-Supported Cable/Broadcast TV Per Day</a:t>
            </a:r>
          </a:p>
        </p:txBody>
      </p:sp>
    </p:spTree>
    <p:extLst>
      <p:ext uri="{BB962C8B-B14F-4D97-AF65-F5344CB8AC3E}">
        <p14:creationId xmlns:p14="http://schemas.microsoft.com/office/powerpoint/2010/main" val="8634326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4972</Words>
  <Application>Microsoft Office PowerPoint</Application>
  <PresentationFormat>Widescreen</PresentationFormat>
  <Paragraphs>440</Paragraphs>
  <Slides>31</Slides>
  <Notes>28</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31</vt:i4>
      </vt:variant>
    </vt:vector>
  </HeadingPairs>
  <TitlesOfParts>
    <vt:vector size="46" baseType="lpstr">
      <vt:lpstr>Arial</vt:lpstr>
      <vt:lpstr>Calibri</vt:lpstr>
      <vt:lpstr>MV Boli</vt:lpstr>
      <vt:lpstr>Trebuchet MS</vt:lpstr>
      <vt:lpstr>Custom Design</vt:lpstr>
      <vt:lpstr>1_Custom Design</vt:lpstr>
      <vt:lpstr>3_Custom Design</vt:lpstr>
      <vt:lpstr>4_Custom Design</vt:lpstr>
      <vt:lpstr>5_Custom Design</vt:lpstr>
      <vt:lpstr>1_Office Theme</vt:lpstr>
      <vt:lpstr>2_Office Theme</vt:lpstr>
      <vt:lpstr>9_Office Theme</vt:lpstr>
      <vt:lpstr>11_Office Theme</vt:lpstr>
      <vt:lpstr>13_Office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YouTube Enthusiasts Watch Their Favorite TV Programs Through A Variety Of Video Sources But Favor Ad-Supported Cable &amp; Broadcast Over Any Other Platform</vt:lpstr>
      <vt:lpstr>YouTube Enthusiasts Thrive On Conversation &amp; Community With Others Which Is Why “Live” Viewing Is The Most Popular Way For Them To Watch Their Favorite TV Programs</vt:lpstr>
      <vt:lpstr>PowerPoint Presentation</vt:lpstr>
      <vt:lpstr>YouTube Enthusiasts Are More Likely Than The Average Adult To Experience Intense Emotions While Watching TV Due To Their Deep Connection With The Content</vt:lpstr>
      <vt:lpstr>This Emotional Bond With TV Programming Inspires Much Further Engagement  On Digital Platforms Before, During, And After The Program Airs</vt:lpstr>
      <vt:lpstr>TV Programming Also Inspires YouTube Enthusiasts In Their Everyday Lives </vt:lpstr>
      <vt:lpstr>Most Importantly, This Deep Relationship YouTube Enthusiasts Have With TV Content Influences Their Purchasing Decisions</vt:lpstr>
      <vt:lpstr>In Terms of Their Favorite TV Programs, A Majority Of YouTube Enthusiasts Specifically Set Aside Some “Me Time” To Watch Every Episode</vt:lpstr>
      <vt:lpstr>PowerPoint Presentation</vt:lpstr>
      <vt:lpstr>Naturally, YouTube Enthusiasts Use YouTube As A Supplementary Destination To Get Even More TV-Related Content</vt:lpstr>
      <vt:lpstr>PowerPoint Presentation</vt:lpstr>
      <vt:lpstr>PowerPoint Presentation</vt:lpstr>
      <vt:lpstr>How We Define YouTube “Original Content”</vt:lpstr>
      <vt:lpstr>PowerPoint Presentation</vt:lpstr>
      <vt:lpstr>YouTube Enthusiasts Are Video Addicts But They Are More Likely To Set Aside “Me Time” To Watch Their Favorite TV Show Than A Video From Their Favorite YouTube Personality</vt:lpstr>
      <vt:lpstr>YouTube Enthusiasts Have A Higher Emotional Engagement With TV Programs  Than They Do With Original YouTube Content</vt:lpstr>
      <vt:lpstr>YouTube Enthusiasts Also Feel a Stronger Connection To Their Favorite TV Characters &amp; Actors Than To Their Favorite YouTube Personalities</vt:lpstr>
      <vt:lpstr>YouTube Enthusiasts Are Also More Likely To Be Advocates For Their  Favorite TV Programs Than For Their Favorite YouTube Personalities</vt:lpstr>
      <vt:lpstr>Given Its Greater Emotional Engagement, It’s No Surprise That TV Is More Likely To Motivate Purchase Than Original YouTube Content Among YouTube Enthusiasts </vt:lpstr>
      <vt:lpstr>PowerPoint Presentation</vt:lpstr>
      <vt:lpstr>Parting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Leon Bailey</cp:lastModifiedBy>
  <cp:revision>3906</cp:revision>
  <cp:lastPrinted>2019-01-02T22:07:07Z</cp:lastPrinted>
  <dcterms:created xsi:type="dcterms:W3CDTF">2015-07-02T18:13:14Z</dcterms:created>
  <dcterms:modified xsi:type="dcterms:W3CDTF">2019-01-14T22:29:12Z</dcterms:modified>
</cp:coreProperties>
</file>