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charts/chart10.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 id="2147483652" r:id="rId2"/>
    <p:sldMasterId id="2147483655" r:id="rId3"/>
    <p:sldMasterId id="2147483658" r:id="rId4"/>
    <p:sldMasterId id="2147483663" r:id="rId5"/>
    <p:sldMasterId id="2147483667" r:id="rId6"/>
    <p:sldMasterId id="2147483686" r:id="rId7"/>
    <p:sldMasterId id="2147483698" r:id="rId8"/>
    <p:sldMasterId id="2147483710" r:id="rId9"/>
  </p:sldMasterIdLst>
  <p:notesMasterIdLst>
    <p:notesMasterId r:id="rId65"/>
  </p:notesMasterIdLst>
  <p:handoutMasterIdLst>
    <p:handoutMasterId r:id="rId66"/>
  </p:handoutMasterIdLst>
  <p:sldIdLst>
    <p:sldId id="350" r:id="rId10"/>
    <p:sldId id="640" r:id="rId11"/>
    <p:sldId id="636" r:id="rId12"/>
    <p:sldId id="685" r:id="rId13"/>
    <p:sldId id="637" r:id="rId14"/>
    <p:sldId id="723" r:id="rId15"/>
    <p:sldId id="720" r:id="rId16"/>
    <p:sldId id="661" r:id="rId17"/>
    <p:sldId id="673" r:id="rId18"/>
    <p:sldId id="634" r:id="rId19"/>
    <p:sldId id="610" r:id="rId20"/>
    <p:sldId id="703" r:id="rId21"/>
    <p:sldId id="712" r:id="rId22"/>
    <p:sldId id="710" r:id="rId23"/>
    <p:sldId id="713" r:id="rId24"/>
    <p:sldId id="714" r:id="rId25"/>
    <p:sldId id="716" r:id="rId26"/>
    <p:sldId id="715" r:id="rId27"/>
    <p:sldId id="631" r:id="rId28"/>
    <p:sldId id="599" r:id="rId29"/>
    <p:sldId id="643" r:id="rId30"/>
    <p:sldId id="629" r:id="rId31"/>
    <p:sldId id="701" r:id="rId32"/>
    <p:sldId id="696" r:id="rId33"/>
    <p:sldId id="697" r:id="rId34"/>
    <p:sldId id="698" r:id="rId35"/>
    <p:sldId id="709" r:id="rId36"/>
    <p:sldId id="705" r:id="rId37"/>
    <p:sldId id="706" r:id="rId38"/>
    <p:sldId id="708" r:id="rId39"/>
    <p:sldId id="660" r:id="rId40"/>
    <p:sldId id="591" r:id="rId41"/>
    <p:sldId id="580" r:id="rId42"/>
    <p:sldId id="581" r:id="rId43"/>
    <p:sldId id="588" r:id="rId44"/>
    <p:sldId id="605" r:id="rId45"/>
    <p:sldId id="596" r:id="rId46"/>
    <p:sldId id="583" r:id="rId47"/>
    <p:sldId id="670" r:id="rId48"/>
    <p:sldId id="671" r:id="rId49"/>
    <p:sldId id="682" r:id="rId50"/>
    <p:sldId id="690" r:id="rId51"/>
    <p:sldId id="694" r:id="rId52"/>
    <p:sldId id="692" r:id="rId53"/>
    <p:sldId id="664" r:id="rId54"/>
    <p:sldId id="681" r:id="rId55"/>
    <p:sldId id="680" r:id="rId56"/>
    <p:sldId id="683" r:id="rId57"/>
    <p:sldId id="663" r:id="rId58"/>
    <p:sldId id="651" r:id="rId59"/>
    <p:sldId id="699" r:id="rId60"/>
    <p:sldId id="652" r:id="rId61"/>
    <p:sldId id="724" r:id="rId62"/>
    <p:sldId id="722" r:id="rId63"/>
    <p:sldId id="667" r:id="rId6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C8A0"/>
    <a:srgbClr val="8064A2"/>
    <a:srgbClr val="FAB982"/>
    <a:srgbClr val="5383B7"/>
    <a:srgbClr val="FFFFCC"/>
    <a:srgbClr val="CC9900"/>
    <a:srgbClr val="CC6600"/>
    <a:srgbClr val="FF9999"/>
    <a:srgbClr val="9CE0C9"/>
    <a:srgbClr val="7CD6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4658" autoAdjust="0"/>
  </p:normalViewPr>
  <p:slideViewPr>
    <p:cSldViewPr snapToGrid="0" snapToObjects="1">
      <p:cViewPr varScale="1">
        <p:scale>
          <a:sx n="108" d="100"/>
          <a:sy n="108" d="100"/>
        </p:scale>
        <p:origin x="1716" y="102"/>
      </p:cViewPr>
      <p:guideLst>
        <p:guide orient="horz" pos="2160"/>
        <p:guide pos="2880"/>
      </p:guideLst>
    </p:cSldViewPr>
  </p:slideViewPr>
  <p:outlineViewPr>
    <p:cViewPr>
      <p:scale>
        <a:sx n="33" d="100"/>
        <a:sy n="33" d="100"/>
      </p:scale>
      <p:origin x="0" y="-20664"/>
    </p:cViewPr>
  </p:outlineViewPr>
  <p:notesTextViewPr>
    <p:cViewPr>
      <p:scale>
        <a:sx n="100" d="100"/>
        <a:sy n="100" d="100"/>
      </p:scale>
      <p:origin x="0" y="0"/>
    </p:cViewPr>
  </p:notesTextViewPr>
  <p:sorterViewPr>
    <p:cViewPr>
      <p:scale>
        <a:sx n="80" d="100"/>
        <a:sy n="80" d="100"/>
      </p:scale>
      <p:origin x="0" y="-3240"/>
    </p:cViewPr>
  </p:sorterViewPr>
  <p:notesViewPr>
    <p:cSldViewPr snapToGrid="0" snapToObjects="1">
      <p:cViewPr varScale="1">
        <p:scale>
          <a:sx n="65" d="100"/>
          <a:sy n="65" d="100"/>
        </p:scale>
        <p:origin x="3125"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0" u="sng" strike="noStrike" kern="1200" spc="0" baseline="0">
                <a:solidFill>
                  <a:schemeClr val="tx1"/>
                </a:solidFill>
                <a:latin typeface="+mn-lt"/>
                <a:ea typeface="+mn-ea"/>
                <a:cs typeface="+mn-cs"/>
              </a:defRPr>
            </a:pPr>
            <a:r>
              <a:rPr lang="en-US" sz="1300" b="1" u="sng" dirty="0">
                <a:solidFill>
                  <a:schemeClr val="tx1"/>
                </a:solidFill>
              </a:rPr>
              <a:t>Law Enforcement</a:t>
            </a:r>
          </a:p>
        </c:rich>
      </c:tx>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rgbClr val="7030A0"/>
            </a:solidFill>
            <a:ln>
              <a:noFill/>
            </a:ln>
            <a:effectLst/>
          </c:spPr>
          <c:invertIfNegative val="0"/>
          <c:dLbls>
            <c:delete val="1"/>
          </c:dLbls>
          <c:cat>
            <c:strRef>
              <c:f>Sheet1!$A$2:$A$3</c:f>
              <c:strCache>
                <c:ptCount val="2"/>
                <c:pt idx="0">
                  <c:v>'00-'01</c:v>
                </c:pt>
                <c:pt idx="1">
                  <c:v>'14-'15</c:v>
                </c:pt>
              </c:strCache>
            </c:strRef>
          </c:cat>
          <c:val>
            <c:numRef>
              <c:f>Sheet1!$B$2:$B$3</c:f>
              <c:numCache>
                <c:formatCode>#,##0</c:formatCode>
                <c:ptCount val="2"/>
                <c:pt idx="0">
                  <c:v>25211</c:v>
                </c:pt>
                <c:pt idx="1">
                  <c:v>62723</c:v>
                </c:pt>
              </c:numCache>
            </c:numRef>
          </c:val>
          <c:extLst>
            <c:ext xmlns:c16="http://schemas.microsoft.com/office/drawing/2014/chart" uri="{C3380CC4-5D6E-409C-BE32-E72D297353CC}">
              <c16:uniqueId val="{00000000-1D37-46F9-BD35-3CDBEBBEEA6C}"/>
            </c:ext>
          </c:extLst>
        </c:ser>
        <c:dLbls>
          <c:dLblPos val="outEnd"/>
          <c:showLegendKey val="0"/>
          <c:showVal val="1"/>
          <c:showCatName val="0"/>
          <c:showSerName val="0"/>
          <c:showPercent val="0"/>
          <c:showBubbleSize val="0"/>
        </c:dLbls>
        <c:gapWidth val="219"/>
        <c:overlap val="-27"/>
        <c:axId val="132610688"/>
        <c:axId val="132612480"/>
      </c:barChart>
      <c:catAx>
        <c:axId val="1326106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32612480"/>
        <c:crosses val="autoZero"/>
        <c:auto val="1"/>
        <c:lblAlgn val="ctr"/>
        <c:lblOffset val="100"/>
        <c:noMultiLvlLbl val="0"/>
      </c:catAx>
      <c:valAx>
        <c:axId val="132612480"/>
        <c:scaling>
          <c:orientation val="minMax"/>
        </c:scaling>
        <c:delete val="1"/>
        <c:axPos val="l"/>
        <c:numFmt formatCode="#,##0" sourceLinked="1"/>
        <c:majorTickMark val="none"/>
        <c:minorTickMark val="none"/>
        <c:tickLblPos val="nextTo"/>
        <c:crossAx val="13261068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r>
              <a:rPr lang="en-US" sz="1400" b="1" u="sng" dirty="0">
                <a:solidFill>
                  <a:schemeClr val="tx1"/>
                </a:solidFill>
              </a:rPr>
              <a:t>Interior</a:t>
            </a:r>
            <a:r>
              <a:rPr lang="en-US" sz="1400" b="1" u="sng" baseline="0" dirty="0">
                <a:solidFill>
                  <a:schemeClr val="tx1"/>
                </a:solidFill>
              </a:rPr>
              <a:t> Designer</a:t>
            </a:r>
            <a:endParaRPr lang="en-US" sz="1400" b="1" u="sng" dirty="0">
              <a:solidFill>
                <a:schemeClr val="tx1"/>
              </a:solidFill>
            </a:endParaRPr>
          </a:p>
        </c:rich>
      </c:tx>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delete val="1"/>
          </c:dLbls>
          <c:cat>
            <c:numRef>
              <c:f>Sheet1!$A$2:$A$3</c:f>
              <c:numCache>
                <c:formatCode>General</c:formatCode>
                <c:ptCount val="2"/>
                <c:pt idx="0">
                  <c:v>2000</c:v>
                </c:pt>
                <c:pt idx="1">
                  <c:v>2016</c:v>
                </c:pt>
              </c:numCache>
            </c:numRef>
          </c:cat>
          <c:val>
            <c:numRef>
              <c:f>Sheet1!$B$2:$B$3</c:f>
              <c:numCache>
                <c:formatCode>#,##0</c:formatCode>
                <c:ptCount val="2"/>
                <c:pt idx="0">
                  <c:v>30680</c:v>
                </c:pt>
                <c:pt idx="1">
                  <c:v>53160</c:v>
                </c:pt>
              </c:numCache>
            </c:numRef>
          </c:val>
          <c:extLst>
            <c:ext xmlns:c16="http://schemas.microsoft.com/office/drawing/2014/chart" uri="{C3380CC4-5D6E-409C-BE32-E72D297353CC}">
              <c16:uniqueId val="{00000002-C284-478E-A8BF-8816BC2F55C8}"/>
            </c:ext>
          </c:extLst>
        </c:ser>
        <c:dLbls>
          <c:dLblPos val="outEnd"/>
          <c:showLegendKey val="0"/>
          <c:showVal val="1"/>
          <c:showCatName val="0"/>
          <c:showSerName val="0"/>
          <c:showPercent val="0"/>
          <c:showBubbleSize val="0"/>
        </c:dLbls>
        <c:gapWidth val="219"/>
        <c:overlap val="-27"/>
        <c:axId val="132936448"/>
        <c:axId val="132937984"/>
      </c:barChart>
      <c:catAx>
        <c:axId val="1329364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32937984"/>
        <c:crosses val="autoZero"/>
        <c:auto val="1"/>
        <c:lblAlgn val="ctr"/>
        <c:lblOffset val="100"/>
        <c:noMultiLvlLbl val="0"/>
      </c:catAx>
      <c:valAx>
        <c:axId val="132937984"/>
        <c:scaling>
          <c:orientation val="minMax"/>
        </c:scaling>
        <c:delete val="1"/>
        <c:axPos val="l"/>
        <c:numFmt formatCode="#,##0" sourceLinked="1"/>
        <c:majorTickMark val="none"/>
        <c:minorTickMark val="none"/>
        <c:tickLblPos val="nextTo"/>
        <c:crossAx val="13293644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r>
              <a:rPr lang="en-US" sz="1400" b="1" u="sng" dirty="0">
                <a:solidFill>
                  <a:schemeClr val="tx1"/>
                </a:solidFill>
              </a:rPr>
              <a:t>Health</a:t>
            </a:r>
          </a:p>
        </c:rich>
      </c:tx>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rgbClr val="5383B7"/>
            </a:solidFill>
            <a:ln>
              <a:noFill/>
            </a:ln>
            <a:effectLst/>
          </c:spPr>
          <c:invertIfNegative val="0"/>
          <c:dLbls>
            <c:delete val="1"/>
          </c:dLbls>
          <c:cat>
            <c:strRef>
              <c:f>Sheet1!$A$2:$A$3</c:f>
              <c:strCache>
                <c:ptCount val="2"/>
                <c:pt idx="0">
                  <c:v>'05-'06</c:v>
                </c:pt>
                <c:pt idx="1">
                  <c:v>'14-'15</c:v>
                </c:pt>
              </c:strCache>
            </c:strRef>
          </c:cat>
          <c:val>
            <c:numRef>
              <c:f>Sheet1!$B$2:$B$3</c:f>
              <c:numCache>
                <c:formatCode>#,##0</c:formatCode>
                <c:ptCount val="2"/>
                <c:pt idx="0">
                  <c:v>91973</c:v>
                </c:pt>
                <c:pt idx="1">
                  <c:v>216228</c:v>
                </c:pt>
              </c:numCache>
            </c:numRef>
          </c:val>
          <c:extLst>
            <c:ext xmlns:c16="http://schemas.microsoft.com/office/drawing/2014/chart" uri="{C3380CC4-5D6E-409C-BE32-E72D297353CC}">
              <c16:uniqueId val="{00000002-2A45-426A-AFA9-8A1C9002BABA}"/>
            </c:ext>
          </c:extLst>
        </c:ser>
        <c:dLbls>
          <c:dLblPos val="outEnd"/>
          <c:showLegendKey val="0"/>
          <c:showVal val="1"/>
          <c:showCatName val="0"/>
          <c:showSerName val="0"/>
          <c:showPercent val="0"/>
          <c:showBubbleSize val="0"/>
        </c:dLbls>
        <c:gapWidth val="219"/>
        <c:overlap val="-27"/>
        <c:axId val="132641536"/>
        <c:axId val="132643072"/>
      </c:barChart>
      <c:catAx>
        <c:axId val="1326415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32643072"/>
        <c:crosses val="autoZero"/>
        <c:auto val="1"/>
        <c:lblAlgn val="ctr"/>
        <c:lblOffset val="100"/>
        <c:noMultiLvlLbl val="0"/>
      </c:catAx>
      <c:valAx>
        <c:axId val="132643072"/>
        <c:scaling>
          <c:orientation val="minMax"/>
        </c:scaling>
        <c:delete val="1"/>
        <c:axPos val="l"/>
        <c:numFmt formatCode="#,##0" sourceLinked="1"/>
        <c:majorTickMark val="none"/>
        <c:minorTickMark val="none"/>
        <c:tickLblPos val="nextTo"/>
        <c:crossAx val="132641536"/>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r>
              <a:rPr lang="en-US" sz="1400" b="1" u="sng" dirty="0">
                <a:solidFill>
                  <a:schemeClr val="tx1"/>
                </a:solidFill>
              </a:rPr>
              <a:t>Legal</a:t>
            </a:r>
          </a:p>
        </c:rich>
      </c:tx>
      <c:overlay val="0"/>
      <c:spPr>
        <a:noFill/>
        <a:ln>
          <a:noFill/>
        </a:ln>
        <a:effectLst/>
      </c:spPr>
      <c:txPr>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5383B7"/>
            </a:solidFill>
            <a:ln>
              <a:noFill/>
            </a:ln>
            <a:effectLst/>
          </c:spPr>
          <c:invertIfNegative val="0"/>
          <c:dPt>
            <c:idx val="0"/>
            <c:invertIfNegative val="0"/>
            <c:bubble3D val="0"/>
            <c:spPr>
              <a:solidFill>
                <a:srgbClr val="50C8A0"/>
              </a:solidFill>
              <a:ln>
                <a:noFill/>
              </a:ln>
              <a:effectLst/>
            </c:spPr>
            <c:extLst>
              <c:ext xmlns:c16="http://schemas.microsoft.com/office/drawing/2014/chart" uri="{C3380CC4-5D6E-409C-BE32-E72D297353CC}">
                <c16:uniqueId val="{00000000-F773-45C1-969B-19ABA406124F}"/>
              </c:ext>
            </c:extLst>
          </c:dPt>
          <c:dPt>
            <c:idx val="1"/>
            <c:invertIfNegative val="0"/>
            <c:bubble3D val="0"/>
            <c:spPr>
              <a:solidFill>
                <a:srgbClr val="50C8A0"/>
              </a:solidFill>
              <a:ln>
                <a:noFill/>
              </a:ln>
              <a:effectLst/>
            </c:spPr>
            <c:extLst>
              <c:ext xmlns:c16="http://schemas.microsoft.com/office/drawing/2014/chart" uri="{C3380CC4-5D6E-409C-BE32-E72D297353CC}">
                <c16:uniqueId val="{00000001-F773-45C1-969B-19ABA406124F}"/>
              </c:ext>
            </c:extLst>
          </c:dPt>
          <c:dLbls>
            <c:delete val="1"/>
          </c:dLbls>
          <c:cat>
            <c:strRef>
              <c:f>Sheet1!$A$2:$A$3</c:f>
              <c:strCache>
                <c:ptCount val="2"/>
                <c:pt idx="0">
                  <c:v>'00-'01</c:v>
                </c:pt>
                <c:pt idx="1">
                  <c:v>'10-'11</c:v>
                </c:pt>
              </c:strCache>
            </c:strRef>
          </c:cat>
          <c:val>
            <c:numRef>
              <c:f>Sheet1!$B$2:$B$3</c:f>
              <c:numCache>
                <c:formatCode>#,##0</c:formatCode>
                <c:ptCount val="2"/>
                <c:pt idx="0">
                  <c:v>1991</c:v>
                </c:pt>
                <c:pt idx="1">
                  <c:v>4429</c:v>
                </c:pt>
              </c:numCache>
            </c:numRef>
          </c:val>
          <c:extLst>
            <c:ext xmlns:c16="http://schemas.microsoft.com/office/drawing/2014/chart" uri="{C3380CC4-5D6E-409C-BE32-E72D297353CC}">
              <c16:uniqueId val="{00000002-F773-45C1-969B-19ABA406124F}"/>
            </c:ext>
          </c:extLst>
        </c:ser>
        <c:dLbls>
          <c:dLblPos val="outEnd"/>
          <c:showLegendKey val="0"/>
          <c:showVal val="1"/>
          <c:showCatName val="0"/>
          <c:showSerName val="0"/>
          <c:showPercent val="0"/>
          <c:showBubbleSize val="0"/>
        </c:dLbls>
        <c:gapWidth val="219"/>
        <c:overlap val="-27"/>
        <c:axId val="133382528"/>
        <c:axId val="133384064"/>
      </c:barChart>
      <c:catAx>
        <c:axId val="1333825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33384064"/>
        <c:crosses val="autoZero"/>
        <c:auto val="1"/>
        <c:lblAlgn val="ctr"/>
        <c:lblOffset val="100"/>
        <c:noMultiLvlLbl val="0"/>
      </c:catAx>
      <c:valAx>
        <c:axId val="133384064"/>
        <c:scaling>
          <c:orientation val="minMax"/>
        </c:scaling>
        <c:delete val="1"/>
        <c:axPos val="l"/>
        <c:numFmt formatCode="#,##0" sourceLinked="1"/>
        <c:majorTickMark val="none"/>
        <c:minorTickMark val="none"/>
        <c:tickLblPos val="nextTo"/>
        <c:crossAx val="13338252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r>
              <a:rPr lang="en-US" sz="1400" b="1" u="sng" dirty="0">
                <a:solidFill>
                  <a:schemeClr val="tx1"/>
                </a:solidFill>
              </a:rPr>
              <a:t>Physical</a:t>
            </a:r>
            <a:r>
              <a:rPr lang="en-US" sz="1400" b="1" u="sng" baseline="0" dirty="0">
                <a:solidFill>
                  <a:schemeClr val="tx1"/>
                </a:solidFill>
              </a:rPr>
              <a:t> Sciences</a:t>
            </a:r>
            <a:endParaRPr lang="en-US" sz="1400" b="1" u="sng" dirty="0">
              <a:solidFill>
                <a:schemeClr val="tx1"/>
              </a:solidFill>
            </a:endParaRPr>
          </a:p>
        </c:rich>
      </c:tx>
      <c:overlay val="0"/>
      <c:spPr>
        <a:noFill/>
        <a:ln>
          <a:noFill/>
        </a:ln>
        <a:effectLst/>
      </c:spPr>
      <c:txPr>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FAB982"/>
            </a:solidFill>
            <a:ln>
              <a:noFill/>
            </a:ln>
            <a:effectLst/>
          </c:spPr>
          <c:invertIfNegative val="0"/>
          <c:dLbls>
            <c:delete val="1"/>
          </c:dLbls>
          <c:cat>
            <c:strRef>
              <c:f>Sheet1!$A$2:$A$3</c:f>
              <c:strCache>
                <c:ptCount val="2"/>
                <c:pt idx="0">
                  <c:v>'07-'08</c:v>
                </c:pt>
                <c:pt idx="1">
                  <c:v>'14-'15</c:v>
                </c:pt>
              </c:strCache>
            </c:strRef>
          </c:cat>
          <c:val>
            <c:numRef>
              <c:f>Sheet1!$B$2:$B$3</c:f>
              <c:numCache>
                <c:formatCode>#,##0</c:formatCode>
                <c:ptCount val="2"/>
                <c:pt idx="0">
                  <c:v>22179</c:v>
                </c:pt>
                <c:pt idx="1">
                  <c:v>30038</c:v>
                </c:pt>
              </c:numCache>
            </c:numRef>
          </c:val>
          <c:extLst>
            <c:ext xmlns:c16="http://schemas.microsoft.com/office/drawing/2014/chart" uri="{C3380CC4-5D6E-409C-BE32-E72D297353CC}">
              <c16:uniqueId val="{00000002-AD63-4E21-8489-425517525EF0}"/>
            </c:ext>
          </c:extLst>
        </c:ser>
        <c:dLbls>
          <c:dLblPos val="outEnd"/>
          <c:showLegendKey val="0"/>
          <c:showVal val="1"/>
          <c:showCatName val="0"/>
          <c:showSerName val="0"/>
          <c:showPercent val="0"/>
          <c:showBubbleSize val="0"/>
        </c:dLbls>
        <c:gapWidth val="219"/>
        <c:overlap val="-27"/>
        <c:axId val="133425408"/>
        <c:axId val="133038080"/>
      </c:barChart>
      <c:catAx>
        <c:axId val="1334254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33038080"/>
        <c:crosses val="autoZero"/>
        <c:auto val="1"/>
        <c:lblAlgn val="ctr"/>
        <c:lblOffset val="100"/>
        <c:noMultiLvlLbl val="0"/>
      </c:catAx>
      <c:valAx>
        <c:axId val="133038080"/>
        <c:scaling>
          <c:orientation val="minMax"/>
        </c:scaling>
        <c:delete val="1"/>
        <c:axPos val="l"/>
        <c:numFmt formatCode="#,##0" sourceLinked="1"/>
        <c:majorTickMark val="none"/>
        <c:minorTickMark val="none"/>
        <c:tickLblPos val="nextTo"/>
        <c:crossAx val="13342540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r>
              <a:rPr lang="en-US" sz="1400" b="1" u="sng" dirty="0">
                <a:solidFill>
                  <a:schemeClr val="tx1"/>
                </a:solidFill>
              </a:rPr>
              <a:t>Engineering</a:t>
            </a:r>
          </a:p>
        </c:rich>
      </c:tx>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delete val="1"/>
          </c:dLbls>
          <c:cat>
            <c:strRef>
              <c:f>Sheet1!$A$2:$A$3</c:f>
              <c:strCache>
                <c:ptCount val="2"/>
                <c:pt idx="0">
                  <c:v>'07-'08</c:v>
                </c:pt>
                <c:pt idx="1">
                  <c:v>'14-'15</c:v>
                </c:pt>
              </c:strCache>
            </c:strRef>
          </c:cat>
          <c:val>
            <c:numRef>
              <c:f>Sheet1!$B$2:$B$3</c:f>
              <c:numCache>
                <c:formatCode>#,##0</c:formatCode>
                <c:ptCount val="2"/>
                <c:pt idx="0">
                  <c:v>68431</c:v>
                </c:pt>
                <c:pt idx="1">
                  <c:v>97858</c:v>
                </c:pt>
              </c:numCache>
            </c:numRef>
          </c:val>
          <c:extLst>
            <c:ext xmlns:c16="http://schemas.microsoft.com/office/drawing/2014/chart" uri="{C3380CC4-5D6E-409C-BE32-E72D297353CC}">
              <c16:uniqueId val="{00000002-C284-478E-A8BF-8816BC2F55C8}"/>
            </c:ext>
          </c:extLst>
        </c:ser>
        <c:dLbls>
          <c:dLblPos val="outEnd"/>
          <c:showLegendKey val="0"/>
          <c:showVal val="1"/>
          <c:showCatName val="0"/>
          <c:showSerName val="0"/>
          <c:showPercent val="0"/>
          <c:showBubbleSize val="0"/>
        </c:dLbls>
        <c:gapWidth val="219"/>
        <c:overlap val="-27"/>
        <c:axId val="133104000"/>
        <c:axId val="133105536"/>
      </c:barChart>
      <c:catAx>
        <c:axId val="1331040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33105536"/>
        <c:crosses val="autoZero"/>
        <c:auto val="1"/>
        <c:lblAlgn val="ctr"/>
        <c:lblOffset val="100"/>
        <c:noMultiLvlLbl val="0"/>
      </c:catAx>
      <c:valAx>
        <c:axId val="133105536"/>
        <c:scaling>
          <c:orientation val="minMax"/>
        </c:scaling>
        <c:delete val="1"/>
        <c:axPos val="l"/>
        <c:numFmt formatCode="#,##0" sourceLinked="1"/>
        <c:majorTickMark val="none"/>
        <c:minorTickMark val="none"/>
        <c:tickLblPos val="nextTo"/>
        <c:crossAx val="133104000"/>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0" u="sng" strike="noStrike" kern="1200" spc="0" baseline="0">
                <a:solidFill>
                  <a:schemeClr val="tx1"/>
                </a:solidFill>
                <a:latin typeface="+mn-lt"/>
                <a:ea typeface="+mn-ea"/>
                <a:cs typeface="+mn-cs"/>
              </a:defRPr>
            </a:pPr>
            <a:r>
              <a:rPr lang="en-US" sz="1300" b="1" u="sng" dirty="0">
                <a:solidFill>
                  <a:schemeClr val="tx1"/>
                </a:solidFill>
              </a:rPr>
              <a:t>Forensics</a:t>
            </a:r>
          </a:p>
        </c:rich>
      </c:tx>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rgbClr val="7030A0"/>
            </a:solidFill>
            <a:ln>
              <a:noFill/>
            </a:ln>
            <a:effectLst/>
          </c:spPr>
          <c:invertIfNegative val="0"/>
          <c:dLbls>
            <c:delete val="1"/>
          </c:dLbls>
          <c:cat>
            <c:numRef>
              <c:f>Sheet1!$A$2:$A$3</c:f>
              <c:numCache>
                <c:formatCode>General</c:formatCode>
                <c:ptCount val="2"/>
                <c:pt idx="0">
                  <c:v>2000</c:v>
                </c:pt>
                <c:pt idx="1">
                  <c:v>2016</c:v>
                </c:pt>
              </c:numCache>
            </c:numRef>
          </c:cat>
          <c:val>
            <c:numRef>
              <c:f>Sheet1!$B$2:$B$3</c:f>
              <c:numCache>
                <c:formatCode>#,##0</c:formatCode>
                <c:ptCount val="2"/>
                <c:pt idx="0">
                  <c:v>6150</c:v>
                </c:pt>
                <c:pt idx="1">
                  <c:v>14800</c:v>
                </c:pt>
              </c:numCache>
            </c:numRef>
          </c:val>
          <c:extLst>
            <c:ext xmlns:c16="http://schemas.microsoft.com/office/drawing/2014/chart" uri="{C3380CC4-5D6E-409C-BE32-E72D297353CC}">
              <c16:uniqueId val="{00000000-1D37-46F9-BD35-3CDBEBBEEA6C}"/>
            </c:ext>
          </c:extLst>
        </c:ser>
        <c:dLbls>
          <c:dLblPos val="outEnd"/>
          <c:showLegendKey val="0"/>
          <c:showVal val="1"/>
          <c:showCatName val="0"/>
          <c:showSerName val="0"/>
          <c:showPercent val="0"/>
          <c:showBubbleSize val="0"/>
        </c:dLbls>
        <c:gapWidth val="219"/>
        <c:overlap val="-27"/>
        <c:axId val="132800512"/>
        <c:axId val="132802048"/>
      </c:barChart>
      <c:catAx>
        <c:axId val="1328005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32802048"/>
        <c:crosses val="autoZero"/>
        <c:auto val="1"/>
        <c:lblAlgn val="ctr"/>
        <c:lblOffset val="100"/>
        <c:noMultiLvlLbl val="0"/>
      </c:catAx>
      <c:valAx>
        <c:axId val="132802048"/>
        <c:scaling>
          <c:orientation val="minMax"/>
        </c:scaling>
        <c:delete val="1"/>
        <c:axPos val="l"/>
        <c:numFmt formatCode="#,##0" sourceLinked="1"/>
        <c:majorTickMark val="none"/>
        <c:minorTickMark val="none"/>
        <c:tickLblPos val="nextTo"/>
        <c:crossAx val="132800512"/>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r>
              <a:rPr lang="en-US" sz="1400" b="1" u="sng" dirty="0">
                <a:solidFill>
                  <a:schemeClr val="tx1"/>
                </a:solidFill>
              </a:rPr>
              <a:t>Detectives</a:t>
            </a:r>
          </a:p>
        </c:rich>
      </c:tx>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rgbClr val="50C8A0"/>
            </a:solidFill>
            <a:ln>
              <a:noFill/>
            </a:ln>
            <a:effectLst/>
          </c:spPr>
          <c:invertIfNegative val="0"/>
          <c:dLbls>
            <c:delete val="1"/>
          </c:dLbls>
          <c:cat>
            <c:numRef>
              <c:f>Sheet1!$A$2:$A$3</c:f>
              <c:numCache>
                <c:formatCode>General</c:formatCode>
                <c:ptCount val="2"/>
                <c:pt idx="0">
                  <c:v>2003</c:v>
                </c:pt>
                <c:pt idx="1">
                  <c:v>2016</c:v>
                </c:pt>
              </c:numCache>
            </c:numRef>
          </c:cat>
          <c:val>
            <c:numRef>
              <c:f>Sheet1!$B$2:$B$3</c:f>
              <c:numCache>
                <c:formatCode>#,##0</c:formatCode>
                <c:ptCount val="2"/>
                <c:pt idx="0">
                  <c:v>87480</c:v>
                </c:pt>
                <c:pt idx="1">
                  <c:v>104980</c:v>
                </c:pt>
              </c:numCache>
            </c:numRef>
          </c:val>
          <c:extLst>
            <c:ext xmlns:c16="http://schemas.microsoft.com/office/drawing/2014/chart" uri="{C3380CC4-5D6E-409C-BE32-E72D297353CC}">
              <c16:uniqueId val="{00000002-2A45-426A-AFA9-8A1C9002BABA}"/>
            </c:ext>
          </c:extLst>
        </c:ser>
        <c:dLbls>
          <c:dLblPos val="outEnd"/>
          <c:showLegendKey val="0"/>
          <c:showVal val="1"/>
          <c:showCatName val="0"/>
          <c:showSerName val="0"/>
          <c:showPercent val="0"/>
          <c:showBubbleSize val="0"/>
        </c:dLbls>
        <c:gapWidth val="219"/>
        <c:overlap val="-27"/>
        <c:axId val="132876160"/>
        <c:axId val="132877696"/>
      </c:barChart>
      <c:catAx>
        <c:axId val="1328761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32877696"/>
        <c:crosses val="autoZero"/>
        <c:auto val="1"/>
        <c:lblAlgn val="ctr"/>
        <c:lblOffset val="100"/>
        <c:noMultiLvlLbl val="0"/>
      </c:catAx>
      <c:valAx>
        <c:axId val="132877696"/>
        <c:scaling>
          <c:orientation val="minMax"/>
        </c:scaling>
        <c:delete val="1"/>
        <c:axPos val="l"/>
        <c:numFmt formatCode="#,##0" sourceLinked="1"/>
        <c:majorTickMark val="none"/>
        <c:minorTickMark val="none"/>
        <c:tickLblPos val="nextTo"/>
        <c:crossAx val="132876160"/>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r>
              <a:rPr lang="en-US" sz="1400" b="1" u="sng" dirty="0">
                <a:solidFill>
                  <a:schemeClr val="tx1"/>
                </a:solidFill>
              </a:rPr>
              <a:t>Lawyer</a:t>
            </a:r>
          </a:p>
        </c:rich>
      </c:tx>
      <c:overlay val="0"/>
      <c:spPr>
        <a:noFill/>
        <a:ln>
          <a:noFill/>
        </a:ln>
        <a:effectLst/>
      </c:spPr>
      <c:txPr>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5383B7"/>
            </a:solidFill>
            <a:ln>
              <a:noFill/>
            </a:ln>
            <a:effectLst/>
          </c:spPr>
          <c:invertIfNegative val="0"/>
          <c:dPt>
            <c:idx val="0"/>
            <c:invertIfNegative val="0"/>
            <c:bubble3D val="0"/>
            <c:spPr>
              <a:solidFill>
                <a:srgbClr val="5383B7"/>
              </a:solidFill>
              <a:ln>
                <a:noFill/>
              </a:ln>
              <a:effectLst/>
            </c:spPr>
            <c:extLst>
              <c:ext xmlns:c16="http://schemas.microsoft.com/office/drawing/2014/chart" uri="{C3380CC4-5D6E-409C-BE32-E72D297353CC}">
                <c16:uniqueId val="{00000000-F773-45C1-969B-19ABA406124F}"/>
              </c:ext>
            </c:extLst>
          </c:dPt>
          <c:dLbls>
            <c:delete val="1"/>
          </c:dLbls>
          <c:cat>
            <c:numRef>
              <c:f>Sheet1!$A$2:$A$3</c:f>
              <c:numCache>
                <c:formatCode>General</c:formatCode>
                <c:ptCount val="2"/>
                <c:pt idx="0">
                  <c:v>2001</c:v>
                </c:pt>
                <c:pt idx="1">
                  <c:v>2016</c:v>
                </c:pt>
              </c:numCache>
            </c:numRef>
          </c:cat>
          <c:val>
            <c:numRef>
              <c:f>Sheet1!$B$2:$B$3</c:f>
              <c:numCache>
                <c:formatCode>#,##0</c:formatCode>
                <c:ptCount val="2"/>
                <c:pt idx="0">
                  <c:v>490000</c:v>
                </c:pt>
                <c:pt idx="1">
                  <c:v>619530</c:v>
                </c:pt>
              </c:numCache>
            </c:numRef>
          </c:val>
          <c:extLst>
            <c:ext xmlns:c16="http://schemas.microsoft.com/office/drawing/2014/chart" uri="{C3380CC4-5D6E-409C-BE32-E72D297353CC}">
              <c16:uniqueId val="{00000002-F773-45C1-969B-19ABA406124F}"/>
            </c:ext>
          </c:extLst>
        </c:ser>
        <c:dLbls>
          <c:dLblPos val="outEnd"/>
          <c:showLegendKey val="0"/>
          <c:showVal val="1"/>
          <c:showCatName val="0"/>
          <c:showSerName val="0"/>
          <c:showPercent val="0"/>
          <c:showBubbleSize val="0"/>
        </c:dLbls>
        <c:gapWidth val="219"/>
        <c:overlap val="-27"/>
        <c:axId val="132903680"/>
        <c:axId val="132905216"/>
      </c:barChart>
      <c:catAx>
        <c:axId val="1329036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32905216"/>
        <c:crosses val="autoZero"/>
        <c:auto val="1"/>
        <c:lblAlgn val="ctr"/>
        <c:lblOffset val="100"/>
        <c:noMultiLvlLbl val="0"/>
      </c:catAx>
      <c:valAx>
        <c:axId val="132905216"/>
        <c:scaling>
          <c:orientation val="minMax"/>
        </c:scaling>
        <c:delete val="1"/>
        <c:axPos val="l"/>
        <c:numFmt formatCode="#,##0" sourceLinked="1"/>
        <c:majorTickMark val="none"/>
        <c:minorTickMark val="none"/>
        <c:tickLblPos val="nextTo"/>
        <c:crossAx val="132903680"/>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r>
              <a:rPr lang="en-US" sz="1400" b="1" u="sng" dirty="0">
                <a:solidFill>
                  <a:schemeClr val="tx1"/>
                </a:solidFill>
              </a:rPr>
              <a:t>Fitness</a:t>
            </a:r>
            <a:r>
              <a:rPr lang="en-US" sz="1400" b="1" u="sng" baseline="0" dirty="0">
                <a:solidFill>
                  <a:schemeClr val="tx1"/>
                </a:solidFill>
              </a:rPr>
              <a:t> Trainers</a:t>
            </a:r>
            <a:endParaRPr lang="en-US" sz="1400" b="1" u="sng" dirty="0">
              <a:solidFill>
                <a:schemeClr val="tx1"/>
              </a:solidFill>
            </a:endParaRPr>
          </a:p>
        </c:rich>
      </c:tx>
      <c:overlay val="0"/>
      <c:spPr>
        <a:noFill/>
        <a:ln>
          <a:noFill/>
        </a:ln>
        <a:effectLst/>
      </c:spPr>
      <c:txPr>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FAB982"/>
            </a:solidFill>
            <a:ln>
              <a:noFill/>
            </a:ln>
            <a:effectLst/>
          </c:spPr>
          <c:invertIfNegative val="0"/>
          <c:dLbls>
            <c:delete val="1"/>
          </c:dLbls>
          <c:cat>
            <c:numRef>
              <c:f>Sheet1!$A$2:$A$3</c:f>
              <c:numCache>
                <c:formatCode>General</c:formatCode>
                <c:ptCount val="2"/>
                <c:pt idx="0">
                  <c:v>2004</c:v>
                </c:pt>
                <c:pt idx="1">
                  <c:v>2016</c:v>
                </c:pt>
              </c:numCache>
            </c:numRef>
          </c:cat>
          <c:val>
            <c:numRef>
              <c:f>Sheet1!$B$2:$B$3</c:f>
              <c:numCache>
                <c:formatCode>#,##0</c:formatCode>
                <c:ptCount val="2"/>
                <c:pt idx="0">
                  <c:v>182280</c:v>
                </c:pt>
                <c:pt idx="1">
                  <c:v>257410</c:v>
                </c:pt>
              </c:numCache>
            </c:numRef>
          </c:val>
          <c:extLst>
            <c:ext xmlns:c16="http://schemas.microsoft.com/office/drawing/2014/chart" uri="{C3380CC4-5D6E-409C-BE32-E72D297353CC}">
              <c16:uniqueId val="{00000002-AD63-4E21-8489-425517525EF0}"/>
            </c:ext>
          </c:extLst>
        </c:ser>
        <c:dLbls>
          <c:dLblPos val="outEnd"/>
          <c:showLegendKey val="0"/>
          <c:showVal val="1"/>
          <c:showCatName val="0"/>
          <c:showSerName val="0"/>
          <c:showPercent val="0"/>
          <c:showBubbleSize val="0"/>
        </c:dLbls>
        <c:gapWidth val="219"/>
        <c:overlap val="-27"/>
        <c:axId val="132987520"/>
        <c:axId val="132989312"/>
      </c:barChart>
      <c:catAx>
        <c:axId val="1329875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32989312"/>
        <c:crosses val="autoZero"/>
        <c:auto val="1"/>
        <c:lblAlgn val="ctr"/>
        <c:lblOffset val="100"/>
        <c:noMultiLvlLbl val="0"/>
      </c:catAx>
      <c:valAx>
        <c:axId val="132989312"/>
        <c:scaling>
          <c:orientation val="minMax"/>
        </c:scaling>
        <c:delete val="1"/>
        <c:axPos val="l"/>
        <c:numFmt formatCode="#,##0" sourceLinked="1"/>
        <c:majorTickMark val="none"/>
        <c:minorTickMark val="none"/>
        <c:tickLblPos val="nextTo"/>
        <c:crossAx val="132987520"/>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368FF2-FCCD-44C7-92B8-01A41A96B606}"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62AC4728-F445-4B6E-8E7A-A25648C2B5B1}">
      <dgm:prSet phldrT="[Text]" custT="1"/>
      <dgm:spPr>
        <a:solidFill>
          <a:srgbClr val="50C8A0"/>
        </a:solidFill>
        <a:ln>
          <a:solidFill>
            <a:srgbClr val="50C8A0"/>
          </a:solidFill>
        </a:ln>
      </dgm:spPr>
      <dgm:t>
        <a:bodyPr/>
        <a:lstStyle/>
        <a:p>
          <a:r>
            <a:rPr lang="en-US" sz="1200" b="1" dirty="0"/>
            <a:t>Commerce</a:t>
          </a:r>
        </a:p>
      </dgm:t>
    </dgm:pt>
    <dgm:pt modelId="{5710C019-6C12-4415-91BF-858287E91D3B}" type="parTrans" cxnId="{283557D7-49D6-4DE9-A3A4-3853F6B9B740}">
      <dgm:prSet/>
      <dgm:spPr/>
      <dgm:t>
        <a:bodyPr/>
        <a:lstStyle/>
        <a:p>
          <a:endParaRPr lang="en-US" sz="2800" b="1"/>
        </a:p>
      </dgm:t>
    </dgm:pt>
    <dgm:pt modelId="{ED6C9212-3088-4A03-947B-5DCC0043B9DF}" type="sibTrans" cxnId="{283557D7-49D6-4DE9-A3A4-3853F6B9B740}">
      <dgm:prSet/>
      <dgm:spPr/>
      <dgm:t>
        <a:bodyPr/>
        <a:lstStyle/>
        <a:p>
          <a:endParaRPr lang="en-US" sz="2800" b="1"/>
        </a:p>
      </dgm:t>
    </dgm:pt>
    <dgm:pt modelId="{CF76B842-6CC1-4E27-83BE-4242517B2CCA}">
      <dgm:prSet phldrT="[Text]" custT="1"/>
      <dgm:spPr>
        <a:solidFill>
          <a:srgbClr val="50C8A0"/>
        </a:solidFill>
        <a:ln>
          <a:solidFill>
            <a:srgbClr val="50C8A0"/>
          </a:solidFill>
        </a:ln>
      </dgm:spPr>
      <dgm:t>
        <a:bodyPr/>
        <a:lstStyle/>
        <a:p>
          <a:r>
            <a:rPr lang="en-US" sz="1200" b="1" dirty="0"/>
            <a:t>Communal Experiences</a:t>
          </a:r>
        </a:p>
      </dgm:t>
    </dgm:pt>
    <dgm:pt modelId="{68496346-348F-493A-8965-7736ADEDFA68}" type="parTrans" cxnId="{0DE90DED-463C-4E6F-BA01-8DFF5331DF80}">
      <dgm:prSet/>
      <dgm:spPr/>
      <dgm:t>
        <a:bodyPr/>
        <a:lstStyle/>
        <a:p>
          <a:endParaRPr lang="en-US" sz="2800" b="1"/>
        </a:p>
      </dgm:t>
    </dgm:pt>
    <dgm:pt modelId="{82729FF2-8818-41C8-812D-48F3CD74A0EE}" type="sibTrans" cxnId="{0DE90DED-463C-4E6F-BA01-8DFF5331DF80}">
      <dgm:prSet/>
      <dgm:spPr/>
      <dgm:t>
        <a:bodyPr/>
        <a:lstStyle/>
        <a:p>
          <a:endParaRPr lang="en-US" sz="2800" b="1"/>
        </a:p>
      </dgm:t>
    </dgm:pt>
    <dgm:pt modelId="{79ADC8C7-13C2-4D08-809F-86AB8231C7DF}">
      <dgm:prSet phldrT="[Text]" custT="1"/>
      <dgm:spPr>
        <a:solidFill>
          <a:schemeClr val="accent2"/>
        </a:solidFill>
        <a:ln>
          <a:solidFill>
            <a:schemeClr val="accent2"/>
          </a:solidFill>
        </a:ln>
      </dgm:spPr>
      <dgm:t>
        <a:bodyPr/>
        <a:lstStyle/>
        <a:p>
          <a:r>
            <a:rPr lang="en-US" sz="1200" b="1" dirty="0"/>
            <a:t>Culture</a:t>
          </a:r>
        </a:p>
      </dgm:t>
    </dgm:pt>
    <dgm:pt modelId="{469FB9D9-52F4-4C1B-9DCF-DEB6D3380AD1}" type="parTrans" cxnId="{04FAA1DE-E96A-4050-B524-886A3E0B0690}">
      <dgm:prSet/>
      <dgm:spPr/>
      <dgm:t>
        <a:bodyPr/>
        <a:lstStyle/>
        <a:p>
          <a:endParaRPr lang="en-US" sz="2800" b="1"/>
        </a:p>
      </dgm:t>
    </dgm:pt>
    <dgm:pt modelId="{DC6B5F50-0B98-4DE1-BE60-93EF7D18C6A0}" type="sibTrans" cxnId="{04FAA1DE-E96A-4050-B524-886A3E0B0690}">
      <dgm:prSet/>
      <dgm:spPr/>
      <dgm:t>
        <a:bodyPr/>
        <a:lstStyle/>
        <a:p>
          <a:endParaRPr lang="en-US" sz="2800" b="1"/>
        </a:p>
      </dgm:t>
    </dgm:pt>
    <dgm:pt modelId="{29082AC7-1B0C-490A-BA9D-4FA83A1756C8}">
      <dgm:prSet phldrT="[Text]" custT="1"/>
      <dgm:spPr>
        <a:solidFill>
          <a:schemeClr val="accent2"/>
        </a:solidFill>
        <a:ln>
          <a:solidFill>
            <a:schemeClr val="accent2"/>
          </a:solidFill>
        </a:ln>
      </dgm:spPr>
      <dgm:t>
        <a:bodyPr/>
        <a:lstStyle/>
        <a:p>
          <a:r>
            <a:rPr lang="en-US" sz="1200" b="1" dirty="0"/>
            <a:t>Celebrity</a:t>
          </a:r>
        </a:p>
      </dgm:t>
    </dgm:pt>
    <dgm:pt modelId="{17D8BF13-AC95-4BA7-9B3B-87DA377C0EBF}" type="parTrans" cxnId="{CE3E0AFD-46BB-4116-AAED-CAFF528E88DA}">
      <dgm:prSet/>
      <dgm:spPr/>
      <dgm:t>
        <a:bodyPr/>
        <a:lstStyle/>
        <a:p>
          <a:endParaRPr lang="en-US" sz="2800" b="1"/>
        </a:p>
      </dgm:t>
    </dgm:pt>
    <dgm:pt modelId="{6AC11325-B3AE-407C-AEC7-60A0F50B1B22}" type="sibTrans" cxnId="{CE3E0AFD-46BB-4116-AAED-CAFF528E88DA}">
      <dgm:prSet/>
      <dgm:spPr/>
      <dgm:t>
        <a:bodyPr/>
        <a:lstStyle/>
        <a:p>
          <a:endParaRPr lang="en-US" sz="2800" b="1"/>
        </a:p>
      </dgm:t>
    </dgm:pt>
    <dgm:pt modelId="{9BB73FB9-5D71-44FF-AC81-EAD4A44738B5}">
      <dgm:prSet phldrT="[Text]" custT="1"/>
      <dgm:spPr>
        <a:solidFill>
          <a:schemeClr val="accent2"/>
        </a:solidFill>
        <a:ln>
          <a:solidFill>
            <a:schemeClr val="accent2"/>
          </a:solidFill>
        </a:ln>
      </dgm:spPr>
      <dgm:t>
        <a:bodyPr/>
        <a:lstStyle/>
        <a:p>
          <a:r>
            <a:rPr lang="en-US" sz="1200" b="1" dirty="0"/>
            <a:t>Curiosity</a:t>
          </a:r>
        </a:p>
      </dgm:t>
    </dgm:pt>
    <dgm:pt modelId="{24272A14-0D7F-44A2-86A8-12176F51FD75}" type="parTrans" cxnId="{FA403AAE-B20B-4040-B7EB-D03DA923DC97}">
      <dgm:prSet/>
      <dgm:spPr/>
      <dgm:t>
        <a:bodyPr/>
        <a:lstStyle/>
        <a:p>
          <a:endParaRPr lang="en-US" sz="2800" b="1"/>
        </a:p>
      </dgm:t>
    </dgm:pt>
    <dgm:pt modelId="{A486943F-0512-4269-AC52-4398BF5F2BAE}" type="sibTrans" cxnId="{FA403AAE-B20B-4040-B7EB-D03DA923DC97}">
      <dgm:prSet/>
      <dgm:spPr/>
      <dgm:t>
        <a:bodyPr/>
        <a:lstStyle/>
        <a:p>
          <a:endParaRPr lang="en-US" sz="2800" b="1"/>
        </a:p>
      </dgm:t>
    </dgm:pt>
    <dgm:pt modelId="{350603F1-27C4-4E07-9B5D-5253E90BEC5F}">
      <dgm:prSet phldrT="[Text]" custT="1"/>
      <dgm:spPr>
        <a:solidFill>
          <a:schemeClr val="accent4"/>
        </a:solidFill>
        <a:ln>
          <a:solidFill>
            <a:srgbClr val="8064A2"/>
          </a:solidFill>
        </a:ln>
      </dgm:spPr>
      <dgm:t>
        <a:bodyPr/>
        <a:lstStyle/>
        <a:p>
          <a:r>
            <a:rPr lang="en-US" sz="1200" b="1" dirty="0"/>
            <a:t>Change</a:t>
          </a:r>
        </a:p>
      </dgm:t>
    </dgm:pt>
    <dgm:pt modelId="{7A22AF4E-E4FD-4872-8C10-27C78D0F8346}" type="parTrans" cxnId="{46A08364-AE22-43B1-9389-1A22E19EDCBE}">
      <dgm:prSet/>
      <dgm:spPr/>
      <dgm:t>
        <a:bodyPr/>
        <a:lstStyle/>
        <a:p>
          <a:endParaRPr lang="en-US" sz="2800" b="1"/>
        </a:p>
      </dgm:t>
    </dgm:pt>
    <dgm:pt modelId="{A9D0E2D2-2ABE-46F0-B4F8-4EC3504429B9}" type="sibTrans" cxnId="{46A08364-AE22-43B1-9389-1A22E19EDCBE}">
      <dgm:prSet/>
      <dgm:spPr/>
      <dgm:t>
        <a:bodyPr/>
        <a:lstStyle/>
        <a:p>
          <a:endParaRPr lang="en-US" sz="2800" b="1"/>
        </a:p>
      </dgm:t>
    </dgm:pt>
    <dgm:pt modelId="{46560E70-B4BF-42DC-8F61-500B02E204CC}">
      <dgm:prSet phldrT="[Text]" custT="1"/>
      <dgm:spPr>
        <a:solidFill>
          <a:schemeClr val="accent4"/>
        </a:solidFill>
        <a:ln>
          <a:solidFill>
            <a:srgbClr val="8064A2"/>
          </a:solidFill>
        </a:ln>
      </dgm:spPr>
      <dgm:t>
        <a:bodyPr/>
        <a:lstStyle/>
        <a:p>
          <a:r>
            <a:rPr lang="en-US" sz="1200" b="1" dirty="0"/>
            <a:t>Charity</a:t>
          </a:r>
        </a:p>
      </dgm:t>
    </dgm:pt>
    <dgm:pt modelId="{62CE3F8C-477F-4E19-8C63-433433E994F2}" type="parTrans" cxnId="{0BFBDFCE-A009-49F2-9A0F-6B88760925F3}">
      <dgm:prSet/>
      <dgm:spPr/>
      <dgm:t>
        <a:bodyPr/>
        <a:lstStyle/>
        <a:p>
          <a:endParaRPr lang="en-US" sz="2800" b="1"/>
        </a:p>
      </dgm:t>
    </dgm:pt>
    <dgm:pt modelId="{B2A372A0-22F0-4D95-985F-63F9A895D2F2}" type="sibTrans" cxnId="{0BFBDFCE-A009-49F2-9A0F-6B88760925F3}">
      <dgm:prSet/>
      <dgm:spPr/>
      <dgm:t>
        <a:bodyPr/>
        <a:lstStyle/>
        <a:p>
          <a:endParaRPr lang="en-US" sz="2800" b="1"/>
        </a:p>
      </dgm:t>
    </dgm:pt>
    <dgm:pt modelId="{BB1D49B2-5449-4F5D-90B9-27DF1B2639D6}" type="pres">
      <dgm:prSet presAssocID="{E7368FF2-FCCD-44C7-92B8-01A41A96B606}" presName="cycle" presStyleCnt="0">
        <dgm:presLayoutVars>
          <dgm:dir/>
          <dgm:resizeHandles val="exact"/>
        </dgm:presLayoutVars>
      </dgm:prSet>
      <dgm:spPr/>
    </dgm:pt>
    <dgm:pt modelId="{2569DB0E-5CF3-47D5-A5E4-8EC39F92F5D4}" type="pres">
      <dgm:prSet presAssocID="{62AC4728-F445-4B6E-8E7A-A25648C2B5B1}" presName="node" presStyleLbl="node1" presStyleIdx="0" presStyleCnt="7">
        <dgm:presLayoutVars>
          <dgm:bulletEnabled val="1"/>
        </dgm:presLayoutVars>
      </dgm:prSet>
      <dgm:spPr/>
    </dgm:pt>
    <dgm:pt modelId="{B6CD1F40-537E-4A64-90B6-9AAAB2D5CEE3}" type="pres">
      <dgm:prSet presAssocID="{62AC4728-F445-4B6E-8E7A-A25648C2B5B1}" presName="spNode" presStyleCnt="0"/>
      <dgm:spPr/>
    </dgm:pt>
    <dgm:pt modelId="{43BD6A23-4D72-4E95-A38D-A8C31A4095E5}" type="pres">
      <dgm:prSet presAssocID="{ED6C9212-3088-4A03-947B-5DCC0043B9DF}" presName="sibTrans" presStyleLbl="sibTrans1D1" presStyleIdx="0" presStyleCnt="7"/>
      <dgm:spPr/>
    </dgm:pt>
    <dgm:pt modelId="{63238D89-D7E4-4D86-A39F-E3DD26366551}" type="pres">
      <dgm:prSet presAssocID="{CF76B842-6CC1-4E27-83BE-4242517B2CCA}" presName="node" presStyleLbl="node1" presStyleIdx="1" presStyleCnt="7" custRadScaleRad="98732" custRadScaleInc="-3437">
        <dgm:presLayoutVars>
          <dgm:bulletEnabled val="1"/>
        </dgm:presLayoutVars>
      </dgm:prSet>
      <dgm:spPr/>
    </dgm:pt>
    <dgm:pt modelId="{102B19BF-7170-48A5-9DC0-D1A168B58D5D}" type="pres">
      <dgm:prSet presAssocID="{CF76B842-6CC1-4E27-83BE-4242517B2CCA}" presName="spNode" presStyleCnt="0"/>
      <dgm:spPr/>
    </dgm:pt>
    <dgm:pt modelId="{424C6736-5B43-48F0-A6F9-74C90C8225F8}" type="pres">
      <dgm:prSet presAssocID="{82729FF2-8818-41C8-812D-48F3CD74A0EE}" presName="sibTrans" presStyleLbl="sibTrans1D1" presStyleIdx="1" presStyleCnt="7"/>
      <dgm:spPr/>
    </dgm:pt>
    <dgm:pt modelId="{7763CFE7-4384-4655-AEA9-F4214E3944B7}" type="pres">
      <dgm:prSet presAssocID="{79ADC8C7-13C2-4D08-809F-86AB8231C7DF}" presName="node" presStyleLbl="node1" presStyleIdx="2" presStyleCnt="7">
        <dgm:presLayoutVars>
          <dgm:bulletEnabled val="1"/>
        </dgm:presLayoutVars>
      </dgm:prSet>
      <dgm:spPr/>
    </dgm:pt>
    <dgm:pt modelId="{773529D3-B352-4351-BC38-CAD7231997CF}" type="pres">
      <dgm:prSet presAssocID="{79ADC8C7-13C2-4D08-809F-86AB8231C7DF}" presName="spNode" presStyleCnt="0"/>
      <dgm:spPr/>
    </dgm:pt>
    <dgm:pt modelId="{B35D7EFD-5DEB-4D5A-A3A1-BF0F6CAC7672}" type="pres">
      <dgm:prSet presAssocID="{DC6B5F50-0B98-4DE1-BE60-93EF7D18C6A0}" presName="sibTrans" presStyleLbl="sibTrans1D1" presStyleIdx="2" presStyleCnt="7"/>
      <dgm:spPr/>
    </dgm:pt>
    <dgm:pt modelId="{5991BFD8-F4CA-4370-8662-0EEFB382C926}" type="pres">
      <dgm:prSet presAssocID="{29082AC7-1B0C-490A-BA9D-4FA83A1756C8}" presName="node" presStyleLbl="node1" presStyleIdx="3" presStyleCnt="7">
        <dgm:presLayoutVars>
          <dgm:bulletEnabled val="1"/>
        </dgm:presLayoutVars>
      </dgm:prSet>
      <dgm:spPr/>
    </dgm:pt>
    <dgm:pt modelId="{AD76EF8D-5887-4FAF-A383-91EF099EC686}" type="pres">
      <dgm:prSet presAssocID="{29082AC7-1B0C-490A-BA9D-4FA83A1756C8}" presName="spNode" presStyleCnt="0"/>
      <dgm:spPr/>
    </dgm:pt>
    <dgm:pt modelId="{F36239F9-A59C-4F7E-8960-EB7C29F1BDFD}" type="pres">
      <dgm:prSet presAssocID="{6AC11325-B3AE-407C-AEC7-60A0F50B1B22}" presName="sibTrans" presStyleLbl="sibTrans1D1" presStyleIdx="3" presStyleCnt="7"/>
      <dgm:spPr/>
    </dgm:pt>
    <dgm:pt modelId="{4A17E2A2-FD2A-4F87-AAF6-2249255E6EF9}" type="pres">
      <dgm:prSet presAssocID="{9BB73FB9-5D71-44FF-AC81-EAD4A44738B5}" presName="node" presStyleLbl="node1" presStyleIdx="4" presStyleCnt="7">
        <dgm:presLayoutVars>
          <dgm:bulletEnabled val="1"/>
        </dgm:presLayoutVars>
      </dgm:prSet>
      <dgm:spPr/>
    </dgm:pt>
    <dgm:pt modelId="{6737FA5E-E049-4601-BD4B-5C693C47A8EF}" type="pres">
      <dgm:prSet presAssocID="{9BB73FB9-5D71-44FF-AC81-EAD4A44738B5}" presName="spNode" presStyleCnt="0"/>
      <dgm:spPr/>
    </dgm:pt>
    <dgm:pt modelId="{E03A82DC-2D1B-4AED-998E-55148A06B515}" type="pres">
      <dgm:prSet presAssocID="{A486943F-0512-4269-AC52-4398BF5F2BAE}" presName="sibTrans" presStyleLbl="sibTrans1D1" presStyleIdx="4" presStyleCnt="7"/>
      <dgm:spPr/>
    </dgm:pt>
    <dgm:pt modelId="{90C2E107-F79F-4106-BC9A-31273F7E64C3}" type="pres">
      <dgm:prSet presAssocID="{350603F1-27C4-4E07-9B5D-5253E90BEC5F}" presName="node" presStyleLbl="node1" presStyleIdx="5" presStyleCnt="7">
        <dgm:presLayoutVars>
          <dgm:bulletEnabled val="1"/>
        </dgm:presLayoutVars>
      </dgm:prSet>
      <dgm:spPr/>
    </dgm:pt>
    <dgm:pt modelId="{5E17C34B-CA08-4D4F-B1E5-DC3C807CC99A}" type="pres">
      <dgm:prSet presAssocID="{350603F1-27C4-4E07-9B5D-5253E90BEC5F}" presName="spNode" presStyleCnt="0"/>
      <dgm:spPr/>
    </dgm:pt>
    <dgm:pt modelId="{D1734ED7-0F65-4155-8B04-B1F216BF53B4}" type="pres">
      <dgm:prSet presAssocID="{A9D0E2D2-2ABE-46F0-B4F8-4EC3504429B9}" presName="sibTrans" presStyleLbl="sibTrans1D1" presStyleIdx="5" presStyleCnt="7"/>
      <dgm:spPr/>
    </dgm:pt>
    <dgm:pt modelId="{698EB85F-EA64-474A-89DD-33E1AB42086A}" type="pres">
      <dgm:prSet presAssocID="{46560E70-B4BF-42DC-8F61-500B02E204CC}" presName="node" presStyleLbl="node1" presStyleIdx="6" presStyleCnt="7">
        <dgm:presLayoutVars>
          <dgm:bulletEnabled val="1"/>
        </dgm:presLayoutVars>
      </dgm:prSet>
      <dgm:spPr/>
    </dgm:pt>
    <dgm:pt modelId="{86CBB829-E880-4EEC-AF9F-A9E898D0A9C2}" type="pres">
      <dgm:prSet presAssocID="{46560E70-B4BF-42DC-8F61-500B02E204CC}" presName="spNode" presStyleCnt="0"/>
      <dgm:spPr/>
    </dgm:pt>
    <dgm:pt modelId="{44F8E47A-B117-4383-B593-E2D5F3DD420B}" type="pres">
      <dgm:prSet presAssocID="{B2A372A0-22F0-4D95-985F-63F9A895D2F2}" presName="sibTrans" presStyleLbl="sibTrans1D1" presStyleIdx="6" presStyleCnt="7"/>
      <dgm:spPr/>
    </dgm:pt>
  </dgm:ptLst>
  <dgm:cxnLst>
    <dgm:cxn modelId="{2A2E9705-0DD9-434E-AE12-07D158813C92}" type="presOf" srcId="{29082AC7-1B0C-490A-BA9D-4FA83A1756C8}" destId="{5991BFD8-F4CA-4370-8662-0EEFB382C926}" srcOrd="0" destOrd="0" presId="urn:microsoft.com/office/officeart/2005/8/layout/cycle6"/>
    <dgm:cxn modelId="{FFA01907-DB70-40CF-865E-7AA4595F572B}" type="presOf" srcId="{350603F1-27C4-4E07-9B5D-5253E90BEC5F}" destId="{90C2E107-F79F-4106-BC9A-31273F7E64C3}" srcOrd="0" destOrd="0" presId="urn:microsoft.com/office/officeart/2005/8/layout/cycle6"/>
    <dgm:cxn modelId="{861D9F08-D9BF-4430-AC55-DC0885BB9499}" type="presOf" srcId="{62AC4728-F445-4B6E-8E7A-A25648C2B5B1}" destId="{2569DB0E-5CF3-47D5-A5E4-8EC39F92F5D4}" srcOrd="0" destOrd="0" presId="urn:microsoft.com/office/officeart/2005/8/layout/cycle6"/>
    <dgm:cxn modelId="{511DD414-41B8-4BBF-AD2A-F19FC9721672}" type="presOf" srcId="{DC6B5F50-0B98-4DE1-BE60-93EF7D18C6A0}" destId="{B35D7EFD-5DEB-4D5A-A3A1-BF0F6CAC7672}" srcOrd="0" destOrd="0" presId="urn:microsoft.com/office/officeart/2005/8/layout/cycle6"/>
    <dgm:cxn modelId="{42B9CC22-FAC5-4586-BB00-F994B9135222}" type="presOf" srcId="{B2A372A0-22F0-4D95-985F-63F9A895D2F2}" destId="{44F8E47A-B117-4383-B593-E2D5F3DD420B}" srcOrd="0" destOrd="0" presId="urn:microsoft.com/office/officeart/2005/8/layout/cycle6"/>
    <dgm:cxn modelId="{46A08364-AE22-43B1-9389-1A22E19EDCBE}" srcId="{E7368FF2-FCCD-44C7-92B8-01A41A96B606}" destId="{350603F1-27C4-4E07-9B5D-5253E90BEC5F}" srcOrd="5" destOrd="0" parTransId="{7A22AF4E-E4FD-4872-8C10-27C78D0F8346}" sibTransId="{A9D0E2D2-2ABE-46F0-B4F8-4EC3504429B9}"/>
    <dgm:cxn modelId="{4CCD7667-42A9-45D7-B589-435E94C807B6}" type="presOf" srcId="{ED6C9212-3088-4A03-947B-5DCC0043B9DF}" destId="{43BD6A23-4D72-4E95-A38D-A8C31A4095E5}" srcOrd="0" destOrd="0" presId="urn:microsoft.com/office/officeart/2005/8/layout/cycle6"/>
    <dgm:cxn modelId="{AA1B114A-A64A-44C1-B8A2-F03DA2F5A396}" type="presOf" srcId="{A486943F-0512-4269-AC52-4398BF5F2BAE}" destId="{E03A82DC-2D1B-4AED-998E-55148A06B515}" srcOrd="0" destOrd="0" presId="urn:microsoft.com/office/officeart/2005/8/layout/cycle6"/>
    <dgm:cxn modelId="{A7261972-72E3-477C-815D-4B4DD9FF7E78}" type="presOf" srcId="{82729FF2-8818-41C8-812D-48F3CD74A0EE}" destId="{424C6736-5B43-48F0-A6F9-74C90C8225F8}" srcOrd="0" destOrd="0" presId="urn:microsoft.com/office/officeart/2005/8/layout/cycle6"/>
    <dgm:cxn modelId="{1491045A-22C7-4176-974A-5570DFF9D18F}" type="presOf" srcId="{46560E70-B4BF-42DC-8F61-500B02E204CC}" destId="{698EB85F-EA64-474A-89DD-33E1AB42086A}" srcOrd="0" destOrd="0" presId="urn:microsoft.com/office/officeart/2005/8/layout/cycle6"/>
    <dgm:cxn modelId="{4122CD7F-0E8D-4907-B7F1-94A814D99304}" type="presOf" srcId="{E7368FF2-FCCD-44C7-92B8-01A41A96B606}" destId="{BB1D49B2-5449-4F5D-90B9-27DF1B2639D6}" srcOrd="0" destOrd="0" presId="urn:microsoft.com/office/officeart/2005/8/layout/cycle6"/>
    <dgm:cxn modelId="{1EBFF786-AD3C-4F2C-8762-7D2CA8DA39E2}" type="presOf" srcId="{CF76B842-6CC1-4E27-83BE-4242517B2CCA}" destId="{63238D89-D7E4-4D86-A39F-E3DD26366551}" srcOrd="0" destOrd="0" presId="urn:microsoft.com/office/officeart/2005/8/layout/cycle6"/>
    <dgm:cxn modelId="{DF669E8B-F8F0-4C80-8CD1-E2CD75CDB216}" type="presOf" srcId="{79ADC8C7-13C2-4D08-809F-86AB8231C7DF}" destId="{7763CFE7-4384-4655-AEA9-F4214E3944B7}" srcOrd="0" destOrd="0" presId="urn:microsoft.com/office/officeart/2005/8/layout/cycle6"/>
    <dgm:cxn modelId="{2D59FBA8-BCEC-4852-A356-BB408D524AE4}" type="presOf" srcId="{A9D0E2D2-2ABE-46F0-B4F8-4EC3504429B9}" destId="{D1734ED7-0F65-4155-8B04-B1F216BF53B4}" srcOrd="0" destOrd="0" presId="urn:microsoft.com/office/officeart/2005/8/layout/cycle6"/>
    <dgm:cxn modelId="{FA403AAE-B20B-4040-B7EB-D03DA923DC97}" srcId="{E7368FF2-FCCD-44C7-92B8-01A41A96B606}" destId="{9BB73FB9-5D71-44FF-AC81-EAD4A44738B5}" srcOrd="4" destOrd="0" parTransId="{24272A14-0D7F-44A2-86A8-12176F51FD75}" sibTransId="{A486943F-0512-4269-AC52-4398BF5F2BAE}"/>
    <dgm:cxn modelId="{0BFBDFCE-A009-49F2-9A0F-6B88760925F3}" srcId="{E7368FF2-FCCD-44C7-92B8-01A41A96B606}" destId="{46560E70-B4BF-42DC-8F61-500B02E204CC}" srcOrd="6" destOrd="0" parTransId="{62CE3F8C-477F-4E19-8C63-433433E994F2}" sibTransId="{B2A372A0-22F0-4D95-985F-63F9A895D2F2}"/>
    <dgm:cxn modelId="{283557D7-49D6-4DE9-A3A4-3853F6B9B740}" srcId="{E7368FF2-FCCD-44C7-92B8-01A41A96B606}" destId="{62AC4728-F445-4B6E-8E7A-A25648C2B5B1}" srcOrd="0" destOrd="0" parTransId="{5710C019-6C12-4415-91BF-858287E91D3B}" sibTransId="{ED6C9212-3088-4A03-947B-5DCC0043B9DF}"/>
    <dgm:cxn modelId="{04FAA1DE-E96A-4050-B524-886A3E0B0690}" srcId="{E7368FF2-FCCD-44C7-92B8-01A41A96B606}" destId="{79ADC8C7-13C2-4D08-809F-86AB8231C7DF}" srcOrd="2" destOrd="0" parTransId="{469FB9D9-52F4-4C1B-9DCF-DEB6D3380AD1}" sibTransId="{DC6B5F50-0B98-4DE1-BE60-93EF7D18C6A0}"/>
    <dgm:cxn modelId="{1C19B6E9-1003-4EF2-A259-5C98055EBBBC}" type="presOf" srcId="{6AC11325-B3AE-407C-AEC7-60A0F50B1B22}" destId="{F36239F9-A59C-4F7E-8960-EB7C29F1BDFD}" srcOrd="0" destOrd="0" presId="urn:microsoft.com/office/officeart/2005/8/layout/cycle6"/>
    <dgm:cxn modelId="{700AE5E9-CBFE-4E0F-9944-504FA4052EF0}" type="presOf" srcId="{9BB73FB9-5D71-44FF-AC81-EAD4A44738B5}" destId="{4A17E2A2-FD2A-4F87-AAF6-2249255E6EF9}" srcOrd="0" destOrd="0" presId="urn:microsoft.com/office/officeart/2005/8/layout/cycle6"/>
    <dgm:cxn modelId="{0DE90DED-463C-4E6F-BA01-8DFF5331DF80}" srcId="{E7368FF2-FCCD-44C7-92B8-01A41A96B606}" destId="{CF76B842-6CC1-4E27-83BE-4242517B2CCA}" srcOrd="1" destOrd="0" parTransId="{68496346-348F-493A-8965-7736ADEDFA68}" sibTransId="{82729FF2-8818-41C8-812D-48F3CD74A0EE}"/>
    <dgm:cxn modelId="{CE3E0AFD-46BB-4116-AAED-CAFF528E88DA}" srcId="{E7368FF2-FCCD-44C7-92B8-01A41A96B606}" destId="{29082AC7-1B0C-490A-BA9D-4FA83A1756C8}" srcOrd="3" destOrd="0" parTransId="{17D8BF13-AC95-4BA7-9B3B-87DA377C0EBF}" sibTransId="{6AC11325-B3AE-407C-AEC7-60A0F50B1B22}"/>
    <dgm:cxn modelId="{CA87AAEF-6867-43BF-AD88-D23390743087}" type="presParOf" srcId="{BB1D49B2-5449-4F5D-90B9-27DF1B2639D6}" destId="{2569DB0E-5CF3-47D5-A5E4-8EC39F92F5D4}" srcOrd="0" destOrd="0" presId="urn:microsoft.com/office/officeart/2005/8/layout/cycle6"/>
    <dgm:cxn modelId="{B50E5572-4DBE-4981-995E-F9BD304DF997}" type="presParOf" srcId="{BB1D49B2-5449-4F5D-90B9-27DF1B2639D6}" destId="{B6CD1F40-537E-4A64-90B6-9AAAB2D5CEE3}" srcOrd="1" destOrd="0" presId="urn:microsoft.com/office/officeart/2005/8/layout/cycle6"/>
    <dgm:cxn modelId="{3CD552E0-F27B-44F2-861F-312EC5E04091}" type="presParOf" srcId="{BB1D49B2-5449-4F5D-90B9-27DF1B2639D6}" destId="{43BD6A23-4D72-4E95-A38D-A8C31A4095E5}" srcOrd="2" destOrd="0" presId="urn:microsoft.com/office/officeart/2005/8/layout/cycle6"/>
    <dgm:cxn modelId="{3141FD27-B191-493E-BF76-364D018AA7B9}" type="presParOf" srcId="{BB1D49B2-5449-4F5D-90B9-27DF1B2639D6}" destId="{63238D89-D7E4-4D86-A39F-E3DD26366551}" srcOrd="3" destOrd="0" presId="urn:microsoft.com/office/officeart/2005/8/layout/cycle6"/>
    <dgm:cxn modelId="{32095DEE-0DDB-42DC-8BD0-68C0ADD61171}" type="presParOf" srcId="{BB1D49B2-5449-4F5D-90B9-27DF1B2639D6}" destId="{102B19BF-7170-48A5-9DC0-D1A168B58D5D}" srcOrd="4" destOrd="0" presId="urn:microsoft.com/office/officeart/2005/8/layout/cycle6"/>
    <dgm:cxn modelId="{26ACBCA6-C984-47AB-A401-08EAAFDF037D}" type="presParOf" srcId="{BB1D49B2-5449-4F5D-90B9-27DF1B2639D6}" destId="{424C6736-5B43-48F0-A6F9-74C90C8225F8}" srcOrd="5" destOrd="0" presId="urn:microsoft.com/office/officeart/2005/8/layout/cycle6"/>
    <dgm:cxn modelId="{162125E7-357F-48AC-8516-0C03462BA117}" type="presParOf" srcId="{BB1D49B2-5449-4F5D-90B9-27DF1B2639D6}" destId="{7763CFE7-4384-4655-AEA9-F4214E3944B7}" srcOrd="6" destOrd="0" presId="urn:microsoft.com/office/officeart/2005/8/layout/cycle6"/>
    <dgm:cxn modelId="{B30AD112-C846-4AD3-AB3C-28A07AE028A6}" type="presParOf" srcId="{BB1D49B2-5449-4F5D-90B9-27DF1B2639D6}" destId="{773529D3-B352-4351-BC38-CAD7231997CF}" srcOrd="7" destOrd="0" presId="urn:microsoft.com/office/officeart/2005/8/layout/cycle6"/>
    <dgm:cxn modelId="{B08AF0F6-36F7-42AF-8C97-427F2150BEE7}" type="presParOf" srcId="{BB1D49B2-5449-4F5D-90B9-27DF1B2639D6}" destId="{B35D7EFD-5DEB-4D5A-A3A1-BF0F6CAC7672}" srcOrd="8" destOrd="0" presId="urn:microsoft.com/office/officeart/2005/8/layout/cycle6"/>
    <dgm:cxn modelId="{2B8871AC-D952-46CC-B8F2-D32690D6183C}" type="presParOf" srcId="{BB1D49B2-5449-4F5D-90B9-27DF1B2639D6}" destId="{5991BFD8-F4CA-4370-8662-0EEFB382C926}" srcOrd="9" destOrd="0" presId="urn:microsoft.com/office/officeart/2005/8/layout/cycle6"/>
    <dgm:cxn modelId="{584AB8DA-9D98-444F-BD77-67C30C8A2EAE}" type="presParOf" srcId="{BB1D49B2-5449-4F5D-90B9-27DF1B2639D6}" destId="{AD76EF8D-5887-4FAF-A383-91EF099EC686}" srcOrd="10" destOrd="0" presId="urn:microsoft.com/office/officeart/2005/8/layout/cycle6"/>
    <dgm:cxn modelId="{885FAD7C-3612-404C-8B72-0755907111EE}" type="presParOf" srcId="{BB1D49B2-5449-4F5D-90B9-27DF1B2639D6}" destId="{F36239F9-A59C-4F7E-8960-EB7C29F1BDFD}" srcOrd="11" destOrd="0" presId="urn:microsoft.com/office/officeart/2005/8/layout/cycle6"/>
    <dgm:cxn modelId="{E22F29D1-23EB-4BFA-8B8B-4C4E854D252F}" type="presParOf" srcId="{BB1D49B2-5449-4F5D-90B9-27DF1B2639D6}" destId="{4A17E2A2-FD2A-4F87-AAF6-2249255E6EF9}" srcOrd="12" destOrd="0" presId="urn:microsoft.com/office/officeart/2005/8/layout/cycle6"/>
    <dgm:cxn modelId="{CC7974A8-8C22-40F9-8840-69F5C63C743B}" type="presParOf" srcId="{BB1D49B2-5449-4F5D-90B9-27DF1B2639D6}" destId="{6737FA5E-E049-4601-BD4B-5C693C47A8EF}" srcOrd="13" destOrd="0" presId="urn:microsoft.com/office/officeart/2005/8/layout/cycle6"/>
    <dgm:cxn modelId="{7A654EFD-B755-4DB6-9D1D-03875D5F94F7}" type="presParOf" srcId="{BB1D49B2-5449-4F5D-90B9-27DF1B2639D6}" destId="{E03A82DC-2D1B-4AED-998E-55148A06B515}" srcOrd="14" destOrd="0" presId="urn:microsoft.com/office/officeart/2005/8/layout/cycle6"/>
    <dgm:cxn modelId="{BDCE78EF-AEBE-478F-BC6E-F5486805E135}" type="presParOf" srcId="{BB1D49B2-5449-4F5D-90B9-27DF1B2639D6}" destId="{90C2E107-F79F-4106-BC9A-31273F7E64C3}" srcOrd="15" destOrd="0" presId="urn:microsoft.com/office/officeart/2005/8/layout/cycle6"/>
    <dgm:cxn modelId="{3C501DC2-705B-41F7-BD5E-61F1A1A212B5}" type="presParOf" srcId="{BB1D49B2-5449-4F5D-90B9-27DF1B2639D6}" destId="{5E17C34B-CA08-4D4F-B1E5-DC3C807CC99A}" srcOrd="16" destOrd="0" presId="urn:microsoft.com/office/officeart/2005/8/layout/cycle6"/>
    <dgm:cxn modelId="{043BC91E-A21C-4797-A511-FFF152E894D4}" type="presParOf" srcId="{BB1D49B2-5449-4F5D-90B9-27DF1B2639D6}" destId="{D1734ED7-0F65-4155-8B04-B1F216BF53B4}" srcOrd="17" destOrd="0" presId="urn:microsoft.com/office/officeart/2005/8/layout/cycle6"/>
    <dgm:cxn modelId="{68AFD219-0940-4225-BA88-D4F13F13AC63}" type="presParOf" srcId="{BB1D49B2-5449-4F5D-90B9-27DF1B2639D6}" destId="{698EB85F-EA64-474A-89DD-33E1AB42086A}" srcOrd="18" destOrd="0" presId="urn:microsoft.com/office/officeart/2005/8/layout/cycle6"/>
    <dgm:cxn modelId="{E122D30E-78A7-4B7F-8746-25B31865933E}" type="presParOf" srcId="{BB1D49B2-5449-4F5D-90B9-27DF1B2639D6}" destId="{86CBB829-E880-4EEC-AF9F-A9E898D0A9C2}" srcOrd="19" destOrd="0" presId="urn:microsoft.com/office/officeart/2005/8/layout/cycle6"/>
    <dgm:cxn modelId="{96BE2573-29E6-4BC6-A848-C5D412E021B5}" type="presParOf" srcId="{BB1D49B2-5449-4F5D-90B9-27DF1B2639D6}" destId="{44F8E47A-B117-4383-B593-E2D5F3DD420B}"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368FF2-FCCD-44C7-92B8-01A41A96B606}"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62AC4728-F445-4B6E-8E7A-A25648C2B5B1}">
      <dgm:prSet phldrT="[Text]" custT="1"/>
      <dgm:spPr>
        <a:solidFill>
          <a:schemeClr val="bg1">
            <a:lumMod val="95000"/>
          </a:schemeClr>
        </a:solidFill>
        <a:ln>
          <a:solidFill>
            <a:schemeClr val="bg1">
              <a:lumMod val="85000"/>
            </a:schemeClr>
          </a:solidFill>
        </a:ln>
      </dgm:spPr>
      <dgm:t>
        <a:bodyPr/>
        <a:lstStyle/>
        <a:p>
          <a:r>
            <a:rPr lang="en-US" sz="1200" b="1" dirty="0">
              <a:solidFill>
                <a:schemeClr val="bg1">
                  <a:lumMod val="85000"/>
                </a:schemeClr>
              </a:solidFill>
            </a:rPr>
            <a:t>Commerce</a:t>
          </a:r>
        </a:p>
      </dgm:t>
    </dgm:pt>
    <dgm:pt modelId="{5710C019-6C12-4415-91BF-858287E91D3B}" type="parTrans" cxnId="{283557D7-49D6-4DE9-A3A4-3853F6B9B740}">
      <dgm:prSet/>
      <dgm:spPr/>
      <dgm:t>
        <a:bodyPr/>
        <a:lstStyle/>
        <a:p>
          <a:endParaRPr lang="en-US" sz="2800" b="1"/>
        </a:p>
      </dgm:t>
    </dgm:pt>
    <dgm:pt modelId="{ED6C9212-3088-4A03-947B-5DCC0043B9DF}" type="sibTrans" cxnId="{283557D7-49D6-4DE9-A3A4-3853F6B9B740}">
      <dgm:prSet/>
      <dgm:spPr/>
      <dgm:t>
        <a:bodyPr/>
        <a:lstStyle/>
        <a:p>
          <a:endParaRPr lang="en-US" sz="2800" b="1"/>
        </a:p>
      </dgm:t>
    </dgm:pt>
    <dgm:pt modelId="{CF76B842-6CC1-4E27-83BE-4242517B2CCA}">
      <dgm:prSet phldrT="[Text]" custT="1"/>
      <dgm:spPr>
        <a:solidFill>
          <a:schemeClr val="bg1">
            <a:lumMod val="95000"/>
          </a:schemeClr>
        </a:solidFill>
        <a:ln>
          <a:solidFill>
            <a:schemeClr val="bg1">
              <a:lumMod val="85000"/>
            </a:schemeClr>
          </a:solidFill>
        </a:ln>
      </dgm:spPr>
      <dgm:t>
        <a:bodyPr/>
        <a:lstStyle/>
        <a:p>
          <a:r>
            <a:rPr lang="en-US" sz="1200" b="1" dirty="0">
              <a:solidFill>
                <a:schemeClr val="bg1">
                  <a:lumMod val="85000"/>
                </a:schemeClr>
              </a:solidFill>
            </a:rPr>
            <a:t>Communal Experiences</a:t>
          </a:r>
        </a:p>
      </dgm:t>
    </dgm:pt>
    <dgm:pt modelId="{68496346-348F-493A-8965-7736ADEDFA68}" type="parTrans" cxnId="{0DE90DED-463C-4E6F-BA01-8DFF5331DF80}">
      <dgm:prSet/>
      <dgm:spPr/>
      <dgm:t>
        <a:bodyPr/>
        <a:lstStyle/>
        <a:p>
          <a:endParaRPr lang="en-US" sz="2800" b="1"/>
        </a:p>
      </dgm:t>
    </dgm:pt>
    <dgm:pt modelId="{82729FF2-8818-41C8-812D-48F3CD74A0EE}" type="sibTrans" cxnId="{0DE90DED-463C-4E6F-BA01-8DFF5331DF80}">
      <dgm:prSet/>
      <dgm:spPr/>
      <dgm:t>
        <a:bodyPr/>
        <a:lstStyle/>
        <a:p>
          <a:endParaRPr lang="en-US" sz="2800" b="1"/>
        </a:p>
      </dgm:t>
    </dgm:pt>
    <dgm:pt modelId="{79ADC8C7-13C2-4D08-809F-86AB8231C7DF}">
      <dgm:prSet phldrT="[Text]" custT="1"/>
      <dgm:spPr>
        <a:solidFill>
          <a:schemeClr val="accent2"/>
        </a:solidFill>
        <a:ln>
          <a:solidFill>
            <a:schemeClr val="accent2"/>
          </a:solidFill>
        </a:ln>
      </dgm:spPr>
      <dgm:t>
        <a:bodyPr/>
        <a:lstStyle/>
        <a:p>
          <a:r>
            <a:rPr lang="en-US" sz="1200" b="1" dirty="0"/>
            <a:t>Culture</a:t>
          </a:r>
        </a:p>
      </dgm:t>
    </dgm:pt>
    <dgm:pt modelId="{469FB9D9-52F4-4C1B-9DCF-DEB6D3380AD1}" type="parTrans" cxnId="{04FAA1DE-E96A-4050-B524-886A3E0B0690}">
      <dgm:prSet/>
      <dgm:spPr/>
      <dgm:t>
        <a:bodyPr/>
        <a:lstStyle/>
        <a:p>
          <a:endParaRPr lang="en-US" sz="2800" b="1"/>
        </a:p>
      </dgm:t>
    </dgm:pt>
    <dgm:pt modelId="{DC6B5F50-0B98-4DE1-BE60-93EF7D18C6A0}" type="sibTrans" cxnId="{04FAA1DE-E96A-4050-B524-886A3E0B0690}">
      <dgm:prSet/>
      <dgm:spPr/>
      <dgm:t>
        <a:bodyPr/>
        <a:lstStyle/>
        <a:p>
          <a:endParaRPr lang="en-US" sz="2800" b="1"/>
        </a:p>
      </dgm:t>
    </dgm:pt>
    <dgm:pt modelId="{29082AC7-1B0C-490A-BA9D-4FA83A1756C8}">
      <dgm:prSet phldrT="[Text]" custT="1"/>
      <dgm:spPr>
        <a:solidFill>
          <a:schemeClr val="accent2"/>
        </a:solidFill>
        <a:ln>
          <a:solidFill>
            <a:schemeClr val="accent2"/>
          </a:solidFill>
        </a:ln>
      </dgm:spPr>
      <dgm:t>
        <a:bodyPr/>
        <a:lstStyle/>
        <a:p>
          <a:r>
            <a:rPr lang="en-US" sz="1200" b="1" dirty="0"/>
            <a:t>Celebrity</a:t>
          </a:r>
        </a:p>
      </dgm:t>
    </dgm:pt>
    <dgm:pt modelId="{17D8BF13-AC95-4BA7-9B3B-87DA377C0EBF}" type="parTrans" cxnId="{CE3E0AFD-46BB-4116-AAED-CAFF528E88DA}">
      <dgm:prSet/>
      <dgm:spPr/>
      <dgm:t>
        <a:bodyPr/>
        <a:lstStyle/>
        <a:p>
          <a:endParaRPr lang="en-US" sz="2800" b="1"/>
        </a:p>
      </dgm:t>
    </dgm:pt>
    <dgm:pt modelId="{6AC11325-B3AE-407C-AEC7-60A0F50B1B22}" type="sibTrans" cxnId="{CE3E0AFD-46BB-4116-AAED-CAFF528E88DA}">
      <dgm:prSet/>
      <dgm:spPr/>
      <dgm:t>
        <a:bodyPr/>
        <a:lstStyle/>
        <a:p>
          <a:endParaRPr lang="en-US" sz="2800" b="1"/>
        </a:p>
      </dgm:t>
    </dgm:pt>
    <dgm:pt modelId="{9BB73FB9-5D71-44FF-AC81-EAD4A44738B5}">
      <dgm:prSet phldrT="[Text]" custT="1"/>
      <dgm:spPr>
        <a:solidFill>
          <a:schemeClr val="accent2"/>
        </a:solidFill>
        <a:ln>
          <a:solidFill>
            <a:schemeClr val="accent2"/>
          </a:solidFill>
        </a:ln>
      </dgm:spPr>
      <dgm:t>
        <a:bodyPr/>
        <a:lstStyle/>
        <a:p>
          <a:r>
            <a:rPr lang="en-US" sz="1200" b="1" dirty="0"/>
            <a:t>Curiosity</a:t>
          </a:r>
        </a:p>
      </dgm:t>
    </dgm:pt>
    <dgm:pt modelId="{24272A14-0D7F-44A2-86A8-12176F51FD75}" type="parTrans" cxnId="{FA403AAE-B20B-4040-B7EB-D03DA923DC97}">
      <dgm:prSet/>
      <dgm:spPr/>
      <dgm:t>
        <a:bodyPr/>
        <a:lstStyle/>
        <a:p>
          <a:endParaRPr lang="en-US" sz="2800" b="1"/>
        </a:p>
      </dgm:t>
    </dgm:pt>
    <dgm:pt modelId="{A486943F-0512-4269-AC52-4398BF5F2BAE}" type="sibTrans" cxnId="{FA403AAE-B20B-4040-B7EB-D03DA923DC97}">
      <dgm:prSet/>
      <dgm:spPr/>
      <dgm:t>
        <a:bodyPr/>
        <a:lstStyle/>
        <a:p>
          <a:endParaRPr lang="en-US" sz="2800" b="1"/>
        </a:p>
      </dgm:t>
    </dgm:pt>
    <dgm:pt modelId="{350603F1-27C4-4E07-9B5D-5253E90BEC5F}">
      <dgm:prSet phldrT="[Text]" custT="1"/>
      <dgm:spPr>
        <a:solidFill>
          <a:schemeClr val="accent4"/>
        </a:solidFill>
        <a:ln>
          <a:solidFill>
            <a:srgbClr val="8064A2"/>
          </a:solidFill>
        </a:ln>
      </dgm:spPr>
      <dgm:t>
        <a:bodyPr/>
        <a:lstStyle/>
        <a:p>
          <a:r>
            <a:rPr lang="en-US" sz="1200" b="1" dirty="0"/>
            <a:t>Change</a:t>
          </a:r>
        </a:p>
      </dgm:t>
    </dgm:pt>
    <dgm:pt modelId="{7A22AF4E-E4FD-4872-8C10-27C78D0F8346}" type="parTrans" cxnId="{46A08364-AE22-43B1-9389-1A22E19EDCBE}">
      <dgm:prSet/>
      <dgm:spPr/>
      <dgm:t>
        <a:bodyPr/>
        <a:lstStyle/>
        <a:p>
          <a:endParaRPr lang="en-US" sz="2800" b="1"/>
        </a:p>
      </dgm:t>
    </dgm:pt>
    <dgm:pt modelId="{A9D0E2D2-2ABE-46F0-B4F8-4EC3504429B9}" type="sibTrans" cxnId="{46A08364-AE22-43B1-9389-1A22E19EDCBE}">
      <dgm:prSet/>
      <dgm:spPr/>
      <dgm:t>
        <a:bodyPr/>
        <a:lstStyle/>
        <a:p>
          <a:endParaRPr lang="en-US" sz="2800" b="1"/>
        </a:p>
      </dgm:t>
    </dgm:pt>
    <dgm:pt modelId="{46560E70-B4BF-42DC-8F61-500B02E204CC}">
      <dgm:prSet phldrT="[Text]" custT="1"/>
      <dgm:spPr>
        <a:solidFill>
          <a:schemeClr val="accent4"/>
        </a:solidFill>
        <a:ln>
          <a:solidFill>
            <a:srgbClr val="8064A2"/>
          </a:solidFill>
        </a:ln>
      </dgm:spPr>
      <dgm:t>
        <a:bodyPr/>
        <a:lstStyle/>
        <a:p>
          <a:r>
            <a:rPr lang="en-US" sz="1200" b="1" dirty="0"/>
            <a:t>Charity</a:t>
          </a:r>
        </a:p>
      </dgm:t>
    </dgm:pt>
    <dgm:pt modelId="{62CE3F8C-477F-4E19-8C63-433433E994F2}" type="parTrans" cxnId="{0BFBDFCE-A009-49F2-9A0F-6B88760925F3}">
      <dgm:prSet/>
      <dgm:spPr/>
      <dgm:t>
        <a:bodyPr/>
        <a:lstStyle/>
        <a:p>
          <a:endParaRPr lang="en-US" sz="2800" b="1"/>
        </a:p>
      </dgm:t>
    </dgm:pt>
    <dgm:pt modelId="{B2A372A0-22F0-4D95-985F-63F9A895D2F2}" type="sibTrans" cxnId="{0BFBDFCE-A009-49F2-9A0F-6B88760925F3}">
      <dgm:prSet/>
      <dgm:spPr/>
      <dgm:t>
        <a:bodyPr/>
        <a:lstStyle/>
        <a:p>
          <a:endParaRPr lang="en-US" sz="2800" b="1"/>
        </a:p>
      </dgm:t>
    </dgm:pt>
    <dgm:pt modelId="{BB1D49B2-5449-4F5D-90B9-27DF1B2639D6}" type="pres">
      <dgm:prSet presAssocID="{E7368FF2-FCCD-44C7-92B8-01A41A96B606}" presName="cycle" presStyleCnt="0">
        <dgm:presLayoutVars>
          <dgm:dir/>
          <dgm:resizeHandles val="exact"/>
        </dgm:presLayoutVars>
      </dgm:prSet>
      <dgm:spPr/>
    </dgm:pt>
    <dgm:pt modelId="{2569DB0E-5CF3-47D5-A5E4-8EC39F92F5D4}" type="pres">
      <dgm:prSet presAssocID="{62AC4728-F445-4B6E-8E7A-A25648C2B5B1}" presName="node" presStyleLbl="node1" presStyleIdx="0" presStyleCnt="7">
        <dgm:presLayoutVars>
          <dgm:bulletEnabled val="1"/>
        </dgm:presLayoutVars>
      </dgm:prSet>
      <dgm:spPr/>
    </dgm:pt>
    <dgm:pt modelId="{B6CD1F40-537E-4A64-90B6-9AAAB2D5CEE3}" type="pres">
      <dgm:prSet presAssocID="{62AC4728-F445-4B6E-8E7A-A25648C2B5B1}" presName="spNode" presStyleCnt="0"/>
      <dgm:spPr/>
    </dgm:pt>
    <dgm:pt modelId="{43BD6A23-4D72-4E95-A38D-A8C31A4095E5}" type="pres">
      <dgm:prSet presAssocID="{ED6C9212-3088-4A03-947B-5DCC0043B9DF}" presName="sibTrans" presStyleLbl="sibTrans1D1" presStyleIdx="0" presStyleCnt="7"/>
      <dgm:spPr/>
    </dgm:pt>
    <dgm:pt modelId="{63238D89-D7E4-4D86-A39F-E3DD26366551}" type="pres">
      <dgm:prSet presAssocID="{CF76B842-6CC1-4E27-83BE-4242517B2CCA}" presName="node" presStyleLbl="node1" presStyleIdx="1" presStyleCnt="7" custRadScaleRad="98732" custRadScaleInc="-3437">
        <dgm:presLayoutVars>
          <dgm:bulletEnabled val="1"/>
        </dgm:presLayoutVars>
      </dgm:prSet>
      <dgm:spPr/>
    </dgm:pt>
    <dgm:pt modelId="{102B19BF-7170-48A5-9DC0-D1A168B58D5D}" type="pres">
      <dgm:prSet presAssocID="{CF76B842-6CC1-4E27-83BE-4242517B2CCA}" presName="spNode" presStyleCnt="0"/>
      <dgm:spPr/>
    </dgm:pt>
    <dgm:pt modelId="{424C6736-5B43-48F0-A6F9-74C90C8225F8}" type="pres">
      <dgm:prSet presAssocID="{82729FF2-8818-41C8-812D-48F3CD74A0EE}" presName="sibTrans" presStyleLbl="sibTrans1D1" presStyleIdx="1" presStyleCnt="7"/>
      <dgm:spPr/>
    </dgm:pt>
    <dgm:pt modelId="{7763CFE7-4384-4655-AEA9-F4214E3944B7}" type="pres">
      <dgm:prSet presAssocID="{79ADC8C7-13C2-4D08-809F-86AB8231C7DF}" presName="node" presStyleLbl="node1" presStyleIdx="2" presStyleCnt="7">
        <dgm:presLayoutVars>
          <dgm:bulletEnabled val="1"/>
        </dgm:presLayoutVars>
      </dgm:prSet>
      <dgm:spPr/>
    </dgm:pt>
    <dgm:pt modelId="{773529D3-B352-4351-BC38-CAD7231997CF}" type="pres">
      <dgm:prSet presAssocID="{79ADC8C7-13C2-4D08-809F-86AB8231C7DF}" presName="spNode" presStyleCnt="0"/>
      <dgm:spPr/>
    </dgm:pt>
    <dgm:pt modelId="{B35D7EFD-5DEB-4D5A-A3A1-BF0F6CAC7672}" type="pres">
      <dgm:prSet presAssocID="{DC6B5F50-0B98-4DE1-BE60-93EF7D18C6A0}" presName="sibTrans" presStyleLbl="sibTrans1D1" presStyleIdx="2" presStyleCnt="7"/>
      <dgm:spPr/>
    </dgm:pt>
    <dgm:pt modelId="{5991BFD8-F4CA-4370-8662-0EEFB382C926}" type="pres">
      <dgm:prSet presAssocID="{29082AC7-1B0C-490A-BA9D-4FA83A1756C8}" presName="node" presStyleLbl="node1" presStyleIdx="3" presStyleCnt="7">
        <dgm:presLayoutVars>
          <dgm:bulletEnabled val="1"/>
        </dgm:presLayoutVars>
      </dgm:prSet>
      <dgm:spPr/>
    </dgm:pt>
    <dgm:pt modelId="{AD76EF8D-5887-4FAF-A383-91EF099EC686}" type="pres">
      <dgm:prSet presAssocID="{29082AC7-1B0C-490A-BA9D-4FA83A1756C8}" presName="spNode" presStyleCnt="0"/>
      <dgm:spPr/>
    </dgm:pt>
    <dgm:pt modelId="{F36239F9-A59C-4F7E-8960-EB7C29F1BDFD}" type="pres">
      <dgm:prSet presAssocID="{6AC11325-B3AE-407C-AEC7-60A0F50B1B22}" presName="sibTrans" presStyleLbl="sibTrans1D1" presStyleIdx="3" presStyleCnt="7"/>
      <dgm:spPr/>
    </dgm:pt>
    <dgm:pt modelId="{4A17E2A2-FD2A-4F87-AAF6-2249255E6EF9}" type="pres">
      <dgm:prSet presAssocID="{9BB73FB9-5D71-44FF-AC81-EAD4A44738B5}" presName="node" presStyleLbl="node1" presStyleIdx="4" presStyleCnt="7">
        <dgm:presLayoutVars>
          <dgm:bulletEnabled val="1"/>
        </dgm:presLayoutVars>
      </dgm:prSet>
      <dgm:spPr/>
    </dgm:pt>
    <dgm:pt modelId="{6737FA5E-E049-4601-BD4B-5C693C47A8EF}" type="pres">
      <dgm:prSet presAssocID="{9BB73FB9-5D71-44FF-AC81-EAD4A44738B5}" presName="spNode" presStyleCnt="0"/>
      <dgm:spPr/>
    </dgm:pt>
    <dgm:pt modelId="{E03A82DC-2D1B-4AED-998E-55148A06B515}" type="pres">
      <dgm:prSet presAssocID="{A486943F-0512-4269-AC52-4398BF5F2BAE}" presName="sibTrans" presStyleLbl="sibTrans1D1" presStyleIdx="4" presStyleCnt="7"/>
      <dgm:spPr/>
    </dgm:pt>
    <dgm:pt modelId="{90C2E107-F79F-4106-BC9A-31273F7E64C3}" type="pres">
      <dgm:prSet presAssocID="{350603F1-27C4-4E07-9B5D-5253E90BEC5F}" presName="node" presStyleLbl="node1" presStyleIdx="5" presStyleCnt="7">
        <dgm:presLayoutVars>
          <dgm:bulletEnabled val="1"/>
        </dgm:presLayoutVars>
      </dgm:prSet>
      <dgm:spPr/>
    </dgm:pt>
    <dgm:pt modelId="{5E17C34B-CA08-4D4F-B1E5-DC3C807CC99A}" type="pres">
      <dgm:prSet presAssocID="{350603F1-27C4-4E07-9B5D-5253E90BEC5F}" presName="spNode" presStyleCnt="0"/>
      <dgm:spPr/>
    </dgm:pt>
    <dgm:pt modelId="{D1734ED7-0F65-4155-8B04-B1F216BF53B4}" type="pres">
      <dgm:prSet presAssocID="{A9D0E2D2-2ABE-46F0-B4F8-4EC3504429B9}" presName="sibTrans" presStyleLbl="sibTrans1D1" presStyleIdx="5" presStyleCnt="7"/>
      <dgm:spPr/>
    </dgm:pt>
    <dgm:pt modelId="{698EB85F-EA64-474A-89DD-33E1AB42086A}" type="pres">
      <dgm:prSet presAssocID="{46560E70-B4BF-42DC-8F61-500B02E204CC}" presName="node" presStyleLbl="node1" presStyleIdx="6" presStyleCnt="7">
        <dgm:presLayoutVars>
          <dgm:bulletEnabled val="1"/>
        </dgm:presLayoutVars>
      </dgm:prSet>
      <dgm:spPr/>
    </dgm:pt>
    <dgm:pt modelId="{86CBB829-E880-4EEC-AF9F-A9E898D0A9C2}" type="pres">
      <dgm:prSet presAssocID="{46560E70-B4BF-42DC-8F61-500B02E204CC}" presName="spNode" presStyleCnt="0"/>
      <dgm:spPr/>
    </dgm:pt>
    <dgm:pt modelId="{44F8E47A-B117-4383-B593-E2D5F3DD420B}" type="pres">
      <dgm:prSet presAssocID="{B2A372A0-22F0-4D95-985F-63F9A895D2F2}" presName="sibTrans" presStyleLbl="sibTrans1D1" presStyleIdx="6" presStyleCnt="7"/>
      <dgm:spPr/>
    </dgm:pt>
  </dgm:ptLst>
  <dgm:cxnLst>
    <dgm:cxn modelId="{2A2E9705-0DD9-434E-AE12-07D158813C92}" type="presOf" srcId="{29082AC7-1B0C-490A-BA9D-4FA83A1756C8}" destId="{5991BFD8-F4CA-4370-8662-0EEFB382C926}" srcOrd="0" destOrd="0" presId="urn:microsoft.com/office/officeart/2005/8/layout/cycle6"/>
    <dgm:cxn modelId="{FFA01907-DB70-40CF-865E-7AA4595F572B}" type="presOf" srcId="{350603F1-27C4-4E07-9B5D-5253E90BEC5F}" destId="{90C2E107-F79F-4106-BC9A-31273F7E64C3}" srcOrd="0" destOrd="0" presId="urn:microsoft.com/office/officeart/2005/8/layout/cycle6"/>
    <dgm:cxn modelId="{861D9F08-D9BF-4430-AC55-DC0885BB9499}" type="presOf" srcId="{62AC4728-F445-4B6E-8E7A-A25648C2B5B1}" destId="{2569DB0E-5CF3-47D5-A5E4-8EC39F92F5D4}" srcOrd="0" destOrd="0" presId="urn:microsoft.com/office/officeart/2005/8/layout/cycle6"/>
    <dgm:cxn modelId="{511DD414-41B8-4BBF-AD2A-F19FC9721672}" type="presOf" srcId="{DC6B5F50-0B98-4DE1-BE60-93EF7D18C6A0}" destId="{B35D7EFD-5DEB-4D5A-A3A1-BF0F6CAC7672}" srcOrd="0" destOrd="0" presId="urn:microsoft.com/office/officeart/2005/8/layout/cycle6"/>
    <dgm:cxn modelId="{42B9CC22-FAC5-4586-BB00-F994B9135222}" type="presOf" srcId="{B2A372A0-22F0-4D95-985F-63F9A895D2F2}" destId="{44F8E47A-B117-4383-B593-E2D5F3DD420B}" srcOrd="0" destOrd="0" presId="urn:microsoft.com/office/officeart/2005/8/layout/cycle6"/>
    <dgm:cxn modelId="{46A08364-AE22-43B1-9389-1A22E19EDCBE}" srcId="{E7368FF2-FCCD-44C7-92B8-01A41A96B606}" destId="{350603F1-27C4-4E07-9B5D-5253E90BEC5F}" srcOrd="5" destOrd="0" parTransId="{7A22AF4E-E4FD-4872-8C10-27C78D0F8346}" sibTransId="{A9D0E2D2-2ABE-46F0-B4F8-4EC3504429B9}"/>
    <dgm:cxn modelId="{4CCD7667-42A9-45D7-B589-435E94C807B6}" type="presOf" srcId="{ED6C9212-3088-4A03-947B-5DCC0043B9DF}" destId="{43BD6A23-4D72-4E95-A38D-A8C31A4095E5}" srcOrd="0" destOrd="0" presId="urn:microsoft.com/office/officeart/2005/8/layout/cycle6"/>
    <dgm:cxn modelId="{AA1B114A-A64A-44C1-B8A2-F03DA2F5A396}" type="presOf" srcId="{A486943F-0512-4269-AC52-4398BF5F2BAE}" destId="{E03A82DC-2D1B-4AED-998E-55148A06B515}" srcOrd="0" destOrd="0" presId="urn:microsoft.com/office/officeart/2005/8/layout/cycle6"/>
    <dgm:cxn modelId="{A7261972-72E3-477C-815D-4B4DD9FF7E78}" type="presOf" srcId="{82729FF2-8818-41C8-812D-48F3CD74A0EE}" destId="{424C6736-5B43-48F0-A6F9-74C90C8225F8}" srcOrd="0" destOrd="0" presId="urn:microsoft.com/office/officeart/2005/8/layout/cycle6"/>
    <dgm:cxn modelId="{1491045A-22C7-4176-974A-5570DFF9D18F}" type="presOf" srcId="{46560E70-B4BF-42DC-8F61-500B02E204CC}" destId="{698EB85F-EA64-474A-89DD-33E1AB42086A}" srcOrd="0" destOrd="0" presId="urn:microsoft.com/office/officeart/2005/8/layout/cycle6"/>
    <dgm:cxn modelId="{4122CD7F-0E8D-4907-B7F1-94A814D99304}" type="presOf" srcId="{E7368FF2-FCCD-44C7-92B8-01A41A96B606}" destId="{BB1D49B2-5449-4F5D-90B9-27DF1B2639D6}" srcOrd="0" destOrd="0" presId="urn:microsoft.com/office/officeart/2005/8/layout/cycle6"/>
    <dgm:cxn modelId="{1EBFF786-AD3C-4F2C-8762-7D2CA8DA39E2}" type="presOf" srcId="{CF76B842-6CC1-4E27-83BE-4242517B2CCA}" destId="{63238D89-D7E4-4D86-A39F-E3DD26366551}" srcOrd="0" destOrd="0" presId="urn:microsoft.com/office/officeart/2005/8/layout/cycle6"/>
    <dgm:cxn modelId="{DF669E8B-F8F0-4C80-8CD1-E2CD75CDB216}" type="presOf" srcId="{79ADC8C7-13C2-4D08-809F-86AB8231C7DF}" destId="{7763CFE7-4384-4655-AEA9-F4214E3944B7}" srcOrd="0" destOrd="0" presId="urn:microsoft.com/office/officeart/2005/8/layout/cycle6"/>
    <dgm:cxn modelId="{2D59FBA8-BCEC-4852-A356-BB408D524AE4}" type="presOf" srcId="{A9D0E2D2-2ABE-46F0-B4F8-4EC3504429B9}" destId="{D1734ED7-0F65-4155-8B04-B1F216BF53B4}" srcOrd="0" destOrd="0" presId="urn:microsoft.com/office/officeart/2005/8/layout/cycle6"/>
    <dgm:cxn modelId="{FA403AAE-B20B-4040-B7EB-D03DA923DC97}" srcId="{E7368FF2-FCCD-44C7-92B8-01A41A96B606}" destId="{9BB73FB9-5D71-44FF-AC81-EAD4A44738B5}" srcOrd="4" destOrd="0" parTransId="{24272A14-0D7F-44A2-86A8-12176F51FD75}" sibTransId="{A486943F-0512-4269-AC52-4398BF5F2BAE}"/>
    <dgm:cxn modelId="{0BFBDFCE-A009-49F2-9A0F-6B88760925F3}" srcId="{E7368FF2-FCCD-44C7-92B8-01A41A96B606}" destId="{46560E70-B4BF-42DC-8F61-500B02E204CC}" srcOrd="6" destOrd="0" parTransId="{62CE3F8C-477F-4E19-8C63-433433E994F2}" sibTransId="{B2A372A0-22F0-4D95-985F-63F9A895D2F2}"/>
    <dgm:cxn modelId="{283557D7-49D6-4DE9-A3A4-3853F6B9B740}" srcId="{E7368FF2-FCCD-44C7-92B8-01A41A96B606}" destId="{62AC4728-F445-4B6E-8E7A-A25648C2B5B1}" srcOrd="0" destOrd="0" parTransId="{5710C019-6C12-4415-91BF-858287E91D3B}" sibTransId="{ED6C9212-3088-4A03-947B-5DCC0043B9DF}"/>
    <dgm:cxn modelId="{04FAA1DE-E96A-4050-B524-886A3E0B0690}" srcId="{E7368FF2-FCCD-44C7-92B8-01A41A96B606}" destId="{79ADC8C7-13C2-4D08-809F-86AB8231C7DF}" srcOrd="2" destOrd="0" parTransId="{469FB9D9-52F4-4C1B-9DCF-DEB6D3380AD1}" sibTransId="{DC6B5F50-0B98-4DE1-BE60-93EF7D18C6A0}"/>
    <dgm:cxn modelId="{1C19B6E9-1003-4EF2-A259-5C98055EBBBC}" type="presOf" srcId="{6AC11325-B3AE-407C-AEC7-60A0F50B1B22}" destId="{F36239F9-A59C-4F7E-8960-EB7C29F1BDFD}" srcOrd="0" destOrd="0" presId="urn:microsoft.com/office/officeart/2005/8/layout/cycle6"/>
    <dgm:cxn modelId="{700AE5E9-CBFE-4E0F-9944-504FA4052EF0}" type="presOf" srcId="{9BB73FB9-5D71-44FF-AC81-EAD4A44738B5}" destId="{4A17E2A2-FD2A-4F87-AAF6-2249255E6EF9}" srcOrd="0" destOrd="0" presId="urn:microsoft.com/office/officeart/2005/8/layout/cycle6"/>
    <dgm:cxn modelId="{0DE90DED-463C-4E6F-BA01-8DFF5331DF80}" srcId="{E7368FF2-FCCD-44C7-92B8-01A41A96B606}" destId="{CF76B842-6CC1-4E27-83BE-4242517B2CCA}" srcOrd="1" destOrd="0" parTransId="{68496346-348F-493A-8965-7736ADEDFA68}" sibTransId="{82729FF2-8818-41C8-812D-48F3CD74A0EE}"/>
    <dgm:cxn modelId="{CE3E0AFD-46BB-4116-AAED-CAFF528E88DA}" srcId="{E7368FF2-FCCD-44C7-92B8-01A41A96B606}" destId="{29082AC7-1B0C-490A-BA9D-4FA83A1756C8}" srcOrd="3" destOrd="0" parTransId="{17D8BF13-AC95-4BA7-9B3B-87DA377C0EBF}" sibTransId="{6AC11325-B3AE-407C-AEC7-60A0F50B1B22}"/>
    <dgm:cxn modelId="{CA87AAEF-6867-43BF-AD88-D23390743087}" type="presParOf" srcId="{BB1D49B2-5449-4F5D-90B9-27DF1B2639D6}" destId="{2569DB0E-5CF3-47D5-A5E4-8EC39F92F5D4}" srcOrd="0" destOrd="0" presId="urn:microsoft.com/office/officeart/2005/8/layout/cycle6"/>
    <dgm:cxn modelId="{B50E5572-4DBE-4981-995E-F9BD304DF997}" type="presParOf" srcId="{BB1D49B2-5449-4F5D-90B9-27DF1B2639D6}" destId="{B6CD1F40-537E-4A64-90B6-9AAAB2D5CEE3}" srcOrd="1" destOrd="0" presId="urn:microsoft.com/office/officeart/2005/8/layout/cycle6"/>
    <dgm:cxn modelId="{3CD552E0-F27B-44F2-861F-312EC5E04091}" type="presParOf" srcId="{BB1D49B2-5449-4F5D-90B9-27DF1B2639D6}" destId="{43BD6A23-4D72-4E95-A38D-A8C31A4095E5}" srcOrd="2" destOrd="0" presId="urn:microsoft.com/office/officeart/2005/8/layout/cycle6"/>
    <dgm:cxn modelId="{3141FD27-B191-493E-BF76-364D018AA7B9}" type="presParOf" srcId="{BB1D49B2-5449-4F5D-90B9-27DF1B2639D6}" destId="{63238D89-D7E4-4D86-A39F-E3DD26366551}" srcOrd="3" destOrd="0" presId="urn:microsoft.com/office/officeart/2005/8/layout/cycle6"/>
    <dgm:cxn modelId="{32095DEE-0DDB-42DC-8BD0-68C0ADD61171}" type="presParOf" srcId="{BB1D49B2-5449-4F5D-90B9-27DF1B2639D6}" destId="{102B19BF-7170-48A5-9DC0-D1A168B58D5D}" srcOrd="4" destOrd="0" presId="urn:microsoft.com/office/officeart/2005/8/layout/cycle6"/>
    <dgm:cxn modelId="{26ACBCA6-C984-47AB-A401-08EAAFDF037D}" type="presParOf" srcId="{BB1D49B2-5449-4F5D-90B9-27DF1B2639D6}" destId="{424C6736-5B43-48F0-A6F9-74C90C8225F8}" srcOrd="5" destOrd="0" presId="urn:microsoft.com/office/officeart/2005/8/layout/cycle6"/>
    <dgm:cxn modelId="{162125E7-357F-48AC-8516-0C03462BA117}" type="presParOf" srcId="{BB1D49B2-5449-4F5D-90B9-27DF1B2639D6}" destId="{7763CFE7-4384-4655-AEA9-F4214E3944B7}" srcOrd="6" destOrd="0" presId="urn:microsoft.com/office/officeart/2005/8/layout/cycle6"/>
    <dgm:cxn modelId="{B30AD112-C846-4AD3-AB3C-28A07AE028A6}" type="presParOf" srcId="{BB1D49B2-5449-4F5D-90B9-27DF1B2639D6}" destId="{773529D3-B352-4351-BC38-CAD7231997CF}" srcOrd="7" destOrd="0" presId="urn:microsoft.com/office/officeart/2005/8/layout/cycle6"/>
    <dgm:cxn modelId="{B08AF0F6-36F7-42AF-8C97-427F2150BEE7}" type="presParOf" srcId="{BB1D49B2-5449-4F5D-90B9-27DF1B2639D6}" destId="{B35D7EFD-5DEB-4D5A-A3A1-BF0F6CAC7672}" srcOrd="8" destOrd="0" presId="urn:microsoft.com/office/officeart/2005/8/layout/cycle6"/>
    <dgm:cxn modelId="{2B8871AC-D952-46CC-B8F2-D32690D6183C}" type="presParOf" srcId="{BB1D49B2-5449-4F5D-90B9-27DF1B2639D6}" destId="{5991BFD8-F4CA-4370-8662-0EEFB382C926}" srcOrd="9" destOrd="0" presId="urn:microsoft.com/office/officeart/2005/8/layout/cycle6"/>
    <dgm:cxn modelId="{584AB8DA-9D98-444F-BD77-67C30C8A2EAE}" type="presParOf" srcId="{BB1D49B2-5449-4F5D-90B9-27DF1B2639D6}" destId="{AD76EF8D-5887-4FAF-A383-91EF099EC686}" srcOrd="10" destOrd="0" presId="urn:microsoft.com/office/officeart/2005/8/layout/cycle6"/>
    <dgm:cxn modelId="{885FAD7C-3612-404C-8B72-0755907111EE}" type="presParOf" srcId="{BB1D49B2-5449-4F5D-90B9-27DF1B2639D6}" destId="{F36239F9-A59C-4F7E-8960-EB7C29F1BDFD}" srcOrd="11" destOrd="0" presId="urn:microsoft.com/office/officeart/2005/8/layout/cycle6"/>
    <dgm:cxn modelId="{E22F29D1-23EB-4BFA-8B8B-4C4E854D252F}" type="presParOf" srcId="{BB1D49B2-5449-4F5D-90B9-27DF1B2639D6}" destId="{4A17E2A2-FD2A-4F87-AAF6-2249255E6EF9}" srcOrd="12" destOrd="0" presId="urn:microsoft.com/office/officeart/2005/8/layout/cycle6"/>
    <dgm:cxn modelId="{CC7974A8-8C22-40F9-8840-69F5C63C743B}" type="presParOf" srcId="{BB1D49B2-5449-4F5D-90B9-27DF1B2639D6}" destId="{6737FA5E-E049-4601-BD4B-5C693C47A8EF}" srcOrd="13" destOrd="0" presId="urn:microsoft.com/office/officeart/2005/8/layout/cycle6"/>
    <dgm:cxn modelId="{7A654EFD-B755-4DB6-9D1D-03875D5F94F7}" type="presParOf" srcId="{BB1D49B2-5449-4F5D-90B9-27DF1B2639D6}" destId="{E03A82DC-2D1B-4AED-998E-55148A06B515}" srcOrd="14" destOrd="0" presId="urn:microsoft.com/office/officeart/2005/8/layout/cycle6"/>
    <dgm:cxn modelId="{BDCE78EF-AEBE-478F-BC6E-F5486805E135}" type="presParOf" srcId="{BB1D49B2-5449-4F5D-90B9-27DF1B2639D6}" destId="{90C2E107-F79F-4106-BC9A-31273F7E64C3}" srcOrd="15" destOrd="0" presId="urn:microsoft.com/office/officeart/2005/8/layout/cycle6"/>
    <dgm:cxn modelId="{3C501DC2-705B-41F7-BD5E-61F1A1A212B5}" type="presParOf" srcId="{BB1D49B2-5449-4F5D-90B9-27DF1B2639D6}" destId="{5E17C34B-CA08-4D4F-B1E5-DC3C807CC99A}" srcOrd="16" destOrd="0" presId="urn:microsoft.com/office/officeart/2005/8/layout/cycle6"/>
    <dgm:cxn modelId="{043BC91E-A21C-4797-A511-FFF152E894D4}" type="presParOf" srcId="{BB1D49B2-5449-4F5D-90B9-27DF1B2639D6}" destId="{D1734ED7-0F65-4155-8B04-B1F216BF53B4}" srcOrd="17" destOrd="0" presId="urn:microsoft.com/office/officeart/2005/8/layout/cycle6"/>
    <dgm:cxn modelId="{68AFD219-0940-4225-BA88-D4F13F13AC63}" type="presParOf" srcId="{BB1D49B2-5449-4F5D-90B9-27DF1B2639D6}" destId="{698EB85F-EA64-474A-89DD-33E1AB42086A}" srcOrd="18" destOrd="0" presId="urn:microsoft.com/office/officeart/2005/8/layout/cycle6"/>
    <dgm:cxn modelId="{E122D30E-78A7-4B7F-8746-25B31865933E}" type="presParOf" srcId="{BB1D49B2-5449-4F5D-90B9-27DF1B2639D6}" destId="{86CBB829-E880-4EEC-AF9F-A9E898D0A9C2}" srcOrd="19" destOrd="0" presId="urn:microsoft.com/office/officeart/2005/8/layout/cycle6"/>
    <dgm:cxn modelId="{96BE2573-29E6-4BC6-A848-C5D412E021B5}" type="presParOf" srcId="{BB1D49B2-5449-4F5D-90B9-27DF1B2639D6}" destId="{44F8E47A-B117-4383-B593-E2D5F3DD420B}"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9DB0E-5CF3-47D5-A5E4-8EC39F92F5D4}">
      <dsp:nvSpPr>
        <dsp:cNvPr id="0" name=""/>
        <dsp:cNvSpPr/>
      </dsp:nvSpPr>
      <dsp:spPr>
        <a:xfrm>
          <a:off x="3862007" y="2077"/>
          <a:ext cx="1081319" cy="702857"/>
        </a:xfrm>
        <a:prstGeom prst="roundRect">
          <a:avLst/>
        </a:prstGeom>
        <a:solidFill>
          <a:srgbClr val="50C8A0"/>
        </a:solidFill>
        <a:ln w="25400" cap="flat" cmpd="sng" algn="ctr">
          <a:solidFill>
            <a:srgbClr val="50C8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Commerce</a:t>
          </a:r>
        </a:p>
      </dsp:txBody>
      <dsp:txXfrm>
        <a:off x="3896318" y="36388"/>
        <a:ext cx="1012697" cy="634235"/>
      </dsp:txXfrm>
    </dsp:sp>
    <dsp:sp modelId="{43BD6A23-4D72-4E95-A38D-A8C31A4095E5}">
      <dsp:nvSpPr>
        <dsp:cNvPr id="0" name=""/>
        <dsp:cNvSpPr/>
      </dsp:nvSpPr>
      <dsp:spPr>
        <a:xfrm>
          <a:off x="2326903" y="332469"/>
          <a:ext cx="4011161" cy="4011161"/>
        </a:xfrm>
        <a:custGeom>
          <a:avLst/>
          <a:gdLst/>
          <a:ahLst/>
          <a:cxnLst/>
          <a:rect l="0" t="0" r="0" b="0"/>
          <a:pathLst>
            <a:path>
              <a:moveTo>
                <a:pt x="2623135" y="97445"/>
              </a:moveTo>
              <a:arcTo wR="2005580" hR="2005580" stAng="17276028" swAng="119068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238D89-D7E4-4D86-A39F-E3DD26366551}">
      <dsp:nvSpPr>
        <dsp:cNvPr id="0" name=""/>
        <dsp:cNvSpPr/>
      </dsp:nvSpPr>
      <dsp:spPr>
        <a:xfrm>
          <a:off x="5397373" y="757200"/>
          <a:ext cx="1081319" cy="702857"/>
        </a:xfrm>
        <a:prstGeom prst="roundRect">
          <a:avLst/>
        </a:prstGeom>
        <a:solidFill>
          <a:srgbClr val="50C8A0"/>
        </a:solidFill>
        <a:ln w="25400" cap="flat" cmpd="sng" algn="ctr">
          <a:solidFill>
            <a:srgbClr val="50C8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Communal Experiences</a:t>
          </a:r>
        </a:p>
      </dsp:txBody>
      <dsp:txXfrm>
        <a:off x="5431684" y="791511"/>
        <a:ext cx="1012697" cy="634235"/>
      </dsp:txXfrm>
    </dsp:sp>
    <dsp:sp modelId="{424C6736-5B43-48F0-A6F9-74C90C8225F8}">
      <dsp:nvSpPr>
        <dsp:cNvPr id="0" name=""/>
        <dsp:cNvSpPr/>
      </dsp:nvSpPr>
      <dsp:spPr>
        <a:xfrm>
          <a:off x="2395312" y="404924"/>
          <a:ext cx="4011161" cy="4011161"/>
        </a:xfrm>
        <a:custGeom>
          <a:avLst/>
          <a:gdLst/>
          <a:ahLst/>
          <a:cxnLst/>
          <a:rect l="0" t="0" r="0" b="0"/>
          <a:pathLst>
            <a:path>
              <a:moveTo>
                <a:pt x="3776471" y="1064146"/>
              </a:moveTo>
              <a:arcTo wR="2005580" hR="2005580" stAng="19920250" swAng="173668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63CFE7-4384-4655-AEA9-F4214E3944B7}">
      <dsp:nvSpPr>
        <dsp:cNvPr id="0" name=""/>
        <dsp:cNvSpPr/>
      </dsp:nvSpPr>
      <dsp:spPr>
        <a:xfrm>
          <a:off x="5817304" y="2453941"/>
          <a:ext cx="1081319" cy="702857"/>
        </a:xfrm>
        <a:prstGeom prst="round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Culture</a:t>
          </a:r>
        </a:p>
      </dsp:txBody>
      <dsp:txXfrm>
        <a:off x="5851615" y="2488252"/>
        <a:ext cx="1012697" cy="634235"/>
      </dsp:txXfrm>
    </dsp:sp>
    <dsp:sp modelId="{B35D7EFD-5DEB-4D5A-A3A1-BF0F6CAC7672}">
      <dsp:nvSpPr>
        <dsp:cNvPr id="0" name=""/>
        <dsp:cNvSpPr/>
      </dsp:nvSpPr>
      <dsp:spPr>
        <a:xfrm>
          <a:off x="2397086" y="353506"/>
          <a:ext cx="4011161" cy="4011161"/>
        </a:xfrm>
        <a:custGeom>
          <a:avLst/>
          <a:gdLst/>
          <a:ahLst/>
          <a:cxnLst/>
          <a:rect l="0" t="0" r="0" b="0"/>
          <a:pathLst>
            <a:path>
              <a:moveTo>
                <a:pt x="3842483" y="2810653"/>
              </a:moveTo>
              <a:arcTo wR="2005580" hR="2005580" stAng="1420004" swAng="1358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91BFD8-F4CA-4370-8662-0EEFB382C926}">
      <dsp:nvSpPr>
        <dsp:cNvPr id="0" name=""/>
        <dsp:cNvSpPr/>
      </dsp:nvSpPr>
      <dsp:spPr>
        <a:xfrm>
          <a:off x="4732196" y="3814624"/>
          <a:ext cx="1081319" cy="702857"/>
        </a:xfrm>
        <a:prstGeom prst="round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Celebrity</a:t>
          </a:r>
        </a:p>
      </dsp:txBody>
      <dsp:txXfrm>
        <a:off x="4766507" y="3848935"/>
        <a:ext cx="1012697" cy="634235"/>
      </dsp:txXfrm>
    </dsp:sp>
    <dsp:sp modelId="{F36239F9-A59C-4F7E-8960-EB7C29F1BDFD}">
      <dsp:nvSpPr>
        <dsp:cNvPr id="0" name=""/>
        <dsp:cNvSpPr/>
      </dsp:nvSpPr>
      <dsp:spPr>
        <a:xfrm>
          <a:off x="2397086" y="353506"/>
          <a:ext cx="4011161" cy="4011161"/>
        </a:xfrm>
        <a:custGeom>
          <a:avLst/>
          <a:gdLst/>
          <a:ahLst/>
          <a:cxnLst/>
          <a:rect l="0" t="0" r="0" b="0"/>
          <a:pathLst>
            <a:path>
              <a:moveTo>
                <a:pt x="2328607" y="3984976"/>
              </a:moveTo>
              <a:arcTo wR="2005580" hR="2005580" stAng="4843881" swAng="111223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17E2A2-FD2A-4F87-AAF6-2249255E6EF9}">
      <dsp:nvSpPr>
        <dsp:cNvPr id="0" name=""/>
        <dsp:cNvSpPr/>
      </dsp:nvSpPr>
      <dsp:spPr>
        <a:xfrm>
          <a:off x="2991818" y="3814624"/>
          <a:ext cx="1081319" cy="702857"/>
        </a:xfrm>
        <a:prstGeom prst="round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Curiosity</a:t>
          </a:r>
        </a:p>
      </dsp:txBody>
      <dsp:txXfrm>
        <a:off x="3026129" y="3848935"/>
        <a:ext cx="1012697" cy="634235"/>
      </dsp:txXfrm>
    </dsp:sp>
    <dsp:sp modelId="{E03A82DC-2D1B-4AED-998E-55148A06B515}">
      <dsp:nvSpPr>
        <dsp:cNvPr id="0" name=""/>
        <dsp:cNvSpPr/>
      </dsp:nvSpPr>
      <dsp:spPr>
        <a:xfrm>
          <a:off x="2397086" y="353506"/>
          <a:ext cx="4011161" cy="4011161"/>
        </a:xfrm>
        <a:custGeom>
          <a:avLst/>
          <a:gdLst/>
          <a:ahLst/>
          <a:cxnLst/>
          <a:rect l="0" t="0" r="0" b="0"/>
          <a:pathLst>
            <a:path>
              <a:moveTo>
                <a:pt x="619994" y="3455582"/>
              </a:moveTo>
              <a:arcTo wR="2005580" hR="2005580" stAng="8021919" swAng="1358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C2E107-F79F-4106-BC9A-31273F7E64C3}">
      <dsp:nvSpPr>
        <dsp:cNvPr id="0" name=""/>
        <dsp:cNvSpPr/>
      </dsp:nvSpPr>
      <dsp:spPr>
        <a:xfrm>
          <a:off x="1906710" y="2453941"/>
          <a:ext cx="1081319" cy="702857"/>
        </a:xfrm>
        <a:prstGeom prst="roundRect">
          <a:avLst/>
        </a:prstGeom>
        <a:solidFill>
          <a:schemeClr val="accent4"/>
        </a:solidFill>
        <a:ln w="25400" cap="flat" cmpd="sng" algn="ctr">
          <a:solidFill>
            <a:srgbClr val="8064A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Change</a:t>
          </a:r>
        </a:p>
      </dsp:txBody>
      <dsp:txXfrm>
        <a:off x="1941021" y="2488252"/>
        <a:ext cx="1012697" cy="634235"/>
      </dsp:txXfrm>
    </dsp:sp>
    <dsp:sp modelId="{D1734ED7-0F65-4155-8B04-B1F216BF53B4}">
      <dsp:nvSpPr>
        <dsp:cNvPr id="0" name=""/>
        <dsp:cNvSpPr/>
      </dsp:nvSpPr>
      <dsp:spPr>
        <a:xfrm>
          <a:off x="2397086" y="353506"/>
          <a:ext cx="4011161" cy="4011161"/>
        </a:xfrm>
        <a:custGeom>
          <a:avLst/>
          <a:gdLst/>
          <a:ahLst/>
          <a:cxnLst/>
          <a:rect l="0" t="0" r="0" b="0"/>
          <a:pathLst>
            <a:path>
              <a:moveTo>
                <a:pt x="1789" y="2090286"/>
              </a:moveTo>
              <a:arcTo wR="2005580" hR="2005580" stAng="10654763" swAng="172576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8EB85F-EA64-474A-89DD-33E1AB42086A}">
      <dsp:nvSpPr>
        <dsp:cNvPr id="0" name=""/>
        <dsp:cNvSpPr/>
      </dsp:nvSpPr>
      <dsp:spPr>
        <a:xfrm>
          <a:off x="2293981" y="757199"/>
          <a:ext cx="1081319" cy="702857"/>
        </a:xfrm>
        <a:prstGeom prst="roundRect">
          <a:avLst/>
        </a:prstGeom>
        <a:solidFill>
          <a:schemeClr val="accent4"/>
        </a:solidFill>
        <a:ln w="25400" cap="flat" cmpd="sng" algn="ctr">
          <a:solidFill>
            <a:srgbClr val="8064A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Charity</a:t>
          </a:r>
        </a:p>
      </dsp:txBody>
      <dsp:txXfrm>
        <a:off x="2328292" y="791510"/>
        <a:ext cx="1012697" cy="634235"/>
      </dsp:txXfrm>
    </dsp:sp>
    <dsp:sp modelId="{44F8E47A-B117-4383-B593-E2D5F3DD420B}">
      <dsp:nvSpPr>
        <dsp:cNvPr id="0" name=""/>
        <dsp:cNvSpPr/>
      </dsp:nvSpPr>
      <dsp:spPr>
        <a:xfrm>
          <a:off x="2397086" y="353506"/>
          <a:ext cx="4011161" cy="4011161"/>
        </a:xfrm>
        <a:custGeom>
          <a:avLst/>
          <a:gdLst/>
          <a:ahLst/>
          <a:cxnLst/>
          <a:rect l="0" t="0" r="0" b="0"/>
          <a:pathLst>
            <a:path>
              <a:moveTo>
                <a:pt x="804748" y="399232"/>
              </a:moveTo>
              <a:arcTo wR="2005580" hR="2005580" stAng="13993193" swAng="125572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9DB0E-5CF3-47D5-A5E4-8EC39F92F5D4}">
      <dsp:nvSpPr>
        <dsp:cNvPr id="0" name=""/>
        <dsp:cNvSpPr/>
      </dsp:nvSpPr>
      <dsp:spPr>
        <a:xfrm>
          <a:off x="3862007" y="2077"/>
          <a:ext cx="1081319" cy="702857"/>
        </a:xfrm>
        <a:prstGeom prst="roundRect">
          <a:avLst/>
        </a:prstGeom>
        <a:solidFill>
          <a:schemeClr val="bg1">
            <a:lumMod val="9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lumMod val="85000"/>
                </a:schemeClr>
              </a:solidFill>
            </a:rPr>
            <a:t>Commerce</a:t>
          </a:r>
        </a:p>
      </dsp:txBody>
      <dsp:txXfrm>
        <a:off x="3896318" y="36388"/>
        <a:ext cx="1012697" cy="634235"/>
      </dsp:txXfrm>
    </dsp:sp>
    <dsp:sp modelId="{43BD6A23-4D72-4E95-A38D-A8C31A4095E5}">
      <dsp:nvSpPr>
        <dsp:cNvPr id="0" name=""/>
        <dsp:cNvSpPr/>
      </dsp:nvSpPr>
      <dsp:spPr>
        <a:xfrm>
          <a:off x="2326903" y="332469"/>
          <a:ext cx="4011161" cy="4011161"/>
        </a:xfrm>
        <a:custGeom>
          <a:avLst/>
          <a:gdLst/>
          <a:ahLst/>
          <a:cxnLst/>
          <a:rect l="0" t="0" r="0" b="0"/>
          <a:pathLst>
            <a:path>
              <a:moveTo>
                <a:pt x="2623135" y="97445"/>
              </a:moveTo>
              <a:arcTo wR="2005580" hR="2005580" stAng="17276028" swAng="119068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238D89-D7E4-4D86-A39F-E3DD26366551}">
      <dsp:nvSpPr>
        <dsp:cNvPr id="0" name=""/>
        <dsp:cNvSpPr/>
      </dsp:nvSpPr>
      <dsp:spPr>
        <a:xfrm>
          <a:off x="5397373" y="757200"/>
          <a:ext cx="1081319" cy="702857"/>
        </a:xfrm>
        <a:prstGeom prst="roundRect">
          <a:avLst/>
        </a:prstGeom>
        <a:solidFill>
          <a:schemeClr val="bg1">
            <a:lumMod val="9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lumMod val="85000"/>
                </a:schemeClr>
              </a:solidFill>
            </a:rPr>
            <a:t>Communal Experiences</a:t>
          </a:r>
        </a:p>
      </dsp:txBody>
      <dsp:txXfrm>
        <a:off x="5431684" y="791511"/>
        <a:ext cx="1012697" cy="634235"/>
      </dsp:txXfrm>
    </dsp:sp>
    <dsp:sp modelId="{424C6736-5B43-48F0-A6F9-74C90C8225F8}">
      <dsp:nvSpPr>
        <dsp:cNvPr id="0" name=""/>
        <dsp:cNvSpPr/>
      </dsp:nvSpPr>
      <dsp:spPr>
        <a:xfrm>
          <a:off x="2395312" y="404924"/>
          <a:ext cx="4011161" cy="4011161"/>
        </a:xfrm>
        <a:custGeom>
          <a:avLst/>
          <a:gdLst/>
          <a:ahLst/>
          <a:cxnLst/>
          <a:rect l="0" t="0" r="0" b="0"/>
          <a:pathLst>
            <a:path>
              <a:moveTo>
                <a:pt x="3776471" y="1064146"/>
              </a:moveTo>
              <a:arcTo wR="2005580" hR="2005580" stAng="19920250" swAng="173668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63CFE7-4384-4655-AEA9-F4214E3944B7}">
      <dsp:nvSpPr>
        <dsp:cNvPr id="0" name=""/>
        <dsp:cNvSpPr/>
      </dsp:nvSpPr>
      <dsp:spPr>
        <a:xfrm>
          <a:off x="5817304" y="2453941"/>
          <a:ext cx="1081319" cy="702857"/>
        </a:xfrm>
        <a:prstGeom prst="round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Culture</a:t>
          </a:r>
        </a:p>
      </dsp:txBody>
      <dsp:txXfrm>
        <a:off x="5851615" y="2488252"/>
        <a:ext cx="1012697" cy="634235"/>
      </dsp:txXfrm>
    </dsp:sp>
    <dsp:sp modelId="{B35D7EFD-5DEB-4D5A-A3A1-BF0F6CAC7672}">
      <dsp:nvSpPr>
        <dsp:cNvPr id="0" name=""/>
        <dsp:cNvSpPr/>
      </dsp:nvSpPr>
      <dsp:spPr>
        <a:xfrm>
          <a:off x="2397086" y="353506"/>
          <a:ext cx="4011161" cy="4011161"/>
        </a:xfrm>
        <a:custGeom>
          <a:avLst/>
          <a:gdLst/>
          <a:ahLst/>
          <a:cxnLst/>
          <a:rect l="0" t="0" r="0" b="0"/>
          <a:pathLst>
            <a:path>
              <a:moveTo>
                <a:pt x="3842483" y="2810653"/>
              </a:moveTo>
              <a:arcTo wR="2005580" hR="2005580" stAng="1420004" swAng="1358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91BFD8-F4CA-4370-8662-0EEFB382C926}">
      <dsp:nvSpPr>
        <dsp:cNvPr id="0" name=""/>
        <dsp:cNvSpPr/>
      </dsp:nvSpPr>
      <dsp:spPr>
        <a:xfrm>
          <a:off x="4732196" y="3814624"/>
          <a:ext cx="1081319" cy="702857"/>
        </a:xfrm>
        <a:prstGeom prst="round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Celebrity</a:t>
          </a:r>
        </a:p>
      </dsp:txBody>
      <dsp:txXfrm>
        <a:off x="4766507" y="3848935"/>
        <a:ext cx="1012697" cy="634235"/>
      </dsp:txXfrm>
    </dsp:sp>
    <dsp:sp modelId="{F36239F9-A59C-4F7E-8960-EB7C29F1BDFD}">
      <dsp:nvSpPr>
        <dsp:cNvPr id="0" name=""/>
        <dsp:cNvSpPr/>
      </dsp:nvSpPr>
      <dsp:spPr>
        <a:xfrm>
          <a:off x="2397086" y="353506"/>
          <a:ext cx="4011161" cy="4011161"/>
        </a:xfrm>
        <a:custGeom>
          <a:avLst/>
          <a:gdLst/>
          <a:ahLst/>
          <a:cxnLst/>
          <a:rect l="0" t="0" r="0" b="0"/>
          <a:pathLst>
            <a:path>
              <a:moveTo>
                <a:pt x="2328607" y="3984976"/>
              </a:moveTo>
              <a:arcTo wR="2005580" hR="2005580" stAng="4843881" swAng="111223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17E2A2-FD2A-4F87-AAF6-2249255E6EF9}">
      <dsp:nvSpPr>
        <dsp:cNvPr id="0" name=""/>
        <dsp:cNvSpPr/>
      </dsp:nvSpPr>
      <dsp:spPr>
        <a:xfrm>
          <a:off x="2991818" y="3814624"/>
          <a:ext cx="1081319" cy="702857"/>
        </a:xfrm>
        <a:prstGeom prst="round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Curiosity</a:t>
          </a:r>
        </a:p>
      </dsp:txBody>
      <dsp:txXfrm>
        <a:off x="3026129" y="3848935"/>
        <a:ext cx="1012697" cy="634235"/>
      </dsp:txXfrm>
    </dsp:sp>
    <dsp:sp modelId="{E03A82DC-2D1B-4AED-998E-55148A06B515}">
      <dsp:nvSpPr>
        <dsp:cNvPr id="0" name=""/>
        <dsp:cNvSpPr/>
      </dsp:nvSpPr>
      <dsp:spPr>
        <a:xfrm>
          <a:off x="2397086" y="353506"/>
          <a:ext cx="4011161" cy="4011161"/>
        </a:xfrm>
        <a:custGeom>
          <a:avLst/>
          <a:gdLst/>
          <a:ahLst/>
          <a:cxnLst/>
          <a:rect l="0" t="0" r="0" b="0"/>
          <a:pathLst>
            <a:path>
              <a:moveTo>
                <a:pt x="619994" y="3455582"/>
              </a:moveTo>
              <a:arcTo wR="2005580" hR="2005580" stAng="8021919" swAng="1358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C2E107-F79F-4106-BC9A-31273F7E64C3}">
      <dsp:nvSpPr>
        <dsp:cNvPr id="0" name=""/>
        <dsp:cNvSpPr/>
      </dsp:nvSpPr>
      <dsp:spPr>
        <a:xfrm>
          <a:off x="1906710" y="2453941"/>
          <a:ext cx="1081319" cy="702857"/>
        </a:xfrm>
        <a:prstGeom prst="roundRect">
          <a:avLst/>
        </a:prstGeom>
        <a:solidFill>
          <a:schemeClr val="accent4"/>
        </a:solidFill>
        <a:ln w="25400" cap="flat" cmpd="sng" algn="ctr">
          <a:solidFill>
            <a:srgbClr val="8064A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Change</a:t>
          </a:r>
        </a:p>
      </dsp:txBody>
      <dsp:txXfrm>
        <a:off x="1941021" y="2488252"/>
        <a:ext cx="1012697" cy="634235"/>
      </dsp:txXfrm>
    </dsp:sp>
    <dsp:sp modelId="{D1734ED7-0F65-4155-8B04-B1F216BF53B4}">
      <dsp:nvSpPr>
        <dsp:cNvPr id="0" name=""/>
        <dsp:cNvSpPr/>
      </dsp:nvSpPr>
      <dsp:spPr>
        <a:xfrm>
          <a:off x="2397086" y="353506"/>
          <a:ext cx="4011161" cy="4011161"/>
        </a:xfrm>
        <a:custGeom>
          <a:avLst/>
          <a:gdLst/>
          <a:ahLst/>
          <a:cxnLst/>
          <a:rect l="0" t="0" r="0" b="0"/>
          <a:pathLst>
            <a:path>
              <a:moveTo>
                <a:pt x="1789" y="2090286"/>
              </a:moveTo>
              <a:arcTo wR="2005580" hR="2005580" stAng="10654763" swAng="172576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8EB85F-EA64-474A-89DD-33E1AB42086A}">
      <dsp:nvSpPr>
        <dsp:cNvPr id="0" name=""/>
        <dsp:cNvSpPr/>
      </dsp:nvSpPr>
      <dsp:spPr>
        <a:xfrm>
          <a:off x="2293981" y="757199"/>
          <a:ext cx="1081319" cy="702857"/>
        </a:xfrm>
        <a:prstGeom prst="roundRect">
          <a:avLst/>
        </a:prstGeom>
        <a:solidFill>
          <a:schemeClr val="accent4"/>
        </a:solidFill>
        <a:ln w="25400" cap="flat" cmpd="sng" algn="ctr">
          <a:solidFill>
            <a:srgbClr val="8064A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Charity</a:t>
          </a:r>
        </a:p>
      </dsp:txBody>
      <dsp:txXfrm>
        <a:off x="2328292" y="791510"/>
        <a:ext cx="1012697" cy="634235"/>
      </dsp:txXfrm>
    </dsp:sp>
    <dsp:sp modelId="{44F8E47A-B117-4383-B593-E2D5F3DD420B}">
      <dsp:nvSpPr>
        <dsp:cNvPr id="0" name=""/>
        <dsp:cNvSpPr/>
      </dsp:nvSpPr>
      <dsp:spPr>
        <a:xfrm>
          <a:off x="2397086" y="353506"/>
          <a:ext cx="4011161" cy="4011161"/>
        </a:xfrm>
        <a:custGeom>
          <a:avLst/>
          <a:gdLst/>
          <a:ahLst/>
          <a:cxnLst/>
          <a:rect l="0" t="0" r="0" b="0"/>
          <a:pathLst>
            <a:path>
              <a:moveTo>
                <a:pt x="804748" y="399232"/>
              </a:moveTo>
              <a:arcTo wR="2005580" hR="2005580" stAng="13993193" swAng="125572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C3A0C93-7E5A-5F49-BEBF-176D9D86AE98}" type="datetimeFigureOut">
              <a:rPr lang="en-US" smtClean="0"/>
              <a:t>5/29/2019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51A7F7A-CF2C-A64E-BF71-DE52D54C670E}" type="slidenum">
              <a:rPr lang="en-US" smtClean="0"/>
              <a:t>‹#›</a:t>
            </a:fld>
            <a:endParaRPr lang="en-US"/>
          </a:p>
        </p:txBody>
      </p:sp>
    </p:spTree>
    <p:extLst>
      <p:ext uri="{BB962C8B-B14F-4D97-AF65-F5344CB8AC3E}">
        <p14:creationId xmlns:p14="http://schemas.microsoft.com/office/powerpoint/2010/main" val="3327805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160E6A-AE89-9D4B-878B-75A99885AD87}" type="datetimeFigureOut">
              <a:rPr lang="en-US" smtClean="0"/>
              <a:t>5/29/2019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882BC3-AE5F-3043-9FCD-C1F199F164CC}" type="slidenum">
              <a:rPr lang="en-US" smtClean="0"/>
              <a:t>‹#›</a:t>
            </a:fld>
            <a:endParaRPr lang="en-US"/>
          </a:p>
        </p:txBody>
      </p:sp>
    </p:spTree>
    <p:extLst>
      <p:ext uri="{BB962C8B-B14F-4D97-AF65-F5344CB8AC3E}">
        <p14:creationId xmlns:p14="http://schemas.microsoft.com/office/powerpoint/2010/main" val="35299572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882BC3-AE5F-3043-9FCD-C1F199F164CC}" type="slidenum">
              <a:rPr lang="en-US" smtClean="0"/>
              <a:t>54</a:t>
            </a:fld>
            <a:endParaRPr lang="en-US"/>
          </a:p>
        </p:txBody>
      </p:sp>
    </p:spTree>
    <p:extLst>
      <p:ext uri="{BB962C8B-B14F-4D97-AF65-F5344CB8AC3E}">
        <p14:creationId xmlns:p14="http://schemas.microsoft.com/office/powerpoint/2010/main" val="3402057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16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4290412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9483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68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92467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056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1"/>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74646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084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9"/>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655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3836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12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3228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6973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189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014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4904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865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1"/>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8622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083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9"/>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837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9750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942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6336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9153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1662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424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850496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294618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1603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348371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25112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278282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87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5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354864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4.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KOA:Users:kenanderson:Desktop:Projects:Cable%20First:images:CABLE1STa.jpg" TargetMode="Externa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8.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KOA:Users:kenanderson:Desktop:Projects:Cable%20First:images:CABLE1STa.jpg" TargetMode="Externa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24209"/>
      </p:ext>
    </p:extLst>
  </p:cSld>
  <p:clrMap bg1="lt1" tx1="dk1" bg2="lt2" tx2="dk2" accent1="accent1" accent2="accent2" accent3="accent3" accent4="accent4" accent5="accent5" accent6="accent6" hlink="hlink" folHlink="folHlink"/>
  <p:sldLayoutIdLst>
    <p:sldLayoutId id="2147483656" r:id="rId1"/>
    <p:sldLayoutId id="2147483714" r:id="rId2"/>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836731"/>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09067"/>
      </p:ext>
    </p:extLst>
  </p:cSld>
  <p:clrMap bg1="lt1" tx1="dk1" bg2="lt2" tx2="dk2" accent1="accent1" accent2="accent2" accent3="accent3" accent4="accent4" accent5="accent5" accent6="accent6" hlink="hlink" folHlink="folHlink"/>
  <p:sldLayoutIdLst>
    <p:sldLayoutId id="2147483664" r:id="rId1"/>
    <p:sldLayoutId id="214748366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065481"/>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4" name="Picture 7" descr="KOA:Users:kenanderson:Desktop:Projects:Cable First:images:CABLE1STa.jpg"/>
          <p:cNvPicPr>
            <a:picLocks noChangeAspect="1" noChangeArrowheads="1"/>
          </p:cNvPicPr>
          <p:nvPr userDrawn="1"/>
        </p:nvPicPr>
        <p:blipFill>
          <a:blip r:embed="rId13" r:link="rId14"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7511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4" name="Picture 7" descr="KOA:Users:kenanderson:Desktop:Projects:Cable First:images:CABLE1STa.jpg"/>
          <p:cNvPicPr>
            <a:picLocks noChangeAspect="1" noChangeArrowheads="1"/>
          </p:cNvPicPr>
          <p:nvPr userDrawn="1"/>
        </p:nvPicPr>
        <p:blipFill>
          <a:blip r:embed="rId13" r:link="rId14"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8112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cs typeface="Trebuchet MS"/>
              </a:rPr>
              <a:pPr algn="r"/>
              <a:t>‹#›</a:t>
            </a:fld>
            <a:endParaRPr lang="en-US" sz="1000" dirty="0">
              <a:solidFill>
                <a:srgbClr val="508ABA"/>
              </a:solidFill>
              <a:cs typeface="Trebuchet MS"/>
            </a:endParaRPr>
          </a:p>
        </p:txBody>
      </p:sp>
    </p:spTree>
    <p:extLst>
      <p:ext uri="{BB962C8B-B14F-4D97-AF65-F5344CB8AC3E}">
        <p14:creationId xmlns:p14="http://schemas.microsoft.com/office/powerpoint/2010/main" val="17062530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1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135.jpeg"/></Relationships>
</file>

<file path=ppt/slides/_rels/slide1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jpeg"/><Relationship Id="rId11" Type="http://schemas.openxmlformats.org/officeDocument/2006/relationships/image" Target="../media/image149.png"/><Relationship Id="rId5" Type="http://schemas.openxmlformats.org/officeDocument/2006/relationships/image" Target="../media/image14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png"/></Relationships>
</file>

<file path=ppt/slides/_rels/slide13.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jpeg"/><Relationship Id="rId18" Type="http://schemas.openxmlformats.org/officeDocument/2006/relationships/image" Target="../media/image166.jpeg"/><Relationship Id="rId3" Type="http://schemas.openxmlformats.org/officeDocument/2006/relationships/image" Target="../media/image151.jpeg"/><Relationship Id="rId21" Type="http://schemas.openxmlformats.org/officeDocument/2006/relationships/image" Target="../media/image169.jpeg"/><Relationship Id="rId7" Type="http://schemas.openxmlformats.org/officeDocument/2006/relationships/image" Target="../media/image155.jpeg"/><Relationship Id="rId12" Type="http://schemas.openxmlformats.org/officeDocument/2006/relationships/image" Target="../media/image160.png"/><Relationship Id="rId17" Type="http://schemas.openxmlformats.org/officeDocument/2006/relationships/image" Target="../media/image165.jpeg"/><Relationship Id="rId2" Type="http://schemas.openxmlformats.org/officeDocument/2006/relationships/image" Target="../media/image150.png"/><Relationship Id="rId16" Type="http://schemas.openxmlformats.org/officeDocument/2006/relationships/image" Target="../media/image164.png"/><Relationship Id="rId20"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159.jpeg"/><Relationship Id="rId5" Type="http://schemas.openxmlformats.org/officeDocument/2006/relationships/image" Target="../media/image153.jpeg"/><Relationship Id="rId15" Type="http://schemas.openxmlformats.org/officeDocument/2006/relationships/image" Target="../media/image163.png"/><Relationship Id="rId10" Type="http://schemas.openxmlformats.org/officeDocument/2006/relationships/image" Target="../media/image158.jpeg"/><Relationship Id="rId19" Type="http://schemas.openxmlformats.org/officeDocument/2006/relationships/image" Target="../media/image167.jpeg"/><Relationship Id="rId4" Type="http://schemas.openxmlformats.org/officeDocument/2006/relationships/image" Target="../media/image152.jpeg"/><Relationship Id="rId9" Type="http://schemas.openxmlformats.org/officeDocument/2006/relationships/image" Target="../media/image157.jpeg"/><Relationship Id="rId14" Type="http://schemas.openxmlformats.org/officeDocument/2006/relationships/image" Target="../media/image162.jpeg"/></Relationships>
</file>

<file path=ppt/slides/_rels/slide14.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71.jpe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image" Target="../media/image170.jpe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jpeg"/><Relationship Id="rId15" Type="http://schemas.openxmlformats.org/officeDocument/2006/relationships/image" Target="../media/image183.png"/><Relationship Id="rId10" Type="http://schemas.openxmlformats.org/officeDocument/2006/relationships/image" Target="../media/image178.png"/><Relationship Id="rId4" Type="http://schemas.openxmlformats.org/officeDocument/2006/relationships/image" Target="../media/image172.jpeg"/><Relationship Id="rId9" Type="http://schemas.openxmlformats.org/officeDocument/2006/relationships/image" Target="../media/image177.png"/><Relationship Id="rId14" Type="http://schemas.openxmlformats.org/officeDocument/2006/relationships/image" Target="../media/image182.png"/></Relationships>
</file>

<file path=ppt/slides/_rels/slide1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jpeg"/><Relationship Id="rId7" Type="http://schemas.openxmlformats.org/officeDocument/2006/relationships/image" Target="../media/image189.png"/><Relationship Id="rId12" Type="http://schemas.openxmlformats.org/officeDocument/2006/relationships/image" Target="../media/image194.jpeg"/><Relationship Id="rId2" Type="http://schemas.openxmlformats.org/officeDocument/2006/relationships/image" Target="../media/image184.jpeg"/><Relationship Id="rId1" Type="http://schemas.openxmlformats.org/officeDocument/2006/relationships/slideLayout" Target="../slideLayouts/slideLayout2.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87.jpe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jpeg"/></Relationships>
</file>

<file path=ppt/slides/_rels/slide16.xml.rels><?xml version="1.0" encoding="UTF-8" standalone="yes"?>
<Relationships xmlns="http://schemas.openxmlformats.org/package/2006/relationships"><Relationship Id="rId8" Type="http://schemas.openxmlformats.org/officeDocument/2006/relationships/image" Target="../media/image201.jpeg"/><Relationship Id="rId13" Type="http://schemas.openxmlformats.org/officeDocument/2006/relationships/image" Target="../media/image206.png"/><Relationship Id="rId3" Type="http://schemas.openxmlformats.org/officeDocument/2006/relationships/image" Target="../media/image196.jpeg"/><Relationship Id="rId7" Type="http://schemas.openxmlformats.org/officeDocument/2006/relationships/image" Target="../media/image200.png"/><Relationship Id="rId12" Type="http://schemas.openxmlformats.org/officeDocument/2006/relationships/image" Target="../media/image205.jpeg"/><Relationship Id="rId17" Type="http://schemas.openxmlformats.org/officeDocument/2006/relationships/image" Target="../media/image210.jpeg"/><Relationship Id="rId2" Type="http://schemas.openxmlformats.org/officeDocument/2006/relationships/image" Target="../media/image195.jpeg"/><Relationship Id="rId16" Type="http://schemas.openxmlformats.org/officeDocument/2006/relationships/image" Target="../media/image209.jpeg"/><Relationship Id="rId1" Type="http://schemas.openxmlformats.org/officeDocument/2006/relationships/slideLayout" Target="../slideLayouts/slideLayout2.xml"/><Relationship Id="rId6" Type="http://schemas.openxmlformats.org/officeDocument/2006/relationships/image" Target="../media/image199.jpeg"/><Relationship Id="rId11" Type="http://schemas.openxmlformats.org/officeDocument/2006/relationships/image" Target="../media/image204.jpeg"/><Relationship Id="rId5" Type="http://schemas.openxmlformats.org/officeDocument/2006/relationships/image" Target="../media/image198.jpeg"/><Relationship Id="rId15" Type="http://schemas.openxmlformats.org/officeDocument/2006/relationships/image" Target="../media/image208.jpeg"/><Relationship Id="rId10" Type="http://schemas.openxmlformats.org/officeDocument/2006/relationships/image" Target="../media/image203.jpeg"/><Relationship Id="rId4" Type="http://schemas.openxmlformats.org/officeDocument/2006/relationships/image" Target="../media/image197.jpeg"/><Relationship Id="rId9" Type="http://schemas.openxmlformats.org/officeDocument/2006/relationships/image" Target="../media/image202.jpeg"/><Relationship Id="rId14" Type="http://schemas.openxmlformats.org/officeDocument/2006/relationships/image" Target="../media/image207.jpeg"/></Relationships>
</file>

<file path=ppt/slides/_rels/slide17.xml.rels><?xml version="1.0" encoding="UTF-8" standalone="yes"?>
<Relationships xmlns="http://schemas.openxmlformats.org/package/2006/relationships"><Relationship Id="rId8" Type="http://schemas.openxmlformats.org/officeDocument/2006/relationships/image" Target="../media/image217.jpeg"/><Relationship Id="rId13" Type="http://schemas.openxmlformats.org/officeDocument/2006/relationships/image" Target="../media/image222.png"/><Relationship Id="rId3" Type="http://schemas.openxmlformats.org/officeDocument/2006/relationships/image" Target="../media/image212.jpeg"/><Relationship Id="rId7" Type="http://schemas.openxmlformats.org/officeDocument/2006/relationships/image" Target="../media/image216.jpeg"/><Relationship Id="rId12" Type="http://schemas.openxmlformats.org/officeDocument/2006/relationships/image" Target="../media/image221.jpe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png"/><Relationship Id="rId11" Type="http://schemas.openxmlformats.org/officeDocument/2006/relationships/image" Target="../media/image220.jpeg"/><Relationship Id="rId5" Type="http://schemas.openxmlformats.org/officeDocument/2006/relationships/image" Target="../media/image214.jpeg"/><Relationship Id="rId10" Type="http://schemas.openxmlformats.org/officeDocument/2006/relationships/image" Target="../media/image219.jpeg"/><Relationship Id="rId4" Type="http://schemas.openxmlformats.org/officeDocument/2006/relationships/image" Target="../media/image213.jpeg"/><Relationship Id="rId9" Type="http://schemas.openxmlformats.org/officeDocument/2006/relationships/image" Target="../media/image218.jpeg"/><Relationship Id="rId14" Type="http://schemas.openxmlformats.org/officeDocument/2006/relationships/image" Target="../media/image2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35.png"/><Relationship Id="rId3" Type="http://schemas.openxmlformats.org/officeDocument/2006/relationships/image" Target="../media/image225.png"/><Relationship Id="rId7" Type="http://schemas.openxmlformats.org/officeDocument/2006/relationships/image" Target="../media/image229.png"/><Relationship Id="rId12" Type="http://schemas.openxmlformats.org/officeDocument/2006/relationships/image" Target="../media/image234.png"/><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28.png"/><Relationship Id="rId11" Type="http://schemas.openxmlformats.org/officeDocument/2006/relationships/image" Target="../media/image233.png"/><Relationship Id="rId5" Type="http://schemas.openxmlformats.org/officeDocument/2006/relationships/image" Target="../media/image227.png"/><Relationship Id="rId10" Type="http://schemas.openxmlformats.org/officeDocument/2006/relationships/image" Target="../media/image232.png"/><Relationship Id="rId4" Type="http://schemas.openxmlformats.org/officeDocument/2006/relationships/image" Target="../media/image226.png"/><Relationship Id="rId9" Type="http://schemas.openxmlformats.org/officeDocument/2006/relationships/image" Target="../media/image2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37.jpeg"/><Relationship Id="rId7" Type="http://schemas.openxmlformats.org/officeDocument/2006/relationships/image" Target="../media/image241.jpeg"/><Relationship Id="rId2" Type="http://schemas.openxmlformats.org/officeDocument/2006/relationships/image" Target="../media/image236.jpeg"/><Relationship Id="rId1" Type="http://schemas.openxmlformats.org/officeDocument/2006/relationships/slideLayout" Target="../slideLayouts/slideLayout2.xml"/><Relationship Id="rId6" Type="http://schemas.openxmlformats.org/officeDocument/2006/relationships/image" Target="../media/image240.jpeg"/><Relationship Id="rId11" Type="http://schemas.openxmlformats.org/officeDocument/2006/relationships/image" Target="../media/image225.png"/><Relationship Id="rId5" Type="http://schemas.openxmlformats.org/officeDocument/2006/relationships/image" Target="../media/image239.jpeg"/><Relationship Id="rId10" Type="http://schemas.openxmlformats.org/officeDocument/2006/relationships/image" Target="../media/image244.jpeg"/><Relationship Id="rId4" Type="http://schemas.openxmlformats.org/officeDocument/2006/relationships/image" Target="../media/image238.jpeg"/><Relationship Id="rId9" Type="http://schemas.openxmlformats.org/officeDocument/2006/relationships/image" Target="../media/image243.jpeg"/></Relationships>
</file>

<file path=ppt/slides/_rels/slide21.xml.rels><?xml version="1.0" encoding="UTF-8" standalone="yes"?>
<Relationships xmlns="http://schemas.openxmlformats.org/package/2006/relationships"><Relationship Id="rId8" Type="http://schemas.openxmlformats.org/officeDocument/2006/relationships/image" Target="../media/image251.jpeg"/><Relationship Id="rId13" Type="http://schemas.openxmlformats.org/officeDocument/2006/relationships/image" Target="../media/image256.jpeg"/><Relationship Id="rId18" Type="http://schemas.openxmlformats.org/officeDocument/2006/relationships/image" Target="../media/image261.jpeg"/><Relationship Id="rId3" Type="http://schemas.openxmlformats.org/officeDocument/2006/relationships/image" Target="../media/image246.jpeg"/><Relationship Id="rId21" Type="http://schemas.openxmlformats.org/officeDocument/2006/relationships/image" Target="../media/image264.jpeg"/><Relationship Id="rId7" Type="http://schemas.openxmlformats.org/officeDocument/2006/relationships/image" Target="../media/image250.jpeg"/><Relationship Id="rId12" Type="http://schemas.openxmlformats.org/officeDocument/2006/relationships/image" Target="../media/image255.jpeg"/><Relationship Id="rId17" Type="http://schemas.openxmlformats.org/officeDocument/2006/relationships/image" Target="../media/image260.jpeg"/><Relationship Id="rId2" Type="http://schemas.openxmlformats.org/officeDocument/2006/relationships/image" Target="../media/image245.jpeg"/><Relationship Id="rId16" Type="http://schemas.openxmlformats.org/officeDocument/2006/relationships/image" Target="../media/image259.jpeg"/><Relationship Id="rId20" Type="http://schemas.openxmlformats.org/officeDocument/2006/relationships/image" Target="../media/image263.jpeg"/><Relationship Id="rId1" Type="http://schemas.openxmlformats.org/officeDocument/2006/relationships/slideLayout" Target="../slideLayouts/slideLayout2.xml"/><Relationship Id="rId6" Type="http://schemas.openxmlformats.org/officeDocument/2006/relationships/image" Target="../media/image249.png"/><Relationship Id="rId11" Type="http://schemas.openxmlformats.org/officeDocument/2006/relationships/image" Target="../media/image254.gif"/><Relationship Id="rId24" Type="http://schemas.openxmlformats.org/officeDocument/2006/relationships/image" Target="../media/image267.png"/><Relationship Id="rId5" Type="http://schemas.openxmlformats.org/officeDocument/2006/relationships/image" Target="../media/image248.jpeg"/><Relationship Id="rId15" Type="http://schemas.openxmlformats.org/officeDocument/2006/relationships/image" Target="../media/image258.jpeg"/><Relationship Id="rId23" Type="http://schemas.openxmlformats.org/officeDocument/2006/relationships/image" Target="../media/image266.jpeg"/><Relationship Id="rId10" Type="http://schemas.openxmlformats.org/officeDocument/2006/relationships/image" Target="../media/image253.jpeg"/><Relationship Id="rId19" Type="http://schemas.openxmlformats.org/officeDocument/2006/relationships/image" Target="../media/image262.jpeg"/><Relationship Id="rId4" Type="http://schemas.openxmlformats.org/officeDocument/2006/relationships/image" Target="../media/image247.jpeg"/><Relationship Id="rId9" Type="http://schemas.openxmlformats.org/officeDocument/2006/relationships/image" Target="../media/image252.jpeg"/><Relationship Id="rId14" Type="http://schemas.openxmlformats.org/officeDocument/2006/relationships/image" Target="../media/image257.jpeg"/><Relationship Id="rId22" Type="http://schemas.openxmlformats.org/officeDocument/2006/relationships/image" Target="../media/image265.png"/></Relationships>
</file>

<file path=ppt/slides/_rels/slide22.xml.rels><?xml version="1.0" encoding="UTF-8" standalone="yes"?>
<Relationships xmlns="http://schemas.openxmlformats.org/package/2006/relationships"><Relationship Id="rId8" Type="http://schemas.openxmlformats.org/officeDocument/2006/relationships/image" Target="../media/image274.gif"/><Relationship Id="rId3" Type="http://schemas.openxmlformats.org/officeDocument/2006/relationships/image" Target="../media/image269.gif"/><Relationship Id="rId7" Type="http://schemas.openxmlformats.org/officeDocument/2006/relationships/image" Target="../media/image273.gif"/><Relationship Id="rId2" Type="http://schemas.openxmlformats.org/officeDocument/2006/relationships/image" Target="../media/image268.gif"/><Relationship Id="rId1" Type="http://schemas.openxmlformats.org/officeDocument/2006/relationships/slideLayout" Target="../slideLayouts/slideLayout37.xml"/><Relationship Id="rId6" Type="http://schemas.openxmlformats.org/officeDocument/2006/relationships/image" Target="../media/image272.gif"/><Relationship Id="rId5" Type="http://schemas.openxmlformats.org/officeDocument/2006/relationships/image" Target="../media/image271.gif"/><Relationship Id="rId4" Type="http://schemas.openxmlformats.org/officeDocument/2006/relationships/image" Target="../media/image270.gif"/><Relationship Id="rId9" Type="http://schemas.openxmlformats.org/officeDocument/2006/relationships/image" Target="../media/image275.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8" Type="http://schemas.openxmlformats.org/officeDocument/2006/relationships/image" Target="../media/image282.jpeg"/><Relationship Id="rId13" Type="http://schemas.openxmlformats.org/officeDocument/2006/relationships/image" Target="../media/image287.jpeg"/><Relationship Id="rId3" Type="http://schemas.openxmlformats.org/officeDocument/2006/relationships/image" Target="../media/image277.jpeg"/><Relationship Id="rId7" Type="http://schemas.openxmlformats.org/officeDocument/2006/relationships/image" Target="../media/image281.png"/><Relationship Id="rId12" Type="http://schemas.openxmlformats.org/officeDocument/2006/relationships/image" Target="../media/image286.jpeg"/><Relationship Id="rId2" Type="http://schemas.openxmlformats.org/officeDocument/2006/relationships/image" Target="../media/image276.png"/><Relationship Id="rId16" Type="http://schemas.openxmlformats.org/officeDocument/2006/relationships/image" Target="../media/image290.jpeg"/><Relationship Id="rId1" Type="http://schemas.openxmlformats.org/officeDocument/2006/relationships/slideLayout" Target="../slideLayouts/slideLayout37.xml"/><Relationship Id="rId6" Type="http://schemas.openxmlformats.org/officeDocument/2006/relationships/image" Target="../media/image280.jpeg"/><Relationship Id="rId11" Type="http://schemas.openxmlformats.org/officeDocument/2006/relationships/image" Target="../media/image285.jpeg"/><Relationship Id="rId5" Type="http://schemas.openxmlformats.org/officeDocument/2006/relationships/image" Target="../media/image279.jpeg"/><Relationship Id="rId15" Type="http://schemas.openxmlformats.org/officeDocument/2006/relationships/image" Target="../media/image289.png"/><Relationship Id="rId10" Type="http://schemas.openxmlformats.org/officeDocument/2006/relationships/image" Target="../media/image284.jpeg"/><Relationship Id="rId4" Type="http://schemas.openxmlformats.org/officeDocument/2006/relationships/image" Target="../media/image278.jpeg"/><Relationship Id="rId9" Type="http://schemas.openxmlformats.org/officeDocument/2006/relationships/image" Target="../media/image283.jpeg"/><Relationship Id="rId14" Type="http://schemas.openxmlformats.org/officeDocument/2006/relationships/image" Target="../media/image288.jpeg"/></Relationships>
</file>

<file path=ppt/slides/_rels/slide25.xml.rels><?xml version="1.0" encoding="UTF-8" standalone="yes"?>
<Relationships xmlns="http://schemas.openxmlformats.org/package/2006/relationships"><Relationship Id="rId8" Type="http://schemas.openxmlformats.org/officeDocument/2006/relationships/image" Target="../media/image297.jpeg"/><Relationship Id="rId3" Type="http://schemas.openxmlformats.org/officeDocument/2006/relationships/image" Target="../media/image292.png"/><Relationship Id="rId7" Type="http://schemas.openxmlformats.org/officeDocument/2006/relationships/image" Target="../media/image296.png"/><Relationship Id="rId2" Type="http://schemas.openxmlformats.org/officeDocument/2006/relationships/image" Target="../media/image291.jpeg"/><Relationship Id="rId1" Type="http://schemas.openxmlformats.org/officeDocument/2006/relationships/slideLayout" Target="../slideLayouts/slideLayout37.xml"/><Relationship Id="rId6" Type="http://schemas.openxmlformats.org/officeDocument/2006/relationships/image" Target="../media/image295.png"/><Relationship Id="rId11" Type="http://schemas.openxmlformats.org/officeDocument/2006/relationships/image" Target="../media/image300.jpeg"/><Relationship Id="rId5" Type="http://schemas.openxmlformats.org/officeDocument/2006/relationships/image" Target="../media/image294.jpeg"/><Relationship Id="rId10" Type="http://schemas.openxmlformats.org/officeDocument/2006/relationships/image" Target="../media/image299.png"/><Relationship Id="rId4" Type="http://schemas.openxmlformats.org/officeDocument/2006/relationships/image" Target="../media/image293.jpeg"/><Relationship Id="rId9" Type="http://schemas.openxmlformats.org/officeDocument/2006/relationships/image" Target="../media/image298.jpeg"/></Relationships>
</file>

<file path=ppt/slides/_rels/slide26.xml.rels><?xml version="1.0" encoding="UTF-8" standalone="yes"?>
<Relationships xmlns="http://schemas.openxmlformats.org/package/2006/relationships"><Relationship Id="rId8" Type="http://schemas.openxmlformats.org/officeDocument/2006/relationships/image" Target="../media/image305.jpeg"/><Relationship Id="rId13" Type="http://schemas.openxmlformats.org/officeDocument/2006/relationships/image" Target="../media/image310.jpeg"/><Relationship Id="rId3" Type="http://schemas.openxmlformats.org/officeDocument/2006/relationships/hyperlink" Target="https://www.aflac.com/about-aflac/our-company/the-aflac-duck.aspx" TargetMode="External"/><Relationship Id="rId7" Type="http://schemas.openxmlformats.org/officeDocument/2006/relationships/image" Target="../media/image304.jpeg"/><Relationship Id="rId12" Type="http://schemas.openxmlformats.org/officeDocument/2006/relationships/image" Target="../media/image309.jpeg"/><Relationship Id="rId2" Type="http://schemas.openxmlformats.org/officeDocument/2006/relationships/hyperlink" Target="http://marketing-case-studies.blogspot.com/2008/05/can-you-hear-me-now-campaign.html" TargetMode="External"/><Relationship Id="rId1" Type="http://schemas.openxmlformats.org/officeDocument/2006/relationships/slideLayout" Target="../slideLayouts/slideLayout37.xml"/><Relationship Id="rId6" Type="http://schemas.openxmlformats.org/officeDocument/2006/relationships/image" Target="../media/image303.jpeg"/><Relationship Id="rId11" Type="http://schemas.openxmlformats.org/officeDocument/2006/relationships/image" Target="../media/image308.png"/><Relationship Id="rId5" Type="http://schemas.openxmlformats.org/officeDocument/2006/relationships/image" Target="../media/image302.jpeg"/><Relationship Id="rId10" Type="http://schemas.openxmlformats.org/officeDocument/2006/relationships/image" Target="../media/image307.jpeg"/><Relationship Id="rId4" Type="http://schemas.openxmlformats.org/officeDocument/2006/relationships/image" Target="../media/image301.png"/><Relationship Id="rId9" Type="http://schemas.openxmlformats.org/officeDocument/2006/relationships/image" Target="../media/image30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8" Type="http://schemas.openxmlformats.org/officeDocument/2006/relationships/image" Target="../media/image317.jpeg"/><Relationship Id="rId3" Type="http://schemas.openxmlformats.org/officeDocument/2006/relationships/image" Target="../media/image312.jpeg"/><Relationship Id="rId7" Type="http://schemas.openxmlformats.org/officeDocument/2006/relationships/image" Target="../media/image316.jpeg"/><Relationship Id="rId2" Type="http://schemas.openxmlformats.org/officeDocument/2006/relationships/image" Target="../media/image311.jpeg"/><Relationship Id="rId1" Type="http://schemas.openxmlformats.org/officeDocument/2006/relationships/slideLayout" Target="../slideLayouts/slideLayout37.xml"/><Relationship Id="rId6" Type="http://schemas.openxmlformats.org/officeDocument/2006/relationships/image" Target="../media/image315.jpeg"/><Relationship Id="rId11" Type="http://schemas.openxmlformats.org/officeDocument/2006/relationships/image" Target="../media/image320.jpeg"/><Relationship Id="rId5" Type="http://schemas.openxmlformats.org/officeDocument/2006/relationships/image" Target="../media/image314.jpeg"/><Relationship Id="rId10" Type="http://schemas.openxmlformats.org/officeDocument/2006/relationships/image" Target="../media/image319.jpeg"/><Relationship Id="rId4" Type="http://schemas.openxmlformats.org/officeDocument/2006/relationships/image" Target="../media/image313.jpeg"/><Relationship Id="rId9" Type="http://schemas.openxmlformats.org/officeDocument/2006/relationships/image" Target="../media/image318.jpeg"/></Relationships>
</file>

<file path=ppt/slides/_rels/slide29.xml.rels><?xml version="1.0" encoding="UTF-8" standalone="yes"?>
<Relationships xmlns="http://schemas.openxmlformats.org/package/2006/relationships"><Relationship Id="rId8" Type="http://schemas.openxmlformats.org/officeDocument/2006/relationships/image" Target="../media/image327.jpeg"/><Relationship Id="rId13" Type="http://schemas.openxmlformats.org/officeDocument/2006/relationships/image" Target="../media/image332.jpeg"/><Relationship Id="rId3" Type="http://schemas.openxmlformats.org/officeDocument/2006/relationships/image" Target="../media/image322.png"/><Relationship Id="rId7" Type="http://schemas.openxmlformats.org/officeDocument/2006/relationships/image" Target="../media/image326.jpeg"/><Relationship Id="rId12" Type="http://schemas.openxmlformats.org/officeDocument/2006/relationships/image" Target="../media/image331.jpeg"/><Relationship Id="rId2" Type="http://schemas.openxmlformats.org/officeDocument/2006/relationships/image" Target="../media/image321.png"/><Relationship Id="rId1" Type="http://schemas.openxmlformats.org/officeDocument/2006/relationships/slideLayout" Target="../slideLayouts/slideLayout37.xml"/><Relationship Id="rId6" Type="http://schemas.openxmlformats.org/officeDocument/2006/relationships/image" Target="../media/image325.jpeg"/><Relationship Id="rId11" Type="http://schemas.openxmlformats.org/officeDocument/2006/relationships/image" Target="../media/image330.jpeg"/><Relationship Id="rId5" Type="http://schemas.openxmlformats.org/officeDocument/2006/relationships/image" Target="../media/image324.jpeg"/><Relationship Id="rId10" Type="http://schemas.openxmlformats.org/officeDocument/2006/relationships/image" Target="../media/image329.jpeg"/><Relationship Id="rId4" Type="http://schemas.openxmlformats.org/officeDocument/2006/relationships/image" Target="../media/image323.jpeg"/><Relationship Id="rId9" Type="http://schemas.openxmlformats.org/officeDocument/2006/relationships/image" Target="../media/image328.jpeg"/></Relationships>
</file>

<file path=ppt/slides/_rels/slide3.xml.rels><?xml version="1.0" encoding="UTF-8" standalone="yes"?>
<Relationships xmlns="http://schemas.openxmlformats.org/package/2006/relationships"><Relationship Id="rId2" Type="http://schemas.openxmlformats.org/officeDocument/2006/relationships/hyperlink" Target="http://www.thevab.com/wp-content/uploads/2017/10/TV-American-Society-Vol-I-Commerce.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9.png"/><Relationship Id="rId13" Type="http://schemas.openxmlformats.org/officeDocument/2006/relationships/image" Target="../media/image344.png"/><Relationship Id="rId3" Type="http://schemas.openxmlformats.org/officeDocument/2006/relationships/image" Target="../media/image334.png"/><Relationship Id="rId7" Type="http://schemas.openxmlformats.org/officeDocument/2006/relationships/image" Target="../media/image338.jpeg"/><Relationship Id="rId12" Type="http://schemas.openxmlformats.org/officeDocument/2006/relationships/image" Target="../media/image343.png"/><Relationship Id="rId2" Type="http://schemas.openxmlformats.org/officeDocument/2006/relationships/image" Target="../media/image333.png"/><Relationship Id="rId1" Type="http://schemas.openxmlformats.org/officeDocument/2006/relationships/slideLayout" Target="../slideLayouts/slideLayout37.xml"/><Relationship Id="rId6" Type="http://schemas.openxmlformats.org/officeDocument/2006/relationships/image" Target="../media/image337.jpeg"/><Relationship Id="rId11" Type="http://schemas.openxmlformats.org/officeDocument/2006/relationships/image" Target="../media/image342.png"/><Relationship Id="rId5" Type="http://schemas.openxmlformats.org/officeDocument/2006/relationships/image" Target="../media/image336.png"/><Relationship Id="rId10" Type="http://schemas.openxmlformats.org/officeDocument/2006/relationships/image" Target="../media/image341.png"/><Relationship Id="rId4" Type="http://schemas.openxmlformats.org/officeDocument/2006/relationships/image" Target="../media/image335.png"/><Relationship Id="rId9" Type="http://schemas.openxmlformats.org/officeDocument/2006/relationships/image" Target="../media/image340.png"/><Relationship Id="rId14" Type="http://schemas.openxmlformats.org/officeDocument/2006/relationships/image" Target="../media/image34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52.jpeg"/><Relationship Id="rId13" Type="http://schemas.openxmlformats.org/officeDocument/2006/relationships/image" Target="../media/image357.jpeg"/><Relationship Id="rId18" Type="http://schemas.openxmlformats.org/officeDocument/2006/relationships/image" Target="../media/image362.jpeg"/><Relationship Id="rId26" Type="http://schemas.openxmlformats.org/officeDocument/2006/relationships/image" Target="../media/image370.jpeg"/><Relationship Id="rId3" Type="http://schemas.openxmlformats.org/officeDocument/2006/relationships/image" Target="../media/image347.jpeg"/><Relationship Id="rId21" Type="http://schemas.openxmlformats.org/officeDocument/2006/relationships/image" Target="../media/image365.png"/><Relationship Id="rId34" Type="http://schemas.openxmlformats.org/officeDocument/2006/relationships/image" Target="../media/image378.jpeg"/><Relationship Id="rId7" Type="http://schemas.openxmlformats.org/officeDocument/2006/relationships/image" Target="../media/image351.jpeg"/><Relationship Id="rId12" Type="http://schemas.openxmlformats.org/officeDocument/2006/relationships/image" Target="../media/image356.jpeg"/><Relationship Id="rId17" Type="http://schemas.openxmlformats.org/officeDocument/2006/relationships/image" Target="../media/image361.jpeg"/><Relationship Id="rId25" Type="http://schemas.openxmlformats.org/officeDocument/2006/relationships/image" Target="../media/image369.jpeg"/><Relationship Id="rId33" Type="http://schemas.openxmlformats.org/officeDocument/2006/relationships/image" Target="../media/image377.jpeg"/><Relationship Id="rId2" Type="http://schemas.openxmlformats.org/officeDocument/2006/relationships/image" Target="../media/image346.jpeg"/><Relationship Id="rId16" Type="http://schemas.openxmlformats.org/officeDocument/2006/relationships/image" Target="../media/image360.jpeg"/><Relationship Id="rId20" Type="http://schemas.openxmlformats.org/officeDocument/2006/relationships/image" Target="../media/image364.jpeg"/><Relationship Id="rId29" Type="http://schemas.openxmlformats.org/officeDocument/2006/relationships/image" Target="../media/image373.jpeg"/><Relationship Id="rId1" Type="http://schemas.openxmlformats.org/officeDocument/2006/relationships/slideLayout" Target="../slideLayouts/slideLayout2.xml"/><Relationship Id="rId6" Type="http://schemas.openxmlformats.org/officeDocument/2006/relationships/image" Target="../media/image350.jpeg"/><Relationship Id="rId11" Type="http://schemas.openxmlformats.org/officeDocument/2006/relationships/image" Target="../media/image355.jpeg"/><Relationship Id="rId24" Type="http://schemas.openxmlformats.org/officeDocument/2006/relationships/image" Target="../media/image368.jpeg"/><Relationship Id="rId32" Type="http://schemas.openxmlformats.org/officeDocument/2006/relationships/image" Target="../media/image376.jpeg"/><Relationship Id="rId5" Type="http://schemas.openxmlformats.org/officeDocument/2006/relationships/image" Target="../media/image349.jpeg"/><Relationship Id="rId15" Type="http://schemas.openxmlformats.org/officeDocument/2006/relationships/image" Target="../media/image359.jpeg"/><Relationship Id="rId23" Type="http://schemas.openxmlformats.org/officeDocument/2006/relationships/image" Target="../media/image367.jpeg"/><Relationship Id="rId28" Type="http://schemas.openxmlformats.org/officeDocument/2006/relationships/image" Target="../media/image372.jpeg"/><Relationship Id="rId36" Type="http://schemas.openxmlformats.org/officeDocument/2006/relationships/image" Target="../media/image380.jpeg"/><Relationship Id="rId10" Type="http://schemas.openxmlformats.org/officeDocument/2006/relationships/image" Target="../media/image354.jpeg"/><Relationship Id="rId19" Type="http://schemas.openxmlformats.org/officeDocument/2006/relationships/image" Target="../media/image363.jpeg"/><Relationship Id="rId31" Type="http://schemas.openxmlformats.org/officeDocument/2006/relationships/image" Target="../media/image375.jpeg"/><Relationship Id="rId4" Type="http://schemas.openxmlformats.org/officeDocument/2006/relationships/image" Target="../media/image348.jpeg"/><Relationship Id="rId9" Type="http://schemas.openxmlformats.org/officeDocument/2006/relationships/image" Target="../media/image353.jpeg"/><Relationship Id="rId14" Type="http://schemas.openxmlformats.org/officeDocument/2006/relationships/image" Target="../media/image358.jpeg"/><Relationship Id="rId22" Type="http://schemas.openxmlformats.org/officeDocument/2006/relationships/image" Target="../media/image366.jpeg"/><Relationship Id="rId27" Type="http://schemas.openxmlformats.org/officeDocument/2006/relationships/image" Target="../media/image371.jpeg"/><Relationship Id="rId30" Type="http://schemas.openxmlformats.org/officeDocument/2006/relationships/image" Target="../media/image374.jpeg"/><Relationship Id="rId35" Type="http://schemas.openxmlformats.org/officeDocument/2006/relationships/image" Target="../media/image379.jpeg"/></Relationships>
</file>

<file path=ppt/slides/_rels/slide33.xml.rels><?xml version="1.0" encoding="UTF-8" standalone="yes"?>
<Relationships xmlns="http://schemas.openxmlformats.org/package/2006/relationships"><Relationship Id="rId8" Type="http://schemas.openxmlformats.org/officeDocument/2006/relationships/image" Target="../media/image387.jpeg"/><Relationship Id="rId13" Type="http://schemas.openxmlformats.org/officeDocument/2006/relationships/image" Target="../media/image392.jpeg"/><Relationship Id="rId18" Type="http://schemas.openxmlformats.org/officeDocument/2006/relationships/image" Target="../media/image397.jpeg"/><Relationship Id="rId3" Type="http://schemas.openxmlformats.org/officeDocument/2006/relationships/image" Target="../media/image382.jpeg"/><Relationship Id="rId7" Type="http://schemas.openxmlformats.org/officeDocument/2006/relationships/image" Target="../media/image386.jpeg"/><Relationship Id="rId12" Type="http://schemas.openxmlformats.org/officeDocument/2006/relationships/image" Target="../media/image391.jpeg"/><Relationship Id="rId17" Type="http://schemas.openxmlformats.org/officeDocument/2006/relationships/image" Target="../media/image396.jpeg"/><Relationship Id="rId2" Type="http://schemas.openxmlformats.org/officeDocument/2006/relationships/image" Target="../media/image381.jpeg"/><Relationship Id="rId16" Type="http://schemas.openxmlformats.org/officeDocument/2006/relationships/image" Target="../media/image395.jpeg"/><Relationship Id="rId1" Type="http://schemas.openxmlformats.org/officeDocument/2006/relationships/slideLayout" Target="../slideLayouts/slideLayout2.xml"/><Relationship Id="rId6" Type="http://schemas.openxmlformats.org/officeDocument/2006/relationships/image" Target="../media/image385.jpeg"/><Relationship Id="rId11" Type="http://schemas.openxmlformats.org/officeDocument/2006/relationships/image" Target="../media/image390.jpeg"/><Relationship Id="rId5" Type="http://schemas.openxmlformats.org/officeDocument/2006/relationships/image" Target="../media/image384.jpeg"/><Relationship Id="rId15" Type="http://schemas.openxmlformats.org/officeDocument/2006/relationships/image" Target="../media/image394.jpeg"/><Relationship Id="rId10" Type="http://schemas.openxmlformats.org/officeDocument/2006/relationships/image" Target="../media/image389.jpeg"/><Relationship Id="rId19" Type="http://schemas.openxmlformats.org/officeDocument/2006/relationships/image" Target="../media/image398.jpeg"/><Relationship Id="rId4" Type="http://schemas.openxmlformats.org/officeDocument/2006/relationships/image" Target="../media/image383.jpeg"/><Relationship Id="rId9" Type="http://schemas.openxmlformats.org/officeDocument/2006/relationships/image" Target="../media/image388.jpeg"/><Relationship Id="rId14" Type="http://schemas.openxmlformats.org/officeDocument/2006/relationships/image" Target="../media/image393.jpeg"/></Relationships>
</file>

<file path=ppt/slides/_rels/slide34.xml.rels><?xml version="1.0" encoding="UTF-8" standalone="yes"?>
<Relationships xmlns="http://schemas.openxmlformats.org/package/2006/relationships"><Relationship Id="rId8" Type="http://schemas.openxmlformats.org/officeDocument/2006/relationships/image" Target="../media/image405.jpeg"/><Relationship Id="rId13" Type="http://schemas.openxmlformats.org/officeDocument/2006/relationships/image" Target="../media/image410.jpeg"/><Relationship Id="rId3" Type="http://schemas.openxmlformats.org/officeDocument/2006/relationships/image" Target="../media/image400.jpeg"/><Relationship Id="rId7" Type="http://schemas.openxmlformats.org/officeDocument/2006/relationships/image" Target="../media/image404.jpeg"/><Relationship Id="rId12" Type="http://schemas.openxmlformats.org/officeDocument/2006/relationships/image" Target="../media/image409.jpeg"/><Relationship Id="rId2" Type="http://schemas.openxmlformats.org/officeDocument/2006/relationships/image" Target="../media/image399.jpeg"/><Relationship Id="rId16" Type="http://schemas.openxmlformats.org/officeDocument/2006/relationships/image" Target="../media/image413.jpeg"/><Relationship Id="rId1" Type="http://schemas.openxmlformats.org/officeDocument/2006/relationships/slideLayout" Target="../slideLayouts/slideLayout2.xml"/><Relationship Id="rId6" Type="http://schemas.openxmlformats.org/officeDocument/2006/relationships/image" Target="../media/image403.jpeg"/><Relationship Id="rId11" Type="http://schemas.openxmlformats.org/officeDocument/2006/relationships/image" Target="../media/image408.jpeg"/><Relationship Id="rId5" Type="http://schemas.openxmlformats.org/officeDocument/2006/relationships/image" Target="../media/image402.jpeg"/><Relationship Id="rId15" Type="http://schemas.openxmlformats.org/officeDocument/2006/relationships/image" Target="../media/image412.jpeg"/><Relationship Id="rId10" Type="http://schemas.openxmlformats.org/officeDocument/2006/relationships/image" Target="../media/image407.jpeg"/><Relationship Id="rId4" Type="http://schemas.openxmlformats.org/officeDocument/2006/relationships/image" Target="../media/image401.jpeg"/><Relationship Id="rId9" Type="http://schemas.openxmlformats.org/officeDocument/2006/relationships/image" Target="../media/image406.jpeg"/><Relationship Id="rId14" Type="http://schemas.openxmlformats.org/officeDocument/2006/relationships/image" Target="../media/image411.jpeg"/></Relationships>
</file>

<file path=ppt/slides/_rels/slide35.xml.rels><?xml version="1.0" encoding="UTF-8" standalone="yes"?>
<Relationships xmlns="http://schemas.openxmlformats.org/package/2006/relationships"><Relationship Id="rId8" Type="http://schemas.openxmlformats.org/officeDocument/2006/relationships/image" Target="../media/image420.jpeg"/><Relationship Id="rId13" Type="http://schemas.openxmlformats.org/officeDocument/2006/relationships/image" Target="../media/image425.jpeg"/><Relationship Id="rId3" Type="http://schemas.openxmlformats.org/officeDocument/2006/relationships/image" Target="../media/image415.jpeg"/><Relationship Id="rId7" Type="http://schemas.openxmlformats.org/officeDocument/2006/relationships/image" Target="../media/image419.jpeg"/><Relationship Id="rId12" Type="http://schemas.openxmlformats.org/officeDocument/2006/relationships/image" Target="../media/image424.jpeg"/><Relationship Id="rId2" Type="http://schemas.openxmlformats.org/officeDocument/2006/relationships/image" Target="../media/image414.png"/><Relationship Id="rId1" Type="http://schemas.openxmlformats.org/officeDocument/2006/relationships/slideLayout" Target="../slideLayouts/slideLayout2.xml"/><Relationship Id="rId6" Type="http://schemas.openxmlformats.org/officeDocument/2006/relationships/image" Target="../media/image418.jpeg"/><Relationship Id="rId11" Type="http://schemas.openxmlformats.org/officeDocument/2006/relationships/image" Target="../media/image423.jpeg"/><Relationship Id="rId5" Type="http://schemas.openxmlformats.org/officeDocument/2006/relationships/image" Target="../media/image417.jpeg"/><Relationship Id="rId10" Type="http://schemas.openxmlformats.org/officeDocument/2006/relationships/image" Target="../media/image422.png"/><Relationship Id="rId4" Type="http://schemas.openxmlformats.org/officeDocument/2006/relationships/image" Target="../media/image416.jpeg"/><Relationship Id="rId9" Type="http://schemas.openxmlformats.org/officeDocument/2006/relationships/image" Target="../media/image421.png"/></Relationships>
</file>

<file path=ppt/slides/_rels/slide36.xml.rels><?xml version="1.0" encoding="UTF-8" standalone="yes"?>
<Relationships xmlns="http://schemas.openxmlformats.org/package/2006/relationships"><Relationship Id="rId8" Type="http://schemas.openxmlformats.org/officeDocument/2006/relationships/image" Target="../media/image432.jpeg"/><Relationship Id="rId3" Type="http://schemas.openxmlformats.org/officeDocument/2006/relationships/image" Target="../media/image427.png"/><Relationship Id="rId7" Type="http://schemas.openxmlformats.org/officeDocument/2006/relationships/image" Target="../media/image431.jpeg"/><Relationship Id="rId12" Type="http://schemas.openxmlformats.org/officeDocument/2006/relationships/image" Target="../media/image436.jpeg"/><Relationship Id="rId2" Type="http://schemas.openxmlformats.org/officeDocument/2006/relationships/image" Target="../media/image426.jpeg"/><Relationship Id="rId1" Type="http://schemas.openxmlformats.org/officeDocument/2006/relationships/slideLayout" Target="../slideLayouts/slideLayout2.xml"/><Relationship Id="rId6" Type="http://schemas.openxmlformats.org/officeDocument/2006/relationships/image" Target="../media/image430.jpeg"/><Relationship Id="rId11" Type="http://schemas.openxmlformats.org/officeDocument/2006/relationships/image" Target="../media/image435.jpeg"/><Relationship Id="rId5" Type="http://schemas.openxmlformats.org/officeDocument/2006/relationships/image" Target="../media/image429.jpeg"/><Relationship Id="rId10" Type="http://schemas.openxmlformats.org/officeDocument/2006/relationships/image" Target="../media/image434.jpeg"/><Relationship Id="rId4" Type="http://schemas.openxmlformats.org/officeDocument/2006/relationships/image" Target="../media/image428.png"/><Relationship Id="rId9" Type="http://schemas.openxmlformats.org/officeDocument/2006/relationships/image" Target="../media/image433.jpeg"/></Relationships>
</file>

<file path=ppt/slides/_rels/slide37.xml.rels><?xml version="1.0" encoding="UTF-8" standalone="yes"?>
<Relationships xmlns="http://schemas.openxmlformats.org/package/2006/relationships"><Relationship Id="rId8" Type="http://schemas.openxmlformats.org/officeDocument/2006/relationships/image" Target="../media/image443.jpeg"/><Relationship Id="rId13" Type="http://schemas.openxmlformats.org/officeDocument/2006/relationships/image" Target="../media/image447.jpeg"/><Relationship Id="rId3" Type="http://schemas.openxmlformats.org/officeDocument/2006/relationships/image" Target="../media/image438.gif"/><Relationship Id="rId7" Type="http://schemas.openxmlformats.org/officeDocument/2006/relationships/image" Target="../media/image442.jpeg"/><Relationship Id="rId12" Type="http://schemas.openxmlformats.org/officeDocument/2006/relationships/image" Target="../media/image446.jpeg"/><Relationship Id="rId2" Type="http://schemas.openxmlformats.org/officeDocument/2006/relationships/image" Target="../media/image437.jpeg"/><Relationship Id="rId16" Type="http://schemas.openxmlformats.org/officeDocument/2006/relationships/image" Target="../media/image450.jpeg"/><Relationship Id="rId1" Type="http://schemas.openxmlformats.org/officeDocument/2006/relationships/slideLayout" Target="../slideLayouts/slideLayout2.xml"/><Relationship Id="rId6" Type="http://schemas.openxmlformats.org/officeDocument/2006/relationships/image" Target="../media/image441.jpeg"/><Relationship Id="rId11" Type="http://schemas.openxmlformats.org/officeDocument/2006/relationships/image" Target="../media/image445.jpeg"/><Relationship Id="rId5" Type="http://schemas.openxmlformats.org/officeDocument/2006/relationships/image" Target="../media/image440.png"/><Relationship Id="rId15" Type="http://schemas.openxmlformats.org/officeDocument/2006/relationships/image" Target="../media/image449.png"/><Relationship Id="rId10" Type="http://schemas.openxmlformats.org/officeDocument/2006/relationships/image" Target="../media/image444.jpeg"/><Relationship Id="rId4" Type="http://schemas.openxmlformats.org/officeDocument/2006/relationships/image" Target="../media/image439.jpeg"/><Relationship Id="rId9" Type="http://schemas.openxmlformats.org/officeDocument/2006/relationships/image" Target="../media/image428.png"/><Relationship Id="rId14" Type="http://schemas.openxmlformats.org/officeDocument/2006/relationships/image" Target="../media/image4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image" Target="../media/image451.jpeg"/><Relationship Id="rId1" Type="http://schemas.openxmlformats.org/officeDocument/2006/relationships/slideLayout" Target="../slideLayouts/slideLayout2.xml"/><Relationship Id="rId5" Type="http://schemas.openxmlformats.org/officeDocument/2006/relationships/image" Target="../media/image454.jpeg"/><Relationship Id="rId4" Type="http://schemas.openxmlformats.org/officeDocument/2006/relationships/image" Target="../media/image4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461.png"/><Relationship Id="rId3" Type="http://schemas.openxmlformats.org/officeDocument/2006/relationships/image" Target="../media/image456.png"/><Relationship Id="rId7" Type="http://schemas.openxmlformats.org/officeDocument/2006/relationships/image" Target="../media/image460.png"/><Relationship Id="rId2" Type="http://schemas.openxmlformats.org/officeDocument/2006/relationships/image" Target="../media/image455.jpeg"/><Relationship Id="rId1" Type="http://schemas.openxmlformats.org/officeDocument/2006/relationships/slideLayout" Target="../slideLayouts/slideLayout37.xml"/><Relationship Id="rId6" Type="http://schemas.openxmlformats.org/officeDocument/2006/relationships/image" Target="../media/image459.png"/><Relationship Id="rId11" Type="http://schemas.openxmlformats.org/officeDocument/2006/relationships/image" Target="../media/image464.jpeg"/><Relationship Id="rId5" Type="http://schemas.openxmlformats.org/officeDocument/2006/relationships/image" Target="../media/image458.jpeg"/><Relationship Id="rId10" Type="http://schemas.openxmlformats.org/officeDocument/2006/relationships/image" Target="../media/image463.jpeg"/><Relationship Id="rId4" Type="http://schemas.openxmlformats.org/officeDocument/2006/relationships/image" Target="../media/image457.png"/><Relationship Id="rId9" Type="http://schemas.openxmlformats.org/officeDocument/2006/relationships/image" Target="../media/image462.png"/></Relationships>
</file>

<file path=ppt/slides/_rels/slide41.xml.rels><?xml version="1.0" encoding="UTF-8" standalone="yes"?>
<Relationships xmlns="http://schemas.openxmlformats.org/package/2006/relationships"><Relationship Id="rId3" Type="http://schemas.openxmlformats.org/officeDocument/2006/relationships/image" Target="../media/image466.jpeg"/><Relationship Id="rId2" Type="http://schemas.openxmlformats.org/officeDocument/2006/relationships/image" Target="../media/image465.jpeg"/><Relationship Id="rId1" Type="http://schemas.openxmlformats.org/officeDocument/2006/relationships/slideLayout" Target="../slideLayouts/slideLayout37.xml"/><Relationship Id="rId5" Type="http://schemas.openxmlformats.org/officeDocument/2006/relationships/image" Target="../media/image468.png"/><Relationship Id="rId4" Type="http://schemas.openxmlformats.org/officeDocument/2006/relationships/image" Target="../media/image467.jpeg"/></Relationships>
</file>

<file path=ppt/slides/_rels/slide42.xml.rels><?xml version="1.0" encoding="UTF-8" standalone="yes"?>
<Relationships xmlns="http://schemas.openxmlformats.org/package/2006/relationships"><Relationship Id="rId8" Type="http://schemas.openxmlformats.org/officeDocument/2006/relationships/image" Target="../media/image475.png"/><Relationship Id="rId13" Type="http://schemas.openxmlformats.org/officeDocument/2006/relationships/image" Target="../media/image480.png"/><Relationship Id="rId18" Type="http://schemas.openxmlformats.org/officeDocument/2006/relationships/image" Target="../media/image485.jpeg"/><Relationship Id="rId3" Type="http://schemas.openxmlformats.org/officeDocument/2006/relationships/image" Target="../media/image470.png"/><Relationship Id="rId7" Type="http://schemas.openxmlformats.org/officeDocument/2006/relationships/image" Target="../media/image474.png"/><Relationship Id="rId12" Type="http://schemas.openxmlformats.org/officeDocument/2006/relationships/image" Target="../media/image479.png"/><Relationship Id="rId17" Type="http://schemas.openxmlformats.org/officeDocument/2006/relationships/image" Target="../media/image484.png"/><Relationship Id="rId2" Type="http://schemas.openxmlformats.org/officeDocument/2006/relationships/image" Target="../media/image469.png"/><Relationship Id="rId16" Type="http://schemas.openxmlformats.org/officeDocument/2006/relationships/image" Target="../media/image483.png"/><Relationship Id="rId1" Type="http://schemas.openxmlformats.org/officeDocument/2006/relationships/slideLayout" Target="../slideLayouts/slideLayout37.xml"/><Relationship Id="rId6" Type="http://schemas.openxmlformats.org/officeDocument/2006/relationships/image" Target="../media/image473.png"/><Relationship Id="rId11" Type="http://schemas.openxmlformats.org/officeDocument/2006/relationships/image" Target="../media/image478.png"/><Relationship Id="rId5" Type="http://schemas.openxmlformats.org/officeDocument/2006/relationships/image" Target="../media/image472.png"/><Relationship Id="rId15" Type="http://schemas.openxmlformats.org/officeDocument/2006/relationships/image" Target="../media/image482.png"/><Relationship Id="rId10" Type="http://schemas.openxmlformats.org/officeDocument/2006/relationships/image" Target="../media/image477.png"/><Relationship Id="rId4" Type="http://schemas.openxmlformats.org/officeDocument/2006/relationships/image" Target="../media/image471.jpeg"/><Relationship Id="rId9" Type="http://schemas.openxmlformats.org/officeDocument/2006/relationships/image" Target="../media/image476.png"/><Relationship Id="rId14" Type="http://schemas.openxmlformats.org/officeDocument/2006/relationships/image" Target="../media/image481.png"/></Relationships>
</file>

<file path=ppt/slides/_rels/slide43.xml.rels><?xml version="1.0" encoding="UTF-8" standalone="yes"?>
<Relationships xmlns="http://schemas.openxmlformats.org/package/2006/relationships"><Relationship Id="rId8" Type="http://schemas.openxmlformats.org/officeDocument/2006/relationships/image" Target="../media/image488.png"/><Relationship Id="rId3" Type="http://schemas.openxmlformats.org/officeDocument/2006/relationships/chart" Target="../charts/chart2.xml"/><Relationship Id="rId7" Type="http://schemas.openxmlformats.org/officeDocument/2006/relationships/chart" Target="../charts/chart4.xml"/><Relationship Id="rId2" Type="http://schemas.openxmlformats.org/officeDocument/2006/relationships/chart" Target="../charts/chart1.xml"/><Relationship Id="rId1" Type="http://schemas.openxmlformats.org/officeDocument/2006/relationships/slideLayout" Target="../slideLayouts/slideLayout37.xml"/><Relationship Id="rId6" Type="http://schemas.openxmlformats.org/officeDocument/2006/relationships/image" Target="../media/image487.png"/><Relationship Id="rId11" Type="http://schemas.openxmlformats.org/officeDocument/2006/relationships/image" Target="../media/image490.png"/><Relationship Id="rId5" Type="http://schemas.openxmlformats.org/officeDocument/2006/relationships/chart" Target="../charts/chart3.xml"/><Relationship Id="rId10" Type="http://schemas.openxmlformats.org/officeDocument/2006/relationships/image" Target="../media/image489.png"/><Relationship Id="rId4" Type="http://schemas.openxmlformats.org/officeDocument/2006/relationships/image" Target="../media/image486.png"/><Relationship Id="rId9" Type="http://schemas.openxmlformats.org/officeDocument/2006/relationships/chart" Target="../charts/chart5.xml"/></Relationships>
</file>

<file path=ppt/slides/_rels/slide44.xml.rels><?xml version="1.0" encoding="UTF-8" standalone="yes"?>
<Relationships xmlns="http://schemas.openxmlformats.org/package/2006/relationships"><Relationship Id="rId8" Type="http://schemas.openxmlformats.org/officeDocument/2006/relationships/image" Target="../media/image489.png"/><Relationship Id="rId13" Type="http://schemas.openxmlformats.org/officeDocument/2006/relationships/image" Target="../media/image494.png"/><Relationship Id="rId3" Type="http://schemas.openxmlformats.org/officeDocument/2006/relationships/chart" Target="../charts/chart7.xml"/><Relationship Id="rId7" Type="http://schemas.openxmlformats.org/officeDocument/2006/relationships/chart" Target="../charts/chart10.xml"/><Relationship Id="rId12" Type="http://schemas.openxmlformats.org/officeDocument/2006/relationships/image" Target="../media/image493.png"/><Relationship Id="rId2" Type="http://schemas.openxmlformats.org/officeDocument/2006/relationships/chart" Target="../charts/chart6.xml"/><Relationship Id="rId1" Type="http://schemas.openxmlformats.org/officeDocument/2006/relationships/slideLayout" Target="../slideLayouts/slideLayout37.xml"/><Relationship Id="rId6" Type="http://schemas.openxmlformats.org/officeDocument/2006/relationships/chart" Target="../charts/chart9.xml"/><Relationship Id="rId11" Type="http://schemas.openxmlformats.org/officeDocument/2006/relationships/image" Target="../media/image492.png"/><Relationship Id="rId5" Type="http://schemas.openxmlformats.org/officeDocument/2006/relationships/image" Target="../media/image487.png"/><Relationship Id="rId10" Type="http://schemas.openxmlformats.org/officeDocument/2006/relationships/image" Target="../media/image490.png"/><Relationship Id="rId4" Type="http://schemas.openxmlformats.org/officeDocument/2006/relationships/chart" Target="../charts/chart8.xml"/><Relationship Id="rId9" Type="http://schemas.openxmlformats.org/officeDocument/2006/relationships/image" Target="../media/image49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8" Type="http://schemas.openxmlformats.org/officeDocument/2006/relationships/image" Target="../media/image501.jpeg"/><Relationship Id="rId3" Type="http://schemas.openxmlformats.org/officeDocument/2006/relationships/image" Target="../media/image496.jpeg"/><Relationship Id="rId7" Type="http://schemas.openxmlformats.org/officeDocument/2006/relationships/image" Target="../media/image500.png"/><Relationship Id="rId12" Type="http://schemas.openxmlformats.org/officeDocument/2006/relationships/image" Target="../media/image505.jpeg"/><Relationship Id="rId2" Type="http://schemas.openxmlformats.org/officeDocument/2006/relationships/image" Target="../media/image495.png"/><Relationship Id="rId1" Type="http://schemas.openxmlformats.org/officeDocument/2006/relationships/slideLayout" Target="../slideLayouts/slideLayout37.xml"/><Relationship Id="rId6" Type="http://schemas.openxmlformats.org/officeDocument/2006/relationships/image" Target="../media/image499.png"/><Relationship Id="rId11" Type="http://schemas.openxmlformats.org/officeDocument/2006/relationships/image" Target="../media/image504.png"/><Relationship Id="rId5" Type="http://schemas.openxmlformats.org/officeDocument/2006/relationships/image" Target="../media/image498.jpeg"/><Relationship Id="rId10" Type="http://schemas.openxmlformats.org/officeDocument/2006/relationships/image" Target="../media/image503.png"/><Relationship Id="rId4" Type="http://schemas.openxmlformats.org/officeDocument/2006/relationships/image" Target="../media/image497.png"/><Relationship Id="rId9" Type="http://schemas.openxmlformats.org/officeDocument/2006/relationships/image" Target="../media/image502.png"/></Relationships>
</file>

<file path=ppt/slides/_rels/slide47.xml.rels><?xml version="1.0" encoding="UTF-8" standalone="yes"?>
<Relationships xmlns="http://schemas.openxmlformats.org/package/2006/relationships"><Relationship Id="rId8" Type="http://schemas.openxmlformats.org/officeDocument/2006/relationships/image" Target="../media/image512.png"/><Relationship Id="rId13" Type="http://schemas.openxmlformats.org/officeDocument/2006/relationships/image" Target="../media/image517.png"/><Relationship Id="rId18" Type="http://schemas.openxmlformats.org/officeDocument/2006/relationships/image" Target="../media/image522.png"/><Relationship Id="rId3" Type="http://schemas.openxmlformats.org/officeDocument/2006/relationships/image" Target="../media/image507.png"/><Relationship Id="rId21" Type="http://schemas.openxmlformats.org/officeDocument/2006/relationships/image" Target="../media/image525.png"/><Relationship Id="rId7" Type="http://schemas.openxmlformats.org/officeDocument/2006/relationships/image" Target="../media/image511.png"/><Relationship Id="rId12" Type="http://schemas.openxmlformats.org/officeDocument/2006/relationships/image" Target="../media/image516.jpeg"/><Relationship Id="rId17" Type="http://schemas.openxmlformats.org/officeDocument/2006/relationships/image" Target="../media/image521.png"/><Relationship Id="rId2" Type="http://schemas.openxmlformats.org/officeDocument/2006/relationships/image" Target="../media/image506.jpeg"/><Relationship Id="rId16" Type="http://schemas.openxmlformats.org/officeDocument/2006/relationships/image" Target="../media/image520.jpeg"/><Relationship Id="rId20" Type="http://schemas.openxmlformats.org/officeDocument/2006/relationships/image" Target="../media/image524.png"/><Relationship Id="rId1" Type="http://schemas.openxmlformats.org/officeDocument/2006/relationships/slideLayout" Target="../slideLayouts/slideLayout37.xml"/><Relationship Id="rId6" Type="http://schemas.openxmlformats.org/officeDocument/2006/relationships/image" Target="../media/image510.png"/><Relationship Id="rId11" Type="http://schemas.openxmlformats.org/officeDocument/2006/relationships/image" Target="../media/image515.png"/><Relationship Id="rId5" Type="http://schemas.openxmlformats.org/officeDocument/2006/relationships/image" Target="../media/image509.png"/><Relationship Id="rId15" Type="http://schemas.openxmlformats.org/officeDocument/2006/relationships/image" Target="../media/image519.jpeg"/><Relationship Id="rId10" Type="http://schemas.openxmlformats.org/officeDocument/2006/relationships/image" Target="../media/image514.png"/><Relationship Id="rId19" Type="http://schemas.openxmlformats.org/officeDocument/2006/relationships/image" Target="../media/image523.png"/><Relationship Id="rId4" Type="http://schemas.openxmlformats.org/officeDocument/2006/relationships/image" Target="../media/image508.png"/><Relationship Id="rId9" Type="http://schemas.openxmlformats.org/officeDocument/2006/relationships/image" Target="../media/image513.png"/><Relationship Id="rId14" Type="http://schemas.openxmlformats.org/officeDocument/2006/relationships/image" Target="../media/image518.png"/></Relationships>
</file>

<file path=ppt/slides/_rels/slide48.xml.rels><?xml version="1.0" encoding="UTF-8" standalone="yes"?>
<Relationships xmlns="http://schemas.openxmlformats.org/package/2006/relationships"><Relationship Id="rId3" Type="http://schemas.openxmlformats.org/officeDocument/2006/relationships/image" Target="../media/image527.jpeg"/><Relationship Id="rId7" Type="http://schemas.openxmlformats.org/officeDocument/2006/relationships/image" Target="../media/image531.jpeg"/><Relationship Id="rId2" Type="http://schemas.openxmlformats.org/officeDocument/2006/relationships/image" Target="../media/image526.jpeg"/><Relationship Id="rId1" Type="http://schemas.openxmlformats.org/officeDocument/2006/relationships/slideLayout" Target="../slideLayouts/slideLayout37.xml"/><Relationship Id="rId6" Type="http://schemas.openxmlformats.org/officeDocument/2006/relationships/image" Target="../media/image530.jpeg"/><Relationship Id="rId5" Type="http://schemas.openxmlformats.org/officeDocument/2006/relationships/image" Target="../media/image529.png"/><Relationship Id="rId4" Type="http://schemas.openxmlformats.org/officeDocument/2006/relationships/image" Target="../media/image5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6" Type="http://schemas.openxmlformats.org/officeDocument/2006/relationships/image" Target="../media/image31.png"/><Relationship Id="rId21" Type="http://schemas.openxmlformats.org/officeDocument/2006/relationships/image" Target="../media/image26.png"/><Relationship Id="rId34" Type="http://schemas.openxmlformats.org/officeDocument/2006/relationships/image" Target="../media/image39.png"/><Relationship Id="rId42" Type="http://schemas.openxmlformats.org/officeDocument/2006/relationships/image" Target="../media/image47.png"/><Relationship Id="rId47" Type="http://schemas.openxmlformats.org/officeDocument/2006/relationships/image" Target="../media/image52.png"/><Relationship Id="rId50" Type="http://schemas.openxmlformats.org/officeDocument/2006/relationships/image" Target="../media/image55.png"/><Relationship Id="rId55" Type="http://schemas.openxmlformats.org/officeDocument/2006/relationships/image" Target="../media/image60.png"/><Relationship Id="rId63" Type="http://schemas.openxmlformats.org/officeDocument/2006/relationships/image" Target="../media/image68.png"/><Relationship Id="rId68" Type="http://schemas.openxmlformats.org/officeDocument/2006/relationships/image" Target="../media/image73.png"/><Relationship Id="rId76" Type="http://schemas.openxmlformats.org/officeDocument/2006/relationships/image" Target="../media/image81.png"/><Relationship Id="rId84" Type="http://schemas.openxmlformats.org/officeDocument/2006/relationships/image" Target="../media/image89.png"/><Relationship Id="rId89" Type="http://schemas.openxmlformats.org/officeDocument/2006/relationships/image" Target="../media/image94.png"/><Relationship Id="rId97" Type="http://schemas.openxmlformats.org/officeDocument/2006/relationships/image" Target="../media/image102.png"/><Relationship Id="rId7" Type="http://schemas.openxmlformats.org/officeDocument/2006/relationships/image" Target="../media/image12.png"/><Relationship Id="rId71" Type="http://schemas.openxmlformats.org/officeDocument/2006/relationships/image" Target="../media/image76.png"/><Relationship Id="rId92" Type="http://schemas.openxmlformats.org/officeDocument/2006/relationships/image" Target="../media/image97.png"/><Relationship Id="rId2" Type="http://schemas.openxmlformats.org/officeDocument/2006/relationships/image" Target="../media/image7.png"/><Relationship Id="rId16" Type="http://schemas.openxmlformats.org/officeDocument/2006/relationships/image" Target="../media/image21.png"/><Relationship Id="rId29" Type="http://schemas.openxmlformats.org/officeDocument/2006/relationships/image" Target="../media/image34.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45" Type="http://schemas.openxmlformats.org/officeDocument/2006/relationships/image" Target="../media/image50.png"/><Relationship Id="rId53" Type="http://schemas.openxmlformats.org/officeDocument/2006/relationships/image" Target="../media/image58.png"/><Relationship Id="rId58" Type="http://schemas.openxmlformats.org/officeDocument/2006/relationships/image" Target="../media/image63.png"/><Relationship Id="rId66" Type="http://schemas.openxmlformats.org/officeDocument/2006/relationships/image" Target="../media/image71.png"/><Relationship Id="rId74" Type="http://schemas.openxmlformats.org/officeDocument/2006/relationships/image" Target="../media/image79.png"/><Relationship Id="rId79" Type="http://schemas.openxmlformats.org/officeDocument/2006/relationships/image" Target="../media/image84.png"/><Relationship Id="rId87" Type="http://schemas.openxmlformats.org/officeDocument/2006/relationships/image" Target="../media/image92.png"/><Relationship Id="rId5" Type="http://schemas.openxmlformats.org/officeDocument/2006/relationships/image" Target="../media/image10.png"/><Relationship Id="rId61" Type="http://schemas.openxmlformats.org/officeDocument/2006/relationships/image" Target="../media/image66.png"/><Relationship Id="rId82" Type="http://schemas.openxmlformats.org/officeDocument/2006/relationships/image" Target="../media/image87.png"/><Relationship Id="rId90" Type="http://schemas.openxmlformats.org/officeDocument/2006/relationships/image" Target="../media/image95.png"/><Relationship Id="rId95" Type="http://schemas.openxmlformats.org/officeDocument/2006/relationships/image" Target="../media/image100.png"/><Relationship Id="rId19" Type="http://schemas.openxmlformats.org/officeDocument/2006/relationships/image" Target="../media/image2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56" Type="http://schemas.openxmlformats.org/officeDocument/2006/relationships/image" Target="../media/image61.png"/><Relationship Id="rId64" Type="http://schemas.openxmlformats.org/officeDocument/2006/relationships/image" Target="../media/image69.png"/><Relationship Id="rId69" Type="http://schemas.openxmlformats.org/officeDocument/2006/relationships/image" Target="../media/image74.png"/><Relationship Id="rId77" Type="http://schemas.openxmlformats.org/officeDocument/2006/relationships/image" Target="../media/image82.png"/><Relationship Id="rId8" Type="http://schemas.openxmlformats.org/officeDocument/2006/relationships/image" Target="../media/image13.png"/><Relationship Id="rId51" Type="http://schemas.openxmlformats.org/officeDocument/2006/relationships/image" Target="../media/image56.png"/><Relationship Id="rId72" Type="http://schemas.openxmlformats.org/officeDocument/2006/relationships/image" Target="../media/image77.png"/><Relationship Id="rId80" Type="http://schemas.openxmlformats.org/officeDocument/2006/relationships/image" Target="../media/image85.png"/><Relationship Id="rId85" Type="http://schemas.openxmlformats.org/officeDocument/2006/relationships/image" Target="../media/image90.png"/><Relationship Id="rId93" Type="http://schemas.openxmlformats.org/officeDocument/2006/relationships/image" Target="../media/image98.png"/><Relationship Id="rId98" Type="http://schemas.openxmlformats.org/officeDocument/2006/relationships/image" Target="../media/image103.png"/><Relationship Id="rId3" Type="http://schemas.openxmlformats.org/officeDocument/2006/relationships/image" Target="../media/image8.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43.png"/><Relationship Id="rId46" Type="http://schemas.openxmlformats.org/officeDocument/2006/relationships/image" Target="../media/image51.png"/><Relationship Id="rId59" Type="http://schemas.openxmlformats.org/officeDocument/2006/relationships/image" Target="../media/image64.png"/><Relationship Id="rId67" Type="http://schemas.openxmlformats.org/officeDocument/2006/relationships/image" Target="../media/image72.png"/><Relationship Id="rId20" Type="http://schemas.openxmlformats.org/officeDocument/2006/relationships/image" Target="../media/image25.png"/><Relationship Id="rId41" Type="http://schemas.openxmlformats.org/officeDocument/2006/relationships/image" Target="../media/image46.png"/><Relationship Id="rId54" Type="http://schemas.openxmlformats.org/officeDocument/2006/relationships/image" Target="../media/image59.png"/><Relationship Id="rId62" Type="http://schemas.openxmlformats.org/officeDocument/2006/relationships/image" Target="../media/image67.png"/><Relationship Id="rId70" Type="http://schemas.openxmlformats.org/officeDocument/2006/relationships/image" Target="../media/image75.png"/><Relationship Id="rId75" Type="http://schemas.openxmlformats.org/officeDocument/2006/relationships/image" Target="../media/image80.png"/><Relationship Id="rId83" Type="http://schemas.openxmlformats.org/officeDocument/2006/relationships/image" Target="../media/image88.png"/><Relationship Id="rId88" Type="http://schemas.openxmlformats.org/officeDocument/2006/relationships/image" Target="../media/image93.png"/><Relationship Id="rId91" Type="http://schemas.openxmlformats.org/officeDocument/2006/relationships/image" Target="../media/image96.png"/><Relationship Id="rId96"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1.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49" Type="http://schemas.openxmlformats.org/officeDocument/2006/relationships/image" Target="../media/image54.png"/><Relationship Id="rId57" Type="http://schemas.openxmlformats.org/officeDocument/2006/relationships/image" Target="../media/image62.png"/><Relationship Id="rId10" Type="http://schemas.openxmlformats.org/officeDocument/2006/relationships/image" Target="../media/image15.png"/><Relationship Id="rId31" Type="http://schemas.openxmlformats.org/officeDocument/2006/relationships/image" Target="../media/image36.png"/><Relationship Id="rId44" Type="http://schemas.openxmlformats.org/officeDocument/2006/relationships/image" Target="../media/image49.png"/><Relationship Id="rId52" Type="http://schemas.openxmlformats.org/officeDocument/2006/relationships/image" Target="../media/image57.png"/><Relationship Id="rId60" Type="http://schemas.openxmlformats.org/officeDocument/2006/relationships/image" Target="../media/image65.png"/><Relationship Id="rId65" Type="http://schemas.openxmlformats.org/officeDocument/2006/relationships/image" Target="../media/image70.png"/><Relationship Id="rId73" Type="http://schemas.openxmlformats.org/officeDocument/2006/relationships/image" Target="../media/image78.png"/><Relationship Id="rId78" Type="http://schemas.openxmlformats.org/officeDocument/2006/relationships/image" Target="../media/image83.png"/><Relationship Id="rId81" Type="http://schemas.openxmlformats.org/officeDocument/2006/relationships/image" Target="../media/image86.png"/><Relationship Id="rId86" Type="http://schemas.openxmlformats.org/officeDocument/2006/relationships/image" Target="../media/image91.png"/><Relationship Id="rId94" Type="http://schemas.openxmlformats.org/officeDocument/2006/relationships/image" Target="../media/image99.png"/><Relationship Id="rId99" Type="http://schemas.openxmlformats.org/officeDocument/2006/relationships/image" Target="../media/image104.png"/><Relationship Id="rId4" Type="http://schemas.openxmlformats.org/officeDocument/2006/relationships/image" Target="../media/image9.png"/><Relationship Id="rId9"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23.png"/><Relationship Id="rId39" Type="http://schemas.openxmlformats.org/officeDocument/2006/relationships/image" Target="../media/image44.png"/></Relationships>
</file>

<file path=ppt/slides/_rels/slide50.xml.rels><?xml version="1.0" encoding="UTF-8" standalone="yes"?>
<Relationships xmlns="http://schemas.openxmlformats.org/package/2006/relationships"><Relationship Id="rId8" Type="http://schemas.openxmlformats.org/officeDocument/2006/relationships/image" Target="../media/image538.jpeg"/><Relationship Id="rId13" Type="http://schemas.openxmlformats.org/officeDocument/2006/relationships/image" Target="../media/image543.png"/><Relationship Id="rId18" Type="http://schemas.openxmlformats.org/officeDocument/2006/relationships/image" Target="../media/image548.png"/><Relationship Id="rId3" Type="http://schemas.openxmlformats.org/officeDocument/2006/relationships/image" Target="../media/image533.png"/><Relationship Id="rId21" Type="http://schemas.openxmlformats.org/officeDocument/2006/relationships/image" Target="../media/image551.png"/><Relationship Id="rId7" Type="http://schemas.openxmlformats.org/officeDocument/2006/relationships/image" Target="../media/image537.png"/><Relationship Id="rId12" Type="http://schemas.openxmlformats.org/officeDocument/2006/relationships/image" Target="../media/image542.png"/><Relationship Id="rId17" Type="http://schemas.openxmlformats.org/officeDocument/2006/relationships/image" Target="../media/image547.png"/><Relationship Id="rId2" Type="http://schemas.openxmlformats.org/officeDocument/2006/relationships/image" Target="../media/image532.png"/><Relationship Id="rId16" Type="http://schemas.openxmlformats.org/officeDocument/2006/relationships/image" Target="../media/image546.png"/><Relationship Id="rId20" Type="http://schemas.openxmlformats.org/officeDocument/2006/relationships/image" Target="../media/image550.png"/><Relationship Id="rId1" Type="http://schemas.openxmlformats.org/officeDocument/2006/relationships/slideLayout" Target="../slideLayouts/slideLayout37.xml"/><Relationship Id="rId6" Type="http://schemas.openxmlformats.org/officeDocument/2006/relationships/image" Target="../media/image536.png"/><Relationship Id="rId11" Type="http://schemas.openxmlformats.org/officeDocument/2006/relationships/image" Target="../media/image541.png"/><Relationship Id="rId5" Type="http://schemas.openxmlformats.org/officeDocument/2006/relationships/image" Target="../media/image535.png"/><Relationship Id="rId15" Type="http://schemas.openxmlformats.org/officeDocument/2006/relationships/image" Target="../media/image545.png"/><Relationship Id="rId10" Type="http://schemas.openxmlformats.org/officeDocument/2006/relationships/image" Target="../media/image540.jpeg"/><Relationship Id="rId19" Type="http://schemas.openxmlformats.org/officeDocument/2006/relationships/image" Target="../media/image549.png"/><Relationship Id="rId4" Type="http://schemas.openxmlformats.org/officeDocument/2006/relationships/image" Target="../media/image534.png"/><Relationship Id="rId9" Type="http://schemas.openxmlformats.org/officeDocument/2006/relationships/image" Target="../media/image539.png"/><Relationship Id="rId14" Type="http://schemas.openxmlformats.org/officeDocument/2006/relationships/image" Target="../media/image544.png"/></Relationships>
</file>

<file path=ppt/slides/_rels/slide51.xml.rels><?xml version="1.0" encoding="UTF-8" standalone="yes"?>
<Relationships xmlns="http://schemas.openxmlformats.org/package/2006/relationships"><Relationship Id="rId8" Type="http://schemas.openxmlformats.org/officeDocument/2006/relationships/image" Target="../media/image558.png"/><Relationship Id="rId3" Type="http://schemas.openxmlformats.org/officeDocument/2006/relationships/image" Target="../media/image553.png"/><Relationship Id="rId7" Type="http://schemas.openxmlformats.org/officeDocument/2006/relationships/image" Target="../media/image557.png"/><Relationship Id="rId12" Type="http://schemas.openxmlformats.org/officeDocument/2006/relationships/image" Target="../media/image562.png"/><Relationship Id="rId2" Type="http://schemas.openxmlformats.org/officeDocument/2006/relationships/image" Target="../media/image552.png"/><Relationship Id="rId1" Type="http://schemas.openxmlformats.org/officeDocument/2006/relationships/slideLayout" Target="../slideLayouts/slideLayout37.xml"/><Relationship Id="rId6" Type="http://schemas.openxmlformats.org/officeDocument/2006/relationships/image" Target="../media/image556.png"/><Relationship Id="rId11" Type="http://schemas.openxmlformats.org/officeDocument/2006/relationships/image" Target="../media/image561.png"/><Relationship Id="rId5" Type="http://schemas.openxmlformats.org/officeDocument/2006/relationships/image" Target="../media/image555.png"/><Relationship Id="rId10" Type="http://schemas.openxmlformats.org/officeDocument/2006/relationships/image" Target="../media/image560.png"/><Relationship Id="rId4" Type="http://schemas.openxmlformats.org/officeDocument/2006/relationships/image" Target="../media/image554.png"/><Relationship Id="rId9" Type="http://schemas.openxmlformats.org/officeDocument/2006/relationships/image" Target="../media/image559.png"/></Relationships>
</file>

<file path=ppt/slides/_rels/slide52.xml.rels><?xml version="1.0" encoding="UTF-8" standalone="yes"?>
<Relationships xmlns="http://schemas.openxmlformats.org/package/2006/relationships"><Relationship Id="rId8" Type="http://schemas.openxmlformats.org/officeDocument/2006/relationships/image" Target="../media/image569.png"/><Relationship Id="rId3" Type="http://schemas.openxmlformats.org/officeDocument/2006/relationships/image" Target="../media/image564.jpeg"/><Relationship Id="rId7" Type="http://schemas.openxmlformats.org/officeDocument/2006/relationships/image" Target="../media/image568.png"/><Relationship Id="rId12" Type="http://schemas.openxmlformats.org/officeDocument/2006/relationships/image" Target="../media/image573.jpeg"/><Relationship Id="rId2" Type="http://schemas.openxmlformats.org/officeDocument/2006/relationships/image" Target="../media/image563.png"/><Relationship Id="rId1" Type="http://schemas.openxmlformats.org/officeDocument/2006/relationships/slideLayout" Target="../slideLayouts/slideLayout37.xml"/><Relationship Id="rId6" Type="http://schemas.openxmlformats.org/officeDocument/2006/relationships/image" Target="../media/image567.png"/><Relationship Id="rId11" Type="http://schemas.openxmlformats.org/officeDocument/2006/relationships/image" Target="../media/image572.png"/><Relationship Id="rId5" Type="http://schemas.openxmlformats.org/officeDocument/2006/relationships/image" Target="../media/image566.jpeg"/><Relationship Id="rId10" Type="http://schemas.openxmlformats.org/officeDocument/2006/relationships/image" Target="../media/image571.png"/><Relationship Id="rId4" Type="http://schemas.openxmlformats.org/officeDocument/2006/relationships/image" Target="../media/image565.jpeg"/><Relationship Id="rId9" Type="http://schemas.openxmlformats.org/officeDocument/2006/relationships/image" Target="../media/image5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575.jpg"/><Relationship Id="rId2" Type="http://schemas.openxmlformats.org/officeDocument/2006/relationships/image" Target="../media/image574.jp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www.thevab.com/wp-content/uploads/2017/10/TV-American-Society-Vol-I-Commerce.pdf"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jpeg"/><Relationship Id="rId3" Type="http://schemas.openxmlformats.org/officeDocument/2006/relationships/image" Target="../media/image106.jpeg"/><Relationship Id="rId21" Type="http://schemas.openxmlformats.org/officeDocument/2006/relationships/image" Target="../media/image124.jpe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image" Target="../media/image105.png"/><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jpeg"/><Relationship Id="rId10" Type="http://schemas.openxmlformats.org/officeDocument/2006/relationships/image" Target="../media/image113.jpeg"/><Relationship Id="rId19" Type="http://schemas.openxmlformats.org/officeDocument/2006/relationships/image" Target="../media/image122.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media/image1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198AEF-EACA-4CB9-A190-C42AB6403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31641" cy="6858000"/>
          </a:xfrm>
          <a:prstGeom prst="rect">
            <a:avLst/>
          </a:prstGeom>
        </p:spPr>
      </p:pic>
    </p:spTree>
    <p:extLst>
      <p:ext uri="{BB962C8B-B14F-4D97-AF65-F5344CB8AC3E}">
        <p14:creationId xmlns:p14="http://schemas.microsoft.com/office/powerpoint/2010/main" val="9366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519639"/>
          </a:xfrm>
        </p:spPr>
        <p:txBody>
          <a:bodyPr/>
          <a:lstStyle/>
          <a:p>
            <a:r>
              <a:rPr lang="en-US" dirty="0"/>
              <a:t>Today, TV Shows &amp; Characters Continue To Inspire Real-Life Fashion Trends</a:t>
            </a:r>
          </a:p>
        </p:txBody>
      </p:sp>
      <p:sp>
        <p:nvSpPr>
          <p:cNvPr id="4" name="Text Placeholder 3">
            <a:extLst>
              <a:ext uri="{FF2B5EF4-FFF2-40B4-BE49-F238E27FC236}">
                <a16:creationId xmlns:a16="http://schemas.microsoft.com/office/drawing/2014/main" id="{98B230BB-F8C4-481C-AB9E-84C5856941C1}"/>
              </a:ext>
            </a:extLst>
          </p:cNvPr>
          <p:cNvSpPr>
            <a:spLocks noGrp="1"/>
          </p:cNvSpPr>
          <p:nvPr>
            <p:ph type="body" sz="quarter" idx="14"/>
          </p:nvPr>
        </p:nvSpPr>
        <p:spPr>
          <a:xfrm>
            <a:off x="321734" y="6602801"/>
            <a:ext cx="5562600" cy="236537"/>
          </a:xfrm>
        </p:spPr>
        <p:txBody>
          <a:bodyPr/>
          <a:lstStyle/>
          <a:p>
            <a:r>
              <a:rPr lang="en-US" sz="800" dirty="0"/>
              <a:t>*KUWTK = Keeping Up with the Kardashians</a:t>
            </a:r>
          </a:p>
        </p:txBody>
      </p:sp>
      <p:pic>
        <p:nvPicPr>
          <p:cNvPr id="6" name="Picture 5">
            <a:extLst>
              <a:ext uri="{FF2B5EF4-FFF2-40B4-BE49-F238E27FC236}">
                <a16:creationId xmlns:a16="http://schemas.microsoft.com/office/drawing/2014/main" id="{E75BFC63-59B6-4167-AEBC-364D794E24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481"/>
          <a:stretch/>
        </p:blipFill>
        <p:spPr>
          <a:xfrm>
            <a:off x="288018" y="3924813"/>
            <a:ext cx="2426117" cy="1716502"/>
          </a:xfrm>
          <a:prstGeom prst="rect">
            <a:avLst/>
          </a:prstGeom>
          <a:ln>
            <a:solidFill>
              <a:schemeClr val="tx1"/>
            </a:solidFill>
          </a:ln>
        </p:spPr>
      </p:pic>
      <p:grpSp>
        <p:nvGrpSpPr>
          <p:cNvPr id="8" name="Group 7">
            <a:extLst>
              <a:ext uri="{FF2B5EF4-FFF2-40B4-BE49-F238E27FC236}">
                <a16:creationId xmlns:a16="http://schemas.microsoft.com/office/drawing/2014/main" id="{B05443DE-376A-406E-951F-DA7BAC2B5B40}"/>
              </a:ext>
            </a:extLst>
          </p:cNvPr>
          <p:cNvGrpSpPr/>
          <p:nvPr/>
        </p:nvGrpSpPr>
        <p:grpSpPr>
          <a:xfrm>
            <a:off x="6004139" y="1269507"/>
            <a:ext cx="2885734" cy="1784174"/>
            <a:chOff x="5617029" y="1679510"/>
            <a:chExt cx="3286950" cy="2255677"/>
          </a:xfrm>
        </p:grpSpPr>
        <p:pic>
          <p:nvPicPr>
            <p:cNvPr id="3" name="Picture 2">
              <a:extLst>
                <a:ext uri="{FF2B5EF4-FFF2-40B4-BE49-F238E27FC236}">
                  <a16:creationId xmlns:a16="http://schemas.microsoft.com/office/drawing/2014/main" id="{105328E2-FA93-4483-AB6F-CEFC9B1EE0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7029" y="1679510"/>
              <a:ext cx="1503784" cy="2255676"/>
            </a:xfrm>
            <a:prstGeom prst="rect">
              <a:avLst/>
            </a:prstGeom>
          </p:spPr>
        </p:pic>
        <p:pic>
          <p:nvPicPr>
            <p:cNvPr id="7" name="Picture 6">
              <a:extLst>
                <a:ext uri="{FF2B5EF4-FFF2-40B4-BE49-F238E27FC236}">
                  <a16:creationId xmlns:a16="http://schemas.microsoft.com/office/drawing/2014/main" id="{8A318A28-342D-4CE2-92D7-C43F9F4F6F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575" b="5560"/>
            <a:stretch/>
          </p:blipFill>
          <p:spPr>
            <a:xfrm>
              <a:off x="7120813" y="1679511"/>
              <a:ext cx="1783166" cy="2255676"/>
            </a:xfrm>
            <a:prstGeom prst="rect">
              <a:avLst/>
            </a:prstGeom>
          </p:spPr>
        </p:pic>
      </p:grpSp>
      <p:sp>
        <p:nvSpPr>
          <p:cNvPr id="9" name="TextBox 8">
            <a:extLst>
              <a:ext uri="{FF2B5EF4-FFF2-40B4-BE49-F238E27FC236}">
                <a16:creationId xmlns:a16="http://schemas.microsoft.com/office/drawing/2014/main" id="{406506E0-0075-4108-A658-D6A29FA62119}"/>
              </a:ext>
            </a:extLst>
          </p:cNvPr>
          <p:cNvSpPr txBox="1"/>
          <p:nvPr/>
        </p:nvSpPr>
        <p:spPr>
          <a:xfrm>
            <a:off x="5888890" y="3064955"/>
            <a:ext cx="3019644" cy="246221"/>
          </a:xfrm>
          <a:prstGeom prst="rect">
            <a:avLst/>
          </a:prstGeom>
          <a:noFill/>
        </p:spPr>
        <p:txBody>
          <a:bodyPr wrap="square" rtlCol="0">
            <a:spAutoFit/>
          </a:bodyPr>
          <a:lstStyle/>
          <a:p>
            <a:pPr algn="ctr"/>
            <a:r>
              <a:rPr lang="en-US" sz="1000" b="1" i="1" dirty="0"/>
              <a:t>Gossip Girl: </a:t>
            </a:r>
            <a:r>
              <a:rPr lang="en-US" sz="1000" b="1" dirty="0"/>
              <a:t>Man scarves, headbands &amp; couture</a:t>
            </a:r>
            <a:endParaRPr lang="en-US" sz="800" b="1" dirty="0"/>
          </a:p>
        </p:txBody>
      </p:sp>
      <p:sp>
        <p:nvSpPr>
          <p:cNvPr id="10" name="TextBox 9">
            <a:extLst>
              <a:ext uri="{FF2B5EF4-FFF2-40B4-BE49-F238E27FC236}">
                <a16:creationId xmlns:a16="http://schemas.microsoft.com/office/drawing/2014/main" id="{DEA83410-3A2A-4DC7-A93A-78E19C39F803}"/>
              </a:ext>
            </a:extLst>
          </p:cNvPr>
          <p:cNvSpPr txBox="1"/>
          <p:nvPr/>
        </p:nvSpPr>
        <p:spPr>
          <a:xfrm>
            <a:off x="253394" y="5617281"/>
            <a:ext cx="2460741" cy="400110"/>
          </a:xfrm>
          <a:prstGeom prst="rect">
            <a:avLst/>
          </a:prstGeom>
          <a:noFill/>
        </p:spPr>
        <p:txBody>
          <a:bodyPr wrap="square" rtlCol="0">
            <a:spAutoFit/>
          </a:bodyPr>
          <a:lstStyle/>
          <a:p>
            <a:pPr algn="ctr"/>
            <a:r>
              <a:rPr lang="en-US" sz="1000" b="1" i="1" dirty="0"/>
              <a:t>Mad Men: </a:t>
            </a:r>
            <a:r>
              <a:rPr lang="en-US" sz="1000" b="1" dirty="0"/>
              <a:t>skinny ties, bespoke suits and retro skirts</a:t>
            </a:r>
            <a:endParaRPr lang="en-US" sz="800" b="1" dirty="0"/>
          </a:p>
        </p:txBody>
      </p:sp>
      <p:pic>
        <p:nvPicPr>
          <p:cNvPr id="11" name="Picture 10">
            <a:extLst>
              <a:ext uri="{FF2B5EF4-FFF2-40B4-BE49-F238E27FC236}">
                <a16:creationId xmlns:a16="http://schemas.microsoft.com/office/drawing/2014/main" id="{DD0D85DE-B823-4958-8F38-C5FA94143E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538" y="1276003"/>
            <a:ext cx="1570787" cy="2277641"/>
          </a:xfrm>
          <a:prstGeom prst="rect">
            <a:avLst/>
          </a:prstGeom>
          <a:ln>
            <a:solidFill>
              <a:schemeClr val="tx1"/>
            </a:solidFill>
          </a:ln>
        </p:spPr>
      </p:pic>
      <p:sp>
        <p:nvSpPr>
          <p:cNvPr id="12" name="TextBox 11">
            <a:extLst>
              <a:ext uri="{FF2B5EF4-FFF2-40B4-BE49-F238E27FC236}">
                <a16:creationId xmlns:a16="http://schemas.microsoft.com/office/drawing/2014/main" id="{B6EBF41F-7DDA-4D48-9431-E0A852CE44D2}"/>
              </a:ext>
            </a:extLst>
          </p:cNvPr>
          <p:cNvSpPr txBox="1"/>
          <p:nvPr/>
        </p:nvSpPr>
        <p:spPr>
          <a:xfrm>
            <a:off x="151704" y="3528355"/>
            <a:ext cx="2339567" cy="400110"/>
          </a:xfrm>
          <a:prstGeom prst="rect">
            <a:avLst/>
          </a:prstGeom>
          <a:noFill/>
        </p:spPr>
        <p:txBody>
          <a:bodyPr wrap="square" rtlCol="0">
            <a:spAutoFit/>
          </a:bodyPr>
          <a:lstStyle/>
          <a:p>
            <a:pPr algn="ctr"/>
            <a:r>
              <a:rPr lang="en-US" sz="1000" b="1" i="1" dirty="0"/>
              <a:t>Pretty Little Liars: </a:t>
            </a:r>
            <a:r>
              <a:rPr lang="en-US" sz="1000" b="1" dirty="0"/>
              <a:t>jewel-toned dresses &amp; multiple accessories</a:t>
            </a:r>
            <a:endParaRPr lang="en-US" sz="800" b="1" dirty="0"/>
          </a:p>
        </p:txBody>
      </p:sp>
      <p:pic>
        <p:nvPicPr>
          <p:cNvPr id="13" name="Picture 12">
            <a:extLst>
              <a:ext uri="{FF2B5EF4-FFF2-40B4-BE49-F238E27FC236}">
                <a16:creationId xmlns:a16="http://schemas.microsoft.com/office/drawing/2014/main" id="{3DEE32C7-A923-4604-9233-BCD8697DDD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79024" y="1269507"/>
            <a:ext cx="3217480" cy="1809833"/>
          </a:xfrm>
          <a:prstGeom prst="rect">
            <a:avLst/>
          </a:prstGeom>
          <a:ln>
            <a:solidFill>
              <a:schemeClr val="tx1"/>
            </a:solidFill>
          </a:ln>
        </p:spPr>
      </p:pic>
      <p:sp>
        <p:nvSpPr>
          <p:cNvPr id="14" name="TextBox 13">
            <a:extLst>
              <a:ext uri="{FF2B5EF4-FFF2-40B4-BE49-F238E27FC236}">
                <a16:creationId xmlns:a16="http://schemas.microsoft.com/office/drawing/2014/main" id="{2FF19467-E1AA-4D72-8651-E020C1E49A92}"/>
              </a:ext>
            </a:extLst>
          </p:cNvPr>
          <p:cNvSpPr txBox="1"/>
          <p:nvPr/>
        </p:nvSpPr>
        <p:spPr>
          <a:xfrm>
            <a:off x="2350398" y="3075381"/>
            <a:ext cx="3446106" cy="246221"/>
          </a:xfrm>
          <a:prstGeom prst="rect">
            <a:avLst/>
          </a:prstGeom>
          <a:noFill/>
        </p:spPr>
        <p:txBody>
          <a:bodyPr wrap="square" rtlCol="0">
            <a:spAutoFit/>
          </a:bodyPr>
          <a:lstStyle/>
          <a:p>
            <a:pPr algn="ctr"/>
            <a:r>
              <a:rPr lang="en-US" sz="1000" b="1" i="1" dirty="0"/>
              <a:t>Empire: </a:t>
            </a:r>
            <a:r>
              <a:rPr lang="en-US" sz="1000" b="1" dirty="0"/>
              <a:t>Cookie’s over-the-top “ab-fab” style</a:t>
            </a:r>
            <a:endParaRPr lang="en-US" sz="800" b="1" dirty="0"/>
          </a:p>
        </p:txBody>
      </p:sp>
      <p:pic>
        <p:nvPicPr>
          <p:cNvPr id="16" name="Picture 15">
            <a:extLst>
              <a:ext uri="{FF2B5EF4-FFF2-40B4-BE49-F238E27FC236}">
                <a16:creationId xmlns:a16="http://schemas.microsoft.com/office/drawing/2014/main" id="{F6080565-B039-491D-B090-9D242A045C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53942" y="3370160"/>
            <a:ext cx="1642189" cy="2281858"/>
          </a:xfrm>
          <a:prstGeom prst="rect">
            <a:avLst/>
          </a:prstGeom>
          <a:ln>
            <a:solidFill>
              <a:schemeClr val="tx1"/>
            </a:solidFill>
          </a:ln>
        </p:spPr>
      </p:pic>
      <p:sp>
        <p:nvSpPr>
          <p:cNvPr id="17" name="TextBox 16">
            <a:extLst>
              <a:ext uri="{FF2B5EF4-FFF2-40B4-BE49-F238E27FC236}">
                <a16:creationId xmlns:a16="http://schemas.microsoft.com/office/drawing/2014/main" id="{5478912A-760E-4CE4-AEBF-7D6B63BB18B4}"/>
              </a:ext>
            </a:extLst>
          </p:cNvPr>
          <p:cNvSpPr txBox="1"/>
          <p:nvPr/>
        </p:nvSpPr>
        <p:spPr>
          <a:xfrm>
            <a:off x="6797631" y="5629957"/>
            <a:ext cx="2152810" cy="400110"/>
          </a:xfrm>
          <a:prstGeom prst="rect">
            <a:avLst/>
          </a:prstGeom>
          <a:noFill/>
        </p:spPr>
        <p:txBody>
          <a:bodyPr wrap="square" rtlCol="0">
            <a:spAutoFit/>
          </a:bodyPr>
          <a:lstStyle/>
          <a:p>
            <a:pPr algn="ctr"/>
            <a:r>
              <a:rPr lang="en-US" sz="1000" b="1" i="1" dirty="0"/>
              <a:t>KUWTK: </a:t>
            </a:r>
            <a:r>
              <a:rPr lang="en-US" sz="1000" b="1" dirty="0"/>
              <a:t>countless trends, including mesh bodysuits</a:t>
            </a:r>
            <a:endParaRPr lang="en-US" sz="800" b="1" dirty="0"/>
          </a:p>
        </p:txBody>
      </p:sp>
      <p:pic>
        <p:nvPicPr>
          <p:cNvPr id="18" name="Picture 17">
            <a:extLst>
              <a:ext uri="{FF2B5EF4-FFF2-40B4-BE49-F238E27FC236}">
                <a16:creationId xmlns:a16="http://schemas.microsoft.com/office/drawing/2014/main" id="{E6CB6BD9-F4F8-47C8-A288-E66F52E3CD0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50030" y="3441673"/>
            <a:ext cx="3885901" cy="2190879"/>
          </a:xfrm>
          <a:prstGeom prst="rect">
            <a:avLst/>
          </a:prstGeom>
          <a:ln>
            <a:solidFill>
              <a:schemeClr val="tx1"/>
            </a:solidFill>
          </a:ln>
        </p:spPr>
      </p:pic>
      <p:sp>
        <p:nvSpPr>
          <p:cNvPr id="19" name="TextBox 18">
            <a:extLst>
              <a:ext uri="{FF2B5EF4-FFF2-40B4-BE49-F238E27FC236}">
                <a16:creationId xmlns:a16="http://schemas.microsoft.com/office/drawing/2014/main" id="{D38BBD54-F486-4B83-8D87-17E5C2D3A01D}"/>
              </a:ext>
            </a:extLst>
          </p:cNvPr>
          <p:cNvSpPr txBox="1"/>
          <p:nvPr/>
        </p:nvSpPr>
        <p:spPr>
          <a:xfrm>
            <a:off x="2950031" y="5638878"/>
            <a:ext cx="3885900" cy="246221"/>
          </a:xfrm>
          <a:prstGeom prst="rect">
            <a:avLst/>
          </a:prstGeom>
          <a:noFill/>
        </p:spPr>
        <p:txBody>
          <a:bodyPr wrap="square" rtlCol="0">
            <a:spAutoFit/>
          </a:bodyPr>
          <a:lstStyle/>
          <a:p>
            <a:pPr algn="ctr"/>
            <a:r>
              <a:rPr lang="en-US" sz="1000" b="1" i="1" dirty="0"/>
              <a:t>The Big Bang Theory: </a:t>
            </a:r>
            <a:r>
              <a:rPr lang="en-US" sz="1000" b="1" dirty="0"/>
              <a:t>Geek Chic</a:t>
            </a:r>
            <a:endParaRPr lang="en-US" sz="800" b="1" dirty="0"/>
          </a:p>
        </p:txBody>
      </p:sp>
      <p:sp>
        <p:nvSpPr>
          <p:cNvPr id="20" name="Text Placeholder 4">
            <a:extLst>
              <a:ext uri="{FF2B5EF4-FFF2-40B4-BE49-F238E27FC236}">
                <a16:creationId xmlns:a16="http://schemas.microsoft.com/office/drawing/2014/main" id="{18EE7D55-020E-4C22-AEF2-26C88534AAE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2155142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2"/>
            <a:ext cx="8805334" cy="745707"/>
          </a:xfrm>
        </p:spPr>
        <p:txBody>
          <a:bodyPr/>
          <a:lstStyle/>
          <a:p>
            <a:r>
              <a:rPr lang="en-US" dirty="0"/>
              <a:t>These TV Fashions Have Even Inspired Entire Clothing Lines At Major Retailers</a:t>
            </a:r>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3013" r="16570"/>
          <a:stretch/>
        </p:blipFill>
        <p:spPr bwMode="auto">
          <a:xfrm>
            <a:off x="7437406" y="1236301"/>
            <a:ext cx="1529564" cy="2941008"/>
          </a:xfrm>
          <a:prstGeom prst="roundRect">
            <a:avLst/>
          </a:prstGeom>
          <a:noFill/>
          <a:ln w="9525">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519" y="1236301"/>
            <a:ext cx="3026353" cy="2708347"/>
          </a:xfrm>
          <a:prstGeom prst="roundRect">
            <a:avLst/>
          </a:prstGeom>
          <a:noFill/>
          <a:ln w="9525">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70808" y="1259762"/>
            <a:ext cx="3564695" cy="2661424"/>
          </a:xfrm>
          <a:prstGeom prst="roundRect">
            <a:avLst/>
          </a:prstGeom>
          <a:noFill/>
          <a:ln w="9525">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grpSp>
        <p:nvGrpSpPr>
          <p:cNvPr id="6" name="Group 5"/>
          <p:cNvGrpSpPr/>
          <p:nvPr/>
        </p:nvGrpSpPr>
        <p:grpSpPr>
          <a:xfrm>
            <a:off x="397089" y="4230545"/>
            <a:ext cx="4021168" cy="1465247"/>
            <a:chOff x="397089" y="4230545"/>
            <a:chExt cx="4021168" cy="1465247"/>
          </a:xfrm>
        </p:grpSpPr>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7089" y="4230545"/>
              <a:ext cx="4021168" cy="1465247"/>
            </a:xfrm>
            <a:prstGeom prst="roundRect">
              <a:avLst/>
            </a:prstGeom>
            <a:noFill/>
            <a:ln w="9525">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3" name="Picture 2" descr="Image result for hot topic"/>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35261" b="36084"/>
            <a:stretch/>
          </p:blipFill>
          <p:spPr bwMode="auto">
            <a:xfrm>
              <a:off x="2617712" y="5363618"/>
              <a:ext cx="1053096" cy="3017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497272" y="4330194"/>
            <a:ext cx="4447926" cy="1265948"/>
            <a:chOff x="4497272" y="4330194"/>
            <a:chExt cx="4447926" cy="1265948"/>
          </a:xfrm>
        </p:grpSpPr>
        <p:pic>
          <p:nvPicPr>
            <p:cNvPr id="1031"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97272" y="4330194"/>
              <a:ext cx="4447926" cy="1265948"/>
            </a:xfrm>
            <a:prstGeom prst="roundRect">
              <a:avLst/>
            </a:prstGeom>
            <a:noFill/>
            <a:ln w="9525">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descr="Image result for macys log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81675" y="4381139"/>
              <a:ext cx="879120" cy="23472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Placeholder 4">
            <a:extLst>
              <a:ext uri="{FF2B5EF4-FFF2-40B4-BE49-F238E27FC236}">
                <a16:creationId xmlns:a16="http://schemas.microsoft.com/office/drawing/2014/main" id="{DB2A49C6-68F6-4B79-94F2-2CE4AB2D9623}"/>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2709918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83979" y="357542"/>
            <a:ext cx="8966970" cy="762128"/>
          </a:xfrm>
        </p:spPr>
        <p:txBody>
          <a:bodyPr/>
          <a:lstStyle/>
          <a:p>
            <a:r>
              <a:rPr lang="en-US" dirty="0"/>
              <a:t>Beyond Fashion, Television And TV-Related Personalities Influence Everything From Books To Broadway</a:t>
            </a:r>
          </a:p>
        </p:txBody>
      </p:sp>
      <p:sp>
        <p:nvSpPr>
          <p:cNvPr id="3" name="TextBox 2">
            <a:extLst>
              <a:ext uri="{FF2B5EF4-FFF2-40B4-BE49-F238E27FC236}">
                <a16:creationId xmlns:a16="http://schemas.microsoft.com/office/drawing/2014/main" id="{E3528F6A-86D2-4E8D-AB10-A8C9EB2D7AEA}"/>
              </a:ext>
            </a:extLst>
          </p:cNvPr>
          <p:cNvSpPr txBox="1"/>
          <p:nvPr/>
        </p:nvSpPr>
        <p:spPr>
          <a:xfrm>
            <a:off x="6563513" y="2122297"/>
            <a:ext cx="23658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black"/>
                </a:solidFill>
                <a:effectLst/>
                <a:uLnTx/>
                <a:uFillTx/>
                <a:latin typeface="Trebuchet MS"/>
                <a:ea typeface="+mn-ea"/>
                <a:cs typeface="+mn-cs"/>
              </a:rPr>
              <a:t>Spongebob</a:t>
            </a:r>
            <a:r>
              <a:rPr kumimoji="0" lang="en-US" sz="1000" b="0" i="1" u="none" strike="noStrike" kern="1200" cap="none" spc="0" normalizeH="0" baseline="0" noProof="0" dirty="0">
                <a:ln>
                  <a:noFill/>
                </a:ln>
                <a:solidFill>
                  <a:prstClr val="black"/>
                </a:solidFill>
                <a:effectLst/>
                <a:uLnTx/>
                <a:uFillTx/>
                <a:latin typeface="Trebuchet MS"/>
                <a:ea typeface="+mn-ea"/>
                <a:cs typeface="+mn-cs"/>
              </a:rPr>
              <a:t> </a:t>
            </a:r>
            <a:r>
              <a:rPr kumimoji="0" lang="en-US" sz="1000" b="0" i="1" u="none" strike="noStrike" kern="1200" cap="none" spc="0" normalizeH="0" baseline="0" noProof="0" dirty="0" err="1">
                <a:ln>
                  <a:noFill/>
                </a:ln>
                <a:solidFill>
                  <a:prstClr val="black"/>
                </a:solidFill>
                <a:effectLst/>
                <a:uLnTx/>
                <a:uFillTx/>
                <a:latin typeface="Trebuchet MS"/>
                <a:ea typeface="+mn-ea"/>
                <a:cs typeface="+mn-cs"/>
              </a:rPr>
              <a:t>Squarepants</a:t>
            </a:r>
            <a:r>
              <a:rPr kumimoji="0" lang="en-US" sz="1000" b="0" i="0" u="none" strike="noStrike" kern="1200" cap="none" spc="0" normalizeH="0" baseline="0" noProof="0" dirty="0">
                <a:ln>
                  <a:noFill/>
                </a:ln>
                <a:solidFill>
                  <a:prstClr val="black"/>
                </a:solidFill>
                <a:effectLst/>
                <a:uLnTx/>
                <a:uFillTx/>
                <a:latin typeface="Trebuchet MS"/>
                <a:ea typeface="+mn-ea"/>
                <a:cs typeface="+mn-cs"/>
              </a:rPr>
              <a:t> begins previews on Broadway </a:t>
            </a:r>
            <a:r>
              <a:rPr lang="en-US" sz="1000" dirty="0">
                <a:solidFill>
                  <a:prstClr val="black"/>
                </a:solidFill>
                <a:latin typeface="Trebuchet MS"/>
              </a:rPr>
              <a:t>starting </a:t>
            </a:r>
            <a:r>
              <a:rPr kumimoji="0" lang="en-US" sz="1000" b="0" i="0" u="none" strike="noStrike" kern="1200" cap="none" spc="0" normalizeH="0" baseline="0" noProof="0" dirty="0">
                <a:ln>
                  <a:noFill/>
                </a:ln>
                <a:solidFill>
                  <a:prstClr val="black"/>
                </a:solidFill>
                <a:effectLst/>
                <a:uLnTx/>
                <a:uFillTx/>
                <a:latin typeface="Trebuchet MS"/>
                <a:ea typeface="+mn-ea"/>
                <a:cs typeface="+mn-cs"/>
              </a:rPr>
              <a:t>November 6</a:t>
            </a:r>
            <a:r>
              <a:rPr kumimoji="0" lang="en-US" sz="1000" b="0" i="0" u="none" strike="noStrike" kern="1200" cap="none" spc="0" normalizeH="0" baseline="30000" noProof="0" dirty="0">
                <a:ln>
                  <a:noFill/>
                </a:ln>
                <a:solidFill>
                  <a:prstClr val="black"/>
                </a:solidFill>
                <a:effectLst/>
                <a:uLnTx/>
                <a:uFillTx/>
                <a:latin typeface="Trebuchet MS"/>
                <a:ea typeface="+mn-ea"/>
                <a:cs typeface="+mn-cs"/>
              </a:rPr>
              <a:t>th</a:t>
            </a:r>
            <a:r>
              <a:rPr kumimoji="0" lang="en-US" sz="1000" b="0" i="0" u="none" strike="noStrike" kern="1200" cap="none" spc="0" normalizeH="0" baseline="0" noProof="0" dirty="0">
                <a:ln>
                  <a:noFill/>
                </a:ln>
                <a:solidFill>
                  <a:prstClr val="black"/>
                </a:solidFill>
                <a:effectLst/>
                <a:uLnTx/>
                <a:uFillTx/>
                <a:latin typeface="Trebuchet MS"/>
                <a:ea typeface="+mn-ea"/>
                <a:cs typeface="+mn-cs"/>
              </a:rPr>
              <a:t>, 2017</a:t>
            </a:r>
          </a:p>
        </p:txBody>
      </p:sp>
      <p:pic>
        <p:nvPicPr>
          <p:cNvPr id="4" name="Picture 3">
            <a:extLst>
              <a:ext uri="{FF2B5EF4-FFF2-40B4-BE49-F238E27FC236}">
                <a16:creationId xmlns:a16="http://schemas.microsoft.com/office/drawing/2014/main" id="{033BA473-DC9F-45B7-BE04-EA9F2CD17ACC}"/>
              </a:ext>
            </a:extLst>
          </p:cNvPr>
          <p:cNvPicPr>
            <a:picLocks noChangeAspect="1"/>
          </p:cNvPicPr>
          <p:nvPr/>
        </p:nvPicPr>
        <p:blipFill>
          <a:blip r:embed="rId2"/>
          <a:stretch>
            <a:fillRect/>
          </a:stretch>
        </p:blipFill>
        <p:spPr>
          <a:xfrm>
            <a:off x="4184733" y="2706379"/>
            <a:ext cx="2272967" cy="1183989"/>
          </a:xfrm>
          <a:prstGeom prst="rect">
            <a:avLst/>
          </a:prstGeom>
        </p:spPr>
      </p:pic>
      <p:pic>
        <p:nvPicPr>
          <p:cNvPr id="5" name="Picture 4">
            <a:extLst>
              <a:ext uri="{FF2B5EF4-FFF2-40B4-BE49-F238E27FC236}">
                <a16:creationId xmlns:a16="http://schemas.microsoft.com/office/drawing/2014/main" id="{BEEF0033-B024-480D-A8A5-D8CB713FC8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63513" y="2706379"/>
            <a:ext cx="2365884" cy="1141883"/>
          </a:xfrm>
          <a:prstGeom prst="rect">
            <a:avLst/>
          </a:prstGeom>
          <a:ln>
            <a:solidFill>
              <a:schemeClr val="tx1"/>
            </a:solidFill>
          </a:ln>
        </p:spPr>
      </p:pic>
      <p:pic>
        <p:nvPicPr>
          <p:cNvPr id="7" name="Picture 6">
            <a:extLst>
              <a:ext uri="{FF2B5EF4-FFF2-40B4-BE49-F238E27FC236}">
                <a16:creationId xmlns:a16="http://schemas.microsoft.com/office/drawing/2014/main" id="{D3F431D8-C3F7-4BA6-8E12-CE921D48A5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03975" y="4673141"/>
            <a:ext cx="1380959" cy="1210789"/>
          </a:xfrm>
          <a:prstGeom prst="rect">
            <a:avLst/>
          </a:prstGeom>
        </p:spPr>
      </p:pic>
      <p:pic>
        <p:nvPicPr>
          <p:cNvPr id="9" name="Picture 8">
            <a:extLst>
              <a:ext uri="{FF2B5EF4-FFF2-40B4-BE49-F238E27FC236}">
                <a16:creationId xmlns:a16="http://schemas.microsoft.com/office/drawing/2014/main" id="{836F2C0C-047A-4006-81B8-46AD2BA09E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05926" y="4673140"/>
            <a:ext cx="1390261" cy="1210789"/>
          </a:xfrm>
          <a:prstGeom prst="rect">
            <a:avLst/>
          </a:prstGeom>
        </p:spPr>
      </p:pic>
      <p:pic>
        <p:nvPicPr>
          <p:cNvPr id="1026" name="Picture 2" descr="Image result for danny devito the price">
            <a:extLst>
              <a:ext uri="{FF2B5EF4-FFF2-40B4-BE49-F238E27FC236}">
                <a16:creationId xmlns:a16="http://schemas.microsoft.com/office/drawing/2014/main" id="{C20FB165-0F23-42B1-B22D-7A058EFF098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22798" y="4677314"/>
            <a:ext cx="1360185" cy="12066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EA2CE9-AA6A-43CD-8185-809803566ABC}"/>
              </a:ext>
            </a:extLst>
          </p:cNvPr>
          <p:cNvSpPr txBox="1"/>
          <p:nvPr/>
        </p:nvSpPr>
        <p:spPr>
          <a:xfrm>
            <a:off x="4161293" y="1827941"/>
            <a:ext cx="229640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From the creators of </a:t>
            </a:r>
            <a:r>
              <a:rPr kumimoji="0" lang="en-US" sz="1000" b="0" i="1" u="none" strike="noStrike" kern="1200" cap="none" spc="0" normalizeH="0" baseline="0" noProof="0" dirty="0">
                <a:ln>
                  <a:noFill/>
                </a:ln>
                <a:solidFill>
                  <a:prstClr val="black"/>
                </a:solidFill>
                <a:effectLst/>
                <a:uLnTx/>
                <a:uFillTx/>
                <a:latin typeface="Trebuchet MS"/>
                <a:ea typeface="+mn-ea"/>
                <a:cs typeface="+mn-cs"/>
              </a:rPr>
              <a:t>South Park</a:t>
            </a:r>
            <a:r>
              <a:rPr kumimoji="0" lang="en-US" sz="1000" b="0" i="0" u="none" strike="noStrike" kern="1200" cap="none" spc="0" normalizeH="0" baseline="0" noProof="0" dirty="0">
                <a:ln>
                  <a:noFill/>
                </a:ln>
                <a:solidFill>
                  <a:prstClr val="black"/>
                </a:solidFill>
                <a:effectLst/>
                <a:uLnTx/>
                <a:uFillTx/>
                <a:latin typeface="Trebuchet MS"/>
                <a:ea typeface="+mn-ea"/>
                <a:cs typeface="+mn-cs"/>
              </a:rPr>
              <a:t>, “Book of Mormon” won 9 Tony wards in 2011 and remains one of Broadway’s most popular shows more than six years after its debut</a:t>
            </a:r>
          </a:p>
        </p:txBody>
      </p:sp>
      <p:sp>
        <p:nvSpPr>
          <p:cNvPr id="14" name="TextBox 13">
            <a:extLst>
              <a:ext uri="{FF2B5EF4-FFF2-40B4-BE49-F238E27FC236}">
                <a16:creationId xmlns:a16="http://schemas.microsoft.com/office/drawing/2014/main" id="{01560F04-C3A9-4C9E-82ED-0B5476DCFCC6}"/>
              </a:ext>
            </a:extLst>
          </p:cNvPr>
          <p:cNvSpPr txBox="1"/>
          <p:nvPr/>
        </p:nvSpPr>
        <p:spPr>
          <a:xfrm>
            <a:off x="4222798" y="4119237"/>
            <a:ext cx="43733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Three TV veterans – Danny DeVito from </a:t>
            </a:r>
            <a:r>
              <a:rPr kumimoji="0" lang="en-US" sz="1000" b="0" i="1" u="none" strike="noStrike" kern="1200" cap="none" spc="0" normalizeH="0" baseline="0" noProof="0" dirty="0">
                <a:ln>
                  <a:noFill/>
                </a:ln>
                <a:solidFill>
                  <a:prstClr val="black"/>
                </a:solidFill>
                <a:effectLst/>
                <a:uLnTx/>
                <a:uFillTx/>
                <a:latin typeface="Trebuchet MS"/>
                <a:ea typeface="+mn-ea"/>
                <a:cs typeface="+mn-cs"/>
              </a:rPr>
              <a:t>It’s Always Sunny in Philadelphia</a:t>
            </a:r>
            <a:r>
              <a:rPr kumimoji="0" lang="en-US" sz="1000" b="0" i="0" u="none" strike="noStrike" kern="1200" cap="none" spc="0" normalizeH="0" baseline="0" noProof="0" dirty="0">
                <a:ln>
                  <a:noFill/>
                </a:ln>
                <a:solidFill>
                  <a:prstClr val="black"/>
                </a:solidFill>
                <a:effectLst/>
                <a:uLnTx/>
                <a:uFillTx/>
                <a:latin typeface="Trebuchet MS"/>
                <a:ea typeface="+mn-ea"/>
                <a:cs typeface="+mn-cs"/>
              </a:rPr>
              <a:t>, Laurie Metcalf from </a:t>
            </a:r>
            <a:r>
              <a:rPr kumimoji="0" lang="en-US" sz="1000" b="0" i="1" u="none" strike="noStrike" kern="1200" cap="none" spc="0" normalizeH="0" baseline="0" noProof="0" dirty="0">
                <a:ln>
                  <a:noFill/>
                </a:ln>
                <a:solidFill>
                  <a:prstClr val="black"/>
                </a:solidFill>
                <a:effectLst/>
                <a:uLnTx/>
                <a:uFillTx/>
                <a:latin typeface="Trebuchet MS"/>
                <a:ea typeface="+mn-ea"/>
                <a:cs typeface="+mn-cs"/>
              </a:rPr>
              <a:t>Roseanne</a:t>
            </a:r>
            <a:r>
              <a:rPr kumimoji="0" lang="en-US" sz="1000" b="0" i="0" u="none" strike="noStrike" kern="1200" cap="none" spc="0" normalizeH="0" baseline="0" noProof="0" dirty="0">
                <a:ln>
                  <a:noFill/>
                </a:ln>
                <a:solidFill>
                  <a:prstClr val="black"/>
                </a:solidFill>
                <a:effectLst/>
                <a:uLnTx/>
                <a:uFillTx/>
                <a:latin typeface="Trebuchet MS"/>
                <a:ea typeface="+mn-ea"/>
                <a:cs typeface="+mn-cs"/>
              </a:rPr>
              <a:t> and David Hyde Pierce from </a:t>
            </a:r>
            <a:r>
              <a:rPr kumimoji="0" lang="en-US" sz="1000" b="0" i="1" u="none" strike="noStrike" kern="1200" cap="none" spc="0" normalizeH="0" baseline="0" noProof="0" dirty="0">
                <a:ln>
                  <a:noFill/>
                </a:ln>
                <a:solidFill>
                  <a:prstClr val="black"/>
                </a:solidFill>
                <a:effectLst/>
                <a:uLnTx/>
                <a:uFillTx/>
                <a:latin typeface="Trebuchet MS"/>
                <a:ea typeface="+mn-ea"/>
                <a:cs typeface="+mn-cs"/>
              </a:rPr>
              <a:t>Fraser</a:t>
            </a:r>
            <a:r>
              <a:rPr kumimoji="0" lang="en-US" sz="1000" b="0" i="0" u="none" strike="noStrike" kern="1200" cap="none" spc="0" normalizeH="0" baseline="0" noProof="0" dirty="0">
                <a:ln>
                  <a:noFill/>
                </a:ln>
                <a:solidFill>
                  <a:prstClr val="black"/>
                </a:solidFill>
                <a:effectLst/>
                <a:uLnTx/>
                <a:uFillTx/>
                <a:latin typeface="Trebuchet MS"/>
                <a:ea typeface="+mn-ea"/>
                <a:cs typeface="+mn-cs"/>
              </a:rPr>
              <a:t> – were all nominated for acting awards </a:t>
            </a:r>
            <a:r>
              <a:rPr lang="en-US" sz="1000" dirty="0">
                <a:solidFill>
                  <a:prstClr val="black"/>
                </a:solidFill>
                <a:latin typeface="Trebuchet MS"/>
              </a:rPr>
              <a:t>at the 2017 Tony Awards</a:t>
            </a: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2250D545-85FF-4084-949C-FECF2C15E598}"/>
              </a:ext>
            </a:extLst>
          </p:cNvPr>
          <p:cNvSpPr txBox="1"/>
          <p:nvPr/>
        </p:nvSpPr>
        <p:spPr>
          <a:xfrm>
            <a:off x="4161293" y="1427589"/>
            <a:ext cx="4768104" cy="338554"/>
          </a:xfrm>
          <a:prstGeom prst="rect">
            <a:avLst/>
          </a:prstGeom>
          <a:noFill/>
          <a:ln w="19050">
            <a:solidFill>
              <a:schemeClr val="tx1"/>
            </a:solidFill>
          </a:ln>
        </p:spPr>
        <p:txBody>
          <a:bodyPr wrap="square" rtlCol="0">
            <a:spAutoFit/>
          </a:bodyPr>
          <a:lstStyle/>
          <a:p>
            <a:pPr algn="ctr"/>
            <a:r>
              <a:rPr lang="en-US" sz="1600" dirty="0"/>
              <a:t>Broadway</a:t>
            </a:r>
          </a:p>
        </p:txBody>
      </p:sp>
      <p:sp>
        <p:nvSpPr>
          <p:cNvPr id="17" name="TextBox 16">
            <a:extLst>
              <a:ext uri="{FF2B5EF4-FFF2-40B4-BE49-F238E27FC236}">
                <a16:creationId xmlns:a16="http://schemas.microsoft.com/office/drawing/2014/main" id="{7A062AB7-5F48-451D-8A9C-F26E3549DB46}"/>
              </a:ext>
            </a:extLst>
          </p:cNvPr>
          <p:cNvSpPr txBox="1"/>
          <p:nvPr/>
        </p:nvSpPr>
        <p:spPr>
          <a:xfrm>
            <a:off x="226884" y="1430697"/>
            <a:ext cx="3589336" cy="338554"/>
          </a:xfrm>
          <a:prstGeom prst="rect">
            <a:avLst/>
          </a:prstGeom>
          <a:noFill/>
          <a:ln w="19050">
            <a:solidFill>
              <a:schemeClr val="tx1"/>
            </a:solidFill>
          </a:ln>
        </p:spPr>
        <p:txBody>
          <a:bodyPr wrap="square" rtlCol="0">
            <a:spAutoFit/>
          </a:bodyPr>
          <a:lstStyle/>
          <a:p>
            <a:pPr algn="ctr"/>
            <a:r>
              <a:rPr lang="en-US" sz="1600" dirty="0"/>
              <a:t>Books</a:t>
            </a:r>
          </a:p>
        </p:txBody>
      </p:sp>
      <p:sp>
        <p:nvSpPr>
          <p:cNvPr id="16" name="Rectangle 15">
            <a:extLst>
              <a:ext uri="{FF2B5EF4-FFF2-40B4-BE49-F238E27FC236}">
                <a16:creationId xmlns:a16="http://schemas.microsoft.com/office/drawing/2014/main" id="{F96D0F69-8D3A-4BF6-A783-254517C3881B}"/>
              </a:ext>
            </a:extLst>
          </p:cNvPr>
          <p:cNvSpPr/>
          <p:nvPr/>
        </p:nvSpPr>
        <p:spPr>
          <a:xfrm>
            <a:off x="3928188" y="1427589"/>
            <a:ext cx="130628" cy="458132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2" descr="Unbelievable: My Front-Row Seat to the Craziest Campaign in American History">
            <a:extLst>
              <a:ext uri="{FF2B5EF4-FFF2-40B4-BE49-F238E27FC236}">
                <a16:creationId xmlns:a16="http://schemas.microsoft.com/office/drawing/2014/main" id="{CC719821-D304-4CFE-80AC-20655F941D5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3536" y="2220242"/>
            <a:ext cx="853348" cy="1288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D8D006C-74EE-49FE-97CC-2C07A51D21B2}"/>
              </a:ext>
            </a:extLst>
          </p:cNvPr>
          <p:cNvSpPr txBox="1"/>
          <p:nvPr/>
        </p:nvSpPr>
        <p:spPr>
          <a:xfrm>
            <a:off x="261262" y="3542343"/>
            <a:ext cx="12857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Katy Tur, anchor on </a:t>
            </a:r>
            <a:r>
              <a:rPr kumimoji="0" lang="en-US" sz="1000" b="0" i="1" u="none" strike="noStrike" kern="1200" cap="none" spc="0" normalizeH="0" baseline="0" noProof="0" dirty="0">
                <a:ln>
                  <a:noFill/>
                </a:ln>
                <a:solidFill>
                  <a:prstClr val="black"/>
                </a:solidFill>
                <a:effectLst/>
                <a:uLnTx/>
                <a:uFillTx/>
                <a:latin typeface="Trebuchet MS"/>
                <a:ea typeface="+mn-ea"/>
                <a:cs typeface="+mn-cs"/>
              </a:rPr>
              <a:t>MSNBC Live</a:t>
            </a:r>
          </a:p>
        </p:txBody>
      </p:sp>
      <p:pic>
        <p:nvPicPr>
          <p:cNvPr id="21" name="Picture 20">
            <a:extLst>
              <a:ext uri="{FF2B5EF4-FFF2-40B4-BE49-F238E27FC236}">
                <a16:creationId xmlns:a16="http://schemas.microsoft.com/office/drawing/2014/main" id="{859FD475-9008-4153-BD2E-F0F4ED5826DF}"/>
              </a:ext>
            </a:extLst>
          </p:cNvPr>
          <p:cNvPicPr>
            <a:picLocks noChangeAspect="1"/>
          </p:cNvPicPr>
          <p:nvPr/>
        </p:nvPicPr>
        <p:blipFill>
          <a:blip r:embed="rId8"/>
          <a:stretch>
            <a:fillRect/>
          </a:stretch>
        </p:blipFill>
        <p:spPr>
          <a:xfrm>
            <a:off x="1669687" y="2232635"/>
            <a:ext cx="1036490" cy="1275680"/>
          </a:xfrm>
          <a:prstGeom prst="rect">
            <a:avLst/>
          </a:prstGeom>
          <a:ln>
            <a:solidFill>
              <a:schemeClr val="tx1"/>
            </a:solidFill>
          </a:ln>
        </p:spPr>
      </p:pic>
      <p:sp>
        <p:nvSpPr>
          <p:cNvPr id="23" name="TextBox 22">
            <a:extLst>
              <a:ext uri="{FF2B5EF4-FFF2-40B4-BE49-F238E27FC236}">
                <a16:creationId xmlns:a16="http://schemas.microsoft.com/office/drawing/2014/main" id="{6EFA3939-5C49-47B5-B3EB-217FDD8E60C3}"/>
              </a:ext>
            </a:extLst>
          </p:cNvPr>
          <p:cNvSpPr txBox="1"/>
          <p:nvPr/>
        </p:nvSpPr>
        <p:spPr>
          <a:xfrm>
            <a:off x="1496013" y="3545451"/>
            <a:ext cx="12857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Savannah Guthrie, co-anchor on </a:t>
            </a:r>
            <a:r>
              <a:rPr kumimoji="0" lang="en-US" sz="1000" b="0" i="1" u="none" strike="noStrike" kern="1200" cap="none" spc="0" normalizeH="0" baseline="0" noProof="0" dirty="0">
                <a:ln>
                  <a:noFill/>
                </a:ln>
                <a:solidFill>
                  <a:prstClr val="black"/>
                </a:solidFill>
                <a:effectLst/>
                <a:uLnTx/>
                <a:uFillTx/>
                <a:latin typeface="Trebuchet MS"/>
                <a:ea typeface="+mn-ea"/>
                <a:cs typeface="+mn-cs"/>
              </a:rPr>
              <a:t>The Today Show</a:t>
            </a:r>
          </a:p>
        </p:txBody>
      </p:sp>
      <p:pic>
        <p:nvPicPr>
          <p:cNvPr id="22" name="Picture 21">
            <a:extLst>
              <a:ext uri="{FF2B5EF4-FFF2-40B4-BE49-F238E27FC236}">
                <a16:creationId xmlns:a16="http://schemas.microsoft.com/office/drawing/2014/main" id="{73A0091E-B49A-4C42-9012-C6ED52887419}"/>
              </a:ext>
            </a:extLst>
          </p:cNvPr>
          <p:cNvPicPr>
            <a:picLocks noChangeAspect="1"/>
          </p:cNvPicPr>
          <p:nvPr/>
        </p:nvPicPr>
        <p:blipFill>
          <a:blip r:embed="rId9"/>
          <a:stretch>
            <a:fillRect/>
          </a:stretch>
        </p:blipFill>
        <p:spPr>
          <a:xfrm>
            <a:off x="3004078" y="2200751"/>
            <a:ext cx="870879" cy="1327053"/>
          </a:xfrm>
          <a:prstGeom prst="rect">
            <a:avLst/>
          </a:prstGeom>
          <a:ln>
            <a:solidFill>
              <a:schemeClr val="tx1"/>
            </a:solidFill>
          </a:ln>
        </p:spPr>
      </p:pic>
      <p:pic>
        <p:nvPicPr>
          <p:cNvPr id="1028" name="Picture 4" descr="F*ck, That's Delicious: An Annotated Guide to Eating Well">
            <a:extLst>
              <a:ext uri="{FF2B5EF4-FFF2-40B4-BE49-F238E27FC236}">
                <a16:creationId xmlns:a16="http://schemas.microsoft.com/office/drawing/2014/main" id="{54F13DCF-7D74-4B29-A79C-26F12EE252C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96198" y="4261696"/>
            <a:ext cx="895875" cy="111116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8688BAF-B597-4DDC-83F7-40D18DE95E98}"/>
              </a:ext>
            </a:extLst>
          </p:cNvPr>
          <p:cNvSpPr txBox="1"/>
          <p:nvPr/>
        </p:nvSpPr>
        <p:spPr>
          <a:xfrm>
            <a:off x="517799" y="5399364"/>
            <a:ext cx="163455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Trebuchet MS"/>
              </a:rPr>
              <a:t>Action Bronson, star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Trebuchet MS"/>
              </a:rPr>
              <a:t>of food travel TV show, </a:t>
            </a:r>
            <a:r>
              <a:rPr lang="en-US" sz="1000" i="1" dirty="0">
                <a:solidFill>
                  <a:prstClr val="black"/>
                </a:solidFill>
                <a:latin typeface="Trebuchet MS"/>
              </a:rPr>
              <a:t>F*</a:t>
            </a:r>
            <a:r>
              <a:rPr lang="en-US" sz="1000" i="1" dirty="0" err="1">
                <a:solidFill>
                  <a:prstClr val="black"/>
                </a:solidFill>
                <a:latin typeface="Trebuchet MS"/>
              </a:rPr>
              <a:t>ck</a:t>
            </a:r>
            <a:r>
              <a:rPr lang="en-US" sz="1000" i="1" dirty="0">
                <a:solidFill>
                  <a:prstClr val="black"/>
                </a:solidFill>
                <a:latin typeface="Trebuchet MS"/>
              </a:rPr>
              <a:t>, That’s Delicious</a:t>
            </a:r>
            <a:endParaRPr kumimoji="0" lang="en-US" sz="1000" b="0" i="1" u="none" strike="noStrike" kern="1200" cap="none" spc="0" normalizeH="0" baseline="0" noProof="0" dirty="0">
              <a:ln>
                <a:noFill/>
              </a:ln>
              <a:solidFill>
                <a:prstClr val="black"/>
              </a:solidFill>
              <a:effectLst/>
              <a:uLnTx/>
              <a:uFillTx/>
              <a:latin typeface="Trebuchet MS"/>
              <a:ea typeface="+mn-ea"/>
              <a:cs typeface="+mn-cs"/>
            </a:endParaRPr>
          </a:p>
        </p:txBody>
      </p:sp>
      <p:pic>
        <p:nvPicPr>
          <p:cNvPr id="25" name="Picture 24">
            <a:extLst>
              <a:ext uri="{FF2B5EF4-FFF2-40B4-BE49-F238E27FC236}">
                <a16:creationId xmlns:a16="http://schemas.microsoft.com/office/drawing/2014/main" id="{CC935B44-2264-464C-B075-5E4EA0ED734B}"/>
              </a:ext>
            </a:extLst>
          </p:cNvPr>
          <p:cNvPicPr>
            <a:picLocks noChangeAspect="1"/>
          </p:cNvPicPr>
          <p:nvPr/>
        </p:nvPicPr>
        <p:blipFill>
          <a:blip r:embed="rId11"/>
          <a:stretch>
            <a:fillRect/>
          </a:stretch>
        </p:blipFill>
        <p:spPr>
          <a:xfrm>
            <a:off x="2411797" y="4261696"/>
            <a:ext cx="1021195" cy="1122875"/>
          </a:xfrm>
          <a:prstGeom prst="rect">
            <a:avLst/>
          </a:prstGeom>
        </p:spPr>
      </p:pic>
      <p:sp>
        <p:nvSpPr>
          <p:cNvPr id="32" name="TextBox 31">
            <a:extLst>
              <a:ext uri="{FF2B5EF4-FFF2-40B4-BE49-F238E27FC236}">
                <a16:creationId xmlns:a16="http://schemas.microsoft.com/office/drawing/2014/main" id="{A5F326F6-30EA-4DE0-B94A-B15A98BDB8CB}"/>
              </a:ext>
            </a:extLst>
          </p:cNvPr>
          <p:cNvSpPr txBox="1"/>
          <p:nvPr/>
        </p:nvSpPr>
        <p:spPr>
          <a:xfrm>
            <a:off x="2152353" y="5403668"/>
            <a:ext cx="165712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Trebuchet MS"/>
              </a:rPr>
              <a:t>Doogie Horner, stand-up comedian from Season 5 of </a:t>
            </a:r>
            <a:r>
              <a:rPr lang="en-US" sz="1000" i="1" dirty="0">
                <a:solidFill>
                  <a:prstClr val="black"/>
                </a:solidFill>
                <a:latin typeface="Trebuchet MS"/>
              </a:rPr>
              <a:t>America’s Got Talent</a:t>
            </a:r>
            <a:endParaRPr kumimoji="0" lang="en-US" sz="10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33" name="TextBox 32">
            <a:extLst>
              <a:ext uri="{FF2B5EF4-FFF2-40B4-BE49-F238E27FC236}">
                <a16:creationId xmlns:a16="http://schemas.microsoft.com/office/drawing/2014/main" id="{2B6AF6E0-33D1-4063-A377-27374E2D8DF0}"/>
              </a:ext>
            </a:extLst>
          </p:cNvPr>
          <p:cNvSpPr txBox="1"/>
          <p:nvPr/>
        </p:nvSpPr>
        <p:spPr>
          <a:xfrm>
            <a:off x="2812036" y="3536308"/>
            <a:ext cx="128579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Donald Trump</a:t>
            </a:r>
            <a:endParaRPr kumimoji="0" lang="en-US" sz="10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30" name="Rectangle 29">
            <a:extLst>
              <a:ext uri="{FF2B5EF4-FFF2-40B4-BE49-F238E27FC236}">
                <a16:creationId xmlns:a16="http://schemas.microsoft.com/office/drawing/2014/main" id="{D0A80424-58FF-4F69-9F08-DA07807FEA1F}"/>
              </a:ext>
            </a:extLst>
          </p:cNvPr>
          <p:cNvSpPr/>
          <p:nvPr/>
        </p:nvSpPr>
        <p:spPr>
          <a:xfrm>
            <a:off x="230553" y="2114524"/>
            <a:ext cx="399218" cy="3079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rPr>
              <a:t>#3</a:t>
            </a:r>
          </a:p>
        </p:txBody>
      </p:sp>
      <p:sp>
        <p:nvSpPr>
          <p:cNvPr id="34" name="Rectangle 33">
            <a:extLst>
              <a:ext uri="{FF2B5EF4-FFF2-40B4-BE49-F238E27FC236}">
                <a16:creationId xmlns:a16="http://schemas.microsoft.com/office/drawing/2014/main" id="{A4F9058A-F9A5-402A-BFC8-E0F2C809B6D0}"/>
              </a:ext>
            </a:extLst>
          </p:cNvPr>
          <p:cNvSpPr/>
          <p:nvPr/>
        </p:nvSpPr>
        <p:spPr>
          <a:xfrm>
            <a:off x="1390659" y="2117629"/>
            <a:ext cx="399218" cy="3079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rPr>
              <a:t>#4</a:t>
            </a:r>
          </a:p>
        </p:txBody>
      </p:sp>
      <p:sp>
        <p:nvSpPr>
          <p:cNvPr id="35" name="Rectangle 34">
            <a:extLst>
              <a:ext uri="{FF2B5EF4-FFF2-40B4-BE49-F238E27FC236}">
                <a16:creationId xmlns:a16="http://schemas.microsoft.com/office/drawing/2014/main" id="{25578CD3-9D19-4C02-9238-C927600CE014}"/>
              </a:ext>
            </a:extLst>
          </p:cNvPr>
          <p:cNvSpPr/>
          <p:nvPr/>
        </p:nvSpPr>
        <p:spPr>
          <a:xfrm>
            <a:off x="2687618" y="2126963"/>
            <a:ext cx="399218" cy="3079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rPr>
              <a:t>#6</a:t>
            </a:r>
          </a:p>
        </p:txBody>
      </p:sp>
      <p:sp>
        <p:nvSpPr>
          <p:cNvPr id="36" name="Rectangle 35">
            <a:extLst>
              <a:ext uri="{FF2B5EF4-FFF2-40B4-BE49-F238E27FC236}">
                <a16:creationId xmlns:a16="http://schemas.microsoft.com/office/drawing/2014/main" id="{33E1125E-7235-4286-B59C-B404993F8DC4}"/>
              </a:ext>
            </a:extLst>
          </p:cNvPr>
          <p:cNvSpPr/>
          <p:nvPr/>
        </p:nvSpPr>
        <p:spPr>
          <a:xfrm>
            <a:off x="616215" y="4133051"/>
            <a:ext cx="399218" cy="3079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rPr>
              <a:t>#7</a:t>
            </a:r>
          </a:p>
        </p:txBody>
      </p:sp>
      <p:sp>
        <p:nvSpPr>
          <p:cNvPr id="37" name="Rectangle 36">
            <a:extLst>
              <a:ext uri="{FF2B5EF4-FFF2-40B4-BE49-F238E27FC236}">
                <a16:creationId xmlns:a16="http://schemas.microsoft.com/office/drawing/2014/main" id="{01CB1C6F-E16E-48BD-90AA-34035DA5EF15}"/>
              </a:ext>
            </a:extLst>
          </p:cNvPr>
          <p:cNvSpPr/>
          <p:nvPr/>
        </p:nvSpPr>
        <p:spPr>
          <a:xfrm>
            <a:off x="2130897" y="4136159"/>
            <a:ext cx="506703" cy="3079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rPr>
              <a:t>#10</a:t>
            </a:r>
          </a:p>
        </p:txBody>
      </p:sp>
      <p:sp>
        <p:nvSpPr>
          <p:cNvPr id="38" name="TextBox 37">
            <a:extLst>
              <a:ext uri="{FF2B5EF4-FFF2-40B4-BE49-F238E27FC236}">
                <a16:creationId xmlns:a16="http://schemas.microsoft.com/office/drawing/2014/main" id="{0DF04CB0-0121-4337-A61E-B4B718DEB627}"/>
              </a:ext>
            </a:extLst>
          </p:cNvPr>
          <p:cNvSpPr txBox="1"/>
          <p:nvPr/>
        </p:nvSpPr>
        <p:spPr>
          <a:xfrm>
            <a:off x="430162" y="1820158"/>
            <a:ext cx="33340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sng" strike="noStrike" kern="1200" cap="none" spc="0" normalizeH="0" baseline="0" noProof="0" dirty="0">
                <a:ln>
                  <a:noFill/>
                </a:ln>
                <a:solidFill>
                  <a:prstClr val="black"/>
                </a:solidFill>
                <a:effectLst/>
                <a:uLnTx/>
                <a:uFillTx/>
                <a:latin typeface="Trebuchet MS"/>
                <a:ea typeface="+mn-ea"/>
                <a:cs typeface="+mn-cs"/>
              </a:rPr>
              <a:t>Amazon</a:t>
            </a:r>
            <a:r>
              <a:rPr kumimoji="0" lang="en-US" sz="1200" b="0" i="0" u="sng" strike="noStrike" kern="1200" cap="none" spc="0" normalizeH="0" baseline="0" noProof="0" dirty="0">
                <a:ln>
                  <a:noFill/>
                </a:ln>
                <a:solidFill>
                  <a:prstClr val="black"/>
                </a:solidFill>
                <a:effectLst/>
                <a:uLnTx/>
                <a:uFillTx/>
                <a:latin typeface="Trebuchet MS"/>
                <a:ea typeface="+mn-ea"/>
                <a:cs typeface="+mn-cs"/>
              </a:rPr>
              <a:t> Bestsellers in Books*</a:t>
            </a:r>
            <a:endParaRPr kumimoji="0" lang="en-US" sz="1200" b="0" i="1" u="sng" strike="noStrike" kern="1200" cap="none" spc="0" normalizeH="0" baseline="0" noProof="0" dirty="0">
              <a:ln>
                <a:noFill/>
              </a:ln>
              <a:solidFill>
                <a:prstClr val="black"/>
              </a:solidFill>
              <a:effectLst/>
              <a:uLnTx/>
              <a:uFillTx/>
              <a:latin typeface="Trebuchet MS"/>
              <a:ea typeface="+mn-ea"/>
              <a:cs typeface="+mn-cs"/>
            </a:endParaRPr>
          </a:p>
        </p:txBody>
      </p:sp>
      <p:sp>
        <p:nvSpPr>
          <p:cNvPr id="39" name="TextBox 38">
            <a:extLst>
              <a:ext uri="{FF2B5EF4-FFF2-40B4-BE49-F238E27FC236}">
                <a16:creationId xmlns:a16="http://schemas.microsoft.com/office/drawing/2014/main" id="{B49C6182-5BF4-4C29-BC72-310784CEAB96}"/>
              </a:ext>
            </a:extLst>
          </p:cNvPr>
          <p:cNvSpPr txBox="1"/>
          <p:nvPr/>
        </p:nvSpPr>
        <p:spPr>
          <a:xfrm>
            <a:off x="226884" y="6542972"/>
            <a:ext cx="6990234" cy="21544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*Amazon bestsellers in books reflects their most popular products based on sales as of September 12</a:t>
            </a:r>
            <a:r>
              <a:rPr lang="en-US" sz="800" baseline="30000" dirty="0">
                <a:solidFill>
                  <a:prstClr val="black"/>
                </a:solidFill>
                <a:latin typeface="Trebuchet MS"/>
              </a:rPr>
              <a:t>th</a:t>
            </a:r>
            <a:r>
              <a:rPr lang="en-US" sz="800" dirty="0">
                <a:solidFill>
                  <a:prstClr val="black"/>
                </a:solidFill>
                <a:latin typeface="Trebuchet MS"/>
              </a:rPr>
              <a:t>, 2017 </a:t>
            </a:r>
            <a:endParaRPr kumimoji="0" lang="en-US" sz="8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31" name="Text Placeholder 4">
            <a:extLst>
              <a:ext uri="{FF2B5EF4-FFF2-40B4-BE49-F238E27FC236}">
                <a16:creationId xmlns:a16="http://schemas.microsoft.com/office/drawing/2014/main" id="{4AED4130-8666-46B2-BAA3-A67709C7B8F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4240292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83979" y="357542"/>
            <a:ext cx="8966970" cy="762128"/>
          </a:xfrm>
        </p:spPr>
        <p:txBody>
          <a:bodyPr/>
          <a:lstStyle/>
          <a:p>
            <a:r>
              <a:rPr lang="en-US" dirty="0"/>
              <a:t>It’s Not Just Broadway Either, Many TV Personalities “Take Their Show On The Road” To Further Engage Fans Through Live Tours</a:t>
            </a:r>
          </a:p>
        </p:txBody>
      </p:sp>
      <p:pic>
        <p:nvPicPr>
          <p:cNvPr id="282" name="Picture 281">
            <a:extLst>
              <a:ext uri="{FF2B5EF4-FFF2-40B4-BE49-F238E27FC236}">
                <a16:creationId xmlns:a16="http://schemas.microsoft.com/office/drawing/2014/main" id="{AF3B5984-621E-4C41-A69D-A6643D1C08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759" r="16014"/>
          <a:stretch/>
        </p:blipFill>
        <p:spPr>
          <a:xfrm>
            <a:off x="3677708" y="2051518"/>
            <a:ext cx="1079116" cy="1010024"/>
          </a:xfrm>
          <a:prstGeom prst="rect">
            <a:avLst/>
          </a:prstGeom>
          <a:ln>
            <a:solidFill>
              <a:schemeClr val="tx1"/>
            </a:solidFill>
          </a:ln>
        </p:spPr>
      </p:pic>
      <p:pic>
        <p:nvPicPr>
          <p:cNvPr id="283" name="Picture 282">
            <a:extLst>
              <a:ext uri="{FF2B5EF4-FFF2-40B4-BE49-F238E27FC236}">
                <a16:creationId xmlns:a16="http://schemas.microsoft.com/office/drawing/2014/main" id="{07337E90-3CAC-4D4C-90D1-74880DA3BE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21028" y="2075468"/>
            <a:ext cx="1035291" cy="986073"/>
          </a:xfrm>
          <a:prstGeom prst="rect">
            <a:avLst/>
          </a:prstGeom>
          <a:ln>
            <a:solidFill>
              <a:schemeClr val="tx1"/>
            </a:solidFill>
          </a:ln>
        </p:spPr>
      </p:pic>
      <p:pic>
        <p:nvPicPr>
          <p:cNvPr id="284" name="Picture 283">
            <a:extLst>
              <a:ext uri="{FF2B5EF4-FFF2-40B4-BE49-F238E27FC236}">
                <a16:creationId xmlns:a16="http://schemas.microsoft.com/office/drawing/2014/main" id="{15AB8EB1-7842-4000-9FFA-F397391852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3871" y="2089553"/>
            <a:ext cx="1593434" cy="1017138"/>
          </a:xfrm>
          <a:prstGeom prst="rect">
            <a:avLst/>
          </a:prstGeom>
          <a:ln>
            <a:solidFill>
              <a:schemeClr val="tx1"/>
            </a:solidFill>
          </a:ln>
        </p:spPr>
      </p:pic>
      <p:pic>
        <p:nvPicPr>
          <p:cNvPr id="285" name="Picture 284">
            <a:extLst>
              <a:ext uri="{FF2B5EF4-FFF2-40B4-BE49-F238E27FC236}">
                <a16:creationId xmlns:a16="http://schemas.microsoft.com/office/drawing/2014/main" id="{54B53DE4-08FF-4905-A0F9-E7D326FFA9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89553" y="3563775"/>
            <a:ext cx="1802073" cy="858381"/>
          </a:xfrm>
          <a:prstGeom prst="rect">
            <a:avLst/>
          </a:prstGeom>
          <a:ln>
            <a:solidFill>
              <a:schemeClr val="tx1"/>
            </a:solidFill>
          </a:ln>
        </p:spPr>
      </p:pic>
      <p:pic>
        <p:nvPicPr>
          <p:cNvPr id="287" name="Picture 286">
            <a:extLst>
              <a:ext uri="{FF2B5EF4-FFF2-40B4-BE49-F238E27FC236}">
                <a16:creationId xmlns:a16="http://schemas.microsoft.com/office/drawing/2014/main" id="{E74435D5-49EC-46AF-9154-ADE8840A3A5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13623" y="4726222"/>
            <a:ext cx="1170698" cy="1014774"/>
          </a:xfrm>
          <a:prstGeom prst="rect">
            <a:avLst/>
          </a:prstGeom>
          <a:ln>
            <a:solidFill>
              <a:schemeClr val="tx1"/>
            </a:solidFill>
          </a:ln>
        </p:spPr>
      </p:pic>
      <p:pic>
        <p:nvPicPr>
          <p:cNvPr id="288" name="Picture 287">
            <a:extLst>
              <a:ext uri="{FF2B5EF4-FFF2-40B4-BE49-F238E27FC236}">
                <a16:creationId xmlns:a16="http://schemas.microsoft.com/office/drawing/2014/main" id="{AC724A92-38A5-497C-8BFC-C267C78BC0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73837" y="4701567"/>
            <a:ext cx="1593835" cy="1030905"/>
          </a:xfrm>
          <a:prstGeom prst="rect">
            <a:avLst/>
          </a:prstGeom>
          <a:ln>
            <a:solidFill>
              <a:schemeClr val="tx1"/>
            </a:solidFill>
          </a:ln>
        </p:spPr>
      </p:pic>
      <p:pic>
        <p:nvPicPr>
          <p:cNvPr id="289" name="Picture 288">
            <a:extLst>
              <a:ext uri="{FF2B5EF4-FFF2-40B4-BE49-F238E27FC236}">
                <a16:creationId xmlns:a16="http://schemas.microsoft.com/office/drawing/2014/main" id="{2E0E06C7-0F9D-4745-B63F-D8CDAA6A3AF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635725" y="4879767"/>
            <a:ext cx="1607574" cy="797562"/>
          </a:xfrm>
          <a:prstGeom prst="rect">
            <a:avLst/>
          </a:prstGeom>
          <a:ln>
            <a:solidFill>
              <a:schemeClr val="tx1"/>
            </a:solidFill>
          </a:ln>
        </p:spPr>
      </p:pic>
      <p:pic>
        <p:nvPicPr>
          <p:cNvPr id="290" name="Picture 289">
            <a:extLst>
              <a:ext uri="{FF2B5EF4-FFF2-40B4-BE49-F238E27FC236}">
                <a16:creationId xmlns:a16="http://schemas.microsoft.com/office/drawing/2014/main" id="{FD823AB4-AAC8-42D4-AE7F-9B343439D9A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841913" y="1946623"/>
            <a:ext cx="1304593" cy="1114919"/>
          </a:xfrm>
          <a:prstGeom prst="rect">
            <a:avLst/>
          </a:prstGeom>
          <a:ln>
            <a:solidFill>
              <a:schemeClr val="tx1"/>
            </a:solidFill>
          </a:ln>
        </p:spPr>
      </p:pic>
      <p:pic>
        <p:nvPicPr>
          <p:cNvPr id="291" name="Picture 290">
            <a:extLst>
              <a:ext uri="{FF2B5EF4-FFF2-40B4-BE49-F238E27FC236}">
                <a16:creationId xmlns:a16="http://schemas.microsoft.com/office/drawing/2014/main" id="{16658EC2-E6D1-4935-B932-7E088625D7C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11824" y="2134702"/>
            <a:ext cx="1651404" cy="864235"/>
          </a:xfrm>
          <a:prstGeom prst="rect">
            <a:avLst/>
          </a:prstGeom>
          <a:ln>
            <a:solidFill>
              <a:schemeClr val="tx1"/>
            </a:solidFill>
          </a:ln>
        </p:spPr>
      </p:pic>
      <p:pic>
        <p:nvPicPr>
          <p:cNvPr id="295" name="Picture 294">
            <a:extLst>
              <a:ext uri="{FF2B5EF4-FFF2-40B4-BE49-F238E27FC236}">
                <a16:creationId xmlns:a16="http://schemas.microsoft.com/office/drawing/2014/main" id="{4038FF56-DDEE-49BE-9079-DD02D4E0987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233167" y="3578205"/>
            <a:ext cx="1672458" cy="829519"/>
          </a:xfrm>
          <a:prstGeom prst="rect">
            <a:avLst/>
          </a:prstGeom>
          <a:ln>
            <a:solidFill>
              <a:schemeClr val="tx1"/>
            </a:solidFill>
          </a:ln>
        </p:spPr>
      </p:pic>
      <p:pic>
        <p:nvPicPr>
          <p:cNvPr id="299" name="Picture 298">
            <a:extLst>
              <a:ext uri="{FF2B5EF4-FFF2-40B4-BE49-F238E27FC236}">
                <a16:creationId xmlns:a16="http://schemas.microsoft.com/office/drawing/2014/main" id="{97BB2BF6-F4CD-48C1-A946-1E78EA8EBB5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82703" y="3390989"/>
            <a:ext cx="915625" cy="1131066"/>
          </a:xfrm>
          <a:prstGeom prst="rect">
            <a:avLst/>
          </a:prstGeom>
        </p:spPr>
      </p:pic>
      <p:pic>
        <p:nvPicPr>
          <p:cNvPr id="300" name="Picture 299">
            <a:extLst>
              <a:ext uri="{FF2B5EF4-FFF2-40B4-BE49-F238E27FC236}">
                <a16:creationId xmlns:a16="http://schemas.microsoft.com/office/drawing/2014/main" id="{C3FF08EF-00EF-4924-95E9-4A3DEDA2963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72927" y="2097878"/>
            <a:ext cx="1711435" cy="963663"/>
          </a:xfrm>
          <a:prstGeom prst="rect">
            <a:avLst/>
          </a:prstGeom>
          <a:ln>
            <a:solidFill>
              <a:schemeClr val="tx1"/>
            </a:solidFill>
          </a:ln>
        </p:spPr>
      </p:pic>
      <p:pic>
        <p:nvPicPr>
          <p:cNvPr id="301" name="Picture 300">
            <a:extLst>
              <a:ext uri="{FF2B5EF4-FFF2-40B4-BE49-F238E27FC236}">
                <a16:creationId xmlns:a16="http://schemas.microsoft.com/office/drawing/2014/main" id="{D625CC6A-6749-49FB-AC22-F1ACA681C1D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03025" y="4662159"/>
            <a:ext cx="1502600" cy="1102908"/>
          </a:xfrm>
          <a:prstGeom prst="rect">
            <a:avLst/>
          </a:prstGeom>
          <a:ln>
            <a:solidFill>
              <a:schemeClr val="tx1"/>
            </a:solidFill>
          </a:ln>
        </p:spPr>
      </p:pic>
      <p:grpSp>
        <p:nvGrpSpPr>
          <p:cNvPr id="4" name="Group 3">
            <a:extLst>
              <a:ext uri="{FF2B5EF4-FFF2-40B4-BE49-F238E27FC236}">
                <a16:creationId xmlns:a16="http://schemas.microsoft.com/office/drawing/2014/main" id="{4F7321D8-6C56-4CC8-87DC-00EC9CE25016}"/>
              </a:ext>
            </a:extLst>
          </p:cNvPr>
          <p:cNvGrpSpPr/>
          <p:nvPr/>
        </p:nvGrpSpPr>
        <p:grpSpPr>
          <a:xfrm>
            <a:off x="2231367" y="3571413"/>
            <a:ext cx="1951233" cy="850743"/>
            <a:chOff x="2397966" y="3672242"/>
            <a:chExt cx="1951233" cy="850743"/>
          </a:xfrm>
        </p:grpSpPr>
        <p:grpSp>
          <p:nvGrpSpPr>
            <p:cNvPr id="298" name="Group 297">
              <a:extLst>
                <a:ext uri="{FF2B5EF4-FFF2-40B4-BE49-F238E27FC236}">
                  <a16:creationId xmlns:a16="http://schemas.microsoft.com/office/drawing/2014/main" id="{E98C2808-76EC-40A2-8161-FE3A03D80B36}"/>
                </a:ext>
              </a:extLst>
            </p:cNvPr>
            <p:cNvGrpSpPr/>
            <p:nvPr/>
          </p:nvGrpSpPr>
          <p:grpSpPr>
            <a:xfrm>
              <a:off x="2397966" y="3672242"/>
              <a:ext cx="1936175" cy="850743"/>
              <a:chOff x="2406059" y="3894486"/>
              <a:chExt cx="3947836" cy="1926383"/>
            </a:xfrm>
          </p:grpSpPr>
          <p:pic>
            <p:nvPicPr>
              <p:cNvPr id="297" name="Picture 296">
                <a:extLst>
                  <a:ext uri="{FF2B5EF4-FFF2-40B4-BE49-F238E27FC236}">
                    <a16:creationId xmlns:a16="http://schemas.microsoft.com/office/drawing/2014/main" id="{DAA9BF36-6FF3-4C3C-8AA0-62890B726B6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406059" y="3894486"/>
                <a:ext cx="3947836" cy="1926383"/>
              </a:xfrm>
              <a:prstGeom prst="rect">
                <a:avLst/>
              </a:prstGeom>
            </p:spPr>
          </p:pic>
          <p:pic>
            <p:nvPicPr>
              <p:cNvPr id="296" name="Picture 295">
                <a:extLst>
                  <a:ext uri="{FF2B5EF4-FFF2-40B4-BE49-F238E27FC236}">
                    <a16:creationId xmlns:a16="http://schemas.microsoft.com/office/drawing/2014/main" id="{CB983232-4DFD-43B5-A977-352439033D18}"/>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457672" y="4191707"/>
                <a:ext cx="2003077" cy="474748"/>
              </a:xfrm>
              <a:prstGeom prst="rect">
                <a:avLst/>
              </a:prstGeom>
            </p:spPr>
          </p:pic>
        </p:grpSp>
        <p:sp>
          <p:nvSpPr>
            <p:cNvPr id="305" name="Rectangle 304">
              <a:extLst>
                <a:ext uri="{FF2B5EF4-FFF2-40B4-BE49-F238E27FC236}">
                  <a16:creationId xmlns:a16="http://schemas.microsoft.com/office/drawing/2014/main" id="{0A9D50ED-C8B6-42B7-B8BF-BEA5EC5AB7E0}"/>
                </a:ext>
              </a:extLst>
            </p:cNvPr>
            <p:cNvSpPr/>
            <p:nvPr/>
          </p:nvSpPr>
          <p:spPr>
            <a:xfrm>
              <a:off x="2421087" y="3672242"/>
              <a:ext cx="1928112" cy="85074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A1835409-359D-43DA-B032-EC2BE6497098}"/>
              </a:ext>
            </a:extLst>
          </p:cNvPr>
          <p:cNvGrpSpPr/>
          <p:nvPr/>
        </p:nvGrpSpPr>
        <p:grpSpPr>
          <a:xfrm>
            <a:off x="230102" y="4734439"/>
            <a:ext cx="1352543" cy="1006626"/>
            <a:chOff x="335144" y="4884977"/>
            <a:chExt cx="1352543" cy="1006626"/>
          </a:xfrm>
        </p:grpSpPr>
        <p:grpSp>
          <p:nvGrpSpPr>
            <p:cNvPr id="294" name="Group 293">
              <a:extLst>
                <a:ext uri="{FF2B5EF4-FFF2-40B4-BE49-F238E27FC236}">
                  <a16:creationId xmlns:a16="http://schemas.microsoft.com/office/drawing/2014/main" id="{8F0DFB64-0909-4705-B0EC-DB6DB5B0C50C}"/>
                </a:ext>
              </a:extLst>
            </p:cNvPr>
            <p:cNvGrpSpPr/>
            <p:nvPr/>
          </p:nvGrpSpPr>
          <p:grpSpPr>
            <a:xfrm>
              <a:off x="335144" y="4884977"/>
              <a:ext cx="1352543" cy="1006626"/>
              <a:chOff x="1692691" y="1691274"/>
              <a:chExt cx="5557624" cy="4409051"/>
            </a:xfrm>
          </p:grpSpPr>
          <p:pic>
            <p:nvPicPr>
              <p:cNvPr id="292" name="Picture 291">
                <a:extLst>
                  <a:ext uri="{FF2B5EF4-FFF2-40B4-BE49-F238E27FC236}">
                    <a16:creationId xmlns:a16="http://schemas.microsoft.com/office/drawing/2014/main" id="{1268C9F7-5E7A-43EC-A3CF-776851FEBE0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766296" y="2895946"/>
                <a:ext cx="5484019" cy="3204379"/>
              </a:xfrm>
              <a:prstGeom prst="rect">
                <a:avLst/>
              </a:prstGeom>
            </p:spPr>
          </p:pic>
          <p:pic>
            <p:nvPicPr>
              <p:cNvPr id="293" name="Picture 292">
                <a:extLst>
                  <a:ext uri="{FF2B5EF4-FFF2-40B4-BE49-F238E27FC236}">
                    <a16:creationId xmlns:a16="http://schemas.microsoft.com/office/drawing/2014/main" id="{25FAC141-0613-43C2-978A-C6D99A43766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692691" y="1691274"/>
                <a:ext cx="5557624" cy="1239150"/>
              </a:xfrm>
              <a:prstGeom prst="rect">
                <a:avLst/>
              </a:prstGeom>
            </p:spPr>
          </p:pic>
        </p:grpSp>
        <p:sp>
          <p:nvSpPr>
            <p:cNvPr id="3" name="Rectangle 2">
              <a:extLst>
                <a:ext uri="{FF2B5EF4-FFF2-40B4-BE49-F238E27FC236}">
                  <a16:creationId xmlns:a16="http://schemas.microsoft.com/office/drawing/2014/main" id="{2A126C1F-AD65-4A96-9361-D64CC7B358B7}"/>
                </a:ext>
              </a:extLst>
            </p:cNvPr>
            <p:cNvSpPr/>
            <p:nvPr/>
          </p:nvSpPr>
          <p:spPr>
            <a:xfrm>
              <a:off x="338778" y="4884978"/>
              <a:ext cx="1348909" cy="10066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8" name="TextBox 127">
            <a:extLst>
              <a:ext uri="{FF2B5EF4-FFF2-40B4-BE49-F238E27FC236}">
                <a16:creationId xmlns:a16="http://schemas.microsoft.com/office/drawing/2014/main" id="{8827D1DD-8B64-4326-8977-ECD11C152E51}"/>
              </a:ext>
            </a:extLst>
          </p:cNvPr>
          <p:cNvSpPr txBox="1"/>
          <p:nvPr/>
        </p:nvSpPr>
        <p:spPr>
          <a:xfrm>
            <a:off x="256113" y="1259842"/>
            <a:ext cx="87002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From 2017 into early-2018, there are over fifteen TV-related shows and experiences touring live throughout the country collectively visiting more than 220 cities in over 43 states</a:t>
            </a:r>
          </a:p>
        </p:txBody>
      </p:sp>
      <p:pic>
        <p:nvPicPr>
          <p:cNvPr id="256" name="Picture 255">
            <a:extLst>
              <a:ext uri="{FF2B5EF4-FFF2-40B4-BE49-F238E27FC236}">
                <a16:creationId xmlns:a16="http://schemas.microsoft.com/office/drawing/2014/main" id="{8BD0398C-5CE8-4551-8A0C-E2A1F680C40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289954" y="4719975"/>
            <a:ext cx="1059512" cy="1045448"/>
          </a:xfrm>
          <a:prstGeom prst="rect">
            <a:avLst/>
          </a:prstGeom>
          <a:ln>
            <a:solidFill>
              <a:schemeClr val="tx1"/>
            </a:solidFill>
          </a:ln>
        </p:spPr>
      </p:pic>
      <p:grpSp>
        <p:nvGrpSpPr>
          <p:cNvPr id="9" name="Group 8">
            <a:extLst>
              <a:ext uri="{FF2B5EF4-FFF2-40B4-BE49-F238E27FC236}">
                <a16:creationId xmlns:a16="http://schemas.microsoft.com/office/drawing/2014/main" id="{719A5DE6-6990-4B75-9BD3-AE78A591EE7F}"/>
              </a:ext>
            </a:extLst>
          </p:cNvPr>
          <p:cNvGrpSpPr/>
          <p:nvPr/>
        </p:nvGrpSpPr>
        <p:grpSpPr>
          <a:xfrm>
            <a:off x="259747" y="3563776"/>
            <a:ext cx="1884456" cy="878128"/>
            <a:chOff x="259747" y="3627850"/>
            <a:chExt cx="1884456" cy="849565"/>
          </a:xfrm>
        </p:grpSpPr>
        <p:grpSp>
          <p:nvGrpSpPr>
            <p:cNvPr id="304" name="Group 303">
              <a:extLst>
                <a:ext uri="{FF2B5EF4-FFF2-40B4-BE49-F238E27FC236}">
                  <a16:creationId xmlns:a16="http://schemas.microsoft.com/office/drawing/2014/main" id="{50E43766-E0BC-4280-96ED-F70AB67FD43F}"/>
                </a:ext>
              </a:extLst>
            </p:cNvPr>
            <p:cNvGrpSpPr/>
            <p:nvPr/>
          </p:nvGrpSpPr>
          <p:grpSpPr>
            <a:xfrm>
              <a:off x="259747" y="3627850"/>
              <a:ext cx="1884456" cy="849565"/>
              <a:chOff x="438602" y="4542185"/>
              <a:chExt cx="2820038" cy="1319305"/>
            </a:xfrm>
          </p:grpSpPr>
          <p:pic>
            <p:nvPicPr>
              <p:cNvPr id="302" name="Picture 301">
                <a:extLst>
                  <a:ext uri="{FF2B5EF4-FFF2-40B4-BE49-F238E27FC236}">
                    <a16:creationId xmlns:a16="http://schemas.microsoft.com/office/drawing/2014/main" id="{AC7C64E0-62A6-4A02-9183-5199D44C984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438602" y="5398398"/>
                <a:ext cx="2820038" cy="463092"/>
              </a:xfrm>
              <a:prstGeom prst="rect">
                <a:avLst/>
              </a:prstGeom>
            </p:spPr>
          </p:pic>
          <p:pic>
            <p:nvPicPr>
              <p:cNvPr id="303" name="Picture 302">
                <a:extLst>
                  <a:ext uri="{FF2B5EF4-FFF2-40B4-BE49-F238E27FC236}">
                    <a16:creationId xmlns:a16="http://schemas.microsoft.com/office/drawing/2014/main" id="{2DA0F28D-7AAD-463F-8BC8-4F913415E080}"/>
                  </a:ext>
                </a:extLst>
              </p:cNvPr>
              <p:cNvPicPr>
                <a:picLocks noChangeAspect="1"/>
              </p:cNvPicPr>
              <p:nvPr/>
            </p:nvPicPr>
            <p:blipFill rotWithShape="1">
              <a:blip r:embed="rId21">
                <a:extLst>
                  <a:ext uri="{28A0092B-C50C-407E-A947-70E740481C1C}">
                    <a14:useLocalDpi xmlns:a14="http://schemas.microsoft.com/office/drawing/2010/main"/>
                  </a:ext>
                </a:extLst>
              </a:blip>
              <a:srcRect/>
              <a:stretch/>
            </p:blipFill>
            <p:spPr>
              <a:xfrm>
                <a:off x="459970" y="4542185"/>
                <a:ext cx="2798669" cy="871871"/>
              </a:xfrm>
              <a:prstGeom prst="rect">
                <a:avLst/>
              </a:prstGeom>
            </p:spPr>
          </p:pic>
        </p:grpSp>
        <p:sp>
          <p:nvSpPr>
            <p:cNvPr id="8" name="Rectangle 7">
              <a:extLst>
                <a:ext uri="{FF2B5EF4-FFF2-40B4-BE49-F238E27FC236}">
                  <a16:creationId xmlns:a16="http://schemas.microsoft.com/office/drawing/2014/main" id="{2269F763-2B8C-44B6-BBF8-66149C414DE2}"/>
                </a:ext>
              </a:extLst>
            </p:cNvPr>
            <p:cNvSpPr/>
            <p:nvPr/>
          </p:nvSpPr>
          <p:spPr>
            <a:xfrm>
              <a:off x="274025" y="3627850"/>
              <a:ext cx="1870177" cy="81538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A94A2352-0A16-40E0-B18C-8629CD06EA37}"/>
              </a:ext>
            </a:extLst>
          </p:cNvPr>
          <p:cNvSpPr txBox="1"/>
          <p:nvPr/>
        </p:nvSpPr>
        <p:spPr>
          <a:xfrm>
            <a:off x="193871" y="3121722"/>
            <a:ext cx="1593434"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16+ cities</a:t>
            </a:r>
          </a:p>
        </p:txBody>
      </p:sp>
      <p:sp>
        <p:nvSpPr>
          <p:cNvPr id="34" name="TextBox 33">
            <a:extLst>
              <a:ext uri="{FF2B5EF4-FFF2-40B4-BE49-F238E27FC236}">
                <a16:creationId xmlns:a16="http://schemas.microsoft.com/office/drawing/2014/main" id="{1585BF6D-5643-43C0-9E75-30E1F667E30E}"/>
              </a:ext>
            </a:extLst>
          </p:cNvPr>
          <p:cNvSpPr txBox="1"/>
          <p:nvPr/>
        </p:nvSpPr>
        <p:spPr>
          <a:xfrm>
            <a:off x="1873230" y="3069932"/>
            <a:ext cx="171113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22 locations</a:t>
            </a:r>
          </a:p>
        </p:txBody>
      </p:sp>
      <p:sp>
        <p:nvSpPr>
          <p:cNvPr id="35" name="TextBox 34">
            <a:extLst>
              <a:ext uri="{FF2B5EF4-FFF2-40B4-BE49-F238E27FC236}">
                <a16:creationId xmlns:a16="http://schemas.microsoft.com/office/drawing/2014/main" id="{FA7E5ABA-788C-401E-9C7A-7FD959E1A01E}"/>
              </a:ext>
            </a:extLst>
          </p:cNvPr>
          <p:cNvSpPr txBox="1"/>
          <p:nvPr/>
        </p:nvSpPr>
        <p:spPr>
          <a:xfrm>
            <a:off x="3694632" y="3071410"/>
            <a:ext cx="106219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7+ cities</a:t>
            </a:r>
          </a:p>
        </p:txBody>
      </p:sp>
      <p:sp>
        <p:nvSpPr>
          <p:cNvPr id="36" name="TextBox 35">
            <a:extLst>
              <a:ext uri="{FF2B5EF4-FFF2-40B4-BE49-F238E27FC236}">
                <a16:creationId xmlns:a16="http://schemas.microsoft.com/office/drawing/2014/main" id="{EEA740B2-2693-48C3-BE4C-5349B06201BC}"/>
              </a:ext>
            </a:extLst>
          </p:cNvPr>
          <p:cNvSpPr txBox="1"/>
          <p:nvPr/>
        </p:nvSpPr>
        <p:spPr>
          <a:xfrm>
            <a:off x="4850210" y="3072887"/>
            <a:ext cx="1296296"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effectLst/>
                <a:uLnTx/>
                <a:uFillTx/>
                <a:latin typeface="Trebuchet MS"/>
                <a:ea typeface="+mn-ea"/>
                <a:cs typeface="+mn-cs"/>
              </a:rPr>
              <a:t>53+ cities</a:t>
            </a:r>
          </a:p>
        </p:txBody>
      </p:sp>
      <p:sp>
        <p:nvSpPr>
          <p:cNvPr id="37" name="TextBox 36">
            <a:extLst>
              <a:ext uri="{FF2B5EF4-FFF2-40B4-BE49-F238E27FC236}">
                <a16:creationId xmlns:a16="http://schemas.microsoft.com/office/drawing/2014/main" id="{A3DE9FF6-6678-4BD5-96CD-D2DC1DCB8448}"/>
              </a:ext>
            </a:extLst>
          </p:cNvPr>
          <p:cNvSpPr txBox="1"/>
          <p:nvPr/>
        </p:nvSpPr>
        <p:spPr>
          <a:xfrm>
            <a:off x="6218850" y="3012223"/>
            <a:ext cx="1644378"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effectLst/>
                <a:uLnTx/>
                <a:uFillTx/>
                <a:latin typeface="Trebuchet MS"/>
                <a:ea typeface="+mn-ea"/>
                <a:cs typeface="+mn-cs"/>
              </a:rPr>
              <a:t>11 cities</a:t>
            </a:r>
          </a:p>
        </p:txBody>
      </p:sp>
      <p:sp>
        <p:nvSpPr>
          <p:cNvPr id="38" name="TextBox 37">
            <a:extLst>
              <a:ext uri="{FF2B5EF4-FFF2-40B4-BE49-F238E27FC236}">
                <a16:creationId xmlns:a16="http://schemas.microsoft.com/office/drawing/2014/main" id="{90B38B89-3D2C-46FD-9C23-4898C52E44CC}"/>
              </a:ext>
            </a:extLst>
          </p:cNvPr>
          <p:cNvSpPr txBox="1"/>
          <p:nvPr/>
        </p:nvSpPr>
        <p:spPr>
          <a:xfrm>
            <a:off x="7935571" y="3084724"/>
            <a:ext cx="1047721"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9 cities</a:t>
            </a:r>
          </a:p>
        </p:txBody>
      </p:sp>
      <p:sp>
        <p:nvSpPr>
          <p:cNvPr id="39" name="TextBox 38">
            <a:extLst>
              <a:ext uri="{FF2B5EF4-FFF2-40B4-BE49-F238E27FC236}">
                <a16:creationId xmlns:a16="http://schemas.microsoft.com/office/drawing/2014/main" id="{8BD22EE0-EB2C-4A13-83EC-86D0530BC07B}"/>
              </a:ext>
            </a:extLst>
          </p:cNvPr>
          <p:cNvSpPr txBox="1"/>
          <p:nvPr/>
        </p:nvSpPr>
        <p:spPr>
          <a:xfrm>
            <a:off x="284405" y="4410717"/>
            <a:ext cx="1859797"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u="sng" dirty="0">
                <a:solidFill>
                  <a:prstClr val="black"/>
                </a:solidFill>
                <a:latin typeface="Trebuchet MS"/>
              </a:rPr>
              <a:t>8</a:t>
            </a:r>
            <a:r>
              <a:rPr kumimoji="0" lang="en-US" sz="800" b="1" i="1" u="sng" strike="noStrike" kern="1200" cap="none" spc="0" normalizeH="0" baseline="0" noProof="0" dirty="0">
                <a:ln>
                  <a:noFill/>
                </a:ln>
                <a:solidFill>
                  <a:prstClr val="black"/>
                </a:solidFill>
                <a:effectLst/>
                <a:uLnTx/>
                <a:uFillTx/>
                <a:latin typeface="Trebuchet MS"/>
                <a:ea typeface="+mn-ea"/>
                <a:cs typeface="+mn-cs"/>
              </a:rPr>
              <a:t> cities</a:t>
            </a:r>
          </a:p>
        </p:txBody>
      </p:sp>
      <p:sp>
        <p:nvSpPr>
          <p:cNvPr id="40" name="TextBox 39">
            <a:extLst>
              <a:ext uri="{FF2B5EF4-FFF2-40B4-BE49-F238E27FC236}">
                <a16:creationId xmlns:a16="http://schemas.microsoft.com/office/drawing/2014/main" id="{33ED0DC4-925C-48EC-86F2-834521074E3C}"/>
              </a:ext>
            </a:extLst>
          </p:cNvPr>
          <p:cNvSpPr txBox="1"/>
          <p:nvPr/>
        </p:nvSpPr>
        <p:spPr>
          <a:xfrm>
            <a:off x="2256681" y="4429798"/>
            <a:ext cx="1934797"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u="sng" dirty="0">
                <a:solidFill>
                  <a:prstClr val="black"/>
                </a:solidFill>
                <a:latin typeface="Trebuchet MS"/>
              </a:rPr>
              <a:t>22+</a:t>
            </a:r>
            <a:r>
              <a:rPr kumimoji="0" lang="en-US" sz="800" b="1" i="1" u="sng" strike="noStrike" kern="1200" cap="none" spc="0" normalizeH="0" baseline="0" noProof="0" dirty="0">
                <a:ln>
                  <a:noFill/>
                </a:ln>
                <a:solidFill>
                  <a:prstClr val="black"/>
                </a:solidFill>
                <a:effectLst/>
                <a:uLnTx/>
                <a:uFillTx/>
                <a:latin typeface="Trebuchet MS"/>
                <a:ea typeface="+mn-ea"/>
                <a:cs typeface="+mn-cs"/>
              </a:rPr>
              <a:t> cities</a:t>
            </a:r>
          </a:p>
        </p:txBody>
      </p:sp>
      <p:sp>
        <p:nvSpPr>
          <p:cNvPr id="41" name="TextBox 40">
            <a:extLst>
              <a:ext uri="{FF2B5EF4-FFF2-40B4-BE49-F238E27FC236}">
                <a16:creationId xmlns:a16="http://schemas.microsoft.com/office/drawing/2014/main" id="{FA5A91AF-5D99-4D30-B961-311FD9A52C1C}"/>
              </a:ext>
            </a:extLst>
          </p:cNvPr>
          <p:cNvSpPr txBox="1"/>
          <p:nvPr/>
        </p:nvSpPr>
        <p:spPr>
          <a:xfrm>
            <a:off x="4291581" y="4493000"/>
            <a:ext cx="90618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u="sng" dirty="0">
                <a:solidFill>
                  <a:prstClr val="black"/>
                </a:solidFill>
                <a:latin typeface="Trebuchet MS"/>
              </a:rPr>
              <a:t>35+</a:t>
            </a:r>
            <a:r>
              <a:rPr kumimoji="0" lang="en-US" sz="800" b="1" i="1" u="sng" strike="noStrike" kern="1200" cap="none" spc="0" normalizeH="0" baseline="0" noProof="0" dirty="0">
                <a:ln>
                  <a:noFill/>
                </a:ln>
                <a:solidFill>
                  <a:prstClr val="black"/>
                </a:solidFill>
                <a:effectLst/>
                <a:uLnTx/>
                <a:uFillTx/>
                <a:latin typeface="Trebuchet MS"/>
                <a:ea typeface="+mn-ea"/>
                <a:cs typeface="+mn-cs"/>
              </a:rPr>
              <a:t> cities</a:t>
            </a:r>
          </a:p>
        </p:txBody>
      </p:sp>
      <p:sp>
        <p:nvSpPr>
          <p:cNvPr id="42" name="TextBox 41">
            <a:extLst>
              <a:ext uri="{FF2B5EF4-FFF2-40B4-BE49-F238E27FC236}">
                <a16:creationId xmlns:a16="http://schemas.microsoft.com/office/drawing/2014/main" id="{C79F86EF-2640-4EC8-B08F-CF5CDC7F9984}"/>
              </a:ext>
            </a:extLst>
          </p:cNvPr>
          <p:cNvSpPr txBox="1"/>
          <p:nvPr/>
        </p:nvSpPr>
        <p:spPr>
          <a:xfrm>
            <a:off x="5296175" y="4433026"/>
            <a:ext cx="179545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u="sng" dirty="0">
                <a:solidFill>
                  <a:prstClr val="black"/>
                </a:solidFill>
                <a:latin typeface="Trebuchet MS"/>
              </a:rPr>
              <a:t>23+</a:t>
            </a:r>
            <a:r>
              <a:rPr kumimoji="0" lang="en-US" sz="800" b="1" i="1" u="sng" strike="noStrike" kern="1200" cap="none" spc="0" normalizeH="0" baseline="0" noProof="0" dirty="0">
                <a:ln>
                  <a:noFill/>
                </a:ln>
                <a:solidFill>
                  <a:prstClr val="black"/>
                </a:solidFill>
                <a:effectLst/>
                <a:uLnTx/>
                <a:uFillTx/>
                <a:latin typeface="Trebuchet MS"/>
                <a:ea typeface="+mn-ea"/>
                <a:cs typeface="+mn-cs"/>
              </a:rPr>
              <a:t> cities</a:t>
            </a:r>
          </a:p>
        </p:txBody>
      </p:sp>
      <p:sp>
        <p:nvSpPr>
          <p:cNvPr id="43" name="TextBox 42">
            <a:extLst>
              <a:ext uri="{FF2B5EF4-FFF2-40B4-BE49-F238E27FC236}">
                <a16:creationId xmlns:a16="http://schemas.microsoft.com/office/drawing/2014/main" id="{29F845BB-6C79-4A26-A75D-DC0D9A2361D1}"/>
              </a:ext>
            </a:extLst>
          </p:cNvPr>
          <p:cNvSpPr txBox="1"/>
          <p:nvPr/>
        </p:nvSpPr>
        <p:spPr>
          <a:xfrm>
            <a:off x="7226052" y="4411204"/>
            <a:ext cx="1679574"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u="sng" dirty="0">
                <a:solidFill>
                  <a:prstClr val="black"/>
                </a:solidFill>
                <a:latin typeface="Trebuchet MS"/>
              </a:rPr>
              <a:t>59</a:t>
            </a:r>
            <a:r>
              <a:rPr kumimoji="0" lang="en-US" sz="800" b="1" i="1" u="sng" strike="noStrike" kern="1200" cap="none" spc="0" normalizeH="0" baseline="0" noProof="0" dirty="0">
                <a:ln>
                  <a:noFill/>
                </a:ln>
                <a:solidFill>
                  <a:prstClr val="black"/>
                </a:solidFill>
                <a:effectLst/>
                <a:uLnTx/>
                <a:uFillTx/>
                <a:latin typeface="Trebuchet MS"/>
                <a:ea typeface="+mn-ea"/>
                <a:cs typeface="+mn-cs"/>
              </a:rPr>
              <a:t> cities</a:t>
            </a:r>
          </a:p>
        </p:txBody>
      </p:sp>
      <p:sp>
        <p:nvSpPr>
          <p:cNvPr id="44" name="TextBox 43">
            <a:extLst>
              <a:ext uri="{FF2B5EF4-FFF2-40B4-BE49-F238E27FC236}">
                <a16:creationId xmlns:a16="http://schemas.microsoft.com/office/drawing/2014/main" id="{5BB5C3D6-945E-493F-9194-A00514F03ACB}"/>
              </a:ext>
            </a:extLst>
          </p:cNvPr>
          <p:cNvSpPr txBox="1"/>
          <p:nvPr/>
        </p:nvSpPr>
        <p:spPr>
          <a:xfrm>
            <a:off x="230102" y="5750230"/>
            <a:ext cx="1352543"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u="sng" dirty="0">
                <a:solidFill>
                  <a:prstClr val="black"/>
                </a:solidFill>
                <a:latin typeface="Trebuchet MS"/>
              </a:rPr>
              <a:t>50</a:t>
            </a:r>
            <a:r>
              <a:rPr kumimoji="0" lang="en-US" sz="800" b="1" i="1" u="sng" strike="noStrike" kern="1200" cap="none" spc="0" normalizeH="0" baseline="0" noProof="0" dirty="0">
                <a:ln>
                  <a:noFill/>
                </a:ln>
                <a:solidFill>
                  <a:prstClr val="black"/>
                </a:solidFill>
                <a:effectLst/>
                <a:uLnTx/>
                <a:uFillTx/>
                <a:latin typeface="Trebuchet MS"/>
                <a:ea typeface="+mn-ea"/>
                <a:cs typeface="+mn-cs"/>
              </a:rPr>
              <a:t> cities</a:t>
            </a:r>
          </a:p>
        </p:txBody>
      </p:sp>
      <p:sp>
        <p:nvSpPr>
          <p:cNvPr id="45" name="TextBox 44">
            <a:extLst>
              <a:ext uri="{FF2B5EF4-FFF2-40B4-BE49-F238E27FC236}">
                <a16:creationId xmlns:a16="http://schemas.microsoft.com/office/drawing/2014/main" id="{2703AFEF-5753-4AF7-AD1F-113FED8A2428}"/>
              </a:ext>
            </a:extLst>
          </p:cNvPr>
          <p:cNvSpPr txBox="1"/>
          <p:nvPr/>
        </p:nvSpPr>
        <p:spPr>
          <a:xfrm>
            <a:off x="1627362" y="5700957"/>
            <a:ext cx="1615938"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u="sng" dirty="0">
                <a:solidFill>
                  <a:prstClr val="black"/>
                </a:solidFill>
                <a:latin typeface="Trebuchet MS"/>
              </a:rPr>
              <a:t>70+</a:t>
            </a:r>
            <a:r>
              <a:rPr kumimoji="0" lang="en-US" sz="800" b="1" i="1" u="sng" strike="noStrike" kern="1200" cap="none" spc="0" normalizeH="0" baseline="0" noProof="0" dirty="0">
                <a:ln>
                  <a:noFill/>
                </a:ln>
                <a:solidFill>
                  <a:prstClr val="black"/>
                </a:solidFill>
                <a:effectLst/>
                <a:uLnTx/>
                <a:uFillTx/>
                <a:latin typeface="Trebuchet MS"/>
                <a:ea typeface="+mn-ea"/>
                <a:cs typeface="+mn-cs"/>
              </a:rPr>
              <a:t> cities</a:t>
            </a:r>
          </a:p>
        </p:txBody>
      </p:sp>
      <p:sp>
        <p:nvSpPr>
          <p:cNvPr id="46" name="TextBox 45">
            <a:extLst>
              <a:ext uri="{FF2B5EF4-FFF2-40B4-BE49-F238E27FC236}">
                <a16:creationId xmlns:a16="http://schemas.microsoft.com/office/drawing/2014/main" id="{FCBFD30F-1872-4403-867D-600CCCE5B1AF}"/>
              </a:ext>
            </a:extLst>
          </p:cNvPr>
          <p:cNvSpPr txBox="1"/>
          <p:nvPr/>
        </p:nvSpPr>
        <p:spPr>
          <a:xfrm>
            <a:off x="3295423" y="5770480"/>
            <a:ext cx="1054044"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u="sng" dirty="0">
                <a:solidFill>
                  <a:prstClr val="black"/>
                </a:solidFill>
                <a:latin typeface="Trebuchet MS"/>
              </a:rPr>
              <a:t>20+ locations</a:t>
            </a:r>
            <a:endParaRPr kumimoji="0" lang="en-US" sz="800" b="1" i="1" u="sng" strike="noStrike" kern="1200" cap="none" spc="0" normalizeH="0" baseline="0" noProof="0" dirty="0">
              <a:ln>
                <a:noFill/>
              </a:ln>
              <a:solidFill>
                <a:prstClr val="black"/>
              </a:solidFill>
              <a:effectLst/>
              <a:uLnTx/>
              <a:uFillTx/>
              <a:latin typeface="Trebuchet MS"/>
              <a:ea typeface="+mn-ea"/>
              <a:cs typeface="+mn-cs"/>
            </a:endParaRPr>
          </a:p>
        </p:txBody>
      </p:sp>
      <p:sp>
        <p:nvSpPr>
          <p:cNvPr id="47" name="TextBox 46">
            <a:extLst>
              <a:ext uri="{FF2B5EF4-FFF2-40B4-BE49-F238E27FC236}">
                <a16:creationId xmlns:a16="http://schemas.microsoft.com/office/drawing/2014/main" id="{B1AE1C39-7D90-4727-A0F5-F7A4903AEA58}"/>
              </a:ext>
            </a:extLst>
          </p:cNvPr>
          <p:cNvSpPr txBox="1"/>
          <p:nvPr/>
        </p:nvSpPr>
        <p:spPr>
          <a:xfrm>
            <a:off x="4441381" y="5745209"/>
            <a:ext cx="1142939"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u="sng" dirty="0">
                <a:solidFill>
                  <a:prstClr val="black"/>
                </a:solidFill>
                <a:latin typeface="Trebuchet MS"/>
              </a:rPr>
              <a:t>35+ cities</a:t>
            </a:r>
            <a:endParaRPr kumimoji="0" lang="en-US" sz="800" b="1" i="1" u="sng" strike="noStrike" kern="1200" cap="none" spc="0" normalizeH="0" baseline="0" noProof="0" dirty="0">
              <a:ln>
                <a:noFill/>
              </a:ln>
              <a:solidFill>
                <a:prstClr val="black"/>
              </a:solidFill>
              <a:effectLst/>
              <a:uLnTx/>
              <a:uFillTx/>
              <a:latin typeface="Trebuchet MS"/>
              <a:ea typeface="+mn-ea"/>
              <a:cs typeface="+mn-cs"/>
            </a:endParaRPr>
          </a:p>
        </p:txBody>
      </p:sp>
      <p:sp>
        <p:nvSpPr>
          <p:cNvPr id="48" name="TextBox 47">
            <a:extLst>
              <a:ext uri="{FF2B5EF4-FFF2-40B4-BE49-F238E27FC236}">
                <a16:creationId xmlns:a16="http://schemas.microsoft.com/office/drawing/2014/main" id="{19147508-67E7-459D-B6BA-E5C32921049A}"/>
              </a:ext>
            </a:extLst>
          </p:cNvPr>
          <p:cNvSpPr txBox="1"/>
          <p:nvPr/>
        </p:nvSpPr>
        <p:spPr>
          <a:xfrm>
            <a:off x="5673836" y="5732472"/>
            <a:ext cx="159383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u="sng" dirty="0">
                <a:solidFill>
                  <a:prstClr val="black"/>
                </a:solidFill>
                <a:latin typeface="Trebuchet MS"/>
              </a:rPr>
              <a:t>33+ cities</a:t>
            </a:r>
            <a:endParaRPr kumimoji="0" lang="en-US" sz="800" b="1" i="1" u="sng" strike="noStrike" kern="1200" cap="none" spc="0" normalizeH="0" baseline="0" noProof="0" dirty="0">
              <a:ln>
                <a:noFill/>
              </a:ln>
              <a:solidFill>
                <a:prstClr val="black"/>
              </a:solidFill>
              <a:effectLst/>
              <a:uLnTx/>
              <a:uFillTx/>
              <a:latin typeface="Trebuchet MS"/>
              <a:ea typeface="+mn-ea"/>
              <a:cs typeface="+mn-cs"/>
            </a:endParaRPr>
          </a:p>
        </p:txBody>
      </p:sp>
      <p:sp>
        <p:nvSpPr>
          <p:cNvPr id="49" name="TextBox 48">
            <a:extLst>
              <a:ext uri="{FF2B5EF4-FFF2-40B4-BE49-F238E27FC236}">
                <a16:creationId xmlns:a16="http://schemas.microsoft.com/office/drawing/2014/main" id="{EA0A8B57-FD22-458D-A4C4-D3FDCAB583E8}"/>
              </a:ext>
            </a:extLst>
          </p:cNvPr>
          <p:cNvSpPr txBox="1"/>
          <p:nvPr/>
        </p:nvSpPr>
        <p:spPr>
          <a:xfrm>
            <a:off x="7403025" y="5765067"/>
            <a:ext cx="150260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u="sng" dirty="0">
                <a:solidFill>
                  <a:prstClr val="black"/>
                </a:solidFill>
                <a:latin typeface="Trebuchet MS"/>
              </a:rPr>
              <a:t>6+ cities</a:t>
            </a:r>
            <a:endParaRPr kumimoji="0" lang="en-US" sz="800" b="1" i="1" u="sng" strike="noStrike" kern="1200" cap="none" spc="0" normalizeH="0" baseline="0" noProof="0" dirty="0">
              <a:ln>
                <a:noFill/>
              </a:ln>
              <a:solidFill>
                <a:prstClr val="black"/>
              </a:solidFill>
              <a:effectLst/>
              <a:uLnTx/>
              <a:uFillTx/>
              <a:latin typeface="Trebuchet MS"/>
              <a:ea typeface="+mn-ea"/>
              <a:cs typeface="+mn-cs"/>
            </a:endParaRPr>
          </a:p>
        </p:txBody>
      </p:sp>
      <p:sp>
        <p:nvSpPr>
          <p:cNvPr id="50" name="Text Placeholder 3">
            <a:extLst>
              <a:ext uri="{FF2B5EF4-FFF2-40B4-BE49-F238E27FC236}">
                <a16:creationId xmlns:a16="http://schemas.microsoft.com/office/drawing/2014/main" id="{DB98FE0B-26A7-42F6-B1A1-F1E79F83ED8C}"/>
              </a:ext>
            </a:extLst>
          </p:cNvPr>
          <p:cNvSpPr txBox="1">
            <a:spLocks/>
          </p:cNvSpPr>
          <p:nvPr/>
        </p:nvSpPr>
        <p:spPr>
          <a:xfrm>
            <a:off x="248015" y="6506407"/>
            <a:ext cx="7144386" cy="30786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*Touring schedules as of September 7</a:t>
            </a:r>
            <a:r>
              <a:rPr lang="en-US" sz="800" baseline="30000" dirty="0"/>
              <a:t>th</a:t>
            </a:r>
            <a:r>
              <a:rPr lang="en-US" sz="800" dirty="0"/>
              <a:t>, 2017.  American Ninja Warrior Experience based on planned tour in early 2018, Doc </a:t>
            </a:r>
            <a:r>
              <a:rPr lang="en-US" sz="800" dirty="0" err="1"/>
              <a:t>McStuffins</a:t>
            </a:r>
            <a:r>
              <a:rPr lang="en-US" sz="800" dirty="0"/>
              <a:t> &amp; Paw Patrol based on current touring schedules that extend into 2018; the remaining tours are based on 2017 schedules.</a:t>
            </a:r>
          </a:p>
        </p:txBody>
      </p:sp>
      <p:sp>
        <p:nvSpPr>
          <p:cNvPr id="51" name="Text Placeholder 4">
            <a:extLst>
              <a:ext uri="{FF2B5EF4-FFF2-40B4-BE49-F238E27FC236}">
                <a16:creationId xmlns:a16="http://schemas.microsoft.com/office/drawing/2014/main" id="{07209644-88CB-44B5-9B07-BDA95A91F90C}"/>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257452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65B65-CC4F-496F-AB56-1F94E071C6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667" y="4708014"/>
            <a:ext cx="1343579" cy="969169"/>
          </a:xfrm>
          <a:prstGeom prst="rect">
            <a:avLst/>
          </a:prstGeom>
          <a:ln>
            <a:solidFill>
              <a:schemeClr val="tx1"/>
            </a:solidFill>
          </a:ln>
        </p:spPr>
      </p:pic>
      <p:pic>
        <p:nvPicPr>
          <p:cNvPr id="8" name="Picture 7">
            <a:extLst>
              <a:ext uri="{FF2B5EF4-FFF2-40B4-BE49-F238E27FC236}">
                <a16:creationId xmlns:a16="http://schemas.microsoft.com/office/drawing/2014/main" id="{5BE463C6-741A-4EBA-A848-4CCA53EF74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978" y="1161762"/>
            <a:ext cx="1157846" cy="823518"/>
          </a:xfrm>
          <a:prstGeom prst="rect">
            <a:avLst/>
          </a:prstGeom>
          <a:ln>
            <a:solidFill>
              <a:schemeClr val="tx1"/>
            </a:solidFill>
          </a:ln>
        </p:spPr>
      </p:pic>
      <p:pic>
        <p:nvPicPr>
          <p:cNvPr id="7" name="Picture 6">
            <a:extLst>
              <a:ext uri="{FF2B5EF4-FFF2-40B4-BE49-F238E27FC236}">
                <a16:creationId xmlns:a16="http://schemas.microsoft.com/office/drawing/2014/main" id="{6CBA6AE8-867B-464D-94B4-1A9F0C33A6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2012" y="4546562"/>
            <a:ext cx="1100355" cy="734487"/>
          </a:xfrm>
          <a:prstGeom prst="rect">
            <a:avLst/>
          </a:prstGeom>
          <a:ln>
            <a:solidFill>
              <a:schemeClr val="tx1"/>
            </a:solidFill>
          </a:ln>
        </p:spPr>
      </p:pic>
      <p:pic>
        <p:nvPicPr>
          <p:cNvPr id="6" name="Picture 5">
            <a:extLst>
              <a:ext uri="{FF2B5EF4-FFF2-40B4-BE49-F238E27FC236}">
                <a16:creationId xmlns:a16="http://schemas.microsoft.com/office/drawing/2014/main" id="{E4543917-1F0C-4EC4-B005-28F506CE52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6909" y="1358333"/>
            <a:ext cx="988947" cy="658767"/>
          </a:xfrm>
          <a:prstGeom prst="rect">
            <a:avLst/>
          </a:prstGeom>
          <a:ln>
            <a:solidFill>
              <a:schemeClr val="tx1"/>
            </a:solidFill>
          </a:ln>
        </p:spPr>
      </p:pic>
      <p:sp>
        <p:nvSpPr>
          <p:cNvPr id="151" name="Text Box 229">
            <a:extLst>
              <a:ext uri="{FF2B5EF4-FFF2-40B4-BE49-F238E27FC236}">
                <a16:creationId xmlns:a16="http://schemas.microsoft.com/office/drawing/2014/main" id="{F014BFF7-BF75-4843-ADD2-93EADA678231}"/>
              </a:ext>
            </a:extLst>
          </p:cNvPr>
          <p:cNvSpPr txBox="1">
            <a:spLocks noChangeArrowheads="1"/>
          </p:cNvSpPr>
          <p:nvPr/>
        </p:nvSpPr>
        <p:spPr bwMode="auto">
          <a:xfrm>
            <a:off x="7521760" y="325038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rgbClr val="000000"/>
                </a:solidFill>
              </a:rPr>
              <a:t>DE</a:t>
            </a:r>
          </a:p>
        </p:txBody>
      </p:sp>
      <p:sp>
        <p:nvSpPr>
          <p:cNvPr id="4" name="TextBox 3">
            <a:extLst>
              <a:ext uri="{FF2B5EF4-FFF2-40B4-BE49-F238E27FC236}">
                <a16:creationId xmlns:a16="http://schemas.microsoft.com/office/drawing/2014/main" id="{5C9D5CC7-D1AF-4739-8B22-A6A5CB7E2751}"/>
              </a:ext>
            </a:extLst>
          </p:cNvPr>
          <p:cNvSpPr txBox="1"/>
          <p:nvPr/>
        </p:nvSpPr>
        <p:spPr>
          <a:xfrm>
            <a:off x="115064" y="5958547"/>
            <a:ext cx="641323" cy="338554"/>
          </a:xfrm>
          <a:prstGeom prst="rect">
            <a:avLst/>
          </a:prstGeom>
          <a:noFill/>
        </p:spPr>
        <p:txBody>
          <a:bodyPr wrap="square" rtlCol="0">
            <a:spAutoFit/>
          </a:bodyPr>
          <a:lstStyle/>
          <a:p>
            <a:r>
              <a:rPr lang="en-US" sz="800" dirty="0"/>
              <a:t>Color Legend:</a:t>
            </a:r>
          </a:p>
        </p:txBody>
      </p:sp>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83979" y="357542"/>
            <a:ext cx="8966970" cy="762128"/>
          </a:xfrm>
        </p:spPr>
        <p:txBody>
          <a:bodyPr/>
          <a:lstStyle/>
          <a:p>
            <a:r>
              <a:rPr lang="en-US" dirty="0">
                <a:solidFill>
                  <a:schemeClr val="tx1"/>
                </a:solidFill>
              </a:rPr>
              <a:t>Across America, People Line Up For Hours To Audition For Their Favorite Reality Competition Show In Search Of Fame &amp; Fortune</a:t>
            </a:r>
          </a:p>
        </p:txBody>
      </p:sp>
      <p:sp>
        <p:nvSpPr>
          <p:cNvPr id="24" name="Freeform 52">
            <a:extLst>
              <a:ext uri="{FF2B5EF4-FFF2-40B4-BE49-F238E27FC236}">
                <a16:creationId xmlns:a16="http://schemas.microsoft.com/office/drawing/2014/main" id="{9C244E50-7AB6-40FA-92E1-7CCA85A96BF7}"/>
              </a:ext>
            </a:extLst>
          </p:cNvPr>
          <p:cNvSpPr>
            <a:spLocks/>
          </p:cNvSpPr>
          <p:nvPr/>
        </p:nvSpPr>
        <p:spPr bwMode="auto">
          <a:xfrm>
            <a:off x="6441484" y="3191063"/>
            <a:ext cx="1146175" cy="765175"/>
          </a:xfrm>
          <a:custGeom>
            <a:avLst/>
            <a:gdLst>
              <a:gd name="T0" fmla="*/ 2147483647 w 601"/>
              <a:gd name="T1" fmla="*/ 0 h 374"/>
              <a:gd name="T2" fmla="*/ 2147483647 w 601"/>
              <a:gd name="T3" fmla="*/ 2147483647 h 374"/>
              <a:gd name="T4" fmla="*/ 2147483647 w 601"/>
              <a:gd name="T5" fmla="*/ 2147483647 h 374"/>
              <a:gd name="T6" fmla="*/ 0 w 601"/>
              <a:gd name="T7" fmla="*/ 2147483647 h 374"/>
              <a:gd name="T8" fmla="*/ 2147483647 w 601"/>
              <a:gd name="T9" fmla="*/ 2147483647 h 374"/>
              <a:gd name="T10" fmla="*/ 2147483647 w 601"/>
              <a:gd name="T11" fmla="*/ 2147483647 h 374"/>
              <a:gd name="T12" fmla="*/ 2147483647 w 601"/>
              <a:gd name="T13" fmla="*/ 2147483647 h 374"/>
              <a:gd name="T14" fmla="*/ 2147483647 w 601"/>
              <a:gd name="T15" fmla="*/ 2147483647 h 374"/>
              <a:gd name="T16" fmla="*/ 2147483647 w 601"/>
              <a:gd name="T17" fmla="*/ 2147483647 h 374"/>
              <a:gd name="T18" fmla="*/ 0 w 601"/>
              <a:gd name="T19" fmla="*/ 2147483647 h 374"/>
              <a:gd name="T20" fmla="*/ 2147483647 w 601"/>
              <a:gd name="T21" fmla="*/ 2147483647 h 374"/>
              <a:gd name="T22" fmla="*/ 2147483647 w 601"/>
              <a:gd name="T23" fmla="*/ 2147483647 h 374"/>
              <a:gd name="T24" fmla="*/ 2147483647 w 601"/>
              <a:gd name="T25" fmla="*/ 2147483647 h 374"/>
              <a:gd name="T26" fmla="*/ 2147483647 w 601"/>
              <a:gd name="T27" fmla="*/ 2147483647 h 374"/>
              <a:gd name="T28" fmla="*/ 2147483647 w 601"/>
              <a:gd name="T29" fmla="*/ 2147483647 h 374"/>
              <a:gd name="T30" fmla="*/ 2147483647 w 601"/>
              <a:gd name="T31" fmla="*/ 2147483647 h 374"/>
              <a:gd name="T32" fmla="*/ 2147483647 w 601"/>
              <a:gd name="T33" fmla="*/ 2147483647 h 374"/>
              <a:gd name="T34" fmla="*/ 2147483647 w 601"/>
              <a:gd name="T35" fmla="*/ 2147483647 h 374"/>
              <a:gd name="T36" fmla="*/ 2147483647 w 601"/>
              <a:gd name="T37" fmla="*/ 2147483647 h 374"/>
              <a:gd name="T38" fmla="*/ 2147483647 w 601"/>
              <a:gd name="T39" fmla="*/ 2147483647 h 374"/>
              <a:gd name="T40" fmla="*/ 2147483647 w 601"/>
              <a:gd name="T41" fmla="*/ 2147483647 h 374"/>
              <a:gd name="T42" fmla="*/ 2147483647 w 601"/>
              <a:gd name="T43" fmla="*/ 0 h 374"/>
              <a:gd name="T44" fmla="*/ 2147483647 w 601"/>
              <a:gd name="T45" fmla="*/ 2147483647 h 374"/>
              <a:gd name="T46" fmla="*/ 2147483647 w 601"/>
              <a:gd name="T47" fmla="*/ 2147483647 h 374"/>
              <a:gd name="T48" fmla="*/ 2147483647 w 601"/>
              <a:gd name="T49" fmla="*/ 2147483647 h 374"/>
              <a:gd name="T50" fmla="*/ 2147483647 w 601"/>
              <a:gd name="T51" fmla="*/ 2147483647 h 374"/>
              <a:gd name="T52" fmla="*/ 2147483647 w 601"/>
              <a:gd name="T53" fmla="*/ 2147483647 h 374"/>
              <a:gd name="T54" fmla="*/ 2147483647 w 601"/>
              <a:gd name="T55" fmla="*/ 2147483647 h 374"/>
              <a:gd name="T56" fmla="*/ 2147483647 w 601"/>
              <a:gd name="T57" fmla="*/ 2147483647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1"/>
              <a:gd name="T88" fmla="*/ 0 h 374"/>
              <a:gd name="T89" fmla="*/ 601 w 601"/>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1" h="374">
                <a:moveTo>
                  <a:pt x="99" y="262"/>
                </a:moveTo>
                <a:lnTo>
                  <a:pt x="82" y="300"/>
                </a:lnTo>
                <a:lnTo>
                  <a:pt x="57" y="310"/>
                </a:lnTo>
                <a:lnTo>
                  <a:pt x="56" y="335"/>
                </a:lnTo>
                <a:lnTo>
                  <a:pt x="3" y="354"/>
                </a:lnTo>
                <a:lnTo>
                  <a:pt x="0" y="374"/>
                </a:lnTo>
                <a:lnTo>
                  <a:pt x="143" y="349"/>
                </a:lnTo>
                <a:lnTo>
                  <a:pt x="401" y="295"/>
                </a:lnTo>
                <a:lnTo>
                  <a:pt x="601" y="247"/>
                </a:lnTo>
                <a:lnTo>
                  <a:pt x="601" y="210"/>
                </a:lnTo>
                <a:lnTo>
                  <a:pt x="579" y="198"/>
                </a:lnTo>
                <a:lnTo>
                  <a:pt x="561" y="217"/>
                </a:lnTo>
                <a:lnTo>
                  <a:pt x="551" y="166"/>
                </a:lnTo>
                <a:lnTo>
                  <a:pt x="561" y="121"/>
                </a:lnTo>
                <a:lnTo>
                  <a:pt x="487" y="88"/>
                </a:lnTo>
                <a:lnTo>
                  <a:pt x="436" y="96"/>
                </a:lnTo>
                <a:lnTo>
                  <a:pt x="435" y="26"/>
                </a:lnTo>
                <a:lnTo>
                  <a:pt x="383" y="0"/>
                </a:lnTo>
                <a:lnTo>
                  <a:pt x="343" y="16"/>
                </a:lnTo>
                <a:lnTo>
                  <a:pt x="317" y="82"/>
                </a:lnTo>
                <a:lnTo>
                  <a:pt x="271" y="108"/>
                </a:lnTo>
                <a:lnTo>
                  <a:pt x="252" y="211"/>
                </a:lnTo>
                <a:lnTo>
                  <a:pt x="176" y="262"/>
                </a:lnTo>
                <a:lnTo>
                  <a:pt x="115" y="282"/>
                </a:lnTo>
                <a:lnTo>
                  <a:pt x="99" y="262"/>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25" name="Freeform 15">
            <a:extLst>
              <a:ext uri="{FF2B5EF4-FFF2-40B4-BE49-F238E27FC236}">
                <a16:creationId xmlns:a16="http://schemas.microsoft.com/office/drawing/2014/main" id="{3F695CDF-56A8-4BBE-9899-57F9E225EEA7}"/>
              </a:ext>
            </a:extLst>
          </p:cNvPr>
          <p:cNvSpPr>
            <a:spLocks/>
          </p:cNvSpPr>
          <p:nvPr/>
        </p:nvSpPr>
        <p:spPr bwMode="auto">
          <a:xfrm>
            <a:off x="6881222" y="3067238"/>
            <a:ext cx="750887" cy="330200"/>
          </a:xfrm>
          <a:custGeom>
            <a:avLst/>
            <a:gdLst>
              <a:gd name="T0" fmla="*/ 2147483647 w 393"/>
              <a:gd name="T1" fmla="*/ 0 h 162"/>
              <a:gd name="T2" fmla="*/ 2147483647 w 393"/>
              <a:gd name="T3" fmla="*/ 2147483647 h 162"/>
              <a:gd name="T4" fmla="*/ 2147483647 w 393"/>
              <a:gd name="T5" fmla="*/ 2147483647 h 162"/>
              <a:gd name="T6" fmla="*/ 0 w 393"/>
              <a:gd name="T7" fmla="*/ 2147483647 h 162"/>
              <a:gd name="T8" fmla="*/ 0 w 393"/>
              <a:gd name="T9" fmla="*/ 2147483647 h 162"/>
              <a:gd name="T10" fmla="*/ 2147483647 w 393"/>
              <a:gd name="T11" fmla="*/ 0 h 162"/>
              <a:gd name="T12" fmla="*/ 2147483647 w 393"/>
              <a:gd name="T13" fmla="*/ 2147483647 h 162"/>
              <a:gd name="T14" fmla="*/ 2147483647 w 393"/>
              <a:gd name="T15" fmla="*/ 2147483647 h 162"/>
              <a:gd name="T16" fmla="*/ 2147483647 w 393"/>
              <a:gd name="T17" fmla="*/ 2147483647 h 162"/>
              <a:gd name="T18" fmla="*/ 2147483647 w 393"/>
              <a:gd name="T19" fmla="*/ 2147483647 h 162"/>
              <a:gd name="T20" fmla="*/ 2147483647 w 393"/>
              <a:gd name="T21" fmla="*/ 2147483647 h 162"/>
              <a:gd name="T22" fmla="*/ 2147483647 w 393"/>
              <a:gd name="T23" fmla="*/ 2147483647 h 162"/>
              <a:gd name="T24" fmla="*/ 2147483647 w 393"/>
              <a:gd name="T25" fmla="*/ 2147483647 h 162"/>
              <a:gd name="T26" fmla="*/ 2147483647 w 393"/>
              <a:gd name="T27" fmla="*/ 2147483647 h 162"/>
              <a:gd name="T28" fmla="*/ 2147483647 w 393"/>
              <a:gd name="T29" fmla="*/ 2147483647 h 162"/>
              <a:gd name="T30" fmla="*/ 2147483647 w 393"/>
              <a:gd name="T31" fmla="*/ 2147483647 h 162"/>
              <a:gd name="T32" fmla="*/ 2147483647 w 393"/>
              <a:gd name="T33" fmla="*/ 2147483647 h 162"/>
              <a:gd name="T34" fmla="*/ 2147483647 w 393"/>
              <a:gd name="T35" fmla="*/ 2147483647 h 162"/>
              <a:gd name="T36" fmla="*/ 2147483647 w 393"/>
              <a:gd name="T37" fmla="*/ 2147483647 h 162"/>
              <a:gd name="T38" fmla="*/ 2147483647 w 393"/>
              <a:gd name="T39" fmla="*/ 2147483647 h 162"/>
              <a:gd name="T40" fmla="*/ 0 w 393"/>
              <a:gd name="T41" fmla="*/ 2147483647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3"/>
              <a:gd name="T64" fmla="*/ 0 h 162"/>
              <a:gd name="T65" fmla="*/ 393 w 393"/>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3" h="162">
                <a:moveTo>
                  <a:pt x="0" y="56"/>
                </a:moveTo>
                <a:lnTo>
                  <a:pt x="293" y="0"/>
                </a:lnTo>
                <a:lnTo>
                  <a:pt x="341" y="111"/>
                </a:lnTo>
                <a:lnTo>
                  <a:pt x="391" y="99"/>
                </a:lnTo>
                <a:lnTo>
                  <a:pt x="393" y="154"/>
                </a:lnTo>
                <a:lnTo>
                  <a:pt x="352" y="162"/>
                </a:lnTo>
                <a:lnTo>
                  <a:pt x="316" y="125"/>
                </a:lnTo>
                <a:lnTo>
                  <a:pt x="293" y="82"/>
                </a:lnTo>
                <a:lnTo>
                  <a:pt x="288" y="21"/>
                </a:lnTo>
                <a:lnTo>
                  <a:pt x="271" y="51"/>
                </a:lnTo>
                <a:lnTo>
                  <a:pt x="291" y="143"/>
                </a:lnTo>
                <a:lnTo>
                  <a:pt x="205" y="156"/>
                </a:lnTo>
                <a:lnTo>
                  <a:pt x="202" y="89"/>
                </a:lnTo>
                <a:lnTo>
                  <a:pt x="150" y="60"/>
                </a:lnTo>
                <a:lnTo>
                  <a:pt x="105" y="53"/>
                </a:lnTo>
                <a:lnTo>
                  <a:pt x="12" y="99"/>
                </a:lnTo>
                <a:lnTo>
                  <a:pt x="0" y="56"/>
                </a:lnTo>
                <a:close/>
              </a:path>
            </a:pathLst>
          </a:custGeom>
          <a:solidFill>
            <a:srgbClr val="5383B7"/>
          </a:solidFill>
          <a:ln w="12701">
            <a:solidFill>
              <a:srgbClr val="000000"/>
            </a:solidFill>
            <a:round/>
            <a:headEnd/>
            <a:tailEnd/>
          </a:ln>
        </p:spPr>
        <p:txBody>
          <a:bodyPr/>
          <a:lstStyle/>
          <a:p>
            <a:endParaRPr lang="en-US" sz="1000"/>
          </a:p>
        </p:txBody>
      </p:sp>
      <p:sp>
        <p:nvSpPr>
          <p:cNvPr id="26" name="Freeform 58">
            <a:extLst>
              <a:ext uri="{FF2B5EF4-FFF2-40B4-BE49-F238E27FC236}">
                <a16:creationId xmlns:a16="http://schemas.microsoft.com/office/drawing/2014/main" id="{9AB57AE7-DE63-4D42-B64A-DCF99F90EDAE}"/>
              </a:ext>
            </a:extLst>
          </p:cNvPr>
          <p:cNvSpPr>
            <a:spLocks/>
          </p:cNvSpPr>
          <p:nvPr/>
        </p:nvSpPr>
        <p:spPr bwMode="auto">
          <a:xfrm>
            <a:off x="7497172" y="1830576"/>
            <a:ext cx="290512" cy="588962"/>
          </a:xfrm>
          <a:custGeom>
            <a:avLst/>
            <a:gdLst>
              <a:gd name="T0" fmla="*/ 2147483647 w 135"/>
              <a:gd name="T1" fmla="*/ 0 h 250"/>
              <a:gd name="T2" fmla="*/ 2147483647 w 135"/>
              <a:gd name="T3" fmla="*/ 2147483647 h 250"/>
              <a:gd name="T4" fmla="*/ 2147483647 w 135"/>
              <a:gd name="T5" fmla="*/ 2147483647 h 250"/>
              <a:gd name="T6" fmla="*/ 0 w 135"/>
              <a:gd name="T7" fmla="*/ 2147483647 h 250"/>
              <a:gd name="T8" fmla="*/ 0 w 135"/>
              <a:gd name="T9" fmla="*/ 2147483647 h 250"/>
              <a:gd name="T10" fmla="*/ 2147483647 w 135"/>
              <a:gd name="T11" fmla="*/ 0 h 250"/>
              <a:gd name="T12" fmla="*/ 2147483647 w 135"/>
              <a:gd name="T13" fmla="*/ 2147483647 h 250"/>
              <a:gd name="T14" fmla="*/ 2147483647 w 135"/>
              <a:gd name="T15" fmla="*/ 2147483647 h 250"/>
              <a:gd name="T16" fmla="*/ 2147483647 w 135"/>
              <a:gd name="T17" fmla="*/ 2147483647 h 250"/>
              <a:gd name="T18" fmla="*/ 2147483647 w 135"/>
              <a:gd name="T19" fmla="*/ 2147483647 h 250"/>
              <a:gd name="T20" fmla="*/ 2147483647 w 135"/>
              <a:gd name="T21" fmla="*/ 2147483647 h 250"/>
              <a:gd name="T22" fmla="*/ 2147483647 w 135"/>
              <a:gd name="T23" fmla="*/ 2147483647 h 250"/>
              <a:gd name="T24" fmla="*/ 2147483647 w 135"/>
              <a:gd name="T25" fmla="*/ 2147483647 h 250"/>
              <a:gd name="T26" fmla="*/ 0 w 135"/>
              <a:gd name="T27" fmla="*/ 2147483647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5"/>
              <a:gd name="T43" fmla="*/ 0 h 250"/>
              <a:gd name="T44" fmla="*/ 135 w 135"/>
              <a:gd name="T45" fmla="*/ 250 h 2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5" h="250">
                <a:moveTo>
                  <a:pt x="0" y="26"/>
                </a:moveTo>
                <a:lnTo>
                  <a:pt x="99" y="0"/>
                </a:lnTo>
                <a:lnTo>
                  <a:pt x="135" y="68"/>
                </a:lnTo>
                <a:lnTo>
                  <a:pt x="116" y="86"/>
                </a:lnTo>
                <a:lnTo>
                  <a:pt x="124" y="237"/>
                </a:lnTo>
                <a:lnTo>
                  <a:pt x="67" y="250"/>
                </a:lnTo>
                <a:lnTo>
                  <a:pt x="39" y="188"/>
                </a:lnTo>
                <a:lnTo>
                  <a:pt x="38" y="114"/>
                </a:lnTo>
                <a:lnTo>
                  <a:pt x="13" y="92"/>
                </a:lnTo>
                <a:lnTo>
                  <a:pt x="0" y="26"/>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38" name="Freeform 14">
            <a:extLst>
              <a:ext uri="{FF2B5EF4-FFF2-40B4-BE49-F238E27FC236}">
                <a16:creationId xmlns:a16="http://schemas.microsoft.com/office/drawing/2014/main" id="{49F32AD1-2E55-4E89-AE95-6CE531C146D9}"/>
              </a:ext>
            </a:extLst>
          </p:cNvPr>
          <p:cNvSpPr>
            <a:spLocks/>
          </p:cNvSpPr>
          <p:nvPr/>
        </p:nvSpPr>
        <p:spPr bwMode="auto">
          <a:xfrm>
            <a:off x="7749584" y="1187638"/>
            <a:ext cx="584200" cy="950913"/>
          </a:xfrm>
          <a:custGeom>
            <a:avLst/>
            <a:gdLst>
              <a:gd name="T0" fmla="*/ 2147483647 w 306"/>
              <a:gd name="T1" fmla="*/ 0 h 466"/>
              <a:gd name="T2" fmla="*/ 2147483647 w 306"/>
              <a:gd name="T3" fmla="*/ 2147483647 h 466"/>
              <a:gd name="T4" fmla="*/ 2147483647 w 306"/>
              <a:gd name="T5" fmla="*/ 2147483647 h 466"/>
              <a:gd name="T6" fmla="*/ 0 w 306"/>
              <a:gd name="T7" fmla="*/ 2147483647 h 466"/>
              <a:gd name="T8" fmla="*/ 2147483647 w 306"/>
              <a:gd name="T9" fmla="*/ 2147483647 h 466"/>
              <a:gd name="T10" fmla="*/ 2147483647 w 306"/>
              <a:gd name="T11" fmla="*/ 2147483647 h 466"/>
              <a:gd name="T12" fmla="*/ 2147483647 w 306"/>
              <a:gd name="T13" fmla="*/ 2147483647 h 466"/>
              <a:gd name="T14" fmla="*/ 2147483647 w 306"/>
              <a:gd name="T15" fmla="*/ 2147483647 h 466"/>
              <a:gd name="T16" fmla="*/ 2147483647 w 306"/>
              <a:gd name="T17" fmla="*/ 2147483647 h 466"/>
              <a:gd name="T18" fmla="*/ 2147483647 w 306"/>
              <a:gd name="T19" fmla="*/ 2147483647 h 466"/>
              <a:gd name="T20" fmla="*/ 2147483647 w 306"/>
              <a:gd name="T21" fmla="*/ 2147483647 h 466"/>
              <a:gd name="T22" fmla="*/ 0 w 306"/>
              <a:gd name="T23" fmla="*/ 2147483647 h 466"/>
              <a:gd name="T24" fmla="*/ 2147483647 w 306"/>
              <a:gd name="T25" fmla="*/ 2147483647 h 466"/>
              <a:gd name="T26" fmla="*/ 2147483647 w 306"/>
              <a:gd name="T27" fmla="*/ 2147483647 h 466"/>
              <a:gd name="T28" fmla="*/ 2147483647 w 306"/>
              <a:gd name="T29" fmla="*/ 2147483647 h 466"/>
              <a:gd name="T30" fmla="*/ 2147483647 w 306"/>
              <a:gd name="T31" fmla="*/ 2147483647 h 466"/>
              <a:gd name="T32" fmla="*/ 2147483647 w 306"/>
              <a:gd name="T33" fmla="*/ 2147483647 h 466"/>
              <a:gd name="T34" fmla="*/ 2147483647 w 306"/>
              <a:gd name="T35" fmla="*/ 2147483647 h 466"/>
              <a:gd name="T36" fmla="*/ 2147483647 w 306"/>
              <a:gd name="T37" fmla="*/ 2147483647 h 466"/>
              <a:gd name="T38" fmla="*/ 2147483647 w 306"/>
              <a:gd name="T39" fmla="*/ 2147483647 h 466"/>
              <a:gd name="T40" fmla="*/ 2147483647 w 306"/>
              <a:gd name="T41" fmla="*/ 2147483647 h 466"/>
              <a:gd name="T42" fmla="*/ 2147483647 w 306"/>
              <a:gd name="T43" fmla="*/ 2147483647 h 466"/>
              <a:gd name="T44" fmla="*/ 2147483647 w 306"/>
              <a:gd name="T45" fmla="*/ 2147483647 h 466"/>
              <a:gd name="T46" fmla="*/ 2147483647 w 306"/>
              <a:gd name="T47" fmla="*/ 2147483647 h 466"/>
              <a:gd name="T48" fmla="*/ 2147483647 w 306"/>
              <a:gd name="T49" fmla="*/ 2147483647 h 466"/>
              <a:gd name="T50" fmla="*/ 2147483647 w 306"/>
              <a:gd name="T51" fmla="*/ 2147483647 h 466"/>
              <a:gd name="T52" fmla="*/ 2147483647 w 306"/>
              <a:gd name="T53" fmla="*/ 2147483647 h 466"/>
              <a:gd name="T54" fmla="*/ 2147483647 w 306"/>
              <a:gd name="T55" fmla="*/ 2147483647 h 466"/>
              <a:gd name="T56" fmla="*/ 2147483647 w 306"/>
              <a:gd name="T57" fmla="*/ 0 h 466"/>
              <a:gd name="T58" fmla="*/ 2147483647 w 306"/>
              <a:gd name="T59" fmla="*/ 2147483647 h 466"/>
              <a:gd name="T60" fmla="*/ 2147483647 w 306"/>
              <a:gd name="T61" fmla="*/ 2147483647 h 466"/>
              <a:gd name="T62" fmla="*/ 2147483647 w 306"/>
              <a:gd name="T63" fmla="*/ 2147483647 h 4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6"/>
              <a:gd name="T97" fmla="*/ 0 h 466"/>
              <a:gd name="T98" fmla="*/ 306 w 306"/>
              <a:gd name="T99" fmla="*/ 466 h 4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6" h="466">
                <a:moveTo>
                  <a:pt x="72" y="14"/>
                </a:moveTo>
                <a:lnTo>
                  <a:pt x="27" y="100"/>
                </a:lnTo>
                <a:lnTo>
                  <a:pt x="48" y="132"/>
                </a:lnTo>
                <a:lnTo>
                  <a:pt x="27" y="171"/>
                </a:lnTo>
                <a:lnTo>
                  <a:pt x="40" y="184"/>
                </a:lnTo>
                <a:lnTo>
                  <a:pt x="31" y="210"/>
                </a:lnTo>
                <a:lnTo>
                  <a:pt x="31" y="254"/>
                </a:lnTo>
                <a:lnTo>
                  <a:pt x="0" y="270"/>
                </a:lnTo>
                <a:lnTo>
                  <a:pt x="12" y="283"/>
                </a:lnTo>
                <a:lnTo>
                  <a:pt x="76" y="446"/>
                </a:lnTo>
                <a:lnTo>
                  <a:pt x="127" y="466"/>
                </a:lnTo>
                <a:lnTo>
                  <a:pt x="124" y="433"/>
                </a:lnTo>
                <a:lnTo>
                  <a:pt x="149" y="407"/>
                </a:lnTo>
                <a:lnTo>
                  <a:pt x="140" y="379"/>
                </a:lnTo>
                <a:lnTo>
                  <a:pt x="202" y="346"/>
                </a:lnTo>
                <a:lnTo>
                  <a:pt x="205" y="301"/>
                </a:lnTo>
                <a:lnTo>
                  <a:pt x="242" y="298"/>
                </a:lnTo>
                <a:lnTo>
                  <a:pt x="271" y="263"/>
                </a:lnTo>
                <a:lnTo>
                  <a:pt x="306" y="240"/>
                </a:lnTo>
                <a:lnTo>
                  <a:pt x="306" y="210"/>
                </a:lnTo>
                <a:lnTo>
                  <a:pt x="258" y="202"/>
                </a:lnTo>
                <a:lnTo>
                  <a:pt x="249" y="170"/>
                </a:lnTo>
                <a:lnTo>
                  <a:pt x="201" y="165"/>
                </a:lnTo>
                <a:lnTo>
                  <a:pt x="162" y="27"/>
                </a:lnTo>
                <a:lnTo>
                  <a:pt x="144" y="0"/>
                </a:lnTo>
                <a:lnTo>
                  <a:pt x="96" y="11"/>
                </a:lnTo>
                <a:lnTo>
                  <a:pt x="88" y="24"/>
                </a:lnTo>
                <a:lnTo>
                  <a:pt x="72" y="14"/>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39" name="Freeform 16">
            <a:extLst>
              <a:ext uri="{FF2B5EF4-FFF2-40B4-BE49-F238E27FC236}">
                <a16:creationId xmlns:a16="http://schemas.microsoft.com/office/drawing/2014/main" id="{C6783C17-670B-4A40-B90C-40DA9D5717C2}"/>
              </a:ext>
            </a:extLst>
          </p:cNvPr>
          <p:cNvSpPr>
            <a:spLocks/>
          </p:cNvSpPr>
          <p:nvPr/>
        </p:nvSpPr>
        <p:spPr bwMode="auto">
          <a:xfrm>
            <a:off x="750297" y="1282888"/>
            <a:ext cx="985837" cy="774700"/>
          </a:xfrm>
          <a:custGeom>
            <a:avLst/>
            <a:gdLst>
              <a:gd name="T0" fmla="*/ 2147483647 w 517"/>
              <a:gd name="T1" fmla="*/ 0 h 379"/>
              <a:gd name="T2" fmla="*/ 2147483647 w 517"/>
              <a:gd name="T3" fmla="*/ 2147483647 h 379"/>
              <a:gd name="T4" fmla="*/ 2147483647 w 517"/>
              <a:gd name="T5" fmla="*/ 2147483647 h 379"/>
              <a:gd name="T6" fmla="*/ 0 w 517"/>
              <a:gd name="T7" fmla="*/ 2147483647 h 379"/>
              <a:gd name="T8" fmla="*/ 2147483647 w 517"/>
              <a:gd name="T9" fmla="*/ 0 h 379"/>
              <a:gd name="T10" fmla="*/ 2147483647 w 517"/>
              <a:gd name="T11" fmla="*/ 2147483647 h 379"/>
              <a:gd name="T12" fmla="*/ 2147483647 w 517"/>
              <a:gd name="T13" fmla="*/ 2147483647 h 379"/>
              <a:gd name="T14" fmla="*/ 2147483647 w 517"/>
              <a:gd name="T15" fmla="*/ 2147483647 h 379"/>
              <a:gd name="T16" fmla="*/ 2147483647 w 517"/>
              <a:gd name="T17" fmla="*/ 2147483647 h 379"/>
              <a:gd name="T18" fmla="*/ 2147483647 w 517"/>
              <a:gd name="T19" fmla="*/ 2147483647 h 379"/>
              <a:gd name="T20" fmla="*/ 2147483647 w 517"/>
              <a:gd name="T21" fmla="*/ 2147483647 h 379"/>
              <a:gd name="T22" fmla="*/ 2147483647 w 517"/>
              <a:gd name="T23" fmla="*/ 2147483647 h 379"/>
              <a:gd name="T24" fmla="*/ 2147483647 w 517"/>
              <a:gd name="T25" fmla="*/ 2147483647 h 379"/>
              <a:gd name="T26" fmla="*/ 2147483647 w 517"/>
              <a:gd name="T27" fmla="*/ 2147483647 h 379"/>
              <a:gd name="T28" fmla="*/ 2147483647 w 517"/>
              <a:gd name="T29" fmla="*/ 2147483647 h 379"/>
              <a:gd name="T30" fmla="*/ 2147483647 w 517"/>
              <a:gd name="T31" fmla="*/ 2147483647 h 379"/>
              <a:gd name="T32" fmla="*/ 2147483647 w 517"/>
              <a:gd name="T33" fmla="*/ 2147483647 h 379"/>
              <a:gd name="T34" fmla="*/ 2147483647 w 517"/>
              <a:gd name="T35" fmla="*/ 2147483647 h 379"/>
              <a:gd name="T36" fmla="*/ 2147483647 w 517"/>
              <a:gd name="T37" fmla="*/ 2147483647 h 379"/>
              <a:gd name="T38" fmla="*/ 2147483647 w 517"/>
              <a:gd name="T39" fmla="*/ 2147483647 h 379"/>
              <a:gd name="T40" fmla="*/ 2147483647 w 517"/>
              <a:gd name="T41" fmla="*/ 2147483647 h 379"/>
              <a:gd name="T42" fmla="*/ 2147483647 w 517"/>
              <a:gd name="T43" fmla="*/ 2147483647 h 379"/>
              <a:gd name="T44" fmla="*/ 2147483647 w 517"/>
              <a:gd name="T45" fmla="*/ 2147483647 h 379"/>
              <a:gd name="T46" fmla="*/ 2147483647 w 517"/>
              <a:gd name="T47" fmla="*/ 2147483647 h 379"/>
              <a:gd name="T48" fmla="*/ 0 w 517"/>
              <a:gd name="T49" fmla="*/ 2147483647 h 379"/>
              <a:gd name="T50" fmla="*/ 2147483647 w 517"/>
              <a:gd name="T51" fmla="*/ 2147483647 h 379"/>
              <a:gd name="T52" fmla="*/ 2147483647 w 517"/>
              <a:gd name="T53" fmla="*/ 2147483647 h 379"/>
              <a:gd name="T54" fmla="*/ 2147483647 w 517"/>
              <a:gd name="T55" fmla="*/ 2147483647 h 379"/>
              <a:gd name="T56" fmla="*/ 2147483647 w 517"/>
              <a:gd name="T57" fmla="*/ 2147483647 h 379"/>
              <a:gd name="T58" fmla="*/ 2147483647 w 517"/>
              <a:gd name="T59" fmla="*/ 2147483647 h 379"/>
              <a:gd name="T60" fmla="*/ 2147483647 w 517"/>
              <a:gd name="T61" fmla="*/ 2147483647 h 379"/>
              <a:gd name="T62" fmla="*/ 2147483647 w 517"/>
              <a:gd name="T63" fmla="*/ 2147483647 h 379"/>
              <a:gd name="T64" fmla="*/ 2147483647 w 517"/>
              <a:gd name="T65" fmla="*/ 2147483647 h 379"/>
              <a:gd name="T66" fmla="*/ 2147483647 w 517"/>
              <a:gd name="T67" fmla="*/ 2147483647 h 379"/>
              <a:gd name="T68" fmla="*/ 2147483647 w 517"/>
              <a:gd name="T69" fmla="*/ 2147483647 h 379"/>
              <a:gd name="T70" fmla="*/ 2147483647 w 517"/>
              <a:gd name="T71" fmla="*/ 2147483647 h 379"/>
              <a:gd name="T72" fmla="*/ 2147483647 w 517"/>
              <a:gd name="T73" fmla="*/ 2147483647 h 379"/>
              <a:gd name="T74" fmla="*/ 2147483647 w 517"/>
              <a:gd name="T75" fmla="*/ 2147483647 h 379"/>
              <a:gd name="T76" fmla="*/ 2147483647 w 517"/>
              <a:gd name="T77" fmla="*/ 2147483647 h 379"/>
              <a:gd name="T78" fmla="*/ 2147483647 w 517"/>
              <a:gd name="T79" fmla="*/ 2147483647 h 379"/>
              <a:gd name="T80" fmla="*/ 2147483647 w 517"/>
              <a:gd name="T81" fmla="*/ 2147483647 h 379"/>
              <a:gd name="T82" fmla="*/ 2147483647 w 517"/>
              <a:gd name="T83" fmla="*/ 0 h 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7"/>
              <a:gd name="T127" fmla="*/ 0 h 379"/>
              <a:gd name="T128" fmla="*/ 517 w 517"/>
              <a:gd name="T129" fmla="*/ 379 h 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7" h="379">
                <a:moveTo>
                  <a:pt x="130" y="0"/>
                </a:moveTo>
                <a:lnTo>
                  <a:pt x="237" y="29"/>
                </a:lnTo>
                <a:lnTo>
                  <a:pt x="318" y="48"/>
                </a:lnTo>
                <a:lnTo>
                  <a:pt x="357" y="56"/>
                </a:lnTo>
                <a:lnTo>
                  <a:pt x="398" y="62"/>
                </a:lnTo>
                <a:lnTo>
                  <a:pt x="452" y="72"/>
                </a:lnTo>
                <a:lnTo>
                  <a:pt x="517" y="84"/>
                </a:lnTo>
                <a:lnTo>
                  <a:pt x="475" y="379"/>
                </a:lnTo>
                <a:lnTo>
                  <a:pt x="274" y="337"/>
                </a:lnTo>
                <a:lnTo>
                  <a:pt x="247" y="356"/>
                </a:lnTo>
                <a:lnTo>
                  <a:pt x="210" y="327"/>
                </a:lnTo>
                <a:lnTo>
                  <a:pt x="178" y="356"/>
                </a:lnTo>
                <a:lnTo>
                  <a:pt x="149" y="331"/>
                </a:lnTo>
                <a:lnTo>
                  <a:pt x="66" y="327"/>
                </a:lnTo>
                <a:lnTo>
                  <a:pt x="78" y="279"/>
                </a:lnTo>
                <a:lnTo>
                  <a:pt x="19" y="274"/>
                </a:lnTo>
                <a:lnTo>
                  <a:pt x="13" y="247"/>
                </a:lnTo>
                <a:lnTo>
                  <a:pt x="24" y="218"/>
                </a:lnTo>
                <a:lnTo>
                  <a:pt x="10" y="191"/>
                </a:lnTo>
                <a:lnTo>
                  <a:pt x="11" y="117"/>
                </a:lnTo>
                <a:lnTo>
                  <a:pt x="0" y="61"/>
                </a:lnTo>
                <a:lnTo>
                  <a:pt x="7" y="39"/>
                </a:lnTo>
                <a:lnTo>
                  <a:pt x="33" y="48"/>
                </a:lnTo>
                <a:lnTo>
                  <a:pt x="61" y="81"/>
                </a:lnTo>
                <a:lnTo>
                  <a:pt x="112" y="88"/>
                </a:lnTo>
                <a:lnTo>
                  <a:pt x="125" y="116"/>
                </a:lnTo>
                <a:lnTo>
                  <a:pt x="100" y="116"/>
                </a:lnTo>
                <a:lnTo>
                  <a:pt x="97" y="139"/>
                </a:lnTo>
                <a:lnTo>
                  <a:pt x="112" y="142"/>
                </a:lnTo>
                <a:lnTo>
                  <a:pt x="117" y="165"/>
                </a:lnTo>
                <a:lnTo>
                  <a:pt x="87" y="183"/>
                </a:lnTo>
                <a:lnTo>
                  <a:pt x="87" y="199"/>
                </a:lnTo>
                <a:lnTo>
                  <a:pt x="122" y="199"/>
                </a:lnTo>
                <a:lnTo>
                  <a:pt x="130" y="158"/>
                </a:lnTo>
                <a:lnTo>
                  <a:pt x="157" y="133"/>
                </a:lnTo>
                <a:lnTo>
                  <a:pt x="125" y="69"/>
                </a:lnTo>
                <a:lnTo>
                  <a:pt x="145" y="49"/>
                </a:lnTo>
                <a:lnTo>
                  <a:pt x="130" y="0"/>
                </a:lnTo>
                <a:close/>
              </a:path>
            </a:pathLst>
          </a:custGeom>
          <a:solidFill>
            <a:srgbClr val="5383B7"/>
          </a:solidFill>
          <a:ln w="12701">
            <a:solidFill>
              <a:srgbClr val="000000"/>
            </a:solidFill>
            <a:round/>
            <a:headEnd/>
            <a:tailEnd/>
          </a:ln>
        </p:spPr>
        <p:txBody>
          <a:bodyPr/>
          <a:lstStyle/>
          <a:p>
            <a:pPr>
              <a:defRPr/>
            </a:pPr>
            <a:endParaRPr lang="en-US" sz="1000"/>
          </a:p>
        </p:txBody>
      </p:sp>
      <p:sp>
        <p:nvSpPr>
          <p:cNvPr id="40" name="Freeform 17">
            <a:extLst>
              <a:ext uri="{FF2B5EF4-FFF2-40B4-BE49-F238E27FC236}">
                <a16:creationId xmlns:a16="http://schemas.microsoft.com/office/drawing/2014/main" id="{220DB208-65D2-4675-AC7E-F6454A62A22A}"/>
              </a:ext>
            </a:extLst>
          </p:cNvPr>
          <p:cNvSpPr>
            <a:spLocks/>
          </p:cNvSpPr>
          <p:nvPr/>
        </p:nvSpPr>
        <p:spPr bwMode="auto">
          <a:xfrm>
            <a:off x="518522" y="1840101"/>
            <a:ext cx="1228725" cy="1008062"/>
          </a:xfrm>
          <a:custGeom>
            <a:avLst/>
            <a:gdLst>
              <a:gd name="T0" fmla="*/ 2147483647 w 645"/>
              <a:gd name="T1" fmla="*/ 0 h 493"/>
              <a:gd name="T2" fmla="*/ 2147483647 w 645"/>
              <a:gd name="T3" fmla="*/ 2147483647 h 493"/>
              <a:gd name="T4" fmla="*/ 2147483647 w 645"/>
              <a:gd name="T5" fmla="*/ 2147483647 h 493"/>
              <a:gd name="T6" fmla="*/ 0 w 645"/>
              <a:gd name="T7" fmla="*/ 2147483647 h 493"/>
              <a:gd name="T8" fmla="*/ 2147483647 w 645"/>
              <a:gd name="T9" fmla="*/ 0 h 493"/>
              <a:gd name="T10" fmla="*/ 2147483647 w 645"/>
              <a:gd name="T11" fmla="*/ 2147483647 h 493"/>
              <a:gd name="T12" fmla="*/ 2147483647 w 645"/>
              <a:gd name="T13" fmla="*/ 2147483647 h 493"/>
              <a:gd name="T14" fmla="*/ 2147483647 w 645"/>
              <a:gd name="T15" fmla="*/ 2147483647 h 493"/>
              <a:gd name="T16" fmla="*/ 2147483647 w 645"/>
              <a:gd name="T17" fmla="*/ 2147483647 h 493"/>
              <a:gd name="T18" fmla="*/ 2147483647 w 645"/>
              <a:gd name="T19" fmla="*/ 2147483647 h 493"/>
              <a:gd name="T20" fmla="*/ 2147483647 w 645"/>
              <a:gd name="T21" fmla="*/ 2147483647 h 493"/>
              <a:gd name="T22" fmla="*/ 2147483647 w 645"/>
              <a:gd name="T23" fmla="*/ 2147483647 h 493"/>
              <a:gd name="T24" fmla="*/ 2147483647 w 645"/>
              <a:gd name="T25" fmla="*/ 2147483647 h 493"/>
              <a:gd name="T26" fmla="*/ 0 w 645"/>
              <a:gd name="T27" fmla="*/ 2147483647 h 493"/>
              <a:gd name="T28" fmla="*/ 0 w 645"/>
              <a:gd name="T29" fmla="*/ 2147483647 h 493"/>
              <a:gd name="T30" fmla="*/ 2147483647 w 645"/>
              <a:gd name="T31" fmla="*/ 2147483647 h 493"/>
              <a:gd name="T32" fmla="*/ 2147483647 w 645"/>
              <a:gd name="T33" fmla="*/ 2147483647 h 493"/>
              <a:gd name="T34" fmla="*/ 2147483647 w 645"/>
              <a:gd name="T35" fmla="*/ 2147483647 h 493"/>
              <a:gd name="T36" fmla="*/ 2147483647 w 645"/>
              <a:gd name="T37" fmla="*/ 2147483647 h 493"/>
              <a:gd name="T38" fmla="*/ 2147483647 w 645"/>
              <a:gd name="T39" fmla="*/ 2147483647 h 493"/>
              <a:gd name="T40" fmla="*/ 2147483647 w 645"/>
              <a:gd name="T41" fmla="*/ 2147483647 h 493"/>
              <a:gd name="T42" fmla="*/ 2147483647 w 645"/>
              <a:gd name="T43" fmla="*/ 2147483647 h 493"/>
              <a:gd name="T44" fmla="*/ 2147483647 w 645"/>
              <a:gd name="T45" fmla="*/ 2147483647 h 493"/>
              <a:gd name="T46" fmla="*/ 2147483647 w 645"/>
              <a:gd name="T47" fmla="*/ 2147483647 h 493"/>
              <a:gd name="T48" fmla="*/ 2147483647 w 645"/>
              <a:gd name="T49" fmla="*/ 2147483647 h 493"/>
              <a:gd name="T50" fmla="*/ 2147483647 w 645"/>
              <a:gd name="T51" fmla="*/ 2147483647 h 493"/>
              <a:gd name="T52" fmla="*/ 2147483647 w 645"/>
              <a:gd name="T53" fmla="*/ 2147483647 h 493"/>
              <a:gd name="T54" fmla="*/ 2147483647 w 645"/>
              <a:gd name="T55" fmla="*/ 2147483647 h 493"/>
              <a:gd name="T56" fmla="*/ 2147483647 w 645"/>
              <a:gd name="T57" fmla="*/ 2147483647 h 493"/>
              <a:gd name="T58" fmla="*/ 2147483647 w 645"/>
              <a:gd name="T59" fmla="*/ 2147483647 h 493"/>
              <a:gd name="T60" fmla="*/ 2147483647 w 645"/>
              <a:gd name="T61" fmla="*/ 0 h 4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5"/>
              <a:gd name="T94" fmla="*/ 0 h 493"/>
              <a:gd name="T95" fmla="*/ 645 w 645"/>
              <a:gd name="T96" fmla="*/ 493 h 4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5" h="493">
                <a:moveTo>
                  <a:pt x="141" y="0"/>
                </a:moveTo>
                <a:lnTo>
                  <a:pt x="122" y="11"/>
                </a:lnTo>
                <a:lnTo>
                  <a:pt x="110" y="54"/>
                </a:lnTo>
                <a:lnTo>
                  <a:pt x="98" y="90"/>
                </a:lnTo>
                <a:lnTo>
                  <a:pt x="90" y="120"/>
                </a:lnTo>
                <a:lnTo>
                  <a:pt x="78" y="151"/>
                </a:lnTo>
                <a:lnTo>
                  <a:pt x="65" y="183"/>
                </a:lnTo>
                <a:lnTo>
                  <a:pt x="48" y="218"/>
                </a:lnTo>
                <a:lnTo>
                  <a:pt x="24" y="259"/>
                </a:lnTo>
                <a:lnTo>
                  <a:pt x="0" y="298"/>
                </a:lnTo>
                <a:lnTo>
                  <a:pt x="0" y="384"/>
                </a:lnTo>
                <a:lnTo>
                  <a:pt x="361" y="458"/>
                </a:lnTo>
                <a:lnTo>
                  <a:pt x="529" y="493"/>
                </a:lnTo>
                <a:lnTo>
                  <a:pt x="563" y="322"/>
                </a:lnTo>
                <a:lnTo>
                  <a:pt x="585" y="307"/>
                </a:lnTo>
                <a:lnTo>
                  <a:pt x="565" y="269"/>
                </a:lnTo>
                <a:lnTo>
                  <a:pt x="575" y="230"/>
                </a:lnTo>
                <a:lnTo>
                  <a:pt x="645" y="165"/>
                </a:lnTo>
                <a:lnTo>
                  <a:pt x="597" y="105"/>
                </a:lnTo>
                <a:lnTo>
                  <a:pt x="396" y="63"/>
                </a:lnTo>
                <a:lnTo>
                  <a:pt x="369" y="80"/>
                </a:lnTo>
                <a:lnTo>
                  <a:pt x="332" y="51"/>
                </a:lnTo>
                <a:lnTo>
                  <a:pt x="300" y="82"/>
                </a:lnTo>
                <a:lnTo>
                  <a:pt x="270" y="51"/>
                </a:lnTo>
                <a:lnTo>
                  <a:pt x="190" y="53"/>
                </a:lnTo>
                <a:lnTo>
                  <a:pt x="200" y="5"/>
                </a:lnTo>
                <a:lnTo>
                  <a:pt x="141" y="0"/>
                </a:lnTo>
                <a:close/>
              </a:path>
            </a:pathLst>
          </a:custGeom>
          <a:solidFill>
            <a:srgbClr val="5383B7"/>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41" name="Freeform 18">
            <a:extLst>
              <a:ext uri="{FF2B5EF4-FFF2-40B4-BE49-F238E27FC236}">
                <a16:creationId xmlns:a16="http://schemas.microsoft.com/office/drawing/2014/main" id="{B8CB3B12-B6D6-4E63-8C44-7F372E9862F3}"/>
              </a:ext>
            </a:extLst>
          </p:cNvPr>
          <p:cNvSpPr>
            <a:spLocks/>
          </p:cNvSpPr>
          <p:nvPr/>
        </p:nvSpPr>
        <p:spPr bwMode="auto">
          <a:xfrm>
            <a:off x="416922" y="2621151"/>
            <a:ext cx="1295400" cy="2144712"/>
          </a:xfrm>
          <a:custGeom>
            <a:avLst/>
            <a:gdLst>
              <a:gd name="T0" fmla="*/ 2147483647 w 680"/>
              <a:gd name="T1" fmla="*/ 0 h 1051"/>
              <a:gd name="T2" fmla="*/ 2147483647 w 680"/>
              <a:gd name="T3" fmla="*/ 2147483647 h 1051"/>
              <a:gd name="T4" fmla="*/ 2147483647 w 680"/>
              <a:gd name="T5" fmla="*/ 2147483647 h 1051"/>
              <a:gd name="T6" fmla="*/ 0 w 680"/>
              <a:gd name="T7" fmla="*/ 2147483647 h 1051"/>
              <a:gd name="T8" fmla="*/ 2147483647 w 680"/>
              <a:gd name="T9" fmla="*/ 0 h 1051"/>
              <a:gd name="T10" fmla="*/ 2147483647 w 680"/>
              <a:gd name="T11" fmla="*/ 2147483647 h 1051"/>
              <a:gd name="T12" fmla="*/ 2147483647 w 680"/>
              <a:gd name="T13" fmla="*/ 2147483647 h 1051"/>
              <a:gd name="T14" fmla="*/ 2147483647 w 680"/>
              <a:gd name="T15" fmla="*/ 2147483647 h 1051"/>
              <a:gd name="T16" fmla="*/ 2147483647 w 680"/>
              <a:gd name="T17" fmla="*/ 2147483647 h 1051"/>
              <a:gd name="T18" fmla="*/ 2147483647 w 680"/>
              <a:gd name="T19" fmla="*/ 2147483647 h 1051"/>
              <a:gd name="T20" fmla="*/ 2147483647 w 680"/>
              <a:gd name="T21" fmla="*/ 2147483647 h 1051"/>
              <a:gd name="T22" fmla="*/ 2147483647 w 680"/>
              <a:gd name="T23" fmla="*/ 2147483647 h 1051"/>
              <a:gd name="T24" fmla="*/ 2147483647 w 680"/>
              <a:gd name="T25" fmla="*/ 2147483647 h 1051"/>
              <a:gd name="T26" fmla="*/ 2147483647 w 680"/>
              <a:gd name="T27" fmla="*/ 2147483647 h 1051"/>
              <a:gd name="T28" fmla="*/ 2147483647 w 680"/>
              <a:gd name="T29" fmla="*/ 2147483647 h 1051"/>
              <a:gd name="T30" fmla="*/ 2147483647 w 680"/>
              <a:gd name="T31" fmla="*/ 2147483647 h 1051"/>
              <a:gd name="T32" fmla="*/ 2147483647 w 680"/>
              <a:gd name="T33" fmla="*/ 2147483647 h 1051"/>
              <a:gd name="T34" fmla="*/ 2147483647 w 680"/>
              <a:gd name="T35" fmla="*/ 2147483647 h 1051"/>
              <a:gd name="T36" fmla="*/ 2147483647 w 680"/>
              <a:gd name="T37" fmla="*/ 2147483647 h 1051"/>
              <a:gd name="T38" fmla="*/ 2147483647 w 680"/>
              <a:gd name="T39" fmla="*/ 2147483647 h 1051"/>
              <a:gd name="T40" fmla="*/ 2147483647 w 680"/>
              <a:gd name="T41" fmla="*/ 2147483647 h 1051"/>
              <a:gd name="T42" fmla="*/ 2147483647 w 680"/>
              <a:gd name="T43" fmla="*/ 2147483647 h 1051"/>
              <a:gd name="T44" fmla="*/ 2147483647 w 680"/>
              <a:gd name="T45" fmla="*/ 2147483647 h 1051"/>
              <a:gd name="T46" fmla="*/ 2147483647 w 680"/>
              <a:gd name="T47" fmla="*/ 2147483647 h 1051"/>
              <a:gd name="T48" fmla="*/ 2147483647 w 680"/>
              <a:gd name="T49" fmla="*/ 2147483647 h 1051"/>
              <a:gd name="T50" fmla="*/ 2147483647 w 680"/>
              <a:gd name="T51" fmla="*/ 2147483647 h 1051"/>
              <a:gd name="T52" fmla="*/ 2147483647 w 680"/>
              <a:gd name="T53" fmla="*/ 2147483647 h 1051"/>
              <a:gd name="T54" fmla="*/ 2147483647 w 680"/>
              <a:gd name="T55" fmla="*/ 2147483647 h 1051"/>
              <a:gd name="T56" fmla="*/ 2147483647 w 680"/>
              <a:gd name="T57" fmla="*/ 2147483647 h 1051"/>
              <a:gd name="T58" fmla="*/ 2147483647 w 680"/>
              <a:gd name="T59" fmla="*/ 2147483647 h 1051"/>
              <a:gd name="T60" fmla="*/ 2147483647 w 680"/>
              <a:gd name="T61" fmla="*/ 2147483647 h 1051"/>
              <a:gd name="T62" fmla="*/ 2147483647 w 680"/>
              <a:gd name="T63" fmla="*/ 2147483647 h 1051"/>
              <a:gd name="T64" fmla="*/ 2147483647 w 680"/>
              <a:gd name="T65" fmla="*/ 2147483647 h 1051"/>
              <a:gd name="T66" fmla="*/ 2147483647 w 680"/>
              <a:gd name="T67" fmla="*/ 2147483647 h 1051"/>
              <a:gd name="T68" fmla="*/ 2147483647 w 680"/>
              <a:gd name="T69" fmla="*/ 2147483647 h 1051"/>
              <a:gd name="T70" fmla="*/ 2147483647 w 680"/>
              <a:gd name="T71" fmla="*/ 2147483647 h 1051"/>
              <a:gd name="T72" fmla="*/ 2147483647 w 680"/>
              <a:gd name="T73" fmla="*/ 2147483647 h 1051"/>
              <a:gd name="T74" fmla="*/ 2147483647 w 680"/>
              <a:gd name="T75" fmla="*/ 2147483647 h 1051"/>
              <a:gd name="T76" fmla="*/ 2147483647 w 680"/>
              <a:gd name="T77" fmla="*/ 2147483647 h 1051"/>
              <a:gd name="T78" fmla="*/ 2147483647 w 680"/>
              <a:gd name="T79" fmla="*/ 2147483647 h 1051"/>
              <a:gd name="T80" fmla="*/ 2147483647 w 680"/>
              <a:gd name="T81" fmla="*/ 2147483647 h 1051"/>
              <a:gd name="T82" fmla="*/ 2147483647 w 680"/>
              <a:gd name="T83" fmla="*/ 2147483647 h 1051"/>
              <a:gd name="T84" fmla="*/ 2147483647 w 680"/>
              <a:gd name="T85" fmla="*/ 2147483647 h 1051"/>
              <a:gd name="T86" fmla="*/ 2147483647 w 680"/>
              <a:gd name="T87" fmla="*/ 2147483647 h 1051"/>
              <a:gd name="T88" fmla="*/ 2147483647 w 680"/>
              <a:gd name="T89" fmla="*/ 2147483647 h 1051"/>
              <a:gd name="T90" fmla="*/ 2147483647 w 680"/>
              <a:gd name="T91" fmla="*/ 2147483647 h 1051"/>
              <a:gd name="T92" fmla="*/ 2147483647 w 680"/>
              <a:gd name="T93" fmla="*/ 2147483647 h 1051"/>
              <a:gd name="T94" fmla="*/ 0 w 680"/>
              <a:gd name="T95" fmla="*/ 2147483647 h 1051"/>
              <a:gd name="T96" fmla="*/ 2147483647 w 680"/>
              <a:gd name="T97" fmla="*/ 2147483647 h 1051"/>
              <a:gd name="T98" fmla="*/ 2147483647 w 680"/>
              <a:gd name="T99" fmla="*/ 2147483647 h 1051"/>
              <a:gd name="T100" fmla="*/ 2147483647 w 680"/>
              <a:gd name="T101" fmla="*/ 2147483647 h 1051"/>
              <a:gd name="T102" fmla="*/ 2147483647 w 680"/>
              <a:gd name="T103" fmla="*/ 0 h 10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0"/>
              <a:gd name="T157" fmla="*/ 0 h 1051"/>
              <a:gd name="T158" fmla="*/ 680 w 680"/>
              <a:gd name="T159" fmla="*/ 1051 h 10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0" h="1051">
                <a:moveTo>
                  <a:pt x="53" y="0"/>
                </a:moveTo>
                <a:lnTo>
                  <a:pt x="365" y="63"/>
                </a:lnTo>
                <a:lnTo>
                  <a:pt x="297" y="372"/>
                </a:lnTo>
                <a:lnTo>
                  <a:pt x="648" y="843"/>
                </a:lnTo>
                <a:lnTo>
                  <a:pt x="680" y="903"/>
                </a:lnTo>
                <a:lnTo>
                  <a:pt x="647" y="932"/>
                </a:lnTo>
                <a:lnTo>
                  <a:pt x="625" y="984"/>
                </a:lnTo>
                <a:lnTo>
                  <a:pt x="605" y="1015"/>
                </a:lnTo>
                <a:lnTo>
                  <a:pt x="627" y="1042"/>
                </a:lnTo>
                <a:lnTo>
                  <a:pt x="590" y="1051"/>
                </a:lnTo>
                <a:lnTo>
                  <a:pt x="384" y="1044"/>
                </a:lnTo>
                <a:lnTo>
                  <a:pt x="371" y="983"/>
                </a:lnTo>
                <a:lnTo>
                  <a:pt x="335" y="938"/>
                </a:lnTo>
                <a:lnTo>
                  <a:pt x="308" y="922"/>
                </a:lnTo>
                <a:lnTo>
                  <a:pt x="301" y="890"/>
                </a:lnTo>
                <a:lnTo>
                  <a:pt x="279" y="872"/>
                </a:lnTo>
                <a:lnTo>
                  <a:pt x="257" y="850"/>
                </a:lnTo>
                <a:lnTo>
                  <a:pt x="250" y="826"/>
                </a:lnTo>
                <a:lnTo>
                  <a:pt x="230" y="810"/>
                </a:lnTo>
                <a:lnTo>
                  <a:pt x="198" y="819"/>
                </a:lnTo>
                <a:lnTo>
                  <a:pt x="162" y="805"/>
                </a:lnTo>
                <a:lnTo>
                  <a:pt x="162" y="792"/>
                </a:lnTo>
                <a:lnTo>
                  <a:pt x="160" y="763"/>
                </a:lnTo>
                <a:lnTo>
                  <a:pt x="146" y="731"/>
                </a:lnTo>
                <a:lnTo>
                  <a:pt x="144" y="705"/>
                </a:lnTo>
                <a:lnTo>
                  <a:pt x="128" y="682"/>
                </a:lnTo>
                <a:lnTo>
                  <a:pt x="132" y="660"/>
                </a:lnTo>
                <a:lnTo>
                  <a:pt x="87" y="606"/>
                </a:lnTo>
                <a:lnTo>
                  <a:pt x="87" y="576"/>
                </a:lnTo>
                <a:lnTo>
                  <a:pt x="111" y="564"/>
                </a:lnTo>
                <a:lnTo>
                  <a:pt x="111" y="545"/>
                </a:lnTo>
                <a:lnTo>
                  <a:pt x="87" y="539"/>
                </a:lnTo>
                <a:lnTo>
                  <a:pt x="77" y="510"/>
                </a:lnTo>
                <a:lnTo>
                  <a:pt x="66" y="459"/>
                </a:lnTo>
                <a:lnTo>
                  <a:pt x="99" y="487"/>
                </a:lnTo>
                <a:lnTo>
                  <a:pt x="86" y="451"/>
                </a:lnTo>
                <a:lnTo>
                  <a:pt x="111" y="451"/>
                </a:lnTo>
                <a:lnTo>
                  <a:pt x="111" y="425"/>
                </a:lnTo>
                <a:lnTo>
                  <a:pt x="86" y="407"/>
                </a:lnTo>
                <a:lnTo>
                  <a:pt x="74" y="432"/>
                </a:lnTo>
                <a:lnTo>
                  <a:pt x="53" y="423"/>
                </a:lnTo>
                <a:lnTo>
                  <a:pt x="9" y="305"/>
                </a:lnTo>
                <a:lnTo>
                  <a:pt x="21" y="221"/>
                </a:lnTo>
                <a:lnTo>
                  <a:pt x="0" y="173"/>
                </a:lnTo>
                <a:lnTo>
                  <a:pt x="10" y="137"/>
                </a:lnTo>
                <a:lnTo>
                  <a:pt x="32" y="130"/>
                </a:lnTo>
                <a:lnTo>
                  <a:pt x="53" y="71"/>
                </a:lnTo>
                <a:lnTo>
                  <a:pt x="53" y="0"/>
                </a:lnTo>
                <a:close/>
              </a:path>
            </a:pathLst>
          </a:custGeom>
          <a:solidFill>
            <a:srgbClr val="5383B7"/>
          </a:solidFill>
          <a:ln w="12701">
            <a:solidFill>
              <a:srgbClr val="000000"/>
            </a:solidFill>
            <a:round/>
            <a:headEnd/>
            <a:tailEnd/>
          </a:ln>
        </p:spPr>
        <p:txBody>
          <a:bodyPr/>
          <a:lstStyle/>
          <a:p>
            <a:endParaRPr lang="en-US" sz="1000"/>
          </a:p>
        </p:txBody>
      </p:sp>
      <p:sp>
        <p:nvSpPr>
          <p:cNvPr id="42" name="Freeform 19">
            <a:extLst>
              <a:ext uri="{FF2B5EF4-FFF2-40B4-BE49-F238E27FC236}">
                <a16:creationId xmlns:a16="http://schemas.microsoft.com/office/drawing/2014/main" id="{7FD0B140-93FB-4905-A349-02657424BFA7}"/>
              </a:ext>
            </a:extLst>
          </p:cNvPr>
          <p:cNvSpPr>
            <a:spLocks/>
          </p:cNvSpPr>
          <p:nvPr/>
        </p:nvSpPr>
        <p:spPr bwMode="auto">
          <a:xfrm>
            <a:off x="982072" y="2752913"/>
            <a:ext cx="981075" cy="1585913"/>
          </a:xfrm>
          <a:custGeom>
            <a:avLst/>
            <a:gdLst>
              <a:gd name="T0" fmla="*/ 2147483647 w 514"/>
              <a:gd name="T1" fmla="*/ 0 h 777"/>
              <a:gd name="T2" fmla="*/ 2147483647 w 514"/>
              <a:gd name="T3" fmla="*/ 2147483647 h 777"/>
              <a:gd name="T4" fmla="*/ 2147483647 w 514"/>
              <a:gd name="T5" fmla="*/ 2147483647 h 777"/>
              <a:gd name="T6" fmla="*/ 0 w 514"/>
              <a:gd name="T7" fmla="*/ 2147483647 h 777"/>
              <a:gd name="T8" fmla="*/ 2147483647 w 514"/>
              <a:gd name="T9" fmla="*/ 0 h 777"/>
              <a:gd name="T10" fmla="*/ 0 w 514"/>
              <a:gd name="T11" fmla="*/ 2147483647 h 777"/>
              <a:gd name="T12" fmla="*/ 2147483647 w 514"/>
              <a:gd name="T13" fmla="*/ 2147483647 h 777"/>
              <a:gd name="T14" fmla="*/ 2147483647 w 514"/>
              <a:gd name="T15" fmla="*/ 2147483647 h 777"/>
              <a:gd name="T16" fmla="*/ 2147483647 w 514"/>
              <a:gd name="T17" fmla="*/ 2147483647 h 777"/>
              <a:gd name="T18" fmla="*/ 2147483647 w 514"/>
              <a:gd name="T19" fmla="*/ 2147483647 h 777"/>
              <a:gd name="T20" fmla="*/ 2147483647 w 514"/>
              <a:gd name="T21" fmla="*/ 2147483647 h 777"/>
              <a:gd name="T22" fmla="*/ 2147483647 w 514"/>
              <a:gd name="T23" fmla="*/ 2147483647 h 777"/>
              <a:gd name="T24" fmla="*/ 2147483647 w 514"/>
              <a:gd name="T25" fmla="*/ 2147483647 h 777"/>
              <a:gd name="T26" fmla="*/ 2147483647 w 514"/>
              <a:gd name="T27" fmla="*/ 2147483647 h 777"/>
              <a:gd name="T28" fmla="*/ 2147483647 w 514"/>
              <a:gd name="T29" fmla="*/ 2147483647 h 777"/>
              <a:gd name="T30" fmla="*/ 2147483647 w 514"/>
              <a:gd name="T31" fmla="*/ 0 h 7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4"/>
              <a:gd name="T49" fmla="*/ 0 h 777"/>
              <a:gd name="T50" fmla="*/ 514 w 514"/>
              <a:gd name="T51" fmla="*/ 777 h 7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4" h="777">
                <a:moveTo>
                  <a:pt x="65" y="0"/>
                </a:moveTo>
                <a:lnTo>
                  <a:pt x="0" y="308"/>
                </a:lnTo>
                <a:lnTo>
                  <a:pt x="350" y="777"/>
                </a:lnTo>
                <a:lnTo>
                  <a:pt x="372" y="757"/>
                </a:lnTo>
                <a:lnTo>
                  <a:pt x="370" y="664"/>
                </a:lnTo>
                <a:lnTo>
                  <a:pt x="414" y="671"/>
                </a:lnTo>
                <a:lnTo>
                  <a:pt x="459" y="386"/>
                </a:lnTo>
                <a:lnTo>
                  <a:pt x="490" y="193"/>
                </a:lnTo>
                <a:lnTo>
                  <a:pt x="498" y="135"/>
                </a:lnTo>
                <a:lnTo>
                  <a:pt x="514" y="82"/>
                </a:lnTo>
                <a:lnTo>
                  <a:pt x="283" y="46"/>
                </a:lnTo>
                <a:lnTo>
                  <a:pt x="65" y="0"/>
                </a:lnTo>
                <a:close/>
              </a:path>
            </a:pathLst>
          </a:custGeom>
          <a:solidFill>
            <a:srgbClr val="5383B7"/>
          </a:solidFill>
          <a:ln w="12701">
            <a:solidFill>
              <a:srgbClr val="000000"/>
            </a:solidFill>
            <a:round/>
            <a:headEnd/>
            <a:tailEnd/>
          </a:ln>
        </p:spPr>
        <p:txBody>
          <a:bodyPr/>
          <a:lstStyle/>
          <a:p>
            <a:pPr>
              <a:defRPr/>
            </a:pPr>
            <a:endParaRPr lang="en-US" sz="1000">
              <a:solidFill>
                <a:schemeClr val="bg1">
                  <a:lumMod val="75000"/>
                </a:schemeClr>
              </a:solidFill>
            </a:endParaRPr>
          </a:p>
        </p:txBody>
      </p:sp>
      <p:sp>
        <p:nvSpPr>
          <p:cNvPr id="43" name="Freeform 20">
            <a:extLst>
              <a:ext uri="{FF2B5EF4-FFF2-40B4-BE49-F238E27FC236}">
                <a16:creationId xmlns:a16="http://schemas.microsoft.com/office/drawing/2014/main" id="{8883FE89-2961-40E7-9875-C311B4131167}"/>
              </a:ext>
            </a:extLst>
          </p:cNvPr>
          <p:cNvSpPr>
            <a:spLocks/>
          </p:cNvSpPr>
          <p:nvPr/>
        </p:nvSpPr>
        <p:spPr bwMode="auto">
          <a:xfrm>
            <a:off x="1521822" y="1451163"/>
            <a:ext cx="884237" cy="1533525"/>
          </a:xfrm>
          <a:custGeom>
            <a:avLst/>
            <a:gdLst>
              <a:gd name="T0" fmla="*/ 2147483647 w 464"/>
              <a:gd name="T1" fmla="*/ 0 h 752"/>
              <a:gd name="T2" fmla="*/ 2147483647 w 464"/>
              <a:gd name="T3" fmla="*/ 2147483647 h 752"/>
              <a:gd name="T4" fmla="*/ 2147483647 w 464"/>
              <a:gd name="T5" fmla="*/ 2147483647 h 752"/>
              <a:gd name="T6" fmla="*/ 0 w 464"/>
              <a:gd name="T7" fmla="*/ 2147483647 h 752"/>
              <a:gd name="T8" fmla="*/ 2147483647 w 464"/>
              <a:gd name="T9" fmla="*/ 0 h 752"/>
              <a:gd name="T10" fmla="*/ 2147483647 w 464"/>
              <a:gd name="T11" fmla="*/ 2147483647 h 752"/>
              <a:gd name="T12" fmla="*/ 2147483647 w 464"/>
              <a:gd name="T13" fmla="*/ 2147483647 h 752"/>
              <a:gd name="T14" fmla="*/ 2147483647 w 464"/>
              <a:gd name="T15" fmla="*/ 2147483647 h 752"/>
              <a:gd name="T16" fmla="*/ 2147483647 w 464"/>
              <a:gd name="T17" fmla="*/ 2147483647 h 752"/>
              <a:gd name="T18" fmla="*/ 2147483647 w 464"/>
              <a:gd name="T19" fmla="*/ 2147483647 h 752"/>
              <a:gd name="T20" fmla="*/ 2147483647 w 464"/>
              <a:gd name="T21" fmla="*/ 2147483647 h 752"/>
              <a:gd name="T22" fmla="*/ 0 w 464"/>
              <a:gd name="T23" fmla="*/ 2147483647 h 752"/>
              <a:gd name="T24" fmla="*/ 2147483647 w 464"/>
              <a:gd name="T25" fmla="*/ 2147483647 h 752"/>
              <a:gd name="T26" fmla="*/ 2147483647 w 464"/>
              <a:gd name="T27" fmla="*/ 2147483647 h 752"/>
              <a:gd name="T28" fmla="*/ 2147483647 w 464"/>
              <a:gd name="T29" fmla="*/ 2147483647 h 752"/>
              <a:gd name="T30" fmla="*/ 2147483647 w 464"/>
              <a:gd name="T31" fmla="*/ 2147483647 h 752"/>
              <a:gd name="T32" fmla="*/ 2147483647 w 464"/>
              <a:gd name="T33" fmla="*/ 2147483647 h 752"/>
              <a:gd name="T34" fmla="*/ 2147483647 w 464"/>
              <a:gd name="T35" fmla="*/ 2147483647 h 752"/>
              <a:gd name="T36" fmla="*/ 2147483647 w 464"/>
              <a:gd name="T37" fmla="*/ 2147483647 h 752"/>
              <a:gd name="T38" fmla="*/ 2147483647 w 464"/>
              <a:gd name="T39" fmla="*/ 2147483647 h 752"/>
              <a:gd name="T40" fmla="*/ 2147483647 w 464"/>
              <a:gd name="T41" fmla="*/ 2147483647 h 752"/>
              <a:gd name="T42" fmla="*/ 2147483647 w 464"/>
              <a:gd name="T43" fmla="*/ 2147483647 h 752"/>
              <a:gd name="T44" fmla="*/ 2147483647 w 464"/>
              <a:gd name="T45" fmla="*/ 2147483647 h 752"/>
              <a:gd name="T46" fmla="*/ 2147483647 w 464"/>
              <a:gd name="T47" fmla="*/ 2147483647 h 752"/>
              <a:gd name="T48" fmla="*/ 2147483647 w 464"/>
              <a:gd name="T49" fmla="*/ 2147483647 h 752"/>
              <a:gd name="T50" fmla="*/ 2147483647 w 464"/>
              <a:gd name="T51" fmla="*/ 0 h 7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4"/>
              <a:gd name="T79" fmla="*/ 0 h 752"/>
              <a:gd name="T80" fmla="*/ 464 w 464"/>
              <a:gd name="T81" fmla="*/ 752 h 7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4" h="752">
                <a:moveTo>
                  <a:pt x="112" y="0"/>
                </a:moveTo>
                <a:lnTo>
                  <a:pt x="70" y="294"/>
                </a:lnTo>
                <a:lnTo>
                  <a:pt x="114" y="357"/>
                </a:lnTo>
                <a:lnTo>
                  <a:pt x="45" y="422"/>
                </a:lnTo>
                <a:lnTo>
                  <a:pt x="36" y="467"/>
                </a:lnTo>
                <a:lnTo>
                  <a:pt x="55" y="499"/>
                </a:lnTo>
                <a:lnTo>
                  <a:pt x="36" y="515"/>
                </a:lnTo>
                <a:lnTo>
                  <a:pt x="0" y="685"/>
                </a:lnTo>
                <a:lnTo>
                  <a:pt x="221" y="724"/>
                </a:lnTo>
                <a:lnTo>
                  <a:pt x="430" y="752"/>
                </a:lnTo>
                <a:lnTo>
                  <a:pt x="452" y="596"/>
                </a:lnTo>
                <a:lnTo>
                  <a:pt x="464" y="511"/>
                </a:lnTo>
                <a:lnTo>
                  <a:pt x="443" y="480"/>
                </a:lnTo>
                <a:lnTo>
                  <a:pt x="395" y="489"/>
                </a:lnTo>
                <a:lnTo>
                  <a:pt x="333" y="496"/>
                </a:lnTo>
                <a:lnTo>
                  <a:pt x="321" y="426"/>
                </a:lnTo>
                <a:lnTo>
                  <a:pt x="246" y="370"/>
                </a:lnTo>
                <a:lnTo>
                  <a:pt x="256" y="333"/>
                </a:lnTo>
                <a:lnTo>
                  <a:pt x="263" y="269"/>
                </a:lnTo>
                <a:lnTo>
                  <a:pt x="166" y="131"/>
                </a:lnTo>
                <a:lnTo>
                  <a:pt x="179" y="9"/>
                </a:lnTo>
                <a:lnTo>
                  <a:pt x="112" y="0"/>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44" name="Freeform 21">
            <a:extLst>
              <a:ext uri="{FF2B5EF4-FFF2-40B4-BE49-F238E27FC236}">
                <a16:creationId xmlns:a16="http://schemas.microsoft.com/office/drawing/2014/main" id="{7F7019AD-1EEB-4C44-8ABE-E2C00D5E7539}"/>
              </a:ext>
            </a:extLst>
          </p:cNvPr>
          <p:cNvSpPr>
            <a:spLocks/>
          </p:cNvSpPr>
          <p:nvPr/>
        </p:nvSpPr>
        <p:spPr bwMode="auto">
          <a:xfrm>
            <a:off x="1796459" y="2925951"/>
            <a:ext cx="819150" cy="1133475"/>
          </a:xfrm>
          <a:custGeom>
            <a:avLst/>
            <a:gdLst>
              <a:gd name="T0" fmla="*/ 2147483647 w 430"/>
              <a:gd name="T1" fmla="*/ 0 h 555"/>
              <a:gd name="T2" fmla="*/ 2147483647 w 430"/>
              <a:gd name="T3" fmla="*/ 2147483647 h 555"/>
              <a:gd name="T4" fmla="*/ 2147483647 w 430"/>
              <a:gd name="T5" fmla="*/ 2147483647 h 555"/>
              <a:gd name="T6" fmla="*/ 0 w 430"/>
              <a:gd name="T7" fmla="*/ 2147483647 h 555"/>
              <a:gd name="T8" fmla="*/ 2147483647 w 430"/>
              <a:gd name="T9" fmla="*/ 0 h 555"/>
              <a:gd name="T10" fmla="*/ 2147483647 w 430"/>
              <a:gd name="T11" fmla="*/ 2147483647 h 555"/>
              <a:gd name="T12" fmla="*/ 2147483647 w 430"/>
              <a:gd name="T13" fmla="*/ 2147483647 h 555"/>
              <a:gd name="T14" fmla="*/ 2147483647 w 430"/>
              <a:gd name="T15" fmla="*/ 2147483647 h 555"/>
              <a:gd name="T16" fmla="*/ 2147483647 w 430"/>
              <a:gd name="T17" fmla="*/ 2147483647 h 555"/>
              <a:gd name="T18" fmla="*/ 0 w 430"/>
              <a:gd name="T19" fmla="*/ 2147483647 h 555"/>
              <a:gd name="T20" fmla="*/ 2147483647 w 430"/>
              <a:gd name="T21" fmla="*/ 2147483647 h 555"/>
              <a:gd name="T22" fmla="*/ 2147483647 w 430"/>
              <a:gd name="T23" fmla="*/ 0 h 5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555"/>
              <a:gd name="T38" fmla="*/ 430 w 430"/>
              <a:gd name="T39" fmla="*/ 555 h 5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555">
                <a:moveTo>
                  <a:pt x="80" y="0"/>
                </a:moveTo>
                <a:lnTo>
                  <a:pt x="290" y="29"/>
                </a:lnTo>
                <a:lnTo>
                  <a:pt x="276" y="135"/>
                </a:lnTo>
                <a:lnTo>
                  <a:pt x="430" y="150"/>
                </a:lnTo>
                <a:lnTo>
                  <a:pt x="388" y="555"/>
                </a:lnTo>
                <a:lnTo>
                  <a:pt x="0" y="513"/>
                </a:lnTo>
                <a:lnTo>
                  <a:pt x="39" y="254"/>
                </a:lnTo>
                <a:lnTo>
                  <a:pt x="80" y="0"/>
                </a:lnTo>
                <a:close/>
              </a:path>
            </a:pathLst>
          </a:custGeom>
          <a:solidFill>
            <a:srgbClr val="5383B7"/>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45" name="Freeform 22">
            <a:extLst>
              <a:ext uri="{FF2B5EF4-FFF2-40B4-BE49-F238E27FC236}">
                <a16:creationId xmlns:a16="http://schemas.microsoft.com/office/drawing/2014/main" id="{84B0DD19-B345-4540-A33A-0DED27AD5954}"/>
              </a:ext>
            </a:extLst>
          </p:cNvPr>
          <p:cNvSpPr>
            <a:spLocks/>
          </p:cNvSpPr>
          <p:nvPr/>
        </p:nvSpPr>
        <p:spPr bwMode="auto">
          <a:xfrm>
            <a:off x="1832972" y="1467038"/>
            <a:ext cx="1539875" cy="1027113"/>
          </a:xfrm>
          <a:custGeom>
            <a:avLst/>
            <a:gdLst>
              <a:gd name="T0" fmla="*/ 2147483647 w 807"/>
              <a:gd name="T1" fmla="*/ 0 h 503"/>
              <a:gd name="T2" fmla="*/ 2147483647 w 807"/>
              <a:gd name="T3" fmla="*/ 2147483647 h 503"/>
              <a:gd name="T4" fmla="*/ 2147483647 w 807"/>
              <a:gd name="T5" fmla="*/ 2147483647 h 503"/>
              <a:gd name="T6" fmla="*/ 0 w 807"/>
              <a:gd name="T7" fmla="*/ 2147483647 h 503"/>
              <a:gd name="T8" fmla="*/ 2147483647 w 807"/>
              <a:gd name="T9" fmla="*/ 0 h 503"/>
              <a:gd name="T10" fmla="*/ 2147483647 w 807"/>
              <a:gd name="T11" fmla="*/ 2147483647 h 503"/>
              <a:gd name="T12" fmla="*/ 2147483647 w 807"/>
              <a:gd name="T13" fmla="*/ 2147483647 h 503"/>
              <a:gd name="T14" fmla="*/ 2147483647 w 807"/>
              <a:gd name="T15" fmla="*/ 2147483647 h 503"/>
              <a:gd name="T16" fmla="*/ 2147483647 w 807"/>
              <a:gd name="T17" fmla="*/ 2147483647 h 503"/>
              <a:gd name="T18" fmla="*/ 2147483647 w 807"/>
              <a:gd name="T19" fmla="*/ 2147483647 h 503"/>
              <a:gd name="T20" fmla="*/ 2147483647 w 807"/>
              <a:gd name="T21" fmla="*/ 2147483647 h 503"/>
              <a:gd name="T22" fmla="*/ 2147483647 w 807"/>
              <a:gd name="T23" fmla="*/ 2147483647 h 503"/>
              <a:gd name="T24" fmla="*/ 2147483647 w 807"/>
              <a:gd name="T25" fmla="*/ 2147483647 h 503"/>
              <a:gd name="T26" fmla="*/ 2147483647 w 807"/>
              <a:gd name="T27" fmla="*/ 2147483647 h 503"/>
              <a:gd name="T28" fmla="*/ 2147483647 w 807"/>
              <a:gd name="T29" fmla="*/ 2147483647 h 503"/>
              <a:gd name="T30" fmla="*/ 2147483647 w 807"/>
              <a:gd name="T31" fmla="*/ 2147483647 h 503"/>
              <a:gd name="T32" fmla="*/ 2147483647 w 807"/>
              <a:gd name="T33" fmla="*/ 2147483647 h 503"/>
              <a:gd name="T34" fmla="*/ 2147483647 w 807"/>
              <a:gd name="T35" fmla="*/ 2147483647 h 503"/>
              <a:gd name="T36" fmla="*/ 2147483647 w 807"/>
              <a:gd name="T37" fmla="*/ 2147483647 h 503"/>
              <a:gd name="T38" fmla="*/ 2147483647 w 807"/>
              <a:gd name="T39" fmla="*/ 2147483647 h 503"/>
              <a:gd name="T40" fmla="*/ 2147483647 w 807"/>
              <a:gd name="T41" fmla="*/ 2147483647 h 503"/>
              <a:gd name="T42" fmla="*/ 0 w 807"/>
              <a:gd name="T43" fmla="*/ 2147483647 h 503"/>
              <a:gd name="T44" fmla="*/ 2147483647 w 807"/>
              <a:gd name="T45" fmla="*/ 0 h 5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7"/>
              <a:gd name="T70" fmla="*/ 0 h 503"/>
              <a:gd name="T71" fmla="*/ 807 w 807"/>
              <a:gd name="T72" fmla="*/ 503 h 5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7" h="503">
                <a:moveTo>
                  <a:pt x="13" y="0"/>
                </a:moveTo>
                <a:lnTo>
                  <a:pt x="171" y="20"/>
                </a:lnTo>
                <a:lnTo>
                  <a:pt x="267" y="33"/>
                </a:lnTo>
                <a:lnTo>
                  <a:pt x="394" y="46"/>
                </a:lnTo>
                <a:lnTo>
                  <a:pt x="510" y="58"/>
                </a:lnTo>
                <a:lnTo>
                  <a:pt x="712" y="72"/>
                </a:lnTo>
                <a:lnTo>
                  <a:pt x="807" y="80"/>
                </a:lnTo>
                <a:lnTo>
                  <a:pt x="804" y="490"/>
                </a:lnTo>
                <a:lnTo>
                  <a:pt x="310" y="447"/>
                </a:lnTo>
                <a:lnTo>
                  <a:pt x="299" y="503"/>
                </a:lnTo>
                <a:lnTo>
                  <a:pt x="280" y="476"/>
                </a:lnTo>
                <a:lnTo>
                  <a:pt x="235" y="481"/>
                </a:lnTo>
                <a:lnTo>
                  <a:pt x="170" y="491"/>
                </a:lnTo>
                <a:lnTo>
                  <a:pt x="158" y="420"/>
                </a:lnTo>
                <a:lnTo>
                  <a:pt x="81" y="363"/>
                </a:lnTo>
                <a:lnTo>
                  <a:pt x="93" y="309"/>
                </a:lnTo>
                <a:lnTo>
                  <a:pt x="100" y="266"/>
                </a:lnTo>
                <a:lnTo>
                  <a:pt x="0" y="125"/>
                </a:lnTo>
                <a:lnTo>
                  <a:pt x="13" y="0"/>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46" name="Freeform 23">
            <a:extLst>
              <a:ext uri="{FF2B5EF4-FFF2-40B4-BE49-F238E27FC236}">
                <a16:creationId xmlns:a16="http://schemas.microsoft.com/office/drawing/2014/main" id="{0494BEAC-BA1C-4EE9-B6E2-9BF8C07C3B6E}"/>
              </a:ext>
            </a:extLst>
          </p:cNvPr>
          <p:cNvSpPr>
            <a:spLocks/>
          </p:cNvSpPr>
          <p:nvPr/>
        </p:nvSpPr>
        <p:spPr bwMode="auto">
          <a:xfrm>
            <a:off x="2312397" y="2370326"/>
            <a:ext cx="1054100" cy="923925"/>
          </a:xfrm>
          <a:custGeom>
            <a:avLst/>
            <a:gdLst>
              <a:gd name="T0" fmla="*/ 2147483647 w 553"/>
              <a:gd name="T1" fmla="*/ 0 h 452"/>
              <a:gd name="T2" fmla="*/ 2147483647 w 553"/>
              <a:gd name="T3" fmla="*/ 2147483647 h 452"/>
              <a:gd name="T4" fmla="*/ 2147483647 w 553"/>
              <a:gd name="T5" fmla="*/ 2147483647 h 452"/>
              <a:gd name="T6" fmla="*/ 0 w 553"/>
              <a:gd name="T7" fmla="*/ 2147483647 h 452"/>
              <a:gd name="T8" fmla="*/ 2147483647 w 553"/>
              <a:gd name="T9" fmla="*/ 0 h 452"/>
              <a:gd name="T10" fmla="*/ 2147483647 w 553"/>
              <a:gd name="T11" fmla="*/ 2147483647 h 452"/>
              <a:gd name="T12" fmla="*/ 0 w 553"/>
              <a:gd name="T13" fmla="*/ 2147483647 h 452"/>
              <a:gd name="T14" fmla="*/ 2147483647 w 553"/>
              <a:gd name="T15" fmla="*/ 2147483647 h 452"/>
              <a:gd name="T16" fmla="*/ 2147483647 w 553"/>
              <a:gd name="T17" fmla="*/ 2147483647 h 452"/>
              <a:gd name="T18" fmla="*/ 2147483647 w 553"/>
              <a:gd name="T19" fmla="*/ 2147483647 h 452"/>
              <a:gd name="T20" fmla="*/ 2147483647 w 553"/>
              <a:gd name="T21" fmla="*/ 0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3"/>
              <a:gd name="T34" fmla="*/ 0 h 452"/>
              <a:gd name="T35" fmla="*/ 553 w 553"/>
              <a:gd name="T36" fmla="*/ 452 h 4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3" h="452">
                <a:moveTo>
                  <a:pt x="54" y="0"/>
                </a:moveTo>
                <a:lnTo>
                  <a:pt x="34" y="169"/>
                </a:lnTo>
                <a:lnTo>
                  <a:pt x="0" y="410"/>
                </a:lnTo>
                <a:lnTo>
                  <a:pt x="160" y="423"/>
                </a:lnTo>
                <a:lnTo>
                  <a:pt x="534" y="452"/>
                </a:lnTo>
                <a:lnTo>
                  <a:pt x="553" y="47"/>
                </a:lnTo>
                <a:lnTo>
                  <a:pt x="54" y="0"/>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47" name="Freeform 24">
            <a:extLst>
              <a:ext uri="{FF2B5EF4-FFF2-40B4-BE49-F238E27FC236}">
                <a16:creationId xmlns:a16="http://schemas.microsoft.com/office/drawing/2014/main" id="{E4FB8FAB-DD63-43A3-982F-AB33F9262565}"/>
              </a:ext>
            </a:extLst>
          </p:cNvPr>
          <p:cNvSpPr>
            <a:spLocks/>
          </p:cNvSpPr>
          <p:nvPr/>
        </p:nvSpPr>
        <p:spPr bwMode="auto">
          <a:xfrm>
            <a:off x="2526709" y="3232338"/>
            <a:ext cx="1096963" cy="873125"/>
          </a:xfrm>
          <a:custGeom>
            <a:avLst/>
            <a:gdLst>
              <a:gd name="T0" fmla="*/ 2147483647 w 576"/>
              <a:gd name="T1" fmla="*/ 0 h 428"/>
              <a:gd name="T2" fmla="*/ 2147483647 w 576"/>
              <a:gd name="T3" fmla="*/ 2147483647 h 428"/>
              <a:gd name="T4" fmla="*/ 2147483647 w 576"/>
              <a:gd name="T5" fmla="*/ 2147483647 h 428"/>
              <a:gd name="T6" fmla="*/ 0 w 576"/>
              <a:gd name="T7" fmla="*/ 2147483647 h 428"/>
              <a:gd name="T8" fmla="*/ 2147483647 w 576"/>
              <a:gd name="T9" fmla="*/ 0 h 428"/>
              <a:gd name="T10" fmla="*/ 2147483647 w 576"/>
              <a:gd name="T11" fmla="*/ 2147483647 h 428"/>
              <a:gd name="T12" fmla="*/ 0 w 576"/>
              <a:gd name="T13" fmla="*/ 2147483647 h 428"/>
              <a:gd name="T14" fmla="*/ 2147483647 w 576"/>
              <a:gd name="T15" fmla="*/ 2147483647 h 428"/>
              <a:gd name="T16" fmla="*/ 2147483647 w 576"/>
              <a:gd name="T17" fmla="*/ 2147483647 h 428"/>
              <a:gd name="T18" fmla="*/ 2147483647 w 576"/>
              <a:gd name="T19" fmla="*/ 2147483647 h 428"/>
              <a:gd name="T20" fmla="*/ 2147483647 w 576"/>
              <a:gd name="T21" fmla="*/ 2147483647 h 428"/>
              <a:gd name="T22" fmla="*/ 2147483647 w 576"/>
              <a:gd name="T23" fmla="*/ 2147483647 h 428"/>
              <a:gd name="T24" fmla="*/ 2147483647 w 576"/>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28"/>
              <a:gd name="T41" fmla="*/ 576 w 576"/>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28">
                <a:moveTo>
                  <a:pt x="48" y="0"/>
                </a:moveTo>
                <a:lnTo>
                  <a:pt x="19" y="257"/>
                </a:lnTo>
                <a:lnTo>
                  <a:pt x="0" y="405"/>
                </a:lnTo>
                <a:lnTo>
                  <a:pt x="288" y="420"/>
                </a:lnTo>
                <a:lnTo>
                  <a:pt x="563" y="428"/>
                </a:lnTo>
                <a:lnTo>
                  <a:pt x="571" y="228"/>
                </a:lnTo>
                <a:lnTo>
                  <a:pt x="576" y="32"/>
                </a:lnTo>
                <a:lnTo>
                  <a:pt x="419" y="29"/>
                </a:lnTo>
                <a:lnTo>
                  <a:pt x="48" y="0"/>
                </a:lnTo>
                <a:close/>
              </a:path>
            </a:pathLst>
          </a:custGeom>
          <a:solidFill>
            <a:srgbClr val="5383B7"/>
          </a:solidFill>
          <a:ln w="12701">
            <a:solidFill>
              <a:srgbClr val="000000"/>
            </a:solidFill>
            <a:round/>
            <a:headEnd/>
            <a:tailEnd/>
          </a:ln>
        </p:spPr>
        <p:txBody>
          <a:bodyPr/>
          <a:lstStyle/>
          <a:p>
            <a:endParaRPr lang="en-US" sz="1000"/>
          </a:p>
        </p:txBody>
      </p:sp>
      <p:sp>
        <p:nvSpPr>
          <p:cNvPr id="48" name="Freeform 25">
            <a:extLst>
              <a:ext uri="{FF2B5EF4-FFF2-40B4-BE49-F238E27FC236}">
                <a16:creationId xmlns:a16="http://schemas.microsoft.com/office/drawing/2014/main" id="{4B347FB2-8747-4D98-8FF6-E3694ADC33FD}"/>
              </a:ext>
            </a:extLst>
          </p:cNvPr>
          <p:cNvSpPr>
            <a:spLocks/>
          </p:cNvSpPr>
          <p:nvPr/>
        </p:nvSpPr>
        <p:spPr bwMode="auto">
          <a:xfrm>
            <a:off x="1540872" y="3967351"/>
            <a:ext cx="993775" cy="1184275"/>
          </a:xfrm>
          <a:custGeom>
            <a:avLst/>
            <a:gdLst>
              <a:gd name="T0" fmla="*/ 2147483647 w 522"/>
              <a:gd name="T1" fmla="*/ 0 h 580"/>
              <a:gd name="T2" fmla="*/ 2147483647 w 522"/>
              <a:gd name="T3" fmla="*/ 2147483647 h 580"/>
              <a:gd name="T4" fmla="*/ 2147483647 w 522"/>
              <a:gd name="T5" fmla="*/ 2147483647 h 580"/>
              <a:gd name="T6" fmla="*/ 0 w 522"/>
              <a:gd name="T7" fmla="*/ 2147483647 h 580"/>
              <a:gd name="T8" fmla="*/ 2147483647 w 522"/>
              <a:gd name="T9" fmla="*/ 0 h 580"/>
              <a:gd name="T10" fmla="*/ 2147483647 w 522"/>
              <a:gd name="T11" fmla="*/ 2147483647 h 580"/>
              <a:gd name="T12" fmla="*/ 2147483647 w 522"/>
              <a:gd name="T13" fmla="*/ 2147483647 h 580"/>
              <a:gd name="T14" fmla="*/ 2147483647 w 522"/>
              <a:gd name="T15" fmla="*/ 2147483647 h 580"/>
              <a:gd name="T16" fmla="*/ 2147483647 w 522"/>
              <a:gd name="T17" fmla="*/ 2147483647 h 580"/>
              <a:gd name="T18" fmla="*/ 2147483647 w 522"/>
              <a:gd name="T19" fmla="*/ 2147483647 h 580"/>
              <a:gd name="T20" fmla="*/ 2147483647 w 522"/>
              <a:gd name="T21" fmla="*/ 2147483647 h 580"/>
              <a:gd name="T22" fmla="*/ 2147483647 w 522"/>
              <a:gd name="T23" fmla="*/ 2147483647 h 580"/>
              <a:gd name="T24" fmla="*/ 2147483647 w 522"/>
              <a:gd name="T25" fmla="*/ 2147483647 h 580"/>
              <a:gd name="T26" fmla="*/ 2147483647 w 522"/>
              <a:gd name="T27" fmla="*/ 2147483647 h 580"/>
              <a:gd name="T28" fmla="*/ 2147483647 w 522"/>
              <a:gd name="T29" fmla="*/ 2147483647 h 580"/>
              <a:gd name="T30" fmla="*/ 0 w 522"/>
              <a:gd name="T31" fmla="*/ 2147483647 h 580"/>
              <a:gd name="T32" fmla="*/ 2147483647 w 522"/>
              <a:gd name="T33" fmla="*/ 2147483647 h 580"/>
              <a:gd name="T34" fmla="*/ 2147483647 w 522"/>
              <a:gd name="T35" fmla="*/ 2147483647 h 580"/>
              <a:gd name="T36" fmla="*/ 2147483647 w 522"/>
              <a:gd name="T37" fmla="*/ 2147483647 h 580"/>
              <a:gd name="T38" fmla="*/ 2147483647 w 522"/>
              <a:gd name="T39" fmla="*/ 0 h 5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580"/>
              <a:gd name="T62" fmla="*/ 522 w 522"/>
              <a:gd name="T63" fmla="*/ 580 h 5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580">
                <a:moveTo>
                  <a:pt x="132" y="0"/>
                </a:moveTo>
                <a:lnTo>
                  <a:pt x="122" y="76"/>
                </a:lnTo>
                <a:lnTo>
                  <a:pt x="77" y="67"/>
                </a:lnTo>
                <a:lnTo>
                  <a:pt x="80" y="164"/>
                </a:lnTo>
                <a:lnTo>
                  <a:pt x="58" y="183"/>
                </a:lnTo>
                <a:lnTo>
                  <a:pt x="90" y="243"/>
                </a:lnTo>
                <a:lnTo>
                  <a:pt x="58" y="269"/>
                </a:lnTo>
                <a:lnTo>
                  <a:pt x="41" y="313"/>
                </a:lnTo>
                <a:lnTo>
                  <a:pt x="16" y="355"/>
                </a:lnTo>
                <a:lnTo>
                  <a:pt x="33" y="379"/>
                </a:lnTo>
                <a:lnTo>
                  <a:pt x="3" y="390"/>
                </a:lnTo>
                <a:lnTo>
                  <a:pt x="0" y="429"/>
                </a:lnTo>
                <a:lnTo>
                  <a:pt x="293" y="577"/>
                </a:lnTo>
                <a:lnTo>
                  <a:pt x="459" y="580"/>
                </a:lnTo>
                <a:lnTo>
                  <a:pt x="522" y="45"/>
                </a:lnTo>
                <a:lnTo>
                  <a:pt x="132" y="0"/>
                </a:lnTo>
                <a:close/>
              </a:path>
            </a:pathLst>
          </a:custGeom>
          <a:solidFill>
            <a:srgbClr val="5383B7"/>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50" name="Freeform 26">
            <a:extLst>
              <a:ext uri="{FF2B5EF4-FFF2-40B4-BE49-F238E27FC236}">
                <a16:creationId xmlns:a16="http://schemas.microsoft.com/office/drawing/2014/main" id="{41168C10-FC78-4FD6-81A1-6A43886455D5}"/>
              </a:ext>
            </a:extLst>
          </p:cNvPr>
          <p:cNvSpPr>
            <a:spLocks/>
          </p:cNvSpPr>
          <p:nvPr/>
        </p:nvSpPr>
        <p:spPr bwMode="auto">
          <a:xfrm>
            <a:off x="2406059" y="4051488"/>
            <a:ext cx="1057275" cy="1120775"/>
          </a:xfrm>
          <a:custGeom>
            <a:avLst/>
            <a:gdLst>
              <a:gd name="T0" fmla="*/ 2147483647 w 554"/>
              <a:gd name="T1" fmla="*/ 0 h 549"/>
              <a:gd name="T2" fmla="*/ 2147483647 w 554"/>
              <a:gd name="T3" fmla="*/ 2147483647 h 549"/>
              <a:gd name="T4" fmla="*/ 2147483647 w 554"/>
              <a:gd name="T5" fmla="*/ 2147483647 h 549"/>
              <a:gd name="T6" fmla="*/ 0 w 554"/>
              <a:gd name="T7" fmla="*/ 2147483647 h 549"/>
              <a:gd name="T8" fmla="*/ 2147483647 w 554"/>
              <a:gd name="T9" fmla="*/ 0 h 549"/>
              <a:gd name="T10" fmla="*/ 2147483647 w 554"/>
              <a:gd name="T11" fmla="*/ 2147483647 h 549"/>
              <a:gd name="T12" fmla="*/ 2147483647 w 554"/>
              <a:gd name="T13" fmla="*/ 2147483647 h 549"/>
              <a:gd name="T14" fmla="*/ 2147483647 w 554"/>
              <a:gd name="T15" fmla="*/ 2147483647 h 549"/>
              <a:gd name="T16" fmla="*/ 2147483647 w 554"/>
              <a:gd name="T17" fmla="*/ 2147483647 h 549"/>
              <a:gd name="T18" fmla="*/ 2147483647 w 554"/>
              <a:gd name="T19" fmla="*/ 2147483647 h 549"/>
              <a:gd name="T20" fmla="*/ 2147483647 w 554"/>
              <a:gd name="T21" fmla="*/ 2147483647 h 549"/>
              <a:gd name="T22" fmla="*/ 2147483647 w 554"/>
              <a:gd name="T23" fmla="*/ 2147483647 h 549"/>
              <a:gd name="T24" fmla="*/ 0 w 554"/>
              <a:gd name="T25" fmla="*/ 2147483647 h 549"/>
              <a:gd name="T26" fmla="*/ 2147483647 w 554"/>
              <a:gd name="T27" fmla="*/ 2147483647 h 549"/>
              <a:gd name="T28" fmla="*/ 2147483647 w 554"/>
              <a:gd name="T29" fmla="*/ 0 h 5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4"/>
              <a:gd name="T46" fmla="*/ 0 h 549"/>
              <a:gd name="T47" fmla="*/ 554 w 554"/>
              <a:gd name="T48" fmla="*/ 549 h 5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4" h="549">
                <a:moveTo>
                  <a:pt x="67" y="0"/>
                </a:moveTo>
                <a:lnTo>
                  <a:pt x="554" y="22"/>
                </a:lnTo>
                <a:lnTo>
                  <a:pt x="530" y="507"/>
                </a:lnTo>
                <a:lnTo>
                  <a:pt x="372" y="498"/>
                </a:lnTo>
                <a:lnTo>
                  <a:pt x="224" y="494"/>
                </a:lnTo>
                <a:lnTo>
                  <a:pt x="224" y="513"/>
                </a:lnTo>
                <a:lnTo>
                  <a:pt x="100" y="513"/>
                </a:lnTo>
                <a:lnTo>
                  <a:pt x="93" y="549"/>
                </a:lnTo>
                <a:lnTo>
                  <a:pt x="0" y="538"/>
                </a:lnTo>
                <a:lnTo>
                  <a:pt x="52" y="126"/>
                </a:lnTo>
                <a:lnTo>
                  <a:pt x="67" y="0"/>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53" name="Freeform 27">
            <a:extLst>
              <a:ext uri="{FF2B5EF4-FFF2-40B4-BE49-F238E27FC236}">
                <a16:creationId xmlns:a16="http://schemas.microsoft.com/office/drawing/2014/main" id="{18D8D129-D453-42F9-8D4E-06490AD20EC7}"/>
              </a:ext>
            </a:extLst>
          </p:cNvPr>
          <p:cNvSpPr>
            <a:spLocks/>
          </p:cNvSpPr>
          <p:nvPr/>
        </p:nvSpPr>
        <p:spPr bwMode="auto">
          <a:xfrm>
            <a:off x="2826747" y="4216588"/>
            <a:ext cx="2141537" cy="2125663"/>
          </a:xfrm>
          <a:custGeom>
            <a:avLst/>
            <a:gdLst>
              <a:gd name="T0" fmla="*/ 2147483647 w 1124"/>
              <a:gd name="T1" fmla="*/ 0 h 1041"/>
              <a:gd name="T2" fmla="*/ 2147483647 w 1124"/>
              <a:gd name="T3" fmla="*/ 2147483647 h 1041"/>
              <a:gd name="T4" fmla="*/ 2147483647 w 1124"/>
              <a:gd name="T5" fmla="*/ 2147483647 h 1041"/>
              <a:gd name="T6" fmla="*/ 0 w 1124"/>
              <a:gd name="T7" fmla="*/ 2147483647 h 1041"/>
              <a:gd name="T8" fmla="*/ 2147483647 w 1124"/>
              <a:gd name="T9" fmla="*/ 0 h 1041"/>
              <a:gd name="T10" fmla="*/ 2147483647 w 1124"/>
              <a:gd name="T11" fmla="*/ 2147483647 h 1041"/>
              <a:gd name="T12" fmla="*/ 2147483647 w 1124"/>
              <a:gd name="T13" fmla="*/ 2147483647 h 1041"/>
              <a:gd name="T14" fmla="*/ 2147483647 w 1124"/>
              <a:gd name="T15" fmla="*/ 2147483647 h 1041"/>
              <a:gd name="T16" fmla="*/ 2147483647 w 1124"/>
              <a:gd name="T17" fmla="*/ 2147483647 h 1041"/>
              <a:gd name="T18" fmla="*/ 2147483647 w 1124"/>
              <a:gd name="T19" fmla="*/ 2147483647 h 1041"/>
              <a:gd name="T20" fmla="*/ 2147483647 w 1124"/>
              <a:gd name="T21" fmla="*/ 2147483647 h 1041"/>
              <a:gd name="T22" fmla="*/ 2147483647 w 1124"/>
              <a:gd name="T23" fmla="*/ 2147483647 h 1041"/>
              <a:gd name="T24" fmla="*/ 2147483647 w 1124"/>
              <a:gd name="T25" fmla="*/ 2147483647 h 1041"/>
              <a:gd name="T26" fmla="*/ 2147483647 w 1124"/>
              <a:gd name="T27" fmla="*/ 2147483647 h 1041"/>
              <a:gd name="T28" fmla="*/ 2147483647 w 1124"/>
              <a:gd name="T29" fmla="*/ 2147483647 h 1041"/>
              <a:gd name="T30" fmla="*/ 2147483647 w 1124"/>
              <a:gd name="T31" fmla="*/ 2147483647 h 1041"/>
              <a:gd name="T32" fmla="*/ 2147483647 w 1124"/>
              <a:gd name="T33" fmla="*/ 2147483647 h 1041"/>
              <a:gd name="T34" fmla="*/ 2147483647 w 1124"/>
              <a:gd name="T35" fmla="*/ 2147483647 h 1041"/>
              <a:gd name="T36" fmla="*/ 2147483647 w 1124"/>
              <a:gd name="T37" fmla="*/ 2147483647 h 1041"/>
              <a:gd name="T38" fmla="*/ 2147483647 w 1124"/>
              <a:gd name="T39" fmla="*/ 2147483647 h 1041"/>
              <a:gd name="T40" fmla="*/ 2147483647 w 1124"/>
              <a:gd name="T41" fmla="*/ 2147483647 h 1041"/>
              <a:gd name="T42" fmla="*/ 2147483647 w 1124"/>
              <a:gd name="T43" fmla="*/ 2147483647 h 1041"/>
              <a:gd name="T44" fmla="*/ 2147483647 w 1124"/>
              <a:gd name="T45" fmla="*/ 2147483647 h 1041"/>
              <a:gd name="T46" fmla="*/ 2147483647 w 1124"/>
              <a:gd name="T47" fmla="*/ 2147483647 h 1041"/>
              <a:gd name="T48" fmla="*/ 2147483647 w 1124"/>
              <a:gd name="T49" fmla="*/ 2147483647 h 1041"/>
              <a:gd name="T50" fmla="*/ 2147483647 w 1124"/>
              <a:gd name="T51" fmla="*/ 2147483647 h 1041"/>
              <a:gd name="T52" fmla="*/ 2147483647 w 1124"/>
              <a:gd name="T53" fmla="*/ 2147483647 h 1041"/>
              <a:gd name="T54" fmla="*/ 2147483647 w 1124"/>
              <a:gd name="T55" fmla="*/ 2147483647 h 1041"/>
              <a:gd name="T56" fmla="*/ 2147483647 w 1124"/>
              <a:gd name="T57" fmla="*/ 2147483647 h 1041"/>
              <a:gd name="T58" fmla="*/ 2147483647 w 1124"/>
              <a:gd name="T59" fmla="*/ 2147483647 h 1041"/>
              <a:gd name="T60" fmla="*/ 2147483647 w 1124"/>
              <a:gd name="T61" fmla="*/ 2147483647 h 1041"/>
              <a:gd name="T62" fmla="*/ 2147483647 w 1124"/>
              <a:gd name="T63" fmla="*/ 2147483647 h 1041"/>
              <a:gd name="T64" fmla="*/ 2147483647 w 1124"/>
              <a:gd name="T65" fmla="*/ 2147483647 h 1041"/>
              <a:gd name="T66" fmla="*/ 2147483647 w 1124"/>
              <a:gd name="T67" fmla="*/ 2147483647 h 1041"/>
              <a:gd name="T68" fmla="*/ 2147483647 w 1124"/>
              <a:gd name="T69" fmla="*/ 2147483647 h 1041"/>
              <a:gd name="T70" fmla="*/ 2147483647 w 1124"/>
              <a:gd name="T71" fmla="*/ 2147483647 h 1041"/>
              <a:gd name="T72" fmla="*/ 2147483647 w 1124"/>
              <a:gd name="T73" fmla="*/ 2147483647 h 1041"/>
              <a:gd name="T74" fmla="*/ 2147483647 w 1124"/>
              <a:gd name="T75" fmla="*/ 2147483647 h 1041"/>
              <a:gd name="T76" fmla="*/ 2147483647 w 1124"/>
              <a:gd name="T77" fmla="*/ 2147483647 h 1041"/>
              <a:gd name="T78" fmla="*/ 2147483647 w 1124"/>
              <a:gd name="T79" fmla="*/ 2147483647 h 1041"/>
              <a:gd name="T80" fmla="*/ 2147483647 w 1124"/>
              <a:gd name="T81" fmla="*/ 2147483647 h 1041"/>
              <a:gd name="T82" fmla="*/ 2147483647 w 1124"/>
              <a:gd name="T83" fmla="*/ 2147483647 h 1041"/>
              <a:gd name="T84" fmla="*/ 2147483647 w 1124"/>
              <a:gd name="T85" fmla="*/ 2147483647 h 1041"/>
              <a:gd name="T86" fmla="*/ 2147483647 w 1124"/>
              <a:gd name="T87" fmla="*/ 2147483647 h 1041"/>
              <a:gd name="T88" fmla="*/ 2147483647 w 1124"/>
              <a:gd name="T89" fmla="*/ 2147483647 h 1041"/>
              <a:gd name="T90" fmla="*/ 2147483647 w 1124"/>
              <a:gd name="T91" fmla="*/ 2147483647 h 1041"/>
              <a:gd name="T92" fmla="*/ 2147483647 w 1124"/>
              <a:gd name="T93" fmla="*/ 2147483647 h 1041"/>
              <a:gd name="T94" fmla="*/ 2147483647 w 1124"/>
              <a:gd name="T95" fmla="*/ 2147483647 h 1041"/>
              <a:gd name="T96" fmla="*/ 2147483647 w 1124"/>
              <a:gd name="T97" fmla="*/ 2147483647 h 1041"/>
              <a:gd name="T98" fmla="*/ 2147483647 w 1124"/>
              <a:gd name="T99" fmla="*/ 2147483647 h 1041"/>
              <a:gd name="T100" fmla="*/ 0 w 1124"/>
              <a:gd name="T101" fmla="*/ 2147483647 h 1041"/>
              <a:gd name="T102" fmla="*/ 0 w 1124"/>
              <a:gd name="T103" fmla="*/ 2147483647 h 1041"/>
              <a:gd name="T104" fmla="*/ 2147483647 w 1124"/>
              <a:gd name="T105" fmla="*/ 2147483647 h 1041"/>
              <a:gd name="T106" fmla="*/ 2147483647 w 1124"/>
              <a:gd name="T107" fmla="*/ 2147483647 h 1041"/>
              <a:gd name="T108" fmla="*/ 2147483647 w 1124"/>
              <a:gd name="T109" fmla="*/ 0 h 10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24"/>
              <a:gd name="T166" fmla="*/ 0 h 1041"/>
              <a:gd name="T167" fmla="*/ 1124 w 1124"/>
              <a:gd name="T168" fmla="*/ 1041 h 10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24" h="1041">
                <a:moveTo>
                  <a:pt x="326" y="0"/>
                </a:moveTo>
                <a:lnTo>
                  <a:pt x="574" y="9"/>
                </a:lnTo>
                <a:lnTo>
                  <a:pt x="574" y="198"/>
                </a:lnTo>
                <a:lnTo>
                  <a:pt x="701" y="250"/>
                </a:lnTo>
                <a:lnTo>
                  <a:pt x="736" y="233"/>
                </a:lnTo>
                <a:lnTo>
                  <a:pt x="819" y="273"/>
                </a:lnTo>
                <a:lnTo>
                  <a:pt x="868" y="271"/>
                </a:lnTo>
                <a:lnTo>
                  <a:pt x="964" y="230"/>
                </a:lnTo>
                <a:lnTo>
                  <a:pt x="1019" y="269"/>
                </a:lnTo>
                <a:lnTo>
                  <a:pt x="1067" y="279"/>
                </a:lnTo>
                <a:lnTo>
                  <a:pt x="1067" y="433"/>
                </a:lnTo>
                <a:lnTo>
                  <a:pt x="1124" y="529"/>
                </a:lnTo>
                <a:lnTo>
                  <a:pt x="1111" y="660"/>
                </a:lnTo>
                <a:lnTo>
                  <a:pt x="1050" y="712"/>
                </a:lnTo>
                <a:lnTo>
                  <a:pt x="1037" y="664"/>
                </a:lnTo>
                <a:lnTo>
                  <a:pt x="1019" y="686"/>
                </a:lnTo>
                <a:lnTo>
                  <a:pt x="1032" y="717"/>
                </a:lnTo>
                <a:lnTo>
                  <a:pt x="923" y="795"/>
                </a:lnTo>
                <a:lnTo>
                  <a:pt x="897" y="800"/>
                </a:lnTo>
                <a:lnTo>
                  <a:pt x="840" y="839"/>
                </a:lnTo>
                <a:lnTo>
                  <a:pt x="840" y="861"/>
                </a:lnTo>
                <a:lnTo>
                  <a:pt x="823" y="865"/>
                </a:lnTo>
                <a:lnTo>
                  <a:pt x="836" y="891"/>
                </a:lnTo>
                <a:lnTo>
                  <a:pt x="805" y="930"/>
                </a:lnTo>
                <a:lnTo>
                  <a:pt x="823" y="987"/>
                </a:lnTo>
                <a:lnTo>
                  <a:pt x="840" y="1006"/>
                </a:lnTo>
                <a:lnTo>
                  <a:pt x="836" y="1041"/>
                </a:lnTo>
                <a:lnTo>
                  <a:pt x="792" y="1041"/>
                </a:lnTo>
                <a:lnTo>
                  <a:pt x="753" y="1023"/>
                </a:lnTo>
                <a:lnTo>
                  <a:pt x="727" y="1028"/>
                </a:lnTo>
                <a:lnTo>
                  <a:pt x="640" y="997"/>
                </a:lnTo>
                <a:lnTo>
                  <a:pt x="601" y="878"/>
                </a:lnTo>
                <a:lnTo>
                  <a:pt x="539" y="821"/>
                </a:lnTo>
                <a:lnTo>
                  <a:pt x="486" y="717"/>
                </a:lnTo>
                <a:lnTo>
                  <a:pt x="461" y="707"/>
                </a:lnTo>
                <a:lnTo>
                  <a:pt x="432" y="680"/>
                </a:lnTo>
                <a:lnTo>
                  <a:pt x="404" y="680"/>
                </a:lnTo>
                <a:lnTo>
                  <a:pt x="362" y="672"/>
                </a:lnTo>
                <a:lnTo>
                  <a:pt x="330" y="680"/>
                </a:lnTo>
                <a:lnTo>
                  <a:pt x="308" y="733"/>
                </a:lnTo>
                <a:lnTo>
                  <a:pt x="275" y="741"/>
                </a:lnTo>
                <a:lnTo>
                  <a:pt x="204" y="701"/>
                </a:lnTo>
                <a:lnTo>
                  <a:pt x="162" y="651"/>
                </a:lnTo>
                <a:lnTo>
                  <a:pt x="154" y="592"/>
                </a:lnTo>
                <a:lnTo>
                  <a:pt x="124" y="551"/>
                </a:lnTo>
                <a:lnTo>
                  <a:pt x="53" y="494"/>
                </a:lnTo>
                <a:lnTo>
                  <a:pt x="0" y="435"/>
                </a:lnTo>
                <a:lnTo>
                  <a:pt x="0" y="410"/>
                </a:lnTo>
                <a:lnTo>
                  <a:pt x="170" y="412"/>
                </a:lnTo>
                <a:lnTo>
                  <a:pt x="308" y="423"/>
                </a:lnTo>
                <a:lnTo>
                  <a:pt x="326" y="0"/>
                </a:lnTo>
                <a:close/>
              </a:path>
            </a:pathLst>
          </a:custGeom>
          <a:solidFill>
            <a:srgbClr val="5383B7"/>
          </a:solidFill>
          <a:ln w="12701">
            <a:solidFill>
              <a:srgbClr val="000000"/>
            </a:solidFill>
            <a:round/>
            <a:headEnd/>
            <a:tailEnd/>
          </a:ln>
        </p:spPr>
        <p:txBody>
          <a:bodyPr/>
          <a:lstStyle/>
          <a:p>
            <a:endParaRPr lang="en-US"/>
          </a:p>
        </p:txBody>
      </p:sp>
      <p:sp>
        <p:nvSpPr>
          <p:cNvPr id="55" name="Freeform 28">
            <a:extLst>
              <a:ext uri="{FF2B5EF4-FFF2-40B4-BE49-F238E27FC236}">
                <a16:creationId xmlns:a16="http://schemas.microsoft.com/office/drawing/2014/main" id="{BDF75FE6-6B66-4FC0-8960-7A645B9F3F11}"/>
              </a:ext>
            </a:extLst>
          </p:cNvPr>
          <p:cNvSpPr>
            <a:spLocks/>
          </p:cNvSpPr>
          <p:nvPr/>
        </p:nvSpPr>
        <p:spPr bwMode="auto">
          <a:xfrm>
            <a:off x="3388722" y="1605151"/>
            <a:ext cx="1035050" cy="649287"/>
          </a:xfrm>
          <a:custGeom>
            <a:avLst/>
            <a:gdLst>
              <a:gd name="T0" fmla="*/ 2147483647 w 541"/>
              <a:gd name="T1" fmla="*/ 0 h 317"/>
              <a:gd name="T2" fmla="*/ 2147483647 w 541"/>
              <a:gd name="T3" fmla="*/ 2147483647 h 317"/>
              <a:gd name="T4" fmla="*/ 2147483647 w 541"/>
              <a:gd name="T5" fmla="*/ 2147483647 h 317"/>
              <a:gd name="T6" fmla="*/ 0 w 541"/>
              <a:gd name="T7" fmla="*/ 2147483647 h 317"/>
              <a:gd name="T8" fmla="*/ 2147483647 w 541"/>
              <a:gd name="T9" fmla="*/ 0 h 317"/>
              <a:gd name="T10" fmla="*/ 2147483647 w 541"/>
              <a:gd name="T11" fmla="*/ 2147483647 h 317"/>
              <a:gd name="T12" fmla="*/ 2147483647 w 541"/>
              <a:gd name="T13" fmla="*/ 2147483647 h 317"/>
              <a:gd name="T14" fmla="*/ 2147483647 w 541"/>
              <a:gd name="T15" fmla="*/ 2147483647 h 317"/>
              <a:gd name="T16" fmla="*/ 2147483647 w 541"/>
              <a:gd name="T17" fmla="*/ 2147483647 h 317"/>
              <a:gd name="T18" fmla="*/ 2147483647 w 541"/>
              <a:gd name="T19" fmla="*/ 2147483647 h 317"/>
              <a:gd name="T20" fmla="*/ 2147483647 w 541"/>
              <a:gd name="T21" fmla="*/ 2147483647 h 317"/>
              <a:gd name="T22" fmla="*/ 0 w 541"/>
              <a:gd name="T23" fmla="*/ 2147483647 h 317"/>
              <a:gd name="T24" fmla="*/ 2147483647 w 541"/>
              <a:gd name="T25" fmla="*/ 0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1"/>
              <a:gd name="T40" fmla="*/ 0 h 317"/>
              <a:gd name="T41" fmla="*/ 541 w 541"/>
              <a:gd name="T42" fmla="*/ 317 h 3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1" h="317">
                <a:moveTo>
                  <a:pt x="2" y="0"/>
                </a:moveTo>
                <a:lnTo>
                  <a:pt x="454" y="10"/>
                </a:lnTo>
                <a:lnTo>
                  <a:pt x="487" y="103"/>
                </a:lnTo>
                <a:lnTo>
                  <a:pt x="519" y="174"/>
                </a:lnTo>
                <a:lnTo>
                  <a:pt x="541" y="290"/>
                </a:lnTo>
                <a:lnTo>
                  <a:pt x="528" y="317"/>
                </a:lnTo>
                <a:lnTo>
                  <a:pt x="361" y="312"/>
                </a:lnTo>
                <a:lnTo>
                  <a:pt x="0" y="306"/>
                </a:lnTo>
                <a:lnTo>
                  <a:pt x="2" y="0"/>
                </a:lnTo>
                <a:close/>
              </a:path>
            </a:pathLst>
          </a:custGeom>
          <a:solidFill>
            <a:srgbClr val="5383B7"/>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57" name="Freeform 29">
            <a:extLst>
              <a:ext uri="{FF2B5EF4-FFF2-40B4-BE49-F238E27FC236}">
                <a16:creationId xmlns:a16="http://schemas.microsoft.com/office/drawing/2014/main" id="{FBF091A4-ECB3-4FA0-BDDC-93C674144965}"/>
              </a:ext>
            </a:extLst>
          </p:cNvPr>
          <p:cNvSpPr>
            <a:spLocks/>
          </p:cNvSpPr>
          <p:nvPr/>
        </p:nvSpPr>
        <p:spPr bwMode="auto">
          <a:xfrm>
            <a:off x="3363322" y="2229038"/>
            <a:ext cx="1084262" cy="755650"/>
          </a:xfrm>
          <a:custGeom>
            <a:avLst/>
            <a:gdLst>
              <a:gd name="T0" fmla="*/ 2147483647 w 568"/>
              <a:gd name="T1" fmla="*/ 0 h 371"/>
              <a:gd name="T2" fmla="*/ 2147483647 w 568"/>
              <a:gd name="T3" fmla="*/ 2147483647 h 371"/>
              <a:gd name="T4" fmla="*/ 2147483647 w 568"/>
              <a:gd name="T5" fmla="*/ 2147483647 h 371"/>
              <a:gd name="T6" fmla="*/ 0 w 568"/>
              <a:gd name="T7" fmla="*/ 2147483647 h 371"/>
              <a:gd name="T8" fmla="*/ 2147483647 w 568"/>
              <a:gd name="T9" fmla="*/ 0 h 371"/>
              <a:gd name="T10" fmla="*/ 2147483647 w 568"/>
              <a:gd name="T11" fmla="*/ 2147483647 h 371"/>
              <a:gd name="T12" fmla="*/ 0 w 568"/>
              <a:gd name="T13" fmla="*/ 2147483647 h 371"/>
              <a:gd name="T14" fmla="*/ 2147483647 w 568"/>
              <a:gd name="T15" fmla="*/ 2147483647 h 371"/>
              <a:gd name="T16" fmla="*/ 2147483647 w 568"/>
              <a:gd name="T17" fmla="*/ 2147483647 h 371"/>
              <a:gd name="T18" fmla="*/ 2147483647 w 568"/>
              <a:gd name="T19" fmla="*/ 2147483647 h 371"/>
              <a:gd name="T20" fmla="*/ 2147483647 w 568"/>
              <a:gd name="T21" fmla="*/ 2147483647 h 371"/>
              <a:gd name="T22" fmla="*/ 2147483647 w 568"/>
              <a:gd name="T23" fmla="*/ 2147483647 h 371"/>
              <a:gd name="T24" fmla="*/ 2147483647 w 568"/>
              <a:gd name="T25" fmla="*/ 2147483647 h 371"/>
              <a:gd name="T26" fmla="*/ 2147483647 w 568"/>
              <a:gd name="T27" fmla="*/ 2147483647 h 371"/>
              <a:gd name="T28" fmla="*/ 2147483647 w 568"/>
              <a:gd name="T29" fmla="*/ 2147483647 h 371"/>
              <a:gd name="T30" fmla="*/ 2147483647 w 568"/>
              <a:gd name="T31" fmla="*/ 2147483647 h 371"/>
              <a:gd name="T32" fmla="*/ 2147483647 w 568"/>
              <a:gd name="T33" fmla="*/ 2147483647 h 371"/>
              <a:gd name="T34" fmla="*/ 2147483647 w 568"/>
              <a:gd name="T35" fmla="*/ 0 h 3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8"/>
              <a:gd name="T55" fmla="*/ 0 h 371"/>
              <a:gd name="T56" fmla="*/ 568 w 568"/>
              <a:gd name="T57" fmla="*/ 371 h 3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8" h="371">
                <a:moveTo>
                  <a:pt x="10" y="0"/>
                </a:moveTo>
                <a:lnTo>
                  <a:pt x="8" y="144"/>
                </a:lnTo>
                <a:lnTo>
                  <a:pt x="0" y="312"/>
                </a:lnTo>
                <a:lnTo>
                  <a:pt x="412" y="318"/>
                </a:lnTo>
                <a:lnTo>
                  <a:pt x="456" y="341"/>
                </a:lnTo>
                <a:lnTo>
                  <a:pt x="486" y="310"/>
                </a:lnTo>
                <a:lnTo>
                  <a:pt x="568" y="371"/>
                </a:lnTo>
                <a:lnTo>
                  <a:pt x="556" y="307"/>
                </a:lnTo>
                <a:lnTo>
                  <a:pt x="564" y="257"/>
                </a:lnTo>
                <a:lnTo>
                  <a:pt x="568" y="89"/>
                </a:lnTo>
                <a:lnTo>
                  <a:pt x="532" y="52"/>
                </a:lnTo>
                <a:lnTo>
                  <a:pt x="546" y="6"/>
                </a:lnTo>
                <a:lnTo>
                  <a:pt x="276" y="4"/>
                </a:lnTo>
                <a:lnTo>
                  <a:pt x="10" y="0"/>
                </a:lnTo>
                <a:close/>
              </a:path>
            </a:pathLst>
          </a:custGeom>
          <a:solidFill>
            <a:srgbClr val="5383B7"/>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59" name="Freeform 30">
            <a:extLst>
              <a:ext uri="{FF2B5EF4-FFF2-40B4-BE49-F238E27FC236}">
                <a16:creationId xmlns:a16="http://schemas.microsoft.com/office/drawing/2014/main" id="{77D94F25-6715-4C69-96F1-9332C1697FAE}"/>
              </a:ext>
            </a:extLst>
          </p:cNvPr>
          <p:cNvSpPr>
            <a:spLocks/>
          </p:cNvSpPr>
          <p:nvPr/>
        </p:nvSpPr>
        <p:spPr bwMode="auto">
          <a:xfrm>
            <a:off x="3345859" y="2857688"/>
            <a:ext cx="1290638" cy="622300"/>
          </a:xfrm>
          <a:custGeom>
            <a:avLst/>
            <a:gdLst>
              <a:gd name="T0" fmla="*/ 2147483647 w 677"/>
              <a:gd name="T1" fmla="*/ 0 h 305"/>
              <a:gd name="T2" fmla="*/ 2147483647 w 677"/>
              <a:gd name="T3" fmla="*/ 2147483647 h 305"/>
              <a:gd name="T4" fmla="*/ 2147483647 w 677"/>
              <a:gd name="T5" fmla="*/ 2147483647 h 305"/>
              <a:gd name="T6" fmla="*/ 0 w 677"/>
              <a:gd name="T7" fmla="*/ 2147483647 h 305"/>
              <a:gd name="T8" fmla="*/ 2147483647 w 677"/>
              <a:gd name="T9" fmla="*/ 0 h 305"/>
              <a:gd name="T10" fmla="*/ 0 w 677"/>
              <a:gd name="T11" fmla="*/ 2147483647 h 305"/>
              <a:gd name="T12" fmla="*/ 2147483647 w 677"/>
              <a:gd name="T13" fmla="*/ 2147483647 h 305"/>
              <a:gd name="T14" fmla="*/ 2147483647 w 677"/>
              <a:gd name="T15" fmla="*/ 2147483647 h 305"/>
              <a:gd name="T16" fmla="*/ 2147483647 w 677"/>
              <a:gd name="T17" fmla="*/ 2147483647 h 305"/>
              <a:gd name="T18" fmla="*/ 2147483647 w 677"/>
              <a:gd name="T19" fmla="*/ 2147483647 h 305"/>
              <a:gd name="T20" fmla="*/ 2147483647 w 677"/>
              <a:gd name="T21" fmla="*/ 2147483647 h 305"/>
              <a:gd name="T22" fmla="*/ 2147483647 w 677"/>
              <a:gd name="T23" fmla="*/ 2147483647 h 305"/>
              <a:gd name="T24" fmla="*/ 2147483647 w 677"/>
              <a:gd name="T25" fmla="*/ 2147483647 h 305"/>
              <a:gd name="T26" fmla="*/ 2147483647 w 677"/>
              <a:gd name="T27" fmla="*/ 2147483647 h 305"/>
              <a:gd name="T28" fmla="*/ 2147483647 w 677"/>
              <a:gd name="T29" fmla="*/ 2147483647 h 305"/>
              <a:gd name="T30" fmla="*/ 2147483647 w 677"/>
              <a:gd name="T31" fmla="*/ 2147483647 h 305"/>
              <a:gd name="T32" fmla="*/ 2147483647 w 677"/>
              <a:gd name="T33" fmla="*/ 2147483647 h 305"/>
              <a:gd name="T34" fmla="*/ 2147483647 w 677"/>
              <a:gd name="T35" fmla="*/ 2147483647 h 305"/>
              <a:gd name="T36" fmla="*/ 2147483647 w 677"/>
              <a:gd name="T37" fmla="*/ 0 h 3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7"/>
              <a:gd name="T58" fmla="*/ 0 h 305"/>
              <a:gd name="T59" fmla="*/ 677 w 677"/>
              <a:gd name="T60" fmla="*/ 305 h 3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7" h="305">
                <a:moveTo>
                  <a:pt x="7" y="0"/>
                </a:moveTo>
                <a:lnTo>
                  <a:pt x="0" y="202"/>
                </a:lnTo>
                <a:lnTo>
                  <a:pt x="152" y="206"/>
                </a:lnTo>
                <a:lnTo>
                  <a:pt x="151" y="305"/>
                </a:lnTo>
                <a:lnTo>
                  <a:pt x="357" y="302"/>
                </a:lnTo>
                <a:lnTo>
                  <a:pt x="542" y="299"/>
                </a:lnTo>
                <a:lnTo>
                  <a:pt x="677" y="302"/>
                </a:lnTo>
                <a:lnTo>
                  <a:pt x="635" y="217"/>
                </a:lnTo>
                <a:lnTo>
                  <a:pt x="606" y="137"/>
                </a:lnTo>
                <a:lnTo>
                  <a:pt x="574" y="54"/>
                </a:lnTo>
                <a:lnTo>
                  <a:pt x="497" y="2"/>
                </a:lnTo>
                <a:lnTo>
                  <a:pt x="462" y="32"/>
                </a:lnTo>
                <a:lnTo>
                  <a:pt x="420" y="10"/>
                </a:lnTo>
                <a:lnTo>
                  <a:pt x="235" y="4"/>
                </a:lnTo>
                <a:lnTo>
                  <a:pt x="7" y="0"/>
                </a:lnTo>
                <a:close/>
              </a:path>
            </a:pathLst>
          </a:custGeom>
          <a:solidFill>
            <a:srgbClr val="5383B7"/>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61" name="Freeform 31">
            <a:extLst>
              <a:ext uri="{FF2B5EF4-FFF2-40B4-BE49-F238E27FC236}">
                <a16:creationId xmlns:a16="http://schemas.microsoft.com/office/drawing/2014/main" id="{20D3C7A6-1563-4807-B020-B7C7D822477F}"/>
              </a:ext>
            </a:extLst>
          </p:cNvPr>
          <p:cNvSpPr>
            <a:spLocks/>
          </p:cNvSpPr>
          <p:nvPr/>
        </p:nvSpPr>
        <p:spPr bwMode="auto">
          <a:xfrm>
            <a:off x="3618909" y="3465701"/>
            <a:ext cx="1139825" cy="619125"/>
          </a:xfrm>
          <a:custGeom>
            <a:avLst/>
            <a:gdLst>
              <a:gd name="T0" fmla="*/ 2147483647 w 596"/>
              <a:gd name="T1" fmla="*/ 0 h 304"/>
              <a:gd name="T2" fmla="*/ 2147483647 w 596"/>
              <a:gd name="T3" fmla="*/ 2147483647 h 304"/>
              <a:gd name="T4" fmla="*/ 2147483647 w 596"/>
              <a:gd name="T5" fmla="*/ 2147483647 h 304"/>
              <a:gd name="T6" fmla="*/ 0 w 596"/>
              <a:gd name="T7" fmla="*/ 2147483647 h 304"/>
              <a:gd name="T8" fmla="*/ 2147483647 w 596"/>
              <a:gd name="T9" fmla="*/ 2147483647 h 304"/>
              <a:gd name="T10" fmla="*/ 2147483647 w 596"/>
              <a:gd name="T11" fmla="*/ 2147483647 h 304"/>
              <a:gd name="T12" fmla="*/ 0 w 596"/>
              <a:gd name="T13" fmla="*/ 2147483647 h 304"/>
              <a:gd name="T14" fmla="*/ 2147483647 w 596"/>
              <a:gd name="T15" fmla="*/ 2147483647 h 304"/>
              <a:gd name="T16" fmla="*/ 2147483647 w 596"/>
              <a:gd name="T17" fmla="*/ 2147483647 h 304"/>
              <a:gd name="T18" fmla="*/ 2147483647 w 596"/>
              <a:gd name="T19" fmla="*/ 2147483647 h 304"/>
              <a:gd name="T20" fmla="*/ 2147483647 w 596"/>
              <a:gd name="T21" fmla="*/ 2147483647 h 304"/>
              <a:gd name="T22" fmla="*/ 2147483647 w 596"/>
              <a:gd name="T23" fmla="*/ 2147483647 h 304"/>
              <a:gd name="T24" fmla="*/ 2147483647 w 596"/>
              <a:gd name="T25" fmla="*/ 0 h 304"/>
              <a:gd name="T26" fmla="*/ 2147483647 w 596"/>
              <a:gd name="T27" fmla="*/ 2147483647 h 304"/>
              <a:gd name="T28" fmla="*/ 2147483647 w 596"/>
              <a:gd name="T29" fmla="*/ 2147483647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6"/>
              <a:gd name="T46" fmla="*/ 0 h 304"/>
              <a:gd name="T47" fmla="*/ 596 w 596"/>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6" h="304">
                <a:moveTo>
                  <a:pt x="6" y="3"/>
                </a:moveTo>
                <a:lnTo>
                  <a:pt x="4" y="177"/>
                </a:lnTo>
                <a:lnTo>
                  <a:pt x="0" y="301"/>
                </a:lnTo>
                <a:lnTo>
                  <a:pt x="596" y="304"/>
                </a:lnTo>
                <a:lnTo>
                  <a:pt x="584" y="145"/>
                </a:lnTo>
                <a:lnTo>
                  <a:pt x="584" y="86"/>
                </a:lnTo>
                <a:lnTo>
                  <a:pt x="536" y="49"/>
                </a:lnTo>
                <a:lnTo>
                  <a:pt x="551" y="17"/>
                </a:lnTo>
                <a:lnTo>
                  <a:pt x="530" y="0"/>
                </a:lnTo>
                <a:lnTo>
                  <a:pt x="260" y="3"/>
                </a:lnTo>
                <a:lnTo>
                  <a:pt x="6" y="3"/>
                </a:lnTo>
                <a:close/>
              </a:path>
            </a:pathLst>
          </a:custGeom>
          <a:solidFill>
            <a:schemeClr val="bg1">
              <a:lumMod val="85000"/>
            </a:schemeClr>
          </a:solidFill>
          <a:ln w="12701">
            <a:solidFill>
              <a:srgbClr val="000000"/>
            </a:solidFill>
            <a:round/>
            <a:headEnd/>
            <a:tailEnd/>
          </a:ln>
        </p:spPr>
        <p:txBody>
          <a:bodyPr/>
          <a:lstStyle/>
          <a:p>
            <a:endParaRPr lang="en-US" sz="1000"/>
          </a:p>
        </p:txBody>
      </p:sp>
      <p:sp>
        <p:nvSpPr>
          <p:cNvPr id="63" name="Freeform 32">
            <a:extLst>
              <a:ext uri="{FF2B5EF4-FFF2-40B4-BE49-F238E27FC236}">
                <a16:creationId xmlns:a16="http://schemas.microsoft.com/office/drawing/2014/main" id="{369B8CDC-8B03-4725-B136-B67D496FB923}"/>
              </a:ext>
            </a:extLst>
          </p:cNvPr>
          <p:cNvSpPr>
            <a:spLocks/>
          </p:cNvSpPr>
          <p:nvPr/>
        </p:nvSpPr>
        <p:spPr bwMode="auto">
          <a:xfrm>
            <a:off x="3447459" y="4095938"/>
            <a:ext cx="1325563" cy="681038"/>
          </a:xfrm>
          <a:custGeom>
            <a:avLst/>
            <a:gdLst>
              <a:gd name="T0" fmla="*/ 2147483647 w 695"/>
              <a:gd name="T1" fmla="*/ 0 h 334"/>
              <a:gd name="T2" fmla="*/ 2147483647 w 695"/>
              <a:gd name="T3" fmla="*/ 2147483647 h 334"/>
              <a:gd name="T4" fmla="*/ 2147483647 w 695"/>
              <a:gd name="T5" fmla="*/ 2147483647 h 334"/>
              <a:gd name="T6" fmla="*/ 0 w 695"/>
              <a:gd name="T7" fmla="*/ 2147483647 h 334"/>
              <a:gd name="T8" fmla="*/ 2147483647 w 695"/>
              <a:gd name="T9" fmla="*/ 0 h 334"/>
              <a:gd name="T10" fmla="*/ 0 w 695"/>
              <a:gd name="T11" fmla="*/ 2147483647 h 334"/>
              <a:gd name="T12" fmla="*/ 2147483647 w 695"/>
              <a:gd name="T13" fmla="*/ 2147483647 h 334"/>
              <a:gd name="T14" fmla="*/ 2147483647 w 695"/>
              <a:gd name="T15" fmla="*/ 2147483647 h 334"/>
              <a:gd name="T16" fmla="*/ 2147483647 w 695"/>
              <a:gd name="T17" fmla="*/ 2147483647 h 334"/>
              <a:gd name="T18" fmla="*/ 2147483647 w 695"/>
              <a:gd name="T19" fmla="*/ 2147483647 h 334"/>
              <a:gd name="T20" fmla="*/ 2147483647 w 695"/>
              <a:gd name="T21" fmla="*/ 2147483647 h 334"/>
              <a:gd name="T22" fmla="*/ 2147483647 w 695"/>
              <a:gd name="T23" fmla="*/ 2147483647 h 334"/>
              <a:gd name="T24" fmla="*/ 2147483647 w 695"/>
              <a:gd name="T25" fmla="*/ 2147483647 h 334"/>
              <a:gd name="T26" fmla="*/ 2147483647 w 695"/>
              <a:gd name="T27" fmla="*/ 2147483647 h 334"/>
              <a:gd name="T28" fmla="*/ 2147483647 w 695"/>
              <a:gd name="T29" fmla="*/ 2147483647 h 334"/>
              <a:gd name="T30" fmla="*/ 2147483647 w 695"/>
              <a:gd name="T31" fmla="*/ 2147483647 h 334"/>
              <a:gd name="T32" fmla="*/ 2147483647 w 695"/>
              <a:gd name="T33" fmla="*/ 0 h 3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5"/>
              <a:gd name="T52" fmla="*/ 0 h 334"/>
              <a:gd name="T53" fmla="*/ 695 w 695"/>
              <a:gd name="T54" fmla="*/ 334 h 3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5" h="334">
                <a:moveTo>
                  <a:pt x="4" y="0"/>
                </a:moveTo>
                <a:lnTo>
                  <a:pt x="0" y="59"/>
                </a:lnTo>
                <a:lnTo>
                  <a:pt x="247" y="68"/>
                </a:lnTo>
                <a:lnTo>
                  <a:pt x="248" y="258"/>
                </a:lnTo>
                <a:lnTo>
                  <a:pt x="375" y="311"/>
                </a:lnTo>
                <a:lnTo>
                  <a:pt x="410" y="292"/>
                </a:lnTo>
                <a:lnTo>
                  <a:pt x="490" y="334"/>
                </a:lnTo>
                <a:lnTo>
                  <a:pt x="542" y="332"/>
                </a:lnTo>
                <a:lnTo>
                  <a:pt x="638" y="292"/>
                </a:lnTo>
                <a:lnTo>
                  <a:pt x="695" y="331"/>
                </a:lnTo>
                <a:lnTo>
                  <a:pt x="695" y="125"/>
                </a:lnTo>
                <a:lnTo>
                  <a:pt x="677" y="4"/>
                </a:lnTo>
                <a:lnTo>
                  <a:pt x="4" y="0"/>
                </a:lnTo>
                <a:close/>
              </a:path>
            </a:pathLst>
          </a:custGeom>
          <a:solidFill>
            <a:srgbClr val="5383B7"/>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65" name="Freeform 33">
            <a:extLst>
              <a:ext uri="{FF2B5EF4-FFF2-40B4-BE49-F238E27FC236}">
                <a16:creationId xmlns:a16="http://schemas.microsoft.com/office/drawing/2014/main" id="{B577753C-3F88-48C6-B776-82840B3FBDD4}"/>
              </a:ext>
            </a:extLst>
          </p:cNvPr>
          <p:cNvSpPr>
            <a:spLocks/>
          </p:cNvSpPr>
          <p:nvPr/>
        </p:nvSpPr>
        <p:spPr bwMode="auto">
          <a:xfrm>
            <a:off x="4768259" y="4103876"/>
            <a:ext cx="744538" cy="744537"/>
          </a:xfrm>
          <a:custGeom>
            <a:avLst/>
            <a:gdLst>
              <a:gd name="T0" fmla="*/ 2147483647 w 391"/>
              <a:gd name="T1" fmla="*/ 0 h 364"/>
              <a:gd name="T2" fmla="*/ 2147483647 w 391"/>
              <a:gd name="T3" fmla="*/ 2147483647 h 364"/>
              <a:gd name="T4" fmla="*/ 2147483647 w 391"/>
              <a:gd name="T5" fmla="*/ 2147483647 h 364"/>
              <a:gd name="T6" fmla="*/ 0 w 391"/>
              <a:gd name="T7" fmla="*/ 2147483647 h 364"/>
              <a:gd name="T8" fmla="*/ 0 w 391"/>
              <a:gd name="T9" fmla="*/ 2147483647 h 364"/>
              <a:gd name="T10" fmla="*/ 2147483647 w 391"/>
              <a:gd name="T11" fmla="*/ 2147483647 h 364"/>
              <a:gd name="T12" fmla="*/ 2147483647 w 391"/>
              <a:gd name="T13" fmla="*/ 0 h 364"/>
              <a:gd name="T14" fmla="*/ 2147483647 w 391"/>
              <a:gd name="T15" fmla="*/ 2147483647 h 364"/>
              <a:gd name="T16" fmla="*/ 2147483647 w 391"/>
              <a:gd name="T17" fmla="*/ 2147483647 h 364"/>
              <a:gd name="T18" fmla="*/ 2147483647 w 391"/>
              <a:gd name="T19" fmla="*/ 2147483647 h 364"/>
              <a:gd name="T20" fmla="*/ 2147483647 w 391"/>
              <a:gd name="T21" fmla="*/ 2147483647 h 364"/>
              <a:gd name="T22" fmla="*/ 2147483647 w 391"/>
              <a:gd name="T23" fmla="*/ 2147483647 h 364"/>
              <a:gd name="T24" fmla="*/ 2147483647 w 391"/>
              <a:gd name="T25" fmla="*/ 2147483647 h 364"/>
              <a:gd name="T26" fmla="*/ 2147483647 w 391"/>
              <a:gd name="T27" fmla="*/ 2147483647 h 364"/>
              <a:gd name="T28" fmla="*/ 2147483647 w 391"/>
              <a:gd name="T29" fmla="*/ 2147483647 h 364"/>
              <a:gd name="T30" fmla="*/ 2147483647 w 391"/>
              <a:gd name="T31" fmla="*/ 2147483647 h 364"/>
              <a:gd name="T32" fmla="*/ 2147483647 w 391"/>
              <a:gd name="T33" fmla="*/ 2147483647 h 364"/>
              <a:gd name="T34" fmla="*/ 2147483647 w 391"/>
              <a:gd name="T35" fmla="*/ 2147483647 h 364"/>
              <a:gd name="T36" fmla="*/ 2147483647 w 391"/>
              <a:gd name="T37" fmla="*/ 2147483647 h 364"/>
              <a:gd name="T38" fmla="*/ 0 w 391"/>
              <a:gd name="T39" fmla="*/ 214748364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1"/>
              <a:gd name="T61" fmla="*/ 0 h 364"/>
              <a:gd name="T62" fmla="*/ 391 w 391"/>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1" h="364">
                <a:moveTo>
                  <a:pt x="0" y="33"/>
                </a:moveTo>
                <a:lnTo>
                  <a:pt x="155" y="14"/>
                </a:lnTo>
                <a:lnTo>
                  <a:pt x="345" y="0"/>
                </a:lnTo>
                <a:lnTo>
                  <a:pt x="335" y="48"/>
                </a:lnTo>
                <a:lnTo>
                  <a:pt x="377" y="37"/>
                </a:lnTo>
                <a:lnTo>
                  <a:pt x="391" y="69"/>
                </a:lnTo>
                <a:lnTo>
                  <a:pt x="348" y="98"/>
                </a:lnTo>
                <a:lnTo>
                  <a:pt x="358" y="149"/>
                </a:lnTo>
                <a:lnTo>
                  <a:pt x="313" y="234"/>
                </a:lnTo>
                <a:lnTo>
                  <a:pt x="280" y="286"/>
                </a:lnTo>
                <a:lnTo>
                  <a:pt x="298" y="353"/>
                </a:lnTo>
                <a:lnTo>
                  <a:pt x="57" y="364"/>
                </a:lnTo>
                <a:lnTo>
                  <a:pt x="56" y="324"/>
                </a:lnTo>
                <a:lnTo>
                  <a:pt x="8" y="315"/>
                </a:lnTo>
                <a:lnTo>
                  <a:pt x="8" y="98"/>
                </a:lnTo>
                <a:lnTo>
                  <a:pt x="0" y="33"/>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67" name="Freeform 34">
            <a:extLst>
              <a:ext uri="{FF2B5EF4-FFF2-40B4-BE49-F238E27FC236}">
                <a16:creationId xmlns:a16="http://schemas.microsoft.com/office/drawing/2014/main" id="{F6A8221A-CFD2-43E7-8DC6-168FFB20BA73}"/>
              </a:ext>
            </a:extLst>
          </p:cNvPr>
          <p:cNvSpPr>
            <a:spLocks/>
          </p:cNvSpPr>
          <p:nvPr/>
        </p:nvSpPr>
        <p:spPr bwMode="auto">
          <a:xfrm>
            <a:off x="4855572" y="4845238"/>
            <a:ext cx="909637" cy="781050"/>
          </a:xfrm>
          <a:custGeom>
            <a:avLst/>
            <a:gdLst>
              <a:gd name="T0" fmla="*/ 2147483647 w 477"/>
              <a:gd name="T1" fmla="*/ 0 h 383"/>
              <a:gd name="T2" fmla="*/ 2147483647 w 477"/>
              <a:gd name="T3" fmla="*/ 2147483647 h 383"/>
              <a:gd name="T4" fmla="*/ 2147483647 w 477"/>
              <a:gd name="T5" fmla="*/ 2147483647 h 383"/>
              <a:gd name="T6" fmla="*/ 0 w 477"/>
              <a:gd name="T7" fmla="*/ 2147483647 h 383"/>
              <a:gd name="T8" fmla="*/ 0 w 477"/>
              <a:gd name="T9" fmla="*/ 2147483647 h 383"/>
              <a:gd name="T10" fmla="*/ 2147483647 w 477"/>
              <a:gd name="T11" fmla="*/ 0 h 383"/>
              <a:gd name="T12" fmla="*/ 2147483647 w 477"/>
              <a:gd name="T13" fmla="*/ 2147483647 h 383"/>
              <a:gd name="T14" fmla="*/ 2147483647 w 477"/>
              <a:gd name="T15" fmla="*/ 2147483647 h 383"/>
              <a:gd name="T16" fmla="*/ 2147483647 w 477"/>
              <a:gd name="T17" fmla="*/ 2147483647 h 383"/>
              <a:gd name="T18" fmla="*/ 2147483647 w 477"/>
              <a:gd name="T19" fmla="*/ 2147483647 h 383"/>
              <a:gd name="T20" fmla="*/ 2147483647 w 477"/>
              <a:gd name="T21" fmla="*/ 2147483647 h 383"/>
              <a:gd name="T22" fmla="*/ 2147483647 w 477"/>
              <a:gd name="T23" fmla="*/ 2147483647 h 383"/>
              <a:gd name="T24" fmla="*/ 2147483647 w 477"/>
              <a:gd name="T25" fmla="*/ 2147483647 h 383"/>
              <a:gd name="T26" fmla="*/ 2147483647 w 477"/>
              <a:gd name="T27" fmla="*/ 2147483647 h 383"/>
              <a:gd name="T28" fmla="*/ 2147483647 w 477"/>
              <a:gd name="T29" fmla="*/ 2147483647 h 383"/>
              <a:gd name="T30" fmla="*/ 2147483647 w 477"/>
              <a:gd name="T31" fmla="*/ 2147483647 h 383"/>
              <a:gd name="T32" fmla="*/ 2147483647 w 477"/>
              <a:gd name="T33" fmla="*/ 2147483647 h 383"/>
              <a:gd name="T34" fmla="*/ 2147483647 w 477"/>
              <a:gd name="T35" fmla="*/ 2147483647 h 383"/>
              <a:gd name="T36" fmla="*/ 2147483647 w 477"/>
              <a:gd name="T37" fmla="*/ 2147483647 h 383"/>
              <a:gd name="T38" fmla="*/ 2147483647 w 477"/>
              <a:gd name="T39" fmla="*/ 2147483647 h 383"/>
              <a:gd name="T40" fmla="*/ 2147483647 w 477"/>
              <a:gd name="T41" fmla="*/ 2147483647 h 383"/>
              <a:gd name="T42" fmla="*/ 2147483647 w 477"/>
              <a:gd name="T43" fmla="*/ 2147483647 h 383"/>
              <a:gd name="T44" fmla="*/ 2147483647 w 477"/>
              <a:gd name="T45" fmla="*/ 2147483647 h 383"/>
              <a:gd name="T46" fmla="*/ 2147483647 w 477"/>
              <a:gd name="T47" fmla="*/ 2147483647 h 383"/>
              <a:gd name="T48" fmla="*/ 2147483647 w 477"/>
              <a:gd name="T49" fmla="*/ 2147483647 h 383"/>
              <a:gd name="T50" fmla="*/ 2147483647 w 477"/>
              <a:gd name="T51" fmla="*/ 2147483647 h 383"/>
              <a:gd name="T52" fmla="*/ 2147483647 w 477"/>
              <a:gd name="T53" fmla="*/ 2147483647 h 383"/>
              <a:gd name="T54" fmla="*/ 2147483647 w 477"/>
              <a:gd name="T55" fmla="*/ 2147483647 h 383"/>
              <a:gd name="T56" fmla="*/ 2147483647 w 477"/>
              <a:gd name="T57" fmla="*/ 2147483647 h 383"/>
              <a:gd name="T58" fmla="*/ 2147483647 w 477"/>
              <a:gd name="T59" fmla="*/ 2147483647 h 383"/>
              <a:gd name="T60" fmla="*/ 2147483647 w 477"/>
              <a:gd name="T61" fmla="*/ 2147483647 h 383"/>
              <a:gd name="T62" fmla="*/ 2147483647 w 477"/>
              <a:gd name="T63" fmla="*/ 2147483647 h 383"/>
              <a:gd name="T64" fmla="*/ 2147483647 w 477"/>
              <a:gd name="T65" fmla="*/ 2147483647 h 383"/>
              <a:gd name="T66" fmla="*/ 2147483647 w 477"/>
              <a:gd name="T67" fmla="*/ 2147483647 h 383"/>
              <a:gd name="T68" fmla="*/ 2147483647 w 477"/>
              <a:gd name="T69" fmla="*/ 2147483647 h 383"/>
              <a:gd name="T70" fmla="*/ 2147483647 w 477"/>
              <a:gd name="T71" fmla="*/ 2147483647 h 383"/>
              <a:gd name="T72" fmla="*/ 2147483647 w 477"/>
              <a:gd name="T73" fmla="*/ 2147483647 h 383"/>
              <a:gd name="T74" fmla="*/ 2147483647 w 477"/>
              <a:gd name="T75" fmla="*/ 2147483647 h 383"/>
              <a:gd name="T76" fmla="*/ 0 w 477"/>
              <a:gd name="T77" fmla="*/ 2147483647 h 3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7"/>
              <a:gd name="T118" fmla="*/ 0 h 383"/>
              <a:gd name="T119" fmla="*/ 477 w 477"/>
              <a:gd name="T120" fmla="*/ 383 h 3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7" h="383">
                <a:moveTo>
                  <a:pt x="0" y="9"/>
                </a:moveTo>
                <a:lnTo>
                  <a:pt x="239" y="0"/>
                </a:lnTo>
                <a:lnTo>
                  <a:pt x="281" y="79"/>
                </a:lnTo>
                <a:lnTo>
                  <a:pt x="244" y="172"/>
                </a:lnTo>
                <a:lnTo>
                  <a:pt x="233" y="214"/>
                </a:lnTo>
                <a:lnTo>
                  <a:pt x="393" y="197"/>
                </a:lnTo>
                <a:lnTo>
                  <a:pt x="403" y="258"/>
                </a:lnTo>
                <a:lnTo>
                  <a:pt x="355" y="252"/>
                </a:lnTo>
                <a:lnTo>
                  <a:pt x="333" y="278"/>
                </a:lnTo>
                <a:lnTo>
                  <a:pt x="358" y="295"/>
                </a:lnTo>
                <a:lnTo>
                  <a:pt x="401" y="275"/>
                </a:lnTo>
                <a:lnTo>
                  <a:pt x="403" y="304"/>
                </a:lnTo>
                <a:lnTo>
                  <a:pt x="429" y="279"/>
                </a:lnTo>
                <a:lnTo>
                  <a:pt x="446" y="279"/>
                </a:lnTo>
                <a:lnTo>
                  <a:pt x="426" y="330"/>
                </a:lnTo>
                <a:lnTo>
                  <a:pt x="465" y="339"/>
                </a:lnTo>
                <a:lnTo>
                  <a:pt x="477" y="367"/>
                </a:lnTo>
                <a:lnTo>
                  <a:pt x="459" y="375"/>
                </a:lnTo>
                <a:lnTo>
                  <a:pt x="435" y="358"/>
                </a:lnTo>
                <a:lnTo>
                  <a:pt x="388" y="345"/>
                </a:lnTo>
                <a:lnTo>
                  <a:pt x="398" y="378"/>
                </a:lnTo>
                <a:lnTo>
                  <a:pt x="375" y="383"/>
                </a:lnTo>
                <a:lnTo>
                  <a:pt x="356" y="352"/>
                </a:lnTo>
                <a:lnTo>
                  <a:pt x="345" y="371"/>
                </a:lnTo>
                <a:lnTo>
                  <a:pt x="275" y="371"/>
                </a:lnTo>
                <a:lnTo>
                  <a:pt x="275" y="352"/>
                </a:lnTo>
                <a:lnTo>
                  <a:pt x="249" y="330"/>
                </a:lnTo>
                <a:lnTo>
                  <a:pt x="196" y="327"/>
                </a:lnTo>
                <a:lnTo>
                  <a:pt x="240" y="352"/>
                </a:lnTo>
                <a:lnTo>
                  <a:pt x="179" y="365"/>
                </a:lnTo>
                <a:lnTo>
                  <a:pt x="83" y="348"/>
                </a:lnTo>
                <a:lnTo>
                  <a:pt x="47" y="352"/>
                </a:lnTo>
                <a:lnTo>
                  <a:pt x="60" y="224"/>
                </a:lnTo>
                <a:lnTo>
                  <a:pt x="2" y="122"/>
                </a:lnTo>
                <a:lnTo>
                  <a:pt x="0" y="9"/>
                </a:lnTo>
                <a:close/>
              </a:path>
            </a:pathLst>
          </a:custGeom>
          <a:solidFill>
            <a:srgbClr val="5383B7"/>
          </a:solidFill>
          <a:ln w="12701">
            <a:solidFill>
              <a:srgbClr val="000000"/>
            </a:solidFill>
            <a:round/>
            <a:headEnd/>
            <a:tailEnd/>
          </a:ln>
        </p:spPr>
        <p:txBody>
          <a:bodyPr/>
          <a:lstStyle/>
          <a:p>
            <a:pPr>
              <a:defRPr/>
            </a:pPr>
            <a:endParaRPr lang="en-US" sz="1000">
              <a:cs typeface="Arial" pitchFamily="34" charset="0"/>
            </a:endParaRPr>
          </a:p>
        </p:txBody>
      </p:sp>
      <p:sp>
        <p:nvSpPr>
          <p:cNvPr id="68" name="Freeform 35">
            <a:extLst>
              <a:ext uri="{FF2B5EF4-FFF2-40B4-BE49-F238E27FC236}">
                <a16:creationId xmlns:a16="http://schemas.microsoft.com/office/drawing/2014/main" id="{20F3F9D7-975B-487C-AB3B-2B584DE4917A}"/>
              </a:ext>
            </a:extLst>
          </p:cNvPr>
          <p:cNvSpPr>
            <a:spLocks/>
          </p:cNvSpPr>
          <p:nvPr/>
        </p:nvSpPr>
        <p:spPr bwMode="auto">
          <a:xfrm>
            <a:off x="4252322" y="1528951"/>
            <a:ext cx="1014412" cy="1222375"/>
          </a:xfrm>
          <a:custGeom>
            <a:avLst/>
            <a:gdLst>
              <a:gd name="T0" fmla="*/ 2147483647 w 532"/>
              <a:gd name="T1" fmla="*/ 0 h 599"/>
              <a:gd name="T2" fmla="*/ 2147483647 w 532"/>
              <a:gd name="T3" fmla="*/ 2147483647 h 599"/>
              <a:gd name="T4" fmla="*/ 2147483647 w 532"/>
              <a:gd name="T5" fmla="*/ 2147483647 h 599"/>
              <a:gd name="T6" fmla="*/ 0 w 532"/>
              <a:gd name="T7" fmla="*/ 2147483647 h 599"/>
              <a:gd name="T8" fmla="*/ 0 w 532"/>
              <a:gd name="T9" fmla="*/ 2147483647 h 599"/>
              <a:gd name="T10" fmla="*/ 2147483647 w 532"/>
              <a:gd name="T11" fmla="*/ 2147483647 h 599"/>
              <a:gd name="T12" fmla="*/ 2147483647 w 532"/>
              <a:gd name="T13" fmla="*/ 0 h 599"/>
              <a:gd name="T14" fmla="*/ 2147483647 w 532"/>
              <a:gd name="T15" fmla="*/ 2147483647 h 599"/>
              <a:gd name="T16" fmla="*/ 2147483647 w 532"/>
              <a:gd name="T17" fmla="*/ 2147483647 h 599"/>
              <a:gd name="T18" fmla="*/ 2147483647 w 532"/>
              <a:gd name="T19" fmla="*/ 2147483647 h 599"/>
              <a:gd name="T20" fmla="*/ 2147483647 w 532"/>
              <a:gd name="T21" fmla="*/ 2147483647 h 599"/>
              <a:gd name="T22" fmla="*/ 2147483647 w 532"/>
              <a:gd name="T23" fmla="*/ 2147483647 h 599"/>
              <a:gd name="T24" fmla="*/ 2147483647 w 532"/>
              <a:gd name="T25" fmla="*/ 2147483647 h 599"/>
              <a:gd name="T26" fmla="*/ 2147483647 w 532"/>
              <a:gd name="T27" fmla="*/ 2147483647 h 599"/>
              <a:gd name="T28" fmla="*/ 2147483647 w 532"/>
              <a:gd name="T29" fmla="*/ 2147483647 h 599"/>
              <a:gd name="T30" fmla="*/ 2147483647 w 532"/>
              <a:gd name="T31" fmla="*/ 2147483647 h 599"/>
              <a:gd name="T32" fmla="*/ 2147483647 w 532"/>
              <a:gd name="T33" fmla="*/ 2147483647 h 599"/>
              <a:gd name="T34" fmla="*/ 2147483647 w 532"/>
              <a:gd name="T35" fmla="*/ 2147483647 h 599"/>
              <a:gd name="T36" fmla="*/ 2147483647 w 532"/>
              <a:gd name="T37" fmla="*/ 2147483647 h 599"/>
              <a:gd name="T38" fmla="*/ 2147483647 w 532"/>
              <a:gd name="T39" fmla="*/ 2147483647 h 599"/>
              <a:gd name="T40" fmla="*/ 2147483647 w 532"/>
              <a:gd name="T41" fmla="*/ 2147483647 h 599"/>
              <a:gd name="T42" fmla="*/ 2147483647 w 532"/>
              <a:gd name="T43" fmla="*/ 2147483647 h 599"/>
              <a:gd name="T44" fmla="*/ 2147483647 w 532"/>
              <a:gd name="T45" fmla="*/ 2147483647 h 599"/>
              <a:gd name="T46" fmla="*/ 2147483647 w 532"/>
              <a:gd name="T47" fmla="*/ 2147483647 h 599"/>
              <a:gd name="T48" fmla="*/ 2147483647 w 532"/>
              <a:gd name="T49" fmla="*/ 2147483647 h 599"/>
              <a:gd name="T50" fmla="*/ 2147483647 w 532"/>
              <a:gd name="T51" fmla="*/ 2147483647 h 599"/>
              <a:gd name="T52" fmla="*/ 2147483647 w 532"/>
              <a:gd name="T53" fmla="*/ 2147483647 h 599"/>
              <a:gd name="T54" fmla="*/ 2147483647 w 532"/>
              <a:gd name="T55" fmla="*/ 2147483647 h 599"/>
              <a:gd name="T56" fmla="*/ 2147483647 w 532"/>
              <a:gd name="T57" fmla="*/ 2147483647 h 599"/>
              <a:gd name="T58" fmla="*/ 2147483647 w 532"/>
              <a:gd name="T59" fmla="*/ 2147483647 h 599"/>
              <a:gd name="T60" fmla="*/ 2147483647 w 532"/>
              <a:gd name="T61" fmla="*/ 2147483647 h 599"/>
              <a:gd name="T62" fmla="*/ 2147483647 w 532"/>
              <a:gd name="T63" fmla="*/ 2147483647 h 599"/>
              <a:gd name="T64" fmla="*/ 2147483647 w 532"/>
              <a:gd name="T65" fmla="*/ 2147483647 h 599"/>
              <a:gd name="T66" fmla="*/ 2147483647 w 532"/>
              <a:gd name="T67" fmla="*/ 2147483647 h 599"/>
              <a:gd name="T68" fmla="*/ 0 w 532"/>
              <a:gd name="T69" fmla="*/ 2147483647 h 5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2"/>
              <a:gd name="T106" fmla="*/ 0 h 599"/>
              <a:gd name="T107" fmla="*/ 532 w 532"/>
              <a:gd name="T108" fmla="*/ 599 h 5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2" h="599">
                <a:moveTo>
                  <a:pt x="0" y="46"/>
                </a:moveTo>
                <a:lnTo>
                  <a:pt x="140" y="46"/>
                </a:lnTo>
                <a:lnTo>
                  <a:pt x="138" y="0"/>
                </a:lnTo>
                <a:lnTo>
                  <a:pt x="169" y="13"/>
                </a:lnTo>
                <a:lnTo>
                  <a:pt x="175" y="49"/>
                </a:lnTo>
                <a:lnTo>
                  <a:pt x="241" y="89"/>
                </a:lnTo>
                <a:lnTo>
                  <a:pt x="262" y="71"/>
                </a:lnTo>
                <a:lnTo>
                  <a:pt x="301" y="71"/>
                </a:lnTo>
                <a:lnTo>
                  <a:pt x="332" y="106"/>
                </a:lnTo>
                <a:lnTo>
                  <a:pt x="352" y="93"/>
                </a:lnTo>
                <a:lnTo>
                  <a:pt x="410" y="107"/>
                </a:lnTo>
                <a:lnTo>
                  <a:pt x="430" y="81"/>
                </a:lnTo>
                <a:lnTo>
                  <a:pt x="467" y="102"/>
                </a:lnTo>
                <a:lnTo>
                  <a:pt x="532" y="99"/>
                </a:lnTo>
                <a:lnTo>
                  <a:pt x="426" y="173"/>
                </a:lnTo>
                <a:lnTo>
                  <a:pt x="374" y="238"/>
                </a:lnTo>
                <a:lnTo>
                  <a:pt x="384" y="333"/>
                </a:lnTo>
                <a:lnTo>
                  <a:pt x="347" y="372"/>
                </a:lnTo>
                <a:lnTo>
                  <a:pt x="362" y="400"/>
                </a:lnTo>
                <a:lnTo>
                  <a:pt x="362" y="469"/>
                </a:lnTo>
                <a:lnTo>
                  <a:pt x="398" y="469"/>
                </a:lnTo>
                <a:lnTo>
                  <a:pt x="452" y="520"/>
                </a:lnTo>
                <a:lnTo>
                  <a:pt x="474" y="581"/>
                </a:lnTo>
                <a:lnTo>
                  <a:pt x="98" y="599"/>
                </a:lnTo>
                <a:lnTo>
                  <a:pt x="99" y="433"/>
                </a:lnTo>
                <a:lnTo>
                  <a:pt x="66" y="397"/>
                </a:lnTo>
                <a:lnTo>
                  <a:pt x="77" y="353"/>
                </a:lnTo>
                <a:lnTo>
                  <a:pt x="89" y="328"/>
                </a:lnTo>
                <a:lnTo>
                  <a:pt x="66" y="214"/>
                </a:lnTo>
                <a:lnTo>
                  <a:pt x="34" y="138"/>
                </a:lnTo>
                <a:lnTo>
                  <a:pt x="0" y="46"/>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69" name="Freeform 36">
            <a:extLst>
              <a:ext uri="{FF2B5EF4-FFF2-40B4-BE49-F238E27FC236}">
                <a16:creationId xmlns:a16="http://schemas.microsoft.com/office/drawing/2014/main" id="{11A72E89-817B-42AD-9D9F-8B2765088A44}"/>
              </a:ext>
            </a:extLst>
          </p:cNvPr>
          <p:cNvSpPr>
            <a:spLocks/>
          </p:cNvSpPr>
          <p:nvPr/>
        </p:nvSpPr>
        <p:spPr bwMode="auto">
          <a:xfrm>
            <a:off x="4911134" y="1948051"/>
            <a:ext cx="766763" cy="968375"/>
          </a:xfrm>
          <a:custGeom>
            <a:avLst/>
            <a:gdLst>
              <a:gd name="T0" fmla="*/ 2147483647 w 404"/>
              <a:gd name="T1" fmla="*/ 0 h 473"/>
              <a:gd name="T2" fmla="*/ 2147483647 w 404"/>
              <a:gd name="T3" fmla="*/ 2147483647 h 473"/>
              <a:gd name="T4" fmla="*/ 2147483647 w 404"/>
              <a:gd name="T5" fmla="*/ 2147483647 h 473"/>
              <a:gd name="T6" fmla="*/ 0 w 404"/>
              <a:gd name="T7" fmla="*/ 2147483647 h 473"/>
              <a:gd name="T8" fmla="*/ 2147483647 w 404"/>
              <a:gd name="T9" fmla="*/ 2147483647 h 473"/>
              <a:gd name="T10" fmla="*/ 2147483647 w 404"/>
              <a:gd name="T11" fmla="*/ 2147483647 h 473"/>
              <a:gd name="T12" fmla="*/ 2147483647 w 404"/>
              <a:gd name="T13" fmla="*/ 2147483647 h 473"/>
              <a:gd name="T14" fmla="*/ 2147483647 w 404"/>
              <a:gd name="T15" fmla="*/ 0 h 473"/>
              <a:gd name="T16" fmla="*/ 2147483647 w 404"/>
              <a:gd name="T17" fmla="*/ 2147483647 h 473"/>
              <a:gd name="T18" fmla="*/ 2147483647 w 404"/>
              <a:gd name="T19" fmla="*/ 2147483647 h 473"/>
              <a:gd name="T20" fmla="*/ 2147483647 w 404"/>
              <a:gd name="T21" fmla="*/ 2147483647 h 473"/>
              <a:gd name="T22" fmla="*/ 2147483647 w 404"/>
              <a:gd name="T23" fmla="*/ 2147483647 h 473"/>
              <a:gd name="T24" fmla="*/ 2147483647 w 404"/>
              <a:gd name="T25" fmla="*/ 2147483647 h 473"/>
              <a:gd name="T26" fmla="*/ 2147483647 w 404"/>
              <a:gd name="T27" fmla="*/ 2147483647 h 473"/>
              <a:gd name="T28" fmla="*/ 2147483647 w 404"/>
              <a:gd name="T29" fmla="*/ 2147483647 h 473"/>
              <a:gd name="T30" fmla="*/ 2147483647 w 404"/>
              <a:gd name="T31" fmla="*/ 2147483647 h 473"/>
              <a:gd name="T32" fmla="*/ 2147483647 w 404"/>
              <a:gd name="T33" fmla="*/ 2147483647 h 473"/>
              <a:gd name="T34" fmla="*/ 2147483647 w 404"/>
              <a:gd name="T35" fmla="*/ 2147483647 h 473"/>
              <a:gd name="T36" fmla="*/ 2147483647 w 404"/>
              <a:gd name="T37" fmla="*/ 2147483647 h 473"/>
              <a:gd name="T38" fmla="*/ 2147483647 w 404"/>
              <a:gd name="T39" fmla="*/ 2147483647 h 473"/>
              <a:gd name="T40" fmla="*/ 2147483647 w 404"/>
              <a:gd name="T41" fmla="*/ 2147483647 h 473"/>
              <a:gd name="T42" fmla="*/ 2147483647 w 404"/>
              <a:gd name="T43" fmla="*/ 2147483647 h 473"/>
              <a:gd name="T44" fmla="*/ 2147483647 w 404"/>
              <a:gd name="T45" fmla="*/ 2147483647 h 473"/>
              <a:gd name="T46" fmla="*/ 2147483647 w 404"/>
              <a:gd name="T47" fmla="*/ 2147483647 h 473"/>
              <a:gd name="T48" fmla="*/ 2147483647 w 404"/>
              <a:gd name="T49" fmla="*/ 2147483647 h 473"/>
              <a:gd name="T50" fmla="*/ 2147483647 w 404"/>
              <a:gd name="T51" fmla="*/ 2147483647 h 473"/>
              <a:gd name="T52" fmla="*/ 2147483647 w 404"/>
              <a:gd name="T53" fmla="*/ 2147483647 h 473"/>
              <a:gd name="T54" fmla="*/ 2147483647 w 404"/>
              <a:gd name="T55" fmla="*/ 2147483647 h 473"/>
              <a:gd name="T56" fmla="*/ 2147483647 w 404"/>
              <a:gd name="T57" fmla="*/ 2147483647 h 473"/>
              <a:gd name="T58" fmla="*/ 2147483647 w 404"/>
              <a:gd name="T59" fmla="*/ 2147483647 h 473"/>
              <a:gd name="T60" fmla="*/ 2147483647 w 404"/>
              <a:gd name="T61" fmla="*/ 2147483647 h 473"/>
              <a:gd name="T62" fmla="*/ 2147483647 w 404"/>
              <a:gd name="T63" fmla="*/ 2147483647 h 473"/>
              <a:gd name="T64" fmla="*/ 2147483647 w 404"/>
              <a:gd name="T65" fmla="*/ 2147483647 h 473"/>
              <a:gd name="T66" fmla="*/ 2147483647 w 404"/>
              <a:gd name="T67" fmla="*/ 2147483647 h 473"/>
              <a:gd name="T68" fmla="*/ 2147483647 w 404"/>
              <a:gd name="T69" fmla="*/ 2147483647 h 473"/>
              <a:gd name="T70" fmla="*/ 2147483647 w 404"/>
              <a:gd name="T71" fmla="*/ 2147483647 h 473"/>
              <a:gd name="T72" fmla="*/ 2147483647 w 404"/>
              <a:gd name="T73" fmla="*/ 2147483647 h 473"/>
              <a:gd name="T74" fmla="*/ 0 w 404"/>
              <a:gd name="T75" fmla="*/ 2147483647 h 473"/>
              <a:gd name="T76" fmla="*/ 2147483647 w 404"/>
              <a:gd name="T77" fmla="*/ 2147483647 h 473"/>
              <a:gd name="T78" fmla="*/ 2147483647 w 404"/>
              <a:gd name="T79" fmla="*/ 2147483647 h 4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4"/>
              <a:gd name="T121" fmla="*/ 0 h 473"/>
              <a:gd name="T122" fmla="*/ 404 w 404"/>
              <a:gd name="T123" fmla="*/ 473 h 47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4" h="473">
                <a:moveTo>
                  <a:pt x="29" y="32"/>
                </a:moveTo>
                <a:lnTo>
                  <a:pt x="59" y="28"/>
                </a:lnTo>
                <a:lnTo>
                  <a:pt x="87" y="28"/>
                </a:lnTo>
                <a:lnTo>
                  <a:pt x="104" y="0"/>
                </a:lnTo>
                <a:lnTo>
                  <a:pt x="117" y="35"/>
                </a:lnTo>
                <a:lnTo>
                  <a:pt x="161" y="35"/>
                </a:lnTo>
                <a:lnTo>
                  <a:pt x="184" y="67"/>
                </a:lnTo>
                <a:lnTo>
                  <a:pt x="229" y="58"/>
                </a:lnTo>
                <a:lnTo>
                  <a:pt x="260" y="79"/>
                </a:lnTo>
                <a:lnTo>
                  <a:pt x="316" y="93"/>
                </a:lnTo>
                <a:lnTo>
                  <a:pt x="327" y="118"/>
                </a:lnTo>
                <a:lnTo>
                  <a:pt x="356" y="119"/>
                </a:lnTo>
                <a:lnTo>
                  <a:pt x="347" y="144"/>
                </a:lnTo>
                <a:lnTo>
                  <a:pt x="357" y="172"/>
                </a:lnTo>
                <a:lnTo>
                  <a:pt x="338" y="207"/>
                </a:lnTo>
                <a:lnTo>
                  <a:pt x="351" y="214"/>
                </a:lnTo>
                <a:lnTo>
                  <a:pt x="383" y="176"/>
                </a:lnTo>
                <a:lnTo>
                  <a:pt x="382" y="163"/>
                </a:lnTo>
                <a:lnTo>
                  <a:pt x="395" y="157"/>
                </a:lnTo>
                <a:lnTo>
                  <a:pt x="404" y="176"/>
                </a:lnTo>
                <a:lnTo>
                  <a:pt x="379" y="202"/>
                </a:lnTo>
                <a:lnTo>
                  <a:pt x="369" y="262"/>
                </a:lnTo>
                <a:lnTo>
                  <a:pt x="369" y="362"/>
                </a:lnTo>
                <a:lnTo>
                  <a:pt x="383" y="380"/>
                </a:lnTo>
                <a:lnTo>
                  <a:pt x="377" y="442"/>
                </a:lnTo>
                <a:lnTo>
                  <a:pt x="186" y="473"/>
                </a:lnTo>
                <a:lnTo>
                  <a:pt x="138" y="444"/>
                </a:lnTo>
                <a:lnTo>
                  <a:pt x="148" y="406"/>
                </a:lnTo>
                <a:lnTo>
                  <a:pt x="125" y="365"/>
                </a:lnTo>
                <a:lnTo>
                  <a:pt x="104" y="314"/>
                </a:lnTo>
                <a:lnTo>
                  <a:pt x="50" y="263"/>
                </a:lnTo>
                <a:lnTo>
                  <a:pt x="17" y="263"/>
                </a:lnTo>
                <a:lnTo>
                  <a:pt x="17" y="194"/>
                </a:lnTo>
                <a:lnTo>
                  <a:pt x="0" y="167"/>
                </a:lnTo>
                <a:lnTo>
                  <a:pt x="37" y="127"/>
                </a:lnTo>
                <a:lnTo>
                  <a:pt x="29" y="32"/>
                </a:lnTo>
                <a:close/>
              </a:path>
            </a:pathLst>
          </a:custGeom>
          <a:solidFill>
            <a:schemeClr val="bg1">
              <a:lumMod val="85000"/>
            </a:schemeClr>
          </a:solidFill>
          <a:ln w="12701">
            <a:solidFill>
              <a:srgbClr val="000000"/>
            </a:solidFill>
            <a:round/>
            <a:headEnd/>
            <a:tailEnd/>
          </a:ln>
        </p:spPr>
        <p:txBody>
          <a:bodyPr/>
          <a:lstStyle/>
          <a:p>
            <a:endParaRPr lang="en-US" sz="1000"/>
          </a:p>
        </p:txBody>
      </p:sp>
      <p:sp>
        <p:nvSpPr>
          <p:cNvPr id="70" name="Freeform 37">
            <a:extLst>
              <a:ext uri="{FF2B5EF4-FFF2-40B4-BE49-F238E27FC236}">
                <a16:creationId xmlns:a16="http://schemas.microsoft.com/office/drawing/2014/main" id="{D0F3AA8E-DAD7-490F-8117-395F3CA56699}"/>
              </a:ext>
            </a:extLst>
          </p:cNvPr>
          <p:cNvSpPr>
            <a:spLocks/>
          </p:cNvSpPr>
          <p:nvPr/>
        </p:nvSpPr>
        <p:spPr bwMode="auto">
          <a:xfrm>
            <a:off x="4423772" y="2711638"/>
            <a:ext cx="892175" cy="622300"/>
          </a:xfrm>
          <a:custGeom>
            <a:avLst/>
            <a:gdLst>
              <a:gd name="T0" fmla="*/ 2147483647 w 469"/>
              <a:gd name="T1" fmla="*/ 0 h 305"/>
              <a:gd name="T2" fmla="*/ 2147483647 w 469"/>
              <a:gd name="T3" fmla="*/ 2147483647 h 305"/>
              <a:gd name="T4" fmla="*/ 2147483647 w 469"/>
              <a:gd name="T5" fmla="*/ 2147483647 h 305"/>
              <a:gd name="T6" fmla="*/ 0 w 469"/>
              <a:gd name="T7" fmla="*/ 2147483647 h 305"/>
              <a:gd name="T8" fmla="*/ 2147483647 w 469"/>
              <a:gd name="T9" fmla="*/ 2147483647 h 305"/>
              <a:gd name="T10" fmla="*/ 0 w 469"/>
              <a:gd name="T11" fmla="*/ 2147483647 h 305"/>
              <a:gd name="T12" fmla="*/ 2147483647 w 469"/>
              <a:gd name="T13" fmla="*/ 2147483647 h 305"/>
              <a:gd name="T14" fmla="*/ 2147483647 w 469"/>
              <a:gd name="T15" fmla="*/ 2147483647 h 305"/>
              <a:gd name="T16" fmla="*/ 2147483647 w 469"/>
              <a:gd name="T17" fmla="*/ 2147483647 h 305"/>
              <a:gd name="T18" fmla="*/ 2147483647 w 469"/>
              <a:gd name="T19" fmla="*/ 2147483647 h 305"/>
              <a:gd name="T20" fmla="*/ 2147483647 w 469"/>
              <a:gd name="T21" fmla="*/ 2147483647 h 305"/>
              <a:gd name="T22" fmla="*/ 2147483647 w 469"/>
              <a:gd name="T23" fmla="*/ 2147483647 h 305"/>
              <a:gd name="T24" fmla="*/ 2147483647 w 469"/>
              <a:gd name="T25" fmla="*/ 2147483647 h 305"/>
              <a:gd name="T26" fmla="*/ 2147483647 w 469"/>
              <a:gd name="T27" fmla="*/ 2147483647 h 305"/>
              <a:gd name="T28" fmla="*/ 2147483647 w 469"/>
              <a:gd name="T29" fmla="*/ 2147483647 h 305"/>
              <a:gd name="T30" fmla="*/ 2147483647 w 469"/>
              <a:gd name="T31" fmla="*/ 2147483647 h 305"/>
              <a:gd name="T32" fmla="*/ 2147483647 w 469"/>
              <a:gd name="T33" fmla="*/ 2147483647 h 305"/>
              <a:gd name="T34" fmla="*/ 2147483647 w 469"/>
              <a:gd name="T35" fmla="*/ 2147483647 h 305"/>
              <a:gd name="T36" fmla="*/ 2147483647 w 469"/>
              <a:gd name="T37" fmla="*/ 0 h 305"/>
              <a:gd name="T38" fmla="*/ 2147483647 w 469"/>
              <a:gd name="T39" fmla="*/ 2147483647 h 305"/>
              <a:gd name="T40" fmla="*/ 2147483647 w 469"/>
              <a:gd name="T41" fmla="*/ 2147483647 h 305"/>
              <a:gd name="T42" fmla="*/ 2147483647 w 469"/>
              <a:gd name="T43" fmla="*/ 2147483647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9"/>
              <a:gd name="T67" fmla="*/ 0 h 305"/>
              <a:gd name="T68" fmla="*/ 469 w 469"/>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9" h="305">
                <a:moveTo>
                  <a:pt x="7" y="16"/>
                </a:moveTo>
                <a:lnTo>
                  <a:pt x="0" y="70"/>
                </a:lnTo>
                <a:lnTo>
                  <a:pt x="10" y="126"/>
                </a:lnTo>
                <a:lnTo>
                  <a:pt x="54" y="243"/>
                </a:lnTo>
                <a:lnTo>
                  <a:pt x="78" y="305"/>
                </a:lnTo>
                <a:lnTo>
                  <a:pt x="354" y="291"/>
                </a:lnTo>
                <a:lnTo>
                  <a:pt x="399" y="305"/>
                </a:lnTo>
                <a:lnTo>
                  <a:pt x="427" y="245"/>
                </a:lnTo>
                <a:lnTo>
                  <a:pt x="417" y="203"/>
                </a:lnTo>
                <a:lnTo>
                  <a:pt x="463" y="195"/>
                </a:lnTo>
                <a:lnTo>
                  <a:pt x="469" y="128"/>
                </a:lnTo>
                <a:lnTo>
                  <a:pt x="442" y="99"/>
                </a:lnTo>
                <a:lnTo>
                  <a:pt x="394" y="70"/>
                </a:lnTo>
                <a:lnTo>
                  <a:pt x="404" y="29"/>
                </a:lnTo>
                <a:lnTo>
                  <a:pt x="383" y="0"/>
                </a:lnTo>
                <a:lnTo>
                  <a:pt x="280" y="4"/>
                </a:lnTo>
                <a:lnTo>
                  <a:pt x="176" y="9"/>
                </a:lnTo>
                <a:lnTo>
                  <a:pt x="7" y="16"/>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71" name="Freeform 38">
            <a:extLst>
              <a:ext uri="{FF2B5EF4-FFF2-40B4-BE49-F238E27FC236}">
                <a16:creationId xmlns:a16="http://schemas.microsoft.com/office/drawing/2014/main" id="{646FE77E-EFDB-4113-9092-3E2367C0E154}"/>
              </a:ext>
            </a:extLst>
          </p:cNvPr>
          <p:cNvSpPr>
            <a:spLocks/>
          </p:cNvSpPr>
          <p:nvPr/>
        </p:nvSpPr>
        <p:spPr bwMode="auto">
          <a:xfrm>
            <a:off x="5211172" y="1809938"/>
            <a:ext cx="830262" cy="385763"/>
          </a:xfrm>
          <a:custGeom>
            <a:avLst/>
            <a:gdLst>
              <a:gd name="T0" fmla="*/ 2147483647 w 435"/>
              <a:gd name="T1" fmla="*/ 0 h 188"/>
              <a:gd name="T2" fmla="*/ 2147483647 w 435"/>
              <a:gd name="T3" fmla="*/ 2147483647 h 188"/>
              <a:gd name="T4" fmla="*/ 2147483647 w 435"/>
              <a:gd name="T5" fmla="*/ 2147483647 h 188"/>
              <a:gd name="T6" fmla="*/ 0 w 435"/>
              <a:gd name="T7" fmla="*/ 2147483647 h 188"/>
              <a:gd name="T8" fmla="*/ 0 w 435"/>
              <a:gd name="T9" fmla="*/ 2147483647 h 188"/>
              <a:gd name="T10" fmla="*/ 2147483647 w 435"/>
              <a:gd name="T11" fmla="*/ 0 h 188"/>
              <a:gd name="T12" fmla="*/ 2147483647 w 435"/>
              <a:gd name="T13" fmla="*/ 2147483647 h 188"/>
              <a:gd name="T14" fmla="*/ 2147483647 w 435"/>
              <a:gd name="T15" fmla="*/ 2147483647 h 188"/>
              <a:gd name="T16" fmla="*/ 2147483647 w 435"/>
              <a:gd name="T17" fmla="*/ 2147483647 h 188"/>
              <a:gd name="T18" fmla="*/ 2147483647 w 435"/>
              <a:gd name="T19" fmla="*/ 2147483647 h 188"/>
              <a:gd name="T20" fmla="*/ 2147483647 w 435"/>
              <a:gd name="T21" fmla="*/ 2147483647 h 188"/>
              <a:gd name="T22" fmla="*/ 2147483647 w 435"/>
              <a:gd name="T23" fmla="*/ 2147483647 h 188"/>
              <a:gd name="T24" fmla="*/ 2147483647 w 435"/>
              <a:gd name="T25" fmla="*/ 2147483647 h 188"/>
              <a:gd name="T26" fmla="*/ 2147483647 w 435"/>
              <a:gd name="T27" fmla="*/ 2147483647 h 188"/>
              <a:gd name="T28" fmla="*/ 2147483647 w 435"/>
              <a:gd name="T29" fmla="*/ 2147483647 h 188"/>
              <a:gd name="T30" fmla="*/ 2147483647 w 435"/>
              <a:gd name="T31" fmla="*/ 2147483647 h 188"/>
              <a:gd name="T32" fmla="*/ 2147483647 w 435"/>
              <a:gd name="T33" fmla="*/ 2147483647 h 188"/>
              <a:gd name="T34" fmla="*/ 2147483647 w 435"/>
              <a:gd name="T35" fmla="*/ 2147483647 h 188"/>
              <a:gd name="T36" fmla="*/ 2147483647 w 435"/>
              <a:gd name="T37" fmla="*/ 2147483647 h 188"/>
              <a:gd name="T38" fmla="*/ 2147483647 w 435"/>
              <a:gd name="T39" fmla="*/ 2147483647 h 188"/>
              <a:gd name="T40" fmla="*/ 2147483647 w 435"/>
              <a:gd name="T41" fmla="*/ 2147483647 h 188"/>
              <a:gd name="T42" fmla="*/ 2147483647 w 435"/>
              <a:gd name="T43" fmla="*/ 2147483647 h 188"/>
              <a:gd name="T44" fmla="*/ 2147483647 w 435"/>
              <a:gd name="T45" fmla="*/ 2147483647 h 188"/>
              <a:gd name="T46" fmla="*/ 2147483647 w 435"/>
              <a:gd name="T47" fmla="*/ 2147483647 h 188"/>
              <a:gd name="T48" fmla="*/ 2147483647 w 435"/>
              <a:gd name="T49" fmla="*/ 2147483647 h 188"/>
              <a:gd name="T50" fmla="*/ 2147483647 w 435"/>
              <a:gd name="T51" fmla="*/ 2147483647 h 188"/>
              <a:gd name="T52" fmla="*/ 2147483647 w 435"/>
              <a:gd name="T53" fmla="*/ 2147483647 h 188"/>
              <a:gd name="T54" fmla="*/ 2147483647 w 435"/>
              <a:gd name="T55" fmla="*/ 2147483647 h 188"/>
              <a:gd name="T56" fmla="*/ 0 w 435"/>
              <a:gd name="T57" fmla="*/ 2147483647 h 1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35"/>
              <a:gd name="T88" fmla="*/ 0 h 188"/>
              <a:gd name="T89" fmla="*/ 435 w 435"/>
              <a:gd name="T90" fmla="*/ 188 h 1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35" h="188">
                <a:moveTo>
                  <a:pt x="0" y="104"/>
                </a:moveTo>
                <a:lnTo>
                  <a:pt x="97" y="0"/>
                </a:lnTo>
                <a:lnTo>
                  <a:pt x="80" y="43"/>
                </a:lnTo>
                <a:lnTo>
                  <a:pt x="93" y="56"/>
                </a:lnTo>
                <a:lnTo>
                  <a:pt x="124" y="38"/>
                </a:lnTo>
                <a:lnTo>
                  <a:pt x="190" y="64"/>
                </a:lnTo>
                <a:lnTo>
                  <a:pt x="219" y="43"/>
                </a:lnTo>
                <a:lnTo>
                  <a:pt x="310" y="31"/>
                </a:lnTo>
                <a:lnTo>
                  <a:pt x="327" y="57"/>
                </a:lnTo>
                <a:lnTo>
                  <a:pt x="362" y="51"/>
                </a:lnTo>
                <a:lnTo>
                  <a:pt x="430" y="79"/>
                </a:lnTo>
                <a:lnTo>
                  <a:pt x="435" y="99"/>
                </a:lnTo>
                <a:lnTo>
                  <a:pt x="360" y="117"/>
                </a:lnTo>
                <a:lnTo>
                  <a:pt x="339" y="104"/>
                </a:lnTo>
                <a:lnTo>
                  <a:pt x="301" y="108"/>
                </a:lnTo>
                <a:lnTo>
                  <a:pt x="257" y="134"/>
                </a:lnTo>
                <a:lnTo>
                  <a:pt x="237" y="136"/>
                </a:lnTo>
                <a:lnTo>
                  <a:pt x="221" y="117"/>
                </a:lnTo>
                <a:lnTo>
                  <a:pt x="196" y="186"/>
                </a:lnTo>
                <a:lnTo>
                  <a:pt x="169" y="188"/>
                </a:lnTo>
                <a:lnTo>
                  <a:pt x="157" y="160"/>
                </a:lnTo>
                <a:lnTo>
                  <a:pt x="99" y="147"/>
                </a:lnTo>
                <a:lnTo>
                  <a:pt x="71" y="127"/>
                </a:lnTo>
                <a:lnTo>
                  <a:pt x="23" y="134"/>
                </a:lnTo>
                <a:lnTo>
                  <a:pt x="0" y="104"/>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72" name="Freeform 39">
            <a:extLst>
              <a:ext uri="{FF2B5EF4-FFF2-40B4-BE49-F238E27FC236}">
                <a16:creationId xmlns:a16="http://schemas.microsoft.com/office/drawing/2014/main" id="{F69063B0-304F-4367-8B57-7B829D4259D6}"/>
              </a:ext>
            </a:extLst>
          </p:cNvPr>
          <p:cNvSpPr>
            <a:spLocks/>
          </p:cNvSpPr>
          <p:nvPr/>
        </p:nvSpPr>
        <p:spPr bwMode="auto">
          <a:xfrm>
            <a:off x="5785847" y="2082988"/>
            <a:ext cx="592137" cy="860425"/>
          </a:xfrm>
          <a:custGeom>
            <a:avLst/>
            <a:gdLst>
              <a:gd name="T0" fmla="*/ 2147483647 w 311"/>
              <a:gd name="T1" fmla="*/ 0 h 421"/>
              <a:gd name="T2" fmla="*/ 2147483647 w 311"/>
              <a:gd name="T3" fmla="*/ 2147483647 h 421"/>
              <a:gd name="T4" fmla="*/ 2147483647 w 311"/>
              <a:gd name="T5" fmla="*/ 2147483647 h 421"/>
              <a:gd name="T6" fmla="*/ 0 w 311"/>
              <a:gd name="T7" fmla="*/ 2147483647 h 421"/>
              <a:gd name="T8" fmla="*/ 2147483647 w 311"/>
              <a:gd name="T9" fmla="*/ 2147483647 h 421"/>
              <a:gd name="T10" fmla="*/ 2147483647 w 311"/>
              <a:gd name="T11" fmla="*/ 2147483647 h 421"/>
              <a:gd name="T12" fmla="*/ 2147483647 w 311"/>
              <a:gd name="T13" fmla="*/ 2147483647 h 421"/>
              <a:gd name="T14" fmla="*/ 2147483647 w 311"/>
              <a:gd name="T15" fmla="*/ 2147483647 h 421"/>
              <a:gd name="T16" fmla="*/ 2147483647 w 311"/>
              <a:gd name="T17" fmla="*/ 2147483647 h 421"/>
              <a:gd name="T18" fmla="*/ 2147483647 w 311"/>
              <a:gd name="T19" fmla="*/ 2147483647 h 421"/>
              <a:gd name="T20" fmla="*/ 0 w 311"/>
              <a:gd name="T21" fmla="*/ 2147483647 h 421"/>
              <a:gd name="T22" fmla="*/ 2147483647 w 311"/>
              <a:gd name="T23" fmla="*/ 2147483647 h 421"/>
              <a:gd name="T24" fmla="*/ 2147483647 w 311"/>
              <a:gd name="T25" fmla="*/ 2147483647 h 421"/>
              <a:gd name="T26" fmla="*/ 2147483647 w 311"/>
              <a:gd name="T27" fmla="*/ 2147483647 h 421"/>
              <a:gd name="T28" fmla="*/ 2147483647 w 311"/>
              <a:gd name="T29" fmla="*/ 2147483647 h 421"/>
              <a:gd name="T30" fmla="*/ 2147483647 w 311"/>
              <a:gd name="T31" fmla="*/ 2147483647 h 421"/>
              <a:gd name="T32" fmla="*/ 2147483647 w 311"/>
              <a:gd name="T33" fmla="*/ 2147483647 h 421"/>
              <a:gd name="T34" fmla="*/ 2147483647 w 311"/>
              <a:gd name="T35" fmla="*/ 2147483647 h 421"/>
              <a:gd name="T36" fmla="*/ 2147483647 w 311"/>
              <a:gd name="T37" fmla="*/ 2147483647 h 421"/>
              <a:gd name="T38" fmla="*/ 2147483647 w 311"/>
              <a:gd name="T39" fmla="*/ 2147483647 h 421"/>
              <a:gd name="T40" fmla="*/ 2147483647 w 311"/>
              <a:gd name="T41" fmla="*/ 2147483647 h 421"/>
              <a:gd name="T42" fmla="*/ 2147483647 w 311"/>
              <a:gd name="T43" fmla="*/ 2147483647 h 421"/>
              <a:gd name="T44" fmla="*/ 2147483647 w 311"/>
              <a:gd name="T45" fmla="*/ 2147483647 h 421"/>
              <a:gd name="T46" fmla="*/ 2147483647 w 311"/>
              <a:gd name="T47" fmla="*/ 2147483647 h 421"/>
              <a:gd name="T48" fmla="*/ 2147483647 w 311"/>
              <a:gd name="T49" fmla="*/ 2147483647 h 421"/>
              <a:gd name="T50" fmla="*/ 2147483647 w 311"/>
              <a:gd name="T51" fmla="*/ 2147483647 h 421"/>
              <a:gd name="T52" fmla="*/ 2147483647 w 311"/>
              <a:gd name="T53" fmla="*/ 2147483647 h 421"/>
              <a:gd name="T54" fmla="*/ 2147483647 w 311"/>
              <a:gd name="T55" fmla="*/ 2147483647 h 421"/>
              <a:gd name="T56" fmla="*/ 2147483647 w 311"/>
              <a:gd name="T57" fmla="*/ 2147483647 h 421"/>
              <a:gd name="T58" fmla="*/ 2147483647 w 311"/>
              <a:gd name="T59" fmla="*/ 2147483647 h 421"/>
              <a:gd name="T60" fmla="*/ 2147483647 w 311"/>
              <a:gd name="T61" fmla="*/ 2147483647 h 421"/>
              <a:gd name="T62" fmla="*/ 2147483647 w 311"/>
              <a:gd name="T63" fmla="*/ 2147483647 h 421"/>
              <a:gd name="T64" fmla="*/ 2147483647 w 311"/>
              <a:gd name="T65" fmla="*/ 2147483647 h 421"/>
              <a:gd name="T66" fmla="*/ 2147483647 w 311"/>
              <a:gd name="T67" fmla="*/ 2147483647 h 421"/>
              <a:gd name="T68" fmla="*/ 2147483647 w 311"/>
              <a:gd name="T69" fmla="*/ 2147483647 h 421"/>
              <a:gd name="T70" fmla="*/ 2147483647 w 311"/>
              <a:gd name="T71" fmla="*/ 2147483647 h 421"/>
              <a:gd name="T72" fmla="*/ 2147483647 w 311"/>
              <a:gd name="T73" fmla="*/ 2147483647 h 421"/>
              <a:gd name="T74" fmla="*/ 2147483647 w 311"/>
              <a:gd name="T75" fmla="*/ 2147483647 h 421"/>
              <a:gd name="T76" fmla="*/ 2147483647 w 311"/>
              <a:gd name="T77" fmla="*/ 2147483647 h 421"/>
              <a:gd name="T78" fmla="*/ 2147483647 w 311"/>
              <a:gd name="T79" fmla="*/ 2147483647 h 421"/>
              <a:gd name="T80" fmla="*/ 2147483647 w 311"/>
              <a:gd name="T81" fmla="*/ 2147483647 h 421"/>
              <a:gd name="T82" fmla="*/ 2147483647 w 311"/>
              <a:gd name="T83" fmla="*/ 2147483647 h 421"/>
              <a:gd name="T84" fmla="*/ 2147483647 w 311"/>
              <a:gd name="T85" fmla="*/ 2147483647 h 421"/>
              <a:gd name="T86" fmla="*/ 2147483647 w 311"/>
              <a:gd name="T87" fmla="*/ 2147483647 h 421"/>
              <a:gd name="T88" fmla="*/ 2147483647 w 311"/>
              <a:gd name="T89" fmla="*/ 2147483647 h 421"/>
              <a:gd name="T90" fmla="*/ 2147483647 w 311"/>
              <a:gd name="T91" fmla="*/ 0 h 421"/>
              <a:gd name="T92" fmla="*/ 2147483647 w 311"/>
              <a:gd name="T93" fmla="*/ 2147483647 h 4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1"/>
              <a:gd name="T142" fmla="*/ 0 h 421"/>
              <a:gd name="T143" fmla="*/ 311 w 311"/>
              <a:gd name="T144" fmla="*/ 421 h 4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1" h="421">
                <a:moveTo>
                  <a:pt x="78" y="17"/>
                </a:moveTo>
                <a:lnTo>
                  <a:pt x="90" y="43"/>
                </a:lnTo>
                <a:lnTo>
                  <a:pt x="68" y="59"/>
                </a:lnTo>
                <a:lnTo>
                  <a:pt x="67" y="126"/>
                </a:lnTo>
                <a:lnTo>
                  <a:pt x="55" y="83"/>
                </a:lnTo>
                <a:lnTo>
                  <a:pt x="10" y="125"/>
                </a:lnTo>
                <a:lnTo>
                  <a:pt x="0" y="245"/>
                </a:lnTo>
                <a:lnTo>
                  <a:pt x="29" y="305"/>
                </a:lnTo>
                <a:lnTo>
                  <a:pt x="32" y="335"/>
                </a:lnTo>
                <a:lnTo>
                  <a:pt x="33" y="360"/>
                </a:lnTo>
                <a:lnTo>
                  <a:pt x="32" y="382"/>
                </a:lnTo>
                <a:lnTo>
                  <a:pt x="26" y="421"/>
                </a:lnTo>
                <a:lnTo>
                  <a:pt x="148" y="414"/>
                </a:lnTo>
                <a:lnTo>
                  <a:pt x="309" y="399"/>
                </a:lnTo>
                <a:lnTo>
                  <a:pt x="280" y="391"/>
                </a:lnTo>
                <a:lnTo>
                  <a:pt x="264" y="369"/>
                </a:lnTo>
                <a:lnTo>
                  <a:pt x="289" y="350"/>
                </a:lnTo>
                <a:lnTo>
                  <a:pt x="289" y="327"/>
                </a:lnTo>
                <a:lnTo>
                  <a:pt x="277" y="306"/>
                </a:lnTo>
                <a:lnTo>
                  <a:pt x="289" y="292"/>
                </a:lnTo>
                <a:lnTo>
                  <a:pt x="311" y="293"/>
                </a:lnTo>
                <a:lnTo>
                  <a:pt x="307" y="235"/>
                </a:lnTo>
                <a:lnTo>
                  <a:pt x="301" y="200"/>
                </a:lnTo>
                <a:lnTo>
                  <a:pt x="288" y="178"/>
                </a:lnTo>
                <a:lnTo>
                  <a:pt x="275" y="165"/>
                </a:lnTo>
                <a:lnTo>
                  <a:pt x="254" y="161"/>
                </a:lnTo>
                <a:lnTo>
                  <a:pt x="235" y="161"/>
                </a:lnTo>
                <a:lnTo>
                  <a:pt x="215" y="189"/>
                </a:lnTo>
                <a:lnTo>
                  <a:pt x="202" y="197"/>
                </a:lnTo>
                <a:lnTo>
                  <a:pt x="193" y="200"/>
                </a:lnTo>
                <a:lnTo>
                  <a:pt x="183" y="196"/>
                </a:lnTo>
                <a:lnTo>
                  <a:pt x="180" y="183"/>
                </a:lnTo>
                <a:lnTo>
                  <a:pt x="183" y="174"/>
                </a:lnTo>
                <a:lnTo>
                  <a:pt x="192" y="165"/>
                </a:lnTo>
                <a:lnTo>
                  <a:pt x="200" y="161"/>
                </a:lnTo>
                <a:lnTo>
                  <a:pt x="209" y="160"/>
                </a:lnTo>
                <a:lnTo>
                  <a:pt x="209" y="144"/>
                </a:lnTo>
                <a:lnTo>
                  <a:pt x="232" y="126"/>
                </a:lnTo>
                <a:lnTo>
                  <a:pt x="209" y="71"/>
                </a:lnTo>
                <a:lnTo>
                  <a:pt x="209" y="45"/>
                </a:lnTo>
                <a:lnTo>
                  <a:pt x="170" y="35"/>
                </a:lnTo>
                <a:lnTo>
                  <a:pt x="113" y="0"/>
                </a:lnTo>
                <a:lnTo>
                  <a:pt x="78" y="17"/>
                </a:lnTo>
                <a:close/>
              </a:path>
            </a:pathLst>
          </a:custGeom>
          <a:solidFill>
            <a:srgbClr val="5383B7"/>
          </a:solidFill>
          <a:ln w="12701">
            <a:solidFill>
              <a:srgbClr val="000000"/>
            </a:solidFill>
            <a:round/>
            <a:headEnd/>
            <a:tailEnd/>
          </a:ln>
        </p:spPr>
        <p:txBody>
          <a:bodyPr/>
          <a:lstStyle/>
          <a:p>
            <a:pPr>
              <a:defRPr/>
            </a:pPr>
            <a:endParaRPr lang="en-US" sz="1000">
              <a:cs typeface="Arial" pitchFamily="34" charset="0"/>
            </a:endParaRPr>
          </a:p>
        </p:txBody>
      </p:sp>
      <p:sp>
        <p:nvSpPr>
          <p:cNvPr id="73" name="Freeform 40">
            <a:extLst>
              <a:ext uri="{FF2B5EF4-FFF2-40B4-BE49-F238E27FC236}">
                <a16:creationId xmlns:a16="http://schemas.microsoft.com/office/drawing/2014/main" id="{CC8E0EF7-FDFC-49BC-980B-9F922A9DB576}"/>
              </a:ext>
            </a:extLst>
          </p:cNvPr>
          <p:cNvSpPr>
            <a:spLocks/>
          </p:cNvSpPr>
          <p:nvPr/>
        </p:nvSpPr>
        <p:spPr bwMode="auto">
          <a:xfrm>
            <a:off x="5139734" y="2844988"/>
            <a:ext cx="641350" cy="1136650"/>
          </a:xfrm>
          <a:custGeom>
            <a:avLst/>
            <a:gdLst>
              <a:gd name="T0" fmla="*/ 2147483647 w 337"/>
              <a:gd name="T1" fmla="*/ 0 h 557"/>
              <a:gd name="T2" fmla="*/ 2147483647 w 337"/>
              <a:gd name="T3" fmla="*/ 2147483647 h 557"/>
              <a:gd name="T4" fmla="*/ 2147483647 w 337"/>
              <a:gd name="T5" fmla="*/ 2147483647 h 557"/>
              <a:gd name="T6" fmla="*/ 0 w 337"/>
              <a:gd name="T7" fmla="*/ 2147483647 h 557"/>
              <a:gd name="T8" fmla="*/ 2147483647 w 337"/>
              <a:gd name="T9" fmla="*/ 2147483647 h 557"/>
              <a:gd name="T10" fmla="*/ 2147483647 w 337"/>
              <a:gd name="T11" fmla="*/ 0 h 557"/>
              <a:gd name="T12" fmla="*/ 2147483647 w 337"/>
              <a:gd name="T13" fmla="*/ 2147483647 h 557"/>
              <a:gd name="T14" fmla="*/ 2147483647 w 337"/>
              <a:gd name="T15" fmla="*/ 2147483647 h 557"/>
              <a:gd name="T16" fmla="*/ 2147483647 w 337"/>
              <a:gd name="T17" fmla="*/ 2147483647 h 557"/>
              <a:gd name="T18" fmla="*/ 2147483647 w 337"/>
              <a:gd name="T19" fmla="*/ 2147483647 h 557"/>
              <a:gd name="T20" fmla="*/ 2147483647 w 337"/>
              <a:gd name="T21" fmla="*/ 2147483647 h 557"/>
              <a:gd name="T22" fmla="*/ 2147483647 w 337"/>
              <a:gd name="T23" fmla="*/ 2147483647 h 557"/>
              <a:gd name="T24" fmla="*/ 2147483647 w 337"/>
              <a:gd name="T25" fmla="*/ 2147483647 h 557"/>
              <a:gd name="T26" fmla="*/ 2147483647 w 337"/>
              <a:gd name="T27" fmla="*/ 2147483647 h 557"/>
              <a:gd name="T28" fmla="*/ 2147483647 w 337"/>
              <a:gd name="T29" fmla="*/ 2147483647 h 557"/>
              <a:gd name="T30" fmla="*/ 2147483647 w 337"/>
              <a:gd name="T31" fmla="*/ 2147483647 h 557"/>
              <a:gd name="T32" fmla="*/ 2147483647 w 337"/>
              <a:gd name="T33" fmla="*/ 2147483647 h 557"/>
              <a:gd name="T34" fmla="*/ 2147483647 w 337"/>
              <a:gd name="T35" fmla="*/ 2147483647 h 557"/>
              <a:gd name="T36" fmla="*/ 2147483647 w 337"/>
              <a:gd name="T37" fmla="*/ 2147483647 h 557"/>
              <a:gd name="T38" fmla="*/ 2147483647 w 337"/>
              <a:gd name="T39" fmla="*/ 2147483647 h 557"/>
              <a:gd name="T40" fmla="*/ 2147483647 w 337"/>
              <a:gd name="T41" fmla="*/ 2147483647 h 557"/>
              <a:gd name="T42" fmla="*/ 0 w 337"/>
              <a:gd name="T43" fmla="*/ 2147483647 h 557"/>
              <a:gd name="T44" fmla="*/ 2147483647 w 337"/>
              <a:gd name="T45" fmla="*/ 2147483647 h 557"/>
              <a:gd name="T46" fmla="*/ 2147483647 w 337"/>
              <a:gd name="T47" fmla="*/ 2147483647 h 557"/>
              <a:gd name="T48" fmla="*/ 2147483647 w 337"/>
              <a:gd name="T49" fmla="*/ 2147483647 h 557"/>
              <a:gd name="T50" fmla="*/ 2147483647 w 337"/>
              <a:gd name="T51" fmla="*/ 2147483647 h 557"/>
              <a:gd name="T52" fmla="*/ 2147483647 w 337"/>
              <a:gd name="T53" fmla="*/ 2147483647 h 5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57"/>
              <a:gd name="T83" fmla="*/ 337 w 337"/>
              <a:gd name="T84" fmla="*/ 557 h 5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57">
                <a:moveTo>
                  <a:pt x="63" y="32"/>
                </a:moveTo>
                <a:lnTo>
                  <a:pt x="256" y="0"/>
                </a:lnTo>
                <a:lnTo>
                  <a:pt x="287" y="69"/>
                </a:lnTo>
                <a:lnTo>
                  <a:pt x="326" y="353"/>
                </a:lnTo>
                <a:lnTo>
                  <a:pt x="337" y="391"/>
                </a:lnTo>
                <a:lnTo>
                  <a:pt x="307" y="467"/>
                </a:lnTo>
                <a:lnTo>
                  <a:pt x="307" y="519"/>
                </a:lnTo>
                <a:lnTo>
                  <a:pt x="272" y="513"/>
                </a:lnTo>
                <a:lnTo>
                  <a:pt x="273" y="557"/>
                </a:lnTo>
                <a:lnTo>
                  <a:pt x="237" y="540"/>
                </a:lnTo>
                <a:lnTo>
                  <a:pt x="218" y="545"/>
                </a:lnTo>
                <a:lnTo>
                  <a:pt x="191" y="541"/>
                </a:lnTo>
                <a:lnTo>
                  <a:pt x="170" y="474"/>
                </a:lnTo>
                <a:lnTo>
                  <a:pt x="131" y="454"/>
                </a:lnTo>
                <a:lnTo>
                  <a:pt x="131" y="383"/>
                </a:lnTo>
                <a:lnTo>
                  <a:pt x="92" y="391"/>
                </a:lnTo>
                <a:lnTo>
                  <a:pt x="70" y="339"/>
                </a:lnTo>
                <a:lnTo>
                  <a:pt x="0" y="278"/>
                </a:lnTo>
                <a:lnTo>
                  <a:pt x="51" y="182"/>
                </a:lnTo>
                <a:lnTo>
                  <a:pt x="37" y="137"/>
                </a:lnTo>
                <a:lnTo>
                  <a:pt x="87" y="128"/>
                </a:lnTo>
                <a:lnTo>
                  <a:pt x="92" y="66"/>
                </a:lnTo>
                <a:lnTo>
                  <a:pt x="63" y="32"/>
                </a:lnTo>
                <a:close/>
              </a:path>
            </a:pathLst>
          </a:custGeom>
          <a:solidFill>
            <a:srgbClr val="5383B7"/>
          </a:solidFill>
          <a:ln w="12701">
            <a:solidFill>
              <a:srgbClr val="000000"/>
            </a:solidFill>
            <a:round/>
            <a:headEnd/>
            <a:tailEnd/>
          </a:ln>
        </p:spPr>
        <p:txBody>
          <a:bodyPr/>
          <a:lstStyle/>
          <a:p>
            <a:pPr>
              <a:defRPr/>
            </a:pPr>
            <a:endParaRPr lang="en-US" sz="1000"/>
          </a:p>
        </p:txBody>
      </p:sp>
      <p:sp>
        <p:nvSpPr>
          <p:cNvPr id="74" name="Freeform 41">
            <a:extLst>
              <a:ext uri="{FF2B5EF4-FFF2-40B4-BE49-F238E27FC236}">
                <a16:creationId xmlns:a16="http://schemas.microsoft.com/office/drawing/2014/main" id="{9A8254CC-9ABA-454F-897C-8A6C960BD4C0}"/>
              </a:ext>
            </a:extLst>
          </p:cNvPr>
          <p:cNvSpPr>
            <a:spLocks/>
          </p:cNvSpPr>
          <p:nvPr/>
        </p:nvSpPr>
        <p:spPr bwMode="auto">
          <a:xfrm>
            <a:off x="4569822" y="3305363"/>
            <a:ext cx="1019175" cy="900113"/>
          </a:xfrm>
          <a:custGeom>
            <a:avLst/>
            <a:gdLst>
              <a:gd name="T0" fmla="*/ 2147483647 w 535"/>
              <a:gd name="T1" fmla="*/ 0 h 440"/>
              <a:gd name="T2" fmla="*/ 2147483647 w 535"/>
              <a:gd name="T3" fmla="*/ 2147483647 h 440"/>
              <a:gd name="T4" fmla="*/ 2147483647 w 535"/>
              <a:gd name="T5" fmla="*/ 2147483647 h 440"/>
              <a:gd name="T6" fmla="*/ 0 w 535"/>
              <a:gd name="T7" fmla="*/ 2147483647 h 440"/>
              <a:gd name="T8" fmla="*/ 0 w 535"/>
              <a:gd name="T9" fmla="*/ 2147483647 h 440"/>
              <a:gd name="T10" fmla="*/ 2147483647 w 535"/>
              <a:gd name="T11" fmla="*/ 0 h 440"/>
              <a:gd name="T12" fmla="*/ 2147483647 w 535"/>
              <a:gd name="T13" fmla="*/ 0 h 440"/>
              <a:gd name="T14" fmla="*/ 2147483647 w 535"/>
              <a:gd name="T15" fmla="*/ 2147483647 h 440"/>
              <a:gd name="T16" fmla="*/ 2147483647 w 535"/>
              <a:gd name="T17" fmla="*/ 2147483647 h 440"/>
              <a:gd name="T18" fmla="*/ 2147483647 w 535"/>
              <a:gd name="T19" fmla="*/ 2147483647 h 440"/>
              <a:gd name="T20" fmla="*/ 2147483647 w 535"/>
              <a:gd name="T21" fmla="*/ 2147483647 h 440"/>
              <a:gd name="T22" fmla="*/ 2147483647 w 535"/>
              <a:gd name="T23" fmla="*/ 2147483647 h 440"/>
              <a:gd name="T24" fmla="*/ 2147483647 w 535"/>
              <a:gd name="T25" fmla="*/ 2147483647 h 440"/>
              <a:gd name="T26" fmla="*/ 2147483647 w 535"/>
              <a:gd name="T27" fmla="*/ 2147483647 h 440"/>
              <a:gd name="T28" fmla="*/ 2147483647 w 535"/>
              <a:gd name="T29" fmla="*/ 2147483647 h 440"/>
              <a:gd name="T30" fmla="*/ 2147483647 w 535"/>
              <a:gd name="T31" fmla="*/ 2147483647 h 440"/>
              <a:gd name="T32" fmla="*/ 2147483647 w 535"/>
              <a:gd name="T33" fmla="*/ 2147483647 h 440"/>
              <a:gd name="T34" fmla="*/ 2147483647 w 535"/>
              <a:gd name="T35" fmla="*/ 2147483647 h 440"/>
              <a:gd name="T36" fmla="*/ 2147483647 w 535"/>
              <a:gd name="T37" fmla="*/ 2147483647 h 440"/>
              <a:gd name="T38" fmla="*/ 2147483647 w 535"/>
              <a:gd name="T39" fmla="*/ 2147483647 h 440"/>
              <a:gd name="T40" fmla="*/ 2147483647 w 535"/>
              <a:gd name="T41" fmla="*/ 2147483647 h 440"/>
              <a:gd name="T42" fmla="*/ 2147483647 w 535"/>
              <a:gd name="T43" fmla="*/ 2147483647 h 440"/>
              <a:gd name="T44" fmla="*/ 2147483647 w 535"/>
              <a:gd name="T45" fmla="*/ 2147483647 h 440"/>
              <a:gd name="T46" fmla="*/ 2147483647 w 535"/>
              <a:gd name="T47" fmla="*/ 2147483647 h 440"/>
              <a:gd name="T48" fmla="*/ 2147483647 w 535"/>
              <a:gd name="T49" fmla="*/ 2147483647 h 440"/>
              <a:gd name="T50" fmla="*/ 2147483647 w 535"/>
              <a:gd name="T51" fmla="*/ 2147483647 h 440"/>
              <a:gd name="T52" fmla="*/ 2147483647 w 535"/>
              <a:gd name="T53" fmla="*/ 2147483647 h 440"/>
              <a:gd name="T54" fmla="*/ 2147483647 w 535"/>
              <a:gd name="T55" fmla="*/ 2147483647 h 440"/>
              <a:gd name="T56" fmla="*/ 2147483647 w 535"/>
              <a:gd name="T57" fmla="*/ 2147483647 h 440"/>
              <a:gd name="T58" fmla="*/ 0 w 535"/>
              <a:gd name="T59" fmla="*/ 2147483647 h 4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5"/>
              <a:gd name="T91" fmla="*/ 0 h 440"/>
              <a:gd name="T92" fmla="*/ 535 w 535"/>
              <a:gd name="T93" fmla="*/ 440 h 4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5" h="440">
                <a:moveTo>
                  <a:pt x="0" y="14"/>
                </a:moveTo>
                <a:lnTo>
                  <a:pt x="234" y="0"/>
                </a:lnTo>
                <a:lnTo>
                  <a:pt x="283" y="0"/>
                </a:lnTo>
                <a:lnTo>
                  <a:pt x="321" y="13"/>
                </a:lnTo>
                <a:lnTo>
                  <a:pt x="301" y="50"/>
                </a:lnTo>
                <a:lnTo>
                  <a:pt x="369" y="113"/>
                </a:lnTo>
                <a:lnTo>
                  <a:pt x="391" y="165"/>
                </a:lnTo>
                <a:lnTo>
                  <a:pt x="431" y="152"/>
                </a:lnTo>
                <a:lnTo>
                  <a:pt x="430" y="226"/>
                </a:lnTo>
                <a:lnTo>
                  <a:pt x="471" y="248"/>
                </a:lnTo>
                <a:lnTo>
                  <a:pt x="490" y="314"/>
                </a:lnTo>
                <a:lnTo>
                  <a:pt x="519" y="319"/>
                </a:lnTo>
                <a:lnTo>
                  <a:pt x="535" y="347"/>
                </a:lnTo>
                <a:lnTo>
                  <a:pt x="498" y="385"/>
                </a:lnTo>
                <a:lnTo>
                  <a:pt x="487" y="428"/>
                </a:lnTo>
                <a:lnTo>
                  <a:pt x="436" y="440"/>
                </a:lnTo>
                <a:lnTo>
                  <a:pt x="449" y="392"/>
                </a:lnTo>
                <a:lnTo>
                  <a:pt x="248" y="409"/>
                </a:lnTo>
                <a:lnTo>
                  <a:pt x="104" y="427"/>
                </a:lnTo>
                <a:lnTo>
                  <a:pt x="96" y="380"/>
                </a:lnTo>
                <a:lnTo>
                  <a:pt x="86" y="239"/>
                </a:lnTo>
                <a:lnTo>
                  <a:pt x="84" y="162"/>
                </a:lnTo>
                <a:lnTo>
                  <a:pt x="36" y="127"/>
                </a:lnTo>
                <a:lnTo>
                  <a:pt x="54" y="95"/>
                </a:lnTo>
                <a:lnTo>
                  <a:pt x="30" y="78"/>
                </a:lnTo>
                <a:lnTo>
                  <a:pt x="0" y="14"/>
                </a:lnTo>
                <a:close/>
              </a:path>
            </a:pathLst>
          </a:custGeom>
          <a:solidFill>
            <a:srgbClr val="5383B7"/>
          </a:solidFill>
          <a:ln w="12701">
            <a:solidFill>
              <a:srgbClr val="000000"/>
            </a:solidFill>
            <a:round/>
            <a:headEnd/>
            <a:tailEnd/>
          </a:ln>
        </p:spPr>
        <p:txBody>
          <a:bodyPr/>
          <a:lstStyle/>
          <a:p>
            <a:pPr>
              <a:defRPr/>
            </a:pPr>
            <a:endParaRPr lang="en-US" sz="1000">
              <a:cs typeface="Arial" pitchFamily="34" charset="0"/>
            </a:endParaRPr>
          </a:p>
        </p:txBody>
      </p:sp>
      <p:sp>
        <p:nvSpPr>
          <p:cNvPr id="75" name="Freeform 42">
            <a:extLst>
              <a:ext uri="{FF2B5EF4-FFF2-40B4-BE49-F238E27FC236}">
                <a16:creationId xmlns:a16="http://schemas.microsoft.com/office/drawing/2014/main" id="{F3A8858E-4B36-4FBD-80C7-6A799E79CFAF}"/>
              </a:ext>
            </a:extLst>
          </p:cNvPr>
          <p:cNvSpPr>
            <a:spLocks/>
          </p:cNvSpPr>
          <p:nvPr/>
        </p:nvSpPr>
        <p:spPr bwMode="auto">
          <a:xfrm>
            <a:off x="5684247" y="2925951"/>
            <a:ext cx="498475" cy="879475"/>
          </a:xfrm>
          <a:custGeom>
            <a:avLst/>
            <a:gdLst>
              <a:gd name="T0" fmla="*/ 2147483647 w 261"/>
              <a:gd name="T1" fmla="*/ 0 h 431"/>
              <a:gd name="T2" fmla="*/ 2147483647 w 261"/>
              <a:gd name="T3" fmla="*/ 2147483647 h 431"/>
              <a:gd name="T4" fmla="*/ 2147483647 w 261"/>
              <a:gd name="T5" fmla="*/ 2147483647 h 431"/>
              <a:gd name="T6" fmla="*/ 0 w 261"/>
              <a:gd name="T7" fmla="*/ 2147483647 h 431"/>
              <a:gd name="T8" fmla="*/ 0 w 261"/>
              <a:gd name="T9" fmla="*/ 2147483647 h 431"/>
              <a:gd name="T10" fmla="*/ 2147483647 w 261"/>
              <a:gd name="T11" fmla="*/ 2147483647 h 431"/>
              <a:gd name="T12" fmla="*/ 2147483647 w 261"/>
              <a:gd name="T13" fmla="*/ 2147483647 h 431"/>
              <a:gd name="T14" fmla="*/ 2147483647 w 261"/>
              <a:gd name="T15" fmla="*/ 2147483647 h 431"/>
              <a:gd name="T16" fmla="*/ 2147483647 w 261"/>
              <a:gd name="T17" fmla="*/ 2147483647 h 431"/>
              <a:gd name="T18" fmla="*/ 2147483647 w 261"/>
              <a:gd name="T19" fmla="*/ 0 h 431"/>
              <a:gd name="T20" fmla="*/ 2147483647 w 261"/>
              <a:gd name="T21" fmla="*/ 2147483647 h 431"/>
              <a:gd name="T22" fmla="*/ 2147483647 w 261"/>
              <a:gd name="T23" fmla="*/ 2147483647 h 431"/>
              <a:gd name="T24" fmla="*/ 2147483647 w 261"/>
              <a:gd name="T25" fmla="*/ 2147483647 h 431"/>
              <a:gd name="T26" fmla="*/ 2147483647 w 261"/>
              <a:gd name="T27" fmla="*/ 2147483647 h 431"/>
              <a:gd name="T28" fmla="*/ 2147483647 w 261"/>
              <a:gd name="T29" fmla="*/ 2147483647 h 431"/>
              <a:gd name="T30" fmla="*/ 2147483647 w 261"/>
              <a:gd name="T31" fmla="*/ 2147483647 h 431"/>
              <a:gd name="T32" fmla="*/ 2147483647 w 261"/>
              <a:gd name="T33" fmla="*/ 2147483647 h 431"/>
              <a:gd name="T34" fmla="*/ 2147483647 w 261"/>
              <a:gd name="T35" fmla="*/ 2147483647 h 431"/>
              <a:gd name="T36" fmla="*/ 2147483647 w 261"/>
              <a:gd name="T37" fmla="*/ 2147483647 h 431"/>
              <a:gd name="T38" fmla="*/ 0 w 261"/>
              <a:gd name="T39" fmla="*/ 2147483647 h 4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431"/>
              <a:gd name="T62" fmla="*/ 261 w 261"/>
              <a:gd name="T63" fmla="*/ 431 h 4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431">
                <a:moveTo>
                  <a:pt x="0" y="31"/>
                </a:moveTo>
                <a:lnTo>
                  <a:pt x="30" y="47"/>
                </a:lnTo>
                <a:lnTo>
                  <a:pt x="59" y="44"/>
                </a:lnTo>
                <a:lnTo>
                  <a:pt x="69" y="35"/>
                </a:lnTo>
                <a:lnTo>
                  <a:pt x="77" y="9"/>
                </a:lnTo>
                <a:lnTo>
                  <a:pt x="203" y="0"/>
                </a:lnTo>
                <a:lnTo>
                  <a:pt x="261" y="304"/>
                </a:lnTo>
                <a:lnTo>
                  <a:pt x="257" y="301"/>
                </a:lnTo>
                <a:lnTo>
                  <a:pt x="213" y="319"/>
                </a:lnTo>
                <a:lnTo>
                  <a:pt x="183" y="400"/>
                </a:lnTo>
                <a:lnTo>
                  <a:pt x="138" y="389"/>
                </a:lnTo>
                <a:lnTo>
                  <a:pt x="85" y="419"/>
                </a:lnTo>
                <a:lnTo>
                  <a:pt x="17" y="431"/>
                </a:lnTo>
                <a:lnTo>
                  <a:pt x="48" y="351"/>
                </a:lnTo>
                <a:lnTo>
                  <a:pt x="34" y="306"/>
                </a:lnTo>
                <a:lnTo>
                  <a:pt x="0" y="31"/>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76" name="Freeform 43">
            <a:extLst>
              <a:ext uri="{FF2B5EF4-FFF2-40B4-BE49-F238E27FC236}">
                <a16:creationId xmlns:a16="http://schemas.microsoft.com/office/drawing/2014/main" id="{E9FC4E20-A0A3-4FA3-BBF8-1ADEF813CCF8}"/>
              </a:ext>
            </a:extLst>
          </p:cNvPr>
          <p:cNvSpPr>
            <a:spLocks/>
          </p:cNvSpPr>
          <p:nvPr/>
        </p:nvSpPr>
        <p:spPr bwMode="auto">
          <a:xfrm>
            <a:off x="6071597" y="2748151"/>
            <a:ext cx="642937" cy="790575"/>
          </a:xfrm>
          <a:custGeom>
            <a:avLst/>
            <a:gdLst>
              <a:gd name="T0" fmla="*/ 2147483647 w 336"/>
              <a:gd name="T1" fmla="*/ 0 h 388"/>
              <a:gd name="T2" fmla="*/ 2147483647 w 336"/>
              <a:gd name="T3" fmla="*/ 2147483647 h 388"/>
              <a:gd name="T4" fmla="*/ 2147483647 w 336"/>
              <a:gd name="T5" fmla="*/ 2147483647 h 388"/>
              <a:gd name="T6" fmla="*/ 0 w 336"/>
              <a:gd name="T7" fmla="*/ 2147483647 h 388"/>
              <a:gd name="T8" fmla="*/ 0 w 336"/>
              <a:gd name="T9" fmla="*/ 2147483647 h 388"/>
              <a:gd name="T10" fmla="*/ 2147483647 w 336"/>
              <a:gd name="T11" fmla="*/ 2147483647 h 388"/>
              <a:gd name="T12" fmla="*/ 2147483647 w 336"/>
              <a:gd name="T13" fmla="*/ 2147483647 h 388"/>
              <a:gd name="T14" fmla="*/ 2147483647 w 336"/>
              <a:gd name="T15" fmla="*/ 2147483647 h 388"/>
              <a:gd name="T16" fmla="*/ 2147483647 w 336"/>
              <a:gd name="T17" fmla="*/ 2147483647 h 388"/>
              <a:gd name="T18" fmla="*/ 2147483647 w 336"/>
              <a:gd name="T19" fmla="*/ 0 h 388"/>
              <a:gd name="T20" fmla="*/ 2147483647 w 336"/>
              <a:gd name="T21" fmla="*/ 2147483647 h 388"/>
              <a:gd name="T22" fmla="*/ 2147483647 w 336"/>
              <a:gd name="T23" fmla="*/ 2147483647 h 388"/>
              <a:gd name="T24" fmla="*/ 2147483647 w 336"/>
              <a:gd name="T25" fmla="*/ 2147483647 h 388"/>
              <a:gd name="T26" fmla="*/ 2147483647 w 336"/>
              <a:gd name="T27" fmla="*/ 2147483647 h 388"/>
              <a:gd name="T28" fmla="*/ 2147483647 w 336"/>
              <a:gd name="T29" fmla="*/ 2147483647 h 388"/>
              <a:gd name="T30" fmla="*/ 2147483647 w 336"/>
              <a:gd name="T31" fmla="*/ 2147483647 h 388"/>
              <a:gd name="T32" fmla="*/ 2147483647 w 336"/>
              <a:gd name="T33" fmla="*/ 2147483647 h 388"/>
              <a:gd name="T34" fmla="*/ 2147483647 w 336"/>
              <a:gd name="T35" fmla="*/ 2147483647 h 388"/>
              <a:gd name="T36" fmla="*/ 2147483647 w 336"/>
              <a:gd name="T37" fmla="*/ 2147483647 h 388"/>
              <a:gd name="T38" fmla="*/ 2147483647 w 336"/>
              <a:gd name="T39" fmla="*/ 2147483647 h 388"/>
              <a:gd name="T40" fmla="*/ 2147483647 w 336"/>
              <a:gd name="T41" fmla="*/ 2147483647 h 388"/>
              <a:gd name="T42" fmla="*/ 2147483647 w 336"/>
              <a:gd name="T43" fmla="*/ 2147483647 h 388"/>
              <a:gd name="T44" fmla="*/ 0 w 336"/>
              <a:gd name="T45" fmla="*/ 2147483647 h 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6"/>
              <a:gd name="T70" fmla="*/ 0 h 388"/>
              <a:gd name="T71" fmla="*/ 336 w 336"/>
              <a:gd name="T72" fmla="*/ 388 h 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6" h="388">
                <a:moveTo>
                  <a:pt x="0" y="87"/>
                </a:moveTo>
                <a:lnTo>
                  <a:pt x="151" y="73"/>
                </a:lnTo>
                <a:lnTo>
                  <a:pt x="183" y="79"/>
                </a:lnTo>
                <a:lnTo>
                  <a:pt x="254" y="45"/>
                </a:lnTo>
                <a:lnTo>
                  <a:pt x="270" y="15"/>
                </a:lnTo>
                <a:lnTo>
                  <a:pt x="313" y="0"/>
                </a:lnTo>
                <a:lnTo>
                  <a:pt x="336" y="147"/>
                </a:lnTo>
                <a:lnTo>
                  <a:pt x="318" y="163"/>
                </a:lnTo>
                <a:lnTo>
                  <a:pt x="323" y="265"/>
                </a:lnTo>
                <a:lnTo>
                  <a:pt x="289" y="274"/>
                </a:lnTo>
                <a:lnTo>
                  <a:pt x="270" y="330"/>
                </a:lnTo>
                <a:lnTo>
                  <a:pt x="244" y="323"/>
                </a:lnTo>
                <a:lnTo>
                  <a:pt x="235" y="388"/>
                </a:lnTo>
                <a:lnTo>
                  <a:pt x="198" y="361"/>
                </a:lnTo>
                <a:lnTo>
                  <a:pt x="124" y="378"/>
                </a:lnTo>
                <a:lnTo>
                  <a:pt x="92" y="353"/>
                </a:lnTo>
                <a:lnTo>
                  <a:pt x="49" y="352"/>
                </a:lnTo>
                <a:lnTo>
                  <a:pt x="28" y="243"/>
                </a:lnTo>
                <a:lnTo>
                  <a:pt x="0" y="87"/>
                </a:lnTo>
                <a:close/>
              </a:path>
            </a:pathLst>
          </a:custGeom>
          <a:solidFill>
            <a:srgbClr val="5383B7"/>
          </a:solidFill>
          <a:ln w="12701">
            <a:solidFill>
              <a:srgbClr val="000000"/>
            </a:solidFill>
            <a:round/>
            <a:headEnd/>
            <a:tailEnd/>
          </a:ln>
        </p:spPr>
        <p:txBody>
          <a:bodyPr/>
          <a:lstStyle/>
          <a:p>
            <a:pPr>
              <a:defRPr/>
            </a:pPr>
            <a:endParaRPr lang="en-US" sz="1000"/>
          </a:p>
        </p:txBody>
      </p:sp>
      <p:sp>
        <p:nvSpPr>
          <p:cNvPr id="77" name="Freeform 44">
            <a:extLst>
              <a:ext uri="{FF2B5EF4-FFF2-40B4-BE49-F238E27FC236}">
                <a16:creationId xmlns:a16="http://schemas.microsoft.com/office/drawing/2014/main" id="{CA1D3327-F33E-4558-8F25-71E557BC1954}"/>
              </a:ext>
            </a:extLst>
          </p:cNvPr>
          <p:cNvSpPr>
            <a:spLocks/>
          </p:cNvSpPr>
          <p:nvPr/>
        </p:nvSpPr>
        <p:spPr bwMode="auto">
          <a:xfrm>
            <a:off x="5503272" y="3462526"/>
            <a:ext cx="1127125" cy="671512"/>
          </a:xfrm>
          <a:custGeom>
            <a:avLst/>
            <a:gdLst>
              <a:gd name="T0" fmla="*/ 2147483647 w 591"/>
              <a:gd name="T1" fmla="*/ 0 h 328"/>
              <a:gd name="T2" fmla="*/ 2147483647 w 591"/>
              <a:gd name="T3" fmla="*/ 2147483647 h 328"/>
              <a:gd name="T4" fmla="*/ 2147483647 w 591"/>
              <a:gd name="T5" fmla="*/ 2147483647 h 328"/>
              <a:gd name="T6" fmla="*/ 0 w 591"/>
              <a:gd name="T7" fmla="*/ 2147483647 h 328"/>
              <a:gd name="T8" fmla="*/ 0 w 591"/>
              <a:gd name="T9" fmla="*/ 2147483647 h 328"/>
              <a:gd name="T10" fmla="*/ 2147483647 w 591"/>
              <a:gd name="T11" fmla="*/ 2147483647 h 328"/>
              <a:gd name="T12" fmla="*/ 2147483647 w 591"/>
              <a:gd name="T13" fmla="*/ 2147483647 h 328"/>
              <a:gd name="T14" fmla="*/ 2147483647 w 591"/>
              <a:gd name="T15" fmla="*/ 2147483647 h 328"/>
              <a:gd name="T16" fmla="*/ 2147483647 w 591"/>
              <a:gd name="T17" fmla="*/ 2147483647 h 328"/>
              <a:gd name="T18" fmla="*/ 2147483647 w 591"/>
              <a:gd name="T19" fmla="*/ 2147483647 h 328"/>
              <a:gd name="T20" fmla="*/ 2147483647 w 591"/>
              <a:gd name="T21" fmla="*/ 2147483647 h 328"/>
              <a:gd name="T22" fmla="*/ 2147483647 w 591"/>
              <a:gd name="T23" fmla="*/ 2147483647 h 328"/>
              <a:gd name="T24" fmla="*/ 2147483647 w 591"/>
              <a:gd name="T25" fmla="*/ 2147483647 h 328"/>
              <a:gd name="T26" fmla="*/ 2147483647 w 591"/>
              <a:gd name="T27" fmla="*/ 2147483647 h 328"/>
              <a:gd name="T28" fmla="*/ 2147483647 w 591"/>
              <a:gd name="T29" fmla="*/ 2147483647 h 328"/>
              <a:gd name="T30" fmla="*/ 2147483647 w 591"/>
              <a:gd name="T31" fmla="*/ 2147483647 h 328"/>
              <a:gd name="T32" fmla="*/ 2147483647 w 591"/>
              <a:gd name="T33" fmla="*/ 2147483647 h 328"/>
              <a:gd name="T34" fmla="*/ 2147483647 w 591"/>
              <a:gd name="T35" fmla="*/ 2147483647 h 328"/>
              <a:gd name="T36" fmla="*/ 2147483647 w 591"/>
              <a:gd name="T37" fmla="*/ 0 h 328"/>
              <a:gd name="T38" fmla="*/ 2147483647 w 591"/>
              <a:gd name="T39" fmla="*/ 2147483647 h 328"/>
              <a:gd name="T40" fmla="*/ 2147483647 w 591"/>
              <a:gd name="T41" fmla="*/ 2147483647 h 328"/>
              <a:gd name="T42" fmla="*/ 2147483647 w 591"/>
              <a:gd name="T43" fmla="*/ 2147483647 h 328"/>
              <a:gd name="T44" fmla="*/ 2147483647 w 591"/>
              <a:gd name="T45" fmla="*/ 2147483647 h 328"/>
              <a:gd name="T46" fmla="*/ 2147483647 w 591"/>
              <a:gd name="T47" fmla="*/ 2147483647 h 328"/>
              <a:gd name="T48" fmla="*/ 2147483647 w 591"/>
              <a:gd name="T49" fmla="*/ 2147483647 h 328"/>
              <a:gd name="T50" fmla="*/ 2147483647 w 591"/>
              <a:gd name="T51" fmla="*/ 2147483647 h 328"/>
              <a:gd name="T52" fmla="*/ 2147483647 w 591"/>
              <a:gd name="T53" fmla="*/ 2147483647 h 328"/>
              <a:gd name="T54" fmla="*/ 2147483647 w 591"/>
              <a:gd name="T55" fmla="*/ 2147483647 h 328"/>
              <a:gd name="T56" fmla="*/ 2147483647 w 591"/>
              <a:gd name="T57" fmla="*/ 2147483647 h 328"/>
              <a:gd name="T58" fmla="*/ 2147483647 w 591"/>
              <a:gd name="T59" fmla="*/ 2147483647 h 328"/>
              <a:gd name="T60" fmla="*/ 2147483647 w 591"/>
              <a:gd name="T61" fmla="*/ 2147483647 h 328"/>
              <a:gd name="T62" fmla="*/ 2147483647 w 591"/>
              <a:gd name="T63" fmla="*/ 2147483647 h 328"/>
              <a:gd name="T64" fmla="*/ 0 w 591"/>
              <a:gd name="T65" fmla="*/ 2147483647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1"/>
              <a:gd name="T100" fmla="*/ 0 h 328"/>
              <a:gd name="T101" fmla="*/ 591 w 591"/>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1" h="328">
                <a:moveTo>
                  <a:pt x="0" y="328"/>
                </a:moveTo>
                <a:lnTo>
                  <a:pt x="144" y="308"/>
                </a:lnTo>
                <a:lnTo>
                  <a:pt x="144" y="293"/>
                </a:lnTo>
                <a:lnTo>
                  <a:pt x="491" y="245"/>
                </a:lnTo>
                <a:lnTo>
                  <a:pt x="497" y="221"/>
                </a:lnTo>
                <a:lnTo>
                  <a:pt x="548" y="202"/>
                </a:lnTo>
                <a:lnTo>
                  <a:pt x="553" y="175"/>
                </a:lnTo>
                <a:lnTo>
                  <a:pt x="575" y="167"/>
                </a:lnTo>
                <a:lnTo>
                  <a:pt x="591" y="128"/>
                </a:lnTo>
                <a:lnTo>
                  <a:pt x="543" y="88"/>
                </a:lnTo>
                <a:lnTo>
                  <a:pt x="534" y="36"/>
                </a:lnTo>
                <a:lnTo>
                  <a:pt x="497" y="10"/>
                </a:lnTo>
                <a:lnTo>
                  <a:pt x="420" y="24"/>
                </a:lnTo>
                <a:lnTo>
                  <a:pt x="383" y="1"/>
                </a:lnTo>
                <a:lnTo>
                  <a:pt x="348" y="0"/>
                </a:lnTo>
                <a:lnTo>
                  <a:pt x="356" y="36"/>
                </a:lnTo>
                <a:lnTo>
                  <a:pt x="308" y="55"/>
                </a:lnTo>
                <a:lnTo>
                  <a:pt x="276" y="136"/>
                </a:lnTo>
                <a:lnTo>
                  <a:pt x="232" y="123"/>
                </a:lnTo>
                <a:lnTo>
                  <a:pt x="180" y="154"/>
                </a:lnTo>
                <a:lnTo>
                  <a:pt x="113" y="165"/>
                </a:lnTo>
                <a:lnTo>
                  <a:pt x="113" y="212"/>
                </a:lnTo>
                <a:lnTo>
                  <a:pt x="80" y="210"/>
                </a:lnTo>
                <a:lnTo>
                  <a:pt x="81" y="251"/>
                </a:lnTo>
                <a:lnTo>
                  <a:pt x="46" y="235"/>
                </a:lnTo>
                <a:lnTo>
                  <a:pt x="26" y="242"/>
                </a:lnTo>
                <a:lnTo>
                  <a:pt x="43" y="270"/>
                </a:lnTo>
                <a:lnTo>
                  <a:pt x="7" y="306"/>
                </a:lnTo>
                <a:lnTo>
                  <a:pt x="0" y="328"/>
                </a:lnTo>
                <a:close/>
              </a:path>
            </a:pathLst>
          </a:custGeom>
          <a:solidFill>
            <a:srgbClr val="5383B7"/>
          </a:solidFill>
          <a:ln w="12701">
            <a:solidFill>
              <a:srgbClr val="000000"/>
            </a:solidFill>
            <a:round/>
            <a:headEnd/>
            <a:tailEnd/>
          </a:ln>
        </p:spPr>
        <p:txBody>
          <a:bodyPr/>
          <a:lstStyle/>
          <a:p>
            <a:pPr>
              <a:defRPr/>
            </a:pPr>
            <a:endParaRPr lang="en-US" sz="1000"/>
          </a:p>
        </p:txBody>
      </p:sp>
      <p:sp>
        <p:nvSpPr>
          <p:cNvPr id="78" name="Freeform 45">
            <a:extLst>
              <a:ext uri="{FF2B5EF4-FFF2-40B4-BE49-F238E27FC236}">
                <a16:creationId xmlns:a16="http://schemas.microsoft.com/office/drawing/2014/main" id="{63676643-D841-4E65-BDED-958B79577E2D}"/>
              </a:ext>
            </a:extLst>
          </p:cNvPr>
          <p:cNvSpPr>
            <a:spLocks/>
          </p:cNvSpPr>
          <p:nvPr/>
        </p:nvSpPr>
        <p:spPr bwMode="auto">
          <a:xfrm>
            <a:off x="5427072" y="3899088"/>
            <a:ext cx="1301750" cy="508000"/>
          </a:xfrm>
          <a:custGeom>
            <a:avLst/>
            <a:gdLst>
              <a:gd name="T0" fmla="*/ 2147483647 w 682"/>
              <a:gd name="T1" fmla="*/ 0 h 248"/>
              <a:gd name="T2" fmla="*/ 2147483647 w 682"/>
              <a:gd name="T3" fmla="*/ 2147483647 h 248"/>
              <a:gd name="T4" fmla="*/ 2147483647 w 682"/>
              <a:gd name="T5" fmla="*/ 2147483647 h 248"/>
              <a:gd name="T6" fmla="*/ 0 w 682"/>
              <a:gd name="T7" fmla="*/ 2147483647 h 248"/>
              <a:gd name="T8" fmla="*/ 2147483647 w 682"/>
              <a:gd name="T9" fmla="*/ 2147483647 h 248"/>
              <a:gd name="T10" fmla="*/ 2147483647 w 682"/>
              <a:gd name="T11" fmla="*/ 2147483647 h 248"/>
              <a:gd name="T12" fmla="*/ 2147483647 w 682"/>
              <a:gd name="T13" fmla="*/ 2147483647 h 248"/>
              <a:gd name="T14" fmla="*/ 2147483647 w 682"/>
              <a:gd name="T15" fmla="*/ 2147483647 h 248"/>
              <a:gd name="T16" fmla="*/ 0 w 682"/>
              <a:gd name="T17" fmla="*/ 2147483647 h 248"/>
              <a:gd name="T18" fmla="*/ 2147483647 w 682"/>
              <a:gd name="T19" fmla="*/ 2147483647 h 248"/>
              <a:gd name="T20" fmla="*/ 2147483647 w 682"/>
              <a:gd name="T21" fmla="*/ 2147483647 h 248"/>
              <a:gd name="T22" fmla="*/ 2147483647 w 682"/>
              <a:gd name="T23" fmla="*/ 2147483647 h 248"/>
              <a:gd name="T24" fmla="*/ 2147483647 w 682"/>
              <a:gd name="T25" fmla="*/ 2147483647 h 248"/>
              <a:gd name="T26" fmla="*/ 2147483647 w 682"/>
              <a:gd name="T27" fmla="*/ 2147483647 h 248"/>
              <a:gd name="T28" fmla="*/ 2147483647 w 682"/>
              <a:gd name="T29" fmla="*/ 2147483647 h 248"/>
              <a:gd name="T30" fmla="*/ 2147483647 w 682"/>
              <a:gd name="T31" fmla="*/ 0 h 248"/>
              <a:gd name="T32" fmla="*/ 2147483647 w 682"/>
              <a:gd name="T33" fmla="*/ 2147483647 h 248"/>
              <a:gd name="T34" fmla="*/ 2147483647 w 682"/>
              <a:gd name="T35" fmla="*/ 2147483647 h 248"/>
              <a:gd name="T36" fmla="*/ 2147483647 w 682"/>
              <a:gd name="T37" fmla="*/ 2147483647 h 248"/>
              <a:gd name="T38" fmla="*/ 2147483647 w 682"/>
              <a:gd name="T39" fmla="*/ 2147483647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2"/>
              <a:gd name="T61" fmla="*/ 0 h 248"/>
              <a:gd name="T62" fmla="*/ 682 w 682"/>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2" h="248">
                <a:moveTo>
                  <a:pt x="41" y="113"/>
                </a:moveTo>
                <a:lnTo>
                  <a:pt x="41" y="118"/>
                </a:lnTo>
                <a:lnTo>
                  <a:pt x="29" y="141"/>
                </a:lnTo>
                <a:lnTo>
                  <a:pt x="43" y="173"/>
                </a:lnTo>
                <a:lnTo>
                  <a:pt x="0" y="200"/>
                </a:lnTo>
                <a:lnTo>
                  <a:pt x="9" y="248"/>
                </a:lnTo>
                <a:lnTo>
                  <a:pt x="188" y="234"/>
                </a:lnTo>
                <a:lnTo>
                  <a:pt x="400" y="209"/>
                </a:lnTo>
                <a:lnTo>
                  <a:pt x="506" y="190"/>
                </a:lnTo>
                <a:lnTo>
                  <a:pt x="528" y="126"/>
                </a:lnTo>
                <a:lnTo>
                  <a:pt x="566" y="123"/>
                </a:lnTo>
                <a:lnTo>
                  <a:pt x="682" y="0"/>
                </a:lnTo>
                <a:lnTo>
                  <a:pt x="531" y="30"/>
                </a:lnTo>
                <a:lnTo>
                  <a:pt x="179" y="81"/>
                </a:lnTo>
                <a:lnTo>
                  <a:pt x="182" y="96"/>
                </a:lnTo>
                <a:lnTo>
                  <a:pt x="41" y="113"/>
                </a:lnTo>
                <a:close/>
              </a:path>
            </a:pathLst>
          </a:custGeom>
          <a:solidFill>
            <a:srgbClr val="5383B7"/>
          </a:solidFill>
          <a:ln w="12701">
            <a:solidFill>
              <a:srgbClr val="000000"/>
            </a:solidFill>
            <a:round/>
            <a:headEnd/>
            <a:tailEnd/>
          </a:ln>
        </p:spPr>
        <p:txBody>
          <a:bodyPr anchor="ctr"/>
          <a:lstStyle/>
          <a:p>
            <a:pPr algn="ctr">
              <a:defRPr/>
            </a:pPr>
            <a:r>
              <a:rPr lang="en-US" sz="1000" b="1" dirty="0">
                <a:solidFill>
                  <a:schemeClr val="bg1"/>
                </a:solidFill>
                <a:cs typeface="Arial" pitchFamily="34" charset="0"/>
              </a:rPr>
              <a:t>TN</a:t>
            </a:r>
          </a:p>
        </p:txBody>
      </p:sp>
      <p:sp>
        <p:nvSpPr>
          <p:cNvPr id="79" name="Freeform 46">
            <a:extLst>
              <a:ext uri="{FF2B5EF4-FFF2-40B4-BE49-F238E27FC236}">
                <a16:creationId xmlns:a16="http://schemas.microsoft.com/office/drawing/2014/main" id="{07B8B4FD-5B9B-41EC-84D2-9944C10AEF90}"/>
              </a:ext>
            </a:extLst>
          </p:cNvPr>
          <p:cNvSpPr>
            <a:spLocks/>
          </p:cNvSpPr>
          <p:nvPr/>
        </p:nvSpPr>
        <p:spPr bwMode="auto">
          <a:xfrm>
            <a:off x="5295309" y="4388038"/>
            <a:ext cx="531813" cy="993775"/>
          </a:xfrm>
          <a:custGeom>
            <a:avLst/>
            <a:gdLst>
              <a:gd name="T0" fmla="*/ 2147483647 w 279"/>
              <a:gd name="T1" fmla="*/ 0 h 487"/>
              <a:gd name="T2" fmla="*/ 2147483647 w 279"/>
              <a:gd name="T3" fmla="*/ 2147483647 h 487"/>
              <a:gd name="T4" fmla="*/ 2147483647 w 279"/>
              <a:gd name="T5" fmla="*/ 2147483647 h 487"/>
              <a:gd name="T6" fmla="*/ 0 w 279"/>
              <a:gd name="T7" fmla="*/ 2147483647 h 487"/>
              <a:gd name="T8" fmla="*/ 2147483647 w 279"/>
              <a:gd name="T9" fmla="*/ 2147483647 h 487"/>
              <a:gd name="T10" fmla="*/ 2147483647 w 279"/>
              <a:gd name="T11" fmla="*/ 2147483647 h 487"/>
              <a:gd name="T12" fmla="*/ 0 w 279"/>
              <a:gd name="T13" fmla="*/ 2147483647 h 487"/>
              <a:gd name="T14" fmla="*/ 2147483647 w 279"/>
              <a:gd name="T15" fmla="*/ 2147483647 h 487"/>
              <a:gd name="T16" fmla="*/ 2147483647 w 279"/>
              <a:gd name="T17" fmla="*/ 2147483647 h 487"/>
              <a:gd name="T18" fmla="*/ 2147483647 w 279"/>
              <a:gd name="T19" fmla="*/ 2147483647 h 487"/>
              <a:gd name="T20" fmla="*/ 2147483647 w 279"/>
              <a:gd name="T21" fmla="*/ 2147483647 h 487"/>
              <a:gd name="T22" fmla="*/ 2147483647 w 279"/>
              <a:gd name="T23" fmla="*/ 2147483647 h 487"/>
              <a:gd name="T24" fmla="*/ 2147483647 w 279"/>
              <a:gd name="T25" fmla="*/ 2147483647 h 487"/>
              <a:gd name="T26" fmla="*/ 2147483647 w 279"/>
              <a:gd name="T27" fmla="*/ 2147483647 h 487"/>
              <a:gd name="T28" fmla="*/ 2147483647 w 279"/>
              <a:gd name="T29" fmla="*/ 2147483647 h 487"/>
              <a:gd name="T30" fmla="*/ 2147483647 w 279"/>
              <a:gd name="T31" fmla="*/ 2147483647 h 487"/>
              <a:gd name="T32" fmla="*/ 2147483647 w 279"/>
              <a:gd name="T33" fmla="*/ 2147483647 h 487"/>
              <a:gd name="T34" fmla="*/ 2147483647 w 279"/>
              <a:gd name="T35" fmla="*/ 0 h 487"/>
              <a:gd name="T36" fmla="*/ 2147483647 w 279"/>
              <a:gd name="T37" fmla="*/ 2147483647 h 4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487"/>
              <a:gd name="T59" fmla="*/ 279 w 279"/>
              <a:gd name="T60" fmla="*/ 487 h 4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487">
                <a:moveTo>
                  <a:pt x="78" y="16"/>
                </a:moveTo>
                <a:lnTo>
                  <a:pt x="36" y="99"/>
                </a:lnTo>
                <a:lnTo>
                  <a:pt x="0" y="153"/>
                </a:lnTo>
                <a:lnTo>
                  <a:pt x="11" y="217"/>
                </a:lnTo>
                <a:lnTo>
                  <a:pt x="55" y="304"/>
                </a:lnTo>
                <a:lnTo>
                  <a:pt x="21" y="393"/>
                </a:lnTo>
                <a:lnTo>
                  <a:pt x="7" y="439"/>
                </a:lnTo>
                <a:lnTo>
                  <a:pt x="170" y="421"/>
                </a:lnTo>
                <a:lnTo>
                  <a:pt x="177" y="480"/>
                </a:lnTo>
                <a:lnTo>
                  <a:pt x="210" y="487"/>
                </a:lnTo>
                <a:lnTo>
                  <a:pt x="219" y="457"/>
                </a:lnTo>
                <a:lnTo>
                  <a:pt x="279" y="448"/>
                </a:lnTo>
                <a:lnTo>
                  <a:pt x="265" y="349"/>
                </a:lnTo>
                <a:lnTo>
                  <a:pt x="263" y="0"/>
                </a:lnTo>
                <a:lnTo>
                  <a:pt x="78" y="16"/>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80" name="Freeform 47">
            <a:extLst>
              <a:ext uri="{FF2B5EF4-FFF2-40B4-BE49-F238E27FC236}">
                <a16:creationId xmlns:a16="http://schemas.microsoft.com/office/drawing/2014/main" id="{E4DB6DB3-7D43-483E-BA6D-624A5B32F710}"/>
              </a:ext>
            </a:extLst>
          </p:cNvPr>
          <p:cNvSpPr>
            <a:spLocks/>
          </p:cNvSpPr>
          <p:nvPr/>
        </p:nvSpPr>
        <p:spPr bwMode="auto">
          <a:xfrm>
            <a:off x="5798547" y="4311838"/>
            <a:ext cx="603250" cy="1006475"/>
          </a:xfrm>
          <a:custGeom>
            <a:avLst/>
            <a:gdLst>
              <a:gd name="T0" fmla="*/ 2147483647 w 316"/>
              <a:gd name="T1" fmla="*/ 0 h 492"/>
              <a:gd name="T2" fmla="*/ 2147483647 w 316"/>
              <a:gd name="T3" fmla="*/ 2147483647 h 492"/>
              <a:gd name="T4" fmla="*/ 2147483647 w 316"/>
              <a:gd name="T5" fmla="*/ 2147483647 h 492"/>
              <a:gd name="T6" fmla="*/ 0 w 316"/>
              <a:gd name="T7" fmla="*/ 2147483647 h 492"/>
              <a:gd name="T8" fmla="*/ 0 w 316"/>
              <a:gd name="T9" fmla="*/ 2147483647 h 492"/>
              <a:gd name="T10" fmla="*/ 2147483647 w 316"/>
              <a:gd name="T11" fmla="*/ 0 h 492"/>
              <a:gd name="T12" fmla="*/ 2147483647 w 316"/>
              <a:gd name="T13" fmla="*/ 2147483647 h 492"/>
              <a:gd name="T14" fmla="*/ 2147483647 w 316"/>
              <a:gd name="T15" fmla="*/ 2147483647 h 492"/>
              <a:gd name="T16" fmla="*/ 2147483647 w 316"/>
              <a:gd name="T17" fmla="*/ 2147483647 h 492"/>
              <a:gd name="T18" fmla="*/ 2147483647 w 316"/>
              <a:gd name="T19" fmla="*/ 2147483647 h 492"/>
              <a:gd name="T20" fmla="*/ 2147483647 w 316"/>
              <a:gd name="T21" fmla="*/ 2147483647 h 492"/>
              <a:gd name="T22" fmla="*/ 2147483647 w 316"/>
              <a:gd name="T23" fmla="*/ 2147483647 h 492"/>
              <a:gd name="T24" fmla="*/ 2147483647 w 316"/>
              <a:gd name="T25" fmla="*/ 2147483647 h 492"/>
              <a:gd name="T26" fmla="*/ 2147483647 w 316"/>
              <a:gd name="T27" fmla="*/ 2147483647 h 492"/>
              <a:gd name="T28" fmla="*/ 2147483647 w 316"/>
              <a:gd name="T29" fmla="*/ 2147483647 h 492"/>
              <a:gd name="T30" fmla="*/ 2147483647 w 316"/>
              <a:gd name="T31" fmla="*/ 2147483647 h 492"/>
              <a:gd name="T32" fmla="*/ 2147483647 w 316"/>
              <a:gd name="T33" fmla="*/ 2147483647 h 492"/>
              <a:gd name="T34" fmla="*/ 2147483647 w 316"/>
              <a:gd name="T35" fmla="*/ 2147483647 h 492"/>
              <a:gd name="T36" fmla="*/ 0 w 316"/>
              <a:gd name="T37" fmla="*/ 2147483647 h 4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492"/>
              <a:gd name="T59" fmla="*/ 316 w 316"/>
              <a:gd name="T60" fmla="*/ 492 h 4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492">
                <a:moveTo>
                  <a:pt x="0" y="25"/>
                </a:moveTo>
                <a:lnTo>
                  <a:pt x="205" y="0"/>
                </a:lnTo>
                <a:lnTo>
                  <a:pt x="270" y="227"/>
                </a:lnTo>
                <a:lnTo>
                  <a:pt x="316" y="263"/>
                </a:lnTo>
                <a:lnTo>
                  <a:pt x="279" y="330"/>
                </a:lnTo>
                <a:lnTo>
                  <a:pt x="314" y="394"/>
                </a:lnTo>
                <a:lnTo>
                  <a:pt x="105" y="417"/>
                </a:lnTo>
                <a:lnTo>
                  <a:pt x="114" y="473"/>
                </a:lnTo>
                <a:lnTo>
                  <a:pt x="83" y="492"/>
                </a:lnTo>
                <a:lnTo>
                  <a:pt x="58" y="422"/>
                </a:lnTo>
                <a:lnTo>
                  <a:pt x="44" y="478"/>
                </a:lnTo>
                <a:lnTo>
                  <a:pt x="18" y="473"/>
                </a:lnTo>
                <a:lnTo>
                  <a:pt x="9" y="416"/>
                </a:lnTo>
                <a:lnTo>
                  <a:pt x="2" y="367"/>
                </a:lnTo>
                <a:lnTo>
                  <a:pt x="0" y="25"/>
                </a:lnTo>
                <a:close/>
              </a:path>
            </a:pathLst>
          </a:custGeom>
          <a:solidFill>
            <a:srgbClr val="5383B7"/>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81" name="Freeform 48">
            <a:extLst>
              <a:ext uri="{FF2B5EF4-FFF2-40B4-BE49-F238E27FC236}">
                <a16:creationId xmlns:a16="http://schemas.microsoft.com/office/drawing/2014/main" id="{2FBC1B53-FDEE-4C9D-AA6C-1D899309C6CF}"/>
              </a:ext>
            </a:extLst>
          </p:cNvPr>
          <p:cNvSpPr>
            <a:spLocks/>
          </p:cNvSpPr>
          <p:nvPr/>
        </p:nvSpPr>
        <p:spPr bwMode="auto">
          <a:xfrm>
            <a:off x="6189072" y="4268976"/>
            <a:ext cx="831850" cy="922337"/>
          </a:xfrm>
          <a:custGeom>
            <a:avLst/>
            <a:gdLst>
              <a:gd name="T0" fmla="*/ 2147483647 w 436"/>
              <a:gd name="T1" fmla="*/ 0 h 452"/>
              <a:gd name="T2" fmla="*/ 2147483647 w 436"/>
              <a:gd name="T3" fmla="*/ 2147483647 h 452"/>
              <a:gd name="T4" fmla="*/ 2147483647 w 436"/>
              <a:gd name="T5" fmla="*/ 2147483647 h 452"/>
              <a:gd name="T6" fmla="*/ 0 w 436"/>
              <a:gd name="T7" fmla="*/ 2147483647 h 452"/>
              <a:gd name="T8" fmla="*/ 0 w 436"/>
              <a:gd name="T9" fmla="*/ 2147483647 h 452"/>
              <a:gd name="T10" fmla="*/ 2147483647 w 436"/>
              <a:gd name="T11" fmla="*/ 2147483647 h 452"/>
              <a:gd name="T12" fmla="*/ 2147483647 w 436"/>
              <a:gd name="T13" fmla="*/ 2147483647 h 452"/>
              <a:gd name="T14" fmla="*/ 2147483647 w 436"/>
              <a:gd name="T15" fmla="*/ 0 h 452"/>
              <a:gd name="T16" fmla="*/ 2147483647 w 436"/>
              <a:gd name="T17" fmla="*/ 2147483647 h 452"/>
              <a:gd name="T18" fmla="*/ 2147483647 w 436"/>
              <a:gd name="T19" fmla="*/ 2147483647 h 452"/>
              <a:gd name="T20" fmla="*/ 2147483647 w 436"/>
              <a:gd name="T21" fmla="*/ 2147483647 h 452"/>
              <a:gd name="T22" fmla="*/ 2147483647 w 436"/>
              <a:gd name="T23" fmla="*/ 2147483647 h 452"/>
              <a:gd name="T24" fmla="*/ 2147483647 w 436"/>
              <a:gd name="T25" fmla="*/ 2147483647 h 452"/>
              <a:gd name="T26" fmla="*/ 2147483647 w 436"/>
              <a:gd name="T27" fmla="*/ 2147483647 h 452"/>
              <a:gd name="T28" fmla="*/ 2147483647 w 436"/>
              <a:gd name="T29" fmla="*/ 2147483647 h 452"/>
              <a:gd name="T30" fmla="*/ 2147483647 w 436"/>
              <a:gd name="T31" fmla="*/ 2147483647 h 452"/>
              <a:gd name="T32" fmla="*/ 2147483647 w 436"/>
              <a:gd name="T33" fmla="*/ 2147483647 h 452"/>
              <a:gd name="T34" fmla="*/ 2147483647 w 436"/>
              <a:gd name="T35" fmla="*/ 2147483647 h 452"/>
              <a:gd name="T36" fmla="*/ 2147483647 w 436"/>
              <a:gd name="T37" fmla="*/ 2147483647 h 452"/>
              <a:gd name="T38" fmla="*/ 2147483647 w 436"/>
              <a:gd name="T39" fmla="*/ 2147483647 h 452"/>
              <a:gd name="T40" fmla="*/ 2147483647 w 436"/>
              <a:gd name="T41" fmla="*/ 2147483647 h 452"/>
              <a:gd name="T42" fmla="*/ 2147483647 w 436"/>
              <a:gd name="T43" fmla="*/ 2147483647 h 452"/>
              <a:gd name="T44" fmla="*/ 0 w 436"/>
              <a:gd name="T45" fmla="*/ 2147483647 h 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2"/>
              <a:gd name="T71" fmla="*/ 436 w 436"/>
              <a:gd name="T72" fmla="*/ 452 h 4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2">
                <a:moveTo>
                  <a:pt x="0" y="27"/>
                </a:moveTo>
                <a:lnTo>
                  <a:pt x="4" y="27"/>
                </a:lnTo>
                <a:lnTo>
                  <a:pt x="106" y="8"/>
                </a:lnTo>
                <a:lnTo>
                  <a:pt x="196" y="0"/>
                </a:lnTo>
                <a:lnTo>
                  <a:pt x="183" y="23"/>
                </a:lnTo>
                <a:lnTo>
                  <a:pt x="211" y="23"/>
                </a:lnTo>
                <a:lnTo>
                  <a:pt x="366" y="162"/>
                </a:lnTo>
                <a:lnTo>
                  <a:pt x="427" y="252"/>
                </a:lnTo>
                <a:lnTo>
                  <a:pt x="436" y="313"/>
                </a:lnTo>
                <a:lnTo>
                  <a:pt x="416" y="328"/>
                </a:lnTo>
                <a:lnTo>
                  <a:pt x="427" y="389"/>
                </a:lnTo>
                <a:lnTo>
                  <a:pt x="384" y="392"/>
                </a:lnTo>
                <a:lnTo>
                  <a:pt x="384" y="444"/>
                </a:lnTo>
                <a:lnTo>
                  <a:pt x="349" y="418"/>
                </a:lnTo>
                <a:lnTo>
                  <a:pt x="125" y="452"/>
                </a:lnTo>
                <a:lnTo>
                  <a:pt x="74" y="354"/>
                </a:lnTo>
                <a:lnTo>
                  <a:pt x="111" y="287"/>
                </a:lnTo>
                <a:lnTo>
                  <a:pt x="63" y="254"/>
                </a:lnTo>
                <a:lnTo>
                  <a:pt x="0" y="27"/>
                </a:lnTo>
                <a:close/>
              </a:path>
            </a:pathLst>
          </a:custGeom>
          <a:solidFill>
            <a:srgbClr val="5383B7"/>
          </a:solidFill>
          <a:ln w="12701">
            <a:solidFill>
              <a:srgbClr val="000000"/>
            </a:solidFill>
            <a:round/>
            <a:headEnd/>
            <a:tailEnd/>
          </a:ln>
        </p:spPr>
        <p:txBody>
          <a:bodyPr/>
          <a:lstStyle/>
          <a:p>
            <a:pPr>
              <a:defRPr/>
            </a:pPr>
            <a:endParaRPr lang="en-US" sz="1000"/>
          </a:p>
        </p:txBody>
      </p:sp>
      <p:sp>
        <p:nvSpPr>
          <p:cNvPr id="82" name="Freeform 49">
            <a:extLst>
              <a:ext uri="{FF2B5EF4-FFF2-40B4-BE49-F238E27FC236}">
                <a16:creationId xmlns:a16="http://schemas.microsoft.com/office/drawing/2014/main" id="{0307FD95-6BC6-4068-9954-249228A2F464}"/>
              </a:ext>
            </a:extLst>
          </p:cNvPr>
          <p:cNvSpPr>
            <a:spLocks/>
          </p:cNvSpPr>
          <p:nvPr/>
        </p:nvSpPr>
        <p:spPr bwMode="auto">
          <a:xfrm>
            <a:off x="6538322" y="4141976"/>
            <a:ext cx="760412" cy="646112"/>
          </a:xfrm>
          <a:custGeom>
            <a:avLst/>
            <a:gdLst>
              <a:gd name="T0" fmla="*/ 2147483647 w 398"/>
              <a:gd name="T1" fmla="*/ 0 h 316"/>
              <a:gd name="T2" fmla="*/ 2147483647 w 398"/>
              <a:gd name="T3" fmla="*/ 2147483647 h 316"/>
              <a:gd name="T4" fmla="*/ 2147483647 w 398"/>
              <a:gd name="T5" fmla="*/ 2147483647 h 316"/>
              <a:gd name="T6" fmla="*/ 0 w 398"/>
              <a:gd name="T7" fmla="*/ 2147483647 h 316"/>
              <a:gd name="T8" fmla="*/ 2147483647 w 398"/>
              <a:gd name="T9" fmla="*/ 2147483647 h 316"/>
              <a:gd name="T10" fmla="*/ 2147483647 w 398"/>
              <a:gd name="T11" fmla="*/ 2147483647 h 316"/>
              <a:gd name="T12" fmla="*/ 2147483647 w 398"/>
              <a:gd name="T13" fmla="*/ 0 h 316"/>
              <a:gd name="T14" fmla="*/ 2147483647 w 398"/>
              <a:gd name="T15" fmla="*/ 2147483647 h 316"/>
              <a:gd name="T16" fmla="*/ 2147483647 w 398"/>
              <a:gd name="T17" fmla="*/ 2147483647 h 316"/>
              <a:gd name="T18" fmla="*/ 2147483647 w 398"/>
              <a:gd name="T19" fmla="*/ 2147483647 h 316"/>
              <a:gd name="T20" fmla="*/ 2147483647 w 398"/>
              <a:gd name="T21" fmla="*/ 2147483647 h 316"/>
              <a:gd name="T22" fmla="*/ 2147483647 w 398"/>
              <a:gd name="T23" fmla="*/ 2147483647 h 316"/>
              <a:gd name="T24" fmla="*/ 2147483647 w 398"/>
              <a:gd name="T25" fmla="*/ 2147483647 h 316"/>
              <a:gd name="T26" fmla="*/ 2147483647 w 398"/>
              <a:gd name="T27" fmla="*/ 2147483647 h 316"/>
              <a:gd name="T28" fmla="*/ 2147483647 w 398"/>
              <a:gd name="T29" fmla="*/ 2147483647 h 316"/>
              <a:gd name="T30" fmla="*/ 2147483647 w 398"/>
              <a:gd name="T31" fmla="*/ 2147483647 h 316"/>
              <a:gd name="T32" fmla="*/ 2147483647 w 398"/>
              <a:gd name="T33" fmla="*/ 2147483647 h 316"/>
              <a:gd name="T34" fmla="*/ 2147483647 w 398"/>
              <a:gd name="T35" fmla="*/ 2147483647 h 316"/>
              <a:gd name="T36" fmla="*/ 0 w 398"/>
              <a:gd name="T37" fmla="*/ 2147483647 h 316"/>
              <a:gd name="T38" fmla="*/ 2147483647 w 398"/>
              <a:gd name="T39" fmla="*/ 2147483647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8"/>
              <a:gd name="T61" fmla="*/ 0 h 316"/>
              <a:gd name="T62" fmla="*/ 398 w 398"/>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8" h="316">
                <a:moveTo>
                  <a:pt x="15" y="57"/>
                </a:moveTo>
                <a:lnTo>
                  <a:pt x="47" y="27"/>
                </a:lnTo>
                <a:lnTo>
                  <a:pt x="166" y="0"/>
                </a:lnTo>
                <a:lnTo>
                  <a:pt x="202" y="18"/>
                </a:lnTo>
                <a:lnTo>
                  <a:pt x="279" y="5"/>
                </a:lnTo>
                <a:lnTo>
                  <a:pt x="342" y="50"/>
                </a:lnTo>
                <a:lnTo>
                  <a:pt x="398" y="85"/>
                </a:lnTo>
                <a:lnTo>
                  <a:pt x="366" y="179"/>
                </a:lnTo>
                <a:lnTo>
                  <a:pt x="318" y="227"/>
                </a:lnTo>
                <a:lnTo>
                  <a:pt x="266" y="242"/>
                </a:lnTo>
                <a:lnTo>
                  <a:pt x="276" y="280"/>
                </a:lnTo>
                <a:lnTo>
                  <a:pt x="244" y="316"/>
                </a:lnTo>
                <a:lnTo>
                  <a:pt x="183" y="227"/>
                </a:lnTo>
                <a:lnTo>
                  <a:pt x="26" y="85"/>
                </a:lnTo>
                <a:lnTo>
                  <a:pt x="0" y="85"/>
                </a:lnTo>
                <a:lnTo>
                  <a:pt x="15" y="57"/>
                </a:lnTo>
                <a:close/>
              </a:path>
            </a:pathLst>
          </a:custGeom>
          <a:solidFill>
            <a:srgbClr val="5383B7"/>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83" name="Freeform 50">
            <a:extLst>
              <a:ext uri="{FF2B5EF4-FFF2-40B4-BE49-F238E27FC236}">
                <a16:creationId xmlns:a16="http://schemas.microsoft.com/office/drawing/2014/main" id="{05020821-5C5E-4209-9BF0-5C0930AA54D8}"/>
              </a:ext>
            </a:extLst>
          </p:cNvPr>
          <p:cNvSpPr>
            <a:spLocks/>
          </p:cNvSpPr>
          <p:nvPr/>
        </p:nvSpPr>
        <p:spPr bwMode="auto">
          <a:xfrm>
            <a:off x="6000159" y="5062726"/>
            <a:ext cx="1419225" cy="1031875"/>
          </a:xfrm>
          <a:custGeom>
            <a:avLst/>
            <a:gdLst>
              <a:gd name="T0" fmla="*/ 2147483647 w 745"/>
              <a:gd name="T1" fmla="*/ 0 h 506"/>
              <a:gd name="T2" fmla="*/ 2147483647 w 745"/>
              <a:gd name="T3" fmla="*/ 2147483647 h 506"/>
              <a:gd name="T4" fmla="*/ 2147483647 w 745"/>
              <a:gd name="T5" fmla="*/ 2147483647 h 506"/>
              <a:gd name="T6" fmla="*/ 0 w 745"/>
              <a:gd name="T7" fmla="*/ 2147483647 h 506"/>
              <a:gd name="T8" fmla="*/ 0 w 745"/>
              <a:gd name="T9" fmla="*/ 2147483647 h 506"/>
              <a:gd name="T10" fmla="*/ 2147483647 w 745"/>
              <a:gd name="T11" fmla="*/ 2147483647 h 506"/>
              <a:gd name="T12" fmla="*/ 2147483647 w 745"/>
              <a:gd name="T13" fmla="*/ 2147483647 h 506"/>
              <a:gd name="T14" fmla="*/ 2147483647 w 745"/>
              <a:gd name="T15" fmla="*/ 2147483647 h 506"/>
              <a:gd name="T16" fmla="*/ 2147483647 w 745"/>
              <a:gd name="T17" fmla="*/ 2147483647 h 506"/>
              <a:gd name="T18" fmla="*/ 2147483647 w 745"/>
              <a:gd name="T19" fmla="*/ 2147483647 h 506"/>
              <a:gd name="T20" fmla="*/ 2147483647 w 745"/>
              <a:gd name="T21" fmla="*/ 0 h 506"/>
              <a:gd name="T22" fmla="*/ 2147483647 w 745"/>
              <a:gd name="T23" fmla="*/ 2147483647 h 506"/>
              <a:gd name="T24" fmla="*/ 2147483647 w 745"/>
              <a:gd name="T25" fmla="*/ 2147483647 h 506"/>
              <a:gd name="T26" fmla="*/ 2147483647 w 745"/>
              <a:gd name="T27" fmla="*/ 2147483647 h 506"/>
              <a:gd name="T28" fmla="*/ 2147483647 w 745"/>
              <a:gd name="T29" fmla="*/ 2147483647 h 506"/>
              <a:gd name="T30" fmla="*/ 2147483647 w 745"/>
              <a:gd name="T31" fmla="*/ 2147483647 h 506"/>
              <a:gd name="T32" fmla="*/ 2147483647 w 745"/>
              <a:gd name="T33" fmla="*/ 2147483647 h 506"/>
              <a:gd name="T34" fmla="*/ 2147483647 w 745"/>
              <a:gd name="T35" fmla="*/ 2147483647 h 506"/>
              <a:gd name="T36" fmla="*/ 2147483647 w 745"/>
              <a:gd name="T37" fmla="*/ 2147483647 h 506"/>
              <a:gd name="T38" fmla="*/ 2147483647 w 745"/>
              <a:gd name="T39" fmla="*/ 2147483647 h 506"/>
              <a:gd name="T40" fmla="*/ 2147483647 w 745"/>
              <a:gd name="T41" fmla="*/ 2147483647 h 506"/>
              <a:gd name="T42" fmla="*/ 2147483647 w 745"/>
              <a:gd name="T43" fmla="*/ 2147483647 h 506"/>
              <a:gd name="T44" fmla="*/ 2147483647 w 745"/>
              <a:gd name="T45" fmla="*/ 2147483647 h 506"/>
              <a:gd name="T46" fmla="*/ 2147483647 w 745"/>
              <a:gd name="T47" fmla="*/ 2147483647 h 506"/>
              <a:gd name="T48" fmla="*/ 2147483647 w 745"/>
              <a:gd name="T49" fmla="*/ 2147483647 h 506"/>
              <a:gd name="T50" fmla="*/ 2147483647 w 745"/>
              <a:gd name="T51" fmla="*/ 2147483647 h 506"/>
              <a:gd name="T52" fmla="*/ 2147483647 w 745"/>
              <a:gd name="T53" fmla="*/ 2147483647 h 506"/>
              <a:gd name="T54" fmla="*/ 2147483647 w 745"/>
              <a:gd name="T55" fmla="*/ 2147483647 h 506"/>
              <a:gd name="T56" fmla="*/ 2147483647 w 745"/>
              <a:gd name="T57" fmla="*/ 2147483647 h 506"/>
              <a:gd name="T58" fmla="*/ 2147483647 w 745"/>
              <a:gd name="T59" fmla="*/ 2147483647 h 506"/>
              <a:gd name="T60" fmla="*/ 2147483647 w 745"/>
              <a:gd name="T61" fmla="*/ 2147483647 h 506"/>
              <a:gd name="T62" fmla="*/ 2147483647 w 745"/>
              <a:gd name="T63" fmla="*/ 2147483647 h 506"/>
              <a:gd name="T64" fmla="*/ 2147483647 w 745"/>
              <a:gd name="T65" fmla="*/ 2147483647 h 506"/>
              <a:gd name="T66" fmla="*/ 2147483647 w 745"/>
              <a:gd name="T67" fmla="*/ 2147483647 h 506"/>
              <a:gd name="T68" fmla="*/ 2147483647 w 745"/>
              <a:gd name="T69" fmla="*/ 2147483647 h 506"/>
              <a:gd name="T70" fmla="*/ 2147483647 w 745"/>
              <a:gd name="T71" fmla="*/ 2147483647 h 506"/>
              <a:gd name="T72" fmla="*/ 2147483647 w 745"/>
              <a:gd name="T73" fmla="*/ 2147483647 h 506"/>
              <a:gd name="T74" fmla="*/ 2147483647 w 745"/>
              <a:gd name="T75" fmla="*/ 2147483647 h 506"/>
              <a:gd name="T76" fmla="*/ 2147483647 w 745"/>
              <a:gd name="T77" fmla="*/ 2147483647 h 506"/>
              <a:gd name="T78" fmla="*/ 2147483647 w 745"/>
              <a:gd name="T79" fmla="*/ 2147483647 h 506"/>
              <a:gd name="T80" fmla="*/ 2147483647 w 745"/>
              <a:gd name="T81" fmla="*/ 2147483647 h 506"/>
              <a:gd name="T82" fmla="*/ 2147483647 w 745"/>
              <a:gd name="T83" fmla="*/ 2147483647 h 506"/>
              <a:gd name="T84" fmla="*/ 2147483647 w 745"/>
              <a:gd name="T85" fmla="*/ 2147483647 h 506"/>
              <a:gd name="T86" fmla="*/ 0 w 745"/>
              <a:gd name="T87" fmla="*/ 2147483647 h 5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5"/>
              <a:gd name="T133" fmla="*/ 0 h 506"/>
              <a:gd name="T134" fmla="*/ 745 w 745"/>
              <a:gd name="T135" fmla="*/ 506 h 5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5" h="506">
                <a:moveTo>
                  <a:pt x="0" y="49"/>
                </a:moveTo>
                <a:lnTo>
                  <a:pt x="205" y="29"/>
                </a:lnTo>
                <a:lnTo>
                  <a:pt x="227" y="63"/>
                </a:lnTo>
                <a:lnTo>
                  <a:pt x="446" y="29"/>
                </a:lnTo>
                <a:lnTo>
                  <a:pt x="484" y="57"/>
                </a:lnTo>
                <a:lnTo>
                  <a:pt x="484" y="4"/>
                </a:lnTo>
                <a:lnTo>
                  <a:pt x="481" y="0"/>
                </a:lnTo>
                <a:lnTo>
                  <a:pt x="524" y="3"/>
                </a:lnTo>
                <a:lnTo>
                  <a:pt x="571" y="81"/>
                </a:lnTo>
                <a:lnTo>
                  <a:pt x="645" y="188"/>
                </a:lnTo>
                <a:lnTo>
                  <a:pt x="681" y="279"/>
                </a:lnTo>
                <a:lnTo>
                  <a:pt x="737" y="343"/>
                </a:lnTo>
                <a:lnTo>
                  <a:pt x="745" y="436"/>
                </a:lnTo>
                <a:lnTo>
                  <a:pt x="728" y="491"/>
                </a:lnTo>
                <a:lnTo>
                  <a:pt x="649" y="506"/>
                </a:lnTo>
                <a:lnTo>
                  <a:pt x="636" y="483"/>
                </a:lnTo>
                <a:lnTo>
                  <a:pt x="581" y="449"/>
                </a:lnTo>
                <a:lnTo>
                  <a:pt x="564" y="414"/>
                </a:lnTo>
                <a:lnTo>
                  <a:pt x="549" y="401"/>
                </a:lnTo>
                <a:lnTo>
                  <a:pt x="540" y="369"/>
                </a:lnTo>
                <a:lnTo>
                  <a:pt x="527" y="378"/>
                </a:lnTo>
                <a:lnTo>
                  <a:pt x="484" y="336"/>
                </a:lnTo>
                <a:lnTo>
                  <a:pt x="494" y="297"/>
                </a:lnTo>
                <a:lnTo>
                  <a:pt x="484" y="275"/>
                </a:lnTo>
                <a:lnTo>
                  <a:pt x="471" y="282"/>
                </a:lnTo>
                <a:lnTo>
                  <a:pt x="472" y="305"/>
                </a:lnTo>
                <a:lnTo>
                  <a:pt x="458" y="275"/>
                </a:lnTo>
                <a:lnTo>
                  <a:pt x="459" y="204"/>
                </a:lnTo>
                <a:lnTo>
                  <a:pt x="431" y="161"/>
                </a:lnTo>
                <a:lnTo>
                  <a:pt x="362" y="127"/>
                </a:lnTo>
                <a:lnTo>
                  <a:pt x="327" y="87"/>
                </a:lnTo>
                <a:lnTo>
                  <a:pt x="288" y="83"/>
                </a:lnTo>
                <a:lnTo>
                  <a:pt x="272" y="108"/>
                </a:lnTo>
                <a:lnTo>
                  <a:pt x="213" y="125"/>
                </a:lnTo>
                <a:lnTo>
                  <a:pt x="180" y="108"/>
                </a:lnTo>
                <a:lnTo>
                  <a:pt x="163" y="81"/>
                </a:lnTo>
                <a:lnTo>
                  <a:pt x="54" y="105"/>
                </a:lnTo>
                <a:lnTo>
                  <a:pt x="30" y="86"/>
                </a:lnTo>
                <a:lnTo>
                  <a:pt x="6" y="106"/>
                </a:lnTo>
                <a:lnTo>
                  <a:pt x="0" y="49"/>
                </a:lnTo>
                <a:close/>
              </a:path>
            </a:pathLst>
          </a:custGeom>
          <a:solidFill>
            <a:srgbClr val="5383B7"/>
          </a:solidFill>
          <a:ln w="12701">
            <a:solidFill>
              <a:srgbClr val="000000"/>
            </a:solidFill>
            <a:round/>
            <a:headEnd/>
            <a:tailEnd/>
          </a:ln>
        </p:spPr>
        <p:txBody>
          <a:bodyPr/>
          <a:lstStyle/>
          <a:p>
            <a:pPr>
              <a:defRPr/>
            </a:pPr>
            <a:endParaRPr lang="en-US" sz="1000"/>
          </a:p>
        </p:txBody>
      </p:sp>
      <p:sp>
        <p:nvSpPr>
          <p:cNvPr id="84" name="Freeform 51">
            <a:extLst>
              <a:ext uri="{FF2B5EF4-FFF2-40B4-BE49-F238E27FC236}">
                <a16:creationId xmlns:a16="http://schemas.microsoft.com/office/drawing/2014/main" id="{AFEC27F3-A788-4C06-B939-E2D140D2D207}"/>
              </a:ext>
            </a:extLst>
          </p:cNvPr>
          <p:cNvSpPr>
            <a:spLocks/>
          </p:cNvSpPr>
          <p:nvPr/>
        </p:nvSpPr>
        <p:spPr bwMode="auto">
          <a:xfrm>
            <a:off x="6389097" y="3700651"/>
            <a:ext cx="1309687" cy="612775"/>
          </a:xfrm>
          <a:custGeom>
            <a:avLst/>
            <a:gdLst>
              <a:gd name="T0" fmla="*/ 2147483647 w 686"/>
              <a:gd name="T1" fmla="*/ 0 h 301"/>
              <a:gd name="T2" fmla="*/ 2147483647 w 686"/>
              <a:gd name="T3" fmla="*/ 2147483647 h 301"/>
              <a:gd name="T4" fmla="*/ 2147483647 w 686"/>
              <a:gd name="T5" fmla="*/ 2147483647 h 301"/>
              <a:gd name="T6" fmla="*/ 0 w 686"/>
              <a:gd name="T7" fmla="*/ 2147483647 h 301"/>
              <a:gd name="T8" fmla="*/ 2147483647 w 686"/>
              <a:gd name="T9" fmla="*/ 2147483647 h 301"/>
              <a:gd name="T10" fmla="*/ 0 w 686"/>
              <a:gd name="T11" fmla="*/ 2147483647 h 301"/>
              <a:gd name="T12" fmla="*/ 2147483647 w 686"/>
              <a:gd name="T13" fmla="*/ 2147483647 h 301"/>
              <a:gd name="T14" fmla="*/ 2147483647 w 686"/>
              <a:gd name="T15" fmla="*/ 2147483647 h 301"/>
              <a:gd name="T16" fmla="*/ 2147483647 w 686"/>
              <a:gd name="T17" fmla="*/ 2147483647 h 301"/>
              <a:gd name="T18" fmla="*/ 2147483647 w 686"/>
              <a:gd name="T19" fmla="*/ 2147483647 h 301"/>
              <a:gd name="T20" fmla="*/ 2147483647 w 686"/>
              <a:gd name="T21" fmla="*/ 2147483647 h 301"/>
              <a:gd name="T22" fmla="*/ 2147483647 w 686"/>
              <a:gd name="T23" fmla="*/ 2147483647 h 301"/>
              <a:gd name="T24" fmla="*/ 2147483647 w 686"/>
              <a:gd name="T25" fmla="*/ 2147483647 h 301"/>
              <a:gd name="T26" fmla="*/ 2147483647 w 686"/>
              <a:gd name="T27" fmla="*/ 2147483647 h 301"/>
              <a:gd name="T28" fmla="*/ 2147483647 w 686"/>
              <a:gd name="T29" fmla="*/ 2147483647 h 301"/>
              <a:gd name="T30" fmla="*/ 2147483647 w 686"/>
              <a:gd name="T31" fmla="*/ 2147483647 h 301"/>
              <a:gd name="T32" fmla="*/ 2147483647 w 686"/>
              <a:gd name="T33" fmla="*/ 2147483647 h 301"/>
              <a:gd name="T34" fmla="*/ 2147483647 w 686"/>
              <a:gd name="T35" fmla="*/ 2147483647 h 301"/>
              <a:gd name="T36" fmla="*/ 2147483647 w 686"/>
              <a:gd name="T37" fmla="*/ 2147483647 h 301"/>
              <a:gd name="T38" fmla="*/ 2147483647 w 686"/>
              <a:gd name="T39" fmla="*/ 2147483647 h 301"/>
              <a:gd name="T40" fmla="*/ 2147483647 w 686"/>
              <a:gd name="T41" fmla="*/ 2147483647 h 301"/>
              <a:gd name="T42" fmla="*/ 2147483647 w 686"/>
              <a:gd name="T43" fmla="*/ 2147483647 h 301"/>
              <a:gd name="T44" fmla="*/ 2147483647 w 686"/>
              <a:gd name="T45" fmla="*/ 2147483647 h 301"/>
              <a:gd name="T46" fmla="*/ 2147483647 w 686"/>
              <a:gd name="T47" fmla="*/ 2147483647 h 301"/>
              <a:gd name="T48" fmla="*/ 2147483647 w 686"/>
              <a:gd name="T49" fmla="*/ 2147483647 h 301"/>
              <a:gd name="T50" fmla="*/ 2147483647 w 686"/>
              <a:gd name="T51" fmla="*/ 2147483647 h 301"/>
              <a:gd name="T52" fmla="*/ 2147483647 w 686"/>
              <a:gd name="T53" fmla="*/ 2147483647 h 301"/>
              <a:gd name="T54" fmla="*/ 2147483647 w 686"/>
              <a:gd name="T55" fmla="*/ 2147483647 h 301"/>
              <a:gd name="T56" fmla="*/ 2147483647 w 686"/>
              <a:gd name="T57" fmla="*/ 2147483647 h 301"/>
              <a:gd name="T58" fmla="*/ 2147483647 w 686"/>
              <a:gd name="T59" fmla="*/ 2147483647 h 301"/>
              <a:gd name="T60" fmla="*/ 2147483647 w 686"/>
              <a:gd name="T61" fmla="*/ 2147483647 h 301"/>
              <a:gd name="T62" fmla="*/ 2147483647 w 686"/>
              <a:gd name="T63" fmla="*/ 2147483647 h 301"/>
              <a:gd name="T64" fmla="*/ 2147483647 w 686"/>
              <a:gd name="T65" fmla="*/ 2147483647 h 301"/>
              <a:gd name="T66" fmla="*/ 2147483647 w 686"/>
              <a:gd name="T67" fmla="*/ 0 h 301"/>
              <a:gd name="T68" fmla="*/ 2147483647 w 686"/>
              <a:gd name="T69" fmla="*/ 2147483647 h 301"/>
              <a:gd name="T70" fmla="*/ 2147483647 w 686"/>
              <a:gd name="T71" fmla="*/ 2147483647 h 301"/>
              <a:gd name="T72" fmla="*/ 2147483647 w 686"/>
              <a:gd name="T73" fmla="*/ 2147483647 h 301"/>
              <a:gd name="T74" fmla="*/ 2147483647 w 686"/>
              <a:gd name="T75" fmla="*/ 21474836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6"/>
              <a:gd name="T115" fmla="*/ 0 h 301"/>
              <a:gd name="T116" fmla="*/ 686 w 686"/>
              <a:gd name="T117" fmla="*/ 301 h 3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6" h="301">
                <a:moveTo>
                  <a:pt x="23" y="222"/>
                </a:moveTo>
                <a:lnTo>
                  <a:pt x="0" y="286"/>
                </a:lnTo>
                <a:lnTo>
                  <a:pt x="88" y="278"/>
                </a:lnTo>
                <a:lnTo>
                  <a:pt x="123" y="248"/>
                </a:lnTo>
                <a:lnTo>
                  <a:pt x="244" y="216"/>
                </a:lnTo>
                <a:lnTo>
                  <a:pt x="277" y="234"/>
                </a:lnTo>
                <a:lnTo>
                  <a:pt x="357" y="222"/>
                </a:lnTo>
                <a:lnTo>
                  <a:pt x="357" y="227"/>
                </a:lnTo>
                <a:lnTo>
                  <a:pt x="476" y="301"/>
                </a:lnTo>
                <a:lnTo>
                  <a:pt x="546" y="279"/>
                </a:lnTo>
                <a:lnTo>
                  <a:pt x="585" y="196"/>
                </a:lnTo>
                <a:lnTo>
                  <a:pt x="654" y="173"/>
                </a:lnTo>
                <a:lnTo>
                  <a:pt x="686" y="112"/>
                </a:lnTo>
                <a:lnTo>
                  <a:pt x="684" y="38"/>
                </a:lnTo>
                <a:lnTo>
                  <a:pt x="676" y="99"/>
                </a:lnTo>
                <a:lnTo>
                  <a:pt x="638" y="151"/>
                </a:lnTo>
                <a:lnTo>
                  <a:pt x="623" y="147"/>
                </a:lnTo>
                <a:lnTo>
                  <a:pt x="572" y="161"/>
                </a:lnTo>
                <a:lnTo>
                  <a:pt x="572" y="144"/>
                </a:lnTo>
                <a:lnTo>
                  <a:pt x="623" y="126"/>
                </a:lnTo>
                <a:lnTo>
                  <a:pt x="577" y="121"/>
                </a:lnTo>
                <a:lnTo>
                  <a:pt x="629" y="105"/>
                </a:lnTo>
                <a:lnTo>
                  <a:pt x="649" y="113"/>
                </a:lnTo>
                <a:lnTo>
                  <a:pt x="660" y="55"/>
                </a:lnTo>
                <a:lnTo>
                  <a:pt x="646" y="42"/>
                </a:lnTo>
                <a:lnTo>
                  <a:pt x="584" y="65"/>
                </a:lnTo>
                <a:lnTo>
                  <a:pt x="585" y="30"/>
                </a:lnTo>
                <a:lnTo>
                  <a:pt x="612" y="39"/>
                </a:lnTo>
                <a:lnTo>
                  <a:pt x="646" y="13"/>
                </a:lnTo>
                <a:lnTo>
                  <a:pt x="628" y="0"/>
                </a:lnTo>
                <a:lnTo>
                  <a:pt x="423" y="46"/>
                </a:lnTo>
                <a:lnTo>
                  <a:pt x="171" y="97"/>
                </a:lnTo>
                <a:lnTo>
                  <a:pt x="56" y="221"/>
                </a:lnTo>
                <a:lnTo>
                  <a:pt x="23" y="222"/>
                </a:lnTo>
                <a:close/>
              </a:path>
            </a:pathLst>
          </a:custGeom>
          <a:solidFill>
            <a:srgbClr val="5383B7"/>
          </a:solidFill>
          <a:ln w="12701">
            <a:solidFill>
              <a:srgbClr val="000000"/>
            </a:solidFill>
            <a:round/>
            <a:headEnd/>
            <a:tailEnd/>
          </a:ln>
        </p:spPr>
        <p:txBody>
          <a:bodyPr/>
          <a:lstStyle/>
          <a:p>
            <a:pPr>
              <a:defRPr/>
            </a:pPr>
            <a:endParaRPr lang="en-US" sz="1000">
              <a:cs typeface="Arial" pitchFamily="34" charset="0"/>
            </a:endParaRPr>
          </a:p>
        </p:txBody>
      </p:sp>
      <p:sp>
        <p:nvSpPr>
          <p:cNvPr id="85" name="Freeform 53">
            <a:extLst>
              <a:ext uri="{FF2B5EF4-FFF2-40B4-BE49-F238E27FC236}">
                <a16:creationId xmlns:a16="http://schemas.microsoft.com/office/drawing/2014/main" id="{377378B8-3445-4E48-AD9F-50DF15EFEED8}"/>
              </a:ext>
            </a:extLst>
          </p:cNvPr>
          <p:cNvSpPr>
            <a:spLocks/>
          </p:cNvSpPr>
          <p:nvPr/>
        </p:nvSpPr>
        <p:spPr bwMode="auto">
          <a:xfrm>
            <a:off x="6522447" y="3041838"/>
            <a:ext cx="649287" cy="727075"/>
          </a:xfrm>
          <a:custGeom>
            <a:avLst/>
            <a:gdLst>
              <a:gd name="T0" fmla="*/ 2147483647 w 341"/>
              <a:gd name="T1" fmla="*/ 0 h 356"/>
              <a:gd name="T2" fmla="*/ 2147483647 w 341"/>
              <a:gd name="T3" fmla="*/ 2147483647 h 356"/>
              <a:gd name="T4" fmla="*/ 2147483647 w 341"/>
              <a:gd name="T5" fmla="*/ 2147483647 h 356"/>
              <a:gd name="T6" fmla="*/ 0 w 341"/>
              <a:gd name="T7" fmla="*/ 2147483647 h 356"/>
              <a:gd name="T8" fmla="*/ 2147483647 w 341"/>
              <a:gd name="T9" fmla="*/ 2147483647 h 356"/>
              <a:gd name="T10" fmla="*/ 2147483647 w 341"/>
              <a:gd name="T11" fmla="*/ 2147483647 h 356"/>
              <a:gd name="T12" fmla="*/ 0 w 341"/>
              <a:gd name="T13" fmla="*/ 2147483647 h 356"/>
              <a:gd name="T14" fmla="*/ 2147483647 w 341"/>
              <a:gd name="T15" fmla="*/ 2147483647 h 356"/>
              <a:gd name="T16" fmla="*/ 2147483647 w 341"/>
              <a:gd name="T17" fmla="*/ 2147483647 h 356"/>
              <a:gd name="T18" fmla="*/ 2147483647 w 341"/>
              <a:gd name="T19" fmla="*/ 2147483647 h 356"/>
              <a:gd name="T20" fmla="*/ 2147483647 w 341"/>
              <a:gd name="T21" fmla="*/ 2147483647 h 356"/>
              <a:gd name="T22" fmla="*/ 2147483647 w 341"/>
              <a:gd name="T23" fmla="*/ 2147483647 h 356"/>
              <a:gd name="T24" fmla="*/ 2147483647 w 341"/>
              <a:gd name="T25" fmla="*/ 2147483647 h 356"/>
              <a:gd name="T26" fmla="*/ 2147483647 w 341"/>
              <a:gd name="T27" fmla="*/ 2147483647 h 356"/>
              <a:gd name="T28" fmla="*/ 2147483647 w 341"/>
              <a:gd name="T29" fmla="*/ 2147483647 h 356"/>
              <a:gd name="T30" fmla="*/ 2147483647 w 341"/>
              <a:gd name="T31" fmla="*/ 2147483647 h 356"/>
              <a:gd name="T32" fmla="*/ 2147483647 w 341"/>
              <a:gd name="T33" fmla="*/ 2147483647 h 356"/>
              <a:gd name="T34" fmla="*/ 2147483647 w 341"/>
              <a:gd name="T35" fmla="*/ 2147483647 h 356"/>
              <a:gd name="T36" fmla="*/ 2147483647 w 341"/>
              <a:gd name="T37" fmla="*/ 2147483647 h 356"/>
              <a:gd name="T38" fmla="*/ 2147483647 w 341"/>
              <a:gd name="T39" fmla="*/ 2147483647 h 356"/>
              <a:gd name="T40" fmla="*/ 2147483647 w 341"/>
              <a:gd name="T41" fmla="*/ 0 h 356"/>
              <a:gd name="T42" fmla="*/ 2147483647 w 341"/>
              <a:gd name="T43" fmla="*/ 2147483647 h 356"/>
              <a:gd name="T44" fmla="*/ 2147483647 w 341"/>
              <a:gd name="T45" fmla="*/ 2147483647 h 356"/>
              <a:gd name="T46" fmla="*/ 2147483647 w 341"/>
              <a:gd name="T47" fmla="*/ 2147483647 h 356"/>
              <a:gd name="T48" fmla="*/ 2147483647 w 341"/>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1"/>
              <a:gd name="T76" fmla="*/ 0 h 356"/>
              <a:gd name="T77" fmla="*/ 341 w 341"/>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1" h="356">
                <a:moveTo>
                  <a:pt x="35" y="186"/>
                </a:moveTo>
                <a:lnTo>
                  <a:pt x="9" y="179"/>
                </a:lnTo>
                <a:lnTo>
                  <a:pt x="0" y="236"/>
                </a:lnTo>
                <a:lnTo>
                  <a:pt x="9" y="295"/>
                </a:lnTo>
                <a:lnTo>
                  <a:pt x="59" y="336"/>
                </a:lnTo>
                <a:lnTo>
                  <a:pt x="70" y="356"/>
                </a:lnTo>
                <a:lnTo>
                  <a:pt x="133" y="336"/>
                </a:lnTo>
                <a:lnTo>
                  <a:pt x="207" y="288"/>
                </a:lnTo>
                <a:lnTo>
                  <a:pt x="229" y="183"/>
                </a:lnTo>
                <a:lnTo>
                  <a:pt x="277" y="156"/>
                </a:lnTo>
                <a:lnTo>
                  <a:pt x="303" y="92"/>
                </a:lnTo>
                <a:lnTo>
                  <a:pt x="341" y="74"/>
                </a:lnTo>
                <a:lnTo>
                  <a:pt x="291" y="66"/>
                </a:lnTo>
                <a:lnTo>
                  <a:pt x="205" y="112"/>
                </a:lnTo>
                <a:lnTo>
                  <a:pt x="192" y="67"/>
                </a:lnTo>
                <a:lnTo>
                  <a:pt x="118" y="71"/>
                </a:lnTo>
                <a:lnTo>
                  <a:pt x="101" y="0"/>
                </a:lnTo>
                <a:lnTo>
                  <a:pt x="82" y="19"/>
                </a:lnTo>
                <a:lnTo>
                  <a:pt x="88" y="121"/>
                </a:lnTo>
                <a:lnTo>
                  <a:pt x="54" y="130"/>
                </a:lnTo>
                <a:lnTo>
                  <a:pt x="35" y="186"/>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86" name="Freeform 54">
            <a:extLst>
              <a:ext uri="{FF2B5EF4-FFF2-40B4-BE49-F238E27FC236}">
                <a16:creationId xmlns:a16="http://schemas.microsoft.com/office/drawing/2014/main" id="{47C74BCF-D7AD-4A20-86AC-2BAA3044D479}"/>
              </a:ext>
            </a:extLst>
          </p:cNvPr>
          <p:cNvSpPr>
            <a:spLocks/>
          </p:cNvSpPr>
          <p:nvPr/>
        </p:nvSpPr>
        <p:spPr bwMode="auto">
          <a:xfrm>
            <a:off x="7444784" y="3054538"/>
            <a:ext cx="184150" cy="241300"/>
          </a:xfrm>
          <a:custGeom>
            <a:avLst/>
            <a:gdLst>
              <a:gd name="T0" fmla="*/ 2147483647 w 96"/>
              <a:gd name="T1" fmla="*/ 0 h 119"/>
              <a:gd name="T2" fmla="*/ 2147483647 w 96"/>
              <a:gd name="T3" fmla="*/ 2147483647 h 119"/>
              <a:gd name="T4" fmla="*/ 2147483647 w 96"/>
              <a:gd name="T5" fmla="*/ 2147483647 h 119"/>
              <a:gd name="T6" fmla="*/ 0 w 96"/>
              <a:gd name="T7" fmla="*/ 2147483647 h 119"/>
              <a:gd name="T8" fmla="*/ 0 w 96"/>
              <a:gd name="T9" fmla="*/ 2147483647 h 119"/>
              <a:gd name="T10" fmla="*/ 2147483647 w 96"/>
              <a:gd name="T11" fmla="*/ 0 h 119"/>
              <a:gd name="T12" fmla="*/ 2147483647 w 96"/>
              <a:gd name="T13" fmla="*/ 2147483647 h 119"/>
              <a:gd name="T14" fmla="*/ 2147483647 w 96"/>
              <a:gd name="T15" fmla="*/ 2147483647 h 119"/>
              <a:gd name="T16" fmla="*/ 2147483647 w 96"/>
              <a:gd name="T17" fmla="*/ 2147483647 h 119"/>
              <a:gd name="T18" fmla="*/ 2147483647 w 96"/>
              <a:gd name="T19" fmla="*/ 2147483647 h 119"/>
              <a:gd name="T20" fmla="*/ 2147483647 w 96"/>
              <a:gd name="T21" fmla="*/ 2147483647 h 119"/>
              <a:gd name="T22" fmla="*/ 0 w 96"/>
              <a:gd name="T23" fmla="*/ 2147483647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9"/>
              <a:gd name="T38" fmla="*/ 96 w 96"/>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9">
                <a:moveTo>
                  <a:pt x="0" y="7"/>
                </a:moveTo>
                <a:lnTo>
                  <a:pt x="21" y="0"/>
                </a:lnTo>
                <a:lnTo>
                  <a:pt x="64" y="26"/>
                </a:lnTo>
                <a:lnTo>
                  <a:pt x="64" y="52"/>
                </a:lnTo>
                <a:lnTo>
                  <a:pt x="95" y="71"/>
                </a:lnTo>
                <a:lnTo>
                  <a:pt x="96" y="106"/>
                </a:lnTo>
                <a:lnTo>
                  <a:pt x="47" y="119"/>
                </a:lnTo>
                <a:lnTo>
                  <a:pt x="0" y="7"/>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87" name="Freeform 55">
            <a:extLst>
              <a:ext uri="{FF2B5EF4-FFF2-40B4-BE49-F238E27FC236}">
                <a16:creationId xmlns:a16="http://schemas.microsoft.com/office/drawing/2014/main" id="{BD3A25C3-BD68-4C90-9A75-451CF08CDDEF}"/>
              </a:ext>
            </a:extLst>
          </p:cNvPr>
          <p:cNvSpPr>
            <a:spLocks/>
          </p:cNvSpPr>
          <p:nvPr/>
        </p:nvSpPr>
        <p:spPr bwMode="auto">
          <a:xfrm>
            <a:off x="6666909" y="2575113"/>
            <a:ext cx="879475" cy="615950"/>
          </a:xfrm>
          <a:custGeom>
            <a:avLst/>
            <a:gdLst>
              <a:gd name="T0" fmla="*/ 2147483647 w 461"/>
              <a:gd name="T1" fmla="*/ 0 h 302"/>
              <a:gd name="T2" fmla="*/ 2147483647 w 461"/>
              <a:gd name="T3" fmla="*/ 2147483647 h 302"/>
              <a:gd name="T4" fmla="*/ 2147483647 w 461"/>
              <a:gd name="T5" fmla="*/ 2147483647 h 302"/>
              <a:gd name="T6" fmla="*/ 0 w 461"/>
              <a:gd name="T7" fmla="*/ 2147483647 h 302"/>
              <a:gd name="T8" fmla="*/ 2147483647 w 461"/>
              <a:gd name="T9" fmla="*/ 2147483647 h 302"/>
              <a:gd name="T10" fmla="*/ 0 w 461"/>
              <a:gd name="T11" fmla="*/ 2147483647 h 302"/>
              <a:gd name="T12" fmla="*/ 2147483647 w 461"/>
              <a:gd name="T13" fmla="*/ 2147483647 h 302"/>
              <a:gd name="T14" fmla="*/ 2147483647 w 461"/>
              <a:gd name="T15" fmla="*/ 2147483647 h 302"/>
              <a:gd name="T16" fmla="*/ 2147483647 w 461"/>
              <a:gd name="T17" fmla="*/ 2147483647 h 302"/>
              <a:gd name="T18" fmla="*/ 2147483647 w 461"/>
              <a:gd name="T19" fmla="*/ 2147483647 h 302"/>
              <a:gd name="T20" fmla="*/ 2147483647 w 461"/>
              <a:gd name="T21" fmla="*/ 2147483647 h 302"/>
              <a:gd name="T22" fmla="*/ 2147483647 w 461"/>
              <a:gd name="T23" fmla="*/ 2147483647 h 302"/>
              <a:gd name="T24" fmla="*/ 2147483647 w 461"/>
              <a:gd name="T25" fmla="*/ 2147483647 h 302"/>
              <a:gd name="T26" fmla="*/ 2147483647 w 461"/>
              <a:gd name="T27" fmla="*/ 2147483647 h 302"/>
              <a:gd name="T28" fmla="*/ 2147483647 w 461"/>
              <a:gd name="T29" fmla="*/ 2147483647 h 302"/>
              <a:gd name="T30" fmla="*/ 2147483647 w 461"/>
              <a:gd name="T31" fmla="*/ 2147483647 h 302"/>
              <a:gd name="T32" fmla="*/ 2147483647 w 461"/>
              <a:gd name="T33" fmla="*/ 0 h 302"/>
              <a:gd name="T34" fmla="*/ 2147483647 w 461"/>
              <a:gd name="T35" fmla="*/ 2147483647 h 302"/>
              <a:gd name="T36" fmla="*/ 2147483647 w 461"/>
              <a:gd name="T37" fmla="*/ 2147483647 h 3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1"/>
              <a:gd name="T58" fmla="*/ 0 h 302"/>
              <a:gd name="T59" fmla="*/ 461 w 461"/>
              <a:gd name="T60" fmla="*/ 302 h 3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1" h="302">
                <a:moveTo>
                  <a:pt x="42" y="44"/>
                </a:moveTo>
                <a:lnTo>
                  <a:pt x="0" y="84"/>
                </a:lnTo>
                <a:lnTo>
                  <a:pt x="23" y="231"/>
                </a:lnTo>
                <a:lnTo>
                  <a:pt x="42" y="302"/>
                </a:lnTo>
                <a:lnTo>
                  <a:pt x="121" y="297"/>
                </a:lnTo>
                <a:lnTo>
                  <a:pt x="411" y="241"/>
                </a:lnTo>
                <a:lnTo>
                  <a:pt x="432" y="233"/>
                </a:lnTo>
                <a:lnTo>
                  <a:pt x="461" y="164"/>
                </a:lnTo>
                <a:lnTo>
                  <a:pt x="417" y="126"/>
                </a:lnTo>
                <a:lnTo>
                  <a:pt x="440" y="39"/>
                </a:lnTo>
                <a:lnTo>
                  <a:pt x="407" y="31"/>
                </a:lnTo>
                <a:lnTo>
                  <a:pt x="407" y="9"/>
                </a:lnTo>
                <a:lnTo>
                  <a:pt x="392" y="0"/>
                </a:lnTo>
                <a:lnTo>
                  <a:pt x="55" y="62"/>
                </a:lnTo>
                <a:lnTo>
                  <a:pt x="42" y="44"/>
                </a:lnTo>
                <a:close/>
              </a:path>
            </a:pathLst>
          </a:custGeom>
          <a:solidFill>
            <a:srgbClr val="5383B7"/>
          </a:solidFill>
          <a:ln w="12701">
            <a:solidFill>
              <a:srgbClr val="000000"/>
            </a:solidFill>
            <a:round/>
            <a:headEnd/>
            <a:tailEnd/>
          </a:ln>
        </p:spPr>
        <p:txBody>
          <a:bodyPr/>
          <a:lstStyle/>
          <a:p>
            <a:endParaRPr lang="en-US" sz="1000"/>
          </a:p>
        </p:txBody>
      </p:sp>
      <p:sp>
        <p:nvSpPr>
          <p:cNvPr id="88" name="Freeform 56">
            <a:extLst>
              <a:ext uri="{FF2B5EF4-FFF2-40B4-BE49-F238E27FC236}">
                <a16:creationId xmlns:a16="http://schemas.microsoft.com/office/drawing/2014/main" id="{AE831696-1EF9-4DD7-95FB-5D361893ABE1}"/>
              </a:ext>
            </a:extLst>
          </p:cNvPr>
          <p:cNvSpPr>
            <a:spLocks/>
          </p:cNvSpPr>
          <p:nvPr/>
        </p:nvSpPr>
        <p:spPr bwMode="auto">
          <a:xfrm>
            <a:off x="7460659" y="2646551"/>
            <a:ext cx="233363" cy="492125"/>
          </a:xfrm>
          <a:custGeom>
            <a:avLst/>
            <a:gdLst>
              <a:gd name="T0" fmla="*/ 2147483647 w 122"/>
              <a:gd name="T1" fmla="*/ 0 h 241"/>
              <a:gd name="T2" fmla="*/ 2147483647 w 122"/>
              <a:gd name="T3" fmla="*/ 2147483647 h 241"/>
              <a:gd name="T4" fmla="*/ 2147483647 w 122"/>
              <a:gd name="T5" fmla="*/ 2147483647 h 241"/>
              <a:gd name="T6" fmla="*/ 0 w 122"/>
              <a:gd name="T7" fmla="*/ 2147483647 h 241"/>
              <a:gd name="T8" fmla="*/ 2147483647 w 122"/>
              <a:gd name="T9" fmla="*/ 2147483647 h 241"/>
              <a:gd name="T10" fmla="*/ 2147483647 w 122"/>
              <a:gd name="T11" fmla="*/ 0 h 241"/>
              <a:gd name="T12" fmla="*/ 2147483647 w 122"/>
              <a:gd name="T13" fmla="*/ 2147483647 h 241"/>
              <a:gd name="T14" fmla="*/ 2147483647 w 122"/>
              <a:gd name="T15" fmla="*/ 2147483647 h 241"/>
              <a:gd name="T16" fmla="*/ 2147483647 w 122"/>
              <a:gd name="T17" fmla="*/ 2147483647 h 241"/>
              <a:gd name="T18" fmla="*/ 2147483647 w 122"/>
              <a:gd name="T19" fmla="*/ 2147483647 h 241"/>
              <a:gd name="T20" fmla="*/ 2147483647 w 122"/>
              <a:gd name="T21" fmla="*/ 2147483647 h 241"/>
              <a:gd name="T22" fmla="*/ 2147483647 w 122"/>
              <a:gd name="T23" fmla="*/ 2147483647 h 241"/>
              <a:gd name="T24" fmla="*/ 2147483647 w 122"/>
              <a:gd name="T25" fmla="*/ 2147483647 h 241"/>
              <a:gd name="T26" fmla="*/ 2147483647 w 122"/>
              <a:gd name="T27" fmla="*/ 2147483647 h 241"/>
              <a:gd name="T28" fmla="*/ 2147483647 w 122"/>
              <a:gd name="T29" fmla="*/ 2147483647 h 241"/>
              <a:gd name="T30" fmla="*/ 0 w 122"/>
              <a:gd name="T31" fmla="*/ 2147483647 h 241"/>
              <a:gd name="T32" fmla="*/ 2147483647 w 122"/>
              <a:gd name="T33" fmla="*/ 2147483647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241"/>
              <a:gd name="T53" fmla="*/ 122 w 122"/>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241">
                <a:moveTo>
                  <a:pt x="22" y="1"/>
                </a:moveTo>
                <a:lnTo>
                  <a:pt x="51" y="0"/>
                </a:lnTo>
                <a:lnTo>
                  <a:pt x="109" y="36"/>
                </a:lnTo>
                <a:lnTo>
                  <a:pt x="100" y="65"/>
                </a:lnTo>
                <a:lnTo>
                  <a:pt x="121" y="84"/>
                </a:lnTo>
                <a:lnTo>
                  <a:pt x="122" y="198"/>
                </a:lnTo>
                <a:lnTo>
                  <a:pt x="102" y="241"/>
                </a:lnTo>
                <a:lnTo>
                  <a:pt x="79" y="225"/>
                </a:lnTo>
                <a:lnTo>
                  <a:pt x="54" y="224"/>
                </a:lnTo>
                <a:lnTo>
                  <a:pt x="12" y="200"/>
                </a:lnTo>
                <a:lnTo>
                  <a:pt x="44" y="129"/>
                </a:lnTo>
                <a:lnTo>
                  <a:pt x="0" y="91"/>
                </a:lnTo>
                <a:lnTo>
                  <a:pt x="22" y="1"/>
                </a:lnTo>
                <a:close/>
              </a:path>
            </a:pathLst>
          </a:custGeom>
          <a:solidFill>
            <a:schemeClr val="bg1">
              <a:lumMod val="85000"/>
            </a:schemeClr>
          </a:solidFill>
          <a:ln w="12701">
            <a:solidFill>
              <a:srgbClr val="000000"/>
            </a:solidFill>
            <a:round/>
            <a:headEnd/>
            <a:tailEnd/>
          </a:ln>
        </p:spPr>
        <p:txBody>
          <a:bodyPr/>
          <a:lstStyle/>
          <a:p>
            <a:pPr>
              <a:defRPr/>
            </a:pPr>
            <a:endParaRPr lang="en-US" sz="1000"/>
          </a:p>
        </p:txBody>
      </p:sp>
      <p:sp>
        <p:nvSpPr>
          <p:cNvPr id="89" name="Freeform 57">
            <a:extLst>
              <a:ext uri="{FF2B5EF4-FFF2-40B4-BE49-F238E27FC236}">
                <a16:creationId xmlns:a16="http://schemas.microsoft.com/office/drawing/2014/main" id="{3D3519FD-94D9-409B-9728-FE839FC644C0}"/>
              </a:ext>
            </a:extLst>
          </p:cNvPr>
          <p:cNvSpPr>
            <a:spLocks/>
          </p:cNvSpPr>
          <p:nvPr/>
        </p:nvSpPr>
        <p:spPr bwMode="auto">
          <a:xfrm>
            <a:off x="6739934" y="1876613"/>
            <a:ext cx="974725" cy="849313"/>
          </a:xfrm>
          <a:custGeom>
            <a:avLst/>
            <a:gdLst>
              <a:gd name="T0" fmla="*/ 2147483647 w 510"/>
              <a:gd name="T1" fmla="*/ 0 h 416"/>
              <a:gd name="T2" fmla="*/ 2147483647 w 510"/>
              <a:gd name="T3" fmla="*/ 2147483647 h 416"/>
              <a:gd name="T4" fmla="*/ 2147483647 w 510"/>
              <a:gd name="T5" fmla="*/ 2147483647 h 416"/>
              <a:gd name="T6" fmla="*/ 0 w 510"/>
              <a:gd name="T7" fmla="*/ 2147483647 h 416"/>
              <a:gd name="T8" fmla="*/ 2147483647 w 510"/>
              <a:gd name="T9" fmla="*/ 2147483647 h 416"/>
              <a:gd name="T10" fmla="*/ 2147483647 w 510"/>
              <a:gd name="T11" fmla="*/ 2147483647 h 416"/>
              <a:gd name="T12" fmla="*/ 2147483647 w 510"/>
              <a:gd name="T13" fmla="*/ 2147483647 h 416"/>
              <a:gd name="T14" fmla="*/ 2147483647 w 510"/>
              <a:gd name="T15" fmla="*/ 2147483647 h 416"/>
              <a:gd name="T16" fmla="*/ 2147483647 w 510"/>
              <a:gd name="T17" fmla="*/ 2147483647 h 416"/>
              <a:gd name="T18" fmla="*/ 2147483647 w 510"/>
              <a:gd name="T19" fmla="*/ 2147483647 h 416"/>
              <a:gd name="T20" fmla="*/ 2147483647 w 510"/>
              <a:gd name="T21" fmla="*/ 2147483647 h 416"/>
              <a:gd name="T22" fmla="*/ 2147483647 w 510"/>
              <a:gd name="T23" fmla="*/ 2147483647 h 416"/>
              <a:gd name="T24" fmla="*/ 2147483647 w 510"/>
              <a:gd name="T25" fmla="*/ 2147483647 h 416"/>
              <a:gd name="T26" fmla="*/ 2147483647 w 510"/>
              <a:gd name="T27" fmla="*/ 2147483647 h 416"/>
              <a:gd name="T28" fmla="*/ 2147483647 w 510"/>
              <a:gd name="T29" fmla="*/ 2147483647 h 416"/>
              <a:gd name="T30" fmla="*/ 2147483647 w 510"/>
              <a:gd name="T31" fmla="*/ 2147483647 h 416"/>
              <a:gd name="T32" fmla="*/ 2147483647 w 510"/>
              <a:gd name="T33" fmla="*/ 0 h 416"/>
              <a:gd name="T34" fmla="*/ 2147483647 w 510"/>
              <a:gd name="T35" fmla="*/ 2147483647 h 416"/>
              <a:gd name="T36" fmla="*/ 2147483647 w 510"/>
              <a:gd name="T37" fmla="*/ 2147483647 h 416"/>
              <a:gd name="T38" fmla="*/ 2147483647 w 510"/>
              <a:gd name="T39" fmla="*/ 2147483647 h 416"/>
              <a:gd name="T40" fmla="*/ 2147483647 w 510"/>
              <a:gd name="T41" fmla="*/ 2147483647 h 416"/>
              <a:gd name="T42" fmla="*/ 2147483647 w 510"/>
              <a:gd name="T43" fmla="*/ 2147483647 h 416"/>
              <a:gd name="T44" fmla="*/ 2147483647 w 510"/>
              <a:gd name="T45" fmla="*/ 2147483647 h 416"/>
              <a:gd name="T46" fmla="*/ 2147483647 w 510"/>
              <a:gd name="T47" fmla="*/ 2147483647 h 416"/>
              <a:gd name="T48" fmla="*/ 2147483647 w 510"/>
              <a:gd name="T49" fmla="*/ 2147483647 h 416"/>
              <a:gd name="T50" fmla="*/ 2147483647 w 510"/>
              <a:gd name="T51" fmla="*/ 2147483647 h 416"/>
              <a:gd name="T52" fmla="*/ 2147483647 w 510"/>
              <a:gd name="T53" fmla="*/ 2147483647 h 416"/>
              <a:gd name="T54" fmla="*/ 2147483647 w 510"/>
              <a:gd name="T55" fmla="*/ 2147483647 h 416"/>
              <a:gd name="T56" fmla="*/ 2147483647 w 510"/>
              <a:gd name="T57" fmla="*/ 2147483647 h 416"/>
              <a:gd name="T58" fmla="*/ 2147483647 w 510"/>
              <a:gd name="T59" fmla="*/ 2147483647 h 416"/>
              <a:gd name="T60" fmla="*/ 2147483647 w 510"/>
              <a:gd name="T61" fmla="*/ 2147483647 h 416"/>
              <a:gd name="T62" fmla="*/ 2147483647 w 510"/>
              <a:gd name="T63" fmla="*/ 2147483647 h 416"/>
              <a:gd name="T64" fmla="*/ 0 w 510"/>
              <a:gd name="T65" fmla="*/ 2147483647 h 416"/>
              <a:gd name="T66" fmla="*/ 2147483647 w 510"/>
              <a:gd name="T67" fmla="*/ 2147483647 h 416"/>
              <a:gd name="T68" fmla="*/ 2147483647 w 510"/>
              <a:gd name="T69" fmla="*/ 2147483647 h 4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0"/>
              <a:gd name="T106" fmla="*/ 0 h 416"/>
              <a:gd name="T107" fmla="*/ 510 w 510"/>
              <a:gd name="T108" fmla="*/ 416 h 4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0" h="416">
                <a:moveTo>
                  <a:pt x="40" y="279"/>
                </a:moveTo>
                <a:lnTo>
                  <a:pt x="88" y="255"/>
                </a:lnTo>
                <a:lnTo>
                  <a:pt x="153" y="249"/>
                </a:lnTo>
                <a:lnTo>
                  <a:pt x="169" y="227"/>
                </a:lnTo>
                <a:lnTo>
                  <a:pt x="192" y="224"/>
                </a:lnTo>
                <a:lnTo>
                  <a:pt x="205" y="201"/>
                </a:lnTo>
                <a:lnTo>
                  <a:pt x="227" y="192"/>
                </a:lnTo>
                <a:lnTo>
                  <a:pt x="217" y="149"/>
                </a:lnTo>
                <a:lnTo>
                  <a:pt x="204" y="137"/>
                </a:lnTo>
                <a:lnTo>
                  <a:pt x="231" y="102"/>
                </a:lnTo>
                <a:lnTo>
                  <a:pt x="249" y="102"/>
                </a:lnTo>
                <a:lnTo>
                  <a:pt x="308" y="28"/>
                </a:lnTo>
                <a:lnTo>
                  <a:pt x="400" y="0"/>
                </a:lnTo>
                <a:lnTo>
                  <a:pt x="410" y="70"/>
                </a:lnTo>
                <a:lnTo>
                  <a:pt x="415" y="67"/>
                </a:lnTo>
                <a:lnTo>
                  <a:pt x="436" y="92"/>
                </a:lnTo>
                <a:lnTo>
                  <a:pt x="438" y="163"/>
                </a:lnTo>
                <a:lnTo>
                  <a:pt x="465" y="221"/>
                </a:lnTo>
                <a:lnTo>
                  <a:pt x="476" y="297"/>
                </a:lnTo>
                <a:lnTo>
                  <a:pt x="478" y="362"/>
                </a:lnTo>
                <a:lnTo>
                  <a:pt x="510" y="384"/>
                </a:lnTo>
                <a:lnTo>
                  <a:pt x="487" y="416"/>
                </a:lnTo>
                <a:lnTo>
                  <a:pt x="428" y="378"/>
                </a:lnTo>
                <a:lnTo>
                  <a:pt x="397" y="381"/>
                </a:lnTo>
                <a:lnTo>
                  <a:pt x="367" y="373"/>
                </a:lnTo>
                <a:lnTo>
                  <a:pt x="368" y="351"/>
                </a:lnTo>
                <a:lnTo>
                  <a:pt x="349" y="343"/>
                </a:lnTo>
                <a:lnTo>
                  <a:pt x="15" y="407"/>
                </a:lnTo>
                <a:lnTo>
                  <a:pt x="0" y="388"/>
                </a:lnTo>
                <a:lnTo>
                  <a:pt x="51" y="314"/>
                </a:lnTo>
                <a:lnTo>
                  <a:pt x="40" y="279"/>
                </a:lnTo>
                <a:close/>
              </a:path>
            </a:pathLst>
          </a:custGeom>
          <a:solidFill>
            <a:srgbClr val="5383B7"/>
          </a:solidFill>
          <a:ln w="12701">
            <a:solidFill>
              <a:srgbClr val="000000"/>
            </a:solidFill>
            <a:round/>
            <a:headEnd/>
            <a:tailEnd/>
          </a:ln>
        </p:spPr>
        <p:txBody>
          <a:bodyPr/>
          <a:lstStyle/>
          <a:p>
            <a:pPr>
              <a:defRPr/>
            </a:pPr>
            <a:endParaRPr lang="en-US" sz="1000"/>
          </a:p>
        </p:txBody>
      </p:sp>
      <p:sp>
        <p:nvSpPr>
          <p:cNvPr id="90" name="Freeform 59">
            <a:extLst>
              <a:ext uri="{FF2B5EF4-FFF2-40B4-BE49-F238E27FC236}">
                <a16:creationId xmlns:a16="http://schemas.microsoft.com/office/drawing/2014/main" id="{EBB85CF9-4EDB-4B7E-B225-BD7A5C173E17}"/>
              </a:ext>
            </a:extLst>
          </p:cNvPr>
          <p:cNvSpPr>
            <a:spLocks/>
          </p:cNvSpPr>
          <p:nvPr/>
        </p:nvSpPr>
        <p:spPr bwMode="auto">
          <a:xfrm>
            <a:off x="7622584" y="2229038"/>
            <a:ext cx="547688" cy="268288"/>
          </a:xfrm>
          <a:custGeom>
            <a:avLst/>
            <a:gdLst>
              <a:gd name="T0" fmla="*/ 2147483647 w 288"/>
              <a:gd name="T1" fmla="*/ 0 h 131"/>
              <a:gd name="T2" fmla="*/ 2147483647 w 288"/>
              <a:gd name="T3" fmla="*/ 2147483647 h 131"/>
              <a:gd name="T4" fmla="*/ 2147483647 w 288"/>
              <a:gd name="T5" fmla="*/ 2147483647 h 131"/>
              <a:gd name="T6" fmla="*/ 0 w 288"/>
              <a:gd name="T7" fmla="*/ 2147483647 h 131"/>
              <a:gd name="T8" fmla="*/ 0 w 288"/>
              <a:gd name="T9" fmla="*/ 2147483647 h 131"/>
              <a:gd name="T10" fmla="*/ 2147483647 w 288"/>
              <a:gd name="T11" fmla="*/ 2147483647 h 131"/>
              <a:gd name="T12" fmla="*/ 2147483647 w 288"/>
              <a:gd name="T13" fmla="*/ 2147483647 h 131"/>
              <a:gd name="T14" fmla="*/ 2147483647 w 288"/>
              <a:gd name="T15" fmla="*/ 0 h 131"/>
              <a:gd name="T16" fmla="*/ 2147483647 w 288"/>
              <a:gd name="T17" fmla="*/ 2147483647 h 131"/>
              <a:gd name="T18" fmla="*/ 2147483647 w 288"/>
              <a:gd name="T19" fmla="*/ 2147483647 h 131"/>
              <a:gd name="T20" fmla="*/ 2147483647 w 288"/>
              <a:gd name="T21" fmla="*/ 2147483647 h 131"/>
              <a:gd name="T22" fmla="*/ 2147483647 w 288"/>
              <a:gd name="T23" fmla="*/ 2147483647 h 131"/>
              <a:gd name="T24" fmla="*/ 2147483647 w 288"/>
              <a:gd name="T25" fmla="*/ 2147483647 h 131"/>
              <a:gd name="T26" fmla="*/ 2147483647 w 288"/>
              <a:gd name="T27" fmla="*/ 2147483647 h 131"/>
              <a:gd name="T28" fmla="*/ 2147483647 w 288"/>
              <a:gd name="T29" fmla="*/ 2147483647 h 131"/>
              <a:gd name="T30" fmla="*/ 2147483647 w 288"/>
              <a:gd name="T31" fmla="*/ 2147483647 h 131"/>
              <a:gd name="T32" fmla="*/ 2147483647 w 288"/>
              <a:gd name="T33" fmla="*/ 2147483647 h 131"/>
              <a:gd name="T34" fmla="*/ 2147483647 w 288"/>
              <a:gd name="T35" fmla="*/ 2147483647 h 131"/>
              <a:gd name="T36" fmla="*/ 2147483647 w 288"/>
              <a:gd name="T37" fmla="*/ 2147483647 h 131"/>
              <a:gd name="T38" fmla="*/ 2147483647 w 288"/>
              <a:gd name="T39" fmla="*/ 2147483647 h 131"/>
              <a:gd name="T40" fmla="*/ 2147483647 w 288"/>
              <a:gd name="T41" fmla="*/ 2147483647 h 131"/>
              <a:gd name="T42" fmla="*/ 2147483647 w 288"/>
              <a:gd name="T43" fmla="*/ 2147483647 h 131"/>
              <a:gd name="T44" fmla="*/ 2147483647 w 288"/>
              <a:gd name="T45" fmla="*/ 2147483647 h 131"/>
              <a:gd name="T46" fmla="*/ 0 w 288"/>
              <a:gd name="T47" fmla="*/ 2147483647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31"/>
              <a:gd name="T74" fmla="*/ 288 w 28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31">
                <a:moveTo>
                  <a:pt x="0" y="52"/>
                </a:moveTo>
                <a:lnTo>
                  <a:pt x="147" y="16"/>
                </a:lnTo>
                <a:lnTo>
                  <a:pt x="165" y="17"/>
                </a:lnTo>
                <a:lnTo>
                  <a:pt x="182" y="0"/>
                </a:lnTo>
                <a:lnTo>
                  <a:pt x="197" y="9"/>
                </a:lnTo>
                <a:lnTo>
                  <a:pt x="179" y="46"/>
                </a:lnTo>
                <a:lnTo>
                  <a:pt x="210" y="44"/>
                </a:lnTo>
                <a:lnTo>
                  <a:pt x="227" y="73"/>
                </a:lnTo>
                <a:lnTo>
                  <a:pt x="248" y="75"/>
                </a:lnTo>
                <a:lnTo>
                  <a:pt x="262" y="71"/>
                </a:lnTo>
                <a:lnTo>
                  <a:pt x="262" y="55"/>
                </a:lnTo>
                <a:lnTo>
                  <a:pt x="237" y="35"/>
                </a:lnTo>
                <a:lnTo>
                  <a:pt x="256" y="33"/>
                </a:lnTo>
                <a:lnTo>
                  <a:pt x="288" y="77"/>
                </a:lnTo>
                <a:lnTo>
                  <a:pt x="258" y="103"/>
                </a:lnTo>
                <a:lnTo>
                  <a:pt x="223" y="90"/>
                </a:lnTo>
                <a:lnTo>
                  <a:pt x="201" y="122"/>
                </a:lnTo>
                <a:lnTo>
                  <a:pt x="157" y="90"/>
                </a:lnTo>
                <a:lnTo>
                  <a:pt x="12" y="131"/>
                </a:lnTo>
                <a:lnTo>
                  <a:pt x="0" y="52"/>
                </a:lnTo>
                <a:close/>
              </a:path>
            </a:pathLst>
          </a:custGeom>
          <a:solidFill>
            <a:srgbClr val="5383B7"/>
          </a:solidFill>
          <a:ln w="12701">
            <a:solidFill>
              <a:srgbClr val="000000"/>
            </a:solidFill>
            <a:round/>
            <a:headEnd/>
            <a:tailEnd/>
          </a:ln>
        </p:spPr>
        <p:txBody>
          <a:bodyPr/>
          <a:lstStyle/>
          <a:p>
            <a:pPr>
              <a:defRPr/>
            </a:pPr>
            <a:endParaRPr lang="en-US" sz="1000">
              <a:cs typeface="Arial" pitchFamily="34" charset="0"/>
            </a:endParaRPr>
          </a:p>
        </p:txBody>
      </p:sp>
      <p:sp>
        <p:nvSpPr>
          <p:cNvPr id="91" name="Freeform 60">
            <a:extLst>
              <a:ext uri="{FF2B5EF4-FFF2-40B4-BE49-F238E27FC236}">
                <a16:creationId xmlns:a16="http://schemas.microsoft.com/office/drawing/2014/main" id="{FCFB171D-CF2C-4BE6-99AD-C58F05C22FD1}"/>
              </a:ext>
            </a:extLst>
          </p:cNvPr>
          <p:cNvSpPr>
            <a:spLocks/>
          </p:cNvSpPr>
          <p:nvPr/>
        </p:nvSpPr>
        <p:spPr bwMode="auto">
          <a:xfrm>
            <a:off x="7641634" y="2432238"/>
            <a:ext cx="285750" cy="233363"/>
          </a:xfrm>
          <a:custGeom>
            <a:avLst/>
            <a:gdLst>
              <a:gd name="T0" fmla="*/ 2147483647 w 149"/>
              <a:gd name="T1" fmla="*/ 0 h 115"/>
              <a:gd name="T2" fmla="*/ 2147483647 w 149"/>
              <a:gd name="T3" fmla="*/ 2147483647 h 115"/>
              <a:gd name="T4" fmla="*/ 2147483647 w 149"/>
              <a:gd name="T5" fmla="*/ 2147483647 h 115"/>
              <a:gd name="T6" fmla="*/ 0 w 149"/>
              <a:gd name="T7" fmla="*/ 2147483647 h 115"/>
              <a:gd name="T8" fmla="*/ 0 w 149"/>
              <a:gd name="T9" fmla="*/ 2147483647 h 115"/>
              <a:gd name="T10" fmla="*/ 2147483647 w 149"/>
              <a:gd name="T11" fmla="*/ 0 h 115"/>
              <a:gd name="T12" fmla="*/ 2147483647 w 149"/>
              <a:gd name="T13" fmla="*/ 2147483647 h 115"/>
              <a:gd name="T14" fmla="*/ 2147483647 w 149"/>
              <a:gd name="T15" fmla="*/ 2147483647 h 115"/>
              <a:gd name="T16" fmla="*/ 2147483647 w 149"/>
              <a:gd name="T17" fmla="*/ 2147483647 h 115"/>
              <a:gd name="T18" fmla="*/ 2147483647 w 149"/>
              <a:gd name="T19" fmla="*/ 2147483647 h 115"/>
              <a:gd name="T20" fmla="*/ 2147483647 w 149"/>
              <a:gd name="T21" fmla="*/ 2147483647 h 115"/>
              <a:gd name="T22" fmla="*/ 0 w 149"/>
              <a:gd name="T23" fmla="*/ 2147483647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15"/>
              <a:gd name="T38" fmla="*/ 149 w 149"/>
              <a:gd name="T39" fmla="*/ 115 h 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15">
                <a:moveTo>
                  <a:pt x="0" y="29"/>
                </a:moveTo>
                <a:lnTo>
                  <a:pt x="114" y="0"/>
                </a:lnTo>
                <a:lnTo>
                  <a:pt x="149" y="52"/>
                </a:lnTo>
                <a:lnTo>
                  <a:pt x="129" y="75"/>
                </a:lnTo>
                <a:lnTo>
                  <a:pt x="93" y="67"/>
                </a:lnTo>
                <a:lnTo>
                  <a:pt x="36" y="115"/>
                </a:lnTo>
                <a:lnTo>
                  <a:pt x="5" y="90"/>
                </a:lnTo>
                <a:lnTo>
                  <a:pt x="0" y="29"/>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92" name="Freeform 61">
            <a:extLst>
              <a:ext uri="{FF2B5EF4-FFF2-40B4-BE49-F238E27FC236}">
                <a16:creationId xmlns:a16="http://schemas.microsoft.com/office/drawing/2014/main" id="{7489B13E-70F2-42D5-8E66-5A0CFD89590D}"/>
              </a:ext>
            </a:extLst>
          </p:cNvPr>
          <p:cNvSpPr>
            <a:spLocks/>
          </p:cNvSpPr>
          <p:nvPr/>
        </p:nvSpPr>
        <p:spPr bwMode="auto">
          <a:xfrm>
            <a:off x="7689259" y="2590988"/>
            <a:ext cx="284163" cy="180975"/>
          </a:xfrm>
          <a:custGeom>
            <a:avLst/>
            <a:gdLst>
              <a:gd name="T0" fmla="*/ 2147483647 w 149"/>
              <a:gd name="T1" fmla="*/ 0 h 89"/>
              <a:gd name="T2" fmla="*/ 2147483647 w 149"/>
              <a:gd name="T3" fmla="*/ 2147483647 h 89"/>
              <a:gd name="T4" fmla="*/ 2147483647 w 149"/>
              <a:gd name="T5" fmla="*/ 2147483647 h 89"/>
              <a:gd name="T6" fmla="*/ 0 w 149"/>
              <a:gd name="T7" fmla="*/ 2147483647 h 89"/>
              <a:gd name="T8" fmla="*/ 0 w 149"/>
              <a:gd name="T9" fmla="*/ 2147483647 h 89"/>
              <a:gd name="T10" fmla="*/ 2147483647 w 149"/>
              <a:gd name="T11" fmla="*/ 2147483647 h 89"/>
              <a:gd name="T12" fmla="*/ 2147483647 w 149"/>
              <a:gd name="T13" fmla="*/ 0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89"/>
              <a:gd name="T38" fmla="*/ 149 w 149"/>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89">
                <a:moveTo>
                  <a:pt x="0" y="66"/>
                </a:moveTo>
                <a:lnTo>
                  <a:pt x="61" y="37"/>
                </a:lnTo>
                <a:lnTo>
                  <a:pt x="121" y="0"/>
                </a:lnTo>
                <a:lnTo>
                  <a:pt x="131" y="2"/>
                </a:lnTo>
                <a:lnTo>
                  <a:pt x="149" y="3"/>
                </a:lnTo>
                <a:lnTo>
                  <a:pt x="90" y="50"/>
                </a:lnTo>
                <a:lnTo>
                  <a:pt x="18" y="89"/>
                </a:lnTo>
                <a:lnTo>
                  <a:pt x="0" y="66"/>
                </a:lnTo>
                <a:close/>
              </a:path>
            </a:pathLst>
          </a:custGeom>
          <a:solidFill>
            <a:srgbClr val="5383B7"/>
          </a:solidFill>
          <a:ln w="12701">
            <a:solidFill>
              <a:srgbClr val="000000"/>
            </a:solidFill>
            <a:round/>
            <a:headEnd/>
            <a:tailEnd/>
          </a:ln>
        </p:spPr>
        <p:txBody>
          <a:bodyPr/>
          <a:lstStyle/>
          <a:p>
            <a:pPr>
              <a:defRPr/>
            </a:pPr>
            <a:endParaRPr lang="en-US" sz="1000"/>
          </a:p>
        </p:txBody>
      </p:sp>
      <p:sp>
        <p:nvSpPr>
          <p:cNvPr id="93" name="Freeform 62">
            <a:extLst>
              <a:ext uri="{FF2B5EF4-FFF2-40B4-BE49-F238E27FC236}">
                <a16:creationId xmlns:a16="http://schemas.microsoft.com/office/drawing/2014/main" id="{BBB4DE34-CE8D-46ED-BDD9-80EA0A1ABC6C}"/>
              </a:ext>
            </a:extLst>
          </p:cNvPr>
          <p:cNvSpPr>
            <a:spLocks/>
          </p:cNvSpPr>
          <p:nvPr/>
        </p:nvSpPr>
        <p:spPr bwMode="auto">
          <a:xfrm>
            <a:off x="7687672" y="1732151"/>
            <a:ext cx="301625" cy="574675"/>
          </a:xfrm>
          <a:custGeom>
            <a:avLst/>
            <a:gdLst>
              <a:gd name="T0" fmla="*/ 2147483647 w 158"/>
              <a:gd name="T1" fmla="*/ 0 h 282"/>
              <a:gd name="T2" fmla="*/ 2147483647 w 158"/>
              <a:gd name="T3" fmla="*/ 2147483647 h 282"/>
              <a:gd name="T4" fmla="*/ 2147483647 w 158"/>
              <a:gd name="T5" fmla="*/ 2147483647 h 282"/>
              <a:gd name="T6" fmla="*/ 0 w 158"/>
              <a:gd name="T7" fmla="*/ 2147483647 h 282"/>
              <a:gd name="T8" fmla="*/ 2147483647 w 158"/>
              <a:gd name="T9" fmla="*/ 0 h 282"/>
              <a:gd name="T10" fmla="*/ 0 w 158"/>
              <a:gd name="T11" fmla="*/ 2147483647 h 282"/>
              <a:gd name="T12" fmla="*/ 2147483647 w 158"/>
              <a:gd name="T13" fmla="*/ 2147483647 h 282"/>
              <a:gd name="T14" fmla="*/ 2147483647 w 158"/>
              <a:gd name="T15" fmla="*/ 2147483647 h 282"/>
              <a:gd name="T16" fmla="*/ 2147483647 w 158"/>
              <a:gd name="T17" fmla="*/ 2147483647 h 282"/>
              <a:gd name="T18" fmla="*/ 2147483647 w 158"/>
              <a:gd name="T19" fmla="*/ 2147483647 h 282"/>
              <a:gd name="T20" fmla="*/ 2147483647 w 158"/>
              <a:gd name="T21" fmla="*/ 2147483647 h 282"/>
              <a:gd name="T22" fmla="*/ 2147483647 w 158"/>
              <a:gd name="T23" fmla="*/ 2147483647 h 282"/>
              <a:gd name="T24" fmla="*/ 2147483647 w 158"/>
              <a:gd name="T25" fmla="*/ 2147483647 h 282"/>
              <a:gd name="T26" fmla="*/ 2147483647 w 158"/>
              <a:gd name="T27" fmla="*/ 2147483647 h 282"/>
              <a:gd name="T28" fmla="*/ 2147483647 w 158"/>
              <a:gd name="T29" fmla="*/ 2147483647 h 282"/>
              <a:gd name="T30" fmla="*/ 2147483647 w 158"/>
              <a:gd name="T31" fmla="*/ 2147483647 h 282"/>
              <a:gd name="T32" fmla="*/ 2147483647 w 158"/>
              <a:gd name="T33" fmla="*/ 0 h 2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
              <a:gd name="T52" fmla="*/ 0 h 282"/>
              <a:gd name="T53" fmla="*/ 158 w 158"/>
              <a:gd name="T54" fmla="*/ 282 h 2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 h="282">
                <a:moveTo>
                  <a:pt x="33" y="0"/>
                </a:moveTo>
                <a:lnTo>
                  <a:pt x="0" y="50"/>
                </a:lnTo>
                <a:lnTo>
                  <a:pt x="36" y="115"/>
                </a:lnTo>
                <a:lnTo>
                  <a:pt x="14" y="132"/>
                </a:lnTo>
                <a:lnTo>
                  <a:pt x="23" y="282"/>
                </a:lnTo>
                <a:lnTo>
                  <a:pt x="112" y="260"/>
                </a:lnTo>
                <a:lnTo>
                  <a:pt x="135" y="260"/>
                </a:lnTo>
                <a:lnTo>
                  <a:pt x="148" y="244"/>
                </a:lnTo>
                <a:lnTo>
                  <a:pt x="148" y="217"/>
                </a:lnTo>
                <a:lnTo>
                  <a:pt x="158" y="199"/>
                </a:lnTo>
                <a:lnTo>
                  <a:pt x="109" y="178"/>
                </a:lnTo>
                <a:lnTo>
                  <a:pt x="45" y="13"/>
                </a:lnTo>
                <a:lnTo>
                  <a:pt x="33" y="0"/>
                </a:lnTo>
                <a:close/>
              </a:path>
            </a:pathLst>
          </a:custGeom>
          <a:solidFill>
            <a:schemeClr val="bg1">
              <a:lumMod val="85000"/>
            </a:schemeClr>
          </a:solidFill>
          <a:ln w="12701">
            <a:solidFill>
              <a:srgbClr val="000000"/>
            </a:solidFill>
            <a:round/>
            <a:headEnd/>
            <a:tailEnd/>
          </a:ln>
        </p:spPr>
        <p:txBody>
          <a:bodyPr/>
          <a:lstStyle/>
          <a:p>
            <a:pPr>
              <a:defRPr/>
            </a:pPr>
            <a:endParaRPr lang="en-US" sz="1000">
              <a:ea typeface="ＭＳ Ｐゴシック" pitchFamily="34" charset="-128"/>
              <a:cs typeface="Arial" pitchFamily="34" charset="0"/>
            </a:endParaRPr>
          </a:p>
        </p:txBody>
      </p:sp>
      <p:sp>
        <p:nvSpPr>
          <p:cNvPr id="94" name="Freeform 63">
            <a:extLst>
              <a:ext uri="{FF2B5EF4-FFF2-40B4-BE49-F238E27FC236}">
                <a16:creationId xmlns:a16="http://schemas.microsoft.com/office/drawing/2014/main" id="{4D98CF37-1BF5-49EB-B748-B356B2DB7F0A}"/>
              </a:ext>
            </a:extLst>
          </p:cNvPr>
          <p:cNvSpPr>
            <a:spLocks/>
          </p:cNvSpPr>
          <p:nvPr/>
        </p:nvSpPr>
        <p:spPr bwMode="auto">
          <a:xfrm>
            <a:off x="7876584" y="2402076"/>
            <a:ext cx="144463" cy="128587"/>
          </a:xfrm>
          <a:custGeom>
            <a:avLst/>
            <a:gdLst>
              <a:gd name="T0" fmla="*/ 2147483647 w 76"/>
              <a:gd name="T1" fmla="*/ 0 h 62"/>
              <a:gd name="T2" fmla="*/ 2147483647 w 76"/>
              <a:gd name="T3" fmla="*/ 2147483647 h 62"/>
              <a:gd name="T4" fmla="*/ 2147483647 w 76"/>
              <a:gd name="T5" fmla="*/ 2147483647 h 62"/>
              <a:gd name="T6" fmla="*/ 0 w 76"/>
              <a:gd name="T7" fmla="*/ 2147483647 h 62"/>
              <a:gd name="T8" fmla="*/ 0 w 76"/>
              <a:gd name="T9" fmla="*/ 2147483647 h 62"/>
              <a:gd name="T10" fmla="*/ 2147483647 w 76"/>
              <a:gd name="T11" fmla="*/ 0 h 62"/>
              <a:gd name="T12" fmla="*/ 2147483647 w 76"/>
              <a:gd name="T13" fmla="*/ 2147483647 h 62"/>
              <a:gd name="T14" fmla="*/ 2147483647 w 76"/>
              <a:gd name="T15" fmla="*/ 2147483647 h 62"/>
              <a:gd name="T16" fmla="*/ 2147483647 w 76"/>
              <a:gd name="T17" fmla="*/ 2147483647 h 62"/>
              <a:gd name="T18" fmla="*/ 2147483647 w 76"/>
              <a:gd name="T19" fmla="*/ 2147483647 h 62"/>
              <a:gd name="T20" fmla="*/ 0 w 76"/>
              <a:gd name="T21" fmla="*/ 2147483647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2"/>
              <a:gd name="T35" fmla="*/ 76 w 76"/>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2">
                <a:moveTo>
                  <a:pt x="0" y="10"/>
                </a:moveTo>
                <a:lnTo>
                  <a:pt x="32" y="0"/>
                </a:lnTo>
                <a:lnTo>
                  <a:pt x="76" y="32"/>
                </a:lnTo>
                <a:lnTo>
                  <a:pt x="67" y="40"/>
                </a:lnTo>
                <a:lnTo>
                  <a:pt x="46" y="40"/>
                </a:lnTo>
                <a:lnTo>
                  <a:pt x="35" y="62"/>
                </a:lnTo>
                <a:lnTo>
                  <a:pt x="0" y="10"/>
                </a:lnTo>
                <a:close/>
              </a:path>
            </a:pathLst>
          </a:custGeom>
          <a:solidFill>
            <a:schemeClr val="bg1">
              <a:lumMod val="85000"/>
            </a:schemeClr>
          </a:solidFill>
          <a:ln w="12701">
            <a:solidFill>
              <a:srgbClr val="000000"/>
            </a:solidFill>
            <a:round/>
            <a:headEnd/>
            <a:tailEnd/>
          </a:ln>
        </p:spPr>
        <p:txBody>
          <a:bodyPr/>
          <a:lstStyle/>
          <a:p>
            <a:pPr>
              <a:defRPr/>
            </a:pPr>
            <a:endParaRPr lang="en-US" sz="1000">
              <a:cs typeface="Arial" pitchFamily="34" charset="0"/>
            </a:endParaRPr>
          </a:p>
        </p:txBody>
      </p:sp>
      <p:sp>
        <p:nvSpPr>
          <p:cNvPr id="95" name="Freeform 64">
            <a:extLst>
              <a:ext uri="{FF2B5EF4-FFF2-40B4-BE49-F238E27FC236}">
                <a16:creationId xmlns:a16="http://schemas.microsoft.com/office/drawing/2014/main" id="{E67F00E2-2029-4DC0-ADDA-9BB8FD237465}"/>
              </a:ext>
            </a:extLst>
          </p:cNvPr>
          <p:cNvSpPr>
            <a:spLocks/>
          </p:cNvSpPr>
          <p:nvPr/>
        </p:nvSpPr>
        <p:spPr bwMode="auto">
          <a:xfrm>
            <a:off x="7554322" y="3383151"/>
            <a:ext cx="77787" cy="141287"/>
          </a:xfrm>
          <a:custGeom>
            <a:avLst/>
            <a:gdLst>
              <a:gd name="T0" fmla="*/ 2147483647 w 41"/>
              <a:gd name="T1" fmla="*/ 0 h 70"/>
              <a:gd name="T2" fmla="*/ 2147483647 w 41"/>
              <a:gd name="T3" fmla="*/ 2147483647 h 70"/>
              <a:gd name="T4" fmla="*/ 2147483647 w 41"/>
              <a:gd name="T5" fmla="*/ 2147483647 h 70"/>
              <a:gd name="T6" fmla="*/ 0 w 41"/>
              <a:gd name="T7" fmla="*/ 2147483647 h 70"/>
              <a:gd name="T8" fmla="*/ 0 w 41"/>
              <a:gd name="T9" fmla="*/ 2147483647 h 70"/>
              <a:gd name="T10" fmla="*/ 2147483647 w 41"/>
              <a:gd name="T11" fmla="*/ 0 h 70"/>
              <a:gd name="T12" fmla="*/ 2147483647 w 41"/>
              <a:gd name="T13" fmla="*/ 2147483647 h 70"/>
              <a:gd name="T14" fmla="*/ 2147483647 w 41"/>
              <a:gd name="T15" fmla="*/ 2147483647 h 70"/>
              <a:gd name="T16" fmla="*/ 0 w 41"/>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70"/>
              <a:gd name="T29" fmla="*/ 41 w 41"/>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70">
                <a:moveTo>
                  <a:pt x="0" y="6"/>
                </a:moveTo>
                <a:lnTo>
                  <a:pt x="41" y="0"/>
                </a:lnTo>
                <a:lnTo>
                  <a:pt x="18" y="70"/>
                </a:lnTo>
                <a:lnTo>
                  <a:pt x="2" y="69"/>
                </a:lnTo>
                <a:lnTo>
                  <a:pt x="0" y="6"/>
                </a:lnTo>
                <a:close/>
              </a:path>
            </a:pathLst>
          </a:custGeom>
          <a:solidFill>
            <a:srgbClr val="5383B7"/>
          </a:solidFill>
          <a:ln w="12701">
            <a:solidFill>
              <a:srgbClr val="000000"/>
            </a:solidFill>
            <a:round/>
            <a:headEnd/>
            <a:tailEnd/>
          </a:ln>
          <a:extLst/>
        </p:spPr>
        <p:txBody>
          <a:bodyPr/>
          <a:lstStyle/>
          <a:p>
            <a:endParaRPr lang="en-US" sz="1000"/>
          </a:p>
        </p:txBody>
      </p:sp>
      <p:sp>
        <p:nvSpPr>
          <p:cNvPr id="96" name="Text Box 134">
            <a:extLst>
              <a:ext uri="{FF2B5EF4-FFF2-40B4-BE49-F238E27FC236}">
                <a16:creationId xmlns:a16="http://schemas.microsoft.com/office/drawing/2014/main" id="{7DEE4ED4-4AD6-4C4F-9051-D4477CDD72AA}"/>
              </a:ext>
            </a:extLst>
          </p:cNvPr>
          <p:cNvSpPr txBox="1">
            <a:spLocks noChangeArrowheads="1"/>
          </p:cNvSpPr>
          <p:nvPr/>
        </p:nvSpPr>
        <p:spPr bwMode="auto">
          <a:xfrm>
            <a:off x="997947" y="15162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WA</a:t>
            </a:r>
          </a:p>
        </p:txBody>
      </p:sp>
      <p:sp>
        <p:nvSpPr>
          <p:cNvPr id="97" name="Text Box 135">
            <a:extLst>
              <a:ext uri="{FF2B5EF4-FFF2-40B4-BE49-F238E27FC236}">
                <a16:creationId xmlns:a16="http://schemas.microsoft.com/office/drawing/2014/main" id="{EDD47B73-6CD9-4A4F-A40E-AF8615C07380}"/>
              </a:ext>
            </a:extLst>
          </p:cNvPr>
          <p:cNvSpPr txBox="1">
            <a:spLocks noChangeArrowheads="1"/>
          </p:cNvSpPr>
          <p:nvPr/>
        </p:nvSpPr>
        <p:spPr bwMode="auto">
          <a:xfrm>
            <a:off x="769347" y="22020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OR</a:t>
            </a:r>
          </a:p>
        </p:txBody>
      </p:sp>
      <p:sp>
        <p:nvSpPr>
          <p:cNvPr id="98" name="Text Box 136">
            <a:extLst>
              <a:ext uri="{FF2B5EF4-FFF2-40B4-BE49-F238E27FC236}">
                <a16:creationId xmlns:a16="http://schemas.microsoft.com/office/drawing/2014/main" id="{9237ABAD-FBA4-4A06-B54A-3C0626F2BC51}"/>
              </a:ext>
            </a:extLst>
          </p:cNvPr>
          <p:cNvSpPr txBox="1">
            <a:spLocks noChangeArrowheads="1"/>
          </p:cNvSpPr>
          <p:nvPr/>
        </p:nvSpPr>
        <p:spPr bwMode="auto">
          <a:xfrm>
            <a:off x="2369547" y="17448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rgbClr val="000000"/>
                </a:solidFill>
              </a:rPr>
              <a:t>MT</a:t>
            </a:r>
          </a:p>
        </p:txBody>
      </p:sp>
      <p:sp>
        <p:nvSpPr>
          <p:cNvPr id="99" name="Text Box 137">
            <a:extLst>
              <a:ext uri="{FF2B5EF4-FFF2-40B4-BE49-F238E27FC236}">
                <a16:creationId xmlns:a16="http://schemas.microsoft.com/office/drawing/2014/main" id="{E3AA9B66-0487-4CA3-9C48-7A633E500BF1}"/>
              </a:ext>
            </a:extLst>
          </p:cNvPr>
          <p:cNvSpPr txBox="1">
            <a:spLocks noChangeArrowheads="1"/>
          </p:cNvSpPr>
          <p:nvPr/>
        </p:nvSpPr>
        <p:spPr bwMode="auto">
          <a:xfrm>
            <a:off x="1728197" y="2436207"/>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Bef>
                <a:spcPts val="100"/>
              </a:spcBef>
            </a:pPr>
            <a:r>
              <a:rPr lang="en-US" altLang="en-US" sz="1000" b="1" dirty="0">
                <a:solidFill>
                  <a:srgbClr val="000000"/>
                </a:solidFill>
              </a:rPr>
              <a:t>ID</a:t>
            </a:r>
          </a:p>
        </p:txBody>
      </p:sp>
      <p:sp>
        <p:nvSpPr>
          <p:cNvPr id="100" name="Text Box 138">
            <a:extLst>
              <a:ext uri="{FF2B5EF4-FFF2-40B4-BE49-F238E27FC236}">
                <a16:creationId xmlns:a16="http://schemas.microsoft.com/office/drawing/2014/main" id="{19AE0B1A-AC60-4288-89CF-1C6D94F6C2EF}"/>
              </a:ext>
            </a:extLst>
          </p:cNvPr>
          <p:cNvSpPr txBox="1">
            <a:spLocks noChangeArrowheads="1"/>
          </p:cNvSpPr>
          <p:nvPr/>
        </p:nvSpPr>
        <p:spPr bwMode="auto">
          <a:xfrm>
            <a:off x="2521947" y="2659251"/>
            <a:ext cx="609600" cy="246221"/>
          </a:xfrm>
          <a:prstGeom prst="rect">
            <a:avLst/>
          </a:prstGeom>
          <a:solidFill>
            <a:schemeClr val="bg1">
              <a:lumMod val="85000"/>
            </a:schemeClr>
          </a:solidFill>
          <a:ln w="9525">
            <a:noFill/>
            <a:miter lim="800000"/>
            <a:headEnd/>
            <a:tailEnd/>
          </a:ln>
        </p:spPr>
        <p:txBody>
          <a:bodyPr anchorCtr="1">
            <a:spAutoFit/>
          </a:bodyPr>
          <a:lstStyle/>
          <a:p>
            <a:pPr algn="ctr">
              <a:spcBef>
                <a:spcPts val="800"/>
              </a:spcBef>
              <a:defRPr/>
            </a:pPr>
            <a:r>
              <a:rPr lang="en-US" sz="1000" b="1">
                <a:solidFill>
                  <a:srgbClr val="000000"/>
                </a:solidFill>
                <a:ea typeface="ＭＳ Ｐゴシック" pitchFamily="34" charset="-128"/>
                <a:cs typeface="Arial" pitchFamily="34" charset="0"/>
              </a:rPr>
              <a:t>WY</a:t>
            </a:r>
          </a:p>
        </p:txBody>
      </p:sp>
      <p:sp>
        <p:nvSpPr>
          <p:cNvPr id="101" name="Text Box 139">
            <a:extLst>
              <a:ext uri="{FF2B5EF4-FFF2-40B4-BE49-F238E27FC236}">
                <a16:creationId xmlns:a16="http://schemas.microsoft.com/office/drawing/2014/main" id="{0AB10A9D-D5C4-4FD6-8C3D-A19853014C54}"/>
              </a:ext>
            </a:extLst>
          </p:cNvPr>
          <p:cNvSpPr txBox="1">
            <a:spLocks noChangeArrowheads="1"/>
          </p:cNvSpPr>
          <p:nvPr/>
        </p:nvSpPr>
        <p:spPr bwMode="auto">
          <a:xfrm>
            <a:off x="1912347" y="33450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UT</a:t>
            </a:r>
          </a:p>
        </p:txBody>
      </p:sp>
      <p:sp>
        <p:nvSpPr>
          <p:cNvPr id="103" name="Text Box 141">
            <a:extLst>
              <a:ext uri="{FF2B5EF4-FFF2-40B4-BE49-F238E27FC236}">
                <a16:creationId xmlns:a16="http://schemas.microsoft.com/office/drawing/2014/main" id="{D8ED30C1-73D6-4037-AE0A-66F980D5058F}"/>
              </a:ext>
            </a:extLst>
          </p:cNvPr>
          <p:cNvSpPr txBox="1">
            <a:spLocks noChangeArrowheads="1"/>
          </p:cNvSpPr>
          <p:nvPr/>
        </p:nvSpPr>
        <p:spPr bwMode="auto">
          <a:xfrm>
            <a:off x="616947" y="374316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CA</a:t>
            </a:r>
          </a:p>
        </p:txBody>
      </p:sp>
      <p:sp>
        <p:nvSpPr>
          <p:cNvPr id="104" name="Text Box 142">
            <a:extLst>
              <a:ext uri="{FF2B5EF4-FFF2-40B4-BE49-F238E27FC236}">
                <a16:creationId xmlns:a16="http://schemas.microsoft.com/office/drawing/2014/main" id="{9964D86F-1031-4DF7-953A-919821759C97}"/>
              </a:ext>
            </a:extLst>
          </p:cNvPr>
          <p:cNvSpPr txBox="1">
            <a:spLocks noChangeArrowheads="1"/>
          </p:cNvSpPr>
          <p:nvPr/>
        </p:nvSpPr>
        <p:spPr bwMode="auto">
          <a:xfrm>
            <a:off x="1150347" y="32688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NV</a:t>
            </a:r>
          </a:p>
        </p:txBody>
      </p:sp>
      <p:sp>
        <p:nvSpPr>
          <p:cNvPr id="105" name="Text Box 143">
            <a:extLst>
              <a:ext uri="{FF2B5EF4-FFF2-40B4-BE49-F238E27FC236}">
                <a16:creationId xmlns:a16="http://schemas.microsoft.com/office/drawing/2014/main" id="{8AB18EBE-7825-467A-B21A-9A7BCDF0A36B}"/>
              </a:ext>
            </a:extLst>
          </p:cNvPr>
          <p:cNvSpPr txBox="1">
            <a:spLocks noChangeArrowheads="1"/>
          </p:cNvSpPr>
          <p:nvPr/>
        </p:nvSpPr>
        <p:spPr bwMode="auto">
          <a:xfrm>
            <a:off x="1799244" y="437916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rPr>
              <a:t>AZ</a:t>
            </a:r>
          </a:p>
        </p:txBody>
      </p:sp>
      <p:sp>
        <p:nvSpPr>
          <p:cNvPr id="107" name="Text Box 145">
            <a:extLst>
              <a:ext uri="{FF2B5EF4-FFF2-40B4-BE49-F238E27FC236}">
                <a16:creationId xmlns:a16="http://schemas.microsoft.com/office/drawing/2014/main" id="{7CC623A6-6AAB-41DB-B9D6-5299BB2428D5}"/>
              </a:ext>
            </a:extLst>
          </p:cNvPr>
          <p:cNvSpPr txBox="1">
            <a:spLocks noChangeArrowheads="1"/>
          </p:cNvSpPr>
          <p:nvPr/>
        </p:nvSpPr>
        <p:spPr bwMode="auto">
          <a:xfrm>
            <a:off x="2826747" y="34974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CO</a:t>
            </a:r>
          </a:p>
        </p:txBody>
      </p:sp>
      <p:sp>
        <p:nvSpPr>
          <p:cNvPr id="108" name="Text Box 146">
            <a:extLst>
              <a:ext uri="{FF2B5EF4-FFF2-40B4-BE49-F238E27FC236}">
                <a16:creationId xmlns:a16="http://schemas.microsoft.com/office/drawing/2014/main" id="{00BDAE52-9374-405F-B9E9-F31D4B64DA46}"/>
              </a:ext>
            </a:extLst>
          </p:cNvPr>
          <p:cNvSpPr txBox="1">
            <a:spLocks noChangeArrowheads="1"/>
          </p:cNvSpPr>
          <p:nvPr/>
        </p:nvSpPr>
        <p:spPr bwMode="auto">
          <a:xfrm>
            <a:off x="2767657" y="4411851"/>
            <a:ext cx="609600" cy="369887"/>
          </a:xfrm>
          <a:prstGeom prst="rect">
            <a:avLst/>
          </a:prstGeom>
          <a:solidFill>
            <a:schemeClr val="bg1">
              <a:lumMod val="85000"/>
            </a:schemeClr>
          </a:solidFill>
          <a:ln w="9525">
            <a:noFill/>
            <a:miter lim="800000"/>
            <a:headEnd/>
            <a:tailEnd/>
          </a:ln>
        </p:spPr>
        <p:txBody>
          <a:bodyPr/>
          <a:lstStyle/>
          <a:p>
            <a:pPr>
              <a:spcBef>
                <a:spcPts val="100"/>
              </a:spcBef>
              <a:defRPr/>
            </a:pPr>
            <a:r>
              <a:rPr lang="en-US" sz="1000" b="1" dirty="0">
                <a:solidFill>
                  <a:srgbClr val="000000"/>
                </a:solidFill>
                <a:ea typeface="ＭＳ Ｐゴシック" pitchFamily="34" charset="-128"/>
                <a:cs typeface="Arial" pitchFamily="34" charset="0"/>
              </a:rPr>
              <a:t>NM</a:t>
            </a:r>
          </a:p>
        </p:txBody>
      </p:sp>
      <p:sp>
        <p:nvSpPr>
          <p:cNvPr id="109" name="Text Box 147">
            <a:extLst>
              <a:ext uri="{FF2B5EF4-FFF2-40B4-BE49-F238E27FC236}">
                <a16:creationId xmlns:a16="http://schemas.microsoft.com/office/drawing/2014/main" id="{ACF1ABC6-759E-4FAF-9614-04D1022283C6}"/>
              </a:ext>
            </a:extLst>
          </p:cNvPr>
          <p:cNvSpPr txBox="1">
            <a:spLocks noChangeArrowheads="1"/>
          </p:cNvSpPr>
          <p:nvPr/>
        </p:nvSpPr>
        <p:spPr bwMode="auto">
          <a:xfrm>
            <a:off x="3817347" y="51738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TX</a:t>
            </a:r>
          </a:p>
        </p:txBody>
      </p:sp>
      <p:sp>
        <p:nvSpPr>
          <p:cNvPr id="110" name="Text Box 148">
            <a:extLst>
              <a:ext uri="{FF2B5EF4-FFF2-40B4-BE49-F238E27FC236}">
                <a16:creationId xmlns:a16="http://schemas.microsoft.com/office/drawing/2014/main" id="{EA486D1A-ED1E-42BF-A2BF-9A0C275A21BD}"/>
              </a:ext>
            </a:extLst>
          </p:cNvPr>
          <p:cNvSpPr txBox="1">
            <a:spLocks noChangeArrowheads="1"/>
          </p:cNvSpPr>
          <p:nvPr/>
        </p:nvSpPr>
        <p:spPr bwMode="auto">
          <a:xfrm>
            <a:off x="4045947" y="42594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OK</a:t>
            </a:r>
          </a:p>
        </p:txBody>
      </p:sp>
      <p:sp>
        <p:nvSpPr>
          <p:cNvPr id="111" name="Text Box 149">
            <a:extLst>
              <a:ext uri="{FF2B5EF4-FFF2-40B4-BE49-F238E27FC236}">
                <a16:creationId xmlns:a16="http://schemas.microsoft.com/office/drawing/2014/main" id="{8D07DCEB-7280-4FF5-A8DE-B56F419DC449}"/>
              </a:ext>
            </a:extLst>
          </p:cNvPr>
          <p:cNvSpPr txBox="1">
            <a:spLocks noChangeArrowheads="1"/>
          </p:cNvSpPr>
          <p:nvPr/>
        </p:nvSpPr>
        <p:spPr bwMode="auto">
          <a:xfrm>
            <a:off x="4807947" y="502145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rPr>
              <a:t>LA</a:t>
            </a:r>
          </a:p>
        </p:txBody>
      </p:sp>
      <p:sp>
        <p:nvSpPr>
          <p:cNvPr id="112" name="Text Box 150">
            <a:extLst>
              <a:ext uri="{FF2B5EF4-FFF2-40B4-BE49-F238E27FC236}">
                <a16:creationId xmlns:a16="http://schemas.microsoft.com/office/drawing/2014/main" id="{1DE56D1C-03D1-4362-B0E7-A085CDC878DD}"/>
              </a:ext>
            </a:extLst>
          </p:cNvPr>
          <p:cNvSpPr txBox="1">
            <a:spLocks noChangeArrowheads="1"/>
          </p:cNvSpPr>
          <p:nvPr/>
        </p:nvSpPr>
        <p:spPr bwMode="auto">
          <a:xfrm>
            <a:off x="5209584" y="4692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rgbClr val="000000"/>
                </a:solidFill>
              </a:rPr>
              <a:t>MS</a:t>
            </a:r>
          </a:p>
        </p:txBody>
      </p:sp>
      <p:sp>
        <p:nvSpPr>
          <p:cNvPr id="113" name="Text Box 187">
            <a:extLst>
              <a:ext uri="{FF2B5EF4-FFF2-40B4-BE49-F238E27FC236}">
                <a16:creationId xmlns:a16="http://schemas.microsoft.com/office/drawing/2014/main" id="{B4DA6F28-5631-4963-97D3-DA57CF492293}"/>
              </a:ext>
            </a:extLst>
          </p:cNvPr>
          <p:cNvSpPr txBox="1">
            <a:spLocks noChangeArrowheads="1"/>
          </p:cNvSpPr>
          <p:nvPr/>
        </p:nvSpPr>
        <p:spPr bwMode="auto">
          <a:xfrm>
            <a:off x="3609384" y="1797238"/>
            <a:ext cx="609600" cy="246221"/>
          </a:xfrm>
          <a:prstGeom prst="rect">
            <a:avLst/>
          </a:prstGeom>
          <a:noFill/>
          <a:ln w="9525">
            <a:noFill/>
            <a:miter lim="800000"/>
            <a:headEnd/>
            <a:tailEnd/>
          </a:ln>
        </p:spPr>
        <p:txBody>
          <a:bodyPr anchorCtr="1">
            <a:spAutoFit/>
          </a:bodyPr>
          <a:lstStyle/>
          <a:p>
            <a:pPr algn="ctr">
              <a:spcBef>
                <a:spcPts val="800"/>
              </a:spcBef>
              <a:defRPr/>
            </a:pPr>
            <a:r>
              <a:rPr lang="en-US" sz="1000" b="1">
                <a:solidFill>
                  <a:schemeClr val="bg1"/>
                </a:solidFill>
                <a:ea typeface="ＭＳ Ｐゴシック" pitchFamily="34" charset="-128"/>
                <a:cs typeface="Arial" pitchFamily="34" charset="0"/>
              </a:rPr>
              <a:t>ND</a:t>
            </a:r>
          </a:p>
        </p:txBody>
      </p:sp>
      <p:sp>
        <p:nvSpPr>
          <p:cNvPr id="114" name="Text Box 188">
            <a:extLst>
              <a:ext uri="{FF2B5EF4-FFF2-40B4-BE49-F238E27FC236}">
                <a16:creationId xmlns:a16="http://schemas.microsoft.com/office/drawing/2014/main" id="{73A4D14C-2FCB-4EB0-AD23-C183C9F396D6}"/>
              </a:ext>
            </a:extLst>
          </p:cNvPr>
          <p:cNvSpPr txBox="1">
            <a:spLocks noChangeArrowheads="1"/>
          </p:cNvSpPr>
          <p:nvPr/>
        </p:nvSpPr>
        <p:spPr bwMode="auto">
          <a:xfrm>
            <a:off x="3609384" y="2294866"/>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SD</a:t>
            </a:r>
          </a:p>
        </p:txBody>
      </p:sp>
      <p:sp>
        <p:nvSpPr>
          <p:cNvPr id="115" name="Text Box 189">
            <a:extLst>
              <a:ext uri="{FF2B5EF4-FFF2-40B4-BE49-F238E27FC236}">
                <a16:creationId xmlns:a16="http://schemas.microsoft.com/office/drawing/2014/main" id="{57D9838A-C398-44D6-AC92-7C5127795725}"/>
              </a:ext>
            </a:extLst>
          </p:cNvPr>
          <p:cNvSpPr txBox="1">
            <a:spLocks noChangeArrowheads="1"/>
          </p:cNvSpPr>
          <p:nvPr/>
        </p:nvSpPr>
        <p:spPr bwMode="auto">
          <a:xfrm>
            <a:off x="3609384" y="30164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NE</a:t>
            </a:r>
          </a:p>
        </p:txBody>
      </p:sp>
      <p:sp>
        <p:nvSpPr>
          <p:cNvPr id="116" name="Text Box 190">
            <a:extLst>
              <a:ext uri="{FF2B5EF4-FFF2-40B4-BE49-F238E27FC236}">
                <a16:creationId xmlns:a16="http://schemas.microsoft.com/office/drawing/2014/main" id="{1484E9B5-E52B-4EC3-A821-56AA42F8FE0D}"/>
              </a:ext>
            </a:extLst>
          </p:cNvPr>
          <p:cNvSpPr txBox="1">
            <a:spLocks noChangeArrowheads="1"/>
          </p:cNvSpPr>
          <p:nvPr/>
        </p:nvSpPr>
        <p:spPr bwMode="auto">
          <a:xfrm>
            <a:off x="3837984" y="36260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t>KS</a:t>
            </a:r>
          </a:p>
        </p:txBody>
      </p:sp>
      <p:sp>
        <p:nvSpPr>
          <p:cNvPr id="117" name="Text Box 191">
            <a:extLst>
              <a:ext uri="{FF2B5EF4-FFF2-40B4-BE49-F238E27FC236}">
                <a16:creationId xmlns:a16="http://schemas.microsoft.com/office/drawing/2014/main" id="{148176F9-F39F-4586-B06C-C122DB5D3768}"/>
              </a:ext>
            </a:extLst>
          </p:cNvPr>
          <p:cNvSpPr txBox="1">
            <a:spLocks noChangeArrowheads="1"/>
          </p:cNvSpPr>
          <p:nvPr/>
        </p:nvSpPr>
        <p:spPr bwMode="auto">
          <a:xfrm>
            <a:off x="4371384" y="2025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rgbClr val="000000"/>
                </a:solidFill>
              </a:rPr>
              <a:t>MN</a:t>
            </a:r>
          </a:p>
        </p:txBody>
      </p:sp>
      <p:sp>
        <p:nvSpPr>
          <p:cNvPr id="118" name="Text Box 192">
            <a:extLst>
              <a:ext uri="{FF2B5EF4-FFF2-40B4-BE49-F238E27FC236}">
                <a16:creationId xmlns:a16="http://schemas.microsoft.com/office/drawing/2014/main" id="{86BB9B48-7A9F-4307-B0E1-D650FEDF9C17}"/>
              </a:ext>
            </a:extLst>
          </p:cNvPr>
          <p:cNvSpPr txBox="1">
            <a:spLocks noChangeArrowheads="1"/>
          </p:cNvSpPr>
          <p:nvPr/>
        </p:nvSpPr>
        <p:spPr bwMode="auto">
          <a:xfrm>
            <a:off x="4523784" y="2864038"/>
            <a:ext cx="609600" cy="246221"/>
          </a:xfrm>
          <a:prstGeom prst="rect">
            <a:avLst/>
          </a:prstGeom>
          <a:solidFill>
            <a:schemeClr val="bg1">
              <a:lumMod val="85000"/>
            </a:schemeClr>
          </a:solidFill>
          <a:ln w="9525">
            <a:noFill/>
            <a:miter lim="800000"/>
            <a:headEnd/>
            <a:tailEnd/>
          </a:ln>
        </p:spPr>
        <p:txBody>
          <a:bodyPr anchorCtr="1">
            <a:spAutoFit/>
          </a:bodyPr>
          <a:lstStyle/>
          <a:p>
            <a:pPr algn="ctr">
              <a:spcBef>
                <a:spcPts val="800"/>
              </a:spcBef>
              <a:defRPr/>
            </a:pPr>
            <a:r>
              <a:rPr lang="en-US" sz="1000" b="1">
                <a:solidFill>
                  <a:srgbClr val="000000"/>
                </a:solidFill>
                <a:ea typeface="ＭＳ Ｐゴシック" pitchFamily="34" charset="-128"/>
                <a:cs typeface="Arial" pitchFamily="34" charset="0"/>
              </a:rPr>
              <a:t>IA</a:t>
            </a:r>
          </a:p>
        </p:txBody>
      </p:sp>
      <p:sp>
        <p:nvSpPr>
          <p:cNvPr id="119" name="Text Box 193">
            <a:extLst>
              <a:ext uri="{FF2B5EF4-FFF2-40B4-BE49-F238E27FC236}">
                <a16:creationId xmlns:a16="http://schemas.microsoft.com/office/drawing/2014/main" id="{3DB719EA-BD04-4986-87BB-CDDFFC7F3A46}"/>
              </a:ext>
            </a:extLst>
          </p:cNvPr>
          <p:cNvSpPr txBox="1">
            <a:spLocks noChangeArrowheads="1"/>
          </p:cNvSpPr>
          <p:nvPr/>
        </p:nvSpPr>
        <p:spPr bwMode="auto">
          <a:xfrm>
            <a:off x="4722839" y="36260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MO</a:t>
            </a:r>
          </a:p>
        </p:txBody>
      </p:sp>
      <p:sp>
        <p:nvSpPr>
          <p:cNvPr id="120" name="Text Box 194">
            <a:extLst>
              <a:ext uri="{FF2B5EF4-FFF2-40B4-BE49-F238E27FC236}">
                <a16:creationId xmlns:a16="http://schemas.microsoft.com/office/drawing/2014/main" id="{A864FF2D-53CC-4BD2-9E55-FBC4BC0D6F8A}"/>
              </a:ext>
            </a:extLst>
          </p:cNvPr>
          <p:cNvSpPr txBox="1">
            <a:spLocks noChangeArrowheads="1"/>
          </p:cNvSpPr>
          <p:nvPr/>
        </p:nvSpPr>
        <p:spPr bwMode="auto">
          <a:xfrm>
            <a:off x="4752384" y="4311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rgbClr val="000000"/>
                </a:solidFill>
              </a:rPr>
              <a:t>AR</a:t>
            </a:r>
          </a:p>
        </p:txBody>
      </p:sp>
      <p:sp>
        <p:nvSpPr>
          <p:cNvPr id="121" name="Text Box 195">
            <a:extLst>
              <a:ext uri="{FF2B5EF4-FFF2-40B4-BE49-F238E27FC236}">
                <a16:creationId xmlns:a16="http://schemas.microsoft.com/office/drawing/2014/main" id="{2C154DDD-9861-4E4E-9CA1-5ED3D63F9036}"/>
              </a:ext>
            </a:extLst>
          </p:cNvPr>
          <p:cNvSpPr txBox="1">
            <a:spLocks noChangeArrowheads="1"/>
          </p:cNvSpPr>
          <p:nvPr/>
        </p:nvSpPr>
        <p:spPr bwMode="auto">
          <a:xfrm>
            <a:off x="4980984" y="2330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t>WI</a:t>
            </a:r>
          </a:p>
        </p:txBody>
      </p:sp>
      <p:sp>
        <p:nvSpPr>
          <p:cNvPr id="122" name="Text Box 196">
            <a:extLst>
              <a:ext uri="{FF2B5EF4-FFF2-40B4-BE49-F238E27FC236}">
                <a16:creationId xmlns:a16="http://schemas.microsoft.com/office/drawing/2014/main" id="{C836799A-5F44-4ED9-82BB-35A196B8D22E}"/>
              </a:ext>
            </a:extLst>
          </p:cNvPr>
          <p:cNvSpPr txBox="1">
            <a:spLocks noChangeArrowheads="1"/>
          </p:cNvSpPr>
          <p:nvPr/>
        </p:nvSpPr>
        <p:spPr bwMode="auto">
          <a:xfrm>
            <a:off x="5133384" y="3168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IL</a:t>
            </a:r>
          </a:p>
        </p:txBody>
      </p:sp>
      <p:sp>
        <p:nvSpPr>
          <p:cNvPr id="123" name="Text Box 197">
            <a:extLst>
              <a:ext uri="{FF2B5EF4-FFF2-40B4-BE49-F238E27FC236}">
                <a16:creationId xmlns:a16="http://schemas.microsoft.com/office/drawing/2014/main" id="{305E5B08-4F81-4A19-A761-6E729D04C8DB}"/>
              </a:ext>
            </a:extLst>
          </p:cNvPr>
          <p:cNvSpPr txBox="1">
            <a:spLocks noChangeArrowheads="1"/>
          </p:cNvSpPr>
          <p:nvPr/>
        </p:nvSpPr>
        <p:spPr bwMode="auto">
          <a:xfrm>
            <a:off x="5590584" y="3168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rgbClr val="000000"/>
                </a:solidFill>
              </a:rPr>
              <a:t>IN</a:t>
            </a:r>
          </a:p>
        </p:txBody>
      </p:sp>
      <p:sp>
        <p:nvSpPr>
          <p:cNvPr id="124" name="Text Box 198">
            <a:extLst>
              <a:ext uri="{FF2B5EF4-FFF2-40B4-BE49-F238E27FC236}">
                <a16:creationId xmlns:a16="http://schemas.microsoft.com/office/drawing/2014/main" id="{3F6E58BB-F96B-4254-BAA3-D424F6B3D574}"/>
              </a:ext>
            </a:extLst>
          </p:cNvPr>
          <p:cNvSpPr txBox="1">
            <a:spLocks noChangeArrowheads="1"/>
          </p:cNvSpPr>
          <p:nvPr/>
        </p:nvSpPr>
        <p:spPr bwMode="auto">
          <a:xfrm>
            <a:off x="5742984" y="249392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MI</a:t>
            </a:r>
          </a:p>
        </p:txBody>
      </p:sp>
      <p:sp>
        <p:nvSpPr>
          <p:cNvPr id="125" name="Text Box 199">
            <a:extLst>
              <a:ext uri="{FF2B5EF4-FFF2-40B4-BE49-F238E27FC236}">
                <a16:creationId xmlns:a16="http://schemas.microsoft.com/office/drawing/2014/main" id="{5F8C9C03-C223-41BC-9643-3976115C858E}"/>
              </a:ext>
            </a:extLst>
          </p:cNvPr>
          <p:cNvSpPr txBox="1">
            <a:spLocks noChangeArrowheads="1"/>
          </p:cNvSpPr>
          <p:nvPr/>
        </p:nvSpPr>
        <p:spPr bwMode="auto">
          <a:xfrm>
            <a:off x="5895384" y="3674245"/>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KY</a:t>
            </a:r>
          </a:p>
        </p:txBody>
      </p:sp>
      <p:sp>
        <p:nvSpPr>
          <p:cNvPr id="126" name="Text Box 200">
            <a:extLst>
              <a:ext uri="{FF2B5EF4-FFF2-40B4-BE49-F238E27FC236}">
                <a16:creationId xmlns:a16="http://schemas.microsoft.com/office/drawing/2014/main" id="{AC8D4E5C-6417-4F54-B98B-31FA5624ABC7}"/>
              </a:ext>
            </a:extLst>
          </p:cNvPr>
          <p:cNvSpPr txBox="1">
            <a:spLocks noChangeArrowheads="1"/>
          </p:cNvSpPr>
          <p:nvPr/>
        </p:nvSpPr>
        <p:spPr bwMode="auto">
          <a:xfrm>
            <a:off x="6095409" y="302120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OH</a:t>
            </a:r>
          </a:p>
        </p:txBody>
      </p:sp>
      <p:sp>
        <p:nvSpPr>
          <p:cNvPr id="127" name="Text Box 201">
            <a:extLst>
              <a:ext uri="{FF2B5EF4-FFF2-40B4-BE49-F238E27FC236}">
                <a16:creationId xmlns:a16="http://schemas.microsoft.com/office/drawing/2014/main" id="{78A1D026-64D5-448C-9461-2340D1DC5EA1}"/>
              </a:ext>
            </a:extLst>
          </p:cNvPr>
          <p:cNvSpPr txBox="1">
            <a:spLocks noChangeArrowheads="1"/>
          </p:cNvSpPr>
          <p:nvPr/>
        </p:nvSpPr>
        <p:spPr bwMode="auto">
          <a:xfrm>
            <a:off x="6428784" y="33212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rgbClr val="000000"/>
                </a:solidFill>
              </a:rPr>
              <a:t>WV</a:t>
            </a:r>
          </a:p>
        </p:txBody>
      </p:sp>
      <p:sp>
        <p:nvSpPr>
          <p:cNvPr id="128" name="Text Box 202">
            <a:extLst>
              <a:ext uri="{FF2B5EF4-FFF2-40B4-BE49-F238E27FC236}">
                <a16:creationId xmlns:a16="http://schemas.microsoft.com/office/drawing/2014/main" id="{6D781299-07C7-454C-8BF7-4706E26AA5C3}"/>
              </a:ext>
            </a:extLst>
          </p:cNvPr>
          <p:cNvSpPr txBox="1">
            <a:spLocks noChangeArrowheads="1"/>
          </p:cNvSpPr>
          <p:nvPr/>
        </p:nvSpPr>
        <p:spPr bwMode="auto">
          <a:xfrm>
            <a:off x="7724184" y="14924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rgbClr val="000000"/>
                </a:solidFill>
              </a:rPr>
              <a:t>ME</a:t>
            </a:r>
          </a:p>
        </p:txBody>
      </p:sp>
      <p:sp>
        <p:nvSpPr>
          <p:cNvPr id="129" name="Text Box 203">
            <a:extLst>
              <a:ext uri="{FF2B5EF4-FFF2-40B4-BE49-F238E27FC236}">
                <a16:creationId xmlns:a16="http://schemas.microsoft.com/office/drawing/2014/main" id="{4787ADFF-227A-4957-A32E-40CC1B05F05A}"/>
              </a:ext>
            </a:extLst>
          </p:cNvPr>
          <p:cNvSpPr txBox="1">
            <a:spLocks noChangeArrowheads="1"/>
          </p:cNvSpPr>
          <p:nvPr/>
        </p:nvSpPr>
        <p:spPr bwMode="auto">
          <a:xfrm>
            <a:off x="7038384" y="22544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NY</a:t>
            </a:r>
          </a:p>
        </p:txBody>
      </p:sp>
      <p:sp>
        <p:nvSpPr>
          <p:cNvPr id="130" name="Text Box 204">
            <a:extLst>
              <a:ext uri="{FF2B5EF4-FFF2-40B4-BE49-F238E27FC236}">
                <a16:creationId xmlns:a16="http://schemas.microsoft.com/office/drawing/2014/main" id="{ECE04627-3623-4DC7-B27D-9D9E508CB920}"/>
              </a:ext>
            </a:extLst>
          </p:cNvPr>
          <p:cNvSpPr txBox="1">
            <a:spLocks noChangeArrowheads="1"/>
          </p:cNvSpPr>
          <p:nvPr/>
        </p:nvSpPr>
        <p:spPr bwMode="auto">
          <a:xfrm>
            <a:off x="7339215" y="1874924"/>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rgbClr val="000000"/>
                </a:solidFill>
              </a:rPr>
              <a:t>VT</a:t>
            </a:r>
          </a:p>
        </p:txBody>
      </p:sp>
      <p:sp>
        <p:nvSpPr>
          <p:cNvPr id="132" name="Text Box 206">
            <a:extLst>
              <a:ext uri="{FF2B5EF4-FFF2-40B4-BE49-F238E27FC236}">
                <a16:creationId xmlns:a16="http://schemas.microsoft.com/office/drawing/2014/main" id="{3D241DF0-B0B0-4B5E-BE84-45F76F73AA82}"/>
              </a:ext>
            </a:extLst>
          </p:cNvPr>
          <p:cNvSpPr txBox="1">
            <a:spLocks noChangeArrowheads="1"/>
          </p:cNvSpPr>
          <p:nvPr/>
        </p:nvSpPr>
        <p:spPr bwMode="auto">
          <a:xfrm>
            <a:off x="7515799" y="20258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rgbClr val="000000"/>
                </a:solidFill>
              </a:rPr>
              <a:t>NH</a:t>
            </a:r>
          </a:p>
        </p:txBody>
      </p:sp>
      <p:sp>
        <p:nvSpPr>
          <p:cNvPr id="134" name="Text Box 208">
            <a:extLst>
              <a:ext uri="{FF2B5EF4-FFF2-40B4-BE49-F238E27FC236}">
                <a16:creationId xmlns:a16="http://schemas.microsoft.com/office/drawing/2014/main" id="{6120D0F7-88F4-459D-B95B-AC8FA3DD8B11}"/>
              </a:ext>
            </a:extLst>
          </p:cNvPr>
          <p:cNvSpPr txBox="1">
            <a:spLocks noChangeArrowheads="1"/>
          </p:cNvSpPr>
          <p:nvPr/>
        </p:nvSpPr>
        <p:spPr bwMode="auto">
          <a:xfrm>
            <a:off x="7526540" y="223882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MA</a:t>
            </a:r>
          </a:p>
        </p:txBody>
      </p:sp>
      <p:sp>
        <p:nvSpPr>
          <p:cNvPr id="136" name="Text Box 211">
            <a:extLst>
              <a:ext uri="{FF2B5EF4-FFF2-40B4-BE49-F238E27FC236}">
                <a16:creationId xmlns:a16="http://schemas.microsoft.com/office/drawing/2014/main" id="{1BA2D5D0-0B71-4B80-8AE1-D146E6FFCC87}"/>
              </a:ext>
            </a:extLst>
          </p:cNvPr>
          <p:cNvSpPr txBox="1">
            <a:spLocks noChangeArrowheads="1"/>
          </p:cNvSpPr>
          <p:nvPr/>
        </p:nvSpPr>
        <p:spPr bwMode="auto">
          <a:xfrm>
            <a:off x="7727994" y="2424241"/>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rgbClr val="000000"/>
                </a:solidFill>
              </a:rPr>
              <a:t>RI</a:t>
            </a:r>
          </a:p>
        </p:txBody>
      </p:sp>
      <p:sp>
        <p:nvSpPr>
          <p:cNvPr id="138" name="Text Box 213">
            <a:extLst>
              <a:ext uri="{FF2B5EF4-FFF2-40B4-BE49-F238E27FC236}">
                <a16:creationId xmlns:a16="http://schemas.microsoft.com/office/drawing/2014/main" id="{FB287389-8066-4B7E-89BE-EFC6F181CE72}"/>
              </a:ext>
            </a:extLst>
          </p:cNvPr>
          <p:cNvSpPr txBox="1">
            <a:spLocks noChangeArrowheads="1"/>
          </p:cNvSpPr>
          <p:nvPr/>
        </p:nvSpPr>
        <p:spPr bwMode="auto">
          <a:xfrm>
            <a:off x="7482108" y="2410049"/>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CT</a:t>
            </a:r>
          </a:p>
        </p:txBody>
      </p:sp>
      <p:sp>
        <p:nvSpPr>
          <p:cNvPr id="140" name="Text Box 215">
            <a:extLst>
              <a:ext uri="{FF2B5EF4-FFF2-40B4-BE49-F238E27FC236}">
                <a16:creationId xmlns:a16="http://schemas.microsoft.com/office/drawing/2014/main" id="{FB8166FC-E692-4F96-A669-55A0D7A62EC7}"/>
              </a:ext>
            </a:extLst>
          </p:cNvPr>
          <p:cNvSpPr txBox="1">
            <a:spLocks noChangeArrowheads="1"/>
          </p:cNvSpPr>
          <p:nvPr/>
        </p:nvSpPr>
        <p:spPr bwMode="auto">
          <a:xfrm>
            <a:off x="7213009" y="2794029"/>
            <a:ext cx="838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rgbClr val="000000"/>
                </a:solidFill>
              </a:rPr>
              <a:t>NJ</a:t>
            </a:r>
          </a:p>
        </p:txBody>
      </p:sp>
      <p:sp>
        <p:nvSpPr>
          <p:cNvPr id="142" name="Text Box 217">
            <a:extLst>
              <a:ext uri="{FF2B5EF4-FFF2-40B4-BE49-F238E27FC236}">
                <a16:creationId xmlns:a16="http://schemas.microsoft.com/office/drawing/2014/main" id="{936B241C-128F-4FCA-B047-46338F7C0579}"/>
              </a:ext>
            </a:extLst>
          </p:cNvPr>
          <p:cNvSpPr txBox="1">
            <a:spLocks noChangeArrowheads="1"/>
          </p:cNvSpPr>
          <p:nvPr/>
        </p:nvSpPr>
        <p:spPr bwMode="auto">
          <a:xfrm>
            <a:off x="6849472" y="2738626"/>
            <a:ext cx="609600" cy="246221"/>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PA</a:t>
            </a:r>
          </a:p>
        </p:txBody>
      </p:sp>
      <p:sp>
        <p:nvSpPr>
          <p:cNvPr id="143" name="Text Box 218">
            <a:extLst>
              <a:ext uri="{FF2B5EF4-FFF2-40B4-BE49-F238E27FC236}">
                <a16:creationId xmlns:a16="http://schemas.microsoft.com/office/drawing/2014/main" id="{AD0333EB-D505-4FCF-B377-8F0C534032B1}"/>
              </a:ext>
            </a:extLst>
          </p:cNvPr>
          <p:cNvSpPr txBox="1">
            <a:spLocks noChangeArrowheads="1"/>
          </p:cNvSpPr>
          <p:nvPr/>
        </p:nvSpPr>
        <p:spPr bwMode="auto">
          <a:xfrm>
            <a:off x="6885984" y="3473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rgbClr val="000000"/>
                </a:solidFill>
              </a:rPr>
              <a:t>VA</a:t>
            </a:r>
          </a:p>
        </p:txBody>
      </p:sp>
      <p:sp>
        <p:nvSpPr>
          <p:cNvPr id="144" name="Text Box 220">
            <a:extLst>
              <a:ext uri="{FF2B5EF4-FFF2-40B4-BE49-F238E27FC236}">
                <a16:creationId xmlns:a16="http://schemas.microsoft.com/office/drawing/2014/main" id="{39A0CA0C-2799-40A6-8E1D-10F72213F2C3}"/>
              </a:ext>
            </a:extLst>
          </p:cNvPr>
          <p:cNvSpPr txBox="1">
            <a:spLocks noChangeArrowheads="1"/>
          </p:cNvSpPr>
          <p:nvPr/>
        </p:nvSpPr>
        <p:spPr bwMode="auto">
          <a:xfrm>
            <a:off x="5765209" y="4616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AL</a:t>
            </a:r>
          </a:p>
        </p:txBody>
      </p:sp>
      <p:sp>
        <p:nvSpPr>
          <p:cNvPr id="145" name="Text Box 221">
            <a:extLst>
              <a:ext uri="{FF2B5EF4-FFF2-40B4-BE49-F238E27FC236}">
                <a16:creationId xmlns:a16="http://schemas.microsoft.com/office/drawing/2014/main" id="{298295FE-9289-4E91-A9C1-F56F0DC81829}"/>
              </a:ext>
            </a:extLst>
          </p:cNvPr>
          <p:cNvSpPr txBox="1">
            <a:spLocks noChangeArrowheads="1"/>
          </p:cNvSpPr>
          <p:nvPr/>
        </p:nvSpPr>
        <p:spPr bwMode="auto">
          <a:xfrm>
            <a:off x="6885984" y="3854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NC</a:t>
            </a:r>
          </a:p>
        </p:txBody>
      </p:sp>
      <p:sp>
        <p:nvSpPr>
          <p:cNvPr id="146" name="Text Box 222">
            <a:extLst>
              <a:ext uri="{FF2B5EF4-FFF2-40B4-BE49-F238E27FC236}">
                <a16:creationId xmlns:a16="http://schemas.microsoft.com/office/drawing/2014/main" id="{0396D2D1-B3C2-4D7B-A5B0-60F91CFE4B47}"/>
              </a:ext>
            </a:extLst>
          </p:cNvPr>
          <p:cNvSpPr txBox="1">
            <a:spLocks noChangeArrowheads="1"/>
          </p:cNvSpPr>
          <p:nvPr/>
        </p:nvSpPr>
        <p:spPr bwMode="auto">
          <a:xfrm>
            <a:off x="6581184" y="4235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rPr>
              <a:t>SC</a:t>
            </a:r>
          </a:p>
        </p:txBody>
      </p:sp>
      <p:sp>
        <p:nvSpPr>
          <p:cNvPr id="147" name="Text Box 223">
            <a:extLst>
              <a:ext uri="{FF2B5EF4-FFF2-40B4-BE49-F238E27FC236}">
                <a16:creationId xmlns:a16="http://schemas.microsoft.com/office/drawing/2014/main" id="{302ADE03-D0F0-46C8-9F44-907704D84D49}"/>
              </a:ext>
            </a:extLst>
          </p:cNvPr>
          <p:cNvSpPr txBox="1">
            <a:spLocks noChangeArrowheads="1"/>
          </p:cNvSpPr>
          <p:nvPr/>
        </p:nvSpPr>
        <p:spPr bwMode="auto">
          <a:xfrm>
            <a:off x="6352584" y="4616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GA</a:t>
            </a:r>
          </a:p>
        </p:txBody>
      </p:sp>
      <p:sp>
        <p:nvSpPr>
          <p:cNvPr id="150" name="Line 228">
            <a:extLst>
              <a:ext uri="{FF2B5EF4-FFF2-40B4-BE49-F238E27FC236}">
                <a16:creationId xmlns:a16="http://schemas.microsoft.com/office/drawing/2014/main" id="{32D37444-7816-43BE-A28A-66638D5F3DC1}"/>
              </a:ext>
            </a:extLst>
          </p:cNvPr>
          <p:cNvSpPr>
            <a:spLocks/>
          </p:cNvSpPr>
          <p:nvPr/>
        </p:nvSpPr>
        <p:spPr bwMode="auto">
          <a:xfrm>
            <a:off x="7571784" y="3245038"/>
            <a:ext cx="173319" cy="106676"/>
          </a:xfrm>
          <a:custGeom>
            <a:avLst/>
            <a:gdLst>
              <a:gd name="T0" fmla="*/ 152744 w 304796"/>
              <a:gd name="T1" fmla="*/ 0 h 152403"/>
              <a:gd name="T2" fmla="*/ 305488 w 304796"/>
              <a:gd name="T3" fmla="*/ 76028 h 152403"/>
              <a:gd name="T4" fmla="*/ 152744 w 304796"/>
              <a:gd name="T5" fmla="*/ 151884 h 152403"/>
              <a:gd name="T6" fmla="*/ 0 w 304796"/>
              <a:gd name="T7" fmla="*/ 76028 h 152403"/>
              <a:gd name="T8" fmla="*/ 0 w 304796"/>
              <a:gd name="T9" fmla="*/ 0 h 152403"/>
              <a:gd name="T10" fmla="*/ 305488 w 304796"/>
              <a:gd name="T11" fmla="*/ 151884 h 152403"/>
              <a:gd name="T12" fmla="*/ 0 60000 65536"/>
              <a:gd name="T13" fmla="*/ 0 60000 65536"/>
              <a:gd name="T14" fmla="*/ 0 60000 65536"/>
              <a:gd name="T15" fmla="*/ 0 60000 65536"/>
              <a:gd name="T16" fmla="*/ 0 60000 65536"/>
              <a:gd name="T17" fmla="*/ 0 60000 65536"/>
              <a:gd name="T18" fmla="*/ 0 w 304796"/>
              <a:gd name="T19" fmla="*/ 0 h 152403"/>
              <a:gd name="T20" fmla="*/ 304796 w 304796"/>
              <a:gd name="T21" fmla="*/ 152403 h 152403"/>
            </a:gdLst>
            <a:ahLst/>
            <a:cxnLst>
              <a:cxn ang="T12">
                <a:pos x="T0" y="T1"/>
              </a:cxn>
              <a:cxn ang="T13">
                <a:pos x="T2" y="T3"/>
              </a:cxn>
              <a:cxn ang="T14">
                <a:pos x="T4" y="T5"/>
              </a:cxn>
              <a:cxn ang="T15">
                <a:pos x="T6" y="T7"/>
              </a:cxn>
              <a:cxn ang="T16">
                <a:pos x="T8" y="T9"/>
              </a:cxn>
              <a:cxn ang="T17">
                <a:pos x="T10" y="T11"/>
              </a:cxn>
            </a:cxnLst>
            <a:rect l="T18" t="T19" r="T20" b="T21"/>
            <a:pathLst>
              <a:path w="304796" h="152403">
                <a:moveTo>
                  <a:pt x="0" y="0"/>
                </a:moveTo>
                <a:lnTo>
                  <a:pt x="304796" y="152403"/>
                </a:lnTo>
              </a:path>
            </a:pathLst>
          </a:custGeom>
          <a:noFill/>
          <a:ln w="952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p>
        </p:txBody>
      </p:sp>
      <p:pic>
        <p:nvPicPr>
          <p:cNvPr id="2050" name="Picture 2" descr="Image result for american idol png">
            <a:extLst>
              <a:ext uri="{FF2B5EF4-FFF2-40B4-BE49-F238E27FC236}">
                <a16:creationId xmlns:a16="http://schemas.microsoft.com/office/drawing/2014/main" id="{5210139D-CE10-4789-B48E-69567861543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4408" y="6277590"/>
            <a:ext cx="615680" cy="3858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hell's kitchen png">
            <a:extLst>
              <a:ext uri="{FF2B5EF4-FFF2-40B4-BE49-F238E27FC236}">
                <a16:creationId xmlns:a16="http://schemas.microsoft.com/office/drawing/2014/main" id="{A8991DD4-A4F8-4E30-B80C-BAF934061CB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24866" y="6382488"/>
            <a:ext cx="778011" cy="3014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asterchef png">
            <a:extLst>
              <a:ext uri="{FF2B5EF4-FFF2-40B4-BE49-F238E27FC236}">
                <a16:creationId xmlns:a16="http://schemas.microsoft.com/office/drawing/2014/main" id="{EA22AC05-FAFE-47E4-B2FE-F60D39F1221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17784" y="6250713"/>
            <a:ext cx="708571" cy="3911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the bachelor png">
            <a:extLst>
              <a:ext uri="{FF2B5EF4-FFF2-40B4-BE49-F238E27FC236}">
                <a16:creationId xmlns:a16="http://schemas.microsoft.com/office/drawing/2014/main" id="{35850E9E-69E5-4A21-8ADB-44A969401A3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135705" y="6258422"/>
            <a:ext cx="1001610" cy="4131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hark tank png">
            <a:extLst>
              <a:ext uri="{FF2B5EF4-FFF2-40B4-BE49-F238E27FC236}">
                <a16:creationId xmlns:a16="http://schemas.microsoft.com/office/drawing/2014/main" id="{46EFF6D3-66F6-4A4E-992C-04B0436B34C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35598" y="6362979"/>
            <a:ext cx="764611" cy="21504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america's got talent png">
            <a:extLst>
              <a:ext uri="{FF2B5EF4-FFF2-40B4-BE49-F238E27FC236}">
                <a16:creationId xmlns:a16="http://schemas.microsoft.com/office/drawing/2014/main" id="{EBD06594-4534-4273-A5DE-D69DF3FC609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66878" y="6329576"/>
            <a:ext cx="935114" cy="26592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american ninja warrior png">
            <a:extLst>
              <a:ext uri="{FF2B5EF4-FFF2-40B4-BE49-F238E27FC236}">
                <a16:creationId xmlns:a16="http://schemas.microsoft.com/office/drawing/2014/main" id="{76376F4A-37A6-40C5-80C2-2463371BC3EA}"/>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b="25448"/>
          <a:stretch/>
        </p:blipFill>
        <p:spPr bwMode="auto">
          <a:xfrm>
            <a:off x="2690499" y="6251535"/>
            <a:ext cx="482425" cy="43243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A39E66AB-98B5-4C1F-972F-7A26F45E4003}"/>
              </a:ext>
            </a:extLst>
          </p:cNvPr>
          <p:cNvSpPr/>
          <p:nvPr/>
        </p:nvSpPr>
        <p:spPr>
          <a:xfrm>
            <a:off x="1482987" y="6138448"/>
            <a:ext cx="98789" cy="9330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587BAE4C-E678-448A-9081-F156DBDEDE80}"/>
              </a:ext>
            </a:extLst>
          </p:cNvPr>
          <p:cNvSpPr/>
          <p:nvPr/>
        </p:nvSpPr>
        <p:spPr>
          <a:xfrm>
            <a:off x="5987403" y="6142248"/>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199DE3EC-5C6E-4A87-807B-1D16284292C1}"/>
              </a:ext>
            </a:extLst>
          </p:cNvPr>
          <p:cNvSpPr/>
          <p:nvPr/>
        </p:nvSpPr>
        <p:spPr>
          <a:xfrm>
            <a:off x="3605011" y="6140240"/>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0AFB8047-DE42-47D1-A9A2-FE9678344A98}"/>
              </a:ext>
            </a:extLst>
          </p:cNvPr>
          <p:cNvSpPr/>
          <p:nvPr/>
        </p:nvSpPr>
        <p:spPr>
          <a:xfrm>
            <a:off x="5217575" y="6143348"/>
            <a:ext cx="98789" cy="9330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28821AA9-06E3-4938-ADCF-1BD2A3928E54}"/>
              </a:ext>
            </a:extLst>
          </p:cNvPr>
          <p:cNvSpPr/>
          <p:nvPr/>
        </p:nvSpPr>
        <p:spPr>
          <a:xfrm>
            <a:off x="4494976" y="6143349"/>
            <a:ext cx="98789" cy="93306"/>
          </a:xfrm>
          <a:prstGeom prst="ellipse">
            <a:avLst/>
          </a:prstGeom>
          <a:solidFill>
            <a:schemeClr val="accent6">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2265BC4D-2DE0-426E-8EBB-66F4CA0C6296}"/>
              </a:ext>
            </a:extLst>
          </p:cNvPr>
          <p:cNvSpPr/>
          <p:nvPr/>
        </p:nvSpPr>
        <p:spPr>
          <a:xfrm>
            <a:off x="632059" y="6143346"/>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CE69A9F5-1BB0-40D6-BB55-C08EDC0B115E}"/>
              </a:ext>
            </a:extLst>
          </p:cNvPr>
          <p:cNvSpPr txBox="1"/>
          <p:nvPr/>
        </p:nvSpPr>
        <p:spPr>
          <a:xfrm>
            <a:off x="7246920" y="5657807"/>
            <a:ext cx="932672"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Ft. Lauderdale</a:t>
            </a:r>
          </a:p>
        </p:txBody>
      </p:sp>
      <p:sp>
        <p:nvSpPr>
          <p:cNvPr id="161" name="Oval 160">
            <a:extLst>
              <a:ext uri="{FF2B5EF4-FFF2-40B4-BE49-F238E27FC236}">
                <a16:creationId xmlns:a16="http://schemas.microsoft.com/office/drawing/2014/main" id="{C322D1D5-823E-47D8-BC95-743315A97007}"/>
              </a:ext>
            </a:extLst>
          </p:cNvPr>
          <p:cNvSpPr/>
          <p:nvPr/>
        </p:nvSpPr>
        <p:spPr>
          <a:xfrm>
            <a:off x="8229875" y="5721046"/>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Text Box 226">
            <a:extLst>
              <a:ext uri="{FF2B5EF4-FFF2-40B4-BE49-F238E27FC236}">
                <a16:creationId xmlns:a16="http://schemas.microsoft.com/office/drawing/2014/main" id="{62755110-454C-4E1F-BE78-534C4359825C}"/>
              </a:ext>
            </a:extLst>
          </p:cNvPr>
          <p:cNvSpPr txBox="1">
            <a:spLocks noChangeArrowheads="1"/>
          </p:cNvSpPr>
          <p:nvPr/>
        </p:nvSpPr>
        <p:spPr bwMode="auto">
          <a:xfrm>
            <a:off x="7042952" y="3064507"/>
            <a:ext cx="5254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MD</a:t>
            </a:r>
          </a:p>
        </p:txBody>
      </p:sp>
      <p:cxnSp>
        <p:nvCxnSpPr>
          <p:cNvPr id="163" name="Straight Connector 162">
            <a:extLst>
              <a:ext uri="{FF2B5EF4-FFF2-40B4-BE49-F238E27FC236}">
                <a16:creationId xmlns:a16="http://schemas.microsoft.com/office/drawing/2014/main" id="{57DAADBE-FC69-4105-A484-0E5D54A063C0}"/>
              </a:ext>
            </a:extLst>
          </p:cNvPr>
          <p:cNvCxnSpPr>
            <a:cxnSpLocks/>
          </p:cNvCxnSpPr>
          <p:nvPr/>
        </p:nvCxnSpPr>
        <p:spPr>
          <a:xfrm flipH="1" flipV="1">
            <a:off x="7396624" y="3310728"/>
            <a:ext cx="289621" cy="260737"/>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164" name="TextBox 163">
            <a:extLst>
              <a:ext uri="{FF2B5EF4-FFF2-40B4-BE49-F238E27FC236}">
                <a16:creationId xmlns:a16="http://schemas.microsoft.com/office/drawing/2014/main" id="{9233DA70-7548-4AA9-9D8A-0763D54D5519}"/>
              </a:ext>
            </a:extLst>
          </p:cNvPr>
          <p:cNvSpPr txBox="1"/>
          <p:nvPr/>
        </p:nvSpPr>
        <p:spPr>
          <a:xfrm>
            <a:off x="7651478" y="3458067"/>
            <a:ext cx="932672"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Annapolis, MD</a:t>
            </a:r>
          </a:p>
        </p:txBody>
      </p:sp>
      <p:sp>
        <p:nvSpPr>
          <p:cNvPr id="165" name="Oval 164">
            <a:extLst>
              <a:ext uri="{FF2B5EF4-FFF2-40B4-BE49-F238E27FC236}">
                <a16:creationId xmlns:a16="http://schemas.microsoft.com/office/drawing/2014/main" id="{4FDE84D8-C10F-42B1-9FC0-FE7E153F0013}"/>
              </a:ext>
            </a:extLst>
          </p:cNvPr>
          <p:cNvSpPr/>
          <p:nvPr/>
        </p:nvSpPr>
        <p:spPr>
          <a:xfrm>
            <a:off x="8631508" y="3515227"/>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TextBox 166">
            <a:extLst>
              <a:ext uri="{FF2B5EF4-FFF2-40B4-BE49-F238E27FC236}">
                <a16:creationId xmlns:a16="http://schemas.microsoft.com/office/drawing/2014/main" id="{A3911995-BCB2-4B25-8831-DF9692B72DDA}"/>
              </a:ext>
            </a:extLst>
          </p:cNvPr>
          <p:cNvSpPr txBox="1"/>
          <p:nvPr/>
        </p:nvSpPr>
        <p:spPr>
          <a:xfrm>
            <a:off x="5355303" y="2893641"/>
            <a:ext cx="563894"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Chicago</a:t>
            </a:r>
          </a:p>
        </p:txBody>
      </p:sp>
      <p:sp>
        <p:nvSpPr>
          <p:cNvPr id="168" name="Oval 167">
            <a:extLst>
              <a:ext uri="{FF2B5EF4-FFF2-40B4-BE49-F238E27FC236}">
                <a16:creationId xmlns:a16="http://schemas.microsoft.com/office/drawing/2014/main" id="{78C73DEA-0AD4-4BC5-9A85-0952C8F24DA7}"/>
              </a:ext>
            </a:extLst>
          </p:cNvPr>
          <p:cNvSpPr/>
          <p:nvPr/>
        </p:nvSpPr>
        <p:spPr>
          <a:xfrm>
            <a:off x="5375130" y="3123353"/>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C2CE2C9E-79F9-4EC2-A763-E8BF6871E59E}"/>
              </a:ext>
            </a:extLst>
          </p:cNvPr>
          <p:cNvSpPr/>
          <p:nvPr/>
        </p:nvSpPr>
        <p:spPr>
          <a:xfrm>
            <a:off x="5487099" y="3123344"/>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783B956D-C4B1-4BC8-AA0B-B201C723E4B7}"/>
              </a:ext>
            </a:extLst>
          </p:cNvPr>
          <p:cNvSpPr/>
          <p:nvPr/>
        </p:nvSpPr>
        <p:spPr>
          <a:xfrm>
            <a:off x="5757689" y="3123349"/>
            <a:ext cx="98789" cy="9330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D86F15FB-B567-483E-A931-85A63FF47AE3}"/>
              </a:ext>
            </a:extLst>
          </p:cNvPr>
          <p:cNvSpPr/>
          <p:nvPr/>
        </p:nvSpPr>
        <p:spPr>
          <a:xfrm>
            <a:off x="5617728" y="3123355"/>
            <a:ext cx="98789" cy="93306"/>
          </a:xfrm>
          <a:prstGeom prst="ellipse">
            <a:avLst/>
          </a:prstGeom>
          <a:solidFill>
            <a:schemeClr val="accent6">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2" name="Straight Connector 171">
            <a:extLst>
              <a:ext uri="{FF2B5EF4-FFF2-40B4-BE49-F238E27FC236}">
                <a16:creationId xmlns:a16="http://schemas.microsoft.com/office/drawing/2014/main" id="{2CA1958A-9EC0-413C-9D6A-B7DD7A701FA6}"/>
              </a:ext>
            </a:extLst>
          </p:cNvPr>
          <p:cNvCxnSpPr>
            <a:cxnSpLocks/>
          </p:cNvCxnSpPr>
          <p:nvPr/>
        </p:nvCxnSpPr>
        <p:spPr>
          <a:xfrm flipH="1" flipV="1">
            <a:off x="7997861" y="2339211"/>
            <a:ext cx="374024" cy="5329"/>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173" name="TextBox 172">
            <a:extLst>
              <a:ext uri="{FF2B5EF4-FFF2-40B4-BE49-F238E27FC236}">
                <a16:creationId xmlns:a16="http://schemas.microsoft.com/office/drawing/2014/main" id="{928492E3-E91E-4135-890C-B8AD2E599A25}"/>
              </a:ext>
            </a:extLst>
          </p:cNvPr>
          <p:cNvSpPr txBox="1"/>
          <p:nvPr/>
        </p:nvSpPr>
        <p:spPr>
          <a:xfrm>
            <a:off x="8055019" y="2219025"/>
            <a:ext cx="559773"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Boston</a:t>
            </a:r>
          </a:p>
        </p:txBody>
      </p:sp>
      <p:sp>
        <p:nvSpPr>
          <p:cNvPr id="174" name="Oval 173">
            <a:extLst>
              <a:ext uri="{FF2B5EF4-FFF2-40B4-BE49-F238E27FC236}">
                <a16:creationId xmlns:a16="http://schemas.microsoft.com/office/drawing/2014/main" id="{6FC40D2D-130E-4B1E-B6EF-B40754E9275D}"/>
              </a:ext>
            </a:extLst>
          </p:cNvPr>
          <p:cNvSpPr/>
          <p:nvPr/>
        </p:nvSpPr>
        <p:spPr>
          <a:xfrm>
            <a:off x="8645836" y="2283473"/>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EB43FE16-A077-4A84-A77C-49232C271B38}"/>
              </a:ext>
            </a:extLst>
          </p:cNvPr>
          <p:cNvSpPr/>
          <p:nvPr/>
        </p:nvSpPr>
        <p:spPr>
          <a:xfrm>
            <a:off x="8776469" y="2284475"/>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a:extLst>
              <a:ext uri="{FF2B5EF4-FFF2-40B4-BE49-F238E27FC236}">
                <a16:creationId xmlns:a16="http://schemas.microsoft.com/office/drawing/2014/main" id="{D266F3D7-94C5-49BE-A383-DEE27FF7889B}"/>
              </a:ext>
            </a:extLst>
          </p:cNvPr>
          <p:cNvSpPr txBox="1"/>
          <p:nvPr/>
        </p:nvSpPr>
        <p:spPr>
          <a:xfrm>
            <a:off x="503421" y="1610109"/>
            <a:ext cx="521297" cy="215444"/>
          </a:xfrm>
          <a:prstGeom prst="rect">
            <a:avLst/>
          </a:prstGeom>
          <a:solidFill>
            <a:srgbClr val="50C8A0"/>
          </a:solidFill>
          <a:ln>
            <a:solidFill>
              <a:schemeClr val="tx1"/>
            </a:solidFill>
          </a:ln>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Seattle</a:t>
            </a:r>
          </a:p>
        </p:txBody>
      </p:sp>
      <p:sp>
        <p:nvSpPr>
          <p:cNvPr id="178" name="Oval 177">
            <a:extLst>
              <a:ext uri="{FF2B5EF4-FFF2-40B4-BE49-F238E27FC236}">
                <a16:creationId xmlns:a16="http://schemas.microsoft.com/office/drawing/2014/main" id="{B45F5FED-61C9-4615-B0C9-F014C05C1B40}"/>
              </a:ext>
            </a:extLst>
          </p:cNvPr>
          <p:cNvSpPr/>
          <p:nvPr/>
        </p:nvSpPr>
        <p:spPr>
          <a:xfrm>
            <a:off x="1048647" y="1677084"/>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Box 179">
            <a:extLst>
              <a:ext uri="{FF2B5EF4-FFF2-40B4-BE49-F238E27FC236}">
                <a16:creationId xmlns:a16="http://schemas.microsoft.com/office/drawing/2014/main" id="{E60FA7BF-C323-4B1D-971D-A9806FF7928D}"/>
              </a:ext>
            </a:extLst>
          </p:cNvPr>
          <p:cNvSpPr txBox="1"/>
          <p:nvPr/>
        </p:nvSpPr>
        <p:spPr>
          <a:xfrm>
            <a:off x="7171734" y="5398447"/>
            <a:ext cx="578054"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Orlando</a:t>
            </a:r>
          </a:p>
        </p:txBody>
      </p:sp>
      <p:sp>
        <p:nvSpPr>
          <p:cNvPr id="148" name="Text Box 224">
            <a:extLst>
              <a:ext uri="{FF2B5EF4-FFF2-40B4-BE49-F238E27FC236}">
                <a16:creationId xmlns:a16="http://schemas.microsoft.com/office/drawing/2014/main" id="{F89563EF-7244-4318-B598-15F27FDC55B3}"/>
              </a:ext>
            </a:extLst>
          </p:cNvPr>
          <p:cNvSpPr txBox="1">
            <a:spLocks noChangeArrowheads="1"/>
          </p:cNvSpPr>
          <p:nvPr/>
        </p:nvSpPr>
        <p:spPr bwMode="auto">
          <a:xfrm>
            <a:off x="6744467" y="5378638"/>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FL</a:t>
            </a:r>
          </a:p>
        </p:txBody>
      </p:sp>
      <p:sp>
        <p:nvSpPr>
          <p:cNvPr id="181" name="Oval 180">
            <a:extLst>
              <a:ext uri="{FF2B5EF4-FFF2-40B4-BE49-F238E27FC236}">
                <a16:creationId xmlns:a16="http://schemas.microsoft.com/office/drawing/2014/main" id="{3103F878-0B80-4EFC-B489-D88878EBE7A9}"/>
              </a:ext>
            </a:extLst>
          </p:cNvPr>
          <p:cNvSpPr/>
          <p:nvPr/>
        </p:nvSpPr>
        <p:spPr>
          <a:xfrm>
            <a:off x="2888558" y="6138396"/>
            <a:ext cx="98789" cy="93306"/>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71EB9FCA-C427-4955-B2B5-8E176DF0C627}"/>
              </a:ext>
            </a:extLst>
          </p:cNvPr>
          <p:cNvCxnSpPr>
            <a:cxnSpLocks/>
          </p:cNvCxnSpPr>
          <p:nvPr/>
        </p:nvCxnSpPr>
        <p:spPr>
          <a:xfrm flipH="1">
            <a:off x="6666909" y="3866140"/>
            <a:ext cx="435675" cy="213923"/>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141" name="TextBox 140">
            <a:extLst>
              <a:ext uri="{FF2B5EF4-FFF2-40B4-BE49-F238E27FC236}">
                <a16:creationId xmlns:a16="http://schemas.microsoft.com/office/drawing/2014/main" id="{42932766-F46E-47BB-B3C0-872FC99BF18E}"/>
              </a:ext>
            </a:extLst>
          </p:cNvPr>
          <p:cNvSpPr txBox="1"/>
          <p:nvPr/>
        </p:nvSpPr>
        <p:spPr>
          <a:xfrm>
            <a:off x="6993729" y="3689433"/>
            <a:ext cx="841579"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Asheville, NC</a:t>
            </a:r>
          </a:p>
        </p:txBody>
      </p:sp>
      <p:sp>
        <p:nvSpPr>
          <p:cNvPr id="149" name="Oval 148">
            <a:extLst>
              <a:ext uri="{FF2B5EF4-FFF2-40B4-BE49-F238E27FC236}">
                <a16:creationId xmlns:a16="http://schemas.microsoft.com/office/drawing/2014/main" id="{B0EAE078-EE77-47B7-BB5A-656B2028A2D6}"/>
              </a:ext>
            </a:extLst>
          </p:cNvPr>
          <p:cNvSpPr/>
          <p:nvPr/>
        </p:nvSpPr>
        <p:spPr>
          <a:xfrm>
            <a:off x="7874233" y="3758245"/>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2" name="Straight Connector 181">
            <a:extLst>
              <a:ext uri="{FF2B5EF4-FFF2-40B4-BE49-F238E27FC236}">
                <a16:creationId xmlns:a16="http://schemas.microsoft.com/office/drawing/2014/main" id="{A78DA242-472F-46BB-9BD0-53531A0590BA}"/>
              </a:ext>
            </a:extLst>
          </p:cNvPr>
          <p:cNvCxnSpPr>
            <a:cxnSpLocks/>
            <a:stCxn id="183" idx="2"/>
          </p:cNvCxnSpPr>
          <p:nvPr/>
        </p:nvCxnSpPr>
        <p:spPr>
          <a:xfrm flipV="1">
            <a:off x="6515618" y="4532543"/>
            <a:ext cx="35060" cy="503111"/>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183" name="TextBox 182">
            <a:extLst>
              <a:ext uri="{FF2B5EF4-FFF2-40B4-BE49-F238E27FC236}">
                <a16:creationId xmlns:a16="http://schemas.microsoft.com/office/drawing/2014/main" id="{F615420B-DBAE-4562-AFA6-6FD6DAF3C109}"/>
              </a:ext>
            </a:extLst>
          </p:cNvPr>
          <p:cNvSpPr txBox="1"/>
          <p:nvPr/>
        </p:nvSpPr>
        <p:spPr>
          <a:xfrm>
            <a:off x="6226591" y="4820210"/>
            <a:ext cx="578054"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Atlanta</a:t>
            </a:r>
          </a:p>
        </p:txBody>
      </p:sp>
      <p:sp>
        <p:nvSpPr>
          <p:cNvPr id="184" name="Oval 183">
            <a:extLst>
              <a:ext uri="{FF2B5EF4-FFF2-40B4-BE49-F238E27FC236}">
                <a16:creationId xmlns:a16="http://schemas.microsoft.com/office/drawing/2014/main" id="{2B07E8C1-F683-457F-8A58-F419053EBC59}"/>
              </a:ext>
            </a:extLst>
          </p:cNvPr>
          <p:cNvSpPr/>
          <p:nvPr/>
        </p:nvSpPr>
        <p:spPr>
          <a:xfrm>
            <a:off x="6242881" y="5054773"/>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989607FC-F4E7-4D59-8F7F-7D77B48C2060}"/>
              </a:ext>
            </a:extLst>
          </p:cNvPr>
          <p:cNvSpPr/>
          <p:nvPr/>
        </p:nvSpPr>
        <p:spPr>
          <a:xfrm>
            <a:off x="6382831" y="5054772"/>
            <a:ext cx="98789" cy="93306"/>
          </a:xfrm>
          <a:prstGeom prst="ellipse">
            <a:avLst/>
          </a:prstGeom>
          <a:solidFill>
            <a:schemeClr val="accent6">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2EEA94D-3B06-425E-ADBB-25AD3A945426}"/>
              </a:ext>
            </a:extLst>
          </p:cNvPr>
          <p:cNvSpPr/>
          <p:nvPr/>
        </p:nvSpPr>
        <p:spPr>
          <a:xfrm>
            <a:off x="6532133" y="5054768"/>
            <a:ext cx="98789" cy="9330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ED380C4C-BA19-4EF8-BE49-AFB0BF75A97E}"/>
              </a:ext>
            </a:extLst>
          </p:cNvPr>
          <p:cNvSpPr/>
          <p:nvPr/>
        </p:nvSpPr>
        <p:spPr>
          <a:xfrm>
            <a:off x="6670724" y="5060994"/>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B0587609-AADD-4D29-A7DE-AC46E9D70D9B}"/>
              </a:ext>
            </a:extLst>
          </p:cNvPr>
          <p:cNvSpPr txBox="1"/>
          <p:nvPr/>
        </p:nvSpPr>
        <p:spPr>
          <a:xfrm>
            <a:off x="4150222" y="5356138"/>
            <a:ext cx="578054"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Austin</a:t>
            </a:r>
          </a:p>
        </p:txBody>
      </p:sp>
      <p:sp>
        <p:nvSpPr>
          <p:cNvPr id="190" name="Oval 189">
            <a:extLst>
              <a:ext uri="{FF2B5EF4-FFF2-40B4-BE49-F238E27FC236}">
                <a16:creationId xmlns:a16="http://schemas.microsoft.com/office/drawing/2014/main" id="{C1532A4E-25AB-4917-B094-66309A93CDBC}"/>
              </a:ext>
            </a:extLst>
          </p:cNvPr>
          <p:cNvSpPr/>
          <p:nvPr/>
        </p:nvSpPr>
        <p:spPr>
          <a:xfrm>
            <a:off x="4171489" y="5595940"/>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Image result for the voice tv show logo png">
            <a:extLst>
              <a:ext uri="{FF2B5EF4-FFF2-40B4-BE49-F238E27FC236}">
                <a16:creationId xmlns:a16="http://schemas.microsoft.com/office/drawing/2014/main" id="{F4D79B67-6597-4AD3-A4BF-72D6DBA5193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014648" y="6199337"/>
            <a:ext cx="570683" cy="559269"/>
          </a:xfrm>
          <a:prstGeom prst="rect">
            <a:avLst/>
          </a:prstGeom>
          <a:noFill/>
          <a:extLst>
            <a:ext uri="{909E8E84-426E-40DD-AFC4-6F175D3DCCD1}">
              <a14:hiddenFill xmlns:a14="http://schemas.microsoft.com/office/drawing/2010/main">
                <a:solidFill>
                  <a:srgbClr val="FFFFFF"/>
                </a:solidFill>
              </a14:hiddenFill>
            </a:ext>
          </a:extLst>
        </p:spPr>
      </p:pic>
      <p:sp>
        <p:nvSpPr>
          <p:cNvPr id="191" name="Oval 190">
            <a:extLst>
              <a:ext uri="{FF2B5EF4-FFF2-40B4-BE49-F238E27FC236}">
                <a16:creationId xmlns:a16="http://schemas.microsoft.com/office/drawing/2014/main" id="{25F8F1D8-2A74-44D0-B719-88D061C550AE}"/>
              </a:ext>
            </a:extLst>
          </p:cNvPr>
          <p:cNvSpPr/>
          <p:nvPr/>
        </p:nvSpPr>
        <p:spPr>
          <a:xfrm>
            <a:off x="7259014" y="6137130"/>
            <a:ext cx="98789" cy="93306"/>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D9F2ADDC-D0AE-47C5-901D-02453183AE0F}"/>
              </a:ext>
            </a:extLst>
          </p:cNvPr>
          <p:cNvSpPr/>
          <p:nvPr/>
        </p:nvSpPr>
        <p:spPr>
          <a:xfrm>
            <a:off x="4310549" y="5595942"/>
            <a:ext cx="98789" cy="93306"/>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id="{9AB50782-AF06-48FC-9020-E196EB7148F3}"/>
              </a:ext>
            </a:extLst>
          </p:cNvPr>
          <p:cNvCxnSpPr>
            <a:cxnSpLocks/>
          </p:cNvCxnSpPr>
          <p:nvPr/>
        </p:nvCxnSpPr>
        <p:spPr>
          <a:xfrm flipH="1" flipV="1">
            <a:off x="7078072" y="4537848"/>
            <a:ext cx="311576" cy="170743"/>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194" name="TextBox 193">
            <a:extLst>
              <a:ext uri="{FF2B5EF4-FFF2-40B4-BE49-F238E27FC236}">
                <a16:creationId xmlns:a16="http://schemas.microsoft.com/office/drawing/2014/main" id="{B5999297-5E92-4246-B1A3-68F42B3EBB62}"/>
              </a:ext>
            </a:extLst>
          </p:cNvPr>
          <p:cNvSpPr txBox="1"/>
          <p:nvPr/>
        </p:nvSpPr>
        <p:spPr>
          <a:xfrm>
            <a:off x="7230108" y="4597634"/>
            <a:ext cx="936495"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Charleston, SC</a:t>
            </a:r>
          </a:p>
        </p:txBody>
      </p:sp>
      <p:sp>
        <p:nvSpPr>
          <p:cNvPr id="195" name="Oval 194">
            <a:extLst>
              <a:ext uri="{FF2B5EF4-FFF2-40B4-BE49-F238E27FC236}">
                <a16:creationId xmlns:a16="http://schemas.microsoft.com/office/drawing/2014/main" id="{7EE7C2FE-7479-4DC7-AC3F-951DDFD0AA83}"/>
              </a:ext>
            </a:extLst>
          </p:cNvPr>
          <p:cNvSpPr/>
          <p:nvPr/>
        </p:nvSpPr>
        <p:spPr>
          <a:xfrm>
            <a:off x="8220951" y="4662896"/>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6" name="Straight Connector 195">
            <a:extLst>
              <a:ext uri="{FF2B5EF4-FFF2-40B4-BE49-F238E27FC236}">
                <a16:creationId xmlns:a16="http://schemas.microsoft.com/office/drawing/2014/main" id="{8B3E070F-2211-4E24-A989-11F71FB1E8E6}"/>
              </a:ext>
            </a:extLst>
          </p:cNvPr>
          <p:cNvCxnSpPr>
            <a:cxnSpLocks/>
            <a:stCxn id="197" idx="1"/>
          </p:cNvCxnSpPr>
          <p:nvPr/>
        </p:nvCxnSpPr>
        <p:spPr>
          <a:xfrm flipH="1" flipV="1">
            <a:off x="6885984" y="4123219"/>
            <a:ext cx="447609" cy="330168"/>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197" name="TextBox 196">
            <a:extLst>
              <a:ext uri="{FF2B5EF4-FFF2-40B4-BE49-F238E27FC236}">
                <a16:creationId xmlns:a16="http://schemas.microsoft.com/office/drawing/2014/main" id="{BEBF43F2-5314-42E2-AF0F-35705DB53750}"/>
              </a:ext>
            </a:extLst>
          </p:cNvPr>
          <p:cNvSpPr txBox="1"/>
          <p:nvPr/>
        </p:nvSpPr>
        <p:spPr>
          <a:xfrm>
            <a:off x="7333593" y="4345665"/>
            <a:ext cx="730756"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Charlotte</a:t>
            </a:r>
          </a:p>
        </p:txBody>
      </p:sp>
      <p:sp>
        <p:nvSpPr>
          <p:cNvPr id="198" name="Oval 197">
            <a:extLst>
              <a:ext uri="{FF2B5EF4-FFF2-40B4-BE49-F238E27FC236}">
                <a16:creationId xmlns:a16="http://schemas.microsoft.com/office/drawing/2014/main" id="{8ED91B42-2932-4FC1-BEFC-AB4F0C37EAE0}"/>
              </a:ext>
            </a:extLst>
          </p:cNvPr>
          <p:cNvSpPr/>
          <p:nvPr/>
        </p:nvSpPr>
        <p:spPr>
          <a:xfrm>
            <a:off x="8098751" y="4420308"/>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667C1A50-00EC-4CEA-B798-BB658D9802BA}"/>
              </a:ext>
            </a:extLst>
          </p:cNvPr>
          <p:cNvSpPr/>
          <p:nvPr/>
        </p:nvSpPr>
        <p:spPr>
          <a:xfrm>
            <a:off x="8236117" y="4426522"/>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TextBox 200">
            <a:extLst>
              <a:ext uri="{FF2B5EF4-FFF2-40B4-BE49-F238E27FC236}">
                <a16:creationId xmlns:a16="http://schemas.microsoft.com/office/drawing/2014/main" id="{0E324116-401C-495A-A844-8117A83A84F5}"/>
              </a:ext>
            </a:extLst>
          </p:cNvPr>
          <p:cNvSpPr txBox="1"/>
          <p:nvPr/>
        </p:nvSpPr>
        <p:spPr>
          <a:xfrm>
            <a:off x="5992897" y="3213964"/>
            <a:ext cx="665600"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Cincinnati</a:t>
            </a:r>
          </a:p>
        </p:txBody>
      </p:sp>
      <p:sp>
        <p:nvSpPr>
          <p:cNvPr id="202" name="Oval 201">
            <a:extLst>
              <a:ext uri="{FF2B5EF4-FFF2-40B4-BE49-F238E27FC236}">
                <a16:creationId xmlns:a16="http://schemas.microsoft.com/office/drawing/2014/main" id="{21AE34FF-AF21-4769-9E5B-3F7A1B74A47E}"/>
              </a:ext>
            </a:extLst>
          </p:cNvPr>
          <p:cNvSpPr/>
          <p:nvPr/>
        </p:nvSpPr>
        <p:spPr>
          <a:xfrm>
            <a:off x="6002569" y="3462377"/>
            <a:ext cx="98789" cy="9330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TextBox 202">
            <a:extLst>
              <a:ext uri="{FF2B5EF4-FFF2-40B4-BE49-F238E27FC236}">
                <a16:creationId xmlns:a16="http://schemas.microsoft.com/office/drawing/2014/main" id="{D5DF3E00-6B28-4743-B2A2-C9ECA5AA648F}"/>
              </a:ext>
            </a:extLst>
          </p:cNvPr>
          <p:cNvSpPr txBox="1"/>
          <p:nvPr/>
        </p:nvSpPr>
        <p:spPr>
          <a:xfrm>
            <a:off x="6201334" y="2723135"/>
            <a:ext cx="665600"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Cleveland</a:t>
            </a:r>
          </a:p>
        </p:txBody>
      </p:sp>
      <p:sp>
        <p:nvSpPr>
          <p:cNvPr id="204" name="Oval 203">
            <a:extLst>
              <a:ext uri="{FF2B5EF4-FFF2-40B4-BE49-F238E27FC236}">
                <a16:creationId xmlns:a16="http://schemas.microsoft.com/office/drawing/2014/main" id="{A59C6490-C687-40E5-B532-C80DE64606CE}"/>
              </a:ext>
            </a:extLst>
          </p:cNvPr>
          <p:cNvSpPr/>
          <p:nvPr/>
        </p:nvSpPr>
        <p:spPr>
          <a:xfrm>
            <a:off x="6214148" y="2959189"/>
            <a:ext cx="98789" cy="93306"/>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917B550B-8D63-411D-8630-E2053BE6A3D6}"/>
              </a:ext>
            </a:extLst>
          </p:cNvPr>
          <p:cNvSpPr txBox="1"/>
          <p:nvPr/>
        </p:nvSpPr>
        <p:spPr>
          <a:xfrm>
            <a:off x="468487" y="4444622"/>
            <a:ext cx="758603"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Costa Mesa</a:t>
            </a:r>
          </a:p>
        </p:txBody>
      </p:sp>
      <p:sp>
        <p:nvSpPr>
          <p:cNvPr id="206" name="Oval 205">
            <a:extLst>
              <a:ext uri="{FF2B5EF4-FFF2-40B4-BE49-F238E27FC236}">
                <a16:creationId xmlns:a16="http://schemas.microsoft.com/office/drawing/2014/main" id="{0C2AF3ED-A29A-4A3F-B0C1-AAFABE70202A}"/>
              </a:ext>
            </a:extLst>
          </p:cNvPr>
          <p:cNvSpPr/>
          <p:nvPr/>
        </p:nvSpPr>
        <p:spPr>
          <a:xfrm>
            <a:off x="342434" y="4510482"/>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1D6D39D0-DCD0-41D4-B826-04198BAE91B9}"/>
              </a:ext>
            </a:extLst>
          </p:cNvPr>
          <p:cNvSpPr txBox="1"/>
          <p:nvPr/>
        </p:nvSpPr>
        <p:spPr>
          <a:xfrm>
            <a:off x="4151522" y="4876677"/>
            <a:ext cx="578054"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Dallas</a:t>
            </a:r>
          </a:p>
        </p:txBody>
      </p:sp>
      <p:pic>
        <p:nvPicPr>
          <p:cNvPr id="1028" name="Picture 4" descr="Image result for the amazing race tv show logo png">
            <a:extLst>
              <a:ext uri="{FF2B5EF4-FFF2-40B4-BE49-F238E27FC236}">
                <a16:creationId xmlns:a16="http://schemas.microsoft.com/office/drawing/2014/main" id="{950966C5-2B91-4C88-9E08-1DE4608E9D13}"/>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9754" t="11691" r="9662" b="12077"/>
          <a:stretch/>
        </p:blipFill>
        <p:spPr bwMode="auto">
          <a:xfrm>
            <a:off x="1963147" y="6267492"/>
            <a:ext cx="741782" cy="376512"/>
          </a:xfrm>
          <a:prstGeom prst="rect">
            <a:avLst/>
          </a:prstGeom>
          <a:noFill/>
          <a:extLst>
            <a:ext uri="{909E8E84-426E-40DD-AFC4-6F175D3DCCD1}">
              <a14:hiddenFill xmlns:a14="http://schemas.microsoft.com/office/drawing/2010/main">
                <a:solidFill>
                  <a:srgbClr val="FFFFFF"/>
                </a:solidFill>
              </a14:hiddenFill>
            </a:ext>
          </a:extLst>
        </p:spPr>
      </p:pic>
      <p:sp>
        <p:nvSpPr>
          <p:cNvPr id="208" name="Oval 207">
            <a:extLst>
              <a:ext uri="{FF2B5EF4-FFF2-40B4-BE49-F238E27FC236}">
                <a16:creationId xmlns:a16="http://schemas.microsoft.com/office/drawing/2014/main" id="{651ADE15-DEEE-4A7D-BA14-5A177071F316}"/>
              </a:ext>
            </a:extLst>
          </p:cNvPr>
          <p:cNvSpPr/>
          <p:nvPr/>
        </p:nvSpPr>
        <p:spPr>
          <a:xfrm>
            <a:off x="2269879" y="6141552"/>
            <a:ext cx="98789" cy="93306"/>
          </a:xfrm>
          <a:prstGeom prst="ellipse">
            <a:avLst/>
          </a:prstGeom>
          <a:solidFill>
            <a:srgbClr val="CC99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BCC18DE-2B66-4788-9106-23F13806EE53}"/>
              </a:ext>
            </a:extLst>
          </p:cNvPr>
          <p:cNvSpPr/>
          <p:nvPr/>
        </p:nvSpPr>
        <p:spPr>
          <a:xfrm>
            <a:off x="4167095" y="5118288"/>
            <a:ext cx="98789" cy="93306"/>
          </a:xfrm>
          <a:prstGeom prst="ellipse">
            <a:avLst/>
          </a:prstGeom>
          <a:solidFill>
            <a:srgbClr val="CC99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7B84FBBB-0C46-439E-93B5-28A1DF8EA49B}"/>
              </a:ext>
            </a:extLst>
          </p:cNvPr>
          <p:cNvSpPr/>
          <p:nvPr/>
        </p:nvSpPr>
        <p:spPr>
          <a:xfrm>
            <a:off x="4289275" y="5126318"/>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CE05A0EE-6488-438C-96B9-EC5CEFF85380}"/>
              </a:ext>
            </a:extLst>
          </p:cNvPr>
          <p:cNvSpPr/>
          <p:nvPr/>
        </p:nvSpPr>
        <p:spPr>
          <a:xfrm>
            <a:off x="4414113" y="5120083"/>
            <a:ext cx="98789" cy="93306"/>
          </a:xfrm>
          <a:prstGeom prst="ellipse">
            <a:avLst/>
          </a:prstGeom>
          <a:solidFill>
            <a:schemeClr val="accent6">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TextBox 211">
            <a:extLst>
              <a:ext uri="{FF2B5EF4-FFF2-40B4-BE49-F238E27FC236}">
                <a16:creationId xmlns:a16="http://schemas.microsoft.com/office/drawing/2014/main" id="{1AA5A5C3-7049-423A-8820-431F4A73D841}"/>
              </a:ext>
            </a:extLst>
          </p:cNvPr>
          <p:cNvSpPr txBox="1"/>
          <p:nvPr/>
        </p:nvSpPr>
        <p:spPr>
          <a:xfrm>
            <a:off x="7109521" y="5149626"/>
            <a:ext cx="1116726"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Daytona Beach, FL</a:t>
            </a:r>
          </a:p>
        </p:txBody>
      </p:sp>
      <p:sp>
        <p:nvSpPr>
          <p:cNvPr id="213" name="Oval 212">
            <a:extLst>
              <a:ext uri="{FF2B5EF4-FFF2-40B4-BE49-F238E27FC236}">
                <a16:creationId xmlns:a16="http://schemas.microsoft.com/office/drawing/2014/main" id="{A9BD97D6-37D3-46B5-ACBD-9F32CEE09FF6}"/>
              </a:ext>
            </a:extLst>
          </p:cNvPr>
          <p:cNvSpPr/>
          <p:nvPr/>
        </p:nvSpPr>
        <p:spPr>
          <a:xfrm>
            <a:off x="8266893" y="5207866"/>
            <a:ext cx="98789" cy="93306"/>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16C5E2EA-8B85-4CC9-BED9-66585DFA3ED0}"/>
              </a:ext>
            </a:extLst>
          </p:cNvPr>
          <p:cNvSpPr txBox="1"/>
          <p:nvPr/>
        </p:nvSpPr>
        <p:spPr>
          <a:xfrm>
            <a:off x="2794997" y="3318678"/>
            <a:ext cx="758603"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Denver</a:t>
            </a:r>
          </a:p>
        </p:txBody>
      </p:sp>
      <p:sp>
        <p:nvSpPr>
          <p:cNvPr id="215" name="Oval 214">
            <a:extLst>
              <a:ext uri="{FF2B5EF4-FFF2-40B4-BE49-F238E27FC236}">
                <a16:creationId xmlns:a16="http://schemas.microsoft.com/office/drawing/2014/main" id="{296554A4-E5A5-4F99-B58F-5EF37E4403F4}"/>
              </a:ext>
            </a:extLst>
          </p:cNvPr>
          <p:cNvSpPr/>
          <p:nvPr/>
        </p:nvSpPr>
        <p:spPr>
          <a:xfrm>
            <a:off x="2916814" y="3550755"/>
            <a:ext cx="98789" cy="93306"/>
          </a:xfrm>
          <a:prstGeom prst="ellipse">
            <a:avLst/>
          </a:prstGeom>
          <a:solidFill>
            <a:srgbClr val="CC99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ECCB2160-85D6-4879-B9E9-50B3CA804BBA}"/>
              </a:ext>
            </a:extLst>
          </p:cNvPr>
          <p:cNvSpPr/>
          <p:nvPr/>
        </p:nvSpPr>
        <p:spPr>
          <a:xfrm>
            <a:off x="2790538" y="3552531"/>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9E272886-564B-4C73-82B0-5695CC653082}"/>
              </a:ext>
            </a:extLst>
          </p:cNvPr>
          <p:cNvSpPr/>
          <p:nvPr/>
        </p:nvSpPr>
        <p:spPr>
          <a:xfrm>
            <a:off x="3050289" y="3556924"/>
            <a:ext cx="98789" cy="93306"/>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6ED7D8CF-C3F6-4B99-B2DA-690AB4AA0833}"/>
              </a:ext>
            </a:extLst>
          </p:cNvPr>
          <p:cNvSpPr/>
          <p:nvPr/>
        </p:nvSpPr>
        <p:spPr>
          <a:xfrm>
            <a:off x="3188248" y="3558768"/>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C35EAB54-667A-4F03-80A5-2CE8AD3498CD}"/>
              </a:ext>
            </a:extLst>
          </p:cNvPr>
          <p:cNvSpPr/>
          <p:nvPr/>
        </p:nvSpPr>
        <p:spPr>
          <a:xfrm>
            <a:off x="3312182" y="3552543"/>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0" name="Picture 6" descr="Image result for survivor tv show logo png">
            <a:extLst>
              <a:ext uri="{FF2B5EF4-FFF2-40B4-BE49-F238E27FC236}">
                <a16:creationId xmlns:a16="http://schemas.microsoft.com/office/drawing/2014/main" id="{A157D0C3-FAD2-4C9A-94F6-F57EAEC3823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416155" y="6250180"/>
            <a:ext cx="669385" cy="412486"/>
          </a:xfrm>
          <a:prstGeom prst="rect">
            <a:avLst/>
          </a:prstGeom>
          <a:noFill/>
          <a:extLst>
            <a:ext uri="{909E8E84-426E-40DD-AFC4-6F175D3DCCD1}">
              <a14:hiddenFill xmlns:a14="http://schemas.microsoft.com/office/drawing/2010/main">
                <a:solidFill>
                  <a:srgbClr val="FFFFFF"/>
                </a:solidFill>
              </a14:hiddenFill>
            </a:ext>
          </a:extLst>
        </p:spPr>
      </p:pic>
      <p:sp>
        <p:nvSpPr>
          <p:cNvPr id="220" name="Oval 219">
            <a:extLst>
              <a:ext uri="{FF2B5EF4-FFF2-40B4-BE49-F238E27FC236}">
                <a16:creationId xmlns:a16="http://schemas.microsoft.com/office/drawing/2014/main" id="{6C86F10A-3463-481B-BAE3-F342EC9F6ED2}"/>
              </a:ext>
            </a:extLst>
          </p:cNvPr>
          <p:cNvSpPr/>
          <p:nvPr/>
        </p:nvSpPr>
        <p:spPr>
          <a:xfrm>
            <a:off x="6708968" y="6126690"/>
            <a:ext cx="98789" cy="933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8AEDD60E-8690-438C-BF57-FE158ABBD04B}"/>
              </a:ext>
            </a:extLst>
          </p:cNvPr>
          <p:cNvSpPr/>
          <p:nvPr/>
        </p:nvSpPr>
        <p:spPr>
          <a:xfrm>
            <a:off x="3446363" y="3554553"/>
            <a:ext cx="98789" cy="933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TextBox 221">
            <a:extLst>
              <a:ext uri="{FF2B5EF4-FFF2-40B4-BE49-F238E27FC236}">
                <a16:creationId xmlns:a16="http://schemas.microsoft.com/office/drawing/2014/main" id="{054F8C18-5CE1-4986-AAB4-BE47211F2410}"/>
              </a:ext>
            </a:extLst>
          </p:cNvPr>
          <p:cNvSpPr txBox="1"/>
          <p:nvPr/>
        </p:nvSpPr>
        <p:spPr>
          <a:xfrm>
            <a:off x="6151807" y="2467391"/>
            <a:ext cx="563894"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Detroit</a:t>
            </a:r>
          </a:p>
        </p:txBody>
      </p:sp>
      <p:sp>
        <p:nvSpPr>
          <p:cNvPr id="223" name="Oval 222">
            <a:extLst>
              <a:ext uri="{FF2B5EF4-FFF2-40B4-BE49-F238E27FC236}">
                <a16:creationId xmlns:a16="http://schemas.microsoft.com/office/drawing/2014/main" id="{9E872342-3CDE-4D9C-8491-7EC968413CF4}"/>
              </a:ext>
            </a:extLst>
          </p:cNvPr>
          <p:cNvSpPr/>
          <p:nvPr/>
        </p:nvSpPr>
        <p:spPr>
          <a:xfrm>
            <a:off x="6438395" y="2329132"/>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B7B60A2A-D9ED-4348-AB30-3FDA8782763B}"/>
              </a:ext>
            </a:extLst>
          </p:cNvPr>
          <p:cNvSpPr/>
          <p:nvPr/>
        </p:nvSpPr>
        <p:spPr>
          <a:xfrm>
            <a:off x="6581466" y="2332234"/>
            <a:ext cx="98789" cy="933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TextBox 224">
            <a:extLst>
              <a:ext uri="{FF2B5EF4-FFF2-40B4-BE49-F238E27FC236}">
                <a16:creationId xmlns:a16="http://schemas.microsoft.com/office/drawing/2014/main" id="{3137E45D-5192-4C07-A4A4-0F417690EA96}"/>
              </a:ext>
            </a:extLst>
          </p:cNvPr>
          <p:cNvSpPr txBox="1"/>
          <p:nvPr/>
        </p:nvSpPr>
        <p:spPr>
          <a:xfrm>
            <a:off x="4032677" y="1874632"/>
            <a:ext cx="654346" cy="215444"/>
          </a:xfrm>
          <a:prstGeom prst="rect">
            <a:avLst/>
          </a:prstGeom>
          <a:solidFill>
            <a:srgbClr val="50C8A0"/>
          </a:solidFill>
          <a:ln>
            <a:solidFill>
              <a:schemeClr val="tx1"/>
            </a:solidFill>
          </a:ln>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Fargo, ND</a:t>
            </a:r>
          </a:p>
        </p:txBody>
      </p:sp>
      <p:sp>
        <p:nvSpPr>
          <p:cNvPr id="226" name="Oval 225">
            <a:extLst>
              <a:ext uri="{FF2B5EF4-FFF2-40B4-BE49-F238E27FC236}">
                <a16:creationId xmlns:a16="http://schemas.microsoft.com/office/drawing/2014/main" id="{D69E3D07-082C-477E-806F-0F19D592880B}"/>
              </a:ext>
            </a:extLst>
          </p:cNvPr>
          <p:cNvSpPr/>
          <p:nvPr/>
        </p:nvSpPr>
        <p:spPr>
          <a:xfrm>
            <a:off x="4031504" y="2106303"/>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C391C56E-CE6D-4B01-88F8-B79C03876F62}"/>
              </a:ext>
            </a:extLst>
          </p:cNvPr>
          <p:cNvSpPr/>
          <p:nvPr/>
        </p:nvSpPr>
        <p:spPr>
          <a:xfrm>
            <a:off x="8568875" y="3974424"/>
            <a:ext cx="98789" cy="933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9" name="Straight Connector 228">
            <a:extLst>
              <a:ext uri="{FF2B5EF4-FFF2-40B4-BE49-F238E27FC236}">
                <a16:creationId xmlns:a16="http://schemas.microsoft.com/office/drawing/2014/main" id="{C19CCC63-CC6C-4241-AF7F-194441BBE7F6}"/>
              </a:ext>
            </a:extLst>
          </p:cNvPr>
          <p:cNvCxnSpPr>
            <a:cxnSpLocks/>
          </p:cNvCxnSpPr>
          <p:nvPr/>
        </p:nvCxnSpPr>
        <p:spPr>
          <a:xfrm flipH="1">
            <a:off x="7361408" y="3969658"/>
            <a:ext cx="452700" cy="72305"/>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227" name="TextBox 226">
            <a:extLst>
              <a:ext uri="{FF2B5EF4-FFF2-40B4-BE49-F238E27FC236}">
                <a16:creationId xmlns:a16="http://schemas.microsoft.com/office/drawing/2014/main" id="{B71F9105-D854-40BC-8606-6CABDAD775E7}"/>
              </a:ext>
            </a:extLst>
          </p:cNvPr>
          <p:cNvSpPr txBox="1"/>
          <p:nvPr/>
        </p:nvSpPr>
        <p:spPr>
          <a:xfrm>
            <a:off x="7607949" y="3919180"/>
            <a:ext cx="907742"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Greenville, NC</a:t>
            </a:r>
          </a:p>
        </p:txBody>
      </p:sp>
      <p:cxnSp>
        <p:nvCxnSpPr>
          <p:cNvPr id="231" name="Straight Connector 230">
            <a:extLst>
              <a:ext uri="{FF2B5EF4-FFF2-40B4-BE49-F238E27FC236}">
                <a16:creationId xmlns:a16="http://schemas.microsoft.com/office/drawing/2014/main" id="{916F6FA6-142A-499A-9CC6-32DB9C30E956}"/>
              </a:ext>
            </a:extLst>
          </p:cNvPr>
          <p:cNvCxnSpPr>
            <a:cxnSpLocks/>
          </p:cNvCxnSpPr>
          <p:nvPr/>
        </p:nvCxnSpPr>
        <p:spPr>
          <a:xfrm flipH="1">
            <a:off x="7389648" y="3191063"/>
            <a:ext cx="537736" cy="53975"/>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230" name="TextBox 229">
            <a:extLst>
              <a:ext uri="{FF2B5EF4-FFF2-40B4-BE49-F238E27FC236}">
                <a16:creationId xmlns:a16="http://schemas.microsoft.com/office/drawing/2014/main" id="{5EBAC50B-CD08-4655-ABFA-8F54DE69C6AF}"/>
              </a:ext>
            </a:extLst>
          </p:cNvPr>
          <p:cNvSpPr txBox="1"/>
          <p:nvPr/>
        </p:nvSpPr>
        <p:spPr>
          <a:xfrm>
            <a:off x="7748230" y="3090270"/>
            <a:ext cx="932672"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Hanover, MD</a:t>
            </a:r>
          </a:p>
        </p:txBody>
      </p:sp>
      <p:sp>
        <p:nvSpPr>
          <p:cNvPr id="232" name="Oval 231">
            <a:extLst>
              <a:ext uri="{FF2B5EF4-FFF2-40B4-BE49-F238E27FC236}">
                <a16:creationId xmlns:a16="http://schemas.microsoft.com/office/drawing/2014/main" id="{8D770B8D-0DEA-4CF4-B4DF-B0D19D182BDE}"/>
              </a:ext>
            </a:extLst>
          </p:cNvPr>
          <p:cNvSpPr/>
          <p:nvPr/>
        </p:nvSpPr>
        <p:spPr>
          <a:xfrm>
            <a:off x="8711960" y="3157563"/>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DC13553A-7279-46C2-BB53-6F0473E4717E}"/>
              </a:ext>
            </a:extLst>
          </p:cNvPr>
          <p:cNvSpPr txBox="1"/>
          <p:nvPr/>
        </p:nvSpPr>
        <p:spPr>
          <a:xfrm>
            <a:off x="4616035" y="5677760"/>
            <a:ext cx="593550" cy="216425"/>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Houston</a:t>
            </a:r>
          </a:p>
        </p:txBody>
      </p:sp>
      <p:sp>
        <p:nvSpPr>
          <p:cNvPr id="234" name="Oval 233">
            <a:extLst>
              <a:ext uri="{FF2B5EF4-FFF2-40B4-BE49-F238E27FC236}">
                <a16:creationId xmlns:a16="http://schemas.microsoft.com/office/drawing/2014/main" id="{327713C7-65D0-47A3-94EA-106E6F1D46AC}"/>
              </a:ext>
            </a:extLst>
          </p:cNvPr>
          <p:cNvSpPr/>
          <p:nvPr/>
        </p:nvSpPr>
        <p:spPr>
          <a:xfrm>
            <a:off x="5244482" y="5735908"/>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C01C0792-EB52-4F2D-AEEE-7F7C2664709E}"/>
              </a:ext>
            </a:extLst>
          </p:cNvPr>
          <p:cNvSpPr/>
          <p:nvPr/>
        </p:nvSpPr>
        <p:spPr>
          <a:xfrm>
            <a:off x="5386281" y="5740341"/>
            <a:ext cx="98789" cy="9330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19B1436C-0D5D-461A-862F-02C7002A4B55}"/>
              </a:ext>
            </a:extLst>
          </p:cNvPr>
          <p:cNvSpPr/>
          <p:nvPr/>
        </p:nvSpPr>
        <p:spPr>
          <a:xfrm>
            <a:off x="5640560" y="5735910"/>
            <a:ext cx="98789" cy="9330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41E71E56-F461-42A6-854D-42FB87A3F2B1}"/>
              </a:ext>
            </a:extLst>
          </p:cNvPr>
          <p:cNvSpPr/>
          <p:nvPr/>
        </p:nvSpPr>
        <p:spPr>
          <a:xfrm>
            <a:off x="5775904" y="5734812"/>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656BDC5F-FEC7-4770-8C3F-E460B34DA8E3}"/>
              </a:ext>
            </a:extLst>
          </p:cNvPr>
          <p:cNvSpPr/>
          <p:nvPr/>
        </p:nvSpPr>
        <p:spPr>
          <a:xfrm>
            <a:off x="5520889" y="5742117"/>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TextBox 238">
            <a:extLst>
              <a:ext uri="{FF2B5EF4-FFF2-40B4-BE49-F238E27FC236}">
                <a16:creationId xmlns:a16="http://schemas.microsoft.com/office/drawing/2014/main" id="{CF2C9523-39B2-4AD3-8800-30C44E9D70AF}"/>
              </a:ext>
            </a:extLst>
          </p:cNvPr>
          <p:cNvSpPr txBox="1"/>
          <p:nvPr/>
        </p:nvSpPr>
        <p:spPr>
          <a:xfrm>
            <a:off x="4474572" y="3468312"/>
            <a:ext cx="936625"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Kansas City, MO</a:t>
            </a:r>
          </a:p>
        </p:txBody>
      </p:sp>
      <p:sp>
        <p:nvSpPr>
          <p:cNvPr id="240" name="Oval 239">
            <a:extLst>
              <a:ext uri="{FF2B5EF4-FFF2-40B4-BE49-F238E27FC236}">
                <a16:creationId xmlns:a16="http://schemas.microsoft.com/office/drawing/2014/main" id="{8C262CCE-12F1-441C-AE43-374683578D2B}"/>
              </a:ext>
            </a:extLst>
          </p:cNvPr>
          <p:cNvSpPr/>
          <p:nvPr/>
        </p:nvSpPr>
        <p:spPr>
          <a:xfrm>
            <a:off x="4776453" y="3706217"/>
            <a:ext cx="98789" cy="93306"/>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TextBox 240">
            <a:extLst>
              <a:ext uri="{FF2B5EF4-FFF2-40B4-BE49-F238E27FC236}">
                <a16:creationId xmlns:a16="http://schemas.microsoft.com/office/drawing/2014/main" id="{2A34CF9A-00CB-4C2A-AA0B-02F61B23A6FB}"/>
              </a:ext>
            </a:extLst>
          </p:cNvPr>
          <p:cNvSpPr txBox="1"/>
          <p:nvPr/>
        </p:nvSpPr>
        <p:spPr>
          <a:xfrm>
            <a:off x="1236351" y="3907775"/>
            <a:ext cx="758603"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Las Vegas</a:t>
            </a:r>
          </a:p>
        </p:txBody>
      </p:sp>
      <p:sp>
        <p:nvSpPr>
          <p:cNvPr id="242" name="Oval 241">
            <a:extLst>
              <a:ext uri="{FF2B5EF4-FFF2-40B4-BE49-F238E27FC236}">
                <a16:creationId xmlns:a16="http://schemas.microsoft.com/office/drawing/2014/main" id="{0DAE1129-0699-48AB-B6C2-738A5671E4B9}"/>
              </a:ext>
            </a:extLst>
          </p:cNvPr>
          <p:cNvSpPr/>
          <p:nvPr/>
        </p:nvSpPr>
        <p:spPr>
          <a:xfrm>
            <a:off x="1560739" y="4144808"/>
            <a:ext cx="98789" cy="9330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8049D91D-37AC-4C1C-B81F-B1BCC5812C7D}"/>
              </a:ext>
            </a:extLst>
          </p:cNvPr>
          <p:cNvSpPr/>
          <p:nvPr/>
        </p:nvSpPr>
        <p:spPr>
          <a:xfrm>
            <a:off x="1688021" y="4144751"/>
            <a:ext cx="98789" cy="93306"/>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AEA8BE0F-A186-4930-BB9C-2E913251153F}"/>
              </a:ext>
            </a:extLst>
          </p:cNvPr>
          <p:cNvSpPr/>
          <p:nvPr/>
        </p:nvSpPr>
        <p:spPr>
          <a:xfrm>
            <a:off x="1796354" y="4140375"/>
            <a:ext cx="98789" cy="9330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TextBox 244">
            <a:extLst>
              <a:ext uri="{FF2B5EF4-FFF2-40B4-BE49-F238E27FC236}">
                <a16:creationId xmlns:a16="http://schemas.microsoft.com/office/drawing/2014/main" id="{61E52530-6E07-4441-9345-7412AA897375}"/>
              </a:ext>
            </a:extLst>
          </p:cNvPr>
          <p:cNvSpPr txBox="1"/>
          <p:nvPr/>
        </p:nvSpPr>
        <p:spPr>
          <a:xfrm>
            <a:off x="235823" y="4065179"/>
            <a:ext cx="947457"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Los Angeles</a:t>
            </a:r>
          </a:p>
        </p:txBody>
      </p:sp>
      <p:sp>
        <p:nvSpPr>
          <p:cNvPr id="246" name="Oval 245">
            <a:extLst>
              <a:ext uri="{FF2B5EF4-FFF2-40B4-BE49-F238E27FC236}">
                <a16:creationId xmlns:a16="http://schemas.microsoft.com/office/drawing/2014/main" id="{9418A01A-2D03-45DF-876A-6A726E879F94}"/>
              </a:ext>
            </a:extLst>
          </p:cNvPr>
          <p:cNvSpPr/>
          <p:nvPr/>
        </p:nvSpPr>
        <p:spPr>
          <a:xfrm>
            <a:off x="1010631" y="4302089"/>
            <a:ext cx="98789" cy="93306"/>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F05FE502-B5D9-4D7E-B36E-9154DE757833}"/>
              </a:ext>
            </a:extLst>
          </p:cNvPr>
          <p:cNvSpPr/>
          <p:nvPr/>
        </p:nvSpPr>
        <p:spPr>
          <a:xfrm>
            <a:off x="880459" y="4301005"/>
            <a:ext cx="98789" cy="933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665F550B-5B65-4A3A-9D41-753FA3D4DD8A}"/>
              </a:ext>
            </a:extLst>
          </p:cNvPr>
          <p:cNvSpPr/>
          <p:nvPr/>
        </p:nvSpPr>
        <p:spPr>
          <a:xfrm>
            <a:off x="746715" y="4297893"/>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10FC079A-63AB-49A5-B4AE-93AD7F314CCE}"/>
              </a:ext>
            </a:extLst>
          </p:cNvPr>
          <p:cNvSpPr/>
          <p:nvPr/>
        </p:nvSpPr>
        <p:spPr>
          <a:xfrm>
            <a:off x="620705" y="4298993"/>
            <a:ext cx="98789" cy="9330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61525407-0E74-4F79-8BE1-3C9A921A061D}"/>
              </a:ext>
            </a:extLst>
          </p:cNvPr>
          <p:cNvSpPr/>
          <p:nvPr/>
        </p:nvSpPr>
        <p:spPr>
          <a:xfrm>
            <a:off x="495260" y="4298993"/>
            <a:ext cx="98789" cy="93306"/>
          </a:xfrm>
          <a:prstGeom prst="ellipse">
            <a:avLst/>
          </a:prstGeom>
          <a:solidFill>
            <a:schemeClr val="accent6">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0CF762CE-6B2A-458F-9119-72E6EBC6AF04}"/>
              </a:ext>
            </a:extLst>
          </p:cNvPr>
          <p:cNvSpPr/>
          <p:nvPr/>
        </p:nvSpPr>
        <p:spPr>
          <a:xfrm>
            <a:off x="372404" y="4303368"/>
            <a:ext cx="98789" cy="93306"/>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EC3EA97C-A06A-4A6C-8A5B-EBE770840D9A}"/>
              </a:ext>
            </a:extLst>
          </p:cNvPr>
          <p:cNvSpPr/>
          <p:nvPr/>
        </p:nvSpPr>
        <p:spPr>
          <a:xfrm>
            <a:off x="245127" y="4303426"/>
            <a:ext cx="98789" cy="9330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6FB58111-2655-4194-B951-56428F92A7F3}"/>
              </a:ext>
            </a:extLst>
          </p:cNvPr>
          <p:cNvSpPr/>
          <p:nvPr/>
        </p:nvSpPr>
        <p:spPr>
          <a:xfrm>
            <a:off x="7789298" y="5462936"/>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61DF2CBA-F87A-42C1-B517-7A6184AA8DEF}"/>
              </a:ext>
            </a:extLst>
          </p:cNvPr>
          <p:cNvSpPr/>
          <p:nvPr/>
        </p:nvSpPr>
        <p:spPr>
          <a:xfrm>
            <a:off x="7908306" y="5460513"/>
            <a:ext cx="98789" cy="9330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31BEA85D-4B44-4C70-B6CE-F60C8C7CC3E0}"/>
              </a:ext>
            </a:extLst>
          </p:cNvPr>
          <p:cNvSpPr/>
          <p:nvPr/>
        </p:nvSpPr>
        <p:spPr>
          <a:xfrm>
            <a:off x="8030347" y="5462936"/>
            <a:ext cx="98789" cy="93306"/>
          </a:xfrm>
          <a:prstGeom prst="ellipse">
            <a:avLst/>
          </a:prstGeom>
          <a:solidFill>
            <a:srgbClr val="CC99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828DCB49-004F-4B44-AF95-D77970CD3AFA}"/>
              </a:ext>
            </a:extLst>
          </p:cNvPr>
          <p:cNvSpPr/>
          <p:nvPr/>
        </p:nvSpPr>
        <p:spPr>
          <a:xfrm>
            <a:off x="8158330" y="5457993"/>
            <a:ext cx="98789" cy="933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TextBox 256">
            <a:extLst>
              <a:ext uri="{FF2B5EF4-FFF2-40B4-BE49-F238E27FC236}">
                <a16:creationId xmlns:a16="http://schemas.microsoft.com/office/drawing/2014/main" id="{D0758487-6F6D-4536-8C5E-77D264160466}"/>
              </a:ext>
            </a:extLst>
          </p:cNvPr>
          <p:cNvSpPr txBox="1"/>
          <p:nvPr/>
        </p:nvSpPr>
        <p:spPr>
          <a:xfrm>
            <a:off x="7523317" y="4134166"/>
            <a:ext cx="730756"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Raleigh, NC</a:t>
            </a:r>
          </a:p>
        </p:txBody>
      </p:sp>
      <p:cxnSp>
        <p:nvCxnSpPr>
          <p:cNvPr id="258" name="Straight Connector 257">
            <a:extLst>
              <a:ext uri="{FF2B5EF4-FFF2-40B4-BE49-F238E27FC236}">
                <a16:creationId xmlns:a16="http://schemas.microsoft.com/office/drawing/2014/main" id="{05B7BBE6-2019-4D9F-B6C5-40C37BAA5C29}"/>
              </a:ext>
            </a:extLst>
          </p:cNvPr>
          <p:cNvCxnSpPr>
            <a:cxnSpLocks/>
          </p:cNvCxnSpPr>
          <p:nvPr/>
        </p:nvCxnSpPr>
        <p:spPr>
          <a:xfrm flipH="1" flipV="1">
            <a:off x="7080138" y="4023094"/>
            <a:ext cx="508497" cy="246791"/>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259" name="Oval 258">
            <a:extLst>
              <a:ext uri="{FF2B5EF4-FFF2-40B4-BE49-F238E27FC236}">
                <a16:creationId xmlns:a16="http://schemas.microsoft.com/office/drawing/2014/main" id="{965D033E-971D-49DA-8CFB-8DC9B9E4E0C9}"/>
              </a:ext>
            </a:extLst>
          </p:cNvPr>
          <p:cNvSpPr/>
          <p:nvPr/>
        </p:nvSpPr>
        <p:spPr>
          <a:xfrm>
            <a:off x="8299785" y="4196360"/>
            <a:ext cx="98789" cy="9330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EE371272-A868-45C0-A305-232BBF67BA9B}"/>
              </a:ext>
            </a:extLst>
          </p:cNvPr>
          <p:cNvSpPr txBox="1"/>
          <p:nvPr/>
        </p:nvSpPr>
        <p:spPr>
          <a:xfrm>
            <a:off x="7399320" y="5894186"/>
            <a:ext cx="607775"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Miami</a:t>
            </a:r>
          </a:p>
        </p:txBody>
      </p:sp>
      <p:sp>
        <p:nvSpPr>
          <p:cNvPr id="261" name="Oval 260">
            <a:extLst>
              <a:ext uri="{FF2B5EF4-FFF2-40B4-BE49-F238E27FC236}">
                <a16:creationId xmlns:a16="http://schemas.microsoft.com/office/drawing/2014/main" id="{558460BF-F868-42B8-986E-1EE282558553}"/>
              </a:ext>
            </a:extLst>
          </p:cNvPr>
          <p:cNvSpPr/>
          <p:nvPr/>
        </p:nvSpPr>
        <p:spPr>
          <a:xfrm>
            <a:off x="8043669" y="5950513"/>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04CF5D16-55BD-4EB0-BF46-E6C9566FB5EF}"/>
              </a:ext>
            </a:extLst>
          </p:cNvPr>
          <p:cNvSpPr/>
          <p:nvPr/>
        </p:nvSpPr>
        <p:spPr>
          <a:xfrm>
            <a:off x="8178488" y="5950519"/>
            <a:ext cx="98789" cy="9330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TextBox 262">
            <a:extLst>
              <a:ext uri="{FF2B5EF4-FFF2-40B4-BE49-F238E27FC236}">
                <a16:creationId xmlns:a16="http://schemas.microsoft.com/office/drawing/2014/main" id="{E751A5FD-4973-415A-8E57-86024A22AE69}"/>
              </a:ext>
            </a:extLst>
          </p:cNvPr>
          <p:cNvSpPr txBox="1"/>
          <p:nvPr/>
        </p:nvSpPr>
        <p:spPr>
          <a:xfrm>
            <a:off x="5697304" y="3608533"/>
            <a:ext cx="665600"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Louisville</a:t>
            </a:r>
          </a:p>
        </p:txBody>
      </p:sp>
      <p:sp>
        <p:nvSpPr>
          <p:cNvPr id="264" name="Oval 263">
            <a:extLst>
              <a:ext uri="{FF2B5EF4-FFF2-40B4-BE49-F238E27FC236}">
                <a16:creationId xmlns:a16="http://schemas.microsoft.com/office/drawing/2014/main" id="{BBC1F39E-9781-406F-8633-F7951D4AF82D}"/>
              </a:ext>
            </a:extLst>
          </p:cNvPr>
          <p:cNvSpPr/>
          <p:nvPr/>
        </p:nvSpPr>
        <p:spPr>
          <a:xfrm>
            <a:off x="5720354" y="3841798"/>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TextBox 264">
            <a:extLst>
              <a:ext uri="{FF2B5EF4-FFF2-40B4-BE49-F238E27FC236}">
                <a16:creationId xmlns:a16="http://schemas.microsoft.com/office/drawing/2014/main" id="{01F394B4-A326-460A-A9B3-975A1C24C569}"/>
              </a:ext>
            </a:extLst>
          </p:cNvPr>
          <p:cNvSpPr txBox="1"/>
          <p:nvPr/>
        </p:nvSpPr>
        <p:spPr>
          <a:xfrm>
            <a:off x="5681982" y="3993917"/>
            <a:ext cx="665600"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Nashville</a:t>
            </a:r>
          </a:p>
        </p:txBody>
      </p:sp>
      <p:sp>
        <p:nvSpPr>
          <p:cNvPr id="266" name="Oval 265">
            <a:extLst>
              <a:ext uri="{FF2B5EF4-FFF2-40B4-BE49-F238E27FC236}">
                <a16:creationId xmlns:a16="http://schemas.microsoft.com/office/drawing/2014/main" id="{D5E8C580-6BE9-426C-8592-85E091E18830}"/>
              </a:ext>
            </a:extLst>
          </p:cNvPr>
          <p:cNvSpPr/>
          <p:nvPr/>
        </p:nvSpPr>
        <p:spPr>
          <a:xfrm>
            <a:off x="5674540" y="4238114"/>
            <a:ext cx="98789" cy="9330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F5FA1847-20B1-48B5-95BD-32F60EFC20D6}"/>
              </a:ext>
            </a:extLst>
          </p:cNvPr>
          <p:cNvSpPr/>
          <p:nvPr/>
        </p:nvSpPr>
        <p:spPr>
          <a:xfrm>
            <a:off x="5808460" y="4239722"/>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DD18CE7D-F5AB-4B69-A331-F6D63C1A8C89}"/>
              </a:ext>
            </a:extLst>
          </p:cNvPr>
          <p:cNvSpPr/>
          <p:nvPr/>
        </p:nvSpPr>
        <p:spPr>
          <a:xfrm>
            <a:off x="5939653" y="4233682"/>
            <a:ext cx="98789" cy="9330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TextBox 268">
            <a:extLst>
              <a:ext uri="{FF2B5EF4-FFF2-40B4-BE49-F238E27FC236}">
                <a16:creationId xmlns:a16="http://schemas.microsoft.com/office/drawing/2014/main" id="{F144B432-FF9A-4F60-AA34-C1A72EDB2FDE}"/>
              </a:ext>
            </a:extLst>
          </p:cNvPr>
          <p:cNvSpPr txBox="1"/>
          <p:nvPr/>
        </p:nvSpPr>
        <p:spPr>
          <a:xfrm>
            <a:off x="5595599" y="4412742"/>
            <a:ext cx="891655"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The Shoals, AL</a:t>
            </a:r>
          </a:p>
        </p:txBody>
      </p:sp>
      <p:sp>
        <p:nvSpPr>
          <p:cNvPr id="270" name="Oval 269">
            <a:extLst>
              <a:ext uri="{FF2B5EF4-FFF2-40B4-BE49-F238E27FC236}">
                <a16:creationId xmlns:a16="http://schemas.microsoft.com/office/drawing/2014/main" id="{A5BC1DE9-E196-4F2B-8C12-4A3E15B0EB1B}"/>
              </a:ext>
            </a:extLst>
          </p:cNvPr>
          <p:cNvSpPr/>
          <p:nvPr/>
        </p:nvSpPr>
        <p:spPr>
          <a:xfrm>
            <a:off x="5823540" y="4653895"/>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TextBox 270">
            <a:extLst>
              <a:ext uri="{FF2B5EF4-FFF2-40B4-BE49-F238E27FC236}">
                <a16:creationId xmlns:a16="http://schemas.microsoft.com/office/drawing/2014/main" id="{15EDEB54-3556-4E32-8746-BE30BEBB94EE}"/>
              </a:ext>
            </a:extLst>
          </p:cNvPr>
          <p:cNvSpPr txBox="1"/>
          <p:nvPr/>
        </p:nvSpPr>
        <p:spPr>
          <a:xfrm>
            <a:off x="4768434" y="4887772"/>
            <a:ext cx="988952"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Shreveport, LA</a:t>
            </a:r>
          </a:p>
        </p:txBody>
      </p:sp>
      <p:sp>
        <p:nvSpPr>
          <p:cNvPr id="272" name="Oval 271">
            <a:extLst>
              <a:ext uri="{FF2B5EF4-FFF2-40B4-BE49-F238E27FC236}">
                <a16:creationId xmlns:a16="http://schemas.microsoft.com/office/drawing/2014/main" id="{5E4FA9B6-2D5D-4CD7-9C1B-ACC7AB910D7F}"/>
              </a:ext>
            </a:extLst>
          </p:cNvPr>
          <p:cNvSpPr/>
          <p:nvPr/>
        </p:nvSpPr>
        <p:spPr>
          <a:xfrm>
            <a:off x="4919124" y="5118593"/>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TextBox 272">
            <a:extLst>
              <a:ext uri="{FF2B5EF4-FFF2-40B4-BE49-F238E27FC236}">
                <a16:creationId xmlns:a16="http://schemas.microsoft.com/office/drawing/2014/main" id="{C6AE38A4-F558-4DF5-80AB-BD9A93172240}"/>
              </a:ext>
            </a:extLst>
          </p:cNvPr>
          <p:cNvSpPr txBox="1"/>
          <p:nvPr/>
        </p:nvSpPr>
        <p:spPr>
          <a:xfrm>
            <a:off x="184491" y="5659937"/>
            <a:ext cx="3109793" cy="338554"/>
          </a:xfrm>
          <a:prstGeom prst="rect">
            <a:avLst/>
          </a:prstGeom>
          <a:noFill/>
        </p:spPr>
        <p:txBody>
          <a:bodyPr wrap="square" rtlCol="0">
            <a:spAutoFit/>
          </a:bodyPr>
          <a:lstStyle/>
          <a:p>
            <a:r>
              <a:rPr lang="en-US" sz="800" i="1" dirty="0"/>
              <a:t>Map reflects audition cities for current or next season taping conducted or planned for between 2017 – early 2018 </a:t>
            </a:r>
          </a:p>
        </p:txBody>
      </p:sp>
      <p:cxnSp>
        <p:nvCxnSpPr>
          <p:cNvPr id="275" name="Straight Connector 274">
            <a:extLst>
              <a:ext uri="{FF2B5EF4-FFF2-40B4-BE49-F238E27FC236}">
                <a16:creationId xmlns:a16="http://schemas.microsoft.com/office/drawing/2014/main" id="{B59333D0-BC7F-46B4-A2DD-CFAA520F7AF4}"/>
              </a:ext>
            </a:extLst>
          </p:cNvPr>
          <p:cNvCxnSpPr>
            <a:cxnSpLocks/>
          </p:cNvCxnSpPr>
          <p:nvPr/>
        </p:nvCxnSpPr>
        <p:spPr>
          <a:xfrm flipH="1" flipV="1">
            <a:off x="6959885" y="4820878"/>
            <a:ext cx="311576" cy="170743"/>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274" name="TextBox 273">
            <a:extLst>
              <a:ext uri="{FF2B5EF4-FFF2-40B4-BE49-F238E27FC236}">
                <a16:creationId xmlns:a16="http://schemas.microsoft.com/office/drawing/2014/main" id="{E9D5365F-C6BE-4D31-AFD2-DA1EE8FDF366}"/>
              </a:ext>
            </a:extLst>
          </p:cNvPr>
          <p:cNvSpPr txBox="1"/>
          <p:nvPr/>
        </p:nvSpPr>
        <p:spPr>
          <a:xfrm>
            <a:off x="7102584" y="4852674"/>
            <a:ext cx="936495"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Savannah, GA</a:t>
            </a:r>
          </a:p>
        </p:txBody>
      </p:sp>
      <p:sp>
        <p:nvSpPr>
          <p:cNvPr id="276" name="Oval 275">
            <a:extLst>
              <a:ext uri="{FF2B5EF4-FFF2-40B4-BE49-F238E27FC236}">
                <a16:creationId xmlns:a16="http://schemas.microsoft.com/office/drawing/2014/main" id="{D29ED9AD-256A-45BB-87BB-77AC87457CEE}"/>
              </a:ext>
            </a:extLst>
          </p:cNvPr>
          <p:cNvSpPr/>
          <p:nvPr/>
        </p:nvSpPr>
        <p:spPr>
          <a:xfrm>
            <a:off x="8082165" y="4919382"/>
            <a:ext cx="98789" cy="9330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1EB72995-CE93-4CCF-9812-3C6341D916FA}"/>
              </a:ext>
            </a:extLst>
          </p:cNvPr>
          <p:cNvSpPr txBox="1"/>
          <p:nvPr/>
        </p:nvSpPr>
        <p:spPr>
          <a:xfrm>
            <a:off x="5533110" y="5391653"/>
            <a:ext cx="802815"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New Orleans</a:t>
            </a:r>
          </a:p>
        </p:txBody>
      </p:sp>
      <p:sp>
        <p:nvSpPr>
          <p:cNvPr id="278" name="Oval 277">
            <a:extLst>
              <a:ext uri="{FF2B5EF4-FFF2-40B4-BE49-F238E27FC236}">
                <a16:creationId xmlns:a16="http://schemas.microsoft.com/office/drawing/2014/main" id="{A9059320-133E-4466-8040-4F50980B99EE}"/>
              </a:ext>
            </a:extLst>
          </p:cNvPr>
          <p:cNvSpPr/>
          <p:nvPr/>
        </p:nvSpPr>
        <p:spPr>
          <a:xfrm>
            <a:off x="6382752" y="5462936"/>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id="{681E2308-3B88-4173-9C8E-9DCE523B3994}"/>
              </a:ext>
            </a:extLst>
          </p:cNvPr>
          <p:cNvSpPr txBox="1"/>
          <p:nvPr/>
        </p:nvSpPr>
        <p:spPr>
          <a:xfrm>
            <a:off x="7665363" y="2608197"/>
            <a:ext cx="838335" cy="216166"/>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New York, NY</a:t>
            </a:r>
          </a:p>
        </p:txBody>
      </p:sp>
      <p:sp>
        <p:nvSpPr>
          <p:cNvPr id="280" name="Oval 279">
            <a:extLst>
              <a:ext uri="{FF2B5EF4-FFF2-40B4-BE49-F238E27FC236}">
                <a16:creationId xmlns:a16="http://schemas.microsoft.com/office/drawing/2014/main" id="{3A6BB6C8-9D12-4E16-83A7-5D9554257C08}"/>
              </a:ext>
            </a:extLst>
          </p:cNvPr>
          <p:cNvSpPr/>
          <p:nvPr/>
        </p:nvSpPr>
        <p:spPr>
          <a:xfrm>
            <a:off x="8559218" y="2623809"/>
            <a:ext cx="98789" cy="9330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77295CF9-D6F0-4ABD-9614-8AF11C7A00E3}"/>
              </a:ext>
            </a:extLst>
          </p:cNvPr>
          <p:cNvSpPr/>
          <p:nvPr/>
        </p:nvSpPr>
        <p:spPr>
          <a:xfrm>
            <a:off x="8558215" y="2745526"/>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22941224-45AC-41C0-BA08-D58F7A00D827}"/>
              </a:ext>
            </a:extLst>
          </p:cNvPr>
          <p:cNvSpPr/>
          <p:nvPr/>
        </p:nvSpPr>
        <p:spPr>
          <a:xfrm>
            <a:off x="8682404" y="2740251"/>
            <a:ext cx="98789" cy="9330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60D00CB5-E02E-4099-84AF-6006FB2AC896}"/>
              </a:ext>
            </a:extLst>
          </p:cNvPr>
          <p:cNvSpPr/>
          <p:nvPr/>
        </p:nvSpPr>
        <p:spPr>
          <a:xfrm>
            <a:off x="8796259" y="2623809"/>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DDC4541B-E662-46CB-AB6F-A25779566FEE}"/>
              </a:ext>
            </a:extLst>
          </p:cNvPr>
          <p:cNvSpPr/>
          <p:nvPr/>
        </p:nvSpPr>
        <p:spPr>
          <a:xfrm>
            <a:off x="8679801" y="2618948"/>
            <a:ext cx="98789" cy="93306"/>
          </a:xfrm>
          <a:prstGeom prst="ellipse">
            <a:avLst/>
          </a:prstGeom>
          <a:solidFill>
            <a:schemeClr val="accent6">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TextBox 284">
            <a:extLst>
              <a:ext uri="{FF2B5EF4-FFF2-40B4-BE49-F238E27FC236}">
                <a16:creationId xmlns:a16="http://schemas.microsoft.com/office/drawing/2014/main" id="{A1E88E27-A590-48E8-A700-0AC08873C8CA}"/>
              </a:ext>
            </a:extLst>
          </p:cNvPr>
          <p:cNvSpPr txBox="1"/>
          <p:nvPr/>
        </p:nvSpPr>
        <p:spPr>
          <a:xfrm>
            <a:off x="298580" y="3275185"/>
            <a:ext cx="617047"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Oakland</a:t>
            </a:r>
          </a:p>
        </p:txBody>
      </p:sp>
      <p:sp>
        <p:nvSpPr>
          <p:cNvPr id="286" name="Oval 285">
            <a:extLst>
              <a:ext uri="{FF2B5EF4-FFF2-40B4-BE49-F238E27FC236}">
                <a16:creationId xmlns:a16="http://schemas.microsoft.com/office/drawing/2014/main" id="{3FE74D7F-502E-4C24-B403-7754999A4AB9}"/>
              </a:ext>
            </a:extLst>
          </p:cNvPr>
          <p:cNvSpPr/>
          <p:nvPr/>
        </p:nvSpPr>
        <p:spPr>
          <a:xfrm>
            <a:off x="167698" y="3282097"/>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23E214CB-B7EF-4271-B222-7A6A40797B23}"/>
              </a:ext>
            </a:extLst>
          </p:cNvPr>
          <p:cNvSpPr/>
          <p:nvPr/>
        </p:nvSpPr>
        <p:spPr>
          <a:xfrm>
            <a:off x="168799" y="3401417"/>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id="{C72AC6FA-1693-4009-A541-628D55D90D34}"/>
              </a:ext>
            </a:extLst>
          </p:cNvPr>
          <p:cNvSpPr txBox="1"/>
          <p:nvPr/>
        </p:nvSpPr>
        <p:spPr>
          <a:xfrm>
            <a:off x="4077186" y="3054538"/>
            <a:ext cx="716473"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Omaha, NE</a:t>
            </a:r>
          </a:p>
        </p:txBody>
      </p:sp>
      <p:sp>
        <p:nvSpPr>
          <p:cNvPr id="289" name="Oval 288">
            <a:extLst>
              <a:ext uri="{FF2B5EF4-FFF2-40B4-BE49-F238E27FC236}">
                <a16:creationId xmlns:a16="http://schemas.microsoft.com/office/drawing/2014/main" id="{B8A0C55C-A124-4911-B0FF-E5FAC539CA16}"/>
              </a:ext>
            </a:extLst>
          </p:cNvPr>
          <p:cNvSpPr/>
          <p:nvPr/>
        </p:nvSpPr>
        <p:spPr>
          <a:xfrm>
            <a:off x="4077514" y="3291428"/>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1" name="Straight Connector 290">
            <a:extLst>
              <a:ext uri="{FF2B5EF4-FFF2-40B4-BE49-F238E27FC236}">
                <a16:creationId xmlns:a16="http://schemas.microsoft.com/office/drawing/2014/main" id="{7763765A-8D13-4454-9263-8402DB228910}"/>
              </a:ext>
            </a:extLst>
          </p:cNvPr>
          <p:cNvCxnSpPr>
            <a:cxnSpLocks/>
          </p:cNvCxnSpPr>
          <p:nvPr/>
        </p:nvCxnSpPr>
        <p:spPr>
          <a:xfrm flipH="1">
            <a:off x="7444784" y="2951566"/>
            <a:ext cx="635000" cy="33281"/>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290" name="TextBox 289">
            <a:extLst>
              <a:ext uri="{FF2B5EF4-FFF2-40B4-BE49-F238E27FC236}">
                <a16:creationId xmlns:a16="http://schemas.microsoft.com/office/drawing/2014/main" id="{D7F77439-C972-44FD-AE52-9B27B7BB02C7}"/>
              </a:ext>
            </a:extLst>
          </p:cNvPr>
          <p:cNvSpPr txBox="1"/>
          <p:nvPr/>
        </p:nvSpPr>
        <p:spPr>
          <a:xfrm>
            <a:off x="7760665" y="2841442"/>
            <a:ext cx="796195"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Philadelphia</a:t>
            </a:r>
          </a:p>
        </p:txBody>
      </p:sp>
      <p:sp>
        <p:nvSpPr>
          <p:cNvPr id="292" name="Oval 291">
            <a:extLst>
              <a:ext uri="{FF2B5EF4-FFF2-40B4-BE49-F238E27FC236}">
                <a16:creationId xmlns:a16="http://schemas.microsoft.com/office/drawing/2014/main" id="{8C98DBDA-C205-48FC-892F-9B3DC4294798}"/>
              </a:ext>
            </a:extLst>
          </p:cNvPr>
          <p:cNvSpPr/>
          <p:nvPr/>
        </p:nvSpPr>
        <p:spPr>
          <a:xfrm>
            <a:off x="8587537" y="2908754"/>
            <a:ext cx="98789" cy="9330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5A68A2D2-FEE9-4478-85A4-003427244B85}"/>
              </a:ext>
            </a:extLst>
          </p:cNvPr>
          <p:cNvSpPr/>
          <p:nvPr/>
        </p:nvSpPr>
        <p:spPr>
          <a:xfrm>
            <a:off x="8715316" y="2908681"/>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CD0C1718-12F8-4CEB-B57D-E098B5B6668A}"/>
              </a:ext>
            </a:extLst>
          </p:cNvPr>
          <p:cNvSpPr/>
          <p:nvPr/>
        </p:nvSpPr>
        <p:spPr>
          <a:xfrm>
            <a:off x="8845779" y="2912222"/>
            <a:ext cx="98789" cy="93306"/>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TextBox 294">
            <a:extLst>
              <a:ext uri="{FF2B5EF4-FFF2-40B4-BE49-F238E27FC236}">
                <a16:creationId xmlns:a16="http://schemas.microsoft.com/office/drawing/2014/main" id="{A12C2943-8FE4-496D-AA93-AF251D5AAC0D}"/>
              </a:ext>
            </a:extLst>
          </p:cNvPr>
          <p:cNvSpPr txBox="1"/>
          <p:nvPr/>
        </p:nvSpPr>
        <p:spPr>
          <a:xfrm>
            <a:off x="1655833" y="4568953"/>
            <a:ext cx="607775"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Phoenix</a:t>
            </a:r>
          </a:p>
        </p:txBody>
      </p:sp>
      <p:sp>
        <p:nvSpPr>
          <p:cNvPr id="296" name="Oval 295">
            <a:extLst>
              <a:ext uri="{FF2B5EF4-FFF2-40B4-BE49-F238E27FC236}">
                <a16:creationId xmlns:a16="http://schemas.microsoft.com/office/drawing/2014/main" id="{B8C3FB39-CB26-490B-92EF-0E2024EC673D}"/>
              </a:ext>
            </a:extLst>
          </p:cNvPr>
          <p:cNvSpPr/>
          <p:nvPr/>
        </p:nvSpPr>
        <p:spPr>
          <a:xfrm>
            <a:off x="1656858" y="4802920"/>
            <a:ext cx="98789" cy="9330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8" name="Straight Connector 297">
            <a:extLst>
              <a:ext uri="{FF2B5EF4-FFF2-40B4-BE49-F238E27FC236}">
                <a16:creationId xmlns:a16="http://schemas.microsoft.com/office/drawing/2014/main" id="{94738AF4-A39D-4C2F-8397-931409D21E85}"/>
              </a:ext>
            </a:extLst>
          </p:cNvPr>
          <p:cNvCxnSpPr>
            <a:cxnSpLocks/>
          </p:cNvCxnSpPr>
          <p:nvPr/>
        </p:nvCxnSpPr>
        <p:spPr>
          <a:xfrm flipH="1">
            <a:off x="6877263" y="2713636"/>
            <a:ext cx="165690" cy="328202"/>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297" name="TextBox 296">
            <a:extLst>
              <a:ext uri="{FF2B5EF4-FFF2-40B4-BE49-F238E27FC236}">
                <a16:creationId xmlns:a16="http://schemas.microsoft.com/office/drawing/2014/main" id="{1FB1F2CE-BE58-42A9-A432-4DE79807B9E9}"/>
              </a:ext>
            </a:extLst>
          </p:cNvPr>
          <p:cNvSpPr txBox="1"/>
          <p:nvPr/>
        </p:nvSpPr>
        <p:spPr>
          <a:xfrm>
            <a:off x="6877263" y="2538829"/>
            <a:ext cx="754845"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Pittsburgh</a:t>
            </a:r>
          </a:p>
        </p:txBody>
      </p:sp>
      <p:sp>
        <p:nvSpPr>
          <p:cNvPr id="299" name="Oval 298">
            <a:extLst>
              <a:ext uri="{FF2B5EF4-FFF2-40B4-BE49-F238E27FC236}">
                <a16:creationId xmlns:a16="http://schemas.microsoft.com/office/drawing/2014/main" id="{88A2ED21-DBC0-48F0-B47F-4AB66E95AED0}"/>
              </a:ext>
            </a:extLst>
          </p:cNvPr>
          <p:cNvSpPr/>
          <p:nvPr/>
        </p:nvSpPr>
        <p:spPr>
          <a:xfrm>
            <a:off x="7260177" y="2768336"/>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TextBox 299">
            <a:extLst>
              <a:ext uri="{FF2B5EF4-FFF2-40B4-BE49-F238E27FC236}">
                <a16:creationId xmlns:a16="http://schemas.microsoft.com/office/drawing/2014/main" id="{890BE599-B4C2-4158-9CF0-483A1B5CEBEE}"/>
              </a:ext>
            </a:extLst>
          </p:cNvPr>
          <p:cNvSpPr txBox="1"/>
          <p:nvPr/>
        </p:nvSpPr>
        <p:spPr>
          <a:xfrm>
            <a:off x="1766298" y="3089919"/>
            <a:ext cx="894298"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Salt Lake City</a:t>
            </a:r>
          </a:p>
        </p:txBody>
      </p:sp>
      <p:sp>
        <p:nvSpPr>
          <p:cNvPr id="301" name="Oval 300">
            <a:extLst>
              <a:ext uri="{FF2B5EF4-FFF2-40B4-BE49-F238E27FC236}">
                <a16:creationId xmlns:a16="http://schemas.microsoft.com/office/drawing/2014/main" id="{BEEA4FD5-D898-4E2D-A62D-9E3F2F62D510}"/>
              </a:ext>
            </a:extLst>
          </p:cNvPr>
          <p:cNvSpPr/>
          <p:nvPr/>
        </p:nvSpPr>
        <p:spPr>
          <a:xfrm>
            <a:off x="1938570" y="3317288"/>
            <a:ext cx="98789" cy="93306"/>
          </a:xfrm>
          <a:prstGeom prst="ellipse">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0FBBD0C9-897D-47DC-AFA3-5D7D236ECFF7}"/>
              </a:ext>
            </a:extLst>
          </p:cNvPr>
          <p:cNvSpPr/>
          <p:nvPr/>
        </p:nvSpPr>
        <p:spPr>
          <a:xfrm>
            <a:off x="2061731" y="3317315"/>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id="{0AC7B180-C104-4710-8DE0-4D85BABE4605}"/>
              </a:ext>
            </a:extLst>
          </p:cNvPr>
          <p:cNvSpPr txBox="1"/>
          <p:nvPr/>
        </p:nvSpPr>
        <p:spPr>
          <a:xfrm>
            <a:off x="1881374" y="3559565"/>
            <a:ext cx="653273"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Provo, UT</a:t>
            </a:r>
          </a:p>
        </p:txBody>
      </p:sp>
      <p:sp>
        <p:nvSpPr>
          <p:cNvPr id="304" name="Oval 303">
            <a:extLst>
              <a:ext uri="{FF2B5EF4-FFF2-40B4-BE49-F238E27FC236}">
                <a16:creationId xmlns:a16="http://schemas.microsoft.com/office/drawing/2014/main" id="{E764A0F9-8666-4620-B670-8B109B1AD37C}"/>
              </a:ext>
            </a:extLst>
          </p:cNvPr>
          <p:cNvSpPr/>
          <p:nvPr/>
        </p:nvSpPr>
        <p:spPr>
          <a:xfrm>
            <a:off x="1895143" y="3786299"/>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TextBox 304">
            <a:extLst>
              <a:ext uri="{FF2B5EF4-FFF2-40B4-BE49-F238E27FC236}">
                <a16:creationId xmlns:a16="http://schemas.microsoft.com/office/drawing/2014/main" id="{45C2C178-1750-41E9-BAA7-289FC34EC835}"/>
              </a:ext>
            </a:extLst>
          </p:cNvPr>
          <p:cNvSpPr txBox="1"/>
          <p:nvPr/>
        </p:nvSpPr>
        <p:spPr>
          <a:xfrm>
            <a:off x="469201" y="1977114"/>
            <a:ext cx="795411" cy="215444"/>
          </a:xfrm>
          <a:prstGeom prst="rect">
            <a:avLst/>
          </a:prstGeom>
          <a:solidFill>
            <a:srgbClr val="50C8A0"/>
          </a:solidFill>
          <a:ln>
            <a:solidFill>
              <a:schemeClr val="tx1"/>
            </a:solidFill>
          </a:ln>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Portland, OR</a:t>
            </a:r>
          </a:p>
        </p:txBody>
      </p:sp>
      <p:sp>
        <p:nvSpPr>
          <p:cNvPr id="306" name="Oval 305">
            <a:extLst>
              <a:ext uri="{FF2B5EF4-FFF2-40B4-BE49-F238E27FC236}">
                <a16:creationId xmlns:a16="http://schemas.microsoft.com/office/drawing/2014/main" id="{B798BD5C-5BD2-4867-9501-A1059318D9B6}"/>
              </a:ext>
            </a:extLst>
          </p:cNvPr>
          <p:cNvSpPr/>
          <p:nvPr/>
        </p:nvSpPr>
        <p:spPr>
          <a:xfrm>
            <a:off x="327549" y="2037170"/>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TextBox 306">
            <a:extLst>
              <a:ext uri="{FF2B5EF4-FFF2-40B4-BE49-F238E27FC236}">
                <a16:creationId xmlns:a16="http://schemas.microsoft.com/office/drawing/2014/main" id="{94B7885C-1D87-45F8-80FA-3372B5F9A7D2}"/>
              </a:ext>
            </a:extLst>
          </p:cNvPr>
          <p:cNvSpPr txBox="1"/>
          <p:nvPr/>
        </p:nvSpPr>
        <p:spPr>
          <a:xfrm>
            <a:off x="3299433" y="2512648"/>
            <a:ext cx="856325" cy="215444"/>
          </a:xfrm>
          <a:prstGeom prst="rect">
            <a:avLst/>
          </a:prstGeom>
          <a:solidFill>
            <a:srgbClr val="50C8A0"/>
          </a:solidFill>
          <a:ln>
            <a:solidFill>
              <a:schemeClr val="tx1"/>
            </a:solidFill>
          </a:ln>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Rapid City, SD</a:t>
            </a:r>
          </a:p>
        </p:txBody>
      </p:sp>
      <p:sp>
        <p:nvSpPr>
          <p:cNvPr id="308" name="Oval 307">
            <a:extLst>
              <a:ext uri="{FF2B5EF4-FFF2-40B4-BE49-F238E27FC236}">
                <a16:creationId xmlns:a16="http://schemas.microsoft.com/office/drawing/2014/main" id="{DB6FBC63-FEB2-4E47-97E8-EC27F008E6E4}"/>
              </a:ext>
            </a:extLst>
          </p:cNvPr>
          <p:cNvSpPr/>
          <p:nvPr/>
        </p:nvSpPr>
        <p:spPr>
          <a:xfrm>
            <a:off x="3385946" y="2730998"/>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0" name="Straight Connector 309">
            <a:extLst>
              <a:ext uri="{FF2B5EF4-FFF2-40B4-BE49-F238E27FC236}">
                <a16:creationId xmlns:a16="http://schemas.microsoft.com/office/drawing/2014/main" id="{1094E4ED-995C-4039-A2BB-F26422C08B53}"/>
              </a:ext>
            </a:extLst>
          </p:cNvPr>
          <p:cNvCxnSpPr>
            <a:cxnSpLocks/>
          </p:cNvCxnSpPr>
          <p:nvPr/>
        </p:nvCxnSpPr>
        <p:spPr>
          <a:xfrm flipH="1">
            <a:off x="6940017" y="1988630"/>
            <a:ext cx="4888" cy="464474"/>
          </a:xfrm>
          <a:prstGeom prst="line">
            <a:avLst/>
          </a:prstGeom>
          <a:ln>
            <a:solidFill>
              <a:srgbClr val="50C8A0"/>
            </a:solidFill>
          </a:ln>
          <a:effectLst/>
        </p:spPr>
        <p:style>
          <a:lnRef idx="2">
            <a:schemeClr val="accent1"/>
          </a:lnRef>
          <a:fillRef idx="0">
            <a:schemeClr val="accent1"/>
          </a:fillRef>
          <a:effectRef idx="1">
            <a:schemeClr val="accent1"/>
          </a:effectRef>
          <a:fontRef idx="minor">
            <a:schemeClr val="tx1"/>
          </a:fontRef>
        </p:style>
      </p:cxnSp>
      <p:sp>
        <p:nvSpPr>
          <p:cNvPr id="309" name="TextBox 308">
            <a:extLst>
              <a:ext uri="{FF2B5EF4-FFF2-40B4-BE49-F238E27FC236}">
                <a16:creationId xmlns:a16="http://schemas.microsoft.com/office/drawing/2014/main" id="{1E046079-85FE-44B3-9360-1597B6230290}"/>
              </a:ext>
            </a:extLst>
          </p:cNvPr>
          <p:cNvSpPr txBox="1"/>
          <p:nvPr/>
        </p:nvSpPr>
        <p:spPr>
          <a:xfrm>
            <a:off x="6451010" y="1916650"/>
            <a:ext cx="875506"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Rochester, NY</a:t>
            </a:r>
          </a:p>
        </p:txBody>
      </p:sp>
      <p:sp>
        <p:nvSpPr>
          <p:cNvPr id="311" name="Oval 310">
            <a:extLst>
              <a:ext uri="{FF2B5EF4-FFF2-40B4-BE49-F238E27FC236}">
                <a16:creationId xmlns:a16="http://schemas.microsoft.com/office/drawing/2014/main" id="{5B3FB0AA-4933-435F-BBD3-4C5A0F6356CF}"/>
              </a:ext>
            </a:extLst>
          </p:cNvPr>
          <p:cNvSpPr/>
          <p:nvPr/>
        </p:nvSpPr>
        <p:spPr>
          <a:xfrm>
            <a:off x="6778092" y="2164535"/>
            <a:ext cx="98789" cy="933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TextBox 311">
            <a:extLst>
              <a:ext uri="{FF2B5EF4-FFF2-40B4-BE49-F238E27FC236}">
                <a16:creationId xmlns:a16="http://schemas.microsoft.com/office/drawing/2014/main" id="{B7A765A6-990B-4E31-BD15-C49339A5BB86}"/>
              </a:ext>
            </a:extLst>
          </p:cNvPr>
          <p:cNvSpPr txBox="1"/>
          <p:nvPr/>
        </p:nvSpPr>
        <p:spPr>
          <a:xfrm>
            <a:off x="3347536" y="5730793"/>
            <a:ext cx="841358"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San Antonio</a:t>
            </a:r>
          </a:p>
        </p:txBody>
      </p:sp>
      <p:sp>
        <p:nvSpPr>
          <p:cNvPr id="313" name="Oval 312">
            <a:extLst>
              <a:ext uri="{FF2B5EF4-FFF2-40B4-BE49-F238E27FC236}">
                <a16:creationId xmlns:a16="http://schemas.microsoft.com/office/drawing/2014/main" id="{82A80CB8-53EF-467A-8A55-C87F0D69FED4}"/>
              </a:ext>
            </a:extLst>
          </p:cNvPr>
          <p:cNvSpPr/>
          <p:nvPr/>
        </p:nvSpPr>
        <p:spPr>
          <a:xfrm>
            <a:off x="3947158" y="5959435"/>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AAC7F866-F234-4D88-9958-91CA6779D5E8}"/>
              </a:ext>
            </a:extLst>
          </p:cNvPr>
          <p:cNvSpPr/>
          <p:nvPr/>
        </p:nvSpPr>
        <p:spPr>
          <a:xfrm>
            <a:off x="4077186" y="5963871"/>
            <a:ext cx="98789" cy="93306"/>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B94D4233-5A31-4088-8EF1-5A47F508897A}"/>
              </a:ext>
            </a:extLst>
          </p:cNvPr>
          <p:cNvSpPr txBox="1"/>
          <p:nvPr/>
        </p:nvSpPr>
        <p:spPr>
          <a:xfrm>
            <a:off x="339008" y="3520895"/>
            <a:ext cx="732935" cy="215444"/>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Santa Clara</a:t>
            </a:r>
          </a:p>
        </p:txBody>
      </p:sp>
      <p:sp>
        <p:nvSpPr>
          <p:cNvPr id="316" name="Oval 315">
            <a:extLst>
              <a:ext uri="{FF2B5EF4-FFF2-40B4-BE49-F238E27FC236}">
                <a16:creationId xmlns:a16="http://schemas.microsoft.com/office/drawing/2014/main" id="{62B9ED61-AB32-40D9-88D4-4C98CF5A36CC}"/>
              </a:ext>
            </a:extLst>
          </p:cNvPr>
          <p:cNvSpPr/>
          <p:nvPr/>
        </p:nvSpPr>
        <p:spPr>
          <a:xfrm>
            <a:off x="211844" y="3579385"/>
            <a:ext cx="98789" cy="93306"/>
          </a:xfrm>
          <a:prstGeom prst="ellipse">
            <a:avLst/>
          </a:prstGeom>
          <a:solidFill>
            <a:srgbClr val="CC99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TextBox 316">
            <a:extLst>
              <a:ext uri="{FF2B5EF4-FFF2-40B4-BE49-F238E27FC236}">
                <a16:creationId xmlns:a16="http://schemas.microsoft.com/office/drawing/2014/main" id="{004624A3-2E90-42A2-97FA-9502DF2BD89B}"/>
              </a:ext>
            </a:extLst>
          </p:cNvPr>
          <p:cNvSpPr txBox="1"/>
          <p:nvPr/>
        </p:nvSpPr>
        <p:spPr>
          <a:xfrm>
            <a:off x="5018798" y="3779229"/>
            <a:ext cx="611674" cy="214685"/>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St. Louis</a:t>
            </a:r>
          </a:p>
        </p:txBody>
      </p:sp>
      <p:sp>
        <p:nvSpPr>
          <p:cNvPr id="318" name="Oval 317">
            <a:extLst>
              <a:ext uri="{FF2B5EF4-FFF2-40B4-BE49-F238E27FC236}">
                <a16:creationId xmlns:a16="http://schemas.microsoft.com/office/drawing/2014/main" id="{4A449518-8783-4C64-AC1E-C41BD374FC2F}"/>
              </a:ext>
            </a:extLst>
          </p:cNvPr>
          <p:cNvSpPr/>
          <p:nvPr/>
        </p:nvSpPr>
        <p:spPr>
          <a:xfrm>
            <a:off x="5020067" y="4008970"/>
            <a:ext cx="98789" cy="93306"/>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1DFC68E-93DD-4F9C-9711-0CC5B00C0CEE}"/>
              </a:ext>
            </a:extLst>
          </p:cNvPr>
          <p:cNvSpPr/>
          <p:nvPr/>
        </p:nvSpPr>
        <p:spPr>
          <a:xfrm>
            <a:off x="5152625" y="4012749"/>
            <a:ext cx="98789" cy="93306"/>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TextBox 319">
            <a:extLst>
              <a:ext uri="{FF2B5EF4-FFF2-40B4-BE49-F238E27FC236}">
                <a16:creationId xmlns:a16="http://schemas.microsoft.com/office/drawing/2014/main" id="{85F6F195-A30B-4319-AFD5-6E87A8AA4D93}"/>
              </a:ext>
            </a:extLst>
          </p:cNvPr>
          <p:cNvSpPr txBox="1"/>
          <p:nvPr/>
        </p:nvSpPr>
        <p:spPr>
          <a:xfrm>
            <a:off x="4188893" y="4086705"/>
            <a:ext cx="674327" cy="214300"/>
          </a:xfrm>
          <a:prstGeom prst="rect">
            <a:avLst/>
          </a:prstGeom>
          <a:solidFill>
            <a:srgbClr val="50C8A0"/>
          </a:solidFill>
          <a:ln>
            <a:solidFill>
              <a:schemeClr val="tx1"/>
            </a:solid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Trebuchet MS"/>
                <a:ea typeface="+mn-ea"/>
                <a:cs typeface="+mn-cs"/>
              </a:rPr>
              <a:t>Tulsa, OK</a:t>
            </a:r>
          </a:p>
        </p:txBody>
      </p:sp>
      <p:sp>
        <p:nvSpPr>
          <p:cNvPr id="321" name="Oval 320">
            <a:extLst>
              <a:ext uri="{FF2B5EF4-FFF2-40B4-BE49-F238E27FC236}">
                <a16:creationId xmlns:a16="http://schemas.microsoft.com/office/drawing/2014/main" id="{DC2AF1B3-DC78-4422-965C-FE40A6D46EAF}"/>
              </a:ext>
            </a:extLst>
          </p:cNvPr>
          <p:cNvSpPr/>
          <p:nvPr/>
        </p:nvSpPr>
        <p:spPr>
          <a:xfrm>
            <a:off x="4535938" y="4307917"/>
            <a:ext cx="98789" cy="93306"/>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Text Placeholder 2">
            <a:extLst>
              <a:ext uri="{FF2B5EF4-FFF2-40B4-BE49-F238E27FC236}">
                <a16:creationId xmlns:a16="http://schemas.microsoft.com/office/drawing/2014/main" id="{7A24F0A6-C27A-4C29-AD53-01CA03159A80}"/>
              </a:ext>
            </a:extLst>
          </p:cNvPr>
          <p:cNvSpPr txBox="1">
            <a:spLocks/>
          </p:cNvSpPr>
          <p:nvPr/>
        </p:nvSpPr>
        <p:spPr>
          <a:xfrm>
            <a:off x="184491" y="1225897"/>
            <a:ext cx="8760077" cy="310583"/>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u="sng" dirty="0"/>
              <a:t>Cities With Open Auditions By Reality Show</a:t>
            </a:r>
          </a:p>
        </p:txBody>
      </p:sp>
    </p:spTree>
    <p:extLst>
      <p:ext uri="{BB962C8B-B14F-4D97-AF65-F5344CB8AC3E}">
        <p14:creationId xmlns:p14="http://schemas.microsoft.com/office/powerpoint/2010/main" val="1667450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B281F71-B1C3-4FB1-A1BD-6A8C285C96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5590" y="5120994"/>
            <a:ext cx="1201148" cy="900862"/>
          </a:xfrm>
          <a:prstGeom prst="rect">
            <a:avLst/>
          </a:prstGeom>
          <a:ln>
            <a:solidFill>
              <a:schemeClr val="tx1"/>
            </a:solidFill>
          </a:ln>
        </p:spPr>
      </p:pic>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79902" y="424671"/>
            <a:ext cx="8966970" cy="762128"/>
          </a:xfrm>
        </p:spPr>
        <p:txBody>
          <a:bodyPr/>
          <a:lstStyle/>
          <a:p>
            <a:r>
              <a:rPr lang="en-US" dirty="0"/>
              <a:t>People Have Such Love For TV Shows That Many Cities </a:t>
            </a:r>
            <a:br>
              <a:rPr lang="en-US" dirty="0"/>
            </a:br>
            <a:r>
              <a:rPr lang="en-US" dirty="0"/>
              <a:t>Offer Tours Of The Locations Where Scenes Were Shot</a:t>
            </a:r>
          </a:p>
        </p:txBody>
      </p:sp>
      <p:pic>
        <p:nvPicPr>
          <p:cNvPr id="3" name="Picture 2">
            <a:extLst>
              <a:ext uri="{FF2B5EF4-FFF2-40B4-BE49-F238E27FC236}">
                <a16:creationId xmlns:a16="http://schemas.microsoft.com/office/drawing/2014/main" id="{8DBFB95E-0A0E-4A0B-964C-70CE97AE68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9752" y="1700293"/>
            <a:ext cx="2368916" cy="1158738"/>
          </a:xfrm>
          <a:prstGeom prst="rect">
            <a:avLst/>
          </a:prstGeom>
          <a:ln>
            <a:solidFill>
              <a:schemeClr val="tx1"/>
            </a:solidFill>
          </a:ln>
        </p:spPr>
      </p:pic>
      <p:sp>
        <p:nvSpPr>
          <p:cNvPr id="49" name="TextBox 48">
            <a:extLst>
              <a:ext uri="{FF2B5EF4-FFF2-40B4-BE49-F238E27FC236}">
                <a16:creationId xmlns:a16="http://schemas.microsoft.com/office/drawing/2014/main" id="{9941EDDE-3533-4C65-B91F-C8D0C8685DA8}"/>
              </a:ext>
            </a:extLst>
          </p:cNvPr>
          <p:cNvSpPr txBox="1"/>
          <p:nvPr/>
        </p:nvSpPr>
        <p:spPr>
          <a:xfrm>
            <a:off x="6559752" y="1299729"/>
            <a:ext cx="2368916" cy="400110"/>
          </a:xfrm>
          <a:prstGeom prst="rect">
            <a:avLst/>
          </a:prstGeom>
          <a:noFill/>
          <a:ln>
            <a:noFill/>
          </a:ln>
        </p:spPr>
        <p:txBody>
          <a:bodyPr wrap="square" rtlCol="0">
            <a:spAutoFit/>
          </a:bodyPr>
          <a:lstStyle/>
          <a:p>
            <a:pPr algn="ctr"/>
            <a:r>
              <a:rPr lang="en-US" sz="1000" b="1" i="1" dirty="0"/>
              <a:t>The Walking Dead</a:t>
            </a:r>
            <a:r>
              <a:rPr lang="en-US" sz="1000" b="1" dirty="0"/>
              <a:t> Big Zombie Tour –</a:t>
            </a:r>
          </a:p>
          <a:p>
            <a:pPr algn="ctr"/>
            <a:r>
              <a:rPr lang="en-US" sz="1000" b="1" dirty="0"/>
              <a:t>Atlanta &amp; Senoia, GA</a:t>
            </a:r>
          </a:p>
        </p:txBody>
      </p:sp>
      <p:pic>
        <p:nvPicPr>
          <p:cNvPr id="4" name="Picture 3">
            <a:extLst>
              <a:ext uri="{FF2B5EF4-FFF2-40B4-BE49-F238E27FC236}">
                <a16:creationId xmlns:a16="http://schemas.microsoft.com/office/drawing/2014/main" id="{6025D673-5698-4756-815F-4265D8246062}"/>
              </a:ext>
            </a:extLst>
          </p:cNvPr>
          <p:cNvPicPr>
            <a:picLocks noChangeAspect="1"/>
          </p:cNvPicPr>
          <p:nvPr/>
        </p:nvPicPr>
        <p:blipFill>
          <a:blip r:embed="rId4"/>
          <a:stretch>
            <a:fillRect/>
          </a:stretch>
        </p:blipFill>
        <p:spPr>
          <a:xfrm>
            <a:off x="6559752" y="3356141"/>
            <a:ext cx="2364475" cy="1324106"/>
          </a:xfrm>
          <a:prstGeom prst="rect">
            <a:avLst/>
          </a:prstGeom>
          <a:ln>
            <a:solidFill>
              <a:schemeClr val="tx1"/>
            </a:solidFill>
          </a:ln>
        </p:spPr>
      </p:pic>
      <p:sp>
        <p:nvSpPr>
          <p:cNvPr id="51" name="TextBox 50">
            <a:extLst>
              <a:ext uri="{FF2B5EF4-FFF2-40B4-BE49-F238E27FC236}">
                <a16:creationId xmlns:a16="http://schemas.microsoft.com/office/drawing/2014/main" id="{38E168DA-B40F-45E7-99B8-62784424AB0C}"/>
              </a:ext>
            </a:extLst>
          </p:cNvPr>
          <p:cNvSpPr txBox="1"/>
          <p:nvPr/>
        </p:nvSpPr>
        <p:spPr>
          <a:xfrm>
            <a:off x="6559752" y="2956031"/>
            <a:ext cx="2364475" cy="400110"/>
          </a:xfrm>
          <a:prstGeom prst="rect">
            <a:avLst/>
          </a:prstGeom>
          <a:noFill/>
          <a:ln>
            <a:noFill/>
          </a:ln>
        </p:spPr>
        <p:txBody>
          <a:bodyPr wrap="square" rtlCol="0">
            <a:spAutoFit/>
          </a:bodyPr>
          <a:lstStyle/>
          <a:p>
            <a:pPr algn="ctr"/>
            <a:r>
              <a:rPr lang="en-US" sz="1000" b="1" i="1" dirty="0"/>
              <a:t>Seinfeld – </a:t>
            </a:r>
            <a:r>
              <a:rPr lang="en-US" sz="1000" b="1" dirty="0"/>
              <a:t>Kramer’s Reality Tour –</a:t>
            </a:r>
          </a:p>
          <a:p>
            <a:pPr algn="ctr"/>
            <a:r>
              <a:rPr lang="en-US" sz="1000" b="1" dirty="0"/>
              <a:t>New York, New York</a:t>
            </a:r>
          </a:p>
        </p:txBody>
      </p:sp>
      <p:sp>
        <p:nvSpPr>
          <p:cNvPr id="52" name="TextBox 51">
            <a:extLst>
              <a:ext uri="{FF2B5EF4-FFF2-40B4-BE49-F238E27FC236}">
                <a16:creationId xmlns:a16="http://schemas.microsoft.com/office/drawing/2014/main" id="{5CCB0383-BF6F-4DF8-85B8-55B934E1C118}"/>
              </a:ext>
            </a:extLst>
          </p:cNvPr>
          <p:cNvSpPr txBox="1"/>
          <p:nvPr/>
        </p:nvSpPr>
        <p:spPr>
          <a:xfrm>
            <a:off x="2050767" y="1370046"/>
            <a:ext cx="2440954" cy="400110"/>
          </a:xfrm>
          <a:prstGeom prst="rect">
            <a:avLst/>
          </a:prstGeom>
          <a:noFill/>
          <a:ln>
            <a:noFill/>
          </a:ln>
        </p:spPr>
        <p:txBody>
          <a:bodyPr wrap="square" rtlCol="0">
            <a:spAutoFit/>
          </a:bodyPr>
          <a:lstStyle/>
          <a:p>
            <a:pPr algn="ctr"/>
            <a:r>
              <a:rPr lang="en-US" sz="1000" b="1" i="1" dirty="0"/>
              <a:t>Breaking Bad – </a:t>
            </a:r>
            <a:r>
              <a:rPr lang="en-US" sz="1000" b="1" dirty="0"/>
              <a:t>The </a:t>
            </a:r>
            <a:r>
              <a:rPr lang="en-US" sz="1000" b="1" dirty="0" err="1"/>
              <a:t>BaD</a:t>
            </a:r>
            <a:r>
              <a:rPr lang="en-US" sz="1000" b="1" dirty="0"/>
              <a:t> Trolley Tour</a:t>
            </a:r>
            <a:r>
              <a:rPr lang="en-US" sz="1000" b="1" i="1" dirty="0"/>
              <a:t> – </a:t>
            </a:r>
            <a:r>
              <a:rPr lang="en-US" sz="1000" b="1" dirty="0"/>
              <a:t>Albuquerque, New Mexico</a:t>
            </a:r>
          </a:p>
        </p:txBody>
      </p:sp>
      <p:pic>
        <p:nvPicPr>
          <p:cNvPr id="5" name="Picture 4">
            <a:extLst>
              <a:ext uri="{FF2B5EF4-FFF2-40B4-BE49-F238E27FC236}">
                <a16:creationId xmlns:a16="http://schemas.microsoft.com/office/drawing/2014/main" id="{31193D0F-9582-4E11-A892-16A8AE873D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0098" y="1770156"/>
            <a:ext cx="2431624" cy="1367788"/>
          </a:xfrm>
          <a:prstGeom prst="rect">
            <a:avLst/>
          </a:prstGeom>
          <a:ln>
            <a:solidFill>
              <a:schemeClr val="tx1"/>
            </a:solidFill>
          </a:ln>
        </p:spPr>
      </p:pic>
      <p:sp>
        <p:nvSpPr>
          <p:cNvPr id="54" name="TextBox 53">
            <a:extLst>
              <a:ext uri="{FF2B5EF4-FFF2-40B4-BE49-F238E27FC236}">
                <a16:creationId xmlns:a16="http://schemas.microsoft.com/office/drawing/2014/main" id="{064413CB-876D-44F5-B9FA-2923F1EE6C37}"/>
              </a:ext>
            </a:extLst>
          </p:cNvPr>
          <p:cNvSpPr txBox="1"/>
          <p:nvPr/>
        </p:nvSpPr>
        <p:spPr>
          <a:xfrm>
            <a:off x="243369" y="2808968"/>
            <a:ext cx="1782776" cy="400110"/>
          </a:xfrm>
          <a:prstGeom prst="rect">
            <a:avLst/>
          </a:prstGeom>
          <a:noFill/>
          <a:ln>
            <a:noFill/>
          </a:ln>
        </p:spPr>
        <p:txBody>
          <a:bodyPr wrap="square" rtlCol="0">
            <a:spAutoFit/>
          </a:bodyPr>
          <a:lstStyle/>
          <a:p>
            <a:pPr algn="ctr"/>
            <a:r>
              <a:rPr lang="en-US" sz="1000" b="1" i="1" dirty="0"/>
              <a:t>Gossip Girls </a:t>
            </a:r>
            <a:r>
              <a:rPr lang="en-US" sz="1000" b="1" dirty="0"/>
              <a:t>Sites Tour </a:t>
            </a:r>
            <a:r>
              <a:rPr lang="en-US" sz="1000" b="1" i="1" dirty="0"/>
              <a:t>– </a:t>
            </a:r>
          </a:p>
          <a:p>
            <a:pPr algn="ctr"/>
            <a:r>
              <a:rPr lang="en-US" sz="1000" b="1" dirty="0"/>
              <a:t>New York, New York</a:t>
            </a:r>
          </a:p>
        </p:txBody>
      </p:sp>
      <p:pic>
        <p:nvPicPr>
          <p:cNvPr id="6" name="Picture 5">
            <a:extLst>
              <a:ext uri="{FF2B5EF4-FFF2-40B4-BE49-F238E27FC236}">
                <a16:creationId xmlns:a16="http://schemas.microsoft.com/office/drawing/2014/main" id="{F1A5872C-72FF-49F0-819F-F4B09C2298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368" y="3209077"/>
            <a:ext cx="1782777" cy="1337083"/>
          </a:xfrm>
          <a:prstGeom prst="rect">
            <a:avLst/>
          </a:prstGeom>
          <a:ln>
            <a:solidFill>
              <a:schemeClr val="tx1"/>
            </a:solidFill>
          </a:ln>
        </p:spPr>
      </p:pic>
      <p:sp>
        <p:nvSpPr>
          <p:cNvPr id="56" name="TextBox 55">
            <a:extLst>
              <a:ext uri="{FF2B5EF4-FFF2-40B4-BE49-F238E27FC236}">
                <a16:creationId xmlns:a16="http://schemas.microsoft.com/office/drawing/2014/main" id="{0BBE1360-97FF-4A04-BBAC-31D6B3A3E74A}"/>
              </a:ext>
            </a:extLst>
          </p:cNvPr>
          <p:cNvSpPr txBox="1"/>
          <p:nvPr/>
        </p:nvSpPr>
        <p:spPr>
          <a:xfrm>
            <a:off x="4593741" y="2896987"/>
            <a:ext cx="1889541" cy="400110"/>
          </a:xfrm>
          <a:prstGeom prst="rect">
            <a:avLst/>
          </a:prstGeom>
          <a:noFill/>
          <a:ln>
            <a:noFill/>
          </a:ln>
        </p:spPr>
        <p:txBody>
          <a:bodyPr wrap="square" rtlCol="0">
            <a:spAutoFit/>
          </a:bodyPr>
          <a:lstStyle/>
          <a:p>
            <a:pPr algn="ctr"/>
            <a:r>
              <a:rPr lang="en-US" sz="1000" b="1" dirty="0"/>
              <a:t>The </a:t>
            </a:r>
            <a:r>
              <a:rPr lang="en-US" sz="1000" b="1" i="1" dirty="0"/>
              <a:t>Mad Men </a:t>
            </a:r>
            <a:r>
              <a:rPr lang="en-US" sz="1000" b="1" dirty="0"/>
              <a:t>Experience </a:t>
            </a:r>
            <a:r>
              <a:rPr lang="en-US" sz="1000" b="1" i="1" dirty="0"/>
              <a:t>– </a:t>
            </a:r>
          </a:p>
          <a:p>
            <a:pPr algn="ctr"/>
            <a:r>
              <a:rPr lang="en-US" sz="1000" b="1" dirty="0"/>
              <a:t>New York, New York</a:t>
            </a:r>
          </a:p>
        </p:txBody>
      </p:sp>
      <p:pic>
        <p:nvPicPr>
          <p:cNvPr id="7" name="Picture 6">
            <a:extLst>
              <a:ext uri="{FF2B5EF4-FFF2-40B4-BE49-F238E27FC236}">
                <a16:creationId xmlns:a16="http://schemas.microsoft.com/office/drawing/2014/main" id="{2D391377-2C94-4EB4-A9CA-682F93B52420}"/>
              </a:ext>
            </a:extLst>
          </p:cNvPr>
          <p:cNvPicPr>
            <a:picLocks noChangeAspect="1"/>
          </p:cNvPicPr>
          <p:nvPr/>
        </p:nvPicPr>
        <p:blipFill>
          <a:blip r:embed="rId7"/>
          <a:stretch>
            <a:fillRect/>
          </a:stretch>
        </p:blipFill>
        <p:spPr>
          <a:xfrm>
            <a:off x="4593741" y="3302872"/>
            <a:ext cx="1889541" cy="1415332"/>
          </a:xfrm>
          <a:prstGeom prst="rect">
            <a:avLst/>
          </a:prstGeom>
          <a:ln>
            <a:solidFill>
              <a:schemeClr val="tx1"/>
            </a:solidFill>
          </a:ln>
        </p:spPr>
      </p:pic>
      <p:sp>
        <p:nvSpPr>
          <p:cNvPr id="58" name="TextBox 57">
            <a:extLst>
              <a:ext uri="{FF2B5EF4-FFF2-40B4-BE49-F238E27FC236}">
                <a16:creationId xmlns:a16="http://schemas.microsoft.com/office/drawing/2014/main" id="{CFF95708-51FE-422B-B2E9-E97BECB8C7D5}"/>
              </a:ext>
            </a:extLst>
          </p:cNvPr>
          <p:cNvSpPr txBox="1"/>
          <p:nvPr/>
        </p:nvSpPr>
        <p:spPr>
          <a:xfrm>
            <a:off x="4559708" y="1355180"/>
            <a:ext cx="1954691" cy="400110"/>
          </a:xfrm>
          <a:prstGeom prst="rect">
            <a:avLst/>
          </a:prstGeom>
          <a:noFill/>
          <a:ln>
            <a:noFill/>
          </a:ln>
        </p:spPr>
        <p:txBody>
          <a:bodyPr wrap="square" rtlCol="0">
            <a:spAutoFit/>
          </a:bodyPr>
          <a:lstStyle/>
          <a:p>
            <a:pPr algn="ctr"/>
            <a:r>
              <a:rPr lang="en-US" sz="1000" b="1" dirty="0"/>
              <a:t>The </a:t>
            </a:r>
            <a:r>
              <a:rPr lang="en-US" sz="1000" b="1" i="1" dirty="0"/>
              <a:t>Nashville</a:t>
            </a:r>
            <a:r>
              <a:rPr lang="en-US" sz="1000" b="1" dirty="0"/>
              <a:t> TV Show Tour </a:t>
            </a:r>
            <a:r>
              <a:rPr lang="en-US" sz="1000" b="1" i="1" dirty="0"/>
              <a:t>– </a:t>
            </a:r>
          </a:p>
          <a:p>
            <a:pPr algn="ctr"/>
            <a:r>
              <a:rPr lang="en-US" sz="1000" b="1" dirty="0"/>
              <a:t>Nashville, TN</a:t>
            </a:r>
          </a:p>
        </p:txBody>
      </p:sp>
      <p:pic>
        <p:nvPicPr>
          <p:cNvPr id="9" name="Picture 8">
            <a:extLst>
              <a:ext uri="{FF2B5EF4-FFF2-40B4-BE49-F238E27FC236}">
                <a16:creationId xmlns:a16="http://schemas.microsoft.com/office/drawing/2014/main" id="{FC1D8131-4318-48CE-9FEC-61227B88E105}"/>
              </a:ext>
            </a:extLst>
          </p:cNvPr>
          <p:cNvPicPr>
            <a:picLocks noChangeAspect="1"/>
          </p:cNvPicPr>
          <p:nvPr/>
        </p:nvPicPr>
        <p:blipFill>
          <a:blip r:embed="rId8"/>
          <a:stretch>
            <a:fillRect/>
          </a:stretch>
        </p:blipFill>
        <p:spPr>
          <a:xfrm>
            <a:off x="4576124" y="1761542"/>
            <a:ext cx="1938275" cy="1079583"/>
          </a:xfrm>
          <a:prstGeom prst="rect">
            <a:avLst/>
          </a:prstGeom>
          <a:ln>
            <a:solidFill>
              <a:schemeClr val="tx1"/>
            </a:solidFill>
          </a:ln>
        </p:spPr>
      </p:pic>
      <p:sp>
        <p:nvSpPr>
          <p:cNvPr id="60" name="TextBox 59">
            <a:extLst>
              <a:ext uri="{FF2B5EF4-FFF2-40B4-BE49-F238E27FC236}">
                <a16:creationId xmlns:a16="http://schemas.microsoft.com/office/drawing/2014/main" id="{F2E50327-2C8D-495D-953E-CFBDDC86FDBF}"/>
              </a:ext>
            </a:extLst>
          </p:cNvPr>
          <p:cNvSpPr txBox="1"/>
          <p:nvPr/>
        </p:nvSpPr>
        <p:spPr>
          <a:xfrm>
            <a:off x="2259926" y="3190912"/>
            <a:ext cx="2277871" cy="400110"/>
          </a:xfrm>
          <a:prstGeom prst="rect">
            <a:avLst/>
          </a:prstGeom>
          <a:noFill/>
          <a:ln>
            <a:noFill/>
          </a:ln>
        </p:spPr>
        <p:txBody>
          <a:bodyPr wrap="square" rtlCol="0">
            <a:spAutoFit/>
          </a:bodyPr>
          <a:lstStyle/>
          <a:p>
            <a:pPr algn="ctr"/>
            <a:r>
              <a:rPr lang="en-US" sz="1000" b="1" i="1" dirty="0"/>
              <a:t>Hawaii Five-0</a:t>
            </a:r>
            <a:r>
              <a:rPr lang="en-US" sz="1000" b="1" dirty="0"/>
              <a:t> TV Locations Tour </a:t>
            </a:r>
            <a:r>
              <a:rPr lang="en-US" sz="1000" b="1" i="1" dirty="0"/>
              <a:t>– </a:t>
            </a:r>
          </a:p>
          <a:p>
            <a:pPr algn="ctr"/>
            <a:r>
              <a:rPr lang="en-US" sz="1000" b="1" dirty="0"/>
              <a:t>Honolulu, HI</a:t>
            </a:r>
          </a:p>
        </p:txBody>
      </p:sp>
      <p:pic>
        <p:nvPicPr>
          <p:cNvPr id="11" name="Picture 10">
            <a:extLst>
              <a:ext uri="{FF2B5EF4-FFF2-40B4-BE49-F238E27FC236}">
                <a16:creationId xmlns:a16="http://schemas.microsoft.com/office/drawing/2014/main" id="{B7C10236-32C4-412F-BEDB-D6C6A701602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9091" y="3591023"/>
            <a:ext cx="1704864" cy="1127182"/>
          </a:xfrm>
          <a:prstGeom prst="rect">
            <a:avLst/>
          </a:prstGeom>
          <a:ln>
            <a:solidFill>
              <a:schemeClr val="tx1"/>
            </a:solidFill>
          </a:ln>
        </p:spPr>
      </p:pic>
      <p:sp>
        <p:nvSpPr>
          <p:cNvPr id="62" name="TextBox 61">
            <a:extLst>
              <a:ext uri="{FF2B5EF4-FFF2-40B4-BE49-F238E27FC236}">
                <a16:creationId xmlns:a16="http://schemas.microsoft.com/office/drawing/2014/main" id="{73BEA319-D122-48CB-9833-7FE9203AE4A4}"/>
              </a:ext>
            </a:extLst>
          </p:cNvPr>
          <p:cNvSpPr txBox="1"/>
          <p:nvPr/>
        </p:nvSpPr>
        <p:spPr>
          <a:xfrm>
            <a:off x="300943" y="1134877"/>
            <a:ext cx="1626761" cy="400110"/>
          </a:xfrm>
          <a:prstGeom prst="rect">
            <a:avLst/>
          </a:prstGeom>
          <a:noFill/>
          <a:ln>
            <a:noFill/>
          </a:ln>
        </p:spPr>
        <p:txBody>
          <a:bodyPr wrap="square" rtlCol="0">
            <a:spAutoFit/>
          </a:bodyPr>
          <a:lstStyle/>
          <a:p>
            <a:pPr algn="ctr"/>
            <a:r>
              <a:rPr lang="en-US" sz="1000" b="1" i="1" dirty="0"/>
              <a:t>Pawn Stars </a:t>
            </a:r>
            <a:r>
              <a:rPr lang="en-US" sz="1000" b="1" dirty="0"/>
              <a:t>Tour </a:t>
            </a:r>
            <a:r>
              <a:rPr lang="en-US" sz="1000" b="1" i="1" dirty="0"/>
              <a:t>– </a:t>
            </a:r>
          </a:p>
          <a:p>
            <a:pPr algn="ctr"/>
            <a:r>
              <a:rPr lang="en-US" sz="1000" b="1" dirty="0"/>
              <a:t>Las Vegas, NV</a:t>
            </a:r>
          </a:p>
        </p:txBody>
      </p:sp>
      <p:pic>
        <p:nvPicPr>
          <p:cNvPr id="12" name="Picture 11">
            <a:extLst>
              <a:ext uri="{FF2B5EF4-FFF2-40B4-BE49-F238E27FC236}">
                <a16:creationId xmlns:a16="http://schemas.microsoft.com/office/drawing/2014/main" id="{4EBBDAB3-96FD-4E38-BC2A-BBE8448D73A0}"/>
              </a:ext>
            </a:extLst>
          </p:cNvPr>
          <p:cNvPicPr>
            <a:picLocks noChangeAspect="1"/>
          </p:cNvPicPr>
          <p:nvPr/>
        </p:nvPicPr>
        <p:blipFill>
          <a:blip r:embed="rId10"/>
          <a:stretch>
            <a:fillRect/>
          </a:stretch>
        </p:blipFill>
        <p:spPr>
          <a:xfrm>
            <a:off x="300943" y="1542997"/>
            <a:ext cx="1626761" cy="1218501"/>
          </a:xfrm>
          <a:prstGeom prst="rect">
            <a:avLst/>
          </a:prstGeom>
          <a:ln>
            <a:solidFill>
              <a:schemeClr val="tx1"/>
            </a:solidFill>
          </a:ln>
        </p:spPr>
      </p:pic>
      <p:sp>
        <p:nvSpPr>
          <p:cNvPr id="64" name="TextBox 63">
            <a:extLst>
              <a:ext uri="{FF2B5EF4-FFF2-40B4-BE49-F238E27FC236}">
                <a16:creationId xmlns:a16="http://schemas.microsoft.com/office/drawing/2014/main" id="{ACFADB2E-A188-40CB-A89F-7054983B6F5F}"/>
              </a:ext>
            </a:extLst>
          </p:cNvPr>
          <p:cNvSpPr txBox="1"/>
          <p:nvPr/>
        </p:nvSpPr>
        <p:spPr>
          <a:xfrm>
            <a:off x="5649055" y="4720884"/>
            <a:ext cx="3329972" cy="400110"/>
          </a:xfrm>
          <a:prstGeom prst="rect">
            <a:avLst/>
          </a:prstGeom>
          <a:noFill/>
          <a:ln>
            <a:noFill/>
          </a:ln>
        </p:spPr>
        <p:txBody>
          <a:bodyPr wrap="square" rtlCol="0">
            <a:spAutoFit/>
          </a:bodyPr>
          <a:lstStyle/>
          <a:p>
            <a:pPr algn="ctr"/>
            <a:r>
              <a:rPr lang="en-US" sz="1000" b="1" i="1" dirty="0"/>
              <a:t>American Horror Story </a:t>
            </a:r>
            <a:r>
              <a:rPr lang="en-US" sz="1000" b="1" dirty="0"/>
              <a:t>Unauthorized Walking Tour</a:t>
            </a:r>
            <a:r>
              <a:rPr lang="en-US" sz="1000" b="1" i="1" dirty="0"/>
              <a:t> – </a:t>
            </a:r>
          </a:p>
          <a:p>
            <a:pPr algn="ctr"/>
            <a:r>
              <a:rPr lang="en-US" sz="1000" b="1" dirty="0"/>
              <a:t>New Orleans, LA</a:t>
            </a:r>
          </a:p>
        </p:txBody>
      </p:sp>
      <p:sp>
        <p:nvSpPr>
          <p:cNvPr id="66" name="TextBox 65">
            <a:extLst>
              <a:ext uri="{FF2B5EF4-FFF2-40B4-BE49-F238E27FC236}">
                <a16:creationId xmlns:a16="http://schemas.microsoft.com/office/drawing/2014/main" id="{A0785860-0E6F-4C18-85FC-E9BE3F1850F8}"/>
              </a:ext>
            </a:extLst>
          </p:cNvPr>
          <p:cNvSpPr txBox="1"/>
          <p:nvPr/>
        </p:nvSpPr>
        <p:spPr>
          <a:xfrm>
            <a:off x="209898" y="4583593"/>
            <a:ext cx="2015412" cy="400110"/>
          </a:xfrm>
          <a:prstGeom prst="rect">
            <a:avLst/>
          </a:prstGeom>
          <a:noFill/>
          <a:ln>
            <a:noFill/>
          </a:ln>
        </p:spPr>
        <p:txBody>
          <a:bodyPr wrap="square" rtlCol="0">
            <a:spAutoFit/>
          </a:bodyPr>
          <a:lstStyle/>
          <a:p>
            <a:pPr algn="ctr"/>
            <a:r>
              <a:rPr lang="en-US" sz="1000" b="1" i="1" dirty="0" err="1"/>
              <a:t>Portlandia</a:t>
            </a:r>
            <a:r>
              <a:rPr lang="en-US" sz="1000" b="1" i="1" dirty="0"/>
              <a:t> </a:t>
            </a:r>
            <a:r>
              <a:rPr lang="en-US" sz="1000" b="1" dirty="0"/>
              <a:t>Tour of Portland </a:t>
            </a:r>
            <a:r>
              <a:rPr lang="en-US" sz="1000" b="1" i="1" dirty="0"/>
              <a:t>– </a:t>
            </a:r>
          </a:p>
          <a:p>
            <a:pPr algn="ctr"/>
            <a:r>
              <a:rPr lang="en-US" sz="1000" b="1" dirty="0"/>
              <a:t>Portland, OR</a:t>
            </a:r>
          </a:p>
        </p:txBody>
      </p:sp>
      <p:pic>
        <p:nvPicPr>
          <p:cNvPr id="15" name="Picture 14">
            <a:extLst>
              <a:ext uri="{FF2B5EF4-FFF2-40B4-BE49-F238E27FC236}">
                <a16:creationId xmlns:a16="http://schemas.microsoft.com/office/drawing/2014/main" id="{C8897D65-0AE7-4FB7-A9C5-8B4C57C6FD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9898" y="4961849"/>
            <a:ext cx="2015411" cy="1081099"/>
          </a:xfrm>
          <a:prstGeom prst="rect">
            <a:avLst/>
          </a:prstGeom>
          <a:ln>
            <a:solidFill>
              <a:schemeClr val="tx1"/>
            </a:solidFill>
          </a:ln>
        </p:spPr>
      </p:pic>
      <p:pic>
        <p:nvPicPr>
          <p:cNvPr id="8" name="Picture 7">
            <a:extLst>
              <a:ext uri="{FF2B5EF4-FFF2-40B4-BE49-F238E27FC236}">
                <a16:creationId xmlns:a16="http://schemas.microsoft.com/office/drawing/2014/main" id="{B10DDED8-87B5-45AA-9F3E-8BE15C849DE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959474" y="5110691"/>
            <a:ext cx="2045923" cy="894941"/>
          </a:xfrm>
          <a:prstGeom prst="rect">
            <a:avLst/>
          </a:prstGeom>
          <a:ln>
            <a:solidFill>
              <a:schemeClr val="tx1"/>
            </a:solidFill>
          </a:ln>
        </p:spPr>
      </p:pic>
      <p:sp>
        <p:nvSpPr>
          <p:cNvPr id="24" name="TextBox 23">
            <a:extLst>
              <a:ext uri="{FF2B5EF4-FFF2-40B4-BE49-F238E27FC236}">
                <a16:creationId xmlns:a16="http://schemas.microsoft.com/office/drawing/2014/main" id="{E675C7B4-7C83-4A12-977E-96045761FBA9}"/>
              </a:ext>
            </a:extLst>
          </p:cNvPr>
          <p:cNvSpPr txBox="1"/>
          <p:nvPr/>
        </p:nvSpPr>
        <p:spPr>
          <a:xfrm>
            <a:off x="2341150" y="4710581"/>
            <a:ext cx="3334103" cy="400110"/>
          </a:xfrm>
          <a:prstGeom prst="rect">
            <a:avLst/>
          </a:prstGeom>
          <a:noFill/>
          <a:ln>
            <a:noFill/>
          </a:ln>
        </p:spPr>
        <p:txBody>
          <a:bodyPr wrap="square" rtlCol="0">
            <a:spAutoFit/>
          </a:bodyPr>
          <a:lstStyle/>
          <a:p>
            <a:pPr algn="ctr"/>
            <a:r>
              <a:rPr lang="en-US" sz="1000" b="1" i="1" dirty="0"/>
              <a:t>Deadliest Catch </a:t>
            </a:r>
            <a:r>
              <a:rPr lang="en-US" sz="1000" b="1" dirty="0"/>
              <a:t>Bering Sea Crab Fishermen’s Tour </a:t>
            </a:r>
            <a:r>
              <a:rPr lang="en-US" sz="1000" b="1" i="1" dirty="0"/>
              <a:t>– </a:t>
            </a:r>
          </a:p>
          <a:p>
            <a:pPr algn="ctr"/>
            <a:r>
              <a:rPr lang="en-US" sz="1000" b="1" dirty="0"/>
              <a:t>Ketchikan, AK</a:t>
            </a:r>
          </a:p>
        </p:txBody>
      </p:sp>
      <p:sp>
        <p:nvSpPr>
          <p:cNvPr id="25" name="Text Placeholder 4">
            <a:extLst>
              <a:ext uri="{FF2B5EF4-FFF2-40B4-BE49-F238E27FC236}">
                <a16:creationId xmlns:a16="http://schemas.microsoft.com/office/drawing/2014/main" id="{7C0A36B7-3353-4732-B15F-CB5F9914BB14}"/>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186757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7D80-2B05-40FC-BB03-7F53D2743E98}"/>
              </a:ext>
            </a:extLst>
          </p:cNvPr>
          <p:cNvSpPr>
            <a:spLocks noGrp="1"/>
          </p:cNvSpPr>
          <p:nvPr>
            <p:ph type="ctrTitle"/>
          </p:nvPr>
        </p:nvSpPr>
        <p:spPr>
          <a:xfrm>
            <a:off x="169333" y="300524"/>
            <a:ext cx="8805334" cy="761571"/>
          </a:xfrm>
        </p:spPr>
        <p:txBody>
          <a:bodyPr/>
          <a:lstStyle/>
          <a:p>
            <a:r>
              <a:rPr lang="en-US" dirty="0"/>
              <a:t>Fans Can Do More Than</a:t>
            </a:r>
            <a:r>
              <a:rPr lang="en-US" dirty="0">
                <a:solidFill>
                  <a:srgbClr val="FF0000"/>
                </a:solidFill>
              </a:rPr>
              <a:t> </a:t>
            </a:r>
            <a:r>
              <a:rPr lang="en-US" dirty="0"/>
              <a:t>Just Watch Their Favorite Shows, </a:t>
            </a:r>
            <a:br>
              <a:rPr lang="en-US" dirty="0"/>
            </a:br>
            <a:r>
              <a:rPr lang="en-US" dirty="0"/>
              <a:t>They Can Experience Them In “Real Life” Too</a:t>
            </a:r>
          </a:p>
        </p:txBody>
      </p:sp>
      <p:sp>
        <p:nvSpPr>
          <p:cNvPr id="3" name="Text Placeholder 2">
            <a:extLst>
              <a:ext uri="{FF2B5EF4-FFF2-40B4-BE49-F238E27FC236}">
                <a16:creationId xmlns:a16="http://schemas.microsoft.com/office/drawing/2014/main" id="{7CF208A6-EA89-4F84-890F-945C5EDCEA08}"/>
              </a:ext>
            </a:extLst>
          </p:cNvPr>
          <p:cNvSpPr>
            <a:spLocks noGrp="1"/>
          </p:cNvSpPr>
          <p:nvPr>
            <p:ph type="body" sz="quarter" idx="13"/>
          </p:nvPr>
        </p:nvSpPr>
        <p:spPr>
          <a:xfrm>
            <a:off x="169333" y="1088494"/>
            <a:ext cx="8805334" cy="368686"/>
          </a:xfrm>
        </p:spPr>
        <p:txBody>
          <a:bodyPr/>
          <a:lstStyle/>
          <a:p>
            <a:r>
              <a:rPr lang="en-US" sz="1400" dirty="0"/>
              <a:t>With physical locations across the country, fans can directly engage with their favorite brands in person</a:t>
            </a:r>
          </a:p>
        </p:txBody>
      </p:sp>
      <p:pic>
        <p:nvPicPr>
          <p:cNvPr id="1028" name="Picture 4" descr="Image result for wahlburgers logo"/>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89211" y="1418653"/>
            <a:ext cx="573883" cy="3644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Image result for carlos bakery logo"/>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2093" y="1480224"/>
            <a:ext cx="511056" cy="2876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0" name="Picture 16" descr="Image result for dash store logo"/>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925522" y="3870707"/>
            <a:ext cx="997764" cy="3149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2" name="Picture 18" descr="Image result for magnolia market logo"/>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00818" y="1454238"/>
            <a:ext cx="772271" cy="3719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4" name="Picture 20" descr="Image result for UFC gym logo"/>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10836" y="1507956"/>
            <a:ext cx="813452" cy="2599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4" descr="Image result for american ninja warrior png">
            <a:extLst>
              <a:ext uri="{FF2B5EF4-FFF2-40B4-BE49-F238E27FC236}">
                <a16:creationId xmlns:a16="http://schemas.microsoft.com/office/drawing/2014/main" id="{76376F4A-37A6-40C5-80C2-2463371BC3EA}"/>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639118" y="3743093"/>
            <a:ext cx="482425" cy="4324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weetie pies restaurant logo"/>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6040" y="3677707"/>
            <a:ext cx="509090" cy="50909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0050" y="3060346"/>
            <a:ext cx="2107954"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prstClr val="black"/>
                </a:solidFill>
                <a:effectLst/>
                <a:uLnTx/>
                <a:uFillTx/>
                <a:latin typeface="Trebuchet MS"/>
                <a:ea typeface="+mn-ea"/>
                <a:cs typeface="+mn-cs"/>
              </a:rPr>
              <a:t>Owned by Buddy Valastro and featured on TLC’s </a:t>
            </a:r>
            <a:r>
              <a:rPr kumimoji="0" lang="en-US" sz="800" i="1" u="none" strike="noStrike" kern="1200" cap="none" spc="0" normalizeH="0" baseline="0" noProof="0" dirty="0">
                <a:ln>
                  <a:noFill/>
                </a:ln>
                <a:solidFill>
                  <a:prstClr val="black"/>
                </a:solidFill>
                <a:effectLst/>
                <a:uLnTx/>
                <a:uFillTx/>
                <a:latin typeface="Trebuchet MS"/>
                <a:ea typeface="+mn-ea"/>
                <a:cs typeface="+mn-cs"/>
              </a:rPr>
              <a:t>Cake Boss</a:t>
            </a:r>
            <a:r>
              <a:rPr kumimoji="0" lang="en-US" sz="800" i="0" u="none" strike="noStrike" kern="1200" cap="none" spc="0" normalizeH="0" baseline="0" noProof="0" dirty="0">
                <a:ln>
                  <a:noFill/>
                </a:ln>
                <a:solidFill>
                  <a:prstClr val="black"/>
                </a:solidFill>
                <a:effectLst/>
                <a:uLnTx/>
                <a:uFillTx/>
                <a:latin typeface="Trebuchet MS"/>
                <a:ea typeface="+mn-ea"/>
                <a:cs typeface="+mn-cs"/>
              </a:rPr>
              <a:t>. There are now 17 locations in the U.S., including  New York, Texas, Nevada, &amp; Georgia.</a:t>
            </a:r>
          </a:p>
        </p:txBody>
      </p:sp>
      <p:sp>
        <p:nvSpPr>
          <p:cNvPr id="22" name="TextBox 21"/>
          <p:cNvSpPr txBox="1"/>
          <p:nvPr/>
        </p:nvSpPr>
        <p:spPr>
          <a:xfrm>
            <a:off x="2335932" y="3025305"/>
            <a:ext cx="2238884"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prstClr val="black"/>
                </a:solidFill>
                <a:effectLst/>
                <a:uLnTx/>
                <a:uFillTx/>
                <a:latin typeface="Trebuchet MS"/>
                <a:ea typeface="+mn-ea"/>
                <a:cs typeface="+mn-cs"/>
              </a:rPr>
              <a:t>UFC Gym now has 100+ locations in the U.S. from Greenville, SC to NYC SoHo. The gyms offer MMA, Brazilian Jiu-Jitsu, Parkour and other training programs.</a:t>
            </a:r>
          </a:p>
        </p:txBody>
      </p:sp>
      <p:sp>
        <p:nvSpPr>
          <p:cNvPr id="23" name="TextBox 22"/>
          <p:cNvSpPr txBox="1"/>
          <p:nvPr/>
        </p:nvSpPr>
        <p:spPr>
          <a:xfrm>
            <a:off x="4614608" y="2977970"/>
            <a:ext cx="2238884" cy="584775"/>
          </a:xfrm>
          <a:prstGeom prst="rect">
            <a:avLst/>
          </a:prstGeom>
          <a:noFill/>
        </p:spPr>
        <p:txBody>
          <a:bodyPr wrap="square" rtlCol="0">
            <a:spAutoFit/>
          </a:bodyPr>
          <a:lstStyle>
            <a:defPPr>
              <a:defRPr lang="en-US"/>
            </a:defPPr>
            <a:lvl1pPr algn="ctr">
              <a:defRPr sz="9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prstClr val="black"/>
                </a:solidFill>
                <a:effectLst/>
                <a:uLnTx/>
                <a:uFillTx/>
                <a:latin typeface="Trebuchet MS"/>
                <a:ea typeface="+mn-ea"/>
                <a:cs typeface="+mn-cs"/>
              </a:rPr>
              <a:t>The stars of HGTV’s </a:t>
            </a:r>
            <a:r>
              <a:rPr kumimoji="0" lang="en-US" sz="800" i="1" u="none" strike="noStrike" kern="1200" cap="none" spc="0" normalizeH="0" baseline="0" noProof="0" dirty="0">
                <a:ln>
                  <a:noFill/>
                </a:ln>
                <a:solidFill>
                  <a:prstClr val="black"/>
                </a:solidFill>
                <a:effectLst/>
                <a:uLnTx/>
                <a:uFillTx/>
                <a:latin typeface="Trebuchet MS"/>
                <a:ea typeface="+mn-ea"/>
                <a:cs typeface="+mn-cs"/>
              </a:rPr>
              <a:t>Fixer Upper</a:t>
            </a:r>
            <a:r>
              <a:rPr kumimoji="0" lang="en-US" sz="800" i="0" u="none" strike="noStrike" kern="1200" cap="none" spc="0" normalizeH="0" baseline="0" noProof="0" dirty="0">
                <a:ln>
                  <a:noFill/>
                </a:ln>
                <a:solidFill>
                  <a:prstClr val="black"/>
                </a:solidFill>
                <a:effectLst/>
                <a:uLnTx/>
                <a:uFillTx/>
                <a:latin typeface="Trebuchet MS"/>
                <a:ea typeface="+mn-ea"/>
                <a:cs typeface="+mn-cs"/>
              </a:rPr>
              <a:t> have reopened their Magnolia Market - which has everything from home supplies, to a bakery &amp; local food trucks - in Waco, TX. </a:t>
            </a:r>
          </a:p>
        </p:txBody>
      </p:sp>
      <p:sp>
        <p:nvSpPr>
          <p:cNvPr id="24" name="TextBox 23"/>
          <p:cNvSpPr txBox="1"/>
          <p:nvPr/>
        </p:nvSpPr>
        <p:spPr>
          <a:xfrm>
            <a:off x="6923861" y="2960806"/>
            <a:ext cx="2117499"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prstClr val="black"/>
                </a:solidFill>
                <a:effectLst/>
                <a:uLnTx/>
                <a:uFillTx/>
                <a:latin typeface="Trebuchet MS"/>
                <a:ea typeface="+mn-ea"/>
                <a:cs typeface="+mn-cs"/>
              </a:rPr>
              <a:t>As seen on the A&amp;E series </a:t>
            </a:r>
            <a:r>
              <a:rPr kumimoji="0" lang="en-US" sz="800" i="1" u="none" strike="noStrike" kern="1200" cap="none" spc="0" normalizeH="0" baseline="0" noProof="0" dirty="0">
                <a:ln>
                  <a:noFill/>
                </a:ln>
                <a:solidFill>
                  <a:prstClr val="black"/>
                </a:solidFill>
                <a:effectLst/>
                <a:uLnTx/>
                <a:uFillTx/>
                <a:latin typeface="Trebuchet MS"/>
                <a:ea typeface="+mn-ea"/>
                <a:cs typeface="+mn-cs"/>
              </a:rPr>
              <a:t>Wahlburgers</a:t>
            </a:r>
            <a:r>
              <a:rPr kumimoji="0" lang="en-US" sz="800" i="0" u="none" strike="noStrike" kern="1200" cap="none" spc="0" normalizeH="0" baseline="0" noProof="0" dirty="0">
                <a:ln>
                  <a:noFill/>
                </a:ln>
                <a:solidFill>
                  <a:prstClr val="black"/>
                </a:solidFill>
                <a:effectLst/>
                <a:uLnTx/>
                <a:uFillTx/>
                <a:latin typeface="Trebuchet MS"/>
                <a:ea typeface="+mn-ea"/>
                <a:cs typeface="+mn-cs"/>
              </a:rPr>
              <a:t>, fans can indulge in hearty burgers at 14 locations in the US, including at Boston Logan International Airport &amp; Las Vegas.</a:t>
            </a:r>
          </a:p>
        </p:txBody>
      </p:sp>
      <p:sp>
        <p:nvSpPr>
          <p:cNvPr id="28" name="TextBox 27"/>
          <p:cNvSpPr txBox="1"/>
          <p:nvPr/>
        </p:nvSpPr>
        <p:spPr>
          <a:xfrm>
            <a:off x="125791" y="5440664"/>
            <a:ext cx="2238884"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OWN’s </a:t>
            </a:r>
            <a:r>
              <a:rPr kumimoji="0" lang="en-US" sz="800" b="1" i="1" u="none" strike="noStrike" kern="1200" cap="none" spc="0" normalizeH="0" baseline="0" noProof="0" dirty="0">
                <a:ln>
                  <a:noFill/>
                </a:ln>
                <a:solidFill>
                  <a:prstClr val="black"/>
                </a:solidFill>
                <a:effectLst/>
                <a:uLnTx/>
                <a:uFillTx/>
                <a:latin typeface="Trebuchet MS"/>
                <a:ea typeface="+mn-ea"/>
                <a:cs typeface="+mn-cs"/>
              </a:rPr>
              <a:t>Welcome to Sweetie Pie’s</a:t>
            </a:r>
            <a:r>
              <a:rPr kumimoji="0" lang="en-US" sz="800" b="1" i="0" u="none" strike="noStrike" kern="1200" cap="none" spc="0" normalizeH="0" baseline="0" noProof="0" dirty="0">
                <a:ln>
                  <a:noFill/>
                </a:ln>
                <a:solidFill>
                  <a:prstClr val="black"/>
                </a:solidFill>
                <a:effectLst/>
                <a:uLnTx/>
                <a:uFillTx/>
                <a:latin typeface="Trebuchet MS"/>
                <a:ea typeface="+mn-ea"/>
                <a:cs typeface="+mn-cs"/>
              </a:rPr>
              <a:t> features  Sweetie Pie’s soul food restaurant. There are now 8 locations in St. Louis, Houston, Inglewood &amp; North Hollywood. </a:t>
            </a:r>
          </a:p>
        </p:txBody>
      </p:sp>
      <p:sp>
        <p:nvSpPr>
          <p:cNvPr id="32" name="TextBox 31"/>
          <p:cNvSpPr txBox="1"/>
          <p:nvPr/>
        </p:nvSpPr>
        <p:spPr>
          <a:xfrm>
            <a:off x="2323625" y="5440144"/>
            <a:ext cx="2238884"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Founded by the Kardashian sisters in 2006, Dash Boutique has been featured on </a:t>
            </a:r>
            <a:r>
              <a:rPr kumimoji="0" lang="en-US" sz="800" b="1" i="1" u="none" strike="noStrike" kern="1200" cap="none" spc="0" normalizeH="0" baseline="0" noProof="0" dirty="0">
                <a:ln>
                  <a:noFill/>
                </a:ln>
                <a:solidFill>
                  <a:prstClr val="black"/>
                </a:solidFill>
                <a:effectLst/>
                <a:uLnTx/>
                <a:uFillTx/>
                <a:latin typeface="Trebuchet MS"/>
                <a:ea typeface="+mn-ea"/>
                <a:cs typeface="+mn-cs"/>
              </a:rPr>
              <a:t>KUWTK</a:t>
            </a:r>
            <a:r>
              <a:rPr kumimoji="0" lang="en-US" sz="800" b="1" i="0" u="none" strike="noStrike" kern="1200" cap="none" spc="0" normalizeH="0" baseline="0" noProof="0" dirty="0">
                <a:ln>
                  <a:noFill/>
                </a:ln>
                <a:solidFill>
                  <a:prstClr val="black"/>
                </a:solidFill>
                <a:effectLst/>
                <a:uLnTx/>
                <a:uFillTx/>
                <a:latin typeface="Trebuchet MS"/>
                <a:ea typeface="+mn-ea"/>
                <a:cs typeface="+mn-cs"/>
              </a:rPr>
              <a:t>. There are currently locations in West Hollywood and Miami.</a:t>
            </a:r>
          </a:p>
        </p:txBody>
      </p:sp>
      <p:sp>
        <p:nvSpPr>
          <p:cNvPr id="34" name="TextBox 33"/>
          <p:cNvSpPr txBox="1"/>
          <p:nvPr/>
        </p:nvSpPr>
        <p:spPr>
          <a:xfrm>
            <a:off x="4447698" y="5432405"/>
            <a:ext cx="2484946"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The TLC show </a:t>
            </a:r>
            <a:r>
              <a:rPr kumimoji="0" lang="en-US" sz="800" b="1" i="1" u="none" strike="noStrike" kern="1200" cap="none" spc="0" normalizeH="0" baseline="0" noProof="0" dirty="0">
                <a:ln>
                  <a:noFill/>
                </a:ln>
                <a:solidFill>
                  <a:prstClr val="black"/>
                </a:solidFill>
                <a:effectLst/>
                <a:uLnTx/>
                <a:uFillTx/>
                <a:latin typeface="Trebuchet MS"/>
                <a:ea typeface="+mn-ea"/>
                <a:cs typeface="+mn-cs"/>
              </a:rPr>
              <a:t>DC Cupcakes</a:t>
            </a:r>
            <a:r>
              <a:rPr kumimoji="0" lang="en-US" sz="800" b="1" i="0" u="none" strike="noStrike" kern="1200" cap="none" spc="0" normalizeH="0" baseline="0" noProof="0" dirty="0">
                <a:ln>
                  <a:noFill/>
                </a:ln>
                <a:solidFill>
                  <a:prstClr val="black"/>
                </a:solidFill>
                <a:effectLst/>
                <a:uLnTx/>
                <a:uFillTx/>
                <a:latin typeface="Trebuchet MS"/>
                <a:ea typeface="+mn-ea"/>
                <a:cs typeface="+mn-cs"/>
              </a:rPr>
              <a:t> features Georgetown Cupcakes. Originally based in Washington D.C., there are now 5 more locations</a:t>
            </a:r>
            <a:r>
              <a:rPr lang="en-US" sz="800" dirty="0">
                <a:solidFill>
                  <a:prstClr val="black"/>
                </a:solidFill>
                <a:latin typeface="Trebuchet MS"/>
              </a:rPr>
              <a:t> in </a:t>
            </a:r>
            <a:r>
              <a:rPr kumimoji="0" lang="en-US" sz="800" b="1" i="0" u="none" strike="noStrike" kern="1200" cap="none" spc="0" normalizeH="0" baseline="0" noProof="0" dirty="0">
                <a:ln>
                  <a:noFill/>
                </a:ln>
                <a:solidFill>
                  <a:prstClr val="black"/>
                </a:solidFill>
                <a:effectLst/>
                <a:uLnTx/>
                <a:uFillTx/>
                <a:latin typeface="Trebuchet MS"/>
                <a:ea typeface="+mn-ea"/>
                <a:cs typeface="+mn-cs"/>
              </a:rPr>
              <a:t>NYC, ATL, LA, Boston, &amp; Bethesda.</a:t>
            </a:r>
          </a:p>
        </p:txBody>
      </p:sp>
      <p:sp>
        <p:nvSpPr>
          <p:cNvPr id="36" name="TextBox 35"/>
          <p:cNvSpPr txBox="1"/>
          <p:nvPr/>
        </p:nvSpPr>
        <p:spPr>
          <a:xfrm>
            <a:off x="7048482" y="5434961"/>
            <a:ext cx="1850317"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NBC’s hit show </a:t>
            </a:r>
            <a:r>
              <a:rPr kumimoji="0" lang="en-US" sz="800" b="1" i="1" u="none" strike="noStrike" kern="1200" cap="none" spc="0" normalizeH="0" baseline="0" noProof="0" dirty="0">
                <a:ln>
                  <a:noFill/>
                </a:ln>
                <a:solidFill>
                  <a:prstClr val="black"/>
                </a:solidFill>
                <a:effectLst/>
                <a:uLnTx/>
                <a:uFillTx/>
                <a:latin typeface="Trebuchet MS"/>
                <a:ea typeface="+mn-ea"/>
                <a:cs typeface="+mn-cs"/>
              </a:rPr>
              <a:t>American Ninja Warrior</a:t>
            </a:r>
            <a:r>
              <a:rPr kumimoji="0" lang="en-US" sz="800" b="1" i="0" u="none" strike="noStrike" kern="1200" cap="none" spc="0" normalizeH="0" baseline="0" noProof="0" dirty="0">
                <a:ln>
                  <a:noFill/>
                </a:ln>
                <a:solidFill>
                  <a:prstClr val="black"/>
                </a:solidFill>
                <a:effectLst/>
                <a:uLnTx/>
                <a:uFillTx/>
                <a:latin typeface="Trebuchet MS"/>
                <a:ea typeface="+mn-ea"/>
                <a:cs typeface="+mn-cs"/>
              </a:rPr>
              <a:t> is now affiliated with gyms in 12 states: CA, CO, FL, GA, IL, MD, MO, NJ, OH, PA, TX, &amp; UT.</a:t>
            </a:r>
          </a:p>
        </p:txBody>
      </p:sp>
      <p:pic>
        <p:nvPicPr>
          <p:cNvPr id="1032" name="Picture 8" descr="Image result for magnolia market crowd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08081" y="1852681"/>
            <a:ext cx="1744200" cy="1156538"/>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Image result for wahlburgers crowded"/>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68781" y="1835546"/>
            <a:ext cx="1728602" cy="1147759"/>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Related image"/>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9935" y="1852681"/>
            <a:ext cx="1635750" cy="1224174"/>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Image result for UFC gym class"/>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557569" y="1852681"/>
            <a:ext cx="1823463" cy="120050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6" descr="Image result for georgetown cupcakes logo"/>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16119" y="3801351"/>
            <a:ext cx="1744636" cy="321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Related imag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41467" y="4232674"/>
            <a:ext cx="1730557" cy="118906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20" descr="Image result for dash boutique customers"/>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550259" y="4232674"/>
            <a:ext cx="1839212" cy="118906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6" name="Picture 22" descr="Related image"/>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863770" y="4232674"/>
            <a:ext cx="1719816" cy="118233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8" name="Picture 24" descr="Related image"/>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132325" y="4232674"/>
            <a:ext cx="1579856" cy="117816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 name="Text Placeholder 4">
            <a:extLst>
              <a:ext uri="{FF2B5EF4-FFF2-40B4-BE49-F238E27FC236}">
                <a16:creationId xmlns:a16="http://schemas.microsoft.com/office/drawing/2014/main" id="{57677991-B3D6-4CB0-B7F9-CD11373387D3}"/>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1483846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122453" y="422859"/>
            <a:ext cx="8866349" cy="762128"/>
          </a:xfrm>
        </p:spPr>
        <p:txBody>
          <a:bodyPr/>
          <a:lstStyle/>
          <a:p>
            <a:r>
              <a:rPr lang="en-US" dirty="0"/>
              <a:t>There’s Also A Huge Nostalgia Factor With “Classic TV” Which Manifests Itself In A Variety Of Ways</a:t>
            </a:r>
          </a:p>
        </p:txBody>
      </p:sp>
      <p:pic>
        <p:nvPicPr>
          <p:cNvPr id="6" name="Picture 5">
            <a:extLst>
              <a:ext uri="{FF2B5EF4-FFF2-40B4-BE49-F238E27FC236}">
                <a16:creationId xmlns:a16="http://schemas.microsoft.com/office/drawing/2014/main" id="{525D6D86-5B6A-4504-AF37-05E3358E9F3A}"/>
              </a:ext>
            </a:extLst>
          </p:cNvPr>
          <p:cNvPicPr>
            <a:picLocks noChangeAspect="1"/>
          </p:cNvPicPr>
          <p:nvPr/>
        </p:nvPicPr>
        <p:blipFill rotWithShape="1">
          <a:blip r:embed="rId2"/>
          <a:srcRect t="15782" b="42530"/>
          <a:stretch/>
        </p:blipFill>
        <p:spPr>
          <a:xfrm>
            <a:off x="296569" y="1333121"/>
            <a:ext cx="1695450" cy="1091954"/>
          </a:xfrm>
          <a:prstGeom prst="rect">
            <a:avLst/>
          </a:prstGeom>
        </p:spPr>
      </p:pic>
      <p:pic>
        <p:nvPicPr>
          <p:cNvPr id="3" name="Picture 2">
            <a:extLst>
              <a:ext uri="{FF2B5EF4-FFF2-40B4-BE49-F238E27FC236}">
                <a16:creationId xmlns:a16="http://schemas.microsoft.com/office/drawing/2014/main" id="{99C5D9DE-F8F8-4332-8DB4-062E0473A3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5746" y="1333122"/>
            <a:ext cx="1672444" cy="1215466"/>
          </a:xfrm>
          <a:prstGeom prst="rect">
            <a:avLst/>
          </a:prstGeom>
          <a:ln>
            <a:solidFill>
              <a:schemeClr val="tx1"/>
            </a:solidFill>
          </a:ln>
        </p:spPr>
      </p:pic>
      <p:sp>
        <p:nvSpPr>
          <p:cNvPr id="5" name="TextBox 4">
            <a:extLst>
              <a:ext uri="{FF2B5EF4-FFF2-40B4-BE49-F238E27FC236}">
                <a16:creationId xmlns:a16="http://schemas.microsoft.com/office/drawing/2014/main" id="{B597C74B-C62C-412D-962C-E0DDF320E3BC}"/>
              </a:ext>
            </a:extLst>
          </p:cNvPr>
          <p:cNvSpPr txBox="1"/>
          <p:nvPr/>
        </p:nvSpPr>
        <p:spPr>
          <a:xfrm>
            <a:off x="1999483" y="2559236"/>
            <a:ext cx="2185953" cy="400110"/>
          </a:xfrm>
          <a:prstGeom prst="rect">
            <a:avLst/>
          </a:prstGeom>
          <a:noFill/>
        </p:spPr>
        <p:txBody>
          <a:bodyPr wrap="square" rtlCol="0">
            <a:spAutoFit/>
          </a:bodyPr>
          <a:lstStyle/>
          <a:p>
            <a:pPr algn="ctr"/>
            <a:r>
              <a:rPr lang="en-US" sz="1000" b="1" i="1" dirty="0"/>
              <a:t>Golden Girls</a:t>
            </a:r>
            <a:r>
              <a:rPr lang="en-US" sz="1000" b="1" dirty="0"/>
              <a:t>-themed restaurant – Rue La Rue Café – in NYC</a:t>
            </a:r>
          </a:p>
        </p:txBody>
      </p:sp>
      <p:sp>
        <p:nvSpPr>
          <p:cNvPr id="7" name="TextBox 6">
            <a:extLst>
              <a:ext uri="{FF2B5EF4-FFF2-40B4-BE49-F238E27FC236}">
                <a16:creationId xmlns:a16="http://schemas.microsoft.com/office/drawing/2014/main" id="{5E919C23-DFDC-46D6-A84F-29560DE45EE5}"/>
              </a:ext>
            </a:extLst>
          </p:cNvPr>
          <p:cNvSpPr txBox="1"/>
          <p:nvPr/>
        </p:nvSpPr>
        <p:spPr>
          <a:xfrm>
            <a:off x="296569" y="2415424"/>
            <a:ext cx="1695450" cy="246221"/>
          </a:xfrm>
          <a:prstGeom prst="rect">
            <a:avLst/>
          </a:prstGeom>
          <a:noFill/>
        </p:spPr>
        <p:txBody>
          <a:bodyPr wrap="square" rtlCol="0">
            <a:spAutoFit/>
          </a:bodyPr>
          <a:lstStyle/>
          <a:p>
            <a:pPr algn="ctr"/>
            <a:r>
              <a:rPr lang="en-US" sz="1000" b="1" dirty="0"/>
              <a:t>Off-Broadway show</a:t>
            </a:r>
          </a:p>
        </p:txBody>
      </p:sp>
      <p:pic>
        <p:nvPicPr>
          <p:cNvPr id="4" name="Picture 3">
            <a:extLst>
              <a:ext uri="{FF2B5EF4-FFF2-40B4-BE49-F238E27FC236}">
                <a16:creationId xmlns:a16="http://schemas.microsoft.com/office/drawing/2014/main" id="{09C72098-FD81-4FFB-BB4E-BB764462E1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7642" y="1333122"/>
            <a:ext cx="2429788" cy="2070842"/>
          </a:xfrm>
          <a:prstGeom prst="rect">
            <a:avLst/>
          </a:prstGeom>
          <a:ln>
            <a:solidFill>
              <a:schemeClr val="tx1"/>
            </a:solidFill>
          </a:ln>
        </p:spPr>
      </p:pic>
      <p:sp>
        <p:nvSpPr>
          <p:cNvPr id="8" name="TextBox 7">
            <a:extLst>
              <a:ext uri="{FF2B5EF4-FFF2-40B4-BE49-F238E27FC236}">
                <a16:creationId xmlns:a16="http://schemas.microsoft.com/office/drawing/2014/main" id="{C1DFA2CD-6130-43BE-AE74-F0BCAAF9C38D}"/>
              </a:ext>
            </a:extLst>
          </p:cNvPr>
          <p:cNvSpPr txBox="1"/>
          <p:nvPr/>
        </p:nvSpPr>
        <p:spPr>
          <a:xfrm>
            <a:off x="6387642" y="3396243"/>
            <a:ext cx="2429788" cy="400110"/>
          </a:xfrm>
          <a:prstGeom prst="rect">
            <a:avLst/>
          </a:prstGeom>
          <a:noFill/>
        </p:spPr>
        <p:txBody>
          <a:bodyPr wrap="square" rtlCol="0">
            <a:spAutoFit/>
          </a:bodyPr>
          <a:lstStyle/>
          <a:p>
            <a:pPr algn="ctr"/>
            <a:r>
              <a:rPr lang="en-US" sz="1000" b="1" i="1" dirty="0"/>
              <a:t>Seinfeld</a:t>
            </a:r>
            <a:r>
              <a:rPr lang="en-US" sz="1000" b="1" dirty="0"/>
              <a:t>-themed trivia bar nights throughout the country</a:t>
            </a:r>
          </a:p>
        </p:txBody>
      </p:sp>
      <p:pic>
        <p:nvPicPr>
          <p:cNvPr id="9" name="Picture 8">
            <a:extLst>
              <a:ext uri="{FF2B5EF4-FFF2-40B4-BE49-F238E27FC236}">
                <a16:creationId xmlns:a16="http://schemas.microsoft.com/office/drawing/2014/main" id="{477F89ED-19EE-4D38-9C86-8FDA771AD5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975" t="4548" r="7975" b="2719"/>
          <a:stretch/>
        </p:blipFill>
        <p:spPr>
          <a:xfrm>
            <a:off x="340650" y="2750077"/>
            <a:ext cx="1644376" cy="1135641"/>
          </a:xfrm>
          <a:prstGeom prst="rect">
            <a:avLst/>
          </a:prstGeom>
        </p:spPr>
      </p:pic>
      <p:sp>
        <p:nvSpPr>
          <p:cNvPr id="10" name="TextBox 9">
            <a:extLst>
              <a:ext uri="{FF2B5EF4-FFF2-40B4-BE49-F238E27FC236}">
                <a16:creationId xmlns:a16="http://schemas.microsoft.com/office/drawing/2014/main" id="{0F6FFCEA-8ECF-4F16-B4FC-8736D1D7E2DF}"/>
              </a:ext>
            </a:extLst>
          </p:cNvPr>
          <p:cNvSpPr txBox="1"/>
          <p:nvPr/>
        </p:nvSpPr>
        <p:spPr>
          <a:xfrm>
            <a:off x="184600" y="3869512"/>
            <a:ext cx="1807419" cy="400110"/>
          </a:xfrm>
          <a:prstGeom prst="rect">
            <a:avLst/>
          </a:prstGeom>
          <a:noFill/>
        </p:spPr>
        <p:txBody>
          <a:bodyPr wrap="square" rtlCol="0">
            <a:spAutoFit/>
          </a:bodyPr>
          <a:lstStyle/>
          <a:p>
            <a:pPr algn="ctr"/>
            <a:r>
              <a:rPr lang="en-US" sz="1000" b="1" i="1" dirty="0"/>
              <a:t>Star Trek</a:t>
            </a:r>
            <a:r>
              <a:rPr lang="en-US" sz="1000" b="1" dirty="0"/>
              <a:t>-themed “Risk” board game</a:t>
            </a:r>
          </a:p>
        </p:txBody>
      </p:sp>
      <p:pic>
        <p:nvPicPr>
          <p:cNvPr id="11" name="Picture 10">
            <a:extLst>
              <a:ext uri="{FF2B5EF4-FFF2-40B4-BE49-F238E27FC236}">
                <a16:creationId xmlns:a16="http://schemas.microsoft.com/office/drawing/2014/main" id="{CD4E1346-4FE1-48AE-9978-8834619B92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9591" t="19796" r="38062" b="39380"/>
          <a:stretch/>
        </p:blipFill>
        <p:spPr>
          <a:xfrm>
            <a:off x="296569" y="4339043"/>
            <a:ext cx="1804377" cy="1280964"/>
          </a:xfrm>
          <a:prstGeom prst="rect">
            <a:avLst/>
          </a:prstGeom>
          <a:ln>
            <a:solidFill>
              <a:schemeClr val="tx1"/>
            </a:solidFill>
          </a:ln>
        </p:spPr>
      </p:pic>
      <p:sp>
        <p:nvSpPr>
          <p:cNvPr id="12" name="TextBox 11">
            <a:extLst>
              <a:ext uri="{FF2B5EF4-FFF2-40B4-BE49-F238E27FC236}">
                <a16:creationId xmlns:a16="http://schemas.microsoft.com/office/drawing/2014/main" id="{8657F98A-2EFC-4C1D-8214-628B3A2F732C}"/>
              </a:ext>
            </a:extLst>
          </p:cNvPr>
          <p:cNvSpPr txBox="1"/>
          <p:nvPr/>
        </p:nvSpPr>
        <p:spPr>
          <a:xfrm>
            <a:off x="109952" y="5592014"/>
            <a:ext cx="2071145" cy="400110"/>
          </a:xfrm>
          <a:prstGeom prst="rect">
            <a:avLst/>
          </a:prstGeom>
          <a:noFill/>
        </p:spPr>
        <p:txBody>
          <a:bodyPr wrap="square" rtlCol="0">
            <a:spAutoFit/>
          </a:bodyPr>
          <a:lstStyle/>
          <a:p>
            <a:pPr algn="ctr"/>
            <a:r>
              <a:rPr lang="en-US" sz="1000" b="1" i="1" dirty="0"/>
              <a:t>Friends</a:t>
            </a:r>
            <a:r>
              <a:rPr lang="en-US" sz="1000" b="1" dirty="0"/>
              <a:t>-themed trivia bar nights throughout the country</a:t>
            </a:r>
          </a:p>
        </p:txBody>
      </p:sp>
      <p:grpSp>
        <p:nvGrpSpPr>
          <p:cNvPr id="15" name="Group 14">
            <a:extLst>
              <a:ext uri="{FF2B5EF4-FFF2-40B4-BE49-F238E27FC236}">
                <a16:creationId xmlns:a16="http://schemas.microsoft.com/office/drawing/2014/main" id="{D8405126-1E94-4868-A026-5B697B8E20E4}"/>
              </a:ext>
            </a:extLst>
          </p:cNvPr>
          <p:cNvGrpSpPr/>
          <p:nvPr/>
        </p:nvGrpSpPr>
        <p:grpSpPr>
          <a:xfrm>
            <a:off x="6222422" y="4269622"/>
            <a:ext cx="2595317" cy="1295836"/>
            <a:chOff x="3279293" y="4138241"/>
            <a:chExt cx="2928415" cy="1467769"/>
          </a:xfrm>
        </p:grpSpPr>
        <p:pic>
          <p:nvPicPr>
            <p:cNvPr id="13" name="Picture 12">
              <a:extLst>
                <a:ext uri="{FF2B5EF4-FFF2-40B4-BE49-F238E27FC236}">
                  <a16:creationId xmlns:a16="http://schemas.microsoft.com/office/drawing/2014/main" id="{065C0E0D-D734-4BCE-8620-524AA30979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79293" y="4145040"/>
              <a:ext cx="1460970" cy="1460970"/>
            </a:xfrm>
            <a:prstGeom prst="rect">
              <a:avLst/>
            </a:prstGeom>
            <a:ln>
              <a:solidFill>
                <a:schemeClr val="tx1"/>
              </a:solidFill>
            </a:ln>
          </p:spPr>
        </p:pic>
        <p:pic>
          <p:nvPicPr>
            <p:cNvPr id="14" name="Picture 13">
              <a:extLst>
                <a:ext uri="{FF2B5EF4-FFF2-40B4-BE49-F238E27FC236}">
                  <a16:creationId xmlns:a16="http://schemas.microsoft.com/office/drawing/2014/main" id="{65A47A6B-51F4-4CBB-AFBD-CD237B2443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46738" y="4138241"/>
              <a:ext cx="1460970" cy="1460970"/>
            </a:xfrm>
            <a:prstGeom prst="rect">
              <a:avLst/>
            </a:prstGeom>
            <a:ln>
              <a:solidFill>
                <a:schemeClr val="tx1"/>
              </a:solidFill>
            </a:ln>
          </p:spPr>
        </p:pic>
      </p:grpSp>
      <p:sp>
        <p:nvSpPr>
          <p:cNvPr id="16" name="TextBox 15">
            <a:extLst>
              <a:ext uri="{FF2B5EF4-FFF2-40B4-BE49-F238E27FC236}">
                <a16:creationId xmlns:a16="http://schemas.microsoft.com/office/drawing/2014/main" id="{174FDA75-FB93-44BC-A3C8-84BDA2DB5F65}"/>
              </a:ext>
            </a:extLst>
          </p:cNvPr>
          <p:cNvSpPr txBox="1"/>
          <p:nvPr/>
        </p:nvSpPr>
        <p:spPr>
          <a:xfrm>
            <a:off x="6127541" y="3829419"/>
            <a:ext cx="2779339" cy="400110"/>
          </a:xfrm>
          <a:prstGeom prst="rect">
            <a:avLst/>
          </a:prstGeom>
          <a:noFill/>
        </p:spPr>
        <p:txBody>
          <a:bodyPr wrap="square" rtlCol="0">
            <a:spAutoFit/>
          </a:bodyPr>
          <a:lstStyle/>
          <a:p>
            <a:pPr algn="ctr"/>
            <a:r>
              <a:rPr lang="en-US" sz="1000" b="1" dirty="0"/>
              <a:t>Several recent &amp; current bands are named after classic TV references</a:t>
            </a:r>
          </a:p>
        </p:txBody>
      </p:sp>
      <p:sp>
        <p:nvSpPr>
          <p:cNvPr id="17" name="TextBox 16">
            <a:extLst>
              <a:ext uri="{FF2B5EF4-FFF2-40B4-BE49-F238E27FC236}">
                <a16:creationId xmlns:a16="http://schemas.microsoft.com/office/drawing/2014/main" id="{A87C1B52-8EB7-46C1-8FA1-5AE62D2724B6}"/>
              </a:ext>
            </a:extLst>
          </p:cNvPr>
          <p:cNvSpPr txBox="1"/>
          <p:nvPr/>
        </p:nvSpPr>
        <p:spPr>
          <a:xfrm>
            <a:off x="6174604" y="5552139"/>
            <a:ext cx="1403817" cy="461665"/>
          </a:xfrm>
          <a:prstGeom prst="rect">
            <a:avLst/>
          </a:prstGeom>
          <a:noFill/>
        </p:spPr>
        <p:txBody>
          <a:bodyPr wrap="square" rtlCol="0">
            <a:spAutoFit/>
          </a:bodyPr>
          <a:lstStyle/>
          <a:p>
            <a:pPr algn="ctr"/>
            <a:r>
              <a:rPr lang="en-US" sz="800" b="1" dirty="0"/>
              <a:t>“Seven Mary Three” comes from the call sign of Jon Baker in </a:t>
            </a:r>
            <a:r>
              <a:rPr lang="en-US" sz="800" b="1" i="1" dirty="0" err="1"/>
              <a:t>CHiPs</a:t>
            </a:r>
            <a:endParaRPr lang="en-US" sz="800" b="1" i="1" dirty="0"/>
          </a:p>
        </p:txBody>
      </p:sp>
      <p:sp>
        <p:nvSpPr>
          <p:cNvPr id="18" name="TextBox 17">
            <a:extLst>
              <a:ext uri="{FF2B5EF4-FFF2-40B4-BE49-F238E27FC236}">
                <a16:creationId xmlns:a16="http://schemas.microsoft.com/office/drawing/2014/main" id="{0FFBC91C-02E7-4EB7-BF39-D4C4E55EF988}"/>
              </a:ext>
            </a:extLst>
          </p:cNvPr>
          <p:cNvSpPr txBox="1"/>
          <p:nvPr/>
        </p:nvSpPr>
        <p:spPr>
          <a:xfrm>
            <a:off x="7466454" y="5564578"/>
            <a:ext cx="1388609" cy="461665"/>
          </a:xfrm>
          <a:prstGeom prst="rect">
            <a:avLst/>
          </a:prstGeom>
          <a:noFill/>
        </p:spPr>
        <p:txBody>
          <a:bodyPr wrap="square" rtlCol="0">
            <a:spAutoFit/>
          </a:bodyPr>
          <a:lstStyle/>
          <a:p>
            <a:pPr algn="ctr"/>
            <a:r>
              <a:rPr lang="en-US" sz="800" b="1" dirty="0"/>
              <a:t>“Fall Out Boy” comes from a minor character in </a:t>
            </a:r>
            <a:r>
              <a:rPr lang="en-US" sz="800" b="1" i="1" dirty="0"/>
              <a:t>The Simpsons</a:t>
            </a:r>
          </a:p>
        </p:txBody>
      </p:sp>
      <p:pic>
        <p:nvPicPr>
          <p:cNvPr id="19" name="Picture 18">
            <a:extLst>
              <a:ext uri="{FF2B5EF4-FFF2-40B4-BE49-F238E27FC236}">
                <a16:creationId xmlns:a16="http://schemas.microsoft.com/office/drawing/2014/main" id="{79CFDF4A-DCE3-4321-B9C1-BC7911BCB7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14006" y="4464412"/>
            <a:ext cx="1113884" cy="1113884"/>
          </a:xfrm>
          <a:prstGeom prst="roundRect">
            <a:avLst>
              <a:gd name="adj" fmla="val 16667"/>
            </a:avLst>
          </a:prstGeom>
          <a:ln/>
        </p:spPr>
      </p:pic>
      <p:sp>
        <p:nvSpPr>
          <p:cNvPr id="20" name="TextBox 19">
            <a:extLst>
              <a:ext uri="{FF2B5EF4-FFF2-40B4-BE49-F238E27FC236}">
                <a16:creationId xmlns:a16="http://schemas.microsoft.com/office/drawing/2014/main" id="{5CB2CAC0-50EB-4DB6-A64B-FB62E0FB0F40}"/>
              </a:ext>
            </a:extLst>
          </p:cNvPr>
          <p:cNvSpPr txBox="1"/>
          <p:nvPr/>
        </p:nvSpPr>
        <p:spPr>
          <a:xfrm>
            <a:off x="2247487" y="5584034"/>
            <a:ext cx="1371599" cy="400110"/>
          </a:xfrm>
          <a:prstGeom prst="rect">
            <a:avLst/>
          </a:prstGeom>
          <a:noFill/>
        </p:spPr>
        <p:txBody>
          <a:bodyPr wrap="square" rtlCol="0">
            <a:spAutoFit/>
          </a:bodyPr>
          <a:lstStyle/>
          <a:p>
            <a:pPr algn="ctr"/>
            <a:r>
              <a:rPr lang="en-US" sz="1000" b="1" i="1" dirty="0"/>
              <a:t>Press Your Luck </a:t>
            </a:r>
            <a:r>
              <a:rPr lang="en-US" sz="1000" b="1" dirty="0"/>
              <a:t>mobile gaming app</a:t>
            </a:r>
          </a:p>
        </p:txBody>
      </p:sp>
      <p:pic>
        <p:nvPicPr>
          <p:cNvPr id="21" name="Picture 20">
            <a:extLst>
              <a:ext uri="{FF2B5EF4-FFF2-40B4-BE49-F238E27FC236}">
                <a16:creationId xmlns:a16="http://schemas.microsoft.com/office/drawing/2014/main" id="{6A1EDC33-E602-44A3-96B3-39054210F17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54944" y="1333122"/>
            <a:ext cx="986224" cy="1378692"/>
          </a:xfrm>
          <a:prstGeom prst="rect">
            <a:avLst/>
          </a:prstGeom>
          <a:ln>
            <a:solidFill>
              <a:schemeClr val="tx1"/>
            </a:solidFill>
          </a:ln>
        </p:spPr>
      </p:pic>
      <p:sp>
        <p:nvSpPr>
          <p:cNvPr id="22" name="TextBox 21">
            <a:extLst>
              <a:ext uri="{FF2B5EF4-FFF2-40B4-BE49-F238E27FC236}">
                <a16:creationId xmlns:a16="http://schemas.microsoft.com/office/drawing/2014/main" id="{E4E5727C-D58B-4988-AAAF-CC4B3E43CE78}"/>
              </a:ext>
            </a:extLst>
          </p:cNvPr>
          <p:cNvSpPr txBox="1"/>
          <p:nvPr/>
        </p:nvSpPr>
        <p:spPr>
          <a:xfrm>
            <a:off x="3996293" y="2711814"/>
            <a:ext cx="1285713" cy="400110"/>
          </a:xfrm>
          <a:prstGeom prst="rect">
            <a:avLst/>
          </a:prstGeom>
          <a:noFill/>
        </p:spPr>
        <p:txBody>
          <a:bodyPr wrap="square" rtlCol="0">
            <a:spAutoFit/>
          </a:bodyPr>
          <a:lstStyle/>
          <a:p>
            <a:pPr algn="ctr"/>
            <a:r>
              <a:rPr lang="en-US" sz="1000" b="1" i="1" dirty="0"/>
              <a:t>Saved by the Bell </a:t>
            </a:r>
            <a:r>
              <a:rPr lang="en-US" sz="1000" b="1" dirty="0"/>
              <a:t>t-shirts</a:t>
            </a:r>
          </a:p>
        </p:txBody>
      </p:sp>
      <p:pic>
        <p:nvPicPr>
          <p:cNvPr id="23" name="Picture 22">
            <a:extLst>
              <a:ext uri="{FF2B5EF4-FFF2-40B4-BE49-F238E27FC236}">
                <a16:creationId xmlns:a16="http://schemas.microsoft.com/office/drawing/2014/main" id="{95547774-CA23-4C1B-BF03-6A31858F4FC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16757" r="11684" b="15810"/>
          <a:stretch/>
        </p:blipFill>
        <p:spPr>
          <a:xfrm>
            <a:off x="2117323" y="2974187"/>
            <a:ext cx="2107393" cy="1071050"/>
          </a:xfrm>
          <a:prstGeom prst="rect">
            <a:avLst/>
          </a:prstGeom>
          <a:ln>
            <a:solidFill>
              <a:schemeClr val="tx1"/>
            </a:solidFill>
          </a:ln>
        </p:spPr>
      </p:pic>
      <p:sp>
        <p:nvSpPr>
          <p:cNvPr id="24" name="TextBox 23">
            <a:extLst>
              <a:ext uri="{FF2B5EF4-FFF2-40B4-BE49-F238E27FC236}">
                <a16:creationId xmlns:a16="http://schemas.microsoft.com/office/drawing/2014/main" id="{D9B0CA9E-7831-4E9D-8DD8-BECBED224DCB}"/>
              </a:ext>
            </a:extLst>
          </p:cNvPr>
          <p:cNvSpPr txBox="1"/>
          <p:nvPr/>
        </p:nvSpPr>
        <p:spPr>
          <a:xfrm>
            <a:off x="2065662" y="4028635"/>
            <a:ext cx="2196831" cy="400110"/>
          </a:xfrm>
          <a:prstGeom prst="rect">
            <a:avLst/>
          </a:prstGeom>
          <a:noFill/>
        </p:spPr>
        <p:txBody>
          <a:bodyPr wrap="square" rtlCol="0">
            <a:spAutoFit/>
          </a:bodyPr>
          <a:lstStyle/>
          <a:p>
            <a:pPr algn="ctr"/>
            <a:r>
              <a:rPr lang="en-US" sz="1000" b="1" i="1" dirty="0"/>
              <a:t>Knight Rider’s </a:t>
            </a:r>
            <a:r>
              <a:rPr lang="en-US" sz="1000" b="1" dirty="0"/>
              <a:t>KITT recently sold for an est. $300K at an auction</a:t>
            </a:r>
          </a:p>
        </p:txBody>
      </p:sp>
      <p:pic>
        <p:nvPicPr>
          <p:cNvPr id="25" name="Picture 24">
            <a:extLst>
              <a:ext uri="{FF2B5EF4-FFF2-40B4-BE49-F238E27FC236}">
                <a16:creationId xmlns:a16="http://schemas.microsoft.com/office/drawing/2014/main" id="{FF08A06F-128A-468F-873B-98F52A57BF6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91368" y="4558358"/>
            <a:ext cx="1841947" cy="1036807"/>
          </a:xfrm>
          <a:prstGeom prst="rect">
            <a:avLst/>
          </a:prstGeom>
          <a:ln>
            <a:solidFill>
              <a:schemeClr val="tx1"/>
            </a:solidFill>
          </a:ln>
        </p:spPr>
      </p:pic>
      <p:sp>
        <p:nvSpPr>
          <p:cNvPr id="26" name="TextBox 25">
            <a:extLst>
              <a:ext uri="{FF2B5EF4-FFF2-40B4-BE49-F238E27FC236}">
                <a16:creationId xmlns:a16="http://schemas.microsoft.com/office/drawing/2014/main" id="{DE3E2F9A-0140-4EB5-B874-C441E13426B1}"/>
              </a:ext>
            </a:extLst>
          </p:cNvPr>
          <p:cNvSpPr txBox="1"/>
          <p:nvPr/>
        </p:nvSpPr>
        <p:spPr>
          <a:xfrm>
            <a:off x="3803841" y="5604660"/>
            <a:ext cx="2142630" cy="400110"/>
          </a:xfrm>
          <a:prstGeom prst="rect">
            <a:avLst/>
          </a:prstGeom>
          <a:noFill/>
        </p:spPr>
        <p:txBody>
          <a:bodyPr wrap="square" rtlCol="0">
            <a:spAutoFit/>
          </a:bodyPr>
          <a:lstStyle/>
          <a:p>
            <a:pPr algn="ctr"/>
            <a:r>
              <a:rPr lang="en-US" sz="1000" b="1" i="1" dirty="0"/>
              <a:t>Family Ties </a:t>
            </a:r>
            <a:r>
              <a:rPr lang="en-US" sz="1000" b="1" dirty="0"/>
              <a:t>play that ran during summer ‘17 in Dayton, OH</a:t>
            </a:r>
          </a:p>
        </p:txBody>
      </p:sp>
      <p:pic>
        <p:nvPicPr>
          <p:cNvPr id="27" name="Picture 26">
            <a:extLst>
              <a:ext uri="{FF2B5EF4-FFF2-40B4-BE49-F238E27FC236}">
                <a16:creationId xmlns:a16="http://schemas.microsoft.com/office/drawing/2014/main" id="{773A08B6-C452-47D6-B6EE-52E42283FDE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7856" t="17619" r="36327" b="18594"/>
          <a:stretch/>
        </p:blipFill>
        <p:spPr>
          <a:xfrm>
            <a:off x="4364129" y="3121419"/>
            <a:ext cx="1791405" cy="1026961"/>
          </a:xfrm>
          <a:prstGeom prst="rect">
            <a:avLst/>
          </a:prstGeom>
          <a:ln>
            <a:solidFill>
              <a:schemeClr val="tx1"/>
            </a:solidFill>
          </a:ln>
        </p:spPr>
      </p:pic>
      <p:sp>
        <p:nvSpPr>
          <p:cNvPr id="28" name="TextBox 27">
            <a:extLst>
              <a:ext uri="{FF2B5EF4-FFF2-40B4-BE49-F238E27FC236}">
                <a16:creationId xmlns:a16="http://schemas.microsoft.com/office/drawing/2014/main" id="{5BE5DF09-FC73-4956-8250-777F00177CB4}"/>
              </a:ext>
            </a:extLst>
          </p:cNvPr>
          <p:cNvSpPr txBox="1"/>
          <p:nvPr/>
        </p:nvSpPr>
        <p:spPr>
          <a:xfrm>
            <a:off x="4242812" y="4125052"/>
            <a:ext cx="1978039" cy="400110"/>
          </a:xfrm>
          <a:prstGeom prst="rect">
            <a:avLst/>
          </a:prstGeom>
          <a:noFill/>
        </p:spPr>
        <p:txBody>
          <a:bodyPr wrap="square" rtlCol="0">
            <a:spAutoFit/>
          </a:bodyPr>
          <a:lstStyle/>
          <a:p>
            <a:pPr algn="ctr"/>
            <a:r>
              <a:rPr lang="en-US" sz="1000" b="1" i="1" dirty="0"/>
              <a:t>Cheers </a:t>
            </a:r>
            <a:r>
              <a:rPr lang="en-US" sz="1000" b="1" dirty="0"/>
              <a:t>theme song has over 3.2MM views on YouTube</a:t>
            </a:r>
          </a:p>
        </p:txBody>
      </p:sp>
      <p:pic>
        <p:nvPicPr>
          <p:cNvPr id="29" name="Picture 28">
            <a:extLst>
              <a:ext uri="{FF2B5EF4-FFF2-40B4-BE49-F238E27FC236}">
                <a16:creationId xmlns:a16="http://schemas.microsoft.com/office/drawing/2014/main" id="{FF3895E0-EBD4-4F33-B7F6-3E7DC611D42F}"/>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14958" t="3048" r="20495" b="7138"/>
          <a:stretch/>
        </p:blipFill>
        <p:spPr>
          <a:xfrm>
            <a:off x="5317883" y="1345775"/>
            <a:ext cx="949465" cy="1366039"/>
          </a:xfrm>
          <a:prstGeom prst="rect">
            <a:avLst/>
          </a:prstGeom>
          <a:ln>
            <a:solidFill>
              <a:schemeClr val="tx1"/>
            </a:solidFill>
          </a:ln>
        </p:spPr>
      </p:pic>
      <p:sp>
        <p:nvSpPr>
          <p:cNvPr id="30" name="TextBox 29">
            <a:extLst>
              <a:ext uri="{FF2B5EF4-FFF2-40B4-BE49-F238E27FC236}">
                <a16:creationId xmlns:a16="http://schemas.microsoft.com/office/drawing/2014/main" id="{7A5F7633-CC05-47F1-87EB-0CB639524CFB}"/>
              </a:ext>
            </a:extLst>
          </p:cNvPr>
          <p:cNvSpPr txBox="1"/>
          <p:nvPr/>
        </p:nvSpPr>
        <p:spPr>
          <a:xfrm>
            <a:off x="5149758" y="2704711"/>
            <a:ext cx="1285713" cy="400110"/>
          </a:xfrm>
          <a:prstGeom prst="rect">
            <a:avLst/>
          </a:prstGeom>
          <a:noFill/>
        </p:spPr>
        <p:txBody>
          <a:bodyPr wrap="square" rtlCol="0">
            <a:spAutoFit/>
          </a:bodyPr>
          <a:lstStyle/>
          <a:p>
            <a:pPr algn="ctr"/>
            <a:r>
              <a:rPr lang="en-US" sz="1000" b="1" i="1" dirty="0"/>
              <a:t>TMNT </a:t>
            </a:r>
            <a:r>
              <a:rPr lang="en-US" sz="1000" b="1" dirty="0"/>
              <a:t>collectible action figures</a:t>
            </a:r>
          </a:p>
        </p:txBody>
      </p:sp>
      <p:sp>
        <p:nvSpPr>
          <p:cNvPr id="31" name="Text Placeholder 3">
            <a:extLst>
              <a:ext uri="{FF2B5EF4-FFF2-40B4-BE49-F238E27FC236}">
                <a16:creationId xmlns:a16="http://schemas.microsoft.com/office/drawing/2014/main" id="{F4898CD1-D614-4647-8D11-3848EFC25062}"/>
              </a:ext>
            </a:extLst>
          </p:cNvPr>
          <p:cNvSpPr txBox="1">
            <a:spLocks/>
          </p:cNvSpPr>
          <p:nvPr/>
        </p:nvSpPr>
        <p:spPr>
          <a:xfrm>
            <a:off x="321734" y="6602801"/>
            <a:ext cx="5562600"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*TMNT = Teenage Mutant Ninja Turtles</a:t>
            </a:r>
          </a:p>
        </p:txBody>
      </p:sp>
      <p:sp>
        <p:nvSpPr>
          <p:cNvPr id="32" name="Text Placeholder 4">
            <a:extLst>
              <a:ext uri="{FF2B5EF4-FFF2-40B4-BE49-F238E27FC236}">
                <a16:creationId xmlns:a16="http://schemas.microsoft.com/office/drawing/2014/main" id="{F986B7B0-A003-433C-8192-CA9BB9DBAA32}"/>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352702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90FA01-218A-45EC-B361-E90606229771}"/>
              </a:ext>
            </a:extLst>
          </p:cNvPr>
          <p:cNvSpPr txBox="1"/>
          <p:nvPr/>
        </p:nvSpPr>
        <p:spPr>
          <a:xfrm>
            <a:off x="186612" y="2258009"/>
            <a:ext cx="8780106" cy="1200329"/>
          </a:xfrm>
          <a:prstGeom prst="rect">
            <a:avLst/>
          </a:prstGeom>
          <a:noFill/>
        </p:spPr>
        <p:txBody>
          <a:bodyPr wrap="square" rtlCol="0">
            <a:spAutoFit/>
          </a:bodyPr>
          <a:lstStyle/>
          <a:p>
            <a:pPr algn="ctr"/>
            <a:r>
              <a:rPr lang="en-US" sz="2400" b="1" dirty="0"/>
              <a:t>TV Brands’ Strong Cultural Relevance In The “Physical World” Is Complemented By A Constant Viral Presence In The “Digital Realm”</a:t>
            </a:r>
          </a:p>
        </p:txBody>
      </p:sp>
      <p:sp>
        <p:nvSpPr>
          <p:cNvPr id="3" name="Text Placeholder 4">
            <a:extLst>
              <a:ext uri="{FF2B5EF4-FFF2-40B4-BE49-F238E27FC236}">
                <a16:creationId xmlns:a16="http://schemas.microsoft.com/office/drawing/2014/main" id="{5A09938E-C742-4820-B5C1-434340999D4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775515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6D7B6-97BF-40EB-BC8D-015ABB4D6F3A}"/>
              </a:ext>
            </a:extLst>
          </p:cNvPr>
          <p:cNvSpPr>
            <a:spLocks noGrp="1"/>
          </p:cNvSpPr>
          <p:nvPr>
            <p:ph type="ctrTitle"/>
          </p:nvPr>
        </p:nvSpPr>
        <p:spPr>
          <a:xfrm>
            <a:off x="169332" y="328549"/>
            <a:ext cx="8829585" cy="598972"/>
          </a:xfrm>
        </p:spPr>
        <p:txBody>
          <a:bodyPr/>
          <a:lstStyle/>
          <a:p>
            <a:r>
              <a:rPr lang="en-US" sz="2500" dirty="0"/>
              <a:t>Ad-Supported TV Has Some Of The Most Viral Content On YouTube</a:t>
            </a:r>
          </a:p>
        </p:txBody>
      </p:sp>
      <p:sp>
        <p:nvSpPr>
          <p:cNvPr id="3" name="Text Placeholder 2">
            <a:extLst>
              <a:ext uri="{FF2B5EF4-FFF2-40B4-BE49-F238E27FC236}">
                <a16:creationId xmlns:a16="http://schemas.microsoft.com/office/drawing/2014/main" id="{53F95D1F-F002-476D-8B1F-CBDB4E6E4BB7}"/>
              </a:ext>
            </a:extLst>
          </p:cNvPr>
          <p:cNvSpPr>
            <a:spLocks noGrp="1"/>
          </p:cNvSpPr>
          <p:nvPr>
            <p:ph type="body" sz="quarter" idx="13"/>
          </p:nvPr>
        </p:nvSpPr>
        <p:spPr>
          <a:xfrm>
            <a:off x="169332" y="862731"/>
            <a:ext cx="8829585" cy="368686"/>
          </a:xfrm>
        </p:spPr>
        <p:txBody>
          <a:bodyPr/>
          <a:lstStyle/>
          <a:p>
            <a:r>
              <a:rPr lang="en-US" sz="1050" b="1" dirty="0"/>
              <a:t>11 videos with content from 8 ad-supported TV shows were among the top #5 daily trending videos over a 10-day period in the summer</a:t>
            </a:r>
          </a:p>
        </p:txBody>
      </p:sp>
      <p:sp>
        <p:nvSpPr>
          <p:cNvPr id="4" name="Text Placeholder 3">
            <a:extLst>
              <a:ext uri="{FF2B5EF4-FFF2-40B4-BE49-F238E27FC236}">
                <a16:creationId xmlns:a16="http://schemas.microsoft.com/office/drawing/2014/main" id="{D234A2B0-FF83-4FCD-BC5C-4A74E34D11B5}"/>
              </a:ext>
            </a:extLst>
          </p:cNvPr>
          <p:cNvSpPr>
            <a:spLocks noGrp="1"/>
          </p:cNvSpPr>
          <p:nvPr>
            <p:ph type="body" sz="quarter" idx="14"/>
          </p:nvPr>
        </p:nvSpPr>
        <p:spPr>
          <a:xfrm>
            <a:off x="321734" y="6510637"/>
            <a:ext cx="7303760" cy="335447"/>
          </a:xfrm>
        </p:spPr>
        <p:txBody>
          <a:bodyPr/>
          <a:lstStyle/>
          <a:p>
            <a:r>
              <a:rPr lang="en-US" sz="800" dirty="0"/>
              <a:t>Source: VAB custom analysis based on Top Trending YouTube Videos from YouTube.com, 7/29/17-8/9/17.  Video Views reflect counts as of September 19</a:t>
            </a:r>
            <a:r>
              <a:rPr lang="en-US" sz="800" baseline="30000" dirty="0"/>
              <a:t>th</a:t>
            </a:r>
            <a:r>
              <a:rPr lang="en-US" sz="800" dirty="0"/>
              <a:t>, 2017.</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2686" y="1532300"/>
            <a:ext cx="1928615" cy="10627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494366" y="1338275"/>
            <a:ext cx="1825255" cy="215444"/>
          </a:xfrm>
          <a:prstGeom prst="rect">
            <a:avLst/>
          </a:prstGeom>
          <a:noFill/>
        </p:spPr>
        <p:txBody>
          <a:bodyPr wrap="square" rtlCol="0">
            <a:spAutoFit/>
          </a:bodyPr>
          <a:lstStyle>
            <a:defPPr>
              <a:defRPr lang="en-US"/>
            </a:defPPr>
            <a:lvl1pPr algn="ctr">
              <a:defRPr sz="900" b="1" i="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Usher Carpool Karaoke</a:t>
            </a:r>
          </a:p>
        </p:txBody>
      </p:sp>
      <p:grpSp>
        <p:nvGrpSpPr>
          <p:cNvPr id="11" name="Group 10"/>
          <p:cNvGrpSpPr/>
          <p:nvPr/>
        </p:nvGrpSpPr>
        <p:grpSpPr>
          <a:xfrm>
            <a:off x="674832" y="2587419"/>
            <a:ext cx="1464323" cy="238423"/>
            <a:chOff x="715812" y="2643372"/>
            <a:chExt cx="1464323" cy="238423"/>
          </a:xfrm>
        </p:grpSpPr>
        <p:pic>
          <p:nvPicPr>
            <p:cNvPr id="28" name="Picture 27" descr="Image result for youtube logo">
              <a:extLst>
                <a:ext uri="{FF2B5EF4-FFF2-40B4-BE49-F238E27FC236}">
                  <a16:creationId xmlns:a16="http://schemas.microsoft.com/office/drawing/2014/main" id="{0A7E1A02-A6D6-466A-8920-43C97D146E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78" b="32231"/>
            <a:stretch/>
          </p:blipFill>
          <p:spPr bwMode="auto">
            <a:xfrm>
              <a:off x="715812" y="2643372"/>
              <a:ext cx="599095" cy="2242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38705" y="2650963"/>
              <a:ext cx="94143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15MM Views</a:t>
              </a:r>
            </a:p>
          </p:txBody>
        </p:sp>
      </p:grpSp>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25648" y="4735311"/>
            <a:ext cx="1897128" cy="10548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 name="TextBox 41"/>
          <p:cNvSpPr txBox="1"/>
          <p:nvPr/>
        </p:nvSpPr>
        <p:spPr>
          <a:xfrm>
            <a:off x="3569933" y="4415847"/>
            <a:ext cx="2208559" cy="338554"/>
          </a:xfrm>
          <a:prstGeom prst="rect">
            <a:avLst/>
          </a:prstGeom>
          <a:noFill/>
        </p:spPr>
        <p:txBody>
          <a:bodyPr wrap="square" rtlCol="0">
            <a:spAutoFit/>
          </a:bodyPr>
          <a:lstStyle>
            <a:defPPr>
              <a:defRPr lang="en-US"/>
            </a:defPPr>
            <a:lvl1pPr algn="ctr">
              <a:defRPr sz="1100" b="1" i="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Colin Cloud: Mind Reader Amazes Mel B and Howie Mandel </a:t>
            </a:r>
          </a:p>
        </p:txBody>
      </p:sp>
      <p:grpSp>
        <p:nvGrpSpPr>
          <p:cNvPr id="43" name="Group 42"/>
          <p:cNvGrpSpPr/>
          <p:nvPr/>
        </p:nvGrpSpPr>
        <p:grpSpPr>
          <a:xfrm>
            <a:off x="3942051" y="5783378"/>
            <a:ext cx="1464323" cy="238423"/>
            <a:chOff x="715812" y="2643372"/>
            <a:chExt cx="1464323" cy="238423"/>
          </a:xfrm>
        </p:grpSpPr>
        <p:pic>
          <p:nvPicPr>
            <p:cNvPr id="44" name="Picture 43" descr="Image result for youtube logo">
              <a:extLst>
                <a:ext uri="{FF2B5EF4-FFF2-40B4-BE49-F238E27FC236}">
                  <a16:creationId xmlns:a16="http://schemas.microsoft.com/office/drawing/2014/main" id="{0A7E1A02-A6D6-466A-8920-43C97D146E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78" b="32231"/>
            <a:stretch/>
          </p:blipFill>
          <p:spPr bwMode="auto">
            <a:xfrm>
              <a:off x="715812" y="2643372"/>
              <a:ext cx="599095" cy="2242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238705" y="2650963"/>
              <a:ext cx="94143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2.5MM Views</a:t>
              </a:r>
            </a:p>
          </p:txBody>
        </p:sp>
      </p:grpSp>
      <p:pic>
        <p:nvPicPr>
          <p:cNvPr id="205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6212" y="3144783"/>
            <a:ext cx="1928615" cy="10705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9" name="Group 38"/>
          <p:cNvGrpSpPr/>
          <p:nvPr/>
        </p:nvGrpSpPr>
        <p:grpSpPr>
          <a:xfrm>
            <a:off x="7018358" y="4187881"/>
            <a:ext cx="1464323" cy="238423"/>
            <a:chOff x="715812" y="2643372"/>
            <a:chExt cx="1464323" cy="238423"/>
          </a:xfrm>
        </p:grpSpPr>
        <p:pic>
          <p:nvPicPr>
            <p:cNvPr id="40" name="Picture 39" descr="Image result for youtube logo">
              <a:extLst>
                <a:ext uri="{FF2B5EF4-FFF2-40B4-BE49-F238E27FC236}">
                  <a16:creationId xmlns:a16="http://schemas.microsoft.com/office/drawing/2014/main" id="{0A7E1A02-A6D6-466A-8920-43C97D146E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78" b="32231"/>
            <a:stretch/>
          </p:blipFill>
          <p:spPr bwMode="auto">
            <a:xfrm>
              <a:off x="715812" y="2643372"/>
              <a:ext cx="599095" cy="2242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1238705" y="2650963"/>
              <a:ext cx="94143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3MM Views</a:t>
              </a:r>
            </a:p>
          </p:txBody>
        </p:sp>
      </p:grpSp>
      <p:sp>
        <p:nvSpPr>
          <p:cNvPr id="46" name="TextBox 45"/>
          <p:cNvSpPr txBox="1"/>
          <p:nvPr/>
        </p:nvSpPr>
        <p:spPr>
          <a:xfrm>
            <a:off x="6646240" y="2780707"/>
            <a:ext cx="2208559" cy="338554"/>
          </a:xfrm>
          <a:prstGeom prst="rect">
            <a:avLst/>
          </a:prstGeom>
          <a:noFill/>
        </p:spPr>
        <p:txBody>
          <a:bodyPr wrap="square" rtlCol="0">
            <a:spAutoFit/>
          </a:bodyPr>
          <a:lstStyle>
            <a:defPPr>
              <a:defRPr lang="en-US"/>
            </a:defPPr>
            <a:lvl1pPr algn="ctr">
              <a:defRPr sz="1100" b="1" i="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Chaos in the White House: Scaramucci and Priebus Are Out</a:t>
            </a:r>
          </a:p>
        </p:txBody>
      </p:sp>
      <p:pic>
        <p:nvPicPr>
          <p:cNvPr id="2057"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02059" y="3156591"/>
            <a:ext cx="1920744" cy="10469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7" name="Group 46"/>
          <p:cNvGrpSpPr/>
          <p:nvPr/>
        </p:nvGrpSpPr>
        <p:grpSpPr>
          <a:xfrm>
            <a:off x="4930270" y="4166631"/>
            <a:ext cx="1464323" cy="238423"/>
            <a:chOff x="715812" y="2643372"/>
            <a:chExt cx="1464323" cy="238423"/>
          </a:xfrm>
        </p:grpSpPr>
        <p:pic>
          <p:nvPicPr>
            <p:cNvPr id="48" name="Picture 47" descr="Image result for youtube logo">
              <a:extLst>
                <a:ext uri="{FF2B5EF4-FFF2-40B4-BE49-F238E27FC236}">
                  <a16:creationId xmlns:a16="http://schemas.microsoft.com/office/drawing/2014/main" id="{0A7E1A02-A6D6-466A-8920-43C97D146E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78" b="32231"/>
            <a:stretch/>
          </p:blipFill>
          <p:spPr bwMode="auto">
            <a:xfrm>
              <a:off x="715812" y="2643372"/>
              <a:ext cx="599095" cy="2242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1238705" y="2650963"/>
              <a:ext cx="94143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3.1MM Views</a:t>
              </a:r>
            </a:p>
          </p:txBody>
        </p:sp>
      </p:grpSp>
      <p:sp>
        <p:nvSpPr>
          <p:cNvPr id="13" name="TextBox 12"/>
          <p:cNvSpPr txBox="1"/>
          <p:nvPr/>
        </p:nvSpPr>
        <p:spPr>
          <a:xfrm>
            <a:off x="4521534" y="2818669"/>
            <a:ext cx="2281795" cy="338554"/>
          </a:xfrm>
          <a:prstGeom prst="rect">
            <a:avLst/>
          </a:prstGeom>
          <a:noFill/>
        </p:spPr>
        <p:txBody>
          <a:bodyPr wrap="square" rtlCol="0">
            <a:spAutoFit/>
          </a:bodyPr>
          <a:lstStyle>
            <a:defPPr>
              <a:defRPr lang="en-US"/>
            </a:defPPr>
            <a:lvl1pPr algn="ctr">
              <a:defRPr sz="900" b="1" i="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Trump Goes on Vacation While His Team Debuts So-Called "Real News"</a:t>
            </a:r>
          </a:p>
        </p:txBody>
      </p:sp>
      <p:pic>
        <p:nvPicPr>
          <p:cNvPr id="2060"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976919" y="4727439"/>
            <a:ext cx="1928615" cy="10705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6140670" y="4488268"/>
            <a:ext cx="1601112" cy="215444"/>
          </a:xfrm>
          <a:prstGeom prst="rect">
            <a:avLst/>
          </a:prstGeom>
          <a:noFill/>
        </p:spPr>
        <p:txBody>
          <a:bodyPr wrap="square" rtlCol="0">
            <a:spAutoFit/>
          </a:bodyPr>
          <a:lstStyle>
            <a:defPPr>
              <a:defRPr lang="en-US"/>
            </a:defPPr>
            <a:lvl1pPr algn="ctr">
              <a:defRPr sz="900" b="1" i="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Les Twins: World Finals</a:t>
            </a:r>
          </a:p>
        </p:txBody>
      </p:sp>
      <p:grpSp>
        <p:nvGrpSpPr>
          <p:cNvPr id="19" name="Group 18"/>
          <p:cNvGrpSpPr/>
          <p:nvPr/>
        </p:nvGrpSpPr>
        <p:grpSpPr>
          <a:xfrm>
            <a:off x="6217106" y="5783378"/>
            <a:ext cx="1448240" cy="238423"/>
            <a:chOff x="584610" y="4275558"/>
            <a:chExt cx="1448240" cy="238423"/>
          </a:xfrm>
        </p:grpSpPr>
        <p:pic>
          <p:nvPicPr>
            <p:cNvPr id="51" name="Picture 50" descr="Image result for youtube logo">
              <a:extLst>
                <a:ext uri="{FF2B5EF4-FFF2-40B4-BE49-F238E27FC236}">
                  <a16:creationId xmlns:a16="http://schemas.microsoft.com/office/drawing/2014/main" id="{0A7E1A02-A6D6-466A-8920-43C97D146E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78" b="32231"/>
            <a:stretch/>
          </p:blipFill>
          <p:spPr bwMode="auto">
            <a:xfrm>
              <a:off x="584610" y="4275558"/>
              <a:ext cx="599095" cy="2242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1091420" y="4283149"/>
              <a:ext cx="94143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1.1MM Views</a:t>
              </a:r>
            </a:p>
          </p:txBody>
        </p:sp>
      </p:grpSp>
      <p:sp>
        <p:nvSpPr>
          <p:cNvPr id="54" name="TextBox 53"/>
          <p:cNvSpPr txBox="1"/>
          <p:nvPr/>
        </p:nvSpPr>
        <p:spPr>
          <a:xfrm>
            <a:off x="2390481" y="2810891"/>
            <a:ext cx="2344188" cy="338554"/>
          </a:xfrm>
          <a:prstGeom prst="rect">
            <a:avLst/>
          </a:prstGeom>
          <a:noFill/>
        </p:spPr>
        <p:txBody>
          <a:bodyPr wrap="square" rtlCol="0">
            <a:spAutoFit/>
          </a:bodyPr>
          <a:lstStyle>
            <a:defPPr>
              <a:defRPr lang="en-US"/>
            </a:defPPr>
            <a:lvl1pPr algn="ctr">
              <a:defRPr sz="900" b="1" i="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Preacher Lawson: Comedian Hilariously Describes Being Catfished Online</a:t>
            </a:r>
          </a:p>
        </p:txBody>
      </p:sp>
      <p:grpSp>
        <p:nvGrpSpPr>
          <p:cNvPr id="55" name="Group 54"/>
          <p:cNvGrpSpPr/>
          <p:nvPr/>
        </p:nvGrpSpPr>
        <p:grpSpPr>
          <a:xfrm>
            <a:off x="2838455" y="4186984"/>
            <a:ext cx="1448240" cy="238423"/>
            <a:chOff x="584610" y="4275558"/>
            <a:chExt cx="1448240" cy="238423"/>
          </a:xfrm>
        </p:grpSpPr>
        <p:pic>
          <p:nvPicPr>
            <p:cNvPr id="56" name="Picture 55" descr="Image result for youtube logo">
              <a:extLst>
                <a:ext uri="{FF2B5EF4-FFF2-40B4-BE49-F238E27FC236}">
                  <a16:creationId xmlns:a16="http://schemas.microsoft.com/office/drawing/2014/main" id="{0A7E1A02-A6D6-466A-8920-43C97D146E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78" b="32231"/>
            <a:stretch/>
          </p:blipFill>
          <p:spPr bwMode="auto">
            <a:xfrm>
              <a:off x="584610" y="4275558"/>
              <a:ext cx="599095" cy="2242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1091420" y="4283149"/>
              <a:ext cx="94143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3.4MM Views</a:t>
              </a:r>
            </a:p>
          </p:txBody>
        </p:sp>
      </p:grpSp>
      <p:pic>
        <p:nvPicPr>
          <p:cNvPr id="1025" name="Picture 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06139" y="3145348"/>
            <a:ext cx="1912873" cy="1069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54493" y="3144783"/>
            <a:ext cx="1905000" cy="10705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455906" y="2809598"/>
            <a:ext cx="1902174" cy="338554"/>
          </a:xfrm>
          <a:prstGeom prst="rect">
            <a:avLst/>
          </a:prstGeom>
          <a:noFill/>
        </p:spPr>
        <p:txBody>
          <a:bodyPr wrap="square" rtlCol="0">
            <a:spAutoFit/>
          </a:bodyPr>
          <a:lstStyle>
            <a:defPPr>
              <a:defRPr lang="en-US"/>
            </a:defPPr>
            <a:lvl1pPr algn="ctr">
              <a:defRPr sz="900" b="1" i="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A Devastated Stephen Colbert Sings Farewell To The Mooch</a:t>
            </a:r>
          </a:p>
        </p:txBody>
      </p:sp>
      <p:grpSp>
        <p:nvGrpSpPr>
          <p:cNvPr id="61" name="Group 60"/>
          <p:cNvGrpSpPr/>
          <p:nvPr/>
        </p:nvGrpSpPr>
        <p:grpSpPr>
          <a:xfrm>
            <a:off x="682873" y="4196577"/>
            <a:ext cx="1448240" cy="238423"/>
            <a:chOff x="584610" y="4275558"/>
            <a:chExt cx="1448240" cy="238423"/>
          </a:xfrm>
        </p:grpSpPr>
        <p:pic>
          <p:nvPicPr>
            <p:cNvPr id="62" name="Picture 61" descr="Image result for youtube logo">
              <a:extLst>
                <a:ext uri="{FF2B5EF4-FFF2-40B4-BE49-F238E27FC236}">
                  <a16:creationId xmlns:a16="http://schemas.microsoft.com/office/drawing/2014/main" id="{0A7E1A02-A6D6-466A-8920-43C97D146E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78" b="32231"/>
            <a:stretch/>
          </p:blipFill>
          <p:spPr bwMode="auto">
            <a:xfrm>
              <a:off x="584610" y="4275558"/>
              <a:ext cx="599095" cy="2242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1091420" y="4283149"/>
              <a:ext cx="94143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3.5MM Views</a:t>
              </a:r>
            </a:p>
          </p:txBody>
        </p:sp>
      </p:grpSp>
      <p:pic>
        <p:nvPicPr>
          <p:cNvPr id="2058"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610075" y="1540172"/>
            <a:ext cx="1905000" cy="10469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64" name="Group 63"/>
          <p:cNvGrpSpPr/>
          <p:nvPr/>
        </p:nvGrpSpPr>
        <p:grpSpPr>
          <a:xfrm>
            <a:off x="2838455" y="2585937"/>
            <a:ext cx="1448240" cy="238423"/>
            <a:chOff x="584610" y="4275558"/>
            <a:chExt cx="1448240" cy="238423"/>
          </a:xfrm>
        </p:grpSpPr>
        <p:pic>
          <p:nvPicPr>
            <p:cNvPr id="65" name="Picture 64" descr="Image result for youtube logo">
              <a:extLst>
                <a:ext uri="{FF2B5EF4-FFF2-40B4-BE49-F238E27FC236}">
                  <a16:creationId xmlns:a16="http://schemas.microsoft.com/office/drawing/2014/main" id="{0A7E1A02-A6D6-466A-8920-43C97D146E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78" b="32231"/>
            <a:stretch/>
          </p:blipFill>
          <p:spPr bwMode="auto">
            <a:xfrm>
              <a:off x="584610" y="4275558"/>
              <a:ext cx="599095" cy="2242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1091420" y="4283149"/>
              <a:ext cx="94143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13MM Views</a:t>
              </a:r>
            </a:p>
          </p:txBody>
        </p:sp>
      </p:grpSp>
      <p:sp>
        <p:nvSpPr>
          <p:cNvPr id="67" name="TextBox 66"/>
          <p:cNvSpPr txBox="1"/>
          <p:nvPr/>
        </p:nvSpPr>
        <p:spPr>
          <a:xfrm>
            <a:off x="2611488" y="1209844"/>
            <a:ext cx="1902174" cy="338554"/>
          </a:xfrm>
          <a:prstGeom prst="rect">
            <a:avLst/>
          </a:prstGeom>
          <a:noFill/>
        </p:spPr>
        <p:txBody>
          <a:bodyPr wrap="square" rtlCol="0">
            <a:spAutoFit/>
          </a:bodyPr>
          <a:lstStyle>
            <a:defPPr>
              <a:defRPr lang="en-US"/>
            </a:defPPr>
            <a:lvl1pPr algn="ctr">
              <a:defRPr sz="900" b="1" i="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Carpool Karaoke: The Series -  Will Smith and James Corden</a:t>
            </a:r>
          </a:p>
        </p:txBody>
      </p:sp>
      <p:pic>
        <p:nvPicPr>
          <p:cNvPr id="2059"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713867" y="1528364"/>
            <a:ext cx="1897128" cy="10705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 name="TextBox 31"/>
          <p:cNvSpPr txBox="1"/>
          <p:nvPr/>
        </p:nvSpPr>
        <p:spPr>
          <a:xfrm>
            <a:off x="4824526" y="1191820"/>
            <a:ext cx="1675810" cy="338554"/>
          </a:xfrm>
          <a:prstGeom prst="rect">
            <a:avLst/>
          </a:prstGeom>
          <a:noFill/>
        </p:spPr>
        <p:txBody>
          <a:bodyPr wrap="square" rtlCol="0">
            <a:spAutoFit/>
          </a:bodyPr>
          <a:lstStyle>
            <a:defPPr>
              <a:defRPr lang="en-US"/>
            </a:defPPr>
            <a:lvl1pPr algn="ctr">
              <a:defRPr sz="900" b="1" i="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Camp Winnipesaukee with Justin Timberlake</a:t>
            </a:r>
          </a:p>
        </p:txBody>
      </p:sp>
      <p:grpSp>
        <p:nvGrpSpPr>
          <p:cNvPr id="76" name="Group 75"/>
          <p:cNvGrpSpPr/>
          <p:nvPr/>
        </p:nvGrpSpPr>
        <p:grpSpPr>
          <a:xfrm>
            <a:off x="4938311" y="2607709"/>
            <a:ext cx="1448240" cy="238423"/>
            <a:chOff x="1589309" y="5757776"/>
            <a:chExt cx="1448240" cy="238423"/>
          </a:xfrm>
        </p:grpSpPr>
        <p:pic>
          <p:nvPicPr>
            <p:cNvPr id="77" name="Picture 76" descr="Image result for youtube logo">
              <a:extLst>
                <a:ext uri="{FF2B5EF4-FFF2-40B4-BE49-F238E27FC236}">
                  <a16:creationId xmlns:a16="http://schemas.microsoft.com/office/drawing/2014/main" id="{0A7E1A02-A6D6-466A-8920-43C97D146E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78" b="32231"/>
            <a:stretch/>
          </p:blipFill>
          <p:spPr bwMode="auto">
            <a:xfrm>
              <a:off x="1589309" y="5757776"/>
              <a:ext cx="599095" cy="2242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78" name="TextBox 77"/>
            <p:cNvSpPr txBox="1"/>
            <p:nvPr/>
          </p:nvSpPr>
          <p:spPr>
            <a:xfrm>
              <a:off x="2096119" y="5765367"/>
              <a:ext cx="94143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5.2MM Views</a:t>
              </a:r>
            </a:p>
          </p:txBody>
        </p:sp>
      </p:grpSp>
      <p:pic>
        <p:nvPicPr>
          <p:cNvPr id="2054" name="Picture 6"/>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30109" y="4723503"/>
            <a:ext cx="1920744" cy="1078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7" name="Group 26"/>
          <p:cNvGrpSpPr/>
          <p:nvPr/>
        </p:nvGrpSpPr>
        <p:grpSpPr>
          <a:xfrm>
            <a:off x="1666361" y="5783378"/>
            <a:ext cx="1448240" cy="238423"/>
            <a:chOff x="1589309" y="5757776"/>
            <a:chExt cx="1448240" cy="238423"/>
          </a:xfrm>
        </p:grpSpPr>
        <p:pic>
          <p:nvPicPr>
            <p:cNvPr id="73" name="Picture 72" descr="Image result for youtube logo">
              <a:extLst>
                <a:ext uri="{FF2B5EF4-FFF2-40B4-BE49-F238E27FC236}">
                  <a16:creationId xmlns:a16="http://schemas.microsoft.com/office/drawing/2014/main" id="{0A7E1A02-A6D6-466A-8920-43C97D146E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78" b="32231"/>
            <a:stretch/>
          </p:blipFill>
          <p:spPr bwMode="auto">
            <a:xfrm>
              <a:off x="1589309" y="5757776"/>
              <a:ext cx="599095" cy="2242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2096119" y="5765367"/>
              <a:ext cx="94143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2.8MM Views</a:t>
              </a:r>
            </a:p>
          </p:txBody>
        </p:sp>
      </p:grpSp>
      <p:sp>
        <p:nvSpPr>
          <p:cNvPr id="29" name="TextBox 28"/>
          <p:cNvSpPr txBox="1"/>
          <p:nvPr/>
        </p:nvSpPr>
        <p:spPr>
          <a:xfrm>
            <a:off x="1047077" y="4431996"/>
            <a:ext cx="2686808" cy="338554"/>
          </a:xfrm>
          <a:prstGeom prst="rect">
            <a:avLst/>
          </a:prstGeom>
          <a:noFill/>
        </p:spPr>
        <p:txBody>
          <a:bodyPr wrap="square" rtlCol="0">
            <a:spAutoFit/>
          </a:bodyPr>
          <a:lstStyle>
            <a:defPPr>
              <a:defRPr lang="en-US"/>
            </a:defPPr>
            <a:lvl1pPr algn="ctr">
              <a:defRPr sz="900" b="1" i="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Scaramucci and Priebus Are Out, Trump Threatens to Blow Up Obamacare: A Closer Look</a:t>
            </a:r>
          </a:p>
        </p:txBody>
      </p:sp>
      <p:pic>
        <p:nvPicPr>
          <p:cNvPr id="2052" name="Picture 4"/>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790147" y="1524428"/>
            <a:ext cx="1920744" cy="1078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79" name="Group 78"/>
          <p:cNvGrpSpPr/>
          <p:nvPr/>
        </p:nvGrpSpPr>
        <p:grpSpPr>
          <a:xfrm>
            <a:off x="7026399" y="2607952"/>
            <a:ext cx="1448240" cy="238423"/>
            <a:chOff x="1589309" y="5757776"/>
            <a:chExt cx="1448240" cy="238423"/>
          </a:xfrm>
        </p:grpSpPr>
        <p:pic>
          <p:nvPicPr>
            <p:cNvPr id="80" name="Picture 79" descr="Image result for youtube logo">
              <a:extLst>
                <a:ext uri="{FF2B5EF4-FFF2-40B4-BE49-F238E27FC236}">
                  <a16:creationId xmlns:a16="http://schemas.microsoft.com/office/drawing/2014/main" id="{0A7E1A02-A6D6-466A-8920-43C97D146E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78" b="32231"/>
            <a:stretch/>
          </p:blipFill>
          <p:spPr bwMode="auto">
            <a:xfrm>
              <a:off x="1589309" y="5757776"/>
              <a:ext cx="599095" cy="2242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2096119" y="5765367"/>
              <a:ext cx="94143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4.3MM Views</a:t>
              </a:r>
            </a:p>
          </p:txBody>
        </p:sp>
      </p:grpSp>
      <p:sp>
        <p:nvSpPr>
          <p:cNvPr id="2048" name="TextBox 2047"/>
          <p:cNvSpPr txBox="1"/>
          <p:nvPr/>
        </p:nvSpPr>
        <p:spPr>
          <a:xfrm>
            <a:off x="6603649" y="1316496"/>
            <a:ext cx="2293741" cy="215444"/>
          </a:xfrm>
          <a:prstGeom prst="rect">
            <a:avLst/>
          </a:prstGeom>
          <a:noFill/>
        </p:spPr>
        <p:txBody>
          <a:bodyPr wrap="square" rtlCol="0">
            <a:spAutoFit/>
          </a:bodyPr>
          <a:lstStyle>
            <a:defPPr>
              <a:defRPr lang="en-US"/>
            </a:defPPr>
            <a:lvl1pPr algn="ctr">
              <a:defRPr sz="900" b="1" i="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sng" strike="noStrike" kern="1200" cap="none" spc="0" normalizeH="0" baseline="0" noProof="0" dirty="0">
                <a:ln>
                  <a:noFill/>
                </a:ln>
                <a:solidFill>
                  <a:prstClr val="black"/>
                </a:solidFill>
                <a:effectLst/>
                <a:uLnTx/>
                <a:uFillTx/>
                <a:latin typeface="Trebuchet MS"/>
                <a:ea typeface="+mn-ea"/>
                <a:cs typeface="+mn-cs"/>
              </a:rPr>
              <a:t>Film Theory - Why Morty Will Kill Rick</a:t>
            </a:r>
          </a:p>
        </p:txBody>
      </p:sp>
      <p:sp>
        <p:nvSpPr>
          <p:cNvPr id="60" name="Text Placeholder 4">
            <a:extLst>
              <a:ext uri="{FF2B5EF4-FFF2-40B4-BE49-F238E27FC236}">
                <a16:creationId xmlns:a16="http://schemas.microsoft.com/office/drawing/2014/main" id="{29230C80-3AEF-49E2-B7E2-D865DE35FDEC}"/>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1889031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Contents</a:t>
            </a:r>
          </a:p>
        </p:txBody>
      </p:sp>
      <p:sp>
        <p:nvSpPr>
          <p:cNvPr id="5" name="TextBox 4">
            <a:extLst>
              <a:ext uri="{FF2B5EF4-FFF2-40B4-BE49-F238E27FC236}">
                <a16:creationId xmlns:a16="http://schemas.microsoft.com/office/drawing/2014/main" id="{A190208C-9BB2-4893-82E5-B204DD2FADB7}"/>
              </a:ext>
            </a:extLst>
          </p:cNvPr>
          <p:cNvSpPr txBox="1"/>
          <p:nvPr/>
        </p:nvSpPr>
        <p:spPr>
          <a:xfrm>
            <a:off x="1530953" y="985958"/>
            <a:ext cx="6361298"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The Epicenter of American Society: TV </a:t>
            </a:r>
            <a:r>
              <a:rPr kumimoji="0" lang="en-US" sz="1400" b="1" i="1" u="sng" strike="noStrike" kern="0" cap="none" spc="0" normalizeH="0" baseline="0" noProof="0" dirty="0">
                <a:ln>
                  <a:noFill/>
                </a:ln>
                <a:effectLst/>
                <a:uLnTx/>
                <a:uFillTx/>
                <a:latin typeface="Trebuchet MS" panose="020B0603020202020204" pitchFamily="34" charset="0"/>
                <a:ea typeface="+mn-ea"/>
                <a:cs typeface="+mn-cs"/>
              </a:rPr>
              <a:t>IS</a:t>
            </a: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 Everywhere		3-7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kern="0" dirty="0">
                <a:latin typeface="Trebuchet MS" panose="020B0603020202020204" pitchFamily="34" charset="0"/>
              </a:rPr>
              <a:t>No Platform Drives…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effectLst/>
              <a:uLnTx/>
              <a:uFillTx/>
              <a:latin typeface="Trebuchet MS" panose="020B0603020202020204" pitchFamily="34" charset="0"/>
              <a:ea typeface="+mn-ea"/>
              <a:cs typeface="+mn-cs"/>
            </a:endParaRPr>
          </a:p>
          <a:p>
            <a:pPr lvl="1" defTabSz="914400">
              <a:defRPr/>
            </a:pPr>
            <a:r>
              <a:rPr kumimoji="0" lang="en-US" sz="1400" b="1" u="sng" strike="noStrike" kern="0" cap="none" spc="0" normalizeH="0" baseline="0" noProof="0" dirty="0">
                <a:ln>
                  <a:noFill/>
                </a:ln>
                <a:effectLst/>
                <a:uLnTx/>
                <a:uFillTx/>
                <a:latin typeface="Trebuchet MS" panose="020B0603020202020204" pitchFamily="34" charset="0"/>
                <a:ea typeface="+mn-ea"/>
                <a:cs typeface="+mn-cs"/>
              </a:rPr>
              <a:t>Culture</a:t>
            </a: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					8-30</a:t>
            </a:r>
            <a:endParaRPr kumimoji="0" lang="en-US" sz="1200" b="1" i="0" u="none" strike="noStrike" kern="0" cap="none" spc="0" normalizeH="0" baseline="0" noProof="0" dirty="0">
              <a:ln>
                <a:noFill/>
              </a:ln>
              <a:effectLst/>
              <a:uLnTx/>
              <a:uFillTx/>
              <a:latin typeface="Trebuchet MS" panose="020B0603020202020204" pitchFamily="34" charset="0"/>
              <a:ea typeface="+mn-ea"/>
              <a:cs typeface="+mn-cs"/>
            </a:endParaRPr>
          </a:p>
          <a:p>
            <a:pPr marL="1085850" lvl="2" indent="-171450" defTabSz="914400">
              <a:buFont typeface="Arial" panose="020B0604020202020204" pitchFamily="34" charset="0"/>
              <a:buChar char="•"/>
              <a:defRPr/>
            </a:pPr>
            <a:r>
              <a:rPr kumimoji="0" lang="en-US" sz="1050" i="0" u="none" strike="noStrike" kern="0" cap="none" spc="0" normalizeH="0" baseline="0" noProof="0" dirty="0">
                <a:ln>
                  <a:noFill/>
                </a:ln>
                <a:effectLst/>
                <a:uLnTx/>
                <a:uFillTx/>
                <a:latin typeface="Trebuchet MS" panose="020B0603020202020204" pitchFamily="34" charset="0"/>
                <a:ea typeface="+mn-ea"/>
                <a:cs typeface="+mn-cs"/>
              </a:rPr>
              <a:t>TV Brands’ &amp; The “Physical World”			9-17</a:t>
            </a:r>
          </a:p>
          <a:p>
            <a:pPr marL="1085850" lvl="2" indent="-171450" defTabSz="914400">
              <a:buFont typeface="Arial" panose="020B0604020202020204" pitchFamily="34" charset="0"/>
              <a:buChar char="•"/>
              <a:defRPr/>
            </a:pPr>
            <a:r>
              <a:rPr kumimoji="0" lang="en-US" sz="1050" i="0" u="none" strike="noStrike" kern="0" cap="none" spc="0" normalizeH="0" baseline="0" noProof="0" dirty="0">
                <a:ln>
                  <a:noFill/>
                </a:ln>
                <a:effectLst/>
                <a:uLnTx/>
                <a:uFillTx/>
                <a:latin typeface="Trebuchet MS" panose="020B0603020202020204" pitchFamily="34" charset="0"/>
                <a:ea typeface="+mn-ea"/>
                <a:cs typeface="+mn-cs"/>
              </a:rPr>
              <a:t>TV Brands’ &amp; The </a:t>
            </a:r>
            <a:r>
              <a:rPr lang="en-US" sz="1050" kern="0" dirty="0">
                <a:latin typeface="Trebuchet MS" panose="020B0603020202020204" pitchFamily="34" charset="0"/>
              </a:rPr>
              <a:t>Digital</a:t>
            </a:r>
            <a:r>
              <a:rPr kumimoji="0" lang="en-US" sz="1050" i="0" u="none" strike="noStrike" kern="0" cap="none" spc="0" normalizeH="0" baseline="0" noProof="0" dirty="0">
                <a:ln>
                  <a:noFill/>
                </a:ln>
                <a:effectLst/>
                <a:uLnTx/>
                <a:uFillTx/>
                <a:latin typeface="Trebuchet MS" panose="020B0603020202020204" pitchFamily="34" charset="0"/>
                <a:ea typeface="+mn-ea"/>
                <a:cs typeface="+mn-cs"/>
              </a:rPr>
              <a:t> Realm”			18-22</a:t>
            </a:r>
          </a:p>
          <a:p>
            <a:pPr marL="1085850" lvl="2" indent="-171450" defTabSz="914400">
              <a:buFont typeface="Arial" panose="020B0604020202020204" pitchFamily="34" charset="0"/>
              <a:buChar char="•"/>
              <a:defRPr/>
            </a:pPr>
            <a:r>
              <a:rPr kumimoji="0" lang="en-US" sz="1050" i="0" u="none" strike="noStrike" kern="0" cap="none" spc="0" normalizeH="0" baseline="0" noProof="0" dirty="0">
                <a:ln>
                  <a:noFill/>
                </a:ln>
                <a:effectLst/>
                <a:uLnTx/>
                <a:uFillTx/>
                <a:latin typeface="Trebuchet MS" panose="020B0603020202020204" pitchFamily="34" charset="0"/>
                <a:ea typeface="+mn-ea"/>
                <a:cs typeface="+mn-cs"/>
              </a:rPr>
              <a:t>TV Commercials &amp; Popular Culture			23-26</a:t>
            </a:r>
          </a:p>
          <a:p>
            <a:pPr marL="1085850" lvl="2" indent="-171450" defTabSz="914400">
              <a:buFont typeface="Arial" panose="020B0604020202020204" pitchFamily="34" charset="0"/>
              <a:buChar char="•"/>
              <a:defRPr/>
            </a:pPr>
            <a:r>
              <a:rPr lang="en-US" sz="1050" kern="0" dirty="0">
                <a:latin typeface="Trebuchet MS" panose="020B0603020202020204" pitchFamily="34" charset="0"/>
              </a:rPr>
              <a:t>How Popular is Ad-Supported TV </a:t>
            </a:r>
            <a:r>
              <a:rPr lang="en-US" sz="1050" kern="0">
                <a:latin typeface="Trebuchet MS" panose="020B0603020202020204" pitchFamily="34" charset="0"/>
              </a:rPr>
              <a:t>in Culture</a:t>
            </a:r>
            <a:r>
              <a:rPr lang="en-US" sz="1050" kern="0" dirty="0">
                <a:latin typeface="Trebuchet MS" panose="020B0603020202020204" pitchFamily="34" charset="0"/>
              </a:rPr>
              <a:t>?		27-30 </a:t>
            </a:r>
            <a:endParaRPr kumimoji="0" lang="en-US" sz="1050" i="0" u="none" strike="noStrike" kern="0" cap="none" spc="0" normalizeH="0" baseline="0" noProof="0" dirty="0">
              <a:ln>
                <a:noFill/>
              </a:ln>
              <a:effectLst/>
              <a:uLnTx/>
              <a:uFillTx/>
              <a:latin typeface="Trebuchet MS" panose="020B0603020202020204" pitchFamily="34" charset="0"/>
              <a:ea typeface="+mn-ea"/>
              <a:cs typeface="+mn-cs"/>
            </a:endParaRPr>
          </a:p>
          <a:p>
            <a:pPr lvl="1" defTabSz="914400">
              <a:defRPr/>
            </a:pPr>
            <a:endParaRPr kumimoji="0" lang="en-US" sz="1100" b="1" i="0" u="none" strike="noStrike" kern="0" cap="none" spc="0" normalizeH="0" baseline="0" noProof="0" dirty="0">
              <a:ln>
                <a:noFill/>
              </a:ln>
              <a:effectLst/>
              <a:uLnTx/>
              <a:uFillTx/>
              <a:latin typeface="Trebuchet MS" panose="020B0603020202020204" pitchFamily="34" charset="0"/>
              <a:ea typeface="+mn-ea"/>
              <a:cs typeface="+mn-cs"/>
            </a:endParaRPr>
          </a:p>
          <a:p>
            <a:pPr lvl="1" defTabSz="914400">
              <a:defRPr/>
            </a:pPr>
            <a:r>
              <a:rPr kumimoji="0" lang="en-US" sz="1400" b="1" u="sng" strike="noStrike" kern="0" cap="none" spc="0" normalizeH="0" baseline="0" noProof="0" dirty="0">
                <a:ln>
                  <a:noFill/>
                </a:ln>
                <a:effectLst/>
                <a:uLnTx/>
                <a:uFillTx/>
                <a:latin typeface="Trebuchet MS" panose="020B0603020202020204" pitchFamily="34" charset="0"/>
                <a:ea typeface="+mn-ea"/>
                <a:cs typeface="+mn-cs"/>
              </a:rPr>
              <a:t>Celebrity</a:t>
            </a:r>
            <a:r>
              <a:rPr kumimoji="0" lang="en-US" sz="1400" b="1" strike="noStrike" kern="0" cap="none" spc="0" normalizeH="0" baseline="0" noProof="0" dirty="0">
                <a:ln>
                  <a:noFill/>
                </a:ln>
                <a:uLnTx/>
                <a:uFillTx/>
                <a:latin typeface="Trebuchet MS" panose="020B0603020202020204" pitchFamily="34" charset="0"/>
                <a:ea typeface="+mn-ea"/>
                <a:cs typeface="+mn-cs"/>
              </a:rPr>
              <a:t>					31-38</a:t>
            </a:r>
          </a:p>
          <a:p>
            <a:pPr lvl="1" defTabSz="914400">
              <a:defRPr/>
            </a:pPr>
            <a:endParaRPr kumimoji="0" lang="en-US" sz="1000" b="1" u="sng" strike="noStrike" kern="0" cap="none" spc="0" normalizeH="0" baseline="0" noProof="0" dirty="0">
              <a:ln>
                <a:noFill/>
              </a:ln>
              <a:effectLst/>
              <a:uLnTx/>
              <a:uFillTx/>
              <a:latin typeface="Trebuchet MS" panose="020B0603020202020204" pitchFamily="34" charset="0"/>
              <a:ea typeface="+mn-ea"/>
              <a:cs typeface="+mn-cs"/>
            </a:endParaRPr>
          </a:p>
          <a:p>
            <a:pPr lvl="1" defTabSz="914400">
              <a:defRPr/>
            </a:pPr>
            <a:r>
              <a:rPr kumimoji="0" lang="en-US" sz="1400" b="1" u="sng" strike="noStrike" kern="0" cap="none" spc="0" normalizeH="0" baseline="0" noProof="0" dirty="0">
                <a:ln>
                  <a:noFill/>
                </a:ln>
                <a:effectLst/>
                <a:uLnTx/>
                <a:uFillTx/>
                <a:latin typeface="Trebuchet MS" panose="020B0603020202020204" pitchFamily="34" charset="0"/>
                <a:ea typeface="+mn-ea"/>
                <a:cs typeface="+mn-cs"/>
              </a:rPr>
              <a:t>Curiosity</a:t>
            </a:r>
            <a:r>
              <a:rPr kumimoji="0" lang="en-US" sz="1400" b="1" strike="noStrike" kern="0" cap="none" spc="0" normalizeH="0" baseline="0" noProof="0" dirty="0">
                <a:ln>
                  <a:noFill/>
                </a:ln>
                <a:effectLst/>
                <a:uLnTx/>
                <a:uFillTx/>
                <a:latin typeface="Trebuchet MS" panose="020B0603020202020204" pitchFamily="34" charset="0"/>
                <a:ea typeface="+mn-ea"/>
                <a:cs typeface="+mn-cs"/>
              </a:rPr>
              <a:t>	</a:t>
            </a:r>
            <a:r>
              <a:rPr lang="en-US" sz="1400" b="1" kern="0" dirty="0">
                <a:latin typeface="Trebuchet MS" panose="020B0603020202020204" pitchFamily="34" charset="0"/>
              </a:rPr>
              <a:t>				39-44</a:t>
            </a:r>
          </a:p>
          <a:p>
            <a:pPr marL="1200150" lvl="2" indent="-285750" defTabSz="914400">
              <a:buFont typeface="Arial" panose="020B0604020202020204" pitchFamily="34" charset="0"/>
              <a:buChar char="•"/>
              <a:defRPr/>
            </a:pPr>
            <a:r>
              <a:rPr lang="en-US" sz="1050" kern="0" dirty="0">
                <a:latin typeface="Trebuchet MS" panose="020B0603020202020204" pitchFamily="34" charset="0"/>
              </a:rPr>
              <a:t>Casual &amp; Conversational				40-41</a:t>
            </a:r>
          </a:p>
          <a:p>
            <a:pPr marL="1200150" lvl="2" indent="-285750" defTabSz="914400">
              <a:buFont typeface="Arial" panose="020B0604020202020204" pitchFamily="34" charset="0"/>
              <a:buChar char="•"/>
              <a:defRPr/>
            </a:pPr>
            <a:r>
              <a:rPr lang="en-US" sz="1050" kern="0" dirty="0">
                <a:latin typeface="Trebuchet MS" panose="020B0603020202020204" pitchFamily="34" charset="0"/>
              </a:rPr>
              <a:t>Academic &amp; Professional				42-44</a:t>
            </a:r>
          </a:p>
          <a:p>
            <a:pPr lvl="1" defTabSz="914400">
              <a:defRPr/>
            </a:pPr>
            <a:endParaRPr lang="en-US" sz="1000" b="1" u="sng" kern="0" dirty="0">
              <a:latin typeface="Trebuchet MS" panose="020B0603020202020204" pitchFamily="34" charset="0"/>
            </a:endParaRPr>
          </a:p>
          <a:p>
            <a:pPr lvl="1" defTabSz="914400">
              <a:defRPr/>
            </a:pPr>
            <a:r>
              <a:rPr lang="en-US" sz="1400" b="1" u="sng" kern="0" dirty="0">
                <a:latin typeface="Trebuchet MS" panose="020B0603020202020204" pitchFamily="34" charset="0"/>
              </a:rPr>
              <a:t>Change</a:t>
            </a:r>
            <a:r>
              <a:rPr lang="en-US" sz="1400" b="1" kern="0" dirty="0">
                <a:latin typeface="Trebuchet MS" panose="020B0603020202020204" pitchFamily="34" charset="0"/>
              </a:rPr>
              <a:t>					45-48</a:t>
            </a:r>
          </a:p>
          <a:p>
            <a:pPr marL="1200150" lvl="2" indent="-285750" defTabSz="914400">
              <a:buFont typeface="Arial" panose="020B0604020202020204" pitchFamily="34" charset="0"/>
              <a:buChar char="•"/>
              <a:defRPr/>
            </a:pPr>
            <a:r>
              <a:rPr lang="en-US" sz="1050" kern="0" dirty="0">
                <a:latin typeface="Trebuchet MS" panose="020B0603020202020204" pitchFamily="34" charset="0"/>
              </a:rPr>
              <a:t>Public Policy &amp; The Law				46</a:t>
            </a:r>
          </a:p>
          <a:p>
            <a:pPr marL="1200150" lvl="2" indent="-285750" defTabSz="914400">
              <a:buFont typeface="Arial" panose="020B0604020202020204" pitchFamily="34" charset="0"/>
              <a:buChar char="•"/>
              <a:defRPr/>
            </a:pPr>
            <a:r>
              <a:rPr lang="en-US" sz="1050" kern="0" dirty="0">
                <a:latin typeface="Trebuchet MS" panose="020B0603020202020204" pitchFamily="34" charset="0"/>
              </a:rPr>
              <a:t>Social Issues				47-48</a:t>
            </a:r>
          </a:p>
          <a:p>
            <a:pPr lvl="1" defTabSz="914400">
              <a:defRPr/>
            </a:pPr>
            <a:endParaRPr lang="en-US" sz="1000" b="1" u="sng" kern="0" dirty="0">
              <a:latin typeface="Trebuchet MS" panose="020B0603020202020204" pitchFamily="34" charset="0"/>
            </a:endParaRPr>
          </a:p>
          <a:p>
            <a:pPr lvl="1" defTabSz="914400">
              <a:defRPr/>
            </a:pPr>
            <a:r>
              <a:rPr lang="en-US" sz="1400" b="1" u="sng" kern="0" dirty="0">
                <a:latin typeface="Trebuchet MS" panose="020B0603020202020204" pitchFamily="34" charset="0"/>
              </a:rPr>
              <a:t>Charity</a:t>
            </a:r>
            <a:r>
              <a:rPr lang="en-US" sz="1400" b="1" kern="0" dirty="0">
                <a:latin typeface="Trebuchet MS" panose="020B0603020202020204" pitchFamily="34" charset="0"/>
              </a:rPr>
              <a:t>					49-52</a:t>
            </a:r>
          </a:p>
          <a:p>
            <a:pPr lvl="0" defTabSz="914400">
              <a:defRPr/>
            </a:pPr>
            <a:endParaRPr lang="en-US" sz="1000" b="1" kern="0" dirty="0">
              <a:latin typeface="Trebuchet MS" panose="020B0603020202020204" pitchFamily="34" charset="0"/>
            </a:endParaRPr>
          </a:p>
          <a:p>
            <a:pPr lvl="0" defTabSz="914400">
              <a:defRPr/>
            </a:pPr>
            <a:r>
              <a:rPr kumimoji="0" lang="en-US" sz="1400" b="1" i="1" u="none" strike="noStrike" kern="0" cap="none" spc="0" normalizeH="0" baseline="0" noProof="0" dirty="0">
                <a:ln>
                  <a:noFill/>
                </a:ln>
                <a:effectLst/>
                <a:uLnTx/>
                <a:uFillTx/>
                <a:latin typeface="Trebuchet MS" panose="020B0603020202020204" pitchFamily="34" charset="0"/>
                <a:ea typeface="+mn-ea"/>
                <a:cs typeface="+mn-cs"/>
              </a:rPr>
              <a:t>…Like TV’s Premium </a:t>
            </a:r>
            <a:r>
              <a:rPr lang="en-US" sz="1400" b="1" i="1" kern="0" dirty="0">
                <a:latin typeface="Trebuchet MS" panose="020B0603020202020204" pitchFamily="34" charset="0"/>
              </a:rPr>
              <a:t>Video-At-Scale</a:t>
            </a:r>
          </a:p>
          <a:p>
            <a:pPr lvl="0" defTabSz="914400">
              <a:defRPr/>
            </a:pPr>
            <a:endParaRPr kumimoji="0" lang="en-US" sz="1100" b="1" i="1" u="none" strike="noStrike" kern="0" cap="none" spc="0" normalizeH="0" baseline="0" noProof="0" dirty="0">
              <a:ln>
                <a:noFill/>
              </a:ln>
              <a:effectLst/>
              <a:uLnTx/>
              <a:uFillTx/>
              <a:latin typeface="Trebuchet MS" panose="020B0603020202020204" pitchFamily="34" charset="0"/>
              <a:ea typeface="+mn-ea"/>
              <a:cs typeface="+mn-cs"/>
            </a:endParaRPr>
          </a:p>
          <a:p>
            <a:pPr lvl="0" defTabSz="914400">
              <a:defRPr/>
            </a:pPr>
            <a:r>
              <a:rPr lang="en-US" sz="1400" b="1" kern="0" dirty="0">
                <a:latin typeface="Trebuchet MS" panose="020B0603020202020204" pitchFamily="34" charset="0"/>
              </a:rPr>
              <a:t>Conclusion						53-54</a:t>
            </a:r>
          </a:p>
          <a:p>
            <a:pPr lvl="0" defTabSz="914400">
              <a:defRPr/>
            </a:pPr>
            <a:endParaRPr lang="en-US" sz="1100" b="1" kern="0" dirty="0">
              <a:latin typeface="Trebuchet MS" panose="020B0603020202020204" pitchFamily="34" charset="0"/>
            </a:endParaRPr>
          </a:p>
          <a:p>
            <a:pPr lvl="0" defTabSz="914400">
              <a:defRPr/>
            </a:pPr>
            <a:r>
              <a:rPr lang="en-US" sz="1400" b="1" kern="0" dirty="0">
                <a:latin typeface="Trebuchet MS" panose="020B0603020202020204" pitchFamily="34" charset="0"/>
              </a:rPr>
              <a:t>Contact Information					55</a:t>
            </a:r>
            <a:endParaRPr kumimoji="0" lang="en-US" sz="1400" b="1" u="none" strike="noStrike" kern="0" cap="none" spc="0" normalizeH="0" baseline="0" noProof="0" dirty="0">
              <a:ln>
                <a:noFill/>
              </a:ln>
              <a:effectLst/>
              <a:uLnTx/>
              <a:uFillTx/>
              <a:latin typeface="Trebuchet MS" panose="020B0603020202020204" pitchFamily="34" charset="0"/>
              <a:ea typeface="+mn-ea"/>
              <a:cs typeface="+mn-cs"/>
            </a:endParaRPr>
          </a:p>
        </p:txBody>
      </p:sp>
      <p:sp>
        <p:nvSpPr>
          <p:cNvPr id="4" name="Text Placeholder 4">
            <a:extLst>
              <a:ext uri="{FF2B5EF4-FFF2-40B4-BE49-F238E27FC236}">
                <a16:creationId xmlns:a16="http://schemas.microsoft.com/office/drawing/2014/main" id="{639B345A-D8EC-4E4F-9108-EABDB78DC988}"/>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95810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a:extLst>
              <a:ext uri="{FF2B5EF4-FFF2-40B4-BE49-F238E27FC236}">
                <a16:creationId xmlns:a16="http://schemas.microsoft.com/office/drawing/2014/main" id="{4BE8AE63-F234-4307-842D-8C50D035D939}"/>
              </a:ext>
            </a:extLst>
          </p:cNvPr>
          <p:cNvSpPr txBox="1"/>
          <p:nvPr/>
        </p:nvSpPr>
        <p:spPr>
          <a:xfrm>
            <a:off x="3409220" y="4091821"/>
            <a:ext cx="2120712" cy="338554"/>
          </a:xfrm>
          <a:prstGeom prst="rect">
            <a:avLst/>
          </a:prstGeom>
          <a:noFill/>
          <a:effectLst/>
        </p:spPr>
        <p:txBody>
          <a:bodyPr wrap="square" rtlCol="0">
            <a:spAutoFit/>
          </a:bodyPr>
          <a:lstStyle/>
          <a:p>
            <a:pPr algn="ctr"/>
            <a:r>
              <a:rPr lang="en-US" sz="800" dirty="0"/>
              <a:t>                </a:t>
            </a:r>
            <a:r>
              <a:rPr lang="en-US" sz="800" i="1" dirty="0"/>
              <a:t>SNL Channel</a:t>
            </a:r>
          </a:p>
          <a:p>
            <a:pPr algn="ctr"/>
            <a:r>
              <a:rPr lang="en-US" sz="800" dirty="0"/>
              <a:t>2.8 Billion Views / 4.4 Million Subscribers</a:t>
            </a:r>
          </a:p>
        </p:txBody>
      </p:sp>
      <p:sp>
        <p:nvSpPr>
          <p:cNvPr id="2" name="Title 1">
            <a:extLst>
              <a:ext uri="{FF2B5EF4-FFF2-40B4-BE49-F238E27FC236}">
                <a16:creationId xmlns:a16="http://schemas.microsoft.com/office/drawing/2014/main" id="{3D8E4973-A534-4FBC-9BDC-A8A3769B6540}"/>
              </a:ext>
            </a:extLst>
          </p:cNvPr>
          <p:cNvSpPr>
            <a:spLocks noGrp="1"/>
          </p:cNvSpPr>
          <p:nvPr>
            <p:ph type="ctrTitle"/>
          </p:nvPr>
        </p:nvSpPr>
        <p:spPr>
          <a:xfrm>
            <a:off x="161636" y="239023"/>
            <a:ext cx="8805334" cy="724756"/>
          </a:xfrm>
        </p:spPr>
        <p:txBody>
          <a:bodyPr/>
          <a:lstStyle/>
          <a:p>
            <a:r>
              <a:rPr lang="en-US" dirty="0"/>
              <a:t>In Particular, Many Popular Sketches From TV Comedy Programs &amp; Late Night Talk Shows Go Viral Nearly Instantly</a:t>
            </a:r>
          </a:p>
        </p:txBody>
      </p:sp>
      <p:sp>
        <p:nvSpPr>
          <p:cNvPr id="4" name="Text Placeholder 3">
            <a:extLst>
              <a:ext uri="{FF2B5EF4-FFF2-40B4-BE49-F238E27FC236}">
                <a16:creationId xmlns:a16="http://schemas.microsoft.com/office/drawing/2014/main" id="{64D66519-A89B-49AB-B829-F81BFB2D3A78}"/>
              </a:ext>
            </a:extLst>
          </p:cNvPr>
          <p:cNvSpPr>
            <a:spLocks noGrp="1"/>
          </p:cNvSpPr>
          <p:nvPr>
            <p:ph type="body" sz="quarter" idx="14"/>
          </p:nvPr>
        </p:nvSpPr>
        <p:spPr>
          <a:xfrm>
            <a:off x="321734" y="6621463"/>
            <a:ext cx="6167578" cy="236537"/>
          </a:xfrm>
        </p:spPr>
        <p:txBody>
          <a:bodyPr/>
          <a:lstStyle/>
          <a:p>
            <a:r>
              <a:rPr lang="en-US" sz="800" dirty="0"/>
              <a:t>Source: YouTube views and subscriber count based on data from Social Blade; as of September 13</a:t>
            </a:r>
            <a:r>
              <a:rPr lang="en-US" sz="800" baseline="30000" dirty="0"/>
              <a:t>th</a:t>
            </a:r>
            <a:r>
              <a:rPr lang="en-US" sz="800" dirty="0"/>
              <a:t>, 2017</a:t>
            </a:r>
          </a:p>
        </p:txBody>
      </p:sp>
      <p:pic>
        <p:nvPicPr>
          <p:cNvPr id="3081"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9297" y="4743498"/>
            <a:ext cx="1406942" cy="960643"/>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307" r="6288"/>
          <a:stretch/>
        </p:blipFill>
        <p:spPr bwMode="auto">
          <a:xfrm>
            <a:off x="6665273" y="4772258"/>
            <a:ext cx="1425699" cy="919962"/>
          </a:xfrm>
          <a:prstGeom prst="round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085" name="Picture 13" descr="Image result for alec baldwin as trum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3325" r="11704"/>
          <a:stretch/>
        </p:blipFill>
        <p:spPr bwMode="auto">
          <a:xfrm>
            <a:off x="799175" y="1471252"/>
            <a:ext cx="1483029" cy="1017291"/>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3087" name="Picture 15"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8458" y="3191079"/>
            <a:ext cx="1311759" cy="902659"/>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3089" name="Picture 17"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68079" y="3191079"/>
            <a:ext cx="1333240" cy="886208"/>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3091" name="Picture 19" descr="Related imag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18232" y="4776165"/>
            <a:ext cx="1435597" cy="934943"/>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3095" name="Picture 23" descr="Related imag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9709" y="3196089"/>
            <a:ext cx="1407868" cy="903635"/>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81134" y="1073503"/>
            <a:ext cx="1707851" cy="400110"/>
          </a:xfrm>
          <a:prstGeom prst="rect">
            <a:avLst/>
          </a:prstGeom>
          <a:noFill/>
        </p:spPr>
        <p:txBody>
          <a:bodyPr wrap="square" rtlCol="0">
            <a:spAutoFit/>
          </a:bodyPr>
          <a:lstStyle/>
          <a:p>
            <a:pPr algn="ctr"/>
            <a:r>
              <a:rPr lang="en-US" sz="1000" b="1" u="sng" dirty="0"/>
              <a:t>Alec Baldwin as </a:t>
            </a:r>
          </a:p>
          <a:p>
            <a:pPr algn="ctr"/>
            <a:r>
              <a:rPr lang="en-US" sz="1000" b="1" u="sng" dirty="0"/>
              <a:t>Donald Trump on </a:t>
            </a:r>
            <a:r>
              <a:rPr lang="en-US" sz="1000" b="1" i="1" u="sng" dirty="0"/>
              <a:t>SNL</a:t>
            </a:r>
            <a:endParaRPr lang="en-US" sz="1000" b="1" u="sng" dirty="0"/>
          </a:p>
        </p:txBody>
      </p:sp>
      <p:sp>
        <p:nvSpPr>
          <p:cNvPr id="27" name="TextBox 26"/>
          <p:cNvSpPr txBox="1"/>
          <p:nvPr/>
        </p:nvSpPr>
        <p:spPr>
          <a:xfrm>
            <a:off x="3697410" y="2789126"/>
            <a:ext cx="1723954" cy="400110"/>
          </a:xfrm>
          <a:prstGeom prst="rect">
            <a:avLst/>
          </a:prstGeom>
          <a:noFill/>
        </p:spPr>
        <p:txBody>
          <a:bodyPr wrap="square" rtlCol="0">
            <a:spAutoFit/>
          </a:bodyPr>
          <a:lstStyle/>
          <a:p>
            <a:pPr algn="ctr"/>
            <a:r>
              <a:rPr lang="en-US" sz="1000" b="1" u="sng" dirty="0"/>
              <a:t>Melissa McCarthy as </a:t>
            </a:r>
          </a:p>
          <a:p>
            <a:pPr algn="ctr"/>
            <a:r>
              <a:rPr lang="en-US" sz="1000" b="1" u="sng" dirty="0"/>
              <a:t>Sean Spicer on </a:t>
            </a:r>
            <a:r>
              <a:rPr lang="en-US" sz="1000" b="1" i="1" u="sng" dirty="0"/>
              <a:t>SNL</a:t>
            </a:r>
            <a:endParaRPr lang="en-US" sz="1000" b="1" u="sng" dirty="0"/>
          </a:p>
        </p:txBody>
      </p:sp>
      <p:sp>
        <p:nvSpPr>
          <p:cNvPr id="28" name="TextBox 27"/>
          <p:cNvSpPr txBox="1"/>
          <p:nvPr/>
        </p:nvSpPr>
        <p:spPr>
          <a:xfrm>
            <a:off x="6543892" y="4404879"/>
            <a:ext cx="1708537" cy="400110"/>
          </a:xfrm>
          <a:prstGeom prst="rect">
            <a:avLst/>
          </a:prstGeom>
          <a:noFill/>
        </p:spPr>
        <p:txBody>
          <a:bodyPr wrap="square" rtlCol="0">
            <a:spAutoFit/>
          </a:bodyPr>
          <a:lstStyle/>
          <a:p>
            <a:pPr algn="ctr"/>
            <a:r>
              <a:rPr lang="en-US" sz="1000" b="1" u="sng" dirty="0"/>
              <a:t>Kate McKinnon as </a:t>
            </a:r>
          </a:p>
          <a:p>
            <a:pPr algn="ctr"/>
            <a:r>
              <a:rPr lang="en-US" sz="1000" b="1" u="sng" dirty="0"/>
              <a:t>Hilary Clinton on </a:t>
            </a:r>
            <a:r>
              <a:rPr lang="en-US" sz="1000" b="1" i="1" u="sng" dirty="0"/>
              <a:t>SNL</a:t>
            </a:r>
            <a:endParaRPr lang="en-US" sz="1000" b="1" u="sng" dirty="0"/>
          </a:p>
        </p:txBody>
      </p:sp>
      <p:sp>
        <p:nvSpPr>
          <p:cNvPr id="29" name="TextBox 28"/>
          <p:cNvSpPr txBox="1"/>
          <p:nvPr/>
        </p:nvSpPr>
        <p:spPr>
          <a:xfrm>
            <a:off x="3179956" y="1075552"/>
            <a:ext cx="2658817" cy="400110"/>
          </a:xfrm>
          <a:prstGeom prst="rect">
            <a:avLst/>
          </a:prstGeom>
          <a:noFill/>
        </p:spPr>
        <p:txBody>
          <a:bodyPr wrap="square" rtlCol="0">
            <a:spAutoFit/>
          </a:bodyPr>
          <a:lstStyle/>
          <a:p>
            <a:pPr algn="ctr"/>
            <a:r>
              <a:rPr lang="en-US" sz="1000" b="1" u="sng" dirty="0"/>
              <a:t>Jimmy Fallon’s “Musical Impressions Generator” on </a:t>
            </a:r>
            <a:r>
              <a:rPr lang="en-US" sz="1000" b="1" i="1" u="sng" dirty="0"/>
              <a:t>The Tonight Show</a:t>
            </a:r>
            <a:endParaRPr lang="en-US" sz="1000" b="1" u="sng" dirty="0"/>
          </a:p>
        </p:txBody>
      </p:sp>
      <p:sp>
        <p:nvSpPr>
          <p:cNvPr id="30" name="TextBox 29"/>
          <p:cNvSpPr txBox="1"/>
          <p:nvPr/>
        </p:nvSpPr>
        <p:spPr>
          <a:xfrm>
            <a:off x="6148770" y="1071675"/>
            <a:ext cx="2417106" cy="400110"/>
          </a:xfrm>
          <a:prstGeom prst="rect">
            <a:avLst/>
          </a:prstGeom>
          <a:noFill/>
        </p:spPr>
        <p:txBody>
          <a:bodyPr wrap="square" rtlCol="0">
            <a:spAutoFit/>
          </a:bodyPr>
          <a:lstStyle/>
          <a:p>
            <a:pPr algn="ctr"/>
            <a:r>
              <a:rPr lang="en-US" sz="1000" b="1" u="sng" dirty="0"/>
              <a:t>“Celebrities Read Mean Tweets” </a:t>
            </a:r>
          </a:p>
          <a:p>
            <a:pPr algn="ctr"/>
            <a:r>
              <a:rPr lang="en-US" sz="1000" b="1" u="sng" dirty="0"/>
              <a:t>on </a:t>
            </a:r>
            <a:r>
              <a:rPr lang="en-US" sz="1000" b="1" i="1" u="sng" dirty="0"/>
              <a:t>Jimmy Kimmel Live</a:t>
            </a:r>
          </a:p>
        </p:txBody>
      </p:sp>
      <p:sp>
        <p:nvSpPr>
          <p:cNvPr id="31" name="TextBox 30"/>
          <p:cNvSpPr txBox="1"/>
          <p:nvPr/>
        </p:nvSpPr>
        <p:spPr>
          <a:xfrm>
            <a:off x="5971777" y="2786801"/>
            <a:ext cx="2924699" cy="415498"/>
          </a:xfrm>
          <a:prstGeom prst="rect">
            <a:avLst/>
          </a:prstGeom>
          <a:noFill/>
        </p:spPr>
        <p:txBody>
          <a:bodyPr wrap="square" rtlCol="0">
            <a:spAutoFit/>
          </a:bodyPr>
          <a:lstStyle/>
          <a:p>
            <a:pPr algn="ctr"/>
            <a:r>
              <a:rPr lang="en-US" sz="1000" b="1" u="sng" dirty="0"/>
              <a:t>“Carpool Karaoke” with Adele on </a:t>
            </a:r>
            <a:r>
              <a:rPr lang="en-US" sz="1000" b="1" i="1" u="sng" dirty="0"/>
              <a:t>The </a:t>
            </a:r>
          </a:p>
          <a:p>
            <a:pPr algn="ctr"/>
            <a:r>
              <a:rPr lang="en-US" sz="1000" b="1" i="1" u="sng" dirty="0"/>
              <a:t>Late </a:t>
            </a:r>
            <a:r>
              <a:rPr lang="en-US" sz="1000" b="1" i="1" u="sng" dirty="0" err="1"/>
              <a:t>Late</a:t>
            </a:r>
            <a:r>
              <a:rPr lang="en-US" sz="1000" b="1" i="1" u="sng" dirty="0"/>
              <a:t> Show with James Corden</a:t>
            </a:r>
            <a:endParaRPr lang="en-US" sz="1000" b="1" u="sng" dirty="0"/>
          </a:p>
        </p:txBody>
      </p:sp>
      <p:sp>
        <p:nvSpPr>
          <p:cNvPr id="32" name="TextBox 31"/>
          <p:cNvSpPr txBox="1"/>
          <p:nvPr/>
        </p:nvSpPr>
        <p:spPr>
          <a:xfrm>
            <a:off x="511637" y="4379315"/>
            <a:ext cx="2062938" cy="400110"/>
          </a:xfrm>
          <a:prstGeom prst="rect">
            <a:avLst/>
          </a:prstGeom>
          <a:noFill/>
        </p:spPr>
        <p:txBody>
          <a:bodyPr wrap="square" rtlCol="0">
            <a:spAutoFit/>
          </a:bodyPr>
          <a:lstStyle/>
          <a:p>
            <a:pPr algn="ctr"/>
            <a:r>
              <a:rPr lang="en-US" sz="1000" b="1" u="sng" dirty="0"/>
              <a:t>“Obama’s Anger Translator” </a:t>
            </a:r>
          </a:p>
          <a:p>
            <a:pPr algn="ctr"/>
            <a:r>
              <a:rPr lang="en-US" sz="1000" b="1" u="sng" dirty="0"/>
              <a:t>on </a:t>
            </a:r>
            <a:r>
              <a:rPr lang="en-US" sz="1000" b="1" i="1" u="sng" dirty="0"/>
              <a:t>Key &amp; Peele</a:t>
            </a:r>
            <a:endParaRPr lang="en-US" sz="1000" b="1" u="sng" dirty="0"/>
          </a:p>
        </p:txBody>
      </p:sp>
      <p:sp>
        <p:nvSpPr>
          <p:cNvPr id="33" name="TextBox 32"/>
          <p:cNvSpPr txBox="1"/>
          <p:nvPr/>
        </p:nvSpPr>
        <p:spPr>
          <a:xfrm>
            <a:off x="3332488" y="4418117"/>
            <a:ext cx="2485389" cy="400110"/>
          </a:xfrm>
          <a:prstGeom prst="rect">
            <a:avLst/>
          </a:prstGeom>
          <a:noFill/>
        </p:spPr>
        <p:txBody>
          <a:bodyPr wrap="square" rtlCol="0">
            <a:spAutoFit/>
          </a:bodyPr>
          <a:lstStyle/>
          <a:p>
            <a:pPr algn="ctr"/>
            <a:r>
              <a:rPr lang="en-US" sz="1000" b="1" u="sng" dirty="0"/>
              <a:t>“Milk, Milk, Lemonade” </a:t>
            </a:r>
          </a:p>
          <a:p>
            <a:pPr algn="ctr"/>
            <a:r>
              <a:rPr lang="en-US" sz="1000" b="1" u="sng" dirty="0"/>
              <a:t>on </a:t>
            </a:r>
            <a:r>
              <a:rPr lang="en-US" sz="1000" b="1" i="1" u="sng" dirty="0"/>
              <a:t>Inside Amy Schumer</a:t>
            </a:r>
            <a:endParaRPr lang="en-US" sz="1000" b="1" u="sng" dirty="0"/>
          </a:p>
        </p:txBody>
      </p:sp>
      <p:sp>
        <p:nvSpPr>
          <p:cNvPr id="34" name="TextBox 33"/>
          <p:cNvSpPr txBox="1"/>
          <p:nvPr/>
        </p:nvSpPr>
        <p:spPr>
          <a:xfrm>
            <a:off x="189402" y="2776236"/>
            <a:ext cx="2658817" cy="415498"/>
          </a:xfrm>
          <a:prstGeom prst="rect">
            <a:avLst/>
          </a:prstGeom>
          <a:noFill/>
        </p:spPr>
        <p:txBody>
          <a:bodyPr wrap="square" rtlCol="0">
            <a:spAutoFit/>
          </a:bodyPr>
          <a:lstStyle/>
          <a:p>
            <a:pPr algn="ctr"/>
            <a:r>
              <a:rPr lang="en-US" sz="1000" b="1" u="sng" dirty="0"/>
              <a:t>Laura Benanti as Melania Trump on </a:t>
            </a:r>
          </a:p>
          <a:p>
            <a:pPr algn="ctr"/>
            <a:r>
              <a:rPr lang="en-US" sz="1000" b="1" i="1" u="sng" dirty="0"/>
              <a:t>The Late Show with Stephen Colbert</a:t>
            </a:r>
            <a:endParaRPr lang="en-US" sz="1000" b="1" u="sng" dirty="0"/>
          </a:p>
        </p:txBody>
      </p:sp>
      <p:pic>
        <p:nvPicPr>
          <p:cNvPr id="1026" name="Picture 2" descr="Image result for ariana grande musical impressions still"/>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55185" y="1473613"/>
            <a:ext cx="1749777" cy="984249"/>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516712" y="1503895"/>
            <a:ext cx="1644713" cy="925150"/>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71" name="Picture 70" descr="Image result for youtube logo">
            <a:extLst>
              <a:ext uri="{FF2B5EF4-FFF2-40B4-BE49-F238E27FC236}">
                <a16:creationId xmlns:a16="http://schemas.microsoft.com/office/drawing/2014/main" id="{96EB6E74-D56C-403E-9BAD-2E630E3C485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870481" y="3938228"/>
            <a:ext cx="599095" cy="49512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A37BCE5B-9C3E-4CD4-ACD0-30774C549853}"/>
              </a:ext>
            </a:extLst>
          </p:cNvPr>
          <p:cNvSpPr txBox="1"/>
          <p:nvPr/>
        </p:nvSpPr>
        <p:spPr>
          <a:xfrm>
            <a:off x="480669" y="2471366"/>
            <a:ext cx="2120712" cy="338554"/>
          </a:xfrm>
          <a:prstGeom prst="rect">
            <a:avLst/>
          </a:prstGeom>
          <a:noFill/>
          <a:effectLst/>
        </p:spPr>
        <p:txBody>
          <a:bodyPr wrap="square" rtlCol="0">
            <a:spAutoFit/>
          </a:bodyPr>
          <a:lstStyle/>
          <a:p>
            <a:pPr algn="ctr"/>
            <a:r>
              <a:rPr lang="en-US" sz="800" dirty="0"/>
              <a:t>                </a:t>
            </a:r>
            <a:r>
              <a:rPr lang="en-US" sz="800" i="1" dirty="0"/>
              <a:t>SNL Channel</a:t>
            </a:r>
          </a:p>
          <a:p>
            <a:pPr algn="ctr"/>
            <a:r>
              <a:rPr lang="en-US" sz="800" dirty="0"/>
              <a:t>2.8 Billion Views / 4.4 Million Subscribers</a:t>
            </a:r>
          </a:p>
        </p:txBody>
      </p:sp>
      <p:pic>
        <p:nvPicPr>
          <p:cNvPr id="108" name="Picture 107" descr="Image result for youtube logo">
            <a:extLst>
              <a:ext uri="{FF2B5EF4-FFF2-40B4-BE49-F238E27FC236}">
                <a16:creationId xmlns:a16="http://schemas.microsoft.com/office/drawing/2014/main" id="{0A7E1A02-A6D6-466A-8920-43C97D146E5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41930" y="2327104"/>
            <a:ext cx="599095" cy="49512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04B88AA4-7BC5-4B84-A1F0-0608904DA57C}"/>
              </a:ext>
            </a:extLst>
          </p:cNvPr>
          <p:cNvSpPr txBox="1"/>
          <p:nvPr/>
        </p:nvSpPr>
        <p:spPr>
          <a:xfrm>
            <a:off x="6262563" y="5684992"/>
            <a:ext cx="2120712" cy="338554"/>
          </a:xfrm>
          <a:prstGeom prst="rect">
            <a:avLst/>
          </a:prstGeom>
          <a:noFill/>
          <a:effectLst/>
        </p:spPr>
        <p:txBody>
          <a:bodyPr wrap="square" rtlCol="0">
            <a:spAutoFit/>
          </a:bodyPr>
          <a:lstStyle/>
          <a:p>
            <a:pPr algn="ctr"/>
            <a:r>
              <a:rPr lang="en-US" sz="800" dirty="0"/>
              <a:t>                </a:t>
            </a:r>
            <a:r>
              <a:rPr lang="en-US" sz="800" i="1" dirty="0"/>
              <a:t>SNL Channel</a:t>
            </a:r>
          </a:p>
          <a:p>
            <a:pPr algn="ctr"/>
            <a:r>
              <a:rPr lang="en-US" sz="800" dirty="0"/>
              <a:t>2.8 Billion Views / 4.4 Million Subscribers</a:t>
            </a:r>
          </a:p>
        </p:txBody>
      </p:sp>
      <p:pic>
        <p:nvPicPr>
          <p:cNvPr id="110" name="Picture 109" descr="Image result for youtube logo">
            <a:extLst>
              <a:ext uri="{FF2B5EF4-FFF2-40B4-BE49-F238E27FC236}">
                <a16:creationId xmlns:a16="http://schemas.microsoft.com/office/drawing/2014/main" id="{2FF1F685-92EA-434E-AD44-D28F18200CF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723824" y="5531399"/>
            <a:ext cx="599095" cy="49512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2EDDAAEC-C2DB-4C7D-8EE3-1F925D1AA189}"/>
              </a:ext>
            </a:extLst>
          </p:cNvPr>
          <p:cNvSpPr txBox="1"/>
          <p:nvPr/>
        </p:nvSpPr>
        <p:spPr>
          <a:xfrm>
            <a:off x="3446277" y="2445729"/>
            <a:ext cx="2206323" cy="338554"/>
          </a:xfrm>
          <a:prstGeom prst="rect">
            <a:avLst/>
          </a:prstGeom>
          <a:noFill/>
          <a:effectLst/>
        </p:spPr>
        <p:txBody>
          <a:bodyPr wrap="square" rtlCol="0">
            <a:spAutoFit/>
          </a:bodyPr>
          <a:lstStyle/>
          <a:p>
            <a:pPr algn="ctr"/>
            <a:r>
              <a:rPr lang="en-US" sz="800" dirty="0"/>
              <a:t>                </a:t>
            </a:r>
            <a:r>
              <a:rPr lang="en-US" sz="800" i="1" dirty="0"/>
              <a:t>The Tonight Show Channel</a:t>
            </a:r>
          </a:p>
          <a:p>
            <a:pPr algn="ctr"/>
            <a:r>
              <a:rPr lang="en-US" sz="800" dirty="0"/>
              <a:t>7.6 Billion Views / 14.2 Million Subscribers</a:t>
            </a:r>
          </a:p>
        </p:txBody>
      </p:sp>
      <p:pic>
        <p:nvPicPr>
          <p:cNvPr id="112" name="Picture 111" descr="Image result for youtube logo">
            <a:extLst>
              <a:ext uri="{FF2B5EF4-FFF2-40B4-BE49-F238E27FC236}">
                <a16:creationId xmlns:a16="http://schemas.microsoft.com/office/drawing/2014/main" id="{FED0D6BC-F8CD-4EF3-8D05-1C53584CE4A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651300" y="2293070"/>
            <a:ext cx="599095" cy="49512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FEBC9391-010A-443B-B0F7-EDE4E6469CA1}"/>
              </a:ext>
            </a:extLst>
          </p:cNvPr>
          <p:cNvSpPr txBox="1"/>
          <p:nvPr/>
        </p:nvSpPr>
        <p:spPr>
          <a:xfrm>
            <a:off x="6211362" y="2417736"/>
            <a:ext cx="2206323" cy="338554"/>
          </a:xfrm>
          <a:prstGeom prst="rect">
            <a:avLst/>
          </a:prstGeom>
          <a:noFill/>
          <a:effectLst/>
        </p:spPr>
        <p:txBody>
          <a:bodyPr wrap="square" rtlCol="0">
            <a:spAutoFit/>
          </a:bodyPr>
          <a:lstStyle/>
          <a:p>
            <a:pPr algn="ctr"/>
            <a:r>
              <a:rPr lang="en-US" sz="800" dirty="0"/>
              <a:t>                </a:t>
            </a:r>
            <a:r>
              <a:rPr lang="en-US" sz="800" i="1" dirty="0"/>
              <a:t>Jimmy Kimmel Live</a:t>
            </a:r>
          </a:p>
          <a:p>
            <a:pPr algn="ctr"/>
            <a:r>
              <a:rPr lang="en-US" sz="800" dirty="0"/>
              <a:t>4.9 Billion Views / 19.8 Million Subscribers</a:t>
            </a:r>
          </a:p>
        </p:txBody>
      </p:sp>
      <p:pic>
        <p:nvPicPr>
          <p:cNvPr id="114" name="Picture 113" descr="Image result for youtube logo">
            <a:extLst>
              <a:ext uri="{FF2B5EF4-FFF2-40B4-BE49-F238E27FC236}">
                <a16:creationId xmlns:a16="http://schemas.microsoft.com/office/drawing/2014/main" id="{D56A9B8B-1F21-47C1-997B-79224DD336E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556350" y="2265077"/>
            <a:ext cx="599095" cy="49512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EE2ACD74-0135-4777-8CD7-260D6F427226}"/>
              </a:ext>
            </a:extLst>
          </p:cNvPr>
          <p:cNvSpPr txBox="1"/>
          <p:nvPr/>
        </p:nvSpPr>
        <p:spPr>
          <a:xfrm>
            <a:off x="6246991" y="4048223"/>
            <a:ext cx="2206323" cy="338554"/>
          </a:xfrm>
          <a:prstGeom prst="rect">
            <a:avLst/>
          </a:prstGeom>
          <a:noFill/>
          <a:effectLst/>
        </p:spPr>
        <p:txBody>
          <a:bodyPr wrap="square" rtlCol="0">
            <a:spAutoFit/>
          </a:bodyPr>
          <a:lstStyle/>
          <a:p>
            <a:pPr algn="ctr"/>
            <a:r>
              <a:rPr lang="en-US" sz="800" dirty="0"/>
              <a:t>                </a:t>
            </a:r>
            <a:r>
              <a:rPr lang="en-US" sz="800" i="1" dirty="0"/>
              <a:t>The Late </a:t>
            </a:r>
            <a:r>
              <a:rPr lang="en-US" sz="800" i="1" dirty="0" err="1"/>
              <a:t>Late</a:t>
            </a:r>
            <a:r>
              <a:rPr lang="en-US" sz="800" i="1" dirty="0"/>
              <a:t> Show</a:t>
            </a:r>
          </a:p>
          <a:p>
            <a:pPr algn="ctr"/>
            <a:r>
              <a:rPr lang="en-US" sz="800" dirty="0"/>
              <a:t>3.3 Billion Views / 11.9 Million Subscribers</a:t>
            </a:r>
          </a:p>
        </p:txBody>
      </p:sp>
      <p:pic>
        <p:nvPicPr>
          <p:cNvPr id="116" name="Picture 115" descr="Image result for youtube logo">
            <a:extLst>
              <a:ext uri="{FF2B5EF4-FFF2-40B4-BE49-F238E27FC236}">
                <a16:creationId xmlns:a16="http://schemas.microsoft.com/office/drawing/2014/main" id="{9C5F8B83-F760-493B-825E-1549361153C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591979" y="3895564"/>
            <a:ext cx="599095" cy="49512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9" name="TextBox 118">
            <a:extLst>
              <a:ext uri="{FF2B5EF4-FFF2-40B4-BE49-F238E27FC236}">
                <a16:creationId xmlns:a16="http://schemas.microsoft.com/office/drawing/2014/main" id="{4B541E29-EDF5-4B72-86DE-F420ED9059CC}"/>
              </a:ext>
            </a:extLst>
          </p:cNvPr>
          <p:cNvSpPr txBox="1"/>
          <p:nvPr/>
        </p:nvSpPr>
        <p:spPr>
          <a:xfrm>
            <a:off x="440230" y="5687307"/>
            <a:ext cx="2206323" cy="338554"/>
          </a:xfrm>
          <a:prstGeom prst="rect">
            <a:avLst/>
          </a:prstGeom>
          <a:noFill/>
          <a:effectLst/>
        </p:spPr>
        <p:txBody>
          <a:bodyPr wrap="square" rtlCol="0">
            <a:spAutoFit/>
          </a:bodyPr>
          <a:lstStyle/>
          <a:p>
            <a:pPr algn="ctr"/>
            <a:r>
              <a:rPr lang="en-US" sz="800" dirty="0"/>
              <a:t>               </a:t>
            </a:r>
            <a:r>
              <a:rPr lang="en-US" sz="800" i="1" dirty="0"/>
              <a:t>Comedy Central Channel</a:t>
            </a:r>
          </a:p>
          <a:p>
            <a:pPr algn="ctr"/>
            <a:r>
              <a:rPr lang="en-US" sz="800" dirty="0"/>
              <a:t>2.7 Billion Views / 5.6 Million Subscribers</a:t>
            </a:r>
          </a:p>
        </p:txBody>
      </p:sp>
      <p:pic>
        <p:nvPicPr>
          <p:cNvPr id="120" name="Picture 119" descr="Image result for youtube logo">
            <a:extLst>
              <a:ext uri="{FF2B5EF4-FFF2-40B4-BE49-F238E27FC236}">
                <a16:creationId xmlns:a16="http://schemas.microsoft.com/office/drawing/2014/main" id="{046DB14D-FF88-4BDA-81A6-DB7062F080B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45253" y="5534648"/>
            <a:ext cx="599095" cy="49512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59673F11-DF30-4578-8598-CE56B4008AFE}"/>
              </a:ext>
            </a:extLst>
          </p:cNvPr>
          <p:cNvSpPr txBox="1"/>
          <p:nvPr/>
        </p:nvSpPr>
        <p:spPr>
          <a:xfrm>
            <a:off x="3382469" y="5681085"/>
            <a:ext cx="2206323" cy="338554"/>
          </a:xfrm>
          <a:prstGeom prst="rect">
            <a:avLst/>
          </a:prstGeom>
          <a:noFill/>
          <a:effectLst/>
        </p:spPr>
        <p:txBody>
          <a:bodyPr wrap="square" rtlCol="0">
            <a:spAutoFit/>
          </a:bodyPr>
          <a:lstStyle/>
          <a:p>
            <a:pPr algn="ctr"/>
            <a:r>
              <a:rPr lang="en-US" sz="800" dirty="0"/>
              <a:t>               </a:t>
            </a:r>
            <a:r>
              <a:rPr lang="en-US" sz="800" i="1" dirty="0"/>
              <a:t>Comedy Central Channel</a:t>
            </a:r>
          </a:p>
          <a:p>
            <a:pPr algn="ctr"/>
            <a:r>
              <a:rPr lang="en-US" sz="800" dirty="0"/>
              <a:t>2.7 Billion Views / 5.6 Million Subscribers</a:t>
            </a:r>
          </a:p>
        </p:txBody>
      </p:sp>
      <p:pic>
        <p:nvPicPr>
          <p:cNvPr id="122" name="Picture 121" descr="Image result for youtube logo">
            <a:extLst>
              <a:ext uri="{FF2B5EF4-FFF2-40B4-BE49-F238E27FC236}">
                <a16:creationId xmlns:a16="http://schemas.microsoft.com/office/drawing/2014/main" id="{18D53BB1-B10B-47F0-818E-785EE69DFA5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87492" y="5528426"/>
            <a:ext cx="599095" cy="49512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id="{2F487ADE-B629-4CC1-9BD5-BB8BFB20C532}"/>
              </a:ext>
            </a:extLst>
          </p:cNvPr>
          <p:cNvSpPr txBox="1"/>
          <p:nvPr/>
        </p:nvSpPr>
        <p:spPr>
          <a:xfrm>
            <a:off x="415635" y="4085078"/>
            <a:ext cx="2206323" cy="338554"/>
          </a:xfrm>
          <a:prstGeom prst="rect">
            <a:avLst/>
          </a:prstGeom>
          <a:noFill/>
          <a:effectLst/>
        </p:spPr>
        <p:txBody>
          <a:bodyPr wrap="square" rtlCol="0">
            <a:spAutoFit/>
          </a:bodyPr>
          <a:lstStyle/>
          <a:p>
            <a:pPr algn="ctr"/>
            <a:r>
              <a:rPr lang="en-US" sz="800" dirty="0"/>
              <a:t>             </a:t>
            </a:r>
            <a:r>
              <a:rPr lang="en-US" sz="800" i="1" dirty="0"/>
              <a:t>The Late Show Channel</a:t>
            </a:r>
          </a:p>
          <a:p>
            <a:pPr algn="ctr"/>
            <a:r>
              <a:rPr lang="en-US" sz="800" dirty="0"/>
              <a:t>2.0 Billion Views / 3.1 Million Subscribers</a:t>
            </a:r>
          </a:p>
        </p:txBody>
      </p:sp>
      <p:pic>
        <p:nvPicPr>
          <p:cNvPr id="124" name="Picture 123" descr="Image result for youtube logo">
            <a:extLst>
              <a:ext uri="{FF2B5EF4-FFF2-40B4-BE49-F238E27FC236}">
                <a16:creationId xmlns:a16="http://schemas.microsoft.com/office/drawing/2014/main" id="{9450DF4F-34EE-4DFF-9999-B72E287C9ED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0658" y="3932419"/>
            <a:ext cx="599095" cy="49512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AFFA68CE-A33B-4AFD-A068-A8B6B3D2E63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2248959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371402"/>
            <a:ext cx="8805334" cy="519639"/>
          </a:xfrm>
        </p:spPr>
        <p:txBody>
          <a:bodyPr/>
          <a:lstStyle/>
          <a:p>
            <a:r>
              <a:rPr lang="en-US" dirty="0"/>
              <a:t>The Internet Also Loves To Repurpose TV Content As Memes</a:t>
            </a:r>
          </a:p>
        </p:txBody>
      </p:sp>
      <p:pic>
        <p:nvPicPr>
          <p:cNvPr id="1026" name="Picture 2" descr="Image result for Empire mem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4244" y="1016241"/>
            <a:ext cx="1249244" cy="1226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mage result for Empire mem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5182" y="1016241"/>
            <a:ext cx="1189756" cy="11972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039" y="1016241"/>
            <a:ext cx="1325213" cy="9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Image result for how to get away with murder mem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10968" y="2348317"/>
            <a:ext cx="1262115" cy="1116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Image result for best walking dead carl mem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04416" y="1016241"/>
            <a:ext cx="1765553" cy="12283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6" name="Picture 22" descr="Related imag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29274" y="1016241"/>
            <a:ext cx="838590" cy="12831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8" name="Picture 24" descr=" "/>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22557" y="3531620"/>
            <a:ext cx="1323892" cy="12659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8" descr="Image result for spongebob mem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313675" y="2326674"/>
            <a:ext cx="1538966" cy="11472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10" descr="Image result for the simpsons bushes meme spice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43838" y="1016241"/>
            <a:ext cx="1423059" cy="12667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14" descr="Image result for the simpsons bushes meme"/>
          <p:cNvPicPr>
            <a:picLocks noChangeAspect="1" noChangeArrowheads="1" noCrop="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243838" y="2320242"/>
            <a:ext cx="1423059" cy="9295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Image result for walking dead carl memes"/>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4892" t="3079"/>
          <a:stretch/>
        </p:blipFill>
        <p:spPr bwMode="auto">
          <a:xfrm>
            <a:off x="524082" y="2066128"/>
            <a:ext cx="1341312" cy="838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4" name="Picture 20" descr="Image result for big bang theory meme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057717" y="4811572"/>
            <a:ext cx="1453472" cy="11909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4" descr="Image result for walking dead carl meme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243838" y="3287435"/>
            <a:ext cx="1423059" cy="1428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rick and morty memes"/>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932253" y="3588827"/>
            <a:ext cx="2114505" cy="10422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8" descr="Image result for rick and morty memes"/>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18876" y="2960100"/>
            <a:ext cx="1341564" cy="11927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Image result for best walking dead meme"/>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946323" y="2320242"/>
            <a:ext cx="2296597" cy="1204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10" descr="Image result for vikings tv show memes"/>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104741" y="3557063"/>
            <a:ext cx="1620427" cy="11658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age result for Empire memes"/>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14904" y="5125907"/>
            <a:ext cx="1329347" cy="8766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50" name="Picture 26" descr="Image result for mr robot memes"/>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518876" y="4212988"/>
            <a:ext cx="1336849" cy="856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4" descr="Image result for pretty little liars memes"/>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577681" y="4872427"/>
            <a:ext cx="1602221" cy="11300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6" descr="Image result for keeping up with the kardashians memes"/>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7243838" y="4761456"/>
            <a:ext cx="1423059" cy="12410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4" descr="Image result for &quot;this is us&quot; memes"/>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893431" y="4709871"/>
            <a:ext cx="1101690" cy="1292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6" descr="Image result for mr krabs memes"/>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898732" y="4753198"/>
            <a:ext cx="942235" cy="12493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Text Placeholder 4">
            <a:extLst>
              <a:ext uri="{FF2B5EF4-FFF2-40B4-BE49-F238E27FC236}">
                <a16:creationId xmlns:a16="http://schemas.microsoft.com/office/drawing/2014/main" id="{20BBB46F-7E82-48E8-AF5B-0619B51A4F4E}"/>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000568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50918" y="460182"/>
            <a:ext cx="8859915" cy="756059"/>
          </a:xfrm>
        </p:spPr>
        <p:txBody>
          <a:bodyPr/>
          <a:lstStyle/>
          <a:p>
            <a:r>
              <a:rPr lang="en-US" dirty="0"/>
              <a:t>For Many, TV Show Phrases Are A Part Of Our Online Vocabulary, </a:t>
            </a:r>
            <a:br>
              <a:rPr lang="en-US" dirty="0"/>
            </a:br>
            <a:r>
              <a:rPr lang="en-US" dirty="0"/>
              <a:t>Often Without Us Even Realizing Where They Originated From</a:t>
            </a:r>
          </a:p>
        </p:txBody>
      </p:sp>
      <p:sp>
        <p:nvSpPr>
          <p:cNvPr id="7" name="TextBox 6"/>
          <p:cNvSpPr txBox="1"/>
          <p:nvPr/>
        </p:nvSpPr>
        <p:spPr>
          <a:xfrm>
            <a:off x="4633821" y="1494524"/>
            <a:ext cx="1588692" cy="438582"/>
          </a:xfrm>
          <a:prstGeom prst="rect">
            <a:avLst/>
          </a:prstGeom>
          <a:noFill/>
        </p:spPr>
        <p:txBody>
          <a:bodyPr wrap="square" rtlCol="0">
            <a:spAutoFit/>
          </a:bodyPr>
          <a:lstStyle/>
          <a:p>
            <a:pPr algn="ctr"/>
            <a:r>
              <a:rPr lang="en-US" sz="1200" b="1" i="1" dirty="0"/>
              <a:t>“Yada </a:t>
            </a:r>
            <a:r>
              <a:rPr lang="en-US" sz="1200" b="1" i="1" dirty="0" err="1"/>
              <a:t>Yada</a:t>
            </a:r>
            <a:r>
              <a:rPr lang="en-US" sz="1200" b="1" i="1" dirty="0"/>
              <a:t>”</a:t>
            </a:r>
          </a:p>
          <a:p>
            <a:pPr algn="ctr"/>
            <a:r>
              <a:rPr lang="en-US" sz="1050" b="1" dirty="0"/>
              <a:t>Seinfeld</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2535" y="1899826"/>
            <a:ext cx="1871264" cy="1389528"/>
          </a:xfrm>
          <a:prstGeom prst="rect">
            <a:avLst/>
          </a:prstGeom>
          <a:ln>
            <a:solidFill>
              <a:schemeClr val="tx1"/>
            </a:solidFill>
          </a:ln>
        </p:spPr>
      </p:pic>
      <p:sp>
        <p:nvSpPr>
          <p:cNvPr id="14" name="TextBox 13"/>
          <p:cNvSpPr txBox="1"/>
          <p:nvPr/>
        </p:nvSpPr>
        <p:spPr>
          <a:xfrm>
            <a:off x="2762536" y="1494524"/>
            <a:ext cx="1588692" cy="438582"/>
          </a:xfrm>
          <a:prstGeom prst="rect">
            <a:avLst/>
          </a:prstGeom>
          <a:noFill/>
        </p:spPr>
        <p:txBody>
          <a:bodyPr wrap="square" rtlCol="0">
            <a:spAutoFit/>
          </a:bodyPr>
          <a:lstStyle/>
          <a:p>
            <a:pPr algn="ctr"/>
            <a:r>
              <a:rPr lang="en-US" sz="1200" b="1" i="1" dirty="0"/>
              <a:t>“</a:t>
            </a:r>
            <a:r>
              <a:rPr lang="en-US" sz="1200" b="1" i="1" dirty="0" err="1"/>
              <a:t>D'oh</a:t>
            </a:r>
            <a:r>
              <a:rPr lang="en-US" sz="1200" b="1" i="1" dirty="0"/>
              <a:t>!”</a:t>
            </a:r>
          </a:p>
          <a:p>
            <a:pPr algn="ctr"/>
            <a:r>
              <a:rPr lang="en-US" sz="1050" b="1" dirty="0"/>
              <a:t>The Simpsons</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1382" y="1899826"/>
            <a:ext cx="1711000" cy="1389528"/>
          </a:xfrm>
          <a:prstGeom prst="rect">
            <a:avLst/>
          </a:prstGeom>
          <a:ln>
            <a:solidFill>
              <a:schemeClr val="tx1"/>
            </a:solidFill>
          </a:ln>
        </p:spPr>
      </p:pic>
      <p:sp>
        <p:nvSpPr>
          <p:cNvPr id="18" name="TextBox 17"/>
          <p:cNvSpPr txBox="1"/>
          <p:nvPr/>
        </p:nvSpPr>
        <p:spPr>
          <a:xfrm>
            <a:off x="2393880" y="3670402"/>
            <a:ext cx="2326004" cy="438582"/>
          </a:xfrm>
          <a:prstGeom prst="rect">
            <a:avLst/>
          </a:prstGeom>
          <a:noFill/>
        </p:spPr>
        <p:txBody>
          <a:bodyPr wrap="square" rtlCol="0">
            <a:spAutoFit/>
          </a:bodyPr>
          <a:lstStyle/>
          <a:p>
            <a:pPr algn="ctr"/>
            <a:r>
              <a:rPr lang="en-US" sz="1200" b="1" i="1" dirty="0"/>
              <a:t>“That’s What She Said!”</a:t>
            </a:r>
          </a:p>
          <a:p>
            <a:pPr algn="ctr"/>
            <a:r>
              <a:rPr lang="en-US" sz="1050" b="1" dirty="0"/>
              <a:t>The Office</a:t>
            </a: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52260" y="4107347"/>
            <a:ext cx="1644762" cy="1387028"/>
          </a:xfrm>
          <a:prstGeom prst="rect">
            <a:avLst/>
          </a:prstGeom>
          <a:ln>
            <a:solidFill>
              <a:schemeClr val="tx1"/>
            </a:solidFill>
          </a:ln>
        </p:spPr>
      </p:pic>
      <p:sp>
        <p:nvSpPr>
          <p:cNvPr id="21" name="TextBox 20"/>
          <p:cNvSpPr txBox="1"/>
          <p:nvPr/>
        </p:nvSpPr>
        <p:spPr>
          <a:xfrm>
            <a:off x="663911" y="1476083"/>
            <a:ext cx="1588692" cy="438582"/>
          </a:xfrm>
          <a:prstGeom prst="rect">
            <a:avLst/>
          </a:prstGeom>
          <a:noFill/>
        </p:spPr>
        <p:txBody>
          <a:bodyPr wrap="square" rtlCol="0">
            <a:spAutoFit/>
          </a:bodyPr>
          <a:lstStyle/>
          <a:p>
            <a:pPr algn="ctr"/>
            <a:r>
              <a:rPr lang="en-US" sz="1200" b="1" i="1" dirty="0"/>
              <a:t>“Make It Work”</a:t>
            </a:r>
          </a:p>
          <a:p>
            <a:pPr algn="ctr"/>
            <a:r>
              <a:rPr lang="en-US" sz="1050" b="1" dirty="0"/>
              <a:t>Project Runway</a:t>
            </a: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6991" y="1899826"/>
            <a:ext cx="2302532" cy="1389528"/>
          </a:xfrm>
          <a:prstGeom prst="rect">
            <a:avLst/>
          </a:prstGeom>
          <a:ln>
            <a:solidFill>
              <a:schemeClr val="tx1"/>
            </a:solidFill>
          </a:ln>
        </p:spPr>
      </p:pic>
      <p:sp>
        <p:nvSpPr>
          <p:cNvPr id="24" name="TextBox 23"/>
          <p:cNvSpPr txBox="1"/>
          <p:nvPr/>
        </p:nvSpPr>
        <p:spPr>
          <a:xfrm>
            <a:off x="663911" y="3673879"/>
            <a:ext cx="1588692" cy="446276"/>
          </a:xfrm>
          <a:prstGeom prst="rect">
            <a:avLst/>
          </a:prstGeom>
          <a:noFill/>
        </p:spPr>
        <p:txBody>
          <a:bodyPr wrap="square" rtlCol="0">
            <a:spAutoFit/>
          </a:bodyPr>
          <a:lstStyle/>
          <a:p>
            <a:pPr algn="ctr"/>
            <a:r>
              <a:rPr lang="en-US" sz="1200" b="1" i="1" dirty="0"/>
              <a:t>“Treat </a:t>
            </a:r>
            <a:r>
              <a:rPr lang="en-US" sz="1200" b="1" i="1" dirty="0" err="1"/>
              <a:t>Yo</a:t>
            </a:r>
            <a:r>
              <a:rPr lang="en-US" sz="1200" b="1" i="1" dirty="0"/>
              <a:t> Self”</a:t>
            </a:r>
          </a:p>
          <a:p>
            <a:pPr algn="ctr"/>
            <a:r>
              <a:rPr lang="en-US" sz="1050" b="1" dirty="0"/>
              <a:t>Parks &amp; Recreation</a:t>
            </a:r>
          </a:p>
        </p:txBody>
      </p:sp>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7939" y="4107347"/>
            <a:ext cx="2320636" cy="1387028"/>
          </a:xfrm>
          <a:prstGeom prst="rect">
            <a:avLst/>
          </a:prstGeom>
          <a:ln>
            <a:solidFill>
              <a:schemeClr val="tx1"/>
            </a:solidFill>
          </a:ln>
        </p:spPr>
      </p:pic>
      <p:sp>
        <p:nvSpPr>
          <p:cNvPr id="26" name="TextBox 25"/>
          <p:cNvSpPr txBox="1"/>
          <p:nvPr/>
        </p:nvSpPr>
        <p:spPr>
          <a:xfrm>
            <a:off x="4512757" y="3673581"/>
            <a:ext cx="1830821" cy="438582"/>
          </a:xfrm>
          <a:prstGeom prst="rect">
            <a:avLst/>
          </a:prstGeom>
          <a:noFill/>
        </p:spPr>
        <p:txBody>
          <a:bodyPr wrap="square" rtlCol="0">
            <a:spAutoFit/>
          </a:bodyPr>
          <a:lstStyle/>
          <a:p>
            <a:pPr algn="ctr"/>
            <a:r>
              <a:rPr lang="en-US" sz="1200" b="1" i="1" dirty="0"/>
              <a:t>“Friend Zone”</a:t>
            </a:r>
          </a:p>
          <a:p>
            <a:pPr algn="ctr"/>
            <a:r>
              <a:rPr lang="en-US" sz="1050" b="1" dirty="0"/>
              <a:t>Friends</a:t>
            </a:r>
          </a:p>
        </p:txBody>
      </p:sp>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52951" y="4098734"/>
            <a:ext cx="1750432" cy="1389528"/>
          </a:xfrm>
          <a:prstGeom prst="rect">
            <a:avLst/>
          </a:prstGeom>
          <a:ln>
            <a:solidFill>
              <a:schemeClr val="tx1"/>
            </a:solidFill>
          </a:ln>
        </p:spPr>
      </p:pic>
      <p:pic>
        <p:nvPicPr>
          <p:cNvPr id="8" name="Picture 7">
            <a:extLst>
              <a:ext uri="{FF2B5EF4-FFF2-40B4-BE49-F238E27FC236}">
                <a16:creationId xmlns:a16="http://schemas.microsoft.com/office/drawing/2014/main" id="{BA16CB27-AE7B-4E12-988C-504F44AD14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39375" y="4088172"/>
            <a:ext cx="2443916" cy="1406203"/>
          </a:xfrm>
          <a:prstGeom prst="rect">
            <a:avLst/>
          </a:prstGeom>
        </p:spPr>
      </p:pic>
      <p:sp>
        <p:nvSpPr>
          <p:cNvPr id="22" name="TextBox 21">
            <a:extLst>
              <a:ext uri="{FF2B5EF4-FFF2-40B4-BE49-F238E27FC236}">
                <a16:creationId xmlns:a16="http://schemas.microsoft.com/office/drawing/2014/main" id="{6C3B9011-71A3-4157-9EA3-E852F4232AF2}"/>
              </a:ext>
            </a:extLst>
          </p:cNvPr>
          <p:cNvSpPr txBox="1"/>
          <p:nvPr/>
        </p:nvSpPr>
        <p:spPr>
          <a:xfrm>
            <a:off x="6498331" y="3649590"/>
            <a:ext cx="2326004" cy="438582"/>
          </a:xfrm>
          <a:prstGeom prst="rect">
            <a:avLst/>
          </a:prstGeom>
          <a:noFill/>
        </p:spPr>
        <p:txBody>
          <a:bodyPr wrap="square" rtlCol="0">
            <a:spAutoFit/>
          </a:bodyPr>
          <a:lstStyle/>
          <a:p>
            <a:pPr algn="ctr"/>
            <a:r>
              <a:rPr lang="en-US" sz="1200" b="1" i="1" dirty="0"/>
              <a:t>“Sashay Away”</a:t>
            </a:r>
          </a:p>
          <a:p>
            <a:pPr algn="ctr"/>
            <a:r>
              <a:rPr lang="en-US" sz="1050" b="1" dirty="0" err="1"/>
              <a:t>RuPaul’s</a:t>
            </a:r>
            <a:r>
              <a:rPr lang="en-US" sz="1050" b="1" dirty="0"/>
              <a:t> Drag Race</a:t>
            </a:r>
          </a:p>
        </p:txBody>
      </p:sp>
      <p:pic>
        <p:nvPicPr>
          <p:cNvPr id="12" name="Picture 11">
            <a:extLst>
              <a:ext uri="{FF2B5EF4-FFF2-40B4-BE49-F238E27FC236}">
                <a16:creationId xmlns:a16="http://schemas.microsoft.com/office/drawing/2014/main" id="{31DFFAE2-39E5-475D-951F-FA76EBAE93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9376" y="1881789"/>
            <a:ext cx="2443915" cy="1432388"/>
          </a:xfrm>
          <a:prstGeom prst="rect">
            <a:avLst/>
          </a:prstGeom>
        </p:spPr>
      </p:pic>
      <p:sp>
        <p:nvSpPr>
          <p:cNvPr id="25" name="TextBox 24">
            <a:extLst>
              <a:ext uri="{FF2B5EF4-FFF2-40B4-BE49-F238E27FC236}">
                <a16:creationId xmlns:a16="http://schemas.microsoft.com/office/drawing/2014/main" id="{C47575BA-0486-4F9E-80ED-4D7D0BBB3417}"/>
              </a:ext>
            </a:extLst>
          </p:cNvPr>
          <p:cNvSpPr txBox="1"/>
          <p:nvPr/>
        </p:nvSpPr>
        <p:spPr>
          <a:xfrm>
            <a:off x="6700175" y="1471676"/>
            <a:ext cx="1922317" cy="450913"/>
          </a:xfrm>
          <a:prstGeom prst="rect">
            <a:avLst/>
          </a:prstGeom>
          <a:noFill/>
        </p:spPr>
        <p:txBody>
          <a:bodyPr wrap="square" rtlCol="0">
            <a:spAutoFit/>
          </a:bodyPr>
          <a:lstStyle/>
          <a:p>
            <a:pPr algn="ctr"/>
            <a:r>
              <a:rPr lang="en-US" sz="1200" b="1" i="1" dirty="0"/>
              <a:t>“</a:t>
            </a:r>
            <a:r>
              <a:rPr lang="en-US" sz="1200" b="1" i="1" dirty="0" err="1"/>
              <a:t>Bloop</a:t>
            </a:r>
            <a:r>
              <a:rPr lang="en-US" sz="1200" b="1" i="1" dirty="0"/>
              <a:t>”</a:t>
            </a:r>
          </a:p>
          <a:p>
            <a:pPr algn="ctr"/>
            <a:r>
              <a:rPr lang="en-US" sz="1050" b="1" dirty="0"/>
              <a:t>Real Housewives of Atlanta</a:t>
            </a:r>
          </a:p>
        </p:txBody>
      </p:sp>
      <p:sp>
        <p:nvSpPr>
          <p:cNvPr id="19" name="Text Placeholder 4">
            <a:extLst>
              <a:ext uri="{FF2B5EF4-FFF2-40B4-BE49-F238E27FC236}">
                <a16:creationId xmlns:a16="http://schemas.microsoft.com/office/drawing/2014/main" id="{4397B66D-5A1B-4B49-8D96-B073B73CFDB4}"/>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1236784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90FA01-218A-45EC-B361-E90606229771}"/>
              </a:ext>
            </a:extLst>
          </p:cNvPr>
          <p:cNvSpPr txBox="1"/>
          <p:nvPr/>
        </p:nvSpPr>
        <p:spPr>
          <a:xfrm>
            <a:off x="186612" y="2258009"/>
            <a:ext cx="8780106" cy="1200329"/>
          </a:xfrm>
          <a:prstGeom prst="rect">
            <a:avLst/>
          </a:prstGeom>
          <a:noFill/>
        </p:spPr>
        <p:txBody>
          <a:bodyPr wrap="square" rtlCol="0">
            <a:spAutoFit/>
          </a:bodyPr>
          <a:lstStyle/>
          <a:p>
            <a:pPr algn="ctr"/>
            <a:r>
              <a:rPr lang="en-US" sz="2400" b="1" dirty="0"/>
              <a:t>Thanks To The Scale And Exposure Of Television, Even Brands And Commercials Themselves Have Entered The Pop Culture Vernacular</a:t>
            </a:r>
          </a:p>
        </p:txBody>
      </p:sp>
      <p:sp>
        <p:nvSpPr>
          <p:cNvPr id="3" name="Text Placeholder 4">
            <a:extLst>
              <a:ext uri="{FF2B5EF4-FFF2-40B4-BE49-F238E27FC236}">
                <a16:creationId xmlns:a16="http://schemas.microsoft.com/office/drawing/2014/main" id="{FAC4CB38-8917-4C8C-B6D4-62ABA18DC35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2975276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023" y="355874"/>
            <a:ext cx="8974667" cy="852921"/>
          </a:xfrm>
        </p:spPr>
        <p:txBody>
          <a:bodyPr/>
          <a:lstStyle/>
          <a:p>
            <a:r>
              <a:rPr lang="en-US" dirty="0"/>
              <a:t>Big-Name Brands Become So Linked With Their Slogans, You Can’t Help But Hear Them In Your Mind When You See Them</a:t>
            </a:r>
          </a:p>
        </p:txBody>
      </p:sp>
      <p:pic>
        <p:nvPicPr>
          <p:cNvPr id="3074" name="Picture 2" descr="Image result for skittles taste the rainbo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3523" y="3438580"/>
            <a:ext cx="2031459" cy="106811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Image result for red bull it gives you wing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5416" y="4638570"/>
            <a:ext cx="1516476" cy="124679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Image result for american runs on dunki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86950" y="1239784"/>
            <a:ext cx="2991353" cy="102139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Related imag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5998" y="1239785"/>
            <a:ext cx="1598535" cy="103040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82" name="Picture 10" descr="Image result for are you in good hands allstate"/>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106104" y="4995229"/>
            <a:ext cx="1578429" cy="89013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84" name="Picture 12" descr="Image result for its not delivery, its digiorn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3523" y="1239785"/>
            <a:ext cx="3382965" cy="102139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86" name="Picture 14" descr="Image result for easy breezy beautiful covergirl"/>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39276" y="2411355"/>
            <a:ext cx="2124472" cy="127593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88" name="Picture 16" descr="Image result for bounty the quicker picker uppe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53523" y="2411355"/>
            <a:ext cx="2031459" cy="8947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90" name="Picture 18" descr="Image result for toyota let's go places color background"/>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189416" y="3552762"/>
            <a:ext cx="1495117" cy="137019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98" name="Picture 26" descr="Image result for slim jim logo snap into a"/>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783267" y="5154144"/>
            <a:ext cx="1983971" cy="7312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102" name="Picture 30" descr="Image result for kfc it's finger lickin good"/>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145005" y="4795378"/>
            <a:ext cx="2443915" cy="108998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104" name="Picture 32" descr="Image result for walgreens at the corner of happy an dhealthy"/>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57152" y="3717303"/>
            <a:ext cx="2221741" cy="121185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106" name="Picture 34" descr="Image result for michelin a better way forward"/>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746173" y="3782619"/>
            <a:ext cx="1820975" cy="9104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107" name="Picture 35"/>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172296" y="2465134"/>
            <a:ext cx="1512237" cy="966096"/>
          </a:xfrm>
          <a:prstGeom prst="rect">
            <a:avLst/>
          </a:prstGeom>
          <a:noFill/>
          <a:ln w="19050">
            <a:solidFill>
              <a:schemeClr val="tx1"/>
            </a:solidFill>
          </a:ln>
          <a:extLst>
            <a:ext uri="{909E8E84-426E-40DD-AFC4-6F175D3DCCD1}">
              <a14:hiddenFill xmlns:a14="http://schemas.microsoft.com/office/drawing/2010/main">
                <a:solidFill>
                  <a:schemeClr val="accent1"/>
                </a:solidFill>
              </a14:hiddenFill>
            </a:ext>
          </a:extLst>
        </p:spPr>
      </p:pic>
      <p:pic>
        <p:nvPicPr>
          <p:cNvPr id="2050" name="Picture 2" descr="Image result for capital one &quot;what's in your wallet&quot;"/>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t="10135" b="16208"/>
          <a:stretch/>
        </p:blipFill>
        <p:spPr bwMode="auto">
          <a:xfrm>
            <a:off x="4999870" y="2416460"/>
            <a:ext cx="1936304" cy="107079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8" name="Text Placeholder 4">
            <a:extLst>
              <a:ext uri="{FF2B5EF4-FFF2-40B4-BE49-F238E27FC236}">
                <a16:creationId xmlns:a16="http://schemas.microsoft.com/office/drawing/2014/main" id="{1F0AF3DB-09DC-4A93-8DB6-F465AAF4C1B9}"/>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1273684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D4C5-13AA-4767-B551-24C6A4CBFA52}"/>
              </a:ext>
            </a:extLst>
          </p:cNvPr>
          <p:cNvSpPr>
            <a:spLocks noGrp="1"/>
          </p:cNvSpPr>
          <p:nvPr>
            <p:ph type="ctrTitle"/>
          </p:nvPr>
        </p:nvSpPr>
        <p:spPr>
          <a:xfrm>
            <a:off x="161636" y="460183"/>
            <a:ext cx="8805334" cy="854410"/>
          </a:xfrm>
        </p:spPr>
        <p:txBody>
          <a:bodyPr/>
          <a:lstStyle/>
          <a:p>
            <a:r>
              <a:rPr lang="en-US" dirty="0"/>
              <a:t>And We’re Sure That Many Of You Have Had These Jingles Stuck In Your Head For A While At One Point Or Another</a:t>
            </a:r>
          </a:p>
        </p:txBody>
      </p:sp>
      <p:pic>
        <p:nvPicPr>
          <p:cNvPr id="2056" name="Picture 8" descr="Related image">
            <a:extLst>
              <a:ext uri="{FF2B5EF4-FFF2-40B4-BE49-F238E27FC236}">
                <a16:creationId xmlns:a16="http://schemas.microsoft.com/office/drawing/2014/main" id="{3B33C6F5-6AA7-4A7B-8C8E-E0ECABF457B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3511" y="1757755"/>
            <a:ext cx="1766370" cy="1001536"/>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8" name="Picture 10" descr="Image result for mcdonalds jingle">
            <a:extLst>
              <a:ext uri="{FF2B5EF4-FFF2-40B4-BE49-F238E27FC236}">
                <a16:creationId xmlns:a16="http://schemas.microsoft.com/office/drawing/2014/main" id="{1424E173-B940-4F63-BB18-1BF0C34676A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6071" t="8105" r="26903" b="13191"/>
          <a:stretch/>
        </p:blipFill>
        <p:spPr bwMode="auto">
          <a:xfrm>
            <a:off x="312292" y="1672495"/>
            <a:ext cx="1330165" cy="1148942"/>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60" name="Picture 12" descr="Image result for red robin">
            <a:extLst>
              <a:ext uri="{FF2B5EF4-FFF2-40B4-BE49-F238E27FC236}">
                <a16:creationId xmlns:a16="http://schemas.microsoft.com/office/drawing/2014/main" id="{024849C8-00A6-4CC5-B9F2-D87E9F9A58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72819" y="3908429"/>
            <a:ext cx="1738975" cy="1073441"/>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62" name="Picture 14" descr="Image result for kars 4 kids">
            <a:extLst>
              <a:ext uri="{FF2B5EF4-FFF2-40B4-BE49-F238E27FC236}">
                <a16:creationId xmlns:a16="http://schemas.microsoft.com/office/drawing/2014/main" id="{24E634C0-1A35-4E93-82E5-9AAA3CEE0E4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9951" y="3819423"/>
            <a:ext cx="1314847" cy="1233471"/>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6F0655-4C20-4A7D-A53C-586178835E93}"/>
              </a:ext>
            </a:extLst>
          </p:cNvPr>
          <p:cNvSpPr txBox="1"/>
          <p:nvPr/>
        </p:nvSpPr>
        <p:spPr>
          <a:xfrm>
            <a:off x="84460" y="2858981"/>
            <a:ext cx="1785828" cy="430887"/>
          </a:xfrm>
          <a:prstGeom prst="rect">
            <a:avLst/>
          </a:prstGeom>
          <a:noFill/>
        </p:spPr>
        <p:txBody>
          <a:bodyPr wrap="square" rtlCol="0">
            <a:spAutoFit/>
          </a:bodyPr>
          <a:lstStyle/>
          <a:p>
            <a:pPr algn="ctr"/>
            <a:r>
              <a:rPr lang="en-US" sz="1100" b="1" dirty="0"/>
              <a:t>“</a:t>
            </a:r>
            <a:r>
              <a:rPr lang="en-US" sz="1100" b="1" i="1" dirty="0"/>
              <a:t>Ba Da Ba Ba Bah, I’m lovin’ it!”</a:t>
            </a:r>
            <a:endParaRPr lang="en-US" sz="1100" b="1" dirty="0"/>
          </a:p>
        </p:txBody>
      </p:sp>
      <p:sp>
        <p:nvSpPr>
          <p:cNvPr id="16" name="TextBox 15">
            <a:extLst>
              <a:ext uri="{FF2B5EF4-FFF2-40B4-BE49-F238E27FC236}">
                <a16:creationId xmlns:a16="http://schemas.microsoft.com/office/drawing/2014/main" id="{47641E7D-245B-4093-ABCC-F74761AE26B6}"/>
              </a:ext>
            </a:extLst>
          </p:cNvPr>
          <p:cNvSpPr txBox="1"/>
          <p:nvPr/>
        </p:nvSpPr>
        <p:spPr>
          <a:xfrm>
            <a:off x="1661880" y="5125896"/>
            <a:ext cx="2160852" cy="261610"/>
          </a:xfrm>
          <a:prstGeom prst="rect">
            <a:avLst/>
          </a:prstGeom>
          <a:noFill/>
        </p:spPr>
        <p:txBody>
          <a:bodyPr wrap="square" rtlCol="0">
            <a:spAutoFit/>
          </a:bodyPr>
          <a:lstStyle/>
          <a:p>
            <a:pPr algn="ctr"/>
            <a:r>
              <a:rPr lang="en-US" sz="1100" b="1" dirty="0"/>
              <a:t>“</a:t>
            </a:r>
            <a:r>
              <a:rPr lang="en-US" sz="1100" b="1" i="1" dirty="0"/>
              <a:t>Red Robin. YUM!”</a:t>
            </a:r>
            <a:endParaRPr lang="en-US" sz="1100" b="1" dirty="0"/>
          </a:p>
        </p:txBody>
      </p:sp>
      <p:sp>
        <p:nvSpPr>
          <p:cNvPr id="18" name="TextBox 17">
            <a:extLst>
              <a:ext uri="{FF2B5EF4-FFF2-40B4-BE49-F238E27FC236}">
                <a16:creationId xmlns:a16="http://schemas.microsoft.com/office/drawing/2014/main" id="{74F538B2-CE8D-40DF-BAF3-1E67C84E8FE2}"/>
              </a:ext>
            </a:extLst>
          </p:cNvPr>
          <p:cNvSpPr txBox="1"/>
          <p:nvPr/>
        </p:nvSpPr>
        <p:spPr>
          <a:xfrm>
            <a:off x="165634" y="5118353"/>
            <a:ext cx="1623480" cy="430887"/>
          </a:xfrm>
          <a:prstGeom prst="rect">
            <a:avLst/>
          </a:prstGeom>
          <a:noFill/>
        </p:spPr>
        <p:txBody>
          <a:bodyPr wrap="square" rtlCol="0">
            <a:spAutoFit/>
          </a:bodyPr>
          <a:lstStyle/>
          <a:p>
            <a:pPr algn="ctr"/>
            <a:r>
              <a:rPr lang="en-US" sz="1100" b="1" i="1" dirty="0"/>
              <a:t>“1-877-Kars-4-Kids. K-A-R-S, Kars 4 Kids”</a:t>
            </a:r>
          </a:p>
        </p:txBody>
      </p:sp>
      <p:sp>
        <p:nvSpPr>
          <p:cNvPr id="19" name="TextBox 18">
            <a:extLst>
              <a:ext uri="{FF2B5EF4-FFF2-40B4-BE49-F238E27FC236}">
                <a16:creationId xmlns:a16="http://schemas.microsoft.com/office/drawing/2014/main" id="{E7CA6356-807D-4AB8-BD75-2A8A4840A6EA}"/>
              </a:ext>
            </a:extLst>
          </p:cNvPr>
          <p:cNvSpPr txBox="1"/>
          <p:nvPr/>
        </p:nvSpPr>
        <p:spPr>
          <a:xfrm>
            <a:off x="1706270" y="2858981"/>
            <a:ext cx="2160852" cy="600164"/>
          </a:xfrm>
          <a:prstGeom prst="rect">
            <a:avLst/>
          </a:prstGeom>
          <a:noFill/>
        </p:spPr>
        <p:txBody>
          <a:bodyPr wrap="square" rtlCol="0">
            <a:spAutoFit/>
          </a:bodyPr>
          <a:lstStyle/>
          <a:p>
            <a:pPr algn="ctr"/>
            <a:r>
              <a:rPr lang="en-US" sz="1100" b="1" i="1" dirty="0"/>
              <a:t>“For a great low rate you can get online, go to The General and save some time!”</a:t>
            </a:r>
          </a:p>
        </p:txBody>
      </p:sp>
      <p:pic>
        <p:nvPicPr>
          <p:cNvPr id="8" name="Picture 4" descr="Related image"/>
          <p:cNvPicPr>
            <a:picLocks noChangeAspect="1" noChangeArrowheads="1"/>
          </p:cNvPicPr>
          <p:nvPr/>
        </p:nvPicPr>
        <p:blipFill rotWithShape="1">
          <a:blip r:embed="rId6">
            <a:extLst>
              <a:ext uri="{28A0092B-C50C-407E-A947-70E740481C1C}">
                <a14:useLocalDpi xmlns:a14="http://schemas.microsoft.com/office/drawing/2010/main"/>
              </a:ext>
            </a:extLst>
          </a:blip>
          <a:srcRect l="9257" t="6954" r="7626" b="5118"/>
          <a:stretch/>
        </p:blipFill>
        <p:spPr bwMode="auto">
          <a:xfrm>
            <a:off x="4050245" y="1644771"/>
            <a:ext cx="1217063" cy="1176666"/>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7CA6356-807D-4AB8-BD75-2A8A4840A6EA}"/>
              </a:ext>
            </a:extLst>
          </p:cNvPr>
          <p:cNvSpPr txBox="1"/>
          <p:nvPr/>
        </p:nvSpPr>
        <p:spPr>
          <a:xfrm>
            <a:off x="3847036" y="2858981"/>
            <a:ext cx="1623480" cy="430887"/>
          </a:xfrm>
          <a:prstGeom prst="rect">
            <a:avLst/>
          </a:prstGeom>
          <a:noFill/>
        </p:spPr>
        <p:txBody>
          <a:bodyPr wrap="square" rtlCol="0">
            <a:spAutoFit/>
          </a:bodyPr>
          <a:lstStyle/>
          <a:p>
            <a:pPr algn="ctr"/>
            <a:r>
              <a:rPr lang="en-US" sz="1100" b="1" i="1" dirty="0"/>
              <a:t>“Nationwide is on your side”</a:t>
            </a:r>
          </a:p>
        </p:txBody>
      </p:sp>
      <p:sp>
        <p:nvSpPr>
          <p:cNvPr id="22" name="TextBox 21">
            <a:extLst>
              <a:ext uri="{FF2B5EF4-FFF2-40B4-BE49-F238E27FC236}">
                <a16:creationId xmlns:a16="http://schemas.microsoft.com/office/drawing/2014/main" id="{E7CA6356-807D-4AB8-BD75-2A8A4840A6EA}"/>
              </a:ext>
            </a:extLst>
          </p:cNvPr>
          <p:cNvSpPr txBox="1"/>
          <p:nvPr/>
        </p:nvSpPr>
        <p:spPr>
          <a:xfrm>
            <a:off x="3584730" y="5118352"/>
            <a:ext cx="2094751" cy="430887"/>
          </a:xfrm>
          <a:prstGeom prst="rect">
            <a:avLst/>
          </a:prstGeom>
          <a:noFill/>
        </p:spPr>
        <p:txBody>
          <a:bodyPr wrap="square" rtlCol="0">
            <a:spAutoFit/>
          </a:bodyPr>
          <a:lstStyle/>
          <a:p>
            <a:pPr algn="ctr"/>
            <a:r>
              <a:rPr lang="en-US" sz="1100" b="1" i="1" dirty="0"/>
              <a:t>“The Snack that Smiles Back, Goldfish!”</a:t>
            </a:r>
          </a:p>
        </p:txBody>
      </p: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858" y="3788746"/>
            <a:ext cx="1321837" cy="1264148"/>
          </a:xfrm>
          <a:prstGeom prst="roundRect">
            <a:avLst/>
          </a:prstGeom>
          <a:noFill/>
          <a:ln w="19050">
            <a:solidFill>
              <a:schemeClr val="tx1"/>
            </a:solidFill>
          </a:ln>
        </p:spPr>
      </p:pic>
      <p:pic>
        <p:nvPicPr>
          <p:cNvPr id="4106" name="Picture 10" descr="Image result for kay jeweler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741650" y="1672496"/>
            <a:ext cx="1148942" cy="1148942"/>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7CA6356-807D-4AB8-BD75-2A8A4840A6EA}"/>
              </a:ext>
            </a:extLst>
          </p:cNvPr>
          <p:cNvSpPr txBox="1"/>
          <p:nvPr/>
        </p:nvSpPr>
        <p:spPr>
          <a:xfrm>
            <a:off x="5412978" y="2858981"/>
            <a:ext cx="1729307" cy="430887"/>
          </a:xfrm>
          <a:prstGeom prst="rect">
            <a:avLst/>
          </a:prstGeom>
          <a:noFill/>
        </p:spPr>
        <p:txBody>
          <a:bodyPr wrap="square" rtlCol="0">
            <a:spAutoFit/>
          </a:bodyPr>
          <a:lstStyle/>
          <a:p>
            <a:pPr algn="ctr"/>
            <a:r>
              <a:rPr lang="en-US" sz="1100" b="1" i="1" dirty="0"/>
              <a:t>“Every Kiss Begins with K”</a:t>
            </a:r>
          </a:p>
        </p:txBody>
      </p:sp>
      <p:sp>
        <p:nvSpPr>
          <p:cNvPr id="25" name="TextBox 24">
            <a:extLst>
              <a:ext uri="{FF2B5EF4-FFF2-40B4-BE49-F238E27FC236}">
                <a16:creationId xmlns:a16="http://schemas.microsoft.com/office/drawing/2014/main" id="{E7CA6356-807D-4AB8-BD75-2A8A4840A6EA}"/>
              </a:ext>
            </a:extLst>
          </p:cNvPr>
          <p:cNvSpPr txBox="1"/>
          <p:nvPr/>
        </p:nvSpPr>
        <p:spPr>
          <a:xfrm>
            <a:off x="5504381" y="5112449"/>
            <a:ext cx="1623480" cy="261610"/>
          </a:xfrm>
          <a:prstGeom prst="rect">
            <a:avLst/>
          </a:prstGeom>
          <a:noFill/>
        </p:spPr>
        <p:txBody>
          <a:bodyPr wrap="square" rtlCol="0">
            <a:spAutoFit/>
          </a:bodyPr>
          <a:lstStyle/>
          <a:p>
            <a:pPr algn="ctr"/>
            <a:r>
              <a:rPr lang="en-US" sz="1100" b="1" i="1" dirty="0"/>
              <a:t>“Expedia! Dot Com”</a:t>
            </a:r>
          </a:p>
        </p:txBody>
      </p:sp>
      <p:pic>
        <p:nvPicPr>
          <p:cNvPr id="4108" name="Picture 12" descr="Image result for expedia logo"/>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2705" r="20381"/>
          <a:stretch/>
        </p:blipFill>
        <p:spPr bwMode="auto">
          <a:xfrm>
            <a:off x="5667241" y="3769136"/>
            <a:ext cx="1297761" cy="1283758"/>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D32A45B-BF67-4EFD-BE36-A0EB50E7DFE0}"/>
              </a:ext>
            </a:extLst>
          </p:cNvPr>
          <p:cNvSpPr txBox="1"/>
          <p:nvPr/>
        </p:nvSpPr>
        <p:spPr>
          <a:xfrm>
            <a:off x="7179571" y="2862089"/>
            <a:ext cx="1703893" cy="430887"/>
          </a:xfrm>
          <a:prstGeom prst="rect">
            <a:avLst/>
          </a:prstGeom>
          <a:noFill/>
        </p:spPr>
        <p:txBody>
          <a:bodyPr wrap="square" rtlCol="0">
            <a:spAutoFit/>
          </a:bodyPr>
          <a:lstStyle/>
          <a:p>
            <a:pPr algn="ctr"/>
            <a:r>
              <a:rPr lang="en-US" sz="1100" b="1" i="1" dirty="0"/>
              <a:t>“800-588-2300 </a:t>
            </a:r>
          </a:p>
          <a:p>
            <a:pPr algn="ctr"/>
            <a:r>
              <a:rPr lang="en-US" sz="1100" b="1" i="1" dirty="0"/>
              <a:t>Empire Today”</a:t>
            </a:r>
          </a:p>
        </p:txBody>
      </p:sp>
      <p:pic>
        <p:nvPicPr>
          <p:cNvPr id="9" name="Picture 8">
            <a:extLst>
              <a:ext uri="{FF2B5EF4-FFF2-40B4-BE49-F238E27FC236}">
                <a16:creationId xmlns:a16="http://schemas.microsoft.com/office/drawing/2014/main" id="{93037FF4-BE49-4A15-98BF-891AB6FAFE2A}"/>
              </a:ext>
            </a:extLst>
          </p:cNvPr>
          <p:cNvPicPr>
            <a:picLocks noChangeAspect="1"/>
          </p:cNvPicPr>
          <p:nvPr/>
        </p:nvPicPr>
        <p:blipFill rotWithShape="1">
          <a:blip r:embed="rId10"/>
          <a:srcRect l="5537" r="9225"/>
          <a:stretch/>
        </p:blipFill>
        <p:spPr>
          <a:xfrm>
            <a:off x="7146523" y="3747219"/>
            <a:ext cx="1669381" cy="1305675"/>
          </a:xfrm>
          <a:prstGeom prst="roundRect">
            <a:avLst/>
          </a:prstGeom>
          <a:noFill/>
          <a:ln w="19050">
            <a:solidFill>
              <a:schemeClr val="tx1"/>
            </a:solidFill>
          </a:ln>
        </p:spPr>
      </p:pic>
      <p:sp>
        <p:nvSpPr>
          <p:cNvPr id="28" name="TextBox 27">
            <a:extLst>
              <a:ext uri="{FF2B5EF4-FFF2-40B4-BE49-F238E27FC236}">
                <a16:creationId xmlns:a16="http://schemas.microsoft.com/office/drawing/2014/main" id="{1F4E4C2C-8C54-4DE5-B34D-F0EDFD9B78A8}"/>
              </a:ext>
            </a:extLst>
          </p:cNvPr>
          <p:cNvSpPr txBox="1"/>
          <p:nvPr/>
        </p:nvSpPr>
        <p:spPr>
          <a:xfrm>
            <a:off x="7146523" y="5106546"/>
            <a:ext cx="1623480" cy="600164"/>
          </a:xfrm>
          <a:prstGeom prst="rect">
            <a:avLst/>
          </a:prstGeom>
          <a:noFill/>
        </p:spPr>
        <p:txBody>
          <a:bodyPr wrap="square" rtlCol="0">
            <a:spAutoFit/>
          </a:bodyPr>
          <a:lstStyle/>
          <a:p>
            <a:pPr algn="ctr"/>
            <a:r>
              <a:rPr lang="en-US" sz="1100" b="1" i="1" dirty="0"/>
              <a:t>“</a:t>
            </a:r>
            <a:r>
              <a:rPr lang="en-US" sz="1100" b="1" i="1" dirty="0" err="1"/>
              <a:t>Cellino</a:t>
            </a:r>
            <a:r>
              <a:rPr lang="en-US" sz="1100" b="1" i="1" dirty="0"/>
              <a:t> &amp; Barnes, injury attorneys, (800) 888-8888”</a:t>
            </a:r>
          </a:p>
        </p:txBody>
      </p:sp>
      <p:pic>
        <p:nvPicPr>
          <p:cNvPr id="10" name="Picture 9">
            <a:extLst>
              <a:ext uri="{FF2B5EF4-FFF2-40B4-BE49-F238E27FC236}">
                <a16:creationId xmlns:a16="http://schemas.microsoft.com/office/drawing/2014/main" id="{99AC7483-FB8E-48AE-B182-A32FCB9D8D0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25220" y="1662048"/>
            <a:ext cx="1545557" cy="1159168"/>
          </a:xfrm>
          <a:prstGeom prst="roundRect">
            <a:avLst/>
          </a:prstGeom>
          <a:noFill/>
          <a:ln w="19050">
            <a:solidFill>
              <a:schemeClr val="tx1"/>
            </a:solidFill>
          </a:ln>
        </p:spPr>
      </p:pic>
      <p:sp>
        <p:nvSpPr>
          <p:cNvPr id="23" name="Text Placeholder 4">
            <a:extLst>
              <a:ext uri="{FF2B5EF4-FFF2-40B4-BE49-F238E27FC236}">
                <a16:creationId xmlns:a16="http://schemas.microsoft.com/office/drawing/2014/main" id="{1D540E2C-1644-4F25-9C1E-F73868E20A3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2181361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867E-0909-491C-B83B-72600ECB48AA}"/>
              </a:ext>
            </a:extLst>
          </p:cNvPr>
          <p:cNvSpPr>
            <a:spLocks noGrp="1"/>
          </p:cNvSpPr>
          <p:nvPr>
            <p:ph type="ctrTitle"/>
          </p:nvPr>
        </p:nvSpPr>
        <p:spPr>
          <a:xfrm>
            <a:off x="184514" y="460182"/>
            <a:ext cx="8777163" cy="813651"/>
          </a:xfrm>
        </p:spPr>
        <p:txBody>
          <a:bodyPr/>
          <a:lstStyle/>
          <a:p>
            <a:r>
              <a:rPr lang="en-US" dirty="0"/>
              <a:t>TV Commercial Characters Often Become Pop Culture Icons In Their Own Right And Can Aid In Driving Revenues</a:t>
            </a:r>
          </a:p>
        </p:txBody>
      </p:sp>
      <p:sp>
        <p:nvSpPr>
          <p:cNvPr id="4" name="Text Placeholder 3">
            <a:extLst>
              <a:ext uri="{FF2B5EF4-FFF2-40B4-BE49-F238E27FC236}">
                <a16:creationId xmlns:a16="http://schemas.microsoft.com/office/drawing/2014/main" id="{8A149FE0-C69E-474A-8158-2287829C002C}"/>
              </a:ext>
            </a:extLst>
          </p:cNvPr>
          <p:cNvSpPr>
            <a:spLocks noGrp="1"/>
          </p:cNvSpPr>
          <p:nvPr>
            <p:ph type="body" sz="quarter" idx="14"/>
          </p:nvPr>
        </p:nvSpPr>
        <p:spPr>
          <a:xfrm>
            <a:off x="321734" y="6621463"/>
            <a:ext cx="6013752" cy="211023"/>
          </a:xfrm>
        </p:spPr>
        <p:txBody>
          <a:bodyPr/>
          <a:lstStyle/>
          <a:p>
            <a:r>
              <a:rPr lang="en-US" sz="800" dirty="0"/>
              <a:t>Source: </a:t>
            </a:r>
            <a:r>
              <a:rPr lang="en-US" sz="800" dirty="0">
                <a:hlinkClick r:id="rId2"/>
              </a:rPr>
              <a:t>Verizon Stat</a:t>
            </a:r>
            <a:r>
              <a:rPr lang="en-US" sz="800" dirty="0"/>
              <a:t>; </a:t>
            </a:r>
            <a:r>
              <a:rPr lang="en-US" sz="800" dirty="0">
                <a:hlinkClick r:id="rId3"/>
              </a:rPr>
              <a:t>Aflac Stat</a:t>
            </a:r>
            <a:r>
              <a:rPr lang="en-US" sz="800" dirty="0"/>
              <a:t>; sales and revenue data based on various company financial statements and SEC filings </a:t>
            </a:r>
          </a:p>
        </p:txBody>
      </p:sp>
      <p:pic>
        <p:nvPicPr>
          <p:cNvPr id="2052" name="Picture 4" descr="Image result for verizon guy can you hear me now">
            <a:extLst>
              <a:ext uri="{FF2B5EF4-FFF2-40B4-BE49-F238E27FC236}">
                <a16:creationId xmlns:a16="http://schemas.microsoft.com/office/drawing/2014/main" id="{75788DCF-010A-4872-90ED-FFDBFF2F41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89881" y="1392163"/>
            <a:ext cx="1669227" cy="1310061"/>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Image result for Flo progressive">
            <a:extLst>
              <a:ext uri="{FF2B5EF4-FFF2-40B4-BE49-F238E27FC236}">
                <a16:creationId xmlns:a16="http://schemas.microsoft.com/office/drawing/2014/main" id="{D44718C5-2FDF-465B-8BF2-148E94C394D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7045"/>
          <a:stretch/>
        </p:blipFill>
        <p:spPr bwMode="auto">
          <a:xfrm>
            <a:off x="389116" y="1371841"/>
            <a:ext cx="1329842" cy="1330383"/>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D002F1BD-3F46-4BBF-9D6D-0AFBB85AF74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06605" y="1371841"/>
            <a:ext cx="1368593" cy="1330383"/>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F5958861-FA11-4BA3-BD07-B68584BC677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43607" y="3697125"/>
            <a:ext cx="1448431" cy="143437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Related image">
            <a:extLst>
              <a:ext uri="{FF2B5EF4-FFF2-40B4-BE49-F238E27FC236}">
                <a16:creationId xmlns:a16="http://schemas.microsoft.com/office/drawing/2014/main" id="{46EEF095-DD01-4473-8CBE-E4E89CB7BCF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86789" y="3697125"/>
            <a:ext cx="1297005" cy="143437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Image result for aflac duck">
            <a:extLst>
              <a:ext uri="{FF2B5EF4-FFF2-40B4-BE49-F238E27FC236}">
                <a16:creationId xmlns:a16="http://schemas.microsoft.com/office/drawing/2014/main" id="{519088AF-7C90-4804-B4D8-7F73EEB4096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75628" y="3697125"/>
            <a:ext cx="1356818" cy="143437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69B75E-899D-4E08-9261-DA0C8C097223}"/>
              </a:ext>
            </a:extLst>
          </p:cNvPr>
          <p:cNvSpPr txBox="1"/>
          <p:nvPr/>
        </p:nvSpPr>
        <p:spPr>
          <a:xfrm>
            <a:off x="6993306" y="5136680"/>
            <a:ext cx="2113370" cy="723275"/>
          </a:xfrm>
          <a:prstGeom prst="rect">
            <a:avLst/>
          </a:prstGeom>
          <a:noFill/>
        </p:spPr>
        <p:txBody>
          <a:bodyPr wrap="square" rtlCol="0">
            <a:spAutoFit/>
          </a:bodyPr>
          <a:lstStyle/>
          <a:p>
            <a:pPr algn="ctr"/>
            <a:r>
              <a:rPr lang="en-US" sz="1150" b="1" dirty="0"/>
              <a:t>Dos </a:t>
            </a:r>
            <a:r>
              <a:rPr lang="en-US" sz="1150" b="1" dirty="0" err="1"/>
              <a:t>Equis</a:t>
            </a:r>
            <a:r>
              <a:rPr lang="en-US" sz="1150" b="1" dirty="0"/>
              <a:t>’ </a:t>
            </a:r>
            <a:r>
              <a:rPr lang="en-US" sz="1150" b="1" i="1" dirty="0"/>
              <a:t>Most Interesting Man in the World</a:t>
            </a:r>
          </a:p>
          <a:p>
            <a:pPr algn="ctr"/>
            <a:r>
              <a:rPr lang="en-US" sz="900" i="1" dirty="0"/>
              <a:t>Sales increased almost 35% between ‘07-’16</a:t>
            </a:r>
          </a:p>
        </p:txBody>
      </p:sp>
      <p:sp>
        <p:nvSpPr>
          <p:cNvPr id="19" name="TextBox 18">
            <a:extLst>
              <a:ext uri="{FF2B5EF4-FFF2-40B4-BE49-F238E27FC236}">
                <a16:creationId xmlns:a16="http://schemas.microsoft.com/office/drawing/2014/main" id="{DD6DB04D-1F72-45A5-BEAA-D8D25D015574}"/>
              </a:ext>
            </a:extLst>
          </p:cNvPr>
          <p:cNvSpPr txBox="1"/>
          <p:nvPr/>
        </p:nvSpPr>
        <p:spPr>
          <a:xfrm>
            <a:off x="6955981" y="2707356"/>
            <a:ext cx="2119146" cy="938719"/>
          </a:xfrm>
          <a:prstGeom prst="rect">
            <a:avLst/>
          </a:prstGeom>
          <a:noFill/>
        </p:spPr>
        <p:txBody>
          <a:bodyPr wrap="square" rtlCol="0">
            <a:spAutoFit/>
          </a:bodyPr>
          <a:lstStyle/>
          <a:p>
            <a:pPr algn="ctr"/>
            <a:r>
              <a:rPr lang="en-US" sz="1150" b="1" dirty="0"/>
              <a:t>Verizon’s </a:t>
            </a:r>
            <a:r>
              <a:rPr lang="en-US" sz="1150" b="1" i="1" dirty="0"/>
              <a:t>Can You Hear Me Now? </a:t>
            </a:r>
            <a:r>
              <a:rPr lang="en-US" sz="1150" b="1" dirty="0"/>
              <a:t>Man</a:t>
            </a:r>
          </a:p>
          <a:p>
            <a:pPr algn="ctr"/>
            <a:r>
              <a:rPr lang="en-US" sz="800" i="1" dirty="0"/>
              <a:t>Verizon subscribers increased 35% in first 2 years of campaign…and was so popular that Sprint recently revitalized him for their own campaign</a:t>
            </a:r>
            <a:endParaRPr lang="en-US" sz="1100" b="1" dirty="0"/>
          </a:p>
        </p:txBody>
      </p:sp>
      <p:sp>
        <p:nvSpPr>
          <p:cNvPr id="20" name="TextBox 19">
            <a:extLst>
              <a:ext uri="{FF2B5EF4-FFF2-40B4-BE49-F238E27FC236}">
                <a16:creationId xmlns:a16="http://schemas.microsoft.com/office/drawing/2014/main" id="{FA3E1EF5-53C9-4E7B-B192-0867B1285215}"/>
              </a:ext>
            </a:extLst>
          </p:cNvPr>
          <p:cNvSpPr txBox="1"/>
          <p:nvPr/>
        </p:nvSpPr>
        <p:spPr>
          <a:xfrm>
            <a:off x="1817065" y="5155342"/>
            <a:ext cx="1901515" cy="546303"/>
          </a:xfrm>
          <a:prstGeom prst="rect">
            <a:avLst/>
          </a:prstGeom>
          <a:noFill/>
        </p:spPr>
        <p:txBody>
          <a:bodyPr wrap="square" rtlCol="0">
            <a:spAutoFit/>
          </a:bodyPr>
          <a:lstStyle/>
          <a:p>
            <a:pPr algn="ctr"/>
            <a:r>
              <a:rPr lang="en-US" sz="1150" b="1" i="1" dirty="0"/>
              <a:t>Jake</a:t>
            </a:r>
            <a:r>
              <a:rPr lang="en-US" sz="1150" b="1" dirty="0"/>
              <a:t> from State Farm</a:t>
            </a:r>
          </a:p>
          <a:p>
            <a:pPr algn="ctr"/>
            <a:r>
              <a:rPr lang="en-US" sz="900" i="1" dirty="0"/>
              <a:t>Jake from State Farm has 40.8K Twitter followers</a:t>
            </a:r>
            <a:endParaRPr lang="en-US" sz="900" b="1" i="1" dirty="0"/>
          </a:p>
        </p:txBody>
      </p:sp>
      <p:sp>
        <p:nvSpPr>
          <p:cNvPr id="21" name="TextBox 20">
            <a:extLst>
              <a:ext uri="{FF2B5EF4-FFF2-40B4-BE49-F238E27FC236}">
                <a16:creationId xmlns:a16="http://schemas.microsoft.com/office/drawing/2014/main" id="{57D05835-2055-4B29-96CF-057ACBEA5052}"/>
              </a:ext>
            </a:extLst>
          </p:cNvPr>
          <p:cNvSpPr txBox="1"/>
          <p:nvPr/>
        </p:nvSpPr>
        <p:spPr>
          <a:xfrm>
            <a:off x="5505151" y="2713668"/>
            <a:ext cx="1571500" cy="684803"/>
          </a:xfrm>
          <a:prstGeom prst="rect">
            <a:avLst/>
          </a:prstGeom>
          <a:noFill/>
        </p:spPr>
        <p:txBody>
          <a:bodyPr wrap="square" rtlCol="0">
            <a:spAutoFit/>
          </a:bodyPr>
          <a:lstStyle/>
          <a:p>
            <a:pPr algn="ctr"/>
            <a:r>
              <a:rPr lang="en-US" sz="1150" b="1" i="1" dirty="0"/>
              <a:t>Lily</a:t>
            </a:r>
            <a:r>
              <a:rPr lang="en-US" sz="1150" b="1" dirty="0"/>
              <a:t> from AT&amp;T</a:t>
            </a:r>
          </a:p>
          <a:p>
            <a:pPr algn="ctr"/>
            <a:r>
              <a:rPr lang="en-US" sz="900" i="1" dirty="0"/>
              <a:t>Actress Milana Vayntrub has 290K Instagram followers</a:t>
            </a:r>
          </a:p>
        </p:txBody>
      </p:sp>
      <p:sp>
        <p:nvSpPr>
          <p:cNvPr id="23" name="TextBox 22">
            <a:extLst>
              <a:ext uri="{FF2B5EF4-FFF2-40B4-BE49-F238E27FC236}">
                <a16:creationId xmlns:a16="http://schemas.microsoft.com/office/drawing/2014/main" id="{6DD6C3AD-36E1-48FF-B381-F8DA2CD38808}"/>
              </a:ext>
            </a:extLst>
          </p:cNvPr>
          <p:cNvSpPr txBox="1"/>
          <p:nvPr/>
        </p:nvSpPr>
        <p:spPr>
          <a:xfrm>
            <a:off x="1834300" y="2722440"/>
            <a:ext cx="1901515" cy="546303"/>
          </a:xfrm>
          <a:prstGeom prst="rect">
            <a:avLst/>
          </a:prstGeom>
          <a:noFill/>
        </p:spPr>
        <p:txBody>
          <a:bodyPr wrap="square" rtlCol="0">
            <a:spAutoFit/>
          </a:bodyPr>
          <a:lstStyle/>
          <a:p>
            <a:pPr algn="ctr"/>
            <a:r>
              <a:rPr lang="en-US" sz="1150" b="1" dirty="0"/>
              <a:t>Travelocity Gnome</a:t>
            </a:r>
            <a:endParaRPr lang="en-US" sz="1150" b="1" i="1" dirty="0"/>
          </a:p>
          <a:p>
            <a:pPr algn="ctr"/>
            <a:r>
              <a:rPr lang="en-US" sz="900" i="1" dirty="0"/>
              <a:t>The Travelocity Gnome as 195K Twitter followers</a:t>
            </a:r>
            <a:endParaRPr lang="en-US" sz="900" dirty="0"/>
          </a:p>
        </p:txBody>
      </p:sp>
      <p:sp>
        <p:nvSpPr>
          <p:cNvPr id="24" name="TextBox 23">
            <a:extLst>
              <a:ext uri="{FF2B5EF4-FFF2-40B4-BE49-F238E27FC236}">
                <a16:creationId xmlns:a16="http://schemas.microsoft.com/office/drawing/2014/main" id="{77CF878A-AB09-46D2-9B20-3D547278BA3E}"/>
              </a:ext>
            </a:extLst>
          </p:cNvPr>
          <p:cNvSpPr txBox="1"/>
          <p:nvPr/>
        </p:nvSpPr>
        <p:spPr>
          <a:xfrm>
            <a:off x="8204" y="2722546"/>
            <a:ext cx="2091666" cy="723275"/>
          </a:xfrm>
          <a:prstGeom prst="rect">
            <a:avLst/>
          </a:prstGeom>
          <a:noFill/>
        </p:spPr>
        <p:txBody>
          <a:bodyPr wrap="square" rtlCol="0">
            <a:spAutoFit/>
          </a:bodyPr>
          <a:lstStyle/>
          <a:p>
            <a:pPr algn="ctr"/>
            <a:r>
              <a:rPr lang="en-US" sz="1150" b="1" i="1" dirty="0"/>
              <a:t>Flo</a:t>
            </a:r>
            <a:r>
              <a:rPr lang="en-US" sz="1150" b="1" dirty="0"/>
              <a:t> from Progressive Insurance</a:t>
            </a:r>
          </a:p>
          <a:p>
            <a:pPr algn="ctr"/>
            <a:r>
              <a:rPr lang="en-US" sz="900" i="1" dirty="0"/>
              <a:t>1Q’17 revenues increased </a:t>
            </a:r>
          </a:p>
          <a:p>
            <a:pPr algn="ctr"/>
            <a:r>
              <a:rPr lang="en-US" sz="900" i="1" dirty="0"/>
              <a:t>13% YOY</a:t>
            </a:r>
          </a:p>
        </p:txBody>
      </p:sp>
      <p:sp>
        <p:nvSpPr>
          <p:cNvPr id="25" name="TextBox 24">
            <a:extLst>
              <a:ext uri="{FF2B5EF4-FFF2-40B4-BE49-F238E27FC236}">
                <a16:creationId xmlns:a16="http://schemas.microsoft.com/office/drawing/2014/main" id="{7DF6B69D-B354-4F32-A122-FDF9EF1775A1}"/>
              </a:ext>
            </a:extLst>
          </p:cNvPr>
          <p:cNvSpPr txBox="1"/>
          <p:nvPr/>
        </p:nvSpPr>
        <p:spPr>
          <a:xfrm>
            <a:off x="184514" y="5155342"/>
            <a:ext cx="1739047" cy="823302"/>
          </a:xfrm>
          <a:prstGeom prst="rect">
            <a:avLst/>
          </a:prstGeom>
          <a:noFill/>
        </p:spPr>
        <p:txBody>
          <a:bodyPr wrap="square" rtlCol="0">
            <a:spAutoFit/>
          </a:bodyPr>
          <a:lstStyle/>
          <a:p>
            <a:pPr algn="ctr"/>
            <a:r>
              <a:rPr lang="en-US" sz="1150" b="1" dirty="0"/>
              <a:t>The Aflac Duck</a:t>
            </a:r>
          </a:p>
          <a:p>
            <a:pPr algn="ctr"/>
            <a:r>
              <a:rPr lang="en-US" sz="900" i="1" dirty="0"/>
              <a:t>Aflac’s brand recognition grew from 11% in 2001 when the duck was introduced, to 94% in 2014</a:t>
            </a:r>
            <a:endParaRPr lang="en-US" sz="900" b="1" dirty="0"/>
          </a:p>
        </p:txBody>
      </p:sp>
      <p:sp>
        <p:nvSpPr>
          <p:cNvPr id="26" name="TextBox 25">
            <a:extLst>
              <a:ext uri="{FF2B5EF4-FFF2-40B4-BE49-F238E27FC236}">
                <a16:creationId xmlns:a16="http://schemas.microsoft.com/office/drawing/2014/main" id="{627FB333-6567-4687-BE95-E6EB35E3E3CE}"/>
              </a:ext>
            </a:extLst>
          </p:cNvPr>
          <p:cNvSpPr txBox="1"/>
          <p:nvPr/>
        </p:nvSpPr>
        <p:spPr>
          <a:xfrm>
            <a:off x="5549541" y="5155342"/>
            <a:ext cx="1571500" cy="546303"/>
          </a:xfrm>
          <a:prstGeom prst="rect">
            <a:avLst/>
          </a:prstGeom>
          <a:noFill/>
        </p:spPr>
        <p:txBody>
          <a:bodyPr wrap="square" rtlCol="0">
            <a:spAutoFit/>
          </a:bodyPr>
          <a:lstStyle/>
          <a:p>
            <a:pPr algn="ctr"/>
            <a:r>
              <a:rPr lang="en-US" sz="1150" b="1" dirty="0"/>
              <a:t>The </a:t>
            </a:r>
            <a:r>
              <a:rPr lang="en-US" sz="1150" b="1" dirty="0" err="1"/>
              <a:t>Geico</a:t>
            </a:r>
            <a:r>
              <a:rPr lang="en-US" sz="1150" b="1" dirty="0"/>
              <a:t> </a:t>
            </a:r>
            <a:r>
              <a:rPr lang="en-US" sz="1150" b="1" i="1" dirty="0"/>
              <a:t>Gecko</a:t>
            </a:r>
          </a:p>
          <a:p>
            <a:pPr algn="ctr"/>
            <a:r>
              <a:rPr lang="en-US" sz="900" i="1" dirty="0"/>
              <a:t>The Geico Gecko has 30K Twitter followers</a:t>
            </a:r>
            <a:endParaRPr lang="en-US" sz="900" b="1" i="1" dirty="0"/>
          </a:p>
        </p:txBody>
      </p:sp>
      <p:sp>
        <p:nvSpPr>
          <p:cNvPr id="27" name="TextBox 26">
            <a:extLst>
              <a:ext uri="{FF2B5EF4-FFF2-40B4-BE49-F238E27FC236}">
                <a16:creationId xmlns:a16="http://schemas.microsoft.com/office/drawing/2014/main" id="{57D05835-2055-4B29-96CF-057ACBEA5052}"/>
              </a:ext>
            </a:extLst>
          </p:cNvPr>
          <p:cNvSpPr txBox="1"/>
          <p:nvPr/>
        </p:nvSpPr>
        <p:spPr>
          <a:xfrm>
            <a:off x="3552459" y="5155342"/>
            <a:ext cx="2091666" cy="684803"/>
          </a:xfrm>
          <a:prstGeom prst="rect">
            <a:avLst/>
          </a:prstGeom>
          <a:noFill/>
        </p:spPr>
        <p:txBody>
          <a:bodyPr wrap="square" rtlCol="0">
            <a:spAutoFit/>
          </a:bodyPr>
          <a:lstStyle/>
          <a:p>
            <a:pPr algn="ctr"/>
            <a:r>
              <a:rPr lang="en-US" sz="1150" b="1" i="1" dirty="0"/>
              <a:t>Colonel Sanders </a:t>
            </a:r>
            <a:r>
              <a:rPr lang="en-US" sz="1150" b="1" dirty="0"/>
              <a:t>from KFC</a:t>
            </a:r>
          </a:p>
          <a:p>
            <a:pPr algn="ctr"/>
            <a:r>
              <a:rPr lang="en-US" sz="900" i="1" dirty="0"/>
              <a:t>same-store sales have increased 3% in most recent quarter largely based on their new campaign</a:t>
            </a:r>
          </a:p>
        </p:txBody>
      </p:sp>
      <p:pic>
        <p:nvPicPr>
          <p:cNvPr id="3074" name="Picture 2" descr="Related image"/>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8381" r="15327"/>
          <a:stretch/>
        </p:blipFill>
        <p:spPr bwMode="auto">
          <a:xfrm>
            <a:off x="3868399" y="3697125"/>
            <a:ext cx="1459787" cy="143437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D6DB04D-1F72-45A5-BEAA-D8D25D015574}"/>
              </a:ext>
            </a:extLst>
          </p:cNvPr>
          <p:cNvSpPr txBox="1"/>
          <p:nvPr/>
        </p:nvSpPr>
        <p:spPr>
          <a:xfrm>
            <a:off x="3653152" y="2704790"/>
            <a:ext cx="1785059" cy="823302"/>
          </a:xfrm>
          <a:prstGeom prst="rect">
            <a:avLst/>
          </a:prstGeom>
          <a:noFill/>
        </p:spPr>
        <p:txBody>
          <a:bodyPr wrap="square" rtlCol="0">
            <a:spAutoFit/>
          </a:bodyPr>
          <a:lstStyle/>
          <a:p>
            <a:pPr algn="ctr"/>
            <a:r>
              <a:rPr lang="en-US" sz="1150" b="1" dirty="0"/>
              <a:t>Mr. Clean</a:t>
            </a:r>
          </a:p>
          <a:p>
            <a:pPr algn="ctr"/>
            <a:r>
              <a:rPr lang="en-US" sz="900" i="1" dirty="0"/>
              <a:t>Mr. Clean has 28K+ Twitter followers, which spiked after his standout appearance in a 2017 Super Bowl ad</a:t>
            </a:r>
            <a:endParaRPr lang="en-US" sz="900" b="1" dirty="0"/>
          </a:p>
        </p:txBody>
      </p:sp>
      <p:pic>
        <p:nvPicPr>
          <p:cNvPr id="3080" name="Picture 8" descr="Related image"/>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12637" r="13322"/>
          <a:stretch/>
        </p:blipFill>
        <p:spPr bwMode="auto">
          <a:xfrm>
            <a:off x="7302325" y="3697125"/>
            <a:ext cx="1417189" cy="143437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Image result for mr clean"/>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b="8316"/>
          <a:stretch/>
        </p:blipFill>
        <p:spPr bwMode="auto">
          <a:xfrm>
            <a:off x="3855015" y="1371841"/>
            <a:ext cx="1451043" cy="1330383"/>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Image result for travelocity gnome"/>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117366" y="1371841"/>
            <a:ext cx="1335382" cy="1330383"/>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29" name="Text Placeholder 4">
            <a:extLst>
              <a:ext uri="{FF2B5EF4-FFF2-40B4-BE49-F238E27FC236}">
                <a16:creationId xmlns:a16="http://schemas.microsoft.com/office/drawing/2014/main" id="{FBFA3A88-AC82-4C8B-9A83-4331E27E7E60}"/>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4284414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90FA01-218A-45EC-B361-E90606229771}"/>
              </a:ext>
            </a:extLst>
          </p:cNvPr>
          <p:cNvSpPr txBox="1"/>
          <p:nvPr/>
        </p:nvSpPr>
        <p:spPr>
          <a:xfrm>
            <a:off x="142222" y="2258009"/>
            <a:ext cx="8850856" cy="461665"/>
          </a:xfrm>
          <a:prstGeom prst="rect">
            <a:avLst/>
          </a:prstGeom>
          <a:noFill/>
        </p:spPr>
        <p:txBody>
          <a:bodyPr wrap="square" rtlCol="0">
            <a:spAutoFit/>
          </a:bodyPr>
          <a:lstStyle/>
          <a:p>
            <a:pPr algn="ctr"/>
            <a:r>
              <a:rPr lang="en-US" sz="2400" b="1" dirty="0"/>
              <a:t>So, Just How Popular Is Ad-Supported TV In Culture?</a:t>
            </a:r>
          </a:p>
        </p:txBody>
      </p:sp>
      <p:sp>
        <p:nvSpPr>
          <p:cNvPr id="3" name="Text Placeholder 4">
            <a:extLst>
              <a:ext uri="{FF2B5EF4-FFF2-40B4-BE49-F238E27FC236}">
                <a16:creationId xmlns:a16="http://schemas.microsoft.com/office/drawing/2014/main" id="{2798E874-E0EB-486C-A666-91D63C44F35B}"/>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777915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22082"/>
            <a:ext cx="8805334" cy="519639"/>
          </a:xfrm>
        </p:spPr>
        <p:txBody>
          <a:bodyPr/>
          <a:lstStyle/>
          <a:p>
            <a:r>
              <a:rPr lang="en-US" sz="2400" dirty="0"/>
              <a:t>Many Baby Names Soared In Popularity After Being Inspired By </a:t>
            </a:r>
            <a:br>
              <a:rPr lang="en-US" sz="2400" dirty="0"/>
            </a:br>
            <a:r>
              <a:rPr lang="en-US" sz="2400" dirty="0"/>
              <a:t>Well-Liked TV Show Characters</a:t>
            </a:r>
          </a:p>
        </p:txBody>
      </p:sp>
      <p:sp>
        <p:nvSpPr>
          <p:cNvPr id="4" name="Text Placeholder 3">
            <a:extLst>
              <a:ext uri="{FF2B5EF4-FFF2-40B4-BE49-F238E27FC236}">
                <a16:creationId xmlns:a16="http://schemas.microsoft.com/office/drawing/2014/main" id="{98B230BB-F8C4-481C-AB9E-84C5856941C1}"/>
              </a:ext>
            </a:extLst>
          </p:cNvPr>
          <p:cNvSpPr>
            <a:spLocks noGrp="1"/>
          </p:cNvSpPr>
          <p:nvPr>
            <p:ph type="body" sz="quarter" idx="14"/>
          </p:nvPr>
        </p:nvSpPr>
        <p:spPr/>
        <p:txBody>
          <a:bodyPr/>
          <a:lstStyle/>
          <a:p>
            <a:r>
              <a:rPr lang="en-US" sz="800" dirty="0"/>
              <a:t>Source: Social Security Administration, popular baby names list</a:t>
            </a:r>
          </a:p>
        </p:txBody>
      </p:sp>
      <p:pic>
        <p:nvPicPr>
          <p:cNvPr id="3" name="Picture 2">
            <a:extLst>
              <a:ext uri="{FF2B5EF4-FFF2-40B4-BE49-F238E27FC236}">
                <a16:creationId xmlns:a16="http://schemas.microsoft.com/office/drawing/2014/main" id="{1C34450F-F786-43DC-B18D-D9C7700542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105" y="2786045"/>
            <a:ext cx="530148" cy="711282"/>
          </a:xfrm>
          <a:prstGeom prst="rect">
            <a:avLst/>
          </a:prstGeom>
          <a:ln>
            <a:solidFill>
              <a:schemeClr val="tx1"/>
            </a:solidFill>
          </a:ln>
        </p:spPr>
      </p:pic>
      <p:sp>
        <p:nvSpPr>
          <p:cNvPr id="6" name="TextBox 5">
            <a:extLst>
              <a:ext uri="{FF2B5EF4-FFF2-40B4-BE49-F238E27FC236}">
                <a16:creationId xmlns:a16="http://schemas.microsoft.com/office/drawing/2014/main" id="{5C57261C-A61D-4274-96A5-AED175B6FB1E}"/>
              </a:ext>
            </a:extLst>
          </p:cNvPr>
          <p:cNvSpPr txBox="1"/>
          <p:nvPr/>
        </p:nvSpPr>
        <p:spPr>
          <a:xfrm>
            <a:off x="756445" y="2888516"/>
            <a:ext cx="1707851" cy="461665"/>
          </a:xfrm>
          <a:prstGeom prst="rect">
            <a:avLst/>
          </a:prstGeom>
          <a:noFill/>
        </p:spPr>
        <p:txBody>
          <a:bodyPr wrap="square" rtlCol="0">
            <a:spAutoFit/>
          </a:bodyPr>
          <a:lstStyle/>
          <a:p>
            <a:pPr algn="ctr"/>
            <a:r>
              <a:rPr lang="en-US" sz="1400" b="1" u="sng" dirty="0"/>
              <a:t>“Aria”</a:t>
            </a:r>
          </a:p>
          <a:p>
            <a:pPr algn="ctr"/>
            <a:r>
              <a:rPr lang="en-US" sz="1000" i="1" dirty="0"/>
              <a:t>Pretty Little Liars</a:t>
            </a:r>
          </a:p>
        </p:txBody>
      </p:sp>
      <p:sp>
        <p:nvSpPr>
          <p:cNvPr id="7" name="TextBox 6">
            <a:extLst>
              <a:ext uri="{FF2B5EF4-FFF2-40B4-BE49-F238E27FC236}">
                <a16:creationId xmlns:a16="http://schemas.microsoft.com/office/drawing/2014/main" id="{43CEEF4F-7DF8-4216-B18B-4C464B2D911C}"/>
              </a:ext>
            </a:extLst>
          </p:cNvPr>
          <p:cNvSpPr txBox="1"/>
          <p:nvPr/>
        </p:nvSpPr>
        <p:spPr>
          <a:xfrm>
            <a:off x="2098848" y="1577722"/>
            <a:ext cx="1221880" cy="307777"/>
          </a:xfrm>
          <a:prstGeom prst="rect">
            <a:avLst/>
          </a:prstGeom>
          <a:noFill/>
        </p:spPr>
        <p:txBody>
          <a:bodyPr wrap="square" rtlCol="0">
            <a:spAutoFit/>
          </a:bodyPr>
          <a:lstStyle/>
          <a:p>
            <a:pPr algn="ctr"/>
            <a:r>
              <a:rPr lang="en-US" sz="1400" b="1" u="sng" dirty="0"/>
              <a:t>2016</a:t>
            </a:r>
            <a:endParaRPr lang="en-US" sz="1400" i="1" dirty="0"/>
          </a:p>
        </p:txBody>
      </p:sp>
      <p:sp>
        <p:nvSpPr>
          <p:cNvPr id="8" name="TextBox 7">
            <a:extLst>
              <a:ext uri="{FF2B5EF4-FFF2-40B4-BE49-F238E27FC236}">
                <a16:creationId xmlns:a16="http://schemas.microsoft.com/office/drawing/2014/main" id="{6A510B21-4C0C-4CA1-A065-6ED3E85D0849}"/>
              </a:ext>
            </a:extLst>
          </p:cNvPr>
          <p:cNvSpPr txBox="1"/>
          <p:nvPr/>
        </p:nvSpPr>
        <p:spPr>
          <a:xfrm>
            <a:off x="2932384" y="1571500"/>
            <a:ext cx="1221880" cy="307777"/>
          </a:xfrm>
          <a:prstGeom prst="rect">
            <a:avLst/>
          </a:prstGeom>
          <a:noFill/>
        </p:spPr>
        <p:txBody>
          <a:bodyPr wrap="square" rtlCol="0">
            <a:spAutoFit/>
          </a:bodyPr>
          <a:lstStyle/>
          <a:p>
            <a:pPr algn="ctr"/>
            <a:r>
              <a:rPr lang="en-US" sz="1400" b="1" u="sng" dirty="0"/>
              <a:t>2006</a:t>
            </a:r>
            <a:endParaRPr lang="en-US" sz="1400" i="1" dirty="0"/>
          </a:p>
        </p:txBody>
      </p:sp>
      <p:sp>
        <p:nvSpPr>
          <p:cNvPr id="9" name="TextBox 8">
            <a:extLst>
              <a:ext uri="{FF2B5EF4-FFF2-40B4-BE49-F238E27FC236}">
                <a16:creationId xmlns:a16="http://schemas.microsoft.com/office/drawing/2014/main" id="{90E843AE-2191-4969-8E29-BB134507020F}"/>
              </a:ext>
            </a:extLst>
          </p:cNvPr>
          <p:cNvSpPr txBox="1"/>
          <p:nvPr/>
        </p:nvSpPr>
        <p:spPr>
          <a:xfrm>
            <a:off x="2165386" y="2892694"/>
            <a:ext cx="809754" cy="307777"/>
          </a:xfrm>
          <a:prstGeom prst="rect">
            <a:avLst/>
          </a:prstGeom>
          <a:noFill/>
        </p:spPr>
        <p:txBody>
          <a:bodyPr wrap="square" rtlCol="0">
            <a:spAutoFit/>
          </a:bodyPr>
          <a:lstStyle/>
          <a:p>
            <a:pPr algn="r"/>
            <a:r>
              <a:rPr lang="en-US" sz="1400" b="1" dirty="0"/>
              <a:t>#23</a:t>
            </a:r>
            <a:endParaRPr lang="en-US" sz="1400" b="1" i="1" dirty="0"/>
          </a:p>
        </p:txBody>
      </p:sp>
      <p:sp>
        <p:nvSpPr>
          <p:cNvPr id="10" name="TextBox 9">
            <a:extLst>
              <a:ext uri="{FF2B5EF4-FFF2-40B4-BE49-F238E27FC236}">
                <a16:creationId xmlns:a16="http://schemas.microsoft.com/office/drawing/2014/main" id="{2A49F579-75C0-4141-90F3-7EF2E417E763}"/>
              </a:ext>
            </a:extLst>
          </p:cNvPr>
          <p:cNvSpPr txBox="1"/>
          <p:nvPr/>
        </p:nvSpPr>
        <p:spPr>
          <a:xfrm>
            <a:off x="2965682" y="2892694"/>
            <a:ext cx="850601" cy="307777"/>
          </a:xfrm>
          <a:prstGeom prst="rect">
            <a:avLst/>
          </a:prstGeom>
          <a:noFill/>
        </p:spPr>
        <p:txBody>
          <a:bodyPr wrap="square" rtlCol="0">
            <a:spAutoFit/>
          </a:bodyPr>
          <a:lstStyle/>
          <a:p>
            <a:pPr algn="r"/>
            <a:r>
              <a:rPr lang="en-US" sz="1400" b="1" dirty="0"/>
              <a:t>#651</a:t>
            </a:r>
            <a:endParaRPr lang="en-US" sz="1400" b="1" i="1" dirty="0"/>
          </a:p>
        </p:txBody>
      </p:sp>
      <p:sp>
        <p:nvSpPr>
          <p:cNvPr id="12" name="TextBox 11">
            <a:extLst>
              <a:ext uri="{FF2B5EF4-FFF2-40B4-BE49-F238E27FC236}">
                <a16:creationId xmlns:a16="http://schemas.microsoft.com/office/drawing/2014/main" id="{1A96DD40-0AF9-4920-BEFC-2FC9D530892C}"/>
              </a:ext>
            </a:extLst>
          </p:cNvPr>
          <p:cNvSpPr txBox="1"/>
          <p:nvPr/>
        </p:nvSpPr>
        <p:spPr>
          <a:xfrm>
            <a:off x="5203740" y="3748020"/>
            <a:ext cx="1707851" cy="461665"/>
          </a:xfrm>
          <a:prstGeom prst="rect">
            <a:avLst/>
          </a:prstGeom>
          <a:noFill/>
        </p:spPr>
        <p:txBody>
          <a:bodyPr wrap="square" rtlCol="0">
            <a:spAutoFit/>
          </a:bodyPr>
          <a:lstStyle/>
          <a:p>
            <a:pPr algn="ctr"/>
            <a:r>
              <a:rPr lang="en-US" sz="1400" b="1" u="sng" dirty="0"/>
              <a:t>“Ezra”</a:t>
            </a:r>
          </a:p>
          <a:p>
            <a:pPr algn="ctr"/>
            <a:r>
              <a:rPr lang="en-US" sz="1000" i="1" dirty="0"/>
              <a:t>Pretty Little Liars</a:t>
            </a:r>
          </a:p>
        </p:txBody>
      </p:sp>
      <p:pic>
        <p:nvPicPr>
          <p:cNvPr id="15" name="Picture 14">
            <a:extLst>
              <a:ext uri="{FF2B5EF4-FFF2-40B4-BE49-F238E27FC236}">
                <a16:creationId xmlns:a16="http://schemas.microsoft.com/office/drawing/2014/main" id="{2DEADD8F-1F68-4226-9F04-2B8143C15A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4191" y="3623516"/>
            <a:ext cx="539427" cy="724378"/>
          </a:xfrm>
          <a:prstGeom prst="rect">
            <a:avLst/>
          </a:prstGeom>
          <a:ln>
            <a:solidFill>
              <a:schemeClr val="tx1"/>
            </a:solidFill>
          </a:ln>
        </p:spPr>
      </p:pic>
      <p:sp>
        <p:nvSpPr>
          <p:cNvPr id="16" name="TextBox 15">
            <a:extLst>
              <a:ext uri="{FF2B5EF4-FFF2-40B4-BE49-F238E27FC236}">
                <a16:creationId xmlns:a16="http://schemas.microsoft.com/office/drawing/2014/main" id="{1BA9FFD8-B54A-497F-9EEA-9C194B8A831F}"/>
              </a:ext>
            </a:extLst>
          </p:cNvPr>
          <p:cNvSpPr txBox="1"/>
          <p:nvPr/>
        </p:nvSpPr>
        <p:spPr>
          <a:xfrm>
            <a:off x="6442248" y="1577722"/>
            <a:ext cx="1221880" cy="307777"/>
          </a:xfrm>
          <a:prstGeom prst="rect">
            <a:avLst/>
          </a:prstGeom>
          <a:noFill/>
        </p:spPr>
        <p:txBody>
          <a:bodyPr wrap="square" rtlCol="0">
            <a:spAutoFit/>
          </a:bodyPr>
          <a:lstStyle/>
          <a:p>
            <a:pPr algn="ctr"/>
            <a:r>
              <a:rPr lang="en-US" sz="1400" b="1" u="sng" dirty="0"/>
              <a:t>2016</a:t>
            </a:r>
            <a:endParaRPr lang="en-US" sz="1400" i="1" dirty="0"/>
          </a:p>
        </p:txBody>
      </p:sp>
      <p:sp>
        <p:nvSpPr>
          <p:cNvPr id="17" name="TextBox 16">
            <a:extLst>
              <a:ext uri="{FF2B5EF4-FFF2-40B4-BE49-F238E27FC236}">
                <a16:creationId xmlns:a16="http://schemas.microsoft.com/office/drawing/2014/main" id="{EAC71A5E-5573-4F01-9577-F19467A21329}"/>
              </a:ext>
            </a:extLst>
          </p:cNvPr>
          <p:cNvSpPr txBox="1"/>
          <p:nvPr/>
        </p:nvSpPr>
        <p:spPr>
          <a:xfrm>
            <a:off x="7275784" y="1571500"/>
            <a:ext cx="1221880" cy="307777"/>
          </a:xfrm>
          <a:prstGeom prst="rect">
            <a:avLst/>
          </a:prstGeom>
          <a:noFill/>
        </p:spPr>
        <p:txBody>
          <a:bodyPr wrap="square" rtlCol="0">
            <a:spAutoFit/>
          </a:bodyPr>
          <a:lstStyle/>
          <a:p>
            <a:pPr algn="ctr"/>
            <a:r>
              <a:rPr lang="en-US" sz="1400" b="1" u="sng" dirty="0"/>
              <a:t>2006</a:t>
            </a:r>
            <a:endParaRPr lang="en-US" sz="1400" i="1" dirty="0"/>
          </a:p>
        </p:txBody>
      </p:sp>
      <p:sp>
        <p:nvSpPr>
          <p:cNvPr id="18" name="TextBox 17">
            <a:extLst>
              <a:ext uri="{FF2B5EF4-FFF2-40B4-BE49-F238E27FC236}">
                <a16:creationId xmlns:a16="http://schemas.microsoft.com/office/drawing/2014/main" id="{8877C6E5-F050-4E16-A746-E9106B71B4C7}"/>
              </a:ext>
            </a:extLst>
          </p:cNvPr>
          <p:cNvSpPr txBox="1"/>
          <p:nvPr/>
        </p:nvSpPr>
        <p:spPr>
          <a:xfrm>
            <a:off x="6462332" y="3752198"/>
            <a:ext cx="809754" cy="307777"/>
          </a:xfrm>
          <a:prstGeom prst="rect">
            <a:avLst/>
          </a:prstGeom>
          <a:noFill/>
        </p:spPr>
        <p:txBody>
          <a:bodyPr wrap="square" rtlCol="0">
            <a:spAutoFit/>
          </a:bodyPr>
          <a:lstStyle/>
          <a:p>
            <a:pPr algn="r"/>
            <a:r>
              <a:rPr lang="en-US" sz="1400" b="1" dirty="0"/>
              <a:t>#85</a:t>
            </a:r>
            <a:endParaRPr lang="en-US" sz="1400" b="1" i="1" dirty="0"/>
          </a:p>
        </p:txBody>
      </p:sp>
      <p:sp>
        <p:nvSpPr>
          <p:cNvPr id="19" name="TextBox 18">
            <a:extLst>
              <a:ext uri="{FF2B5EF4-FFF2-40B4-BE49-F238E27FC236}">
                <a16:creationId xmlns:a16="http://schemas.microsoft.com/office/drawing/2014/main" id="{987C7337-B184-431A-843F-358A72923688}"/>
              </a:ext>
            </a:extLst>
          </p:cNvPr>
          <p:cNvSpPr txBox="1"/>
          <p:nvPr/>
        </p:nvSpPr>
        <p:spPr>
          <a:xfrm>
            <a:off x="7300728" y="3752198"/>
            <a:ext cx="850601" cy="307777"/>
          </a:xfrm>
          <a:prstGeom prst="rect">
            <a:avLst/>
          </a:prstGeom>
          <a:noFill/>
        </p:spPr>
        <p:txBody>
          <a:bodyPr wrap="square" rtlCol="0">
            <a:spAutoFit/>
          </a:bodyPr>
          <a:lstStyle/>
          <a:p>
            <a:pPr algn="r"/>
            <a:r>
              <a:rPr lang="en-US" sz="1400" b="1" dirty="0"/>
              <a:t>#340</a:t>
            </a:r>
            <a:endParaRPr lang="en-US" sz="1400" b="1" i="1" dirty="0"/>
          </a:p>
        </p:txBody>
      </p:sp>
      <p:pic>
        <p:nvPicPr>
          <p:cNvPr id="22" name="Picture 21">
            <a:extLst>
              <a:ext uri="{FF2B5EF4-FFF2-40B4-BE49-F238E27FC236}">
                <a16:creationId xmlns:a16="http://schemas.microsoft.com/office/drawing/2014/main" id="{5722FA89-4FD2-42A1-839C-EF08BBB9CB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2558" y="4424530"/>
            <a:ext cx="546441" cy="711282"/>
          </a:xfrm>
          <a:prstGeom prst="rect">
            <a:avLst/>
          </a:prstGeom>
          <a:ln>
            <a:solidFill>
              <a:schemeClr val="tx1"/>
            </a:solidFill>
          </a:ln>
        </p:spPr>
      </p:pic>
      <p:sp>
        <p:nvSpPr>
          <p:cNvPr id="23" name="TextBox 22">
            <a:extLst>
              <a:ext uri="{FF2B5EF4-FFF2-40B4-BE49-F238E27FC236}">
                <a16:creationId xmlns:a16="http://schemas.microsoft.com/office/drawing/2014/main" id="{81ED25B8-F790-4C40-AC6F-BC4D5F3EAA74}"/>
              </a:ext>
            </a:extLst>
          </p:cNvPr>
          <p:cNvSpPr txBox="1"/>
          <p:nvPr/>
        </p:nvSpPr>
        <p:spPr>
          <a:xfrm>
            <a:off x="756445" y="4562511"/>
            <a:ext cx="1707851" cy="461665"/>
          </a:xfrm>
          <a:prstGeom prst="rect">
            <a:avLst/>
          </a:prstGeom>
          <a:noFill/>
        </p:spPr>
        <p:txBody>
          <a:bodyPr wrap="square" rtlCol="0">
            <a:spAutoFit/>
          </a:bodyPr>
          <a:lstStyle/>
          <a:p>
            <a:pPr algn="ctr"/>
            <a:r>
              <a:rPr lang="en-US" sz="1400" b="1" u="sng" dirty="0"/>
              <a:t>“Elena”</a:t>
            </a:r>
          </a:p>
          <a:p>
            <a:pPr algn="ctr"/>
            <a:r>
              <a:rPr lang="en-US" sz="1000" i="1" dirty="0"/>
              <a:t>The Vampire Diaries</a:t>
            </a:r>
          </a:p>
        </p:txBody>
      </p:sp>
      <p:sp>
        <p:nvSpPr>
          <p:cNvPr id="24" name="TextBox 23">
            <a:extLst>
              <a:ext uri="{FF2B5EF4-FFF2-40B4-BE49-F238E27FC236}">
                <a16:creationId xmlns:a16="http://schemas.microsoft.com/office/drawing/2014/main" id="{490121CE-5658-40EC-8407-E3AF7E96BDBA}"/>
              </a:ext>
            </a:extLst>
          </p:cNvPr>
          <p:cNvSpPr txBox="1"/>
          <p:nvPr/>
        </p:nvSpPr>
        <p:spPr>
          <a:xfrm>
            <a:off x="2165386" y="4566689"/>
            <a:ext cx="809754" cy="307777"/>
          </a:xfrm>
          <a:prstGeom prst="rect">
            <a:avLst/>
          </a:prstGeom>
          <a:noFill/>
        </p:spPr>
        <p:txBody>
          <a:bodyPr wrap="square" rtlCol="0">
            <a:spAutoFit/>
          </a:bodyPr>
          <a:lstStyle/>
          <a:p>
            <a:pPr algn="r"/>
            <a:r>
              <a:rPr lang="en-US" sz="1400" b="1" dirty="0"/>
              <a:t>#94</a:t>
            </a:r>
            <a:endParaRPr lang="en-US" sz="1400" b="1" i="1" dirty="0"/>
          </a:p>
        </p:txBody>
      </p:sp>
      <p:sp>
        <p:nvSpPr>
          <p:cNvPr id="25" name="TextBox 24">
            <a:extLst>
              <a:ext uri="{FF2B5EF4-FFF2-40B4-BE49-F238E27FC236}">
                <a16:creationId xmlns:a16="http://schemas.microsoft.com/office/drawing/2014/main" id="{A322552D-C845-470C-8375-B60863DECDA9}"/>
              </a:ext>
            </a:extLst>
          </p:cNvPr>
          <p:cNvSpPr txBox="1"/>
          <p:nvPr/>
        </p:nvSpPr>
        <p:spPr>
          <a:xfrm>
            <a:off x="2965682" y="4566689"/>
            <a:ext cx="850601" cy="307777"/>
          </a:xfrm>
          <a:prstGeom prst="rect">
            <a:avLst/>
          </a:prstGeom>
          <a:noFill/>
        </p:spPr>
        <p:txBody>
          <a:bodyPr wrap="square" rtlCol="0">
            <a:spAutoFit/>
          </a:bodyPr>
          <a:lstStyle/>
          <a:p>
            <a:pPr algn="r"/>
            <a:r>
              <a:rPr lang="en-US" sz="1400" b="1" dirty="0"/>
              <a:t>#187</a:t>
            </a:r>
            <a:endParaRPr lang="en-US" sz="1400" b="1" i="1" dirty="0"/>
          </a:p>
        </p:txBody>
      </p:sp>
      <p:sp>
        <p:nvSpPr>
          <p:cNvPr id="27" name="Rectangle: Rounded Corners 26">
            <a:extLst>
              <a:ext uri="{FF2B5EF4-FFF2-40B4-BE49-F238E27FC236}">
                <a16:creationId xmlns:a16="http://schemas.microsoft.com/office/drawing/2014/main" id="{18BF3519-00C6-4D7A-93CD-B88B1047BAC2}"/>
              </a:ext>
            </a:extLst>
          </p:cNvPr>
          <p:cNvSpPr/>
          <p:nvPr/>
        </p:nvSpPr>
        <p:spPr>
          <a:xfrm>
            <a:off x="4618686" y="1657349"/>
            <a:ext cx="107878" cy="4333875"/>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7CD5703-BB18-4658-93F1-52D067B1BB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013" y="1959016"/>
            <a:ext cx="546441" cy="701266"/>
          </a:xfrm>
          <a:prstGeom prst="rect">
            <a:avLst/>
          </a:prstGeom>
          <a:ln>
            <a:solidFill>
              <a:schemeClr val="tx1"/>
            </a:solidFill>
          </a:ln>
        </p:spPr>
      </p:pic>
      <p:sp>
        <p:nvSpPr>
          <p:cNvPr id="29" name="TextBox 28">
            <a:extLst>
              <a:ext uri="{FF2B5EF4-FFF2-40B4-BE49-F238E27FC236}">
                <a16:creationId xmlns:a16="http://schemas.microsoft.com/office/drawing/2014/main" id="{6DF8F13C-1863-4208-8BB3-7232EADDC482}"/>
              </a:ext>
            </a:extLst>
          </p:cNvPr>
          <p:cNvSpPr txBox="1"/>
          <p:nvPr/>
        </p:nvSpPr>
        <p:spPr>
          <a:xfrm>
            <a:off x="756445" y="2107330"/>
            <a:ext cx="1707851" cy="461665"/>
          </a:xfrm>
          <a:prstGeom prst="rect">
            <a:avLst/>
          </a:prstGeom>
          <a:noFill/>
        </p:spPr>
        <p:txBody>
          <a:bodyPr wrap="square" rtlCol="0">
            <a:spAutoFit/>
          </a:bodyPr>
          <a:lstStyle/>
          <a:p>
            <a:pPr algn="ctr"/>
            <a:r>
              <a:rPr lang="en-US" sz="1400" b="1" u="sng" dirty="0"/>
              <a:t>“Harper”</a:t>
            </a:r>
          </a:p>
          <a:p>
            <a:pPr algn="ctr"/>
            <a:r>
              <a:rPr lang="en-US" sz="1000" i="1" dirty="0"/>
              <a:t>Wizards of Waverly Place</a:t>
            </a:r>
          </a:p>
        </p:txBody>
      </p:sp>
      <p:sp>
        <p:nvSpPr>
          <p:cNvPr id="30" name="TextBox 29">
            <a:extLst>
              <a:ext uri="{FF2B5EF4-FFF2-40B4-BE49-F238E27FC236}">
                <a16:creationId xmlns:a16="http://schemas.microsoft.com/office/drawing/2014/main" id="{92125974-0D64-4ED8-92D6-0AE08FEB270D}"/>
              </a:ext>
            </a:extLst>
          </p:cNvPr>
          <p:cNvSpPr txBox="1"/>
          <p:nvPr/>
        </p:nvSpPr>
        <p:spPr>
          <a:xfrm>
            <a:off x="2165386" y="2111508"/>
            <a:ext cx="809754" cy="307777"/>
          </a:xfrm>
          <a:prstGeom prst="rect">
            <a:avLst/>
          </a:prstGeom>
          <a:noFill/>
        </p:spPr>
        <p:txBody>
          <a:bodyPr wrap="square" rtlCol="0">
            <a:spAutoFit/>
          </a:bodyPr>
          <a:lstStyle/>
          <a:p>
            <a:pPr algn="r"/>
            <a:r>
              <a:rPr lang="en-US" sz="1400" b="1" dirty="0"/>
              <a:t>#10</a:t>
            </a:r>
            <a:endParaRPr lang="en-US" sz="1400" b="1" i="1" dirty="0"/>
          </a:p>
        </p:txBody>
      </p:sp>
      <p:sp>
        <p:nvSpPr>
          <p:cNvPr id="31" name="TextBox 30">
            <a:extLst>
              <a:ext uri="{FF2B5EF4-FFF2-40B4-BE49-F238E27FC236}">
                <a16:creationId xmlns:a16="http://schemas.microsoft.com/office/drawing/2014/main" id="{5D8DDD7C-1813-4F11-BA09-37FC9F29E87B}"/>
              </a:ext>
            </a:extLst>
          </p:cNvPr>
          <p:cNvSpPr txBox="1"/>
          <p:nvPr/>
        </p:nvSpPr>
        <p:spPr>
          <a:xfrm>
            <a:off x="2965682" y="2111508"/>
            <a:ext cx="850601" cy="307777"/>
          </a:xfrm>
          <a:prstGeom prst="rect">
            <a:avLst/>
          </a:prstGeom>
          <a:noFill/>
        </p:spPr>
        <p:txBody>
          <a:bodyPr wrap="square" rtlCol="0">
            <a:spAutoFit/>
          </a:bodyPr>
          <a:lstStyle/>
          <a:p>
            <a:pPr algn="r"/>
            <a:r>
              <a:rPr lang="en-US" sz="1400" b="1" dirty="0"/>
              <a:t>#508</a:t>
            </a:r>
            <a:endParaRPr lang="en-US" sz="1400" b="1" i="1" dirty="0"/>
          </a:p>
        </p:txBody>
      </p:sp>
      <p:pic>
        <p:nvPicPr>
          <p:cNvPr id="32" name="Picture 31">
            <a:extLst>
              <a:ext uri="{FF2B5EF4-FFF2-40B4-BE49-F238E27FC236}">
                <a16:creationId xmlns:a16="http://schemas.microsoft.com/office/drawing/2014/main" id="{39ABD705-12AA-4235-9FC9-D8A7C48CC6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2038" y="3626149"/>
            <a:ext cx="546441" cy="725932"/>
          </a:xfrm>
          <a:prstGeom prst="rect">
            <a:avLst/>
          </a:prstGeom>
          <a:ln>
            <a:solidFill>
              <a:schemeClr val="tx1"/>
            </a:solidFill>
          </a:ln>
        </p:spPr>
      </p:pic>
      <p:sp>
        <p:nvSpPr>
          <p:cNvPr id="33" name="TextBox 32">
            <a:extLst>
              <a:ext uri="{FF2B5EF4-FFF2-40B4-BE49-F238E27FC236}">
                <a16:creationId xmlns:a16="http://schemas.microsoft.com/office/drawing/2014/main" id="{74B0CFB6-3432-4F5F-928C-7358E65A84B1}"/>
              </a:ext>
            </a:extLst>
          </p:cNvPr>
          <p:cNvSpPr txBox="1"/>
          <p:nvPr/>
        </p:nvSpPr>
        <p:spPr>
          <a:xfrm>
            <a:off x="756445" y="3765535"/>
            <a:ext cx="1707851" cy="461665"/>
          </a:xfrm>
          <a:prstGeom prst="rect">
            <a:avLst/>
          </a:prstGeom>
          <a:noFill/>
        </p:spPr>
        <p:txBody>
          <a:bodyPr wrap="square" rtlCol="0">
            <a:spAutoFit/>
          </a:bodyPr>
          <a:lstStyle/>
          <a:p>
            <a:pPr algn="ctr"/>
            <a:r>
              <a:rPr lang="en-US" sz="1400" b="1" u="sng" dirty="0"/>
              <a:t>“Claire”</a:t>
            </a:r>
          </a:p>
          <a:p>
            <a:pPr algn="ctr"/>
            <a:r>
              <a:rPr lang="en-US" sz="1000" i="1" dirty="0"/>
              <a:t>Modern Family</a:t>
            </a:r>
          </a:p>
        </p:txBody>
      </p:sp>
      <p:sp>
        <p:nvSpPr>
          <p:cNvPr id="34" name="TextBox 33">
            <a:extLst>
              <a:ext uri="{FF2B5EF4-FFF2-40B4-BE49-F238E27FC236}">
                <a16:creationId xmlns:a16="http://schemas.microsoft.com/office/drawing/2014/main" id="{87E5792C-E989-4B99-BA98-7E4101692950}"/>
              </a:ext>
            </a:extLst>
          </p:cNvPr>
          <p:cNvSpPr txBox="1"/>
          <p:nvPr/>
        </p:nvSpPr>
        <p:spPr>
          <a:xfrm>
            <a:off x="2165386" y="3769713"/>
            <a:ext cx="809754" cy="307777"/>
          </a:xfrm>
          <a:prstGeom prst="rect">
            <a:avLst/>
          </a:prstGeom>
          <a:noFill/>
        </p:spPr>
        <p:txBody>
          <a:bodyPr wrap="square" rtlCol="0">
            <a:spAutoFit/>
          </a:bodyPr>
          <a:lstStyle/>
          <a:p>
            <a:pPr algn="r"/>
            <a:r>
              <a:rPr lang="en-US" sz="1400" b="1" dirty="0"/>
              <a:t>#40</a:t>
            </a:r>
            <a:endParaRPr lang="en-US" sz="1400" b="1" i="1" dirty="0"/>
          </a:p>
        </p:txBody>
      </p:sp>
      <p:sp>
        <p:nvSpPr>
          <p:cNvPr id="35" name="TextBox 34">
            <a:extLst>
              <a:ext uri="{FF2B5EF4-FFF2-40B4-BE49-F238E27FC236}">
                <a16:creationId xmlns:a16="http://schemas.microsoft.com/office/drawing/2014/main" id="{2A24BD1B-B7A2-4843-9339-4A251C14D43F}"/>
              </a:ext>
            </a:extLst>
          </p:cNvPr>
          <p:cNvSpPr txBox="1"/>
          <p:nvPr/>
        </p:nvSpPr>
        <p:spPr>
          <a:xfrm>
            <a:off x="2965682" y="3769713"/>
            <a:ext cx="850601" cy="307777"/>
          </a:xfrm>
          <a:prstGeom prst="rect">
            <a:avLst/>
          </a:prstGeom>
          <a:noFill/>
        </p:spPr>
        <p:txBody>
          <a:bodyPr wrap="square" rtlCol="0">
            <a:spAutoFit/>
          </a:bodyPr>
          <a:lstStyle/>
          <a:p>
            <a:pPr algn="r"/>
            <a:r>
              <a:rPr lang="en-US" sz="1400" b="1" dirty="0"/>
              <a:t>#86</a:t>
            </a:r>
            <a:endParaRPr lang="en-US" sz="1400" b="1" i="1" dirty="0"/>
          </a:p>
        </p:txBody>
      </p:sp>
      <p:pic>
        <p:nvPicPr>
          <p:cNvPr id="36" name="Picture 35">
            <a:extLst>
              <a:ext uri="{FF2B5EF4-FFF2-40B4-BE49-F238E27FC236}">
                <a16:creationId xmlns:a16="http://schemas.microsoft.com/office/drawing/2014/main" id="{7A21465B-AF0D-4470-BFD2-31258D42E8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2447" y="1911338"/>
            <a:ext cx="530151" cy="736624"/>
          </a:xfrm>
          <a:prstGeom prst="rect">
            <a:avLst/>
          </a:prstGeom>
          <a:ln>
            <a:solidFill>
              <a:schemeClr val="tx1"/>
            </a:solidFill>
          </a:ln>
        </p:spPr>
      </p:pic>
      <p:sp>
        <p:nvSpPr>
          <p:cNvPr id="37" name="TextBox 36">
            <a:extLst>
              <a:ext uri="{FF2B5EF4-FFF2-40B4-BE49-F238E27FC236}">
                <a16:creationId xmlns:a16="http://schemas.microsoft.com/office/drawing/2014/main" id="{EAC51C36-5C1C-42A5-9FDF-15F7632D7CEB}"/>
              </a:ext>
            </a:extLst>
          </p:cNvPr>
          <p:cNvSpPr txBox="1"/>
          <p:nvPr/>
        </p:nvSpPr>
        <p:spPr>
          <a:xfrm>
            <a:off x="5203740" y="2077177"/>
            <a:ext cx="1707851" cy="461665"/>
          </a:xfrm>
          <a:prstGeom prst="rect">
            <a:avLst/>
          </a:prstGeom>
          <a:noFill/>
        </p:spPr>
        <p:txBody>
          <a:bodyPr wrap="square" rtlCol="0">
            <a:spAutoFit/>
          </a:bodyPr>
          <a:lstStyle/>
          <a:p>
            <a:pPr algn="ctr"/>
            <a:r>
              <a:rPr lang="en-US" sz="1400" b="1" u="sng" dirty="0"/>
              <a:t>“Jackson”</a:t>
            </a:r>
          </a:p>
          <a:p>
            <a:pPr algn="ctr"/>
            <a:r>
              <a:rPr lang="en-US" sz="1000" i="1" dirty="0"/>
              <a:t>Sons of Anarchy</a:t>
            </a:r>
          </a:p>
        </p:txBody>
      </p:sp>
      <p:sp>
        <p:nvSpPr>
          <p:cNvPr id="38" name="TextBox 37">
            <a:extLst>
              <a:ext uri="{FF2B5EF4-FFF2-40B4-BE49-F238E27FC236}">
                <a16:creationId xmlns:a16="http://schemas.microsoft.com/office/drawing/2014/main" id="{5480F1BD-9A66-4E32-8248-61DFF6D1BFD9}"/>
              </a:ext>
            </a:extLst>
          </p:cNvPr>
          <p:cNvSpPr txBox="1"/>
          <p:nvPr/>
        </p:nvSpPr>
        <p:spPr>
          <a:xfrm>
            <a:off x="6462332" y="2081355"/>
            <a:ext cx="809754" cy="307777"/>
          </a:xfrm>
          <a:prstGeom prst="rect">
            <a:avLst/>
          </a:prstGeom>
          <a:noFill/>
        </p:spPr>
        <p:txBody>
          <a:bodyPr wrap="square" rtlCol="0">
            <a:spAutoFit/>
          </a:bodyPr>
          <a:lstStyle/>
          <a:p>
            <a:pPr algn="r"/>
            <a:r>
              <a:rPr lang="en-US" sz="1400" b="1" dirty="0"/>
              <a:t>#17</a:t>
            </a:r>
            <a:endParaRPr lang="en-US" sz="1400" b="1" i="1" dirty="0"/>
          </a:p>
        </p:txBody>
      </p:sp>
      <p:sp>
        <p:nvSpPr>
          <p:cNvPr id="39" name="TextBox 38">
            <a:extLst>
              <a:ext uri="{FF2B5EF4-FFF2-40B4-BE49-F238E27FC236}">
                <a16:creationId xmlns:a16="http://schemas.microsoft.com/office/drawing/2014/main" id="{F9D3DA39-59B5-428C-821C-5E0CA1AB1F4D}"/>
              </a:ext>
            </a:extLst>
          </p:cNvPr>
          <p:cNvSpPr txBox="1"/>
          <p:nvPr/>
        </p:nvSpPr>
        <p:spPr>
          <a:xfrm>
            <a:off x="7300728" y="2081355"/>
            <a:ext cx="850601" cy="307777"/>
          </a:xfrm>
          <a:prstGeom prst="rect">
            <a:avLst/>
          </a:prstGeom>
          <a:noFill/>
        </p:spPr>
        <p:txBody>
          <a:bodyPr wrap="square" rtlCol="0">
            <a:spAutoFit/>
          </a:bodyPr>
          <a:lstStyle/>
          <a:p>
            <a:pPr algn="r"/>
            <a:r>
              <a:rPr lang="en-US" sz="1400" b="1" dirty="0"/>
              <a:t>#35</a:t>
            </a:r>
            <a:endParaRPr lang="en-US" sz="1400" b="1" i="1" dirty="0"/>
          </a:p>
        </p:txBody>
      </p:sp>
      <p:pic>
        <p:nvPicPr>
          <p:cNvPr id="40" name="Picture 39">
            <a:extLst>
              <a:ext uri="{FF2B5EF4-FFF2-40B4-BE49-F238E27FC236}">
                <a16:creationId xmlns:a16="http://schemas.microsoft.com/office/drawing/2014/main" id="{A7C506EC-174F-4AFA-A1A8-A12BDE0175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23717" y="4444578"/>
            <a:ext cx="540828" cy="718971"/>
          </a:xfrm>
          <a:prstGeom prst="rect">
            <a:avLst/>
          </a:prstGeom>
          <a:ln>
            <a:solidFill>
              <a:schemeClr val="tx1"/>
            </a:solidFill>
          </a:ln>
        </p:spPr>
      </p:pic>
      <p:sp>
        <p:nvSpPr>
          <p:cNvPr id="41" name="TextBox 40">
            <a:extLst>
              <a:ext uri="{FF2B5EF4-FFF2-40B4-BE49-F238E27FC236}">
                <a16:creationId xmlns:a16="http://schemas.microsoft.com/office/drawing/2014/main" id="{CEC6E91A-6483-44FF-945A-1E9F5AE692E0}"/>
              </a:ext>
            </a:extLst>
          </p:cNvPr>
          <p:cNvSpPr txBox="1"/>
          <p:nvPr/>
        </p:nvSpPr>
        <p:spPr>
          <a:xfrm>
            <a:off x="5203740" y="4590779"/>
            <a:ext cx="1707851" cy="461665"/>
          </a:xfrm>
          <a:prstGeom prst="rect">
            <a:avLst/>
          </a:prstGeom>
          <a:noFill/>
        </p:spPr>
        <p:txBody>
          <a:bodyPr wrap="square" rtlCol="0">
            <a:spAutoFit/>
          </a:bodyPr>
          <a:lstStyle/>
          <a:p>
            <a:pPr algn="ctr"/>
            <a:r>
              <a:rPr lang="en-US" sz="1400" b="1" u="sng" dirty="0"/>
              <a:t>“Elliot”</a:t>
            </a:r>
          </a:p>
          <a:p>
            <a:pPr algn="ctr"/>
            <a:r>
              <a:rPr lang="en-US" sz="1000" i="1" dirty="0"/>
              <a:t>Mr. Robot</a:t>
            </a:r>
          </a:p>
        </p:txBody>
      </p:sp>
      <p:sp>
        <p:nvSpPr>
          <p:cNvPr id="42" name="TextBox 41">
            <a:extLst>
              <a:ext uri="{FF2B5EF4-FFF2-40B4-BE49-F238E27FC236}">
                <a16:creationId xmlns:a16="http://schemas.microsoft.com/office/drawing/2014/main" id="{C3B75BF3-5E1E-4239-BDAE-06A4F7D65C90}"/>
              </a:ext>
            </a:extLst>
          </p:cNvPr>
          <p:cNvSpPr txBox="1"/>
          <p:nvPr/>
        </p:nvSpPr>
        <p:spPr>
          <a:xfrm>
            <a:off x="6462332" y="4594957"/>
            <a:ext cx="809754" cy="307777"/>
          </a:xfrm>
          <a:prstGeom prst="rect">
            <a:avLst/>
          </a:prstGeom>
          <a:noFill/>
        </p:spPr>
        <p:txBody>
          <a:bodyPr wrap="square" rtlCol="0">
            <a:spAutoFit/>
          </a:bodyPr>
          <a:lstStyle/>
          <a:p>
            <a:pPr algn="r"/>
            <a:r>
              <a:rPr lang="en-US" sz="1400" b="1" dirty="0"/>
              <a:t>#180</a:t>
            </a:r>
            <a:endParaRPr lang="en-US" sz="1400" b="1" i="1" dirty="0"/>
          </a:p>
        </p:txBody>
      </p:sp>
      <p:sp>
        <p:nvSpPr>
          <p:cNvPr id="43" name="TextBox 42">
            <a:extLst>
              <a:ext uri="{FF2B5EF4-FFF2-40B4-BE49-F238E27FC236}">
                <a16:creationId xmlns:a16="http://schemas.microsoft.com/office/drawing/2014/main" id="{5B77A68D-02FD-45D0-9860-26091AF3C36F}"/>
              </a:ext>
            </a:extLst>
          </p:cNvPr>
          <p:cNvSpPr txBox="1"/>
          <p:nvPr/>
        </p:nvSpPr>
        <p:spPr>
          <a:xfrm>
            <a:off x="7300728" y="4594957"/>
            <a:ext cx="850601" cy="307777"/>
          </a:xfrm>
          <a:prstGeom prst="rect">
            <a:avLst/>
          </a:prstGeom>
          <a:noFill/>
        </p:spPr>
        <p:txBody>
          <a:bodyPr wrap="square" rtlCol="0">
            <a:spAutoFit/>
          </a:bodyPr>
          <a:lstStyle/>
          <a:p>
            <a:pPr algn="r"/>
            <a:r>
              <a:rPr lang="en-US" sz="1400" b="1" dirty="0"/>
              <a:t>#368</a:t>
            </a:r>
            <a:endParaRPr lang="en-US" sz="1400" b="1" i="1" dirty="0"/>
          </a:p>
        </p:txBody>
      </p:sp>
      <p:pic>
        <p:nvPicPr>
          <p:cNvPr id="44" name="Picture 43">
            <a:extLst>
              <a:ext uri="{FF2B5EF4-FFF2-40B4-BE49-F238E27FC236}">
                <a16:creationId xmlns:a16="http://schemas.microsoft.com/office/drawing/2014/main" id="{AF3D8200-5F3A-487D-AB49-2B1468793E5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12447" y="2748701"/>
            <a:ext cx="533044" cy="754139"/>
          </a:xfrm>
          <a:prstGeom prst="rect">
            <a:avLst/>
          </a:prstGeom>
          <a:ln>
            <a:solidFill>
              <a:schemeClr val="tx1"/>
            </a:solidFill>
          </a:ln>
        </p:spPr>
      </p:pic>
      <p:sp>
        <p:nvSpPr>
          <p:cNvPr id="45" name="TextBox 44">
            <a:extLst>
              <a:ext uri="{FF2B5EF4-FFF2-40B4-BE49-F238E27FC236}">
                <a16:creationId xmlns:a16="http://schemas.microsoft.com/office/drawing/2014/main" id="{48DFF132-D052-4AEC-8F32-296842C77FB5}"/>
              </a:ext>
            </a:extLst>
          </p:cNvPr>
          <p:cNvSpPr txBox="1"/>
          <p:nvPr/>
        </p:nvSpPr>
        <p:spPr>
          <a:xfrm>
            <a:off x="5203740" y="2866341"/>
            <a:ext cx="1707851" cy="461665"/>
          </a:xfrm>
          <a:prstGeom prst="rect">
            <a:avLst/>
          </a:prstGeom>
          <a:noFill/>
        </p:spPr>
        <p:txBody>
          <a:bodyPr wrap="square" rtlCol="0">
            <a:spAutoFit/>
          </a:bodyPr>
          <a:lstStyle/>
          <a:p>
            <a:pPr algn="ctr"/>
            <a:r>
              <a:rPr lang="en-US" sz="1400" b="1" u="sng" dirty="0"/>
              <a:t>“Luke”</a:t>
            </a:r>
          </a:p>
          <a:p>
            <a:pPr algn="ctr"/>
            <a:r>
              <a:rPr lang="en-US" sz="1000" i="1" dirty="0"/>
              <a:t>Modern Family</a:t>
            </a:r>
          </a:p>
        </p:txBody>
      </p:sp>
      <p:sp>
        <p:nvSpPr>
          <p:cNvPr id="46" name="TextBox 45">
            <a:extLst>
              <a:ext uri="{FF2B5EF4-FFF2-40B4-BE49-F238E27FC236}">
                <a16:creationId xmlns:a16="http://schemas.microsoft.com/office/drawing/2014/main" id="{E0F6EF78-073B-4AA8-92F4-76C4117AAA27}"/>
              </a:ext>
            </a:extLst>
          </p:cNvPr>
          <p:cNvSpPr txBox="1"/>
          <p:nvPr/>
        </p:nvSpPr>
        <p:spPr>
          <a:xfrm>
            <a:off x="6462332" y="2870519"/>
            <a:ext cx="809754" cy="307777"/>
          </a:xfrm>
          <a:prstGeom prst="rect">
            <a:avLst/>
          </a:prstGeom>
          <a:noFill/>
        </p:spPr>
        <p:txBody>
          <a:bodyPr wrap="square" rtlCol="0">
            <a:spAutoFit/>
          </a:bodyPr>
          <a:lstStyle/>
          <a:p>
            <a:pPr algn="r"/>
            <a:r>
              <a:rPr lang="en-US" sz="1400" b="1" dirty="0"/>
              <a:t>#29</a:t>
            </a:r>
            <a:endParaRPr lang="en-US" sz="1400" b="1" i="1" dirty="0"/>
          </a:p>
        </p:txBody>
      </p:sp>
      <p:sp>
        <p:nvSpPr>
          <p:cNvPr id="47" name="TextBox 46">
            <a:extLst>
              <a:ext uri="{FF2B5EF4-FFF2-40B4-BE49-F238E27FC236}">
                <a16:creationId xmlns:a16="http://schemas.microsoft.com/office/drawing/2014/main" id="{AAF75245-A66C-4278-B4E9-4E6C564A6828}"/>
              </a:ext>
            </a:extLst>
          </p:cNvPr>
          <p:cNvSpPr txBox="1"/>
          <p:nvPr/>
        </p:nvSpPr>
        <p:spPr>
          <a:xfrm>
            <a:off x="7300728" y="2870519"/>
            <a:ext cx="850601" cy="307777"/>
          </a:xfrm>
          <a:prstGeom prst="rect">
            <a:avLst/>
          </a:prstGeom>
          <a:noFill/>
        </p:spPr>
        <p:txBody>
          <a:bodyPr wrap="square" rtlCol="0">
            <a:spAutoFit/>
          </a:bodyPr>
          <a:lstStyle/>
          <a:p>
            <a:pPr algn="r"/>
            <a:r>
              <a:rPr lang="en-US" sz="1400" b="1" dirty="0"/>
              <a:t>#43</a:t>
            </a:r>
            <a:endParaRPr lang="en-US" sz="1400" b="1" i="1" dirty="0"/>
          </a:p>
        </p:txBody>
      </p:sp>
      <p:pic>
        <p:nvPicPr>
          <p:cNvPr id="48" name="Picture 47">
            <a:extLst>
              <a:ext uri="{FF2B5EF4-FFF2-40B4-BE49-F238E27FC236}">
                <a16:creationId xmlns:a16="http://schemas.microsoft.com/office/drawing/2014/main" id="{105D111F-4B34-433B-A7FC-B47E643C502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41080" y="5271193"/>
            <a:ext cx="549116" cy="734702"/>
          </a:xfrm>
          <a:prstGeom prst="rect">
            <a:avLst/>
          </a:prstGeom>
          <a:ln>
            <a:solidFill>
              <a:schemeClr val="tx1"/>
            </a:solidFill>
          </a:ln>
        </p:spPr>
      </p:pic>
      <p:sp>
        <p:nvSpPr>
          <p:cNvPr id="49" name="TextBox 48">
            <a:extLst>
              <a:ext uri="{FF2B5EF4-FFF2-40B4-BE49-F238E27FC236}">
                <a16:creationId xmlns:a16="http://schemas.microsoft.com/office/drawing/2014/main" id="{F0E69AFE-797E-4BA8-A665-BCEBA6CCD507}"/>
              </a:ext>
            </a:extLst>
          </p:cNvPr>
          <p:cNvSpPr txBox="1"/>
          <p:nvPr/>
        </p:nvSpPr>
        <p:spPr>
          <a:xfrm>
            <a:off x="5203740" y="5382305"/>
            <a:ext cx="1707851" cy="461665"/>
          </a:xfrm>
          <a:prstGeom prst="rect">
            <a:avLst/>
          </a:prstGeom>
          <a:noFill/>
        </p:spPr>
        <p:txBody>
          <a:bodyPr wrap="square" rtlCol="0">
            <a:spAutoFit/>
          </a:bodyPr>
          <a:lstStyle/>
          <a:p>
            <a:pPr algn="ctr"/>
            <a:r>
              <a:rPr lang="en-US" sz="1400" b="1" u="sng" dirty="0"/>
              <a:t>“Milo”</a:t>
            </a:r>
          </a:p>
          <a:p>
            <a:pPr algn="ctr"/>
            <a:r>
              <a:rPr lang="en-US" sz="1000" i="1" dirty="0"/>
              <a:t>Gossip Girl</a:t>
            </a:r>
          </a:p>
        </p:txBody>
      </p:sp>
      <p:sp>
        <p:nvSpPr>
          <p:cNvPr id="50" name="TextBox 49">
            <a:extLst>
              <a:ext uri="{FF2B5EF4-FFF2-40B4-BE49-F238E27FC236}">
                <a16:creationId xmlns:a16="http://schemas.microsoft.com/office/drawing/2014/main" id="{C57B3394-3138-4158-A608-B9DDFDCAE7E0}"/>
              </a:ext>
            </a:extLst>
          </p:cNvPr>
          <p:cNvSpPr txBox="1"/>
          <p:nvPr/>
        </p:nvSpPr>
        <p:spPr>
          <a:xfrm>
            <a:off x="6462332" y="5386483"/>
            <a:ext cx="809754" cy="307777"/>
          </a:xfrm>
          <a:prstGeom prst="rect">
            <a:avLst/>
          </a:prstGeom>
          <a:noFill/>
        </p:spPr>
        <p:txBody>
          <a:bodyPr wrap="square" rtlCol="0">
            <a:spAutoFit/>
          </a:bodyPr>
          <a:lstStyle/>
          <a:p>
            <a:pPr algn="r"/>
            <a:r>
              <a:rPr lang="en-US" sz="1400" b="1" dirty="0"/>
              <a:t>#248</a:t>
            </a:r>
            <a:endParaRPr lang="en-US" sz="1400" b="1" i="1" dirty="0"/>
          </a:p>
        </p:txBody>
      </p:sp>
      <p:sp>
        <p:nvSpPr>
          <p:cNvPr id="51" name="TextBox 50">
            <a:extLst>
              <a:ext uri="{FF2B5EF4-FFF2-40B4-BE49-F238E27FC236}">
                <a16:creationId xmlns:a16="http://schemas.microsoft.com/office/drawing/2014/main" id="{96EA316B-EB58-4582-9E7C-A8EF4DBE3B17}"/>
              </a:ext>
            </a:extLst>
          </p:cNvPr>
          <p:cNvSpPr txBox="1"/>
          <p:nvPr/>
        </p:nvSpPr>
        <p:spPr>
          <a:xfrm>
            <a:off x="7300728" y="5386483"/>
            <a:ext cx="850601" cy="307777"/>
          </a:xfrm>
          <a:prstGeom prst="rect">
            <a:avLst/>
          </a:prstGeom>
          <a:noFill/>
        </p:spPr>
        <p:txBody>
          <a:bodyPr wrap="square" rtlCol="0">
            <a:spAutoFit/>
          </a:bodyPr>
          <a:lstStyle/>
          <a:p>
            <a:pPr algn="r"/>
            <a:r>
              <a:rPr lang="en-US" sz="1400" b="1" dirty="0"/>
              <a:t>#676</a:t>
            </a:r>
            <a:endParaRPr lang="en-US" sz="1400" b="1" i="1" dirty="0"/>
          </a:p>
        </p:txBody>
      </p:sp>
      <p:pic>
        <p:nvPicPr>
          <p:cNvPr id="52" name="Picture 51">
            <a:extLst>
              <a:ext uri="{FF2B5EF4-FFF2-40B4-BE49-F238E27FC236}">
                <a16:creationId xmlns:a16="http://schemas.microsoft.com/office/drawing/2014/main" id="{B15B2BD3-F01D-4627-80FA-21884911EED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2038" y="5281018"/>
            <a:ext cx="538538" cy="725933"/>
          </a:xfrm>
          <a:prstGeom prst="rect">
            <a:avLst/>
          </a:prstGeom>
          <a:ln>
            <a:solidFill>
              <a:schemeClr val="tx1"/>
            </a:solidFill>
          </a:ln>
        </p:spPr>
      </p:pic>
      <p:sp>
        <p:nvSpPr>
          <p:cNvPr id="53" name="TextBox 52">
            <a:extLst>
              <a:ext uri="{FF2B5EF4-FFF2-40B4-BE49-F238E27FC236}">
                <a16:creationId xmlns:a16="http://schemas.microsoft.com/office/drawing/2014/main" id="{DE609337-B7E7-41FA-BFB7-C3430E172E6C}"/>
              </a:ext>
            </a:extLst>
          </p:cNvPr>
          <p:cNvSpPr txBox="1"/>
          <p:nvPr/>
        </p:nvSpPr>
        <p:spPr>
          <a:xfrm>
            <a:off x="756445" y="5382305"/>
            <a:ext cx="1707851" cy="461665"/>
          </a:xfrm>
          <a:prstGeom prst="rect">
            <a:avLst/>
          </a:prstGeom>
          <a:noFill/>
        </p:spPr>
        <p:txBody>
          <a:bodyPr wrap="square" rtlCol="0">
            <a:spAutoFit/>
          </a:bodyPr>
          <a:lstStyle/>
          <a:p>
            <a:pPr algn="ctr"/>
            <a:r>
              <a:rPr lang="en-US" sz="1400" b="1" u="sng" dirty="0"/>
              <a:t>“Vivien”</a:t>
            </a:r>
          </a:p>
          <a:p>
            <a:pPr algn="ctr"/>
            <a:r>
              <a:rPr lang="en-US" sz="1000" i="1" dirty="0"/>
              <a:t>American Horror Story</a:t>
            </a:r>
          </a:p>
        </p:txBody>
      </p:sp>
      <p:sp>
        <p:nvSpPr>
          <p:cNvPr id="54" name="TextBox 53">
            <a:extLst>
              <a:ext uri="{FF2B5EF4-FFF2-40B4-BE49-F238E27FC236}">
                <a16:creationId xmlns:a16="http://schemas.microsoft.com/office/drawing/2014/main" id="{CA5C6417-18BB-4582-9345-2A5B10333D8A}"/>
              </a:ext>
            </a:extLst>
          </p:cNvPr>
          <p:cNvSpPr txBox="1"/>
          <p:nvPr/>
        </p:nvSpPr>
        <p:spPr>
          <a:xfrm>
            <a:off x="2165386" y="5386483"/>
            <a:ext cx="809754" cy="307777"/>
          </a:xfrm>
          <a:prstGeom prst="rect">
            <a:avLst/>
          </a:prstGeom>
          <a:noFill/>
        </p:spPr>
        <p:txBody>
          <a:bodyPr wrap="square" rtlCol="0">
            <a:spAutoFit/>
          </a:bodyPr>
          <a:lstStyle/>
          <a:p>
            <a:pPr algn="r"/>
            <a:r>
              <a:rPr lang="en-US" sz="1400" b="1" dirty="0"/>
              <a:t>#95</a:t>
            </a:r>
            <a:endParaRPr lang="en-US" sz="1400" b="1" i="1" dirty="0"/>
          </a:p>
        </p:txBody>
      </p:sp>
      <p:sp>
        <p:nvSpPr>
          <p:cNvPr id="55" name="TextBox 54">
            <a:extLst>
              <a:ext uri="{FF2B5EF4-FFF2-40B4-BE49-F238E27FC236}">
                <a16:creationId xmlns:a16="http://schemas.microsoft.com/office/drawing/2014/main" id="{977DDC13-949B-4AEA-B13A-FC6263ACFEB1}"/>
              </a:ext>
            </a:extLst>
          </p:cNvPr>
          <p:cNvSpPr txBox="1"/>
          <p:nvPr/>
        </p:nvSpPr>
        <p:spPr>
          <a:xfrm>
            <a:off x="2965682" y="5386483"/>
            <a:ext cx="850601" cy="307777"/>
          </a:xfrm>
          <a:prstGeom prst="rect">
            <a:avLst/>
          </a:prstGeom>
          <a:noFill/>
        </p:spPr>
        <p:txBody>
          <a:bodyPr wrap="square" rtlCol="0">
            <a:spAutoFit/>
          </a:bodyPr>
          <a:lstStyle/>
          <a:p>
            <a:pPr algn="r"/>
            <a:r>
              <a:rPr lang="en-US" sz="1400" b="1" dirty="0"/>
              <a:t>#224</a:t>
            </a:r>
            <a:endParaRPr lang="en-US" sz="1400" b="1" i="1" dirty="0"/>
          </a:p>
        </p:txBody>
      </p:sp>
      <p:sp>
        <p:nvSpPr>
          <p:cNvPr id="56" name="TextBox 55">
            <a:extLst>
              <a:ext uri="{FF2B5EF4-FFF2-40B4-BE49-F238E27FC236}">
                <a16:creationId xmlns:a16="http://schemas.microsoft.com/office/drawing/2014/main" id="{0A311B99-BFC9-45F2-BD9A-A2D08D2212A9}"/>
              </a:ext>
            </a:extLst>
          </p:cNvPr>
          <p:cNvSpPr txBox="1"/>
          <p:nvPr/>
        </p:nvSpPr>
        <p:spPr>
          <a:xfrm>
            <a:off x="3627709" y="1571500"/>
            <a:ext cx="1221880" cy="307777"/>
          </a:xfrm>
          <a:prstGeom prst="rect">
            <a:avLst/>
          </a:prstGeom>
          <a:noFill/>
        </p:spPr>
        <p:txBody>
          <a:bodyPr wrap="square" rtlCol="0">
            <a:spAutoFit/>
          </a:bodyPr>
          <a:lstStyle/>
          <a:p>
            <a:pPr algn="ctr"/>
            <a:r>
              <a:rPr lang="en-US" sz="1400" b="1" u="sng" dirty="0"/>
              <a:t>Diff</a:t>
            </a:r>
            <a:endParaRPr lang="en-US" sz="1400" i="1" dirty="0"/>
          </a:p>
        </p:txBody>
      </p:sp>
      <p:sp>
        <p:nvSpPr>
          <p:cNvPr id="57" name="TextBox 56">
            <a:extLst>
              <a:ext uri="{FF2B5EF4-FFF2-40B4-BE49-F238E27FC236}">
                <a16:creationId xmlns:a16="http://schemas.microsoft.com/office/drawing/2014/main" id="{017CC2EF-0F3A-4F0C-A2A0-EC844A519700}"/>
              </a:ext>
            </a:extLst>
          </p:cNvPr>
          <p:cNvSpPr txBox="1"/>
          <p:nvPr/>
        </p:nvSpPr>
        <p:spPr>
          <a:xfrm>
            <a:off x="3670532" y="2892694"/>
            <a:ext cx="850601" cy="307777"/>
          </a:xfrm>
          <a:prstGeom prst="rect">
            <a:avLst/>
          </a:prstGeom>
          <a:noFill/>
        </p:spPr>
        <p:txBody>
          <a:bodyPr wrap="square" rtlCol="0">
            <a:spAutoFit/>
          </a:bodyPr>
          <a:lstStyle/>
          <a:p>
            <a:pPr algn="r"/>
            <a:r>
              <a:rPr lang="en-US" sz="1400" b="1" dirty="0"/>
              <a:t>+628</a:t>
            </a:r>
          </a:p>
        </p:txBody>
      </p:sp>
      <p:sp>
        <p:nvSpPr>
          <p:cNvPr id="58" name="TextBox 57">
            <a:extLst>
              <a:ext uri="{FF2B5EF4-FFF2-40B4-BE49-F238E27FC236}">
                <a16:creationId xmlns:a16="http://schemas.microsoft.com/office/drawing/2014/main" id="{F25B096B-A8A0-414E-98B4-0B5644E15086}"/>
              </a:ext>
            </a:extLst>
          </p:cNvPr>
          <p:cNvSpPr txBox="1"/>
          <p:nvPr/>
        </p:nvSpPr>
        <p:spPr>
          <a:xfrm>
            <a:off x="3670532" y="4566689"/>
            <a:ext cx="850601" cy="307777"/>
          </a:xfrm>
          <a:prstGeom prst="rect">
            <a:avLst/>
          </a:prstGeom>
          <a:noFill/>
        </p:spPr>
        <p:txBody>
          <a:bodyPr wrap="square" rtlCol="0">
            <a:spAutoFit/>
          </a:bodyPr>
          <a:lstStyle/>
          <a:p>
            <a:pPr algn="r"/>
            <a:r>
              <a:rPr lang="en-US" sz="1400" b="1" dirty="0"/>
              <a:t>+93</a:t>
            </a:r>
            <a:endParaRPr lang="en-US" sz="1400" b="1" i="1" dirty="0"/>
          </a:p>
        </p:txBody>
      </p:sp>
      <p:sp>
        <p:nvSpPr>
          <p:cNvPr id="59" name="TextBox 58">
            <a:extLst>
              <a:ext uri="{FF2B5EF4-FFF2-40B4-BE49-F238E27FC236}">
                <a16:creationId xmlns:a16="http://schemas.microsoft.com/office/drawing/2014/main" id="{A9534F9F-0AAB-49C9-B639-6D6B280494E3}"/>
              </a:ext>
            </a:extLst>
          </p:cNvPr>
          <p:cNvSpPr txBox="1"/>
          <p:nvPr/>
        </p:nvSpPr>
        <p:spPr>
          <a:xfrm>
            <a:off x="3670532" y="2111508"/>
            <a:ext cx="850601" cy="307777"/>
          </a:xfrm>
          <a:prstGeom prst="rect">
            <a:avLst/>
          </a:prstGeom>
          <a:noFill/>
        </p:spPr>
        <p:txBody>
          <a:bodyPr wrap="square" rtlCol="0">
            <a:spAutoFit/>
          </a:bodyPr>
          <a:lstStyle/>
          <a:p>
            <a:pPr algn="r"/>
            <a:r>
              <a:rPr lang="en-US" sz="1400" b="1" dirty="0"/>
              <a:t>+498</a:t>
            </a:r>
            <a:endParaRPr lang="en-US" sz="1400" b="1" i="1" dirty="0"/>
          </a:p>
        </p:txBody>
      </p:sp>
      <p:sp>
        <p:nvSpPr>
          <p:cNvPr id="60" name="TextBox 59">
            <a:extLst>
              <a:ext uri="{FF2B5EF4-FFF2-40B4-BE49-F238E27FC236}">
                <a16:creationId xmlns:a16="http://schemas.microsoft.com/office/drawing/2014/main" id="{6C3BEA2C-C29D-4B6D-95D2-AF43A612F638}"/>
              </a:ext>
            </a:extLst>
          </p:cNvPr>
          <p:cNvSpPr txBox="1"/>
          <p:nvPr/>
        </p:nvSpPr>
        <p:spPr>
          <a:xfrm>
            <a:off x="3670532" y="3769713"/>
            <a:ext cx="850601" cy="307777"/>
          </a:xfrm>
          <a:prstGeom prst="rect">
            <a:avLst/>
          </a:prstGeom>
          <a:noFill/>
        </p:spPr>
        <p:txBody>
          <a:bodyPr wrap="square" rtlCol="0">
            <a:spAutoFit/>
          </a:bodyPr>
          <a:lstStyle/>
          <a:p>
            <a:pPr algn="r"/>
            <a:r>
              <a:rPr lang="en-US" sz="1400" b="1" dirty="0"/>
              <a:t>+46</a:t>
            </a:r>
            <a:endParaRPr lang="en-US" sz="1400" b="1" i="1" dirty="0"/>
          </a:p>
        </p:txBody>
      </p:sp>
      <p:sp>
        <p:nvSpPr>
          <p:cNvPr id="61" name="TextBox 60">
            <a:extLst>
              <a:ext uri="{FF2B5EF4-FFF2-40B4-BE49-F238E27FC236}">
                <a16:creationId xmlns:a16="http://schemas.microsoft.com/office/drawing/2014/main" id="{6D75B8E1-654B-46D7-B155-FF31E399339C}"/>
              </a:ext>
            </a:extLst>
          </p:cNvPr>
          <p:cNvSpPr txBox="1"/>
          <p:nvPr/>
        </p:nvSpPr>
        <p:spPr>
          <a:xfrm>
            <a:off x="3670532" y="5386483"/>
            <a:ext cx="850601" cy="307777"/>
          </a:xfrm>
          <a:prstGeom prst="rect">
            <a:avLst/>
          </a:prstGeom>
          <a:noFill/>
        </p:spPr>
        <p:txBody>
          <a:bodyPr wrap="square" rtlCol="0">
            <a:spAutoFit/>
          </a:bodyPr>
          <a:lstStyle/>
          <a:p>
            <a:pPr algn="r"/>
            <a:r>
              <a:rPr lang="en-US" sz="1400" b="1" dirty="0"/>
              <a:t>+129</a:t>
            </a:r>
            <a:endParaRPr lang="en-US" sz="1400" b="1" i="1" dirty="0"/>
          </a:p>
        </p:txBody>
      </p:sp>
      <p:cxnSp>
        <p:nvCxnSpPr>
          <p:cNvPr id="63" name="Straight Connector 62">
            <a:extLst>
              <a:ext uri="{FF2B5EF4-FFF2-40B4-BE49-F238E27FC236}">
                <a16:creationId xmlns:a16="http://schemas.microsoft.com/office/drawing/2014/main" id="{3FEF16E9-2BDD-4E69-8A29-5E29572F8909}"/>
              </a:ext>
            </a:extLst>
          </p:cNvPr>
          <p:cNvCxnSpPr/>
          <p:nvPr/>
        </p:nvCxnSpPr>
        <p:spPr>
          <a:xfrm>
            <a:off x="3884906" y="1657350"/>
            <a:ext cx="0" cy="418662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C555712B-25F4-4204-B167-C1785870ECF7}"/>
              </a:ext>
            </a:extLst>
          </p:cNvPr>
          <p:cNvSpPr txBox="1"/>
          <p:nvPr/>
        </p:nvSpPr>
        <p:spPr>
          <a:xfrm>
            <a:off x="8256859" y="1571500"/>
            <a:ext cx="774553" cy="307777"/>
          </a:xfrm>
          <a:prstGeom prst="rect">
            <a:avLst/>
          </a:prstGeom>
          <a:noFill/>
        </p:spPr>
        <p:txBody>
          <a:bodyPr wrap="square" rtlCol="0">
            <a:spAutoFit/>
          </a:bodyPr>
          <a:lstStyle/>
          <a:p>
            <a:pPr algn="ctr"/>
            <a:r>
              <a:rPr lang="en-US" sz="1400" b="1" u="sng" dirty="0"/>
              <a:t>Diff</a:t>
            </a:r>
            <a:endParaRPr lang="en-US" sz="1400" i="1" dirty="0"/>
          </a:p>
        </p:txBody>
      </p:sp>
      <p:sp>
        <p:nvSpPr>
          <p:cNvPr id="65" name="TextBox 64">
            <a:extLst>
              <a:ext uri="{FF2B5EF4-FFF2-40B4-BE49-F238E27FC236}">
                <a16:creationId xmlns:a16="http://schemas.microsoft.com/office/drawing/2014/main" id="{4F8CC237-7E7C-47AA-BDFC-FDC137713096}"/>
              </a:ext>
            </a:extLst>
          </p:cNvPr>
          <p:cNvSpPr txBox="1"/>
          <p:nvPr/>
        </p:nvSpPr>
        <p:spPr>
          <a:xfrm>
            <a:off x="8062728" y="3752198"/>
            <a:ext cx="850601" cy="307777"/>
          </a:xfrm>
          <a:prstGeom prst="rect">
            <a:avLst/>
          </a:prstGeom>
          <a:noFill/>
        </p:spPr>
        <p:txBody>
          <a:bodyPr wrap="square" rtlCol="0">
            <a:spAutoFit/>
          </a:bodyPr>
          <a:lstStyle/>
          <a:p>
            <a:pPr algn="r"/>
            <a:r>
              <a:rPr lang="en-US" sz="1400" b="1" dirty="0"/>
              <a:t>+255</a:t>
            </a:r>
          </a:p>
        </p:txBody>
      </p:sp>
      <p:sp>
        <p:nvSpPr>
          <p:cNvPr id="66" name="TextBox 65">
            <a:extLst>
              <a:ext uri="{FF2B5EF4-FFF2-40B4-BE49-F238E27FC236}">
                <a16:creationId xmlns:a16="http://schemas.microsoft.com/office/drawing/2014/main" id="{DBE1FF6B-D810-4CAA-908F-3B48541AB05A}"/>
              </a:ext>
            </a:extLst>
          </p:cNvPr>
          <p:cNvSpPr txBox="1"/>
          <p:nvPr/>
        </p:nvSpPr>
        <p:spPr>
          <a:xfrm>
            <a:off x="8062728" y="2081355"/>
            <a:ext cx="850601" cy="307777"/>
          </a:xfrm>
          <a:prstGeom prst="rect">
            <a:avLst/>
          </a:prstGeom>
          <a:noFill/>
        </p:spPr>
        <p:txBody>
          <a:bodyPr wrap="square" rtlCol="0">
            <a:spAutoFit/>
          </a:bodyPr>
          <a:lstStyle/>
          <a:p>
            <a:pPr algn="r"/>
            <a:r>
              <a:rPr lang="en-US" sz="1400" b="1" dirty="0"/>
              <a:t>+18</a:t>
            </a:r>
            <a:endParaRPr lang="en-US" sz="1400" b="1" i="1" dirty="0"/>
          </a:p>
        </p:txBody>
      </p:sp>
      <p:sp>
        <p:nvSpPr>
          <p:cNvPr id="67" name="TextBox 66">
            <a:extLst>
              <a:ext uri="{FF2B5EF4-FFF2-40B4-BE49-F238E27FC236}">
                <a16:creationId xmlns:a16="http://schemas.microsoft.com/office/drawing/2014/main" id="{98CB6104-C384-475D-B1E4-472A70BD9881}"/>
              </a:ext>
            </a:extLst>
          </p:cNvPr>
          <p:cNvSpPr txBox="1"/>
          <p:nvPr/>
        </p:nvSpPr>
        <p:spPr>
          <a:xfrm>
            <a:off x="8062728" y="4594957"/>
            <a:ext cx="850601" cy="307777"/>
          </a:xfrm>
          <a:prstGeom prst="rect">
            <a:avLst/>
          </a:prstGeom>
          <a:noFill/>
        </p:spPr>
        <p:txBody>
          <a:bodyPr wrap="square" rtlCol="0">
            <a:spAutoFit/>
          </a:bodyPr>
          <a:lstStyle/>
          <a:p>
            <a:pPr algn="r"/>
            <a:r>
              <a:rPr lang="en-US" sz="1400" b="1" dirty="0"/>
              <a:t>+188</a:t>
            </a:r>
            <a:endParaRPr lang="en-US" sz="1400" b="1" i="1" dirty="0"/>
          </a:p>
        </p:txBody>
      </p:sp>
      <p:sp>
        <p:nvSpPr>
          <p:cNvPr id="68" name="TextBox 67">
            <a:extLst>
              <a:ext uri="{FF2B5EF4-FFF2-40B4-BE49-F238E27FC236}">
                <a16:creationId xmlns:a16="http://schemas.microsoft.com/office/drawing/2014/main" id="{BCEE8A05-9865-41EB-B89A-CF23228D2075}"/>
              </a:ext>
            </a:extLst>
          </p:cNvPr>
          <p:cNvSpPr txBox="1"/>
          <p:nvPr/>
        </p:nvSpPr>
        <p:spPr>
          <a:xfrm>
            <a:off x="8062728" y="2870519"/>
            <a:ext cx="850601" cy="307777"/>
          </a:xfrm>
          <a:prstGeom prst="rect">
            <a:avLst/>
          </a:prstGeom>
          <a:noFill/>
        </p:spPr>
        <p:txBody>
          <a:bodyPr wrap="square" rtlCol="0">
            <a:spAutoFit/>
          </a:bodyPr>
          <a:lstStyle/>
          <a:p>
            <a:pPr algn="r"/>
            <a:r>
              <a:rPr lang="en-US" sz="1400" b="1" dirty="0"/>
              <a:t>+14</a:t>
            </a:r>
            <a:endParaRPr lang="en-US" sz="1400" b="1" i="1" dirty="0"/>
          </a:p>
        </p:txBody>
      </p:sp>
      <p:sp>
        <p:nvSpPr>
          <p:cNvPr id="69" name="TextBox 68">
            <a:extLst>
              <a:ext uri="{FF2B5EF4-FFF2-40B4-BE49-F238E27FC236}">
                <a16:creationId xmlns:a16="http://schemas.microsoft.com/office/drawing/2014/main" id="{34806C8F-E332-4CA1-A232-40D984CF0D3C}"/>
              </a:ext>
            </a:extLst>
          </p:cNvPr>
          <p:cNvSpPr txBox="1"/>
          <p:nvPr/>
        </p:nvSpPr>
        <p:spPr>
          <a:xfrm>
            <a:off x="8062728" y="5386483"/>
            <a:ext cx="850601" cy="307777"/>
          </a:xfrm>
          <a:prstGeom prst="rect">
            <a:avLst/>
          </a:prstGeom>
          <a:noFill/>
        </p:spPr>
        <p:txBody>
          <a:bodyPr wrap="square" rtlCol="0">
            <a:spAutoFit/>
          </a:bodyPr>
          <a:lstStyle/>
          <a:p>
            <a:pPr algn="r"/>
            <a:r>
              <a:rPr lang="en-US" sz="1400" b="1" dirty="0"/>
              <a:t>+428</a:t>
            </a:r>
            <a:endParaRPr lang="en-US" sz="1400" b="1" i="1" dirty="0"/>
          </a:p>
        </p:txBody>
      </p:sp>
      <p:cxnSp>
        <p:nvCxnSpPr>
          <p:cNvPr id="70" name="Straight Connector 69">
            <a:extLst>
              <a:ext uri="{FF2B5EF4-FFF2-40B4-BE49-F238E27FC236}">
                <a16:creationId xmlns:a16="http://schemas.microsoft.com/office/drawing/2014/main" id="{1E93815B-8625-46E4-9F3B-88D79B1D112E}"/>
              </a:ext>
            </a:extLst>
          </p:cNvPr>
          <p:cNvCxnSpPr/>
          <p:nvPr/>
        </p:nvCxnSpPr>
        <p:spPr>
          <a:xfrm>
            <a:off x="8275284" y="1666875"/>
            <a:ext cx="0" cy="418662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FF9FEB1D-9B15-4250-85C0-8A1D353E6A12}"/>
              </a:ext>
            </a:extLst>
          </p:cNvPr>
          <p:cNvSpPr txBox="1"/>
          <p:nvPr/>
        </p:nvSpPr>
        <p:spPr>
          <a:xfrm>
            <a:off x="161636" y="1231598"/>
            <a:ext cx="8805334" cy="338554"/>
          </a:xfrm>
          <a:prstGeom prst="rect">
            <a:avLst/>
          </a:prstGeom>
          <a:noFill/>
        </p:spPr>
        <p:txBody>
          <a:bodyPr wrap="square" rtlCol="0">
            <a:spAutoFit/>
          </a:bodyPr>
          <a:lstStyle/>
          <a:p>
            <a:pPr algn="ctr"/>
            <a:r>
              <a:rPr lang="en-US" sz="1600" b="1" u="sng" dirty="0"/>
              <a:t>TV-Inspired Baby Names: 2016 vs. 2006 Ranking </a:t>
            </a:r>
            <a:endParaRPr lang="en-US" sz="1050" i="1" dirty="0"/>
          </a:p>
        </p:txBody>
      </p:sp>
      <p:sp>
        <p:nvSpPr>
          <p:cNvPr id="72" name="Text Placeholder 4">
            <a:extLst>
              <a:ext uri="{FF2B5EF4-FFF2-40B4-BE49-F238E27FC236}">
                <a16:creationId xmlns:a16="http://schemas.microsoft.com/office/drawing/2014/main" id="{76943B84-CF29-4D00-9634-B7B1DF3D47D2}"/>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130329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32324386-E4F1-45B3-AF13-755EBCF40C92}"/>
              </a:ext>
            </a:extLst>
          </p:cNvPr>
          <p:cNvSpPr/>
          <p:nvPr/>
        </p:nvSpPr>
        <p:spPr>
          <a:xfrm>
            <a:off x="2071397" y="1853538"/>
            <a:ext cx="4795935" cy="3530227"/>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CC55C1A-D8A2-48ED-98C0-8125279F3B01}"/>
              </a:ext>
            </a:extLst>
          </p:cNvPr>
          <p:cNvSpPr/>
          <p:nvPr/>
        </p:nvSpPr>
        <p:spPr>
          <a:xfrm>
            <a:off x="6394398" y="4049556"/>
            <a:ext cx="2221438" cy="14922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302388"/>
            <a:ext cx="8805334" cy="747626"/>
          </a:xfrm>
        </p:spPr>
        <p:txBody>
          <a:bodyPr/>
          <a:lstStyle/>
          <a:p>
            <a:r>
              <a:rPr lang="en-US" sz="2400" dirty="0"/>
              <a:t>TV Shows Can Also Launch Cultural Phenomenon Such As The Zombie Craze That Has Recently Swept The Country</a:t>
            </a:r>
          </a:p>
        </p:txBody>
      </p:sp>
      <p:sp>
        <p:nvSpPr>
          <p:cNvPr id="4" name="Text Placeholder 3">
            <a:extLst>
              <a:ext uri="{FF2B5EF4-FFF2-40B4-BE49-F238E27FC236}">
                <a16:creationId xmlns:a16="http://schemas.microsoft.com/office/drawing/2014/main" id="{98B230BB-F8C4-481C-AB9E-84C5856941C1}"/>
              </a:ext>
            </a:extLst>
          </p:cNvPr>
          <p:cNvSpPr>
            <a:spLocks noGrp="1"/>
          </p:cNvSpPr>
          <p:nvPr>
            <p:ph type="body" sz="quarter" idx="14"/>
          </p:nvPr>
        </p:nvSpPr>
        <p:spPr/>
        <p:txBody>
          <a:bodyPr/>
          <a:lstStyle/>
          <a:p>
            <a:r>
              <a:rPr lang="en-US" sz="800" dirty="0"/>
              <a:t>Source: Halloween costume ranking based on 2016 Google Search Trend report.</a:t>
            </a:r>
          </a:p>
        </p:txBody>
      </p:sp>
      <p:pic>
        <p:nvPicPr>
          <p:cNvPr id="7" name="Picture 6">
            <a:extLst>
              <a:ext uri="{FF2B5EF4-FFF2-40B4-BE49-F238E27FC236}">
                <a16:creationId xmlns:a16="http://schemas.microsoft.com/office/drawing/2014/main" id="{D2ADC969-4B6F-4B33-AA13-128787C7ED10}"/>
              </a:ext>
            </a:extLst>
          </p:cNvPr>
          <p:cNvPicPr>
            <a:picLocks noChangeAspect="1"/>
          </p:cNvPicPr>
          <p:nvPr/>
        </p:nvPicPr>
        <p:blipFill>
          <a:blip r:embed="rId2"/>
          <a:stretch>
            <a:fillRect/>
          </a:stretch>
        </p:blipFill>
        <p:spPr>
          <a:xfrm>
            <a:off x="3209907" y="3016434"/>
            <a:ext cx="2635225" cy="1289986"/>
          </a:xfrm>
          <a:prstGeom prst="rect">
            <a:avLst/>
          </a:prstGeom>
          <a:ln w="76200">
            <a:solidFill>
              <a:schemeClr val="tx1"/>
            </a:solidFill>
          </a:ln>
        </p:spPr>
      </p:pic>
      <p:pic>
        <p:nvPicPr>
          <p:cNvPr id="11" name="Picture 10">
            <a:extLst>
              <a:ext uri="{FF2B5EF4-FFF2-40B4-BE49-F238E27FC236}">
                <a16:creationId xmlns:a16="http://schemas.microsoft.com/office/drawing/2014/main" id="{4A2594B9-075A-4EC3-951C-63815CAC8194}"/>
              </a:ext>
            </a:extLst>
          </p:cNvPr>
          <p:cNvPicPr>
            <a:picLocks noChangeAspect="1"/>
          </p:cNvPicPr>
          <p:nvPr/>
        </p:nvPicPr>
        <p:blipFill>
          <a:blip r:embed="rId3"/>
          <a:stretch>
            <a:fillRect/>
          </a:stretch>
        </p:blipFill>
        <p:spPr>
          <a:xfrm>
            <a:off x="6453501" y="2125304"/>
            <a:ext cx="2059695" cy="1413268"/>
          </a:xfrm>
          <a:prstGeom prst="rect">
            <a:avLst/>
          </a:prstGeom>
          <a:ln>
            <a:solidFill>
              <a:schemeClr val="tx1"/>
            </a:solidFill>
          </a:ln>
        </p:spPr>
      </p:pic>
      <p:sp>
        <p:nvSpPr>
          <p:cNvPr id="12" name="TextBox 11">
            <a:extLst>
              <a:ext uri="{FF2B5EF4-FFF2-40B4-BE49-F238E27FC236}">
                <a16:creationId xmlns:a16="http://schemas.microsoft.com/office/drawing/2014/main" id="{13CC0C59-0DB5-48BB-BC10-2874E7A67D1C}"/>
              </a:ext>
            </a:extLst>
          </p:cNvPr>
          <p:cNvSpPr txBox="1"/>
          <p:nvPr/>
        </p:nvSpPr>
        <p:spPr>
          <a:xfrm>
            <a:off x="6453500" y="1859250"/>
            <a:ext cx="2059695" cy="246221"/>
          </a:xfrm>
          <a:prstGeom prst="rect">
            <a:avLst/>
          </a:prstGeom>
          <a:solidFill>
            <a:schemeClr val="bg1"/>
          </a:solidFill>
          <a:ln>
            <a:solidFill>
              <a:schemeClr val="tx1"/>
            </a:solidFill>
          </a:ln>
        </p:spPr>
        <p:txBody>
          <a:bodyPr wrap="square" rtlCol="0">
            <a:spAutoFit/>
          </a:bodyPr>
          <a:lstStyle/>
          <a:p>
            <a:pPr algn="ctr"/>
            <a:r>
              <a:rPr lang="en-US" sz="1000" b="1" dirty="0"/>
              <a:t>Zombie 5K Runs</a:t>
            </a:r>
          </a:p>
        </p:txBody>
      </p:sp>
      <p:pic>
        <p:nvPicPr>
          <p:cNvPr id="13" name="Picture 12">
            <a:extLst>
              <a:ext uri="{FF2B5EF4-FFF2-40B4-BE49-F238E27FC236}">
                <a16:creationId xmlns:a16="http://schemas.microsoft.com/office/drawing/2014/main" id="{2828FD55-9C6D-41E0-96F7-E3BED44076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3543" y="4753631"/>
            <a:ext cx="1884784" cy="1256523"/>
          </a:xfrm>
          <a:prstGeom prst="rect">
            <a:avLst/>
          </a:prstGeom>
          <a:ln>
            <a:solidFill>
              <a:schemeClr val="tx1"/>
            </a:solidFill>
          </a:ln>
        </p:spPr>
      </p:pic>
      <p:sp>
        <p:nvSpPr>
          <p:cNvPr id="14" name="TextBox 13">
            <a:extLst>
              <a:ext uri="{FF2B5EF4-FFF2-40B4-BE49-F238E27FC236}">
                <a16:creationId xmlns:a16="http://schemas.microsoft.com/office/drawing/2014/main" id="{7A8847CA-F4B6-4CAC-B424-D3C9BC742C20}"/>
              </a:ext>
            </a:extLst>
          </p:cNvPr>
          <p:cNvSpPr txBox="1"/>
          <p:nvPr/>
        </p:nvSpPr>
        <p:spPr>
          <a:xfrm>
            <a:off x="3573544" y="4498078"/>
            <a:ext cx="1884784" cy="246221"/>
          </a:xfrm>
          <a:prstGeom prst="rect">
            <a:avLst/>
          </a:prstGeom>
          <a:solidFill>
            <a:schemeClr val="bg1"/>
          </a:solidFill>
          <a:ln>
            <a:solidFill>
              <a:schemeClr val="tx1"/>
            </a:solidFill>
          </a:ln>
        </p:spPr>
        <p:txBody>
          <a:bodyPr wrap="square" rtlCol="0">
            <a:spAutoFit/>
          </a:bodyPr>
          <a:lstStyle/>
          <a:p>
            <a:pPr algn="ctr"/>
            <a:r>
              <a:rPr lang="en-US" sz="1000" b="1" dirty="0"/>
              <a:t>Zombie Escape Rooms</a:t>
            </a:r>
          </a:p>
        </p:txBody>
      </p:sp>
      <p:pic>
        <p:nvPicPr>
          <p:cNvPr id="15" name="Picture 14">
            <a:extLst>
              <a:ext uri="{FF2B5EF4-FFF2-40B4-BE49-F238E27FC236}">
                <a16:creationId xmlns:a16="http://schemas.microsoft.com/office/drawing/2014/main" id="{37CD5D35-2045-499B-BA18-F67731C62F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776" y="2137373"/>
            <a:ext cx="2048069" cy="1355627"/>
          </a:xfrm>
          <a:prstGeom prst="rect">
            <a:avLst/>
          </a:prstGeom>
          <a:ln>
            <a:solidFill>
              <a:schemeClr val="tx1"/>
            </a:solidFill>
          </a:ln>
        </p:spPr>
      </p:pic>
      <p:sp>
        <p:nvSpPr>
          <p:cNvPr id="16" name="TextBox 15">
            <a:extLst>
              <a:ext uri="{FF2B5EF4-FFF2-40B4-BE49-F238E27FC236}">
                <a16:creationId xmlns:a16="http://schemas.microsoft.com/office/drawing/2014/main" id="{63E4F4F6-4078-468C-B4BC-ADDA5E7D68F4}"/>
              </a:ext>
            </a:extLst>
          </p:cNvPr>
          <p:cNvSpPr txBox="1"/>
          <p:nvPr/>
        </p:nvSpPr>
        <p:spPr>
          <a:xfrm>
            <a:off x="485777" y="1881820"/>
            <a:ext cx="2048068" cy="246221"/>
          </a:xfrm>
          <a:prstGeom prst="rect">
            <a:avLst/>
          </a:prstGeom>
          <a:solidFill>
            <a:schemeClr val="bg1"/>
          </a:solidFill>
          <a:ln>
            <a:solidFill>
              <a:schemeClr val="tx1"/>
            </a:solidFill>
          </a:ln>
        </p:spPr>
        <p:txBody>
          <a:bodyPr wrap="square" rtlCol="0">
            <a:spAutoFit/>
          </a:bodyPr>
          <a:lstStyle/>
          <a:p>
            <a:pPr algn="ctr"/>
            <a:r>
              <a:rPr lang="en-US" sz="1000" b="1" dirty="0"/>
              <a:t>Zombie Laser Tag</a:t>
            </a:r>
          </a:p>
        </p:txBody>
      </p:sp>
      <p:sp>
        <p:nvSpPr>
          <p:cNvPr id="19" name="TextBox 18">
            <a:extLst>
              <a:ext uri="{FF2B5EF4-FFF2-40B4-BE49-F238E27FC236}">
                <a16:creationId xmlns:a16="http://schemas.microsoft.com/office/drawing/2014/main" id="{21A8FD2F-7FEB-4F77-BA5D-FC21351E8F76}"/>
              </a:ext>
            </a:extLst>
          </p:cNvPr>
          <p:cNvSpPr txBox="1"/>
          <p:nvPr/>
        </p:nvSpPr>
        <p:spPr>
          <a:xfrm>
            <a:off x="3503486" y="1185686"/>
            <a:ext cx="2048068" cy="369332"/>
          </a:xfrm>
          <a:prstGeom prst="rect">
            <a:avLst/>
          </a:prstGeom>
          <a:solidFill>
            <a:schemeClr val="bg1"/>
          </a:solidFill>
          <a:ln>
            <a:solidFill>
              <a:schemeClr val="tx1"/>
            </a:solidFill>
          </a:ln>
        </p:spPr>
        <p:txBody>
          <a:bodyPr wrap="square" rtlCol="0">
            <a:spAutoFit/>
          </a:bodyPr>
          <a:lstStyle/>
          <a:p>
            <a:pPr algn="ctr"/>
            <a:r>
              <a:rPr lang="en-US" sz="1000" b="1" dirty="0"/>
              <a:t>Zombie Halloween Costumes</a:t>
            </a:r>
          </a:p>
          <a:p>
            <a:pPr algn="ctr"/>
            <a:r>
              <a:rPr lang="en-US" sz="800" b="1" i="1" dirty="0"/>
              <a:t>Ranked #13 in Popularity</a:t>
            </a:r>
          </a:p>
        </p:txBody>
      </p:sp>
      <p:pic>
        <p:nvPicPr>
          <p:cNvPr id="20" name="Picture 19">
            <a:extLst>
              <a:ext uri="{FF2B5EF4-FFF2-40B4-BE49-F238E27FC236}">
                <a16:creationId xmlns:a16="http://schemas.microsoft.com/office/drawing/2014/main" id="{98621D39-1F28-4C8D-B179-80445F5ED5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03486" y="1562103"/>
            <a:ext cx="2025736" cy="1189106"/>
          </a:xfrm>
          <a:prstGeom prst="rect">
            <a:avLst/>
          </a:prstGeom>
          <a:ln>
            <a:solidFill>
              <a:schemeClr val="tx1"/>
            </a:solidFill>
          </a:ln>
        </p:spPr>
      </p:pic>
      <p:pic>
        <p:nvPicPr>
          <p:cNvPr id="21" name="Picture 20">
            <a:extLst>
              <a:ext uri="{FF2B5EF4-FFF2-40B4-BE49-F238E27FC236}">
                <a16:creationId xmlns:a16="http://schemas.microsoft.com/office/drawing/2014/main" id="{58CF7AC4-BC77-421D-A3AD-B5C230C4A6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3732" y="4082345"/>
            <a:ext cx="2048068" cy="1366446"/>
          </a:xfrm>
          <a:prstGeom prst="rect">
            <a:avLst/>
          </a:prstGeom>
          <a:ln>
            <a:solidFill>
              <a:schemeClr val="tx1"/>
            </a:solidFill>
          </a:ln>
        </p:spPr>
      </p:pic>
      <p:sp>
        <p:nvSpPr>
          <p:cNvPr id="22" name="TextBox 21">
            <a:extLst>
              <a:ext uri="{FF2B5EF4-FFF2-40B4-BE49-F238E27FC236}">
                <a16:creationId xmlns:a16="http://schemas.microsoft.com/office/drawing/2014/main" id="{7FA08497-98B0-4EA0-8224-D1E17A241A91}"/>
              </a:ext>
            </a:extLst>
          </p:cNvPr>
          <p:cNvSpPr txBox="1"/>
          <p:nvPr/>
        </p:nvSpPr>
        <p:spPr>
          <a:xfrm>
            <a:off x="513732" y="3828435"/>
            <a:ext cx="2048068" cy="246221"/>
          </a:xfrm>
          <a:prstGeom prst="rect">
            <a:avLst/>
          </a:prstGeom>
          <a:solidFill>
            <a:schemeClr val="bg1"/>
          </a:solidFill>
          <a:ln>
            <a:solidFill>
              <a:schemeClr val="tx1"/>
            </a:solidFill>
          </a:ln>
        </p:spPr>
        <p:txBody>
          <a:bodyPr wrap="square" rtlCol="0">
            <a:spAutoFit/>
          </a:bodyPr>
          <a:lstStyle/>
          <a:p>
            <a:pPr algn="ctr"/>
            <a:r>
              <a:rPr lang="en-US" sz="1000" b="1" dirty="0"/>
              <a:t>Zombie Pub Crawls</a:t>
            </a:r>
          </a:p>
        </p:txBody>
      </p:sp>
      <p:sp>
        <p:nvSpPr>
          <p:cNvPr id="23" name="TextBox 22">
            <a:extLst>
              <a:ext uri="{FF2B5EF4-FFF2-40B4-BE49-F238E27FC236}">
                <a16:creationId xmlns:a16="http://schemas.microsoft.com/office/drawing/2014/main" id="{D1381B23-3B0E-4B66-9E12-272F6E53AF12}"/>
              </a:ext>
            </a:extLst>
          </p:cNvPr>
          <p:cNvSpPr txBox="1"/>
          <p:nvPr/>
        </p:nvSpPr>
        <p:spPr>
          <a:xfrm>
            <a:off x="6394398" y="3804018"/>
            <a:ext cx="2221438" cy="246221"/>
          </a:xfrm>
          <a:prstGeom prst="rect">
            <a:avLst/>
          </a:prstGeom>
          <a:solidFill>
            <a:schemeClr val="bg1"/>
          </a:solidFill>
          <a:ln>
            <a:solidFill>
              <a:schemeClr val="tx1"/>
            </a:solidFill>
          </a:ln>
        </p:spPr>
        <p:txBody>
          <a:bodyPr wrap="square" rtlCol="0">
            <a:spAutoFit/>
          </a:bodyPr>
          <a:lstStyle/>
          <a:p>
            <a:pPr algn="ctr"/>
            <a:r>
              <a:rPr lang="en-US" sz="1000" b="1" dirty="0"/>
              <a:t>Zombie Gaming Apps</a:t>
            </a:r>
          </a:p>
        </p:txBody>
      </p:sp>
      <p:pic>
        <p:nvPicPr>
          <p:cNvPr id="24" name="Picture 23">
            <a:extLst>
              <a:ext uri="{FF2B5EF4-FFF2-40B4-BE49-F238E27FC236}">
                <a16:creationId xmlns:a16="http://schemas.microsoft.com/office/drawing/2014/main" id="{C980CF7E-2D37-4B03-AF3E-9947EF185A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64853" y="4119267"/>
            <a:ext cx="617085" cy="617085"/>
          </a:xfrm>
          <a:prstGeom prst="roundRect">
            <a:avLst>
              <a:gd name="adj" fmla="val 16667"/>
            </a:avLst>
          </a:prstGeom>
          <a:ln/>
        </p:spPr>
      </p:pic>
      <p:pic>
        <p:nvPicPr>
          <p:cNvPr id="25" name="Picture 24">
            <a:extLst>
              <a:ext uri="{FF2B5EF4-FFF2-40B4-BE49-F238E27FC236}">
                <a16:creationId xmlns:a16="http://schemas.microsoft.com/office/drawing/2014/main" id="{DEEC98B5-2A06-4BBA-8F9E-FD29C5A403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06987" y="4828754"/>
            <a:ext cx="751478" cy="562883"/>
          </a:xfrm>
          <a:prstGeom prst="roundRect">
            <a:avLst>
              <a:gd name="adj" fmla="val 16667"/>
            </a:avLst>
          </a:prstGeom>
          <a:ln/>
        </p:spPr>
      </p:pic>
      <p:pic>
        <p:nvPicPr>
          <p:cNvPr id="26" name="Picture 25">
            <a:extLst>
              <a:ext uri="{FF2B5EF4-FFF2-40B4-BE49-F238E27FC236}">
                <a16:creationId xmlns:a16="http://schemas.microsoft.com/office/drawing/2014/main" id="{1454B111-9354-4E00-A3B1-2DCE434476E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803" r="55127" b="12153"/>
          <a:stretch/>
        </p:blipFill>
        <p:spPr>
          <a:xfrm>
            <a:off x="7876378" y="4109270"/>
            <a:ext cx="651260" cy="679209"/>
          </a:xfrm>
          <a:prstGeom prst="roundRect">
            <a:avLst>
              <a:gd name="adj" fmla="val 16667"/>
            </a:avLst>
          </a:prstGeom>
          <a:ln/>
        </p:spPr>
      </p:pic>
      <p:pic>
        <p:nvPicPr>
          <p:cNvPr id="27" name="Picture 26">
            <a:extLst>
              <a:ext uri="{FF2B5EF4-FFF2-40B4-BE49-F238E27FC236}">
                <a16:creationId xmlns:a16="http://schemas.microsoft.com/office/drawing/2014/main" id="{FA7DF65D-4CF1-4E35-B369-9D18EE940EB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44914" y="4816025"/>
            <a:ext cx="654907" cy="654907"/>
          </a:xfrm>
          <a:prstGeom prst="rect">
            <a:avLst/>
          </a:prstGeom>
        </p:spPr>
      </p:pic>
      <p:pic>
        <p:nvPicPr>
          <p:cNvPr id="28" name="Picture 27">
            <a:extLst>
              <a:ext uri="{FF2B5EF4-FFF2-40B4-BE49-F238E27FC236}">
                <a16:creationId xmlns:a16="http://schemas.microsoft.com/office/drawing/2014/main" id="{9A754897-8B46-4F71-A4C7-38CD1D1C1FA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23136" r="20032"/>
          <a:stretch/>
        </p:blipFill>
        <p:spPr>
          <a:xfrm>
            <a:off x="7128639" y="4142013"/>
            <a:ext cx="701037" cy="601439"/>
          </a:xfrm>
          <a:prstGeom prst="roundRect">
            <a:avLst>
              <a:gd name="adj" fmla="val 16667"/>
            </a:avLst>
          </a:prstGeom>
          <a:ln/>
        </p:spPr>
      </p:pic>
      <p:pic>
        <p:nvPicPr>
          <p:cNvPr id="29" name="Picture 28">
            <a:extLst>
              <a:ext uri="{FF2B5EF4-FFF2-40B4-BE49-F238E27FC236}">
                <a16:creationId xmlns:a16="http://schemas.microsoft.com/office/drawing/2014/main" id="{1E939B12-B77A-46BB-9797-3A5E42A2226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30748" y="4799670"/>
            <a:ext cx="562156" cy="621049"/>
          </a:xfrm>
          <a:prstGeom prst="roundRect">
            <a:avLst>
              <a:gd name="adj" fmla="val 16667"/>
            </a:avLst>
          </a:prstGeom>
          <a:ln>
            <a:solidFill>
              <a:schemeClr val="tx1"/>
            </a:solidFill>
          </a:ln>
        </p:spPr>
      </p:pic>
      <p:sp>
        <p:nvSpPr>
          <p:cNvPr id="31" name="Text Placeholder 4">
            <a:extLst>
              <a:ext uri="{FF2B5EF4-FFF2-40B4-BE49-F238E27FC236}">
                <a16:creationId xmlns:a16="http://schemas.microsoft.com/office/drawing/2014/main" id="{6A83AB3F-4A9F-422B-B4DA-F6AB112D450C}"/>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1558309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92B6B7-697D-4E1A-A836-F93DEB18610B}"/>
              </a:ext>
            </a:extLst>
          </p:cNvPr>
          <p:cNvSpPr txBox="1">
            <a:spLocks/>
          </p:cNvSpPr>
          <p:nvPr/>
        </p:nvSpPr>
        <p:spPr>
          <a:xfrm>
            <a:off x="161636" y="484757"/>
            <a:ext cx="8805334" cy="44293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chemeClr val="tx1"/>
                </a:solidFill>
                <a:effectLst/>
                <a:uLnTx/>
                <a:uFillTx/>
                <a:latin typeface="Trebuchet MS"/>
                <a:ea typeface="+mj-ea"/>
              </a:rPr>
              <a:t>The Epicenter of American Society: TV </a:t>
            </a:r>
            <a:r>
              <a:rPr kumimoji="0" lang="en-US" sz="2600" i="1" u="sng" strike="noStrike" kern="1200" cap="none" spc="-100" normalizeH="0" baseline="0" noProof="0" dirty="0">
                <a:ln>
                  <a:noFill/>
                </a:ln>
                <a:solidFill>
                  <a:schemeClr val="tx1"/>
                </a:solidFill>
                <a:effectLst/>
                <a:uLnTx/>
                <a:uFillTx/>
                <a:latin typeface="Trebuchet MS"/>
                <a:ea typeface="+mj-ea"/>
              </a:rPr>
              <a:t>IS</a:t>
            </a:r>
            <a:r>
              <a:rPr kumimoji="0" lang="en-US" sz="2600" b="0" i="0" u="none" strike="noStrike" kern="1200" cap="none" spc="-100" normalizeH="0" baseline="0" noProof="0" dirty="0">
                <a:ln>
                  <a:noFill/>
                </a:ln>
                <a:solidFill>
                  <a:schemeClr val="tx1"/>
                </a:solidFill>
                <a:effectLst/>
                <a:uLnTx/>
                <a:uFillTx/>
                <a:latin typeface="Trebuchet MS"/>
                <a:ea typeface="+mj-ea"/>
              </a:rPr>
              <a:t> Everywhere</a:t>
            </a:r>
          </a:p>
        </p:txBody>
      </p:sp>
      <p:sp>
        <p:nvSpPr>
          <p:cNvPr id="9" name="Text Placeholder 2">
            <a:extLst>
              <a:ext uri="{FF2B5EF4-FFF2-40B4-BE49-F238E27FC236}">
                <a16:creationId xmlns:a16="http://schemas.microsoft.com/office/drawing/2014/main" id="{79086D53-B0CA-46B9-8CD8-36F11ECCF086}"/>
              </a:ext>
            </a:extLst>
          </p:cNvPr>
          <p:cNvSpPr>
            <a:spLocks noGrp="1"/>
          </p:cNvSpPr>
          <p:nvPr>
            <p:ph type="body" sz="quarter" idx="13"/>
          </p:nvPr>
        </p:nvSpPr>
        <p:spPr>
          <a:xfrm>
            <a:off x="152305" y="1099037"/>
            <a:ext cx="8851733" cy="5348415"/>
          </a:xfrm>
        </p:spPr>
        <p:txBody>
          <a:bodyPr/>
          <a:lstStyle/>
          <a:p>
            <a:r>
              <a:rPr lang="en-US" sz="1400" b="1" dirty="0"/>
              <a:t>TV is everywhere…more specifically, Ad-Supported TV is everywhere.  </a:t>
            </a:r>
          </a:p>
          <a:p>
            <a:endParaRPr lang="en-US" sz="1200" b="1" dirty="0"/>
          </a:p>
          <a:p>
            <a:r>
              <a:rPr lang="en-US" sz="1400" b="1" dirty="0"/>
              <a:t>It extends well beyond the living room and connected devices and into the physical world.  It directly contributes billions to the economy, it impacts many industries outside of entertainment and, as further proof of its economic clout, it drives “real-life” communal experiences throughout the year.</a:t>
            </a:r>
          </a:p>
          <a:p>
            <a:endParaRPr lang="en-US" sz="1200" b="1" dirty="0"/>
          </a:p>
          <a:p>
            <a:r>
              <a:rPr lang="en-US" sz="1400" b="1" dirty="0"/>
              <a:t>It permeates popular culture by sparking trends, creating celebrities, inspiring viewers and igniting curiosity.  It influences consumers in outlets beyond TV and it engages them through interactive experiences within local communities.  </a:t>
            </a:r>
          </a:p>
          <a:p>
            <a:endParaRPr lang="en-US" sz="1200" b="1" dirty="0"/>
          </a:p>
          <a:p>
            <a:r>
              <a:rPr lang="en-US" sz="1400" b="1" dirty="0"/>
              <a:t>The physical presence of TV brands is complemented by constant virality within the digital realm.  Whether it’s short clips from long-form programming, comedy sketches from a previous night’s show, user-generated memes or popularized phrases; the Internet is inundated with tailored TV content every day.</a:t>
            </a:r>
          </a:p>
          <a:p>
            <a:endParaRPr lang="en-US" sz="1200" b="1" dirty="0"/>
          </a:p>
          <a:p>
            <a:r>
              <a:rPr lang="en-US" sz="1400" b="1" dirty="0"/>
              <a:t>Furthermore, TV’s “scale of voice” can influence public policy while also changing people’s opinions and perceptions around hot button issues.  It’s this same scale that drives awareness for social causes and raises millions in charitable donations through televised fundraisers and telethons. </a:t>
            </a:r>
          </a:p>
          <a:p>
            <a:endParaRPr lang="en-US" sz="1200" b="1" dirty="0"/>
          </a:p>
          <a:p>
            <a:r>
              <a:rPr lang="en-US" sz="1400" b="1" i="1" dirty="0"/>
              <a:t>Keep reading to see how TV brands live at the center of culture &amp; change…and, in case you missed it,  click </a:t>
            </a:r>
            <a:r>
              <a:rPr lang="en-US" sz="1400" b="1" i="1" dirty="0">
                <a:hlinkClick r:id="rId2"/>
              </a:rPr>
              <a:t>here</a:t>
            </a:r>
            <a:r>
              <a:rPr lang="en-US" sz="1400" b="1" i="1" dirty="0"/>
              <a:t> for our first report which shows how brands live at the center of commerce</a:t>
            </a:r>
            <a:endParaRPr lang="en-US" sz="1400" b="1" i="1" dirty="0">
              <a:solidFill>
                <a:srgbClr val="FF0000"/>
              </a:solidFill>
            </a:endParaRPr>
          </a:p>
        </p:txBody>
      </p:sp>
      <p:sp>
        <p:nvSpPr>
          <p:cNvPr id="4" name="Text Placeholder 4">
            <a:extLst>
              <a:ext uri="{FF2B5EF4-FFF2-40B4-BE49-F238E27FC236}">
                <a16:creationId xmlns:a16="http://schemas.microsoft.com/office/drawing/2014/main" id="{56C7FE00-BB9F-4D92-8264-5C33FC60EED6}"/>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192001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Arrow: Right 78">
            <a:extLst>
              <a:ext uri="{FF2B5EF4-FFF2-40B4-BE49-F238E27FC236}">
                <a16:creationId xmlns:a16="http://schemas.microsoft.com/office/drawing/2014/main" id="{54A3C90B-AC7B-4D24-B620-705F0522D148}"/>
              </a:ext>
            </a:extLst>
          </p:cNvPr>
          <p:cNvSpPr/>
          <p:nvPr/>
        </p:nvSpPr>
        <p:spPr>
          <a:xfrm rot="5400000">
            <a:off x="7012511" y="3888983"/>
            <a:ext cx="507970" cy="35456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519639"/>
          </a:xfrm>
        </p:spPr>
        <p:txBody>
          <a:bodyPr/>
          <a:lstStyle/>
          <a:p>
            <a:r>
              <a:rPr lang="en-US" sz="2400" b="1" i="1" dirty="0"/>
              <a:t>“TV As A Cultural Phenomenon” </a:t>
            </a:r>
            <a:r>
              <a:rPr lang="en-US" sz="2400" dirty="0"/>
              <a:t>Case Study: What Happens When McDonald’s Runs Out Of Their Limited Edition Szechuan Sauce?</a:t>
            </a:r>
          </a:p>
        </p:txBody>
      </p:sp>
      <p:sp>
        <p:nvSpPr>
          <p:cNvPr id="4" name="Text Placeholder 3">
            <a:extLst>
              <a:ext uri="{FF2B5EF4-FFF2-40B4-BE49-F238E27FC236}">
                <a16:creationId xmlns:a16="http://schemas.microsoft.com/office/drawing/2014/main" id="{98B230BB-F8C4-481C-AB9E-84C5856941C1}"/>
              </a:ext>
            </a:extLst>
          </p:cNvPr>
          <p:cNvSpPr>
            <a:spLocks noGrp="1"/>
          </p:cNvSpPr>
          <p:nvPr>
            <p:ph type="body" sz="quarter" idx="14"/>
          </p:nvPr>
        </p:nvSpPr>
        <p:spPr/>
        <p:txBody>
          <a:bodyPr/>
          <a:lstStyle/>
          <a:p>
            <a:r>
              <a:rPr lang="en-US" sz="800" dirty="0"/>
              <a:t>Source: New York Times, October 8</a:t>
            </a:r>
            <a:r>
              <a:rPr lang="en-US" sz="800" baseline="30000" dirty="0"/>
              <a:t>th</a:t>
            </a:r>
            <a:r>
              <a:rPr lang="en-US" sz="800" dirty="0"/>
              <a:t>, 2017.</a:t>
            </a:r>
          </a:p>
        </p:txBody>
      </p:sp>
      <p:grpSp>
        <p:nvGrpSpPr>
          <p:cNvPr id="33" name="Group 32">
            <a:extLst>
              <a:ext uri="{FF2B5EF4-FFF2-40B4-BE49-F238E27FC236}">
                <a16:creationId xmlns:a16="http://schemas.microsoft.com/office/drawing/2014/main" id="{E51DF96C-EDD7-4295-99AD-71911FDFA6A1}"/>
              </a:ext>
            </a:extLst>
          </p:cNvPr>
          <p:cNvGrpSpPr/>
          <p:nvPr/>
        </p:nvGrpSpPr>
        <p:grpSpPr>
          <a:xfrm>
            <a:off x="3806780" y="5134304"/>
            <a:ext cx="2232042" cy="589823"/>
            <a:chOff x="503853" y="4180114"/>
            <a:chExt cx="4450702" cy="1177653"/>
          </a:xfrm>
        </p:grpSpPr>
        <p:sp>
          <p:nvSpPr>
            <p:cNvPr id="32" name="Rectangle 31">
              <a:extLst>
                <a:ext uri="{FF2B5EF4-FFF2-40B4-BE49-F238E27FC236}">
                  <a16:creationId xmlns:a16="http://schemas.microsoft.com/office/drawing/2014/main" id="{1D990356-7643-42D7-97C7-54A74E7AA919}"/>
                </a:ext>
              </a:extLst>
            </p:cNvPr>
            <p:cNvSpPr/>
            <p:nvPr/>
          </p:nvSpPr>
          <p:spPr>
            <a:xfrm>
              <a:off x="503853" y="4180114"/>
              <a:ext cx="4450702" cy="11776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E87AA14-9B6D-4091-A1FA-BC36004F72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102" t="8549" r="72551" b="84558"/>
            <a:stretch/>
          </p:blipFill>
          <p:spPr>
            <a:xfrm>
              <a:off x="503853" y="4180114"/>
              <a:ext cx="1586204" cy="354563"/>
            </a:xfrm>
            <a:prstGeom prst="rect">
              <a:avLst/>
            </a:prstGeom>
          </p:spPr>
        </p:pic>
        <p:pic>
          <p:nvPicPr>
            <p:cNvPr id="49" name="Picture 48">
              <a:extLst>
                <a:ext uri="{FF2B5EF4-FFF2-40B4-BE49-F238E27FC236}">
                  <a16:creationId xmlns:a16="http://schemas.microsoft.com/office/drawing/2014/main" id="{E9290D9D-D8D0-44AA-A216-FA8AAFB88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925" t="51300" r="38401" b="33583"/>
            <a:stretch/>
          </p:blipFill>
          <p:spPr>
            <a:xfrm>
              <a:off x="606488" y="4534678"/>
              <a:ext cx="4248771" cy="777550"/>
            </a:xfrm>
            <a:prstGeom prst="rect">
              <a:avLst/>
            </a:prstGeom>
          </p:spPr>
        </p:pic>
      </p:grpSp>
      <p:grpSp>
        <p:nvGrpSpPr>
          <p:cNvPr id="37" name="Group 36">
            <a:extLst>
              <a:ext uri="{FF2B5EF4-FFF2-40B4-BE49-F238E27FC236}">
                <a16:creationId xmlns:a16="http://schemas.microsoft.com/office/drawing/2014/main" id="{7BA5B354-B240-4BA8-BF1B-37BF260B6F04}"/>
              </a:ext>
            </a:extLst>
          </p:cNvPr>
          <p:cNvGrpSpPr/>
          <p:nvPr/>
        </p:nvGrpSpPr>
        <p:grpSpPr>
          <a:xfrm>
            <a:off x="3836784" y="4342002"/>
            <a:ext cx="2202038" cy="612651"/>
            <a:chOff x="1328056" y="3155127"/>
            <a:chExt cx="3934409" cy="790776"/>
          </a:xfrm>
        </p:grpSpPr>
        <p:sp>
          <p:nvSpPr>
            <p:cNvPr id="36" name="Rectangle 35">
              <a:extLst>
                <a:ext uri="{FF2B5EF4-FFF2-40B4-BE49-F238E27FC236}">
                  <a16:creationId xmlns:a16="http://schemas.microsoft.com/office/drawing/2014/main" id="{22FD5751-091E-468D-9FC5-7D20CFF8C140}"/>
                </a:ext>
              </a:extLst>
            </p:cNvPr>
            <p:cNvSpPr/>
            <p:nvPr/>
          </p:nvSpPr>
          <p:spPr>
            <a:xfrm>
              <a:off x="1328056" y="3155127"/>
              <a:ext cx="3934409" cy="790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35BBD913-44B8-4EE9-9208-6A8149C3FD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755" t="8031" r="42449" b="87098"/>
            <a:stretch/>
          </p:blipFill>
          <p:spPr>
            <a:xfrm>
              <a:off x="1365380" y="3173789"/>
              <a:ext cx="1352938" cy="250545"/>
            </a:xfrm>
            <a:prstGeom prst="rect">
              <a:avLst/>
            </a:prstGeom>
          </p:spPr>
        </p:pic>
        <p:pic>
          <p:nvPicPr>
            <p:cNvPr id="53" name="Picture 52">
              <a:extLst>
                <a:ext uri="{FF2B5EF4-FFF2-40B4-BE49-F238E27FC236}">
                  <a16:creationId xmlns:a16="http://schemas.microsoft.com/office/drawing/2014/main" id="{06DCC99A-0A9A-4945-AD6A-A55226C01C8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857" t="20358" r="44116" b="69139"/>
            <a:stretch/>
          </p:blipFill>
          <p:spPr>
            <a:xfrm>
              <a:off x="1399592" y="3405672"/>
              <a:ext cx="3773900" cy="540231"/>
            </a:xfrm>
            <a:prstGeom prst="rect">
              <a:avLst/>
            </a:prstGeom>
          </p:spPr>
        </p:pic>
      </p:grpSp>
      <p:pic>
        <p:nvPicPr>
          <p:cNvPr id="39" name="Picture 38">
            <a:extLst>
              <a:ext uri="{FF2B5EF4-FFF2-40B4-BE49-F238E27FC236}">
                <a16:creationId xmlns:a16="http://schemas.microsoft.com/office/drawing/2014/main" id="{92E66137-88CA-4FAA-AC0E-E980E2D9A2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83472" y="1995300"/>
            <a:ext cx="2100862" cy="1575646"/>
          </a:xfrm>
          <a:prstGeom prst="rect">
            <a:avLst/>
          </a:prstGeom>
          <a:ln>
            <a:solidFill>
              <a:schemeClr val="tx1"/>
            </a:solidFill>
          </a:ln>
        </p:spPr>
      </p:pic>
      <p:pic>
        <p:nvPicPr>
          <p:cNvPr id="41" name="Picture 40">
            <a:extLst>
              <a:ext uri="{FF2B5EF4-FFF2-40B4-BE49-F238E27FC236}">
                <a16:creationId xmlns:a16="http://schemas.microsoft.com/office/drawing/2014/main" id="{7F6396A1-CB3A-4B25-97A1-5B61110B3F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2815" y="1980069"/>
            <a:ext cx="2771135" cy="1516417"/>
          </a:xfrm>
          <a:prstGeom prst="rect">
            <a:avLst/>
          </a:prstGeom>
          <a:ln>
            <a:solidFill>
              <a:schemeClr val="tx1"/>
            </a:solidFill>
          </a:ln>
        </p:spPr>
      </p:pic>
      <p:sp>
        <p:nvSpPr>
          <p:cNvPr id="58" name="TextBox 57">
            <a:extLst>
              <a:ext uri="{FF2B5EF4-FFF2-40B4-BE49-F238E27FC236}">
                <a16:creationId xmlns:a16="http://schemas.microsoft.com/office/drawing/2014/main" id="{6673325C-20CA-4849-A1D0-5AE99DFD9D60}"/>
              </a:ext>
            </a:extLst>
          </p:cNvPr>
          <p:cNvSpPr txBox="1"/>
          <p:nvPr/>
        </p:nvSpPr>
        <p:spPr>
          <a:xfrm>
            <a:off x="3840497" y="4023956"/>
            <a:ext cx="2188996" cy="338554"/>
          </a:xfrm>
          <a:prstGeom prst="rect">
            <a:avLst/>
          </a:prstGeom>
          <a:noFill/>
        </p:spPr>
        <p:txBody>
          <a:bodyPr wrap="square" rtlCol="0">
            <a:spAutoFit/>
          </a:bodyPr>
          <a:lstStyle/>
          <a:p>
            <a:pPr algn="ctr"/>
            <a:r>
              <a:rPr lang="en-US" sz="800" b="1" dirty="0"/>
              <a:t>As the story grew, a wide range of outlets began covering this national travesty</a:t>
            </a:r>
          </a:p>
        </p:txBody>
      </p:sp>
      <p:pic>
        <p:nvPicPr>
          <p:cNvPr id="43" name="Picture 42">
            <a:extLst>
              <a:ext uri="{FF2B5EF4-FFF2-40B4-BE49-F238E27FC236}">
                <a16:creationId xmlns:a16="http://schemas.microsoft.com/office/drawing/2014/main" id="{8EB7A120-A060-49FA-933E-AF7E4852AD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3167" y="4355113"/>
            <a:ext cx="2728041" cy="1601882"/>
          </a:xfrm>
          <a:prstGeom prst="rect">
            <a:avLst/>
          </a:prstGeom>
          <a:ln>
            <a:solidFill>
              <a:schemeClr val="tx1"/>
            </a:solidFill>
          </a:ln>
        </p:spPr>
      </p:pic>
      <p:sp>
        <p:nvSpPr>
          <p:cNvPr id="61" name="TextBox 60">
            <a:extLst>
              <a:ext uri="{FF2B5EF4-FFF2-40B4-BE49-F238E27FC236}">
                <a16:creationId xmlns:a16="http://schemas.microsoft.com/office/drawing/2014/main" id="{44F7E9D8-5D6D-4C9B-8791-B3FD34F4D0CA}"/>
              </a:ext>
            </a:extLst>
          </p:cNvPr>
          <p:cNvSpPr txBox="1"/>
          <p:nvPr/>
        </p:nvSpPr>
        <p:spPr>
          <a:xfrm>
            <a:off x="228424" y="1407416"/>
            <a:ext cx="3044888" cy="584775"/>
          </a:xfrm>
          <a:prstGeom prst="rect">
            <a:avLst/>
          </a:prstGeom>
          <a:noFill/>
        </p:spPr>
        <p:txBody>
          <a:bodyPr wrap="square" rtlCol="0">
            <a:spAutoFit/>
          </a:bodyPr>
          <a:lstStyle/>
          <a:p>
            <a:pPr algn="ctr"/>
            <a:r>
              <a:rPr lang="en-US" sz="800" b="1" dirty="0"/>
              <a:t>After featuring it in Season 3, Adult Swim’s </a:t>
            </a:r>
            <a:r>
              <a:rPr lang="en-US" sz="800" b="1" i="1" dirty="0"/>
              <a:t>Rick and Morty</a:t>
            </a:r>
            <a:r>
              <a:rPr lang="en-US" sz="800" b="1" dirty="0"/>
              <a:t> has created a new generation of McDonald’s Szechuan sauce fans, some of whom signed a petition demanding that McDonald’s bring it back after almost twenty years</a:t>
            </a:r>
          </a:p>
        </p:txBody>
      </p:sp>
      <p:sp>
        <p:nvSpPr>
          <p:cNvPr id="62" name="TextBox 61">
            <a:extLst>
              <a:ext uri="{FF2B5EF4-FFF2-40B4-BE49-F238E27FC236}">
                <a16:creationId xmlns:a16="http://schemas.microsoft.com/office/drawing/2014/main" id="{A32AC601-6BE7-4BF8-ABAD-7C07668F2F01}"/>
              </a:ext>
            </a:extLst>
          </p:cNvPr>
          <p:cNvSpPr txBox="1"/>
          <p:nvPr/>
        </p:nvSpPr>
        <p:spPr>
          <a:xfrm>
            <a:off x="3310182" y="1410525"/>
            <a:ext cx="3120092" cy="584775"/>
          </a:xfrm>
          <a:prstGeom prst="rect">
            <a:avLst/>
          </a:prstGeom>
          <a:noFill/>
        </p:spPr>
        <p:txBody>
          <a:bodyPr wrap="square" rtlCol="0">
            <a:spAutoFit/>
          </a:bodyPr>
          <a:lstStyle/>
          <a:p>
            <a:pPr algn="ctr"/>
            <a:r>
              <a:rPr lang="en-US" sz="800" b="1" dirty="0"/>
              <a:t>McDonald’s reintroduced the Szechuan sauce as a limited edition batch available only on Saturday, October 7</a:t>
            </a:r>
            <a:r>
              <a:rPr lang="en-US" sz="800" b="1" baseline="30000" dirty="0"/>
              <a:t>th</a:t>
            </a:r>
            <a:r>
              <a:rPr lang="en-US" sz="800" b="1" dirty="0"/>
              <a:t> in select locations.  However the lines were long and the sauce was scarce, leaving many people to go way sauce-less </a:t>
            </a:r>
          </a:p>
        </p:txBody>
      </p:sp>
      <p:sp>
        <p:nvSpPr>
          <p:cNvPr id="63" name="TextBox 62">
            <a:extLst>
              <a:ext uri="{FF2B5EF4-FFF2-40B4-BE49-F238E27FC236}">
                <a16:creationId xmlns:a16="http://schemas.microsoft.com/office/drawing/2014/main" id="{B1CCF44B-7C0F-4717-AD1A-7232BE00ED71}"/>
              </a:ext>
            </a:extLst>
          </p:cNvPr>
          <p:cNvSpPr txBox="1"/>
          <p:nvPr/>
        </p:nvSpPr>
        <p:spPr>
          <a:xfrm>
            <a:off x="6540759" y="1506039"/>
            <a:ext cx="2426211" cy="461665"/>
          </a:xfrm>
          <a:prstGeom prst="rect">
            <a:avLst/>
          </a:prstGeom>
          <a:noFill/>
        </p:spPr>
        <p:txBody>
          <a:bodyPr wrap="square" rtlCol="0">
            <a:spAutoFit/>
          </a:bodyPr>
          <a:lstStyle/>
          <a:p>
            <a:pPr algn="ctr"/>
            <a:r>
              <a:rPr lang="en-US" sz="800" b="1" dirty="0"/>
              <a:t>Frustrated customers who left McDonald’s empty-handed were quick to jump on social media to complain and skewer the chain</a:t>
            </a:r>
          </a:p>
        </p:txBody>
      </p:sp>
      <p:sp>
        <p:nvSpPr>
          <p:cNvPr id="47" name="Rectangle 46">
            <a:extLst>
              <a:ext uri="{FF2B5EF4-FFF2-40B4-BE49-F238E27FC236}">
                <a16:creationId xmlns:a16="http://schemas.microsoft.com/office/drawing/2014/main" id="{EE4F0BCB-7C4C-4C33-8371-8B3F37B0D762}"/>
              </a:ext>
            </a:extLst>
          </p:cNvPr>
          <p:cNvSpPr/>
          <p:nvPr/>
        </p:nvSpPr>
        <p:spPr>
          <a:xfrm>
            <a:off x="6540759" y="1980069"/>
            <a:ext cx="2426211" cy="205075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652F74A8-5CCD-4E3C-BF5A-7AB148C1B05A}"/>
              </a:ext>
            </a:extLst>
          </p:cNvPr>
          <p:cNvSpPr/>
          <p:nvPr/>
        </p:nvSpPr>
        <p:spPr>
          <a:xfrm>
            <a:off x="3214726" y="2640563"/>
            <a:ext cx="507970" cy="35456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Arrow: Right 65">
            <a:extLst>
              <a:ext uri="{FF2B5EF4-FFF2-40B4-BE49-F238E27FC236}">
                <a16:creationId xmlns:a16="http://schemas.microsoft.com/office/drawing/2014/main" id="{31B71425-609B-4092-997E-4FF2F369B9A3}"/>
              </a:ext>
            </a:extLst>
          </p:cNvPr>
          <p:cNvSpPr/>
          <p:nvPr/>
        </p:nvSpPr>
        <p:spPr>
          <a:xfrm>
            <a:off x="5989025" y="2653001"/>
            <a:ext cx="507970" cy="35456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73387EF2-EEFE-4062-A78C-E7CF02D4D86A}"/>
              </a:ext>
            </a:extLst>
          </p:cNvPr>
          <p:cNvSpPr/>
          <p:nvPr/>
        </p:nvSpPr>
        <p:spPr>
          <a:xfrm rot="10800000">
            <a:off x="6026238" y="4862797"/>
            <a:ext cx="507970" cy="35456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Arrow: Right 67">
            <a:extLst>
              <a:ext uri="{FF2B5EF4-FFF2-40B4-BE49-F238E27FC236}">
                <a16:creationId xmlns:a16="http://schemas.microsoft.com/office/drawing/2014/main" id="{122350E3-CC2A-4614-8294-EA1AC09BD6C9}"/>
              </a:ext>
            </a:extLst>
          </p:cNvPr>
          <p:cNvSpPr/>
          <p:nvPr/>
        </p:nvSpPr>
        <p:spPr>
          <a:xfrm rot="10800000">
            <a:off x="3189729" y="4872129"/>
            <a:ext cx="507970" cy="35456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DAD5E758-3141-4C2F-93FF-3283CDEF3D5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500876" y="2598164"/>
            <a:ext cx="1409859" cy="526965"/>
          </a:xfrm>
          <a:prstGeom prst="rect">
            <a:avLst/>
          </a:prstGeom>
          <a:ln>
            <a:solidFill>
              <a:schemeClr val="tx1"/>
            </a:solidFill>
          </a:ln>
        </p:spPr>
      </p:pic>
      <p:pic>
        <p:nvPicPr>
          <p:cNvPr id="55" name="Picture 54">
            <a:extLst>
              <a:ext uri="{FF2B5EF4-FFF2-40B4-BE49-F238E27FC236}">
                <a16:creationId xmlns:a16="http://schemas.microsoft.com/office/drawing/2014/main" id="{FBA5242A-F00C-4023-9090-E9781F5FC84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2407" t="68121" r="46735" b="10751"/>
          <a:stretch/>
        </p:blipFill>
        <p:spPr>
          <a:xfrm>
            <a:off x="7285158" y="3230194"/>
            <a:ext cx="1625578" cy="626074"/>
          </a:xfrm>
          <a:prstGeom prst="rect">
            <a:avLst/>
          </a:prstGeom>
          <a:ln>
            <a:solidFill>
              <a:schemeClr val="tx1"/>
            </a:solidFill>
          </a:ln>
        </p:spPr>
      </p:pic>
      <p:pic>
        <p:nvPicPr>
          <p:cNvPr id="74" name="Picture 73">
            <a:extLst>
              <a:ext uri="{FF2B5EF4-FFF2-40B4-BE49-F238E27FC236}">
                <a16:creationId xmlns:a16="http://schemas.microsoft.com/office/drawing/2014/main" id="{B8C72D13-F9DE-40B0-9B4C-DEB597654EB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2483" t="8609" r="46802" b="71013"/>
          <a:stretch/>
        </p:blipFill>
        <p:spPr>
          <a:xfrm>
            <a:off x="7581283" y="2035427"/>
            <a:ext cx="1282797" cy="478740"/>
          </a:xfrm>
          <a:prstGeom prst="rect">
            <a:avLst/>
          </a:prstGeom>
          <a:ln>
            <a:solidFill>
              <a:schemeClr val="tx1"/>
            </a:solidFill>
          </a:ln>
        </p:spPr>
      </p:pic>
      <p:pic>
        <p:nvPicPr>
          <p:cNvPr id="56" name="Picture 55">
            <a:extLst>
              <a:ext uri="{FF2B5EF4-FFF2-40B4-BE49-F238E27FC236}">
                <a16:creationId xmlns:a16="http://schemas.microsoft.com/office/drawing/2014/main" id="{FD9EC7FE-5F9F-4C75-963C-02A8C17C7C1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25204" t="8003" r="24898" b="8186"/>
          <a:stretch/>
        </p:blipFill>
        <p:spPr>
          <a:xfrm>
            <a:off x="6571641" y="2023410"/>
            <a:ext cx="866756" cy="818898"/>
          </a:xfrm>
          <a:prstGeom prst="rect">
            <a:avLst/>
          </a:prstGeom>
          <a:ln>
            <a:solidFill>
              <a:schemeClr val="tx1"/>
            </a:solidFill>
          </a:ln>
        </p:spPr>
      </p:pic>
      <p:pic>
        <p:nvPicPr>
          <p:cNvPr id="57" name="Picture 56">
            <a:extLst>
              <a:ext uri="{FF2B5EF4-FFF2-40B4-BE49-F238E27FC236}">
                <a16:creationId xmlns:a16="http://schemas.microsoft.com/office/drawing/2014/main" id="{F6B12165-6434-4BFE-A7DF-57CF702F41C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28947" t="20625" r="47602" b="5507"/>
          <a:stretch/>
        </p:blipFill>
        <p:spPr>
          <a:xfrm>
            <a:off x="6645456" y="2893552"/>
            <a:ext cx="605268" cy="1072447"/>
          </a:xfrm>
          <a:prstGeom prst="rect">
            <a:avLst/>
          </a:prstGeom>
          <a:ln>
            <a:solidFill>
              <a:schemeClr val="tx1"/>
            </a:solidFill>
          </a:ln>
        </p:spPr>
      </p:pic>
      <p:sp>
        <p:nvSpPr>
          <p:cNvPr id="77" name="TextBox 76">
            <a:extLst>
              <a:ext uri="{FF2B5EF4-FFF2-40B4-BE49-F238E27FC236}">
                <a16:creationId xmlns:a16="http://schemas.microsoft.com/office/drawing/2014/main" id="{AD7F1E98-7F0C-45A7-B74E-A3650F4AAABD}"/>
              </a:ext>
            </a:extLst>
          </p:cNvPr>
          <p:cNvSpPr txBox="1"/>
          <p:nvPr/>
        </p:nvSpPr>
        <p:spPr>
          <a:xfrm>
            <a:off x="7741454" y="4598219"/>
            <a:ext cx="1225516" cy="830997"/>
          </a:xfrm>
          <a:prstGeom prst="rect">
            <a:avLst/>
          </a:prstGeom>
          <a:noFill/>
        </p:spPr>
        <p:txBody>
          <a:bodyPr wrap="square" rtlCol="0">
            <a:spAutoFit/>
          </a:bodyPr>
          <a:lstStyle/>
          <a:p>
            <a:pPr algn="ctr"/>
            <a:r>
              <a:rPr lang="en-US" sz="800" b="1" dirty="0"/>
              <a:t>Some of the lucky individuals who did get the sauce tried to sell them on eBay at an astronomical mark-up </a:t>
            </a:r>
          </a:p>
        </p:txBody>
      </p:sp>
      <p:pic>
        <p:nvPicPr>
          <p:cNvPr id="59" name="Picture 58">
            <a:extLst>
              <a:ext uri="{FF2B5EF4-FFF2-40B4-BE49-F238E27FC236}">
                <a16:creationId xmlns:a16="http://schemas.microsoft.com/office/drawing/2014/main" id="{67A384A6-105D-422D-A1E8-33768121482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645456" y="4375094"/>
            <a:ext cx="1095998" cy="1483892"/>
          </a:xfrm>
          <a:prstGeom prst="rect">
            <a:avLst/>
          </a:prstGeom>
          <a:ln>
            <a:solidFill>
              <a:schemeClr val="tx1"/>
            </a:solidFill>
          </a:ln>
        </p:spPr>
      </p:pic>
      <p:sp>
        <p:nvSpPr>
          <p:cNvPr id="80" name="TextBox 79">
            <a:extLst>
              <a:ext uri="{FF2B5EF4-FFF2-40B4-BE49-F238E27FC236}">
                <a16:creationId xmlns:a16="http://schemas.microsoft.com/office/drawing/2014/main" id="{CEAE287C-63E6-4709-BFAD-D5583749C8AD}"/>
              </a:ext>
            </a:extLst>
          </p:cNvPr>
          <p:cNvSpPr txBox="1"/>
          <p:nvPr/>
        </p:nvSpPr>
        <p:spPr>
          <a:xfrm>
            <a:off x="308420" y="3655768"/>
            <a:ext cx="2815178" cy="707886"/>
          </a:xfrm>
          <a:prstGeom prst="rect">
            <a:avLst/>
          </a:prstGeom>
          <a:noFill/>
        </p:spPr>
        <p:txBody>
          <a:bodyPr wrap="square" rtlCol="0">
            <a:spAutoFit/>
          </a:bodyPr>
          <a:lstStyle/>
          <a:p>
            <a:pPr algn="ctr"/>
            <a:r>
              <a:rPr lang="en-US" sz="800" b="1" dirty="0"/>
              <a:t>By Sunday night, McDonald’s acknowledged in a statement that its “super-limited batch, though well-intentioned, clearly wasn’t enough to meet that demand.” So, it said, Szechuan sauce will come back once more this winter - to more places, for more time</a:t>
            </a:r>
          </a:p>
        </p:txBody>
      </p:sp>
      <p:sp>
        <p:nvSpPr>
          <p:cNvPr id="34" name="Text Placeholder 4">
            <a:extLst>
              <a:ext uri="{FF2B5EF4-FFF2-40B4-BE49-F238E27FC236}">
                <a16:creationId xmlns:a16="http://schemas.microsoft.com/office/drawing/2014/main" id="{1C702916-C431-4E58-892A-6FA971D733C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1653731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D9A4CC-36DD-428C-BBC5-F55D743D62AB}"/>
              </a:ext>
            </a:extLst>
          </p:cNvPr>
          <p:cNvSpPr/>
          <p:nvPr/>
        </p:nvSpPr>
        <p:spPr>
          <a:xfrm>
            <a:off x="0" y="0"/>
            <a:ext cx="9144000" cy="6858000"/>
          </a:xfrm>
          <a:prstGeom prst="rect">
            <a:avLst/>
          </a:prstGeom>
          <a:gradFill>
            <a:gsLst>
              <a:gs pos="62000">
                <a:srgbClr val="5383B7"/>
              </a:gs>
              <a:gs pos="88000">
                <a:srgbClr val="50C8A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90FA01-218A-45EC-B361-E90606229771}"/>
              </a:ext>
            </a:extLst>
          </p:cNvPr>
          <p:cNvSpPr txBox="1"/>
          <p:nvPr/>
        </p:nvSpPr>
        <p:spPr>
          <a:xfrm>
            <a:off x="0" y="2258009"/>
            <a:ext cx="9144000" cy="1200329"/>
          </a:xfrm>
          <a:prstGeom prst="rect">
            <a:avLst/>
          </a:prstGeom>
          <a:noFill/>
        </p:spPr>
        <p:txBody>
          <a:bodyPr wrap="square" rtlCol="0">
            <a:spAutoFit/>
          </a:bodyPr>
          <a:lstStyle/>
          <a:p>
            <a:pPr algn="ctr"/>
            <a:r>
              <a:rPr lang="en-US" sz="3200" b="1" dirty="0">
                <a:solidFill>
                  <a:schemeClr val="bg1"/>
                </a:solidFill>
              </a:rPr>
              <a:t>No Platform Drives </a:t>
            </a:r>
            <a:r>
              <a:rPr lang="en-US" sz="4000" b="1" i="1" u="sng" dirty="0">
                <a:solidFill>
                  <a:srgbClr val="FAB982"/>
                </a:solidFill>
              </a:rPr>
              <a:t>Celebrity</a:t>
            </a:r>
            <a:r>
              <a:rPr lang="en-US" sz="3200" b="1" dirty="0">
                <a:solidFill>
                  <a:schemeClr val="bg1"/>
                </a:solidFill>
              </a:rPr>
              <a:t> </a:t>
            </a:r>
          </a:p>
          <a:p>
            <a:pPr algn="ctr"/>
            <a:r>
              <a:rPr lang="en-US" sz="3200" b="1" dirty="0">
                <a:solidFill>
                  <a:schemeClr val="bg1"/>
                </a:solidFill>
              </a:rPr>
              <a:t>Like TV’s Premium Video-At-Scale</a:t>
            </a:r>
          </a:p>
        </p:txBody>
      </p:sp>
    </p:spTree>
    <p:extLst>
      <p:ext uri="{BB962C8B-B14F-4D97-AF65-F5344CB8AC3E}">
        <p14:creationId xmlns:p14="http://schemas.microsoft.com/office/powerpoint/2010/main" val="2288538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161636" y="460182"/>
            <a:ext cx="8805334" cy="862591"/>
          </a:xfrm>
        </p:spPr>
        <p:txBody>
          <a:bodyPr/>
          <a:lstStyle/>
          <a:p>
            <a:r>
              <a:rPr lang="en-US" dirty="0"/>
              <a:t>From Waking Up To Winding Down, Some Of America’s Most Well-Known Personalities Are Found On TV Throughout The Day</a:t>
            </a:r>
          </a:p>
        </p:txBody>
      </p:sp>
      <p:pic>
        <p:nvPicPr>
          <p:cNvPr id="45" name="Picture 44">
            <a:extLst>
              <a:ext uri="{FF2B5EF4-FFF2-40B4-BE49-F238E27FC236}">
                <a16:creationId xmlns:a16="http://schemas.microsoft.com/office/drawing/2014/main" id="{B1393D6C-F3B8-4DB8-9671-A564A9B207E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3931" y="1511219"/>
            <a:ext cx="1294160" cy="1008044"/>
          </a:xfrm>
          <a:prstGeom prst="rect">
            <a:avLst/>
          </a:prstGeom>
          <a:ln>
            <a:solidFill>
              <a:schemeClr val="tx1"/>
            </a:solidFill>
          </a:ln>
        </p:spPr>
      </p:pic>
      <p:pic>
        <p:nvPicPr>
          <p:cNvPr id="49" name="Picture 48">
            <a:extLst>
              <a:ext uri="{FF2B5EF4-FFF2-40B4-BE49-F238E27FC236}">
                <a16:creationId xmlns:a16="http://schemas.microsoft.com/office/drawing/2014/main" id="{4D98DEB0-C855-41CF-A711-D5555AB40FE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74079" y="1511219"/>
            <a:ext cx="1271756" cy="1011059"/>
          </a:xfrm>
          <a:prstGeom prst="rect">
            <a:avLst/>
          </a:prstGeom>
          <a:ln>
            <a:solidFill>
              <a:schemeClr val="tx1"/>
            </a:solidFill>
          </a:ln>
        </p:spPr>
      </p:pic>
      <p:pic>
        <p:nvPicPr>
          <p:cNvPr id="50" name="Picture 49">
            <a:extLst>
              <a:ext uri="{FF2B5EF4-FFF2-40B4-BE49-F238E27FC236}">
                <a16:creationId xmlns:a16="http://schemas.microsoft.com/office/drawing/2014/main" id="{1ABDF157-B07C-41C9-814D-1080D55CCD4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234923" y="1511220"/>
            <a:ext cx="1260806" cy="1008044"/>
          </a:xfrm>
          <a:prstGeom prst="rect">
            <a:avLst/>
          </a:prstGeom>
          <a:ln>
            <a:solidFill>
              <a:schemeClr val="tx1"/>
            </a:solidFill>
          </a:ln>
        </p:spPr>
      </p:pic>
      <p:pic>
        <p:nvPicPr>
          <p:cNvPr id="51" name="Picture 50">
            <a:extLst>
              <a:ext uri="{FF2B5EF4-FFF2-40B4-BE49-F238E27FC236}">
                <a16:creationId xmlns:a16="http://schemas.microsoft.com/office/drawing/2014/main" id="{8442FE6D-4D43-4169-AC71-23EA2434BF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51717" y="1511220"/>
            <a:ext cx="905070" cy="1008043"/>
          </a:xfrm>
          <a:prstGeom prst="rect">
            <a:avLst/>
          </a:prstGeom>
          <a:ln>
            <a:solidFill>
              <a:schemeClr val="tx1"/>
            </a:solidFill>
          </a:ln>
        </p:spPr>
      </p:pic>
      <p:pic>
        <p:nvPicPr>
          <p:cNvPr id="52" name="Picture 51">
            <a:extLst>
              <a:ext uri="{FF2B5EF4-FFF2-40B4-BE49-F238E27FC236}">
                <a16:creationId xmlns:a16="http://schemas.microsoft.com/office/drawing/2014/main" id="{6852C8D3-5F5E-4923-A544-02A1C941CE5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522095" y="1511219"/>
            <a:ext cx="1203657" cy="1008044"/>
          </a:xfrm>
          <a:prstGeom prst="rect">
            <a:avLst/>
          </a:prstGeom>
          <a:ln>
            <a:solidFill>
              <a:schemeClr val="tx1"/>
            </a:solidFill>
          </a:ln>
        </p:spPr>
      </p:pic>
      <p:pic>
        <p:nvPicPr>
          <p:cNvPr id="53" name="Picture 52">
            <a:extLst>
              <a:ext uri="{FF2B5EF4-FFF2-40B4-BE49-F238E27FC236}">
                <a16:creationId xmlns:a16="http://schemas.microsoft.com/office/drawing/2014/main" id="{04E64163-447C-48BC-BF02-6CE4E61D0B6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20478" y="1511220"/>
            <a:ext cx="1261155" cy="1012585"/>
          </a:xfrm>
          <a:prstGeom prst="rect">
            <a:avLst/>
          </a:prstGeom>
          <a:ln>
            <a:solidFill>
              <a:schemeClr val="tx1"/>
            </a:solidFill>
          </a:ln>
        </p:spPr>
      </p:pic>
      <p:pic>
        <p:nvPicPr>
          <p:cNvPr id="58" name="Picture 57">
            <a:extLst>
              <a:ext uri="{FF2B5EF4-FFF2-40B4-BE49-F238E27FC236}">
                <a16:creationId xmlns:a16="http://schemas.microsoft.com/office/drawing/2014/main" id="{DCD67D5D-9BAC-4329-B448-56084BD373D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791060" y="1511220"/>
            <a:ext cx="1134302" cy="1008044"/>
          </a:xfrm>
          <a:prstGeom prst="rect">
            <a:avLst/>
          </a:prstGeom>
          <a:ln>
            <a:solidFill>
              <a:schemeClr val="tx1"/>
            </a:solidFill>
          </a:ln>
        </p:spPr>
      </p:pic>
      <p:pic>
        <p:nvPicPr>
          <p:cNvPr id="59" name="Picture 58">
            <a:extLst>
              <a:ext uri="{FF2B5EF4-FFF2-40B4-BE49-F238E27FC236}">
                <a16:creationId xmlns:a16="http://schemas.microsoft.com/office/drawing/2014/main" id="{73B4E7EF-3893-4E5D-8D35-C10181F4352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2862" y="2574908"/>
            <a:ext cx="1070644" cy="1012585"/>
          </a:xfrm>
          <a:prstGeom prst="rect">
            <a:avLst/>
          </a:prstGeom>
          <a:ln>
            <a:solidFill>
              <a:schemeClr val="tx1"/>
            </a:solidFill>
          </a:ln>
        </p:spPr>
      </p:pic>
      <p:pic>
        <p:nvPicPr>
          <p:cNvPr id="60" name="Picture 59">
            <a:extLst>
              <a:ext uri="{FF2B5EF4-FFF2-40B4-BE49-F238E27FC236}">
                <a16:creationId xmlns:a16="http://schemas.microsoft.com/office/drawing/2014/main" id="{8650FEB7-B93E-4E0F-B11B-F0765F3F19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51548" y="2574908"/>
            <a:ext cx="1080090" cy="1012585"/>
          </a:xfrm>
          <a:prstGeom prst="rect">
            <a:avLst/>
          </a:prstGeom>
          <a:ln>
            <a:solidFill>
              <a:schemeClr val="tx1"/>
            </a:solidFill>
          </a:ln>
        </p:spPr>
      </p:pic>
      <p:pic>
        <p:nvPicPr>
          <p:cNvPr id="61" name="Picture 60">
            <a:extLst>
              <a:ext uri="{FF2B5EF4-FFF2-40B4-BE49-F238E27FC236}">
                <a16:creationId xmlns:a16="http://schemas.microsoft.com/office/drawing/2014/main" id="{5E03BA95-8FC7-4FFB-BFC4-13AED3309E77}"/>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2480552" y="2574907"/>
            <a:ext cx="1128132" cy="1012585"/>
          </a:xfrm>
          <a:prstGeom prst="rect">
            <a:avLst/>
          </a:prstGeom>
          <a:ln>
            <a:solidFill>
              <a:schemeClr val="tx1"/>
            </a:solidFill>
          </a:ln>
        </p:spPr>
      </p:pic>
      <p:pic>
        <p:nvPicPr>
          <p:cNvPr id="62" name="Picture 61">
            <a:extLst>
              <a:ext uri="{FF2B5EF4-FFF2-40B4-BE49-F238E27FC236}">
                <a16:creationId xmlns:a16="http://schemas.microsoft.com/office/drawing/2014/main" id="{27EE29EE-7D27-4873-9F21-781A07DA052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66066" y="2584637"/>
            <a:ext cx="1442611" cy="1002856"/>
          </a:xfrm>
          <a:prstGeom prst="rect">
            <a:avLst/>
          </a:prstGeom>
          <a:ln>
            <a:solidFill>
              <a:schemeClr val="tx1"/>
            </a:solidFill>
          </a:ln>
        </p:spPr>
      </p:pic>
      <p:pic>
        <p:nvPicPr>
          <p:cNvPr id="63" name="Picture 62">
            <a:extLst>
              <a:ext uri="{FF2B5EF4-FFF2-40B4-BE49-F238E27FC236}">
                <a16:creationId xmlns:a16="http://schemas.microsoft.com/office/drawing/2014/main" id="{46073748-A0E0-486C-89E3-E2001208555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175109" y="2584638"/>
            <a:ext cx="1050588" cy="995142"/>
          </a:xfrm>
          <a:prstGeom prst="rect">
            <a:avLst/>
          </a:prstGeom>
          <a:ln>
            <a:solidFill>
              <a:schemeClr val="tx1"/>
            </a:solidFill>
          </a:ln>
        </p:spPr>
      </p:pic>
      <p:pic>
        <p:nvPicPr>
          <p:cNvPr id="64" name="Picture 63">
            <a:extLst>
              <a:ext uri="{FF2B5EF4-FFF2-40B4-BE49-F238E27FC236}">
                <a16:creationId xmlns:a16="http://schemas.microsoft.com/office/drawing/2014/main" id="{384E27A3-551C-45E3-9817-D4A7C9B3D662}"/>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7811307" y="2584637"/>
            <a:ext cx="1128411" cy="1002855"/>
          </a:xfrm>
          <a:prstGeom prst="rect">
            <a:avLst/>
          </a:prstGeom>
          <a:ln>
            <a:solidFill>
              <a:schemeClr val="tx1"/>
            </a:solidFill>
          </a:ln>
        </p:spPr>
      </p:pic>
      <p:pic>
        <p:nvPicPr>
          <p:cNvPr id="65" name="Picture 64">
            <a:extLst>
              <a:ext uri="{FF2B5EF4-FFF2-40B4-BE49-F238E27FC236}">
                <a16:creationId xmlns:a16="http://schemas.microsoft.com/office/drawing/2014/main" id="{B6C1AFF7-909C-483A-9212-D1FF7A23A57C}"/>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752932" y="3638594"/>
            <a:ext cx="1061130" cy="1011307"/>
          </a:xfrm>
          <a:prstGeom prst="rect">
            <a:avLst/>
          </a:prstGeom>
          <a:ln>
            <a:solidFill>
              <a:schemeClr val="tx1"/>
            </a:solidFill>
          </a:ln>
        </p:spPr>
      </p:pic>
      <p:pic>
        <p:nvPicPr>
          <p:cNvPr id="66" name="Picture 65">
            <a:extLst>
              <a:ext uri="{FF2B5EF4-FFF2-40B4-BE49-F238E27FC236}">
                <a16:creationId xmlns:a16="http://schemas.microsoft.com/office/drawing/2014/main" id="{F9690A0E-1D8B-40AA-843D-326513AE9A0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313248" y="2574906"/>
            <a:ext cx="1410850" cy="1021037"/>
          </a:xfrm>
          <a:prstGeom prst="rect">
            <a:avLst/>
          </a:prstGeom>
          <a:ln>
            <a:solidFill>
              <a:schemeClr val="tx1"/>
            </a:solidFill>
          </a:ln>
        </p:spPr>
      </p:pic>
      <p:pic>
        <p:nvPicPr>
          <p:cNvPr id="67" name="Picture 66">
            <a:extLst>
              <a:ext uri="{FF2B5EF4-FFF2-40B4-BE49-F238E27FC236}">
                <a16:creationId xmlns:a16="http://schemas.microsoft.com/office/drawing/2014/main" id="{048DA395-2EE7-4B18-84FE-1865FFABBAD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72150" y="3651589"/>
            <a:ext cx="1508907" cy="1004109"/>
          </a:xfrm>
          <a:prstGeom prst="rect">
            <a:avLst/>
          </a:prstGeom>
          <a:ln>
            <a:solidFill>
              <a:schemeClr val="tx1"/>
            </a:solidFill>
          </a:ln>
        </p:spPr>
      </p:pic>
      <p:pic>
        <p:nvPicPr>
          <p:cNvPr id="68" name="Picture 67">
            <a:extLst>
              <a:ext uri="{FF2B5EF4-FFF2-40B4-BE49-F238E27FC236}">
                <a16:creationId xmlns:a16="http://schemas.microsoft.com/office/drawing/2014/main" id="{F46787CE-7DB1-4276-9774-5692B13F9D87}"/>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507792" y="3638594"/>
            <a:ext cx="1196502" cy="1011307"/>
          </a:xfrm>
          <a:prstGeom prst="rect">
            <a:avLst/>
          </a:prstGeom>
          <a:ln>
            <a:solidFill>
              <a:schemeClr val="tx1"/>
            </a:solidFill>
          </a:ln>
        </p:spPr>
      </p:pic>
      <p:pic>
        <p:nvPicPr>
          <p:cNvPr id="69" name="Picture 68">
            <a:extLst>
              <a:ext uri="{FF2B5EF4-FFF2-40B4-BE49-F238E27FC236}">
                <a16:creationId xmlns:a16="http://schemas.microsoft.com/office/drawing/2014/main" id="{BCFE7708-4A47-40C6-9428-216A8CCDA49C}"/>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6293803" y="3661316"/>
            <a:ext cx="1079770" cy="998438"/>
          </a:xfrm>
          <a:prstGeom prst="rect">
            <a:avLst/>
          </a:prstGeom>
          <a:ln>
            <a:solidFill>
              <a:schemeClr val="tx1"/>
            </a:solidFill>
          </a:ln>
        </p:spPr>
      </p:pic>
      <p:pic>
        <p:nvPicPr>
          <p:cNvPr id="70" name="Picture 69">
            <a:extLst>
              <a:ext uri="{FF2B5EF4-FFF2-40B4-BE49-F238E27FC236}">
                <a16:creationId xmlns:a16="http://schemas.microsoft.com/office/drawing/2014/main" id="{ED777B98-384B-440F-964E-51521B531F6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442852" y="3661317"/>
            <a:ext cx="1479076" cy="986050"/>
          </a:xfrm>
          <a:prstGeom prst="rect">
            <a:avLst/>
          </a:prstGeom>
          <a:ln>
            <a:solidFill>
              <a:schemeClr val="tx1"/>
            </a:solidFill>
          </a:ln>
        </p:spPr>
      </p:pic>
      <p:pic>
        <p:nvPicPr>
          <p:cNvPr id="7" name="Picture 6">
            <a:extLst>
              <a:ext uri="{FF2B5EF4-FFF2-40B4-BE49-F238E27FC236}">
                <a16:creationId xmlns:a16="http://schemas.microsoft.com/office/drawing/2014/main" id="{A932D3DE-9FC3-4CFE-B10D-5F94092A06A8}"/>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429694" y="3638595"/>
            <a:ext cx="808915" cy="1030682"/>
          </a:xfrm>
          <a:prstGeom prst="rect">
            <a:avLst/>
          </a:prstGeom>
        </p:spPr>
      </p:pic>
      <p:pic>
        <p:nvPicPr>
          <p:cNvPr id="71" name="Picture 70">
            <a:extLst>
              <a:ext uri="{FF2B5EF4-FFF2-40B4-BE49-F238E27FC236}">
                <a16:creationId xmlns:a16="http://schemas.microsoft.com/office/drawing/2014/main" id="{AB0CC284-B88E-40E0-86EF-400F255AAB9D}"/>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223931" y="4701002"/>
            <a:ext cx="1608420" cy="1035402"/>
          </a:xfrm>
          <a:prstGeom prst="rect">
            <a:avLst/>
          </a:prstGeom>
          <a:ln>
            <a:solidFill>
              <a:schemeClr val="tx1"/>
            </a:solidFill>
          </a:ln>
        </p:spPr>
      </p:pic>
      <p:pic>
        <p:nvPicPr>
          <p:cNvPr id="72" name="Picture 71">
            <a:extLst>
              <a:ext uri="{FF2B5EF4-FFF2-40B4-BE49-F238E27FC236}">
                <a16:creationId xmlns:a16="http://schemas.microsoft.com/office/drawing/2014/main" id="{6BBFBE5C-FBE6-4ABF-8B48-EA51677C1B2C}"/>
              </a:ext>
            </a:extLst>
          </p:cNvPr>
          <p:cNvPicPr>
            <a:picLocks noChangeAspect="1"/>
          </p:cNvPicPr>
          <p:nvPr/>
        </p:nvPicPr>
        <p:blipFill rotWithShape="1">
          <a:blip r:embed="rId23">
            <a:extLst>
              <a:ext uri="{28A0092B-C50C-407E-A947-70E740481C1C}">
                <a14:useLocalDpi xmlns:a14="http://schemas.microsoft.com/office/drawing/2010/main"/>
              </a:ext>
            </a:extLst>
          </a:blip>
          <a:srcRect/>
          <a:stretch/>
        </p:blipFill>
        <p:spPr>
          <a:xfrm>
            <a:off x="1891593" y="4701003"/>
            <a:ext cx="1196502" cy="1035402"/>
          </a:xfrm>
          <a:prstGeom prst="rect">
            <a:avLst/>
          </a:prstGeom>
          <a:ln>
            <a:solidFill>
              <a:schemeClr val="tx1"/>
            </a:solidFill>
          </a:ln>
        </p:spPr>
      </p:pic>
      <p:pic>
        <p:nvPicPr>
          <p:cNvPr id="73" name="Picture 72">
            <a:extLst>
              <a:ext uri="{FF2B5EF4-FFF2-40B4-BE49-F238E27FC236}">
                <a16:creationId xmlns:a16="http://schemas.microsoft.com/office/drawing/2014/main" id="{FC9A95F4-52B0-4C80-B781-2990E26BA9DD}"/>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769319" y="4680903"/>
            <a:ext cx="1150947" cy="1061526"/>
          </a:xfrm>
          <a:prstGeom prst="rect">
            <a:avLst/>
          </a:prstGeom>
          <a:ln>
            <a:solidFill>
              <a:schemeClr val="tx1"/>
            </a:solidFill>
          </a:ln>
        </p:spPr>
      </p:pic>
      <p:pic>
        <p:nvPicPr>
          <p:cNvPr id="74" name="Picture 73">
            <a:extLst>
              <a:ext uri="{FF2B5EF4-FFF2-40B4-BE49-F238E27FC236}">
                <a16:creationId xmlns:a16="http://schemas.microsoft.com/office/drawing/2014/main" id="{108B7A91-1442-4023-8456-BE42B7888D5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3647872" y="5781710"/>
            <a:ext cx="1021405" cy="1020278"/>
          </a:xfrm>
          <a:prstGeom prst="rect">
            <a:avLst/>
          </a:prstGeom>
          <a:ln>
            <a:solidFill>
              <a:schemeClr val="tx1"/>
            </a:solidFill>
          </a:ln>
        </p:spPr>
      </p:pic>
      <p:pic>
        <p:nvPicPr>
          <p:cNvPr id="75" name="Picture 74">
            <a:extLst>
              <a:ext uri="{FF2B5EF4-FFF2-40B4-BE49-F238E27FC236}">
                <a16:creationId xmlns:a16="http://schemas.microsoft.com/office/drawing/2014/main" id="{3EFA2EC6-50F2-45A6-91C7-4C410E1E08A6}"/>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5775518" y="5781710"/>
            <a:ext cx="1034584" cy="1019544"/>
          </a:xfrm>
          <a:prstGeom prst="rect">
            <a:avLst/>
          </a:prstGeom>
          <a:ln>
            <a:solidFill>
              <a:schemeClr val="tx1"/>
            </a:solidFill>
          </a:ln>
        </p:spPr>
      </p:pic>
      <p:pic>
        <p:nvPicPr>
          <p:cNvPr id="76" name="Picture 75">
            <a:extLst>
              <a:ext uri="{FF2B5EF4-FFF2-40B4-BE49-F238E27FC236}">
                <a16:creationId xmlns:a16="http://schemas.microsoft.com/office/drawing/2014/main" id="{690747AC-6DDA-4EA0-834F-A9BEFEBF854A}"/>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232863" y="3628867"/>
            <a:ext cx="1240290" cy="1020818"/>
          </a:xfrm>
          <a:prstGeom prst="rect">
            <a:avLst/>
          </a:prstGeom>
          <a:ln>
            <a:solidFill>
              <a:schemeClr val="tx1"/>
            </a:solidFill>
          </a:ln>
        </p:spPr>
      </p:pic>
      <p:pic>
        <p:nvPicPr>
          <p:cNvPr id="77" name="Picture 76">
            <a:extLst>
              <a:ext uri="{FF2B5EF4-FFF2-40B4-BE49-F238E27FC236}">
                <a16:creationId xmlns:a16="http://schemas.microsoft.com/office/drawing/2014/main" id="{C274415D-7476-4605-BA09-09B93616C275}"/>
              </a:ext>
            </a:extLst>
          </p:cNvPr>
          <p:cNvPicPr>
            <a:picLocks noChangeAspect="1"/>
          </p:cNvPicPr>
          <p:nvPr/>
        </p:nvPicPr>
        <p:blipFill rotWithShape="1">
          <a:blip r:embed="rId28">
            <a:extLst>
              <a:ext uri="{28A0092B-C50C-407E-A947-70E740481C1C}">
                <a14:useLocalDpi xmlns:a14="http://schemas.microsoft.com/office/drawing/2010/main"/>
              </a:ext>
            </a:extLst>
          </a:blip>
          <a:srcRect/>
          <a:stretch/>
        </p:blipFill>
        <p:spPr>
          <a:xfrm>
            <a:off x="6849010" y="5775965"/>
            <a:ext cx="947948" cy="1025289"/>
          </a:xfrm>
          <a:prstGeom prst="rect">
            <a:avLst/>
          </a:prstGeom>
        </p:spPr>
      </p:pic>
      <p:pic>
        <p:nvPicPr>
          <p:cNvPr id="78" name="Picture 77">
            <a:extLst>
              <a:ext uri="{FF2B5EF4-FFF2-40B4-BE49-F238E27FC236}">
                <a16:creationId xmlns:a16="http://schemas.microsoft.com/office/drawing/2014/main" id="{C9568B41-6DAF-422B-8A55-967A2F160061}"/>
              </a:ext>
            </a:extLst>
          </p:cNvPr>
          <p:cNvPicPr>
            <a:picLocks noChangeAspect="1"/>
          </p:cNvPicPr>
          <p:nvPr/>
        </p:nvPicPr>
        <p:blipFill rotWithShape="1">
          <a:blip r:embed="rId29">
            <a:extLst>
              <a:ext uri="{28A0092B-C50C-407E-A947-70E740481C1C}">
                <a14:useLocalDpi xmlns:a14="http://schemas.microsoft.com/office/drawing/2010/main"/>
              </a:ext>
            </a:extLst>
          </a:blip>
          <a:srcRect/>
          <a:stretch/>
        </p:blipFill>
        <p:spPr>
          <a:xfrm>
            <a:off x="7835870" y="5775965"/>
            <a:ext cx="1074670" cy="1020271"/>
          </a:xfrm>
          <a:prstGeom prst="rect">
            <a:avLst/>
          </a:prstGeom>
          <a:ln>
            <a:solidFill>
              <a:schemeClr val="tx1"/>
            </a:solidFill>
          </a:ln>
        </p:spPr>
      </p:pic>
      <p:pic>
        <p:nvPicPr>
          <p:cNvPr id="79" name="Picture 78">
            <a:extLst>
              <a:ext uri="{FF2B5EF4-FFF2-40B4-BE49-F238E27FC236}">
                <a16:creationId xmlns:a16="http://schemas.microsoft.com/office/drawing/2014/main" id="{44719F2F-62D9-4F06-BE24-71E4207E51C9}"/>
              </a:ext>
            </a:extLst>
          </p:cNvPr>
          <p:cNvPicPr>
            <a:picLocks noChangeAspect="1"/>
          </p:cNvPicPr>
          <p:nvPr/>
        </p:nvPicPr>
        <p:blipFill rotWithShape="1">
          <a:blip r:embed="rId30">
            <a:extLst>
              <a:ext uri="{28A0092B-C50C-407E-A947-70E740481C1C}">
                <a14:useLocalDpi xmlns:a14="http://schemas.microsoft.com/office/drawing/2010/main"/>
              </a:ext>
            </a:extLst>
          </a:blip>
          <a:srcRect/>
          <a:stretch/>
        </p:blipFill>
        <p:spPr>
          <a:xfrm>
            <a:off x="5175109" y="4702281"/>
            <a:ext cx="1414919" cy="1034123"/>
          </a:xfrm>
          <a:prstGeom prst="rect">
            <a:avLst/>
          </a:prstGeom>
          <a:ln>
            <a:solidFill>
              <a:schemeClr val="tx1"/>
            </a:solidFill>
          </a:ln>
        </p:spPr>
      </p:pic>
      <p:pic>
        <p:nvPicPr>
          <p:cNvPr id="80" name="Picture 79">
            <a:extLst>
              <a:ext uri="{FF2B5EF4-FFF2-40B4-BE49-F238E27FC236}">
                <a16:creationId xmlns:a16="http://schemas.microsoft.com/office/drawing/2014/main" id="{7E633192-2A79-4B4D-B1DE-5E123A492101}"/>
              </a:ext>
            </a:extLst>
          </p:cNvPr>
          <p:cNvPicPr>
            <a:picLocks noChangeAspect="1"/>
          </p:cNvPicPr>
          <p:nvPr/>
        </p:nvPicPr>
        <p:blipFill rotWithShape="1">
          <a:blip r:embed="rId31">
            <a:extLst>
              <a:ext uri="{28A0092B-C50C-407E-A947-70E740481C1C}">
                <a14:useLocalDpi xmlns:a14="http://schemas.microsoft.com/office/drawing/2010/main"/>
              </a:ext>
            </a:extLst>
          </a:blip>
          <a:srcRect/>
          <a:stretch/>
        </p:blipFill>
        <p:spPr>
          <a:xfrm>
            <a:off x="3124688" y="4702281"/>
            <a:ext cx="2001957" cy="1035771"/>
          </a:xfrm>
          <a:prstGeom prst="rect">
            <a:avLst/>
          </a:prstGeom>
          <a:ln>
            <a:solidFill>
              <a:schemeClr val="tx1"/>
            </a:solidFill>
          </a:ln>
        </p:spPr>
      </p:pic>
      <p:pic>
        <p:nvPicPr>
          <p:cNvPr id="81" name="Picture 80">
            <a:extLst>
              <a:ext uri="{FF2B5EF4-FFF2-40B4-BE49-F238E27FC236}">
                <a16:creationId xmlns:a16="http://schemas.microsoft.com/office/drawing/2014/main" id="{0BC2C19B-1EF6-4A09-98C3-5CC095376FB5}"/>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6622388" y="4695259"/>
            <a:ext cx="1096746" cy="1041145"/>
          </a:xfrm>
          <a:prstGeom prst="rect">
            <a:avLst/>
          </a:prstGeom>
          <a:ln>
            <a:solidFill>
              <a:schemeClr val="tx1"/>
            </a:solidFill>
          </a:ln>
        </p:spPr>
      </p:pic>
      <p:pic>
        <p:nvPicPr>
          <p:cNvPr id="82" name="Picture 81">
            <a:extLst>
              <a:ext uri="{FF2B5EF4-FFF2-40B4-BE49-F238E27FC236}">
                <a16:creationId xmlns:a16="http://schemas.microsoft.com/office/drawing/2014/main" id="{197A7834-4497-4F73-98BD-8B8BF78F3286}"/>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209258" y="5791697"/>
            <a:ext cx="1308833" cy="1020271"/>
          </a:xfrm>
          <a:prstGeom prst="rect">
            <a:avLst/>
          </a:prstGeom>
          <a:ln>
            <a:solidFill>
              <a:schemeClr val="tx1"/>
            </a:solidFill>
          </a:ln>
        </p:spPr>
      </p:pic>
      <p:pic>
        <p:nvPicPr>
          <p:cNvPr id="83" name="Picture 82">
            <a:extLst>
              <a:ext uri="{FF2B5EF4-FFF2-40B4-BE49-F238E27FC236}">
                <a16:creationId xmlns:a16="http://schemas.microsoft.com/office/drawing/2014/main" id="{057C29FC-B707-4FCD-B495-5A610B375EAD}"/>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1565791" y="5791697"/>
            <a:ext cx="1031039" cy="1004539"/>
          </a:xfrm>
          <a:prstGeom prst="rect">
            <a:avLst/>
          </a:prstGeom>
          <a:ln>
            <a:solidFill>
              <a:schemeClr val="tx1"/>
            </a:solidFill>
          </a:ln>
        </p:spPr>
      </p:pic>
      <p:pic>
        <p:nvPicPr>
          <p:cNvPr id="84" name="Picture 83">
            <a:extLst>
              <a:ext uri="{FF2B5EF4-FFF2-40B4-BE49-F238E27FC236}">
                <a16:creationId xmlns:a16="http://schemas.microsoft.com/office/drawing/2014/main" id="{4EE9E5FE-123D-4B34-B693-75C4A621E668}"/>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2650351" y="5791697"/>
            <a:ext cx="954242" cy="1004539"/>
          </a:xfrm>
          <a:prstGeom prst="rect">
            <a:avLst/>
          </a:prstGeom>
          <a:ln>
            <a:solidFill>
              <a:schemeClr val="tx1"/>
            </a:solidFill>
          </a:ln>
        </p:spPr>
      </p:pic>
      <p:pic>
        <p:nvPicPr>
          <p:cNvPr id="85" name="Picture 84">
            <a:extLst>
              <a:ext uri="{FF2B5EF4-FFF2-40B4-BE49-F238E27FC236}">
                <a16:creationId xmlns:a16="http://schemas.microsoft.com/office/drawing/2014/main" id="{0589138D-AEB6-4F96-9267-93297480E05E}"/>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4724931" y="5790433"/>
            <a:ext cx="994932" cy="1010822"/>
          </a:xfrm>
          <a:prstGeom prst="rect">
            <a:avLst/>
          </a:prstGeom>
          <a:ln>
            <a:solidFill>
              <a:schemeClr val="tx1"/>
            </a:solidFill>
          </a:ln>
        </p:spPr>
      </p:pic>
    </p:spTree>
    <p:extLst>
      <p:ext uri="{BB962C8B-B14F-4D97-AF65-F5344CB8AC3E}">
        <p14:creationId xmlns:p14="http://schemas.microsoft.com/office/powerpoint/2010/main" val="3940746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FDD9261-0A86-43C7-B0A4-BEF2E0E06E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8466" y="4724959"/>
            <a:ext cx="1194023" cy="888931"/>
          </a:xfrm>
          <a:prstGeom prst="rect">
            <a:avLst/>
          </a:prstGeom>
          <a:ln>
            <a:solidFill>
              <a:schemeClr val="tx1"/>
            </a:solidFill>
          </a:ln>
        </p:spPr>
      </p:pic>
      <p:pic>
        <p:nvPicPr>
          <p:cNvPr id="12" name="Picture 11">
            <a:extLst>
              <a:ext uri="{FF2B5EF4-FFF2-40B4-BE49-F238E27FC236}">
                <a16:creationId xmlns:a16="http://schemas.microsoft.com/office/drawing/2014/main" id="{BF2446AA-7E46-4E95-B41B-A2DBA704A6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3059" y="4720943"/>
            <a:ext cx="1197916" cy="907136"/>
          </a:xfrm>
          <a:prstGeom prst="rect">
            <a:avLst/>
          </a:prstGeom>
          <a:ln>
            <a:solidFill>
              <a:schemeClr val="tx1"/>
            </a:solidFill>
          </a:ln>
        </p:spPr>
      </p:pic>
      <p:pic>
        <p:nvPicPr>
          <p:cNvPr id="9" name="Picture 8">
            <a:extLst>
              <a:ext uri="{FF2B5EF4-FFF2-40B4-BE49-F238E27FC236}">
                <a16:creationId xmlns:a16="http://schemas.microsoft.com/office/drawing/2014/main" id="{46B89619-124A-42C3-806F-1DDF44E90F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0898" y="4712547"/>
            <a:ext cx="1208686" cy="901344"/>
          </a:xfrm>
          <a:prstGeom prst="rect">
            <a:avLst/>
          </a:prstGeom>
          <a:ln>
            <a:solidFill>
              <a:schemeClr val="tx1"/>
            </a:solidFill>
          </a:ln>
        </p:spPr>
      </p:pic>
      <p:pic>
        <p:nvPicPr>
          <p:cNvPr id="7" name="Picture 6">
            <a:extLst>
              <a:ext uri="{FF2B5EF4-FFF2-40B4-BE49-F238E27FC236}">
                <a16:creationId xmlns:a16="http://schemas.microsoft.com/office/drawing/2014/main" id="{719934F1-2C18-433D-9BAC-9DD032C48C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2251" y="4720943"/>
            <a:ext cx="1173537" cy="907136"/>
          </a:xfrm>
          <a:prstGeom prst="rect">
            <a:avLst/>
          </a:prstGeom>
          <a:ln>
            <a:solidFill>
              <a:schemeClr val="tx1"/>
            </a:solidFill>
          </a:ln>
        </p:spPr>
      </p:pic>
      <p:pic>
        <p:nvPicPr>
          <p:cNvPr id="6" name="Picture 5">
            <a:extLst>
              <a:ext uri="{FF2B5EF4-FFF2-40B4-BE49-F238E27FC236}">
                <a16:creationId xmlns:a16="http://schemas.microsoft.com/office/drawing/2014/main" id="{7B642027-7366-41B1-90BB-69A3658490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4555" y="4727086"/>
            <a:ext cx="1234291" cy="929988"/>
          </a:xfrm>
          <a:prstGeom prst="rect">
            <a:avLst/>
          </a:prstGeom>
          <a:ln>
            <a:solidFill>
              <a:schemeClr val="tx1"/>
            </a:solidFill>
          </a:ln>
        </p:spPr>
      </p:pic>
      <p:pic>
        <p:nvPicPr>
          <p:cNvPr id="112" name="Picture 111">
            <a:extLst>
              <a:ext uri="{FF2B5EF4-FFF2-40B4-BE49-F238E27FC236}">
                <a16:creationId xmlns:a16="http://schemas.microsoft.com/office/drawing/2014/main" id="{457A72A4-2404-4361-8DAD-DEA9F1368EF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3059" y="1583340"/>
            <a:ext cx="1170593" cy="892399"/>
          </a:xfrm>
          <a:prstGeom prst="rect">
            <a:avLst/>
          </a:prstGeom>
          <a:ln>
            <a:solidFill>
              <a:schemeClr val="tx1"/>
            </a:solidFill>
          </a:ln>
        </p:spPr>
      </p:pic>
      <p:pic>
        <p:nvPicPr>
          <p:cNvPr id="5" name="Picture 4">
            <a:extLst>
              <a:ext uri="{FF2B5EF4-FFF2-40B4-BE49-F238E27FC236}">
                <a16:creationId xmlns:a16="http://schemas.microsoft.com/office/drawing/2014/main" id="{0EB22C6F-106A-4AE4-87DD-70F66E1C78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7441" y="4727086"/>
            <a:ext cx="1177114" cy="900993"/>
          </a:xfrm>
          <a:prstGeom prst="rect">
            <a:avLst/>
          </a:prstGeom>
          <a:ln>
            <a:solidFill>
              <a:schemeClr val="tx1"/>
            </a:solidFill>
          </a:ln>
        </p:spPr>
      </p:pic>
      <p:pic>
        <p:nvPicPr>
          <p:cNvPr id="4" name="Picture 3">
            <a:extLst>
              <a:ext uri="{FF2B5EF4-FFF2-40B4-BE49-F238E27FC236}">
                <a16:creationId xmlns:a16="http://schemas.microsoft.com/office/drawing/2014/main" id="{F18825CA-4A27-4A5E-AA44-696E5D0CCF5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38170" y="3164115"/>
            <a:ext cx="1179776" cy="895076"/>
          </a:xfrm>
          <a:prstGeom prst="rect">
            <a:avLst/>
          </a:prstGeom>
          <a:ln>
            <a:solidFill>
              <a:schemeClr val="tx1"/>
            </a:solidFill>
          </a:ln>
        </p:spPr>
      </p:pic>
      <p:pic>
        <p:nvPicPr>
          <p:cNvPr id="111" name="Picture 110">
            <a:extLst>
              <a:ext uri="{FF2B5EF4-FFF2-40B4-BE49-F238E27FC236}">
                <a16:creationId xmlns:a16="http://schemas.microsoft.com/office/drawing/2014/main" id="{C4FD37C4-C221-4CB1-BBFD-C1576E9D4C0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697176" y="1583340"/>
            <a:ext cx="1220770" cy="892399"/>
          </a:xfrm>
          <a:prstGeom prst="rect">
            <a:avLst/>
          </a:prstGeom>
          <a:ln>
            <a:solidFill>
              <a:schemeClr val="tx1"/>
            </a:solidFill>
          </a:ln>
        </p:spPr>
      </p:pic>
      <p:pic>
        <p:nvPicPr>
          <p:cNvPr id="110" name="Picture 109">
            <a:extLst>
              <a:ext uri="{FF2B5EF4-FFF2-40B4-BE49-F238E27FC236}">
                <a16:creationId xmlns:a16="http://schemas.microsoft.com/office/drawing/2014/main" id="{03C0E165-BF79-4216-A25E-297182BFBDC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76011" y="3166885"/>
            <a:ext cx="1183380" cy="885691"/>
          </a:xfrm>
          <a:prstGeom prst="rect">
            <a:avLst/>
          </a:prstGeom>
          <a:ln>
            <a:solidFill>
              <a:schemeClr val="tx1"/>
            </a:solidFill>
          </a:ln>
        </p:spPr>
      </p:pic>
      <p:pic>
        <p:nvPicPr>
          <p:cNvPr id="109" name="Picture 108">
            <a:extLst>
              <a:ext uri="{FF2B5EF4-FFF2-40B4-BE49-F238E27FC236}">
                <a16:creationId xmlns:a16="http://schemas.microsoft.com/office/drawing/2014/main" id="{0819D1CA-1D48-4227-A0FB-2186EEF70AB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777257" y="3162743"/>
            <a:ext cx="1212995" cy="905551"/>
          </a:xfrm>
          <a:prstGeom prst="rect">
            <a:avLst/>
          </a:prstGeom>
          <a:ln>
            <a:solidFill>
              <a:schemeClr val="tx1"/>
            </a:solidFill>
          </a:ln>
        </p:spPr>
      </p:pic>
      <p:pic>
        <p:nvPicPr>
          <p:cNvPr id="106" name="Picture 105">
            <a:extLst>
              <a:ext uri="{FF2B5EF4-FFF2-40B4-BE49-F238E27FC236}">
                <a16:creationId xmlns:a16="http://schemas.microsoft.com/office/drawing/2014/main" id="{53CA7DE7-4424-4F22-A11E-92B6AC73A8EE}"/>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1799211" y="3162743"/>
            <a:ext cx="1236667" cy="889834"/>
          </a:xfrm>
          <a:prstGeom prst="rect">
            <a:avLst/>
          </a:prstGeom>
          <a:ln>
            <a:solidFill>
              <a:schemeClr val="tx1"/>
            </a:solidFill>
          </a:ln>
        </p:spPr>
      </p:pic>
      <p:pic>
        <p:nvPicPr>
          <p:cNvPr id="105" name="Picture 104">
            <a:extLst>
              <a:ext uri="{FF2B5EF4-FFF2-40B4-BE49-F238E27FC236}">
                <a16:creationId xmlns:a16="http://schemas.microsoft.com/office/drawing/2014/main" id="{66F99BC4-B4F3-44BB-8F6A-B4C39518CD2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07441" y="3158007"/>
            <a:ext cx="1191038" cy="885692"/>
          </a:xfrm>
          <a:prstGeom prst="rect">
            <a:avLst/>
          </a:prstGeom>
          <a:ln>
            <a:solidFill>
              <a:schemeClr val="tx1"/>
            </a:solidFill>
          </a:ln>
        </p:spPr>
      </p:pic>
      <p:pic>
        <p:nvPicPr>
          <p:cNvPr id="104" name="Picture 103">
            <a:extLst>
              <a:ext uri="{FF2B5EF4-FFF2-40B4-BE49-F238E27FC236}">
                <a16:creationId xmlns:a16="http://schemas.microsoft.com/office/drawing/2014/main" id="{F9C45B32-44F1-4D19-8AB3-003D75B88B0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767606" y="1589446"/>
            <a:ext cx="1213300" cy="872590"/>
          </a:xfrm>
          <a:prstGeom prst="rect">
            <a:avLst/>
          </a:prstGeom>
          <a:ln>
            <a:solidFill>
              <a:schemeClr val="tx1"/>
            </a:solidFill>
          </a:ln>
        </p:spPr>
      </p:pic>
      <p:pic>
        <p:nvPicPr>
          <p:cNvPr id="102" name="Picture 101">
            <a:extLst>
              <a:ext uri="{FF2B5EF4-FFF2-40B4-BE49-F238E27FC236}">
                <a16:creationId xmlns:a16="http://schemas.microsoft.com/office/drawing/2014/main" id="{A91419B8-5B19-49FB-B743-52FD0B3D162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172099" y="1577078"/>
            <a:ext cx="1208331" cy="884957"/>
          </a:xfrm>
          <a:prstGeom prst="rect">
            <a:avLst/>
          </a:prstGeom>
          <a:ln>
            <a:solidFill>
              <a:schemeClr val="tx1"/>
            </a:solidFill>
          </a:ln>
        </p:spPr>
      </p:pic>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63981" y="460182"/>
            <a:ext cx="8982364" cy="1283951"/>
          </a:xfrm>
        </p:spPr>
        <p:txBody>
          <a:bodyPr/>
          <a:lstStyle/>
          <a:p>
            <a:r>
              <a:rPr lang="en-US" dirty="0"/>
              <a:t>Several Of Today’s Hottest Up-and-Coming Movie Actors, Highest Paid Stars &amp; Blockbuster Headliners Had Their Big Break In TV</a:t>
            </a:r>
          </a:p>
        </p:txBody>
      </p:sp>
      <p:pic>
        <p:nvPicPr>
          <p:cNvPr id="14" name="Picture 13">
            <a:extLst>
              <a:ext uri="{FF2B5EF4-FFF2-40B4-BE49-F238E27FC236}">
                <a16:creationId xmlns:a16="http://schemas.microsoft.com/office/drawing/2014/main" id="{BFB99D94-D3D9-4A90-9E46-C5D5598F9E0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810125" y="1574522"/>
            <a:ext cx="1199405" cy="907401"/>
          </a:xfrm>
          <a:prstGeom prst="rect">
            <a:avLst/>
          </a:prstGeom>
          <a:ln>
            <a:solidFill>
              <a:schemeClr val="tx1"/>
            </a:solidFill>
          </a:ln>
        </p:spPr>
      </p:pic>
      <p:sp>
        <p:nvSpPr>
          <p:cNvPr id="15" name="TextBox 14">
            <a:extLst>
              <a:ext uri="{FF2B5EF4-FFF2-40B4-BE49-F238E27FC236}">
                <a16:creationId xmlns:a16="http://schemas.microsoft.com/office/drawing/2014/main" id="{69CD29CD-9B74-448B-A1E5-D77623897146}"/>
              </a:ext>
            </a:extLst>
          </p:cNvPr>
          <p:cNvSpPr txBox="1"/>
          <p:nvPr/>
        </p:nvSpPr>
        <p:spPr>
          <a:xfrm>
            <a:off x="200723" y="1325027"/>
            <a:ext cx="2819271" cy="246221"/>
          </a:xfrm>
          <a:prstGeom prst="rect">
            <a:avLst/>
          </a:prstGeom>
          <a:noFill/>
          <a:ln>
            <a:solidFill>
              <a:schemeClr val="tx1"/>
            </a:solidFill>
          </a:ln>
        </p:spPr>
        <p:txBody>
          <a:bodyPr wrap="square" rtlCol="0">
            <a:spAutoFit/>
          </a:bodyPr>
          <a:lstStyle/>
          <a:p>
            <a:pPr algn="ctr"/>
            <a:r>
              <a:rPr lang="en-US" sz="1000" b="1" dirty="0"/>
              <a:t>Dwayne “The Rock” Johnson</a:t>
            </a:r>
          </a:p>
        </p:txBody>
      </p:sp>
      <p:sp>
        <p:nvSpPr>
          <p:cNvPr id="16" name="TextBox 15">
            <a:extLst>
              <a:ext uri="{FF2B5EF4-FFF2-40B4-BE49-F238E27FC236}">
                <a16:creationId xmlns:a16="http://schemas.microsoft.com/office/drawing/2014/main" id="{4CDD8797-D7C3-4FD4-9509-807E7F6E4FB8}"/>
              </a:ext>
            </a:extLst>
          </p:cNvPr>
          <p:cNvSpPr txBox="1"/>
          <p:nvPr/>
        </p:nvSpPr>
        <p:spPr>
          <a:xfrm>
            <a:off x="1810126" y="2481923"/>
            <a:ext cx="1209868" cy="338554"/>
          </a:xfrm>
          <a:prstGeom prst="rect">
            <a:avLst/>
          </a:prstGeom>
          <a:noFill/>
        </p:spPr>
        <p:txBody>
          <a:bodyPr wrap="square" rtlCol="0">
            <a:spAutoFit/>
          </a:bodyPr>
          <a:lstStyle/>
          <a:p>
            <a:pPr algn="ctr"/>
            <a:r>
              <a:rPr lang="en-US" sz="800" b="1" dirty="0"/>
              <a:t>2016 World’s Highest Paid Actor - $64.5MM</a:t>
            </a:r>
          </a:p>
        </p:txBody>
      </p:sp>
      <p:pic>
        <p:nvPicPr>
          <p:cNvPr id="18" name="Picture 17">
            <a:extLst>
              <a:ext uri="{FF2B5EF4-FFF2-40B4-BE49-F238E27FC236}">
                <a16:creationId xmlns:a16="http://schemas.microsoft.com/office/drawing/2014/main" id="{B08B49C8-4411-490F-A91F-B85635233D8C}"/>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00720" y="1577079"/>
            <a:ext cx="1197759" cy="895513"/>
          </a:xfrm>
          <a:prstGeom prst="rect">
            <a:avLst/>
          </a:prstGeom>
        </p:spPr>
      </p:pic>
      <p:sp>
        <p:nvSpPr>
          <p:cNvPr id="19" name="TextBox 18">
            <a:extLst>
              <a:ext uri="{FF2B5EF4-FFF2-40B4-BE49-F238E27FC236}">
                <a16:creationId xmlns:a16="http://schemas.microsoft.com/office/drawing/2014/main" id="{FFBE86F8-2D70-4D76-AFBF-D7CE6B33C270}"/>
              </a:ext>
            </a:extLst>
          </p:cNvPr>
          <p:cNvSpPr txBox="1"/>
          <p:nvPr/>
        </p:nvSpPr>
        <p:spPr>
          <a:xfrm>
            <a:off x="200720" y="2480988"/>
            <a:ext cx="1197759" cy="338554"/>
          </a:xfrm>
          <a:prstGeom prst="rect">
            <a:avLst/>
          </a:prstGeom>
          <a:noFill/>
        </p:spPr>
        <p:txBody>
          <a:bodyPr wrap="square" rtlCol="0">
            <a:spAutoFit/>
          </a:bodyPr>
          <a:lstStyle/>
          <a:p>
            <a:pPr algn="ctr"/>
            <a:r>
              <a:rPr lang="en-US" sz="800" b="1" dirty="0"/>
              <a:t>“The Rock” – WWE Superstar </a:t>
            </a:r>
          </a:p>
        </p:txBody>
      </p:sp>
      <p:sp>
        <p:nvSpPr>
          <p:cNvPr id="23" name="Arrow: Right 22">
            <a:extLst>
              <a:ext uri="{FF2B5EF4-FFF2-40B4-BE49-F238E27FC236}">
                <a16:creationId xmlns:a16="http://schemas.microsoft.com/office/drawing/2014/main" id="{25567542-C758-412F-867B-DED891E18D5C}"/>
              </a:ext>
            </a:extLst>
          </p:cNvPr>
          <p:cNvSpPr/>
          <p:nvPr/>
        </p:nvSpPr>
        <p:spPr>
          <a:xfrm>
            <a:off x="1439294" y="1980015"/>
            <a:ext cx="317241" cy="20527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A621E1C-6CA2-4AA1-93FC-A456442BD085}"/>
              </a:ext>
            </a:extLst>
          </p:cNvPr>
          <p:cNvSpPr txBox="1"/>
          <p:nvPr/>
        </p:nvSpPr>
        <p:spPr>
          <a:xfrm>
            <a:off x="3161635" y="1328141"/>
            <a:ext cx="2819271" cy="246221"/>
          </a:xfrm>
          <a:prstGeom prst="rect">
            <a:avLst/>
          </a:prstGeom>
          <a:noFill/>
          <a:ln>
            <a:solidFill>
              <a:schemeClr val="tx1"/>
            </a:solidFill>
          </a:ln>
        </p:spPr>
        <p:txBody>
          <a:bodyPr wrap="square" rtlCol="0">
            <a:spAutoFit/>
          </a:bodyPr>
          <a:lstStyle/>
          <a:p>
            <a:pPr algn="ctr"/>
            <a:r>
              <a:rPr lang="en-US" sz="1000" b="1" dirty="0"/>
              <a:t>Chris Pratt</a:t>
            </a:r>
          </a:p>
        </p:txBody>
      </p:sp>
      <p:sp>
        <p:nvSpPr>
          <p:cNvPr id="56" name="TextBox 55">
            <a:extLst>
              <a:ext uri="{FF2B5EF4-FFF2-40B4-BE49-F238E27FC236}">
                <a16:creationId xmlns:a16="http://schemas.microsoft.com/office/drawing/2014/main" id="{2ADE980B-15DF-46DC-9D30-E344824082FF}"/>
              </a:ext>
            </a:extLst>
          </p:cNvPr>
          <p:cNvSpPr txBox="1"/>
          <p:nvPr/>
        </p:nvSpPr>
        <p:spPr>
          <a:xfrm>
            <a:off x="4771038" y="2475706"/>
            <a:ext cx="1209868" cy="415498"/>
          </a:xfrm>
          <a:prstGeom prst="rect">
            <a:avLst/>
          </a:prstGeom>
          <a:noFill/>
        </p:spPr>
        <p:txBody>
          <a:bodyPr wrap="square" rtlCol="0">
            <a:spAutoFit/>
          </a:bodyPr>
          <a:lstStyle/>
          <a:p>
            <a:pPr algn="ctr"/>
            <a:r>
              <a:rPr lang="en-US" sz="700" b="1" dirty="0"/>
              <a:t>“Guardians of the Galaxy Vol. 2” – </a:t>
            </a:r>
          </a:p>
          <a:p>
            <a:pPr algn="ctr"/>
            <a:r>
              <a:rPr lang="en-US" sz="700" b="1" dirty="0"/>
              <a:t>$388MM+ U.S. Gross</a:t>
            </a:r>
          </a:p>
        </p:txBody>
      </p:sp>
      <p:sp>
        <p:nvSpPr>
          <p:cNvPr id="58" name="TextBox 57">
            <a:extLst>
              <a:ext uri="{FF2B5EF4-FFF2-40B4-BE49-F238E27FC236}">
                <a16:creationId xmlns:a16="http://schemas.microsoft.com/office/drawing/2014/main" id="{954FD042-72D5-4384-AF7B-84D38F73BA4C}"/>
              </a:ext>
            </a:extLst>
          </p:cNvPr>
          <p:cNvSpPr txBox="1"/>
          <p:nvPr/>
        </p:nvSpPr>
        <p:spPr>
          <a:xfrm>
            <a:off x="3161632" y="2484102"/>
            <a:ext cx="1197759" cy="338554"/>
          </a:xfrm>
          <a:prstGeom prst="rect">
            <a:avLst/>
          </a:prstGeom>
          <a:noFill/>
        </p:spPr>
        <p:txBody>
          <a:bodyPr wrap="square" rtlCol="0">
            <a:spAutoFit/>
          </a:bodyPr>
          <a:lstStyle/>
          <a:p>
            <a:pPr algn="ctr"/>
            <a:r>
              <a:rPr lang="en-US" sz="800" b="1" dirty="0"/>
              <a:t>“Parks &amp; Recreation”</a:t>
            </a:r>
          </a:p>
        </p:txBody>
      </p:sp>
      <p:sp>
        <p:nvSpPr>
          <p:cNvPr id="59" name="Arrow: Right 58">
            <a:extLst>
              <a:ext uri="{FF2B5EF4-FFF2-40B4-BE49-F238E27FC236}">
                <a16:creationId xmlns:a16="http://schemas.microsoft.com/office/drawing/2014/main" id="{4C734F98-1DF3-4EFB-B9DA-F720C00E1EFC}"/>
              </a:ext>
            </a:extLst>
          </p:cNvPr>
          <p:cNvSpPr/>
          <p:nvPr/>
        </p:nvSpPr>
        <p:spPr>
          <a:xfrm>
            <a:off x="4400206" y="1983129"/>
            <a:ext cx="317241" cy="20527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3108998-8504-4244-8CA5-E3210B92901B}"/>
              </a:ext>
            </a:extLst>
          </p:cNvPr>
          <p:cNvSpPr txBox="1"/>
          <p:nvPr/>
        </p:nvSpPr>
        <p:spPr>
          <a:xfrm>
            <a:off x="199575" y="4472157"/>
            <a:ext cx="2819271" cy="246221"/>
          </a:xfrm>
          <a:prstGeom prst="rect">
            <a:avLst/>
          </a:prstGeom>
          <a:noFill/>
          <a:ln>
            <a:solidFill>
              <a:schemeClr val="tx1"/>
            </a:solidFill>
          </a:ln>
        </p:spPr>
        <p:txBody>
          <a:bodyPr wrap="square" rtlCol="0">
            <a:spAutoFit/>
          </a:bodyPr>
          <a:lstStyle/>
          <a:p>
            <a:pPr algn="ctr"/>
            <a:r>
              <a:rPr lang="en-US" sz="1000" b="1" dirty="0"/>
              <a:t>Shailene Woodley</a:t>
            </a:r>
          </a:p>
        </p:txBody>
      </p:sp>
      <p:sp>
        <p:nvSpPr>
          <p:cNvPr id="62" name="TextBox 61">
            <a:extLst>
              <a:ext uri="{FF2B5EF4-FFF2-40B4-BE49-F238E27FC236}">
                <a16:creationId xmlns:a16="http://schemas.microsoft.com/office/drawing/2014/main" id="{82DCA4B6-A7DB-4950-A252-02DE69F33F51}"/>
              </a:ext>
            </a:extLst>
          </p:cNvPr>
          <p:cNvSpPr txBox="1"/>
          <p:nvPr/>
        </p:nvSpPr>
        <p:spPr>
          <a:xfrm>
            <a:off x="1808978" y="5629053"/>
            <a:ext cx="1209868" cy="415498"/>
          </a:xfrm>
          <a:prstGeom prst="rect">
            <a:avLst/>
          </a:prstGeom>
          <a:noFill/>
        </p:spPr>
        <p:txBody>
          <a:bodyPr wrap="square" rtlCol="0">
            <a:spAutoFit/>
          </a:bodyPr>
          <a:lstStyle/>
          <a:p>
            <a:pPr algn="ctr"/>
            <a:r>
              <a:rPr lang="en-US" sz="700" b="1" dirty="0"/>
              <a:t>2016 People’s Choice Award For Favorite Action Movie Actress</a:t>
            </a:r>
          </a:p>
        </p:txBody>
      </p:sp>
      <p:sp>
        <p:nvSpPr>
          <p:cNvPr id="64" name="TextBox 63">
            <a:extLst>
              <a:ext uri="{FF2B5EF4-FFF2-40B4-BE49-F238E27FC236}">
                <a16:creationId xmlns:a16="http://schemas.microsoft.com/office/drawing/2014/main" id="{2E8875F1-9075-47AE-A71C-52E90424B63E}"/>
              </a:ext>
            </a:extLst>
          </p:cNvPr>
          <p:cNvSpPr txBox="1"/>
          <p:nvPr/>
        </p:nvSpPr>
        <p:spPr>
          <a:xfrm>
            <a:off x="115593" y="5628118"/>
            <a:ext cx="1377301" cy="338554"/>
          </a:xfrm>
          <a:prstGeom prst="rect">
            <a:avLst/>
          </a:prstGeom>
          <a:noFill/>
        </p:spPr>
        <p:txBody>
          <a:bodyPr wrap="square" rtlCol="0">
            <a:spAutoFit/>
          </a:bodyPr>
          <a:lstStyle/>
          <a:p>
            <a:pPr algn="ctr"/>
            <a:r>
              <a:rPr lang="en-US" sz="800" b="1" dirty="0"/>
              <a:t>“The Secret Life of the American Teenager”</a:t>
            </a:r>
          </a:p>
        </p:txBody>
      </p:sp>
      <p:sp>
        <p:nvSpPr>
          <p:cNvPr id="65" name="Arrow: Right 64">
            <a:extLst>
              <a:ext uri="{FF2B5EF4-FFF2-40B4-BE49-F238E27FC236}">
                <a16:creationId xmlns:a16="http://schemas.microsoft.com/office/drawing/2014/main" id="{CCE655E8-A487-4199-A33E-860C9B04C81D}"/>
              </a:ext>
            </a:extLst>
          </p:cNvPr>
          <p:cNvSpPr/>
          <p:nvPr/>
        </p:nvSpPr>
        <p:spPr>
          <a:xfrm>
            <a:off x="1438146" y="5127145"/>
            <a:ext cx="317241" cy="20527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9C3A2FD9-E9FA-4EA1-A512-878DC1CA6839}"/>
              </a:ext>
            </a:extLst>
          </p:cNvPr>
          <p:cNvSpPr txBox="1"/>
          <p:nvPr/>
        </p:nvSpPr>
        <p:spPr>
          <a:xfrm>
            <a:off x="203832" y="2905012"/>
            <a:ext cx="2841046" cy="246221"/>
          </a:xfrm>
          <a:prstGeom prst="rect">
            <a:avLst/>
          </a:prstGeom>
          <a:noFill/>
          <a:ln>
            <a:solidFill>
              <a:schemeClr val="tx1"/>
            </a:solidFill>
          </a:ln>
        </p:spPr>
        <p:txBody>
          <a:bodyPr wrap="square" rtlCol="0">
            <a:spAutoFit/>
          </a:bodyPr>
          <a:lstStyle/>
          <a:p>
            <a:pPr algn="ctr"/>
            <a:r>
              <a:rPr lang="en-US" sz="1000" b="1" dirty="0"/>
              <a:t>Amy Schumer</a:t>
            </a:r>
          </a:p>
        </p:txBody>
      </p:sp>
      <p:sp>
        <p:nvSpPr>
          <p:cNvPr id="68" name="TextBox 67">
            <a:extLst>
              <a:ext uri="{FF2B5EF4-FFF2-40B4-BE49-F238E27FC236}">
                <a16:creationId xmlns:a16="http://schemas.microsoft.com/office/drawing/2014/main" id="{E25203DD-F6FE-43D5-BBBA-AE4B62EBE001}"/>
              </a:ext>
            </a:extLst>
          </p:cNvPr>
          <p:cNvSpPr txBox="1"/>
          <p:nvPr/>
        </p:nvSpPr>
        <p:spPr>
          <a:xfrm>
            <a:off x="1813235" y="4061908"/>
            <a:ext cx="1209868" cy="215444"/>
          </a:xfrm>
          <a:prstGeom prst="rect">
            <a:avLst/>
          </a:prstGeom>
          <a:noFill/>
        </p:spPr>
        <p:txBody>
          <a:bodyPr wrap="square" rtlCol="0">
            <a:spAutoFit/>
          </a:bodyPr>
          <a:lstStyle/>
          <a:p>
            <a:pPr algn="ctr"/>
            <a:r>
              <a:rPr lang="en-US" sz="800" b="1" dirty="0"/>
              <a:t>“</a:t>
            </a:r>
            <a:r>
              <a:rPr lang="en-US" sz="800" b="1" dirty="0" err="1"/>
              <a:t>Trainwreck</a:t>
            </a:r>
            <a:r>
              <a:rPr lang="en-US" sz="800" b="1" dirty="0"/>
              <a:t>”</a:t>
            </a:r>
          </a:p>
        </p:txBody>
      </p:sp>
      <p:sp>
        <p:nvSpPr>
          <p:cNvPr id="70" name="TextBox 69">
            <a:extLst>
              <a:ext uri="{FF2B5EF4-FFF2-40B4-BE49-F238E27FC236}">
                <a16:creationId xmlns:a16="http://schemas.microsoft.com/office/drawing/2014/main" id="{47EDCE5D-A7A5-4DC7-AB2D-17575EC4FAFC}"/>
              </a:ext>
            </a:extLst>
          </p:cNvPr>
          <p:cNvSpPr txBox="1"/>
          <p:nvPr/>
        </p:nvSpPr>
        <p:spPr>
          <a:xfrm>
            <a:off x="203829" y="4060973"/>
            <a:ext cx="1197759" cy="338554"/>
          </a:xfrm>
          <a:prstGeom prst="rect">
            <a:avLst/>
          </a:prstGeom>
          <a:noFill/>
        </p:spPr>
        <p:txBody>
          <a:bodyPr wrap="square" rtlCol="0">
            <a:spAutoFit/>
          </a:bodyPr>
          <a:lstStyle/>
          <a:p>
            <a:pPr algn="ctr"/>
            <a:r>
              <a:rPr lang="en-US" sz="800" b="1" dirty="0"/>
              <a:t>“Inside Amy Schumer”</a:t>
            </a:r>
          </a:p>
        </p:txBody>
      </p:sp>
      <p:sp>
        <p:nvSpPr>
          <p:cNvPr id="71" name="Arrow: Right 70">
            <a:extLst>
              <a:ext uri="{FF2B5EF4-FFF2-40B4-BE49-F238E27FC236}">
                <a16:creationId xmlns:a16="http://schemas.microsoft.com/office/drawing/2014/main" id="{0832BE2C-A7B7-4638-923B-F99107237BA4}"/>
              </a:ext>
            </a:extLst>
          </p:cNvPr>
          <p:cNvSpPr/>
          <p:nvPr/>
        </p:nvSpPr>
        <p:spPr>
          <a:xfrm>
            <a:off x="1442403" y="3560000"/>
            <a:ext cx="317241" cy="20527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2F569CB1-2EFE-4B6A-B613-E5B4BE9B4394}"/>
              </a:ext>
            </a:extLst>
          </p:cNvPr>
          <p:cNvSpPr txBox="1"/>
          <p:nvPr/>
        </p:nvSpPr>
        <p:spPr>
          <a:xfrm>
            <a:off x="3164744" y="2908126"/>
            <a:ext cx="2819271" cy="246221"/>
          </a:xfrm>
          <a:prstGeom prst="rect">
            <a:avLst/>
          </a:prstGeom>
          <a:noFill/>
          <a:ln>
            <a:solidFill>
              <a:schemeClr val="tx1"/>
            </a:solidFill>
          </a:ln>
        </p:spPr>
        <p:txBody>
          <a:bodyPr wrap="square" rtlCol="0">
            <a:spAutoFit/>
          </a:bodyPr>
          <a:lstStyle/>
          <a:p>
            <a:pPr algn="ctr"/>
            <a:r>
              <a:rPr lang="en-US" sz="1000" b="1" dirty="0"/>
              <a:t>Kristen Wiig, Kate McKinnon, Leslie Jones</a:t>
            </a:r>
          </a:p>
        </p:txBody>
      </p:sp>
      <p:sp>
        <p:nvSpPr>
          <p:cNvPr id="74" name="TextBox 73">
            <a:extLst>
              <a:ext uri="{FF2B5EF4-FFF2-40B4-BE49-F238E27FC236}">
                <a16:creationId xmlns:a16="http://schemas.microsoft.com/office/drawing/2014/main" id="{B157075E-B98F-4C72-887E-AAD803A6D7C2}"/>
              </a:ext>
            </a:extLst>
          </p:cNvPr>
          <p:cNvSpPr txBox="1"/>
          <p:nvPr/>
        </p:nvSpPr>
        <p:spPr>
          <a:xfrm>
            <a:off x="4774147" y="4065022"/>
            <a:ext cx="1209868" cy="215444"/>
          </a:xfrm>
          <a:prstGeom prst="rect">
            <a:avLst/>
          </a:prstGeom>
          <a:noFill/>
        </p:spPr>
        <p:txBody>
          <a:bodyPr wrap="square" rtlCol="0">
            <a:spAutoFit/>
          </a:bodyPr>
          <a:lstStyle/>
          <a:p>
            <a:pPr algn="ctr"/>
            <a:r>
              <a:rPr lang="en-US" sz="800" b="1" dirty="0"/>
              <a:t>“Ghostbusters”</a:t>
            </a:r>
          </a:p>
        </p:txBody>
      </p:sp>
      <p:sp>
        <p:nvSpPr>
          <p:cNvPr id="76" name="TextBox 75">
            <a:extLst>
              <a:ext uri="{FF2B5EF4-FFF2-40B4-BE49-F238E27FC236}">
                <a16:creationId xmlns:a16="http://schemas.microsoft.com/office/drawing/2014/main" id="{0CB2A0FC-A340-4F29-9C63-EFA4D302FE88}"/>
              </a:ext>
            </a:extLst>
          </p:cNvPr>
          <p:cNvSpPr txBox="1"/>
          <p:nvPr/>
        </p:nvSpPr>
        <p:spPr>
          <a:xfrm>
            <a:off x="3164741" y="4064087"/>
            <a:ext cx="1197759" cy="338554"/>
          </a:xfrm>
          <a:prstGeom prst="rect">
            <a:avLst/>
          </a:prstGeom>
          <a:noFill/>
        </p:spPr>
        <p:txBody>
          <a:bodyPr wrap="square" rtlCol="0">
            <a:spAutoFit/>
          </a:bodyPr>
          <a:lstStyle/>
          <a:p>
            <a:pPr algn="ctr"/>
            <a:r>
              <a:rPr lang="en-US" sz="800" b="1" dirty="0"/>
              <a:t>“Saturday Night Live”</a:t>
            </a:r>
          </a:p>
        </p:txBody>
      </p:sp>
      <p:sp>
        <p:nvSpPr>
          <p:cNvPr id="77" name="Arrow: Right 76">
            <a:extLst>
              <a:ext uri="{FF2B5EF4-FFF2-40B4-BE49-F238E27FC236}">
                <a16:creationId xmlns:a16="http://schemas.microsoft.com/office/drawing/2014/main" id="{D6287E42-1DAE-4D6E-A6EB-DEC89D6D47E1}"/>
              </a:ext>
            </a:extLst>
          </p:cNvPr>
          <p:cNvSpPr/>
          <p:nvPr/>
        </p:nvSpPr>
        <p:spPr>
          <a:xfrm>
            <a:off x="4403315" y="3563114"/>
            <a:ext cx="317241" cy="20527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A003752-C1FF-49E2-902C-B08A856441AA}"/>
              </a:ext>
            </a:extLst>
          </p:cNvPr>
          <p:cNvSpPr txBox="1"/>
          <p:nvPr/>
        </p:nvSpPr>
        <p:spPr>
          <a:xfrm>
            <a:off x="6103881" y="2908126"/>
            <a:ext cx="2819271" cy="246221"/>
          </a:xfrm>
          <a:prstGeom prst="rect">
            <a:avLst/>
          </a:prstGeom>
          <a:noFill/>
          <a:ln>
            <a:solidFill>
              <a:schemeClr val="tx1"/>
            </a:solidFill>
          </a:ln>
        </p:spPr>
        <p:txBody>
          <a:bodyPr wrap="square" rtlCol="0">
            <a:spAutoFit/>
          </a:bodyPr>
          <a:lstStyle/>
          <a:p>
            <a:pPr algn="ctr"/>
            <a:r>
              <a:rPr lang="en-US" sz="1000" b="1" dirty="0"/>
              <a:t>Donald Glover</a:t>
            </a:r>
          </a:p>
        </p:txBody>
      </p:sp>
      <p:sp>
        <p:nvSpPr>
          <p:cNvPr id="80" name="TextBox 79">
            <a:extLst>
              <a:ext uri="{FF2B5EF4-FFF2-40B4-BE49-F238E27FC236}">
                <a16:creationId xmlns:a16="http://schemas.microsoft.com/office/drawing/2014/main" id="{7DD6D248-81D6-4668-8B47-D61B95043FBB}"/>
              </a:ext>
            </a:extLst>
          </p:cNvPr>
          <p:cNvSpPr txBox="1"/>
          <p:nvPr/>
        </p:nvSpPr>
        <p:spPr>
          <a:xfrm>
            <a:off x="7649001" y="4065022"/>
            <a:ext cx="1358129" cy="338554"/>
          </a:xfrm>
          <a:prstGeom prst="rect">
            <a:avLst/>
          </a:prstGeom>
          <a:noFill/>
        </p:spPr>
        <p:txBody>
          <a:bodyPr wrap="square" rtlCol="0">
            <a:spAutoFit/>
          </a:bodyPr>
          <a:lstStyle/>
          <a:p>
            <a:pPr algn="ctr"/>
            <a:r>
              <a:rPr lang="en-US" sz="800" b="1" dirty="0" err="1"/>
              <a:t>Lando</a:t>
            </a:r>
            <a:r>
              <a:rPr lang="en-US" sz="800" b="1" dirty="0"/>
              <a:t> </a:t>
            </a:r>
            <a:r>
              <a:rPr lang="en-US" sz="800" b="1" dirty="0" err="1"/>
              <a:t>Calrissian</a:t>
            </a:r>
            <a:r>
              <a:rPr lang="en-US" sz="800" b="1" dirty="0"/>
              <a:t> in the new “Han Solo” movie</a:t>
            </a:r>
          </a:p>
        </p:txBody>
      </p:sp>
      <p:pic>
        <p:nvPicPr>
          <p:cNvPr id="81" name="Picture 80">
            <a:extLst>
              <a:ext uri="{FF2B5EF4-FFF2-40B4-BE49-F238E27FC236}">
                <a16:creationId xmlns:a16="http://schemas.microsoft.com/office/drawing/2014/main" id="{C7C58A5E-CA70-448A-AD73-8B4FA58DD953}"/>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6103878" y="3160178"/>
            <a:ext cx="1197759" cy="895513"/>
          </a:xfrm>
          <a:prstGeom prst="rect">
            <a:avLst/>
          </a:prstGeom>
        </p:spPr>
      </p:pic>
      <p:sp>
        <p:nvSpPr>
          <p:cNvPr id="82" name="TextBox 81">
            <a:extLst>
              <a:ext uri="{FF2B5EF4-FFF2-40B4-BE49-F238E27FC236}">
                <a16:creationId xmlns:a16="http://schemas.microsoft.com/office/drawing/2014/main" id="{11F5B648-736F-47E6-B6E6-76C27DD264DB}"/>
              </a:ext>
            </a:extLst>
          </p:cNvPr>
          <p:cNvSpPr txBox="1"/>
          <p:nvPr/>
        </p:nvSpPr>
        <p:spPr>
          <a:xfrm>
            <a:off x="6103878" y="4064087"/>
            <a:ext cx="1197759" cy="215444"/>
          </a:xfrm>
          <a:prstGeom prst="rect">
            <a:avLst/>
          </a:prstGeom>
          <a:noFill/>
        </p:spPr>
        <p:txBody>
          <a:bodyPr wrap="square" rtlCol="0">
            <a:spAutoFit/>
          </a:bodyPr>
          <a:lstStyle/>
          <a:p>
            <a:pPr algn="ctr"/>
            <a:r>
              <a:rPr lang="en-US" sz="800" b="1" dirty="0"/>
              <a:t>“Atlanta”</a:t>
            </a:r>
          </a:p>
        </p:txBody>
      </p:sp>
      <p:sp>
        <p:nvSpPr>
          <p:cNvPr id="83" name="Arrow: Right 82">
            <a:extLst>
              <a:ext uri="{FF2B5EF4-FFF2-40B4-BE49-F238E27FC236}">
                <a16:creationId xmlns:a16="http://schemas.microsoft.com/office/drawing/2014/main" id="{44FB4BC2-7DBB-42C5-A039-CEC184F1A981}"/>
              </a:ext>
            </a:extLst>
          </p:cNvPr>
          <p:cNvSpPr/>
          <p:nvPr/>
        </p:nvSpPr>
        <p:spPr>
          <a:xfrm>
            <a:off x="7342452" y="3563114"/>
            <a:ext cx="317241" cy="20527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8EA28673-D311-482E-816B-E0481FEC9D16}"/>
              </a:ext>
            </a:extLst>
          </p:cNvPr>
          <p:cNvSpPr txBox="1"/>
          <p:nvPr/>
        </p:nvSpPr>
        <p:spPr>
          <a:xfrm>
            <a:off x="6098672" y="1328174"/>
            <a:ext cx="2819271" cy="246221"/>
          </a:xfrm>
          <a:prstGeom prst="rect">
            <a:avLst/>
          </a:prstGeom>
          <a:noFill/>
          <a:ln>
            <a:solidFill>
              <a:schemeClr val="tx1"/>
            </a:solidFill>
          </a:ln>
        </p:spPr>
        <p:txBody>
          <a:bodyPr wrap="square" rtlCol="0">
            <a:spAutoFit/>
          </a:bodyPr>
          <a:lstStyle/>
          <a:p>
            <a:pPr algn="ctr"/>
            <a:r>
              <a:rPr lang="en-US" sz="1000" b="1" dirty="0"/>
              <a:t>Blake Lively</a:t>
            </a:r>
          </a:p>
        </p:txBody>
      </p:sp>
      <p:sp>
        <p:nvSpPr>
          <p:cNvPr id="86" name="TextBox 85">
            <a:extLst>
              <a:ext uri="{FF2B5EF4-FFF2-40B4-BE49-F238E27FC236}">
                <a16:creationId xmlns:a16="http://schemas.microsoft.com/office/drawing/2014/main" id="{052C2A79-7C06-42EC-BB48-D6E31D2BBAD9}"/>
              </a:ext>
            </a:extLst>
          </p:cNvPr>
          <p:cNvSpPr txBox="1"/>
          <p:nvPr/>
        </p:nvSpPr>
        <p:spPr>
          <a:xfrm>
            <a:off x="7565023" y="2475739"/>
            <a:ext cx="1491785" cy="415498"/>
          </a:xfrm>
          <a:prstGeom prst="rect">
            <a:avLst/>
          </a:prstGeom>
          <a:noFill/>
        </p:spPr>
        <p:txBody>
          <a:bodyPr wrap="square" rtlCol="0">
            <a:spAutoFit/>
          </a:bodyPr>
          <a:lstStyle/>
          <a:p>
            <a:pPr algn="ctr"/>
            <a:r>
              <a:rPr lang="en-US" sz="700" b="1" dirty="0"/>
              <a:t>2017 People’s Choice Award For Favorite Dramatic </a:t>
            </a:r>
          </a:p>
          <a:p>
            <a:pPr algn="ctr"/>
            <a:r>
              <a:rPr lang="en-US" sz="700" b="1" dirty="0"/>
              <a:t>Movie Actress</a:t>
            </a:r>
          </a:p>
        </p:txBody>
      </p:sp>
      <p:sp>
        <p:nvSpPr>
          <p:cNvPr id="88" name="TextBox 87">
            <a:extLst>
              <a:ext uri="{FF2B5EF4-FFF2-40B4-BE49-F238E27FC236}">
                <a16:creationId xmlns:a16="http://schemas.microsoft.com/office/drawing/2014/main" id="{49C8E3BB-86CD-4B56-A3AC-BFCC75CD66D0}"/>
              </a:ext>
            </a:extLst>
          </p:cNvPr>
          <p:cNvSpPr txBox="1"/>
          <p:nvPr/>
        </p:nvSpPr>
        <p:spPr>
          <a:xfrm>
            <a:off x="6098669" y="2484135"/>
            <a:ext cx="1197759" cy="215444"/>
          </a:xfrm>
          <a:prstGeom prst="rect">
            <a:avLst/>
          </a:prstGeom>
          <a:noFill/>
        </p:spPr>
        <p:txBody>
          <a:bodyPr wrap="square" rtlCol="0">
            <a:spAutoFit/>
          </a:bodyPr>
          <a:lstStyle/>
          <a:p>
            <a:pPr algn="ctr"/>
            <a:r>
              <a:rPr lang="en-US" sz="800" b="1" dirty="0"/>
              <a:t>“Gossip Girl”</a:t>
            </a:r>
          </a:p>
        </p:txBody>
      </p:sp>
      <p:sp>
        <p:nvSpPr>
          <p:cNvPr id="89" name="Arrow: Right 88">
            <a:extLst>
              <a:ext uri="{FF2B5EF4-FFF2-40B4-BE49-F238E27FC236}">
                <a16:creationId xmlns:a16="http://schemas.microsoft.com/office/drawing/2014/main" id="{83BE523F-7CC2-4970-82F7-D968F3043CC9}"/>
              </a:ext>
            </a:extLst>
          </p:cNvPr>
          <p:cNvSpPr/>
          <p:nvPr/>
        </p:nvSpPr>
        <p:spPr>
          <a:xfrm>
            <a:off x="7337243" y="1983162"/>
            <a:ext cx="317241" cy="20527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87B8F1AC-F9E8-41F3-BDE9-96AB795A85E2}"/>
              </a:ext>
            </a:extLst>
          </p:cNvPr>
          <p:cNvSpPr txBox="1"/>
          <p:nvPr/>
        </p:nvSpPr>
        <p:spPr>
          <a:xfrm>
            <a:off x="6113218" y="4466326"/>
            <a:ext cx="2819271" cy="246221"/>
          </a:xfrm>
          <a:prstGeom prst="rect">
            <a:avLst/>
          </a:prstGeom>
          <a:noFill/>
          <a:ln>
            <a:solidFill>
              <a:schemeClr val="tx1"/>
            </a:solidFill>
          </a:ln>
        </p:spPr>
        <p:txBody>
          <a:bodyPr wrap="square" rtlCol="0">
            <a:spAutoFit/>
          </a:bodyPr>
          <a:lstStyle/>
          <a:p>
            <a:pPr algn="ctr"/>
            <a:r>
              <a:rPr lang="en-US" sz="1000" b="1" dirty="0"/>
              <a:t>Zendaya</a:t>
            </a:r>
          </a:p>
        </p:txBody>
      </p:sp>
      <p:sp>
        <p:nvSpPr>
          <p:cNvPr id="92" name="TextBox 91">
            <a:extLst>
              <a:ext uri="{FF2B5EF4-FFF2-40B4-BE49-F238E27FC236}">
                <a16:creationId xmlns:a16="http://schemas.microsoft.com/office/drawing/2014/main" id="{61D98CD4-E5AF-467F-979F-1A62D9EEFABF}"/>
              </a:ext>
            </a:extLst>
          </p:cNvPr>
          <p:cNvSpPr txBox="1"/>
          <p:nvPr/>
        </p:nvSpPr>
        <p:spPr>
          <a:xfrm>
            <a:off x="7722621" y="5623222"/>
            <a:ext cx="1209868" cy="415498"/>
          </a:xfrm>
          <a:prstGeom prst="rect">
            <a:avLst/>
          </a:prstGeom>
          <a:noFill/>
        </p:spPr>
        <p:txBody>
          <a:bodyPr wrap="square" rtlCol="0">
            <a:spAutoFit/>
          </a:bodyPr>
          <a:lstStyle/>
          <a:p>
            <a:pPr algn="ctr"/>
            <a:r>
              <a:rPr lang="en-US" sz="700" b="1" dirty="0"/>
              <a:t>2017 Teen Choice Award Winner For Summer Movie Actress</a:t>
            </a:r>
          </a:p>
        </p:txBody>
      </p:sp>
      <p:sp>
        <p:nvSpPr>
          <p:cNvPr id="94" name="TextBox 93">
            <a:extLst>
              <a:ext uri="{FF2B5EF4-FFF2-40B4-BE49-F238E27FC236}">
                <a16:creationId xmlns:a16="http://schemas.microsoft.com/office/drawing/2014/main" id="{E91CB1DE-448A-4CCF-B68F-378ADBBF7FA8}"/>
              </a:ext>
            </a:extLst>
          </p:cNvPr>
          <p:cNvSpPr txBox="1"/>
          <p:nvPr/>
        </p:nvSpPr>
        <p:spPr>
          <a:xfrm>
            <a:off x="6113215" y="5622287"/>
            <a:ext cx="1197759" cy="215444"/>
          </a:xfrm>
          <a:prstGeom prst="rect">
            <a:avLst/>
          </a:prstGeom>
          <a:noFill/>
        </p:spPr>
        <p:txBody>
          <a:bodyPr wrap="square" rtlCol="0">
            <a:spAutoFit/>
          </a:bodyPr>
          <a:lstStyle/>
          <a:p>
            <a:pPr algn="ctr"/>
            <a:r>
              <a:rPr lang="en-US" sz="800" b="1" dirty="0"/>
              <a:t>“K.C. Undercover”</a:t>
            </a:r>
          </a:p>
        </p:txBody>
      </p:sp>
      <p:sp>
        <p:nvSpPr>
          <p:cNvPr id="95" name="Arrow: Right 94">
            <a:extLst>
              <a:ext uri="{FF2B5EF4-FFF2-40B4-BE49-F238E27FC236}">
                <a16:creationId xmlns:a16="http://schemas.microsoft.com/office/drawing/2014/main" id="{98735B63-2767-4CAA-9D57-77B6E817DBFF}"/>
              </a:ext>
            </a:extLst>
          </p:cNvPr>
          <p:cNvSpPr/>
          <p:nvPr/>
        </p:nvSpPr>
        <p:spPr>
          <a:xfrm>
            <a:off x="7351789" y="5121314"/>
            <a:ext cx="317241" cy="20527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9A638A24-5345-4F52-A668-F54E69DF784C}"/>
              </a:ext>
            </a:extLst>
          </p:cNvPr>
          <p:cNvSpPr txBox="1"/>
          <p:nvPr/>
        </p:nvSpPr>
        <p:spPr>
          <a:xfrm>
            <a:off x="3176014" y="4466326"/>
            <a:ext cx="2819271" cy="246221"/>
          </a:xfrm>
          <a:prstGeom prst="rect">
            <a:avLst/>
          </a:prstGeom>
          <a:noFill/>
          <a:ln>
            <a:solidFill>
              <a:schemeClr val="tx1"/>
            </a:solidFill>
          </a:ln>
        </p:spPr>
        <p:txBody>
          <a:bodyPr wrap="square" rtlCol="0">
            <a:spAutoFit/>
          </a:bodyPr>
          <a:lstStyle/>
          <a:p>
            <a:pPr algn="ctr"/>
            <a:r>
              <a:rPr lang="en-US" sz="1000" b="1" dirty="0"/>
              <a:t>Steve Carell</a:t>
            </a:r>
          </a:p>
        </p:txBody>
      </p:sp>
      <p:sp>
        <p:nvSpPr>
          <p:cNvPr id="98" name="TextBox 97">
            <a:extLst>
              <a:ext uri="{FF2B5EF4-FFF2-40B4-BE49-F238E27FC236}">
                <a16:creationId xmlns:a16="http://schemas.microsoft.com/office/drawing/2014/main" id="{7B42277E-C105-470C-94CE-09CFDD4DE744}"/>
              </a:ext>
            </a:extLst>
          </p:cNvPr>
          <p:cNvSpPr txBox="1"/>
          <p:nvPr/>
        </p:nvSpPr>
        <p:spPr>
          <a:xfrm>
            <a:off x="4785417" y="5623222"/>
            <a:ext cx="1209868" cy="215444"/>
          </a:xfrm>
          <a:prstGeom prst="rect">
            <a:avLst/>
          </a:prstGeom>
          <a:noFill/>
        </p:spPr>
        <p:txBody>
          <a:bodyPr wrap="square" rtlCol="0">
            <a:spAutoFit/>
          </a:bodyPr>
          <a:lstStyle/>
          <a:p>
            <a:pPr algn="ctr"/>
            <a:r>
              <a:rPr lang="en-US" sz="800" b="1" dirty="0"/>
              <a:t>“The Big Short”</a:t>
            </a:r>
          </a:p>
        </p:txBody>
      </p:sp>
      <p:sp>
        <p:nvSpPr>
          <p:cNvPr id="100" name="TextBox 99">
            <a:extLst>
              <a:ext uri="{FF2B5EF4-FFF2-40B4-BE49-F238E27FC236}">
                <a16:creationId xmlns:a16="http://schemas.microsoft.com/office/drawing/2014/main" id="{DB6FE54A-0656-4E22-8A00-39080FFD89BE}"/>
              </a:ext>
            </a:extLst>
          </p:cNvPr>
          <p:cNvSpPr txBox="1"/>
          <p:nvPr/>
        </p:nvSpPr>
        <p:spPr>
          <a:xfrm>
            <a:off x="3176011" y="5622287"/>
            <a:ext cx="1197759" cy="215444"/>
          </a:xfrm>
          <a:prstGeom prst="rect">
            <a:avLst/>
          </a:prstGeom>
          <a:noFill/>
        </p:spPr>
        <p:txBody>
          <a:bodyPr wrap="square" rtlCol="0">
            <a:spAutoFit/>
          </a:bodyPr>
          <a:lstStyle/>
          <a:p>
            <a:pPr algn="ctr"/>
            <a:r>
              <a:rPr lang="en-US" sz="800" b="1" dirty="0"/>
              <a:t>“The Office”</a:t>
            </a:r>
          </a:p>
        </p:txBody>
      </p:sp>
      <p:sp>
        <p:nvSpPr>
          <p:cNvPr id="101" name="Arrow: Right 100">
            <a:extLst>
              <a:ext uri="{FF2B5EF4-FFF2-40B4-BE49-F238E27FC236}">
                <a16:creationId xmlns:a16="http://schemas.microsoft.com/office/drawing/2014/main" id="{7EC95564-6855-47EA-B24C-8B67238F4028}"/>
              </a:ext>
            </a:extLst>
          </p:cNvPr>
          <p:cNvSpPr/>
          <p:nvPr/>
        </p:nvSpPr>
        <p:spPr>
          <a:xfrm>
            <a:off x="4414585" y="5121314"/>
            <a:ext cx="317241" cy="205274"/>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D4D082F-93A5-4E20-85DC-FE886AAE324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118945" y="3166885"/>
            <a:ext cx="1182692" cy="872885"/>
          </a:xfrm>
          <a:prstGeom prst="rect">
            <a:avLst/>
          </a:prstGeom>
          <a:ln>
            <a:solidFill>
              <a:schemeClr val="tx1"/>
            </a:solidFill>
          </a:ln>
        </p:spPr>
      </p:pic>
      <p:sp>
        <p:nvSpPr>
          <p:cNvPr id="60" name="Text Placeholder 4">
            <a:extLst>
              <a:ext uri="{FF2B5EF4-FFF2-40B4-BE49-F238E27FC236}">
                <a16:creationId xmlns:a16="http://schemas.microsoft.com/office/drawing/2014/main" id="{809D905C-F6C5-43DE-B5F3-EB1742A63CEC}"/>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885631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24FBC43-7544-497D-ABB9-C9A52CA41B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21779" y="1579324"/>
            <a:ext cx="1550603" cy="1022965"/>
          </a:xfrm>
          <a:prstGeom prst="rect">
            <a:avLst/>
          </a:prstGeom>
          <a:ln>
            <a:solidFill>
              <a:schemeClr val="tx1"/>
            </a:solidFill>
          </a:ln>
        </p:spPr>
      </p:pic>
      <p:pic>
        <p:nvPicPr>
          <p:cNvPr id="31" name="Picture 30">
            <a:extLst>
              <a:ext uri="{FF2B5EF4-FFF2-40B4-BE49-F238E27FC236}">
                <a16:creationId xmlns:a16="http://schemas.microsoft.com/office/drawing/2014/main" id="{AE827B51-B76F-44C3-A713-592D6DCCF3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041" y="4787202"/>
            <a:ext cx="1538143" cy="1048459"/>
          </a:xfrm>
          <a:prstGeom prst="rect">
            <a:avLst/>
          </a:prstGeom>
          <a:ln>
            <a:solidFill>
              <a:schemeClr val="tx1"/>
            </a:solidFill>
          </a:ln>
        </p:spPr>
      </p:pic>
      <p:pic>
        <p:nvPicPr>
          <p:cNvPr id="30" name="Picture 29">
            <a:extLst>
              <a:ext uri="{FF2B5EF4-FFF2-40B4-BE49-F238E27FC236}">
                <a16:creationId xmlns:a16="http://schemas.microsoft.com/office/drawing/2014/main" id="{8B4EE39C-F573-4483-B18C-AA342291CD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1136" y="4793335"/>
            <a:ext cx="1544352" cy="1042327"/>
          </a:xfrm>
          <a:prstGeom prst="rect">
            <a:avLst/>
          </a:prstGeom>
          <a:ln>
            <a:solidFill>
              <a:schemeClr val="tx1"/>
            </a:solidFill>
          </a:ln>
        </p:spPr>
      </p:pic>
      <p:pic>
        <p:nvPicPr>
          <p:cNvPr id="29" name="Picture 28">
            <a:extLst>
              <a:ext uri="{FF2B5EF4-FFF2-40B4-BE49-F238E27FC236}">
                <a16:creationId xmlns:a16="http://schemas.microsoft.com/office/drawing/2014/main" id="{7BC9559F-C9E2-46EC-9B85-88960680F21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20992" y="4793335"/>
            <a:ext cx="1544334" cy="1031128"/>
          </a:xfrm>
          <a:prstGeom prst="rect">
            <a:avLst/>
          </a:prstGeom>
          <a:ln>
            <a:solidFill>
              <a:schemeClr val="tx1"/>
            </a:solidFill>
          </a:ln>
        </p:spPr>
      </p:pic>
      <p:pic>
        <p:nvPicPr>
          <p:cNvPr id="28" name="Picture 27">
            <a:extLst>
              <a:ext uri="{FF2B5EF4-FFF2-40B4-BE49-F238E27FC236}">
                <a16:creationId xmlns:a16="http://schemas.microsoft.com/office/drawing/2014/main" id="{1458526B-2037-4752-8AF6-D49515A47E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7843" y="4771646"/>
            <a:ext cx="1533574" cy="1052817"/>
          </a:xfrm>
          <a:prstGeom prst="rect">
            <a:avLst/>
          </a:prstGeom>
          <a:ln>
            <a:solidFill>
              <a:schemeClr val="tx1"/>
            </a:solidFill>
          </a:ln>
        </p:spPr>
      </p:pic>
      <p:pic>
        <p:nvPicPr>
          <p:cNvPr id="22" name="Picture 21">
            <a:extLst>
              <a:ext uri="{FF2B5EF4-FFF2-40B4-BE49-F238E27FC236}">
                <a16:creationId xmlns:a16="http://schemas.microsoft.com/office/drawing/2014/main" id="{0943E986-E3FC-40F6-9C8B-D7675D8197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24112" y="3160562"/>
            <a:ext cx="1541214" cy="1054015"/>
          </a:xfrm>
          <a:prstGeom prst="rect">
            <a:avLst/>
          </a:prstGeom>
          <a:ln>
            <a:solidFill>
              <a:schemeClr val="tx1"/>
            </a:solidFill>
          </a:ln>
        </p:spPr>
      </p:pic>
      <p:pic>
        <p:nvPicPr>
          <p:cNvPr id="21" name="Picture 20">
            <a:extLst>
              <a:ext uri="{FF2B5EF4-FFF2-40B4-BE49-F238E27FC236}">
                <a16:creationId xmlns:a16="http://schemas.microsoft.com/office/drawing/2014/main" id="{9B4D9DEC-323B-4689-9A74-2B76958F5DC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13981" y="3166985"/>
            <a:ext cx="1541211" cy="1040170"/>
          </a:xfrm>
          <a:prstGeom prst="rect">
            <a:avLst/>
          </a:prstGeom>
          <a:ln>
            <a:solidFill>
              <a:schemeClr val="tx1"/>
            </a:solidFill>
          </a:ln>
        </p:spPr>
      </p:pic>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77659" y="460183"/>
            <a:ext cx="8982364" cy="762128"/>
          </a:xfrm>
        </p:spPr>
        <p:txBody>
          <a:bodyPr/>
          <a:lstStyle/>
          <a:p>
            <a:r>
              <a:rPr lang="en-US" dirty="0"/>
              <a:t>Many Of Today’s Biggest Musicians Also Had Their Big Break In TV</a:t>
            </a:r>
          </a:p>
        </p:txBody>
      </p:sp>
      <p:sp>
        <p:nvSpPr>
          <p:cNvPr id="113" name="TextBox 112">
            <a:extLst>
              <a:ext uri="{FF2B5EF4-FFF2-40B4-BE49-F238E27FC236}">
                <a16:creationId xmlns:a16="http://schemas.microsoft.com/office/drawing/2014/main" id="{4D7695C1-B04C-45B0-8909-F6319DA6C201}"/>
              </a:ext>
            </a:extLst>
          </p:cNvPr>
          <p:cNvSpPr txBox="1"/>
          <p:nvPr/>
        </p:nvSpPr>
        <p:spPr>
          <a:xfrm>
            <a:off x="200725" y="1325027"/>
            <a:ext cx="1550554" cy="246221"/>
          </a:xfrm>
          <a:prstGeom prst="rect">
            <a:avLst/>
          </a:prstGeom>
          <a:noFill/>
          <a:ln>
            <a:solidFill>
              <a:schemeClr val="tx1"/>
            </a:solidFill>
          </a:ln>
        </p:spPr>
        <p:txBody>
          <a:bodyPr wrap="square" rtlCol="0">
            <a:spAutoFit/>
          </a:bodyPr>
          <a:lstStyle/>
          <a:p>
            <a:pPr algn="ctr"/>
            <a:r>
              <a:rPr lang="en-US" sz="1000" b="1" dirty="0"/>
              <a:t>Lucy Hale</a:t>
            </a:r>
          </a:p>
        </p:txBody>
      </p:sp>
      <p:sp>
        <p:nvSpPr>
          <p:cNvPr id="116" name="TextBox 115">
            <a:extLst>
              <a:ext uri="{FF2B5EF4-FFF2-40B4-BE49-F238E27FC236}">
                <a16:creationId xmlns:a16="http://schemas.microsoft.com/office/drawing/2014/main" id="{9ACD8B6F-186A-4E38-8E3D-6FF0FC226F4D}"/>
              </a:ext>
            </a:extLst>
          </p:cNvPr>
          <p:cNvSpPr txBox="1"/>
          <p:nvPr/>
        </p:nvSpPr>
        <p:spPr>
          <a:xfrm>
            <a:off x="200720" y="2602289"/>
            <a:ext cx="1541227" cy="215444"/>
          </a:xfrm>
          <a:prstGeom prst="rect">
            <a:avLst/>
          </a:prstGeom>
          <a:noFill/>
        </p:spPr>
        <p:txBody>
          <a:bodyPr wrap="square" rtlCol="0">
            <a:spAutoFit/>
          </a:bodyPr>
          <a:lstStyle/>
          <a:p>
            <a:pPr algn="ctr"/>
            <a:r>
              <a:rPr lang="en-US" sz="800" b="1" dirty="0"/>
              <a:t>“Pretty Little Liars”</a:t>
            </a:r>
          </a:p>
        </p:txBody>
      </p:sp>
      <p:sp>
        <p:nvSpPr>
          <p:cNvPr id="152" name="TextBox 151">
            <a:extLst>
              <a:ext uri="{FF2B5EF4-FFF2-40B4-BE49-F238E27FC236}">
                <a16:creationId xmlns:a16="http://schemas.microsoft.com/office/drawing/2014/main" id="{BD22F847-528C-47B9-8968-C95FA3C37503}"/>
              </a:ext>
            </a:extLst>
          </p:cNvPr>
          <p:cNvSpPr txBox="1"/>
          <p:nvPr/>
        </p:nvSpPr>
        <p:spPr>
          <a:xfrm>
            <a:off x="2004649" y="1169509"/>
            <a:ext cx="1550554" cy="400110"/>
          </a:xfrm>
          <a:prstGeom prst="rect">
            <a:avLst/>
          </a:prstGeom>
          <a:noFill/>
          <a:ln>
            <a:solidFill>
              <a:schemeClr val="tx1"/>
            </a:solidFill>
          </a:ln>
        </p:spPr>
        <p:txBody>
          <a:bodyPr wrap="square" rtlCol="0">
            <a:spAutoFit/>
          </a:bodyPr>
          <a:lstStyle/>
          <a:p>
            <a:pPr algn="ctr"/>
            <a:r>
              <a:rPr lang="en-US" sz="1000" b="1" dirty="0"/>
              <a:t>Donald Glover / Childish Gambino</a:t>
            </a:r>
          </a:p>
        </p:txBody>
      </p:sp>
      <p:sp>
        <p:nvSpPr>
          <p:cNvPr id="153" name="TextBox 152">
            <a:extLst>
              <a:ext uri="{FF2B5EF4-FFF2-40B4-BE49-F238E27FC236}">
                <a16:creationId xmlns:a16="http://schemas.microsoft.com/office/drawing/2014/main" id="{97BAAC46-813E-4B31-971B-D6E633FFCFF0}"/>
              </a:ext>
            </a:extLst>
          </p:cNvPr>
          <p:cNvSpPr txBox="1"/>
          <p:nvPr/>
        </p:nvSpPr>
        <p:spPr>
          <a:xfrm>
            <a:off x="3808571" y="1325027"/>
            <a:ext cx="1550554" cy="246221"/>
          </a:xfrm>
          <a:prstGeom prst="rect">
            <a:avLst/>
          </a:prstGeom>
          <a:noFill/>
          <a:ln>
            <a:solidFill>
              <a:schemeClr val="tx1"/>
            </a:solidFill>
          </a:ln>
        </p:spPr>
        <p:txBody>
          <a:bodyPr wrap="square" rtlCol="0">
            <a:spAutoFit/>
          </a:bodyPr>
          <a:lstStyle/>
          <a:p>
            <a:pPr algn="ctr"/>
            <a:r>
              <a:rPr lang="en-US" sz="1000" b="1" dirty="0"/>
              <a:t>Miley Cyrus</a:t>
            </a:r>
          </a:p>
        </p:txBody>
      </p:sp>
      <p:sp>
        <p:nvSpPr>
          <p:cNvPr id="154" name="TextBox 153">
            <a:extLst>
              <a:ext uri="{FF2B5EF4-FFF2-40B4-BE49-F238E27FC236}">
                <a16:creationId xmlns:a16="http://schemas.microsoft.com/office/drawing/2014/main" id="{591A078C-5668-47B5-B71E-BE29A2AE94AC}"/>
              </a:ext>
            </a:extLst>
          </p:cNvPr>
          <p:cNvSpPr txBox="1"/>
          <p:nvPr/>
        </p:nvSpPr>
        <p:spPr>
          <a:xfrm>
            <a:off x="5621828" y="1322119"/>
            <a:ext cx="1550554" cy="246221"/>
          </a:xfrm>
          <a:prstGeom prst="rect">
            <a:avLst/>
          </a:prstGeom>
          <a:noFill/>
          <a:ln>
            <a:solidFill>
              <a:schemeClr val="tx1"/>
            </a:solidFill>
          </a:ln>
        </p:spPr>
        <p:txBody>
          <a:bodyPr wrap="square" rtlCol="0">
            <a:spAutoFit/>
          </a:bodyPr>
          <a:lstStyle/>
          <a:p>
            <a:pPr algn="ctr"/>
            <a:r>
              <a:rPr lang="en-US" sz="1000" b="1" dirty="0"/>
              <a:t>Chris Daughtry</a:t>
            </a:r>
          </a:p>
        </p:txBody>
      </p:sp>
      <p:sp>
        <p:nvSpPr>
          <p:cNvPr id="155" name="TextBox 154">
            <a:extLst>
              <a:ext uri="{FF2B5EF4-FFF2-40B4-BE49-F238E27FC236}">
                <a16:creationId xmlns:a16="http://schemas.microsoft.com/office/drawing/2014/main" id="{C065622B-1525-44C0-931E-CE219CE09EAB}"/>
              </a:ext>
            </a:extLst>
          </p:cNvPr>
          <p:cNvSpPr txBox="1"/>
          <p:nvPr/>
        </p:nvSpPr>
        <p:spPr>
          <a:xfrm>
            <a:off x="7416417" y="1325229"/>
            <a:ext cx="1550554" cy="246221"/>
          </a:xfrm>
          <a:prstGeom prst="rect">
            <a:avLst/>
          </a:prstGeom>
          <a:noFill/>
          <a:ln>
            <a:solidFill>
              <a:schemeClr val="tx1"/>
            </a:solidFill>
          </a:ln>
        </p:spPr>
        <p:txBody>
          <a:bodyPr wrap="square" rtlCol="0">
            <a:spAutoFit/>
          </a:bodyPr>
          <a:lstStyle/>
          <a:p>
            <a:pPr algn="ctr"/>
            <a:r>
              <a:rPr lang="en-US" sz="1000" b="1" dirty="0"/>
              <a:t>Ariana Grande</a:t>
            </a:r>
          </a:p>
        </p:txBody>
      </p:sp>
      <p:pic>
        <p:nvPicPr>
          <p:cNvPr id="8" name="Picture 7">
            <a:extLst>
              <a:ext uri="{FF2B5EF4-FFF2-40B4-BE49-F238E27FC236}">
                <a16:creationId xmlns:a16="http://schemas.microsoft.com/office/drawing/2014/main" id="{867C3B2B-2645-4BC3-901C-13F43AEAEF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0813" y="1568341"/>
            <a:ext cx="1540466" cy="1018900"/>
          </a:xfrm>
          <a:prstGeom prst="rect">
            <a:avLst/>
          </a:prstGeom>
          <a:ln>
            <a:solidFill>
              <a:schemeClr val="tx1"/>
            </a:solidFill>
          </a:ln>
        </p:spPr>
      </p:pic>
      <p:pic>
        <p:nvPicPr>
          <p:cNvPr id="156" name="Picture 155">
            <a:extLst>
              <a:ext uri="{FF2B5EF4-FFF2-40B4-BE49-F238E27FC236}">
                <a16:creationId xmlns:a16="http://schemas.microsoft.com/office/drawing/2014/main" id="{F72FFE07-E734-4245-88F4-95D2E7FB91A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13982" y="1571450"/>
            <a:ext cx="1541212" cy="1015791"/>
          </a:xfrm>
          <a:prstGeom prst="rect">
            <a:avLst/>
          </a:prstGeom>
          <a:ln>
            <a:solidFill>
              <a:schemeClr val="tx1"/>
            </a:solidFill>
          </a:ln>
        </p:spPr>
      </p:pic>
      <p:sp>
        <p:nvSpPr>
          <p:cNvPr id="157" name="TextBox 156">
            <a:extLst>
              <a:ext uri="{FF2B5EF4-FFF2-40B4-BE49-F238E27FC236}">
                <a16:creationId xmlns:a16="http://schemas.microsoft.com/office/drawing/2014/main" id="{3CF0F9B5-AD14-44E8-A9AB-0504A6D424F7}"/>
              </a:ext>
            </a:extLst>
          </p:cNvPr>
          <p:cNvSpPr txBox="1"/>
          <p:nvPr/>
        </p:nvSpPr>
        <p:spPr>
          <a:xfrm>
            <a:off x="2013967" y="2605400"/>
            <a:ext cx="1541227" cy="215444"/>
          </a:xfrm>
          <a:prstGeom prst="rect">
            <a:avLst/>
          </a:prstGeom>
          <a:noFill/>
        </p:spPr>
        <p:txBody>
          <a:bodyPr wrap="square" rtlCol="0">
            <a:spAutoFit/>
          </a:bodyPr>
          <a:lstStyle/>
          <a:p>
            <a:pPr algn="ctr"/>
            <a:r>
              <a:rPr lang="en-US" sz="800" b="1" dirty="0"/>
              <a:t>“Atlanta”</a:t>
            </a:r>
          </a:p>
        </p:txBody>
      </p:sp>
      <p:pic>
        <p:nvPicPr>
          <p:cNvPr id="10" name="Picture 9">
            <a:extLst>
              <a:ext uri="{FF2B5EF4-FFF2-40B4-BE49-F238E27FC236}">
                <a16:creationId xmlns:a16="http://schemas.microsoft.com/office/drawing/2014/main" id="{F9A2535C-E672-46F9-ABF2-3F6732A33EC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17898" y="1571450"/>
            <a:ext cx="1541228" cy="1025617"/>
          </a:xfrm>
          <a:prstGeom prst="rect">
            <a:avLst/>
          </a:prstGeom>
          <a:ln>
            <a:solidFill>
              <a:schemeClr val="tx1"/>
            </a:solidFill>
          </a:ln>
        </p:spPr>
      </p:pic>
      <p:sp>
        <p:nvSpPr>
          <p:cNvPr id="158" name="TextBox 157">
            <a:extLst>
              <a:ext uri="{FF2B5EF4-FFF2-40B4-BE49-F238E27FC236}">
                <a16:creationId xmlns:a16="http://schemas.microsoft.com/office/drawing/2014/main" id="{D16D2B79-0AEC-4F0E-9B9B-C6DA902CCD92}"/>
              </a:ext>
            </a:extLst>
          </p:cNvPr>
          <p:cNvSpPr txBox="1"/>
          <p:nvPr/>
        </p:nvSpPr>
        <p:spPr>
          <a:xfrm>
            <a:off x="3817885" y="2608509"/>
            <a:ext cx="1541227" cy="215444"/>
          </a:xfrm>
          <a:prstGeom prst="rect">
            <a:avLst/>
          </a:prstGeom>
          <a:noFill/>
        </p:spPr>
        <p:txBody>
          <a:bodyPr wrap="square" rtlCol="0">
            <a:spAutoFit/>
          </a:bodyPr>
          <a:lstStyle/>
          <a:p>
            <a:pPr algn="ctr"/>
            <a:r>
              <a:rPr lang="en-US" sz="800" b="1" dirty="0"/>
              <a:t>“Hannah Montana”</a:t>
            </a:r>
          </a:p>
        </p:txBody>
      </p:sp>
      <p:sp>
        <p:nvSpPr>
          <p:cNvPr id="159" name="TextBox 158">
            <a:extLst>
              <a:ext uri="{FF2B5EF4-FFF2-40B4-BE49-F238E27FC236}">
                <a16:creationId xmlns:a16="http://schemas.microsoft.com/office/drawing/2014/main" id="{66603058-D5EF-4311-9487-6AFEEF0326CF}"/>
              </a:ext>
            </a:extLst>
          </p:cNvPr>
          <p:cNvSpPr txBox="1"/>
          <p:nvPr/>
        </p:nvSpPr>
        <p:spPr>
          <a:xfrm>
            <a:off x="5621805" y="2602287"/>
            <a:ext cx="1541227" cy="215444"/>
          </a:xfrm>
          <a:prstGeom prst="rect">
            <a:avLst/>
          </a:prstGeom>
          <a:noFill/>
        </p:spPr>
        <p:txBody>
          <a:bodyPr wrap="square" rtlCol="0">
            <a:spAutoFit/>
          </a:bodyPr>
          <a:lstStyle/>
          <a:p>
            <a:pPr algn="ctr"/>
            <a:r>
              <a:rPr lang="en-US" sz="800" b="1" dirty="0"/>
              <a:t>“American Idol”</a:t>
            </a:r>
          </a:p>
        </p:txBody>
      </p:sp>
      <p:pic>
        <p:nvPicPr>
          <p:cNvPr id="13" name="Picture 12">
            <a:extLst>
              <a:ext uri="{FF2B5EF4-FFF2-40B4-BE49-F238E27FC236}">
                <a16:creationId xmlns:a16="http://schemas.microsoft.com/office/drawing/2014/main" id="{B69E535A-2DC7-4F32-816F-5609374383A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425711" y="1568339"/>
            <a:ext cx="1541259" cy="1028727"/>
          </a:xfrm>
          <a:prstGeom prst="rect">
            <a:avLst/>
          </a:prstGeom>
          <a:ln>
            <a:solidFill>
              <a:schemeClr val="tx1"/>
            </a:solidFill>
          </a:ln>
        </p:spPr>
      </p:pic>
      <p:sp>
        <p:nvSpPr>
          <p:cNvPr id="160" name="TextBox 159">
            <a:extLst>
              <a:ext uri="{FF2B5EF4-FFF2-40B4-BE49-F238E27FC236}">
                <a16:creationId xmlns:a16="http://schemas.microsoft.com/office/drawing/2014/main" id="{171ED444-8FFF-49BF-9962-FA66FD19D027}"/>
              </a:ext>
            </a:extLst>
          </p:cNvPr>
          <p:cNvSpPr txBox="1"/>
          <p:nvPr/>
        </p:nvSpPr>
        <p:spPr>
          <a:xfrm>
            <a:off x="7416396" y="2605396"/>
            <a:ext cx="1541227" cy="215444"/>
          </a:xfrm>
          <a:prstGeom prst="rect">
            <a:avLst/>
          </a:prstGeom>
          <a:noFill/>
        </p:spPr>
        <p:txBody>
          <a:bodyPr wrap="square" rtlCol="0">
            <a:spAutoFit/>
          </a:bodyPr>
          <a:lstStyle/>
          <a:p>
            <a:pPr algn="ctr"/>
            <a:r>
              <a:rPr lang="en-US" sz="800" b="1" dirty="0"/>
              <a:t>“Victorious”</a:t>
            </a:r>
          </a:p>
        </p:txBody>
      </p:sp>
      <p:sp>
        <p:nvSpPr>
          <p:cNvPr id="161" name="TextBox 160">
            <a:extLst>
              <a:ext uri="{FF2B5EF4-FFF2-40B4-BE49-F238E27FC236}">
                <a16:creationId xmlns:a16="http://schemas.microsoft.com/office/drawing/2014/main" id="{C41E0131-D679-41A4-AC30-8AADBADB7BCF}"/>
              </a:ext>
            </a:extLst>
          </p:cNvPr>
          <p:cNvSpPr txBox="1"/>
          <p:nvPr/>
        </p:nvSpPr>
        <p:spPr>
          <a:xfrm>
            <a:off x="203831" y="2923673"/>
            <a:ext cx="1550554" cy="246221"/>
          </a:xfrm>
          <a:prstGeom prst="rect">
            <a:avLst/>
          </a:prstGeom>
          <a:noFill/>
          <a:ln>
            <a:solidFill>
              <a:schemeClr val="tx1"/>
            </a:solidFill>
          </a:ln>
        </p:spPr>
        <p:txBody>
          <a:bodyPr wrap="square" rtlCol="0">
            <a:spAutoFit/>
          </a:bodyPr>
          <a:lstStyle/>
          <a:p>
            <a:pPr algn="ctr"/>
            <a:r>
              <a:rPr lang="en-US" sz="1000" b="1" dirty="0"/>
              <a:t>Drake</a:t>
            </a:r>
          </a:p>
        </p:txBody>
      </p:sp>
      <p:sp>
        <p:nvSpPr>
          <p:cNvPr id="162" name="TextBox 161">
            <a:extLst>
              <a:ext uri="{FF2B5EF4-FFF2-40B4-BE49-F238E27FC236}">
                <a16:creationId xmlns:a16="http://schemas.microsoft.com/office/drawing/2014/main" id="{D4A5C3B3-EC67-4D48-92AD-1D68502478F5}"/>
              </a:ext>
            </a:extLst>
          </p:cNvPr>
          <p:cNvSpPr txBox="1"/>
          <p:nvPr/>
        </p:nvSpPr>
        <p:spPr>
          <a:xfrm>
            <a:off x="203826" y="4200935"/>
            <a:ext cx="1541227" cy="338554"/>
          </a:xfrm>
          <a:prstGeom prst="rect">
            <a:avLst/>
          </a:prstGeom>
          <a:noFill/>
        </p:spPr>
        <p:txBody>
          <a:bodyPr wrap="square" rtlCol="0">
            <a:spAutoFit/>
          </a:bodyPr>
          <a:lstStyle/>
          <a:p>
            <a:pPr algn="ctr"/>
            <a:r>
              <a:rPr lang="en-US" sz="800" b="1" dirty="0"/>
              <a:t>“</a:t>
            </a:r>
            <a:r>
              <a:rPr lang="en-US" sz="800" b="1" dirty="0" err="1"/>
              <a:t>Degrassi</a:t>
            </a:r>
            <a:r>
              <a:rPr lang="en-US" sz="800" b="1" dirty="0"/>
              <a:t>: The Next Generation”</a:t>
            </a:r>
          </a:p>
        </p:txBody>
      </p:sp>
      <p:sp>
        <p:nvSpPr>
          <p:cNvPr id="163" name="TextBox 162">
            <a:extLst>
              <a:ext uri="{FF2B5EF4-FFF2-40B4-BE49-F238E27FC236}">
                <a16:creationId xmlns:a16="http://schemas.microsoft.com/office/drawing/2014/main" id="{42369271-5A1B-42F5-B60F-A5E2D0DB4D50}"/>
              </a:ext>
            </a:extLst>
          </p:cNvPr>
          <p:cNvSpPr txBox="1"/>
          <p:nvPr/>
        </p:nvSpPr>
        <p:spPr>
          <a:xfrm>
            <a:off x="2007755" y="2908117"/>
            <a:ext cx="1550554" cy="246221"/>
          </a:xfrm>
          <a:prstGeom prst="rect">
            <a:avLst/>
          </a:prstGeom>
          <a:noFill/>
          <a:ln>
            <a:solidFill>
              <a:schemeClr val="tx1"/>
            </a:solidFill>
          </a:ln>
        </p:spPr>
        <p:txBody>
          <a:bodyPr wrap="square" rtlCol="0">
            <a:spAutoFit/>
          </a:bodyPr>
          <a:lstStyle/>
          <a:p>
            <a:pPr algn="ctr"/>
            <a:r>
              <a:rPr lang="en-US" sz="1000" b="1" dirty="0"/>
              <a:t>Kelly Clarkson</a:t>
            </a:r>
          </a:p>
        </p:txBody>
      </p:sp>
      <p:sp>
        <p:nvSpPr>
          <p:cNvPr id="164" name="TextBox 163">
            <a:extLst>
              <a:ext uri="{FF2B5EF4-FFF2-40B4-BE49-F238E27FC236}">
                <a16:creationId xmlns:a16="http://schemas.microsoft.com/office/drawing/2014/main" id="{7A34A7A0-AAEB-41B7-B996-FE74DCE0A7CC}"/>
              </a:ext>
            </a:extLst>
          </p:cNvPr>
          <p:cNvSpPr txBox="1"/>
          <p:nvPr/>
        </p:nvSpPr>
        <p:spPr>
          <a:xfrm>
            <a:off x="3811677" y="2923673"/>
            <a:ext cx="1550554" cy="246221"/>
          </a:xfrm>
          <a:prstGeom prst="rect">
            <a:avLst/>
          </a:prstGeom>
          <a:noFill/>
          <a:ln>
            <a:solidFill>
              <a:schemeClr val="tx1"/>
            </a:solidFill>
          </a:ln>
        </p:spPr>
        <p:txBody>
          <a:bodyPr wrap="square" rtlCol="0">
            <a:spAutoFit/>
          </a:bodyPr>
          <a:lstStyle/>
          <a:p>
            <a:pPr algn="ctr"/>
            <a:r>
              <a:rPr lang="en-US" sz="1000" b="1" dirty="0"/>
              <a:t>Selena Gomez</a:t>
            </a:r>
          </a:p>
        </p:txBody>
      </p:sp>
      <p:sp>
        <p:nvSpPr>
          <p:cNvPr id="165" name="TextBox 164">
            <a:extLst>
              <a:ext uri="{FF2B5EF4-FFF2-40B4-BE49-F238E27FC236}">
                <a16:creationId xmlns:a16="http://schemas.microsoft.com/office/drawing/2014/main" id="{93E53884-F930-40E6-A0C7-14752E51A5BA}"/>
              </a:ext>
            </a:extLst>
          </p:cNvPr>
          <p:cNvSpPr txBox="1"/>
          <p:nvPr/>
        </p:nvSpPr>
        <p:spPr>
          <a:xfrm>
            <a:off x="5624934" y="2920765"/>
            <a:ext cx="1550554" cy="246221"/>
          </a:xfrm>
          <a:prstGeom prst="rect">
            <a:avLst/>
          </a:prstGeom>
          <a:noFill/>
          <a:ln>
            <a:solidFill>
              <a:schemeClr val="tx1"/>
            </a:solidFill>
          </a:ln>
        </p:spPr>
        <p:txBody>
          <a:bodyPr wrap="square" rtlCol="0">
            <a:spAutoFit/>
          </a:bodyPr>
          <a:lstStyle/>
          <a:p>
            <a:pPr algn="ctr"/>
            <a:r>
              <a:rPr lang="en-US" sz="1000" b="1" dirty="0"/>
              <a:t>Demi Lovato</a:t>
            </a:r>
          </a:p>
        </p:txBody>
      </p:sp>
      <p:sp>
        <p:nvSpPr>
          <p:cNvPr id="166" name="TextBox 165">
            <a:extLst>
              <a:ext uri="{FF2B5EF4-FFF2-40B4-BE49-F238E27FC236}">
                <a16:creationId xmlns:a16="http://schemas.microsoft.com/office/drawing/2014/main" id="{88AC5343-024E-4C44-B308-39D83AEA3544}"/>
              </a:ext>
            </a:extLst>
          </p:cNvPr>
          <p:cNvSpPr txBox="1"/>
          <p:nvPr/>
        </p:nvSpPr>
        <p:spPr>
          <a:xfrm>
            <a:off x="7419523" y="2923875"/>
            <a:ext cx="1550554" cy="246221"/>
          </a:xfrm>
          <a:prstGeom prst="rect">
            <a:avLst/>
          </a:prstGeom>
          <a:noFill/>
          <a:ln>
            <a:solidFill>
              <a:schemeClr val="tx1"/>
            </a:solidFill>
          </a:ln>
        </p:spPr>
        <p:txBody>
          <a:bodyPr wrap="square" rtlCol="0">
            <a:spAutoFit/>
          </a:bodyPr>
          <a:lstStyle/>
          <a:p>
            <a:pPr algn="ctr"/>
            <a:r>
              <a:rPr lang="en-US" sz="1000" b="1" dirty="0"/>
              <a:t>Carrie Underwood</a:t>
            </a:r>
          </a:p>
        </p:txBody>
      </p:sp>
      <p:sp>
        <p:nvSpPr>
          <p:cNvPr id="169" name="TextBox 168">
            <a:extLst>
              <a:ext uri="{FF2B5EF4-FFF2-40B4-BE49-F238E27FC236}">
                <a16:creationId xmlns:a16="http://schemas.microsoft.com/office/drawing/2014/main" id="{7D3B05DC-D69B-4885-A2BD-F3385FBF6A93}"/>
              </a:ext>
            </a:extLst>
          </p:cNvPr>
          <p:cNvSpPr txBox="1"/>
          <p:nvPr/>
        </p:nvSpPr>
        <p:spPr>
          <a:xfrm>
            <a:off x="2017073" y="4204046"/>
            <a:ext cx="1541227" cy="215444"/>
          </a:xfrm>
          <a:prstGeom prst="rect">
            <a:avLst/>
          </a:prstGeom>
          <a:noFill/>
        </p:spPr>
        <p:txBody>
          <a:bodyPr wrap="square" rtlCol="0">
            <a:spAutoFit/>
          </a:bodyPr>
          <a:lstStyle/>
          <a:p>
            <a:pPr algn="ctr"/>
            <a:r>
              <a:rPr lang="en-US" sz="800" b="1" dirty="0"/>
              <a:t>“American Idol”</a:t>
            </a:r>
          </a:p>
        </p:txBody>
      </p:sp>
      <p:sp>
        <p:nvSpPr>
          <p:cNvPr id="171" name="TextBox 170">
            <a:extLst>
              <a:ext uri="{FF2B5EF4-FFF2-40B4-BE49-F238E27FC236}">
                <a16:creationId xmlns:a16="http://schemas.microsoft.com/office/drawing/2014/main" id="{30DB32F1-A0D7-460A-BCC9-3D1694F252E2}"/>
              </a:ext>
            </a:extLst>
          </p:cNvPr>
          <p:cNvSpPr txBox="1"/>
          <p:nvPr/>
        </p:nvSpPr>
        <p:spPr>
          <a:xfrm>
            <a:off x="3820991" y="4207155"/>
            <a:ext cx="1541227" cy="215444"/>
          </a:xfrm>
          <a:prstGeom prst="rect">
            <a:avLst/>
          </a:prstGeom>
          <a:noFill/>
        </p:spPr>
        <p:txBody>
          <a:bodyPr wrap="square" rtlCol="0">
            <a:spAutoFit/>
          </a:bodyPr>
          <a:lstStyle/>
          <a:p>
            <a:pPr algn="ctr"/>
            <a:r>
              <a:rPr lang="en-US" sz="800" b="1" dirty="0"/>
              <a:t>“Wizards of Waverly Place”</a:t>
            </a:r>
          </a:p>
        </p:txBody>
      </p:sp>
      <p:sp>
        <p:nvSpPr>
          <p:cNvPr id="173" name="TextBox 172">
            <a:extLst>
              <a:ext uri="{FF2B5EF4-FFF2-40B4-BE49-F238E27FC236}">
                <a16:creationId xmlns:a16="http://schemas.microsoft.com/office/drawing/2014/main" id="{8B8EEDF2-B357-49CE-BFA4-84FFFD94E542}"/>
              </a:ext>
            </a:extLst>
          </p:cNvPr>
          <p:cNvSpPr txBox="1"/>
          <p:nvPr/>
        </p:nvSpPr>
        <p:spPr>
          <a:xfrm>
            <a:off x="5624911" y="4200933"/>
            <a:ext cx="1541227" cy="215444"/>
          </a:xfrm>
          <a:prstGeom prst="rect">
            <a:avLst/>
          </a:prstGeom>
          <a:noFill/>
        </p:spPr>
        <p:txBody>
          <a:bodyPr wrap="square" rtlCol="0">
            <a:spAutoFit/>
          </a:bodyPr>
          <a:lstStyle/>
          <a:p>
            <a:pPr algn="ctr"/>
            <a:r>
              <a:rPr lang="en-US" sz="800" b="1" dirty="0"/>
              <a:t>“Barney &amp; Friends”</a:t>
            </a:r>
          </a:p>
        </p:txBody>
      </p:sp>
      <p:sp>
        <p:nvSpPr>
          <p:cNvPr id="175" name="TextBox 174">
            <a:extLst>
              <a:ext uri="{FF2B5EF4-FFF2-40B4-BE49-F238E27FC236}">
                <a16:creationId xmlns:a16="http://schemas.microsoft.com/office/drawing/2014/main" id="{F1711219-F2CE-425A-A7A4-009B2006BB37}"/>
              </a:ext>
            </a:extLst>
          </p:cNvPr>
          <p:cNvSpPr txBox="1"/>
          <p:nvPr/>
        </p:nvSpPr>
        <p:spPr>
          <a:xfrm>
            <a:off x="7419502" y="4204042"/>
            <a:ext cx="1541227" cy="215444"/>
          </a:xfrm>
          <a:prstGeom prst="rect">
            <a:avLst/>
          </a:prstGeom>
          <a:noFill/>
        </p:spPr>
        <p:txBody>
          <a:bodyPr wrap="square" rtlCol="0">
            <a:spAutoFit/>
          </a:bodyPr>
          <a:lstStyle/>
          <a:p>
            <a:pPr algn="ctr"/>
            <a:r>
              <a:rPr lang="en-US" sz="800" b="1" dirty="0"/>
              <a:t>“American Idol”</a:t>
            </a:r>
          </a:p>
        </p:txBody>
      </p:sp>
      <p:sp>
        <p:nvSpPr>
          <p:cNvPr id="176" name="TextBox 175">
            <a:extLst>
              <a:ext uri="{FF2B5EF4-FFF2-40B4-BE49-F238E27FC236}">
                <a16:creationId xmlns:a16="http://schemas.microsoft.com/office/drawing/2014/main" id="{DF6683AD-6EA1-420B-A8D6-4C2279CD79F8}"/>
              </a:ext>
            </a:extLst>
          </p:cNvPr>
          <p:cNvSpPr txBox="1"/>
          <p:nvPr/>
        </p:nvSpPr>
        <p:spPr>
          <a:xfrm>
            <a:off x="206939" y="4540981"/>
            <a:ext cx="1550554" cy="246221"/>
          </a:xfrm>
          <a:prstGeom prst="rect">
            <a:avLst/>
          </a:prstGeom>
          <a:noFill/>
          <a:ln>
            <a:solidFill>
              <a:schemeClr val="tx1"/>
            </a:solidFill>
          </a:ln>
        </p:spPr>
        <p:txBody>
          <a:bodyPr wrap="square" rtlCol="0">
            <a:spAutoFit/>
          </a:bodyPr>
          <a:lstStyle/>
          <a:p>
            <a:pPr algn="ctr"/>
            <a:r>
              <a:rPr lang="en-US" sz="1000" b="1" dirty="0"/>
              <a:t>Britney Spears</a:t>
            </a:r>
          </a:p>
        </p:txBody>
      </p:sp>
      <p:sp>
        <p:nvSpPr>
          <p:cNvPr id="177" name="TextBox 176">
            <a:extLst>
              <a:ext uri="{FF2B5EF4-FFF2-40B4-BE49-F238E27FC236}">
                <a16:creationId xmlns:a16="http://schemas.microsoft.com/office/drawing/2014/main" id="{B4365827-2F39-476C-AE7A-D0AE223DB43A}"/>
              </a:ext>
            </a:extLst>
          </p:cNvPr>
          <p:cNvSpPr txBox="1"/>
          <p:nvPr/>
        </p:nvSpPr>
        <p:spPr>
          <a:xfrm>
            <a:off x="206934" y="5818243"/>
            <a:ext cx="1541227" cy="215444"/>
          </a:xfrm>
          <a:prstGeom prst="rect">
            <a:avLst/>
          </a:prstGeom>
          <a:noFill/>
        </p:spPr>
        <p:txBody>
          <a:bodyPr wrap="square" rtlCol="0">
            <a:spAutoFit/>
          </a:bodyPr>
          <a:lstStyle/>
          <a:p>
            <a:pPr algn="ctr"/>
            <a:r>
              <a:rPr lang="en-US" sz="800" b="1" dirty="0"/>
              <a:t>“The Mickey Mouse Club”</a:t>
            </a:r>
          </a:p>
        </p:txBody>
      </p:sp>
      <p:sp>
        <p:nvSpPr>
          <p:cNvPr id="178" name="TextBox 177">
            <a:extLst>
              <a:ext uri="{FF2B5EF4-FFF2-40B4-BE49-F238E27FC236}">
                <a16:creationId xmlns:a16="http://schemas.microsoft.com/office/drawing/2014/main" id="{1BDD6FB6-5BBC-496A-8BEE-54B70F830098}"/>
              </a:ext>
            </a:extLst>
          </p:cNvPr>
          <p:cNvSpPr txBox="1"/>
          <p:nvPr/>
        </p:nvSpPr>
        <p:spPr>
          <a:xfrm>
            <a:off x="2010863" y="4525425"/>
            <a:ext cx="1550554" cy="246221"/>
          </a:xfrm>
          <a:prstGeom prst="rect">
            <a:avLst/>
          </a:prstGeom>
          <a:noFill/>
          <a:ln>
            <a:solidFill>
              <a:schemeClr val="tx1"/>
            </a:solidFill>
          </a:ln>
        </p:spPr>
        <p:txBody>
          <a:bodyPr wrap="square" rtlCol="0">
            <a:spAutoFit/>
          </a:bodyPr>
          <a:lstStyle/>
          <a:p>
            <a:pPr algn="ctr"/>
            <a:r>
              <a:rPr lang="en-US" sz="1000" b="1" dirty="0"/>
              <a:t>Miranda Cosgrove</a:t>
            </a:r>
          </a:p>
        </p:txBody>
      </p:sp>
      <p:sp>
        <p:nvSpPr>
          <p:cNvPr id="179" name="TextBox 178">
            <a:extLst>
              <a:ext uri="{FF2B5EF4-FFF2-40B4-BE49-F238E27FC236}">
                <a16:creationId xmlns:a16="http://schemas.microsoft.com/office/drawing/2014/main" id="{E749C97C-71B6-48B2-AA33-507F46D46FA0}"/>
              </a:ext>
            </a:extLst>
          </p:cNvPr>
          <p:cNvSpPr txBox="1"/>
          <p:nvPr/>
        </p:nvSpPr>
        <p:spPr>
          <a:xfrm>
            <a:off x="3814785" y="4540981"/>
            <a:ext cx="1550554" cy="246221"/>
          </a:xfrm>
          <a:prstGeom prst="rect">
            <a:avLst/>
          </a:prstGeom>
          <a:noFill/>
          <a:ln>
            <a:solidFill>
              <a:schemeClr val="tx1"/>
            </a:solidFill>
          </a:ln>
        </p:spPr>
        <p:txBody>
          <a:bodyPr wrap="square" rtlCol="0">
            <a:spAutoFit/>
          </a:bodyPr>
          <a:lstStyle/>
          <a:p>
            <a:pPr algn="ctr"/>
            <a:r>
              <a:rPr lang="en-US" sz="1000" b="1" dirty="0"/>
              <a:t>Justin Timberlake</a:t>
            </a:r>
          </a:p>
        </p:txBody>
      </p:sp>
      <p:sp>
        <p:nvSpPr>
          <p:cNvPr id="180" name="TextBox 179">
            <a:extLst>
              <a:ext uri="{FF2B5EF4-FFF2-40B4-BE49-F238E27FC236}">
                <a16:creationId xmlns:a16="http://schemas.microsoft.com/office/drawing/2014/main" id="{EB564C0F-2256-4CE4-8F43-AC5F8039E083}"/>
              </a:ext>
            </a:extLst>
          </p:cNvPr>
          <p:cNvSpPr txBox="1"/>
          <p:nvPr/>
        </p:nvSpPr>
        <p:spPr>
          <a:xfrm>
            <a:off x="5628042" y="4538073"/>
            <a:ext cx="1550554" cy="246221"/>
          </a:xfrm>
          <a:prstGeom prst="rect">
            <a:avLst/>
          </a:prstGeom>
          <a:noFill/>
          <a:ln>
            <a:solidFill>
              <a:schemeClr val="tx1"/>
            </a:solidFill>
          </a:ln>
        </p:spPr>
        <p:txBody>
          <a:bodyPr wrap="square" rtlCol="0">
            <a:spAutoFit/>
          </a:bodyPr>
          <a:lstStyle/>
          <a:p>
            <a:pPr algn="ctr"/>
            <a:r>
              <a:rPr lang="en-US" sz="1000" b="1" dirty="0"/>
              <a:t>Lea Michele</a:t>
            </a:r>
          </a:p>
        </p:txBody>
      </p:sp>
      <p:sp>
        <p:nvSpPr>
          <p:cNvPr id="181" name="TextBox 180">
            <a:extLst>
              <a:ext uri="{FF2B5EF4-FFF2-40B4-BE49-F238E27FC236}">
                <a16:creationId xmlns:a16="http://schemas.microsoft.com/office/drawing/2014/main" id="{6DE3312B-D73E-4366-A1A2-34B8DE3E6DE3}"/>
              </a:ext>
            </a:extLst>
          </p:cNvPr>
          <p:cNvSpPr txBox="1"/>
          <p:nvPr/>
        </p:nvSpPr>
        <p:spPr>
          <a:xfrm>
            <a:off x="7422631" y="4541183"/>
            <a:ext cx="1550554" cy="246221"/>
          </a:xfrm>
          <a:prstGeom prst="rect">
            <a:avLst/>
          </a:prstGeom>
          <a:noFill/>
          <a:ln>
            <a:solidFill>
              <a:schemeClr val="tx1"/>
            </a:solidFill>
          </a:ln>
        </p:spPr>
        <p:txBody>
          <a:bodyPr wrap="square" rtlCol="0">
            <a:spAutoFit/>
          </a:bodyPr>
          <a:lstStyle/>
          <a:p>
            <a:pPr algn="ctr"/>
            <a:r>
              <a:rPr lang="en-US" sz="1000" b="1" dirty="0"/>
              <a:t>The Jonas Brothers</a:t>
            </a:r>
          </a:p>
        </p:txBody>
      </p:sp>
      <p:sp>
        <p:nvSpPr>
          <p:cNvPr id="184" name="TextBox 183">
            <a:extLst>
              <a:ext uri="{FF2B5EF4-FFF2-40B4-BE49-F238E27FC236}">
                <a16:creationId xmlns:a16="http://schemas.microsoft.com/office/drawing/2014/main" id="{0B0B5288-72A5-4154-B2C5-BFAD86535E9F}"/>
              </a:ext>
            </a:extLst>
          </p:cNvPr>
          <p:cNvSpPr txBox="1"/>
          <p:nvPr/>
        </p:nvSpPr>
        <p:spPr>
          <a:xfrm>
            <a:off x="2020181" y="5821354"/>
            <a:ext cx="1541227" cy="215444"/>
          </a:xfrm>
          <a:prstGeom prst="rect">
            <a:avLst/>
          </a:prstGeom>
          <a:noFill/>
        </p:spPr>
        <p:txBody>
          <a:bodyPr wrap="square" rtlCol="0">
            <a:spAutoFit/>
          </a:bodyPr>
          <a:lstStyle/>
          <a:p>
            <a:pPr algn="ctr"/>
            <a:r>
              <a:rPr lang="en-US" sz="800" b="1" dirty="0"/>
              <a:t>“</a:t>
            </a:r>
            <a:r>
              <a:rPr lang="en-US" sz="800" b="1" dirty="0" err="1"/>
              <a:t>iCarly</a:t>
            </a:r>
            <a:r>
              <a:rPr lang="en-US" sz="800" b="1" dirty="0"/>
              <a:t>”</a:t>
            </a:r>
          </a:p>
        </p:txBody>
      </p:sp>
      <p:sp>
        <p:nvSpPr>
          <p:cNvPr id="186" name="TextBox 185">
            <a:extLst>
              <a:ext uri="{FF2B5EF4-FFF2-40B4-BE49-F238E27FC236}">
                <a16:creationId xmlns:a16="http://schemas.microsoft.com/office/drawing/2014/main" id="{BD4C267A-8B9B-427F-9FBA-4899AB7B8CEB}"/>
              </a:ext>
            </a:extLst>
          </p:cNvPr>
          <p:cNvSpPr txBox="1"/>
          <p:nvPr/>
        </p:nvSpPr>
        <p:spPr>
          <a:xfrm>
            <a:off x="3824099" y="5824463"/>
            <a:ext cx="1541227" cy="215444"/>
          </a:xfrm>
          <a:prstGeom prst="rect">
            <a:avLst/>
          </a:prstGeom>
          <a:noFill/>
        </p:spPr>
        <p:txBody>
          <a:bodyPr wrap="square" rtlCol="0">
            <a:spAutoFit/>
          </a:bodyPr>
          <a:lstStyle/>
          <a:p>
            <a:pPr algn="ctr"/>
            <a:r>
              <a:rPr lang="en-US" sz="800" b="1" dirty="0"/>
              <a:t>“The Mickey Mouse Club”</a:t>
            </a:r>
          </a:p>
        </p:txBody>
      </p:sp>
      <p:sp>
        <p:nvSpPr>
          <p:cNvPr id="188" name="TextBox 187">
            <a:extLst>
              <a:ext uri="{FF2B5EF4-FFF2-40B4-BE49-F238E27FC236}">
                <a16:creationId xmlns:a16="http://schemas.microsoft.com/office/drawing/2014/main" id="{8CC51489-35A8-43DF-AD4C-06FDABDE114B}"/>
              </a:ext>
            </a:extLst>
          </p:cNvPr>
          <p:cNvSpPr txBox="1"/>
          <p:nvPr/>
        </p:nvSpPr>
        <p:spPr>
          <a:xfrm>
            <a:off x="5628019" y="5818241"/>
            <a:ext cx="1541227" cy="215444"/>
          </a:xfrm>
          <a:prstGeom prst="rect">
            <a:avLst/>
          </a:prstGeom>
          <a:noFill/>
        </p:spPr>
        <p:txBody>
          <a:bodyPr wrap="square" rtlCol="0">
            <a:spAutoFit/>
          </a:bodyPr>
          <a:lstStyle/>
          <a:p>
            <a:pPr algn="ctr"/>
            <a:r>
              <a:rPr lang="en-US" sz="800" b="1" dirty="0"/>
              <a:t>“Glee”</a:t>
            </a:r>
          </a:p>
        </p:txBody>
      </p:sp>
      <p:sp>
        <p:nvSpPr>
          <p:cNvPr id="190" name="TextBox 189">
            <a:extLst>
              <a:ext uri="{FF2B5EF4-FFF2-40B4-BE49-F238E27FC236}">
                <a16:creationId xmlns:a16="http://schemas.microsoft.com/office/drawing/2014/main" id="{7DB48458-253C-413A-89A0-9B286A7A7E3F}"/>
              </a:ext>
            </a:extLst>
          </p:cNvPr>
          <p:cNvSpPr txBox="1"/>
          <p:nvPr/>
        </p:nvSpPr>
        <p:spPr>
          <a:xfrm>
            <a:off x="7422610" y="5821350"/>
            <a:ext cx="1541227" cy="215444"/>
          </a:xfrm>
          <a:prstGeom prst="rect">
            <a:avLst/>
          </a:prstGeom>
          <a:noFill/>
        </p:spPr>
        <p:txBody>
          <a:bodyPr wrap="square" rtlCol="0">
            <a:spAutoFit/>
          </a:bodyPr>
          <a:lstStyle/>
          <a:p>
            <a:pPr algn="ctr"/>
            <a:r>
              <a:rPr lang="en-US" sz="800" b="1" dirty="0"/>
              <a:t>“Camp Rock”</a:t>
            </a:r>
          </a:p>
        </p:txBody>
      </p:sp>
      <p:pic>
        <p:nvPicPr>
          <p:cNvPr id="20" name="Picture 19">
            <a:extLst>
              <a:ext uri="{FF2B5EF4-FFF2-40B4-BE49-F238E27FC236}">
                <a16:creationId xmlns:a16="http://schemas.microsoft.com/office/drawing/2014/main" id="{B26ADFFA-D23F-49E4-BCD7-A82603D8048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10048" y="3184942"/>
            <a:ext cx="1543563" cy="1015991"/>
          </a:xfrm>
          <a:prstGeom prst="rect">
            <a:avLst/>
          </a:prstGeom>
          <a:ln>
            <a:solidFill>
              <a:schemeClr val="tx1"/>
            </a:solidFill>
          </a:ln>
        </p:spPr>
      </p:pic>
      <p:pic>
        <p:nvPicPr>
          <p:cNvPr id="25" name="Picture 24">
            <a:extLst>
              <a:ext uri="{FF2B5EF4-FFF2-40B4-BE49-F238E27FC236}">
                <a16:creationId xmlns:a16="http://schemas.microsoft.com/office/drawing/2014/main" id="{87BBADD9-E934-4E59-83FD-76B7E561D5D5}"/>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5637352" y="3173281"/>
            <a:ext cx="1535806" cy="1041295"/>
          </a:xfrm>
          <a:prstGeom prst="rect">
            <a:avLst/>
          </a:prstGeom>
          <a:ln>
            <a:solidFill>
              <a:schemeClr val="tx1"/>
            </a:solidFill>
          </a:ln>
        </p:spPr>
      </p:pic>
      <p:pic>
        <p:nvPicPr>
          <p:cNvPr id="26" name="Picture 25">
            <a:extLst>
              <a:ext uri="{FF2B5EF4-FFF2-40B4-BE49-F238E27FC236}">
                <a16:creationId xmlns:a16="http://schemas.microsoft.com/office/drawing/2014/main" id="{CCD7D5BD-82AF-4AF3-94D2-3E7FB08494B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22610" y="3169894"/>
            <a:ext cx="1550575" cy="1052810"/>
          </a:xfrm>
          <a:prstGeom prst="rect">
            <a:avLst/>
          </a:prstGeom>
          <a:ln>
            <a:solidFill>
              <a:schemeClr val="tx1"/>
            </a:solidFill>
          </a:ln>
        </p:spPr>
      </p:pic>
      <p:pic>
        <p:nvPicPr>
          <p:cNvPr id="27" name="Picture 26">
            <a:extLst>
              <a:ext uri="{FF2B5EF4-FFF2-40B4-BE49-F238E27FC236}">
                <a16:creationId xmlns:a16="http://schemas.microsoft.com/office/drawing/2014/main" id="{A8423926-8EC3-4DFF-97B8-3BB3397F57A6}"/>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18204" y="4797343"/>
            <a:ext cx="1523743" cy="1017789"/>
          </a:xfrm>
          <a:prstGeom prst="rect">
            <a:avLst/>
          </a:prstGeom>
          <a:ln>
            <a:solidFill>
              <a:schemeClr val="tx1"/>
            </a:solidFill>
          </a:ln>
        </p:spPr>
      </p:pic>
      <p:sp>
        <p:nvSpPr>
          <p:cNvPr id="48" name="Text Placeholder 4">
            <a:extLst>
              <a:ext uri="{FF2B5EF4-FFF2-40B4-BE49-F238E27FC236}">
                <a16:creationId xmlns:a16="http://schemas.microsoft.com/office/drawing/2014/main" id="{D61C5216-0299-4030-82D7-45D50E7B971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654568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B9EEB23E-2678-4C3C-86A2-2CE0234CB808}"/>
              </a:ext>
            </a:extLst>
          </p:cNvPr>
          <p:cNvPicPr>
            <a:picLocks noChangeAspect="1"/>
          </p:cNvPicPr>
          <p:nvPr/>
        </p:nvPicPr>
        <p:blipFill>
          <a:blip r:embed="rId2"/>
          <a:stretch>
            <a:fillRect/>
          </a:stretch>
        </p:blipFill>
        <p:spPr>
          <a:xfrm>
            <a:off x="1673295" y="4465742"/>
            <a:ext cx="1318644" cy="1340613"/>
          </a:xfrm>
          <a:prstGeom prst="rect">
            <a:avLst/>
          </a:prstGeom>
          <a:solidFill>
            <a:schemeClr val="accent2"/>
          </a:solidFill>
          <a:ln>
            <a:solidFill>
              <a:schemeClr val="tx1"/>
            </a:solidFill>
          </a:ln>
        </p:spPr>
      </p:pic>
      <p:pic>
        <p:nvPicPr>
          <p:cNvPr id="29" name="Picture 28">
            <a:extLst>
              <a:ext uri="{FF2B5EF4-FFF2-40B4-BE49-F238E27FC236}">
                <a16:creationId xmlns:a16="http://schemas.microsoft.com/office/drawing/2014/main" id="{B26B4D6D-CDC8-478D-B0E0-CC2793DD1EA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23934" y="4456935"/>
            <a:ext cx="1318643" cy="1342686"/>
          </a:xfrm>
          <a:prstGeom prst="rect">
            <a:avLst/>
          </a:prstGeom>
          <a:ln>
            <a:solidFill>
              <a:schemeClr val="tx1"/>
            </a:solidFill>
          </a:ln>
        </p:spPr>
      </p:pic>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161636" y="460182"/>
            <a:ext cx="8805334" cy="568211"/>
          </a:xfrm>
        </p:spPr>
        <p:txBody>
          <a:bodyPr/>
          <a:lstStyle/>
          <a:p>
            <a:r>
              <a:rPr lang="en-US" dirty="0"/>
              <a:t>Television Has Turned Many Athletes Into Bona Fide Celebrities &amp; Household Names…And Also Made Them Very Wealthy</a:t>
            </a:r>
          </a:p>
        </p:txBody>
      </p:sp>
      <p:sp>
        <p:nvSpPr>
          <p:cNvPr id="3" name="TextBox 2">
            <a:extLst>
              <a:ext uri="{FF2B5EF4-FFF2-40B4-BE49-F238E27FC236}">
                <a16:creationId xmlns:a16="http://schemas.microsoft.com/office/drawing/2014/main" id="{7067496B-ABDD-4F12-84AF-46DCD350D150}"/>
              </a:ext>
            </a:extLst>
          </p:cNvPr>
          <p:cNvSpPr txBox="1"/>
          <p:nvPr/>
        </p:nvSpPr>
        <p:spPr>
          <a:xfrm>
            <a:off x="256113" y="1259834"/>
            <a:ext cx="87002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Televised sports’ mass exposure has increased salaries and enabled athletes to gain celebrity status, creating additional endorsement opportunities for them off the court &amp; field</a:t>
            </a:r>
          </a:p>
        </p:txBody>
      </p:sp>
      <p:sp>
        <p:nvSpPr>
          <p:cNvPr id="5" name="TextBox 4">
            <a:extLst>
              <a:ext uri="{FF2B5EF4-FFF2-40B4-BE49-F238E27FC236}">
                <a16:creationId xmlns:a16="http://schemas.microsoft.com/office/drawing/2014/main" id="{9D59D9CE-A5F4-4397-8BBB-AD9FAE027DE3}"/>
              </a:ext>
            </a:extLst>
          </p:cNvPr>
          <p:cNvSpPr txBox="1"/>
          <p:nvPr/>
        </p:nvSpPr>
        <p:spPr>
          <a:xfrm>
            <a:off x="209458" y="1859764"/>
            <a:ext cx="1330011" cy="245435"/>
          </a:xfrm>
          <a:prstGeom prst="rect">
            <a:avLst/>
          </a:prstGeom>
          <a:noFill/>
          <a:ln>
            <a:solidFill>
              <a:schemeClr val="tx1"/>
            </a:solidFill>
          </a:ln>
        </p:spPr>
        <p:txBody>
          <a:bodyPr wrap="square" rtlCol="0">
            <a:spAutoFit/>
          </a:bodyPr>
          <a:lstStyle/>
          <a:p>
            <a:pPr algn="ctr"/>
            <a:r>
              <a:rPr lang="en-US" sz="1000" b="1" dirty="0"/>
              <a:t>Lebron James</a:t>
            </a:r>
          </a:p>
        </p:txBody>
      </p:sp>
      <p:sp>
        <p:nvSpPr>
          <p:cNvPr id="6" name="TextBox 5">
            <a:extLst>
              <a:ext uri="{FF2B5EF4-FFF2-40B4-BE49-F238E27FC236}">
                <a16:creationId xmlns:a16="http://schemas.microsoft.com/office/drawing/2014/main" id="{027D0D93-12BD-4FE8-A9C8-5DED066BC65E}"/>
              </a:ext>
            </a:extLst>
          </p:cNvPr>
          <p:cNvSpPr txBox="1"/>
          <p:nvPr/>
        </p:nvSpPr>
        <p:spPr>
          <a:xfrm>
            <a:off x="209458" y="3442460"/>
            <a:ext cx="1330011" cy="430887"/>
          </a:xfrm>
          <a:prstGeom prst="rect">
            <a:avLst/>
          </a:prstGeom>
          <a:noFill/>
          <a:ln>
            <a:solidFill>
              <a:schemeClr val="tx1"/>
            </a:solidFill>
          </a:ln>
        </p:spPr>
        <p:txBody>
          <a:bodyPr wrap="square" rtlCol="0">
            <a:spAutoFit/>
          </a:bodyPr>
          <a:lstStyle/>
          <a:p>
            <a:pPr algn="ctr"/>
            <a:r>
              <a:rPr lang="en-US" sz="800" b="1" dirty="0"/>
              <a:t>$86.2MM Total:</a:t>
            </a:r>
          </a:p>
          <a:p>
            <a:pPr algn="ctr"/>
            <a:r>
              <a:rPr lang="en-US" sz="700" b="1" dirty="0"/>
              <a:t>$31.2MM salary-winnings / $55MM endorsements</a:t>
            </a:r>
          </a:p>
        </p:txBody>
      </p:sp>
      <p:sp>
        <p:nvSpPr>
          <p:cNvPr id="7" name="Rectangle 6">
            <a:extLst>
              <a:ext uri="{FF2B5EF4-FFF2-40B4-BE49-F238E27FC236}">
                <a16:creationId xmlns:a16="http://schemas.microsoft.com/office/drawing/2014/main" id="{2677CF15-63EA-497C-BC0E-4013CD573B13}"/>
              </a:ext>
            </a:extLst>
          </p:cNvPr>
          <p:cNvSpPr/>
          <p:nvPr/>
        </p:nvSpPr>
        <p:spPr>
          <a:xfrm>
            <a:off x="189629" y="3888900"/>
            <a:ext cx="7713401" cy="215444"/>
          </a:xfrm>
          <a:prstGeom prst="rect">
            <a:avLst/>
          </a:prstGeom>
        </p:spPr>
        <p:txBody>
          <a:bodyPr wrap="square">
            <a:spAutoFit/>
          </a:bodyPr>
          <a:lstStyle/>
          <a:p>
            <a:r>
              <a:rPr lang="en-US" sz="800" i="1" dirty="0">
                <a:solidFill>
                  <a:srgbClr val="000000"/>
                </a:solidFill>
                <a:latin typeface="Trebuchet MS" panose="020B0603020202020204" pitchFamily="34" charset="0"/>
              </a:rPr>
              <a:t>Source: Forbes; earnings above span June 1, 2016 through June 1, 2017 and include salaries, bonuses, prize money, endorsements, licensing and appearance fees.</a:t>
            </a:r>
            <a:endParaRPr lang="en-US" sz="800" i="1" dirty="0">
              <a:latin typeface="Trebuchet MS" panose="020B0603020202020204" pitchFamily="34" charset="0"/>
            </a:endParaRPr>
          </a:p>
        </p:txBody>
      </p:sp>
      <p:sp>
        <p:nvSpPr>
          <p:cNvPr id="9" name="TextBox 8">
            <a:extLst>
              <a:ext uri="{FF2B5EF4-FFF2-40B4-BE49-F238E27FC236}">
                <a16:creationId xmlns:a16="http://schemas.microsoft.com/office/drawing/2014/main" id="{F8AE6834-CBA4-4D8B-9024-A75CA2D11487}"/>
              </a:ext>
            </a:extLst>
          </p:cNvPr>
          <p:cNvSpPr txBox="1"/>
          <p:nvPr/>
        </p:nvSpPr>
        <p:spPr>
          <a:xfrm>
            <a:off x="1643262" y="1859371"/>
            <a:ext cx="1382007" cy="246221"/>
          </a:xfrm>
          <a:prstGeom prst="rect">
            <a:avLst/>
          </a:prstGeom>
          <a:noFill/>
          <a:ln>
            <a:solidFill>
              <a:schemeClr val="tx1"/>
            </a:solidFill>
          </a:ln>
        </p:spPr>
        <p:txBody>
          <a:bodyPr wrap="square" rtlCol="0">
            <a:spAutoFit/>
          </a:bodyPr>
          <a:lstStyle/>
          <a:p>
            <a:pPr algn="ctr"/>
            <a:r>
              <a:rPr lang="en-US" sz="1000" b="1" dirty="0"/>
              <a:t>Roger Federer</a:t>
            </a:r>
          </a:p>
        </p:txBody>
      </p:sp>
      <p:sp>
        <p:nvSpPr>
          <p:cNvPr id="10" name="TextBox 9">
            <a:extLst>
              <a:ext uri="{FF2B5EF4-FFF2-40B4-BE49-F238E27FC236}">
                <a16:creationId xmlns:a16="http://schemas.microsoft.com/office/drawing/2014/main" id="{96BCC88A-9865-4E18-99BD-F38F82BFAB79}"/>
              </a:ext>
            </a:extLst>
          </p:cNvPr>
          <p:cNvSpPr txBox="1"/>
          <p:nvPr/>
        </p:nvSpPr>
        <p:spPr>
          <a:xfrm>
            <a:off x="1643262" y="3442460"/>
            <a:ext cx="1382006" cy="430887"/>
          </a:xfrm>
          <a:prstGeom prst="rect">
            <a:avLst/>
          </a:prstGeom>
          <a:noFill/>
          <a:ln>
            <a:solidFill>
              <a:schemeClr val="tx1"/>
            </a:solidFill>
          </a:ln>
        </p:spPr>
        <p:txBody>
          <a:bodyPr wrap="square" rtlCol="0">
            <a:spAutoFit/>
          </a:bodyPr>
          <a:lstStyle/>
          <a:p>
            <a:pPr algn="ctr"/>
            <a:r>
              <a:rPr lang="en-US" sz="800" b="1" dirty="0"/>
              <a:t>$64MM Total:</a:t>
            </a:r>
          </a:p>
          <a:p>
            <a:pPr algn="ctr"/>
            <a:r>
              <a:rPr lang="en-US" sz="700" b="1" dirty="0"/>
              <a:t>$6MM salary-winnings / $58MM endorsements</a:t>
            </a:r>
          </a:p>
        </p:txBody>
      </p:sp>
      <p:pic>
        <p:nvPicPr>
          <p:cNvPr id="11" name="Picture 10">
            <a:extLst>
              <a:ext uri="{FF2B5EF4-FFF2-40B4-BE49-F238E27FC236}">
                <a16:creationId xmlns:a16="http://schemas.microsoft.com/office/drawing/2014/main" id="{4D049EF5-414D-4F29-BE6D-9DE91ACF6A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08173" y="2120548"/>
            <a:ext cx="1351482" cy="1322759"/>
          </a:xfrm>
          <a:prstGeom prst="rect">
            <a:avLst/>
          </a:prstGeom>
          <a:ln>
            <a:solidFill>
              <a:schemeClr val="tx1"/>
            </a:solidFill>
          </a:ln>
        </p:spPr>
      </p:pic>
      <p:sp>
        <p:nvSpPr>
          <p:cNvPr id="13" name="TextBox 12">
            <a:extLst>
              <a:ext uri="{FF2B5EF4-FFF2-40B4-BE49-F238E27FC236}">
                <a16:creationId xmlns:a16="http://schemas.microsoft.com/office/drawing/2014/main" id="{023D2AB3-E1AA-4E1D-8B3F-3AA833F0C80A}"/>
              </a:ext>
            </a:extLst>
          </p:cNvPr>
          <p:cNvSpPr txBox="1"/>
          <p:nvPr/>
        </p:nvSpPr>
        <p:spPr>
          <a:xfrm>
            <a:off x="3101519" y="1859371"/>
            <a:ext cx="1358511" cy="246221"/>
          </a:xfrm>
          <a:prstGeom prst="rect">
            <a:avLst/>
          </a:prstGeom>
          <a:noFill/>
          <a:ln>
            <a:solidFill>
              <a:schemeClr val="tx1"/>
            </a:solidFill>
          </a:ln>
        </p:spPr>
        <p:txBody>
          <a:bodyPr wrap="square" rtlCol="0">
            <a:spAutoFit/>
          </a:bodyPr>
          <a:lstStyle/>
          <a:p>
            <a:pPr algn="ctr"/>
            <a:r>
              <a:rPr lang="en-US" sz="1000" b="1" dirty="0"/>
              <a:t>Kevin Durant</a:t>
            </a:r>
          </a:p>
        </p:txBody>
      </p:sp>
      <p:sp>
        <p:nvSpPr>
          <p:cNvPr id="14" name="TextBox 13">
            <a:extLst>
              <a:ext uri="{FF2B5EF4-FFF2-40B4-BE49-F238E27FC236}">
                <a16:creationId xmlns:a16="http://schemas.microsoft.com/office/drawing/2014/main" id="{CCAC3756-CBC7-42A6-AE06-8D8E51DAD57B}"/>
              </a:ext>
            </a:extLst>
          </p:cNvPr>
          <p:cNvSpPr txBox="1"/>
          <p:nvPr/>
        </p:nvSpPr>
        <p:spPr>
          <a:xfrm>
            <a:off x="3096576" y="3442460"/>
            <a:ext cx="1372785" cy="430887"/>
          </a:xfrm>
          <a:prstGeom prst="rect">
            <a:avLst/>
          </a:prstGeom>
          <a:noFill/>
          <a:ln>
            <a:solidFill>
              <a:schemeClr val="tx1"/>
            </a:solidFill>
          </a:ln>
        </p:spPr>
        <p:txBody>
          <a:bodyPr wrap="square" rtlCol="0">
            <a:spAutoFit/>
          </a:bodyPr>
          <a:lstStyle/>
          <a:p>
            <a:pPr algn="ctr"/>
            <a:r>
              <a:rPr lang="en-US" sz="800" b="1" dirty="0"/>
              <a:t>$60.6MM Total:</a:t>
            </a:r>
          </a:p>
          <a:p>
            <a:pPr algn="ctr"/>
            <a:r>
              <a:rPr lang="en-US" sz="700" b="1" dirty="0"/>
              <a:t>$26.6MM salary-winnings / $34MM endorsements</a:t>
            </a:r>
          </a:p>
        </p:txBody>
      </p:sp>
      <p:pic>
        <p:nvPicPr>
          <p:cNvPr id="15" name="Picture 14">
            <a:extLst>
              <a:ext uri="{FF2B5EF4-FFF2-40B4-BE49-F238E27FC236}">
                <a16:creationId xmlns:a16="http://schemas.microsoft.com/office/drawing/2014/main" id="{366A348D-49ED-41D8-8695-F2234C87DAF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545237" y="2114922"/>
            <a:ext cx="1432567" cy="1324427"/>
          </a:xfrm>
          <a:prstGeom prst="rect">
            <a:avLst/>
          </a:prstGeom>
          <a:ln>
            <a:solidFill>
              <a:schemeClr val="tx1"/>
            </a:solidFill>
          </a:ln>
        </p:spPr>
      </p:pic>
      <p:sp>
        <p:nvSpPr>
          <p:cNvPr id="16" name="TextBox 15">
            <a:extLst>
              <a:ext uri="{FF2B5EF4-FFF2-40B4-BE49-F238E27FC236}">
                <a16:creationId xmlns:a16="http://schemas.microsoft.com/office/drawing/2014/main" id="{AD9D3539-4C14-46F0-9986-AF5C472B0D1D}"/>
              </a:ext>
            </a:extLst>
          </p:cNvPr>
          <p:cNvSpPr txBox="1"/>
          <p:nvPr/>
        </p:nvSpPr>
        <p:spPr>
          <a:xfrm>
            <a:off x="4548200" y="1859371"/>
            <a:ext cx="1429605" cy="246221"/>
          </a:xfrm>
          <a:prstGeom prst="rect">
            <a:avLst/>
          </a:prstGeom>
          <a:noFill/>
          <a:ln>
            <a:solidFill>
              <a:schemeClr val="tx1"/>
            </a:solidFill>
          </a:ln>
        </p:spPr>
        <p:txBody>
          <a:bodyPr wrap="square" rtlCol="0">
            <a:spAutoFit/>
          </a:bodyPr>
          <a:lstStyle/>
          <a:p>
            <a:pPr algn="ctr"/>
            <a:r>
              <a:rPr lang="en-US" sz="1000" b="1" dirty="0"/>
              <a:t>Andrew Luck</a:t>
            </a:r>
          </a:p>
        </p:txBody>
      </p:sp>
      <p:sp>
        <p:nvSpPr>
          <p:cNvPr id="17" name="TextBox 16">
            <a:extLst>
              <a:ext uri="{FF2B5EF4-FFF2-40B4-BE49-F238E27FC236}">
                <a16:creationId xmlns:a16="http://schemas.microsoft.com/office/drawing/2014/main" id="{75C586C8-5D83-4F13-901D-BC521AB20819}"/>
              </a:ext>
            </a:extLst>
          </p:cNvPr>
          <p:cNvSpPr txBox="1"/>
          <p:nvPr/>
        </p:nvSpPr>
        <p:spPr>
          <a:xfrm>
            <a:off x="4530963" y="3442460"/>
            <a:ext cx="1446842" cy="430887"/>
          </a:xfrm>
          <a:prstGeom prst="rect">
            <a:avLst/>
          </a:prstGeom>
          <a:noFill/>
          <a:ln>
            <a:solidFill>
              <a:schemeClr val="tx1"/>
            </a:solidFill>
          </a:ln>
        </p:spPr>
        <p:txBody>
          <a:bodyPr wrap="square" rtlCol="0">
            <a:spAutoFit/>
          </a:bodyPr>
          <a:lstStyle/>
          <a:p>
            <a:pPr algn="ctr"/>
            <a:r>
              <a:rPr lang="en-US" sz="800" b="1" dirty="0"/>
              <a:t>$50MM Total:</a:t>
            </a:r>
          </a:p>
          <a:p>
            <a:pPr algn="ctr"/>
            <a:r>
              <a:rPr lang="en-US" sz="700" b="1" dirty="0"/>
              <a:t>$47MM salary-winnings / $3MM endorsements</a:t>
            </a:r>
          </a:p>
        </p:txBody>
      </p:sp>
      <p:pic>
        <p:nvPicPr>
          <p:cNvPr id="18" name="Picture 17">
            <a:extLst>
              <a:ext uri="{FF2B5EF4-FFF2-40B4-BE49-F238E27FC236}">
                <a16:creationId xmlns:a16="http://schemas.microsoft.com/office/drawing/2014/main" id="{401BA7F9-1E40-4314-8A29-389014FDCB9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053548" y="2114922"/>
            <a:ext cx="1439657" cy="1327538"/>
          </a:xfrm>
          <a:prstGeom prst="rect">
            <a:avLst/>
          </a:prstGeom>
          <a:ln>
            <a:solidFill>
              <a:schemeClr val="tx1"/>
            </a:solidFill>
          </a:ln>
        </p:spPr>
      </p:pic>
      <p:sp>
        <p:nvSpPr>
          <p:cNvPr id="19" name="TextBox 18">
            <a:extLst>
              <a:ext uri="{FF2B5EF4-FFF2-40B4-BE49-F238E27FC236}">
                <a16:creationId xmlns:a16="http://schemas.microsoft.com/office/drawing/2014/main" id="{18A1DF78-321A-42A1-8371-FF171AFB2D55}"/>
              </a:ext>
            </a:extLst>
          </p:cNvPr>
          <p:cNvSpPr txBox="1"/>
          <p:nvPr/>
        </p:nvSpPr>
        <p:spPr>
          <a:xfrm>
            <a:off x="6053548" y="1859371"/>
            <a:ext cx="1429605" cy="246221"/>
          </a:xfrm>
          <a:prstGeom prst="rect">
            <a:avLst/>
          </a:prstGeom>
          <a:noFill/>
          <a:ln>
            <a:solidFill>
              <a:schemeClr val="tx1"/>
            </a:solidFill>
          </a:ln>
        </p:spPr>
        <p:txBody>
          <a:bodyPr wrap="square" rtlCol="0">
            <a:spAutoFit/>
          </a:bodyPr>
          <a:lstStyle/>
          <a:p>
            <a:pPr algn="ctr"/>
            <a:r>
              <a:rPr lang="en-US" sz="1000" b="1" dirty="0"/>
              <a:t>Rory McIlroy</a:t>
            </a:r>
          </a:p>
        </p:txBody>
      </p:sp>
      <p:sp>
        <p:nvSpPr>
          <p:cNvPr id="20" name="TextBox 19">
            <a:extLst>
              <a:ext uri="{FF2B5EF4-FFF2-40B4-BE49-F238E27FC236}">
                <a16:creationId xmlns:a16="http://schemas.microsoft.com/office/drawing/2014/main" id="{086FAA3D-B8F1-426D-A6BB-07539BADA082}"/>
              </a:ext>
            </a:extLst>
          </p:cNvPr>
          <p:cNvSpPr txBox="1"/>
          <p:nvPr/>
        </p:nvSpPr>
        <p:spPr>
          <a:xfrm>
            <a:off x="6075315" y="3442460"/>
            <a:ext cx="1417890" cy="430887"/>
          </a:xfrm>
          <a:prstGeom prst="rect">
            <a:avLst/>
          </a:prstGeom>
          <a:noFill/>
          <a:ln>
            <a:solidFill>
              <a:schemeClr val="tx1"/>
            </a:solidFill>
          </a:ln>
        </p:spPr>
        <p:txBody>
          <a:bodyPr wrap="square" rtlCol="0">
            <a:spAutoFit/>
          </a:bodyPr>
          <a:lstStyle/>
          <a:p>
            <a:pPr algn="ctr"/>
            <a:r>
              <a:rPr lang="en-US" sz="800" b="1" dirty="0"/>
              <a:t>$50MM Total:</a:t>
            </a:r>
          </a:p>
          <a:p>
            <a:pPr algn="ctr"/>
            <a:r>
              <a:rPr lang="en-US" sz="700" b="1" dirty="0"/>
              <a:t>$16MM salary-winnings / $34MM endorsements</a:t>
            </a:r>
          </a:p>
        </p:txBody>
      </p:sp>
      <p:pic>
        <p:nvPicPr>
          <p:cNvPr id="21" name="Picture 20">
            <a:extLst>
              <a:ext uri="{FF2B5EF4-FFF2-40B4-BE49-F238E27FC236}">
                <a16:creationId xmlns:a16="http://schemas.microsoft.com/office/drawing/2014/main" id="{E68F6487-B5D6-4872-B7CB-DA2BBB5CC299}"/>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23934" y="2107914"/>
            <a:ext cx="1315535" cy="1331435"/>
          </a:xfrm>
          <a:prstGeom prst="rect">
            <a:avLst/>
          </a:prstGeom>
          <a:ln>
            <a:solidFill>
              <a:schemeClr val="tx1"/>
            </a:solidFill>
          </a:ln>
        </p:spPr>
      </p:pic>
      <p:pic>
        <p:nvPicPr>
          <p:cNvPr id="22" name="Picture 21">
            <a:extLst>
              <a:ext uri="{FF2B5EF4-FFF2-40B4-BE49-F238E27FC236}">
                <a16:creationId xmlns:a16="http://schemas.microsoft.com/office/drawing/2014/main" id="{165B15DD-CD1E-4D55-A22C-946E9D2402D2}"/>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643262" y="2111812"/>
            <a:ext cx="1382006" cy="1340373"/>
          </a:xfrm>
          <a:prstGeom prst="rect">
            <a:avLst/>
          </a:prstGeom>
          <a:ln>
            <a:solidFill>
              <a:schemeClr val="tx1"/>
            </a:solidFill>
          </a:ln>
        </p:spPr>
      </p:pic>
      <p:pic>
        <p:nvPicPr>
          <p:cNvPr id="23" name="Picture 22">
            <a:extLst>
              <a:ext uri="{FF2B5EF4-FFF2-40B4-BE49-F238E27FC236}">
                <a16:creationId xmlns:a16="http://schemas.microsoft.com/office/drawing/2014/main" id="{770955FE-D543-405C-A872-13F510BC88AE}"/>
              </a:ext>
            </a:extLst>
          </p:cNvPr>
          <p:cNvPicPr>
            <a:picLocks noChangeAspect="1"/>
          </p:cNvPicPr>
          <p:nvPr/>
        </p:nvPicPr>
        <p:blipFill>
          <a:blip r:embed="rId9"/>
          <a:stretch>
            <a:fillRect/>
          </a:stretch>
        </p:blipFill>
        <p:spPr>
          <a:xfrm>
            <a:off x="7585783" y="2107914"/>
            <a:ext cx="1323880" cy="1344271"/>
          </a:xfrm>
          <a:prstGeom prst="rect">
            <a:avLst/>
          </a:prstGeom>
        </p:spPr>
      </p:pic>
      <p:sp>
        <p:nvSpPr>
          <p:cNvPr id="24" name="TextBox 23">
            <a:extLst>
              <a:ext uri="{FF2B5EF4-FFF2-40B4-BE49-F238E27FC236}">
                <a16:creationId xmlns:a16="http://schemas.microsoft.com/office/drawing/2014/main" id="{0A549FE4-ECA5-4927-BE1B-8751CA9C7ECC}"/>
              </a:ext>
            </a:extLst>
          </p:cNvPr>
          <p:cNvSpPr txBox="1"/>
          <p:nvPr/>
        </p:nvSpPr>
        <p:spPr>
          <a:xfrm>
            <a:off x="7585784" y="1859371"/>
            <a:ext cx="1323879" cy="246221"/>
          </a:xfrm>
          <a:prstGeom prst="rect">
            <a:avLst/>
          </a:prstGeom>
          <a:noFill/>
          <a:ln>
            <a:solidFill>
              <a:schemeClr val="tx1"/>
            </a:solidFill>
          </a:ln>
        </p:spPr>
        <p:txBody>
          <a:bodyPr wrap="square" rtlCol="0">
            <a:spAutoFit/>
          </a:bodyPr>
          <a:lstStyle/>
          <a:p>
            <a:pPr algn="ctr"/>
            <a:r>
              <a:rPr lang="en-US" sz="1000" b="1" dirty="0"/>
              <a:t>Stephen Curry</a:t>
            </a:r>
          </a:p>
        </p:txBody>
      </p:sp>
      <p:sp>
        <p:nvSpPr>
          <p:cNvPr id="25" name="TextBox 24">
            <a:extLst>
              <a:ext uri="{FF2B5EF4-FFF2-40B4-BE49-F238E27FC236}">
                <a16:creationId xmlns:a16="http://schemas.microsoft.com/office/drawing/2014/main" id="{04B0F344-1869-4B6D-8C13-06C4842699B9}"/>
              </a:ext>
            </a:extLst>
          </p:cNvPr>
          <p:cNvSpPr txBox="1"/>
          <p:nvPr/>
        </p:nvSpPr>
        <p:spPr>
          <a:xfrm>
            <a:off x="7589986" y="3442460"/>
            <a:ext cx="1319677" cy="430887"/>
          </a:xfrm>
          <a:prstGeom prst="rect">
            <a:avLst/>
          </a:prstGeom>
          <a:noFill/>
          <a:ln>
            <a:solidFill>
              <a:schemeClr val="tx1"/>
            </a:solidFill>
          </a:ln>
        </p:spPr>
        <p:txBody>
          <a:bodyPr wrap="square" rtlCol="0">
            <a:spAutoFit/>
          </a:bodyPr>
          <a:lstStyle/>
          <a:p>
            <a:pPr algn="ctr"/>
            <a:r>
              <a:rPr lang="en-US" sz="800" b="1" dirty="0"/>
              <a:t>$47.3MM Total:</a:t>
            </a:r>
          </a:p>
          <a:p>
            <a:pPr algn="ctr"/>
            <a:r>
              <a:rPr lang="en-US" sz="700" b="1" dirty="0"/>
              <a:t>$12.3MM salary-winnings / $35MM endorsements</a:t>
            </a:r>
          </a:p>
        </p:txBody>
      </p:sp>
      <p:sp>
        <p:nvSpPr>
          <p:cNvPr id="26" name="TextBox 25">
            <a:extLst>
              <a:ext uri="{FF2B5EF4-FFF2-40B4-BE49-F238E27FC236}">
                <a16:creationId xmlns:a16="http://schemas.microsoft.com/office/drawing/2014/main" id="{10AB032D-98F2-4269-BBB9-E846A59ACDBA}"/>
              </a:ext>
            </a:extLst>
          </p:cNvPr>
          <p:cNvSpPr txBox="1"/>
          <p:nvPr/>
        </p:nvSpPr>
        <p:spPr>
          <a:xfrm>
            <a:off x="212567" y="4204881"/>
            <a:ext cx="1330011" cy="245435"/>
          </a:xfrm>
          <a:prstGeom prst="rect">
            <a:avLst/>
          </a:prstGeom>
          <a:noFill/>
          <a:ln>
            <a:solidFill>
              <a:schemeClr val="tx1"/>
            </a:solidFill>
          </a:ln>
        </p:spPr>
        <p:txBody>
          <a:bodyPr wrap="square" rtlCol="0">
            <a:spAutoFit/>
          </a:bodyPr>
          <a:lstStyle/>
          <a:p>
            <a:pPr algn="ctr"/>
            <a:r>
              <a:rPr lang="en-US" sz="1000" b="1" dirty="0"/>
              <a:t>Giancarlo Stanton</a:t>
            </a:r>
          </a:p>
        </p:txBody>
      </p:sp>
      <p:sp>
        <p:nvSpPr>
          <p:cNvPr id="27" name="TextBox 26">
            <a:extLst>
              <a:ext uri="{FF2B5EF4-FFF2-40B4-BE49-F238E27FC236}">
                <a16:creationId xmlns:a16="http://schemas.microsoft.com/office/drawing/2014/main" id="{3D5C708E-41D6-4347-A6DD-DD22509847C4}"/>
              </a:ext>
            </a:extLst>
          </p:cNvPr>
          <p:cNvSpPr txBox="1"/>
          <p:nvPr/>
        </p:nvSpPr>
        <p:spPr>
          <a:xfrm>
            <a:off x="212567" y="5806239"/>
            <a:ext cx="1330011" cy="192360"/>
          </a:xfrm>
          <a:prstGeom prst="rect">
            <a:avLst/>
          </a:prstGeom>
          <a:noFill/>
          <a:ln>
            <a:solidFill>
              <a:schemeClr val="tx1"/>
            </a:solidFill>
          </a:ln>
        </p:spPr>
        <p:txBody>
          <a:bodyPr wrap="square" rtlCol="0">
            <a:spAutoFit/>
          </a:bodyPr>
          <a:lstStyle/>
          <a:p>
            <a:pPr algn="ctr"/>
            <a:r>
              <a:rPr lang="en-US" sz="650" b="1" dirty="0"/>
              <a:t>Contract: 13 years / $325MM</a:t>
            </a:r>
          </a:p>
        </p:txBody>
      </p:sp>
      <p:sp>
        <p:nvSpPr>
          <p:cNvPr id="31" name="TextBox 30">
            <a:extLst>
              <a:ext uri="{FF2B5EF4-FFF2-40B4-BE49-F238E27FC236}">
                <a16:creationId xmlns:a16="http://schemas.microsoft.com/office/drawing/2014/main" id="{E70DDDDE-7FC3-4DD1-B9C3-EE08A7F95BEE}"/>
              </a:ext>
            </a:extLst>
          </p:cNvPr>
          <p:cNvSpPr txBox="1"/>
          <p:nvPr/>
        </p:nvSpPr>
        <p:spPr>
          <a:xfrm>
            <a:off x="1661928" y="4207991"/>
            <a:ext cx="1330011" cy="245435"/>
          </a:xfrm>
          <a:prstGeom prst="rect">
            <a:avLst/>
          </a:prstGeom>
          <a:noFill/>
          <a:ln>
            <a:solidFill>
              <a:schemeClr val="tx1"/>
            </a:solidFill>
          </a:ln>
        </p:spPr>
        <p:txBody>
          <a:bodyPr wrap="square" rtlCol="0">
            <a:spAutoFit/>
          </a:bodyPr>
          <a:lstStyle/>
          <a:p>
            <a:pPr algn="ctr"/>
            <a:r>
              <a:rPr lang="en-US" sz="1000" b="1" dirty="0"/>
              <a:t>Miguel Cabrera</a:t>
            </a:r>
          </a:p>
        </p:txBody>
      </p:sp>
      <p:sp>
        <p:nvSpPr>
          <p:cNvPr id="32" name="TextBox 31">
            <a:extLst>
              <a:ext uri="{FF2B5EF4-FFF2-40B4-BE49-F238E27FC236}">
                <a16:creationId xmlns:a16="http://schemas.microsoft.com/office/drawing/2014/main" id="{9298F5AA-B9D0-45F3-895C-98D6E8BDE8A7}"/>
              </a:ext>
            </a:extLst>
          </p:cNvPr>
          <p:cNvSpPr txBox="1"/>
          <p:nvPr/>
        </p:nvSpPr>
        <p:spPr>
          <a:xfrm>
            <a:off x="1661928" y="5809349"/>
            <a:ext cx="1330011" cy="192360"/>
          </a:xfrm>
          <a:prstGeom prst="rect">
            <a:avLst/>
          </a:prstGeom>
          <a:noFill/>
          <a:ln>
            <a:solidFill>
              <a:schemeClr val="tx1"/>
            </a:solidFill>
          </a:ln>
        </p:spPr>
        <p:txBody>
          <a:bodyPr wrap="square" rtlCol="0">
            <a:spAutoFit/>
          </a:bodyPr>
          <a:lstStyle/>
          <a:p>
            <a:pPr algn="ctr"/>
            <a:r>
              <a:rPr lang="en-US" sz="650" b="1" dirty="0"/>
              <a:t>Contract: 8 years / $248MM</a:t>
            </a:r>
          </a:p>
        </p:txBody>
      </p:sp>
      <p:pic>
        <p:nvPicPr>
          <p:cNvPr id="36" name="Picture 35">
            <a:extLst>
              <a:ext uri="{FF2B5EF4-FFF2-40B4-BE49-F238E27FC236}">
                <a16:creationId xmlns:a16="http://schemas.microsoft.com/office/drawing/2014/main" id="{2DB2E10A-9732-42D3-81F1-4A0110890AAF}"/>
              </a:ext>
            </a:extLst>
          </p:cNvPr>
          <p:cNvPicPr>
            <a:picLocks noChangeAspect="1"/>
          </p:cNvPicPr>
          <p:nvPr/>
        </p:nvPicPr>
        <p:blipFill>
          <a:blip r:embed="rId10"/>
          <a:stretch>
            <a:fillRect/>
          </a:stretch>
        </p:blipFill>
        <p:spPr>
          <a:xfrm>
            <a:off x="3108173" y="4453880"/>
            <a:ext cx="1321840" cy="1352562"/>
          </a:xfrm>
          <a:prstGeom prst="rect">
            <a:avLst/>
          </a:prstGeom>
          <a:ln>
            <a:solidFill>
              <a:schemeClr val="tx1"/>
            </a:solidFill>
          </a:ln>
        </p:spPr>
      </p:pic>
      <p:sp>
        <p:nvSpPr>
          <p:cNvPr id="37" name="TextBox 36">
            <a:extLst>
              <a:ext uri="{FF2B5EF4-FFF2-40B4-BE49-F238E27FC236}">
                <a16:creationId xmlns:a16="http://schemas.microsoft.com/office/drawing/2014/main" id="{0AF2A920-C251-4527-B84A-067D1161B663}"/>
              </a:ext>
            </a:extLst>
          </p:cNvPr>
          <p:cNvSpPr txBox="1"/>
          <p:nvPr/>
        </p:nvSpPr>
        <p:spPr>
          <a:xfrm>
            <a:off x="3101958" y="4201770"/>
            <a:ext cx="1330011" cy="245435"/>
          </a:xfrm>
          <a:prstGeom prst="rect">
            <a:avLst/>
          </a:prstGeom>
          <a:noFill/>
          <a:ln>
            <a:solidFill>
              <a:schemeClr val="tx1"/>
            </a:solidFill>
          </a:ln>
        </p:spPr>
        <p:txBody>
          <a:bodyPr wrap="square" rtlCol="0">
            <a:spAutoFit/>
          </a:bodyPr>
          <a:lstStyle/>
          <a:p>
            <a:pPr algn="ctr"/>
            <a:r>
              <a:rPr lang="en-US" sz="1000" b="1" dirty="0"/>
              <a:t>Robinson Cano</a:t>
            </a:r>
          </a:p>
        </p:txBody>
      </p:sp>
      <p:sp>
        <p:nvSpPr>
          <p:cNvPr id="38" name="TextBox 37">
            <a:extLst>
              <a:ext uri="{FF2B5EF4-FFF2-40B4-BE49-F238E27FC236}">
                <a16:creationId xmlns:a16="http://schemas.microsoft.com/office/drawing/2014/main" id="{1C84B65B-581D-464C-AE1B-B66445C9136C}"/>
              </a:ext>
            </a:extLst>
          </p:cNvPr>
          <p:cNvSpPr txBox="1"/>
          <p:nvPr/>
        </p:nvSpPr>
        <p:spPr>
          <a:xfrm>
            <a:off x="3101951" y="5812458"/>
            <a:ext cx="1330011" cy="192360"/>
          </a:xfrm>
          <a:prstGeom prst="rect">
            <a:avLst/>
          </a:prstGeom>
          <a:noFill/>
          <a:ln>
            <a:solidFill>
              <a:schemeClr val="tx1"/>
            </a:solidFill>
          </a:ln>
        </p:spPr>
        <p:txBody>
          <a:bodyPr wrap="square" rtlCol="0">
            <a:spAutoFit/>
          </a:bodyPr>
          <a:lstStyle/>
          <a:p>
            <a:pPr algn="ctr"/>
            <a:r>
              <a:rPr lang="en-US" sz="650" b="1" dirty="0"/>
              <a:t>Contract: 10 years / $240MM</a:t>
            </a:r>
          </a:p>
        </p:txBody>
      </p:sp>
      <p:pic>
        <p:nvPicPr>
          <p:cNvPr id="41" name="Picture 40">
            <a:extLst>
              <a:ext uri="{FF2B5EF4-FFF2-40B4-BE49-F238E27FC236}">
                <a16:creationId xmlns:a16="http://schemas.microsoft.com/office/drawing/2014/main" id="{6A645641-535C-4469-9FCE-7F50F08EE93F}"/>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4577854" y="4453427"/>
            <a:ext cx="1399951" cy="1362138"/>
          </a:xfrm>
          <a:prstGeom prst="rect">
            <a:avLst/>
          </a:prstGeom>
          <a:ln>
            <a:solidFill>
              <a:schemeClr val="tx1"/>
            </a:solidFill>
          </a:ln>
        </p:spPr>
      </p:pic>
      <p:sp>
        <p:nvSpPr>
          <p:cNvPr id="43" name="TextBox 42">
            <a:extLst>
              <a:ext uri="{FF2B5EF4-FFF2-40B4-BE49-F238E27FC236}">
                <a16:creationId xmlns:a16="http://schemas.microsoft.com/office/drawing/2014/main" id="{44AD4CC7-80C5-41B7-83F3-875400E477FC}"/>
              </a:ext>
            </a:extLst>
          </p:cNvPr>
          <p:cNvSpPr txBox="1"/>
          <p:nvPr/>
        </p:nvSpPr>
        <p:spPr>
          <a:xfrm>
            <a:off x="4569978" y="4204880"/>
            <a:ext cx="1407827" cy="246221"/>
          </a:xfrm>
          <a:prstGeom prst="rect">
            <a:avLst/>
          </a:prstGeom>
          <a:noFill/>
          <a:ln>
            <a:solidFill>
              <a:schemeClr val="tx1"/>
            </a:solidFill>
          </a:ln>
        </p:spPr>
        <p:txBody>
          <a:bodyPr wrap="square" rtlCol="0">
            <a:spAutoFit/>
          </a:bodyPr>
          <a:lstStyle/>
          <a:p>
            <a:pPr algn="ctr"/>
            <a:r>
              <a:rPr lang="en-US" sz="1000" b="1" dirty="0"/>
              <a:t>Albert </a:t>
            </a:r>
            <a:r>
              <a:rPr lang="en-US" sz="1000" b="1" dirty="0" err="1"/>
              <a:t>Pujols</a:t>
            </a:r>
            <a:endParaRPr lang="en-US" sz="1000" b="1" dirty="0"/>
          </a:p>
        </p:txBody>
      </p:sp>
      <p:sp>
        <p:nvSpPr>
          <p:cNvPr id="44" name="TextBox 43">
            <a:extLst>
              <a:ext uri="{FF2B5EF4-FFF2-40B4-BE49-F238E27FC236}">
                <a16:creationId xmlns:a16="http://schemas.microsoft.com/office/drawing/2014/main" id="{39FEE85F-A71B-4D30-B830-E5404A215CA2}"/>
              </a:ext>
            </a:extLst>
          </p:cNvPr>
          <p:cNvSpPr txBox="1"/>
          <p:nvPr/>
        </p:nvSpPr>
        <p:spPr>
          <a:xfrm>
            <a:off x="4569971" y="5815565"/>
            <a:ext cx="1421364" cy="192360"/>
          </a:xfrm>
          <a:prstGeom prst="rect">
            <a:avLst/>
          </a:prstGeom>
          <a:noFill/>
          <a:ln>
            <a:solidFill>
              <a:schemeClr val="tx1"/>
            </a:solidFill>
          </a:ln>
        </p:spPr>
        <p:txBody>
          <a:bodyPr wrap="square" rtlCol="0">
            <a:spAutoFit/>
          </a:bodyPr>
          <a:lstStyle/>
          <a:p>
            <a:pPr algn="ctr"/>
            <a:r>
              <a:rPr lang="en-US" sz="650" b="1" dirty="0"/>
              <a:t>Contract: 10 years / $240MM</a:t>
            </a:r>
          </a:p>
        </p:txBody>
      </p:sp>
      <p:pic>
        <p:nvPicPr>
          <p:cNvPr id="42" name="Picture 41">
            <a:extLst>
              <a:ext uri="{FF2B5EF4-FFF2-40B4-BE49-F238E27FC236}">
                <a16:creationId xmlns:a16="http://schemas.microsoft.com/office/drawing/2014/main" id="{B47CDB2B-B139-4C02-8C45-F0B4715DFBFF}"/>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6084651" y="4447207"/>
            <a:ext cx="1408554" cy="1352414"/>
          </a:xfrm>
          <a:prstGeom prst="rect">
            <a:avLst/>
          </a:prstGeom>
          <a:ln>
            <a:solidFill>
              <a:schemeClr val="tx1"/>
            </a:solidFill>
          </a:ln>
        </p:spPr>
      </p:pic>
      <p:sp>
        <p:nvSpPr>
          <p:cNvPr id="46" name="TextBox 45">
            <a:extLst>
              <a:ext uri="{FF2B5EF4-FFF2-40B4-BE49-F238E27FC236}">
                <a16:creationId xmlns:a16="http://schemas.microsoft.com/office/drawing/2014/main" id="{5BE81071-EA0C-447C-97D9-A3EF4B1B9102}"/>
              </a:ext>
            </a:extLst>
          </p:cNvPr>
          <p:cNvSpPr txBox="1"/>
          <p:nvPr/>
        </p:nvSpPr>
        <p:spPr>
          <a:xfrm>
            <a:off x="6082696" y="4207990"/>
            <a:ext cx="1409784" cy="246221"/>
          </a:xfrm>
          <a:prstGeom prst="rect">
            <a:avLst/>
          </a:prstGeom>
          <a:noFill/>
          <a:ln>
            <a:solidFill>
              <a:schemeClr val="tx1"/>
            </a:solidFill>
          </a:ln>
        </p:spPr>
        <p:txBody>
          <a:bodyPr wrap="square" rtlCol="0">
            <a:spAutoFit/>
          </a:bodyPr>
          <a:lstStyle/>
          <a:p>
            <a:pPr algn="ctr"/>
            <a:r>
              <a:rPr lang="en-US" sz="1000" b="1" dirty="0"/>
              <a:t>James Harden</a:t>
            </a:r>
          </a:p>
        </p:txBody>
      </p:sp>
      <p:sp>
        <p:nvSpPr>
          <p:cNvPr id="47" name="TextBox 46">
            <a:extLst>
              <a:ext uri="{FF2B5EF4-FFF2-40B4-BE49-F238E27FC236}">
                <a16:creationId xmlns:a16="http://schemas.microsoft.com/office/drawing/2014/main" id="{C6B09D70-EFCE-43B1-BDF9-478252972C06}"/>
              </a:ext>
            </a:extLst>
          </p:cNvPr>
          <p:cNvSpPr txBox="1"/>
          <p:nvPr/>
        </p:nvSpPr>
        <p:spPr>
          <a:xfrm>
            <a:off x="6075315" y="5809341"/>
            <a:ext cx="1421364" cy="192360"/>
          </a:xfrm>
          <a:prstGeom prst="rect">
            <a:avLst/>
          </a:prstGeom>
          <a:noFill/>
          <a:ln>
            <a:solidFill>
              <a:schemeClr val="tx1"/>
            </a:solidFill>
          </a:ln>
        </p:spPr>
        <p:txBody>
          <a:bodyPr wrap="square" rtlCol="0">
            <a:spAutoFit/>
          </a:bodyPr>
          <a:lstStyle/>
          <a:p>
            <a:pPr algn="ctr"/>
            <a:r>
              <a:rPr lang="en-US" sz="650" b="1" dirty="0"/>
              <a:t>Contract: 6 years / $228MM</a:t>
            </a:r>
          </a:p>
        </p:txBody>
      </p:sp>
      <p:pic>
        <p:nvPicPr>
          <p:cNvPr id="48" name="Picture 47">
            <a:extLst>
              <a:ext uri="{FF2B5EF4-FFF2-40B4-BE49-F238E27FC236}">
                <a16:creationId xmlns:a16="http://schemas.microsoft.com/office/drawing/2014/main" id="{B2DCD0E9-EDDD-4F6E-8CE7-3834136B8A13}"/>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7656377" y="4471636"/>
            <a:ext cx="1310593" cy="1340373"/>
          </a:xfrm>
          <a:prstGeom prst="rect">
            <a:avLst/>
          </a:prstGeom>
          <a:ln>
            <a:solidFill>
              <a:schemeClr val="tx1"/>
            </a:solidFill>
          </a:ln>
        </p:spPr>
      </p:pic>
      <p:sp>
        <p:nvSpPr>
          <p:cNvPr id="50" name="TextBox 49">
            <a:extLst>
              <a:ext uri="{FF2B5EF4-FFF2-40B4-BE49-F238E27FC236}">
                <a16:creationId xmlns:a16="http://schemas.microsoft.com/office/drawing/2014/main" id="{E7BF21E1-34F5-419E-9682-64E05241207B}"/>
              </a:ext>
            </a:extLst>
          </p:cNvPr>
          <p:cNvSpPr txBox="1"/>
          <p:nvPr/>
        </p:nvSpPr>
        <p:spPr>
          <a:xfrm>
            <a:off x="7655309" y="4211100"/>
            <a:ext cx="1311661" cy="246221"/>
          </a:xfrm>
          <a:prstGeom prst="rect">
            <a:avLst/>
          </a:prstGeom>
          <a:noFill/>
          <a:ln>
            <a:solidFill>
              <a:schemeClr val="tx1"/>
            </a:solidFill>
          </a:ln>
        </p:spPr>
        <p:txBody>
          <a:bodyPr wrap="square" rtlCol="0">
            <a:spAutoFit/>
          </a:bodyPr>
          <a:lstStyle/>
          <a:p>
            <a:pPr algn="ctr"/>
            <a:r>
              <a:rPr lang="en-US" sz="1000" b="1" dirty="0"/>
              <a:t>Matthew Stafford</a:t>
            </a:r>
          </a:p>
        </p:txBody>
      </p:sp>
      <p:sp>
        <p:nvSpPr>
          <p:cNvPr id="51" name="TextBox 50">
            <a:extLst>
              <a:ext uri="{FF2B5EF4-FFF2-40B4-BE49-F238E27FC236}">
                <a16:creationId xmlns:a16="http://schemas.microsoft.com/office/drawing/2014/main" id="{2FE56E00-9911-485A-AD1C-D8D6CB077D67}"/>
              </a:ext>
            </a:extLst>
          </p:cNvPr>
          <p:cNvSpPr txBox="1"/>
          <p:nvPr/>
        </p:nvSpPr>
        <p:spPr>
          <a:xfrm>
            <a:off x="7636644" y="5812451"/>
            <a:ext cx="1330326" cy="195474"/>
          </a:xfrm>
          <a:prstGeom prst="rect">
            <a:avLst/>
          </a:prstGeom>
          <a:noFill/>
          <a:ln>
            <a:solidFill>
              <a:schemeClr val="tx1"/>
            </a:solidFill>
          </a:ln>
        </p:spPr>
        <p:txBody>
          <a:bodyPr wrap="square" rtlCol="0">
            <a:spAutoFit/>
          </a:bodyPr>
          <a:lstStyle/>
          <a:p>
            <a:pPr algn="ctr"/>
            <a:r>
              <a:rPr lang="en-US" sz="650" b="1" dirty="0"/>
              <a:t>Contract: 5 years / $135MM</a:t>
            </a:r>
          </a:p>
        </p:txBody>
      </p:sp>
      <p:sp>
        <p:nvSpPr>
          <p:cNvPr id="45" name="Text Placeholder 4">
            <a:extLst>
              <a:ext uri="{FF2B5EF4-FFF2-40B4-BE49-F238E27FC236}">
                <a16:creationId xmlns:a16="http://schemas.microsoft.com/office/drawing/2014/main" id="{3D7EA2FB-F180-47D2-A8BF-92D5AF17EA6E}"/>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776903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5AB3-3749-466C-93FB-2E0F1F5D3240}"/>
              </a:ext>
            </a:extLst>
          </p:cNvPr>
          <p:cNvSpPr>
            <a:spLocks noGrp="1"/>
          </p:cNvSpPr>
          <p:nvPr>
            <p:ph type="ctrTitle"/>
          </p:nvPr>
        </p:nvSpPr>
        <p:spPr>
          <a:xfrm>
            <a:off x="99493" y="318664"/>
            <a:ext cx="8920220" cy="812261"/>
          </a:xfrm>
        </p:spPr>
        <p:txBody>
          <a:bodyPr/>
          <a:lstStyle/>
          <a:p>
            <a:r>
              <a:rPr lang="en-US" sz="2200" dirty="0"/>
              <a:t>The Passion of Reality TV Viewers Has The Power To Launch Everyday People To Astonishing Levels Of Fame…And Millions Of Social Media Followers</a:t>
            </a:r>
          </a:p>
        </p:txBody>
      </p:sp>
      <p:sp>
        <p:nvSpPr>
          <p:cNvPr id="4" name="Text Placeholder 3">
            <a:extLst>
              <a:ext uri="{FF2B5EF4-FFF2-40B4-BE49-F238E27FC236}">
                <a16:creationId xmlns:a16="http://schemas.microsoft.com/office/drawing/2014/main" id="{AAAD4AEA-F753-445E-9969-ADAFB59F1569}"/>
              </a:ext>
            </a:extLst>
          </p:cNvPr>
          <p:cNvSpPr>
            <a:spLocks noGrp="1"/>
          </p:cNvSpPr>
          <p:nvPr>
            <p:ph type="body" sz="quarter" idx="14"/>
          </p:nvPr>
        </p:nvSpPr>
        <p:spPr/>
        <p:txBody>
          <a:bodyPr/>
          <a:lstStyle/>
          <a:p>
            <a:r>
              <a:rPr lang="en-US" sz="800" dirty="0"/>
              <a:t>*KUWTK = Keeping Up With The Kardashians.  Social media followers as of September 2017.</a:t>
            </a:r>
          </a:p>
        </p:txBody>
      </p:sp>
      <p:sp>
        <p:nvSpPr>
          <p:cNvPr id="51" name="TextBox 50"/>
          <p:cNvSpPr txBox="1"/>
          <p:nvPr/>
        </p:nvSpPr>
        <p:spPr>
          <a:xfrm>
            <a:off x="1267470" y="3329326"/>
            <a:ext cx="511166" cy="229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2MM</a:t>
            </a:r>
          </a:p>
        </p:txBody>
      </p:sp>
      <p:pic>
        <p:nvPicPr>
          <p:cNvPr id="1026" name="Picture 2" descr="Image result for scott disick quotes famous"/>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4033"/>
          <a:stretch/>
        </p:blipFill>
        <p:spPr bwMode="auto">
          <a:xfrm>
            <a:off x="998854" y="1599963"/>
            <a:ext cx="1015834" cy="1496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1734" y="1238895"/>
            <a:ext cx="2364024" cy="3924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Scott Disick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Trebuchet MS"/>
                <a:ea typeface="+mn-ea"/>
                <a:cs typeface="+mn-cs"/>
              </a:rPr>
              <a:t>KUWTK</a:t>
            </a:r>
          </a:p>
        </p:txBody>
      </p:sp>
      <p:pic>
        <p:nvPicPr>
          <p:cNvPr id="9" name="Picture 2" descr="Image result for facebook ic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2983" y="3080537"/>
            <a:ext cx="294499" cy="2944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twitter ic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10262" y="3115707"/>
            <a:ext cx="245057" cy="245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lated image"/>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425728" y="3114017"/>
            <a:ext cx="231095" cy="2245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7703" y="3330606"/>
            <a:ext cx="5467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2.2MM</a:t>
            </a:r>
          </a:p>
        </p:txBody>
      </p:sp>
      <p:sp>
        <p:nvSpPr>
          <p:cNvPr id="52" name="TextBox 51"/>
          <p:cNvSpPr txBox="1"/>
          <p:nvPr/>
        </p:nvSpPr>
        <p:spPr>
          <a:xfrm>
            <a:off x="1656823" y="3329254"/>
            <a:ext cx="54508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6.8MM</a:t>
            </a:r>
          </a:p>
        </p:txBody>
      </p:sp>
      <p:pic>
        <p:nvPicPr>
          <p:cNvPr id="1040" name="Picture 16" descr="Image result for farrah abraham 201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4033"/>
          <a:stretch/>
        </p:blipFill>
        <p:spPr bwMode="auto">
          <a:xfrm>
            <a:off x="2900088" y="1599963"/>
            <a:ext cx="986165" cy="1496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092881" y="1238895"/>
            <a:ext cx="2600581" cy="3924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Farrah Abraham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Trebuchet MS"/>
                <a:ea typeface="+mn-ea"/>
                <a:cs typeface="+mn-cs"/>
              </a:rPr>
              <a:t>Teen Mom OG</a:t>
            </a:r>
          </a:p>
        </p:txBody>
      </p:sp>
      <p:sp>
        <p:nvSpPr>
          <p:cNvPr id="17" name="TextBox 16"/>
          <p:cNvSpPr txBox="1"/>
          <p:nvPr/>
        </p:nvSpPr>
        <p:spPr>
          <a:xfrm>
            <a:off x="4100585" y="1238895"/>
            <a:ext cx="2600581" cy="3924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Nicole “Snooki” Polizzi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Trebuchet MS"/>
                <a:ea typeface="+mn-ea"/>
                <a:cs typeface="+mn-cs"/>
              </a:rPr>
              <a:t>Jersey Shore</a:t>
            </a:r>
          </a:p>
        </p:txBody>
      </p:sp>
      <p:pic>
        <p:nvPicPr>
          <p:cNvPr id="2050" name="Picture 2" descr="Related imag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62634" y="1599963"/>
            <a:ext cx="1276481" cy="1496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108288" y="1238895"/>
            <a:ext cx="2600581" cy="3924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latin typeface="Trebuchet MS"/>
                <a:ea typeface="+mn-ea"/>
                <a:cs typeface="+mn-cs"/>
              </a:rPr>
              <a:t>NeNe</a:t>
            </a:r>
            <a:r>
              <a:rPr kumimoji="0" lang="en-US" sz="1050" b="1" i="0" u="none" strike="noStrike" kern="1200" cap="none" spc="0" normalizeH="0" baseline="0" noProof="0" dirty="0">
                <a:ln>
                  <a:noFill/>
                </a:ln>
                <a:solidFill>
                  <a:prstClr val="black"/>
                </a:solidFill>
                <a:effectLst/>
                <a:uLnTx/>
                <a:uFillTx/>
                <a:latin typeface="Trebuchet MS"/>
                <a:ea typeface="+mn-ea"/>
                <a:cs typeface="+mn-cs"/>
              </a:rPr>
              <a:t> </a:t>
            </a:r>
            <a:r>
              <a:rPr kumimoji="0" lang="en-US" sz="1050" b="1" i="0" u="none" strike="noStrike" kern="1200" cap="none" spc="0" normalizeH="0" baseline="0" noProof="0" dirty="0" err="1">
                <a:ln>
                  <a:noFill/>
                </a:ln>
                <a:solidFill>
                  <a:prstClr val="black"/>
                </a:solidFill>
                <a:effectLst/>
                <a:uLnTx/>
                <a:uFillTx/>
                <a:latin typeface="Trebuchet MS"/>
                <a:ea typeface="+mn-ea"/>
                <a:cs typeface="+mn-cs"/>
              </a:rPr>
              <a:t>Leakes</a:t>
            </a:r>
            <a:endParaRPr kumimoji="0" lang="en-US" sz="105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Trebuchet MS"/>
                <a:ea typeface="+mn-ea"/>
                <a:cs typeface="+mn-cs"/>
              </a:rPr>
              <a:t>The Real Housewives of Atlanta</a:t>
            </a:r>
          </a:p>
        </p:txBody>
      </p:sp>
      <p:pic>
        <p:nvPicPr>
          <p:cNvPr id="2052" name="Picture 4" descr="Related imag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64749" y="1599963"/>
            <a:ext cx="1087659" cy="1496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Image result for rob kardashian and blac chyna"/>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b="2995"/>
          <a:stretch/>
        </p:blipFill>
        <p:spPr bwMode="auto">
          <a:xfrm>
            <a:off x="985816" y="4047100"/>
            <a:ext cx="1041909" cy="13476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06480" y="3673344"/>
            <a:ext cx="2600581" cy="3924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Rob Kardashian &amp; </a:t>
            </a:r>
            <a:r>
              <a:rPr kumimoji="0" lang="en-US" sz="1050" b="1" i="0" u="none" strike="noStrike" kern="1200" cap="none" spc="0" normalizeH="0" baseline="0" noProof="0" dirty="0" err="1">
                <a:ln>
                  <a:noFill/>
                </a:ln>
                <a:solidFill>
                  <a:prstClr val="black"/>
                </a:solidFill>
                <a:effectLst/>
                <a:uLnTx/>
                <a:uFillTx/>
                <a:latin typeface="Trebuchet MS"/>
                <a:ea typeface="+mn-ea"/>
                <a:cs typeface="+mn-cs"/>
              </a:rPr>
              <a:t>Blac</a:t>
            </a:r>
            <a:r>
              <a:rPr kumimoji="0" lang="en-US" sz="1050" b="1" i="0" u="none" strike="noStrike" kern="1200" cap="none" spc="0" normalizeH="0" baseline="0" noProof="0" dirty="0">
                <a:ln>
                  <a:noFill/>
                </a:ln>
                <a:solidFill>
                  <a:prstClr val="black"/>
                </a:solidFill>
                <a:effectLst/>
                <a:uLnTx/>
                <a:uFillTx/>
                <a:latin typeface="Trebuchet MS"/>
                <a:ea typeface="+mn-ea"/>
                <a:cs typeface="+mn-cs"/>
              </a:rPr>
              <a:t> Chyna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Trebuchet MS"/>
                <a:ea typeface="+mn-ea"/>
                <a:cs typeface="+mn-cs"/>
              </a:rPr>
              <a:t>KUWTK</a:t>
            </a:r>
          </a:p>
        </p:txBody>
      </p:sp>
      <p:sp>
        <p:nvSpPr>
          <p:cNvPr id="22" name="TextBox 21"/>
          <p:cNvSpPr txBox="1"/>
          <p:nvPr/>
        </p:nvSpPr>
        <p:spPr>
          <a:xfrm>
            <a:off x="2092881" y="3673344"/>
            <a:ext cx="2600581" cy="3924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Evelyn </a:t>
            </a:r>
            <a:r>
              <a:rPr kumimoji="0" lang="en-US" sz="1050" b="1" i="0" u="none" strike="noStrike" kern="1200" cap="none" spc="0" normalizeH="0" baseline="0" noProof="0" dirty="0" err="1">
                <a:ln>
                  <a:noFill/>
                </a:ln>
                <a:solidFill>
                  <a:prstClr val="black"/>
                </a:solidFill>
                <a:effectLst/>
                <a:uLnTx/>
                <a:uFillTx/>
                <a:latin typeface="Trebuchet MS"/>
                <a:ea typeface="+mn-ea"/>
                <a:cs typeface="+mn-cs"/>
              </a:rPr>
              <a:t>Lozada</a:t>
            </a:r>
            <a:endParaRPr kumimoji="0" lang="en-US" sz="105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Trebuchet MS"/>
                <a:ea typeface="+mn-ea"/>
                <a:cs typeface="+mn-cs"/>
              </a:rPr>
              <a:t>Basketball Wives</a:t>
            </a:r>
          </a:p>
        </p:txBody>
      </p:sp>
      <p:sp>
        <p:nvSpPr>
          <p:cNvPr id="21" name="TextBox 20"/>
          <p:cNvSpPr txBox="1"/>
          <p:nvPr/>
        </p:nvSpPr>
        <p:spPr>
          <a:xfrm>
            <a:off x="4100585" y="3673344"/>
            <a:ext cx="2600581" cy="3924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Maddie Ziegler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Trebuchet MS"/>
                <a:ea typeface="+mn-ea"/>
                <a:cs typeface="+mn-cs"/>
              </a:rPr>
              <a:t>Dance Moms</a:t>
            </a:r>
          </a:p>
        </p:txBody>
      </p:sp>
      <p:sp>
        <p:nvSpPr>
          <p:cNvPr id="19" name="TextBox 18"/>
          <p:cNvSpPr txBox="1"/>
          <p:nvPr/>
        </p:nvSpPr>
        <p:spPr>
          <a:xfrm>
            <a:off x="6108288" y="3673344"/>
            <a:ext cx="2600581" cy="3924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latin typeface="Trebuchet MS"/>
                <a:ea typeface="+mn-ea"/>
                <a:cs typeface="+mn-cs"/>
              </a:rPr>
              <a:t>Joseline</a:t>
            </a:r>
            <a:r>
              <a:rPr kumimoji="0" lang="en-US" sz="1050" b="1" i="0" u="none" strike="noStrike" kern="1200" cap="none" spc="0" normalizeH="0" baseline="0" noProof="0" dirty="0">
                <a:ln>
                  <a:noFill/>
                </a:ln>
                <a:solidFill>
                  <a:prstClr val="black"/>
                </a:solidFill>
                <a:effectLst/>
                <a:uLnTx/>
                <a:uFillTx/>
                <a:latin typeface="Trebuchet MS"/>
                <a:ea typeface="+mn-ea"/>
                <a:cs typeface="+mn-cs"/>
              </a:rPr>
              <a:t> Hernandez</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Trebuchet MS"/>
                <a:ea typeface="+mn-ea"/>
                <a:cs typeface="+mn-cs"/>
              </a:rPr>
              <a:t>Love &amp; Hip Hop: Atlanta</a:t>
            </a:r>
          </a:p>
        </p:txBody>
      </p:sp>
      <p:sp>
        <p:nvSpPr>
          <p:cNvPr id="83" name="TextBox 82">
            <a:extLst>
              <a:ext uri="{FF2B5EF4-FFF2-40B4-BE49-F238E27FC236}">
                <a16:creationId xmlns:a16="http://schemas.microsoft.com/office/drawing/2014/main" id="{E1E15DE0-2CCF-4129-9622-4A6014C27724}"/>
              </a:ext>
            </a:extLst>
          </p:cNvPr>
          <p:cNvSpPr txBox="1"/>
          <p:nvPr/>
        </p:nvSpPr>
        <p:spPr>
          <a:xfrm>
            <a:off x="112798" y="3325918"/>
            <a:ext cx="81353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Followers:</a:t>
            </a:r>
          </a:p>
        </p:txBody>
      </p:sp>
      <p:sp>
        <p:nvSpPr>
          <p:cNvPr id="84" name="TextBox 83">
            <a:extLst>
              <a:ext uri="{FF2B5EF4-FFF2-40B4-BE49-F238E27FC236}">
                <a16:creationId xmlns:a16="http://schemas.microsoft.com/office/drawing/2014/main" id="{2161D882-A5EF-45FC-873D-B8F4247E3510}"/>
              </a:ext>
            </a:extLst>
          </p:cNvPr>
          <p:cNvSpPr txBox="1"/>
          <p:nvPr/>
        </p:nvSpPr>
        <p:spPr>
          <a:xfrm>
            <a:off x="3155365" y="3332434"/>
            <a:ext cx="511166" cy="229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986K</a:t>
            </a:r>
          </a:p>
        </p:txBody>
      </p:sp>
      <p:pic>
        <p:nvPicPr>
          <p:cNvPr id="96" name="Picture 2" descr="Image result for facebook icon">
            <a:extLst>
              <a:ext uri="{FF2B5EF4-FFF2-40B4-BE49-F238E27FC236}">
                <a16:creationId xmlns:a16="http://schemas.microsoft.com/office/drawing/2014/main" id="{2DDFD930-8222-4BD8-9ACD-C9684E98C15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0878" y="3083645"/>
            <a:ext cx="294499" cy="29449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descr="Image result for twitter icon">
            <a:extLst>
              <a:ext uri="{FF2B5EF4-FFF2-40B4-BE49-F238E27FC236}">
                <a16:creationId xmlns:a16="http://schemas.microsoft.com/office/drawing/2014/main" id="{901DDC38-D859-446D-9031-BEEBD9C5580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98157" y="3118815"/>
            <a:ext cx="245057" cy="24505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Related image">
            <a:extLst>
              <a:ext uri="{FF2B5EF4-FFF2-40B4-BE49-F238E27FC236}">
                <a16:creationId xmlns:a16="http://schemas.microsoft.com/office/drawing/2014/main" id="{DB29B297-B974-407C-99C0-584E93A51B32}"/>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313623" y="3117125"/>
            <a:ext cx="231095" cy="2245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B7438189-8926-4D6C-80CA-481B3FA9F6B2}"/>
              </a:ext>
            </a:extLst>
          </p:cNvPr>
          <p:cNvSpPr txBox="1"/>
          <p:nvPr/>
        </p:nvSpPr>
        <p:spPr>
          <a:xfrm>
            <a:off x="2695598" y="3333714"/>
            <a:ext cx="5467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1.5MM</a:t>
            </a:r>
          </a:p>
        </p:txBody>
      </p:sp>
      <p:sp>
        <p:nvSpPr>
          <p:cNvPr id="115" name="TextBox 114">
            <a:extLst>
              <a:ext uri="{FF2B5EF4-FFF2-40B4-BE49-F238E27FC236}">
                <a16:creationId xmlns:a16="http://schemas.microsoft.com/office/drawing/2014/main" id="{1F15A720-C446-4B29-9F1B-D99C43AE796F}"/>
              </a:ext>
            </a:extLst>
          </p:cNvPr>
          <p:cNvSpPr txBox="1"/>
          <p:nvPr/>
        </p:nvSpPr>
        <p:spPr>
          <a:xfrm>
            <a:off x="3544718" y="3332362"/>
            <a:ext cx="54508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1.3MM</a:t>
            </a:r>
          </a:p>
        </p:txBody>
      </p:sp>
      <p:sp>
        <p:nvSpPr>
          <p:cNvPr id="116" name="TextBox 115">
            <a:extLst>
              <a:ext uri="{FF2B5EF4-FFF2-40B4-BE49-F238E27FC236}">
                <a16:creationId xmlns:a16="http://schemas.microsoft.com/office/drawing/2014/main" id="{3231B076-10AC-4F6E-A102-3C29479C0735}"/>
              </a:ext>
            </a:extLst>
          </p:cNvPr>
          <p:cNvSpPr txBox="1"/>
          <p:nvPr/>
        </p:nvSpPr>
        <p:spPr>
          <a:xfrm>
            <a:off x="5061917" y="3326211"/>
            <a:ext cx="60369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10.4MM</a:t>
            </a:r>
          </a:p>
        </p:txBody>
      </p:sp>
      <p:pic>
        <p:nvPicPr>
          <p:cNvPr id="117" name="Picture 2" descr="Image result for facebook icon">
            <a:extLst>
              <a:ext uri="{FF2B5EF4-FFF2-40B4-BE49-F238E27FC236}">
                <a16:creationId xmlns:a16="http://schemas.microsoft.com/office/drawing/2014/main" id="{0C3779FA-1448-4E6B-9EAC-F1527F4617F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2079" y="3077422"/>
            <a:ext cx="294499" cy="29449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descr="Image result for twitter icon">
            <a:extLst>
              <a:ext uri="{FF2B5EF4-FFF2-40B4-BE49-F238E27FC236}">
                <a16:creationId xmlns:a16="http://schemas.microsoft.com/office/drawing/2014/main" id="{71B51168-AC4D-4F2C-BE80-4444AFBED2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26013" y="3112592"/>
            <a:ext cx="245057" cy="24505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Related image">
            <a:extLst>
              <a:ext uri="{FF2B5EF4-FFF2-40B4-BE49-F238E27FC236}">
                <a16:creationId xmlns:a16="http://schemas.microsoft.com/office/drawing/2014/main" id="{657DBF9E-66A4-4082-942D-5664F0FF7BF0}"/>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294824" y="3110902"/>
            <a:ext cx="231095" cy="2245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5DD5A45A-A080-408F-BACC-493AEE5CD235}"/>
              </a:ext>
            </a:extLst>
          </p:cNvPr>
          <p:cNvSpPr txBox="1"/>
          <p:nvPr/>
        </p:nvSpPr>
        <p:spPr>
          <a:xfrm>
            <a:off x="4676799" y="3327491"/>
            <a:ext cx="5467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11MM</a:t>
            </a:r>
          </a:p>
        </p:txBody>
      </p:sp>
      <p:sp>
        <p:nvSpPr>
          <p:cNvPr id="121" name="TextBox 120">
            <a:extLst>
              <a:ext uri="{FF2B5EF4-FFF2-40B4-BE49-F238E27FC236}">
                <a16:creationId xmlns:a16="http://schemas.microsoft.com/office/drawing/2014/main" id="{82D59F3B-B1DA-4E73-BB28-2417CAC9AABF}"/>
              </a:ext>
            </a:extLst>
          </p:cNvPr>
          <p:cNvSpPr txBox="1"/>
          <p:nvPr/>
        </p:nvSpPr>
        <p:spPr>
          <a:xfrm>
            <a:off x="5572574" y="3326139"/>
            <a:ext cx="54508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7MM</a:t>
            </a:r>
          </a:p>
        </p:txBody>
      </p:sp>
      <p:sp>
        <p:nvSpPr>
          <p:cNvPr id="122" name="TextBox 121">
            <a:extLst>
              <a:ext uri="{FF2B5EF4-FFF2-40B4-BE49-F238E27FC236}">
                <a16:creationId xmlns:a16="http://schemas.microsoft.com/office/drawing/2014/main" id="{6830BC5B-AE8F-472B-AD6A-18CBE93EF31F}"/>
              </a:ext>
            </a:extLst>
          </p:cNvPr>
          <p:cNvSpPr txBox="1"/>
          <p:nvPr/>
        </p:nvSpPr>
        <p:spPr>
          <a:xfrm>
            <a:off x="7133314" y="3335539"/>
            <a:ext cx="54000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2.3MM</a:t>
            </a:r>
          </a:p>
        </p:txBody>
      </p:sp>
      <p:pic>
        <p:nvPicPr>
          <p:cNvPr id="123" name="Picture 2" descr="Image result for facebook icon">
            <a:extLst>
              <a:ext uri="{FF2B5EF4-FFF2-40B4-BE49-F238E27FC236}">
                <a16:creationId xmlns:a16="http://schemas.microsoft.com/office/drawing/2014/main" id="{D8B068CC-7F19-4C35-8B64-EC626C57AD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98828" y="3086750"/>
            <a:ext cx="294499" cy="29449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 descr="Image result for twitter icon">
            <a:extLst>
              <a:ext uri="{FF2B5EF4-FFF2-40B4-BE49-F238E27FC236}">
                <a16:creationId xmlns:a16="http://schemas.microsoft.com/office/drawing/2014/main" id="{09A2B3BC-9067-4F37-835D-B52B34D9417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04100" y="3121920"/>
            <a:ext cx="245057" cy="245057"/>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6" descr="Related image">
            <a:extLst>
              <a:ext uri="{FF2B5EF4-FFF2-40B4-BE49-F238E27FC236}">
                <a16:creationId xmlns:a16="http://schemas.microsoft.com/office/drawing/2014/main" id="{A826E341-BE51-48BE-8DA5-3910C425F36F}"/>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291573" y="3120230"/>
            <a:ext cx="231095" cy="2245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0CEB8FC5-F325-423C-8E64-129D02D9E2C1}"/>
              </a:ext>
            </a:extLst>
          </p:cNvPr>
          <p:cNvSpPr txBox="1"/>
          <p:nvPr/>
        </p:nvSpPr>
        <p:spPr>
          <a:xfrm>
            <a:off x="6673548" y="3336819"/>
            <a:ext cx="5467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2.8MM</a:t>
            </a:r>
          </a:p>
        </p:txBody>
      </p:sp>
      <p:sp>
        <p:nvSpPr>
          <p:cNvPr id="127" name="TextBox 126">
            <a:extLst>
              <a:ext uri="{FF2B5EF4-FFF2-40B4-BE49-F238E27FC236}">
                <a16:creationId xmlns:a16="http://schemas.microsoft.com/office/drawing/2014/main" id="{EE7A5A99-ACDB-4C13-B9AB-7C2A92916C69}"/>
              </a:ext>
            </a:extLst>
          </p:cNvPr>
          <p:cNvSpPr txBox="1"/>
          <p:nvPr/>
        </p:nvSpPr>
        <p:spPr>
          <a:xfrm>
            <a:off x="7550661" y="3335467"/>
            <a:ext cx="54508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1.9MM</a:t>
            </a:r>
          </a:p>
        </p:txBody>
      </p:sp>
      <p:sp>
        <p:nvSpPr>
          <p:cNvPr id="129" name="TextBox 128">
            <a:extLst>
              <a:ext uri="{FF2B5EF4-FFF2-40B4-BE49-F238E27FC236}">
                <a16:creationId xmlns:a16="http://schemas.microsoft.com/office/drawing/2014/main" id="{0881F5F3-FF63-4846-87D7-256BE3BE138A}"/>
              </a:ext>
            </a:extLst>
          </p:cNvPr>
          <p:cNvSpPr txBox="1"/>
          <p:nvPr/>
        </p:nvSpPr>
        <p:spPr>
          <a:xfrm>
            <a:off x="1261245" y="5646430"/>
            <a:ext cx="511166" cy="229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N/A</a:t>
            </a:r>
          </a:p>
        </p:txBody>
      </p:sp>
      <p:pic>
        <p:nvPicPr>
          <p:cNvPr id="130" name="Picture 2" descr="Image result for facebook icon">
            <a:extLst>
              <a:ext uri="{FF2B5EF4-FFF2-40B4-BE49-F238E27FC236}">
                <a16:creationId xmlns:a16="http://schemas.microsoft.com/office/drawing/2014/main" id="{9E9761C6-A46D-4677-997F-A705B59396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6758" y="5397641"/>
            <a:ext cx="294499" cy="29449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Image result for twitter icon">
            <a:extLst>
              <a:ext uri="{FF2B5EF4-FFF2-40B4-BE49-F238E27FC236}">
                <a16:creationId xmlns:a16="http://schemas.microsoft.com/office/drawing/2014/main" id="{D9A9827F-D2FB-4B92-968C-4FA3D112609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04037" y="5432811"/>
            <a:ext cx="245057" cy="245057"/>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6" descr="Related image">
            <a:extLst>
              <a:ext uri="{FF2B5EF4-FFF2-40B4-BE49-F238E27FC236}">
                <a16:creationId xmlns:a16="http://schemas.microsoft.com/office/drawing/2014/main" id="{3099710A-1057-4A38-B103-C22B571F0D4B}"/>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419503" y="5431121"/>
            <a:ext cx="231095" cy="2245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3" name="TextBox 132">
            <a:extLst>
              <a:ext uri="{FF2B5EF4-FFF2-40B4-BE49-F238E27FC236}">
                <a16:creationId xmlns:a16="http://schemas.microsoft.com/office/drawing/2014/main" id="{C0F68DA4-801B-46D2-AF94-ED77BADEC509}"/>
              </a:ext>
            </a:extLst>
          </p:cNvPr>
          <p:cNvSpPr txBox="1"/>
          <p:nvPr/>
        </p:nvSpPr>
        <p:spPr>
          <a:xfrm>
            <a:off x="801478" y="5647710"/>
            <a:ext cx="5467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1.7MM</a:t>
            </a:r>
          </a:p>
        </p:txBody>
      </p:sp>
      <p:sp>
        <p:nvSpPr>
          <p:cNvPr id="134" name="TextBox 133">
            <a:extLst>
              <a:ext uri="{FF2B5EF4-FFF2-40B4-BE49-F238E27FC236}">
                <a16:creationId xmlns:a16="http://schemas.microsoft.com/office/drawing/2014/main" id="{484168C2-9ADD-41AD-B3B4-2580EAF0A723}"/>
              </a:ext>
            </a:extLst>
          </p:cNvPr>
          <p:cNvSpPr txBox="1"/>
          <p:nvPr/>
        </p:nvSpPr>
        <p:spPr>
          <a:xfrm>
            <a:off x="1641270" y="5646358"/>
            <a:ext cx="54508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7.7MM</a:t>
            </a:r>
          </a:p>
        </p:txBody>
      </p:sp>
      <p:sp>
        <p:nvSpPr>
          <p:cNvPr id="135" name="TextBox 134">
            <a:extLst>
              <a:ext uri="{FF2B5EF4-FFF2-40B4-BE49-F238E27FC236}">
                <a16:creationId xmlns:a16="http://schemas.microsoft.com/office/drawing/2014/main" id="{6F1497F7-BFA7-42C3-B640-53A81C15AE2D}"/>
              </a:ext>
            </a:extLst>
          </p:cNvPr>
          <p:cNvSpPr txBox="1"/>
          <p:nvPr/>
        </p:nvSpPr>
        <p:spPr>
          <a:xfrm>
            <a:off x="134566" y="5643022"/>
            <a:ext cx="81353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Followers:</a:t>
            </a:r>
          </a:p>
        </p:txBody>
      </p:sp>
      <p:sp>
        <p:nvSpPr>
          <p:cNvPr id="136" name="TextBox 135">
            <a:extLst>
              <a:ext uri="{FF2B5EF4-FFF2-40B4-BE49-F238E27FC236}">
                <a16:creationId xmlns:a16="http://schemas.microsoft.com/office/drawing/2014/main" id="{8195DDAB-5676-4DAE-863C-8311B1C79082}"/>
              </a:ext>
            </a:extLst>
          </p:cNvPr>
          <p:cNvSpPr txBox="1"/>
          <p:nvPr/>
        </p:nvSpPr>
        <p:spPr>
          <a:xfrm>
            <a:off x="1152379" y="5808161"/>
            <a:ext cx="67292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13.5MM</a:t>
            </a:r>
          </a:p>
        </p:txBody>
      </p:sp>
      <p:sp>
        <p:nvSpPr>
          <p:cNvPr id="137" name="TextBox 136">
            <a:extLst>
              <a:ext uri="{FF2B5EF4-FFF2-40B4-BE49-F238E27FC236}">
                <a16:creationId xmlns:a16="http://schemas.microsoft.com/office/drawing/2014/main" id="{4FE22D2E-2A88-41D7-8793-6A8860FFD87B}"/>
              </a:ext>
            </a:extLst>
          </p:cNvPr>
          <p:cNvSpPr txBox="1"/>
          <p:nvPr/>
        </p:nvSpPr>
        <p:spPr>
          <a:xfrm>
            <a:off x="804587" y="5800110"/>
            <a:ext cx="5467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1.5MM</a:t>
            </a:r>
          </a:p>
        </p:txBody>
      </p:sp>
      <p:sp>
        <p:nvSpPr>
          <p:cNvPr id="138" name="TextBox 137">
            <a:extLst>
              <a:ext uri="{FF2B5EF4-FFF2-40B4-BE49-F238E27FC236}">
                <a16:creationId xmlns:a16="http://schemas.microsoft.com/office/drawing/2014/main" id="{104415B1-6CE3-42DC-A351-76995B01A719}"/>
              </a:ext>
            </a:extLst>
          </p:cNvPr>
          <p:cNvSpPr txBox="1"/>
          <p:nvPr/>
        </p:nvSpPr>
        <p:spPr>
          <a:xfrm>
            <a:off x="1644379" y="5798758"/>
            <a:ext cx="54508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882K</a:t>
            </a:r>
          </a:p>
        </p:txBody>
      </p:sp>
      <p:sp>
        <p:nvSpPr>
          <p:cNvPr id="139" name="TextBox 138">
            <a:extLst>
              <a:ext uri="{FF2B5EF4-FFF2-40B4-BE49-F238E27FC236}">
                <a16:creationId xmlns:a16="http://schemas.microsoft.com/office/drawing/2014/main" id="{E635CF6F-9BF8-4390-8E41-0D652A5A93F1}"/>
              </a:ext>
            </a:extLst>
          </p:cNvPr>
          <p:cNvSpPr txBox="1"/>
          <p:nvPr/>
        </p:nvSpPr>
        <p:spPr>
          <a:xfrm>
            <a:off x="3119538" y="5654290"/>
            <a:ext cx="56228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3.2MM</a:t>
            </a:r>
          </a:p>
        </p:txBody>
      </p:sp>
      <p:pic>
        <p:nvPicPr>
          <p:cNvPr id="140" name="Picture 2" descr="Image result for facebook icon">
            <a:extLst>
              <a:ext uri="{FF2B5EF4-FFF2-40B4-BE49-F238E27FC236}">
                <a16:creationId xmlns:a16="http://schemas.microsoft.com/office/drawing/2014/main" id="{ABBE8A01-A785-4B58-9914-70033352FC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1495" y="5405501"/>
            <a:ext cx="294499" cy="294499"/>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4" descr="Image result for twitter icon">
            <a:extLst>
              <a:ext uri="{FF2B5EF4-FFF2-40B4-BE49-F238E27FC236}">
                <a16:creationId xmlns:a16="http://schemas.microsoft.com/office/drawing/2014/main" id="{CB1EF7AE-090F-4B18-BBDE-10C6967B2F5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17436" y="5440671"/>
            <a:ext cx="245057" cy="245057"/>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6" descr="Related image">
            <a:extLst>
              <a:ext uri="{FF2B5EF4-FFF2-40B4-BE49-F238E27FC236}">
                <a16:creationId xmlns:a16="http://schemas.microsoft.com/office/drawing/2014/main" id="{247C3533-C05B-41E2-AA22-A14AAD8687EE}"/>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314240" y="5438981"/>
            <a:ext cx="231095" cy="2245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3" name="TextBox 142">
            <a:extLst>
              <a:ext uri="{FF2B5EF4-FFF2-40B4-BE49-F238E27FC236}">
                <a16:creationId xmlns:a16="http://schemas.microsoft.com/office/drawing/2014/main" id="{32F7C0B4-A551-4606-A797-5E73425A7ED7}"/>
              </a:ext>
            </a:extLst>
          </p:cNvPr>
          <p:cNvSpPr txBox="1"/>
          <p:nvPr/>
        </p:nvSpPr>
        <p:spPr>
          <a:xfrm>
            <a:off x="2696215" y="5655570"/>
            <a:ext cx="5467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2.7MM</a:t>
            </a:r>
          </a:p>
        </p:txBody>
      </p:sp>
      <p:sp>
        <p:nvSpPr>
          <p:cNvPr id="144" name="TextBox 143">
            <a:extLst>
              <a:ext uri="{FF2B5EF4-FFF2-40B4-BE49-F238E27FC236}">
                <a16:creationId xmlns:a16="http://schemas.microsoft.com/office/drawing/2014/main" id="{AFCCCAE9-CD3B-42FD-87C3-3EFE4FFE67B1}"/>
              </a:ext>
            </a:extLst>
          </p:cNvPr>
          <p:cNvSpPr txBox="1"/>
          <p:nvPr/>
        </p:nvSpPr>
        <p:spPr>
          <a:xfrm>
            <a:off x="3517342" y="5654218"/>
            <a:ext cx="605133"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1.26MM</a:t>
            </a:r>
          </a:p>
        </p:txBody>
      </p:sp>
      <p:sp>
        <p:nvSpPr>
          <p:cNvPr id="145" name="TextBox 144">
            <a:extLst>
              <a:ext uri="{FF2B5EF4-FFF2-40B4-BE49-F238E27FC236}">
                <a16:creationId xmlns:a16="http://schemas.microsoft.com/office/drawing/2014/main" id="{16FDA5C8-61C7-4044-A2DB-C99E82432E5C}"/>
              </a:ext>
            </a:extLst>
          </p:cNvPr>
          <p:cNvSpPr txBox="1"/>
          <p:nvPr/>
        </p:nvSpPr>
        <p:spPr>
          <a:xfrm>
            <a:off x="5155842" y="5648068"/>
            <a:ext cx="511166" cy="229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10MM</a:t>
            </a:r>
          </a:p>
        </p:txBody>
      </p:sp>
      <p:pic>
        <p:nvPicPr>
          <p:cNvPr id="146" name="Picture 2" descr="Image result for facebook icon">
            <a:extLst>
              <a:ext uri="{FF2B5EF4-FFF2-40B4-BE49-F238E27FC236}">
                <a16:creationId xmlns:a16="http://schemas.microsoft.com/office/drawing/2014/main" id="{91231E1C-9F87-43CD-8621-C552D2EDA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1355" y="5399279"/>
            <a:ext cx="294499" cy="294499"/>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4" descr="Image result for twitter icon">
            <a:extLst>
              <a:ext uri="{FF2B5EF4-FFF2-40B4-BE49-F238E27FC236}">
                <a16:creationId xmlns:a16="http://schemas.microsoft.com/office/drawing/2014/main" id="{B2F6C642-D1FC-462D-BDF9-D672F969887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17296" y="5434449"/>
            <a:ext cx="245057" cy="245057"/>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6" descr="Related image">
            <a:extLst>
              <a:ext uri="{FF2B5EF4-FFF2-40B4-BE49-F238E27FC236}">
                <a16:creationId xmlns:a16="http://schemas.microsoft.com/office/drawing/2014/main" id="{A0633B3A-7BBB-4BBB-87F6-96018B880D81}"/>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314100" y="5432759"/>
            <a:ext cx="231095" cy="2245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9" name="TextBox 148">
            <a:extLst>
              <a:ext uri="{FF2B5EF4-FFF2-40B4-BE49-F238E27FC236}">
                <a16:creationId xmlns:a16="http://schemas.microsoft.com/office/drawing/2014/main" id="{7D0990EC-DCC8-4B5C-B7C9-16F8BB89BB13}"/>
              </a:ext>
            </a:extLst>
          </p:cNvPr>
          <p:cNvSpPr txBox="1"/>
          <p:nvPr/>
        </p:nvSpPr>
        <p:spPr>
          <a:xfrm>
            <a:off x="4696075" y="5649348"/>
            <a:ext cx="5467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1MM</a:t>
            </a:r>
          </a:p>
        </p:txBody>
      </p:sp>
      <p:sp>
        <p:nvSpPr>
          <p:cNvPr id="150" name="TextBox 149">
            <a:extLst>
              <a:ext uri="{FF2B5EF4-FFF2-40B4-BE49-F238E27FC236}">
                <a16:creationId xmlns:a16="http://schemas.microsoft.com/office/drawing/2014/main" id="{793559CB-84B4-4873-9477-EDA4FAC94F1B}"/>
              </a:ext>
            </a:extLst>
          </p:cNvPr>
          <p:cNvSpPr txBox="1"/>
          <p:nvPr/>
        </p:nvSpPr>
        <p:spPr>
          <a:xfrm>
            <a:off x="5517202" y="5647996"/>
            <a:ext cx="605133"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1.26MM</a:t>
            </a:r>
          </a:p>
        </p:txBody>
      </p:sp>
      <p:sp>
        <p:nvSpPr>
          <p:cNvPr id="151" name="TextBox 150">
            <a:extLst>
              <a:ext uri="{FF2B5EF4-FFF2-40B4-BE49-F238E27FC236}">
                <a16:creationId xmlns:a16="http://schemas.microsoft.com/office/drawing/2014/main" id="{6F4D3B11-84AA-43AB-8176-D90C00BE3702}"/>
              </a:ext>
            </a:extLst>
          </p:cNvPr>
          <p:cNvSpPr txBox="1"/>
          <p:nvPr/>
        </p:nvSpPr>
        <p:spPr>
          <a:xfrm>
            <a:off x="7081314" y="5649539"/>
            <a:ext cx="56228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1.6MM</a:t>
            </a:r>
          </a:p>
        </p:txBody>
      </p:sp>
      <p:pic>
        <p:nvPicPr>
          <p:cNvPr id="152" name="Picture 2" descr="Image result for facebook icon">
            <a:extLst>
              <a:ext uri="{FF2B5EF4-FFF2-40B4-BE49-F238E27FC236}">
                <a16:creationId xmlns:a16="http://schemas.microsoft.com/office/drawing/2014/main" id="{D0EC3EEC-FE8B-4EF4-8E17-6529F149DD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26815" y="5400750"/>
            <a:ext cx="294499" cy="294499"/>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 descr="Image result for twitter icon">
            <a:extLst>
              <a:ext uri="{FF2B5EF4-FFF2-40B4-BE49-F238E27FC236}">
                <a16:creationId xmlns:a16="http://schemas.microsoft.com/office/drawing/2014/main" id="{BFB325E7-766B-4CE6-A565-2C26C6FFB4C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04094" y="5435920"/>
            <a:ext cx="245057" cy="245057"/>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6" descr="Related image">
            <a:extLst>
              <a:ext uri="{FF2B5EF4-FFF2-40B4-BE49-F238E27FC236}">
                <a16:creationId xmlns:a16="http://schemas.microsoft.com/office/drawing/2014/main" id="{F1C82E6B-5C22-4E5E-B282-039F4A426AAC}"/>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276016" y="5434230"/>
            <a:ext cx="231095" cy="2245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5" name="TextBox 154">
            <a:extLst>
              <a:ext uri="{FF2B5EF4-FFF2-40B4-BE49-F238E27FC236}">
                <a16:creationId xmlns:a16="http://schemas.microsoft.com/office/drawing/2014/main" id="{640B2351-71B9-48F5-B59C-B36B7E7D7BEB}"/>
              </a:ext>
            </a:extLst>
          </p:cNvPr>
          <p:cNvSpPr txBox="1"/>
          <p:nvPr/>
        </p:nvSpPr>
        <p:spPr>
          <a:xfrm>
            <a:off x="6701535" y="5650819"/>
            <a:ext cx="5467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1.4MM</a:t>
            </a:r>
          </a:p>
        </p:txBody>
      </p:sp>
      <p:sp>
        <p:nvSpPr>
          <p:cNvPr id="156" name="TextBox 155">
            <a:extLst>
              <a:ext uri="{FF2B5EF4-FFF2-40B4-BE49-F238E27FC236}">
                <a16:creationId xmlns:a16="http://schemas.microsoft.com/office/drawing/2014/main" id="{C3E66BF0-8810-4125-8A52-77BEED9DCBDE}"/>
              </a:ext>
            </a:extLst>
          </p:cNvPr>
          <p:cNvSpPr txBox="1"/>
          <p:nvPr/>
        </p:nvSpPr>
        <p:spPr>
          <a:xfrm>
            <a:off x="7514072" y="5649467"/>
            <a:ext cx="59959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mn-cs"/>
              </a:rPr>
              <a:t>1.19MM</a:t>
            </a:r>
          </a:p>
        </p:txBody>
      </p:sp>
      <p:pic>
        <p:nvPicPr>
          <p:cNvPr id="7" name="Picture 2" descr="Image result for evelyn lozada"/>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9838" r="13244" b="5985"/>
          <a:stretch/>
        </p:blipFill>
        <p:spPr bwMode="auto">
          <a:xfrm>
            <a:off x="2853563" y="4047100"/>
            <a:ext cx="1087120" cy="13287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age result for joseline hernandez 2017"/>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30043" r="27484" b="67887"/>
          <a:stretch/>
        </p:blipFill>
        <p:spPr bwMode="auto">
          <a:xfrm>
            <a:off x="6838109" y="4047503"/>
            <a:ext cx="1140937" cy="13283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Image result for maddie ziegler 2017"/>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9504" r="34482"/>
          <a:stretch/>
        </p:blipFill>
        <p:spPr bwMode="auto">
          <a:xfrm>
            <a:off x="4775151" y="4065368"/>
            <a:ext cx="1308992" cy="13353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3" name="Text Placeholder 4">
            <a:extLst>
              <a:ext uri="{FF2B5EF4-FFF2-40B4-BE49-F238E27FC236}">
                <a16:creationId xmlns:a16="http://schemas.microsoft.com/office/drawing/2014/main" id="{CFCBA055-AF7B-42E2-A3A8-D32D2F750840}"/>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636335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90CE8-D2FA-4AC0-ADE2-2318A0BB1190}"/>
              </a:ext>
            </a:extLst>
          </p:cNvPr>
          <p:cNvSpPr>
            <a:spLocks noGrp="1"/>
          </p:cNvSpPr>
          <p:nvPr>
            <p:ph type="ctrTitle"/>
          </p:nvPr>
        </p:nvSpPr>
        <p:spPr>
          <a:xfrm>
            <a:off x="169333" y="355605"/>
            <a:ext cx="8805334" cy="791062"/>
          </a:xfrm>
        </p:spPr>
        <p:txBody>
          <a:bodyPr/>
          <a:lstStyle/>
          <a:p>
            <a:r>
              <a:rPr lang="en-US" dirty="0"/>
              <a:t>Television Also Has The Ability To Create “Instant” Celebrities Who, In Turn, Become Viral Sensations</a:t>
            </a:r>
          </a:p>
        </p:txBody>
      </p:sp>
      <p:grpSp>
        <p:nvGrpSpPr>
          <p:cNvPr id="17" name="Group 16"/>
          <p:cNvGrpSpPr/>
          <p:nvPr/>
        </p:nvGrpSpPr>
        <p:grpSpPr>
          <a:xfrm>
            <a:off x="4890401" y="3836007"/>
            <a:ext cx="3263841" cy="2437375"/>
            <a:chOff x="621058" y="1402259"/>
            <a:chExt cx="3263841" cy="2437375"/>
          </a:xfrm>
        </p:grpSpPr>
        <p:pic>
          <p:nvPicPr>
            <p:cNvPr id="3078" name="Picture 6" descr="Image result for russell horning danc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8771"/>
            <a:stretch/>
          </p:blipFill>
          <p:spPr bwMode="auto">
            <a:xfrm>
              <a:off x="1999690" y="1799375"/>
              <a:ext cx="1885209" cy="102085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Image result for backpack ki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1238" r="34656"/>
            <a:stretch/>
          </p:blipFill>
          <p:spPr bwMode="auto">
            <a:xfrm>
              <a:off x="2074803" y="2764311"/>
              <a:ext cx="1204361" cy="1075323"/>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1058" y="1756400"/>
              <a:ext cx="1453745" cy="18422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22"/>
            <p:cNvSpPr txBox="1"/>
            <p:nvPr/>
          </p:nvSpPr>
          <p:spPr>
            <a:xfrm>
              <a:off x="621058" y="1402259"/>
              <a:ext cx="3263841" cy="430887"/>
            </a:xfrm>
            <a:prstGeom prst="rect">
              <a:avLst/>
            </a:prstGeom>
            <a:noFill/>
          </p:spPr>
          <p:txBody>
            <a:bodyPr wrap="square" rtlCol="0">
              <a:spAutoFit/>
            </a:bodyPr>
            <a:lstStyle/>
            <a:p>
              <a:pPr algn="ctr"/>
              <a:r>
                <a:rPr lang="en-US" sz="1100" b="1" dirty="0"/>
                <a:t>Russell Horning aka “Backpack Kid”; backup dancer for Katy Perry on </a:t>
              </a:r>
              <a:r>
                <a:rPr lang="en-US" sz="1100" b="1" i="1" dirty="0"/>
                <a:t>SNL</a:t>
              </a:r>
            </a:p>
          </p:txBody>
        </p:sp>
      </p:grpSp>
      <p:grpSp>
        <p:nvGrpSpPr>
          <p:cNvPr id="30" name="Group 29"/>
          <p:cNvGrpSpPr/>
          <p:nvPr/>
        </p:nvGrpSpPr>
        <p:grpSpPr>
          <a:xfrm>
            <a:off x="4829070" y="5188962"/>
            <a:ext cx="1618365" cy="439261"/>
            <a:chOff x="4118941" y="1939033"/>
            <a:chExt cx="1471241" cy="439261"/>
          </a:xfrm>
        </p:grpSpPr>
        <p:sp>
          <p:nvSpPr>
            <p:cNvPr id="29" name="Rectangle 28"/>
            <p:cNvSpPr/>
            <p:nvPr/>
          </p:nvSpPr>
          <p:spPr>
            <a:xfrm>
              <a:off x="4118941" y="1939033"/>
              <a:ext cx="1407943" cy="43926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422872" y="1945731"/>
              <a:ext cx="1167310" cy="430887"/>
            </a:xfrm>
            <a:prstGeom prst="rect">
              <a:avLst/>
            </a:prstGeom>
            <a:noFill/>
          </p:spPr>
          <p:txBody>
            <a:bodyPr wrap="square" rtlCol="0">
              <a:spAutoFit/>
            </a:bodyPr>
            <a:lstStyle/>
            <a:p>
              <a:pPr algn="ctr"/>
              <a:r>
                <a:rPr lang="en-US" sz="1050" b="1" dirty="0"/>
                <a:t>907K Instagram Followers</a:t>
              </a:r>
            </a:p>
          </p:txBody>
        </p:sp>
        <p:pic>
          <p:nvPicPr>
            <p:cNvPr id="3103" name="Picture 31" descr="Image result for transparent instagram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73371" y="1974758"/>
              <a:ext cx="372832" cy="37283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75726" y="3791559"/>
            <a:ext cx="4345354" cy="261610"/>
          </a:xfrm>
          <a:prstGeom prst="rect">
            <a:avLst/>
          </a:prstGeom>
          <a:noFill/>
        </p:spPr>
        <p:txBody>
          <a:bodyPr wrap="square" rtlCol="0">
            <a:spAutoFit/>
          </a:bodyPr>
          <a:lstStyle/>
          <a:p>
            <a:pPr algn="ctr"/>
            <a:r>
              <a:rPr lang="en-US" sz="1100" b="1" dirty="0"/>
              <a:t>Marlins Man…from almost every major televised sporting event</a:t>
            </a:r>
          </a:p>
        </p:txBody>
      </p:sp>
      <p:pic>
        <p:nvPicPr>
          <p:cNvPr id="3092" name="Picture 20" descr="Image result for marlins m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38710" y="5234417"/>
            <a:ext cx="1243748" cy="9328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lated image"/>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28183" r="22673" b="12994"/>
          <a:stretch/>
        </p:blipFill>
        <p:spPr bwMode="auto">
          <a:xfrm>
            <a:off x="2117646" y="4020767"/>
            <a:ext cx="1364812" cy="123714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marlins ma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31328" y="4881914"/>
            <a:ext cx="1206060" cy="95354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830538" y="5727970"/>
            <a:ext cx="1607639" cy="439261"/>
            <a:chOff x="-21840" y="1909237"/>
            <a:chExt cx="1607639" cy="439261"/>
          </a:xfrm>
        </p:grpSpPr>
        <p:sp>
          <p:nvSpPr>
            <p:cNvPr id="58" name="Rectangle 57"/>
            <p:cNvSpPr/>
            <p:nvPr/>
          </p:nvSpPr>
          <p:spPr>
            <a:xfrm>
              <a:off x="-21840" y="1909237"/>
              <a:ext cx="1548737" cy="43926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4" descr="Image result for twitter icon"/>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1523" y="1966777"/>
              <a:ext cx="326171" cy="32617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301758" y="1922114"/>
              <a:ext cx="1284041" cy="415498"/>
            </a:xfrm>
            <a:prstGeom prst="rect">
              <a:avLst/>
            </a:prstGeom>
            <a:noFill/>
          </p:spPr>
          <p:txBody>
            <a:bodyPr wrap="square" rtlCol="0">
              <a:spAutoFit/>
            </a:bodyPr>
            <a:lstStyle/>
            <a:p>
              <a:pPr algn="ctr"/>
              <a:r>
                <a:rPr lang="en-US" sz="1050" b="1" dirty="0"/>
                <a:t>79.7K Twitter Followers</a:t>
              </a:r>
            </a:p>
          </p:txBody>
        </p:sp>
      </p:grpSp>
      <p:pic>
        <p:nvPicPr>
          <p:cNvPr id="3074" name="Picture 2" descr="Image result for danielle bregoli dr phil"/>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60082" y="1778718"/>
            <a:ext cx="1972724" cy="100981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52543" y="2535809"/>
            <a:ext cx="1602759" cy="125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7" name="Picture 25"/>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026199" y="1509943"/>
            <a:ext cx="1153786" cy="1025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1260423" y="1226294"/>
            <a:ext cx="1865435" cy="600164"/>
          </a:xfrm>
          <a:prstGeom prst="rect">
            <a:avLst/>
          </a:prstGeom>
          <a:noFill/>
        </p:spPr>
        <p:txBody>
          <a:bodyPr wrap="square" rtlCol="0">
            <a:spAutoFit/>
          </a:bodyPr>
          <a:lstStyle/>
          <a:p>
            <a:pPr algn="ctr"/>
            <a:r>
              <a:rPr lang="en-US" sz="1100" b="1" dirty="0"/>
              <a:t>Danielle Bregoli, aka “Cash Me Outside Girl,” from </a:t>
            </a:r>
            <a:r>
              <a:rPr lang="en-US" sz="1100" b="1" i="1" dirty="0"/>
              <a:t>Dr. Phil</a:t>
            </a:r>
          </a:p>
        </p:txBody>
      </p:sp>
      <p:grpSp>
        <p:nvGrpSpPr>
          <p:cNvPr id="61" name="Group 60"/>
          <p:cNvGrpSpPr/>
          <p:nvPr/>
        </p:nvGrpSpPr>
        <p:grpSpPr>
          <a:xfrm>
            <a:off x="830538" y="2724860"/>
            <a:ext cx="1776435" cy="583779"/>
            <a:chOff x="4118941" y="1939033"/>
            <a:chExt cx="1471241" cy="583779"/>
          </a:xfrm>
        </p:grpSpPr>
        <p:sp>
          <p:nvSpPr>
            <p:cNvPr id="62" name="Rectangle 61"/>
            <p:cNvSpPr/>
            <p:nvPr/>
          </p:nvSpPr>
          <p:spPr>
            <a:xfrm>
              <a:off x="4118941" y="1939033"/>
              <a:ext cx="1407943" cy="43926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422872" y="1945731"/>
              <a:ext cx="1167310" cy="577081"/>
            </a:xfrm>
            <a:prstGeom prst="rect">
              <a:avLst/>
            </a:prstGeom>
            <a:noFill/>
          </p:spPr>
          <p:txBody>
            <a:bodyPr wrap="square" rtlCol="0">
              <a:spAutoFit/>
            </a:bodyPr>
            <a:lstStyle/>
            <a:p>
              <a:pPr algn="ctr"/>
              <a:r>
                <a:rPr lang="en-US" sz="1050" b="1" dirty="0"/>
                <a:t>11.3MM Instagram Followers</a:t>
              </a:r>
            </a:p>
          </p:txBody>
        </p:sp>
        <p:pic>
          <p:nvPicPr>
            <p:cNvPr id="64" name="Picture 31" descr="Image result for transparent instagram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73371" y="1974758"/>
              <a:ext cx="372832" cy="3728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5163763" y="1457321"/>
            <a:ext cx="2386035" cy="2276576"/>
            <a:chOff x="1921206" y="4230982"/>
            <a:chExt cx="2386035" cy="2276576"/>
          </a:xfrm>
        </p:grpSpPr>
        <p:pic>
          <p:nvPicPr>
            <p:cNvPr id="3076" name="Picture 4" descr="Image result for ken bone"/>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11089"/>
            <a:stretch/>
          </p:blipFill>
          <p:spPr bwMode="auto">
            <a:xfrm>
              <a:off x="1921206" y="4230982"/>
              <a:ext cx="2048908" cy="1138032"/>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Related imag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945660" y="5336094"/>
              <a:ext cx="1361581" cy="765888"/>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930074" y="5336094"/>
              <a:ext cx="1078555" cy="1171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8" name="TextBox 37"/>
          <p:cNvSpPr txBox="1"/>
          <p:nvPr/>
        </p:nvSpPr>
        <p:spPr>
          <a:xfrm>
            <a:off x="5009075" y="1081604"/>
            <a:ext cx="2202562" cy="430887"/>
          </a:xfrm>
          <a:prstGeom prst="rect">
            <a:avLst/>
          </a:prstGeom>
          <a:noFill/>
        </p:spPr>
        <p:txBody>
          <a:bodyPr wrap="square" rtlCol="0">
            <a:spAutoFit/>
          </a:bodyPr>
          <a:lstStyle/>
          <a:p>
            <a:pPr algn="ctr"/>
            <a:r>
              <a:rPr lang="en-US" sz="1100" b="1" dirty="0"/>
              <a:t>Ken Bone from the 2</a:t>
            </a:r>
            <a:r>
              <a:rPr lang="en-US" sz="1100" b="1" baseline="30000" dirty="0"/>
              <a:t>nd</a:t>
            </a:r>
            <a:r>
              <a:rPr lang="en-US" sz="1100" b="1" dirty="0"/>
              <a:t> televised Presidential Debate</a:t>
            </a:r>
          </a:p>
        </p:txBody>
      </p:sp>
      <p:grpSp>
        <p:nvGrpSpPr>
          <p:cNvPr id="65" name="Group 64"/>
          <p:cNvGrpSpPr/>
          <p:nvPr/>
        </p:nvGrpSpPr>
        <p:grpSpPr>
          <a:xfrm>
            <a:off x="6096053" y="3308712"/>
            <a:ext cx="1607639" cy="439261"/>
            <a:chOff x="-21840" y="1909237"/>
            <a:chExt cx="1607639" cy="439261"/>
          </a:xfrm>
        </p:grpSpPr>
        <p:sp>
          <p:nvSpPr>
            <p:cNvPr id="66" name="Rectangle 65"/>
            <p:cNvSpPr/>
            <p:nvPr/>
          </p:nvSpPr>
          <p:spPr>
            <a:xfrm>
              <a:off x="-21840" y="1909237"/>
              <a:ext cx="1548737" cy="43926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4" descr="Image result for twitter icon"/>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1523" y="1966777"/>
              <a:ext cx="326171" cy="326171"/>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301758" y="1922114"/>
              <a:ext cx="1284041" cy="415498"/>
            </a:xfrm>
            <a:prstGeom prst="rect">
              <a:avLst/>
            </a:prstGeom>
            <a:noFill/>
          </p:spPr>
          <p:txBody>
            <a:bodyPr wrap="square" rtlCol="0">
              <a:spAutoFit/>
            </a:bodyPr>
            <a:lstStyle/>
            <a:p>
              <a:pPr algn="ctr"/>
              <a:r>
                <a:rPr lang="en-US" sz="1050" b="1" dirty="0"/>
                <a:t>202K Twitter Followers</a:t>
              </a:r>
            </a:p>
          </p:txBody>
        </p:sp>
      </p:grpSp>
      <p:pic>
        <p:nvPicPr>
          <p:cNvPr id="6" name="Picture 5">
            <a:extLst>
              <a:ext uri="{FF2B5EF4-FFF2-40B4-BE49-F238E27FC236}">
                <a16:creationId xmlns:a16="http://schemas.microsoft.com/office/drawing/2014/main" id="{82823CB1-57DF-4144-B76A-1BB1B9C838E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7349" r="7079"/>
          <a:stretch/>
        </p:blipFill>
        <p:spPr>
          <a:xfrm>
            <a:off x="809544" y="4015904"/>
            <a:ext cx="1353350" cy="889615"/>
          </a:xfrm>
          <a:prstGeom prst="rect">
            <a:avLst/>
          </a:prstGeom>
        </p:spPr>
      </p:pic>
      <p:sp>
        <p:nvSpPr>
          <p:cNvPr id="39" name="Text Placeholder 4">
            <a:extLst>
              <a:ext uri="{FF2B5EF4-FFF2-40B4-BE49-F238E27FC236}">
                <a16:creationId xmlns:a16="http://schemas.microsoft.com/office/drawing/2014/main" id="{1142AE31-1D5E-4233-83D6-749BF223D84B}"/>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1440407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161636" y="460183"/>
            <a:ext cx="8805334" cy="762128"/>
          </a:xfrm>
        </p:spPr>
        <p:txBody>
          <a:bodyPr/>
          <a:lstStyle/>
          <a:p>
            <a:r>
              <a:rPr lang="en-US" dirty="0"/>
              <a:t>And Of Course, A Reality TV Star Became The</a:t>
            </a:r>
            <a:br>
              <a:rPr lang="en-US" dirty="0"/>
            </a:br>
            <a:r>
              <a:rPr lang="en-US" dirty="0"/>
              <a:t> </a:t>
            </a:r>
            <a:r>
              <a:rPr lang="en-US" b="1" i="1" dirty="0"/>
              <a:t>45th President Of The United States</a:t>
            </a:r>
          </a:p>
        </p:txBody>
      </p:sp>
      <p:pic>
        <p:nvPicPr>
          <p:cNvPr id="10" name="Picture 9">
            <a:extLst>
              <a:ext uri="{FF2B5EF4-FFF2-40B4-BE49-F238E27FC236}">
                <a16:creationId xmlns:a16="http://schemas.microsoft.com/office/drawing/2014/main" id="{176F23CF-F73C-4DA7-9EC7-EAFC702700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1126" y="1238271"/>
            <a:ext cx="3545635" cy="2401577"/>
          </a:xfrm>
          <a:prstGeom prst="rect">
            <a:avLst/>
          </a:prstGeom>
        </p:spPr>
      </p:pic>
      <p:pic>
        <p:nvPicPr>
          <p:cNvPr id="13" name="Picture 12">
            <a:extLst>
              <a:ext uri="{FF2B5EF4-FFF2-40B4-BE49-F238E27FC236}">
                <a16:creationId xmlns:a16="http://schemas.microsoft.com/office/drawing/2014/main" id="{FB959464-045A-4027-AD27-9CE13444BE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538" y="1238271"/>
            <a:ext cx="3677948" cy="2068846"/>
          </a:xfrm>
          <a:prstGeom prst="rect">
            <a:avLst/>
          </a:prstGeom>
        </p:spPr>
      </p:pic>
      <p:pic>
        <p:nvPicPr>
          <p:cNvPr id="18" name="Picture 17">
            <a:extLst>
              <a:ext uri="{FF2B5EF4-FFF2-40B4-BE49-F238E27FC236}">
                <a16:creationId xmlns:a16="http://schemas.microsoft.com/office/drawing/2014/main" id="{61A99ED9-88C8-4C22-8E07-9C15A7BB65DE}"/>
              </a:ext>
            </a:extLst>
          </p:cNvPr>
          <p:cNvPicPr>
            <a:picLocks noChangeAspect="1"/>
          </p:cNvPicPr>
          <p:nvPr/>
        </p:nvPicPr>
        <p:blipFill>
          <a:blip r:embed="rId4"/>
          <a:stretch>
            <a:fillRect/>
          </a:stretch>
        </p:blipFill>
        <p:spPr>
          <a:xfrm>
            <a:off x="371538" y="3431120"/>
            <a:ext cx="3294220" cy="2470665"/>
          </a:xfrm>
          <a:prstGeom prst="rect">
            <a:avLst/>
          </a:prstGeom>
        </p:spPr>
      </p:pic>
      <p:pic>
        <p:nvPicPr>
          <p:cNvPr id="19" name="Picture 18">
            <a:extLst>
              <a:ext uri="{FF2B5EF4-FFF2-40B4-BE49-F238E27FC236}">
                <a16:creationId xmlns:a16="http://schemas.microsoft.com/office/drawing/2014/main" id="{9B1036C3-3281-4E59-AE89-3AA4F0B384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1613" y="3729571"/>
            <a:ext cx="3865149" cy="2172214"/>
          </a:xfrm>
          <a:prstGeom prst="rect">
            <a:avLst/>
          </a:prstGeom>
        </p:spPr>
      </p:pic>
      <p:sp>
        <p:nvSpPr>
          <p:cNvPr id="3" name="Arrow: Right 2">
            <a:extLst>
              <a:ext uri="{FF2B5EF4-FFF2-40B4-BE49-F238E27FC236}">
                <a16:creationId xmlns:a16="http://schemas.microsoft.com/office/drawing/2014/main" id="{CA57D92E-4FDA-486B-AA4A-84F943D731B0}"/>
              </a:ext>
            </a:extLst>
          </p:cNvPr>
          <p:cNvSpPr/>
          <p:nvPr/>
        </p:nvSpPr>
        <p:spPr>
          <a:xfrm>
            <a:off x="4282751" y="2015412"/>
            <a:ext cx="765111" cy="423647"/>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CC12543-F50E-4D8C-898E-AAD6BFE51D3B}"/>
              </a:ext>
            </a:extLst>
          </p:cNvPr>
          <p:cNvSpPr/>
          <p:nvPr/>
        </p:nvSpPr>
        <p:spPr>
          <a:xfrm>
            <a:off x="3940625" y="4397833"/>
            <a:ext cx="765111" cy="423647"/>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5A4F2314-20BD-4563-9EFA-4EB927983FC4}"/>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322109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9E91F2-65FC-435B-BEA4-16A475EFDE39}"/>
              </a:ext>
            </a:extLst>
          </p:cNvPr>
          <p:cNvSpPr/>
          <p:nvPr/>
        </p:nvSpPr>
        <p:spPr>
          <a:xfrm>
            <a:off x="0" y="0"/>
            <a:ext cx="9144000" cy="6858000"/>
          </a:xfrm>
          <a:prstGeom prst="rect">
            <a:avLst/>
          </a:prstGeom>
          <a:gradFill>
            <a:gsLst>
              <a:gs pos="62000">
                <a:srgbClr val="5383B7"/>
              </a:gs>
              <a:gs pos="88000">
                <a:srgbClr val="50C8A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90FA01-218A-45EC-B361-E90606229771}"/>
              </a:ext>
            </a:extLst>
          </p:cNvPr>
          <p:cNvSpPr txBox="1"/>
          <p:nvPr/>
        </p:nvSpPr>
        <p:spPr>
          <a:xfrm>
            <a:off x="0" y="2258009"/>
            <a:ext cx="9144000" cy="1200329"/>
          </a:xfrm>
          <a:prstGeom prst="rect">
            <a:avLst/>
          </a:prstGeom>
          <a:noFill/>
        </p:spPr>
        <p:txBody>
          <a:bodyPr wrap="square" rtlCol="0">
            <a:spAutoFit/>
          </a:bodyPr>
          <a:lstStyle/>
          <a:p>
            <a:pPr algn="ctr"/>
            <a:r>
              <a:rPr lang="en-US" sz="3200" b="1" dirty="0">
                <a:solidFill>
                  <a:schemeClr val="bg1"/>
                </a:solidFill>
              </a:rPr>
              <a:t>No Platform Drives </a:t>
            </a:r>
            <a:r>
              <a:rPr lang="en-US" sz="4000" b="1" i="1" u="sng" dirty="0">
                <a:solidFill>
                  <a:srgbClr val="FAB982"/>
                </a:solidFill>
              </a:rPr>
              <a:t>Curiosity</a:t>
            </a:r>
            <a:r>
              <a:rPr lang="en-US" sz="3200" b="1" dirty="0">
                <a:solidFill>
                  <a:schemeClr val="bg1"/>
                </a:solidFill>
              </a:rPr>
              <a:t> </a:t>
            </a:r>
          </a:p>
          <a:p>
            <a:pPr algn="ctr"/>
            <a:r>
              <a:rPr lang="en-US" sz="3200" b="1" dirty="0">
                <a:solidFill>
                  <a:schemeClr val="bg1"/>
                </a:solidFill>
              </a:rPr>
              <a:t>Like TV’s Premium Video-At-Scale</a:t>
            </a:r>
          </a:p>
        </p:txBody>
      </p:sp>
    </p:spTree>
    <p:extLst>
      <p:ext uri="{BB962C8B-B14F-4D97-AF65-F5344CB8AC3E}">
        <p14:creationId xmlns:p14="http://schemas.microsoft.com/office/powerpoint/2010/main" val="3960989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92B6B7-697D-4E1A-A836-F93DEB18610B}"/>
              </a:ext>
            </a:extLst>
          </p:cNvPr>
          <p:cNvSpPr txBox="1">
            <a:spLocks/>
          </p:cNvSpPr>
          <p:nvPr/>
        </p:nvSpPr>
        <p:spPr>
          <a:xfrm>
            <a:off x="161636" y="484757"/>
            <a:ext cx="8805334" cy="74498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j-ea"/>
              </a:rPr>
              <a:t>No Platform Drives </a:t>
            </a:r>
            <a:r>
              <a:rPr kumimoji="0" lang="en-US" sz="2600" b="1" i="1" u="sng" strike="noStrike" kern="1200" cap="none" spc="-100" normalizeH="0" baseline="0" noProof="0" dirty="0">
                <a:ln>
                  <a:noFill/>
                </a:ln>
                <a:solidFill>
                  <a:prstClr val="black"/>
                </a:solidFill>
                <a:effectLst/>
                <a:uLnTx/>
                <a:uFillTx/>
                <a:latin typeface="Trebuchet MS"/>
                <a:ea typeface="+mj-ea"/>
              </a:rPr>
              <a:t>Commitment</a:t>
            </a:r>
            <a:r>
              <a:rPr kumimoji="0" lang="en-US" sz="2600" b="0" i="0" u="none" strike="noStrike" kern="1200" cap="none" spc="-100" normalizeH="0" baseline="0" noProof="0" dirty="0">
                <a:ln>
                  <a:noFill/>
                </a:ln>
                <a:solidFill>
                  <a:prstClr val="black"/>
                </a:solidFill>
                <a:effectLst/>
                <a:uLnTx/>
                <a:uFillTx/>
                <a:latin typeface="Trebuchet MS"/>
                <a:ea typeface="+mj-ea"/>
              </a:rPr>
              <a:t> Like Ad-Supported TV’s Premium Video-At-Scale</a:t>
            </a:r>
          </a:p>
        </p:txBody>
      </p:sp>
      <p:graphicFrame>
        <p:nvGraphicFramePr>
          <p:cNvPr id="4" name="Diagram 3">
            <a:extLst>
              <a:ext uri="{FF2B5EF4-FFF2-40B4-BE49-F238E27FC236}">
                <a16:creationId xmlns:a16="http://schemas.microsoft.com/office/drawing/2014/main" id="{4F0AC3AD-A05B-41EE-B745-B22BA779E920}"/>
              </a:ext>
            </a:extLst>
          </p:cNvPr>
          <p:cNvGraphicFramePr/>
          <p:nvPr>
            <p:extLst>
              <p:ext uri="{D42A27DB-BD31-4B8C-83A1-F6EECF244321}">
                <p14:modId xmlns:p14="http://schemas.microsoft.com/office/powerpoint/2010/main" val="4139970327"/>
              </p:ext>
            </p:extLst>
          </p:nvPr>
        </p:nvGraphicFramePr>
        <p:xfrm>
          <a:off x="161636" y="1368057"/>
          <a:ext cx="8805334" cy="4519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21652F4-FAAC-4298-88A5-9EBFF54C5546}"/>
              </a:ext>
            </a:extLst>
          </p:cNvPr>
          <p:cNvSpPr txBox="1"/>
          <p:nvPr/>
        </p:nvSpPr>
        <p:spPr>
          <a:xfrm>
            <a:off x="5103842" y="1484020"/>
            <a:ext cx="3582956" cy="400110"/>
          </a:xfrm>
          <a:prstGeom prst="rect">
            <a:avLst/>
          </a:prstGeom>
          <a:noFill/>
        </p:spPr>
        <p:txBody>
          <a:bodyPr wrap="square" rtlCol="0">
            <a:spAutoFit/>
          </a:bodyPr>
          <a:lstStyle/>
          <a:p>
            <a:r>
              <a:rPr lang="en-US" sz="1000" b="1" i="1" dirty="0">
                <a:solidFill>
                  <a:srgbClr val="50C8A0"/>
                </a:solidFill>
              </a:rPr>
              <a:t>-TV is a potent engine that drives the economy, both directly and indirectly</a:t>
            </a:r>
          </a:p>
        </p:txBody>
      </p:sp>
      <p:sp>
        <p:nvSpPr>
          <p:cNvPr id="10" name="TextBox 9">
            <a:extLst>
              <a:ext uri="{FF2B5EF4-FFF2-40B4-BE49-F238E27FC236}">
                <a16:creationId xmlns:a16="http://schemas.microsoft.com/office/drawing/2014/main" id="{79564BCC-FDCE-46F4-99DC-8E4EEAADC482}"/>
              </a:ext>
            </a:extLst>
          </p:cNvPr>
          <p:cNvSpPr txBox="1"/>
          <p:nvPr/>
        </p:nvSpPr>
        <p:spPr>
          <a:xfrm>
            <a:off x="6637173" y="2210546"/>
            <a:ext cx="2329797" cy="553998"/>
          </a:xfrm>
          <a:prstGeom prst="rect">
            <a:avLst/>
          </a:prstGeom>
          <a:noFill/>
        </p:spPr>
        <p:txBody>
          <a:bodyPr wrap="square" rtlCol="0">
            <a:spAutoFit/>
          </a:bodyPr>
          <a:lstStyle/>
          <a:p>
            <a:r>
              <a:rPr lang="en-US" sz="1000" b="1" i="1" dirty="0">
                <a:solidFill>
                  <a:srgbClr val="50C8A0"/>
                </a:solidFill>
              </a:rPr>
              <a:t>-TV’s “big” content brings people together both in and out of the home </a:t>
            </a:r>
          </a:p>
        </p:txBody>
      </p:sp>
      <p:sp>
        <p:nvSpPr>
          <p:cNvPr id="11" name="TextBox 10">
            <a:extLst>
              <a:ext uri="{FF2B5EF4-FFF2-40B4-BE49-F238E27FC236}">
                <a16:creationId xmlns:a16="http://schemas.microsoft.com/office/drawing/2014/main" id="{D85DF705-455F-4E37-AC54-18EB1D139952}"/>
              </a:ext>
            </a:extLst>
          </p:cNvPr>
          <p:cNvSpPr txBox="1"/>
          <p:nvPr/>
        </p:nvSpPr>
        <p:spPr>
          <a:xfrm>
            <a:off x="7060161" y="3835693"/>
            <a:ext cx="1906809" cy="707886"/>
          </a:xfrm>
          <a:prstGeom prst="rect">
            <a:avLst/>
          </a:prstGeom>
          <a:noFill/>
        </p:spPr>
        <p:txBody>
          <a:bodyPr wrap="square" rtlCol="0">
            <a:spAutoFit/>
          </a:bodyPr>
          <a:lstStyle/>
          <a:p>
            <a:r>
              <a:rPr lang="en-US" sz="1000" b="1" i="1" dirty="0">
                <a:solidFill>
                  <a:schemeClr val="accent2"/>
                </a:solidFill>
              </a:rPr>
              <a:t>-TV is a driving force of popular culture in both the physical world and digital realm</a:t>
            </a:r>
          </a:p>
        </p:txBody>
      </p:sp>
      <p:sp>
        <p:nvSpPr>
          <p:cNvPr id="12" name="TextBox 11">
            <a:extLst>
              <a:ext uri="{FF2B5EF4-FFF2-40B4-BE49-F238E27FC236}">
                <a16:creationId xmlns:a16="http://schemas.microsoft.com/office/drawing/2014/main" id="{F175726A-4FC3-409B-954C-7184811526A2}"/>
              </a:ext>
            </a:extLst>
          </p:cNvPr>
          <p:cNvSpPr txBox="1"/>
          <p:nvPr/>
        </p:nvSpPr>
        <p:spPr>
          <a:xfrm>
            <a:off x="5941915" y="5394103"/>
            <a:ext cx="2259693" cy="246221"/>
          </a:xfrm>
          <a:prstGeom prst="rect">
            <a:avLst/>
          </a:prstGeom>
          <a:noFill/>
        </p:spPr>
        <p:txBody>
          <a:bodyPr wrap="square" rtlCol="0">
            <a:spAutoFit/>
          </a:bodyPr>
          <a:lstStyle/>
          <a:p>
            <a:r>
              <a:rPr lang="en-US" sz="1000" b="1" i="1" dirty="0">
                <a:solidFill>
                  <a:schemeClr val="accent2"/>
                </a:solidFill>
              </a:rPr>
              <a:t>-TV: It’s where stars are born!</a:t>
            </a:r>
          </a:p>
        </p:txBody>
      </p:sp>
      <p:sp>
        <p:nvSpPr>
          <p:cNvPr id="13" name="TextBox 12">
            <a:extLst>
              <a:ext uri="{FF2B5EF4-FFF2-40B4-BE49-F238E27FC236}">
                <a16:creationId xmlns:a16="http://schemas.microsoft.com/office/drawing/2014/main" id="{E32C2265-C91C-42A2-A382-E51EAF2D8283}"/>
              </a:ext>
            </a:extLst>
          </p:cNvPr>
          <p:cNvSpPr txBox="1"/>
          <p:nvPr/>
        </p:nvSpPr>
        <p:spPr>
          <a:xfrm>
            <a:off x="874928" y="5254144"/>
            <a:ext cx="2259693" cy="553998"/>
          </a:xfrm>
          <a:prstGeom prst="rect">
            <a:avLst/>
          </a:prstGeom>
          <a:noFill/>
        </p:spPr>
        <p:txBody>
          <a:bodyPr wrap="square" rtlCol="0">
            <a:spAutoFit/>
          </a:bodyPr>
          <a:lstStyle/>
          <a:p>
            <a:pPr algn="r"/>
            <a:r>
              <a:rPr lang="en-US" sz="1000" b="1" i="1" dirty="0">
                <a:solidFill>
                  <a:srgbClr val="C00000"/>
                </a:solidFill>
              </a:rPr>
              <a:t>-TV has the innate ability to develop curious minds and “next level” engagement among viewers</a:t>
            </a:r>
          </a:p>
        </p:txBody>
      </p:sp>
      <p:sp>
        <p:nvSpPr>
          <p:cNvPr id="14" name="TextBox 13">
            <a:extLst>
              <a:ext uri="{FF2B5EF4-FFF2-40B4-BE49-F238E27FC236}">
                <a16:creationId xmlns:a16="http://schemas.microsoft.com/office/drawing/2014/main" id="{0643F95E-9640-4DD5-BB3D-5C66CA17FA87}"/>
              </a:ext>
            </a:extLst>
          </p:cNvPr>
          <p:cNvSpPr txBox="1"/>
          <p:nvPr/>
        </p:nvSpPr>
        <p:spPr>
          <a:xfrm>
            <a:off x="170967" y="2195045"/>
            <a:ext cx="2259693" cy="553998"/>
          </a:xfrm>
          <a:prstGeom prst="rect">
            <a:avLst/>
          </a:prstGeom>
          <a:noFill/>
        </p:spPr>
        <p:txBody>
          <a:bodyPr wrap="square" rtlCol="0">
            <a:spAutoFit/>
          </a:bodyPr>
          <a:lstStyle/>
          <a:p>
            <a:pPr algn="r"/>
            <a:r>
              <a:rPr lang="en-US" sz="1000" b="1" i="1" dirty="0">
                <a:solidFill>
                  <a:srgbClr val="8064A2"/>
                </a:solidFill>
              </a:rPr>
              <a:t>-TV’s scale drives awareness for social causes and raises millions through fundraising efforts</a:t>
            </a:r>
          </a:p>
        </p:txBody>
      </p:sp>
      <p:sp>
        <p:nvSpPr>
          <p:cNvPr id="15" name="TextBox 14">
            <a:extLst>
              <a:ext uri="{FF2B5EF4-FFF2-40B4-BE49-F238E27FC236}">
                <a16:creationId xmlns:a16="http://schemas.microsoft.com/office/drawing/2014/main" id="{E33409D0-3122-4908-AA7E-A520556DBEF8}"/>
              </a:ext>
            </a:extLst>
          </p:cNvPr>
          <p:cNvSpPr txBox="1"/>
          <p:nvPr/>
        </p:nvSpPr>
        <p:spPr>
          <a:xfrm>
            <a:off x="161635" y="3757273"/>
            <a:ext cx="1898913" cy="861774"/>
          </a:xfrm>
          <a:prstGeom prst="rect">
            <a:avLst/>
          </a:prstGeom>
          <a:noFill/>
        </p:spPr>
        <p:txBody>
          <a:bodyPr wrap="square" rtlCol="0">
            <a:spAutoFit/>
          </a:bodyPr>
          <a:lstStyle/>
          <a:p>
            <a:pPr algn="r"/>
            <a:r>
              <a:rPr lang="en-US" sz="1000" b="1" i="1" dirty="0">
                <a:solidFill>
                  <a:srgbClr val="8064A2"/>
                </a:solidFill>
              </a:rPr>
              <a:t>-TV’s “scale of voice” has the ability to influence public policy and change opinions and perceptions around social issues</a:t>
            </a:r>
          </a:p>
        </p:txBody>
      </p:sp>
      <p:sp>
        <p:nvSpPr>
          <p:cNvPr id="3" name="TextBox 2">
            <a:extLst>
              <a:ext uri="{FF2B5EF4-FFF2-40B4-BE49-F238E27FC236}">
                <a16:creationId xmlns:a16="http://schemas.microsoft.com/office/drawing/2014/main" id="{9B61C292-DD98-4101-BE53-D769BC5D99C4}"/>
              </a:ext>
            </a:extLst>
          </p:cNvPr>
          <p:cNvSpPr txBox="1"/>
          <p:nvPr/>
        </p:nvSpPr>
        <p:spPr>
          <a:xfrm>
            <a:off x="4030824" y="2075046"/>
            <a:ext cx="1073018" cy="230832"/>
          </a:xfrm>
          <a:prstGeom prst="rect">
            <a:avLst/>
          </a:prstGeom>
          <a:noFill/>
        </p:spPr>
        <p:txBody>
          <a:bodyPr wrap="square" rtlCol="0">
            <a:spAutoFit/>
          </a:bodyPr>
          <a:lstStyle/>
          <a:p>
            <a:pPr algn="ctr"/>
            <a:r>
              <a:rPr lang="en-US" sz="900" b="1" dirty="0">
                <a:solidFill>
                  <a:srgbClr val="50C8A0"/>
                </a:solidFill>
              </a:rPr>
              <a:t>(Commerce)</a:t>
            </a:r>
          </a:p>
        </p:txBody>
      </p:sp>
      <p:sp>
        <p:nvSpPr>
          <p:cNvPr id="17" name="TextBox 16">
            <a:extLst>
              <a:ext uri="{FF2B5EF4-FFF2-40B4-BE49-F238E27FC236}">
                <a16:creationId xmlns:a16="http://schemas.microsoft.com/office/drawing/2014/main" id="{F45A2D2E-C83E-4B52-BA3C-3A8BD7E590A3}"/>
              </a:ext>
            </a:extLst>
          </p:cNvPr>
          <p:cNvSpPr txBox="1"/>
          <p:nvPr/>
        </p:nvSpPr>
        <p:spPr>
          <a:xfrm>
            <a:off x="5492619" y="2831257"/>
            <a:ext cx="1073018" cy="230832"/>
          </a:xfrm>
          <a:prstGeom prst="rect">
            <a:avLst/>
          </a:prstGeom>
          <a:noFill/>
        </p:spPr>
        <p:txBody>
          <a:bodyPr wrap="square" rtlCol="0">
            <a:spAutoFit/>
          </a:bodyPr>
          <a:lstStyle/>
          <a:p>
            <a:pPr algn="ctr"/>
            <a:r>
              <a:rPr lang="en-US" sz="900" b="1" dirty="0">
                <a:solidFill>
                  <a:srgbClr val="50C8A0"/>
                </a:solidFill>
              </a:rPr>
              <a:t>(Commerce)</a:t>
            </a:r>
          </a:p>
        </p:txBody>
      </p:sp>
      <p:sp>
        <p:nvSpPr>
          <p:cNvPr id="18" name="TextBox 17">
            <a:extLst>
              <a:ext uri="{FF2B5EF4-FFF2-40B4-BE49-F238E27FC236}">
                <a16:creationId xmlns:a16="http://schemas.microsoft.com/office/drawing/2014/main" id="{3CE7E70F-3956-4C2F-923B-1DE7418549AB}"/>
              </a:ext>
            </a:extLst>
          </p:cNvPr>
          <p:cNvSpPr txBox="1"/>
          <p:nvPr/>
        </p:nvSpPr>
        <p:spPr>
          <a:xfrm>
            <a:off x="5987143" y="4529155"/>
            <a:ext cx="1073018" cy="230832"/>
          </a:xfrm>
          <a:prstGeom prst="rect">
            <a:avLst/>
          </a:prstGeom>
          <a:noFill/>
        </p:spPr>
        <p:txBody>
          <a:bodyPr wrap="square" rtlCol="0">
            <a:spAutoFit/>
          </a:bodyPr>
          <a:lstStyle/>
          <a:p>
            <a:pPr algn="ctr"/>
            <a:r>
              <a:rPr lang="en-US" sz="900" b="1" dirty="0">
                <a:solidFill>
                  <a:schemeClr val="accent2"/>
                </a:solidFill>
              </a:rPr>
              <a:t>(Culture)</a:t>
            </a:r>
          </a:p>
        </p:txBody>
      </p:sp>
      <p:sp>
        <p:nvSpPr>
          <p:cNvPr id="19" name="TextBox 18">
            <a:extLst>
              <a:ext uri="{FF2B5EF4-FFF2-40B4-BE49-F238E27FC236}">
                <a16:creationId xmlns:a16="http://schemas.microsoft.com/office/drawing/2014/main" id="{22AC1EB2-5497-44E3-8132-0988A3BFA573}"/>
              </a:ext>
            </a:extLst>
          </p:cNvPr>
          <p:cNvSpPr txBox="1"/>
          <p:nvPr/>
        </p:nvSpPr>
        <p:spPr>
          <a:xfrm>
            <a:off x="4887559" y="5873440"/>
            <a:ext cx="1073018" cy="230832"/>
          </a:xfrm>
          <a:prstGeom prst="rect">
            <a:avLst/>
          </a:prstGeom>
          <a:noFill/>
        </p:spPr>
        <p:txBody>
          <a:bodyPr wrap="square" rtlCol="0">
            <a:spAutoFit/>
          </a:bodyPr>
          <a:lstStyle/>
          <a:p>
            <a:pPr algn="ctr"/>
            <a:r>
              <a:rPr lang="en-US" sz="900" b="1" dirty="0">
                <a:solidFill>
                  <a:schemeClr val="accent2"/>
                </a:solidFill>
              </a:rPr>
              <a:t>(Culture)</a:t>
            </a:r>
          </a:p>
        </p:txBody>
      </p:sp>
      <p:sp>
        <p:nvSpPr>
          <p:cNvPr id="20" name="TextBox 19">
            <a:extLst>
              <a:ext uri="{FF2B5EF4-FFF2-40B4-BE49-F238E27FC236}">
                <a16:creationId xmlns:a16="http://schemas.microsoft.com/office/drawing/2014/main" id="{104B17F7-4C2B-457E-819E-AD5590D25930}"/>
              </a:ext>
            </a:extLst>
          </p:cNvPr>
          <p:cNvSpPr txBox="1"/>
          <p:nvPr/>
        </p:nvSpPr>
        <p:spPr>
          <a:xfrm>
            <a:off x="3155174" y="5867218"/>
            <a:ext cx="1073018" cy="230832"/>
          </a:xfrm>
          <a:prstGeom prst="rect">
            <a:avLst/>
          </a:prstGeom>
          <a:noFill/>
        </p:spPr>
        <p:txBody>
          <a:bodyPr wrap="square" rtlCol="0">
            <a:spAutoFit/>
          </a:bodyPr>
          <a:lstStyle/>
          <a:p>
            <a:pPr algn="ctr"/>
            <a:r>
              <a:rPr lang="en-US" sz="900" b="1" dirty="0">
                <a:solidFill>
                  <a:schemeClr val="accent2"/>
                </a:solidFill>
              </a:rPr>
              <a:t>(Culture)</a:t>
            </a:r>
          </a:p>
        </p:txBody>
      </p:sp>
      <p:sp>
        <p:nvSpPr>
          <p:cNvPr id="21" name="TextBox 20">
            <a:extLst>
              <a:ext uri="{FF2B5EF4-FFF2-40B4-BE49-F238E27FC236}">
                <a16:creationId xmlns:a16="http://schemas.microsoft.com/office/drawing/2014/main" id="{A3DA1279-6E53-43E5-B487-23F4086059D7}"/>
              </a:ext>
            </a:extLst>
          </p:cNvPr>
          <p:cNvSpPr txBox="1"/>
          <p:nvPr/>
        </p:nvSpPr>
        <p:spPr>
          <a:xfrm>
            <a:off x="2085351" y="4517377"/>
            <a:ext cx="1073018" cy="230832"/>
          </a:xfrm>
          <a:prstGeom prst="rect">
            <a:avLst/>
          </a:prstGeom>
          <a:noFill/>
        </p:spPr>
        <p:txBody>
          <a:bodyPr wrap="square" rtlCol="0">
            <a:spAutoFit/>
          </a:bodyPr>
          <a:lstStyle/>
          <a:p>
            <a:pPr algn="ctr"/>
            <a:r>
              <a:rPr lang="en-US" sz="900" b="1" dirty="0">
                <a:solidFill>
                  <a:srgbClr val="8064A2"/>
                </a:solidFill>
              </a:rPr>
              <a:t>(Change)</a:t>
            </a:r>
          </a:p>
        </p:txBody>
      </p:sp>
      <p:sp>
        <p:nvSpPr>
          <p:cNvPr id="22" name="TextBox 21">
            <a:extLst>
              <a:ext uri="{FF2B5EF4-FFF2-40B4-BE49-F238E27FC236}">
                <a16:creationId xmlns:a16="http://schemas.microsoft.com/office/drawing/2014/main" id="{057E4A87-5A36-413E-9FD4-9B80C1056F74}"/>
              </a:ext>
            </a:extLst>
          </p:cNvPr>
          <p:cNvSpPr txBox="1"/>
          <p:nvPr/>
        </p:nvSpPr>
        <p:spPr>
          <a:xfrm>
            <a:off x="2458653" y="2821678"/>
            <a:ext cx="1073018" cy="230832"/>
          </a:xfrm>
          <a:prstGeom prst="rect">
            <a:avLst/>
          </a:prstGeom>
          <a:noFill/>
        </p:spPr>
        <p:txBody>
          <a:bodyPr wrap="square" rtlCol="0">
            <a:spAutoFit/>
          </a:bodyPr>
          <a:lstStyle/>
          <a:p>
            <a:pPr algn="ctr"/>
            <a:r>
              <a:rPr lang="en-US" sz="900" b="1" dirty="0">
                <a:solidFill>
                  <a:srgbClr val="8064A2"/>
                </a:solidFill>
              </a:rPr>
              <a:t>(Change)</a:t>
            </a:r>
          </a:p>
        </p:txBody>
      </p:sp>
      <p:sp>
        <p:nvSpPr>
          <p:cNvPr id="27" name="Oval 26">
            <a:extLst>
              <a:ext uri="{FF2B5EF4-FFF2-40B4-BE49-F238E27FC236}">
                <a16:creationId xmlns:a16="http://schemas.microsoft.com/office/drawing/2014/main" id="{ABD17FD1-4607-42EE-8B1A-A3F70B21BA1D}"/>
              </a:ext>
            </a:extLst>
          </p:cNvPr>
          <p:cNvSpPr/>
          <p:nvPr/>
        </p:nvSpPr>
        <p:spPr>
          <a:xfrm>
            <a:off x="3351323" y="2538994"/>
            <a:ext cx="2407298" cy="2407298"/>
          </a:xfrm>
          <a:prstGeom prst="ellipse">
            <a:avLst/>
          </a:prstGeom>
          <a:solidFill>
            <a:schemeClr val="accent1"/>
          </a:solid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Ad-Supported TV Brands</a:t>
            </a:r>
          </a:p>
        </p:txBody>
      </p:sp>
      <p:sp>
        <p:nvSpPr>
          <p:cNvPr id="23" name="Text Placeholder 4">
            <a:extLst>
              <a:ext uri="{FF2B5EF4-FFF2-40B4-BE49-F238E27FC236}">
                <a16:creationId xmlns:a16="http://schemas.microsoft.com/office/drawing/2014/main" id="{E415821D-D8A8-471E-BBC5-49D36304A7F9}"/>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141747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9DD075F8-ECDC-4681-A43A-35663C1CE5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5902" y="4618626"/>
            <a:ext cx="1422896" cy="1099994"/>
          </a:xfrm>
          <a:prstGeom prst="rect">
            <a:avLst/>
          </a:prstGeom>
          <a:ln>
            <a:solidFill>
              <a:schemeClr val="tx1"/>
            </a:solidFill>
          </a:ln>
        </p:spPr>
      </p:pic>
      <p:pic>
        <p:nvPicPr>
          <p:cNvPr id="60" name="Picture 59">
            <a:extLst>
              <a:ext uri="{FF2B5EF4-FFF2-40B4-BE49-F238E27FC236}">
                <a16:creationId xmlns:a16="http://schemas.microsoft.com/office/drawing/2014/main" id="{43FF8713-B4AB-4444-ACD3-5CD19DB40C94}"/>
              </a:ext>
            </a:extLst>
          </p:cNvPr>
          <p:cNvPicPr>
            <a:picLocks noChangeAspect="1"/>
          </p:cNvPicPr>
          <p:nvPr/>
        </p:nvPicPr>
        <p:blipFill>
          <a:blip r:embed="rId3"/>
          <a:stretch>
            <a:fillRect/>
          </a:stretch>
        </p:blipFill>
        <p:spPr>
          <a:xfrm>
            <a:off x="7277887" y="4625540"/>
            <a:ext cx="1421191" cy="1075040"/>
          </a:xfrm>
          <a:prstGeom prst="rect">
            <a:avLst/>
          </a:prstGeom>
          <a:ln>
            <a:solidFill>
              <a:schemeClr val="tx1"/>
            </a:solidFill>
          </a:ln>
        </p:spPr>
      </p:pic>
      <p:pic>
        <p:nvPicPr>
          <p:cNvPr id="57" name="Picture 56">
            <a:extLst>
              <a:ext uri="{FF2B5EF4-FFF2-40B4-BE49-F238E27FC236}">
                <a16:creationId xmlns:a16="http://schemas.microsoft.com/office/drawing/2014/main" id="{E599099D-4941-4B1D-965C-55303FAE194B}"/>
              </a:ext>
            </a:extLst>
          </p:cNvPr>
          <p:cNvPicPr>
            <a:picLocks noChangeAspect="1"/>
          </p:cNvPicPr>
          <p:nvPr/>
        </p:nvPicPr>
        <p:blipFill rotWithShape="1">
          <a:blip r:embed="rId4"/>
          <a:srcRect l="5314"/>
          <a:stretch/>
        </p:blipFill>
        <p:spPr>
          <a:xfrm>
            <a:off x="3788187" y="4619095"/>
            <a:ext cx="1446292" cy="1099525"/>
          </a:xfrm>
          <a:prstGeom prst="rect">
            <a:avLst/>
          </a:prstGeom>
          <a:ln>
            <a:solidFill>
              <a:schemeClr val="tx1"/>
            </a:solidFill>
          </a:ln>
        </p:spPr>
      </p:pic>
      <p:pic>
        <p:nvPicPr>
          <p:cNvPr id="53" name="Picture 52">
            <a:extLst>
              <a:ext uri="{FF2B5EF4-FFF2-40B4-BE49-F238E27FC236}">
                <a16:creationId xmlns:a16="http://schemas.microsoft.com/office/drawing/2014/main" id="{F8FC009C-BAFA-4620-AB1C-60EBE4FD39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1523" y="4625540"/>
            <a:ext cx="1415983" cy="1064734"/>
          </a:xfrm>
          <a:prstGeom prst="rect">
            <a:avLst/>
          </a:prstGeom>
          <a:ln>
            <a:solidFill>
              <a:schemeClr val="tx1"/>
            </a:solidFill>
          </a:ln>
        </p:spPr>
      </p:pic>
      <p:pic>
        <p:nvPicPr>
          <p:cNvPr id="51" name="Picture 50">
            <a:extLst>
              <a:ext uri="{FF2B5EF4-FFF2-40B4-BE49-F238E27FC236}">
                <a16:creationId xmlns:a16="http://schemas.microsoft.com/office/drawing/2014/main" id="{78E6334D-024E-44BB-BC1E-00867F16B20B}"/>
              </a:ext>
            </a:extLst>
          </p:cNvPr>
          <p:cNvPicPr>
            <a:picLocks noChangeAspect="1"/>
          </p:cNvPicPr>
          <p:nvPr/>
        </p:nvPicPr>
        <p:blipFill>
          <a:blip r:embed="rId6"/>
          <a:stretch>
            <a:fillRect/>
          </a:stretch>
        </p:blipFill>
        <p:spPr>
          <a:xfrm>
            <a:off x="2071217" y="4618627"/>
            <a:ext cx="1468636" cy="1099993"/>
          </a:xfrm>
          <a:prstGeom prst="rect">
            <a:avLst/>
          </a:prstGeom>
          <a:ln>
            <a:solidFill>
              <a:schemeClr val="tx1"/>
            </a:solidFill>
          </a:ln>
        </p:spPr>
      </p:pic>
      <p:pic>
        <p:nvPicPr>
          <p:cNvPr id="47" name="Picture 46">
            <a:extLst>
              <a:ext uri="{FF2B5EF4-FFF2-40B4-BE49-F238E27FC236}">
                <a16:creationId xmlns:a16="http://schemas.microsoft.com/office/drawing/2014/main" id="{B3FED698-4202-45AA-BB71-77624F99D9F6}"/>
              </a:ext>
            </a:extLst>
          </p:cNvPr>
          <p:cNvPicPr>
            <a:picLocks noChangeAspect="1"/>
          </p:cNvPicPr>
          <p:nvPr/>
        </p:nvPicPr>
        <p:blipFill>
          <a:blip r:embed="rId7"/>
          <a:stretch>
            <a:fillRect/>
          </a:stretch>
        </p:blipFill>
        <p:spPr>
          <a:xfrm>
            <a:off x="7277887" y="3027181"/>
            <a:ext cx="1390261" cy="1059203"/>
          </a:xfrm>
          <a:prstGeom prst="rect">
            <a:avLst/>
          </a:prstGeom>
          <a:ln>
            <a:solidFill>
              <a:schemeClr val="tx1"/>
            </a:solidFill>
          </a:ln>
        </p:spPr>
      </p:pic>
      <p:pic>
        <p:nvPicPr>
          <p:cNvPr id="28" name="Picture 27">
            <a:extLst>
              <a:ext uri="{FF2B5EF4-FFF2-40B4-BE49-F238E27FC236}">
                <a16:creationId xmlns:a16="http://schemas.microsoft.com/office/drawing/2014/main" id="{F6495932-8244-45C8-BE8B-A77673A095DA}"/>
              </a:ext>
            </a:extLst>
          </p:cNvPr>
          <p:cNvPicPr>
            <a:picLocks noChangeAspect="1"/>
          </p:cNvPicPr>
          <p:nvPr/>
        </p:nvPicPr>
        <p:blipFill>
          <a:blip r:embed="rId8"/>
          <a:stretch>
            <a:fillRect/>
          </a:stretch>
        </p:blipFill>
        <p:spPr>
          <a:xfrm>
            <a:off x="3807294" y="3027180"/>
            <a:ext cx="1431285" cy="1050006"/>
          </a:xfrm>
          <a:prstGeom prst="rect">
            <a:avLst/>
          </a:prstGeom>
          <a:ln>
            <a:solidFill>
              <a:schemeClr val="tx1"/>
            </a:solidFill>
          </a:ln>
        </p:spPr>
      </p:pic>
      <p:pic>
        <p:nvPicPr>
          <p:cNvPr id="22" name="Picture 21">
            <a:extLst>
              <a:ext uri="{FF2B5EF4-FFF2-40B4-BE49-F238E27FC236}">
                <a16:creationId xmlns:a16="http://schemas.microsoft.com/office/drawing/2014/main" id="{A65CC6EA-8156-47EE-B4B5-25F2C9BFDD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37751" y="3021141"/>
            <a:ext cx="1406647" cy="1054985"/>
          </a:xfrm>
          <a:prstGeom prst="rect">
            <a:avLst/>
          </a:prstGeom>
          <a:ln>
            <a:solidFill>
              <a:schemeClr val="tx1"/>
            </a:solidFill>
          </a:ln>
        </p:spPr>
      </p:pic>
      <p:pic>
        <p:nvPicPr>
          <p:cNvPr id="20" name="Picture 19">
            <a:extLst>
              <a:ext uri="{FF2B5EF4-FFF2-40B4-BE49-F238E27FC236}">
                <a16:creationId xmlns:a16="http://schemas.microsoft.com/office/drawing/2014/main" id="{FB2F5416-3856-4399-A908-9C98B2A3915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05761" y="3024072"/>
            <a:ext cx="1411441" cy="1062311"/>
          </a:xfrm>
          <a:prstGeom prst="rect">
            <a:avLst/>
          </a:prstGeom>
          <a:ln>
            <a:solidFill>
              <a:schemeClr val="tx1"/>
            </a:solidFill>
          </a:ln>
        </p:spPr>
      </p:pic>
      <p:sp>
        <p:nvSpPr>
          <p:cNvPr id="3" name="Rectangle 2">
            <a:extLst>
              <a:ext uri="{FF2B5EF4-FFF2-40B4-BE49-F238E27FC236}">
                <a16:creationId xmlns:a16="http://schemas.microsoft.com/office/drawing/2014/main" id="{8AA6781D-7722-4294-82CB-4265CF52596F}"/>
              </a:ext>
            </a:extLst>
          </p:cNvPr>
          <p:cNvSpPr/>
          <p:nvPr/>
        </p:nvSpPr>
        <p:spPr>
          <a:xfrm>
            <a:off x="161636" y="1366848"/>
            <a:ext cx="8805334" cy="1446550"/>
          </a:xfrm>
          <a:prstGeom prst="rect">
            <a:avLst/>
          </a:prstGeom>
        </p:spPr>
        <p:txBody>
          <a:bodyPr wrap="square">
            <a:spAutoFit/>
          </a:bodyPr>
          <a:lstStyle/>
          <a:p>
            <a:pPr algn="ctr"/>
            <a:r>
              <a:rPr lang="en-US" sz="1200" b="1" dirty="0">
                <a:solidFill>
                  <a:srgbClr val="222222"/>
                </a:solidFill>
                <a:latin typeface="Trebuchet MS" panose="020B0603020202020204" pitchFamily="34" charset="0"/>
              </a:rPr>
              <a:t>Have you ever found yourself talking to your family at a restaurant, conversing with friends at a bar, posting comments on an online article, or writing a blog post on a topic that you now consider yourself an expert on even though you knew nothing about it not too long ago? </a:t>
            </a:r>
          </a:p>
          <a:p>
            <a:pPr algn="ctr"/>
            <a:endParaRPr lang="en-US" sz="700" b="1" dirty="0">
              <a:solidFill>
                <a:srgbClr val="222222"/>
              </a:solidFill>
              <a:latin typeface="Trebuchet MS" panose="020B0603020202020204" pitchFamily="34" charset="0"/>
            </a:endParaRPr>
          </a:p>
          <a:p>
            <a:pPr algn="ctr"/>
            <a:r>
              <a:rPr lang="en-US" sz="1200" b="1" dirty="0">
                <a:solidFill>
                  <a:srgbClr val="222222"/>
                </a:solidFill>
                <a:latin typeface="Trebuchet MS" panose="020B0603020202020204" pitchFamily="34" charset="0"/>
              </a:rPr>
              <a:t>Well, that would make you an Ultracrepidarian... </a:t>
            </a:r>
          </a:p>
          <a:p>
            <a:pPr algn="ctr"/>
            <a:endParaRPr lang="en-US" sz="1200" b="1" dirty="0">
              <a:solidFill>
                <a:srgbClr val="222222"/>
              </a:solidFill>
              <a:latin typeface="Trebuchet MS" panose="020B0603020202020204" pitchFamily="34" charset="0"/>
            </a:endParaRPr>
          </a:p>
          <a:p>
            <a:pPr algn="ctr"/>
            <a:endParaRPr lang="en-US" sz="600" b="1" dirty="0">
              <a:solidFill>
                <a:srgbClr val="222222"/>
              </a:solidFill>
              <a:latin typeface="Trebuchet MS" panose="020B0603020202020204" pitchFamily="34" charset="0"/>
            </a:endParaRPr>
          </a:p>
          <a:p>
            <a:pPr algn="ctr"/>
            <a:r>
              <a:rPr lang="en-US" sz="1200" b="1" dirty="0">
                <a:solidFill>
                  <a:srgbClr val="222222"/>
                </a:solidFill>
                <a:latin typeface="Trebuchet MS" panose="020B0603020202020204" pitchFamily="34" charset="0"/>
              </a:rPr>
              <a:t>…and you have some of these people to thank for that!</a:t>
            </a:r>
            <a:endParaRPr lang="en-US" sz="1200" b="1" i="0" dirty="0">
              <a:solidFill>
                <a:srgbClr val="222222"/>
              </a:solidFill>
              <a:effectLst/>
              <a:latin typeface="Trebuchet MS" panose="020B0603020202020204" pitchFamily="34" charset="0"/>
            </a:endParaRPr>
          </a:p>
        </p:txBody>
      </p:sp>
      <p:sp>
        <p:nvSpPr>
          <p:cNvPr id="9" name="Title 1">
            <a:extLst>
              <a:ext uri="{FF2B5EF4-FFF2-40B4-BE49-F238E27FC236}">
                <a16:creationId xmlns:a16="http://schemas.microsoft.com/office/drawing/2014/main" id="{64EE4569-813D-4263-8E73-23C1FAD60988}"/>
              </a:ext>
            </a:extLst>
          </p:cNvPr>
          <p:cNvSpPr>
            <a:spLocks noGrp="1"/>
          </p:cNvSpPr>
          <p:nvPr>
            <p:ph type="ctrTitle"/>
          </p:nvPr>
        </p:nvSpPr>
        <p:spPr>
          <a:xfrm>
            <a:off x="161636" y="460182"/>
            <a:ext cx="8805334" cy="813361"/>
          </a:xfrm>
        </p:spPr>
        <p:txBody>
          <a:bodyPr/>
          <a:lstStyle/>
          <a:p>
            <a:r>
              <a:rPr lang="en-US" sz="2400" dirty="0"/>
              <a:t>TV Has The Ability To Create Curiosity In Very Niche Subjects And Turn People Enthusiastically Into </a:t>
            </a:r>
            <a:r>
              <a:rPr lang="en-US" sz="2400" i="1" dirty="0"/>
              <a:t>Ultracrepidarians</a:t>
            </a:r>
          </a:p>
        </p:txBody>
      </p:sp>
      <p:sp>
        <p:nvSpPr>
          <p:cNvPr id="10" name="Rectangle 9">
            <a:extLst>
              <a:ext uri="{FF2B5EF4-FFF2-40B4-BE49-F238E27FC236}">
                <a16:creationId xmlns:a16="http://schemas.microsoft.com/office/drawing/2014/main" id="{1EDFC6DE-0385-4B70-8558-F0782F829EA4}"/>
              </a:ext>
            </a:extLst>
          </p:cNvPr>
          <p:cNvSpPr/>
          <p:nvPr/>
        </p:nvSpPr>
        <p:spPr>
          <a:xfrm>
            <a:off x="254942" y="2240775"/>
            <a:ext cx="8805334" cy="261610"/>
          </a:xfrm>
          <a:prstGeom prst="rect">
            <a:avLst/>
          </a:prstGeom>
        </p:spPr>
        <p:txBody>
          <a:bodyPr wrap="square">
            <a:spAutoFit/>
          </a:bodyPr>
          <a:lstStyle/>
          <a:p>
            <a:pPr algn="ctr"/>
            <a:r>
              <a:rPr lang="en-US" sz="1100" dirty="0">
                <a:solidFill>
                  <a:srgbClr val="222222"/>
                </a:solidFill>
                <a:latin typeface="Trebuchet MS" panose="020B0603020202020204" pitchFamily="34" charset="0"/>
              </a:rPr>
              <a:t>(</a:t>
            </a:r>
            <a:r>
              <a:rPr lang="en-US" sz="1100" b="1" u="sng" dirty="0" err="1">
                <a:solidFill>
                  <a:srgbClr val="222222"/>
                </a:solidFill>
                <a:latin typeface="Trebuchet MS" panose="020B0603020202020204" pitchFamily="34" charset="0"/>
              </a:rPr>
              <a:t>ul·tra·crep·i·dar·i·an</a:t>
            </a:r>
            <a:r>
              <a:rPr lang="en-US" sz="1100" dirty="0">
                <a:solidFill>
                  <a:srgbClr val="222222"/>
                </a:solidFill>
                <a:latin typeface="Trebuchet MS" panose="020B0603020202020204" pitchFamily="34" charset="0"/>
              </a:rPr>
              <a:t> </a:t>
            </a:r>
            <a:r>
              <a:rPr lang="en-US" sz="1100" i="1" dirty="0">
                <a:solidFill>
                  <a:srgbClr val="222222"/>
                </a:solidFill>
                <a:latin typeface="Trebuchet MS" panose="020B0603020202020204" pitchFamily="34" charset="0"/>
              </a:rPr>
              <a:t>noun. </a:t>
            </a:r>
            <a:r>
              <a:rPr lang="en-US" sz="1100" dirty="0">
                <a:solidFill>
                  <a:srgbClr val="222222"/>
                </a:solidFill>
                <a:latin typeface="Trebuchet MS" panose="020B0603020202020204" pitchFamily="34" charset="0"/>
              </a:rPr>
              <a:t>A person who expresses opinions on matters outside the scope of one's knowledge or expertise)</a:t>
            </a:r>
            <a:endParaRPr lang="en-US" sz="1100" i="0" dirty="0">
              <a:solidFill>
                <a:srgbClr val="222222"/>
              </a:solidFill>
              <a:effectLst/>
              <a:latin typeface="Trebuchet MS" panose="020B0603020202020204" pitchFamily="34" charset="0"/>
            </a:endParaRPr>
          </a:p>
        </p:txBody>
      </p:sp>
      <p:pic>
        <p:nvPicPr>
          <p:cNvPr id="11" name="Picture 10">
            <a:extLst>
              <a:ext uri="{FF2B5EF4-FFF2-40B4-BE49-F238E27FC236}">
                <a16:creationId xmlns:a16="http://schemas.microsoft.com/office/drawing/2014/main" id="{83762133-588D-45DB-B37A-B9C8F084138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2795" y="3024074"/>
            <a:ext cx="1412874" cy="1058292"/>
          </a:xfrm>
          <a:prstGeom prst="rect">
            <a:avLst/>
          </a:prstGeom>
          <a:ln>
            <a:solidFill>
              <a:schemeClr val="tx1"/>
            </a:solidFill>
          </a:ln>
        </p:spPr>
      </p:pic>
      <p:sp>
        <p:nvSpPr>
          <p:cNvPr id="16" name="TextBox 15">
            <a:extLst>
              <a:ext uri="{FF2B5EF4-FFF2-40B4-BE49-F238E27FC236}">
                <a16:creationId xmlns:a16="http://schemas.microsoft.com/office/drawing/2014/main" id="{AFF0450E-A2AE-4E46-9171-8C494A5A10C3}"/>
              </a:ext>
            </a:extLst>
          </p:cNvPr>
          <p:cNvSpPr txBox="1"/>
          <p:nvPr/>
        </p:nvSpPr>
        <p:spPr>
          <a:xfrm>
            <a:off x="402794" y="2740566"/>
            <a:ext cx="141287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sng" strike="noStrike" kern="1200" cap="none" spc="0" normalizeH="0" baseline="0" noProof="0" dirty="0">
                <a:ln>
                  <a:noFill/>
                </a:ln>
                <a:solidFill>
                  <a:prstClr val="black"/>
                </a:solidFill>
                <a:effectLst/>
                <a:uLnTx/>
                <a:uFillTx/>
                <a:latin typeface="Trebuchet MS"/>
                <a:ea typeface="+mn-ea"/>
                <a:cs typeface="+mn-cs"/>
              </a:rPr>
              <a:t>Bar Science</a:t>
            </a:r>
            <a:endParaRPr kumimoji="0" lang="en-US" sz="1050" b="0" u="sng" strike="noStrike" kern="1200" cap="none" spc="0" normalizeH="0" baseline="0" noProof="0" dirty="0">
              <a:ln>
                <a:noFill/>
              </a:ln>
              <a:solidFill>
                <a:prstClr val="black"/>
              </a:solidFill>
              <a:effectLst/>
              <a:uLnTx/>
              <a:uFillTx/>
              <a:latin typeface="Trebuchet MS"/>
              <a:ea typeface="+mn-ea"/>
              <a:cs typeface="+mn-cs"/>
            </a:endParaRPr>
          </a:p>
        </p:txBody>
      </p:sp>
      <p:sp>
        <p:nvSpPr>
          <p:cNvPr id="17" name="TextBox 16">
            <a:extLst>
              <a:ext uri="{FF2B5EF4-FFF2-40B4-BE49-F238E27FC236}">
                <a16:creationId xmlns:a16="http://schemas.microsoft.com/office/drawing/2014/main" id="{C16A0799-9C93-4515-BA37-33CA92D7193C}"/>
              </a:ext>
            </a:extLst>
          </p:cNvPr>
          <p:cNvSpPr txBox="1"/>
          <p:nvPr/>
        </p:nvSpPr>
        <p:spPr>
          <a:xfrm>
            <a:off x="300155" y="4091599"/>
            <a:ext cx="1528643"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Jon </a:t>
            </a:r>
            <a:r>
              <a:rPr lang="en-US" sz="800" b="1" dirty="0" err="1">
                <a:solidFill>
                  <a:prstClr val="black"/>
                </a:solidFill>
                <a:latin typeface="Trebuchet MS"/>
              </a:rPr>
              <a:t>Taffer</a:t>
            </a:r>
            <a:r>
              <a:rPr lang="en-US" sz="800" b="1" dirty="0">
                <a:solidFill>
                  <a:prstClr val="black"/>
                </a:solidFill>
                <a:latin typeface="Trebuchet MS"/>
              </a:rPr>
              <a:t> from </a:t>
            </a:r>
            <a:r>
              <a:rPr lang="en-US" sz="800" b="1" i="1" dirty="0">
                <a:solidFill>
                  <a:prstClr val="black"/>
                </a:solidFill>
                <a:latin typeface="Trebuchet MS"/>
              </a:rPr>
              <a:t>Bar Rescue</a:t>
            </a:r>
            <a:endParaRPr kumimoji="0" lang="en-US" sz="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9B378A1A-411A-434E-A14E-C58C52A94EB1}"/>
              </a:ext>
            </a:extLst>
          </p:cNvPr>
          <p:cNvSpPr txBox="1"/>
          <p:nvPr/>
        </p:nvSpPr>
        <p:spPr>
          <a:xfrm>
            <a:off x="2122739" y="2743674"/>
            <a:ext cx="141287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sng" strike="noStrike" kern="1200" cap="none" spc="0" normalizeH="0" baseline="0" noProof="0" dirty="0">
                <a:ln>
                  <a:noFill/>
                </a:ln>
                <a:solidFill>
                  <a:prstClr val="black"/>
                </a:solidFill>
                <a:effectLst/>
                <a:uLnTx/>
                <a:uFillTx/>
                <a:latin typeface="Trebuchet MS"/>
                <a:ea typeface="+mn-ea"/>
                <a:cs typeface="+mn-cs"/>
              </a:rPr>
              <a:t>Astrophysics</a:t>
            </a:r>
            <a:endParaRPr kumimoji="0" lang="en-US" sz="1050" b="0" u="sng" strike="noStrike" kern="1200" cap="none" spc="0" normalizeH="0" baseline="0" noProof="0" dirty="0">
              <a:ln>
                <a:noFill/>
              </a:ln>
              <a:solidFill>
                <a:prstClr val="black"/>
              </a:solidFill>
              <a:effectLst/>
              <a:uLnTx/>
              <a:uFillTx/>
              <a:latin typeface="Trebuchet MS"/>
              <a:ea typeface="+mn-ea"/>
              <a:cs typeface="+mn-cs"/>
            </a:endParaRPr>
          </a:p>
        </p:txBody>
      </p:sp>
      <p:sp>
        <p:nvSpPr>
          <p:cNvPr id="19" name="TextBox 18">
            <a:extLst>
              <a:ext uri="{FF2B5EF4-FFF2-40B4-BE49-F238E27FC236}">
                <a16:creationId xmlns:a16="http://schemas.microsoft.com/office/drawing/2014/main" id="{1F2A91D9-592E-4C53-8359-820B26450841}"/>
              </a:ext>
            </a:extLst>
          </p:cNvPr>
          <p:cNvSpPr txBox="1"/>
          <p:nvPr/>
        </p:nvSpPr>
        <p:spPr>
          <a:xfrm>
            <a:off x="2058420" y="4086384"/>
            <a:ext cx="152864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Neil </a:t>
            </a:r>
            <a:r>
              <a:rPr lang="en-US" sz="800" b="1" dirty="0" err="1">
                <a:solidFill>
                  <a:prstClr val="black"/>
                </a:solidFill>
                <a:latin typeface="Trebuchet MS"/>
              </a:rPr>
              <a:t>deGrasse</a:t>
            </a:r>
            <a:r>
              <a:rPr lang="en-US" sz="800" b="1" dirty="0">
                <a:solidFill>
                  <a:prstClr val="black"/>
                </a:solidFill>
                <a:latin typeface="Trebuchet MS"/>
              </a:rPr>
              <a:t> Tyson from </a:t>
            </a:r>
            <a:r>
              <a:rPr lang="en-US" sz="800" b="1" i="1" dirty="0" err="1">
                <a:solidFill>
                  <a:prstClr val="black"/>
                </a:solidFill>
                <a:latin typeface="Trebuchet MS"/>
              </a:rPr>
              <a:t>StarTalk</a:t>
            </a:r>
            <a:endParaRPr kumimoji="0" lang="en-US" sz="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21" name="TextBox 20">
            <a:extLst>
              <a:ext uri="{FF2B5EF4-FFF2-40B4-BE49-F238E27FC236}">
                <a16:creationId xmlns:a16="http://schemas.microsoft.com/office/drawing/2014/main" id="{FA66A6BB-64D9-4202-8158-4F858D9B00E3}"/>
              </a:ext>
            </a:extLst>
          </p:cNvPr>
          <p:cNvSpPr txBox="1"/>
          <p:nvPr/>
        </p:nvSpPr>
        <p:spPr>
          <a:xfrm>
            <a:off x="5531523" y="2746782"/>
            <a:ext cx="141287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sng" strike="noStrike" kern="1200" cap="none" spc="0" normalizeH="0" baseline="0" noProof="0" dirty="0">
                <a:ln>
                  <a:noFill/>
                </a:ln>
                <a:solidFill>
                  <a:prstClr val="black"/>
                </a:solidFill>
                <a:effectLst/>
                <a:uLnTx/>
                <a:uFillTx/>
                <a:latin typeface="Trebuchet MS"/>
                <a:ea typeface="+mn-ea"/>
                <a:cs typeface="+mn-cs"/>
              </a:rPr>
              <a:t>Psychology</a:t>
            </a:r>
            <a:endParaRPr kumimoji="0" lang="en-US" sz="1050" b="0" u="sng" strike="noStrike" kern="1200" cap="none" spc="0" normalizeH="0" baseline="0" noProof="0" dirty="0">
              <a:ln>
                <a:noFill/>
              </a:ln>
              <a:solidFill>
                <a:prstClr val="black"/>
              </a:solidFill>
              <a:effectLst/>
              <a:uLnTx/>
              <a:uFillTx/>
              <a:latin typeface="Trebuchet MS"/>
              <a:ea typeface="+mn-ea"/>
              <a:cs typeface="+mn-cs"/>
            </a:endParaRPr>
          </a:p>
        </p:txBody>
      </p:sp>
      <p:sp>
        <p:nvSpPr>
          <p:cNvPr id="23" name="TextBox 22">
            <a:extLst>
              <a:ext uri="{FF2B5EF4-FFF2-40B4-BE49-F238E27FC236}">
                <a16:creationId xmlns:a16="http://schemas.microsoft.com/office/drawing/2014/main" id="{622B4C7F-27C3-4FDC-9AED-DC83818DFBF8}"/>
              </a:ext>
            </a:extLst>
          </p:cNvPr>
          <p:cNvSpPr txBox="1"/>
          <p:nvPr/>
        </p:nvSpPr>
        <p:spPr>
          <a:xfrm>
            <a:off x="5467207" y="4089495"/>
            <a:ext cx="1528643"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dirty="0">
                <a:solidFill>
                  <a:prstClr val="black"/>
                </a:solidFill>
                <a:latin typeface="Trebuchet MS"/>
              </a:rPr>
              <a:t>Dr. Phil</a:t>
            </a:r>
            <a:endParaRPr kumimoji="0" lang="en-US" sz="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B6537093-7D06-4F53-AA7D-B7152B708D78}"/>
              </a:ext>
            </a:extLst>
          </p:cNvPr>
          <p:cNvSpPr txBox="1"/>
          <p:nvPr/>
        </p:nvSpPr>
        <p:spPr>
          <a:xfrm>
            <a:off x="3805362" y="2746780"/>
            <a:ext cx="141287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sng" strike="noStrike" kern="1200" cap="none" spc="0" normalizeH="0" baseline="0" noProof="0" dirty="0">
                <a:ln>
                  <a:noFill/>
                </a:ln>
                <a:solidFill>
                  <a:prstClr val="black"/>
                </a:solidFill>
                <a:effectLst/>
                <a:uLnTx/>
                <a:uFillTx/>
                <a:latin typeface="Trebuchet MS"/>
                <a:ea typeface="+mn-ea"/>
                <a:cs typeface="+mn-cs"/>
              </a:rPr>
              <a:t>House Flipping</a:t>
            </a:r>
            <a:endParaRPr kumimoji="0" lang="en-US" sz="1050" b="0" u="sng" strike="noStrike" kern="1200" cap="none" spc="0" normalizeH="0" baseline="0" noProof="0" dirty="0">
              <a:ln>
                <a:noFill/>
              </a:ln>
              <a:solidFill>
                <a:prstClr val="black"/>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F7772B86-B3EE-4C77-98AA-0D33CD06709E}"/>
              </a:ext>
            </a:extLst>
          </p:cNvPr>
          <p:cNvSpPr txBox="1"/>
          <p:nvPr/>
        </p:nvSpPr>
        <p:spPr>
          <a:xfrm>
            <a:off x="3769035" y="4089493"/>
            <a:ext cx="152864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Tarek &amp; Christina El Moussa from </a:t>
            </a:r>
            <a:r>
              <a:rPr lang="en-US" sz="800" b="1" i="1" dirty="0">
                <a:solidFill>
                  <a:prstClr val="black"/>
                </a:solidFill>
                <a:latin typeface="Trebuchet MS"/>
              </a:rPr>
              <a:t>Flip or Flop</a:t>
            </a:r>
            <a:endParaRPr kumimoji="0" lang="en-US" sz="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34" name="TextBox 33">
            <a:extLst>
              <a:ext uri="{FF2B5EF4-FFF2-40B4-BE49-F238E27FC236}">
                <a16:creationId xmlns:a16="http://schemas.microsoft.com/office/drawing/2014/main" id="{894B5A67-818A-431D-BAE1-3828FB1E65E7}"/>
              </a:ext>
            </a:extLst>
          </p:cNvPr>
          <p:cNvSpPr txBox="1"/>
          <p:nvPr/>
        </p:nvSpPr>
        <p:spPr>
          <a:xfrm>
            <a:off x="405902" y="4348541"/>
            <a:ext cx="141287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sng" strike="noStrike" kern="1200" cap="none" spc="0" normalizeH="0" baseline="0" noProof="0" dirty="0">
                <a:ln>
                  <a:noFill/>
                </a:ln>
                <a:solidFill>
                  <a:prstClr val="black"/>
                </a:solidFill>
                <a:effectLst/>
                <a:uLnTx/>
                <a:uFillTx/>
                <a:latin typeface="Trebuchet MS"/>
                <a:ea typeface="+mn-ea"/>
                <a:cs typeface="+mn-cs"/>
              </a:rPr>
              <a:t>Tattoo Art</a:t>
            </a:r>
            <a:endParaRPr kumimoji="0" lang="en-US" sz="1050" b="0" u="sng" strike="noStrike" kern="1200" cap="none" spc="0" normalizeH="0" baseline="0" noProof="0" dirty="0">
              <a:ln>
                <a:noFill/>
              </a:ln>
              <a:solidFill>
                <a:prstClr val="black"/>
              </a:solidFill>
              <a:effectLst/>
              <a:uLnTx/>
              <a:uFillTx/>
              <a:latin typeface="Trebuchet MS"/>
              <a:ea typeface="+mn-ea"/>
              <a:cs typeface="+mn-cs"/>
            </a:endParaRPr>
          </a:p>
        </p:txBody>
      </p:sp>
      <p:sp>
        <p:nvSpPr>
          <p:cNvPr id="35" name="TextBox 34">
            <a:extLst>
              <a:ext uri="{FF2B5EF4-FFF2-40B4-BE49-F238E27FC236}">
                <a16:creationId xmlns:a16="http://schemas.microsoft.com/office/drawing/2014/main" id="{CE247BE0-AE8E-495B-AB34-B9AB2552D014}"/>
              </a:ext>
            </a:extLst>
          </p:cNvPr>
          <p:cNvSpPr txBox="1"/>
          <p:nvPr/>
        </p:nvSpPr>
        <p:spPr>
          <a:xfrm>
            <a:off x="303263" y="5699574"/>
            <a:ext cx="152864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The staff from </a:t>
            </a:r>
            <a:r>
              <a:rPr lang="en-US" sz="800" b="1" i="1" dirty="0">
                <a:solidFill>
                  <a:prstClr val="black"/>
                </a:solidFill>
                <a:latin typeface="Trebuchet MS"/>
              </a:rPr>
              <a:t>Black Ink Crew</a:t>
            </a:r>
            <a:endParaRPr kumimoji="0" lang="en-US" sz="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36" name="TextBox 35">
            <a:extLst>
              <a:ext uri="{FF2B5EF4-FFF2-40B4-BE49-F238E27FC236}">
                <a16:creationId xmlns:a16="http://schemas.microsoft.com/office/drawing/2014/main" id="{41447A41-D072-4AD8-839C-E7D6169C9AD9}"/>
              </a:ext>
            </a:extLst>
          </p:cNvPr>
          <p:cNvSpPr txBox="1"/>
          <p:nvPr/>
        </p:nvSpPr>
        <p:spPr>
          <a:xfrm>
            <a:off x="1967226" y="4351649"/>
            <a:ext cx="17185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sng" strike="noStrike" kern="1200" cap="none" spc="0" normalizeH="0" baseline="0" noProof="0" dirty="0">
                <a:ln>
                  <a:noFill/>
                </a:ln>
                <a:solidFill>
                  <a:prstClr val="black"/>
                </a:solidFill>
                <a:effectLst/>
                <a:uLnTx/>
                <a:uFillTx/>
                <a:latin typeface="Trebuchet MS"/>
                <a:ea typeface="+mn-ea"/>
                <a:cs typeface="+mn-cs"/>
              </a:rPr>
              <a:t>Alaskan Crab Fishing</a:t>
            </a:r>
            <a:endParaRPr kumimoji="0" lang="en-US" sz="1050" b="0" u="sng" strike="noStrike" kern="1200" cap="none" spc="0" normalizeH="0" baseline="0" noProof="0" dirty="0">
              <a:ln>
                <a:noFill/>
              </a:ln>
              <a:solidFill>
                <a:prstClr val="black"/>
              </a:solidFill>
              <a:effectLst/>
              <a:uLnTx/>
              <a:uFillTx/>
              <a:latin typeface="Trebuchet MS"/>
              <a:ea typeface="+mn-ea"/>
              <a:cs typeface="+mn-cs"/>
            </a:endParaRPr>
          </a:p>
        </p:txBody>
      </p:sp>
      <p:sp>
        <p:nvSpPr>
          <p:cNvPr id="37" name="TextBox 36">
            <a:extLst>
              <a:ext uri="{FF2B5EF4-FFF2-40B4-BE49-F238E27FC236}">
                <a16:creationId xmlns:a16="http://schemas.microsoft.com/office/drawing/2014/main" id="{C3773575-FE55-4C86-8101-9369037CC2B8}"/>
              </a:ext>
            </a:extLst>
          </p:cNvPr>
          <p:cNvSpPr txBox="1"/>
          <p:nvPr/>
        </p:nvSpPr>
        <p:spPr>
          <a:xfrm>
            <a:off x="2061528" y="5694359"/>
            <a:ext cx="152864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The fishing vessel crews from </a:t>
            </a:r>
            <a:r>
              <a:rPr lang="en-US" sz="800" b="1" i="1" dirty="0">
                <a:solidFill>
                  <a:prstClr val="black"/>
                </a:solidFill>
                <a:latin typeface="Trebuchet MS"/>
              </a:rPr>
              <a:t>Deadliest Catch</a:t>
            </a:r>
            <a:endParaRPr kumimoji="0" lang="en-US" sz="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38" name="TextBox 37">
            <a:extLst>
              <a:ext uri="{FF2B5EF4-FFF2-40B4-BE49-F238E27FC236}">
                <a16:creationId xmlns:a16="http://schemas.microsoft.com/office/drawing/2014/main" id="{EE593987-2698-4C03-A824-4F4ADF92BF03}"/>
              </a:ext>
            </a:extLst>
          </p:cNvPr>
          <p:cNvSpPr txBox="1"/>
          <p:nvPr/>
        </p:nvSpPr>
        <p:spPr>
          <a:xfrm>
            <a:off x="5385339" y="4354757"/>
            <a:ext cx="17236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sng" strike="noStrike" kern="1200" cap="none" spc="0" normalizeH="0" baseline="0" noProof="0" dirty="0">
                <a:ln>
                  <a:noFill/>
                </a:ln>
                <a:solidFill>
                  <a:prstClr val="black"/>
                </a:solidFill>
                <a:effectLst/>
                <a:uLnTx/>
                <a:uFillTx/>
                <a:latin typeface="Trebuchet MS"/>
                <a:ea typeface="+mn-ea"/>
                <a:cs typeface="+mn-cs"/>
              </a:rPr>
              <a:t>High-End Real Estate</a:t>
            </a:r>
            <a:endParaRPr kumimoji="0" lang="en-US" sz="1050" b="0" u="sng" strike="noStrike" kern="1200" cap="none" spc="0" normalizeH="0" baseline="0" noProof="0" dirty="0">
              <a:ln>
                <a:noFill/>
              </a:ln>
              <a:solidFill>
                <a:prstClr val="black"/>
              </a:solidFill>
              <a:effectLst/>
              <a:uLnTx/>
              <a:uFillTx/>
              <a:latin typeface="Trebuchet MS"/>
              <a:ea typeface="+mn-ea"/>
              <a:cs typeface="+mn-cs"/>
            </a:endParaRPr>
          </a:p>
        </p:txBody>
      </p:sp>
      <p:sp>
        <p:nvSpPr>
          <p:cNvPr id="39" name="TextBox 38">
            <a:extLst>
              <a:ext uri="{FF2B5EF4-FFF2-40B4-BE49-F238E27FC236}">
                <a16:creationId xmlns:a16="http://schemas.microsoft.com/office/drawing/2014/main" id="{52464AA2-86ED-43AA-902F-35723CD8C5D9}"/>
              </a:ext>
            </a:extLst>
          </p:cNvPr>
          <p:cNvSpPr txBox="1"/>
          <p:nvPr/>
        </p:nvSpPr>
        <p:spPr>
          <a:xfrm>
            <a:off x="5395671" y="5697470"/>
            <a:ext cx="169040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The real estate agents from </a:t>
            </a:r>
            <a:r>
              <a:rPr lang="en-US" sz="800" b="1" i="1" dirty="0">
                <a:solidFill>
                  <a:prstClr val="black"/>
                </a:solidFill>
                <a:latin typeface="Trebuchet MS"/>
              </a:rPr>
              <a:t>Million Dollar Listing New York</a:t>
            </a:r>
            <a:endParaRPr kumimoji="0" lang="en-US" sz="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41" name="TextBox 40">
            <a:extLst>
              <a:ext uri="{FF2B5EF4-FFF2-40B4-BE49-F238E27FC236}">
                <a16:creationId xmlns:a16="http://schemas.microsoft.com/office/drawing/2014/main" id="{4DBD1467-1296-4918-9B0A-E5825D89B746}"/>
              </a:ext>
            </a:extLst>
          </p:cNvPr>
          <p:cNvSpPr txBox="1"/>
          <p:nvPr/>
        </p:nvSpPr>
        <p:spPr>
          <a:xfrm>
            <a:off x="3772143" y="5697468"/>
            <a:ext cx="152864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i="1" dirty="0">
                <a:solidFill>
                  <a:prstClr val="black"/>
                </a:solidFill>
                <a:latin typeface="Trebuchet MS"/>
              </a:rPr>
              <a:t>Leah </a:t>
            </a:r>
            <a:r>
              <a:rPr lang="en-US" sz="800" b="1" i="1" dirty="0" err="1">
                <a:solidFill>
                  <a:prstClr val="black"/>
                </a:solidFill>
                <a:latin typeface="Trebuchet MS"/>
              </a:rPr>
              <a:t>Remini</a:t>
            </a:r>
            <a:r>
              <a:rPr lang="en-US" sz="800" b="1" i="1" dirty="0">
                <a:solidFill>
                  <a:prstClr val="black"/>
                </a:solidFill>
                <a:latin typeface="Trebuchet MS"/>
              </a:rPr>
              <a:t>: Scientology And The Aftermath</a:t>
            </a:r>
            <a:endParaRPr kumimoji="0" lang="en-US" sz="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43" name="TextBox 42">
            <a:extLst>
              <a:ext uri="{FF2B5EF4-FFF2-40B4-BE49-F238E27FC236}">
                <a16:creationId xmlns:a16="http://schemas.microsoft.com/office/drawing/2014/main" id="{8BDA82F6-735B-4014-ABFA-256BDED40EB3}"/>
              </a:ext>
            </a:extLst>
          </p:cNvPr>
          <p:cNvSpPr txBox="1"/>
          <p:nvPr/>
        </p:nvSpPr>
        <p:spPr>
          <a:xfrm>
            <a:off x="7196486" y="4083271"/>
            <a:ext cx="152864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Tyra Banks from </a:t>
            </a:r>
            <a:r>
              <a:rPr lang="en-US" sz="800" b="1" i="1" dirty="0">
                <a:solidFill>
                  <a:prstClr val="black"/>
                </a:solidFill>
                <a:latin typeface="Trebuchet MS"/>
              </a:rPr>
              <a:t>America’s Next Top Model</a:t>
            </a:r>
            <a:endParaRPr kumimoji="0" lang="en-US" sz="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44" name="TextBox 43">
            <a:extLst>
              <a:ext uri="{FF2B5EF4-FFF2-40B4-BE49-F238E27FC236}">
                <a16:creationId xmlns:a16="http://schemas.microsoft.com/office/drawing/2014/main" id="{281DFEF4-3BFA-4566-A3BE-223503592FFC}"/>
              </a:ext>
            </a:extLst>
          </p:cNvPr>
          <p:cNvSpPr txBox="1"/>
          <p:nvPr/>
        </p:nvSpPr>
        <p:spPr>
          <a:xfrm>
            <a:off x="7260801" y="2740560"/>
            <a:ext cx="141287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sng" strike="noStrike" kern="1200" cap="none" spc="0" normalizeH="0" baseline="0" noProof="0" dirty="0">
                <a:ln>
                  <a:noFill/>
                </a:ln>
                <a:solidFill>
                  <a:prstClr val="black"/>
                </a:solidFill>
                <a:effectLst/>
                <a:uLnTx/>
                <a:uFillTx/>
                <a:latin typeface="Trebuchet MS"/>
                <a:ea typeface="+mn-ea"/>
                <a:cs typeface="+mn-cs"/>
              </a:rPr>
              <a:t>Modeling</a:t>
            </a:r>
            <a:endParaRPr kumimoji="0" lang="en-US" sz="1050" b="0" u="sng" strike="noStrike" kern="1200" cap="none" spc="0" normalizeH="0" baseline="0" noProof="0" dirty="0">
              <a:ln>
                <a:noFill/>
              </a:ln>
              <a:solidFill>
                <a:prstClr val="black"/>
              </a:solidFill>
              <a:effectLst/>
              <a:uLnTx/>
              <a:uFillTx/>
              <a:latin typeface="Trebuchet MS"/>
              <a:ea typeface="+mn-ea"/>
              <a:cs typeface="+mn-cs"/>
            </a:endParaRPr>
          </a:p>
        </p:txBody>
      </p:sp>
      <p:sp>
        <p:nvSpPr>
          <p:cNvPr id="56" name="TextBox 55">
            <a:extLst>
              <a:ext uri="{FF2B5EF4-FFF2-40B4-BE49-F238E27FC236}">
                <a16:creationId xmlns:a16="http://schemas.microsoft.com/office/drawing/2014/main" id="{348983FA-E2C3-44CC-B7BB-A4BE60172354}"/>
              </a:ext>
            </a:extLst>
          </p:cNvPr>
          <p:cNvSpPr txBox="1"/>
          <p:nvPr/>
        </p:nvSpPr>
        <p:spPr>
          <a:xfrm>
            <a:off x="3680945" y="4357865"/>
            <a:ext cx="17236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sng" strike="noStrike" kern="1200" cap="none" spc="0" normalizeH="0" baseline="0" noProof="0" dirty="0">
                <a:ln>
                  <a:noFill/>
                </a:ln>
                <a:solidFill>
                  <a:prstClr val="black"/>
                </a:solidFill>
                <a:effectLst/>
                <a:uLnTx/>
                <a:uFillTx/>
                <a:latin typeface="Trebuchet MS"/>
                <a:ea typeface="+mn-ea"/>
                <a:cs typeface="+mn-cs"/>
              </a:rPr>
              <a:t>Scientology</a:t>
            </a:r>
            <a:endParaRPr kumimoji="0" lang="en-US" sz="1050" b="0" u="sng" strike="noStrike" kern="1200" cap="none" spc="0" normalizeH="0" baseline="0" noProof="0" dirty="0">
              <a:ln>
                <a:noFill/>
              </a:ln>
              <a:solidFill>
                <a:prstClr val="black"/>
              </a:solidFill>
              <a:effectLst/>
              <a:uLnTx/>
              <a:uFillTx/>
              <a:latin typeface="Trebuchet MS"/>
              <a:ea typeface="+mn-ea"/>
              <a:cs typeface="+mn-cs"/>
            </a:endParaRPr>
          </a:p>
        </p:txBody>
      </p:sp>
      <p:sp>
        <p:nvSpPr>
          <p:cNvPr id="58" name="TextBox 57">
            <a:extLst>
              <a:ext uri="{FF2B5EF4-FFF2-40B4-BE49-F238E27FC236}">
                <a16:creationId xmlns:a16="http://schemas.microsoft.com/office/drawing/2014/main" id="{0743D91C-D600-46BD-9293-F19305733CB3}"/>
              </a:ext>
            </a:extLst>
          </p:cNvPr>
          <p:cNvSpPr txBox="1"/>
          <p:nvPr/>
        </p:nvSpPr>
        <p:spPr>
          <a:xfrm>
            <a:off x="7011979" y="4357864"/>
            <a:ext cx="194868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u="sng" dirty="0">
                <a:solidFill>
                  <a:prstClr val="black"/>
                </a:solidFill>
                <a:latin typeface="Trebuchet MS"/>
              </a:rPr>
              <a:t>In</a:t>
            </a:r>
            <a:r>
              <a:rPr kumimoji="0" lang="en-US" sz="1200" b="1" u="sng" strike="noStrike" kern="1200" cap="none" spc="0" normalizeH="0" baseline="0" noProof="0" dirty="0">
                <a:ln>
                  <a:noFill/>
                </a:ln>
                <a:solidFill>
                  <a:prstClr val="black"/>
                </a:solidFill>
                <a:effectLst/>
                <a:uLnTx/>
                <a:uFillTx/>
                <a:latin typeface="Trebuchet MS"/>
                <a:ea typeface="+mn-ea"/>
                <a:cs typeface="+mn-cs"/>
              </a:rPr>
              <a:t>vestment Speculation</a:t>
            </a:r>
            <a:endParaRPr kumimoji="0" lang="en-US" sz="1050" b="0" u="sng" strike="noStrike" kern="1200" cap="none" spc="0" normalizeH="0" baseline="0" noProof="0" dirty="0">
              <a:ln>
                <a:noFill/>
              </a:ln>
              <a:solidFill>
                <a:prstClr val="black"/>
              </a:solidFill>
              <a:effectLst/>
              <a:uLnTx/>
              <a:uFillTx/>
              <a:latin typeface="Trebuchet MS"/>
              <a:ea typeface="+mn-ea"/>
              <a:cs typeface="+mn-cs"/>
            </a:endParaRPr>
          </a:p>
        </p:txBody>
      </p:sp>
      <p:sp>
        <p:nvSpPr>
          <p:cNvPr id="59" name="TextBox 58">
            <a:extLst>
              <a:ext uri="{FF2B5EF4-FFF2-40B4-BE49-F238E27FC236}">
                <a16:creationId xmlns:a16="http://schemas.microsoft.com/office/drawing/2014/main" id="{8BD53791-0FB9-44E8-AB70-8B137B8A71C2}"/>
              </a:ext>
            </a:extLst>
          </p:cNvPr>
          <p:cNvSpPr txBox="1"/>
          <p:nvPr/>
        </p:nvSpPr>
        <p:spPr>
          <a:xfrm>
            <a:off x="7115620" y="5700580"/>
            <a:ext cx="1690404"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Trebuchet MS"/>
              </a:rPr>
              <a:t>Jim Cramer from </a:t>
            </a:r>
            <a:r>
              <a:rPr lang="en-US" sz="800" b="1" i="1" dirty="0">
                <a:solidFill>
                  <a:prstClr val="black"/>
                </a:solidFill>
                <a:latin typeface="Trebuchet MS"/>
              </a:rPr>
              <a:t>Mad Money</a:t>
            </a:r>
            <a:endParaRPr kumimoji="0" lang="en-US" sz="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40" name="Text Placeholder 4">
            <a:extLst>
              <a:ext uri="{FF2B5EF4-FFF2-40B4-BE49-F238E27FC236}">
                <a16:creationId xmlns:a16="http://schemas.microsoft.com/office/drawing/2014/main" id="{E9295E36-799A-44EF-A519-23928C5919D2}"/>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2585086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855090"/>
          </a:xfrm>
        </p:spPr>
        <p:txBody>
          <a:bodyPr/>
          <a:lstStyle/>
          <a:p>
            <a:r>
              <a:rPr lang="en-US" sz="2400" dirty="0"/>
              <a:t>In Fact, TV Shows - Many Of Them Fiction - Can Actually Influence, And Even Alter, People’s Thoughts &amp; Beliefs</a:t>
            </a:r>
          </a:p>
        </p:txBody>
      </p:sp>
      <p:pic>
        <p:nvPicPr>
          <p:cNvPr id="9" name="Picture 8">
            <a:extLst>
              <a:ext uri="{FF2B5EF4-FFF2-40B4-BE49-F238E27FC236}">
                <a16:creationId xmlns:a16="http://schemas.microsoft.com/office/drawing/2014/main" id="{4D6C92A6-CEDA-487B-8497-AFDDBD120A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2702" y="1597179"/>
            <a:ext cx="1425013" cy="798007"/>
          </a:xfrm>
          <a:prstGeom prst="rect">
            <a:avLst/>
          </a:prstGeom>
          <a:ln>
            <a:solidFill>
              <a:schemeClr val="tx1"/>
            </a:solidFill>
          </a:ln>
        </p:spPr>
      </p:pic>
      <p:sp>
        <p:nvSpPr>
          <p:cNvPr id="12" name="TextBox 11">
            <a:extLst>
              <a:ext uri="{FF2B5EF4-FFF2-40B4-BE49-F238E27FC236}">
                <a16:creationId xmlns:a16="http://schemas.microsoft.com/office/drawing/2014/main" id="{D6344BE5-39BC-4388-86B2-9237997AD578}"/>
              </a:ext>
            </a:extLst>
          </p:cNvPr>
          <p:cNvSpPr txBox="1"/>
          <p:nvPr/>
        </p:nvSpPr>
        <p:spPr>
          <a:xfrm>
            <a:off x="1694370" y="1587848"/>
            <a:ext cx="7272600" cy="830997"/>
          </a:xfrm>
          <a:prstGeom prst="rect">
            <a:avLst/>
          </a:prstGeom>
          <a:solidFill>
            <a:schemeClr val="accent6">
              <a:lumMod val="20000"/>
              <a:lumOff val="80000"/>
            </a:schemeClr>
          </a:solidFill>
          <a:ln w="38100">
            <a:solidFill>
              <a:schemeClr val="tx1"/>
            </a:solidFill>
          </a:ln>
        </p:spPr>
        <p:txBody>
          <a:bodyPr wrap="square" rtlCol="0">
            <a:spAutoFit/>
          </a:bodyPr>
          <a:lstStyle/>
          <a:p>
            <a:r>
              <a:rPr lang="en-US" sz="1200" b="1" u="sng" dirty="0"/>
              <a:t>The “CSI Effect”</a:t>
            </a:r>
          </a:p>
          <a:p>
            <a:r>
              <a:rPr lang="en-US" sz="1200" dirty="0"/>
              <a:t>A popularized term in which the exaggerated portrayal of forensic science on shows such as CSI influences public perception.  It most often refers to the belief that jurors have come to demand more forensic evidence in criminal trials, thereby raising the effective standard of proof for prosecutors.</a:t>
            </a:r>
          </a:p>
        </p:txBody>
      </p:sp>
      <p:sp>
        <p:nvSpPr>
          <p:cNvPr id="13" name="TextBox 12">
            <a:extLst>
              <a:ext uri="{FF2B5EF4-FFF2-40B4-BE49-F238E27FC236}">
                <a16:creationId xmlns:a16="http://schemas.microsoft.com/office/drawing/2014/main" id="{E83C560C-5CFD-461D-AB09-31723A328B6E}"/>
              </a:ext>
            </a:extLst>
          </p:cNvPr>
          <p:cNvSpPr txBox="1"/>
          <p:nvPr/>
        </p:nvSpPr>
        <p:spPr>
          <a:xfrm>
            <a:off x="1694370" y="3858995"/>
            <a:ext cx="7272600" cy="1015663"/>
          </a:xfrm>
          <a:prstGeom prst="rect">
            <a:avLst/>
          </a:prstGeom>
          <a:solidFill>
            <a:schemeClr val="accent6">
              <a:lumMod val="20000"/>
              <a:lumOff val="80000"/>
            </a:schemeClr>
          </a:solidFill>
          <a:ln w="38100">
            <a:solidFill>
              <a:schemeClr val="tx1"/>
            </a:solidFill>
          </a:ln>
        </p:spPr>
        <p:txBody>
          <a:bodyPr wrap="square" rtlCol="0">
            <a:spAutoFit/>
          </a:bodyPr>
          <a:lstStyle/>
          <a:p>
            <a:r>
              <a:rPr lang="en-US" sz="1200" b="1" u="sng" dirty="0"/>
              <a:t>The “Grey’s Anatomy Effect”</a:t>
            </a:r>
          </a:p>
          <a:p>
            <a:r>
              <a:rPr lang="en-US" sz="1200" dirty="0"/>
              <a:t>According to a study published in </a:t>
            </a:r>
            <a:r>
              <a:rPr lang="en-US" sz="1200" i="1" dirty="0"/>
              <a:t>Human Communication Research</a:t>
            </a:r>
            <a:r>
              <a:rPr lang="en-US" sz="1200" dirty="0"/>
              <a:t>, a fan of medical dramas such as Grey’s Anatomy can develop a skewed perception of what are more or less prevalent health issues in the real world.  Heavy viewers were less likely to rate cardiovascular disease and cancer as important societal issues and, when it came to cancer, they were more fatalistic of the outcome.</a:t>
            </a:r>
          </a:p>
        </p:txBody>
      </p:sp>
      <p:sp>
        <p:nvSpPr>
          <p:cNvPr id="14" name="TextBox 13">
            <a:extLst>
              <a:ext uri="{FF2B5EF4-FFF2-40B4-BE49-F238E27FC236}">
                <a16:creationId xmlns:a16="http://schemas.microsoft.com/office/drawing/2014/main" id="{FC5E1CE2-893E-468F-B9B9-8A21B4C351CC}"/>
              </a:ext>
            </a:extLst>
          </p:cNvPr>
          <p:cNvSpPr txBox="1"/>
          <p:nvPr/>
        </p:nvSpPr>
        <p:spPr>
          <a:xfrm>
            <a:off x="180298" y="5088261"/>
            <a:ext cx="7272600" cy="830997"/>
          </a:xfrm>
          <a:prstGeom prst="rect">
            <a:avLst/>
          </a:prstGeom>
          <a:solidFill>
            <a:srgbClr val="FFFFCC"/>
          </a:solidFill>
          <a:ln w="38100">
            <a:solidFill>
              <a:schemeClr val="tx1"/>
            </a:solidFill>
          </a:ln>
        </p:spPr>
        <p:txBody>
          <a:bodyPr wrap="square" rtlCol="0">
            <a:spAutoFit/>
          </a:bodyPr>
          <a:lstStyle/>
          <a:p>
            <a:r>
              <a:rPr lang="en-US" sz="1200" b="1" u="sng" dirty="0"/>
              <a:t>The “HGTV Effect”</a:t>
            </a:r>
          </a:p>
          <a:p>
            <a:r>
              <a:rPr lang="en-US" sz="1200" dirty="0"/>
              <a:t>If people aren’t careful, and if they don’t do their homework, they can fall into the trap of thinking they can seamlessly either do complex home renovations by themselves on a shoestring budget or they can buy a second home and flip it almost immediately for a large profit. </a:t>
            </a:r>
          </a:p>
        </p:txBody>
      </p:sp>
      <p:sp>
        <p:nvSpPr>
          <p:cNvPr id="15" name="TextBox 14">
            <a:extLst>
              <a:ext uri="{FF2B5EF4-FFF2-40B4-BE49-F238E27FC236}">
                <a16:creationId xmlns:a16="http://schemas.microsoft.com/office/drawing/2014/main" id="{FE142C19-E9A6-45B1-B660-7B08486D4834}"/>
              </a:ext>
            </a:extLst>
          </p:cNvPr>
          <p:cNvSpPr txBox="1"/>
          <p:nvPr/>
        </p:nvSpPr>
        <p:spPr>
          <a:xfrm>
            <a:off x="219093" y="2633316"/>
            <a:ext cx="7272600" cy="1015663"/>
          </a:xfrm>
          <a:prstGeom prst="rect">
            <a:avLst/>
          </a:prstGeom>
          <a:solidFill>
            <a:srgbClr val="FFFFCC"/>
          </a:solidFill>
          <a:ln w="38100">
            <a:solidFill>
              <a:schemeClr val="tx1"/>
            </a:solidFill>
          </a:ln>
          <a:effectLst/>
        </p:spPr>
        <p:txBody>
          <a:bodyPr wrap="square" rtlCol="0">
            <a:spAutoFit/>
          </a:bodyPr>
          <a:lstStyle/>
          <a:p>
            <a:r>
              <a:rPr lang="en-US" sz="1200" b="1" u="sng" dirty="0"/>
              <a:t>The “Law &amp; Order Effect”</a:t>
            </a:r>
          </a:p>
          <a:p>
            <a:r>
              <a:rPr lang="en-US" sz="1200" dirty="0"/>
              <a:t>A paper in the </a:t>
            </a:r>
            <a:r>
              <a:rPr lang="en-US" sz="1200" i="1" dirty="0"/>
              <a:t>Law &amp; Psychology Review </a:t>
            </a:r>
            <a:r>
              <a:rPr lang="en-US" sz="1200" dirty="0"/>
              <a:t>states the belief that the show’s influence may be leaving jurors with a distorted view of how investigations are conducted and the judicial system works.  A world where prosecutors and police give off a glow of righteousness while public defenders and defense lawyers are impediments to justice.   </a:t>
            </a:r>
          </a:p>
        </p:txBody>
      </p:sp>
      <p:pic>
        <p:nvPicPr>
          <p:cNvPr id="17" name="Picture 16">
            <a:extLst>
              <a:ext uri="{FF2B5EF4-FFF2-40B4-BE49-F238E27FC236}">
                <a16:creationId xmlns:a16="http://schemas.microsoft.com/office/drawing/2014/main" id="{4C5C7322-D170-4203-84DB-D58AD94A7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93" y="3850383"/>
            <a:ext cx="1393916" cy="1021288"/>
          </a:xfrm>
          <a:prstGeom prst="rect">
            <a:avLst/>
          </a:prstGeom>
          <a:ln>
            <a:solidFill>
              <a:schemeClr val="tx1"/>
            </a:solidFill>
          </a:ln>
        </p:spPr>
      </p:pic>
      <p:pic>
        <p:nvPicPr>
          <p:cNvPr id="7" name="Picture 6">
            <a:extLst>
              <a:ext uri="{FF2B5EF4-FFF2-40B4-BE49-F238E27FC236}">
                <a16:creationId xmlns:a16="http://schemas.microsoft.com/office/drawing/2014/main" id="{04270A42-CE34-4974-A161-D7F7D68094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76664" y="2689303"/>
            <a:ext cx="1390306" cy="897116"/>
          </a:xfrm>
          <a:prstGeom prst="rect">
            <a:avLst/>
          </a:prstGeom>
          <a:ln>
            <a:solidFill>
              <a:schemeClr val="tx1"/>
            </a:solidFill>
          </a:ln>
        </p:spPr>
      </p:pic>
      <p:pic>
        <p:nvPicPr>
          <p:cNvPr id="10" name="Picture 9">
            <a:extLst>
              <a:ext uri="{FF2B5EF4-FFF2-40B4-BE49-F238E27FC236}">
                <a16:creationId xmlns:a16="http://schemas.microsoft.com/office/drawing/2014/main" id="{1E6D8323-037A-4B43-938B-03C281D293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9017" y="5088723"/>
            <a:ext cx="1418015" cy="830535"/>
          </a:xfrm>
          <a:prstGeom prst="rect">
            <a:avLst/>
          </a:prstGeom>
          <a:ln>
            <a:solidFill>
              <a:schemeClr val="tx1"/>
            </a:solidFill>
          </a:ln>
        </p:spPr>
      </p:pic>
      <p:sp>
        <p:nvSpPr>
          <p:cNvPr id="11" name="Text Placeholder 4">
            <a:extLst>
              <a:ext uri="{FF2B5EF4-FFF2-40B4-BE49-F238E27FC236}">
                <a16:creationId xmlns:a16="http://schemas.microsoft.com/office/drawing/2014/main" id="{96EEC03A-2DDF-4757-98E2-BC7B7AAF401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2685072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519639"/>
          </a:xfrm>
        </p:spPr>
        <p:txBody>
          <a:bodyPr/>
          <a:lstStyle/>
          <a:p>
            <a:r>
              <a:rPr lang="en-US" sz="2400" dirty="0"/>
              <a:t>Because Of This, The Influence Of Television Shows Is Studied From A Cultural Standpoint At Many Major Universities</a:t>
            </a:r>
          </a:p>
        </p:txBody>
      </p:sp>
      <p:sp>
        <p:nvSpPr>
          <p:cNvPr id="4" name="Text Placeholder 3">
            <a:extLst>
              <a:ext uri="{FF2B5EF4-FFF2-40B4-BE49-F238E27FC236}">
                <a16:creationId xmlns:a16="http://schemas.microsoft.com/office/drawing/2014/main" id="{98B230BB-F8C4-481C-AB9E-84C5856941C1}"/>
              </a:ext>
            </a:extLst>
          </p:cNvPr>
          <p:cNvSpPr>
            <a:spLocks noGrp="1"/>
          </p:cNvSpPr>
          <p:nvPr>
            <p:ph type="body" sz="quarter" idx="14"/>
          </p:nvPr>
        </p:nvSpPr>
        <p:spPr/>
        <p:txBody>
          <a:bodyPr/>
          <a:lstStyle/>
          <a:p>
            <a:r>
              <a:rPr lang="en-US" sz="800" dirty="0"/>
              <a:t>Source: Mental Floss, November 2012</a:t>
            </a:r>
          </a:p>
        </p:txBody>
      </p:sp>
      <p:pic>
        <p:nvPicPr>
          <p:cNvPr id="3" name="Picture 2">
            <a:extLst>
              <a:ext uri="{FF2B5EF4-FFF2-40B4-BE49-F238E27FC236}">
                <a16:creationId xmlns:a16="http://schemas.microsoft.com/office/drawing/2014/main" id="{DDD670BE-CC33-4172-8B25-FE79BA8B3D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7610" y="1468389"/>
            <a:ext cx="1102657" cy="863893"/>
          </a:xfrm>
          <a:prstGeom prst="rect">
            <a:avLst/>
          </a:prstGeom>
          <a:ln>
            <a:solidFill>
              <a:schemeClr val="tx1"/>
            </a:solidFill>
          </a:ln>
        </p:spPr>
      </p:pic>
      <p:pic>
        <p:nvPicPr>
          <p:cNvPr id="6" name="Picture 5">
            <a:extLst>
              <a:ext uri="{FF2B5EF4-FFF2-40B4-BE49-F238E27FC236}">
                <a16:creationId xmlns:a16="http://schemas.microsoft.com/office/drawing/2014/main" id="{1EE3C9DB-CD07-4FBB-AA4B-F6C191CF8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313" y="1490178"/>
            <a:ext cx="1684895" cy="733425"/>
          </a:xfrm>
          <a:prstGeom prst="rect">
            <a:avLst/>
          </a:prstGeom>
          <a:ln>
            <a:solidFill>
              <a:schemeClr val="tx1"/>
            </a:solidFill>
          </a:ln>
        </p:spPr>
      </p:pic>
      <p:sp>
        <p:nvSpPr>
          <p:cNvPr id="7" name="TextBox 6">
            <a:extLst>
              <a:ext uri="{FF2B5EF4-FFF2-40B4-BE49-F238E27FC236}">
                <a16:creationId xmlns:a16="http://schemas.microsoft.com/office/drawing/2014/main" id="{C127F551-6851-4FFC-B8F5-03717C00A622}"/>
              </a:ext>
            </a:extLst>
          </p:cNvPr>
          <p:cNvSpPr txBox="1"/>
          <p:nvPr/>
        </p:nvSpPr>
        <p:spPr>
          <a:xfrm>
            <a:off x="232313" y="2235021"/>
            <a:ext cx="1702344" cy="46166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“California Here We Come:” </a:t>
            </a:r>
            <a:r>
              <a:rPr lang="en-US" sz="800" i="1" dirty="0">
                <a:solidFill>
                  <a:prstClr val="black"/>
                </a:solidFill>
                <a:latin typeface="Trebuchet MS"/>
              </a:rPr>
              <a:t>T</a:t>
            </a:r>
            <a:r>
              <a:rPr kumimoji="0" lang="en-US" sz="800" b="1" i="1" u="none" strike="noStrike" kern="1200" cap="none" spc="0" normalizeH="0" baseline="0" noProof="0" dirty="0">
                <a:ln>
                  <a:noFill/>
                </a:ln>
                <a:solidFill>
                  <a:prstClr val="black"/>
                </a:solidFill>
                <a:effectLst/>
                <a:uLnTx/>
                <a:uFillTx/>
                <a:latin typeface="Trebuchet MS"/>
                <a:ea typeface="+mn-ea"/>
                <a:cs typeface="+mn-cs"/>
              </a:rPr>
              <a:t>he O.C.</a:t>
            </a:r>
            <a:r>
              <a:rPr kumimoji="0" lang="en-US" sz="800" b="1" i="0" u="none" strike="noStrike" kern="1200" cap="none" spc="0" normalizeH="0" baseline="0" noProof="0" dirty="0">
                <a:ln>
                  <a:noFill/>
                </a:ln>
                <a:solidFill>
                  <a:prstClr val="black"/>
                </a:solidFill>
                <a:effectLst/>
                <a:uLnTx/>
                <a:uFillTx/>
                <a:latin typeface="Trebuchet MS"/>
                <a:ea typeface="+mn-ea"/>
                <a:cs typeface="+mn-cs"/>
              </a:rPr>
              <a:t> and the Self-Aware Culture of 21</a:t>
            </a:r>
            <a:r>
              <a:rPr kumimoji="0" lang="en-US" sz="800" b="1" i="0" u="none" strike="noStrike" kern="1200" cap="none" spc="0" normalizeH="0" baseline="30000" noProof="0" dirty="0">
                <a:ln>
                  <a:noFill/>
                </a:ln>
                <a:solidFill>
                  <a:prstClr val="black"/>
                </a:solidFill>
                <a:effectLst/>
                <a:uLnTx/>
                <a:uFillTx/>
                <a:latin typeface="Trebuchet MS"/>
                <a:ea typeface="+mn-ea"/>
                <a:cs typeface="+mn-cs"/>
              </a:rPr>
              <a:t>st</a:t>
            </a:r>
            <a:r>
              <a:rPr kumimoji="0" lang="en-US" sz="800" b="1" i="0" u="none" strike="noStrike" kern="1200" cap="none" spc="0" normalizeH="0" baseline="0" noProof="0" dirty="0">
                <a:ln>
                  <a:noFill/>
                </a:ln>
                <a:solidFill>
                  <a:prstClr val="black"/>
                </a:solidFill>
                <a:effectLst/>
                <a:uLnTx/>
                <a:uFillTx/>
                <a:latin typeface="Trebuchet MS"/>
                <a:ea typeface="+mn-ea"/>
                <a:cs typeface="+mn-cs"/>
              </a:rPr>
              <a:t> Century America</a:t>
            </a:r>
          </a:p>
        </p:txBody>
      </p:sp>
      <p:pic>
        <p:nvPicPr>
          <p:cNvPr id="9" name="Picture 8">
            <a:extLst>
              <a:ext uri="{FF2B5EF4-FFF2-40B4-BE49-F238E27FC236}">
                <a16:creationId xmlns:a16="http://schemas.microsoft.com/office/drawing/2014/main" id="{3593E7F8-298F-4FB3-BDAB-0EA2437A2D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712" y="3007310"/>
            <a:ext cx="1030800" cy="1026219"/>
          </a:xfrm>
          <a:prstGeom prst="rect">
            <a:avLst/>
          </a:prstGeom>
          <a:ln>
            <a:solidFill>
              <a:schemeClr val="tx1"/>
            </a:solidFill>
          </a:ln>
        </p:spPr>
      </p:pic>
      <p:pic>
        <p:nvPicPr>
          <p:cNvPr id="11" name="Picture 10">
            <a:extLst>
              <a:ext uri="{FF2B5EF4-FFF2-40B4-BE49-F238E27FC236}">
                <a16:creationId xmlns:a16="http://schemas.microsoft.com/office/drawing/2014/main" id="{13F65AB4-1A08-4E68-A087-6E8CDED32CB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018279" y="1481782"/>
            <a:ext cx="1698617" cy="733425"/>
          </a:xfrm>
          <a:prstGeom prst="rect">
            <a:avLst/>
          </a:prstGeom>
          <a:ln>
            <a:solidFill>
              <a:schemeClr val="tx1"/>
            </a:solidFill>
          </a:ln>
        </p:spPr>
      </p:pic>
      <p:sp>
        <p:nvSpPr>
          <p:cNvPr id="12" name="TextBox 11">
            <a:extLst>
              <a:ext uri="{FF2B5EF4-FFF2-40B4-BE49-F238E27FC236}">
                <a16:creationId xmlns:a16="http://schemas.microsoft.com/office/drawing/2014/main" id="{465386CE-9D6E-416A-A269-22FE549140CC}"/>
              </a:ext>
            </a:extLst>
          </p:cNvPr>
          <p:cNvSpPr txBox="1"/>
          <p:nvPr/>
        </p:nvSpPr>
        <p:spPr>
          <a:xfrm>
            <a:off x="1998164" y="2210748"/>
            <a:ext cx="1702344"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South Park</a:t>
            </a:r>
            <a:r>
              <a:rPr lang="en-US" sz="800" dirty="0">
                <a:solidFill>
                  <a:prstClr val="black"/>
                </a:solidFill>
                <a:latin typeface="Trebuchet MS"/>
              </a:rPr>
              <a:t> and Political Correctness</a:t>
            </a: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3" name="Picture 12">
            <a:extLst>
              <a:ext uri="{FF2B5EF4-FFF2-40B4-BE49-F238E27FC236}">
                <a16:creationId xmlns:a16="http://schemas.microsoft.com/office/drawing/2014/main" id="{AB356F80-452C-4954-859B-3896F42140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7967" y="1474682"/>
            <a:ext cx="1192183" cy="836308"/>
          </a:xfrm>
          <a:prstGeom prst="rect">
            <a:avLst/>
          </a:prstGeom>
          <a:ln>
            <a:solidFill>
              <a:schemeClr val="tx1"/>
            </a:solidFill>
          </a:ln>
        </p:spPr>
      </p:pic>
      <p:sp>
        <p:nvSpPr>
          <p:cNvPr id="14" name="TextBox 13">
            <a:extLst>
              <a:ext uri="{FF2B5EF4-FFF2-40B4-BE49-F238E27FC236}">
                <a16:creationId xmlns:a16="http://schemas.microsoft.com/office/drawing/2014/main" id="{5594D695-0021-466F-BBA5-9A2BB5725F01}"/>
              </a:ext>
            </a:extLst>
          </p:cNvPr>
          <p:cNvSpPr txBox="1"/>
          <p:nvPr/>
        </p:nvSpPr>
        <p:spPr>
          <a:xfrm>
            <a:off x="3687513" y="2323106"/>
            <a:ext cx="1453090" cy="21544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Philosophy and </a:t>
            </a:r>
            <a:r>
              <a:rPr lang="en-US" sz="800" i="1" dirty="0">
                <a:solidFill>
                  <a:prstClr val="black"/>
                </a:solidFill>
                <a:latin typeface="Trebuchet MS"/>
              </a:rPr>
              <a:t>Star Trek</a:t>
            </a: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5" name="Picture 14">
            <a:extLst>
              <a:ext uri="{FF2B5EF4-FFF2-40B4-BE49-F238E27FC236}">
                <a16:creationId xmlns:a16="http://schemas.microsoft.com/office/drawing/2014/main" id="{9CAD9914-3561-4FEC-836F-6631F59EEA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20283" y="1468389"/>
            <a:ext cx="1223367" cy="850445"/>
          </a:xfrm>
          <a:prstGeom prst="rect">
            <a:avLst/>
          </a:prstGeom>
          <a:ln>
            <a:solidFill>
              <a:schemeClr val="tx1"/>
            </a:solidFill>
          </a:ln>
        </p:spPr>
      </p:pic>
      <p:sp>
        <p:nvSpPr>
          <p:cNvPr id="16" name="TextBox 15">
            <a:extLst>
              <a:ext uri="{FF2B5EF4-FFF2-40B4-BE49-F238E27FC236}">
                <a16:creationId xmlns:a16="http://schemas.microsoft.com/office/drawing/2014/main" id="{8E1A87BA-F128-4B61-94A0-06C384C34606}"/>
              </a:ext>
            </a:extLst>
          </p:cNvPr>
          <p:cNvSpPr txBox="1"/>
          <p:nvPr/>
        </p:nvSpPr>
        <p:spPr>
          <a:xfrm>
            <a:off x="5049197" y="2317432"/>
            <a:ext cx="1365537" cy="21544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Sociology and </a:t>
            </a:r>
            <a:r>
              <a:rPr lang="en-US" sz="800" i="1" dirty="0">
                <a:solidFill>
                  <a:prstClr val="black"/>
                </a:solidFill>
                <a:latin typeface="Trebuchet MS"/>
              </a:rPr>
              <a:t>Seinfeld</a:t>
            </a:r>
            <a:endParaRPr kumimoji="0" lang="en-US" sz="8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17" name="TextBox 16">
            <a:extLst>
              <a:ext uri="{FF2B5EF4-FFF2-40B4-BE49-F238E27FC236}">
                <a16:creationId xmlns:a16="http://schemas.microsoft.com/office/drawing/2014/main" id="{953D9BCB-A84D-4AC3-BF15-7767BE96DF11}"/>
              </a:ext>
            </a:extLst>
          </p:cNvPr>
          <p:cNvSpPr txBox="1"/>
          <p:nvPr/>
        </p:nvSpPr>
        <p:spPr>
          <a:xfrm>
            <a:off x="6415236" y="2341618"/>
            <a:ext cx="1227403"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Management Lessons From </a:t>
            </a:r>
            <a:r>
              <a:rPr lang="en-US" sz="800" i="1" dirty="0">
                <a:solidFill>
                  <a:prstClr val="black"/>
                </a:solidFill>
                <a:latin typeface="Trebuchet MS"/>
              </a:rPr>
              <a:t>The Apprentice</a:t>
            </a:r>
            <a:endParaRPr kumimoji="0" lang="en-US" sz="800" b="1" i="1" u="none" strike="noStrike" kern="1200" cap="none" spc="0" normalizeH="0" baseline="0" noProof="0" dirty="0">
              <a:ln>
                <a:noFill/>
              </a:ln>
              <a:solidFill>
                <a:prstClr val="black"/>
              </a:solidFill>
              <a:effectLst/>
              <a:uLnTx/>
              <a:uFillTx/>
              <a:latin typeface="Trebuchet MS"/>
              <a:ea typeface="+mn-ea"/>
              <a:cs typeface="+mn-cs"/>
            </a:endParaRPr>
          </a:p>
        </p:txBody>
      </p:sp>
      <p:pic>
        <p:nvPicPr>
          <p:cNvPr id="18" name="Picture 17">
            <a:extLst>
              <a:ext uri="{FF2B5EF4-FFF2-40B4-BE49-F238E27FC236}">
                <a16:creationId xmlns:a16="http://schemas.microsoft.com/office/drawing/2014/main" id="{21FEF50C-6096-49DE-8766-1FF465664F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35392" y="2928017"/>
            <a:ext cx="1211315" cy="1036846"/>
          </a:xfrm>
          <a:prstGeom prst="rect">
            <a:avLst/>
          </a:prstGeom>
          <a:ln>
            <a:solidFill>
              <a:schemeClr val="tx1"/>
            </a:solidFill>
          </a:ln>
        </p:spPr>
      </p:pic>
      <p:sp>
        <p:nvSpPr>
          <p:cNvPr id="19" name="TextBox 18">
            <a:extLst>
              <a:ext uri="{FF2B5EF4-FFF2-40B4-BE49-F238E27FC236}">
                <a16:creationId xmlns:a16="http://schemas.microsoft.com/office/drawing/2014/main" id="{393FD89A-6A00-45DE-986E-E957D4C29808}"/>
              </a:ext>
            </a:extLst>
          </p:cNvPr>
          <p:cNvSpPr txBox="1"/>
          <p:nvPr/>
        </p:nvSpPr>
        <p:spPr>
          <a:xfrm>
            <a:off x="1442400" y="3977338"/>
            <a:ext cx="1467132" cy="46166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Beyond </a:t>
            </a:r>
            <a:r>
              <a:rPr lang="en-US" sz="800" i="1" dirty="0">
                <a:solidFill>
                  <a:prstClr val="black"/>
                </a:solidFill>
                <a:latin typeface="Trebuchet MS"/>
              </a:rPr>
              <a:t>The Brady Bunch: </a:t>
            </a:r>
            <a:r>
              <a:rPr lang="en-US" sz="800" dirty="0">
                <a:solidFill>
                  <a:prstClr val="black"/>
                </a:solidFill>
                <a:latin typeface="Trebuchet MS"/>
              </a:rPr>
              <a:t>Supporting Blended Families</a:t>
            </a:r>
            <a:endParaRPr kumimoji="0" lang="en-US" sz="800" b="1" u="none" strike="noStrike" kern="1200" cap="none" spc="0" normalizeH="0" baseline="0" noProof="0" dirty="0">
              <a:ln>
                <a:noFill/>
              </a:ln>
              <a:solidFill>
                <a:prstClr val="black"/>
              </a:solidFill>
              <a:effectLst/>
              <a:uLnTx/>
              <a:uFillTx/>
              <a:latin typeface="Trebuchet MS"/>
              <a:ea typeface="+mn-ea"/>
              <a:cs typeface="+mn-cs"/>
            </a:endParaRPr>
          </a:p>
        </p:txBody>
      </p:sp>
      <p:pic>
        <p:nvPicPr>
          <p:cNvPr id="20" name="Picture 19">
            <a:extLst>
              <a:ext uri="{FF2B5EF4-FFF2-40B4-BE49-F238E27FC236}">
                <a16:creationId xmlns:a16="http://schemas.microsoft.com/office/drawing/2014/main" id="{2C4BA2E9-AD4E-4F12-878E-5DF24E12FE2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020881" y="2834931"/>
            <a:ext cx="2032879" cy="693086"/>
          </a:xfrm>
          <a:prstGeom prst="rect">
            <a:avLst/>
          </a:prstGeom>
          <a:ln>
            <a:solidFill>
              <a:schemeClr val="tx1"/>
            </a:solidFill>
          </a:ln>
        </p:spPr>
      </p:pic>
      <p:sp>
        <p:nvSpPr>
          <p:cNvPr id="21" name="TextBox 20">
            <a:extLst>
              <a:ext uri="{FF2B5EF4-FFF2-40B4-BE49-F238E27FC236}">
                <a16:creationId xmlns:a16="http://schemas.microsoft.com/office/drawing/2014/main" id="{086EBD4F-75DC-4103-803B-1AE691F4A522}"/>
              </a:ext>
            </a:extLst>
          </p:cNvPr>
          <p:cNvSpPr txBox="1"/>
          <p:nvPr/>
        </p:nvSpPr>
        <p:spPr>
          <a:xfrm>
            <a:off x="4020880" y="3530036"/>
            <a:ext cx="2032879"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Arguing with </a:t>
            </a:r>
            <a:r>
              <a:rPr lang="en-US" sz="800" i="1" dirty="0">
                <a:solidFill>
                  <a:prstClr val="black"/>
                </a:solidFill>
                <a:latin typeface="Trebuchet MS"/>
              </a:rPr>
              <a:t>Judge Judy</a:t>
            </a:r>
            <a:r>
              <a:rPr lang="en-US" sz="800" dirty="0">
                <a:solidFill>
                  <a:prstClr val="black"/>
                </a:solidFill>
                <a:latin typeface="Trebuchet MS"/>
              </a:rPr>
              <a:t>: Popular ‘Logic’ on TV Judge Shows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u="none" strike="noStrike" kern="1200" cap="none" spc="0" normalizeH="0" baseline="0" noProof="0" dirty="0">
                <a:ln>
                  <a:noFill/>
                </a:ln>
                <a:solidFill>
                  <a:prstClr val="black"/>
                </a:solidFill>
                <a:effectLst/>
                <a:uLnTx/>
                <a:uFillTx/>
                <a:latin typeface="Trebuchet MS"/>
                <a:ea typeface="+mn-ea"/>
                <a:cs typeface="+mn-cs"/>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The Simpsons</a:t>
            </a:r>
            <a:r>
              <a:rPr lang="en-US" sz="800" dirty="0">
                <a:solidFill>
                  <a:prstClr val="black"/>
                </a:solidFill>
                <a:latin typeface="Trebuchet MS"/>
              </a:rPr>
              <a:t> and Philosophy</a:t>
            </a:r>
            <a:endParaRPr kumimoji="0" lang="en-US" sz="800" b="1" u="none" strike="noStrike" kern="1200" cap="none" spc="0" normalizeH="0" baseline="0" noProof="0" dirty="0">
              <a:ln>
                <a:noFill/>
              </a:ln>
              <a:solidFill>
                <a:prstClr val="black"/>
              </a:solidFill>
              <a:effectLst/>
              <a:uLnTx/>
              <a:uFillTx/>
              <a:latin typeface="Trebuchet MS"/>
              <a:ea typeface="+mn-ea"/>
              <a:cs typeface="+mn-cs"/>
            </a:endParaRPr>
          </a:p>
        </p:txBody>
      </p:sp>
      <p:pic>
        <p:nvPicPr>
          <p:cNvPr id="23" name="Picture 22">
            <a:extLst>
              <a:ext uri="{FF2B5EF4-FFF2-40B4-BE49-F238E27FC236}">
                <a16:creationId xmlns:a16="http://schemas.microsoft.com/office/drawing/2014/main" id="{7A3EFBF8-7807-4EA0-AF3A-9E1B07050AA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36574" y="2903689"/>
            <a:ext cx="1004963" cy="1004963"/>
          </a:xfrm>
          <a:prstGeom prst="rect">
            <a:avLst/>
          </a:prstGeom>
          <a:ln>
            <a:solidFill>
              <a:schemeClr val="tx1"/>
            </a:solidFill>
          </a:ln>
        </p:spPr>
      </p:pic>
      <p:sp>
        <p:nvSpPr>
          <p:cNvPr id="24" name="TextBox 23">
            <a:extLst>
              <a:ext uri="{FF2B5EF4-FFF2-40B4-BE49-F238E27FC236}">
                <a16:creationId xmlns:a16="http://schemas.microsoft.com/office/drawing/2014/main" id="{6BEC37A0-966E-49D6-8024-0FF6DAD692CD}"/>
              </a:ext>
            </a:extLst>
          </p:cNvPr>
          <p:cNvSpPr txBox="1"/>
          <p:nvPr/>
        </p:nvSpPr>
        <p:spPr>
          <a:xfrm>
            <a:off x="2836574" y="3903250"/>
            <a:ext cx="1004964"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Because </a:t>
            </a:r>
            <a:r>
              <a:rPr lang="en-US" sz="800" i="1" dirty="0">
                <a:solidFill>
                  <a:prstClr val="black"/>
                </a:solidFill>
                <a:latin typeface="Trebuchet MS"/>
              </a:rPr>
              <a:t>Dave Chapelle</a:t>
            </a:r>
            <a:r>
              <a:rPr lang="en-US" sz="800" dirty="0">
                <a:solidFill>
                  <a:prstClr val="black"/>
                </a:solidFill>
                <a:latin typeface="Trebuchet MS"/>
              </a:rPr>
              <a:t> Said So</a:t>
            </a:r>
            <a:endParaRPr kumimoji="0" lang="en-US" sz="800" b="1" u="none" strike="noStrike" kern="1200" cap="none" spc="0" normalizeH="0" baseline="0" noProof="0" dirty="0">
              <a:ln>
                <a:noFill/>
              </a:ln>
              <a:solidFill>
                <a:prstClr val="black"/>
              </a:solidFill>
              <a:effectLst/>
              <a:uLnTx/>
              <a:uFillTx/>
              <a:latin typeface="Trebuchet MS"/>
              <a:ea typeface="+mn-ea"/>
              <a:cs typeface="+mn-cs"/>
            </a:endParaRPr>
          </a:p>
        </p:txBody>
      </p:sp>
      <p:pic>
        <p:nvPicPr>
          <p:cNvPr id="25" name="Picture 24">
            <a:extLst>
              <a:ext uri="{FF2B5EF4-FFF2-40B4-BE49-F238E27FC236}">
                <a16:creationId xmlns:a16="http://schemas.microsoft.com/office/drawing/2014/main" id="{9872F995-485E-4A6B-9E56-ABFB2180891E}"/>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6143626" y="2958756"/>
            <a:ext cx="1386635" cy="968443"/>
          </a:xfrm>
          <a:prstGeom prst="rect">
            <a:avLst/>
          </a:prstGeom>
          <a:ln>
            <a:solidFill>
              <a:schemeClr val="tx1"/>
            </a:solidFill>
          </a:ln>
        </p:spPr>
      </p:pic>
      <p:sp>
        <p:nvSpPr>
          <p:cNvPr id="26" name="TextBox 25">
            <a:extLst>
              <a:ext uri="{FF2B5EF4-FFF2-40B4-BE49-F238E27FC236}">
                <a16:creationId xmlns:a16="http://schemas.microsoft.com/office/drawing/2014/main" id="{BE031B4D-2638-4927-A307-4E22DEE121E8}"/>
              </a:ext>
            </a:extLst>
          </p:cNvPr>
          <p:cNvSpPr txBox="1"/>
          <p:nvPr/>
        </p:nvSpPr>
        <p:spPr>
          <a:xfrm>
            <a:off x="6143625" y="3941471"/>
            <a:ext cx="1386635"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Daytime Serials: Family &amp; Social Roles</a:t>
            </a:r>
            <a:endParaRPr kumimoji="0" lang="en-US" sz="800" b="1" u="none" strike="noStrike" kern="1200" cap="none" spc="0" normalizeH="0" baseline="0" noProof="0" dirty="0">
              <a:ln>
                <a:noFill/>
              </a:ln>
              <a:solidFill>
                <a:prstClr val="black"/>
              </a:solidFill>
              <a:effectLst/>
              <a:uLnTx/>
              <a:uFillTx/>
              <a:latin typeface="Trebuchet MS"/>
              <a:ea typeface="+mn-ea"/>
              <a:cs typeface="+mn-cs"/>
            </a:endParaRPr>
          </a:p>
        </p:txBody>
      </p:sp>
      <p:pic>
        <p:nvPicPr>
          <p:cNvPr id="27" name="Picture 26">
            <a:extLst>
              <a:ext uri="{FF2B5EF4-FFF2-40B4-BE49-F238E27FC236}">
                <a16:creationId xmlns:a16="http://schemas.microsoft.com/office/drawing/2014/main" id="{CC121AE6-8207-4979-BD8F-016C08731AB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8546" y="5036401"/>
            <a:ext cx="2040466" cy="444500"/>
          </a:xfrm>
          <a:prstGeom prst="rect">
            <a:avLst/>
          </a:prstGeom>
          <a:ln>
            <a:solidFill>
              <a:schemeClr val="tx1"/>
            </a:solidFill>
          </a:ln>
        </p:spPr>
      </p:pic>
      <p:sp>
        <p:nvSpPr>
          <p:cNvPr id="28" name="TextBox 27">
            <a:extLst>
              <a:ext uri="{FF2B5EF4-FFF2-40B4-BE49-F238E27FC236}">
                <a16:creationId xmlns:a16="http://schemas.microsoft.com/office/drawing/2014/main" id="{41B1801A-F8F2-4CD0-A03B-E0E9C30BA273}"/>
              </a:ext>
            </a:extLst>
          </p:cNvPr>
          <p:cNvSpPr txBox="1"/>
          <p:nvPr/>
        </p:nvSpPr>
        <p:spPr>
          <a:xfrm>
            <a:off x="209731" y="5497727"/>
            <a:ext cx="2119396" cy="21544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How To Watch Television</a:t>
            </a:r>
            <a:endParaRPr kumimoji="0" lang="en-US" sz="800" b="1" u="none" strike="noStrike" kern="1200" cap="none" spc="0" normalizeH="0" baseline="0" noProof="0" dirty="0">
              <a:ln>
                <a:noFill/>
              </a:ln>
              <a:solidFill>
                <a:prstClr val="black"/>
              </a:solidFill>
              <a:effectLst/>
              <a:uLnTx/>
              <a:uFillTx/>
              <a:latin typeface="Trebuchet MS"/>
              <a:ea typeface="+mn-ea"/>
              <a:cs typeface="+mn-cs"/>
            </a:endParaRPr>
          </a:p>
        </p:txBody>
      </p:sp>
      <p:sp>
        <p:nvSpPr>
          <p:cNvPr id="30" name="TextBox 29">
            <a:extLst>
              <a:ext uri="{FF2B5EF4-FFF2-40B4-BE49-F238E27FC236}">
                <a16:creationId xmlns:a16="http://schemas.microsoft.com/office/drawing/2014/main" id="{0A001364-DB5F-4D23-9B8E-EA62A900348E}"/>
              </a:ext>
            </a:extLst>
          </p:cNvPr>
          <p:cNvSpPr txBox="1"/>
          <p:nvPr/>
        </p:nvSpPr>
        <p:spPr>
          <a:xfrm>
            <a:off x="79558" y="4038893"/>
            <a:ext cx="1578772" cy="830997"/>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The Office</a:t>
            </a:r>
            <a:r>
              <a:rPr lang="en-US" sz="800" dirty="0">
                <a:solidFill>
                  <a:prstClr val="black"/>
                </a:solidFill>
                <a:latin typeface="Trebuchet MS"/>
              </a:rPr>
              <a:t>: Awesome, Awkward &amp; Addicting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u="none" strike="noStrike" kern="1200" cap="none" spc="0" normalizeH="0" baseline="0" noProof="0" dirty="0">
                <a:ln>
                  <a:noFill/>
                </a:ln>
                <a:solidFill>
                  <a:prstClr val="black"/>
                </a:solidFill>
                <a:effectLst/>
                <a:uLnTx/>
                <a:uFillTx/>
                <a:latin typeface="Trebuchet MS"/>
                <a:ea typeface="+mn-ea"/>
                <a:cs typeface="+mn-cs"/>
              </a:rPr>
              <a:t>Through the Darkness of Future-Past: An Exploration of David Lynch’s Twin Peaks</a:t>
            </a:r>
          </a:p>
        </p:txBody>
      </p:sp>
      <p:pic>
        <p:nvPicPr>
          <p:cNvPr id="31" name="Picture 30">
            <a:extLst>
              <a:ext uri="{FF2B5EF4-FFF2-40B4-BE49-F238E27FC236}">
                <a16:creationId xmlns:a16="http://schemas.microsoft.com/office/drawing/2014/main" id="{F042BDAE-F5E3-40DD-9006-3E2383C8FCF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763001" y="3006609"/>
            <a:ext cx="1047750" cy="988341"/>
          </a:xfrm>
          <a:prstGeom prst="rect">
            <a:avLst/>
          </a:prstGeom>
          <a:ln>
            <a:solidFill>
              <a:schemeClr val="tx1"/>
            </a:solidFill>
          </a:ln>
        </p:spPr>
      </p:pic>
      <p:sp>
        <p:nvSpPr>
          <p:cNvPr id="32" name="TextBox 31">
            <a:extLst>
              <a:ext uri="{FF2B5EF4-FFF2-40B4-BE49-F238E27FC236}">
                <a16:creationId xmlns:a16="http://schemas.microsoft.com/office/drawing/2014/main" id="{575BF0B3-7A76-4439-8898-07FF35448411}"/>
              </a:ext>
            </a:extLst>
          </p:cNvPr>
          <p:cNvSpPr txBox="1"/>
          <p:nvPr/>
        </p:nvSpPr>
        <p:spPr>
          <a:xfrm>
            <a:off x="7580267" y="4009742"/>
            <a:ext cx="1386635" cy="21544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u="none" strike="noStrike" kern="1200" cap="none" spc="0" normalizeH="0" baseline="0" noProof="0" dirty="0">
                <a:ln>
                  <a:noFill/>
                </a:ln>
                <a:solidFill>
                  <a:prstClr val="black"/>
                </a:solidFill>
                <a:effectLst/>
                <a:uLnTx/>
                <a:uFillTx/>
                <a:latin typeface="Trebuchet MS"/>
                <a:ea typeface="+mn-ea"/>
                <a:cs typeface="+mn-cs"/>
              </a:rPr>
              <a:t>American Soap Operas</a:t>
            </a:r>
          </a:p>
        </p:txBody>
      </p:sp>
      <p:pic>
        <p:nvPicPr>
          <p:cNvPr id="33" name="Picture 32">
            <a:extLst>
              <a:ext uri="{FF2B5EF4-FFF2-40B4-BE49-F238E27FC236}">
                <a16:creationId xmlns:a16="http://schemas.microsoft.com/office/drawing/2014/main" id="{B61410F6-BD3C-4A42-B299-5B5BF2F52A1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776599" y="1468389"/>
            <a:ext cx="972936" cy="890133"/>
          </a:xfrm>
          <a:prstGeom prst="rect">
            <a:avLst/>
          </a:prstGeom>
          <a:ln>
            <a:solidFill>
              <a:schemeClr val="tx1"/>
            </a:solidFill>
          </a:ln>
        </p:spPr>
      </p:pic>
      <p:sp>
        <p:nvSpPr>
          <p:cNvPr id="34" name="TextBox 33">
            <a:extLst>
              <a:ext uri="{FF2B5EF4-FFF2-40B4-BE49-F238E27FC236}">
                <a16:creationId xmlns:a16="http://schemas.microsoft.com/office/drawing/2014/main" id="{A763BADC-7FC2-4ADB-B947-2C593C83B185}"/>
              </a:ext>
            </a:extLst>
          </p:cNvPr>
          <p:cNvSpPr txBox="1"/>
          <p:nvPr/>
        </p:nvSpPr>
        <p:spPr>
          <a:xfrm>
            <a:off x="7569749" y="2360806"/>
            <a:ext cx="1386635"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i="1" dirty="0">
                <a:solidFill>
                  <a:prstClr val="black"/>
                </a:solidFill>
                <a:latin typeface="Trebuchet MS"/>
              </a:rPr>
              <a:t>The Colbert Report</a:t>
            </a:r>
            <a:r>
              <a:rPr lang="en-US" sz="800" dirty="0">
                <a:solidFill>
                  <a:prstClr val="black"/>
                </a:solidFill>
                <a:latin typeface="Trebuchet MS"/>
              </a:rPr>
              <a:t>: American Satire</a:t>
            </a:r>
            <a:endParaRPr kumimoji="0" lang="en-US" sz="800" b="1" u="none" strike="noStrike" kern="1200" cap="none" spc="0" normalizeH="0" baseline="0" noProof="0" dirty="0">
              <a:ln>
                <a:noFill/>
              </a:ln>
              <a:solidFill>
                <a:prstClr val="black"/>
              </a:solidFill>
              <a:effectLst/>
              <a:uLnTx/>
              <a:uFillTx/>
              <a:latin typeface="Trebuchet MS"/>
              <a:ea typeface="+mn-ea"/>
              <a:cs typeface="+mn-cs"/>
            </a:endParaRPr>
          </a:p>
        </p:txBody>
      </p:sp>
      <p:pic>
        <p:nvPicPr>
          <p:cNvPr id="35" name="Picture 34">
            <a:extLst>
              <a:ext uri="{FF2B5EF4-FFF2-40B4-BE49-F238E27FC236}">
                <a16:creationId xmlns:a16="http://schemas.microsoft.com/office/drawing/2014/main" id="{3AF3DFEA-FBA6-4863-9928-0BCAC5C7BC19}"/>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2388376" y="4529847"/>
            <a:ext cx="1524629" cy="854478"/>
          </a:xfrm>
          <a:prstGeom prst="rect">
            <a:avLst/>
          </a:prstGeom>
          <a:ln>
            <a:solidFill>
              <a:schemeClr val="tx1"/>
            </a:solidFill>
          </a:ln>
        </p:spPr>
      </p:pic>
      <p:sp>
        <p:nvSpPr>
          <p:cNvPr id="36" name="TextBox 35">
            <a:extLst>
              <a:ext uri="{FF2B5EF4-FFF2-40B4-BE49-F238E27FC236}">
                <a16:creationId xmlns:a16="http://schemas.microsoft.com/office/drawing/2014/main" id="{9BAE8CDA-F70D-4CCD-BCFA-BC29AA472FEB}"/>
              </a:ext>
            </a:extLst>
          </p:cNvPr>
          <p:cNvSpPr txBox="1"/>
          <p:nvPr/>
        </p:nvSpPr>
        <p:spPr>
          <a:xfrm>
            <a:off x="2359800" y="5396820"/>
            <a:ext cx="1575355"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The Future is </a:t>
            </a:r>
            <a:r>
              <a:rPr lang="en-US" sz="800" i="1" dirty="0">
                <a:solidFill>
                  <a:prstClr val="black"/>
                </a:solidFill>
                <a:latin typeface="Trebuchet MS"/>
              </a:rPr>
              <a:t>Lost</a:t>
            </a:r>
            <a:r>
              <a:rPr lang="en-US" sz="800" dirty="0">
                <a:solidFill>
                  <a:prstClr val="black"/>
                </a:solidFill>
                <a:latin typeface="Trebuchet MS"/>
              </a:rPr>
              <a:t>: TV Series as Cultural Phenomenon</a:t>
            </a:r>
            <a:endParaRPr kumimoji="0" lang="en-US" sz="800" b="1" u="none" strike="noStrike" kern="1200" cap="none" spc="0" normalizeH="0" baseline="0" noProof="0" dirty="0">
              <a:ln>
                <a:noFill/>
              </a:ln>
              <a:solidFill>
                <a:prstClr val="black"/>
              </a:solidFill>
              <a:effectLst/>
              <a:uLnTx/>
              <a:uFillTx/>
              <a:latin typeface="Trebuchet MS"/>
              <a:ea typeface="+mn-ea"/>
              <a:cs typeface="+mn-cs"/>
            </a:endParaRPr>
          </a:p>
        </p:txBody>
      </p:sp>
      <p:pic>
        <p:nvPicPr>
          <p:cNvPr id="39" name="Picture 38">
            <a:extLst>
              <a:ext uri="{FF2B5EF4-FFF2-40B4-BE49-F238E27FC236}">
                <a16:creationId xmlns:a16="http://schemas.microsoft.com/office/drawing/2014/main" id="{97A415E7-9134-44D9-B841-DCC413CCCCAC}"/>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6562418" y="4509578"/>
            <a:ext cx="2248333" cy="618898"/>
          </a:xfrm>
          <a:prstGeom prst="rect">
            <a:avLst/>
          </a:prstGeom>
          <a:ln>
            <a:solidFill>
              <a:schemeClr val="tx1"/>
            </a:solidFill>
          </a:ln>
        </p:spPr>
      </p:pic>
      <p:sp>
        <p:nvSpPr>
          <p:cNvPr id="40" name="TextBox 39">
            <a:extLst>
              <a:ext uri="{FF2B5EF4-FFF2-40B4-BE49-F238E27FC236}">
                <a16:creationId xmlns:a16="http://schemas.microsoft.com/office/drawing/2014/main" id="{D8AA5390-56F6-46F9-9F38-26C56515CD95}"/>
              </a:ext>
            </a:extLst>
          </p:cNvPr>
          <p:cNvSpPr txBox="1"/>
          <p:nvPr/>
        </p:nvSpPr>
        <p:spPr>
          <a:xfrm>
            <a:off x="6528571" y="5126252"/>
            <a:ext cx="2282180" cy="707886"/>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Consumerism and Social Change in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 </a:t>
            </a:r>
            <a:r>
              <a:rPr lang="en-US" sz="800" i="1" dirty="0">
                <a:solidFill>
                  <a:prstClr val="black"/>
                </a:solidFill>
                <a:latin typeface="Trebuchet MS"/>
              </a:rPr>
              <a:t>Mad Men</a:t>
            </a:r>
            <a:r>
              <a:rPr lang="en-US" sz="800" dirty="0">
                <a:solidFill>
                  <a:prstClr val="black"/>
                </a:solidFill>
                <a:latin typeface="Trebuchet MS"/>
              </a:rPr>
              <a:t> America, 1960 – 1963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u="none" strike="noStrike" kern="1200" cap="none" spc="0" normalizeH="0" baseline="0" noProof="0" dirty="0">
                <a:ln>
                  <a:noFill/>
                </a:ln>
                <a:solidFill>
                  <a:prstClr val="black"/>
                </a:solidFill>
                <a:effectLst/>
                <a:uLnTx/>
                <a:uFillTx/>
                <a:latin typeface="Trebuchet MS"/>
                <a:ea typeface="+mn-ea"/>
                <a:cs typeface="+mn-cs"/>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u="none" strike="noStrike" kern="1200" cap="none" spc="0" normalizeH="0" baseline="0" noProof="0" dirty="0">
                <a:ln>
                  <a:noFill/>
                </a:ln>
                <a:solidFill>
                  <a:prstClr val="black"/>
                </a:solidFill>
                <a:effectLst/>
                <a:uLnTx/>
                <a:uFillTx/>
                <a:latin typeface="Trebuchet MS"/>
                <a:ea typeface="+mn-ea"/>
                <a:cs typeface="+mn-cs"/>
              </a:rPr>
              <a:t>The Tribe Has Spoken: Surviving TV’s New Reality</a:t>
            </a:r>
          </a:p>
        </p:txBody>
      </p:sp>
      <p:pic>
        <p:nvPicPr>
          <p:cNvPr id="42" name="Picture 41">
            <a:extLst>
              <a:ext uri="{FF2B5EF4-FFF2-40B4-BE49-F238E27FC236}">
                <a16:creationId xmlns:a16="http://schemas.microsoft.com/office/drawing/2014/main" id="{028D69FA-64CF-4A6B-8B6E-F6273944DB55}"/>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4002051" y="4509578"/>
            <a:ext cx="1337819" cy="874747"/>
          </a:xfrm>
          <a:prstGeom prst="rect">
            <a:avLst/>
          </a:prstGeom>
          <a:ln>
            <a:solidFill>
              <a:schemeClr val="tx1"/>
            </a:solidFill>
          </a:ln>
        </p:spPr>
      </p:pic>
      <p:sp>
        <p:nvSpPr>
          <p:cNvPr id="43" name="TextBox 42">
            <a:extLst>
              <a:ext uri="{FF2B5EF4-FFF2-40B4-BE49-F238E27FC236}">
                <a16:creationId xmlns:a16="http://schemas.microsoft.com/office/drawing/2014/main" id="{09688E22-F885-4D96-9DE7-D33C3781FE6D}"/>
              </a:ext>
            </a:extLst>
          </p:cNvPr>
          <p:cNvSpPr txBox="1"/>
          <p:nvPr/>
        </p:nvSpPr>
        <p:spPr>
          <a:xfrm>
            <a:off x="3969525" y="5396820"/>
            <a:ext cx="1370345"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Exploring </a:t>
            </a:r>
            <a:r>
              <a:rPr lang="en-US" sz="800" i="1" dirty="0">
                <a:solidFill>
                  <a:prstClr val="black"/>
                </a:solidFill>
                <a:latin typeface="Trebuchet MS"/>
              </a:rPr>
              <a:t>Buffy the Vampire Slayer</a:t>
            </a:r>
            <a:endParaRPr kumimoji="0" lang="en-US" sz="800" b="1" i="1" u="none" strike="noStrike" kern="1200" cap="none" spc="0" normalizeH="0" baseline="0" noProof="0" dirty="0">
              <a:ln>
                <a:noFill/>
              </a:ln>
              <a:solidFill>
                <a:prstClr val="black"/>
              </a:solidFill>
              <a:effectLst/>
              <a:uLnTx/>
              <a:uFillTx/>
              <a:latin typeface="Trebuchet MS"/>
              <a:ea typeface="+mn-ea"/>
              <a:cs typeface="+mn-cs"/>
            </a:endParaRPr>
          </a:p>
        </p:txBody>
      </p:sp>
      <p:pic>
        <p:nvPicPr>
          <p:cNvPr id="44" name="Picture 43">
            <a:extLst>
              <a:ext uri="{FF2B5EF4-FFF2-40B4-BE49-F238E27FC236}">
                <a16:creationId xmlns:a16="http://schemas.microsoft.com/office/drawing/2014/main" id="{C497B4E3-F9A1-4941-8C7A-829D5CE2D67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525097" y="4490862"/>
            <a:ext cx="907292" cy="907292"/>
          </a:xfrm>
          <a:prstGeom prst="rect">
            <a:avLst/>
          </a:prstGeom>
          <a:ln>
            <a:solidFill>
              <a:schemeClr val="tx1"/>
            </a:solidFill>
          </a:ln>
        </p:spPr>
      </p:pic>
      <p:sp>
        <p:nvSpPr>
          <p:cNvPr id="45" name="TextBox 44">
            <a:extLst>
              <a:ext uri="{FF2B5EF4-FFF2-40B4-BE49-F238E27FC236}">
                <a16:creationId xmlns:a16="http://schemas.microsoft.com/office/drawing/2014/main" id="{A8832F63-B429-4B1F-A917-952A767CAAB6}"/>
              </a:ext>
            </a:extLst>
          </p:cNvPr>
          <p:cNvSpPr txBox="1"/>
          <p:nvPr/>
        </p:nvSpPr>
        <p:spPr>
          <a:xfrm>
            <a:off x="5402815" y="5416618"/>
            <a:ext cx="1154332"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Trebuchet MS"/>
              </a:rPr>
              <a:t>The (Sur)Real World Of Reality TV</a:t>
            </a:r>
            <a:endParaRPr kumimoji="0" lang="en-US" sz="800" b="1" u="none" strike="noStrike" kern="1200" cap="none" spc="0" normalizeH="0" baseline="0" noProof="0" dirty="0">
              <a:ln>
                <a:noFill/>
              </a:ln>
              <a:solidFill>
                <a:prstClr val="black"/>
              </a:solidFill>
              <a:effectLst/>
              <a:uLnTx/>
              <a:uFillTx/>
              <a:latin typeface="Trebuchet MS"/>
              <a:ea typeface="+mn-ea"/>
              <a:cs typeface="+mn-cs"/>
            </a:endParaRPr>
          </a:p>
        </p:txBody>
      </p:sp>
      <p:sp>
        <p:nvSpPr>
          <p:cNvPr id="38" name="Text Placeholder 4">
            <a:extLst>
              <a:ext uri="{FF2B5EF4-FFF2-40B4-BE49-F238E27FC236}">
                <a16:creationId xmlns:a16="http://schemas.microsoft.com/office/drawing/2014/main" id="{5AEF0D0A-C381-4C8C-9049-E88C14D4211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640955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790231"/>
          </a:xfrm>
        </p:spPr>
        <p:txBody>
          <a:bodyPr/>
          <a:lstStyle/>
          <a:p>
            <a:r>
              <a:rPr lang="en-US" sz="2400" dirty="0"/>
              <a:t>Recently, The Rise Of Certain Popular TV Show Genres Has Coincided With A Rise In Interest Among Particular Fields Of Study In College</a:t>
            </a:r>
          </a:p>
        </p:txBody>
      </p:sp>
      <p:sp>
        <p:nvSpPr>
          <p:cNvPr id="4" name="Text Placeholder 3">
            <a:extLst>
              <a:ext uri="{FF2B5EF4-FFF2-40B4-BE49-F238E27FC236}">
                <a16:creationId xmlns:a16="http://schemas.microsoft.com/office/drawing/2014/main" id="{98B230BB-F8C4-481C-AB9E-84C5856941C1}"/>
              </a:ext>
            </a:extLst>
          </p:cNvPr>
          <p:cNvSpPr>
            <a:spLocks noGrp="1"/>
          </p:cNvSpPr>
          <p:nvPr>
            <p:ph type="body" sz="quarter" idx="14"/>
          </p:nvPr>
        </p:nvSpPr>
        <p:spPr>
          <a:xfrm>
            <a:off x="321733" y="6246393"/>
            <a:ext cx="7313063" cy="604014"/>
          </a:xfrm>
        </p:spPr>
        <p:txBody>
          <a:bodyPr/>
          <a:lstStyle/>
          <a:p>
            <a:r>
              <a:rPr lang="en-US" sz="800" dirty="0"/>
              <a:t>Source: U.S. Department of Education, National Center for Education Statistics, Institute of Education Sciences; Higher Education General Information Survey (HEGIS), September 2016. “Health” = Health professions and related programs.  “Legal” = Legal professions and studies. “Law Enforcement” = Homeland security, law enforcement and firefighting. “Physical Sciences” = Physical sciences and science technologies.                                                  L&amp;O = Law &amp; Order, L&amp;O: SVU = Law &amp; Order: Special Victims Unit, L&amp;O: CI = Law &amp; Order: Criminal Intent.</a:t>
            </a:r>
          </a:p>
        </p:txBody>
      </p:sp>
      <p:graphicFrame>
        <p:nvGraphicFramePr>
          <p:cNvPr id="12" name="Chart 11">
            <a:extLst>
              <a:ext uri="{FF2B5EF4-FFF2-40B4-BE49-F238E27FC236}">
                <a16:creationId xmlns:a16="http://schemas.microsoft.com/office/drawing/2014/main" id="{D97DEAF2-0614-4584-8001-0A014780FF7D}"/>
              </a:ext>
            </a:extLst>
          </p:cNvPr>
          <p:cNvGraphicFramePr/>
          <p:nvPr>
            <p:extLst/>
          </p:nvPr>
        </p:nvGraphicFramePr>
        <p:xfrm>
          <a:off x="3813179" y="2295328"/>
          <a:ext cx="1531522" cy="32112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a:extLst>
              <a:ext uri="{FF2B5EF4-FFF2-40B4-BE49-F238E27FC236}">
                <a16:creationId xmlns:a16="http://schemas.microsoft.com/office/drawing/2014/main" id="{A22401C6-AB2C-49F5-A564-AFA4896DE3F2}"/>
              </a:ext>
            </a:extLst>
          </p:cNvPr>
          <p:cNvGraphicFramePr/>
          <p:nvPr>
            <p:extLst>
              <p:ext uri="{D42A27DB-BD31-4B8C-83A1-F6EECF244321}">
                <p14:modId xmlns:p14="http://schemas.microsoft.com/office/powerpoint/2010/main" val="1790383123"/>
              </p:ext>
            </p:extLst>
          </p:nvPr>
        </p:nvGraphicFramePr>
        <p:xfrm>
          <a:off x="345310" y="2298440"/>
          <a:ext cx="1531522" cy="3211255"/>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1555CA49-9DA1-4FA4-AAF9-351BC8DD85E8}"/>
              </a:ext>
            </a:extLst>
          </p:cNvPr>
          <p:cNvSpPr txBox="1"/>
          <p:nvPr/>
        </p:nvSpPr>
        <p:spPr>
          <a:xfrm>
            <a:off x="161636" y="1283353"/>
            <a:ext cx="8805334" cy="307777"/>
          </a:xfrm>
          <a:prstGeom prst="rect">
            <a:avLst/>
          </a:prstGeom>
          <a:noFill/>
        </p:spPr>
        <p:txBody>
          <a:bodyPr wrap="square" rtlCol="0">
            <a:spAutoFit/>
          </a:bodyPr>
          <a:lstStyle/>
          <a:p>
            <a:pPr algn="ctr"/>
            <a:r>
              <a:rPr lang="en-US" sz="1400" b="1" u="sng" dirty="0"/>
              <a:t>Bachelor’s Degrees Conferred by Post-Secondary Institutions, by Field of Study</a:t>
            </a:r>
          </a:p>
        </p:txBody>
      </p:sp>
      <p:sp>
        <p:nvSpPr>
          <p:cNvPr id="28" name="TextBox 27">
            <a:extLst>
              <a:ext uri="{FF2B5EF4-FFF2-40B4-BE49-F238E27FC236}">
                <a16:creationId xmlns:a16="http://schemas.microsoft.com/office/drawing/2014/main" id="{A11E5FCE-131A-4AA9-970C-D3822080A99E}"/>
              </a:ext>
            </a:extLst>
          </p:cNvPr>
          <p:cNvSpPr txBox="1"/>
          <p:nvPr/>
        </p:nvSpPr>
        <p:spPr>
          <a:xfrm>
            <a:off x="3727393" y="5505059"/>
            <a:ext cx="1727978" cy="553998"/>
          </a:xfrm>
          <a:prstGeom prst="rect">
            <a:avLst/>
          </a:prstGeom>
          <a:noFill/>
        </p:spPr>
        <p:txBody>
          <a:bodyPr wrap="square" rtlCol="0">
            <a:spAutoFit/>
          </a:bodyPr>
          <a:lstStyle/>
          <a:p>
            <a:pPr algn="ctr"/>
            <a:r>
              <a:rPr lang="en-US" sz="1000" b="1" u="sng" dirty="0"/>
              <a:t>Increase in Degrees</a:t>
            </a:r>
          </a:p>
          <a:p>
            <a:pPr algn="ctr"/>
            <a:r>
              <a:rPr lang="en-US" sz="1000" b="1" dirty="0">
                <a:solidFill>
                  <a:srgbClr val="8064A2"/>
                </a:solidFill>
              </a:rPr>
              <a:t>Law Enforcement: +149%</a:t>
            </a:r>
          </a:p>
          <a:p>
            <a:pPr algn="ctr"/>
            <a:r>
              <a:rPr lang="en-US" sz="1000" b="1" dirty="0"/>
              <a:t>Total: +52%</a:t>
            </a:r>
          </a:p>
        </p:txBody>
      </p:sp>
      <p:sp>
        <p:nvSpPr>
          <p:cNvPr id="30" name="TextBox 29">
            <a:extLst>
              <a:ext uri="{FF2B5EF4-FFF2-40B4-BE49-F238E27FC236}">
                <a16:creationId xmlns:a16="http://schemas.microsoft.com/office/drawing/2014/main" id="{36D4B8EB-4CCE-4B11-91ED-44DC229D0FA8}"/>
              </a:ext>
            </a:extLst>
          </p:cNvPr>
          <p:cNvSpPr txBox="1"/>
          <p:nvPr/>
        </p:nvSpPr>
        <p:spPr>
          <a:xfrm>
            <a:off x="3813178" y="2040293"/>
            <a:ext cx="1542661" cy="246221"/>
          </a:xfrm>
          <a:prstGeom prst="rect">
            <a:avLst/>
          </a:prstGeom>
          <a:noFill/>
        </p:spPr>
        <p:txBody>
          <a:bodyPr wrap="square" rtlCol="0">
            <a:spAutoFit/>
          </a:bodyPr>
          <a:lstStyle/>
          <a:p>
            <a:pPr algn="ctr"/>
            <a:r>
              <a:rPr lang="en-US" sz="1000" b="1" dirty="0"/>
              <a:t>CSI Premiered: 2000</a:t>
            </a:r>
          </a:p>
        </p:txBody>
      </p:sp>
      <p:pic>
        <p:nvPicPr>
          <p:cNvPr id="1028" name="Picture 4" descr="Image result for grey's anatomy logo">
            <a:extLst>
              <a:ext uri="{FF2B5EF4-FFF2-40B4-BE49-F238E27FC236}">
                <a16:creationId xmlns:a16="http://schemas.microsoft.com/office/drawing/2014/main" id="{9E9238DF-271E-4326-83EA-9700C6C9A9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508" y="1805127"/>
            <a:ext cx="923731" cy="20222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F635154-5D2A-4428-8929-5F8F1314FC73}"/>
              </a:ext>
            </a:extLst>
          </p:cNvPr>
          <p:cNvSpPr txBox="1"/>
          <p:nvPr/>
        </p:nvSpPr>
        <p:spPr>
          <a:xfrm>
            <a:off x="353340" y="2047073"/>
            <a:ext cx="1523492" cy="248256"/>
          </a:xfrm>
          <a:prstGeom prst="rect">
            <a:avLst/>
          </a:prstGeom>
          <a:noFill/>
        </p:spPr>
        <p:txBody>
          <a:bodyPr wrap="square" rtlCol="0">
            <a:spAutoFit/>
          </a:bodyPr>
          <a:lstStyle/>
          <a:p>
            <a:pPr algn="ctr"/>
            <a:r>
              <a:rPr lang="en-US" sz="1000" b="1" dirty="0"/>
              <a:t>Premiered: 2005</a:t>
            </a:r>
          </a:p>
        </p:txBody>
      </p:sp>
      <p:sp>
        <p:nvSpPr>
          <p:cNvPr id="35" name="TextBox 34">
            <a:extLst>
              <a:ext uri="{FF2B5EF4-FFF2-40B4-BE49-F238E27FC236}">
                <a16:creationId xmlns:a16="http://schemas.microsoft.com/office/drawing/2014/main" id="{C5AB9D04-3211-4C2D-9245-6796DB461A28}"/>
              </a:ext>
            </a:extLst>
          </p:cNvPr>
          <p:cNvSpPr txBox="1"/>
          <p:nvPr/>
        </p:nvSpPr>
        <p:spPr>
          <a:xfrm>
            <a:off x="306187" y="5508167"/>
            <a:ext cx="1600374" cy="553998"/>
          </a:xfrm>
          <a:prstGeom prst="rect">
            <a:avLst/>
          </a:prstGeom>
          <a:noFill/>
        </p:spPr>
        <p:txBody>
          <a:bodyPr wrap="square" rtlCol="0">
            <a:spAutoFit/>
          </a:bodyPr>
          <a:lstStyle/>
          <a:p>
            <a:pPr algn="ctr"/>
            <a:r>
              <a:rPr lang="en-US" sz="1000" b="1" u="sng" dirty="0"/>
              <a:t>Increase in Degrees</a:t>
            </a:r>
          </a:p>
          <a:p>
            <a:pPr algn="ctr"/>
            <a:r>
              <a:rPr lang="en-US" sz="1000" b="1" dirty="0">
                <a:solidFill>
                  <a:srgbClr val="5383B7"/>
                </a:solidFill>
              </a:rPr>
              <a:t>Health: +135%</a:t>
            </a:r>
          </a:p>
          <a:p>
            <a:pPr algn="ctr"/>
            <a:r>
              <a:rPr lang="en-US" sz="1000" b="1" dirty="0"/>
              <a:t>Total: +28%</a:t>
            </a:r>
          </a:p>
        </p:txBody>
      </p:sp>
      <p:graphicFrame>
        <p:nvGraphicFramePr>
          <p:cNvPr id="36" name="Chart 35">
            <a:extLst>
              <a:ext uri="{FF2B5EF4-FFF2-40B4-BE49-F238E27FC236}">
                <a16:creationId xmlns:a16="http://schemas.microsoft.com/office/drawing/2014/main" id="{6E569439-FC4E-4AEF-AF88-B9146CE80D1A}"/>
              </a:ext>
            </a:extLst>
          </p:cNvPr>
          <p:cNvGraphicFramePr/>
          <p:nvPr>
            <p:extLst>
              <p:ext uri="{D42A27DB-BD31-4B8C-83A1-F6EECF244321}">
                <p14:modId xmlns:p14="http://schemas.microsoft.com/office/powerpoint/2010/main" val="3240581422"/>
              </p:ext>
            </p:extLst>
          </p:nvPr>
        </p:nvGraphicFramePr>
        <p:xfrm>
          <a:off x="2083912" y="2292219"/>
          <a:ext cx="1531522" cy="3211255"/>
        </p:xfrm>
        <a:graphic>
          <a:graphicData uri="http://schemas.openxmlformats.org/drawingml/2006/chart">
            <c:chart xmlns:c="http://schemas.openxmlformats.org/drawingml/2006/chart" xmlns:r="http://schemas.openxmlformats.org/officeDocument/2006/relationships" r:id="rId5"/>
          </a:graphicData>
        </a:graphic>
      </p:graphicFrame>
      <p:sp>
        <p:nvSpPr>
          <p:cNvPr id="38" name="TextBox 37">
            <a:extLst>
              <a:ext uri="{FF2B5EF4-FFF2-40B4-BE49-F238E27FC236}">
                <a16:creationId xmlns:a16="http://schemas.microsoft.com/office/drawing/2014/main" id="{95051446-3E89-4732-A7B9-7B269731076F}"/>
              </a:ext>
            </a:extLst>
          </p:cNvPr>
          <p:cNvSpPr txBox="1"/>
          <p:nvPr/>
        </p:nvSpPr>
        <p:spPr>
          <a:xfrm>
            <a:off x="2063454" y="5501940"/>
            <a:ext cx="1600374" cy="553998"/>
          </a:xfrm>
          <a:prstGeom prst="rect">
            <a:avLst/>
          </a:prstGeom>
          <a:noFill/>
        </p:spPr>
        <p:txBody>
          <a:bodyPr wrap="square" rtlCol="0">
            <a:spAutoFit/>
          </a:bodyPr>
          <a:lstStyle/>
          <a:p>
            <a:pPr algn="ctr"/>
            <a:r>
              <a:rPr lang="en-US" sz="1000" b="1" u="sng" dirty="0"/>
              <a:t>Increase in Degrees</a:t>
            </a:r>
          </a:p>
          <a:p>
            <a:pPr algn="ctr"/>
            <a:r>
              <a:rPr lang="en-US" sz="1000" b="1" dirty="0">
                <a:solidFill>
                  <a:srgbClr val="50C8A0"/>
                </a:solidFill>
              </a:rPr>
              <a:t>Legal: +122%</a:t>
            </a:r>
          </a:p>
          <a:p>
            <a:pPr algn="ctr"/>
            <a:r>
              <a:rPr lang="en-US" sz="1000" b="1" dirty="0"/>
              <a:t>Total: +38%</a:t>
            </a:r>
          </a:p>
        </p:txBody>
      </p:sp>
      <p:pic>
        <p:nvPicPr>
          <p:cNvPr id="1032" name="Picture 8" descr="Image result for law &amp; order png">
            <a:extLst>
              <a:ext uri="{FF2B5EF4-FFF2-40B4-BE49-F238E27FC236}">
                <a16:creationId xmlns:a16="http://schemas.microsoft.com/office/drawing/2014/main" id="{6D797AA8-EFE3-41B0-8FC5-82383A24F2C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54108"/>
          <a:stretch/>
        </p:blipFill>
        <p:spPr bwMode="auto">
          <a:xfrm>
            <a:off x="2194992" y="1731179"/>
            <a:ext cx="1363824" cy="24253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6892B942-51AE-444B-9F2C-F93CD246D0CA}"/>
              </a:ext>
            </a:extLst>
          </p:cNvPr>
          <p:cNvSpPr txBox="1"/>
          <p:nvPr/>
        </p:nvSpPr>
        <p:spPr>
          <a:xfrm>
            <a:off x="2109120" y="1952076"/>
            <a:ext cx="1464511" cy="338554"/>
          </a:xfrm>
          <a:prstGeom prst="rect">
            <a:avLst/>
          </a:prstGeom>
          <a:noFill/>
        </p:spPr>
        <p:txBody>
          <a:bodyPr wrap="square" rtlCol="0">
            <a:spAutoFit/>
          </a:bodyPr>
          <a:lstStyle/>
          <a:p>
            <a:pPr algn="ctr"/>
            <a:r>
              <a:rPr lang="en-US" sz="800" b="1" dirty="0"/>
              <a:t>Span when L&amp;O, L&amp;O: SVU and L&amp;O: CI were all on air</a:t>
            </a:r>
          </a:p>
        </p:txBody>
      </p:sp>
      <p:graphicFrame>
        <p:nvGraphicFramePr>
          <p:cNvPr id="41" name="Chart 40">
            <a:extLst>
              <a:ext uri="{FF2B5EF4-FFF2-40B4-BE49-F238E27FC236}">
                <a16:creationId xmlns:a16="http://schemas.microsoft.com/office/drawing/2014/main" id="{E8C975F8-E81B-429E-9D95-D03ADA7478C5}"/>
              </a:ext>
            </a:extLst>
          </p:cNvPr>
          <p:cNvGraphicFramePr/>
          <p:nvPr>
            <p:extLst/>
          </p:nvPr>
        </p:nvGraphicFramePr>
        <p:xfrm>
          <a:off x="5530019" y="2295329"/>
          <a:ext cx="1531522" cy="3211255"/>
        </p:xfrm>
        <a:graphic>
          <a:graphicData uri="http://schemas.openxmlformats.org/drawingml/2006/chart">
            <c:chart xmlns:c="http://schemas.openxmlformats.org/drawingml/2006/chart" xmlns:r="http://schemas.openxmlformats.org/officeDocument/2006/relationships" r:id="rId7"/>
          </a:graphicData>
        </a:graphic>
      </p:graphicFrame>
      <p:sp>
        <p:nvSpPr>
          <p:cNvPr id="42" name="TextBox 41">
            <a:extLst>
              <a:ext uri="{FF2B5EF4-FFF2-40B4-BE49-F238E27FC236}">
                <a16:creationId xmlns:a16="http://schemas.microsoft.com/office/drawing/2014/main" id="{DC550EC6-D274-4FEB-8E9A-3C511CB0ECC5}"/>
              </a:ext>
            </a:extLst>
          </p:cNvPr>
          <p:cNvSpPr txBox="1"/>
          <p:nvPr/>
        </p:nvSpPr>
        <p:spPr>
          <a:xfrm>
            <a:off x="5509561" y="5505050"/>
            <a:ext cx="1600374" cy="553998"/>
          </a:xfrm>
          <a:prstGeom prst="rect">
            <a:avLst/>
          </a:prstGeom>
          <a:noFill/>
        </p:spPr>
        <p:txBody>
          <a:bodyPr wrap="square" rtlCol="0">
            <a:spAutoFit/>
          </a:bodyPr>
          <a:lstStyle/>
          <a:p>
            <a:pPr algn="ctr"/>
            <a:r>
              <a:rPr lang="en-US" sz="1000" b="1" u="sng" dirty="0"/>
              <a:t>Increase in Degrees</a:t>
            </a:r>
          </a:p>
          <a:p>
            <a:pPr algn="ctr"/>
            <a:r>
              <a:rPr lang="en-US" sz="1000" b="1" dirty="0">
                <a:solidFill>
                  <a:srgbClr val="FAB982"/>
                </a:solidFill>
              </a:rPr>
              <a:t>Physical Sci: +34%</a:t>
            </a:r>
          </a:p>
          <a:p>
            <a:pPr algn="ctr"/>
            <a:r>
              <a:rPr lang="en-US" sz="1000" b="1" dirty="0"/>
              <a:t>Total: +21%</a:t>
            </a:r>
          </a:p>
        </p:txBody>
      </p:sp>
      <p:sp>
        <p:nvSpPr>
          <p:cNvPr id="45" name="TextBox 44">
            <a:extLst>
              <a:ext uri="{FF2B5EF4-FFF2-40B4-BE49-F238E27FC236}">
                <a16:creationId xmlns:a16="http://schemas.microsoft.com/office/drawing/2014/main" id="{79BDA9FF-5823-48A5-8858-9A81513FA19C}"/>
              </a:ext>
            </a:extLst>
          </p:cNvPr>
          <p:cNvSpPr txBox="1"/>
          <p:nvPr/>
        </p:nvSpPr>
        <p:spPr>
          <a:xfrm>
            <a:off x="5542465" y="2043402"/>
            <a:ext cx="1519076" cy="246221"/>
          </a:xfrm>
          <a:prstGeom prst="rect">
            <a:avLst/>
          </a:prstGeom>
          <a:noFill/>
        </p:spPr>
        <p:txBody>
          <a:bodyPr wrap="square" rtlCol="0">
            <a:spAutoFit/>
          </a:bodyPr>
          <a:lstStyle/>
          <a:p>
            <a:pPr algn="ctr"/>
            <a:r>
              <a:rPr lang="en-US" sz="1000" b="1" dirty="0"/>
              <a:t>Premiered: 2007</a:t>
            </a:r>
          </a:p>
        </p:txBody>
      </p:sp>
      <p:pic>
        <p:nvPicPr>
          <p:cNvPr id="46" name="Picture 6" descr="Image result for the big bang theory png">
            <a:extLst>
              <a:ext uri="{FF2B5EF4-FFF2-40B4-BE49-F238E27FC236}">
                <a16:creationId xmlns:a16="http://schemas.microsoft.com/office/drawing/2014/main" id="{D2C7E20B-4086-435F-AA39-9500DCA1F66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1632" b="31323"/>
          <a:stretch/>
        </p:blipFill>
        <p:spPr bwMode="auto">
          <a:xfrm>
            <a:off x="5636109" y="1711741"/>
            <a:ext cx="1280557" cy="3162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Chart 46">
            <a:extLst>
              <a:ext uri="{FF2B5EF4-FFF2-40B4-BE49-F238E27FC236}">
                <a16:creationId xmlns:a16="http://schemas.microsoft.com/office/drawing/2014/main" id="{EA618087-A693-4D4D-BA7F-E2F0FD7335F9}"/>
              </a:ext>
            </a:extLst>
          </p:cNvPr>
          <p:cNvGraphicFramePr/>
          <p:nvPr>
            <p:extLst/>
          </p:nvPr>
        </p:nvGraphicFramePr>
        <p:xfrm>
          <a:off x="7277952" y="2298437"/>
          <a:ext cx="1531522" cy="3211255"/>
        </p:xfrm>
        <a:graphic>
          <a:graphicData uri="http://schemas.openxmlformats.org/drawingml/2006/chart">
            <c:chart xmlns:c="http://schemas.openxmlformats.org/drawingml/2006/chart" xmlns:r="http://schemas.openxmlformats.org/officeDocument/2006/relationships" r:id="rId9"/>
          </a:graphicData>
        </a:graphic>
      </p:graphicFrame>
      <p:sp>
        <p:nvSpPr>
          <p:cNvPr id="48" name="TextBox 47">
            <a:extLst>
              <a:ext uri="{FF2B5EF4-FFF2-40B4-BE49-F238E27FC236}">
                <a16:creationId xmlns:a16="http://schemas.microsoft.com/office/drawing/2014/main" id="{100118D4-E6F7-4EDB-B484-0DA378F73987}"/>
              </a:ext>
            </a:extLst>
          </p:cNvPr>
          <p:cNvSpPr txBox="1"/>
          <p:nvPr/>
        </p:nvSpPr>
        <p:spPr>
          <a:xfrm>
            <a:off x="7266814" y="5508168"/>
            <a:ext cx="1542660" cy="553998"/>
          </a:xfrm>
          <a:prstGeom prst="rect">
            <a:avLst/>
          </a:prstGeom>
          <a:noFill/>
        </p:spPr>
        <p:txBody>
          <a:bodyPr wrap="square" rtlCol="0">
            <a:spAutoFit/>
          </a:bodyPr>
          <a:lstStyle/>
          <a:p>
            <a:pPr algn="ctr"/>
            <a:r>
              <a:rPr lang="en-US" sz="1000" b="1" u="sng" dirty="0"/>
              <a:t>Increase in Degrees</a:t>
            </a:r>
          </a:p>
          <a:p>
            <a:pPr algn="ctr"/>
            <a:r>
              <a:rPr lang="en-US" sz="1000" b="1" dirty="0">
                <a:solidFill>
                  <a:srgbClr val="C00000"/>
                </a:solidFill>
              </a:rPr>
              <a:t>Engineering: +43%</a:t>
            </a:r>
          </a:p>
          <a:p>
            <a:pPr algn="ctr"/>
            <a:r>
              <a:rPr lang="en-US" sz="1000" b="1" dirty="0"/>
              <a:t>Total: +21%</a:t>
            </a:r>
          </a:p>
        </p:txBody>
      </p:sp>
      <p:sp>
        <p:nvSpPr>
          <p:cNvPr id="49" name="TextBox 48">
            <a:extLst>
              <a:ext uri="{FF2B5EF4-FFF2-40B4-BE49-F238E27FC236}">
                <a16:creationId xmlns:a16="http://schemas.microsoft.com/office/drawing/2014/main" id="{F36DEB04-8F1A-4A6C-B181-3EA9511A36FA}"/>
              </a:ext>
            </a:extLst>
          </p:cNvPr>
          <p:cNvSpPr txBox="1"/>
          <p:nvPr/>
        </p:nvSpPr>
        <p:spPr>
          <a:xfrm>
            <a:off x="7277952" y="2043402"/>
            <a:ext cx="1531522" cy="246221"/>
          </a:xfrm>
          <a:prstGeom prst="rect">
            <a:avLst/>
          </a:prstGeom>
          <a:noFill/>
        </p:spPr>
        <p:txBody>
          <a:bodyPr wrap="square" rtlCol="0">
            <a:spAutoFit/>
          </a:bodyPr>
          <a:lstStyle/>
          <a:p>
            <a:pPr algn="ctr"/>
            <a:r>
              <a:rPr lang="en-US" sz="1000" b="1" dirty="0"/>
              <a:t>Premiered: 2007</a:t>
            </a:r>
          </a:p>
        </p:txBody>
      </p:sp>
      <p:pic>
        <p:nvPicPr>
          <p:cNvPr id="50" name="Picture 6" descr="Image result for the big bang theory png">
            <a:extLst>
              <a:ext uri="{FF2B5EF4-FFF2-40B4-BE49-F238E27FC236}">
                <a16:creationId xmlns:a16="http://schemas.microsoft.com/office/drawing/2014/main" id="{D5AF9AC8-44AE-4FB2-9F15-C37CECE92F4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1632" b="31323"/>
          <a:stretch/>
        </p:blipFill>
        <p:spPr bwMode="auto">
          <a:xfrm>
            <a:off x="7347937" y="1697462"/>
            <a:ext cx="1280557" cy="3162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si png">
            <a:extLst>
              <a:ext uri="{FF2B5EF4-FFF2-40B4-BE49-F238E27FC236}">
                <a16:creationId xmlns:a16="http://schemas.microsoft.com/office/drawing/2014/main" id="{E6B2E0B7-42B1-445F-99F3-7650C0FDF3E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29957" y="1733572"/>
            <a:ext cx="598693" cy="3110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aw &amp; order png">
            <a:extLst>
              <a:ext uri="{FF2B5EF4-FFF2-40B4-BE49-F238E27FC236}">
                <a16:creationId xmlns:a16="http://schemas.microsoft.com/office/drawing/2014/main" id="{48F2421E-E371-4B2B-A2FF-BB799F6C836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875063" y="1711741"/>
            <a:ext cx="621011" cy="3674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3A4F626-0A29-4B07-88BD-396677AAB90D}"/>
              </a:ext>
            </a:extLst>
          </p:cNvPr>
          <p:cNvSpPr txBox="1"/>
          <p:nvPr/>
        </p:nvSpPr>
        <p:spPr>
          <a:xfrm>
            <a:off x="472332" y="4016877"/>
            <a:ext cx="651632" cy="246221"/>
          </a:xfrm>
          <a:prstGeom prst="rect">
            <a:avLst/>
          </a:prstGeom>
          <a:noFill/>
        </p:spPr>
        <p:txBody>
          <a:bodyPr wrap="square" rtlCol="0">
            <a:spAutoFit/>
          </a:bodyPr>
          <a:lstStyle/>
          <a:p>
            <a:pPr algn="ctr"/>
            <a:r>
              <a:rPr lang="en-US" sz="1000" b="1" dirty="0"/>
              <a:t>91,973</a:t>
            </a:r>
          </a:p>
        </p:txBody>
      </p:sp>
      <p:sp>
        <p:nvSpPr>
          <p:cNvPr id="29" name="TextBox 28">
            <a:extLst>
              <a:ext uri="{FF2B5EF4-FFF2-40B4-BE49-F238E27FC236}">
                <a16:creationId xmlns:a16="http://schemas.microsoft.com/office/drawing/2014/main" id="{C2DDB305-723B-41D3-8E79-974BA0E0A69E}"/>
              </a:ext>
            </a:extLst>
          </p:cNvPr>
          <p:cNvSpPr txBox="1"/>
          <p:nvPr/>
        </p:nvSpPr>
        <p:spPr>
          <a:xfrm>
            <a:off x="1008182" y="2830265"/>
            <a:ext cx="832685" cy="246221"/>
          </a:xfrm>
          <a:prstGeom prst="rect">
            <a:avLst/>
          </a:prstGeom>
          <a:noFill/>
        </p:spPr>
        <p:txBody>
          <a:bodyPr wrap="square" rtlCol="0">
            <a:spAutoFit/>
          </a:bodyPr>
          <a:lstStyle/>
          <a:p>
            <a:pPr algn="ctr"/>
            <a:r>
              <a:rPr lang="en-US" sz="1000" b="1" dirty="0"/>
              <a:t>216,228</a:t>
            </a:r>
          </a:p>
        </p:txBody>
      </p:sp>
      <p:sp>
        <p:nvSpPr>
          <p:cNvPr id="31" name="TextBox 30">
            <a:extLst>
              <a:ext uri="{FF2B5EF4-FFF2-40B4-BE49-F238E27FC236}">
                <a16:creationId xmlns:a16="http://schemas.microsoft.com/office/drawing/2014/main" id="{1016CBD5-2B55-4A61-B340-9120092AB000}"/>
              </a:ext>
            </a:extLst>
          </p:cNvPr>
          <p:cNvSpPr txBox="1"/>
          <p:nvPr/>
        </p:nvSpPr>
        <p:spPr>
          <a:xfrm>
            <a:off x="2225272" y="3952890"/>
            <a:ext cx="651632" cy="246221"/>
          </a:xfrm>
          <a:prstGeom prst="rect">
            <a:avLst/>
          </a:prstGeom>
          <a:noFill/>
        </p:spPr>
        <p:txBody>
          <a:bodyPr wrap="square" rtlCol="0">
            <a:spAutoFit/>
          </a:bodyPr>
          <a:lstStyle/>
          <a:p>
            <a:pPr algn="ctr"/>
            <a:r>
              <a:rPr lang="en-US" sz="1000" b="1" dirty="0"/>
              <a:t>1,991</a:t>
            </a:r>
          </a:p>
        </p:txBody>
      </p:sp>
      <p:sp>
        <p:nvSpPr>
          <p:cNvPr id="32" name="TextBox 31">
            <a:extLst>
              <a:ext uri="{FF2B5EF4-FFF2-40B4-BE49-F238E27FC236}">
                <a16:creationId xmlns:a16="http://schemas.microsoft.com/office/drawing/2014/main" id="{08064B0D-1C30-4F30-B1CB-17312673325F}"/>
              </a:ext>
            </a:extLst>
          </p:cNvPr>
          <p:cNvSpPr txBox="1"/>
          <p:nvPr/>
        </p:nvSpPr>
        <p:spPr>
          <a:xfrm>
            <a:off x="2828350" y="2768568"/>
            <a:ext cx="651632" cy="246221"/>
          </a:xfrm>
          <a:prstGeom prst="rect">
            <a:avLst/>
          </a:prstGeom>
          <a:noFill/>
        </p:spPr>
        <p:txBody>
          <a:bodyPr wrap="square" rtlCol="0">
            <a:spAutoFit/>
          </a:bodyPr>
          <a:lstStyle/>
          <a:p>
            <a:pPr algn="ctr"/>
            <a:r>
              <a:rPr lang="en-US" sz="1000" b="1" dirty="0"/>
              <a:t>4,429</a:t>
            </a:r>
          </a:p>
        </p:txBody>
      </p:sp>
      <p:sp>
        <p:nvSpPr>
          <p:cNvPr id="34" name="TextBox 33">
            <a:extLst>
              <a:ext uri="{FF2B5EF4-FFF2-40B4-BE49-F238E27FC236}">
                <a16:creationId xmlns:a16="http://schemas.microsoft.com/office/drawing/2014/main" id="{24CA99CE-7D71-4FF2-B59D-2713241C95ED}"/>
              </a:ext>
            </a:extLst>
          </p:cNvPr>
          <p:cNvSpPr txBox="1"/>
          <p:nvPr/>
        </p:nvSpPr>
        <p:spPr>
          <a:xfrm>
            <a:off x="3930427" y="4099448"/>
            <a:ext cx="651632" cy="246221"/>
          </a:xfrm>
          <a:prstGeom prst="rect">
            <a:avLst/>
          </a:prstGeom>
          <a:noFill/>
        </p:spPr>
        <p:txBody>
          <a:bodyPr wrap="square" rtlCol="0">
            <a:spAutoFit/>
          </a:bodyPr>
          <a:lstStyle/>
          <a:p>
            <a:pPr algn="ctr"/>
            <a:r>
              <a:rPr lang="en-US" sz="1000" b="1" dirty="0"/>
              <a:t>25,211</a:t>
            </a:r>
          </a:p>
        </p:txBody>
      </p:sp>
      <p:sp>
        <p:nvSpPr>
          <p:cNvPr id="37" name="TextBox 36">
            <a:extLst>
              <a:ext uri="{FF2B5EF4-FFF2-40B4-BE49-F238E27FC236}">
                <a16:creationId xmlns:a16="http://schemas.microsoft.com/office/drawing/2014/main" id="{EC10AD21-8086-4495-86F9-79F8E77DF392}"/>
              </a:ext>
            </a:extLst>
          </p:cNvPr>
          <p:cNvSpPr txBox="1"/>
          <p:nvPr/>
        </p:nvSpPr>
        <p:spPr>
          <a:xfrm>
            <a:off x="4551220" y="2905915"/>
            <a:ext cx="651632" cy="246221"/>
          </a:xfrm>
          <a:prstGeom prst="rect">
            <a:avLst/>
          </a:prstGeom>
          <a:noFill/>
        </p:spPr>
        <p:txBody>
          <a:bodyPr wrap="square" rtlCol="0">
            <a:spAutoFit/>
          </a:bodyPr>
          <a:lstStyle/>
          <a:p>
            <a:pPr algn="ctr"/>
            <a:r>
              <a:rPr lang="en-US" sz="1000" b="1" dirty="0"/>
              <a:t>62,723</a:t>
            </a:r>
          </a:p>
        </p:txBody>
      </p:sp>
      <p:sp>
        <p:nvSpPr>
          <p:cNvPr id="39" name="TextBox 38">
            <a:extLst>
              <a:ext uri="{FF2B5EF4-FFF2-40B4-BE49-F238E27FC236}">
                <a16:creationId xmlns:a16="http://schemas.microsoft.com/office/drawing/2014/main" id="{1226D267-1750-4CB9-BBC9-E82E4D3F2942}"/>
              </a:ext>
            </a:extLst>
          </p:cNvPr>
          <p:cNvSpPr txBox="1"/>
          <p:nvPr/>
        </p:nvSpPr>
        <p:spPr>
          <a:xfrm>
            <a:off x="5659467" y="3518753"/>
            <a:ext cx="651632" cy="246221"/>
          </a:xfrm>
          <a:prstGeom prst="rect">
            <a:avLst/>
          </a:prstGeom>
          <a:noFill/>
        </p:spPr>
        <p:txBody>
          <a:bodyPr wrap="square" rtlCol="0">
            <a:spAutoFit/>
          </a:bodyPr>
          <a:lstStyle/>
          <a:p>
            <a:pPr algn="ctr"/>
            <a:r>
              <a:rPr lang="en-US" sz="1000" b="1" dirty="0"/>
              <a:t>22,179</a:t>
            </a:r>
          </a:p>
        </p:txBody>
      </p:sp>
      <p:sp>
        <p:nvSpPr>
          <p:cNvPr id="43" name="TextBox 42">
            <a:extLst>
              <a:ext uri="{FF2B5EF4-FFF2-40B4-BE49-F238E27FC236}">
                <a16:creationId xmlns:a16="http://schemas.microsoft.com/office/drawing/2014/main" id="{337FF7F7-259B-48FC-BD81-B000BE97CDAA}"/>
              </a:ext>
            </a:extLst>
          </p:cNvPr>
          <p:cNvSpPr txBox="1"/>
          <p:nvPr/>
        </p:nvSpPr>
        <p:spPr>
          <a:xfrm>
            <a:off x="6275382" y="3031239"/>
            <a:ext cx="651632" cy="246221"/>
          </a:xfrm>
          <a:prstGeom prst="rect">
            <a:avLst/>
          </a:prstGeom>
          <a:noFill/>
        </p:spPr>
        <p:txBody>
          <a:bodyPr wrap="square" rtlCol="0">
            <a:spAutoFit/>
          </a:bodyPr>
          <a:lstStyle/>
          <a:p>
            <a:pPr algn="ctr"/>
            <a:r>
              <a:rPr lang="en-US" sz="1000" b="1" dirty="0"/>
              <a:t>30,038</a:t>
            </a:r>
          </a:p>
        </p:txBody>
      </p:sp>
      <p:sp>
        <p:nvSpPr>
          <p:cNvPr id="44" name="TextBox 43">
            <a:extLst>
              <a:ext uri="{FF2B5EF4-FFF2-40B4-BE49-F238E27FC236}">
                <a16:creationId xmlns:a16="http://schemas.microsoft.com/office/drawing/2014/main" id="{E93E2A21-9671-41FF-9C1D-83DE9801678E}"/>
              </a:ext>
            </a:extLst>
          </p:cNvPr>
          <p:cNvSpPr txBox="1"/>
          <p:nvPr/>
        </p:nvSpPr>
        <p:spPr>
          <a:xfrm>
            <a:off x="7394989" y="3531421"/>
            <a:ext cx="651632" cy="246221"/>
          </a:xfrm>
          <a:prstGeom prst="rect">
            <a:avLst/>
          </a:prstGeom>
          <a:noFill/>
        </p:spPr>
        <p:txBody>
          <a:bodyPr wrap="square" rtlCol="0">
            <a:spAutoFit/>
          </a:bodyPr>
          <a:lstStyle/>
          <a:p>
            <a:pPr algn="ctr"/>
            <a:r>
              <a:rPr lang="en-US" sz="1000" b="1" dirty="0"/>
              <a:t>68,431</a:t>
            </a:r>
          </a:p>
        </p:txBody>
      </p:sp>
      <p:sp>
        <p:nvSpPr>
          <p:cNvPr id="51" name="TextBox 50">
            <a:extLst>
              <a:ext uri="{FF2B5EF4-FFF2-40B4-BE49-F238E27FC236}">
                <a16:creationId xmlns:a16="http://schemas.microsoft.com/office/drawing/2014/main" id="{67F6F3BE-FB02-4937-90C3-DCEAC7CBCCB6}"/>
              </a:ext>
            </a:extLst>
          </p:cNvPr>
          <p:cNvSpPr txBox="1"/>
          <p:nvPr/>
        </p:nvSpPr>
        <p:spPr>
          <a:xfrm>
            <a:off x="8026526" y="2955732"/>
            <a:ext cx="651632" cy="246221"/>
          </a:xfrm>
          <a:prstGeom prst="rect">
            <a:avLst/>
          </a:prstGeom>
          <a:noFill/>
        </p:spPr>
        <p:txBody>
          <a:bodyPr wrap="square" rtlCol="0">
            <a:spAutoFit/>
          </a:bodyPr>
          <a:lstStyle/>
          <a:p>
            <a:pPr algn="ctr"/>
            <a:r>
              <a:rPr lang="en-US" sz="1000" b="1" dirty="0"/>
              <a:t>97,858</a:t>
            </a:r>
          </a:p>
        </p:txBody>
      </p:sp>
    </p:spTree>
    <p:extLst>
      <p:ext uri="{BB962C8B-B14F-4D97-AF65-F5344CB8AC3E}">
        <p14:creationId xmlns:p14="http://schemas.microsoft.com/office/powerpoint/2010/main" val="883170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B230BB-F8C4-481C-AB9E-84C5856941C1}"/>
              </a:ext>
            </a:extLst>
          </p:cNvPr>
          <p:cNvSpPr>
            <a:spLocks noGrp="1"/>
          </p:cNvSpPr>
          <p:nvPr>
            <p:ph type="body" sz="quarter" idx="14"/>
          </p:nvPr>
        </p:nvSpPr>
        <p:spPr>
          <a:xfrm>
            <a:off x="321733" y="6326151"/>
            <a:ext cx="7259797" cy="480181"/>
          </a:xfrm>
        </p:spPr>
        <p:txBody>
          <a:bodyPr/>
          <a:lstStyle/>
          <a:p>
            <a:r>
              <a:rPr lang="en-US" sz="800" dirty="0"/>
              <a:t>Source: Bureau of Labor Statistics, Department of Labor; National Occupational Employment Statistics (OES) Survey, National OES Estimates, 2000-2016.  “Detectives” = Detectives &amp; Criminal Investigators. “Forensics” = Forensic Science Technicians.  “Fitness Trainers” = Fitness Trainers &amp; Aerobics Instructors.  L&amp;O = Law &amp; Order, L&amp;O: SVU = Law &amp; Order: Special Victims Unit, L&amp;O: CI = Law &amp; Order: Criminal Intent.</a:t>
            </a:r>
          </a:p>
        </p:txBody>
      </p:sp>
      <p:graphicFrame>
        <p:nvGraphicFramePr>
          <p:cNvPr id="12" name="Chart 11">
            <a:extLst>
              <a:ext uri="{FF2B5EF4-FFF2-40B4-BE49-F238E27FC236}">
                <a16:creationId xmlns:a16="http://schemas.microsoft.com/office/drawing/2014/main" id="{D97DEAF2-0614-4584-8001-0A014780FF7D}"/>
              </a:ext>
            </a:extLst>
          </p:cNvPr>
          <p:cNvGraphicFramePr/>
          <p:nvPr>
            <p:extLst>
              <p:ext uri="{D42A27DB-BD31-4B8C-83A1-F6EECF244321}">
                <p14:modId xmlns:p14="http://schemas.microsoft.com/office/powerpoint/2010/main" val="926477007"/>
              </p:ext>
            </p:extLst>
          </p:nvPr>
        </p:nvGraphicFramePr>
        <p:xfrm>
          <a:off x="3813179" y="2295328"/>
          <a:ext cx="1531522" cy="32112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a:extLst>
              <a:ext uri="{FF2B5EF4-FFF2-40B4-BE49-F238E27FC236}">
                <a16:creationId xmlns:a16="http://schemas.microsoft.com/office/drawing/2014/main" id="{A22401C6-AB2C-49F5-A564-AFA4896DE3F2}"/>
              </a:ext>
            </a:extLst>
          </p:cNvPr>
          <p:cNvGraphicFramePr/>
          <p:nvPr>
            <p:extLst>
              <p:ext uri="{D42A27DB-BD31-4B8C-83A1-F6EECF244321}">
                <p14:modId xmlns:p14="http://schemas.microsoft.com/office/powerpoint/2010/main" val="4017920858"/>
              </p:ext>
            </p:extLst>
          </p:nvPr>
        </p:nvGraphicFramePr>
        <p:xfrm>
          <a:off x="2080802" y="2298440"/>
          <a:ext cx="1531522" cy="3211255"/>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1555CA49-9DA1-4FA4-AAF9-351BC8DD85E8}"/>
              </a:ext>
            </a:extLst>
          </p:cNvPr>
          <p:cNvSpPr txBox="1"/>
          <p:nvPr/>
        </p:nvSpPr>
        <p:spPr>
          <a:xfrm>
            <a:off x="161636" y="1283353"/>
            <a:ext cx="8805334" cy="307777"/>
          </a:xfrm>
          <a:prstGeom prst="rect">
            <a:avLst/>
          </a:prstGeom>
          <a:noFill/>
        </p:spPr>
        <p:txBody>
          <a:bodyPr wrap="square" rtlCol="0">
            <a:spAutoFit/>
          </a:bodyPr>
          <a:lstStyle/>
          <a:p>
            <a:pPr algn="ctr"/>
            <a:r>
              <a:rPr lang="en-US" sz="1400" b="1" u="sng" dirty="0"/>
              <a:t>Estimated Total Employment By Occupation</a:t>
            </a:r>
          </a:p>
        </p:txBody>
      </p:sp>
      <p:sp>
        <p:nvSpPr>
          <p:cNvPr id="28" name="TextBox 27">
            <a:extLst>
              <a:ext uri="{FF2B5EF4-FFF2-40B4-BE49-F238E27FC236}">
                <a16:creationId xmlns:a16="http://schemas.microsoft.com/office/drawing/2014/main" id="{A11E5FCE-131A-4AA9-970C-D3822080A99E}"/>
              </a:ext>
            </a:extLst>
          </p:cNvPr>
          <p:cNvSpPr txBox="1"/>
          <p:nvPr/>
        </p:nvSpPr>
        <p:spPr>
          <a:xfrm>
            <a:off x="3727393" y="5505059"/>
            <a:ext cx="1727978" cy="553998"/>
          </a:xfrm>
          <a:prstGeom prst="rect">
            <a:avLst/>
          </a:prstGeom>
          <a:noFill/>
        </p:spPr>
        <p:txBody>
          <a:bodyPr wrap="square" rtlCol="0">
            <a:spAutoFit/>
          </a:bodyPr>
          <a:lstStyle/>
          <a:p>
            <a:pPr algn="ctr"/>
            <a:r>
              <a:rPr lang="en-US" sz="1000" b="1" u="sng" dirty="0"/>
              <a:t>Employment Increase</a:t>
            </a:r>
          </a:p>
          <a:p>
            <a:pPr algn="ctr"/>
            <a:r>
              <a:rPr lang="en-US" sz="1000" b="1" dirty="0">
                <a:solidFill>
                  <a:srgbClr val="8064A2"/>
                </a:solidFill>
              </a:rPr>
              <a:t>Forensics: +141%</a:t>
            </a:r>
          </a:p>
          <a:p>
            <a:pPr algn="ctr"/>
            <a:r>
              <a:rPr lang="en-US" sz="1000" b="1" dirty="0"/>
              <a:t>Total: +10%</a:t>
            </a:r>
          </a:p>
        </p:txBody>
      </p:sp>
      <p:sp>
        <p:nvSpPr>
          <p:cNvPr id="30" name="TextBox 29">
            <a:extLst>
              <a:ext uri="{FF2B5EF4-FFF2-40B4-BE49-F238E27FC236}">
                <a16:creationId xmlns:a16="http://schemas.microsoft.com/office/drawing/2014/main" id="{36D4B8EB-4CCE-4B11-91ED-44DC229D0FA8}"/>
              </a:ext>
            </a:extLst>
          </p:cNvPr>
          <p:cNvSpPr txBox="1"/>
          <p:nvPr/>
        </p:nvSpPr>
        <p:spPr>
          <a:xfrm>
            <a:off x="3813178" y="2040293"/>
            <a:ext cx="1544407" cy="246221"/>
          </a:xfrm>
          <a:prstGeom prst="rect">
            <a:avLst/>
          </a:prstGeom>
          <a:noFill/>
        </p:spPr>
        <p:txBody>
          <a:bodyPr wrap="square" rtlCol="0">
            <a:spAutoFit/>
          </a:bodyPr>
          <a:lstStyle/>
          <a:p>
            <a:pPr algn="ctr"/>
            <a:r>
              <a:rPr lang="en-US" sz="1000" b="1" dirty="0"/>
              <a:t>CSI Premiered: 2000</a:t>
            </a:r>
          </a:p>
        </p:txBody>
      </p:sp>
      <p:sp>
        <p:nvSpPr>
          <p:cNvPr id="35" name="TextBox 34">
            <a:extLst>
              <a:ext uri="{FF2B5EF4-FFF2-40B4-BE49-F238E27FC236}">
                <a16:creationId xmlns:a16="http://schemas.microsoft.com/office/drawing/2014/main" id="{C5AB9D04-3211-4C2D-9245-6796DB461A28}"/>
              </a:ext>
            </a:extLst>
          </p:cNvPr>
          <p:cNvSpPr txBox="1"/>
          <p:nvPr/>
        </p:nvSpPr>
        <p:spPr>
          <a:xfrm>
            <a:off x="2041679" y="5508167"/>
            <a:ext cx="1600374" cy="553998"/>
          </a:xfrm>
          <a:prstGeom prst="rect">
            <a:avLst/>
          </a:prstGeom>
          <a:noFill/>
        </p:spPr>
        <p:txBody>
          <a:bodyPr wrap="square" rtlCol="0">
            <a:spAutoFit/>
          </a:bodyPr>
          <a:lstStyle/>
          <a:p>
            <a:pPr algn="ctr"/>
            <a:r>
              <a:rPr lang="en-US" sz="1000" b="1" u="sng" dirty="0"/>
              <a:t>Employment Increase</a:t>
            </a:r>
          </a:p>
          <a:p>
            <a:pPr algn="ctr"/>
            <a:r>
              <a:rPr lang="en-US" sz="1000" b="1" dirty="0">
                <a:solidFill>
                  <a:srgbClr val="50C8A0"/>
                </a:solidFill>
              </a:rPr>
              <a:t>Detectives: +20%</a:t>
            </a:r>
          </a:p>
          <a:p>
            <a:pPr algn="ctr"/>
            <a:r>
              <a:rPr lang="en-US" sz="1000" b="1" dirty="0"/>
              <a:t>Total: +10%</a:t>
            </a:r>
          </a:p>
        </p:txBody>
      </p:sp>
      <p:graphicFrame>
        <p:nvGraphicFramePr>
          <p:cNvPr id="36" name="Chart 35">
            <a:extLst>
              <a:ext uri="{FF2B5EF4-FFF2-40B4-BE49-F238E27FC236}">
                <a16:creationId xmlns:a16="http://schemas.microsoft.com/office/drawing/2014/main" id="{6E569439-FC4E-4AEF-AF88-B9146CE80D1A}"/>
              </a:ext>
            </a:extLst>
          </p:cNvPr>
          <p:cNvGraphicFramePr/>
          <p:nvPr>
            <p:extLst>
              <p:ext uri="{D42A27DB-BD31-4B8C-83A1-F6EECF244321}">
                <p14:modId xmlns:p14="http://schemas.microsoft.com/office/powerpoint/2010/main" val="2349849289"/>
              </p:ext>
            </p:extLst>
          </p:nvPr>
        </p:nvGraphicFramePr>
        <p:xfrm>
          <a:off x="339086" y="2292219"/>
          <a:ext cx="1531522" cy="3211255"/>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Box 37">
            <a:extLst>
              <a:ext uri="{FF2B5EF4-FFF2-40B4-BE49-F238E27FC236}">
                <a16:creationId xmlns:a16="http://schemas.microsoft.com/office/drawing/2014/main" id="{95051446-3E89-4732-A7B9-7B269731076F}"/>
              </a:ext>
            </a:extLst>
          </p:cNvPr>
          <p:cNvSpPr txBox="1"/>
          <p:nvPr/>
        </p:nvSpPr>
        <p:spPr>
          <a:xfrm>
            <a:off x="318628" y="5501940"/>
            <a:ext cx="1600374" cy="553998"/>
          </a:xfrm>
          <a:prstGeom prst="rect">
            <a:avLst/>
          </a:prstGeom>
          <a:noFill/>
        </p:spPr>
        <p:txBody>
          <a:bodyPr wrap="square" rtlCol="0">
            <a:spAutoFit/>
          </a:bodyPr>
          <a:lstStyle/>
          <a:p>
            <a:pPr algn="ctr"/>
            <a:r>
              <a:rPr lang="en-US" sz="1000" b="1" u="sng" dirty="0"/>
              <a:t>Employment Increase</a:t>
            </a:r>
          </a:p>
          <a:p>
            <a:pPr algn="ctr"/>
            <a:r>
              <a:rPr lang="en-US" sz="1000" b="1" dirty="0">
                <a:solidFill>
                  <a:srgbClr val="5383B7"/>
                </a:solidFill>
              </a:rPr>
              <a:t>Lawyer: +26%</a:t>
            </a:r>
          </a:p>
          <a:p>
            <a:pPr algn="ctr"/>
            <a:r>
              <a:rPr lang="en-US" sz="1000" b="1" dirty="0"/>
              <a:t>Total: +10%</a:t>
            </a:r>
          </a:p>
        </p:txBody>
      </p:sp>
      <p:pic>
        <p:nvPicPr>
          <p:cNvPr id="1032" name="Picture 8" descr="Image result for law &amp; order png">
            <a:extLst>
              <a:ext uri="{FF2B5EF4-FFF2-40B4-BE49-F238E27FC236}">
                <a16:creationId xmlns:a16="http://schemas.microsoft.com/office/drawing/2014/main" id="{6D797AA8-EFE3-41B0-8FC5-82383A24F2C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54108"/>
          <a:stretch/>
        </p:blipFill>
        <p:spPr bwMode="auto">
          <a:xfrm>
            <a:off x="410631" y="1731179"/>
            <a:ext cx="1363824" cy="24253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6892B942-51AE-444B-9F2C-F93CD246D0CA}"/>
              </a:ext>
            </a:extLst>
          </p:cNvPr>
          <p:cNvSpPr txBox="1"/>
          <p:nvPr/>
        </p:nvSpPr>
        <p:spPr>
          <a:xfrm>
            <a:off x="348417" y="1952075"/>
            <a:ext cx="1510021" cy="348914"/>
          </a:xfrm>
          <a:prstGeom prst="rect">
            <a:avLst/>
          </a:prstGeom>
          <a:noFill/>
        </p:spPr>
        <p:txBody>
          <a:bodyPr wrap="square" rtlCol="0">
            <a:spAutoFit/>
          </a:bodyPr>
          <a:lstStyle/>
          <a:p>
            <a:pPr algn="ctr"/>
            <a:r>
              <a:rPr lang="en-US" sz="800" b="1" dirty="0"/>
              <a:t>Span when L&amp;O, L&amp;O:SVU and L&amp;O: CI were all on air</a:t>
            </a:r>
          </a:p>
        </p:txBody>
      </p:sp>
      <p:graphicFrame>
        <p:nvGraphicFramePr>
          <p:cNvPr id="41" name="Chart 40">
            <a:extLst>
              <a:ext uri="{FF2B5EF4-FFF2-40B4-BE49-F238E27FC236}">
                <a16:creationId xmlns:a16="http://schemas.microsoft.com/office/drawing/2014/main" id="{E8C975F8-E81B-429E-9D95-D03ADA7478C5}"/>
              </a:ext>
            </a:extLst>
          </p:cNvPr>
          <p:cNvGraphicFramePr/>
          <p:nvPr>
            <p:extLst>
              <p:ext uri="{D42A27DB-BD31-4B8C-83A1-F6EECF244321}">
                <p14:modId xmlns:p14="http://schemas.microsoft.com/office/powerpoint/2010/main" val="4214838702"/>
              </p:ext>
            </p:extLst>
          </p:nvPr>
        </p:nvGraphicFramePr>
        <p:xfrm>
          <a:off x="5530019" y="2295329"/>
          <a:ext cx="1531522" cy="3211255"/>
        </p:xfrm>
        <a:graphic>
          <a:graphicData uri="http://schemas.openxmlformats.org/drawingml/2006/chart">
            <c:chart xmlns:c="http://schemas.openxmlformats.org/drawingml/2006/chart" xmlns:r="http://schemas.openxmlformats.org/officeDocument/2006/relationships" r:id="rId6"/>
          </a:graphicData>
        </a:graphic>
      </p:graphicFrame>
      <p:sp>
        <p:nvSpPr>
          <p:cNvPr id="42" name="TextBox 41">
            <a:extLst>
              <a:ext uri="{FF2B5EF4-FFF2-40B4-BE49-F238E27FC236}">
                <a16:creationId xmlns:a16="http://schemas.microsoft.com/office/drawing/2014/main" id="{DC550EC6-D274-4FEB-8E9A-3C511CB0ECC5}"/>
              </a:ext>
            </a:extLst>
          </p:cNvPr>
          <p:cNvSpPr txBox="1"/>
          <p:nvPr/>
        </p:nvSpPr>
        <p:spPr>
          <a:xfrm>
            <a:off x="5509561" y="5505050"/>
            <a:ext cx="1600374" cy="553998"/>
          </a:xfrm>
          <a:prstGeom prst="rect">
            <a:avLst/>
          </a:prstGeom>
          <a:noFill/>
        </p:spPr>
        <p:txBody>
          <a:bodyPr wrap="square" rtlCol="0">
            <a:spAutoFit/>
          </a:bodyPr>
          <a:lstStyle/>
          <a:p>
            <a:pPr algn="ctr"/>
            <a:r>
              <a:rPr lang="en-US" sz="1000" b="1" u="sng" dirty="0"/>
              <a:t>Employment Increase</a:t>
            </a:r>
          </a:p>
          <a:p>
            <a:pPr algn="ctr"/>
            <a:r>
              <a:rPr lang="en-US" sz="1000" b="1" dirty="0">
                <a:solidFill>
                  <a:srgbClr val="FAB982"/>
                </a:solidFill>
              </a:rPr>
              <a:t>Fitness Trainers: +41%</a:t>
            </a:r>
          </a:p>
          <a:p>
            <a:pPr algn="ctr"/>
            <a:r>
              <a:rPr lang="en-US" sz="1000" b="1" dirty="0"/>
              <a:t>Total: +10%</a:t>
            </a:r>
          </a:p>
        </p:txBody>
      </p:sp>
      <p:sp>
        <p:nvSpPr>
          <p:cNvPr id="45" name="TextBox 44">
            <a:extLst>
              <a:ext uri="{FF2B5EF4-FFF2-40B4-BE49-F238E27FC236}">
                <a16:creationId xmlns:a16="http://schemas.microsoft.com/office/drawing/2014/main" id="{79BDA9FF-5823-48A5-8858-9A81513FA19C}"/>
              </a:ext>
            </a:extLst>
          </p:cNvPr>
          <p:cNvSpPr txBox="1"/>
          <p:nvPr/>
        </p:nvSpPr>
        <p:spPr>
          <a:xfrm>
            <a:off x="5542465" y="2043401"/>
            <a:ext cx="1539534" cy="246221"/>
          </a:xfrm>
          <a:prstGeom prst="rect">
            <a:avLst/>
          </a:prstGeom>
          <a:noFill/>
        </p:spPr>
        <p:txBody>
          <a:bodyPr wrap="square" rtlCol="0">
            <a:spAutoFit/>
          </a:bodyPr>
          <a:lstStyle/>
          <a:p>
            <a:pPr algn="ctr"/>
            <a:r>
              <a:rPr lang="en-US" sz="1000" b="1" dirty="0"/>
              <a:t>Premiered: 2004</a:t>
            </a:r>
          </a:p>
        </p:txBody>
      </p:sp>
      <p:graphicFrame>
        <p:nvGraphicFramePr>
          <p:cNvPr id="47" name="Chart 46">
            <a:extLst>
              <a:ext uri="{FF2B5EF4-FFF2-40B4-BE49-F238E27FC236}">
                <a16:creationId xmlns:a16="http://schemas.microsoft.com/office/drawing/2014/main" id="{EA618087-A693-4D4D-BA7F-E2F0FD7335F9}"/>
              </a:ext>
            </a:extLst>
          </p:cNvPr>
          <p:cNvGraphicFramePr/>
          <p:nvPr>
            <p:extLst>
              <p:ext uri="{D42A27DB-BD31-4B8C-83A1-F6EECF244321}">
                <p14:modId xmlns:p14="http://schemas.microsoft.com/office/powerpoint/2010/main" val="2702182290"/>
              </p:ext>
            </p:extLst>
          </p:nvPr>
        </p:nvGraphicFramePr>
        <p:xfrm>
          <a:off x="7277952" y="2298437"/>
          <a:ext cx="1531522" cy="3211255"/>
        </p:xfrm>
        <a:graphic>
          <a:graphicData uri="http://schemas.openxmlformats.org/drawingml/2006/chart">
            <c:chart xmlns:c="http://schemas.openxmlformats.org/drawingml/2006/chart" xmlns:r="http://schemas.openxmlformats.org/officeDocument/2006/relationships" r:id="rId7"/>
          </a:graphicData>
        </a:graphic>
      </p:graphicFrame>
      <p:sp>
        <p:nvSpPr>
          <p:cNvPr id="48" name="TextBox 47">
            <a:extLst>
              <a:ext uri="{FF2B5EF4-FFF2-40B4-BE49-F238E27FC236}">
                <a16:creationId xmlns:a16="http://schemas.microsoft.com/office/drawing/2014/main" id="{100118D4-E6F7-4EDB-B484-0DA378F73987}"/>
              </a:ext>
            </a:extLst>
          </p:cNvPr>
          <p:cNvSpPr txBox="1"/>
          <p:nvPr/>
        </p:nvSpPr>
        <p:spPr>
          <a:xfrm>
            <a:off x="7210828" y="5508168"/>
            <a:ext cx="1700156" cy="553998"/>
          </a:xfrm>
          <a:prstGeom prst="rect">
            <a:avLst/>
          </a:prstGeom>
          <a:noFill/>
        </p:spPr>
        <p:txBody>
          <a:bodyPr wrap="square" rtlCol="0">
            <a:spAutoFit/>
          </a:bodyPr>
          <a:lstStyle/>
          <a:p>
            <a:pPr algn="ctr"/>
            <a:r>
              <a:rPr lang="en-US" sz="1000" b="1" u="sng" dirty="0"/>
              <a:t>Employment Increase</a:t>
            </a:r>
          </a:p>
          <a:p>
            <a:pPr algn="ctr"/>
            <a:r>
              <a:rPr lang="en-US" sz="1000" b="1" dirty="0">
                <a:solidFill>
                  <a:srgbClr val="C00000"/>
                </a:solidFill>
              </a:rPr>
              <a:t>Interior Designer: +73%</a:t>
            </a:r>
          </a:p>
          <a:p>
            <a:pPr algn="ctr"/>
            <a:r>
              <a:rPr lang="en-US" sz="1000" b="1" dirty="0"/>
              <a:t>Total: +10%</a:t>
            </a:r>
          </a:p>
        </p:txBody>
      </p:sp>
      <p:pic>
        <p:nvPicPr>
          <p:cNvPr id="1034" name="Picture 10" descr="Image result for csi png">
            <a:extLst>
              <a:ext uri="{FF2B5EF4-FFF2-40B4-BE49-F238E27FC236}">
                <a16:creationId xmlns:a16="http://schemas.microsoft.com/office/drawing/2014/main" id="{E6B2E0B7-42B1-445F-99F3-7650C0FDF3E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79593" y="1739840"/>
            <a:ext cx="598693" cy="3110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the biggest loser tv show png">
            <a:extLst>
              <a:ext uri="{FF2B5EF4-FFF2-40B4-BE49-F238E27FC236}">
                <a16:creationId xmlns:a16="http://schemas.microsoft.com/office/drawing/2014/main" id="{E77A7B92-3CD2-4091-AE10-B350BB4FAF4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9573" r="25611"/>
          <a:stretch/>
        </p:blipFill>
        <p:spPr bwMode="auto">
          <a:xfrm>
            <a:off x="5923978" y="1593391"/>
            <a:ext cx="537629" cy="46485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96B503B-E681-4596-80FF-A71760C3295E}"/>
              </a:ext>
            </a:extLst>
          </p:cNvPr>
          <p:cNvSpPr txBox="1"/>
          <p:nvPr/>
        </p:nvSpPr>
        <p:spPr>
          <a:xfrm>
            <a:off x="2096346" y="2049624"/>
            <a:ext cx="1542661" cy="246221"/>
          </a:xfrm>
          <a:prstGeom prst="rect">
            <a:avLst/>
          </a:prstGeom>
          <a:noFill/>
        </p:spPr>
        <p:txBody>
          <a:bodyPr wrap="square" rtlCol="0">
            <a:spAutoFit/>
          </a:bodyPr>
          <a:lstStyle/>
          <a:p>
            <a:pPr algn="ctr"/>
            <a:r>
              <a:rPr lang="en-US" sz="1000" b="1" dirty="0"/>
              <a:t>NCIS Premiered: 2003</a:t>
            </a:r>
          </a:p>
        </p:txBody>
      </p:sp>
      <p:pic>
        <p:nvPicPr>
          <p:cNvPr id="34" name="Picture 12" descr="Image result for law &amp; order png">
            <a:extLst>
              <a:ext uri="{FF2B5EF4-FFF2-40B4-BE49-F238E27FC236}">
                <a16:creationId xmlns:a16="http://schemas.microsoft.com/office/drawing/2014/main" id="{76E0C263-B963-41F4-9C05-B5A566AA7CF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169414" y="1722301"/>
            <a:ext cx="621011" cy="367431"/>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1">
            <a:extLst>
              <a:ext uri="{FF2B5EF4-FFF2-40B4-BE49-F238E27FC236}">
                <a16:creationId xmlns:a16="http://schemas.microsoft.com/office/drawing/2014/main" id="{D3EFDD15-0CC8-4F31-9C33-743E0AFB5515}"/>
              </a:ext>
            </a:extLst>
          </p:cNvPr>
          <p:cNvSpPr>
            <a:spLocks noGrp="1"/>
          </p:cNvSpPr>
          <p:nvPr>
            <p:ph type="ctrTitle"/>
          </p:nvPr>
        </p:nvSpPr>
        <p:spPr>
          <a:xfrm>
            <a:off x="161636" y="460182"/>
            <a:ext cx="8805334" cy="790231"/>
          </a:xfrm>
        </p:spPr>
        <p:txBody>
          <a:bodyPr/>
          <a:lstStyle/>
          <a:p>
            <a:r>
              <a:rPr lang="en-US" sz="2400" dirty="0"/>
              <a:t>This Interest In Occupations Popularized By TV Has Continued Past Graduation And Into People’s Professional Careers</a:t>
            </a:r>
          </a:p>
        </p:txBody>
      </p:sp>
      <p:pic>
        <p:nvPicPr>
          <p:cNvPr id="10" name="Picture 9">
            <a:extLst>
              <a:ext uri="{FF2B5EF4-FFF2-40B4-BE49-F238E27FC236}">
                <a16:creationId xmlns:a16="http://schemas.microsoft.com/office/drawing/2014/main" id="{9B11BD36-D66B-4050-B2FD-C25A3972EFB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40839" y="1673021"/>
            <a:ext cx="621458" cy="350502"/>
          </a:xfrm>
          <a:prstGeom prst="rect">
            <a:avLst/>
          </a:prstGeom>
        </p:spPr>
      </p:pic>
      <p:sp>
        <p:nvSpPr>
          <p:cNvPr id="39" name="TextBox 38">
            <a:extLst>
              <a:ext uri="{FF2B5EF4-FFF2-40B4-BE49-F238E27FC236}">
                <a16:creationId xmlns:a16="http://schemas.microsoft.com/office/drawing/2014/main" id="{44D374D2-2F84-42FA-A4D6-71B56EC2747E}"/>
              </a:ext>
            </a:extLst>
          </p:cNvPr>
          <p:cNvSpPr txBox="1"/>
          <p:nvPr/>
        </p:nvSpPr>
        <p:spPr>
          <a:xfrm>
            <a:off x="7161811" y="1998277"/>
            <a:ext cx="1670022" cy="338554"/>
          </a:xfrm>
          <a:prstGeom prst="rect">
            <a:avLst/>
          </a:prstGeom>
          <a:noFill/>
        </p:spPr>
        <p:txBody>
          <a:bodyPr wrap="square" rtlCol="0">
            <a:spAutoFit/>
          </a:bodyPr>
          <a:lstStyle/>
          <a:p>
            <a:pPr algn="ctr"/>
            <a:r>
              <a:rPr lang="en-US" sz="800" b="1" dirty="0"/>
              <a:t>The “home” TV genre gained popularity in 1999-2000</a:t>
            </a:r>
          </a:p>
        </p:txBody>
      </p:sp>
      <p:pic>
        <p:nvPicPr>
          <p:cNvPr id="3078" name="Picture 6" descr="Image result for hgtv design star tv show logo png">
            <a:extLst>
              <a:ext uri="{FF2B5EF4-FFF2-40B4-BE49-F238E27FC236}">
                <a16:creationId xmlns:a16="http://schemas.microsoft.com/office/drawing/2014/main" id="{DABB2A13-0FE1-4B86-9F25-F46C4012CDA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959813" y="1657560"/>
            <a:ext cx="857250" cy="3429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E05EF5C-1EA6-4A23-9ADE-70A1E71B6DC1}"/>
              </a:ext>
            </a:extLst>
          </p:cNvPr>
          <p:cNvSpPr txBox="1"/>
          <p:nvPr/>
        </p:nvSpPr>
        <p:spPr>
          <a:xfrm>
            <a:off x="429383" y="3212355"/>
            <a:ext cx="706299" cy="246221"/>
          </a:xfrm>
          <a:prstGeom prst="rect">
            <a:avLst/>
          </a:prstGeom>
          <a:noFill/>
        </p:spPr>
        <p:txBody>
          <a:bodyPr wrap="square" rtlCol="0">
            <a:spAutoFit/>
          </a:bodyPr>
          <a:lstStyle/>
          <a:p>
            <a:pPr algn="ctr"/>
            <a:r>
              <a:rPr lang="en-US" sz="1000" b="1" dirty="0"/>
              <a:t>490,000</a:t>
            </a:r>
          </a:p>
        </p:txBody>
      </p:sp>
      <p:sp>
        <p:nvSpPr>
          <p:cNvPr id="33" name="TextBox 32">
            <a:extLst>
              <a:ext uri="{FF2B5EF4-FFF2-40B4-BE49-F238E27FC236}">
                <a16:creationId xmlns:a16="http://schemas.microsoft.com/office/drawing/2014/main" id="{C274BC6C-22F4-442D-BB54-AF73AF5FF36A}"/>
              </a:ext>
            </a:extLst>
          </p:cNvPr>
          <p:cNvSpPr txBox="1"/>
          <p:nvPr/>
        </p:nvSpPr>
        <p:spPr>
          <a:xfrm>
            <a:off x="1030547" y="2776183"/>
            <a:ext cx="770542" cy="246221"/>
          </a:xfrm>
          <a:prstGeom prst="rect">
            <a:avLst/>
          </a:prstGeom>
          <a:noFill/>
        </p:spPr>
        <p:txBody>
          <a:bodyPr wrap="square" rtlCol="0">
            <a:spAutoFit/>
          </a:bodyPr>
          <a:lstStyle/>
          <a:p>
            <a:pPr algn="ctr"/>
            <a:r>
              <a:rPr lang="en-US" sz="1000" b="1" dirty="0"/>
              <a:t>619,530</a:t>
            </a:r>
          </a:p>
        </p:txBody>
      </p:sp>
      <p:sp>
        <p:nvSpPr>
          <p:cNvPr id="43" name="TextBox 42">
            <a:extLst>
              <a:ext uri="{FF2B5EF4-FFF2-40B4-BE49-F238E27FC236}">
                <a16:creationId xmlns:a16="http://schemas.microsoft.com/office/drawing/2014/main" id="{9587C33B-7CCA-4AFE-97C7-B8A5ADD464FA}"/>
              </a:ext>
            </a:extLst>
          </p:cNvPr>
          <p:cNvSpPr txBox="1"/>
          <p:nvPr/>
        </p:nvSpPr>
        <p:spPr>
          <a:xfrm>
            <a:off x="2198493" y="3166804"/>
            <a:ext cx="651632" cy="246221"/>
          </a:xfrm>
          <a:prstGeom prst="rect">
            <a:avLst/>
          </a:prstGeom>
          <a:noFill/>
        </p:spPr>
        <p:txBody>
          <a:bodyPr wrap="square" rtlCol="0">
            <a:spAutoFit/>
          </a:bodyPr>
          <a:lstStyle/>
          <a:p>
            <a:pPr algn="ctr"/>
            <a:r>
              <a:rPr lang="en-US" sz="1000" b="1" dirty="0"/>
              <a:t>87, 480</a:t>
            </a:r>
          </a:p>
        </p:txBody>
      </p:sp>
      <p:sp>
        <p:nvSpPr>
          <p:cNvPr id="44" name="TextBox 43">
            <a:extLst>
              <a:ext uri="{FF2B5EF4-FFF2-40B4-BE49-F238E27FC236}">
                <a16:creationId xmlns:a16="http://schemas.microsoft.com/office/drawing/2014/main" id="{F79020B8-3354-4A01-B11B-FACEF7F3C2B4}"/>
              </a:ext>
            </a:extLst>
          </p:cNvPr>
          <p:cNvSpPr txBox="1"/>
          <p:nvPr/>
        </p:nvSpPr>
        <p:spPr>
          <a:xfrm>
            <a:off x="2759778" y="2806886"/>
            <a:ext cx="799910" cy="246221"/>
          </a:xfrm>
          <a:prstGeom prst="rect">
            <a:avLst/>
          </a:prstGeom>
          <a:noFill/>
        </p:spPr>
        <p:txBody>
          <a:bodyPr wrap="square" rtlCol="0">
            <a:spAutoFit/>
          </a:bodyPr>
          <a:lstStyle/>
          <a:p>
            <a:pPr algn="ctr"/>
            <a:r>
              <a:rPr lang="en-US" sz="1000" b="1" dirty="0"/>
              <a:t>104,980</a:t>
            </a:r>
          </a:p>
        </p:txBody>
      </p:sp>
      <p:sp>
        <p:nvSpPr>
          <p:cNvPr id="46" name="TextBox 45">
            <a:extLst>
              <a:ext uri="{FF2B5EF4-FFF2-40B4-BE49-F238E27FC236}">
                <a16:creationId xmlns:a16="http://schemas.microsoft.com/office/drawing/2014/main" id="{6FA24B69-C72C-45EC-A8F0-0D32CA0EA125}"/>
              </a:ext>
            </a:extLst>
          </p:cNvPr>
          <p:cNvSpPr txBox="1"/>
          <p:nvPr/>
        </p:nvSpPr>
        <p:spPr>
          <a:xfrm>
            <a:off x="3866446" y="3978403"/>
            <a:ext cx="799910" cy="246221"/>
          </a:xfrm>
          <a:prstGeom prst="rect">
            <a:avLst/>
          </a:prstGeom>
          <a:noFill/>
        </p:spPr>
        <p:txBody>
          <a:bodyPr wrap="square" rtlCol="0">
            <a:spAutoFit/>
          </a:bodyPr>
          <a:lstStyle/>
          <a:p>
            <a:pPr algn="ctr"/>
            <a:r>
              <a:rPr lang="en-US" sz="1000" b="1" dirty="0"/>
              <a:t>6,150</a:t>
            </a:r>
          </a:p>
        </p:txBody>
      </p:sp>
      <p:sp>
        <p:nvSpPr>
          <p:cNvPr id="49" name="TextBox 48">
            <a:extLst>
              <a:ext uri="{FF2B5EF4-FFF2-40B4-BE49-F238E27FC236}">
                <a16:creationId xmlns:a16="http://schemas.microsoft.com/office/drawing/2014/main" id="{73A65791-EC4A-4A0B-A654-4E685538286D}"/>
              </a:ext>
            </a:extLst>
          </p:cNvPr>
          <p:cNvSpPr txBox="1"/>
          <p:nvPr/>
        </p:nvSpPr>
        <p:spPr>
          <a:xfrm>
            <a:off x="4478331" y="2670828"/>
            <a:ext cx="799910" cy="246221"/>
          </a:xfrm>
          <a:prstGeom prst="rect">
            <a:avLst/>
          </a:prstGeom>
          <a:noFill/>
        </p:spPr>
        <p:txBody>
          <a:bodyPr wrap="square" rtlCol="0">
            <a:spAutoFit/>
          </a:bodyPr>
          <a:lstStyle/>
          <a:p>
            <a:pPr algn="ctr"/>
            <a:r>
              <a:rPr lang="en-US" sz="1000" b="1" dirty="0"/>
              <a:t>14,800</a:t>
            </a:r>
          </a:p>
        </p:txBody>
      </p:sp>
      <p:sp>
        <p:nvSpPr>
          <p:cNvPr id="50" name="TextBox 49">
            <a:extLst>
              <a:ext uri="{FF2B5EF4-FFF2-40B4-BE49-F238E27FC236}">
                <a16:creationId xmlns:a16="http://schemas.microsoft.com/office/drawing/2014/main" id="{D40C6EFC-C6AC-43B9-BECA-F38383EF9F35}"/>
              </a:ext>
            </a:extLst>
          </p:cNvPr>
          <p:cNvSpPr txBox="1"/>
          <p:nvPr/>
        </p:nvSpPr>
        <p:spPr>
          <a:xfrm>
            <a:off x="5577977" y="3562675"/>
            <a:ext cx="799910" cy="246221"/>
          </a:xfrm>
          <a:prstGeom prst="rect">
            <a:avLst/>
          </a:prstGeom>
          <a:noFill/>
        </p:spPr>
        <p:txBody>
          <a:bodyPr wrap="square" rtlCol="0">
            <a:spAutoFit/>
          </a:bodyPr>
          <a:lstStyle/>
          <a:p>
            <a:pPr algn="ctr"/>
            <a:r>
              <a:rPr lang="en-US" sz="1000" b="1" dirty="0"/>
              <a:t>182,280</a:t>
            </a:r>
          </a:p>
        </p:txBody>
      </p:sp>
      <p:sp>
        <p:nvSpPr>
          <p:cNvPr id="51" name="TextBox 50">
            <a:extLst>
              <a:ext uri="{FF2B5EF4-FFF2-40B4-BE49-F238E27FC236}">
                <a16:creationId xmlns:a16="http://schemas.microsoft.com/office/drawing/2014/main" id="{B2CA89E2-512B-4C6A-A118-9DE0E133807E}"/>
              </a:ext>
            </a:extLst>
          </p:cNvPr>
          <p:cNvSpPr txBox="1"/>
          <p:nvPr/>
        </p:nvSpPr>
        <p:spPr>
          <a:xfrm>
            <a:off x="6201670" y="3029333"/>
            <a:ext cx="799910" cy="246221"/>
          </a:xfrm>
          <a:prstGeom prst="rect">
            <a:avLst/>
          </a:prstGeom>
          <a:noFill/>
        </p:spPr>
        <p:txBody>
          <a:bodyPr wrap="square" rtlCol="0">
            <a:spAutoFit/>
          </a:bodyPr>
          <a:lstStyle/>
          <a:p>
            <a:pPr algn="ctr"/>
            <a:r>
              <a:rPr lang="en-US" sz="1000" b="1" dirty="0"/>
              <a:t>257,410</a:t>
            </a:r>
          </a:p>
        </p:txBody>
      </p:sp>
      <p:sp>
        <p:nvSpPr>
          <p:cNvPr id="52" name="TextBox 51">
            <a:extLst>
              <a:ext uri="{FF2B5EF4-FFF2-40B4-BE49-F238E27FC236}">
                <a16:creationId xmlns:a16="http://schemas.microsoft.com/office/drawing/2014/main" id="{D666EF20-109D-4052-A665-8711BB5EA305}"/>
              </a:ext>
            </a:extLst>
          </p:cNvPr>
          <p:cNvSpPr txBox="1"/>
          <p:nvPr/>
        </p:nvSpPr>
        <p:spPr>
          <a:xfrm>
            <a:off x="7334961" y="3782554"/>
            <a:ext cx="799910" cy="246221"/>
          </a:xfrm>
          <a:prstGeom prst="rect">
            <a:avLst/>
          </a:prstGeom>
          <a:noFill/>
        </p:spPr>
        <p:txBody>
          <a:bodyPr wrap="square" rtlCol="0">
            <a:spAutoFit/>
          </a:bodyPr>
          <a:lstStyle/>
          <a:p>
            <a:pPr algn="ctr"/>
            <a:r>
              <a:rPr lang="en-US" sz="1000" b="1" dirty="0"/>
              <a:t>30,680</a:t>
            </a:r>
          </a:p>
        </p:txBody>
      </p:sp>
      <p:sp>
        <p:nvSpPr>
          <p:cNvPr id="53" name="TextBox 52">
            <a:extLst>
              <a:ext uri="{FF2B5EF4-FFF2-40B4-BE49-F238E27FC236}">
                <a16:creationId xmlns:a16="http://schemas.microsoft.com/office/drawing/2014/main" id="{D588B622-24DF-495F-A2CC-81F9689BAC74}"/>
              </a:ext>
            </a:extLst>
          </p:cNvPr>
          <p:cNvSpPr txBox="1"/>
          <p:nvPr/>
        </p:nvSpPr>
        <p:spPr>
          <a:xfrm>
            <a:off x="7950935" y="2965508"/>
            <a:ext cx="799910" cy="246221"/>
          </a:xfrm>
          <a:prstGeom prst="rect">
            <a:avLst/>
          </a:prstGeom>
          <a:noFill/>
        </p:spPr>
        <p:txBody>
          <a:bodyPr wrap="square" rtlCol="0">
            <a:spAutoFit/>
          </a:bodyPr>
          <a:lstStyle/>
          <a:p>
            <a:pPr algn="ctr"/>
            <a:r>
              <a:rPr lang="en-US" sz="1000" b="1" dirty="0"/>
              <a:t>53,160</a:t>
            </a:r>
          </a:p>
        </p:txBody>
      </p:sp>
      <p:pic>
        <p:nvPicPr>
          <p:cNvPr id="1026" name="Picture 2" descr="Image result for ncis tv show png">
            <a:extLst>
              <a:ext uri="{FF2B5EF4-FFF2-40B4-BE49-F238E27FC236}">
                <a16:creationId xmlns:a16="http://schemas.microsoft.com/office/drawing/2014/main" id="{3963F825-D348-469D-B750-F07AE78076F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814659" y="1794946"/>
            <a:ext cx="809468" cy="213750"/>
          </a:xfrm>
          <a:prstGeom prst="rect">
            <a:avLst/>
          </a:prstGeom>
          <a:noFill/>
          <a:extLst>
            <a:ext uri="{909E8E84-426E-40DD-AFC4-6F175D3DCCD1}">
              <a14:hiddenFill xmlns:a14="http://schemas.microsoft.com/office/drawing/2010/main">
                <a:solidFill>
                  <a:srgbClr val="FFFFFF"/>
                </a:solidFill>
              </a14:hiddenFill>
            </a:ext>
          </a:extLst>
        </p:spPr>
      </p:pic>
      <p:sp>
        <p:nvSpPr>
          <p:cNvPr id="54" name="Text Placeholder 4">
            <a:extLst>
              <a:ext uri="{FF2B5EF4-FFF2-40B4-BE49-F238E27FC236}">
                <a16:creationId xmlns:a16="http://schemas.microsoft.com/office/drawing/2014/main" id="{9A5D68CC-4CEE-47CD-8153-F96593B63E0B}"/>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2220118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9E91F2-65FC-435B-BEA4-16A475EFDE39}"/>
              </a:ext>
            </a:extLst>
          </p:cNvPr>
          <p:cNvSpPr/>
          <p:nvPr/>
        </p:nvSpPr>
        <p:spPr>
          <a:xfrm>
            <a:off x="0" y="0"/>
            <a:ext cx="9144000" cy="6858000"/>
          </a:xfrm>
          <a:prstGeom prst="rect">
            <a:avLst/>
          </a:prstGeom>
          <a:gradFill>
            <a:gsLst>
              <a:gs pos="62000">
                <a:srgbClr val="5383B7"/>
              </a:gs>
              <a:gs pos="88000">
                <a:srgbClr val="50C8A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90FA01-218A-45EC-B361-E90606229771}"/>
              </a:ext>
            </a:extLst>
          </p:cNvPr>
          <p:cNvSpPr txBox="1"/>
          <p:nvPr/>
        </p:nvSpPr>
        <p:spPr>
          <a:xfrm>
            <a:off x="0" y="2258009"/>
            <a:ext cx="9144000" cy="1200329"/>
          </a:xfrm>
          <a:prstGeom prst="rect">
            <a:avLst/>
          </a:prstGeom>
          <a:noFill/>
        </p:spPr>
        <p:txBody>
          <a:bodyPr wrap="square" rtlCol="0">
            <a:spAutoFit/>
          </a:bodyPr>
          <a:lstStyle/>
          <a:p>
            <a:pPr algn="ctr"/>
            <a:r>
              <a:rPr lang="en-US" sz="3200" b="1" dirty="0">
                <a:solidFill>
                  <a:schemeClr val="bg1"/>
                </a:solidFill>
              </a:rPr>
              <a:t>No Platform Drives </a:t>
            </a:r>
            <a:r>
              <a:rPr lang="en-US" sz="4000" b="1" i="1" u="sng" dirty="0">
                <a:solidFill>
                  <a:srgbClr val="FAB982"/>
                </a:solidFill>
              </a:rPr>
              <a:t>Change</a:t>
            </a:r>
            <a:r>
              <a:rPr lang="en-US" sz="3200" b="1" dirty="0">
                <a:solidFill>
                  <a:schemeClr val="bg1"/>
                </a:solidFill>
              </a:rPr>
              <a:t> </a:t>
            </a:r>
          </a:p>
          <a:p>
            <a:pPr algn="ctr"/>
            <a:r>
              <a:rPr lang="en-US" sz="3200" b="1" dirty="0">
                <a:solidFill>
                  <a:schemeClr val="bg1"/>
                </a:solidFill>
              </a:rPr>
              <a:t>Like TV’s Premium Video-At-Scale</a:t>
            </a:r>
          </a:p>
        </p:txBody>
      </p:sp>
    </p:spTree>
    <p:extLst>
      <p:ext uri="{BB962C8B-B14F-4D97-AF65-F5344CB8AC3E}">
        <p14:creationId xmlns:p14="http://schemas.microsoft.com/office/powerpoint/2010/main" val="3329328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D4C5-13AA-4767-B551-24C6A4CBFA52}"/>
              </a:ext>
            </a:extLst>
          </p:cNvPr>
          <p:cNvSpPr>
            <a:spLocks noGrp="1"/>
          </p:cNvSpPr>
          <p:nvPr>
            <p:ph type="ctrTitle"/>
          </p:nvPr>
        </p:nvSpPr>
        <p:spPr>
          <a:xfrm>
            <a:off x="161636" y="412394"/>
            <a:ext cx="8805334" cy="890396"/>
          </a:xfrm>
        </p:spPr>
        <p:txBody>
          <a:bodyPr/>
          <a:lstStyle/>
          <a:p>
            <a:r>
              <a:rPr lang="en-US" dirty="0"/>
              <a:t>Investigative TV News Reporting Has The Ability To Influence Society, Public Policy &amp; The Law </a:t>
            </a:r>
          </a:p>
        </p:txBody>
      </p:sp>
      <p:grpSp>
        <p:nvGrpSpPr>
          <p:cNvPr id="4" name="Group 3">
            <a:extLst>
              <a:ext uri="{FF2B5EF4-FFF2-40B4-BE49-F238E27FC236}">
                <a16:creationId xmlns:a16="http://schemas.microsoft.com/office/drawing/2014/main" id="{D96AAA01-3226-4C2D-A618-2622E11035CB}"/>
              </a:ext>
            </a:extLst>
          </p:cNvPr>
          <p:cNvGrpSpPr/>
          <p:nvPr/>
        </p:nvGrpSpPr>
        <p:grpSpPr>
          <a:xfrm>
            <a:off x="630681" y="1408696"/>
            <a:ext cx="3470987" cy="1752450"/>
            <a:chOff x="630681" y="1408696"/>
            <a:chExt cx="3470987" cy="1752450"/>
          </a:xfrm>
        </p:grpSpPr>
        <p:pic>
          <p:nvPicPr>
            <p:cNvPr id="7" name="Picture 6">
              <a:extLst>
                <a:ext uri="{FF2B5EF4-FFF2-40B4-BE49-F238E27FC236}">
                  <a16:creationId xmlns:a16="http://schemas.microsoft.com/office/drawing/2014/main" id="{C9B90E7D-50CD-4265-935C-129C7823F3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0681" y="1834209"/>
              <a:ext cx="3470987" cy="1326937"/>
            </a:xfrm>
            <a:prstGeom prst="rect">
              <a:avLst/>
            </a:prstGeom>
            <a:ln>
              <a:solidFill>
                <a:schemeClr val="tx1"/>
              </a:solidFill>
            </a:ln>
          </p:spPr>
        </p:pic>
        <p:pic>
          <p:nvPicPr>
            <p:cNvPr id="8" name="Picture 2" descr="Image result for 60 minutes tv show logo">
              <a:extLst>
                <a:ext uri="{FF2B5EF4-FFF2-40B4-BE49-F238E27FC236}">
                  <a16:creationId xmlns:a16="http://schemas.microsoft.com/office/drawing/2014/main" id="{01EF23F5-7AF0-49F5-B9BE-61E6075161C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681" y="1408696"/>
              <a:ext cx="750251" cy="42014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C321DC53-C0CE-4D2B-AAC8-4D0A28868C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10181" y="1856784"/>
            <a:ext cx="3872204" cy="1903445"/>
          </a:xfrm>
          <a:prstGeom prst="rect">
            <a:avLst/>
          </a:prstGeom>
          <a:ln>
            <a:solidFill>
              <a:schemeClr val="tx1"/>
            </a:solidFill>
          </a:ln>
        </p:spPr>
      </p:pic>
      <p:pic>
        <p:nvPicPr>
          <p:cNvPr id="10" name="Picture 9">
            <a:extLst>
              <a:ext uri="{FF2B5EF4-FFF2-40B4-BE49-F238E27FC236}">
                <a16:creationId xmlns:a16="http://schemas.microsoft.com/office/drawing/2014/main" id="{2ADFD426-6F5C-4A7F-9566-2E12D9F82D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10181" y="1621341"/>
            <a:ext cx="2015412" cy="235443"/>
          </a:xfrm>
          <a:prstGeom prst="rect">
            <a:avLst/>
          </a:prstGeom>
        </p:spPr>
      </p:pic>
      <p:sp>
        <p:nvSpPr>
          <p:cNvPr id="14" name="Rectangle 13">
            <a:extLst>
              <a:ext uri="{FF2B5EF4-FFF2-40B4-BE49-F238E27FC236}">
                <a16:creationId xmlns:a16="http://schemas.microsoft.com/office/drawing/2014/main" id="{E5A40D1E-2EF7-41FA-83DB-01FA1D566157}"/>
              </a:ext>
            </a:extLst>
          </p:cNvPr>
          <p:cNvSpPr/>
          <p:nvPr/>
        </p:nvSpPr>
        <p:spPr>
          <a:xfrm>
            <a:off x="5010181" y="3161146"/>
            <a:ext cx="3872204" cy="59908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91913A5D-4AAD-412D-ABDD-E365E8083828}"/>
              </a:ext>
            </a:extLst>
          </p:cNvPr>
          <p:cNvGrpSpPr/>
          <p:nvPr/>
        </p:nvGrpSpPr>
        <p:grpSpPr>
          <a:xfrm>
            <a:off x="406282" y="4551196"/>
            <a:ext cx="4087904" cy="1125074"/>
            <a:chOff x="329141" y="4247602"/>
            <a:chExt cx="5325859" cy="1595490"/>
          </a:xfrm>
        </p:grpSpPr>
        <p:sp>
          <p:nvSpPr>
            <p:cNvPr id="20" name="Rectangle 19">
              <a:extLst>
                <a:ext uri="{FF2B5EF4-FFF2-40B4-BE49-F238E27FC236}">
                  <a16:creationId xmlns:a16="http://schemas.microsoft.com/office/drawing/2014/main" id="{EE3CB1DD-A70E-4604-BAFD-FB9E0B42A098}"/>
                </a:ext>
              </a:extLst>
            </p:cNvPr>
            <p:cNvSpPr/>
            <p:nvPr/>
          </p:nvSpPr>
          <p:spPr>
            <a:xfrm>
              <a:off x="329141" y="4247602"/>
              <a:ext cx="5325859" cy="159549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EF7CDBF-E84F-4504-9DFF-CBE66F70FFED}"/>
                </a:ext>
              </a:extLst>
            </p:cNvPr>
            <p:cNvGrpSpPr/>
            <p:nvPr/>
          </p:nvGrpSpPr>
          <p:grpSpPr>
            <a:xfrm>
              <a:off x="419878" y="4308158"/>
              <a:ext cx="5235122" cy="1504384"/>
              <a:chOff x="419878" y="4308158"/>
              <a:chExt cx="5235122" cy="1504384"/>
            </a:xfrm>
          </p:grpSpPr>
          <p:pic>
            <p:nvPicPr>
              <p:cNvPr id="18" name="Picture 17">
                <a:extLst>
                  <a:ext uri="{FF2B5EF4-FFF2-40B4-BE49-F238E27FC236}">
                    <a16:creationId xmlns:a16="http://schemas.microsoft.com/office/drawing/2014/main" id="{37FD7117-D32A-4141-880B-ED56717D9F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19673" y="4681728"/>
                <a:ext cx="4417894" cy="1130814"/>
              </a:xfrm>
              <a:prstGeom prst="rect">
                <a:avLst/>
              </a:prstGeom>
            </p:spPr>
          </p:pic>
          <p:pic>
            <p:nvPicPr>
              <p:cNvPr id="33" name="Picture 32">
                <a:extLst>
                  <a:ext uri="{FF2B5EF4-FFF2-40B4-BE49-F238E27FC236}">
                    <a16:creationId xmlns:a16="http://schemas.microsoft.com/office/drawing/2014/main" id="{1EDA9250-B6F1-4264-A192-38E1620305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9878" y="4308158"/>
                <a:ext cx="5235122" cy="409860"/>
              </a:xfrm>
              <a:prstGeom prst="rect">
                <a:avLst/>
              </a:prstGeom>
            </p:spPr>
          </p:pic>
        </p:grpSp>
      </p:grpSp>
      <p:pic>
        <p:nvPicPr>
          <p:cNvPr id="22" name="Picture 21">
            <a:extLst>
              <a:ext uri="{FF2B5EF4-FFF2-40B4-BE49-F238E27FC236}">
                <a16:creationId xmlns:a16="http://schemas.microsoft.com/office/drawing/2014/main" id="{367FE3A2-B70D-485D-82A0-0C92400BCD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6282" y="3510318"/>
            <a:ext cx="1059198" cy="576204"/>
          </a:xfrm>
          <a:prstGeom prst="rect">
            <a:avLst/>
          </a:prstGeom>
        </p:spPr>
      </p:pic>
      <p:pic>
        <p:nvPicPr>
          <p:cNvPr id="23" name="Picture 22">
            <a:extLst>
              <a:ext uri="{FF2B5EF4-FFF2-40B4-BE49-F238E27FC236}">
                <a16:creationId xmlns:a16="http://schemas.microsoft.com/office/drawing/2014/main" id="{0B8237E0-B6F2-4CC4-B0CC-82776C7BEAA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6282" y="4087014"/>
            <a:ext cx="4087904" cy="460427"/>
          </a:xfrm>
          <a:prstGeom prst="rect">
            <a:avLst/>
          </a:prstGeom>
          <a:ln>
            <a:solidFill>
              <a:schemeClr val="tx1"/>
            </a:solidFill>
          </a:ln>
        </p:spPr>
      </p:pic>
      <p:pic>
        <p:nvPicPr>
          <p:cNvPr id="26" name="Picture 25">
            <a:extLst>
              <a:ext uri="{FF2B5EF4-FFF2-40B4-BE49-F238E27FC236}">
                <a16:creationId xmlns:a16="http://schemas.microsoft.com/office/drawing/2014/main" id="{5AE8DD93-0CC2-4644-A250-3B946750A46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680687" y="4483967"/>
            <a:ext cx="3939879" cy="1141138"/>
          </a:xfrm>
          <a:prstGeom prst="rect">
            <a:avLst/>
          </a:prstGeom>
          <a:ln>
            <a:solidFill>
              <a:schemeClr val="tx1"/>
            </a:solidFill>
          </a:ln>
        </p:spPr>
      </p:pic>
      <p:pic>
        <p:nvPicPr>
          <p:cNvPr id="40" name="Picture 2" descr="Image result for 60 minutes tv show logo">
            <a:extLst>
              <a:ext uri="{FF2B5EF4-FFF2-40B4-BE49-F238E27FC236}">
                <a16:creationId xmlns:a16="http://schemas.microsoft.com/office/drawing/2014/main" id="{97996E38-C3E5-4286-859D-D5138AD389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65955" y="4058529"/>
            <a:ext cx="750251" cy="42014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AA45D2D-02C1-4F6B-B873-84692996DCA2}"/>
              </a:ext>
            </a:extLst>
          </p:cNvPr>
          <p:cNvGrpSpPr/>
          <p:nvPr/>
        </p:nvGrpSpPr>
        <p:grpSpPr>
          <a:xfrm>
            <a:off x="1608571" y="2981084"/>
            <a:ext cx="3267397" cy="912335"/>
            <a:chOff x="-1944625" y="2353727"/>
            <a:chExt cx="3899845" cy="988047"/>
          </a:xfrm>
        </p:grpSpPr>
        <p:pic>
          <p:nvPicPr>
            <p:cNvPr id="21" name="Picture 20">
              <a:extLst>
                <a:ext uri="{FF2B5EF4-FFF2-40B4-BE49-F238E27FC236}">
                  <a16:creationId xmlns:a16="http://schemas.microsoft.com/office/drawing/2014/main" id="{8D3056F4-4EB7-4BAC-9156-13C9E427C52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7922" t="44578" r="39545" b="44445"/>
            <a:stretch/>
          </p:blipFill>
          <p:spPr>
            <a:xfrm>
              <a:off x="-1944625" y="2777162"/>
              <a:ext cx="3889249" cy="564612"/>
            </a:xfrm>
            <a:prstGeom prst="rect">
              <a:avLst/>
            </a:prstGeom>
            <a:ln>
              <a:solidFill>
                <a:schemeClr val="tx1"/>
              </a:solidFill>
            </a:ln>
          </p:spPr>
        </p:pic>
        <p:pic>
          <p:nvPicPr>
            <p:cNvPr id="25" name="Picture 2" descr="Image result for 60 minutes tv show logo">
              <a:extLst>
                <a:ext uri="{FF2B5EF4-FFF2-40B4-BE49-F238E27FC236}">
                  <a16:creationId xmlns:a16="http://schemas.microsoft.com/office/drawing/2014/main" id="{12622B3B-DDBA-4ADA-A1EB-486DFFAA2EA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204969" y="2353727"/>
              <a:ext cx="750251" cy="42014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 Placeholder 4">
            <a:extLst>
              <a:ext uri="{FF2B5EF4-FFF2-40B4-BE49-F238E27FC236}">
                <a16:creationId xmlns:a16="http://schemas.microsoft.com/office/drawing/2014/main" id="{8AC047FE-B132-41AF-97DB-154FA4DDE28E}"/>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1816442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D4C5-13AA-4767-B551-24C6A4CBFA52}"/>
              </a:ext>
            </a:extLst>
          </p:cNvPr>
          <p:cNvSpPr>
            <a:spLocks noGrp="1"/>
          </p:cNvSpPr>
          <p:nvPr>
            <p:ph type="ctrTitle"/>
          </p:nvPr>
        </p:nvSpPr>
        <p:spPr>
          <a:xfrm>
            <a:off x="161636" y="343908"/>
            <a:ext cx="8805334" cy="796116"/>
          </a:xfrm>
        </p:spPr>
        <p:txBody>
          <a:bodyPr/>
          <a:lstStyle/>
          <a:p>
            <a:r>
              <a:rPr lang="en-US" dirty="0">
                <a:solidFill>
                  <a:schemeClr val="tx1"/>
                </a:solidFill>
              </a:rPr>
              <a:t>TV Programs &amp; Their “Scale Of Voice” Have The Power </a:t>
            </a:r>
            <a:br>
              <a:rPr lang="en-US" dirty="0">
                <a:solidFill>
                  <a:schemeClr val="tx1"/>
                </a:solidFill>
              </a:rPr>
            </a:br>
            <a:r>
              <a:rPr lang="en-US" dirty="0">
                <a:solidFill>
                  <a:schemeClr val="tx1"/>
                </a:solidFill>
              </a:rPr>
              <a:t>To Change Opinions And Perceptions Around Social Issues</a:t>
            </a:r>
          </a:p>
        </p:txBody>
      </p:sp>
      <p:sp>
        <p:nvSpPr>
          <p:cNvPr id="15" name="TextBox 14"/>
          <p:cNvSpPr txBox="1"/>
          <p:nvPr/>
        </p:nvSpPr>
        <p:spPr>
          <a:xfrm>
            <a:off x="4427899" y="3752408"/>
            <a:ext cx="2659695" cy="461665"/>
          </a:xfrm>
          <a:prstGeom prst="rect">
            <a:avLst/>
          </a:prstGeom>
          <a:noFill/>
        </p:spPr>
        <p:txBody>
          <a:bodyPr wrap="square" rtlCol="0">
            <a:spAutoFit/>
          </a:bodyPr>
          <a:lstStyle/>
          <a:p>
            <a:pPr algn="ctr"/>
            <a:r>
              <a:rPr lang="en-US" sz="800" b="1" i="1" dirty="0"/>
              <a:t>Jane the Virgin</a:t>
            </a:r>
            <a:r>
              <a:rPr lang="en-US" sz="800" b="1" dirty="0"/>
              <a:t> addressed Immigration Reform prior to the 2016 Presidential Election and encouraged viewers to get out and vote</a:t>
            </a:r>
            <a:endParaRPr lang="en-US" sz="800" b="1" i="1" dirty="0"/>
          </a:p>
        </p:txBody>
      </p:sp>
      <p:grpSp>
        <p:nvGrpSpPr>
          <p:cNvPr id="12" name="Group 11"/>
          <p:cNvGrpSpPr/>
          <p:nvPr/>
        </p:nvGrpSpPr>
        <p:grpSpPr>
          <a:xfrm>
            <a:off x="4732775" y="4238289"/>
            <a:ext cx="1999098" cy="1479730"/>
            <a:chOff x="3790321" y="2175404"/>
            <a:chExt cx="2531506" cy="1822213"/>
          </a:xfrm>
        </p:grpSpPr>
        <p:pic>
          <p:nvPicPr>
            <p:cNvPr id="1029" name="Picture 5"/>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54709" y="2301683"/>
              <a:ext cx="2467118" cy="1695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569741">
              <a:off x="3790321" y="2175404"/>
              <a:ext cx="403953" cy="15023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6"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92586" y="4497783"/>
            <a:ext cx="2180012" cy="4740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6" name="Group 15"/>
          <p:cNvGrpSpPr/>
          <p:nvPr/>
        </p:nvGrpSpPr>
        <p:grpSpPr>
          <a:xfrm>
            <a:off x="2430101" y="3796087"/>
            <a:ext cx="2104982" cy="638767"/>
            <a:chOff x="-1865167" y="1328229"/>
            <a:chExt cx="3271686" cy="1002322"/>
          </a:xfrm>
        </p:grpSpPr>
        <p:pic>
          <p:nvPicPr>
            <p:cNvPr id="1035"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65167" y="1616122"/>
              <a:ext cx="3271686" cy="7144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7"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65167" y="1328229"/>
              <a:ext cx="1454912" cy="2779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9" name="TextBox 28"/>
          <p:cNvSpPr txBox="1"/>
          <p:nvPr/>
        </p:nvSpPr>
        <p:spPr>
          <a:xfrm>
            <a:off x="2351185" y="4987227"/>
            <a:ext cx="2213118" cy="707886"/>
          </a:xfrm>
          <a:prstGeom prst="rect">
            <a:avLst/>
          </a:prstGeom>
          <a:noFill/>
        </p:spPr>
        <p:txBody>
          <a:bodyPr wrap="square" rtlCol="0">
            <a:spAutoFit/>
          </a:bodyPr>
          <a:lstStyle/>
          <a:p>
            <a:pPr algn="ctr"/>
            <a:r>
              <a:rPr lang="en-US" sz="800" b="1" i="1" dirty="0"/>
              <a:t>Fresh Off The Boat</a:t>
            </a:r>
            <a:r>
              <a:rPr lang="en-US" sz="800" b="1" dirty="0"/>
              <a:t> is the first TV show about an Asian-American family in 20 years, and provides Asian-American viewers with representation in mainstream media</a:t>
            </a:r>
            <a:endParaRPr lang="en-US" sz="800" b="1" i="1" dirty="0"/>
          </a:p>
        </p:txBody>
      </p:sp>
      <p:pic>
        <p:nvPicPr>
          <p:cNvPr id="102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5875" y="1782068"/>
            <a:ext cx="2193465" cy="15834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287845" y="3345826"/>
            <a:ext cx="2483188" cy="461665"/>
          </a:xfrm>
          <a:prstGeom prst="rect">
            <a:avLst/>
          </a:prstGeom>
          <a:noFill/>
        </p:spPr>
        <p:txBody>
          <a:bodyPr wrap="square" rtlCol="0">
            <a:spAutoFit/>
          </a:bodyPr>
          <a:lstStyle/>
          <a:p>
            <a:pPr algn="ctr"/>
            <a:r>
              <a:rPr lang="en-US" sz="800" b="1" i="1" dirty="0"/>
              <a:t>Modern Family</a:t>
            </a:r>
            <a:r>
              <a:rPr lang="en-US" sz="800" b="1" dirty="0"/>
              <a:t> came out in 2009, the same year a Gallup poll reports positive opinions towards gay marriage ticked upwards</a:t>
            </a:r>
            <a:endParaRPr lang="en-US" sz="800" b="1" i="1" dirty="0"/>
          </a:p>
        </p:txBody>
      </p:sp>
      <p:pic>
        <p:nvPicPr>
          <p:cNvPr id="1028"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6200000">
            <a:off x="610941" y="1378062"/>
            <a:ext cx="429653" cy="167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24"/>
          <p:cNvGrpSpPr/>
          <p:nvPr/>
        </p:nvGrpSpPr>
        <p:grpSpPr>
          <a:xfrm>
            <a:off x="287845" y="3932386"/>
            <a:ext cx="1923669" cy="441449"/>
            <a:chOff x="-1628600" y="3583431"/>
            <a:chExt cx="1923669" cy="441449"/>
          </a:xfrm>
        </p:grpSpPr>
        <p:pic>
          <p:nvPicPr>
            <p:cNvPr id="28" name="Picture 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6200000">
              <a:off x="-1768833" y="3731665"/>
              <a:ext cx="433447" cy="1529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70726" y="3583431"/>
              <a:ext cx="1765795" cy="4414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6" name="TextBox 25"/>
          <p:cNvSpPr txBox="1"/>
          <p:nvPr/>
        </p:nvSpPr>
        <p:spPr>
          <a:xfrm>
            <a:off x="154675" y="5383469"/>
            <a:ext cx="2271329" cy="584775"/>
          </a:xfrm>
          <a:prstGeom prst="rect">
            <a:avLst/>
          </a:prstGeom>
          <a:noFill/>
        </p:spPr>
        <p:txBody>
          <a:bodyPr wrap="square" rtlCol="0">
            <a:spAutoFit/>
          </a:bodyPr>
          <a:lstStyle/>
          <a:p>
            <a:pPr algn="ctr"/>
            <a:r>
              <a:rPr lang="en-US" sz="800" b="1" i="1" dirty="0"/>
              <a:t>Will &amp; Grace</a:t>
            </a:r>
            <a:r>
              <a:rPr lang="en-US" sz="800" b="1" dirty="0"/>
              <a:t>, which recently returned on NBC, has been credited with aiding LGBTQ rights, and has even been included in The Smithsonian’s LGBT history collection</a:t>
            </a:r>
            <a:endParaRPr lang="en-US" sz="800" b="1" i="1" dirty="0"/>
          </a:p>
        </p:txBody>
      </p:sp>
      <p:pic>
        <p:nvPicPr>
          <p:cNvPr id="31"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05894" y="1258941"/>
            <a:ext cx="1293425" cy="4617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descr="Related image"/>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15266" y="4448523"/>
            <a:ext cx="1638151" cy="9360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996042" y="3736336"/>
            <a:ext cx="1970928" cy="342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7" descr="Related image"/>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8495930" y="3890847"/>
            <a:ext cx="411961" cy="1489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33" name="Picture 9" descr="https://pixel.nymag.com/imgs/daily/vulture/2017/03/28/28-legion.w710.h473.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073386" y="4153110"/>
            <a:ext cx="1816239" cy="12099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6897950" y="5391790"/>
            <a:ext cx="2150781" cy="461665"/>
          </a:xfrm>
          <a:prstGeom prst="rect">
            <a:avLst/>
          </a:prstGeom>
          <a:noFill/>
        </p:spPr>
        <p:txBody>
          <a:bodyPr wrap="square" rtlCol="0">
            <a:spAutoFit/>
          </a:bodyPr>
          <a:lstStyle/>
          <a:p>
            <a:pPr algn="ctr"/>
            <a:r>
              <a:rPr lang="en-US" sz="800" b="1" i="1" dirty="0"/>
              <a:t>Legion </a:t>
            </a:r>
            <a:r>
              <a:rPr lang="en-US" sz="800" b="1" dirty="0"/>
              <a:t>portrays mental illness in a more personal light and reminds those living with it that they are never alone</a:t>
            </a:r>
            <a:endParaRPr lang="en-US" sz="800" b="1" i="1" dirty="0"/>
          </a:p>
        </p:txBody>
      </p:sp>
      <p:sp>
        <p:nvSpPr>
          <p:cNvPr id="41" name="TextBox 40"/>
          <p:cNvSpPr txBox="1"/>
          <p:nvPr/>
        </p:nvSpPr>
        <p:spPr>
          <a:xfrm>
            <a:off x="6172094" y="3064138"/>
            <a:ext cx="2465880" cy="584775"/>
          </a:xfrm>
          <a:prstGeom prst="rect">
            <a:avLst/>
          </a:prstGeom>
          <a:noFill/>
        </p:spPr>
        <p:txBody>
          <a:bodyPr wrap="square" rtlCol="0">
            <a:spAutoFit/>
          </a:bodyPr>
          <a:lstStyle/>
          <a:p>
            <a:pPr algn="ctr"/>
            <a:r>
              <a:rPr lang="en-US" sz="800" b="1" dirty="0"/>
              <a:t>Colin Kaepernick and other NFL players have used their TV exposure to bring attention to the Black Lives Matter movement, racial inequality, &amp; police brutality</a:t>
            </a:r>
          </a:p>
        </p:txBody>
      </p:sp>
      <p:pic>
        <p:nvPicPr>
          <p:cNvPr id="3" name="Picture 2">
            <a:extLst>
              <a:ext uri="{FF2B5EF4-FFF2-40B4-BE49-F238E27FC236}">
                <a16:creationId xmlns:a16="http://schemas.microsoft.com/office/drawing/2014/main" id="{2825405C-EDC2-4C35-B45B-04DB7E7ABBD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489285" y="1776110"/>
            <a:ext cx="1877013" cy="1307313"/>
          </a:xfrm>
          <a:prstGeom prst="rect">
            <a:avLst/>
          </a:prstGeom>
          <a:ln>
            <a:solidFill>
              <a:schemeClr val="tx1"/>
            </a:solidFill>
          </a:ln>
        </p:spPr>
      </p:pic>
      <p:grpSp>
        <p:nvGrpSpPr>
          <p:cNvPr id="32" name="Group 31">
            <a:extLst>
              <a:ext uri="{FF2B5EF4-FFF2-40B4-BE49-F238E27FC236}">
                <a16:creationId xmlns:a16="http://schemas.microsoft.com/office/drawing/2014/main" id="{17EA27D8-B928-4D04-8186-D28B5A329F52}"/>
              </a:ext>
            </a:extLst>
          </p:cNvPr>
          <p:cNvGrpSpPr/>
          <p:nvPr/>
        </p:nvGrpSpPr>
        <p:grpSpPr>
          <a:xfrm>
            <a:off x="6555565" y="1278800"/>
            <a:ext cx="1705677" cy="452235"/>
            <a:chOff x="2581282" y="4874020"/>
            <a:chExt cx="2941583" cy="699296"/>
          </a:xfrm>
        </p:grpSpPr>
        <p:pic>
          <p:nvPicPr>
            <p:cNvPr id="34" name="Picture 33">
              <a:extLst>
                <a:ext uri="{FF2B5EF4-FFF2-40B4-BE49-F238E27FC236}">
                  <a16:creationId xmlns:a16="http://schemas.microsoft.com/office/drawing/2014/main" id="{0089156B-4C16-4832-878B-529BFF64D6E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39179" t="8121" r="39362" b="86273"/>
            <a:stretch/>
          </p:blipFill>
          <p:spPr>
            <a:xfrm>
              <a:off x="2581282" y="4874020"/>
              <a:ext cx="1609726" cy="236538"/>
            </a:xfrm>
            <a:prstGeom prst="rect">
              <a:avLst/>
            </a:prstGeom>
            <a:ln>
              <a:solidFill>
                <a:schemeClr val="tx1"/>
              </a:solidFill>
            </a:ln>
          </p:spPr>
        </p:pic>
        <p:pic>
          <p:nvPicPr>
            <p:cNvPr id="35" name="Picture 34">
              <a:extLst>
                <a:ext uri="{FF2B5EF4-FFF2-40B4-BE49-F238E27FC236}">
                  <a16:creationId xmlns:a16="http://schemas.microsoft.com/office/drawing/2014/main" id="{5D5E9E54-91FD-4B98-9C4E-014F6037041E}"/>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l="17770" t="37241" r="40032" b="51792"/>
            <a:stretch/>
          </p:blipFill>
          <p:spPr>
            <a:xfrm>
              <a:off x="2583402" y="5110559"/>
              <a:ext cx="2939463" cy="462757"/>
            </a:xfrm>
            <a:prstGeom prst="rect">
              <a:avLst/>
            </a:prstGeom>
            <a:ln>
              <a:solidFill>
                <a:schemeClr val="tx1"/>
              </a:solidFill>
            </a:ln>
          </p:spPr>
        </p:pic>
      </p:grpSp>
      <p:grpSp>
        <p:nvGrpSpPr>
          <p:cNvPr id="36" name="Group 35">
            <a:extLst>
              <a:ext uri="{FF2B5EF4-FFF2-40B4-BE49-F238E27FC236}">
                <a16:creationId xmlns:a16="http://schemas.microsoft.com/office/drawing/2014/main" id="{C8ABED47-5E9B-4F85-A845-B79A6C858451}"/>
              </a:ext>
            </a:extLst>
          </p:cNvPr>
          <p:cNvGrpSpPr/>
          <p:nvPr/>
        </p:nvGrpSpPr>
        <p:grpSpPr>
          <a:xfrm>
            <a:off x="5023412" y="2372967"/>
            <a:ext cx="1307278" cy="538988"/>
            <a:chOff x="3719676" y="1226833"/>
            <a:chExt cx="1512445" cy="623578"/>
          </a:xfrm>
        </p:grpSpPr>
        <p:pic>
          <p:nvPicPr>
            <p:cNvPr id="37" name="Picture 36">
              <a:extLst>
                <a:ext uri="{FF2B5EF4-FFF2-40B4-BE49-F238E27FC236}">
                  <a16:creationId xmlns:a16="http://schemas.microsoft.com/office/drawing/2014/main" id="{5ADA2C5F-2590-467A-A4D7-2CE4E22C1E3D}"/>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b="33784"/>
            <a:stretch/>
          </p:blipFill>
          <p:spPr bwMode="auto">
            <a:xfrm>
              <a:off x="3911880" y="1226833"/>
              <a:ext cx="1320241" cy="6235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9" name="Picture 5" descr="Image result for vanity fair logo">
              <a:extLst>
                <a:ext uri="{FF2B5EF4-FFF2-40B4-BE49-F238E27FC236}">
                  <a16:creationId xmlns:a16="http://schemas.microsoft.com/office/drawing/2014/main" id="{F9BD01BC-7520-4581-9147-E8C125834A4A}"/>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t="22609" b="22327"/>
            <a:stretch/>
          </p:blipFill>
          <p:spPr bwMode="auto">
            <a:xfrm rot="16200000">
              <a:off x="3504123" y="1442654"/>
              <a:ext cx="623309" cy="192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0" name="TextBox 39">
            <a:extLst>
              <a:ext uri="{FF2B5EF4-FFF2-40B4-BE49-F238E27FC236}">
                <a16:creationId xmlns:a16="http://schemas.microsoft.com/office/drawing/2014/main" id="{F22E9C88-8C9E-4B6A-BC0C-B0EF13418088}"/>
              </a:ext>
            </a:extLst>
          </p:cNvPr>
          <p:cNvSpPr txBox="1"/>
          <p:nvPr/>
        </p:nvSpPr>
        <p:spPr>
          <a:xfrm>
            <a:off x="2835436" y="1426422"/>
            <a:ext cx="3336658" cy="707886"/>
          </a:xfrm>
          <a:prstGeom prst="rect">
            <a:avLst/>
          </a:prstGeom>
          <a:noFill/>
        </p:spPr>
        <p:txBody>
          <a:bodyPr wrap="square" rtlCol="0">
            <a:spAutoFit/>
          </a:bodyPr>
          <a:lstStyle/>
          <a:p>
            <a:pPr algn="ctr"/>
            <a:r>
              <a:rPr lang="en-US" sz="800" b="1" dirty="0">
                <a:solidFill>
                  <a:prstClr val="black"/>
                </a:solidFill>
              </a:rPr>
              <a:t>On his late night show, </a:t>
            </a:r>
            <a:r>
              <a:rPr lang="en-US" sz="800" b="1" i="1" dirty="0">
                <a:solidFill>
                  <a:prstClr val="black"/>
                </a:solidFill>
              </a:rPr>
              <a:t>Jimmy Kimmel </a:t>
            </a:r>
            <a:r>
              <a:rPr lang="en-US" sz="800" b="1" dirty="0">
                <a:solidFill>
                  <a:prstClr val="black"/>
                </a:solidFill>
              </a:rPr>
              <a:t>encouraged people to reach out to their representatives and oppose a proposed Obamacare replacement, the Graham-Cassidy bill, which would allow states to charge high premiums for patients with pre-existing conditions (including cancer)</a:t>
            </a:r>
            <a:endParaRPr lang="en-US" sz="800" b="1" i="1" dirty="0">
              <a:solidFill>
                <a:prstClr val="black"/>
              </a:solidFill>
            </a:endParaRPr>
          </a:p>
        </p:txBody>
      </p:sp>
      <p:pic>
        <p:nvPicPr>
          <p:cNvPr id="42" name="Picture 2" descr="Image result for jimmy kimmel graham cassidy bill">
            <a:extLst>
              <a:ext uri="{FF2B5EF4-FFF2-40B4-BE49-F238E27FC236}">
                <a16:creationId xmlns:a16="http://schemas.microsoft.com/office/drawing/2014/main" id="{DB9A2CA0-DF87-4656-AA8C-76EF000B58CC}"/>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840450" y="2179194"/>
            <a:ext cx="2077417" cy="10387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89386ED7-0BCC-489B-9089-605E99C1EC82}"/>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926434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460F31-04EF-401C-9B6A-9B8C6BDD7E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3355" y="3948932"/>
            <a:ext cx="2122819" cy="1508752"/>
          </a:xfrm>
          <a:prstGeom prst="rect">
            <a:avLst/>
          </a:prstGeom>
          <a:ln>
            <a:solidFill>
              <a:schemeClr val="tx1"/>
            </a:solidFill>
          </a:ln>
        </p:spPr>
      </p:pic>
      <p:pic>
        <p:nvPicPr>
          <p:cNvPr id="32" name="Picture 31">
            <a:extLst>
              <a:ext uri="{FF2B5EF4-FFF2-40B4-BE49-F238E27FC236}">
                <a16:creationId xmlns:a16="http://schemas.microsoft.com/office/drawing/2014/main" id="{D1BC97E5-3B29-4F0B-8025-EEFB35949F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537" y="3948932"/>
            <a:ext cx="2125132" cy="1498407"/>
          </a:xfrm>
          <a:prstGeom prst="rect">
            <a:avLst/>
          </a:prstGeom>
          <a:ln>
            <a:solidFill>
              <a:schemeClr val="tx1"/>
            </a:solidFill>
          </a:ln>
        </p:spPr>
      </p:pic>
      <p:pic>
        <p:nvPicPr>
          <p:cNvPr id="25" name="Picture 24">
            <a:extLst>
              <a:ext uri="{FF2B5EF4-FFF2-40B4-BE49-F238E27FC236}">
                <a16:creationId xmlns:a16="http://schemas.microsoft.com/office/drawing/2014/main" id="{8FA0F57F-82DF-4910-9DB9-B241199F4F25}"/>
              </a:ext>
            </a:extLst>
          </p:cNvPr>
          <p:cNvPicPr>
            <a:picLocks noChangeAspect="1"/>
          </p:cNvPicPr>
          <p:nvPr/>
        </p:nvPicPr>
        <p:blipFill>
          <a:blip r:embed="rId4"/>
          <a:stretch>
            <a:fillRect/>
          </a:stretch>
        </p:blipFill>
        <p:spPr>
          <a:xfrm>
            <a:off x="3190135" y="3948933"/>
            <a:ext cx="2694199" cy="1508751"/>
          </a:xfrm>
          <a:prstGeom prst="rect">
            <a:avLst/>
          </a:prstGeom>
          <a:ln>
            <a:solidFill>
              <a:schemeClr val="tx1"/>
            </a:solidFill>
          </a:ln>
        </p:spPr>
      </p:pic>
      <p:pic>
        <p:nvPicPr>
          <p:cNvPr id="23" name="Picture 22">
            <a:extLst>
              <a:ext uri="{FF2B5EF4-FFF2-40B4-BE49-F238E27FC236}">
                <a16:creationId xmlns:a16="http://schemas.microsoft.com/office/drawing/2014/main" id="{0C9637C5-824A-42FF-861B-AA2E57DA37F1}"/>
              </a:ext>
            </a:extLst>
          </p:cNvPr>
          <p:cNvPicPr>
            <a:picLocks noChangeAspect="1"/>
          </p:cNvPicPr>
          <p:nvPr/>
        </p:nvPicPr>
        <p:blipFill>
          <a:blip r:embed="rId5"/>
          <a:stretch>
            <a:fillRect/>
          </a:stretch>
        </p:blipFill>
        <p:spPr>
          <a:xfrm>
            <a:off x="3135147" y="1637600"/>
            <a:ext cx="2801491" cy="1534810"/>
          </a:xfrm>
          <a:prstGeom prst="rect">
            <a:avLst/>
          </a:prstGeom>
          <a:ln>
            <a:solidFill>
              <a:schemeClr val="tx1"/>
            </a:solidFill>
          </a:ln>
        </p:spPr>
      </p:pic>
      <p:sp>
        <p:nvSpPr>
          <p:cNvPr id="4" name="Text Placeholder 3">
            <a:extLst>
              <a:ext uri="{FF2B5EF4-FFF2-40B4-BE49-F238E27FC236}">
                <a16:creationId xmlns:a16="http://schemas.microsoft.com/office/drawing/2014/main" id="{02923B4F-291E-45CB-8C74-2FC0DF7D0E6A}"/>
              </a:ext>
            </a:extLst>
          </p:cNvPr>
          <p:cNvSpPr>
            <a:spLocks noGrp="1"/>
          </p:cNvSpPr>
          <p:nvPr>
            <p:ph type="body" sz="quarter" idx="14"/>
          </p:nvPr>
        </p:nvSpPr>
        <p:spPr/>
        <p:txBody>
          <a:bodyPr/>
          <a:lstStyle/>
          <a:p>
            <a:r>
              <a:rPr lang="en-US" sz="800" dirty="0"/>
              <a:t>Source: iSpot.tv</a:t>
            </a:r>
          </a:p>
        </p:txBody>
      </p:sp>
      <p:sp>
        <p:nvSpPr>
          <p:cNvPr id="6" name="Title 1">
            <a:extLst>
              <a:ext uri="{FF2B5EF4-FFF2-40B4-BE49-F238E27FC236}">
                <a16:creationId xmlns:a16="http://schemas.microsoft.com/office/drawing/2014/main" id="{60F07F45-5877-4383-8CA4-E4429E58A47E}"/>
              </a:ext>
            </a:extLst>
          </p:cNvPr>
          <p:cNvSpPr txBox="1">
            <a:spLocks/>
          </p:cNvSpPr>
          <p:nvPr/>
        </p:nvSpPr>
        <p:spPr>
          <a:xfrm>
            <a:off x="161636" y="396837"/>
            <a:ext cx="8805334" cy="89389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a:t>Brands Also Find That They Can Be An Influential Force For Change Through Impactful Exposure In High-Reach TV Events</a:t>
            </a:r>
          </a:p>
        </p:txBody>
      </p:sp>
      <p:sp>
        <p:nvSpPr>
          <p:cNvPr id="8" name="TextBox 7">
            <a:extLst>
              <a:ext uri="{FF2B5EF4-FFF2-40B4-BE49-F238E27FC236}">
                <a16:creationId xmlns:a16="http://schemas.microsoft.com/office/drawing/2014/main" id="{02D3BFAE-08A6-466E-A4F1-CB49C6533F1B}"/>
              </a:ext>
            </a:extLst>
          </p:cNvPr>
          <p:cNvSpPr txBox="1"/>
          <p:nvPr/>
        </p:nvSpPr>
        <p:spPr>
          <a:xfrm>
            <a:off x="329143" y="3132897"/>
            <a:ext cx="2516696" cy="461665"/>
          </a:xfrm>
          <a:prstGeom prst="rect">
            <a:avLst/>
          </a:prstGeom>
          <a:noFill/>
        </p:spPr>
        <p:txBody>
          <a:bodyPr wrap="square" rtlCol="0">
            <a:spAutoFit/>
          </a:bodyPr>
          <a:lstStyle/>
          <a:p>
            <a:pPr algn="ctr"/>
            <a:r>
              <a:rPr lang="en-US" sz="800" b="1" dirty="0"/>
              <a:t>P&amp;G’s</a:t>
            </a:r>
            <a:r>
              <a:rPr lang="en-US" sz="800" b="1" i="1" dirty="0"/>
              <a:t> Always </a:t>
            </a:r>
            <a:r>
              <a:rPr lang="en-US" sz="800" b="1" dirty="0"/>
              <a:t>debuted a 60-second spot highlighting their “Like A Girl” campaign during </a:t>
            </a:r>
            <a:r>
              <a:rPr lang="en-US" sz="800" b="1" u="sng" dirty="0"/>
              <a:t>Super Bowl XLIX</a:t>
            </a:r>
            <a:r>
              <a:rPr lang="en-US" sz="800" b="1" dirty="0"/>
              <a:t>  </a:t>
            </a:r>
          </a:p>
        </p:txBody>
      </p:sp>
      <p:sp>
        <p:nvSpPr>
          <p:cNvPr id="9" name="TextBox 8">
            <a:extLst>
              <a:ext uri="{FF2B5EF4-FFF2-40B4-BE49-F238E27FC236}">
                <a16:creationId xmlns:a16="http://schemas.microsoft.com/office/drawing/2014/main" id="{194E34E1-A3AE-47E6-B432-F877495D1A3A}"/>
              </a:ext>
            </a:extLst>
          </p:cNvPr>
          <p:cNvSpPr txBox="1"/>
          <p:nvPr/>
        </p:nvSpPr>
        <p:spPr>
          <a:xfrm>
            <a:off x="205501" y="1363116"/>
            <a:ext cx="2757568" cy="523220"/>
          </a:xfrm>
          <a:prstGeom prst="rect">
            <a:avLst/>
          </a:prstGeom>
          <a:noFill/>
        </p:spPr>
        <p:txBody>
          <a:bodyPr wrap="square" rtlCol="0">
            <a:spAutoFit/>
          </a:bodyPr>
          <a:lstStyle/>
          <a:p>
            <a:pPr algn="ctr"/>
            <a:r>
              <a:rPr lang="en-US" sz="1400" b="1" dirty="0"/>
              <a:t>Young Female Empowerment</a:t>
            </a:r>
          </a:p>
        </p:txBody>
      </p:sp>
      <p:pic>
        <p:nvPicPr>
          <p:cNvPr id="10" name="Picture 9">
            <a:extLst>
              <a:ext uri="{FF2B5EF4-FFF2-40B4-BE49-F238E27FC236}">
                <a16:creationId xmlns:a16="http://schemas.microsoft.com/office/drawing/2014/main" id="{34F1A8D5-F212-4829-B0F2-484ACDBA950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7681" y="1652338"/>
            <a:ext cx="2113556" cy="1504087"/>
          </a:xfrm>
          <a:prstGeom prst="rect">
            <a:avLst/>
          </a:prstGeom>
          <a:ln>
            <a:solidFill>
              <a:schemeClr val="tx1"/>
            </a:solidFill>
          </a:ln>
        </p:spPr>
      </p:pic>
      <p:sp>
        <p:nvSpPr>
          <p:cNvPr id="17" name="TextBox 16">
            <a:extLst>
              <a:ext uri="{FF2B5EF4-FFF2-40B4-BE49-F238E27FC236}">
                <a16:creationId xmlns:a16="http://schemas.microsoft.com/office/drawing/2014/main" id="{24A5E7F4-3687-45DE-92E9-08DB7C4EA221}"/>
              </a:ext>
            </a:extLst>
          </p:cNvPr>
          <p:cNvSpPr txBox="1"/>
          <p:nvPr/>
        </p:nvSpPr>
        <p:spPr>
          <a:xfrm>
            <a:off x="3135146" y="3136007"/>
            <a:ext cx="2801492" cy="461665"/>
          </a:xfrm>
          <a:prstGeom prst="rect">
            <a:avLst/>
          </a:prstGeom>
          <a:noFill/>
        </p:spPr>
        <p:txBody>
          <a:bodyPr wrap="square" rtlCol="0">
            <a:spAutoFit/>
          </a:bodyPr>
          <a:lstStyle/>
          <a:p>
            <a:pPr algn="ctr"/>
            <a:r>
              <a:rPr lang="en-US" sz="800" b="1" i="1" dirty="0"/>
              <a:t>Lane Bryan</a:t>
            </a:r>
            <a:r>
              <a:rPr lang="en-US" sz="800" b="1" dirty="0"/>
              <a:t>t aired their latest commercial from their “#</a:t>
            </a:r>
            <a:r>
              <a:rPr lang="en-US" sz="800" b="1" dirty="0" err="1"/>
              <a:t>ImNoAngel</a:t>
            </a:r>
            <a:r>
              <a:rPr lang="en-US" sz="800" b="1" dirty="0"/>
              <a:t>” campaign during the </a:t>
            </a:r>
            <a:r>
              <a:rPr lang="en-US" sz="800" b="1" u="sng" dirty="0"/>
              <a:t>69</a:t>
            </a:r>
            <a:r>
              <a:rPr lang="en-US" sz="800" b="1" u="sng" baseline="30000" dirty="0"/>
              <a:t>th</a:t>
            </a:r>
            <a:r>
              <a:rPr lang="en-US" sz="800" b="1" u="sng" dirty="0"/>
              <a:t> Primetime Emmy Awards</a:t>
            </a:r>
          </a:p>
        </p:txBody>
      </p:sp>
      <p:sp>
        <p:nvSpPr>
          <p:cNvPr id="18" name="TextBox 17">
            <a:extLst>
              <a:ext uri="{FF2B5EF4-FFF2-40B4-BE49-F238E27FC236}">
                <a16:creationId xmlns:a16="http://schemas.microsoft.com/office/drawing/2014/main" id="{B91C646A-3AE0-4D2C-829A-8A98E8D47DC8}"/>
              </a:ext>
            </a:extLst>
          </p:cNvPr>
          <p:cNvSpPr txBox="1"/>
          <p:nvPr/>
        </p:nvSpPr>
        <p:spPr>
          <a:xfrm>
            <a:off x="3135146" y="1366226"/>
            <a:ext cx="2801491" cy="307777"/>
          </a:xfrm>
          <a:prstGeom prst="rect">
            <a:avLst/>
          </a:prstGeom>
          <a:noFill/>
        </p:spPr>
        <p:txBody>
          <a:bodyPr wrap="square" rtlCol="0">
            <a:spAutoFit/>
          </a:bodyPr>
          <a:lstStyle/>
          <a:p>
            <a:pPr algn="ctr"/>
            <a:r>
              <a:rPr lang="en-US" sz="1400" b="1" dirty="0"/>
              <a:t>Body Positivity</a:t>
            </a:r>
          </a:p>
        </p:txBody>
      </p:sp>
      <p:sp>
        <p:nvSpPr>
          <p:cNvPr id="20" name="TextBox 19">
            <a:extLst>
              <a:ext uri="{FF2B5EF4-FFF2-40B4-BE49-F238E27FC236}">
                <a16:creationId xmlns:a16="http://schemas.microsoft.com/office/drawing/2014/main" id="{F85DA0E4-FA6B-478C-873B-E2814E732414}"/>
              </a:ext>
            </a:extLst>
          </p:cNvPr>
          <p:cNvSpPr txBox="1"/>
          <p:nvPr/>
        </p:nvSpPr>
        <p:spPr>
          <a:xfrm>
            <a:off x="3190135" y="5447340"/>
            <a:ext cx="2694198" cy="461665"/>
          </a:xfrm>
          <a:prstGeom prst="rect">
            <a:avLst/>
          </a:prstGeom>
          <a:noFill/>
        </p:spPr>
        <p:txBody>
          <a:bodyPr wrap="square" rtlCol="0">
            <a:spAutoFit/>
          </a:bodyPr>
          <a:lstStyle/>
          <a:p>
            <a:pPr algn="ctr"/>
            <a:r>
              <a:rPr lang="en-US" sz="800" b="1" i="1" dirty="0"/>
              <a:t>The Ad Council’s</a:t>
            </a:r>
            <a:r>
              <a:rPr lang="en-US" sz="800" b="1" dirty="0"/>
              <a:t> “Love Has No Label” PSA campaign had commercials in dozens of TV shows including </a:t>
            </a:r>
            <a:r>
              <a:rPr lang="en-US" sz="800" b="1" u="sng" dirty="0"/>
              <a:t>American Ninja Warrior</a:t>
            </a:r>
          </a:p>
        </p:txBody>
      </p:sp>
      <p:sp>
        <p:nvSpPr>
          <p:cNvPr id="21" name="TextBox 20">
            <a:extLst>
              <a:ext uri="{FF2B5EF4-FFF2-40B4-BE49-F238E27FC236}">
                <a16:creationId xmlns:a16="http://schemas.microsoft.com/office/drawing/2014/main" id="{A6CB179D-5974-4746-B567-310E5780EE75}"/>
              </a:ext>
            </a:extLst>
          </p:cNvPr>
          <p:cNvSpPr txBox="1"/>
          <p:nvPr/>
        </p:nvSpPr>
        <p:spPr>
          <a:xfrm>
            <a:off x="3190134" y="3677559"/>
            <a:ext cx="2701391" cy="307777"/>
          </a:xfrm>
          <a:prstGeom prst="rect">
            <a:avLst/>
          </a:prstGeom>
          <a:noFill/>
        </p:spPr>
        <p:txBody>
          <a:bodyPr wrap="square" rtlCol="0">
            <a:spAutoFit/>
          </a:bodyPr>
          <a:lstStyle/>
          <a:p>
            <a:pPr algn="ctr"/>
            <a:r>
              <a:rPr lang="en-US" sz="1400" b="1" dirty="0"/>
              <a:t>Diversity &amp; Inclusion</a:t>
            </a:r>
          </a:p>
        </p:txBody>
      </p:sp>
      <p:pic>
        <p:nvPicPr>
          <p:cNvPr id="26" name="Picture 25">
            <a:extLst>
              <a:ext uri="{FF2B5EF4-FFF2-40B4-BE49-F238E27FC236}">
                <a16:creationId xmlns:a16="http://schemas.microsoft.com/office/drawing/2014/main" id="{7B6C5E91-1E4F-4822-8195-49D76E0380D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42618" y="1652338"/>
            <a:ext cx="2113556" cy="1504087"/>
          </a:xfrm>
          <a:prstGeom prst="rect">
            <a:avLst/>
          </a:prstGeom>
          <a:ln>
            <a:solidFill>
              <a:schemeClr val="tx1"/>
            </a:solidFill>
          </a:ln>
        </p:spPr>
      </p:pic>
      <p:sp>
        <p:nvSpPr>
          <p:cNvPr id="27" name="TextBox 26">
            <a:extLst>
              <a:ext uri="{FF2B5EF4-FFF2-40B4-BE49-F238E27FC236}">
                <a16:creationId xmlns:a16="http://schemas.microsoft.com/office/drawing/2014/main" id="{9F46A886-1204-4BA5-BA72-314AAA87C333}"/>
              </a:ext>
            </a:extLst>
          </p:cNvPr>
          <p:cNvSpPr txBox="1"/>
          <p:nvPr/>
        </p:nvSpPr>
        <p:spPr>
          <a:xfrm>
            <a:off x="6105555" y="1366224"/>
            <a:ext cx="2757568" cy="307777"/>
          </a:xfrm>
          <a:prstGeom prst="rect">
            <a:avLst/>
          </a:prstGeom>
          <a:noFill/>
        </p:spPr>
        <p:txBody>
          <a:bodyPr wrap="square" rtlCol="0">
            <a:spAutoFit/>
          </a:bodyPr>
          <a:lstStyle/>
          <a:p>
            <a:pPr algn="ctr"/>
            <a:r>
              <a:rPr lang="en-US" sz="1400" b="1" dirty="0"/>
              <a:t>Environmental Issues</a:t>
            </a:r>
          </a:p>
        </p:txBody>
      </p:sp>
      <p:sp>
        <p:nvSpPr>
          <p:cNvPr id="28" name="TextBox 27">
            <a:extLst>
              <a:ext uri="{FF2B5EF4-FFF2-40B4-BE49-F238E27FC236}">
                <a16:creationId xmlns:a16="http://schemas.microsoft.com/office/drawing/2014/main" id="{AE602430-4D1C-4C49-BD8E-08F402106B5E}"/>
              </a:ext>
            </a:extLst>
          </p:cNvPr>
          <p:cNvSpPr txBox="1"/>
          <p:nvPr/>
        </p:nvSpPr>
        <p:spPr>
          <a:xfrm>
            <a:off x="6086521" y="3136007"/>
            <a:ext cx="2844691" cy="461665"/>
          </a:xfrm>
          <a:prstGeom prst="rect">
            <a:avLst/>
          </a:prstGeom>
          <a:noFill/>
        </p:spPr>
        <p:txBody>
          <a:bodyPr wrap="square" rtlCol="0">
            <a:spAutoFit/>
          </a:bodyPr>
          <a:lstStyle/>
          <a:p>
            <a:pPr algn="ctr"/>
            <a:r>
              <a:rPr lang="en-US" sz="800" b="1" dirty="0"/>
              <a:t>P&amp;G’s</a:t>
            </a:r>
            <a:r>
              <a:rPr lang="en-US" sz="800" b="1" i="1" dirty="0"/>
              <a:t> Dawn </a:t>
            </a:r>
            <a:r>
              <a:rPr lang="en-US" sz="800" b="1" dirty="0"/>
              <a:t>aired their “Cleaning Oil Spills” TV spot during the </a:t>
            </a:r>
            <a:r>
              <a:rPr lang="en-US" sz="800" b="1" u="sng" dirty="0"/>
              <a:t>Rio Summer Olympics</a:t>
            </a:r>
            <a:r>
              <a:rPr lang="en-US" sz="800" b="1" dirty="0"/>
              <a:t> to promote their $1MM donation towards animal rescue efforts</a:t>
            </a:r>
          </a:p>
        </p:txBody>
      </p:sp>
      <p:sp>
        <p:nvSpPr>
          <p:cNvPr id="29" name="TextBox 28">
            <a:extLst>
              <a:ext uri="{FF2B5EF4-FFF2-40B4-BE49-F238E27FC236}">
                <a16:creationId xmlns:a16="http://schemas.microsoft.com/office/drawing/2014/main" id="{591E1846-D92C-44CC-AD13-5C5EE620CFCE}"/>
              </a:ext>
            </a:extLst>
          </p:cNvPr>
          <p:cNvSpPr txBox="1"/>
          <p:nvPr/>
        </p:nvSpPr>
        <p:spPr>
          <a:xfrm>
            <a:off x="369575" y="5431342"/>
            <a:ext cx="2516696" cy="461665"/>
          </a:xfrm>
          <a:prstGeom prst="rect">
            <a:avLst/>
          </a:prstGeom>
          <a:noFill/>
        </p:spPr>
        <p:txBody>
          <a:bodyPr wrap="square" rtlCol="0">
            <a:spAutoFit/>
          </a:bodyPr>
          <a:lstStyle/>
          <a:p>
            <a:pPr algn="ctr"/>
            <a:r>
              <a:rPr lang="en-US" sz="800" b="1" i="1" dirty="0"/>
              <a:t>GE </a:t>
            </a:r>
            <a:r>
              <a:rPr lang="en-US" sz="800" b="1" dirty="0"/>
              <a:t>aired their “What If Scientists Were Celebrities” TV spot during the </a:t>
            </a:r>
            <a:r>
              <a:rPr lang="en-US" sz="800" b="1" u="sng" dirty="0"/>
              <a:t>89</a:t>
            </a:r>
            <a:r>
              <a:rPr lang="en-US" sz="800" b="1" u="sng" baseline="30000" dirty="0"/>
              <a:t>th</a:t>
            </a:r>
            <a:r>
              <a:rPr lang="en-US" sz="800" b="1" u="sng" dirty="0"/>
              <a:t> Oscars</a:t>
            </a:r>
            <a:r>
              <a:rPr lang="en-US" sz="800" b="1" dirty="0"/>
              <a:t> to highlight the achievements of female scientists</a:t>
            </a:r>
          </a:p>
        </p:txBody>
      </p:sp>
      <p:sp>
        <p:nvSpPr>
          <p:cNvPr id="30" name="TextBox 29">
            <a:extLst>
              <a:ext uri="{FF2B5EF4-FFF2-40B4-BE49-F238E27FC236}">
                <a16:creationId xmlns:a16="http://schemas.microsoft.com/office/drawing/2014/main" id="{7A1E6F67-4C93-46B6-BEC1-603C8B2FF872}"/>
              </a:ext>
            </a:extLst>
          </p:cNvPr>
          <p:cNvSpPr txBox="1"/>
          <p:nvPr/>
        </p:nvSpPr>
        <p:spPr>
          <a:xfrm>
            <a:off x="245933" y="3661561"/>
            <a:ext cx="2757568" cy="307777"/>
          </a:xfrm>
          <a:prstGeom prst="rect">
            <a:avLst/>
          </a:prstGeom>
          <a:noFill/>
        </p:spPr>
        <p:txBody>
          <a:bodyPr wrap="square" rtlCol="0">
            <a:spAutoFit/>
          </a:bodyPr>
          <a:lstStyle/>
          <a:p>
            <a:pPr algn="ctr"/>
            <a:r>
              <a:rPr lang="en-US" sz="1400" b="1" dirty="0"/>
              <a:t>Gender Equality</a:t>
            </a:r>
          </a:p>
        </p:txBody>
      </p:sp>
      <p:sp>
        <p:nvSpPr>
          <p:cNvPr id="22" name="TextBox 21">
            <a:extLst>
              <a:ext uri="{FF2B5EF4-FFF2-40B4-BE49-F238E27FC236}">
                <a16:creationId xmlns:a16="http://schemas.microsoft.com/office/drawing/2014/main" id="{63F65AA8-9E74-4FC5-92F1-8D478E7071EE}"/>
              </a:ext>
            </a:extLst>
          </p:cNvPr>
          <p:cNvSpPr txBox="1"/>
          <p:nvPr/>
        </p:nvSpPr>
        <p:spPr>
          <a:xfrm>
            <a:off x="6050231" y="3670161"/>
            <a:ext cx="2701391" cy="307777"/>
          </a:xfrm>
          <a:prstGeom prst="rect">
            <a:avLst/>
          </a:prstGeom>
          <a:noFill/>
        </p:spPr>
        <p:txBody>
          <a:bodyPr wrap="square" rtlCol="0">
            <a:spAutoFit/>
          </a:bodyPr>
          <a:lstStyle/>
          <a:p>
            <a:pPr algn="ctr"/>
            <a:r>
              <a:rPr lang="en-US" sz="1400" b="1" dirty="0"/>
              <a:t>Unity</a:t>
            </a:r>
          </a:p>
        </p:txBody>
      </p:sp>
      <p:sp>
        <p:nvSpPr>
          <p:cNvPr id="24" name="TextBox 23">
            <a:extLst>
              <a:ext uri="{FF2B5EF4-FFF2-40B4-BE49-F238E27FC236}">
                <a16:creationId xmlns:a16="http://schemas.microsoft.com/office/drawing/2014/main" id="{11770B8F-EFC9-4666-A9F6-4E7536BFD6A3}"/>
              </a:ext>
            </a:extLst>
          </p:cNvPr>
          <p:cNvSpPr txBox="1"/>
          <p:nvPr/>
        </p:nvSpPr>
        <p:spPr>
          <a:xfrm>
            <a:off x="6085739" y="5448820"/>
            <a:ext cx="2792205" cy="461665"/>
          </a:xfrm>
          <a:prstGeom prst="rect">
            <a:avLst/>
          </a:prstGeom>
          <a:noFill/>
        </p:spPr>
        <p:txBody>
          <a:bodyPr wrap="square" rtlCol="0">
            <a:spAutoFit/>
          </a:bodyPr>
          <a:lstStyle/>
          <a:p>
            <a:pPr algn="ctr"/>
            <a:r>
              <a:rPr lang="en-US" sz="800" b="1" dirty="0"/>
              <a:t>In an attempt to bridge political divides, </a:t>
            </a:r>
            <a:r>
              <a:rPr lang="en-US" sz="800" b="1" i="1" dirty="0"/>
              <a:t>Cadillac</a:t>
            </a:r>
            <a:r>
              <a:rPr lang="en-US" sz="800" b="1" dirty="0"/>
              <a:t> aired a 60-second spot called “Carry” as part of their “Dare Greatly” campaign during the </a:t>
            </a:r>
            <a:r>
              <a:rPr lang="en-US" sz="800" b="1" u="sng" dirty="0"/>
              <a:t>89</a:t>
            </a:r>
            <a:r>
              <a:rPr lang="en-US" sz="800" b="1" u="sng" baseline="30000" dirty="0"/>
              <a:t>th</a:t>
            </a:r>
            <a:r>
              <a:rPr lang="en-US" sz="800" b="1" u="sng" dirty="0"/>
              <a:t> Oscars</a:t>
            </a:r>
          </a:p>
        </p:txBody>
      </p:sp>
      <p:sp>
        <p:nvSpPr>
          <p:cNvPr id="31" name="Text Placeholder 4">
            <a:extLst>
              <a:ext uri="{FF2B5EF4-FFF2-40B4-BE49-F238E27FC236}">
                <a16:creationId xmlns:a16="http://schemas.microsoft.com/office/drawing/2014/main" id="{A446FCD3-6752-4F22-91D5-8B88E634D53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2358559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9E91F2-65FC-435B-BEA4-16A475EFDE39}"/>
              </a:ext>
            </a:extLst>
          </p:cNvPr>
          <p:cNvSpPr/>
          <p:nvPr/>
        </p:nvSpPr>
        <p:spPr>
          <a:xfrm>
            <a:off x="0" y="0"/>
            <a:ext cx="9144000" cy="6858000"/>
          </a:xfrm>
          <a:prstGeom prst="rect">
            <a:avLst/>
          </a:prstGeom>
          <a:gradFill>
            <a:gsLst>
              <a:gs pos="62000">
                <a:srgbClr val="5383B7"/>
              </a:gs>
              <a:gs pos="88000">
                <a:srgbClr val="50C8A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90FA01-218A-45EC-B361-E90606229771}"/>
              </a:ext>
            </a:extLst>
          </p:cNvPr>
          <p:cNvSpPr txBox="1"/>
          <p:nvPr/>
        </p:nvSpPr>
        <p:spPr>
          <a:xfrm>
            <a:off x="0" y="2258009"/>
            <a:ext cx="9144000" cy="1200329"/>
          </a:xfrm>
          <a:prstGeom prst="rect">
            <a:avLst/>
          </a:prstGeom>
          <a:noFill/>
        </p:spPr>
        <p:txBody>
          <a:bodyPr wrap="square" rtlCol="0">
            <a:spAutoFit/>
          </a:bodyPr>
          <a:lstStyle/>
          <a:p>
            <a:pPr algn="ctr"/>
            <a:r>
              <a:rPr lang="en-US" sz="3200" b="1" dirty="0">
                <a:solidFill>
                  <a:schemeClr val="bg1"/>
                </a:solidFill>
              </a:rPr>
              <a:t>No Platform Drives </a:t>
            </a:r>
            <a:r>
              <a:rPr lang="en-US" sz="4000" b="1" i="1" u="sng" dirty="0">
                <a:solidFill>
                  <a:srgbClr val="FAB982"/>
                </a:solidFill>
              </a:rPr>
              <a:t>Charity</a:t>
            </a:r>
            <a:r>
              <a:rPr lang="en-US" sz="3200" b="1" dirty="0">
                <a:solidFill>
                  <a:schemeClr val="bg1"/>
                </a:solidFill>
              </a:rPr>
              <a:t> </a:t>
            </a:r>
          </a:p>
          <a:p>
            <a:pPr algn="ctr"/>
            <a:r>
              <a:rPr lang="en-US" sz="3200" b="1" dirty="0">
                <a:solidFill>
                  <a:schemeClr val="bg1"/>
                </a:solidFill>
              </a:rPr>
              <a:t>Like TV’s Premium Video-At-Scale</a:t>
            </a:r>
          </a:p>
        </p:txBody>
      </p:sp>
    </p:spTree>
    <p:extLst>
      <p:ext uri="{BB962C8B-B14F-4D97-AF65-F5344CB8AC3E}">
        <p14:creationId xmlns:p14="http://schemas.microsoft.com/office/powerpoint/2010/main" val="370496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746115"/>
          </a:xfrm>
        </p:spPr>
        <p:txBody>
          <a:bodyPr/>
          <a:lstStyle/>
          <a:p>
            <a:r>
              <a:rPr lang="en-US" sz="2400" dirty="0"/>
              <a:t>Hundreds Of Ad-Supported TV Shows Contribute To Commerce, Culture &amp; Change…These Are Just A Few </a:t>
            </a:r>
          </a:p>
        </p:txBody>
      </p:sp>
      <p:sp>
        <p:nvSpPr>
          <p:cNvPr id="4" name="Text Placeholder 3">
            <a:extLst>
              <a:ext uri="{FF2B5EF4-FFF2-40B4-BE49-F238E27FC236}">
                <a16:creationId xmlns:a16="http://schemas.microsoft.com/office/drawing/2014/main" id="{98B230BB-F8C4-481C-AB9E-84C5856941C1}"/>
              </a:ext>
            </a:extLst>
          </p:cNvPr>
          <p:cNvSpPr>
            <a:spLocks noGrp="1"/>
          </p:cNvSpPr>
          <p:nvPr>
            <p:ph type="body" sz="quarter" idx="14"/>
          </p:nvPr>
        </p:nvSpPr>
        <p:spPr/>
        <p:txBody>
          <a:bodyPr/>
          <a:lstStyle/>
          <a:p>
            <a:r>
              <a:rPr lang="en-US" sz="800" dirty="0"/>
              <a:t>*The TV show logos above represents just some of the programs that are referenced within this report</a:t>
            </a:r>
          </a:p>
        </p:txBody>
      </p:sp>
      <p:sp>
        <p:nvSpPr>
          <p:cNvPr id="7" name="Title 1">
            <a:extLst>
              <a:ext uri="{FF2B5EF4-FFF2-40B4-BE49-F238E27FC236}">
                <a16:creationId xmlns:a16="http://schemas.microsoft.com/office/drawing/2014/main" id="{53C6B82C-4577-4596-B327-4F227CCA855F}"/>
              </a:ext>
            </a:extLst>
          </p:cNvPr>
          <p:cNvSpPr txBox="1">
            <a:spLocks/>
          </p:cNvSpPr>
          <p:nvPr/>
        </p:nvSpPr>
        <p:spPr>
          <a:xfrm>
            <a:off x="161636" y="5542380"/>
            <a:ext cx="8805334" cy="385781"/>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sz="1600" b="1" i="1" dirty="0"/>
              <a:t>And many, many more…</a:t>
            </a:r>
          </a:p>
        </p:txBody>
      </p:sp>
      <p:pic>
        <p:nvPicPr>
          <p:cNvPr id="8" name="Picture 2" descr="Image result for american idol png">
            <a:extLst>
              <a:ext uri="{FF2B5EF4-FFF2-40B4-BE49-F238E27FC236}">
                <a16:creationId xmlns:a16="http://schemas.microsoft.com/office/drawing/2014/main" id="{C14AE213-10C2-4468-8000-C247497C404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142" y="1903513"/>
            <a:ext cx="615680" cy="3858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hell's kitchen png">
            <a:extLst>
              <a:ext uri="{FF2B5EF4-FFF2-40B4-BE49-F238E27FC236}">
                <a16:creationId xmlns:a16="http://schemas.microsoft.com/office/drawing/2014/main" id="{520DE0AB-F839-4576-9D47-0D81A33F9C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9600" y="2043928"/>
            <a:ext cx="778011" cy="301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masterchef png">
            <a:extLst>
              <a:ext uri="{FF2B5EF4-FFF2-40B4-BE49-F238E27FC236}">
                <a16:creationId xmlns:a16="http://schemas.microsoft.com/office/drawing/2014/main" id="{EE133F42-8627-4AEE-8D8B-4EE0994DE8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15857" y="1795134"/>
            <a:ext cx="708571" cy="3911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the bachelor png">
            <a:extLst>
              <a:ext uri="{FF2B5EF4-FFF2-40B4-BE49-F238E27FC236}">
                <a16:creationId xmlns:a16="http://schemas.microsoft.com/office/drawing/2014/main" id="{044CB70C-E2BD-4E3C-9CD8-12C9ABD523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90439" y="1982002"/>
            <a:ext cx="1001610" cy="4131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shark tank png">
            <a:extLst>
              <a:ext uri="{FF2B5EF4-FFF2-40B4-BE49-F238E27FC236}">
                <a16:creationId xmlns:a16="http://schemas.microsoft.com/office/drawing/2014/main" id="{42126A19-AA6F-4641-B7AF-E031DF10244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665234" y="1839525"/>
            <a:ext cx="764611" cy="2826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Image result for american ninja warrior png">
            <a:extLst>
              <a:ext uri="{FF2B5EF4-FFF2-40B4-BE49-F238E27FC236}">
                <a16:creationId xmlns:a16="http://schemas.microsoft.com/office/drawing/2014/main" id="{D873C5BC-6C19-46C0-8BD4-368B2D67378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745233" y="1877458"/>
            <a:ext cx="482425" cy="4324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the voice tv show logo png">
            <a:extLst>
              <a:ext uri="{FF2B5EF4-FFF2-40B4-BE49-F238E27FC236}">
                <a16:creationId xmlns:a16="http://schemas.microsoft.com/office/drawing/2014/main" id="{8B0CE7E3-AD9A-422E-A822-D1EA889B6B4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23588" y="1667122"/>
            <a:ext cx="621260" cy="6088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the amazing race tv show logo png">
            <a:extLst>
              <a:ext uri="{FF2B5EF4-FFF2-40B4-BE49-F238E27FC236}">
                <a16:creationId xmlns:a16="http://schemas.microsoft.com/office/drawing/2014/main" id="{F93E5BEF-EDEC-4BA1-991B-7C39D9FA4CD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017881" y="1893415"/>
            <a:ext cx="741782" cy="3765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survivor tv show logo png">
            <a:extLst>
              <a:ext uri="{FF2B5EF4-FFF2-40B4-BE49-F238E27FC236}">
                <a16:creationId xmlns:a16="http://schemas.microsoft.com/office/drawing/2014/main" id="{5F7D0508-F3AC-495C-85E8-2018DC9C4A2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79325" y="1795134"/>
            <a:ext cx="669385" cy="4124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roperty brothers tv show logo png">
            <a:extLst>
              <a:ext uri="{FF2B5EF4-FFF2-40B4-BE49-F238E27FC236}">
                <a16:creationId xmlns:a16="http://schemas.microsoft.com/office/drawing/2014/main" id="{EFCDF398-B882-4485-970D-3A8183FF650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37340" y="2327677"/>
            <a:ext cx="860323"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ouse hunters tv show logo png">
            <a:extLst>
              <a:ext uri="{FF2B5EF4-FFF2-40B4-BE49-F238E27FC236}">
                <a16:creationId xmlns:a16="http://schemas.microsoft.com/office/drawing/2014/main" id="{EF34DE96-9CDB-47FA-9C7C-A33E717D341A}"/>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308411" y="4541998"/>
            <a:ext cx="1295831" cy="2020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nthony bourdain parts unknown tv show logo png">
            <a:extLst>
              <a:ext uri="{FF2B5EF4-FFF2-40B4-BE49-F238E27FC236}">
                <a16:creationId xmlns:a16="http://schemas.microsoft.com/office/drawing/2014/main" id="{C72D479E-AF16-40EB-804C-8321C968448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651921" y="4654280"/>
            <a:ext cx="1202334" cy="2950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he bachelorette tv show logo png">
            <a:extLst>
              <a:ext uri="{FF2B5EF4-FFF2-40B4-BE49-F238E27FC236}">
                <a16:creationId xmlns:a16="http://schemas.microsoft.com/office/drawing/2014/main" id="{5E68DD40-EE5A-42CE-8807-47859B26AFD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886955" y="4706363"/>
            <a:ext cx="1227486" cy="3452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keeping up with the kardashians tv show logo png">
            <a:extLst>
              <a:ext uri="{FF2B5EF4-FFF2-40B4-BE49-F238E27FC236}">
                <a16:creationId xmlns:a16="http://schemas.microsoft.com/office/drawing/2014/main" id="{0160FA3B-5ABC-44B4-9442-9F998385A19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578134" y="3607506"/>
            <a:ext cx="1226367" cy="3916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the super bowl tv show logo png">
            <a:extLst>
              <a:ext uri="{FF2B5EF4-FFF2-40B4-BE49-F238E27FC236}">
                <a16:creationId xmlns:a16="http://schemas.microsoft.com/office/drawing/2014/main" id="{D9A8F377-0288-4EE8-B373-0191535111EB}"/>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25516" t="2384" r="23398" b="4994"/>
          <a:stretch/>
        </p:blipFill>
        <p:spPr bwMode="auto">
          <a:xfrm>
            <a:off x="4077883" y="4656300"/>
            <a:ext cx="621436" cy="6337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the walking dead tv show logo png">
            <a:extLst>
              <a:ext uri="{FF2B5EF4-FFF2-40B4-BE49-F238E27FC236}">
                <a16:creationId xmlns:a16="http://schemas.microsoft.com/office/drawing/2014/main" id="{4F47A2E1-16BC-41BE-AE3E-F70544C55DE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29142" y="1366976"/>
            <a:ext cx="473399" cy="40670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empire tv show logo png">
            <a:extLst>
              <a:ext uri="{FF2B5EF4-FFF2-40B4-BE49-F238E27FC236}">
                <a16:creationId xmlns:a16="http://schemas.microsoft.com/office/drawing/2014/main" id="{AD3CBA07-7912-48AE-B804-A6E03991D4C6}"/>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44822" y="1393104"/>
            <a:ext cx="1016490" cy="3938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saturday night live tv show logo png">
            <a:extLst>
              <a:ext uri="{FF2B5EF4-FFF2-40B4-BE49-F238E27FC236}">
                <a16:creationId xmlns:a16="http://schemas.microsoft.com/office/drawing/2014/main" id="{E74C52B1-5728-4773-A37D-7D7B163860F2}"/>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2017881" y="1415432"/>
            <a:ext cx="629695" cy="39527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inside amy schumer tv show logo png">
            <a:extLst>
              <a:ext uri="{FF2B5EF4-FFF2-40B4-BE49-F238E27FC236}">
                <a16:creationId xmlns:a16="http://schemas.microsoft.com/office/drawing/2014/main" id="{517542AE-11E7-43C1-842D-1F5166FB199E}"/>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156930" y="2243524"/>
            <a:ext cx="683581" cy="4192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atlanta tv show logo png">
            <a:extLst>
              <a:ext uri="{FF2B5EF4-FFF2-40B4-BE49-F238E27FC236}">
                <a16:creationId xmlns:a16="http://schemas.microsoft.com/office/drawing/2014/main" id="{112D8C20-59DB-4E24-9A37-1925FB663F58}"/>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1994948" y="2579150"/>
            <a:ext cx="1173332" cy="1732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the office tv show logo png">
            <a:extLst>
              <a:ext uri="{FF2B5EF4-FFF2-40B4-BE49-F238E27FC236}">
                <a16:creationId xmlns:a16="http://schemas.microsoft.com/office/drawing/2014/main" id="{23EE89D5-189C-4872-AEE8-4E6D35EE46D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322592" y="5314646"/>
            <a:ext cx="1136342" cy="19313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the oscars tv show logo png">
            <a:extLst>
              <a:ext uri="{FF2B5EF4-FFF2-40B4-BE49-F238E27FC236}">
                <a16:creationId xmlns:a16="http://schemas.microsoft.com/office/drawing/2014/main" id="{778CE0AA-9687-4E06-8785-8D321B4EF2ED}"/>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290135" y="4134185"/>
            <a:ext cx="1113398" cy="31361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world series tv show logo png">
            <a:extLst>
              <a:ext uri="{FF2B5EF4-FFF2-40B4-BE49-F238E27FC236}">
                <a16:creationId xmlns:a16="http://schemas.microsoft.com/office/drawing/2014/main" id="{69BD5FB8-42EE-494E-BED0-94E69EAD834F}"/>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166548" y="2360840"/>
            <a:ext cx="1038687" cy="3384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world series 2017 tv show logo png">
            <a:extLst>
              <a:ext uri="{FF2B5EF4-FFF2-40B4-BE49-F238E27FC236}">
                <a16:creationId xmlns:a16="http://schemas.microsoft.com/office/drawing/2014/main" id="{F82C2151-7ECD-4B6A-8783-C83C2512062E}"/>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760902" y="1260297"/>
            <a:ext cx="466756" cy="57676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wwe monday night raw tv show logo png">
            <a:extLst>
              <a:ext uri="{FF2B5EF4-FFF2-40B4-BE49-F238E27FC236}">
                <a16:creationId xmlns:a16="http://schemas.microsoft.com/office/drawing/2014/main" id="{FA152098-13FF-44C1-A224-063EFBAA2B52}"/>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280538" y="2433192"/>
            <a:ext cx="595215" cy="37506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pretty little liars tv show logo png">
            <a:extLst>
              <a:ext uri="{FF2B5EF4-FFF2-40B4-BE49-F238E27FC236}">
                <a16:creationId xmlns:a16="http://schemas.microsoft.com/office/drawing/2014/main" id="{33EC1FCC-E480-4F7A-943E-C0D369576567}"/>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245329" y="1382993"/>
            <a:ext cx="1127464" cy="34626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k.c. undercover tv show logo png">
            <a:extLst>
              <a:ext uri="{FF2B5EF4-FFF2-40B4-BE49-F238E27FC236}">
                <a16:creationId xmlns:a16="http://schemas.microsoft.com/office/drawing/2014/main" id="{C71C205C-CF17-4E15-BABD-37FA7173979F}"/>
              </a:ext>
            </a:extLst>
          </p:cNvPr>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t="-2028"/>
          <a:stretch/>
        </p:blipFill>
        <p:spPr bwMode="auto">
          <a:xfrm>
            <a:off x="3856373" y="3650727"/>
            <a:ext cx="655484" cy="46421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the real housewives of new york">
            <a:extLst>
              <a:ext uri="{FF2B5EF4-FFF2-40B4-BE49-F238E27FC236}">
                <a16:creationId xmlns:a16="http://schemas.microsoft.com/office/drawing/2014/main" id="{FED8D6F9-8027-4D41-92FE-70886D8F39DD}"/>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5251849" y="4921204"/>
            <a:ext cx="1271462" cy="394224"/>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mage result for the apprentice tv show png">
            <a:extLst>
              <a:ext uri="{FF2B5EF4-FFF2-40B4-BE49-F238E27FC236}">
                <a16:creationId xmlns:a16="http://schemas.microsoft.com/office/drawing/2014/main" id="{0F04C98C-00E4-4DDE-9186-EBBF37A56141}"/>
              </a:ext>
            </a:extLst>
          </p:cNvPr>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a:stretch/>
        </p:blipFill>
        <p:spPr bwMode="auto">
          <a:xfrm>
            <a:off x="343604" y="4804784"/>
            <a:ext cx="1063149" cy="41164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basketball wives tv show logo png">
            <a:extLst>
              <a:ext uri="{FF2B5EF4-FFF2-40B4-BE49-F238E27FC236}">
                <a16:creationId xmlns:a16="http://schemas.microsoft.com/office/drawing/2014/main" id="{E2FC8E20-A578-42B4-82CB-64048EEAD3A2}"/>
              </a:ext>
            </a:extLst>
          </p:cNvPr>
          <p:cNvPicPr>
            <a:picLocks noChangeAspect="1" noChangeArrowheads="1"/>
          </p:cNvPicPr>
          <p:nvPr/>
        </p:nvPicPr>
        <p:blipFill rotWithShape="1">
          <a:blip r:embed="rId31" cstate="screen">
            <a:extLst>
              <a:ext uri="{28A0092B-C50C-407E-A947-70E740481C1C}">
                <a14:useLocalDpi xmlns:a14="http://schemas.microsoft.com/office/drawing/2010/main"/>
              </a:ext>
            </a:extLst>
          </a:blip>
          <a:srcRect/>
          <a:stretch/>
        </p:blipFill>
        <p:spPr bwMode="auto">
          <a:xfrm>
            <a:off x="1557337" y="3696162"/>
            <a:ext cx="944046" cy="619081"/>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Image result for love &amp; hip hop: atlanta tv show logo png">
            <a:extLst>
              <a:ext uri="{FF2B5EF4-FFF2-40B4-BE49-F238E27FC236}">
                <a16:creationId xmlns:a16="http://schemas.microsoft.com/office/drawing/2014/main" id="{8C8D2750-38DE-474A-B772-FF682E4D4F8D}"/>
              </a:ext>
            </a:extLst>
          </p:cNvPr>
          <p:cNvPicPr>
            <a:picLocks noChangeAspect="1" noChangeArrowheads="1"/>
          </p:cNvPicPr>
          <p:nvPr/>
        </p:nvPicPr>
        <p:blipFill rotWithShape="1">
          <a:blip r:embed="rId32" cstate="screen">
            <a:extLst>
              <a:ext uri="{28A0092B-C50C-407E-A947-70E740481C1C}">
                <a14:useLocalDpi xmlns:a14="http://schemas.microsoft.com/office/drawing/2010/main"/>
              </a:ext>
            </a:extLst>
          </a:blip>
          <a:srcRect/>
          <a:stretch/>
        </p:blipFill>
        <p:spPr bwMode="auto">
          <a:xfrm>
            <a:off x="5006185" y="2255632"/>
            <a:ext cx="727916" cy="377842"/>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seinfeld tv show logo png">
            <a:extLst>
              <a:ext uri="{FF2B5EF4-FFF2-40B4-BE49-F238E27FC236}">
                <a16:creationId xmlns:a16="http://schemas.microsoft.com/office/drawing/2014/main" id="{28831D8F-08A6-4D83-A76B-5E411DC51912}"/>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536522" y="5274647"/>
            <a:ext cx="665825" cy="287599"/>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parks &amp; recreation tv show logo png">
            <a:extLst>
              <a:ext uri="{FF2B5EF4-FFF2-40B4-BE49-F238E27FC236}">
                <a16:creationId xmlns:a16="http://schemas.microsoft.com/office/drawing/2014/main" id="{C3DA5AFD-93ED-4F0B-8096-F8DC3A552939}"/>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2247551" y="5158400"/>
            <a:ext cx="1093433" cy="42370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Image result for sons of anarchy tv show logo png">
            <a:extLst>
              <a:ext uri="{FF2B5EF4-FFF2-40B4-BE49-F238E27FC236}">
                <a16:creationId xmlns:a16="http://schemas.microsoft.com/office/drawing/2014/main" id="{E982BAB3-F2BF-449B-899E-61A2D21784BA}"/>
              </a:ext>
            </a:extLst>
          </p:cNvPr>
          <p:cNvPicPr>
            <a:picLocks noChangeAspect="1" noChangeArrowheads="1"/>
          </p:cNvPicPr>
          <p:nvPr/>
        </p:nvPicPr>
        <p:blipFill rotWithShape="1">
          <a:blip r:embed="rId35" cstate="screen">
            <a:extLst>
              <a:ext uri="{28A0092B-C50C-407E-A947-70E740481C1C}">
                <a14:useLocalDpi xmlns:a14="http://schemas.microsoft.com/office/drawing/2010/main"/>
              </a:ext>
            </a:extLst>
          </a:blip>
          <a:srcRect/>
          <a:stretch/>
        </p:blipFill>
        <p:spPr bwMode="auto">
          <a:xfrm>
            <a:off x="3350526" y="5350627"/>
            <a:ext cx="1084555" cy="152146"/>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Image result for teen mom tv show logo png">
            <a:extLst>
              <a:ext uri="{FF2B5EF4-FFF2-40B4-BE49-F238E27FC236}">
                <a16:creationId xmlns:a16="http://schemas.microsoft.com/office/drawing/2014/main" id="{4804F906-917A-414C-B278-331352399572}"/>
              </a:ext>
            </a:extLst>
          </p:cNvPr>
          <p:cNvPicPr>
            <a:picLocks noChangeAspect="1" noChangeArrowheads="1"/>
          </p:cNvPicPr>
          <p:nvPr/>
        </p:nvPicPr>
        <p:blipFill rotWithShape="1">
          <a:blip r:embed="rId36" cstate="screen">
            <a:extLst>
              <a:ext uri="{28A0092B-C50C-407E-A947-70E740481C1C}">
                <a14:useLocalDpi xmlns:a14="http://schemas.microsoft.com/office/drawing/2010/main"/>
              </a:ext>
            </a:extLst>
          </a:blip>
          <a:srcRect/>
          <a:stretch/>
        </p:blipFill>
        <p:spPr bwMode="auto">
          <a:xfrm>
            <a:off x="5736339" y="2211033"/>
            <a:ext cx="671178" cy="465011"/>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mr. robot tv show logo png">
            <a:extLst>
              <a:ext uri="{FF2B5EF4-FFF2-40B4-BE49-F238E27FC236}">
                <a16:creationId xmlns:a16="http://schemas.microsoft.com/office/drawing/2014/main" id="{5595C458-52FA-4F7A-AFEC-198B16DF037C}"/>
              </a:ext>
            </a:extLst>
          </p:cNvPr>
          <p:cNvPicPr>
            <a:picLocks noChangeAspect="1" noChangeArrowheads="1"/>
          </p:cNvPicPr>
          <p:nvPr/>
        </p:nvPicPr>
        <p:blipFill rotWithShape="1">
          <a:blip r:embed="rId37" cstate="screen">
            <a:extLst>
              <a:ext uri="{28A0092B-C50C-407E-A947-70E740481C1C}">
                <a14:useLocalDpi xmlns:a14="http://schemas.microsoft.com/office/drawing/2010/main"/>
              </a:ext>
            </a:extLst>
          </a:blip>
          <a:srcRect/>
          <a:stretch/>
        </p:blipFill>
        <p:spPr bwMode="auto">
          <a:xfrm>
            <a:off x="4399601" y="1490730"/>
            <a:ext cx="1155558" cy="207468"/>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Image result for scandal tv show logo png">
            <a:extLst>
              <a:ext uri="{FF2B5EF4-FFF2-40B4-BE49-F238E27FC236}">
                <a16:creationId xmlns:a16="http://schemas.microsoft.com/office/drawing/2014/main" id="{EC3178AD-E507-48AD-A03A-57221B7938A1}"/>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a:stretch/>
        </p:blipFill>
        <p:spPr bwMode="auto">
          <a:xfrm>
            <a:off x="7899117" y="1502163"/>
            <a:ext cx="996308" cy="175771"/>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Image result for mad men tv show logo png">
            <a:extLst>
              <a:ext uri="{FF2B5EF4-FFF2-40B4-BE49-F238E27FC236}">
                <a16:creationId xmlns:a16="http://schemas.microsoft.com/office/drawing/2014/main" id="{44DA426C-5B8F-481C-A11C-BC1561D6EEFE}"/>
              </a:ext>
            </a:extLst>
          </p:cNvPr>
          <p:cNvPicPr>
            <a:picLocks noChangeAspect="1" noChangeArrowheads="1"/>
          </p:cNvPicPr>
          <p:nvPr/>
        </p:nvPicPr>
        <p:blipFill rotWithShape="1">
          <a:blip r:embed="rId39" cstate="screen">
            <a:extLst>
              <a:ext uri="{28A0092B-C50C-407E-A947-70E740481C1C}">
                <a14:useLocalDpi xmlns:a14="http://schemas.microsoft.com/office/drawing/2010/main"/>
              </a:ext>
            </a:extLst>
          </a:blip>
          <a:srcRect/>
          <a:stretch/>
        </p:blipFill>
        <p:spPr bwMode="auto">
          <a:xfrm>
            <a:off x="5685742" y="5321283"/>
            <a:ext cx="813338" cy="195014"/>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modern family tv show logo png">
            <a:extLst>
              <a:ext uri="{FF2B5EF4-FFF2-40B4-BE49-F238E27FC236}">
                <a16:creationId xmlns:a16="http://schemas.microsoft.com/office/drawing/2014/main" id="{CE1F69BD-5D26-4D4E-BD85-8669C83872BB}"/>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96906" y="3027690"/>
            <a:ext cx="1180730" cy="238606"/>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Image result for breaking bad tv show logo png">
            <a:extLst>
              <a:ext uri="{FF2B5EF4-FFF2-40B4-BE49-F238E27FC236}">
                <a16:creationId xmlns:a16="http://schemas.microsoft.com/office/drawing/2014/main" id="{503F4E35-5588-46E4-A12E-C5D485D67D1D}"/>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7031113" y="5175370"/>
            <a:ext cx="843379" cy="502660"/>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mage result for the tonight show tv show logo png">
            <a:extLst>
              <a:ext uri="{FF2B5EF4-FFF2-40B4-BE49-F238E27FC236}">
                <a16:creationId xmlns:a16="http://schemas.microsoft.com/office/drawing/2014/main" id="{926BF177-AB68-4FC9-813A-43D583D611E8}"/>
              </a:ext>
            </a:extLst>
          </p:cNvPr>
          <p:cNvPicPr>
            <a:picLocks noChangeAspect="1" noChangeArrowheads="1"/>
          </p:cNvPicPr>
          <p:nvPr/>
        </p:nvPicPr>
        <p:blipFill rotWithShape="1">
          <a:blip r:embed="rId42" cstate="screen">
            <a:extLst>
              <a:ext uri="{28A0092B-C50C-407E-A947-70E740481C1C}">
                <a14:useLocalDpi xmlns:a14="http://schemas.microsoft.com/office/drawing/2010/main"/>
              </a:ext>
            </a:extLst>
          </a:blip>
          <a:srcRect/>
          <a:stretch/>
        </p:blipFill>
        <p:spPr bwMode="auto">
          <a:xfrm>
            <a:off x="4589669" y="3613484"/>
            <a:ext cx="570606" cy="546898"/>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Image result for the daily show tv show logo png">
            <a:extLst>
              <a:ext uri="{FF2B5EF4-FFF2-40B4-BE49-F238E27FC236}">
                <a16:creationId xmlns:a16="http://schemas.microsoft.com/office/drawing/2014/main" id="{04E3E373-3309-49B6-9852-0FB8F9F4B865}"/>
              </a:ext>
            </a:extLst>
          </p:cNvPr>
          <p:cNvPicPr>
            <a:picLocks noChangeAspect="1" noChangeArrowheads="1"/>
          </p:cNvPicPr>
          <p:nvPr/>
        </p:nvPicPr>
        <p:blipFill rotWithShape="1">
          <a:blip r:embed="rId43" cstate="screen">
            <a:extLst>
              <a:ext uri="{28A0092B-C50C-407E-A947-70E740481C1C}">
                <a14:useLocalDpi xmlns:a14="http://schemas.microsoft.com/office/drawing/2010/main"/>
              </a:ext>
            </a:extLst>
          </a:blip>
          <a:srcRect/>
          <a:stretch/>
        </p:blipFill>
        <p:spPr bwMode="auto">
          <a:xfrm>
            <a:off x="6432540" y="2215203"/>
            <a:ext cx="1138633" cy="293850"/>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Image result for world dance tv show logo png">
            <a:extLst>
              <a:ext uri="{FF2B5EF4-FFF2-40B4-BE49-F238E27FC236}">
                <a16:creationId xmlns:a16="http://schemas.microsoft.com/office/drawing/2014/main" id="{B436705F-519A-4567-9333-798BE1CE6A2C}"/>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1406753" y="4336647"/>
            <a:ext cx="982019" cy="273806"/>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Image result for america's got talent tv show logo png">
            <a:extLst>
              <a:ext uri="{FF2B5EF4-FFF2-40B4-BE49-F238E27FC236}">
                <a16:creationId xmlns:a16="http://schemas.microsoft.com/office/drawing/2014/main" id="{7F15B36B-B1EE-45FA-A36B-F0973558B9AD}"/>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5567784" y="1427256"/>
            <a:ext cx="1136342" cy="323147"/>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Image result for dance moms tv show logo png">
            <a:extLst>
              <a:ext uri="{FF2B5EF4-FFF2-40B4-BE49-F238E27FC236}">
                <a16:creationId xmlns:a16="http://schemas.microsoft.com/office/drawing/2014/main" id="{39A8AE81-C1DE-4227-BBC1-F68C063A6646}"/>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1579905" y="3020490"/>
            <a:ext cx="1244883" cy="244222"/>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Image result for real housewives of atlanta tv show logo png">
            <a:extLst>
              <a:ext uri="{FF2B5EF4-FFF2-40B4-BE49-F238E27FC236}">
                <a16:creationId xmlns:a16="http://schemas.microsoft.com/office/drawing/2014/main" id="{971387E0-013D-4AA1-90DF-BF04D1FCC37E}"/>
              </a:ext>
            </a:extLst>
          </p:cNvPr>
          <p:cNvPicPr>
            <a:picLocks noChangeAspect="1" noChangeArrowheads="1"/>
          </p:cNvPicPr>
          <p:nvPr/>
        </p:nvPicPr>
        <p:blipFill rotWithShape="1">
          <a:blip r:embed="rId47" cstate="screen">
            <a:extLst>
              <a:ext uri="{28A0092B-C50C-407E-A947-70E740481C1C}">
                <a14:useLocalDpi xmlns:a14="http://schemas.microsoft.com/office/drawing/2010/main"/>
              </a:ext>
            </a:extLst>
          </a:blip>
          <a:srcRect/>
          <a:stretch/>
        </p:blipFill>
        <p:spPr bwMode="auto">
          <a:xfrm>
            <a:off x="219013" y="3258759"/>
            <a:ext cx="1385229" cy="440481"/>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Image result for american horror story tv show logo png">
            <a:extLst>
              <a:ext uri="{FF2B5EF4-FFF2-40B4-BE49-F238E27FC236}">
                <a16:creationId xmlns:a16="http://schemas.microsoft.com/office/drawing/2014/main" id="{9853BA30-228D-4B3B-9B6E-C716A109F71D}"/>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7786496" y="1804468"/>
            <a:ext cx="1109709" cy="355068"/>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Image result for project runway tv show logo png">
            <a:extLst>
              <a:ext uri="{FF2B5EF4-FFF2-40B4-BE49-F238E27FC236}">
                <a16:creationId xmlns:a16="http://schemas.microsoft.com/office/drawing/2014/main" id="{19706B8D-0262-406C-A785-6C4D89D6B263}"/>
              </a:ext>
            </a:extLst>
          </p:cNvPr>
          <p:cNvPicPr>
            <a:picLocks noChangeAspect="1" noChangeArrowheads="1"/>
          </p:cNvPicPr>
          <p:nvPr/>
        </p:nvPicPr>
        <p:blipFill rotWithShape="1">
          <a:blip r:embed="rId49" cstate="screen">
            <a:extLst>
              <a:ext uri="{28A0092B-C50C-407E-A947-70E740481C1C}">
                <a14:useLocalDpi xmlns:a14="http://schemas.microsoft.com/office/drawing/2010/main"/>
              </a:ext>
            </a:extLst>
          </a:blip>
          <a:srcRect/>
          <a:stretch/>
        </p:blipFill>
        <p:spPr bwMode="auto">
          <a:xfrm>
            <a:off x="1607768" y="3301104"/>
            <a:ext cx="1386512" cy="436317"/>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Image result for csi tv show logo png">
            <a:extLst>
              <a:ext uri="{FF2B5EF4-FFF2-40B4-BE49-F238E27FC236}">
                <a16:creationId xmlns:a16="http://schemas.microsoft.com/office/drawing/2014/main" id="{8E861CD9-77C2-462D-880A-18544C7F1650}"/>
              </a:ext>
            </a:extLst>
          </p:cNvPr>
          <p:cNvPicPr>
            <a:picLocks noChangeAspect="1" noChangeArrowheads="1"/>
          </p:cNvPicPr>
          <p:nvPr/>
        </p:nvPicPr>
        <p:blipFill rotWithShape="1">
          <a:blip r:embed="rId50" cstate="screen">
            <a:extLst>
              <a:ext uri="{28A0092B-C50C-407E-A947-70E740481C1C}">
                <a14:useLocalDpi xmlns:a14="http://schemas.microsoft.com/office/drawing/2010/main"/>
              </a:ext>
            </a:extLst>
          </a:blip>
          <a:srcRect/>
          <a:stretch/>
        </p:blipFill>
        <p:spPr bwMode="auto">
          <a:xfrm>
            <a:off x="2813893" y="2784753"/>
            <a:ext cx="841868" cy="431797"/>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Image result for ncis tv show logo png">
            <a:extLst>
              <a:ext uri="{FF2B5EF4-FFF2-40B4-BE49-F238E27FC236}">
                <a16:creationId xmlns:a16="http://schemas.microsoft.com/office/drawing/2014/main" id="{94444D12-C640-4C79-9B06-84DE9144F938}"/>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2962488" y="3311059"/>
            <a:ext cx="1076420" cy="284242"/>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Image result for the late show with stephen colbert tv show logo png">
            <a:extLst>
              <a:ext uri="{FF2B5EF4-FFF2-40B4-BE49-F238E27FC236}">
                <a16:creationId xmlns:a16="http://schemas.microsoft.com/office/drawing/2014/main" id="{AFB0837D-687C-48D6-B435-12048F83E6BB}"/>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2453986" y="4012633"/>
            <a:ext cx="593084" cy="575317"/>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Image result for the late late show with james corden tv show logo png">
            <a:extLst>
              <a:ext uri="{FF2B5EF4-FFF2-40B4-BE49-F238E27FC236}">
                <a16:creationId xmlns:a16="http://schemas.microsoft.com/office/drawing/2014/main" id="{09E9BF15-5312-4AEE-B427-D908EE0EFA58}"/>
              </a:ext>
            </a:extLst>
          </p:cNvPr>
          <p:cNvPicPr>
            <a:picLocks noChangeAspect="1" noChangeArrowheads="1"/>
          </p:cNvPicPr>
          <p:nvPr/>
        </p:nvPicPr>
        <p:blipFill rotWithShape="1">
          <a:blip r:embed="rId53" cstate="screen">
            <a:extLst>
              <a:ext uri="{28A0092B-C50C-407E-A947-70E740481C1C}">
                <a14:useLocalDpi xmlns:a14="http://schemas.microsoft.com/office/drawing/2010/main"/>
              </a:ext>
            </a:extLst>
          </a:blip>
          <a:srcRect/>
          <a:stretch/>
        </p:blipFill>
        <p:spPr bwMode="auto">
          <a:xfrm>
            <a:off x="7478447" y="2946815"/>
            <a:ext cx="660474" cy="586703"/>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Image result for jimmy kimmel live tv show logo png">
            <a:extLst>
              <a:ext uri="{FF2B5EF4-FFF2-40B4-BE49-F238E27FC236}">
                <a16:creationId xmlns:a16="http://schemas.microsoft.com/office/drawing/2014/main" id="{4B58846F-4208-4079-B2C9-9211585D4554}"/>
              </a:ext>
            </a:extLst>
          </p:cNvPr>
          <p:cNvPicPr>
            <a:picLocks noChangeAspect="1" noChangeArrowheads="1"/>
          </p:cNvPicPr>
          <p:nvPr/>
        </p:nvPicPr>
        <p:blipFill rotWithShape="1">
          <a:blip r:embed="rId54" cstate="screen">
            <a:extLst>
              <a:ext uri="{28A0092B-C50C-407E-A947-70E740481C1C}">
                <a14:useLocalDpi xmlns:a14="http://schemas.microsoft.com/office/drawing/2010/main"/>
              </a:ext>
            </a:extLst>
          </a:blip>
          <a:srcRect/>
          <a:stretch/>
        </p:blipFill>
        <p:spPr bwMode="auto">
          <a:xfrm>
            <a:off x="3724114" y="2826881"/>
            <a:ext cx="1012054" cy="448278"/>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Image result for friends tv show logo png">
            <a:extLst>
              <a:ext uri="{FF2B5EF4-FFF2-40B4-BE49-F238E27FC236}">
                <a16:creationId xmlns:a16="http://schemas.microsoft.com/office/drawing/2014/main" id="{27D01B6A-5D23-4C5A-838D-2957253F8DEC}"/>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4478392" y="5322108"/>
            <a:ext cx="1091953" cy="180665"/>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Image result for rupaul's drag race tv show logo png">
            <a:extLst>
              <a:ext uri="{FF2B5EF4-FFF2-40B4-BE49-F238E27FC236}">
                <a16:creationId xmlns:a16="http://schemas.microsoft.com/office/drawing/2014/main" id="{29E6A8F6-4621-4822-A6BB-C42D898359A6}"/>
              </a:ext>
            </a:extLst>
          </p:cNvPr>
          <p:cNvPicPr>
            <a:picLocks noChangeAspect="1" noChangeArrowheads="1"/>
          </p:cNvPicPr>
          <p:nvPr/>
        </p:nvPicPr>
        <p:blipFill rotWithShape="1">
          <a:blip r:embed="rId56" cstate="screen">
            <a:extLst>
              <a:ext uri="{28A0092B-C50C-407E-A947-70E740481C1C}">
                <a14:useLocalDpi xmlns:a14="http://schemas.microsoft.com/office/drawing/2010/main"/>
              </a:ext>
            </a:extLst>
          </a:blip>
          <a:srcRect/>
          <a:stretch/>
        </p:blipFill>
        <p:spPr bwMode="auto">
          <a:xfrm>
            <a:off x="3683627" y="4407373"/>
            <a:ext cx="802353" cy="349401"/>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Image result for wahlburgers tv show logo png">
            <a:extLst>
              <a:ext uri="{FF2B5EF4-FFF2-40B4-BE49-F238E27FC236}">
                <a16:creationId xmlns:a16="http://schemas.microsoft.com/office/drawing/2014/main" id="{84944C81-418D-4569-AB20-00FA69A54A4D}"/>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4747197" y="2788414"/>
            <a:ext cx="1120065" cy="434025"/>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Image result for ufc tv show logo png">
            <a:extLst>
              <a:ext uri="{FF2B5EF4-FFF2-40B4-BE49-F238E27FC236}">
                <a16:creationId xmlns:a16="http://schemas.microsoft.com/office/drawing/2014/main" id="{5EE7843E-94EE-44BD-81F8-F124B8377A20}"/>
              </a:ext>
            </a:extLst>
          </p:cNvPr>
          <p:cNvPicPr>
            <a:picLocks noChangeAspect="1" noChangeArrowheads="1"/>
          </p:cNvPicPr>
          <p:nvPr/>
        </p:nvPicPr>
        <p:blipFill rotWithShape="1">
          <a:blip r:embed="rId58" cstate="screen">
            <a:extLst>
              <a:ext uri="{28A0092B-C50C-407E-A947-70E740481C1C}">
                <a14:useLocalDpi xmlns:a14="http://schemas.microsoft.com/office/drawing/2010/main"/>
              </a:ext>
            </a:extLst>
          </a:blip>
          <a:srcRect/>
          <a:stretch/>
        </p:blipFill>
        <p:spPr bwMode="auto">
          <a:xfrm>
            <a:off x="3111828" y="3926114"/>
            <a:ext cx="745524" cy="295241"/>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Image result for tosh.o tv show logo png">
            <a:extLst>
              <a:ext uri="{FF2B5EF4-FFF2-40B4-BE49-F238E27FC236}">
                <a16:creationId xmlns:a16="http://schemas.microsoft.com/office/drawing/2014/main" id="{03A79267-DB66-4D74-BE35-90677EAB070A}"/>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4192049" y="3315024"/>
            <a:ext cx="896645" cy="237549"/>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descr="Image result for pj masks tv show logo png">
            <a:extLst>
              <a:ext uri="{FF2B5EF4-FFF2-40B4-BE49-F238E27FC236}">
                <a16:creationId xmlns:a16="http://schemas.microsoft.com/office/drawing/2014/main" id="{06286C32-F419-413A-9B88-25295CD9CF49}"/>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5137470" y="3248793"/>
            <a:ext cx="942165" cy="309307"/>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Image result for doc mcstuffins tv show logo png">
            <a:extLst>
              <a:ext uri="{FF2B5EF4-FFF2-40B4-BE49-F238E27FC236}">
                <a16:creationId xmlns:a16="http://schemas.microsoft.com/office/drawing/2014/main" id="{A86F0BA3-BC8F-41C4-AAF0-63FF9007275D}"/>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8179701" y="2833181"/>
            <a:ext cx="753071" cy="724919"/>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Image result for impractical jokers tv show logo png">
            <a:extLst>
              <a:ext uri="{FF2B5EF4-FFF2-40B4-BE49-F238E27FC236}">
                <a16:creationId xmlns:a16="http://schemas.microsoft.com/office/drawing/2014/main" id="{05C4B5C4-DB50-4BAA-B22C-4BD4DB9D54F0}"/>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5058297" y="3685384"/>
            <a:ext cx="1094403" cy="424081"/>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Image result for the price is right tv show logo png">
            <a:extLst>
              <a:ext uri="{FF2B5EF4-FFF2-40B4-BE49-F238E27FC236}">
                <a16:creationId xmlns:a16="http://schemas.microsoft.com/office/drawing/2014/main" id="{726FC804-94CD-4606-84D2-0F8DAE238BA5}"/>
              </a:ext>
            </a:extLst>
          </p:cNvPr>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8212736" y="4493776"/>
            <a:ext cx="657652" cy="734611"/>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Image result for the simpsons tv show logo png">
            <a:extLst>
              <a:ext uri="{FF2B5EF4-FFF2-40B4-BE49-F238E27FC236}">
                <a16:creationId xmlns:a16="http://schemas.microsoft.com/office/drawing/2014/main" id="{05747306-A840-424E-84FE-DE738D470B57}"/>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7875818" y="5207636"/>
            <a:ext cx="1020387" cy="395400"/>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Image result for american ninja warrior tv show logo png">
            <a:extLst>
              <a:ext uri="{FF2B5EF4-FFF2-40B4-BE49-F238E27FC236}">
                <a16:creationId xmlns:a16="http://schemas.microsoft.com/office/drawing/2014/main" id="{4740D273-664D-4315-9EBE-4E011E1630D8}"/>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8188579" y="4107884"/>
            <a:ext cx="731438" cy="361656"/>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112" descr="Image result for iron chef america tv show logo png">
            <a:extLst>
              <a:ext uri="{FF2B5EF4-FFF2-40B4-BE49-F238E27FC236}">
                <a16:creationId xmlns:a16="http://schemas.microsoft.com/office/drawing/2014/main" id="{E2B3C6DA-E3EA-4CB8-B61B-F2C332D737C9}"/>
              </a:ext>
            </a:extLst>
          </p:cNvPr>
          <p:cNvPicPr>
            <a:picLocks noChangeAspect="1" noChangeArrowheads="1"/>
          </p:cNvPicPr>
          <p:nvPr/>
        </p:nvPicPr>
        <p:blipFill>
          <a:blip r:embed="rId66" cstate="screen">
            <a:extLst>
              <a:ext uri="{28A0092B-C50C-407E-A947-70E740481C1C}">
                <a14:useLocalDpi xmlns:a14="http://schemas.microsoft.com/office/drawing/2010/main"/>
              </a:ext>
            </a:extLst>
          </a:blip>
          <a:srcRect/>
          <a:stretch>
            <a:fillRect/>
          </a:stretch>
        </p:blipFill>
        <p:spPr bwMode="auto">
          <a:xfrm>
            <a:off x="4527365" y="4372927"/>
            <a:ext cx="896671" cy="347460"/>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114" descr="Image result for the today show tv show logo png">
            <a:extLst>
              <a:ext uri="{FF2B5EF4-FFF2-40B4-BE49-F238E27FC236}">
                <a16:creationId xmlns:a16="http://schemas.microsoft.com/office/drawing/2014/main" id="{68F80B7A-537F-43C5-BD15-D0D814752A39}"/>
              </a:ext>
            </a:extLst>
          </p:cNvPr>
          <p:cNvPicPr>
            <a:picLocks noChangeAspect="1" noChangeArrowheads="1"/>
          </p:cNvPicPr>
          <p:nvPr/>
        </p:nvPicPr>
        <p:blipFill>
          <a:blip r:embed="rId67" cstate="screen">
            <a:extLst>
              <a:ext uri="{28A0092B-C50C-407E-A947-70E740481C1C}">
                <a14:useLocalDpi xmlns:a14="http://schemas.microsoft.com/office/drawing/2010/main"/>
              </a:ext>
            </a:extLst>
          </a:blip>
          <a:srcRect/>
          <a:stretch>
            <a:fillRect/>
          </a:stretch>
        </p:blipFill>
        <p:spPr bwMode="auto">
          <a:xfrm>
            <a:off x="7443430" y="3973124"/>
            <a:ext cx="662380" cy="501051"/>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116" descr="Image result for diners, drive-ins and dives tv show logo png">
            <a:extLst>
              <a:ext uri="{FF2B5EF4-FFF2-40B4-BE49-F238E27FC236}">
                <a16:creationId xmlns:a16="http://schemas.microsoft.com/office/drawing/2014/main" id="{0CE2FA20-6C60-4B98-AD5F-9FBA6E0758A2}"/>
              </a:ext>
            </a:extLst>
          </p:cNvPr>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7647071" y="2249902"/>
            <a:ext cx="1280010" cy="303221"/>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18" descr="Image result for paw patrol tv show logo png">
            <a:extLst>
              <a:ext uri="{FF2B5EF4-FFF2-40B4-BE49-F238E27FC236}">
                <a16:creationId xmlns:a16="http://schemas.microsoft.com/office/drawing/2014/main" id="{4BD282AD-B687-4D4F-A16A-F1672538BD1C}"/>
              </a:ext>
            </a:extLst>
          </p:cNvPr>
          <p:cNvPicPr>
            <a:picLocks noChangeAspect="1" noChangeArrowheads="1"/>
          </p:cNvPicPr>
          <p:nvPr/>
        </p:nvPicPr>
        <p:blipFill>
          <a:blip r:embed="rId69" cstate="screen">
            <a:extLst>
              <a:ext uri="{28A0092B-C50C-407E-A947-70E740481C1C}">
                <a14:useLocalDpi xmlns:a14="http://schemas.microsoft.com/office/drawing/2010/main"/>
              </a:ext>
            </a:extLst>
          </a:blip>
          <a:srcRect/>
          <a:stretch>
            <a:fillRect/>
          </a:stretch>
        </p:blipFill>
        <p:spPr bwMode="auto">
          <a:xfrm>
            <a:off x="5445224" y="4372927"/>
            <a:ext cx="603537" cy="519500"/>
          </a:xfrm>
          <a:prstGeom prst="rect">
            <a:avLst/>
          </a:prstGeom>
          <a:noFill/>
          <a:extLst>
            <a:ext uri="{909E8E84-426E-40DD-AFC4-6F175D3DCCD1}">
              <a14:hiddenFill xmlns:a14="http://schemas.microsoft.com/office/drawing/2010/main">
                <a:solidFill>
                  <a:srgbClr val="FFFFFF"/>
                </a:solidFill>
              </a14:hiddenFill>
            </a:ext>
          </a:extLst>
        </p:spPr>
      </p:pic>
      <p:pic>
        <p:nvPicPr>
          <p:cNvPr id="1144" name="Picture 120" descr="Image result for rick and morty tv show logo png">
            <a:extLst>
              <a:ext uri="{FF2B5EF4-FFF2-40B4-BE49-F238E27FC236}">
                <a16:creationId xmlns:a16="http://schemas.microsoft.com/office/drawing/2014/main" id="{60232187-B6D0-47B2-9E42-6360763B4224}"/>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6752789" y="1376227"/>
            <a:ext cx="1133703" cy="368180"/>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122" descr="Image result for million dollar listing new york tv show logo png">
            <a:extLst>
              <a:ext uri="{FF2B5EF4-FFF2-40B4-BE49-F238E27FC236}">
                <a16:creationId xmlns:a16="http://schemas.microsoft.com/office/drawing/2014/main" id="{2E49022E-1126-48AB-A4B7-E70233BFCCB3}"/>
              </a:ext>
            </a:extLst>
          </p:cNvPr>
          <p:cNvPicPr>
            <a:picLocks noChangeAspect="1" noChangeArrowheads="1"/>
          </p:cNvPicPr>
          <p:nvPr/>
        </p:nvPicPr>
        <p:blipFill rotWithShape="1">
          <a:blip r:embed="rId71" cstate="screen">
            <a:extLst>
              <a:ext uri="{28A0092B-C50C-407E-A947-70E740481C1C}">
                <a14:useLocalDpi xmlns:a14="http://schemas.microsoft.com/office/drawing/2010/main"/>
              </a:ext>
            </a:extLst>
          </a:blip>
          <a:srcRect/>
          <a:stretch/>
        </p:blipFill>
        <p:spPr bwMode="auto">
          <a:xfrm>
            <a:off x="8007582" y="3581550"/>
            <a:ext cx="939286" cy="441518"/>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124" descr="Image result for pawn stars tv show logo png">
            <a:extLst>
              <a:ext uri="{FF2B5EF4-FFF2-40B4-BE49-F238E27FC236}">
                <a16:creationId xmlns:a16="http://schemas.microsoft.com/office/drawing/2014/main" id="{D285D70B-CE49-4886-AF5B-E2A2CDE38A92}"/>
              </a:ext>
            </a:extLst>
          </p:cNvPr>
          <p:cNvPicPr>
            <a:picLocks noChangeAspect="1" noChangeArrowheads="1"/>
          </p:cNvPicPr>
          <p:nvPr/>
        </p:nvPicPr>
        <p:blipFill>
          <a:blip r:embed="rId72" cstate="screen">
            <a:extLst>
              <a:ext uri="{28A0092B-C50C-407E-A947-70E740481C1C}">
                <a14:useLocalDpi xmlns:a14="http://schemas.microsoft.com/office/drawing/2010/main"/>
              </a:ext>
            </a:extLst>
          </a:blip>
          <a:srcRect/>
          <a:stretch>
            <a:fillRect/>
          </a:stretch>
        </p:blipFill>
        <p:spPr bwMode="auto">
          <a:xfrm>
            <a:off x="6944423" y="3610924"/>
            <a:ext cx="1037103" cy="401877"/>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Image result for deadliest catch tv show logo png">
            <a:extLst>
              <a:ext uri="{FF2B5EF4-FFF2-40B4-BE49-F238E27FC236}">
                <a16:creationId xmlns:a16="http://schemas.microsoft.com/office/drawing/2014/main" id="{E6418F77-0FA2-4DA0-8E2C-D8E8FD4EF6EB}"/>
              </a:ext>
            </a:extLst>
          </p:cNvPr>
          <p:cNvPicPr>
            <a:picLocks noChangeAspect="1" noChangeArrowheads="1"/>
          </p:cNvPicPr>
          <p:nvPr/>
        </p:nvPicPr>
        <p:blipFill rotWithShape="1">
          <a:blip r:embed="rId73" cstate="screen">
            <a:extLst>
              <a:ext uri="{28A0092B-C50C-407E-A947-70E740481C1C}">
                <a14:useLocalDpi xmlns:a14="http://schemas.microsoft.com/office/drawing/2010/main"/>
              </a:ext>
            </a:extLst>
          </a:blip>
          <a:srcRect/>
          <a:stretch/>
        </p:blipFill>
        <p:spPr bwMode="auto">
          <a:xfrm>
            <a:off x="7413048" y="4828241"/>
            <a:ext cx="746092" cy="319494"/>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8" descr="Image result for portlandia tv show logo png">
            <a:extLst>
              <a:ext uri="{FF2B5EF4-FFF2-40B4-BE49-F238E27FC236}">
                <a16:creationId xmlns:a16="http://schemas.microsoft.com/office/drawing/2014/main" id="{08129B50-4B00-437E-A827-92F75F75FC1E}"/>
              </a:ext>
            </a:extLst>
          </p:cNvPr>
          <p:cNvPicPr>
            <a:picLocks noChangeAspect="1" noChangeArrowheads="1"/>
          </p:cNvPicPr>
          <p:nvPr/>
        </p:nvPicPr>
        <p:blipFill rotWithShape="1">
          <a:blip r:embed="rId74" cstate="screen">
            <a:extLst>
              <a:ext uri="{28A0092B-C50C-407E-A947-70E740481C1C}">
                <a14:useLocalDpi xmlns:a14="http://schemas.microsoft.com/office/drawing/2010/main"/>
              </a:ext>
            </a:extLst>
          </a:blip>
          <a:srcRect/>
          <a:stretch/>
        </p:blipFill>
        <p:spPr bwMode="auto">
          <a:xfrm>
            <a:off x="3337858" y="1793796"/>
            <a:ext cx="1216621" cy="252404"/>
          </a:xfrm>
          <a:prstGeom prst="rect">
            <a:avLst/>
          </a:prstGeom>
          <a:noFill/>
          <a:extLst>
            <a:ext uri="{909E8E84-426E-40DD-AFC4-6F175D3DCCD1}">
              <a14:hiddenFill xmlns:a14="http://schemas.microsoft.com/office/drawing/2010/main">
                <a:solidFill>
                  <a:srgbClr val="FFFFFF"/>
                </a:solidFill>
              </a14:hiddenFill>
            </a:ext>
          </a:extLst>
        </p:spPr>
      </p:pic>
      <p:pic>
        <p:nvPicPr>
          <p:cNvPr id="1154" name="Picture 130" descr="Image result for south park tv show logo png">
            <a:extLst>
              <a:ext uri="{FF2B5EF4-FFF2-40B4-BE49-F238E27FC236}">
                <a16:creationId xmlns:a16="http://schemas.microsoft.com/office/drawing/2014/main" id="{F4DBC432-0C61-4574-9129-07A2EA03644D}"/>
              </a:ext>
            </a:extLst>
          </p:cNvPr>
          <p:cNvPicPr>
            <a:picLocks noChangeAspect="1" noChangeArrowheads="1"/>
          </p:cNvPicPr>
          <p:nvPr/>
        </p:nvPicPr>
        <p:blipFill rotWithShape="1">
          <a:blip r:embed="rId75" cstate="screen">
            <a:extLst>
              <a:ext uri="{28A0092B-C50C-407E-A947-70E740481C1C}">
                <a14:useLocalDpi xmlns:a14="http://schemas.microsoft.com/office/drawing/2010/main"/>
              </a:ext>
            </a:extLst>
          </a:blip>
          <a:srcRect/>
          <a:stretch/>
        </p:blipFill>
        <p:spPr bwMode="auto">
          <a:xfrm>
            <a:off x="5513248" y="4101963"/>
            <a:ext cx="1188935" cy="168850"/>
          </a:xfrm>
          <a:prstGeom prst="rect">
            <a:avLst/>
          </a:prstGeom>
          <a:noFill/>
          <a:extLst>
            <a:ext uri="{909E8E84-426E-40DD-AFC4-6F175D3DCCD1}">
              <a14:hiddenFill xmlns:a14="http://schemas.microsoft.com/office/drawing/2010/main">
                <a:solidFill>
                  <a:srgbClr val="FFFFFF"/>
                </a:solidFill>
              </a14:hiddenFill>
            </a:ext>
          </a:extLst>
        </p:spPr>
      </p:pic>
      <p:pic>
        <p:nvPicPr>
          <p:cNvPr id="1156" name="Picture 132" descr="Image result for 60 minutes tv show logo png">
            <a:extLst>
              <a:ext uri="{FF2B5EF4-FFF2-40B4-BE49-F238E27FC236}">
                <a16:creationId xmlns:a16="http://schemas.microsoft.com/office/drawing/2014/main" id="{38EE6FE1-73D3-40D5-8FE1-63011734CC02}"/>
              </a:ext>
            </a:extLst>
          </p:cNvPr>
          <p:cNvPicPr>
            <a:picLocks noChangeAspect="1" noChangeArrowheads="1"/>
          </p:cNvPicPr>
          <p:nvPr/>
        </p:nvPicPr>
        <p:blipFill rotWithShape="1">
          <a:blip r:embed="rId76" cstate="screen">
            <a:extLst>
              <a:ext uri="{28A0092B-C50C-407E-A947-70E740481C1C}">
                <a14:useLocalDpi xmlns:a14="http://schemas.microsoft.com/office/drawing/2010/main"/>
              </a:ext>
            </a:extLst>
          </a:blip>
          <a:srcRect/>
          <a:stretch/>
        </p:blipFill>
        <p:spPr bwMode="auto">
          <a:xfrm>
            <a:off x="6104395" y="4287456"/>
            <a:ext cx="653678" cy="412639"/>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34" descr="Image result for cbs morning tv show logo png">
            <a:extLst>
              <a:ext uri="{FF2B5EF4-FFF2-40B4-BE49-F238E27FC236}">
                <a16:creationId xmlns:a16="http://schemas.microsoft.com/office/drawing/2014/main" id="{6718FC09-A26B-4160-A00B-2FFE789DF435}"/>
              </a:ext>
            </a:extLst>
          </p:cNvPr>
          <p:cNvPicPr>
            <a:picLocks noChangeAspect="1" noChangeArrowheads="1"/>
          </p:cNvPicPr>
          <p:nvPr/>
        </p:nvPicPr>
        <p:blipFill>
          <a:blip r:embed="rId77" cstate="screen">
            <a:extLst>
              <a:ext uri="{28A0092B-C50C-407E-A947-70E740481C1C}">
                <a14:useLocalDpi xmlns:a14="http://schemas.microsoft.com/office/drawing/2010/main"/>
              </a:ext>
            </a:extLst>
          </a:blip>
          <a:srcRect/>
          <a:stretch>
            <a:fillRect/>
          </a:stretch>
        </p:blipFill>
        <p:spPr bwMode="auto">
          <a:xfrm>
            <a:off x="6757817" y="4040436"/>
            <a:ext cx="605172" cy="361590"/>
          </a:xfrm>
          <a:prstGeom prst="rect">
            <a:avLst/>
          </a:prstGeom>
          <a:noFill/>
          <a:extLst>
            <a:ext uri="{909E8E84-426E-40DD-AFC4-6F175D3DCCD1}">
              <a14:hiddenFill xmlns:a14="http://schemas.microsoft.com/office/drawing/2010/main">
                <a:solidFill>
                  <a:srgbClr val="FFFFFF"/>
                </a:solidFill>
              </a14:hiddenFill>
            </a:ext>
          </a:extLst>
        </p:spPr>
      </p:pic>
      <p:pic>
        <p:nvPicPr>
          <p:cNvPr id="1160" name="Picture 136" descr="Image result for startalk tv show logo png">
            <a:extLst>
              <a:ext uri="{FF2B5EF4-FFF2-40B4-BE49-F238E27FC236}">
                <a16:creationId xmlns:a16="http://schemas.microsoft.com/office/drawing/2014/main" id="{36C26473-270E-4122-A15E-CD9AC3C02273}"/>
              </a:ext>
            </a:extLst>
          </p:cNvPr>
          <p:cNvPicPr>
            <a:picLocks noChangeAspect="1" noChangeArrowheads="1"/>
          </p:cNvPicPr>
          <p:nvPr/>
        </p:nvPicPr>
        <p:blipFill>
          <a:blip r:embed="rId78" cstate="screen">
            <a:extLst>
              <a:ext uri="{28A0092B-C50C-407E-A947-70E740481C1C}">
                <a14:useLocalDpi xmlns:a14="http://schemas.microsoft.com/office/drawing/2010/main"/>
              </a:ext>
            </a:extLst>
          </a:blip>
          <a:srcRect/>
          <a:stretch>
            <a:fillRect/>
          </a:stretch>
        </p:blipFill>
        <p:spPr bwMode="auto">
          <a:xfrm>
            <a:off x="5404761" y="2695720"/>
            <a:ext cx="887329" cy="219634"/>
          </a:xfrm>
          <a:prstGeom prst="rect">
            <a:avLst/>
          </a:prstGeom>
          <a:noFill/>
          <a:extLst>
            <a:ext uri="{909E8E84-426E-40DD-AFC4-6F175D3DCCD1}">
              <a14:hiddenFill xmlns:a14="http://schemas.microsoft.com/office/drawing/2010/main">
                <a:solidFill>
                  <a:srgbClr val="FFFFFF"/>
                </a:solidFill>
              </a14:hiddenFill>
            </a:ext>
          </a:extLst>
        </p:spPr>
      </p:pic>
      <p:pic>
        <p:nvPicPr>
          <p:cNvPr id="1162" name="Picture 138" descr="Image result for law &amp; order tv show logo png">
            <a:extLst>
              <a:ext uri="{FF2B5EF4-FFF2-40B4-BE49-F238E27FC236}">
                <a16:creationId xmlns:a16="http://schemas.microsoft.com/office/drawing/2014/main" id="{B7E7C10B-6D34-4E7C-8336-093B7E76B210}"/>
              </a:ext>
            </a:extLst>
          </p:cNvPr>
          <p:cNvPicPr>
            <a:picLocks noChangeAspect="1" noChangeArrowheads="1"/>
          </p:cNvPicPr>
          <p:nvPr/>
        </p:nvPicPr>
        <p:blipFill rotWithShape="1">
          <a:blip r:embed="rId79" cstate="screen">
            <a:extLst>
              <a:ext uri="{28A0092B-C50C-407E-A947-70E740481C1C}">
                <a14:useLocalDpi xmlns:a14="http://schemas.microsoft.com/office/drawing/2010/main"/>
              </a:ext>
            </a:extLst>
          </a:blip>
          <a:srcRect/>
          <a:stretch/>
        </p:blipFill>
        <p:spPr bwMode="auto">
          <a:xfrm>
            <a:off x="1845999" y="2300873"/>
            <a:ext cx="1290840" cy="237561"/>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descr="Image result for grey's anatomy tv show logo png">
            <a:extLst>
              <a:ext uri="{FF2B5EF4-FFF2-40B4-BE49-F238E27FC236}">
                <a16:creationId xmlns:a16="http://schemas.microsoft.com/office/drawing/2014/main" id="{17089359-54F5-4B32-A02E-81A2332FE5C8}"/>
              </a:ext>
            </a:extLst>
          </p:cNvPr>
          <p:cNvPicPr>
            <a:picLocks noChangeAspect="1" noChangeArrowheads="1"/>
          </p:cNvPicPr>
          <p:nvPr/>
        </p:nvPicPr>
        <p:blipFill rotWithShape="1">
          <a:blip r:embed="rId80" cstate="screen">
            <a:extLst>
              <a:ext uri="{28A0092B-C50C-407E-A947-70E740481C1C}">
                <a14:useLocalDpi xmlns:a14="http://schemas.microsoft.com/office/drawing/2010/main"/>
              </a:ext>
            </a:extLst>
          </a:blip>
          <a:srcRect/>
          <a:stretch/>
        </p:blipFill>
        <p:spPr bwMode="auto">
          <a:xfrm>
            <a:off x="6906893" y="4493434"/>
            <a:ext cx="1112161" cy="249568"/>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Image result for will &amp; grace tv show logo png">
            <a:extLst>
              <a:ext uri="{FF2B5EF4-FFF2-40B4-BE49-F238E27FC236}">
                <a16:creationId xmlns:a16="http://schemas.microsoft.com/office/drawing/2014/main" id="{D426B913-82B6-405B-9A50-102B53DD3A61}"/>
              </a:ext>
            </a:extLst>
          </p:cNvPr>
          <p:cNvPicPr>
            <a:picLocks noChangeAspect="1" noChangeArrowheads="1"/>
          </p:cNvPicPr>
          <p:nvPr/>
        </p:nvPicPr>
        <p:blipFill rotWithShape="1">
          <a:blip r:embed="rId81" cstate="screen">
            <a:extLst>
              <a:ext uri="{28A0092B-C50C-407E-A947-70E740481C1C}">
                <a14:useLocalDpi xmlns:a14="http://schemas.microsoft.com/office/drawing/2010/main"/>
              </a:ext>
            </a:extLst>
          </a:blip>
          <a:srcRect/>
          <a:stretch/>
        </p:blipFill>
        <p:spPr bwMode="auto">
          <a:xfrm>
            <a:off x="6481630" y="2510488"/>
            <a:ext cx="1199541" cy="197722"/>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144" descr="Image result for jane the virgin tv show logo png">
            <a:extLst>
              <a:ext uri="{FF2B5EF4-FFF2-40B4-BE49-F238E27FC236}">
                <a16:creationId xmlns:a16="http://schemas.microsoft.com/office/drawing/2014/main" id="{2D380DEF-21FC-4E2D-8D72-D421700DC4AF}"/>
              </a:ext>
            </a:extLst>
          </p:cNvPr>
          <p:cNvPicPr>
            <a:picLocks noChangeAspect="1" noChangeArrowheads="1"/>
          </p:cNvPicPr>
          <p:nvPr/>
        </p:nvPicPr>
        <p:blipFill rotWithShape="1">
          <a:blip r:embed="rId82" cstate="screen">
            <a:extLst>
              <a:ext uri="{28A0092B-C50C-407E-A947-70E740481C1C}">
                <a14:useLocalDpi xmlns:a14="http://schemas.microsoft.com/office/drawing/2010/main"/>
              </a:ext>
            </a:extLst>
          </a:blip>
          <a:srcRect/>
          <a:stretch/>
        </p:blipFill>
        <p:spPr bwMode="auto">
          <a:xfrm>
            <a:off x="1055022" y="1791733"/>
            <a:ext cx="794979" cy="459280"/>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146" descr="Image result for bar rescue tv show logo png">
            <a:extLst>
              <a:ext uri="{FF2B5EF4-FFF2-40B4-BE49-F238E27FC236}">
                <a16:creationId xmlns:a16="http://schemas.microsoft.com/office/drawing/2014/main" id="{314C8BE1-4BF6-42AE-86A9-E2C16D7854DB}"/>
              </a:ext>
            </a:extLst>
          </p:cNvPr>
          <p:cNvPicPr>
            <a:picLocks noChangeAspect="1" noChangeArrowheads="1"/>
          </p:cNvPicPr>
          <p:nvPr/>
        </p:nvPicPr>
        <p:blipFill rotWithShape="1">
          <a:blip r:embed="rId83" cstate="screen">
            <a:extLst>
              <a:ext uri="{28A0092B-C50C-407E-A947-70E740481C1C}">
                <a14:useLocalDpi xmlns:a14="http://schemas.microsoft.com/office/drawing/2010/main"/>
              </a:ext>
            </a:extLst>
          </a:blip>
          <a:srcRect/>
          <a:stretch/>
        </p:blipFill>
        <p:spPr bwMode="auto">
          <a:xfrm>
            <a:off x="5949633" y="3071038"/>
            <a:ext cx="889599" cy="399453"/>
          </a:xfrm>
          <a:prstGeom prst="rect">
            <a:avLst/>
          </a:prstGeom>
          <a:noFill/>
          <a:extLst>
            <a:ext uri="{909E8E84-426E-40DD-AFC4-6F175D3DCCD1}">
              <a14:hiddenFill xmlns:a14="http://schemas.microsoft.com/office/drawing/2010/main">
                <a:solidFill>
                  <a:srgbClr val="FFFFFF"/>
                </a:solidFill>
              </a14:hiddenFill>
            </a:ext>
          </a:extLst>
        </p:spPr>
      </p:pic>
      <p:pic>
        <p:nvPicPr>
          <p:cNvPr id="1172" name="Picture 148" descr="Image result for fresh off the boat tv show logo png">
            <a:extLst>
              <a:ext uri="{FF2B5EF4-FFF2-40B4-BE49-F238E27FC236}">
                <a16:creationId xmlns:a16="http://schemas.microsoft.com/office/drawing/2014/main" id="{517A6F09-74EF-4AC0-A5E4-24D0FE9FC61F}"/>
              </a:ext>
            </a:extLst>
          </p:cNvPr>
          <p:cNvPicPr>
            <a:picLocks noChangeAspect="1" noChangeArrowheads="1"/>
          </p:cNvPicPr>
          <p:nvPr/>
        </p:nvPicPr>
        <p:blipFill rotWithShape="1">
          <a:blip r:embed="rId84" cstate="screen">
            <a:extLst>
              <a:ext uri="{28A0092B-C50C-407E-A947-70E740481C1C}">
                <a14:useLocalDpi xmlns:a14="http://schemas.microsoft.com/office/drawing/2010/main"/>
              </a:ext>
            </a:extLst>
          </a:blip>
          <a:srcRect/>
          <a:stretch/>
        </p:blipFill>
        <p:spPr bwMode="auto">
          <a:xfrm>
            <a:off x="6925580" y="3029746"/>
            <a:ext cx="483733" cy="550066"/>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50" descr="Image result for america's next top model tv show logo png">
            <a:extLst>
              <a:ext uri="{FF2B5EF4-FFF2-40B4-BE49-F238E27FC236}">
                <a16:creationId xmlns:a16="http://schemas.microsoft.com/office/drawing/2014/main" id="{EA37AA09-3682-4320-AD77-B30224EAF7AF}"/>
              </a:ext>
            </a:extLst>
          </p:cNvPr>
          <p:cNvPicPr>
            <a:picLocks noChangeAspect="1" noChangeArrowheads="1"/>
          </p:cNvPicPr>
          <p:nvPr/>
        </p:nvPicPr>
        <p:blipFill rotWithShape="1">
          <a:blip r:embed="rId85" cstate="screen">
            <a:extLst>
              <a:ext uri="{28A0092B-C50C-407E-A947-70E740481C1C}">
                <a14:useLocalDpi xmlns:a14="http://schemas.microsoft.com/office/drawing/2010/main"/>
              </a:ext>
            </a:extLst>
          </a:blip>
          <a:srcRect/>
          <a:stretch/>
        </p:blipFill>
        <p:spPr bwMode="auto">
          <a:xfrm>
            <a:off x="269447" y="3697961"/>
            <a:ext cx="1288543" cy="393947"/>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descr="Image result for once upon a time tv show logo png">
            <a:extLst>
              <a:ext uri="{FF2B5EF4-FFF2-40B4-BE49-F238E27FC236}">
                <a16:creationId xmlns:a16="http://schemas.microsoft.com/office/drawing/2014/main" id="{E29E1A78-92EF-4666-916B-5B424AE17218}"/>
              </a:ext>
            </a:extLst>
          </p:cNvPr>
          <p:cNvPicPr>
            <a:picLocks noChangeAspect="1" noChangeArrowheads="1"/>
          </p:cNvPicPr>
          <p:nvPr/>
        </p:nvPicPr>
        <p:blipFill>
          <a:blip r:embed="rId86" cstate="screen">
            <a:extLst>
              <a:ext uri="{28A0092B-C50C-407E-A947-70E740481C1C}">
                <a14:useLocalDpi xmlns:a14="http://schemas.microsoft.com/office/drawing/2010/main"/>
              </a:ext>
            </a:extLst>
          </a:blip>
          <a:srcRect/>
          <a:stretch>
            <a:fillRect/>
          </a:stretch>
        </p:blipFill>
        <p:spPr bwMode="auto">
          <a:xfrm>
            <a:off x="267867" y="2677804"/>
            <a:ext cx="910038" cy="323253"/>
          </a:xfrm>
          <a:prstGeom prst="rect">
            <a:avLst/>
          </a:prstGeom>
          <a:noFill/>
          <a:extLst>
            <a:ext uri="{909E8E84-426E-40DD-AFC4-6F175D3DCCD1}">
              <a14:hiddenFill xmlns:a14="http://schemas.microsoft.com/office/drawing/2010/main">
                <a:solidFill>
                  <a:srgbClr val="FFFFFF"/>
                </a:solidFill>
              </a14:hiddenFill>
            </a:ext>
          </a:extLst>
        </p:spPr>
      </p:pic>
      <p:pic>
        <p:nvPicPr>
          <p:cNvPr id="1178" name="Picture 154" descr="Image result for saved by the bell tv show logo png">
            <a:extLst>
              <a:ext uri="{FF2B5EF4-FFF2-40B4-BE49-F238E27FC236}">
                <a16:creationId xmlns:a16="http://schemas.microsoft.com/office/drawing/2014/main" id="{81149509-2366-42D3-8923-44B3C8AD2C7B}"/>
              </a:ext>
            </a:extLst>
          </p:cNvPr>
          <p:cNvPicPr>
            <a:picLocks noChangeAspect="1" noChangeArrowheads="1"/>
          </p:cNvPicPr>
          <p:nvPr/>
        </p:nvPicPr>
        <p:blipFill rotWithShape="1">
          <a:blip r:embed="rId87" cstate="screen">
            <a:extLst>
              <a:ext uri="{28A0092B-C50C-407E-A947-70E740481C1C}">
                <a14:useLocalDpi xmlns:a14="http://schemas.microsoft.com/office/drawing/2010/main"/>
              </a:ext>
            </a:extLst>
          </a:blip>
          <a:srcRect/>
          <a:stretch/>
        </p:blipFill>
        <p:spPr bwMode="auto">
          <a:xfrm>
            <a:off x="6524637" y="5131735"/>
            <a:ext cx="480918" cy="444949"/>
          </a:xfrm>
          <a:prstGeom prst="rect">
            <a:avLst/>
          </a:prstGeom>
          <a:noFill/>
          <a:extLst>
            <a:ext uri="{909E8E84-426E-40DD-AFC4-6F175D3DCCD1}">
              <a14:hiddenFill xmlns:a14="http://schemas.microsoft.com/office/drawing/2010/main">
                <a:solidFill>
                  <a:srgbClr val="FFFFFF"/>
                </a:solidFill>
              </a14:hiddenFill>
            </a:ext>
          </a:extLst>
        </p:spPr>
      </p:pic>
      <p:pic>
        <p:nvPicPr>
          <p:cNvPr id="1180" name="Picture 156" descr="Image result for gossip girls tv show logo png">
            <a:extLst>
              <a:ext uri="{FF2B5EF4-FFF2-40B4-BE49-F238E27FC236}">
                <a16:creationId xmlns:a16="http://schemas.microsoft.com/office/drawing/2014/main" id="{AB306FD0-57C9-4F63-B889-8D26843D57D1}"/>
              </a:ext>
            </a:extLst>
          </p:cNvPr>
          <p:cNvPicPr>
            <a:picLocks noChangeAspect="1" noChangeArrowheads="1"/>
          </p:cNvPicPr>
          <p:nvPr/>
        </p:nvPicPr>
        <p:blipFill rotWithShape="1">
          <a:blip r:embed="rId88" cstate="screen">
            <a:extLst>
              <a:ext uri="{28A0092B-C50C-407E-A947-70E740481C1C}">
                <a14:useLocalDpi xmlns:a14="http://schemas.microsoft.com/office/drawing/2010/main"/>
              </a:ext>
            </a:extLst>
          </a:blip>
          <a:srcRect/>
          <a:stretch/>
        </p:blipFill>
        <p:spPr bwMode="auto">
          <a:xfrm>
            <a:off x="7681171" y="2626306"/>
            <a:ext cx="1071798" cy="184624"/>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58" descr="Image result for march madness tv show logo png">
            <a:extLst>
              <a:ext uri="{FF2B5EF4-FFF2-40B4-BE49-F238E27FC236}">
                <a16:creationId xmlns:a16="http://schemas.microsoft.com/office/drawing/2014/main" id="{943EDB11-C15B-4483-812C-7F77562CD075}"/>
              </a:ext>
            </a:extLst>
          </p:cNvPr>
          <p:cNvPicPr>
            <a:picLocks noChangeAspect="1" noChangeArrowheads="1"/>
          </p:cNvPicPr>
          <p:nvPr/>
        </p:nvPicPr>
        <p:blipFill>
          <a:blip r:embed="rId89" cstate="screen">
            <a:extLst>
              <a:ext uri="{28A0092B-C50C-407E-A947-70E740481C1C}">
                <a14:useLocalDpi xmlns:a14="http://schemas.microsoft.com/office/drawing/2010/main"/>
              </a:ext>
            </a:extLst>
          </a:blip>
          <a:srcRect/>
          <a:stretch>
            <a:fillRect/>
          </a:stretch>
        </p:blipFill>
        <p:spPr bwMode="auto">
          <a:xfrm>
            <a:off x="6299007" y="2698678"/>
            <a:ext cx="527898" cy="468471"/>
          </a:xfrm>
          <a:prstGeom prst="rect">
            <a:avLst/>
          </a:prstGeom>
          <a:noFill/>
          <a:extLst>
            <a:ext uri="{909E8E84-426E-40DD-AFC4-6F175D3DCCD1}">
              <a14:hiddenFill xmlns:a14="http://schemas.microsoft.com/office/drawing/2010/main">
                <a:solidFill>
                  <a:srgbClr val="FFFFFF"/>
                </a:solidFill>
              </a14:hiddenFill>
            </a:ext>
          </a:extLst>
        </p:spPr>
      </p:pic>
      <p:pic>
        <p:nvPicPr>
          <p:cNvPr id="1184" name="Picture 160" descr="Image result for top chef tv show logo png">
            <a:extLst>
              <a:ext uri="{FF2B5EF4-FFF2-40B4-BE49-F238E27FC236}">
                <a16:creationId xmlns:a16="http://schemas.microsoft.com/office/drawing/2014/main" id="{6E4A69BC-3DBE-4E97-B667-3298AEA64A09}"/>
              </a:ext>
            </a:extLst>
          </p:cNvPr>
          <p:cNvPicPr>
            <a:picLocks noChangeAspect="1" noChangeArrowheads="1"/>
          </p:cNvPicPr>
          <p:nvPr/>
        </p:nvPicPr>
        <p:blipFill rotWithShape="1">
          <a:blip r:embed="rId90" cstate="screen">
            <a:extLst>
              <a:ext uri="{28A0092B-C50C-407E-A947-70E740481C1C}">
                <a14:useLocalDpi xmlns:a14="http://schemas.microsoft.com/office/drawing/2010/main"/>
              </a:ext>
            </a:extLst>
          </a:blip>
          <a:srcRect t="24559" b="29287"/>
          <a:stretch/>
        </p:blipFill>
        <p:spPr bwMode="auto">
          <a:xfrm>
            <a:off x="1253208" y="2740896"/>
            <a:ext cx="1428407" cy="318993"/>
          </a:xfrm>
          <a:prstGeom prst="rect">
            <a:avLst/>
          </a:prstGeom>
          <a:noFill/>
          <a:extLst>
            <a:ext uri="{909E8E84-426E-40DD-AFC4-6F175D3DCCD1}">
              <a14:hiddenFill xmlns:a14="http://schemas.microsoft.com/office/drawing/2010/main">
                <a:solidFill>
                  <a:srgbClr val="FFFFFF"/>
                </a:solidFill>
              </a14:hiddenFill>
            </a:ext>
          </a:extLst>
        </p:spPr>
      </p:pic>
      <p:pic>
        <p:nvPicPr>
          <p:cNvPr id="1186" name="Picture 162" descr="Image result for long island medium tv show logo png">
            <a:extLst>
              <a:ext uri="{FF2B5EF4-FFF2-40B4-BE49-F238E27FC236}">
                <a16:creationId xmlns:a16="http://schemas.microsoft.com/office/drawing/2014/main" id="{B1BF582E-FBD2-4D75-8F32-C32407A95CA4}"/>
              </a:ext>
            </a:extLst>
          </p:cNvPr>
          <p:cNvPicPr>
            <a:picLocks noChangeAspect="1" noChangeArrowheads="1"/>
          </p:cNvPicPr>
          <p:nvPr/>
        </p:nvPicPr>
        <p:blipFill rotWithShape="1">
          <a:blip r:embed="rId91" cstate="screen">
            <a:extLst>
              <a:ext uri="{28A0092B-C50C-407E-A947-70E740481C1C}">
                <a14:useLocalDpi xmlns:a14="http://schemas.microsoft.com/office/drawing/2010/main"/>
              </a:ext>
            </a:extLst>
          </a:blip>
          <a:srcRect/>
          <a:stretch/>
        </p:blipFill>
        <p:spPr bwMode="auto">
          <a:xfrm>
            <a:off x="4573384" y="1767744"/>
            <a:ext cx="575136" cy="298265"/>
          </a:xfrm>
          <a:prstGeom prst="rect">
            <a:avLst/>
          </a:prstGeom>
          <a:noFill/>
          <a:extLst>
            <a:ext uri="{909E8E84-426E-40DD-AFC4-6F175D3DCCD1}">
              <a14:hiddenFill xmlns:a14="http://schemas.microsoft.com/office/drawing/2010/main">
                <a:solidFill>
                  <a:srgbClr val="FFFFFF"/>
                </a:solidFill>
              </a14:hiddenFill>
            </a:ext>
          </a:extLst>
        </p:spPr>
      </p:pic>
      <p:pic>
        <p:nvPicPr>
          <p:cNvPr id="1188" name="Picture 164" descr="Image result for supernatural tv show logo png">
            <a:extLst>
              <a:ext uri="{FF2B5EF4-FFF2-40B4-BE49-F238E27FC236}">
                <a16:creationId xmlns:a16="http://schemas.microsoft.com/office/drawing/2014/main" id="{449B3D96-DD0B-4532-B216-32572FDFA3C8}"/>
              </a:ext>
            </a:extLst>
          </p:cNvPr>
          <p:cNvPicPr>
            <a:picLocks noChangeAspect="1" noChangeArrowheads="1"/>
          </p:cNvPicPr>
          <p:nvPr/>
        </p:nvPicPr>
        <p:blipFill>
          <a:blip r:embed="rId92" cstate="screen">
            <a:extLst>
              <a:ext uri="{28A0092B-C50C-407E-A947-70E740481C1C}">
                <a14:useLocalDpi xmlns:a14="http://schemas.microsoft.com/office/drawing/2010/main"/>
              </a:ext>
            </a:extLst>
          </a:blip>
          <a:srcRect/>
          <a:stretch>
            <a:fillRect/>
          </a:stretch>
        </p:blipFill>
        <p:spPr bwMode="auto">
          <a:xfrm>
            <a:off x="1439453" y="5007913"/>
            <a:ext cx="1257508" cy="162210"/>
          </a:xfrm>
          <a:prstGeom prst="rect">
            <a:avLst/>
          </a:prstGeom>
          <a:noFill/>
          <a:extLst>
            <a:ext uri="{909E8E84-426E-40DD-AFC4-6F175D3DCCD1}">
              <a14:hiddenFill xmlns:a14="http://schemas.microsoft.com/office/drawing/2010/main">
                <a:solidFill>
                  <a:srgbClr val="FFFFFF"/>
                </a:solidFill>
              </a14:hiddenFill>
            </a:ext>
          </a:extLst>
        </p:spPr>
      </p:pic>
      <p:pic>
        <p:nvPicPr>
          <p:cNvPr id="1190" name="Picture 166" descr="Image result for key &amp; peele tv show logo png">
            <a:extLst>
              <a:ext uri="{FF2B5EF4-FFF2-40B4-BE49-F238E27FC236}">
                <a16:creationId xmlns:a16="http://schemas.microsoft.com/office/drawing/2014/main" id="{399092FE-22FE-4A52-97B7-10A3E35EF1E9}"/>
              </a:ext>
            </a:extLst>
          </p:cNvPr>
          <p:cNvPicPr>
            <a:picLocks noChangeAspect="1" noChangeArrowheads="1"/>
          </p:cNvPicPr>
          <p:nvPr/>
        </p:nvPicPr>
        <p:blipFill rotWithShape="1">
          <a:blip r:embed="rId93" cstate="screen">
            <a:extLst>
              <a:ext uri="{28A0092B-C50C-407E-A947-70E740481C1C}">
                <a14:useLocalDpi xmlns:a14="http://schemas.microsoft.com/office/drawing/2010/main"/>
              </a:ext>
            </a:extLst>
          </a:blip>
          <a:srcRect/>
          <a:stretch/>
        </p:blipFill>
        <p:spPr bwMode="auto">
          <a:xfrm>
            <a:off x="3917797" y="4178775"/>
            <a:ext cx="1345539" cy="174810"/>
          </a:xfrm>
          <a:prstGeom prst="rect">
            <a:avLst/>
          </a:prstGeom>
          <a:noFill/>
          <a:extLst>
            <a:ext uri="{909E8E84-426E-40DD-AFC4-6F175D3DCCD1}">
              <a14:hiddenFill xmlns:a14="http://schemas.microsoft.com/office/drawing/2010/main">
                <a:solidFill>
                  <a:srgbClr val="FFFFFF"/>
                </a:solidFill>
              </a14:hiddenFill>
            </a:ext>
          </a:extLst>
        </p:spPr>
      </p:pic>
      <p:pic>
        <p:nvPicPr>
          <p:cNvPr id="1192" name="Picture 168" descr="Image result for rehab addict tv show logo png">
            <a:extLst>
              <a:ext uri="{FF2B5EF4-FFF2-40B4-BE49-F238E27FC236}">
                <a16:creationId xmlns:a16="http://schemas.microsoft.com/office/drawing/2014/main" id="{EE9CA5C9-4D36-4A5B-8D78-A8E832BD32B2}"/>
              </a:ext>
            </a:extLst>
          </p:cNvPr>
          <p:cNvPicPr>
            <a:picLocks noChangeAspect="1" noChangeArrowheads="1"/>
          </p:cNvPicPr>
          <p:nvPr/>
        </p:nvPicPr>
        <p:blipFill rotWithShape="1">
          <a:blip r:embed="rId94" cstate="screen">
            <a:extLst>
              <a:ext uri="{28A0092B-C50C-407E-A947-70E740481C1C}">
                <a14:useLocalDpi xmlns:a14="http://schemas.microsoft.com/office/drawing/2010/main"/>
              </a:ext>
            </a:extLst>
          </a:blip>
          <a:srcRect/>
          <a:stretch/>
        </p:blipFill>
        <p:spPr bwMode="auto">
          <a:xfrm>
            <a:off x="6096733" y="3458311"/>
            <a:ext cx="812975" cy="554323"/>
          </a:xfrm>
          <a:prstGeom prst="rect">
            <a:avLst/>
          </a:prstGeom>
          <a:noFill/>
          <a:extLst>
            <a:ext uri="{909E8E84-426E-40DD-AFC4-6F175D3DCCD1}">
              <a14:hiddenFill xmlns:a14="http://schemas.microsoft.com/office/drawing/2010/main">
                <a:solidFill>
                  <a:srgbClr val="FFFFFF"/>
                </a:solidFill>
              </a14:hiddenFill>
            </a:ext>
          </a:extLst>
        </p:spPr>
      </p:pic>
      <p:pic>
        <p:nvPicPr>
          <p:cNvPr id="1196" name="Picture 172" descr="Image result for the vampire diaries tv show logo png">
            <a:extLst>
              <a:ext uri="{FF2B5EF4-FFF2-40B4-BE49-F238E27FC236}">
                <a16:creationId xmlns:a16="http://schemas.microsoft.com/office/drawing/2014/main" id="{7D1BF8ED-9E97-4823-B94E-4E7E0315007A}"/>
              </a:ext>
            </a:extLst>
          </p:cNvPr>
          <p:cNvPicPr>
            <a:picLocks noChangeAspect="1" noChangeArrowheads="1"/>
          </p:cNvPicPr>
          <p:nvPr/>
        </p:nvPicPr>
        <p:blipFill rotWithShape="1">
          <a:blip r:embed="rId95" cstate="screen">
            <a:extLst>
              <a:ext uri="{28A0092B-C50C-407E-A947-70E740481C1C}">
                <a14:useLocalDpi xmlns:a14="http://schemas.microsoft.com/office/drawing/2010/main"/>
              </a:ext>
            </a:extLst>
          </a:blip>
          <a:srcRect/>
          <a:stretch/>
        </p:blipFill>
        <p:spPr bwMode="auto">
          <a:xfrm>
            <a:off x="5933739" y="4772725"/>
            <a:ext cx="1433280" cy="331893"/>
          </a:xfrm>
          <a:prstGeom prst="rect">
            <a:avLst/>
          </a:prstGeom>
          <a:noFill/>
          <a:extLst>
            <a:ext uri="{909E8E84-426E-40DD-AFC4-6F175D3DCCD1}">
              <a14:hiddenFill xmlns:a14="http://schemas.microsoft.com/office/drawing/2010/main">
                <a:solidFill>
                  <a:srgbClr val="FFFFFF"/>
                </a:solidFill>
              </a14:hiddenFill>
            </a:ext>
          </a:extLst>
        </p:spPr>
      </p:pic>
      <p:pic>
        <p:nvPicPr>
          <p:cNvPr id="1198" name="Picture 174" descr="Image result for espn college gameday tv show logo png">
            <a:extLst>
              <a:ext uri="{FF2B5EF4-FFF2-40B4-BE49-F238E27FC236}">
                <a16:creationId xmlns:a16="http://schemas.microsoft.com/office/drawing/2014/main" id="{A73D3DEB-1F73-4BC0-A9A0-69DE386D8C1D}"/>
              </a:ext>
            </a:extLst>
          </p:cNvPr>
          <p:cNvPicPr>
            <a:picLocks noChangeAspect="1" noChangeArrowheads="1"/>
          </p:cNvPicPr>
          <p:nvPr/>
        </p:nvPicPr>
        <p:blipFill>
          <a:blip r:embed="rId96" cstate="screen">
            <a:extLst>
              <a:ext uri="{28A0092B-C50C-407E-A947-70E740481C1C}">
                <a14:useLocalDpi xmlns:a14="http://schemas.microsoft.com/office/drawing/2010/main"/>
              </a:ext>
            </a:extLst>
          </a:blip>
          <a:srcRect/>
          <a:stretch>
            <a:fillRect/>
          </a:stretch>
        </p:blipFill>
        <p:spPr bwMode="auto">
          <a:xfrm>
            <a:off x="4698498" y="4716677"/>
            <a:ext cx="603563" cy="557970"/>
          </a:xfrm>
          <a:prstGeom prst="rect">
            <a:avLst/>
          </a:prstGeom>
          <a:noFill/>
          <a:extLst>
            <a:ext uri="{909E8E84-426E-40DD-AFC4-6F175D3DCCD1}">
              <a14:hiddenFill xmlns:a14="http://schemas.microsoft.com/office/drawing/2010/main">
                <a:solidFill>
                  <a:srgbClr val="FFFFFF"/>
                </a:solidFill>
              </a14:hiddenFill>
            </a:ext>
          </a:extLst>
        </p:spPr>
      </p:pic>
      <p:pic>
        <p:nvPicPr>
          <p:cNvPr id="1200" name="Picture 176" descr="Image result for all in with chris hayes logo png">
            <a:extLst>
              <a:ext uri="{FF2B5EF4-FFF2-40B4-BE49-F238E27FC236}">
                <a16:creationId xmlns:a16="http://schemas.microsoft.com/office/drawing/2014/main" id="{E1F1BC5D-F671-4EFB-ABCD-486470C74234}"/>
              </a:ext>
            </a:extLst>
          </p:cNvPr>
          <p:cNvPicPr>
            <a:picLocks noChangeAspect="1" noChangeArrowheads="1"/>
          </p:cNvPicPr>
          <p:nvPr/>
        </p:nvPicPr>
        <p:blipFill rotWithShape="1">
          <a:blip r:embed="rId97" cstate="screen">
            <a:extLst>
              <a:ext uri="{28A0092B-C50C-407E-A947-70E740481C1C}">
                <a14:useLocalDpi xmlns:a14="http://schemas.microsoft.com/office/drawing/2010/main"/>
              </a:ext>
            </a:extLst>
          </a:blip>
          <a:srcRect/>
          <a:stretch/>
        </p:blipFill>
        <p:spPr bwMode="auto">
          <a:xfrm>
            <a:off x="2716167" y="5028398"/>
            <a:ext cx="1340041" cy="174014"/>
          </a:xfrm>
          <a:prstGeom prst="rect">
            <a:avLst/>
          </a:prstGeom>
          <a:noFill/>
          <a:extLst>
            <a:ext uri="{909E8E84-426E-40DD-AFC4-6F175D3DCCD1}">
              <a14:hiddenFill xmlns:a14="http://schemas.microsoft.com/office/drawing/2010/main">
                <a:solidFill>
                  <a:srgbClr val="FFFFFF"/>
                </a:solidFill>
              </a14:hiddenFill>
            </a:ext>
          </a:extLst>
        </p:spPr>
      </p:pic>
      <p:pic>
        <p:nvPicPr>
          <p:cNvPr id="1202" name="Picture 178" descr="Image result for late night with seth meyers logo png">
            <a:extLst>
              <a:ext uri="{FF2B5EF4-FFF2-40B4-BE49-F238E27FC236}">
                <a16:creationId xmlns:a16="http://schemas.microsoft.com/office/drawing/2014/main" id="{CBA4DE89-9600-43CE-8BE2-8773FFD8E252}"/>
              </a:ext>
            </a:extLst>
          </p:cNvPr>
          <p:cNvPicPr>
            <a:picLocks noChangeAspect="1" noChangeArrowheads="1"/>
          </p:cNvPicPr>
          <p:nvPr/>
        </p:nvPicPr>
        <p:blipFill>
          <a:blip r:embed="rId98" cstate="screen">
            <a:extLst>
              <a:ext uri="{28A0092B-C50C-407E-A947-70E740481C1C}">
                <a14:useLocalDpi xmlns:a14="http://schemas.microsoft.com/office/drawing/2010/main"/>
              </a:ext>
            </a:extLst>
          </a:blip>
          <a:srcRect/>
          <a:stretch>
            <a:fillRect/>
          </a:stretch>
        </p:blipFill>
        <p:spPr bwMode="auto">
          <a:xfrm>
            <a:off x="2968715" y="4286232"/>
            <a:ext cx="719727" cy="35361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Image result for ncis tv show png">
            <a:extLst>
              <a:ext uri="{FF2B5EF4-FFF2-40B4-BE49-F238E27FC236}">
                <a16:creationId xmlns:a16="http://schemas.microsoft.com/office/drawing/2014/main" id="{A81064E4-3DBB-4E3C-A14F-4E36C75A9FFB}"/>
              </a:ext>
            </a:extLst>
          </p:cNvPr>
          <p:cNvPicPr>
            <a:picLocks noChangeAspect="1" noChangeArrowheads="1"/>
          </p:cNvPicPr>
          <p:nvPr/>
        </p:nvPicPr>
        <p:blipFill>
          <a:blip r:embed="rId99" cstate="screen">
            <a:extLst>
              <a:ext uri="{28A0092B-C50C-407E-A947-70E740481C1C}">
                <a14:useLocalDpi xmlns:a14="http://schemas.microsoft.com/office/drawing/2010/main"/>
              </a:ext>
            </a:extLst>
          </a:blip>
          <a:srcRect/>
          <a:stretch>
            <a:fillRect/>
          </a:stretch>
        </p:blipFill>
        <p:spPr bwMode="auto">
          <a:xfrm>
            <a:off x="6879963" y="2779730"/>
            <a:ext cx="674048" cy="17799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 Placeholder 4">
            <a:extLst>
              <a:ext uri="{FF2B5EF4-FFF2-40B4-BE49-F238E27FC236}">
                <a16:creationId xmlns:a16="http://schemas.microsoft.com/office/drawing/2014/main" id="{A50CE238-1C3B-4DF1-9371-E30A20E7CB5D}"/>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714398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9399-0A3B-455D-9DAD-1D7F2AD1361F}"/>
              </a:ext>
            </a:extLst>
          </p:cNvPr>
          <p:cNvSpPr>
            <a:spLocks noGrp="1"/>
          </p:cNvSpPr>
          <p:nvPr>
            <p:ph type="ctrTitle"/>
          </p:nvPr>
        </p:nvSpPr>
        <p:spPr/>
        <p:txBody>
          <a:bodyPr/>
          <a:lstStyle/>
          <a:p>
            <a:r>
              <a:rPr lang="en-US" dirty="0"/>
              <a:t>TV’s Scale Drives Awareness For Many Health &amp; Social Causes While Raising </a:t>
            </a:r>
            <a:r>
              <a:rPr lang="en-US" b="1" i="1" dirty="0"/>
              <a:t>Millions</a:t>
            </a:r>
            <a:r>
              <a:rPr lang="en-US" dirty="0"/>
              <a:t> Through Widescale Fundraising Efforts</a:t>
            </a:r>
          </a:p>
        </p:txBody>
      </p:sp>
      <p:grpSp>
        <p:nvGrpSpPr>
          <p:cNvPr id="8" name="Group 7"/>
          <p:cNvGrpSpPr/>
          <p:nvPr/>
        </p:nvGrpSpPr>
        <p:grpSpPr>
          <a:xfrm>
            <a:off x="1591535" y="4142825"/>
            <a:ext cx="3289261" cy="588800"/>
            <a:chOff x="3551234" y="3400079"/>
            <a:chExt cx="5263705" cy="964567"/>
          </a:xfrm>
        </p:grpSpPr>
        <p:pic>
          <p:nvPicPr>
            <p:cNvPr id="4104"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51234" y="3708161"/>
              <a:ext cx="5263705" cy="65648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5"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6809" y="3400079"/>
              <a:ext cx="1288129" cy="28625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9" name="Group 8"/>
          <p:cNvGrpSpPr/>
          <p:nvPr/>
        </p:nvGrpSpPr>
        <p:grpSpPr>
          <a:xfrm>
            <a:off x="343199" y="1514312"/>
            <a:ext cx="2868455" cy="988532"/>
            <a:chOff x="321734" y="3622915"/>
            <a:chExt cx="3117847" cy="1115749"/>
          </a:xfrm>
        </p:grpSpPr>
        <p:pic>
          <p:nvPicPr>
            <p:cNvPr id="4108"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9142" y="3975194"/>
              <a:ext cx="3110439" cy="76347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9"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1734" y="3622915"/>
              <a:ext cx="947453" cy="33050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0" name="Group 9"/>
          <p:cNvGrpSpPr/>
          <p:nvPr/>
        </p:nvGrpSpPr>
        <p:grpSpPr>
          <a:xfrm>
            <a:off x="5211998" y="4166516"/>
            <a:ext cx="3547037" cy="611040"/>
            <a:chOff x="4943064" y="4668942"/>
            <a:chExt cx="3744078" cy="745279"/>
          </a:xfrm>
        </p:grpSpPr>
        <p:pic>
          <p:nvPicPr>
            <p:cNvPr id="4110"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43064" y="4861896"/>
              <a:ext cx="3744078" cy="5523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11"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19352" y="4668942"/>
              <a:ext cx="967790" cy="17107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2" name="Group 11"/>
          <p:cNvGrpSpPr/>
          <p:nvPr/>
        </p:nvGrpSpPr>
        <p:grpSpPr>
          <a:xfrm>
            <a:off x="553047" y="2694681"/>
            <a:ext cx="3509438" cy="1381744"/>
            <a:chOff x="5364114" y="3743126"/>
            <a:chExt cx="3031316" cy="1084997"/>
          </a:xfrm>
        </p:grpSpPr>
        <p:pic>
          <p:nvPicPr>
            <p:cNvPr id="4114"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64114" y="3743126"/>
              <a:ext cx="3031316" cy="108499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16" name="Picture 20" descr="Image result for food network log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64114" y="4157970"/>
              <a:ext cx="680790" cy="670153"/>
            </a:xfrm>
            <a:prstGeom prst="rect">
              <a:avLst/>
            </a:prstGeom>
            <a:noFill/>
            <a:extLst>
              <a:ext uri="{909E8E84-426E-40DD-AFC4-6F175D3DCCD1}">
                <a14:hiddenFill xmlns:a14="http://schemas.microsoft.com/office/drawing/2010/main">
                  <a:solidFill>
                    <a:srgbClr val="FFFFFF"/>
                  </a:solidFill>
                </a14:hiddenFill>
              </a:ext>
            </a:extLst>
          </p:spPr>
        </p:pic>
      </p:grpSp>
      <p:pic>
        <p:nvPicPr>
          <p:cNvPr id="4119" name="Picture 23" descr="Image result for nbc red nose day special"/>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74674" y="1534129"/>
            <a:ext cx="3007528" cy="169173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97160" y="4903553"/>
            <a:ext cx="3982977" cy="915330"/>
            <a:chOff x="397160" y="4903553"/>
            <a:chExt cx="3982977" cy="915330"/>
          </a:xfrm>
        </p:grpSpPr>
        <p:grpSp>
          <p:nvGrpSpPr>
            <p:cNvPr id="11" name="Group 10"/>
            <p:cNvGrpSpPr/>
            <p:nvPr/>
          </p:nvGrpSpPr>
          <p:grpSpPr>
            <a:xfrm>
              <a:off x="397160" y="4903553"/>
              <a:ext cx="3982977" cy="915330"/>
              <a:chOff x="329142" y="4395973"/>
              <a:chExt cx="4381275" cy="1107549"/>
            </a:xfrm>
          </p:grpSpPr>
          <p:pic>
            <p:nvPicPr>
              <p:cNvPr id="4112" name="Picture 1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9142" y="4690364"/>
                <a:ext cx="4381275" cy="81315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13" name="Picture 17"/>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29981" y="4395973"/>
                <a:ext cx="700599" cy="27551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4121" name="Picture 25" descr="Image result for tlc logo"/>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885612" y="5162961"/>
              <a:ext cx="462999" cy="207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27F865E3-D582-4856-A0C8-E47CC069A5A9}"/>
              </a:ext>
            </a:extLst>
          </p:cNvPr>
          <p:cNvGrpSpPr/>
          <p:nvPr/>
        </p:nvGrpSpPr>
        <p:grpSpPr>
          <a:xfrm>
            <a:off x="4582136" y="3184018"/>
            <a:ext cx="3118022" cy="772565"/>
            <a:chOff x="4348611" y="3773090"/>
            <a:chExt cx="4531019" cy="1130463"/>
          </a:xfrm>
        </p:grpSpPr>
        <p:pic>
          <p:nvPicPr>
            <p:cNvPr id="4122" name="Picture 26"/>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348611" y="4106837"/>
              <a:ext cx="4531019" cy="79671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23" name="Picture 27"/>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348611" y="3773090"/>
              <a:ext cx="693583" cy="32259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7" name="Group 16">
            <a:extLst>
              <a:ext uri="{FF2B5EF4-FFF2-40B4-BE49-F238E27FC236}">
                <a16:creationId xmlns:a16="http://schemas.microsoft.com/office/drawing/2014/main" id="{1CD8824C-5D6C-4F8B-96C8-8AF3B47D4115}"/>
              </a:ext>
            </a:extLst>
          </p:cNvPr>
          <p:cNvGrpSpPr/>
          <p:nvPr/>
        </p:nvGrpSpPr>
        <p:grpSpPr>
          <a:xfrm>
            <a:off x="4486011" y="4959727"/>
            <a:ext cx="4364577" cy="867138"/>
            <a:chOff x="4486010" y="5073915"/>
            <a:chExt cx="4364577" cy="867138"/>
          </a:xfrm>
        </p:grpSpPr>
        <p:sp>
          <p:nvSpPr>
            <p:cNvPr id="14" name="Rectangle 13">
              <a:extLst>
                <a:ext uri="{FF2B5EF4-FFF2-40B4-BE49-F238E27FC236}">
                  <a16:creationId xmlns:a16="http://schemas.microsoft.com/office/drawing/2014/main" id="{64ADD4B0-F314-4E0B-A1EA-656DFEF24A5B}"/>
                </a:ext>
              </a:extLst>
            </p:cNvPr>
            <p:cNvSpPr/>
            <p:nvPr/>
          </p:nvSpPr>
          <p:spPr>
            <a:xfrm>
              <a:off x="4486011" y="5286601"/>
              <a:ext cx="4364576" cy="654452"/>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95B0F09-2D43-4206-B33D-9C8ACDF5E8BC}"/>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2170" t="7497" r="90050" b="89162"/>
            <a:stretch/>
          </p:blipFill>
          <p:spPr>
            <a:xfrm>
              <a:off x="4486010" y="5073915"/>
              <a:ext cx="681630" cy="212688"/>
            </a:xfrm>
            <a:prstGeom prst="rect">
              <a:avLst/>
            </a:prstGeom>
            <a:ln>
              <a:solidFill>
                <a:schemeClr val="tx1"/>
              </a:solidFill>
            </a:ln>
          </p:spPr>
        </p:pic>
        <p:pic>
          <p:nvPicPr>
            <p:cNvPr id="6" name="Picture 5">
              <a:extLst>
                <a:ext uri="{FF2B5EF4-FFF2-40B4-BE49-F238E27FC236}">
                  <a16:creationId xmlns:a16="http://schemas.microsoft.com/office/drawing/2014/main" id="{0471F2FF-BF8B-4B5E-9848-CC6862EB38BA}"/>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25825" t="16396" r="8350" b="73141"/>
            <a:stretch/>
          </p:blipFill>
          <p:spPr>
            <a:xfrm>
              <a:off x="4537669" y="5322114"/>
              <a:ext cx="4221366" cy="432572"/>
            </a:xfrm>
            <a:prstGeom prst="rect">
              <a:avLst/>
            </a:prstGeom>
            <a:ln w="19050">
              <a:noFill/>
            </a:ln>
          </p:spPr>
        </p:pic>
        <p:pic>
          <p:nvPicPr>
            <p:cNvPr id="1026" name="Picture 2" descr="Image result for Univision logo png">
              <a:extLst>
                <a:ext uri="{FF2B5EF4-FFF2-40B4-BE49-F238E27FC236}">
                  <a16:creationId xmlns:a16="http://schemas.microsoft.com/office/drawing/2014/main" id="{0D7FA1E5-B778-4004-85C6-BDDA1E3EFB8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700158" y="5583583"/>
              <a:ext cx="402392" cy="3247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elemundo logo png">
              <a:extLst>
                <a:ext uri="{FF2B5EF4-FFF2-40B4-BE49-F238E27FC236}">
                  <a16:creationId xmlns:a16="http://schemas.microsoft.com/office/drawing/2014/main" id="{B908DF87-53B1-4CA0-B663-BFA8422EE89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285991" y="5548185"/>
              <a:ext cx="397116" cy="375937"/>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 Placeholder 4">
            <a:extLst>
              <a:ext uri="{FF2B5EF4-FFF2-40B4-BE49-F238E27FC236}">
                <a16:creationId xmlns:a16="http://schemas.microsoft.com/office/drawing/2014/main" id="{8CA78A5E-B942-4181-9026-8A4BE06B8442}"/>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grpSp>
        <p:nvGrpSpPr>
          <p:cNvPr id="16" name="Group 15">
            <a:extLst>
              <a:ext uri="{FF2B5EF4-FFF2-40B4-BE49-F238E27FC236}">
                <a16:creationId xmlns:a16="http://schemas.microsoft.com/office/drawing/2014/main" id="{9D833D71-BF10-4F57-B77A-39329E83A33B}"/>
              </a:ext>
            </a:extLst>
          </p:cNvPr>
          <p:cNvGrpSpPr/>
          <p:nvPr/>
        </p:nvGrpSpPr>
        <p:grpSpPr>
          <a:xfrm>
            <a:off x="3311039" y="1699510"/>
            <a:ext cx="2264249" cy="794865"/>
            <a:chOff x="-790113" y="1946267"/>
            <a:chExt cx="2565852" cy="916951"/>
          </a:xfrm>
        </p:grpSpPr>
        <p:pic>
          <p:nvPicPr>
            <p:cNvPr id="4099" name="Picture 3"/>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90113" y="1946267"/>
              <a:ext cx="536059" cy="19646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11440147-3E06-4710-A722-2DFCF51FB91A}"/>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l="23495" t="10838" r="44865" b="73591"/>
            <a:stretch/>
          </p:blipFill>
          <p:spPr>
            <a:xfrm>
              <a:off x="-790113" y="2152970"/>
              <a:ext cx="2565852" cy="710248"/>
            </a:xfrm>
            <a:prstGeom prst="rect">
              <a:avLst/>
            </a:prstGeom>
            <a:ln w="19050">
              <a:solidFill>
                <a:schemeClr val="tx1"/>
              </a:solidFill>
            </a:ln>
          </p:spPr>
        </p:pic>
      </p:grpSp>
    </p:spTree>
    <p:extLst>
      <p:ext uri="{BB962C8B-B14F-4D97-AF65-F5344CB8AC3E}">
        <p14:creationId xmlns:p14="http://schemas.microsoft.com/office/powerpoint/2010/main" val="534228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468076"/>
            <a:ext cx="8805334" cy="860728"/>
          </a:xfrm>
        </p:spPr>
        <p:txBody>
          <a:bodyPr/>
          <a:lstStyle/>
          <a:p>
            <a:r>
              <a:rPr lang="en-US" dirty="0"/>
              <a:t>TV Networks Also Organize Huge Charitable Events While Allowing Fans To Engage In-Person With Their Favorite Stars</a:t>
            </a:r>
          </a:p>
        </p:txBody>
      </p:sp>
      <p:pic>
        <p:nvPicPr>
          <p:cNvPr id="7" name="Picture 6">
            <a:extLst>
              <a:ext uri="{FF2B5EF4-FFF2-40B4-BE49-F238E27FC236}">
                <a16:creationId xmlns:a16="http://schemas.microsoft.com/office/drawing/2014/main" id="{8A510BA5-7174-47FC-9BBF-DC95B5EDA84B}"/>
              </a:ext>
            </a:extLst>
          </p:cNvPr>
          <p:cNvPicPr>
            <a:picLocks noChangeAspect="1"/>
          </p:cNvPicPr>
          <p:nvPr/>
        </p:nvPicPr>
        <p:blipFill>
          <a:blip r:embed="rId2"/>
          <a:stretch>
            <a:fillRect/>
          </a:stretch>
        </p:blipFill>
        <p:spPr>
          <a:xfrm>
            <a:off x="204459" y="4922148"/>
            <a:ext cx="923536" cy="946808"/>
          </a:xfrm>
          <a:prstGeom prst="rect">
            <a:avLst/>
          </a:prstGeom>
          <a:ln>
            <a:solidFill>
              <a:schemeClr val="tx1"/>
            </a:solidFill>
          </a:ln>
        </p:spPr>
      </p:pic>
      <p:pic>
        <p:nvPicPr>
          <p:cNvPr id="8" name="Picture 7">
            <a:extLst>
              <a:ext uri="{FF2B5EF4-FFF2-40B4-BE49-F238E27FC236}">
                <a16:creationId xmlns:a16="http://schemas.microsoft.com/office/drawing/2014/main" id="{AAFD86F4-B97F-418C-9113-95C4C5784E7E}"/>
              </a:ext>
            </a:extLst>
          </p:cNvPr>
          <p:cNvPicPr>
            <a:picLocks noChangeAspect="1"/>
          </p:cNvPicPr>
          <p:nvPr/>
        </p:nvPicPr>
        <p:blipFill>
          <a:blip r:embed="rId3"/>
          <a:stretch>
            <a:fillRect/>
          </a:stretch>
        </p:blipFill>
        <p:spPr>
          <a:xfrm>
            <a:off x="1171655" y="4922148"/>
            <a:ext cx="923536" cy="923536"/>
          </a:xfrm>
          <a:prstGeom prst="rect">
            <a:avLst/>
          </a:prstGeom>
          <a:ln>
            <a:solidFill>
              <a:schemeClr val="tx1"/>
            </a:solidFill>
          </a:ln>
        </p:spPr>
      </p:pic>
      <p:pic>
        <p:nvPicPr>
          <p:cNvPr id="9" name="Picture 8">
            <a:extLst>
              <a:ext uri="{FF2B5EF4-FFF2-40B4-BE49-F238E27FC236}">
                <a16:creationId xmlns:a16="http://schemas.microsoft.com/office/drawing/2014/main" id="{7F84100F-3D70-4D92-BE32-762863EEBDA6}"/>
              </a:ext>
            </a:extLst>
          </p:cNvPr>
          <p:cNvPicPr>
            <a:picLocks noChangeAspect="1"/>
          </p:cNvPicPr>
          <p:nvPr/>
        </p:nvPicPr>
        <p:blipFill>
          <a:blip r:embed="rId4"/>
          <a:stretch>
            <a:fillRect/>
          </a:stretch>
        </p:blipFill>
        <p:spPr>
          <a:xfrm>
            <a:off x="2148182" y="4922148"/>
            <a:ext cx="923536" cy="923536"/>
          </a:xfrm>
          <a:prstGeom prst="rect">
            <a:avLst/>
          </a:prstGeom>
          <a:ln>
            <a:solidFill>
              <a:schemeClr val="tx1"/>
            </a:solidFill>
          </a:ln>
        </p:spPr>
      </p:pic>
      <p:pic>
        <p:nvPicPr>
          <p:cNvPr id="10" name="Picture 9">
            <a:extLst>
              <a:ext uri="{FF2B5EF4-FFF2-40B4-BE49-F238E27FC236}">
                <a16:creationId xmlns:a16="http://schemas.microsoft.com/office/drawing/2014/main" id="{1604AAB4-9461-40DF-8528-56BE29A23CDB}"/>
              </a:ext>
            </a:extLst>
          </p:cNvPr>
          <p:cNvPicPr>
            <a:picLocks noChangeAspect="1"/>
          </p:cNvPicPr>
          <p:nvPr/>
        </p:nvPicPr>
        <p:blipFill>
          <a:blip r:embed="rId5"/>
          <a:stretch>
            <a:fillRect/>
          </a:stretch>
        </p:blipFill>
        <p:spPr>
          <a:xfrm>
            <a:off x="3124709" y="4922148"/>
            <a:ext cx="923536" cy="923536"/>
          </a:xfrm>
          <a:prstGeom prst="rect">
            <a:avLst/>
          </a:prstGeom>
          <a:ln>
            <a:solidFill>
              <a:schemeClr val="tx1"/>
            </a:solidFill>
          </a:ln>
        </p:spPr>
      </p:pic>
      <p:pic>
        <p:nvPicPr>
          <p:cNvPr id="11" name="Picture 10">
            <a:extLst>
              <a:ext uri="{FF2B5EF4-FFF2-40B4-BE49-F238E27FC236}">
                <a16:creationId xmlns:a16="http://schemas.microsoft.com/office/drawing/2014/main" id="{6BB77253-E7F4-4649-8498-6E0923D2C405}"/>
              </a:ext>
            </a:extLst>
          </p:cNvPr>
          <p:cNvPicPr>
            <a:picLocks noChangeAspect="1"/>
          </p:cNvPicPr>
          <p:nvPr/>
        </p:nvPicPr>
        <p:blipFill>
          <a:blip r:embed="rId6"/>
          <a:stretch>
            <a:fillRect/>
          </a:stretch>
        </p:blipFill>
        <p:spPr>
          <a:xfrm>
            <a:off x="4101236" y="4922148"/>
            <a:ext cx="923536" cy="923536"/>
          </a:xfrm>
          <a:prstGeom prst="rect">
            <a:avLst/>
          </a:prstGeom>
          <a:ln>
            <a:solidFill>
              <a:schemeClr val="tx1"/>
            </a:solidFill>
          </a:ln>
        </p:spPr>
      </p:pic>
      <p:pic>
        <p:nvPicPr>
          <p:cNvPr id="12" name="Picture 11">
            <a:extLst>
              <a:ext uri="{FF2B5EF4-FFF2-40B4-BE49-F238E27FC236}">
                <a16:creationId xmlns:a16="http://schemas.microsoft.com/office/drawing/2014/main" id="{A494033F-CEBD-4522-91BC-AFB1C47500F9}"/>
              </a:ext>
            </a:extLst>
          </p:cNvPr>
          <p:cNvPicPr>
            <a:picLocks noChangeAspect="1"/>
          </p:cNvPicPr>
          <p:nvPr/>
        </p:nvPicPr>
        <p:blipFill>
          <a:blip r:embed="rId7"/>
          <a:stretch>
            <a:fillRect/>
          </a:stretch>
        </p:blipFill>
        <p:spPr>
          <a:xfrm>
            <a:off x="5087094" y="4922148"/>
            <a:ext cx="923536" cy="923536"/>
          </a:xfrm>
          <a:prstGeom prst="rect">
            <a:avLst/>
          </a:prstGeom>
          <a:ln>
            <a:solidFill>
              <a:schemeClr val="tx1"/>
            </a:solidFill>
          </a:ln>
        </p:spPr>
      </p:pic>
      <p:pic>
        <p:nvPicPr>
          <p:cNvPr id="13" name="Picture 12">
            <a:extLst>
              <a:ext uri="{FF2B5EF4-FFF2-40B4-BE49-F238E27FC236}">
                <a16:creationId xmlns:a16="http://schemas.microsoft.com/office/drawing/2014/main" id="{3F031DB1-6F9D-483C-90AE-9E84856094D2}"/>
              </a:ext>
            </a:extLst>
          </p:cNvPr>
          <p:cNvPicPr>
            <a:picLocks noChangeAspect="1"/>
          </p:cNvPicPr>
          <p:nvPr/>
        </p:nvPicPr>
        <p:blipFill>
          <a:blip r:embed="rId8"/>
          <a:stretch>
            <a:fillRect/>
          </a:stretch>
        </p:blipFill>
        <p:spPr>
          <a:xfrm>
            <a:off x="6054295" y="4922148"/>
            <a:ext cx="923536" cy="923536"/>
          </a:xfrm>
          <a:prstGeom prst="rect">
            <a:avLst/>
          </a:prstGeom>
          <a:ln>
            <a:solidFill>
              <a:schemeClr val="tx1"/>
            </a:solidFill>
          </a:ln>
        </p:spPr>
      </p:pic>
      <p:pic>
        <p:nvPicPr>
          <p:cNvPr id="14" name="Picture 13">
            <a:extLst>
              <a:ext uri="{FF2B5EF4-FFF2-40B4-BE49-F238E27FC236}">
                <a16:creationId xmlns:a16="http://schemas.microsoft.com/office/drawing/2014/main" id="{43AF3F0C-1815-48A6-8DB2-3F98B996FA65}"/>
              </a:ext>
            </a:extLst>
          </p:cNvPr>
          <p:cNvPicPr>
            <a:picLocks noChangeAspect="1"/>
          </p:cNvPicPr>
          <p:nvPr/>
        </p:nvPicPr>
        <p:blipFill>
          <a:blip r:embed="rId9"/>
          <a:stretch>
            <a:fillRect/>
          </a:stretch>
        </p:blipFill>
        <p:spPr>
          <a:xfrm>
            <a:off x="7021490" y="4922148"/>
            <a:ext cx="923536" cy="923536"/>
          </a:xfrm>
          <a:prstGeom prst="rect">
            <a:avLst/>
          </a:prstGeom>
          <a:ln>
            <a:solidFill>
              <a:schemeClr val="tx1"/>
            </a:solidFill>
          </a:ln>
        </p:spPr>
      </p:pic>
      <p:pic>
        <p:nvPicPr>
          <p:cNvPr id="15" name="Picture 14">
            <a:extLst>
              <a:ext uri="{FF2B5EF4-FFF2-40B4-BE49-F238E27FC236}">
                <a16:creationId xmlns:a16="http://schemas.microsoft.com/office/drawing/2014/main" id="{F88B9A96-A611-4316-BFAF-080DA7F1CDC5}"/>
              </a:ext>
            </a:extLst>
          </p:cNvPr>
          <p:cNvPicPr>
            <a:picLocks noChangeAspect="1"/>
          </p:cNvPicPr>
          <p:nvPr/>
        </p:nvPicPr>
        <p:blipFill>
          <a:blip r:embed="rId10"/>
          <a:stretch>
            <a:fillRect/>
          </a:stretch>
        </p:blipFill>
        <p:spPr>
          <a:xfrm>
            <a:off x="7998025" y="4922148"/>
            <a:ext cx="923536" cy="923536"/>
          </a:xfrm>
          <a:prstGeom prst="rect">
            <a:avLst/>
          </a:prstGeom>
          <a:ln>
            <a:solidFill>
              <a:schemeClr val="tx1"/>
            </a:solidFill>
          </a:ln>
        </p:spPr>
      </p:pic>
      <p:pic>
        <p:nvPicPr>
          <p:cNvPr id="19" name="Picture 18">
            <a:extLst>
              <a:ext uri="{FF2B5EF4-FFF2-40B4-BE49-F238E27FC236}">
                <a16:creationId xmlns:a16="http://schemas.microsoft.com/office/drawing/2014/main" id="{1F43977A-26E1-43B3-9478-0833750B0F4B}"/>
              </a:ext>
            </a:extLst>
          </p:cNvPr>
          <p:cNvPicPr>
            <a:picLocks noChangeAspect="1"/>
          </p:cNvPicPr>
          <p:nvPr/>
        </p:nvPicPr>
        <p:blipFill rotWithShape="1">
          <a:blip r:embed="rId11"/>
          <a:srcRect b="25510"/>
          <a:stretch/>
        </p:blipFill>
        <p:spPr>
          <a:xfrm>
            <a:off x="811047" y="1842373"/>
            <a:ext cx="3426182" cy="1911654"/>
          </a:xfrm>
          <a:prstGeom prst="rect">
            <a:avLst/>
          </a:prstGeom>
          <a:ln>
            <a:solidFill>
              <a:schemeClr val="tx1"/>
            </a:solidFill>
          </a:ln>
        </p:spPr>
      </p:pic>
      <p:pic>
        <p:nvPicPr>
          <p:cNvPr id="20" name="Picture 19">
            <a:extLst>
              <a:ext uri="{FF2B5EF4-FFF2-40B4-BE49-F238E27FC236}">
                <a16:creationId xmlns:a16="http://schemas.microsoft.com/office/drawing/2014/main" id="{D301AFF6-D24E-4048-B662-5E4A3614C40A}"/>
              </a:ext>
            </a:extLst>
          </p:cNvPr>
          <p:cNvPicPr>
            <a:picLocks noChangeAspect="1"/>
          </p:cNvPicPr>
          <p:nvPr/>
        </p:nvPicPr>
        <p:blipFill rotWithShape="1">
          <a:blip r:embed="rId12"/>
          <a:srcRect t="13735" b="13842"/>
          <a:stretch/>
        </p:blipFill>
        <p:spPr>
          <a:xfrm>
            <a:off x="5256887" y="1842339"/>
            <a:ext cx="2645700" cy="1916081"/>
          </a:xfrm>
          <a:prstGeom prst="rect">
            <a:avLst/>
          </a:prstGeom>
          <a:ln>
            <a:solidFill>
              <a:schemeClr val="tx1"/>
            </a:solidFill>
          </a:ln>
        </p:spPr>
      </p:pic>
      <p:sp>
        <p:nvSpPr>
          <p:cNvPr id="23" name="TextBox 22">
            <a:extLst>
              <a:ext uri="{FF2B5EF4-FFF2-40B4-BE49-F238E27FC236}">
                <a16:creationId xmlns:a16="http://schemas.microsoft.com/office/drawing/2014/main" id="{86D72F4D-57D1-4537-BBD8-615BBC22591C}"/>
              </a:ext>
            </a:extLst>
          </p:cNvPr>
          <p:cNvSpPr txBox="1"/>
          <p:nvPr/>
        </p:nvSpPr>
        <p:spPr>
          <a:xfrm>
            <a:off x="790638" y="1408857"/>
            <a:ext cx="3446591" cy="461665"/>
          </a:xfrm>
          <a:prstGeom prst="rect">
            <a:avLst/>
          </a:prstGeom>
          <a:noFill/>
        </p:spPr>
        <p:txBody>
          <a:bodyPr wrap="square" rtlCol="0">
            <a:spAutoFit/>
          </a:bodyPr>
          <a:lstStyle/>
          <a:p>
            <a:pPr algn="ctr"/>
            <a:r>
              <a:rPr lang="en-US" sz="1200" b="1" i="1" u="sng" dirty="0"/>
              <a:t>Food Network &amp; Cooking Channel</a:t>
            </a:r>
            <a:r>
              <a:rPr lang="en-US" sz="1200" b="1" u="sng" dirty="0"/>
              <a:t> </a:t>
            </a:r>
          </a:p>
          <a:p>
            <a:pPr algn="ctr"/>
            <a:r>
              <a:rPr lang="en-US" sz="1200" b="1" u="sng" dirty="0"/>
              <a:t>South Beach Wine &amp; Food Festival</a:t>
            </a:r>
          </a:p>
        </p:txBody>
      </p:sp>
      <p:sp>
        <p:nvSpPr>
          <p:cNvPr id="24" name="TextBox 23">
            <a:extLst>
              <a:ext uri="{FF2B5EF4-FFF2-40B4-BE49-F238E27FC236}">
                <a16:creationId xmlns:a16="http://schemas.microsoft.com/office/drawing/2014/main" id="{91A52CB6-06B9-44DB-9C1B-B93DB9CAA9F2}"/>
              </a:ext>
            </a:extLst>
          </p:cNvPr>
          <p:cNvSpPr txBox="1"/>
          <p:nvPr/>
        </p:nvSpPr>
        <p:spPr>
          <a:xfrm>
            <a:off x="813164" y="3744540"/>
            <a:ext cx="3446591" cy="900246"/>
          </a:xfrm>
          <a:prstGeom prst="rect">
            <a:avLst/>
          </a:prstGeom>
          <a:noFill/>
        </p:spPr>
        <p:txBody>
          <a:bodyPr wrap="square" rtlCol="0">
            <a:spAutoFit/>
          </a:bodyPr>
          <a:lstStyle/>
          <a:p>
            <a:pPr algn="ctr"/>
            <a:r>
              <a:rPr lang="en-US" sz="1050" i="1" dirty="0"/>
              <a:t>Over 65,000 fans gather for five days to enjoy more than 90 events featuring their favorite culinary TV personalities.  Over it’s 16 years, the festival has raised more than </a:t>
            </a:r>
            <a:r>
              <a:rPr lang="en-US" sz="1050" b="1" i="1" u="sng" dirty="0"/>
              <a:t>$26 million for the Chaplin School of Hospitality &amp; Tourism Management at FIU.</a:t>
            </a:r>
            <a:endParaRPr lang="en-US" sz="1050" b="1" u="sng" dirty="0"/>
          </a:p>
        </p:txBody>
      </p:sp>
      <p:sp>
        <p:nvSpPr>
          <p:cNvPr id="25" name="TextBox 24">
            <a:extLst>
              <a:ext uri="{FF2B5EF4-FFF2-40B4-BE49-F238E27FC236}">
                <a16:creationId xmlns:a16="http://schemas.microsoft.com/office/drawing/2014/main" id="{A493335D-DA63-4601-8342-DC4753F77065}"/>
              </a:ext>
            </a:extLst>
          </p:cNvPr>
          <p:cNvSpPr txBox="1"/>
          <p:nvPr/>
        </p:nvSpPr>
        <p:spPr>
          <a:xfrm>
            <a:off x="4824570" y="1411965"/>
            <a:ext cx="3446591" cy="461665"/>
          </a:xfrm>
          <a:prstGeom prst="rect">
            <a:avLst/>
          </a:prstGeom>
          <a:noFill/>
        </p:spPr>
        <p:txBody>
          <a:bodyPr wrap="square" rtlCol="0">
            <a:spAutoFit/>
          </a:bodyPr>
          <a:lstStyle/>
          <a:p>
            <a:pPr algn="ctr"/>
            <a:r>
              <a:rPr lang="en-US" sz="1200" b="1" i="1" u="sng" dirty="0"/>
              <a:t>Food Network &amp; Cooking Channel</a:t>
            </a:r>
            <a:r>
              <a:rPr lang="en-US" sz="1200" b="1" u="sng" dirty="0"/>
              <a:t> </a:t>
            </a:r>
          </a:p>
          <a:p>
            <a:pPr algn="ctr"/>
            <a:r>
              <a:rPr lang="en-US" sz="1200" b="1" u="sng" dirty="0"/>
              <a:t>New York City Wine &amp; Food Festival</a:t>
            </a:r>
          </a:p>
        </p:txBody>
      </p:sp>
      <p:sp>
        <p:nvSpPr>
          <p:cNvPr id="26" name="TextBox 25">
            <a:extLst>
              <a:ext uri="{FF2B5EF4-FFF2-40B4-BE49-F238E27FC236}">
                <a16:creationId xmlns:a16="http://schemas.microsoft.com/office/drawing/2014/main" id="{D67DB97C-4885-4936-B4EB-0FB39BC6D8BB}"/>
              </a:ext>
            </a:extLst>
          </p:cNvPr>
          <p:cNvSpPr txBox="1"/>
          <p:nvPr/>
        </p:nvSpPr>
        <p:spPr>
          <a:xfrm>
            <a:off x="4884417" y="3738319"/>
            <a:ext cx="3446591" cy="900246"/>
          </a:xfrm>
          <a:prstGeom prst="rect">
            <a:avLst/>
          </a:prstGeom>
          <a:noFill/>
        </p:spPr>
        <p:txBody>
          <a:bodyPr wrap="square" rtlCol="0">
            <a:spAutoFit/>
          </a:bodyPr>
          <a:lstStyle/>
          <a:p>
            <a:pPr algn="ctr"/>
            <a:r>
              <a:rPr lang="en-US" sz="1050" i="1" dirty="0"/>
              <a:t>Over 50,000 fans gather for four days to enjoy more than 100 events featuring their favorite culinary TV personalities.  Over it’s 10 years, the festival has raised more than </a:t>
            </a:r>
            <a:r>
              <a:rPr lang="en-US" sz="1050" b="1" i="1" u="sng" dirty="0"/>
              <a:t>$11 million for the Food Bank For New York City &amp; the “No Kid Hungry” Campaign.”</a:t>
            </a:r>
            <a:endParaRPr lang="en-US" sz="1050" b="1" u="sng" dirty="0"/>
          </a:p>
        </p:txBody>
      </p:sp>
      <p:sp>
        <p:nvSpPr>
          <p:cNvPr id="18" name="Text Placeholder 4">
            <a:extLst>
              <a:ext uri="{FF2B5EF4-FFF2-40B4-BE49-F238E27FC236}">
                <a16:creationId xmlns:a16="http://schemas.microsoft.com/office/drawing/2014/main" id="{2043AAC4-3036-4924-8429-B87DD46987BA}"/>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24683012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48215"/>
            <a:ext cx="8805334" cy="638420"/>
          </a:xfrm>
        </p:spPr>
        <p:txBody>
          <a:bodyPr/>
          <a:lstStyle/>
          <a:p>
            <a:r>
              <a:rPr lang="en-US" dirty="0"/>
              <a:t>Many TV Shows &amp; Personalities Invest Their Time, Money &amp; Effort Into Their Favorite Causes As Well</a:t>
            </a:r>
          </a:p>
        </p:txBody>
      </p:sp>
      <p:sp>
        <p:nvSpPr>
          <p:cNvPr id="7" name="TextBox 6"/>
          <p:cNvSpPr txBox="1"/>
          <p:nvPr/>
        </p:nvSpPr>
        <p:spPr>
          <a:xfrm>
            <a:off x="519867" y="3482276"/>
            <a:ext cx="2417306" cy="553998"/>
          </a:xfrm>
          <a:prstGeom prst="rect">
            <a:avLst/>
          </a:prstGeom>
          <a:noFill/>
        </p:spPr>
        <p:txBody>
          <a:bodyPr wrap="square" rtlCol="0">
            <a:spAutoFit/>
          </a:bodyPr>
          <a:lstStyle/>
          <a:p>
            <a:pPr algn="ctr"/>
            <a:r>
              <a:rPr lang="en-US" sz="1000" b="1" dirty="0"/>
              <a:t>Stars of HGTV’s </a:t>
            </a:r>
            <a:r>
              <a:rPr lang="en-US" sz="1000" b="1" i="1" dirty="0"/>
              <a:t>Fixer Upper</a:t>
            </a:r>
            <a:r>
              <a:rPr lang="en-US" sz="1000" b="1" dirty="0"/>
              <a:t> Are Selling T-shirts to Raise Money for Victims of Hurricane Harvey</a:t>
            </a:r>
          </a:p>
        </p:txBody>
      </p:sp>
      <p:sp>
        <p:nvSpPr>
          <p:cNvPr id="9" name="TextBox 8"/>
          <p:cNvSpPr txBox="1"/>
          <p:nvPr/>
        </p:nvSpPr>
        <p:spPr>
          <a:xfrm>
            <a:off x="5865811" y="3472854"/>
            <a:ext cx="3011434" cy="647464"/>
          </a:xfrm>
          <a:prstGeom prst="rect">
            <a:avLst/>
          </a:prstGeom>
          <a:noFill/>
        </p:spPr>
        <p:txBody>
          <a:bodyPr wrap="square" rtlCol="0">
            <a:spAutoFit/>
          </a:bodyPr>
          <a:lstStyle/>
          <a:p>
            <a:pPr algn="ctr"/>
            <a:r>
              <a:rPr lang="en-US" sz="900" b="1" dirty="0"/>
              <a:t>Lisa Vanderpump of </a:t>
            </a:r>
            <a:r>
              <a:rPr lang="en-US" sz="900" b="1" i="1" dirty="0"/>
              <a:t>Real Housewives of Beverly Hills</a:t>
            </a:r>
            <a:r>
              <a:rPr lang="en-US" sz="900" b="1" dirty="0"/>
              <a:t>, </a:t>
            </a:r>
            <a:r>
              <a:rPr lang="en-US" sz="900" b="1" i="1" dirty="0"/>
              <a:t>Dancing with the Stars, &amp; Vanderpump Rules, </a:t>
            </a:r>
            <a:r>
              <a:rPr lang="en-US" sz="900" b="1" dirty="0"/>
              <a:t>opened a rescue center for dogs and fights against the dog meat industry</a:t>
            </a:r>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7122" y="1465849"/>
            <a:ext cx="1822796" cy="20164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descr="Image result for jimmy kimmel live yard sa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5309" y="1466571"/>
            <a:ext cx="1379528" cy="20157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446298" y="3482276"/>
            <a:ext cx="2197551" cy="553998"/>
          </a:xfrm>
          <a:prstGeom prst="rect">
            <a:avLst/>
          </a:prstGeom>
          <a:noFill/>
        </p:spPr>
        <p:txBody>
          <a:bodyPr wrap="square" rtlCol="0">
            <a:spAutoFit/>
          </a:bodyPr>
          <a:lstStyle/>
          <a:p>
            <a:pPr algn="ctr"/>
            <a:r>
              <a:rPr lang="en-US" sz="1000" b="1" i="1" dirty="0"/>
              <a:t>Jimmy Kimmel Live </a:t>
            </a:r>
            <a:r>
              <a:rPr lang="en-US" sz="1000" b="1" dirty="0"/>
              <a:t>held a yard sale to benefit an organization supporting homeless youth</a:t>
            </a:r>
            <a:endParaRPr lang="en-US" sz="1000" b="1" i="1" dirty="0"/>
          </a:p>
        </p:txBody>
      </p:sp>
      <p:pic>
        <p:nvPicPr>
          <p:cNvPr id="1034" name="Picture 10" descr="Related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55526" y="1650271"/>
            <a:ext cx="1832005" cy="18320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 Placeholder 2"/>
          <p:cNvSpPr>
            <a:spLocks noGrp="1"/>
          </p:cNvSpPr>
          <p:nvPr>
            <p:ph type="body" sz="quarter" idx="13"/>
          </p:nvPr>
        </p:nvSpPr>
        <p:spPr>
          <a:xfrm>
            <a:off x="169333" y="1122613"/>
            <a:ext cx="8805334" cy="284520"/>
          </a:xfrm>
        </p:spPr>
        <p:txBody>
          <a:bodyPr/>
          <a:lstStyle/>
          <a:p>
            <a:r>
              <a:rPr lang="en-US" sz="1400" dirty="0"/>
              <a:t>TV programs and cast members lend their celebrity status to good causes and charities</a:t>
            </a:r>
          </a:p>
        </p:txBody>
      </p:sp>
      <p:pic>
        <p:nvPicPr>
          <p:cNvPr id="1035"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6830" y="4053981"/>
            <a:ext cx="2203380" cy="13444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6"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13830" y="5487199"/>
            <a:ext cx="2662486" cy="2869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7" name="Picture 1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15749" r="16265"/>
          <a:stretch/>
        </p:blipFill>
        <p:spPr bwMode="auto">
          <a:xfrm>
            <a:off x="3716183" y="4028699"/>
            <a:ext cx="1657781" cy="13697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6" name="Group 5"/>
          <p:cNvGrpSpPr/>
          <p:nvPr/>
        </p:nvGrpSpPr>
        <p:grpSpPr>
          <a:xfrm>
            <a:off x="421963" y="5455189"/>
            <a:ext cx="2613115" cy="525139"/>
            <a:chOff x="-1913324" y="4264169"/>
            <a:chExt cx="3161869" cy="635418"/>
          </a:xfrm>
        </p:grpSpPr>
        <p:pic>
          <p:nvPicPr>
            <p:cNvPr id="1038" name="Picture 1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13324" y="4264169"/>
              <a:ext cx="2781620" cy="444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62953" y="4488873"/>
              <a:ext cx="385592" cy="22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913324" y="4708517"/>
              <a:ext cx="1630758" cy="19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41" name="Picture 1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24006" y="5483474"/>
            <a:ext cx="2695045" cy="2943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2" name="Picture 18"/>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8061"/>
          <a:stretch/>
        </p:blipFill>
        <p:spPr bwMode="auto">
          <a:xfrm>
            <a:off x="6351793" y="4096194"/>
            <a:ext cx="2039471" cy="13022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Text Placeholder 4">
            <a:extLst>
              <a:ext uri="{FF2B5EF4-FFF2-40B4-BE49-F238E27FC236}">
                <a16:creationId xmlns:a16="http://schemas.microsoft.com/office/drawing/2014/main" id="{8E046DE9-7B5D-4A2A-B02E-EC31C2E9CE18}"/>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2698073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413270"/>
            <a:ext cx="8805334" cy="579671"/>
          </a:xfrm>
        </p:spPr>
        <p:txBody>
          <a:bodyPr/>
          <a:lstStyle/>
          <a:p>
            <a:r>
              <a:rPr lang="en-US" dirty="0">
                <a:solidFill>
                  <a:schemeClr val="tx1"/>
                </a:solidFill>
              </a:rPr>
              <a:t>The Cultural Commitment From TV Content Is Unrivaled</a:t>
            </a:r>
          </a:p>
        </p:txBody>
      </p:sp>
      <p:sp>
        <p:nvSpPr>
          <p:cNvPr id="4" name="TextBox 3">
            <a:extLst>
              <a:ext uri="{FF2B5EF4-FFF2-40B4-BE49-F238E27FC236}">
                <a16:creationId xmlns:a16="http://schemas.microsoft.com/office/drawing/2014/main" id="{A6F46C57-0A3E-4F53-95EE-807137A02C1B}"/>
              </a:ext>
            </a:extLst>
          </p:cNvPr>
          <p:cNvSpPr txBox="1"/>
          <p:nvPr/>
        </p:nvSpPr>
        <p:spPr>
          <a:xfrm>
            <a:off x="329142" y="1210297"/>
            <a:ext cx="8649478" cy="369332"/>
          </a:xfrm>
          <a:prstGeom prst="rect">
            <a:avLst/>
          </a:prstGeom>
          <a:noFill/>
        </p:spPr>
        <p:txBody>
          <a:bodyPr wrap="square" rtlCol="0">
            <a:spAutoFit/>
          </a:bodyPr>
          <a:lstStyle/>
          <a:p>
            <a:r>
              <a:rPr lang="en-US" b="1" dirty="0"/>
              <a:t>No Platform Drives </a:t>
            </a:r>
            <a:r>
              <a:rPr lang="en-US" b="1" i="1" u="sng" dirty="0"/>
              <a:t>Culture</a:t>
            </a:r>
            <a:r>
              <a:rPr lang="en-US" b="1" dirty="0"/>
              <a:t> Like TV’s Premium Video-At-Scale…Why?</a:t>
            </a:r>
          </a:p>
        </p:txBody>
      </p:sp>
      <p:sp>
        <p:nvSpPr>
          <p:cNvPr id="5" name="TextBox 4">
            <a:extLst>
              <a:ext uri="{FF2B5EF4-FFF2-40B4-BE49-F238E27FC236}">
                <a16:creationId xmlns:a16="http://schemas.microsoft.com/office/drawing/2014/main" id="{1AD8BD98-EBEF-4985-96D3-F6CB4D1B93D8}"/>
              </a:ext>
            </a:extLst>
          </p:cNvPr>
          <p:cNvSpPr txBox="1"/>
          <p:nvPr/>
        </p:nvSpPr>
        <p:spPr>
          <a:xfrm>
            <a:off x="332251" y="3810236"/>
            <a:ext cx="8649478" cy="369332"/>
          </a:xfrm>
          <a:prstGeom prst="rect">
            <a:avLst/>
          </a:prstGeom>
          <a:noFill/>
        </p:spPr>
        <p:txBody>
          <a:bodyPr wrap="square" rtlCol="0">
            <a:spAutoFit/>
          </a:bodyPr>
          <a:lstStyle/>
          <a:p>
            <a:r>
              <a:rPr lang="en-US" b="1" dirty="0"/>
              <a:t>No Platform Drives </a:t>
            </a:r>
            <a:r>
              <a:rPr lang="en-US" b="1" i="1" u="sng" dirty="0"/>
              <a:t>Change</a:t>
            </a:r>
            <a:r>
              <a:rPr lang="en-US" b="1" i="1" dirty="0"/>
              <a:t> </a:t>
            </a:r>
            <a:r>
              <a:rPr lang="en-US" b="1" dirty="0"/>
              <a:t>Like TV’s Premium Video-At-Scale…Why?</a:t>
            </a:r>
          </a:p>
        </p:txBody>
      </p:sp>
      <p:sp>
        <p:nvSpPr>
          <p:cNvPr id="6" name="Text Placeholder 2">
            <a:extLst>
              <a:ext uri="{FF2B5EF4-FFF2-40B4-BE49-F238E27FC236}">
                <a16:creationId xmlns:a16="http://schemas.microsoft.com/office/drawing/2014/main" id="{0E756E3C-57E1-4A36-9CA3-D78F8FD0CF01}"/>
              </a:ext>
            </a:extLst>
          </p:cNvPr>
          <p:cNvSpPr>
            <a:spLocks noGrp="1"/>
          </p:cNvSpPr>
          <p:nvPr>
            <p:ph type="body" sz="quarter" idx="13"/>
          </p:nvPr>
        </p:nvSpPr>
        <p:spPr>
          <a:xfrm>
            <a:off x="485192" y="1581514"/>
            <a:ext cx="8223802" cy="263232"/>
          </a:xfrm>
        </p:spPr>
        <p:txBody>
          <a:bodyPr/>
          <a:lstStyle/>
          <a:p>
            <a:pPr marL="285750" indent="-285750" algn="l">
              <a:buFont typeface="Wingdings" panose="05000000000000000000" pitchFamily="2" charset="2"/>
              <a:buChar char="Ø"/>
            </a:pPr>
            <a:r>
              <a:rPr lang="en-US" sz="1400" b="1" dirty="0"/>
              <a:t>TV’s impact on American society is pervasive everyday across both the physical world and the digital realm</a:t>
            </a:r>
          </a:p>
          <a:p>
            <a:pPr marL="285750" indent="-285750" algn="l">
              <a:buFont typeface="Wingdings" panose="05000000000000000000" pitchFamily="2" charset="2"/>
              <a:buChar char="Ø"/>
            </a:pPr>
            <a:r>
              <a:rPr lang="en-US" sz="1400" b="1" dirty="0"/>
              <a:t>From the super talented to the instantly infamous, nothing has the ability to build celebrity into the public consciousness quite like TV</a:t>
            </a:r>
          </a:p>
          <a:p>
            <a:pPr marL="285750" indent="-285750" algn="l">
              <a:buFont typeface="Wingdings" panose="05000000000000000000" pitchFamily="2" charset="2"/>
              <a:buChar char="Ø"/>
            </a:pPr>
            <a:r>
              <a:rPr lang="en-US" sz="1400" b="1" dirty="0"/>
              <a:t>It’s not just TV programming and personalities either, many consumer brands have entered the pop culture vernacular thanks to the scale and exposure of television </a:t>
            </a:r>
          </a:p>
          <a:p>
            <a:pPr marL="285750" indent="-285750" algn="l">
              <a:buFont typeface="Wingdings" panose="05000000000000000000" pitchFamily="2" charset="2"/>
              <a:buChar char="Ø"/>
            </a:pPr>
            <a:r>
              <a:rPr lang="en-US" sz="1400" b="1" dirty="0"/>
              <a:t>And, whether it’s for causal conversations or professional ambitions, nothing stokes curiosity and the thirst for knowledge like TV programming </a:t>
            </a:r>
          </a:p>
          <a:p>
            <a:pPr marL="285750" indent="-285750" algn="l">
              <a:buFont typeface="Wingdings" panose="05000000000000000000" pitchFamily="2" charset="2"/>
              <a:buChar char="Ø"/>
            </a:pPr>
            <a:endParaRPr lang="en-US" sz="1400" b="1" dirty="0"/>
          </a:p>
        </p:txBody>
      </p:sp>
      <p:sp>
        <p:nvSpPr>
          <p:cNvPr id="7" name="Text Placeholder 2">
            <a:extLst>
              <a:ext uri="{FF2B5EF4-FFF2-40B4-BE49-F238E27FC236}">
                <a16:creationId xmlns:a16="http://schemas.microsoft.com/office/drawing/2014/main" id="{DB6A5B0C-18CA-4763-81B9-D030BB3A78A9}"/>
              </a:ext>
            </a:extLst>
          </p:cNvPr>
          <p:cNvSpPr txBox="1">
            <a:spLocks/>
          </p:cNvSpPr>
          <p:nvPr/>
        </p:nvSpPr>
        <p:spPr>
          <a:xfrm>
            <a:off x="486671" y="4219679"/>
            <a:ext cx="8222323" cy="1541934"/>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gn="l">
              <a:buFont typeface="Wingdings" panose="05000000000000000000" pitchFamily="2" charset="2"/>
              <a:buChar char="Ø"/>
            </a:pPr>
            <a:r>
              <a:rPr lang="en-US" sz="1400" b="1" dirty="0"/>
              <a:t>Enacting change for the greater good of society is a cornerstone of American culture and nothing else has the influential “Scale of Voice” that TV brands have</a:t>
            </a:r>
          </a:p>
          <a:p>
            <a:pPr marL="285750" indent="-285750" algn="l">
              <a:buFont typeface="Wingdings" panose="05000000000000000000" pitchFamily="2" charset="2"/>
              <a:buChar char="Ø"/>
            </a:pPr>
            <a:r>
              <a:rPr lang="en-US" sz="1400" b="1" dirty="0"/>
              <a:t>TV has the ability to frequently rally a mass audience around important public policy issues and social causes while also raising millions of dollars for charity in times of need </a:t>
            </a:r>
          </a:p>
          <a:p>
            <a:pPr marL="285750" indent="-285750" algn="l">
              <a:buFont typeface="Wingdings" panose="05000000000000000000" pitchFamily="2" charset="2"/>
              <a:buChar char="Ø"/>
            </a:pPr>
            <a:r>
              <a:rPr lang="en-US" sz="1400" b="1" dirty="0"/>
              <a:t>Also, brands looking to influence social change and purpose often look to align with impactful TV programming to tell their story</a:t>
            </a:r>
          </a:p>
          <a:p>
            <a:pPr marL="285750" indent="-285750" algn="l">
              <a:buFont typeface="Wingdings" panose="05000000000000000000" pitchFamily="2" charset="2"/>
              <a:buChar char="Ø"/>
            </a:pPr>
            <a:endParaRPr lang="en-US" sz="1400" b="1" dirty="0"/>
          </a:p>
          <a:p>
            <a:pPr marL="285750" indent="-285750" algn="l">
              <a:buFont typeface="Wingdings" panose="05000000000000000000" pitchFamily="2" charset="2"/>
              <a:buChar char="Ø"/>
            </a:pPr>
            <a:endParaRPr lang="en-US" sz="1400" b="1" dirty="0"/>
          </a:p>
        </p:txBody>
      </p:sp>
      <p:sp>
        <p:nvSpPr>
          <p:cNvPr id="10" name="Text Placeholder 4">
            <a:extLst>
              <a:ext uri="{FF2B5EF4-FFF2-40B4-BE49-F238E27FC236}">
                <a16:creationId xmlns:a16="http://schemas.microsoft.com/office/drawing/2014/main" id="{E2944FE2-E4E2-4147-AF66-8E0A41B02E80}"/>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4239503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315615"/>
            <a:ext cx="8805334" cy="860728"/>
          </a:xfrm>
        </p:spPr>
        <p:txBody>
          <a:bodyPr/>
          <a:lstStyle/>
          <a:p>
            <a:r>
              <a:rPr lang="en-US" dirty="0">
                <a:solidFill>
                  <a:schemeClr val="tx1"/>
                </a:solidFill>
              </a:rPr>
              <a:t>Let’s Check To See How You Did On The Pop(</a:t>
            </a:r>
            <a:r>
              <a:rPr lang="en-US" dirty="0" err="1">
                <a:solidFill>
                  <a:schemeClr val="tx1"/>
                </a:solidFill>
              </a:rPr>
              <a:t>ular</a:t>
            </a:r>
            <a:r>
              <a:rPr lang="en-US" dirty="0">
                <a:solidFill>
                  <a:schemeClr val="tx1"/>
                </a:solidFill>
              </a:rPr>
              <a:t>) Quiz!</a:t>
            </a:r>
            <a:br>
              <a:rPr lang="en-US" dirty="0">
                <a:solidFill>
                  <a:schemeClr val="tx1"/>
                </a:solidFill>
              </a:rPr>
            </a:br>
            <a:r>
              <a:rPr lang="en-US" dirty="0">
                <a:solidFill>
                  <a:schemeClr val="tx1"/>
                </a:solidFill>
              </a:rPr>
              <a:t>Remember, The Theme Is “</a:t>
            </a:r>
            <a:r>
              <a:rPr lang="en-US" i="1" dirty="0">
                <a:solidFill>
                  <a:schemeClr val="tx1"/>
                </a:solidFill>
              </a:rPr>
              <a:t>How TV Drives Culture &amp; Change”  </a:t>
            </a:r>
          </a:p>
        </p:txBody>
      </p:sp>
      <p:sp>
        <p:nvSpPr>
          <p:cNvPr id="8" name="Text Placeholder 2">
            <a:extLst>
              <a:ext uri="{FF2B5EF4-FFF2-40B4-BE49-F238E27FC236}">
                <a16:creationId xmlns:a16="http://schemas.microsoft.com/office/drawing/2014/main" id="{5AC0C506-9319-4CAD-9B19-E74860E3CE77}"/>
              </a:ext>
            </a:extLst>
          </p:cNvPr>
          <p:cNvSpPr>
            <a:spLocks noGrp="1"/>
          </p:cNvSpPr>
          <p:nvPr>
            <p:ph type="body" sz="quarter" idx="13"/>
          </p:nvPr>
        </p:nvSpPr>
        <p:spPr>
          <a:xfrm>
            <a:off x="152305" y="1149589"/>
            <a:ext cx="8851733" cy="427922"/>
          </a:xfrm>
        </p:spPr>
        <p:txBody>
          <a:bodyPr/>
          <a:lstStyle/>
          <a:p>
            <a:r>
              <a:rPr lang="en-US" sz="1400" b="1" dirty="0"/>
              <a:t>With the answers below, you can again wow your family, friends and co-workers with your TV knowledge at the next holiday family gathering, weekend get-together or Thursday night happy hour! </a:t>
            </a:r>
          </a:p>
        </p:txBody>
      </p:sp>
      <p:sp>
        <p:nvSpPr>
          <p:cNvPr id="6" name="Text Placeholder 2">
            <a:extLst>
              <a:ext uri="{FF2B5EF4-FFF2-40B4-BE49-F238E27FC236}">
                <a16:creationId xmlns:a16="http://schemas.microsoft.com/office/drawing/2014/main" id="{D59E22E8-B04B-49F8-B0EB-8A4576BB26D0}"/>
              </a:ext>
            </a:extLst>
          </p:cNvPr>
          <p:cNvSpPr txBox="1">
            <a:spLocks/>
          </p:cNvSpPr>
          <p:nvPr/>
        </p:nvSpPr>
        <p:spPr>
          <a:xfrm>
            <a:off x="329142" y="1820053"/>
            <a:ext cx="8676372" cy="4279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l">
              <a:buFont typeface="+mj-lt"/>
              <a:buAutoNum type="arabicParenR"/>
            </a:pPr>
            <a:r>
              <a:rPr lang="en-US" sz="1100" b="1" dirty="0"/>
              <a:t>In Sept. 2017, how many books on the Amazon Top 10 Bestsellers list were associated with TV personalities? </a:t>
            </a:r>
            <a:r>
              <a:rPr lang="en-US" sz="1100" b="1" i="1" u="sng" dirty="0">
                <a:latin typeface="Segoe Script" panose="020B0504020000000003" pitchFamily="34" charset="0"/>
              </a:rPr>
              <a:t>5</a:t>
            </a:r>
          </a:p>
          <a:p>
            <a:pPr marL="342900" indent="-342900" algn="l">
              <a:buFont typeface="+mj-lt"/>
              <a:buAutoNum type="arabicParenR"/>
            </a:pPr>
            <a:endParaRPr lang="en-US" sz="700" b="1" dirty="0"/>
          </a:p>
          <a:p>
            <a:pPr marL="342900" indent="-342900" algn="l">
              <a:buFont typeface="+mj-lt"/>
              <a:buAutoNum type="arabicParenR"/>
            </a:pPr>
            <a:r>
              <a:rPr lang="en-US" sz="1100" b="1" dirty="0"/>
              <a:t>There are over 15 TV-related live shows touring the country this year.  Collectively, how many U.S. cities will these tours visit? </a:t>
            </a:r>
            <a:r>
              <a:rPr lang="en-US" sz="1100" b="1" i="1" u="sng" dirty="0">
                <a:latin typeface="Segoe Script" panose="020B0504020000000003" pitchFamily="34" charset="0"/>
              </a:rPr>
              <a:t>more than 220 cities in over 43 states</a:t>
            </a:r>
            <a:endParaRPr lang="en-US" sz="1100" b="1" dirty="0"/>
          </a:p>
          <a:p>
            <a:pPr marL="342900" indent="-342900" algn="l">
              <a:buFont typeface="+mj-lt"/>
              <a:buAutoNum type="arabicParenR"/>
            </a:pPr>
            <a:endParaRPr lang="en-US" sz="700" b="1" dirty="0"/>
          </a:p>
          <a:p>
            <a:pPr marL="342900" indent="-342900" algn="l">
              <a:buFont typeface="+mj-lt"/>
              <a:buAutoNum type="arabicParenR"/>
            </a:pPr>
            <a:r>
              <a:rPr lang="en-US" sz="1100" b="1" i="1" dirty="0"/>
              <a:t>The Tonight Show</a:t>
            </a:r>
            <a:r>
              <a:rPr lang="en-US" sz="1100" b="1" dirty="0"/>
              <a:t> YouTube channel has over how many total video views? </a:t>
            </a:r>
            <a:r>
              <a:rPr lang="en-US" sz="1100" b="1" i="1" u="sng" dirty="0">
                <a:latin typeface="Segoe Script" panose="020B0504020000000003" pitchFamily="34" charset="0"/>
              </a:rPr>
              <a:t>over 7.6 billion</a:t>
            </a:r>
            <a:endParaRPr lang="en-US" sz="1100" b="1" dirty="0"/>
          </a:p>
          <a:p>
            <a:pPr marL="342900" indent="-342900" algn="l">
              <a:buFont typeface="+mj-lt"/>
              <a:buAutoNum type="arabicParenR"/>
            </a:pPr>
            <a:endParaRPr lang="en-US" sz="700" b="1" dirty="0"/>
          </a:p>
          <a:p>
            <a:pPr marL="342900" indent="-342900" algn="l">
              <a:buFont typeface="+mj-lt"/>
              <a:buAutoNum type="arabicParenR"/>
            </a:pPr>
            <a:r>
              <a:rPr lang="en-US" sz="1100" b="1" dirty="0"/>
              <a:t>The fictional advertising character, </a:t>
            </a:r>
            <a:r>
              <a:rPr lang="en-US" sz="1100" b="1" i="1" dirty="0"/>
              <a:t>Mr. Clean</a:t>
            </a:r>
            <a:r>
              <a:rPr lang="en-US" sz="1100" b="1" dirty="0"/>
              <a:t>, has how many Twitter followers? </a:t>
            </a:r>
            <a:r>
              <a:rPr lang="en-US" sz="1100" b="1" i="1" u="sng" dirty="0">
                <a:latin typeface="Segoe Script" panose="020B0504020000000003" pitchFamily="34" charset="0"/>
              </a:rPr>
              <a:t>over 28K</a:t>
            </a:r>
            <a:endParaRPr lang="en-US" sz="1100" b="1" dirty="0"/>
          </a:p>
          <a:p>
            <a:pPr marL="342900" indent="-342900" algn="l">
              <a:buFont typeface="+mj-lt"/>
              <a:buAutoNum type="arabicParenR"/>
            </a:pPr>
            <a:endParaRPr lang="en-US" sz="700" b="1" dirty="0"/>
          </a:p>
          <a:p>
            <a:pPr marL="342900" indent="-342900" algn="l">
              <a:buFont typeface="+mj-lt"/>
              <a:buAutoNum type="arabicParenR"/>
            </a:pPr>
            <a:r>
              <a:rPr lang="en-US" sz="1100" b="1" dirty="0"/>
              <a:t>The recent rise in popularity of what baby name for boys is widely credited to the popularity of this male lead in </a:t>
            </a:r>
            <a:r>
              <a:rPr lang="en-US" sz="1100" b="1" i="1" dirty="0"/>
              <a:t>Sons of Anarchy</a:t>
            </a:r>
            <a:r>
              <a:rPr lang="en-US" sz="1100" b="1" dirty="0"/>
              <a:t>? </a:t>
            </a:r>
            <a:r>
              <a:rPr lang="en-US" sz="1100" b="1" i="1" u="sng" dirty="0">
                <a:latin typeface="Segoe Script" panose="020B0504020000000003" pitchFamily="34" charset="0"/>
              </a:rPr>
              <a:t>Jackson</a:t>
            </a:r>
            <a:endParaRPr lang="en-US" sz="1100" b="1" dirty="0"/>
          </a:p>
          <a:p>
            <a:pPr marL="342900" indent="-342900" algn="l">
              <a:buFont typeface="+mj-lt"/>
              <a:buAutoNum type="arabicParenR"/>
            </a:pPr>
            <a:endParaRPr lang="en-US" sz="700" b="1" dirty="0"/>
          </a:p>
          <a:p>
            <a:pPr marL="342900" indent="-342900" algn="l">
              <a:buFont typeface="+mj-lt"/>
              <a:buAutoNum type="arabicParenR"/>
            </a:pPr>
            <a:r>
              <a:rPr lang="en-US" sz="1100" b="1" dirty="0"/>
              <a:t>McDonald's faced major online backlash from </a:t>
            </a:r>
            <a:r>
              <a:rPr lang="en-US" sz="1100" b="1" i="1" dirty="0"/>
              <a:t>Rick and Morty </a:t>
            </a:r>
            <a:r>
              <a:rPr lang="en-US" sz="1100" b="1" dirty="0"/>
              <a:t>fans when they quickly ran out of what kind of sauce during a limited promotion? </a:t>
            </a:r>
            <a:r>
              <a:rPr lang="en-US" sz="1100" b="1" i="1" u="sng" dirty="0">
                <a:latin typeface="Segoe Script" panose="020B0504020000000003" pitchFamily="34" charset="0"/>
              </a:rPr>
              <a:t>Szechuan sauce</a:t>
            </a:r>
            <a:endParaRPr lang="en-US" sz="1100" b="1" dirty="0"/>
          </a:p>
          <a:p>
            <a:pPr marL="342900" indent="-342900" algn="l">
              <a:buFont typeface="+mj-lt"/>
              <a:buAutoNum type="arabicParenR"/>
            </a:pPr>
            <a:endParaRPr lang="en-US" sz="700" b="1" dirty="0"/>
          </a:p>
          <a:p>
            <a:pPr marL="342900" indent="-342900" algn="l">
              <a:buFont typeface="+mj-lt"/>
              <a:buAutoNum type="arabicParenR"/>
            </a:pPr>
            <a:r>
              <a:rPr lang="en-US" sz="1100" b="1" dirty="0"/>
              <a:t>Danielle Bregoli, who gained instant fame as the “Cash Me Outside” girl from </a:t>
            </a:r>
            <a:r>
              <a:rPr lang="en-US" sz="1100" b="1" i="1" dirty="0"/>
              <a:t>Dr. Phil</a:t>
            </a:r>
            <a:r>
              <a:rPr lang="en-US" sz="1100" b="1" dirty="0"/>
              <a:t>, has how many Instagram followers? </a:t>
            </a:r>
            <a:r>
              <a:rPr lang="en-US" sz="1100" b="1" i="1" u="sng" dirty="0">
                <a:latin typeface="Segoe Script" panose="020B0504020000000003" pitchFamily="34" charset="0"/>
              </a:rPr>
              <a:t>over 11.3 million </a:t>
            </a:r>
          </a:p>
          <a:p>
            <a:pPr marL="342900" indent="-342900" algn="l">
              <a:buFont typeface="+mj-lt"/>
              <a:buAutoNum type="arabicParenR"/>
            </a:pPr>
            <a:endParaRPr lang="en-US" sz="700" b="1" dirty="0"/>
          </a:p>
          <a:p>
            <a:pPr marL="342900" indent="-342900" algn="l">
              <a:buFont typeface="+mj-lt"/>
              <a:buAutoNum type="arabicParenR"/>
            </a:pPr>
            <a:r>
              <a:rPr lang="en-US" sz="1100" b="1" dirty="0"/>
              <a:t>What is it called when a fan of medical dramas develops a skewed perception of health issues in the real world? </a:t>
            </a:r>
            <a:r>
              <a:rPr lang="en-US" sz="1100" b="1" i="1" u="sng" dirty="0">
                <a:latin typeface="Segoe Script" panose="020B0504020000000003" pitchFamily="34" charset="0"/>
              </a:rPr>
              <a:t>“The Grey’s Anatomy Effect”</a:t>
            </a:r>
          </a:p>
          <a:p>
            <a:pPr marL="342900" indent="-342900" algn="l">
              <a:buFont typeface="+mj-lt"/>
              <a:buAutoNum type="arabicParenR"/>
            </a:pPr>
            <a:endParaRPr lang="en-US" sz="700" b="1" dirty="0"/>
          </a:p>
          <a:p>
            <a:pPr marL="342900" indent="-342900" algn="l">
              <a:buFont typeface="+mj-lt"/>
              <a:buAutoNum type="arabicParenR"/>
            </a:pPr>
            <a:r>
              <a:rPr lang="en-US" sz="1100" b="1" dirty="0"/>
              <a:t>How much has employment in the forensics field increased since the premiere of CSI in 2000? </a:t>
            </a:r>
            <a:r>
              <a:rPr lang="en-US" sz="1100" b="1" i="1" u="sng" dirty="0">
                <a:latin typeface="Segoe Script" panose="020B0504020000000003" pitchFamily="34" charset="0"/>
              </a:rPr>
              <a:t>+141%</a:t>
            </a:r>
          </a:p>
          <a:p>
            <a:pPr marL="342900" indent="-342900" algn="l">
              <a:buFont typeface="+mj-lt"/>
              <a:buAutoNum type="arabicParenR"/>
            </a:pPr>
            <a:endParaRPr lang="en-US" sz="700" b="1" dirty="0"/>
          </a:p>
          <a:p>
            <a:pPr marL="342900" indent="-342900" algn="l">
              <a:buFont typeface="+mj-lt"/>
              <a:buAutoNum type="arabicParenR"/>
            </a:pPr>
            <a:r>
              <a:rPr lang="en-US" sz="1100" b="1" dirty="0"/>
              <a:t>How much did this year’s televised “Hand-in-Hand” hurricane-relief telethon raise? </a:t>
            </a:r>
            <a:r>
              <a:rPr lang="en-US" sz="1100" b="1" i="1" u="sng" dirty="0">
                <a:latin typeface="Segoe Script" panose="020B0504020000000003" pitchFamily="34" charset="0"/>
              </a:rPr>
              <a:t>$55 million</a:t>
            </a:r>
          </a:p>
        </p:txBody>
      </p:sp>
      <p:sp>
        <p:nvSpPr>
          <p:cNvPr id="5" name="Text Placeholder 4">
            <a:extLst>
              <a:ext uri="{FF2B5EF4-FFF2-40B4-BE49-F238E27FC236}">
                <a16:creationId xmlns:a16="http://schemas.microsoft.com/office/drawing/2014/main" id="{C329AFEC-EDC1-4B44-99F9-C32BDC19441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837669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22478" y="2268299"/>
            <a:ext cx="6135490" cy="964043"/>
          </a:xfrm>
        </p:spPr>
        <p:txBody>
          <a:bodyPr/>
          <a:lstStyle/>
          <a:p>
            <a:pPr>
              <a:lnSpc>
                <a:spcPts val="2000"/>
              </a:lnSpc>
            </a:pPr>
            <a:r>
              <a:rPr lang="en-US" sz="1500" b="0" dirty="0">
                <a:solidFill>
                  <a:schemeClr val="tx1"/>
                </a:solidFill>
                <a:cs typeface="Trebuchet MS"/>
              </a:rPr>
              <a:t>For More Information Visit Us Online</a:t>
            </a:r>
          </a:p>
          <a:p>
            <a:pPr>
              <a:lnSpc>
                <a:spcPts val="2000"/>
              </a:lnSpc>
            </a:pPr>
            <a:r>
              <a:rPr lang="en-US" sz="1800" dirty="0" err="1">
                <a:solidFill>
                  <a:srgbClr val="3682B4"/>
                </a:solidFill>
                <a:cs typeface="Trebuchet MS"/>
              </a:rPr>
              <a:t>TheVAB.com</a:t>
            </a:r>
            <a:endParaRPr lang="en-US" sz="1800" dirty="0">
              <a:solidFill>
                <a:srgbClr val="3682B4"/>
              </a:solidFill>
              <a:cs typeface="Trebuchet MS"/>
            </a:endParaRPr>
          </a:p>
          <a:p>
            <a:pPr>
              <a:lnSpc>
                <a:spcPts val="2000"/>
              </a:lnSpc>
            </a:pPr>
            <a:endParaRPr lang="en-US" sz="2500" dirty="0">
              <a:solidFill>
                <a:srgbClr val="3682B4"/>
              </a:solidFill>
            </a:endParaRPr>
          </a:p>
          <a:p>
            <a:pPr>
              <a:lnSpc>
                <a:spcPts val="2000"/>
              </a:lnSpc>
            </a:pPr>
            <a:endParaRPr lang="en-US" sz="2500" dirty="0">
              <a:solidFill>
                <a:srgbClr val="3682B4"/>
              </a:solidFill>
            </a:endParaRPr>
          </a:p>
        </p:txBody>
      </p:sp>
      <p:sp>
        <p:nvSpPr>
          <p:cNvPr id="4" name="Text Placeholder 2"/>
          <p:cNvSpPr>
            <a:spLocks noGrp="1"/>
          </p:cNvSpPr>
          <p:nvPr>
            <p:ph type="body" sz="quarter" idx="11"/>
          </p:nvPr>
        </p:nvSpPr>
        <p:spPr>
          <a:xfrm>
            <a:off x="4422478" y="3530596"/>
            <a:ext cx="6135490" cy="964043"/>
          </a:xfrm>
        </p:spPr>
        <p:txBody>
          <a:bodyPr/>
          <a:lstStyle/>
          <a:p>
            <a:pPr>
              <a:lnSpc>
                <a:spcPts val="2000"/>
              </a:lnSpc>
            </a:pPr>
            <a:r>
              <a:rPr lang="en-US" sz="1500" b="0" dirty="0">
                <a:solidFill>
                  <a:srgbClr val="000000"/>
                </a:solidFill>
                <a:cs typeface="Trebuchet MS"/>
              </a:rPr>
              <a:t>Follow us: </a:t>
            </a:r>
            <a:r>
              <a:rPr lang="en-US" sz="1500" b="0" dirty="0">
                <a:solidFill>
                  <a:schemeClr val="tx1"/>
                </a:solidFill>
                <a:cs typeface="Trebuchet MS"/>
              </a:rPr>
              <a:t> </a:t>
            </a:r>
          </a:p>
          <a:p>
            <a:pPr>
              <a:lnSpc>
                <a:spcPts val="2000"/>
              </a:lnSpc>
            </a:pPr>
            <a:r>
              <a:rPr lang="en-US" sz="1800" dirty="0">
                <a:solidFill>
                  <a:srgbClr val="3682B4"/>
                </a:solidFill>
                <a:cs typeface="Trebuchet MS"/>
              </a:rPr>
              <a:t>@</a:t>
            </a:r>
            <a:r>
              <a:rPr lang="en-US" sz="1800" dirty="0" err="1">
                <a:solidFill>
                  <a:srgbClr val="3682B4"/>
                </a:solidFill>
                <a:cs typeface="Trebuchet MS"/>
              </a:rPr>
              <a:t>VideoAdBureau</a:t>
            </a:r>
            <a:endParaRPr lang="en-US" sz="1800" dirty="0">
              <a:solidFill>
                <a:srgbClr val="3682B4"/>
              </a:solidFill>
            </a:endParaRPr>
          </a:p>
          <a:p>
            <a:pPr>
              <a:lnSpc>
                <a:spcPts val="2000"/>
              </a:lnSpc>
            </a:pPr>
            <a:endParaRPr lang="en-US" sz="2500" dirty="0">
              <a:solidFill>
                <a:srgbClr val="3682B4"/>
              </a:solidFill>
            </a:endParaRPr>
          </a:p>
        </p:txBody>
      </p:sp>
      <p:sp>
        <p:nvSpPr>
          <p:cNvPr id="5" name="Text Placeholder 2"/>
          <p:cNvSpPr>
            <a:spLocks noGrp="1"/>
          </p:cNvSpPr>
          <p:nvPr>
            <p:ph type="body" sz="quarter" idx="11"/>
          </p:nvPr>
        </p:nvSpPr>
        <p:spPr>
          <a:xfrm>
            <a:off x="4422476" y="4800605"/>
            <a:ext cx="6135490" cy="964043"/>
          </a:xfrm>
        </p:spPr>
        <p:txBody>
          <a:bodyPr/>
          <a:lstStyle/>
          <a:p>
            <a:pPr>
              <a:lnSpc>
                <a:spcPts val="2000"/>
              </a:lnSpc>
            </a:pPr>
            <a:r>
              <a:rPr lang="en-US" sz="1500" b="0" dirty="0">
                <a:solidFill>
                  <a:schemeClr val="tx1"/>
                </a:solidFill>
                <a:cs typeface="Trebuchet MS"/>
              </a:rPr>
              <a:t>Like us: </a:t>
            </a:r>
            <a:br>
              <a:rPr lang="en-US" sz="2200" dirty="0">
                <a:cs typeface="Trebuchet MS"/>
              </a:rPr>
            </a:br>
            <a:r>
              <a:rPr lang="en-US" sz="1800" dirty="0" err="1">
                <a:solidFill>
                  <a:srgbClr val="3682B4"/>
                </a:solidFill>
                <a:cs typeface="Trebuchet MS"/>
              </a:rPr>
              <a:t>facebook.com</a:t>
            </a:r>
            <a:r>
              <a:rPr lang="en-US" sz="1800" dirty="0">
                <a:solidFill>
                  <a:srgbClr val="3682B4"/>
                </a:solidFill>
                <a:cs typeface="Trebuchet MS"/>
              </a:rPr>
              <a:t>/</a:t>
            </a:r>
            <a:r>
              <a:rPr lang="en-US" sz="1800" dirty="0" err="1">
                <a:solidFill>
                  <a:srgbClr val="3682B4"/>
                </a:solidFill>
                <a:cs typeface="Trebuchet MS"/>
              </a:rPr>
              <a:t>VideoAdvertisingBureau</a:t>
            </a:r>
            <a:endParaRPr lang="en-US" sz="1800" dirty="0">
              <a:solidFill>
                <a:srgbClr val="3682B4"/>
              </a:solidFill>
            </a:endParaRPr>
          </a:p>
        </p:txBody>
      </p:sp>
      <p:pic>
        <p:nvPicPr>
          <p:cNvPr id="6" name="Picture 5" descr="face-ic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0719" y="4470173"/>
            <a:ext cx="330432" cy="330432"/>
          </a:xfrm>
          <a:prstGeom prst="rect">
            <a:avLst/>
          </a:prstGeom>
        </p:spPr>
      </p:pic>
      <p:pic>
        <p:nvPicPr>
          <p:cNvPr id="7" name="Picture 6" descr="Twitter-ic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2091" y="3163448"/>
            <a:ext cx="341752" cy="341752"/>
          </a:xfrm>
          <a:prstGeom prst="rect">
            <a:avLst/>
          </a:prstGeom>
        </p:spPr>
      </p:pic>
    </p:spTree>
    <p:extLst>
      <p:ext uri="{BB962C8B-B14F-4D97-AF65-F5344CB8AC3E}">
        <p14:creationId xmlns:p14="http://schemas.microsoft.com/office/powerpoint/2010/main" val="3268501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F0AC3AD-A05B-41EE-B745-B22BA779E920}"/>
              </a:ext>
            </a:extLst>
          </p:cNvPr>
          <p:cNvGraphicFramePr/>
          <p:nvPr>
            <p:extLst>
              <p:ext uri="{D42A27DB-BD31-4B8C-83A1-F6EECF244321}">
                <p14:modId xmlns:p14="http://schemas.microsoft.com/office/powerpoint/2010/main" val="563496961"/>
              </p:ext>
            </p:extLst>
          </p:nvPr>
        </p:nvGraphicFramePr>
        <p:xfrm>
          <a:off x="161636" y="1368057"/>
          <a:ext cx="8805334" cy="4519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21652F4-FAAC-4298-88A5-9EBFF54C5546}"/>
              </a:ext>
            </a:extLst>
          </p:cNvPr>
          <p:cNvSpPr txBox="1"/>
          <p:nvPr/>
        </p:nvSpPr>
        <p:spPr>
          <a:xfrm>
            <a:off x="5103842" y="1484020"/>
            <a:ext cx="3582956" cy="400110"/>
          </a:xfrm>
          <a:prstGeom prst="rect">
            <a:avLst/>
          </a:prstGeom>
          <a:noFill/>
        </p:spPr>
        <p:txBody>
          <a:bodyPr wrap="square" rtlCol="0">
            <a:spAutoFit/>
          </a:bodyPr>
          <a:lstStyle/>
          <a:p>
            <a:r>
              <a:rPr lang="en-US" sz="1000" b="1" i="1" dirty="0">
                <a:solidFill>
                  <a:schemeClr val="bg1">
                    <a:lumMod val="85000"/>
                  </a:schemeClr>
                </a:solidFill>
              </a:rPr>
              <a:t>-TV is a potent engine that drives the economy, both directly and indirectly</a:t>
            </a:r>
          </a:p>
        </p:txBody>
      </p:sp>
      <p:sp>
        <p:nvSpPr>
          <p:cNvPr id="10" name="TextBox 9">
            <a:extLst>
              <a:ext uri="{FF2B5EF4-FFF2-40B4-BE49-F238E27FC236}">
                <a16:creationId xmlns:a16="http://schemas.microsoft.com/office/drawing/2014/main" id="{79564BCC-FDCE-46F4-99DC-8E4EEAADC482}"/>
              </a:ext>
            </a:extLst>
          </p:cNvPr>
          <p:cNvSpPr txBox="1"/>
          <p:nvPr/>
        </p:nvSpPr>
        <p:spPr>
          <a:xfrm>
            <a:off x="6637173" y="2210546"/>
            <a:ext cx="2329797" cy="553998"/>
          </a:xfrm>
          <a:prstGeom prst="rect">
            <a:avLst/>
          </a:prstGeom>
          <a:noFill/>
        </p:spPr>
        <p:txBody>
          <a:bodyPr wrap="square" rtlCol="0">
            <a:spAutoFit/>
          </a:bodyPr>
          <a:lstStyle/>
          <a:p>
            <a:r>
              <a:rPr lang="en-US" sz="1000" b="1" i="1" dirty="0">
                <a:solidFill>
                  <a:schemeClr val="bg1">
                    <a:lumMod val="85000"/>
                  </a:schemeClr>
                </a:solidFill>
              </a:rPr>
              <a:t>-TV’s “big” content brings people together both in and out of the home </a:t>
            </a:r>
          </a:p>
        </p:txBody>
      </p:sp>
      <p:sp>
        <p:nvSpPr>
          <p:cNvPr id="11" name="TextBox 10">
            <a:extLst>
              <a:ext uri="{FF2B5EF4-FFF2-40B4-BE49-F238E27FC236}">
                <a16:creationId xmlns:a16="http://schemas.microsoft.com/office/drawing/2014/main" id="{D85DF705-455F-4E37-AC54-18EB1D139952}"/>
              </a:ext>
            </a:extLst>
          </p:cNvPr>
          <p:cNvSpPr txBox="1"/>
          <p:nvPr/>
        </p:nvSpPr>
        <p:spPr>
          <a:xfrm>
            <a:off x="7060161" y="3835693"/>
            <a:ext cx="1906809" cy="707886"/>
          </a:xfrm>
          <a:prstGeom prst="rect">
            <a:avLst/>
          </a:prstGeom>
          <a:noFill/>
        </p:spPr>
        <p:txBody>
          <a:bodyPr wrap="square" rtlCol="0">
            <a:spAutoFit/>
          </a:bodyPr>
          <a:lstStyle/>
          <a:p>
            <a:r>
              <a:rPr lang="en-US" sz="1000" b="1" i="1" dirty="0">
                <a:solidFill>
                  <a:schemeClr val="accent2"/>
                </a:solidFill>
              </a:rPr>
              <a:t>-TV is a driving force of popular culture in both the physical world and digital realm</a:t>
            </a:r>
          </a:p>
        </p:txBody>
      </p:sp>
      <p:sp>
        <p:nvSpPr>
          <p:cNvPr id="12" name="TextBox 11">
            <a:extLst>
              <a:ext uri="{FF2B5EF4-FFF2-40B4-BE49-F238E27FC236}">
                <a16:creationId xmlns:a16="http://schemas.microsoft.com/office/drawing/2014/main" id="{F175726A-4FC3-409B-954C-7184811526A2}"/>
              </a:ext>
            </a:extLst>
          </p:cNvPr>
          <p:cNvSpPr txBox="1"/>
          <p:nvPr/>
        </p:nvSpPr>
        <p:spPr>
          <a:xfrm>
            <a:off x="5941915" y="5394103"/>
            <a:ext cx="2259693" cy="246221"/>
          </a:xfrm>
          <a:prstGeom prst="rect">
            <a:avLst/>
          </a:prstGeom>
          <a:noFill/>
        </p:spPr>
        <p:txBody>
          <a:bodyPr wrap="square" rtlCol="0">
            <a:spAutoFit/>
          </a:bodyPr>
          <a:lstStyle/>
          <a:p>
            <a:r>
              <a:rPr lang="en-US" sz="1000" b="1" i="1" dirty="0">
                <a:solidFill>
                  <a:schemeClr val="accent2"/>
                </a:solidFill>
              </a:rPr>
              <a:t>-TV: It’s where stars are born!</a:t>
            </a:r>
          </a:p>
        </p:txBody>
      </p:sp>
      <p:sp>
        <p:nvSpPr>
          <p:cNvPr id="13" name="TextBox 12">
            <a:extLst>
              <a:ext uri="{FF2B5EF4-FFF2-40B4-BE49-F238E27FC236}">
                <a16:creationId xmlns:a16="http://schemas.microsoft.com/office/drawing/2014/main" id="{E32C2265-C91C-42A2-A382-E51EAF2D8283}"/>
              </a:ext>
            </a:extLst>
          </p:cNvPr>
          <p:cNvSpPr txBox="1"/>
          <p:nvPr/>
        </p:nvSpPr>
        <p:spPr>
          <a:xfrm>
            <a:off x="874928" y="5254144"/>
            <a:ext cx="2259693" cy="553998"/>
          </a:xfrm>
          <a:prstGeom prst="rect">
            <a:avLst/>
          </a:prstGeom>
          <a:noFill/>
        </p:spPr>
        <p:txBody>
          <a:bodyPr wrap="square" rtlCol="0">
            <a:spAutoFit/>
          </a:bodyPr>
          <a:lstStyle/>
          <a:p>
            <a:pPr algn="r"/>
            <a:r>
              <a:rPr lang="en-US" sz="1000" b="1" i="1" dirty="0">
                <a:solidFill>
                  <a:srgbClr val="C00000"/>
                </a:solidFill>
              </a:rPr>
              <a:t>-TV has the innate ability to develop curious minds and “next level” engagement among viewers</a:t>
            </a:r>
          </a:p>
        </p:txBody>
      </p:sp>
      <p:sp>
        <p:nvSpPr>
          <p:cNvPr id="14" name="TextBox 13">
            <a:extLst>
              <a:ext uri="{FF2B5EF4-FFF2-40B4-BE49-F238E27FC236}">
                <a16:creationId xmlns:a16="http://schemas.microsoft.com/office/drawing/2014/main" id="{0643F95E-9640-4DD5-BB3D-5C66CA17FA87}"/>
              </a:ext>
            </a:extLst>
          </p:cNvPr>
          <p:cNvSpPr txBox="1"/>
          <p:nvPr/>
        </p:nvSpPr>
        <p:spPr>
          <a:xfrm>
            <a:off x="170967" y="2195045"/>
            <a:ext cx="2259693" cy="553998"/>
          </a:xfrm>
          <a:prstGeom prst="rect">
            <a:avLst/>
          </a:prstGeom>
          <a:noFill/>
        </p:spPr>
        <p:txBody>
          <a:bodyPr wrap="square" rtlCol="0">
            <a:spAutoFit/>
          </a:bodyPr>
          <a:lstStyle/>
          <a:p>
            <a:pPr algn="r"/>
            <a:r>
              <a:rPr lang="en-US" sz="1000" b="1" i="1" dirty="0">
                <a:solidFill>
                  <a:srgbClr val="8064A2"/>
                </a:solidFill>
              </a:rPr>
              <a:t>-TV’s scale drives awareness for social causes and raises millions through fundraising efforts</a:t>
            </a:r>
          </a:p>
        </p:txBody>
      </p:sp>
      <p:sp>
        <p:nvSpPr>
          <p:cNvPr id="15" name="TextBox 14">
            <a:extLst>
              <a:ext uri="{FF2B5EF4-FFF2-40B4-BE49-F238E27FC236}">
                <a16:creationId xmlns:a16="http://schemas.microsoft.com/office/drawing/2014/main" id="{E33409D0-3122-4908-AA7E-A520556DBEF8}"/>
              </a:ext>
            </a:extLst>
          </p:cNvPr>
          <p:cNvSpPr txBox="1"/>
          <p:nvPr/>
        </p:nvSpPr>
        <p:spPr>
          <a:xfrm>
            <a:off x="161635" y="3757273"/>
            <a:ext cx="1898913" cy="861774"/>
          </a:xfrm>
          <a:prstGeom prst="rect">
            <a:avLst/>
          </a:prstGeom>
          <a:noFill/>
        </p:spPr>
        <p:txBody>
          <a:bodyPr wrap="square" rtlCol="0">
            <a:spAutoFit/>
          </a:bodyPr>
          <a:lstStyle/>
          <a:p>
            <a:pPr algn="r"/>
            <a:r>
              <a:rPr lang="en-US" sz="1000" b="1" i="1" dirty="0">
                <a:solidFill>
                  <a:srgbClr val="8064A2"/>
                </a:solidFill>
              </a:rPr>
              <a:t>-TV’s “scale of voice” has the ability to influence public policy and change opinions and perceptions around social issues</a:t>
            </a:r>
          </a:p>
        </p:txBody>
      </p:sp>
      <p:sp>
        <p:nvSpPr>
          <p:cNvPr id="3" name="TextBox 2">
            <a:extLst>
              <a:ext uri="{FF2B5EF4-FFF2-40B4-BE49-F238E27FC236}">
                <a16:creationId xmlns:a16="http://schemas.microsoft.com/office/drawing/2014/main" id="{9B61C292-DD98-4101-BE53-D769BC5D99C4}"/>
              </a:ext>
            </a:extLst>
          </p:cNvPr>
          <p:cNvSpPr txBox="1"/>
          <p:nvPr/>
        </p:nvSpPr>
        <p:spPr>
          <a:xfrm>
            <a:off x="4030824" y="2075046"/>
            <a:ext cx="1073018" cy="230832"/>
          </a:xfrm>
          <a:prstGeom prst="rect">
            <a:avLst/>
          </a:prstGeom>
          <a:noFill/>
        </p:spPr>
        <p:txBody>
          <a:bodyPr wrap="square" rtlCol="0">
            <a:spAutoFit/>
          </a:bodyPr>
          <a:lstStyle/>
          <a:p>
            <a:pPr algn="ctr"/>
            <a:r>
              <a:rPr lang="en-US" sz="900" b="1" dirty="0">
                <a:solidFill>
                  <a:schemeClr val="bg1">
                    <a:lumMod val="85000"/>
                  </a:schemeClr>
                </a:solidFill>
              </a:rPr>
              <a:t>(Commerce)</a:t>
            </a:r>
          </a:p>
        </p:txBody>
      </p:sp>
      <p:sp>
        <p:nvSpPr>
          <p:cNvPr id="17" name="TextBox 16">
            <a:extLst>
              <a:ext uri="{FF2B5EF4-FFF2-40B4-BE49-F238E27FC236}">
                <a16:creationId xmlns:a16="http://schemas.microsoft.com/office/drawing/2014/main" id="{F45A2D2E-C83E-4B52-BA3C-3A8BD7E590A3}"/>
              </a:ext>
            </a:extLst>
          </p:cNvPr>
          <p:cNvSpPr txBox="1"/>
          <p:nvPr/>
        </p:nvSpPr>
        <p:spPr>
          <a:xfrm>
            <a:off x="5492619" y="2831257"/>
            <a:ext cx="1073018" cy="230832"/>
          </a:xfrm>
          <a:prstGeom prst="rect">
            <a:avLst/>
          </a:prstGeom>
          <a:noFill/>
        </p:spPr>
        <p:txBody>
          <a:bodyPr wrap="square" rtlCol="0">
            <a:spAutoFit/>
          </a:bodyPr>
          <a:lstStyle/>
          <a:p>
            <a:pPr algn="ctr"/>
            <a:r>
              <a:rPr lang="en-US" sz="900" b="1" dirty="0">
                <a:solidFill>
                  <a:schemeClr val="bg1">
                    <a:lumMod val="85000"/>
                  </a:schemeClr>
                </a:solidFill>
              </a:rPr>
              <a:t>(Commerce)</a:t>
            </a:r>
          </a:p>
        </p:txBody>
      </p:sp>
      <p:sp>
        <p:nvSpPr>
          <p:cNvPr id="18" name="TextBox 17">
            <a:extLst>
              <a:ext uri="{FF2B5EF4-FFF2-40B4-BE49-F238E27FC236}">
                <a16:creationId xmlns:a16="http://schemas.microsoft.com/office/drawing/2014/main" id="{3CE7E70F-3956-4C2F-923B-1DE7418549AB}"/>
              </a:ext>
            </a:extLst>
          </p:cNvPr>
          <p:cNvSpPr txBox="1"/>
          <p:nvPr/>
        </p:nvSpPr>
        <p:spPr>
          <a:xfrm>
            <a:off x="5987143" y="4529155"/>
            <a:ext cx="1073018" cy="230832"/>
          </a:xfrm>
          <a:prstGeom prst="rect">
            <a:avLst/>
          </a:prstGeom>
          <a:noFill/>
        </p:spPr>
        <p:txBody>
          <a:bodyPr wrap="square" rtlCol="0">
            <a:spAutoFit/>
          </a:bodyPr>
          <a:lstStyle/>
          <a:p>
            <a:pPr algn="ctr"/>
            <a:r>
              <a:rPr lang="en-US" sz="900" b="1" dirty="0">
                <a:solidFill>
                  <a:schemeClr val="accent2"/>
                </a:solidFill>
              </a:rPr>
              <a:t>(Culture)</a:t>
            </a:r>
          </a:p>
        </p:txBody>
      </p:sp>
      <p:sp>
        <p:nvSpPr>
          <p:cNvPr id="19" name="TextBox 18">
            <a:extLst>
              <a:ext uri="{FF2B5EF4-FFF2-40B4-BE49-F238E27FC236}">
                <a16:creationId xmlns:a16="http://schemas.microsoft.com/office/drawing/2014/main" id="{22AC1EB2-5497-44E3-8132-0988A3BFA573}"/>
              </a:ext>
            </a:extLst>
          </p:cNvPr>
          <p:cNvSpPr txBox="1"/>
          <p:nvPr/>
        </p:nvSpPr>
        <p:spPr>
          <a:xfrm>
            <a:off x="4887559" y="5873440"/>
            <a:ext cx="1073018" cy="230832"/>
          </a:xfrm>
          <a:prstGeom prst="rect">
            <a:avLst/>
          </a:prstGeom>
          <a:noFill/>
        </p:spPr>
        <p:txBody>
          <a:bodyPr wrap="square" rtlCol="0">
            <a:spAutoFit/>
          </a:bodyPr>
          <a:lstStyle/>
          <a:p>
            <a:pPr algn="ctr"/>
            <a:r>
              <a:rPr lang="en-US" sz="900" b="1" dirty="0">
                <a:solidFill>
                  <a:schemeClr val="accent2"/>
                </a:solidFill>
              </a:rPr>
              <a:t>(Culture)</a:t>
            </a:r>
          </a:p>
        </p:txBody>
      </p:sp>
      <p:sp>
        <p:nvSpPr>
          <p:cNvPr id="20" name="TextBox 19">
            <a:extLst>
              <a:ext uri="{FF2B5EF4-FFF2-40B4-BE49-F238E27FC236}">
                <a16:creationId xmlns:a16="http://schemas.microsoft.com/office/drawing/2014/main" id="{104B17F7-4C2B-457E-819E-AD5590D25930}"/>
              </a:ext>
            </a:extLst>
          </p:cNvPr>
          <p:cNvSpPr txBox="1"/>
          <p:nvPr/>
        </p:nvSpPr>
        <p:spPr>
          <a:xfrm>
            <a:off x="3155174" y="5867218"/>
            <a:ext cx="1073018" cy="230832"/>
          </a:xfrm>
          <a:prstGeom prst="rect">
            <a:avLst/>
          </a:prstGeom>
          <a:noFill/>
        </p:spPr>
        <p:txBody>
          <a:bodyPr wrap="square" rtlCol="0">
            <a:spAutoFit/>
          </a:bodyPr>
          <a:lstStyle/>
          <a:p>
            <a:pPr algn="ctr"/>
            <a:r>
              <a:rPr lang="en-US" sz="900" b="1" dirty="0">
                <a:solidFill>
                  <a:schemeClr val="accent2"/>
                </a:solidFill>
              </a:rPr>
              <a:t>(Culture)</a:t>
            </a:r>
          </a:p>
        </p:txBody>
      </p:sp>
      <p:sp>
        <p:nvSpPr>
          <p:cNvPr id="21" name="TextBox 20">
            <a:extLst>
              <a:ext uri="{FF2B5EF4-FFF2-40B4-BE49-F238E27FC236}">
                <a16:creationId xmlns:a16="http://schemas.microsoft.com/office/drawing/2014/main" id="{A3DA1279-6E53-43E5-B487-23F4086059D7}"/>
              </a:ext>
            </a:extLst>
          </p:cNvPr>
          <p:cNvSpPr txBox="1"/>
          <p:nvPr/>
        </p:nvSpPr>
        <p:spPr>
          <a:xfrm>
            <a:off x="2085351" y="4517377"/>
            <a:ext cx="1073018" cy="230832"/>
          </a:xfrm>
          <a:prstGeom prst="rect">
            <a:avLst/>
          </a:prstGeom>
          <a:noFill/>
        </p:spPr>
        <p:txBody>
          <a:bodyPr wrap="square" rtlCol="0">
            <a:spAutoFit/>
          </a:bodyPr>
          <a:lstStyle/>
          <a:p>
            <a:pPr algn="ctr"/>
            <a:r>
              <a:rPr lang="en-US" sz="900" b="1" dirty="0">
                <a:solidFill>
                  <a:srgbClr val="8064A2"/>
                </a:solidFill>
              </a:rPr>
              <a:t>(Change)</a:t>
            </a:r>
          </a:p>
        </p:txBody>
      </p:sp>
      <p:sp>
        <p:nvSpPr>
          <p:cNvPr id="22" name="TextBox 21">
            <a:extLst>
              <a:ext uri="{FF2B5EF4-FFF2-40B4-BE49-F238E27FC236}">
                <a16:creationId xmlns:a16="http://schemas.microsoft.com/office/drawing/2014/main" id="{057E4A87-5A36-413E-9FD4-9B80C1056F74}"/>
              </a:ext>
            </a:extLst>
          </p:cNvPr>
          <p:cNvSpPr txBox="1"/>
          <p:nvPr/>
        </p:nvSpPr>
        <p:spPr>
          <a:xfrm>
            <a:off x="2458653" y="2821678"/>
            <a:ext cx="1073018" cy="230832"/>
          </a:xfrm>
          <a:prstGeom prst="rect">
            <a:avLst/>
          </a:prstGeom>
          <a:noFill/>
        </p:spPr>
        <p:txBody>
          <a:bodyPr wrap="square" rtlCol="0">
            <a:spAutoFit/>
          </a:bodyPr>
          <a:lstStyle/>
          <a:p>
            <a:pPr algn="ctr"/>
            <a:r>
              <a:rPr lang="en-US" sz="900" b="1" dirty="0">
                <a:solidFill>
                  <a:srgbClr val="8064A2"/>
                </a:solidFill>
              </a:rPr>
              <a:t>(Change)</a:t>
            </a:r>
          </a:p>
        </p:txBody>
      </p:sp>
      <p:sp>
        <p:nvSpPr>
          <p:cNvPr id="27" name="Oval 26">
            <a:extLst>
              <a:ext uri="{FF2B5EF4-FFF2-40B4-BE49-F238E27FC236}">
                <a16:creationId xmlns:a16="http://schemas.microsoft.com/office/drawing/2014/main" id="{ABD17FD1-4607-42EE-8B1A-A3F70B21BA1D}"/>
              </a:ext>
            </a:extLst>
          </p:cNvPr>
          <p:cNvSpPr/>
          <p:nvPr/>
        </p:nvSpPr>
        <p:spPr>
          <a:xfrm>
            <a:off x="3351323" y="2538994"/>
            <a:ext cx="2407298" cy="2407298"/>
          </a:xfrm>
          <a:prstGeom prst="ellipse">
            <a:avLst/>
          </a:prstGeom>
          <a:solidFill>
            <a:schemeClr val="accent1"/>
          </a:solid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Ad-Supported TV Brands</a:t>
            </a:r>
          </a:p>
        </p:txBody>
      </p:sp>
      <p:sp>
        <p:nvSpPr>
          <p:cNvPr id="23" name="Title 1">
            <a:extLst>
              <a:ext uri="{FF2B5EF4-FFF2-40B4-BE49-F238E27FC236}">
                <a16:creationId xmlns:a16="http://schemas.microsoft.com/office/drawing/2014/main" id="{290DF36C-D856-4AD2-AA93-162B9EB8CDD7}"/>
              </a:ext>
            </a:extLst>
          </p:cNvPr>
          <p:cNvSpPr txBox="1">
            <a:spLocks/>
          </p:cNvSpPr>
          <p:nvPr/>
        </p:nvSpPr>
        <p:spPr>
          <a:xfrm>
            <a:off x="161636" y="484757"/>
            <a:ext cx="8805334" cy="74498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j-ea"/>
              </a:rPr>
              <a:t>In This Second Report Of Our Two-</a:t>
            </a:r>
            <a:r>
              <a:rPr lang="en-US" dirty="0">
                <a:solidFill>
                  <a:prstClr val="black"/>
                </a:solidFill>
              </a:rPr>
              <a:t>Part Series, We Focus On How Ad-Supported TV Impacts </a:t>
            </a:r>
            <a:r>
              <a:rPr lang="en-US" i="1" dirty="0">
                <a:solidFill>
                  <a:prstClr val="black"/>
                </a:solidFill>
              </a:rPr>
              <a:t>Culture</a:t>
            </a:r>
            <a:r>
              <a:rPr lang="en-US" dirty="0">
                <a:solidFill>
                  <a:prstClr val="black"/>
                </a:solidFill>
              </a:rPr>
              <a:t> &amp; </a:t>
            </a:r>
            <a:r>
              <a:rPr lang="en-US" i="1" dirty="0">
                <a:solidFill>
                  <a:prstClr val="black"/>
                </a:solidFill>
              </a:rPr>
              <a:t>Change</a:t>
            </a:r>
            <a:endParaRPr kumimoji="0" lang="en-US" sz="2600" b="0" i="1" u="none" strike="noStrike" kern="1200" cap="none" spc="-100" normalizeH="0" baseline="0" noProof="0" dirty="0">
              <a:ln>
                <a:noFill/>
              </a:ln>
              <a:solidFill>
                <a:prstClr val="black"/>
              </a:solidFill>
              <a:effectLst/>
              <a:uLnTx/>
              <a:uFillTx/>
              <a:latin typeface="Trebuchet MS"/>
              <a:ea typeface="+mj-ea"/>
            </a:endParaRPr>
          </a:p>
        </p:txBody>
      </p:sp>
      <p:sp>
        <p:nvSpPr>
          <p:cNvPr id="24" name="Text Placeholder 3">
            <a:extLst>
              <a:ext uri="{FF2B5EF4-FFF2-40B4-BE49-F238E27FC236}">
                <a16:creationId xmlns:a16="http://schemas.microsoft.com/office/drawing/2014/main" id="{66111F63-E474-4E0A-AD8B-B994DC6A5C4C}"/>
              </a:ext>
            </a:extLst>
          </p:cNvPr>
          <p:cNvSpPr txBox="1">
            <a:spLocks/>
          </p:cNvSpPr>
          <p:nvPr/>
        </p:nvSpPr>
        <p:spPr>
          <a:xfrm>
            <a:off x="321733" y="6621462"/>
            <a:ext cx="6243903" cy="18707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Interested in reading the first report on how TV lives at the center of commerce and communal experiences?  Click </a:t>
            </a:r>
            <a:r>
              <a:rPr lang="en-US" sz="800" dirty="0">
                <a:hlinkClick r:id="rId7"/>
              </a:rPr>
              <a:t>here</a:t>
            </a:r>
            <a:r>
              <a:rPr lang="en-US" sz="800" dirty="0"/>
              <a:t>!</a:t>
            </a:r>
          </a:p>
        </p:txBody>
      </p:sp>
      <p:sp>
        <p:nvSpPr>
          <p:cNvPr id="25" name="Text Placeholder 4">
            <a:extLst>
              <a:ext uri="{FF2B5EF4-FFF2-40B4-BE49-F238E27FC236}">
                <a16:creationId xmlns:a16="http://schemas.microsoft.com/office/drawing/2014/main" id="{F4EFF704-0B5B-4316-B92E-EAC8373AF449}"/>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194699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315615"/>
            <a:ext cx="8805334" cy="860728"/>
          </a:xfrm>
        </p:spPr>
        <p:txBody>
          <a:bodyPr/>
          <a:lstStyle/>
          <a:p>
            <a:r>
              <a:rPr lang="en-US" dirty="0">
                <a:solidFill>
                  <a:schemeClr val="tx1"/>
                </a:solidFill>
              </a:rPr>
              <a:t>Before We Dive In Though, It’s Pop(</a:t>
            </a:r>
            <a:r>
              <a:rPr lang="en-US" dirty="0" err="1">
                <a:solidFill>
                  <a:schemeClr val="tx1"/>
                </a:solidFill>
              </a:rPr>
              <a:t>ular</a:t>
            </a:r>
            <a:r>
              <a:rPr lang="en-US" dirty="0">
                <a:solidFill>
                  <a:schemeClr val="tx1"/>
                </a:solidFill>
              </a:rPr>
              <a:t>) Quiz Time!</a:t>
            </a:r>
            <a:br>
              <a:rPr lang="en-US" dirty="0">
                <a:solidFill>
                  <a:schemeClr val="tx1"/>
                </a:solidFill>
              </a:rPr>
            </a:br>
            <a:r>
              <a:rPr lang="en-US" b="1" i="1" dirty="0">
                <a:solidFill>
                  <a:schemeClr val="tx1"/>
                </a:solidFill>
              </a:rPr>
              <a:t>Theme</a:t>
            </a:r>
            <a:r>
              <a:rPr lang="en-US" b="1" dirty="0">
                <a:solidFill>
                  <a:schemeClr val="tx1"/>
                </a:solidFill>
              </a:rPr>
              <a:t>: </a:t>
            </a:r>
            <a:r>
              <a:rPr lang="en-US" i="1" dirty="0">
                <a:solidFill>
                  <a:schemeClr val="tx1"/>
                </a:solidFill>
              </a:rPr>
              <a:t>How TV Drives Culture &amp; Change </a:t>
            </a:r>
          </a:p>
        </p:txBody>
      </p:sp>
      <p:sp>
        <p:nvSpPr>
          <p:cNvPr id="4" name="Text Placeholder 2">
            <a:extLst>
              <a:ext uri="{FF2B5EF4-FFF2-40B4-BE49-F238E27FC236}">
                <a16:creationId xmlns:a16="http://schemas.microsoft.com/office/drawing/2014/main" id="{6BFEB0E8-3E99-4026-BA1A-426B22551DAB}"/>
              </a:ext>
            </a:extLst>
          </p:cNvPr>
          <p:cNvSpPr>
            <a:spLocks noGrp="1"/>
          </p:cNvSpPr>
          <p:nvPr>
            <p:ph type="body" sz="quarter" idx="13"/>
          </p:nvPr>
        </p:nvSpPr>
        <p:spPr>
          <a:xfrm>
            <a:off x="152305" y="1205574"/>
            <a:ext cx="8851733" cy="427922"/>
          </a:xfrm>
        </p:spPr>
        <p:txBody>
          <a:bodyPr/>
          <a:lstStyle/>
          <a:p>
            <a:r>
              <a:rPr lang="en-US" sz="1400" b="1" dirty="0"/>
              <a:t>Do you think you can answer these questions correctly?  Don’t worry, all the information you need is provided in the following pages of this report.</a:t>
            </a:r>
          </a:p>
        </p:txBody>
      </p:sp>
      <p:sp>
        <p:nvSpPr>
          <p:cNvPr id="6" name="Text Placeholder 2">
            <a:extLst>
              <a:ext uri="{FF2B5EF4-FFF2-40B4-BE49-F238E27FC236}">
                <a16:creationId xmlns:a16="http://schemas.microsoft.com/office/drawing/2014/main" id="{DD1FF495-B7A3-4CCD-A556-31A44B63D506}"/>
              </a:ext>
            </a:extLst>
          </p:cNvPr>
          <p:cNvSpPr txBox="1">
            <a:spLocks/>
          </p:cNvSpPr>
          <p:nvPr/>
        </p:nvSpPr>
        <p:spPr>
          <a:xfrm>
            <a:off x="329142" y="1829385"/>
            <a:ext cx="8676372" cy="4279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l">
              <a:buFont typeface="+mj-lt"/>
              <a:buAutoNum type="arabicParenR"/>
            </a:pPr>
            <a:r>
              <a:rPr lang="en-US" sz="1100" b="1" dirty="0"/>
              <a:t>In Sept. 2017, how many books on the Amazon Top 10 Bestsellers list were associated with TV personalities?____</a:t>
            </a:r>
          </a:p>
          <a:p>
            <a:pPr marL="342900" indent="-342900" algn="l">
              <a:buFont typeface="+mj-lt"/>
              <a:buAutoNum type="arabicParenR"/>
            </a:pPr>
            <a:endParaRPr lang="en-US" sz="700" b="1" dirty="0"/>
          </a:p>
          <a:p>
            <a:pPr marL="342900" indent="-342900" algn="l">
              <a:buFont typeface="+mj-lt"/>
              <a:buAutoNum type="arabicParenR"/>
            </a:pPr>
            <a:r>
              <a:rPr lang="en-US" sz="1100" b="1" dirty="0"/>
              <a:t>There are over 15 TV-related live shows touring the country this year.  Collectively, how many U.S. cities will these tours visit? __________</a:t>
            </a:r>
          </a:p>
          <a:p>
            <a:pPr marL="342900" indent="-342900" algn="l">
              <a:buFont typeface="+mj-lt"/>
              <a:buAutoNum type="arabicParenR"/>
            </a:pPr>
            <a:endParaRPr lang="en-US" sz="700" b="1" dirty="0"/>
          </a:p>
          <a:p>
            <a:pPr marL="342900" indent="-342900" algn="l">
              <a:buFont typeface="+mj-lt"/>
              <a:buAutoNum type="arabicParenR"/>
            </a:pPr>
            <a:r>
              <a:rPr lang="en-US" sz="1100" b="1" i="1" dirty="0"/>
              <a:t>The Tonight Show</a:t>
            </a:r>
            <a:r>
              <a:rPr lang="en-US" sz="1100" b="1" dirty="0"/>
              <a:t> YouTube channel has over how many total video views?______________</a:t>
            </a:r>
          </a:p>
          <a:p>
            <a:pPr marL="342900" indent="-342900" algn="l">
              <a:buFont typeface="+mj-lt"/>
              <a:buAutoNum type="arabicParenR"/>
            </a:pPr>
            <a:endParaRPr lang="en-US" sz="700" b="1" dirty="0"/>
          </a:p>
          <a:p>
            <a:pPr marL="342900" indent="-342900" algn="l">
              <a:buFont typeface="+mj-lt"/>
              <a:buAutoNum type="arabicParenR"/>
            </a:pPr>
            <a:r>
              <a:rPr lang="en-US" sz="1100" b="1" dirty="0"/>
              <a:t>The fictional advertising character, </a:t>
            </a:r>
            <a:r>
              <a:rPr lang="en-US" sz="1100" b="1" i="1" dirty="0"/>
              <a:t>Mr. Clean</a:t>
            </a:r>
            <a:r>
              <a:rPr lang="en-US" sz="1100" b="1" dirty="0"/>
              <a:t>, has how many Twitter followers?______________</a:t>
            </a:r>
          </a:p>
          <a:p>
            <a:pPr marL="342900" indent="-342900" algn="l">
              <a:buFont typeface="+mj-lt"/>
              <a:buAutoNum type="arabicParenR"/>
            </a:pPr>
            <a:endParaRPr lang="en-US" sz="700" b="1" dirty="0"/>
          </a:p>
          <a:p>
            <a:pPr marL="342900" indent="-342900" algn="l">
              <a:buFont typeface="+mj-lt"/>
              <a:buAutoNum type="arabicParenR"/>
            </a:pPr>
            <a:r>
              <a:rPr lang="en-US" sz="1100" b="1" dirty="0"/>
              <a:t>The recent rise in popularity of what baby name for boys is widely credited to the popularity of this male lead in </a:t>
            </a:r>
            <a:r>
              <a:rPr lang="en-US" sz="1100" b="1" i="1" dirty="0"/>
              <a:t>Sons of Anarchy</a:t>
            </a:r>
            <a:r>
              <a:rPr lang="en-US" sz="1100" b="1" dirty="0"/>
              <a:t>?__________________</a:t>
            </a:r>
          </a:p>
          <a:p>
            <a:pPr marL="342900" indent="-342900" algn="l">
              <a:buFont typeface="+mj-lt"/>
              <a:buAutoNum type="arabicParenR"/>
            </a:pPr>
            <a:endParaRPr lang="en-US" sz="700" b="1" dirty="0"/>
          </a:p>
          <a:p>
            <a:pPr marL="342900" indent="-342900" algn="l">
              <a:buFont typeface="+mj-lt"/>
              <a:buAutoNum type="arabicParenR"/>
            </a:pPr>
            <a:r>
              <a:rPr lang="en-US" sz="1100" b="1" dirty="0"/>
              <a:t>McDonald's faced major online backlash from </a:t>
            </a:r>
            <a:r>
              <a:rPr lang="en-US" sz="1100" b="1" i="1" dirty="0"/>
              <a:t>Rick and Morty </a:t>
            </a:r>
            <a:r>
              <a:rPr lang="en-US" sz="1100" b="1" dirty="0"/>
              <a:t>fans when they quickly ran out of what kind of sauce during a limited promotion?__________________</a:t>
            </a:r>
          </a:p>
          <a:p>
            <a:pPr marL="342900" indent="-342900" algn="l">
              <a:buFont typeface="+mj-lt"/>
              <a:buAutoNum type="arabicParenR"/>
            </a:pPr>
            <a:endParaRPr lang="en-US" sz="700" b="1" dirty="0"/>
          </a:p>
          <a:p>
            <a:pPr marL="342900" indent="-342900" algn="l">
              <a:buFont typeface="+mj-lt"/>
              <a:buAutoNum type="arabicParenR"/>
            </a:pPr>
            <a:r>
              <a:rPr lang="en-US" sz="1100" b="1" dirty="0"/>
              <a:t>Danielle Bregoli, who gained instant fame as the “Cash Me Outside” girl from </a:t>
            </a:r>
            <a:r>
              <a:rPr lang="en-US" sz="1100" b="1" i="1" dirty="0"/>
              <a:t>Dr. Phil</a:t>
            </a:r>
            <a:r>
              <a:rPr lang="en-US" sz="1100" b="1" dirty="0"/>
              <a:t>, has how many Instagram followers?______________ </a:t>
            </a:r>
          </a:p>
          <a:p>
            <a:pPr marL="342900" indent="-342900" algn="l">
              <a:buFont typeface="+mj-lt"/>
              <a:buAutoNum type="arabicParenR"/>
            </a:pPr>
            <a:endParaRPr lang="en-US" sz="700" b="1" dirty="0"/>
          </a:p>
          <a:p>
            <a:pPr marL="342900" indent="-342900" algn="l">
              <a:buFont typeface="+mj-lt"/>
              <a:buAutoNum type="arabicParenR"/>
            </a:pPr>
            <a:r>
              <a:rPr lang="en-US" sz="1100" b="1" dirty="0"/>
              <a:t>What is it called when a fan of medical dramas develops a skewed perception of health issues in the real world?_________</a:t>
            </a:r>
          </a:p>
          <a:p>
            <a:pPr marL="342900" indent="-342900" algn="l">
              <a:buFont typeface="+mj-lt"/>
              <a:buAutoNum type="arabicParenR"/>
            </a:pPr>
            <a:endParaRPr lang="en-US" sz="700" b="1" dirty="0"/>
          </a:p>
          <a:p>
            <a:pPr marL="342900" indent="-342900" algn="l">
              <a:buFont typeface="+mj-lt"/>
              <a:buAutoNum type="arabicParenR"/>
            </a:pPr>
            <a:r>
              <a:rPr lang="en-US" sz="1100" b="1" dirty="0"/>
              <a:t>How much has employment in the forensics field increased since the premiere of CSI in 2000?___________</a:t>
            </a:r>
          </a:p>
          <a:p>
            <a:pPr marL="342900" indent="-342900" algn="l">
              <a:buFont typeface="+mj-lt"/>
              <a:buAutoNum type="arabicParenR"/>
            </a:pPr>
            <a:endParaRPr lang="en-US" sz="700" b="1" dirty="0"/>
          </a:p>
          <a:p>
            <a:pPr marL="342900" indent="-342900" algn="l">
              <a:buFont typeface="+mj-lt"/>
              <a:buAutoNum type="arabicParenR"/>
            </a:pPr>
            <a:r>
              <a:rPr lang="en-US" sz="1100" b="1" dirty="0"/>
              <a:t>How much did this year’s televised “Hand-in-Hand” hurricane-relief telethon raise?_______________</a:t>
            </a:r>
          </a:p>
        </p:txBody>
      </p:sp>
      <p:sp>
        <p:nvSpPr>
          <p:cNvPr id="5" name="Text Placeholder 4">
            <a:extLst>
              <a:ext uri="{FF2B5EF4-FFF2-40B4-BE49-F238E27FC236}">
                <a16:creationId xmlns:a16="http://schemas.microsoft.com/office/drawing/2014/main" id="{CE59E308-98BA-44CF-A47A-B66CF8350D48}"/>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1233340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9E91F2-65FC-435B-BEA4-16A475EFDE39}"/>
              </a:ext>
            </a:extLst>
          </p:cNvPr>
          <p:cNvSpPr/>
          <p:nvPr/>
        </p:nvSpPr>
        <p:spPr>
          <a:xfrm>
            <a:off x="0" y="0"/>
            <a:ext cx="9144000" cy="6858000"/>
          </a:xfrm>
          <a:prstGeom prst="rect">
            <a:avLst/>
          </a:prstGeom>
          <a:gradFill>
            <a:gsLst>
              <a:gs pos="62000">
                <a:srgbClr val="5383B7"/>
              </a:gs>
              <a:gs pos="88000">
                <a:srgbClr val="50C8A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90FA01-218A-45EC-B361-E90606229771}"/>
              </a:ext>
            </a:extLst>
          </p:cNvPr>
          <p:cNvSpPr txBox="1"/>
          <p:nvPr/>
        </p:nvSpPr>
        <p:spPr>
          <a:xfrm>
            <a:off x="0" y="2258009"/>
            <a:ext cx="9144000" cy="1200329"/>
          </a:xfrm>
          <a:prstGeom prst="rect">
            <a:avLst/>
          </a:prstGeom>
          <a:noFill/>
        </p:spPr>
        <p:txBody>
          <a:bodyPr wrap="square" rtlCol="0">
            <a:spAutoFit/>
          </a:bodyPr>
          <a:lstStyle/>
          <a:p>
            <a:pPr algn="ctr"/>
            <a:r>
              <a:rPr lang="en-US" sz="3200" b="1" dirty="0">
                <a:solidFill>
                  <a:schemeClr val="bg1"/>
                </a:solidFill>
              </a:rPr>
              <a:t>No Platform Drives </a:t>
            </a:r>
            <a:r>
              <a:rPr lang="en-US" sz="4000" b="1" i="1" u="sng" dirty="0">
                <a:solidFill>
                  <a:srgbClr val="FAB982"/>
                </a:solidFill>
              </a:rPr>
              <a:t>Culture</a:t>
            </a:r>
            <a:r>
              <a:rPr lang="en-US" sz="3200" b="1" dirty="0">
                <a:solidFill>
                  <a:schemeClr val="bg1"/>
                </a:solidFill>
              </a:rPr>
              <a:t> </a:t>
            </a:r>
          </a:p>
          <a:p>
            <a:pPr algn="ctr"/>
            <a:r>
              <a:rPr lang="en-US" sz="3200" b="1" dirty="0">
                <a:solidFill>
                  <a:schemeClr val="bg1"/>
                </a:solidFill>
              </a:rPr>
              <a:t>Like TV’s Premium Video-At-Scale</a:t>
            </a:r>
          </a:p>
        </p:txBody>
      </p:sp>
    </p:spTree>
    <p:extLst>
      <p:ext uri="{BB962C8B-B14F-4D97-AF65-F5344CB8AC3E}">
        <p14:creationId xmlns:p14="http://schemas.microsoft.com/office/powerpoint/2010/main" val="1649079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789811"/>
          </a:xfrm>
        </p:spPr>
        <p:txBody>
          <a:bodyPr/>
          <a:lstStyle/>
          <a:p>
            <a:r>
              <a:rPr lang="en-US" dirty="0"/>
              <a:t>Ad-Supported TV Has Had A Long History Of Cultural Relevance </a:t>
            </a:r>
            <a:br>
              <a:rPr lang="en-US" dirty="0"/>
            </a:br>
            <a:r>
              <a:rPr lang="en-US" dirty="0"/>
              <a:t>And Remains An Integral Part Of American Society</a:t>
            </a:r>
          </a:p>
        </p:txBody>
      </p:sp>
      <p:pic>
        <p:nvPicPr>
          <p:cNvPr id="3" name="Picture 2">
            <a:extLst>
              <a:ext uri="{FF2B5EF4-FFF2-40B4-BE49-F238E27FC236}">
                <a16:creationId xmlns:a16="http://schemas.microsoft.com/office/drawing/2014/main" id="{4195732D-9F25-443E-9223-E55C760A5934}"/>
              </a:ext>
            </a:extLst>
          </p:cNvPr>
          <p:cNvPicPr>
            <a:picLocks noChangeAspect="1"/>
          </p:cNvPicPr>
          <p:nvPr/>
        </p:nvPicPr>
        <p:blipFill>
          <a:blip r:embed="rId2"/>
          <a:stretch>
            <a:fillRect/>
          </a:stretch>
        </p:blipFill>
        <p:spPr>
          <a:xfrm>
            <a:off x="472638" y="2214107"/>
            <a:ext cx="913290" cy="1212332"/>
          </a:xfrm>
          <a:prstGeom prst="rect">
            <a:avLst/>
          </a:prstGeom>
          <a:ln>
            <a:solidFill>
              <a:schemeClr val="tx1"/>
            </a:solidFill>
          </a:ln>
        </p:spPr>
      </p:pic>
      <p:sp>
        <p:nvSpPr>
          <p:cNvPr id="6" name="TextBox 5">
            <a:extLst>
              <a:ext uri="{FF2B5EF4-FFF2-40B4-BE49-F238E27FC236}">
                <a16:creationId xmlns:a16="http://schemas.microsoft.com/office/drawing/2014/main" id="{D314F57C-EEA0-4B91-A6EB-77FF31842DCF}"/>
              </a:ext>
            </a:extLst>
          </p:cNvPr>
          <p:cNvSpPr txBox="1"/>
          <p:nvPr/>
        </p:nvSpPr>
        <p:spPr>
          <a:xfrm>
            <a:off x="118202" y="1796456"/>
            <a:ext cx="1678530" cy="400110"/>
          </a:xfrm>
          <a:prstGeom prst="rect">
            <a:avLst/>
          </a:prstGeom>
          <a:noFill/>
        </p:spPr>
        <p:txBody>
          <a:bodyPr wrap="square" rtlCol="0">
            <a:spAutoFit/>
          </a:bodyPr>
          <a:lstStyle/>
          <a:p>
            <a:pPr algn="ctr"/>
            <a:r>
              <a:rPr lang="en-US" sz="1000" b="1" dirty="0"/>
              <a:t>Archie Bunker’s chair </a:t>
            </a:r>
          </a:p>
          <a:p>
            <a:pPr algn="ctr"/>
            <a:r>
              <a:rPr lang="en-US" sz="1000" b="1" dirty="0"/>
              <a:t>from </a:t>
            </a:r>
            <a:r>
              <a:rPr lang="en-US" sz="1000" b="1" i="1" dirty="0"/>
              <a:t>All in the Family</a:t>
            </a:r>
            <a:endParaRPr lang="en-US" sz="800" b="1" dirty="0"/>
          </a:p>
        </p:txBody>
      </p:sp>
      <p:pic>
        <p:nvPicPr>
          <p:cNvPr id="1026" name="Picture 2" descr="view image enlargement">
            <a:extLst>
              <a:ext uri="{FF2B5EF4-FFF2-40B4-BE49-F238E27FC236}">
                <a16:creationId xmlns:a16="http://schemas.microsoft.com/office/drawing/2014/main" id="{284636C1-F2E5-441F-8375-D81C1026E3A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623517" y="2126157"/>
            <a:ext cx="1428750" cy="9379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46F881-4F19-4BAE-9D1A-244E60C63360}"/>
              </a:ext>
            </a:extLst>
          </p:cNvPr>
          <p:cNvSpPr txBox="1"/>
          <p:nvPr/>
        </p:nvSpPr>
        <p:spPr>
          <a:xfrm>
            <a:off x="1638108" y="1774052"/>
            <a:ext cx="1398784" cy="400110"/>
          </a:xfrm>
          <a:prstGeom prst="rect">
            <a:avLst/>
          </a:prstGeom>
          <a:noFill/>
        </p:spPr>
        <p:txBody>
          <a:bodyPr wrap="square" rtlCol="0">
            <a:spAutoFit/>
          </a:bodyPr>
          <a:lstStyle/>
          <a:p>
            <a:pPr algn="ctr"/>
            <a:r>
              <a:rPr lang="en-US" sz="1000" b="1" dirty="0"/>
              <a:t>Cap from </a:t>
            </a:r>
            <a:r>
              <a:rPr lang="en-US" sz="1000" b="1" i="1" dirty="0"/>
              <a:t>The Mickey Mouse Club</a:t>
            </a:r>
            <a:endParaRPr lang="en-US" sz="800" b="1" i="1" dirty="0"/>
          </a:p>
        </p:txBody>
      </p:sp>
      <p:pic>
        <p:nvPicPr>
          <p:cNvPr id="7" name="Picture 6">
            <a:extLst>
              <a:ext uri="{FF2B5EF4-FFF2-40B4-BE49-F238E27FC236}">
                <a16:creationId xmlns:a16="http://schemas.microsoft.com/office/drawing/2014/main" id="{BA1527FA-5074-42C9-8282-CC1B7428BE3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8534" b="14201"/>
          <a:stretch/>
        </p:blipFill>
        <p:spPr>
          <a:xfrm>
            <a:off x="404522" y="3836372"/>
            <a:ext cx="1076325" cy="961053"/>
          </a:xfrm>
          <a:prstGeom prst="rect">
            <a:avLst/>
          </a:prstGeom>
          <a:ln>
            <a:solidFill>
              <a:schemeClr val="tx1"/>
            </a:solidFill>
          </a:ln>
        </p:spPr>
      </p:pic>
      <p:sp>
        <p:nvSpPr>
          <p:cNvPr id="10" name="TextBox 9">
            <a:extLst>
              <a:ext uri="{FF2B5EF4-FFF2-40B4-BE49-F238E27FC236}">
                <a16:creationId xmlns:a16="http://schemas.microsoft.com/office/drawing/2014/main" id="{5FBAED18-D593-4F01-B1A0-1F39E10FC93A}"/>
              </a:ext>
            </a:extLst>
          </p:cNvPr>
          <p:cNvSpPr txBox="1"/>
          <p:nvPr/>
        </p:nvSpPr>
        <p:spPr>
          <a:xfrm>
            <a:off x="312403" y="3436262"/>
            <a:ext cx="1233761" cy="400110"/>
          </a:xfrm>
          <a:prstGeom prst="rect">
            <a:avLst/>
          </a:prstGeom>
          <a:noFill/>
        </p:spPr>
        <p:txBody>
          <a:bodyPr wrap="square" rtlCol="0">
            <a:spAutoFit/>
          </a:bodyPr>
          <a:lstStyle/>
          <a:p>
            <a:pPr algn="ctr"/>
            <a:r>
              <a:rPr lang="en-US" sz="1000" b="1" dirty="0"/>
              <a:t>“I want my MTV” </a:t>
            </a:r>
          </a:p>
          <a:p>
            <a:pPr algn="ctr"/>
            <a:r>
              <a:rPr lang="en-US" sz="1000" b="1" dirty="0"/>
              <a:t>button</a:t>
            </a:r>
            <a:endParaRPr lang="en-US" sz="800" b="1" dirty="0"/>
          </a:p>
        </p:txBody>
      </p:sp>
      <p:sp>
        <p:nvSpPr>
          <p:cNvPr id="12" name="TextBox 11">
            <a:extLst>
              <a:ext uri="{FF2B5EF4-FFF2-40B4-BE49-F238E27FC236}">
                <a16:creationId xmlns:a16="http://schemas.microsoft.com/office/drawing/2014/main" id="{A3E61151-D7F7-4784-8872-94397E346489}"/>
              </a:ext>
            </a:extLst>
          </p:cNvPr>
          <p:cNvSpPr txBox="1"/>
          <p:nvPr/>
        </p:nvSpPr>
        <p:spPr>
          <a:xfrm>
            <a:off x="3044350" y="3187736"/>
            <a:ext cx="1330763" cy="400110"/>
          </a:xfrm>
          <a:prstGeom prst="rect">
            <a:avLst/>
          </a:prstGeom>
          <a:noFill/>
        </p:spPr>
        <p:txBody>
          <a:bodyPr wrap="square" rtlCol="0">
            <a:spAutoFit/>
          </a:bodyPr>
          <a:lstStyle/>
          <a:p>
            <a:pPr algn="ctr"/>
            <a:r>
              <a:rPr lang="en-US" sz="1000" b="1" i="1" dirty="0"/>
              <a:t>Howdy Doody </a:t>
            </a:r>
          </a:p>
          <a:p>
            <a:pPr algn="ctr"/>
            <a:r>
              <a:rPr lang="en-US" sz="1000" b="1" dirty="0"/>
              <a:t>toy marionette</a:t>
            </a:r>
            <a:endParaRPr lang="en-US" sz="800" b="1" dirty="0"/>
          </a:p>
        </p:txBody>
      </p:sp>
      <p:pic>
        <p:nvPicPr>
          <p:cNvPr id="11" name="Picture 10">
            <a:extLst>
              <a:ext uri="{FF2B5EF4-FFF2-40B4-BE49-F238E27FC236}">
                <a16:creationId xmlns:a16="http://schemas.microsoft.com/office/drawing/2014/main" id="{5648BA1E-1D6D-446E-B8D2-E4F3BE2C02DA}"/>
              </a:ext>
            </a:extLst>
          </p:cNvPr>
          <p:cNvPicPr>
            <a:picLocks noChangeAspect="1"/>
          </p:cNvPicPr>
          <p:nvPr/>
        </p:nvPicPr>
        <p:blipFill>
          <a:blip r:embed="rId5"/>
          <a:stretch>
            <a:fillRect/>
          </a:stretch>
        </p:blipFill>
        <p:spPr>
          <a:xfrm>
            <a:off x="245416" y="5197535"/>
            <a:ext cx="1170117" cy="780078"/>
          </a:xfrm>
          <a:prstGeom prst="rect">
            <a:avLst/>
          </a:prstGeom>
          <a:ln>
            <a:solidFill>
              <a:schemeClr val="tx1"/>
            </a:solidFill>
          </a:ln>
        </p:spPr>
      </p:pic>
      <p:sp>
        <p:nvSpPr>
          <p:cNvPr id="14" name="TextBox 13">
            <a:extLst>
              <a:ext uri="{FF2B5EF4-FFF2-40B4-BE49-F238E27FC236}">
                <a16:creationId xmlns:a16="http://schemas.microsoft.com/office/drawing/2014/main" id="{B2FEF91D-4EA4-40A6-9123-A7A38030B45F}"/>
              </a:ext>
            </a:extLst>
          </p:cNvPr>
          <p:cNvSpPr txBox="1"/>
          <p:nvPr/>
        </p:nvSpPr>
        <p:spPr>
          <a:xfrm>
            <a:off x="222671" y="4832508"/>
            <a:ext cx="1233761" cy="400110"/>
          </a:xfrm>
          <a:prstGeom prst="rect">
            <a:avLst/>
          </a:prstGeom>
          <a:noFill/>
        </p:spPr>
        <p:txBody>
          <a:bodyPr wrap="square" rtlCol="0">
            <a:spAutoFit/>
          </a:bodyPr>
          <a:lstStyle/>
          <a:p>
            <a:pPr algn="ctr"/>
            <a:r>
              <a:rPr lang="en-US" sz="1000" b="1" dirty="0"/>
              <a:t>Football used in </a:t>
            </a:r>
            <a:r>
              <a:rPr lang="en-US" sz="1000" b="1" i="1" dirty="0"/>
              <a:t>Super XIV</a:t>
            </a:r>
            <a:endParaRPr lang="en-US" sz="800" b="1" i="1" dirty="0"/>
          </a:p>
        </p:txBody>
      </p:sp>
      <p:pic>
        <p:nvPicPr>
          <p:cNvPr id="13" name="Picture 12">
            <a:extLst>
              <a:ext uri="{FF2B5EF4-FFF2-40B4-BE49-F238E27FC236}">
                <a16:creationId xmlns:a16="http://schemas.microsoft.com/office/drawing/2014/main" id="{10C7FB80-79BC-4DBC-AE20-CA9C4F33E869}"/>
              </a:ext>
            </a:extLst>
          </p:cNvPr>
          <p:cNvPicPr>
            <a:picLocks noChangeAspect="1"/>
          </p:cNvPicPr>
          <p:nvPr/>
        </p:nvPicPr>
        <p:blipFill>
          <a:blip r:embed="rId6"/>
          <a:stretch>
            <a:fillRect/>
          </a:stretch>
        </p:blipFill>
        <p:spPr>
          <a:xfrm>
            <a:off x="3237125" y="2112587"/>
            <a:ext cx="850612" cy="1072200"/>
          </a:xfrm>
          <a:prstGeom prst="rect">
            <a:avLst/>
          </a:prstGeom>
          <a:ln>
            <a:solidFill>
              <a:schemeClr val="tx1"/>
            </a:solidFill>
          </a:ln>
        </p:spPr>
      </p:pic>
      <p:sp>
        <p:nvSpPr>
          <p:cNvPr id="16" name="TextBox 15">
            <a:extLst>
              <a:ext uri="{FF2B5EF4-FFF2-40B4-BE49-F238E27FC236}">
                <a16:creationId xmlns:a16="http://schemas.microsoft.com/office/drawing/2014/main" id="{4567376F-496E-42B9-96AE-AB08FF96BE3C}"/>
              </a:ext>
            </a:extLst>
          </p:cNvPr>
          <p:cNvSpPr txBox="1"/>
          <p:nvPr/>
        </p:nvSpPr>
        <p:spPr>
          <a:xfrm>
            <a:off x="2989352" y="1744109"/>
            <a:ext cx="1330763" cy="400110"/>
          </a:xfrm>
          <a:prstGeom prst="rect">
            <a:avLst/>
          </a:prstGeom>
          <a:noFill/>
        </p:spPr>
        <p:txBody>
          <a:bodyPr wrap="square" rtlCol="0">
            <a:spAutoFit/>
          </a:bodyPr>
          <a:lstStyle/>
          <a:p>
            <a:pPr algn="ctr"/>
            <a:r>
              <a:rPr lang="en-US" sz="1000" b="1" dirty="0"/>
              <a:t>Kermit the Frog from </a:t>
            </a:r>
            <a:r>
              <a:rPr lang="en-US" sz="1000" b="1" i="1" dirty="0"/>
              <a:t>The Muppets</a:t>
            </a:r>
            <a:endParaRPr lang="en-US" sz="800" b="1" i="1" dirty="0"/>
          </a:p>
        </p:txBody>
      </p:sp>
      <p:sp>
        <p:nvSpPr>
          <p:cNvPr id="17" name="TextBox 16">
            <a:extLst>
              <a:ext uri="{FF2B5EF4-FFF2-40B4-BE49-F238E27FC236}">
                <a16:creationId xmlns:a16="http://schemas.microsoft.com/office/drawing/2014/main" id="{65107573-7C05-4B0F-9BC3-DA47C2A05F41}"/>
              </a:ext>
            </a:extLst>
          </p:cNvPr>
          <p:cNvSpPr txBox="1"/>
          <p:nvPr/>
        </p:nvSpPr>
        <p:spPr>
          <a:xfrm>
            <a:off x="161636" y="1395325"/>
            <a:ext cx="8805334" cy="276999"/>
          </a:xfrm>
          <a:prstGeom prst="rect">
            <a:avLst/>
          </a:prstGeom>
          <a:noFill/>
        </p:spPr>
        <p:txBody>
          <a:bodyPr wrap="square" rtlCol="0">
            <a:spAutoFit/>
          </a:bodyPr>
          <a:lstStyle/>
          <a:p>
            <a:pPr algn="ctr"/>
            <a:r>
              <a:rPr lang="en-US" sz="1200" b="1" u="sng" dirty="0"/>
              <a:t>Items Currently on Display, or Held, By The Smithsonian’s National Museum of American History in Washington, DC</a:t>
            </a:r>
          </a:p>
        </p:txBody>
      </p:sp>
      <p:pic>
        <p:nvPicPr>
          <p:cNvPr id="15" name="Picture 14">
            <a:extLst>
              <a:ext uri="{FF2B5EF4-FFF2-40B4-BE49-F238E27FC236}">
                <a16:creationId xmlns:a16="http://schemas.microsoft.com/office/drawing/2014/main" id="{07CA01B0-F4E7-47DB-9165-13F3733C227A}"/>
              </a:ext>
            </a:extLst>
          </p:cNvPr>
          <p:cNvPicPr>
            <a:picLocks noChangeAspect="1"/>
          </p:cNvPicPr>
          <p:nvPr/>
        </p:nvPicPr>
        <p:blipFill>
          <a:blip r:embed="rId7"/>
          <a:stretch>
            <a:fillRect/>
          </a:stretch>
        </p:blipFill>
        <p:spPr>
          <a:xfrm>
            <a:off x="1619847" y="3471243"/>
            <a:ext cx="1428750" cy="933450"/>
          </a:xfrm>
          <a:prstGeom prst="rect">
            <a:avLst/>
          </a:prstGeom>
          <a:ln>
            <a:solidFill>
              <a:schemeClr val="tx1"/>
            </a:solidFill>
          </a:ln>
        </p:spPr>
      </p:pic>
      <p:sp>
        <p:nvSpPr>
          <p:cNvPr id="19" name="TextBox 18">
            <a:extLst>
              <a:ext uri="{FF2B5EF4-FFF2-40B4-BE49-F238E27FC236}">
                <a16:creationId xmlns:a16="http://schemas.microsoft.com/office/drawing/2014/main" id="{BD2CAD85-A2DE-4CEE-9D1E-F8952B30FC9B}"/>
              </a:ext>
            </a:extLst>
          </p:cNvPr>
          <p:cNvSpPr txBox="1"/>
          <p:nvPr/>
        </p:nvSpPr>
        <p:spPr>
          <a:xfrm>
            <a:off x="1614927" y="3072658"/>
            <a:ext cx="1433670" cy="400110"/>
          </a:xfrm>
          <a:prstGeom prst="rect">
            <a:avLst/>
          </a:prstGeom>
          <a:noFill/>
        </p:spPr>
        <p:txBody>
          <a:bodyPr wrap="square" rtlCol="0">
            <a:spAutoFit/>
          </a:bodyPr>
          <a:lstStyle/>
          <a:p>
            <a:pPr algn="ctr"/>
            <a:r>
              <a:rPr lang="en-US" sz="1000" b="1" dirty="0"/>
              <a:t>Mask from </a:t>
            </a:r>
          </a:p>
          <a:p>
            <a:pPr algn="ctr"/>
            <a:r>
              <a:rPr lang="en-US" sz="1000" b="1" i="1" dirty="0"/>
              <a:t>The Lone Ranger</a:t>
            </a:r>
            <a:endParaRPr lang="en-US" sz="800" b="1" i="1" dirty="0"/>
          </a:p>
        </p:txBody>
      </p:sp>
      <p:pic>
        <p:nvPicPr>
          <p:cNvPr id="18" name="Picture 17">
            <a:extLst>
              <a:ext uri="{FF2B5EF4-FFF2-40B4-BE49-F238E27FC236}">
                <a16:creationId xmlns:a16="http://schemas.microsoft.com/office/drawing/2014/main" id="{5188CC5A-B14F-4DE4-A9A2-B78BF6BE14D7}"/>
              </a:ext>
            </a:extLst>
          </p:cNvPr>
          <p:cNvPicPr>
            <a:picLocks noChangeAspect="1"/>
          </p:cNvPicPr>
          <p:nvPr/>
        </p:nvPicPr>
        <p:blipFill>
          <a:blip r:embed="rId8"/>
          <a:stretch>
            <a:fillRect/>
          </a:stretch>
        </p:blipFill>
        <p:spPr>
          <a:xfrm>
            <a:off x="5612216" y="2079873"/>
            <a:ext cx="813446" cy="1079796"/>
          </a:xfrm>
          <a:prstGeom prst="rect">
            <a:avLst/>
          </a:prstGeom>
          <a:ln>
            <a:solidFill>
              <a:schemeClr val="tx1"/>
            </a:solidFill>
          </a:ln>
        </p:spPr>
      </p:pic>
      <p:sp>
        <p:nvSpPr>
          <p:cNvPr id="21" name="TextBox 20">
            <a:extLst>
              <a:ext uri="{FF2B5EF4-FFF2-40B4-BE49-F238E27FC236}">
                <a16:creationId xmlns:a16="http://schemas.microsoft.com/office/drawing/2014/main" id="{13867067-EB94-426A-985B-6644E6CCD8EE}"/>
              </a:ext>
            </a:extLst>
          </p:cNvPr>
          <p:cNvSpPr txBox="1"/>
          <p:nvPr/>
        </p:nvSpPr>
        <p:spPr>
          <a:xfrm>
            <a:off x="5298722" y="1702166"/>
            <a:ext cx="1454589" cy="553998"/>
          </a:xfrm>
          <a:prstGeom prst="rect">
            <a:avLst/>
          </a:prstGeom>
          <a:noFill/>
        </p:spPr>
        <p:txBody>
          <a:bodyPr wrap="square" rtlCol="0">
            <a:spAutoFit/>
          </a:bodyPr>
          <a:lstStyle/>
          <a:p>
            <a:pPr algn="ctr"/>
            <a:r>
              <a:rPr lang="en-US" sz="1000" b="1" dirty="0"/>
              <a:t>Presidential jacket from </a:t>
            </a:r>
            <a:r>
              <a:rPr lang="en-US" sz="1000" b="1" i="1" dirty="0"/>
              <a:t>The West Wing</a:t>
            </a:r>
            <a:endParaRPr lang="en-US" sz="800" b="1" i="1" dirty="0"/>
          </a:p>
        </p:txBody>
      </p:sp>
      <p:pic>
        <p:nvPicPr>
          <p:cNvPr id="20" name="Picture 19">
            <a:extLst>
              <a:ext uri="{FF2B5EF4-FFF2-40B4-BE49-F238E27FC236}">
                <a16:creationId xmlns:a16="http://schemas.microsoft.com/office/drawing/2014/main" id="{E4A68275-694A-43FD-BF7A-8054ED1962CC}"/>
              </a:ext>
            </a:extLst>
          </p:cNvPr>
          <p:cNvPicPr>
            <a:picLocks noChangeAspect="1"/>
          </p:cNvPicPr>
          <p:nvPr/>
        </p:nvPicPr>
        <p:blipFill>
          <a:blip r:embed="rId9"/>
          <a:stretch>
            <a:fillRect/>
          </a:stretch>
        </p:blipFill>
        <p:spPr>
          <a:xfrm>
            <a:off x="5495770" y="3632340"/>
            <a:ext cx="968347" cy="822564"/>
          </a:xfrm>
          <a:prstGeom prst="rect">
            <a:avLst/>
          </a:prstGeom>
          <a:ln>
            <a:solidFill>
              <a:schemeClr val="tx1"/>
            </a:solidFill>
          </a:ln>
        </p:spPr>
      </p:pic>
      <p:sp>
        <p:nvSpPr>
          <p:cNvPr id="23" name="TextBox 22">
            <a:extLst>
              <a:ext uri="{FF2B5EF4-FFF2-40B4-BE49-F238E27FC236}">
                <a16:creationId xmlns:a16="http://schemas.microsoft.com/office/drawing/2014/main" id="{7DBCBBBF-7153-40D7-8BDE-EB9C2F602282}"/>
              </a:ext>
            </a:extLst>
          </p:cNvPr>
          <p:cNvSpPr txBox="1"/>
          <p:nvPr/>
        </p:nvSpPr>
        <p:spPr>
          <a:xfrm>
            <a:off x="5254431" y="3245771"/>
            <a:ext cx="1433670" cy="400110"/>
          </a:xfrm>
          <a:prstGeom prst="rect">
            <a:avLst/>
          </a:prstGeom>
          <a:noFill/>
        </p:spPr>
        <p:txBody>
          <a:bodyPr wrap="square" rtlCol="0">
            <a:spAutoFit/>
          </a:bodyPr>
          <a:lstStyle/>
          <a:p>
            <a:pPr algn="ctr"/>
            <a:r>
              <a:rPr lang="en-US" sz="1000" b="1" dirty="0"/>
              <a:t>Campaign button from </a:t>
            </a:r>
            <a:r>
              <a:rPr lang="en-US" sz="1000" b="1" i="1" dirty="0"/>
              <a:t>The West Wing</a:t>
            </a:r>
            <a:endParaRPr lang="en-US" sz="800" b="1" i="1" dirty="0"/>
          </a:p>
        </p:txBody>
      </p:sp>
      <p:pic>
        <p:nvPicPr>
          <p:cNvPr id="22" name="Picture 21">
            <a:extLst>
              <a:ext uri="{FF2B5EF4-FFF2-40B4-BE49-F238E27FC236}">
                <a16:creationId xmlns:a16="http://schemas.microsoft.com/office/drawing/2014/main" id="{F3A55764-F22C-4EFB-8306-F23A8B430B2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503099" y="5035357"/>
            <a:ext cx="1301699" cy="923925"/>
          </a:xfrm>
          <a:prstGeom prst="rect">
            <a:avLst/>
          </a:prstGeom>
          <a:ln>
            <a:solidFill>
              <a:schemeClr val="tx1"/>
            </a:solidFill>
          </a:ln>
        </p:spPr>
      </p:pic>
      <p:sp>
        <p:nvSpPr>
          <p:cNvPr id="25" name="TextBox 24">
            <a:extLst>
              <a:ext uri="{FF2B5EF4-FFF2-40B4-BE49-F238E27FC236}">
                <a16:creationId xmlns:a16="http://schemas.microsoft.com/office/drawing/2014/main" id="{1E29513F-8A62-4946-BCC9-2964762F43FE}"/>
              </a:ext>
            </a:extLst>
          </p:cNvPr>
          <p:cNvSpPr txBox="1"/>
          <p:nvPr/>
        </p:nvSpPr>
        <p:spPr>
          <a:xfrm>
            <a:off x="2488493" y="4675710"/>
            <a:ext cx="1330763" cy="400110"/>
          </a:xfrm>
          <a:prstGeom prst="rect">
            <a:avLst/>
          </a:prstGeom>
          <a:noFill/>
        </p:spPr>
        <p:txBody>
          <a:bodyPr wrap="square" rtlCol="0">
            <a:spAutoFit/>
          </a:bodyPr>
          <a:lstStyle/>
          <a:p>
            <a:pPr algn="ctr"/>
            <a:r>
              <a:rPr lang="en-US" sz="1000" b="1" i="1" dirty="0"/>
              <a:t>The A-Team </a:t>
            </a:r>
          </a:p>
          <a:p>
            <a:pPr algn="ctr"/>
            <a:r>
              <a:rPr lang="en-US" sz="1000" b="1" dirty="0"/>
              <a:t>lunch box</a:t>
            </a:r>
            <a:endParaRPr lang="en-US" sz="800" b="1" dirty="0"/>
          </a:p>
        </p:txBody>
      </p:sp>
      <p:pic>
        <p:nvPicPr>
          <p:cNvPr id="24" name="Picture 23">
            <a:extLst>
              <a:ext uri="{FF2B5EF4-FFF2-40B4-BE49-F238E27FC236}">
                <a16:creationId xmlns:a16="http://schemas.microsoft.com/office/drawing/2014/main" id="{BA220441-4464-48D3-B3FC-93E64BD72B14}"/>
              </a:ext>
            </a:extLst>
          </p:cNvPr>
          <p:cNvPicPr>
            <a:picLocks noChangeAspect="1"/>
          </p:cNvPicPr>
          <p:nvPr/>
        </p:nvPicPr>
        <p:blipFill>
          <a:blip r:embed="rId11"/>
          <a:stretch>
            <a:fillRect/>
          </a:stretch>
        </p:blipFill>
        <p:spPr>
          <a:xfrm>
            <a:off x="4402009" y="3369152"/>
            <a:ext cx="848866" cy="1126813"/>
          </a:xfrm>
          <a:prstGeom prst="rect">
            <a:avLst/>
          </a:prstGeom>
          <a:ln>
            <a:solidFill>
              <a:schemeClr val="tx1"/>
            </a:solidFill>
          </a:ln>
        </p:spPr>
      </p:pic>
      <p:sp>
        <p:nvSpPr>
          <p:cNvPr id="27" name="TextBox 26">
            <a:extLst>
              <a:ext uri="{FF2B5EF4-FFF2-40B4-BE49-F238E27FC236}">
                <a16:creationId xmlns:a16="http://schemas.microsoft.com/office/drawing/2014/main" id="{19D72557-B90C-4023-8735-28BF33915EAB}"/>
              </a:ext>
            </a:extLst>
          </p:cNvPr>
          <p:cNvSpPr txBox="1"/>
          <p:nvPr/>
        </p:nvSpPr>
        <p:spPr>
          <a:xfrm>
            <a:off x="4109607" y="2995691"/>
            <a:ext cx="1433670" cy="400110"/>
          </a:xfrm>
          <a:prstGeom prst="rect">
            <a:avLst/>
          </a:prstGeom>
          <a:noFill/>
        </p:spPr>
        <p:txBody>
          <a:bodyPr wrap="square" rtlCol="0">
            <a:spAutoFit/>
          </a:bodyPr>
          <a:lstStyle/>
          <a:p>
            <a:pPr algn="ctr"/>
            <a:r>
              <a:rPr lang="en-US" sz="1000" b="1" i="1" dirty="0"/>
              <a:t>The Flintstones </a:t>
            </a:r>
            <a:r>
              <a:rPr lang="en-US" sz="1000" b="1" dirty="0"/>
              <a:t>thermos</a:t>
            </a:r>
            <a:endParaRPr lang="en-US" sz="800" b="1" i="1" dirty="0"/>
          </a:p>
        </p:txBody>
      </p:sp>
      <p:pic>
        <p:nvPicPr>
          <p:cNvPr id="26" name="Picture 25">
            <a:extLst>
              <a:ext uri="{FF2B5EF4-FFF2-40B4-BE49-F238E27FC236}">
                <a16:creationId xmlns:a16="http://schemas.microsoft.com/office/drawing/2014/main" id="{C7F147CF-2E85-4DA9-B838-F34A01E7895F}"/>
              </a:ext>
            </a:extLst>
          </p:cNvPr>
          <p:cNvPicPr>
            <a:picLocks noChangeAspect="1"/>
          </p:cNvPicPr>
          <p:nvPr/>
        </p:nvPicPr>
        <p:blipFill>
          <a:blip r:embed="rId12"/>
          <a:stretch>
            <a:fillRect/>
          </a:stretch>
        </p:blipFill>
        <p:spPr>
          <a:xfrm>
            <a:off x="6686228" y="3567500"/>
            <a:ext cx="973619" cy="733459"/>
          </a:xfrm>
          <a:prstGeom prst="rect">
            <a:avLst/>
          </a:prstGeom>
        </p:spPr>
      </p:pic>
      <p:sp>
        <p:nvSpPr>
          <p:cNvPr id="29" name="TextBox 28">
            <a:extLst>
              <a:ext uri="{FF2B5EF4-FFF2-40B4-BE49-F238E27FC236}">
                <a16:creationId xmlns:a16="http://schemas.microsoft.com/office/drawing/2014/main" id="{B0C2D527-B4EA-419C-8984-72A7E6B33543}"/>
              </a:ext>
            </a:extLst>
          </p:cNvPr>
          <p:cNvSpPr txBox="1"/>
          <p:nvPr/>
        </p:nvSpPr>
        <p:spPr>
          <a:xfrm>
            <a:off x="6385635" y="3192995"/>
            <a:ext cx="1583064" cy="400110"/>
          </a:xfrm>
          <a:prstGeom prst="rect">
            <a:avLst/>
          </a:prstGeom>
          <a:noFill/>
        </p:spPr>
        <p:txBody>
          <a:bodyPr wrap="square" rtlCol="0">
            <a:spAutoFit/>
          </a:bodyPr>
          <a:lstStyle/>
          <a:p>
            <a:pPr algn="ctr"/>
            <a:r>
              <a:rPr lang="en-US" sz="1000" b="1" i="1" dirty="0"/>
              <a:t>Family Matters’ </a:t>
            </a:r>
          </a:p>
          <a:p>
            <a:pPr algn="ctr"/>
            <a:r>
              <a:rPr lang="en-US" sz="1000" b="1" dirty="0"/>
              <a:t>Urkel lunch box</a:t>
            </a:r>
            <a:endParaRPr lang="en-US" sz="800" b="1" dirty="0"/>
          </a:p>
        </p:txBody>
      </p:sp>
      <p:pic>
        <p:nvPicPr>
          <p:cNvPr id="28" name="Picture 27">
            <a:extLst>
              <a:ext uri="{FF2B5EF4-FFF2-40B4-BE49-F238E27FC236}">
                <a16:creationId xmlns:a16="http://schemas.microsoft.com/office/drawing/2014/main" id="{68AE8899-E87A-48B9-A68A-6958921264FF}"/>
              </a:ext>
            </a:extLst>
          </p:cNvPr>
          <p:cNvPicPr>
            <a:picLocks noChangeAspect="1"/>
          </p:cNvPicPr>
          <p:nvPr/>
        </p:nvPicPr>
        <p:blipFill>
          <a:blip r:embed="rId13"/>
          <a:stretch>
            <a:fillRect/>
          </a:stretch>
        </p:blipFill>
        <p:spPr>
          <a:xfrm>
            <a:off x="4242497" y="2157231"/>
            <a:ext cx="1187783" cy="831448"/>
          </a:xfrm>
          <a:prstGeom prst="rect">
            <a:avLst/>
          </a:prstGeom>
        </p:spPr>
      </p:pic>
      <p:sp>
        <p:nvSpPr>
          <p:cNvPr id="31" name="TextBox 30">
            <a:extLst>
              <a:ext uri="{FF2B5EF4-FFF2-40B4-BE49-F238E27FC236}">
                <a16:creationId xmlns:a16="http://schemas.microsoft.com/office/drawing/2014/main" id="{4834F526-DD9C-4D7B-8D4D-C83D05692D5C}"/>
              </a:ext>
            </a:extLst>
          </p:cNvPr>
          <p:cNvSpPr txBox="1"/>
          <p:nvPr/>
        </p:nvSpPr>
        <p:spPr>
          <a:xfrm>
            <a:off x="4256245" y="1763566"/>
            <a:ext cx="1174035" cy="400110"/>
          </a:xfrm>
          <a:prstGeom prst="rect">
            <a:avLst/>
          </a:prstGeom>
          <a:noFill/>
        </p:spPr>
        <p:txBody>
          <a:bodyPr wrap="square" rtlCol="0">
            <a:spAutoFit/>
          </a:bodyPr>
          <a:lstStyle/>
          <a:p>
            <a:pPr algn="ctr"/>
            <a:r>
              <a:rPr lang="en-US" sz="1000" b="1" dirty="0"/>
              <a:t>Miss America crown</a:t>
            </a:r>
            <a:endParaRPr lang="en-US" sz="800" b="1" i="1" dirty="0"/>
          </a:p>
        </p:txBody>
      </p:sp>
      <p:pic>
        <p:nvPicPr>
          <p:cNvPr id="30" name="Picture 29">
            <a:extLst>
              <a:ext uri="{FF2B5EF4-FFF2-40B4-BE49-F238E27FC236}">
                <a16:creationId xmlns:a16="http://schemas.microsoft.com/office/drawing/2014/main" id="{E3EE9C6D-F83E-4B83-8E25-BB377B707E3A}"/>
              </a:ext>
            </a:extLst>
          </p:cNvPr>
          <p:cNvPicPr>
            <a:picLocks noChangeAspect="1"/>
          </p:cNvPicPr>
          <p:nvPr/>
        </p:nvPicPr>
        <p:blipFill>
          <a:blip r:embed="rId14"/>
          <a:stretch>
            <a:fillRect/>
          </a:stretch>
        </p:blipFill>
        <p:spPr>
          <a:xfrm>
            <a:off x="3294868" y="3574205"/>
            <a:ext cx="848596" cy="1126455"/>
          </a:xfrm>
          <a:prstGeom prst="rect">
            <a:avLst/>
          </a:prstGeom>
          <a:ln>
            <a:solidFill>
              <a:schemeClr val="tx1"/>
            </a:solidFill>
          </a:ln>
        </p:spPr>
      </p:pic>
      <p:pic>
        <p:nvPicPr>
          <p:cNvPr id="1024" name="Picture 1023">
            <a:extLst>
              <a:ext uri="{FF2B5EF4-FFF2-40B4-BE49-F238E27FC236}">
                <a16:creationId xmlns:a16="http://schemas.microsoft.com/office/drawing/2014/main" id="{03127FAF-B9D1-49CF-9975-980E28312972}"/>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4021242" y="4886336"/>
            <a:ext cx="1087871" cy="1072214"/>
          </a:xfrm>
          <a:prstGeom prst="rect">
            <a:avLst/>
          </a:prstGeom>
          <a:ln>
            <a:solidFill>
              <a:schemeClr val="tx1"/>
            </a:solidFill>
          </a:ln>
        </p:spPr>
      </p:pic>
      <p:sp>
        <p:nvSpPr>
          <p:cNvPr id="34" name="TextBox 33">
            <a:extLst>
              <a:ext uri="{FF2B5EF4-FFF2-40B4-BE49-F238E27FC236}">
                <a16:creationId xmlns:a16="http://schemas.microsoft.com/office/drawing/2014/main" id="{B87D5996-8380-430C-9272-7C5B5E491713}"/>
              </a:ext>
            </a:extLst>
          </p:cNvPr>
          <p:cNvSpPr txBox="1"/>
          <p:nvPr/>
        </p:nvSpPr>
        <p:spPr>
          <a:xfrm>
            <a:off x="3865785" y="4519268"/>
            <a:ext cx="1398784" cy="400110"/>
          </a:xfrm>
          <a:prstGeom prst="rect">
            <a:avLst/>
          </a:prstGeom>
          <a:noFill/>
        </p:spPr>
        <p:txBody>
          <a:bodyPr wrap="square" rtlCol="0">
            <a:spAutoFit/>
          </a:bodyPr>
          <a:lstStyle/>
          <a:p>
            <a:pPr algn="ctr"/>
            <a:r>
              <a:rPr lang="en-US" sz="1000" b="1" i="1" dirty="0"/>
              <a:t>60 Minutes </a:t>
            </a:r>
            <a:r>
              <a:rPr lang="en-US" sz="1000" b="1" dirty="0"/>
              <a:t>stopwatch</a:t>
            </a:r>
            <a:endParaRPr lang="en-US" sz="800" b="1" i="1" dirty="0"/>
          </a:p>
        </p:txBody>
      </p:sp>
      <p:pic>
        <p:nvPicPr>
          <p:cNvPr id="1027" name="Picture 1026">
            <a:extLst>
              <a:ext uri="{FF2B5EF4-FFF2-40B4-BE49-F238E27FC236}">
                <a16:creationId xmlns:a16="http://schemas.microsoft.com/office/drawing/2014/main" id="{8F4F3C4A-6B7A-4D3A-9D1D-4B327E5C83F5}"/>
              </a:ext>
            </a:extLst>
          </p:cNvPr>
          <p:cNvPicPr>
            <a:picLocks noChangeAspect="1"/>
          </p:cNvPicPr>
          <p:nvPr/>
        </p:nvPicPr>
        <p:blipFill>
          <a:blip r:embed="rId16"/>
          <a:stretch>
            <a:fillRect/>
          </a:stretch>
        </p:blipFill>
        <p:spPr>
          <a:xfrm>
            <a:off x="6740229" y="2010927"/>
            <a:ext cx="807607" cy="1211411"/>
          </a:xfrm>
          <a:prstGeom prst="rect">
            <a:avLst/>
          </a:prstGeom>
          <a:ln>
            <a:solidFill>
              <a:schemeClr val="tx1"/>
            </a:solidFill>
          </a:ln>
        </p:spPr>
      </p:pic>
      <p:sp>
        <p:nvSpPr>
          <p:cNvPr id="38" name="TextBox 37">
            <a:extLst>
              <a:ext uri="{FF2B5EF4-FFF2-40B4-BE49-F238E27FC236}">
                <a16:creationId xmlns:a16="http://schemas.microsoft.com/office/drawing/2014/main" id="{9EE4BF1F-03C7-41FE-8AEF-841A7C7BF2A6}"/>
              </a:ext>
            </a:extLst>
          </p:cNvPr>
          <p:cNvSpPr txBox="1"/>
          <p:nvPr/>
        </p:nvSpPr>
        <p:spPr>
          <a:xfrm>
            <a:off x="6557761" y="1649077"/>
            <a:ext cx="1174035" cy="400110"/>
          </a:xfrm>
          <a:prstGeom prst="rect">
            <a:avLst/>
          </a:prstGeom>
          <a:noFill/>
        </p:spPr>
        <p:txBody>
          <a:bodyPr wrap="square" rtlCol="0">
            <a:spAutoFit/>
          </a:bodyPr>
          <a:lstStyle/>
          <a:p>
            <a:pPr algn="ctr"/>
            <a:r>
              <a:rPr lang="en-US" sz="1000" b="1" i="1" dirty="0"/>
              <a:t>Seinfeld’s</a:t>
            </a:r>
            <a:r>
              <a:rPr lang="en-US" sz="1000" b="1" dirty="0"/>
              <a:t> </a:t>
            </a:r>
          </a:p>
          <a:p>
            <a:pPr algn="ctr"/>
            <a:r>
              <a:rPr lang="en-US" sz="1000" b="1" dirty="0"/>
              <a:t>puffy shirt</a:t>
            </a:r>
            <a:endParaRPr lang="en-US" sz="800" b="1" i="1" dirty="0"/>
          </a:p>
        </p:txBody>
      </p:sp>
      <p:pic>
        <p:nvPicPr>
          <p:cNvPr id="1028" name="Picture 1027">
            <a:extLst>
              <a:ext uri="{FF2B5EF4-FFF2-40B4-BE49-F238E27FC236}">
                <a16:creationId xmlns:a16="http://schemas.microsoft.com/office/drawing/2014/main" id="{72570F81-CD40-492B-B0E8-28CCA8AEC88F}"/>
              </a:ext>
            </a:extLst>
          </p:cNvPr>
          <p:cNvPicPr>
            <a:picLocks noChangeAspect="1"/>
          </p:cNvPicPr>
          <p:nvPr/>
        </p:nvPicPr>
        <p:blipFill>
          <a:blip r:embed="rId17"/>
          <a:stretch>
            <a:fillRect/>
          </a:stretch>
        </p:blipFill>
        <p:spPr>
          <a:xfrm>
            <a:off x="6651836" y="4523958"/>
            <a:ext cx="1038225" cy="1428750"/>
          </a:xfrm>
          <a:prstGeom prst="rect">
            <a:avLst/>
          </a:prstGeom>
        </p:spPr>
      </p:pic>
      <p:sp>
        <p:nvSpPr>
          <p:cNvPr id="40" name="TextBox 39">
            <a:extLst>
              <a:ext uri="{FF2B5EF4-FFF2-40B4-BE49-F238E27FC236}">
                <a16:creationId xmlns:a16="http://schemas.microsoft.com/office/drawing/2014/main" id="{49AC27F3-1F3A-4033-9EF6-23F62F52AE6B}"/>
              </a:ext>
            </a:extLst>
          </p:cNvPr>
          <p:cNvSpPr txBox="1"/>
          <p:nvPr/>
        </p:nvSpPr>
        <p:spPr>
          <a:xfrm>
            <a:off x="6506041" y="4305625"/>
            <a:ext cx="1313154" cy="246221"/>
          </a:xfrm>
          <a:prstGeom prst="rect">
            <a:avLst/>
          </a:prstGeom>
          <a:noFill/>
        </p:spPr>
        <p:txBody>
          <a:bodyPr wrap="square" rtlCol="0">
            <a:spAutoFit/>
          </a:bodyPr>
          <a:lstStyle/>
          <a:p>
            <a:pPr algn="ctr"/>
            <a:r>
              <a:rPr lang="en-US" sz="1000" b="1" i="1" dirty="0"/>
              <a:t>M*A*S*H</a:t>
            </a:r>
            <a:r>
              <a:rPr lang="en-US" sz="1000" b="1" dirty="0"/>
              <a:t> Signpost</a:t>
            </a:r>
            <a:endParaRPr lang="en-US" sz="800" b="1" i="1" dirty="0"/>
          </a:p>
        </p:txBody>
      </p:sp>
      <p:pic>
        <p:nvPicPr>
          <p:cNvPr id="1029" name="Picture 1028">
            <a:extLst>
              <a:ext uri="{FF2B5EF4-FFF2-40B4-BE49-F238E27FC236}">
                <a16:creationId xmlns:a16="http://schemas.microsoft.com/office/drawing/2014/main" id="{44FF5936-972A-486E-B34B-0169F9FCCEDD}"/>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604298" y="4783272"/>
            <a:ext cx="743347" cy="1211463"/>
          </a:xfrm>
          <a:prstGeom prst="rect">
            <a:avLst/>
          </a:prstGeom>
          <a:ln>
            <a:solidFill>
              <a:schemeClr val="tx1"/>
            </a:solidFill>
          </a:ln>
        </p:spPr>
      </p:pic>
      <p:sp>
        <p:nvSpPr>
          <p:cNvPr id="42" name="TextBox 41">
            <a:extLst>
              <a:ext uri="{FF2B5EF4-FFF2-40B4-BE49-F238E27FC236}">
                <a16:creationId xmlns:a16="http://schemas.microsoft.com/office/drawing/2014/main" id="{E7F3652A-77F3-48E0-BB65-5D9833F42584}"/>
              </a:ext>
            </a:extLst>
          </p:cNvPr>
          <p:cNvSpPr txBox="1"/>
          <p:nvPr/>
        </p:nvSpPr>
        <p:spPr>
          <a:xfrm>
            <a:off x="1241227" y="4399156"/>
            <a:ext cx="1433670" cy="400110"/>
          </a:xfrm>
          <a:prstGeom prst="rect">
            <a:avLst/>
          </a:prstGeom>
          <a:noFill/>
        </p:spPr>
        <p:txBody>
          <a:bodyPr wrap="square" rtlCol="0">
            <a:spAutoFit/>
          </a:bodyPr>
          <a:lstStyle/>
          <a:p>
            <a:pPr algn="ctr"/>
            <a:r>
              <a:rPr lang="en-US" sz="1000" b="1" i="1" dirty="0"/>
              <a:t>Roy Rogers</a:t>
            </a:r>
          </a:p>
          <a:p>
            <a:pPr algn="ctr"/>
            <a:r>
              <a:rPr lang="en-US" sz="1000" b="1" dirty="0"/>
              <a:t>thermos</a:t>
            </a:r>
            <a:endParaRPr lang="en-US" sz="800" b="1" i="1" dirty="0"/>
          </a:p>
        </p:txBody>
      </p:sp>
      <p:pic>
        <p:nvPicPr>
          <p:cNvPr id="1030" name="Picture 1029">
            <a:extLst>
              <a:ext uri="{FF2B5EF4-FFF2-40B4-BE49-F238E27FC236}">
                <a16:creationId xmlns:a16="http://schemas.microsoft.com/office/drawing/2014/main" id="{0CDAA746-4C9A-4A70-90A1-098B111C1A14}"/>
              </a:ext>
            </a:extLst>
          </p:cNvPr>
          <p:cNvPicPr>
            <a:picLocks noChangeAspect="1"/>
          </p:cNvPicPr>
          <p:nvPr/>
        </p:nvPicPr>
        <p:blipFill>
          <a:blip r:embed="rId19"/>
          <a:stretch>
            <a:fillRect/>
          </a:stretch>
        </p:blipFill>
        <p:spPr>
          <a:xfrm>
            <a:off x="7788477" y="2102122"/>
            <a:ext cx="988083" cy="988083"/>
          </a:xfrm>
          <a:prstGeom prst="rect">
            <a:avLst/>
          </a:prstGeom>
          <a:ln>
            <a:solidFill>
              <a:schemeClr val="tx1"/>
            </a:solidFill>
          </a:ln>
        </p:spPr>
      </p:pic>
      <p:sp>
        <p:nvSpPr>
          <p:cNvPr id="44" name="TextBox 43">
            <a:extLst>
              <a:ext uri="{FF2B5EF4-FFF2-40B4-BE49-F238E27FC236}">
                <a16:creationId xmlns:a16="http://schemas.microsoft.com/office/drawing/2014/main" id="{C30F3226-EA8B-4D46-8278-C87DA15D968F}"/>
              </a:ext>
            </a:extLst>
          </p:cNvPr>
          <p:cNvSpPr txBox="1"/>
          <p:nvPr/>
        </p:nvSpPr>
        <p:spPr>
          <a:xfrm>
            <a:off x="7547836" y="1690230"/>
            <a:ext cx="1454589" cy="400110"/>
          </a:xfrm>
          <a:prstGeom prst="rect">
            <a:avLst/>
          </a:prstGeom>
          <a:noFill/>
        </p:spPr>
        <p:txBody>
          <a:bodyPr wrap="square" rtlCol="0">
            <a:spAutoFit/>
          </a:bodyPr>
          <a:lstStyle/>
          <a:p>
            <a:pPr algn="ctr"/>
            <a:r>
              <a:rPr lang="en-US" sz="1000" b="1" dirty="0"/>
              <a:t>Don Draper’s suit from </a:t>
            </a:r>
            <a:r>
              <a:rPr lang="en-US" sz="1000" b="1" i="1" dirty="0"/>
              <a:t>Mad Men</a:t>
            </a:r>
            <a:endParaRPr lang="en-US" sz="800" b="1" i="1" dirty="0"/>
          </a:p>
        </p:txBody>
      </p:sp>
      <p:pic>
        <p:nvPicPr>
          <p:cNvPr id="1031" name="Picture 1030">
            <a:extLst>
              <a:ext uri="{FF2B5EF4-FFF2-40B4-BE49-F238E27FC236}">
                <a16:creationId xmlns:a16="http://schemas.microsoft.com/office/drawing/2014/main" id="{86094801-CB1B-4545-B332-227C26ADE6BD}"/>
              </a:ext>
            </a:extLst>
          </p:cNvPr>
          <p:cNvPicPr>
            <a:picLocks noChangeAspect="1"/>
          </p:cNvPicPr>
          <p:nvPr/>
        </p:nvPicPr>
        <p:blipFill>
          <a:blip r:embed="rId20"/>
          <a:stretch>
            <a:fillRect/>
          </a:stretch>
        </p:blipFill>
        <p:spPr>
          <a:xfrm>
            <a:off x="7849917" y="3535766"/>
            <a:ext cx="952500" cy="952500"/>
          </a:xfrm>
          <a:prstGeom prst="rect">
            <a:avLst/>
          </a:prstGeom>
        </p:spPr>
      </p:pic>
      <p:sp>
        <p:nvSpPr>
          <p:cNvPr id="46" name="TextBox 45">
            <a:extLst>
              <a:ext uri="{FF2B5EF4-FFF2-40B4-BE49-F238E27FC236}">
                <a16:creationId xmlns:a16="http://schemas.microsoft.com/office/drawing/2014/main" id="{FC1B808B-EC1E-438F-8B7C-F043CDEAE36E}"/>
              </a:ext>
            </a:extLst>
          </p:cNvPr>
          <p:cNvSpPr txBox="1"/>
          <p:nvPr/>
        </p:nvSpPr>
        <p:spPr>
          <a:xfrm>
            <a:off x="7595998" y="3186009"/>
            <a:ext cx="1454589" cy="400110"/>
          </a:xfrm>
          <a:prstGeom prst="rect">
            <a:avLst/>
          </a:prstGeom>
          <a:noFill/>
        </p:spPr>
        <p:txBody>
          <a:bodyPr wrap="square" rtlCol="0">
            <a:spAutoFit/>
          </a:bodyPr>
          <a:lstStyle/>
          <a:p>
            <a:pPr algn="ctr"/>
            <a:r>
              <a:rPr lang="en-US" sz="1000" b="1" dirty="0"/>
              <a:t>Betty Francis’ dress from </a:t>
            </a:r>
            <a:r>
              <a:rPr lang="en-US" sz="1000" b="1" i="1" dirty="0"/>
              <a:t>Mad Men</a:t>
            </a:r>
            <a:endParaRPr lang="en-US" sz="800" b="1" i="1" dirty="0"/>
          </a:p>
        </p:txBody>
      </p:sp>
      <p:pic>
        <p:nvPicPr>
          <p:cNvPr id="1032" name="Picture 1031">
            <a:extLst>
              <a:ext uri="{FF2B5EF4-FFF2-40B4-BE49-F238E27FC236}">
                <a16:creationId xmlns:a16="http://schemas.microsoft.com/office/drawing/2014/main" id="{EBE984DE-4737-4E3B-9C41-297B3E97E99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768037" y="5109059"/>
            <a:ext cx="1128679" cy="868554"/>
          </a:xfrm>
          <a:prstGeom prst="rect">
            <a:avLst/>
          </a:prstGeom>
          <a:ln>
            <a:solidFill>
              <a:schemeClr val="tx1"/>
            </a:solidFill>
          </a:ln>
        </p:spPr>
      </p:pic>
      <p:sp>
        <p:nvSpPr>
          <p:cNvPr id="48" name="TextBox 47">
            <a:extLst>
              <a:ext uri="{FF2B5EF4-FFF2-40B4-BE49-F238E27FC236}">
                <a16:creationId xmlns:a16="http://schemas.microsoft.com/office/drawing/2014/main" id="{A04901FA-DA62-4860-91B5-AB1D0F34076F}"/>
              </a:ext>
            </a:extLst>
          </p:cNvPr>
          <p:cNvSpPr txBox="1"/>
          <p:nvPr/>
        </p:nvSpPr>
        <p:spPr>
          <a:xfrm>
            <a:off x="7615791" y="4580592"/>
            <a:ext cx="1454589" cy="553998"/>
          </a:xfrm>
          <a:prstGeom prst="rect">
            <a:avLst/>
          </a:prstGeom>
          <a:noFill/>
        </p:spPr>
        <p:txBody>
          <a:bodyPr wrap="square" rtlCol="0">
            <a:spAutoFit/>
          </a:bodyPr>
          <a:lstStyle/>
          <a:p>
            <a:pPr algn="ctr"/>
            <a:r>
              <a:rPr lang="en-US" sz="1000" b="1" dirty="0"/>
              <a:t>Walter White’s Heisenberg hat from </a:t>
            </a:r>
            <a:r>
              <a:rPr lang="en-US" sz="1000" b="1" i="1" dirty="0"/>
              <a:t>Breaking Bad</a:t>
            </a:r>
            <a:endParaRPr lang="en-US" sz="800" b="1" i="1" dirty="0"/>
          </a:p>
        </p:txBody>
      </p:sp>
      <p:pic>
        <p:nvPicPr>
          <p:cNvPr id="1033" name="Picture 1032">
            <a:extLst>
              <a:ext uri="{FF2B5EF4-FFF2-40B4-BE49-F238E27FC236}">
                <a16:creationId xmlns:a16="http://schemas.microsoft.com/office/drawing/2014/main" id="{A78CF865-9829-4E40-96C3-237389A34B4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386084" y="4861754"/>
            <a:ext cx="1092095" cy="1087545"/>
          </a:xfrm>
          <a:prstGeom prst="rect">
            <a:avLst/>
          </a:prstGeom>
        </p:spPr>
      </p:pic>
      <p:sp>
        <p:nvSpPr>
          <p:cNvPr id="50" name="TextBox 49">
            <a:extLst>
              <a:ext uri="{FF2B5EF4-FFF2-40B4-BE49-F238E27FC236}">
                <a16:creationId xmlns:a16="http://schemas.microsoft.com/office/drawing/2014/main" id="{F4B8C653-B131-4718-94F5-74F42F543F3D}"/>
              </a:ext>
            </a:extLst>
          </p:cNvPr>
          <p:cNvSpPr txBox="1"/>
          <p:nvPr/>
        </p:nvSpPr>
        <p:spPr>
          <a:xfrm>
            <a:off x="5206058" y="4475655"/>
            <a:ext cx="1398784" cy="400110"/>
          </a:xfrm>
          <a:prstGeom prst="rect">
            <a:avLst/>
          </a:prstGeom>
          <a:noFill/>
        </p:spPr>
        <p:txBody>
          <a:bodyPr wrap="square" rtlCol="0">
            <a:spAutoFit/>
          </a:bodyPr>
          <a:lstStyle/>
          <a:p>
            <a:pPr algn="ctr"/>
            <a:r>
              <a:rPr lang="en-US" sz="1000" b="1" dirty="0"/>
              <a:t>Jacket from </a:t>
            </a:r>
          </a:p>
          <a:p>
            <a:pPr algn="ctr"/>
            <a:r>
              <a:rPr lang="en-US" sz="1000" b="1" i="1" dirty="0"/>
              <a:t>The Wonder Years</a:t>
            </a:r>
            <a:endParaRPr lang="en-US" sz="800" b="1" i="1" dirty="0"/>
          </a:p>
        </p:txBody>
      </p:sp>
      <p:sp>
        <p:nvSpPr>
          <p:cNvPr id="47" name="Text Placeholder 4">
            <a:extLst>
              <a:ext uri="{FF2B5EF4-FFF2-40B4-BE49-F238E27FC236}">
                <a16:creationId xmlns:a16="http://schemas.microsoft.com/office/drawing/2014/main" id="{B484BA1B-7B76-442C-8F63-180A87D3BCC6}"/>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Vol. II – Culture &amp; change</a:t>
            </a:r>
          </a:p>
        </p:txBody>
      </p:sp>
    </p:spTree>
    <p:extLst>
      <p:ext uri="{BB962C8B-B14F-4D97-AF65-F5344CB8AC3E}">
        <p14:creationId xmlns:p14="http://schemas.microsoft.com/office/powerpoint/2010/main" val="30497582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34348</TotalTime>
  <Words>6875</Words>
  <Application>Microsoft Office PowerPoint</Application>
  <PresentationFormat>On-screen Show (4:3)</PresentationFormat>
  <Paragraphs>953</Paragraphs>
  <Slides>55</Slides>
  <Notes>1</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55</vt:i4>
      </vt:variant>
    </vt:vector>
  </HeadingPairs>
  <TitlesOfParts>
    <vt:vector size="69" baseType="lpstr">
      <vt:lpstr>Arial</vt:lpstr>
      <vt:lpstr>Calibri</vt:lpstr>
      <vt:lpstr>Segoe Script</vt:lpstr>
      <vt:lpstr>Trebuchet MS</vt:lpstr>
      <vt:lpstr>Wingdings</vt:lpstr>
      <vt:lpstr>Custom Design</vt:lpstr>
      <vt:lpstr>1_Custom Design</vt:lpstr>
      <vt:lpstr>Office Theme</vt:lpstr>
      <vt:lpstr>2_Custom Design</vt:lpstr>
      <vt:lpstr>3_Custom Design</vt:lpstr>
      <vt:lpstr>4_Custom Design</vt:lpstr>
      <vt:lpstr>53_Custom Design</vt:lpstr>
      <vt:lpstr>54_Custom Design</vt:lpstr>
      <vt:lpstr>5_Custom Design</vt:lpstr>
      <vt:lpstr>PowerPoint Presentation</vt:lpstr>
      <vt:lpstr>Contents</vt:lpstr>
      <vt:lpstr>PowerPoint Presentation</vt:lpstr>
      <vt:lpstr>PowerPoint Presentation</vt:lpstr>
      <vt:lpstr>Hundreds Of Ad-Supported TV Shows Contribute To Commerce, Culture &amp; Change…These Are Just A Few </vt:lpstr>
      <vt:lpstr>PowerPoint Presentation</vt:lpstr>
      <vt:lpstr>Before We Dive In Though, It’s Pop(ular) Quiz Time! Theme: How TV Drives Culture &amp; Change </vt:lpstr>
      <vt:lpstr>PowerPoint Presentation</vt:lpstr>
      <vt:lpstr>Ad-Supported TV Has Had A Long History Of Cultural Relevance  And Remains An Integral Part Of American Society</vt:lpstr>
      <vt:lpstr>Today, TV Shows &amp; Characters Continue To Inspire Real-Life Fashion Trends</vt:lpstr>
      <vt:lpstr>These TV Fashions Have Even Inspired Entire Clothing Lines At Major Retailers</vt:lpstr>
      <vt:lpstr>Beyond Fashion, Television And TV-Related Personalities Influence Everything From Books To Broadway</vt:lpstr>
      <vt:lpstr>It’s Not Just Broadway Either, Many TV Personalities “Take Their Show On The Road” To Further Engage Fans Through Live Tours</vt:lpstr>
      <vt:lpstr>Across America, People Line Up For Hours To Audition For Their Favorite Reality Competition Show In Search Of Fame &amp; Fortune</vt:lpstr>
      <vt:lpstr>People Have Such Love For TV Shows That Many Cities  Offer Tours Of The Locations Where Scenes Were Shot</vt:lpstr>
      <vt:lpstr>Fans Can Do More Than Just Watch Their Favorite Shows,  They Can Experience Them In “Real Life” Too</vt:lpstr>
      <vt:lpstr>There’s Also A Huge Nostalgia Factor With “Classic TV” Which Manifests Itself In A Variety Of Ways</vt:lpstr>
      <vt:lpstr>PowerPoint Presentation</vt:lpstr>
      <vt:lpstr>Ad-Supported TV Has Some Of The Most Viral Content On YouTube</vt:lpstr>
      <vt:lpstr>In Particular, Many Popular Sketches From TV Comedy Programs &amp; Late Night Talk Shows Go Viral Nearly Instantly</vt:lpstr>
      <vt:lpstr>The Internet Also Loves To Repurpose TV Content As Memes</vt:lpstr>
      <vt:lpstr>For Many, TV Show Phrases Are A Part Of Our Online Vocabulary,  Often Without Us Even Realizing Where They Originated From</vt:lpstr>
      <vt:lpstr>PowerPoint Presentation</vt:lpstr>
      <vt:lpstr>Big-Name Brands Become So Linked With Their Slogans, You Can’t Help But Hear Them In Your Mind When You See Them</vt:lpstr>
      <vt:lpstr>And We’re Sure That Many Of You Have Had These Jingles Stuck In Your Head For A While At One Point Or Another</vt:lpstr>
      <vt:lpstr>TV Commercial Characters Often Become Pop Culture Icons In Their Own Right And Can Aid In Driving Revenues</vt:lpstr>
      <vt:lpstr>PowerPoint Presentation</vt:lpstr>
      <vt:lpstr>Many Baby Names Soared In Popularity After Being Inspired By  Well-Liked TV Show Characters</vt:lpstr>
      <vt:lpstr>TV Shows Can Also Launch Cultural Phenomenon Such As The Zombie Craze That Has Recently Swept The Country</vt:lpstr>
      <vt:lpstr>“TV As A Cultural Phenomenon” Case Study: What Happens When McDonald’s Runs Out Of Their Limited Edition Szechuan Sauce?</vt:lpstr>
      <vt:lpstr>PowerPoint Presentation</vt:lpstr>
      <vt:lpstr>From Waking Up To Winding Down, Some Of America’s Most Well-Known Personalities Are Found On TV Throughout The Day</vt:lpstr>
      <vt:lpstr>Several Of Today’s Hottest Up-and-Coming Movie Actors, Highest Paid Stars &amp; Blockbuster Headliners Had Their Big Break In TV</vt:lpstr>
      <vt:lpstr>Many Of Today’s Biggest Musicians Also Had Their Big Break In TV</vt:lpstr>
      <vt:lpstr>Television Has Turned Many Athletes Into Bona Fide Celebrities &amp; Household Names…And Also Made Them Very Wealthy</vt:lpstr>
      <vt:lpstr>The Passion of Reality TV Viewers Has The Power To Launch Everyday People To Astonishing Levels Of Fame…And Millions Of Social Media Followers</vt:lpstr>
      <vt:lpstr>Television Also Has The Ability To Create “Instant” Celebrities Who, In Turn, Become Viral Sensations</vt:lpstr>
      <vt:lpstr>And Of Course, A Reality TV Star Became The  45th President Of The United States</vt:lpstr>
      <vt:lpstr>PowerPoint Presentation</vt:lpstr>
      <vt:lpstr>TV Has The Ability To Create Curiosity In Very Niche Subjects And Turn People Enthusiastically Into Ultracrepidarians</vt:lpstr>
      <vt:lpstr>In Fact, TV Shows - Many Of Them Fiction - Can Actually Influence, And Even Alter, People’s Thoughts &amp; Beliefs</vt:lpstr>
      <vt:lpstr>Because Of This, The Influence Of Television Shows Is Studied From A Cultural Standpoint At Many Major Universities</vt:lpstr>
      <vt:lpstr>Recently, The Rise Of Certain Popular TV Show Genres Has Coincided With A Rise In Interest Among Particular Fields Of Study In College</vt:lpstr>
      <vt:lpstr>This Interest In Occupations Popularized By TV Has Continued Past Graduation And Into People’s Professional Careers</vt:lpstr>
      <vt:lpstr>PowerPoint Presentation</vt:lpstr>
      <vt:lpstr>Investigative TV News Reporting Has The Ability To Influence Society, Public Policy &amp; The Law </vt:lpstr>
      <vt:lpstr>TV Programs &amp; Their “Scale Of Voice” Have The Power  To Change Opinions And Perceptions Around Social Issues</vt:lpstr>
      <vt:lpstr>PowerPoint Presentation</vt:lpstr>
      <vt:lpstr>PowerPoint Presentation</vt:lpstr>
      <vt:lpstr>TV’s Scale Drives Awareness For Many Health &amp; Social Causes While Raising Millions Through Widescale Fundraising Efforts</vt:lpstr>
      <vt:lpstr>TV Networks Also Organize Huge Charitable Events While Allowing Fans To Engage In-Person With Their Favorite Stars</vt:lpstr>
      <vt:lpstr>Many TV Shows &amp; Personalities Invest Their Time, Money &amp; Effort Into Their Favorite Causes As Well</vt:lpstr>
      <vt:lpstr>The Cultural Commitment From TV Content Is Unrivaled</vt:lpstr>
      <vt:lpstr>Let’s Check To See How You Did On The Pop(ular) Quiz! Remember, The Theme Is “How TV Drives Culture &amp; Change”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Karolina Guillen</cp:lastModifiedBy>
  <cp:revision>3620</cp:revision>
  <cp:lastPrinted>2017-10-23T17:02:02Z</cp:lastPrinted>
  <dcterms:created xsi:type="dcterms:W3CDTF">2015-07-02T18:13:14Z</dcterms:created>
  <dcterms:modified xsi:type="dcterms:W3CDTF">2019-05-29T20:28:39Z</dcterms:modified>
</cp:coreProperties>
</file>