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52" r:id="rId2"/>
    <p:sldMasterId id="2147483655" r:id="rId3"/>
    <p:sldMasterId id="2147483658" r:id="rId4"/>
    <p:sldMasterId id="2147483663" r:id="rId5"/>
    <p:sldMasterId id="2147483667" r:id="rId6"/>
    <p:sldMasterId id="2147483686" r:id="rId7"/>
    <p:sldMasterId id="2147483698" r:id="rId8"/>
    <p:sldMasterId id="2147483710" r:id="rId9"/>
  </p:sldMasterIdLst>
  <p:notesMasterIdLst>
    <p:notesMasterId r:id="rId50"/>
  </p:notesMasterIdLst>
  <p:handoutMasterIdLst>
    <p:handoutMasterId r:id="rId51"/>
  </p:handoutMasterIdLst>
  <p:sldIdLst>
    <p:sldId id="350" r:id="rId10"/>
    <p:sldId id="640" r:id="rId11"/>
    <p:sldId id="636" r:id="rId12"/>
    <p:sldId id="685" r:id="rId13"/>
    <p:sldId id="637" r:id="rId14"/>
    <p:sldId id="717" r:id="rId15"/>
    <p:sldId id="720" r:id="rId16"/>
    <p:sldId id="648" r:id="rId17"/>
    <p:sldId id="647" r:id="rId18"/>
    <p:sldId id="649" r:id="rId19"/>
    <p:sldId id="665" r:id="rId20"/>
    <p:sldId id="642" r:id="rId21"/>
    <p:sldId id="608" r:id="rId22"/>
    <p:sldId id="641" r:id="rId23"/>
    <p:sldId id="606" r:id="rId24"/>
    <p:sldId id="607" r:id="rId25"/>
    <p:sldId id="644" r:id="rId26"/>
    <p:sldId id="645" r:id="rId27"/>
    <p:sldId id="723" r:id="rId28"/>
    <p:sldId id="609" r:id="rId29"/>
    <p:sldId id="646" r:id="rId30"/>
    <p:sldId id="684" r:id="rId31"/>
    <p:sldId id="711" r:id="rId32"/>
    <p:sldId id="676" r:id="rId33"/>
    <p:sldId id="668" r:id="rId34"/>
    <p:sldId id="603" r:id="rId35"/>
    <p:sldId id="604" r:id="rId36"/>
    <p:sldId id="700" r:id="rId37"/>
    <p:sldId id="693" r:id="rId38"/>
    <p:sldId id="618" r:id="rId39"/>
    <p:sldId id="659" r:id="rId40"/>
    <p:sldId id="613" r:id="rId41"/>
    <p:sldId id="617" r:id="rId42"/>
    <p:sldId id="614" r:id="rId43"/>
    <p:sldId id="620" r:id="rId44"/>
    <p:sldId id="619" r:id="rId45"/>
    <p:sldId id="719" r:id="rId46"/>
    <p:sldId id="721" r:id="rId47"/>
    <p:sldId id="722" r:id="rId48"/>
    <p:sldId id="667" r:id="rId4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C8A0"/>
    <a:srgbClr val="8064A2"/>
    <a:srgbClr val="FAB982"/>
    <a:srgbClr val="5383B7"/>
    <a:srgbClr val="FFFFCC"/>
    <a:srgbClr val="CC9900"/>
    <a:srgbClr val="CC6600"/>
    <a:srgbClr val="FF9999"/>
    <a:srgbClr val="9CE0C9"/>
    <a:srgbClr val="7CD6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4658" autoAdjust="0"/>
  </p:normalViewPr>
  <p:slideViewPr>
    <p:cSldViewPr snapToGrid="0" snapToObjects="1">
      <p:cViewPr varScale="1">
        <p:scale>
          <a:sx n="108" d="100"/>
          <a:sy n="108" d="100"/>
        </p:scale>
        <p:origin x="1716" y="102"/>
      </p:cViewPr>
      <p:guideLst>
        <p:guide orient="horz" pos="2160"/>
        <p:guide pos="2880"/>
      </p:guideLst>
    </p:cSldViewPr>
  </p:slideViewPr>
  <p:outlineViewPr>
    <p:cViewPr>
      <p:scale>
        <a:sx n="33" d="100"/>
        <a:sy n="33" d="100"/>
      </p:scale>
      <p:origin x="0" y="-1585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u="sng" dirty="0">
                <a:solidFill>
                  <a:schemeClr val="tx1"/>
                </a:solidFill>
              </a:rPr>
              <a:t>Ad-Supported</a:t>
            </a:r>
            <a:r>
              <a:rPr lang="en-US" u="sng" baseline="0" dirty="0">
                <a:solidFill>
                  <a:schemeClr val="tx1"/>
                </a:solidFill>
              </a:rPr>
              <a:t> TV Networks: Five-Year Annual Expenses Trend</a:t>
            </a:r>
          </a:p>
          <a:p>
            <a:pPr>
              <a:defRPr>
                <a:solidFill>
                  <a:schemeClr val="tx1"/>
                </a:solidFill>
              </a:defRPr>
            </a:pPr>
            <a:r>
              <a:rPr lang="en-US" sz="1600" i="1" baseline="0" dirty="0">
                <a:solidFill>
                  <a:schemeClr val="tx1"/>
                </a:solidFill>
              </a:rPr>
              <a:t>(in billions)</a:t>
            </a:r>
            <a:endParaRPr lang="en-US" sz="1600" i="1" dirty="0">
              <a:solidFill>
                <a:schemeClr val="tx1"/>
              </a:solidFill>
            </a:endParaRPr>
          </a:p>
        </c:rich>
      </c:tx>
      <c:layout>
        <c:manualLayout>
          <c:xMode val="edge"/>
          <c:yMode val="edge"/>
          <c:x val="0.1130392971986837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Programming Costs</c:v>
                </c:pt>
              </c:strCache>
            </c:strRef>
          </c:tx>
          <c:spPr>
            <a:solidFill>
              <a:srgbClr val="5383B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2016</c:v>
                </c:pt>
                <c:pt idx="1">
                  <c:v>2017</c:v>
                </c:pt>
                <c:pt idx="2">
                  <c:v>2018</c:v>
                </c:pt>
                <c:pt idx="3">
                  <c:v>2019</c:v>
                </c:pt>
                <c:pt idx="4">
                  <c:v>2020</c:v>
                </c:pt>
              </c:strCache>
            </c:strRef>
          </c:cat>
          <c:val>
            <c:numRef>
              <c:f>Sheet1!$B$2:$B$6</c:f>
              <c:numCache>
                <c:formatCode>"$"#,##0.0</c:formatCode>
                <c:ptCount val="5"/>
                <c:pt idx="0">
                  <c:v>51.672699999999999</c:v>
                </c:pt>
                <c:pt idx="1">
                  <c:v>53.242801999999998</c:v>
                </c:pt>
                <c:pt idx="2">
                  <c:v>56.822989</c:v>
                </c:pt>
                <c:pt idx="3">
                  <c:v>58.121822000000002</c:v>
                </c:pt>
                <c:pt idx="4">
                  <c:v>61.731574000000002</c:v>
                </c:pt>
              </c:numCache>
            </c:numRef>
          </c:val>
          <c:extLst>
            <c:ext xmlns:c16="http://schemas.microsoft.com/office/drawing/2014/chart" uri="{C3380CC4-5D6E-409C-BE32-E72D297353CC}">
              <c16:uniqueId val="{00000000-6832-42F7-9B28-A077837662DD}"/>
            </c:ext>
          </c:extLst>
        </c:ser>
        <c:ser>
          <c:idx val="1"/>
          <c:order val="1"/>
          <c:tx>
            <c:strRef>
              <c:f>Sheet1!$C$1</c:f>
              <c:strCache>
                <c:ptCount val="1"/>
                <c:pt idx="0">
                  <c:v>Salaries, Taxes &amp; Other Expenses</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2016</c:v>
                </c:pt>
                <c:pt idx="1">
                  <c:v>2017</c:v>
                </c:pt>
                <c:pt idx="2">
                  <c:v>2018</c:v>
                </c:pt>
                <c:pt idx="3">
                  <c:v>2019</c:v>
                </c:pt>
                <c:pt idx="4">
                  <c:v>2020</c:v>
                </c:pt>
              </c:strCache>
            </c:strRef>
          </c:cat>
          <c:val>
            <c:numRef>
              <c:f>Sheet1!$C$2:$C$6</c:f>
              <c:numCache>
                <c:formatCode>"$"#,##0.0</c:formatCode>
                <c:ptCount val="5"/>
                <c:pt idx="0">
                  <c:v>10.889792999999999</c:v>
                </c:pt>
                <c:pt idx="1">
                  <c:v>10.891164</c:v>
                </c:pt>
                <c:pt idx="2">
                  <c:v>11.135548999999999</c:v>
                </c:pt>
                <c:pt idx="3">
                  <c:v>11.336383</c:v>
                </c:pt>
                <c:pt idx="4">
                  <c:v>11.521736000000001</c:v>
                </c:pt>
              </c:numCache>
            </c:numRef>
          </c:val>
          <c:extLst>
            <c:ext xmlns:c16="http://schemas.microsoft.com/office/drawing/2014/chart" uri="{C3380CC4-5D6E-409C-BE32-E72D297353CC}">
              <c16:uniqueId val="{00000003-6832-42F7-9B28-A077837662DD}"/>
            </c:ext>
          </c:extLst>
        </c:ser>
        <c:dLbls>
          <c:dLblPos val="ctr"/>
          <c:showLegendKey val="0"/>
          <c:showVal val="1"/>
          <c:showCatName val="0"/>
          <c:showSerName val="0"/>
          <c:showPercent val="0"/>
          <c:showBubbleSize val="0"/>
        </c:dLbls>
        <c:gapWidth val="150"/>
        <c:overlap val="100"/>
        <c:axId val="41304832"/>
        <c:axId val="41306368"/>
      </c:barChart>
      <c:catAx>
        <c:axId val="41304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1306368"/>
        <c:crosses val="autoZero"/>
        <c:auto val="1"/>
        <c:lblAlgn val="ctr"/>
        <c:lblOffset val="100"/>
        <c:noMultiLvlLbl val="0"/>
      </c:catAx>
      <c:valAx>
        <c:axId val="41306368"/>
        <c:scaling>
          <c:orientation val="minMax"/>
        </c:scaling>
        <c:delete val="1"/>
        <c:axPos val="l"/>
        <c:numFmt formatCode="&quot;$&quot;#,##0.0" sourceLinked="1"/>
        <c:majorTickMark val="none"/>
        <c:minorTickMark val="none"/>
        <c:tickLblPos val="nextTo"/>
        <c:crossAx val="41304832"/>
        <c:crosses val="autoZero"/>
        <c:crossBetween val="between"/>
      </c:valAx>
      <c:spPr>
        <a:noFill/>
        <a:ln>
          <a:noFill/>
        </a:ln>
        <a:effectLst/>
      </c:spPr>
    </c:plotArea>
    <c:legend>
      <c:legendPos val="b"/>
      <c:layout>
        <c:manualLayout>
          <c:xMode val="edge"/>
          <c:yMode val="edge"/>
          <c:x val="0.16427067230145675"/>
          <c:y val="0.93332536458792503"/>
          <c:w val="0.67145853690961688"/>
          <c:h val="6.667463541207484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50" normalizeH="0" baseline="0">
                <a:solidFill>
                  <a:schemeClr val="tx1"/>
                </a:solidFill>
                <a:latin typeface="+mj-lt"/>
                <a:ea typeface="+mj-ea"/>
                <a:cs typeface="+mj-cs"/>
              </a:defRPr>
            </a:pPr>
            <a:r>
              <a:rPr lang="en-US" sz="1800" b="1" u="sng" dirty="0">
                <a:solidFill>
                  <a:schemeClr val="tx1"/>
                </a:solidFill>
              </a:rPr>
              <a:t>Home Improvement Category:</a:t>
            </a:r>
            <a:r>
              <a:rPr lang="en-US" sz="1800" b="1" u="sng" baseline="0" dirty="0">
                <a:solidFill>
                  <a:schemeClr val="tx1"/>
                </a:solidFill>
              </a:rPr>
              <a:t> U.S. Revenues</a:t>
            </a:r>
          </a:p>
          <a:p>
            <a:pPr>
              <a:defRPr sz="1800" b="1">
                <a:solidFill>
                  <a:schemeClr val="tx1"/>
                </a:solidFill>
              </a:defRPr>
            </a:pPr>
            <a:r>
              <a:rPr lang="en-US" sz="1400" b="1" i="1" baseline="0" dirty="0">
                <a:solidFill>
                  <a:schemeClr val="tx1"/>
                </a:solidFill>
              </a:rPr>
              <a:t>(in billions)</a:t>
            </a:r>
            <a:endParaRPr lang="en-US" sz="1400" b="1" i="1" dirty="0">
              <a:solidFill>
                <a:schemeClr val="tx1"/>
              </a:solidFill>
            </a:endParaRPr>
          </a:p>
        </c:rich>
      </c:tx>
      <c:overlay val="0"/>
      <c:spPr>
        <a:noFill/>
        <a:ln>
          <a:noFill/>
        </a:ln>
        <a:effectLst/>
      </c:spPr>
      <c:txPr>
        <a:bodyPr rot="0" spcFirstLastPara="1" vertOverflow="ellipsis" vert="horz" wrap="square" anchor="ctr" anchorCtr="1"/>
        <a:lstStyle/>
        <a:p>
          <a:pPr>
            <a:defRPr sz="1800" b="1" i="0" u="none" strike="noStrike" kern="1200" cap="none" spc="50" normalizeH="0" baseline="0">
              <a:solidFill>
                <a:schemeClr val="tx1"/>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5383B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Sheet1!$A$2:$A$10</c:f>
              <c:numCache>
                <c:formatCode>General</c:formatCode>
                <c:ptCount val="9"/>
                <c:pt idx="0">
                  <c:v>1998</c:v>
                </c:pt>
                <c:pt idx="1">
                  <c:v>1999</c:v>
                </c:pt>
                <c:pt idx="2">
                  <c:v>2000</c:v>
                </c:pt>
                <c:pt idx="3">
                  <c:v>2001</c:v>
                </c:pt>
                <c:pt idx="4">
                  <c:v>2002</c:v>
                </c:pt>
                <c:pt idx="5">
                  <c:v>2003</c:v>
                </c:pt>
                <c:pt idx="6">
                  <c:v>2004</c:v>
                </c:pt>
                <c:pt idx="7">
                  <c:v>2005</c:v>
                </c:pt>
                <c:pt idx="8">
                  <c:v>2006</c:v>
                </c:pt>
              </c:numCache>
            </c:numRef>
          </c:cat>
          <c:val>
            <c:numRef>
              <c:f>Sheet1!$B$2:$B$10</c:f>
              <c:numCache>
                <c:formatCode>"$"#,##0.0</c:formatCode>
                <c:ptCount val="9"/>
                <c:pt idx="0">
                  <c:v>43.549500000000002</c:v>
                </c:pt>
                <c:pt idx="1">
                  <c:v>54.339599999999997</c:v>
                </c:pt>
                <c:pt idx="2">
                  <c:v>64.516559000000001</c:v>
                </c:pt>
                <c:pt idx="3">
                  <c:v>75.664108000000013</c:v>
                </c:pt>
                <c:pt idx="4">
                  <c:v>84.738</c:v>
                </c:pt>
                <c:pt idx="5">
                  <c:v>95.653999999999996</c:v>
                </c:pt>
                <c:pt idx="6">
                  <c:v>109.55800000000001</c:v>
                </c:pt>
                <c:pt idx="7">
                  <c:v>120.262</c:v>
                </c:pt>
                <c:pt idx="8">
                  <c:v>125.949</c:v>
                </c:pt>
              </c:numCache>
            </c:numRef>
          </c:val>
          <c:extLst>
            <c:ext xmlns:c16="http://schemas.microsoft.com/office/drawing/2014/chart" uri="{C3380CC4-5D6E-409C-BE32-E72D297353CC}">
              <c16:uniqueId val="{00000000-7DA2-4EBB-8C3C-335D33BAB559}"/>
            </c:ext>
          </c:extLst>
        </c:ser>
        <c:dLbls>
          <c:dLblPos val="outEnd"/>
          <c:showLegendKey val="0"/>
          <c:showVal val="1"/>
          <c:showCatName val="0"/>
          <c:showSerName val="0"/>
          <c:showPercent val="0"/>
          <c:showBubbleSize val="0"/>
        </c:dLbls>
        <c:gapWidth val="80"/>
        <c:overlap val="25"/>
        <c:axId val="41304064"/>
        <c:axId val="41514112"/>
      </c:barChart>
      <c:catAx>
        <c:axId val="41304064"/>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97" b="1" i="0" u="none" strike="noStrike" kern="1200" cap="none" spc="20" normalizeH="0" baseline="0">
                <a:solidFill>
                  <a:schemeClr val="tx1"/>
                </a:solidFill>
                <a:latin typeface="+mn-lt"/>
                <a:ea typeface="+mn-ea"/>
                <a:cs typeface="+mn-cs"/>
              </a:defRPr>
            </a:pPr>
            <a:endParaRPr lang="en-US"/>
          </a:p>
        </c:txPr>
        <c:crossAx val="41514112"/>
        <c:crosses val="autoZero"/>
        <c:auto val="1"/>
        <c:lblAlgn val="ctr"/>
        <c:lblOffset val="100"/>
        <c:noMultiLvlLbl val="0"/>
      </c:catAx>
      <c:valAx>
        <c:axId val="41514112"/>
        <c:scaling>
          <c:orientation val="minMax"/>
        </c:scaling>
        <c:delete val="1"/>
        <c:axPos val="l"/>
        <c:numFmt formatCode="&quot;$&quot;#,##0.0" sourceLinked="1"/>
        <c:majorTickMark val="none"/>
        <c:minorTickMark val="none"/>
        <c:tickLblPos val="nextTo"/>
        <c:crossAx val="41304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50" normalizeH="0" baseline="0">
                <a:solidFill>
                  <a:schemeClr val="tx1"/>
                </a:solidFill>
                <a:latin typeface="+mj-lt"/>
                <a:ea typeface="+mj-ea"/>
                <a:cs typeface="+mj-cs"/>
              </a:defRPr>
            </a:pPr>
            <a:r>
              <a:rPr lang="en-US" sz="1800" b="1" u="sng" dirty="0">
                <a:solidFill>
                  <a:schemeClr val="tx1"/>
                </a:solidFill>
              </a:rPr>
              <a:t>Food Category:</a:t>
            </a:r>
            <a:r>
              <a:rPr lang="en-US" sz="1800" b="1" u="sng" baseline="0" dirty="0">
                <a:solidFill>
                  <a:schemeClr val="tx1"/>
                </a:solidFill>
              </a:rPr>
              <a:t> U.S. Revenues</a:t>
            </a:r>
          </a:p>
          <a:p>
            <a:pPr>
              <a:defRPr sz="1800" b="1">
                <a:solidFill>
                  <a:schemeClr val="tx1"/>
                </a:solidFill>
              </a:defRPr>
            </a:pPr>
            <a:r>
              <a:rPr lang="en-US" sz="1400" b="1" i="1" baseline="0" dirty="0">
                <a:solidFill>
                  <a:schemeClr val="tx1"/>
                </a:solidFill>
              </a:rPr>
              <a:t>(in billions)</a:t>
            </a:r>
            <a:endParaRPr lang="en-US" sz="1400" b="1" i="1" dirty="0">
              <a:solidFill>
                <a:schemeClr val="tx1"/>
              </a:solidFill>
            </a:endParaRPr>
          </a:p>
        </c:rich>
      </c:tx>
      <c:overlay val="0"/>
      <c:spPr>
        <a:noFill/>
        <a:ln>
          <a:noFill/>
        </a:ln>
        <a:effectLst/>
      </c:spPr>
      <c:txPr>
        <a:bodyPr rot="0" spcFirstLastPara="1" vertOverflow="ellipsis" vert="horz" wrap="square" anchor="ctr" anchorCtr="1"/>
        <a:lstStyle/>
        <a:p>
          <a:pPr>
            <a:defRPr sz="1800" b="1" i="0" u="none" strike="noStrike" kern="1200" cap="none" spc="50" normalizeH="0" baseline="0">
              <a:solidFill>
                <a:schemeClr val="tx1"/>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5383B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Sheet1!$B$2:$B$12</c:f>
              <c:numCache>
                <c:formatCode>"$"#,##0.0</c:formatCode>
                <c:ptCount val="11"/>
                <c:pt idx="0">
                  <c:v>16.4402644</c:v>
                </c:pt>
                <c:pt idx="1">
                  <c:v>17.561225</c:v>
                </c:pt>
                <c:pt idx="2">
                  <c:v>18.627587399999996</c:v>
                </c:pt>
                <c:pt idx="3">
                  <c:v>19.998881699999998</c:v>
                </c:pt>
                <c:pt idx="4">
                  <c:v>22.511518199999998</c:v>
                </c:pt>
                <c:pt idx="5">
                  <c:v>25.387181999999999</c:v>
                </c:pt>
                <c:pt idx="6">
                  <c:v>27.382159999999999</c:v>
                </c:pt>
                <c:pt idx="7">
                  <c:v>29.739414</c:v>
                </c:pt>
                <c:pt idx="8">
                  <c:v>32.020784999999997</c:v>
                </c:pt>
                <c:pt idx="9">
                  <c:v>32.491491000000003</c:v>
                </c:pt>
                <c:pt idx="10">
                  <c:v>34.283093999999998</c:v>
                </c:pt>
              </c:numCache>
            </c:numRef>
          </c:val>
          <c:extLst>
            <c:ext xmlns:c16="http://schemas.microsoft.com/office/drawing/2014/chart" uri="{C3380CC4-5D6E-409C-BE32-E72D297353CC}">
              <c16:uniqueId val="{00000000-C5ED-4781-938A-430440E1454C}"/>
            </c:ext>
          </c:extLst>
        </c:ser>
        <c:dLbls>
          <c:dLblPos val="outEnd"/>
          <c:showLegendKey val="0"/>
          <c:showVal val="1"/>
          <c:showCatName val="0"/>
          <c:showSerName val="0"/>
          <c:showPercent val="0"/>
          <c:showBubbleSize val="0"/>
        </c:dLbls>
        <c:gapWidth val="80"/>
        <c:overlap val="25"/>
        <c:axId val="96097792"/>
        <c:axId val="96100736"/>
      </c:barChart>
      <c:catAx>
        <c:axId val="96097792"/>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97" b="1" i="0" u="none" strike="noStrike" kern="1200" cap="none" spc="20" normalizeH="0" baseline="0">
                <a:solidFill>
                  <a:schemeClr val="tx1"/>
                </a:solidFill>
                <a:latin typeface="+mn-lt"/>
                <a:ea typeface="+mn-ea"/>
                <a:cs typeface="+mn-cs"/>
              </a:defRPr>
            </a:pPr>
            <a:endParaRPr lang="en-US"/>
          </a:p>
        </c:txPr>
        <c:crossAx val="96100736"/>
        <c:crosses val="autoZero"/>
        <c:auto val="1"/>
        <c:lblAlgn val="ctr"/>
        <c:lblOffset val="100"/>
        <c:noMultiLvlLbl val="0"/>
      </c:catAx>
      <c:valAx>
        <c:axId val="96100736"/>
        <c:scaling>
          <c:orientation val="minMax"/>
        </c:scaling>
        <c:delete val="1"/>
        <c:axPos val="l"/>
        <c:numFmt formatCode="&quot;$&quot;#,##0.0" sourceLinked="1"/>
        <c:majorTickMark val="none"/>
        <c:minorTickMark val="none"/>
        <c:tickLblPos val="nextTo"/>
        <c:crossAx val="96097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i="1" dirty="0">
                <a:solidFill>
                  <a:schemeClr val="tx1"/>
                </a:solidFill>
              </a:rPr>
              <a:t>Dining Out</a:t>
            </a:r>
            <a:r>
              <a:rPr lang="en-US" dirty="0">
                <a:solidFill>
                  <a:schemeClr val="tx1"/>
                </a:solidFill>
              </a:rPr>
              <a:t>: Average Annual Expenditures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2000</c:v>
                </c:pt>
                <c:pt idx="1">
                  <c:v>2010</c:v>
                </c:pt>
                <c:pt idx="2">
                  <c:v>2016</c:v>
                </c:pt>
              </c:numCache>
            </c:numRef>
          </c:cat>
          <c:val>
            <c:numRef>
              <c:f>Sheet1!$B$2:$B$4</c:f>
              <c:numCache>
                <c:formatCode>"$"#,##0</c:formatCode>
                <c:ptCount val="3"/>
                <c:pt idx="0">
                  <c:v>2137</c:v>
                </c:pt>
                <c:pt idx="1">
                  <c:v>2505</c:v>
                </c:pt>
                <c:pt idx="2">
                  <c:v>3154</c:v>
                </c:pt>
              </c:numCache>
            </c:numRef>
          </c:val>
          <c:extLst>
            <c:ext xmlns:c16="http://schemas.microsoft.com/office/drawing/2014/chart" uri="{C3380CC4-5D6E-409C-BE32-E72D297353CC}">
              <c16:uniqueId val="{00000000-2351-470D-86B7-9E362E7BFDD1}"/>
            </c:ext>
          </c:extLst>
        </c:ser>
        <c:dLbls>
          <c:dLblPos val="outEnd"/>
          <c:showLegendKey val="0"/>
          <c:showVal val="1"/>
          <c:showCatName val="0"/>
          <c:showSerName val="0"/>
          <c:showPercent val="0"/>
          <c:showBubbleSize val="0"/>
        </c:dLbls>
        <c:gapWidth val="219"/>
        <c:overlap val="-27"/>
        <c:axId val="106862080"/>
        <c:axId val="106918272"/>
      </c:barChart>
      <c:catAx>
        <c:axId val="1068620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6918272"/>
        <c:crosses val="autoZero"/>
        <c:auto val="1"/>
        <c:lblAlgn val="ctr"/>
        <c:lblOffset val="100"/>
        <c:noMultiLvlLbl val="0"/>
      </c:catAx>
      <c:valAx>
        <c:axId val="106918272"/>
        <c:scaling>
          <c:orientation val="minMax"/>
        </c:scaling>
        <c:delete val="1"/>
        <c:axPos val="l"/>
        <c:numFmt formatCode="&quot;$&quot;#,##0" sourceLinked="1"/>
        <c:majorTickMark val="none"/>
        <c:minorTickMark val="none"/>
        <c:tickLblPos val="nextTo"/>
        <c:crossAx val="106862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u="sng" dirty="0">
                <a:solidFill>
                  <a:schemeClr val="tx1"/>
                </a:solidFill>
              </a:rPr>
              <a:t>Overall Rating from Open Table</a:t>
            </a:r>
          </a:p>
          <a:p>
            <a:pPr>
              <a:defRPr sz="1400">
                <a:solidFill>
                  <a:schemeClr val="tx1"/>
                </a:solidFill>
              </a:defRPr>
            </a:pPr>
            <a:r>
              <a:rPr lang="en-US" sz="1200" i="1" dirty="0">
                <a:solidFill>
                  <a:schemeClr val="tx1"/>
                </a:solidFill>
              </a:rPr>
              <a:t>out of 5 stars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Arroz</c:v>
                </c:pt>
                <c:pt idx="1">
                  <c:v>Root and Bone</c:v>
                </c:pt>
                <c:pt idx="2">
                  <c:v>Pig and Khao</c:v>
                </c:pt>
                <c:pt idx="3">
                  <c:v>Talde</c:v>
                </c:pt>
                <c:pt idx="4">
                  <c:v>Blackbelly</c:v>
                </c:pt>
                <c:pt idx="5">
                  <c:v>Juniper and Ivy</c:v>
                </c:pt>
                <c:pt idx="6">
                  <c:v>The Girl and the Goat</c:v>
                </c:pt>
                <c:pt idx="7">
                  <c:v>The Cambridge Table</c:v>
                </c:pt>
              </c:strCache>
            </c:strRef>
          </c:cat>
          <c:val>
            <c:numRef>
              <c:f>Sheet1!$B$2:$B$9</c:f>
              <c:numCache>
                <c:formatCode>General</c:formatCode>
                <c:ptCount val="8"/>
                <c:pt idx="0">
                  <c:v>4.5</c:v>
                </c:pt>
                <c:pt idx="1">
                  <c:v>4.5999999999999996</c:v>
                </c:pt>
                <c:pt idx="2">
                  <c:v>4.5999999999999996</c:v>
                </c:pt>
                <c:pt idx="3">
                  <c:v>4.5999999999999996</c:v>
                </c:pt>
                <c:pt idx="4">
                  <c:v>4.5999999999999996</c:v>
                </c:pt>
                <c:pt idx="5">
                  <c:v>4.7</c:v>
                </c:pt>
                <c:pt idx="6">
                  <c:v>4.8</c:v>
                </c:pt>
                <c:pt idx="7">
                  <c:v>4.9000000000000004</c:v>
                </c:pt>
              </c:numCache>
            </c:numRef>
          </c:val>
          <c:extLst>
            <c:ext xmlns:c16="http://schemas.microsoft.com/office/drawing/2014/chart" uri="{C3380CC4-5D6E-409C-BE32-E72D297353CC}">
              <c16:uniqueId val="{00000000-A996-47AE-BB47-037E7A8B64B0}"/>
            </c:ext>
          </c:extLst>
        </c:ser>
        <c:dLbls>
          <c:dLblPos val="inEnd"/>
          <c:showLegendKey val="0"/>
          <c:showVal val="1"/>
          <c:showCatName val="0"/>
          <c:showSerName val="0"/>
          <c:showPercent val="0"/>
          <c:showBubbleSize val="0"/>
        </c:dLbls>
        <c:gapWidth val="182"/>
        <c:axId val="109032192"/>
        <c:axId val="109034880"/>
      </c:barChart>
      <c:catAx>
        <c:axId val="10903219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9034880"/>
        <c:crosses val="autoZero"/>
        <c:auto val="1"/>
        <c:lblAlgn val="ctr"/>
        <c:lblOffset val="100"/>
        <c:noMultiLvlLbl val="0"/>
      </c:catAx>
      <c:valAx>
        <c:axId val="109034880"/>
        <c:scaling>
          <c:orientation val="minMax"/>
        </c:scaling>
        <c:delete val="1"/>
        <c:axPos val="b"/>
        <c:numFmt formatCode="General" sourceLinked="1"/>
        <c:majorTickMark val="none"/>
        <c:minorTickMark val="none"/>
        <c:tickLblPos val="nextTo"/>
        <c:crossAx val="109032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en-US" u="sng" dirty="0"/>
              <a:t>Planned Super Bowl Spending – Historical</a:t>
            </a:r>
            <a:r>
              <a:rPr lang="en-US" u="sng" baseline="0" dirty="0"/>
              <a:t> Trend</a:t>
            </a:r>
            <a:endParaRPr lang="en-US" i="1" u="sng" dirty="0"/>
          </a:p>
          <a:p>
            <a:pPr>
              <a:defRPr/>
            </a:pPr>
            <a:r>
              <a:rPr lang="en-US" sz="1200" i="1" dirty="0"/>
              <a:t>(in</a:t>
            </a:r>
            <a:r>
              <a:rPr lang="en-US" sz="1200" i="1" baseline="0" dirty="0"/>
              <a:t> billions)</a:t>
            </a:r>
            <a:endParaRPr lang="en-US" sz="1200" i="1" dirty="0"/>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2916666666666665E-2"/>
          <c:y val="0.21856657300580901"/>
          <c:w val="0.95416666666666672"/>
          <c:h val="0.57603666338582682"/>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0"/>
              <c:layout>
                <c:manualLayout>
                  <c:x val="-2.5565130030055956E-2"/>
                  <c:y val="-7.45633712820447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7A-4B56-8A64-FE735E0FBB1D}"/>
                </c:ext>
              </c:extLst>
            </c:dLbl>
            <c:dLbl>
              <c:idx val="1"/>
              <c:layout>
                <c:manualLayout>
                  <c:x val="-2.5000000000000001E-2"/>
                  <c:y val="-7.4563371282044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77A-4B56-8A64-FE735E0FBB1D}"/>
                </c:ext>
              </c:extLst>
            </c:dLbl>
            <c:dLbl>
              <c:idx val="2"/>
              <c:layout>
                <c:manualLayout>
                  <c:x val="-2.7083333333333372E-2"/>
                  <c:y val="-6.21361427350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7A-4B56-8A64-FE735E0FBB1D}"/>
                </c:ext>
              </c:extLst>
            </c:dLbl>
            <c:dLbl>
              <c:idx val="3"/>
              <c:layout>
                <c:manualLayout>
                  <c:x val="-2.7859313961180996E-2"/>
                  <c:y val="-6.83497570085410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77A-4B56-8A64-FE735E0FBB1D}"/>
                </c:ext>
              </c:extLst>
            </c:dLbl>
            <c:dLbl>
              <c:idx val="4"/>
              <c:layout>
                <c:manualLayout>
                  <c:x val="-3.5416666666666666E-2"/>
                  <c:y val="-8.0776985555548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7A-4B56-8A64-FE735E0FBB1D}"/>
                </c:ext>
              </c:extLst>
            </c:dLbl>
            <c:dLbl>
              <c:idx val="5"/>
              <c:layout>
                <c:manualLayout>
                  <c:x val="-3.7499999999999999E-2"/>
                  <c:y val="-6.8349757008541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77A-4B56-8A64-FE735E0FBB1D}"/>
                </c:ext>
              </c:extLst>
            </c:dLbl>
            <c:dLbl>
              <c:idx val="6"/>
              <c:layout>
                <c:manualLayout>
                  <c:x val="-2.9166666666666667E-2"/>
                  <c:y val="-3.1068071367518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77A-4B56-8A64-FE735E0FBB1D}"/>
                </c:ext>
              </c:extLst>
            </c:dLbl>
            <c:dLbl>
              <c:idx val="7"/>
              <c:layout>
                <c:manualLayout>
                  <c:x val="-4.7916657202704674E-2"/>
                  <c:y val="-8.0776985555548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77A-4B56-8A64-FE735E0FBB1D}"/>
                </c:ext>
              </c:extLst>
            </c:dLbl>
            <c:dLbl>
              <c:idx val="8"/>
              <c:layout>
                <c:manualLayout>
                  <c:x val="-4.1666666666666664E-2"/>
                  <c:y val="-6.83497570085410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7A-4B56-8A64-FE735E0FBB1D}"/>
                </c:ext>
              </c:extLst>
            </c:dLbl>
            <c:dLbl>
              <c:idx val="9"/>
              <c:layout>
                <c:manualLayout>
                  <c:x val="-3.9583333333333331E-2"/>
                  <c:y val="-3.7281685641022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77A-4B56-8A64-FE735E0FBB1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Sheet1!$B$2:$B$11</c:f>
              <c:numCache>
                <c:formatCode>_("$"* #,##0.0_);_("$"* \(#,##0.0\);_("$"* "-"??_);_(@_)</c:formatCode>
                <c:ptCount val="10"/>
                <c:pt idx="0">
                  <c:v>8.6999999999999993</c:v>
                </c:pt>
                <c:pt idx="1">
                  <c:v>9.5</c:v>
                </c:pt>
                <c:pt idx="2">
                  <c:v>9.6</c:v>
                </c:pt>
                <c:pt idx="3">
                  <c:v>8.9</c:v>
                </c:pt>
                <c:pt idx="4">
                  <c:v>10.1</c:v>
                </c:pt>
                <c:pt idx="5">
                  <c:v>11</c:v>
                </c:pt>
                <c:pt idx="6">
                  <c:v>12.3</c:v>
                </c:pt>
                <c:pt idx="7">
                  <c:v>12.4</c:v>
                </c:pt>
                <c:pt idx="8">
                  <c:v>14.3</c:v>
                </c:pt>
                <c:pt idx="9">
                  <c:v>15.5</c:v>
                </c:pt>
              </c:numCache>
            </c:numRef>
          </c:val>
          <c:smooth val="0"/>
          <c:extLst>
            <c:ext xmlns:c16="http://schemas.microsoft.com/office/drawing/2014/chart" uri="{C3380CC4-5D6E-409C-BE32-E72D297353CC}">
              <c16:uniqueId val="{00000000-977A-4B56-8A64-FE735E0FBB1D}"/>
            </c:ext>
          </c:extLst>
        </c:ser>
        <c:dLbls>
          <c:showLegendKey val="0"/>
          <c:showVal val="0"/>
          <c:showCatName val="0"/>
          <c:showSerName val="0"/>
          <c:showPercent val="0"/>
          <c:showBubbleSize val="0"/>
        </c:dLbls>
        <c:smooth val="0"/>
        <c:axId val="119225344"/>
        <c:axId val="119231232"/>
      </c:lineChart>
      <c:catAx>
        <c:axId val="1192253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19231232"/>
        <c:crosses val="autoZero"/>
        <c:auto val="1"/>
        <c:lblAlgn val="ctr"/>
        <c:lblOffset val="100"/>
        <c:noMultiLvlLbl val="0"/>
      </c:catAx>
      <c:valAx>
        <c:axId val="119231232"/>
        <c:scaling>
          <c:orientation val="minMax"/>
          <c:min val="8"/>
        </c:scaling>
        <c:delete val="1"/>
        <c:axPos val="l"/>
        <c:numFmt formatCode="_(&quot;$&quot;* #,##0.0_);_(&quot;$&quot;* \(#,##0.0\);_(&quot;$&quot;* &quot;-&quot;??_);_(@_)" sourceLinked="1"/>
        <c:majorTickMark val="none"/>
        <c:minorTickMark val="none"/>
        <c:tickLblPos val="nextTo"/>
        <c:crossAx val="119225344"/>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sz="12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en-US" sz="2000" u="sng" dirty="0"/>
              <a:t>Out-of-Home Viewing</a:t>
            </a:r>
          </a:p>
          <a:p>
            <a:pPr>
              <a:defRPr/>
            </a:pPr>
            <a:r>
              <a:rPr lang="en-US" dirty="0"/>
              <a:t> Jan 2017 – May 2017 </a:t>
            </a:r>
          </a:p>
          <a:p>
            <a:pPr>
              <a:defRPr/>
            </a:pPr>
            <a:r>
              <a:rPr lang="en-US" sz="1200" dirty="0"/>
              <a:t>(</a:t>
            </a:r>
            <a:r>
              <a:rPr lang="en-US" sz="1200" dirty="0" err="1"/>
              <a:t>hrs:mins</a:t>
            </a:r>
            <a:r>
              <a:rPr lang="en-US" sz="1200" dirty="0"/>
              <a:t>)</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3682B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 Commentary</c:v>
                </c:pt>
                <c:pt idx="1">
                  <c:v>News</c:v>
                </c:pt>
                <c:pt idx="2">
                  <c:v>Sports Event</c:v>
                </c:pt>
              </c:strCache>
            </c:strRef>
          </c:cat>
          <c:val>
            <c:numRef>
              <c:f>Sheet1!$B$2:$B$4</c:f>
              <c:numCache>
                <c:formatCode>h:mm</c:formatCode>
                <c:ptCount val="3"/>
                <c:pt idx="0">
                  <c:v>2.4999999999999998E-2</c:v>
                </c:pt>
                <c:pt idx="1">
                  <c:v>8.4722222222222213E-2</c:v>
                </c:pt>
                <c:pt idx="2">
                  <c:v>0.10902777777777778</c:v>
                </c:pt>
              </c:numCache>
            </c:numRef>
          </c:val>
          <c:extLst>
            <c:ext xmlns:c16="http://schemas.microsoft.com/office/drawing/2014/chart" uri="{C3380CC4-5D6E-409C-BE32-E72D297353CC}">
              <c16:uniqueId val="{00000000-4DFE-4B24-ACB2-F8292C0D065A}"/>
            </c:ext>
          </c:extLst>
        </c:ser>
        <c:dLbls>
          <c:showLegendKey val="0"/>
          <c:showVal val="0"/>
          <c:showCatName val="0"/>
          <c:showSerName val="0"/>
          <c:showPercent val="0"/>
          <c:showBubbleSize val="0"/>
        </c:dLbls>
        <c:gapWidth val="182"/>
        <c:axId val="99343744"/>
        <c:axId val="126993536"/>
      </c:barChart>
      <c:catAx>
        <c:axId val="9934374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26993536"/>
        <c:crosses val="autoZero"/>
        <c:auto val="1"/>
        <c:lblAlgn val="ctr"/>
        <c:lblOffset val="100"/>
        <c:noMultiLvlLbl val="0"/>
      </c:catAx>
      <c:valAx>
        <c:axId val="126993536"/>
        <c:scaling>
          <c:orientation val="minMax"/>
        </c:scaling>
        <c:delete val="1"/>
        <c:axPos val="b"/>
        <c:numFmt formatCode="h:mm" sourceLinked="1"/>
        <c:majorTickMark val="none"/>
        <c:minorTickMark val="none"/>
        <c:tickLblPos val="nextTo"/>
        <c:crossAx val="99343744"/>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368FF2-FCCD-44C7-92B8-01A41A96B606}"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62AC4728-F445-4B6E-8E7A-A25648C2B5B1}">
      <dgm:prSet phldrT="[Text]" custT="1"/>
      <dgm:spPr>
        <a:solidFill>
          <a:srgbClr val="50C8A0"/>
        </a:solidFill>
        <a:ln>
          <a:solidFill>
            <a:srgbClr val="50C8A0"/>
          </a:solidFill>
        </a:ln>
      </dgm:spPr>
      <dgm:t>
        <a:bodyPr/>
        <a:lstStyle/>
        <a:p>
          <a:r>
            <a:rPr lang="en-US" sz="1200" b="1" dirty="0"/>
            <a:t>Commerce</a:t>
          </a:r>
        </a:p>
      </dgm:t>
    </dgm:pt>
    <dgm:pt modelId="{5710C019-6C12-4415-91BF-858287E91D3B}" type="parTrans" cxnId="{283557D7-49D6-4DE9-A3A4-3853F6B9B740}">
      <dgm:prSet/>
      <dgm:spPr/>
      <dgm:t>
        <a:bodyPr/>
        <a:lstStyle/>
        <a:p>
          <a:endParaRPr lang="en-US" sz="2800" b="1"/>
        </a:p>
      </dgm:t>
    </dgm:pt>
    <dgm:pt modelId="{ED6C9212-3088-4A03-947B-5DCC0043B9DF}" type="sibTrans" cxnId="{283557D7-49D6-4DE9-A3A4-3853F6B9B740}">
      <dgm:prSet/>
      <dgm:spPr/>
      <dgm:t>
        <a:bodyPr/>
        <a:lstStyle/>
        <a:p>
          <a:endParaRPr lang="en-US" sz="2800" b="1"/>
        </a:p>
      </dgm:t>
    </dgm:pt>
    <dgm:pt modelId="{CF76B842-6CC1-4E27-83BE-4242517B2CCA}">
      <dgm:prSet phldrT="[Text]" custT="1"/>
      <dgm:spPr>
        <a:solidFill>
          <a:srgbClr val="50C8A0"/>
        </a:solidFill>
        <a:ln>
          <a:solidFill>
            <a:srgbClr val="50C8A0"/>
          </a:solidFill>
        </a:ln>
      </dgm:spPr>
      <dgm:t>
        <a:bodyPr/>
        <a:lstStyle/>
        <a:p>
          <a:r>
            <a:rPr lang="en-US" sz="1200" b="1" dirty="0"/>
            <a:t>Communal Experiences</a:t>
          </a:r>
        </a:p>
      </dgm:t>
    </dgm:pt>
    <dgm:pt modelId="{68496346-348F-493A-8965-7736ADEDFA68}" type="parTrans" cxnId="{0DE90DED-463C-4E6F-BA01-8DFF5331DF80}">
      <dgm:prSet/>
      <dgm:spPr/>
      <dgm:t>
        <a:bodyPr/>
        <a:lstStyle/>
        <a:p>
          <a:endParaRPr lang="en-US" sz="2800" b="1"/>
        </a:p>
      </dgm:t>
    </dgm:pt>
    <dgm:pt modelId="{82729FF2-8818-41C8-812D-48F3CD74A0EE}" type="sibTrans" cxnId="{0DE90DED-463C-4E6F-BA01-8DFF5331DF80}">
      <dgm:prSet/>
      <dgm:spPr/>
      <dgm:t>
        <a:bodyPr/>
        <a:lstStyle/>
        <a:p>
          <a:endParaRPr lang="en-US" sz="2800" b="1"/>
        </a:p>
      </dgm:t>
    </dgm:pt>
    <dgm:pt modelId="{79ADC8C7-13C2-4D08-809F-86AB8231C7DF}">
      <dgm:prSet phldrT="[Text]" custT="1"/>
      <dgm:spPr>
        <a:solidFill>
          <a:schemeClr val="accent2"/>
        </a:solidFill>
        <a:ln>
          <a:solidFill>
            <a:schemeClr val="accent2"/>
          </a:solidFill>
        </a:ln>
      </dgm:spPr>
      <dgm:t>
        <a:bodyPr/>
        <a:lstStyle/>
        <a:p>
          <a:r>
            <a:rPr lang="en-US" sz="1200" b="1" dirty="0"/>
            <a:t>Culture</a:t>
          </a:r>
        </a:p>
      </dgm:t>
    </dgm:pt>
    <dgm:pt modelId="{469FB9D9-52F4-4C1B-9DCF-DEB6D3380AD1}" type="parTrans" cxnId="{04FAA1DE-E96A-4050-B524-886A3E0B0690}">
      <dgm:prSet/>
      <dgm:spPr/>
      <dgm:t>
        <a:bodyPr/>
        <a:lstStyle/>
        <a:p>
          <a:endParaRPr lang="en-US" sz="2800" b="1"/>
        </a:p>
      </dgm:t>
    </dgm:pt>
    <dgm:pt modelId="{DC6B5F50-0B98-4DE1-BE60-93EF7D18C6A0}" type="sibTrans" cxnId="{04FAA1DE-E96A-4050-B524-886A3E0B0690}">
      <dgm:prSet/>
      <dgm:spPr/>
      <dgm:t>
        <a:bodyPr/>
        <a:lstStyle/>
        <a:p>
          <a:endParaRPr lang="en-US" sz="2800" b="1"/>
        </a:p>
      </dgm:t>
    </dgm:pt>
    <dgm:pt modelId="{29082AC7-1B0C-490A-BA9D-4FA83A1756C8}">
      <dgm:prSet phldrT="[Text]" custT="1"/>
      <dgm:spPr>
        <a:solidFill>
          <a:schemeClr val="accent2"/>
        </a:solidFill>
        <a:ln>
          <a:solidFill>
            <a:schemeClr val="accent2"/>
          </a:solidFill>
        </a:ln>
      </dgm:spPr>
      <dgm:t>
        <a:bodyPr/>
        <a:lstStyle/>
        <a:p>
          <a:r>
            <a:rPr lang="en-US" sz="1200" b="1" dirty="0"/>
            <a:t>Celebrity</a:t>
          </a:r>
        </a:p>
      </dgm:t>
    </dgm:pt>
    <dgm:pt modelId="{17D8BF13-AC95-4BA7-9B3B-87DA377C0EBF}" type="parTrans" cxnId="{CE3E0AFD-46BB-4116-AAED-CAFF528E88DA}">
      <dgm:prSet/>
      <dgm:spPr/>
      <dgm:t>
        <a:bodyPr/>
        <a:lstStyle/>
        <a:p>
          <a:endParaRPr lang="en-US" sz="2800" b="1"/>
        </a:p>
      </dgm:t>
    </dgm:pt>
    <dgm:pt modelId="{6AC11325-B3AE-407C-AEC7-60A0F50B1B22}" type="sibTrans" cxnId="{CE3E0AFD-46BB-4116-AAED-CAFF528E88DA}">
      <dgm:prSet/>
      <dgm:spPr/>
      <dgm:t>
        <a:bodyPr/>
        <a:lstStyle/>
        <a:p>
          <a:endParaRPr lang="en-US" sz="2800" b="1"/>
        </a:p>
      </dgm:t>
    </dgm:pt>
    <dgm:pt modelId="{9BB73FB9-5D71-44FF-AC81-EAD4A44738B5}">
      <dgm:prSet phldrT="[Text]" custT="1"/>
      <dgm:spPr>
        <a:solidFill>
          <a:schemeClr val="accent2"/>
        </a:solidFill>
        <a:ln>
          <a:solidFill>
            <a:schemeClr val="accent2"/>
          </a:solidFill>
        </a:ln>
      </dgm:spPr>
      <dgm:t>
        <a:bodyPr/>
        <a:lstStyle/>
        <a:p>
          <a:r>
            <a:rPr lang="en-US" sz="1200" b="1" dirty="0"/>
            <a:t>Curiosity</a:t>
          </a:r>
        </a:p>
      </dgm:t>
    </dgm:pt>
    <dgm:pt modelId="{24272A14-0D7F-44A2-86A8-12176F51FD75}" type="parTrans" cxnId="{FA403AAE-B20B-4040-B7EB-D03DA923DC97}">
      <dgm:prSet/>
      <dgm:spPr/>
      <dgm:t>
        <a:bodyPr/>
        <a:lstStyle/>
        <a:p>
          <a:endParaRPr lang="en-US" sz="2800" b="1"/>
        </a:p>
      </dgm:t>
    </dgm:pt>
    <dgm:pt modelId="{A486943F-0512-4269-AC52-4398BF5F2BAE}" type="sibTrans" cxnId="{FA403AAE-B20B-4040-B7EB-D03DA923DC97}">
      <dgm:prSet/>
      <dgm:spPr/>
      <dgm:t>
        <a:bodyPr/>
        <a:lstStyle/>
        <a:p>
          <a:endParaRPr lang="en-US" sz="2800" b="1"/>
        </a:p>
      </dgm:t>
    </dgm:pt>
    <dgm:pt modelId="{350603F1-27C4-4E07-9B5D-5253E90BEC5F}">
      <dgm:prSet phldrT="[Text]" custT="1"/>
      <dgm:spPr>
        <a:solidFill>
          <a:schemeClr val="accent4"/>
        </a:solidFill>
        <a:ln>
          <a:solidFill>
            <a:srgbClr val="8064A2"/>
          </a:solidFill>
        </a:ln>
      </dgm:spPr>
      <dgm:t>
        <a:bodyPr/>
        <a:lstStyle/>
        <a:p>
          <a:r>
            <a:rPr lang="en-US" sz="1200" b="1" dirty="0"/>
            <a:t>Change</a:t>
          </a:r>
        </a:p>
      </dgm:t>
    </dgm:pt>
    <dgm:pt modelId="{7A22AF4E-E4FD-4872-8C10-27C78D0F8346}" type="parTrans" cxnId="{46A08364-AE22-43B1-9389-1A22E19EDCBE}">
      <dgm:prSet/>
      <dgm:spPr/>
      <dgm:t>
        <a:bodyPr/>
        <a:lstStyle/>
        <a:p>
          <a:endParaRPr lang="en-US" sz="2800" b="1"/>
        </a:p>
      </dgm:t>
    </dgm:pt>
    <dgm:pt modelId="{A9D0E2D2-2ABE-46F0-B4F8-4EC3504429B9}" type="sibTrans" cxnId="{46A08364-AE22-43B1-9389-1A22E19EDCBE}">
      <dgm:prSet/>
      <dgm:spPr/>
      <dgm:t>
        <a:bodyPr/>
        <a:lstStyle/>
        <a:p>
          <a:endParaRPr lang="en-US" sz="2800" b="1"/>
        </a:p>
      </dgm:t>
    </dgm:pt>
    <dgm:pt modelId="{46560E70-B4BF-42DC-8F61-500B02E204CC}">
      <dgm:prSet phldrT="[Text]" custT="1"/>
      <dgm:spPr>
        <a:solidFill>
          <a:schemeClr val="accent4"/>
        </a:solidFill>
        <a:ln>
          <a:solidFill>
            <a:srgbClr val="8064A2"/>
          </a:solidFill>
        </a:ln>
      </dgm:spPr>
      <dgm:t>
        <a:bodyPr/>
        <a:lstStyle/>
        <a:p>
          <a:r>
            <a:rPr lang="en-US" sz="1200" b="1" dirty="0"/>
            <a:t>Charity</a:t>
          </a:r>
        </a:p>
      </dgm:t>
    </dgm:pt>
    <dgm:pt modelId="{62CE3F8C-477F-4E19-8C63-433433E994F2}" type="parTrans" cxnId="{0BFBDFCE-A009-49F2-9A0F-6B88760925F3}">
      <dgm:prSet/>
      <dgm:spPr/>
      <dgm:t>
        <a:bodyPr/>
        <a:lstStyle/>
        <a:p>
          <a:endParaRPr lang="en-US" sz="2800" b="1"/>
        </a:p>
      </dgm:t>
    </dgm:pt>
    <dgm:pt modelId="{B2A372A0-22F0-4D95-985F-63F9A895D2F2}" type="sibTrans" cxnId="{0BFBDFCE-A009-49F2-9A0F-6B88760925F3}">
      <dgm:prSet/>
      <dgm:spPr/>
      <dgm:t>
        <a:bodyPr/>
        <a:lstStyle/>
        <a:p>
          <a:endParaRPr lang="en-US" sz="2800" b="1"/>
        </a:p>
      </dgm:t>
    </dgm:pt>
    <dgm:pt modelId="{BB1D49B2-5449-4F5D-90B9-27DF1B2639D6}" type="pres">
      <dgm:prSet presAssocID="{E7368FF2-FCCD-44C7-92B8-01A41A96B606}" presName="cycle" presStyleCnt="0">
        <dgm:presLayoutVars>
          <dgm:dir/>
          <dgm:resizeHandles val="exact"/>
        </dgm:presLayoutVars>
      </dgm:prSet>
      <dgm:spPr/>
    </dgm:pt>
    <dgm:pt modelId="{2569DB0E-5CF3-47D5-A5E4-8EC39F92F5D4}" type="pres">
      <dgm:prSet presAssocID="{62AC4728-F445-4B6E-8E7A-A25648C2B5B1}" presName="node" presStyleLbl="node1" presStyleIdx="0" presStyleCnt="7">
        <dgm:presLayoutVars>
          <dgm:bulletEnabled val="1"/>
        </dgm:presLayoutVars>
      </dgm:prSet>
      <dgm:spPr/>
    </dgm:pt>
    <dgm:pt modelId="{B6CD1F40-537E-4A64-90B6-9AAAB2D5CEE3}" type="pres">
      <dgm:prSet presAssocID="{62AC4728-F445-4B6E-8E7A-A25648C2B5B1}" presName="spNode" presStyleCnt="0"/>
      <dgm:spPr/>
    </dgm:pt>
    <dgm:pt modelId="{43BD6A23-4D72-4E95-A38D-A8C31A4095E5}" type="pres">
      <dgm:prSet presAssocID="{ED6C9212-3088-4A03-947B-5DCC0043B9DF}" presName="sibTrans" presStyleLbl="sibTrans1D1" presStyleIdx="0" presStyleCnt="7"/>
      <dgm:spPr/>
    </dgm:pt>
    <dgm:pt modelId="{63238D89-D7E4-4D86-A39F-E3DD26366551}" type="pres">
      <dgm:prSet presAssocID="{CF76B842-6CC1-4E27-83BE-4242517B2CCA}" presName="node" presStyleLbl="node1" presStyleIdx="1" presStyleCnt="7" custRadScaleRad="98732" custRadScaleInc="-3437">
        <dgm:presLayoutVars>
          <dgm:bulletEnabled val="1"/>
        </dgm:presLayoutVars>
      </dgm:prSet>
      <dgm:spPr/>
    </dgm:pt>
    <dgm:pt modelId="{102B19BF-7170-48A5-9DC0-D1A168B58D5D}" type="pres">
      <dgm:prSet presAssocID="{CF76B842-6CC1-4E27-83BE-4242517B2CCA}" presName="spNode" presStyleCnt="0"/>
      <dgm:spPr/>
    </dgm:pt>
    <dgm:pt modelId="{424C6736-5B43-48F0-A6F9-74C90C8225F8}" type="pres">
      <dgm:prSet presAssocID="{82729FF2-8818-41C8-812D-48F3CD74A0EE}" presName="sibTrans" presStyleLbl="sibTrans1D1" presStyleIdx="1" presStyleCnt="7"/>
      <dgm:spPr/>
    </dgm:pt>
    <dgm:pt modelId="{7763CFE7-4384-4655-AEA9-F4214E3944B7}" type="pres">
      <dgm:prSet presAssocID="{79ADC8C7-13C2-4D08-809F-86AB8231C7DF}" presName="node" presStyleLbl="node1" presStyleIdx="2" presStyleCnt="7">
        <dgm:presLayoutVars>
          <dgm:bulletEnabled val="1"/>
        </dgm:presLayoutVars>
      </dgm:prSet>
      <dgm:spPr/>
    </dgm:pt>
    <dgm:pt modelId="{773529D3-B352-4351-BC38-CAD7231997CF}" type="pres">
      <dgm:prSet presAssocID="{79ADC8C7-13C2-4D08-809F-86AB8231C7DF}" presName="spNode" presStyleCnt="0"/>
      <dgm:spPr/>
    </dgm:pt>
    <dgm:pt modelId="{B35D7EFD-5DEB-4D5A-A3A1-BF0F6CAC7672}" type="pres">
      <dgm:prSet presAssocID="{DC6B5F50-0B98-4DE1-BE60-93EF7D18C6A0}" presName="sibTrans" presStyleLbl="sibTrans1D1" presStyleIdx="2" presStyleCnt="7"/>
      <dgm:spPr/>
    </dgm:pt>
    <dgm:pt modelId="{5991BFD8-F4CA-4370-8662-0EEFB382C926}" type="pres">
      <dgm:prSet presAssocID="{29082AC7-1B0C-490A-BA9D-4FA83A1756C8}" presName="node" presStyleLbl="node1" presStyleIdx="3" presStyleCnt="7">
        <dgm:presLayoutVars>
          <dgm:bulletEnabled val="1"/>
        </dgm:presLayoutVars>
      </dgm:prSet>
      <dgm:spPr/>
    </dgm:pt>
    <dgm:pt modelId="{AD76EF8D-5887-4FAF-A383-91EF099EC686}" type="pres">
      <dgm:prSet presAssocID="{29082AC7-1B0C-490A-BA9D-4FA83A1756C8}" presName="spNode" presStyleCnt="0"/>
      <dgm:spPr/>
    </dgm:pt>
    <dgm:pt modelId="{F36239F9-A59C-4F7E-8960-EB7C29F1BDFD}" type="pres">
      <dgm:prSet presAssocID="{6AC11325-B3AE-407C-AEC7-60A0F50B1B22}" presName="sibTrans" presStyleLbl="sibTrans1D1" presStyleIdx="3" presStyleCnt="7"/>
      <dgm:spPr/>
    </dgm:pt>
    <dgm:pt modelId="{4A17E2A2-FD2A-4F87-AAF6-2249255E6EF9}" type="pres">
      <dgm:prSet presAssocID="{9BB73FB9-5D71-44FF-AC81-EAD4A44738B5}" presName="node" presStyleLbl="node1" presStyleIdx="4" presStyleCnt="7">
        <dgm:presLayoutVars>
          <dgm:bulletEnabled val="1"/>
        </dgm:presLayoutVars>
      </dgm:prSet>
      <dgm:spPr/>
    </dgm:pt>
    <dgm:pt modelId="{6737FA5E-E049-4601-BD4B-5C693C47A8EF}" type="pres">
      <dgm:prSet presAssocID="{9BB73FB9-5D71-44FF-AC81-EAD4A44738B5}" presName="spNode" presStyleCnt="0"/>
      <dgm:spPr/>
    </dgm:pt>
    <dgm:pt modelId="{E03A82DC-2D1B-4AED-998E-55148A06B515}" type="pres">
      <dgm:prSet presAssocID="{A486943F-0512-4269-AC52-4398BF5F2BAE}" presName="sibTrans" presStyleLbl="sibTrans1D1" presStyleIdx="4" presStyleCnt="7"/>
      <dgm:spPr/>
    </dgm:pt>
    <dgm:pt modelId="{90C2E107-F79F-4106-BC9A-31273F7E64C3}" type="pres">
      <dgm:prSet presAssocID="{350603F1-27C4-4E07-9B5D-5253E90BEC5F}" presName="node" presStyleLbl="node1" presStyleIdx="5" presStyleCnt="7">
        <dgm:presLayoutVars>
          <dgm:bulletEnabled val="1"/>
        </dgm:presLayoutVars>
      </dgm:prSet>
      <dgm:spPr/>
    </dgm:pt>
    <dgm:pt modelId="{5E17C34B-CA08-4D4F-B1E5-DC3C807CC99A}" type="pres">
      <dgm:prSet presAssocID="{350603F1-27C4-4E07-9B5D-5253E90BEC5F}" presName="spNode" presStyleCnt="0"/>
      <dgm:spPr/>
    </dgm:pt>
    <dgm:pt modelId="{D1734ED7-0F65-4155-8B04-B1F216BF53B4}" type="pres">
      <dgm:prSet presAssocID="{A9D0E2D2-2ABE-46F0-B4F8-4EC3504429B9}" presName="sibTrans" presStyleLbl="sibTrans1D1" presStyleIdx="5" presStyleCnt="7"/>
      <dgm:spPr/>
    </dgm:pt>
    <dgm:pt modelId="{698EB85F-EA64-474A-89DD-33E1AB42086A}" type="pres">
      <dgm:prSet presAssocID="{46560E70-B4BF-42DC-8F61-500B02E204CC}" presName="node" presStyleLbl="node1" presStyleIdx="6" presStyleCnt="7">
        <dgm:presLayoutVars>
          <dgm:bulletEnabled val="1"/>
        </dgm:presLayoutVars>
      </dgm:prSet>
      <dgm:spPr/>
    </dgm:pt>
    <dgm:pt modelId="{86CBB829-E880-4EEC-AF9F-A9E898D0A9C2}" type="pres">
      <dgm:prSet presAssocID="{46560E70-B4BF-42DC-8F61-500B02E204CC}" presName="spNode" presStyleCnt="0"/>
      <dgm:spPr/>
    </dgm:pt>
    <dgm:pt modelId="{44F8E47A-B117-4383-B593-E2D5F3DD420B}" type="pres">
      <dgm:prSet presAssocID="{B2A372A0-22F0-4D95-985F-63F9A895D2F2}" presName="sibTrans" presStyleLbl="sibTrans1D1" presStyleIdx="6" presStyleCnt="7"/>
      <dgm:spPr/>
    </dgm:pt>
  </dgm:ptLst>
  <dgm:cxnLst>
    <dgm:cxn modelId="{2A2E9705-0DD9-434E-AE12-07D158813C92}" type="presOf" srcId="{29082AC7-1B0C-490A-BA9D-4FA83A1756C8}" destId="{5991BFD8-F4CA-4370-8662-0EEFB382C926}" srcOrd="0" destOrd="0" presId="urn:microsoft.com/office/officeart/2005/8/layout/cycle6"/>
    <dgm:cxn modelId="{FFA01907-DB70-40CF-865E-7AA4595F572B}" type="presOf" srcId="{350603F1-27C4-4E07-9B5D-5253E90BEC5F}" destId="{90C2E107-F79F-4106-BC9A-31273F7E64C3}" srcOrd="0" destOrd="0" presId="urn:microsoft.com/office/officeart/2005/8/layout/cycle6"/>
    <dgm:cxn modelId="{861D9F08-D9BF-4430-AC55-DC0885BB9499}" type="presOf" srcId="{62AC4728-F445-4B6E-8E7A-A25648C2B5B1}" destId="{2569DB0E-5CF3-47D5-A5E4-8EC39F92F5D4}" srcOrd="0" destOrd="0" presId="urn:microsoft.com/office/officeart/2005/8/layout/cycle6"/>
    <dgm:cxn modelId="{511DD414-41B8-4BBF-AD2A-F19FC9721672}" type="presOf" srcId="{DC6B5F50-0B98-4DE1-BE60-93EF7D18C6A0}" destId="{B35D7EFD-5DEB-4D5A-A3A1-BF0F6CAC7672}" srcOrd="0" destOrd="0" presId="urn:microsoft.com/office/officeart/2005/8/layout/cycle6"/>
    <dgm:cxn modelId="{42B9CC22-FAC5-4586-BB00-F994B9135222}" type="presOf" srcId="{B2A372A0-22F0-4D95-985F-63F9A895D2F2}" destId="{44F8E47A-B117-4383-B593-E2D5F3DD420B}" srcOrd="0" destOrd="0" presId="urn:microsoft.com/office/officeart/2005/8/layout/cycle6"/>
    <dgm:cxn modelId="{46A08364-AE22-43B1-9389-1A22E19EDCBE}" srcId="{E7368FF2-FCCD-44C7-92B8-01A41A96B606}" destId="{350603F1-27C4-4E07-9B5D-5253E90BEC5F}" srcOrd="5" destOrd="0" parTransId="{7A22AF4E-E4FD-4872-8C10-27C78D0F8346}" sibTransId="{A9D0E2D2-2ABE-46F0-B4F8-4EC3504429B9}"/>
    <dgm:cxn modelId="{4CCD7667-42A9-45D7-B589-435E94C807B6}" type="presOf" srcId="{ED6C9212-3088-4A03-947B-5DCC0043B9DF}" destId="{43BD6A23-4D72-4E95-A38D-A8C31A4095E5}" srcOrd="0" destOrd="0" presId="urn:microsoft.com/office/officeart/2005/8/layout/cycle6"/>
    <dgm:cxn modelId="{AA1B114A-A64A-44C1-B8A2-F03DA2F5A396}" type="presOf" srcId="{A486943F-0512-4269-AC52-4398BF5F2BAE}" destId="{E03A82DC-2D1B-4AED-998E-55148A06B515}" srcOrd="0" destOrd="0" presId="urn:microsoft.com/office/officeart/2005/8/layout/cycle6"/>
    <dgm:cxn modelId="{A7261972-72E3-477C-815D-4B4DD9FF7E78}" type="presOf" srcId="{82729FF2-8818-41C8-812D-48F3CD74A0EE}" destId="{424C6736-5B43-48F0-A6F9-74C90C8225F8}" srcOrd="0" destOrd="0" presId="urn:microsoft.com/office/officeart/2005/8/layout/cycle6"/>
    <dgm:cxn modelId="{1491045A-22C7-4176-974A-5570DFF9D18F}" type="presOf" srcId="{46560E70-B4BF-42DC-8F61-500B02E204CC}" destId="{698EB85F-EA64-474A-89DD-33E1AB42086A}" srcOrd="0" destOrd="0" presId="urn:microsoft.com/office/officeart/2005/8/layout/cycle6"/>
    <dgm:cxn modelId="{4122CD7F-0E8D-4907-B7F1-94A814D99304}" type="presOf" srcId="{E7368FF2-FCCD-44C7-92B8-01A41A96B606}" destId="{BB1D49B2-5449-4F5D-90B9-27DF1B2639D6}" srcOrd="0" destOrd="0" presId="urn:microsoft.com/office/officeart/2005/8/layout/cycle6"/>
    <dgm:cxn modelId="{1EBFF786-AD3C-4F2C-8762-7D2CA8DA39E2}" type="presOf" srcId="{CF76B842-6CC1-4E27-83BE-4242517B2CCA}" destId="{63238D89-D7E4-4D86-A39F-E3DD26366551}" srcOrd="0" destOrd="0" presId="urn:microsoft.com/office/officeart/2005/8/layout/cycle6"/>
    <dgm:cxn modelId="{DF669E8B-F8F0-4C80-8CD1-E2CD75CDB216}" type="presOf" srcId="{79ADC8C7-13C2-4D08-809F-86AB8231C7DF}" destId="{7763CFE7-4384-4655-AEA9-F4214E3944B7}" srcOrd="0" destOrd="0" presId="urn:microsoft.com/office/officeart/2005/8/layout/cycle6"/>
    <dgm:cxn modelId="{2D59FBA8-BCEC-4852-A356-BB408D524AE4}" type="presOf" srcId="{A9D0E2D2-2ABE-46F0-B4F8-4EC3504429B9}" destId="{D1734ED7-0F65-4155-8B04-B1F216BF53B4}" srcOrd="0" destOrd="0" presId="urn:microsoft.com/office/officeart/2005/8/layout/cycle6"/>
    <dgm:cxn modelId="{FA403AAE-B20B-4040-B7EB-D03DA923DC97}" srcId="{E7368FF2-FCCD-44C7-92B8-01A41A96B606}" destId="{9BB73FB9-5D71-44FF-AC81-EAD4A44738B5}" srcOrd="4" destOrd="0" parTransId="{24272A14-0D7F-44A2-86A8-12176F51FD75}" sibTransId="{A486943F-0512-4269-AC52-4398BF5F2BAE}"/>
    <dgm:cxn modelId="{0BFBDFCE-A009-49F2-9A0F-6B88760925F3}" srcId="{E7368FF2-FCCD-44C7-92B8-01A41A96B606}" destId="{46560E70-B4BF-42DC-8F61-500B02E204CC}" srcOrd="6" destOrd="0" parTransId="{62CE3F8C-477F-4E19-8C63-433433E994F2}" sibTransId="{B2A372A0-22F0-4D95-985F-63F9A895D2F2}"/>
    <dgm:cxn modelId="{283557D7-49D6-4DE9-A3A4-3853F6B9B740}" srcId="{E7368FF2-FCCD-44C7-92B8-01A41A96B606}" destId="{62AC4728-F445-4B6E-8E7A-A25648C2B5B1}" srcOrd="0" destOrd="0" parTransId="{5710C019-6C12-4415-91BF-858287E91D3B}" sibTransId="{ED6C9212-3088-4A03-947B-5DCC0043B9DF}"/>
    <dgm:cxn modelId="{04FAA1DE-E96A-4050-B524-886A3E0B0690}" srcId="{E7368FF2-FCCD-44C7-92B8-01A41A96B606}" destId="{79ADC8C7-13C2-4D08-809F-86AB8231C7DF}" srcOrd="2" destOrd="0" parTransId="{469FB9D9-52F4-4C1B-9DCF-DEB6D3380AD1}" sibTransId="{DC6B5F50-0B98-4DE1-BE60-93EF7D18C6A0}"/>
    <dgm:cxn modelId="{1C19B6E9-1003-4EF2-A259-5C98055EBBBC}" type="presOf" srcId="{6AC11325-B3AE-407C-AEC7-60A0F50B1B22}" destId="{F36239F9-A59C-4F7E-8960-EB7C29F1BDFD}" srcOrd="0" destOrd="0" presId="urn:microsoft.com/office/officeart/2005/8/layout/cycle6"/>
    <dgm:cxn modelId="{700AE5E9-CBFE-4E0F-9944-504FA4052EF0}" type="presOf" srcId="{9BB73FB9-5D71-44FF-AC81-EAD4A44738B5}" destId="{4A17E2A2-FD2A-4F87-AAF6-2249255E6EF9}" srcOrd="0" destOrd="0" presId="urn:microsoft.com/office/officeart/2005/8/layout/cycle6"/>
    <dgm:cxn modelId="{0DE90DED-463C-4E6F-BA01-8DFF5331DF80}" srcId="{E7368FF2-FCCD-44C7-92B8-01A41A96B606}" destId="{CF76B842-6CC1-4E27-83BE-4242517B2CCA}" srcOrd="1" destOrd="0" parTransId="{68496346-348F-493A-8965-7736ADEDFA68}" sibTransId="{82729FF2-8818-41C8-812D-48F3CD74A0EE}"/>
    <dgm:cxn modelId="{CE3E0AFD-46BB-4116-AAED-CAFF528E88DA}" srcId="{E7368FF2-FCCD-44C7-92B8-01A41A96B606}" destId="{29082AC7-1B0C-490A-BA9D-4FA83A1756C8}" srcOrd="3" destOrd="0" parTransId="{17D8BF13-AC95-4BA7-9B3B-87DA377C0EBF}" sibTransId="{6AC11325-B3AE-407C-AEC7-60A0F50B1B22}"/>
    <dgm:cxn modelId="{CA87AAEF-6867-43BF-AD88-D23390743087}" type="presParOf" srcId="{BB1D49B2-5449-4F5D-90B9-27DF1B2639D6}" destId="{2569DB0E-5CF3-47D5-A5E4-8EC39F92F5D4}" srcOrd="0" destOrd="0" presId="urn:microsoft.com/office/officeart/2005/8/layout/cycle6"/>
    <dgm:cxn modelId="{B50E5572-4DBE-4981-995E-F9BD304DF997}" type="presParOf" srcId="{BB1D49B2-5449-4F5D-90B9-27DF1B2639D6}" destId="{B6CD1F40-537E-4A64-90B6-9AAAB2D5CEE3}" srcOrd="1" destOrd="0" presId="urn:microsoft.com/office/officeart/2005/8/layout/cycle6"/>
    <dgm:cxn modelId="{3CD552E0-F27B-44F2-861F-312EC5E04091}" type="presParOf" srcId="{BB1D49B2-5449-4F5D-90B9-27DF1B2639D6}" destId="{43BD6A23-4D72-4E95-A38D-A8C31A4095E5}" srcOrd="2" destOrd="0" presId="urn:microsoft.com/office/officeart/2005/8/layout/cycle6"/>
    <dgm:cxn modelId="{3141FD27-B191-493E-BF76-364D018AA7B9}" type="presParOf" srcId="{BB1D49B2-5449-4F5D-90B9-27DF1B2639D6}" destId="{63238D89-D7E4-4D86-A39F-E3DD26366551}" srcOrd="3" destOrd="0" presId="urn:microsoft.com/office/officeart/2005/8/layout/cycle6"/>
    <dgm:cxn modelId="{32095DEE-0DDB-42DC-8BD0-68C0ADD61171}" type="presParOf" srcId="{BB1D49B2-5449-4F5D-90B9-27DF1B2639D6}" destId="{102B19BF-7170-48A5-9DC0-D1A168B58D5D}" srcOrd="4" destOrd="0" presId="urn:microsoft.com/office/officeart/2005/8/layout/cycle6"/>
    <dgm:cxn modelId="{26ACBCA6-C984-47AB-A401-08EAAFDF037D}" type="presParOf" srcId="{BB1D49B2-5449-4F5D-90B9-27DF1B2639D6}" destId="{424C6736-5B43-48F0-A6F9-74C90C8225F8}" srcOrd="5" destOrd="0" presId="urn:microsoft.com/office/officeart/2005/8/layout/cycle6"/>
    <dgm:cxn modelId="{162125E7-357F-48AC-8516-0C03462BA117}" type="presParOf" srcId="{BB1D49B2-5449-4F5D-90B9-27DF1B2639D6}" destId="{7763CFE7-4384-4655-AEA9-F4214E3944B7}" srcOrd="6" destOrd="0" presId="urn:microsoft.com/office/officeart/2005/8/layout/cycle6"/>
    <dgm:cxn modelId="{B30AD112-C846-4AD3-AB3C-28A07AE028A6}" type="presParOf" srcId="{BB1D49B2-5449-4F5D-90B9-27DF1B2639D6}" destId="{773529D3-B352-4351-BC38-CAD7231997CF}" srcOrd="7" destOrd="0" presId="urn:microsoft.com/office/officeart/2005/8/layout/cycle6"/>
    <dgm:cxn modelId="{B08AF0F6-36F7-42AF-8C97-427F2150BEE7}" type="presParOf" srcId="{BB1D49B2-5449-4F5D-90B9-27DF1B2639D6}" destId="{B35D7EFD-5DEB-4D5A-A3A1-BF0F6CAC7672}" srcOrd="8" destOrd="0" presId="urn:microsoft.com/office/officeart/2005/8/layout/cycle6"/>
    <dgm:cxn modelId="{2B8871AC-D952-46CC-B8F2-D32690D6183C}" type="presParOf" srcId="{BB1D49B2-5449-4F5D-90B9-27DF1B2639D6}" destId="{5991BFD8-F4CA-4370-8662-0EEFB382C926}" srcOrd="9" destOrd="0" presId="urn:microsoft.com/office/officeart/2005/8/layout/cycle6"/>
    <dgm:cxn modelId="{584AB8DA-9D98-444F-BD77-67C30C8A2EAE}" type="presParOf" srcId="{BB1D49B2-5449-4F5D-90B9-27DF1B2639D6}" destId="{AD76EF8D-5887-4FAF-A383-91EF099EC686}" srcOrd="10" destOrd="0" presId="urn:microsoft.com/office/officeart/2005/8/layout/cycle6"/>
    <dgm:cxn modelId="{885FAD7C-3612-404C-8B72-0755907111EE}" type="presParOf" srcId="{BB1D49B2-5449-4F5D-90B9-27DF1B2639D6}" destId="{F36239F9-A59C-4F7E-8960-EB7C29F1BDFD}" srcOrd="11" destOrd="0" presId="urn:microsoft.com/office/officeart/2005/8/layout/cycle6"/>
    <dgm:cxn modelId="{E22F29D1-23EB-4BFA-8B8B-4C4E854D252F}" type="presParOf" srcId="{BB1D49B2-5449-4F5D-90B9-27DF1B2639D6}" destId="{4A17E2A2-FD2A-4F87-AAF6-2249255E6EF9}" srcOrd="12" destOrd="0" presId="urn:microsoft.com/office/officeart/2005/8/layout/cycle6"/>
    <dgm:cxn modelId="{CC7974A8-8C22-40F9-8840-69F5C63C743B}" type="presParOf" srcId="{BB1D49B2-5449-4F5D-90B9-27DF1B2639D6}" destId="{6737FA5E-E049-4601-BD4B-5C693C47A8EF}" srcOrd="13" destOrd="0" presId="urn:microsoft.com/office/officeart/2005/8/layout/cycle6"/>
    <dgm:cxn modelId="{7A654EFD-B755-4DB6-9D1D-03875D5F94F7}" type="presParOf" srcId="{BB1D49B2-5449-4F5D-90B9-27DF1B2639D6}" destId="{E03A82DC-2D1B-4AED-998E-55148A06B515}" srcOrd="14" destOrd="0" presId="urn:microsoft.com/office/officeart/2005/8/layout/cycle6"/>
    <dgm:cxn modelId="{BDCE78EF-AEBE-478F-BC6E-F5486805E135}" type="presParOf" srcId="{BB1D49B2-5449-4F5D-90B9-27DF1B2639D6}" destId="{90C2E107-F79F-4106-BC9A-31273F7E64C3}" srcOrd="15" destOrd="0" presId="urn:microsoft.com/office/officeart/2005/8/layout/cycle6"/>
    <dgm:cxn modelId="{3C501DC2-705B-41F7-BD5E-61F1A1A212B5}" type="presParOf" srcId="{BB1D49B2-5449-4F5D-90B9-27DF1B2639D6}" destId="{5E17C34B-CA08-4D4F-B1E5-DC3C807CC99A}" srcOrd="16" destOrd="0" presId="urn:microsoft.com/office/officeart/2005/8/layout/cycle6"/>
    <dgm:cxn modelId="{043BC91E-A21C-4797-A511-FFF152E894D4}" type="presParOf" srcId="{BB1D49B2-5449-4F5D-90B9-27DF1B2639D6}" destId="{D1734ED7-0F65-4155-8B04-B1F216BF53B4}" srcOrd="17" destOrd="0" presId="urn:microsoft.com/office/officeart/2005/8/layout/cycle6"/>
    <dgm:cxn modelId="{68AFD219-0940-4225-BA88-D4F13F13AC63}" type="presParOf" srcId="{BB1D49B2-5449-4F5D-90B9-27DF1B2639D6}" destId="{698EB85F-EA64-474A-89DD-33E1AB42086A}" srcOrd="18" destOrd="0" presId="urn:microsoft.com/office/officeart/2005/8/layout/cycle6"/>
    <dgm:cxn modelId="{E122D30E-78A7-4B7F-8746-25B31865933E}" type="presParOf" srcId="{BB1D49B2-5449-4F5D-90B9-27DF1B2639D6}" destId="{86CBB829-E880-4EEC-AF9F-A9E898D0A9C2}" srcOrd="19" destOrd="0" presId="urn:microsoft.com/office/officeart/2005/8/layout/cycle6"/>
    <dgm:cxn modelId="{96BE2573-29E6-4BC6-A848-C5D412E021B5}" type="presParOf" srcId="{BB1D49B2-5449-4F5D-90B9-27DF1B2639D6}" destId="{44F8E47A-B117-4383-B593-E2D5F3DD420B}"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368FF2-FCCD-44C7-92B8-01A41A96B606}"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62AC4728-F445-4B6E-8E7A-A25648C2B5B1}">
      <dgm:prSet phldrT="[Text]" custT="1"/>
      <dgm:spPr>
        <a:solidFill>
          <a:srgbClr val="50C8A0"/>
        </a:solidFill>
        <a:ln>
          <a:solidFill>
            <a:srgbClr val="50C8A0"/>
          </a:solidFill>
        </a:ln>
      </dgm:spPr>
      <dgm:t>
        <a:bodyPr/>
        <a:lstStyle/>
        <a:p>
          <a:r>
            <a:rPr lang="en-US" sz="1200" b="1" dirty="0"/>
            <a:t>Commerce</a:t>
          </a:r>
        </a:p>
      </dgm:t>
    </dgm:pt>
    <dgm:pt modelId="{5710C019-6C12-4415-91BF-858287E91D3B}" type="parTrans" cxnId="{283557D7-49D6-4DE9-A3A4-3853F6B9B740}">
      <dgm:prSet/>
      <dgm:spPr/>
      <dgm:t>
        <a:bodyPr/>
        <a:lstStyle/>
        <a:p>
          <a:endParaRPr lang="en-US" sz="2800" b="1"/>
        </a:p>
      </dgm:t>
    </dgm:pt>
    <dgm:pt modelId="{ED6C9212-3088-4A03-947B-5DCC0043B9DF}" type="sibTrans" cxnId="{283557D7-49D6-4DE9-A3A4-3853F6B9B740}">
      <dgm:prSet/>
      <dgm:spPr/>
      <dgm:t>
        <a:bodyPr/>
        <a:lstStyle/>
        <a:p>
          <a:endParaRPr lang="en-US" sz="2800" b="1"/>
        </a:p>
      </dgm:t>
    </dgm:pt>
    <dgm:pt modelId="{CF76B842-6CC1-4E27-83BE-4242517B2CCA}">
      <dgm:prSet phldrT="[Text]" custT="1"/>
      <dgm:spPr>
        <a:solidFill>
          <a:srgbClr val="50C8A0"/>
        </a:solidFill>
        <a:ln>
          <a:solidFill>
            <a:srgbClr val="50C8A0"/>
          </a:solidFill>
        </a:ln>
      </dgm:spPr>
      <dgm:t>
        <a:bodyPr/>
        <a:lstStyle/>
        <a:p>
          <a:r>
            <a:rPr lang="en-US" sz="1200" b="1" dirty="0"/>
            <a:t>Communal Experiences</a:t>
          </a:r>
        </a:p>
      </dgm:t>
    </dgm:pt>
    <dgm:pt modelId="{68496346-348F-493A-8965-7736ADEDFA68}" type="parTrans" cxnId="{0DE90DED-463C-4E6F-BA01-8DFF5331DF80}">
      <dgm:prSet/>
      <dgm:spPr/>
      <dgm:t>
        <a:bodyPr/>
        <a:lstStyle/>
        <a:p>
          <a:endParaRPr lang="en-US" sz="2800" b="1"/>
        </a:p>
      </dgm:t>
    </dgm:pt>
    <dgm:pt modelId="{82729FF2-8818-41C8-812D-48F3CD74A0EE}" type="sibTrans" cxnId="{0DE90DED-463C-4E6F-BA01-8DFF5331DF80}">
      <dgm:prSet/>
      <dgm:spPr/>
      <dgm:t>
        <a:bodyPr/>
        <a:lstStyle/>
        <a:p>
          <a:endParaRPr lang="en-US" sz="2800" b="1"/>
        </a:p>
      </dgm:t>
    </dgm:pt>
    <dgm:pt modelId="{79ADC8C7-13C2-4D08-809F-86AB8231C7DF}">
      <dgm:prSet phldrT="[Text]" custT="1"/>
      <dgm:spPr>
        <a:solidFill>
          <a:schemeClr val="bg1">
            <a:lumMod val="95000"/>
          </a:schemeClr>
        </a:solidFill>
        <a:ln>
          <a:solidFill>
            <a:schemeClr val="bg1">
              <a:lumMod val="85000"/>
            </a:schemeClr>
          </a:solidFill>
        </a:ln>
      </dgm:spPr>
      <dgm:t>
        <a:bodyPr/>
        <a:lstStyle/>
        <a:p>
          <a:r>
            <a:rPr lang="en-US" sz="1200" b="1" dirty="0">
              <a:solidFill>
                <a:schemeClr val="bg1">
                  <a:lumMod val="85000"/>
                </a:schemeClr>
              </a:solidFill>
            </a:rPr>
            <a:t>Culture</a:t>
          </a:r>
        </a:p>
      </dgm:t>
    </dgm:pt>
    <dgm:pt modelId="{469FB9D9-52F4-4C1B-9DCF-DEB6D3380AD1}" type="parTrans" cxnId="{04FAA1DE-E96A-4050-B524-886A3E0B0690}">
      <dgm:prSet/>
      <dgm:spPr/>
      <dgm:t>
        <a:bodyPr/>
        <a:lstStyle/>
        <a:p>
          <a:endParaRPr lang="en-US" sz="2800" b="1"/>
        </a:p>
      </dgm:t>
    </dgm:pt>
    <dgm:pt modelId="{DC6B5F50-0B98-4DE1-BE60-93EF7D18C6A0}" type="sibTrans" cxnId="{04FAA1DE-E96A-4050-B524-886A3E0B0690}">
      <dgm:prSet/>
      <dgm:spPr/>
      <dgm:t>
        <a:bodyPr/>
        <a:lstStyle/>
        <a:p>
          <a:endParaRPr lang="en-US" sz="2800" b="1"/>
        </a:p>
      </dgm:t>
    </dgm:pt>
    <dgm:pt modelId="{29082AC7-1B0C-490A-BA9D-4FA83A1756C8}">
      <dgm:prSet phldrT="[Text]" custT="1"/>
      <dgm:spPr>
        <a:solidFill>
          <a:schemeClr val="bg1">
            <a:lumMod val="95000"/>
          </a:schemeClr>
        </a:solidFill>
        <a:ln>
          <a:solidFill>
            <a:schemeClr val="bg1">
              <a:lumMod val="85000"/>
            </a:schemeClr>
          </a:solidFill>
        </a:ln>
      </dgm:spPr>
      <dgm:t>
        <a:bodyPr/>
        <a:lstStyle/>
        <a:p>
          <a:r>
            <a:rPr lang="en-US" sz="1200" b="1" dirty="0">
              <a:solidFill>
                <a:schemeClr val="bg1">
                  <a:lumMod val="85000"/>
                </a:schemeClr>
              </a:solidFill>
            </a:rPr>
            <a:t>Celebrity</a:t>
          </a:r>
        </a:p>
      </dgm:t>
    </dgm:pt>
    <dgm:pt modelId="{17D8BF13-AC95-4BA7-9B3B-87DA377C0EBF}" type="parTrans" cxnId="{CE3E0AFD-46BB-4116-AAED-CAFF528E88DA}">
      <dgm:prSet/>
      <dgm:spPr/>
      <dgm:t>
        <a:bodyPr/>
        <a:lstStyle/>
        <a:p>
          <a:endParaRPr lang="en-US" sz="2800" b="1"/>
        </a:p>
      </dgm:t>
    </dgm:pt>
    <dgm:pt modelId="{6AC11325-B3AE-407C-AEC7-60A0F50B1B22}" type="sibTrans" cxnId="{CE3E0AFD-46BB-4116-AAED-CAFF528E88DA}">
      <dgm:prSet/>
      <dgm:spPr/>
      <dgm:t>
        <a:bodyPr/>
        <a:lstStyle/>
        <a:p>
          <a:endParaRPr lang="en-US" sz="2800" b="1"/>
        </a:p>
      </dgm:t>
    </dgm:pt>
    <dgm:pt modelId="{9BB73FB9-5D71-44FF-AC81-EAD4A44738B5}">
      <dgm:prSet phldrT="[Text]" custT="1"/>
      <dgm:spPr>
        <a:solidFill>
          <a:schemeClr val="bg1">
            <a:lumMod val="95000"/>
          </a:schemeClr>
        </a:solidFill>
        <a:ln>
          <a:solidFill>
            <a:schemeClr val="bg1">
              <a:lumMod val="85000"/>
            </a:schemeClr>
          </a:solidFill>
        </a:ln>
      </dgm:spPr>
      <dgm:t>
        <a:bodyPr/>
        <a:lstStyle/>
        <a:p>
          <a:r>
            <a:rPr lang="en-US" sz="1200" b="1" dirty="0">
              <a:solidFill>
                <a:schemeClr val="bg1">
                  <a:lumMod val="85000"/>
                </a:schemeClr>
              </a:solidFill>
            </a:rPr>
            <a:t>Curiosity</a:t>
          </a:r>
        </a:p>
      </dgm:t>
    </dgm:pt>
    <dgm:pt modelId="{24272A14-0D7F-44A2-86A8-12176F51FD75}" type="parTrans" cxnId="{FA403AAE-B20B-4040-B7EB-D03DA923DC97}">
      <dgm:prSet/>
      <dgm:spPr/>
      <dgm:t>
        <a:bodyPr/>
        <a:lstStyle/>
        <a:p>
          <a:endParaRPr lang="en-US" sz="2800" b="1"/>
        </a:p>
      </dgm:t>
    </dgm:pt>
    <dgm:pt modelId="{A486943F-0512-4269-AC52-4398BF5F2BAE}" type="sibTrans" cxnId="{FA403AAE-B20B-4040-B7EB-D03DA923DC97}">
      <dgm:prSet/>
      <dgm:spPr/>
      <dgm:t>
        <a:bodyPr/>
        <a:lstStyle/>
        <a:p>
          <a:endParaRPr lang="en-US" sz="2800" b="1"/>
        </a:p>
      </dgm:t>
    </dgm:pt>
    <dgm:pt modelId="{350603F1-27C4-4E07-9B5D-5253E90BEC5F}">
      <dgm:prSet phldrT="[Text]" custT="1"/>
      <dgm:spPr>
        <a:solidFill>
          <a:schemeClr val="bg1">
            <a:lumMod val="95000"/>
          </a:schemeClr>
        </a:solidFill>
        <a:ln>
          <a:solidFill>
            <a:schemeClr val="bg1">
              <a:lumMod val="85000"/>
            </a:schemeClr>
          </a:solidFill>
        </a:ln>
      </dgm:spPr>
      <dgm:t>
        <a:bodyPr/>
        <a:lstStyle/>
        <a:p>
          <a:r>
            <a:rPr lang="en-US" sz="1200" b="1" dirty="0">
              <a:solidFill>
                <a:schemeClr val="bg1">
                  <a:lumMod val="85000"/>
                </a:schemeClr>
              </a:solidFill>
            </a:rPr>
            <a:t>Change</a:t>
          </a:r>
        </a:p>
      </dgm:t>
    </dgm:pt>
    <dgm:pt modelId="{7A22AF4E-E4FD-4872-8C10-27C78D0F8346}" type="parTrans" cxnId="{46A08364-AE22-43B1-9389-1A22E19EDCBE}">
      <dgm:prSet/>
      <dgm:spPr/>
      <dgm:t>
        <a:bodyPr/>
        <a:lstStyle/>
        <a:p>
          <a:endParaRPr lang="en-US" sz="2800" b="1"/>
        </a:p>
      </dgm:t>
    </dgm:pt>
    <dgm:pt modelId="{A9D0E2D2-2ABE-46F0-B4F8-4EC3504429B9}" type="sibTrans" cxnId="{46A08364-AE22-43B1-9389-1A22E19EDCBE}">
      <dgm:prSet/>
      <dgm:spPr/>
      <dgm:t>
        <a:bodyPr/>
        <a:lstStyle/>
        <a:p>
          <a:endParaRPr lang="en-US" sz="2800" b="1"/>
        </a:p>
      </dgm:t>
    </dgm:pt>
    <dgm:pt modelId="{46560E70-B4BF-42DC-8F61-500B02E204CC}">
      <dgm:prSet phldrT="[Text]" custT="1"/>
      <dgm:spPr>
        <a:solidFill>
          <a:schemeClr val="bg1">
            <a:lumMod val="95000"/>
          </a:schemeClr>
        </a:solidFill>
        <a:ln>
          <a:solidFill>
            <a:schemeClr val="bg1">
              <a:lumMod val="85000"/>
            </a:schemeClr>
          </a:solidFill>
        </a:ln>
      </dgm:spPr>
      <dgm:t>
        <a:bodyPr/>
        <a:lstStyle/>
        <a:p>
          <a:r>
            <a:rPr lang="en-US" sz="1200" b="1" dirty="0">
              <a:solidFill>
                <a:schemeClr val="bg1">
                  <a:lumMod val="85000"/>
                </a:schemeClr>
              </a:solidFill>
            </a:rPr>
            <a:t>Charity</a:t>
          </a:r>
        </a:p>
      </dgm:t>
    </dgm:pt>
    <dgm:pt modelId="{62CE3F8C-477F-4E19-8C63-433433E994F2}" type="parTrans" cxnId="{0BFBDFCE-A009-49F2-9A0F-6B88760925F3}">
      <dgm:prSet/>
      <dgm:spPr/>
      <dgm:t>
        <a:bodyPr/>
        <a:lstStyle/>
        <a:p>
          <a:endParaRPr lang="en-US" sz="2800" b="1"/>
        </a:p>
      </dgm:t>
    </dgm:pt>
    <dgm:pt modelId="{B2A372A0-22F0-4D95-985F-63F9A895D2F2}" type="sibTrans" cxnId="{0BFBDFCE-A009-49F2-9A0F-6B88760925F3}">
      <dgm:prSet/>
      <dgm:spPr/>
      <dgm:t>
        <a:bodyPr/>
        <a:lstStyle/>
        <a:p>
          <a:endParaRPr lang="en-US" sz="2800" b="1"/>
        </a:p>
      </dgm:t>
    </dgm:pt>
    <dgm:pt modelId="{BB1D49B2-5449-4F5D-90B9-27DF1B2639D6}" type="pres">
      <dgm:prSet presAssocID="{E7368FF2-FCCD-44C7-92B8-01A41A96B606}" presName="cycle" presStyleCnt="0">
        <dgm:presLayoutVars>
          <dgm:dir/>
          <dgm:resizeHandles val="exact"/>
        </dgm:presLayoutVars>
      </dgm:prSet>
      <dgm:spPr/>
    </dgm:pt>
    <dgm:pt modelId="{2569DB0E-5CF3-47D5-A5E4-8EC39F92F5D4}" type="pres">
      <dgm:prSet presAssocID="{62AC4728-F445-4B6E-8E7A-A25648C2B5B1}" presName="node" presStyleLbl="node1" presStyleIdx="0" presStyleCnt="7">
        <dgm:presLayoutVars>
          <dgm:bulletEnabled val="1"/>
        </dgm:presLayoutVars>
      </dgm:prSet>
      <dgm:spPr/>
    </dgm:pt>
    <dgm:pt modelId="{B6CD1F40-537E-4A64-90B6-9AAAB2D5CEE3}" type="pres">
      <dgm:prSet presAssocID="{62AC4728-F445-4B6E-8E7A-A25648C2B5B1}" presName="spNode" presStyleCnt="0"/>
      <dgm:spPr/>
    </dgm:pt>
    <dgm:pt modelId="{43BD6A23-4D72-4E95-A38D-A8C31A4095E5}" type="pres">
      <dgm:prSet presAssocID="{ED6C9212-3088-4A03-947B-5DCC0043B9DF}" presName="sibTrans" presStyleLbl="sibTrans1D1" presStyleIdx="0" presStyleCnt="7"/>
      <dgm:spPr/>
    </dgm:pt>
    <dgm:pt modelId="{63238D89-D7E4-4D86-A39F-E3DD26366551}" type="pres">
      <dgm:prSet presAssocID="{CF76B842-6CC1-4E27-83BE-4242517B2CCA}" presName="node" presStyleLbl="node1" presStyleIdx="1" presStyleCnt="7" custRadScaleRad="98732" custRadScaleInc="-3437">
        <dgm:presLayoutVars>
          <dgm:bulletEnabled val="1"/>
        </dgm:presLayoutVars>
      </dgm:prSet>
      <dgm:spPr/>
    </dgm:pt>
    <dgm:pt modelId="{102B19BF-7170-48A5-9DC0-D1A168B58D5D}" type="pres">
      <dgm:prSet presAssocID="{CF76B842-6CC1-4E27-83BE-4242517B2CCA}" presName="spNode" presStyleCnt="0"/>
      <dgm:spPr/>
    </dgm:pt>
    <dgm:pt modelId="{424C6736-5B43-48F0-A6F9-74C90C8225F8}" type="pres">
      <dgm:prSet presAssocID="{82729FF2-8818-41C8-812D-48F3CD74A0EE}" presName="sibTrans" presStyleLbl="sibTrans1D1" presStyleIdx="1" presStyleCnt="7"/>
      <dgm:spPr/>
    </dgm:pt>
    <dgm:pt modelId="{7763CFE7-4384-4655-AEA9-F4214E3944B7}" type="pres">
      <dgm:prSet presAssocID="{79ADC8C7-13C2-4D08-809F-86AB8231C7DF}" presName="node" presStyleLbl="node1" presStyleIdx="2" presStyleCnt="7">
        <dgm:presLayoutVars>
          <dgm:bulletEnabled val="1"/>
        </dgm:presLayoutVars>
      </dgm:prSet>
      <dgm:spPr/>
    </dgm:pt>
    <dgm:pt modelId="{773529D3-B352-4351-BC38-CAD7231997CF}" type="pres">
      <dgm:prSet presAssocID="{79ADC8C7-13C2-4D08-809F-86AB8231C7DF}" presName="spNode" presStyleCnt="0"/>
      <dgm:spPr/>
    </dgm:pt>
    <dgm:pt modelId="{B35D7EFD-5DEB-4D5A-A3A1-BF0F6CAC7672}" type="pres">
      <dgm:prSet presAssocID="{DC6B5F50-0B98-4DE1-BE60-93EF7D18C6A0}" presName="sibTrans" presStyleLbl="sibTrans1D1" presStyleIdx="2" presStyleCnt="7"/>
      <dgm:spPr/>
    </dgm:pt>
    <dgm:pt modelId="{5991BFD8-F4CA-4370-8662-0EEFB382C926}" type="pres">
      <dgm:prSet presAssocID="{29082AC7-1B0C-490A-BA9D-4FA83A1756C8}" presName="node" presStyleLbl="node1" presStyleIdx="3" presStyleCnt="7">
        <dgm:presLayoutVars>
          <dgm:bulletEnabled val="1"/>
        </dgm:presLayoutVars>
      </dgm:prSet>
      <dgm:spPr/>
    </dgm:pt>
    <dgm:pt modelId="{AD76EF8D-5887-4FAF-A383-91EF099EC686}" type="pres">
      <dgm:prSet presAssocID="{29082AC7-1B0C-490A-BA9D-4FA83A1756C8}" presName="spNode" presStyleCnt="0"/>
      <dgm:spPr/>
    </dgm:pt>
    <dgm:pt modelId="{F36239F9-A59C-4F7E-8960-EB7C29F1BDFD}" type="pres">
      <dgm:prSet presAssocID="{6AC11325-B3AE-407C-AEC7-60A0F50B1B22}" presName="sibTrans" presStyleLbl="sibTrans1D1" presStyleIdx="3" presStyleCnt="7"/>
      <dgm:spPr/>
    </dgm:pt>
    <dgm:pt modelId="{4A17E2A2-FD2A-4F87-AAF6-2249255E6EF9}" type="pres">
      <dgm:prSet presAssocID="{9BB73FB9-5D71-44FF-AC81-EAD4A44738B5}" presName="node" presStyleLbl="node1" presStyleIdx="4" presStyleCnt="7">
        <dgm:presLayoutVars>
          <dgm:bulletEnabled val="1"/>
        </dgm:presLayoutVars>
      </dgm:prSet>
      <dgm:spPr/>
    </dgm:pt>
    <dgm:pt modelId="{6737FA5E-E049-4601-BD4B-5C693C47A8EF}" type="pres">
      <dgm:prSet presAssocID="{9BB73FB9-5D71-44FF-AC81-EAD4A44738B5}" presName="spNode" presStyleCnt="0"/>
      <dgm:spPr/>
    </dgm:pt>
    <dgm:pt modelId="{E03A82DC-2D1B-4AED-998E-55148A06B515}" type="pres">
      <dgm:prSet presAssocID="{A486943F-0512-4269-AC52-4398BF5F2BAE}" presName="sibTrans" presStyleLbl="sibTrans1D1" presStyleIdx="4" presStyleCnt="7"/>
      <dgm:spPr/>
    </dgm:pt>
    <dgm:pt modelId="{90C2E107-F79F-4106-BC9A-31273F7E64C3}" type="pres">
      <dgm:prSet presAssocID="{350603F1-27C4-4E07-9B5D-5253E90BEC5F}" presName="node" presStyleLbl="node1" presStyleIdx="5" presStyleCnt="7">
        <dgm:presLayoutVars>
          <dgm:bulletEnabled val="1"/>
        </dgm:presLayoutVars>
      </dgm:prSet>
      <dgm:spPr/>
    </dgm:pt>
    <dgm:pt modelId="{5E17C34B-CA08-4D4F-B1E5-DC3C807CC99A}" type="pres">
      <dgm:prSet presAssocID="{350603F1-27C4-4E07-9B5D-5253E90BEC5F}" presName="spNode" presStyleCnt="0"/>
      <dgm:spPr/>
    </dgm:pt>
    <dgm:pt modelId="{D1734ED7-0F65-4155-8B04-B1F216BF53B4}" type="pres">
      <dgm:prSet presAssocID="{A9D0E2D2-2ABE-46F0-B4F8-4EC3504429B9}" presName="sibTrans" presStyleLbl="sibTrans1D1" presStyleIdx="5" presStyleCnt="7"/>
      <dgm:spPr/>
    </dgm:pt>
    <dgm:pt modelId="{698EB85F-EA64-474A-89DD-33E1AB42086A}" type="pres">
      <dgm:prSet presAssocID="{46560E70-B4BF-42DC-8F61-500B02E204CC}" presName="node" presStyleLbl="node1" presStyleIdx="6" presStyleCnt="7">
        <dgm:presLayoutVars>
          <dgm:bulletEnabled val="1"/>
        </dgm:presLayoutVars>
      </dgm:prSet>
      <dgm:spPr/>
    </dgm:pt>
    <dgm:pt modelId="{86CBB829-E880-4EEC-AF9F-A9E898D0A9C2}" type="pres">
      <dgm:prSet presAssocID="{46560E70-B4BF-42DC-8F61-500B02E204CC}" presName="spNode" presStyleCnt="0"/>
      <dgm:spPr/>
    </dgm:pt>
    <dgm:pt modelId="{44F8E47A-B117-4383-B593-E2D5F3DD420B}" type="pres">
      <dgm:prSet presAssocID="{B2A372A0-22F0-4D95-985F-63F9A895D2F2}" presName="sibTrans" presStyleLbl="sibTrans1D1" presStyleIdx="6" presStyleCnt="7"/>
      <dgm:spPr/>
    </dgm:pt>
  </dgm:ptLst>
  <dgm:cxnLst>
    <dgm:cxn modelId="{2A2E9705-0DD9-434E-AE12-07D158813C92}" type="presOf" srcId="{29082AC7-1B0C-490A-BA9D-4FA83A1756C8}" destId="{5991BFD8-F4CA-4370-8662-0EEFB382C926}" srcOrd="0" destOrd="0" presId="urn:microsoft.com/office/officeart/2005/8/layout/cycle6"/>
    <dgm:cxn modelId="{FFA01907-DB70-40CF-865E-7AA4595F572B}" type="presOf" srcId="{350603F1-27C4-4E07-9B5D-5253E90BEC5F}" destId="{90C2E107-F79F-4106-BC9A-31273F7E64C3}" srcOrd="0" destOrd="0" presId="urn:microsoft.com/office/officeart/2005/8/layout/cycle6"/>
    <dgm:cxn modelId="{861D9F08-D9BF-4430-AC55-DC0885BB9499}" type="presOf" srcId="{62AC4728-F445-4B6E-8E7A-A25648C2B5B1}" destId="{2569DB0E-5CF3-47D5-A5E4-8EC39F92F5D4}" srcOrd="0" destOrd="0" presId="urn:microsoft.com/office/officeart/2005/8/layout/cycle6"/>
    <dgm:cxn modelId="{511DD414-41B8-4BBF-AD2A-F19FC9721672}" type="presOf" srcId="{DC6B5F50-0B98-4DE1-BE60-93EF7D18C6A0}" destId="{B35D7EFD-5DEB-4D5A-A3A1-BF0F6CAC7672}" srcOrd="0" destOrd="0" presId="urn:microsoft.com/office/officeart/2005/8/layout/cycle6"/>
    <dgm:cxn modelId="{42B9CC22-FAC5-4586-BB00-F994B9135222}" type="presOf" srcId="{B2A372A0-22F0-4D95-985F-63F9A895D2F2}" destId="{44F8E47A-B117-4383-B593-E2D5F3DD420B}" srcOrd="0" destOrd="0" presId="urn:microsoft.com/office/officeart/2005/8/layout/cycle6"/>
    <dgm:cxn modelId="{46A08364-AE22-43B1-9389-1A22E19EDCBE}" srcId="{E7368FF2-FCCD-44C7-92B8-01A41A96B606}" destId="{350603F1-27C4-4E07-9B5D-5253E90BEC5F}" srcOrd="5" destOrd="0" parTransId="{7A22AF4E-E4FD-4872-8C10-27C78D0F8346}" sibTransId="{A9D0E2D2-2ABE-46F0-B4F8-4EC3504429B9}"/>
    <dgm:cxn modelId="{4CCD7667-42A9-45D7-B589-435E94C807B6}" type="presOf" srcId="{ED6C9212-3088-4A03-947B-5DCC0043B9DF}" destId="{43BD6A23-4D72-4E95-A38D-A8C31A4095E5}" srcOrd="0" destOrd="0" presId="urn:microsoft.com/office/officeart/2005/8/layout/cycle6"/>
    <dgm:cxn modelId="{AA1B114A-A64A-44C1-B8A2-F03DA2F5A396}" type="presOf" srcId="{A486943F-0512-4269-AC52-4398BF5F2BAE}" destId="{E03A82DC-2D1B-4AED-998E-55148A06B515}" srcOrd="0" destOrd="0" presId="urn:microsoft.com/office/officeart/2005/8/layout/cycle6"/>
    <dgm:cxn modelId="{A7261972-72E3-477C-815D-4B4DD9FF7E78}" type="presOf" srcId="{82729FF2-8818-41C8-812D-48F3CD74A0EE}" destId="{424C6736-5B43-48F0-A6F9-74C90C8225F8}" srcOrd="0" destOrd="0" presId="urn:microsoft.com/office/officeart/2005/8/layout/cycle6"/>
    <dgm:cxn modelId="{1491045A-22C7-4176-974A-5570DFF9D18F}" type="presOf" srcId="{46560E70-B4BF-42DC-8F61-500B02E204CC}" destId="{698EB85F-EA64-474A-89DD-33E1AB42086A}" srcOrd="0" destOrd="0" presId="urn:microsoft.com/office/officeart/2005/8/layout/cycle6"/>
    <dgm:cxn modelId="{4122CD7F-0E8D-4907-B7F1-94A814D99304}" type="presOf" srcId="{E7368FF2-FCCD-44C7-92B8-01A41A96B606}" destId="{BB1D49B2-5449-4F5D-90B9-27DF1B2639D6}" srcOrd="0" destOrd="0" presId="urn:microsoft.com/office/officeart/2005/8/layout/cycle6"/>
    <dgm:cxn modelId="{1EBFF786-AD3C-4F2C-8762-7D2CA8DA39E2}" type="presOf" srcId="{CF76B842-6CC1-4E27-83BE-4242517B2CCA}" destId="{63238D89-D7E4-4D86-A39F-E3DD26366551}" srcOrd="0" destOrd="0" presId="urn:microsoft.com/office/officeart/2005/8/layout/cycle6"/>
    <dgm:cxn modelId="{DF669E8B-F8F0-4C80-8CD1-E2CD75CDB216}" type="presOf" srcId="{79ADC8C7-13C2-4D08-809F-86AB8231C7DF}" destId="{7763CFE7-4384-4655-AEA9-F4214E3944B7}" srcOrd="0" destOrd="0" presId="urn:microsoft.com/office/officeart/2005/8/layout/cycle6"/>
    <dgm:cxn modelId="{2D59FBA8-BCEC-4852-A356-BB408D524AE4}" type="presOf" srcId="{A9D0E2D2-2ABE-46F0-B4F8-4EC3504429B9}" destId="{D1734ED7-0F65-4155-8B04-B1F216BF53B4}" srcOrd="0" destOrd="0" presId="urn:microsoft.com/office/officeart/2005/8/layout/cycle6"/>
    <dgm:cxn modelId="{FA403AAE-B20B-4040-B7EB-D03DA923DC97}" srcId="{E7368FF2-FCCD-44C7-92B8-01A41A96B606}" destId="{9BB73FB9-5D71-44FF-AC81-EAD4A44738B5}" srcOrd="4" destOrd="0" parTransId="{24272A14-0D7F-44A2-86A8-12176F51FD75}" sibTransId="{A486943F-0512-4269-AC52-4398BF5F2BAE}"/>
    <dgm:cxn modelId="{0BFBDFCE-A009-49F2-9A0F-6B88760925F3}" srcId="{E7368FF2-FCCD-44C7-92B8-01A41A96B606}" destId="{46560E70-B4BF-42DC-8F61-500B02E204CC}" srcOrd="6" destOrd="0" parTransId="{62CE3F8C-477F-4E19-8C63-433433E994F2}" sibTransId="{B2A372A0-22F0-4D95-985F-63F9A895D2F2}"/>
    <dgm:cxn modelId="{283557D7-49D6-4DE9-A3A4-3853F6B9B740}" srcId="{E7368FF2-FCCD-44C7-92B8-01A41A96B606}" destId="{62AC4728-F445-4B6E-8E7A-A25648C2B5B1}" srcOrd="0" destOrd="0" parTransId="{5710C019-6C12-4415-91BF-858287E91D3B}" sibTransId="{ED6C9212-3088-4A03-947B-5DCC0043B9DF}"/>
    <dgm:cxn modelId="{04FAA1DE-E96A-4050-B524-886A3E0B0690}" srcId="{E7368FF2-FCCD-44C7-92B8-01A41A96B606}" destId="{79ADC8C7-13C2-4D08-809F-86AB8231C7DF}" srcOrd="2" destOrd="0" parTransId="{469FB9D9-52F4-4C1B-9DCF-DEB6D3380AD1}" sibTransId="{DC6B5F50-0B98-4DE1-BE60-93EF7D18C6A0}"/>
    <dgm:cxn modelId="{1C19B6E9-1003-4EF2-A259-5C98055EBBBC}" type="presOf" srcId="{6AC11325-B3AE-407C-AEC7-60A0F50B1B22}" destId="{F36239F9-A59C-4F7E-8960-EB7C29F1BDFD}" srcOrd="0" destOrd="0" presId="urn:microsoft.com/office/officeart/2005/8/layout/cycle6"/>
    <dgm:cxn modelId="{700AE5E9-CBFE-4E0F-9944-504FA4052EF0}" type="presOf" srcId="{9BB73FB9-5D71-44FF-AC81-EAD4A44738B5}" destId="{4A17E2A2-FD2A-4F87-AAF6-2249255E6EF9}" srcOrd="0" destOrd="0" presId="urn:microsoft.com/office/officeart/2005/8/layout/cycle6"/>
    <dgm:cxn modelId="{0DE90DED-463C-4E6F-BA01-8DFF5331DF80}" srcId="{E7368FF2-FCCD-44C7-92B8-01A41A96B606}" destId="{CF76B842-6CC1-4E27-83BE-4242517B2CCA}" srcOrd="1" destOrd="0" parTransId="{68496346-348F-493A-8965-7736ADEDFA68}" sibTransId="{82729FF2-8818-41C8-812D-48F3CD74A0EE}"/>
    <dgm:cxn modelId="{CE3E0AFD-46BB-4116-AAED-CAFF528E88DA}" srcId="{E7368FF2-FCCD-44C7-92B8-01A41A96B606}" destId="{29082AC7-1B0C-490A-BA9D-4FA83A1756C8}" srcOrd="3" destOrd="0" parTransId="{17D8BF13-AC95-4BA7-9B3B-87DA377C0EBF}" sibTransId="{6AC11325-B3AE-407C-AEC7-60A0F50B1B22}"/>
    <dgm:cxn modelId="{CA87AAEF-6867-43BF-AD88-D23390743087}" type="presParOf" srcId="{BB1D49B2-5449-4F5D-90B9-27DF1B2639D6}" destId="{2569DB0E-5CF3-47D5-A5E4-8EC39F92F5D4}" srcOrd="0" destOrd="0" presId="urn:microsoft.com/office/officeart/2005/8/layout/cycle6"/>
    <dgm:cxn modelId="{B50E5572-4DBE-4981-995E-F9BD304DF997}" type="presParOf" srcId="{BB1D49B2-5449-4F5D-90B9-27DF1B2639D6}" destId="{B6CD1F40-537E-4A64-90B6-9AAAB2D5CEE3}" srcOrd="1" destOrd="0" presId="urn:microsoft.com/office/officeart/2005/8/layout/cycle6"/>
    <dgm:cxn modelId="{3CD552E0-F27B-44F2-861F-312EC5E04091}" type="presParOf" srcId="{BB1D49B2-5449-4F5D-90B9-27DF1B2639D6}" destId="{43BD6A23-4D72-4E95-A38D-A8C31A4095E5}" srcOrd="2" destOrd="0" presId="urn:microsoft.com/office/officeart/2005/8/layout/cycle6"/>
    <dgm:cxn modelId="{3141FD27-B191-493E-BF76-364D018AA7B9}" type="presParOf" srcId="{BB1D49B2-5449-4F5D-90B9-27DF1B2639D6}" destId="{63238D89-D7E4-4D86-A39F-E3DD26366551}" srcOrd="3" destOrd="0" presId="urn:microsoft.com/office/officeart/2005/8/layout/cycle6"/>
    <dgm:cxn modelId="{32095DEE-0DDB-42DC-8BD0-68C0ADD61171}" type="presParOf" srcId="{BB1D49B2-5449-4F5D-90B9-27DF1B2639D6}" destId="{102B19BF-7170-48A5-9DC0-D1A168B58D5D}" srcOrd="4" destOrd="0" presId="urn:microsoft.com/office/officeart/2005/8/layout/cycle6"/>
    <dgm:cxn modelId="{26ACBCA6-C984-47AB-A401-08EAAFDF037D}" type="presParOf" srcId="{BB1D49B2-5449-4F5D-90B9-27DF1B2639D6}" destId="{424C6736-5B43-48F0-A6F9-74C90C8225F8}" srcOrd="5" destOrd="0" presId="urn:microsoft.com/office/officeart/2005/8/layout/cycle6"/>
    <dgm:cxn modelId="{162125E7-357F-48AC-8516-0C03462BA117}" type="presParOf" srcId="{BB1D49B2-5449-4F5D-90B9-27DF1B2639D6}" destId="{7763CFE7-4384-4655-AEA9-F4214E3944B7}" srcOrd="6" destOrd="0" presId="urn:microsoft.com/office/officeart/2005/8/layout/cycle6"/>
    <dgm:cxn modelId="{B30AD112-C846-4AD3-AB3C-28A07AE028A6}" type="presParOf" srcId="{BB1D49B2-5449-4F5D-90B9-27DF1B2639D6}" destId="{773529D3-B352-4351-BC38-CAD7231997CF}" srcOrd="7" destOrd="0" presId="urn:microsoft.com/office/officeart/2005/8/layout/cycle6"/>
    <dgm:cxn modelId="{B08AF0F6-36F7-42AF-8C97-427F2150BEE7}" type="presParOf" srcId="{BB1D49B2-5449-4F5D-90B9-27DF1B2639D6}" destId="{B35D7EFD-5DEB-4D5A-A3A1-BF0F6CAC7672}" srcOrd="8" destOrd="0" presId="urn:microsoft.com/office/officeart/2005/8/layout/cycle6"/>
    <dgm:cxn modelId="{2B8871AC-D952-46CC-B8F2-D32690D6183C}" type="presParOf" srcId="{BB1D49B2-5449-4F5D-90B9-27DF1B2639D6}" destId="{5991BFD8-F4CA-4370-8662-0EEFB382C926}" srcOrd="9" destOrd="0" presId="urn:microsoft.com/office/officeart/2005/8/layout/cycle6"/>
    <dgm:cxn modelId="{584AB8DA-9D98-444F-BD77-67C30C8A2EAE}" type="presParOf" srcId="{BB1D49B2-5449-4F5D-90B9-27DF1B2639D6}" destId="{AD76EF8D-5887-4FAF-A383-91EF099EC686}" srcOrd="10" destOrd="0" presId="urn:microsoft.com/office/officeart/2005/8/layout/cycle6"/>
    <dgm:cxn modelId="{885FAD7C-3612-404C-8B72-0755907111EE}" type="presParOf" srcId="{BB1D49B2-5449-4F5D-90B9-27DF1B2639D6}" destId="{F36239F9-A59C-4F7E-8960-EB7C29F1BDFD}" srcOrd="11" destOrd="0" presId="urn:microsoft.com/office/officeart/2005/8/layout/cycle6"/>
    <dgm:cxn modelId="{E22F29D1-23EB-4BFA-8B8B-4C4E854D252F}" type="presParOf" srcId="{BB1D49B2-5449-4F5D-90B9-27DF1B2639D6}" destId="{4A17E2A2-FD2A-4F87-AAF6-2249255E6EF9}" srcOrd="12" destOrd="0" presId="urn:microsoft.com/office/officeart/2005/8/layout/cycle6"/>
    <dgm:cxn modelId="{CC7974A8-8C22-40F9-8840-69F5C63C743B}" type="presParOf" srcId="{BB1D49B2-5449-4F5D-90B9-27DF1B2639D6}" destId="{6737FA5E-E049-4601-BD4B-5C693C47A8EF}" srcOrd="13" destOrd="0" presId="urn:microsoft.com/office/officeart/2005/8/layout/cycle6"/>
    <dgm:cxn modelId="{7A654EFD-B755-4DB6-9D1D-03875D5F94F7}" type="presParOf" srcId="{BB1D49B2-5449-4F5D-90B9-27DF1B2639D6}" destId="{E03A82DC-2D1B-4AED-998E-55148A06B515}" srcOrd="14" destOrd="0" presId="urn:microsoft.com/office/officeart/2005/8/layout/cycle6"/>
    <dgm:cxn modelId="{BDCE78EF-AEBE-478F-BC6E-F5486805E135}" type="presParOf" srcId="{BB1D49B2-5449-4F5D-90B9-27DF1B2639D6}" destId="{90C2E107-F79F-4106-BC9A-31273F7E64C3}" srcOrd="15" destOrd="0" presId="urn:microsoft.com/office/officeart/2005/8/layout/cycle6"/>
    <dgm:cxn modelId="{3C501DC2-705B-41F7-BD5E-61F1A1A212B5}" type="presParOf" srcId="{BB1D49B2-5449-4F5D-90B9-27DF1B2639D6}" destId="{5E17C34B-CA08-4D4F-B1E5-DC3C807CC99A}" srcOrd="16" destOrd="0" presId="urn:microsoft.com/office/officeart/2005/8/layout/cycle6"/>
    <dgm:cxn modelId="{043BC91E-A21C-4797-A511-FFF152E894D4}" type="presParOf" srcId="{BB1D49B2-5449-4F5D-90B9-27DF1B2639D6}" destId="{D1734ED7-0F65-4155-8B04-B1F216BF53B4}" srcOrd="17" destOrd="0" presId="urn:microsoft.com/office/officeart/2005/8/layout/cycle6"/>
    <dgm:cxn modelId="{68AFD219-0940-4225-BA88-D4F13F13AC63}" type="presParOf" srcId="{BB1D49B2-5449-4F5D-90B9-27DF1B2639D6}" destId="{698EB85F-EA64-474A-89DD-33E1AB42086A}" srcOrd="18" destOrd="0" presId="urn:microsoft.com/office/officeart/2005/8/layout/cycle6"/>
    <dgm:cxn modelId="{E122D30E-78A7-4B7F-8746-25B31865933E}" type="presParOf" srcId="{BB1D49B2-5449-4F5D-90B9-27DF1B2639D6}" destId="{86CBB829-E880-4EEC-AF9F-A9E898D0A9C2}" srcOrd="19" destOrd="0" presId="urn:microsoft.com/office/officeart/2005/8/layout/cycle6"/>
    <dgm:cxn modelId="{96BE2573-29E6-4BC6-A848-C5D412E021B5}" type="presParOf" srcId="{BB1D49B2-5449-4F5D-90B9-27DF1B2639D6}" destId="{44F8E47A-B117-4383-B593-E2D5F3DD420B}"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9DB0E-5CF3-47D5-A5E4-8EC39F92F5D4}">
      <dsp:nvSpPr>
        <dsp:cNvPr id="0" name=""/>
        <dsp:cNvSpPr/>
      </dsp:nvSpPr>
      <dsp:spPr>
        <a:xfrm>
          <a:off x="3862007" y="2077"/>
          <a:ext cx="1081319" cy="702857"/>
        </a:xfrm>
        <a:prstGeom prst="roundRect">
          <a:avLst/>
        </a:prstGeom>
        <a:solidFill>
          <a:srgbClr val="50C8A0"/>
        </a:solidFill>
        <a:ln w="25400" cap="flat" cmpd="sng" algn="ctr">
          <a:solidFill>
            <a:srgbClr val="50C8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Commerce</a:t>
          </a:r>
        </a:p>
      </dsp:txBody>
      <dsp:txXfrm>
        <a:off x="3896318" y="36388"/>
        <a:ext cx="1012697" cy="634235"/>
      </dsp:txXfrm>
    </dsp:sp>
    <dsp:sp modelId="{43BD6A23-4D72-4E95-A38D-A8C31A4095E5}">
      <dsp:nvSpPr>
        <dsp:cNvPr id="0" name=""/>
        <dsp:cNvSpPr/>
      </dsp:nvSpPr>
      <dsp:spPr>
        <a:xfrm>
          <a:off x="2326903" y="332469"/>
          <a:ext cx="4011161" cy="4011161"/>
        </a:xfrm>
        <a:custGeom>
          <a:avLst/>
          <a:gdLst/>
          <a:ahLst/>
          <a:cxnLst/>
          <a:rect l="0" t="0" r="0" b="0"/>
          <a:pathLst>
            <a:path>
              <a:moveTo>
                <a:pt x="2623135" y="97445"/>
              </a:moveTo>
              <a:arcTo wR="2005580" hR="2005580" stAng="17276028" swAng="11906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238D89-D7E4-4D86-A39F-E3DD26366551}">
      <dsp:nvSpPr>
        <dsp:cNvPr id="0" name=""/>
        <dsp:cNvSpPr/>
      </dsp:nvSpPr>
      <dsp:spPr>
        <a:xfrm>
          <a:off x="5397373" y="757200"/>
          <a:ext cx="1081319" cy="702857"/>
        </a:xfrm>
        <a:prstGeom prst="roundRect">
          <a:avLst/>
        </a:prstGeom>
        <a:solidFill>
          <a:srgbClr val="50C8A0"/>
        </a:solidFill>
        <a:ln w="25400" cap="flat" cmpd="sng" algn="ctr">
          <a:solidFill>
            <a:srgbClr val="50C8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Communal Experiences</a:t>
          </a:r>
        </a:p>
      </dsp:txBody>
      <dsp:txXfrm>
        <a:off x="5431684" y="791511"/>
        <a:ext cx="1012697" cy="634235"/>
      </dsp:txXfrm>
    </dsp:sp>
    <dsp:sp modelId="{424C6736-5B43-48F0-A6F9-74C90C8225F8}">
      <dsp:nvSpPr>
        <dsp:cNvPr id="0" name=""/>
        <dsp:cNvSpPr/>
      </dsp:nvSpPr>
      <dsp:spPr>
        <a:xfrm>
          <a:off x="2395312" y="404924"/>
          <a:ext cx="4011161" cy="4011161"/>
        </a:xfrm>
        <a:custGeom>
          <a:avLst/>
          <a:gdLst/>
          <a:ahLst/>
          <a:cxnLst/>
          <a:rect l="0" t="0" r="0" b="0"/>
          <a:pathLst>
            <a:path>
              <a:moveTo>
                <a:pt x="3776471" y="1064146"/>
              </a:moveTo>
              <a:arcTo wR="2005580" hR="2005580" stAng="19920250" swAng="17366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63CFE7-4384-4655-AEA9-F4214E3944B7}">
      <dsp:nvSpPr>
        <dsp:cNvPr id="0" name=""/>
        <dsp:cNvSpPr/>
      </dsp:nvSpPr>
      <dsp:spPr>
        <a:xfrm>
          <a:off x="5817304" y="2453941"/>
          <a:ext cx="1081319" cy="702857"/>
        </a:xfrm>
        <a:prstGeom prst="round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Culture</a:t>
          </a:r>
        </a:p>
      </dsp:txBody>
      <dsp:txXfrm>
        <a:off x="5851615" y="2488252"/>
        <a:ext cx="1012697" cy="634235"/>
      </dsp:txXfrm>
    </dsp:sp>
    <dsp:sp modelId="{B35D7EFD-5DEB-4D5A-A3A1-BF0F6CAC7672}">
      <dsp:nvSpPr>
        <dsp:cNvPr id="0" name=""/>
        <dsp:cNvSpPr/>
      </dsp:nvSpPr>
      <dsp:spPr>
        <a:xfrm>
          <a:off x="2397086" y="353506"/>
          <a:ext cx="4011161" cy="4011161"/>
        </a:xfrm>
        <a:custGeom>
          <a:avLst/>
          <a:gdLst/>
          <a:ahLst/>
          <a:cxnLst/>
          <a:rect l="0" t="0" r="0" b="0"/>
          <a:pathLst>
            <a:path>
              <a:moveTo>
                <a:pt x="3842483" y="2810653"/>
              </a:moveTo>
              <a:arcTo wR="2005580" hR="2005580" stAng="1420004" swAng="1358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1BFD8-F4CA-4370-8662-0EEFB382C926}">
      <dsp:nvSpPr>
        <dsp:cNvPr id="0" name=""/>
        <dsp:cNvSpPr/>
      </dsp:nvSpPr>
      <dsp:spPr>
        <a:xfrm>
          <a:off x="4732196" y="3814624"/>
          <a:ext cx="1081319" cy="702857"/>
        </a:xfrm>
        <a:prstGeom prst="round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Celebrity</a:t>
          </a:r>
        </a:p>
      </dsp:txBody>
      <dsp:txXfrm>
        <a:off x="4766507" y="3848935"/>
        <a:ext cx="1012697" cy="634235"/>
      </dsp:txXfrm>
    </dsp:sp>
    <dsp:sp modelId="{F36239F9-A59C-4F7E-8960-EB7C29F1BDFD}">
      <dsp:nvSpPr>
        <dsp:cNvPr id="0" name=""/>
        <dsp:cNvSpPr/>
      </dsp:nvSpPr>
      <dsp:spPr>
        <a:xfrm>
          <a:off x="2397086" y="353506"/>
          <a:ext cx="4011161" cy="4011161"/>
        </a:xfrm>
        <a:custGeom>
          <a:avLst/>
          <a:gdLst/>
          <a:ahLst/>
          <a:cxnLst/>
          <a:rect l="0" t="0" r="0" b="0"/>
          <a:pathLst>
            <a:path>
              <a:moveTo>
                <a:pt x="2328607" y="3984976"/>
              </a:moveTo>
              <a:arcTo wR="2005580" hR="2005580" stAng="4843881" swAng="111223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17E2A2-FD2A-4F87-AAF6-2249255E6EF9}">
      <dsp:nvSpPr>
        <dsp:cNvPr id="0" name=""/>
        <dsp:cNvSpPr/>
      </dsp:nvSpPr>
      <dsp:spPr>
        <a:xfrm>
          <a:off x="2991818" y="3814624"/>
          <a:ext cx="1081319" cy="702857"/>
        </a:xfrm>
        <a:prstGeom prst="round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Curiosity</a:t>
          </a:r>
        </a:p>
      </dsp:txBody>
      <dsp:txXfrm>
        <a:off x="3026129" y="3848935"/>
        <a:ext cx="1012697" cy="634235"/>
      </dsp:txXfrm>
    </dsp:sp>
    <dsp:sp modelId="{E03A82DC-2D1B-4AED-998E-55148A06B515}">
      <dsp:nvSpPr>
        <dsp:cNvPr id="0" name=""/>
        <dsp:cNvSpPr/>
      </dsp:nvSpPr>
      <dsp:spPr>
        <a:xfrm>
          <a:off x="2397086" y="353506"/>
          <a:ext cx="4011161" cy="4011161"/>
        </a:xfrm>
        <a:custGeom>
          <a:avLst/>
          <a:gdLst/>
          <a:ahLst/>
          <a:cxnLst/>
          <a:rect l="0" t="0" r="0" b="0"/>
          <a:pathLst>
            <a:path>
              <a:moveTo>
                <a:pt x="619994" y="3455582"/>
              </a:moveTo>
              <a:arcTo wR="2005580" hR="2005580" stAng="8021919" swAng="1358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C2E107-F79F-4106-BC9A-31273F7E64C3}">
      <dsp:nvSpPr>
        <dsp:cNvPr id="0" name=""/>
        <dsp:cNvSpPr/>
      </dsp:nvSpPr>
      <dsp:spPr>
        <a:xfrm>
          <a:off x="1906710" y="2453941"/>
          <a:ext cx="1081319" cy="702857"/>
        </a:xfrm>
        <a:prstGeom prst="roundRect">
          <a:avLst/>
        </a:prstGeom>
        <a:solidFill>
          <a:schemeClr val="accent4"/>
        </a:solidFill>
        <a:ln w="25400" cap="flat" cmpd="sng" algn="ctr">
          <a:solidFill>
            <a:srgbClr val="8064A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Change</a:t>
          </a:r>
        </a:p>
      </dsp:txBody>
      <dsp:txXfrm>
        <a:off x="1941021" y="2488252"/>
        <a:ext cx="1012697" cy="634235"/>
      </dsp:txXfrm>
    </dsp:sp>
    <dsp:sp modelId="{D1734ED7-0F65-4155-8B04-B1F216BF53B4}">
      <dsp:nvSpPr>
        <dsp:cNvPr id="0" name=""/>
        <dsp:cNvSpPr/>
      </dsp:nvSpPr>
      <dsp:spPr>
        <a:xfrm>
          <a:off x="2397086" y="353506"/>
          <a:ext cx="4011161" cy="4011161"/>
        </a:xfrm>
        <a:custGeom>
          <a:avLst/>
          <a:gdLst/>
          <a:ahLst/>
          <a:cxnLst/>
          <a:rect l="0" t="0" r="0" b="0"/>
          <a:pathLst>
            <a:path>
              <a:moveTo>
                <a:pt x="1789" y="2090286"/>
              </a:moveTo>
              <a:arcTo wR="2005580" hR="2005580" stAng="10654763" swAng="17257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8EB85F-EA64-474A-89DD-33E1AB42086A}">
      <dsp:nvSpPr>
        <dsp:cNvPr id="0" name=""/>
        <dsp:cNvSpPr/>
      </dsp:nvSpPr>
      <dsp:spPr>
        <a:xfrm>
          <a:off x="2293981" y="757199"/>
          <a:ext cx="1081319" cy="702857"/>
        </a:xfrm>
        <a:prstGeom prst="roundRect">
          <a:avLst/>
        </a:prstGeom>
        <a:solidFill>
          <a:schemeClr val="accent4"/>
        </a:solidFill>
        <a:ln w="25400" cap="flat" cmpd="sng" algn="ctr">
          <a:solidFill>
            <a:srgbClr val="8064A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Charity</a:t>
          </a:r>
        </a:p>
      </dsp:txBody>
      <dsp:txXfrm>
        <a:off x="2328292" y="791510"/>
        <a:ext cx="1012697" cy="634235"/>
      </dsp:txXfrm>
    </dsp:sp>
    <dsp:sp modelId="{44F8E47A-B117-4383-B593-E2D5F3DD420B}">
      <dsp:nvSpPr>
        <dsp:cNvPr id="0" name=""/>
        <dsp:cNvSpPr/>
      </dsp:nvSpPr>
      <dsp:spPr>
        <a:xfrm>
          <a:off x="2397086" y="353506"/>
          <a:ext cx="4011161" cy="4011161"/>
        </a:xfrm>
        <a:custGeom>
          <a:avLst/>
          <a:gdLst/>
          <a:ahLst/>
          <a:cxnLst/>
          <a:rect l="0" t="0" r="0" b="0"/>
          <a:pathLst>
            <a:path>
              <a:moveTo>
                <a:pt x="804748" y="399232"/>
              </a:moveTo>
              <a:arcTo wR="2005580" hR="2005580" stAng="13993193" swAng="125572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9DB0E-5CF3-47D5-A5E4-8EC39F92F5D4}">
      <dsp:nvSpPr>
        <dsp:cNvPr id="0" name=""/>
        <dsp:cNvSpPr/>
      </dsp:nvSpPr>
      <dsp:spPr>
        <a:xfrm>
          <a:off x="3862007" y="2077"/>
          <a:ext cx="1081319" cy="702857"/>
        </a:xfrm>
        <a:prstGeom prst="roundRect">
          <a:avLst/>
        </a:prstGeom>
        <a:solidFill>
          <a:srgbClr val="50C8A0"/>
        </a:solidFill>
        <a:ln w="25400" cap="flat" cmpd="sng" algn="ctr">
          <a:solidFill>
            <a:srgbClr val="50C8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Commerce</a:t>
          </a:r>
        </a:p>
      </dsp:txBody>
      <dsp:txXfrm>
        <a:off x="3896318" y="36388"/>
        <a:ext cx="1012697" cy="634235"/>
      </dsp:txXfrm>
    </dsp:sp>
    <dsp:sp modelId="{43BD6A23-4D72-4E95-A38D-A8C31A4095E5}">
      <dsp:nvSpPr>
        <dsp:cNvPr id="0" name=""/>
        <dsp:cNvSpPr/>
      </dsp:nvSpPr>
      <dsp:spPr>
        <a:xfrm>
          <a:off x="2326903" y="332469"/>
          <a:ext cx="4011161" cy="4011161"/>
        </a:xfrm>
        <a:custGeom>
          <a:avLst/>
          <a:gdLst/>
          <a:ahLst/>
          <a:cxnLst/>
          <a:rect l="0" t="0" r="0" b="0"/>
          <a:pathLst>
            <a:path>
              <a:moveTo>
                <a:pt x="2623135" y="97445"/>
              </a:moveTo>
              <a:arcTo wR="2005580" hR="2005580" stAng="17276028" swAng="11906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238D89-D7E4-4D86-A39F-E3DD26366551}">
      <dsp:nvSpPr>
        <dsp:cNvPr id="0" name=""/>
        <dsp:cNvSpPr/>
      </dsp:nvSpPr>
      <dsp:spPr>
        <a:xfrm>
          <a:off x="5397373" y="757200"/>
          <a:ext cx="1081319" cy="702857"/>
        </a:xfrm>
        <a:prstGeom prst="roundRect">
          <a:avLst/>
        </a:prstGeom>
        <a:solidFill>
          <a:srgbClr val="50C8A0"/>
        </a:solidFill>
        <a:ln w="25400" cap="flat" cmpd="sng" algn="ctr">
          <a:solidFill>
            <a:srgbClr val="50C8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Communal Experiences</a:t>
          </a:r>
        </a:p>
      </dsp:txBody>
      <dsp:txXfrm>
        <a:off x="5431684" y="791511"/>
        <a:ext cx="1012697" cy="634235"/>
      </dsp:txXfrm>
    </dsp:sp>
    <dsp:sp modelId="{424C6736-5B43-48F0-A6F9-74C90C8225F8}">
      <dsp:nvSpPr>
        <dsp:cNvPr id="0" name=""/>
        <dsp:cNvSpPr/>
      </dsp:nvSpPr>
      <dsp:spPr>
        <a:xfrm>
          <a:off x="2395312" y="404924"/>
          <a:ext cx="4011161" cy="4011161"/>
        </a:xfrm>
        <a:custGeom>
          <a:avLst/>
          <a:gdLst/>
          <a:ahLst/>
          <a:cxnLst/>
          <a:rect l="0" t="0" r="0" b="0"/>
          <a:pathLst>
            <a:path>
              <a:moveTo>
                <a:pt x="3776471" y="1064146"/>
              </a:moveTo>
              <a:arcTo wR="2005580" hR="2005580" stAng="19920250" swAng="17366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63CFE7-4384-4655-AEA9-F4214E3944B7}">
      <dsp:nvSpPr>
        <dsp:cNvPr id="0" name=""/>
        <dsp:cNvSpPr/>
      </dsp:nvSpPr>
      <dsp:spPr>
        <a:xfrm>
          <a:off x="5817304" y="2453941"/>
          <a:ext cx="1081319" cy="702857"/>
        </a:xfrm>
        <a:prstGeom prst="roundRect">
          <a:avLst/>
        </a:prstGeom>
        <a:solidFill>
          <a:schemeClr val="bg1">
            <a:lumMod val="9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lumMod val="85000"/>
                </a:schemeClr>
              </a:solidFill>
            </a:rPr>
            <a:t>Culture</a:t>
          </a:r>
        </a:p>
      </dsp:txBody>
      <dsp:txXfrm>
        <a:off x="5851615" y="2488252"/>
        <a:ext cx="1012697" cy="634235"/>
      </dsp:txXfrm>
    </dsp:sp>
    <dsp:sp modelId="{B35D7EFD-5DEB-4D5A-A3A1-BF0F6CAC7672}">
      <dsp:nvSpPr>
        <dsp:cNvPr id="0" name=""/>
        <dsp:cNvSpPr/>
      </dsp:nvSpPr>
      <dsp:spPr>
        <a:xfrm>
          <a:off x="2397086" y="353506"/>
          <a:ext cx="4011161" cy="4011161"/>
        </a:xfrm>
        <a:custGeom>
          <a:avLst/>
          <a:gdLst/>
          <a:ahLst/>
          <a:cxnLst/>
          <a:rect l="0" t="0" r="0" b="0"/>
          <a:pathLst>
            <a:path>
              <a:moveTo>
                <a:pt x="3842483" y="2810653"/>
              </a:moveTo>
              <a:arcTo wR="2005580" hR="2005580" stAng="1420004" swAng="1358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1BFD8-F4CA-4370-8662-0EEFB382C926}">
      <dsp:nvSpPr>
        <dsp:cNvPr id="0" name=""/>
        <dsp:cNvSpPr/>
      </dsp:nvSpPr>
      <dsp:spPr>
        <a:xfrm>
          <a:off x="4732196" y="3814624"/>
          <a:ext cx="1081319" cy="702857"/>
        </a:xfrm>
        <a:prstGeom prst="roundRect">
          <a:avLst/>
        </a:prstGeom>
        <a:solidFill>
          <a:schemeClr val="bg1">
            <a:lumMod val="9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lumMod val="85000"/>
                </a:schemeClr>
              </a:solidFill>
            </a:rPr>
            <a:t>Celebrity</a:t>
          </a:r>
        </a:p>
      </dsp:txBody>
      <dsp:txXfrm>
        <a:off x="4766507" y="3848935"/>
        <a:ext cx="1012697" cy="634235"/>
      </dsp:txXfrm>
    </dsp:sp>
    <dsp:sp modelId="{F36239F9-A59C-4F7E-8960-EB7C29F1BDFD}">
      <dsp:nvSpPr>
        <dsp:cNvPr id="0" name=""/>
        <dsp:cNvSpPr/>
      </dsp:nvSpPr>
      <dsp:spPr>
        <a:xfrm>
          <a:off x="2397086" y="353506"/>
          <a:ext cx="4011161" cy="4011161"/>
        </a:xfrm>
        <a:custGeom>
          <a:avLst/>
          <a:gdLst/>
          <a:ahLst/>
          <a:cxnLst/>
          <a:rect l="0" t="0" r="0" b="0"/>
          <a:pathLst>
            <a:path>
              <a:moveTo>
                <a:pt x="2328607" y="3984976"/>
              </a:moveTo>
              <a:arcTo wR="2005580" hR="2005580" stAng="4843881" swAng="111223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17E2A2-FD2A-4F87-AAF6-2249255E6EF9}">
      <dsp:nvSpPr>
        <dsp:cNvPr id="0" name=""/>
        <dsp:cNvSpPr/>
      </dsp:nvSpPr>
      <dsp:spPr>
        <a:xfrm>
          <a:off x="2991818" y="3814624"/>
          <a:ext cx="1081319" cy="702857"/>
        </a:xfrm>
        <a:prstGeom prst="roundRect">
          <a:avLst/>
        </a:prstGeom>
        <a:solidFill>
          <a:schemeClr val="bg1">
            <a:lumMod val="9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lumMod val="85000"/>
                </a:schemeClr>
              </a:solidFill>
            </a:rPr>
            <a:t>Curiosity</a:t>
          </a:r>
        </a:p>
      </dsp:txBody>
      <dsp:txXfrm>
        <a:off x="3026129" y="3848935"/>
        <a:ext cx="1012697" cy="634235"/>
      </dsp:txXfrm>
    </dsp:sp>
    <dsp:sp modelId="{E03A82DC-2D1B-4AED-998E-55148A06B515}">
      <dsp:nvSpPr>
        <dsp:cNvPr id="0" name=""/>
        <dsp:cNvSpPr/>
      </dsp:nvSpPr>
      <dsp:spPr>
        <a:xfrm>
          <a:off x="2397086" y="353506"/>
          <a:ext cx="4011161" cy="4011161"/>
        </a:xfrm>
        <a:custGeom>
          <a:avLst/>
          <a:gdLst/>
          <a:ahLst/>
          <a:cxnLst/>
          <a:rect l="0" t="0" r="0" b="0"/>
          <a:pathLst>
            <a:path>
              <a:moveTo>
                <a:pt x="619994" y="3455582"/>
              </a:moveTo>
              <a:arcTo wR="2005580" hR="2005580" stAng="8021919" swAng="1358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C2E107-F79F-4106-BC9A-31273F7E64C3}">
      <dsp:nvSpPr>
        <dsp:cNvPr id="0" name=""/>
        <dsp:cNvSpPr/>
      </dsp:nvSpPr>
      <dsp:spPr>
        <a:xfrm>
          <a:off x="1906710" y="2453941"/>
          <a:ext cx="1081319" cy="702857"/>
        </a:xfrm>
        <a:prstGeom prst="roundRect">
          <a:avLst/>
        </a:prstGeom>
        <a:solidFill>
          <a:schemeClr val="bg1">
            <a:lumMod val="9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lumMod val="85000"/>
                </a:schemeClr>
              </a:solidFill>
            </a:rPr>
            <a:t>Change</a:t>
          </a:r>
        </a:p>
      </dsp:txBody>
      <dsp:txXfrm>
        <a:off x="1941021" y="2488252"/>
        <a:ext cx="1012697" cy="634235"/>
      </dsp:txXfrm>
    </dsp:sp>
    <dsp:sp modelId="{D1734ED7-0F65-4155-8B04-B1F216BF53B4}">
      <dsp:nvSpPr>
        <dsp:cNvPr id="0" name=""/>
        <dsp:cNvSpPr/>
      </dsp:nvSpPr>
      <dsp:spPr>
        <a:xfrm>
          <a:off x="2397086" y="353506"/>
          <a:ext cx="4011161" cy="4011161"/>
        </a:xfrm>
        <a:custGeom>
          <a:avLst/>
          <a:gdLst/>
          <a:ahLst/>
          <a:cxnLst/>
          <a:rect l="0" t="0" r="0" b="0"/>
          <a:pathLst>
            <a:path>
              <a:moveTo>
                <a:pt x="1789" y="2090286"/>
              </a:moveTo>
              <a:arcTo wR="2005580" hR="2005580" stAng="10654763" swAng="17257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8EB85F-EA64-474A-89DD-33E1AB42086A}">
      <dsp:nvSpPr>
        <dsp:cNvPr id="0" name=""/>
        <dsp:cNvSpPr/>
      </dsp:nvSpPr>
      <dsp:spPr>
        <a:xfrm>
          <a:off x="2293981" y="757199"/>
          <a:ext cx="1081319" cy="702857"/>
        </a:xfrm>
        <a:prstGeom prst="roundRect">
          <a:avLst/>
        </a:prstGeom>
        <a:solidFill>
          <a:schemeClr val="bg1">
            <a:lumMod val="9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lumMod val="85000"/>
                </a:schemeClr>
              </a:solidFill>
            </a:rPr>
            <a:t>Charity</a:t>
          </a:r>
        </a:p>
      </dsp:txBody>
      <dsp:txXfrm>
        <a:off x="2328292" y="791510"/>
        <a:ext cx="1012697" cy="634235"/>
      </dsp:txXfrm>
    </dsp:sp>
    <dsp:sp modelId="{44F8E47A-B117-4383-B593-E2D5F3DD420B}">
      <dsp:nvSpPr>
        <dsp:cNvPr id="0" name=""/>
        <dsp:cNvSpPr/>
      </dsp:nvSpPr>
      <dsp:spPr>
        <a:xfrm>
          <a:off x="2397086" y="353506"/>
          <a:ext cx="4011161" cy="4011161"/>
        </a:xfrm>
        <a:custGeom>
          <a:avLst/>
          <a:gdLst/>
          <a:ahLst/>
          <a:cxnLst/>
          <a:rect l="0" t="0" r="0" b="0"/>
          <a:pathLst>
            <a:path>
              <a:moveTo>
                <a:pt x="804748" y="399232"/>
              </a:moveTo>
              <a:arcTo wR="2005580" hR="2005580" stAng="13993193" swAng="125572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C3A0C93-7E5A-5F49-BEBF-176D9D86AE98}" type="datetimeFigureOut">
              <a:rPr lang="en-US" smtClean="0"/>
              <a:t>5/29/2019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51A7F7A-CF2C-A64E-BF71-DE52D54C670E}" type="slidenum">
              <a:rPr lang="en-US" smtClean="0"/>
              <a:t>‹#›</a:t>
            </a:fld>
            <a:endParaRPr lang="en-US"/>
          </a:p>
        </p:txBody>
      </p:sp>
    </p:spTree>
    <p:extLst>
      <p:ext uri="{BB962C8B-B14F-4D97-AF65-F5344CB8AC3E}">
        <p14:creationId xmlns:p14="http://schemas.microsoft.com/office/powerpoint/2010/main" val="3327805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160E6A-AE89-9D4B-878B-75A99885AD87}" type="datetimeFigureOut">
              <a:rPr lang="en-US" smtClean="0"/>
              <a:t>5/29/2019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882BC3-AE5F-3043-9FCD-C1F199F164CC}" type="slidenum">
              <a:rPr lang="en-US" smtClean="0"/>
              <a:t>‹#›</a:t>
            </a:fld>
            <a:endParaRPr lang="en-US"/>
          </a:p>
        </p:txBody>
      </p:sp>
    </p:spTree>
    <p:extLst>
      <p:ext uri="{BB962C8B-B14F-4D97-AF65-F5344CB8AC3E}">
        <p14:creationId xmlns:p14="http://schemas.microsoft.com/office/powerpoint/2010/main" val="3529957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6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290412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9483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6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92467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056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74646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084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655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3836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12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322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697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189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014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4904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865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8622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083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837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9750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942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6336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9153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66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424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850496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294618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1603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34837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25112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278282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87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5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54864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KOA:Users:kenanderson:Desktop:Projects:Cable%20First:images:CABLE1STa.jpg" TargetMode="Externa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8.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KOA:Users:kenanderson:Desktop:Projects:Cable%20First:images:CABLE1STa.jpg" TargetMode="Externa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24209"/>
      </p:ext>
    </p:extLst>
  </p:cSld>
  <p:clrMap bg1="lt1" tx1="dk1" bg2="lt2" tx2="dk2" accent1="accent1" accent2="accent2" accent3="accent3" accent4="accent4" accent5="accent5" accent6="accent6" hlink="hlink" folHlink="folHlink"/>
  <p:sldLayoutIdLst>
    <p:sldLayoutId id="2147483656" r:id="rId1"/>
    <p:sldLayoutId id="2147483714" r:id="rId2"/>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83673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09067"/>
      </p:ext>
    </p:extLst>
  </p:cSld>
  <p:clrMap bg1="lt1" tx1="dk1" bg2="lt2" tx2="dk2" accent1="accent1" accent2="accent2" accent3="accent3" accent4="accent4" accent5="accent5" accent6="accent6" hlink="hlink" folHlink="folHlink"/>
  <p:sldLayoutIdLst>
    <p:sldLayoutId id="2147483664" r:id="rId1"/>
    <p:sldLayoutId id="214748366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06548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Picture 7" descr="KOA:Users:kenanderson:Desktop:Projects:Cable First:images:CABLE1STa.jpg"/>
          <p:cNvPicPr>
            <a:picLocks noChangeAspect="1" noChangeArrowheads="1"/>
          </p:cNvPicPr>
          <p:nvPr userDrawn="1"/>
        </p:nvPicPr>
        <p:blipFill>
          <a:blip r:embed="rId13" r:link="rId14"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7511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Picture 7" descr="KOA:Users:kenanderson:Desktop:Projects:Cable First:images:CABLE1STa.jpg"/>
          <p:cNvPicPr>
            <a:picLocks noChangeAspect="1" noChangeArrowheads="1"/>
          </p:cNvPicPr>
          <p:nvPr userDrawn="1"/>
        </p:nvPicPr>
        <p:blipFill>
          <a:blip r:embed="rId13" r:link="rId14"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8112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17062530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1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4.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15.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3.jpeg"/><Relationship Id="rId3" Type="http://schemas.openxmlformats.org/officeDocument/2006/relationships/image" Target="../media/image123.jpeg"/><Relationship Id="rId7" Type="http://schemas.openxmlformats.org/officeDocument/2006/relationships/image" Target="../media/image127.jpeg"/><Relationship Id="rId12" Type="http://schemas.openxmlformats.org/officeDocument/2006/relationships/image" Target="../media/image132.jpeg"/><Relationship Id="rId17" Type="http://schemas.openxmlformats.org/officeDocument/2006/relationships/image" Target="../media/image137.jpeg"/><Relationship Id="rId2" Type="http://schemas.openxmlformats.org/officeDocument/2006/relationships/image" Target="../media/image122.jpeg"/><Relationship Id="rId16"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eg"/><Relationship Id="rId15" Type="http://schemas.openxmlformats.org/officeDocument/2006/relationships/image" Target="../media/image13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 Id="rId14" Type="http://schemas.openxmlformats.org/officeDocument/2006/relationships/image" Target="../media/image134.jpeg"/></Relationships>
</file>

<file path=ppt/slides/_rels/slide16.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jpeg"/><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image" Target="../media/image131.jpeg"/><Relationship Id="rId17" Type="http://schemas.openxmlformats.org/officeDocument/2006/relationships/image" Target="../media/image136.jpeg"/><Relationship Id="rId2" Type="http://schemas.openxmlformats.org/officeDocument/2006/relationships/image" Target="../media/image137.jpeg"/><Relationship Id="rId16"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5" Type="http://schemas.openxmlformats.org/officeDocument/2006/relationships/image" Target="../media/image13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3.jpeg"/></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12" Type="http://schemas.openxmlformats.org/officeDocument/2006/relationships/image" Target="../media/image148.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11" Type="http://schemas.openxmlformats.org/officeDocument/2006/relationships/image" Target="../media/image147.jpe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s>
</file>

<file path=ppt/slides/_rels/slide19.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jpeg"/><Relationship Id="rId12" Type="http://schemas.openxmlformats.org/officeDocument/2006/relationships/image" Target="../media/image159.jpe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11" Type="http://schemas.openxmlformats.org/officeDocument/2006/relationships/image" Target="../media/image158.jpeg"/><Relationship Id="rId5" Type="http://schemas.openxmlformats.org/officeDocument/2006/relationships/image" Target="../media/image152.jpe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png"/><Relationship Id="rId7" Type="http://schemas.openxmlformats.org/officeDocument/2006/relationships/image" Target="../media/image165.jpeg"/><Relationship Id="rId12" Type="http://schemas.openxmlformats.org/officeDocument/2006/relationships/image" Target="../media/image170.jpe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jpeg"/><Relationship Id="rId11" Type="http://schemas.openxmlformats.org/officeDocument/2006/relationships/image" Target="../media/image169.jpeg"/><Relationship Id="rId5" Type="http://schemas.openxmlformats.org/officeDocument/2006/relationships/image" Target="../media/image163.jpe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jpeg"/></Relationships>
</file>

<file path=ppt/slides/_rels/slide21.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18" Type="http://schemas.openxmlformats.org/officeDocument/2006/relationships/image" Target="../media/image186.png"/><Relationship Id="rId3" Type="http://schemas.openxmlformats.org/officeDocument/2006/relationships/image" Target="../media/image172.png"/><Relationship Id="rId7" Type="http://schemas.openxmlformats.org/officeDocument/2006/relationships/image" Target="../media/image175.png"/><Relationship Id="rId12" Type="http://schemas.openxmlformats.org/officeDocument/2006/relationships/image" Target="../media/image180.png"/><Relationship Id="rId17" Type="http://schemas.openxmlformats.org/officeDocument/2006/relationships/image" Target="../media/image185.png"/><Relationship Id="rId2" Type="http://schemas.openxmlformats.org/officeDocument/2006/relationships/image" Target="../media/image171.png"/><Relationship Id="rId16" Type="http://schemas.openxmlformats.org/officeDocument/2006/relationships/image" Target="../media/image184.png"/><Relationship Id="rId20"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chart" Target="../charts/chart5.xml"/><Relationship Id="rId11" Type="http://schemas.openxmlformats.org/officeDocument/2006/relationships/image" Target="../media/image179.png"/><Relationship Id="rId5" Type="http://schemas.openxmlformats.org/officeDocument/2006/relationships/image" Target="../media/image174.png"/><Relationship Id="rId15" Type="http://schemas.openxmlformats.org/officeDocument/2006/relationships/image" Target="../media/image183.png"/><Relationship Id="rId10" Type="http://schemas.openxmlformats.org/officeDocument/2006/relationships/image" Target="../media/image178.png"/><Relationship Id="rId19" Type="http://schemas.openxmlformats.org/officeDocument/2006/relationships/image" Target="../media/image187.png"/><Relationship Id="rId4" Type="http://schemas.openxmlformats.org/officeDocument/2006/relationships/image" Target="../media/image173.png"/><Relationship Id="rId9" Type="http://schemas.openxmlformats.org/officeDocument/2006/relationships/image" Target="../media/image177.png"/><Relationship Id="rId14" Type="http://schemas.openxmlformats.org/officeDocument/2006/relationships/image" Target="../media/image182.png"/></Relationships>
</file>

<file path=ppt/slides/_rels/slide22.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jpeg"/><Relationship Id="rId3" Type="http://schemas.openxmlformats.org/officeDocument/2006/relationships/hyperlink" Target="https://www.livingstondaily.com/story/news/local/2017/08/23/food-network-guy-fieri-michigan/593231001/" TargetMode="External"/><Relationship Id="rId7" Type="http://schemas.openxmlformats.org/officeDocument/2006/relationships/image" Target="../media/image191.png"/><Relationship Id="rId12" Type="http://schemas.openxmlformats.org/officeDocument/2006/relationships/image" Target="../media/image196.jpeg"/><Relationship Id="rId2" Type="http://schemas.openxmlformats.org/officeDocument/2006/relationships/hyperlink" Target="https://www.minnpost.com/twin-cities-business/2015/06/diners-drive-ins-and-dives-effect" TargetMode="External"/><Relationship Id="rId16"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195.jpeg"/><Relationship Id="rId5" Type="http://schemas.openxmlformats.org/officeDocument/2006/relationships/image" Target="../media/image189.png"/><Relationship Id="rId15" Type="http://schemas.openxmlformats.org/officeDocument/2006/relationships/image" Target="../media/image199.jpeg"/><Relationship Id="rId10" Type="http://schemas.openxmlformats.org/officeDocument/2006/relationships/image" Target="../media/image194.jpeg"/><Relationship Id="rId4" Type="http://schemas.openxmlformats.org/officeDocument/2006/relationships/hyperlink" Target="http://www.dallasobserver.com/restaurants/the-fieri-effect-6426005" TargetMode="External"/><Relationship Id="rId9" Type="http://schemas.openxmlformats.org/officeDocument/2006/relationships/image" Target="../media/image193.png"/><Relationship Id="rId14" Type="http://schemas.openxmlformats.org/officeDocument/2006/relationships/image" Target="../media/image198.jpeg"/></Relationships>
</file>

<file path=ppt/slides/_rels/slide23.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jpe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jpeg"/><Relationship Id="rId9" Type="http://schemas.openxmlformats.org/officeDocument/2006/relationships/image" Target="../media/image208.png"/></Relationships>
</file>

<file path=ppt/slides/_rels/slide2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3" Type="http://schemas.openxmlformats.org/officeDocument/2006/relationships/image" Target="../media/image224.jpeg"/><Relationship Id="rId18" Type="http://schemas.openxmlformats.org/officeDocument/2006/relationships/image" Target="../media/image229.jpeg"/><Relationship Id="rId26" Type="http://schemas.openxmlformats.org/officeDocument/2006/relationships/image" Target="../media/image237.jpeg"/><Relationship Id="rId39" Type="http://schemas.openxmlformats.org/officeDocument/2006/relationships/image" Target="../media/image250.jpeg"/><Relationship Id="rId21" Type="http://schemas.openxmlformats.org/officeDocument/2006/relationships/image" Target="../media/image232.jpeg"/><Relationship Id="rId34" Type="http://schemas.openxmlformats.org/officeDocument/2006/relationships/image" Target="../media/image245.jpeg"/><Relationship Id="rId42" Type="http://schemas.openxmlformats.org/officeDocument/2006/relationships/image" Target="../media/image253.jpeg"/><Relationship Id="rId47" Type="http://schemas.openxmlformats.org/officeDocument/2006/relationships/image" Target="../media/image258.jpeg"/><Relationship Id="rId50" Type="http://schemas.openxmlformats.org/officeDocument/2006/relationships/image" Target="../media/image261.jpeg"/><Relationship Id="rId55" Type="http://schemas.openxmlformats.org/officeDocument/2006/relationships/image" Target="../media/image266.jpeg"/><Relationship Id="rId63" Type="http://schemas.openxmlformats.org/officeDocument/2006/relationships/image" Target="../media/image274.jpeg"/><Relationship Id="rId68" Type="http://schemas.openxmlformats.org/officeDocument/2006/relationships/image" Target="../media/image279.jpeg"/><Relationship Id="rId76" Type="http://schemas.openxmlformats.org/officeDocument/2006/relationships/image" Target="../media/image287.jpeg"/><Relationship Id="rId84" Type="http://schemas.openxmlformats.org/officeDocument/2006/relationships/image" Target="../media/image295.png"/><Relationship Id="rId89" Type="http://schemas.openxmlformats.org/officeDocument/2006/relationships/image" Target="../media/image300.jpeg"/><Relationship Id="rId7" Type="http://schemas.openxmlformats.org/officeDocument/2006/relationships/image" Target="../media/image218.jpeg"/><Relationship Id="rId71" Type="http://schemas.openxmlformats.org/officeDocument/2006/relationships/image" Target="../media/image282.jpeg"/><Relationship Id="rId92" Type="http://schemas.openxmlformats.org/officeDocument/2006/relationships/image" Target="../media/image303.jpeg"/><Relationship Id="rId2" Type="http://schemas.openxmlformats.org/officeDocument/2006/relationships/image" Target="../media/image213.jpeg"/><Relationship Id="rId16" Type="http://schemas.openxmlformats.org/officeDocument/2006/relationships/image" Target="../media/image227.jpeg"/><Relationship Id="rId29" Type="http://schemas.openxmlformats.org/officeDocument/2006/relationships/image" Target="../media/image240.jpeg"/><Relationship Id="rId11" Type="http://schemas.openxmlformats.org/officeDocument/2006/relationships/image" Target="../media/image222.jpeg"/><Relationship Id="rId24" Type="http://schemas.openxmlformats.org/officeDocument/2006/relationships/image" Target="../media/image235.jpeg"/><Relationship Id="rId32" Type="http://schemas.openxmlformats.org/officeDocument/2006/relationships/image" Target="../media/image243.png"/><Relationship Id="rId37" Type="http://schemas.openxmlformats.org/officeDocument/2006/relationships/image" Target="../media/image248.jpeg"/><Relationship Id="rId40" Type="http://schemas.openxmlformats.org/officeDocument/2006/relationships/image" Target="../media/image251.jpeg"/><Relationship Id="rId45" Type="http://schemas.openxmlformats.org/officeDocument/2006/relationships/image" Target="../media/image256.jpeg"/><Relationship Id="rId53" Type="http://schemas.openxmlformats.org/officeDocument/2006/relationships/image" Target="../media/image264.jpeg"/><Relationship Id="rId58" Type="http://schemas.openxmlformats.org/officeDocument/2006/relationships/image" Target="../media/image269.jpeg"/><Relationship Id="rId66" Type="http://schemas.openxmlformats.org/officeDocument/2006/relationships/image" Target="../media/image277.jpeg"/><Relationship Id="rId74" Type="http://schemas.openxmlformats.org/officeDocument/2006/relationships/image" Target="../media/image285.jpeg"/><Relationship Id="rId79" Type="http://schemas.openxmlformats.org/officeDocument/2006/relationships/image" Target="../media/image290.jpeg"/><Relationship Id="rId87" Type="http://schemas.openxmlformats.org/officeDocument/2006/relationships/image" Target="../media/image298.jpeg"/><Relationship Id="rId5" Type="http://schemas.openxmlformats.org/officeDocument/2006/relationships/image" Target="../media/image216.jpeg"/><Relationship Id="rId61" Type="http://schemas.openxmlformats.org/officeDocument/2006/relationships/image" Target="../media/image272.jpeg"/><Relationship Id="rId82" Type="http://schemas.openxmlformats.org/officeDocument/2006/relationships/image" Target="../media/image293.jpeg"/><Relationship Id="rId90" Type="http://schemas.openxmlformats.org/officeDocument/2006/relationships/image" Target="../media/image301.jpeg"/><Relationship Id="rId19" Type="http://schemas.openxmlformats.org/officeDocument/2006/relationships/image" Target="../media/image230.jpeg"/><Relationship Id="rId14" Type="http://schemas.openxmlformats.org/officeDocument/2006/relationships/image" Target="../media/image225.jpeg"/><Relationship Id="rId22" Type="http://schemas.openxmlformats.org/officeDocument/2006/relationships/image" Target="../media/image233.jpeg"/><Relationship Id="rId27" Type="http://schemas.openxmlformats.org/officeDocument/2006/relationships/image" Target="../media/image238.jpeg"/><Relationship Id="rId30" Type="http://schemas.openxmlformats.org/officeDocument/2006/relationships/image" Target="../media/image241.jpeg"/><Relationship Id="rId35" Type="http://schemas.openxmlformats.org/officeDocument/2006/relationships/image" Target="../media/image246.jpeg"/><Relationship Id="rId43" Type="http://schemas.openxmlformats.org/officeDocument/2006/relationships/image" Target="../media/image254.jpeg"/><Relationship Id="rId48" Type="http://schemas.openxmlformats.org/officeDocument/2006/relationships/image" Target="../media/image259.jpeg"/><Relationship Id="rId56" Type="http://schemas.openxmlformats.org/officeDocument/2006/relationships/image" Target="../media/image267.jpeg"/><Relationship Id="rId64" Type="http://schemas.openxmlformats.org/officeDocument/2006/relationships/image" Target="../media/image275.jpeg"/><Relationship Id="rId69" Type="http://schemas.openxmlformats.org/officeDocument/2006/relationships/image" Target="../media/image280.jpeg"/><Relationship Id="rId77" Type="http://schemas.openxmlformats.org/officeDocument/2006/relationships/image" Target="../media/image288.jpeg"/><Relationship Id="rId8" Type="http://schemas.openxmlformats.org/officeDocument/2006/relationships/image" Target="../media/image219.jpeg"/><Relationship Id="rId51" Type="http://schemas.openxmlformats.org/officeDocument/2006/relationships/image" Target="../media/image262.jpeg"/><Relationship Id="rId72" Type="http://schemas.openxmlformats.org/officeDocument/2006/relationships/image" Target="../media/image283.jpeg"/><Relationship Id="rId80" Type="http://schemas.openxmlformats.org/officeDocument/2006/relationships/image" Target="../media/image291.jpeg"/><Relationship Id="rId85" Type="http://schemas.openxmlformats.org/officeDocument/2006/relationships/image" Target="../media/image296.jpeg"/><Relationship Id="rId93" Type="http://schemas.openxmlformats.org/officeDocument/2006/relationships/image" Target="../media/image304.jpeg"/><Relationship Id="rId3" Type="http://schemas.openxmlformats.org/officeDocument/2006/relationships/image" Target="../media/image214.jpeg"/><Relationship Id="rId12" Type="http://schemas.openxmlformats.org/officeDocument/2006/relationships/image" Target="../media/image223.jpeg"/><Relationship Id="rId17" Type="http://schemas.openxmlformats.org/officeDocument/2006/relationships/image" Target="../media/image228.jpeg"/><Relationship Id="rId25" Type="http://schemas.openxmlformats.org/officeDocument/2006/relationships/image" Target="../media/image236.jpeg"/><Relationship Id="rId33" Type="http://schemas.openxmlformats.org/officeDocument/2006/relationships/image" Target="../media/image244.png"/><Relationship Id="rId38" Type="http://schemas.openxmlformats.org/officeDocument/2006/relationships/image" Target="../media/image249.jpeg"/><Relationship Id="rId46" Type="http://schemas.openxmlformats.org/officeDocument/2006/relationships/image" Target="../media/image257.jpeg"/><Relationship Id="rId59" Type="http://schemas.openxmlformats.org/officeDocument/2006/relationships/image" Target="../media/image270.jpeg"/><Relationship Id="rId67" Type="http://schemas.openxmlformats.org/officeDocument/2006/relationships/image" Target="../media/image278.jpeg"/><Relationship Id="rId20" Type="http://schemas.openxmlformats.org/officeDocument/2006/relationships/image" Target="../media/image231.jpeg"/><Relationship Id="rId41" Type="http://schemas.openxmlformats.org/officeDocument/2006/relationships/image" Target="../media/image252.jpeg"/><Relationship Id="rId54" Type="http://schemas.openxmlformats.org/officeDocument/2006/relationships/image" Target="../media/image265.jpeg"/><Relationship Id="rId62" Type="http://schemas.openxmlformats.org/officeDocument/2006/relationships/image" Target="../media/image273.jpeg"/><Relationship Id="rId70" Type="http://schemas.openxmlformats.org/officeDocument/2006/relationships/image" Target="../media/image281.jpeg"/><Relationship Id="rId75" Type="http://schemas.openxmlformats.org/officeDocument/2006/relationships/image" Target="../media/image286.jpeg"/><Relationship Id="rId83" Type="http://schemas.openxmlformats.org/officeDocument/2006/relationships/image" Target="../media/image294.gif"/><Relationship Id="rId88" Type="http://schemas.openxmlformats.org/officeDocument/2006/relationships/image" Target="../media/image299.jpeg"/><Relationship Id="rId91" Type="http://schemas.openxmlformats.org/officeDocument/2006/relationships/image" Target="../media/image302.png"/><Relationship Id="rId1" Type="http://schemas.openxmlformats.org/officeDocument/2006/relationships/slideLayout" Target="../slideLayouts/slideLayout2.xml"/><Relationship Id="rId6" Type="http://schemas.openxmlformats.org/officeDocument/2006/relationships/image" Target="../media/image217.jpeg"/><Relationship Id="rId15" Type="http://schemas.openxmlformats.org/officeDocument/2006/relationships/image" Target="../media/image226.jpeg"/><Relationship Id="rId23" Type="http://schemas.openxmlformats.org/officeDocument/2006/relationships/image" Target="../media/image234.jpeg"/><Relationship Id="rId28" Type="http://schemas.openxmlformats.org/officeDocument/2006/relationships/image" Target="../media/image239.jpeg"/><Relationship Id="rId36" Type="http://schemas.openxmlformats.org/officeDocument/2006/relationships/image" Target="../media/image247.jpeg"/><Relationship Id="rId49" Type="http://schemas.openxmlformats.org/officeDocument/2006/relationships/image" Target="../media/image260.jpeg"/><Relationship Id="rId57" Type="http://schemas.openxmlformats.org/officeDocument/2006/relationships/image" Target="../media/image268.jpeg"/><Relationship Id="rId10" Type="http://schemas.openxmlformats.org/officeDocument/2006/relationships/image" Target="../media/image221.jpeg"/><Relationship Id="rId31" Type="http://schemas.openxmlformats.org/officeDocument/2006/relationships/image" Target="../media/image242.jpeg"/><Relationship Id="rId44" Type="http://schemas.openxmlformats.org/officeDocument/2006/relationships/image" Target="../media/image255.jpeg"/><Relationship Id="rId52" Type="http://schemas.openxmlformats.org/officeDocument/2006/relationships/image" Target="../media/image263.jpeg"/><Relationship Id="rId60" Type="http://schemas.openxmlformats.org/officeDocument/2006/relationships/image" Target="../media/image271.jpeg"/><Relationship Id="rId65" Type="http://schemas.openxmlformats.org/officeDocument/2006/relationships/image" Target="../media/image276.png"/><Relationship Id="rId73" Type="http://schemas.openxmlformats.org/officeDocument/2006/relationships/image" Target="../media/image284.jpeg"/><Relationship Id="rId78" Type="http://schemas.openxmlformats.org/officeDocument/2006/relationships/image" Target="../media/image289.jpeg"/><Relationship Id="rId81" Type="http://schemas.openxmlformats.org/officeDocument/2006/relationships/image" Target="../media/image292.jpeg"/><Relationship Id="rId86" Type="http://schemas.openxmlformats.org/officeDocument/2006/relationships/image" Target="../media/image297.jpeg"/><Relationship Id="rId94" Type="http://schemas.openxmlformats.org/officeDocument/2006/relationships/image" Target="../media/image305.jpeg"/><Relationship Id="rId4" Type="http://schemas.openxmlformats.org/officeDocument/2006/relationships/image" Target="../media/image215.jpeg"/><Relationship Id="rId9" Type="http://schemas.openxmlformats.org/officeDocument/2006/relationships/image" Target="../media/image220.jpeg"/></Relationships>
</file>

<file path=ppt/slides/_rels/slide27.xml.rels><?xml version="1.0" encoding="UTF-8" standalone="yes"?>
<Relationships xmlns="http://schemas.openxmlformats.org/package/2006/relationships"><Relationship Id="rId8" Type="http://schemas.openxmlformats.org/officeDocument/2006/relationships/image" Target="../media/image312.jpeg"/><Relationship Id="rId3" Type="http://schemas.openxmlformats.org/officeDocument/2006/relationships/image" Target="../media/image307.jpeg"/><Relationship Id="rId7" Type="http://schemas.openxmlformats.org/officeDocument/2006/relationships/image" Target="../media/image311.png"/><Relationship Id="rId2"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9.jpeg"/><Relationship Id="rId10" Type="http://schemas.openxmlformats.org/officeDocument/2006/relationships/image" Target="../media/image314.png"/><Relationship Id="rId4" Type="http://schemas.openxmlformats.org/officeDocument/2006/relationships/image" Target="../media/image308.png"/><Relationship Id="rId9" Type="http://schemas.openxmlformats.org/officeDocument/2006/relationships/image" Target="../media/image313.png"/></Relationships>
</file>

<file path=ppt/slides/_rels/slide28.xml.rels><?xml version="1.0" encoding="UTF-8" standalone="yes"?>
<Relationships xmlns="http://schemas.openxmlformats.org/package/2006/relationships"><Relationship Id="rId8" Type="http://schemas.openxmlformats.org/officeDocument/2006/relationships/image" Target="../media/image321.jpeg"/><Relationship Id="rId3" Type="http://schemas.openxmlformats.org/officeDocument/2006/relationships/image" Target="../media/image316.jpeg"/><Relationship Id="rId7" Type="http://schemas.openxmlformats.org/officeDocument/2006/relationships/image" Target="../media/image320.jpeg"/><Relationship Id="rId2" Type="http://schemas.openxmlformats.org/officeDocument/2006/relationships/image" Target="../media/image315.jpeg"/><Relationship Id="rId1" Type="http://schemas.openxmlformats.org/officeDocument/2006/relationships/slideLayout" Target="../slideLayouts/slideLayout2.xml"/><Relationship Id="rId6" Type="http://schemas.openxmlformats.org/officeDocument/2006/relationships/image" Target="../media/image319.png"/><Relationship Id="rId5" Type="http://schemas.openxmlformats.org/officeDocument/2006/relationships/image" Target="../media/image318.jpeg"/><Relationship Id="rId4" Type="http://schemas.openxmlformats.org/officeDocument/2006/relationships/image" Target="../media/image317.png"/><Relationship Id="rId9" Type="http://schemas.openxmlformats.org/officeDocument/2006/relationships/image" Target="../media/image3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32.jpeg"/><Relationship Id="rId13" Type="http://schemas.openxmlformats.org/officeDocument/2006/relationships/image" Target="../media/image337.png"/><Relationship Id="rId3" Type="http://schemas.openxmlformats.org/officeDocument/2006/relationships/image" Target="../media/image327.png"/><Relationship Id="rId7" Type="http://schemas.openxmlformats.org/officeDocument/2006/relationships/image" Target="../media/image331.jpeg"/><Relationship Id="rId12" Type="http://schemas.openxmlformats.org/officeDocument/2006/relationships/image" Target="../media/image336.png"/><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image" Target="../media/image330.png"/><Relationship Id="rId11" Type="http://schemas.openxmlformats.org/officeDocument/2006/relationships/image" Target="../media/image335.png"/><Relationship Id="rId5" Type="http://schemas.openxmlformats.org/officeDocument/2006/relationships/image" Target="../media/image329.png"/><Relationship Id="rId10" Type="http://schemas.openxmlformats.org/officeDocument/2006/relationships/image" Target="../media/image334.jpeg"/><Relationship Id="rId4" Type="http://schemas.openxmlformats.org/officeDocument/2006/relationships/image" Target="../media/image328.png"/><Relationship Id="rId9" Type="http://schemas.openxmlformats.org/officeDocument/2006/relationships/image" Target="../media/image333.jpeg"/><Relationship Id="rId14" Type="http://schemas.openxmlformats.org/officeDocument/2006/relationships/image" Target="../media/image338.png"/></Relationships>
</file>

<file path=ppt/slides/_rels/slide34.xml.rels><?xml version="1.0" encoding="UTF-8" standalone="yes"?>
<Relationships xmlns="http://schemas.openxmlformats.org/package/2006/relationships"><Relationship Id="rId3" Type="http://schemas.openxmlformats.org/officeDocument/2006/relationships/image" Target="../media/image340.png"/><Relationship Id="rId7" Type="http://schemas.openxmlformats.org/officeDocument/2006/relationships/image" Target="../media/image344.jpeg"/><Relationship Id="rId2" Type="http://schemas.openxmlformats.org/officeDocument/2006/relationships/image" Target="../media/image339.jpeg"/><Relationship Id="rId1" Type="http://schemas.openxmlformats.org/officeDocument/2006/relationships/slideLayout" Target="../slideLayouts/slideLayout2.xml"/><Relationship Id="rId6" Type="http://schemas.openxmlformats.org/officeDocument/2006/relationships/image" Target="../media/image343.gif"/><Relationship Id="rId5" Type="http://schemas.openxmlformats.org/officeDocument/2006/relationships/image" Target="../media/image342.png"/><Relationship Id="rId4" Type="http://schemas.openxmlformats.org/officeDocument/2006/relationships/image" Target="../media/image341.jpeg"/></Relationships>
</file>

<file path=ppt/slides/_rels/slide35.xml.rels><?xml version="1.0" encoding="UTF-8" standalone="yes"?>
<Relationships xmlns="http://schemas.openxmlformats.org/package/2006/relationships"><Relationship Id="rId3" Type="http://schemas.openxmlformats.org/officeDocument/2006/relationships/image" Target="../media/image346.png"/><Relationship Id="rId7" Type="http://schemas.openxmlformats.org/officeDocument/2006/relationships/image" Target="../media/image350.png"/><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s>
</file>

<file path=ppt/slides/_rels/slide3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2.jpeg"/><Relationship Id="rId7" Type="http://schemas.openxmlformats.org/officeDocument/2006/relationships/image" Target="../media/image356.jpeg"/><Relationship Id="rId2" Type="http://schemas.openxmlformats.org/officeDocument/2006/relationships/image" Target="../media/image351.jpeg"/><Relationship Id="rId1" Type="http://schemas.openxmlformats.org/officeDocument/2006/relationships/slideLayout" Target="../slideLayouts/slideLayout2.xml"/><Relationship Id="rId6" Type="http://schemas.openxmlformats.org/officeDocument/2006/relationships/image" Target="../media/image355.jpeg"/><Relationship Id="rId5" Type="http://schemas.openxmlformats.org/officeDocument/2006/relationships/image" Target="../media/image354.jpeg"/><Relationship Id="rId4" Type="http://schemas.openxmlformats.org/officeDocument/2006/relationships/image" Target="../media/image3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58.jpg"/><Relationship Id="rId2" Type="http://schemas.openxmlformats.org/officeDocument/2006/relationships/image" Target="../media/image357.jp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6" Type="http://schemas.openxmlformats.org/officeDocument/2006/relationships/image" Target="../media/image31.png"/><Relationship Id="rId21" Type="http://schemas.openxmlformats.org/officeDocument/2006/relationships/image" Target="../media/image26.png"/><Relationship Id="rId34" Type="http://schemas.openxmlformats.org/officeDocument/2006/relationships/image" Target="../media/image39.png"/><Relationship Id="rId42" Type="http://schemas.openxmlformats.org/officeDocument/2006/relationships/image" Target="../media/image47.png"/><Relationship Id="rId47" Type="http://schemas.openxmlformats.org/officeDocument/2006/relationships/image" Target="../media/image52.png"/><Relationship Id="rId50" Type="http://schemas.openxmlformats.org/officeDocument/2006/relationships/image" Target="../media/image55.png"/><Relationship Id="rId55" Type="http://schemas.openxmlformats.org/officeDocument/2006/relationships/image" Target="../media/image60.png"/><Relationship Id="rId63" Type="http://schemas.openxmlformats.org/officeDocument/2006/relationships/image" Target="../media/image68.png"/><Relationship Id="rId68" Type="http://schemas.openxmlformats.org/officeDocument/2006/relationships/image" Target="../media/image73.png"/><Relationship Id="rId76" Type="http://schemas.openxmlformats.org/officeDocument/2006/relationships/image" Target="../media/image81.png"/><Relationship Id="rId84" Type="http://schemas.openxmlformats.org/officeDocument/2006/relationships/image" Target="../media/image89.png"/><Relationship Id="rId89" Type="http://schemas.openxmlformats.org/officeDocument/2006/relationships/image" Target="../media/image94.png"/><Relationship Id="rId97" Type="http://schemas.openxmlformats.org/officeDocument/2006/relationships/image" Target="../media/image102.png"/><Relationship Id="rId7" Type="http://schemas.openxmlformats.org/officeDocument/2006/relationships/image" Target="../media/image12.png"/><Relationship Id="rId71" Type="http://schemas.openxmlformats.org/officeDocument/2006/relationships/image" Target="../media/image76.png"/><Relationship Id="rId92" Type="http://schemas.openxmlformats.org/officeDocument/2006/relationships/image" Target="../media/image97.png"/><Relationship Id="rId2" Type="http://schemas.openxmlformats.org/officeDocument/2006/relationships/image" Target="../media/image7.png"/><Relationship Id="rId16" Type="http://schemas.openxmlformats.org/officeDocument/2006/relationships/image" Target="../media/image21.png"/><Relationship Id="rId29" Type="http://schemas.openxmlformats.org/officeDocument/2006/relationships/image" Target="../media/image34.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3" Type="http://schemas.openxmlformats.org/officeDocument/2006/relationships/image" Target="../media/image58.png"/><Relationship Id="rId58" Type="http://schemas.openxmlformats.org/officeDocument/2006/relationships/image" Target="../media/image63.png"/><Relationship Id="rId66" Type="http://schemas.openxmlformats.org/officeDocument/2006/relationships/image" Target="../media/image71.png"/><Relationship Id="rId74" Type="http://schemas.openxmlformats.org/officeDocument/2006/relationships/image" Target="../media/image79.png"/><Relationship Id="rId79" Type="http://schemas.openxmlformats.org/officeDocument/2006/relationships/image" Target="../media/image84.png"/><Relationship Id="rId87" Type="http://schemas.openxmlformats.org/officeDocument/2006/relationships/image" Target="../media/image92.png"/><Relationship Id="rId5" Type="http://schemas.openxmlformats.org/officeDocument/2006/relationships/image" Target="../media/image10.png"/><Relationship Id="rId61" Type="http://schemas.openxmlformats.org/officeDocument/2006/relationships/image" Target="../media/image66.png"/><Relationship Id="rId82" Type="http://schemas.openxmlformats.org/officeDocument/2006/relationships/image" Target="../media/image87.png"/><Relationship Id="rId90" Type="http://schemas.openxmlformats.org/officeDocument/2006/relationships/image" Target="../media/image95.png"/><Relationship Id="rId95" Type="http://schemas.openxmlformats.org/officeDocument/2006/relationships/image" Target="../media/image100.png"/><Relationship Id="rId19" Type="http://schemas.openxmlformats.org/officeDocument/2006/relationships/image" Target="../media/image2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56" Type="http://schemas.openxmlformats.org/officeDocument/2006/relationships/image" Target="../media/image61.png"/><Relationship Id="rId64" Type="http://schemas.openxmlformats.org/officeDocument/2006/relationships/image" Target="../media/image69.png"/><Relationship Id="rId69" Type="http://schemas.openxmlformats.org/officeDocument/2006/relationships/image" Target="../media/image74.png"/><Relationship Id="rId77" Type="http://schemas.openxmlformats.org/officeDocument/2006/relationships/image" Target="../media/image82.png"/><Relationship Id="rId8" Type="http://schemas.openxmlformats.org/officeDocument/2006/relationships/image" Target="../media/image13.png"/><Relationship Id="rId51" Type="http://schemas.openxmlformats.org/officeDocument/2006/relationships/image" Target="../media/image56.png"/><Relationship Id="rId72" Type="http://schemas.openxmlformats.org/officeDocument/2006/relationships/image" Target="../media/image77.png"/><Relationship Id="rId80" Type="http://schemas.openxmlformats.org/officeDocument/2006/relationships/image" Target="../media/image85.png"/><Relationship Id="rId85" Type="http://schemas.openxmlformats.org/officeDocument/2006/relationships/image" Target="../media/image90.png"/><Relationship Id="rId93" Type="http://schemas.openxmlformats.org/officeDocument/2006/relationships/image" Target="../media/image98.png"/><Relationship Id="rId98" Type="http://schemas.openxmlformats.org/officeDocument/2006/relationships/image" Target="../media/image103.png"/><Relationship Id="rId3" Type="http://schemas.openxmlformats.org/officeDocument/2006/relationships/image" Target="../media/image8.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png"/><Relationship Id="rId46" Type="http://schemas.openxmlformats.org/officeDocument/2006/relationships/image" Target="../media/image51.png"/><Relationship Id="rId59" Type="http://schemas.openxmlformats.org/officeDocument/2006/relationships/image" Target="../media/image64.png"/><Relationship Id="rId67" Type="http://schemas.openxmlformats.org/officeDocument/2006/relationships/image" Target="../media/image72.png"/><Relationship Id="rId20" Type="http://schemas.openxmlformats.org/officeDocument/2006/relationships/image" Target="../media/image25.png"/><Relationship Id="rId41" Type="http://schemas.openxmlformats.org/officeDocument/2006/relationships/image" Target="../media/image46.png"/><Relationship Id="rId54" Type="http://schemas.openxmlformats.org/officeDocument/2006/relationships/image" Target="../media/image59.png"/><Relationship Id="rId62" Type="http://schemas.openxmlformats.org/officeDocument/2006/relationships/image" Target="../media/image67.png"/><Relationship Id="rId70" Type="http://schemas.openxmlformats.org/officeDocument/2006/relationships/image" Target="../media/image75.png"/><Relationship Id="rId75" Type="http://schemas.openxmlformats.org/officeDocument/2006/relationships/image" Target="../media/image80.png"/><Relationship Id="rId83" Type="http://schemas.openxmlformats.org/officeDocument/2006/relationships/image" Target="../media/image88.png"/><Relationship Id="rId88" Type="http://schemas.openxmlformats.org/officeDocument/2006/relationships/image" Target="../media/image93.png"/><Relationship Id="rId91" Type="http://schemas.openxmlformats.org/officeDocument/2006/relationships/image" Target="../media/image96.png"/><Relationship Id="rId96"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49" Type="http://schemas.openxmlformats.org/officeDocument/2006/relationships/image" Target="../media/image54.png"/><Relationship Id="rId57" Type="http://schemas.openxmlformats.org/officeDocument/2006/relationships/image" Target="../media/image62.png"/><Relationship Id="rId10" Type="http://schemas.openxmlformats.org/officeDocument/2006/relationships/image" Target="../media/image15.png"/><Relationship Id="rId31" Type="http://schemas.openxmlformats.org/officeDocument/2006/relationships/image" Target="../media/image36.png"/><Relationship Id="rId44" Type="http://schemas.openxmlformats.org/officeDocument/2006/relationships/image" Target="../media/image49.png"/><Relationship Id="rId52" Type="http://schemas.openxmlformats.org/officeDocument/2006/relationships/image" Target="../media/image57.png"/><Relationship Id="rId60" Type="http://schemas.openxmlformats.org/officeDocument/2006/relationships/image" Target="../media/image65.png"/><Relationship Id="rId65" Type="http://schemas.openxmlformats.org/officeDocument/2006/relationships/image" Target="../media/image70.png"/><Relationship Id="rId73" Type="http://schemas.openxmlformats.org/officeDocument/2006/relationships/image" Target="../media/image78.png"/><Relationship Id="rId78" Type="http://schemas.openxmlformats.org/officeDocument/2006/relationships/image" Target="../media/image83.png"/><Relationship Id="rId81" Type="http://schemas.openxmlformats.org/officeDocument/2006/relationships/image" Target="../media/image86.png"/><Relationship Id="rId86" Type="http://schemas.openxmlformats.org/officeDocument/2006/relationships/image" Target="../media/image91.png"/><Relationship Id="rId94" Type="http://schemas.openxmlformats.org/officeDocument/2006/relationships/image" Target="../media/image99.png"/><Relationship Id="rId99" Type="http://schemas.openxmlformats.org/officeDocument/2006/relationships/image" Target="../media/image104.png"/><Relationship Id="rId4" Type="http://schemas.openxmlformats.org/officeDocument/2006/relationships/image" Target="../media/image9.png"/><Relationship Id="rId9"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23.png"/><Relationship Id="rId3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mpaa.org/jobs-econom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FEF51D-9417-4BCF-81FC-38AA1B0EA4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519639"/>
          </a:xfrm>
        </p:spPr>
        <p:txBody>
          <a:bodyPr/>
          <a:lstStyle/>
          <a:p>
            <a:r>
              <a:rPr lang="en-US" sz="2400" dirty="0"/>
              <a:t>In 2017, Ad-Supported TV Networks Alone Will Contribute Over </a:t>
            </a:r>
            <a:br>
              <a:rPr lang="en-US" sz="2400" dirty="0"/>
            </a:br>
            <a:r>
              <a:rPr lang="en-US" sz="2400" b="1" i="1" dirty="0"/>
              <a:t>$64 Billion</a:t>
            </a:r>
            <a:r>
              <a:rPr lang="en-US" sz="2400" dirty="0"/>
              <a:t> To The Economy Through Programming Costs &amp; Salaries</a:t>
            </a:r>
          </a:p>
        </p:txBody>
      </p:sp>
      <p:sp>
        <p:nvSpPr>
          <p:cNvPr id="279" name="Text Placeholder 3">
            <a:extLst>
              <a:ext uri="{FF2B5EF4-FFF2-40B4-BE49-F238E27FC236}">
                <a16:creationId xmlns:a16="http://schemas.microsoft.com/office/drawing/2014/main" id="{7E22999A-7717-4FA6-BD34-9EC30E3319AA}"/>
              </a:ext>
            </a:extLst>
          </p:cNvPr>
          <p:cNvSpPr txBox="1">
            <a:spLocks/>
          </p:cNvSpPr>
          <p:nvPr/>
        </p:nvSpPr>
        <p:spPr>
          <a:xfrm>
            <a:off x="200435" y="6433494"/>
            <a:ext cx="7422676" cy="37341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2017 SNL Kagan, a division of S&amp;P Global Market Intelligence, estimated. Ad-Supported TV networks include cable, broadcast and regional sports networks.  “Salaries, Taxes &amp; Other Expenses” are derived from companies’ Operating SG&amp;A Expenses (selling, general, administration).</a:t>
            </a:r>
          </a:p>
        </p:txBody>
      </p:sp>
      <p:graphicFrame>
        <p:nvGraphicFramePr>
          <p:cNvPr id="6" name="Chart 5">
            <a:extLst>
              <a:ext uri="{FF2B5EF4-FFF2-40B4-BE49-F238E27FC236}">
                <a16:creationId xmlns:a16="http://schemas.microsoft.com/office/drawing/2014/main" id="{7AE6D205-8F5F-441C-94C9-BB960982617C}"/>
              </a:ext>
            </a:extLst>
          </p:cNvPr>
          <p:cNvGraphicFramePr/>
          <p:nvPr>
            <p:extLst>
              <p:ext uri="{D42A27DB-BD31-4B8C-83A1-F6EECF244321}">
                <p14:modId xmlns:p14="http://schemas.microsoft.com/office/powerpoint/2010/main" val="2972798389"/>
              </p:ext>
            </p:extLst>
          </p:nvPr>
        </p:nvGraphicFramePr>
        <p:xfrm>
          <a:off x="321733" y="1604858"/>
          <a:ext cx="8439711" cy="420810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6BD2904-A222-41D7-B6FB-4CF61E3E3514}"/>
              </a:ext>
            </a:extLst>
          </p:cNvPr>
          <p:cNvSpPr txBox="1"/>
          <p:nvPr/>
        </p:nvSpPr>
        <p:spPr>
          <a:xfrm>
            <a:off x="849084" y="2625039"/>
            <a:ext cx="849086" cy="338554"/>
          </a:xfrm>
          <a:prstGeom prst="rect">
            <a:avLst/>
          </a:prstGeom>
          <a:noFill/>
        </p:spPr>
        <p:txBody>
          <a:bodyPr wrap="square" rtlCol="0">
            <a:spAutoFit/>
          </a:bodyPr>
          <a:lstStyle/>
          <a:p>
            <a:pPr algn="ctr"/>
            <a:r>
              <a:rPr lang="en-US" sz="1600" b="1" u="sng" dirty="0"/>
              <a:t>$62.6</a:t>
            </a:r>
          </a:p>
        </p:txBody>
      </p:sp>
      <p:sp>
        <p:nvSpPr>
          <p:cNvPr id="10" name="TextBox 9">
            <a:extLst>
              <a:ext uri="{FF2B5EF4-FFF2-40B4-BE49-F238E27FC236}">
                <a16:creationId xmlns:a16="http://schemas.microsoft.com/office/drawing/2014/main" id="{E0D804B1-9A34-4E7C-8982-6F453F0836B1}"/>
              </a:ext>
            </a:extLst>
          </p:cNvPr>
          <p:cNvSpPr txBox="1"/>
          <p:nvPr/>
        </p:nvSpPr>
        <p:spPr>
          <a:xfrm>
            <a:off x="2475723" y="2590824"/>
            <a:ext cx="849086" cy="338554"/>
          </a:xfrm>
          <a:prstGeom prst="rect">
            <a:avLst/>
          </a:prstGeom>
          <a:noFill/>
        </p:spPr>
        <p:txBody>
          <a:bodyPr wrap="square" rtlCol="0">
            <a:spAutoFit/>
          </a:bodyPr>
          <a:lstStyle/>
          <a:p>
            <a:pPr algn="ctr"/>
            <a:r>
              <a:rPr lang="en-US" sz="1600" b="1" u="sng" dirty="0"/>
              <a:t>$64.1</a:t>
            </a:r>
          </a:p>
        </p:txBody>
      </p:sp>
      <p:sp>
        <p:nvSpPr>
          <p:cNvPr id="11" name="TextBox 10">
            <a:extLst>
              <a:ext uri="{FF2B5EF4-FFF2-40B4-BE49-F238E27FC236}">
                <a16:creationId xmlns:a16="http://schemas.microsoft.com/office/drawing/2014/main" id="{748A003F-4EAB-4F15-81E9-721198A97F2E}"/>
              </a:ext>
            </a:extLst>
          </p:cNvPr>
          <p:cNvSpPr txBox="1"/>
          <p:nvPr/>
        </p:nvSpPr>
        <p:spPr>
          <a:xfrm>
            <a:off x="4111694" y="2444638"/>
            <a:ext cx="849086" cy="338554"/>
          </a:xfrm>
          <a:prstGeom prst="rect">
            <a:avLst/>
          </a:prstGeom>
          <a:noFill/>
        </p:spPr>
        <p:txBody>
          <a:bodyPr wrap="square" rtlCol="0">
            <a:spAutoFit/>
          </a:bodyPr>
          <a:lstStyle/>
          <a:p>
            <a:pPr algn="ctr"/>
            <a:r>
              <a:rPr lang="en-US" sz="1600" b="1" u="sng" dirty="0"/>
              <a:t>$68.0</a:t>
            </a:r>
          </a:p>
        </p:txBody>
      </p:sp>
      <p:sp>
        <p:nvSpPr>
          <p:cNvPr id="12" name="TextBox 11">
            <a:extLst>
              <a:ext uri="{FF2B5EF4-FFF2-40B4-BE49-F238E27FC236}">
                <a16:creationId xmlns:a16="http://schemas.microsoft.com/office/drawing/2014/main" id="{C9301C48-D9F4-4F27-8A3A-5A10F2F7F48C}"/>
              </a:ext>
            </a:extLst>
          </p:cNvPr>
          <p:cNvSpPr txBox="1"/>
          <p:nvPr/>
        </p:nvSpPr>
        <p:spPr>
          <a:xfrm>
            <a:off x="5744546" y="2388662"/>
            <a:ext cx="849086" cy="338554"/>
          </a:xfrm>
          <a:prstGeom prst="rect">
            <a:avLst/>
          </a:prstGeom>
          <a:noFill/>
        </p:spPr>
        <p:txBody>
          <a:bodyPr wrap="square" rtlCol="0">
            <a:spAutoFit/>
          </a:bodyPr>
          <a:lstStyle/>
          <a:p>
            <a:pPr algn="ctr"/>
            <a:r>
              <a:rPr lang="en-US" sz="1600" b="1" u="sng" dirty="0"/>
              <a:t>$69.5</a:t>
            </a:r>
          </a:p>
        </p:txBody>
      </p:sp>
      <p:sp>
        <p:nvSpPr>
          <p:cNvPr id="13" name="TextBox 12">
            <a:extLst>
              <a:ext uri="{FF2B5EF4-FFF2-40B4-BE49-F238E27FC236}">
                <a16:creationId xmlns:a16="http://schemas.microsoft.com/office/drawing/2014/main" id="{4A1F8C1A-135B-43BD-B4B9-85025CBC1FE5}"/>
              </a:ext>
            </a:extLst>
          </p:cNvPr>
          <p:cNvSpPr txBox="1"/>
          <p:nvPr/>
        </p:nvSpPr>
        <p:spPr>
          <a:xfrm>
            <a:off x="7368072" y="2267356"/>
            <a:ext cx="849086" cy="338554"/>
          </a:xfrm>
          <a:prstGeom prst="rect">
            <a:avLst/>
          </a:prstGeom>
          <a:noFill/>
        </p:spPr>
        <p:txBody>
          <a:bodyPr wrap="square" rtlCol="0">
            <a:spAutoFit/>
          </a:bodyPr>
          <a:lstStyle/>
          <a:p>
            <a:pPr algn="ctr"/>
            <a:r>
              <a:rPr lang="en-US" sz="1600" b="1" u="sng" dirty="0"/>
              <a:t>$73.3</a:t>
            </a:r>
          </a:p>
        </p:txBody>
      </p:sp>
      <p:sp>
        <p:nvSpPr>
          <p:cNvPr id="14" name="Text Placeholder 4">
            <a:extLst>
              <a:ext uri="{FF2B5EF4-FFF2-40B4-BE49-F238E27FC236}">
                <a16:creationId xmlns:a16="http://schemas.microsoft.com/office/drawing/2014/main" id="{1D9AC8CE-CC3D-4DB6-B817-3C8ABA4EB1E6}"/>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4251351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90FA01-218A-45EC-B361-E90606229771}"/>
              </a:ext>
            </a:extLst>
          </p:cNvPr>
          <p:cNvSpPr txBox="1"/>
          <p:nvPr/>
        </p:nvSpPr>
        <p:spPr>
          <a:xfrm>
            <a:off x="186612" y="2258009"/>
            <a:ext cx="8780106" cy="2769989"/>
          </a:xfrm>
          <a:prstGeom prst="rect">
            <a:avLst/>
          </a:prstGeom>
          <a:noFill/>
        </p:spPr>
        <p:txBody>
          <a:bodyPr wrap="square" rtlCol="0">
            <a:spAutoFit/>
          </a:bodyPr>
          <a:lstStyle/>
          <a:p>
            <a:pPr algn="ctr"/>
            <a:r>
              <a:rPr lang="en-US" sz="2400" b="1" dirty="0"/>
              <a:t>With It’s Ability To Influence Other Industries, Television’s Economic Impact Extends Well Beyond Entertainment</a:t>
            </a:r>
          </a:p>
          <a:p>
            <a:pPr algn="ctr"/>
            <a:endParaRPr lang="en-US" sz="3200" b="1" dirty="0"/>
          </a:p>
          <a:p>
            <a:pPr algn="ctr"/>
            <a:r>
              <a:rPr lang="en-US" sz="2000" b="1" dirty="0"/>
              <a:t>Three Examples Include The Following Categories:</a:t>
            </a:r>
          </a:p>
          <a:p>
            <a:pPr marL="3086100" lvl="6" indent="-342900">
              <a:buFont typeface="Arial" panose="020B0604020202020204" pitchFamily="34" charset="0"/>
              <a:buChar char="•"/>
            </a:pPr>
            <a:r>
              <a:rPr lang="en-US" b="1" dirty="0"/>
              <a:t>Home Improvement / Do-It-Yourself</a:t>
            </a:r>
          </a:p>
          <a:p>
            <a:pPr marL="3086100" lvl="6" indent="-342900">
              <a:buFont typeface="Arial" panose="020B0604020202020204" pitchFamily="34" charset="0"/>
              <a:buChar char="•"/>
            </a:pPr>
            <a:r>
              <a:rPr lang="en-US" b="1" dirty="0"/>
              <a:t>Food (Both At Home &amp; Dining Out) </a:t>
            </a:r>
          </a:p>
          <a:p>
            <a:pPr marL="3086100" lvl="6" indent="-342900">
              <a:buFont typeface="Arial" panose="020B0604020202020204" pitchFamily="34" charset="0"/>
              <a:buChar char="•"/>
            </a:pPr>
            <a:r>
              <a:rPr lang="en-US" b="1" dirty="0"/>
              <a:t>Travel / Tourism</a:t>
            </a:r>
          </a:p>
          <a:p>
            <a:pPr marL="342900" indent="-342900" algn="ctr">
              <a:buFont typeface="Arial" panose="020B0604020202020204" pitchFamily="34" charset="0"/>
              <a:buChar char="•"/>
            </a:pPr>
            <a:endParaRPr lang="en-US" sz="2000" b="1" i="1" dirty="0"/>
          </a:p>
        </p:txBody>
      </p:sp>
      <p:sp>
        <p:nvSpPr>
          <p:cNvPr id="3" name="Text Placeholder 4">
            <a:extLst>
              <a:ext uri="{FF2B5EF4-FFF2-40B4-BE49-F238E27FC236}">
                <a16:creationId xmlns:a16="http://schemas.microsoft.com/office/drawing/2014/main" id="{BC2FF813-796A-40F6-990B-81349911220C}"/>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1357469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408018"/>
            <a:ext cx="8805334" cy="860728"/>
          </a:xfrm>
        </p:spPr>
        <p:txBody>
          <a:bodyPr/>
          <a:lstStyle/>
          <a:p>
            <a:r>
              <a:rPr lang="en-US" dirty="0"/>
              <a:t>The Growth Of The Home Improvement Category Coincided With The Growth Of The “Home” TV Genre In The 2000’s</a:t>
            </a:r>
          </a:p>
        </p:txBody>
      </p:sp>
      <p:sp>
        <p:nvSpPr>
          <p:cNvPr id="4" name="Text Placeholder 3">
            <a:extLst>
              <a:ext uri="{FF2B5EF4-FFF2-40B4-BE49-F238E27FC236}">
                <a16:creationId xmlns:a16="http://schemas.microsoft.com/office/drawing/2014/main" id="{E6FECE78-C562-4817-9835-14488202745A}"/>
              </a:ext>
            </a:extLst>
          </p:cNvPr>
          <p:cNvSpPr>
            <a:spLocks noGrp="1"/>
          </p:cNvSpPr>
          <p:nvPr>
            <p:ph type="body" sz="quarter" idx="14"/>
          </p:nvPr>
        </p:nvSpPr>
        <p:spPr/>
        <p:txBody>
          <a:bodyPr/>
          <a:lstStyle/>
          <a:p>
            <a:r>
              <a:rPr lang="en-US" sz="800" dirty="0"/>
              <a:t>Source: Home Improvement category reflects Home Depot &amp; Lowe’s revenues, per SEC 10-K filings</a:t>
            </a:r>
          </a:p>
        </p:txBody>
      </p:sp>
      <p:graphicFrame>
        <p:nvGraphicFramePr>
          <p:cNvPr id="8" name="Chart 7">
            <a:extLst>
              <a:ext uri="{FF2B5EF4-FFF2-40B4-BE49-F238E27FC236}">
                <a16:creationId xmlns:a16="http://schemas.microsoft.com/office/drawing/2014/main" id="{36419F17-6AA6-40AF-B5F5-1083485B9D66}"/>
              </a:ext>
            </a:extLst>
          </p:cNvPr>
          <p:cNvGraphicFramePr/>
          <p:nvPr>
            <p:extLst>
              <p:ext uri="{D42A27DB-BD31-4B8C-83A1-F6EECF244321}">
                <p14:modId xmlns:p14="http://schemas.microsoft.com/office/powerpoint/2010/main" val="2666351375"/>
              </p:ext>
            </p:extLst>
          </p:nvPr>
        </p:nvGraphicFramePr>
        <p:xfrm>
          <a:off x="161636" y="1303698"/>
          <a:ext cx="8721106" cy="3001216"/>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Arrow Connector 9">
            <a:extLst>
              <a:ext uri="{FF2B5EF4-FFF2-40B4-BE49-F238E27FC236}">
                <a16:creationId xmlns:a16="http://schemas.microsoft.com/office/drawing/2014/main" id="{85829187-463A-4B1A-85A0-8381C8AAB977}"/>
              </a:ext>
            </a:extLst>
          </p:cNvPr>
          <p:cNvCxnSpPr>
            <a:cxnSpLocks/>
            <a:stCxn id="6" idx="3"/>
          </p:cNvCxnSpPr>
          <p:nvPr/>
        </p:nvCxnSpPr>
        <p:spPr>
          <a:xfrm>
            <a:off x="2935549" y="5103842"/>
            <a:ext cx="5480663"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1486AEC-2D93-48FF-BE85-CC8058D5DB3D}"/>
              </a:ext>
            </a:extLst>
          </p:cNvPr>
          <p:cNvCxnSpPr>
            <a:cxnSpLocks/>
          </p:cNvCxnSpPr>
          <p:nvPr/>
        </p:nvCxnSpPr>
        <p:spPr>
          <a:xfrm>
            <a:off x="5505061" y="5310980"/>
            <a:ext cx="2911151"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A751D03-E3DD-4241-82CC-F49AB0995E9C}"/>
              </a:ext>
            </a:extLst>
          </p:cNvPr>
          <p:cNvCxnSpPr>
            <a:cxnSpLocks/>
          </p:cNvCxnSpPr>
          <p:nvPr/>
        </p:nvCxnSpPr>
        <p:spPr>
          <a:xfrm>
            <a:off x="5355771" y="5603257"/>
            <a:ext cx="3071329"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C0B29BE-5FCB-49C9-A0E6-1E6765D6E5B0}"/>
              </a:ext>
            </a:extLst>
          </p:cNvPr>
          <p:cNvCxnSpPr>
            <a:cxnSpLocks/>
          </p:cNvCxnSpPr>
          <p:nvPr/>
        </p:nvCxnSpPr>
        <p:spPr>
          <a:xfrm>
            <a:off x="5505061" y="5910688"/>
            <a:ext cx="2931370"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FBD10026-6D86-4038-B3C0-56418D6EA2A7}"/>
              </a:ext>
            </a:extLst>
          </p:cNvPr>
          <p:cNvCxnSpPr>
            <a:cxnSpLocks/>
          </p:cNvCxnSpPr>
          <p:nvPr/>
        </p:nvCxnSpPr>
        <p:spPr>
          <a:xfrm>
            <a:off x="1903445" y="4488863"/>
            <a:ext cx="6523655"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08FC6E49-1A35-4826-936F-F8767FE0F2C2}"/>
              </a:ext>
            </a:extLst>
          </p:cNvPr>
          <p:cNvCxnSpPr>
            <a:cxnSpLocks/>
          </p:cNvCxnSpPr>
          <p:nvPr/>
        </p:nvCxnSpPr>
        <p:spPr>
          <a:xfrm>
            <a:off x="2048933" y="4866464"/>
            <a:ext cx="6367279"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87921874-4FD8-484D-ADB6-4E8404A77880}"/>
              </a:ext>
            </a:extLst>
          </p:cNvPr>
          <p:cNvSpPr/>
          <p:nvPr/>
        </p:nvSpPr>
        <p:spPr>
          <a:xfrm>
            <a:off x="1184988" y="4236098"/>
            <a:ext cx="7427167" cy="1791553"/>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A73E3FB-D293-42D7-80D4-D0C5FAF30545}"/>
              </a:ext>
            </a:extLst>
          </p:cNvPr>
          <p:cNvSpPr txBox="1"/>
          <p:nvPr/>
        </p:nvSpPr>
        <p:spPr>
          <a:xfrm>
            <a:off x="254946" y="4259379"/>
            <a:ext cx="892723" cy="784830"/>
          </a:xfrm>
          <a:prstGeom prst="rect">
            <a:avLst/>
          </a:prstGeom>
          <a:noFill/>
        </p:spPr>
        <p:txBody>
          <a:bodyPr wrap="square" rtlCol="0">
            <a:spAutoFit/>
          </a:bodyPr>
          <a:lstStyle/>
          <a:p>
            <a:pPr algn="ctr"/>
            <a:r>
              <a:rPr lang="en-US" sz="1200" b="1" dirty="0"/>
              <a:t>Popular “Home” TV Shows</a:t>
            </a:r>
          </a:p>
          <a:p>
            <a:pPr algn="ctr"/>
            <a:r>
              <a:rPr lang="en-US" sz="900" dirty="0"/>
              <a:t>(launch year)</a:t>
            </a:r>
          </a:p>
        </p:txBody>
      </p:sp>
      <p:pic>
        <p:nvPicPr>
          <p:cNvPr id="6" name="Picture 5">
            <a:extLst>
              <a:ext uri="{FF2B5EF4-FFF2-40B4-BE49-F238E27FC236}">
                <a16:creationId xmlns:a16="http://schemas.microsoft.com/office/drawing/2014/main" id="{60E8890A-B7E2-45C5-AE5A-8A9B78A349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5532" y="4923636"/>
            <a:ext cx="530017" cy="360411"/>
          </a:xfrm>
          <a:prstGeom prst="rect">
            <a:avLst/>
          </a:prstGeom>
        </p:spPr>
      </p:pic>
      <p:pic>
        <p:nvPicPr>
          <p:cNvPr id="11" name="Picture 10">
            <a:extLst>
              <a:ext uri="{FF2B5EF4-FFF2-40B4-BE49-F238E27FC236}">
                <a16:creationId xmlns:a16="http://schemas.microsoft.com/office/drawing/2014/main" id="{63041A7D-3D70-4E2C-A22F-A227D274DA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1363" y="4315365"/>
            <a:ext cx="617570" cy="346996"/>
          </a:xfrm>
          <a:prstGeom prst="rect">
            <a:avLst/>
          </a:prstGeom>
        </p:spPr>
      </p:pic>
      <p:pic>
        <p:nvPicPr>
          <p:cNvPr id="15" name="Picture 14">
            <a:extLst>
              <a:ext uri="{FF2B5EF4-FFF2-40B4-BE49-F238E27FC236}">
                <a16:creationId xmlns:a16="http://schemas.microsoft.com/office/drawing/2014/main" id="{C87F7D4E-5F1D-488A-A099-D9D7E4479C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2048" y="5153334"/>
            <a:ext cx="394981" cy="297026"/>
          </a:xfrm>
          <a:prstGeom prst="rect">
            <a:avLst/>
          </a:prstGeom>
        </p:spPr>
      </p:pic>
      <p:pic>
        <p:nvPicPr>
          <p:cNvPr id="18" name="Picture 17">
            <a:extLst>
              <a:ext uri="{FF2B5EF4-FFF2-40B4-BE49-F238E27FC236}">
                <a16:creationId xmlns:a16="http://schemas.microsoft.com/office/drawing/2014/main" id="{0F5ED006-42E8-427B-92F2-3DF78290EC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09291" y="5509005"/>
            <a:ext cx="435732" cy="244826"/>
          </a:xfrm>
          <a:prstGeom prst="rect">
            <a:avLst/>
          </a:prstGeom>
        </p:spPr>
      </p:pic>
      <p:pic>
        <p:nvPicPr>
          <p:cNvPr id="21" name="Picture 20">
            <a:extLst>
              <a:ext uri="{FF2B5EF4-FFF2-40B4-BE49-F238E27FC236}">
                <a16:creationId xmlns:a16="http://schemas.microsoft.com/office/drawing/2014/main" id="{A8BD8367-47B7-4BA1-92BC-167772FECD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90628" y="5782370"/>
            <a:ext cx="436541" cy="245281"/>
          </a:xfrm>
          <a:prstGeom prst="rect">
            <a:avLst/>
          </a:prstGeom>
        </p:spPr>
      </p:pic>
      <p:pic>
        <p:nvPicPr>
          <p:cNvPr id="40" name="Picture 39">
            <a:extLst>
              <a:ext uri="{FF2B5EF4-FFF2-40B4-BE49-F238E27FC236}">
                <a16:creationId xmlns:a16="http://schemas.microsoft.com/office/drawing/2014/main" id="{E34B3AD9-3240-4481-8A48-173846B243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23013" b="26364"/>
          <a:stretch/>
        </p:blipFill>
        <p:spPr>
          <a:xfrm>
            <a:off x="1277666" y="4734918"/>
            <a:ext cx="924964" cy="263093"/>
          </a:xfrm>
          <a:prstGeom prst="rect">
            <a:avLst/>
          </a:prstGeom>
        </p:spPr>
      </p:pic>
      <p:sp>
        <p:nvSpPr>
          <p:cNvPr id="20" name="Text Placeholder 4">
            <a:extLst>
              <a:ext uri="{FF2B5EF4-FFF2-40B4-BE49-F238E27FC236}">
                <a16:creationId xmlns:a16="http://schemas.microsoft.com/office/drawing/2014/main" id="{EC6D911F-7B36-4278-BB82-921486936230}"/>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65248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7EA2FF86-44D5-4B60-92D1-1288D1449FB2}"/>
              </a:ext>
            </a:extLst>
          </p:cNvPr>
          <p:cNvSpPr txBox="1"/>
          <p:nvPr/>
        </p:nvSpPr>
        <p:spPr>
          <a:xfrm>
            <a:off x="3887125" y="4187143"/>
            <a:ext cx="1475136" cy="900246"/>
          </a:xfrm>
          <a:prstGeom prst="rect">
            <a:avLst/>
          </a:prstGeom>
          <a:noFill/>
          <a:effectLst/>
        </p:spPr>
        <p:txBody>
          <a:bodyPr wrap="square" rtlCol="0">
            <a:spAutoFit/>
          </a:bodyPr>
          <a:lstStyle/>
          <a:p>
            <a:pPr algn="ctr"/>
            <a:r>
              <a:rPr lang="en-US" sz="1050" b="1" dirty="0"/>
              <a:t>Released a book which has made it onto the </a:t>
            </a:r>
            <a:r>
              <a:rPr lang="en-US" sz="1050" b="1" i="1" dirty="0"/>
              <a:t>NYT</a:t>
            </a:r>
            <a:r>
              <a:rPr lang="en-US" sz="1050" b="1" dirty="0"/>
              <a:t> &amp; </a:t>
            </a:r>
            <a:r>
              <a:rPr lang="en-US" sz="1050" b="1" i="1" dirty="0"/>
              <a:t>USA Today </a:t>
            </a:r>
            <a:r>
              <a:rPr lang="en-US" sz="1050" b="1" dirty="0"/>
              <a:t>bestsellers lists</a:t>
            </a:r>
          </a:p>
        </p:txBody>
      </p:sp>
      <p:sp>
        <p:nvSpPr>
          <p:cNvPr id="45" name="TextBox 44">
            <a:extLst>
              <a:ext uri="{FF2B5EF4-FFF2-40B4-BE49-F238E27FC236}">
                <a16:creationId xmlns:a16="http://schemas.microsoft.com/office/drawing/2014/main" id="{A159A2C7-96BF-4A45-85C5-8D1632F3B77E}"/>
              </a:ext>
            </a:extLst>
          </p:cNvPr>
          <p:cNvSpPr txBox="1"/>
          <p:nvPr/>
        </p:nvSpPr>
        <p:spPr>
          <a:xfrm>
            <a:off x="2150002" y="5019820"/>
            <a:ext cx="1475136" cy="900246"/>
          </a:xfrm>
          <a:prstGeom prst="rect">
            <a:avLst/>
          </a:prstGeom>
          <a:noFill/>
          <a:effectLst/>
        </p:spPr>
        <p:txBody>
          <a:bodyPr wrap="square" rtlCol="0">
            <a:spAutoFit/>
          </a:bodyPr>
          <a:lstStyle/>
          <a:p>
            <a:pPr algn="ctr"/>
            <a:r>
              <a:rPr lang="en-US" sz="1050" b="1" dirty="0"/>
              <a:t>Own Magnolia Market -</a:t>
            </a:r>
            <a:r>
              <a:rPr lang="en-US" sz="1050" b="1" i="1" dirty="0"/>
              <a:t> </a:t>
            </a:r>
            <a:r>
              <a:rPr lang="en-US" sz="1050" b="1" dirty="0"/>
              <a:t>which sells their home &amp; garden collection - as well as a realty company</a:t>
            </a:r>
          </a:p>
        </p:txBody>
      </p:sp>
      <p:sp>
        <p:nvSpPr>
          <p:cNvPr id="42" name="TextBox 41">
            <a:extLst>
              <a:ext uri="{FF2B5EF4-FFF2-40B4-BE49-F238E27FC236}">
                <a16:creationId xmlns:a16="http://schemas.microsoft.com/office/drawing/2014/main" id="{B5EF4949-69D9-4ACE-835B-43C959AE57D9}"/>
              </a:ext>
            </a:extLst>
          </p:cNvPr>
          <p:cNvSpPr txBox="1"/>
          <p:nvPr/>
        </p:nvSpPr>
        <p:spPr>
          <a:xfrm>
            <a:off x="2149439" y="4283037"/>
            <a:ext cx="1475136" cy="769441"/>
          </a:xfrm>
          <a:prstGeom prst="rect">
            <a:avLst/>
          </a:prstGeom>
          <a:noFill/>
          <a:effectLst/>
        </p:spPr>
        <p:txBody>
          <a:bodyPr wrap="square" rtlCol="0">
            <a:spAutoFit/>
          </a:bodyPr>
          <a:lstStyle/>
          <a:p>
            <a:pPr algn="ctr"/>
            <a:r>
              <a:rPr lang="en-US" sz="1100" b="1" dirty="0"/>
              <a:t>Have </a:t>
            </a:r>
            <a:r>
              <a:rPr lang="en-US" sz="1100" b="1" u="sng" dirty="0"/>
              <a:t>2 </a:t>
            </a:r>
            <a:r>
              <a:rPr lang="en-US" sz="1100" b="1" dirty="0"/>
              <a:t>books, as well as a magazine, </a:t>
            </a:r>
            <a:r>
              <a:rPr lang="en-US" sz="1100" b="1" i="1" dirty="0"/>
              <a:t>The Magnolia Journal</a:t>
            </a:r>
            <a:endParaRPr lang="en-US" sz="1100" b="1" dirty="0"/>
          </a:p>
        </p:txBody>
      </p:sp>
      <p:sp>
        <p:nvSpPr>
          <p:cNvPr id="2" name="Title 1">
            <a:extLst>
              <a:ext uri="{FF2B5EF4-FFF2-40B4-BE49-F238E27FC236}">
                <a16:creationId xmlns:a16="http://schemas.microsoft.com/office/drawing/2014/main" id="{6B4EE94F-82B5-485C-B8F6-4F81654959A8}"/>
              </a:ext>
            </a:extLst>
          </p:cNvPr>
          <p:cNvSpPr>
            <a:spLocks noGrp="1"/>
          </p:cNvSpPr>
          <p:nvPr>
            <p:ph type="ctrTitle"/>
          </p:nvPr>
        </p:nvSpPr>
        <p:spPr>
          <a:xfrm>
            <a:off x="115454" y="418016"/>
            <a:ext cx="8893575" cy="876955"/>
          </a:xfrm>
        </p:spPr>
        <p:txBody>
          <a:bodyPr/>
          <a:lstStyle/>
          <a:p>
            <a:r>
              <a:rPr lang="en-US" dirty="0"/>
              <a:t>Today, “Home” TV Show Hosts Have Become Stars While Extending Their Brands Well Beyond The TV Screen</a:t>
            </a:r>
          </a:p>
        </p:txBody>
      </p:sp>
      <p:sp>
        <p:nvSpPr>
          <p:cNvPr id="3" name="Text Placeholder 2">
            <a:extLst>
              <a:ext uri="{FF2B5EF4-FFF2-40B4-BE49-F238E27FC236}">
                <a16:creationId xmlns:a16="http://schemas.microsoft.com/office/drawing/2014/main" id="{8FF1F777-A78E-4AFC-8904-922CE39E45D8}"/>
              </a:ext>
            </a:extLst>
          </p:cNvPr>
          <p:cNvSpPr>
            <a:spLocks noGrp="1"/>
          </p:cNvSpPr>
          <p:nvPr>
            <p:ph type="body" sz="quarter" idx="13"/>
          </p:nvPr>
        </p:nvSpPr>
        <p:spPr>
          <a:xfrm>
            <a:off x="115454" y="1325734"/>
            <a:ext cx="8805334" cy="368686"/>
          </a:xfrm>
        </p:spPr>
        <p:txBody>
          <a:bodyPr/>
          <a:lstStyle/>
          <a:p>
            <a:r>
              <a:rPr lang="en-US" u="sng" dirty="0"/>
              <a:t>Top “Home” TV Personalities</a:t>
            </a:r>
          </a:p>
        </p:txBody>
      </p:sp>
      <p:sp>
        <p:nvSpPr>
          <p:cNvPr id="4" name="Text Placeholder 3">
            <a:extLst>
              <a:ext uri="{FF2B5EF4-FFF2-40B4-BE49-F238E27FC236}">
                <a16:creationId xmlns:a16="http://schemas.microsoft.com/office/drawing/2014/main" id="{3E05A1D9-F069-4F3E-BBED-098EB611CC02}"/>
              </a:ext>
            </a:extLst>
          </p:cNvPr>
          <p:cNvSpPr>
            <a:spLocks noGrp="1"/>
          </p:cNvSpPr>
          <p:nvPr>
            <p:ph type="body" sz="quarter" idx="14"/>
          </p:nvPr>
        </p:nvSpPr>
        <p:spPr/>
        <p:txBody>
          <a:bodyPr/>
          <a:lstStyle/>
          <a:p>
            <a:r>
              <a:rPr lang="en-US" sz="800" dirty="0"/>
              <a:t>Source: data as of September 2017</a:t>
            </a:r>
          </a:p>
        </p:txBody>
      </p:sp>
      <p:pic>
        <p:nvPicPr>
          <p:cNvPr id="1028" name="Picture 4" descr="Image result for fixer upper">
            <a:extLst>
              <a:ext uri="{FF2B5EF4-FFF2-40B4-BE49-F238E27FC236}">
                <a16:creationId xmlns:a16="http://schemas.microsoft.com/office/drawing/2014/main" id="{88E7EE79-2B6C-4CD6-B407-A49F5B050D4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72393" y="1840717"/>
            <a:ext cx="1615580" cy="1364974"/>
          </a:xfrm>
          <a:prstGeom prst="round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love it or list it">
            <a:extLst>
              <a:ext uri="{FF2B5EF4-FFF2-40B4-BE49-F238E27FC236}">
                <a16:creationId xmlns:a16="http://schemas.microsoft.com/office/drawing/2014/main" id="{FB549DAE-ACD1-43C9-B7BA-9B3B35BA060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74894" y="1838680"/>
            <a:ext cx="1504938" cy="1328717"/>
          </a:xfrm>
          <a:prstGeom prst="round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roperty brothers">
            <a:extLst>
              <a:ext uri="{FF2B5EF4-FFF2-40B4-BE49-F238E27FC236}">
                <a16:creationId xmlns:a16="http://schemas.microsoft.com/office/drawing/2014/main" id="{01E4D627-F9E4-4FA6-AB5E-B7052CD36F2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8389" y="1834680"/>
            <a:ext cx="1594568" cy="1336716"/>
          </a:xfrm>
          <a:prstGeom prst="roundRect">
            <a:avLst/>
          </a:prstGeom>
          <a:noFill/>
          <a:extLst>
            <a:ext uri="{909E8E84-426E-40DD-AFC4-6F175D3DCCD1}">
              <a14:hiddenFill xmlns:a14="http://schemas.microsoft.com/office/drawing/2010/main">
                <a:solidFill>
                  <a:srgbClr val="FFFFFF"/>
                </a:solidFill>
              </a14:hiddenFill>
            </a:ext>
          </a:extLst>
        </p:spPr>
      </p:pic>
      <p:pic>
        <p:nvPicPr>
          <p:cNvPr id="3084" name="Picture 12" descr="Related image">
            <a:extLst>
              <a:ext uri="{FF2B5EF4-FFF2-40B4-BE49-F238E27FC236}">
                <a16:creationId xmlns:a16="http://schemas.microsoft.com/office/drawing/2014/main" id="{2FBCF238-2CFC-4E80-B148-F7AC893EDCD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10464" y="1840717"/>
            <a:ext cx="1517479" cy="1324642"/>
          </a:xfrm>
          <a:prstGeom prst="round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rehab addict hgtv">
            <a:extLst>
              <a:ext uri="{FF2B5EF4-FFF2-40B4-BE49-F238E27FC236}">
                <a16:creationId xmlns:a16="http://schemas.microsoft.com/office/drawing/2014/main" id="{A740C468-5CAB-4851-98B2-FEED079BA0E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854212" y="1832839"/>
            <a:ext cx="1540962" cy="1340399"/>
          </a:xfrm>
          <a:prstGeom prst="round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91AEAF97-E4DC-45E1-B5A5-0E0E14085538}"/>
              </a:ext>
            </a:extLst>
          </p:cNvPr>
          <p:cNvCxnSpPr/>
          <p:nvPr/>
        </p:nvCxnSpPr>
        <p:spPr>
          <a:xfrm>
            <a:off x="285425" y="3258366"/>
            <a:ext cx="8573151" cy="0"/>
          </a:xfrm>
          <a:prstGeom prst="line">
            <a:avLst/>
          </a:prstGeom>
          <a:ln w="6350">
            <a:solidFill>
              <a:schemeClr val="accent1"/>
            </a:solidFill>
            <a:prstDash val="dash"/>
          </a:ln>
          <a:effectLst/>
        </p:spPr>
        <p:style>
          <a:lnRef idx="2">
            <a:schemeClr val="dk1"/>
          </a:lnRef>
          <a:fillRef idx="0">
            <a:schemeClr val="dk1"/>
          </a:fillRef>
          <a:effectRef idx="1">
            <a:schemeClr val="dk1"/>
          </a:effectRef>
          <a:fontRef idx="minor">
            <a:schemeClr val="tx1"/>
          </a:fontRef>
        </p:style>
      </p:cxnSp>
      <p:sp>
        <p:nvSpPr>
          <p:cNvPr id="18" name="Rectangle 17">
            <a:extLst>
              <a:ext uri="{FF2B5EF4-FFF2-40B4-BE49-F238E27FC236}">
                <a16:creationId xmlns:a16="http://schemas.microsoft.com/office/drawing/2014/main" id="{D44DEA79-E37D-4B39-A1AA-70278A257E67}"/>
              </a:ext>
            </a:extLst>
          </p:cNvPr>
          <p:cNvSpPr/>
          <p:nvPr/>
        </p:nvSpPr>
        <p:spPr>
          <a:xfrm>
            <a:off x="2134269" y="3734355"/>
            <a:ext cx="1491829" cy="2134014"/>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57A87F32-0301-477F-80B3-BA04B517B379}"/>
              </a:ext>
            </a:extLst>
          </p:cNvPr>
          <p:cNvSpPr/>
          <p:nvPr/>
        </p:nvSpPr>
        <p:spPr>
          <a:xfrm>
            <a:off x="1998518" y="3364120"/>
            <a:ext cx="1763331" cy="391507"/>
          </a:xfrm>
          <a:prstGeom prst="triangl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44A126-2FD4-4D7E-AB6C-8529EC3C8D4C}"/>
              </a:ext>
            </a:extLst>
          </p:cNvPr>
          <p:cNvSpPr/>
          <p:nvPr/>
        </p:nvSpPr>
        <p:spPr>
          <a:xfrm>
            <a:off x="3878779" y="3741544"/>
            <a:ext cx="1491829" cy="2134014"/>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D1E8D63D-5879-4243-B116-41CFA4D204F7}"/>
              </a:ext>
            </a:extLst>
          </p:cNvPr>
          <p:cNvSpPr/>
          <p:nvPr/>
        </p:nvSpPr>
        <p:spPr>
          <a:xfrm>
            <a:off x="3743028" y="3343282"/>
            <a:ext cx="1763331" cy="391507"/>
          </a:xfrm>
          <a:prstGeom prst="triangl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6BED2C5-5F4D-4C3E-A176-DCC0A526EB54}"/>
              </a:ext>
            </a:extLst>
          </p:cNvPr>
          <p:cNvSpPr/>
          <p:nvPr/>
        </p:nvSpPr>
        <p:spPr>
          <a:xfrm>
            <a:off x="5623289" y="3737790"/>
            <a:ext cx="1491829" cy="2134014"/>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F9244850-A419-4CC4-B024-A716D7CFD77A}"/>
              </a:ext>
            </a:extLst>
          </p:cNvPr>
          <p:cNvSpPr/>
          <p:nvPr/>
        </p:nvSpPr>
        <p:spPr>
          <a:xfrm>
            <a:off x="5487538" y="3360684"/>
            <a:ext cx="1763331" cy="391507"/>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348487A-3409-4A5F-B5A7-DA3379201159}"/>
              </a:ext>
            </a:extLst>
          </p:cNvPr>
          <p:cNvSpPr/>
          <p:nvPr/>
        </p:nvSpPr>
        <p:spPr>
          <a:xfrm>
            <a:off x="7381449" y="3743169"/>
            <a:ext cx="1491829" cy="2134014"/>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6CA0CAAD-D3CD-4DDB-9658-CFA1D9F43D81}"/>
              </a:ext>
            </a:extLst>
          </p:cNvPr>
          <p:cNvSpPr/>
          <p:nvPr/>
        </p:nvSpPr>
        <p:spPr>
          <a:xfrm>
            <a:off x="7245698" y="3355305"/>
            <a:ext cx="1763331" cy="391507"/>
          </a:xfrm>
          <a:prstGeom prst="triangle">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CF0105-5E1B-4E39-91A4-8784537D774E}"/>
              </a:ext>
            </a:extLst>
          </p:cNvPr>
          <p:cNvSpPr/>
          <p:nvPr/>
        </p:nvSpPr>
        <p:spPr>
          <a:xfrm>
            <a:off x="389759" y="3735458"/>
            <a:ext cx="1491829" cy="2134014"/>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9681A5E8-5F80-418B-BC36-0EE1C59B2CCB}"/>
              </a:ext>
            </a:extLst>
          </p:cNvPr>
          <p:cNvSpPr/>
          <p:nvPr/>
        </p:nvSpPr>
        <p:spPr>
          <a:xfrm>
            <a:off x="254008" y="3363017"/>
            <a:ext cx="1763331" cy="391507"/>
          </a:xfrm>
          <a:prstGeom prst="triangle">
            <a:avLst/>
          </a:prstGeom>
          <a:solidFill>
            <a:srgbClr val="5383B7"/>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D8E692E-F5AC-408D-920B-FD9751CEFF7E}"/>
              </a:ext>
            </a:extLst>
          </p:cNvPr>
          <p:cNvSpPr txBox="1"/>
          <p:nvPr/>
        </p:nvSpPr>
        <p:spPr>
          <a:xfrm>
            <a:off x="398105" y="3804583"/>
            <a:ext cx="1475136" cy="461665"/>
          </a:xfrm>
          <a:prstGeom prst="rect">
            <a:avLst/>
          </a:prstGeom>
          <a:noFill/>
          <a:effectLst/>
        </p:spPr>
        <p:txBody>
          <a:bodyPr wrap="square" rtlCol="0">
            <a:spAutoFit/>
          </a:bodyPr>
          <a:lstStyle/>
          <a:p>
            <a:pPr algn="ctr"/>
            <a:r>
              <a:rPr lang="en-US" sz="1200" b="1" u="sng" dirty="0"/>
              <a:t>Jonathan &amp; Drew Scott</a:t>
            </a:r>
          </a:p>
        </p:txBody>
      </p:sp>
      <p:cxnSp>
        <p:nvCxnSpPr>
          <p:cNvPr id="26" name="Straight Connector 25">
            <a:extLst>
              <a:ext uri="{FF2B5EF4-FFF2-40B4-BE49-F238E27FC236}">
                <a16:creationId xmlns:a16="http://schemas.microsoft.com/office/drawing/2014/main" id="{D0761E7F-0769-4888-9F74-6819C4C3BB88}"/>
              </a:ext>
            </a:extLst>
          </p:cNvPr>
          <p:cNvCxnSpPr/>
          <p:nvPr/>
        </p:nvCxnSpPr>
        <p:spPr>
          <a:xfrm>
            <a:off x="459521" y="4266248"/>
            <a:ext cx="1352304" cy="0"/>
          </a:xfrm>
          <a:prstGeom prst="line">
            <a:avLst/>
          </a:prstGeom>
          <a:ln>
            <a:solidFill>
              <a:schemeClr val="tx2"/>
            </a:solidFill>
            <a:prstDash val="sysDot"/>
          </a:ln>
          <a:effectLst/>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DF124E72-84F5-47AA-B35D-1FF21CB690CB}"/>
              </a:ext>
            </a:extLst>
          </p:cNvPr>
          <p:cNvSpPr txBox="1"/>
          <p:nvPr/>
        </p:nvSpPr>
        <p:spPr>
          <a:xfrm>
            <a:off x="398105" y="4311655"/>
            <a:ext cx="1475136" cy="769441"/>
          </a:xfrm>
          <a:prstGeom prst="rect">
            <a:avLst/>
          </a:prstGeom>
          <a:noFill/>
          <a:effectLst/>
        </p:spPr>
        <p:txBody>
          <a:bodyPr wrap="square" rtlCol="0">
            <a:spAutoFit/>
          </a:bodyPr>
          <a:lstStyle/>
          <a:p>
            <a:pPr algn="ctr"/>
            <a:r>
              <a:rPr lang="en-US" sz="1100" b="1" dirty="0"/>
              <a:t>Have </a:t>
            </a:r>
            <a:r>
              <a:rPr lang="en-US" sz="1100" b="1" u="sng" dirty="0"/>
              <a:t>2 </a:t>
            </a:r>
            <a:r>
              <a:rPr lang="en-US" sz="1100" b="1" dirty="0"/>
              <a:t>book deals - 1 book was on both the </a:t>
            </a:r>
            <a:r>
              <a:rPr lang="en-US" sz="1100" b="1" i="1" dirty="0"/>
              <a:t>NYT </a:t>
            </a:r>
            <a:r>
              <a:rPr lang="en-US" sz="1100" b="1" dirty="0"/>
              <a:t>&amp; </a:t>
            </a:r>
            <a:r>
              <a:rPr lang="en-US" sz="1100" b="1" i="1" dirty="0"/>
              <a:t>WSJ </a:t>
            </a:r>
            <a:r>
              <a:rPr lang="en-US" sz="1100" b="1" dirty="0"/>
              <a:t>bestsellers lists</a:t>
            </a:r>
          </a:p>
        </p:txBody>
      </p:sp>
      <p:cxnSp>
        <p:nvCxnSpPr>
          <p:cNvPr id="37" name="Straight Connector 36">
            <a:extLst>
              <a:ext uri="{FF2B5EF4-FFF2-40B4-BE49-F238E27FC236}">
                <a16:creationId xmlns:a16="http://schemas.microsoft.com/office/drawing/2014/main" id="{2C8EBCDB-496B-4F9F-80E1-2F8155BBA174}"/>
              </a:ext>
            </a:extLst>
          </p:cNvPr>
          <p:cNvCxnSpPr/>
          <p:nvPr/>
        </p:nvCxnSpPr>
        <p:spPr>
          <a:xfrm>
            <a:off x="459521" y="5156300"/>
            <a:ext cx="1352304" cy="0"/>
          </a:xfrm>
          <a:prstGeom prst="line">
            <a:avLst/>
          </a:prstGeom>
          <a:ln>
            <a:solidFill>
              <a:schemeClr val="tx2"/>
            </a:solidFill>
            <a:prstDash val="sysDot"/>
          </a:ln>
          <a:effectLst/>
        </p:spPr>
        <p:style>
          <a:lnRef idx="2">
            <a:schemeClr val="dk1"/>
          </a:lnRef>
          <a:fillRef idx="0">
            <a:schemeClr val="dk1"/>
          </a:fillRef>
          <a:effectRef idx="1">
            <a:schemeClr val="dk1"/>
          </a:effectRef>
          <a:fontRef idx="minor">
            <a:schemeClr val="tx1"/>
          </a:fontRef>
        </p:style>
      </p:cxnSp>
      <p:sp>
        <p:nvSpPr>
          <p:cNvPr id="38" name="TextBox 37">
            <a:extLst>
              <a:ext uri="{FF2B5EF4-FFF2-40B4-BE49-F238E27FC236}">
                <a16:creationId xmlns:a16="http://schemas.microsoft.com/office/drawing/2014/main" id="{94180D72-CC6A-41CE-B58A-499B2B09516C}"/>
              </a:ext>
            </a:extLst>
          </p:cNvPr>
          <p:cNvSpPr txBox="1"/>
          <p:nvPr/>
        </p:nvSpPr>
        <p:spPr>
          <a:xfrm>
            <a:off x="333082" y="5215354"/>
            <a:ext cx="1605183" cy="569387"/>
          </a:xfrm>
          <a:prstGeom prst="rect">
            <a:avLst/>
          </a:prstGeom>
          <a:noFill/>
          <a:effectLst/>
        </p:spPr>
        <p:txBody>
          <a:bodyPr wrap="square" rtlCol="0">
            <a:spAutoFit/>
          </a:bodyPr>
          <a:lstStyle/>
          <a:p>
            <a:pPr algn="ctr"/>
            <a:r>
              <a:rPr lang="en-US" sz="1100" b="1" dirty="0"/>
              <a:t>Instagram Followers:</a:t>
            </a:r>
          </a:p>
          <a:p>
            <a:pPr algn="ctr"/>
            <a:r>
              <a:rPr lang="en-US" sz="1000" b="1" dirty="0"/>
              <a:t>Jonathan-817,000</a:t>
            </a:r>
          </a:p>
          <a:p>
            <a:pPr algn="ctr"/>
            <a:r>
              <a:rPr lang="en-US" sz="1000" b="1" dirty="0"/>
              <a:t>Drew- 811,000</a:t>
            </a:r>
          </a:p>
        </p:txBody>
      </p:sp>
      <p:sp>
        <p:nvSpPr>
          <p:cNvPr id="40" name="TextBox 39">
            <a:extLst>
              <a:ext uri="{FF2B5EF4-FFF2-40B4-BE49-F238E27FC236}">
                <a16:creationId xmlns:a16="http://schemas.microsoft.com/office/drawing/2014/main" id="{3DAC372A-A06D-4E68-BF07-9F86D67AB09C}"/>
              </a:ext>
            </a:extLst>
          </p:cNvPr>
          <p:cNvSpPr txBox="1"/>
          <p:nvPr/>
        </p:nvSpPr>
        <p:spPr>
          <a:xfrm>
            <a:off x="2142615" y="3806855"/>
            <a:ext cx="1475136" cy="461665"/>
          </a:xfrm>
          <a:prstGeom prst="rect">
            <a:avLst/>
          </a:prstGeom>
          <a:noFill/>
          <a:effectLst/>
        </p:spPr>
        <p:txBody>
          <a:bodyPr wrap="square" rtlCol="0">
            <a:spAutoFit/>
          </a:bodyPr>
          <a:lstStyle/>
          <a:p>
            <a:pPr algn="ctr"/>
            <a:r>
              <a:rPr lang="en-US" sz="1200" b="1" u="sng" dirty="0"/>
              <a:t>Chip &amp; Joanna Gaines</a:t>
            </a:r>
          </a:p>
        </p:txBody>
      </p:sp>
      <p:cxnSp>
        <p:nvCxnSpPr>
          <p:cNvPr id="41" name="Straight Connector 40">
            <a:extLst>
              <a:ext uri="{FF2B5EF4-FFF2-40B4-BE49-F238E27FC236}">
                <a16:creationId xmlns:a16="http://schemas.microsoft.com/office/drawing/2014/main" id="{2AD8DA17-7754-4A8E-813A-02750FCD5661}"/>
              </a:ext>
            </a:extLst>
          </p:cNvPr>
          <p:cNvCxnSpPr/>
          <p:nvPr/>
        </p:nvCxnSpPr>
        <p:spPr>
          <a:xfrm>
            <a:off x="2204031" y="4266466"/>
            <a:ext cx="1352304" cy="0"/>
          </a:xfrm>
          <a:prstGeom prst="line">
            <a:avLst/>
          </a:prstGeom>
          <a:ln>
            <a:solidFill>
              <a:schemeClr val="accent2"/>
            </a:solidFill>
            <a:prstDash val="sysDot"/>
          </a:ln>
          <a:effectLst/>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E98C4EBF-9762-4B33-9CE1-643DAE1ECA70}"/>
              </a:ext>
            </a:extLst>
          </p:cNvPr>
          <p:cNvCxnSpPr/>
          <p:nvPr/>
        </p:nvCxnSpPr>
        <p:spPr>
          <a:xfrm>
            <a:off x="2204031" y="5019820"/>
            <a:ext cx="1352304" cy="0"/>
          </a:xfrm>
          <a:prstGeom prst="line">
            <a:avLst/>
          </a:prstGeom>
          <a:ln>
            <a:solidFill>
              <a:schemeClr val="accent2"/>
            </a:solidFill>
            <a:prstDash val="sysDot"/>
          </a:ln>
          <a:effectLst/>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974CE100-C730-4AF6-ADAA-2D8AC934B6B4}"/>
              </a:ext>
            </a:extLst>
          </p:cNvPr>
          <p:cNvCxnSpPr/>
          <p:nvPr/>
        </p:nvCxnSpPr>
        <p:spPr>
          <a:xfrm>
            <a:off x="3948541" y="4196766"/>
            <a:ext cx="1352304" cy="0"/>
          </a:xfrm>
          <a:prstGeom prst="line">
            <a:avLst/>
          </a:prstGeom>
          <a:ln>
            <a:solidFill>
              <a:schemeClr val="accent3"/>
            </a:solidFill>
            <a:prstDash val="sysDot"/>
          </a:ln>
          <a:effectLst/>
        </p:spPr>
        <p:style>
          <a:lnRef idx="2">
            <a:schemeClr val="dk1"/>
          </a:lnRef>
          <a:fillRef idx="0">
            <a:schemeClr val="dk1"/>
          </a:fillRef>
          <a:effectRef idx="1">
            <a:schemeClr val="dk1"/>
          </a:effectRef>
          <a:fontRef idx="minor">
            <a:schemeClr val="tx1"/>
          </a:fontRef>
        </p:style>
      </p:cxnSp>
      <p:sp>
        <p:nvSpPr>
          <p:cNvPr id="47" name="TextBox 46">
            <a:extLst>
              <a:ext uri="{FF2B5EF4-FFF2-40B4-BE49-F238E27FC236}">
                <a16:creationId xmlns:a16="http://schemas.microsoft.com/office/drawing/2014/main" id="{E7D87DB3-A08A-4796-9EF9-84C14EC5BB16}"/>
              </a:ext>
            </a:extLst>
          </p:cNvPr>
          <p:cNvSpPr txBox="1"/>
          <p:nvPr/>
        </p:nvSpPr>
        <p:spPr>
          <a:xfrm>
            <a:off x="3887125" y="3862316"/>
            <a:ext cx="1475136" cy="276999"/>
          </a:xfrm>
          <a:prstGeom prst="rect">
            <a:avLst/>
          </a:prstGeom>
          <a:noFill/>
          <a:effectLst/>
        </p:spPr>
        <p:txBody>
          <a:bodyPr wrap="square" rtlCol="0">
            <a:spAutoFit/>
          </a:bodyPr>
          <a:lstStyle/>
          <a:p>
            <a:pPr algn="ctr"/>
            <a:r>
              <a:rPr lang="en-US" sz="1200" b="1" u="sng" dirty="0"/>
              <a:t>Nicole Curtis</a:t>
            </a:r>
          </a:p>
        </p:txBody>
      </p:sp>
      <p:cxnSp>
        <p:nvCxnSpPr>
          <p:cNvPr id="48" name="Straight Connector 47">
            <a:extLst>
              <a:ext uri="{FF2B5EF4-FFF2-40B4-BE49-F238E27FC236}">
                <a16:creationId xmlns:a16="http://schemas.microsoft.com/office/drawing/2014/main" id="{9040C0A7-9E2E-4C96-A826-00B4813F1CB3}"/>
              </a:ext>
            </a:extLst>
          </p:cNvPr>
          <p:cNvCxnSpPr/>
          <p:nvPr/>
        </p:nvCxnSpPr>
        <p:spPr>
          <a:xfrm>
            <a:off x="5709348" y="4256668"/>
            <a:ext cx="1352304" cy="0"/>
          </a:xfrm>
          <a:prstGeom prst="line">
            <a:avLst/>
          </a:prstGeom>
          <a:ln>
            <a:solidFill>
              <a:schemeClr val="accent6"/>
            </a:solidFill>
            <a:prstDash val="sysDot"/>
          </a:ln>
          <a:effectLst/>
        </p:spPr>
        <p:style>
          <a:lnRef idx="2">
            <a:schemeClr val="dk1"/>
          </a:lnRef>
          <a:fillRef idx="0">
            <a:schemeClr val="dk1"/>
          </a:fillRef>
          <a:effectRef idx="1">
            <a:schemeClr val="dk1"/>
          </a:effectRef>
          <a:fontRef idx="minor">
            <a:schemeClr val="tx1"/>
          </a:fontRef>
        </p:style>
      </p:cxnSp>
      <p:sp>
        <p:nvSpPr>
          <p:cNvPr id="49" name="TextBox 48">
            <a:extLst>
              <a:ext uri="{FF2B5EF4-FFF2-40B4-BE49-F238E27FC236}">
                <a16:creationId xmlns:a16="http://schemas.microsoft.com/office/drawing/2014/main" id="{A2D17EC7-C2D5-496A-A91A-BAF9EEEC5037}"/>
              </a:ext>
            </a:extLst>
          </p:cNvPr>
          <p:cNvSpPr txBox="1"/>
          <p:nvPr/>
        </p:nvSpPr>
        <p:spPr>
          <a:xfrm>
            <a:off x="5652807" y="3781422"/>
            <a:ext cx="1475136" cy="461665"/>
          </a:xfrm>
          <a:prstGeom prst="rect">
            <a:avLst/>
          </a:prstGeom>
          <a:noFill/>
          <a:effectLst/>
        </p:spPr>
        <p:txBody>
          <a:bodyPr wrap="square" rtlCol="0">
            <a:spAutoFit/>
          </a:bodyPr>
          <a:lstStyle/>
          <a:p>
            <a:pPr algn="ctr"/>
            <a:r>
              <a:rPr lang="en-US" sz="1200" b="1" u="sng" dirty="0"/>
              <a:t>Christina &amp; Tarek El Moussa</a:t>
            </a:r>
          </a:p>
        </p:txBody>
      </p:sp>
      <p:cxnSp>
        <p:nvCxnSpPr>
          <p:cNvPr id="50" name="Straight Connector 49">
            <a:extLst>
              <a:ext uri="{FF2B5EF4-FFF2-40B4-BE49-F238E27FC236}">
                <a16:creationId xmlns:a16="http://schemas.microsoft.com/office/drawing/2014/main" id="{29490DA4-482E-48B3-A4A8-7ABC24022116}"/>
              </a:ext>
            </a:extLst>
          </p:cNvPr>
          <p:cNvCxnSpPr/>
          <p:nvPr/>
        </p:nvCxnSpPr>
        <p:spPr>
          <a:xfrm>
            <a:off x="7459142" y="4239940"/>
            <a:ext cx="1352304" cy="0"/>
          </a:xfrm>
          <a:prstGeom prst="line">
            <a:avLst/>
          </a:prstGeom>
          <a:ln>
            <a:solidFill>
              <a:schemeClr val="accent4"/>
            </a:solidFill>
            <a:prstDash val="sysDot"/>
          </a:ln>
          <a:effectLst/>
        </p:spPr>
        <p:style>
          <a:lnRef idx="2">
            <a:schemeClr val="dk1"/>
          </a:lnRef>
          <a:fillRef idx="0">
            <a:schemeClr val="dk1"/>
          </a:fillRef>
          <a:effectRef idx="1">
            <a:schemeClr val="dk1"/>
          </a:effectRef>
          <a:fontRef idx="minor">
            <a:schemeClr val="tx1"/>
          </a:fontRef>
        </p:style>
      </p:cxnSp>
      <p:sp>
        <p:nvSpPr>
          <p:cNvPr id="51" name="TextBox 50">
            <a:extLst>
              <a:ext uri="{FF2B5EF4-FFF2-40B4-BE49-F238E27FC236}">
                <a16:creationId xmlns:a16="http://schemas.microsoft.com/office/drawing/2014/main" id="{74767F95-3710-4EC5-9741-9A5836A6532A}"/>
              </a:ext>
            </a:extLst>
          </p:cNvPr>
          <p:cNvSpPr txBox="1"/>
          <p:nvPr/>
        </p:nvSpPr>
        <p:spPr>
          <a:xfrm>
            <a:off x="7402601" y="3767330"/>
            <a:ext cx="1475136" cy="461665"/>
          </a:xfrm>
          <a:prstGeom prst="rect">
            <a:avLst/>
          </a:prstGeom>
          <a:noFill/>
          <a:effectLst/>
        </p:spPr>
        <p:txBody>
          <a:bodyPr wrap="square" rtlCol="0">
            <a:spAutoFit/>
          </a:bodyPr>
          <a:lstStyle/>
          <a:p>
            <a:pPr algn="ctr"/>
            <a:r>
              <a:rPr lang="en-US" sz="1200" b="1" u="sng" dirty="0"/>
              <a:t>Hilary Farr &amp; David Visentin</a:t>
            </a:r>
          </a:p>
        </p:txBody>
      </p:sp>
      <p:cxnSp>
        <p:nvCxnSpPr>
          <p:cNvPr id="52" name="Straight Connector 51">
            <a:extLst>
              <a:ext uri="{FF2B5EF4-FFF2-40B4-BE49-F238E27FC236}">
                <a16:creationId xmlns:a16="http://schemas.microsoft.com/office/drawing/2014/main" id="{DFCDB61A-4614-4F33-8941-0F8C000633E8}"/>
              </a:ext>
            </a:extLst>
          </p:cNvPr>
          <p:cNvCxnSpPr/>
          <p:nvPr/>
        </p:nvCxnSpPr>
        <p:spPr>
          <a:xfrm>
            <a:off x="3948541" y="5065768"/>
            <a:ext cx="1352304" cy="0"/>
          </a:xfrm>
          <a:prstGeom prst="line">
            <a:avLst/>
          </a:prstGeom>
          <a:ln>
            <a:solidFill>
              <a:schemeClr val="accent3"/>
            </a:solidFill>
            <a:prstDash val="sysDot"/>
          </a:ln>
          <a:effectLst/>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C9567702-31AA-4B75-9C7F-5D9418E8C25C}"/>
              </a:ext>
            </a:extLst>
          </p:cNvPr>
          <p:cNvCxnSpPr/>
          <p:nvPr/>
        </p:nvCxnSpPr>
        <p:spPr>
          <a:xfrm>
            <a:off x="5709348" y="5292110"/>
            <a:ext cx="1352304" cy="0"/>
          </a:xfrm>
          <a:prstGeom prst="line">
            <a:avLst/>
          </a:prstGeom>
          <a:ln>
            <a:solidFill>
              <a:schemeClr val="accent6"/>
            </a:solidFill>
            <a:prstDash val="sysDot"/>
          </a:ln>
          <a:effectLst/>
        </p:spPr>
        <p:style>
          <a:lnRef idx="2">
            <a:schemeClr val="dk1"/>
          </a:lnRef>
          <a:fillRef idx="0">
            <a:schemeClr val="dk1"/>
          </a:fillRef>
          <a:effectRef idx="1">
            <a:schemeClr val="dk1"/>
          </a:effectRef>
          <a:fontRef idx="minor">
            <a:schemeClr val="tx1"/>
          </a:fontRef>
        </p:style>
      </p:cxnSp>
      <p:cxnSp>
        <p:nvCxnSpPr>
          <p:cNvPr id="54" name="Straight Connector 53">
            <a:extLst>
              <a:ext uri="{FF2B5EF4-FFF2-40B4-BE49-F238E27FC236}">
                <a16:creationId xmlns:a16="http://schemas.microsoft.com/office/drawing/2014/main" id="{E3B6D628-F671-4E0A-A507-6952B5C57FFB}"/>
              </a:ext>
            </a:extLst>
          </p:cNvPr>
          <p:cNvCxnSpPr/>
          <p:nvPr/>
        </p:nvCxnSpPr>
        <p:spPr>
          <a:xfrm>
            <a:off x="7459142" y="5306181"/>
            <a:ext cx="1352304" cy="0"/>
          </a:xfrm>
          <a:prstGeom prst="line">
            <a:avLst/>
          </a:prstGeom>
          <a:ln>
            <a:solidFill>
              <a:schemeClr val="accent4"/>
            </a:solidFill>
            <a:prstDash val="sysDot"/>
          </a:ln>
          <a:effectLst/>
        </p:spPr>
        <p:style>
          <a:lnRef idx="2">
            <a:schemeClr val="dk1"/>
          </a:lnRef>
          <a:fillRef idx="0">
            <a:schemeClr val="dk1"/>
          </a:fillRef>
          <a:effectRef idx="1">
            <a:schemeClr val="dk1"/>
          </a:effectRef>
          <a:fontRef idx="minor">
            <a:schemeClr val="tx1"/>
          </a:fontRef>
        </p:style>
      </p:cxnSp>
      <p:sp>
        <p:nvSpPr>
          <p:cNvPr id="56" name="TextBox 55">
            <a:extLst>
              <a:ext uri="{FF2B5EF4-FFF2-40B4-BE49-F238E27FC236}">
                <a16:creationId xmlns:a16="http://schemas.microsoft.com/office/drawing/2014/main" id="{F6FE6DF6-FADF-4B36-A4C8-DD84A3E4A393}"/>
              </a:ext>
            </a:extLst>
          </p:cNvPr>
          <p:cNvSpPr txBox="1"/>
          <p:nvPr/>
        </p:nvSpPr>
        <p:spPr>
          <a:xfrm>
            <a:off x="3892000" y="5052478"/>
            <a:ext cx="1475136" cy="415498"/>
          </a:xfrm>
          <a:prstGeom prst="rect">
            <a:avLst/>
          </a:prstGeom>
          <a:noFill/>
          <a:effectLst/>
        </p:spPr>
        <p:txBody>
          <a:bodyPr wrap="square" rtlCol="0">
            <a:spAutoFit/>
          </a:bodyPr>
          <a:lstStyle/>
          <a:p>
            <a:pPr algn="ctr"/>
            <a:r>
              <a:rPr lang="en-US" sz="1050" b="1" dirty="0"/>
              <a:t>Has a line of home goods and apparel</a:t>
            </a:r>
          </a:p>
        </p:txBody>
      </p:sp>
      <p:cxnSp>
        <p:nvCxnSpPr>
          <p:cNvPr id="57" name="Straight Connector 56">
            <a:extLst>
              <a:ext uri="{FF2B5EF4-FFF2-40B4-BE49-F238E27FC236}">
                <a16:creationId xmlns:a16="http://schemas.microsoft.com/office/drawing/2014/main" id="{96D6EC85-144D-429B-B69A-C5A64CC6AA9D}"/>
              </a:ext>
            </a:extLst>
          </p:cNvPr>
          <p:cNvCxnSpPr/>
          <p:nvPr/>
        </p:nvCxnSpPr>
        <p:spPr>
          <a:xfrm>
            <a:off x="3948541" y="5481506"/>
            <a:ext cx="1352304" cy="0"/>
          </a:xfrm>
          <a:prstGeom prst="line">
            <a:avLst/>
          </a:prstGeom>
          <a:ln>
            <a:solidFill>
              <a:schemeClr val="accent3"/>
            </a:solidFill>
            <a:prstDash val="sysDot"/>
          </a:ln>
          <a:effectLst/>
        </p:spPr>
        <p:style>
          <a:lnRef idx="2">
            <a:schemeClr val="dk1"/>
          </a:lnRef>
          <a:fillRef idx="0">
            <a:schemeClr val="dk1"/>
          </a:fillRef>
          <a:effectRef idx="1">
            <a:schemeClr val="dk1"/>
          </a:effectRef>
          <a:fontRef idx="minor">
            <a:schemeClr val="tx1"/>
          </a:fontRef>
        </p:style>
      </p:cxnSp>
      <p:sp>
        <p:nvSpPr>
          <p:cNvPr id="58" name="TextBox 57">
            <a:extLst>
              <a:ext uri="{FF2B5EF4-FFF2-40B4-BE49-F238E27FC236}">
                <a16:creationId xmlns:a16="http://schemas.microsoft.com/office/drawing/2014/main" id="{4695B07D-92E6-4018-9271-567D9DC88B4F}"/>
              </a:ext>
            </a:extLst>
          </p:cNvPr>
          <p:cNvSpPr txBox="1"/>
          <p:nvPr/>
        </p:nvSpPr>
        <p:spPr>
          <a:xfrm>
            <a:off x="3887125" y="5499545"/>
            <a:ext cx="1475136" cy="415498"/>
          </a:xfrm>
          <a:prstGeom prst="rect">
            <a:avLst/>
          </a:prstGeom>
          <a:noFill/>
          <a:effectLst/>
        </p:spPr>
        <p:txBody>
          <a:bodyPr wrap="square" rtlCol="0">
            <a:spAutoFit/>
          </a:bodyPr>
          <a:lstStyle/>
          <a:p>
            <a:pPr algn="ctr"/>
            <a:r>
              <a:rPr lang="en-US" sz="1000" b="1" dirty="0"/>
              <a:t>212,000 Instagram Followers</a:t>
            </a:r>
          </a:p>
        </p:txBody>
      </p:sp>
      <p:sp>
        <p:nvSpPr>
          <p:cNvPr id="60" name="TextBox 59">
            <a:extLst>
              <a:ext uri="{FF2B5EF4-FFF2-40B4-BE49-F238E27FC236}">
                <a16:creationId xmlns:a16="http://schemas.microsoft.com/office/drawing/2014/main" id="{000725C8-214E-43FE-AC1A-435397E20519}"/>
              </a:ext>
            </a:extLst>
          </p:cNvPr>
          <p:cNvSpPr txBox="1"/>
          <p:nvPr/>
        </p:nvSpPr>
        <p:spPr>
          <a:xfrm>
            <a:off x="5624532" y="5329537"/>
            <a:ext cx="1556542" cy="569387"/>
          </a:xfrm>
          <a:prstGeom prst="rect">
            <a:avLst/>
          </a:prstGeom>
          <a:noFill/>
          <a:effectLst/>
        </p:spPr>
        <p:txBody>
          <a:bodyPr wrap="square" rtlCol="0">
            <a:spAutoFit/>
          </a:bodyPr>
          <a:lstStyle/>
          <a:p>
            <a:pPr algn="ctr"/>
            <a:r>
              <a:rPr lang="en-US" sz="1100" b="1" dirty="0"/>
              <a:t>Instagram</a:t>
            </a:r>
            <a:r>
              <a:rPr lang="en-US" sz="1000" b="1" dirty="0"/>
              <a:t> </a:t>
            </a:r>
            <a:r>
              <a:rPr lang="en-US" sz="1100" b="1" dirty="0"/>
              <a:t>Followers</a:t>
            </a:r>
            <a:r>
              <a:rPr lang="en-US" sz="1000" b="1" dirty="0"/>
              <a:t>:</a:t>
            </a:r>
          </a:p>
          <a:p>
            <a:pPr algn="ctr"/>
            <a:r>
              <a:rPr lang="en-US" sz="1000" b="1" dirty="0"/>
              <a:t>Christina-805,000</a:t>
            </a:r>
          </a:p>
          <a:p>
            <a:pPr algn="ctr"/>
            <a:r>
              <a:rPr lang="en-US" sz="1000" b="1" dirty="0"/>
              <a:t>Tarek-218,000</a:t>
            </a:r>
          </a:p>
        </p:txBody>
      </p:sp>
      <p:sp>
        <p:nvSpPr>
          <p:cNvPr id="61" name="TextBox 60">
            <a:extLst>
              <a:ext uri="{FF2B5EF4-FFF2-40B4-BE49-F238E27FC236}">
                <a16:creationId xmlns:a16="http://schemas.microsoft.com/office/drawing/2014/main" id="{F9E68BB2-AE50-43C9-9488-A79241BFBBCA}"/>
              </a:ext>
            </a:extLst>
          </p:cNvPr>
          <p:cNvSpPr txBox="1"/>
          <p:nvPr/>
        </p:nvSpPr>
        <p:spPr>
          <a:xfrm>
            <a:off x="5628769" y="4311173"/>
            <a:ext cx="1475136" cy="900246"/>
          </a:xfrm>
          <a:prstGeom prst="rect">
            <a:avLst/>
          </a:prstGeom>
          <a:noFill/>
          <a:effectLst/>
        </p:spPr>
        <p:txBody>
          <a:bodyPr wrap="square" rtlCol="0">
            <a:spAutoFit/>
          </a:bodyPr>
          <a:lstStyle/>
          <a:p>
            <a:pPr algn="ctr"/>
            <a:r>
              <a:rPr lang="en-US" sz="1050" b="1" dirty="0"/>
              <a:t>Have 1 pending book deal, put on hold due to divorce, which has made for tabloid fodder</a:t>
            </a:r>
          </a:p>
        </p:txBody>
      </p:sp>
      <p:sp>
        <p:nvSpPr>
          <p:cNvPr id="62" name="TextBox 61">
            <a:extLst>
              <a:ext uri="{FF2B5EF4-FFF2-40B4-BE49-F238E27FC236}">
                <a16:creationId xmlns:a16="http://schemas.microsoft.com/office/drawing/2014/main" id="{6F49985D-D67A-4D7E-A12C-C7C04E2C9C4F}"/>
              </a:ext>
            </a:extLst>
          </p:cNvPr>
          <p:cNvSpPr txBox="1"/>
          <p:nvPr/>
        </p:nvSpPr>
        <p:spPr>
          <a:xfrm>
            <a:off x="7378308" y="5290537"/>
            <a:ext cx="1538268" cy="569387"/>
          </a:xfrm>
          <a:prstGeom prst="rect">
            <a:avLst/>
          </a:prstGeom>
          <a:noFill/>
          <a:effectLst/>
        </p:spPr>
        <p:txBody>
          <a:bodyPr wrap="square" rtlCol="0">
            <a:spAutoFit/>
          </a:bodyPr>
          <a:lstStyle/>
          <a:p>
            <a:pPr algn="ctr"/>
            <a:r>
              <a:rPr lang="en-US" sz="1100" b="1" dirty="0"/>
              <a:t>Instagram</a:t>
            </a:r>
            <a:r>
              <a:rPr lang="en-US" sz="1000" b="1" dirty="0"/>
              <a:t> </a:t>
            </a:r>
            <a:r>
              <a:rPr lang="en-US" sz="1100" b="1" dirty="0"/>
              <a:t>Followers</a:t>
            </a:r>
            <a:r>
              <a:rPr lang="en-US" sz="1000" b="1" dirty="0"/>
              <a:t>:</a:t>
            </a:r>
          </a:p>
          <a:p>
            <a:pPr algn="ctr"/>
            <a:r>
              <a:rPr lang="en-US" sz="1000" b="1" dirty="0"/>
              <a:t>Hilary- 31,000</a:t>
            </a:r>
          </a:p>
          <a:p>
            <a:pPr algn="ctr"/>
            <a:r>
              <a:rPr lang="en-US" sz="1000" b="1" dirty="0"/>
              <a:t>David- 5,000</a:t>
            </a:r>
          </a:p>
        </p:txBody>
      </p:sp>
      <p:cxnSp>
        <p:nvCxnSpPr>
          <p:cNvPr id="63" name="Straight Connector 62">
            <a:extLst>
              <a:ext uri="{FF2B5EF4-FFF2-40B4-BE49-F238E27FC236}">
                <a16:creationId xmlns:a16="http://schemas.microsoft.com/office/drawing/2014/main" id="{9779D37F-A7C5-44BE-97F1-7ACA6B3467D9}"/>
              </a:ext>
            </a:extLst>
          </p:cNvPr>
          <p:cNvCxnSpPr/>
          <p:nvPr/>
        </p:nvCxnSpPr>
        <p:spPr>
          <a:xfrm>
            <a:off x="7459142" y="4763799"/>
            <a:ext cx="1352304" cy="0"/>
          </a:xfrm>
          <a:prstGeom prst="line">
            <a:avLst/>
          </a:prstGeom>
          <a:ln>
            <a:solidFill>
              <a:schemeClr val="accent4"/>
            </a:solidFill>
            <a:prstDash val="sysDot"/>
          </a:ln>
          <a:effectLst/>
        </p:spPr>
        <p:style>
          <a:lnRef idx="2">
            <a:schemeClr val="dk1"/>
          </a:lnRef>
          <a:fillRef idx="0">
            <a:schemeClr val="dk1"/>
          </a:fillRef>
          <a:effectRef idx="1">
            <a:schemeClr val="dk1"/>
          </a:effectRef>
          <a:fontRef idx="minor">
            <a:schemeClr val="tx1"/>
          </a:fontRef>
        </p:style>
      </p:cxnSp>
      <p:sp>
        <p:nvSpPr>
          <p:cNvPr id="64" name="TextBox 63">
            <a:extLst>
              <a:ext uri="{FF2B5EF4-FFF2-40B4-BE49-F238E27FC236}">
                <a16:creationId xmlns:a16="http://schemas.microsoft.com/office/drawing/2014/main" id="{00182848-060F-4590-B61B-FDCACBDB23BA}"/>
              </a:ext>
            </a:extLst>
          </p:cNvPr>
          <p:cNvSpPr txBox="1"/>
          <p:nvPr/>
        </p:nvSpPr>
        <p:spPr>
          <a:xfrm>
            <a:off x="7367799" y="4249466"/>
            <a:ext cx="1538268" cy="553998"/>
          </a:xfrm>
          <a:prstGeom prst="rect">
            <a:avLst/>
          </a:prstGeom>
          <a:noFill/>
          <a:effectLst/>
        </p:spPr>
        <p:txBody>
          <a:bodyPr wrap="square" rtlCol="0">
            <a:spAutoFit/>
          </a:bodyPr>
          <a:lstStyle/>
          <a:p>
            <a:pPr algn="ctr"/>
            <a:r>
              <a:rPr lang="en-US" sz="1000" b="1" dirty="0"/>
              <a:t>Hilary runs her own company, Hilary Farr Design</a:t>
            </a:r>
          </a:p>
        </p:txBody>
      </p:sp>
      <p:sp>
        <p:nvSpPr>
          <p:cNvPr id="59" name="TextBox 58">
            <a:extLst>
              <a:ext uri="{FF2B5EF4-FFF2-40B4-BE49-F238E27FC236}">
                <a16:creationId xmlns:a16="http://schemas.microsoft.com/office/drawing/2014/main" id="{00182848-060F-4590-B61B-FDCACBDB23BA}"/>
              </a:ext>
            </a:extLst>
          </p:cNvPr>
          <p:cNvSpPr txBox="1"/>
          <p:nvPr/>
        </p:nvSpPr>
        <p:spPr>
          <a:xfrm>
            <a:off x="7402601" y="4788551"/>
            <a:ext cx="1538268" cy="553998"/>
          </a:xfrm>
          <a:prstGeom prst="rect">
            <a:avLst/>
          </a:prstGeom>
          <a:noFill/>
          <a:effectLst/>
        </p:spPr>
        <p:txBody>
          <a:bodyPr wrap="square" rtlCol="0">
            <a:spAutoFit/>
          </a:bodyPr>
          <a:lstStyle/>
          <a:p>
            <a:pPr algn="ctr"/>
            <a:r>
              <a:rPr lang="en-US" sz="1000" b="1" dirty="0"/>
              <a:t>Both Hilary &amp; David have done stage-acting</a:t>
            </a:r>
          </a:p>
        </p:txBody>
      </p:sp>
      <p:sp>
        <p:nvSpPr>
          <p:cNvPr id="65" name="Text Placeholder 4">
            <a:extLst>
              <a:ext uri="{FF2B5EF4-FFF2-40B4-BE49-F238E27FC236}">
                <a16:creationId xmlns:a16="http://schemas.microsoft.com/office/drawing/2014/main" id="{6E3B4712-8812-45B7-B909-6B47AAE31E18}"/>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88814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368883"/>
            <a:ext cx="8805334" cy="860728"/>
          </a:xfrm>
        </p:spPr>
        <p:txBody>
          <a:bodyPr/>
          <a:lstStyle/>
          <a:p>
            <a:r>
              <a:rPr lang="en-US" dirty="0"/>
              <a:t>Culinary Is Another Category Whose Rise Coincided With The Rise Of Related TV Programming In The 2000’s</a:t>
            </a:r>
          </a:p>
        </p:txBody>
      </p:sp>
      <p:graphicFrame>
        <p:nvGraphicFramePr>
          <p:cNvPr id="6" name="Chart 5">
            <a:extLst>
              <a:ext uri="{FF2B5EF4-FFF2-40B4-BE49-F238E27FC236}">
                <a16:creationId xmlns:a16="http://schemas.microsoft.com/office/drawing/2014/main" id="{CB9A57EF-4471-4FF8-AFC2-9DD46DBE2D4D}"/>
              </a:ext>
            </a:extLst>
          </p:cNvPr>
          <p:cNvGraphicFramePr/>
          <p:nvPr>
            <p:extLst>
              <p:ext uri="{D42A27DB-BD31-4B8C-83A1-F6EECF244321}">
                <p14:modId xmlns:p14="http://schemas.microsoft.com/office/powerpoint/2010/main" val="2702628935"/>
              </p:ext>
            </p:extLst>
          </p:nvPr>
        </p:nvGraphicFramePr>
        <p:xfrm>
          <a:off x="161636" y="1201057"/>
          <a:ext cx="8721106" cy="294873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3">
            <a:extLst>
              <a:ext uri="{FF2B5EF4-FFF2-40B4-BE49-F238E27FC236}">
                <a16:creationId xmlns:a16="http://schemas.microsoft.com/office/drawing/2014/main" id="{D4D16114-DE95-4079-B53E-4D95D2C3FBB1}"/>
              </a:ext>
            </a:extLst>
          </p:cNvPr>
          <p:cNvSpPr txBox="1">
            <a:spLocks/>
          </p:cNvSpPr>
          <p:nvPr/>
        </p:nvSpPr>
        <p:spPr>
          <a:xfrm>
            <a:off x="321734" y="6621463"/>
            <a:ext cx="6657564"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Food category reflects Kroger’s, Albertson’s, Whole Foods, Stop &amp; Shop, Publix revenues, per SEC 10-K filings</a:t>
            </a:r>
          </a:p>
        </p:txBody>
      </p:sp>
      <p:cxnSp>
        <p:nvCxnSpPr>
          <p:cNvPr id="10" name="Straight Arrow Connector 9">
            <a:extLst>
              <a:ext uri="{FF2B5EF4-FFF2-40B4-BE49-F238E27FC236}">
                <a16:creationId xmlns:a16="http://schemas.microsoft.com/office/drawing/2014/main" id="{943C45E6-188D-4712-A0B6-3752674551E8}"/>
              </a:ext>
            </a:extLst>
          </p:cNvPr>
          <p:cNvCxnSpPr>
            <a:cxnSpLocks/>
          </p:cNvCxnSpPr>
          <p:nvPr/>
        </p:nvCxnSpPr>
        <p:spPr>
          <a:xfrm>
            <a:off x="4450702" y="5243807"/>
            <a:ext cx="3965510"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F257CA3-D7A8-4539-AA17-5C5ADFF71BC4}"/>
              </a:ext>
            </a:extLst>
          </p:cNvPr>
          <p:cNvCxnSpPr/>
          <p:nvPr/>
        </p:nvCxnSpPr>
        <p:spPr>
          <a:xfrm>
            <a:off x="2146041" y="4414215"/>
            <a:ext cx="6281059"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290384F-E622-4EB3-82F1-AE6DCB02F1BA}"/>
              </a:ext>
            </a:extLst>
          </p:cNvPr>
          <p:cNvCxnSpPr/>
          <p:nvPr/>
        </p:nvCxnSpPr>
        <p:spPr>
          <a:xfrm>
            <a:off x="2295331" y="4791816"/>
            <a:ext cx="6120881"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D8F3F4F6-28D5-474E-8037-45082B5C99FD}"/>
              </a:ext>
            </a:extLst>
          </p:cNvPr>
          <p:cNvSpPr/>
          <p:nvPr/>
        </p:nvSpPr>
        <p:spPr>
          <a:xfrm>
            <a:off x="1731146" y="4149794"/>
            <a:ext cx="6881009" cy="1877857"/>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4AB8396-EB57-4215-900A-882E23283C5B}"/>
              </a:ext>
            </a:extLst>
          </p:cNvPr>
          <p:cNvSpPr txBox="1"/>
          <p:nvPr/>
        </p:nvSpPr>
        <p:spPr>
          <a:xfrm>
            <a:off x="707709" y="4259379"/>
            <a:ext cx="892723" cy="784830"/>
          </a:xfrm>
          <a:prstGeom prst="rect">
            <a:avLst/>
          </a:prstGeom>
          <a:noFill/>
        </p:spPr>
        <p:txBody>
          <a:bodyPr wrap="square" rtlCol="0">
            <a:spAutoFit/>
          </a:bodyPr>
          <a:lstStyle/>
          <a:p>
            <a:pPr algn="ctr"/>
            <a:r>
              <a:rPr lang="en-US" sz="1200" b="1" dirty="0"/>
              <a:t>Popular “Food” TV Shows</a:t>
            </a:r>
          </a:p>
          <a:p>
            <a:pPr algn="ctr"/>
            <a:r>
              <a:rPr lang="en-US" sz="900" dirty="0"/>
              <a:t>(launch year)</a:t>
            </a:r>
          </a:p>
        </p:txBody>
      </p:sp>
      <p:pic>
        <p:nvPicPr>
          <p:cNvPr id="3" name="Picture 2">
            <a:extLst>
              <a:ext uri="{FF2B5EF4-FFF2-40B4-BE49-F238E27FC236}">
                <a16:creationId xmlns:a16="http://schemas.microsoft.com/office/drawing/2014/main" id="{6F339792-8E95-497D-B390-DCFAA9191C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9662" y="4203364"/>
            <a:ext cx="659583" cy="370602"/>
          </a:xfrm>
          <a:prstGeom prst="rect">
            <a:avLst/>
          </a:prstGeom>
        </p:spPr>
      </p:pic>
      <p:pic>
        <p:nvPicPr>
          <p:cNvPr id="4" name="Picture 3">
            <a:extLst>
              <a:ext uri="{FF2B5EF4-FFF2-40B4-BE49-F238E27FC236}">
                <a16:creationId xmlns:a16="http://schemas.microsoft.com/office/drawing/2014/main" id="{63FA1FBB-FADC-462B-A51B-353D5907D7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7891"/>
          <a:stretch/>
        </p:blipFill>
        <p:spPr>
          <a:xfrm>
            <a:off x="1839662" y="4591596"/>
            <a:ext cx="633816" cy="342339"/>
          </a:xfrm>
          <a:prstGeom prst="rect">
            <a:avLst/>
          </a:prstGeom>
        </p:spPr>
      </p:pic>
      <p:pic>
        <p:nvPicPr>
          <p:cNvPr id="23" name="Picture 22">
            <a:extLst>
              <a:ext uri="{FF2B5EF4-FFF2-40B4-BE49-F238E27FC236}">
                <a16:creationId xmlns:a16="http://schemas.microsoft.com/office/drawing/2014/main" id="{1CC37C87-B4AE-4C74-970C-95D4B9F4ED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9015" y="5058406"/>
            <a:ext cx="587630" cy="329073"/>
          </a:xfrm>
          <a:prstGeom prst="rect">
            <a:avLst/>
          </a:prstGeom>
        </p:spPr>
      </p:pic>
      <p:pic>
        <p:nvPicPr>
          <p:cNvPr id="25" name="Picture 24">
            <a:extLst>
              <a:ext uri="{FF2B5EF4-FFF2-40B4-BE49-F238E27FC236}">
                <a16:creationId xmlns:a16="http://schemas.microsoft.com/office/drawing/2014/main" id="{E3DF420E-64B3-4B12-AD2F-77CAA09E0A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6014" y="5395502"/>
            <a:ext cx="748878" cy="290424"/>
          </a:xfrm>
          <a:prstGeom prst="rect">
            <a:avLst/>
          </a:prstGeom>
        </p:spPr>
      </p:pic>
      <p:cxnSp>
        <p:nvCxnSpPr>
          <p:cNvPr id="26" name="Straight Arrow Connector 25">
            <a:extLst>
              <a:ext uri="{FF2B5EF4-FFF2-40B4-BE49-F238E27FC236}">
                <a16:creationId xmlns:a16="http://schemas.microsoft.com/office/drawing/2014/main" id="{1FE2C108-0C69-4670-A8BE-E26FF7BD56A3}"/>
              </a:ext>
            </a:extLst>
          </p:cNvPr>
          <p:cNvCxnSpPr>
            <a:cxnSpLocks/>
          </p:cNvCxnSpPr>
          <p:nvPr/>
        </p:nvCxnSpPr>
        <p:spPr>
          <a:xfrm>
            <a:off x="4463140" y="5517510"/>
            <a:ext cx="3965510"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97AAF87-EE0B-43DD-B343-7C936EEFA9F5}"/>
              </a:ext>
            </a:extLst>
          </p:cNvPr>
          <p:cNvCxnSpPr>
            <a:cxnSpLocks/>
          </p:cNvCxnSpPr>
          <p:nvPr/>
        </p:nvCxnSpPr>
        <p:spPr>
          <a:xfrm>
            <a:off x="4456917" y="5809869"/>
            <a:ext cx="3965510"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13C67E61-44F4-4A0A-849E-882B8E51C1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2462" y="5685926"/>
            <a:ext cx="527438" cy="295365"/>
          </a:xfrm>
          <a:prstGeom prst="rect">
            <a:avLst/>
          </a:prstGeom>
        </p:spPr>
      </p:pic>
      <p:pic>
        <p:nvPicPr>
          <p:cNvPr id="29" name="Picture 28">
            <a:extLst>
              <a:ext uri="{FF2B5EF4-FFF2-40B4-BE49-F238E27FC236}">
                <a16:creationId xmlns:a16="http://schemas.microsoft.com/office/drawing/2014/main" id="{0C45027A-09FE-4488-ABEC-3F428CDC149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7434"/>
          <a:stretch/>
        </p:blipFill>
        <p:spPr>
          <a:xfrm>
            <a:off x="1861348" y="4973355"/>
            <a:ext cx="616209" cy="586318"/>
          </a:xfrm>
          <a:prstGeom prst="rect">
            <a:avLst/>
          </a:prstGeom>
        </p:spPr>
      </p:pic>
      <p:cxnSp>
        <p:nvCxnSpPr>
          <p:cNvPr id="30" name="Straight Arrow Connector 29">
            <a:extLst>
              <a:ext uri="{FF2B5EF4-FFF2-40B4-BE49-F238E27FC236}">
                <a16:creationId xmlns:a16="http://schemas.microsoft.com/office/drawing/2014/main" id="{922F5B5E-46C8-4B50-8C30-03126250A190}"/>
              </a:ext>
            </a:extLst>
          </p:cNvPr>
          <p:cNvCxnSpPr/>
          <p:nvPr/>
        </p:nvCxnSpPr>
        <p:spPr>
          <a:xfrm>
            <a:off x="2307766" y="5000202"/>
            <a:ext cx="6120881"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 Placeholder 4">
            <a:extLst>
              <a:ext uri="{FF2B5EF4-FFF2-40B4-BE49-F238E27FC236}">
                <a16:creationId xmlns:a16="http://schemas.microsoft.com/office/drawing/2014/main" id="{CB6109E8-2D8C-4F42-86C8-3F75BC60C452}"/>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1448056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334277"/>
            <a:ext cx="8805334" cy="819554"/>
          </a:xfrm>
        </p:spPr>
        <p:txBody>
          <a:bodyPr/>
          <a:lstStyle/>
          <a:p>
            <a:r>
              <a:rPr lang="en-US" dirty="0"/>
              <a:t>With The Rise Of The Food TV Genre Came The Creation </a:t>
            </a:r>
            <a:br>
              <a:rPr lang="en-US" dirty="0"/>
            </a:br>
            <a:r>
              <a:rPr lang="en-US" dirty="0"/>
              <a:t>Of The “Celebrity Chef”</a:t>
            </a:r>
          </a:p>
        </p:txBody>
      </p:sp>
      <p:pic>
        <p:nvPicPr>
          <p:cNvPr id="2050" name="Picture 2" descr="Image result for buddy valastro">
            <a:extLst>
              <a:ext uri="{FF2B5EF4-FFF2-40B4-BE49-F238E27FC236}">
                <a16:creationId xmlns:a16="http://schemas.microsoft.com/office/drawing/2014/main" id="{EF072D7E-B5B4-4ACA-BAAB-8EAEC4E3355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69823" y="1367915"/>
            <a:ext cx="1099315" cy="1144925"/>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70" name="Picture 22" descr="Image result for martha stewart">
            <a:extLst>
              <a:ext uri="{FF2B5EF4-FFF2-40B4-BE49-F238E27FC236}">
                <a16:creationId xmlns:a16="http://schemas.microsoft.com/office/drawing/2014/main" id="{DC980EB7-9898-425C-9F51-6BC7166166C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12" r="35629"/>
          <a:stretch/>
        </p:blipFill>
        <p:spPr bwMode="auto">
          <a:xfrm>
            <a:off x="7317345" y="1381726"/>
            <a:ext cx="1119550" cy="1117302"/>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72" name="Picture 24" descr="Image result for alton brown">
            <a:extLst>
              <a:ext uri="{FF2B5EF4-FFF2-40B4-BE49-F238E27FC236}">
                <a16:creationId xmlns:a16="http://schemas.microsoft.com/office/drawing/2014/main" id="{BF27D77E-293F-4658-B992-4C95FFA7A33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7106" y="1380625"/>
            <a:ext cx="1119505" cy="1119505"/>
          </a:xfrm>
          <a:prstGeom prst="ellipse">
            <a:avLst/>
          </a:prstGeom>
          <a:blipFill dpi="0" rotWithShape="1">
            <a:blip r:embed="rId5">
              <a:alphaModFix amt="28000"/>
            </a:blip>
            <a:srcRect/>
            <a:tile tx="0" ty="0" sx="100000" sy="100000" flip="none" algn="tl"/>
          </a:blipFill>
          <a:effectLst>
            <a:glow rad="139700">
              <a:schemeClr val="accent1">
                <a:satMod val="175000"/>
                <a:alpha val="40000"/>
              </a:schemeClr>
            </a:glow>
          </a:effectLst>
          <a:extLst/>
        </p:spPr>
      </p:pic>
      <p:pic>
        <p:nvPicPr>
          <p:cNvPr id="2060" name="Picture 12" descr="Image result for gordon ramsay">
            <a:extLst>
              <a:ext uri="{FF2B5EF4-FFF2-40B4-BE49-F238E27FC236}">
                <a16:creationId xmlns:a16="http://schemas.microsoft.com/office/drawing/2014/main" id="{03524F1A-BFE0-4E8C-AE7C-27853386D86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28365" y="1382922"/>
            <a:ext cx="1073894" cy="1114911"/>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6" name="Picture 8" descr="Image result for bobby flay">
            <a:extLst>
              <a:ext uri="{FF2B5EF4-FFF2-40B4-BE49-F238E27FC236}">
                <a16:creationId xmlns:a16="http://schemas.microsoft.com/office/drawing/2014/main" id="{AB9D3F46-11D0-47B5-9E30-82251C5DB63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629455" y="1360976"/>
            <a:ext cx="1144679" cy="1158802"/>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3F96F18-32C9-4506-A2BC-830A8385062E}"/>
              </a:ext>
            </a:extLst>
          </p:cNvPr>
          <p:cNvSpPr txBox="1"/>
          <p:nvPr/>
        </p:nvSpPr>
        <p:spPr>
          <a:xfrm>
            <a:off x="580617" y="2568767"/>
            <a:ext cx="1360018" cy="276999"/>
          </a:xfrm>
          <a:prstGeom prst="rect">
            <a:avLst/>
          </a:prstGeom>
          <a:noFill/>
        </p:spPr>
        <p:txBody>
          <a:bodyPr wrap="square" rtlCol="0">
            <a:spAutoFit/>
          </a:bodyPr>
          <a:lstStyle/>
          <a:p>
            <a:pPr algn="ctr"/>
            <a:r>
              <a:rPr lang="en-US" sz="1200" b="1" dirty="0"/>
              <a:t>Alton Brown</a:t>
            </a:r>
          </a:p>
        </p:txBody>
      </p:sp>
      <p:sp>
        <p:nvSpPr>
          <p:cNvPr id="29" name="TextBox 28">
            <a:extLst>
              <a:ext uri="{FF2B5EF4-FFF2-40B4-BE49-F238E27FC236}">
                <a16:creationId xmlns:a16="http://schemas.microsoft.com/office/drawing/2014/main" id="{80DC4210-5C13-4490-953E-AB57D52BF1E8}"/>
              </a:ext>
            </a:extLst>
          </p:cNvPr>
          <p:cNvSpPr txBox="1"/>
          <p:nvPr/>
        </p:nvSpPr>
        <p:spPr>
          <a:xfrm>
            <a:off x="2239471" y="2568767"/>
            <a:ext cx="1360018" cy="276999"/>
          </a:xfrm>
          <a:prstGeom prst="rect">
            <a:avLst/>
          </a:prstGeom>
          <a:noFill/>
        </p:spPr>
        <p:txBody>
          <a:bodyPr wrap="square" rtlCol="0">
            <a:spAutoFit/>
          </a:bodyPr>
          <a:lstStyle/>
          <a:p>
            <a:pPr algn="ctr"/>
            <a:r>
              <a:rPr lang="en-US" sz="1200" b="1" dirty="0"/>
              <a:t>Buddy Valastro</a:t>
            </a:r>
          </a:p>
        </p:txBody>
      </p:sp>
      <p:sp>
        <p:nvSpPr>
          <p:cNvPr id="30" name="TextBox 29">
            <a:extLst>
              <a:ext uri="{FF2B5EF4-FFF2-40B4-BE49-F238E27FC236}">
                <a16:creationId xmlns:a16="http://schemas.microsoft.com/office/drawing/2014/main" id="{6EFBBA75-D45B-4F7C-B8E6-D1ABFA64F472}"/>
              </a:ext>
            </a:extLst>
          </p:cNvPr>
          <p:cNvSpPr txBox="1"/>
          <p:nvPr/>
        </p:nvSpPr>
        <p:spPr>
          <a:xfrm>
            <a:off x="3885303" y="2568767"/>
            <a:ext cx="1360018" cy="276999"/>
          </a:xfrm>
          <a:prstGeom prst="rect">
            <a:avLst/>
          </a:prstGeom>
          <a:noFill/>
        </p:spPr>
        <p:txBody>
          <a:bodyPr wrap="square" rtlCol="0">
            <a:spAutoFit/>
          </a:bodyPr>
          <a:lstStyle/>
          <a:p>
            <a:pPr algn="ctr"/>
            <a:r>
              <a:rPr lang="en-US" sz="1200" b="1" dirty="0"/>
              <a:t>Gordon Ramsey</a:t>
            </a:r>
          </a:p>
        </p:txBody>
      </p:sp>
      <p:sp>
        <p:nvSpPr>
          <p:cNvPr id="31" name="TextBox 30">
            <a:extLst>
              <a:ext uri="{FF2B5EF4-FFF2-40B4-BE49-F238E27FC236}">
                <a16:creationId xmlns:a16="http://schemas.microsoft.com/office/drawing/2014/main" id="{169AF3DA-0802-41EB-BC44-F6BD7DFF10FF}"/>
              </a:ext>
            </a:extLst>
          </p:cNvPr>
          <p:cNvSpPr txBox="1"/>
          <p:nvPr/>
        </p:nvSpPr>
        <p:spPr>
          <a:xfrm>
            <a:off x="5560446" y="2568767"/>
            <a:ext cx="1360018" cy="276999"/>
          </a:xfrm>
          <a:prstGeom prst="rect">
            <a:avLst/>
          </a:prstGeom>
          <a:noFill/>
        </p:spPr>
        <p:txBody>
          <a:bodyPr wrap="square" rtlCol="0">
            <a:spAutoFit/>
          </a:bodyPr>
          <a:lstStyle/>
          <a:p>
            <a:pPr algn="ctr"/>
            <a:r>
              <a:rPr lang="en-US" sz="1200" b="1" dirty="0"/>
              <a:t>Bobby Flay</a:t>
            </a:r>
          </a:p>
        </p:txBody>
      </p:sp>
      <p:sp>
        <p:nvSpPr>
          <p:cNvPr id="32" name="TextBox 31">
            <a:extLst>
              <a:ext uri="{FF2B5EF4-FFF2-40B4-BE49-F238E27FC236}">
                <a16:creationId xmlns:a16="http://schemas.microsoft.com/office/drawing/2014/main" id="{A9173D54-1B34-471B-973C-5146E50F0559}"/>
              </a:ext>
            </a:extLst>
          </p:cNvPr>
          <p:cNvSpPr txBox="1"/>
          <p:nvPr/>
        </p:nvSpPr>
        <p:spPr>
          <a:xfrm>
            <a:off x="7190879" y="2568767"/>
            <a:ext cx="1360018" cy="276999"/>
          </a:xfrm>
          <a:prstGeom prst="rect">
            <a:avLst/>
          </a:prstGeom>
          <a:noFill/>
        </p:spPr>
        <p:txBody>
          <a:bodyPr wrap="square" rtlCol="0">
            <a:spAutoFit/>
          </a:bodyPr>
          <a:lstStyle/>
          <a:p>
            <a:pPr algn="ctr"/>
            <a:r>
              <a:rPr lang="en-US" sz="1200" b="1" dirty="0"/>
              <a:t>Martha Stewart</a:t>
            </a:r>
          </a:p>
        </p:txBody>
      </p:sp>
      <p:pic>
        <p:nvPicPr>
          <p:cNvPr id="2052" name="Picture 4" descr="Image result for guy fieri">
            <a:extLst>
              <a:ext uri="{FF2B5EF4-FFF2-40B4-BE49-F238E27FC236}">
                <a16:creationId xmlns:a16="http://schemas.microsoft.com/office/drawing/2014/main" id="{B825A0E2-C9D5-42E9-B311-4A2F552D0EF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347643" y="2882354"/>
            <a:ext cx="1175695" cy="1250403"/>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8" name="Picture 10" descr="Image result for tom colicchio">
            <a:extLst>
              <a:ext uri="{FF2B5EF4-FFF2-40B4-BE49-F238E27FC236}">
                <a16:creationId xmlns:a16="http://schemas.microsoft.com/office/drawing/2014/main" id="{4BBCD6BA-07F8-44B4-AD8C-987B0318F97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88915" y="2904367"/>
            <a:ext cx="1143483" cy="1206376"/>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62" name="Picture 14" descr="Image result for curtis stone">
            <a:extLst>
              <a:ext uri="{FF2B5EF4-FFF2-40B4-BE49-F238E27FC236}">
                <a16:creationId xmlns:a16="http://schemas.microsoft.com/office/drawing/2014/main" id="{35754575-46F5-4E6D-B070-7CE83E1D6AAB}"/>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987525" y="2938349"/>
            <a:ext cx="1155575" cy="1138413"/>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68" name="Picture 20" descr="Image result for rachael ray">
            <a:extLst>
              <a:ext uri="{FF2B5EF4-FFF2-40B4-BE49-F238E27FC236}">
                <a16:creationId xmlns:a16="http://schemas.microsoft.com/office/drawing/2014/main" id="{738EA119-88A8-4776-AE4D-852CC2F1753C}"/>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r="47069"/>
          <a:stretch/>
        </p:blipFill>
        <p:spPr bwMode="auto">
          <a:xfrm>
            <a:off x="5709403" y="2943203"/>
            <a:ext cx="1062104" cy="1128705"/>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78" name="Picture 30" descr="Image result for wolfgang puck">
            <a:extLst>
              <a:ext uri="{FF2B5EF4-FFF2-40B4-BE49-F238E27FC236}">
                <a16:creationId xmlns:a16="http://schemas.microsoft.com/office/drawing/2014/main" id="{2B0A122F-0630-4836-90CE-B89FD7A21574}"/>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5419" t="13134"/>
          <a:stretch/>
        </p:blipFill>
        <p:spPr bwMode="auto">
          <a:xfrm>
            <a:off x="7286751" y="2903134"/>
            <a:ext cx="1168334" cy="1208842"/>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778890D-0D80-404C-82E3-22F2BE47A55C}"/>
              </a:ext>
            </a:extLst>
          </p:cNvPr>
          <p:cNvSpPr txBox="1"/>
          <p:nvPr/>
        </p:nvSpPr>
        <p:spPr>
          <a:xfrm>
            <a:off x="2255481" y="4148580"/>
            <a:ext cx="1360018" cy="276999"/>
          </a:xfrm>
          <a:prstGeom prst="rect">
            <a:avLst/>
          </a:prstGeom>
          <a:noFill/>
        </p:spPr>
        <p:txBody>
          <a:bodyPr wrap="square" rtlCol="0">
            <a:spAutoFit/>
          </a:bodyPr>
          <a:lstStyle/>
          <a:p>
            <a:pPr algn="ctr"/>
            <a:r>
              <a:rPr lang="en-US" sz="1200" b="1" dirty="0"/>
              <a:t>Guy Fieri</a:t>
            </a:r>
          </a:p>
        </p:txBody>
      </p:sp>
      <p:sp>
        <p:nvSpPr>
          <p:cNvPr id="34" name="TextBox 33">
            <a:extLst>
              <a:ext uri="{FF2B5EF4-FFF2-40B4-BE49-F238E27FC236}">
                <a16:creationId xmlns:a16="http://schemas.microsoft.com/office/drawing/2014/main" id="{01E964CE-FFFF-4448-8DB1-183943E8E898}"/>
              </a:ext>
            </a:extLst>
          </p:cNvPr>
          <p:cNvSpPr txBox="1"/>
          <p:nvPr/>
        </p:nvSpPr>
        <p:spPr>
          <a:xfrm>
            <a:off x="5535044" y="4148580"/>
            <a:ext cx="1360018" cy="276999"/>
          </a:xfrm>
          <a:prstGeom prst="rect">
            <a:avLst/>
          </a:prstGeom>
          <a:noFill/>
        </p:spPr>
        <p:txBody>
          <a:bodyPr wrap="square" rtlCol="0">
            <a:spAutoFit/>
          </a:bodyPr>
          <a:lstStyle/>
          <a:p>
            <a:pPr algn="ctr"/>
            <a:r>
              <a:rPr lang="en-US" sz="1200" b="1" dirty="0"/>
              <a:t>Rachael Ray</a:t>
            </a:r>
          </a:p>
        </p:txBody>
      </p:sp>
      <p:sp>
        <p:nvSpPr>
          <p:cNvPr id="35" name="TextBox 34">
            <a:extLst>
              <a:ext uri="{FF2B5EF4-FFF2-40B4-BE49-F238E27FC236}">
                <a16:creationId xmlns:a16="http://schemas.microsoft.com/office/drawing/2014/main" id="{84D1153F-4CB4-49A8-9772-413F2273981A}"/>
              </a:ext>
            </a:extLst>
          </p:cNvPr>
          <p:cNvSpPr txBox="1"/>
          <p:nvPr/>
        </p:nvSpPr>
        <p:spPr>
          <a:xfrm>
            <a:off x="7190458" y="4148580"/>
            <a:ext cx="1360018" cy="276999"/>
          </a:xfrm>
          <a:prstGeom prst="rect">
            <a:avLst/>
          </a:prstGeom>
          <a:noFill/>
        </p:spPr>
        <p:txBody>
          <a:bodyPr wrap="square" rtlCol="0">
            <a:spAutoFit/>
          </a:bodyPr>
          <a:lstStyle/>
          <a:p>
            <a:pPr algn="ctr"/>
            <a:r>
              <a:rPr lang="en-US" sz="1200" b="1" dirty="0"/>
              <a:t>Wolfgang Puck</a:t>
            </a:r>
          </a:p>
        </p:txBody>
      </p:sp>
      <p:sp>
        <p:nvSpPr>
          <p:cNvPr id="37" name="TextBox 36">
            <a:extLst>
              <a:ext uri="{FF2B5EF4-FFF2-40B4-BE49-F238E27FC236}">
                <a16:creationId xmlns:a16="http://schemas.microsoft.com/office/drawing/2014/main" id="{918FFDC3-D08F-4C02-A967-E0F6961837BA}"/>
              </a:ext>
            </a:extLst>
          </p:cNvPr>
          <p:cNvSpPr txBox="1"/>
          <p:nvPr/>
        </p:nvSpPr>
        <p:spPr>
          <a:xfrm>
            <a:off x="3885303" y="4148580"/>
            <a:ext cx="1360018" cy="276999"/>
          </a:xfrm>
          <a:prstGeom prst="rect">
            <a:avLst/>
          </a:prstGeom>
          <a:noFill/>
        </p:spPr>
        <p:txBody>
          <a:bodyPr wrap="square" rtlCol="0">
            <a:spAutoFit/>
          </a:bodyPr>
          <a:lstStyle/>
          <a:p>
            <a:pPr algn="ctr"/>
            <a:r>
              <a:rPr lang="en-US" sz="1200" b="1" dirty="0"/>
              <a:t>Curtis Stone</a:t>
            </a:r>
          </a:p>
        </p:txBody>
      </p:sp>
      <p:sp>
        <p:nvSpPr>
          <p:cNvPr id="38" name="TextBox 37">
            <a:extLst>
              <a:ext uri="{FF2B5EF4-FFF2-40B4-BE49-F238E27FC236}">
                <a16:creationId xmlns:a16="http://schemas.microsoft.com/office/drawing/2014/main" id="{8E711256-DC36-4C63-B566-5E04D75CB2F0}"/>
              </a:ext>
            </a:extLst>
          </p:cNvPr>
          <p:cNvSpPr txBox="1"/>
          <p:nvPr/>
        </p:nvSpPr>
        <p:spPr>
          <a:xfrm>
            <a:off x="554414" y="4148580"/>
            <a:ext cx="1360018" cy="276999"/>
          </a:xfrm>
          <a:prstGeom prst="rect">
            <a:avLst/>
          </a:prstGeom>
          <a:noFill/>
        </p:spPr>
        <p:txBody>
          <a:bodyPr wrap="square" rtlCol="0">
            <a:spAutoFit/>
          </a:bodyPr>
          <a:lstStyle/>
          <a:p>
            <a:pPr algn="ctr"/>
            <a:r>
              <a:rPr lang="en-US" sz="1200" b="1" dirty="0"/>
              <a:t>Tom Colicchio</a:t>
            </a:r>
          </a:p>
        </p:txBody>
      </p:sp>
      <p:pic>
        <p:nvPicPr>
          <p:cNvPr id="2054" name="Picture 6" descr="Related image">
            <a:extLst>
              <a:ext uri="{FF2B5EF4-FFF2-40B4-BE49-F238E27FC236}">
                <a16:creationId xmlns:a16="http://schemas.microsoft.com/office/drawing/2014/main" id="{DC47AC24-C78C-4247-B882-3E866077E31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326031" y="4520492"/>
            <a:ext cx="1201550" cy="1158802"/>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64" name="Picture 16" descr="Related image">
            <a:extLst>
              <a:ext uri="{FF2B5EF4-FFF2-40B4-BE49-F238E27FC236}">
                <a16:creationId xmlns:a16="http://schemas.microsoft.com/office/drawing/2014/main" id="{6F98B746-DA32-45A6-8BCC-2A3204AED83F}"/>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7142" r="10114"/>
          <a:stretch/>
        </p:blipFill>
        <p:spPr bwMode="auto">
          <a:xfrm>
            <a:off x="7300148" y="4473588"/>
            <a:ext cx="1141480" cy="1252610"/>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76" name="Picture 28" descr="Image result for anthony bourdain">
            <a:extLst>
              <a:ext uri="{FF2B5EF4-FFF2-40B4-BE49-F238E27FC236}">
                <a16:creationId xmlns:a16="http://schemas.microsoft.com/office/drawing/2014/main" id="{EC4DC52C-0F50-49D7-A31E-2AE7740FDE67}"/>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56130" t="9052" r="17696" b="40630"/>
          <a:stretch/>
        </p:blipFill>
        <p:spPr bwMode="auto">
          <a:xfrm>
            <a:off x="702373" y="4496207"/>
            <a:ext cx="1116506" cy="1207372"/>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80" name="Picture 32" descr="Image result for jamie oliver">
            <a:extLst>
              <a:ext uri="{FF2B5EF4-FFF2-40B4-BE49-F238E27FC236}">
                <a16:creationId xmlns:a16="http://schemas.microsoft.com/office/drawing/2014/main" id="{EC32B7FA-8CD2-4BE4-A31B-B0ADA2CADE80}"/>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0002" r="28858" b="21437"/>
          <a:stretch/>
        </p:blipFill>
        <p:spPr bwMode="auto">
          <a:xfrm>
            <a:off x="5650458" y="4488978"/>
            <a:ext cx="1142538" cy="1221830"/>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1802B44-B030-4AA1-8E7C-53FC00CE73F0}"/>
              </a:ext>
            </a:extLst>
          </p:cNvPr>
          <p:cNvSpPr txBox="1"/>
          <p:nvPr/>
        </p:nvSpPr>
        <p:spPr>
          <a:xfrm>
            <a:off x="521754" y="5727543"/>
            <a:ext cx="1496020" cy="276999"/>
          </a:xfrm>
          <a:prstGeom prst="rect">
            <a:avLst/>
          </a:prstGeom>
          <a:noFill/>
        </p:spPr>
        <p:txBody>
          <a:bodyPr wrap="square" rtlCol="0">
            <a:spAutoFit/>
          </a:bodyPr>
          <a:lstStyle/>
          <a:p>
            <a:pPr algn="ctr"/>
            <a:r>
              <a:rPr lang="en-US" sz="1200" b="1" dirty="0"/>
              <a:t>Anthony Bourdain</a:t>
            </a:r>
          </a:p>
        </p:txBody>
      </p:sp>
      <p:sp>
        <p:nvSpPr>
          <p:cNvPr id="39" name="TextBox 38">
            <a:extLst>
              <a:ext uri="{FF2B5EF4-FFF2-40B4-BE49-F238E27FC236}">
                <a16:creationId xmlns:a16="http://schemas.microsoft.com/office/drawing/2014/main" id="{022E8959-468D-4506-909B-93CD0EFBA20A}"/>
              </a:ext>
            </a:extLst>
          </p:cNvPr>
          <p:cNvSpPr txBox="1"/>
          <p:nvPr/>
        </p:nvSpPr>
        <p:spPr>
          <a:xfrm>
            <a:off x="2071285" y="5727543"/>
            <a:ext cx="1810184" cy="276999"/>
          </a:xfrm>
          <a:prstGeom prst="rect">
            <a:avLst/>
          </a:prstGeom>
          <a:noFill/>
        </p:spPr>
        <p:txBody>
          <a:bodyPr wrap="square" rtlCol="0">
            <a:spAutoFit/>
          </a:bodyPr>
          <a:lstStyle/>
          <a:p>
            <a:pPr algn="ctr"/>
            <a:r>
              <a:rPr lang="en-US" sz="1200" b="1" dirty="0"/>
              <a:t>Giada De Laurentiis</a:t>
            </a:r>
          </a:p>
        </p:txBody>
      </p:sp>
      <p:sp>
        <p:nvSpPr>
          <p:cNvPr id="40" name="TextBox 39">
            <a:extLst>
              <a:ext uri="{FF2B5EF4-FFF2-40B4-BE49-F238E27FC236}">
                <a16:creationId xmlns:a16="http://schemas.microsoft.com/office/drawing/2014/main" id="{522B4564-78AF-42B7-BFB1-1943358F7B64}"/>
              </a:ext>
            </a:extLst>
          </p:cNvPr>
          <p:cNvSpPr txBox="1"/>
          <p:nvPr/>
        </p:nvSpPr>
        <p:spPr>
          <a:xfrm>
            <a:off x="3885303" y="5727543"/>
            <a:ext cx="1360018" cy="276999"/>
          </a:xfrm>
          <a:prstGeom prst="rect">
            <a:avLst/>
          </a:prstGeom>
          <a:noFill/>
        </p:spPr>
        <p:txBody>
          <a:bodyPr wrap="square" rtlCol="0">
            <a:spAutoFit/>
          </a:bodyPr>
          <a:lstStyle/>
          <a:p>
            <a:pPr algn="ctr"/>
            <a:r>
              <a:rPr lang="en-US" sz="1200" b="1" dirty="0"/>
              <a:t>Mario Batali</a:t>
            </a:r>
          </a:p>
        </p:txBody>
      </p:sp>
      <p:sp>
        <p:nvSpPr>
          <p:cNvPr id="41" name="TextBox 40">
            <a:extLst>
              <a:ext uri="{FF2B5EF4-FFF2-40B4-BE49-F238E27FC236}">
                <a16:creationId xmlns:a16="http://schemas.microsoft.com/office/drawing/2014/main" id="{B5F61EA5-7101-496B-B02E-63A3D1696145}"/>
              </a:ext>
            </a:extLst>
          </p:cNvPr>
          <p:cNvSpPr txBox="1"/>
          <p:nvPr/>
        </p:nvSpPr>
        <p:spPr>
          <a:xfrm>
            <a:off x="7197111" y="5727543"/>
            <a:ext cx="1360018" cy="276999"/>
          </a:xfrm>
          <a:prstGeom prst="rect">
            <a:avLst/>
          </a:prstGeom>
          <a:noFill/>
        </p:spPr>
        <p:txBody>
          <a:bodyPr wrap="square" rtlCol="0">
            <a:spAutoFit/>
          </a:bodyPr>
          <a:lstStyle/>
          <a:p>
            <a:pPr algn="ctr"/>
            <a:r>
              <a:rPr lang="en-US" sz="1200" b="1" dirty="0"/>
              <a:t>Emeril Lagasse</a:t>
            </a:r>
          </a:p>
        </p:txBody>
      </p:sp>
      <p:sp>
        <p:nvSpPr>
          <p:cNvPr id="42" name="TextBox 41">
            <a:extLst>
              <a:ext uri="{FF2B5EF4-FFF2-40B4-BE49-F238E27FC236}">
                <a16:creationId xmlns:a16="http://schemas.microsoft.com/office/drawing/2014/main" id="{0B1BE0C7-FC3B-40EF-B500-4E8D9847C0B0}"/>
              </a:ext>
            </a:extLst>
          </p:cNvPr>
          <p:cNvSpPr txBox="1"/>
          <p:nvPr/>
        </p:nvSpPr>
        <p:spPr>
          <a:xfrm>
            <a:off x="5584483" y="5727543"/>
            <a:ext cx="1360018" cy="276999"/>
          </a:xfrm>
          <a:prstGeom prst="rect">
            <a:avLst/>
          </a:prstGeom>
          <a:noFill/>
        </p:spPr>
        <p:txBody>
          <a:bodyPr wrap="square" rtlCol="0">
            <a:spAutoFit/>
          </a:bodyPr>
          <a:lstStyle/>
          <a:p>
            <a:pPr algn="ctr"/>
            <a:r>
              <a:rPr lang="en-US" sz="1200" b="1" dirty="0"/>
              <a:t>Jamie Oliver</a:t>
            </a:r>
          </a:p>
        </p:txBody>
      </p:sp>
      <p:pic>
        <p:nvPicPr>
          <p:cNvPr id="1026" name="Picture 2" descr="Image result for mario batali"/>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8509" t="7658" r="16155" b="33562"/>
          <a:stretch/>
        </p:blipFill>
        <p:spPr bwMode="auto">
          <a:xfrm>
            <a:off x="3974470" y="4457093"/>
            <a:ext cx="1181684" cy="1253715"/>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B29518D2-0557-435D-BFD9-6401E696D7F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1102871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 descr="Image result for mario batali"/>
          <p:cNvPicPr>
            <a:picLocks noChangeAspect="1" noChangeArrowheads="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8509" t="7658" r="16155" b="33562"/>
          <a:stretch/>
        </p:blipFill>
        <p:spPr bwMode="auto">
          <a:xfrm>
            <a:off x="3998177" y="4457093"/>
            <a:ext cx="1181684" cy="1253715"/>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79902" y="306737"/>
            <a:ext cx="8966970" cy="860728"/>
          </a:xfrm>
        </p:spPr>
        <p:txBody>
          <a:bodyPr/>
          <a:lstStyle/>
          <a:p>
            <a:r>
              <a:rPr lang="en-US" dirty="0"/>
              <a:t>Celebrity Chefs Go Beyond Just Educating TV Viewers – </a:t>
            </a:r>
            <a:br>
              <a:rPr lang="en-US" dirty="0"/>
            </a:br>
            <a:r>
              <a:rPr lang="en-US" dirty="0"/>
              <a:t>Most Have Restaurants And Sell Cookware, Books And Much More</a:t>
            </a:r>
          </a:p>
        </p:txBody>
      </p:sp>
      <p:grpSp>
        <p:nvGrpSpPr>
          <p:cNvPr id="13" name="Group 12">
            <a:extLst>
              <a:ext uri="{FF2B5EF4-FFF2-40B4-BE49-F238E27FC236}">
                <a16:creationId xmlns:a16="http://schemas.microsoft.com/office/drawing/2014/main" id="{D4BCC07B-5F9F-4DF2-BD42-81B54E0985AC}"/>
              </a:ext>
            </a:extLst>
          </p:cNvPr>
          <p:cNvGrpSpPr/>
          <p:nvPr/>
        </p:nvGrpSpPr>
        <p:grpSpPr>
          <a:xfrm>
            <a:off x="580617" y="1360976"/>
            <a:ext cx="7970280" cy="1484790"/>
            <a:chOff x="580617" y="1417248"/>
            <a:chExt cx="7970280" cy="1484790"/>
          </a:xfrm>
        </p:grpSpPr>
        <p:grpSp>
          <p:nvGrpSpPr>
            <p:cNvPr id="8" name="Group 7">
              <a:extLst>
                <a:ext uri="{FF2B5EF4-FFF2-40B4-BE49-F238E27FC236}">
                  <a16:creationId xmlns:a16="http://schemas.microsoft.com/office/drawing/2014/main" id="{7F9CFE47-8A65-488D-9B72-ED90EE85D3B5}"/>
                </a:ext>
              </a:extLst>
            </p:cNvPr>
            <p:cNvGrpSpPr/>
            <p:nvPr/>
          </p:nvGrpSpPr>
          <p:grpSpPr>
            <a:xfrm>
              <a:off x="707106" y="1417248"/>
              <a:ext cx="7729789" cy="1158802"/>
              <a:chOff x="566722" y="1571996"/>
              <a:chExt cx="7729789" cy="1158802"/>
            </a:xfrm>
          </p:grpSpPr>
          <p:pic>
            <p:nvPicPr>
              <p:cNvPr id="2050" name="Picture 2" descr="Image result for buddy valastro">
                <a:extLst>
                  <a:ext uri="{FF2B5EF4-FFF2-40B4-BE49-F238E27FC236}">
                    <a16:creationId xmlns:a16="http://schemas.microsoft.com/office/drawing/2014/main" id="{EF072D7E-B5B4-4ACA-BAAB-8EAEC4E33558}"/>
                  </a:ext>
                </a:extLst>
              </p:cNvPr>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229439" y="1578935"/>
                <a:ext cx="1099315" cy="1144925"/>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70" name="Picture 22" descr="Image result for martha stewart">
                <a:extLst>
                  <a:ext uri="{FF2B5EF4-FFF2-40B4-BE49-F238E27FC236}">
                    <a16:creationId xmlns:a16="http://schemas.microsoft.com/office/drawing/2014/main" id="{DC980EB7-9898-425C-9F51-6BC7166166CE}"/>
                  </a:ext>
                </a:extLst>
              </p:cNvPr>
              <p:cNvPicPr>
                <a:picLocks noChangeAspect="1" noChangeArrowheads="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8112" r="35629"/>
              <a:stretch/>
            </p:blipFill>
            <p:spPr bwMode="auto">
              <a:xfrm>
                <a:off x="7176961" y="1592746"/>
                <a:ext cx="1119550" cy="1117302"/>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72" name="Picture 24" descr="Image result for alton brown">
                <a:extLst>
                  <a:ext uri="{FF2B5EF4-FFF2-40B4-BE49-F238E27FC236}">
                    <a16:creationId xmlns:a16="http://schemas.microsoft.com/office/drawing/2014/main" id="{BF27D77E-293F-4658-B992-4C95FFA7A336}"/>
                  </a:ext>
                </a:extLst>
              </p:cNvPr>
              <p:cNvPicPr>
                <a:picLocks noChangeAspect="1" noChangeArrowheads="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6722" y="1591645"/>
                <a:ext cx="1119505" cy="1119505"/>
              </a:xfrm>
              <a:prstGeom prst="ellipse">
                <a:avLst/>
              </a:prstGeom>
              <a:blipFill dpi="0" rotWithShape="1">
                <a:blip r:embed="rId6">
                  <a:alphaModFix amt="28000"/>
                  <a:duotone>
                    <a:schemeClr val="bg2">
                      <a:shade val="45000"/>
                      <a:satMod val="135000"/>
                    </a:schemeClr>
                    <a:prstClr val="white"/>
                  </a:duotone>
                </a:blip>
                <a:srcRect/>
                <a:tile tx="0" ty="0" sx="100000" sy="100000" flip="none" algn="tl"/>
              </a:blipFill>
              <a:effectLst>
                <a:glow rad="139700">
                  <a:schemeClr val="accent1">
                    <a:satMod val="175000"/>
                    <a:alpha val="40000"/>
                  </a:schemeClr>
                </a:glow>
              </a:effectLst>
              <a:extLst/>
            </p:spPr>
          </p:pic>
          <p:pic>
            <p:nvPicPr>
              <p:cNvPr id="2060" name="Picture 12" descr="Image result for gordon ramsay">
                <a:extLst>
                  <a:ext uri="{FF2B5EF4-FFF2-40B4-BE49-F238E27FC236}">
                    <a16:creationId xmlns:a16="http://schemas.microsoft.com/office/drawing/2014/main" id="{03524F1A-BFE0-4E8C-AE7C-27853386D86B}"/>
                  </a:ext>
                </a:extLst>
              </p:cNvPr>
              <p:cNvPicPr>
                <a:picLocks noChangeAspect="1" noChangeArrowheads="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3871966" y="1593942"/>
                <a:ext cx="1073894" cy="1114911"/>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6" name="Picture 8" descr="Image result for bobby flay">
                <a:extLst>
                  <a:ext uri="{FF2B5EF4-FFF2-40B4-BE49-F238E27FC236}">
                    <a16:creationId xmlns:a16="http://schemas.microsoft.com/office/drawing/2014/main" id="{AB9D3F46-11D0-47B5-9E30-82251C5DB631}"/>
                  </a:ext>
                </a:extLst>
              </p:cNvPr>
              <p:cNvPicPr>
                <a:picLocks noChangeAspect="1" noChangeArrowheads="1"/>
              </p:cNvPicPr>
              <p:nvPr/>
            </p:nvPicPr>
            <p:blipFill rotWithShape="1">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5489071" y="1571996"/>
                <a:ext cx="1144679" cy="1158802"/>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83F96F18-32C9-4506-A2BC-830A8385062E}"/>
                </a:ext>
              </a:extLst>
            </p:cNvPr>
            <p:cNvSpPr txBox="1"/>
            <p:nvPr/>
          </p:nvSpPr>
          <p:spPr>
            <a:xfrm>
              <a:off x="580617" y="2625039"/>
              <a:ext cx="1360018" cy="276999"/>
            </a:xfrm>
            <a:prstGeom prst="rect">
              <a:avLst/>
            </a:prstGeom>
            <a:noFill/>
          </p:spPr>
          <p:txBody>
            <a:bodyPr wrap="square" rtlCol="0">
              <a:spAutoFit/>
            </a:bodyPr>
            <a:lstStyle/>
            <a:p>
              <a:pPr algn="ctr"/>
              <a:r>
                <a:rPr lang="en-US" sz="1200" b="1" dirty="0"/>
                <a:t>Alton Brown</a:t>
              </a:r>
            </a:p>
          </p:txBody>
        </p:sp>
        <p:sp>
          <p:nvSpPr>
            <p:cNvPr id="29" name="TextBox 28">
              <a:extLst>
                <a:ext uri="{FF2B5EF4-FFF2-40B4-BE49-F238E27FC236}">
                  <a16:creationId xmlns:a16="http://schemas.microsoft.com/office/drawing/2014/main" id="{80DC4210-5C13-4490-953E-AB57D52BF1E8}"/>
                </a:ext>
              </a:extLst>
            </p:cNvPr>
            <p:cNvSpPr txBox="1"/>
            <p:nvPr/>
          </p:nvSpPr>
          <p:spPr>
            <a:xfrm>
              <a:off x="2239471" y="2625039"/>
              <a:ext cx="1360018" cy="276999"/>
            </a:xfrm>
            <a:prstGeom prst="rect">
              <a:avLst/>
            </a:prstGeom>
            <a:noFill/>
          </p:spPr>
          <p:txBody>
            <a:bodyPr wrap="square" rtlCol="0">
              <a:spAutoFit/>
            </a:bodyPr>
            <a:lstStyle/>
            <a:p>
              <a:pPr algn="ctr"/>
              <a:r>
                <a:rPr lang="en-US" sz="1200" b="1" dirty="0"/>
                <a:t>Buddy Valastro</a:t>
              </a:r>
            </a:p>
          </p:txBody>
        </p:sp>
        <p:sp>
          <p:nvSpPr>
            <p:cNvPr id="30" name="TextBox 29">
              <a:extLst>
                <a:ext uri="{FF2B5EF4-FFF2-40B4-BE49-F238E27FC236}">
                  <a16:creationId xmlns:a16="http://schemas.microsoft.com/office/drawing/2014/main" id="{6EFBBA75-D45B-4F7C-B8E6-D1ABFA64F472}"/>
                </a:ext>
              </a:extLst>
            </p:cNvPr>
            <p:cNvSpPr txBox="1"/>
            <p:nvPr/>
          </p:nvSpPr>
          <p:spPr>
            <a:xfrm>
              <a:off x="3869288" y="2625039"/>
              <a:ext cx="1360018" cy="276999"/>
            </a:xfrm>
            <a:prstGeom prst="rect">
              <a:avLst/>
            </a:prstGeom>
            <a:noFill/>
          </p:spPr>
          <p:txBody>
            <a:bodyPr wrap="square" rtlCol="0">
              <a:spAutoFit/>
            </a:bodyPr>
            <a:lstStyle/>
            <a:p>
              <a:pPr algn="ctr"/>
              <a:r>
                <a:rPr lang="en-US" sz="1200" b="1" dirty="0"/>
                <a:t>Gordon Ramsey</a:t>
              </a:r>
            </a:p>
          </p:txBody>
        </p:sp>
        <p:sp>
          <p:nvSpPr>
            <p:cNvPr id="31" name="TextBox 30">
              <a:extLst>
                <a:ext uri="{FF2B5EF4-FFF2-40B4-BE49-F238E27FC236}">
                  <a16:creationId xmlns:a16="http://schemas.microsoft.com/office/drawing/2014/main" id="{169AF3DA-0802-41EB-BC44-F6BD7DFF10FF}"/>
                </a:ext>
              </a:extLst>
            </p:cNvPr>
            <p:cNvSpPr txBox="1"/>
            <p:nvPr/>
          </p:nvSpPr>
          <p:spPr>
            <a:xfrm>
              <a:off x="5560446" y="2625039"/>
              <a:ext cx="1360018" cy="276999"/>
            </a:xfrm>
            <a:prstGeom prst="rect">
              <a:avLst/>
            </a:prstGeom>
            <a:noFill/>
          </p:spPr>
          <p:txBody>
            <a:bodyPr wrap="square" rtlCol="0">
              <a:spAutoFit/>
            </a:bodyPr>
            <a:lstStyle/>
            <a:p>
              <a:pPr algn="ctr"/>
              <a:r>
                <a:rPr lang="en-US" sz="1200" b="1" dirty="0"/>
                <a:t>Bobby Flay</a:t>
              </a:r>
            </a:p>
          </p:txBody>
        </p:sp>
        <p:sp>
          <p:nvSpPr>
            <p:cNvPr id="32" name="TextBox 31">
              <a:extLst>
                <a:ext uri="{FF2B5EF4-FFF2-40B4-BE49-F238E27FC236}">
                  <a16:creationId xmlns:a16="http://schemas.microsoft.com/office/drawing/2014/main" id="{A9173D54-1B34-471B-973C-5146E50F0559}"/>
                </a:ext>
              </a:extLst>
            </p:cNvPr>
            <p:cNvSpPr txBox="1"/>
            <p:nvPr/>
          </p:nvSpPr>
          <p:spPr>
            <a:xfrm>
              <a:off x="7190879" y="2625039"/>
              <a:ext cx="1360018" cy="276999"/>
            </a:xfrm>
            <a:prstGeom prst="rect">
              <a:avLst/>
            </a:prstGeom>
            <a:noFill/>
          </p:spPr>
          <p:txBody>
            <a:bodyPr wrap="square" rtlCol="0">
              <a:spAutoFit/>
            </a:bodyPr>
            <a:lstStyle/>
            <a:p>
              <a:pPr algn="ctr"/>
              <a:r>
                <a:rPr lang="en-US" sz="1200" b="1" dirty="0"/>
                <a:t>Martha Stewart</a:t>
              </a:r>
            </a:p>
          </p:txBody>
        </p:sp>
      </p:grpSp>
      <p:grpSp>
        <p:nvGrpSpPr>
          <p:cNvPr id="14" name="Group 13">
            <a:extLst>
              <a:ext uri="{FF2B5EF4-FFF2-40B4-BE49-F238E27FC236}">
                <a16:creationId xmlns:a16="http://schemas.microsoft.com/office/drawing/2014/main" id="{4C2BD29F-9D66-4E5D-9FF5-5B6D9AB7FF12}"/>
              </a:ext>
            </a:extLst>
          </p:cNvPr>
          <p:cNvGrpSpPr/>
          <p:nvPr/>
        </p:nvGrpSpPr>
        <p:grpSpPr>
          <a:xfrm>
            <a:off x="554414" y="2882354"/>
            <a:ext cx="7996062" cy="1543225"/>
            <a:chOff x="554414" y="2910490"/>
            <a:chExt cx="7996062" cy="1543225"/>
          </a:xfrm>
        </p:grpSpPr>
        <p:grpSp>
          <p:nvGrpSpPr>
            <p:cNvPr id="9" name="Group 8">
              <a:extLst>
                <a:ext uri="{FF2B5EF4-FFF2-40B4-BE49-F238E27FC236}">
                  <a16:creationId xmlns:a16="http://schemas.microsoft.com/office/drawing/2014/main" id="{F8413B1A-3A89-416F-AA6E-85ADF09E2D85}"/>
                </a:ext>
              </a:extLst>
            </p:cNvPr>
            <p:cNvGrpSpPr/>
            <p:nvPr/>
          </p:nvGrpSpPr>
          <p:grpSpPr>
            <a:xfrm>
              <a:off x="688915" y="2910490"/>
              <a:ext cx="7766170" cy="1250403"/>
              <a:chOff x="554733" y="3107442"/>
              <a:chExt cx="7766170" cy="1250403"/>
            </a:xfrm>
          </p:grpSpPr>
          <p:pic>
            <p:nvPicPr>
              <p:cNvPr id="2052" name="Picture 4" descr="Image result for guy fieri">
                <a:extLst>
                  <a:ext uri="{FF2B5EF4-FFF2-40B4-BE49-F238E27FC236}">
                    <a16:creationId xmlns:a16="http://schemas.microsoft.com/office/drawing/2014/main" id="{B825A0E2-C9D5-42E9-B311-4A2F552D0EFD}"/>
                  </a:ext>
                </a:extLst>
              </p:cNvPr>
              <p:cNvPicPr>
                <a:picLocks noChangeAspect="1" noChangeArrowheads="1"/>
              </p:cNvPicPr>
              <p:nvPr/>
            </p:nvPicPr>
            <p:blipFill rotWithShape="1">
              <a:blip r:embed="rId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213461" y="3107442"/>
                <a:ext cx="1175695" cy="1250403"/>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8" name="Picture 10" descr="Image result for tom colicchio">
                <a:extLst>
                  <a:ext uri="{FF2B5EF4-FFF2-40B4-BE49-F238E27FC236}">
                    <a16:creationId xmlns:a16="http://schemas.microsoft.com/office/drawing/2014/main" id="{4BBCD6BA-07F8-44B4-AD8C-987B0318F97F}"/>
                  </a:ext>
                </a:extLst>
              </p:cNvPr>
              <p:cNvPicPr>
                <a:picLocks noChangeAspect="1" noChangeArrowheads="1"/>
              </p:cNvPicPr>
              <p:nvPr/>
            </p:nvPicPr>
            <p:blipFill rotWithShape="1">
              <a:blip r:embed="rId10"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554733" y="3129455"/>
                <a:ext cx="1143483" cy="1206376"/>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62" name="Picture 14" descr="Image result for curtis stone">
                <a:extLst>
                  <a:ext uri="{FF2B5EF4-FFF2-40B4-BE49-F238E27FC236}">
                    <a16:creationId xmlns:a16="http://schemas.microsoft.com/office/drawing/2014/main" id="{35754575-46F5-4E6D-B070-7CE83E1D6AAB}"/>
                  </a:ext>
                </a:extLst>
              </p:cNvPr>
              <p:cNvPicPr>
                <a:picLocks noChangeAspect="1" noChangeArrowheads="1"/>
              </p:cNvPicPr>
              <p:nvPr/>
            </p:nvPicPr>
            <p:blipFill rotWithShape="1">
              <a:blip r:embed="rId11"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3904401" y="3163437"/>
                <a:ext cx="1155575" cy="1138413"/>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68" name="Picture 20" descr="Image result for rachael ray">
                <a:extLst>
                  <a:ext uri="{FF2B5EF4-FFF2-40B4-BE49-F238E27FC236}">
                    <a16:creationId xmlns:a16="http://schemas.microsoft.com/office/drawing/2014/main" id="{738EA119-88A8-4776-AE4D-852CC2F1753C}"/>
                  </a:ext>
                </a:extLst>
              </p:cNvPr>
              <p:cNvPicPr>
                <a:picLocks noChangeAspect="1" noChangeArrowheads="1"/>
              </p:cNvPicPr>
              <p:nvPr/>
            </p:nvPicPr>
            <p:blipFill rotWithShape="1">
              <a:blip r:embed="rId12" cstate="screen">
                <a:duotone>
                  <a:schemeClr val="bg2">
                    <a:shade val="45000"/>
                    <a:satMod val="135000"/>
                  </a:schemeClr>
                  <a:prstClr val="white"/>
                </a:duotone>
                <a:extLst>
                  <a:ext uri="{28A0092B-C50C-407E-A947-70E740481C1C}">
                    <a14:useLocalDpi xmlns:a14="http://schemas.microsoft.com/office/drawing/2010/main"/>
                  </a:ext>
                </a:extLst>
              </a:blip>
              <a:srcRect r="47069"/>
              <a:stretch/>
            </p:blipFill>
            <p:spPr bwMode="auto">
              <a:xfrm>
                <a:off x="5575221" y="3168291"/>
                <a:ext cx="1062104" cy="1128705"/>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78" name="Picture 30" descr="Image result for wolfgang puck">
                <a:extLst>
                  <a:ext uri="{FF2B5EF4-FFF2-40B4-BE49-F238E27FC236}">
                    <a16:creationId xmlns:a16="http://schemas.microsoft.com/office/drawing/2014/main" id="{2B0A122F-0630-4836-90CE-B89FD7A21574}"/>
                  </a:ext>
                </a:extLst>
              </p:cNvPr>
              <p:cNvPicPr>
                <a:picLocks noChangeAspect="1" noChangeArrowheads="1"/>
              </p:cNvPicPr>
              <p:nvPr/>
            </p:nvPicPr>
            <p:blipFill rotWithShape="1">
              <a:blip r:embed="rId13" cstate="screen">
                <a:duotone>
                  <a:schemeClr val="bg2">
                    <a:shade val="45000"/>
                    <a:satMod val="135000"/>
                  </a:schemeClr>
                  <a:prstClr val="white"/>
                </a:duotone>
                <a:extLst>
                  <a:ext uri="{28A0092B-C50C-407E-A947-70E740481C1C}">
                    <a14:useLocalDpi xmlns:a14="http://schemas.microsoft.com/office/drawing/2010/main"/>
                  </a:ext>
                </a:extLst>
              </a:blip>
              <a:srcRect l="35419" t="13134"/>
              <a:stretch/>
            </p:blipFill>
            <p:spPr bwMode="auto">
              <a:xfrm>
                <a:off x="7152569" y="3128222"/>
                <a:ext cx="1168334" cy="1208842"/>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A778890D-0D80-404C-82E3-22F2BE47A55C}"/>
                </a:ext>
              </a:extLst>
            </p:cNvPr>
            <p:cNvSpPr txBox="1"/>
            <p:nvPr/>
          </p:nvSpPr>
          <p:spPr>
            <a:xfrm>
              <a:off x="2255481" y="4176716"/>
              <a:ext cx="1360018" cy="276999"/>
            </a:xfrm>
            <a:prstGeom prst="rect">
              <a:avLst/>
            </a:prstGeom>
            <a:noFill/>
          </p:spPr>
          <p:txBody>
            <a:bodyPr wrap="square" rtlCol="0">
              <a:spAutoFit/>
            </a:bodyPr>
            <a:lstStyle/>
            <a:p>
              <a:pPr algn="ctr"/>
              <a:r>
                <a:rPr lang="en-US" sz="1200" b="1" dirty="0"/>
                <a:t>Guy Fieri</a:t>
              </a:r>
            </a:p>
          </p:txBody>
        </p:sp>
        <p:sp>
          <p:nvSpPr>
            <p:cNvPr id="34" name="TextBox 33">
              <a:extLst>
                <a:ext uri="{FF2B5EF4-FFF2-40B4-BE49-F238E27FC236}">
                  <a16:creationId xmlns:a16="http://schemas.microsoft.com/office/drawing/2014/main" id="{01E964CE-FFFF-4448-8DB1-183943E8E898}"/>
                </a:ext>
              </a:extLst>
            </p:cNvPr>
            <p:cNvSpPr txBox="1"/>
            <p:nvPr/>
          </p:nvSpPr>
          <p:spPr>
            <a:xfrm>
              <a:off x="5535044" y="4176716"/>
              <a:ext cx="1360018" cy="276999"/>
            </a:xfrm>
            <a:prstGeom prst="rect">
              <a:avLst/>
            </a:prstGeom>
            <a:noFill/>
          </p:spPr>
          <p:txBody>
            <a:bodyPr wrap="square" rtlCol="0">
              <a:spAutoFit/>
            </a:bodyPr>
            <a:lstStyle/>
            <a:p>
              <a:pPr algn="ctr"/>
              <a:r>
                <a:rPr lang="en-US" sz="1200" b="1" dirty="0"/>
                <a:t>Rachael Ray</a:t>
              </a:r>
            </a:p>
          </p:txBody>
        </p:sp>
        <p:sp>
          <p:nvSpPr>
            <p:cNvPr id="35" name="TextBox 34">
              <a:extLst>
                <a:ext uri="{FF2B5EF4-FFF2-40B4-BE49-F238E27FC236}">
                  <a16:creationId xmlns:a16="http://schemas.microsoft.com/office/drawing/2014/main" id="{84D1153F-4CB4-49A8-9772-413F2273981A}"/>
                </a:ext>
              </a:extLst>
            </p:cNvPr>
            <p:cNvSpPr txBox="1"/>
            <p:nvPr/>
          </p:nvSpPr>
          <p:spPr>
            <a:xfrm>
              <a:off x="7190458" y="4176716"/>
              <a:ext cx="1360018" cy="276999"/>
            </a:xfrm>
            <a:prstGeom prst="rect">
              <a:avLst/>
            </a:prstGeom>
            <a:noFill/>
          </p:spPr>
          <p:txBody>
            <a:bodyPr wrap="square" rtlCol="0">
              <a:spAutoFit/>
            </a:bodyPr>
            <a:lstStyle/>
            <a:p>
              <a:pPr algn="ctr"/>
              <a:r>
                <a:rPr lang="en-US" sz="1200" b="1" dirty="0"/>
                <a:t>Wolfgang Puck</a:t>
              </a:r>
            </a:p>
          </p:txBody>
        </p:sp>
        <p:sp>
          <p:nvSpPr>
            <p:cNvPr id="37" name="TextBox 36">
              <a:extLst>
                <a:ext uri="{FF2B5EF4-FFF2-40B4-BE49-F238E27FC236}">
                  <a16:creationId xmlns:a16="http://schemas.microsoft.com/office/drawing/2014/main" id="{918FFDC3-D08F-4C02-A967-E0F6961837BA}"/>
                </a:ext>
              </a:extLst>
            </p:cNvPr>
            <p:cNvSpPr txBox="1"/>
            <p:nvPr/>
          </p:nvSpPr>
          <p:spPr>
            <a:xfrm>
              <a:off x="3966635" y="4176716"/>
              <a:ext cx="1360018" cy="276999"/>
            </a:xfrm>
            <a:prstGeom prst="rect">
              <a:avLst/>
            </a:prstGeom>
            <a:noFill/>
          </p:spPr>
          <p:txBody>
            <a:bodyPr wrap="square" rtlCol="0">
              <a:spAutoFit/>
            </a:bodyPr>
            <a:lstStyle/>
            <a:p>
              <a:pPr algn="ctr"/>
              <a:r>
                <a:rPr lang="en-US" sz="1200" b="1" dirty="0"/>
                <a:t>Curtis Stone</a:t>
              </a:r>
            </a:p>
          </p:txBody>
        </p:sp>
        <p:sp>
          <p:nvSpPr>
            <p:cNvPr id="38" name="TextBox 37">
              <a:extLst>
                <a:ext uri="{FF2B5EF4-FFF2-40B4-BE49-F238E27FC236}">
                  <a16:creationId xmlns:a16="http://schemas.microsoft.com/office/drawing/2014/main" id="{8E711256-DC36-4C63-B566-5E04D75CB2F0}"/>
                </a:ext>
              </a:extLst>
            </p:cNvPr>
            <p:cNvSpPr txBox="1"/>
            <p:nvPr/>
          </p:nvSpPr>
          <p:spPr>
            <a:xfrm>
              <a:off x="554414" y="4176716"/>
              <a:ext cx="1360018" cy="276999"/>
            </a:xfrm>
            <a:prstGeom prst="rect">
              <a:avLst/>
            </a:prstGeom>
            <a:noFill/>
          </p:spPr>
          <p:txBody>
            <a:bodyPr wrap="square" rtlCol="0">
              <a:spAutoFit/>
            </a:bodyPr>
            <a:lstStyle/>
            <a:p>
              <a:pPr algn="ctr"/>
              <a:r>
                <a:rPr lang="en-US" sz="1200" b="1" dirty="0"/>
                <a:t>Tom Colicchio</a:t>
              </a:r>
            </a:p>
          </p:txBody>
        </p:sp>
      </p:grpSp>
      <p:pic>
        <p:nvPicPr>
          <p:cNvPr id="2054" name="Picture 6" descr="Related image">
            <a:extLst>
              <a:ext uri="{FF2B5EF4-FFF2-40B4-BE49-F238E27FC236}">
                <a16:creationId xmlns:a16="http://schemas.microsoft.com/office/drawing/2014/main" id="{DC47AC24-C78C-4247-B882-3E866077E317}"/>
              </a:ext>
            </a:extLst>
          </p:cNvPr>
          <p:cNvPicPr>
            <a:picLocks noChangeAspect="1" noChangeArrowheads="1"/>
          </p:cNvPicPr>
          <p:nvPr/>
        </p:nvPicPr>
        <p:blipFill rotWithShape="1">
          <a:blip r:embed="rId1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326031" y="4520492"/>
            <a:ext cx="1201550" cy="1158802"/>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64" name="Picture 16" descr="Related image">
            <a:extLst>
              <a:ext uri="{FF2B5EF4-FFF2-40B4-BE49-F238E27FC236}">
                <a16:creationId xmlns:a16="http://schemas.microsoft.com/office/drawing/2014/main" id="{6F98B746-DA32-45A6-8BCC-2A3204AED83F}"/>
              </a:ext>
            </a:extLst>
          </p:cNvPr>
          <p:cNvPicPr>
            <a:picLocks noChangeAspect="1" noChangeArrowheads="1"/>
          </p:cNvPicPr>
          <p:nvPr/>
        </p:nvPicPr>
        <p:blipFill rotWithShape="1">
          <a:blip r:embed="rId15" cstate="screen">
            <a:duotone>
              <a:schemeClr val="bg2">
                <a:shade val="45000"/>
                <a:satMod val="135000"/>
              </a:schemeClr>
              <a:prstClr val="white"/>
            </a:duotone>
            <a:extLst>
              <a:ext uri="{28A0092B-C50C-407E-A947-70E740481C1C}">
                <a14:useLocalDpi xmlns:a14="http://schemas.microsoft.com/office/drawing/2010/main"/>
              </a:ext>
            </a:extLst>
          </a:blip>
          <a:srcRect l="7142" r="10114"/>
          <a:stretch/>
        </p:blipFill>
        <p:spPr bwMode="auto">
          <a:xfrm>
            <a:off x="7300148" y="4473588"/>
            <a:ext cx="1141480" cy="1252610"/>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76" name="Picture 28" descr="Image result for anthony bourdain">
            <a:extLst>
              <a:ext uri="{FF2B5EF4-FFF2-40B4-BE49-F238E27FC236}">
                <a16:creationId xmlns:a16="http://schemas.microsoft.com/office/drawing/2014/main" id="{EC4DC52C-0F50-49D7-A31E-2AE7740FDE67}"/>
              </a:ext>
            </a:extLst>
          </p:cNvPr>
          <p:cNvPicPr>
            <a:picLocks noChangeAspect="1" noChangeArrowheads="1"/>
          </p:cNvPicPr>
          <p:nvPr/>
        </p:nvPicPr>
        <p:blipFill rotWithShape="1">
          <a:blip r:embed="rId16" cstate="screen">
            <a:duotone>
              <a:schemeClr val="bg2">
                <a:shade val="45000"/>
                <a:satMod val="135000"/>
              </a:schemeClr>
              <a:prstClr val="white"/>
            </a:duotone>
            <a:extLst>
              <a:ext uri="{28A0092B-C50C-407E-A947-70E740481C1C}">
                <a14:useLocalDpi xmlns:a14="http://schemas.microsoft.com/office/drawing/2010/main"/>
              </a:ext>
            </a:extLst>
          </a:blip>
          <a:srcRect l="56130" t="9052" r="17696" b="40630"/>
          <a:stretch/>
        </p:blipFill>
        <p:spPr bwMode="auto">
          <a:xfrm>
            <a:off x="702373" y="4496207"/>
            <a:ext cx="1116506" cy="1207372"/>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80" name="Picture 32" descr="Image result for jamie oliver">
            <a:extLst>
              <a:ext uri="{FF2B5EF4-FFF2-40B4-BE49-F238E27FC236}">
                <a16:creationId xmlns:a16="http://schemas.microsoft.com/office/drawing/2014/main" id="{EC32B7FA-8CD2-4BE4-A31B-B0ADA2CADE80}"/>
              </a:ext>
            </a:extLst>
          </p:cNvPr>
          <p:cNvPicPr>
            <a:picLocks noChangeAspect="1" noChangeArrowheads="1"/>
          </p:cNvPicPr>
          <p:nvPr/>
        </p:nvPicPr>
        <p:blipFill rotWithShape="1">
          <a:blip r:embed="rId17" cstate="screen">
            <a:duotone>
              <a:schemeClr val="bg2">
                <a:shade val="45000"/>
                <a:satMod val="135000"/>
              </a:schemeClr>
              <a:prstClr val="white"/>
            </a:duotone>
            <a:extLst>
              <a:ext uri="{28A0092B-C50C-407E-A947-70E740481C1C}">
                <a14:useLocalDpi xmlns:a14="http://schemas.microsoft.com/office/drawing/2010/main"/>
              </a:ext>
            </a:extLst>
          </a:blip>
          <a:srcRect l="30002" r="28858" b="21437"/>
          <a:stretch/>
        </p:blipFill>
        <p:spPr bwMode="auto">
          <a:xfrm>
            <a:off x="5650458" y="4488978"/>
            <a:ext cx="1142538" cy="1221830"/>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1802B44-B030-4AA1-8E7C-53FC00CE73F0}"/>
              </a:ext>
            </a:extLst>
          </p:cNvPr>
          <p:cNvSpPr txBox="1"/>
          <p:nvPr/>
        </p:nvSpPr>
        <p:spPr>
          <a:xfrm>
            <a:off x="521754" y="5727543"/>
            <a:ext cx="1496020" cy="276999"/>
          </a:xfrm>
          <a:prstGeom prst="rect">
            <a:avLst/>
          </a:prstGeom>
          <a:noFill/>
        </p:spPr>
        <p:txBody>
          <a:bodyPr wrap="square" rtlCol="0">
            <a:spAutoFit/>
          </a:bodyPr>
          <a:lstStyle/>
          <a:p>
            <a:pPr algn="ctr"/>
            <a:r>
              <a:rPr lang="en-US" sz="1200" b="1" dirty="0"/>
              <a:t>Anthony Bourdain</a:t>
            </a:r>
          </a:p>
        </p:txBody>
      </p:sp>
      <p:sp>
        <p:nvSpPr>
          <p:cNvPr id="39" name="TextBox 38">
            <a:extLst>
              <a:ext uri="{FF2B5EF4-FFF2-40B4-BE49-F238E27FC236}">
                <a16:creationId xmlns:a16="http://schemas.microsoft.com/office/drawing/2014/main" id="{022E8959-468D-4506-909B-93CD0EFBA20A}"/>
              </a:ext>
            </a:extLst>
          </p:cNvPr>
          <p:cNvSpPr txBox="1"/>
          <p:nvPr/>
        </p:nvSpPr>
        <p:spPr>
          <a:xfrm>
            <a:off x="2071285" y="5727543"/>
            <a:ext cx="1810184" cy="276999"/>
          </a:xfrm>
          <a:prstGeom prst="rect">
            <a:avLst/>
          </a:prstGeom>
          <a:noFill/>
        </p:spPr>
        <p:txBody>
          <a:bodyPr wrap="square" rtlCol="0">
            <a:spAutoFit/>
          </a:bodyPr>
          <a:lstStyle/>
          <a:p>
            <a:pPr algn="ctr"/>
            <a:r>
              <a:rPr lang="en-US" sz="1200" b="1" dirty="0"/>
              <a:t>Giada De Laurentiis</a:t>
            </a:r>
          </a:p>
        </p:txBody>
      </p:sp>
      <p:sp>
        <p:nvSpPr>
          <p:cNvPr id="40" name="TextBox 39">
            <a:extLst>
              <a:ext uri="{FF2B5EF4-FFF2-40B4-BE49-F238E27FC236}">
                <a16:creationId xmlns:a16="http://schemas.microsoft.com/office/drawing/2014/main" id="{522B4564-78AF-42B7-BFB1-1943358F7B64}"/>
              </a:ext>
            </a:extLst>
          </p:cNvPr>
          <p:cNvSpPr txBox="1"/>
          <p:nvPr/>
        </p:nvSpPr>
        <p:spPr>
          <a:xfrm>
            <a:off x="3909010" y="5727543"/>
            <a:ext cx="1360018" cy="276999"/>
          </a:xfrm>
          <a:prstGeom prst="rect">
            <a:avLst/>
          </a:prstGeom>
          <a:noFill/>
        </p:spPr>
        <p:txBody>
          <a:bodyPr wrap="square" rtlCol="0">
            <a:spAutoFit/>
          </a:bodyPr>
          <a:lstStyle/>
          <a:p>
            <a:pPr algn="ctr"/>
            <a:r>
              <a:rPr lang="en-US" sz="1200" b="1" dirty="0"/>
              <a:t>Mario Batali</a:t>
            </a:r>
          </a:p>
        </p:txBody>
      </p:sp>
      <p:sp>
        <p:nvSpPr>
          <p:cNvPr id="41" name="TextBox 40">
            <a:extLst>
              <a:ext uri="{FF2B5EF4-FFF2-40B4-BE49-F238E27FC236}">
                <a16:creationId xmlns:a16="http://schemas.microsoft.com/office/drawing/2014/main" id="{B5F61EA5-7101-496B-B02E-63A3D1696145}"/>
              </a:ext>
            </a:extLst>
          </p:cNvPr>
          <p:cNvSpPr txBox="1"/>
          <p:nvPr/>
        </p:nvSpPr>
        <p:spPr>
          <a:xfrm>
            <a:off x="7197111" y="5727543"/>
            <a:ext cx="1360018" cy="276999"/>
          </a:xfrm>
          <a:prstGeom prst="rect">
            <a:avLst/>
          </a:prstGeom>
          <a:noFill/>
        </p:spPr>
        <p:txBody>
          <a:bodyPr wrap="square" rtlCol="0">
            <a:spAutoFit/>
          </a:bodyPr>
          <a:lstStyle/>
          <a:p>
            <a:pPr algn="ctr"/>
            <a:r>
              <a:rPr lang="en-US" sz="1200" b="1" dirty="0"/>
              <a:t>Emeril Lagasse</a:t>
            </a:r>
          </a:p>
        </p:txBody>
      </p:sp>
      <p:sp>
        <p:nvSpPr>
          <p:cNvPr id="42" name="TextBox 41">
            <a:extLst>
              <a:ext uri="{FF2B5EF4-FFF2-40B4-BE49-F238E27FC236}">
                <a16:creationId xmlns:a16="http://schemas.microsoft.com/office/drawing/2014/main" id="{0B1BE0C7-FC3B-40EF-B500-4E8D9847C0B0}"/>
              </a:ext>
            </a:extLst>
          </p:cNvPr>
          <p:cNvSpPr txBox="1"/>
          <p:nvPr/>
        </p:nvSpPr>
        <p:spPr>
          <a:xfrm>
            <a:off x="5584483" y="5727543"/>
            <a:ext cx="1360018" cy="276999"/>
          </a:xfrm>
          <a:prstGeom prst="rect">
            <a:avLst/>
          </a:prstGeom>
          <a:noFill/>
        </p:spPr>
        <p:txBody>
          <a:bodyPr wrap="square" rtlCol="0">
            <a:spAutoFit/>
          </a:bodyPr>
          <a:lstStyle/>
          <a:p>
            <a:pPr algn="ctr"/>
            <a:r>
              <a:rPr lang="en-US" sz="1200" b="1" dirty="0"/>
              <a:t>Jamie Oliver</a:t>
            </a:r>
          </a:p>
        </p:txBody>
      </p:sp>
      <p:sp>
        <p:nvSpPr>
          <p:cNvPr id="43" name="TextBox 42">
            <a:extLst>
              <a:ext uri="{FF2B5EF4-FFF2-40B4-BE49-F238E27FC236}">
                <a16:creationId xmlns:a16="http://schemas.microsoft.com/office/drawing/2014/main" id="{90735A38-A1A5-4E14-A7DB-C668CE491CC7}"/>
              </a:ext>
            </a:extLst>
          </p:cNvPr>
          <p:cNvSpPr txBox="1"/>
          <p:nvPr/>
        </p:nvSpPr>
        <p:spPr>
          <a:xfrm>
            <a:off x="7266124" y="1598668"/>
            <a:ext cx="1244734" cy="861774"/>
          </a:xfrm>
          <a:prstGeom prst="rect">
            <a:avLst/>
          </a:prstGeom>
          <a:noFill/>
        </p:spPr>
        <p:txBody>
          <a:bodyPr wrap="square" rtlCol="0">
            <a:spAutoFit/>
          </a:bodyPr>
          <a:lstStyle/>
          <a:p>
            <a:pPr algn="ctr"/>
            <a:r>
              <a:rPr lang="en-US" sz="1000" b="1" dirty="0"/>
              <a:t>Owns a chain of cafes, has built a whole brand around own name</a:t>
            </a:r>
            <a:endParaRPr lang="en-US" sz="1000" u="sng" dirty="0"/>
          </a:p>
        </p:txBody>
      </p:sp>
      <p:sp>
        <p:nvSpPr>
          <p:cNvPr id="44" name="TextBox 43">
            <a:extLst>
              <a:ext uri="{FF2B5EF4-FFF2-40B4-BE49-F238E27FC236}">
                <a16:creationId xmlns:a16="http://schemas.microsoft.com/office/drawing/2014/main" id="{445E7C91-C834-49ED-B822-3E0200CF6A5E}"/>
              </a:ext>
            </a:extLst>
          </p:cNvPr>
          <p:cNvSpPr txBox="1"/>
          <p:nvPr/>
        </p:nvSpPr>
        <p:spPr>
          <a:xfrm>
            <a:off x="659419" y="1656471"/>
            <a:ext cx="1244733" cy="705274"/>
          </a:xfrm>
          <a:prstGeom prst="rect">
            <a:avLst/>
          </a:prstGeom>
          <a:noFill/>
        </p:spPr>
        <p:txBody>
          <a:bodyPr wrap="square" rtlCol="0">
            <a:spAutoFit/>
          </a:bodyPr>
          <a:lstStyle/>
          <a:p>
            <a:pPr algn="ctr"/>
            <a:r>
              <a:rPr lang="en-US" sz="1000" b="1" dirty="0"/>
              <a:t>Written </a:t>
            </a:r>
            <a:r>
              <a:rPr lang="en-US" sz="1000" b="1" u="sng" dirty="0"/>
              <a:t>7</a:t>
            </a:r>
            <a:r>
              <a:rPr lang="en-US" sz="1000" b="1" dirty="0"/>
              <a:t> Books, </a:t>
            </a:r>
            <a:r>
              <a:rPr lang="en-US" sz="1000" b="1" u="sng" dirty="0"/>
              <a:t>3</a:t>
            </a:r>
            <a:r>
              <a:rPr lang="en-US" sz="1000" b="1" dirty="0"/>
              <a:t> of which he illustrated himself</a:t>
            </a:r>
          </a:p>
        </p:txBody>
      </p:sp>
      <p:sp>
        <p:nvSpPr>
          <p:cNvPr id="45" name="TextBox 44">
            <a:extLst>
              <a:ext uri="{FF2B5EF4-FFF2-40B4-BE49-F238E27FC236}">
                <a16:creationId xmlns:a16="http://schemas.microsoft.com/office/drawing/2014/main" id="{C22CD3FE-A1F0-4630-937C-15B5AB764FA9}"/>
              </a:ext>
            </a:extLst>
          </p:cNvPr>
          <p:cNvSpPr txBox="1"/>
          <p:nvPr/>
        </p:nvSpPr>
        <p:spPr>
          <a:xfrm>
            <a:off x="2363397" y="1602174"/>
            <a:ext cx="1131575" cy="707886"/>
          </a:xfrm>
          <a:prstGeom prst="rect">
            <a:avLst/>
          </a:prstGeom>
          <a:noFill/>
        </p:spPr>
        <p:txBody>
          <a:bodyPr wrap="square" rtlCol="0">
            <a:spAutoFit/>
          </a:bodyPr>
          <a:lstStyle/>
          <a:p>
            <a:pPr algn="ctr"/>
            <a:r>
              <a:rPr lang="en-US" sz="1000" b="1" dirty="0"/>
              <a:t>Owns Buddy V’s Ristorante in Las Vegas &amp; Runs Buddy V’s Events</a:t>
            </a:r>
          </a:p>
        </p:txBody>
      </p:sp>
      <p:sp>
        <p:nvSpPr>
          <p:cNvPr id="46" name="TextBox 45">
            <a:extLst>
              <a:ext uri="{FF2B5EF4-FFF2-40B4-BE49-F238E27FC236}">
                <a16:creationId xmlns:a16="http://schemas.microsoft.com/office/drawing/2014/main" id="{E4327849-7160-4EB0-A267-5C9D88935EB4}"/>
              </a:ext>
            </a:extLst>
          </p:cNvPr>
          <p:cNvSpPr txBox="1"/>
          <p:nvPr/>
        </p:nvSpPr>
        <p:spPr>
          <a:xfrm>
            <a:off x="4002374" y="1458771"/>
            <a:ext cx="1131576" cy="861774"/>
          </a:xfrm>
          <a:prstGeom prst="rect">
            <a:avLst/>
          </a:prstGeom>
          <a:noFill/>
        </p:spPr>
        <p:txBody>
          <a:bodyPr wrap="square" rtlCol="0">
            <a:spAutoFit/>
          </a:bodyPr>
          <a:lstStyle/>
          <a:p>
            <a:pPr algn="ctr"/>
            <a:r>
              <a:rPr lang="en-US" sz="1000" b="1" dirty="0"/>
              <a:t>Owns </a:t>
            </a:r>
            <a:r>
              <a:rPr lang="en-US" sz="1000" b="1" u="sng" dirty="0"/>
              <a:t>26 </a:t>
            </a:r>
            <a:r>
              <a:rPr lang="en-US" sz="1000" b="1" dirty="0"/>
              <a:t>restaurants located all over the world &amp; has a line of cookware</a:t>
            </a:r>
            <a:endParaRPr lang="en-US" sz="1000" u="sng" dirty="0"/>
          </a:p>
        </p:txBody>
      </p:sp>
      <p:sp>
        <p:nvSpPr>
          <p:cNvPr id="47" name="TextBox 46">
            <a:extLst>
              <a:ext uri="{FF2B5EF4-FFF2-40B4-BE49-F238E27FC236}">
                <a16:creationId xmlns:a16="http://schemas.microsoft.com/office/drawing/2014/main" id="{47FECE2B-9439-4149-ADF1-3BAFD6F710EA}"/>
              </a:ext>
            </a:extLst>
          </p:cNvPr>
          <p:cNvSpPr txBox="1"/>
          <p:nvPr/>
        </p:nvSpPr>
        <p:spPr>
          <a:xfrm>
            <a:off x="5634123" y="1547004"/>
            <a:ext cx="1131576" cy="861774"/>
          </a:xfrm>
          <a:prstGeom prst="rect">
            <a:avLst/>
          </a:prstGeom>
          <a:noFill/>
        </p:spPr>
        <p:txBody>
          <a:bodyPr wrap="square" rtlCol="0">
            <a:spAutoFit/>
          </a:bodyPr>
          <a:lstStyle/>
          <a:p>
            <a:pPr algn="ctr"/>
            <a:r>
              <a:rPr lang="en-US" sz="1000" b="1" dirty="0"/>
              <a:t>Written </a:t>
            </a:r>
            <a:r>
              <a:rPr lang="en-US" sz="1000" b="1" u="sng" dirty="0"/>
              <a:t>14 </a:t>
            </a:r>
            <a:r>
              <a:rPr lang="en-US" sz="1000" b="1" dirty="0"/>
              <a:t>books &amp; owns </a:t>
            </a:r>
            <a:r>
              <a:rPr lang="en-US" sz="1000" b="1" u="sng" dirty="0"/>
              <a:t>5 </a:t>
            </a:r>
            <a:r>
              <a:rPr lang="en-US" sz="1000" b="1" dirty="0"/>
              <a:t>restaurants &amp; a line of sauces/rubs</a:t>
            </a:r>
            <a:endParaRPr lang="en-US" sz="1000" u="sng" dirty="0"/>
          </a:p>
        </p:txBody>
      </p:sp>
      <p:sp>
        <p:nvSpPr>
          <p:cNvPr id="48" name="TextBox 47">
            <a:extLst>
              <a:ext uri="{FF2B5EF4-FFF2-40B4-BE49-F238E27FC236}">
                <a16:creationId xmlns:a16="http://schemas.microsoft.com/office/drawing/2014/main" id="{4AA5D8F9-20DA-4410-9CAF-C11DD3964D39}"/>
              </a:ext>
            </a:extLst>
          </p:cNvPr>
          <p:cNvSpPr txBox="1"/>
          <p:nvPr/>
        </p:nvSpPr>
        <p:spPr>
          <a:xfrm>
            <a:off x="623876" y="3139713"/>
            <a:ext cx="1244733" cy="769441"/>
          </a:xfrm>
          <a:prstGeom prst="rect">
            <a:avLst/>
          </a:prstGeom>
          <a:noFill/>
        </p:spPr>
        <p:txBody>
          <a:bodyPr wrap="square" rtlCol="0">
            <a:spAutoFit/>
          </a:bodyPr>
          <a:lstStyle/>
          <a:p>
            <a:pPr algn="ctr"/>
            <a:r>
              <a:rPr lang="en-US" sz="1100" b="1" dirty="0"/>
              <a:t>Owns </a:t>
            </a:r>
            <a:r>
              <a:rPr lang="en-US" sz="1100" b="1" u="sng" dirty="0"/>
              <a:t>7 </a:t>
            </a:r>
            <a:r>
              <a:rPr lang="en-US" sz="1100" b="1" dirty="0"/>
              <a:t>restaurants &amp; has written </a:t>
            </a:r>
            <a:r>
              <a:rPr lang="en-US" sz="1100" b="1" u="sng" dirty="0"/>
              <a:t>3 </a:t>
            </a:r>
            <a:r>
              <a:rPr lang="en-US" sz="1100" b="1" dirty="0"/>
              <a:t>cookbooks </a:t>
            </a:r>
          </a:p>
        </p:txBody>
      </p:sp>
      <p:sp>
        <p:nvSpPr>
          <p:cNvPr id="49" name="TextBox 48">
            <a:extLst>
              <a:ext uri="{FF2B5EF4-FFF2-40B4-BE49-F238E27FC236}">
                <a16:creationId xmlns:a16="http://schemas.microsoft.com/office/drawing/2014/main" id="{8CDBB43A-C2FF-4E76-BC6C-37DEBEBED061}"/>
              </a:ext>
            </a:extLst>
          </p:cNvPr>
          <p:cNvSpPr txBox="1"/>
          <p:nvPr/>
        </p:nvSpPr>
        <p:spPr>
          <a:xfrm>
            <a:off x="2298884" y="2963603"/>
            <a:ext cx="1244733" cy="1107998"/>
          </a:xfrm>
          <a:prstGeom prst="rect">
            <a:avLst/>
          </a:prstGeom>
          <a:noFill/>
        </p:spPr>
        <p:txBody>
          <a:bodyPr wrap="square" rtlCol="0">
            <a:spAutoFit/>
          </a:bodyPr>
          <a:lstStyle/>
          <a:p>
            <a:pPr algn="ctr"/>
            <a:r>
              <a:rPr lang="en-US" sz="1100" b="1" dirty="0"/>
              <a:t>Owns </a:t>
            </a:r>
            <a:r>
              <a:rPr lang="en-US" sz="1100" b="1" u="sng" dirty="0"/>
              <a:t>6</a:t>
            </a:r>
            <a:r>
              <a:rPr lang="en-US" sz="1100" b="1" dirty="0"/>
              <a:t> restaurants, has written </a:t>
            </a:r>
            <a:r>
              <a:rPr lang="en-US" sz="1100" b="1" u="sng" dirty="0"/>
              <a:t>5 </a:t>
            </a:r>
            <a:r>
              <a:rPr lang="en-US" sz="1100" b="1" dirty="0"/>
              <a:t>books &amp; has lines of jewelry &amp; cookware </a:t>
            </a:r>
          </a:p>
        </p:txBody>
      </p:sp>
      <p:sp>
        <p:nvSpPr>
          <p:cNvPr id="50" name="TextBox 49">
            <a:extLst>
              <a:ext uri="{FF2B5EF4-FFF2-40B4-BE49-F238E27FC236}">
                <a16:creationId xmlns:a16="http://schemas.microsoft.com/office/drawing/2014/main" id="{5FB47257-03C0-4D53-84CF-24919CCBE92A}"/>
              </a:ext>
            </a:extLst>
          </p:cNvPr>
          <p:cNvSpPr txBox="1"/>
          <p:nvPr/>
        </p:nvSpPr>
        <p:spPr>
          <a:xfrm>
            <a:off x="3907322" y="3146868"/>
            <a:ext cx="1353035" cy="676368"/>
          </a:xfrm>
          <a:prstGeom prst="rect">
            <a:avLst/>
          </a:prstGeom>
          <a:noFill/>
        </p:spPr>
        <p:txBody>
          <a:bodyPr wrap="square" rtlCol="0">
            <a:spAutoFit/>
          </a:bodyPr>
          <a:lstStyle/>
          <a:p>
            <a:pPr algn="ctr"/>
            <a:r>
              <a:rPr lang="en-US" sz="1050" b="1" dirty="0"/>
              <a:t>Owns a line of cookware, </a:t>
            </a:r>
            <a:r>
              <a:rPr lang="en-US" sz="1050" b="1" u="sng" dirty="0"/>
              <a:t>2</a:t>
            </a:r>
            <a:r>
              <a:rPr lang="en-US" sz="1050" b="1" dirty="0"/>
              <a:t> restaurants &amp; has written </a:t>
            </a:r>
            <a:r>
              <a:rPr lang="en-US" sz="1050" b="1" u="sng" dirty="0"/>
              <a:t>6 </a:t>
            </a:r>
            <a:r>
              <a:rPr lang="en-US" sz="1050" b="1" dirty="0"/>
              <a:t>books</a:t>
            </a:r>
          </a:p>
        </p:txBody>
      </p:sp>
      <p:sp>
        <p:nvSpPr>
          <p:cNvPr id="51" name="TextBox 50">
            <a:extLst>
              <a:ext uri="{FF2B5EF4-FFF2-40B4-BE49-F238E27FC236}">
                <a16:creationId xmlns:a16="http://schemas.microsoft.com/office/drawing/2014/main" id="{01EB92FD-E622-48ED-A588-BB625AAB5330}"/>
              </a:ext>
            </a:extLst>
          </p:cNvPr>
          <p:cNvSpPr txBox="1"/>
          <p:nvPr/>
        </p:nvSpPr>
        <p:spPr>
          <a:xfrm>
            <a:off x="5718904" y="2976007"/>
            <a:ext cx="1027326" cy="877163"/>
          </a:xfrm>
          <a:prstGeom prst="rect">
            <a:avLst/>
          </a:prstGeom>
          <a:noFill/>
        </p:spPr>
        <p:txBody>
          <a:bodyPr wrap="square" rtlCol="0">
            <a:spAutoFit/>
          </a:bodyPr>
          <a:lstStyle/>
          <a:p>
            <a:pPr algn="ctr"/>
            <a:r>
              <a:rPr lang="en-US" sz="850" b="1" dirty="0"/>
              <a:t>Owns a line of cookware, endorsements range from mobile carriers to home décor, &amp; wrote </a:t>
            </a:r>
            <a:r>
              <a:rPr lang="en-US" sz="850" b="1" u="sng" dirty="0"/>
              <a:t>27</a:t>
            </a:r>
            <a:r>
              <a:rPr lang="en-US" sz="850" b="1" dirty="0"/>
              <a:t> books</a:t>
            </a:r>
          </a:p>
        </p:txBody>
      </p:sp>
      <p:sp>
        <p:nvSpPr>
          <p:cNvPr id="52" name="TextBox 51">
            <a:extLst>
              <a:ext uri="{FF2B5EF4-FFF2-40B4-BE49-F238E27FC236}">
                <a16:creationId xmlns:a16="http://schemas.microsoft.com/office/drawing/2014/main" id="{3705EEE8-0C66-4EA4-8B22-A0B88210960B}"/>
              </a:ext>
            </a:extLst>
          </p:cNvPr>
          <p:cNvSpPr txBox="1"/>
          <p:nvPr/>
        </p:nvSpPr>
        <p:spPr>
          <a:xfrm>
            <a:off x="7314175" y="3040676"/>
            <a:ext cx="1131576" cy="1007968"/>
          </a:xfrm>
          <a:prstGeom prst="rect">
            <a:avLst/>
          </a:prstGeom>
          <a:noFill/>
        </p:spPr>
        <p:txBody>
          <a:bodyPr wrap="square" rtlCol="0">
            <a:spAutoFit/>
          </a:bodyPr>
          <a:lstStyle>
            <a:defPPr>
              <a:defRPr lang="en-US"/>
            </a:defPPr>
            <a:lvl1pPr algn="ctr">
              <a:defRPr sz="850" b="1"/>
            </a:lvl1pPr>
          </a:lstStyle>
          <a:p>
            <a:r>
              <a:rPr lang="en-US" dirty="0"/>
              <a:t>Owns 20 restaurants with locations worldwide &amp; has lines of cookware, food, wine, books etc.</a:t>
            </a:r>
          </a:p>
        </p:txBody>
      </p:sp>
      <p:sp>
        <p:nvSpPr>
          <p:cNvPr id="53" name="TextBox 52">
            <a:extLst>
              <a:ext uri="{FF2B5EF4-FFF2-40B4-BE49-F238E27FC236}">
                <a16:creationId xmlns:a16="http://schemas.microsoft.com/office/drawing/2014/main" id="{7CC09088-B2B9-49CA-9942-DAFDF254E46C}"/>
              </a:ext>
            </a:extLst>
          </p:cNvPr>
          <p:cNvSpPr txBox="1"/>
          <p:nvPr/>
        </p:nvSpPr>
        <p:spPr>
          <a:xfrm>
            <a:off x="686377" y="4685576"/>
            <a:ext cx="1131576" cy="1015663"/>
          </a:xfrm>
          <a:prstGeom prst="rect">
            <a:avLst/>
          </a:prstGeom>
          <a:noFill/>
        </p:spPr>
        <p:txBody>
          <a:bodyPr wrap="square" rtlCol="0">
            <a:spAutoFit/>
          </a:bodyPr>
          <a:lstStyle/>
          <a:p>
            <a:pPr algn="ctr"/>
            <a:r>
              <a:rPr lang="en-US" sz="1000" b="1" dirty="0"/>
              <a:t>Has written </a:t>
            </a:r>
            <a:r>
              <a:rPr lang="en-US" sz="1000" b="1" u="sng" dirty="0"/>
              <a:t>13 </a:t>
            </a:r>
            <a:r>
              <a:rPr lang="en-US" sz="1000" b="1" dirty="0"/>
              <a:t>books, fiction &amp; nonfiction, &amp; appeared in the film </a:t>
            </a:r>
            <a:r>
              <a:rPr lang="en-US" sz="1000" b="1" i="1" dirty="0"/>
              <a:t>The Big Short</a:t>
            </a:r>
            <a:endParaRPr lang="en-US" sz="1000" b="1" dirty="0"/>
          </a:p>
        </p:txBody>
      </p:sp>
      <p:sp>
        <p:nvSpPr>
          <p:cNvPr id="54" name="TextBox 53">
            <a:extLst>
              <a:ext uri="{FF2B5EF4-FFF2-40B4-BE49-F238E27FC236}">
                <a16:creationId xmlns:a16="http://schemas.microsoft.com/office/drawing/2014/main" id="{E5F383EA-AA4C-40F4-B300-2B025A988FD7}"/>
              </a:ext>
            </a:extLst>
          </p:cNvPr>
          <p:cNvSpPr txBox="1"/>
          <p:nvPr/>
        </p:nvSpPr>
        <p:spPr>
          <a:xfrm>
            <a:off x="2344576" y="4616739"/>
            <a:ext cx="1131575" cy="1061829"/>
          </a:xfrm>
          <a:prstGeom prst="rect">
            <a:avLst/>
          </a:prstGeom>
          <a:noFill/>
        </p:spPr>
        <p:txBody>
          <a:bodyPr wrap="square" rtlCol="0">
            <a:spAutoFit/>
          </a:bodyPr>
          <a:lstStyle/>
          <a:p>
            <a:pPr algn="ctr"/>
            <a:r>
              <a:rPr lang="en-US" sz="900" b="1" dirty="0"/>
              <a:t>Has written </a:t>
            </a:r>
            <a:r>
              <a:rPr lang="en-US" sz="900" b="1" u="sng" dirty="0"/>
              <a:t>8 </a:t>
            </a:r>
            <a:r>
              <a:rPr lang="en-US" sz="900" b="1" dirty="0"/>
              <a:t>books, 2 of which have been on the </a:t>
            </a:r>
            <a:r>
              <a:rPr lang="en-US" sz="900" b="1" i="1" dirty="0"/>
              <a:t>NYT </a:t>
            </a:r>
            <a:r>
              <a:rPr lang="en-US" sz="900" b="1" dirty="0"/>
              <a:t>Best Sellers List &amp; owns a restaurant in Las  Vegas</a:t>
            </a:r>
          </a:p>
        </p:txBody>
      </p:sp>
      <p:sp>
        <p:nvSpPr>
          <p:cNvPr id="55" name="TextBox 54">
            <a:extLst>
              <a:ext uri="{FF2B5EF4-FFF2-40B4-BE49-F238E27FC236}">
                <a16:creationId xmlns:a16="http://schemas.microsoft.com/office/drawing/2014/main" id="{9BE32926-DB71-40AE-B134-4F556F944446}"/>
              </a:ext>
            </a:extLst>
          </p:cNvPr>
          <p:cNvSpPr txBox="1"/>
          <p:nvPr/>
        </p:nvSpPr>
        <p:spPr>
          <a:xfrm>
            <a:off x="4021010" y="4618185"/>
            <a:ext cx="1131575" cy="1015663"/>
          </a:xfrm>
          <a:prstGeom prst="rect">
            <a:avLst/>
          </a:prstGeom>
          <a:noFill/>
        </p:spPr>
        <p:txBody>
          <a:bodyPr wrap="square" rtlCol="0">
            <a:spAutoFit/>
          </a:bodyPr>
          <a:lstStyle/>
          <a:p>
            <a:pPr algn="ctr"/>
            <a:r>
              <a:rPr lang="en-US" sz="1000" b="1" dirty="0"/>
              <a:t>Founded the </a:t>
            </a:r>
            <a:r>
              <a:rPr lang="en-US" sz="1000" b="1" i="1" dirty="0"/>
              <a:t>Mario Batali Foundation</a:t>
            </a:r>
            <a:r>
              <a:rPr lang="en-US" sz="1000" b="1" dirty="0"/>
              <a:t>, has </a:t>
            </a:r>
            <a:r>
              <a:rPr lang="en-US" sz="1000" b="1" u="sng" dirty="0"/>
              <a:t>13 </a:t>
            </a:r>
            <a:r>
              <a:rPr lang="en-US" sz="1000" b="1" dirty="0"/>
              <a:t>books, &amp; owns </a:t>
            </a:r>
            <a:r>
              <a:rPr lang="en-US" sz="1000" b="1" u="sng" dirty="0"/>
              <a:t>25</a:t>
            </a:r>
            <a:r>
              <a:rPr lang="en-US" sz="1000" b="1" dirty="0"/>
              <a:t> restaurants</a:t>
            </a:r>
          </a:p>
        </p:txBody>
      </p:sp>
      <p:sp>
        <p:nvSpPr>
          <p:cNvPr id="56" name="TextBox 55">
            <a:extLst>
              <a:ext uri="{FF2B5EF4-FFF2-40B4-BE49-F238E27FC236}">
                <a16:creationId xmlns:a16="http://schemas.microsoft.com/office/drawing/2014/main" id="{99381ED4-2AA1-44D0-8EE0-84D4578A319F}"/>
              </a:ext>
            </a:extLst>
          </p:cNvPr>
          <p:cNvSpPr txBox="1"/>
          <p:nvPr/>
        </p:nvSpPr>
        <p:spPr>
          <a:xfrm>
            <a:off x="5577542" y="4671728"/>
            <a:ext cx="1244733" cy="900246"/>
          </a:xfrm>
          <a:prstGeom prst="rect">
            <a:avLst/>
          </a:prstGeom>
          <a:noFill/>
        </p:spPr>
        <p:txBody>
          <a:bodyPr wrap="square" rtlCol="0">
            <a:spAutoFit/>
          </a:bodyPr>
          <a:lstStyle/>
          <a:p>
            <a:pPr algn="ctr"/>
            <a:r>
              <a:rPr lang="en-US" sz="1050" b="1" dirty="0"/>
              <a:t>Written </a:t>
            </a:r>
            <a:r>
              <a:rPr lang="en-US" sz="1050" b="1" u="sng" dirty="0"/>
              <a:t>22</a:t>
            </a:r>
            <a:r>
              <a:rPr lang="en-US" sz="1050" b="1" dirty="0"/>
              <a:t> books, owns </a:t>
            </a:r>
            <a:r>
              <a:rPr lang="en-US" sz="1050" b="1" u="sng" dirty="0"/>
              <a:t>4</a:t>
            </a:r>
            <a:r>
              <a:rPr lang="en-US" sz="1050" b="1" dirty="0"/>
              <a:t> restaurants &amp; has a line of homeware</a:t>
            </a:r>
          </a:p>
        </p:txBody>
      </p:sp>
      <p:sp>
        <p:nvSpPr>
          <p:cNvPr id="57" name="TextBox 56">
            <a:extLst>
              <a:ext uri="{FF2B5EF4-FFF2-40B4-BE49-F238E27FC236}">
                <a16:creationId xmlns:a16="http://schemas.microsoft.com/office/drawing/2014/main" id="{CBFFD997-7C7F-46A2-BA91-78CBE66CC22A}"/>
              </a:ext>
            </a:extLst>
          </p:cNvPr>
          <p:cNvSpPr txBox="1"/>
          <p:nvPr/>
        </p:nvSpPr>
        <p:spPr>
          <a:xfrm>
            <a:off x="7253718" y="4565305"/>
            <a:ext cx="1244733" cy="1061829"/>
          </a:xfrm>
          <a:prstGeom prst="rect">
            <a:avLst/>
          </a:prstGeom>
          <a:noFill/>
        </p:spPr>
        <p:txBody>
          <a:bodyPr wrap="square" rtlCol="0">
            <a:spAutoFit/>
          </a:bodyPr>
          <a:lstStyle/>
          <a:p>
            <a:pPr algn="ctr"/>
            <a:r>
              <a:rPr lang="en-US" sz="900" b="1" dirty="0"/>
              <a:t>Founded the </a:t>
            </a:r>
            <a:r>
              <a:rPr lang="en-US" sz="900" b="1" i="1" dirty="0"/>
              <a:t>Emeril Lagasse Foundation</a:t>
            </a:r>
            <a:r>
              <a:rPr lang="en-US" sz="900" b="1" dirty="0"/>
              <a:t>, owns 13 restaurants, &amp; has wide range of branded products &amp; </a:t>
            </a:r>
            <a:r>
              <a:rPr lang="en-US" sz="900" b="1" u="sng" dirty="0"/>
              <a:t>29 </a:t>
            </a:r>
            <a:r>
              <a:rPr lang="en-US" sz="900" b="1" dirty="0"/>
              <a:t>books</a:t>
            </a:r>
          </a:p>
        </p:txBody>
      </p:sp>
      <p:sp>
        <p:nvSpPr>
          <p:cNvPr id="59" name="Text Placeholder 4">
            <a:extLst>
              <a:ext uri="{FF2B5EF4-FFF2-40B4-BE49-F238E27FC236}">
                <a16:creationId xmlns:a16="http://schemas.microsoft.com/office/drawing/2014/main" id="{689C87E8-6BF1-42E9-A8E9-913375BFE02D}"/>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422614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53268" y="384103"/>
            <a:ext cx="8966970" cy="851005"/>
          </a:xfrm>
        </p:spPr>
        <p:txBody>
          <a:bodyPr/>
          <a:lstStyle/>
          <a:p>
            <a:r>
              <a:rPr lang="en-US" dirty="0"/>
              <a:t>Certainly, The “Cult” Of Celebrity Chef Fandom Has Made Dining Out Cool Again Amongst Both Epicureans &amp; Regular Diners</a:t>
            </a:r>
          </a:p>
        </p:txBody>
      </p:sp>
      <p:sp>
        <p:nvSpPr>
          <p:cNvPr id="4" name="Text Placeholder 3">
            <a:extLst>
              <a:ext uri="{FF2B5EF4-FFF2-40B4-BE49-F238E27FC236}">
                <a16:creationId xmlns:a16="http://schemas.microsoft.com/office/drawing/2014/main" id="{E6FECE78-C562-4817-9835-14488202745A}"/>
              </a:ext>
            </a:extLst>
          </p:cNvPr>
          <p:cNvSpPr>
            <a:spLocks noGrp="1"/>
          </p:cNvSpPr>
          <p:nvPr>
            <p:ph type="body" sz="quarter" idx="14"/>
          </p:nvPr>
        </p:nvSpPr>
        <p:spPr>
          <a:xfrm>
            <a:off x="321734" y="6528157"/>
            <a:ext cx="7394682" cy="255199"/>
          </a:xfrm>
        </p:spPr>
        <p:txBody>
          <a:bodyPr/>
          <a:lstStyle/>
          <a:p>
            <a:r>
              <a:rPr lang="en-US" sz="800" dirty="0"/>
              <a:t>Source: Bureau of Labor Statistics, Consumer Expenditure Survey.  Reflects all consumers. Dining Out = “food away from home” as defined by the Bureau of Labor Statistics </a:t>
            </a:r>
          </a:p>
        </p:txBody>
      </p:sp>
      <p:graphicFrame>
        <p:nvGraphicFramePr>
          <p:cNvPr id="11" name="Chart 10">
            <a:extLst>
              <a:ext uri="{FF2B5EF4-FFF2-40B4-BE49-F238E27FC236}">
                <a16:creationId xmlns:a16="http://schemas.microsoft.com/office/drawing/2014/main" id="{EA25149E-5980-4DDC-B545-315A37CEE95A}"/>
              </a:ext>
            </a:extLst>
          </p:cNvPr>
          <p:cNvGraphicFramePr/>
          <p:nvPr>
            <p:extLst>
              <p:ext uri="{D42A27DB-BD31-4B8C-83A1-F6EECF244321}">
                <p14:modId xmlns:p14="http://schemas.microsoft.com/office/powerpoint/2010/main" val="1218414014"/>
              </p:ext>
            </p:extLst>
          </p:nvPr>
        </p:nvGraphicFramePr>
        <p:xfrm>
          <a:off x="447869" y="1397000"/>
          <a:ext cx="8378889"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4D548844-F0F8-4A34-9DBE-C4F348847470}"/>
              </a:ext>
            </a:extLst>
          </p:cNvPr>
          <p:cNvSpPr/>
          <p:nvPr/>
        </p:nvSpPr>
        <p:spPr>
          <a:xfrm>
            <a:off x="7885726" y="1704511"/>
            <a:ext cx="858779" cy="585927"/>
          </a:xfrm>
          <a:prstGeom prst="ellipse">
            <a:avLst/>
          </a:prstGeom>
          <a:solidFill>
            <a:srgbClr val="50C8A0"/>
          </a:solidFill>
          <a:ln>
            <a:solidFill>
              <a:srgbClr val="8064A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u="sng" dirty="0"/>
              <a:t>+48% </a:t>
            </a:r>
            <a:r>
              <a:rPr lang="en-US" sz="1100" dirty="0"/>
              <a:t>vs. ‘00</a:t>
            </a:r>
          </a:p>
        </p:txBody>
      </p:sp>
      <p:sp>
        <p:nvSpPr>
          <p:cNvPr id="6" name="Text Placeholder 4">
            <a:extLst>
              <a:ext uri="{FF2B5EF4-FFF2-40B4-BE49-F238E27FC236}">
                <a16:creationId xmlns:a16="http://schemas.microsoft.com/office/drawing/2014/main" id="{997D48B2-EDBC-4B24-A4C4-D5BBB6CA5D13}"/>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1342531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66A2F0-EF97-4234-97FF-96F560732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7131" y="4460132"/>
            <a:ext cx="1975575" cy="1240814"/>
          </a:xfrm>
          <a:prstGeom prst="rect">
            <a:avLst/>
          </a:prstGeom>
          <a:ln>
            <a:solidFill>
              <a:schemeClr val="tx1"/>
            </a:solidFill>
          </a:ln>
        </p:spPr>
      </p:pic>
      <p:pic>
        <p:nvPicPr>
          <p:cNvPr id="26" name="Picture 25">
            <a:extLst>
              <a:ext uri="{FF2B5EF4-FFF2-40B4-BE49-F238E27FC236}">
                <a16:creationId xmlns:a16="http://schemas.microsoft.com/office/drawing/2014/main" id="{558767B5-4009-49AC-9A77-098296DFCE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7271" y="4466354"/>
            <a:ext cx="1963970" cy="1234592"/>
          </a:xfrm>
          <a:prstGeom prst="rect">
            <a:avLst/>
          </a:prstGeom>
          <a:ln>
            <a:solidFill>
              <a:schemeClr val="tx1"/>
            </a:solidFill>
          </a:ln>
        </p:spPr>
      </p:pic>
      <p:pic>
        <p:nvPicPr>
          <p:cNvPr id="24" name="Picture 23">
            <a:extLst>
              <a:ext uri="{FF2B5EF4-FFF2-40B4-BE49-F238E27FC236}">
                <a16:creationId xmlns:a16="http://schemas.microsoft.com/office/drawing/2014/main" id="{135C9F3D-247C-4E06-8D5C-8CCE5522DE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8477" y="4474496"/>
            <a:ext cx="1928866" cy="1217385"/>
          </a:xfrm>
          <a:prstGeom prst="rect">
            <a:avLst/>
          </a:prstGeom>
          <a:ln>
            <a:solidFill>
              <a:schemeClr val="tx1"/>
            </a:solidFill>
          </a:ln>
        </p:spPr>
      </p:pic>
      <p:pic>
        <p:nvPicPr>
          <p:cNvPr id="22" name="Picture 21">
            <a:extLst>
              <a:ext uri="{FF2B5EF4-FFF2-40B4-BE49-F238E27FC236}">
                <a16:creationId xmlns:a16="http://schemas.microsoft.com/office/drawing/2014/main" id="{DC236957-0048-4531-8199-92454A622A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5367" y="2849019"/>
            <a:ext cx="1942733" cy="1251809"/>
          </a:xfrm>
          <a:prstGeom prst="rect">
            <a:avLst/>
          </a:prstGeom>
          <a:ln>
            <a:solidFill>
              <a:schemeClr val="tx1"/>
            </a:solidFill>
          </a:ln>
        </p:spPr>
      </p:pic>
      <p:pic>
        <p:nvPicPr>
          <p:cNvPr id="20" name="Picture 19">
            <a:extLst>
              <a:ext uri="{FF2B5EF4-FFF2-40B4-BE49-F238E27FC236}">
                <a16:creationId xmlns:a16="http://schemas.microsoft.com/office/drawing/2014/main" id="{8C0CFAF9-0F40-4459-85A3-1C62F69D2A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6717" y="2856111"/>
            <a:ext cx="1975777" cy="1244717"/>
          </a:xfrm>
          <a:prstGeom prst="rect">
            <a:avLst/>
          </a:prstGeom>
          <a:ln>
            <a:solidFill>
              <a:schemeClr val="tx1"/>
            </a:solidFill>
          </a:ln>
        </p:spPr>
      </p:pic>
      <p:pic>
        <p:nvPicPr>
          <p:cNvPr id="18" name="Picture 17">
            <a:extLst>
              <a:ext uri="{FF2B5EF4-FFF2-40B4-BE49-F238E27FC236}">
                <a16:creationId xmlns:a16="http://schemas.microsoft.com/office/drawing/2014/main" id="{A32F15E9-6758-4AB5-A10D-F97E7500B2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12504" y="2868552"/>
            <a:ext cx="1932574" cy="1220112"/>
          </a:xfrm>
          <a:prstGeom prst="rect">
            <a:avLst/>
          </a:prstGeom>
          <a:ln>
            <a:solidFill>
              <a:schemeClr val="tx1"/>
            </a:solidFill>
          </a:ln>
        </p:spPr>
      </p:pic>
      <p:pic>
        <p:nvPicPr>
          <p:cNvPr id="16" name="Picture 15">
            <a:extLst>
              <a:ext uri="{FF2B5EF4-FFF2-40B4-BE49-F238E27FC236}">
                <a16:creationId xmlns:a16="http://schemas.microsoft.com/office/drawing/2014/main" id="{35F80884-9540-4D67-A290-E17CA9111A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2177" y="2886273"/>
            <a:ext cx="2003515" cy="1190696"/>
          </a:xfrm>
          <a:prstGeom prst="rect">
            <a:avLst/>
          </a:prstGeom>
          <a:ln>
            <a:solidFill>
              <a:schemeClr val="tx1"/>
            </a:solidFill>
          </a:ln>
        </p:spPr>
      </p:pic>
      <p:pic>
        <p:nvPicPr>
          <p:cNvPr id="9" name="Picture 8">
            <a:extLst>
              <a:ext uri="{FF2B5EF4-FFF2-40B4-BE49-F238E27FC236}">
                <a16:creationId xmlns:a16="http://schemas.microsoft.com/office/drawing/2014/main" id="{C1E614DB-6C80-4F08-A18F-E829D7B447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47804" y="1202332"/>
            <a:ext cx="1967593" cy="1239255"/>
          </a:xfrm>
          <a:prstGeom prst="rect">
            <a:avLst/>
          </a:prstGeom>
          <a:ln>
            <a:solidFill>
              <a:schemeClr val="tx1"/>
            </a:solidFill>
          </a:ln>
        </p:spPr>
      </p:pic>
      <p:pic>
        <p:nvPicPr>
          <p:cNvPr id="8" name="Picture 7">
            <a:extLst>
              <a:ext uri="{FF2B5EF4-FFF2-40B4-BE49-F238E27FC236}">
                <a16:creationId xmlns:a16="http://schemas.microsoft.com/office/drawing/2014/main" id="{1EBBD8BF-5406-4BA7-89AA-16D8B5BB4B5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16717" y="1191669"/>
            <a:ext cx="1975777" cy="1247911"/>
          </a:xfrm>
          <a:prstGeom prst="rect">
            <a:avLst/>
          </a:prstGeom>
          <a:ln>
            <a:solidFill>
              <a:schemeClr val="tx1"/>
            </a:solidFill>
          </a:ln>
        </p:spPr>
      </p:pic>
      <p:pic>
        <p:nvPicPr>
          <p:cNvPr id="5" name="Picture 4">
            <a:extLst>
              <a:ext uri="{FF2B5EF4-FFF2-40B4-BE49-F238E27FC236}">
                <a16:creationId xmlns:a16="http://schemas.microsoft.com/office/drawing/2014/main" id="{55D4E348-AA94-4341-921C-B97D9166EA3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02574" y="1191669"/>
            <a:ext cx="1942503" cy="1249918"/>
          </a:xfrm>
          <a:prstGeom prst="rect">
            <a:avLst/>
          </a:prstGeom>
          <a:ln>
            <a:solidFill>
              <a:schemeClr val="tx1"/>
            </a:solidFill>
          </a:ln>
        </p:spPr>
      </p:pic>
      <p:pic>
        <p:nvPicPr>
          <p:cNvPr id="4" name="Picture 3">
            <a:extLst>
              <a:ext uri="{FF2B5EF4-FFF2-40B4-BE49-F238E27FC236}">
                <a16:creationId xmlns:a16="http://schemas.microsoft.com/office/drawing/2014/main" id="{84BDDC4A-BDE9-437D-B83E-7E470A6CFD6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4628" y="1202330"/>
            <a:ext cx="1939361" cy="1239255"/>
          </a:xfrm>
          <a:prstGeom prst="rect">
            <a:avLst/>
          </a:prstGeom>
          <a:ln>
            <a:solidFill>
              <a:schemeClr val="tx1"/>
            </a:solidFill>
          </a:ln>
        </p:spPr>
      </p:pic>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280103"/>
            <a:ext cx="8805334" cy="860728"/>
          </a:xfrm>
        </p:spPr>
        <p:txBody>
          <a:bodyPr/>
          <a:lstStyle/>
          <a:p>
            <a:r>
              <a:rPr lang="en-US" dirty="0"/>
              <a:t>Through Their Restaurants, Celebrity TV Chefs Are “Physically” Well Represented Across The Country’s Biggest Cities</a:t>
            </a:r>
          </a:p>
        </p:txBody>
      </p:sp>
      <p:sp>
        <p:nvSpPr>
          <p:cNvPr id="7" name="TextBox 6">
            <a:extLst>
              <a:ext uri="{FF2B5EF4-FFF2-40B4-BE49-F238E27FC236}">
                <a16:creationId xmlns:a16="http://schemas.microsoft.com/office/drawing/2014/main" id="{98923380-A5E4-4374-89F9-02F4B628FE50}"/>
              </a:ext>
            </a:extLst>
          </p:cNvPr>
          <p:cNvSpPr txBox="1"/>
          <p:nvPr/>
        </p:nvSpPr>
        <p:spPr>
          <a:xfrm>
            <a:off x="278774" y="2430949"/>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Gordon Ramsey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The Boxwood Café – West Hollywood</a:t>
            </a:r>
          </a:p>
        </p:txBody>
      </p:sp>
      <p:sp>
        <p:nvSpPr>
          <p:cNvPr id="11" name="TextBox 10">
            <a:extLst>
              <a:ext uri="{FF2B5EF4-FFF2-40B4-BE49-F238E27FC236}">
                <a16:creationId xmlns:a16="http://schemas.microsoft.com/office/drawing/2014/main" id="{56C1460B-93CE-4D72-8BB6-0DD17FC63592}"/>
              </a:ext>
            </a:extLst>
          </p:cNvPr>
          <p:cNvSpPr txBox="1"/>
          <p:nvPr/>
        </p:nvSpPr>
        <p:spPr>
          <a:xfrm>
            <a:off x="2502574" y="2415396"/>
            <a:ext cx="1910806"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Bobby Flay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Bar </a:t>
            </a:r>
            <a:r>
              <a:rPr lang="en-US" sz="800" i="1" dirty="0" err="1">
                <a:solidFill>
                  <a:prstClr val="black"/>
                </a:solidFill>
                <a:latin typeface="Trebuchet MS"/>
              </a:rPr>
              <a:t>Americain</a:t>
            </a:r>
            <a:r>
              <a:rPr lang="en-US" sz="800" i="1" dirty="0">
                <a:solidFill>
                  <a:prstClr val="black"/>
                </a:solidFill>
                <a:latin typeface="Trebuchet MS"/>
              </a:rPr>
              <a:t> – New York City</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F03B6D7E-B7B0-4C58-A8BB-A251413B8080}"/>
              </a:ext>
            </a:extLst>
          </p:cNvPr>
          <p:cNvSpPr txBox="1"/>
          <p:nvPr/>
        </p:nvSpPr>
        <p:spPr>
          <a:xfrm>
            <a:off x="4536648" y="2406065"/>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Tom Colicchio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Craft – New York City, Los Angeles</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id="{DB9A9CD5-2EE3-43CB-B291-C5BCCDEE08A0}"/>
              </a:ext>
            </a:extLst>
          </p:cNvPr>
          <p:cNvSpPr txBox="1"/>
          <p:nvPr/>
        </p:nvSpPr>
        <p:spPr>
          <a:xfrm>
            <a:off x="6648480" y="2409174"/>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Giada De </a:t>
            </a:r>
            <a:r>
              <a:rPr kumimoji="0" lang="en-US" sz="800" b="1" i="0" u="none" strike="noStrike" kern="1200" cap="none" spc="0" normalizeH="0" baseline="0" noProof="0" dirty="0" err="1">
                <a:ln>
                  <a:noFill/>
                </a:ln>
                <a:solidFill>
                  <a:prstClr val="black"/>
                </a:solidFill>
                <a:effectLst/>
                <a:uLnTx/>
                <a:uFillTx/>
                <a:latin typeface="Trebuchet MS"/>
                <a:ea typeface="+mn-ea"/>
                <a:cs typeface="+mn-cs"/>
              </a:rPr>
              <a:t>Laurentiis</a:t>
            </a: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Giada – Las Vegas</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F02809CA-BDD6-4EDD-9715-7A61B3370FFA}"/>
              </a:ext>
            </a:extLst>
          </p:cNvPr>
          <p:cNvSpPr txBox="1"/>
          <p:nvPr/>
        </p:nvSpPr>
        <p:spPr>
          <a:xfrm>
            <a:off x="207842" y="4076224"/>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Buddy Valastro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Buddy V’s Ristorante – Las Vegas</a:t>
            </a:r>
          </a:p>
        </p:txBody>
      </p:sp>
      <p:sp>
        <p:nvSpPr>
          <p:cNvPr id="19" name="TextBox 18">
            <a:extLst>
              <a:ext uri="{FF2B5EF4-FFF2-40B4-BE49-F238E27FC236}">
                <a16:creationId xmlns:a16="http://schemas.microsoft.com/office/drawing/2014/main" id="{B89413E6-DD62-4977-9485-6A121D0DC3C9}"/>
              </a:ext>
            </a:extLst>
          </p:cNvPr>
          <p:cNvSpPr txBox="1"/>
          <p:nvPr/>
        </p:nvSpPr>
        <p:spPr>
          <a:xfrm>
            <a:off x="2282352" y="4088664"/>
            <a:ext cx="2342581"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Guy Fieri</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Guy’s American Kitchen &amp; Bar</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7098E84E-6303-4217-A1A7-9F997BC1187D}"/>
              </a:ext>
            </a:extLst>
          </p:cNvPr>
          <p:cNvSpPr txBox="1"/>
          <p:nvPr/>
        </p:nvSpPr>
        <p:spPr>
          <a:xfrm>
            <a:off x="4372408" y="4070002"/>
            <a:ext cx="2298976"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Curtis Stone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Maude – Beverly Hills</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23" name="TextBox 22">
            <a:extLst>
              <a:ext uri="{FF2B5EF4-FFF2-40B4-BE49-F238E27FC236}">
                <a16:creationId xmlns:a16="http://schemas.microsoft.com/office/drawing/2014/main" id="{2097F276-05B4-498C-B48A-61EE499FABFB}"/>
              </a:ext>
            </a:extLst>
          </p:cNvPr>
          <p:cNvSpPr txBox="1"/>
          <p:nvPr/>
        </p:nvSpPr>
        <p:spPr>
          <a:xfrm>
            <a:off x="6577548" y="4073111"/>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Wolfgang Puck</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CUT – NYC, Beverly Hills, Las Vegas</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0C12AAD9-B649-47B9-99A6-D97A1A9CC7F3}"/>
              </a:ext>
            </a:extLst>
          </p:cNvPr>
          <p:cNvSpPr txBox="1"/>
          <p:nvPr/>
        </p:nvSpPr>
        <p:spPr>
          <a:xfrm>
            <a:off x="1439488" y="5695405"/>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Mario Batali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Eataly – New York City, Chicago</a:t>
            </a:r>
          </a:p>
        </p:txBody>
      </p:sp>
      <p:sp>
        <p:nvSpPr>
          <p:cNvPr id="29" name="TextBox 28">
            <a:extLst>
              <a:ext uri="{FF2B5EF4-FFF2-40B4-BE49-F238E27FC236}">
                <a16:creationId xmlns:a16="http://schemas.microsoft.com/office/drawing/2014/main" id="{C8F20B5B-94BE-4652-9045-42FBDDBB3335}"/>
              </a:ext>
            </a:extLst>
          </p:cNvPr>
          <p:cNvSpPr txBox="1"/>
          <p:nvPr/>
        </p:nvSpPr>
        <p:spPr>
          <a:xfrm>
            <a:off x="3383360" y="5689183"/>
            <a:ext cx="2476259"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Emeril Lagasse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Emeril’s - New Orleans, Orlando</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31" name="TextBox 30">
            <a:extLst>
              <a:ext uri="{FF2B5EF4-FFF2-40B4-BE49-F238E27FC236}">
                <a16:creationId xmlns:a16="http://schemas.microsoft.com/office/drawing/2014/main" id="{A7040232-6A56-47D4-8CFF-C1BA80757F8B}"/>
              </a:ext>
            </a:extLst>
          </p:cNvPr>
          <p:cNvSpPr txBox="1"/>
          <p:nvPr/>
        </p:nvSpPr>
        <p:spPr>
          <a:xfrm>
            <a:off x="5663148" y="5692292"/>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Chris Santos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Vandal – New York City</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28" name="Text Placeholder 4">
            <a:extLst>
              <a:ext uri="{FF2B5EF4-FFF2-40B4-BE49-F238E27FC236}">
                <a16:creationId xmlns:a16="http://schemas.microsoft.com/office/drawing/2014/main" id="{5BAFC048-BB62-45E7-929E-50EA3F35A8F3}"/>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651221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17050"/>
            <a:ext cx="8805334" cy="729503"/>
          </a:xfrm>
        </p:spPr>
        <p:txBody>
          <a:bodyPr/>
          <a:lstStyle/>
          <a:p>
            <a:r>
              <a:rPr lang="en-US" dirty="0">
                <a:solidFill>
                  <a:schemeClr val="tx1"/>
                </a:solidFill>
              </a:rPr>
              <a:t>The Popularity Of Celebrity Chefs Has Driven The Success Of Reality Cooking Competitions &amp; Created Untold Opportunities  </a:t>
            </a:r>
          </a:p>
        </p:txBody>
      </p:sp>
      <p:cxnSp>
        <p:nvCxnSpPr>
          <p:cNvPr id="9" name="Straight Connector 8">
            <a:extLst>
              <a:ext uri="{FF2B5EF4-FFF2-40B4-BE49-F238E27FC236}">
                <a16:creationId xmlns:a16="http://schemas.microsoft.com/office/drawing/2014/main" id="{2981044E-6C30-406A-AB4F-75BA33B7A1AE}"/>
              </a:ext>
            </a:extLst>
          </p:cNvPr>
          <p:cNvCxnSpPr>
            <a:cxnSpLocks/>
          </p:cNvCxnSpPr>
          <p:nvPr/>
        </p:nvCxnSpPr>
        <p:spPr>
          <a:xfrm>
            <a:off x="244912" y="3476391"/>
            <a:ext cx="8654176" cy="0"/>
          </a:xfrm>
          <a:prstGeom prst="line">
            <a:avLst/>
          </a:prstGeom>
          <a:ln>
            <a:prstDash val="dash"/>
          </a:ln>
          <a:effectLst/>
        </p:spPr>
        <p:style>
          <a:lnRef idx="2">
            <a:schemeClr val="dk1"/>
          </a:lnRef>
          <a:fillRef idx="0">
            <a:schemeClr val="dk1"/>
          </a:fillRef>
          <a:effectRef idx="1">
            <a:schemeClr val="dk1"/>
          </a:effectRef>
          <a:fontRef idx="minor">
            <a:schemeClr val="tx1"/>
          </a:fontRef>
        </p:style>
      </p:cxnSp>
      <p:pic>
        <p:nvPicPr>
          <p:cNvPr id="1028"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7026" y="3919619"/>
            <a:ext cx="1517480" cy="9104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mage result for top chef: just desser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98878" y="4977337"/>
            <a:ext cx="1454233" cy="9205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Image result for top chef: healthy showdow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8878" y="3914964"/>
            <a:ext cx="1439334" cy="915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life after top che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7026" y="4987406"/>
            <a:ext cx="1517480" cy="9004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Image result for top chef duel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68233" y="3914964"/>
            <a:ext cx="1626918" cy="915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Image result for top chef jr. logo"/>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8650" b="12005"/>
          <a:stretch/>
        </p:blipFill>
        <p:spPr bwMode="auto">
          <a:xfrm>
            <a:off x="2768233" y="4987406"/>
            <a:ext cx="1626918" cy="9104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1C1E342-F700-4171-ACBA-9029E64A8D47}"/>
              </a:ext>
            </a:extLst>
          </p:cNvPr>
          <p:cNvSpPr txBox="1"/>
          <p:nvPr/>
        </p:nvSpPr>
        <p:spPr>
          <a:xfrm>
            <a:off x="244912" y="3512749"/>
            <a:ext cx="864484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Cooking</a:t>
            </a:r>
            <a:r>
              <a:rPr kumimoji="0" lang="en-US" sz="1200" b="1" i="0" u="none" strike="noStrike" kern="1200" cap="none" spc="0" normalizeH="0" noProof="0" dirty="0">
                <a:ln>
                  <a:noFill/>
                </a:ln>
                <a:solidFill>
                  <a:prstClr val="black"/>
                </a:solidFill>
                <a:effectLst/>
                <a:uLnTx/>
                <a:uFillTx/>
                <a:latin typeface="Trebuchet MS"/>
                <a:ea typeface="+mn-ea"/>
                <a:cs typeface="+mn-cs"/>
              </a:rPr>
              <a:t> competition shows have become so popular with viewers, many have inspired spinoffs</a:t>
            </a:r>
            <a:endParaRPr kumimoji="0" lang="en-US" sz="12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040" name="Picture 16" descr="Image result for stephanie izard top che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53986" y="1103853"/>
            <a:ext cx="1794142" cy="1182078"/>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180360" y="2326728"/>
            <a:ext cx="2365714" cy="1092607"/>
          </a:xfrm>
          <a:prstGeom prst="rect">
            <a:avLst/>
          </a:prstGeom>
          <a:noFill/>
        </p:spPr>
        <p:txBody>
          <a:bodyPr wrap="square" rtlCol="0">
            <a:spAutoFit/>
          </a:bodyPr>
          <a:lstStyle/>
          <a:p>
            <a:pPr algn="ctr"/>
            <a:r>
              <a:rPr lang="en-US" sz="1100" b="1" u="sng" dirty="0"/>
              <a:t>Stephanie Izard</a:t>
            </a:r>
            <a:endParaRPr lang="en-US" sz="900" b="1" dirty="0"/>
          </a:p>
          <a:p>
            <a:pPr algn="ctr"/>
            <a:r>
              <a:rPr lang="en-US" sz="900" b="1" dirty="0"/>
              <a:t>The first female winner of </a:t>
            </a:r>
            <a:r>
              <a:rPr lang="en-US" sz="900" b="1" i="1" dirty="0"/>
              <a:t>Top Chef</a:t>
            </a:r>
            <a:r>
              <a:rPr lang="en-US" sz="900" b="1" dirty="0"/>
              <a:t>. Along with the $100K prize, she also received a $10K prize during the </a:t>
            </a:r>
            <a:r>
              <a:rPr lang="en-US" sz="900" b="1" i="1" dirty="0"/>
              <a:t>Top Chef Season 4 Reunion Special</a:t>
            </a:r>
            <a:r>
              <a:rPr lang="en-US" sz="900" b="1" dirty="0"/>
              <a:t> for being the Fan Favorite. She now owns 3 restaurants in Chicago, IL.</a:t>
            </a:r>
            <a:endParaRPr lang="en-US" sz="1100" b="1" i="1" dirty="0"/>
          </a:p>
        </p:txBody>
      </p:sp>
      <p:sp>
        <p:nvSpPr>
          <p:cNvPr id="19" name="TextBox 18"/>
          <p:cNvSpPr txBox="1"/>
          <p:nvPr/>
        </p:nvSpPr>
        <p:spPr>
          <a:xfrm>
            <a:off x="418058" y="2326728"/>
            <a:ext cx="2602285" cy="1092607"/>
          </a:xfrm>
          <a:prstGeom prst="rect">
            <a:avLst/>
          </a:prstGeom>
          <a:noFill/>
        </p:spPr>
        <p:txBody>
          <a:bodyPr wrap="square" rtlCol="0">
            <a:spAutoFit/>
          </a:bodyPr>
          <a:lstStyle/>
          <a:p>
            <a:pPr algn="ctr"/>
            <a:r>
              <a:rPr lang="en-US" sz="1100" b="1" u="sng" dirty="0"/>
              <a:t>Christine </a:t>
            </a:r>
            <a:r>
              <a:rPr lang="en-US" sz="1100" b="1" u="sng" dirty="0" err="1"/>
              <a:t>Hà</a:t>
            </a:r>
            <a:endParaRPr lang="en-US" sz="1100" b="1" u="sng" dirty="0"/>
          </a:p>
          <a:p>
            <a:pPr algn="ctr"/>
            <a:r>
              <a:rPr lang="en-US" sz="900" b="1" dirty="0"/>
              <a:t>Having never studied cooking, she was the first blind contestant to compete in </a:t>
            </a:r>
            <a:r>
              <a:rPr lang="en-US" sz="900" b="1" i="1" dirty="0"/>
              <a:t>MasterChef</a:t>
            </a:r>
            <a:r>
              <a:rPr lang="en-US" sz="900" b="1" dirty="0"/>
              <a:t> and the winner of season 3. She took home a prize of $250K, as well as a cookbook deal . Her book </a:t>
            </a:r>
            <a:r>
              <a:rPr lang="en-US" sz="900" b="1" i="1" dirty="0"/>
              <a:t>Recipes from My Home Kitchen</a:t>
            </a:r>
            <a:r>
              <a:rPr lang="en-US" sz="900" b="1" dirty="0"/>
              <a:t> was published in 2013.</a:t>
            </a:r>
            <a:endParaRPr lang="en-US" sz="1100" b="1" i="1" dirty="0"/>
          </a:p>
        </p:txBody>
      </p:sp>
      <p:pic>
        <p:nvPicPr>
          <p:cNvPr id="1042" name="Picture 18" descr="Image result for masterchef junio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62430" y="4977337"/>
            <a:ext cx="1577906" cy="9104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6" name="Picture 22" descr="Image result for christine ha"/>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41431"/>
          <a:stretch/>
        </p:blipFill>
        <p:spPr bwMode="auto">
          <a:xfrm>
            <a:off x="852343" y="1103853"/>
            <a:ext cx="1733714" cy="122613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8" name="Picture 24" descr="Image result for camp cutthroa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841938" y="3931007"/>
            <a:ext cx="1598398" cy="8990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166857" y="2326728"/>
            <a:ext cx="2602285" cy="815608"/>
          </a:xfrm>
          <a:prstGeom prst="rect">
            <a:avLst/>
          </a:prstGeom>
          <a:noFill/>
        </p:spPr>
        <p:txBody>
          <a:bodyPr wrap="square" rtlCol="0">
            <a:spAutoFit/>
          </a:bodyPr>
          <a:lstStyle/>
          <a:p>
            <a:pPr algn="ctr"/>
            <a:r>
              <a:rPr lang="en-US" sz="1100" b="1" u="sng" dirty="0"/>
              <a:t>Jeff Mauro</a:t>
            </a:r>
          </a:p>
          <a:p>
            <a:pPr algn="ctr"/>
            <a:r>
              <a:rPr lang="en-US" sz="900" b="1" dirty="0"/>
              <a:t>The season 7 winner of </a:t>
            </a:r>
            <a:r>
              <a:rPr lang="en-US" sz="900" b="1" i="1" dirty="0"/>
              <a:t>Food Network Star</a:t>
            </a:r>
            <a:r>
              <a:rPr lang="en-US" sz="900" b="1" dirty="0"/>
              <a:t>, he is now the host of the Emmy-nominated show </a:t>
            </a:r>
            <a:r>
              <a:rPr lang="en-US" sz="900" b="1" i="1" dirty="0"/>
              <a:t>Sandwich King</a:t>
            </a:r>
            <a:r>
              <a:rPr lang="en-US" sz="900" b="1" dirty="0"/>
              <a:t> and co-hosts </a:t>
            </a:r>
            <a:r>
              <a:rPr lang="en-US" sz="900" b="1" i="1" dirty="0"/>
              <a:t>The Kitchen.</a:t>
            </a:r>
            <a:endParaRPr lang="en-US" sz="800" b="1" dirty="0"/>
          </a:p>
        </p:txBody>
      </p:sp>
      <p:pic>
        <p:nvPicPr>
          <p:cNvPr id="1060" name="Picture 36" descr="Jeff Mauro (Season 7)"/>
          <p:cNvPicPr>
            <a:picLocks noChangeAspect="1" noChangeArrowheads="1"/>
          </p:cNvPicPr>
          <p:nvPr/>
        </p:nvPicPr>
        <p:blipFill rotWithShape="1">
          <a:blip r:embed="rId12">
            <a:extLst>
              <a:ext uri="{28A0092B-C50C-407E-A947-70E740481C1C}">
                <a14:useLocalDpi xmlns:a14="http://schemas.microsoft.com/office/drawing/2010/main"/>
              </a:ext>
            </a:extLst>
          </a:blip>
          <a:srcRect l="50000" t="5730" r="4750" b="59427"/>
          <a:stretch/>
        </p:blipFill>
        <p:spPr bwMode="auto">
          <a:xfrm>
            <a:off x="3664765" y="1103853"/>
            <a:ext cx="1606468" cy="1237014"/>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3426AF53-2502-4377-8484-89942CC71B36}"/>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4154682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Contents</a:t>
            </a:r>
          </a:p>
        </p:txBody>
      </p:sp>
      <p:sp>
        <p:nvSpPr>
          <p:cNvPr id="17" name="TextBox 16"/>
          <p:cNvSpPr txBox="1"/>
          <p:nvPr/>
        </p:nvSpPr>
        <p:spPr>
          <a:xfrm>
            <a:off x="1477685" y="1136884"/>
            <a:ext cx="6361298"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latin typeface="Trebuchet MS" panose="020B0603020202020204" pitchFamily="34" charset="0"/>
                <a:ea typeface="+mn-ea"/>
                <a:cs typeface="+mn-cs"/>
              </a:rPr>
              <a:t>The Epicenter of American Society: TV </a:t>
            </a:r>
            <a:r>
              <a:rPr kumimoji="0" lang="en-US" sz="1600" b="1" i="1" u="sng" strike="noStrike" kern="0" cap="none" spc="0" normalizeH="0" baseline="0" noProof="0" dirty="0">
                <a:ln>
                  <a:noFill/>
                </a:ln>
                <a:effectLst/>
                <a:uLnTx/>
                <a:uFillTx/>
                <a:latin typeface="Trebuchet MS" panose="020B0603020202020204" pitchFamily="34" charset="0"/>
                <a:ea typeface="+mn-ea"/>
                <a:cs typeface="+mn-cs"/>
              </a:rPr>
              <a:t>IS</a:t>
            </a:r>
            <a:r>
              <a:rPr kumimoji="0" lang="en-US" sz="1600" b="1" i="0" u="none" strike="noStrike" kern="0" cap="none" spc="0" normalizeH="0" baseline="0" noProof="0" dirty="0">
                <a:ln>
                  <a:noFill/>
                </a:ln>
                <a:effectLst/>
                <a:uLnTx/>
                <a:uFillTx/>
                <a:latin typeface="Trebuchet MS" panose="020B0603020202020204" pitchFamily="34" charset="0"/>
                <a:ea typeface="+mn-ea"/>
                <a:cs typeface="+mn-cs"/>
              </a:rPr>
              <a:t> Everywhere	3-7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kern="0" dirty="0">
                <a:latin typeface="Trebuchet MS" panose="020B0603020202020204" pitchFamily="34" charset="0"/>
              </a:rPr>
              <a:t>No Platform Drives…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effectLst/>
              <a:uLnTx/>
              <a:uFillTx/>
              <a:latin typeface="Trebuchet MS" panose="020B0603020202020204" pitchFamily="34" charset="0"/>
              <a:ea typeface="+mn-ea"/>
              <a:cs typeface="+mn-cs"/>
            </a:endParaRPr>
          </a:p>
          <a:p>
            <a:pPr lvl="1" defTabSz="914400">
              <a:defRPr/>
            </a:pPr>
            <a:r>
              <a:rPr kumimoji="0" lang="en-US" sz="1600" b="1" u="sng" strike="noStrike" kern="0" cap="none" spc="0" normalizeH="0" baseline="0" noProof="0" dirty="0">
                <a:ln>
                  <a:noFill/>
                </a:ln>
                <a:effectLst/>
                <a:uLnTx/>
                <a:uFillTx/>
                <a:latin typeface="Trebuchet MS" panose="020B0603020202020204" pitchFamily="34" charset="0"/>
                <a:ea typeface="+mn-ea"/>
                <a:cs typeface="+mn-cs"/>
              </a:rPr>
              <a:t>Commerce</a:t>
            </a:r>
            <a:r>
              <a:rPr kumimoji="0" lang="en-US" sz="1600" b="1" i="0" u="none" strike="noStrike" kern="0" cap="none" spc="0" normalizeH="0" baseline="0" noProof="0" dirty="0">
                <a:ln>
                  <a:noFill/>
                </a:ln>
                <a:effectLst/>
                <a:uLnTx/>
                <a:uFillTx/>
                <a:latin typeface="Trebuchet MS" panose="020B0603020202020204" pitchFamily="34" charset="0"/>
                <a:ea typeface="+mn-ea"/>
                <a:cs typeface="+mn-cs"/>
              </a:rPr>
              <a:t>					8-30</a:t>
            </a:r>
            <a:endParaRPr kumimoji="0" lang="en-US" sz="1400" b="1" i="0" u="none" strike="noStrike" kern="0" cap="none" spc="0" normalizeH="0" baseline="0" noProof="0" dirty="0">
              <a:ln>
                <a:noFill/>
              </a:ln>
              <a:effectLst/>
              <a:uLnTx/>
              <a:uFillTx/>
              <a:latin typeface="Trebuchet MS" panose="020B0603020202020204" pitchFamily="34" charset="0"/>
              <a:ea typeface="+mn-ea"/>
              <a:cs typeface="+mn-cs"/>
            </a:endParaRPr>
          </a:p>
          <a:p>
            <a:pPr marL="1085850" lvl="2" indent="-171450" defTabSz="914400">
              <a:buFont typeface="Arial" panose="020B0604020202020204" pitchFamily="34" charset="0"/>
              <a:buChar char="•"/>
              <a:defRPr/>
            </a:pPr>
            <a:r>
              <a:rPr kumimoji="0" lang="en-US" sz="1200" i="0" u="none" strike="noStrike" kern="0" cap="none" spc="0" normalizeH="0" baseline="0" noProof="0" dirty="0">
                <a:ln>
                  <a:noFill/>
                </a:ln>
                <a:effectLst/>
                <a:uLnTx/>
                <a:uFillTx/>
                <a:latin typeface="Trebuchet MS" panose="020B0603020202020204" pitchFamily="34" charset="0"/>
                <a:ea typeface="+mn-ea"/>
                <a:cs typeface="+mn-cs"/>
              </a:rPr>
              <a:t>TV’s Direct Economic Impact			9-10</a:t>
            </a:r>
          </a:p>
          <a:p>
            <a:pPr marL="1085850" lvl="2" indent="-171450" defTabSz="914400">
              <a:buFont typeface="Arial" panose="020B0604020202020204" pitchFamily="34" charset="0"/>
              <a:buChar char="•"/>
              <a:defRPr/>
            </a:pPr>
            <a:r>
              <a:rPr kumimoji="0" lang="en-US" sz="1200" i="0" u="none" strike="noStrike" kern="0" cap="none" spc="0" normalizeH="0" baseline="0" noProof="0" dirty="0">
                <a:ln>
                  <a:noFill/>
                </a:ln>
                <a:effectLst/>
                <a:uLnTx/>
                <a:uFillTx/>
                <a:latin typeface="Trebuchet MS" panose="020B0603020202020204" pitchFamily="34" charset="0"/>
                <a:ea typeface="+mn-ea"/>
                <a:cs typeface="+mn-cs"/>
              </a:rPr>
              <a:t>TV’s Influence On Other Industries			11-24</a:t>
            </a:r>
          </a:p>
          <a:p>
            <a:pPr marL="1085850" lvl="2" indent="-171450" defTabSz="914400">
              <a:buFont typeface="Arial" panose="020B0604020202020204" pitchFamily="34" charset="0"/>
              <a:buChar char="•"/>
              <a:defRPr/>
            </a:pPr>
            <a:r>
              <a:rPr kumimoji="0" lang="en-US" sz="1200" i="0" u="none" strike="noStrike" kern="0" cap="none" spc="0" normalizeH="0" baseline="0" noProof="0" dirty="0">
                <a:ln>
                  <a:noFill/>
                </a:ln>
                <a:effectLst/>
                <a:uLnTx/>
                <a:uFillTx/>
                <a:latin typeface="Trebuchet MS" panose="020B0603020202020204" pitchFamily="34" charset="0"/>
                <a:ea typeface="+mn-ea"/>
                <a:cs typeface="+mn-cs"/>
              </a:rPr>
              <a:t>TV-Related Consumer Product Lines &amp; Extensions		25-28</a:t>
            </a:r>
          </a:p>
          <a:p>
            <a:pPr marL="1085850" lvl="2" indent="-171450" defTabSz="914400">
              <a:buFont typeface="Arial" panose="020B0604020202020204" pitchFamily="34" charset="0"/>
              <a:buChar char="•"/>
              <a:defRPr/>
            </a:pPr>
            <a:r>
              <a:rPr lang="en-US" sz="1200" kern="0" dirty="0">
                <a:latin typeface="Trebuchet MS" panose="020B0603020202020204" pitchFamily="34" charset="0"/>
              </a:rPr>
              <a:t>The “One-Day Outlier” For Commerce		29-30 </a:t>
            </a:r>
            <a:endParaRPr kumimoji="0" lang="en-US" sz="1200" i="0" u="none" strike="noStrike" kern="0" cap="none" spc="0" normalizeH="0" baseline="0" noProof="0" dirty="0">
              <a:ln>
                <a:noFill/>
              </a:ln>
              <a:effectLst/>
              <a:uLnTx/>
              <a:uFillTx/>
              <a:latin typeface="Trebuchet MS" panose="020B0603020202020204" pitchFamily="34" charset="0"/>
              <a:ea typeface="+mn-ea"/>
              <a:cs typeface="+mn-cs"/>
            </a:endParaRPr>
          </a:p>
          <a:p>
            <a:pPr lvl="1" defTabSz="914400">
              <a:defRPr/>
            </a:pPr>
            <a:endParaRPr kumimoji="0" lang="en-US" sz="1400" b="1" i="0" u="none" strike="noStrike" kern="0" cap="none" spc="0" normalizeH="0" baseline="0" noProof="0" dirty="0">
              <a:ln>
                <a:noFill/>
              </a:ln>
              <a:effectLst/>
              <a:uLnTx/>
              <a:uFillTx/>
              <a:latin typeface="Trebuchet MS" panose="020B0603020202020204" pitchFamily="34" charset="0"/>
              <a:ea typeface="+mn-ea"/>
              <a:cs typeface="+mn-cs"/>
            </a:endParaRPr>
          </a:p>
          <a:p>
            <a:pPr lvl="1" defTabSz="914400">
              <a:defRPr/>
            </a:pPr>
            <a:r>
              <a:rPr kumimoji="0" lang="en-US" sz="1600" b="1" u="sng" strike="noStrike" kern="0" cap="none" spc="0" normalizeH="0" baseline="0" noProof="0" dirty="0">
                <a:ln>
                  <a:noFill/>
                </a:ln>
                <a:effectLst/>
                <a:uLnTx/>
                <a:uFillTx/>
                <a:latin typeface="Trebuchet MS" panose="020B0603020202020204" pitchFamily="34" charset="0"/>
                <a:ea typeface="+mn-ea"/>
                <a:cs typeface="+mn-cs"/>
              </a:rPr>
              <a:t>Communal Experiences</a:t>
            </a:r>
            <a:r>
              <a:rPr lang="en-US" sz="1600" b="1" kern="0" dirty="0">
                <a:latin typeface="Trebuchet MS" panose="020B0603020202020204" pitchFamily="34" charset="0"/>
              </a:rPr>
              <a:t>				31-37</a:t>
            </a:r>
          </a:p>
          <a:p>
            <a:pPr marL="1200150" lvl="2" indent="-285750" defTabSz="914400">
              <a:buFont typeface="Arial" panose="020B0604020202020204" pitchFamily="34" charset="0"/>
              <a:buChar char="•"/>
              <a:defRPr/>
            </a:pPr>
            <a:r>
              <a:rPr lang="en-US" sz="1200" kern="0" dirty="0">
                <a:latin typeface="Trebuchet MS" panose="020B0603020202020204" pitchFamily="34" charset="0"/>
              </a:rPr>
              <a:t>In-Home Gatherings				32-34</a:t>
            </a:r>
          </a:p>
          <a:p>
            <a:pPr marL="1200150" lvl="2" indent="-285750" defTabSz="914400">
              <a:buFont typeface="Arial" panose="020B0604020202020204" pitchFamily="34" charset="0"/>
              <a:buChar char="•"/>
              <a:defRPr/>
            </a:pPr>
            <a:r>
              <a:rPr lang="en-US" sz="1200" kern="0" dirty="0">
                <a:latin typeface="Trebuchet MS" panose="020B0603020202020204" pitchFamily="34" charset="0"/>
              </a:rPr>
              <a:t>Out-Of-Home Get-Togethers			35-37</a:t>
            </a:r>
          </a:p>
          <a:p>
            <a:pPr lvl="0" defTabSz="914400">
              <a:defRPr/>
            </a:pPr>
            <a:endParaRPr lang="en-US" sz="1600" b="1" kern="0" dirty="0">
              <a:latin typeface="Trebuchet MS" panose="020B0603020202020204" pitchFamily="34" charset="0"/>
            </a:endParaRPr>
          </a:p>
          <a:p>
            <a:pPr lvl="0" defTabSz="914400">
              <a:defRPr/>
            </a:pPr>
            <a:r>
              <a:rPr kumimoji="0" lang="en-US" sz="1600" b="1" i="1" u="none" strike="noStrike" kern="0" cap="none" spc="0" normalizeH="0" baseline="0" noProof="0" dirty="0">
                <a:ln>
                  <a:noFill/>
                </a:ln>
                <a:effectLst/>
                <a:uLnTx/>
                <a:uFillTx/>
                <a:latin typeface="Trebuchet MS" panose="020B0603020202020204" pitchFamily="34" charset="0"/>
                <a:ea typeface="+mn-ea"/>
                <a:cs typeface="+mn-cs"/>
              </a:rPr>
              <a:t>…Like TV’s Premium </a:t>
            </a:r>
            <a:r>
              <a:rPr lang="en-US" sz="1600" b="1" i="1" kern="0" dirty="0">
                <a:latin typeface="Trebuchet MS" panose="020B0603020202020204" pitchFamily="34" charset="0"/>
              </a:rPr>
              <a:t>Video-At-Scale</a:t>
            </a:r>
          </a:p>
          <a:p>
            <a:pPr lvl="0" defTabSz="914400">
              <a:defRPr/>
            </a:pPr>
            <a:endParaRPr kumimoji="0" lang="en-US" b="1" i="1" u="none" strike="noStrike" kern="0" cap="none" spc="0" normalizeH="0" baseline="0" noProof="0" dirty="0">
              <a:ln>
                <a:noFill/>
              </a:ln>
              <a:effectLst/>
              <a:uLnTx/>
              <a:uFillTx/>
              <a:latin typeface="Trebuchet MS" panose="020B0603020202020204" pitchFamily="34" charset="0"/>
              <a:ea typeface="+mn-ea"/>
              <a:cs typeface="+mn-cs"/>
            </a:endParaRPr>
          </a:p>
          <a:p>
            <a:pPr lvl="0" defTabSz="914400">
              <a:defRPr/>
            </a:pPr>
            <a:r>
              <a:rPr lang="en-US" sz="1600" b="1" kern="0" dirty="0">
                <a:latin typeface="Trebuchet MS" panose="020B0603020202020204" pitchFamily="34" charset="0"/>
              </a:rPr>
              <a:t>Conclusion					38-39</a:t>
            </a:r>
          </a:p>
          <a:p>
            <a:pPr lvl="0" defTabSz="914400">
              <a:defRPr/>
            </a:pPr>
            <a:endParaRPr lang="en-US" b="1" kern="0" dirty="0">
              <a:latin typeface="Trebuchet MS" panose="020B0603020202020204" pitchFamily="34" charset="0"/>
            </a:endParaRPr>
          </a:p>
          <a:p>
            <a:pPr lvl="0" defTabSz="914400">
              <a:defRPr/>
            </a:pPr>
            <a:r>
              <a:rPr lang="en-US" sz="1600" b="1" kern="0" dirty="0">
                <a:latin typeface="Trebuchet MS" panose="020B0603020202020204" pitchFamily="34" charset="0"/>
              </a:rPr>
              <a:t>Contact Information				40</a:t>
            </a:r>
            <a:endParaRPr kumimoji="0" lang="en-US" sz="1600" b="1" u="none" strike="noStrike" kern="0" cap="none" spc="0" normalizeH="0" baseline="0" noProof="0" dirty="0">
              <a:ln>
                <a:noFill/>
              </a:ln>
              <a:effectLst/>
              <a:uLnTx/>
              <a:uFillTx/>
              <a:latin typeface="Trebuchet MS" panose="020B0603020202020204" pitchFamily="34" charset="0"/>
              <a:ea typeface="+mn-ea"/>
              <a:cs typeface="+mn-cs"/>
            </a:endParaRPr>
          </a:p>
        </p:txBody>
      </p:sp>
      <p:sp>
        <p:nvSpPr>
          <p:cNvPr id="4" name="Text Placeholder 4">
            <a:extLst>
              <a:ext uri="{FF2B5EF4-FFF2-40B4-BE49-F238E27FC236}">
                <a16:creationId xmlns:a16="http://schemas.microsoft.com/office/drawing/2014/main" id="{C45E2842-8778-49BD-8590-E0766A87CDE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95810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F4ED27C7-51F0-4504-9360-6B1F48F4E581}"/>
              </a:ext>
            </a:extLst>
          </p:cNvPr>
          <p:cNvPicPr>
            <a:picLocks noChangeAspect="1"/>
          </p:cNvPicPr>
          <p:nvPr/>
        </p:nvPicPr>
        <p:blipFill>
          <a:blip r:embed="rId2"/>
          <a:stretch>
            <a:fillRect/>
          </a:stretch>
        </p:blipFill>
        <p:spPr>
          <a:xfrm>
            <a:off x="5747131" y="4466354"/>
            <a:ext cx="1975575" cy="1225937"/>
          </a:xfrm>
          <a:prstGeom prst="rect">
            <a:avLst/>
          </a:prstGeom>
          <a:ln>
            <a:solidFill>
              <a:schemeClr val="tx1"/>
            </a:solidFill>
          </a:ln>
        </p:spPr>
      </p:pic>
      <p:pic>
        <p:nvPicPr>
          <p:cNvPr id="47" name="Picture 46">
            <a:extLst>
              <a:ext uri="{FF2B5EF4-FFF2-40B4-BE49-F238E27FC236}">
                <a16:creationId xmlns:a16="http://schemas.microsoft.com/office/drawing/2014/main" id="{F8AF7E7D-0A69-4B4C-8C00-BD0F97174D2F}"/>
              </a:ext>
            </a:extLst>
          </p:cNvPr>
          <p:cNvPicPr>
            <a:picLocks noChangeAspect="1"/>
          </p:cNvPicPr>
          <p:nvPr/>
        </p:nvPicPr>
        <p:blipFill>
          <a:blip r:embed="rId3"/>
          <a:stretch>
            <a:fillRect/>
          </a:stretch>
        </p:blipFill>
        <p:spPr>
          <a:xfrm>
            <a:off x="3637270" y="4466354"/>
            <a:ext cx="1948721" cy="1225938"/>
          </a:xfrm>
          <a:prstGeom prst="rect">
            <a:avLst/>
          </a:prstGeom>
          <a:ln>
            <a:solidFill>
              <a:schemeClr val="tx1"/>
            </a:solidFill>
          </a:ln>
        </p:spPr>
      </p:pic>
      <p:pic>
        <p:nvPicPr>
          <p:cNvPr id="46" name="Picture 45">
            <a:extLst>
              <a:ext uri="{FF2B5EF4-FFF2-40B4-BE49-F238E27FC236}">
                <a16:creationId xmlns:a16="http://schemas.microsoft.com/office/drawing/2014/main" id="{CD620937-5CDA-4C65-9934-761705FF0C6C}"/>
              </a:ext>
            </a:extLst>
          </p:cNvPr>
          <p:cNvPicPr>
            <a:picLocks noChangeAspect="1"/>
          </p:cNvPicPr>
          <p:nvPr/>
        </p:nvPicPr>
        <p:blipFill>
          <a:blip r:embed="rId4"/>
          <a:stretch>
            <a:fillRect/>
          </a:stretch>
        </p:blipFill>
        <p:spPr>
          <a:xfrm>
            <a:off x="1538477" y="4476987"/>
            <a:ext cx="1928866" cy="1215305"/>
          </a:xfrm>
          <a:prstGeom prst="rect">
            <a:avLst/>
          </a:prstGeom>
          <a:ln>
            <a:solidFill>
              <a:schemeClr val="tx1"/>
            </a:solidFill>
          </a:ln>
        </p:spPr>
      </p:pic>
      <p:pic>
        <p:nvPicPr>
          <p:cNvPr id="44" name="Picture 43">
            <a:extLst>
              <a:ext uri="{FF2B5EF4-FFF2-40B4-BE49-F238E27FC236}">
                <a16:creationId xmlns:a16="http://schemas.microsoft.com/office/drawing/2014/main" id="{92EC2AEC-907D-4CFD-B4A9-068CAC7F4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5429" y="2859220"/>
            <a:ext cx="1928332" cy="1238719"/>
          </a:xfrm>
          <a:prstGeom prst="rect">
            <a:avLst/>
          </a:prstGeom>
          <a:ln>
            <a:solidFill>
              <a:schemeClr val="tx1"/>
            </a:solidFill>
          </a:ln>
        </p:spPr>
      </p:pic>
      <p:pic>
        <p:nvPicPr>
          <p:cNvPr id="43" name="Picture 42">
            <a:extLst>
              <a:ext uri="{FF2B5EF4-FFF2-40B4-BE49-F238E27FC236}">
                <a16:creationId xmlns:a16="http://schemas.microsoft.com/office/drawing/2014/main" id="{EE59F5DC-3067-4F2A-8853-79A22E6ADA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4262" y="2859220"/>
            <a:ext cx="1958232" cy="1241608"/>
          </a:xfrm>
          <a:prstGeom prst="rect">
            <a:avLst/>
          </a:prstGeom>
          <a:ln>
            <a:solidFill>
              <a:schemeClr val="tx1"/>
            </a:solidFill>
          </a:ln>
        </p:spPr>
      </p:pic>
      <p:pic>
        <p:nvPicPr>
          <p:cNvPr id="41" name="Picture 40">
            <a:extLst>
              <a:ext uri="{FF2B5EF4-FFF2-40B4-BE49-F238E27FC236}">
                <a16:creationId xmlns:a16="http://schemas.microsoft.com/office/drawing/2014/main" id="{18B19E9B-B91F-4660-B0A2-843F8F66E4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12503" y="2861698"/>
            <a:ext cx="1932574" cy="1235884"/>
          </a:xfrm>
          <a:prstGeom prst="rect">
            <a:avLst/>
          </a:prstGeom>
          <a:ln>
            <a:solidFill>
              <a:schemeClr val="tx1"/>
            </a:solidFill>
          </a:ln>
        </p:spPr>
      </p:pic>
      <p:pic>
        <p:nvPicPr>
          <p:cNvPr id="40" name="Picture 39">
            <a:extLst>
              <a:ext uri="{FF2B5EF4-FFF2-40B4-BE49-F238E27FC236}">
                <a16:creationId xmlns:a16="http://schemas.microsoft.com/office/drawing/2014/main" id="{36F06F03-9510-47E4-BE78-F799B573A33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4911" y="2886272"/>
            <a:ext cx="1943457" cy="1189951"/>
          </a:xfrm>
          <a:prstGeom prst="rect">
            <a:avLst/>
          </a:prstGeom>
          <a:ln>
            <a:solidFill>
              <a:schemeClr val="tx1"/>
            </a:solidFill>
          </a:ln>
        </p:spPr>
      </p:pic>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306737"/>
            <a:ext cx="8805334" cy="860728"/>
          </a:xfrm>
        </p:spPr>
        <p:txBody>
          <a:bodyPr/>
          <a:lstStyle/>
          <a:p>
            <a:r>
              <a:rPr lang="en-US" dirty="0"/>
              <a:t>Beyond TV, Reality Cooking Show Contestants Have Been Making Their Mark Recently With Their Own Restaurants</a:t>
            </a:r>
          </a:p>
        </p:txBody>
      </p:sp>
      <p:pic>
        <p:nvPicPr>
          <p:cNvPr id="6" name="Picture 5">
            <a:extLst>
              <a:ext uri="{FF2B5EF4-FFF2-40B4-BE49-F238E27FC236}">
                <a16:creationId xmlns:a16="http://schemas.microsoft.com/office/drawing/2014/main" id="{851FFA57-D923-4843-B805-830F1B0DDC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5123" y="1225404"/>
            <a:ext cx="1928866" cy="1216182"/>
          </a:xfrm>
          <a:prstGeom prst="rect">
            <a:avLst/>
          </a:prstGeom>
          <a:ln>
            <a:solidFill>
              <a:schemeClr val="tx1"/>
            </a:solidFill>
          </a:ln>
        </p:spPr>
      </p:pic>
      <p:sp>
        <p:nvSpPr>
          <p:cNvPr id="7" name="TextBox 6">
            <a:extLst>
              <a:ext uri="{FF2B5EF4-FFF2-40B4-BE49-F238E27FC236}">
                <a16:creationId xmlns:a16="http://schemas.microsoft.com/office/drawing/2014/main" id="{98923380-A5E4-4374-89F9-02F4B628FE50}"/>
              </a:ext>
            </a:extLst>
          </p:cNvPr>
          <p:cNvSpPr txBox="1"/>
          <p:nvPr/>
        </p:nvSpPr>
        <p:spPr>
          <a:xfrm>
            <a:off x="278774" y="2430949"/>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Richard </a:t>
            </a:r>
            <a:r>
              <a:rPr kumimoji="0" lang="en-US" sz="800" b="1" i="0" u="none" strike="noStrike" kern="1200" cap="none" spc="0" normalizeH="0" baseline="0" noProof="0" dirty="0" err="1">
                <a:ln>
                  <a:noFill/>
                </a:ln>
                <a:solidFill>
                  <a:prstClr val="black"/>
                </a:solidFill>
                <a:effectLst/>
                <a:uLnTx/>
                <a:uFillTx/>
                <a:latin typeface="Trebuchet MS"/>
                <a:ea typeface="+mn-ea"/>
                <a:cs typeface="+mn-cs"/>
              </a:rPr>
              <a:t>Blais</a:t>
            </a:r>
            <a:r>
              <a:rPr kumimoji="0" lang="en-US" sz="800" b="1" i="0" u="none" strike="noStrike" kern="1200" cap="none" spc="0" normalizeH="0" baseline="0" noProof="0" dirty="0">
                <a:ln>
                  <a:noFill/>
                </a:ln>
                <a:solidFill>
                  <a:prstClr val="black"/>
                </a:solidFill>
                <a:effectLst/>
                <a:uLnTx/>
                <a:uFillTx/>
                <a:latin typeface="Trebuchet MS"/>
                <a:ea typeface="+mn-ea"/>
                <a:cs typeface="+mn-cs"/>
              </a:rPr>
              <a:t> – </a:t>
            </a:r>
            <a:r>
              <a:rPr kumimoji="0" lang="en-US" sz="800" b="1" i="1" u="none" strike="noStrike" kern="1200" cap="none" spc="0" normalizeH="0" baseline="0" noProof="0" dirty="0">
                <a:ln>
                  <a:noFill/>
                </a:ln>
                <a:solidFill>
                  <a:prstClr val="black"/>
                </a:solidFill>
                <a:effectLst/>
                <a:uLnTx/>
                <a:uFillTx/>
                <a:latin typeface="Trebuchet MS"/>
                <a:ea typeface="+mn-ea"/>
                <a:cs typeface="+mn-cs"/>
              </a:rPr>
              <a:t>Top Chef</a:t>
            </a:r>
            <a:r>
              <a:rPr kumimoji="0" lang="en-US" sz="800" b="1" i="0" u="none" strike="noStrike" kern="1200" cap="none" spc="0" normalizeH="0" baseline="0" noProof="0" dirty="0">
                <a:ln>
                  <a:noFill/>
                </a:ln>
                <a:solidFill>
                  <a:prstClr val="black"/>
                </a:solidFill>
                <a:effectLst/>
                <a:uLnTx/>
                <a:uFillTx/>
                <a:latin typeface="Trebuchet MS"/>
                <a:ea typeface="+mn-ea"/>
                <a:cs typeface="+mn-cs"/>
              </a:rPr>
              <a:t> Winner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Juniper And Ivy – San Diego</a:t>
            </a:r>
          </a:p>
        </p:txBody>
      </p:sp>
      <p:pic>
        <p:nvPicPr>
          <p:cNvPr id="10" name="Picture 9">
            <a:extLst>
              <a:ext uri="{FF2B5EF4-FFF2-40B4-BE49-F238E27FC236}">
                <a16:creationId xmlns:a16="http://schemas.microsoft.com/office/drawing/2014/main" id="{5ECC701E-A456-4505-9407-B8A52D16C5EC}"/>
              </a:ext>
            </a:extLst>
          </p:cNvPr>
          <p:cNvPicPr>
            <a:picLocks noChangeAspect="1"/>
          </p:cNvPicPr>
          <p:nvPr/>
        </p:nvPicPr>
        <p:blipFill>
          <a:blip r:embed="rId10"/>
          <a:stretch>
            <a:fillRect/>
          </a:stretch>
        </p:blipFill>
        <p:spPr>
          <a:xfrm>
            <a:off x="2512503" y="1225403"/>
            <a:ext cx="1928866" cy="1216182"/>
          </a:xfrm>
          <a:prstGeom prst="rect">
            <a:avLst/>
          </a:prstGeom>
          <a:ln>
            <a:solidFill>
              <a:schemeClr val="tx1"/>
            </a:solidFill>
          </a:ln>
        </p:spPr>
      </p:pic>
      <p:sp>
        <p:nvSpPr>
          <p:cNvPr id="11" name="TextBox 10">
            <a:extLst>
              <a:ext uri="{FF2B5EF4-FFF2-40B4-BE49-F238E27FC236}">
                <a16:creationId xmlns:a16="http://schemas.microsoft.com/office/drawing/2014/main" id="{56C1460B-93CE-4D72-8BB6-0DD17FC63592}"/>
              </a:ext>
            </a:extLst>
          </p:cNvPr>
          <p:cNvSpPr txBox="1"/>
          <p:nvPr/>
        </p:nvSpPr>
        <p:spPr>
          <a:xfrm>
            <a:off x="2502574" y="2415396"/>
            <a:ext cx="1910806" cy="46166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Jeff McInnis &amp; Janine Booth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Top Chef</a:t>
            </a:r>
            <a:r>
              <a:rPr kumimoji="0" lang="en-US" sz="800" b="1" i="0" u="none" strike="noStrike" kern="1200" cap="none" spc="0" normalizeH="0" baseline="0" noProof="0" dirty="0">
                <a:ln>
                  <a:noFill/>
                </a:ln>
                <a:solidFill>
                  <a:prstClr val="black"/>
                </a:solidFill>
                <a:effectLst/>
                <a:uLnTx/>
                <a:uFillTx/>
                <a:latin typeface="Trebuchet MS"/>
                <a:ea typeface="+mn-ea"/>
                <a:cs typeface="+mn-cs"/>
              </a:rPr>
              <a:t> Contestants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Root &amp; Bone</a:t>
            </a:r>
            <a:r>
              <a:rPr kumimoji="0" lang="en-US" sz="800" b="1" i="1" u="none" strike="noStrike" kern="1200" cap="none" spc="0" normalizeH="0" baseline="0" noProof="0" dirty="0">
                <a:ln>
                  <a:noFill/>
                </a:ln>
                <a:solidFill>
                  <a:prstClr val="black"/>
                </a:solidFill>
                <a:effectLst/>
                <a:uLnTx/>
                <a:uFillTx/>
                <a:latin typeface="Trebuchet MS"/>
                <a:ea typeface="+mn-ea"/>
                <a:cs typeface="+mn-cs"/>
              </a:rPr>
              <a:t> – New York City</a:t>
            </a:r>
          </a:p>
        </p:txBody>
      </p:sp>
      <p:pic>
        <p:nvPicPr>
          <p:cNvPr id="12" name="Picture 11">
            <a:extLst>
              <a:ext uri="{FF2B5EF4-FFF2-40B4-BE49-F238E27FC236}">
                <a16:creationId xmlns:a16="http://schemas.microsoft.com/office/drawing/2014/main" id="{0FE96A84-F78B-4D84-ABF5-D0732D5D9C3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39883" y="1202330"/>
            <a:ext cx="1938799" cy="1239255"/>
          </a:xfrm>
          <a:prstGeom prst="rect">
            <a:avLst/>
          </a:prstGeom>
          <a:ln>
            <a:solidFill>
              <a:schemeClr val="tx1"/>
            </a:solidFill>
          </a:ln>
        </p:spPr>
      </p:pic>
      <p:sp>
        <p:nvSpPr>
          <p:cNvPr id="13" name="TextBox 12">
            <a:extLst>
              <a:ext uri="{FF2B5EF4-FFF2-40B4-BE49-F238E27FC236}">
                <a16:creationId xmlns:a16="http://schemas.microsoft.com/office/drawing/2014/main" id="{F03B6D7E-B7B0-4C58-A8BB-A251413B8080}"/>
              </a:ext>
            </a:extLst>
          </p:cNvPr>
          <p:cNvSpPr txBox="1"/>
          <p:nvPr/>
        </p:nvSpPr>
        <p:spPr>
          <a:xfrm>
            <a:off x="4536648" y="2406065"/>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Stephanie Izard – </a:t>
            </a:r>
            <a:r>
              <a:rPr kumimoji="0" lang="en-US" sz="800" b="1" i="1" u="none" strike="noStrike" kern="1200" cap="none" spc="0" normalizeH="0" baseline="0" noProof="0" dirty="0">
                <a:ln>
                  <a:noFill/>
                </a:ln>
                <a:solidFill>
                  <a:prstClr val="black"/>
                </a:solidFill>
                <a:effectLst/>
                <a:uLnTx/>
                <a:uFillTx/>
                <a:latin typeface="Trebuchet MS"/>
                <a:ea typeface="+mn-ea"/>
                <a:cs typeface="+mn-cs"/>
              </a:rPr>
              <a:t>Top Chef</a:t>
            </a:r>
            <a:r>
              <a:rPr kumimoji="0" lang="en-US" sz="800" b="1" i="0" u="none" strike="noStrike" kern="1200" cap="none" spc="0" normalizeH="0" baseline="0" noProof="0" dirty="0">
                <a:ln>
                  <a:noFill/>
                </a:ln>
                <a:solidFill>
                  <a:prstClr val="black"/>
                </a:solidFill>
                <a:effectLst/>
                <a:uLnTx/>
                <a:uFillTx/>
                <a:latin typeface="Trebuchet MS"/>
                <a:ea typeface="+mn-ea"/>
                <a:cs typeface="+mn-cs"/>
              </a:rPr>
              <a:t> Contestant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The Girl &amp; The Goat - Chicago</a:t>
            </a:r>
          </a:p>
        </p:txBody>
      </p:sp>
      <p:pic>
        <p:nvPicPr>
          <p:cNvPr id="14" name="Picture 13">
            <a:extLst>
              <a:ext uri="{FF2B5EF4-FFF2-40B4-BE49-F238E27FC236}">
                <a16:creationId xmlns:a16="http://schemas.microsoft.com/office/drawing/2014/main" id="{AC1E42D4-5BD6-4690-98F4-786ED7ABC34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48610" y="1202332"/>
            <a:ext cx="1966788" cy="1239254"/>
          </a:xfrm>
          <a:prstGeom prst="rect">
            <a:avLst/>
          </a:prstGeom>
          <a:ln>
            <a:solidFill>
              <a:schemeClr val="tx1"/>
            </a:solidFill>
          </a:ln>
        </p:spPr>
      </p:pic>
      <p:sp>
        <p:nvSpPr>
          <p:cNvPr id="15" name="TextBox 14">
            <a:extLst>
              <a:ext uri="{FF2B5EF4-FFF2-40B4-BE49-F238E27FC236}">
                <a16:creationId xmlns:a16="http://schemas.microsoft.com/office/drawing/2014/main" id="{DB9A9CD5-2EE3-43CB-B291-C5BCCDEE08A0}"/>
              </a:ext>
            </a:extLst>
          </p:cNvPr>
          <p:cNvSpPr txBox="1"/>
          <p:nvPr/>
        </p:nvSpPr>
        <p:spPr>
          <a:xfrm>
            <a:off x="6648480" y="2409174"/>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Hosea Rosenberg – </a:t>
            </a:r>
            <a:r>
              <a:rPr kumimoji="0" lang="en-US" sz="800" b="1" i="1" u="none" strike="noStrike" kern="1200" cap="none" spc="0" normalizeH="0" baseline="0" noProof="0" dirty="0">
                <a:ln>
                  <a:noFill/>
                </a:ln>
                <a:solidFill>
                  <a:prstClr val="black"/>
                </a:solidFill>
                <a:effectLst/>
                <a:uLnTx/>
                <a:uFillTx/>
                <a:latin typeface="Trebuchet MS"/>
                <a:ea typeface="+mn-ea"/>
                <a:cs typeface="+mn-cs"/>
              </a:rPr>
              <a:t>Top Chef</a:t>
            </a:r>
            <a:r>
              <a:rPr kumimoji="0" lang="en-US" sz="800" b="1" i="0" u="none" strike="noStrike" kern="1200" cap="none" spc="0" normalizeH="0" baseline="0" noProof="0" dirty="0">
                <a:ln>
                  <a:noFill/>
                </a:ln>
                <a:solidFill>
                  <a:prstClr val="black"/>
                </a:solidFill>
                <a:effectLst/>
                <a:uLnTx/>
                <a:uFillTx/>
                <a:latin typeface="Trebuchet MS"/>
                <a:ea typeface="+mn-ea"/>
                <a:cs typeface="+mn-cs"/>
              </a:rPr>
              <a:t> Winner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Blackbelly – Boulder, CO</a:t>
            </a:r>
          </a:p>
        </p:txBody>
      </p:sp>
      <p:sp>
        <p:nvSpPr>
          <p:cNvPr id="17" name="TextBox 16">
            <a:extLst>
              <a:ext uri="{FF2B5EF4-FFF2-40B4-BE49-F238E27FC236}">
                <a16:creationId xmlns:a16="http://schemas.microsoft.com/office/drawing/2014/main" id="{F02809CA-BDD6-4EDD-9715-7A61B3370FFA}"/>
              </a:ext>
            </a:extLst>
          </p:cNvPr>
          <p:cNvSpPr txBox="1"/>
          <p:nvPr/>
        </p:nvSpPr>
        <p:spPr>
          <a:xfrm>
            <a:off x="207842" y="4076224"/>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Leah Cohen</a:t>
            </a:r>
            <a:r>
              <a:rPr kumimoji="0" lang="en-US" sz="800" b="1" i="0" u="none" strike="noStrike" kern="1200" cap="none" spc="0" normalizeH="0" baseline="0" noProof="0" dirty="0">
                <a:ln>
                  <a:noFill/>
                </a:ln>
                <a:solidFill>
                  <a:prstClr val="black"/>
                </a:solidFill>
                <a:effectLst/>
                <a:uLnTx/>
                <a:uFillTx/>
                <a:latin typeface="Trebuchet MS"/>
                <a:ea typeface="+mn-ea"/>
                <a:cs typeface="+mn-cs"/>
              </a:rPr>
              <a:t> – </a:t>
            </a:r>
            <a:r>
              <a:rPr kumimoji="0" lang="en-US" sz="800" b="1" i="1" u="none" strike="noStrike" kern="1200" cap="none" spc="0" normalizeH="0" baseline="0" noProof="0" dirty="0">
                <a:ln>
                  <a:noFill/>
                </a:ln>
                <a:solidFill>
                  <a:prstClr val="black"/>
                </a:solidFill>
                <a:effectLst/>
                <a:uLnTx/>
                <a:uFillTx/>
                <a:latin typeface="Trebuchet MS"/>
                <a:ea typeface="+mn-ea"/>
                <a:cs typeface="+mn-cs"/>
              </a:rPr>
              <a:t>Top Chef</a:t>
            </a:r>
            <a:r>
              <a:rPr kumimoji="0" lang="en-US" sz="800" b="1" i="0" u="none" strike="noStrike" kern="1200" cap="none" spc="0" normalizeH="0" baseline="0" noProof="0" dirty="0">
                <a:ln>
                  <a:noFill/>
                </a:ln>
                <a:solidFill>
                  <a:prstClr val="black"/>
                </a:solidFill>
                <a:effectLst/>
                <a:uLnTx/>
                <a:uFillTx/>
                <a:latin typeface="Trebuchet MS"/>
                <a:ea typeface="+mn-ea"/>
                <a:cs typeface="+mn-cs"/>
              </a:rPr>
              <a:t> Contestant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Pig and Khao – New York City</a:t>
            </a:r>
          </a:p>
        </p:txBody>
      </p:sp>
      <p:sp>
        <p:nvSpPr>
          <p:cNvPr id="19" name="TextBox 18">
            <a:extLst>
              <a:ext uri="{FF2B5EF4-FFF2-40B4-BE49-F238E27FC236}">
                <a16:creationId xmlns:a16="http://schemas.microsoft.com/office/drawing/2014/main" id="{B89413E6-DD62-4977-9485-6A121D0DC3C9}"/>
              </a:ext>
            </a:extLst>
          </p:cNvPr>
          <p:cNvSpPr txBox="1"/>
          <p:nvPr/>
        </p:nvSpPr>
        <p:spPr>
          <a:xfrm>
            <a:off x="2282352" y="4088664"/>
            <a:ext cx="2342581"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Bryan &amp; Michael </a:t>
            </a:r>
            <a:r>
              <a:rPr kumimoji="0" lang="en-US" sz="800" b="1" i="0" u="none" strike="noStrike" kern="1200" cap="none" spc="0" normalizeH="0" baseline="0" noProof="0" dirty="0" err="1">
                <a:ln>
                  <a:noFill/>
                </a:ln>
                <a:solidFill>
                  <a:prstClr val="black"/>
                </a:solidFill>
                <a:effectLst/>
                <a:uLnTx/>
                <a:uFillTx/>
                <a:latin typeface="Trebuchet MS"/>
                <a:ea typeface="+mn-ea"/>
                <a:cs typeface="+mn-cs"/>
              </a:rPr>
              <a:t>Voltaggio</a:t>
            </a:r>
            <a:r>
              <a:rPr kumimoji="0" lang="en-US" sz="800" b="1" i="0" u="none" strike="noStrike" kern="1200" cap="none" spc="0" normalizeH="0" baseline="0" noProof="0" dirty="0">
                <a:ln>
                  <a:noFill/>
                </a:ln>
                <a:solidFill>
                  <a:prstClr val="black"/>
                </a:solidFill>
                <a:effectLst/>
                <a:uLnTx/>
                <a:uFillTx/>
                <a:latin typeface="Trebuchet MS"/>
                <a:ea typeface="+mn-ea"/>
                <a:cs typeface="+mn-cs"/>
              </a:rPr>
              <a:t> – </a:t>
            </a:r>
            <a:r>
              <a:rPr kumimoji="0" lang="en-US" sz="800" b="1" i="1" u="none" strike="noStrike" kern="1200" cap="none" spc="0" normalizeH="0" baseline="0" noProof="0" dirty="0">
                <a:ln>
                  <a:noFill/>
                </a:ln>
                <a:solidFill>
                  <a:prstClr val="black"/>
                </a:solidFill>
                <a:effectLst/>
                <a:uLnTx/>
                <a:uFillTx/>
                <a:latin typeface="Trebuchet MS"/>
                <a:ea typeface="+mn-ea"/>
                <a:cs typeface="+mn-cs"/>
              </a:rPr>
              <a:t>Top Chef</a:t>
            </a:r>
            <a:r>
              <a:rPr kumimoji="0" lang="en-US" sz="800" b="1" i="0" u="none" strike="noStrike" kern="1200" cap="none" spc="0" normalizeH="0" baseline="0" noProof="0" dirty="0">
                <a:ln>
                  <a:noFill/>
                </a:ln>
                <a:solidFill>
                  <a:prstClr val="black"/>
                </a:solidFill>
                <a:effectLst/>
                <a:uLnTx/>
                <a:uFillTx/>
                <a:latin typeface="Trebuchet MS"/>
                <a:ea typeface="+mn-ea"/>
                <a:cs typeface="+mn-cs"/>
              </a:rPr>
              <a:t> Winner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err="1">
                <a:solidFill>
                  <a:prstClr val="black"/>
                </a:solidFill>
                <a:latin typeface="Trebuchet MS"/>
              </a:rPr>
              <a:t>Voltaggio</a:t>
            </a:r>
            <a:r>
              <a:rPr lang="en-US" sz="800" i="1" dirty="0">
                <a:solidFill>
                  <a:prstClr val="black"/>
                </a:solidFill>
                <a:latin typeface="Trebuchet MS"/>
              </a:rPr>
              <a:t> Brothers – Oxon Hills, MD</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7098E84E-6303-4217-A1A7-9F997BC1187D}"/>
              </a:ext>
            </a:extLst>
          </p:cNvPr>
          <p:cNvSpPr txBox="1"/>
          <p:nvPr/>
        </p:nvSpPr>
        <p:spPr>
          <a:xfrm>
            <a:off x="4452309" y="4070002"/>
            <a:ext cx="2298976"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Carl Dooley – </a:t>
            </a:r>
            <a:r>
              <a:rPr kumimoji="0" lang="en-US" sz="800" b="1" i="1" u="none" strike="noStrike" kern="1200" cap="none" spc="0" normalizeH="0" baseline="0" noProof="0" dirty="0">
                <a:ln>
                  <a:noFill/>
                </a:ln>
                <a:solidFill>
                  <a:prstClr val="black"/>
                </a:solidFill>
                <a:effectLst/>
                <a:uLnTx/>
                <a:uFillTx/>
                <a:latin typeface="Trebuchet MS"/>
                <a:ea typeface="+mn-ea"/>
                <a:cs typeface="+mn-cs"/>
              </a:rPr>
              <a:t>Top Chef</a:t>
            </a:r>
            <a:r>
              <a:rPr kumimoji="0" lang="en-US" sz="800" b="1" i="0" u="none" strike="noStrike" kern="1200" cap="none" spc="0" normalizeH="0" baseline="0" noProof="0" dirty="0">
                <a:ln>
                  <a:noFill/>
                </a:ln>
                <a:solidFill>
                  <a:prstClr val="black"/>
                </a:solidFill>
                <a:effectLst/>
                <a:uLnTx/>
                <a:uFillTx/>
                <a:latin typeface="Trebuchet MS"/>
                <a:ea typeface="+mn-ea"/>
                <a:cs typeface="+mn-cs"/>
              </a:rPr>
              <a:t> Contestant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The Cambridge Table – Cambridge, MA</a:t>
            </a:r>
          </a:p>
        </p:txBody>
      </p:sp>
      <p:sp>
        <p:nvSpPr>
          <p:cNvPr id="23" name="TextBox 22">
            <a:extLst>
              <a:ext uri="{FF2B5EF4-FFF2-40B4-BE49-F238E27FC236}">
                <a16:creationId xmlns:a16="http://schemas.microsoft.com/office/drawing/2014/main" id="{2097F276-05B4-498C-B48A-61EE499FABFB}"/>
              </a:ext>
            </a:extLst>
          </p:cNvPr>
          <p:cNvSpPr txBox="1"/>
          <p:nvPr/>
        </p:nvSpPr>
        <p:spPr>
          <a:xfrm>
            <a:off x="6577548" y="4073111"/>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Dale </a:t>
            </a:r>
            <a:r>
              <a:rPr kumimoji="0" lang="en-US" sz="800" b="1" i="0" u="none" strike="noStrike" kern="1200" cap="none" spc="0" normalizeH="0" baseline="0" noProof="0" dirty="0" err="1">
                <a:ln>
                  <a:noFill/>
                </a:ln>
                <a:solidFill>
                  <a:prstClr val="black"/>
                </a:solidFill>
                <a:effectLst/>
                <a:uLnTx/>
                <a:uFillTx/>
                <a:latin typeface="Trebuchet MS"/>
                <a:ea typeface="+mn-ea"/>
                <a:cs typeface="+mn-cs"/>
              </a:rPr>
              <a:t>Talde</a:t>
            </a:r>
            <a:r>
              <a:rPr kumimoji="0" lang="en-US" sz="800" b="1" i="0" u="none" strike="noStrike" kern="1200" cap="none" spc="0" normalizeH="0" baseline="0" noProof="0" dirty="0">
                <a:ln>
                  <a:noFill/>
                </a:ln>
                <a:solidFill>
                  <a:prstClr val="black"/>
                </a:solidFill>
                <a:effectLst/>
                <a:uLnTx/>
                <a:uFillTx/>
                <a:latin typeface="Trebuchet MS"/>
                <a:ea typeface="+mn-ea"/>
                <a:cs typeface="+mn-cs"/>
              </a:rPr>
              <a:t> – </a:t>
            </a:r>
            <a:r>
              <a:rPr kumimoji="0" lang="en-US" sz="800" b="1" i="1" u="none" strike="noStrike" kern="1200" cap="none" spc="0" normalizeH="0" baseline="0" noProof="0" dirty="0">
                <a:ln>
                  <a:noFill/>
                </a:ln>
                <a:solidFill>
                  <a:prstClr val="black"/>
                </a:solidFill>
                <a:effectLst/>
                <a:uLnTx/>
                <a:uFillTx/>
                <a:latin typeface="Trebuchet MS"/>
                <a:ea typeface="+mn-ea"/>
                <a:cs typeface="+mn-cs"/>
              </a:rPr>
              <a:t>Top Chef</a:t>
            </a:r>
            <a:r>
              <a:rPr kumimoji="0" lang="en-US" sz="800" b="1" i="0" u="none" strike="noStrike" kern="1200" cap="none" spc="0" normalizeH="0" baseline="0" noProof="0" dirty="0">
                <a:ln>
                  <a:noFill/>
                </a:ln>
                <a:solidFill>
                  <a:prstClr val="black"/>
                </a:solidFill>
                <a:effectLst/>
                <a:uLnTx/>
                <a:uFillTx/>
                <a:latin typeface="Trebuchet MS"/>
                <a:ea typeface="+mn-ea"/>
                <a:cs typeface="+mn-cs"/>
              </a:rPr>
              <a:t> Contestant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err="1">
                <a:solidFill>
                  <a:prstClr val="black"/>
                </a:solidFill>
                <a:latin typeface="Trebuchet MS"/>
              </a:rPr>
              <a:t>Talde</a:t>
            </a:r>
            <a:r>
              <a:rPr kumimoji="0" lang="en-US" sz="800" b="1" i="1" u="none" strike="noStrike" kern="1200" cap="none" spc="0" normalizeH="0" baseline="0" noProof="0" dirty="0">
                <a:ln>
                  <a:noFill/>
                </a:ln>
                <a:solidFill>
                  <a:prstClr val="black"/>
                </a:solidFill>
                <a:effectLst/>
                <a:uLnTx/>
                <a:uFillTx/>
                <a:latin typeface="Trebuchet MS"/>
                <a:ea typeface="+mn-ea"/>
                <a:cs typeface="+mn-cs"/>
              </a:rPr>
              <a:t> – Miami, Brooklyn</a:t>
            </a:r>
          </a:p>
        </p:txBody>
      </p:sp>
      <p:sp>
        <p:nvSpPr>
          <p:cNvPr id="25" name="TextBox 24">
            <a:extLst>
              <a:ext uri="{FF2B5EF4-FFF2-40B4-BE49-F238E27FC236}">
                <a16:creationId xmlns:a16="http://schemas.microsoft.com/office/drawing/2014/main" id="{0C12AAD9-B649-47B9-99A6-D97A1A9CC7F3}"/>
              </a:ext>
            </a:extLst>
          </p:cNvPr>
          <p:cNvSpPr txBox="1"/>
          <p:nvPr/>
        </p:nvSpPr>
        <p:spPr>
          <a:xfrm>
            <a:off x="1439488" y="5695405"/>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Brooke Williamson</a:t>
            </a:r>
            <a:r>
              <a:rPr kumimoji="0" lang="en-US" sz="800" b="1" i="0" u="none" strike="noStrike" kern="1200" cap="none" spc="0" normalizeH="0" baseline="0" noProof="0" dirty="0">
                <a:ln>
                  <a:noFill/>
                </a:ln>
                <a:solidFill>
                  <a:prstClr val="black"/>
                </a:solidFill>
                <a:effectLst/>
                <a:uLnTx/>
                <a:uFillTx/>
                <a:latin typeface="Trebuchet MS"/>
                <a:ea typeface="+mn-ea"/>
                <a:cs typeface="+mn-cs"/>
              </a:rPr>
              <a:t> – </a:t>
            </a:r>
            <a:r>
              <a:rPr kumimoji="0" lang="en-US" sz="800" b="1" i="1" u="none" strike="noStrike" kern="1200" cap="none" spc="0" normalizeH="0" baseline="0" noProof="0" dirty="0">
                <a:ln>
                  <a:noFill/>
                </a:ln>
                <a:solidFill>
                  <a:prstClr val="black"/>
                </a:solidFill>
                <a:effectLst/>
                <a:uLnTx/>
                <a:uFillTx/>
                <a:latin typeface="Trebuchet MS"/>
                <a:ea typeface="+mn-ea"/>
                <a:cs typeface="+mn-cs"/>
              </a:rPr>
              <a:t>Top Chef</a:t>
            </a:r>
            <a:r>
              <a:rPr kumimoji="0" lang="en-US" sz="800" b="1" i="0" u="none" strike="noStrike" kern="1200" cap="none" spc="0" normalizeH="0" baseline="0" noProof="0" dirty="0">
                <a:ln>
                  <a:noFill/>
                </a:ln>
                <a:solidFill>
                  <a:prstClr val="black"/>
                </a:solidFill>
                <a:effectLst/>
                <a:uLnTx/>
                <a:uFillTx/>
                <a:latin typeface="Trebuchet MS"/>
                <a:ea typeface="+mn-ea"/>
                <a:cs typeface="+mn-cs"/>
              </a:rPr>
              <a:t> Winner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Hudson House – Redondo Beach, CA</a:t>
            </a:r>
          </a:p>
        </p:txBody>
      </p:sp>
      <p:sp>
        <p:nvSpPr>
          <p:cNvPr id="29" name="TextBox 28">
            <a:extLst>
              <a:ext uri="{FF2B5EF4-FFF2-40B4-BE49-F238E27FC236}">
                <a16:creationId xmlns:a16="http://schemas.microsoft.com/office/drawing/2014/main" id="{C8F20B5B-94BE-4652-9045-42FBDDBB3335}"/>
              </a:ext>
            </a:extLst>
          </p:cNvPr>
          <p:cNvSpPr txBox="1"/>
          <p:nvPr/>
        </p:nvSpPr>
        <p:spPr>
          <a:xfrm>
            <a:off x="3383360" y="5689183"/>
            <a:ext cx="2476259"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Frank </a:t>
            </a:r>
            <a:r>
              <a:rPr kumimoji="0" lang="en-US" sz="800" b="1" i="0" u="none" strike="noStrike" kern="1200" cap="none" spc="0" normalizeH="0" baseline="0" noProof="0" dirty="0" err="1">
                <a:ln>
                  <a:noFill/>
                </a:ln>
                <a:solidFill>
                  <a:prstClr val="black"/>
                </a:solidFill>
                <a:effectLst/>
                <a:uLnTx/>
                <a:uFillTx/>
                <a:latin typeface="Trebuchet MS"/>
                <a:ea typeface="+mn-ea"/>
                <a:cs typeface="+mn-cs"/>
              </a:rPr>
              <a:t>Terzoli</a:t>
            </a:r>
            <a:r>
              <a:rPr kumimoji="0" lang="en-US" sz="800" b="1" i="0" u="none" strike="noStrike" kern="1200" cap="none" spc="0" normalizeH="0" baseline="0" noProof="0" dirty="0">
                <a:ln>
                  <a:noFill/>
                </a:ln>
                <a:solidFill>
                  <a:prstClr val="black"/>
                </a:solidFill>
                <a:effectLst/>
                <a:uLnTx/>
                <a:uFillTx/>
                <a:latin typeface="Trebuchet MS"/>
                <a:ea typeface="+mn-ea"/>
                <a:cs typeface="+mn-cs"/>
              </a:rPr>
              <a:t> – </a:t>
            </a:r>
            <a:r>
              <a:rPr lang="en-US" sz="800" i="1" dirty="0">
                <a:solidFill>
                  <a:prstClr val="black"/>
                </a:solidFill>
                <a:latin typeface="Trebuchet MS"/>
              </a:rPr>
              <a:t>Cutthroat Kitchen</a:t>
            </a:r>
            <a:r>
              <a:rPr kumimoji="0" lang="en-US" sz="800" b="1" i="0" u="none" strike="noStrike" kern="1200" cap="none" spc="0" normalizeH="0" baseline="0" noProof="0" dirty="0">
                <a:ln>
                  <a:noFill/>
                </a:ln>
                <a:solidFill>
                  <a:prstClr val="black"/>
                </a:solidFill>
                <a:effectLst/>
                <a:uLnTx/>
                <a:uFillTx/>
                <a:latin typeface="Trebuchet MS"/>
                <a:ea typeface="+mn-ea"/>
                <a:cs typeface="+mn-cs"/>
              </a:rPr>
              <a:t> Winner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Fishmonger’s Market &amp; Seafood Bar – San Diego</a:t>
            </a:r>
          </a:p>
        </p:txBody>
      </p:sp>
      <p:sp>
        <p:nvSpPr>
          <p:cNvPr id="31" name="TextBox 30">
            <a:extLst>
              <a:ext uri="{FF2B5EF4-FFF2-40B4-BE49-F238E27FC236}">
                <a16:creationId xmlns:a16="http://schemas.microsoft.com/office/drawing/2014/main" id="{A7040232-6A56-47D4-8CFF-C1BA80757F8B}"/>
              </a:ext>
            </a:extLst>
          </p:cNvPr>
          <p:cNvSpPr txBox="1"/>
          <p:nvPr/>
        </p:nvSpPr>
        <p:spPr>
          <a:xfrm>
            <a:off x="5663148" y="5692292"/>
            <a:ext cx="2137850"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Mike Isabella – </a:t>
            </a:r>
            <a:r>
              <a:rPr kumimoji="0" lang="en-US" sz="800" b="1" i="1" u="none" strike="noStrike" kern="1200" cap="none" spc="0" normalizeH="0" baseline="0" noProof="0" dirty="0">
                <a:ln>
                  <a:noFill/>
                </a:ln>
                <a:solidFill>
                  <a:prstClr val="black"/>
                </a:solidFill>
                <a:effectLst/>
                <a:uLnTx/>
                <a:uFillTx/>
                <a:latin typeface="Trebuchet MS"/>
                <a:ea typeface="+mn-ea"/>
                <a:cs typeface="+mn-cs"/>
              </a:rPr>
              <a:t>Top Chef</a:t>
            </a:r>
            <a:r>
              <a:rPr kumimoji="0" lang="en-US" sz="800" b="1" i="0" u="none" strike="noStrike" kern="1200" cap="none" spc="0" normalizeH="0" baseline="0" noProof="0" dirty="0">
                <a:ln>
                  <a:noFill/>
                </a:ln>
                <a:solidFill>
                  <a:prstClr val="black"/>
                </a:solidFill>
                <a:effectLst/>
                <a:uLnTx/>
                <a:uFillTx/>
                <a:latin typeface="Trebuchet MS"/>
                <a:ea typeface="+mn-ea"/>
                <a:cs typeface="+mn-cs"/>
              </a:rPr>
              <a:t> Contestant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Arroz – Washington, DC</a:t>
            </a:r>
          </a:p>
        </p:txBody>
      </p:sp>
      <p:sp>
        <p:nvSpPr>
          <p:cNvPr id="26" name="Text Placeholder 4">
            <a:extLst>
              <a:ext uri="{FF2B5EF4-FFF2-40B4-BE49-F238E27FC236}">
                <a16:creationId xmlns:a16="http://schemas.microsoft.com/office/drawing/2014/main" id="{0E308226-749E-49F9-A662-8A23363C5AF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2156141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CF4A2321-8245-4B4A-BA14-6966D78225FD}"/>
              </a:ext>
            </a:extLst>
          </p:cNvPr>
          <p:cNvGrpSpPr/>
          <p:nvPr/>
        </p:nvGrpSpPr>
        <p:grpSpPr>
          <a:xfrm>
            <a:off x="306455" y="1708524"/>
            <a:ext cx="3053087" cy="719760"/>
            <a:chOff x="626730" y="4106416"/>
            <a:chExt cx="3053087" cy="719760"/>
          </a:xfrm>
        </p:grpSpPr>
        <p:grpSp>
          <p:nvGrpSpPr>
            <p:cNvPr id="33" name="Group 32">
              <a:extLst>
                <a:ext uri="{FF2B5EF4-FFF2-40B4-BE49-F238E27FC236}">
                  <a16:creationId xmlns:a16="http://schemas.microsoft.com/office/drawing/2014/main" id="{E3B5D59A-413E-4F60-8343-6C528D22F1BC}"/>
                </a:ext>
              </a:extLst>
            </p:cNvPr>
            <p:cNvGrpSpPr/>
            <p:nvPr/>
          </p:nvGrpSpPr>
          <p:grpSpPr>
            <a:xfrm>
              <a:off x="626730" y="4106416"/>
              <a:ext cx="3053087" cy="719760"/>
              <a:chOff x="821093" y="4833256"/>
              <a:chExt cx="3743209" cy="809249"/>
            </a:xfrm>
          </p:grpSpPr>
          <p:pic>
            <p:nvPicPr>
              <p:cNvPr id="12" name="Picture 11">
                <a:extLst>
                  <a:ext uri="{FF2B5EF4-FFF2-40B4-BE49-F238E27FC236}">
                    <a16:creationId xmlns:a16="http://schemas.microsoft.com/office/drawing/2014/main" id="{93458899-28C4-48E1-B980-B994EA302A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367" t="58529" r="26735" b="24875"/>
              <a:stretch/>
            </p:blipFill>
            <p:spPr>
              <a:xfrm>
                <a:off x="821093" y="5145320"/>
                <a:ext cx="3743209" cy="497185"/>
              </a:xfrm>
              <a:prstGeom prst="rect">
                <a:avLst/>
              </a:prstGeom>
            </p:spPr>
          </p:pic>
          <p:pic>
            <p:nvPicPr>
              <p:cNvPr id="30" name="Picture 29">
                <a:extLst>
                  <a:ext uri="{FF2B5EF4-FFF2-40B4-BE49-F238E27FC236}">
                    <a16:creationId xmlns:a16="http://schemas.microsoft.com/office/drawing/2014/main" id="{BA90A5A9-DD7C-4E10-9351-A760A76EC3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367" t="29229" r="26735" b="60354"/>
              <a:stretch/>
            </p:blipFill>
            <p:spPr>
              <a:xfrm>
                <a:off x="821093" y="4833256"/>
                <a:ext cx="3666931" cy="312064"/>
              </a:xfrm>
              <a:prstGeom prst="rect">
                <a:avLst/>
              </a:prstGeom>
            </p:spPr>
          </p:pic>
        </p:grpSp>
        <p:sp>
          <p:nvSpPr>
            <p:cNvPr id="47" name="Rectangle 46">
              <a:extLst>
                <a:ext uri="{FF2B5EF4-FFF2-40B4-BE49-F238E27FC236}">
                  <a16:creationId xmlns:a16="http://schemas.microsoft.com/office/drawing/2014/main" id="{0BC30FA3-7E16-4562-9DB5-2D2FB8339E23}"/>
                </a:ext>
              </a:extLst>
            </p:cNvPr>
            <p:cNvSpPr/>
            <p:nvPr/>
          </p:nvSpPr>
          <p:spPr>
            <a:xfrm>
              <a:off x="626730" y="4106416"/>
              <a:ext cx="2990872" cy="71976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9C39D0B0-C43C-4D3E-91FA-DC18B947F8F3}"/>
              </a:ext>
            </a:extLst>
          </p:cNvPr>
          <p:cNvGrpSpPr/>
          <p:nvPr/>
        </p:nvGrpSpPr>
        <p:grpSpPr>
          <a:xfrm>
            <a:off x="308160" y="2553409"/>
            <a:ext cx="3099361" cy="786640"/>
            <a:chOff x="255258" y="1469941"/>
            <a:chExt cx="3099361" cy="786640"/>
          </a:xfrm>
        </p:grpSpPr>
        <p:grpSp>
          <p:nvGrpSpPr>
            <p:cNvPr id="38" name="Group 37">
              <a:extLst>
                <a:ext uri="{FF2B5EF4-FFF2-40B4-BE49-F238E27FC236}">
                  <a16:creationId xmlns:a16="http://schemas.microsoft.com/office/drawing/2014/main" id="{8476FBD2-BA69-478F-92C6-0F724498522C}"/>
                </a:ext>
              </a:extLst>
            </p:cNvPr>
            <p:cNvGrpSpPr/>
            <p:nvPr/>
          </p:nvGrpSpPr>
          <p:grpSpPr>
            <a:xfrm>
              <a:off x="255258" y="1474161"/>
              <a:ext cx="3099361" cy="769931"/>
              <a:chOff x="633886" y="3927709"/>
              <a:chExt cx="5132431" cy="1723332"/>
            </a:xfrm>
          </p:grpSpPr>
          <p:pic>
            <p:nvPicPr>
              <p:cNvPr id="36" name="Picture 35">
                <a:extLst>
                  <a:ext uri="{FF2B5EF4-FFF2-40B4-BE49-F238E27FC236}">
                    <a16:creationId xmlns:a16="http://schemas.microsoft.com/office/drawing/2014/main" id="{70D13AA3-F36C-40D2-A994-D6BBD45D06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311" t="29351" r="26428" b="59679"/>
              <a:stretch/>
            </p:blipFill>
            <p:spPr>
              <a:xfrm>
                <a:off x="633887" y="3927709"/>
                <a:ext cx="5052980" cy="564262"/>
              </a:xfrm>
              <a:prstGeom prst="rect">
                <a:avLst/>
              </a:prstGeom>
            </p:spPr>
          </p:pic>
          <p:pic>
            <p:nvPicPr>
              <p:cNvPr id="37" name="Picture 36">
                <a:extLst>
                  <a:ext uri="{FF2B5EF4-FFF2-40B4-BE49-F238E27FC236}">
                    <a16:creationId xmlns:a16="http://schemas.microsoft.com/office/drawing/2014/main" id="{4E815092-F3A6-4B8F-A6DE-32B7CC71AC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8311" t="45972" r="26428" b="31225"/>
              <a:stretch/>
            </p:blipFill>
            <p:spPr>
              <a:xfrm>
                <a:off x="633886" y="4478169"/>
                <a:ext cx="5132431" cy="1172872"/>
              </a:xfrm>
              <a:prstGeom prst="rect">
                <a:avLst/>
              </a:prstGeom>
            </p:spPr>
          </p:pic>
        </p:grpSp>
        <p:sp>
          <p:nvSpPr>
            <p:cNvPr id="43" name="Rectangle 42">
              <a:extLst>
                <a:ext uri="{FF2B5EF4-FFF2-40B4-BE49-F238E27FC236}">
                  <a16:creationId xmlns:a16="http://schemas.microsoft.com/office/drawing/2014/main" id="{E5E68D5A-9F93-4C12-9CC4-32F136E35082}"/>
                </a:ext>
              </a:extLst>
            </p:cNvPr>
            <p:cNvSpPr/>
            <p:nvPr/>
          </p:nvSpPr>
          <p:spPr>
            <a:xfrm>
              <a:off x="268831" y="1469941"/>
              <a:ext cx="3037809" cy="78664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26124" y="368883"/>
            <a:ext cx="8875832" cy="860728"/>
          </a:xfrm>
        </p:spPr>
        <p:txBody>
          <a:bodyPr/>
          <a:lstStyle/>
          <a:p>
            <a:r>
              <a:rPr lang="en-US" dirty="0">
                <a:solidFill>
                  <a:prstClr val="black"/>
                </a:solidFill>
              </a:rPr>
              <a:t>Celebrity TV Chefs &amp; Reality Show Contestants Have Some </a:t>
            </a:r>
            <a:br>
              <a:rPr lang="en-US" dirty="0">
                <a:solidFill>
                  <a:prstClr val="black"/>
                </a:solidFill>
              </a:rPr>
            </a:br>
            <a:r>
              <a:rPr lang="en-US" dirty="0">
                <a:solidFill>
                  <a:prstClr val="black"/>
                </a:solidFill>
              </a:rPr>
              <a:t>Of The Hottest, Critically Acclaimed, Most Liked Restaurants</a:t>
            </a:r>
          </a:p>
        </p:txBody>
      </p:sp>
      <p:graphicFrame>
        <p:nvGraphicFramePr>
          <p:cNvPr id="10" name="Chart 9">
            <a:extLst>
              <a:ext uri="{FF2B5EF4-FFF2-40B4-BE49-F238E27FC236}">
                <a16:creationId xmlns:a16="http://schemas.microsoft.com/office/drawing/2014/main" id="{90930C62-F759-4FBC-8BC2-15E1B6F8FA95}"/>
              </a:ext>
            </a:extLst>
          </p:cNvPr>
          <p:cNvGraphicFramePr/>
          <p:nvPr>
            <p:extLst>
              <p:ext uri="{D42A27DB-BD31-4B8C-83A1-F6EECF244321}">
                <p14:modId xmlns:p14="http://schemas.microsoft.com/office/powerpoint/2010/main" val="1178097555"/>
              </p:ext>
            </p:extLst>
          </p:nvPr>
        </p:nvGraphicFramePr>
        <p:xfrm>
          <a:off x="5461738" y="1807836"/>
          <a:ext cx="3492759" cy="4064000"/>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 Placeholder 3">
            <a:extLst>
              <a:ext uri="{FF2B5EF4-FFF2-40B4-BE49-F238E27FC236}">
                <a16:creationId xmlns:a16="http://schemas.microsoft.com/office/drawing/2014/main" id="{67E9F805-EE25-4C08-A360-2D2841294C47}"/>
              </a:ext>
            </a:extLst>
          </p:cNvPr>
          <p:cNvSpPr txBox="1">
            <a:spLocks/>
          </p:cNvSpPr>
          <p:nvPr/>
        </p:nvSpPr>
        <p:spPr>
          <a:xfrm>
            <a:off x="321734" y="6584143"/>
            <a:ext cx="7394682" cy="25519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OpenTable rankings as of September 29</a:t>
            </a:r>
            <a:r>
              <a:rPr lang="en-US" sz="800" baseline="30000" dirty="0"/>
              <a:t>th</a:t>
            </a:r>
            <a:r>
              <a:rPr lang="en-US" sz="800" dirty="0"/>
              <a:t>, 2017.  Reservations were checked a week in advance for a Friday @ 8p seating.</a:t>
            </a:r>
          </a:p>
        </p:txBody>
      </p:sp>
      <p:grpSp>
        <p:nvGrpSpPr>
          <p:cNvPr id="35" name="Group 34">
            <a:extLst>
              <a:ext uri="{FF2B5EF4-FFF2-40B4-BE49-F238E27FC236}">
                <a16:creationId xmlns:a16="http://schemas.microsoft.com/office/drawing/2014/main" id="{222694E6-08B8-4FB8-8243-DD58621B7903}"/>
              </a:ext>
            </a:extLst>
          </p:cNvPr>
          <p:cNvGrpSpPr/>
          <p:nvPr/>
        </p:nvGrpSpPr>
        <p:grpSpPr>
          <a:xfrm>
            <a:off x="2325886" y="2778122"/>
            <a:ext cx="2925319" cy="725999"/>
            <a:chOff x="625152" y="2310839"/>
            <a:chExt cx="5038531" cy="1661263"/>
          </a:xfrm>
        </p:grpSpPr>
        <p:pic>
          <p:nvPicPr>
            <p:cNvPr id="32" name="Picture 31">
              <a:extLst>
                <a:ext uri="{FF2B5EF4-FFF2-40B4-BE49-F238E27FC236}">
                  <a16:creationId xmlns:a16="http://schemas.microsoft.com/office/drawing/2014/main" id="{9B9E9F3B-C543-4D1C-ACE8-5AFD89E2F2D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8151" t="46081" r="26748" b="31296"/>
            <a:stretch/>
          </p:blipFill>
          <p:spPr>
            <a:xfrm>
              <a:off x="625152" y="2808514"/>
              <a:ext cx="5038531" cy="1163588"/>
            </a:xfrm>
            <a:prstGeom prst="rect">
              <a:avLst/>
            </a:prstGeom>
          </p:spPr>
        </p:pic>
        <p:pic>
          <p:nvPicPr>
            <p:cNvPr id="34" name="Picture 33">
              <a:extLst>
                <a:ext uri="{FF2B5EF4-FFF2-40B4-BE49-F238E27FC236}">
                  <a16:creationId xmlns:a16="http://schemas.microsoft.com/office/drawing/2014/main" id="{238BBB5E-14E2-446D-A0A1-9085C6D6F9E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8151" t="29883" r="26748" b="60441"/>
            <a:stretch/>
          </p:blipFill>
          <p:spPr>
            <a:xfrm>
              <a:off x="699798" y="2310839"/>
              <a:ext cx="4889240" cy="497675"/>
            </a:xfrm>
            <a:prstGeom prst="rect">
              <a:avLst/>
            </a:prstGeom>
          </p:spPr>
        </p:pic>
      </p:grpSp>
      <p:grpSp>
        <p:nvGrpSpPr>
          <p:cNvPr id="44" name="Group 43">
            <a:extLst>
              <a:ext uri="{FF2B5EF4-FFF2-40B4-BE49-F238E27FC236}">
                <a16:creationId xmlns:a16="http://schemas.microsoft.com/office/drawing/2014/main" id="{64DD2A12-3485-4C31-815A-CBD711E021CA}"/>
              </a:ext>
            </a:extLst>
          </p:cNvPr>
          <p:cNvGrpSpPr/>
          <p:nvPr/>
        </p:nvGrpSpPr>
        <p:grpSpPr>
          <a:xfrm>
            <a:off x="2410357" y="2013692"/>
            <a:ext cx="2802692" cy="608499"/>
            <a:chOff x="2413673" y="1822124"/>
            <a:chExt cx="2802692" cy="608499"/>
          </a:xfrm>
        </p:grpSpPr>
        <p:grpSp>
          <p:nvGrpSpPr>
            <p:cNvPr id="41" name="Group 40">
              <a:extLst>
                <a:ext uri="{FF2B5EF4-FFF2-40B4-BE49-F238E27FC236}">
                  <a16:creationId xmlns:a16="http://schemas.microsoft.com/office/drawing/2014/main" id="{3D329E19-1A44-4595-AD58-9F6A7E24A794}"/>
                </a:ext>
              </a:extLst>
            </p:cNvPr>
            <p:cNvGrpSpPr/>
            <p:nvPr/>
          </p:nvGrpSpPr>
          <p:grpSpPr>
            <a:xfrm>
              <a:off x="2413673" y="1822124"/>
              <a:ext cx="2802692" cy="608499"/>
              <a:chOff x="968115" y="4047581"/>
              <a:chExt cx="5103845" cy="1384845"/>
            </a:xfrm>
          </p:grpSpPr>
          <p:pic>
            <p:nvPicPr>
              <p:cNvPr id="39" name="Picture 38">
                <a:extLst>
                  <a:ext uri="{FF2B5EF4-FFF2-40B4-BE49-F238E27FC236}">
                    <a16:creationId xmlns:a16="http://schemas.microsoft.com/office/drawing/2014/main" id="{6CF48F49-E9BA-4FD5-B7A5-214204EF022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7755" t="28029" r="26429" b="60449"/>
              <a:stretch/>
            </p:blipFill>
            <p:spPr>
              <a:xfrm>
                <a:off x="968115" y="4047581"/>
                <a:ext cx="5103845" cy="592665"/>
              </a:xfrm>
              <a:prstGeom prst="rect">
                <a:avLst/>
              </a:prstGeom>
            </p:spPr>
          </p:pic>
          <p:pic>
            <p:nvPicPr>
              <p:cNvPr id="40" name="Picture 39">
                <a:extLst>
                  <a:ext uri="{FF2B5EF4-FFF2-40B4-BE49-F238E27FC236}">
                    <a16:creationId xmlns:a16="http://schemas.microsoft.com/office/drawing/2014/main" id="{E841FEC0-DB17-41A4-98E5-7095A7A19A4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7755" t="59360" r="26429" b="25238"/>
              <a:stretch/>
            </p:blipFill>
            <p:spPr>
              <a:xfrm>
                <a:off x="968115" y="4640246"/>
                <a:ext cx="5103845" cy="792180"/>
              </a:xfrm>
              <a:prstGeom prst="rect">
                <a:avLst/>
              </a:prstGeom>
            </p:spPr>
          </p:pic>
        </p:grpSp>
        <p:sp>
          <p:nvSpPr>
            <p:cNvPr id="42" name="Rectangle 41">
              <a:extLst>
                <a:ext uri="{FF2B5EF4-FFF2-40B4-BE49-F238E27FC236}">
                  <a16:creationId xmlns:a16="http://schemas.microsoft.com/office/drawing/2014/main" id="{8CF9A2A8-6E80-41EC-A5BE-D379957337FF}"/>
                </a:ext>
              </a:extLst>
            </p:cNvPr>
            <p:cNvSpPr/>
            <p:nvPr/>
          </p:nvSpPr>
          <p:spPr>
            <a:xfrm>
              <a:off x="2413673" y="1822124"/>
              <a:ext cx="2794194" cy="60849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55947B09-5627-4D4A-B05F-59C2B1CA405D}"/>
              </a:ext>
            </a:extLst>
          </p:cNvPr>
          <p:cNvSpPr/>
          <p:nvPr/>
        </p:nvSpPr>
        <p:spPr>
          <a:xfrm>
            <a:off x="2369225" y="2778122"/>
            <a:ext cx="2843824" cy="72599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1839028-A2C8-4248-9170-0460432664D9}"/>
              </a:ext>
            </a:extLst>
          </p:cNvPr>
          <p:cNvSpPr/>
          <p:nvPr/>
        </p:nvSpPr>
        <p:spPr>
          <a:xfrm>
            <a:off x="5461738" y="1614192"/>
            <a:ext cx="3492759" cy="4388507"/>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DBAE523-B18A-4EC3-8754-A4EC98D260E1}"/>
              </a:ext>
            </a:extLst>
          </p:cNvPr>
          <p:cNvSpPr txBox="1"/>
          <p:nvPr/>
        </p:nvSpPr>
        <p:spPr>
          <a:xfrm>
            <a:off x="5461738" y="1179770"/>
            <a:ext cx="3505232" cy="4001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rebuchet MS"/>
                <a:ea typeface="+mn-ea"/>
                <a:cs typeface="+mn-cs"/>
              </a:rPr>
              <a:t>Reality Show Contestants’ Restaurants Have Garnered High Ratings </a:t>
            </a:r>
            <a:r>
              <a:rPr lang="en-US" sz="1000" i="1" dirty="0">
                <a:solidFill>
                  <a:prstClr val="black"/>
                </a:solidFill>
                <a:latin typeface="Trebuchet MS"/>
              </a:rPr>
              <a:t>F</a:t>
            </a:r>
            <a:r>
              <a:rPr kumimoji="0" lang="en-US" sz="1000" b="1" i="1" u="none" strike="noStrike" kern="1200" cap="none" spc="0" normalizeH="0" baseline="0" noProof="0" dirty="0">
                <a:ln>
                  <a:noFill/>
                </a:ln>
                <a:solidFill>
                  <a:prstClr val="black"/>
                </a:solidFill>
                <a:effectLst/>
                <a:uLnTx/>
                <a:uFillTx/>
                <a:latin typeface="Trebuchet MS"/>
                <a:ea typeface="+mn-ea"/>
                <a:cs typeface="+mn-cs"/>
              </a:rPr>
              <a:t>rom Very Satisfied Customers</a:t>
            </a:r>
          </a:p>
        </p:txBody>
      </p:sp>
      <p:sp>
        <p:nvSpPr>
          <p:cNvPr id="52" name="Rectangle 51">
            <a:extLst>
              <a:ext uri="{FF2B5EF4-FFF2-40B4-BE49-F238E27FC236}">
                <a16:creationId xmlns:a16="http://schemas.microsoft.com/office/drawing/2014/main" id="{CCC00D83-B278-4E73-BF70-EC2959867AFD}"/>
              </a:ext>
            </a:extLst>
          </p:cNvPr>
          <p:cNvSpPr/>
          <p:nvPr/>
        </p:nvSpPr>
        <p:spPr>
          <a:xfrm>
            <a:off x="227246" y="1623524"/>
            <a:ext cx="5100534" cy="2015412"/>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BCA3E9F-E7C2-4876-886B-3840D76CD8B6}"/>
              </a:ext>
            </a:extLst>
          </p:cNvPr>
          <p:cNvSpPr txBox="1"/>
          <p:nvPr/>
        </p:nvSpPr>
        <p:spPr>
          <a:xfrm>
            <a:off x="227246" y="1182880"/>
            <a:ext cx="5106741" cy="4001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rebuchet MS"/>
                <a:ea typeface="+mn-ea"/>
                <a:cs typeface="+mn-cs"/>
              </a:rPr>
              <a:t>Reservations For Desired Restaurants Are Consistently Hard To Get, Even A Week In Advance </a:t>
            </a:r>
          </a:p>
        </p:txBody>
      </p:sp>
      <p:sp>
        <p:nvSpPr>
          <p:cNvPr id="54" name="Rectangle 53">
            <a:extLst>
              <a:ext uri="{FF2B5EF4-FFF2-40B4-BE49-F238E27FC236}">
                <a16:creationId xmlns:a16="http://schemas.microsoft.com/office/drawing/2014/main" id="{90AA3B56-984F-472A-87E9-2A098DA3FDF3}"/>
              </a:ext>
            </a:extLst>
          </p:cNvPr>
          <p:cNvSpPr/>
          <p:nvPr/>
        </p:nvSpPr>
        <p:spPr>
          <a:xfrm>
            <a:off x="221023" y="3987288"/>
            <a:ext cx="5100534" cy="2015412"/>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2CD07E7B-33B0-4322-AB93-99B9DAD5E00D}"/>
              </a:ext>
            </a:extLst>
          </p:cNvPr>
          <p:cNvGrpSpPr/>
          <p:nvPr/>
        </p:nvGrpSpPr>
        <p:grpSpPr>
          <a:xfrm>
            <a:off x="306455" y="4062510"/>
            <a:ext cx="2718319" cy="481210"/>
            <a:chOff x="321733" y="4110638"/>
            <a:chExt cx="2718319" cy="481210"/>
          </a:xfrm>
        </p:grpSpPr>
        <p:grpSp>
          <p:nvGrpSpPr>
            <p:cNvPr id="57" name="Group 56">
              <a:extLst>
                <a:ext uri="{FF2B5EF4-FFF2-40B4-BE49-F238E27FC236}">
                  <a16:creationId xmlns:a16="http://schemas.microsoft.com/office/drawing/2014/main" id="{67158E2D-744C-4E31-8DC3-7D7411FA3E27}"/>
                </a:ext>
              </a:extLst>
            </p:cNvPr>
            <p:cNvGrpSpPr/>
            <p:nvPr/>
          </p:nvGrpSpPr>
          <p:grpSpPr>
            <a:xfrm>
              <a:off x="321734" y="4110638"/>
              <a:ext cx="2718318" cy="481210"/>
              <a:chOff x="1368017" y="4196840"/>
              <a:chExt cx="4317436" cy="809457"/>
            </a:xfrm>
          </p:grpSpPr>
          <p:pic>
            <p:nvPicPr>
              <p:cNvPr id="55" name="Picture 54">
                <a:extLst>
                  <a:ext uri="{FF2B5EF4-FFF2-40B4-BE49-F238E27FC236}">
                    <a16:creationId xmlns:a16="http://schemas.microsoft.com/office/drawing/2014/main" id="{D19A7EED-1B41-41A6-BE37-B59F2DB89FB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4049" r="90510" b="70213"/>
              <a:stretch/>
            </p:blipFill>
            <p:spPr>
              <a:xfrm>
                <a:off x="1368017" y="4196840"/>
                <a:ext cx="867747" cy="809457"/>
              </a:xfrm>
              <a:prstGeom prst="rect">
                <a:avLst/>
              </a:prstGeom>
            </p:spPr>
          </p:pic>
          <p:pic>
            <p:nvPicPr>
              <p:cNvPr id="56" name="Picture 55">
                <a:extLst>
                  <a:ext uri="{FF2B5EF4-FFF2-40B4-BE49-F238E27FC236}">
                    <a16:creationId xmlns:a16="http://schemas.microsoft.com/office/drawing/2014/main" id="{BB4C36D3-900C-409B-B313-CA9357689EB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0680" t="14049" r="31326" b="70213"/>
              <a:stretch/>
            </p:blipFill>
            <p:spPr>
              <a:xfrm>
                <a:off x="2211355" y="4196840"/>
                <a:ext cx="3474098" cy="809457"/>
              </a:xfrm>
              <a:prstGeom prst="rect">
                <a:avLst/>
              </a:prstGeom>
            </p:spPr>
          </p:pic>
        </p:grpSp>
        <p:sp>
          <p:nvSpPr>
            <p:cNvPr id="58" name="Rectangle 57">
              <a:extLst>
                <a:ext uri="{FF2B5EF4-FFF2-40B4-BE49-F238E27FC236}">
                  <a16:creationId xmlns:a16="http://schemas.microsoft.com/office/drawing/2014/main" id="{5A455CF6-DE42-4B49-8511-22DD6BCE4B7C}"/>
                </a:ext>
              </a:extLst>
            </p:cNvPr>
            <p:cNvSpPr/>
            <p:nvPr/>
          </p:nvSpPr>
          <p:spPr>
            <a:xfrm>
              <a:off x="321733" y="4110638"/>
              <a:ext cx="2718319" cy="48121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2D81A741-21C7-411F-9CCC-EF7278AB8396}"/>
              </a:ext>
            </a:extLst>
          </p:cNvPr>
          <p:cNvGrpSpPr/>
          <p:nvPr/>
        </p:nvGrpSpPr>
        <p:grpSpPr>
          <a:xfrm>
            <a:off x="321734" y="4628199"/>
            <a:ext cx="2378582" cy="466320"/>
            <a:chOff x="2099388" y="5216755"/>
            <a:chExt cx="3092490" cy="651950"/>
          </a:xfrm>
        </p:grpSpPr>
        <p:sp>
          <p:nvSpPr>
            <p:cNvPr id="62" name="Rectangle 61">
              <a:extLst>
                <a:ext uri="{FF2B5EF4-FFF2-40B4-BE49-F238E27FC236}">
                  <a16:creationId xmlns:a16="http://schemas.microsoft.com/office/drawing/2014/main" id="{B80F396A-D422-4984-AACD-8D6511909BE4}"/>
                </a:ext>
              </a:extLst>
            </p:cNvPr>
            <p:cNvSpPr/>
            <p:nvPr/>
          </p:nvSpPr>
          <p:spPr>
            <a:xfrm>
              <a:off x="2099388" y="5216755"/>
              <a:ext cx="3092490" cy="65194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6A683BDB-4C65-4156-A697-78C96B607FD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6939" t="62256" r="35996" b="25964"/>
            <a:stretch/>
          </p:blipFill>
          <p:spPr>
            <a:xfrm>
              <a:off x="2164702" y="5442515"/>
              <a:ext cx="3027176" cy="426190"/>
            </a:xfrm>
            <a:prstGeom prst="rect">
              <a:avLst/>
            </a:prstGeom>
          </p:spPr>
        </p:pic>
        <p:pic>
          <p:nvPicPr>
            <p:cNvPr id="61" name="Picture 60">
              <a:extLst>
                <a:ext uri="{FF2B5EF4-FFF2-40B4-BE49-F238E27FC236}">
                  <a16:creationId xmlns:a16="http://schemas.microsoft.com/office/drawing/2014/main" id="{84A8941A-0B3D-436B-AE56-133ED0452B3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9268" t="13950" r="38769" b="81048"/>
            <a:stretch/>
          </p:blipFill>
          <p:spPr>
            <a:xfrm>
              <a:off x="2164702" y="5216756"/>
              <a:ext cx="1803840" cy="231102"/>
            </a:xfrm>
            <a:prstGeom prst="rect">
              <a:avLst/>
            </a:prstGeom>
          </p:spPr>
        </p:pic>
      </p:grpSp>
      <p:grpSp>
        <p:nvGrpSpPr>
          <p:cNvPr id="69" name="Group 68">
            <a:extLst>
              <a:ext uri="{FF2B5EF4-FFF2-40B4-BE49-F238E27FC236}">
                <a16:creationId xmlns:a16="http://schemas.microsoft.com/office/drawing/2014/main" id="{B4E8B9BB-C4FD-4764-B9AD-D80E13B7360F}"/>
              </a:ext>
            </a:extLst>
          </p:cNvPr>
          <p:cNvGrpSpPr/>
          <p:nvPr/>
        </p:nvGrpSpPr>
        <p:grpSpPr>
          <a:xfrm>
            <a:off x="306455" y="5169111"/>
            <a:ext cx="2591105" cy="762022"/>
            <a:chOff x="-1814633" y="534651"/>
            <a:chExt cx="3454016" cy="1062216"/>
          </a:xfrm>
        </p:grpSpPr>
        <p:sp>
          <p:nvSpPr>
            <p:cNvPr id="68" name="Rectangle 67">
              <a:extLst>
                <a:ext uri="{FF2B5EF4-FFF2-40B4-BE49-F238E27FC236}">
                  <a16:creationId xmlns:a16="http://schemas.microsoft.com/office/drawing/2014/main" id="{BACF0E9C-ABA0-42DC-9F2E-8A02243E5380}"/>
                </a:ext>
              </a:extLst>
            </p:cNvPr>
            <p:cNvSpPr/>
            <p:nvPr/>
          </p:nvSpPr>
          <p:spPr>
            <a:xfrm>
              <a:off x="-1814633" y="534651"/>
              <a:ext cx="3454015" cy="106221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0D798DCF-BD2C-4273-815E-73A09033AD8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8877" t="53227" r="43082" b="34947"/>
            <a:stretch/>
          </p:blipFill>
          <p:spPr>
            <a:xfrm>
              <a:off x="-1801591" y="794634"/>
              <a:ext cx="3440974" cy="608326"/>
            </a:xfrm>
            <a:prstGeom prst="rect">
              <a:avLst/>
            </a:prstGeom>
          </p:spPr>
        </p:pic>
        <p:pic>
          <p:nvPicPr>
            <p:cNvPr id="66" name="Picture 65">
              <a:extLst>
                <a:ext uri="{FF2B5EF4-FFF2-40B4-BE49-F238E27FC236}">
                  <a16:creationId xmlns:a16="http://schemas.microsoft.com/office/drawing/2014/main" id="{A19FB5F0-6CD0-4808-BD29-FB396F41F19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42313" t="13029" r="46530" b="83452"/>
            <a:stretch/>
          </p:blipFill>
          <p:spPr>
            <a:xfrm>
              <a:off x="-1801591" y="545074"/>
              <a:ext cx="1346238" cy="238861"/>
            </a:xfrm>
            <a:prstGeom prst="rect">
              <a:avLst/>
            </a:prstGeom>
          </p:spPr>
        </p:pic>
        <p:pic>
          <p:nvPicPr>
            <p:cNvPr id="67" name="Picture 66">
              <a:extLst>
                <a:ext uri="{FF2B5EF4-FFF2-40B4-BE49-F238E27FC236}">
                  <a16:creationId xmlns:a16="http://schemas.microsoft.com/office/drawing/2014/main" id="{A0C30EB7-BF5D-4CD4-9888-D278B477458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23469" t="66955" r="57245" b="28816"/>
            <a:stretch/>
          </p:blipFill>
          <p:spPr>
            <a:xfrm>
              <a:off x="-1728256" y="1389800"/>
              <a:ext cx="1678974" cy="207067"/>
            </a:xfrm>
            <a:prstGeom prst="rect">
              <a:avLst/>
            </a:prstGeom>
          </p:spPr>
        </p:pic>
      </p:grpSp>
      <p:sp>
        <p:nvSpPr>
          <p:cNvPr id="70" name="TextBox 69">
            <a:extLst>
              <a:ext uri="{FF2B5EF4-FFF2-40B4-BE49-F238E27FC236}">
                <a16:creationId xmlns:a16="http://schemas.microsoft.com/office/drawing/2014/main" id="{80104A7D-50F4-4605-9192-FC0F90E991D8}"/>
              </a:ext>
            </a:extLst>
          </p:cNvPr>
          <p:cNvSpPr txBox="1"/>
          <p:nvPr/>
        </p:nvSpPr>
        <p:spPr>
          <a:xfrm>
            <a:off x="202145" y="3712520"/>
            <a:ext cx="5106741" cy="246221"/>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rebuchet MS"/>
                <a:ea typeface="+mn-ea"/>
                <a:cs typeface="+mn-cs"/>
              </a:rPr>
              <a:t>Many Restaurants Are Also Critically Acclaimed By Well-Respected Reviewers</a:t>
            </a:r>
          </a:p>
        </p:txBody>
      </p:sp>
      <p:grpSp>
        <p:nvGrpSpPr>
          <p:cNvPr id="74" name="Group 73">
            <a:extLst>
              <a:ext uri="{FF2B5EF4-FFF2-40B4-BE49-F238E27FC236}">
                <a16:creationId xmlns:a16="http://schemas.microsoft.com/office/drawing/2014/main" id="{EB180618-A3C1-4E0F-A29A-3B0A6C11DE90}"/>
              </a:ext>
            </a:extLst>
          </p:cNvPr>
          <p:cNvGrpSpPr/>
          <p:nvPr/>
        </p:nvGrpSpPr>
        <p:grpSpPr>
          <a:xfrm>
            <a:off x="2801027" y="4584132"/>
            <a:ext cx="2343973" cy="520539"/>
            <a:chOff x="3359542" y="4501396"/>
            <a:chExt cx="2343973" cy="520539"/>
          </a:xfrm>
        </p:grpSpPr>
        <p:sp>
          <p:nvSpPr>
            <p:cNvPr id="73" name="Rectangle 72">
              <a:extLst>
                <a:ext uri="{FF2B5EF4-FFF2-40B4-BE49-F238E27FC236}">
                  <a16:creationId xmlns:a16="http://schemas.microsoft.com/office/drawing/2014/main" id="{194B89CE-6CCC-45C4-9798-A8A719D8F60E}"/>
                </a:ext>
              </a:extLst>
            </p:cNvPr>
            <p:cNvSpPr/>
            <p:nvPr/>
          </p:nvSpPr>
          <p:spPr>
            <a:xfrm>
              <a:off x="3359542" y="4501396"/>
              <a:ext cx="2343973" cy="52053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2D172C66-66CB-4B1A-A230-FD471C03DFE8}"/>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24490" t="26995" r="34081" b="62654"/>
            <a:stretch/>
          </p:blipFill>
          <p:spPr>
            <a:xfrm>
              <a:off x="3407521" y="4697820"/>
              <a:ext cx="2295994" cy="294147"/>
            </a:xfrm>
            <a:prstGeom prst="rect">
              <a:avLst/>
            </a:prstGeom>
          </p:spPr>
        </p:pic>
        <p:pic>
          <p:nvPicPr>
            <p:cNvPr id="72" name="Picture 71">
              <a:extLst>
                <a:ext uri="{FF2B5EF4-FFF2-40B4-BE49-F238E27FC236}">
                  <a16:creationId xmlns:a16="http://schemas.microsoft.com/office/drawing/2014/main" id="{BD3B6F9A-B644-453D-B5AA-2B4A19C7B2D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20612" t="8367" r="68022" b="86614"/>
            <a:stretch/>
          </p:blipFill>
          <p:spPr>
            <a:xfrm>
              <a:off x="3407521" y="4540184"/>
              <a:ext cx="843121" cy="170666"/>
            </a:xfrm>
            <a:prstGeom prst="rect">
              <a:avLst/>
            </a:prstGeom>
          </p:spPr>
        </p:pic>
      </p:grpSp>
      <p:pic>
        <p:nvPicPr>
          <p:cNvPr id="75" name="Picture 74">
            <a:extLst>
              <a:ext uri="{FF2B5EF4-FFF2-40B4-BE49-F238E27FC236}">
                <a16:creationId xmlns:a16="http://schemas.microsoft.com/office/drawing/2014/main" id="{D80190EB-A53D-47C1-AEFF-F8C1D78A731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15816" t="48028" r="41735" b="42100"/>
          <a:stretch/>
        </p:blipFill>
        <p:spPr>
          <a:xfrm>
            <a:off x="3065773" y="4163404"/>
            <a:ext cx="2185432" cy="285908"/>
          </a:xfrm>
          <a:prstGeom prst="rect">
            <a:avLst/>
          </a:prstGeom>
          <a:ln>
            <a:solidFill>
              <a:schemeClr val="tx1"/>
            </a:solidFill>
          </a:ln>
        </p:spPr>
      </p:pic>
      <p:grpSp>
        <p:nvGrpSpPr>
          <p:cNvPr id="79" name="Group 78">
            <a:extLst>
              <a:ext uri="{FF2B5EF4-FFF2-40B4-BE49-F238E27FC236}">
                <a16:creationId xmlns:a16="http://schemas.microsoft.com/office/drawing/2014/main" id="{752C579E-13E4-464E-9ADA-BCFDEFBD7A3A}"/>
              </a:ext>
            </a:extLst>
          </p:cNvPr>
          <p:cNvGrpSpPr/>
          <p:nvPr/>
        </p:nvGrpSpPr>
        <p:grpSpPr>
          <a:xfrm>
            <a:off x="2070845" y="5262988"/>
            <a:ext cx="3133706" cy="558203"/>
            <a:chOff x="3359542" y="5347944"/>
            <a:chExt cx="3133706" cy="558203"/>
          </a:xfrm>
        </p:grpSpPr>
        <p:sp>
          <p:nvSpPr>
            <p:cNvPr id="78" name="Rectangle 77">
              <a:extLst>
                <a:ext uri="{FF2B5EF4-FFF2-40B4-BE49-F238E27FC236}">
                  <a16:creationId xmlns:a16="http://schemas.microsoft.com/office/drawing/2014/main" id="{D7EEED3C-0870-44B6-BDAB-7636845A4C33}"/>
                </a:ext>
              </a:extLst>
            </p:cNvPr>
            <p:cNvSpPr/>
            <p:nvPr/>
          </p:nvSpPr>
          <p:spPr>
            <a:xfrm>
              <a:off x="3359542" y="5347944"/>
              <a:ext cx="3133706" cy="5582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70D92183-3DF8-45C4-B979-4CD54A110436}"/>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9159" t="25711" r="15612" b="59679"/>
            <a:stretch/>
          </p:blipFill>
          <p:spPr>
            <a:xfrm>
              <a:off x="3363713" y="5528478"/>
              <a:ext cx="3129535" cy="348589"/>
            </a:xfrm>
            <a:prstGeom prst="rect">
              <a:avLst/>
            </a:prstGeom>
          </p:spPr>
        </p:pic>
        <p:pic>
          <p:nvPicPr>
            <p:cNvPr id="77" name="Picture 76">
              <a:extLst>
                <a:ext uri="{FF2B5EF4-FFF2-40B4-BE49-F238E27FC236}">
                  <a16:creationId xmlns:a16="http://schemas.microsoft.com/office/drawing/2014/main" id="{F9EF08DE-15E7-460B-94F0-7D8BE680432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42347" t="8219" r="44796" b="88236"/>
            <a:stretch/>
          </p:blipFill>
          <p:spPr>
            <a:xfrm>
              <a:off x="3363713" y="5355121"/>
              <a:ext cx="1175657" cy="182321"/>
            </a:xfrm>
            <a:prstGeom prst="rect">
              <a:avLst/>
            </a:prstGeom>
          </p:spPr>
        </p:pic>
      </p:grpSp>
      <p:sp>
        <p:nvSpPr>
          <p:cNvPr id="64" name="Text Placeholder 4">
            <a:extLst>
              <a:ext uri="{FF2B5EF4-FFF2-40B4-BE49-F238E27FC236}">
                <a16:creationId xmlns:a16="http://schemas.microsoft.com/office/drawing/2014/main" id="{D2F3201E-3269-41C1-81B3-CEDADBF004C3}"/>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415855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24670"/>
            <a:ext cx="8805334" cy="752653"/>
          </a:xfrm>
        </p:spPr>
        <p:txBody>
          <a:bodyPr/>
          <a:lstStyle/>
          <a:p>
            <a:r>
              <a:rPr lang="en-US" dirty="0">
                <a:solidFill>
                  <a:prstClr val="black"/>
                </a:solidFill>
              </a:rPr>
              <a:t>People’s Love Of Food Programming Is Also Changing The Way Many Travel &amp; Helping Increase Local Tourism</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a:xfrm>
            <a:off x="321733" y="6604932"/>
            <a:ext cx="7441141" cy="235585"/>
          </a:xfrm>
        </p:spPr>
        <p:txBody>
          <a:bodyPr/>
          <a:lstStyle/>
          <a:p>
            <a:r>
              <a:rPr lang="en-US" sz="800" dirty="0"/>
              <a:t>Source: </a:t>
            </a:r>
            <a:r>
              <a:rPr lang="en-US" sz="800" dirty="0">
                <a:hlinkClick r:id="rId2"/>
              </a:rPr>
              <a:t>Minnesota Post</a:t>
            </a:r>
            <a:r>
              <a:rPr lang="en-US" sz="800" dirty="0"/>
              <a:t>, </a:t>
            </a:r>
            <a:r>
              <a:rPr lang="en-US" sz="800" dirty="0">
                <a:hlinkClick r:id="rId3"/>
              </a:rPr>
              <a:t>Livingston Daily</a:t>
            </a:r>
            <a:r>
              <a:rPr lang="en-US" sz="800" dirty="0"/>
              <a:t>, </a:t>
            </a:r>
            <a:r>
              <a:rPr lang="en-US" sz="800" dirty="0">
                <a:hlinkClick r:id="rId4"/>
              </a:rPr>
              <a:t>Dallas Observer</a:t>
            </a:r>
            <a:r>
              <a:rPr lang="en-US" sz="800" dirty="0"/>
              <a:t> </a:t>
            </a:r>
          </a:p>
        </p:txBody>
      </p:sp>
      <p:grpSp>
        <p:nvGrpSpPr>
          <p:cNvPr id="9" name="Group 8">
            <a:extLst>
              <a:ext uri="{FF2B5EF4-FFF2-40B4-BE49-F238E27FC236}">
                <a16:creationId xmlns:a16="http://schemas.microsoft.com/office/drawing/2014/main" id="{C7E334A1-02E8-4522-BB98-4E7B2CD37E06}"/>
              </a:ext>
            </a:extLst>
          </p:cNvPr>
          <p:cNvGrpSpPr/>
          <p:nvPr/>
        </p:nvGrpSpPr>
        <p:grpSpPr>
          <a:xfrm>
            <a:off x="321733" y="1873719"/>
            <a:ext cx="2967044" cy="622898"/>
            <a:chOff x="2808471" y="2954896"/>
            <a:chExt cx="3527059" cy="686479"/>
          </a:xfrm>
        </p:grpSpPr>
        <p:pic>
          <p:nvPicPr>
            <p:cNvPr id="6" name="Picture 5">
              <a:extLst>
                <a:ext uri="{FF2B5EF4-FFF2-40B4-BE49-F238E27FC236}">
                  <a16:creationId xmlns:a16="http://schemas.microsoft.com/office/drawing/2014/main" id="{60AE1E0A-35BD-4F45-A0FB-B13536EEF7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8471" y="3216623"/>
              <a:ext cx="3527059" cy="424752"/>
            </a:xfrm>
            <a:prstGeom prst="rect">
              <a:avLst/>
            </a:prstGeom>
            <a:ln>
              <a:solidFill>
                <a:schemeClr val="tx1"/>
              </a:solidFill>
            </a:ln>
          </p:spPr>
        </p:pic>
        <p:pic>
          <p:nvPicPr>
            <p:cNvPr id="7" name="Picture 6">
              <a:extLst>
                <a:ext uri="{FF2B5EF4-FFF2-40B4-BE49-F238E27FC236}">
                  <a16:creationId xmlns:a16="http://schemas.microsoft.com/office/drawing/2014/main" id="{6C3A6EDA-C545-4B81-A20F-B9583BE4730E}"/>
                </a:ext>
              </a:extLst>
            </p:cNvPr>
            <p:cNvPicPr>
              <a:picLocks noChangeAspect="1"/>
            </p:cNvPicPr>
            <p:nvPr/>
          </p:nvPicPr>
          <p:blipFill>
            <a:blip r:embed="rId6"/>
            <a:stretch>
              <a:fillRect/>
            </a:stretch>
          </p:blipFill>
          <p:spPr>
            <a:xfrm>
              <a:off x="2808471" y="2954896"/>
              <a:ext cx="658377" cy="243314"/>
            </a:xfrm>
            <a:prstGeom prst="rect">
              <a:avLst/>
            </a:prstGeom>
            <a:ln>
              <a:solidFill>
                <a:schemeClr val="tx1"/>
              </a:solidFill>
            </a:ln>
          </p:spPr>
        </p:pic>
      </p:grpSp>
      <p:sp>
        <p:nvSpPr>
          <p:cNvPr id="11" name="TextBox 10">
            <a:extLst>
              <a:ext uri="{FF2B5EF4-FFF2-40B4-BE49-F238E27FC236}">
                <a16:creationId xmlns:a16="http://schemas.microsoft.com/office/drawing/2014/main" id="{0A8F3D43-5712-4498-8504-7E135BD86818}"/>
              </a:ext>
            </a:extLst>
          </p:cNvPr>
          <p:cNvSpPr txBox="1"/>
          <p:nvPr/>
        </p:nvSpPr>
        <p:spPr>
          <a:xfrm>
            <a:off x="237898" y="1290266"/>
            <a:ext cx="864484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TV personalities like Anthony Bourdain have been credited with changing the way people travel, generating more interest in delving into local cuisine and experiences</a:t>
            </a:r>
          </a:p>
        </p:txBody>
      </p:sp>
      <p:cxnSp>
        <p:nvCxnSpPr>
          <p:cNvPr id="13" name="Straight Connector 12">
            <a:extLst>
              <a:ext uri="{FF2B5EF4-FFF2-40B4-BE49-F238E27FC236}">
                <a16:creationId xmlns:a16="http://schemas.microsoft.com/office/drawing/2014/main" id="{2981044E-6C30-406A-AB4F-75BA33B7A1AE}"/>
              </a:ext>
            </a:extLst>
          </p:cNvPr>
          <p:cNvCxnSpPr>
            <a:cxnSpLocks/>
          </p:cNvCxnSpPr>
          <p:nvPr/>
        </p:nvCxnSpPr>
        <p:spPr>
          <a:xfrm>
            <a:off x="228566" y="2761859"/>
            <a:ext cx="8654176" cy="0"/>
          </a:xfrm>
          <a:prstGeom prst="line">
            <a:avLst/>
          </a:prstGeom>
          <a:ln>
            <a:prstDash val="dash"/>
          </a:ln>
          <a:effectLst/>
        </p:spPr>
        <p:style>
          <a:lnRef idx="2">
            <a:schemeClr val="dk1"/>
          </a:lnRef>
          <a:fillRef idx="0">
            <a:schemeClr val="dk1"/>
          </a:fillRef>
          <a:effectRef idx="1">
            <a:schemeClr val="dk1"/>
          </a:effectRef>
          <a:fontRef idx="minor">
            <a:schemeClr val="tx1"/>
          </a:fontRef>
        </p:style>
      </p:cxnSp>
      <p:pic>
        <p:nvPicPr>
          <p:cNvPr id="14" name="Picture 13">
            <a:extLst>
              <a:ext uri="{FF2B5EF4-FFF2-40B4-BE49-F238E27FC236}">
                <a16:creationId xmlns:a16="http://schemas.microsoft.com/office/drawing/2014/main" id="{1BD315ED-32A4-45E6-82D8-F31F0E7715D0}"/>
              </a:ext>
            </a:extLst>
          </p:cNvPr>
          <p:cNvPicPr>
            <a:picLocks noChangeAspect="1"/>
          </p:cNvPicPr>
          <p:nvPr/>
        </p:nvPicPr>
        <p:blipFill>
          <a:blip r:embed="rId7"/>
          <a:stretch>
            <a:fillRect/>
          </a:stretch>
        </p:blipFill>
        <p:spPr>
          <a:xfrm>
            <a:off x="2831291" y="3291669"/>
            <a:ext cx="3326913" cy="715748"/>
          </a:xfrm>
          <a:prstGeom prst="rect">
            <a:avLst/>
          </a:prstGeom>
          <a:ln>
            <a:solidFill>
              <a:schemeClr val="tx1"/>
            </a:solidFill>
          </a:ln>
        </p:spPr>
      </p:pic>
      <p:grpSp>
        <p:nvGrpSpPr>
          <p:cNvPr id="18" name="Group 17">
            <a:extLst>
              <a:ext uri="{FF2B5EF4-FFF2-40B4-BE49-F238E27FC236}">
                <a16:creationId xmlns:a16="http://schemas.microsoft.com/office/drawing/2014/main" id="{7E167D8B-C901-49BE-AC3C-975DEE468048}"/>
              </a:ext>
            </a:extLst>
          </p:cNvPr>
          <p:cNvGrpSpPr/>
          <p:nvPr/>
        </p:nvGrpSpPr>
        <p:grpSpPr>
          <a:xfrm>
            <a:off x="4797641" y="1760728"/>
            <a:ext cx="3988895" cy="865635"/>
            <a:chOff x="4674508" y="2141797"/>
            <a:chExt cx="3988895" cy="865635"/>
          </a:xfrm>
        </p:grpSpPr>
        <p:pic>
          <p:nvPicPr>
            <p:cNvPr id="8" name="Picture 7">
              <a:extLst>
                <a:ext uri="{FF2B5EF4-FFF2-40B4-BE49-F238E27FC236}">
                  <a16:creationId xmlns:a16="http://schemas.microsoft.com/office/drawing/2014/main" id="{7FB7794D-74C3-42AB-88A3-19A88FC396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8097012" y="2441040"/>
              <a:ext cx="865069" cy="267713"/>
            </a:xfrm>
            <a:prstGeom prst="rect">
              <a:avLst/>
            </a:prstGeom>
            <a:ln>
              <a:solidFill>
                <a:schemeClr val="tx1"/>
              </a:solidFill>
            </a:ln>
          </p:spPr>
        </p:pic>
        <p:pic>
          <p:nvPicPr>
            <p:cNvPr id="17" name="Picture 16">
              <a:extLst>
                <a:ext uri="{FF2B5EF4-FFF2-40B4-BE49-F238E27FC236}">
                  <a16:creationId xmlns:a16="http://schemas.microsoft.com/office/drawing/2014/main" id="{310A319C-1DB2-4C08-A10C-B7540142D0C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74508" y="2141797"/>
              <a:ext cx="3715241" cy="865635"/>
            </a:xfrm>
            <a:prstGeom prst="rect">
              <a:avLst/>
            </a:prstGeom>
            <a:ln>
              <a:solidFill>
                <a:schemeClr val="tx1"/>
              </a:solidFill>
            </a:ln>
          </p:spPr>
        </p:pic>
      </p:grpSp>
      <p:grpSp>
        <p:nvGrpSpPr>
          <p:cNvPr id="3" name="Group 2">
            <a:extLst>
              <a:ext uri="{FF2B5EF4-FFF2-40B4-BE49-F238E27FC236}">
                <a16:creationId xmlns:a16="http://schemas.microsoft.com/office/drawing/2014/main" id="{307C4E81-4ED9-4C0B-B8B2-CCEF1CFF7996}"/>
              </a:ext>
            </a:extLst>
          </p:cNvPr>
          <p:cNvGrpSpPr/>
          <p:nvPr/>
        </p:nvGrpSpPr>
        <p:grpSpPr>
          <a:xfrm>
            <a:off x="6922466" y="4181534"/>
            <a:ext cx="1756228" cy="1784360"/>
            <a:chOff x="4552940" y="2104687"/>
            <a:chExt cx="1756228" cy="1784360"/>
          </a:xfrm>
        </p:grpSpPr>
        <p:pic>
          <p:nvPicPr>
            <p:cNvPr id="1028" name="Picture 4" descr="Gizzard">
              <a:extLst>
                <a:ext uri="{FF2B5EF4-FFF2-40B4-BE49-F238E27FC236}">
                  <a16:creationId xmlns:a16="http://schemas.microsoft.com/office/drawing/2014/main" id="{6C73F420-5490-4393-83A7-D90C13C826C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761357" y="2104687"/>
              <a:ext cx="1339395" cy="1005800"/>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435F95E-FEA0-41A4-9B2F-8740D5A221B7}"/>
                </a:ext>
              </a:extLst>
            </p:cNvPr>
            <p:cNvSpPr txBox="1"/>
            <p:nvPr/>
          </p:nvSpPr>
          <p:spPr>
            <a:xfrm>
              <a:off x="4705340" y="3126328"/>
              <a:ext cx="145142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a:ea typeface="+mn-ea"/>
                  <a:cs typeface="+mn-cs"/>
                </a:rPr>
                <a:t>Joe’s Gizzard City, Potterville, MI</a:t>
              </a:r>
            </a:p>
          </p:txBody>
        </p:sp>
        <p:sp>
          <p:nvSpPr>
            <p:cNvPr id="20" name="TextBox 19">
              <a:extLst>
                <a:ext uri="{FF2B5EF4-FFF2-40B4-BE49-F238E27FC236}">
                  <a16:creationId xmlns:a16="http://schemas.microsoft.com/office/drawing/2014/main" id="{C5ED830F-D864-4837-8911-8FAE38CE2711}"/>
                </a:ext>
              </a:extLst>
            </p:cNvPr>
            <p:cNvSpPr txBox="1"/>
            <p:nvPr/>
          </p:nvSpPr>
          <p:spPr>
            <a:xfrm>
              <a:off x="4552940" y="3488937"/>
              <a:ext cx="175622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Saw </a:t>
              </a:r>
              <a:r>
                <a:rPr kumimoji="0" lang="en-US" sz="1000" b="0" i="1" u="sng" strike="noStrike" kern="1200" cap="none" spc="0" normalizeH="0" baseline="0" noProof="0" dirty="0">
                  <a:ln>
                    <a:noFill/>
                  </a:ln>
                  <a:solidFill>
                    <a:prstClr val="black"/>
                  </a:solidFill>
                  <a:effectLst/>
                  <a:uLnTx/>
                  <a:uFillTx/>
                  <a:latin typeface="Trebuchet MS"/>
                  <a:ea typeface="+mn-ea"/>
                  <a:cs typeface="+mn-cs"/>
                </a:rPr>
                <a:t>40% Long-Term Increase</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in Business</a:t>
              </a:r>
            </a:p>
          </p:txBody>
        </p:sp>
      </p:grpSp>
      <p:grpSp>
        <p:nvGrpSpPr>
          <p:cNvPr id="10" name="Group 9">
            <a:extLst>
              <a:ext uri="{FF2B5EF4-FFF2-40B4-BE49-F238E27FC236}">
                <a16:creationId xmlns:a16="http://schemas.microsoft.com/office/drawing/2014/main" id="{1D64FF81-42B7-4EBE-BBB2-6D4D603C9273}"/>
              </a:ext>
            </a:extLst>
          </p:cNvPr>
          <p:cNvGrpSpPr/>
          <p:nvPr/>
        </p:nvGrpSpPr>
        <p:grpSpPr>
          <a:xfrm>
            <a:off x="237897" y="4160371"/>
            <a:ext cx="1756228" cy="1781853"/>
            <a:chOff x="6946894" y="2107194"/>
            <a:chExt cx="1756228" cy="1781853"/>
          </a:xfrm>
        </p:grpSpPr>
        <p:pic>
          <p:nvPicPr>
            <p:cNvPr id="1030" name="Picture 6" descr="SMACK SHACK @ 1029 BAR Guy Fieri">
              <a:extLst>
                <a:ext uri="{FF2B5EF4-FFF2-40B4-BE49-F238E27FC236}">
                  <a16:creationId xmlns:a16="http://schemas.microsoft.com/office/drawing/2014/main" id="{4C0E3CD8-02D2-4EC8-9AC7-4F30DC78C54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156565" y="2107194"/>
              <a:ext cx="1336886" cy="100329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1399494-F577-47B7-A5F1-D6BB3C97B6FB}"/>
                </a:ext>
              </a:extLst>
            </p:cNvPr>
            <p:cNvSpPr txBox="1"/>
            <p:nvPr/>
          </p:nvSpPr>
          <p:spPr>
            <a:xfrm>
              <a:off x="6946894" y="3126328"/>
              <a:ext cx="175622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a:ea typeface="+mn-ea"/>
                  <a:cs typeface="+mn-cs"/>
                </a:rPr>
                <a:t>The Smack Shack at Bar 1029, Minneapolis, MN </a:t>
              </a:r>
            </a:p>
          </p:txBody>
        </p:sp>
        <p:sp>
          <p:nvSpPr>
            <p:cNvPr id="22" name="TextBox 21">
              <a:extLst>
                <a:ext uri="{FF2B5EF4-FFF2-40B4-BE49-F238E27FC236}">
                  <a16:creationId xmlns:a16="http://schemas.microsoft.com/office/drawing/2014/main" id="{AC8D9E90-7B41-4862-804C-B2482C0DF958}"/>
                </a:ext>
              </a:extLst>
            </p:cNvPr>
            <p:cNvSpPr txBox="1"/>
            <p:nvPr/>
          </p:nvSpPr>
          <p:spPr>
            <a:xfrm>
              <a:off x="6946894" y="3488937"/>
              <a:ext cx="175622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Saw </a:t>
              </a:r>
              <a:r>
                <a:rPr kumimoji="0" lang="en-US" sz="1000" b="0" i="1" u="sng" strike="noStrike" kern="1200" cap="none" spc="0" normalizeH="0" baseline="0" noProof="0" dirty="0">
                  <a:ln>
                    <a:noFill/>
                  </a:ln>
                  <a:solidFill>
                    <a:prstClr val="black"/>
                  </a:solidFill>
                  <a:effectLst/>
                  <a:uLnTx/>
                  <a:uFillTx/>
                  <a:latin typeface="Trebuchet MS"/>
                  <a:ea typeface="+mn-ea"/>
                  <a:cs typeface="+mn-cs"/>
                </a:rPr>
                <a:t>300% Long-Term Increase</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in Business</a:t>
              </a:r>
            </a:p>
          </p:txBody>
        </p:sp>
      </p:grpSp>
      <p:grpSp>
        <p:nvGrpSpPr>
          <p:cNvPr id="15" name="Group 14">
            <a:extLst>
              <a:ext uri="{FF2B5EF4-FFF2-40B4-BE49-F238E27FC236}">
                <a16:creationId xmlns:a16="http://schemas.microsoft.com/office/drawing/2014/main" id="{CF7AAE68-51E7-4E17-AA12-72DDAE049100}"/>
              </a:ext>
            </a:extLst>
          </p:cNvPr>
          <p:cNvGrpSpPr/>
          <p:nvPr/>
        </p:nvGrpSpPr>
        <p:grpSpPr>
          <a:xfrm>
            <a:off x="4620358" y="4181534"/>
            <a:ext cx="1892406" cy="1809188"/>
            <a:chOff x="4395614" y="4085567"/>
            <a:chExt cx="1892406" cy="1809188"/>
          </a:xfrm>
        </p:grpSpPr>
        <p:pic>
          <p:nvPicPr>
            <p:cNvPr id="1032" name="Picture 8" descr="Image result for twisted root burger dallas">
              <a:extLst>
                <a:ext uri="{FF2B5EF4-FFF2-40B4-BE49-F238E27FC236}">
                  <a16:creationId xmlns:a16="http://schemas.microsoft.com/office/drawing/2014/main" id="{3BED3890-F55E-4CB8-9DB3-D22C5076286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640034" y="4085567"/>
              <a:ext cx="1462297" cy="973946"/>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730E618-97E5-4421-A8A5-7912AA6DE6E1}"/>
                </a:ext>
              </a:extLst>
            </p:cNvPr>
            <p:cNvSpPr txBox="1"/>
            <p:nvPr/>
          </p:nvSpPr>
          <p:spPr>
            <a:xfrm>
              <a:off x="4395614" y="5100308"/>
              <a:ext cx="183461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a:ea typeface="+mn-ea"/>
                  <a:cs typeface="+mn-cs"/>
                </a:rPr>
                <a:t>Twisted Root Burger Co, Dallas, TX</a:t>
              </a:r>
            </a:p>
          </p:txBody>
        </p:sp>
        <p:sp>
          <p:nvSpPr>
            <p:cNvPr id="23" name="TextBox 22">
              <a:extLst>
                <a:ext uri="{FF2B5EF4-FFF2-40B4-BE49-F238E27FC236}">
                  <a16:creationId xmlns:a16="http://schemas.microsoft.com/office/drawing/2014/main" id="{6CFDBF4E-86A3-4789-96E1-61D8B3A0FA08}"/>
                </a:ext>
              </a:extLst>
            </p:cNvPr>
            <p:cNvSpPr txBox="1"/>
            <p:nvPr/>
          </p:nvSpPr>
          <p:spPr>
            <a:xfrm>
              <a:off x="4418420" y="5494645"/>
              <a:ext cx="18696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rebuchet MS"/>
                </a:rPr>
                <a:t>Saw </a:t>
              </a:r>
              <a:r>
                <a:rPr lang="en-US" sz="1000" i="1" u="sng" dirty="0">
                  <a:solidFill>
                    <a:prstClr val="black"/>
                  </a:solidFill>
                  <a:latin typeface="Trebuchet MS"/>
                </a:rPr>
                <a:t>200% Increase</a:t>
              </a:r>
              <a:r>
                <a:rPr lang="en-US" sz="1000" dirty="0">
                  <a:solidFill>
                    <a:prstClr val="black"/>
                  </a:solidFill>
                  <a:latin typeface="Trebuchet MS"/>
                </a:rPr>
                <a:t> in Business shortly after airing</a:t>
              </a:r>
            </a:p>
          </p:txBody>
        </p:sp>
      </p:grpSp>
      <p:grpSp>
        <p:nvGrpSpPr>
          <p:cNvPr id="12" name="Group 11">
            <a:extLst>
              <a:ext uri="{FF2B5EF4-FFF2-40B4-BE49-F238E27FC236}">
                <a16:creationId xmlns:a16="http://schemas.microsoft.com/office/drawing/2014/main" id="{C12FCD6D-C3F8-4E0D-8273-6D43904F976C}"/>
              </a:ext>
            </a:extLst>
          </p:cNvPr>
          <p:cNvGrpSpPr/>
          <p:nvPr/>
        </p:nvGrpSpPr>
        <p:grpSpPr>
          <a:xfrm>
            <a:off x="2371536" y="4200932"/>
            <a:ext cx="1945904" cy="1789790"/>
            <a:chOff x="6941944" y="4067973"/>
            <a:chExt cx="1945904" cy="1789790"/>
          </a:xfrm>
        </p:grpSpPr>
        <p:pic>
          <p:nvPicPr>
            <p:cNvPr id="1026" name="Picture 2" descr="Related image">
              <a:extLst>
                <a:ext uri="{FF2B5EF4-FFF2-40B4-BE49-F238E27FC236}">
                  <a16:creationId xmlns:a16="http://schemas.microsoft.com/office/drawing/2014/main" id="{0C649269-8DB8-4B95-99D4-16745505E9C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218105" y="4067973"/>
              <a:ext cx="1379528" cy="1035898"/>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3872EE3-1DD9-4F44-9B34-C77CA997C06A}"/>
                </a:ext>
              </a:extLst>
            </p:cNvPr>
            <p:cNvSpPr txBox="1"/>
            <p:nvPr/>
          </p:nvSpPr>
          <p:spPr>
            <a:xfrm>
              <a:off x="6941944" y="5095044"/>
              <a:ext cx="1931851"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a:ea typeface="+mn-ea"/>
                  <a:cs typeface="+mn-cs"/>
                </a:rPr>
                <a:t>Casper &amp; Runyon’s Nook, St. Paul, MN</a:t>
              </a:r>
            </a:p>
          </p:txBody>
        </p:sp>
        <p:sp>
          <p:nvSpPr>
            <p:cNvPr id="25" name="TextBox 24">
              <a:extLst>
                <a:ext uri="{FF2B5EF4-FFF2-40B4-BE49-F238E27FC236}">
                  <a16:creationId xmlns:a16="http://schemas.microsoft.com/office/drawing/2014/main" id="{10D17005-E136-474F-8239-B9E15AB28E5A}"/>
                </a:ext>
              </a:extLst>
            </p:cNvPr>
            <p:cNvSpPr txBox="1"/>
            <p:nvPr/>
          </p:nvSpPr>
          <p:spPr>
            <a:xfrm>
              <a:off x="6964437" y="5457653"/>
              <a:ext cx="192341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Saw </a:t>
              </a:r>
              <a:r>
                <a:rPr kumimoji="0" lang="en-US" sz="1000" b="0" i="1" u="sng" strike="noStrike" kern="1200" cap="none" spc="0" normalizeH="0" baseline="0" noProof="0" dirty="0">
                  <a:ln>
                    <a:noFill/>
                  </a:ln>
                  <a:solidFill>
                    <a:prstClr val="black"/>
                  </a:solidFill>
                  <a:effectLst/>
                  <a:uLnTx/>
                  <a:uFillTx/>
                  <a:latin typeface="Trebuchet MS"/>
                  <a:ea typeface="+mn-ea"/>
                  <a:cs typeface="+mn-cs"/>
                </a:rPr>
                <a:t>100% Increase</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in Business shortly after airing</a:t>
              </a:r>
            </a:p>
          </p:txBody>
        </p:sp>
      </p:grpSp>
      <p:pic>
        <p:nvPicPr>
          <p:cNvPr id="29" name="Picture 28">
            <a:extLst>
              <a:ext uri="{FF2B5EF4-FFF2-40B4-BE49-F238E27FC236}">
                <a16:creationId xmlns:a16="http://schemas.microsoft.com/office/drawing/2014/main" id="{C2F21BFA-B059-4174-9C1B-5357E455CBD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78379" y="3262694"/>
            <a:ext cx="1372679" cy="771271"/>
          </a:xfrm>
          <a:prstGeom prst="rect">
            <a:avLst/>
          </a:prstGeom>
          <a:ln>
            <a:solidFill>
              <a:schemeClr val="tx1"/>
            </a:solidFill>
          </a:ln>
        </p:spPr>
      </p:pic>
      <p:pic>
        <p:nvPicPr>
          <p:cNvPr id="30" name="Picture 29">
            <a:extLst>
              <a:ext uri="{FF2B5EF4-FFF2-40B4-BE49-F238E27FC236}">
                <a16:creationId xmlns:a16="http://schemas.microsoft.com/office/drawing/2014/main" id="{15E451AB-8E8A-47E3-A088-1E1DE3EBEA49}"/>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b="29613"/>
          <a:stretch/>
        </p:blipFill>
        <p:spPr>
          <a:xfrm>
            <a:off x="6369820" y="3261642"/>
            <a:ext cx="1393054" cy="769290"/>
          </a:xfrm>
          <a:prstGeom prst="rect">
            <a:avLst/>
          </a:prstGeom>
          <a:ln>
            <a:solidFill>
              <a:schemeClr val="tx1"/>
            </a:solidFill>
          </a:ln>
        </p:spPr>
      </p:pic>
      <p:sp>
        <p:nvSpPr>
          <p:cNvPr id="35" name="TextBox 34">
            <a:extLst>
              <a:ext uri="{FF2B5EF4-FFF2-40B4-BE49-F238E27FC236}">
                <a16:creationId xmlns:a16="http://schemas.microsoft.com/office/drawing/2014/main" id="{11C1E342-F700-4171-ACBA-9029E64A8D47}"/>
              </a:ext>
            </a:extLst>
          </p:cNvPr>
          <p:cNvSpPr txBox="1"/>
          <p:nvPr/>
        </p:nvSpPr>
        <p:spPr>
          <a:xfrm>
            <a:off x="161636" y="2796030"/>
            <a:ext cx="864484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..And on a more localized level, Guy Fieri’s </a:t>
            </a:r>
            <a:r>
              <a:rPr kumimoji="0" lang="en-US" sz="1200" b="1" i="1" u="none" strike="noStrike" kern="1200" cap="none" spc="0" normalizeH="0" baseline="0" noProof="0" dirty="0">
                <a:ln>
                  <a:noFill/>
                </a:ln>
                <a:solidFill>
                  <a:prstClr val="black"/>
                </a:solidFill>
                <a:effectLst/>
                <a:uLnTx/>
                <a:uFillTx/>
                <a:latin typeface="Trebuchet MS"/>
                <a:ea typeface="+mn-ea"/>
                <a:cs typeface="+mn-cs"/>
              </a:rPr>
              <a:t>Diners, Drive-Ins</a:t>
            </a:r>
            <a:r>
              <a:rPr lang="en-US" sz="1200" b="1" i="1" dirty="0">
                <a:solidFill>
                  <a:prstClr val="black"/>
                </a:solidFill>
                <a:latin typeface="Trebuchet MS"/>
              </a:rPr>
              <a:t> &amp; Dives</a:t>
            </a:r>
            <a:r>
              <a:rPr lang="en-US" sz="1200" b="1" dirty="0">
                <a:solidFill>
                  <a:prstClr val="black"/>
                </a:solidFill>
                <a:latin typeface="Trebuchet MS"/>
              </a:rPr>
              <a:t> has been cited with improving the sales of beloved restaurant gems throughout the country</a:t>
            </a:r>
            <a:endParaRPr kumimoji="0" lang="en-US" sz="12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7" name="Picture 2" descr="Image result for anthony bourdain no reservations logo png">
            <a:extLst>
              <a:ext uri="{FF2B5EF4-FFF2-40B4-BE49-F238E27FC236}">
                <a16:creationId xmlns:a16="http://schemas.microsoft.com/office/drawing/2014/main" id="{A1D421E9-0211-4860-93B2-3A1D2616D7F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331252" y="1829732"/>
            <a:ext cx="1333317" cy="74932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4">
            <a:extLst>
              <a:ext uri="{FF2B5EF4-FFF2-40B4-BE49-F238E27FC236}">
                <a16:creationId xmlns:a16="http://schemas.microsoft.com/office/drawing/2014/main" id="{8D045BB0-F6C5-40CA-8937-EE7BC2B71838}"/>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2767276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B1D3-3FA4-4A3F-ABF3-EC16CA893551}"/>
              </a:ext>
            </a:extLst>
          </p:cNvPr>
          <p:cNvSpPr>
            <a:spLocks noGrp="1"/>
          </p:cNvSpPr>
          <p:nvPr>
            <p:ph type="ctrTitle"/>
          </p:nvPr>
        </p:nvSpPr>
        <p:spPr>
          <a:xfrm>
            <a:off x="169333" y="427009"/>
            <a:ext cx="8805334" cy="544520"/>
          </a:xfrm>
        </p:spPr>
        <p:txBody>
          <a:bodyPr/>
          <a:lstStyle/>
          <a:p>
            <a:r>
              <a:rPr lang="en-US" dirty="0"/>
              <a:t>In Fact, Many Food Shows Have Gone Into Local Communities To Unveil Hidden Culinary &amp; Libation Gems To The Masses</a:t>
            </a:r>
          </a:p>
        </p:txBody>
      </p:sp>
      <p:sp>
        <p:nvSpPr>
          <p:cNvPr id="4" name="Text Placeholder 3">
            <a:extLst>
              <a:ext uri="{FF2B5EF4-FFF2-40B4-BE49-F238E27FC236}">
                <a16:creationId xmlns:a16="http://schemas.microsoft.com/office/drawing/2014/main" id="{74E0960A-AD73-4152-A2D4-2EFAF33DB428}"/>
              </a:ext>
            </a:extLst>
          </p:cNvPr>
          <p:cNvSpPr>
            <a:spLocks noGrp="1"/>
          </p:cNvSpPr>
          <p:nvPr>
            <p:ph type="body" sz="quarter" idx="14"/>
          </p:nvPr>
        </p:nvSpPr>
        <p:spPr/>
        <p:txBody>
          <a:bodyPr/>
          <a:lstStyle/>
          <a:p>
            <a:r>
              <a:rPr lang="en-US" sz="800" dirty="0"/>
              <a:t>Source: tvfoodmaps.com</a:t>
            </a:r>
          </a:p>
        </p:txBody>
      </p:sp>
      <p:pic>
        <p:nvPicPr>
          <p:cNvPr id="8" name="Picture 7">
            <a:extLst>
              <a:ext uri="{FF2B5EF4-FFF2-40B4-BE49-F238E27FC236}">
                <a16:creationId xmlns:a16="http://schemas.microsoft.com/office/drawing/2014/main" id="{8EA82BB3-1ABD-43D6-AD45-B44375250312}"/>
              </a:ext>
            </a:extLst>
          </p:cNvPr>
          <p:cNvPicPr>
            <a:picLocks noChangeAspect="1"/>
          </p:cNvPicPr>
          <p:nvPr/>
        </p:nvPicPr>
        <p:blipFill>
          <a:blip r:embed="rId2"/>
          <a:stretch>
            <a:fillRect/>
          </a:stretch>
        </p:blipFill>
        <p:spPr>
          <a:xfrm>
            <a:off x="270582" y="2464597"/>
            <a:ext cx="2024757" cy="1129595"/>
          </a:xfrm>
          <a:prstGeom prst="rect">
            <a:avLst/>
          </a:prstGeom>
          <a:ln>
            <a:solidFill>
              <a:schemeClr val="tx1"/>
            </a:solidFill>
          </a:ln>
        </p:spPr>
      </p:pic>
      <p:sp>
        <p:nvSpPr>
          <p:cNvPr id="9" name="TextBox 8">
            <a:extLst>
              <a:ext uri="{FF2B5EF4-FFF2-40B4-BE49-F238E27FC236}">
                <a16:creationId xmlns:a16="http://schemas.microsoft.com/office/drawing/2014/main" id="{D25F2019-574E-4258-9E9E-88D6ADFB1E0D}"/>
              </a:ext>
            </a:extLst>
          </p:cNvPr>
          <p:cNvSpPr txBox="1"/>
          <p:nvPr/>
        </p:nvSpPr>
        <p:spPr>
          <a:xfrm>
            <a:off x="265748" y="3603960"/>
            <a:ext cx="2029591" cy="4001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a:ea typeface="+mn-ea"/>
                <a:cs typeface="+mn-cs"/>
              </a:rPr>
              <a:t>Visited over </a:t>
            </a:r>
            <a:r>
              <a:rPr kumimoji="0" lang="en-US" sz="1000" b="1" i="0" u="sng" strike="noStrike" kern="1200" cap="none" spc="0" normalizeH="0" baseline="0" noProof="0" dirty="0">
                <a:ln>
                  <a:noFill/>
                </a:ln>
                <a:solidFill>
                  <a:prstClr val="black"/>
                </a:solidFill>
                <a:effectLst/>
                <a:uLnTx/>
                <a:uFillTx/>
                <a:latin typeface="Trebuchet MS"/>
                <a:ea typeface="+mn-ea"/>
                <a:cs typeface="+mn-cs"/>
              </a:rPr>
              <a:t>930</a:t>
            </a:r>
            <a:r>
              <a:rPr kumimoji="0" lang="en-US" sz="1000" b="1" i="0" u="none" strike="noStrike" kern="1200" cap="none" spc="0" normalizeH="0" baseline="0" noProof="0" dirty="0">
                <a:ln>
                  <a:noFill/>
                </a:ln>
                <a:solidFill>
                  <a:prstClr val="black"/>
                </a:solidFill>
                <a:effectLst/>
                <a:uLnTx/>
                <a:uFillTx/>
                <a:latin typeface="Trebuchet MS"/>
                <a:ea typeface="+mn-ea"/>
                <a:cs typeface="+mn-cs"/>
              </a:rPr>
              <a:t> restaurants &amp; bars in 45 states</a:t>
            </a:r>
          </a:p>
        </p:txBody>
      </p:sp>
      <p:pic>
        <p:nvPicPr>
          <p:cNvPr id="10" name="Picture 9">
            <a:extLst>
              <a:ext uri="{FF2B5EF4-FFF2-40B4-BE49-F238E27FC236}">
                <a16:creationId xmlns:a16="http://schemas.microsoft.com/office/drawing/2014/main" id="{BEFF5BF2-73A0-4CB8-AB8D-C82282EE92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4620" y="2455267"/>
            <a:ext cx="2024758" cy="1138926"/>
          </a:xfrm>
          <a:prstGeom prst="rect">
            <a:avLst/>
          </a:prstGeom>
          <a:ln>
            <a:solidFill>
              <a:schemeClr val="tx1"/>
            </a:solidFill>
          </a:ln>
        </p:spPr>
      </p:pic>
      <p:sp>
        <p:nvSpPr>
          <p:cNvPr id="11" name="TextBox 10">
            <a:extLst>
              <a:ext uri="{FF2B5EF4-FFF2-40B4-BE49-F238E27FC236}">
                <a16:creationId xmlns:a16="http://schemas.microsoft.com/office/drawing/2014/main" id="{F2314CE3-86DD-49A7-9E7B-0F9613D88E57}"/>
              </a:ext>
            </a:extLst>
          </p:cNvPr>
          <p:cNvSpPr txBox="1"/>
          <p:nvPr/>
        </p:nvSpPr>
        <p:spPr>
          <a:xfrm>
            <a:off x="2442896" y="3597738"/>
            <a:ext cx="2026482" cy="4001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a:ea typeface="+mn-ea"/>
                <a:cs typeface="+mn-cs"/>
              </a:rPr>
              <a:t>Visited over </a:t>
            </a:r>
            <a:r>
              <a:rPr kumimoji="0" lang="en-US" sz="1000" b="1" i="0" u="sng" strike="noStrike" kern="1200" cap="none" spc="0" normalizeH="0" baseline="0" noProof="0" dirty="0">
                <a:ln>
                  <a:noFill/>
                </a:ln>
                <a:solidFill>
                  <a:prstClr val="black"/>
                </a:solidFill>
                <a:effectLst/>
                <a:uLnTx/>
                <a:uFillTx/>
                <a:latin typeface="Trebuchet MS"/>
                <a:ea typeface="+mn-ea"/>
                <a:cs typeface="+mn-cs"/>
              </a:rPr>
              <a:t>185</a:t>
            </a:r>
            <a:r>
              <a:rPr kumimoji="0" lang="en-US" sz="1000" b="1" i="0" u="none" strike="noStrike" kern="1200" cap="none" spc="0" normalizeH="0" baseline="0" noProof="0" dirty="0">
                <a:ln>
                  <a:noFill/>
                </a:ln>
                <a:solidFill>
                  <a:prstClr val="black"/>
                </a:solidFill>
                <a:effectLst/>
                <a:uLnTx/>
                <a:uFillTx/>
                <a:latin typeface="Trebuchet MS"/>
                <a:ea typeface="+mn-ea"/>
                <a:cs typeface="+mn-cs"/>
              </a:rPr>
              <a:t> restaurants in 36 states</a:t>
            </a:r>
          </a:p>
        </p:txBody>
      </p:sp>
      <p:pic>
        <p:nvPicPr>
          <p:cNvPr id="12" name="Picture 11">
            <a:extLst>
              <a:ext uri="{FF2B5EF4-FFF2-40B4-BE49-F238E27FC236}">
                <a16:creationId xmlns:a16="http://schemas.microsoft.com/office/drawing/2014/main" id="{6952C790-C7C7-4646-9720-25653460C3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8644" y="2455266"/>
            <a:ext cx="2024758" cy="1138926"/>
          </a:xfrm>
          <a:prstGeom prst="rect">
            <a:avLst/>
          </a:prstGeom>
          <a:ln>
            <a:solidFill>
              <a:schemeClr val="tx1"/>
            </a:solidFill>
          </a:ln>
        </p:spPr>
      </p:pic>
      <p:sp>
        <p:nvSpPr>
          <p:cNvPr id="16" name="TextBox 15">
            <a:extLst>
              <a:ext uri="{FF2B5EF4-FFF2-40B4-BE49-F238E27FC236}">
                <a16:creationId xmlns:a16="http://schemas.microsoft.com/office/drawing/2014/main" id="{1B64E00B-1C3C-455C-9A40-21307045121D}"/>
              </a:ext>
            </a:extLst>
          </p:cNvPr>
          <p:cNvSpPr txBox="1"/>
          <p:nvPr/>
        </p:nvSpPr>
        <p:spPr>
          <a:xfrm>
            <a:off x="4620045" y="3591514"/>
            <a:ext cx="2026482" cy="4001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rebuchet MS"/>
              </a:rPr>
              <a:t>Rescued</a:t>
            </a:r>
            <a:r>
              <a:rPr kumimoji="0" lang="en-US" sz="1000" b="1" i="0" u="none" strike="noStrike" kern="1200" cap="none" spc="0" normalizeH="0" baseline="0" noProof="0" dirty="0">
                <a:ln>
                  <a:noFill/>
                </a:ln>
                <a:solidFill>
                  <a:prstClr val="black"/>
                </a:solidFill>
                <a:effectLst/>
                <a:uLnTx/>
                <a:uFillTx/>
                <a:latin typeface="Trebuchet MS"/>
                <a:ea typeface="+mn-ea"/>
                <a:cs typeface="+mn-cs"/>
              </a:rPr>
              <a:t> over </a:t>
            </a:r>
            <a:r>
              <a:rPr kumimoji="0" lang="en-US" sz="1000" b="1" i="0" u="sng" strike="noStrike" kern="1200" cap="none" spc="0" normalizeH="0" baseline="0" noProof="0" dirty="0">
                <a:ln>
                  <a:noFill/>
                </a:ln>
                <a:solidFill>
                  <a:prstClr val="black"/>
                </a:solidFill>
                <a:effectLst/>
                <a:uLnTx/>
                <a:uFillTx/>
                <a:latin typeface="Trebuchet MS"/>
                <a:ea typeface="+mn-ea"/>
                <a:cs typeface="+mn-cs"/>
              </a:rPr>
              <a:t>125</a:t>
            </a:r>
            <a:r>
              <a:rPr kumimoji="0" lang="en-US" sz="1000" b="1" i="0" u="none" strike="noStrike" kern="1200" cap="none" spc="0" normalizeH="0" baseline="0" noProof="0" dirty="0">
                <a:ln>
                  <a:noFill/>
                </a:ln>
                <a:solidFill>
                  <a:prstClr val="black"/>
                </a:solidFill>
                <a:effectLst/>
                <a:uLnTx/>
                <a:uFillTx/>
                <a:latin typeface="Trebuchet MS"/>
                <a:ea typeface="+mn-ea"/>
                <a:cs typeface="+mn-cs"/>
              </a:rPr>
              <a:t> bars in 21 states</a:t>
            </a:r>
          </a:p>
        </p:txBody>
      </p:sp>
      <p:pic>
        <p:nvPicPr>
          <p:cNvPr id="19" name="Picture 18">
            <a:extLst>
              <a:ext uri="{FF2B5EF4-FFF2-40B4-BE49-F238E27FC236}">
                <a16:creationId xmlns:a16="http://schemas.microsoft.com/office/drawing/2014/main" id="{70B2F8DF-42DC-4E44-90C5-287E9384FC0F}"/>
              </a:ext>
            </a:extLst>
          </p:cNvPr>
          <p:cNvPicPr>
            <a:picLocks noChangeAspect="1"/>
          </p:cNvPicPr>
          <p:nvPr/>
        </p:nvPicPr>
        <p:blipFill>
          <a:blip r:embed="rId5"/>
          <a:stretch>
            <a:fillRect/>
          </a:stretch>
        </p:blipFill>
        <p:spPr>
          <a:xfrm>
            <a:off x="250214" y="4321907"/>
            <a:ext cx="2029592" cy="1140373"/>
          </a:xfrm>
          <a:prstGeom prst="rect">
            <a:avLst/>
          </a:prstGeom>
          <a:ln>
            <a:solidFill>
              <a:schemeClr val="tx1"/>
            </a:solidFill>
          </a:ln>
        </p:spPr>
      </p:pic>
      <p:sp>
        <p:nvSpPr>
          <p:cNvPr id="20" name="TextBox 19">
            <a:extLst>
              <a:ext uri="{FF2B5EF4-FFF2-40B4-BE49-F238E27FC236}">
                <a16:creationId xmlns:a16="http://schemas.microsoft.com/office/drawing/2014/main" id="{000CC12F-2B62-427F-BCB3-97F803A12157}"/>
              </a:ext>
            </a:extLst>
          </p:cNvPr>
          <p:cNvSpPr txBox="1"/>
          <p:nvPr/>
        </p:nvSpPr>
        <p:spPr>
          <a:xfrm>
            <a:off x="247105" y="5470594"/>
            <a:ext cx="2026482" cy="4001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rebuchet MS"/>
              </a:rPr>
              <a:t>Featured over </a:t>
            </a:r>
            <a:r>
              <a:rPr lang="en-US" sz="1000" u="sng" dirty="0">
                <a:solidFill>
                  <a:prstClr val="black"/>
                </a:solidFill>
                <a:latin typeface="Trebuchet MS"/>
              </a:rPr>
              <a:t>465</a:t>
            </a:r>
            <a:r>
              <a:rPr lang="en-US" sz="1000" dirty="0">
                <a:solidFill>
                  <a:prstClr val="black"/>
                </a:solidFill>
                <a:latin typeface="Trebuchet MS"/>
              </a:rPr>
              <a:t> restaurants in 45 states</a:t>
            </a:r>
            <a:endParaRPr kumimoji="0" lang="en-US" sz="10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1" name="Picture 20">
            <a:extLst>
              <a:ext uri="{FF2B5EF4-FFF2-40B4-BE49-F238E27FC236}">
                <a16:creationId xmlns:a16="http://schemas.microsoft.com/office/drawing/2014/main" id="{BCA0E756-8B8E-4FA2-88D5-4039BC0364DA}"/>
              </a:ext>
            </a:extLst>
          </p:cNvPr>
          <p:cNvPicPr>
            <a:picLocks noChangeAspect="1"/>
          </p:cNvPicPr>
          <p:nvPr/>
        </p:nvPicPr>
        <p:blipFill>
          <a:blip r:embed="rId6"/>
          <a:stretch>
            <a:fillRect/>
          </a:stretch>
        </p:blipFill>
        <p:spPr>
          <a:xfrm>
            <a:off x="6772305" y="2455265"/>
            <a:ext cx="2019720" cy="1131043"/>
          </a:xfrm>
          <a:prstGeom prst="rect">
            <a:avLst/>
          </a:prstGeom>
          <a:ln>
            <a:solidFill>
              <a:schemeClr val="tx1"/>
            </a:solidFill>
          </a:ln>
        </p:spPr>
      </p:pic>
      <p:sp>
        <p:nvSpPr>
          <p:cNvPr id="23" name="TextBox 22">
            <a:extLst>
              <a:ext uri="{FF2B5EF4-FFF2-40B4-BE49-F238E27FC236}">
                <a16:creationId xmlns:a16="http://schemas.microsoft.com/office/drawing/2014/main" id="{1D9B2A8E-176A-488C-9EE3-309B4F48C7A7}"/>
              </a:ext>
            </a:extLst>
          </p:cNvPr>
          <p:cNvSpPr txBox="1"/>
          <p:nvPr/>
        </p:nvSpPr>
        <p:spPr>
          <a:xfrm>
            <a:off x="6766080" y="3591517"/>
            <a:ext cx="2026482" cy="4001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a:ea typeface="+mn-ea"/>
                <a:cs typeface="+mn-cs"/>
              </a:rPr>
              <a:t>Visited over </a:t>
            </a:r>
            <a:r>
              <a:rPr kumimoji="0" lang="en-US" sz="1000" b="1" i="0" u="sng" strike="noStrike" kern="1200" cap="none" spc="0" normalizeH="0" baseline="0" noProof="0" dirty="0">
                <a:ln>
                  <a:noFill/>
                </a:ln>
                <a:solidFill>
                  <a:prstClr val="black"/>
                </a:solidFill>
                <a:effectLst/>
                <a:uLnTx/>
                <a:uFillTx/>
                <a:latin typeface="Trebuchet MS"/>
                <a:ea typeface="+mn-ea"/>
                <a:cs typeface="+mn-cs"/>
              </a:rPr>
              <a:t>180</a:t>
            </a:r>
            <a:r>
              <a:rPr kumimoji="0" lang="en-US" sz="1000" b="1" i="0" u="none" strike="noStrike" kern="1200" cap="none" spc="0" normalizeH="0" baseline="0" noProof="0" dirty="0">
                <a:ln>
                  <a:noFill/>
                </a:ln>
                <a:solidFill>
                  <a:prstClr val="black"/>
                </a:solidFill>
                <a:effectLst/>
                <a:uLnTx/>
                <a:uFillTx/>
                <a:latin typeface="Trebuchet MS"/>
                <a:ea typeface="+mn-ea"/>
                <a:cs typeface="+mn-cs"/>
              </a:rPr>
              <a:t> restaurants in 29 states</a:t>
            </a:r>
          </a:p>
        </p:txBody>
      </p:sp>
      <p:pic>
        <p:nvPicPr>
          <p:cNvPr id="24" name="Picture 23">
            <a:extLst>
              <a:ext uri="{FF2B5EF4-FFF2-40B4-BE49-F238E27FC236}">
                <a16:creationId xmlns:a16="http://schemas.microsoft.com/office/drawing/2014/main" id="{42388BE2-5EFB-454B-8C67-D685FCE6E557}"/>
              </a:ext>
            </a:extLst>
          </p:cNvPr>
          <p:cNvPicPr>
            <a:picLocks noChangeAspect="1"/>
          </p:cNvPicPr>
          <p:nvPr/>
        </p:nvPicPr>
        <p:blipFill>
          <a:blip r:embed="rId7"/>
          <a:stretch>
            <a:fillRect/>
          </a:stretch>
        </p:blipFill>
        <p:spPr>
          <a:xfrm>
            <a:off x="2430475" y="4312576"/>
            <a:ext cx="2038963" cy="1141819"/>
          </a:xfrm>
          <a:prstGeom prst="rect">
            <a:avLst/>
          </a:prstGeom>
          <a:ln>
            <a:solidFill>
              <a:schemeClr val="tx1"/>
            </a:solidFill>
          </a:ln>
        </p:spPr>
      </p:pic>
      <p:sp>
        <p:nvSpPr>
          <p:cNvPr id="25" name="TextBox 24">
            <a:extLst>
              <a:ext uri="{FF2B5EF4-FFF2-40B4-BE49-F238E27FC236}">
                <a16:creationId xmlns:a16="http://schemas.microsoft.com/office/drawing/2014/main" id="{FFF6162E-71B6-43AF-937A-7B0FCDA862EF}"/>
              </a:ext>
            </a:extLst>
          </p:cNvPr>
          <p:cNvSpPr txBox="1"/>
          <p:nvPr/>
        </p:nvSpPr>
        <p:spPr>
          <a:xfrm>
            <a:off x="2433581" y="5464371"/>
            <a:ext cx="2026482" cy="4001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rebuchet MS"/>
              </a:rPr>
              <a:t>Visited over </a:t>
            </a:r>
            <a:r>
              <a:rPr lang="en-US" sz="1000" u="sng" dirty="0">
                <a:solidFill>
                  <a:prstClr val="black"/>
                </a:solidFill>
                <a:latin typeface="Trebuchet MS"/>
              </a:rPr>
              <a:t>40</a:t>
            </a:r>
            <a:r>
              <a:rPr lang="en-US" sz="1000" dirty="0">
                <a:solidFill>
                  <a:prstClr val="black"/>
                </a:solidFill>
                <a:latin typeface="Trebuchet MS"/>
              </a:rPr>
              <a:t> restaurants in 11 states</a:t>
            </a:r>
            <a:endParaRPr kumimoji="0" lang="en-US" sz="10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6" name="Picture 25">
            <a:extLst>
              <a:ext uri="{FF2B5EF4-FFF2-40B4-BE49-F238E27FC236}">
                <a16:creationId xmlns:a16="http://schemas.microsoft.com/office/drawing/2014/main" id="{C70E811F-D649-4A90-94D2-4DBE50AEF6B7}"/>
              </a:ext>
            </a:extLst>
          </p:cNvPr>
          <p:cNvPicPr>
            <a:picLocks noChangeAspect="1"/>
          </p:cNvPicPr>
          <p:nvPr/>
        </p:nvPicPr>
        <p:blipFill>
          <a:blip r:embed="rId8"/>
          <a:stretch>
            <a:fillRect/>
          </a:stretch>
        </p:blipFill>
        <p:spPr>
          <a:xfrm>
            <a:off x="4623169" y="4302600"/>
            <a:ext cx="2038963" cy="1145638"/>
          </a:xfrm>
          <a:prstGeom prst="rect">
            <a:avLst/>
          </a:prstGeom>
          <a:ln>
            <a:solidFill>
              <a:schemeClr val="tx1"/>
            </a:solidFill>
          </a:ln>
        </p:spPr>
      </p:pic>
      <p:sp>
        <p:nvSpPr>
          <p:cNvPr id="27" name="TextBox 26">
            <a:extLst>
              <a:ext uri="{FF2B5EF4-FFF2-40B4-BE49-F238E27FC236}">
                <a16:creationId xmlns:a16="http://schemas.microsoft.com/office/drawing/2014/main" id="{25B4D653-AB4D-424E-AF8D-D1205A5A3D16}"/>
              </a:ext>
            </a:extLst>
          </p:cNvPr>
          <p:cNvSpPr txBox="1"/>
          <p:nvPr/>
        </p:nvSpPr>
        <p:spPr>
          <a:xfrm>
            <a:off x="4620055" y="5467480"/>
            <a:ext cx="2026482" cy="4001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rebuchet MS"/>
              </a:rPr>
              <a:t>Renovated </a:t>
            </a:r>
            <a:r>
              <a:rPr lang="en-US" sz="1000" u="sng" dirty="0">
                <a:solidFill>
                  <a:prstClr val="black"/>
                </a:solidFill>
                <a:latin typeface="Trebuchet MS"/>
              </a:rPr>
              <a:t>105</a:t>
            </a:r>
            <a:r>
              <a:rPr lang="en-US" sz="1000" dirty="0">
                <a:solidFill>
                  <a:prstClr val="black"/>
                </a:solidFill>
                <a:latin typeface="Trebuchet MS"/>
              </a:rPr>
              <a:t> restaurants in 38 states</a:t>
            </a:r>
            <a:endParaRPr kumimoji="0" lang="en-US" sz="10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9" name="Picture 28">
            <a:extLst>
              <a:ext uri="{FF2B5EF4-FFF2-40B4-BE49-F238E27FC236}">
                <a16:creationId xmlns:a16="http://schemas.microsoft.com/office/drawing/2014/main" id="{E10C88D3-DC3A-4109-BE07-4FD12EDC760D}"/>
              </a:ext>
            </a:extLst>
          </p:cNvPr>
          <p:cNvPicPr>
            <a:picLocks noChangeAspect="1"/>
          </p:cNvPicPr>
          <p:nvPr/>
        </p:nvPicPr>
        <p:blipFill>
          <a:blip r:embed="rId9"/>
          <a:stretch>
            <a:fillRect/>
          </a:stretch>
        </p:blipFill>
        <p:spPr>
          <a:xfrm>
            <a:off x="6794131" y="4306294"/>
            <a:ext cx="2045782" cy="1145638"/>
          </a:xfrm>
          <a:prstGeom prst="rect">
            <a:avLst/>
          </a:prstGeom>
          <a:ln>
            <a:solidFill>
              <a:schemeClr val="tx1"/>
            </a:solidFill>
          </a:ln>
        </p:spPr>
      </p:pic>
      <p:sp>
        <p:nvSpPr>
          <p:cNvPr id="30" name="TextBox 29">
            <a:extLst>
              <a:ext uri="{FF2B5EF4-FFF2-40B4-BE49-F238E27FC236}">
                <a16:creationId xmlns:a16="http://schemas.microsoft.com/office/drawing/2014/main" id="{66B1F2DB-06B9-4CBB-8E80-949631478635}"/>
              </a:ext>
            </a:extLst>
          </p:cNvPr>
          <p:cNvSpPr txBox="1"/>
          <p:nvPr/>
        </p:nvSpPr>
        <p:spPr>
          <a:xfrm>
            <a:off x="6787862" y="5470588"/>
            <a:ext cx="2026482" cy="4001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rebuchet MS"/>
              </a:rPr>
              <a:t>Featured </a:t>
            </a:r>
            <a:r>
              <a:rPr lang="en-US" sz="1000" u="sng" dirty="0">
                <a:solidFill>
                  <a:prstClr val="black"/>
                </a:solidFill>
                <a:latin typeface="Trebuchet MS"/>
              </a:rPr>
              <a:t>112</a:t>
            </a:r>
            <a:r>
              <a:rPr lang="en-US" sz="1000" dirty="0">
                <a:solidFill>
                  <a:prstClr val="black"/>
                </a:solidFill>
                <a:latin typeface="Trebuchet MS"/>
              </a:rPr>
              <a:t> restaurants in 20 states</a:t>
            </a:r>
            <a:endParaRPr kumimoji="0" lang="en-US" sz="10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31" name="TextBox 30">
            <a:extLst>
              <a:ext uri="{FF2B5EF4-FFF2-40B4-BE49-F238E27FC236}">
                <a16:creationId xmlns:a16="http://schemas.microsoft.com/office/drawing/2014/main" id="{BE896D92-FB6C-4DE3-8447-912D6502B87A}"/>
              </a:ext>
            </a:extLst>
          </p:cNvPr>
          <p:cNvSpPr txBox="1"/>
          <p:nvPr/>
        </p:nvSpPr>
        <p:spPr>
          <a:xfrm>
            <a:off x="256113" y="1446457"/>
            <a:ext cx="870020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Trebuchet MS" panose="020B0603020202020204" pitchFamily="34" charset="0"/>
              </a:rPr>
              <a:t>In</a:t>
            </a:r>
            <a:r>
              <a:rPr kumimoji="0" lang="en-US" sz="14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the last several years, more than 30 ad-supported TV shows</a:t>
            </a:r>
            <a:r>
              <a:rPr lang="en-US" sz="1400" kern="0" dirty="0">
                <a:solidFill>
                  <a:sysClr val="windowText" lastClr="000000"/>
                </a:solidFill>
                <a:latin typeface="Trebuchet MS" panose="020B0603020202020204" pitchFamily="34" charset="0"/>
              </a:rPr>
              <a:t> have featured over 4,000 local restaurants and bars as a part of their programming.  Many of these establishments have boasted double- and triple-digit sales increases in the weeks following both their premiere date and re-run airings</a:t>
            </a:r>
            <a:endParaRPr kumimoji="0" lang="en-US" sz="14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endParaRPr>
          </a:p>
        </p:txBody>
      </p:sp>
      <p:sp>
        <p:nvSpPr>
          <p:cNvPr id="22" name="Text Placeholder 4">
            <a:extLst>
              <a:ext uri="{FF2B5EF4-FFF2-40B4-BE49-F238E27FC236}">
                <a16:creationId xmlns:a16="http://schemas.microsoft.com/office/drawing/2014/main" id="{50F69128-9D07-41A0-83DC-75808E57650A}"/>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370199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DF8462D-C9A0-40D2-ABAA-E829E49CBF09}"/>
              </a:ext>
            </a:extLst>
          </p:cNvPr>
          <p:cNvPicPr>
            <a:picLocks noChangeAspect="1"/>
          </p:cNvPicPr>
          <p:nvPr/>
        </p:nvPicPr>
        <p:blipFill>
          <a:blip r:embed="rId2"/>
          <a:stretch>
            <a:fillRect/>
          </a:stretch>
        </p:blipFill>
        <p:spPr>
          <a:xfrm>
            <a:off x="4857750" y="1483859"/>
            <a:ext cx="2571750" cy="1066800"/>
          </a:xfrm>
          <a:prstGeom prst="rect">
            <a:avLst/>
          </a:prstGeom>
          <a:ln>
            <a:solidFill>
              <a:schemeClr val="tx1"/>
            </a:solidFill>
          </a:ln>
        </p:spPr>
      </p:pic>
      <p:pic>
        <p:nvPicPr>
          <p:cNvPr id="18" name="Picture 17">
            <a:extLst>
              <a:ext uri="{FF2B5EF4-FFF2-40B4-BE49-F238E27FC236}">
                <a16:creationId xmlns:a16="http://schemas.microsoft.com/office/drawing/2014/main" id="{AAFE267D-1CAE-487E-8A4D-1F31E0535982}"/>
              </a:ext>
            </a:extLst>
          </p:cNvPr>
          <p:cNvPicPr>
            <a:picLocks noChangeAspect="1"/>
          </p:cNvPicPr>
          <p:nvPr/>
        </p:nvPicPr>
        <p:blipFill>
          <a:blip r:embed="rId3"/>
          <a:stretch>
            <a:fillRect/>
          </a:stretch>
        </p:blipFill>
        <p:spPr>
          <a:xfrm>
            <a:off x="4564303" y="3817270"/>
            <a:ext cx="2200420" cy="1648191"/>
          </a:xfrm>
          <a:prstGeom prst="rect">
            <a:avLst/>
          </a:prstGeom>
          <a:ln>
            <a:solidFill>
              <a:schemeClr val="tx1"/>
            </a:solidFill>
          </a:ln>
        </p:spPr>
      </p:pic>
      <p:pic>
        <p:nvPicPr>
          <p:cNvPr id="7" name="Picture 6">
            <a:extLst>
              <a:ext uri="{FF2B5EF4-FFF2-40B4-BE49-F238E27FC236}">
                <a16:creationId xmlns:a16="http://schemas.microsoft.com/office/drawing/2014/main" id="{6F50020F-6E96-4FEF-8B68-4B295DF096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1636" y="1528875"/>
            <a:ext cx="2457450" cy="1126314"/>
          </a:xfrm>
          <a:prstGeom prst="rect">
            <a:avLst/>
          </a:prstGeom>
          <a:ln>
            <a:solidFill>
              <a:schemeClr val="tx1"/>
            </a:solidFill>
          </a:ln>
        </p:spPr>
      </p:pic>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348211"/>
            <a:ext cx="8805334" cy="759406"/>
          </a:xfrm>
        </p:spPr>
        <p:txBody>
          <a:bodyPr/>
          <a:lstStyle/>
          <a:p>
            <a:r>
              <a:rPr lang="en-US" sz="2400" dirty="0"/>
              <a:t>Along With Purely Food-Based TV Shows, Other Programming Has Also Influenced People’s Travel Plans</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a:xfrm>
            <a:off x="321733" y="6478588"/>
            <a:ext cx="7441141" cy="379412"/>
          </a:xfrm>
        </p:spPr>
        <p:txBody>
          <a:bodyPr/>
          <a:lstStyle/>
          <a:p>
            <a:r>
              <a:rPr lang="en-US" sz="800" dirty="0"/>
              <a:t>Source: Parts Unknown = Priceline data from 2013.  The Bachelorette = data from travel operator, Down Under Answers.  </a:t>
            </a:r>
            <a:r>
              <a:rPr lang="en-US" sz="800" dirty="0" err="1"/>
              <a:t>Bethenny</a:t>
            </a:r>
            <a:r>
              <a:rPr lang="en-US" sz="800" dirty="0"/>
              <a:t> Getting Married = data from </a:t>
            </a:r>
            <a:r>
              <a:rPr lang="en-US" sz="800" dirty="0" err="1"/>
              <a:t>Wimco</a:t>
            </a:r>
            <a:r>
              <a:rPr lang="en-US" sz="800" dirty="0"/>
              <a:t>, a luxury vacation villa and hotel reservations company on St. </a:t>
            </a:r>
            <a:r>
              <a:rPr lang="en-US" sz="800" dirty="0" err="1"/>
              <a:t>Barts</a:t>
            </a:r>
            <a:r>
              <a:rPr lang="en-US" sz="800" dirty="0"/>
              <a:t>.</a:t>
            </a:r>
          </a:p>
        </p:txBody>
      </p:sp>
      <p:sp>
        <p:nvSpPr>
          <p:cNvPr id="6" name="Oval 5">
            <a:extLst>
              <a:ext uri="{FF2B5EF4-FFF2-40B4-BE49-F238E27FC236}">
                <a16:creationId xmlns:a16="http://schemas.microsoft.com/office/drawing/2014/main" id="{C523C14D-47CD-4C30-9B28-1DB47A1D4339}"/>
              </a:ext>
            </a:extLst>
          </p:cNvPr>
          <p:cNvSpPr/>
          <p:nvPr/>
        </p:nvSpPr>
        <p:spPr>
          <a:xfrm>
            <a:off x="2047732" y="1927629"/>
            <a:ext cx="2476499" cy="1711714"/>
          </a:xfrm>
          <a:prstGeom prst="ellipse">
            <a:avLst/>
          </a:prstGeom>
          <a:solidFill>
            <a:srgbClr val="5383B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In the 48 hours after a </a:t>
            </a:r>
            <a:r>
              <a:rPr lang="en-US" sz="1100" b="1" i="1" dirty="0"/>
              <a:t>Parts Unknown </a:t>
            </a:r>
            <a:r>
              <a:rPr lang="en-US" sz="1100" dirty="0"/>
              <a:t>Sicily episode aired, U.S. online search activity for the three airports in Sicily soared </a:t>
            </a:r>
            <a:r>
              <a:rPr lang="en-US" sz="1100" u="sng" dirty="0"/>
              <a:t>89% over</a:t>
            </a:r>
            <a:r>
              <a:rPr lang="en-US" sz="1100" dirty="0"/>
              <a:t> the previous week</a:t>
            </a:r>
          </a:p>
        </p:txBody>
      </p:sp>
      <p:pic>
        <p:nvPicPr>
          <p:cNvPr id="8" name="Picture 7">
            <a:extLst>
              <a:ext uri="{FF2B5EF4-FFF2-40B4-BE49-F238E27FC236}">
                <a16:creationId xmlns:a16="http://schemas.microsoft.com/office/drawing/2014/main" id="{114E26E7-DD42-4FD8-98EE-5D86339430A4}"/>
              </a:ext>
            </a:extLst>
          </p:cNvPr>
          <p:cNvPicPr>
            <a:picLocks noChangeAspect="1"/>
          </p:cNvPicPr>
          <p:nvPr/>
        </p:nvPicPr>
        <p:blipFill>
          <a:blip r:embed="rId5"/>
          <a:stretch>
            <a:fillRect/>
          </a:stretch>
        </p:blipFill>
        <p:spPr>
          <a:xfrm>
            <a:off x="161636" y="3623751"/>
            <a:ext cx="2562225" cy="1434846"/>
          </a:xfrm>
          <a:prstGeom prst="rect">
            <a:avLst/>
          </a:prstGeom>
          <a:solidFill>
            <a:srgbClr val="FF0000"/>
          </a:solidFill>
          <a:ln>
            <a:solidFill>
              <a:schemeClr val="tx1"/>
            </a:solidFill>
          </a:ln>
        </p:spPr>
      </p:pic>
      <p:sp>
        <p:nvSpPr>
          <p:cNvPr id="9" name="Oval 8">
            <a:extLst>
              <a:ext uri="{FF2B5EF4-FFF2-40B4-BE49-F238E27FC236}">
                <a16:creationId xmlns:a16="http://schemas.microsoft.com/office/drawing/2014/main" id="{7409ACA2-C30A-4BE9-8A51-14E7380B6B09}"/>
              </a:ext>
            </a:extLst>
          </p:cNvPr>
          <p:cNvSpPr/>
          <p:nvPr/>
        </p:nvSpPr>
        <p:spPr>
          <a:xfrm>
            <a:off x="1838036" y="4219407"/>
            <a:ext cx="2476499" cy="1711714"/>
          </a:xfrm>
          <a:prstGeom prst="ellipse">
            <a:avLst/>
          </a:prstGeom>
          <a:solidFill>
            <a:srgbClr val="5383B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The Seaside Heights Business Improvement District stated that they saw an estimated </a:t>
            </a:r>
            <a:r>
              <a:rPr lang="en-US" sz="1100" u="sng" dirty="0"/>
              <a:t>20% increase</a:t>
            </a:r>
            <a:r>
              <a:rPr lang="en-US" sz="1100" dirty="0"/>
              <a:t> in beach visitors during the run of </a:t>
            </a:r>
            <a:r>
              <a:rPr lang="en-US" sz="1100" b="1" i="1" dirty="0"/>
              <a:t>Jersey Shore</a:t>
            </a:r>
          </a:p>
        </p:txBody>
      </p:sp>
      <p:sp>
        <p:nvSpPr>
          <p:cNvPr id="17" name="Oval 16">
            <a:extLst>
              <a:ext uri="{FF2B5EF4-FFF2-40B4-BE49-F238E27FC236}">
                <a16:creationId xmlns:a16="http://schemas.microsoft.com/office/drawing/2014/main" id="{0189986C-99BC-4471-95B3-0CFC8E77CDC4}"/>
              </a:ext>
            </a:extLst>
          </p:cNvPr>
          <p:cNvSpPr/>
          <p:nvPr/>
        </p:nvSpPr>
        <p:spPr>
          <a:xfrm>
            <a:off x="6219536" y="4290430"/>
            <a:ext cx="2705100" cy="1711714"/>
          </a:xfrm>
          <a:prstGeom prst="ellipse">
            <a:avLst/>
          </a:prstGeom>
          <a:solidFill>
            <a:srgbClr val="5383B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After an episode of </a:t>
            </a:r>
            <a:r>
              <a:rPr lang="en-US" sz="1100" b="1" i="1" dirty="0" err="1"/>
              <a:t>Bethenny</a:t>
            </a:r>
            <a:r>
              <a:rPr lang="en-US" sz="1100" b="1" i="1" dirty="0"/>
              <a:t> Getting Married</a:t>
            </a:r>
            <a:r>
              <a:rPr lang="en-US" sz="1100" dirty="0"/>
              <a:t>, where she and her husband honeymooned in St. </a:t>
            </a:r>
            <a:r>
              <a:rPr lang="en-US" sz="1100" dirty="0" err="1"/>
              <a:t>Barts</a:t>
            </a:r>
            <a:r>
              <a:rPr lang="en-US" sz="1100" dirty="0"/>
              <a:t>, a local reservations company stated that revenue from near term bookings were </a:t>
            </a:r>
            <a:r>
              <a:rPr lang="en-US" sz="1100" u="sng" dirty="0"/>
              <a:t>up 37%</a:t>
            </a:r>
            <a:endParaRPr lang="en-US" sz="1100" b="1" i="1" u="sng" dirty="0"/>
          </a:p>
        </p:txBody>
      </p:sp>
      <p:sp>
        <p:nvSpPr>
          <p:cNvPr id="20" name="Oval 19">
            <a:extLst>
              <a:ext uri="{FF2B5EF4-FFF2-40B4-BE49-F238E27FC236}">
                <a16:creationId xmlns:a16="http://schemas.microsoft.com/office/drawing/2014/main" id="{38317748-8ED1-4F56-B947-8E3B63B81801}"/>
              </a:ext>
            </a:extLst>
          </p:cNvPr>
          <p:cNvSpPr/>
          <p:nvPr/>
        </p:nvSpPr>
        <p:spPr>
          <a:xfrm>
            <a:off x="6248400" y="2219456"/>
            <a:ext cx="2705100" cy="1711714"/>
          </a:xfrm>
          <a:prstGeom prst="ellipse">
            <a:avLst/>
          </a:prstGeom>
          <a:solidFill>
            <a:srgbClr val="5383B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After the season 7 finale of </a:t>
            </a:r>
            <a:r>
              <a:rPr lang="en-US" sz="1100" b="1" i="1" dirty="0"/>
              <a:t>The Bachelorette</a:t>
            </a:r>
            <a:r>
              <a:rPr lang="en-US" sz="1100" dirty="0"/>
              <a:t> aired, which took place in Fiji, a major travel operator on the island saw a </a:t>
            </a:r>
            <a:r>
              <a:rPr lang="en-US" sz="1100" u="sng" dirty="0"/>
              <a:t>250% increase</a:t>
            </a:r>
            <a:r>
              <a:rPr lang="en-US" sz="1100" dirty="0"/>
              <a:t> in website page visits </a:t>
            </a:r>
            <a:endParaRPr lang="en-US" sz="1100" b="1" i="1" u="sng" dirty="0"/>
          </a:p>
        </p:txBody>
      </p:sp>
      <p:sp>
        <p:nvSpPr>
          <p:cNvPr id="24" name="TextBox 23">
            <a:extLst>
              <a:ext uri="{FF2B5EF4-FFF2-40B4-BE49-F238E27FC236}">
                <a16:creationId xmlns:a16="http://schemas.microsoft.com/office/drawing/2014/main" id="{89B3BA2F-726B-4817-B0A9-D5C0E38A48B3}"/>
              </a:ext>
            </a:extLst>
          </p:cNvPr>
          <p:cNvSpPr txBox="1"/>
          <p:nvPr/>
        </p:nvSpPr>
        <p:spPr>
          <a:xfrm>
            <a:off x="152400" y="1144217"/>
            <a:ext cx="8890770" cy="307777"/>
          </a:xfrm>
          <a:prstGeom prst="rect">
            <a:avLst/>
          </a:prstGeom>
          <a:noFill/>
        </p:spPr>
        <p:txBody>
          <a:bodyPr wrap="square" rtlCol="0">
            <a:spAutoFit/>
          </a:bodyPr>
          <a:lstStyle/>
          <a:p>
            <a:pPr algn="ctr"/>
            <a:r>
              <a:rPr lang="en-US" sz="1400" b="1" u="sng" dirty="0"/>
              <a:t>1in 5 (20%) Global Travelers Have Visited A Destination Because They Saw it On A TV Show</a:t>
            </a:r>
            <a:endParaRPr lang="en-US" sz="1000" i="1" dirty="0"/>
          </a:p>
        </p:txBody>
      </p:sp>
      <p:sp>
        <p:nvSpPr>
          <p:cNvPr id="13" name="Text Placeholder 4">
            <a:extLst>
              <a:ext uri="{FF2B5EF4-FFF2-40B4-BE49-F238E27FC236}">
                <a16:creationId xmlns:a16="http://schemas.microsoft.com/office/drawing/2014/main" id="{D23AD2E6-4A99-4C1C-8DB1-C5B1D320603E}"/>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2577811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90FA01-218A-45EC-B361-E90606229771}"/>
              </a:ext>
            </a:extLst>
          </p:cNvPr>
          <p:cNvSpPr txBox="1"/>
          <p:nvPr/>
        </p:nvSpPr>
        <p:spPr>
          <a:xfrm>
            <a:off x="186612" y="2258009"/>
            <a:ext cx="8780106" cy="1200329"/>
          </a:xfrm>
          <a:prstGeom prst="rect">
            <a:avLst/>
          </a:prstGeom>
          <a:noFill/>
        </p:spPr>
        <p:txBody>
          <a:bodyPr wrap="square" rtlCol="0">
            <a:spAutoFit/>
          </a:bodyPr>
          <a:lstStyle/>
          <a:p>
            <a:pPr algn="ctr"/>
            <a:r>
              <a:rPr lang="en-US" sz="2400" b="1" dirty="0"/>
              <a:t>Furthermore, TV Impacts A Variety of Other Categories Through Consumer Product Extensions, Branded Lines Owned By TV Personalities And Support Of Entrepreneurs</a:t>
            </a:r>
          </a:p>
        </p:txBody>
      </p:sp>
      <p:sp>
        <p:nvSpPr>
          <p:cNvPr id="3" name="Text Placeholder 4">
            <a:extLst>
              <a:ext uri="{FF2B5EF4-FFF2-40B4-BE49-F238E27FC236}">
                <a16:creationId xmlns:a16="http://schemas.microsoft.com/office/drawing/2014/main" id="{D0F18F56-2C09-49BD-A6E4-55EC27638EC3}"/>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129431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D9F7892B-F283-4BE2-A09C-9BE31D419DD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84255" y="1450682"/>
            <a:ext cx="699560" cy="699560"/>
          </a:xfrm>
          <a:prstGeom prst="rect">
            <a:avLst/>
          </a:prstGeom>
          <a:noFill/>
          <a:ln>
            <a:noFill/>
          </a:ln>
        </p:spPr>
      </p:pic>
      <p:pic>
        <p:nvPicPr>
          <p:cNvPr id="1120" name="Picture 96" descr="Image result for real housewives official merchandi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25688" y="4058151"/>
            <a:ext cx="643559" cy="643559"/>
          </a:xfrm>
          <a:prstGeom prst="roundRect">
            <a:avLst/>
          </a:prstGeom>
          <a:noFill/>
          <a:extLst>
            <a:ext uri="{909E8E84-426E-40DD-AFC4-6F175D3DCCD1}">
              <a14:hiddenFill xmlns:a14="http://schemas.microsoft.com/office/drawing/2010/main">
                <a:solidFill>
                  <a:srgbClr val="FFFFFF"/>
                </a:solidFill>
              </a14:hiddenFill>
            </a:ext>
          </a:extLst>
        </p:spPr>
      </p:pic>
      <p:pic>
        <p:nvPicPr>
          <p:cNvPr id="1212" name="Picture 188" descr="Image result for mythbusters merchandis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153" y="4180437"/>
            <a:ext cx="637341" cy="6980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phineas and ferb merchandis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1283" y="1479939"/>
            <a:ext cx="917715" cy="490393"/>
          </a:xfrm>
          <a:prstGeom prst="roundRect">
            <a:avLst/>
          </a:prstGeom>
          <a:noFill/>
          <a:extLst>
            <a:ext uri="{909E8E84-426E-40DD-AFC4-6F175D3DCCD1}">
              <a14:hiddenFill xmlns:a14="http://schemas.microsoft.com/office/drawing/2010/main">
                <a:solidFill>
                  <a:srgbClr val="FFFFFF"/>
                </a:solidFill>
              </a14:hiddenFill>
            </a:ext>
          </a:extLst>
        </p:spPr>
      </p:pic>
      <p:pic>
        <p:nvPicPr>
          <p:cNvPr id="1048" name="Picture 24" descr="Related image"/>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49968" y="1478960"/>
            <a:ext cx="778706" cy="6790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D7B1D3-3FA4-4A3F-ABF3-EC16CA893551}"/>
              </a:ext>
            </a:extLst>
          </p:cNvPr>
          <p:cNvSpPr>
            <a:spLocks noGrp="1"/>
          </p:cNvSpPr>
          <p:nvPr>
            <p:ph type="ctrTitle"/>
          </p:nvPr>
        </p:nvSpPr>
        <p:spPr>
          <a:xfrm>
            <a:off x="169333" y="383460"/>
            <a:ext cx="8805334" cy="735889"/>
          </a:xfrm>
        </p:spPr>
        <p:txBody>
          <a:bodyPr/>
          <a:lstStyle/>
          <a:p>
            <a:r>
              <a:rPr lang="en-US" dirty="0"/>
              <a:t>People Aren’t Just Watching TV Content, They’re Physically “Consuming” Their Favorite Brands As Well </a:t>
            </a:r>
          </a:p>
        </p:txBody>
      </p:sp>
      <p:sp>
        <p:nvSpPr>
          <p:cNvPr id="3" name="Text Placeholder 2">
            <a:extLst>
              <a:ext uri="{FF2B5EF4-FFF2-40B4-BE49-F238E27FC236}">
                <a16:creationId xmlns:a16="http://schemas.microsoft.com/office/drawing/2014/main" id="{79A7070E-DFC2-44A8-8AE8-2EFCD7E9C2A8}"/>
              </a:ext>
            </a:extLst>
          </p:cNvPr>
          <p:cNvSpPr>
            <a:spLocks noGrp="1"/>
          </p:cNvSpPr>
          <p:nvPr>
            <p:ph type="body" sz="quarter" idx="13"/>
          </p:nvPr>
        </p:nvSpPr>
        <p:spPr>
          <a:xfrm>
            <a:off x="169333" y="1106721"/>
            <a:ext cx="8805334" cy="257639"/>
          </a:xfrm>
        </p:spPr>
        <p:txBody>
          <a:bodyPr/>
          <a:lstStyle/>
          <a:p>
            <a:r>
              <a:rPr lang="en-US" sz="1400" dirty="0"/>
              <a:t>From Babies to Boomers, people love to “badge” themselves with merchandise from TV shows</a:t>
            </a:r>
          </a:p>
        </p:txBody>
      </p:sp>
      <p:pic>
        <p:nvPicPr>
          <p:cNvPr id="1026" name="Picture 2" descr="Image result for doc mcstuffins merchandis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60156" y="1574867"/>
            <a:ext cx="866165" cy="487217"/>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dora the explorer merchandise"/>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29060" y="1391134"/>
            <a:ext cx="792595" cy="7925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8" name="Picture 14" descr="Image result for peppa pig merchandise"/>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40087" y="1397493"/>
            <a:ext cx="674408" cy="6744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0" name="Picture 16" descr="https://slimages.macysassets.com/is/image/MCY/products/7/optimized/8587507_fpx.tif??op_sharpen=1&amp;fit=fit,1&amp;$filterlrg$&amp;wid=1200&amp;hei=1467"/>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27342">
            <a:off x="4966377" y="1426819"/>
            <a:ext cx="655037" cy="8007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Image result for doc mcstuffins clothing"/>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97245" y="1391134"/>
            <a:ext cx="649441" cy="8721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4" name="Picture 10" descr="Image result for dora the explorer merchandise"/>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499489" y="1574455"/>
            <a:ext cx="601408" cy="538317"/>
          </a:xfrm>
          <a:prstGeom prst="round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doc mcstuffins games"/>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12794" y="1514775"/>
            <a:ext cx="782203" cy="551552"/>
          </a:xfrm>
          <a:prstGeom prst="round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paw patrol merchandise"/>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30016" y="1481984"/>
            <a:ext cx="1126914" cy="5954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4" name="Picture 30" descr="Comansi Amazing World Of Gumball Toy Figures Great For Cake Decorating Toppers"/>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2002" y="2112772"/>
            <a:ext cx="910487" cy="7921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6" name="Picture 32" descr="Image result for amazing world of gumball merchandise"/>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74737" y="2191900"/>
            <a:ext cx="633867" cy="6338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0" name="Picture 36" descr="Image result for regular show merchandise"/>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35038" y="2077478"/>
            <a:ext cx="624291" cy="8005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2" name="Picture 38" descr="Image result for kc undercover merchandise"/>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54769" y="2049918"/>
            <a:ext cx="990742" cy="9907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4" name="Picture 40" descr="Image result for bob's burgers merchandise"/>
          <p:cNvPicPr>
            <a:picLocks noChangeAspect="1" noChangeArrowheads="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97132" y="1962744"/>
            <a:ext cx="978417" cy="1077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6" name="Picture 42" descr="Image result for bob's burgers merchandise"/>
          <p:cNvPicPr>
            <a:picLocks noChangeAspect="1" noChangeArrowheads="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72072" y="2120540"/>
            <a:ext cx="849498" cy="8494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8" name="Picture 44" descr="Image result for teen wolf merchandise"/>
          <p:cNvPicPr>
            <a:picLocks noChangeAspect="1" noChangeArrowheads="1"/>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672091" y="2274427"/>
            <a:ext cx="819076" cy="613706"/>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1070" name="Picture 46" descr="Image result for teen wolf merchandise"/>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64466" y="2139125"/>
            <a:ext cx="637341" cy="6980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72" name="Picture 48" descr="Image result for riverdale merchandise"/>
          <p:cNvPicPr>
            <a:picLocks noChangeAspect="1" noChangeArrowheads="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4545" y="2050711"/>
            <a:ext cx="1038239" cy="8782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74" name="Picture 50" descr="Image result for riverdale merchandise"/>
          <p:cNvPicPr>
            <a:picLocks noChangeAspect="1" noChangeArrowheads="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96455" y="1990959"/>
            <a:ext cx="1031886" cy="8194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78" name="Picture 54" descr="Image result for archer merchandise"/>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8813" y="2749609"/>
            <a:ext cx="856577" cy="8565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0" name="Picture 56" descr="Image result for archer merchandise"/>
          <p:cNvPicPr>
            <a:picLocks noChangeAspect="1" noChangeArrowheads="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0932" y="2837166"/>
            <a:ext cx="726545" cy="7265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4" name="Picture 60" descr="Image result for rick and morty merchandise"/>
          <p:cNvPicPr>
            <a:picLocks noChangeAspect="1" noChangeArrowheads="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50535" y="2914614"/>
            <a:ext cx="599605" cy="5996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2" name="Picture 58" descr="Related image"/>
          <p:cNvPicPr>
            <a:picLocks noChangeAspect="1" noChangeArrowheads="1"/>
          </p:cNvPicPr>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80315" y="2763310"/>
            <a:ext cx="856577" cy="8565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6" name="Picture 62" descr="Image result for broad city merchandise"/>
          <p:cNvPicPr>
            <a:picLocks noChangeAspect="1" noChangeArrowheads="1"/>
          </p:cNvPicPr>
          <p:nvPr/>
        </p:nvPicPr>
        <p:blipFill>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84534" y="2797001"/>
            <a:ext cx="906132" cy="9061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8" name="Picture 64" descr="Image result for broad city merchandise"/>
          <p:cNvPicPr>
            <a:picLocks noChangeAspect="1" noChangeArrowheads="1"/>
          </p:cNvPicPr>
          <p:nvPr/>
        </p:nvPicPr>
        <p:blipFill>
          <a:blip r:embed="rId3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28754" y="2856228"/>
            <a:ext cx="848301" cy="92909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90" name="Picture 66" descr="Image result for broad city merchandise"/>
          <p:cNvPicPr>
            <a:picLocks noChangeAspect="1" noChangeArrowheads="1"/>
          </p:cNvPicPr>
          <p:nvPr/>
        </p:nvPicPr>
        <p:blipFill>
          <a:blip r:embed="rId3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42175" y="2895853"/>
            <a:ext cx="530936" cy="6371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92" name="Picture 68" descr="Image result for the bachelor merchandise"/>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6523729" y="2849406"/>
            <a:ext cx="659565" cy="659565"/>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Image result for the bachelor merchandise"/>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7093682" y="2851415"/>
            <a:ext cx="725521" cy="725521"/>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Image result for scandal merchandise"/>
          <p:cNvPicPr>
            <a:picLocks noChangeAspect="1" noChangeArrowheads="1"/>
          </p:cNvPicPr>
          <p:nvPr/>
        </p:nvPicPr>
        <p:blipFill>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02630" y="2825767"/>
            <a:ext cx="864963" cy="8649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76" name="Picture 52" descr="Image result for new girl FOX merchandise"/>
          <p:cNvPicPr>
            <a:picLocks noChangeAspect="1" noChangeArrowheads="1"/>
          </p:cNvPicPr>
          <p:nvPr/>
        </p:nvPicPr>
        <p:blipFill>
          <a:blip r:embed="rId3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11833" y="2031129"/>
            <a:ext cx="1158406" cy="8932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02" name="Picture 78" descr="Image result for grey's anatomy official merchandise"/>
          <p:cNvPicPr>
            <a:picLocks noChangeAspect="1" noChangeArrowheads="1"/>
          </p:cNvPicPr>
          <p:nvPr/>
        </p:nvPicPr>
        <p:blipFill>
          <a:blip r:embed="rId3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4136" y="3523181"/>
            <a:ext cx="744615" cy="744615"/>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1098" name="Picture 74" descr="Image result for scandal merchandise"/>
          <p:cNvPicPr>
            <a:picLocks noChangeAspect="1" noChangeArrowheads="1"/>
          </p:cNvPicPr>
          <p:nvPr/>
        </p:nvPicPr>
        <p:blipFill>
          <a:blip r:embed="rId3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1237" y="3523181"/>
            <a:ext cx="631196" cy="6913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00" name="Picture 76" descr="Image result for grey's anatomy official merchandise"/>
          <p:cNvPicPr>
            <a:picLocks noChangeAspect="1" noChangeArrowheads="1"/>
          </p:cNvPicPr>
          <p:nvPr/>
        </p:nvPicPr>
        <p:blipFill>
          <a:blip r:embed="rId3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12489" y="3435409"/>
            <a:ext cx="866856" cy="8668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04" name="Picture 80" descr="Image result for walking dead official merchandise"/>
          <p:cNvPicPr>
            <a:picLocks noChangeAspect="1" noChangeArrowheads="1"/>
          </p:cNvPicPr>
          <p:nvPr/>
        </p:nvPicPr>
        <p:blipFill>
          <a:blip r:embed="rId3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45568" y="3468067"/>
            <a:ext cx="752468" cy="7524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06" name="Picture 82" descr="Image result for walking dead official merchandise"/>
          <p:cNvPicPr>
            <a:picLocks noChangeAspect="1" noChangeArrowheads="1"/>
          </p:cNvPicPr>
          <p:nvPr/>
        </p:nvPicPr>
        <p:blipFill>
          <a:blip r:embed="rId4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17356" y="3640316"/>
            <a:ext cx="870327" cy="580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08" name="Picture 84" descr="Image result for the voice official merchandise"/>
          <p:cNvPicPr>
            <a:picLocks noChangeAspect="1" noChangeArrowheads="1"/>
          </p:cNvPicPr>
          <p:nvPr/>
        </p:nvPicPr>
        <p:blipFill>
          <a:blip r:embed="rId4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0622" y="3387315"/>
            <a:ext cx="624291" cy="8005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10" name="Picture 86" descr="Image result for the voice official merchandise"/>
          <p:cNvPicPr>
            <a:picLocks noChangeAspect="1" noChangeArrowheads="1"/>
          </p:cNvPicPr>
          <p:nvPr/>
        </p:nvPicPr>
        <p:blipFill>
          <a:blip r:embed="rId4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03453" y="3587427"/>
            <a:ext cx="600450" cy="6004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14" name="Picture 90" descr="Image result for bates motel official merchandise"/>
          <p:cNvPicPr>
            <a:picLocks noChangeAspect="1" noChangeArrowheads="1"/>
          </p:cNvPicPr>
          <p:nvPr/>
        </p:nvPicPr>
        <p:blipFill>
          <a:blip r:embed="rId4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85587" y="3465494"/>
            <a:ext cx="848301" cy="92909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16" name="Picture 92" descr="Image result for better call saul official merchandise"/>
          <p:cNvPicPr>
            <a:picLocks noChangeAspect="1" noChangeArrowheads="1"/>
          </p:cNvPicPr>
          <p:nvPr/>
        </p:nvPicPr>
        <p:blipFill rotWithShape="1">
          <a:blip r:embed="rId4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685309">
            <a:off x="6008467" y="3421209"/>
            <a:ext cx="431363" cy="8904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22" name="Picture 98" descr="Image result for real housewives official merchandise"/>
          <p:cNvPicPr>
            <a:picLocks noChangeAspect="1" noChangeArrowheads="1"/>
          </p:cNvPicPr>
          <p:nvPr/>
        </p:nvPicPr>
        <p:blipFill>
          <a:blip r:embed="rId4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93904" y="4089448"/>
            <a:ext cx="707915" cy="7079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24" name="Picture 100" descr="Image result for south park merchandise"/>
          <p:cNvPicPr>
            <a:picLocks noChangeAspect="1" noChangeArrowheads="1"/>
          </p:cNvPicPr>
          <p:nvPr/>
        </p:nvPicPr>
        <p:blipFill>
          <a:blip r:embed="rId4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7197" y="2788681"/>
            <a:ext cx="850987" cy="8509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12" name="Picture 88" descr="Related image"/>
          <p:cNvPicPr>
            <a:picLocks noChangeAspect="1" noChangeArrowheads="1"/>
          </p:cNvPicPr>
          <p:nvPr/>
        </p:nvPicPr>
        <p:blipFill>
          <a:blip r:embed="rId4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96510" y="3409171"/>
            <a:ext cx="778706" cy="7787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26" name="Picture 102" descr="Related image"/>
          <p:cNvPicPr>
            <a:picLocks noChangeAspect="1" noChangeArrowheads="1"/>
          </p:cNvPicPr>
          <p:nvPr/>
        </p:nvPicPr>
        <p:blipFill>
          <a:blip r:embed="rId4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79619" y="2789998"/>
            <a:ext cx="879120" cy="8298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28" name="Picture 104" descr="Image result for south park merchandise"/>
          <p:cNvPicPr>
            <a:picLocks noChangeAspect="1" noChangeArrowheads="1"/>
          </p:cNvPicPr>
          <p:nvPr/>
        </p:nvPicPr>
        <p:blipFill>
          <a:blip r:embed="rId4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64869" y="2789998"/>
            <a:ext cx="707915" cy="7079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30" name="Picture 106" descr="Image result for deadliest catch merchandise"/>
          <p:cNvPicPr>
            <a:picLocks noChangeAspect="1" noChangeArrowheads="1"/>
          </p:cNvPicPr>
          <p:nvPr/>
        </p:nvPicPr>
        <p:blipFill>
          <a:blip r:embed="rId5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53491" y="5302934"/>
            <a:ext cx="538129" cy="7251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38" name="Picture 114" descr="Related image"/>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2208604" y="4762272"/>
            <a:ext cx="600450" cy="600450"/>
          </a:xfrm>
          <a:prstGeom prst="roundRect">
            <a:avLst/>
          </a:prstGeom>
          <a:noFill/>
          <a:extLst>
            <a:ext uri="{909E8E84-426E-40DD-AFC4-6F175D3DCCD1}">
              <a14:hiddenFill xmlns:a14="http://schemas.microsoft.com/office/drawing/2010/main">
                <a:solidFill>
                  <a:srgbClr val="FFFFFF"/>
                </a:solidFill>
              </a14:hiddenFill>
            </a:ext>
          </a:extLst>
        </p:spPr>
      </p:pic>
      <p:pic>
        <p:nvPicPr>
          <p:cNvPr id="1142" name="Picture 118" descr="The Magnolia Story by Chip &amp; Joanna Gaines"/>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675271" y="4830625"/>
            <a:ext cx="441131" cy="538250"/>
          </a:xfrm>
          <a:prstGeom prst="roundRect">
            <a:avLst/>
          </a:prstGeom>
          <a:noFill/>
          <a:extLst>
            <a:ext uri="{909E8E84-426E-40DD-AFC4-6F175D3DCCD1}">
              <a14:hiddenFill xmlns:a14="http://schemas.microsoft.com/office/drawing/2010/main">
                <a:solidFill>
                  <a:srgbClr val="FFFFFF"/>
                </a:solidFill>
              </a14:hiddenFill>
            </a:ext>
          </a:extLst>
        </p:spPr>
      </p:pic>
      <p:pic>
        <p:nvPicPr>
          <p:cNvPr id="1146" name="Picture 122" descr="Image result for rachael ray cookbook 2017"/>
          <p:cNvPicPr>
            <a:picLocks noChangeAspect="1" noChangeArrowheads="1"/>
          </p:cNvPicPr>
          <p:nvPr/>
        </p:nvPicPr>
        <p:blipFill>
          <a:blip r:embed="rId5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53587" y="4725684"/>
            <a:ext cx="722873" cy="7449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56" name="Picture 132" descr="Related image"/>
          <p:cNvPicPr>
            <a:picLocks noChangeAspect="1" noChangeArrowheads="1"/>
          </p:cNvPicPr>
          <p:nvPr/>
        </p:nvPicPr>
        <p:blipFill>
          <a:blip r:embed="rId5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74255" y="4782317"/>
            <a:ext cx="912085" cy="4765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60" name="Picture 136" descr="Related image"/>
          <p:cNvPicPr>
            <a:picLocks noChangeAspect="1" noChangeArrowheads="1"/>
          </p:cNvPicPr>
          <p:nvPr/>
        </p:nvPicPr>
        <p:blipFill>
          <a:blip r:embed="rId5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7334" y="5366623"/>
            <a:ext cx="825508" cy="8255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62" name="Picture 138" descr="Image result for law &amp; order merchandise"/>
          <p:cNvPicPr>
            <a:picLocks noChangeAspect="1" noChangeArrowheads="1"/>
          </p:cNvPicPr>
          <p:nvPr/>
        </p:nvPicPr>
        <p:blipFill>
          <a:blip r:embed="rId5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77696" y="5477044"/>
            <a:ext cx="589010" cy="589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64" name="Picture 140" descr="Image result for law &amp; order merchandise"/>
          <p:cNvPicPr>
            <a:picLocks noChangeAspect="1" noChangeArrowheads="1"/>
          </p:cNvPicPr>
          <p:nvPr/>
        </p:nvPicPr>
        <p:blipFill>
          <a:blip r:embed="rId5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48048" y="5345327"/>
            <a:ext cx="580215" cy="6885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68" name="Picture 144" descr="Image result for american pickers merchandise"/>
          <p:cNvPicPr>
            <a:picLocks noChangeAspect="1" noChangeArrowheads="1"/>
          </p:cNvPicPr>
          <p:nvPr/>
        </p:nvPicPr>
        <p:blipFill>
          <a:blip r:embed="rId5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4477" y="5367808"/>
            <a:ext cx="643559" cy="6435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70" name="Picture 146" descr="Related image"/>
          <p:cNvPicPr>
            <a:picLocks noChangeAspect="1" noChangeArrowheads="1"/>
          </p:cNvPicPr>
          <p:nvPr/>
        </p:nvPicPr>
        <p:blipFill>
          <a:blip r:embed="rId5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75257" y="5322019"/>
            <a:ext cx="1243750" cy="6529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72" name="Picture 148" descr="Related image"/>
          <p:cNvPicPr>
            <a:picLocks noChangeAspect="1" noChangeArrowheads="1"/>
          </p:cNvPicPr>
          <p:nvPr/>
        </p:nvPicPr>
        <p:blipFill>
          <a:blip r:embed="rId6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13377" y="5310672"/>
            <a:ext cx="1001536" cy="75783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74" name="Picture 150" descr="Image result for Vikings TV show merchandise"/>
          <p:cNvPicPr>
            <a:picLocks noChangeAspect="1" noChangeArrowheads="1"/>
          </p:cNvPicPr>
          <p:nvPr/>
        </p:nvPicPr>
        <p:blipFill rotWithShape="1">
          <a:blip r:embed="rId61" cstate="screen">
            <a:clrChange>
              <a:clrFrom>
                <a:srgbClr val="FFFFFF"/>
              </a:clrFrom>
              <a:clrTo>
                <a:srgbClr val="FFFFFF">
                  <a:alpha val="0"/>
                </a:srgbClr>
              </a:clrTo>
            </a:clrChange>
            <a:extLst>
              <a:ext uri="{28A0092B-C50C-407E-A947-70E740481C1C}">
                <a14:useLocalDpi xmlns:a14="http://schemas.microsoft.com/office/drawing/2010/main"/>
              </a:ext>
            </a:extLst>
          </a:blip>
          <a:srcRect b="32444"/>
          <a:stretch/>
        </p:blipFill>
        <p:spPr bwMode="auto">
          <a:xfrm>
            <a:off x="4396821" y="5366534"/>
            <a:ext cx="655091" cy="6084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76" name="Picture 152" descr="Related image"/>
          <p:cNvPicPr>
            <a:picLocks noChangeAspect="1" noChangeArrowheads="1"/>
          </p:cNvPicPr>
          <p:nvPr/>
        </p:nvPicPr>
        <p:blipFill>
          <a:blip r:embed="rId6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58568" y="5358468"/>
            <a:ext cx="637341" cy="5766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78" name="Picture 154" descr="Image result for Empire TV merchandise"/>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687661" y="4316627"/>
            <a:ext cx="557215" cy="477565"/>
          </a:xfrm>
          <a:prstGeom prst="roundRect">
            <a:avLst/>
          </a:prstGeom>
          <a:noFill/>
          <a:extLst>
            <a:ext uri="{909E8E84-426E-40DD-AFC4-6F175D3DCCD1}">
              <a14:hiddenFill xmlns:a14="http://schemas.microsoft.com/office/drawing/2010/main">
                <a:solidFill>
                  <a:srgbClr val="FFFFFF"/>
                </a:solidFill>
              </a14:hiddenFill>
            </a:ext>
          </a:extLst>
        </p:spPr>
      </p:pic>
      <p:pic>
        <p:nvPicPr>
          <p:cNvPr id="1182" name="Picture 158" descr="Image result for Mr Robot merchandise"/>
          <p:cNvPicPr>
            <a:picLocks noChangeAspect="1" noChangeArrowheads="1"/>
          </p:cNvPicPr>
          <p:nvPr/>
        </p:nvPicPr>
        <p:blipFill>
          <a:blip r:embed="rId6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21316" y="4299118"/>
            <a:ext cx="580252" cy="4163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84" name="Picture 160" descr="Image result for Mr Robot merchandise"/>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3499488" y="4127429"/>
            <a:ext cx="643559" cy="643559"/>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descr="Image result for Empire TV merchandise mug"/>
          <p:cNvPicPr>
            <a:picLocks noChangeAspect="1" noChangeArrowheads="1"/>
          </p:cNvPicPr>
          <p:nvPr/>
        </p:nvPicPr>
        <p:blipFill>
          <a:blip r:embed="rId6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38870" y="4086124"/>
            <a:ext cx="866662" cy="8666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88" name="Picture 164" descr="Image result for big bang theory products"/>
          <p:cNvPicPr>
            <a:picLocks noChangeAspect="1" noChangeArrowheads="1"/>
          </p:cNvPicPr>
          <p:nvPr/>
        </p:nvPicPr>
        <p:blipFill>
          <a:blip r:embed="rId6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05668" y="4227374"/>
            <a:ext cx="638241" cy="6052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36" name="Picture 112" descr="Image result for top chef cookbook"/>
          <p:cNvPicPr>
            <a:picLocks noChangeAspect="1" noChangeArrowheads="1"/>
          </p:cNvPicPr>
          <p:nvPr/>
        </p:nvPicPr>
        <p:blipFill rotWithShape="1">
          <a:blip r:embed="rId68" cstate="screen">
            <a:extLst>
              <a:ext uri="{28A0092B-C50C-407E-A947-70E740481C1C}">
                <a14:useLocalDpi xmlns:a14="http://schemas.microsoft.com/office/drawing/2010/main"/>
              </a:ext>
            </a:extLst>
          </a:blip>
          <a:srcRect/>
          <a:stretch/>
        </p:blipFill>
        <p:spPr bwMode="auto">
          <a:xfrm>
            <a:off x="1157245" y="4818102"/>
            <a:ext cx="483071" cy="663333"/>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Image result for top chef merchandise"/>
          <p:cNvPicPr>
            <a:picLocks noChangeAspect="1" noChangeArrowheads="1"/>
          </p:cNvPicPr>
          <p:nvPr/>
        </p:nvPicPr>
        <p:blipFill>
          <a:blip r:embed="rId6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1167" y="4883836"/>
            <a:ext cx="531867" cy="5318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90" name="Picture 166" descr="Image result for big bang theory products"/>
          <p:cNvPicPr>
            <a:picLocks noChangeAspect="1" noChangeArrowheads="1"/>
          </p:cNvPicPr>
          <p:nvPr/>
        </p:nvPicPr>
        <p:blipFill>
          <a:blip r:embed="rId7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27350" y="4165905"/>
            <a:ext cx="631458" cy="6314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96" name="Picture 172" descr="Image result for pawn stars products"/>
          <p:cNvPicPr>
            <a:picLocks noChangeAspect="1" noChangeArrowheads="1"/>
          </p:cNvPicPr>
          <p:nvPr/>
        </p:nvPicPr>
        <p:blipFill>
          <a:blip r:embed="rId7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00292" y="5335242"/>
            <a:ext cx="645021" cy="5998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98" name="Picture 174" descr="Image result for Forged in fire TV merchandise"/>
          <p:cNvPicPr>
            <a:picLocks noChangeAspect="1" noChangeArrowheads="1"/>
          </p:cNvPicPr>
          <p:nvPr/>
        </p:nvPicPr>
        <p:blipFill>
          <a:blip r:embed="rId7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95860" y="5286806"/>
            <a:ext cx="579401" cy="63458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02" name="Picture 178" descr="Image result for family feud harvey merchandise"/>
          <p:cNvPicPr>
            <a:picLocks noChangeAspect="1" noChangeArrowheads="1"/>
          </p:cNvPicPr>
          <p:nvPr/>
        </p:nvPicPr>
        <p:blipFill>
          <a:blip r:embed="rId7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44144" y="5252386"/>
            <a:ext cx="716250" cy="7162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06" name="Picture 182" descr="Related image"/>
          <p:cNvPicPr>
            <a:picLocks noChangeAspect="1" noChangeArrowheads="1"/>
          </p:cNvPicPr>
          <p:nvPr/>
        </p:nvPicPr>
        <p:blipFill>
          <a:blip r:embed="rId74" cstate="screen">
            <a:extLst>
              <a:ext uri="{28A0092B-C50C-407E-A947-70E740481C1C}">
                <a14:useLocalDpi xmlns:a14="http://schemas.microsoft.com/office/drawing/2010/main"/>
              </a:ext>
            </a:extLst>
          </a:blip>
          <a:srcRect/>
          <a:stretch>
            <a:fillRect/>
          </a:stretch>
        </p:blipFill>
        <p:spPr bwMode="auto">
          <a:xfrm>
            <a:off x="6882833" y="5323144"/>
            <a:ext cx="600922" cy="617615"/>
          </a:xfrm>
          <a:prstGeom prst="rect">
            <a:avLst/>
          </a:prstGeom>
          <a:noFill/>
          <a:extLst>
            <a:ext uri="{909E8E84-426E-40DD-AFC4-6F175D3DCCD1}">
              <a14:hiddenFill xmlns:a14="http://schemas.microsoft.com/office/drawing/2010/main">
                <a:solidFill>
                  <a:srgbClr val="FFFFFF"/>
                </a:solidFill>
              </a14:hiddenFill>
            </a:ext>
          </a:extLst>
        </p:spPr>
      </p:pic>
      <p:pic>
        <p:nvPicPr>
          <p:cNvPr id="1208" name="Picture 184" descr="Image result for dateline nbc merchandise"/>
          <p:cNvPicPr>
            <a:picLocks noChangeAspect="1" noChangeArrowheads="1"/>
          </p:cNvPicPr>
          <p:nvPr/>
        </p:nvPicPr>
        <p:blipFill rotWithShape="1">
          <a:blip r:embed="rId75" cstate="screen">
            <a:clrChange>
              <a:clrFrom>
                <a:srgbClr val="FFFFFF"/>
              </a:clrFrom>
              <a:clrTo>
                <a:srgbClr val="FFFFFF">
                  <a:alpha val="0"/>
                </a:srgbClr>
              </a:clrTo>
            </a:clrChange>
            <a:extLst>
              <a:ext uri="{28A0092B-C50C-407E-A947-70E740481C1C}">
                <a14:useLocalDpi xmlns:a14="http://schemas.microsoft.com/office/drawing/2010/main"/>
              </a:ext>
            </a:extLst>
          </a:blip>
          <a:srcRect t="50692"/>
          <a:stretch/>
        </p:blipFill>
        <p:spPr bwMode="auto">
          <a:xfrm>
            <a:off x="6976460" y="4394587"/>
            <a:ext cx="1063735" cy="5245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48" name="Picture 124" descr="Image result for martha stewart products"/>
          <p:cNvPicPr>
            <a:picLocks noChangeAspect="1" noChangeArrowheads="1"/>
          </p:cNvPicPr>
          <p:nvPr/>
        </p:nvPicPr>
        <p:blipFill>
          <a:blip r:embed="rId7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99330" y="4846950"/>
            <a:ext cx="1015834" cy="3762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50" name="Picture 126" descr="Image result for martha stewart books"/>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7870560" y="4708958"/>
            <a:ext cx="445421" cy="549923"/>
          </a:xfrm>
          <a:prstGeom prst="rect">
            <a:avLst/>
          </a:prstGeom>
          <a:noFill/>
          <a:extLst>
            <a:ext uri="{909E8E84-426E-40DD-AFC4-6F175D3DCCD1}">
              <a14:hiddenFill xmlns:a14="http://schemas.microsoft.com/office/drawing/2010/main">
                <a:solidFill>
                  <a:srgbClr val="FFFFFF"/>
                </a:solidFill>
              </a14:hiddenFill>
            </a:ext>
          </a:extLst>
        </p:spPr>
      </p:pic>
      <p:pic>
        <p:nvPicPr>
          <p:cNvPr id="1210" name="Picture 186" descr="Image result for mythbusters merchandise"/>
          <p:cNvPicPr>
            <a:picLocks noChangeAspect="1" noChangeArrowheads="1"/>
          </p:cNvPicPr>
          <p:nvPr/>
        </p:nvPicPr>
        <p:blipFill>
          <a:blip r:embed="rId7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63512" y="4313054"/>
            <a:ext cx="460339" cy="5882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14" name="Picture 190" descr="Image result for total divas merchandise"/>
          <p:cNvPicPr>
            <a:picLocks noChangeAspect="1" noChangeArrowheads="1"/>
          </p:cNvPicPr>
          <p:nvPr/>
        </p:nvPicPr>
        <p:blipFill>
          <a:blip r:embed="rId7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88109" y="3587427"/>
            <a:ext cx="970125" cy="9701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16" name="Picture 192" descr="Image result for blindspot temporary tattoos"/>
          <p:cNvPicPr>
            <a:picLocks noChangeAspect="1" noChangeArrowheads="1"/>
          </p:cNvPicPr>
          <p:nvPr/>
        </p:nvPicPr>
        <p:blipFill>
          <a:blip r:embed="rId80" cstate="screen">
            <a:extLst>
              <a:ext uri="{28A0092B-C50C-407E-A947-70E740481C1C}">
                <a14:useLocalDpi xmlns:a14="http://schemas.microsoft.com/office/drawing/2010/main"/>
              </a:ext>
            </a:extLst>
          </a:blip>
          <a:srcRect/>
          <a:stretch>
            <a:fillRect/>
          </a:stretch>
        </p:blipFill>
        <p:spPr bwMode="auto">
          <a:xfrm>
            <a:off x="4039087" y="4191937"/>
            <a:ext cx="433503" cy="694146"/>
          </a:xfrm>
          <a:prstGeom prst="rect">
            <a:avLst/>
          </a:prstGeom>
          <a:noFill/>
          <a:extLst>
            <a:ext uri="{909E8E84-426E-40DD-AFC4-6F175D3DCCD1}">
              <a14:hiddenFill xmlns:a14="http://schemas.microsoft.com/office/drawing/2010/main">
                <a:solidFill>
                  <a:srgbClr val="FFFFFF"/>
                </a:solidFill>
              </a14:hiddenFill>
            </a:ext>
          </a:extLst>
        </p:spPr>
      </p:pic>
      <p:pic>
        <p:nvPicPr>
          <p:cNvPr id="1139" name="Picture 115"/>
          <p:cNvPicPr>
            <a:picLocks noChangeAspect="1" noChangeArrowheads="1"/>
          </p:cNvPicPr>
          <p:nvPr/>
        </p:nvPicPr>
        <p:blipFill>
          <a:blip r:embed="rId81" cstate="screen">
            <a:extLst>
              <a:ext uri="{28A0092B-C50C-407E-A947-70E740481C1C}">
                <a14:useLocalDpi xmlns:a14="http://schemas.microsoft.com/office/drawing/2010/main"/>
              </a:ext>
            </a:extLst>
          </a:blip>
          <a:srcRect/>
          <a:stretch>
            <a:fillRect/>
          </a:stretch>
        </p:blipFill>
        <p:spPr bwMode="auto">
          <a:xfrm>
            <a:off x="4403453" y="4723004"/>
            <a:ext cx="368979" cy="6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0" name="Picture 176" descr="Image result for tonight show TV merchandise"/>
          <p:cNvPicPr>
            <a:picLocks noChangeAspect="1" noChangeArrowheads="1"/>
          </p:cNvPicPr>
          <p:nvPr/>
        </p:nvPicPr>
        <p:blipFill>
          <a:blip r:embed="rId8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77498" y="4257055"/>
            <a:ext cx="585054" cy="5850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94" name="Picture 170" descr="Image result for pawn stars products"/>
          <p:cNvPicPr>
            <a:picLocks noChangeAspect="1" noChangeArrowheads="1"/>
          </p:cNvPicPr>
          <p:nvPr/>
        </p:nvPicPr>
        <p:blipFill>
          <a:blip r:embed="rId8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45719" y="5280264"/>
            <a:ext cx="660495" cy="6604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52" name="Picture 128" descr="Related image"/>
          <p:cNvPicPr>
            <a:picLocks noChangeAspect="1" noChangeArrowheads="1"/>
          </p:cNvPicPr>
          <p:nvPr/>
        </p:nvPicPr>
        <p:blipFill>
          <a:blip r:embed="rId84" cstate="screen">
            <a:extLst>
              <a:ext uri="{28A0092B-C50C-407E-A947-70E740481C1C}">
                <a14:useLocalDpi xmlns:a14="http://schemas.microsoft.com/office/drawing/2010/main"/>
              </a:ext>
            </a:extLst>
          </a:blip>
          <a:srcRect/>
          <a:stretch>
            <a:fillRect/>
          </a:stretch>
        </p:blipFill>
        <p:spPr bwMode="auto">
          <a:xfrm>
            <a:off x="3786340" y="4715870"/>
            <a:ext cx="534425" cy="643885"/>
          </a:xfrm>
          <a:prstGeom prst="rect">
            <a:avLst/>
          </a:prstGeom>
          <a:noFill/>
          <a:extLst>
            <a:ext uri="{909E8E84-426E-40DD-AFC4-6F175D3DCCD1}">
              <a14:hiddenFill xmlns:a14="http://schemas.microsoft.com/office/drawing/2010/main">
                <a:solidFill>
                  <a:srgbClr val="FFFFFF"/>
                </a:solidFill>
              </a14:hiddenFill>
            </a:ext>
          </a:extLst>
        </p:spPr>
      </p:pic>
      <p:pic>
        <p:nvPicPr>
          <p:cNvPr id="1218" name="Picture 194" descr="img"/>
          <p:cNvPicPr>
            <a:picLocks noChangeAspect="1" noChangeArrowheads="1"/>
          </p:cNvPicPr>
          <p:nvPr/>
        </p:nvPicPr>
        <p:blipFill>
          <a:blip r:embed="rId8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96115" y="3586000"/>
            <a:ext cx="643559" cy="6654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18" name="Picture 94" descr="Image result for better call saul official merchandise"/>
          <p:cNvPicPr>
            <a:picLocks noChangeAspect="1" noChangeArrowheads="1"/>
          </p:cNvPicPr>
          <p:nvPr/>
        </p:nvPicPr>
        <p:blipFill>
          <a:blip r:embed="rId8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1484" y="3591203"/>
            <a:ext cx="491277" cy="65503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20" name="Picture 196" descr="Image result for criminal minds products"/>
          <p:cNvPicPr>
            <a:picLocks noChangeAspect="1" noChangeArrowheads="1"/>
          </p:cNvPicPr>
          <p:nvPr/>
        </p:nvPicPr>
        <p:blipFill>
          <a:blip r:embed="rId8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48662" y="3610745"/>
            <a:ext cx="639359" cy="63935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94753" y="4724416"/>
            <a:ext cx="780463" cy="610826"/>
            <a:chOff x="-1380831" y="2788681"/>
            <a:chExt cx="780463" cy="610826"/>
          </a:xfrm>
        </p:grpSpPr>
        <p:pic>
          <p:nvPicPr>
            <p:cNvPr id="6" name="Picture 2"/>
            <p:cNvPicPr>
              <a:picLocks noChangeAspect="1" noChangeArrowheads="1"/>
            </p:cNvPicPr>
            <p:nvPr/>
          </p:nvPicPr>
          <p:blipFill>
            <a:blip r:embed="rId88" cstate="screen">
              <a:extLst>
                <a:ext uri="{28A0092B-C50C-407E-A947-70E740481C1C}">
                  <a14:useLocalDpi xmlns:a14="http://schemas.microsoft.com/office/drawing/2010/main"/>
                </a:ext>
              </a:extLst>
            </a:blip>
            <a:srcRect/>
            <a:stretch>
              <a:fillRect/>
            </a:stretch>
          </p:blipFill>
          <p:spPr bwMode="auto">
            <a:xfrm>
              <a:off x="-1380831" y="2788681"/>
              <a:ext cx="780462" cy="365075"/>
            </a:xfrm>
            <a:prstGeom prst="round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1380830" y="3150305"/>
              <a:ext cx="780462" cy="249202"/>
            </a:xfrm>
            <a:prstGeom prst="round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44" name="Picture 120" descr="Image result for rachael ray products"/>
          <p:cNvPicPr>
            <a:picLocks noChangeAspect="1" noChangeArrowheads="1"/>
          </p:cNvPicPr>
          <p:nvPr/>
        </p:nvPicPr>
        <p:blipFill>
          <a:blip r:embed="rId9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53491" y="4614784"/>
            <a:ext cx="848014" cy="84801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 name="Picture 105">
            <a:extLst>
              <a:ext uri="{FF2B5EF4-FFF2-40B4-BE49-F238E27FC236}">
                <a16:creationId xmlns:a16="http://schemas.microsoft.com/office/drawing/2014/main" id="{A1C730DF-6995-4F63-A4D8-4F4428D3FCFF}"/>
              </a:ext>
            </a:extLst>
          </p:cNvPr>
          <p:cNvPicPr>
            <a:picLocks noChangeAspect="1"/>
          </p:cNvPicPr>
          <p:nvPr/>
        </p:nvPicPr>
        <p:blipFill rotWithShape="1">
          <a:blip r:embed="rId91" cstate="screen">
            <a:clrChange>
              <a:clrFrom>
                <a:srgbClr val="FFFFFF"/>
              </a:clrFrom>
              <a:clrTo>
                <a:srgbClr val="FFFFFF">
                  <a:alpha val="0"/>
                </a:srgbClr>
              </a:clrTo>
            </a:clrChange>
            <a:extLst>
              <a:ext uri="{28A0092B-C50C-407E-A947-70E740481C1C}">
                <a14:useLocalDpi xmlns:a14="http://schemas.microsoft.com/office/drawing/2010/main"/>
              </a:ext>
            </a:extLst>
          </a:blip>
          <a:srcRect t="6073" b="12805"/>
          <a:stretch/>
        </p:blipFill>
        <p:spPr>
          <a:xfrm>
            <a:off x="3976615" y="1471483"/>
            <a:ext cx="836798" cy="678826"/>
          </a:xfrm>
          <a:prstGeom prst="rect">
            <a:avLst/>
          </a:prstGeom>
          <a:noFill/>
          <a:ln>
            <a:noFill/>
          </a:ln>
        </p:spPr>
      </p:pic>
      <p:pic>
        <p:nvPicPr>
          <p:cNvPr id="1058" name="Picture 34" descr="Image result for paw patrol car seat"/>
          <p:cNvPicPr>
            <a:picLocks noChangeAspect="1" noChangeArrowheads="1"/>
          </p:cNvPicPr>
          <p:nvPr/>
        </p:nvPicPr>
        <p:blipFill>
          <a:blip r:embed="rId9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48725">
            <a:off x="7874867" y="1355723"/>
            <a:ext cx="848013" cy="8480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6" name="Picture 12" descr="Image result for dora the explorer shoes"/>
          <p:cNvPicPr>
            <a:picLocks noChangeAspect="1" noChangeArrowheads="1"/>
          </p:cNvPicPr>
          <p:nvPr/>
        </p:nvPicPr>
        <p:blipFill>
          <a:blip r:embed="rId9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908336">
            <a:off x="1866816" y="1886199"/>
            <a:ext cx="623091" cy="3426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2" name="Picture 18" descr="Image result for dora the explorer books"/>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4647100" y="1580868"/>
            <a:ext cx="455419" cy="495020"/>
          </a:xfrm>
          <a:prstGeom prst="roundRect">
            <a:avLst/>
          </a:prstGeom>
          <a:noFill/>
          <a:extLst>
            <a:ext uri="{909E8E84-426E-40DD-AFC4-6F175D3DCCD1}">
              <a14:hiddenFill xmlns:a14="http://schemas.microsoft.com/office/drawing/2010/main">
                <a:solidFill>
                  <a:srgbClr val="FFFFFF"/>
                </a:solidFill>
              </a14:hiddenFill>
            </a:ext>
          </a:extLst>
        </p:spPr>
      </p:pic>
      <p:sp>
        <p:nvSpPr>
          <p:cNvPr id="98" name="Text Placeholder 4">
            <a:extLst>
              <a:ext uri="{FF2B5EF4-FFF2-40B4-BE49-F238E27FC236}">
                <a16:creationId xmlns:a16="http://schemas.microsoft.com/office/drawing/2014/main" id="{C5948A2E-3CFA-4B75-B6CC-B42487913E7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466985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B1D3-3FA4-4A3F-ABF3-EC16CA893551}"/>
              </a:ext>
            </a:extLst>
          </p:cNvPr>
          <p:cNvSpPr>
            <a:spLocks noGrp="1"/>
          </p:cNvSpPr>
          <p:nvPr>
            <p:ph type="ctrTitle"/>
          </p:nvPr>
        </p:nvSpPr>
        <p:spPr>
          <a:xfrm>
            <a:off x="169333" y="510982"/>
            <a:ext cx="8805334" cy="871338"/>
          </a:xfrm>
        </p:spPr>
        <p:txBody>
          <a:bodyPr/>
          <a:lstStyle/>
          <a:p>
            <a:r>
              <a:rPr lang="en-US" dirty="0"/>
              <a:t>Additionally, Many TV Stars Are Branching Out With Their Own Product Lines Which Have Been Well-Received By Consumers</a:t>
            </a:r>
          </a:p>
        </p:txBody>
      </p:sp>
      <p:grpSp>
        <p:nvGrpSpPr>
          <p:cNvPr id="8" name="Group 7">
            <a:extLst>
              <a:ext uri="{FF2B5EF4-FFF2-40B4-BE49-F238E27FC236}">
                <a16:creationId xmlns:a16="http://schemas.microsoft.com/office/drawing/2014/main" id="{420AC375-D9B8-4787-885C-CDBE0979235D}"/>
              </a:ext>
            </a:extLst>
          </p:cNvPr>
          <p:cNvGrpSpPr/>
          <p:nvPr/>
        </p:nvGrpSpPr>
        <p:grpSpPr>
          <a:xfrm>
            <a:off x="389458" y="1490125"/>
            <a:ext cx="2677886" cy="1743075"/>
            <a:chOff x="746449" y="2015363"/>
            <a:chExt cx="3359020" cy="2522951"/>
          </a:xfrm>
        </p:grpSpPr>
        <p:pic>
          <p:nvPicPr>
            <p:cNvPr id="6" name="Picture 5">
              <a:extLst>
                <a:ext uri="{FF2B5EF4-FFF2-40B4-BE49-F238E27FC236}">
                  <a16:creationId xmlns:a16="http://schemas.microsoft.com/office/drawing/2014/main" id="{CB2F8D12-C664-4AE0-A225-7F318E806A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220" r="11506"/>
            <a:stretch/>
          </p:blipFill>
          <p:spPr>
            <a:xfrm>
              <a:off x="746449" y="2015363"/>
              <a:ext cx="3359020" cy="2522951"/>
            </a:xfrm>
            <a:prstGeom prst="rect">
              <a:avLst/>
            </a:prstGeom>
            <a:ln>
              <a:solidFill>
                <a:schemeClr val="tx1"/>
              </a:solidFill>
            </a:ln>
          </p:spPr>
        </p:pic>
        <p:pic>
          <p:nvPicPr>
            <p:cNvPr id="7" name="Picture 6">
              <a:extLst>
                <a:ext uri="{FF2B5EF4-FFF2-40B4-BE49-F238E27FC236}">
                  <a16:creationId xmlns:a16="http://schemas.microsoft.com/office/drawing/2014/main" id="{AD32DF2A-D610-45DA-9C18-ABCB572F9D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852" r="57837"/>
            <a:stretch/>
          </p:blipFill>
          <p:spPr>
            <a:xfrm>
              <a:off x="3320445" y="2086563"/>
              <a:ext cx="589081" cy="851709"/>
            </a:xfrm>
            <a:prstGeom prst="rect">
              <a:avLst/>
            </a:prstGeom>
          </p:spPr>
        </p:pic>
      </p:grpSp>
      <p:sp>
        <p:nvSpPr>
          <p:cNvPr id="11" name="TextBox 10">
            <a:extLst>
              <a:ext uri="{FF2B5EF4-FFF2-40B4-BE49-F238E27FC236}">
                <a16:creationId xmlns:a16="http://schemas.microsoft.com/office/drawing/2014/main" id="{2442D3A4-7EB4-4AB8-9DA7-93BBBB35D95E}"/>
              </a:ext>
            </a:extLst>
          </p:cNvPr>
          <p:cNvSpPr txBox="1"/>
          <p:nvPr/>
        </p:nvSpPr>
        <p:spPr>
          <a:xfrm>
            <a:off x="389458" y="3247041"/>
            <a:ext cx="2677886" cy="461665"/>
          </a:xfrm>
          <a:prstGeom prst="rect">
            <a:avLst/>
          </a:prstGeom>
          <a:noFill/>
          <a:ln>
            <a:noFill/>
          </a:ln>
        </p:spPr>
        <p:txBody>
          <a:bodyPr wrap="square" rtlCol="0">
            <a:spAutoFit/>
          </a:bodyPr>
          <a:lstStyle/>
          <a:p>
            <a:pPr algn="ctr"/>
            <a:r>
              <a:rPr lang="en-US" sz="800" b="1" dirty="0" err="1"/>
              <a:t>Bethenny</a:t>
            </a:r>
            <a:r>
              <a:rPr lang="en-US" sz="800" b="1" dirty="0"/>
              <a:t> Frankel, from </a:t>
            </a:r>
            <a:r>
              <a:rPr lang="en-US" sz="800" b="1" i="1" dirty="0"/>
              <a:t>The Real Housewives of New York City</a:t>
            </a:r>
            <a:r>
              <a:rPr lang="en-US" sz="800" b="1" dirty="0"/>
              <a:t>, founded </a:t>
            </a:r>
            <a:r>
              <a:rPr lang="en-US" sz="800" b="1" dirty="0" err="1"/>
              <a:t>Skinnygirl</a:t>
            </a:r>
            <a:r>
              <a:rPr lang="en-US" sz="800" b="1" dirty="0"/>
              <a:t> Cocktails which she later sold for an estimated $100 million</a:t>
            </a:r>
            <a:endParaRPr lang="en-US" sz="800" b="1" i="1" dirty="0">
              <a:solidFill>
                <a:srgbClr val="00B050"/>
              </a:solidFill>
            </a:endParaRPr>
          </a:p>
        </p:txBody>
      </p:sp>
      <p:sp>
        <p:nvSpPr>
          <p:cNvPr id="13" name="TextBox 12">
            <a:extLst>
              <a:ext uri="{FF2B5EF4-FFF2-40B4-BE49-F238E27FC236}">
                <a16:creationId xmlns:a16="http://schemas.microsoft.com/office/drawing/2014/main" id="{B096B0BA-1667-41BD-8BD6-710F3D80DF9E}"/>
              </a:ext>
            </a:extLst>
          </p:cNvPr>
          <p:cNvSpPr txBox="1"/>
          <p:nvPr/>
        </p:nvSpPr>
        <p:spPr>
          <a:xfrm>
            <a:off x="6400800" y="5587560"/>
            <a:ext cx="2573867" cy="461665"/>
          </a:xfrm>
          <a:prstGeom prst="rect">
            <a:avLst/>
          </a:prstGeom>
          <a:noFill/>
          <a:ln>
            <a:noFill/>
          </a:ln>
        </p:spPr>
        <p:txBody>
          <a:bodyPr wrap="square" rtlCol="0">
            <a:spAutoFit/>
          </a:bodyPr>
          <a:lstStyle/>
          <a:p>
            <a:pPr algn="ctr"/>
            <a:r>
              <a:rPr lang="en-US" sz="800" b="1" dirty="0"/>
              <a:t>George Clooney, who achieved superstardom from </a:t>
            </a:r>
            <a:r>
              <a:rPr lang="en-US" sz="800" b="1" i="1" dirty="0"/>
              <a:t>ER</a:t>
            </a:r>
            <a:r>
              <a:rPr lang="en-US" sz="800" b="1" dirty="0"/>
              <a:t>, co-founded </a:t>
            </a:r>
            <a:r>
              <a:rPr lang="en-US" sz="800" b="1" dirty="0" err="1"/>
              <a:t>Casamigos</a:t>
            </a:r>
            <a:r>
              <a:rPr lang="en-US" sz="800" b="1" dirty="0"/>
              <a:t> Tequila which he later sold for an estimated $1 billion </a:t>
            </a:r>
            <a:endParaRPr lang="en-US" sz="800" b="1" i="1" dirty="0">
              <a:solidFill>
                <a:srgbClr val="00B050"/>
              </a:solidFill>
            </a:endParaRPr>
          </a:p>
        </p:txBody>
      </p:sp>
      <p:sp>
        <p:nvSpPr>
          <p:cNvPr id="14" name="TextBox 13">
            <a:extLst>
              <a:ext uri="{FF2B5EF4-FFF2-40B4-BE49-F238E27FC236}">
                <a16:creationId xmlns:a16="http://schemas.microsoft.com/office/drawing/2014/main" id="{C45C647B-539B-4EB6-AA05-9EEB45C9083B}"/>
              </a:ext>
            </a:extLst>
          </p:cNvPr>
          <p:cNvSpPr txBox="1"/>
          <p:nvPr/>
        </p:nvSpPr>
        <p:spPr>
          <a:xfrm>
            <a:off x="3332974" y="3250802"/>
            <a:ext cx="2657274" cy="584775"/>
          </a:xfrm>
          <a:prstGeom prst="rect">
            <a:avLst/>
          </a:prstGeom>
          <a:noFill/>
          <a:ln>
            <a:noFill/>
          </a:ln>
        </p:spPr>
        <p:txBody>
          <a:bodyPr wrap="square" rtlCol="0">
            <a:spAutoFit/>
          </a:bodyPr>
          <a:lstStyle/>
          <a:p>
            <a:pPr algn="ctr"/>
            <a:r>
              <a:rPr lang="en-US" sz="800" b="1" dirty="0"/>
              <a:t>Jessica Alba, who gained fame by starring in </a:t>
            </a:r>
            <a:r>
              <a:rPr lang="en-US" sz="800" b="1" i="1" dirty="0"/>
              <a:t>Dark Angel</a:t>
            </a:r>
            <a:r>
              <a:rPr lang="en-US" sz="800" b="1" dirty="0"/>
              <a:t>, founded The Honest Company which sells safe, ethical, effective baby &amp; household products.  $300MM annual sales / $1.7B valuation </a:t>
            </a:r>
            <a:endParaRPr lang="en-US" sz="800" b="1" i="1" dirty="0">
              <a:solidFill>
                <a:srgbClr val="00B050"/>
              </a:solidFill>
            </a:endParaRPr>
          </a:p>
        </p:txBody>
      </p:sp>
      <p:pic>
        <p:nvPicPr>
          <p:cNvPr id="15" name="Picture 14">
            <a:extLst>
              <a:ext uri="{FF2B5EF4-FFF2-40B4-BE49-F238E27FC236}">
                <a16:creationId xmlns:a16="http://schemas.microsoft.com/office/drawing/2014/main" id="{8630BEB5-CDEE-462D-B643-9F9B5761AF44}"/>
              </a:ext>
            </a:extLst>
          </p:cNvPr>
          <p:cNvPicPr>
            <a:picLocks noChangeAspect="1"/>
          </p:cNvPicPr>
          <p:nvPr/>
        </p:nvPicPr>
        <p:blipFill>
          <a:blip r:embed="rId4"/>
          <a:stretch>
            <a:fillRect/>
          </a:stretch>
        </p:blipFill>
        <p:spPr>
          <a:xfrm>
            <a:off x="3342305" y="1490125"/>
            <a:ext cx="2619375" cy="1743075"/>
          </a:xfrm>
          <a:prstGeom prst="rect">
            <a:avLst/>
          </a:prstGeom>
          <a:ln>
            <a:solidFill>
              <a:schemeClr val="tx1"/>
            </a:solidFill>
          </a:ln>
        </p:spPr>
      </p:pic>
      <p:pic>
        <p:nvPicPr>
          <p:cNvPr id="12" name="Picture 11">
            <a:extLst>
              <a:ext uri="{FF2B5EF4-FFF2-40B4-BE49-F238E27FC236}">
                <a16:creationId xmlns:a16="http://schemas.microsoft.com/office/drawing/2014/main" id="{7A6027E6-0452-488F-B9D0-4252A6645C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8882" y="3890503"/>
            <a:ext cx="2555190" cy="1697057"/>
          </a:xfrm>
          <a:prstGeom prst="rect">
            <a:avLst/>
          </a:prstGeom>
          <a:solidFill>
            <a:schemeClr val="accent2"/>
          </a:solidFill>
          <a:ln>
            <a:solidFill>
              <a:schemeClr val="tx1"/>
            </a:solidFill>
          </a:ln>
        </p:spPr>
      </p:pic>
      <p:grpSp>
        <p:nvGrpSpPr>
          <p:cNvPr id="19" name="Group 18">
            <a:extLst>
              <a:ext uri="{FF2B5EF4-FFF2-40B4-BE49-F238E27FC236}">
                <a16:creationId xmlns:a16="http://schemas.microsoft.com/office/drawing/2014/main" id="{9C2E1544-7D5B-4885-B07A-D87766FED054}"/>
              </a:ext>
            </a:extLst>
          </p:cNvPr>
          <p:cNvGrpSpPr/>
          <p:nvPr/>
        </p:nvGrpSpPr>
        <p:grpSpPr>
          <a:xfrm>
            <a:off x="6249951" y="1471459"/>
            <a:ext cx="2725387" cy="1761739"/>
            <a:chOff x="6268613" y="1471459"/>
            <a:chExt cx="2725387" cy="1761739"/>
          </a:xfrm>
        </p:grpSpPr>
        <p:pic>
          <p:nvPicPr>
            <p:cNvPr id="17" name="Picture 16">
              <a:extLst>
                <a:ext uri="{FF2B5EF4-FFF2-40B4-BE49-F238E27FC236}">
                  <a16:creationId xmlns:a16="http://schemas.microsoft.com/office/drawing/2014/main" id="{896D7670-015E-40E2-A8C3-5CC58CE38D64}"/>
                </a:ext>
              </a:extLst>
            </p:cNvPr>
            <p:cNvPicPr>
              <a:picLocks noChangeAspect="1"/>
            </p:cNvPicPr>
            <p:nvPr/>
          </p:nvPicPr>
          <p:blipFill rotWithShape="1">
            <a:blip r:embed="rId6"/>
            <a:srcRect l="26065" r="19977"/>
            <a:stretch/>
          </p:blipFill>
          <p:spPr>
            <a:xfrm>
              <a:off x="7575168" y="1471459"/>
              <a:ext cx="1418832" cy="1752408"/>
            </a:xfrm>
            <a:prstGeom prst="rect">
              <a:avLst/>
            </a:prstGeom>
          </p:spPr>
        </p:pic>
        <p:pic>
          <p:nvPicPr>
            <p:cNvPr id="16" name="Picture 15">
              <a:extLst>
                <a:ext uri="{FF2B5EF4-FFF2-40B4-BE49-F238E27FC236}">
                  <a16:creationId xmlns:a16="http://schemas.microsoft.com/office/drawing/2014/main" id="{ECA737DF-5DB6-437F-A17F-2C05F11FA15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8061" t="12304" r="49694" b="31406"/>
            <a:stretch/>
          </p:blipFill>
          <p:spPr>
            <a:xfrm>
              <a:off x="6268613" y="1486379"/>
              <a:ext cx="1334548" cy="1746819"/>
            </a:xfrm>
            <a:prstGeom prst="rect">
              <a:avLst/>
            </a:prstGeom>
            <a:ln>
              <a:solidFill>
                <a:schemeClr val="tx1"/>
              </a:solidFill>
            </a:ln>
          </p:spPr>
        </p:pic>
      </p:grpSp>
      <p:sp>
        <p:nvSpPr>
          <p:cNvPr id="20" name="Rectangle 19">
            <a:extLst>
              <a:ext uri="{FF2B5EF4-FFF2-40B4-BE49-F238E27FC236}">
                <a16:creationId xmlns:a16="http://schemas.microsoft.com/office/drawing/2014/main" id="{EDBEA3BB-7D90-40D4-88B5-3CC2B00BCDF4}"/>
              </a:ext>
            </a:extLst>
          </p:cNvPr>
          <p:cNvSpPr/>
          <p:nvPr/>
        </p:nvSpPr>
        <p:spPr>
          <a:xfrm>
            <a:off x="6240620" y="1471459"/>
            <a:ext cx="2734047" cy="176174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DDA1654-7E92-4BE4-A8D0-643CB41AC7EF}"/>
              </a:ext>
            </a:extLst>
          </p:cNvPr>
          <p:cNvSpPr txBox="1"/>
          <p:nvPr/>
        </p:nvSpPr>
        <p:spPr>
          <a:xfrm>
            <a:off x="6256570" y="3244582"/>
            <a:ext cx="2657274" cy="584775"/>
          </a:xfrm>
          <a:prstGeom prst="rect">
            <a:avLst/>
          </a:prstGeom>
          <a:noFill/>
          <a:ln>
            <a:noFill/>
          </a:ln>
        </p:spPr>
        <p:txBody>
          <a:bodyPr wrap="square" rtlCol="0">
            <a:spAutoFit/>
          </a:bodyPr>
          <a:lstStyle/>
          <a:p>
            <a:pPr algn="ctr"/>
            <a:r>
              <a:rPr lang="en-US" sz="800" b="1" dirty="0"/>
              <a:t>Earlier in 2017, Kim Kardashian launched her own make-up line called KKW Beauty.  The 300K available kits were sold out in less than three hours, bringing in an estimated $14.4MM in sales.  </a:t>
            </a:r>
          </a:p>
        </p:txBody>
      </p:sp>
      <p:sp>
        <p:nvSpPr>
          <p:cNvPr id="23" name="TextBox 22">
            <a:extLst>
              <a:ext uri="{FF2B5EF4-FFF2-40B4-BE49-F238E27FC236}">
                <a16:creationId xmlns:a16="http://schemas.microsoft.com/office/drawing/2014/main" id="{4C4C6893-AE66-4FAE-9F34-92441A7DE46E}"/>
              </a:ext>
            </a:extLst>
          </p:cNvPr>
          <p:cNvSpPr txBox="1"/>
          <p:nvPr/>
        </p:nvSpPr>
        <p:spPr>
          <a:xfrm>
            <a:off x="3298758" y="5586572"/>
            <a:ext cx="2803459" cy="461665"/>
          </a:xfrm>
          <a:prstGeom prst="rect">
            <a:avLst/>
          </a:prstGeom>
          <a:noFill/>
          <a:ln>
            <a:noFill/>
          </a:ln>
        </p:spPr>
        <p:txBody>
          <a:bodyPr wrap="square" rtlCol="0">
            <a:spAutoFit/>
          </a:bodyPr>
          <a:lstStyle/>
          <a:p>
            <a:pPr algn="ctr"/>
            <a:r>
              <a:rPr lang="en-US" sz="800" b="1" dirty="0"/>
              <a:t>Kylie Jenner, from </a:t>
            </a:r>
            <a:r>
              <a:rPr lang="en-US" sz="800" b="1" i="1" dirty="0"/>
              <a:t>Keeping Up With The Kardashians</a:t>
            </a:r>
            <a:r>
              <a:rPr lang="en-US" sz="800" b="1" dirty="0"/>
              <a:t>, launched Kylie Cosmetics in 2015 which has a reported $400MM in sales since inception</a:t>
            </a:r>
            <a:endParaRPr lang="en-US" sz="800" b="1" i="1" dirty="0">
              <a:solidFill>
                <a:srgbClr val="00B050"/>
              </a:solidFill>
            </a:endParaRPr>
          </a:p>
        </p:txBody>
      </p:sp>
      <p:pic>
        <p:nvPicPr>
          <p:cNvPr id="24" name="Picture 23">
            <a:extLst>
              <a:ext uri="{FF2B5EF4-FFF2-40B4-BE49-F238E27FC236}">
                <a16:creationId xmlns:a16="http://schemas.microsoft.com/office/drawing/2014/main" id="{6CBF6A93-0B3B-4892-9D4E-BD6CB70424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99308" y="3890503"/>
            <a:ext cx="2557432" cy="1697057"/>
          </a:xfrm>
          <a:prstGeom prst="rect">
            <a:avLst/>
          </a:prstGeom>
          <a:ln>
            <a:solidFill>
              <a:schemeClr val="tx1"/>
            </a:solidFill>
          </a:ln>
        </p:spPr>
      </p:pic>
      <p:sp>
        <p:nvSpPr>
          <p:cNvPr id="25" name="TextBox 24">
            <a:extLst>
              <a:ext uri="{FF2B5EF4-FFF2-40B4-BE49-F238E27FC236}">
                <a16:creationId xmlns:a16="http://schemas.microsoft.com/office/drawing/2014/main" id="{E71384D0-946C-44A6-8ABD-18476355E30C}"/>
              </a:ext>
            </a:extLst>
          </p:cNvPr>
          <p:cNvSpPr txBox="1"/>
          <p:nvPr/>
        </p:nvSpPr>
        <p:spPr>
          <a:xfrm>
            <a:off x="306735" y="5589683"/>
            <a:ext cx="2803459" cy="461665"/>
          </a:xfrm>
          <a:prstGeom prst="rect">
            <a:avLst/>
          </a:prstGeom>
          <a:noFill/>
          <a:ln>
            <a:noFill/>
          </a:ln>
        </p:spPr>
        <p:txBody>
          <a:bodyPr wrap="square" rtlCol="0">
            <a:spAutoFit/>
          </a:bodyPr>
          <a:lstStyle/>
          <a:p>
            <a:pPr algn="ctr"/>
            <a:r>
              <a:rPr lang="en-US" sz="800" b="1" dirty="0"/>
              <a:t>Lauren Conrad, who gained fame from </a:t>
            </a:r>
            <a:r>
              <a:rPr lang="en-US" sz="800" b="1" i="1" dirty="0"/>
              <a:t>Laguna Beach</a:t>
            </a:r>
            <a:r>
              <a:rPr lang="en-US" sz="800" b="1" dirty="0"/>
              <a:t> &amp; </a:t>
            </a:r>
            <a:r>
              <a:rPr lang="en-US" sz="800" b="1" i="1" dirty="0"/>
              <a:t>The Hills</a:t>
            </a:r>
            <a:r>
              <a:rPr lang="en-US" sz="800" b="1" dirty="0"/>
              <a:t>, has two fashion lines – LC Lauren Conrad &amp; Paper Crown – with estimated annual sales of $60MM </a:t>
            </a:r>
            <a:endParaRPr lang="en-US" sz="800" b="1" i="1" dirty="0">
              <a:solidFill>
                <a:srgbClr val="00B050"/>
              </a:solidFill>
            </a:endParaRPr>
          </a:p>
        </p:txBody>
      </p:sp>
      <p:grpSp>
        <p:nvGrpSpPr>
          <p:cNvPr id="28" name="Group 27">
            <a:extLst>
              <a:ext uri="{FF2B5EF4-FFF2-40B4-BE49-F238E27FC236}">
                <a16:creationId xmlns:a16="http://schemas.microsoft.com/office/drawing/2014/main" id="{B66F0892-7EA7-4382-8E1F-4E07C6B77DB1}"/>
              </a:ext>
            </a:extLst>
          </p:cNvPr>
          <p:cNvGrpSpPr/>
          <p:nvPr/>
        </p:nvGrpSpPr>
        <p:grpSpPr>
          <a:xfrm>
            <a:off x="389458" y="3854239"/>
            <a:ext cx="2720736" cy="1735444"/>
            <a:chOff x="1162407" y="3890503"/>
            <a:chExt cx="2205941" cy="1699180"/>
          </a:xfrm>
        </p:grpSpPr>
        <p:pic>
          <p:nvPicPr>
            <p:cNvPr id="26" name="Picture 25">
              <a:extLst>
                <a:ext uri="{FF2B5EF4-FFF2-40B4-BE49-F238E27FC236}">
                  <a16:creationId xmlns:a16="http://schemas.microsoft.com/office/drawing/2014/main" id="{8D5054B7-CDAF-47B6-ADE9-C12130B4918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87051" y="3890503"/>
              <a:ext cx="1081297" cy="1699180"/>
            </a:xfrm>
            <a:prstGeom prst="rect">
              <a:avLst/>
            </a:prstGeom>
          </p:spPr>
        </p:pic>
        <p:pic>
          <p:nvPicPr>
            <p:cNvPr id="27" name="Picture 26">
              <a:extLst>
                <a:ext uri="{FF2B5EF4-FFF2-40B4-BE49-F238E27FC236}">
                  <a16:creationId xmlns:a16="http://schemas.microsoft.com/office/drawing/2014/main" id="{60DC8F29-840E-42B4-BC73-4F3B378003CB}"/>
                </a:ext>
              </a:extLst>
            </p:cNvPr>
            <p:cNvPicPr>
              <a:picLocks noChangeAspect="1"/>
            </p:cNvPicPr>
            <p:nvPr/>
          </p:nvPicPr>
          <p:blipFill>
            <a:blip r:embed="rId10"/>
            <a:stretch>
              <a:fillRect/>
            </a:stretch>
          </p:blipFill>
          <p:spPr>
            <a:xfrm>
              <a:off x="1162407" y="3890503"/>
              <a:ext cx="1109164" cy="1666777"/>
            </a:xfrm>
            <a:prstGeom prst="rect">
              <a:avLst/>
            </a:prstGeom>
          </p:spPr>
        </p:pic>
      </p:grpSp>
      <p:sp>
        <p:nvSpPr>
          <p:cNvPr id="29" name="Rectangle 28">
            <a:extLst>
              <a:ext uri="{FF2B5EF4-FFF2-40B4-BE49-F238E27FC236}">
                <a16:creationId xmlns:a16="http://schemas.microsoft.com/office/drawing/2014/main" id="{C99463E7-61FB-45ED-90D4-FD8E2DBE0A31}"/>
              </a:ext>
            </a:extLst>
          </p:cNvPr>
          <p:cNvSpPr/>
          <p:nvPr/>
        </p:nvSpPr>
        <p:spPr>
          <a:xfrm>
            <a:off x="389458" y="3854239"/>
            <a:ext cx="2695856" cy="173544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 Placeholder 4">
            <a:extLst>
              <a:ext uri="{FF2B5EF4-FFF2-40B4-BE49-F238E27FC236}">
                <a16:creationId xmlns:a16="http://schemas.microsoft.com/office/drawing/2014/main" id="{6C27B456-2188-4CD4-B039-C87ACD770CD3}"/>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608637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DD1518F0-45E2-413D-904A-0C96FC4950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580"/>
          <a:stretch/>
        </p:blipFill>
        <p:spPr>
          <a:xfrm>
            <a:off x="6879066" y="4218423"/>
            <a:ext cx="2053504" cy="1392477"/>
          </a:xfrm>
          <a:prstGeom prst="rect">
            <a:avLst/>
          </a:prstGeom>
        </p:spPr>
      </p:pic>
      <p:pic>
        <p:nvPicPr>
          <p:cNvPr id="50" name="Picture 49">
            <a:extLst>
              <a:ext uri="{FF2B5EF4-FFF2-40B4-BE49-F238E27FC236}">
                <a16:creationId xmlns:a16="http://schemas.microsoft.com/office/drawing/2014/main" id="{437B141B-0B67-4257-82E8-5396893BEE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1569" y="4224590"/>
            <a:ext cx="2035457" cy="1386310"/>
          </a:xfrm>
          <a:prstGeom prst="rect">
            <a:avLst/>
          </a:prstGeom>
          <a:ln>
            <a:solidFill>
              <a:schemeClr val="tx1"/>
            </a:solidFill>
          </a:ln>
        </p:spPr>
      </p:pic>
      <p:pic>
        <p:nvPicPr>
          <p:cNvPr id="45" name="Picture 44">
            <a:extLst>
              <a:ext uri="{FF2B5EF4-FFF2-40B4-BE49-F238E27FC236}">
                <a16:creationId xmlns:a16="http://schemas.microsoft.com/office/drawing/2014/main" id="{7ECD646D-4538-4894-BF25-C38C07A467F8}"/>
              </a:ext>
            </a:extLst>
          </p:cNvPr>
          <p:cNvPicPr>
            <a:picLocks noChangeAspect="1"/>
          </p:cNvPicPr>
          <p:nvPr/>
        </p:nvPicPr>
        <p:blipFill>
          <a:blip r:embed="rId4"/>
          <a:stretch>
            <a:fillRect/>
          </a:stretch>
        </p:blipFill>
        <p:spPr>
          <a:xfrm>
            <a:off x="2480215" y="4240109"/>
            <a:ext cx="2057628" cy="1370791"/>
          </a:xfrm>
          <a:prstGeom prst="rect">
            <a:avLst/>
          </a:prstGeom>
          <a:ln>
            <a:solidFill>
              <a:schemeClr val="tx1"/>
            </a:solidFill>
          </a:ln>
        </p:spPr>
      </p:pic>
      <p:pic>
        <p:nvPicPr>
          <p:cNvPr id="38" name="Picture 37">
            <a:extLst>
              <a:ext uri="{FF2B5EF4-FFF2-40B4-BE49-F238E27FC236}">
                <a16:creationId xmlns:a16="http://schemas.microsoft.com/office/drawing/2014/main" id="{A4FE4E5D-EACC-4A2B-963A-E0CF43ABA34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368"/>
          <a:stretch/>
        </p:blipFill>
        <p:spPr>
          <a:xfrm>
            <a:off x="260612" y="4230868"/>
            <a:ext cx="2050331" cy="1367508"/>
          </a:xfrm>
          <a:prstGeom prst="rect">
            <a:avLst/>
          </a:prstGeom>
          <a:ln>
            <a:solidFill>
              <a:schemeClr val="tx1"/>
            </a:solidFill>
          </a:ln>
        </p:spPr>
      </p:pic>
      <p:pic>
        <p:nvPicPr>
          <p:cNvPr id="34" name="Picture 33">
            <a:extLst>
              <a:ext uri="{FF2B5EF4-FFF2-40B4-BE49-F238E27FC236}">
                <a16:creationId xmlns:a16="http://schemas.microsoft.com/office/drawing/2014/main" id="{0556267C-4358-451D-8B9A-31506AD8B458}"/>
              </a:ext>
            </a:extLst>
          </p:cNvPr>
          <p:cNvPicPr>
            <a:picLocks noChangeAspect="1"/>
          </p:cNvPicPr>
          <p:nvPr/>
        </p:nvPicPr>
        <p:blipFill>
          <a:blip r:embed="rId6"/>
          <a:stretch>
            <a:fillRect/>
          </a:stretch>
        </p:blipFill>
        <p:spPr>
          <a:xfrm>
            <a:off x="6894685" y="1791482"/>
            <a:ext cx="2037884" cy="1376746"/>
          </a:xfrm>
          <a:prstGeom prst="rect">
            <a:avLst/>
          </a:prstGeom>
          <a:ln>
            <a:solidFill>
              <a:schemeClr val="tx1"/>
            </a:solidFill>
          </a:ln>
        </p:spPr>
      </p:pic>
      <p:pic>
        <p:nvPicPr>
          <p:cNvPr id="13" name="Picture 12">
            <a:extLst>
              <a:ext uri="{FF2B5EF4-FFF2-40B4-BE49-F238E27FC236}">
                <a16:creationId xmlns:a16="http://schemas.microsoft.com/office/drawing/2014/main" id="{A35DD54B-F09E-4553-951E-A517C12F19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70880" y="1804904"/>
            <a:ext cx="2068989" cy="1395499"/>
          </a:xfrm>
          <a:prstGeom prst="rect">
            <a:avLst/>
          </a:prstGeom>
          <a:ln>
            <a:solidFill>
              <a:schemeClr val="tx1"/>
            </a:solidFill>
          </a:ln>
        </p:spPr>
      </p:pic>
      <p:pic>
        <p:nvPicPr>
          <p:cNvPr id="11" name="Picture 10">
            <a:extLst>
              <a:ext uri="{FF2B5EF4-FFF2-40B4-BE49-F238E27FC236}">
                <a16:creationId xmlns:a16="http://schemas.microsoft.com/office/drawing/2014/main" id="{B6050B3B-1D94-4F63-BA43-FB9D0385B2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56419" y="1808010"/>
            <a:ext cx="2068986" cy="1392394"/>
          </a:xfrm>
          <a:prstGeom prst="rect">
            <a:avLst/>
          </a:prstGeom>
          <a:ln>
            <a:solidFill>
              <a:schemeClr val="tx1"/>
            </a:solidFill>
          </a:ln>
        </p:spPr>
      </p:pic>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13527"/>
            <a:ext cx="8758494" cy="519639"/>
          </a:xfrm>
        </p:spPr>
        <p:txBody>
          <a:bodyPr/>
          <a:lstStyle/>
          <a:p>
            <a:r>
              <a:rPr lang="en-US" dirty="0"/>
              <a:t>Also, TV Shows Like “Shark Tank” Are Empowering &amp; Enriching The Lives Of Everyday Inventors &amp; Entrepreneurs</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a:xfrm>
            <a:off x="321733" y="6621464"/>
            <a:ext cx="7441141" cy="236536"/>
          </a:xfrm>
        </p:spPr>
        <p:txBody>
          <a:bodyPr/>
          <a:lstStyle/>
          <a:p>
            <a:r>
              <a:rPr lang="en-US" sz="800" dirty="0"/>
              <a:t>Source: Investopedia, March 20</a:t>
            </a:r>
            <a:r>
              <a:rPr lang="en-US" sz="800" baseline="30000" dirty="0"/>
              <a:t>th</a:t>
            </a:r>
            <a:r>
              <a:rPr lang="en-US" sz="800" dirty="0"/>
              <a:t>, 2017, supplemented with specific company data.</a:t>
            </a:r>
          </a:p>
        </p:txBody>
      </p:sp>
      <p:pic>
        <p:nvPicPr>
          <p:cNvPr id="3" name="Picture 2">
            <a:extLst>
              <a:ext uri="{FF2B5EF4-FFF2-40B4-BE49-F238E27FC236}">
                <a16:creationId xmlns:a16="http://schemas.microsoft.com/office/drawing/2014/main" id="{95C1ADDC-9853-4014-BE0A-8DD419B8DAAD}"/>
              </a:ext>
            </a:extLst>
          </p:cNvPr>
          <p:cNvPicPr>
            <a:picLocks noChangeAspect="1"/>
          </p:cNvPicPr>
          <p:nvPr/>
        </p:nvPicPr>
        <p:blipFill>
          <a:blip r:embed="rId9"/>
          <a:stretch>
            <a:fillRect/>
          </a:stretch>
        </p:blipFill>
        <p:spPr>
          <a:xfrm>
            <a:off x="260612" y="1820456"/>
            <a:ext cx="2050331" cy="1364401"/>
          </a:xfrm>
          <a:prstGeom prst="rect">
            <a:avLst/>
          </a:prstGeom>
          <a:ln>
            <a:solidFill>
              <a:schemeClr val="tx1"/>
            </a:solidFill>
          </a:ln>
        </p:spPr>
      </p:pic>
      <p:sp>
        <p:nvSpPr>
          <p:cNvPr id="28" name="TextBox 27">
            <a:extLst>
              <a:ext uri="{FF2B5EF4-FFF2-40B4-BE49-F238E27FC236}">
                <a16:creationId xmlns:a16="http://schemas.microsoft.com/office/drawing/2014/main" id="{EE0740A8-9246-42F3-9E19-BD30AF874BD6}"/>
              </a:ext>
            </a:extLst>
          </p:cNvPr>
          <p:cNvSpPr txBox="1"/>
          <p:nvPr/>
        </p:nvSpPr>
        <p:spPr>
          <a:xfrm>
            <a:off x="275079" y="1509489"/>
            <a:ext cx="203586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“Scrub Daddy”</a:t>
            </a:r>
            <a:endParaRPr kumimoji="0" lang="en-US" sz="11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D6FBFF3F-40C8-4F7F-BBC6-CD45DE65D8DA}"/>
              </a:ext>
            </a:extLst>
          </p:cNvPr>
          <p:cNvSpPr txBox="1"/>
          <p:nvPr/>
        </p:nvSpPr>
        <p:spPr>
          <a:xfrm>
            <a:off x="72912" y="3192114"/>
            <a:ext cx="23437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As of January 2017, the brand’s total revenues had surpassed </a:t>
            </a:r>
            <a:r>
              <a:rPr kumimoji="0" lang="en-US" sz="800" b="1" i="1" u="sng" strike="noStrike" kern="1200" cap="none" spc="0" normalizeH="0" baseline="0" noProof="0" dirty="0">
                <a:ln>
                  <a:noFill/>
                </a:ln>
                <a:solidFill>
                  <a:prstClr val="black"/>
                </a:solidFill>
                <a:effectLst/>
                <a:uLnTx/>
                <a:uFillTx/>
                <a:latin typeface="Trebuchet MS"/>
                <a:ea typeface="+mn-ea"/>
                <a:cs typeface="+mn-cs"/>
              </a:rPr>
              <a:t>$</a:t>
            </a:r>
            <a:r>
              <a:rPr lang="en-US" sz="800" b="1" i="1" u="sng" dirty="0">
                <a:solidFill>
                  <a:prstClr val="black"/>
                </a:solidFill>
                <a:latin typeface="Trebuchet MS"/>
              </a:rPr>
              <a:t>10</a:t>
            </a:r>
            <a:r>
              <a:rPr kumimoji="0" lang="en-US" sz="800" b="1" i="1" u="sng" strike="noStrike" kern="1200" cap="none" spc="0" normalizeH="0" baseline="0" noProof="0" dirty="0">
                <a:ln>
                  <a:noFill/>
                </a:ln>
                <a:solidFill>
                  <a:prstClr val="black"/>
                </a:solidFill>
                <a:effectLst/>
                <a:uLnTx/>
                <a:uFillTx/>
                <a:latin typeface="Trebuchet MS"/>
                <a:ea typeface="+mn-ea"/>
                <a:cs typeface="+mn-cs"/>
              </a:rPr>
              <a:t>0MM in the four years since their pitch</a:t>
            </a:r>
            <a:r>
              <a:rPr kumimoji="0" lang="en-US" sz="800" b="1" i="0" u="none" strike="noStrike" kern="1200" cap="none" spc="0" normalizeH="0" baseline="0" noProof="0" dirty="0">
                <a:ln>
                  <a:noFill/>
                </a:ln>
                <a:solidFill>
                  <a:prstClr val="black"/>
                </a:solidFill>
                <a:effectLst/>
                <a:uLnTx/>
                <a:uFillTx/>
                <a:latin typeface="Trebuchet MS"/>
                <a:ea typeface="+mn-ea"/>
                <a:cs typeface="+mn-cs"/>
              </a:rPr>
              <a:t>.  Before Shark Tank, the company had $100K in sales</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30" name="TextBox 29">
            <a:extLst>
              <a:ext uri="{FF2B5EF4-FFF2-40B4-BE49-F238E27FC236}">
                <a16:creationId xmlns:a16="http://schemas.microsoft.com/office/drawing/2014/main" id="{2F92BDCF-A90A-4797-B16A-E3D5DDE53CC4}"/>
              </a:ext>
            </a:extLst>
          </p:cNvPr>
          <p:cNvSpPr txBox="1"/>
          <p:nvPr/>
        </p:nvSpPr>
        <p:spPr>
          <a:xfrm>
            <a:off x="2480214" y="1512598"/>
            <a:ext cx="203586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“Squatty </a:t>
            </a:r>
            <a:r>
              <a:rPr kumimoji="0" lang="en-US" sz="1400" b="1" i="0" u="none" strike="noStrike" kern="1200" cap="none" spc="0" normalizeH="0" baseline="0" noProof="0" dirty="0" err="1">
                <a:ln>
                  <a:noFill/>
                </a:ln>
                <a:solidFill>
                  <a:prstClr val="black"/>
                </a:solidFill>
                <a:effectLst/>
                <a:uLnTx/>
                <a:uFillTx/>
                <a:latin typeface="Trebuchet MS"/>
                <a:ea typeface="+mn-ea"/>
                <a:cs typeface="+mn-cs"/>
              </a:rPr>
              <a:t>Potty</a:t>
            </a:r>
            <a:r>
              <a:rPr kumimoji="0" lang="en-US" sz="1400" b="1" i="0" u="none" strike="noStrike" kern="1200" cap="none" spc="0" normalizeH="0" baseline="0" noProof="0" dirty="0">
                <a:ln>
                  <a:noFill/>
                </a:ln>
                <a:solidFill>
                  <a:prstClr val="black"/>
                </a:solidFill>
                <a:effectLst/>
                <a:uLnTx/>
                <a:uFillTx/>
                <a:latin typeface="Trebuchet MS"/>
                <a:ea typeface="+mn-ea"/>
                <a:cs typeface="+mn-cs"/>
              </a:rPr>
              <a:t>”</a:t>
            </a:r>
            <a:endParaRPr kumimoji="0" lang="en-US" sz="11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31" name="TextBox 30">
            <a:extLst>
              <a:ext uri="{FF2B5EF4-FFF2-40B4-BE49-F238E27FC236}">
                <a16:creationId xmlns:a16="http://schemas.microsoft.com/office/drawing/2014/main" id="{5F1EAB00-CAF6-4831-9B15-12C70AF21987}"/>
              </a:ext>
            </a:extLst>
          </p:cNvPr>
          <p:cNvSpPr txBox="1"/>
          <p:nvPr/>
        </p:nvSpPr>
        <p:spPr>
          <a:xfrm>
            <a:off x="2473992" y="3195221"/>
            <a:ext cx="203586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24 hours after the deal, the brand saw $1MM in sales.  Revenues rose to </a:t>
            </a:r>
            <a:r>
              <a:rPr lang="en-US" sz="800" b="1" i="1" u="sng" dirty="0">
                <a:solidFill>
                  <a:prstClr val="black"/>
                </a:solidFill>
                <a:latin typeface="Trebuchet MS"/>
              </a:rPr>
              <a:t>$19MM in 2015 and 2016 sales were expected to top $30MM</a:t>
            </a:r>
            <a:endParaRPr kumimoji="0" lang="en-US" sz="600" b="0" i="1" u="sng" strike="noStrike" kern="1200" cap="none" spc="0" normalizeH="0" baseline="0" noProof="0" dirty="0">
              <a:ln>
                <a:noFill/>
              </a:ln>
              <a:solidFill>
                <a:prstClr val="black"/>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3148E318-DE20-48CB-94D3-8D779F9E7795}"/>
              </a:ext>
            </a:extLst>
          </p:cNvPr>
          <p:cNvSpPr txBox="1"/>
          <p:nvPr/>
        </p:nvSpPr>
        <p:spPr>
          <a:xfrm>
            <a:off x="4694680" y="1515707"/>
            <a:ext cx="203586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“Tipsy Elves”</a:t>
            </a:r>
            <a:endParaRPr kumimoji="0" lang="en-US" sz="11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33" name="TextBox 32">
            <a:extLst>
              <a:ext uri="{FF2B5EF4-FFF2-40B4-BE49-F238E27FC236}">
                <a16:creationId xmlns:a16="http://schemas.microsoft.com/office/drawing/2014/main" id="{D4C2D153-9BBE-4385-B215-765B412F5355}"/>
              </a:ext>
            </a:extLst>
          </p:cNvPr>
          <p:cNvSpPr txBox="1"/>
          <p:nvPr/>
        </p:nvSpPr>
        <p:spPr>
          <a:xfrm>
            <a:off x="4716452" y="3189001"/>
            <a:ext cx="203586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The brand brought in $600K a year in sales before appearing on Shark Tank.  </a:t>
            </a:r>
            <a:r>
              <a:rPr lang="en-US" sz="800" b="1" i="1" u="sng" dirty="0">
                <a:solidFill>
                  <a:prstClr val="black"/>
                </a:solidFill>
                <a:latin typeface="Trebuchet MS"/>
              </a:rPr>
              <a:t>In 2016, the company’s revenue was projected to hit $8MM</a:t>
            </a:r>
            <a:endParaRPr kumimoji="0" lang="en-US" sz="600" b="0" i="1" u="sng" strike="noStrike" kern="1200" cap="none" spc="0" normalizeH="0" baseline="0" noProof="0" dirty="0">
              <a:ln>
                <a:noFill/>
              </a:ln>
              <a:solidFill>
                <a:prstClr val="black"/>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6F7C7BCC-D751-46E2-AFAE-AEFB306C01DD}"/>
              </a:ext>
            </a:extLst>
          </p:cNvPr>
          <p:cNvSpPr txBox="1"/>
          <p:nvPr/>
        </p:nvSpPr>
        <p:spPr>
          <a:xfrm>
            <a:off x="6909145" y="1509486"/>
            <a:ext cx="203586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a:t>
            </a:r>
            <a:r>
              <a:rPr kumimoji="0" lang="en-US" sz="1400" b="1" i="0" u="none" strike="noStrike" kern="1200" cap="none" spc="0" normalizeH="0" baseline="0" noProof="0" dirty="0" err="1">
                <a:ln>
                  <a:noFill/>
                </a:ln>
                <a:solidFill>
                  <a:prstClr val="black"/>
                </a:solidFill>
                <a:effectLst/>
                <a:uLnTx/>
                <a:uFillTx/>
                <a:latin typeface="Trebuchet MS"/>
                <a:ea typeface="+mn-ea"/>
                <a:cs typeface="+mn-cs"/>
              </a:rPr>
              <a:t>Groovebook</a:t>
            </a:r>
            <a:r>
              <a:rPr kumimoji="0" lang="en-US" sz="1400" b="1" i="0" u="none" strike="noStrike" kern="1200" cap="none" spc="0" normalizeH="0" baseline="0" noProof="0" dirty="0">
                <a:ln>
                  <a:noFill/>
                </a:ln>
                <a:solidFill>
                  <a:prstClr val="black"/>
                </a:solidFill>
                <a:effectLst/>
                <a:uLnTx/>
                <a:uFillTx/>
                <a:latin typeface="Trebuchet MS"/>
                <a:ea typeface="+mn-ea"/>
                <a:cs typeface="+mn-cs"/>
              </a:rPr>
              <a:t>”</a:t>
            </a:r>
            <a:endParaRPr kumimoji="0" lang="en-US" sz="11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36" name="TextBox 35">
            <a:extLst>
              <a:ext uri="{FF2B5EF4-FFF2-40B4-BE49-F238E27FC236}">
                <a16:creationId xmlns:a16="http://schemas.microsoft.com/office/drawing/2014/main" id="{6FA4E3FE-6925-41FA-95DE-CF022828EAD9}"/>
              </a:ext>
            </a:extLst>
          </p:cNvPr>
          <p:cNvSpPr txBox="1"/>
          <p:nvPr/>
        </p:nvSpPr>
        <p:spPr>
          <a:xfrm>
            <a:off x="6884266" y="3192110"/>
            <a:ext cx="20358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A gain of 50K subscribers shortly after the pitch then </a:t>
            </a:r>
            <a:r>
              <a:rPr lang="en-US" sz="800" b="1" i="1" u="sng" dirty="0">
                <a:solidFill>
                  <a:prstClr val="black"/>
                </a:solidFill>
                <a:latin typeface="Trebuchet MS"/>
              </a:rPr>
              <a:t>acquired by Shutterfly Inc. in 2014 for $14.5MM</a:t>
            </a:r>
            <a:endParaRPr kumimoji="0" lang="en-US" sz="600" b="0" i="1" u="sng" strike="noStrike" kern="1200" cap="none" spc="0" normalizeH="0" baseline="0" noProof="0" dirty="0">
              <a:ln>
                <a:noFill/>
              </a:ln>
              <a:solidFill>
                <a:prstClr val="black"/>
              </a:solidFill>
              <a:effectLst/>
              <a:uLnTx/>
              <a:uFillTx/>
              <a:latin typeface="Trebuchet MS"/>
              <a:ea typeface="+mn-ea"/>
              <a:cs typeface="+mn-cs"/>
            </a:endParaRPr>
          </a:p>
        </p:txBody>
      </p:sp>
      <p:sp>
        <p:nvSpPr>
          <p:cNvPr id="39" name="TextBox 38">
            <a:extLst>
              <a:ext uri="{FF2B5EF4-FFF2-40B4-BE49-F238E27FC236}">
                <a16:creationId xmlns:a16="http://schemas.microsoft.com/office/drawing/2014/main" id="{AF68CDC6-CEDF-4257-95DB-692A134C624F}"/>
              </a:ext>
            </a:extLst>
          </p:cNvPr>
          <p:cNvSpPr txBox="1"/>
          <p:nvPr/>
        </p:nvSpPr>
        <p:spPr>
          <a:xfrm>
            <a:off x="278187" y="3957220"/>
            <a:ext cx="203586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“Buggy Beds”</a:t>
            </a:r>
            <a:endParaRPr kumimoji="0" lang="en-US" sz="11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1" name="TextBox 40">
            <a:extLst>
              <a:ext uri="{FF2B5EF4-FFF2-40B4-BE49-F238E27FC236}">
                <a16:creationId xmlns:a16="http://schemas.microsoft.com/office/drawing/2014/main" id="{24CE36CE-9E0B-4834-AE86-9433EA118BB5}"/>
              </a:ext>
            </a:extLst>
          </p:cNvPr>
          <p:cNvSpPr txBox="1"/>
          <p:nvPr/>
        </p:nvSpPr>
        <p:spPr>
          <a:xfrm>
            <a:off x="75382" y="5598376"/>
            <a:ext cx="234371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International growth across 23 countries with </a:t>
            </a:r>
            <a:r>
              <a:rPr lang="en-US" sz="800" b="1" i="1" u="sng" dirty="0">
                <a:solidFill>
                  <a:prstClr val="black"/>
                </a:solidFill>
                <a:latin typeface="Trebuchet MS"/>
              </a:rPr>
              <a:t>sales of more than $1.2MM</a:t>
            </a:r>
            <a:r>
              <a:rPr lang="en-US" sz="800" b="1" dirty="0">
                <a:solidFill>
                  <a:prstClr val="black"/>
                </a:solidFill>
                <a:latin typeface="Trebuchet MS"/>
              </a:rPr>
              <a:t> after the pitch</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1756C15D-2738-4FB1-BF98-0EBB9EF33851}"/>
              </a:ext>
            </a:extLst>
          </p:cNvPr>
          <p:cNvSpPr txBox="1"/>
          <p:nvPr/>
        </p:nvSpPr>
        <p:spPr>
          <a:xfrm>
            <a:off x="2501979" y="3773714"/>
            <a:ext cx="203586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“Ten Thirty One Productions”</a:t>
            </a:r>
            <a:endParaRPr kumimoji="0" lang="en-US" sz="11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6" name="TextBox 45">
            <a:extLst>
              <a:ext uri="{FF2B5EF4-FFF2-40B4-BE49-F238E27FC236}">
                <a16:creationId xmlns:a16="http://schemas.microsoft.com/office/drawing/2014/main" id="{EEFDB3AF-F634-4937-A7C6-3894C1502724}"/>
              </a:ext>
            </a:extLst>
          </p:cNvPr>
          <p:cNvSpPr txBox="1"/>
          <p:nvPr/>
        </p:nvSpPr>
        <p:spPr>
          <a:xfrm>
            <a:off x="2456418" y="5601486"/>
            <a:ext cx="20689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Since the pitch, the company made $2MM and revenues are expected to grow to </a:t>
            </a:r>
            <a:r>
              <a:rPr lang="en-US" sz="800" b="1" i="1" u="sng" dirty="0">
                <a:solidFill>
                  <a:prstClr val="black"/>
                </a:solidFill>
                <a:latin typeface="Trebuchet MS"/>
              </a:rPr>
              <a:t>$2-3MM in 2017</a:t>
            </a:r>
            <a:endParaRPr kumimoji="0" lang="en-US" sz="600" b="0" i="1" u="sng" strike="noStrike" kern="1200" cap="none" spc="0" normalizeH="0" baseline="0" noProof="0" dirty="0">
              <a:ln>
                <a:noFill/>
              </a:ln>
              <a:solidFill>
                <a:prstClr val="black"/>
              </a:solidFill>
              <a:effectLst/>
              <a:uLnTx/>
              <a:uFillTx/>
              <a:latin typeface="Trebuchet MS"/>
              <a:ea typeface="+mn-ea"/>
              <a:cs typeface="+mn-cs"/>
            </a:endParaRPr>
          </a:p>
        </p:txBody>
      </p:sp>
      <p:sp>
        <p:nvSpPr>
          <p:cNvPr id="49" name="TextBox 48">
            <a:extLst>
              <a:ext uri="{FF2B5EF4-FFF2-40B4-BE49-F238E27FC236}">
                <a16:creationId xmlns:a16="http://schemas.microsoft.com/office/drawing/2014/main" id="{93E99F76-660E-4F60-A35F-34B2703DFC69}"/>
              </a:ext>
            </a:extLst>
          </p:cNvPr>
          <p:cNvSpPr txBox="1"/>
          <p:nvPr/>
        </p:nvSpPr>
        <p:spPr>
          <a:xfrm>
            <a:off x="4526727" y="3960329"/>
            <a:ext cx="23592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“Wicked Good Cupcakes”</a:t>
            </a:r>
            <a:endParaRPr kumimoji="0" lang="en-US" sz="11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51" name="TextBox 50">
            <a:extLst>
              <a:ext uri="{FF2B5EF4-FFF2-40B4-BE49-F238E27FC236}">
                <a16:creationId xmlns:a16="http://schemas.microsoft.com/office/drawing/2014/main" id="{B0AAAB73-D2DF-4188-9363-79D71B6E1F92}"/>
              </a:ext>
            </a:extLst>
          </p:cNvPr>
          <p:cNvSpPr txBox="1"/>
          <p:nvPr/>
        </p:nvSpPr>
        <p:spPr>
          <a:xfrm>
            <a:off x="4614895" y="5595262"/>
            <a:ext cx="221338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In 2016, the company had </a:t>
            </a:r>
            <a:r>
              <a:rPr lang="en-US" sz="800" b="1" i="1" u="sng" dirty="0">
                <a:solidFill>
                  <a:prstClr val="black"/>
                </a:solidFill>
                <a:latin typeface="Trebuchet MS"/>
              </a:rPr>
              <a:t>$8MM in sales </a:t>
            </a:r>
            <a:r>
              <a:rPr lang="en-US" sz="800" b="1" dirty="0">
                <a:solidFill>
                  <a:prstClr val="black"/>
                </a:solidFill>
                <a:latin typeface="Trebuchet MS"/>
              </a:rPr>
              <a:t>since the episode aired in season four</a:t>
            </a:r>
            <a:endParaRPr kumimoji="0" lang="en-US" sz="600" b="0" i="1" u="sng" strike="noStrike" kern="1200" cap="none" spc="0" normalizeH="0" baseline="0" noProof="0" dirty="0">
              <a:ln>
                <a:noFill/>
              </a:ln>
              <a:solidFill>
                <a:prstClr val="black"/>
              </a:solidFill>
              <a:effectLst/>
              <a:uLnTx/>
              <a:uFillTx/>
              <a:latin typeface="Trebuchet MS"/>
              <a:ea typeface="+mn-ea"/>
              <a:cs typeface="+mn-cs"/>
            </a:endParaRPr>
          </a:p>
        </p:txBody>
      </p:sp>
      <p:sp>
        <p:nvSpPr>
          <p:cNvPr id="53" name="TextBox 52">
            <a:extLst>
              <a:ext uri="{FF2B5EF4-FFF2-40B4-BE49-F238E27FC236}">
                <a16:creationId xmlns:a16="http://schemas.microsoft.com/office/drawing/2014/main" id="{D6EEEA93-BF71-431E-A5E5-3745CAF14344}"/>
              </a:ext>
            </a:extLst>
          </p:cNvPr>
          <p:cNvSpPr txBox="1"/>
          <p:nvPr/>
        </p:nvSpPr>
        <p:spPr>
          <a:xfrm>
            <a:off x="6675879" y="3954108"/>
            <a:ext cx="23592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a:t>
            </a:r>
            <a:r>
              <a:rPr kumimoji="0" lang="en-US" sz="1400" b="1" i="0" u="none" strike="noStrike" kern="1200" cap="none" spc="0" normalizeH="0" baseline="0" noProof="0" dirty="0" err="1">
                <a:ln>
                  <a:noFill/>
                </a:ln>
                <a:solidFill>
                  <a:prstClr val="black"/>
                </a:solidFill>
                <a:effectLst/>
                <a:uLnTx/>
                <a:uFillTx/>
                <a:latin typeface="Trebuchet MS"/>
                <a:ea typeface="+mn-ea"/>
                <a:cs typeface="+mn-cs"/>
              </a:rPr>
              <a:t>Lollacup</a:t>
            </a:r>
            <a:r>
              <a:rPr kumimoji="0" lang="en-US" sz="1400" b="1" i="0" u="none" strike="noStrike" kern="1200" cap="none" spc="0" normalizeH="0" baseline="0" noProof="0" dirty="0">
                <a:ln>
                  <a:noFill/>
                </a:ln>
                <a:solidFill>
                  <a:prstClr val="black"/>
                </a:solidFill>
                <a:effectLst/>
                <a:uLnTx/>
                <a:uFillTx/>
                <a:latin typeface="Trebuchet MS"/>
                <a:ea typeface="+mn-ea"/>
                <a:cs typeface="+mn-cs"/>
              </a:rPr>
              <a:t>”</a:t>
            </a:r>
            <a:endParaRPr kumimoji="0" lang="en-US" sz="11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54" name="TextBox 53">
            <a:extLst>
              <a:ext uri="{FF2B5EF4-FFF2-40B4-BE49-F238E27FC236}">
                <a16:creationId xmlns:a16="http://schemas.microsoft.com/office/drawing/2014/main" id="{73DBC5C8-E652-45C3-9621-6E6979353E80}"/>
              </a:ext>
            </a:extLst>
          </p:cNvPr>
          <p:cNvSpPr txBox="1"/>
          <p:nvPr/>
        </p:nvSpPr>
        <p:spPr>
          <a:xfrm>
            <a:off x="6773379" y="5598371"/>
            <a:ext cx="221338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More than </a:t>
            </a:r>
            <a:r>
              <a:rPr lang="en-US" sz="800" b="1" i="1" u="sng" dirty="0">
                <a:solidFill>
                  <a:prstClr val="black"/>
                </a:solidFill>
                <a:latin typeface="Trebuchet MS"/>
              </a:rPr>
              <a:t>$1MM in sales</a:t>
            </a:r>
            <a:r>
              <a:rPr lang="en-US" sz="800" b="1" dirty="0">
                <a:solidFill>
                  <a:prstClr val="black"/>
                </a:solidFill>
                <a:latin typeface="Trebuchet MS"/>
              </a:rPr>
              <a:t> since the pitch</a:t>
            </a:r>
            <a:endParaRPr kumimoji="0" lang="en-US" sz="600" b="0" i="1" u="sng" strike="noStrike" kern="1200" cap="none" spc="0" normalizeH="0" baseline="0" noProof="0" dirty="0">
              <a:ln>
                <a:noFill/>
              </a:ln>
              <a:solidFill>
                <a:prstClr val="black"/>
              </a:solidFill>
              <a:effectLst/>
              <a:uLnTx/>
              <a:uFillTx/>
              <a:latin typeface="Trebuchet MS"/>
              <a:ea typeface="+mn-ea"/>
              <a:cs typeface="+mn-cs"/>
            </a:endParaRPr>
          </a:p>
        </p:txBody>
      </p:sp>
      <p:sp>
        <p:nvSpPr>
          <p:cNvPr id="55" name="TextBox 54">
            <a:extLst>
              <a:ext uri="{FF2B5EF4-FFF2-40B4-BE49-F238E27FC236}">
                <a16:creationId xmlns:a16="http://schemas.microsoft.com/office/drawing/2014/main" id="{A7FF34ED-ED25-4FEA-BF0B-6635B2F5F706}"/>
              </a:ext>
            </a:extLst>
          </p:cNvPr>
          <p:cNvSpPr txBox="1"/>
          <p:nvPr/>
        </p:nvSpPr>
        <p:spPr>
          <a:xfrm>
            <a:off x="161636" y="1218046"/>
            <a:ext cx="8805334" cy="307777"/>
          </a:xfrm>
          <a:prstGeom prst="rect">
            <a:avLst/>
          </a:prstGeom>
          <a:noFill/>
        </p:spPr>
        <p:txBody>
          <a:bodyPr wrap="square" rtlCol="0">
            <a:spAutoFit/>
          </a:bodyPr>
          <a:lstStyle/>
          <a:p>
            <a:pPr algn="ctr"/>
            <a:r>
              <a:rPr lang="en-US" sz="1400" b="1" u="sng" dirty="0"/>
              <a:t>Examples of </a:t>
            </a:r>
            <a:r>
              <a:rPr lang="en-US" sz="1400" b="1" i="1" u="sng" dirty="0"/>
              <a:t>Shark Tank</a:t>
            </a:r>
            <a:r>
              <a:rPr lang="en-US" sz="1400" b="1" u="sng" dirty="0"/>
              <a:t> Success Stories</a:t>
            </a:r>
          </a:p>
        </p:txBody>
      </p:sp>
      <p:sp>
        <p:nvSpPr>
          <p:cNvPr id="37" name="Text Placeholder 4">
            <a:extLst>
              <a:ext uri="{FF2B5EF4-FFF2-40B4-BE49-F238E27FC236}">
                <a16:creationId xmlns:a16="http://schemas.microsoft.com/office/drawing/2014/main" id="{839535C0-EB4A-4483-8DC1-0E3C0E58945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1821711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90FA01-218A-45EC-B361-E90606229771}"/>
              </a:ext>
            </a:extLst>
          </p:cNvPr>
          <p:cNvSpPr txBox="1"/>
          <p:nvPr/>
        </p:nvSpPr>
        <p:spPr>
          <a:xfrm>
            <a:off x="130626" y="3341085"/>
            <a:ext cx="8873412" cy="1569660"/>
          </a:xfrm>
          <a:prstGeom prst="rect">
            <a:avLst/>
          </a:prstGeom>
          <a:noFill/>
        </p:spPr>
        <p:txBody>
          <a:bodyPr wrap="square" rtlCol="0">
            <a:spAutoFit/>
          </a:bodyPr>
          <a:lstStyle/>
          <a:p>
            <a:pPr algn="ctr"/>
            <a:r>
              <a:rPr lang="en-US" sz="2400" b="1" dirty="0"/>
              <a:t>…However, It Should Be Noted That On One Day A Year </a:t>
            </a:r>
          </a:p>
          <a:p>
            <a:pPr algn="ctr"/>
            <a:r>
              <a:rPr lang="en-US" sz="2400" b="1" dirty="0"/>
              <a:t>– </a:t>
            </a:r>
            <a:r>
              <a:rPr lang="en-US" sz="2400" b="1" i="1" dirty="0"/>
              <a:t>And Only One Day A Year</a:t>
            </a:r>
            <a:r>
              <a:rPr lang="en-US" sz="2400" b="1" dirty="0"/>
              <a:t> – </a:t>
            </a:r>
          </a:p>
          <a:p>
            <a:pPr algn="ctr"/>
            <a:r>
              <a:rPr lang="en-US" sz="2400" b="1" dirty="0"/>
              <a:t>TV </a:t>
            </a:r>
            <a:r>
              <a:rPr lang="en-US" sz="2400" b="1" i="1" u="sng" dirty="0"/>
              <a:t>Is</a:t>
            </a:r>
            <a:r>
              <a:rPr lang="en-US" sz="2400" b="1" dirty="0"/>
              <a:t> The Primary Suspect In A Decrease Of Commerce…</a:t>
            </a:r>
          </a:p>
          <a:p>
            <a:pPr algn="ctr"/>
            <a:r>
              <a:rPr lang="en-US" sz="2400" b="1" i="1" dirty="0"/>
              <a:t>At Least In The Workforce</a:t>
            </a:r>
          </a:p>
        </p:txBody>
      </p:sp>
      <p:sp>
        <p:nvSpPr>
          <p:cNvPr id="3" name="TextBox 2">
            <a:extLst>
              <a:ext uri="{FF2B5EF4-FFF2-40B4-BE49-F238E27FC236}">
                <a16:creationId xmlns:a16="http://schemas.microsoft.com/office/drawing/2014/main" id="{1CE34955-9861-4A1C-8F7A-B8D677B7AAD8}"/>
              </a:ext>
            </a:extLst>
          </p:cNvPr>
          <p:cNvSpPr txBox="1"/>
          <p:nvPr/>
        </p:nvSpPr>
        <p:spPr>
          <a:xfrm>
            <a:off x="132105" y="1593661"/>
            <a:ext cx="8873412" cy="830997"/>
          </a:xfrm>
          <a:prstGeom prst="rect">
            <a:avLst/>
          </a:prstGeom>
          <a:noFill/>
        </p:spPr>
        <p:txBody>
          <a:bodyPr wrap="square" rtlCol="0">
            <a:spAutoFit/>
          </a:bodyPr>
          <a:lstStyle/>
          <a:p>
            <a:pPr algn="ctr"/>
            <a:r>
              <a:rPr lang="en-US" sz="2400" b="1" dirty="0"/>
              <a:t>Ad-Supported TV Generates </a:t>
            </a:r>
            <a:r>
              <a:rPr lang="en-US" sz="2400" b="1" i="1" dirty="0"/>
              <a:t>Billions</a:t>
            </a:r>
            <a:r>
              <a:rPr lang="en-US" sz="2400" b="1" dirty="0"/>
              <a:t> For The U.S. Economy And Sells More Stuff For Brands Everyday…</a:t>
            </a:r>
          </a:p>
        </p:txBody>
      </p:sp>
      <p:sp>
        <p:nvSpPr>
          <p:cNvPr id="4" name="Text Placeholder 4">
            <a:extLst>
              <a:ext uri="{FF2B5EF4-FFF2-40B4-BE49-F238E27FC236}">
                <a16:creationId xmlns:a16="http://schemas.microsoft.com/office/drawing/2014/main" id="{6AE68E20-B8FE-4BCC-9D74-D264B8B8526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229174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92B6B7-697D-4E1A-A836-F93DEB18610B}"/>
              </a:ext>
            </a:extLst>
          </p:cNvPr>
          <p:cNvSpPr txBox="1">
            <a:spLocks/>
          </p:cNvSpPr>
          <p:nvPr/>
        </p:nvSpPr>
        <p:spPr>
          <a:xfrm>
            <a:off x="161636" y="484757"/>
            <a:ext cx="8805334" cy="44293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chemeClr val="tx1"/>
                </a:solidFill>
                <a:effectLst/>
                <a:uLnTx/>
                <a:uFillTx/>
                <a:latin typeface="Trebuchet MS"/>
                <a:ea typeface="+mj-ea"/>
              </a:rPr>
              <a:t>The Epicenter of American Society: TV </a:t>
            </a:r>
            <a:r>
              <a:rPr kumimoji="0" lang="en-US" sz="2600" i="1" u="sng" strike="noStrike" kern="1200" cap="none" spc="-100" normalizeH="0" baseline="0" noProof="0" dirty="0">
                <a:ln>
                  <a:noFill/>
                </a:ln>
                <a:solidFill>
                  <a:schemeClr val="tx1"/>
                </a:solidFill>
                <a:effectLst/>
                <a:uLnTx/>
                <a:uFillTx/>
                <a:latin typeface="Trebuchet MS"/>
                <a:ea typeface="+mj-ea"/>
              </a:rPr>
              <a:t>IS</a:t>
            </a:r>
            <a:r>
              <a:rPr kumimoji="0" lang="en-US" sz="2600" b="0" i="0" u="none" strike="noStrike" kern="1200" cap="none" spc="-100" normalizeH="0" baseline="0" noProof="0" dirty="0">
                <a:ln>
                  <a:noFill/>
                </a:ln>
                <a:solidFill>
                  <a:schemeClr val="tx1"/>
                </a:solidFill>
                <a:effectLst/>
                <a:uLnTx/>
                <a:uFillTx/>
                <a:latin typeface="Trebuchet MS"/>
                <a:ea typeface="+mj-ea"/>
              </a:rPr>
              <a:t> Everywhere</a:t>
            </a:r>
          </a:p>
        </p:txBody>
      </p:sp>
      <p:sp>
        <p:nvSpPr>
          <p:cNvPr id="9" name="Text Placeholder 2">
            <a:extLst>
              <a:ext uri="{FF2B5EF4-FFF2-40B4-BE49-F238E27FC236}">
                <a16:creationId xmlns:a16="http://schemas.microsoft.com/office/drawing/2014/main" id="{79086D53-B0CA-46B9-8CD8-36F11ECCF086}"/>
              </a:ext>
            </a:extLst>
          </p:cNvPr>
          <p:cNvSpPr>
            <a:spLocks noGrp="1"/>
          </p:cNvSpPr>
          <p:nvPr>
            <p:ph type="body" sz="quarter" idx="13"/>
          </p:nvPr>
        </p:nvSpPr>
        <p:spPr>
          <a:xfrm>
            <a:off x="152305" y="1099037"/>
            <a:ext cx="8851733" cy="5348415"/>
          </a:xfrm>
        </p:spPr>
        <p:txBody>
          <a:bodyPr/>
          <a:lstStyle/>
          <a:p>
            <a:r>
              <a:rPr lang="en-US" sz="1400" b="1" dirty="0"/>
              <a:t>TV is everywhere…more specifically, Ad-Supported TV is everywhere.  </a:t>
            </a:r>
          </a:p>
          <a:p>
            <a:endParaRPr lang="en-US" sz="1200" b="1" dirty="0"/>
          </a:p>
          <a:p>
            <a:r>
              <a:rPr lang="en-US" sz="1400" b="1" dirty="0"/>
              <a:t>It extends well beyond the living room and connected devices and into the physical world.  It directly contributes billions to the economy, it impacts many industries outside of entertainment and, as further proof of its economic clout, it drives “real-life” communal experiences throughout the year.</a:t>
            </a:r>
          </a:p>
          <a:p>
            <a:endParaRPr lang="en-US" sz="1200" b="1" dirty="0"/>
          </a:p>
          <a:p>
            <a:r>
              <a:rPr lang="en-US" sz="1400" b="1" dirty="0"/>
              <a:t>It permeates popular culture by sparking trends, creating celebrities, inspiring viewers and igniting curiosity.  It influences consumers in outlets beyond TV and it engages them through interactive experiences within local communities.  </a:t>
            </a:r>
          </a:p>
          <a:p>
            <a:endParaRPr lang="en-US" sz="1200" b="1" dirty="0"/>
          </a:p>
          <a:p>
            <a:r>
              <a:rPr lang="en-US" sz="1400" b="1" dirty="0"/>
              <a:t>The physical presence of TV brands is complemented by constant virality within the digital realm.  Whether it’s short clips from long-form programming, comedy sketches from a previous night’s show, user-generated memes or popularized phrases; the Internet is inundated with tailored TV content every day.</a:t>
            </a:r>
          </a:p>
          <a:p>
            <a:endParaRPr lang="en-US" sz="1200" b="1" dirty="0"/>
          </a:p>
          <a:p>
            <a:r>
              <a:rPr lang="en-US" sz="1400" b="1" dirty="0"/>
              <a:t>Furthermore, TV’s “scale of voice” can influence public policy while also changing people’s opinions and perceptions around hot button issues.  It’s this same scale that drives awareness for social causes and raises millions in charitable donations through televised fundraisers and telethons. </a:t>
            </a:r>
          </a:p>
          <a:p>
            <a:endParaRPr lang="en-US" sz="1200" b="1" dirty="0"/>
          </a:p>
          <a:p>
            <a:r>
              <a:rPr lang="en-US" sz="1400" b="1" i="1" dirty="0"/>
              <a:t>Keep reading to see how TV brands live at the center of commerce &amp; communal experiences…and </a:t>
            </a:r>
            <a:r>
              <a:rPr lang="en-US" sz="1400" b="1" i="1" u="sng" dirty="0"/>
              <a:t>stay tuned for the release of Volume II</a:t>
            </a:r>
            <a:r>
              <a:rPr lang="en-US" sz="1400" b="1" i="1" dirty="0"/>
              <a:t> which shows how TV brands live at the center of culture &amp; change.</a:t>
            </a:r>
          </a:p>
        </p:txBody>
      </p:sp>
      <p:sp>
        <p:nvSpPr>
          <p:cNvPr id="4" name="Text Placeholder 4">
            <a:extLst>
              <a:ext uri="{FF2B5EF4-FFF2-40B4-BE49-F238E27FC236}">
                <a16:creationId xmlns:a16="http://schemas.microsoft.com/office/drawing/2014/main" id="{30E4219D-7557-406E-B5F8-A37FB2B6F99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192001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E36A-60E4-43C3-983C-1C6E5A931414}"/>
              </a:ext>
            </a:extLst>
          </p:cNvPr>
          <p:cNvSpPr>
            <a:spLocks noGrp="1"/>
          </p:cNvSpPr>
          <p:nvPr>
            <p:ph type="ctrTitle"/>
          </p:nvPr>
        </p:nvSpPr>
        <p:spPr>
          <a:xfrm>
            <a:off x="161636" y="547270"/>
            <a:ext cx="8805334" cy="865171"/>
          </a:xfrm>
        </p:spPr>
        <p:txBody>
          <a:bodyPr/>
          <a:lstStyle/>
          <a:p>
            <a:r>
              <a:rPr lang="en-US" dirty="0"/>
              <a:t>The Day After The Super Bowl Is So Unproductive That People Have Started Petitions To Make It A National Holiday</a:t>
            </a:r>
          </a:p>
        </p:txBody>
      </p:sp>
      <p:sp>
        <p:nvSpPr>
          <p:cNvPr id="3" name="Text Placeholder 2">
            <a:extLst>
              <a:ext uri="{FF2B5EF4-FFF2-40B4-BE49-F238E27FC236}">
                <a16:creationId xmlns:a16="http://schemas.microsoft.com/office/drawing/2014/main" id="{2F0D08BC-F94D-4C3C-8B3E-647811C794E0}"/>
              </a:ext>
            </a:extLst>
          </p:cNvPr>
          <p:cNvSpPr>
            <a:spLocks noGrp="1"/>
          </p:cNvSpPr>
          <p:nvPr>
            <p:ph type="body" sz="quarter" idx="13"/>
          </p:nvPr>
        </p:nvSpPr>
        <p:spPr>
          <a:xfrm>
            <a:off x="569576" y="1595032"/>
            <a:ext cx="8004849" cy="4208609"/>
          </a:xfrm>
          <a:ln w="28575">
            <a:noFill/>
            <a:prstDash val="lgDash"/>
          </a:ln>
        </p:spPr>
        <p:txBody>
          <a:bodyPr anchor="t"/>
          <a:lstStyle/>
          <a:p>
            <a:pPr marL="285750" indent="-285750" algn="l">
              <a:buFont typeface="Arial" panose="020B0604020202020204" pitchFamily="34" charset="0"/>
              <a:buChar char="•"/>
            </a:pPr>
            <a:endParaRPr lang="en-US" sz="200" b="1" dirty="0"/>
          </a:p>
          <a:p>
            <a:pPr marL="285750" indent="-285750" algn="l">
              <a:buFont typeface="Arial" panose="020B0604020202020204" pitchFamily="34" charset="0"/>
              <a:buChar char="•"/>
            </a:pPr>
            <a:r>
              <a:rPr lang="en-US" sz="1600" b="1" dirty="0"/>
              <a:t>In 2016, an estimated 1 in 10 Americans, or </a:t>
            </a:r>
            <a:r>
              <a:rPr lang="en-US" sz="1600" b="1" i="1" dirty="0"/>
              <a:t>16.5 Million</a:t>
            </a:r>
            <a:r>
              <a:rPr lang="en-US" sz="1600" b="1" dirty="0"/>
              <a:t>, missed work the Monday after Super Bowl 50</a:t>
            </a:r>
          </a:p>
          <a:p>
            <a:pPr marL="285750" indent="-285750" algn="l">
              <a:buFont typeface="Arial" panose="020B0604020202020204" pitchFamily="34" charset="0"/>
              <a:buChar char="•"/>
            </a:pPr>
            <a:endParaRPr lang="en-US" sz="400" b="1" dirty="0"/>
          </a:p>
          <a:p>
            <a:pPr marL="285750" indent="-285750" algn="l">
              <a:buFont typeface="Arial" panose="020B0604020202020204" pitchFamily="34" charset="0"/>
              <a:buChar char="•"/>
            </a:pPr>
            <a:r>
              <a:rPr lang="en-US" sz="1600" b="1" dirty="0"/>
              <a:t>64% of them (10.5MM) at least had the foresight to request the day off in advance</a:t>
            </a:r>
          </a:p>
          <a:p>
            <a:pPr marL="285750" indent="-285750" algn="l">
              <a:buFont typeface="Arial" panose="020B0604020202020204" pitchFamily="34" charset="0"/>
              <a:buChar char="•"/>
            </a:pPr>
            <a:endParaRPr lang="en-US" sz="400" b="1" dirty="0"/>
          </a:p>
          <a:p>
            <a:pPr marL="285750" indent="-285750" algn="l">
              <a:buFont typeface="Arial" panose="020B0604020202020204" pitchFamily="34" charset="0"/>
              <a:buChar char="•"/>
            </a:pPr>
            <a:r>
              <a:rPr lang="en-US" sz="1600" b="1" dirty="0"/>
              <a:t>Another estimated 7.5 Million showed up late for work</a:t>
            </a:r>
          </a:p>
          <a:p>
            <a:pPr marL="285750" indent="-285750" algn="l">
              <a:buFont typeface="Arial" panose="020B0604020202020204" pitchFamily="34" charset="0"/>
              <a:buChar char="•"/>
            </a:pPr>
            <a:endParaRPr lang="en-US" sz="400" b="1" dirty="0"/>
          </a:p>
          <a:p>
            <a:pPr marL="285750" indent="-285750" algn="l">
              <a:buFont typeface="Arial" panose="020B0604020202020204" pitchFamily="34" charset="0"/>
              <a:buChar char="•"/>
            </a:pPr>
            <a:r>
              <a:rPr lang="en-US" sz="1600" b="1" dirty="0"/>
              <a:t>Productivity drops precipitously with the country losing an estimated $1 Billion due to absences and tardiness</a:t>
            </a:r>
          </a:p>
          <a:p>
            <a:pPr marL="285750" indent="-285750" algn="l">
              <a:buFont typeface="Arial" panose="020B0604020202020204" pitchFamily="34" charset="0"/>
              <a:buChar char="•"/>
            </a:pPr>
            <a:endParaRPr lang="en-US" sz="400" b="1" dirty="0"/>
          </a:p>
          <a:p>
            <a:pPr marL="285750" indent="-285750" algn="l">
              <a:buFont typeface="Arial" panose="020B0604020202020204" pitchFamily="34" charset="0"/>
              <a:buChar char="•"/>
            </a:pPr>
            <a:r>
              <a:rPr lang="en-US" sz="1600" b="1" dirty="0"/>
              <a:t>Thankfully, someone has tried to do something about this.  Last year, Heinz Ketchup started a petition - now signed by 70,929 people - to make the Monday after the game a national holiday</a:t>
            </a:r>
          </a:p>
        </p:txBody>
      </p:sp>
      <p:sp>
        <p:nvSpPr>
          <p:cNvPr id="4" name="Text Placeholder 3">
            <a:extLst>
              <a:ext uri="{FF2B5EF4-FFF2-40B4-BE49-F238E27FC236}">
                <a16:creationId xmlns:a16="http://schemas.microsoft.com/office/drawing/2014/main" id="{09327525-0212-4893-A609-DB8A9089CC5D}"/>
              </a:ext>
            </a:extLst>
          </p:cNvPr>
          <p:cNvSpPr>
            <a:spLocks noGrp="1"/>
          </p:cNvSpPr>
          <p:nvPr>
            <p:ph type="body" sz="quarter" idx="14"/>
          </p:nvPr>
        </p:nvSpPr>
        <p:spPr/>
        <p:txBody>
          <a:bodyPr/>
          <a:lstStyle/>
          <a:p>
            <a:r>
              <a:rPr lang="en-US" sz="800" dirty="0"/>
              <a:t>Source: Workforce Institute; Change.org, *As of 9/15/17.</a:t>
            </a:r>
          </a:p>
        </p:txBody>
      </p:sp>
      <p:pic>
        <p:nvPicPr>
          <p:cNvPr id="7" name="Picture 6">
            <a:extLst>
              <a:ext uri="{FF2B5EF4-FFF2-40B4-BE49-F238E27FC236}">
                <a16:creationId xmlns:a16="http://schemas.microsoft.com/office/drawing/2014/main" id="{B315CF5E-69BD-418C-A747-7B8D33D68AF7}"/>
              </a:ext>
            </a:extLst>
          </p:cNvPr>
          <p:cNvPicPr>
            <a:picLocks noChangeAspect="1"/>
          </p:cNvPicPr>
          <p:nvPr/>
        </p:nvPicPr>
        <p:blipFill>
          <a:blip r:embed="rId2"/>
          <a:stretch>
            <a:fillRect/>
          </a:stretch>
        </p:blipFill>
        <p:spPr>
          <a:xfrm>
            <a:off x="903694" y="4888771"/>
            <a:ext cx="7336612" cy="817336"/>
          </a:xfrm>
          <a:prstGeom prst="rect">
            <a:avLst/>
          </a:prstGeom>
          <a:ln w="38100">
            <a:solidFill>
              <a:srgbClr val="FF0000"/>
            </a:solidFill>
          </a:ln>
        </p:spPr>
      </p:pic>
      <p:pic>
        <p:nvPicPr>
          <p:cNvPr id="8" name="Picture 2">
            <a:extLst>
              <a:ext uri="{FF2B5EF4-FFF2-40B4-BE49-F238E27FC236}">
                <a16:creationId xmlns:a16="http://schemas.microsoft.com/office/drawing/2014/main" id="{F970FCA0-F5FD-4D1B-9265-355CB6D6B8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82449" y="5400639"/>
            <a:ext cx="1094910" cy="236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4">
            <a:extLst>
              <a:ext uri="{FF2B5EF4-FFF2-40B4-BE49-F238E27FC236}">
                <a16:creationId xmlns:a16="http://schemas.microsoft.com/office/drawing/2014/main" id="{74C9A555-5D87-4FDF-9A67-3EFFA411ACB4}"/>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1421836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20209-F185-43D5-82CC-6F843CFE7085}"/>
              </a:ext>
            </a:extLst>
          </p:cNvPr>
          <p:cNvSpPr/>
          <p:nvPr/>
        </p:nvSpPr>
        <p:spPr>
          <a:xfrm>
            <a:off x="0" y="0"/>
            <a:ext cx="9144000" cy="6858000"/>
          </a:xfrm>
          <a:prstGeom prst="rect">
            <a:avLst/>
          </a:prstGeom>
          <a:gradFill>
            <a:gsLst>
              <a:gs pos="62000">
                <a:srgbClr val="5383B7"/>
              </a:gs>
              <a:gs pos="88000">
                <a:srgbClr val="50C8A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90FA01-218A-45EC-B361-E90606229771}"/>
              </a:ext>
            </a:extLst>
          </p:cNvPr>
          <p:cNvSpPr txBox="1"/>
          <p:nvPr/>
        </p:nvSpPr>
        <p:spPr>
          <a:xfrm>
            <a:off x="0" y="2258009"/>
            <a:ext cx="9144000" cy="1107996"/>
          </a:xfrm>
          <a:prstGeom prst="rect">
            <a:avLst/>
          </a:prstGeom>
          <a:noFill/>
        </p:spPr>
        <p:txBody>
          <a:bodyPr wrap="square" rtlCol="0">
            <a:spAutoFit/>
          </a:bodyPr>
          <a:lstStyle/>
          <a:p>
            <a:pPr algn="ctr"/>
            <a:r>
              <a:rPr lang="en-US" sz="3000" b="1" dirty="0">
                <a:solidFill>
                  <a:schemeClr val="bg1"/>
                </a:solidFill>
              </a:rPr>
              <a:t>No Platform Drives</a:t>
            </a:r>
            <a:r>
              <a:rPr lang="en-US" sz="2800" b="1" dirty="0">
                <a:solidFill>
                  <a:schemeClr val="bg1"/>
                </a:solidFill>
              </a:rPr>
              <a:t> </a:t>
            </a:r>
            <a:r>
              <a:rPr lang="en-US" sz="3600" b="1" i="1" u="sng" dirty="0">
                <a:solidFill>
                  <a:srgbClr val="FAB982"/>
                </a:solidFill>
              </a:rPr>
              <a:t>Communal Experiences</a:t>
            </a:r>
            <a:r>
              <a:rPr lang="en-US" sz="2800" b="1" dirty="0">
                <a:solidFill>
                  <a:schemeClr val="bg1"/>
                </a:solidFill>
              </a:rPr>
              <a:t> </a:t>
            </a:r>
          </a:p>
          <a:p>
            <a:pPr algn="ctr"/>
            <a:r>
              <a:rPr lang="en-US" sz="3000" b="1" dirty="0">
                <a:solidFill>
                  <a:schemeClr val="bg1"/>
                </a:solidFill>
              </a:rPr>
              <a:t>Like TV’s Premium Video-At-Scale</a:t>
            </a:r>
          </a:p>
        </p:txBody>
      </p:sp>
    </p:spTree>
    <p:extLst>
      <p:ext uri="{BB962C8B-B14F-4D97-AF65-F5344CB8AC3E}">
        <p14:creationId xmlns:p14="http://schemas.microsoft.com/office/powerpoint/2010/main" val="2876435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2D6A-BD26-426C-8FDE-2649885E4919}"/>
              </a:ext>
            </a:extLst>
          </p:cNvPr>
          <p:cNvSpPr>
            <a:spLocks noGrp="1"/>
          </p:cNvSpPr>
          <p:nvPr>
            <p:ph type="ctrTitle"/>
          </p:nvPr>
        </p:nvSpPr>
        <p:spPr/>
        <p:txBody>
          <a:bodyPr/>
          <a:lstStyle/>
          <a:p>
            <a:r>
              <a:rPr lang="en-US" dirty="0"/>
              <a:t>Speaking Of The Super Bowl, The TV Event Is The Pinnacle For Get Togethers And Leads To Billions In Spending Each Year</a:t>
            </a:r>
          </a:p>
        </p:txBody>
      </p:sp>
      <p:sp>
        <p:nvSpPr>
          <p:cNvPr id="3" name="Text Placeholder 2">
            <a:extLst>
              <a:ext uri="{FF2B5EF4-FFF2-40B4-BE49-F238E27FC236}">
                <a16:creationId xmlns:a16="http://schemas.microsoft.com/office/drawing/2014/main" id="{F68CA25A-9628-429A-8249-CFE9E76FDF7F}"/>
              </a:ext>
            </a:extLst>
          </p:cNvPr>
          <p:cNvSpPr>
            <a:spLocks noGrp="1"/>
          </p:cNvSpPr>
          <p:nvPr>
            <p:ph type="body" sz="quarter" idx="13"/>
          </p:nvPr>
        </p:nvSpPr>
        <p:spPr>
          <a:xfrm>
            <a:off x="169333" y="1341532"/>
            <a:ext cx="8805334" cy="368686"/>
          </a:xfrm>
        </p:spPr>
        <p:txBody>
          <a:bodyPr/>
          <a:lstStyle/>
          <a:p>
            <a:r>
              <a:rPr lang="en-US" sz="1600" dirty="0"/>
              <a:t>Consumers watching the “big game” spend an average of $75 each on food and related purchases</a:t>
            </a:r>
          </a:p>
        </p:txBody>
      </p:sp>
      <p:sp>
        <p:nvSpPr>
          <p:cNvPr id="4" name="Text Placeholder 3">
            <a:extLst>
              <a:ext uri="{FF2B5EF4-FFF2-40B4-BE49-F238E27FC236}">
                <a16:creationId xmlns:a16="http://schemas.microsoft.com/office/drawing/2014/main" id="{C6BAD86D-E6A2-45D9-B3E3-77E200C08A48}"/>
              </a:ext>
            </a:extLst>
          </p:cNvPr>
          <p:cNvSpPr>
            <a:spLocks noGrp="1"/>
          </p:cNvSpPr>
          <p:nvPr>
            <p:ph type="body" sz="quarter" idx="14"/>
          </p:nvPr>
        </p:nvSpPr>
        <p:spPr/>
        <p:txBody>
          <a:bodyPr/>
          <a:lstStyle/>
          <a:p>
            <a:r>
              <a:rPr lang="en-US" sz="800" dirty="0"/>
              <a:t>Source: National Retail Federation Super Bowl Spending Survey, conducted by Prosper Insights &amp; Analytics.</a:t>
            </a:r>
          </a:p>
        </p:txBody>
      </p:sp>
      <p:pic>
        <p:nvPicPr>
          <p:cNvPr id="1026" name="Picture 2" descr="Image result for people watching superbowl on TV">
            <a:extLst>
              <a:ext uri="{FF2B5EF4-FFF2-40B4-BE49-F238E27FC236}">
                <a16:creationId xmlns:a16="http://schemas.microsoft.com/office/drawing/2014/main" id="{2445ADAF-7DA7-4A83-936A-9E8327A7A12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27380" y="1995690"/>
            <a:ext cx="5283473" cy="1815276"/>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6EA2AA68-C4FA-4A92-8FF1-DF2C89E20F67}"/>
              </a:ext>
            </a:extLst>
          </p:cNvPr>
          <p:cNvGraphicFramePr/>
          <p:nvPr>
            <p:extLst>
              <p:ext uri="{D42A27DB-BD31-4B8C-83A1-F6EECF244321}">
                <p14:modId xmlns:p14="http://schemas.microsoft.com/office/powerpoint/2010/main" val="2678549599"/>
              </p:ext>
            </p:extLst>
          </p:nvPr>
        </p:nvGraphicFramePr>
        <p:xfrm>
          <a:off x="389467" y="3871190"/>
          <a:ext cx="8365066" cy="204389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4">
            <a:extLst>
              <a:ext uri="{FF2B5EF4-FFF2-40B4-BE49-F238E27FC236}">
                <a16:creationId xmlns:a16="http://schemas.microsoft.com/office/drawing/2014/main" id="{7A45FEC6-0FD0-447A-92B5-52F17332969D}"/>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473596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161636" y="460182"/>
            <a:ext cx="8805334" cy="819753"/>
          </a:xfrm>
        </p:spPr>
        <p:txBody>
          <a:bodyPr/>
          <a:lstStyle/>
          <a:p>
            <a:r>
              <a:rPr lang="en-US" dirty="0"/>
              <a:t>In Fact, You Can’t Search For A Major TV Event Without Finding Countless Articles On How To Plan The Perfect Viewing Party</a:t>
            </a:r>
          </a:p>
        </p:txBody>
      </p:sp>
      <p:sp>
        <p:nvSpPr>
          <p:cNvPr id="3" name="Text Placeholder 2">
            <a:extLst>
              <a:ext uri="{FF2B5EF4-FFF2-40B4-BE49-F238E27FC236}">
                <a16:creationId xmlns:a16="http://schemas.microsoft.com/office/drawing/2014/main" id="{EE660830-1C18-4582-BF7E-1A59927CD995}"/>
              </a:ext>
            </a:extLst>
          </p:cNvPr>
          <p:cNvSpPr>
            <a:spLocks noGrp="1"/>
          </p:cNvSpPr>
          <p:nvPr>
            <p:ph type="body" sz="quarter" idx="13"/>
          </p:nvPr>
        </p:nvSpPr>
        <p:spPr>
          <a:xfrm>
            <a:off x="161636" y="1324325"/>
            <a:ext cx="8805334" cy="368686"/>
          </a:xfrm>
        </p:spPr>
        <p:txBody>
          <a:bodyPr/>
          <a:lstStyle/>
          <a:p>
            <a:r>
              <a:rPr lang="en-US" sz="1400" b="1" u="sng" dirty="0"/>
              <a:t>Popular Party Planning Websites &amp; Blogs Offer an Array of Viewing Party Planning Ideas</a:t>
            </a:r>
          </a:p>
        </p:txBody>
      </p:sp>
      <p:pic>
        <p:nvPicPr>
          <p:cNvPr id="7" name="Picture 6">
            <a:extLst>
              <a:ext uri="{FF2B5EF4-FFF2-40B4-BE49-F238E27FC236}">
                <a16:creationId xmlns:a16="http://schemas.microsoft.com/office/drawing/2014/main" id="{0C5328E3-0F78-4C6C-8008-929D78016A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8905" y="1759995"/>
            <a:ext cx="2658981" cy="479007"/>
          </a:xfrm>
          <a:prstGeom prst="rect">
            <a:avLst/>
          </a:prstGeom>
          <a:ln w="38100">
            <a:solidFill>
              <a:srgbClr val="FFFF00"/>
            </a:solidFill>
          </a:ln>
        </p:spPr>
      </p:pic>
      <p:pic>
        <p:nvPicPr>
          <p:cNvPr id="8" name="Picture 7">
            <a:extLst>
              <a:ext uri="{FF2B5EF4-FFF2-40B4-BE49-F238E27FC236}">
                <a16:creationId xmlns:a16="http://schemas.microsoft.com/office/drawing/2014/main" id="{6B083FBA-4E59-4E1C-8F98-08391187E6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598" y="1817537"/>
            <a:ext cx="2781620" cy="444348"/>
          </a:xfrm>
          <a:prstGeom prst="rect">
            <a:avLst/>
          </a:prstGeom>
          <a:ln w="38100">
            <a:solidFill>
              <a:srgbClr val="FF0066"/>
            </a:solidFill>
          </a:ln>
        </p:spPr>
      </p:pic>
      <p:pic>
        <p:nvPicPr>
          <p:cNvPr id="9" name="Picture 8">
            <a:extLst>
              <a:ext uri="{FF2B5EF4-FFF2-40B4-BE49-F238E27FC236}">
                <a16:creationId xmlns:a16="http://schemas.microsoft.com/office/drawing/2014/main" id="{1A1C0950-9BFA-4EC5-8E0E-3C6B7EEFE4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3045" y="2474338"/>
            <a:ext cx="3497137" cy="346044"/>
          </a:xfrm>
          <a:prstGeom prst="rect">
            <a:avLst/>
          </a:prstGeom>
          <a:ln w="38100">
            <a:solidFill>
              <a:srgbClr val="00B050"/>
            </a:solidFill>
          </a:ln>
        </p:spPr>
      </p:pic>
      <p:pic>
        <p:nvPicPr>
          <p:cNvPr id="11" name="Picture 10">
            <a:extLst>
              <a:ext uri="{FF2B5EF4-FFF2-40B4-BE49-F238E27FC236}">
                <a16:creationId xmlns:a16="http://schemas.microsoft.com/office/drawing/2014/main" id="{337D08C3-20FA-4F85-982F-EEE1E2D8AD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598" y="2440266"/>
            <a:ext cx="4473343" cy="483895"/>
          </a:xfrm>
          <a:prstGeom prst="rect">
            <a:avLst/>
          </a:prstGeom>
          <a:ln w="38100">
            <a:solidFill>
              <a:schemeClr val="accent1"/>
            </a:solidFill>
          </a:ln>
        </p:spPr>
      </p:pic>
      <p:pic>
        <p:nvPicPr>
          <p:cNvPr id="4" name="Picture 3">
            <a:extLst>
              <a:ext uri="{FF2B5EF4-FFF2-40B4-BE49-F238E27FC236}">
                <a16:creationId xmlns:a16="http://schemas.microsoft.com/office/drawing/2014/main" id="{F9A25404-9F6A-4FB3-B5D1-D729D7C140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598" y="4863282"/>
            <a:ext cx="4317421" cy="520456"/>
          </a:xfrm>
          <a:prstGeom prst="rect">
            <a:avLst/>
          </a:prstGeom>
          <a:ln w="38100">
            <a:solidFill>
              <a:schemeClr val="accent6"/>
            </a:solidFill>
          </a:ln>
        </p:spPr>
      </p:pic>
      <p:pic>
        <p:nvPicPr>
          <p:cNvPr id="3074" name="Picture 2" descr="Glitz and Glam Oscar Viewing Party - Oscar Part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65530" y="3058763"/>
            <a:ext cx="2189001" cy="168963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photos.catchmyparty-cdn.com/PL/photos/0212/4077/football-candy_15268948692_o.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5598" y="3080835"/>
            <a:ext cx="2508231" cy="167800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71782" y="3051036"/>
            <a:ext cx="1503489" cy="1689635"/>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pic>
      <p:pic>
        <p:nvPicPr>
          <p:cNvPr id="3079" name="Picture 7" descr="Basketball Party Ideas by Love The Day"/>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08343" y="3058763"/>
            <a:ext cx="1541839" cy="170007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88703" y="5438660"/>
            <a:ext cx="3761479" cy="520456"/>
          </a:xfrm>
          <a:prstGeom prst="rect">
            <a:avLst/>
          </a:prstGeom>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081" name="Picture 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85598" y="5498973"/>
            <a:ext cx="4332798" cy="442387"/>
          </a:xfrm>
          <a:prstGeom prst="rect">
            <a:avLst/>
          </a:prstGeom>
          <a:ln w="2857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pic>
        <p:nvPicPr>
          <p:cNvPr id="3082" name="Picture 1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367707" y="1765905"/>
            <a:ext cx="2482475" cy="569207"/>
          </a:xfrm>
          <a:prstGeom prst="rect">
            <a:avLst/>
          </a:prstGeom>
          <a:ln w="38100">
            <a:solidFill>
              <a:srgbClr val="00B0F0"/>
            </a:solidFill>
          </a:ln>
          <a:extLst>
            <a:ext uri="{909E8E84-426E-40DD-AFC4-6F175D3DCCD1}">
              <a14:hiddenFill xmlns:a14="http://schemas.microsoft.com/office/drawing/2010/main">
                <a:solidFill>
                  <a:schemeClr val="accent1"/>
                </a:solidFill>
              </a14:hiddenFill>
            </a:ext>
          </a:extLst>
        </p:spPr>
      </p:pic>
      <p:pic>
        <p:nvPicPr>
          <p:cNvPr id="20" name="Picture 19">
            <a:extLst>
              <a:ext uri="{FF2B5EF4-FFF2-40B4-BE49-F238E27FC236}">
                <a16:creationId xmlns:a16="http://schemas.microsoft.com/office/drawing/2014/main" id="{0D488AFA-2EF7-4BF0-886E-EEA816DFAE5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22380" y="4821911"/>
            <a:ext cx="3944590" cy="539786"/>
          </a:xfrm>
          <a:prstGeom prst="rect">
            <a:avLst/>
          </a:prstGeom>
          <a:ln w="38100">
            <a:solidFill>
              <a:schemeClr val="accent1"/>
            </a:solidFill>
          </a:ln>
        </p:spPr>
      </p:pic>
      <p:sp>
        <p:nvSpPr>
          <p:cNvPr id="17" name="Text Placeholder 4">
            <a:extLst>
              <a:ext uri="{FF2B5EF4-FFF2-40B4-BE49-F238E27FC236}">
                <a16:creationId xmlns:a16="http://schemas.microsoft.com/office/drawing/2014/main" id="{EE45DE96-496F-4ED6-81DC-0C1C91A1050D}"/>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2353897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2E58-65CA-440A-9A68-85D8BE49E7F7}"/>
              </a:ext>
            </a:extLst>
          </p:cNvPr>
          <p:cNvSpPr>
            <a:spLocks noGrp="1"/>
          </p:cNvSpPr>
          <p:nvPr>
            <p:ph type="ctrTitle"/>
          </p:nvPr>
        </p:nvSpPr>
        <p:spPr>
          <a:xfrm>
            <a:off x="161636" y="460183"/>
            <a:ext cx="8805334" cy="803164"/>
          </a:xfrm>
        </p:spPr>
        <p:txBody>
          <a:bodyPr/>
          <a:lstStyle/>
          <a:p>
            <a:r>
              <a:rPr lang="en-US" dirty="0"/>
              <a:t>With All This In-Home Congregation, It’s No Surprise That Online Food Orders Surge During Major Televised Events</a:t>
            </a:r>
          </a:p>
        </p:txBody>
      </p:sp>
      <p:sp>
        <p:nvSpPr>
          <p:cNvPr id="4" name="Text Placeholder 3">
            <a:extLst>
              <a:ext uri="{FF2B5EF4-FFF2-40B4-BE49-F238E27FC236}">
                <a16:creationId xmlns:a16="http://schemas.microsoft.com/office/drawing/2014/main" id="{36599CD2-028E-404A-84EE-1DC28B81F14B}"/>
              </a:ext>
            </a:extLst>
          </p:cNvPr>
          <p:cNvSpPr>
            <a:spLocks noGrp="1"/>
          </p:cNvSpPr>
          <p:nvPr>
            <p:ph type="body" sz="quarter" idx="14"/>
          </p:nvPr>
        </p:nvSpPr>
        <p:spPr/>
        <p:txBody>
          <a:bodyPr/>
          <a:lstStyle/>
          <a:p>
            <a:r>
              <a:rPr lang="en-US" sz="800" dirty="0"/>
              <a:t>Source: Eater.com </a:t>
            </a:r>
          </a:p>
        </p:txBody>
      </p:sp>
      <p:pic>
        <p:nvPicPr>
          <p:cNvPr id="1030" name="Picture 6" descr="Image result for black and white cartoon chicken color background">
            <a:extLst>
              <a:ext uri="{FF2B5EF4-FFF2-40B4-BE49-F238E27FC236}">
                <a16:creationId xmlns:a16="http://schemas.microsoft.com/office/drawing/2014/main" id="{12B943FE-00B6-4F7A-AFBE-C15289CB380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61729" y="1330912"/>
            <a:ext cx="1790300" cy="1070210"/>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82DC7F-E72C-4F49-936A-2721D10AD16D}"/>
              </a:ext>
            </a:extLst>
          </p:cNvPr>
          <p:cNvSpPr txBox="1"/>
          <p:nvPr/>
        </p:nvSpPr>
        <p:spPr>
          <a:xfrm>
            <a:off x="594889" y="2488774"/>
            <a:ext cx="2323980" cy="830997"/>
          </a:xfrm>
          <a:prstGeom prst="rect">
            <a:avLst/>
          </a:prstGeom>
          <a:noFill/>
          <a:ln>
            <a:noFill/>
          </a:ln>
        </p:spPr>
        <p:txBody>
          <a:bodyPr wrap="square" rtlCol="0">
            <a:spAutoFit/>
          </a:bodyPr>
          <a:lstStyle/>
          <a:p>
            <a:pPr algn="ctr"/>
            <a:r>
              <a:rPr lang="en-US" sz="1200" b="1" dirty="0"/>
              <a:t>Super Bowl 2016 - 1.3 Billion Chicken Wings Were Eaten &amp; GrubHub Orders for </a:t>
            </a:r>
            <a:r>
              <a:rPr lang="en-US" sz="1200" b="1" i="1" dirty="0">
                <a:solidFill>
                  <a:srgbClr val="00B050"/>
                </a:solidFill>
              </a:rPr>
              <a:t>Wings Increased 97%.</a:t>
            </a:r>
          </a:p>
        </p:txBody>
      </p:sp>
      <p:sp>
        <p:nvSpPr>
          <p:cNvPr id="12" name="TextBox 11">
            <a:extLst>
              <a:ext uri="{FF2B5EF4-FFF2-40B4-BE49-F238E27FC236}">
                <a16:creationId xmlns:a16="http://schemas.microsoft.com/office/drawing/2014/main" id="{1B840E7C-6542-4434-A858-E9E32EFF0CF3}"/>
              </a:ext>
            </a:extLst>
          </p:cNvPr>
          <p:cNvSpPr txBox="1"/>
          <p:nvPr/>
        </p:nvSpPr>
        <p:spPr>
          <a:xfrm>
            <a:off x="594889" y="3319337"/>
            <a:ext cx="2323980" cy="646331"/>
          </a:xfrm>
          <a:prstGeom prst="rect">
            <a:avLst/>
          </a:prstGeom>
          <a:noFill/>
          <a:ln>
            <a:noFill/>
          </a:ln>
        </p:spPr>
        <p:txBody>
          <a:bodyPr wrap="square" rtlCol="0">
            <a:spAutoFit/>
          </a:bodyPr>
          <a:lstStyle/>
          <a:p>
            <a:pPr algn="ctr"/>
            <a:r>
              <a:rPr lang="en-US" sz="1200" b="1" dirty="0"/>
              <a:t>2016 World Series - Orders for </a:t>
            </a:r>
            <a:r>
              <a:rPr lang="en-US" sz="1200" b="1" i="1" dirty="0">
                <a:solidFill>
                  <a:srgbClr val="00B050"/>
                </a:solidFill>
              </a:rPr>
              <a:t>Chicken Wings Grew 47% </a:t>
            </a:r>
            <a:r>
              <a:rPr lang="en-US" sz="1200" b="1" dirty="0"/>
              <a:t>on </a:t>
            </a:r>
            <a:r>
              <a:rPr lang="en-US" sz="1200" b="1" dirty="0" err="1"/>
              <a:t>DoorDash</a:t>
            </a:r>
            <a:r>
              <a:rPr lang="en-US" sz="1200" b="1" dirty="0"/>
              <a:t>.</a:t>
            </a:r>
          </a:p>
        </p:txBody>
      </p:sp>
      <p:cxnSp>
        <p:nvCxnSpPr>
          <p:cNvPr id="8" name="Straight Connector 7">
            <a:extLst>
              <a:ext uri="{FF2B5EF4-FFF2-40B4-BE49-F238E27FC236}">
                <a16:creationId xmlns:a16="http://schemas.microsoft.com/office/drawing/2014/main" id="{32509036-C4D2-4C9A-B27A-1E1A21785427}"/>
              </a:ext>
            </a:extLst>
          </p:cNvPr>
          <p:cNvCxnSpPr/>
          <p:nvPr/>
        </p:nvCxnSpPr>
        <p:spPr>
          <a:xfrm>
            <a:off x="594889" y="4075845"/>
            <a:ext cx="2323980" cy="0"/>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13" name="Group 12">
            <a:extLst>
              <a:ext uri="{FF2B5EF4-FFF2-40B4-BE49-F238E27FC236}">
                <a16:creationId xmlns:a16="http://schemas.microsoft.com/office/drawing/2014/main" id="{10DD479D-9F81-41A5-9F58-EC3626B9D267}"/>
              </a:ext>
            </a:extLst>
          </p:cNvPr>
          <p:cNvGrpSpPr/>
          <p:nvPr/>
        </p:nvGrpSpPr>
        <p:grpSpPr>
          <a:xfrm>
            <a:off x="3611979" y="1330912"/>
            <a:ext cx="1856935" cy="1073582"/>
            <a:chOff x="3081641" y="1633099"/>
            <a:chExt cx="1856935" cy="1073582"/>
          </a:xfrm>
        </p:grpSpPr>
        <p:sp>
          <p:nvSpPr>
            <p:cNvPr id="9" name="Rectangle: Rounded Corners 8">
              <a:extLst>
                <a:ext uri="{FF2B5EF4-FFF2-40B4-BE49-F238E27FC236}">
                  <a16:creationId xmlns:a16="http://schemas.microsoft.com/office/drawing/2014/main" id="{3009E419-00FC-4A8D-83B6-FBD63EB0E3C7}"/>
                </a:ext>
              </a:extLst>
            </p:cNvPr>
            <p:cNvSpPr/>
            <p:nvPr/>
          </p:nvSpPr>
          <p:spPr>
            <a:xfrm>
              <a:off x="3081641" y="1633099"/>
              <a:ext cx="1856935" cy="1073582"/>
            </a:xfrm>
            <a:prstGeom prst="roundRect">
              <a:avLst/>
            </a:prstGeom>
            <a:solidFill>
              <a:schemeClr val="accent4"/>
            </a:solidFill>
            <a:ln w="28575">
              <a:solidFill>
                <a:schemeClr val="tx1"/>
              </a:solidFill>
            </a:ln>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6" name="Picture 12" descr="Image result for black and white cartoon hot dog with color background">
              <a:extLst>
                <a:ext uri="{FF2B5EF4-FFF2-40B4-BE49-F238E27FC236}">
                  <a16:creationId xmlns:a16="http://schemas.microsoft.com/office/drawing/2014/main" id="{861CD2FF-EF05-41AC-B853-8E028026C1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0999" y="1813389"/>
              <a:ext cx="1123304" cy="75237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AB175E10-0745-4983-AF08-C9E9281A8E4B}"/>
              </a:ext>
            </a:extLst>
          </p:cNvPr>
          <p:cNvSpPr txBox="1"/>
          <p:nvPr/>
        </p:nvSpPr>
        <p:spPr>
          <a:xfrm>
            <a:off x="3378456" y="3140350"/>
            <a:ext cx="2323980" cy="830997"/>
          </a:xfrm>
          <a:prstGeom prst="rect">
            <a:avLst/>
          </a:prstGeom>
          <a:noFill/>
          <a:ln>
            <a:noFill/>
          </a:ln>
        </p:spPr>
        <p:txBody>
          <a:bodyPr wrap="square" rtlCol="0">
            <a:spAutoFit/>
          </a:bodyPr>
          <a:lstStyle/>
          <a:p>
            <a:pPr algn="ctr"/>
            <a:r>
              <a:rPr lang="en-US" sz="1200" b="1" dirty="0"/>
              <a:t>Orders for </a:t>
            </a:r>
            <a:r>
              <a:rPr lang="en-US" sz="1200" b="1" i="1" dirty="0">
                <a:solidFill>
                  <a:srgbClr val="00B050"/>
                </a:solidFill>
              </a:rPr>
              <a:t>Hot Dogs in Chicago Doubled &amp; Orders Increased 12% Nationally</a:t>
            </a:r>
            <a:r>
              <a:rPr lang="en-US" sz="1200" b="1" dirty="0"/>
              <a:t> on </a:t>
            </a:r>
            <a:r>
              <a:rPr lang="en-US" sz="1200" b="1" dirty="0" err="1"/>
              <a:t>DoorDash</a:t>
            </a:r>
            <a:r>
              <a:rPr lang="en-US" sz="1200" b="1" dirty="0"/>
              <a:t>.</a:t>
            </a:r>
          </a:p>
        </p:txBody>
      </p:sp>
      <p:sp>
        <p:nvSpPr>
          <p:cNvPr id="21" name="TextBox 20">
            <a:extLst>
              <a:ext uri="{FF2B5EF4-FFF2-40B4-BE49-F238E27FC236}">
                <a16:creationId xmlns:a16="http://schemas.microsoft.com/office/drawing/2014/main" id="{46289F7D-0CCB-42BB-98F9-1FDD8BA26D2A}"/>
              </a:ext>
            </a:extLst>
          </p:cNvPr>
          <p:cNvSpPr txBox="1"/>
          <p:nvPr/>
        </p:nvSpPr>
        <p:spPr>
          <a:xfrm>
            <a:off x="3378456" y="2494019"/>
            <a:ext cx="2323980" cy="646331"/>
          </a:xfrm>
          <a:prstGeom prst="rect">
            <a:avLst/>
          </a:prstGeom>
          <a:noFill/>
          <a:ln>
            <a:noFill/>
          </a:ln>
        </p:spPr>
        <p:txBody>
          <a:bodyPr wrap="square" rtlCol="0">
            <a:spAutoFit/>
          </a:bodyPr>
          <a:lstStyle/>
          <a:p>
            <a:pPr algn="ctr"/>
            <a:r>
              <a:rPr lang="en-US" sz="1200" b="1" dirty="0"/>
              <a:t>2016 World Series Game 7- GrubHub Orders for </a:t>
            </a:r>
            <a:r>
              <a:rPr lang="en-US" sz="1200" b="1" i="1" dirty="0">
                <a:solidFill>
                  <a:srgbClr val="00B050"/>
                </a:solidFill>
              </a:rPr>
              <a:t>Hot Dogs Increased 36%</a:t>
            </a:r>
            <a:r>
              <a:rPr lang="en-US" sz="1200" b="1" dirty="0"/>
              <a:t> in Chicago.</a:t>
            </a:r>
          </a:p>
        </p:txBody>
      </p:sp>
      <p:cxnSp>
        <p:nvCxnSpPr>
          <p:cNvPr id="22" name="Straight Connector 21">
            <a:extLst>
              <a:ext uri="{FF2B5EF4-FFF2-40B4-BE49-F238E27FC236}">
                <a16:creationId xmlns:a16="http://schemas.microsoft.com/office/drawing/2014/main" id="{F160B65D-F5C2-451A-AE79-D0A9AC4721BA}"/>
              </a:ext>
            </a:extLst>
          </p:cNvPr>
          <p:cNvCxnSpPr/>
          <p:nvPr/>
        </p:nvCxnSpPr>
        <p:spPr>
          <a:xfrm>
            <a:off x="3378456" y="4075845"/>
            <a:ext cx="2323980" cy="0"/>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18" name="Group 17">
            <a:extLst>
              <a:ext uri="{FF2B5EF4-FFF2-40B4-BE49-F238E27FC236}">
                <a16:creationId xmlns:a16="http://schemas.microsoft.com/office/drawing/2014/main" id="{2D4B4820-20C1-409B-934C-33E4B147031E}"/>
              </a:ext>
            </a:extLst>
          </p:cNvPr>
          <p:cNvGrpSpPr/>
          <p:nvPr/>
        </p:nvGrpSpPr>
        <p:grpSpPr>
          <a:xfrm>
            <a:off x="6407662" y="1327197"/>
            <a:ext cx="1856935" cy="1073582"/>
            <a:chOff x="5792033" y="1533481"/>
            <a:chExt cx="1856935" cy="1073582"/>
          </a:xfrm>
        </p:grpSpPr>
        <p:sp>
          <p:nvSpPr>
            <p:cNvPr id="29" name="Rectangle: Rounded Corners 28">
              <a:extLst>
                <a:ext uri="{FF2B5EF4-FFF2-40B4-BE49-F238E27FC236}">
                  <a16:creationId xmlns:a16="http://schemas.microsoft.com/office/drawing/2014/main" id="{CAAB3EEA-F7A5-480A-8AEA-B40A72EFE6D8}"/>
                </a:ext>
              </a:extLst>
            </p:cNvPr>
            <p:cNvSpPr/>
            <p:nvPr/>
          </p:nvSpPr>
          <p:spPr>
            <a:xfrm>
              <a:off x="5792033" y="1533481"/>
              <a:ext cx="1856935" cy="1073582"/>
            </a:xfrm>
            <a:prstGeom prst="roundRect">
              <a:avLst/>
            </a:prstGeom>
            <a:solidFill>
              <a:srgbClr val="FF0000"/>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50" name="Picture 26" descr="Image result for black and white cartoon pizza">
              <a:extLst>
                <a:ext uri="{FF2B5EF4-FFF2-40B4-BE49-F238E27FC236}">
                  <a16:creationId xmlns:a16="http://schemas.microsoft.com/office/drawing/2014/main" id="{02CE2BB9-2339-430A-8510-389F53B0372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4266" y="1585535"/>
              <a:ext cx="952468" cy="926725"/>
            </a:xfrm>
            <a:prstGeom prst="ellipse">
              <a:avLst/>
            </a:prstGeom>
            <a:noFill/>
            <a:extLst>
              <a:ext uri="{909E8E84-426E-40DD-AFC4-6F175D3DCCD1}">
                <a14:hiddenFill xmlns:a14="http://schemas.microsoft.com/office/drawing/2010/main">
                  <a:solidFill>
                    <a:srgbClr val="FFFFFF"/>
                  </a:solidFill>
                </a14:hiddenFill>
              </a:ext>
            </a:extLst>
          </p:spPr>
        </p:pic>
      </p:grpSp>
      <p:sp>
        <p:nvSpPr>
          <p:cNvPr id="35" name="TextBox 34">
            <a:extLst>
              <a:ext uri="{FF2B5EF4-FFF2-40B4-BE49-F238E27FC236}">
                <a16:creationId xmlns:a16="http://schemas.microsoft.com/office/drawing/2014/main" id="{D9B92B83-9FC7-433E-8DAE-0155B85EB987}"/>
              </a:ext>
            </a:extLst>
          </p:cNvPr>
          <p:cNvSpPr txBox="1"/>
          <p:nvPr/>
        </p:nvSpPr>
        <p:spPr>
          <a:xfrm>
            <a:off x="6177495" y="2553632"/>
            <a:ext cx="2317268" cy="646331"/>
          </a:xfrm>
          <a:prstGeom prst="rect">
            <a:avLst/>
          </a:prstGeom>
          <a:noFill/>
          <a:ln>
            <a:noFill/>
          </a:ln>
        </p:spPr>
        <p:txBody>
          <a:bodyPr wrap="square" rtlCol="0">
            <a:spAutoFit/>
          </a:bodyPr>
          <a:lstStyle/>
          <a:p>
            <a:pPr algn="ctr"/>
            <a:r>
              <a:rPr lang="en-US" sz="1200" b="1" dirty="0"/>
              <a:t>2016 World Series Game 7 - </a:t>
            </a:r>
            <a:r>
              <a:rPr lang="en-US" sz="1200" b="1" i="1" dirty="0">
                <a:solidFill>
                  <a:srgbClr val="00B050"/>
                </a:solidFill>
              </a:rPr>
              <a:t>Pizza Orders Increased by 67%</a:t>
            </a:r>
            <a:r>
              <a:rPr lang="en-US" sz="1200" b="1" dirty="0"/>
              <a:t> on </a:t>
            </a:r>
            <a:r>
              <a:rPr lang="en-US" sz="1200" b="1" dirty="0" err="1"/>
              <a:t>DoorDash</a:t>
            </a:r>
            <a:r>
              <a:rPr lang="en-US" sz="1200" b="1" dirty="0"/>
              <a:t>.</a:t>
            </a:r>
          </a:p>
        </p:txBody>
      </p:sp>
      <p:grpSp>
        <p:nvGrpSpPr>
          <p:cNvPr id="23" name="Group 22">
            <a:extLst>
              <a:ext uri="{FF2B5EF4-FFF2-40B4-BE49-F238E27FC236}">
                <a16:creationId xmlns:a16="http://schemas.microsoft.com/office/drawing/2014/main" id="{CCE17ECD-30C4-40CD-A99E-C0B9C5971077}"/>
              </a:ext>
            </a:extLst>
          </p:cNvPr>
          <p:cNvGrpSpPr/>
          <p:nvPr/>
        </p:nvGrpSpPr>
        <p:grpSpPr>
          <a:xfrm>
            <a:off x="3611979" y="4189100"/>
            <a:ext cx="1856935" cy="1127065"/>
            <a:chOff x="6434218" y="1327540"/>
            <a:chExt cx="1856935" cy="1073582"/>
          </a:xfrm>
        </p:grpSpPr>
        <p:sp>
          <p:nvSpPr>
            <p:cNvPr id="40" name="Rectangle: Rounded Corners 39">
              <a:extLst>
                <a:ext uri="{FF2B5EF4-FFF2-40B4-BE49-F238E27FC236}">
                  <a16:creationId xmlns:a16="http://schemas.microsoft.com/office/drawing/2014/main" id="{A5E42850-1BB8-4650-9EBC-C1208FB4D188}"/>
                </a:ext>
              </a:extLst>
            </p:cNvPr>
            <p:cNvSpPr/>
            <p:nvPr/>
          </p:nvSpPr>
          <p:spPr>
            <a:xfrm>
              <a:off x="6434218" y="1327540"/>
              <a:ext cx="1856935" cy="1073582"/>
            </a:xfrm>
            <a:prstGeom prst="roundRect">
              <a:avLst/>
            </a:prstGeom>
            <a:solidFill>
              <a:srgbClr val="FF0066"/>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64" name="Picture 40" descr="Image result for black and white cartoon cocktail">
              <a:extLst>
                <a:ext uri="{FF2B5EF4-FFF2-40B4-BE49-F238E27FC236}">
                  <a16:creationId xmlns:a16="http://schemas.microsoft.com/office/drawing/2014/main" id="{81885162-5D03-4D1D-97EE-F6AA5732DC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80261" y="1375452"/>
              <a:ext cx="964849" cy="964849"/>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45">
            <a:extLst>
              <a:ext uri="{FF2B5EF4-FFF2-40B4-BE49-F238E27FC236}">
                <a16:creationId xmlns:a16="http://schemas.microsoft.com/office/drawing/2014/main" id="{2E24B0E9-EADB-461E-9B6F-45788543DD06}"/>
              </a:ext>
            </a:extLst>
          </p:cNvPr>
          <p:cNvSpPr txBox="1"/>
          <p:nvPr/>
        </p:nvSpPr>
        <p:spPr>
          <a:xfrm>
            <a:off x="3378456" y="5362559"/>
            <a:ext cx="2323980" cy="646331"/>
          </a:xfrm>
          <a:prstGeom prst="rect">
            <a:avLst/>
          </a:prstGeom>
          <a:noFill/>
        </p:spPr>
        <p:txBody>
          <a:bodyPr wrap="square" rtlCol="0">
            <a:spAutoFit/>
          </a:bodyPr>
          <a:lstStyle/>
          <a:p>
            <a:pPr algn="ctr"/>
            <a:r>
              <a:rPr lang="en-US" sz="1200" b="1" dirty="0"/>
              <a:t>Election Night 2016 </a:t>
            </a:r>
            <a:r>
              <a:rPr lang="en-US" sz="1200" b="1" i="1" dirty="0"/>
              <a:t>- </a:t>
            </a:r>
            <a:r>
              <a:rPr lang="en-US" sz="1200" b="1" i="1" dirty="0">
                <a:solidFill>
                  <a:srgbClr val="00B050"/>
                </a:solidFill>
              </a:rPr>
              <a:t>Alcohol Orders Almost Doubled</a:t>
            </a:r>
            <a:r>
              <a:rPr lang="en-US" sz="1200" b="1" dirty="0"/>
              <a:t> on DoorDash &amp; </a:t>
            </a:r>
            <a:r>
              <a:rPr lang="en-US" sz="1200" b="1" dirty="0" err="1"/>
              <a:t>Postmates</a:t>
            </a:r>
            <a:r>
              <a:rPr lang="en-US" sz="1200" b="1" dirty="0"/>
              <a:t>. </a:t>
            </a:r>
          </a:p>
        </p:txBody>
      </p:sp>
      <p:sp>
        <p:nvSpPr>
          <p:cNvPr id="51" name="TextBox 50">
            <a:extLst>
              <a:ext uri="{FF2B5EF4-FFF2-40B4-BE49-F238E27FC236}">
                <a16:creationId xmlns:a16="http://schemas.microsoft.com/office/drawing/2014/main" id="{9F342E2B-27F3-458E-A65A-A1452E79A0F8}"/>
              </a:ext>
            </a:extLst>
          </p:cNvPr>
          <p:cNvSpPr txBox="1"/>
          <p:nvPr/>
        </p:nvSpPr>
        <p:spPr>
          <a:xfrm>
            <a:off x="594889" y="5362559"/>
            <a:ext cx="2323980" cy="646331"/>
          </a:xfrm>
          <a:prstGeom prst="rect">
            <a:avLst/>
          </a:prstGeom>
          <a:noFill/>
        </p:spPr>
        <p:txBody>
          <a:bodyPr wrap="square" rtlCol="0">
            <a:spAutoFit/>
          </a:bodyPr>
          <a:lstStyle/>
          <a:p>
            <a:pPr algn="ctr"/>
            <a:r>
              <a:rPr lang="en-US" sz="1200" b="1" dirty="0"/>
              <a:t>Election Night 2016 - Orders for </a:t>
            </a:r>
            <a:r>
              <a:rPr lang="en-US" sz="1200" b="1" i="1" dirty="0">
                <a:solidFill>
                  <a:srgbClr val="00B050"/>
                </a:solidFill>
              </a:rPr>
              <a:t>Cupcakes Increased 79% </a:t>
            </a:r>
            <a:r>
              <a:rPr lang="en-US" sz="1200" b="1" dirty="0"/>
              <a:t>on </a:t>
            </a:r>
            <a:r>
              <a:rPr lang="en-US" sz="1200" b="1" dirty="0" err="1"/>
              <a:t>DoorDash</a:t>
            </a:r>
            <a:r>
              <a:rPr lang="en-US" sz="1200" b="1" dirty="0"/>
              <a:t>.</a:t>
            </a:r>
          </a:p>
        </p:txBody>
      </p:sp>
      <p:grpSp>
        <p:nvGrpSpPr>
          <p:cNvPr id="26" name="Group 25">
            <a:extLst>
              <a:ext uri="{FF2B5EF4-FFF2-40B4-BE49-F238E27FC236}">
                <a16:creationId xmlns:a16="http://schemas.microsoft.com/office/drawing/2014/main" id="{525105E4-4216-43A3-A7DB-74A08C036D78}"/>
              </a:ext>
            </a:extLst>
          </p:cNvPr>
          <p:cNvGrpSpPr/>
          <p:nvPr/>
        </p:nvGrpSpPr>
        <p:grpSpPr>
          <a:xfrm>
            <a:off x="828412" y="4108112"/>
            <a:ext cx="1856935" cy="1289040"/>
            <a:chOff x="6368704" y="1249377"/>
            <a:chExt cx="1856935" cy="1233280"/>
          </a:xfrm>
        </p:grpSpPr>
        <p:sp>
          <p:nvSpPr>
            <p:cNvPr id="49" name="Rectangle: Rounded Corners 48">
              <a:extLst>
                <a:ext uri="{FF2B5EF4-FFF2-40B4-BE49-F238E27FC236}">
                  <a16:creationId xmlns:a16="http://schemas.microsoft.com/office/drawing/2014/main" id="{3D8D4DD2-F2AA-46B6-93B2-0B56C6EF3A7C}"/>
                </a:ext>
              </a:extLst>
            </p:cNvPr>
            <p:cNvSpPr/>
            <p:nvPr/>
          </p:nvSpPr>
          <p:spPr>
            <a:xfrm>
              <a:off x="6368704" y="1329226"/>
              <a:ext cx="1856935" cy="1073582"/>
            </a:xfrm>
            <a:prstGeom prst="roundRect">
              <a:avLst/>
            </a:prstGeom>
            <a:solidFill>
              <a:srgbClr val="FFFF00"/>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66" name="Picture 42" descr="Image result for black and white cartoon cupcake">
              <a:extLst>
                <a:ext uri="{FF2B5EF4-FFF2-40B4-BE49-F238E27FC236}">
                  <a16:creationId xmlns:a16="http://schemas.microsoft.com/office/drawing/2014/main" id="{5EB5E7CB-5359-4DB8-9913-55DFDC6431A8}"/>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20845" y="1249377"/>
              <a:ext cx="952652" cy="1233280"/>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56" name="Straight Connector 55">
            <a:extLst>
              <a:ext uri="{FF2B5EF4-FFF2-40B4-BE49-F238E27FC236}">
                <a16:creationId xmlns:a16="http://schemas.microsoft.com/office/drawing/2014/main" id="{2A3D290F-F0EC-41B6-919A-D11B8113DE56}"/>
              </a:ext>
            </a:extLst>
          </p:cNvPr>
          <p:cNvCxnSpPr/>
          <p:nvPr/>
        </p:nvCxnSpPr>
        <p:spPr>
          <a:xfrm>
            <a:off x="6174139" y="4075845"/>
            <a:ext cx="2323980" cy="0"/>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3" name="Group 2"/>
          <p:cNvGrpSpPr/>
          <p:nvPr/>
        </p:nvGrpSpPr>
        <p:grpSpPr>
          <a:xfrm>
            <a:off x="6407662" y="4096092"/>
            <a:ext cx="1856935" cy="1313080"/>
            <a:chOff x="6407662" y="4033768"/>
            <a:chExt cx="1856935" cy="1228629"/>
          </a:xfrm>
        </p:grpSpPr>
        <p:sp>
          <p:nvSpPr>
            <p:cNvPr id="55" name="Rectangle: Rounded Corners 54">
              <a:extLst>
                <a:ext uri="{FF2B5EF4-FFF2-40B4-BE49-F238E27FC236}">
                  <a16:creationId xmlns:a16="http://schemas.microsoft.com/office/drawing/2014/main" id="{019286C7-F421-4ADE-A440-905B2F9EB343}"/>
                </a:ext>
              </a:extLst>
            </p:cNvPr>
            <p:cNvSpPr/>
            <p:nvPr/>
          </p:nvSpPr>
          <p:spPr>
            <a:xfrm>
              <a:off x="6407662" y="4135332"/>
              <a:ext cx="1856935" cy="1073582"/>
            </a:xfrm>
            <a:prstGeom prst="roundRect">
              <a:avLst/>
            </a:prstGeom>
            <a:solidFill>
              <a:srgbClr val="00CC00"/>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68" name="Picture 44" descr="Image result for black and white cartoon cheeseburger">
              <a:extLst>
                <a:ext uri="{FF2B5EF4-FFF2-40B4-BE49-F238E27FC236}">
                  <a16:creationId xmlns:a16="http://schemas.microsoft.com/office/drawing/2014/main" id="{14789185-B93D-42F5-9B19-440B3B6E132D}"/>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79154" y="4033768"/>
              <a:ext cx="1313950" cy="1228629"/>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57" name="TextBox 56">
            <a:extLst>
              <a:ext uri="{FF2B5EF4-FFF2-40B4-BE49-F238E27FC236}">
                <a16:creationId xmlns:a16="http://schemas.microsoft.com/office/drawing/2014/main" id="{B79364FD-28E1-4330-97DF-E34A0D82F4B4}"/>
              </a:ext>
            </a:extLst>
          </p:cNvPr>
          <p:cNvSpPr txBox="1"/>
          <p:nvPr/>
        </p:nvSpPr>
        <p:spPr>
          <a:xfrm>
            <a:off x="5996310" y="5362559"/>
            <a:ext cx="2719225" cy="646331"/>
          </a:xfrm>
          <a:prstGeom prst="rect">
            <a:avLst/>
          </a:prstGeom>
          <a:noFill/>
        </p:spPr>
        <p:txBody>
          <a:bodyPr wrap="square" rtlCol="0">
            <a:spAutoFit/>
          </a:bodyPr>
          <a:lstStyle/>
          <a:p>
            <a:pPr algn="ctr"/>
            <a:r>
              <a:rPr lang="en-US" sz="1200" b="1" dirty="0"/>
              <a:t>Election Night 2016 - </a:t>
            </a:r>
            <a:r>
              <a:rPr lang="en-US" sz="1200" b="1" i="1" dirty="0">
                <a:solidFill>
                  <a:srgbClr val="00B050"/>
                </a:solidFill>
              </a:rPr>
              <a:t>Burgers Surged to Became the 2</a:t>
            </a:r>
            <a:r>
              <a:rPr lang="en-US" sz="1200" b="1" i="1" baseline="30000" dirty="0">
                <a:solidFill>
                  <a:srgbClr val="00B050"/>
                </a:solidFill>
              </a:rPr>
              <a:t>nd</a:t>
            </a:r>
            <a:r>
              <a:rPr lang="en-US" sz="1200" b="1" i="1" dirty="0">
                <a:solidFill>
                  <a:srgbClr val="00B050"/>
                </a:solidFill>
              </a:rPr>
              <a:t> Most Popular Order</a:t>
            </a:r>
            <a:r>
              <a:rPr lang="en-US" sz="1200" b="1" dirty="0"/>
              <a:t> on </a:t>
            </a:r>
            <a:r>
              <a:rPr lang="en-US" sz="1200" b="1" dirty="0" err="1"/>
              <a:t>Postmates</a:t>
            </a:r>
            <a:r>
              <a:rPr lang="en-US" sz="1200" b="1" dirty="0"/>
              <a:t>.</a:t>
            </a:r>
          </a:p>
        </p:txBody>
      </p:sp>
      <p:sp>
        <p:nvSpPr>
          <p:cNvPr id="37" name="TextBox 36">
            <a:extLst>
              <a:ext uri="{FF2B5EF4-FFF2-40B4-BE49-F238E27FC236}">
                <a16:creationId xmlns:a16="http://schemas.microsoft.com/office/drawing/2014/main" id="{D9B92B83-9FC7-433E-8DAE-0155B85EB987}"/>
              </a:ext>
            </a:extLst>
          </p:cNvPr>
          <p:cNvSpPr txBox="1"/>
          <p:nvPr/>
        </p:nvSpPr>
        <p:spPr>
          <a:xfrm>
            <a:off x="6177495" y="3195378"/>
            <a:ext cx="2317268" cy="646331"/>
          </a:xfrm>
          <a:prstGeom prst="rect">
            <a:avLst/>
          </a:prstGeom>
          <a:noFill/>
          <a:ln>
            <a:noFill/>
          </a:ln>
        </p:spPr>
        <p:txBody>
          <a:bodyPr wrap="square" rtlCol="0">
            <a:spAutoFit/>
          </a:bodyPr>
          <a:lstStyle/>
          <a:p>
            <a:pPr algn="ctr"/>
            <a:r>
              <a:rPr lang="en-US" sz="1200" b="1" dirty="0"/>
              <a:t>Super Bowl 2016 - </a:t>
            </a:r>
            <a:r>
              <a:rPr lang="en-US" sz="1200" b="1" i="1" dirty="0">
                <a:solidFill>
                  <a:srgbClr val="00B050"/>
                </a:solidFill>
              </a:rPr>
              <a:t>Pizza orders increased 37%</a:t>
            </a:r>
            <a:r>
              <a:rPr lang="en-US" sz="1200" b="1" dirty="0"/>
              <a:t> compared to normal Sundays.</a:t>
            </a:r>
          </a:p>
        </p:txBody>
      </p:sp>
      <p:sp>
        <p:nvSpPr>
          <p:cNvPr id="32" name="Text Placeholder 4">
            <a:extLst>
              <a:ext uri="{FF2B5EF4-FFF2-40B4-BE49-F238E27FC236}">
                <a16:creationId xmlns:a16="http://schemas.microsoft.com/office/drawing/2014/main" id="{8E86216F-34D8-4AB7-AE39-927ABAD807D9}"/>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2013753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A831-03B8-4EF7-8537-611C1C0A3768}"/>
              </a:ext>
            </a:extLst>
          </p:cNvPr>
          <p:cNvSpPr>
            <a:spLocks noGrp="1"/>
          </p:cNvSpPr>
          <p:nvPr>
            <p:ph type="ctrTitle"/>
          </p:nvPr>
        </p:nvSpPr>
        <p:spPr>
          <a:xfrm>
            <a:off x="161636" y="460182"/>
            <a:ext cx="8805334" cy="489013"/>
          </a:xfrm>
        </p:spPr>
        <p:txBody>
          <a:bodyPr/>
          <a:lstStyle/>
          <a:p>
            <a:r>
              <a:rPr lang="en-US" dirty="0"/>
              <a:t>Viewing Parties For Big TV Events Are Also A Popular Draw Outside The Home </a:t>
            </a:r>
          </a:p>
        </p:txBody>
      </p:sp>
      <p:sp>
        <p:nvSpPr>
          <p:cNvPr id="3" name="Text Placeholder 2">
            <a:extLst>
              <a:ext uri="{FF2B5EF4-FFF2-40B4-BE49-F238E27FC236}">
                <a16:creationId xmlns:a16="http://schemas.microsoft.com/office/drawing/2014/main" id="{729805B9-9692-48CC-ADC8-B5FC32F0289A}"/>
              </a:ext>
            </a:extLst>
          </p:cNvPr>
          <p:cNvSpPr>
            <a:spLocks noGrp="1"/>
          </p:cNvSpPr>
          <p:nvPr>
            <p:ph type="body" sz="quarter" idx="13"/>
          </p:nvPr>
        </p:nvSpPr>
        <p:spPr>
          <a:xfrm>
            <a:off x="228425" y="1253257"/>
            <a:ext cx="8645236" cy="368686"/>
          </a:xfrm>
        </p:spPr>
        <p:txBody>
          <a:bodyPr/>
          <a:lstStyle/>
          <a:p>
            <a:r>
              <a:rPr lang="en-US" sz="1600" dirty="0"/>
              <a:t>Restaurants &amp; bars attract viewers for anything from political debates to March Madness</a:t>
            </a:r>
          </a:p>
        </p:txBody>
      </p:sp>
      <p:pic>
        <p:nvPicPr>
          <p:cNvPr id="7" name="Picture 6">
            <a:extLst>
              <a:ext uri="{FF2B5EF4-FFF2-40B4-BE49-F238E27FC236}">
                <a16:creationId xmlns:a16="http://schemas.microsoft.com/office/drawing/2014/main" id="{BCEB2819-E420-48CB-9072-16A84B20BA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9638"/>
          <a:stretch/>
        </p:blipFill>
        <p:spPr>
          <a:xfrm>
            <a:off x="499034" y="3414025"/>
            <a:ext cx="4692318" cy="585656"/>
          </a:xfrm>
          <a:prstGeom prst="rect">
            <a:avLst/>
          </a:prstGeom>
          <a:ln w="38100">
            <a:solidFill>
              <a:srgbClr val="FF0000"/>
            </a:solidFill>
          </a:ln>
        </p:spPr>
      </p:pic>
      <p:pic>
        <p:nvPicPr>
          <p:cNvPr id="8" name="Picture 7">
            <a:extLst>
              <a:ext uri="{FF2B5EF4-FFF2-40B4-BE49-F238E27FC236}">
                <a16:creationId xmlns:a16="http://schemas.microsoft.com/office/drawing/2014/main" id="{76E713EE-A666-49EC-B7AC-B12C1514CA39}"/>
              </a:ext>
            </a:extLst>
          </p:cNvPr>
          <p:cNvPicPr>
            <a:picLocks noChangeAspect="1"/>
          </p:cNvPicPr>
          <p:nvPr/>
        </p:nvPicPr>
        <p:blipFill>
          <a:blip r:embed="rId3"/>
          <a:stretch>
            <a:fillRect/>
          </a:stretch>
        </p:blipFill>
        <p:spPr>
          <a:xfrm>
            <a:off x="499034" y="4863514"/>
            <a:ext cx="6870023" cy="458458"/>
          </a:xfrm>
          <a:prstGeom prst="rect">
            <a:avLst/>
          </a:prstGeom>
          <a:ln w="38100">
            <a:solidFill>
              <a:srgbClr val="FF0000"/>
            </a:solidFill>
          </a:ln>
        </p:spPr>
      </p:pic>
      <p:pic>
        <p:nvPicPr>
          <p:cNvPr id="9" name="Picture 8">
            <a:extLst>
              <a:ext uri="{FF2B5EF4-FFF2-40B4-BE49-F238E27FC236}">
                <a16:creationId xmlns:a16="http://schemas.microsoft.com/office/drawing/2014/main" id="{CAB12335-4EF0-4580-8131-4B884DFF8F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034" y="1744133"/>
            <a:ext cx="4500764" cy="768855"/>
          </a:xfrm>
          <a:prstGeom prst="rect">
            <a:avLst/>
          </a:prstGeom>
          <a:ln w="38100">
            <a:solidFill>
              <a:srgbClr val="FF0000"/>
            </a:solidFill>
          </a:ln>
        </p:spPr>
      </p:pic>
      <p:pic>
        <p:nvPicPr>
          <p:cNvPr id="205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4039" y="2665168"/>
            <a:ext cx="4613135" cy="609169"/>
          </a:xfrm>
          <a:prstGeom prst="rect">
            <a:avLst/>
          </a:prstGeom>
          <a:ln w="38100">
            <a:solidFill>
              <a:schemeClr val="accent1"/>
            </a:solidFill>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41784" y="4182450"/>
            <a:ext cx="4270107" cy="473142"/>
          </a:xfrm>
          <a:prstGeom prst="rect">
            <a:avLst/>
          </a:prstGeom>
          <a:ln w="38100">
            <a:solidFill>
              <a:schemeClr val="accent1"/>
            </a:solidFill>
          </a:ln>
          <a:extLst>
            <a:ext uri="{909E8E84-426E-40DD-AFC4-6F175D3DCCD1}">
              <a14:hiddenFill xmlns:a14="http://schemas.microsoft.com/office/drawing/2010/main">
                <a:solidFill>
                  <a:schemeClr val="accent1"/>
                </a:solidFill>
              </a14:hiddenFill>
            </a:ext>
          </a:extLst>
        </p:spPr>
      </p:pic>
      <p:pic>
        <p:nvPicPr>
          <p:cNvPr id="13" name="Picture 12">
            <a:extLst>
              <a:ext uri="{FF2B5EF4-FFF2-40B4-BE49-F238E27FC236}">
                <a16:creationId xmlns:a16="http://schemas.microsoft.com/office/drawing/2014/main" id="{916E3BFF-3684-402D-8E8F-66B036C073B5}"/>
              </a:ext>
            </a:extLst>
          </p:cNvPr>
          <p:cNvPicPr>
            <a:picLocks noChangeAspect="1"/>
          </p:cNvPicPr>
          <p:nvPr/>
        </p:nvPicPr>
        <p:blipFill rotWithShape="1">
          <a:blip r:embed="rId7"/>
          <a:srcRect l="24796" t="57154" r="45321" b="38979"/>
          <a:stretch/>
        </p:blipFill>
        <p:spPr>
          <a:xfrm>
            <a:off x="2500603" y="5488334"/>
            <a:ext cx="5846659" cy="425549"/>
          </a:xfrm>
          <a:prstGeom prst="rect">
            <a:avLst/>
          </a:prstGeom>
          <a:ln w="38100">
            <a:solidFill>
              <a:schemeClr val="accent1"/>
            </a:solidFill>
          </a:ln>
        </p:spPr>
      </p:pic>
      <p:sp>
        <p:nvSpPr>
          <p:cNvPr id="10" name="Text Placeholder 4">
            <a:extLst>
              <a:ext uri="{FF2B5EF4-FFF2-40B4-BE49-F238E27FC236}">
                <a16:creationId xmlns:a16="http://schemas.microsoft.com/office/drawing/2014/main" id="{59C7BABE-18C8-45E7-A047-204F21630CD9}"/>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243703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8B5B0-4ACA-446D-BFDE-5F6384D25D26}"/>
              </a:ext>
            </a:extLst>
          </p:cNvPr>
          <p:cNvSpPr>
            <a:spLocks noGrp="1"/>
          </p:cNvSpPr>
          <p:nvPr>
            <p:ph type="ctrTitle"/>
          </p:nvPr>
        </p:nvSpPr>
        <p:spPr/>
        <p:txBody>
          <a:bodyPr/>
          <a:lstStyle/>
          <a:p>
            <a:r>
              <a:rPr lang="en-US" dirty="0"/>
              <a:t>These Out-Of-Home Social Gatherings Around TV Content Contribute Significantly To Program Rating Lifts As Well</a:t>
            </a:r>
          </a:p>
        </p:txBody>
      </p:sp>
      <p:sp>
        <p:nvSpPr>
          <p:cNvPr id="4" name="Text Placeholder 3">
            <a:extLst>
              <a:ext uri="{FF2B5EF4-FFF2-40B4-BE49-F238E27FC236}">
                <a16:creationId xmlns:a16="http://schemas.microsoft.com/office/drawing/2014/main" id="{258A19EA-72F4-4A9C-8A19-78BF75427B80}"/>
              </a:ext>
            </a:extLst>
          </p:cNvPr>
          <p:cNvSpPr>
            <a:spLocks noGrp="1"/>
          </p:cNvSpPr>
          <p:nvPr>
            <p:ph type="body" sz="quarter" idx="14"/>
          </p:nvPr>
        </p:nvSpPr>
        <p:spPr>
          <a:xfrm>
            <a:off x="321733" y="6400693"/>
            <a:ext cx="7310707" cy="395161"/>
          </a:xfrm>
        </p:spPr>
        <p:txBody>
          <a:bodyPr/>
          <a:lstStyle/>
          <a:p>
            <a:r>
              <a:rPr lang="en-US" sz="800" dirty="0"/>
              <a:t>Source: Nielsen’s “Content On The Go: A Look At Viewing Trends Among Out-Of-Home Consumers” Report, 8/4/17.  P6+ Jan 2017 – May 2017.  Out-of-home viewing includes locations such as bars, restaurants, gyms, airports, offices, etc.  Read as: Viewers spent an additional 2 hours and 37 minutes watching Sports Events on TV outside of their home.  Out-of-home viewing provided a 9% lift from the genre’s in-home viewership. </a:t>
            </a:r>
          </a:p>
        </p:txBody>
      </p:sp>
      <p:graphicFrame>
        <p:nvGraphicFramePr>
          <p:cNvPr id="9" name="Chart 8">
            <a:extLst>
              <a:ext uri="{FF2B5EF4-FFF2-40B4-BE49-F238E27FC236}">
                <a16:creationId xmlns:a16="http://schemas.microsoft.com/office/drawing/2014/main" id="{37A396E2-770B-4133-85B2-8D53DF75B360}"/>
              </a:ext>
            </a:extLst>
          </p:cNvPr>
          <p:cNvGraphicFramePr/>
          <p:nvPr>
            <p:extLst>
              <p:ext uri="{D42A27DB-BD31-4B8C-83A1-F6EECF244321}">
                <p14:modId xmlns:p14="http://schemas.microsoft.com/office/powerpoint/2010/main" val="1193055010"/>
              </p:ext>
            </p:extLst>
          </p:nvPr>
        </p:nvGraphicFramePr>
        <p:xfrm>
          <a:off x="321733" y="1623527"/>
          <a:ext cx="7189410" cy="4329603"/>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E2F70F-77BD-436A-8950-C91529AA2747}"/>
              </a:ext>
            </a:extLst>
          </p:cNvPr>
          <p:cNvSpPr/>
          <p:nvPr/>
        </p:nvSpPr>
        <p:spPr>
          <a:xfrm>
            <a:off x="7934995" y="2810144"/>
            <a:ext cx="714735" cy="281354"/>
          </a:xfrm>
          <a:prstGeom prst="rect">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+9%</a:t>
            </a:r>
          </a:p>
        </p:txBody>
      </p:sp>
      <p:sp>
        <p:nvSpPr>
          <p:cNvPr id="23" name="Rectangle 22">
            <a:extLst>
              <a:ext uri="{FF2B5EF4-FFF2-40B4-BE49-F238E27FC236}">
                <a16:creationId xmlns:a16="http://schemas.microsoft.com/office/drawing/2014/main" id="{D495938A-6ADB-466A-A78D-4F6F71FAB01B}"/>
              </a:ext>
            </a:extLst>
          </p:cNvPr>
          <p:cNvSpPr/>
          <p:nvPr/>
        </p:nvSpPr>
        <p:spPr>
          <a:xfrm>
            <a:off x="7938103" y="3960919"/>
            <a:ext cx="714735" cy="281354"/>
          </a:xfrm>
          <a:prstGeom prst="rect">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a:t>
            </a:r>
          </a:p>
        </p:txBody>
      </p:sp>
      <p:sp>
        <p:nvSpPr>
          <p:cNvPr id="24" name="Rectangle 23">
            <a:extLst>
              <a:ext uri="{FF2B5EF4-FFF2-40B4-BE49-F238E27FC236}">
                <a16:creationId xmlns:a16="http://schemas.microsoft.com/office/drawing/2014/main" id="{75A30B77-A288-45A9-9CA2-71E4EC1B2F4B}"/>
              </a:ext>
            </a:extLst>
          </p:cNvPr>
          <p:cNvSpPr/>
          <p:nvPr/>
        </p:nvSpPr>
        <p:spPr>
          <a:xfrm>
            <a:off x="7919443" y="5080594"/>
            <a:ext cx="714735" cy="281354"/>
          </a:xfrm>
          <a:prstGeom prst="rect">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+7%</a:t>
            </a:r>
          </a:p>
        </p:txBody>
      </p:sp>
      <p:sp>
        <p:nvSpPr>
          <p:cNvPr id="25" name="TextBox 24">
            <a:extLst>
              <a:ext uri="{FF2B5EF4-FFF2-40B4-BE49-F238E27FC236}">
                <a16:creationId xmlns:a16="http://schemas.microsoft.com/office/drawing/2014/main" id="{1A2D2F34-E021-49E8-A3CE-5F77F707638A}"/>
              </a:ext>
            </a:extLst>
          </p:cNvPr>
          <p:cNvSpPr txBox="1"/>
          <p:nvPr/>
        </p:nvSpPr>
        <p:spPr>
          <a:xfrm>
            <a:off x="7632439" y="1521197"/>
            <a:ext cx="1334531" cy="738664"/>
          </a:xfrm>
          <a:prstGeom prst="rect">
            <a:avLst/>
          </a:prstGeom>
          <a:noFill/>
        </p:spPr>
        <p:txBody>
          <a:bodyPr wrap="square" rtlCol="0">
            <a:spAutoFit/>
          </a:bodyPr>
          <a:lstStyle/>
          <a:p>
            <a:pPr algn="ctr"/>
            <a:r>
              <a:rPr lang="en-US" sz="1400" b="1" u="sng" dirty="0"/>
              <a:t>Avg. Ratings Lift via OOH Viewing</a:t>
            </a:r>
          </a:p>
        </p:txBody>
      </p:sp>
      <p:sp>
        <p:nvSpPr>
          <p:cNvPr id="8" name="Rectangle: Rounded Corners 7">
            <a:extLst>
              <a:ext uri="{FF2B5EF4-FFF2-40B4-BE49-F238E27FC236}">
                <a16:creationId xmlns:a16="http://schemas.microsoft.com/office/drawing/2014/main" id="{56B4C8C9-5439-42BF-A414-059CEE192C03}"/>
              </a:ext>
            </a:extLst>
          </p:cNvPr>
          <p:cNvSpPr/>
          <p:nvPr/>
        </p:nvSpPr>
        <p:spPr>
          <a:xfrm>
            <a:off x="7625145" y="1463579"/>
            <a:ext cx="108670" cy="4483532"/>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6560C91E-14A3-46FA-B460-5E6F54AAD748}"/>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562794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377761"/>
            <a:ext cx="8805334" cy="860728"/>
          </a:xfrm>
        </p:spPr>
        <p:txBody>
          <a:bodyPr/>
          <a:lstStyle/>
          <a:p>
            <a:r>
              <a:rPr lang="en-US" dirty="0">
                <a:solidFill>
                  <a:schemeClr val="tx1"/>
                </a:solidFill>
              </a:rPr>
              <a:t>Thousands Join Large Viewing Parties Of Sporting Events &amp; Celebrate In The Streets After Watching Their Team Win</a:t>
            </a:r>
          </a:p>
        </p:txBody>
      </p:sp>
      <p:pic>
        <p:nvPicPr>
          <p:cNvPr id="3" name="Picture 2">
            <a:extLst>
              <a:ext uri="{FF2B5EF4-FFF2-40B4-BE49-F238E27FC236}">
                <a16:creationId xmlns:a16="http://schemas.microsoft.com/office/drawing/2014/main" id="{081D0994-CE34-4109-BCF9-6F063BEA53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2330" y="4252403"/>
            <a:ext cx="2831540" cy="1594375"/>
          </a:xfrm>
          <a:prstGeom prst="rect">
            <a:avLst/>
          </a:prstGeom>
          <a:ln>
            <a:solidFill>
              <a:schemeClr val="tx1"/>
            </a:solidFill>
          </a:ln>
        </p:spPr>
      </p:pic>
      <p:sp>
        <p:nvSpPr>
          <p:cNvPr id="5" name="TextBox 4">
            <a:extLst>
              <a:ext uri="{FF2B5EF4-FFF2-40B4-BE49-F238E27FC236}">
                <a16:creationId xmlns:a16="http://schemas.microsoft.com/office/drawing/2014/main" id="{9B45CB9F-B974-4EC1-84BE-52882AC1936A}"/>
              </a:ext>
            </a:extLst>
          </p:cNvPr>
          <p:cNvSpPr txBox="1"/>
          <p:nvPr/>
        </p:nvSpPr>
        <p:spPr>
          <a:xfrm>
            <a:off x="285926" y="1341231"/>
            <a:ext cx="269485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kern="0" dirty="0">
                <a:latin typeface="Trebuchet MS" panose="020B0603020202020204" pitchFamily="34" charset="0"/>
              </a:rPr>
              <a:t>Over 50K+ joined an outdoor viewing party in downtown Nashville for the Predators 2017 Stanley Cup Finals games </a:t>
            </a:r>
            <a:endParaRPr kumimoji="0" lang="en-US" sz="800" b="1" i="0" strike="noStrike" kern="0" cap="none" spc="0" normalizeH="0" baseline="0" noProof="0" dirty="0">
              <a:ln>
                <a:noFill/>
              </a:ln>
              <a:effectLst/>
              <a:uLnTx/>
              <a:uFillTx/>
              <a:latin typeface="Trebuchet MS" panose="020B0603020202020204" pitchFamily="34" charset="0"/>
            </a:endParaRPr>
          </a:p>
        </p:txBody>
      </p:sp>
      <p:pic>
        <p:nvPicPr>
          <p:cNvPr id="4" name="Picture 3">
            <a:extLst>
              <a:ext uri="{FF2B5EF4-FFF2-40B4-BE49-F238E27FC236}">
                <a16:creationId xmlns:a16="http://schemas.microsoft.com/office/drawing/2014/main" id="{29EDDDE4-8367-414B-89CE-7B10226EFC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927" y="1811774"/>
            <a:ext cx="2694853" cy="1806588"/>
          </a:xfrm>
          <a:prstGeom prst="rect">
            <a:avLst/>
          </a:prstGeom>
          <a:ln>
            <a:solidFill>
              <a:schemeClr val="tx1"/>
            </a:solidFill>
          </a:ln>
        </p:spPr>
      </p:pic>
      <p:pic>
        <p:nvPicPr>
          <p:cNvPr id="6" name="Picture 5">
            <a:extLst>
              <a:ext uri="{FF2B5EF4-FFF2-40B4-BE49-F238E27FC236}">
                <a16:creationId xmlns:a16="http://schemas.microsoft.com/office/drawing/2014/main" id="{CF2ECCB9-B5F6-4091-89A2-2B731C507C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24441" y="1811774"/>
            <a:ext cx="2694855" cy="1806588"/>
          </a:xfrm>
          <a:prstGeom prst="rect">
            <a:avLst/>
          </a:prstGeom>
          <a:ln>
            <a:solidFill>
              <a:schemeClr val="tx1"/>
            </a:solidFill>
          </a:ln>
        </p:spPr>
      </p:pic>
      <p:sp>
        <p:nvSpPr>
          <p:cNvPr id="8" name="TextBox 7">
            <a:extLst>
              <a:ext uri="{FF2B5EF4-FFF2-40B4-BE49-F238E27FC236}">
                <a16:creationId xmlns:a16="http://schemas.microsoft.com/office/drawing/2014/main" id="{0EB49ED5-8682-42C1-B68A-C186492AF585}"/>
              </a:ext>
            </a:extLst>
          </p:cNvPr>
          <p:cNvSpPr txBox="1"/>
          <p:nvPr/>
        </p:nvSpPr>
        <p:spPr>
          <a:xfrm>
            <a:off x="3234798" y="1342711"/>
            <a:ext cx="269485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kern="0" dirty="0">
                <a:latin typeface="Trebuchet MS" panose="020B0603020202020204" pitchFamily="34" charset="0"/>
              </a:rPr>
              <a:t>Over 40K+ fans gathered at a viewing party in Chicago’s Soldier Field to watch USA vs. Belgium in the Round 16 of the 2014 Men’s Soccer World Cup</a:t>
            </a:r>
            <a:endParaRPr kumimoji="0" lang="en-US" sz="800" b="1" i="0" strike="noStrike" kern="0" cap="none" spc="0" normalizeH="0" baseline="0" noProof="0" dirty="0">
              <a:ln>
                <a:noFill/>
              </a:ln>
              <a:effectLst/>
              <a:uLnTx/>
              <a:uFillTx/>
              <a:latin typeface="Trebuchet MS" panose="020B0603020202020204" pitchFamily="34" charset="0"/>
            </a:endParaRPr>
          </a:p>
        </p:txBody>
      </p:sp>
      <p:sp>
        <p:nvSpPr>
          <p:cNvPr id="9" name="TextBox 8">
            <a:extLst>
              <a:ext uri="{FF2B5EF4-FFF2-40B4-BE49-F238E27FC236}">
                <a16:creationId xmlns:a16="http://schemas.microsoft.com/office/drawing/2014/main" id="{0D52DEA5-74B0-4431-8040-E98A39D6237B}"/>
              </a:ext>
            </a:extLst>
          </p:cNvPr>
          <p:cNvSpPr txBox="1"/>
          <p:nvPr/>
        </p:nvSpPr>
        <p:spPr>
          <a:xfrm>
            <a:off x="6052330" y="3771206"/>
            <a:ext cx="283153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strike="noStrike" kern="0" cap="none" spc="0" normalizeH="0" baseline="0" noProof="0" dirty="0">
                <a:ln>
                  <a:noFill/>
                </a:ln>
                <a:solidFill>
                  <a:sysClr val="windowText" lastClr="000000"/>
                </a:solidFill>
                <a:effectLst/>
                <a:uLnTx/>
                <a:uFillTx/>
                <a:latin typeface="Trebuchet MS" panose="020B0603020202020204" pitchFamily="34" charset="0"/>
              </a:rPr>
              <a:t>Fans pack the streets outside of Wrigley Field immediately after watching the Chicago Cubs win their first World Series in 108 years</a:t>
            </a:r>
            <a:endParaRPr kumimoji="0" lang="en-US" sz="700" b="1" i="0"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13" name="TextBox 12">
            <a:extLst>
              <a:ext uri="{FF2B5EF4-FFF2-40B4-BE49-F238E27FC236}">
                <a16:creationId xmlns:a16="http://schemas.microsoft.com/office/drawing/2014/main" id="{8EAA41A7-CEE3-4595-88B9-D4CE6EE7C387}"/>
              </a:ext>
            </a:extLst>
          </p:cNvPr>
          <p:cNvSpPr txBox="1"/>
          <p:nvPr/>
        </p:nvSpPr>
        <p:spPr>
          <a:xfrm>
            <a:off x="3122688" y="3772684"/>
            <a:ext cx="283154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strike="noStrike" kern="0" cap="none" spc="0" normalizeH="0" baseline="0" noProof="0" dirty="0">
                <a:ln>
                  <a:noFill/>
                </a:ln>
                <a:solidFill>
                  <a:sysClr val="windowText" lastClr="000000"/>
                </a:solidFill>
                <a:effectLst/>
                <a:uLnTx/>
                <a:uFillTx/>
                <a:latin typeface="Trebuchet MS" panose="020B0603020202020204" pitchFamily="34" charset="0"/>
              </a:rPr>
              <a:t>Clevelanders celebrate after the Cavaliers win the 2016 NBA Finals and bring the city their first major sports championship in 52 years</a:t>
            </a:r>
            <a:endParaRPr kumimoji="0" lang="en-US" sz="700" b="1" i="0"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pic>
        <p:nvPicPr>
          <p:cNvPr id="7" name="Picture 6">
            <a:extLst>
              <a:ext uri="{FF2B5EF4-FFF2-40B4-BE49-F238E27FC236}">
                <a16:creationId xmlns:a16="http://schemas.microsoft.com/office/drawing/2014/main" id="{E453C1A9-3E4A-4B34-B4A9-88DD1897ED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2688" y="4252403"/>
            <a:ext cx="2831540" cy="1585108"/>
          </a:xfrm>
          <a:prstGeom prst="rect">
            <a:avLst/>
          </a:prstGeom>
          <a:ln>
            <a:solidFill>
              <a:schemeClr val="tx1"/>
            </a:solidFill>
          </a:ln>
        </p:spPr>
      </p:pic>
      <p:sp>
        <p:nvSpPr>
          <p:cNvPr id="16" name="TextBox 15">
            <a:extLst>
              <a:ext uri="{FF2B5EF4-FFF2-40B4-BE49-F238E27FC236}">
                <a16:creationId xmlns:a16="http://schemas.microsoft.com/office/drawing/2014/main" id="{B1831A0A-FEC3-4984-A275-78133B5EAD0E}"/>
              </a:ext>
            </a:extLst>
          </p:cNvPr>
          <p:cNvSpPr txBox="1"/>
          <p:nvPr/>
        </p:nvSpPr>
        <p:spPr>
          <a:xfrm>
            <a:off x="210807" y="3772684"/>
            <a:ext cx="282323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strike="noStrike" kern="0" cap="none" spc="0" normalizeH="0" baseline="0" noProof="0" dirty="0">
                <a:ln>
                  <a:noFill/>
                </a:ln>
                <a:solidFill>
                  <a:sysClr val="windowText" lastClr="000000"/>
                </a:solidFill>
                <a:effectLst/>
                <a:uLnTx/>
                <a:uFillTx/>
                <a:latin typeface="Trebuchet MS" panose="020B0603020202020204" pitchFamily="34" charset="0"/>
              </a:rPr>
              <a:t>Fans celebrate in Kenmore Square after seeing the 2013 Boston Red Sox win their first World Series at home since 1918</a:t>
            </a:r>
            <a:endParaRPr kumimoji="0" lang="en-US" sz="700" b="1" i="0"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pic>
        <p:nvPicPr>
          <p:cNvPr id="14" name="Picture 13">
            <a:extLst>
              <a:ext uri="{FF2B5EF4-FFF2-40B4-BE49-F238E27FC236}">
                <a16:creationId xmlns:a16="http://schemas.microsoft.com/office/drawing/2014/main" id="{14BBCCBC-9EC9-4388-B4B1-1C477DA17D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807" y="4252404"/>
            <a:ext cx="2831540" cy="1579254"/>
          </a:xfrm>
          <a:prstGeom prst="rect">
            <a:avLst/>
          </a:prstGeom>
          <a:ln>
            <a:solidFill>
              <a:schemeClr val="tx1"/>
            </a:solidFill>
          </a:ln>
        </p:spPr>
      </p:pic>
      <p:pic>
        <p:nvPicPr>
          <p:cNvPr id="17" name="Picture 16">
            <a:extLst>
              <a:ext uri="{FF2B5EF4-FFF2-40B4-BE49-F238E27FC236}">
                <a16:creationId xmlns:a16="http://schemas.microsoft.com/office/drawing/2014/main" id="{451B8544-DF03-48F0-929C-51607F8554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8567" y="1802608"/>
            <a:ext cx="2682245" cy="1815754"/>
          </a:xfrm>
          <a:prstGeom prst="rect">
            <a:avLst/>
          </a:prstGeom>
          <a:ln>
            <a:solidFill>
              <a:schemeClr val="tx1"/>
            </a:solidFill>
          </a:ln>
        </p:spPr>
      </p:pic>
      <p:sp>
        <p:nvSpPr>
          <p:cNvPr id="19" name="TextBox 18">
            <a:extLst>
              <a:ext uri="{FF2B5EF4-FFF2-40B4-BE49-F238E27FC236}">
                <a16:creationId xmlns:a16="http://schemas.microsoft.com/office/drawing/2014/main" id="{A8A0FA7F-005C-49C1-8BFF-00A953FE3398}"/>
              </a:ext>
            </a:extLst>
          </p:cNvPr>
          <p:cNvSpPr txBox="1"/>
          <p:nvPr/>
        </p:nvSpPr>
        <p:spPr>
          <a:xfrm>
            <a:off x="6103773" y="1335317"/>
            <a:ext cx="269485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kern="0" dirty="0">
                <a:latin typeface="Trebuchet MS" panose="020B0603020202020204" pitchFamily="34" charset="0"/>
              </a:rPr>
              <a:t>Super Bowl viewing parties are held by large venues across the country every year, such as the Marquee </a:t>
            </a:r>
            <a:r>
              <a:rPr lang="en-US" sz="800" b="1" kern="0" dirty="0" err="1">
                <a:latin typeface="Trebuchet MS" panose="020B0603020202020204" pitchFamily="34" charset="0"/>
              </a:rPr>
              <a:t>Dayclub</a:t>
            </a:r>
            <a:r>
              <a:rPr lang="en-US" sz="800" b="1" kern="0" dirty="0">
                <a:latin typeface="Trebuchet MS" panose="020B0603020202020204" pitchFamily="34" charset="0"/>
              </a:rPr>
              <a:t> in Las Vegas</a:t>
            </a:r>
            <a:endParaRPr kumimoji="0" lang="en-US" sz="800" b="1" i="0" strike="noStrike" kern="0" cap="none" spc="0" normalizeH="0" baseline="0" noProof="0" dirty="0">
              <a:ln>
                <a:noFill/>
              </a:ln>
              <a:effectLst/>
              <a:uLnTx/>
              <a:uFillTx/>
              <a:latin typeface="Trebuchet MS" panose="020B0603020202020204" pitchFamily="34" charset="0"/>
            </a:endParaRPr>
          </a:p>
        </p:txBody>
      </p:sp>
      <p:sp>
        <p:nvSpPr>
          <p:cNvPr id="15" name="Text Placeholder 4">
            <a:extLst>
              <a:ext uri="{FF2B5EF4-FFF2-40B4-BE49-F238E27FC236}">
                <a16:creationId xmlns:a16="http://schemas.microsoft.com/office/drawing/2014/main" id="{43A56950-FDB1-4BBF-83ED-7990C9ABABF8}"/>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629425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413270"/>
            <a:ext cx="8805334" cy="579671"/>
          </a:xfrm>
        </p:spPr>
        <p:txBody>
          <a:bodyPr/>
          <a:lstStyle/>
          <a:p>
            <a:r>
              <a:rPr lang="en-US" dirty="0">
                <a:solidFill>
                  <a:schemeClr val="tx1"/>
                </a:solidFill>
              </a:rPr>
              <a:t>The Consumer Commitment To TV Content Is Unrivaled</a:t>
            </a:r>
          </a:p>
        </p:txBody>
      </p:sp>
      <p:sp>
        <p:nvSpPr>
          <p:cNvPr id="4" name="TextBox 3">
            <a:extLst>
              <a:ext uri="{FF2B5EF4-FFF2-40B4-BE49-F238E27FC236}">
                <a16:creationId xmlns:a16="http://schemas.microsoft.com/office/drawing/2014/main" id="{A6F46C57-0A3E-4F53-95EE-807137A02C1B}"/>
              </a:ext>
            </a:extLst>
          </p:cNvPr>
          <p:cNvSpPr txBox="1"/>
          <p:nvPr/>
        </p:nvSpPr>
        <p:spPr>
          <a:xfrm>
            <a:off x="329142" y="1210297"/>
            <a:ext cx="8649478" cy="369332"/>
          </a:xfrm>
          <a:prstGeom prst="rect">
            <a:avLst/>
          </a:prstGeom>
          <a:noFill/>
        </p:spPr>
        <p:txBody>
          <a:bodyPr wrap="square" rtlCol="0">
            <a:spAutoFit/>
          </a:bodyPr>
          <a:lstStyle/>
          <a:p>
            <a:r>
              <a:rPr lang="en-US" b="1" dirty="0"/>
              <a:t>No Platform Drives </a:t>
            </a:r>
            <a:r>
              <a:rPr lang="en-US" b="1" i="1" u="sng" dirty="0"/>
              <a:t>Commerce</a:t>
            </a:r>
            <a:r>
              <a:rPr lang="en-US" b="1" dirty="0"/>
              <a:t> Like TV’s Premium Video-At-Scale…Why?</a:t>
            </a:r>
          </a:p>
        </p:txBody>
      </p:sp>
      <p:sp>
        <p:nvSpPr>
          <p:cNvPr id="5" name="TextBox 4">
            <a:extLst>
              <a:ext uri="{FF2B5EF4-FFF2-40B4-BE49-F238E27FC236}">
                <a16:creationId xmlns:a16="http://schemas.microsoft.com/office/drawing/2014/main" id="{1AD8BD98-EBEF-4985-96D3-F6CB4D1B93D8}"/>
              </a:ext>
            </a:extLst>
          </p:cNvPr>
          <p:cNvSpPr txBox="1"/>
          <p:nvPr/>
        </p:nvSpPr>
        <p:spPr>
          <a:xfrm>
            <a:off x="332251" y="3375219"/>
            <a:ext cx="8649478" cy="646331"/>
          </a:xfrm>
          <a:prstGeom prst="rect">
            <a:avLst/>
          </a:prstGeom>
          <a:noFill/>
        </p:spPr>
        <p:txBody>
          <a:bodyPr wrap="square" rtlCol="0">
            <a:spAutoFit/>
          </a:bodyPr>
          <a:lstStyle/>
          <a:p>
            <a:r>
              <a:rPr lang="en-US" b="1" dirty="0"/>
              <a:t>No Platform Drives </a:t>
            </a:r>
            <a:r>
              <a:rPr lang="en-US" b="1" i="1" u="sng" dirty="0"/>
              <a:t>Communal Experiences</a:t>
            </a:r>
            <a:r>
              <a:rPr lang="en-US" b="1" dirty="0"/>
              <a:t> Like TV’s Premium Video-At-Scale…Why?</a:t>
            </a:r>
          </a:p>
        </p:txBody>
      </p:sp>
      <p:sp>
        <p:nvSpPr>
          <p:cNvPr id="6" name="Text Placeholder 2">
            <a:extLst>
              <a:ext uri="{FF2B5EF4-FFF2-40B4-BE49-F238E27FC236}">
                <a16:creationId xmlns:a16="http://schemas.microsoft.com/office/drawing/2014/main" id="{0E756E3C-57E1-4A36-9CA3-D78F8FD0CF01}"/>
              </a:ext>
            </a:extLst>
          </p:cNvPr>
          <p:cNvSpPr>
            <a:spLocks noGrp="1"/>
          </p:cNvSpPr>
          <p:nvPr>
            <p:ph type="body" sz="quarter" idx="13"/>
          </p:nvPr>
        </p:nvSpPr>
        <p:spPr>
          <a:xfrm>
            <a:off x="485192" y="1581514"/>
            <a:ext cx="8028493" cy="263232"/>
          </a:xfrm>
        </p:spPr>
        <p:txBody>
          <a:bodyPr/>
          <a:lstStyle/>
          <a:p>
            <a:pPr marL="285750" indent="-285750" algn="l">
              <a:buFont typeface="Wingdings" panose="05000000000000000000" pitchFamily="2" charset="2"/>
              <a:buChar char="Ø"/>
            </a:pPr>
            <a:r>
              <a:rPr lang="en-US" sz="1400" b="1" dirty="0"/>
              <a:t>Unrivaled consumer commitment enables ad-supported TV networks to directly contribute </a:t>
            </a:r>
            <a:r>
              <a:rPr lang="en-US" sz="1400" b="1" i="1" dirty="0"/>
              <a:t>$64 billion</a:t>
            </a:r>
            <a:r>
              <a:rPr lang="en-US" sz="1400" b="1" dirty="0"/>
              <a:t> annually to the U.S. economy </a:t>
            </a:r>
          </a:p>
          <a:p>
            <a:pPr marL="285750" indent="-285750" algn="l">
              <a:buFont typeface="Wingdings" panose="05000000000000000000" pitchFamily="2" charset="2"/>
              <a:buChar char="Ø"/>
            </a:pPr>
            <a:r>
              <a:rPr lang="en-US" sz="1400" b="1" dirty="0"/>
              <a:t>TV content sparks trends across a variety of categories and ignites growth within other industries</a:t>
            </a:r>
          </a:p>
          <a:p>
            <a:pPr marL="285750" indent="-285750" algn="l">
              <a:buFont typeface="Wingdings" panose="05000000000000000000" pitchFamily="2" charset="2"/>
              <a:buChar char="Ø"/>
            </a:pPr>
            <a:r>
              <a:rPr lang="en-US" sz="1400" b="1" dirty="0"/>
              <a:t>From Babies to Boomers, people love to personally “badge” themselves with products related to TV brands and personalities</a:t>
            </a:r>
          </a:p>
          <a:p>
            <a:pPr marL="285750" indent="-285750" algn="l">
              <a:buFont typeface="Wingdings" panose="05000000000000000000" pitchFamily="2" charset="2"/>
              <a:buChar char="Ø"/>
            </a:pPr>
            <a:endParaRPr lang="en-US" sz="1400" b="1" dirty="0"/>
          </a:p>
        </p:txBody>
      </p:sp>
      <p:sp>
        <p:nvSpPr>
          <p:cNvPr id="7" name="Text Placeholder 2">
            <a:extLst>
              <a:ext uri="{FF2B5EF4-FFF2-40B4-BE49-F238E27FC236}">
                <a16:creationId xmlns:a16="http://schemas.microsoft.com/office/drawing/2014/main" id="{DB6A5B0C-18CA-4763-81B9-D030BB3A78A9}"/>
              </a:ext>
            </a:extLst>
          </p:cNvPr>
          <p:cNvSpPr txBox="1">
            <a:spLocks/>
          </p:cNvSpPr>
          <p:nvPr/>
        </p:nvSpPr>
        <p:spPr>
          <a:xfrm>
            <a:off x="486671" y="4068752"/>
            <a:ext cx="8222323" cy="26323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gn="l">
              <a:buFont typeface="Wingdings" panose="05000000000000000000" pitchFamily="2" charset="2"/>
              <a:buChar char="Ø"/>
            </a:pPr>
            <a:r>
              <a:rPr lang="en-US" sz="1400" b="1" dirty="0"/>
              <a:t>When people gather around a shared experience, both in and out of the home, they spend money…a lot of it.</a:t>
            </a:r>
          </a:p>
          <a:p>
            <a:pPr marL="285750" indent="-285750" algn="l">
              <a:buFont typeface="Wingdings" panose="05000000000000000000" pitchFamily="2" charset="2"/>
              <a:buChar char="Ø"/>
            </a:pPr>
            <a:r>
              <a:rPr lang="en-US" sz="1400" b="1" dirty="0"/>
              <a:t>Whether it’s the Super Bowl, an awards show or the season premiere of your favorite TV show, nothing delivers the scale of a shared experience like TV</a:t>
            </a:r>
          </a:p>
          <a:p>
            <a:pPr marL="285750" indent="-285750" algn="l">
              <a:buFont typeface="Wingdings" panose="05000000000000000000" pitchFamily="2" charset="2"/>
              <a:buChar char="Ø"/>
            </a:pPr>
            <a:r>
              <a:rPr lang="en-US" sz="1400" b="1" dirty="0"/>
              <a:t>There’s a near constant stream of “big” TV moments occurring throughout the year which elicits intense passion and drives incredible commitment from the viewing audience </a:t>
            </a:r>
          </a:p>
          <a:p>
            <a:pPr marL="285750" indent="-285750" algn="l">
              <a:buFont typeface="Wingdings" panose="05000000000000000000" pitchFamily="2" charset="2"/>
              <a:buChar char="Ø"/>
            </a:pPr>
            <a:endParaRPr lang="en-US" sz="1400" b="1" dirty="0"/>
          </a:p>
          <a:p>
            <a:pPr marL="285750" indent="-285750" algn="l">
              <a:buFont typeface="Wingdings" panose="05000000000000000000" pitchFamily="2" charset="2"/>
              <a:buChar char="Ø"/>
            </a:pPr>
            <a:endParaRPr lang="en-US" sz="1400" b="1" dirty="0"/>
          </a:p>
          <a:p>
            <a:pPr marL="285750" indent="-285750" algn="l">
              <a:buFont typeface="Wingdings" panose="05000000000000000000" pitchFamily="2" charset="2"/>
              <a:buChar char="Ø"/>
            </a:pPr>
            <a:endParaRPr lang="en-US" sz="1400" b="1" dirty="0"/>
          </a:p>
        </p:txBody>
      </p:sp>
      <p:sp>
        <p:nvSpPr>
          <p:cNvPr id="8" name="Text Placeholder 4">
            <a:extLst>
              <a:ext uri="{FF2B5EF4-FFF2-40B4-BE49-F238E27FC236}">
                <a16:creationId xmlns:a16="http://schemas.microsoft.com/office/drawing/2014/main" id="{B7034A7E-66DE-454A-9D67-63ACCDB35BB4}"/>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4239503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315615"/>
            <a:ext cx="8805334" cy="860728"/>
          </a:xfrm>
        </p:spPr>
        <p:txBody>
          <a:bodyPr/>
          <a:lstStyle/>
          <a:p>
            <a:r>
              <a:rPr lang="en-US" dirty="0">
                <a:solidFill>
                  <a:schemeClr val="tx1"/>
                </a:solidFill>
              </a:rPr>
              <a:t>Before You Go, Check To See How You Did On The Pop Quiz!</a:t>
            </a:r>
            <a:br>
              <a:rPr lang="en-US" dirty="0">
                <a:solidFill>
                  <a:schemeClr val="tx1"/>
                </a:solidFill>
              </a:rPr>
            </a:br>
            <a:r>
              <a:rPr lang="en-US" dirty="0">
                <a:solidFill>
                  <a:schemeClr val="tx1"/>
                </a:solidFill>
              </a:rPr>
              <a:t>Remember, The Theme Is “</a:t>
            </a:r>
            <a:r>
              <a:rPr lang="en-US" i="1" dirty="0">
                <a:solidFill>
                  <a:schemeClr val="tx1"/>
                </a:solidFill>
              </a:rPr>
              <a:t>How TV Drives Commerce”  </a:t>
            </a:r>
          </a:p>
        </p:txBody>
      </p:sp>
      <p:sp>
        <p:nvSpPr>
          <p:cNvPr id="8" name="Text Placeholder 2">
            <a:extLst>
              <a:ext uri="{FF2B5EF4-FFF2-40B4-BE49-F238E27FC236}">
                <a16:creationId xmlns:a16="http://schemas.microsoft.com/office/drawing/2014/main" id="{5AC0C506-9319-4CAD-9B19-E74860E3CE77}"/>
              </a:ext>
            </a:extLst>
          </p:cNvPr>
          <p:cNvSpPr>
            <a:spLocks noGrp="1"/>
          </p:cNvSpPr>
          <p:nvPr>
            <p:ph type="body" sz="quarter" idx="13"/>
          </p:nvPr>
        </p:nvSpPr>
        <p:spPr>
          <a:xfrm>
            <a:off x="152305" y="1205574"/>
            <a:ext cx="8851733" cy="427922"/>
          </a:xfrm>
        </p:spPr>
        <p:txBody>
          <a:bodyPr/>
          <a:lstStyle/>
          <a:p>
            <a:r>
              <a:rPr lang="en-US" sz="1400" b="1" dirty="0"/>
              <a:t>With the answers below, you can wow your family, friends and co-workers with your TV knowledge at the next holiday family gathering, weekend get-together or Thursday night happy hour! </a:t>
            </a:r>
          </a:p>
        </p:txBody>
      </p:sp>
      <p:sp>
        <p:nvSpPr>
          <p:cNvPr id="6" name="Text Placeholder 2">
            <a:extLst>
              <a:ext uri="{FF2B5EF4-FFF2-40B4-BE49-F238E27FC236}">
                <a16:creationId xmlns:a16="http://schemas.microsoft.com/office/drawing/2014/main" id="{4A1CA7F5-C5A4-4CB4-BF1C-D2FA6C0191C8}"/>
              </a:ext>
            </a:extLst>
          </p:cNvPr>
          <p:cNvSpPr txBox="1">
            <a:spLocks/>
          </p:cNvSpPr>
          <p:nvPr/>
        </p:nvSpPr>
        <p:spPr>
          <a:xfrm>
            <a:off x="329142" y="1838719"/>
            <a:ext cx="8676372" cy="4279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l">
              <a:buFont typeface="+mj-lt"/>
              <a:buAutoNum type="arabicParenR"/>
            </a:pPr>
            <a:r>
              <a:rPr lang="en-US" sz="1200" b="1" dirty="0"/>
              <a:t>In 2017, how much are ad-supported TV networks expected to directly contribute to the economy? </a:t>
            </a:r>
            <a:r>
              <a:rPr lang="en-US" sz="1200" b="1" i="1" u="sng" dirty="0">
                <a:latin typeface="Segoe Script" panose="020B0504020000000003" pitchFamily="34" charset="0"/>
              </a:rPr>
              <a:t>$64 Billion</a:t>
            </a:r>
          </a:p>
          <a:p>
            <a:pPr marL="342900" indent="-342900" algn="l">
              <a:buFont typeface="+mj-lt"/>
              <a:buAutoNum type="arabicParenR"/>
            </a:pPr>
            <a:endParaRPr lang="en-US" sz="600" b="1" dirty="0"/>
          </a:p>
          <a:p>
            <a:pPr marL="342900" indent="-342900" algn="l">
              <a:buFont typeface="+mj-lt"/>
              <a:buAutoNum type="arabicParenR"/>
            </a:pPr>
            <a:r>
              <a:rPr lang="en-US" sz="1200" b="1" dirty="0"/>
              <a:t>Which TV personality is credited with changing the way people travel by generating greater interest in local cuisines </a:t>
            </a:r>
            <a:r>
              <a:rPr lang="en-US" sz="1200" b="1"/>
              <a:t>&amp; experiences? </a:t>
            </a:r>
            <a:r>
              <a:rPr lang="en-US" sz="1200" b="1" i="1" u="sng" dirty="0">
                <a:latin typeface="Segoe Script" panose="020B0504020000000003" pitchFamily="34" charset="0"/>
              </a:rPr>
              <a:t>Anthony Bourdain</a:t>
            </a:r>
          </a:p>
          <a:p>
            <a:pPr marL="342900" indent="-342900" algn="l">
              <a:buFont typeface="+mj-lt"/>
              <a:buAutoNum type="arabicParenR"/>
            </a:pPr>
            <a:endParaRPr lang="en-US" sz="600" b="1" dirty="0"/>
          </a:p>
          <a:p>
            <a:pPr marL="342900" indent="-342900" algn="l">
              <a:buFont typeface="+mj-lt"/>
              <a:buAutoNum type="arabicParenR"/>
            </a:pPr>
            <a:r>
              <a:rPr lang="en-US" sz="1200" b="1" dirty="0"/>
              <a:t>Over the last decade, 30+ food &amp; travel-related programs have featured this many restaurants &amp; bars on their shows? </a:t>
            </a:r>
            <a:r>
              <a:rPr lang="en-US" sz="1200" b="1" i="1" u="sng" dirty="0">
                <a:latin typeface="Segoe Script" panose="020B0504020000000003" pitchFamily="34" charset="0"/>
              </a:rPr>
              <a:t>Approximately 4,000</a:t>
            </a:r>
          </a:p>
          <a:p>
            <a:pPr marL="342900" indent="-342900" algn="l">
              <a:buFont typeface="+mj-lt"/>
              <a:buAutoNum type="arabicParenR"/>
            </a:pPr>
            <a:endParaRPr lang="en-US" sz="600" b="1" dirty="0"/>
          </a:p>
          <a:p>
            <a:pPr marL="342900" indent="-342900" algn="l">
              <a:buFont typeface="+mj-lt"/>
              <a:buAutoNum type="arabicParenR"/>
            </a:pPr>
            <a:r>
              <a:rPr lang="en-US" sz="1200" b="1" dirty="0"/>
              <a:t>What reality TV star founded </a:t>
            </a:r>
            <a:r>
              <a:rPr lang="en-US" sz="1200" b="1" i="1" dirty="0" err="1"/>
              <a:t>Skinnygirl</a:t>
            </a:r>
            <a:r>
              <a:rPr lang="en-US" sz="1200" b="1" i="1" dirty="0"/>
              <a:t> Cocktails</a:t>
            </a:r>
            <a:r>
              <a:rPr lang="en-US" sz="1200" b="1" dirty="0"/>
              <a:t> which she later sold for a reported $100MM? </a:t>
            </a:r>
            <a:r>
              <a:rPr lang="en-US" sz="1200" b="1" i="1" u="sng" dirty="0" err="1">
                <a:latin typeface="Segoe Script" panose="020B0504020000000003" pitchFamily="34" charset="0"/>
              </a:rPr>
              <a:t>Bethenny</a:t>
            </a:r>
            <a:r>
              <a:rPr lang="en-US" sz="1200" b="1" i="1" u="sng" dirty="0">
                <a:latin typeface="Segoe Script" panose="020B0504020000000003" pitchFamily="34" charset="0"/>
              </a:rPr>
              <a:t> Frankel</a:t>
            </a:r>
            <a:endParaRPr lang="en-US" sz="1200" b="1" dirty="0"/>
          </a:p>
          <a:p>
            <a:pPr marL="342900" indent="-342900" algn="l">
              <a:buFont typeface="+mj-lt"/>
              <a:buAutoNum type="arabicParenR"/>
            </a:pPr>
            <a:endParaRPr lang="en-US" sz="600" b="1" dirty="0"/>
          </a:p>
          <a:p>
            <a:pPr marL="342900" indent="-342900" algn="l">
              <a:buFont typeface="+mj-lt"/>
              <a:buAutoNum type="arabicParenR"/>
            </a:pPr>
            <a:r>
              <a:rPr lang="en-US" sz="1200" b="1" dirty="0"/>
              <a:t>In 2017, Kim Kardashian launched her own make-up line called </a:t>
            </a:r>
            <a:r>
              <a:rPr lang="en-US" sz="1200" b="1" i="1" dirty="0"/>
              <a:t>KKW Beauty</a:t>
            </a:r>
            <a:r>
              <a:rPr lang="en-US" sz="1200" b="1" dirty="0"/>
              <a:t>.  How long did it take before it sold out? </a:t>
            </a:r>
            <a:r>
              <a:rPr lang="en-US" sz="1200" b="1" i="1" u="sng" dirty="0">
                <a:latin typeface="Segoe Script" panose="020B0504020000000003" pitchFamily="34" charset="0"/>
              </a:rPr>
              <a:t>less than three hours</a:t>
            </a:r>
          </a:p>
          <a:p>
            <a:pPr marL="342900" indent="-342900" algn="l">
              <a:buFont typeface="+mj-lt"/>
              <a:buAutoNum type="arabicParenR"/>
            </a:pPr>
            <a:endParaRPr lang="en-US" sz="600" b="1" dirty="0"/>
          </a:p>
          <a:p>
            <a:pPr marL="342900" indent="-342900" algn="l">
              <a:buFont typeface="+mj-lt"/>
              <a:buAutoNum type="arabicParenR"/>
            </a:pPr>
            <a:r>
              <a:rPr lang="en-US" sz="1200" b="1" dirty="0"/>
              <a:t>Scrub Daddy had $100K sales prior to being featured on </a:t>
            </a:r>
            <a:r>
              <a:rPr lang="en-US" sz="1200" b="1" i="1" dirty="0"/>
              <a:t>Shark Tank</a:t>
            </a:r>
            <a:r>
              <a:rPr lang="en-US" sz="1200" b="1" dirty="0"/>
              <a:t>, what has its cumulative sales been in the  four years since their pitch? </a:t>
            </a:r>
            <a:r>
              <a:rPr lang="en-US" sz="1200" b="1" i="1" u="sng" dirty="0">
                <a:latin typeface="Segoe Script" panose="020B0504020000000003" pitchFamily="34" charset="0"/>
              </a:rPr>
              <a:t>over $100 million</a:t>
            </a:r>
            <a:r>
              <a:rPr lang="en-US" sz="1200" b="1" dirty="0"/>
              <a:t> </a:t>
            </a:r>
          </a:p>
          <a:p>
            <a:pPr marL="342900" indent="-342900" algn="l">
              <a:buFont typeface="+mj-lt"/>
              <a:buAutoNum type="arabicParenR"/>
            </a:pPr>
            <a:endParaRPr lang="en-US" sz="600" b="1" dirty="0"/>
          </a:p>
          <a:p>
            <a:pPr marL="342900" indent="-342900" algn="l">
              <a:buFont typeface="+mj-lt"/>
              <a:buAutoNum type="arabicParenR"/>
            </a:pPr>
            <a:r>
              <a:rPr lang="en-US" sz="1200" b="1" dirty="0"/>
              <a:t>According to </a:t>
            </a:r>
            <a:r>
              <a:rPr lang="en-US" sz="1200" b="1" dirty="0" err="1"/>
              <a:t>DoorDash</a:t>
            </a:r>
            <a:r>
              <a:rPr lang="en-US" sz="1200" b="1" dirty="0"/>
              <a:t>, how much did cupcake orders increase by on Election Night 2016? </a:t>
            </a:r>
            <a:r>
              <a:rPr lang="en-US" sz="1200" b="1" i="1" u="sng" dirty="0">
                <a:latin typeface="Segoe Script" panose="020B0504020000000003" pitchFamily="34" charset="0"/>
              </a:rPr>
              <a:t>+79%</a:t>
            </a:r>
            <a:endParaRPr lang="en-US" sz="1200" b="1" dirty="0"/>
          </a:p>
          <a:p>
            <a:pPr marL="342900" indent="-342900" algn="l">
              <a:buFont typeface="+mj-lt"/>
              <a:buAutoNum type="arabicParenR"/>
            </a:pPr>
            <a:endParaRPr lang="en-US" sz="600" b="1" dirty="0"/>
          </a:p>
          <a:p>
            <a:pPr marL="342900" indent="-342900" algn="l">
              <a:buFont typeface="+mj-lt"/>
              <a:buAutoNum type="arabicParenR"/>
            </a:pPr>
            <a:r>
              <a:rPr lang="en-US" sz="1200" b="1" dirty="0"/>
              <a:t>On average, how much did consumers spend on food &amp; related purchases during the Super Bowl? </a:t>
            </a:r>
            <a:r>
              <a:rPr lang="en-US" sz="1200" b="1" i="1" u="sng" dirty="0">
                <a:latin typeface="Segoe Script" panose="020B0504020000000003" pitchFamily="34" charset="0"/>
              </a:rPr>
              <a:t>$75</a:t>
            </a:r>
          </a:p>
          <a:p>
            <a:pPr marL="342900" indent="-342900" algn="l">
              <a:buFont typeface="+mj-lt"/>
              <a:buAutoNum type="arabicParenR"/>
            </a:pPr>
            <a:endParaRPr lang="en-US" sz="600" b="1" dirty="0"/>
          </a:p>
          <a:p>
            <a:pPr marL="342900" indent="-342900" algn="l">
              <a:buFont typeface="+mj-lt"/>
              <a:buAutoNum type="arabicParenR"/>
            </a:pPr>
            <a:r>
              <a:rPr lang="en-US" sz="1200" b="1" dirty="0"/>
              <a:t>How many chicken wings were estimated to have been eaten during Super Bowl 50? </a:t>
            </a:r>
            <a:r>
              <a:rPr lang="en-US" sz="1200" b="1" i="1" u="sng" dirty="0">
                <a:latin typeface="Segoe Script" panose="020B0504020000000003" pitchFamily="34" charset="0"/>
              </a:rPr>
              <a:t>1.3 billion</a:t>
            </a:r>
          </a:p>
          <a:p>
            <a:pPr marL="342900" indent="-342900" algn="l">
              <a:buFont typeface="+mj-lt"/>
              <a:buAutoNum type="arabicParenR"/>
            </a:pPr>
            <a:endParaRPr lang="en-US" sz="600" b="1" dirty="0"/>
          </a:p>
          <a:p>
            <a:pPr marL="342900" indent="-342900" algn="l">
              <a:buFont typeface="+mj-lt"/>
              <a:buAutoNum type="arabicParenR"/>
            </a:pPr>
            <a:r>
              <a:rPr lang="en-US" sz="1200" b="1" dirty="0"/>
              <a:t>How many people were estimated to have missed work the Monday after Super Bowl 50? </a:t>
            </a:r>
            <a:r>
              <a:rPr lang="en-US" sz="1200" b="1" i="1" u="sng" dirty="0">
                <a:latin typeface="Segoe Script" panose="020B0504020000000003" pitchFamily="34" charset="0"/>
              </a:rPr>
              <a:t>16.5 million</a:t>
            </a:r>
          </a:p>
        </p:txBody>
      </p:sp>
      <p:sp>
        <p:nvSpPr>
          <p:cNvPr id="5" name="Text Placeholder 4">
            <a:extLst>
              <a:ext uri="{FF2B5EF4-FFF2-40B4-BE49-F238E27FC236}">
                <a16:creationId xmlns:a16="http://schemas.microsoft.com/office/drawing/2014/main" id="{043F7F9E-DD2B-4724-BA08-596FF06843F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951620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92B6B7-697D-4E1A-A836-F93DEB18610B}"/>
              </a:ext>
            </a:extLst>
          </p:cNvPr>
          <p:cNvSpPr txBox="1">
            <a:spLocks/>
          </p:cNvSpPr>
          <p:nvPr/>
        </p:nvSpPr>
        <p:spPr>
          <a:xfrm>
            <a:off x="161636" y="484757"/>
            <a:ext cx="8805334" cy="74498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j-ea"/>
              </a:rPr>
              <a:t>No Platform Drives </a:t>
            </a:r>
            <a:r>
              <a:rPr kumimoji="0" lang="en-US" sz="2600" b="1" i="1" u="sng" strike="noStrike" kern="1200" cap="none" spc="-100" normalizeH="0" baseline="0" noProof="0" dirty="0">
                <a:ln>
                  <a:noFill/>
                </a:ln>
                <a:solidFill>
                  <a:prstClr val="black"/>
                </a:solidFill>
                <a:effectLst/>
                <a:uLnTx/>
                <a:uFillTx/>
                <a:latin typeface="Trebuchet MS"/>
                <a:ea typeface="+mj-ea"/>
              </a:rPr>
              <a:t>Commitment</a:t>
            </a:r>
            <a:r>
              <a:rPr kumimoji="0" lang="en-US" sz="2600" b="0" i="0" u="none" strike="noStrike" kern="1200" cap="none" spc="-100" normalizeH="0" baseline="0" noProof="0" dirty="0">
                <a:ln>
                  <a:noFill/>
                </a:ln>
                <a:solidFill>
                  <a:prstClr val="black"/>
                </a:solidFill>
                <a:effectLst/>
                <a:uLnTx/>
                <a:uFillTx/>
                <a:latin typeface="Trebuchet MS"/>
                <a:ea typeface="+mj-ea"/>
              </a:rPr>
              <a:t> Like Ad-Supported TV’s Premium Video-At-Scale</a:t>
            </a:r>
          </a:p>
        </p:txBody>
      </p:sp>
      <p:graphicFrame>
        <p:nvGraphicFramePr>
          <p:cNvPr id="4" name="Diagram 3">
            <a:extLst>
              <a:ext uri="{FF2B5EF4-FFF2-40B4-BE49-F238E27FC236}">
                <a16:creationId xmlns:a16="http://schemas.microsoft.com/office/drawing/2014/main" id="{4F0AC3AD-A05B-41EE-B745-B22BA779E920}"/>
              </a:ext>
            </a:extLst>
          </p:cNvPr>
          <p:cNvGraphicFramePr/>
          <p:nvPr>
            <p:extLst>
              <p:ext uri="{D42A27DB-BD31-4B8C-83A1-F6EECF244321}">
                <p14:modId xmlns:p14="http://schemas.microsoft.com/office/powerpoint/2010/main" val="4139970327"/>
              </p:ext>
            </p:extLst>
          </p:nvPr>
        </p:nvGraphicFramePr>
        <p:xfrm>
          <a:off x="161636" y="1368057"/>
          <a:ext cx="8805334" cy="4519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21652F4-FAAC-4298-88A5-9EBFF54C5546}"/>
              </a:ext>
            </a:extLst>
          </p:cNvPr>
          <p:cNvSpPr txBox="1"/>
          <p:nvPr/>
        </p:nvSpPr>
        <p:spPr>
          <a:xfrm>
            <a:off x="5103842" y="1484020"/>
            <a:ext cx="3582956" cy="400110"/>
          </a:xfrm>
          <a:prstGeom prst="rect">
            <a:avLst/>
          </a:prstGeom>
          <a:noFill/>
        </p:spPr>
        <p:txBody>
          <a:bodyPr wrap="square" rtlCol="0">
            <a:spAutoFit/>
          </a:bodyPr>
          <a:lstStyle/>
          <a:p>
            <a:r>
              <a:rPr lang="en-US" sz="1000" b="1" i="1" dirty="0">
                <a:solidFill>
                  <a:srgbClr val="50C8A0"/>
                </a:solidFill>
              </a:rPr>
              <a:t>-TV is a potent engine that drives the economy, both directly and indirectly</a:t>
            </a:r>
          </a:p>
        </p:txBody>
      </p:sp>
      <p:sp>
        <p:nvSpPr>
          <p:cNvPr id="10" name="TextBox 9">
            <a:extLst>
              <a:ext uri="{FF2B5EF4-FFF2-40B4-BE49-F238E27FC236}">
                <a16:creationId xmlns:a16="http://schemas.microsoft.com/office/drawing/2014/main" id="{79564BCC-FDCE-46F4-99DC-8E4EEAADC482}"/>
              </a:ext>
            </a:extLst>
          </p:cNvPr>
          <p:cNvSpPr txBox="1"/>
          <p:nvPr/>
        </p:nvSpPr>
        <p:spPr>
          <a:xfrm>
            <a:off x="6637173" y="2210546"/>
            <a:ext cx="2329797" cy="553998"/>
          </a:xfrm>
          <a:prstGeom prst="rect">
            <a:avLst/>
          </a:prstGeom>
          <a:noFill/>
        </p:spPr>
        <p:txBody>
          <a:bodyPr wrap="square" rtlCol="0">
            <a:spAutoFit/>
          </a:bodyPr>
          <a:lstStyle/>
          <a:p>
            <a:r>
              <a:rPr lang="en-US" sz="1000" b="1" i="1" dirty="0">
                <a:solidFill>
                  <a:srgbClr val="50C8A0"/>
                </a:solidFill>
              </a:rPr>
              <a:t>-TV’s “big” content brings people together both in and out of the home </a:t>
            </a:r>
          </a:p>
        </p:txBody>
      </p:sp>
      <p:sp>
        <p:nvSpPr>
          <p:cNvPr id="11" name="TextBox 10">
            <a:extLst>
              <a:ext uri="{FF2B5EF4-FFF2-40B4-BE49-F238E27FC236}">
                <a16:creationId xmlns:a16="http://schemas.microsoft.com/office/drawing/2014/main" id="{D85DF705-455F-4E37-AC54-18EB1D139952}"/>
              </a:ext>
            </a:extLst>
          </p:cNvPr>
          <p:cNvSpPr txBox="1"/>
          <p:nvPr/>
        </p:nvSpPr>
        <p:spPr>
          <a:xfrm>
            <a:off x="7060161" y="3835693"/>
            <a:ext cx="1906809" cy="707886"/>
          </a:xfrm>
          <a:prstGeom prst="rect">
            <a:avLst/>
          </a:prstGeom>
          <a:noFill/>
        </p:spPr>
        <p:txBody>
          <a:bodyPr wrap="square" rtlCol="0">
            <a:spAutoFit/>
          </a:bodyPr>
          <a:lstStyle/>
          <a:p>
            <a:r>
              <a:rPr lang="en-US" sz="1000" b="1" i="1" dirty="0">
                <a:solidFill>
                  <a:schemeClr val="accent2"/>
                </a:solidFill>
              </a:rPr>
              <a:t>-TV is a driving force of popular culture in both the physical world and digital realm</a:t>
            </a:r>
          </a:p>
        </p:txBody>
      </p:sp>
      <p:sp>
        <p:nvSpPr>
          <p:cNvPr id="12" name="TextBox 11">
            <a:extLst>
              <a:ext uri="{FF2B5EF4-FFF2-40B4-BE49-F238E27FC236}">
                <a16:creationId xmlns:a16="http://schemas.microsoft.com/office/drawing/2014/main" id="{F175726A-4FC3-409B-954C-7184811526A2}"/>
              </a:ext>
            </a:extLst>
          </p:cNvPr>
          <p:cNvSpPr txBox="1"/>
          <p:nvPr/>
        </p:nvSpPr>
        <p:spPr>
          <a:xfrm>
            <a:off x="5941915" y="5394103"/>
            <a:ext cx="2259693" cy="246221"/>
          </a:xfrm>
          <a:prstGeom prst="rect">
            <a:avLst/>
          </a:prstGeom>
          <a:noFill/>
        </p:spPr>
        <p:txBody>
          <a:bodyPr wrap="square" rtlCol="0">
            <a:spAutoFit/>
          </a:bodyPr>
          <a:lstStyle/>
          <a:p>
            <a:r>
              <a:rPr lang="en-US" sz="1000" b="1" i="1" dirty="0">
                <a:solidFill>
                  <a:schemeClr val="accent2"/>
                </a:solidFill>
              </a:rPr>
              <a:t>-TV: It’s where stars are born!</a:t>
            </a:r>
          </a:p>
        </p:txBody>
      </p:sp>
      <p:sp>
        <p:nvSpPr>
          <p:cNvPr id="13" name="TextBox 12">
            <a:extLst>
              <a:ext uri="{FF2B5EF4-FFF2-40B4-BE49-F238E27FC236}">
                <a16:creationId xmlns:a16="http://schemas.microsoft.com/office/drawing/2014/main" id="{E32C2265-C91C-42A2-A382-E51EAF2D8283}"/>
              </a:ext>
            </a:extLst>
          </p:cNvPr>
          <p:cNvSpPr txBox="1"/>
          <p:nvPr/>
        </p:nvSpPr>
        <p:spPr>
          <a:xfrm>
            <a:off x="874928" y="5254144"/>
            <a:ext cx="2259693" cy="553998"/>
          </a:xfrm>
          <a:prstGeom prst="rect">
            <a:avLst/>
          </a:prstGeom>
          <a:noFill/>
        </p:spPr>
        <p:txBody>
          <a:bodyPr wrap="square" rtlCol="0">
            <a:spAutoFit/>
          </a:bodyPr>
          <a:lstStyle/>
          <a:p>
            <a:pPr algn="r"/>
            <a:r>
              <a:rPr lang="en-US" sz="1000" b="1" i="1" dirty="0">
                <a:solidFill>
                  <a:srgbClr val="C00000"/>
                </a:solidFill>
              </a:rPr>
              <a:t>-TV has the innate ability to develop curious minds and “next level” engagement among viewers</a:t>
            </a:r>
          </a:p>
        </p:txBody>
      </p:sp>
      <p:sp>
        <p:nvSpPr>
          <p:cNvPr id="14" name="TextBox 13">
            <a:extLst>
              <a:ext uri="{FF2B5EF4-FFF2-40B4-BE49-F238E27FC236}">
                <a16:creationId xmlns:a16="http://schemas.microsoft.com/office/drawing/2014/main" id="{0643F95E-9640-4DD5-BB3D-5C66CA17FA87}"/>
              </a:ext>
            </a:extLst>
          </p:cNvPr>
          <p:cNvSpPr txBox="1"/>
          <p:nvPr/>
        </p:nvSpPr>
        <p:spPr>
          <a:xfrm>
            <a:off x="170967" y="2195045"/>
            <a:ext cx="2259693" cy="553998"/>
          </a:xfrm>
          <a:prstGeom prst="rect">
            <a:avLst/>
          </a:prstGeom>
          <a:noFill/>
        </p:spPr>
        <p:txBody>
          <a:bodyPr wrap="square" rtlCol="0">
            <a:spAutoFit/>
          </a:bodyPr>
          <a:lstStyle/>
          <a:p>
            <a:pPr algn="r"/>
            <a:r>
              <a:rPr lang="en-US" sz="1000" b="1" i="1" dirty="0">
                <a:solidFill>
                  <a:srgbClr val="8064A2"/>
                </a:solidFill>
              </a:rPr>
              <a:t>-TV’s scale drives awareness for social causes and raises millions through fundraising efforts</a:t>
            </a:r>
          </a:p>
        </p:txBody>
      </p:sp>
      <p:sp>
        <p:nvSpPr>
          <p:cNvPr id="15" name="TextBox 14">
            <a:extLst>
              <a:ext uri="{FF2B5EF4-FFF2-40B4-BE49-F238E27FC236}">
                <a16:creationId xmlns:a16="http://schemas.microsoft.com/office/drawing/2014/main" id="{E33409D0-3122-4908-AA7E-A520556DBEF8}"/>
              </a:ext>
            </a:extLst>
          </p:cNvPr>
          <p:cNvSpPr txBox="1"/>
          <p:nvPr/>
        </p:nvSpPr>
        <p:spPr>
          <a:xfrm>
            <a:off x="161635" y="3757273"/>
            <a:ext cx="1898913" cy="861774"/>
          </a:xfrm>
          <a:prstGeom prst="rect">
            <a:avLst/>
          </a:prstGeom>
          <a:noFill/>
        </p:spPr>
        <p:txBody>
          <a:bodyPr wrap="square" rtlCol="0">
            <a:spAutoFit/>
          </a:bodyPr>
          <a:lstStyle/>
          <a:p>
            <a:pPr algn="r"/>
            <a:r>
              <a:rPr lang="en-US" sz="1000" b="1" i="1" dirty="0">
                <a:solidFill>
                  <a:srgbClr val="8064A2"/>
                </a:solidFill>
              </a:rPr>
              <a:t>-TV’s “scale of voice” has the ability to influence public policy and change opinions and perceptions around social issues</a:t>
            </a:r>
          </a:p>
        </p:txBody>
      </p:sp>
      <p:sp>
        <p:nvSpPr>
          <p:cNvPr id="3" name="TextBox 2">
            <a:extLst>
              <a:ext uri="{FF2B5EF4-FFF2-40B4-BE49-F238E27FC236}">
                <a16:creationId xmlns:a16="http://schemas.microsoft.com/office/drawing/2014/main" id="{9B61C292-DD98-4101-BE53-D769BC5D99C4}"/>
              </a:ext>
            </a:extLst>
          </p:cNvPr>
          <p:cNvSpPr txBox="1"/>
          <p:nvPr/>
        </p:nvSpPr>
        <p:spPr>
          <a:xfrm>
            <a:off x="4030824" y="2075046"/>
            <a:ext cx="1073018" cy="230832"/>
          </a:xfrm>
          <a:prstGeom prst="rect">
            <a:avLst/>
          </a:prstGeom>
          <a:noFill/>
        </p:spPr>
        <p:txBody>
          <a:bodyPr wrap="square" rtlCol="0">
            <a:spAutoFit/>
          </a:bodyPr>
          <a:lstStyle/>
          <a:p>
            <a:pPr algn="ctr"/>
            <a:r>
              <a:rPr lang="en-US" sz="900" b="1" dirty="0">
                <a:solidFill>
                  <a:srgbClr val="50C8A0"/>
                </a:solidFill>
              </a:rPr>
              <a:t>(Commerce)</a:t>
            </a:r>
          </a:p>
        </p:txBody>
      </p:sp>
      <p:sp>
        <p:nvSpPr>
          <p:cNvPr id="17" name="TextBox 16">
            <a:extLst>
              <a:ext uri="{FF2B5EF4-FFF2-40B4-BE49-F238E27FC236}">
                <a16:creationId xmlns:a16="http://schemas.microsoft.com/office/drawing/2014/main" id="{F45A2D2E-C83E-4B52-BA3C-3A8BD7E590A3}"/>
              </a:ext>
            </a:extLst>
          </p:cNvPr>
          <p:cNvSpPr txBox="1"/>
          <p:nvPr/>
        </p:nvSpPr>
        <p:spPr>
          <a:xfrm>
            <a:off x="5492619" y="2831257"/>
            <a:ext cx="1073018" cy="230832"/>
          </a:xfrm>
          <a:prstGeom prst="rect">
            <a:avLst/>
          </a:prstGeom>
          <a:noFill/>
        </p:spPr>
        <p:txBody>
          <a:bodyPr wrap="square" rtlCol="0">
            <a:spAutoFit/>
          </a:bodyPr>
          <a:lstStyle/>
          <a:p>
            <a:pPr algn="ctr"/>
            <a:r>
              <a:rPr lang="en-US" sz="900" b="1" dirty="0">
                <a:solidFill>
                  <a:srgbClr val="50C8A0"/>
                </a:solidFill>
              </a:rPr>
              <a:t>(Commerce)</a:t>
            </a:r>
          </a:p>
        </p:txBody>
      </p:sp>
      <p:sp>
        <p:nvSpPr>
          <p:cNvPr id="18" name="TextBox 17">
            <a:extLst>
              <a:ext uri="{FF2B5EF4-FFF2-40B4-BE49-F238E27FC236}">
                <a16:creationId xmlns:a16="http://schemas.microsoft.com/office/drawing/2014/main" id="{3CE7E70F-3956-4C2F-923B-1DE7418549AB}"/>
              </a:ext>
            </a:extLst>
          </p:cNvPr>
          <p:cNvSpPr txBox="1"/>
          <p:nvPr/>
        </p:nvSpPr>
        <p:spPr>
          <a:xfrm>
            <a:off x="5987143" y="4529155"/>
            <a:ext cx="1073018" cy="230832"/>
          </a:xfrm>
          <a:prstGeom prst="rect">
            <a:avLst/>
          </a:prstGeom>
          <a:noFill/>
        </p:spPr>
        <p:txBody>
          <a:bodyPr wrap="square" rtlCol="0">
            <a:spAutoFit/>
          </a:bodyPr>
          <a:lstStyle/>
          <a:p>
            <a:pPr algn="ctr"/>
            <a:r>
              <a:rPr lang="en-US" sz="900" b="1" dirty="0">
                <a:solidFill>
                  <a:schemeClr val="accent2"/>
                </a:solidFill>
              </a:rPr>
              <a:t>(Culture)</a:t>
            </a:r>
          </a:p>
        </p:txBody>
      </p:sp>
      <p:sp>
        <p:nvSpPr>
          <p:cNvPr id="19" name="TextBox 18">
            <a:extLst>
              <a:ext uri="{FF2B5EF4-FFF2-40B4-BE49-F238E27FC236}">
                <a16:creationId xmlns:a16="http://schemas.microsoft.com/office/drawing/2014/main" id="{22AC1EB2-5497-44E3-8132-0988A3BFA573}"/>
              </a:ext>
            </a:extLst>
          </p:cNvPr>
          <p:cNvSpPr txBox="1"/>
          <p:nvPr/>
        </p:nvSpPr>
        <p:spPr>
          <a:xfrm>
            <a:off x="4887559" y="5873440"/>
            <a:ext cx="1073018" cy="230832"/>
          </a:xfrm>
          <a:prstGeom prst="rect">
            <a:avLst/>
          </a:prstGeom>
          <a:noFill/>
        </p:spPr>
        <p:txBody>
          <a:bodyPr wrap="square" rtlCol="0">
            <a:spAutoFit/>
          </a:bodyPr>
          <a:lstStyle/>
          <a:p>
            <a:pPr algn="ctr"/>
            <a:r>
              <a:rPr lang="en-US" sz="900" b="1" dirty="0">
                <a:solidFill>
                  <a:schemeClr val="accent2"/>
                </a:solidFill>
              </a:rPr>
              <a:t>(Culture)</a:t>
            </a:r>
          </a:p>
        </p:txBody>
      </p:sp>
      <p:sp>
        <p:nvSpPr>
          <p:cNvPr id="20" name="TextBox 19">
            <a:extLst>
              <a:ext uri="{FF2B5EF4-FFF2-40B4-BE49-F238E27FC236}">
                <a16:creationId xmlns:a16="http://schemas.microsoft.com/office/drawing/2014/main" id="{104B17F7-4C2B-457E-819E-AD5590D25930}"/>
              </a:ext>
            </a:extLst>
          </p:cNvPr>
          <p:cNvSpPr txBox="1"/>
          <p:nvPr/>
        </p:nvSpPr>
        <p:spPr>
          <a:xfrm>
            <a:off x="3155174" y="5867218"/>
            <a:ext cx="1073018" cy="230832"/>
          </a:xfrm>
          <a:prstGeom prst="rect">
            <a:avLst/>
          </a:prstGeom>
          <a:noFill/>
        </p:spPr>
        <p:txBody>
          <a:bodyPr wrap="square" rtlCol="0">
            <a:spAutoFit/>
          </a:bodyPr>
          <a:lstStyle/>
          <a:p>
            <a:pPr algn="ctr"/>
            <a:r>
              <a:rPr lang="en-US" sz="900" b="1" dirty="0">
                <a:solidFill>
                  <a:schemeClr val="accent2"/>
                </a:solidFill>
              </a:rPr>
              <a:t>(Culture)</a:t>
            </a:r>
          </a:p>
        </p:txBody>
      </p:sp>
      <p:sp>
        <p:nvSpPr>
          <p:cNvPr id="21" name="TextBox 20">
            <a:extLst>
              <a:ext uri="{FF2B5EF4-FFF2-40B4-BE49-F238E27FC236}">
                <a16:creationId xmlns:a16="http://schemas.microsoft.com/office/drawing/2014/main" id="{A3DA1279-6E53-43E5-B487-23F4086059D7}"/>
              </a:ext>
            </a:extLst>
          </p:cNvPr>
          <p:cNvSpPr txBox="1"/>
          <p:nvPr/>
        </p:nvSpPr>
        <p:spPr>
          <a:xfrm>
            <a:off x="2085351" y="4517377"/>
            <a:ext cx="1073018" cy="230832"/>
          </a:xfrm>
          <a:prstGeom prst="rect">
            <a:avLst/>
          </a:prstGeom>
          <a:noFill/>
        </p:spPr>
        <p:txBody>
          <a:bodyPr wrap="square" rtlCol="0">
            <a:spAutoFit/>
          </a:bodyPr>
          <a:lstStyle/>
          <a:p>
            <a:pPr algn="ctr"/>
            <a:r>
              <a:rPr lang="en-US" sz="900" b="1" dirty="0">
                <a:solidFill>
                  <a:srgbClr val="8064A2"/>
                </a:solidFill>
              </a:rPr>
              <a:t>(Change)</a:t>
            </a:r>
          </a:p>
        </p:txBody>
      </p:sp>
      <p:sp>
        <p:nvSpPr>
          <p:cNvPr id="22" name="TextBox 21">
            <a:extLst>
              <a:ext uri="{FF2B5EF4-FFF2-40B4-BE49-F238E27FC236}">
                <a16:creationId xmlns:a16="http://schemas.microsoft.com/office/drawing/2014/main" id="{057E4A87-5A36-413E-9FD4-9B80C1056F74}"/>
              </a:ext>
            </a:extLst>
          </p:cNvPr>
          <p:cNvSpPr txBox="1"/>
          <p:nvPr/>
        </p:nvSpPr>
        <p:spPr>
          <a:xfrm>
            <a:off x="2458653" y="2821678"/>
            <a:ext cx="1073018" cy="230832"/>
          </a:xfrm>
          <a:prstGeom prst="rect">
            <a:avLst/>
          </a:prstGeom>
          <a:noFill/>
        </p:spPr>
        <p:txBody>
          <a:bodyPr wrap="square" rtlCol="0">
            <a:spAutoFit/>
          </a:bodyPr>
          <a:lstStyle/>
          <a:p>
            <a:pPr algn="ctr"/>
            <a:r>
              <a:rPr lang="en-US" sz="900" b="1" dirty="0">
                <a:solidFill>
                  <a:srgbClr val="8064A2"/>
                </a:solidFill>
              </a:rPr>
              <a:t>(Change)</a:t>
            </a:r>
          </a:p>
        </p:txBody>
      </p:sp>
      <p:sp>
        <p:nvSpPr>
          <p:cNvPr id="27" name="Oval 26">
            <a:extLst>
              <a:ext uri="{FF2B5EF4-FFF2-40B4-BE49-F238E27FC236}">
                <a16:creationId xmlns:a16="http://schemas.microsoft.com/office/drawing/2014/main" id="{ABD17FD1-4607-42EE-8B1A-A3F70B21BA1D}"/>
              </a:ext>
            </a:extLst>
          </p:cNvPr>
          <p:cNvSpPr/>
          <p:nvPr/>
        </p:nvSpPr>
        <p:spPr>
          <a:xfrm>
            <a:off x="3351323" y="2538994"/>
            <a:ext cx="2407298" cy="2407298"/>
          </a:xfrm>
          <a:prstGeom prst="ellipse">
            <a:avLst/>
          </a:prstGeom>
          <a:solidFill>
            <a:schemeClr val="accent1"/>
          </a:solid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Ad-Supported TV Brands</a:t>
            </a:r>
          </a:p>
        </p:txBody>
      </p:sp>
      <p:sp>
        <p:nvSpPr>
          <p:cNvPr id="23" name="Text Placeholder 4">
            <a:extLst>
              <a:ext uri="{FF2B5EF4-FFF2-40B4-BE49-F238E27FC236}">
                <a16:creationId xmlns:a16="http://schemas.microsoft.com/office/drawing/2014/main" id="{C4106B18-BE47-4022-981B-FBA4710C741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3141747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22478" y="2268299"/>
            <a:ext cx="6135490" cy="964043"/>
          </a:xfrm>
        </p:spPr>
        <p:txBody>
          <a:bodyPr/>
          <a:lstStyle/>
          <a:p>
            <a:pPr>
              <a:lnSpc>
                <a:spcPts val="2000"/>
              </a:lnSpc>
            </a:pPr>
            <a:r>
              <a:rPr lang="en-US" sz="1500" b="0" dirty="0">
                <a:solidFill>
                  <a:schemeClr val="tx1"/>
                </a:solidFill>
                <a:cs typeface="Trebuchet MS"/>
              </a:rPr>
              <a:t>For More Information Visit Us Online</a:t>
            </a:r>
          </a:p>
          <a:p>
            <a:pPr>
              <a:lnSpc>
                <a:spcPts val="2000"/>
              </a:lnSpc>
            </a:pPr>
            <a:r>
              <a:rPr lang="en-US" sz="1800" dirty="0" err="1">
                <a:solidFill>
                  <a:srgbClr val="3682B4"/>
                </a:solidFill>
                <a:cs typeface="Trebuchet MS"/>
              </a:rPr>
              <a:t>TheVAB.com</a:t>
            </a:r>
            <a:endParaRPr lang="en-US" sz="1800" dirty="0">
              <a:solidFill>
                <a:srgbClr val="3682B4"/>
              </a:solidFill>
              <a:cs typeface="Trebuchet MS"/>
            </a:endParaRPr>
          </a:p>
          <a:p>
            <a:pPr>
              <a:lnSpc>
                <a:spcPts val="2000"/>
              </a:lnSpc>
            </a:pPr>
            <a:endParaRPr lang="en-US" sz="2500" dirty="0">
              <a:solidFill>
                <a:srgbClr val="3682B4"/>
              </a:solidFill>
            </a:endParaRPr>
          </a:p>
          <a:p>
            <a:pPr>
              <a:lnSpc>
                <a:spcPts val="2000"/>
              </a:lnSpc>
            </a:pPr>
            <a:endParaRPr lang="en-US" sz="2500" dirty="0">
              <a:solidFill>
                <a:srgbClr val="3682B4"/>
              </a:solidFill>
            </a:endParaRPr>
          </a:p>
        </p:txBody>
      </p:sp>
      <p:sp>
        <p:nvSpPr>
          <p:cNvPr id="4" name="Text Placeholder 2"/>
          <p:cNvSpPr>
            <a:spLocks noGrp="1"/>
          </p:cNvSpPr>
          <p:nvPr>
            <p:ph type="body" sz="quarter" idx="11"/>
          </p:nvPr>
        </p:nvSpPr>
        <p:spPr>
          <a:xfrm>
            <a:off x="4422478" y="3530596"/>
            <a:ext cx="6135490" cy="964043"/>
          </a:xfrm>
        </p:spPr>
        <p:txBody>
          <a:bodyPr/>
          <a:lstStyle/>
          <a:p>
            <a:pPr>
              <a:lnSpc>
                <a:spcPts val="2000"/>
              </a:lnSpc>
            </a:pPr>
            <a:r>
              <a:rPr lang="en-US" sz="1500" b="0" dirty="0">
                <a:solidFill>
                  <a:srgbClr val="000000"/>
                </a:solidFill>
                <a:cs typeface="Trebuchet MS"/>
              </a:rPr>
              <a:t>Follow us: </a:t>
            </a:r>
            <a:r>
              <a:rPr lang="en-US" sz="1500" b="0" dirty="0">
                <a:solidFill>
                  <a:schemeClr val="tx1"/>
                </a:solidFill>
                <a:cs typeface="Trebuchet MS"/>
              </a:rPr>
              <a:t> </a:t>
            </a:r>
          </a:p>
          <a:p>
            <a:pPr>
              <a:lnSpc>
                <a:spcPts val="2000"/>
              </a:lnSpc>
            </a:pPr>
            <a:r>
              <a:rPr lang="en-US" sz="1800" dirty="0">
                <a:solidFill>
                  <a:srgbClr val="3682B4"/>
                </a:solidFill>
                <a:cs typeface="Trebuchet MS"/>
              </a:rPr>
              <a:t>@</a:t>
            </a:r>
            <a:r>
              <a:rPr lang="en-US" sz="1800" dirty="0" err="1">
                <a:solidFill>
                  <a:srgbClr val="3682B4"/>
                </a:solidFill>
                <a:cs typeface="Trebuchet MS"/>
              </a:rPr>
              <a:t>VideoAdBureau</a:t>
            </a:r>
            <a:endParaRPr lang="en-US" sz="1800" dirty="0">
              <a:solidFill>
                <a:srgbClr val="3682B4"/>
              </a:solidFill>
            </a:endParaRPr>
          </a:p>
          <a:p>
            <a:pPr>
              <a:lnSpc>
                <a:spcPts val="2000"/>
              </a:lnSpc>
            </a:pPr>
            <a:endParaRPr lang="en-US" sz="2500" dirty="0">
              <a:solidFill>
                <a:srgbClr val="3682B4"/>
              </a:solidFill>
            </a:endParaRPr>
          </a:p>
        </p:txBody>
      </p:sp>
      <p:sp>
        <p:nvSpPr>
          <p:cNvPr id="5" name="Text Placeholder 2"/>
          <p:cNvSpPr>
            <a:spLocks noGrp="1"/>
          </p:cNvSpPr>
          <p:nvPr>
            <p:ph type="body" sz="quarter" idx="11"/>
          </p:nvPr>
        </p:nvSpPr>
        <p:spPr>
          <a:xfrm>
            <a:off x="4422476" y="4800605"/>
            <a:ext cx="6135490" cy="964043"/>
          </a:xfrm>
        </p:spPr>
        <p:txBody>
          <a:bodyPr/>
          <a:lstStyle/>
          <a:p>
            <a:pPr>
              <a:lnSpc>
                <a:spcPts val="2000"/>
              </a:lnSpc>
            </a:pPr>
            <a:r>
              <a:rPr lang="en-US" sz="1500" b="0" dirty="0">
                <a:solidFill>
                  <a:schemeClr val="tx1"/>
                </a:solidFill>
                <a:cs typeface="Trebuchet MS"/>
              </a:rPr>
              <a:t>Like us: </a:t>
            </a:r>
            <a:br>
              <a:rPr lang="en-US" sz="2200" dirty="0">
                <a:cs typeface="Trebuchet MS"/>
              </a:rPr>
            </a:br>
            <a:r>
              <a:rPr lang="en-US" sz="1800" dirty="0" err="1">
                <a:solidFill>
                  <a:srgbClr val="3682B4"/>
                </a:solidFill>
                <a:cs typeface="Trebuchet MS"/>
              </a:rPr>
              <a:t>facebook.com</a:t>
            </a:r>
            <a:r>
              <a:rPr lang="en-US" sz="1800" dirty="0">
                <a:solidFill>
                  <a:srgbClr val="3682B4"/>
                </a:solidFill>
                <a:cs typeface="Trebuchet MS"/>
              </a:rPr>
              <a:t>/</a:t>
            </a:r>
            <a:r>
              <a:rPr lang="en-US" sz="1800" dirty="0" err="1">
                <a:solidFill>
                  <a:srgbClr val="3682B4"/>
                </a:solidFill>
                <a:cs typeface="Trebuchet MS"/>
              </a:rPr>
              <a:t>VideoAdvertisingBureau</a:t>
            </a:r>
            <a:endParaRPr lang="en-US" sz="1800" dirty="0">
              <a:solidFill>
                <a:srgbClr val="3682B4"/>
              </a:solidFill>
            </a:endParaRPr>
          </a:p>
        </p:txBody>
      </p:sp>
      <p:pic>
        <p:nvPicPr>
          <p:cNvPr id="6" name="Picture 5" descr="face-ic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0719" y="4470173"/>
            <a:ext cx="330432" cy="330432"/>
          </a:xfrm>
          <a:prstGeom prst="rect">
            <a:avLst/>
          </a:prstGeom>
        </p:spPr>
      </p:pic>
      <p:pic>
        <p:nvPicPr>
          <p:cNvPr id="7" name="Picture 6" descr="Twitter-ic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2091" y="3163448"/>
            <a:ext cx="341752" cy="341752"/>
          </a:xfrm>
          <a:prstGeom prst="rect">
            <a:avLst/>
          </a:prstGeom>
        </p:spPr>
      </p:pic>
    </p:spTree>
    <p:extLst>
      <p:ext uri="{BB962C8B-B14F-4D97-AF65-F5344CB8AC3E}">
        <p14:creationId xmlns:p14="http://schemas.microsoft.com/office/powerpoint/2010/main" val="326850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746115"/>
          </a:xfrm>
        </p:spPr>
        <p:txBody>
          <a:bodyPr/>
          <a:lstStyle/>
          <a:p>
            <a:r>
              <a:rPr lang="en-US" dirty="0">
                <a:solidFill>
                  <a:prstClr val="black"/>
                </a:solidFill>
              </a:rPr>
              <a:t>Hundreds Of Ad-Supported TV Shows Contribute To Commerce, Culture &amp; Change…These Are Just A Few </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p:txBody>
          <a:bodyPr/>
          <a:lstStyle/>
          <a:p>
            <a:r>
              <a:rPr lang="en-US" sz="800" dirty="0"/>
              <a:t>*The TV show logos above represents just some of the programs that are referenced within this report</a:t>
            </a:r>
          </a:p>
        </p:txBody>
      </p:sp>
      <p:sp>
        <p:nvSpPr>
          <p:cNvPr id="7" name="Title 1">
            <a:extLst>
              <a:ext uri="{FF2B5EF4-FFF2-40B4-BE49-F238E27FC236}">
                <a16:creationId xmlns:a16="http://schemas.microsoft.com/office/drawing/2014/main" id="{53C6B82C-4577-4596-B327-4F227CCA855F}"/>
              </a:ext>
            </a:extLst>
          </p:cNvPr>
          <p:cNvSpPr txBox="1">
            <a:spLocks/>
          </p:cNvSpPr>
          <p:nvPr/>
        </p:nvSpPr>
        <p:spPr>
          <a:xfrm>
            <a:off x="161636" y="5542380"/>
            <a:ext cx="8805334" cy="385781"/>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sz="1600" b="1" i="1" dirty="0"/>
              <a:t>And many, many more…</a:t>
            </a:r>
          </a:p>
        </p:txBody>
      </p:sp>
      <p:pic>
        <p:nvPicPr>
          <p:cNvPr id="8" name="Picture 2" descr="Image result for american idol png">
            <a:extLst>
              <a:ext uri="{FF2B5EF4-FFF2-40B4-BE49-F238E27FC236}">
                <a16:creationId xmlns:a16="http://schemas.microsoft.com/office/drawing/2014/main" id="{C14AE213-10C2-4468-8000-C247497C404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142" y="1903513"/>
            <a:ext cx="615680" cy="3858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hell's kitchen png">
            <a:extLst>
              <a:ext uri="{FF2B5EF4-FFF2-40B4-BE49-F238E27FC236}">
                <a16:creationId xmlns:a16="http://schemas.microsoft.com/office/drawing/2014/main" id="{520DE0AB-F839-4576-9D47-0D81A33F9C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9600" y="2043928"/>
            <a:ext cx="778011" cy="301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masterchef png">
            <a:extLst>
              <a:ext uri="{FF2B5EF4-FFF2-40B4-BE49-F238E27FC236}">
                <a16:creationId xmlns:a16="http://schemas.microsoft.com/office/drawing/2014/main" id="{EE133F42-8627-4AEE-8D8B-4EE0994DE8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15857" y="1795134"/>
            <a:ext cx="708571" cy="391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the bachelor png">
            <a:extLst>
              <a:ext uri="{FF2B5EF4-FFF2-40B4-BE49-F238E27FC236}">
                <a16:creationId xmlns:a16="http://schemas.microsoft.com/office/drawing/2014/main" id="{044CB70C-E2BD-4E3C-9CD8-12C9ABD523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90439" y="1982002"/>
            <a:ext cx="1001610" cy="4131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shark tank png">
            <a:extLst>
              <a:ext uri="{FF2B5EF4-FFF2-40B4-BE49-F238E27FC236}">
                <a16:creationId xmlns:a16="http://schemas.microsoft.com/office/drawing/2014/main" id="{42126A19-AA6F-4641-B7AF-E031DF10244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665234" y="1839525"/>
            <a:ext cx="764611" cy="282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Image result for american ninja warrior png">
            <a:extLst>
              <a:ext uri="{FF2B5EF4-FFF2-40B4-BE49-F238E27FC236}">
                <a16:creationId xmlns:a16="http://schemas.microsoft.com/office/drawing/2014/main" id="{D873C5BC-6C19-46C0-8BD4-368B2D67378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745233" y="1877458"/>
            <a:ext cx="482425" cy="4324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the voice tv show logo png">
            <a:extLst>
              <a:ext uri="{FF2B5EF4-FFF2-40B4-BE49-F238E27FC236}">
                <a16:creationId xmlns:a16="http://schemas.microsoft.com/office/drawing/2014/main" id="{8B0CE7E3-AD9A-422E-A822-D1EA889B6B4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23588" y="1667122"/>
            <a:ext cx="621260" cy="6088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the amazing race tv show logo png">
            <a:extLst>
              <a:ext uri="{FF2B5EF4-FFF2-40B4-BE49-F238E27FC236}">
                <a16:creationId xmlns:a16="http://schemas.microsoft.com/office/drawing/2014/main" id="{F93E5BEF-EDEC-4BA1-991B-7C39D9FA4CD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017881" y="1893415"/>
            <a:ext cx="741782" cy="3765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survivor tv show logo png">
            <a:extLst>
              <a:ext uri="{FF2B5EF4-FFF2-40B4-BE49-F238E27FC236}">
                <a16:creationId xmlns:a16="http://schemas.microsoft.com/office/drawing/2014/main" id="{5F7D0508-F3AC-495C-85E8-2018DC9C4A2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79325" y="1795134"/>
            <a:ext cx="669385" cy="4124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roperty brothers tv show logo png">
            <a:extLst>
              <a:ext uri="{FF2B5EF4-FFF2-40B4-BE49-F238E27FC236}">
                <a16:creationId xmlns:a16="http://schemas.microsoft.com/office/drawing/2014/main" id="{EFCDF398-B882-4485-970D-3A8183FF650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7340" y="2327677"/>
            <a:ext cx="860323"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ouse hunters tv show logo png">
            <a:extLst>
              <a:ext uri="{FF2B5EF4-FFF2-40B4-BE49-F238E27FC236}">
                <a16:creationId xmlns:a16="http://schemas.microsoft.com/office/drawing/2014/main" id="{EF34DE96-9CDB-47FA-9C7C-A33E717D341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308411" y="4541998"/>
            <a:ext cx="1295831" cy="2020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nthony bourdain parts unknown tv show logo png">
            <a:extLst>
              <a:ext uri="{FF2B5EF4-FFF2-40B4-BE49-F238E27FC236}">
                <a16:creationId xmlns:a16="http://schemas.microsoft.com/office/drawing/2014/main" id="{C72D479E-AF16-40EB-804C-8321C968448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651921" y="4654280"/>
            <a:ext cx="1202334" cy="2950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he bachelorette tv show logo png">
            <a:extLst>
              <a:ext uri="{FF2B5EF4-FFF2-40B4-BE49-F238E27FC236}">
                <a16:creationId xmlns:a16="http://schemas.microsoft.com/office/drawing/2014/main" id="{5E68DD40-EE5A-42CE-8807-47859B26AFD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886955" y="4706363"/>
            <a:ext cx="1227486" cy="3452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keeping up with the kardashians tv show logo png">
            <a:extLst>
              <a:ext uri="{FF2B5EF4-FFF2-40B4-BE49-F238E27FC236}">
                <a16:creationId xmlns:a16="http://schemas.microsoft.com/office/drawing/2014/main" id="{0160FA3B-5ABC-44B4-9442-9F998385A19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578134" y="3607506"/>
            <a:ext cx="1226367" cy="3916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the super bowl tv show logo png">
            <a:extLst>
              <a:ext uri="{FF2B5EF4-FFF2-40B4-BE49-F238E27FC236}">
                <a16:creationId xmlns:a16="http://schemas.microsoft.com/office/drawing/2014/main" id="{D9A8F377-0288-4EE8-B373-0191535111EB}"/>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25516" t="2384" r="23398" b="4994"/>
          <a:stretch/>
        </p:blipFill>
        <p:spPr bwMode="auto">
          <a:xfrm>
            <a:off x="4077883" y="4656300"/>
            <a:ext cx="621436" cy="6337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the walking dead tv show logo png">
            <a:extLst>
              <a:ext uri="{FF2B5EF4-FFF2-40B4-BE49-F238E27FC236}">
                <a16:creationId xmlns:a16="http://schemas.microsoft.com/office/drawing/2014/main" id="{4F47A2E1-16BC-41BE-AE3E-F70544C55DE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29142" y="1366976"/>
            <a:ext cx="473399" cy="40670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empire tv show logo png">
            <a:extLst>
              <a:ext uri="{FF2B5EF4-FFF2-40B4-BE49-F238E27FC236}">
                <a16:creationId xmlns:a16="http://schemas.microsoft.com/office/drawing/2014/main" id="{AD3CBA07-7912-48AE-B804-A6E03991D4C6}"/>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44822" y="1393104"/>
            <a:ext cx="1016490" cy="3938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saturday night live tv show logo png">
            <a:extLst>
              <a:ext uri="{FF2B5EF4-FFF2-40B4-BE49-F238E27FC236}">
                <a16:creationId xmlns:a16="http://schemas.microsoft.com/office/drawing/2014/main" id="{E74C52B1-5728-4773-A37D-7D7B163860F2}"/>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2017881" y="1415432"/>
            <a:ext cx="629695" cy="39527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inside amy schumer tv show logo png">
            <a:extLst>
              <a:ext uri="{FF2B5EF4-FFF2-40B4-BE49-F238E27FC236}">
                <a16:creationId xmlns:a16="http://schemas.microsoft.com/office/drawing/2014/main" id="{517542AE-11E7-43C1-842D-1F5166FB199E}"/>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156930" y="2243524"/>
            <a:ext cx="683581" cy="4192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atlanta tv show logo png">
            <a:extLst>
              <a:ext uri="{FF2B5EF4-FFF2-40B4-BE49-F238E27FC236}">
                <a16:creationId xmlns:a16="http://schemas.microsoft.com/office/drawing/2014/main" id="{112D8C20-59DB-4E24-9A37-1925FB663F58}"/>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1994948" y="2579150"/>
            <a:ext cx="1173332" cy="1732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the office tv show logo png">
            <a:extLst>
              <a:ext uri="{FF2B5EF4-FFF2-40B4-BE49-F238E27FC236}">
                <a16:creationId xmlns:a16="http://schemas.microsoft.com/office/drawing/2014/main" id="{23EE89D5-189C-4872-AEE8-4E6D35EE46D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22592" y="5314646"/>
            <a:ext cx="1136342" cy="19313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the oscars tv show logo png">
            <a:extLst>
              <a:ext uri="{FF2B5EF4-FFF2-40B4-BE49-F238E27FC236}">
                <a16:creationId xmlns:a16="http://schemas.microsoft.com/office/drawing/2014/main" id="{778CE0AA-9687-4E06-8785-8D321B4EF2ED}"/>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290135" y="4134185"/>
            <a:ext cx="1113398" cy="31361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world series tv show logo png">
            <a:extLst>
              <a:ext uri="{FF2B5EF4-FFF2-40B4-BE49-F238E27FC236}">
                <a16:creationId xmlns:a16="http://schemas.microsoft.com/office/drawing/2014/main" id="{69BD5FB8-42EE-494E-BED0-94E69EAD834F}"/>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166548" y="2360840"/>
            <a:ext cx="1038687" cy="3384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world series 2017 tv show logo png">
            <a:extLst>
              <a:ext uri="{FF2B5EF4-FFF2-40B4-BE49-F238E27FC236}">
                <a16:creationId xmlns:a16="http://schemas.microsoft.com/office/drawing/2014/main" id="{F82C2151-7ECD-4B6A-8783-C83C2512062E}"/>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760902" y="1260297"/>
            <a:ext cx="466756" cy="57676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wwe monday night raw tv show logo png">
            <a:extLst>
              <a:ext uri="{FF2B5EF4-FFF2-40B4-BE49-F238E27FC236}">
                <a16:creationId xmlns:a16="http://schemas.microsoft.com/office/drawing/2014/main" id="{FA152098-13FF-44C1-A224-063EFBAA2B52}"/>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280538" y="2433192"/>
            <a:ext cx="595215" cy="37506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pretty little liars tv show logo png">
            <a:extLst>
              <a:ext uri="{FF2B5EF4-FFF2-40B4-BE49-F238E27FC236}">
                <a16:creationId xmlns:a16="http://schemas.microsoft.com/office/drawing/2014/main" id="{33EC1FCC-E480-4F7A-943E-C0D369576567}"/>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245329" y="1382993"/>
            <a:ext cx="1127464" cy="34626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k.c. undercover tv show logo png">
            <a:extLst>
              <a:ext uri="{FF2B5EF4-FFF2-40B4-BE49-F238E27FC236}">
                <a16:creationId xmlns:a16="http://schemas.microsoft.com/office/drawing/2014/main" id="{C71C205C-CF17-4E15-BABD-37FA7173979F}"/>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t="-2028"/>
          <a:stretch/>
        </p:blipFill>
        <p:spPr bwMode="auto">
          <a:xfrm>
            <a:off x="3856373" y="3650727"/>
            <a:ext cx="655484" cy="46421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the real housewives of new york">
            <a:extLst>
              <a:ext uri="{FF2B5EF4-FFF2-40B4-BE49-F238E27FC236}">
                <a16:creationId xmlns:a16="http://schemas.microsoft.com/office/drawing/2014/main" id="{FED8D6F9-8027-4D41-92FE-70886D8F39DD}"/>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5251849" y="4921204"/>
            <a:ext cx="1271462" cy="39422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the apprentice tv show png">
            <a:extLst>
              <a:ext uri="{FF2B5EF4-FFF2-40B4-BE49-F238E27FC236}">
                <a16:creationId xmlns:a16="http://schemas.microsoft.com/office/drawing/2014/main" id="{0F04C98C-00E4-4DDE-9186-EBBF37A56141}"/>
              </a:ext>
            </a:extLst>
          </p:cNvPr>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a:stretch/>
        </p:blipFill>
        <p:spPr bwMode="auto">
          <a:xfrm>
            <a:off x="343604" y="4804784"/>
            <a:ext cx="1063149" cy="41164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basketball wives tv show logo png">
            <a:extLst>
              <a:ext uri="{FF2B5EF4-FFF2-40B4-BE49-F238E27FC236}">
                <a16:creationId xmlns:a16="http://schemas.microsoft.com/office/drawing/2014/main" id="{E2FC8E20-A578-42B4-82CB-64048EEAD3A2}"/>
              </a:ext>
            </a:extLst>
          </p:cNvPr>
          <p:cNvPicPr>
            <a:picLocks noChangeAspect="1" noChangeArrowheads="1"/>
          </p:cNvPicPr>
          <p:nvPr/>
        </p:nvPicPr>
        <p:blipFill rotWithShape="1">
          <a:blip r:embed="rId31" cstate="screen">
            <a:extLst>
              <a:ext uri="{28A0092B-C50C-407E-A947-70E740481C1C}">
                <a14:useLocalDpi xmlns:a14="http://schemas.microsoft.com/office/drawing/2010/main"/>
              </a:ext>
            </a:extLst>
          </a:blip>
          <a:srcRect/>
          <a:stretch/>
        </p:blipFill>
        <p:spPr bwMode="auto">
          <a:xfrm>
            <a:off x="1557337" y="3696162"/>
            <a:ext cx="944046" cy="619081"/>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love &amp; hip hop: atlanta tv show logo png">
            <a:extLst>
              <a:ext uri="{FF2B5EF4-FFF2-40B4-BE49-F238E27FC236}">
                <a16:creationId xmlns:a16="http://schemas.microsoft.com/office/drawing/2014/main" id="{8C8D2750-38DE-474A-B772-FF682E4D4F8D}"/>
              </a:ext>
            </a:extLst>
          </p:cNvPr>
          <p:cNvPicPr>
            <a:picLocks noChangeAspect="1" noChangeArrowheads="1"/>
          </p:cNvPicPr>
          <p:nvPr/>
        </p:nvPicPr>
        <p:blipFill rotWithShape="1">
          <a:blip r:embed="rId32" cstate="screen">
            <a:extLst>
              <a:ext uri="{28A0092B-C50C-407E-A947-70E740481C1C}">
                <a14:useLocalDpi xmlns:a14="http://schemas.microsoft.com/office/drawing/2010/main"/>
              </a:ext>
            </a:extLst>
          </a:blip>
          <a:srcRect/>
          <a:stretch/>
        </p:blipFill>
        <p:spPr bwMode="auto">
          <a:xfrm>
            <a:off x="5006185" y="2255632"/>
            <a:ext cx="727916" cy="377842"/>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seinfeld tv show logo png">
            <a:extLst>
              <a:ext uri="{FF2B5EF4-FFF2-40B4-BE49-F238E27FC236}">
                <a16:creationId xmlns:a16="http://schemas.microsoft.com/office/drawing/2014/main" id="{28831D8F-08A6-4D83-A76B-5E411DC51912}"/>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536522" y="5274647"/>
            <a:ext cx="665825" cy="28759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parks &amp; recreation tv show logo png">
            <a:extLst>
              <a:ext uri="{FF2B5EF4-FFF2-40B4-BE49-F238E27FC236}">
                <a16:creationId xmlns:a16="http://schemas.microsoft.com/office/drawing/2014/main" id="{C3DA5AFD-93ED-4F0B-8096-F8DC3A552939}"/>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2247551" y="5158400"/>
            <a:ext cx="1093433" cy="42370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Image result for sons of anarchy tv show logo png">
            <a:extLst>
              <a:ext uri="{FF2B5EF4-FFF2-40B4-BE49-F238E27FC236}">
                <a16:creationId xmlns:a16="http://schemas.microsoft.com/office/drawing/2014/main" id="{E982BAB3-F2BF-449B-899E-61A2D21784BA}"/>
              </a:ext>
            </a:extLst>
          </p:cNvPr>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3350526" y="5350627"/>
            <a:ext cx="1084555" cy="152146"/>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Image result for teen mom tv show logo png">
            <a:extLst>
              <a:ext uri="{FF2B5EF4-FFF2-40B4-BE49-F238E27FC236}">
                <a16:creationId xmlns:a16="http://schemas.microsoft.com/office/drawing/2014/main" id="{4804F906-917A-414C-B278-331352399572}"/>
              </a:ext>
            </a:extLst>
          </p:cNvPr>
          <p:cNvPicPr>
            <a:picLocks noChangeAspect="1" noChangeArrowheads="1"/>
          </p:cNvPicPr>
          <p:nvPr/>
        </p:nvPicPr>
        <p:blipFill rotWithShape="1">
          <a:blip r:embed="rId36" cstate="screen">
            <a:extLst>
              <a:ext uri="{28A0092B-C50C-407E-A947-70E740481C1C}">
                <a14:useLocalDpi xmlns:a14="http://schemas.microsoft.com/office/drawing/2010/main"/>
              </a:ext>
            </a:extLst>
          </a:blip>
          <a:srcRect/>
          <a:stretch/>
        </p:blipFill>
        <p:spPr bwMode="auto">
          <a:xfrm>
            <a:off x="5736339" y="2211033"/>
            <a:ext cx="671178" cy="46501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mr. robot tv show logo png">
            <a:extLst>
              <a:ext uri="{FF2B5EF4-FFF2-40B4-BE49-F238E27FC236}">
                <a16:creationId xmlns:a16="http://schemas.microsoft.com/office/drawing/2014/main" id="{5595C458-52FA-4F7A-AFEC-198B16DF037C}"/>
              </a:ext>
            </a:extLst>
          </p:cNvPr>
          <p:cNvPicPr>
            <a:picLocks noChangeAspect="1" noChangeArrowheads="1"/>
          </p:cNvPicPr>
          <p:nvPr/>
        </p:nvPicPr>
        <p:blipFill rotWithShape="1">
          <a:blip r:embed="rId37" cstate="screen">
            <a:extLst>
              <a:ext uri="{28A0092B-C50C-407E-A947-70E740481C1C}">
                <a14:useLocalDpi xmlns:a14="http://schemas.microsoft.com/office/drawing/2010/main"/>
              </a:ext>
            </a:extLst>
          </a:blip>
          <a:srcRect/>
          <a:stretch/>
        </p:blipFill>
        <p:spPr bwMode="auto">
          <a:xfrm>
            <a:off x="4399601" y="1490730"/>
            <a:ext cx="1155558" cy="207468"/>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Image result for scandal tv show logo png">
            <a:extLst>
              <a:ext uri="{FF2B5EF4-FFF2-40B4-BE49-F238E27FC236}">
                <a16:creationId xmlns:a16="http://schemas.microsoft.com/office/drawing/2014/main" id="{EC3178AD-E507-48AD-A03A-57221B7938A1}"/>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7899117" y="1502163"/>
            <a:ext cx="996308" cy="175771"/>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Image result for mad men tv show logo png">
            <a:extLst>
              <a:ext uri="{FF2B5EF4-FFF2-40B4-BE49-F238E27FC236}">
                <a16:creationId xmlns:a16="http://schemas.microsoft.com/office/drawing/2014/main" id="{44DA426C-5B8F-481C-A11C-BC1561D6EEFE}"/>
              </a:ext>
            </a:extLst>
          </p:cNvPr>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a:stretch/>
        </p:blipFill>
        <p:spPr bwMode="auto">
          <a:xfrm>
            <a:off x="5685742" y="5321283"/>
            <a:ext cx="813338" cy="195014"/>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modern family tv show logo png">
            <a:extLst>
              <a:ext uri="{FF2B5EF4-FFF2-40B4-BE49-F238E27FC236}">
                <a16:creationId xmlns:a16="http://schemas.microsoft.com/office/drawing/2014/main" id="{CE1F69BD-5D26-4D4E-BD85-8669C83872BB}"/>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96906" y="3027690"/>
            <a:ext cx="1180730" cy="238606"/>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Image result for breaking bad tv show logo png">
            <a:extLst>
              <a:ext uri="{FF2B5EF4-FFF2-40B4-BE49-F238E27FC236}">
                <a16:creationId xmlns:a16="http://schemas.microsoft.com/office/drawing/2014/main" id="{503F4E35-5588-46E4-A12E-C5D485D67D1D}"/>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7031113" y="5175370"/>
            <a:ext cx="843379" cy="50266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the tonight show tv show logo png">
            <a:extLst>
              <a:ext uri="{FF2B5EF4-FFF2-40B4-BE49-F238E27FC236}">
                <a16:creationId xmlns:a16="http://schemas.microsoft.com/office/drawing/2014/main" id="{926BF177-AB68-4FC9-813A-43D583D611E8}"/>
              </a:ext>
            </a:extLst>
          </p:cNvPr>
          <p:cNvPicPr>
            <a:picLocks noChangeAspect="1" noChangeArrowheads="1"/>
          </p:cNvPicPr>
          <p:nvPr/>
        </p:nvPicPr>
        <p:blipFill rotWithShape="1">
          <a:blip r:embed="rId42" cstate="screen">
            <a:extLst>
              <a:ext uri="{28A0092B-C50C-407E-A947-70E740481C1C}">
                <a14:useLocalDpi xmlns:a14="http://schemas.microsoft.com/office/drawing/2010/main"/>
              </a:ext>
            </a:extLst>
          </a:blip>
          <a:srcRect/>
          <a:stretch/>
        </p:blipFill>
        <p:spPr bwMode="auto">
          <a:xfrm>
            <a:off x="4589669" y="3613484"/>
            <a:ext cx="570606" cy="546898"/>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Image result for the daily show tv show logo png">
            <a:extLst>
              <a:ext uri="{FF2B5EF4-FFF2-40B4-BE49-F238E27FC236}">
                <a16:creationId xmlns:a16="http://schemas.microsoft.com/office/drawing/2014/main" id="{04E3E373-3309-49B6-9852-0FB8F9F4B865}"/>
              </a:ext>
            </a:extLst>
          </p:cNvPr>
          <p:cNvPicPr>
            <a:picLocks noChangeAspect="1" noChangeArrowheads="1"/>
          </p:cNvPicPr>
          <p:nvPr/>
        </p:nvPicPr>
        <p:blipFill rotWithShape="1">
          <a:blip r:embed="rId43" cstate="screen">
            <a:extLst>
              <a:ext uri="{28A0092B-C50C-407E-A947-70E740481C1C}">
                <a14:useLocalDpi xmlns:a14="http://schemas.microsoft.com/office/drawing/2010/main"/>
              </a:ext>
            </a:extLst>
          </a:blip>
          <a:srcRect/>
          <a:stretch/>
        </p:blipFill>
        <p:spPr bwMode="auto">
          <a:xfrm>
            <a:off x="6432540" y="2215203"/>
            <a:ext cx="1138633" cy="293850"/>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Image result for world dance tv show logo png">
            <a:extLst>
              <a:ext uri="{FF2B5EF4-FFF2-40B4-BE49-F238E27FC236}">
                <a16:creationId xmlns:a16="http://schemas.microsoft.com/office/drawing/2014/main" id="{B436705F-519A-4567-9333-798BE1CE6A2C}"/>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1406753" y="4336647"/>
            <a:ext cx="982019" cy="273806"/>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Image result for america's got talent tv show logo png">
            <a:extLst>
              <a:ext uri="{FF2B5EF4-FFF2-40B4-BE49-F238E27FC236}">
                <a16:creationId xmlns:a16="http://schemas.microsoft.com/office/drawing/2014/main" id="{7F15B36B-B1EE-45FA-A36B-F0973558B9AD}"/>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5567784" y="1427256"/>
            <a:ext cx="1136342" cy="323147"/>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Image result for dance moms tv show logo png">
            <a:extLst>
              <a:ext uri="{FF2B5EF4-FFF2-40B4-BE49-F238E27FC236}">
                <a16:creationId xmlns:a16="http://schemas.microsoft.com/office/drawing/2014/main" id="{39A8AE81-C1DE-4227-BBC1-F68C063A6646}"/>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1579905" y="3020490"/>
            <a:ext cx="1244883" cy="244222"/>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real housewives of atlanta tv show logo png">
            <a:extLst>
              <a:ext uri="{FF2B5EF4-FFF2-40B4-BE49-F238E27FC236}">
                <a16:creationId xmlns:a16="http://schemas.microsoft.com/office/drawing/2014/main" id="{971387E0-013D-4AA1-90DF-BF04D1FCC37E}"/>
              </a:ext>
            </a:extLst>
          </p:cNvPr>
          <p:cNvPicPr>
            <a:picLocks noChangeAspect="1" noChangeArrowheads="1"/>
          </p:cNvPicPr>
          <p:nvPr/>
        </p:nvPicPr>
        <p:blipFill rotWithShape="1">
          <a:blip r:embed="rId47" cstate="screen">
            <a:extLst>
              <a:ext uri="{28A0092B-C50C-407E-A947-70E740481C1C}">
                <a14:useLocalDpi xmlns:a14="http://schemas.microsoft.com/office/drawing/2010/main"/>
              </a:ext>
            </a:extLst>
          </a:blip>
          <a:srcRect/>
          <a:stretch/>
        </p:blipFill>
        <p:spPr bwMode="auto">
          <a:xfrm>
            <a:off x="219013" y="3258759"/>
            <a:ext cx="1385229" cy="440481"/>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Image result for american horror story tv show logo png">
            <a:extLst>
              <a:ext uri="{FF2B5EF4-FFF2-40B4-BE49-F238E27FC236}">
                <a16:creationId xmlns:a16="http://schemas.microsoft.com/office/drawing/2014/main" id="{9853BA30-228D-4B3B-9B6E-C716A109F71D}"/>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7786496" y="1804468"/>
            <a:ext cx="1109709" cy="355068"/>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Image result for project runway tv show logo png">
            <a:extLst>
              <a:ext uri="{FF2B5EF4-FFF2-40B4-BE49-F238E27FC236}">
                <a16:creationId xmlns:a16="http://schemas.microsoft.com/office/drawing/2014/main" id="{19706B8D-0262-406C-A785-6C4D89D6B263}"/>
              </a:ext>
            </a:extLst>
          </p:cNvPr>
          <p:cNvPicPr>
            <a:picLocks noChangeAspect="1" noChangeArrowheads="1"/>
          </p:cNvPicPr>
          <p:nvPr/>
        </p:nvPicPr>
        <p:blipFill rotWithShape="1">
          <a:blip r:embed="rId49" cstate="screen">
            <a:extLst>
              <a:ext uri="{28A0092B-C50C-407E-A947-70E740481C1C}">
                <a14:useLocalDpi xmlns:a14="http://schemas.microsoft.com/office/drawing/2010/main"/>
              </a:ext>
            </a:extLst>
          </a:blip>
          <a:srcRect/>
          <a:stretch/>
        </p:blipFill>
        <p:spPr bwMode="auto">
          <a:xfrm>
            <a:off x="1607768" y="3301104"/>
            <a:ext cx="1386512" cy="436317"/>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Image result for csi tv show logo png">
            <a:extLst>
              <a:ext uri="{FF2B5EF4-FFF2-40B4-BE49-F238E27FC236}">
                <a16:creationId xmlns:a16="http://schemas.microsoft.com/office/drawing/2014/main" id="{8E861CD9-77C2-462D-880A-18544C7F1650}"/>
              </a:ext>
            </a:extLst>
          </p:cNvPr>
          <p:cNvPicPr>
            <a:picLocks noChangeAspect="1" noChangeArrowheads="1"/>
          </p:cNvPicPr>
          <p:nvPr/>
        </p:nvPicPr>
        <p:blipFill rotWithShape="1">
          <a:blip r:embed="rId50" cstate="screen">
            <a:extLst>
              <a:ext uri="{28A0092B-C50C-407E-A947-70E740481C1C}">
                <a14:useLocalDpi xmlns:a14="http://schemas.microsoft.com/office/drawing/2010/main"/>
              </a:ext>
            </a:extLst>
          </a:blip>
          <a:srcRect/>
          <a:stretch/>
        </p:blipFill>
        <p:spPr bwMode="auto">
          <a:xfrm>
            <a:off x="2813893" y="2784753"/>
            <a:ext cx="841868" cy="431797"/>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Image result for ncis tv show logo png">
            <a:extLst>
              <a:ext uri="{FF2B5EF4-FFF2-40B4-BE49-F238E27FC236}">
                <a16:creationId xmlns:a16="http://schemas.microsoft.com/office/drawing/2014/main" id="{94444D12-C640-4C79-9B06-84DE9144F938}"/>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2962488" y="3311059"/>
            <a:ext cx="1076420" cy="284242"/>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Image result for the late show with stephen colbert tv show logo png">
            <a:extLst>
              <a:ext uri="{FF2B5EF4-FFF2-40B4-BE49-F238E27FC236}">
                <a16:creationId xmlns:a16="http://schemas.microsoft.com/office/drawing/2014/main" id="{AFB0837D-687C-48D6-B435-12048F83E6BB}"/>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2453986" y="4012633"/>
            <a:ext cx="593084" cy="575317"/>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Image result for the late late show with james corden tv show logo png">
            <a:extLst>
              <a:ext uri="{FF2B5EF4-FFF2-40B4-BE49-F238E27FC236}">
                <a16:creationId xmlns:a16="http://schemas.microsoft.com/office/drawing/2014/main" id="{09E9BF15-5312-4AEE-B427-D908EE0EFA58}"/>
              </a:ext>
            </a:extLst>
          </p:cNvPr>
          <p:cNvPicPr>
            <a:picLocks noChangeAspect="1" noChangeArrowheads="1"/>
          </p:cNvPicPr>
          <p:nvPr/>
        </p:nvPicPr>
        <p:blipFill rotWithShape="1">
          <a:blip r:embed="rId53" cstate="screen">
            <a:extLst>
              <a:ext uri="{28A0092B-C50C-407E-A947-70E740481C1C}">
                <a14:useLocalDpi xmlns:a14="http://schemas.microsoft.com/office/drawing/2010/main"/>
              </a:ext>
            </a:extLst>
          </a:blip>
          <a:srcRect/>
          <a:stretch/>
        </p:blipFill>
        <p:spPr bwMode="auto">
          <a:xfrm>
            <a:off x="7478447" y="2946815"/>
            <a:ext cx="660474" cy="586703"/>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Image result for jimmy kimmel live tv show logo png">
            <a:extLst>
              <a:ext uri="{FF2B5EF4-FFF2-40B4-BE49-F238E27FC236}">
                <a16:creationId xmlns:a16="http://schemas.microsoft.com/office/drawing/2014/main" id="{4B58846F-4208-4079-B2C9-9211585D4554}"/>
              </a:ext>
            </a:extLst>
          </p:cNvPr>
          <p:cNvPicPr>
            <a:picLocks noChangeAspect="1" noChangeArrowheads="1"/>
          </p:cNvPicPr>
          <p:nvPr/>
        </p:nvPicPr>
        <p:blipFill rotWithShape="1">
          <a:blip r:embed="rId54" cstate="screen">
            <a:extLst>
              <a:ext uri="{28A0092B-C50C-407E-A947-70E740481C1C}">
                <a14:useLocalDpi xmlns:a14="http://schemas.microsoft.com/office/drawing/2010/main"/>
              </a:ext>
            </a:extLst>
          </a:blip>
          <a:srcRect/>
          <a:stretch/>
        </p:blipFill>
        <p:spPr bwMode="auto">
          <a:xfrm>
            <a:off x="3724114" y="2826881"/>
            <a:ext cx="1012054" cy="448278"/>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Image result for friends tv show logo png">
            <a:extLst>
              <a:ext uri="{FF2B5EF4-FFF2-40B4-BE49-F238E27FC236}">
                <a16:creationId xmlns:a16="http://schemas.microsoft.com/office/drawing/2014/main" id="{27D01B6A-5D23-4C5A-838D-2957253F8DEC}"/>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4478392" y="5322108"/>
            <a:ext cx="1091953" cy="180665"/>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Image result for rupaul's drag race tv show logo png">
            <a:extLst>
              <a:ext uri="{FF2B5EF4-FFF2-40B4-BE49-F238E27FC236}">
                <a16:creationId xmlns:a16="http://schemas.microsoft.com/office/drawing/2014/main" id="{29E6A8F6-4621-4822-A6BB-C42D898359A6}"/>
              </a:ext>
            </a:extLst>
          </p:cNvPr>
          <p:cNvPicPr>
            <a:picLocks noChangeAspect="1" noChangeArrowheads="1"/>
          </p:cNvPicPr>
          <p:nvPr/>
        </p:nvPicPr>
        <p:blipFill rotWithShape="1">
          <a:blip r:embed="rId56" cstate="screen">
            <a:extLst>
              <a:ext uri="{28A0092B-C50C-407E-A947-70E740481C1C}">
                <a14:useLocalDpi xmlns:a14="http://schemas.microsoft.com/office/drawing/2010/main"/>
              </a:ext>
            </a:extLst>
          </a:blip>
          <a:srcRect/>
          <a:stretch/>
        </p:blipFill>
        <p:spPr bwMode="auto">
          <a:xfrm>
            <a:off x="3683627" y="4407373"/>
            <a:ext cx="802353" cy="349401"/>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Image result for wahlburgers tv show logo png">
            <a:extLst>
              <a:ext uri="{FF2B5EF4-FFF2-40B4-BE49-F238E27FC236}">
                <a16:creationId xmlns:a16="http://schemas.microsoft.com/office/drawing/2014/main" id="{84944C81-418D-4569-AB20-00FA69A54A4D}"/>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4747197" y="2788414"/>
            <a:ext cx="1120065" cy="434025"/>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Image result for ufc tv show logo png">
            <a:extLst>
              <a:ext uri="{FF2B5EF4-FFF2-40B4-BE49-F238E27FC236}">
                <a16:creationId xmlns:a16="http://schemas.microsoft.com/office/drawing/2014/main" id="{5EE7843E-94EE-44BD-81F8-F124B8377A20}"/>
              </a:ext>
            </a:extLst>
          </p:cNvPr>
          <p:cNvPicPr>
            <a:picLocks noChangeAspect="1" noChangeArrowheads="1"/>
          </p:cNvPicPr>
          <p:nvPr/>
        </p:nvPicPr>
        <p:blipFill rotWithShape="1">
          <a:blip r:embed="rId58" cstate="screen">
            <a:extLst>
              <a:ext uri="{28A0092B-C50C-407E-A947-70E740481C1C}">
                <a14:useLocalDpi xmlns:a14="http://schemas.microsoft.com/office/drawing/2010/main"/>
              </a:ext>
            </a:extLst>
          </a:blip>
          <a:srcRect/>
          <a:stretch/>
        </p:blipFill>
        <p:spPr bwMode="auto">
          <a:xfrm>
            <a:off x="3111828" y="3926114"/>
            <a:ext cx="745524" cy="295241"/>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Image result for tosh.o tv show logo png">
            <a:extLst>
              <a:ext uri="{FF2B5EF4-FFF2-40B4-BE49-F238E27FC236}">
                <a16:creationId xmlns:a16="http://schemas.microsoft.com/office/drawing/2014/main" id="{03A79267-DB66-4D74-BE35-90677EAB070A}"/>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4192049" y="3315024"/>
            <a:ext cx="896645" cy="237549"/>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Image result for pj masks tv show logo png">
            <a:extLst>
              <a:ext uri="{FF2B5EF4-FFF2-40B4-BE49-F238E27FC236}">
                <a16:creationId xmlns:a16="http://schemas.microsoft.com/office/drawing/2014/main" id="{06286C32-F419-413A-9B88-25295CD9CF49}"/>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5137470" y="3248793"/>
            <a:ext cx="942165" cy="309307"/>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Image result for doc mcstuffins tv show logo png">
            <a:extLst>
              <a:ext uri="{FF2B5EF4-FFF2-40B4-BE49-F238E27FC236}">
                <a16:creationId xmlns:a16="http://schemas.microsoft.com/office/drawing/2014/main" id="{A86F0BA3-BC8F-41C4-AAF0-63FF9007275D}"/>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8179701" y="2833181"/>
            <a:ext cx="753071" cy="724919"/>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Image result for impractical jokers tv show logo png">
            <a:extLst>
              <a:ext uri="{FF2B5EF4-FFF2-40B4-BE49-F238E27FC236}">
                <a16:creationId xmlns:a16="http://schemas.microsoft.com/office/drawing/2014/main" id="{05C4B5C4-DB50-4BAA-B22C-4BD4DB9D54F0}"/>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5058297" y="3685384"/>
            <a:ext cx="1094403" cy="424081"/>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Image result for the price is right tv show logo png">
            <a:extLst>
              <a:ext uri="{FF2B5EF4-FFF2-40B4-BE49-F238E27FC236}">
                <a16:creationId xmlns:a16="http://schemas.microsoft.com/office/drawing/2014/main" id="{726FC804-94CD-4606-84D2-0F8DAE238BA5}"/>
              </a:ext>
            </a:extLst>
          </p:cNvPr>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8212736" y="4493776"/>
            <a:ext cx="657652" cy="734611"/>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Image result for the simpsons tv show logo png">
            <a:extLst>
              <a:ext uri="{FF2B5EF4-FFF2-40B4-BE49-F238E27FC236}">
                <a16:creationId xmlns:a16="http://schemas.microsoft.com/office/drawing/2014/main" id="{05747306-A840-424E-84FE-DE738D470B57}"/>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7875818" y="5207636"/>
            <a:ext cx="1020387" cy="395400"/>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Image result for american ninja warrior tv show logo png">
            <a:extLst>
              <a:ext uri="{FF2B5EF4-FFF2-40B4-BE49-F238E27FC236}">
                <a16:creationId xmlns:a16="http://schemas.microsoft.com/office/drawing/2014/main" id="{4740D273-664D-4315-9EBE-4E011E1630D8}"/>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8188579" y="4107884"/>
            <a:ext cx="731438" cy="361656"/>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Image result for iron chef america tv show logo png">
            <a:extLst>
              <a:ext uri="{FF2B5EF4-FFF2-40B4-BE49-F238E27FC236}">
                <a16:creationId xmlns:a16="http://schemas.microsoft.com/office/drawing/2014/main" id="{E2B3C6DA-E3EA-4CB8-B61B-F2C332D737C9}"/>
              </a:ext>
            </a:extLst>
          </p:cNvPr>
          <p:cNvPicPr>
            <a:picLocks noChangeAspect="1" noChangeArrowheads="1"/>
          </p:cNvPicPr>
          <p:nvPr/>
        </p:nvPicPr>
        <p:blipFill>
          <a:blip r:embed="rId66" cstate="screen">
            <a:extLst>
              <a:ext uri="{28A0092B-C50C-407E-A947-70E740481C1C}">
                <a14:useLocalDpi xmlns:a14="http://schemas.microsoft.com/office/drawing/2010/main"/>
              </a:ext>
            </a:extLst>
          </a:blip>
          <a:srcRect/>
          <a:stretch>
            <a:fillRect/>
          </a:stretch>
        </p:blipFill>
        <p:spPr bwMode="auto">
          <a:xfrm>
            <a:off x="4527365" y="4372927"/>
            <a:ext cx="896671" cy="347460"/>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Image result for the today show tv show logo png">
            <a:extLst>
              <a:ext uri="{FF2B5EF4-FFF2-40B4-BE49-F238E27FC236}">
                <a16:creationId xmlns:a16="http://schemas.microsoft.com/office/drawing/2014/main" id="{68F80B7A-537F-43C5-BD15-D0D814752A39}"/>
              </a:ext>
            </a:extLst>
          </p:cNvPr>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7443430" y="3973124"/>
            <a:ext cx="662380" cy="501051"/>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Image result for diners, drive-ins and dives tv show logo png">
            <a:extLst>
              <a:ext uri="{FF2B5EF4-FFF2-40B4-BE49-F238E27FC236}">
                <a16:creationId xmlns:a16="http://schemas.microsoft.com/office/drawing/2014/main" id="{0CE2FA20-6C60-4B98-AD5F-9FBA6E0758A2}"/>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7647071" y="2249902"/>
            <a:ext cx="1280010" cy="303221"/>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Image result for paw patrol tv show logo png">
            <a:extLst>
              <a:ext uri="{FF2B5EF4-FFF2-40B4-BE49-F238E27FC236}">
                <a16:creationId xmlns:a16="http://schemas.microsoft.com/office/drawing/2014/main" id="{4BD282AD-B687-4D4F-A16A-F1672538BD1C}"/>
              </a:ext>
            </a:extLst>
          </p:cNvPr>
          <p:cNvPicPr>
            <a:picLocks noChangeAspect="1" noChangeArrowheads="1"/>
          </p:cNvPicPr>
          <p:nvPr/>
        </p:nvPicPr>
        <p:blipFill>
          <a:blip r:embed="rId69" cstate="screen">
            <a:extLst>
              <a:ext uri="{28A0092B-C50C-407E-A947-70E740481C1C}">
                <a14:useLocalDpi xmlns:a14="http://schemas.microsoft.com/office/drawing/2010/main"/>
              </a:ext>
            </a:extLst>
          </a:blip>
          <a:srcRect/>
          <a:stretch>
            <a:fillRect/>
          </a:stretch>
        </p:blipFill>
        <p:spPr bwMode="auto">
          <a:xfrm>
            <a:off x="5445224" y="4372927"/>
            <a:ext cx="603537" cy="519500"/>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descr="Image result for rick and morty tv show logo png">
            <a:extLst>
              <a:ext uri="{FF2B5EF4-FFF2-40B4-BE49-F238E27FC236}">
                <a16:creationId xmlns:a16="http://schemas.microsoft.com/office/drawing/2014/main" id="{60232187-B6D0-47B2-9E42-6360763B4224}"/>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6752789" y="1376227"/>
            <a:ext cx="1133703" cy="368180"/>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Image result for million dollar listing new york tv show logo png">
            <a:extLst>
              <a:ext uri="{FF2B5EF4-FFF2-40B4-BE49-F238E27FC236}">
                <a16:creationId xmlns:a16="http://schemas.microsoft.com/office/drawing/2014/main" id="{2E49022E-1126-48AB-A4B7-E70233BFCCB3}"/>
              </a:ext>
            </a:extLst>
          </p:cNvPr>
          <p:cNvPicPr>
            <a:picLocks noChangeAspect="1" noChangeArrowheads="1"/>
          </p:cNvPicPr>
          <p:nvPr/>
        </p:nvPicPr>
        <p:blipFill rotWithShape="1">
          <a:blip r:embed="rId71" cstate="screen">
            <a:extLst>
              <a:ext uri="{28A0092B-C50C-407E-A947-70E740481C1C}">
                <a14:useLocalDpi xmlns:a14="http://schemas.microsoft.com/office/drawing/2010/main"/>
              </a:ext>
            </a:extLst>
          </a:blip>
          <a:srcRect/>
          <a:stretch/>
        </p:blipFill>
        <p:spPr bwMode="auto">
          <a:xfrm>
            <a:off x="8007582" y="3581550"/>
            <a:ext cx="939286" cy="441518"/>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descr="Image result for pawn stars tv show logo png">
            <a:extLst>
              <a:ext uri="{FF2B5EF4-FFF2-40B4-BE49-F238E27FC236}">
                <a16:creationId xmlns:a16="http://schemas.microsoft.com/office/drawing/2014/main" id="{D285D70B-CE49-4886-AF5B-E2A2CDE38A92}"/>
              </a:ext>
            </a:extLst>
          </p:cNvPr>
          <p:cNvPicPr>
            <a:picLocks noChangeAspect="1" noChangeArrowheads="1"/>
          </p:cNvPicPr>
          <p:nvPr/>
        </p:nvPicPr>
        <p:blipFill>
          <a:blip r:embed="rId72" cstate="screen">
            <a:extLst>
              <a:ext uri="{28A0092B-C50C-407E-A947-70E740481C1C}">
                <a14:useLocalDpi xmlns:a14="http://schemas.microsoft.com/office/drawing/2010/main"/>
              </a:ext>
            </a:extLst>
          </a:blip>
          <a:srcRect/>
          <a:stretch>
            <a:fillRect/>
          </a:stretch>
        </p:blipFill>
        <p:spPr bwMode="auto">
          <a:xfrm>
            <a:off x="6944423" y="3610924"/>
            <a:ext cx="1037103" cy="401877"/>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Image result for deadliest catch tv show logo png">
            <a:extLst>
              <a:ext uri="{FF2B5EF4-FFF2-40B4-BE49-F238E27FC236}">
                <a16:creationId xmlns:a16="http://schemas.microsoft.com/office/drawing/2014/main" id="{E6418F77-0FA2-4DA0-8E2C-D8E8FD4EF6EB}"/>
              </a:ext>
            </a:extLst>
          </p:cNvPr>
          <p:cNvPicPr>
            <a:picLocks noChangeAspect="1" noChangeArrowheads="1"/>
          </p:cNvPicPr>
          <p:nvPr/>
        </p:nvPicPr>
        <p:blipFill rotWithShape="1">
          <a:blip r:embed="rId73" cstate="screen">
            <a:extLst>
              <a:ext uri="{28A0092B-C50C-407E-A947-70E740481C1C}">
                <a14:useLocalDpi xmlns:a14="http://schemas.microsoft.com/office/drawing/2010/main"/>
              </a:ext>
            </a:extLst>
          </a:blip>
          <a:srcRect/>
          <a:stretch/>
        </p:blipFill>
        <p:spPr bwMode="auto">
          <a:xfrm>
            <a:off x="7413048" y="4828241"/>
            <a:ext cx="746092" cy="319494"/>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Image result for portlandia tv show logo png">
            <a:extLst>
              <a:ext uri="{FF2B5EF4-FFF2-40B4-BE49-F238E27FC236}">
                <a16:creationId xmlns:a16="http://schemas.microsoft.com/office/drawing/2014/main" id="{08129B50-4B00-437E-A827-92F75F75FC1E}"/>
              </a:ext>
            </a:extLst>
          </p:cNvPr>
          <p:cNvPicPr>
            <a:picLocks noChangeAspect="1" noChangeArrowheads="1"/>
          </p:cNvPicPr>
          <p:nvPr/>
        </p:nvPicPr>
        <p:blipFill rotWithShape="1">
          <a:blip r:embed="rId74" cstate="screen">
            <a:extLst>
              <a:ext uri="{28A0092B-C50C-407E-A947-70E740481C1C}">
                <a14:useLocalDpi xmlns:a14="http://schemas.microsoft.com/office/drawing/2010/main"/>
              </a:ext>
            </a:extLst>
          </a:blip>
          <a:srcRect/>
          <a:stretch/>
        </p:blipFill>
        <p:spPr bwMode="auto">
          <a:xfrm>
            <a:off x="3337858" y="1793796"/>
            <a:ext cx="1216621" cy="252404"/>
          </a:xfrm>
          <a:prstGeom prst="rect">
            <a:avLst/>
          </a:prstGeom>
          <a:noFill/>
          <a:extLst>
            <a:ext uri="{909E8E84-426E-40DD-AFC4-6F175D3DCCD1}">
              <a14:hiddenFill xmlns:a14="http://schemas.microsoft.com/office/drawing/2010/main">
                <a:solidFill>
                  <a:srgbClr val="FFFFFF"/>
                </a:solidFill>
              </a14:hiddenFill>
            </a:ext>
          </a:extLst>
        </p:spPr>
      </p:pic>
      <p:pic>
        <p:nvPicPr>
          <p:cNvPr id="1154" name="Picture 130" descr="Image result for south park tv show logo png">
            <a:extLst>
              <a:ext uri="{FF2B5EF4-FFF2-40B4-BE49-F238E27FC236}">
                <a16:creationId xmlns:a16="http://schemas.microsoft.com/office/drawing/2014/main" id="{F4DBC432-0C61-4574-9129-07A2EA03644D}"/>
              </a:ext>
            </a:extLst>
          </p:cNvPr>
          <p:cNvPicPr>
            <a:picLocks noChangeAspect="1" noChangeArrowheads="1"/>
          </p:cNvPicPr>
          <p:nvPr/>
        </p:nvPicPr>
        <p:blipFill rotWithShape="1">
          <a:blip r:embed="rId75" cstate="screen">
            <a:extLst>
              <a:ext uri="{28A0092B-C50C-407E-A947-70E740481C1C}">
                <a14:useLocalDpi xmlns:a14="http://schemas.microsoft.com/office/drawing/2010/main"/>
              </a:ext>
            </a:extLst>
          </a:blip>
          <a:srcRect/>
          <a:stretch/>
        </p:blipFill>
        <p:spPr bwMode="auto">
          <a:xfrm>
            <a:off x="5513248" y="4101963"/>
            <a:ext cx="1188935" cy="168850"/>
          </a:xfrm>
          <a:prstGeom prst="rect">
            <a:avLst/>
          </a:prstGeom>
          <a:noFill/>
          <a:extLst>
            <a:ext uri="{909E8E84-426E-40DD-AFC4-6F175D3DCCD1}">
              <a14:hiddenFill xmlns:a14="http://schemas.microsoft.com/office/drawing/2010/main">
                <a:solidFill>
                  <a:srgbClr val="FFFFFF"/>
                </a:solidFill>
              </a14:hiddenFill>
            </a:ext>
          </a:extLst>
        </p:spPr>
      </p:pic>
      <p:pic>
        <p:nvPicPr>
          <p:cNvPr id="1156" name="Picture 132" descr="Image result for 60 minutes tv show logo png">
            <a:extLst>
              <a:ext uri="{FF2B5EF4-FFF2-40B4-BE49-F238E27FC236}">
                <a16:creationId xmlns:a16="http://schemas.microsoft.com/office/drawing/2014/main" id="{38EE6FE1-73D3-40D5-8FE1-63011734CC02}"/>
              </a:ext>
            </a:extLst>
          </p:cNvPr>
          <p:cNvPicPr>
            <a:picLocks noChangeAspect="1" noChangeArrowheads="1"/>
          </p:cNvPicPr>
          <p:nvPr/>
        </p:nvPicPr>
        <p:blipFill rotWithShape="1">
          <a:blip r:embed="rId76" cstate="screen">
            <a:extLst>
              <a:ext uri="{28A0092B-C50C-407E-A947-70E740481C1C}">
                <a14:useLocalDpi xmlns:a14="http://schemas.microsoft.com/office/drawing/2010/main"/>
              </a:ext>
            </a:extLst>
          </a:blip>
          <a:srcRect/>
          <a:stretch/>
        </p:blipFill>
        <p:spPr bwMode="auto">
          <a:xfrm>
            <a:off x="6104395" y="4287456"/>
            <a:ext cx="653678" cy="412639"/>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34" descr="Image result for cbs morning tv show logo png">
            <a:extLst>
              <a:ext uri="{FF2B5EF4-FFF2-40B4-BE49-F238E27FC236}">
                <a16:creationId xmlns:a16="http://schemas.microsoft.com/office/drawing/2014/main" id="{6718FC09-A26B-4160-A00B-2FFE789DF435}"/>
              </a:ext>
            </a:extLst>
          </p:cNvPr>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6757817" y="4040436"/>
            <a:ext cx="605172" cy="361590"/>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136" descr="Image result for startalk tv show logo png">
            <a:extLst>
              <a:ext uri="{FF2B5EF4-FFF2-40B4-BE49-F238E27FC236}">
                <a16:creationId xmlns:a16="http://schemas.microsoft.com/office/drawing/2014/main" id="{36C26473-270E-4122-A15E-CD9AC3C02273}"/>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5404761" y="2695720"/>
            <a:ext cx="887329" cy="219634"/>
          </a:xfrm>
          <a:prstGeom prst="rect">
            <a:avLst/>
          </a:prstGeom>
          <a:noFill/>
          <a:extLst>
            <a:ext uri="{909E8E84-426E-40DD-AFC4-6F175D3DCCD1}">
              <a14:hiddenFill xmlns:a14="http://schemas.microsoft.com/office/drawing/2010/main">
                <a:solidFill>
                  <a:srgbClr val="FFFFFF"/>
                </a:solidFill>
              </a14:hiddenFill>
            </a:ext>
          </a:extLst>
        </p:spPr>
      </p:pic>
      <p:pic>
        <p:nvPicPr>
          <p:cNvPr id="1162" name="Picture 138" descr="Image result for law &amp; order tv show logo png">
            <a:extLst>
              <a:ext uri="{FF2B5EF4-FFF2-40B4-BE49-F238E27FC236}">
                <a16:creationId xmlns:a16="http://schemas.microsoft.com/office/drawing/2014/main" id="{B7E7C10B-6D34-4E7C-8336-093B7E76B210}"/>
              </a:ext>
            </a:extLst>
          </p:cNvPr>
          <p:cNvPicPr>
            <a:picLocks noChangeAspect="1" noChangeArrowheads="1"/>
          </p:cNvPicPr>
          <p:nvPr/>
        </p:nvPicPr>
        <p:blipFill rotWithShape="1">
          <a:blip r:embed="rId79" cstate="screen">
            <a:extLst>
              <a:ext uri="{28A0092B-C50C-407E-A947-70E740481C1C}">
                <a14:useLocalDpi xmlns:a14="http://schemas.microsoft.com/office/drawing/2010/main"/>
              </a:ext>
            </a:extLst>
          </a:blip>
          <a:srcRect/>
          <a:stretch/>
        </p:blipFill>
        <p:spPr bwMode="auto">
          <a:xfrm>
            <a:off x="1845999" y="2300873"/>
            <a:ext cx="1290840" cy="237561"/>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descr="Image result for grey's anatomy tv show logo png">
            <a:extLst>
              <a:ext uri="{FF2B5EF4-FFF2-40B4-BE49-F238E27FC236}">
                <a16:creationId xmlns:a16="http://schemas.microsoft.com/office/drawing/2014/main" id="{17089359-54F5-4B32-A02E-81A2332FE5C8}"/>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a:stretch/>
        </p:blipFill>
        <p:spPr bwMode="auto">
          <a:xfrm>
            <a:off x="6906893" y="4493434"/>
            <a:ext cx="1112161" cy="249568"/>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Image result for will &amp; grace tv show logo png">
            <a:extLst>
              <a:ext uri="{FF2B5EF4-FFF2-40B4-BE49-F238E27FC236}">
                <a16:creationId xmlns:a16="http://schemas.microsoft.com/office/drawing/2014/main" id="{D426B913-82B6-405B-9A50-102B53DD3A61}"/>
              </a:ext>
            </a:extLst>
          </p:cNvPr>
          <p:cNvPicPr>
            <a:picLocks noChangeAspect="1" noChangeArrowheads="1"/>
          </p:cNvPicPr>
          <p:nvPr/>
        </p:nvPicPr>
        <p:blipFill rotWithShape="1">
          <a:blip r:embed="rId81" cstate="screen">
            <a:extLst>
              <a:ext uri="{28A0092B-C50C-407E-A947-70E740481C1C}">
                <a14:useLocalDpi xmlns:a14="http://schemas.microsoft.com/office/drawing/2010/main"/>
              </a:ext>
            </a:extLst>
          </a:blip>
          <a:srcRect/>
          <a:stretch/>
        </p:blipFill>
        <p:spPr bwMode="auto">
          <a:xfrm>
            <a:off x="6481630" y="2510488"/>
            <a:ext cx="1199541" cy="197722"/>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descr="Image result for jane the virgin tv show logo png">
            <a:extLst>
              <a:ext uri="{FF2B5EF4-FFF2-40B4-BE49-F238E27FC236}">
                <a16:creationId xmlns:a16="http://schemas.microsoft.com/office/drawing/2014/main" id="{2D380DEF-21FC-4E2D-8D72-D421700DC4AF}"/>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a:stretch/>
        </p:blipFill>
        <p:spPr bwMode="auto">
          <a:xfrm>
            <a:off x="1055022" y="1791733"/>
            <a:ext cx="794979" cy="459280"/>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Image result for bar rescue tv show logo png">
            <a:extLst>
              <a:ext uri="{FF2B5EF4-FFF2-40B4-BE49-F238E27FC236}">
                <a16:creationId xmlns:a16="http://schemas.microsoft.com/office/drawing/2014/main" id="{314C8BE1-4BF6-42AE-86A9-E2C16D7854DB}"/>
              </a:ext>
            </a:extLst>
          </p:cNvPr>
          <p:cNvPicPr>
            <a:picLocks noChangeAspect="1" noChangeArrowheads="1"/>
          </p:cNvPicPr>
          <p:nvPr/>
        </p:nvPicPr>
        <p:blipFill rotWithShape="1">
          <a:blip r:embed="rId83" cstate="screen">
            <a:extLst>
              <a:ext uri="{28A0092B-C50C-407E-A947-70E740481C1C}">
                <a14:useLocalDpi xmlns:a14="http://schemas.microsoft.com/office/drawing/2010/main"/>
              </a:ext>
            </a:extLst>
          </a:blip>
          <a:srcRect/>
          <a:stretch/>
        </p:blipFill>
        <p:spPr bwMode="auto">
          <a:xfrm>
            <a:off x="5949633" y="3071038"/>
            <a:ext cx="889599" cy="399453"/>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Image result for fresh off the boat tv show logo png">
            <a:extLst>
              <a:ext uri="{FF2B5EF4-FFF2-40B4-BE49-F238E27FC236}">
                <a16:creationId xmlns:a16="http://schemas.microsoft.com/office/drawing/2014/main" id="{517A6F09-74EF-4AC0-A5E4-24D0FE9FC61F}"/>
              </a:ext>
            </a:extLst>
          </p:cNvPr>
          <p:cNvPicPr>
            <a:picLocks noChangeAspect="1" noChangeArrowheads="1"/>
          </p:cNvPicPr>
          <p:nvPr/>
        </p:nvPicPr>
        <p:blipFill rotWithShape="1">
          <a:blip r:embed="rId84" cstate="screen">
            <a:extLst>
              <a:ext uri="{28A0092B-C50C-407E-A947-70E740481C1C}">
                <a14:useLocalDpi xmlns:a14="http://schemas.microsoft.com/office/drawing/2010/main"/>
              </a:ext>
            </a:extLst>
          </a:blip>
          <a:srcRect/>
          <a:stretch/>
        </p:blipFill>
        <p:spPr bwMode="auto">
          <a:xfrm>
            <a:off x="6925580" y="3029746"/>
            <a:ext cx="483733" cy="550066"/>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Image result for america's next top model tv show logo png">
            <a:extLst>
              <a:ext uri="{FF2B5EF4-FFF2-40B4-BE49-F238E27FC236}">
                <a16:creationId xmlns:a16="http://schemas.microsoft.com/office/drawing/2014/main" id="{EA37AA09-3682-4320-AD77-B30224EAF7AF}"/>
              </a:ext>
            </a:extLst>
          </p:cNvPr>
          <p:cNvPicPr>
            <a:picLocks noChangeAspect="1" noChangeArrowheads="1"/>
          </p:cNvPicPr>
          <p:nvPr/>
        </p:nvPicPr>
        <p:blipFill rotWithShape="1">
          <a:blip r:embed="rId85" cstate="screen">
            <a:extLst>
              <a:ext uri="{28A0092B-C50C-407E-A947-70E740481C1C}">
                <a14:useLocalDpi xmlns:a14="http://schemas.microsoft.com/office/drawing/2010/main"/>
              </a:ext>
            </a:extLst>
          </a:blip>
          <a:srcRect/>
          <a:stretch/>
        </p:blipFill>
        <p:spPr bwMode="auto">
          <a:xfrm>
            <a:off x="269447" y="3697961"/>
            <a:ext cx="1288543" cy="393947"/>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Image result for once upon a time tv show logo png">
            <a:extLst>
              <a:ext uri="{FF2B5EF4-FFF2-40B4-BE49-F238E27FC236}">
                <a16:creationId xmlns:a16="http://schemas.microsoft.com/office/drawing/2014/main" id="{E29E1A78-92EF-4666-916B-5B424AE17218}"/>
              </a:ext>
            </a:extLst>
          </p:cNvPr>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auto">
          <a:xfrm>
            <a:off x="267867" y="2677804"/>
            <a:ext cx="910038" cy="323253"/>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Image result for saved by the bell tv show logo png">
            <a:extLst>
              <a:ext uri="{FF2B5EF4-FFF2-40B4-BE49-F238E27FC236}">
                <a16:creationId xmlns:a16="http://schemas.microsoft.com/office/drawing/2014/main" id="{81149509-2366-42D3-8923-44B3C8AD2C7B}"/>
              </a:ext>
            </a:extLst>
          </p:cNvPr>
          <p:cNvPicPr>
            <a:picLocks noChangeAspect="1" noChangeArrowheads="1"/>
          </p:cNvPicPr>
          <p:nvPr/>
        </p:nvPicPr>
        <p:blipFill rotWithShape="1">
          <a:blip r:embed="rId87" cstate="screen">
            <a:extLst>
              <a:ext uri="{28A0092B-C50C-407E-A947-70E740481C1C}">
                <a14:useLocalDpi xmlns:a14="http://schemas.microsoft.com/office/drawing/2010/main"/>
              </a:ext>
            </a:extLst>
          </a:blip>
          <a:srcRect/>
          <a:stretch/>
        </p:blipFill>
        <p:spPr bwMode="auto">
          <a:xfrm>
            <a:off x="6524637" y="5131735"/>
            <a:ext cx="480918" cy="444949"/>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descr="Image result for gossip girls tv show logo png">
            <a:extLst>
              <a:ext uri="{FF2B5EF4-FFF2-40B4-BE49-F238E27FC236}">
                <a16:creationId xmlns:a16="http://schemas.microsoft.com/office/drawing/2014/main" id="{AB306FD0-57C9-4F63-B889-8D26843D57D1}"/>
              </a:ext>
            </a:extLst>
          </p:cNvPr>
          <p:cNvPicPr>
            <a:picLocks noChangeAspect="1" noChangeArrowheads="1"/>
          </p:cNvPicPr>
          <p:nvPr/>
        </p:nvPicPr>
        <p:blipFill rotWithShape="1">
          <a:blip r:embed="rId88" cstate="screen">
            <a:extLst>
              <a:ext uri="{28A0092B-C50C-407E-A947-70E740481C1C}">
                <a14:useLocalDpi xmlns:a14="http://schemas.microsoft.com/office/drawing/2010/main"/>
              </a:ext>
            </a:extLst>
          </a:blip>
          <a:srcRect/>
          <a:stretch/>
        </p:blipFill>
        <p:spPr bwMode="auto">
          <a:xfrm>
            <a:off x="7681171" y="2626306"/>
            <a:ext cx="1071798" cy="184624"/>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Image result for march madness tv show logo png">
            <a:extLst>
              <a:ext uri="{FF2B5EF4-FFF2-40B4-BE49-F238E27FC236}">
                <a16:creationId xmlns:a16="http://schemas.microsoft.com/office/drawing/2014/main" id="{943EDB11-C15B-4483-812C-7F77562CD075}"/>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6299007" y="2698678"/>
            <a:ext cx="527898" cy="468471"/>
          </a:xfrm>
          <a:prstGeom prst="rect">
            <a:avLst/>
          </a:prstGeom>
          <a:noFill/>
          <a:extLst>
            <a:ext uri="{909E8E84-426E-40DD-AFC4-6F175D3DCCD1}">
              <a14:hiddenFill xmlns:a14="http://schemas.microsoft.com/office/drawing/2010/main">
                <a:solidFill>
                  <a:srgbClr val="FFFFFF"/>
                </a:solidFill>
              </a14:hiddenFill>
            </a:ext>
          </a:extLst>
        </p:spPr>
      </p:pic>
      <p:pic>
        <p:nvPicPr>
          <p:cNvPr id="1184" name="Picture 160" descr="Image result for top chef tv show logo png">
            <a:extLst>
              <a:ext uri="{FF2B5EF4-FFF2-40B4-BE49-F238E27FC236}">
                <a16:creationId xmlns:a16="http://schemas.microsoft.com/office/drawing/2014/main" id="{6E4A69BC-3DBE-4E97-B667-3298AEA64A09}"/>
              </a:ext>
            </a:extLst>
          </p:cNvPr>
          <p:cNvPicPr>
            <a:picLocks noChangeAspect="1" noChangeArrowheads="1"/>
          </p:cNvPicPr>
          <p:nvPr/>
        </p:nvPicPr>
        <p:blipFill rotWithShape="1">
          <a:blip r:embed="rId90" cstate="screen">
            <a:extLst>
              <a:ext uri="{28A0092B-C50C-407E-A947-70E740481C1C}">
                <a14:useLocalDpi xmlns:a14="http://schemas.microsoft.com/office/drawing/2010/main"/>
              </a:ext>
            </a:extLst>
          </a:blip>
          <a:srcRect t="24559" b="29287"/>
          <a:stretch/>
        </p:blipFill>
        <p:spPr bwMode="auto">
          <a:xfrm>
            <a:off x="1253208" y="2740896"/>
            <a:ext cx="1428407" cy="318993"/>
          </a:xfrm>
          <a:prstGeom prst="rect">
            <a:avLst/>
          </a:prstGeom>
          <a:noFill/>
          <a:extLst>
            <a:ext uri="{909E8E84-426E-40DD-AFC4-6F175D3DCCD1}">
              <a14:hiddenFill xmlns:a14="http://schemas.microsoft.com/office/drawing/2010/main">
                <a:solidFill>
                  <a:srgbClr val="FFFFFF"/>
                </a:solidFill>
              </a14:hiddenFill>
            </a:ext>
          </a:extLst>
        </p:spPr>
      </p:pic>
      <p:pic>
        <p:nvPicPr>
          <p:cNvPr id="1186" name="Picture 162" descr="Image result for long island medium tv show logo png">
            <a:extLst>
              <a:ext uri="{FF2B5EF4-FFF2-40B4-BE49-F238E27FC236}">
                <a16:creationId xmlns:a16="http://schemas.microsoft.com/office/drawing/2014/main" id="{B1BF582E-FBD2-4D75-8F32-C32407A95CA4}"/>
              </a:ext>
            </a:extLst>
          </p:cNvPr>
          <p:cNvPicPr>
            <a:picLocks noChangeAspect="1" noChangeArrowheads="1"/>
          </p:cNvPicPr>
          <p:nvPr/>
        </p:nvPicPr>
        <p:blipFill rotWithShape="1">
          <a:blip r:embed="rId91" cstate="screen">
            <a:extLst>
              <a:ext uri="{28A0092B-C50C-407E-A947-70E740481C1C}">
                <a14:useLocalDpi xmlns:a14="http://schemas.microsoft.com/office/drawing/2010/main"/>
              </a:ext>
            </a:extLst>
          </a:blip>
          <a:srcRect/>
          <a:stretch/>
        </p:blipFill>
        <p:spPr bwMode="auto">
          <a:xfrm>
            <a:off x="4573384" y="1767744"/>
            <a:ext cx="575136" cy="298265"/>
          </a:xfrm>
          <a:prstGeom prst="rect">
            <a:avLst/>
          </a:prstGeom>
          <a:noFill/>
          <a:extLst>
            <a:ext uri="{909E8E84-426E-40DD-AFC4-6F175D3DCCD1}">
              <a14:hiddenFill xmlns:a14="http://schemas.microsoft.com/office/drawing/2010/main">
                <a:solidFill>
                  <a:srgbClr val="FFFFFF"/>
                </a:solidFill>
              </a14:hiddenFill>
            </a:ext>
          </a:extLst>
        </p:spPr>
      </p:pic>
      <p:pic>
        <p:nvPicPr>
          <p:cNvPr id="1188" name="Picture 164" descr="Image result for supernatural tv show logo png">
            <a:extLst>
              <a:ext uri="{FF2B5EF4-FFF2-40B4-BE49-F238E27FC236}">
                <a16:creationId xmlns:a16="http://schemas.microsoft.com/office/drawing/2014/main" id="{449B3D96-DD0B-4532-B216-32572FDFA3C8}"/>
              </a:ext>
            </a:extLst>
          </p:cNvPr>
          <p:cNvPicPr>
            <a:picLocks noChangeAspect="1" noChangeArrowheads="1"/>
          </p:cNvPicPr>
          <p:nvPr/>
        </p:nvPicPr>
        <p:blipFill>
          <a:blip r:embed="rId92" cstate="screen">
            <a:extLst>
              <a:ext uri="{28A0092B-C50C-407E-A947-70E740481C1C}">
                <a14:useLocalDpi xmlns:a14="http://schemas.microsoft.com/office/drawing/2010/main"/>
              </a:ext>
            </a:extLst>
          </a:blip>
          <a:srcRect/>
          <a:stretch>
            <a:fillRect/>
          </a:stretch>
        </p:blipFill>
        <p:spPr bwMode="auto">
          <a:xfrm>
            <a:off x="1439453" y="5007913"/>
            <a:ext cx="1257508" cy="162210"/>
          </a:xfrm>
          <a:prstGeom prst="rect">
            <a:avLst/>
          </a:prstGeom>
          <a:noFill/>
          <a:extLst>
            <a:ext uri="{909E8E84-426E-40DD-AFC4-6F175D3DCCD1}">
              <a14:hiddenFill xmlns:a14="http://schemas.microsoft.com/office/drawing/2010/main">
                <a:solidFill>
                  <a:srgbClr val="FFFFFF"/>
                </a:solidFill>
              </a14:hiddenFill>
            </a:ext>
          </a:extLst>
        </p:spPr>
      </p:pic>
      <p:pic>
        <p:nvPicPr>
          <p:cNvPr id="1190" name="Picture 166" descr="Image result for key &amp; peele tv show logo png">
            <a:extLst>
              <a:ext uri="{FF2B5EF4-FFF2-40B4-BE49-F238E27FC236}">
                <a16:creationId xmlns:a16="http://schemas.microsoft.com/office/drawing/2014/main" id="{399092FE-22FE-4A52-97B7-10A3E35EF1E9}"/>
              </a:ext>
            </a:extLst>
          </p:cNvPr>
          <p:cNvPicPr>
            <a:picLocks noChangeAspect="1" noChangeArrowheads="1"/>
          </p:cNvPicPr>
          <p:nvPr/>
        </p:nvPicPr>
        <p:blipFill rotWithShape="1">
          <a:blip r:embed="rId93" cstate="screen">
            <a:extLst>
              <a:ext uri="{28A0092B-C50C-407E-A947-70E740481C1C}">
                <a14:useLocalDpi xmlns:a14="http://schemas.microsoft.com/office/drawing/2010/main"/>
              </a:ext>
            </a:extLst>
          </a:blip>
          <a:srcRect/>
          <a:stretch/>
        </p:blipFill>
        <p:spPr bwMode="auto">
          <a:xfrm>
            <a:off x="3917797" y="4178775"/>
            <a:ext cx="1345539" cy="174810"/>
          </a:xfrm>
          <a:prstGeom prst="rect">
            <a:avLst/>
          </a:prstGeom>
          <a:noFill/>
          <a:extLst>
            <a:ext uri="{909E8E84-426E-40DD-AFC4-6F175D3DCCD1}">
              <a14:hiddenFill xmlns:a14="http://schemas.microsoft.com/office/drawing/2010/main">
                <a:solidFill>
                  <a:srgbClr val="FFFFFF"/>
                </a:solidFill>
              </a14:hiddenFill>
            </a:ext>
          </a:extLst>
        </p:spPr>
      </p:pic>
      <p:pic>
        <p:nvPicPr>
          <p:cNvPr id="1192" name="Picture 168" descr="Image result for rehab addict tv show logo png">
            <a:extLst>
              <a:ext uri="{FF2B5EF4-FFF2-40B4-BE49-F238E27FC236}">
                <a16:creationId xmlns:a16="http://schemas.microsoft.com/office/drawing/2014/main" id="{EE9CA5C9-4D36-4A5B-8D78-A8E832BD32B2}"/>
              </a:ext>
            </a:extLst>
          </p:cNvPr>
          <p:cNvPicPr>
            <a:picLocks noChangeAspect="1" noChangeArrowheads="1"/>
          </p:cNvPicPr>
          <p:nvPr/>
        </p:nvPicPr>
        <p:blipFill rotWithShape="1">
          <a:blip r:embed="rId94" cstate="screen">
            <a:extLst>
              <a:ext uri="{28A0092B-C50C-407E-A947-70E740481C1C}">
                <a14:useLocalDpi xmlns:a14="http://schemas.microsoft.com/office/drawing/2010/main"/>
              </a:ext>
            </a:extLst>
          </a:blip>
          <a:srcRect/>
          <a:stretch/>
        </p:blipFill>
        <p:spPr bwMode="auto">
          <a:xfrm>
            <a:off x="6096733" y="3458311"/>
            <a:ext cx="812975" cy="554323"/>
          </a:xfrm>
          <a:prstGeom prst="rect">
            <a:avLst/>
          </a:prstGeom>
          <a:noFill/>
          <a:extLst>
            <a:ext uri="{909E8E84-426E-40DD-AFC4-6F175D3DCCD1}">
              <a14:hiddenFill xmlns:a14="http://schemas.microsoft.com/office/drawing/2010/main">
                <a:solidFill>
                  <a:srgbClr val="FFFFFF"/>
                </a:solidFill>
              </a14:hiddenFill>
            </a:ext>
          </a:extLst>
        </p:spPr>
      </p:pic>
      <p:pic>
        <p:nvPicPr>
          <p:cNvPr id="1196" name="Picture 172" descr="Image result for the vampire diaries tv show logo png">
            <a:extLst>
              <a:ext uri="{FF2B5EF4-FFF2-40B4-BE49-F238E27FC236}">
                <a16:creationId xmlns:a16="http://schemas.microsoft.com/office/drawing/2014/main" id="{7D1BF8ED-9E97-4823-B94E-4E7E0315007A}"/>
              </a:ext>
            </a:extLst>
          </p:cNvPr>
          <p:cNvPicPr>
            <a:picLocks noChangeAspect="1" noChangeArrowheads="1"/>
          </p:cNvPicPr>
          <p:nvPr/>
        </p:nvPicPr>
        <p:blipFill rotWithShape="1">
          <a:blip r:embed="rId95" cstate="screen">
            <a:extLst>
              <a:ext uri="{28A0092B-C50C-407E-A947-70E740481C1C}">
                <a14:useLocalDpi xmlns:a14="http://schemas.microsoft.com/office/drawing/2010/main"/>
              </a:ext>
            </a:extLst>
          </a:blip>
          <a:srcRect/>
          <a:stretch/>
        </p:blipFill>
        <p:spPr bwMode="auto">
          <a:xfrm>
            <a:off x="5933739" y="4772725"/>
            <a:ext cx="1433280" cy="331893"/>
          </a:xfrm>
          <a:prstGeom prst="rect">
            <a:avLst/>
          </a:prstGeom>
          <a:noFill/>
          <a:extLst>
            <a:ext uri="{909E8E84-426E-40DD-AFC4-6F175D3DCCD1}">
              <a14:hiddenFill xmlns:a14="http://schemas.microsoft.com/office/drawing/2010/main">
                <a:solidFill>
                  <a:srgbClr val="FFFFFF"/>
                </a:solidFill>
              </a14:hiddenFill>
            </a:ext>
          </a:extLst>
        </p:spPr>
      </p:pic>
      <p:pic>
        <p:nvPicPr>
          <p:cNvPr id="1198" name="Picture 174" descr="Image result for espn college gameday tv show logo png">
            <a:extLst>
              <a:ext uri="{FF2B5EF4-FFF2-40B4-BE49-F238E27FC236}">
                <a16:creationId xmlns:a16="http://schemas.microsoft.com/office/drawing/2014/main" id="{A73D3DEB-1F73-4BC0-A9A0-69DE386D8C1D}"/>
              </a:ext>
            </a:extLst>
          </p:cNvPr>
          <p:cNvPicPr>
            <a:picLocks noChangeAspect="1" noChangeArrowheads="1"/>
          </p:cNvPicPr>
          <p:nvPr/>
        </p:nvPicPr>
        <p:blipFill>
          <a:blip r:embed="rId96" cstate="screen">
            <a:extLst>
              <a:ext uri="{28A0092B-C50C-407E-A947-70E740481C1C}">
                <a14:useLocalDpi xmlns:a14="http://schemas.microsoft.com/office/drawing/2010/main"/>
              </a:ext>
            </a:extLst>
          </a:blip>
          <a:srcRect/>
          <a:stretch>
            <a:fillRect/>
          </a:stretch>
        </p:blipFill>
        <p:spPr bwMode="auto">
          <a:xfrm>
            <a:off x="4698498" y="4716677"/>
            <a:ext cx="603563" cy="557970"/>
          </a:xfrm>
          <a:prstGeom prst="rect">
            <a:avLst/>
          </a:prstGeom>
          <a:noFill/>
          <a:extLst>
            <a:ext uri="{909E8E84-426E-40DD-AFC4-6F175D3DCCD1}">
              <a14:hiddenFill xmlns:a14="http://schemas.microsoft.com/office/drawing/2010/main">
                <a:solidFill>
                  <a:srgbClr val="FFFFFF"/>
                </a:solidFill>
              </a14:hiddenFill>
            </a:ext>
          </a:extLst>
        </p:spPr>
      </p:pic>
      <p:pic>
        <p:nvPicPr>
          <p:cNvPr id="1200" name="Picture 176" descr="Image result for all in with chris hayes logo png">
            <a:extLst>
              <a:ext uri="{FF2B5EF4-FFF2-40B4-BE49-F238E27FC236}">
                <a16:creationId xmlns:a16="http://schemas.microsoft.com/office/drawing/2014/main" id="{E1F1BC5D-F671-4EFB-ABCD-486470C74234}"/>
              </a:ext>
            </a:extLst>
          </p:cNvPr>
          <p:cNvPicPr>
            <a:picLocks noChangeAspect="1" noChangeArrowheads="1"/>
          </p:cNvPicPr>
          <p:nvPr/>
        </p:nvPicPr>
        <p:blipFill rotWithShape="1">
          <a:blip r:embed="rId97" cstate="screen">
            <a:extLst>
              <a:ext uri="{28A0092B-C50C-407E-A947-70E740481C1C}">
                <a14:useLocalDpi xmlns:a14="http://schemas.microsoft.com/office/drawing/2010/main"/>
              </a:ext>
            </a:extLst>
          </a:blip>
          <a:srcRect/>
          <a:stretch/>
        </p:blipFill>
        <p:spPr bwMode="auto">
          <a:xfrm>
            <a:off x="2716167" y="5028398"/>
            <a:ext cx="1340041" cy="174014"/>
          </a:xfrm>
          <a:prstGeom prst="rect">
            <a:avLst/>
          </a:prstGeom>
          <a:noFill/>
          <a:extLst>
            <a:ext uri="{909E8E84-426E-40DD-AFC4-6F175D3DCCD1}">
              <a14:hiddenFill xmlns:a14="http://schemas.microsoft.com/office/drawing/2010/main">
                <a:solidFill>
                  <a:srgbClr val="FFFFFF"/>
                </a:solidFill>
              </a14:hiddenFill>
            </a:ext>
          </a:extLst>
        </p:spPr>
      </p:pic>
      <p:pic>
        <p:nvPicPr>
          <p:cNvPr id="1202" name="Picture 178" descr="Image result for late night with seth meyers logo png">
            <a:extLst>
              <a:ext uri="{FF2B5EF4-FFF2-40B4-BE49-F238E27FC236}">
                <a16:creationId xmlns:a16="http://schemas.microsoft.com/office/drawing/2014/main" id="{CBA4DE89-9600-43CE-8BE2-8773FFD8E252}"/>
              </a:ext>
            </a:extLst>
          </p:cNvPr>
          <p:cNvPicPr>
            <a:picLocks noChangeAspect="1" noChangeArrowheads="1"/>
          </p:cNvPicPr>
          <p:nvPr/>
        </p:nvPicPr>
        <p:blipFill>
          <a:blip r:embed="rId98" cstate="screen">
            <a:extLst>
              <a:ext uri="{28A0092B-C50C-407E-A947-70E740481C1C}">
                <a14:useLocalDpi xmlns:a14="http://schemas.microsoft.com/office/drawing/2010/main"/>
              </a:ext>
            </a:extLst>
          </a:blip>
          <a:srcRect/>
          <a:stretch>
            <a:fillRect/>
          </a:stretch>
        </p:blipFill>
        <p:spPr bwMode="auto">
          <a:xfrm>
            <a:off x="2968715" y="4286232"/>
            <a:ext cx="719727" cy="35361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Image result for ncis tv show png">
            <a:extLst>
              <a:ext uri="{FF2B5EF4-FFF2-40B4-BE49-F238E27FC236}">
                <a16:creationId xmlns:a16="http://schemas.microsoft.com/office/drawing/2014/main" id="{A81064E4-3DBB-4E3C-A14F-4E36C75A9FFB}"/>
              </a:ext>
            </a:extLst>
          </p:cNvPr>
          <p:cNvPicPr>
            <a:picLocks noChangeAspect="1" noChangeArrowheads="1"/>
          </p:cNvPicPr>
          <p:nvPr/>
        </p:nvPicPr>
        <p:blipFill>
          <a:blip r:embed="rId99" cstate="screen">
            <a:extLst>
              <a:ext uri="{28A0092B-C50C-407E-A947-70E740481C1C}">
                <a14:useLocalDpi xmlns:a14="http://schemas.microsoft.com/office/drawing/2010/main"/>
              </a:ext>
            </a:extLst>
          </a:blip>
          <a:srcRect/>
          <a:stretch>
            <a:fillRect/>
          </a:stretch>
        </p:blipFill>
        <p:spPr bwMode="auto">
          <a:xfrm>
            <a:off x="6879963" y="2779730"/>
            <a:ext cx="674048" cy="17799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 Placeholder 4">
            <a:extLst>
              <a:ext uri="{FF2B5EF4-FFF2-40B4-BE49-F238E27FC236}">
                <a16:creationId xmlns:a16="http://schemas.microsoft.com/office/drawing/2014/main" id="{ED4521A9-90D9-4CCF-9F99-ED77B2E6255F}"/>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714398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92B6B7-697D-4E1A-A836-F93DEB18610B}"/>
              </a:ext>
            </a:extLst>
          </p:cNvPr>
          <p:cNvSpPr txBox="1">
            <a:spLocks/>
          </p:cNvSpPr>
          <p:nvPr/>
        </p:nvSpPr>
        <p:spPr>
          <a:xfrm>
            <a:off x="135002" y="484757"/>
            <a:ext cx="8884710" cy="74498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j-ea"/>
              </a:rPr>
              <a:t>In This First Report Of Our Two-</a:t>
            </a:r>
            <a:r>
              <a:rPr lang="en-US" dirty="0">
                <a:solidFill>
                  <a:prstClr val="black"/>
                </a:solidFill>
              </a:rPr>
              <a:t>Part Series, We Focus On How Ad-Supported TV Impacts </a:t>
            </a:r>
            <a:r>
              <a:rPr lang="en-US" i="1" dirty="0">
                <a:solidFill>
                  <a:prstClr val="black"/>
                </a:solidFill>
              </a:rPr>
              <a:t>Commerce</a:t>
            </a:r>
            <a:r>
              <a:rPr lang="en-US" dirty="0">
                <a:solidFill>
                  <a:prstClr val="black"/>
                </a:solidFill>
              </a:rPr>
              <a:t>, Both Directly &amp; Indirectly</a:t>
            </a:r>
            <a:endParaRPr kumimoji="0" lang="en-US" sz="2600" b="0" i="0" u="none" strike="noStrike" kern="1200" cap="none" spc="-100" normalizeH="0" baseline="0" noProof="0" dirty="0">
              <a:ln>
                <a:noFill/>
              </a:ln>
              <a:solidFill>
                <a:prstClr val="black"/>
              </a:solidFill>
              <a:effectLst/>
              <a:uLnTx/>
              <a:uFillTx/>
              <a:latin typeface="Trebuchet MS"/>
              <a:ea typeface="+mj-ea"/>
            </a:endParaRPr>
          </a:p>
        </p:txBody>
      </p:sp>
      <p:graphicFrame>
        <p:nvGraphicFramePr>
          <p:cNvPr id="4" name="Diagram 3">
            <a:extLst>
              <a:ext uri="{FF2B5EF4-FFF2-40B4-BE49-F238E27FC236}">
                <a16:creationId xmlns:a16="http://schemas.microsoft.com/office/drawing/2014/main" id="{4F0AC3AD-A05B-41EE-B745-B22BA779E920}"/>
              </a:ext>
            </a:extLst>
          </p:cNvPr>
          <p:cNvGraphicFramePr/>
          <p:nvPr>
            <p:extLst>
              <p:ext uri="{D42A27DB-BD31-4B8C-83A1-F6EECF244321}">
                <p14:modId xmlns:p14="http://schemas.microsoft.com/office/powerpoint/2010/main" val="2038202699"/>
              </p:ext>
            </p:extLst>
          </p:nvPr>
        </p:nvGraphicFramePr>
        <p:xfrm>
          <a:off x="161636" y="1368057"/>
          <a:ext cx="8805334" cy="4519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21652F4-FAAC-4298-88A5-9EBFF54C5546}"/>
              </a:ext>
            </a:extLst>
          </p:cNvPr>
          <p:cNvSpPr txBox="1"/>
          <p:nvPr/>
        </p:nvSpPr>
        <p:spPr>
          <a:xfrm>
            <a:off x="5103842" y="1484020"/>
            <a:ext cx="3582956" cy="400110"/>
          </a:xfrm>
          <a:prstGeom prst="rect">
            <a:avLst/>
          </a:prstGeom>
          <a:noFill/>
        </p:spPr>
        <p:txBody>
          <a:bodyPr wrap="square" rtlCol="0">
            <a:spAutoFit/>
          </a:bodyPr>
          <a:lstStyle/>
          <a:p>
            <a:r>
              <a:rPr lang="en-US" sz="1000" b="1" i="1" dirty="0">
                <a:solidFill>
                  <a:srgbClr val="50C8A0"/>
                </a:solidFill>
              </a:rPr>
              <a:t>-TV is a potent engine that drives the economy, both directly and indirectly</a:t>
            </a:r>
          </a:p>
        </p:txBody>
      </p:sp>
      <p:sp>
        <p:nvSpPr>
          <p:cNvPr id="10" name="TextBox 9">
            <a:extLst>
              <a:ext uri="{FF2B5EF4-FFF2-40B4-BE49-F238E27FC236}">
                <a16:creationId xmlns:a16="http://schemas.microsoft.com/office/drawing/2014/main" id="{79564BCC-FDCE-46F4-99DC-8E4EEAADC482}"/>
              </a:ext>
            </a:extLst>
          </p:cNvPr>
          <p:cNvSpPr txBox="1"/>
          <p:nvPr/>
        </p:nvSpPr>
        <p:spPr>
          <a:xfrm>
            <a:off x="6637173" y="2210546"/>
            <a:ext cx="2329797" cy="553998"/>
          </a:xfrm>
          <a:prstGeom prst="rect">
            <a:avLst/>
          </a:prstGeom>
          <a:noFill/>
        </p:spPr>
        <p:txBody>
          <a:bodyPr wrap="square" rtlCol="0">
            <a:spAutoFit/>
          </a:bodyPr>
          <a:lstStyle/>
          <a:p>
            <a:r>
              <a:rPr lang="en-US" sz="1000" b="1" i="1" dirty="0">
                <a:solidFill>
                  <a:srgbClr val="50C8A0"/>
                </a:solidFill>
              </a:rPr>
              <a:t>-TV’s “big” content brings people together both in and out of the home </a:t>
            </a:r>
          </a:p>
        </p:txBody>
      </p:sp>
      <p:sp>
        <p:nvSpPr>
          <p:cNvPr id="11" name="TextBox 10">
            <a:extLst>
              <a:ext uri="{FF2B5EF4-FFF2-40B4-BE49-F238E27FC236}">
                <a16:creationId xmlns:a16="http://schemas.microsoft.com/office/drawing/2014/main" id="{D85DF705-455F-4E37-AC54-18EB1D139952}"/>
              </a:ext>
            </a:extLst>
          </p:cNvPr>
          <p:cNvSpPr txBox="1"/>
          <p:nvPr/>
        </p:nvSpPr>
        <p:spPr>
          <a:xfrm>
            <a:off x="7060161" y="3835693"/>
            <a:ext cx="1906809" cy="707886"/>
          </a:xfrm>
          <a:prstGeom prst="rect">
            <a:avLst/>
          </a:prstGeom>
          <a:noFill/>
        </p:spPr>
        <p:txBody>
          <a:bodyPr wrap="square" rtlCol="0">
            <a:spAutoFit/>
          </a:bodyPr>
          <a:lstStyle/>
          <a:p>
            <a:r>
              <a:rPr lang="en-US" sz="1000" b="1" i="1" dirty="0">
                <a:solidFill>
                  <a:schemeClr val="bg1">
                    <a:lumMod val="85000"/>
                  </a:schemeClr>
                </a:solidFill>
              </a:rPr>
              <a:t>-TV is a driving force of popular culture in both the physical world and digital realm</a:t>
            </a:r>
          </a:p>
        </p:txBody>
      </p:sp>
      <p:sp>
        <p:nvSpPr>
          <p:cNvPr id="12" name="TextBox 11">
            <a:extLst>
              <a:ext uri="{FF2B5EF4-FFF2-40B4-BE49-F238E27FC236}">
                <a16:creationId xmlns:a16="http://schemas.microsoft.com/office/drawing/2014/main" id="{F175726A-4FC3-409B-954C-7184811526A2}"/>
              </a:ext>
            </a:extLst>
          </p:cNvPr>
          <p:cNvSpPr txBox="1"/>
          <p:nvPr/>
        </p:nvSpPr>
        <p:spPr>
          <a:xfrm>
            <a:off x="5941915" y="5394103"/>
            <a:ext cx="2259693" cy="246221"/>
          </a:xfrm>
          <a:prstGeom prst="rect">
            <a:avLst/>
          </a:prstGeom>
          <a:noFill/>
        </p:spPr>
        <p:txBody>
          <a:bodyPr wrap="square" rtlCol="0">
            <a:spAutoFit/>
          </a:bodyPr>
          <a:lstStyle/>
          <a:p>
            <a:r>
              <a:rPr lang="en-US" sz="1000" b="1" i="1" dirty="0">
                <a:solidFill>
                  <a:schemeClr val="bg1">
                    <a:lumMod val="85000"/>
                  </a:schemeClr>
                </a:solidFill>
              </a:rPr>
              <a:t>-TV: It’s where stars are born!</a:t>
            </a:r>
          </a:p>
        </p:txBody>
      </p:sp>
      <p:sp>
        <p:nvSpPr>
          <p:cNvPr id="13" name="TextBox 12">
            <a:extLst>
              <a:ext uri="{FF2B5EF4-FFF2-40B4-BE49-F238E27FC236}">
                <a16:creationId xmlns:a16="http://schemas.microsoft.com/office/drawing/2014/main" id="{E32C2265-C91C-42A2-A382-E51EAF2D8283}"/>
              </a:ext>
            </a:extLst>
          </p:cNvPr>
          <p:cNvSpPr txBox="1"/>
          <p:nvPr/>
        </p:nvSpPr>
        <p:spPr>
          <a:xfrm>
            <a:off x="874928" y="5254144"/>
            <a:ext cx="2259693" cy="553998"/>
          </a:xfrm>
          <a:prstGeom prst="rect">
            <a:avLst/>
          </a:prstGeom>
          <a:noFill/>
        </p:spPr>
        <p:txBody>
          <a:bodyPr wrap="square" rtlCol="0">
            <a:spAutoFit/>
          </a:bodyPr>
          <a:lstStyle/>
          <a:p>
            <a:pPr algn="r"/>
            <a:r>
              <a:rPr lang="en-US" sz="1000" b="1" i="1" dirty="0">
                <a:solidFill>
                  <a:schemeClr val="bg1">
                    <a:lumMod val="85000"/>
                  </a:schemeClr>
                </a:solidFill>
              </a:rPr>
              <a:t>-TV has the innate ability to develop curious minds and “next level” engagement among viewers</a:t>
            </a:r>
          </a:p>
        </p:txBody>
      </p:sp>
      <p:sp>
        <p:nvSpPr>
          <p:cNvPr id="14" name="TextBox 13">
            <a:extLst>
              <a:ext uri="{FF2B5EF4-FFF2-40B4-BE49-F238E27FC236}">
                <a16:creationId xmlns:a16="http://schemas.microsoft.com/office/drawing/2014/main" id="{0643F95E-9640-4DD5-BB3D-5C66CA17FA87}"/>
              </a:ext>
            </a:extLst>
          </p:cNvPr>
          <p:cNvSpPr txBox="1"/>
          <p:nvPr/>
        </p:nvSpPr>
        <p:spPr>
          <a:xfrm>
            <a:off x="170967" y="2195045"/>
            <a:ext cx="2259693" cy="553998"/>
          </a:xfrm>
          <a:prstGeom prst="rect">
            <a:avLst/>
          </a:prstGeom>
          <a:noFill/>
        </p:spPr>
        <p:txBody>
          <a:bodyPr wrap="square" rtlCol="0">
            <a:spAutoFit/>
          </a:bodyPr>
          <a:lstStyle/>
          <a:p>
            <a:pPr algn="r"/>
            <a:r>
              <a:rPr lang="en-US" sz="1000" b="1" i="1" dirty="0">
                <a:solidFill>
                  <a:schemeClr val="bg1">
                    <a:lumMod val="85000"/>
                  </a:schemeClr>
                </a:solidFill>
              </a:rPr>
              <a:t>-TV’s scale drives awareness for social causes and raises millions through fundraising efforts</a:t>
            </a:r>
          </a:p>
        </p:txBody>
      </p:sp>
      <p:sp>
        <p:nvSpPr>
          <p:cNvPr id="15" name="TextBox 14">
            <a:extLst>
              <a:ext uri="{FF2B5EF4-FFF2-40B4-BE49-F238E27FC236}">
                <a16:creationId xmlns:a16="http://schemas.microsoft.com/office/drawing/2014/main" id="{E33409D0-3122-4908-AA7E-A520556DBEF8}"/>
              </a:ext>
            </a:extLst>
          </p:cNvPr>
          <p:cNvSpPr txBox="1"/>
          <p:nvPr/>
        </p:nvSpPr>
        <p:spPr>
          <a:xfrm>
            <a:off x="161635" y="3757273"/>
            <a:ext cx="1898913" cy="861774"/>
          </a:xfrm>
          <a:prstGeom prst="rect">
            <a:avLst/>
          </a:prstGeom>
          <a:noFill/>
        </p:spPr>
        <p:txBody>
          <a:bodyPr wrap="square" rtlCol="0">
            <a:spAutoFit/>
          </a:bodyPr>
          <a:lstStyle/>
          <a:p>
            <a:pPr algn="r"/>
            <a:r>
              <a:rPr lang="en-US" sz="1000" b="1" i="1" dirty="0">
                <a:solidFill>
                  <a:schemeClr val="bg1">
                    <a:lumMod val="85000"/>
                  </a:schemeClr>
                </a:solidFill>
              </a:rPr>
              <a:t>-TV’s “scale of voice” has the ability to influence public policy and change opinions and perceptions around social issues</a:t>
            </a:r>
          </a:p>
        </p:txBody>
      </p:sp>
      <p:sp>
        <p:nvSpPr>
          <p:cNvPr id="3" name="TextBox 2">
            <a:extLst>
              <a:ext uri="{FF2B5EF4-FFF2-40B4-BE49-F238E27FC236}">
                <a16:creationId xmlns:a16="http://schemas.microsoft.com/office/drawing/2014/main" id="{9B61C292-DD98-4101-BE53-D769BC5D99C4}"/>
              </a:ext>
            </a:extLst>
          </p:cNvPr>
          <p:cNvSpPr txBox="1"/>
          <p:nvPr/>
        </p:nvSpPr>
        <p:spPr>
          <a:xfrm>
            <a:off x="4030824" y="2075046"/>
            <a:ext cx="1073018" cy="230832"/>
          </a:xfrm>
          <a:prstGeom prst="rect">
            <a:avLst/>
          </a:prstGeom>
          <a:noFill/>
        </p:spPr>
        <p:txBody>
          <a:bodyPr wrap="square" rtlCol="0">
            <a:spAutoFit/>
          </a:bodyPr>
          <a:lstStyle/>
          <a:p>
            <a:pPr algn="ctr"/>
            <a:r>
              <a:rPr lang="en-US" sz="900" b="1" dirty="0">
                <a:solidFill>
                  <a:srgbClr val="50C8A0"/>
                </a:solidFill>
              </a:rPr>
              <a:t>(Commerce)</a:t>
            </a:r>
          </a:p>
        </p:txBody>
      </p:sp>
      <p:sp>
        <p:nvSpPr>
          <p:cNvPr id="17" name="TextBox 16">
            <a:extLst>
              <a:ext uri="{FF2B5EF4-FFF2-40B4-BE49-F238E27FC236}">
                <a16:creationId xmlns:a16="http://schemas.microsoft.com/office/drawing/2014/main" id="{F45A2D2E-C83E-4B52-BA3C-3A8BD7E590A3}"/>
              </a:ext>
            </a:extLst>
          </p:cNvPr>
          <p:cNvSpPr txBox="1"/>
          <p:nvPr/>
        </p:nvSpPr>
        <p:spPr>
          <a:xfrm>
            <a:off x="5492619" y="2831257"/>
            <a:ext cx="1073018" cy="230832"/>
          </a:xfrm>
          <a:prstGeom prst="rect">
            <a:avLst/>
          </a:prstGeom>
          <a:noFill/>
        </p:spPr>
        <p:txBody>
          <a:bodyPr wrap="square" rtlCol="0">
            <a:spAutoFit/>
          </a:bodyPr>
          <a:lstStyle/>
          <a:p>
            <a:pPr algn="ctr"/>
            <a:r>
              <a:rPr lang="en-US" sz="900" b="1" dirty="0">
                <a:solidFill>
                  <a:srgbClr val="50C8A0"/>
                </a:solidFill>
              </a:rPr>
              <a:t>(Commerce)</a:t>
            </a:r>
          </a:p>
        </p:txBody>
      </p:sp>
      <p:sp>
        <p:nvSpPr>
          <p:cNvPr id="18" name="TextBox 17">
            <a:extLst>
              <a:ext uri="{FF2B5EF4-FFF2-40B4-BE49-F238E27FC236}">
                <a16:creationId xmlns:a16="http://schemas.microsoft.com/office/drawing/2014/main" id="{3CE7E70F-3956-4C2F-923B-1DE7418549AB}"/>
              </a:ext>
            </a:extLst>
          </p:cNvPr>
          <p:cNvSpPr txBox="1"/>
          <p:nvPr/>
        </p:nvSpPr>
        <p:spPr>
          <a:xfrm>
            <a:off x="5987143" y="4529155"/>
            <a:ext cx="1073018" cy="230832"/>
          </a:xfrm>
          <a:prstGeom prst="rect">
            <a:avLst/>
          </a:prstGeom>
          <a:noFill/>
        </p:spPr>
        <p:txBody>
          <a:bodyPr wrap="square" rtlCol="0">
            <a:spAutoFit/>
          </a:bodyPr>
          <a:lstStyle/>
          <a:p>
            <a:pPr algn="ctr"/>
            <a:r>
              <a:rPr lang="en-US" sz="900" b="1" dirty="0">
                <a:solidFill>
                  <a:schemeClr val="bg1">
                    <a:lumMod val="85000"/>
                  </a:schemeClr>
                </a:solidFill>
              </a:rPr>
              <a:t>(Culture)</a:t>
            </a:r>
          </a:p>
        </p:txBody>
      </p:sp>
      <p:sp>
        <p:nvSpPr>
          <p:cNvPr id="19" name="TextBox 18">
            <a:extLst>
              <a:ext uri="{FF2B5EF4-FFF2-40B4-BE49-F238E27FC236}">
                <a16:creationId xmlns:a16="http://schemas.microsoft.com/office/drawing/2014/main" id="{22AC1EB2-5497-44E3-8132-0988A3BFA573}"/>
              </a:ext>
            </a:extLst>
          </p:cNvPr>
          <p:cNvSpPr txBox="1"/>
          <p:nvPr/>
        </p:nvSpPr>
        <p:spPr>
          <a:xfrm>
            <a:off x="4887559" y="5873440"/>
            <a:ext cx="1073018" cy="230832"/>
          </a:xfrm>
          <a:prstGeom prst="rect">
            <a:avLst/>
          </a:prstGeom>
          <a:noFill/>
        </p:spPr>
        <p:txBody>
          <a:bodyPr wrap="square" rtlCol="0">
            <a:spAutoFit/>
          </a:bodyPr>
          <a:lstStyle/>
          <a:p>
            <a:pPr algn="ctr"/>
            <a:r>
              <a:rPr lang="en-US" sz="900" b="1" dirty="0">
                <a:solidFill>
                  <a:schemeClr val="bg1">
                    <a:lumMod val="85000"/>
                  </a:schemeClr>
                </a:solidFill>
              </a:rPr>
              <a:t>(Culture)</a:t>
            </a:r>
          </a:p>
        </p:txBody>
      </p:sp>
      <p:sp>
        <p:nvSpPr>
          <p:cNvPr id="20" name="TextBox 19">
            <a:extLst>
              <a:ext uri="{FF2B5EF4-FFF2-40B4-BE49-F238E27FC236}">
                <a16:creationId xmlns:a16="http://schemas.microsoft.com/office/drawing/2014/main" id="{104B17F7-4C2B-457E-819E-AD5590D25930}"/>
              </a:ext>
            </a:extLst>
          </p:cNvPr>
          <p:cNvSpPr txBox="1"/>
          <p:nvPr/>
        </p:nvSpPr>
        <p:spPr>
          <a:xfrm>
            <a:off x="3155174" y="5867218"/>
            <a:ext cx="1073018" cy="230832"/>
          </a:xfrm>
          <a:prstGeom prst="rect">
            <a:avLst/>
          </a:prstGeom>
          <a:noFill/>
        </p:spPr>
        <p:txBody>
          <a:bodyPr wrap="square" rtlCol="0">
            <a:spAutoFit/>
          </a:bodyPr>
          <a:lstStyle/>
          <a:p>
            <a:pPr algn="ctr"/>
            <a:r>
              <a:rPr lang="en-US" sz="900" b="1" dirty="0">
                <a:solidFill>
                  <a:schemeClr val="bg1">
                    <a:lumMod val="85000"/>
                  </a:schemeClr>
                </a:solidFill>
              </a:rPr>
              <a:t>(Culture)</a:t>
            </a:r>
          </a:p>
        </p:txBody>
      </p:sp>
      <p:sp>
        <p:nvSpPr>
          <p:cNvPr id="21" name="TextBox 20">
            <a:extLst>
              <a:ext uri="{FF2B5EF4-FFF2-40B4-BE49-F238E27FC236}">
                <a16:creationId xmlns:a16="http://schemas.microsoft.com/office/drawing/2014/main" id="{A3DA1279-6E53-43E5-B487-23F4086059D7}"/>
              </a:ext>
            </a:extLst>
          </p:cNvPr>
          <p:cNvSpPr txBox="1"/>
          <p:nvPr/>
        </p:nvSpPr>
        <p:spPr>
          <a:xfrm>
            <a:off x="2085351" y="4517377"/>
            <a:ext cx="1073018" cy="230832"/>
          </a:xfrm>
          <a:prstGeom prst="rect">
            <a:avLst/>
          </a:prstGeom>
          <a:noFill/>
        </p:spPr>
        <p:txBody>
          <a:bodyPr wrap="square" rtlCol="0">
            <a:spAutoFit/>
          </a:bodyPr>
          <a:lstStyle/>
          <a:p>
            <a:pPr algn="ctr"/>
            <a:r>
              <a:rPr lang="en-US" sz="900" b="1" dirty="0">
                <a:solidFill>
                  <a:schemeClr val="bg1">
                    <a:lumMod val="85000"/>
                  </a:schemeClr>
                </a:solidFill>
              </a:rPr>
              <a:t>(Change)</a:t>
            </a:r>
          </a:p>
        </p:txBody>
      </p:sp>
      <p:sp>
        <p:nvSpPr>
          <p:cNvPr id="22" name="TextBox 21">
            <a:extLst>
              <a:ext uri="{FF2B5EF4-FFF2-40B4-BE49-F238E27FC236}">
                <a16:creationId xmlns:a16="http://schemas.microsoft.com/office/drawing/2014/main" id="{057E4A87-5A36-413E-9FD4-9B80C1056F74}"/>
              </a:ext>
            </a:extLst>
          </p:cNvPr>
          <p:cNvSpPr txBox="1"/>
          <p:nvPr/>
        </p:nvSpPr>
        <p:spPr>
          <a:xfrm>
            <a:off x="2458653" y="2821678"/>
            <a:ext cx="1073018" cy="230832"/>
          </a:xfrm>
          <a:prstGeom prst="rect">
            <a:avLst/>
          </a:prstGeom>
          <a:noFill/>
        </p:spPr>
        <p:txBody>
          <a:bodyPr wrap="square" rtlCol="0">
            <a:spAutoFit/>
          </a:bodyPr>
          <a:lstStyle/>
          <a:p>
            <a:pPr algn="ctr"/>
            <a:r>
              <a:rPr lang="en-US" sz="900" b="1" dirty="0">
                <a:solidFill>
                  <a:schemeClr val="bg1">
                    <a:lumMod val="85000"/>
                  </a:schemeClr>
                </a:solidFill>
              </a:rPr>
              <a:t>(Change)</a:t>
            </a:r>
          </a:p>
        </p:txBody>
      </p:sp>
      <p:sp>
        <p:nvSpPr>
          <p:cNvPr id="27" name="Oval 26">
            <a:extLst>
              <a:ext uri="{FF2B5EF4-FFF2-40B4-BE49-F238E27FC236}">
                <a16:creationId xmlns:a16="http://schemas.microsoft.com/office/drawing/2014/main" id="{ABD17FD1-4607-42EE-8B1A-A3F70B21BA1D}"/>
              </a:ext>
            </a:extLst>
          </p:cNvPr>
          <p:cNvSpPr/>
          <p:nvPr/>
        </p:nvSpPr>
        <p:spPr>
          <a:xfrm>
            <a:off x="3351323" y="2538994"/>
            <a:ext cx="2407298" cy="2407298"/>
          </a:xfrm>
          <a:prstGeom prst="ellipse">
            <a:avLst/>
          </a:prstGeom>
          <a:solidFill>
            <a:schemeClr val="accent1"/>
          </a:solid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Ad-Supported TV Brands</a:t>
            </a:r>
          </a:p>
        </p:txBody>
      </p:sp>
      <p:sp>
        <p:nvSpPr>
          <p:cNvPr id="23" name="Text Placeholder 4">
            <a:extLst>
              <a:ext uri="{FF2B5EF4-FFF2-40B4-BE49-F238E27FC236}">
                <a16:creationId xmlns:a16="http://schemas.microsoft.com/office/drawing/2014/main" id="{B3371E96-3E49-4570-85AB-CE20BA71A26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1565716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315615"/>
            <a:ext cx="8805334" cy="860728"/>
          </a:xfrm>
        </p:spPr>
        <p:txBody>
          <a:bodyPr/>
          <a:lstStyle/>
          <a:p>
            <a:r>
              <a:rPr lang="en-US" dirty="0">
                <a:solidFill>
                  <a:schemeClr val="tx1"/>
                </a:solidFill>
              </a:rPr>
              <a:t>Before We Dive In Though, It’s Pop Quiz Time!</a:t>
            </a:r>
            <a:br>
              <a:rPr lang="en-US" dirty="0">
                <a:solidFill>
                  <a:schemeClr val="tx1"/>
                </a:solidFill>
              </a:rPr>
            </a:br>
            <a:r>
              <a:rPr lang="en-US" b="1" i="1" dirty="0">
                <a:solidFill>
                  <a:schemeClr val="tx1"/>
                </a:solidFill>
              </a:rPr>
              <a:t>Theme</a:t>
            </a:r>
            <a:r>
              <a:rPr lang="en-US" b="1" dirty="0">
                <a:solidFill>
                  <a:schemeClr val="tx1"/>
                </a:solidFill>
              </a:rPr>
              <a:t>: </a:t>
            </a:r>
            <a:r>
              <a:rPr lang="en-US" i="1" dirty="0">
                <a:solidFill>
                  <a:schemeClr val="tx1"/>
                </a:solidFill>
              </a:rPr>
              <a:t>How TV Drives Commerce  </a:t>
            </a:r>
          </a:p>
        </p:txBody>
      </p:sp>
      <p:sp>
        <p:nvSpPr>
          <p:cNvPr id="4" name="Text Placeholder 2">
            <a:extLst>
              <a:ext uri="{FF2B5EF4-FFF2-40B4-BE49-F238E27FC236}">
                <a16:creationId xmlns:a16="http://schemas.microsoft.com/office/drawing/2014/main" id="{6BFEB0E8-3E99-4026-BA1A-426B22551DAB}"/>
              </a:ext>
            </a:extLst>
          </p:cNvPr>
          <p:cNvSpPr>
            <a:spLocks noGrp="1"/>
          </p:cNvSpPr>
          <p:nvPr>
            <p:ph type="body" sz="quarter" idx="13"/>
          </p:nvPr>
        </p:nvSpPr>
        <p:spPr>
          <a:xfrm>
            <a:off x="152305" y="1205574"/>
            <a:ext cx="8851733" cy="427922"/>
          </a:xfrm>
        </p:spPr>
        <p:txBody>
          <a:bodyPr/>
          <a:lstStyle/>
          <a:p>
            <a:r>
              <a:rPr lang="en-US" sz="1400" b="1" dirty="0"/>
              <a:t>Do you think you can answer these questions correctly?  Don’t worry, all the information you need is provided in the following pages of this report.</a:t>
            </a:r>
          </a:p>
        </p:txBody>
      </p:sp>
      <p:sp>
        <p:nvSpPr>
          <p:cNvPr id="5" name="Text Placeholder 2">
            <a:extLst>
              <a:ext uri="{FF2B5EF4-FFF2-40B4-BE49-F238E27FC236}">
                <a16:creationId xmlns:a16="http://schemas.microsoft.com/office/drawing/2014/main" id="{A3FBBF64-2ED4-41DE-9148-F3583DC704EF}"/>
              </a:ext>
            </a:extLst>
          </p:cNvPr>
          <p:cNvSpPr txBox="1">
            <a:spLocks/>
          </p:cNvSpPr>
          <p:nvPr/>
        </p:nvSpPr>
        <p:spPr>
          <a:xfrm>
            <a:off x="329142" y="1838719"/>
            <a:ext cx="8676372" cy="4279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l">
              <a:buFont typeface="+mj-lt"/>
              <a:buAutoNum type="arabicParenR"/>
            </a:pPr>
            <a:r>
              <a:rPr lang="en-US" sz="1200" b="1" dirty="0"/>
              <a:t>In 2017, how much are ad-supported TV networks expected to directly contribute to the economy?__________</a:t>
            </a:r>
          </a:p>
          <a:p>
            <a:pPr marL="342900" indent="-342900" algn="l">
              <a:buFont typeface="+mj-lt"/>
              <a:buAutoNum type="arabicParenR"/>
            </a:pPr>
            <a:endParaRPr lang="en-US" sz="700" b="1" dirty="0"/>
          </a:p>
          <a:p>
            <a:pPr marL="342900" indent="-342900" algn="l">
              <a:buFont typeface="+mj-lt"/>
              <a:buAutoNum type="arabicParenR"/>
            </a:pPr>
            <a:r>
              <a:rPr lang="en-US" sz="1200" b="1" dirty="0"/>
              <a:t>Which TV personality is credited with changing the way people travel by generating greater interest in local cuisines &amp; experiences?__________________</a:t>
            </a:r>
          </a:p>
          <a:p>
            <a:pPr marL="342900" indent="-342900" algn="l">
              <a:buFont typeface="+mj-lt"/>
              <a:buAutoNum type="arabicParenR"/>
            </a:pPr>
            <a:endParaRPr lang="en-US" sz="700" b="1" dirty="0"/>
          </a:p>
          <a:p>
            <a:pPr marL="342900" indent="-342900" algn="l">
              <a:buFont typeface="+mj-lt"/>
              <a:buAutoNum type="arabicParenR"/>
            </a:pPr>
            <a:r>
              <a:rPr lang="en-US" sz="1200" b="1" dirty="0"/>
              <a:t>Over the last decade, 30+ food &amp; travel-related programs have featured this many restaurants &amp; bars on their shows?_____________________</a:t>
            </a:r>
          </a:p>
          <a:p>
            <a:pPr marL="342900" indent="-342900" algn="l">
              <a:buFont typeface="+mj-lt"/>
              <a:buAutoNum type="arabicParenR"/>
            </a:pPr>
            <a:endParaRPr lang="en-US" sz="700" b="1" dirty="0"/>
          </a:p>
          <a:p>
            <a:pPr marL="342900" indent="-342900" algn="l">
              <a:buFont typeface="+mj-lt"/>
              <a:buAutoNum type="arabicParenR"/>
            </a:pPr>
            <a:r>
              <a:rPr lang="en-US" sz="1200" b="1" dirty="0"/>
              <a:t>What reality TV star founded </a:t>
            </a:r>
            <a:r>
              <a:rPr lang="en-US" sz="1200" b="1" i="1" dirty="0" err="1"/>
              <a:t>Skinnygirl</a:t>
            </a:r>
            <a:r>
              <a:rPr lang="en-US" sz="1200" b="1" i="1" dirty="0"/>
              <a:t> Cocktails</a:t>
            </a:r>
            <a:r>
              <a:rPr lang="en-US" sz="1200" b="1" dirty="0"/>
              <a:t> which she later sold for a reported $100MM?______________</a:t>
            </a:r>
          </a:p>
          <a:p>
            <a:pPr marL="342900" indent="-342900" algn="l">
              <a:buFont typeface="+mj-lt"/>
              <a:buAutoNum type="arabicParenR"/>
            </a:pPr>
            <a:endParaRPr lang="en-US" sz="700" b="1" dirty="0"/>
          </a:p>
          <a:p>
            <a:pPr marL="342900" indent="-342900" algn="l">
              <a:buFont typeface="+mj-lt"/>
              <a:buAutoNum type="arabicParenR"/>
            </a:pPr>
            <a:r>
              <a:rPr lang="en-US" sz="1200" b="1" dirty="0"/>
              <a:t>In 2017, Kim Kardashian launched her own make-up line called </a:t>
            </a:r>
            <a:r>
              <a:rPr lang="en-US" sz="1200" b="1" i="1" dirty="0"/>
              <a:t>KKW Beauty</a:t>
            </a:r>
            <a:r>
              <a:rPr lang="en-US" sz="1200" b="1" dirty="0"/>
              <a:t>.  How long did it take before it sold out?________________</a:t>
            </a:r>
          </a:p>
          <a:p>
            <a:pPr marL="342900" indent="-342900" algn="l">
              <a:buFont typeface="+mj-lt"/>
              <a:buAutoNum type="arabicParenR"/>
            </a:pPr>
            <a:endParaRPr lang="en-US" sz="700" b="1" dirty="0"/>
          </a:p>
          <a:p>
            <a:pPr marL="342900" indent="-342900" algn="l">
              <a:buFont typeface="+mj-lt"/>
              <a:buAutoNum type="arabicParenR"/>
            </a:pPr>
            <a:r>
              <a:rPr lang="en-US" sz="1200" b="1" dirty="0"/>
              <a:t>Scrub Daddy had $100K sales prior to being featured on </a:t>
            </a:r>
            <a:r>
              <a:rPr lang="en-US" sz="1200" b="1" i="1" dirty="0"/>
              <a:t>Shark Tank</a:t>
            </a:r>
            <a:r>
              <a:rPr lang="en-US" sz="1200" b="1" dirty="0"/>
              <a:t>, what has its cumulative sales been in the  four years since their pitch?____________________ </a:t>
            </a:r>
          </a:p>
          <a:p>
            <a:pPr marL="342900" indent="-342900" algn="l">
              <a:buFont typeface="+mj-lt"/>
              <a:buAutoNum type="arabicParenR"/>
            </a:pPr>
            <a:endParaRPr lang="en-US" sz="700" b="1" dirty="0"/>
          </a:p>
          <a:p>
            <a:pPr marL="342900" indent="-342900" algn="l">
              <a:buFont typeface="+mj-lt"/>
              <a:buAutoNum type="arabicParenR"/>
            </a:pPr>
            <a:r>
              <a:rPr lang="en-US" sz="1200" b="1" dirty="0"/>
              <a:t>According to </a:t>
            </a:r>
            <a:r>
              <a:rPr lang="en-US" sz="1200" b="1" dirty="0" err="1"/>
              <a:t>DoorDash</a:t>
            </a:r>
            <a:r>
              <a:rPr lang="en-US" sz="1200" b="1" dirty="0"/>
              <a:t>, how much did cupcake orders increase by on Election Night 2016?_________</a:t>
            </a:r>
          </a:p>
          <a:p>
            <a:pPr marL="342900" indent="-342900" algn="l">
              <a:buFont typeface="+mj-lt"/>
              <a:buAutoNum type="arabicParenR"/>
            </a:pPr>
            <a:endParaRPr lang="en-US" sz="700" b="1" dirty="0"/>
          </a:p>
          <a:p>
            <a:pPr marL="342900" indent="-342900" algn="l">
              <a:buFont typeface="+mj-lt"/>
              <a:buAutoNum type="arabicParenR"/>
            </a:pPr>
            <a:r>
              <a:rPr lang="en-US" sz="1200" b="1" dirty="0"/>
              <a:t>On average, how much did consumers spend on food &amp; related purchases during the Super Bowl?___________</a:t>
            </a:r>
          </a:p>
          <a:p>
            <a:pPr marL="342900" indent="-342900" algn="l">
              <a:buFont typeface="+mj-lt"/>
              <a:buAutoNum type="arabicParenR"/>
            </a:pPr>
            <a:endParaRPr lang="en-US" sz="700" b="1" dirty="0"/>
          </a:p>
          <a:p>
            <a:pPr marL="342900" indent="-342900" algn="l">
              <a:buFont typeface="+mj-lt"/>
              <a:buAutoNum type="arabicParenR"/>
            </a:pPr>
            <a:r>
              <a:rPr lang="en-US" sz="1200" b="1" dirty="0"/>
              <a:t>How many chicken wings were estimated to have been eaten during Super Bowl 50?_______________</a:t>
            </a:r>
          </a:p>
          <a:p>
            <a:pPr marL="342900" indent="-342900" algn="l">
              <a:buFont typeface="+mj-lt"/>
              <a:buAutoNum type="arabicParenR"/>
            </a:pPr>
            <a:endParaRPr lang="en-US" sz="700" b="1" dirty="0"/>
          </a:p>
          <a:p>
            <a:pPr marL="342900" indent="-342900" algn="l">
              <a:buFont typeface="+mj-lt"/>
              <a:buAutoNum type="arabicParenR"/>
            </a:pPr>
            <a:r>
              <a:rPr lang="en-US" sz="1200" b="1" dirty="0"/>
              <a:t>How many people were estimated to have missed work the Monday after Super Bowl 50?___________</a:t>
            </a:r>
          </a:p>
        </p:txBody>
      </p:sp>
      <p:sp>
        <p:nvSpPr>
          <p:cNvPr id="6" name="Text Placeholder 4">
            <a:extLst>
              <a:ext uri="{FF2B5EF4-FFF2-40B4-BE49-F238E27FC236}">
                <a16:creationId xmlns:a16="http://schemas.microsoft.com/office/drawing/2014/main" id="{5B41CDD9-426D-4554-8A7F-D1BCFB5EF97E}"/>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1233340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A25602-0B7E-4BB6-BC80-DDCD0BCBC118}"/>
              </a:ext>
            </a:extLst>
          </p:cNvPr>
          <p:cNvSpPr/>
          <p:nvPr/>
        </p:nvSpPr>
        <p:spPr>
          <a:xfrm>
            <a:off x="0" y="0"/>
            <a:ext cx="9144000" cy="6858000"/>
          </a:xfrm>
          <a:prstGeom prst="rect">
            <a:avLst/>
          </a:prstGeom>
          <a:gradFill>
            <a:gsLst>
              <a:gs pos="62000">
                <a:srgbClr val="5383B7"/>
              </a:gs>
              <a:gs pos="88000">
                <a:srgbClr val="50C8A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90FA01-218A-45EC-B361-E90606229771}"/>
              </a:ext>
            </a:extLst>
          </p:cNvPr>
          <p:cNvSpPr txBox="1"/>
          <p:nvPr/>
        </p:nvSpPr>
        <p:spPr>
          <a:xfrm>
            <a:off x="0" y="2258009"/>
            <a:ext cx="9144000" cy="1200329"/>
          </a:xfrm>
          <a:prstGeom prst="rect">
            <a:avLst/>
          </a:prstGeom>
          <a:noFill/>
        </p:spPr>
        <p:txBody>
          <a:bodyPr wrap="square" rtlCol="0">
            <a:spAutoFit/>
          </a:bodyPr>
          <a:lstStyle/>
          <a:p>
            <a:pPr algn="ctr"/>
            <a:r>
              <a:rPr lang="en-US" sz="3200" b="1" dirty="0">
                <a:solidFill>
                  <a:schemeClr val="bg1"/>
                </a:solidFill>
              </a:rPr>
              <a:t>No Platform Drives </a:t>
            </a:r>
            <a:r>
              <a:rPr lang="en-US" sz="4000" b="1" i="1" u="sng" dirty="0">
                <a:solidFill>
                  <a:srgbClr val="FAB982"/>
                </a:solidFill>
              </a:rPr>
              <a:t>Commerce</a:t>
            </a:r>
            <a:r>
              <a:rPr lang="en-US" sz="3200" b="1" dirty="0">
                <a:solidFill>
                  <a:schemeClr val="bg1"/>
                </a:solidFill>
              </a:rPr>
              <a:t> </a:t>
            </a:r>
          </a:p>
          <a:p>
            <a:pPr algn="ctr"/>
            <a:r>
              <a:rPr lang="en-US" sz="3200" b="1" dirty="0">
                <a:solidFill>
                  <a:schemeClr val="bg1"/>
                </a:solidFill>
              </a:rPr>
              <a:t>Like TV’s Premium Video-At-Scale</a:t>
            </a:r>
          </a:p>
        </p:txBody>
      </p:sp>
    </p:spTree>
    <p:extLst>
      <p:ext uri="{BB962C8B-B14F-4D97-AF65-F5344CB8AC3E}">
        <p14:creationId xmlns:p14="http://schemas.microsoft.com/office/powerpoint/2010/main" val="211665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 Box 211">
            <a:extLst>
              <a:ext uri="{FF2B5EF4-FFF2-40B4-BE49-F238E27FC236}">
                <a16:creationId xmlns:a16="http://schemas.microsoft.com/office/drawing/2014/main" id="{C8E0B955-797A-469A-8703-A623A09EC700}"/>
              </a:ext>
            </a:extLst>
          </p:cNvPr>
          <p:cNvSpPr txBox="1">
            <a:spLocks noChangeArrowheads="1"/>
          </p:cNvSpPr>
          <p:nvPr/>
        </p:nvSpPr>
        <p:spPr bwMode="auto">
          <a:xfrm>
            <a:off x="7729004" y="241303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RI</a:t>
            </a:r>
          </a:p>
        </p:txBody>
      </p:sp>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695706"/>
          </a:xfrm>
        </p:spPr>
        <p:txBody>
          <a:bodyPr/>
          <a:lstStyle/>
          <a:p>
            <a:r>
              <a:rPr lang="en-US" sz="2400" dirty="0"/>
              <a:t>The Film &amp; Television Industry Is Not Just New York &amp; Los Angeles, It’s An Industry That Employs </a:t>
            </a:r>
            <a:r>
              <a:rPr lang="en-US" sz="2400" b="1" i="1" dirty="0"/>
              <a:t>Millions</a:t>
            </a:r>
            <a:r>
              <a:rPr lang="en-US" sz="2400" dirty="0"/>
              <a:t> Across All 50 States</a:t>
            </a:r>
          </a:p>
        </p:txBody>
      </p:sp>
      <p:sp>
        <p:nvSpPr>
          <p:cNvPr id="7" name="Text Box 229">
            <a:extLst>
              <a:ext uri="{FF2B5EF4-FFF2-40B4-BE49-F238E27FC236}">
                <a16:creationId xmlns:a16="http://schemas.microsoft.com/office/drawing/2014/main" id="{B6CD2BF6-217B-4373-AB94-3E4D852646D6}"/>
              </a:ext>
            </a:extLst>
          </p:cNvPr>
          <p:cNvSpPr txBox="1">
            <a:spLocks noChangeArrowheads="1"/>
          </p:cNvSpPr>
          <p:nvPr/>
        </p:nvSpPr>
        <p:spPr bwMode="auto">
          <a:xfrm>
            <a:off x="7521760" y="325038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DE</a:t>
            </a:r>
          </a:p>
        </p:txBody>
      </p:sp>
      <p:sp>
        <p:nvSpPr>
          <p:cNvPr id="9" name="Freeform 52">
            <a:extLst>
              <a:ext uri="{FF2B5EF4-FFF2-40B4-BE49-F238E27FC236}">
                <a16:creationId xmlns:a16="http://schemas.microsoft.com/office/drawing/2014/main" id="{54E910CB-0000-4F19-8E42-A64B7E4088EE}"/>
              </a:ext>
            </a:extLst>
          </p:cNvPr>
          <p:cNvSpPr>
            <a:spLocks/>
          </p:cNvSpPr>
          <p:nvPr/>
        </p:nvSpPr>
        <p:spPr bwMode="auto">
          <a:xfrm>
            <a:off x="6441484" y="3191063"/>
            <a:ext cx="1146175" cy="765175"/>
          </a:xfrm>
          <a:custGeom>
            <a:avLst/>
            <a:gdLst>
              <a:gd name="T0" fmla="*/ 2147483647 w 601"/>
              <a:gd name="T1" fmla="*/ 0 h 374"/>
              <a:gd name="T2" fmla="*/ 2147483647 w 601"/>
              <a:gd name="T3" fmla="*/ 2147483647 h 374"/>
              <a:gd name="T4" fmla="*/ 2147483647 w 601"/>
              <a:gd name="T5" fmla="*/ 2147483647 h 374"/>
              <a:gd name="T6" fmla="*/ 0 w 601"/>
              <a:gd name="T7" fmla="*/ 2147483647 h 374"/>
              <a:gd name="T8" fmla="*/ 2147483647 w 601"/>
              <a:gd name="T9" fmla="*/ 2147483647 h 374"/>
              <a:gd name="T10" fmla="*/ 2147483647 w 601"/>
              <a:gd name="T11" fmla="*/ 2147483647 h 374"/>
              <a:gd name="T12" fmla="*/ 2147483647 w 601"/>
              <a:gd name="T13" fmla="*/ 2147483647 h 374"/>
              <a:gd name="T14" fmla="*/ 2147483647 w 601"/>
              <a:gd name="T15" fmla="*/ 2147483647 h 374"/>
              <a:gd name="T16" fmla="*/ 2147483647 w 601"/>
              <a:gd name="T17" fmla="*/ 2147483647 h 374"/>
              <a:gd name="T18" fmla="*/ 0 w 601"/>
              <a:gd name="T19" fmla="*/ 2147483647 h 374"/>
              <a:gd name="T20" fmla="*/ 2147483647 w 601"/>
              <a:gd name="T21" fmla="*/ 2147483647 h 374"/>
              <a:gd name="T22" fmla="*/ 2147483647 w 601"/>
              <a:gd name="T23" fmla="*/ 2147483647 h 374"/>
              <a:gd name="T24" fmla="*/ 2147483647 w 601"/>
              <a:gd name="T25" fmla="*/ 2147483647 h 374"/>
              <a:gd name="T26" fmla="*/ 2147483647 w 601"/>
              <a:gd name="T27" fmla="*/ 2147483647 h 374"/>
              <a:gd name="T28" fmla="*/ 2147483647 w 601"/>
              <a:gd name="T29" fmla="*/ 2147483647 h 374"/>
              <a:gd name="T30" fmla="*/ 2147483647 w 601"/>
              <a:gd name="T31" fmla="*/ 2147483647 h 374"/>
              <a:gd name="T32" fmla="*/ 2147483647 w 601"/>
              <a:gd name="T33" fmla="*/ 2147483647 h 374"/>
              <a:gd name="T34" fmla="*/ 2147483647 w 601"/>
              <a:gd name="T35" fmla="*/ 2147483647 h 374"/>
              <a:gd name="T36" fmla="*/ 2147483647 w 601"/>
              <a:gd name="T37" fmla="*/ 2147483647 h 374"/>
              <a:gd name="T38" fmla="*/ 2147483647 w 601"/>
              <a:gd name="T39" fmla="*/ 2147483647 h 374"/>
              <a:gd name="T40" fmla="*/ 2147483647 w 601"/>
              <a:gd name="T41" fmla="*/ 2147483647 h 374"/>
              <a:gd name="T42" fmla="*/ 2147483647 w 601"/>
              <a:gd name="T43" fmla="*/ 0 h 374"/>
              <a:gd name="T44" fmla="*/ 2147483647 w 601"/>
              <a:gd name="T45" fmla="*/ 2147483647 h 374"/>
              <a:gd name="T46" fmla="*/ 2147483647 w 601"/>
              <a:gd name="T47" fmla="*/ 2147483647 h 374"/>
              <a:gd name="T48" fmla="*/ 2147483647 w 601"/>
              <a:gd name="T49" fmla="*/ 2147483647 h 374"/>
              <a:gd name="T50" fmla="*/ 2147483647 w 601"/>
              <a:gd name="T51" fmla="*/ 2147483647 h 374"/>
              <a:gd name="T52" fmla="*/ 2147483647 w 601"/>
              <a:gd name="T53" fmla="*/ 2147483647 h 374"/>
              <a:gd name="T54" fmla="*/ 2147483647 w 601"/>
              <a:gd name="T55" fmla="*/ 2147483647 h 374"/>
              <a:gd name="T56" fmla="*/ 2147483647 w 601"/>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1"/>
              <a:gd name="T88" fmla="*/ 0 h 374"/>
              <a:gd name="T89" fmla="*/ 601 w 601"/>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1" h="374">
                <a:moveTo>
                  <a:pt x="99" y="262"/>
                </a:moveTo>
                <a:lnTo>
                  <a:pt x="82" y="300"/>
                </a:lnTo>
                <a:lnTo>
                  <a:pt x="57" y="310"/>
                </a:lnTo>
                <a:lnTo>
                  <a:pt x="56" y="335"/>
                </a:lnTo>
                <a:lnTo>
                  <a:pt x="3" y="354"/>
                </a:lnTo>
                <a:lnTo>
                  <a:pt x="0" y="374"/>
                </a:lnTo>
                <a:lnTo>
                  <a:pt x="143" y="349"/>
                </a:lnTo>
                <a:lnTo>
                  <a:pt x="401" y="295"/>
                </a:lnTo>
                <a:lnTo>
                  <a:pt x="601" y="247"/>
                </a:lnTo>
                <a:lnTo>
                  <a:pt x="601" y="210"/>
                </a:lnTo>
                <a:lnTo>
                  <a:pt x="579" y="198"/>
                </a:lnTo>
                <a:lnTo>
                  <a:pt x="561" y="217"/>
                </a:lnTo>
                <a:lnTo>
                  <a:pt x="551" y="166"/>
                </a:lnTo>
                <a:lnTo>
                  <a:pt x="561" y="121"/>
                </a:lnTo>
                <a:lnTo>
                  <a:pt x="487" y="88"/>
                </a:lnTo>
                <a:lnTo>
                  <a:pt x="436" y="96"/>
                </a:lnTo>
                <a:lnTo>
                  <a:pt x="435" y="26"/>
                </a:lnTo>
                <a:lnTo>
                  <a:pt x="383" y="0"/>
                </a:lnTo>
                <a:lnTo>
                  <a:pt x="343" y="16"/>
                </a:lnTo>
                <a:lnTo>
                  <a:pt x="317" y="82"/>
                </a:lnTo>
                <a:lnTo>
                  <a:pt x="271" y="108"/>
                </a:lnTo>
                <a:lnTo>
                  <a:pt x="252" y="211"/>
                </a:lnTo>
                <a:lnTo>
                  <a:pt x="176" y="262"/>
                </a:lnTo>
                <a:lnTo>
                  <a:pt x="115" y="282"/>
                </a:lnTo>
                <a:lnTo>
                  <a:pt x="99" y="262"/>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0" name="Freeform 15">
            <a:extLst>
              <a:ext uri="{FF2B5EF4-FFF2-40B4-BE49-F238E27FC236}">
                <a16:creationId xmlns:a16="http://schemas.microsoft.com/office/drawing/2014/main" id="{1A937D64-8CC8-40D9-9E32-A2AEAF0BE75D}"/>
              </a:ext>
            </a:extLst>
          </p:cNvPr>
          <p:cNvSpPr>
            <a:spLocks/>
          </p:cNvSpPr>
          <p:nvPr/>
        </p:nvSpPr>
        <p:spPr bwMode="auto">
          <a:xfrm>
            <a:off x="6881222" y="3067238"/>
            <a:ext cx="750887" cy="330200"/>
          </a:xfrm>
          <a:custGeom>
            <a:avLst/>
            <a:gdLst>
              <a:gd name="T0" fmla="*/ 2147483647 w 393"/>
              <a:gd name="T1" fmla="*/ 0 h 162"/>
              <a:gd name="T2" fmla="*/ 2147483647 w 393"/>
              <a:gd name="T3" fmla="*/ 2147483647 h 162"/>
              <a:gd name="T4" fmla="*/ 2147483647 w 393"/>
              <a:gd name="T5" fmla="*/ 2147483647 h 162"/>
              <a:gd name="T6" fmla="*/ 0 w 393"/>
              <a:gd name="T7" fmla="*/ 2147483647 h 162"/>
              <a:gd name="T8" fmla="*/ 0 w 393"/>
              <a:gd name="T9" fmla="*/ 2147483647 h 162"/>
              <a:gd name="T10" fmla="*/ 2147483647 w 393"/>
              <a:gd name="T11" fmla="*/ 0 h 162"/>
              <a:gd name="T12" fmla="*/ 2147483647 w 393"/>
              <a:gd name="T13" fmla="*/ 2147483647 h 162"/>
              <a:gd name="T14" fmla="*/ 2147483647 w 393"/>
              <a:gd name="T15" fmla="*/ 2147483647 h 162"/>
              <a:gd name="T16" fmla="*/ 2147483647 w 393"/>
              <a:gd name="T17" fmla="*/ 2147483647 h 162"/>
              <a:gd name="T18" fmla="*/ 2147483647 w 393"/>
              <a:gd name="T19" fmla="*/ 2147483647 h 162"/>
              <a:gd name="T20" fmla="*/ 2147483647 w 393"/>
              <a:gd name="T21" fmla="*/ 2147483647 h 162"/>
              <a:gd name="T22" fmla="*/ 2147483647 w 393"/>
              <a:gd name="T23" fmla="*/ 2147483647 h 162"/>
              <a:gd name="T24" fmla="*/ 2147483647 w 393"/>
              <a:gd name="T25" fmla="*/ 2147483647 h 162"/>
              <a:gd name="T26" fmla="*/ 2147483647 w 393"/>
              <a:gd name="T27" fmla="*/ 2147483647 h 162"/>
              <a:gd name="T28" fmla="*/ 2147483647 w 393"/>
              <a:gd name="T29" fmla="*/ 2147483647 h 162"/>
              <a:gd name="T30" fmla="*/ 2147483647 w 393"/>
              <a:gd name="T31" fmla="*/ 2147483647 h 162"/>
              <a:gd name="T32" fmla="*/ 2147483647 w 393"/>
              <a:gd name="T33" fmla="*/ 2147483647 h 162"/>
              <a:gd name="T34" fmla="*/ 2147483647 w 393"/>
              <a:gd name="T35" fmla="*/ 2147483647 h 162"/>
              <a:gd name="T36" fmla="*/ 2147483647 w 393"/>
              <a:gd name="T37" fmla="*/ 2147483647 h 162"/>
              <a:gd name="T38" fmla="*/ 2147483647 w 393"/>
              <a:gd name="T39" fmla="*/ 2147483647 h 162"/>
              <a:gd name="T40" fmla="*/ 0 w 393"/>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3"/>
              <a:gd name="T64" fmla="*/ 0 h 162"/>
              <a:gd name="T65" fmla="*/ 393 w 393"/>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3" h="162">
                <a:moveTo>
                  <a:pt x="0" y="56"/>
                </a:moveTo>
                <a:lnTo>
                  <a:pt x="293" y="0"/>
                </a:lnTo>
                <a:lnTo>
                  <a:pt x="341" y="111"/>
                </a:lnTo>
                <a:lnTo>
                  <a:pt x="391" y="99"/>
                </a:lnTo>
                <a:lnTo>
                  <a:pt x="393" y="154"/>
                </a:lnTo>
                <a:lnTo>
                  <a:pt x="352" y="162"/>
                </a:lnTo>
                <a:lnTo>
                  <a:pt x="316" y="125"/>
                </a:lnTo>
                <a:lnTo>
                  <a:pt x="293" y="82"/>
                </a:lnTo>
                <a:lnTo>
                  <a:pt x="288" y="21"/>
                </a:lnTo>
                <a:lnTo>
                  <a:pt x="271" y="51"/>
                </a:lnTo>
                <a:lnTo>
                  <a:pt x="291" y="143"/>
                </a:lnTo>
                <a:lnTo>
                  <a:pt x="205" y="156"/>
                </a:lnTo>
                <a:lnTo>
                  <a:pt x="202" y="89"/>
                </a:lnTo>
                <a:lnTo>
                  <a:pt x="150" y="60"/>
                </a:lnTo>
                <a:lnTo>
                  <a:pt x="105" y="53"/>
                </a:lnTo>
                <a:lnTo>
                  <a:pt x="12" y="99"/>
                </a:lnTo>
                <a:lnTo>
                  <a:pt x="0" y="56"/>
                </a:lnTo>
                <a:close/>
              </a:path>
            </a:pathLst>
          </a:custGeom>
          <a:solidFill>
            <a:srgbClr val="5383B7"/>
          </a:solidFill>
          <a:ln w="12701">
            <a:solidFill>
              <a:srgbClr val="000000"/>
            </a:solidFill>
            <a:round/>
            <a:headEnd/>
            <a:tailEnd/>
          </a:ln>
        </p:spPr>
        <p:txBody>
          <a:bodyPr/>
          <a:lstStyle/>
          <a:p>
            <a:endParaRPr lang="en-US" sz="1000">
              <a:solidFill>
                <a:schemeClr val="bg1"/>
              </a:solidFill>
            </a:endParaRPr>
          </a:p>
        </p:txBody>
      </p:sp>
      <p:sp>
        <p:nvSpPr>
          <p:cNvPr id="11" name="Freeform 58">
            <a:extLst>
              <a:ext uri="{FF2B5EF4-FFF2-40B4-BE49-F238E27FC236}">
                <a16:creationId xmlns:a16="http://schemas.microsoft.com/office/drawing/2014/main" id="{24065967-7112-4FD2-9E40-12E694275500}"/>
              </a:ext>
            </a:extLst>
          </p:cNvPr>
          <p:cNvSpPr>
            <a:spLocks/>
          </p:cNvSpPr>
          <p:nvPr/>
        </p:nvSpPr>
        <p:spPr bwMode="auto">
          <a:xfrm>
            <a:off x="7497172" y="1830576"/>
            <a:ext cx="290512" cy="588962"/>
          </a:xfrm>
          <a:custGeom>
            <a:avLst/>
            <a:gdLst>
              <a:gd name="T0" fmla="*/ 2147483647 w 135"/>
              <a:gd name="T1" fmla="*/ 0 h 250"/>
              <a:gd name="T2" fmla="*/ 2147483647 w 135"/>
              <a:gd name="T3" fmla="*/ 2147483647 h 250"/>
              <a:gd name="T4" fmla="*/ 2147483647 w 135"/>
              <a:gd name="T5" fmla="*/ 2147483647 h 250"/>
              <a:gd name="T6" fmla="*/ 0 w 135"/>
              <a:gd name="T7" fmla="*/ 2147483647 h 250"/>
              <a:gd name="T8" fmla="*/ 0 w 135"/>
              <a:gd name="T9" fmla="*/ 2147483647 h 250"/>
              <a:gd name="T10" fmla="*/ 2147483647 w 135"/>
              <a:gd name="T11" fmla="*/ 0 h 250"/>
              <a:gd name="T12" fmla="*/ 2147483647 w 135"/>
              <a:gd name="T13" fmla="*/ 2147483647 h 250"/>
              <a:gd name="T14" fmla="*/ 2147483647 w 135"/>
              <a:gd name="T15" fmla="*/ 2147483647 h 250"/>
              <a:gd name="T16" fmla="*/ 2147483647 w 135"/>
              <a:gd name="T17" fmla="*/ 2147483647 h 250"/>
              <a:gd name="T18" fmla="*/ 2147483647 w 135"/>
              <a:gd name="T19" fmla="*/ 2147483647 h 250"/>
              <a:gd name="T20" fmla="*/ 2147483647 w 135"/>
              <a:gd name="T21" fmla="*/ 2147483647 h 250"/>
              <a:gd name="T22" fmla="*/ 2147483647 w 135"/>
              <a:gd name="T23" fmla="*/ 2147483647 h 250"/>
              <a:gd name="T24" fmla="*/ 2147483647 w 135"/>
              <a:gd name="T25" fmla="*/ 2147483647 h 250"/>
              <a:gd name="T26" fmla="*/ 0 w 135"/>
              <a:gd name="T27" fmla="*/ 2147483647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250"/>
              <a:gd name="T44" fmla="*/ 135 w 135"/>
              <a:gd name="T45" fmla="*/ 250 h 2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250">
                <a:moveTo>
                  <a:pt x="0" y="26"/>
                </a:moveTo>
                <a:lnTo>
                  <a:pt x="99" y="0"/>
                </a:lnTo>
                <a:lnTo>
                  <a:pt x="135" y="68"/>
                </a:lnTo>
                <a:lnTo>
                  <a:pt x="116" y="86"/>
                </a:lnTo>
                <a:lnTo>
                  <a:pt x="124" y="237"/>
                </a:lnTo>
                <a:lnTo>
                  <a:pt x="67" y="250"/>
                </a:lnTo>
                <a:lnTo>
                  <a:pt x="39" y="188"/>
                </a:lnTo>
                <a:lnTo>
                  <a:pt x="38" y="114"/>
                </a:lnTo>
                <a:lnTo>
                  <a:pt x="13" y="92"/>
                </a:lnTo>
                <a:lnTo>
                  <a:pt x="0" y="26"/>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2" name="Freeform 14">
            <a:extLst>
              <a:ext uri="{FF2B5EF4-FFF2-40B4-BE49-F238E27FC236}">
                <a16:creationId xmlns:a16="http://schemas.microsoft.com/office/drawing/2014/main" id="{74459D1A-015F-4209-B8EE-7CE2FC4242FD}"/>
              </a:ext>
            </a:extLst>
          </p:cNvPr>
          <p:cNvSpPr>
            <a:spLocks/>
          </p:cNvSpPr>
          <p:nvPr/>
        </p:nvSpPr>
        <p:spPr bwMode="auto">
          <a:xfrm>
            <a:off x="7749584" y="1187638"/>
            <a:ext cx="584200" cy="950913"/>
          </a:xfrm>
          <a:custGeom>
            <a:avLst/>
            <a:gdLst>
              <a:gd name="T0" fmla="*/ 2147483647 w 306"/>
              <a:gd name="T1" fmla="*/ 0 h 466"/>
              <a:gd name="T2" fmla="*/ 2147483647 w 306"/>
              <a:gd name="T3" fmla="*/ 2147483647 h 466"/>
              <a:gd name="T4" fmla="*/ 2147483647 w 306"/>
              <a:gd name="T5" fmla="*/ 2147483647 h 466"/>
              <a:gd name="T6" fmla="*/ 0 w 306"/>
              <a:gd name="T7" fmla="*/ 2147483647 h 466"/>
              <a:gd name="T8" fmla="*/ 2147483647 w 306"/>
              <a:gd name="T9" fmla="*/ 2147483647 h 466"/>
              <a:gd name="T10" fmla="*/ 2147483647 w 306"/>
              <a:gd name="T11" fmla="*/ 2147483647 h 466"/>
              <a:gd name="T12" fmla="*/ 2147483647 w 306"/>
              <a:gd name="T13" fmla="*/ 2147483647 h 466"/>
              <a:gd name="T14" fmla="*/ 2147483647 w 306"/>
              <a:gd name="T15" fmla="*/ 2147483647 h 466"/>
              <a:gd name="T16" fmla="*/ 2147483647 w 306"/>
              <a:gd name="T17" fmla="*/ 2147483647 h 466"/>
              <a:gd name="T18" fmla="*/ 2147483647 w 306"/>
              <a:gd name="T19" fmla="*/ 2147483647 h 466"/>
              <a:gd name="T20" fmla="*/ 2147483647 w 306"/>
              <a:gd name="T21" fmla="*/ 2147483647 h 466"/>
              <a:gd name="T22" fmla="*/ 0 w 306"/>
              <a:gd name="T23" fmla="*/ 2147483647 h 466"/>
              <a:gd name="T24" fmla="*/ 2147483647 w 306"/>
              <a:gd name="T25" fmla="*/ 2147483647 h 466"/>
              <a:gd name="T26" fmla="*/ 2147483647 w 306"/>
              <a:gd name="T27" fmla="*/ 2147483647 h 466"/>
              <a:gd name="T28" fmla="*/ 2147483647 w 306"/>
              <a:gd name="T29" fmla="*/ 2147483647 h 466"/>
              <a:gd name="T30" fmla="*/ 2147483647 w 306"/>
              <a:gd name="T31" fmla="*/ 2147483647 h 466"/>
              <a:gd name="T32" fmla="*/ 2147483647 w 306"/>
              <a:gd name="T33" fmla="*/ 2147483647 h 466"/>
              <a:gd name="T34" fmla="*/ 2147483647 w 306"/>
              <a:gd name="T35" fmla="*/ 2147483647 h 466"/>
              <a:gd name="T36" fmla="*/ 2147483647 w 306"/>
              <a:gd name="T37" fmla="*/ 2147483647 h 466"/>
              <a:gd name="T38" fmla="*/ 2147483647 w 306"/>
              <a:gd name="T39" fmla="*/ 2147483647 h 466"/>
              <a:gd name="T40" fmla="*/ 2147483647 w 306"/>
              <a:gd name="T41" fmla="*/ 2147483647 h 466"/>
              <a:gd name="T42" fmla="*/ 2147483647 w 306"/>
              <a:gd name="T43" fmla="*/ 2147483647 h 466"/>
              <a:gd name="T44" fmla="*/ 2147483647 w 306"/>
              <a:gd name="T45" fmla="*/ 2147483647 h 466"/>
              <a:gd name="T46" fmla="*/ 2147483647 w 306"/>
              <a:gd name="T47" fmla="*/ 2147483647 h 466"/>
              <a:gd name="T48" fmla="*/ 2147483647 w 306"/>
              <a:gd name="T49" fmla="*/ 2147483647 h 466"/>
              <a:gd name="T50" fmla="*/ 2147483647 w 306"/>
              <a:gd name="T51" fmla="*/ 2147483647 h 466"/>
              <a:gd name="T52" fmla="*/ 2147483647 w 306"/>
              <a:gd name="T53" fmla="*/ 2147483647 h 466"/>
              <a:gd name="T54" fmla="*/ 2147483647 w 306"/>
              <a:gd name="T55" fmla="*/ 2147483647 h 466"/>
              <a:gd name="T56" fmla="*/ 2147483647 w 306"/>
              <a:gd name="T57" fmla="*/ 0 h 466"/>
              <a:gd name="T58" fmla="*/ 2147483647 w 306"/>
              <a:gd name="T59" fmla="*/ 2147483647 h 466"/>
              <a:gd name="T60" fmla="*/ 2147483647 w 306"/>
              <a:gd name="T61" fmla="*/ 2147483647 h 466"/>
              <a:gd name="T62" fmla="*/ 2147483647 w 306"/>
              <a:gd name="T63" fmla="*/ 2147483647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466"/>
              <a:gd name="T98" fmla="*/ 306 w 306"/>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466">
                <a:moveTo>
                  <a:pt x="72" y="14"/>
                </a:moveTo>
                <a:lnTo>
                  <a:pt x="27" y="100"/>
                </a:lnTo>
                <a:lnTo>
                  <a:pt x="48" y="132"/>
                </a:lnTo>
                <a:lnTo>
                  <a:pt x="27" y="171"/>
                </a:lnTo>
                <a:lnTo>
                  <a:pt x="40" y="184"/>
                </a:lnTo>
                <a:lnTo>
                  <a:pt x="31" y="210"/>
                </a:lnTo>
                <a:lnTo>
                  <a:pt x="31" y="254"/>
                </a:lnTo>
                <a:lnTo>
                  <a:pt x="0" y="270"/>
                </a:lnTo>
                <a:lnTo>
                  <a:pt x="12" y="283"/>
                </a:lnTo>
                <a:lnTo>
                  <a:pt x="76" y="446"/>
                </a:lnTo>
                <a:lnTo>
                  <a:pt x="127" y="466"/>
                </a:lnTo>
                <a:lnTo>
                  <a:pt x="124" y="433"/>
                </a:lnTo>
                <a:lnTo>
                  <a:pt x="149" y="407"/>
                </a:lnTo>
                <a:lnTo>
                  <a:pt x="140" y="379"/>
                </a:lnTo>
                <a:lnTo>
                  <a:pt x="202" y="346"/>
                </a:lnTo>
                <a:lnTo>
                  <a:pt x="205" y="301"/>
                </a:lnTo>
                <a:lnTo>
                  <a:pt x="242" y="298"/>
                </a:lnTo>
                <a:lnTo>
                  <a:pt x="271" y="263"/>
                </a:lnTo>
                <a:lnTo>
                  <a:pt x="306" y="240"/>
                </a:lnTo>
                <a:lnTo>
                  <a:pt x="306" y="210"/>
                </a:lnTo>
                <a:lnTo>
                  <a:pt x="258" y="202"/>
                </a:lnTo>
                <a:lnTo>
                  <a:pt x="249" y="170"/>
                </a:lnTo>
                <a:lnTo>
                  <a:pt x="201" y="165"/>
                </a:lnTo>
                <a:lnTo>
                  <a:pt x="162" y="27"/>
                </a:lnTo>
                <a:lnTo>
                  <a:pt x="144" y="0"/>
                </a:lnTo>
                <a:lnTo>
                  <a:pt x="96" y="11"/>
                </a:lnTo>
                <a:lnTo>
                  <a:pt x="88" y="24"/>
                </a:lnTo>
                <a:lnTo>
                  <a:pt x="72" y="14"/>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3" name="Freeform 16">
            <a:extLst>
              <a:ext uri="{FF2B5EF4-FFF2-40B4-BE49-F238E27FC236}">
                <a16:creationId xmlns:a16="http://schemas.microsoft.com/office/drawing/2014/main" id="{FBC89302-A6F7-42DC-8A9B-83BF5531AA8B}"/>
              </a:ext>
            </a:extLst>
          </p:cNvPr>
          <p:cNvSpPr>
            <a:spLocks/>
          </p:cNvSpPr>
          <p:nvPr/>
        </p:nvSpPr>
        <p:spPr bwMode="auto">
          <a:xfrm>
            <a:off x="750297" y="1282888"/>
            <a:ext cx="985837" cy="774700"/>
          </a:xfrm>
          <a:custGeom>
            <a:avLst/>
            <a:gdLst>
              <a:gd name="T0" fmla="*/ 2147483647 w 517"/>
              <a:gd name="T1" fmla="*/ 0 h 379"/>
              <a:gd name="T2" fmla="*/ 2147483647 w 517"/>
              <a:gd name="T3" fmla="*/ 2147483647 h 379"/>
              <a:gd name="T4" fmla="*/ 2147483647 w 517"/>
              <a:gd name="T5" fmla="*/ 2147483647 h 379"/>
              <a:gd name="T6" fmla="*/ 0 w 517"/>
              <a:gd name="T7" fmla="*/ 2147483647 h 379"/>
              <a:gd name="T8" fmla="*/ 2147483647 w 517"/>
              <a:gd name="T9" fmla="*/ 0 h 379"/>
              <a:gd name="T10" fmla="*/ 2147483647 w 517"/>
              <a:gd name="T11" fmla="*/ 2147483647 h 379"/>
              <a:gd name="T12" fmla="*/ 2147483647 w 517"/>
              <a:gd name="T13" fmla="*/ 2147483647 h 379"/>
              <a:gd name="T14" fmla="*/ 2147483647 w 517"/>
              <a:gd name="T15" fmla="*/ 2147483647 h 379"/>
              <a:gd name="T16" fmla="*/ 2147483647 w 517"/>
              <a:gd name="T17" fmla="*/ 2147483647 h 379"/>
              <a:gd name="T18" fmla="*/ 2147483647 w 517"/>
              <a:gd name="T19" fmla="*/ 2147483647 h 379"/>
              <a:gd name="T20" fmla="*/ 2147483647 w 517"/>
              <a:gd name="T21" fmla="*/ 2147483647 h 379"/>
              <a:gd name="T22" fmla="*/ 2147483647 w 517"/>
              <a:gd name="T23" fmla="*/ 2147483647 h 379"/>
              <a:gd name="T24" fmla="*/ 2147483647 w 517"/>
              <a:gd name="T25" fmla="*/ 2147483647 h 379"/>
              <a:gd name="T26" fmla="*/ 2147483647 w 517"/>
              <a:gd name="T27" fmla="*/ 2147483647 h 379"/>
              <a:gd name="T28" fmla="*/ 2147483647 w 517"/>
              <a:gd name="T29" fmla="*/ 2147483647 h 379"/>
              <a:gd name="T30" fmla="*/ 2147483647 w 517"/>
              <a:gd name="T31" fmla="*/ 2147483647 h 379"/>
              <a:gd name="T32" fmla="*/ 2147483647 w 517"/>
              <a:gd name="T33" fmla="*/ 2147483647 h 379"/>
              <a:gd name="T34" fmla="*/ 2147483647 w 517"/>
              <a:gd name="T35" fmla="*/ 2147483647 h 379"/>
              <a:gd name="T36" fmla="*/ 2147483647 w 517"/>
              <a:gd name="T37" fmla="*/ 2147483647 h 379"/>
              <a:gd name="T38" fmla="*/ 2147483647 w 517"/>
              <a:gd name="T39" fmla="*/ 2147483647 h 379"/>
              <a:gd name="T40" fmla="*/ 2147483647 w 517"/>
              <a:gd name="T41" fmla="*/ 2147483647 h 379"/>
              <a:gd name="T42" fmla="*/ 2147483647 w 517"/>
              <a:gd name="T43" fmla="*/ 2147483647 h 379"/>
              <a:gd name="T44" fmla="*/ 2147483647 w 517"/>
              <a:gd name="T45" fmla="*/ 2147483647 h 379"/>
              <a:gd name="T46" fmla="*/ 2147483647 w 517"/>
              <a:gd name="T47" fmla="*/ 2147483647 h 379"/>
              <a:gd name="T48" fmla="*/ 0 w 517"/>
              <a:gd name="T49" fmla="*/ 2147483647 h 379"/>
              <a:gd name="T50" fmla="*/ 2147483647 w 517"/>
              <a:gd name="T51" fmla="*/ 2147483647 h 379"/>
              <a:gd name="T52" fmla="*/ 2147483647 w 517"/>
              <a:gd name="T53" fmla="*/ 2147483647 h 379"/>
              <a:gd name="T54" fmla="*/ 2147483647 w 517"/>
              <a:gd name="T55" fmla="*/ 2147483647 h 379"/>
              <a:gd name="T56" fmla="*/ 2147483647 w 517"/>
              <a:gd name="T57" fmla="*/ 2147483647 h 379"/>
              <a:gd name="T58" fmla="*/ 2147483647 w 517"/>
              <a:gd name="T59" fmla="*/ 2147483647 h 379"/>
              <a:gd name="T60" fmla="*/ 2147483647 w 517"/>
              <a:gd name="T61" fmla="*/ 2147483647 h 379"/>
              <a:gd name="T62" fmla="*/ 2147483647 w 517"/>
              <a:gd name="T63" fmla="*/ 2147483647 h 379"/>
              <a:gd name="T64" fmla="*/ 2147483647 w 517"/>
              <a:gd name="T65" fmla="*/ 2147483647 h 379"/>
              <a:gd name="T66" fmla="*/ 2147483647 w 517"/>
              <a:gd name="T67" fmla="*/ 2147483647 h 379"/>
              <a:gd name="T68" fmla="*/ 2147483647 w 517"/>
              <a:gd name="T69" fmla="*/ 2147483647 h 379"/>
              <a:gd name="T70" fmla="*/ 2147483647 w 517"/>
              <a:gd name="T71" fmla="*/ 2147483647 h 379"/>
              <a:gd name="T72" fmla="*/ 2147483647 w 517"/>
              <a:gd name="T73" fmla="*/ 2147483647 h 379"/>
              <a:gd name="T74" fmla="*/ 2147483647 w 517"/>
              <a:gd name="T75" fmla="*/ 2147483647 h 379"/>
              <a:gd name="T76" fmla="*/ 2147483647 w 517"/>
              <a:gd name="T77" fmla="*/ 2147483647 h 379"/>
              <a:gd name="T78" fmla="*/ 2147483647 w 517"/>
              <a:gd name="T79" fmla="*/ 2147483647 h 379"/>
              <a:gd name="T80" fmla="*/ 2147483647 w 517"/>
              <a:gd name="T81" fmla="*/ 2147483647 h 379"/>
              <a:gd name="T82" fmla="*/ 2147483647 w 517"/>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7"/>
              <a:gd name="T127" fmla="*/ 0 h 379"/>
              <a:gd name="T128" fmla="*/ 517 w 517"/>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7" h="379">
                <a:moveTo>
                  <a:pt x="130" y="0"/>
                </a:moveTo>
                <a:lnTo>
                  <a:pt x="237" y="29"/>
                </a:lnTo>
                <a:lnTo>
                  <a:pt x="318" y="48"/>
                </a:lnTo>
                <a:lnTo>
                  <a:pt x="357" y="56"/>
                </a:lnTo>
                <a:lnTo>
                  <a:pt x="398" y="62"/>
                </a:lnTo>
                <a:lnTo>
                  <a:pt x="452" y="72"/>
                </a:lnTo>
                <a:lnTo>
                  <a:pt x="517" y="84"/>
                </a:lnTo>
                <a:lnTo>
                  <a:pt x="475" y="379"/>
                </a:lnTo>
                <a:lnTo>
                  <a:pt x="274" y="337"/>
                </a:lnTo>
                <a:lnTo>
                  <a:pt x="247" y="356"/>
                </a:lnTo>
                <a:lnTo>
                  <a:pt x="210" y="327"/>
                </a:lnTo>
                <a:lnTo>
                  <a:pt x="178" y="356"/>
                </a:lnTo>
                <a:lnTo>
                  <a:pt x="149" y="331"/>
                </a:lnTo>
                <a:lnTo>
                  <a:pt x="66" y="327"/>
                </a:lnTo>
                <a:lnTo>
                  <a:pt x="78" y="279"/>
                </a:lnTo>
                <a:lnTo>
                  <a:pt x="19" y="274"/>
                </a:lnTo>
                <a:lnTo>
                  <a:pt x="13" y="247"/>
                </a:lnTo>
                <a:lnTo>
                  <a:pt x="24" y="218"/>
                </a:lnTo>
                <a:lnTo>
                  <a:pt x="10" y="191"/>
                </a:lnTo>
                <a:lnTo>
                  <a:pt x="11" y="117"/>
                </a:lnTo>
                <a:lnTo>
                  <a:pt x="0" y="61"/>
                </a:lnTo>
                <a:lnTo>
                  <a:pt x="7" y="39"/>
                </a:lnTo>
                <a:lnTo>
                  <a:pt x="33" y="48"/>
                </a:lnTo>
                <a:lnTo>
                  <a:pt x="61" y="81"/>
                </a:lnTo>
                <a:lnTo>
                  <a:pt x="112" y="88"/>
                </a:lnTo>
                <a:lnTo>
                  <a:pt x="125" y="116"/>
                </a:lnTo>
                <a:lnTo>
                  <a:pt x="100" y="116"/>
                </a:lnTo>
                <a:lnTo>
                  <a:pt x="97" y="139"/>
                </a:lnTo>
                <a:lnTo>
                  <a:pt x="112" y="142"/>
                </a:lnTo>
                <a:lnTo>
                  <a:pt x="117" y="165"/>
                </a:lnTo>
                <a:lnTo>
                  <a:pt x="87" y="183"/>
                </a:lnTo>
                <a:lnTo>
                  <a:pt x="87" y="199"/>
                </a:lnTo>
                <a:lnTo>
                  <a:pt x="122" y="199"/>
                </a:lnTo>
                <a:lnTo>
                  <a:pt x="130" y="158"/>
                </a:lnTo>
                <a:lnTo>
                  <a:pt x="157" y="133"/>
                </a:lnTo>
                <a:lnTo>
                  <a:pt x="125" y="69"/>
                </a:lnTo>
                <a:lnTo>
                  <a:pt x="145" y="49"/>
                </a:lnTo>
                <a:lnTo>
                  <a:pt x="130"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ndParaRPr>
          </a:p>
        </p:txBody>
      </p:sp>
      <p:sp>
        <p:nvSpPr>
          <p:cNvPr id="14" name="Freeform 17">
            <a:extLst>
              <a:ext uri="{FF2B5EF4-FFF2-40B4-BE49-F238E27FC236}">
                <a16:creationId xmlns:a16="http://schemas.microsoft.com/office/drawing/2014/main" id="{9D7D1752-E6AD-4EF5-AEEB-34B43504A884}"/>
              </a:ext>
            </a:extLst>
          </p:cNvPr>
          <p:cNvSpPr>
            <a:spLocks/>
          </p:cNvSpPr>
          <p:nvPr/>
        </p:nvSpPr>
        <p:spPr bwMode="auto">
          <a:xfrm>
            <a:off x="518522" y="1840101"/>
            <a:ext cx="1228725" cy="1008062"/>
          </a:xfrm>
          <a:custGeom>
            <a:avLst/>
            <a:gdLst>
              <a:gd name="T0" fmla="*/ 2147483647 w 645"/>
              <a:gd name="T1" fmla="*/ 0 h 493"/>
              <a:gd name="T2" fmla="*/ 2147483647 w 645"/>
              <a:gd name="T3" fmla="*/ 2147483647 h 493"/>
              <a:gd name="T4" fmla="*/ 2147483647 w 645"/>
              <a:gd name="T5" fmla="*/ 2147483647 h 493"/>
              <a:gd name="T6" fmla="*/ 0 w 645"/>
              <a:gd name="T7" fmla="*/ 2147483647 h 493"/>
              <a:gd name="T8" fmla="*/ 2147483647 w 645"/>
              <a:gd name="T9" fmla="*/ 0 h 493"/>
              <a:gd name="T10" fmla="*/ 2147483647 w 645"/>
              <a:gd name="T11" fmla="*/ 2147483647 h 493"/>
              <a:gd name="T12" fmla="*/ 2147483647 w 645"/>
              <a:gd name="T13" fmla="*/ 2147483647 h 493"/>
              <a:gd name="T14" fmla="*/ 2147483647 w 645"/>
              <a:gd name="T15" fmla="*/ 2147483647 h 493"/>
              <a:gd name="T16" fmla="*/ 2147483647 w 645"/>
              <a:gd name="T17" fmla="*/ 2147483647 h 493"/>
              <a:gd name="T18" fmla="*/ 2147483647 w 645"/>
              <a:gd name="T19" fmla="*/ 2147483647 h 493"/>
              <a:gd name="T20" fmla="*/ 2147483647 w 645"/>
              <a:gd name="T21" fmla="*/ 2147483647 h 493"/>
              <a:gd name="T22" fmla="*/ 2147483647 w 645"/>
              <a:gd name="T23" fmla="*/ 2147483647 h 493"/>
              <a:gd name="T24" fmla="*/ 2147483647 w 645"/>
              <a:gd name="T25" fmla="*/ 2147483647 h 493"/>
              <a:gd name="T26" fmla="*/ 0 w 645"/>
              <a:gd name="T27" fmla="*/ 2147483647 h 493"/>
              <a:gd name="T28" fmla="*/ 0 w 645"/>
              <a:gd name="T29" fmla="*/ 2147483647 h 493"/>
              <a:gd name="T30" fmla="*/ 2147483647 w 645"/>
              <a:gd name="T31" fmla="*/ 2147483647 h 493"/>
              <a:gd name="T32" fmla="*/ 2147483647 w 645"/>
              <a:gd name="T33" fmla="*/ 2147483647 h 493"/>
              <a:gd name="T34" fmla="*/ 2147483647 w 645"/>
              <a:gd name="T35" fmla="*/ 2147483647 h 493"/>
              <a:gd name="T36" fmla="*/ 2147483647 w 645"/>
              <a:gd name="T37" fmla="*/ 2147483647 h 493"/>
              <a:gd name="T38" fmla="*/ 2147483647 w 645"/>
              <a:gd name="T39" fmla="*/ 2147483647 h 493"/>
              <a:gd name="T40" fmla="*/ 2147483647 w 645"/>
              <a:gd name="T41" fmla="*/ 2147483647 h 493"/>
              <a:gd name="T42" fmla="*/ 2147483647 w 645"/>
              <a:gd name="T43" fmla="*/ 2147483647 h 493"/>
              <a:gd name="T44" fmla="*/ 2147483647 w 645"/>
              <a:gd name="T45" fmla="*/ 2147483647 h 493"/>
              <a:gd name="T46" fmla="*/ 2147483647 w 645"/>
              <a:gd name="T47" fmla="*/ 2147483647 h 493"/>
              <a:gd name="T48" fmla="*/ 2147483647 w 645"/>
              <a:gd name="T49" fmla="*/ 2147483647 h 493"/>
              <a:gd name="T50" fmla="*/ 2147483647 w 645"/>
              <a:gd name="T51" fmla="*/ 2147483647 h 493"/>
              <a:gd name="T52" fmla="*/ 2147483647 w 645"/>
              <a:gd name="T53" fmla="*/ 2147483647 h 493"/>
              <a:gd name="T54" fmla="*/ 2147483647 w 645"/>
              <a:gd name="T55" fmla="*/ 2147483647 h 493"/>
              <a:gd name="T56" fmla="*/ 2147483647 w 645"/>
              <a:gd name="T57" fmla="*/ 2147483647 h 493"/>
              <a:gd name="T58" fmla="*/ 2147483647 w 645"/>
              <a:gd name="T59" fmla="*/ 2147483647 h 493"/>
              <a:gd name="T60" fmla="*/ 2147483647 w 645"/>
              <a:gd name="T61" fmla="*/ 0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5"/>
              <a:gd name="T94" fmla="*/ 0 h 493"/>
              <a:gd name="T95" fmla="*/ 645 w 645"/>
              <a:gd name="T96" fmla="*/ 493 h 4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5" h="493">
                <a:moveTo>
                  <a:pt x="141" y="0"/>
                </a:moveTo>
                <a:lnTo>
                  <a:pt x="122" y="11"/>
                </a:lnTo>
                <a:lnTo>
                  <a:pt x="110" y="54"/>
                </a:lnTo>
                <a:lnTo>
                  <a:pt x="98" y="90"/>
                </a:lnTo>
                <a:lnTo>
                  <a:pt x="90" y="120"/>
                </a:lnTo>
                <a:lnTo>
                  <a:pt x="78" y="151"/>
                </a:lnTo>
                <a:lnTo>
                  <a:pt x="65" y="183"/>
                </a:lnTo>
                <a:lnTo>
                  <a:pt x="48" y="218"/>
                </a:lnTo>
                <a:lnTo>
                  <a:pt x="24" y="259"/>
                </a:lnTo>
                <a:lnTo>
                  <a:pt x="0" y="298"/>
                </a:lnTo>
                <a:lnTo>
                  <a:pt x="0" y="384"/>
                </a:lnTo>
                <a:lnTo>
                  <a:pt x="361" y="458"/>
                </a:lnTo>
                <a:lnTo>
                  <a:pt x="529" y="493"/>
                </a:lnTo>
                <a:lnTo>
                  <a:pt x="563" y="322"/>
                </a:lnTo>
                <a:lnTo>
                  <a:pt x="585" y="307"/>
                </a:lnTo>
                <a:lnTo>
                  <a:pt x="565" y="269"/>
                </a:lnTo>
                <a:lnTo>
                  <a:pt x="575" y="230"/>
                </a:lnTo>
                <a:lnTo>
                  <a:pt x="645" y="165"/>
                </a:lnTo>
                <a:lnTo>
                  <a:pt x="597" y="105"/>
                </a:lnTo>
                <a:lnTo>
                  <a:pt x="396" y="63"/>
                </a:lnTo>
                <a:lnTo>
                  <a:pt x="369" y="80"/>
                </a:lnTo>
                <a:lnTo>
                  <a:pt x="332" y="51"/>
                </a:lnTo>
                <a:lnTo>
                  <a:pt x="300" y="82"/>
                </a:lnTo>
                <a:lnTo>
                  <a:pt x="270" y="51"/>
                </a:lnTo>
                <a:lnTo>
                  <a:pt x="190" y="53"/>
                </a:lnTo>
                <a:lnTo>
                  <a:pt x="200" y="5"/>
                </a:lnTo>
                <a:lnTo>
                  <a:pt x="141"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5" name="Freeform 18">
            <a:extLst>
              <a:ext uri="{FF2B5EF4-FFF2-40B4-BE49-F238E27FC236}">
                <a16:creationId xmlns:a16="http://schemas.microsoft.com/office/drawing/2014/main" id="{9013C129-9ECD-4626-B760-495FE78208B6}"/>
              </a:ext>
            </a:extLst>
          </p:cNvPr>
          <p:cNvSpPr>
            <a:spLocks/>
          </p:cNvSpPr>
          <p:nvPr/>
        </p:nvSpPr>
        <p:spPr bwMode="auto">
          <a:xfrm>
            <a:off x="416922" y="2621151"/>
            <a:ext cx="1295400" cy="2144712"/>
          </a:xfrm>
          <a:custGeom>
            <a:avLst/>
            <a:gdLst>
              <a:gd name="T0" fmla="*/ 2147483647 w 680"/>
              <a:gd name="T1" fmla="*/ 0 h 1051"/>
              <a:gd name="T2" fmla="*/ 2147483647 w 680"/>
              <a:gd name="T3" fmla="*/ 2147483647 h 1051"/>
              <a:gd name="T4" fmla="*/ 2147483647 w 680"/>
              <a:gd name="T5" fmla="*/ 2147483647 h 1051"/>
              <a:gd name="T6" fmla="*/ 0 w 680"/>
              <a:gd name="T7" fmla="*/ 2147483647 h 1051"/>
              <a:gd name="T8" fmla="*/ 2147483647 w 680"/>
              <a:gd name="T9" fmla="*/ 0 h 1051"/>
              <a:gd name="T10" fmla="*/ 2147483647 w 680"/>
              <a:gd name="T11" fmla="*/ 2147483647 h 1051"/>
              <a:gd name="T12" fmla="*/ 2147483647 w 680"/>
              <a:gd name="T13" fmla="*/ 2147483647 h 1051"/>
              <a:gd name="T14" fmla="*/ 2147483647 w 680"/>
              <a:gd name="T15" fmla="*/ 2147483647 h 1051"/>
              <a:gd name="T16" fmla="*/ 2147483647 w 680"/>
              <a:gd name="T17" fmla="*/ 2147483647 h 1051"/>
              <a:gd name="T18" fmla="*/ 2147483647 w 680"/>
              <a:gd name="T19" fmla="*/ 2147483647 h 1051"/>
              <a:gd name="T20" fmla="*/ 2147483647 w 680"/>
              <a:gd name="T21" fmla="*/ 2147483647 h 1051"/>
              <a:gd name="T22" fmla="*/ 2147483647 w 680"/>
              <a:gd name="T23" fmla="*/ 2147483647 h 1051"/>
              <a:gd name="T24" fmla="*/ 2147483647 w 680"/>
              <a:gd name="T25" fmla="*/ 2147483647 h 1051"/>
              <a:gd name="T26" fmla="*/ 2147483647 w 680"/>
              <a:gd name="T27" fmla="*/ 2147483647 h 1051"/>
              <a:gd name="T28" fmla="*/ 2147483647 w 680"/>
              <a:gd name="T29" fmla="*/ 2147483647 h 1051"/>
              <a:gd name="T30" fmla="*/ 2147483647 w 680"/>
              <a:gd name="T31" fmla="*/ 2147483647 h 1051"/>
              <a:gd name="T32" fmla="*/ 2147483647 w 680"/>
              <a:gd name="T33" fmla="*/ 2147483647 h 1051"/>
              <a:gd name="T34" fmla="*/ 2147483647 w 680"/>
              <a:gd name="T35" fmla="*/ 2147483647 h 1051"/>
              <a:gd name="T36" fmla="*/ 2147483647 w 680"/>
              <a:gd name="T37" fmla="*/ 2147483647 h 1051"/>
              <a:gd name="T38" fmla="*/ 2147483647 w 680"/>
              <a:gd name="T39" fmla="*/ 2147483647 h 1051"/>
              <a:gd name="T40" fmla="*/ 2147483647 w 680"/>
              <a:gd name="T41" fmla="*/ 2147483647 h 1051"/>
              <a:gd name="T42" fmla="*/ 2147483647 w 680"/>
              <a:gd name="T43" fmla="*/ 2147483647 h 1051"/>
              <a:gd name="T44" fmla="*/ 2147483647 w 680"/>
              <a:gd name="T45" fmla="*/ 2147483647 h 1051"/>
              <a:gd name="T46" fmla="*/ 2147483647 w 680"/>
              <a:gd name="T47" fmla="*/ 2147483647 h 1051"/>
              <a:gd name="T48" fmla="*/ 2147483647 w 680"/>
              <a:gd name="T49" fmla="*/ 2147483647 h 1051"/>
              <a:gd name="T50" fmla="*/ 2147483647 w 680"/>
              <a:gd name="T51" fmla="*/ 2147483647 h 1051"/>
              <a:gd name="T52" fmla="*/ 2147483647 w 680"/>
              <a:gd name="T53" fmla="*/ 2147483647 h 1051"/>
              <a:gd name="T54" fmla="*/ 2147483647 w 680"/>
              <a:gd name="T55" fmla="*/ 2147483647 h 1051"/>
              <a:gd name="T56" fmla="*/ 2147483647 w 680"/>
              <a:gd name="T57" fmla="*/ 2147483647 h 1051"/>
              <a:gd name="T58" fmla="*/ 2147483647 w 680"/>
              <a:gd name="T59" fmla="*/ 2147483647 h 1051"/>
              <a:gd name="T60" fmla="*/ 2147483647 w 680"/>
              <a:gd name="T61" fmla="*/ 2147483647 h 1051"/>
              <a:gd name="T62" fmla="*/ 2147483647 w 680"/>
              <a:gd name="T63" fmla="*/ 2147483647 h 1051"/>
              <a:gd name="T64" fmla="*/ 2147483647 w 680"/>
              <a:gd name="T65" fmla="*/ 2147483647 h 1051"/>
              <a:gd name="T66" fmla="*/ 2147483647 w 680"/>
              <a:gd name="T67" fmla="*/ 2147483647 h 1051"/>
              <a:gd name="T68" fmla="*/ 2147483647 w 680"/>
              <a:gd name="T69" fmla="*/ 2147483647 h 1051"/>
              <a:gd name="T70" fmla="*/ 2147483647 w 680"/>
              <a:gd name="T71" fmla="*/ 2147483647 h 1051"/>
              <a:gd name="T72" fmla="*/ 2147483647 w 680"/>
              <a:gd name="T73" fmla="*/ 2147483647 h 1051"/>
              <a:gd name="T74" fmla="*/ 2147483647 w 680"/>
              <a:gd name="T75" fmla="*/ 2147483647 h 1051"/>
              <a:gd name="T76" fmla="*/ 2147483647 w 680"/>
              <a:gd name="T77" fmla="*/ 2147483647 h 1051"/>
              <a:gd name="T78" fmla="*/ 2147483647 w 680"/>
              <a:gd name="T79" fmla="*/ 2147483647 h 1051"/>
              <a:gd name="T80" fmla="*/ 2147483647 w 680"/>
              <a:gd name="T81" fmla="*/ 2147483647 h 1051"/>
              <a:gd name="T82" fmla="*/ 2147483647 w 680"/>
              <a:gd name="T83" fmla="*/ 2147483647 h 1051"/>
              <a:gd name="T84" fmla="*/ 2147483647 w 680"/>
              <a:gd name="T85" fmla="*/ 2147483647 h 1051"/>
              <a:gd name="T86" fmla="*/ 2147483647 w 680"/>
              <a:gd name="T87" fmla="*/ 2147483647 h 1051"/>
              <a:gd name="T88" fmla="*/ 2147483647 w 680"/>
              <a:gd name="T89" fmla="*/ 2147483647 h 1051"/>
              <a:gd name="T90" fmla="*/ 2147483647 w 680"/>
              <a:gd name="T91" fmla="*/ 2147483647 h 1051"/>
              <a:gd name="T92" fmla="*/ 2147483647 w 680"/>
              <a:gd name="T93" fmla="*/ 2147483647 h 1051"/>
              <a:gd name="T94" fmla="*/ 0 w 680"/>
              <a:gd name="T95" fmla="*/ 2147483647 h 1051"/>
              <a:gd name="T96" fmla="*/ 2147483647 w 680"/>
              <a:gd name="T97" fmla="*/ 2147483647 h 1051"/>
              <a:gd name="T98" fmla="*/ 2147483647 w 680"/>
              <a:gd name="T99" fmla="*/ 2147483647 h 1051"/>
              <a:gd name="T100" fmla="*/ 2147483647 w 680"/>
              <a:gd name="T101" fmla="*/ 2147483647 h 1051"/>
              <a:gd name="T102" fmla="*/ 2147483647 w 680"/>
              <a:gd name="T103" fmla="*/ 0 h 10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1051"/>
              <a:gd name="T158" fmla="*/ 680 w 680"/>
              <a:gd name="T159" fmla="*/ 1051 h 10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1051">
                <a:moveTo>
                  <a:pt x="53" y="0"/>
                </a:moveTo>
                <a:lnTo>
                  <a:pt x="365" y="63"/>
                </a:lnTo>
                <a:lnTo>
                  <a:pt x="297" y="372"/>
                </a:lnTo>
                <a:lnTo>
                  <a:pt x="648" y="843"/>
                </a:lnTo>
                <a:lnTo>
                  <a:pt x="680" y="903"/>
                </a:lnTo>
                <a:lnTo>
                  <a:pt x="647" y="932"/>
                </a:lnTo>
                <a:lnTo>
                  <a:pt x="625" y="984"/>
                </a:lnTo>
                <a:lnTo>
                  <a:pt x="605" y="1015"/>
                </a:lnTo>
                <a:lnTo>
                  <a:pt x="627" y="1042"/>
                </a:lnTo>
                <a:lnTo>
                  <a:pt x="590" y="1051"/>
                </a:lnTo>
                <a:lnTo>
                  <a:pt x="384" y="1044"/>
                </a:lnTo>
                <a:lnTo>
                  <a:pt x="371" y="983"/>
                </a:lnTo>
                <a:lnTo>
                  <a:pt x="335" y="938"/>
                </a:lnTo>
                <a:lnTo>
                  <a:pt x="308" y="922"/>
                </a:lnTo>
                <a:lnTo>
                  <a:pt x="301" y="890"/>
                </a:lnTo>
                <a:lnTo>
                  <a:pt x="279" y="872"/>
                </a:lnTo>
                <a:lnTo>
                  <a:pt x="257" y="850"/>
                </a:lnTo>
                <a:lnTo>
                  <a:pt x="250" y="826"/>
                </a:lnTo>
                <a:lnTo>
                  <a:pt x="230" y="810"/>
                </a:lnTo>
                <a:lnTo>
                  <a:pt x="198" y="819"/>
                </a:lnTo>
                <a:lnTo>
                  <a:pt x="162" y="805"/>
                </a:lnTo>
                <a:lnTo>
                  <a:pt x="162" y="792"/>
                </a:lnTo>
                <a:lnTo>
                  <a:pt x="160" y="763"/>
                </a:lnTo>
                <a:lnTo>
                  <a:pt x="146" y="731"/>
                </a:lnTo>
                <a:lnTo>
                  <a:pt x="144" y="705"/>
                </a:lnTo>
                <a:lnTo>
                  <a:pt x="128" y="682"/>
                </a:lnTo>
                <a:lnTo>
                  <a:pt x="132" y="660"/>
                </a:lnTo>
                <a:lnTo>
                  <a:pt x="87" y="606"/>
                </a:lnTo>
                <a:lnTo>
                  <a:pt x="87" y="576"/>
                </a:lnTo>
                <a:lnTo>
                  <a:pt x="111" y="564"/>
                </a:lnTo>
                <a:lnTo>
                  <a:pt x="111" y="545"/>
                </a:lnTo>
                <a:lnTo>
                  <a:pt x="87" y="539"/>
                </a:lnTo>
                <a:lnTo>
                  <a:pt x="77" y="510"/>
                </a:lnTo>
                <a:lnTo>
                  <a:pt x="66" y="459"/>
                </a:lnTo>
                <a:lnTo>
                  <a:pt x="99" y="487"/>
                </a:lnTo>
                <a:lnTo>
                  <a:pt x="86" y="451"/>
                </a:lnTo>
                <a:lnTo>
                  <a:pt x="111" y="451"/>
                </a:lnTo>
                <a:lnTo>
                  <a:pt x="111" y="425"/>
                </a:lnTo>
                <a:lnTo>
                  <a:pt x="86" y="407"/>
                </a:lnTo>
                <a:lnTo>
                  <a:pt x="74" y="432"/>
                </a:lnTo>
                <a:lnTo>
                  <a:pt x="53" y="423"/>
                </a:lnTo>
                <a:lnTo>
                  <a:pt x="9" y="305"/>
                </a:lnTo>
                <a:lnTo>
                  <a:pt x="21" y="221"/>
                </a:lnTo>
                <a:lnTo>
                  <a:pt x="0" y="173"/>
                </a:lnTo>
                <a:lnTo>
                  <a:pt x="10" y="137"/>
                </a:lnTo>
                <a:lnTo>
                  <a:pt x="32" y="130"/>
                </a:lnTo>
                <a:lnTo>
                  <a:pt x="53" y="71"/>
                </a:lnTo>
                <a:lnTo>
                  <a:pt x="53" y="0"/>
                </a:lnTo>
                <a:close/>
              </a:path>
            </a:pathLst>
          </a:custGeom>
          <a:solidFill>
            <a:srgbClr val="5383B7"/>
          </a:solidFill>
          <a:ln w="12701">
            <a:solidFill>
              <a:srgbClr val="000000"/>
            </a:solidFill>
            <a:round/>
            <a:headEnd/>
            <a:tailEnd/>
          </a:ln>
        </p:spPr>
        <p:txBody>
          <a:bodyPr/>
          <a:lstStyle/>
          <a:p>
            <a:endParaRPr lang="en-US" sz="1000">
              <a:solidFill>
                <a:schemeClr val="bg1"/>
              </a:solidFill>
            </a:endParaRPr>
          </a:p>
        </p:txBody>
      </p:sp>
      <p:sp>
        <p:nvSpPr>
          <p:cNvPr id="16" name="Freeform 19">
            <a:extLst>
              <a:ext uri="{FF2B5EF4-FFF2-40B4-BE49-F238E27FC236}">
                <a16:creationId xmlns:a16="http://schemas.microsoft.com/office/drawing/2014/main" id="{E47A1F3E-8D1C-4F83-AF6E-AF1E5B8111D8}"/>
              </a:ext>
            </a:extLst>
          </p:cNvPr>
          <p:cNvSpPr>
            <a:spLocks/>
          </p:cNvSpPr>
          <p:nvPr/>
        </p:nvSpPr>
        <p:spPr bwMode="auto">
          <a:xfrm>
            <a:off x="982072" y="2752913"/>
            <a:ext cx="981075" cy="1585913"/>
          </a:xfrm>
          <a:custGeom>
            <a:avLst/>
            <a:gdLst>
              <a:gd name="T0" fmla="*/ 2147483647 w 514"/>
              <a:gd name="T1" fmla="*/ 0 h 777"/>
              <a:gd name="T2" fmla="*/ 2147483647 w 514"/>
              <a:gd name="T3" fmla="*/ 2147483647 h 777"/>
              <a:gd name="T4" fmla="*/ 2147483647 w 514"/>
              <a:gd name="T5" fmla="*/ 2147483647 h 777"/>
              <a:gd name="T6" fmla="*/ 0 w 514"/>
              <a:gd name="T7" fmla="*/ 2147483647 h 777"/>
              <a:gd name="T8" fmla="*/ 2147483647 w 514"/>
              <a:gd name="T9" fmla="*/ 0 h 777"/>
              <a:gd name="T10" fmla="*/ 0 w 514"/>
              <a:gd name="T11" fmla="*/ 2147483647 h 777"/>
              <a:gd name="T12" fmla="*/ 2147483647 w 514"/>
              <a:gd name="T13" fmla="*/ 2147483647 h 777"/>
              <a:gd name="T14" fmla="*/ 2147483647 w 514"/>
              <a:gd name="T15" fmla="*/ 2147483647 h 777"/>
              <a:gd name="T16" fmla="*/ 2147483647 w 514"/>
              <a:gd name="T17" fmla="*/ 2147483647 h 777"/>
              <a:gd name="T18" fmla="*/ 2147483647 w 514"/>
              <a:gd name="T19" fmla="*/ 2147483647 h 777"/>
              <a:gd name="T20" fmla="*/ 2147483647 w 514"/>
              <a:gd name="T21" fmla="*/ 2147483647 h 777"/>
              <a:gd name="T22" fmla="*/ 2147483647 w 514"/>
              <a:gd name="T23" fmla="*/ 2147483647 h 777"/>
              <a:gd name="T24" fmla="*/ 2147483647 w 514"/>
              <a:gd name="T25" fmla="*/ 2147483647 h 777"/>
              <a:gd name="T26" fmla="*/ 2147483647 w 514"/>
              <a:gd name="T27" fmla="*/ 2147483647 h 777"/>
              <a:gd name="T28" fmla="*/ 2147483647 w 514"/>
              <a:gd name="T29" fmla="*/ 2147483647 h 777"/>
              <a:gd name="T30" fmla="*/ 2147483647 w 514"/>
              <a:gd name="T31" fmla="*/ 0 h 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4"/>
              <a:gd name="T49" fmla="*/ 0 h 777"/>
              <a:gd name="T50" fmla="*/ 514 w 514"/>
              <a:gd name="T51" fmla="*/ 777 h 7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4" h="777">
                <a:moveTo>
                  <a:pt x="65" y="0"/>
                </a:moveTo>
                <a:lnTo>
                  <a:pt x="0" y="308"/>
                </a:lnTo>
                <a:lnTo>
                  <a:pt x="350" y="777"/>
                </a:lnTo>
                <a:lnTo>
                  <a:pt x="372" y="757"/>
                </a:lnTo>
                <a:lnTo>
                  <a:pt x="370" y="664"/>
                </a:lnTo>
                <a:lnTo>
                  <a:pt x="414" y="671"/>
                </a:lnTo>
                <a:lnTo>
                  <a:pt x="459" y="386"/>
                </a:lnTo>
                <a:lnTo>
                  <a:pt x="490" y="193"/>
                </a:lnTo>
                <a:lnTo>
                  <a:pt x="498" y="135"/>
                </a:lnTo>
                <a:lnTo>
                  <a:pt x="514" y="82"/>
                </a:lnTo>
                <a:lnTo>
                  <a:pt x="283" y="46"/>
                </a:lnTo>
                <a:lnTo>
                  <a:pt x="65"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ndParaRPr>
          </a:p>
        </p:txBody>
      </p:sp>
      <p:sp>
        <p:nvSpPr>
          <p:cNvPr id="17" name="Freeform 20">
            <a:extLst>
              <a:ext uri="{FF2B5EF4-FFF2-40B4-BE49-F238E27FC236}">
                <a16:creationId xmlns:a16="http://schemas.microsoft.com/office/drawing/2014/main" id="{31129D92-BA95-4276-910A-A2B2D851FD15}"/>
              </a:ext>
            </a:extLst>
          </p:cNvPr>
          <p:cNvSpPr>
            <a:spLocks/>
          </p:cNvSpPr>
          <p:nvPr/>
        </p:nvSpPr>
        <p:spPr bwMode="auto">
          <a:xfrm>
            <a:off x="1521822" y="1451163"/>
            <a:ext cx="884237" cy="1533525"/>
          </a:xfrm>
          <a:custGeom>
            <a:avLst/>
            <a:gdLst>
              <a:gd name="T0" fmla="*/ 2147483647 w 464"/>
              <a:gd name="T1" fmla="*/ 0 h 752"/>
              <a:gd name="T2" fmla="*/ 2147483647 w 464"/>
              <a:gd name="T3" fmla="*/ 2147483647 h 752"/>
              <a:gd name="T4" fmla="*/ 2147483647 w 464"/>
              <a:gd name="T5" fmla="*/ 2147483647 h 752"/>
              <a:gd name="T6" fmla="*/ 0 w 464"/>
              <a:gd name="T7" fmla="*/ 2147483647 h 752"/>
              <a:gd name="T8" fmla="*/ 2147483647 w 464"/>
              <a:gd name="T9" fmla="*/ 0 h 752"/>
              <a:gd name="T10" fmla="*/ 2147483647 w 464"/>
              <a:gd name="T11" fmla="*/ 2147483647 h 752"/>
              <a:gd name="T12" fmla="*/ 2147483647 w 464"/>
              <a:gd name="T13" fmla="*/ 2147483647 h 752"/>
              <a:gd name="T14" fmla="*/ 2147483647 w 464"/>
              <a:gd name="T15" fmla="*/ 2147483647 h 752"/>
              <a:gd name="T16" fmla="*/ 2147483647 w 464"/>
              <a:gd name="T17" fmla="*/ 2147483647 h 752"/>
              <a:gd name="T18" fmla="*/ 2147483647 w 464"/>
              <a:gd name="T19" fmla="*/ 2147483647 h 752"/>
              <a:gd name="T20" fmla="*/ 2147483647 w 464"/>
              <a:gd name="T21" fmla="*/ 2147483647 h 752"/>
              <a:gd name="T22" fmla="*/ 0 w 464"/>
              <a:gd name="T23" fmla="*/ 2147483647 h 752"/>
              <a:gd name="T24" fmla="*/ 2147483647 w 464"/>
              <a:gd name="T25" fmla="*/ 2147483647 h 752"/>
              <a:gd name="T26" fmla="*/ 2147483647 w 464"/>
              <a:gd name="T27" fmla="*/ 2147483647 h 752"/>
              <a:gd name="T28" fmla="*/ 2147483647 w 464"/>
              <a:gd name="T29" fmla="*/ 2147483647 h 752"/>
              <a:gd name="T30" fmla="*/ 2147483647 w 464"/>
              <a:gd name="T31" fmla="*/ 2147483647 h 752"/>
              <a:gd name="T32" fmla="*/ 2147483647 w 464"/>
              <a:gd name="T33" fmla="*/ 2147483647 h 752"/>
              <a:gd name="T34" fmla="*/ 2147483647 w 464"/>
              <a:gd name="T35" fmla="*/ 2147483647 h 752"/>
              <a:gd name="T36" fmla="*/ 2147483647 w 464"/>
              <a:gd name="T37" fmla="*/ 2147483647 h 752"/>
              <a:gd name="T38" fmla="*/ 2147483647 w 464"/>
              <a:gd name="T39" fmla="*/ 2147483647 h 752"/>
              <a:gd name="T40" fmla="*/ 2147483647 w 464"/>
              <a:gd name="T41" fmla="*/ 2147483647 h 752"/>
              <a:gd name="T42" fmla="*/ 2147483647 w 464"/>
              <a:gd name="T43" fmla="*/ 2147483647 h 752"/>
              <a:gd name="T44" fmla="*/ 2147483647 w 464"/>
              <a:gd name="T45" fmla="*/ 2147483647 h 752"/>
              <a:gd name="T46" fmla="*/ 2147483647 w 464"/>
              <a:gd name="T47" fmla="*/ 2147483647 h 752"/>
              <a:gd name="T48" fmla="*/ 2147483647 w 464"/>
              <a:gd name="T49" fmla="*/ 2147483647 h 752"/>
              <a:gd name="T50" fmla="*/ 2147483647 w 464"/>
              <a:gd name="T51" fmla="*/ 0 h 7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4"/>
              <a:gd name="T79" fmla="*/ 0 h 752"/>
              <a:gd name="T80" fmla="*/ 464 w 464"/>
              <a:gd name="T81" fmla="*/ 752 h 7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4" h="752">
                <a:moveTo>
                  <a:pt x="112" y="0"/>
                </a:moveTo>
                <a:lnTo>
                  <a:pt x="70" y="294"/>
                </a:lnTo>
                <a:lnTo>
                  <a:pt x="114" y="357"/>
                </a:lnTo>
                <a:lnTo>
                  <a:pt x="45" y="422"/>
                </a:lnTo>
                <a:lnTo>
                  <a:pt x="36" y="467"/>
                </a:lnTo>
                <a:lnTo>
                  <a:pt x="55" y="499"/>
                </a:lnTo>
                <a:lnTo>
                  <a:pt x="36" y="515"/>
                </a:lnTo>
                <a:lnTo>
                  <a:pt x="0" y="685"/>
                </a:lnTo>
                <a:lnTo>
                  <a:pt x="221" y="724"/>
                </a:lnTo>
                <a:lnTo>
                  <a:pt x="430" y="752"/>
                </a:lnTo>
                <a:lnTo>
                  <a:pt x="452" y="596"/>
                </a:lnTo>
                <a:lnTo>
                  <a:pt x="464" y="511"/>
                </a:lnTo>
                <a:lnTo>
                  <a:pt x="443" y="480"/>
                </a:lnTo>
                <a:lnTo>
                  <a:pt x="395" y="489"/>
                </a:lnTo>
                <a:lnTo>
                  <a:pt x="333" y="496"/>
                </a:lnTo>
                <a:lnTo>
                  <a:pt x="321" y="426"/>
                </a:lnTo>
                <a:lnTo>
                  <a:pt x="246" y="370"/>
                </a:lnTo>
                <a:lnTo>
                  <a:pt x="256" y="333"/>
                </a:lnTo>
                <a:lnTo>
                  <a:pt x="263" y="269"/>
                </a:lnTo>
                <a:lnTo>
                  <a:pt x="166" y="131"/>
                </a:lnTo>
                <a:lnTo>
                  <a:pt x="179" y="9"/>
                </a:lnTo>
                <a:lnTo>
                  <a:pt x="112"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8" name="Freeform 21">
            <a:extLst>
              <a:ext uri="{FF2B5EF4-FFF2-40B4-BE49-F238E27FC236}">
                <a16:creationId xmlns:a16="http://schemas.microsoft.com/office/drawing/2014/main" id="{2195457B-3A6A-4D5B-82CB-4B72E58ABCAB}"/>
              </a:ext>
            </a:extLst>
          </p:cNvPr>
          <p:cNvSpPr>
            <a:spLocks/>
          </p:cNvSpPr>
          <p:nvPr/>
        </p:nvSpPr>
        <p:spPr bwMode="auto">
          <a:xfrm>
            <a:off x="1796459" y="2925951"/>
            <a:ext cx="819150" cy="1133475"/>
          </a:xfrm>
          <a:custGeom>
            <a:avLst/>
            <a:gdLst>
              <a:gd name="T0" fmla="*/ 2147483647 w 430"/>
              <a:gd name="T1" fmla="*/ 0 h 555"/>
              <a:gd name="T2" fmla="*/ 2147483647 w 430"/>
              <a:gd name="T3" fmla="*/ 2147483647 h 555"/>
              <a:gd name="T4" fmla="*/ 2147483647 w 430"/>
              <a:gd name="T5" fmla="*/ 2147483647 h 555"/>
              <a:gd name="T6" fmla="*/ 0 w 430"/>
              <a:gd name="T7" fmla="*/ 2147483647 h 555"/>
              <a:gd name="T8" fmla="*/ 2147483647 w 430"/>
              <a:gd name="T9" fmla="*/ 0 h 555"/>
              <a:gd name="T10" fmla="*/ 2147483647 w 430"/>
              <a:gd name="T11" fmla="*/ 2147483647 h 555"/>
              <a:gd name="T12" fmla="*/ 2147483647 w 430"/>
              <a:gd name="T13" fmla="*/ 2147483647 h 555"/>
              <a:gd name="T14" fmla="*/ 2147483647 w 430"/>
              <a:gd name="T15" fmla="*/ 2147483647 h 555"/>
              <a:gd name="T16" fmla="*/ 2147483647 w 430"/>
              <a:gd name="T17" fmla="*/ 2147483647 h 555"/>
              <a:gd name="T18" fmla="*/ 0 w 430"/>
              <a:gd name="T19" fmla="*/ 2147483647 h 555"/>
              <a:gd name="T20" fmla="*/ 2147483647 w 430"/>
              <a:gd name="T21" fmla="*/ 2147483647 h 555"/>
              <a:gd name="T22" fmla="*/ 2147483647 w 430"/>
              <a:gd name="T23" fmla="*/ 0 h 5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555"/>
              <a:gd name="T38" fmla="*/ 430 w 430"/>
              <a:gd name="T39" fmla="*/ 555 h 5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555">
                <a:moveTo>
                  <a:pt x="80" y="0"/>
                </a:moveTo>
                <a:lnTo>
                  <a:pt x="290" y="29"/>
                </a:lnTo>
                <a:lnTo>
                  <a:pt x="276" y="135"/>
                </a:lnTo>
                <a:lnTo>
                  <a:pt x="430" y="150"/>
                </a:lnTo>
                <a:lnTo>
                  <a:pt x="388" y="555"/>
                </a:lnTo>
                <a:lnTo>
                  <a:pt x="0" y="513"/>
                </a:lnTo>
                <a:lnTo>
                  <a:pt x="39" y="254"/>
                </a:lnTo>
                <a:lnTo>
                  <a:pt x="80"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9" name="Freeform 22">
            <a:extLst>
              <a:ext uri="{FF2B5EF4-FFF2-40B4-BE49-F238E27FC236}">
                <a16:creationId xmlns:a16="http://schemas.microsoft.com/office/drawing/2014/main" id="{D0EAD7EE-2D5E-409C-962A-0CC377E0F660}"/>
              </a:ext>
            </a:extLst>
          </p:cNvPr>
          <p:cNvSpPr>
            <a:spLocks/>
          </p:cNvSpPr>
          <p:nvPr/>
        </p:nvSpPr>
        <p:spPr bwMode="auto">
          <a:xfrm>
            <a:off x="1832972" y="1467038"/>
            <a:ext cx="1539875" cy="1027113"/>
          </a:xfrm>
          <a:custGeom>
            <a:avLst/>
            <a:gdLst>
              <a:gd name="T0" fmla="*/ 2147483647 w 807"/>
              <a:gd name="T1" fmla="*/ 0 h 503"/>
              <a:gd name="T2" fmla="*/ 2147483647 w 807"/>
              <a:gd name="T3" fmla="*/ 2147483647 h 503"/>
              <a:gd name="T4" fmla="*/ 2147483647 w 807"/>
              <a:gd name="T5" fmla="*/ 2147483647 h 503"/>
              <a:gd name="T6" fmla="*/ 0 w 807"/>
              <a:gd name="T7" fmla="*/ 2147483647 h 503"/>
              <a:gd name="T8" fmla="*/ 2147483647 w 807"/>
              <a:gd name="T9" fmla="*/ 0 h 503"/>
              <a:gd name="T10" fmla="*/ 2147483647 w 807"/>
              <a:gd name="T11" fmla="*/ 2147483647 h 503"/>
              <a:gd name="T12" fmla="*/ 2147483647 w 807"/>
              <a:gd name="T13" fmla="*/ 2147483647 h 503"/>
              <a:gd name="T14" fmla="*/ 2147483647 w 807"/>
              <a:gd name="T15" fmla="*/ 2147483647 h 503"/>
              <a:gd name="T16" fmla="*/ 2147483647 w 807"/>
              <a:gd name="T17" fmla="*/ 2147483647 h 503"/>
              <a:gd name="T18" fmla="*/ 2147483647 w 807"/>
              <a:gd name="T19" fmla="*/ 2147483647 h 503"/>
              <a:gd name="T20" fmla="*/ 2147483647 w 807"/>
              <a:gd name="T21" fmla="*/ 2147483647 h 503"/>
              <a:gd name="T22" fmla="*/ 2147483647 w 807"/>
              <a:gd name="T23" fmla="*/ 2147483647 h 503"/>
              <a:gd name="T24" fmla="*/ 2147483647 w 807"/>
              <a:gd name="T25" fmla="*/ 2147483647 h 503"/>
              <a:gd name="T26" fmla="*/ 2147483647 w 807"/>
              <a:gd name="T27" fmla="*/ 2147483647 h 503"/>
              <a:gd name="T28" fmla="*/ 2147483647 w 807"/>
              <a:gd name="T29" fmla="*/ 2147483647 h 503"/>
              <a:gd name="T30" fmla="*/ 2147483647 w 807"/>
              <a:gd name="T31" fmla="*/ 2147483647 h 503"/>
              <a:gd name="T32" fmla="*/ 2147483647 w 807"/>
              <a:gd name="T33" fmla="*/ 2147483647 h 503"/>
              <a:gd name="T34" fmla="*/ 2147483647 w 807"/>
              <a:gd name="T35" fmla="*/ 2147483647 h 503"/>
              <a:gd name="T36" fmla="*/ 2147483647 w 807"/>
              <a:gd name="T37" fmla="*/ 2147483647 h 503"/>
              <a:gd name="T38" fmla="*/ 2147483647 w 807"/>
              <a:gd name="T39" fmla="*/ 2147483647 h 503"/>
              <a:gd name="T40" fmla="*/ 2147483647 w 807"/>
              <a:gd name="T41" fmla="*/ 2147483647 h 503"/>
              <a:gd name="T42" fmla="*/ 0 w 807"/>
              <a:gd name="T43" fmla="*/ 2147483647 h 503"/>
              <a:gd name="T44" fmla="*/ 2147483647 w 807"/>
              <a:gd name="T45" fmla="*/ 0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
              <a:gd name="T70" fmla="*/ 0 h 503"/>
              <a:gd name="T71" fmla="*/ 807 w 807"/>
              <a:gd name="T72" fmla="*/ 503 h 5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 h="503">
                <a:moveTo>
                  <a:pt x="13" y="0"/>
                </a:moveTo>
                <a:lnTo>
                  <a:pt x="171" y="20"/>
                </a:lnTo>
                <a:lnTo>
                  <a:pt x="267" y="33"/>
                </a:lnTo>
                <a:lnTo>
                  <a:pt x="394" y="46"/>
                </a:lnTo>
                <a:lnTo>
                  <a:pt x="510" y="58"/>
                </a:lnTo>
                <a:lnTo>
                  <a:pt x="712" y="72"/>
                </a:lnTo>
                <a:lnTo>
                  <a:pt x="807" y="80"/>
                </a:lnTo>
                <a:lnTo>
                  <a:pt x="804" y="490"/>
                </a:lnTo>
                <a:lnTo>
                  <a:pt x="310" y="447"/>
                </a:lnTo>
                <a:lnTo>
                  <a:pt x="299" y="503"/>
                </a:lnTo>
                <a:lnTo>
                  <a:pt x="280" y="476"/>
                </a:lnTo>
                <a:lnTo>
                  <a:pt x="235" y="481"/>
                </a:lnTo>
                <a:lnTo>
                  <a:pt x="170" y="491"/>
                </a:lnTo>
                <a:lnTo>
                  <a:pt x="158" y="420"/>
                </a:lnTo>
                <a:lnTo>
                  <a:pt x="81" y="363"/>
                </a:lnTo>
                <a:lnTo>
                  <a:pt x="93" y="309"/>
                </a:lnTo>
                <a:lnTo>
                  <a:pt x="100" y="266"/>
                </a:lnTo>
                <a:lnTo>
                  <a:pt x="0" y="125"/>
                </a:lnTo>
                <a:lnTo>
                  <a:pt x="13"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0" name="Freeform 23">
            <a:extLst>
              <a:ext uri="{FF2B5EF4-FFF2-40B4-BE49-F238E27FC236}">
                <a16:creationId xmlns:a16="http://schemas.microsoft.com/office/drawing/2014/main" id="{805B413D-1054-4C83-A418-32AC499CF6E1}"/>
              </a:ext>
            </a:extLst>
          </p:cNvPr>
          <p:cNvSpPr>
            <a:spLocks/>
          </p:cNvSpPr>
          <p:nvPr/>
        </p:nvSpPr>
        <p:spPr bwMode="auto">
          <a:xfrm>
            <a:off x="2312397" y="2370326"/>
            <a:ext cx="1054100" cy="923925"/>
          </a:xfrm>
          <a:custGeom>
            <a:avLst/>
            <a:gdLst>
              <a:gd name="T0" fmla="*/ 2147483647 w 553"/>
              <a:gd name="T1" fmla="*/ 0 h 452"/>
              <a:gd name="T2" fmla="*/ 2147483647 w 553"/>
              <a:gd name="T3" fmla="*/ 2147483647 h 452"/>
              <a:gd name="T4" fmla="*/ 2147483647 w 553"/>
              <a:gd name="T5" fmla="*/ 2147483647 h 452"/>
              <a:gd name="T6" fmla="*/ 0 w 553"/>
              <a:gd name="T7" fmla="*/ 2147483647 h 452"/>
              <a:gd name="T8" fmla="*/ 2147483647 w 553"/>
              <a:gd name="T9" fmla="*/ 0 h 452"/>
              <a:gd name="T10" fmla="*/ 2147483647 w 553"/>
              <a:gd name="T11" fmla="*/ 2147483647 h 452"/>
              <a:gd name="T12" fmla="*/ 0 w 553"/>
              <a:gd name="T13" fmla="*/ 2147483647 h 452"/>
              <a:gd name="T14" fmla="*/ 2147483647 w 553"/>
              <a:gd name="T15" fmla="*/ 2147483647 h 452"/>
              <a:gd name="T16" fmla="*/ 2147483647 w 553"/>
              <a:gd name="T17" fmla="*/ 2147483647 h 452"/>
              <a:gd name="T18" fmla="*/ 2147483647 w 553"/>
              <a:gd name="T19" fmla="*/ 2147483647 h 452"/>
              <a:gd name="T20" fmla="*/ 2147483647 w 553"/>
              <a:gd name="T21" fmla="*/ 0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452"/>
              <a:gd name="T35" fmla="*/ 553 w 553"/>
              <a:gd name="T36" fmla="*/ 452 h 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452">
                <a:moveTo>
                  <a:pt x="54" y="0"/>
                </a:moveTo>
                <a:lnTo>
                  <a:pt x="34" y="169"/>
                </a:lnTo>
                <a:lnTo>
                  <a:pt x="0" y="410"/>
                </a:lnTo>
                <a:lnTo>
                  <a:pt x="160" y="423"/>
                </a:lnTo>
                <a:lnTo>
                  <a:pt x="534" y="452"/>
                </a:lnTo>
                <a:lnTo>
                  <a:pt x="553" y="47"/>
                </a:lnTo>
                <a:lnTo>
                  <a:pt x="54"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1" name="Freeform 24">
            <a:extLst>
              <a:ext uri="{FF2B5EF4-FFF2-40B4-BE49-F238E27FC236}">
                <a16:creationId xmlns:a16="http://schemas.microsoft.com/office/drawing/2014/main" id="{C7376123-3420-45D9-BE82-96AFB1E99F7F}"/>
              </a:ext>
            </a:extLst>
          </p:cNvPr>
          <p:cNvSpPr>
            <a:spLocks/>
          </p:cNvSpPr>
          <p:nvPr/>
        </p:nvSpPr>
        <p:spPr bwMode="auto">
          <a:xfrm>
            <a:off x="2526709" y="3232338"/>
            <a:ext cx="1096963" cy="873125"/>
          </a:xfrm>
          <a:custGeom>
            <a:avLst/>
            <a:gdLst>
              <a:gd name="T0" fmla="*/ 2147483647 w 576"/>
              <a:gd name="T1" fmla="*/ 0 h 428"/>
              <a:gd name="T2" fmla="*/ 2147483647 w 576"/>
              <a:gd name="T3" fmla="*/ 2147483647 h 428"/>
              <a:gd name="T4" fmla="*/ 2147483647 w 576"/>
              <a:gd name="T5" fmla="*/ 2147483647 h 428"/>
              <a:gd name="T6" fmla="*/ 0 w 576"/>
              <a:gd name="T7" fmla="*/ 2147483647 h 428"/>
              <a:gd name="T8" fmla="*/ 2147483647 w 576"/>
              <a:gd name="T9" fmla="*/ 0 h 428"/>
              <a:gd name="T10" fmla="*/ 2147483647 w 576"/>
              <a:gd name="T11" fmla="*/ 2147483647 h 428"/>
              <a:gd name="T12" fmla="*/ 0 w 576"/>
              <a:gd name="T13" fmla="*/ 2147483647 h 428"/>
              <a:gd name="T14" fmla="*/ 2147483647 w 576"/>
              <a:gd name="T15" fmla="*/ 2147483647 h 428"/>
              <a:gd name="T16" fmla="*/ 2147483647 w 576"/>
              <a:gd name="T17" fmla="*/ 2147483647 h 428"/>
              <a:gd name="T18" fmla="*/ 2147483647 w 576"/>
              <a:gd name="T19" fmla="*/ 2147483647 h 428"/>
              <a:gd name="T20" fmla="*/ 2147483647 w 576"/>
              <a:gd name="T21" fmla="*/ 2147483647 h 428"/>
              <a:gd name="T22" fmla="*/ 2147483647 w 576"/>
              <a:gd name="T23" fmla="*/ 2147483647 h 428"/>
              <a:gd name="T24" fmla="*/ 2147483647 w 576"/>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28"/>
              <a:gd name="T41" fmla="*/ 576 w 576"/>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28">
                <a:moveTo>
                  <a:pt x="48" y="0"/>
                </a:moveTo>
                <a:lnTo>
                  <a:pt x="19" y="257"/>
                </a:lnTo>
                <a:lnTo>
                  <a:pt x="0" y="405"/>
                </a:lnTo>
                <a:lnTo>
                  <a:pt x="288" y="420"/>
                </a:lnTo>
                <a:lnTo>
                  <a:pt x="563" y="428"/>
                </a:lnTo>
                <a:lnTo>
                  <a:pt x="571" y="228"/>
                </a:lnTo>
                <a:lnTo>
                  <a:pt x="576" y="32"/>
                </a:lnTo>
                <a:lnTo>
                  <a:pt x="419" y="29"/>
                </a:lnTo>
                <a:lnTo>
                  <a:pt x="48" y="0"/>
                </a:lnTo>
                <a:close/>
              </a:path>
            </a:pathLst>
          </a:custGeom>
          <a:solidFill>
            <a:srgbClr val="5383B7"/>
          </a:solidFill>
          <a:ln w="12701">
            <a:solidFill>
              <a:srgbClr val="000000"/>
            </a:solidFill>
            <a:round/>
            <a:headEnd/>
            <a:tailEnd/>
          </a:ln>
        </p:spPr>
        <p:txBody>
          <a:bodyPr/>
          <a:lstStyle/>
          <a:p>
            <a:endParaRPr lang="en-US" sz="1000">
              <a:solidFill>
                <a:schemeClr val="bg1"/>
              </a:solidFill>
            </a:endParaRPr>
          </a:p>
        </p:txBody>
      </p:sp>
      <p:sp>
        <p:nvSpPr>
          <p:cNvPr id="22" name="Freeform 25">
            <a:extLst>
              <a:ext uri="{FF2B5EF4-FFF2-40B4-BE49-F238E27FC236}">
                <a16:creationId xmlns:a16="http://schemas.microsoft.com/office/drawing/2014/main" id="{84368EAA-B940-41DB-A391-126A806FB820}"/>
              </a:ext>
            </a:extLst>
          </p:cNvPr>
          <p:cNvSpPr>
            <a:spLocks/>
          </p:cNvSpPr>
          <p:nvPr/>
        </p:nvSpPr>
        <p:spPr bwMode="auto">
          <a:xfrm>
            <a:off x="1540872" y="3967351"/>
            <a:ext cx="993775" cy="1184275"/>
          </a:xfrm>
          <a:custGeom>
            <a:avLst/>
            <a:gdLst>
              <a:gd name="T0" fmla="*/ 2147483647 w 522"/>
              <a:gd name="T1" fmla="*/ 0 h 580"/>
              <a:gd name="T2" fmla="*/ 2147483647 w 522"/>
              <a:gd name="T3" fmla="*/ 2147483647 h 580"/>
              <a:gd name="T4" fmla="*/ 2147483647 w 522"/>
              <a:gd name="T5" fmla="*/ 2147483647 h 580"/>
              <a:gd name="T6" fmla="*/ 0 w 522"/>
              <a:gd name="T7" fmla="*/ 2147483647 h 580"/>
              <a:gd name="T8" fmla="*/ 2147483647 w 522"/>
              <a:gd name="T9" fmla="*/ 0 h 580"/>
              <a:gd name="T10" fmla="*/ 2147483647 w 522"/>
              <a:gd name="T11" fmla="*/ 2147483647 h 580"/>
              <a:gd name="T12" fmla="*/ 2147483647 w 522"/>
              <a:gd name="T13" fmla="*/ 2147483647 h 580"/>
              <a:gd name="T14" fmla="*/ 2147483647 w 522"/>
              <a:gd name="T15" fmla="*/ 2147483647 h 580"/>
              <a:gd name="T16" fmla="*/ 2147483647 w 522"/>
              <a:gd name="T17" fmla="*/ 2147483647 h 580"/>
              <a:gd name="T18" fmla="*/ 2147483647 w 522"/>
              <a:gd name="T19" fmla="*/ 2147483647 h 580"/>
              <a:gd name="T20" fmla="*/ 2147483647 w 522"/>
              <a:gd name="T21" fmla="*/ 2147483647 h 580"/>
              <a:gd name="T22" fmla="*/ 2147483647 w 522"/>
              <a:gd name="T23" fmla="*/ 2147483647 h 580"/>
              <a:gd name="T24" fmla="*/ 2147483647 w 522"/>
              <a:gd name="T25" fmla="*/ 2147483647 h 580"/>
              <a:gd name="T26" fmla="*/ 2147483647 w 522"/>
              <a:gd name="T27" fmla="*/ 2147483647 h 580"/>
              <a:gd name="T28" fmla="*/ 2147483647 w 522"/>
              <a:gd name="T29" fmla="*/ 2147483647 h 580"/>
              <a:gd name="T30" fmla="*/ 0 w 522"/>
              <a:gd name="T31" fmla="*/ 2147483647 h 580"/>
              <a:gd name="T32" fmla="*/ 2147483647 w 522"/>
              <a:gd name="T33" fmla="*/ 2147483647 h 580"/>
              <a:gd name="T34" fmla="*/ 2147483647 w 522"/>
              <a:gd name="T35" fmla="*/ 2147483647 h 580"/>
              <a:gd name="T36" fmla="*/ 2147483647 w 522"/>
              <a:gd name="T37" fmla="*/ 2147483647 h 580"/>
              <a:gd name="T38" fmla="*/ 2147483647 w 522"/>
              <a:gd name="T39" fmla="*/ 0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580"/>
              <a:gd name="T62" fmla="*/ 522 w 522"/>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580">
                <a:moveTo>
                  <a:pt x="132" y="0"/>
                </a:moveTo>
                <a:lnTo>
                  <a:pt x="122" y="76"/>
                </a:lnTo>
                <a:lnTo>
                  <a:pt x="77" y="67"/>
                </a:lnTo>
                <a:lnTo>
                  <a:pt x="80" y="164"/>
                </a:lnTo>
                <a:lnTo>
                  <a:pt x="58" y="183"/>
                </a:lnTo>
                <a:lnTo>
                  <a:pt x="90" y="243"/>
                </a:lnTo>
                <a:lnTo>
                  <a:pt x="58" y="269"/>
                </a:lnTo>
                <a:lnTo>
                  <a:pt x="41" y="313"/>
                </a:lnTo>
                <a:lnTo>
                  <a:pt x="16" y="355"/>
                </a:lnTo>
                <a:lnTo>
                  <a:pt x="33" y="379"/>
                </a:lnTo>
                <a:lnTo>
                  <a:pt x="3" y="390"/>
                </a:lnTo>
                <a:lnTo>
                  <a:pt x="0" y="429"/>
                </a:lnTo>
                <a:lnTo>
                  <a:pt x="293" y="577"/>
                </a:lnTo>
                <a:lnTo>
                  <a:pt x="459" y="580"/>
                </a:lnTo>
                <a:lnTo>
                  <a:pt x="522" y="45"/>
                </a:lnTo>
                <a:lnTo>
                  <a:pt x="132"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3" name="Freeform 26">
            <a:extLst>
              <a:ext uri="{FF2B5EF4-FFF2-40B4-BE49-F238E27FC236}">
                <a16:creationId xmlns:a16="http://schemas.microsoft.com/office/drawing/2014/main" id="{47F1E5F8-BC17-48DB-B904-60B3C4A138FF}"/>
              </a:ext>
            </a:extLst>
          </p:cNvPr>
          <p:cNvSpPr>
            <a:spLocks/>
          </p:cNvSpPr>
          <p:nvPr/>
        </p:nvSpPr>
        <p:spPr bwMode="auto">
          <a:xfrm>
            <a:off x="2406059" y="4051488"/>
            <a:ext cx="1057275" cy="1120775"/>
          </a:xfrm>
          <a:custGeom>
            <a:avLst/>
            <a:gdLst>
              <a:gd name="T0" fmla="*/ 2147483647 w 554"/>
              <a:gd name="T1" fmla="*/ 0 h 549"/>
              <a:gd name="T2" fmla="*/ 2147483647 w 554"/>
              <a:gd name="T3" fmla="*/ 2147483647 h 549"/>
              <a:gd name="T4" fmla="*/ 2147483647 w 554"/>
              <a:gd name="T5" fmla="*/ 2147483647 h 549"/>
              <a:gd name="T6" fmla="*/ 0 w 554"/>
              <a:gd name="T7" fmla="*/ 2147483647 h 549"/>
              <a:gd name="T8" fmla="*/ 2147483647 w 554"/>
              <a:gd name="T9" fmla="*/ 0 h 549"/>
              <a:gd name="T10" fmla="*/ 2147483647 w 554"/>
              <a:gd name="T11" fmla="*/ 2147483647 h 549"/>
              <a:gd name="T12" fmla="*/ 2147483647 w 554"/>
              <a:gd name="T13" fmla="*/ 2147483647 h 549"/>
              <a:gd name="T14" fmla="*/ 2147483647 w 554"/>
              <a:gd name="T15" fmla="*/ 2147483647 h 549"/>
              <a:gd name="T16" fmla="*/ 2147483647 w 554"/>
              <a:gd name="T17" fmla="*/ 2147483647 h 549"/>
              <a:gd name="T18" fmla="*/ 2147483647 w 554"/>
              <a:gd name="T19" fmla="*/ 2147483647 h 549"/>
              <a:gd name="T20" fmla="*/ 2147483647 w 554"/>
              <a:gd name="T21" fmla="*/ 2147483647 h 549"/>
              <a:gd name="T22" fmla="*/ 2147483647 w 554"/>
              <a:gd name="T23" fmla="*/ 2147483647 h 549"/>
              <a:gd name="T24" fmla="*/ 0 w 554"/>
              <a:gd name="T25" fmla="*/ 2147483647 h 549"/>
              <a:gd name="T26" fmla="*/ 2147483647 w 554"/>
              <a:gd name="T27" fmla="*/ 2147483647 h 549"/>
              <a:gd name="T28" fmla="*/ 2147483647 w 554"/>
              <a:gd name="T29" fmla="*/ 0 h 5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4"/>
              <a:gd name="T46" fmla="*/ 0 h 549"/>
              <a:gd name="T47" fmla="*/ 554 w 554"/>
              <a:gd name="T48" fmla="*/ 549 h 5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4" h="549">
                <a:moveTo>
                  <a:pt x="67" y="0"/>
                </a:moveTo>
                <a:lnTo>
                  <a:pt x="554" y="22"/>
                </a:lnTo>
                <a:lnTo>
                  <a:pt x="530" y="507"/>
                </a:lnTo>
                <a:lnTo>
                  <a:pt x="372" y="498"/>
                </a:lnTo>
                <a:lnTo>
                  <a:pt x="224" y="494"/>
                </a:lnTo>
                <a:lnTo>
                  <a:pt x="224" y="513"/>
                </a:lnTo>
                <a:lnTo>
                  <a:pt x="100" y="513"/>
                </a:lnTo>
                <a:lnTo>
                  <a:pt x="93" y="549"/>
                </a:lnTo>
                <a:lnTo>
                  <a:pt x="0" y="538"/>
                </a:lnTo>
                <a:lnTo>
                  <a:pt x="52" y="126"/>
                </a:lnTo>
                <a:lnTo>
                  <a:pt x="67"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4" name="Freeform 27">
            <a:extLst>
              <a:ext uri="{FF2B5EF4-FFF2-40B4-BE49-F238E27FC236}">
                <a16:creationId xmlns:a16="http://schemas.microsoft.com/office/drawing/2014/main" id="{B0DF7ECE-06BF-49D3-8FDD-1EB4C88557A5}"/>
              </a:ext>
            </a:extLst>
          </p:cNvPr>
          <p:cNvSpPr>
            <a:spLocks/>
          </p:cNvSpPr>
          <p:nvPr/>
        </p:nvSpPr>
        <p:spPr bwMode="auto">
          <a:xfrm>
            <a:off x="2826747" y="4216588"/>
            <a:ext cx="2141537" cy="2125663"/>
          </a:xfrm>
          <a:custGeom>
            <a:avLst/>
            <a:gdLst>
              <a:gd name="T0" fmla="*/ 2147483647 w 1124"/>
              <a:gd name="T1" fmla="*/ 0 h 1041"/>
              <a:gd name="T2" fmla="*/ 2147483647 w 1124"/>
              <a:gd name="T3" fmla="*/ 2147483647 h 1041"/>
              <a:gd name="T4" fmla="*/ 2147483647 w 1124"/>
              <a:gd name="T5" fmla="*/ 2147483647 h 1041"/>
              <a:gd name="T6" fmla="*/ 0 w 1124"/>
              <a:gd name="T7" fmla="*/ 2147483647 h 1041"/>
              <a:gd name="T8" fmla="*/ 2147483647 w 1124"/>
              <a:gd name="T9" fmla="*/ 0 h 1041"/>
              <a:gd name="T10" fmla="*/ 2147483647 w 1124"/>
              <a:gd name="T11" fmla="*/ 2147483647 h 1041"/>
              <a:gd name="T12" fmla="*/ 2147483647 w 1124"/>
              <a:gd name="T13" fmla="*/ 2147483647 h 1041"/>
              <a:gd name="T14" fmla="*/ 2147483647 w 1124"/>
              <a:gd name="T15" fmla="*/ 2147483647 h 1041"/>
              <a:gd name="T16" fmla="*/ 2147483647 w 1124"/>
              <a:gd name="T17" fmla="*/ 2147483647 h 1041"/>
              <a:gd name="T18" fmla="*/ 2147483647 w 1124"/>
              <a:gd name="T19" fmla="*/ 2147483647 h 1041"/>
              <a:gd name="T20" fmla="*/ 2147483647 w 1124"/>
              <a:gd name="T21" fmla="*/ 2147483647 h 1041"/>
              <a:gd name="T22" fmla="*/ 2147483647 w 1124"/>
              <a:gd name="T23" fmla="*/ 2147483647 h 1041"/>
              <a:gd name="T24" fmla="*/ 2147483647 w 1124"/>
              <a:gd name="T25" fmla="*/ 2147483647 h 1041"/>
              <a:gd name="T26" fmla="*/ 2147483647 w 1124"/>
              <a:gd name="T27" fmla="*/ 2147483647 h 1041"/>
              <a:gd name="T28" fmla="*/ 2147483647 w 1124"/>
              <a:gd name="T29" fmla="*/ 2147483647 h 1041"/>
              <a:gd name="T30" fmla="*/ 2147483647 w 1124"/>
              <a:gd name="T31" fmla="*/ 2147483647 h 1041"/>
              <a:gd name="T32" fmla="*/ 2147483647 w 1124"/>
              <a:gd name="T33" fmla="*/ 2147483647 h 1041"/>
              <a:gd name="T34" fmla="*/ 2147483647 w 1124"/>
              <a:gd name="T35" fmla="*/ 2147483647 h 1041"/>
              <a:gd name="T36" fmla="*/ 2147483647 w 1124"/>
              <a:gd name="T37" fmla="*/ 2147483647 h 1041"/>
              <a:gd name="T38" fmla="*/ 2147483647 w 1124"/>
              <a:gd name="T39" fmla="*/ 2147483647 h 1041"/>
              <a:gd name="T40" fmla="*/ 2147483647 w 1124"/>
              <a:gd name="T41" fmla="*/ 2147483647 h 1041"/>
              <a:gd name="T42" fmla="*/ 2147483647 w 1124"/>
              <a:gd name="T43" fmla="*/ 2147483647 h 1041"/>
              <a:gd name="T44" fmla="*/ 2147483647 w 1124"/>
              <a:gd name="T45" fmla="*/ 2147483647 h 1041"/>
              <a:gd name="T46" fmla="*/ 2147483647 w 1124"/>
              <a:gd name="T47" fmla="*/ 2147483647 h 1041"/>
              <a:gd name="T48" fmla="*/ 2147483647 w 1124"/>
              <a:gd name="T49" fmla="*/ 2147483647 h 1041"/>
              <a:gd name="T50" fmla="*/ 2147483647 w 1124"/>
              <a:gd name="T51" fmla="*/ 2147483647 h 1041"/>
              <a:gd name="T52" fmla="*/ 2147483647 w 1124"/>
              <a:gd name="T53" fmla="*/ 2147483647 h 1041"/>
              <a:gd name="T54" fmla="*/ 2147483647 w 1124"/>
              <a:gd name="T55" fmla="*/ 2147483647 h 1041"/>
              <a:gd name="T56" fmla="*/ 2147483647 w 1124"/>
              <a:gd name="T57" fmla="*/ 2147483647 h 1041"/>
              <a:gd name="T58" fmla="*/ 2147483647 w 1124"/>
              <a:gd name="T59" fmla="*/ 2147483647 h 1041"/>
              <a:gd name="T60" fmla="*/ 2147483647 w 1124"/>
              <a:gd name="T61" fmla="*/ 2147483647 h 1041"/>
              <a:gd name="T62" fmla="*/ 2147483647 w 1124"/>
              <a:gd name="T63" fmla="*/ 2147483647 h 1041"/>
              <a:gd name="T64" fmla="*/ 2147483647 w 1124"/>
              <a:gd name="T65" fmla="*/ 2147483647 h 1041"/>
              <a:gd name="T66" fmla="*/ 2147483647 w 1124"/>
              <a:gd name="T67" fmla="*/ 2147483647 h 1041"/>
              <a:gd name="T68" fmla="*/ 2147483647 w 1124"/>
              <a:gd name="T69" fmla="*/ 2147483647 h 1041"/>
              <a:gd name="T70" fmla="*/ 2147483647 w 1124"/>
              <a:gd name="T71" fmla="*/ 2147483647 h 1041"/>
              <a:gd name="T72" fmla="*/ 2147483647 w 1124"/>
              <a:gd name="T73" fmla="*/ 2147483647 h 1041"/>
              <a:gd name="T74" fmla="*/ 2147483647 w 1124"/>
              <a:gd name="T75" fmla="*/ 2147483647 h 1041"/>
              <a:gd name="T76" fmla="*/ 2147483647 w 1124"/>
              <a:gd name="T77" fmla="*/ 2147483647 h 1041"/>
              <a:gd name="T78" fmla="*/ 2147483647 w 1124"/>
              <a:gd name="T79" fmla="*/ 2147483647 h 1041"/>
              <a:gd name="T80" fmla="*/ 2147483647 w 1124"/>
              <a:gd name="T81" fmla="*/ 2147483647 h 1041"/>
              <a:gd name="T82" fmla="*/ 2147483647 w 1124"/>
              <a:gd name="T83" fmla="*/ 2147483647 h 1041"/>
              <a:gd name="T84" fmla="*/ 2147483647 w 1124"/>
              <a:gd name="T85" fmla="*/ 2147483647 h 1041"/>
              <a:gd name="T86" fmla="*/ 2147483647 w 1124"/>
              <a:gd name="T87" fmla="*/ 2147483647 h 1041"/>
              <a:gd name="T88" fmla="*/ 2147483647 w 1124"/>
              <a:gd name="T89" fmla="*/ 2147483647 h 1041"/>
              <a:gd name="T90" fmla="*/ 2147483647 w 1124"/>
              <a:gd name="T91" fmla="*/ 2147483647 h 1041"/>
              <a:gd name="T92" fmla="*/ 2147483647 w 1124"/>
              <a:gd name="T93" fmla="*/ 2147483647 h 1041"/>
              <a:gd name="T94" fmla="*/ 2147483647 w 1124"/>
              <a:gd name="T95" fmla="*/ 2147483647 h 1041"/>
              <a:gd name="T96" fmla="*/ 2147483647 w 1124"/>
              <a:gd name="T97" fmla="*/ 2147483647 h 1041"/>
              <a:gd name="T98" fmla="*/ 2147483647 w 1124"/>
              <a:gd name="T99" fmla="*/ 2147483647 h 1041"/>
              <a:gd name="T100" fmla="*/ 0 w 1124"/>
              <a:gd name="T101" fmla="*/ 2147483647 h 1041"/>
              <a:gd name="T102" fmla="*/ 0 w 1124"/>
              <a:gd name="T103" fmla="*/ 2147483647 h 1041"/>
              <a:gd name="T104" fmla="*/ 2147483647 w 1124"/>
              <a:gd name="T105" fmla="*/ 2147483647 h 1041"/>
              <a:gd name="T106" fmla="*/ 2147483647 w 1124"/>
              <a:gd name="T107" fmla="*/ 2147483647 h 1041"/>
              <a:gd name="T108" fmla="*/ 2147483647 w 1124"/>
              <a:gd name="T109" fmla="*/ 0 h 10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24"/>
              <a:gd name="T166" fmla="*/ 0 h 1041"/>
              <a:gd name="T167" fmla="*/ 1124 w 1124"/>
              <a:gd name="T168" fmla="*/ 1041 h 10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24" h="1041">
                <a:moveTo>
                  <a:pt x="326" y="0"/>
                </a:moveTo>
                <a:lnTo>
                  <a:pt x="574" y="9"/>
                </a:lnTo>
                <a:lnTo>
                  <a:pt x="574" y="198"/>
                </a:lnTo>
                <a:lnTo>
                  <a:pt x="701" y="250"/>
                </a:lnTo>
                <a:lnTo>
                  <a:pt x="736" y="233"/>
                </a:lnTo>
                <a:lnTo>
                  <a:pt x="819" y="273"/>
                </a:lnTo>
                <a:lnTo>
                  <a:pt x="868" y="271"/>
                </a:lnTo>
                <a:lnTo>
                  <a:pt x="964" y="230"/>
                </a:lnTo>
                <a:lnTo>
                  <a:pt x="1019" y="269"/>
                </a:lnTo>
                <a:lnTo>
                  <a:pt x="1067" y="279"/>
                </a:lnTo>
                <a:lnTo>
                  <a:pt x="1067" y="433"/>
                </a:lnTo>
                <a:lnTo>
                  <a:pt x="1124" y="529"/>
                </a:lnTo>
                <a:lnTo>
                  <a:pt x="1111" y="660"/>
                </a:lnTo>
                <a:lnTo>
                  <a:pt x="1050" y="712"/>
                </a:lnTo>
                <a:lnTo>
                  <a:pt x="1037" y="664"/>
                </a:lnTo>
                <a:lnTo>
                  <a:pt x="1019" y="686"/>
                </a:lnTo>
                <a:lnTo>
                  <a:pt x="1032" y="717"/>
                </a:lnTo>
                <a:lnTo>
                  <a:pt x="923" y="795"/>
                </a:lnTo>
                <a:lnTo>
                  <a:pt x="897" y="800"/>
                </a:lnTo>
                <a:lnTo>
                  <a:pt x="840" y="839"/>
                </a:lnTo>
                <a:lnTo>
                  <a:pt x="840" y="861"/>
                </a:lnTo>
                <a:lnTo>
                  <a:pt x="823" y="865"/>
                </a:lnTo>
                <a:lnTo>
                  <a:pt x="836" y="891"/>
                </a:lnTo>
                <a:lnTo>
                  <a:pt x="805" y="930"/>
                </a:lnTo>
                <a:lnTo>
                  <a:pt x="823" y="987"/>
                </a:lnTo>
                <a:lnTo>
                  <a:pt x="840" y="1006"/>
                </a:lnTo>
                <a:lnTo>
                  <a:pt x="836" y="1041"/>
                </a:lnTo>
                <a:lnTo>
                  <a:pt x="792" y="1041"/>
                </a:lnTo>
                <a:lnTo>
                  <a:pt x="753" y="1023"/>
                </a:lnTo>
                <a:lnTo>
                  <a:pt x="727" y="1028"/>
                </a:lnTo>
                <a:lnTo>
                  <a:pt x="640" y="997"/>
                </a:lnTo>
                <a:lnTo>
                  <a:pt x="601" y="878"/>
                </a:lnTo>
                <a:lnTo>
                  <a:pt x="539" y="821"/>
                </a:lnTo>
                <a:lnTo>
                  <a:pt x="486" y="717"/>
                </a:lnTo>
                <a:lnTo>
                  <a:pt x="461" y="707"/>
                </a:lnTo>
                <a:lnTo>
                  <a:pt x="432" y="680"/>
                </a:lnTo>
                <a:lnTo>
                  <a:pt x="404" y="680"/>
                </a:lnTo>
                <a:lnTo>
                  <a:pt x="362" y="672"/>
                </a:lnTo>
                <a:lnTo>
                  <a:pt x="330" y="680"/>
                </a:lnTo>
                <a:lnTo>
                  <a:pt x="308" y="733"/>
                </a:lnTo>
                <a:lnTo>
                  <a:pt x="275" y="741"/>
                </a:lnTo>
                <a:lnTo>
                  <a:pt x="204" y="701"/>
                </a:lnTo>
                <a:lnTo>
                  <a:pt x="162" y="651"/>
                </a:lnTo>
                <a:lnTo>
                  <a:pt x="154" y="592"/>
                </a:lnTo>
                <a:lnTo>
                  <a:pt x="124" y="551"/>
                </a:lnTo>
                <a:lnTo>
                  <a:pt x="53" y="494"/>
                </a:lnTo>
                <a:lnTo>
                  <a:pt x="0" y="435"/>
                </a:lnTo>
                <a:lnTo>
                  <a:pt x="0" y="410"/>
                </a:lnTo>
                <a:lnTo>
                  <a:pt x="170" y="412"/>
                </a:lnTo>
                <a:lnTo>
                  <a:pt x="308" y="423"/>
                </a:lnTo>
                <a:lnTo>
                  <a:pt x="326" y="0"/>
                </a:lnTo>
                <a:close/>
              </a:path>
            </a:pathLst>
          </a:custGeom>
          <a:solidFill>
            <a:srgbClr val="5383B7"/>
          </a:solidFill>
          <a:ln w="12701">
            <a:solidFill>
              <a:srgbClr val="000000"/>
            </a:solidFill>
            <a:round/>
            <a:headEnd/>
            <a:tailEnd/>
          </a:ln>
        </p:spPr>
        <p:txBody>
          <a:bodyPr/>
          <a:lstStyle/>
          <a:p>
            <a:endParaRPr lang="en-US">
              <a:solidFill>
                <a:schemeClr val="bg1"/>
              </a:solidFill>
            </a:endParaRPr>
          </a:p>
        </p:txBody>
      </p:sp>
      <p:sp>
        <p:nvSpPr>
          <p:cNvPr id="25" name="Freeform 28">
            <a:extLst>
              <a:ext uri="{FF2B5EF4-FFF2-40B4-BE49-F238E27FC236}">
                <a16:creationId xmlns:a16="http://schemas.microsoft.com/office/drawing/2014/main" id="{9D870B75-995B-4843-9156-3D40F910CC18}"/>
              </a:ext>
            </a:extLst>
          </p:cNvPr>
          <p:cNvSpPr>
            <a:spLocks/>
          </p:cNvSpPr>
          <p:nvPr/>
        </p:nvSpPr>
        <p:spPr bwMode="auto">
          <a:xfrm>
            <a:off x="3388722" y="1605151"/>
            <a:ext cx="1035050" cy="649287"/>
          </a:xfrm>
          <a:custGeom>
            <a:avLst/>
            <a:gdLst>
              <a:gd name="T0" fmla="*/ 2147483647 w 541"/>
              <a:gd name="T1" fmla="*/ 0 h 317"/>
              <a:gd name="T2" fmla="*/ 2147483647 w 541"/>
              <a:gd name="T3" fmla="*/ 2147483647 h 317"/>
              <a:gd name="T4" fmla="*/ 2147483647 w 541"/>
              <a:gd name="T5" fmla="*/ 2147483647 h 317"/>
              <a:gd name="T6" fmla="*/ 0 w 541"/>
              <a:gd name="T7" fmla="*/ 2147483647 h 317"/>
              <a:gd name="T8" fmla="*/ 2147483647 w 541"/>
              <a:gd name="T9" fmla="*/ 0 h 317"/>
              <a:gd name="T10" fmla="*/ 2147483647 w 541"/>
              <a:gd name="T11" fmla="*/ 2147483647 h 317"/>
              <a:gd name="T12" fmla="*/ 2147483647 w 541"/>
              <a:gd name="T13" fmla="*/ 2147483647 h 317"/>
              <a:gd name="T14" fmla="*/ 2147483647 w 541"/>
              <a:gd name="T15" fmla="*/ 2147483647 h 317"/>
              <a:gd name="T16" fmla="*/ 2147483647 w 541"/>
              <a:gd name="T17" fmla="*/ 2147483647 h 317"/>
              <a:gd name="T18" fmla="*/ 2147483647 w 541"/>
              <a:gd name="T19" fmla="*/ 2147483647 h 317"/>
              <a:gd name="T20" fmla="*/ 2147483647 w 541"/>
              <a:gd name="T21" fmla="*/ 2147483647 h 317"/>
              <a:gd name="T22" fmla="*/ 0 w 541"/>
              <a:gd name="T23" fmla="*/ 2147483647 h 317"/>
              <a:gd name="T24" fmla="*/ 2147483647 w 541"/>
              <a:gd name="T25" fmla="*/ 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1"/>
              <a:gd name="T40" fmla="*/ 0 h 317"/>
              <a:gd name="T41" fmla="*/ 541 w 541"/>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1" h="317">
                <a:moveTo>
                  <a:pt x="2" y="0"/>
                </a:moveTo>
                <a:lnTo>
                  <a:pt x="454" y="10"/>
                </a:lnTo>
                <a:lnTo>
                  <a:pt x="487" y="103"/>
                </a:lnTo>
                <a:lnTo>
                  <a:pt x="519" y="174"/>
                </a:lnTo>
                <a:lnTo>
                  <a:pt x="541" y="290"/>
                </a:lnTo>
                <a:lnTo>
                  <a:pt x="528" y="317"/>
                </a:lnTo>
                <a:lnTo>
                  <a:pt x="361" y="312"/>
                </a:lnTo>
                <a:lnTo>
                  <a:pt x="0" y="306"/>
                </a:lnTo>
                <a:lnTo>
                  <a:pt x="2"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6" name="Freeform 29">
            <a:extLst>
              <a:ext uri="{FF2B5EF4-FFF2-40B4-BE49-F238E27FC236}">
                <a16:creationId xmlns:a16="http://schemas.microsoft.com/office/drawing/2014/main" id="{BE4DC45F-4E9B-4EFA-9DEE-E8928FD54E93}"/>
              </a:ext>
            </a:extLst>
          </p:cNvPr>
          <p:cNvSpPr>
            <a:spLocks/>
          </p:cNvSpPr>
          <p:nvPr/>
        </p:nvSpPr>
        <p:spPr bwMode="auto">
          <a:xfrm>
            <a:off x="3363322" y="2229038"/>
            <a:ext cx="1084262" cy="755650"/>
          </a:xfrm>
          <a:custGeom>
            <a:avLst/>
            <a:gdLst>
              <a:gd name="T0" fmla="*/ 2147483647 w 568"/>
              <a:gd name="T1" fmla="*/ 0 h 371"/>
              <a:gd name="T2" fmla="*/ 2147483647 w 568"/>
              <a:gd name="T3" fmla="*/ 2147483647 h 371"/>
              <a:gd name="T4" fmla="*/ 2147483647 w 568"/>
              <a:gd name="T5" fmla="*/ 2147483647 h 371"/>
              <a:gd name="T6" fmla="*/ 0 w 568"/>
              <a:gd name="T7" fmla="*/ 2147483647 h 371"/>
              <a:gd name="T8" fmla="*/ 2147483647 w 568"/>
              <a:gd name="T9" fmla="*/ 0 h 371"/>
              <a:gd name="T10" fmla="*/ 2147483647 w 568"/>
              <a:gd name="T11" fmla="*/ 2147483647 h 371"/>
              <a:gd name="T12" fmla="*/ 0 w 568"/>
              <a:gd name="T13" fmla="*/ 2147483647 h 371"/>
              <a:gd name="T14" fmla="*/ 2147483647 w 568"/>
              <a:gd name="T15" fmla="*/ 2147483647 h 371"/>
              <a:gd name="T16" fmla="*/ 2147483647 w 568"/>
              <a:gd name="T17" fmla="*/ 2147483647 h 371"/>
              <a:gd name="T18" fmla="*/ 2147483647 w 568"/>
              <a:gd name="T19" fmla="*/ 2147483647 h 371"/>
              <a:gd name="T20" fmla="*/ 2147483647 w 568"/>
              <a:gd name="T21" fmla="*/ 2147483647 h 371"/>
              <a:gd name="T22" fmla="*/ 2147483647 w 568"/>
              <a:gd name="T23" fmla="*/ 2147483647 h 371"/>
              <a:gd name="T24" fmla="*/ 2147483647 w 568"/>
              <a:gd name="T25" fmla="*/ 2147483647 h 371"/>
              <a:gd name="T26" fmla="*/ 2147483647 w 568"/>
              <a:gd name="T27" fmla="*/ 2147483647 h 371"/>
              <a:gd name="T28" fmla="*/ 2147483647 w 568"/>
              <a:gd name="T29" fmla="*/ 2147483647 h 371"/>
              <a:gd name="T30" fmla="*/ 2147483647 w 568"/>
              <a:gd name="T31" fmla="*/ 2147483647 h 371"/>
              <a:gd name="T32" fmla="*/ 2147483647 w 568"/>
              <a:gd name="T33" fmla="*/ 2147483647 h 371"/>
              <a:gd name="T34" fmla="*/ 2147483647 w 568"/>
              <a:gd name="T35" fmla="*/ 0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8"/>
              <a:gd name="T55" fmla="*/ 0 h 371"/>
              <a:gd name="T56" fmla="*/ 568 w 568"/>
              <a:gd name="T57" fmla="*/ 371 h 3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8" h="371">
                <a:moveTo>
                  <a:pt x="10" y="0"/>
                </a:moveTo>
                <a:lnTo>
                  <a:pt x="8" y="144"/>
                </a:lnTo>
                <a:lnTo>
                  <a:pt x="0" y="312"/>
                </a:lnTo>
                <a:lnTo>
                  <a:pt x="412" y="318"/>
                </a:lnTo>
                <a:lnTo>
                  <a:pt x="456" y="341"/>
                </a:lnTo>
                <a:lnTo>
                  <a:pt x="486" y="310"/>
                </a:lnTo>
                <a:lnTo>
                  <a:pt x="568" y="371"/>
                </a:lnTo>
                <a:lnTo>
                  <a:pt x="556" y="307"/>
                </a:lnTo>
                <a:lnTo>
                  <a:pt x="564" y="257"/>
                </a:lnTo>
                <a:lnTo>
                  <a:pt x="568" y="89"/>
                </a:lnTo>
                <a:lnTo>
                  <a:pt x="532" y="52"/>
                </a:lnTo>
                <a:lnTo>
                  <a:pt x="546" y="6"/>
                </a:lnTo>
                <a:lnTo>
                  <a:pt x="276" y="4"/>
                </a:lnTo>
                <a:lnTo>
                  <a:pt x="10"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7" name="Freeform 30">
            <a:extLst>
              <a:ext uri="{FF2B5EF4-FFF2-40B4-BE49-F238E27FC236}">
                <a16:creationId xmlns:a16="http://schemas.microsoft.com/office/drawing/2014/main" id="{5A0C80AB-EC86-483D-965C-D882B92793A3}"/>
              </a:ext>
            </a:extLst>
          </p:cNvPr>
          <p:cNvSpPr>
            <a:spLocks/>
          </p:cNvSpPr>
          <p:nvPr/>
        </p:nvSpPr>
        <p:spPr bwMode="auto">
          <a:xfrm>
            <a:off x="3345859" y="2857688"/>
            <a:ext cx="1290638" cy="622300"/>
          </a:xfrm>
          <a:custGeom>
            <a:avLst/>
            <a:gdLst>
              <a:gd name="T0" fmla="*/ 2147483647 w 677"/>
              <a:gd name="T1" fmla="*/ 0 h 305"/>
              <a:gd name="T2" fmla="*/ 2147483647 w 677"/>
              <a:gd name="T3" fmla="*/ 2147483647 h 305"/>
              <a:gd name="T4" fmla="*/ 2147483647 w 677"/>
              <a:gd name="T5" fmla="*/ 2147483647 h 305"/>
              <a:gd name="T6" fmla="*/ 0 w 677"/>
              <a:gd name="T7" fmla="*/ 2147483647 h 305"/>
              <a:gd name="T8" fmla="*/ 2147483647 w 677"/>
              <a:gd name="T9" fmla="*/ 0 h 305"/>
              <a:gd name="T10" fmla="*/ 0 w 677"/>
              <a:gd name="T11" fmla="*/ 2147483647 h 305"/>
              <a:gd name="T12" fmla="*/ 2147483647 w 677"/>
              <a:gd name="T13" fmla="*/ 2147483647 h 305"/>
              <a:gd name="T14" fmla="*/ 2147483647 w 677"/>
              <a:gd name="T15" fmla="*/ 2147483647 h 305"/>
              <a:gd name="T16" fmla="*/ 2147483647 w 677"/>
              <a:gd name="T17" fmla="*/ 2147483647 h 305"/>
              <a:gd name="T18" fmla="*/ 2147483647 w 677"/>
              <a:gd name="T19" fmla="*/ 2147483647 h 305"/>
              <a:gd name="T20" fmla="*/ 2147483647 w 677"/>
              <a:gd name="T21" fmla="*/ 2147483647 h 305"/>
              <a:gd name="T22" fmla="*/ 2147483647 w 677"/>
              <a:gd name="T23" fmla="*/ 2147483647 h 305"/>
              <a:gd name="T24" fmla="*/ 2147483647 w 677"/>
              <a:gd name="T25" fmla="*/ 2147483647 h 305"/>
              <a:gd name="T26" fmla="*/ 2147483647 w 677"/>
              <a:gd name="T27" fmla="*/ 2147483647 h 305"/>
              <a:gd name="T28" fmla="*/ 2147483647 w 677"/>
              <a:gd name="T29" fmla="*/ 2147483647 h 305"/>
              <a:gd name="T30" fmla="*/ 2147483647 w 677"/>
              <a:gd name="T31" fmla="*/ 2147483647 h 305"/>
              <a:gd name="T32" fmla="*/ 2147483647 w 677"/>
              <a:gd name="T33" fmla="*/ 2147483647 h 305"/>
              <a:gd name="T34" fmla="*/ 2147483647 w 677"/>
              <a:gd name="T35" fmla="*/ 2147483647 h 305"/>
              <a:gd name="T36" fmla="*/ 2147483647 w 677"/>
              <a:gd name="T37" fmla="*/ 0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7"/>
              <a:gd name="T58" fmla="*/ 0 h 305"/>
              <a:gd name="T59" fmla="*/ 677 w 677"/>
              <a:gd name="T60" fmla="*/ 305 h 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7" h="305">
                <a:moveTo>
                  <a:pt x="7" y="0"/>
                </a:moveTo>
                <a:lnTo>
                  <a:pt x="0" y="202"/>
                </a:lnTo>
                <a:lnTo>
                  <a:pt x="152" y="206"/>
                </a:lnTo>
                <a:lnTo>
                  <a:pt x="151" y="305"/>
                </a:lnTo>
                <a:lnTo>
                  <a:pt x="357" y="302"/>
                </a:lnTo>
                <a:lnTo>
                  <a:pt x="542" y="299"/>
                </a:lnTo>
                <a:lnTo>
                  <a:pt x="677" y="302"/>
                </a:lnTo>
                <a:lnTo>
                  <a:pt x="635" y="217"/>
                </a:lnTo>
                <a:lnTo>
                  <a:pt x="606" y="137"/>
                </a:lnTo>
                <a:lnTo>
                  <a:pt x="574" y="54"/>
                </a:lnTo>
                <a:lnTo>
                  <a:pt x="497" y="2"/>
                </a:lnTo>
                <a:lnTo>
                  <a:pt x="462" y="32"/>
                </a:lnTo>
                <a:lnTo>
                  <a:pt x="420" y="10"/>
                </a:lnTo>
                <a:lnTo>
                  <a:pt x="235" y="4"/>
                </a:lnTo>
                <a:lnTo>
                  <a:pt x="7"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8" name="Freeform 31">
            <a:extLst>
              <a:ext uri="{FF2B5EF4-FFF2-40B4-BE49-F238E27FC236}">
                <a16:creationId xmlns:a16="http://schemas.microsoft.com/office/drawing/2014/main" id="{98F33B86-37D5-4805-9D53-55F206C417C6}"/>
              </a:ext>
            </a:extLst>
          </p:cNvPr>
          <p:cNvSpPr>
            <a:spLocks/>
          </p:cNvSpPr>
          <p:nvPr/>
        </p:nvSpPr>
        <p:spPr bwMode="auto">
          <a:xfrm>
            <a:off x="3618909" y="3465701"/>
            <a:ext cx="1139825" cy="619125"/>
          </a:xfrm>
          <a:custGeom>
            <a:avLst/>
            <a:gdLst>
              <a:gd name="T0" fmla="*/ 2147483647 w 596"/>
              <a:gd name="T1" fmla="*/ 0 h 304"/>
              <a:gd name="T2" fmla="*/ 2147483647 w 596"/>
              <a:gd name="T3" fmla="*/ 2147483647 h 304"/>
              <a:gd name="T4" fmla="*/ 2147483647 w 596"/>
              <a:gd name="T5" fmla="*/ 2147483647 h 304"/>
              <a:gd name="T6" fmla="*/ 0 w 596"/>
              <a:gd name="T7" fmla="*/ 2147483647 h 304"/>
              <a:gd name="T8" fmla="*/ 2147483647 w 596"/>
              <a:gd name="T9" fmla="*/ 2147483647 h 304"/>
              <a:gd name="T10" fmla="*/ 2147483647 w 596"/>
              <a:gd name="T11" fmla="*/ 2147483647 h 304"/>
              <a:gd name="T12" fmla="*/ 0 w 596"/>
              <a:gd name="T13" fmla="*/ 2147483647 h 304"/>
              <a:gd name="T14" fmla="*/ 2147483647 w 596"/>
              <a:gd name="T15" fmla="*/ 2147483647 h 304"/>
              <a:gd name="T16" fmla="*/ 2147483647 w 596"/>
              <a:gd name="T17" fmla="*/ 2147483647 h 304"/>
              <a:gd name="T18" fmla="*/ 2147483647 w 596"/>
              <a:gd name="T19" fmla="*/ 2147483647 h 304"/>
              <a:gd name="T20" fmla="*/ 2147483647 w 596"/>
              <a:gd name="T21" fmla="*/ 2147483647 h 304"/>
              <a:gd name="T22" fmla="*/ 2147483647 w 596"/>
              <a:gd name="T23" fmla="*/ 2147483647 h 304"/>
              <a:gd name="T24" fmla="*/ 2147483647 w 596"/>
              <a:gd name="T25" fmla="*/ 0 h 304"/>
              <a:gd name="T26" fmla="*/ 2147483647 w 596"/>
              <a:gd name="T27" fmla="*/ 2147483647 h 304"/>
              <a:gd name="T28" fmla="*/ 2147483647 w 596"/>
              <a:gd name="T29" fmla="*/ 2147483647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6"/>
              <a:gd name="T46" fmla="*/ 0 h 304"/>
              <a:gd name="T47" fmla="*/ 596 w 596"/>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6" h="304">
                <a:moveTo>
                  <a:pt x="6" y="3"/>
                </a:moveTo>
                <a:lnTo>
                  <a:pt x="4" y="177"/>
                </a:lnTo>
                <a:lnTo>
                  <a:pt x="0" y="301"/>
                </a:lnTo>
                <a:lnTo>
                  <a:pt x="596" y="304"/>
                </a:lnTo>
                <a:lnTo>
                  <a:pt x="584" y="145"/>
                </a:lnTo>
                <a:lnTo>
                  <a:pt x="584" y="86"/>
                </a:lnTo>
                <a:lnTo>
                  <a:pt x="536" y="49"/>
                </a:lnTo>
                <a:lnTo>
                  <a:pt x="551" y="17"/>
                </a:lnTo>
                <a:lnTo>
                  <a:pt x="530" y="0"/>
                </a:lnTo>
                <a:lnTo>
                  <a:pt x="260" y="3"/>
                </a:lnTo>
                <a:lnTo>
                  <a:pt x="6" y="3"/>
                </a:lnTo>
                <a:close/>
              </a:path>
            </a:pathLst>
          </a:custGeom>
          <a:solidFill>
            <a:srgbClr val="5383B7"/>
          </a:solidFill>
          <a:ln w="12701">
            <a:solidFill>
              <a:srgbClr val="000000"/>
            </a:solidFill>
            <a:round/>
            <a:headEnd/>
            <a:tailEnd/>
          </a:ln>
        </p:spPr>
        <p:txBody>
          <a:bodyPr/>
          <a:lstStyle/>
          <a:p>
            <a:endParaRPr lang="en-US" sz="1000">
              <a:solidFill>
                <a:schemeClr val="bg1"/>
              </a:solidFill>
            </a:endParaRPr>
          </a:p>
        </p:txBody>
      </p:sp>
      <p:sp>
        <p:nvSpPr>
          <p:cNvPr id="29" name="Freeform 32">
            <a:extLst>
              <a:ext uri="{FF2B5EF4-FFF2-40B4-BE49-F238E27FC236}">
                <a16:creationId xmlns:a16="http://schemas.microsoft.com/office/drawing/2014/main" id="{94A77FB4-8FF7-4991-8183-EB7F6A375D00}"/>
              </a:ext>
            </a:extLst>
          </p:cNvPr>
          <p:cNvSpPr>
            <a:spLocks/>
          </p:cNvSpPr>
          <p:nvPr/>
        </p:nvSpPr>
        <p:spPr bwMode="auto">
          <a:xfrm>
            <a:off x="3447459" y="4095938"/>
            <a:ext cx="1325563" cy="681038"/>
          </a:xfrm>
          <a:custGeom>
            <a:avLst/>
            <a:gdLst>
              <a:gd name="T0" fmla="*/ 2147483647 w 695"/>
              <a:gd name="T1" fmla="*/ 0 h 334"/>
              <a:gd name="T2" fmla="*/ 2147483647 w 695"/>
              <a:gd name="T3" fmla="*/ 2147483647 h 334"/>
              <a:gd name="T4" fmla="*/ 2147483647 w 695"/>
              <a:gd name="T5" fmla="*/ 2147483647 h 334"/>
              <a:gd name="T6" fmla="*/ 0 w 695"/>
              <a:gd name="T7" fmla="*/ 2147483647 h 334"/>
              <a:gd name="T8" fmla="*/ 2147483647 w 695"/>
              <a:gd name="T9" fmla="*/ 0 h 334"/>
              <a:gd name="T10" fmla="*/ 0 w 695"/>
              <a:gd name="T11" fmla="*/ 2147483647 h 334"/>
              <a:gd name="T12" fmla="*/ 2147483647 w 695"/>
              <a:gd name="T13" fmla="*/ 2147483647 h 334"/>
              <a:gd name="T14" fmla="*/ 2147483647 w 695"/>
              <a:gd name="T15" fmla="*/ 2147483647 h 334"/>
              <a:gd name="T16" fmla="*/ 2147483647 w 695"/>
              <a:gd name="T17" fmla="*/ 2147483647 h 334"/>
              <a:gd name="T18" fmla="*/ 2147483647 w 695"/>
              <a:gd name="T19" fmla="*/ 2147483647 h 334"/>
              <a:gd name="T20" fmla="*/ 2147483647 w 695"/>
              <a:gd name="T21" fmla="*/ 2147483647 h 334"/>
              <a:gd name="T22" fmla="*/ 2147483647 w 695"/>
              <a:gd name="T23" fmla="*/ 2147483647 h 334"/>
              <a:gd name="T24" fmla="*/ 2147483647 w 695"/>
              <a:gd name="T25" fmla="*/ 2147483647 h 334"/>
              <a:gd name="T26" fmla="*/ 2147483647 w 695"/>
              <a:gd name="T27" fmla="*/ 2147483647 h 334"/>
              <a:gd name="T28" fmla="*/ 2147483647 w 695"/>
              <a:gd name="T29" fmla="*/ 2147483647 h 334"/>
              <a:gd name="T30" fmla="*/ 2147483647 w 695"/>
              <a:gd name="T31" fmla="*/ 2147483647 h 334"/>
              <a:gd name="T32" fmla="*/ 2147483647 w 695"/>
              <a:gd name="T33" fmla="*/ 0 h 3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5"/>
              <a:gd name="T52" fmla="*/ 0 h 334"/>
              <a:gd name="T53" fmla="*/ 695 w 695"/>
              <a:gd name="T54" fmla="*/ 334 h 3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5" h="334">
                <a:moveTo>
                  <a:pt x="4" y="0"/>
                </a:moveTo>
                <a:lnTo>
                  <a:pt x="0" y="59"/>
                </a:lnTo>
                <a:lnTo>
                  <a:pt x="247" y="68"/>
                </a:lnTo>
                <a:lnTo>
                  <a:pt x="248" y="258"/>
                </a:lnTo>
                <a:lnTo>
                  <a:pt x="375" y="311"/>
                </a:lnTo>
                <a:lnTo>
                  <a:pt x="410" y="292"/>
                </a:lnTo>
                <a:lnTo>
                  <a:pt x="490" y="334"/>
                </a:lnTo>
                <a:lnTo>
                  <a:pt x="542" y="332"/>
                </a:lnTo>
                <a:lnTo>
                  <a:pt x="638" y="292"/>
                </a:lnTo>
                <a:lnTo>
                  <a:pt x="695" y="331"/>
                </a:lnTo>
                <a:lnTo>
                  <a:pt x="695" y="125"/>
                </a:lnTo>
                <a:lnTo>
                  <a:pt x="677" y="4"/>
                </a:lnTo>
                <a:lnTo>
                  <a:pt x="4"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30" name="Freeform 33">
            <a:extLst>
              <a:ext uri="{FF2B5EF4-FFF2-40B4-BE49-F238E27FC236}">
                <a16:creationId xmlns:a16="http://schemas.microsoft.com/office/drawing/2014/main" id="{C9A54F50-4FA9-43B9-BF41-50499C27F243}"/>
              </a:ext>
            </a:extLst>
          </p:cNvPr>
          <p:cNvSpPr>
            <a:spLocks/>
          </p:cNvSpPr>
          <p:nvPr/>
        </p:nvSpPr>
        <p:spPr bwMode="auto">
          <a:xfrm>
            <a:off x="4768259" y="4103876"/>
            <a:ext cx="744538" cy="744537"/>
          </a:xfrm>
          <a:custGeom>
            <a:avLst/>
            <a:gdLst>
              <a:gd name="T0" fmla="*/ 2147483647 w 391"/>
              <a:gd name="T1" fmla="*/ 0 h 364"/>
              <a:gd name="T2" fmla="*/ 2147483647 w 391"/>
              <a:gd name="T3" fmla="*/ 2147483647 h 364"/>
              <a:gd name="T4" fmla="*/ 2147483647 w 391"/>
              <a:gd name="T5" fmla="*/ 2147483647 h 364"/>
              <a:gd name="T6" fmla="*/ 0 w 391"/>
              <a:gd name="T7" fmla="*/ 2147483647 h 364"/>
              <a:gd name="T8" fmla="*/ 0 w 391"/>
              <a:gd name="T9" fmla="*/ 2147483647 h 364"/>
              <a:gd name="T10" fmla="*/ 2147483647 w 391"/>
              <a:gd name="T11" fmla="*/ 2147483647 h 364"/>
              <a:gd name="T12" fmla="*/ 2147483647 w 391"/>
              <a:gd name="T13" fmla="*/ 0 h 364"/>
              <a:gd name="T14" fmla="*/ 2147483647 w 391"/>
              <a:gd name="T15" fmla="*/ 2147483647 h 364"/>
              <a:gd name="T16" fmla="*/ 2147483647 w 391"/>
              <a:gd name="T17" fmla="*/ 2147483647 h 364"/>
              <a:gd name="T18" fmla="*/ 2147483647 w 391"/>
              <a:gd name="T19" fmla="*/ 2147483647 h 364"/>
              <a:gd name="T20" fmla="*/ 2147483647 w 391"/>
              <a:gd name="T21" fmla="*/ 2147483647 h 364"/>
              <a:gd name="T22" fmla="*/ 2147483647 w 391"/>
              <a:gd name="T23" fmla="*/ 2147483647 h 364"/>
              <a:gd name="T24" fmla="*/ 2147483647 w 391"/>
              <a:gd name="T25" fmla="*/ 2147483647 h 364"/>
              <a:gd name="T26" fmla="*/ 2147483647 w 391"/>
              <a:gd name="T27" fmla="*/ 2147483647 h 364"/>
              <a:gd name="T28" fmla="*/ 2147483647 w 391"/>
              <a:gd name="T29" fmla="*/ 2147483647 h 364"/>
              <a:gd name="T30" fmla="*/ 2147483647 w 391"/>
              <a:gd name="T31" fmla="*/ 2147483647 h 364"/>
              <a:gd name="T32" fmla="*/ 2147483647 w 391"/>
              <a:gd name="T33" fmla="*/ 2147483647 h 364"/>
              <a:gd name="T34" fmla="*/ 2147483647 w 391"/>
              <a:gd name="T35" fmla="*/ 2147483647 h 364"/>
              <a:gd name="T36" fmla="*/ 2147483647 w 391"/>
              <a:gd name="T37" fmla="*/ 2147483647 h 364"/>
              <a:gd name="T38" fmla="*/ 0 w 391"/>
              <a:gd name="T39" fmla="*/ 214748364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
              <a:gd name="T61" fmla="*/ 0 h 364"/>
              <a:gd name="T62" fmla="*/ 391 w 391"/>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 h="364">
                <a:moveTo>
                  <a:pt x="0" y="33"/>
                </a:moveTo>
                <a:lnTo>
                  <a:pt x="155" y="14"/>
                </a:lnTo>
                <a:lnTo>
                  <a:pt x="345" y="0"/>
                </a:lnTo>
                <a:lnTo>
                  <a:pt x="335" y="48"/>
                </a:lnTo>
                <a:lnTo>
                  <a:pt x="377" y="37"/>
                </a:lnTo>
                <a:lnTo>
                  <a:pt x="391" y="69"/>
                </a:lnTo>
                <a:lnTo>
                  <a:pt x="348" y="98"/>
                </a:lnTo>
                <a:lnTo>
                  <a:pt x="358" y="149"/>
                </a:lnTo>
                <a:lnTo>
                  <a:pt x="313" y="234"/>
                </a:lnTo>
                <a:lnTo>
                  <a:pt x="280" y="286"/>
                </a:lnTo>
                <a:lnTo>
                  <a:pt x="298" y="353"/>
                </a:lnTo>
                <a:lnTo>
                  <a:pt x="57" y="364"/>
                </a:lnTo>
                <a:lnTo>
                  <a:pt x="56" y="324"/>
                </a:lnTo>
                <a:lnTo>
                  <a:pt x="8" y="315"/>
                </a:lnTo>
                <a:lnTo>
                  <a:pt x="8" y="98"/>
                </a:lnTo>
                <a:lnTo>
                  <a:pt x="0" y="33"/>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31" name="Freeform 34">
            <a:extLst>
              <a:ext uri="{FF2B5EF4-FFF2-40B4-BE49-F238E27FC236}">
                <a16:creationId xmlns:a16="http://schemas.microsoft.com/office/drawing/2014/main" id="{B9A305B9-EF61-4B7D-8DA8-062E1F9C53C0}"/>
              </a:ext>
            </a:extLst>
          </p:cNvPr>
          <p:cNvSpPr>
            <a:spLocks/>
          </p:cNvSpPr>
          <p:nvPr/>
        </p:nvSpPr>
        <p:spPr bwMode="auto">
          <a:xfrm>
            <a:off x="4855572" y="4845238"/>
            <a:ext cx="909637" cy="781050"/>
          </a:xfrm>
          <a:custGeom>
            <a:avLst/>
            <a:gdLst>
              <a:gd name="T0" fmla="*/ 2147483647 w 477"/>
              <a:gd name="T1" fmla="*/ 0 h 383"/>
              <a:gd name="T2" fmla="*/ 2147483647 w 477"/>
              <a:gd name="T3" fmla="*/ 2147483647 h 383"/>
              <a:gd name="T4" fmla="*/ 2147483647 w 477"/>
              <a:gd name="T5" fmla="*/ 2147483647 h 383"/>
              <a:gd name="T6" fmla="*/ 0 w 477"/>
              <a:gd name="T7" fmla="*/ 2147483647 h 383"/>
              <a:gd name="T8" fmla="*/ 0 w 477"/>
              <a:gd name="T9" fmla="*/ 2147483647 h 383"/>
              <a:gd name="T10" fmla="*/ 2147483647 w 477"/>
              <a:gd name="T11" fmla="*/ 0 h 383"/>
              <a:gd name="T12" fmla="*/ 2147483647 w 477"/>
              <a:gd name="T13" fmla="*/ 2147483647 h 383"/>
              <a:gd name="T14" fmla="*/ 2147483647 w 477"/>
              <a:gd name="T15" fmla="*/ 2147483647 h 383"/>
              <a:gd name="T16" fmla="*/ 2147483647 w 477"/>
              <a:gd name="T17" fmla="*/ 2147483647 h 383"/>
              <a:gd name="T18" fmla="*/ 2147483647 w 477"/>
              <a:gd name="T19" fmla="*/ 2147483647 h 383"/>
              <a:gd name="T20" fmla="*/ 2147483647 w 477"/>
              <a:gd name="T21" fmla="*/ 2147483647 h 383"/>
              <a:gd name="T22" fmla="*/ 2147483647 w 477"/>
              <a:gd name="T23" fmla="*/ 2147483647 h 383"/>
              <a:gd name="T24" fmla="*/ 2147483647 w 477"/>
              <a:gd name="T25" fmla="*/ 2147483647 h 383"/>
              <a:gd name="T26" fmla="*/ 2147483647 w 477"/>
              <a:gd name="T27" fmla="*/ 2147483647 h 383"/>
              <a:gd name="T28" fmla="*/ 2147483647 w 477"/>
              <a:gd name="T29" fmla="*/ 2147483647 h 383"/>
              <a:gd name="T30" fmla="*/ 2147483647 w 477"/>
              <a:gd name="T31" fmla="*/ 2147483647 h 383"/>
              <a:gd name="T32" fmla="*/ 2147483647 w 477"/>
              <a:gd name="T33" fmla="*/ 2147483647 h 383"/>
              <a:gd name="T34" fmla="*/ 2147483647 w 477"/>
              <a:gd name="T35" fmla="*/ 2147483647 h 383"/>
              <a:gd name="T36" fmla="*/ 2147483647 w 477"/>
              <a:gd name="T37" fmla="*/ 2147483647 h 383"/>
              <a:gd name="T38" fmla="*/ 2147483647 w 477"/>
              <a:gd name="T39" fmla="*/ 2147483647 h 383"/>
              <a:gd name="T40" fmla="*/ 2147483647 w 477"/>
              <a:gd name="T41" fmla="*/ 2147483647 h 383"/>
              <a:gd name="T42" fmla="*/ 2147483647 w 477"/>
              <a:gd name="T43" fmla="*/ 2147483647 h 383"/>
              <a:gd name="T44" fmla="*/ 2147483647 w 477"/>
              <a:gd name="T45" fmla="*/ 2147483647 h 383"/>
              <a:gd name="T46" fmla="*/ 2147483647 w 477"/>
              <a:gd name="T47" fmla="*/ 2147483647 h 383"/>
              <a:gd name="T48" fmla="*/ 2147483647 w 477"/>
              <a:gd name="T49" fmla="*/ 2147483647 h 383"/>
              <a:gd name="T50" fmla="*/ 2147483647 w 477"/>
              <a:gd name="T51" fmla="*/ 2147483647 h 383"/>
              <a:gd name="T52" fmla="*/ 2147483647 w 477"/>
              <a:gd name="T53" fmla="*/ 2147483647 h 383"/>
              <a:gd name="T54" fmla="*/ 2147483647 w 477"/>
              <a:gd name="T55" fmla="*/ 2147483647 h 383"/>
              <a:gd name="T56" fmla="*/ 2147483647 w 477"/>
              <a:gd name="T57" fmla="*/ 2147483647 h 383"/>
              <a:gd name="T58" fmla="*/ 2147483647 w 477"/>
              <a:gd name="T59" fmla="*/ 2147483647 h 383"/>
              <a:gd name="T60" fmla="*/ 2147483647 w 477"/>
              <a:gd name="T61" fmla="*/ 2147483647 h 383"/>
              <a:gd name="T62" fmla="*/ 2147483647 w 477"/>
              <a:gd name="T63" fmla="*/ 2147483647 h 383"/>
              <a:gd name="T64" fmla="*/ 2147483647 w 477"/>
              <a:gd name="T65" fmla="*/ 2147483647 h 383"/>
              <a:gd name="T66" fmla="*/ 2147483647 w 477"/>
              <a:gd name="T67" fmla="*/ 2147483647 h 383"/>
              <a:gd name="T68" fmla="*/ 2147483647 w 477"/>
              <a:gd name="T69" fmla="*/ 2147483647 h 383"/>
              <a:gd name="T70" fmla="*/ 2147483647 w 477"/>
              <a:gd name="T71" fmla="*/ 2147483647 h 383"/>
              <a:gd name="T72" fmla="*/ 2147483647 w 477"/>
              <a:gd name="T73" fmla="*/ 2147483647 h 383"/>
              <a:gd name="T74" fmla="*/ 2147483647 w 477"/>
              <a:gd name="T75" fmla="*/ 2147483647 h 383"/>
              <a:gd name="T76" fmla="*/ 0 w 477"/>
              <a:gd name="T77" fmla="*/ 2147483647 h 3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
              <a:gd name="T118" fmla="*/ 0 h 383"/>
              <a:gd name="T119" fmla="*/ 477 w 477"/>
              <a:gd name="T120" fmla="*/ 383 h 3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 h="383">
                <a:moveTo>
                  <a:pt x="0" y="9"/>
                </a:moveTo>
                <a:lnTo>
                  <a:pt x="239" y="0"/>
                </a:lnTo>
                <a:lnTo>
                  <a:pt x="281" y="79"/>
                </a:lnTo>
                <a:lnTo>
                  <a:pt x="244" y="172"/>
                </a:lnTo>
                <a:lnTo>
                  <a:pt x="233" y="214"/>
                </a:lnTo>
                <a:lnTo>
                  <a:pt x="393" y="197"/>
                </a:lnTo>
                <a:lnTo>
                  <a:pt x="403" y="258"/>
                </a:lnTo>
                <a:lnTo>
                  <a:pt x="355" y="252"/>
                </a:lnTo>
                <a:lnTo>
                  <a:pt x="333" y="278"/>
                </a:lnTo>
                <a:lnTo>
                  <a:pt x="358" y="295"/>
                </a:lnTo>
                <a:lnTo>
                  <a:pt x="401" y="275"/>
                </a:lnTo>
                <a:lnTo>
                  <a:pt x="403" y="304"/>
                </a:lnTo>
                <a:lnTo>
                  <a:pt x="429" y="279"/>
                </a:lnTo>
                <a:lnTo>
                  <a:pt x="446" y="279"/>
                </a:lnTo>
                <a:lnTo>
                  <a:pt x="426" y="330"/>
                </a:lnTo>
                <a:lnTo>
                  <a:pt x="465" y="339"/>
                </a:lnTo>
                <a:lnTo>
                  <a:pt x="477" y="367"/>
                </a:lnTo>
                <a:lnTo>
                  <a:pt x="459" y="375"/>
                </a:lnTo>
                <a:lnTo>
                  <a:pt x="435" y="358"/>
                </a:lnTo>
                <a:lnTo>
                  <a:pt x="388" y="345"/>
                </a:lnTo>
                <a:lnTo>
                  <a:pt x="398" y="378"/>
                </a:lnTo>
                <a:lnTo>
                  <a:pt x="375" y="383"/>
                </a:lnTo>
                <a:lnTo>
                  <a:pt x="356" y="352"/>
                </a:lnTo>
                <a:lnTo>
                  <a:pt x="345" y="371"/>
                </a:lnTo>
                <a:lnTo>
                  <a:pt x="275" y="371"/>
                </a:lnTo>
                <a:lnTo>
                  <a:pt x="275" y="352"/>
                </a:lnTo>
                <a:lnTo>
                  <a:pt x="249" y="330"/>
                </a:lnTo>
                <a:lnTo>
                  <a:pt x="196" y="327"/>
                </a:lnTo>
                <a:lnTo>
                  <a:pt x="240" y="352"/>
                </a:lnTo>
                <a:lnTo>
                  <a:pt x="179" y="365"/>
                </a:lnTo>
                <a:lnTo>
                  <a:pt x="83" y="348"/>
                </a:lnTo>
                <a:lnTo>
                  <a:pt x="47" y="352"/>
                </a:lnTo>
                <a:lnTo>
                  <a:pt x="60" y="224"/>
                </a:lnTo>
                <a:lnTo>
                  <a:pt x="2" y="122"/>
                </a:lnTo>
                <a:lnTo>
                  <a:pt x="0" y="9"/>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32" name="Freeform 35">
            <a:extLst>
              <a:ext uri="{FF2B5EF4-FFF2-40B4-BE49-F238E27FC236}">
                <a16:creationId xmlns:a16="http://schemas.microsoft.com/office/drawing/2014/main" id="{8544CE32-6E75-402E-8285-D8D5158A7D45}"/>
              </a:ext>
            </a:extLst>
          </p:cNvPr>
          <p:cNvSpPr>
            <a:spLocks/>
          </p:cNvSpPr>
          <p:nvPr/>
        </p:nvSpPr>
        <p:spPr bwMode="auto">
          <a:xfrm>
            <a:off x="4252322" y="1528951"/>
            <a:ext cx="1014412" cy="1222375"/>
          </a:xfrm>
          <a:custGeom>
            <a:avLst/>
            <a:gdLst>
              <a:gd name="T0" fmla="*/ 2147483647 w 532"/>
              <a:gd name="T1" fmla="*/ 0 h 599"/>
              <a:gd name="T2" fmla="*/ 2147483647 w 532"/>
              <a:gd name="T3" fmla="*/ 2147483647 h 599"/>
              <a:gd name="T4" fmla="*/ 2147483647 w 532"/>
              <a:gd name="T5" fmla="*/ 2147483647 h 599"/>
              <a:gd name="T6" fmla="*/ 0 w 532"/>
              <a:gd name="T7" fmla="*/ 2147483647 h 599"/>
              <a:gd name="T8" fmla="*/ 0 w 532"/>
              <a:gd name="T9" fmla="*/ 2147483647 h 599"/>
              <a:gd name="T10" fmla="*/ 2147483647 w 532"/>
              <a:gd name="T11" fmla="*/ 2147483647 h 599"/>
              <a:gd name="T12" fmla="*/ 2147483647 w 532"/>
              <a:gd name="T13" fmla="*/ 0 h 599"/>
              <a:gd name="T14" fmla="*/ 2147483647 w 532"/>
              <a:gd name="T15" fmla="*/ 2147483647 h 599"/>
              <a:gd name="T16" fmla="*/ 2147483647 w 532"/>
              <a:gd name="T17" fmla="*/ 2147483647 h 599"/>
              <a:gd name="T18" fmla="*/ 2147483647 w 532"/>
              <a:gd name="T19" fmla="*/ 2147483647 h 599"/>
              <a:gd name="T20" fmla="*/ 2147483647 w 532"/>
              <a:gd name="T21" fmla="*/ 2147483647 h 599"/>
              <a:gd name="T22" fmla="*/ 2147483647 w 532"/>
              <a:gd name="T23" fmla="*/ 2147483647 h 599"/>
              <a:gd name="T24" fmla="*/ 2147483647 w 532"/>
              <a:gd name="T25" fmla="*/ 2147483647 h 599"/>
              <a:gd name="T26" fmla="*/ 2147483647 w 532"/>
              <a:gd name="T27" fmla="*/ 2147483647 h 599"/>
              <a:gd name="T28" fmla="*/ 2147483647 w 532"/>
              <a:gd name="T29" fmla="*/ 2147483647 h 599"/>
              <a:gd name="T30" fmla="*/ 2147483647 w 532"/>
              <a:gd name="T31" fmla="*/ 2147483647 h 599"/>
              <a:gd name="T32" fmla="*/ 2147483647 w 532"/>
              <a:gd name="T33" fmla="*/ 2147483647 h 599"/>
              <a:gd name="T34" fmla="*/ 2147483647 w 532"/>
              <a:gd name="T35" fmla="*/ 2147483647 h 599"/>
              <a:gd name="T36" fmla="*/ 2147483647 w 532"/>
              <a:gd name="T37" fmla="*/ 2147483647 h 599"/>
              <a:gd name="T38" fmla="*/ 2147483647 w 532"/>
              <a:gd name="T39" fmla="*/ 2147483647 h 599"/>
              <a:gd name="T40" fmla="*/ 2147483647 w 532"/>
              <a:gd name="T41" fmla="*/ 2147483647 h 599"/>
              <a:gd name="T42" fmla="*/ 2147483647 w 532"/>
              <a:gd name="T43" fmla="*/ 2147483647 h 599"/>
              <a:gd name="T44" fmla="*/ 2147483647 w 532"/>
              <a:gd name="T45" fmla="*/ 2147483647 h 599"/>
              <a:gd name="T46" fmla="*/ 2147483647 w 532"/>
              <a:gd name="T47" fmla="*/ 2147483647 h 599"/>
              <a:gd name="T48" fmla="*/ 2147483647 w 532"/>
              <a:gd name="T49" fmla="*/ 2147483647 h 599"/>
              <a:gd name="T50" fmla="*/ 2147483647 w 532"/>
              <a:gd name="T51" fmla="*/ 2147483647 h 599"/>
              <a:gd name="T52" fmla="*/ 2147483647 w 532"/>
              <a:gd name="T53" fmla="*/ 2147483647 h 599"/>
              <a:gd name="T54" fmla="*/ 2147483647 w 532"/>
              <a:gd name="T55" fmla="*/ 2147483647 h 599"/>
              <a:gd name="T56" fmla="*/ 2147483647 w 532"/>
              <a:gd name="T57" fmla="*/ 2147483647 h 599"/>
              <a:gd name="T58" fmla="*/ 2147483647 w 532"/>
              <a:gd name="T59" fmla="*/ 2147483647 h 599"/>
              <a:gd name="T60" fmla="*/ 2147483647 w 532"/>
              <a:gd name="T61" fmla="*/ 2147483647 h 599"/>
              <a:gd name="T62" fmla="*/ 2147483647 w 532"/>
              <a:gd name="T63" fmla="*/ 2147483647 h 599"/>
              <a:gd name="T64" fmla="*/ 2147483647 w 532"/>
              <a:gd name="T65" fmla="*/ 2147483647 h 599"/>
              <a:gd name="T66" fmla="*/ 2147483647 w 532"/>
              <a:gd name="T67" fmla="*/ 2147483647 h 599"/>
              <a:gd name="T68" fmla="*/ 0 w 532"/>
              <a:gd name="T69" fmla="*/ 2147483647 h 5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2"/>
              <a:gd name="T106" fmla="*/ 0 h 599"/>
              <a:gd name="T107" fmla="*/ 532 w 532"/>
              <a:gd name="T108" fmla="*/ 599 h 5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2" h="599">
                <a:moveTo>
                  <a:pt x="0" y="46"/>
                </a:moveTo>
                <a:lnTo>
                  <a:pt x="140" y="46"/>
                </a:lnTo>
                <a:lnTo>
                  <a:pt x="138" y="0"/>
                </a:lnTo>
                <a:lnTo>
                  <a:pt x="169" y="13"/>
                </a:lnTo>
                <a:lnTo>
                  <a:pt x="175" y="49"/>
                </a:lnTo>
                <a:lnTo>
                  <a:pt x="241" y="89"/>
                </a:lnTo>
                <a:lnTo>
                  <a:pt x="262" y="71"/>
                </a:lnTo>
                <a:lnTo>
                  <a:pt x="301" y="71"/>
                </a:lnTo>
                <a:lnTo>
                  <a:pt x="332" y="106"/>
                </a:lnTo>
                <a:lnTo>
                  <a:pt x="352" y="93"/>
                </a:lnTo>
                <a:lnTo>
                  <a:pt x="410" y="107"/>
                </a:lnTo>
                <a:lnTo>
                  <a:pt x="430" y="81"/>
                </a:lnTo>
                <a:lnTo>
                  <a:pt x="467" y="102"/>
                </a:lnTo>
                <a:lnTo>
                  <a:pt x="532" y="99"/>
                </a:lnTo>
                <a:lnTo>
                  <a:pt x="426" y="173"/>
                </a:lnTo>
                <a:lnTo>
                  <a:pt x="374" y="238"/>
                </a:lnTo>
                <a:lnTo>
                  <a:pt x="384" y="333"/>
                </a:lnTo>
                <a:lnTo>
                  <a:pt x="347" y="372"/>
                </a:lnTo>
                <a:lnTo>
                  <a:pt x="362" y="400"/>
                </a:lnTo>
                <a:lnTo>
                  <a:pt x="362" y="469"/>
                </a:lnTo>
                <a:lnTo>
                  <a:pt x="398" y="469"/>
                </a:lnTo>
                <a:lnTo>
                  <a:pt x="452" y="520"/>
                </a:lnTo>
                <a:lnTo>
                  <a:pt x="474" y="581"/>
                </a:lnTo>
                <a:lnTo>
                  <a:pt x="98" y="599"/>
                </a:lnTo>
                <a:lnTo>
                  <a:pt x="99" y="433"/>
                </a:lnTo>
                <a:lnTo>
                  <a:pt x="66" y="397"/>
                </a:lnTo>
                <a:lnTo>
                  <a:pt x="77" y="353"/>
                </a:lnTo>
                <a:lnTo>
                  <a:pt x="89" y="328"/>
                </a:lnTo>
                <a:lnTo>
                  <a:pt x="66" y="214"/>
                </a:lnTo>
                <a:lnTo>
                  <a:pt x="34" y="138"/>
                </a:lnTo>
                <a:lnTo>
                  <a:pt x="0" y="46"/>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33" name="Freeform 36">
            <a:extLst>
              <a:ext uri="{FF2B5EF4-FFF2-40B4-BE49-F238E27FC236}">
                <a16:creationId xmlns:a16="http://schemas.microsoft.com/office/drawing/2014/main" id="{5767B611-23DB-4F31-BBD0-5DD89A21FA61}"/>
              </a:ext>
            </a:extLst>
          </p:cNvPr>
          <p:cNvSpPr>
            <a:spLocks/>
          </p:cNvSpPr>
          <p:nvPr/>
        </p:nvSpPr>
        <p:spPr bwMode="auto">
          <a:xfrm>
            <a:off x="4911134" y="1948051"/>
            <a:ext cx="766763" cy="968375"/>
          </a:xfrm>
          <a:custGeom>
            <a:avLst/>
            <a:gdLst>
              <a:gd name="T0" fmla="*/ 2147483647 w 404"/>
              <a:gd name="T1" fmla="*/ 0 h 473"/>
              <a:gd name="T2" fmla="*/ 2147483647 w 404"/>
              <a:gd name="T3" fmla="*/ 2147483647 h 473"/>
              <a:gd name="T4" fmla="*/ 2147483647 w 404"/>
              <a:gd name="T5" fmla="*/ 2147483647 h 473"/>
              <a:gd name="T6" fmla="*/ 0 w 404"/>
              <a:gd name="T7" fmla="*/ 2147483647 h 473"/>
              <a:gd name="T8" fmla="*/ 2147483647 w 404"/>
              <a:gd name="T9" fmla="*/ 2147483647 h 473"/>
              <a:gd name="T10" fmla="*/ 2147483647 w 404"/>
              <a:gd name="T11" fmla="*/ 2147483647 h 473"/>
              <a:gd name="T12" fmla="*/ 2147483647 w 404"/>
              <a:gd name="T13" fmla="*/ 2147483647 h 473"/>
              <a:gd name="T14" fmla="*/ 2147483647 w 404"/>
              <a:gd name="T15" fmla="*/ 0 h 473"/>
              <a:gd name="T16" fmla="*/ 2147483647 w 404"/>
              <a:gd name="T17" fmla="*/ 2147483647 h 473"/>
              <a:gd name="T18" fmla="*/ 2147483647 w 404"/>
              <a:gd name="T19" fmla="*/ 2147483647 h 473"/>
              <a:gd name="T20" fmla="*/ 2147483647 w 404"/>
              <a:gd name="T21" fmla="*/ 2147483647 h 473"/>
              <a:gd name="T22" fmla="*/ 2147483647 w 404"/>
              <a:gd name="T23" fmla="*/ 2147483647 h 473"/>
              <a:gd name="T24" fmla="*/ 2147483647 w 404"/>
              <a:gd name="T25" fmla="*/ 2147483647 h 473"/>
              <a:gd name="T26" fmla="*/ 2147483647 w 404"/>
              <a:gd name="T27" fmla="*/ 2147483647 h 473"/>
              <a:gd name="T28" fmla="*/ 2147483647 w 404"/>
              <a:gd name="T29" fmla="*/ 2147483647 h 473"/>
              <a:gd name="T30" fmla="*/ 2147483647 w 404"/>
              <a:gd name="T31" fmla="*/ 2147483647 h 473"/>
              <a:gd name="T32" fmla="*/ 2147483647 w 404"/>
              <a:gd name="T33" fmla="*/ 2147483647 h 473"/>
              <a:gd name="T34" fmla="*/ 2147483647 w 404"/>
              <a:gd name="T35" fmla="*/ 2147483647 h 473"/>
              <a:gd name="T36" fmla="*/ 2147483647 w 404"/>
              <a:gd name="T37" fmla="*/ 2147483647 h 473"/>
              <a:gd name="T38" fmla="*/ 2147483647 w 404"/>
              <a:gd name="T39" fmla="*/ 2147483647 h 473"/>
              <a:gd name="T40" fmla="*/ 2147483647 w 404"/>
              <a:gd name="T41" fmla="*/ 2147483647 h 473"/>
              <a:gd name="T42" fmla="*/ 2147483647 w 404"/>
              <a:gd name="T43" fmla="*/ 2147483647 h 473"/>
              <a:gd name="T44" fmla="*/ 2147483647 w 404"/>
              <a:gd name="T45" fmla="*/ 2147483647 h 473"/>
              <a:gd name="T46" fmla="*/ 2147483647 w 404"/>
              <a:gd name="T47" fmla="*/ 2147483647 h 473"/>
              <a:gd name="T48" fmla="*/ 2147483647 w 404"/>
              <a:gd name="T49" fmla="*/ 2147483647 h 473"/>
              <a:gd name="T50" fmla="*/ 2147483647 w 404"/>
              <a:gd name="T51" fmla="*/ 2147483647 h 473"/>
              <a:gd name="T52" fmla="*/ 2147483647 w 404"/>
              <a:gd name="T53" fmla="*/ 2147483647 h 473"/>
              <a:gd name="T54" fmla="*/ 2147483647 w 404"/>
              <a:gd name="T55" fmla="*/ 2147483647 h 473"/>
              <a:gd name="T56" fmla="*/ 2147483647 w 404"/>
              <a:gd name="T57" fmla="*/ 2147483647 h 473"/>
              <a:gd name="T58" fmla="*/ 2147483647 w 404"/>
              <a:gd name="T59" fmla="*/ 2147483647 h 473"/>
              <a:gd name="T60" fmla="*/ 2147483647 w 404"/>
              <a:gd name="T61" fmla="*/ 2147483647 h 473"/>
              <a:gd name="T62" fmla="*/ 2147483647 w 404"/>
              <a:gd name="T63" fmla="*/ 2147483647 h 473"/>
              <a:gd name="T64" fmla="*/ 2147483647 w 404"/>
              <a:gd name="T65" fmla="*/ 2147483647 h 473"/>
              <a:gd name="T66" fmla="*/ 2147483647 w 404"/>
              <a:gd name="T67" fmla="*/ 2147483647 h 473"/>
              <a:gd name="T68" fmla="*/ 2147483647 w 404"/>
              <a:gd name="T69" fmla="*/ 2147483647 h 473"/>
              <a:gd name="T70" fmla="*/ 2147483647 w 404"/>
              <a:gd name="T71" fmla="*/ 2147483647 h 473"/>
              <a:gd name="T72" fmla="*/ 2147483647 w 404"/>
              <a:gd name="T73" fmla="*/ 2147483647 h 473"/>
              <a:gd name="T74" fmla="*/ 0 w 404"/>
              <a:gd name="T75" fmla="*/ 2147483647 h 473"/>
              <a:gd name="T76" fmla="*/ 2147483647 w 404"/>
              <a:gd name="T77" fmla="*/ 2147483647 h 473"/>
              <a:gd name="T78" fmla="*/ 2147483647 w 404"/>
              <a:gd name="T79" fmla="*/ 2147483647 h 4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4"/>
              <a:gd name="T121" fmla="*/ 0 h 473"/>
              <a:gd name="T122" fmla="*/ 404 w 404"/>
              <a:gd name="T123" fmla="*/ 473 h 4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4" h="473">
                <a:moveTo>
                  <a:pt x="29" y="32"/>
                </a:moveTo>
                <a:lnTo>
                  <a:pt x="59" y="28"/>
                </a:lnTo>
                <a:lnTo>
                  <a:pt x="87" y="28"/>
                </a:lnTo>
                <a:lnTo>
                  <a:pt x="104" y="0"/>
                </a:lnTo>
                <a:lnTo>
                  <a:pt x="117" y="35"/>
                </a:lnTo>
                <a:lnTo>
                  <a:pt x="161" y="35"/>
                </a:lnTo>
                <a:lnTo>
                  <a:pt x="184" y="67"/>
                </a:lnTo>
                <a:lnTo>
                  <a:pt x="229" y="58"/>
                </a:lnTo>
                <a:lnTo>
                  <a:pt x="260" y="79"/>
                </a:lnTo>
                <a:lnTo>
                  <a:pt x="316" y="93"/>
                </a:lnTo>
                <a:lnTo>
                  <a:pt x="327" y="118"/>
                </a:lnTo>
                <a:lnTo>
                  <a:pt x="356" y="119"/>
                </a:lnTo>
                <a:lnTo>
                  <a:pt x="347" y="144"/>
                </a:lnTo>
                <a:lnTo>
                  <a:pt x="357" y="172"/>
                </a:lnTo>
                <a:lnTo>
                  <a:pt x="338" y="207"/>
                </a:lnTo>
                <a:lnTo>
                  <a:pt x="351" y="214"/>
                </a:lnTo>
                <a:lnTo>
                  <a:pt x="383" y="176"/>
                </a:lnTo>
                <a:lnTo>
                  <a:pt x="382" y="163"/>
                </a:lnTo>
                <a:lnTo>
                  <a:pt x="395" y="157"/>
                </a:lnTo>
                <a:lnTo>
                  <a:pt x="404" y="176"/>
                </a:lnTo>
                <a:lnTo>
                  <a:pt x="379" y="202"/>
                </a:lnTo>
                <a:lnTo>
                  <a:pt x="369" y="262"/>
                </a:lnTo>
                <a:lnTo>
                  <a:pt x="369" y="362"/>
                </a:lnTo>
                <a:lnTo>
                  <a:pt x="383" y="380"/>
                </a:lnTo>
                <a:lnTo>
                  <a:pt x="377" y="442"/>
                </a:lnTo>
                <a:lnTo>
                  <a:pt x="186" y="473"/>
                </a:lnTo>
                <a:lnTo>
                  <a:pt x="138" y="444"/>
                </a:lnTo>
                <a:lnTo>
                  <a:pt x="148" y="406"/>
                </a:lnTo>
                <a:lnTo>
                  <a:pt x="125" y="365"/>
                </a:lnTo>
                <a:lnTo>
                  <a:pt x="104" y="314"/>
                </a:lnTo>
                <a:lnTo>
                  <a:pt x="50" y="263"/>
                </a:lnTo>
                <a:lnTo>
                  <a:pt x="17" y="263"/>
                </a:lnTo>
                <a:lnTo>
                  <a:pt x="17" y="194"/>
                </a:lnTo>
                <a:lnTo>
                  <a:pt x="0" y="167"/>
                </a:lnTo>
                <a:lnTo>
                  <a:pt x="37" y="127"/>
                </a:lnTo>
                <a:lnTo>
                  <a:pt x="29" y="32"/>
                </a:lnTo>
                <a:close/>
              </a:path>
            </a:pathLst>
          </a:custGeom>
          <a:solidFill>
            <a:srgbClr val="5383B7"/>
          </a:solidFill>
          <a:ln w="12701">
            <a:solidFill>
              <a:srgbClr val="000000"/>
            </a:solidFill>
            <a:round/>
            <a:headEnd/>
            <a:tailEnd/>
          </a:ln>
        </p:spPr>
        <p:txBody>
          <a:bodyPr/>
          <a:lstStyle/>
          <a:p>
            <a:endParaRPr lang="en-US" sz="1000">
              <a:solidFill>
                <a:schemeClr val="bg1"/>
              </a:solidFill>
            </a:endParaRPr>
          </a:p>
        </p:txBody>
      </p:sp>
      <p:sp>
        <p:nvSpPr>
          <p:cNvPr id="34" name="Freeform 37">
            <a:extLst>
              <a:ext uri="{FF2B5EF4-FFF2-40B4-BE49-F238E27FC236}">
                <a16:creationId xmlns:a16="http://schemas.microsoft.com/office/drawing/2014/main" id="{E32C939F-9941-4D6D-BB2A-0640806F47AE}"/>
              </a:ext>
            </a:extLst>
          </p:cNvPr>
          <p:cNvSpPr>
            <a:spLocks/>
          </p:cNvSpPr>
          <p:nvPr/>
        </p:nvSpPr>
        <p:spPr bwMode="auto">
          <a:xfrm>
            <a:off x="4423772" y="2711638"/>
            <a:ext cx="892175" cy="622300"/>
          </a:xfrm>
          <a:custGeom>
            <a:avLst/>
            <a:gdLst>
              <a:gd name="T0" fmla="*/ 2147483647 w 469"/>
              <a:gd name="T1" fmla="*/ 0 h 305"/>
              <a:gd name="T2" fmla="*/ 2147483647 w 469"/>
              <a:gd name="T3" fmla="*/ 2147483647 h 305"/>
              <a:gd name="T4" fmla="*/ 2147483647 w 469"/>
              <a:gd name="T5" fmla="*/ 2147483647 h 305"/>
              <a:gd name="T6" fmla="*/ 0 w 469"/>
              <a:gd name="T7" fmla="*/ 2147483647 h 305"/>
              <a:gd name="T8" fmla="*/ 2147483647 w 469"/>
              <a:gd name="T9" fmla="*/ 2147483647 h 305"/>
              <a:gd name="T10" fmla="*/ 0 w 469"/>
              <a:gd name="T11" fmla="*/ 2147483647 h 305"/>
              <a:gd name="T12" fmla="*/ 2147483647 w 469"/>
              <a:gd name="T13" fmla="*/ 2147483647 h 305"/>
              <a:gd name="T14" fmla="*/ 2147483647 w 469"/>
              <a:gd name="T15" fmla="*/ 2147483647 h 305"/>
              <a:gd name="T16" fmla="*/ 2147483647 w 469"/>
              <a:gd name="T17" fmla="*/ 2147483647 h 305"/>
              <a:gd name="T18" fmla="*/ 2147483647 w 469"/>
              <a:gd name="T19" fmla="*/ 2147483647 h 305"/>
              <a:gd name="T20" fmla="*/ 2147483647 w 469"/>
              <a:gd name="T21" fmla="*/ 2147483647 h 305"/>
              <a:gd name="T22" fmla="*/ 2147483647 w 469"/>
              <a:gd name="T23" fmla="*/ 2147483647 h 305"/>
              <a:gd name="T24" fmla="*/ 2147483647 w 469"/>
              <a:gd name="T25" fmla="*/ 2147483647 h 305"/>
              <a:gd name="T26" fmla="*/ 2147483647 w 469"/>
              <a:gd name="T27" fmla="*/ 2147483647 h 305"/>
              <a:gd name="T28" fmla="*/ 2147483647 w 469"/>
              <a:gd name="T29" fmla="*/ 2147483647 h 305"/>
              <a:gd name="T30" fmla="*/ 2147483647 w 469"/>
              <a:gd name="T31" fmla="*/ 2147483647 h 305"/>
              <a:gd name="T32" fmla="*/ 2147483647 w 469"/>
              <a:gd name="T33" fmla="*/ 2147483647 h 305"/>
              <a:gd name="T34" fmla="*/ 2147483647 w 469"/>
              <a:gd name="T35" fmla="*/ 2147483647 h 305"/>
              <a:gd name="T36" fmla="*/ 2147483647 w 469"/>
              <a:gd name="T37" fmla="*/ 0 h 305"/>
              <a:gd name="T38" fmla="*/ 2147483647 w 469"/>
              <a:gd name="T39" fmla="*/ 2147483647 h 305"/>
              <a:gd name="T40" fmla="*/ 2147483647 w 469"/>
              <a:gd name="T41" fmla="*/ 2147483647 h 305"/>
              <a:gd name="T42" fmla="*/ 2147483647 w 469"/>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305"/>
              <a:gd name="T68" fmla="*/ 469 w 469"/>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305">
                <a:moveTo>
                  <a:pt x="7" y="16"/>
                </a:moveTo>
                <a:lnTo>
                  <a:pt x="0" y="70"/>
                </a:lnTo>
                <a:lnTo>
                  <a:pt x="10" y="126"/>
                </a:lnTo>
                <a:lnTo>
                  <a:pt x="54" y="243"/>
                </a:lnTo>
                <a:lnTo>
                  <a:pt x="78" y="305"/>
                </a:lnTo>
                <a:lnTo>
                  <a:pt x="354" y="291"/>
                </a:lnTo>
                <a:lnTo>
                  <a:pt x="399" y="305"/>
                </a:lnTo>
                <a:lnTo>
                  <a:pt x="427" y="245"/>
                </a:lnTo>
                <a:lnTo>
                  <a:pt x="417" y="203"/>
                </a:lnTo>
                <a:lnTo>
                  <a:pt x="463" y="195"/>
                </a:lnTo>
                <a:lnTo>
                  <a:pt x="469" y="128"/>
                </a:lnTo>
                <a:lnTo>
                  <a:pt x="442" y="99"/>
                </a:lnTo>
                <a:lnTo>
                  <a:pt x="394" y="70"/>
                </a:lnTo>
                <a:lnTo>
                  <a:pt x="404" y="29"/>
                </a:lnTo>
                <a:lnTo>
                  <a:pt x="383" y="0"/>
                </a:lnTo>
                <a:lnTo>
                  <a:pt x="280" y="4"/>
                </a:lnTo>
                <a:lnTo>
                  <a:pt x="176" y="9"/>
                </a:lnTo>
                <a:lnTo>
                  <a:pt x="7" y="16"/>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35" name="Freeform 38">
            <a:extLst>
              <a:ext uri="{FF2B5EF4-FFF2-40B4-BE49-F238E27FC236}">
                <a16:creationId xmlns:a16="http://schemas.microsoft.com/office/drawing/2014/main" id="{63D55659-A8D8-4410-931B-010B19E2424F}"/>
              </a:ext>
            </a:extLst>
          </p:cNvPr>
          <p:cNvSpPr>
            <a:spLocks/>
          </p:cNvSpPr>
          <p:nvPr/>
        </p:nvSpPr>
        <p:spPr bwMode="auto">
          <a:xfrm>
            <a:off x="5211172" y="1809938"/>
            <a:ext cx="830262" cy="385763"/>
          </a:xfrm>
          <a:custGeom>
            <a:avLst/>
            <a:gdLst>
              <a:gd name="T0" fmla="*/ 2147483647 w 435"/>
              <a:gd name="T1" fmla="*/ 0 h 188"/>
              <a:gd name="T2" fmla="*/ 2147483647 w 435"/>
              <a:gd name="T3" fmla="*/ 2147483647 h 188"/>
              <a:gd name="T4" fmla="*/ 2147483647 w 435"/>
              <a:gd name="T5" fmla="*/ 2147483647 h 188"/>
              <a:gd name="T6" fmla="*/ 0 w 435"/>
              <a:gd name="T7" fmla="*/ 2147483647 h 188"/>
              <a:gd name="T8" fmla="*/ 0 w 435"/>
              <a:gd name="T9" fmla="*/ 2147483647 h 188"/>
              <a:gd name="T10" fmla="*/ 2147483647 w 435"/>
              <a:gd name="T11" fmla="*/ 0 h 188"/>
              <a:gd name="T12" fmla="*/ 2147483647 w 435"/>
              <a:gd name="T13" fmla="*/ 2147483647 h 188"/>
              <a:gd name="T14" fmla="*/ 2147483647 w 435"/>
              <a:gd name="T15" fmla="*/ 2147483647 h 188"/>
              <a:gd name="T16" fmla="*/ 2147483647 w 435"/>
              <a:gd name="T17" fmla="*/ 2147483647 h 188"/>
              <a:gd name="T18" fmla="*/ 2147483647 w 435"/>
              <a:gd name="T19" fmla="*/ 2147483647 h 188"/>
              <a:gd name="T20" fmla="*/ 2147483647 w 435"/>
              <a:gd name="T21" fmla="*/ 2147483647 h 188"/>
              <a:gd name="T22" fmla="*/ 2147483647 w 435"/>
              <a:gd name="T23" fmla="*/ 2147483647 h 188"/>
              <a:gd name="T24" fmla="*/ 2147483647 w 435"/>
              <a:gd name="T25" fmla="*/ 2147483647 h 188"/>
              <a:gd name="T26" fmla="*/ 2147483647 w 435"/>
              <a:gd name="T27" fmla="*/ 2147483647 h 188"/>
              <a:gd name="T28" fmla="*/ 2147483647 w 435"/>
              <a:gd name="T29" fmla="*/ 2147483647 h 188"/>
              <a:gd name="T30" fmla="*/ 2147483647 w 435"/>
              <a:gd name="T31" fmla="*/ 2147483647 h 188"/>
              <a:gd name="T32" fmla="*/ 2147483647 w 435"/>
              <a:gd name="T33" fmla="*/ 2147483647 h 188"/>
              <a:gd name="T34" fmla="*/ 2147483647 w 435"/>
              <a:gd name="T35" fmla="*/ 2147483647 h 188"/>
              <a:gd name="T36" fmla="*/ 2147483647 w 435"/>
              <a:gd name="T37" fmla="*/ 2147483647 h 188"/>
              <a:gd name="T38" fmla="*/ 2147483647 w 435"/>
              <a:gd name="T39" fmla="*/ 2147483647 h 188"/>
              <a:gd name="T40" fmla="*/ 2147483647 w 435"/>
              <a:gd name="T41" fmla="*/ 2147483647 h 188"/>
              <a:gd name="T42" fmla="*/ 2147483647 w 435"/>
              <a:gd name="T43" fmla="*/ 2147483647 h 188"/>
              <a:gd name="T44" fmla="*/ 2147483647 w 435"/>
              <a:gd name="T45" fmla="*/ 2147483647 h 188"/>
              <a:gd name="T46" fmla="*/ 2147483647 w 435"/>
              <a:gd name="T47" fmla="*/ 2147483647 h 188"/>
              <a:gd name="T48" fmla="*/ 2147483647 w 435"/>
              <a:gd name="T49" fmla="*/ 2147483647 h 188"/>
              <a:gd name="T50" fmla="*/ 2147483647 w 435"/>
              <a:gd name="T51" fmla="*/ 2147483647 h 188"/>
              <a:gd name="T52" fmla="*/ 2147483647 w 435"/>
              <a:gd name="T53" fmla="*/ 2147483647 h 188"/>
              <a:gd name="T54" fmla="*/ 2147483647 w 435"/>
              <a:gd name="T55" fmla="*/ 2147483647 h 188"/>
              <a:gd name="T56" fmla="*/ 0 w 435"/>
              <a:gd name="T57" fmla="*/ 2147483647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5"/>
              <a:gd name="T88" fmla="*/ 0 h 188"/>
              <a:gd name="T89" fmla="*/ 435 w 435"/>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5" h="188">
                <a:moveTo>
                  <a:pt x="0" y="104"/>
                </a:moveTo>
                <a:lnTo>
                  <a:pt x="97" y="0"/>
                </a:lnTo>
                <a:lnTo>
                  <a:pt x="80" y="43"/>
                </a:lnTo>
                <a:lnTo>
                  <a:pt x="93" y="56"/>
                </a:lnTo>
                <a:lnTo>
                  <a:pt x="124" y="38"/>
                </a:lnTo>
                <a:lnTo>
                  <a:pt x="190" y="64"/>
                </a:lnTo>
                <a:lnTo>
                  <a:pt x="219" y="43"/>
                </a:lnTo>
                <a:lnTo>
                  <a:pt x="310" y="31"/>
                </a:lnTo>
                <a:lnTo>
                  <a:pt x="327" y="57"/>
                </a:lnTo>
                <a:lnTo>
                  <a:pt x="362" y="51"/>
                </a:lnTo>
                <a:lnTo>
                  <a:pt x="430" y="79"/>
                </a:lnTo>
                <a:lnTo>
                  <a:pt x="435" y="99"/>
                </a:lnTo>
                <a:lnTo>
                  <a:pt x="360" y="117"/>
                </a:lnTo>
                <a:lnTo>
                  <a:pt x="339" y="104"/>
                </a:lnTo>
                <a:lnTo>
                  <a:pt x="301" y="108"/>
                </a:lnTo>
                <a:lnTo>
                  <a:pt x="257" y="134"/>
                </a:lnTo>
                <a:lnTo>
                  <a:pt x="237" y="136"/>
                </a:lnTo>
                <a:lnTo>
                  <a:pt x="221" y="117"/>
                </a:lnTo>
                <a:lnTo>
                  <a:pt x="196" y="186"/>
                </a:lnTo>
                <a:lnTo>
                  <a:pt x="169" y="188"/>
                </a:lnTo>
                <a:lnTo>
                  <a:pt x="157" y="160"/>
                </a:lnTo>
                <a:lnTo>
                  <a:pt x="99" y="147"/>
                </a:lnTo>
                <a:lnTo>
                  <a:pt x="71" y="127"/>
                </a:lnTo>
                <a:lnTo>
                  <a:pt x="23" y="134"/>
                </a:lnTo>
                <a:lnTo>
                  <a:pt x="0" y="104"/>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36" name="Freeform 39">
            <a:extLst>
              <a:ext uri="{FF2B5EF4-FFF2-40B4-BE49-F238E27FC236}">
                <a16:creationId xmlns:a16="http://schemas.microsoft.com/office/drawing/2014/main" id="{55ECA179-0A19-46EA-A6F6-CD4C6F265D6E}"/>
              </a:ext>
            </a:extLst>
          </p:cNvPr>
          <p:cNvSpPr>
            <a:spLocks/>
          </p:cNvSpPr>
          <p:nvPr/>
        </p:nvSpPr>
        <p:spPr bwMode="auto">
          <a:xfrm>
            <a:off x="5785847" y="2082988"/>
            <a:ext cx="592137" cy="860425"/>
          </a:xfrm>
          <a:custGeom>
            <a:avLst/>
            <a:gdLst>
              <a:gd name="T0" fmla="*/ 2147483647 w 311"/>
              <a:gd name="T1" fmla="*/ 0 h 421"/>
              <a:gd name="T2" fmla="*/ 2147483647 w 311"/>
              <a:gd name="T3" fmla="*/ 2147483647 h 421"/>
              <a:gd name="T4" fmla="*/ 2147483647 w 311"/>
              <a:gd name="T5" fmla="*/ 2147483647 h 421"/>
              <a:gd name="T6" fmla="*/ 0 w 311"/>
              <a:gd name="T7" fmla="*/ 2147483647 h 421"/>
              <a:gd name="T8" fmla="*/ 2147483647 w 311"/>
              <a:gd name="T9" fmla="*/ 2147483647 h 421"/>
              <a:gd name="T10" fmla="*/ 2147483647 w 311"/>
              <a:gd name="T11" fmla="*/ 2147483647 h 421"/>
              <a:gd name="T12" fmla="*/ 2147483647 w 311"/>
              <a:gd name="T13" fmla="*/ 2147483647 h 421"/>
              <a:gd name="T14" fmla="*/ 2147483647 w 311"/>
              <a:gd name="T15" fmla="*/ 2147483647 h 421"/>
              <a:gd name="T16" fmla="*/ 2147483647 w 311"/>
              <a:gd name="T17" fmla="*/ 2147483647 h 421"/>
              <a:gd name="T18" fmla="*/ 2147483647 w 311"/>
              <a:gd name="T19" fmla="*/ 2147483647 h 421"/>
              <a:gd name="T20" fmla="*/ 0 w 311"/>
              <a:gd name="T21" fmla="*/ 2147483647 h 421"/>
              <a:gd name="T22" fmla="*/ 2147483647 w 311"/>
              <a:gd name="T23" fmla="*/ 2147483647 h 421"/>
              <a:gd name="T24" fmla="*/ 2147483647 w 311"/>
              <a:gd name="T25" fmla="*/ 2147483647 h 421"/>
              <a:gd name="T26" fmla="*/ 2147483647 w 311"/>
              <a:gd name="T27" fmla="*/ 2147483647 h 421"/>
              <a:gd name="T28" fmla="*/ 2147483647 w 311"/>
              <a:gd name="T29" fmla="*/ 2147483647 h 421"/>
              <a:gd name="T30" fmla="*/ 2147483647 w 311"/>
              <a:gd name="T31" fmla="*/ 2147483647 h 421"/>
              <a:gd name="T32" fmla="*/ 2147483647 w 311"/>
              <a:gd name="T33" fmla="*/ 2147483647 h 421"/>
              <a:gd name="T34" fmla="*/ 2147483647 w 311"/>
              <a:gd name="T35" fmla="*/ 2147483647 h 421"/>
              <a:gd name="T36" fmla="*/ 2147483647 w 311"/>
              <a:gd name="T37" fmla="*/ 2147483647 h 421"/>
              <a:gd name="T38" fmla="*/ 2147483647 w 311"/>
              <a:gd name="T39" fmla="*/ 2147483647 h 421"/>
              <a:gd name="T40" fmla="*/ 2147483647 w 311"/>
              <a:gd name="T41" fmla="*/ 2147483647 h 421"/>
              <a:gd name="T42" fmla="*/ 2147483647 w 311"/>
              <a:gd name="T43" fmla="*/ 2147483647 h 421"/>
              <a:gd name="T44" fmla="*/ 2147483647 w 311"/>
              <a:gd name="T45" fmla="*/ 2147483647 h 421"/>
              <a:gd name="T46" fmla="*/ 2147483647 w 311"/>
              <a:gd name="T47" fmla="*/ 2147483647 h 421"/>
              <a:gd name="T48" fmla="*/ 2147483647 w 311"/>
              <a:gd name="T49" fmla="*/ 2147483647 h 421"/>
              <a:gd name="T50" fmla="*/ 2147483647 w 311"/>
              <a:gd name="T51" fmla="*/ 2147483647 h 421"/>
              <a:gd name="T52" fmla="*/ 2147483647 w 311"/>
              <a:gd name="T53" fmla="*/ 2147483647 h 421"/>
              <a:gd name="T54" fmla="*/ 2147483647 w 311"/>
              <a:gd name="T55" fmla="*/ 2147483647 h 421"/>
              <a:gd name="T56" fmla="*/ 2147483647 w 311"/>
              <a:gd name="T57" fmla="*/ 2147483647 h 421"/>
              <a:gd name="T58" fmla="*/ 2147483647 w 311"/>
              <a:gd name="T59" fmla="*/ 2147483647 h 421"/>
              <a:gd name="T60" fmla="*/ 2147483647 w 311"/>
              <a:gd name="T61" fmla="*/ 2147483647 h 421"/>
              <a:gd name="T62" fmla="*/ 2147483647 w 311"/>
              <a:gd name="T63" fmla="*/ 2147483647 h 421"/>
              <a:gd name="T64" fmla="*/ 2147483647 w 311"/>
              <a:gd name="T65" fmla="*/ 2147483647 h 421"/>
              <a:gd name="T66" fmla="*/ 2147483647 w 311"/>
              <a:gd name="T67" fmla="*/ 2147483647 h 421"/>
              <a:gd name="T68" fmla="*/ 2147483647 w 311"/>
              <a:gd name="T69" fmla="*/ 2147483647 h 421"/>
              <a:gd name="T70" fmla="*/ 2147483647 w 311"/>
              <a:gd name="T71" fmla="*/ 2147483647 h 421"/>
              <a:gd name="T72" fmla="*/ 2147483647 w 311"/>
              <a:gd name="T73" fmla="*/ 2147483647 h 421"/>
              <a:gd name="T74" fmla="*/ 2147483647 w 311"/>
              <a:gd name="T75" fmla="*/ 2147483647 h 421"/>
              <a:gd name="T76" fmla="*/ 2147483647 w 311"/>
              <a:gd name="T77" fmla="*/ 2147483647 h 421"/>
              <a:gd name="T78" fmla="*/ 2147483647 w 311"/>
              <a:gd name="T79" fmla="*/ 2147483647 h 421"/>
              <a:gd name="T80" fmla="*/ 2147483647 w 311"/>
              <a:gd name="T81" fmla="*/ 2147483647 h 421"/>
              <a:gd name="T82" fmla="*/ 2147483647 w 311"/>
              <a:gd name="T83" fmla="*/ 2147483647 h 421"/>
              <a:gd name="T84" fmla="*/ 2147483647 w 311"/>
              <a:gd name="T85" fmla="*/ 2147483647 h 421"/>
              <a:gd name="T86" fmla="*/ 2147483647 w 311"/>
              <a:gd name="T87" fmla="*/ 2147483647 h 421"/>
              <a:gd name="T88" fmla="*/ 2147483647 w 311"/>
              <a:gd name="T89" fmla="*/ 2147483647 h 421"/>
              <a:gd name="T90" fmla="*/ 2147483647 w 311"/>
              <a:gd name="T91" fmla="*/ 0 h 421"/>
              <a:gd name="T92" fmla="*/ 2147483647 w 311"/>
              <a:gd name="T93" fmla="*/ 2147483647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1"/>
              <a:gd name="T142" fmla="*/ 0 h 421"/>
              <a:gd name="T143" fmla="*/ 311 w 311"/>
              <a:gd name="T144" fmla="*/ 421 h 4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1" h="421">
                <a:moveTo>
                  <a:pt x="78" y="17"/>
                </a:moveTo>
                <a:lnTo>
                  <a:pt x="90" y="43"/>
                </a:lnTo>
                <a:lnTo>
                  <a:pt x="68" y="59"/>
                </a:lnTo>
                <a:lnTo>
                  <a:pt x="67" y="126"/>
                </a:lnTo>
                <a:lnTo>
                  <a:pt x="55" y="83"/>
                </a:lnTo>
                <a:lnTo>
                  <a:pt x="10" y="125"/>
                </a:lnTo>
                <a:lnTo>
                  <a:pt x="0" y="245"/>
                </a:lnTo>
                <a:lnTo>
                  <a:pt x="29" y="305"/>
                </a:lnTo>
                <a:lnTo>
                  <a:pt x="32" y="335"/>
                </a:lnTo>
                <a:lnTo>
                  <a:pt x="33" y="360"/>
                </a:lnTo>
                <a:lnTo>
                  <a:pt x="32" y="382"/>
                </a:lnTo>
                <a:lnTo>
                  <a:pt x="26" y="421"/>
                </a:lnTo>
                <a:lnTo>
                  <a:pt x="148" y="414"/>
                </a:lnTo>
                <a:lnTo>
                  <a:pt x="309" y="399"/>
                </a:lnTo>
                <a:lnTo>
                  <a:pt x="280" y="391"/>
                </a:lnTo>
                <a:lnTo>
                  <a:pt x="264" y="369"/>
                </a:lnTo>
                <a:lnTo>
                  <a:pt x="289" y="350"/>
                </a:lnTo>
                <a:lnTo>
                  <a:pt x="289" y="327"/>
                </a:lnTo>
                <a:lnTo>
                  <a:pt x="277" y="306"/>
                </a:lnTo>
                <a:lnTo>
                  <a:pt x="289" y="292"/>
                </a:lnTo>
                <a:lnTo>
                  <a:pt x="311" y="293"/>
                </a:lnTo>
                <a:lnTo>
                  <a:pt x="307" y="235"/>
                </a:lnTo>
                <a:lnTo>
                  <a:pt x="301" y="200"/>
                </a:lnTo>
                <a:lnTo>
                  <a:pt x="288" y="178"/>
                </a:lnTo>
                <a:lnTo>
                  <a:pt x="275" y="165"/>
                </a:lnTo>
                <a:lnTo>
                  <a:pt x="254" y="161"/>
                </a:lnTo>
                <a:lnTo>
                  <a:pt x="235" y="161"/>
                </a:lnTo>
                <a:lnTo>
                  <a:pt x="215" y="189"/>
                </a:lnTo>
                <a:lnTo>
                  <a:pt x="202" y="197"/>
                </a:lnTo>
                <a:lnTo>
                  <a:pt x="193" y="200"/>
                </a:lnTo>
                <a:lnTo>
                  <a:pt x="183" y="196"/>
                </a:lnTo>
                <a:lnTo>
                  <a:pt x="180" y="183"/>
                </a:lnTo>
                <a:lnTo>
                  <a:pt x="183" y="174"/>
                </a:lnTo>
                <a:lnTo>
                  <a:pt x="192" y="165"/>
                </a:lnTo>
                <a:lnTo>
                  <a:pt x="200" y="161"/>
                </a:lnTo>
                <a:lnTo>
                  <a:pt x="209" y="160"/>
                </a:lnTo>
                <a:lnTo>
                  <a:pt x="209" y="144"/>
                </a:lnTo>
                <a:lnTo>
                  <a:pt x="232" y="126"/>
                </a:lnTo>
                <a:lnTo>
                  <a:pt x="209" y="71"/>
                </a:lnTo>
                <a:lnTo>
                  <a:pt x="209" y="45"/>
                </a:lnTo>
                <a:lnTo>
                  <a:pt x="170" y="35"/>
                </a:lnTo>
                <a:lnTo>
                  <a:pt x="113" y="0"/>
                </a:lnTo>
                <a:lnTo>
                  <a:pt x="78" y="17"/>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37" name="Freeform 40">
            <a:extLst>
              <a:ext uri="{FF2B5EF4-FFF2-40B4-BE49-F238E27FC236}">
                <a16:creationId xmlns:a16="http://schemas.microsoft.com/office/drawing/2014/main" id="{75E6A70E-8458-45EE-A54C-D136268C9096}"/>
              </a:ext>
            </a:extLst>
          </p:cNvPr>
          <p:cNvSpPr>
            <a:spLocks/>
          </p:cNvSpPr>
          <p:nvPr/>
        </p:nvSpPr>
        <p:spPr bwMode="auto">
          <a:xfrm>
            <a:off x="5139734" y="2844988"/>
            <a:ext cx="641350" cy="1136650"/>
          </a:xfrm>
          <a:custGeom>
            <a:avLst/>
            <a:gdLst>
              <a:gd name="T0" fmla="*/ 2147483647 w 337"/>
              <a:gd name="T1" fmla="*/ 0 h 557"/>
              <a:gd name="T2" fmla="*/ 2147483647 w 337"/>
              <a:gd name="T3" fmla="*/ 2147483647 h 557"/>
              <a:gd name="T4" fmla="*/ 2147483647 w 337"/>
              <a:gd name="T5" fmla="*/ 2147483647 h 557"/>
              <a:gd name="T6" fmla="*/ 0 w 337"/>
              <a:gd name="T7" fmla="*/ 2147483647 h 557"/>
              <a:gd name="T8" fmla="*/ 2147483647 w 337"/>
              <a:gd name="T9" fmla="*/ 2147483647 h 557"/>
              <a:gd name="T10" fmla="*/ 2147483647 w 337"/>
              <a:gd name="T11" fmla="*/ 0 h 557"/>
              <a:gd name="T12" fmla="*/ 2147483647 w 337"/>
              <a:gd name="T13" fmla="*/ 2147483647 h 557"/>
              <a:gd name="T14" fmla="*/ 2147483647 w 337"/>
              <a:gd name="T15" fmla="*/ 2147483647 h 557"/>
              <a:gd name="T16" fmla="*/ 2147483647 w 337"/>
              <a:gd name="T17" fmla="*/ 2147483647 h 557"/>
              <a:gd name="T18" fmla="*/ 2147483647 w 337"/>
              <a:gd name="T19" fmla="*/ 2147483647 h 557"/>
              <a:gd name="T20" fmla="*/ 2147483647 w 337"/>
              <a:gd name="T21" fmla="*/ 2147483647 h 557"/>
              <a:gd name="T22" fmla="*/ 2147483647 w 337"/>
              <a:gd name="T23" fmla="*/ 2147483647 h 557"/>
              <a:gd name="T24" fmla="*/ 2147483647 w 337"/>
              <a:gd name="T25" fmla="*/ 2147483647 h 557"/>
              <a:gd name="T26" fmla="*/ 2147483647 w 337"/>
              <a:gd name="T27" fmla="*/ 2147483647 h 557"/>
              <a:gd name="T28" fmla="*/ 2147483647 w 337"/>
              <a:gd name="T29" fmla="*/ 2147483647 h 557"/>
              <a:gd name="T30" fmla="*/ 2147483647 w 337"/>
              <a:gd name="T31" fmla="*/ 2147483647 h 557"/>
              <a:gd name="T32" fmla="*/ 2147483647 w 337"/>
              <a:gd name="T33" fmla="*/ 2147483647 h 557"/>
              <a:gd name="T34" fmla="*/ 2147483647 w 337"/>
              <a:gd name="T35" fmla="*/ 2147483647 h 557"/>
              <a:gd name="T36" fmla="*/ 2147483647 w 337"/>
              <a:gd name="T37" fmla="*/ 2147483647 h 557"/>
              <a:gd name="T38" fmla="*/ 2147483647 w 337"/>
              <a:gd name="T39" fmla="*/ 2147483647 h 557"/>
              <a:gd name="T40" fmla="*/ 2147483647 w 337"/>
              <a:gd name="T41" fmla="*/ 2147483647 h 557"/>
              <a:gd name="T42" fmla="*/ 0 w 337"/>
              <a:gd name="T43" fmla="*/ 2147483647 h 557"/>
              <a:gd name="T44" fmla="*/ 2147483647 w 337"/>
              <a:gd name="T45" fmla="*/ 2147483647 h 557"/>
              <a:gd name="T46" fmla="*/ 2147483647 w 337"/>
              <a:gd name="T47" fmla="*/ 2147483647 h 557"/>
              <a:gd name="T48" fmla="*/ 2147483647 w 337"/>
              <a:gd name="T49" fmla="*/ 2147483647 h 557"/>
              <a:gd name="T50" fmla="*/ 2147483647 w 337"/>
              <a:gd name="T51" fmla="*/ 2147483647 h 557"/>
              <a:gd name="T52" fmla="*/ 2147483647 w 337"/>
              <a:gd name="T53" fmla="*/ 2147483647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57"/>
              <a:gd name="T83" fmla="*/ 337 w 337"/>
              <a:gd name="T84" fmla="*/ 557 h 5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57">
                <a:moveTo>
                  <a:pt x="63" y="32"/>
                </a:moveTo>
                <a:lnTo>
                  <a:pt x="256" y="0"/>
                </a:lnTo>
                <a:lnTo>
                  <a:pt x="287" y="69"/>
                </a:lnTo>
                <a:lnTo>
                  <a:pt x="326" y="353"/>
                </a:lnTo>
                <a:lnTo>
                  <a:pt x="337" y="391"/>
                </a:lnTo>
                <a:lnTo>
                  <a:pt x="307" y="467"/>
                </a:lnTo>
                <a:lnTo>
                  <a:pt x="307" y="519"/>
                </a:lnTo>
                <a:lnTo>
                  <a:pt x="272" y="513"/>
                </a:lnTo>
                <a:lnTo>
                  <a:pt x="273" y="557"/>
                </a:lnTo>
                <a:lnTo>
                  <a:pt x="237" y="540"/>
                </a:lnTo>
                <a:lnTo>
                  <a:pt x="218" y="545"/>
                </a:lnTo>
                <a:lnTo>
                  <a:pt x="191" y="541"/>
                </a:lnTo>
                <a:lnTo>
                  <a:pt x="170" y="474"/>
                </a:lnTo>
                <a:lnTo>
                  <a:pt x="131" y="454"/>
                </a:lnTo>
                <a:lnTo>
                  <a:pt x="131" y="383"/>
                </a:lnTo>
                <a:lnTo>
                  <a:pt x="92" y="391"/>
                </a:lnTo>
                <a:lnTo>
                  <a:pt x="70" y="339"/>
                </a:lnTo>
                <a:lnTo>
                  <a:pt x="0" y="278"/>
                </a:lnTo>
                <a:lnTo>
                  <a:pt x="51" y="182"/>
                </a:lnTo>
                <a:lnTo>
                  <a:pt x="37" y="137"/>
                </a:lnTo>
                <a:lnTo>
                  <a:pt x="87" y="128"/>
                </a:lnTo>
                <a:lnTo>
                  <a:pt x="92" y="66"/>
                </a:lnTo>
                <a:lnTo>
                  <a:pt x="63" y="32"/>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ndParaRPr>
          </a:p>
        </p:txBody>
      </p:sp>
      <p:sp>
        <p:nvSpPr>
          <p:cNvPr id="38" name="Freeform 41">
            <a:extLst>
              <a:ext uri="{FF2B5EF4-FFF2-40B4-BE49-F238E27FC236}">
                <a16:creationId xmlns:a16="http://schemas.microsoft.com/office/drawing/2014/main" id="{BB9BDE00-E1C3-458A-AACA-2F63FECC7879}"/>
              </a:ext>
            </a:extLst>
          </p:cNvPr>
          <p:cNvSpPr>
            <a:spLocks/>
          </p:cNvSpPr>
          <p:nvPr/>
        </p:nvSpPr>
        <p:spPr bwMode="auto">
          <a:xfrm>
            <a:off x="4569822" y="3305363"/>
            <a:ext cx="1019175" cy="900113"/>
          </a:xfrm>
          <a:custGeom>
            <a:avLst/>
            <a:gdLst>
              <a:gd name="T0" fmla="*/ 2147483647 w 535"/>
              <a:gd name="T1" fmla="*/ 0 h 440"/>
              <a:gd name="T2" fmla="*/ 2147483647 w 535"/>
              <a:gd name="T3" fmla="*/ 2147483647 h 440"/>
              <a:gd name="T4" fmla="*/ 2147483647 w 535"/>
              <a:gd name="T5" fmla="*/ 2147483647 h 440"/>
              <a:gd name="T6" fmla="*/ 0 w 535"/>
              <a:gd name="T7" fmla="*/ 2147483647 h 440"/>
              <a:gd name="T8" fmla="*/ 0 w 535"/>
              <a:gd name="T9" fmla="*/ 2147483647 h 440"/>
              <a:gd name="T10" fmla="*/ 2147483647 w 535"/>
              <a:gd name="T11" fmla="*/ 0 h 440"/>
              <a:gd name="T12" fmla="*/ 2147483647 w 535"/>
              <a:gd name="T13" fmla="*/ 0 h 440"/>
              <a:gd name="T14" fmla="*/ 2147483647 w 535"/>
              <a:gd name="T15" fmla="*/ 2147483647 h 440"/>
              <a:gd name="T16" fmla="*/ 2147483647 w 535"/>
              <a:gd name="T17" fmla="*/ 2147483647 h 440"/>
              <a:gd name="T18" fmla="*/ 2147483647 w 535"/>
              <a:gd name="T19" fmla="*/ 2147483647 h 440"/>
              <a:gd name="T20" fmla="*/ 2147483647 w 535"/>
              <a:gd name="T21" fmla="*/ 2147483647 h 440"/>
              <a:gd name="T22" fmla="*/ 2147483647 w 535"/>
              <a:gd name="T23" fmla="*/ 2147483647 h 440"/>
              <a:gd name="T24" fmla="*/ 2147483647 w 535"/>
              <a:gd name="T25" fmla="*/ 2147483647 h 440"/>
              <a:gd name="T26" fmla="*/ 2147483647 w 535"/>
              <a:gd name="T27" fmla="*/ 2147483647 h 440"/>
              <a:gd name="T28" fmla="*/ 2147483647 w 535"/>
              <a:gd name="T29" fmla="*/ 2147483647 h 440"/>
              <a:gd name="T30" fmla="*/ 2147483647 w 535"/>
              <a:gd name="T31" fmla="*/ 2147483647 h 440"/>
              <a:gd name="T32" fmla="*/ 2147483647 w 535"/>
              <a:gd name="T33" fmla="*/ 2147483647 h 440"/>
              <a:gd name="T34" fmla="*/ 2147483647 w 535"/>
              <a:gd name="T35" fmla="*/ 2147483647 h 440"/>
              <a:gd name="T36" fmla="*/ 2147483647 w 535"/>
              <a:gd name="T37" fmla="*/ 2147483647 h 440"/>
              <a:gd name="T38" fmla="*/ 2147483647 w 535"/>
              <a:gd name="T39" fmla="*/ 2147483647 h 440"/>
              <a:gd name="T40" fmla="*/ 2147483647 w 535"/>
              <a:gd name="T41" fmla="*/ 2147483647 h 440"/>
              <a:gd name="T42" fmla="*/ 2147483647 w 535"/>
              <a:gd name="T43" fmla="*/ 2147483647 h 440"/>
              <a:gd name="T44" fmla="*/ 2147483647 w 535"/>
              <a:gd name="T45" fmla="*/ 2147483647 h 440"/>
              <a:gd name="T46" fmla="*/ 2147483647 w 535"/>
              <a:gd name="T47" fmla="*/ 2147483647 h 440"/>
              <a:gd name="T48" fmla="*/ 2147483647 w 535"/>
              <a:gd name="T49" fmla="*/ 2147483647 h 440"/>
              <a:gd name="T50" fmla="*/ 2147483647 w 535"/>
              <a:gd name="T51" fmla="*/ 2147483647 h 440"/>
              <a:gd name="T52" fmla="*/ 2147483647 w 535"/>
              <a:gd name="T53" fmla="*/ 2147483647 h 440"/>
              <a:gd name="T54" fmla="*/ 2147483647 w 535"/>
              <a:gd name="T55" fmla="*/ 2147483647 h 440"/>
              <a:gd name="T56" fmla="*/ 2147483647 w 535"/>
              <a:gd name="T57" fmla="*/ 2147483647 h 440"/>
              <a:gd name="T58" fmla="*/ 0 w 535"/>
              <a:gd name="T59" fmla="*/ 2147483647 h 4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40"/>
              <a:gd name="T92" fmla="*/ 535 w 535"/>
              <a:gd name="T93" fmla="*/ 440 h 4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40">
                <a:moveTo>
                  <a:pt x="0" y="14"/>
                </a:moveTo>
                <a:lnTo>
                  <a:pt x="234" y="0"/>
                </a:lnTo>
                <a:lnTo>
                  <a:pt x="283" y="0"/>
                </a:lnTo>
                <a:lnTo>
                  <a:pt x="321" y="13"/>
                </a:lnTo>
                <a:lnTo>
                  <a:pt x="301" y="50"/>
                </a:lnTo>
                <a:lnTo>
                  <a:pt x="369" y="113"/>
                </a:lnTo>
                <a:lnTo>
                  <a:pt x="391" y="165"/>
                </a:lnTo>
                <a:lnTo>
                  <a:pt x="431" y="152"/>
                </a:lnTo>
                <a:lnTo>
                  <a:pt x="430" y="226"/>
                </a:lnTo>
                <a:lnTo>
                  <a:pt x="471" y="248"/>
                </a:lnTo>
                <a:lnTo>
                  <a:pt x="490" y="314"/>
                </a:lnTo>
                <a:lnTo>
                  <a:pt x="519" y="319"/>
                </a:lnTo>
                <a:lnTo>
                  <a:pt x="535" y="347"/>
                </a:lnTo>
                <a:lnTo>
                  <a:pt x="498" y="385"/>
                </a:lnTo>
                <a:lnTo>
                  <a:pt x="487" y="428"/>
                </a:lnTo>
                <a:lnTo>
                  <a:pt x="436" y="440"/>
                </a:lnTo>
                <a:lnTo>
                  <a:pt x="449" y="392"/>
                </a:lnTo>
                <a:lnTo>
                  <a:pt x="248" y="409"/>
                </a:lnTo>
                <a:lnTo>
                  <a:pt x="104" y="427"/>
                </a:lnTo>
                <a:lnTo>
                  <a:pt x="96" y="380"/>
                </a:lnTo>
                <a:lnTo>
                  <a:pt x="86" y="239"/>
                </a:lnTo>
                <a:lnTo>
                  <a:pt x="84" y="162"/>
                </a:lnTo>
                <a:lnTo>
                  <a:pt x="36" y="127"/>
                </a:lnTo>
                <a:lnTo>
                  <a:pt x="54" y="95"/>
                </a:lnTo>
                <a:lnTo>
                  <a:pt x="30" y="78"/>
                </a:lnTo>
                <a:lnTo>
                  <a:pt x="0" y="14"/>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39" name="Freeform 42">
            <a:extLst>
              <a:ext uri="{FF2B5EF4-FFF2-40B4-BE49-F238E27FC236}">
                <a16:creationId xmlns:a16="http://schemas.microsoft.com/office/drawing/2014/main" id="{62459F3D-FD30-4DC0-8B9B-FBBCE6C8EA37}"/>
              </a:ext>
            </a:extLst>
          </p:cNvPr>
          <p:cNvSpPr>
            <a:spLocks/>
          </p:cNvSpPr>
          <p:nvPr/>
        </p:nvSpPr>
        <p:spPr bwMode="auto">
          <a:xfrm>
            <a:off x="5684247" y="2925951"/>
            <a:ext cx="498475" cy="879475"/>
          </a:xfrm>
          <a:custGeom>
            <a:avLst/>
            <a:gdLst>
              <a:gd name="T0" fmla="*/ 2147483647 w 261"/>
              <a:gd name="T1" fmla="*/ 0 h 431"/>
              <a:gd name="T2" fmla="*/ 2147483647 w 261"/>
              <a:gd name="T3" fmla="*/ 2147483647 h 431"/>
              <a:gd name="T4" fmla="*/ 2147483647 w 261"/>
              <a:gd name="T5" fmla="*/ 2147483647 h 431"/>
              <a:gd name="T6" fmla="*/ 0 w 261"/>
              <a:gd name="T7" fmla="*/ 2147483647 h 431"/>
              <a:gd name="T8" fmla="*/ 0 w 261"/>
              <a:gd name="T9" fmla="*/ 2147483647 h 431"/>
              <a:gd name="T10" fmla="*/ 2147483647 w 261"/>
              <a:gd name="T11" fmla="*/ 2147483647 h 431"/>
              <a:gd name="T12" fmla="*/ 2147483647 w 261"/>
              <a:gd name="T13" fmla="*/ 2147483647 h 431"/>
              <a:gd name="T14" fmla="*/ 2147483647 w 261"/>
              <a:gd name="T15" fmla="*/ 2147483647 h 431"/>
              <a:gd name="T16" fmla="*/ 2147483647 w 261"/>
              <a:gd name="T17" fmla="*/ 2147483647 h 431"/>
              <a:gd name="T18" fmla="*/ 2147483647 w 261"/>
              <a:gd name="T19" fmla="*/ 0 h 431"/>
              <a:gd name="T20" fmla="*/ 2147483647 w 261"/>
              <a:gd name="T21" fmla="*/ 2147483647 h 431"/>
              <a:gd name="T22" fmla="*/ 2147483647 w 261"/>
              <a:gd name="T23" fmla="*/ 2147483647 h 431"/>
              <a:gd name="T24" fmla="*/ 2147483647 w 261"/>
              <a:gd name="T25" fmla="*/ 2147483647 h 431"/>
              <a:gd name="T26" fmla="*/ 2147483647 w 261"/>
              <a:gd name="T27" fmla="*/ 2147483647 h 431"/>
              <a:gd name="T28" fmla="*/ 2147483647 w 261"/>
              <a:gd name="T29" fmla="*/ 2147483647 h 431"/>
              <a:gd name="T30" fmla="*/ 2147483647 w 261"/>
              <a:gd name="T31" fmla="*/ 2147483647 h 431"/>
              <a:gd name="T32" fmla="*/ 2147483647 w 261"/>
              <a:gd name="T33" fmla="*/ 2147483647 h 431"/>
              <a:gd name="T34" fmla="*/ 2147483647 w 261"/>
              <a:gd name="T35" fmla="*/ 2147483647 h 431"/>
              <a:gd name="T36" fmla="*/ 2147483647 w 261"/>
              <a:gd name="T37" fmla="*/ 2147483647 h 431"/>
              <a:gd name="T38" fmla="*/ 0 w 261"/>
              <a:gd name="T39" fmla="*/ 2147483647 h 4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31"/>
              <a:gd name="T62" fmla="*/ 261 w 261"/>
              <a:gd name="T63" fmla="*/ 431 h 4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31">
                <a:moveTo>
                  <a:pt x="0" y="31"/>
                </a:moveTo>
                <a:lnTo>
                  <a:pt x="30" y="47"/>
                </a:lnTo>
                <a:lnTo>
                  <a:pt x="59" y="44"/>
                </a:lnTo>
                <a:lnTo>
                  <a:pt x="69" y="35"/>
                </a:lnTo>
                <a:lnTo>
                  <a:pt x="77" y="9"/>
                </a:lnTo>
                <a:lnTo>
                  <a:pt x="203" y="0"/>
                </a:lnTo>
                <a:lnTo>
                  <a:pt x="261" y="304"/>
                </a:lnTo>
                <a:lnTo>
                  <a:pt x="257" y="301"/>
                </a:lnTo>
                <a:lnTo>
                  <a:pt x="213" y="319"/>
                </a:lnTo>
                <a:lnTo>
                  <a:pt x="183" y="400"/>
                </a:lnTo>
                <a:lnTo>
                  <a:pt x="138" y="389"/>
                </a:lnTo>
                <a:lnTo>
                  <a:pt x="85" y="419"/>
                </a:lnTo>
                <a:lnTo>
                  <a:pt x="17" y="431"/>
                </a:lnTo>
                <a:lnTo>
                  <a:pt x="48" y="351"/>
                </a:lnTo>
                <a:lnTo>
                  <a:pt x="34" y="306"/>
                </a:lnTo>
                <a:lnTo>
                  <a:pt x="0" y="31"/>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40" name="Freeform 43">
            <a:extLst>
              <a:ext uri="{FF2B5EF4-FFF2-40B4-BE49-F238E27FC236}">
                <a16:creationId xmlns:a16="http://schemas.microsoft.com/office/drawing/2014/main" id="{A5385B5E-34AD-4EEE-AC10-02E22279BEE3}"/>
              </a:ext>
            </a:extLst>
          </p:cNvPr>
          <p:cNvSpPr>
            <a:spLocks/>
          </p:cNvSpPr>
          <p:nvPr/>
        </p:nvSpPr>
        <p:spPr bwMode="auto">
          <a:xfrm>
            <a:off x="6071597" y="2748151"/>
            <a:ext cx="642937" cy="790575"/>
          </a:xfrm>
          <a:custGeom>
            <a:avLst/>
            <a:gdLst>
              <a:gd name="T0" fmla="*/ 2147483647 w 336"/>
              <a:gd name="T1" fmla="*/ 0 h 388"/>
              <a:gd name="T2" fmla="*/ 2147483647 w 336"/>
              <a:gd name="T3" fmla="*/ 2147483647 h 388"/>
              <a:gd name="T4" fmla="*/ 2147483647 w 336"/>
              <a:gd name="T5" fmla="*/ 2147483647 h 388"/>
              <a:gd name="T6" fmla="*/ 0 w 336"/>
              <a:gd name="T7" fmla="*/ 2147483647 h 388"/>
              <a:gd name="T8" fmla="*/ 0 w 336"/>
              <a:gd name="T9" fmla="*/ 2147483647 h 388"/>
              <a:gd name="T10" fmla="*/ 2147483647 w 336"/>
              <a:gd name="T11" fmla="*/ 2147483647 h 388"/>
              <a:gd name="T12" fmla="*/ 2147483647 w 336"/>
              <a:gd name="T13" fmla="*/ 2147483647 h 388"/>
              <a:gd name="T14" fmla="*/ 2147483647 w 336"/>
              <a:gd name="T15" fmla="*/ 2147483647 h 388"/>
              <a:gd name="T16" fmla="*/ 2147483647 w 336"/>
              <a:gd name="T17" fmla="*/ 2147483647 h 388"/>
              <a:gd name="T18" fmla="*/ 2147483647 w 336"/>
              <a:gd name="T19" fmla="*/ 0 h 388"/>
              <a:gd name="T20" fmla="*/ 2147483647 w 336"/>
              <a:gd name="T21" fmla="*/ 2147483647 h 388"/>
              <a:gd name="T22" fmla="*/ 2147483647 w 336"/>
              <a:gd name="T23" fmla="*/ 2147483647 h 388"/>
              <a:gd name="T24" fmla="*/ 2147483647 w 336"/>
              <a:gd name="T25" fmla="*/ 2147483647 h 388"/>
              <a:gd name="T26" fmla="*/ 2147483647 w 336"/>
              <a:gd name="T27" fmla="*/ 2147483647 h 388"/>
              <a:gd name="T28" fmla="*/ 2147483647 w 336"/>
              <a:gd name="T29" fmla="*/ 2147483647 h 388"/>
              <a:gd name="T30" fmla="*/ 2147483647 w 336"/>
              <a:gd name="T31" fmla="*/ 2147483647 h 388"/>
              <a:gd name="T32" fmla="*/ 2147483647 w 336"/>
              <a:gd name="T33" fmla="*/ 2147483647 h 388"/>
              <a:gd name="T34" fmla="*/ 2147483647 w 336"/>
              <a:gd name="T35" fmla="*/ 2147483647 h 388"/>
              <a:gd name="T36" fmla="*/ 2147483647 w 336"/>
              <a:gd name="T37" fmla="*/ 2147483647 h 388"/>
              <a:gd name="T38" fmla="*/ 2147483647 w 336"/>
              <a:gd name="T39" fmla="*/ 2147483647 h 388"/>
              <a:gd name="T40" fmla="*/ 2147483647 w 336"/>
              <a:gd name="T41" fmla="*/ 2147483647 h 388"/>
              <a:gd name="T42" fmla="*/ 2147483647 w 336"/>
              <a:gd name="T43" fmla="*/ 2147483647 h 388"/>
              <a:gd name="T44" fmla="*/ 0 w 336"/>
              <a:gd name="T45" fmla="*/ 2147483647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6"/>
              <a:gd name="T70" fmla="*/ 0 h 388"/>
              <a:gd name="T71" fmla="*/ 336 w 336"/>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6" h="388">
                <a:moveTo>
                  <a:pt x="0" y="87"/>
                </a:moveTo>
                <a:lnTo>
                  <a:pt x="151" y="73"/>
                </a:lnTo>
                <a:lnTo>
                  <a:pt x="183" y="79"/>
                </a:lnTo>
                <a:lnTo>
                  <a:pt x="254" y="45"/>
                </a:lnTo>
                <a:lnTo>
                  <a:pt x="270" y="15"/>
                </a:lnTo>
                <a:lnTo>
                  <a:pt x="313" y="0"/>
                </a:lnTo>
                <a:lnTo>
                  <a:pt x="336" y="147"/>
                </a:lnTo>
                <a:lnTo>
                  <a:pt x="318" y="163"/>
                </a:lnTo>
                <a:lnTo>
                  <a:pt x="323" y="265"/>
                </a:lnTo>
                <a:lnTo>
                  <a:pt x="289" y="274"/>
                </a:lnTo>
                <a:lnTo>
                  <a:pt x="270" y="330"/>
                </a:lnTo>
                <a:lnTo>
                  <a:pt x="244" y="323"/>
                </a:lnTo>
                <a:lnTo>
                  <a:pt x="235" y="388"/>
                </a:lnTo>
                <a:lnTo>
                  <a:pt x="198" y="361"/>
                </a:lnTo>
                <a:lnTo>
                  <a:pt x="124" y="378"/>
                </a:lnTo>
                <a:lnTo>
                  <a:pt x="92" y="353"/>
                </a:lnTo>
                <a:lnTo>
                  <a:pt x="49" y="352"/>
                </a:lnTo>
                <a:lnTo>
                  <a:pt x="28" y="243"/>
                </a:lnTo>
                <a:lnTo>
                  <a:pt x="0" y="87"/>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ndParaRPr>
          </a:p>
        </p:txBody>
      </p:sp>
      <p:sp>
        <p:nvSpPr>
          <p:cNvPr id="41" name="Freeform 44">
            <a:extLst>
              <a:ext uri="{FF2B5EF4-FFF2-40B4-BE49-F238E27FC236}">
                <a16:creationId xmlns:a16="http://schemas.microsoft.com/office/drawing/2014/main" id="{9E9319B4-5B85-4BF4-8341-2FE8AC458969}"/>
              </a:ext>
            </a:extLst>
          </p:cNvPr>
          <p:cNvSpPr>
            <a:spLocks/>
          </p:cNvSpPr>
          <p:nvPr/>
        </p:nvSpPr>
        <p:spPr bwMode="auto">
          <a:xfrm>
            <a:off x="5503272" y="3462526"/>
            <a:ext cx="1127125" cy="671512"/>
          </a:xfrm>
          <a:custGeom>
            <a:avLst/>
            <a:gdLst>
              <a:gd name="T0" fmla="*/ 2147483647 w 591"/>
              <a:gd name="T1" fmla="*/ 0 h 328"/>
              <a:gd name="T2" fmla="*/ 2147483647 w 591"/>
              <a:gd name="T3" fmla="*/ 2147483647 h 328"/>
              <a:gd name="T4" fmla="*/ 2147483647 w 591"/>
              <a:gd name="T5" fmla="*/ 2147483647 h 328"/>
              <a:gd name="T6" fmla="*/ 0 w 591"/>
              <a:gd name="T7" fmla="*/ 2147483647 h 328"/>
              <a:gd name="T8" fmla="*/ 0 w 591"/>
              <a:gd name="T9" fmla="*/ 2147483647 h 328"/>
              <a:gd name="T10" fmla="*/ 2147483647 w 591"/>
              <a:gd name="T11" fmla="*/ 2147483647 h 328"/>
              <a:gd name="T12" fmla="*/ 2147483647 w 591"/>
              <a:gd name="T13" fmla="*/ 2147483647 h 328"/>
              <a:gd name="T14" fmla="*/ 2147483647 w 591"/>
              <a:gd name="T15" fmla="*/ 2147483647 h 328"/>
              <a:gd name="T16" fmla="*/ 2147483647 w 591"/>
              <a:gd name="T17" fmla="*/ 2147483647 h 328"/>
              <a:gd name="T18" fmla="*/ 2147483647 w 591"/>
              <a:gd name="T19" fmla="*/ 2147483647 h 328"/>
              <a:gd name="T20" fmla="*/ 2147483647 w 591"/>
              <a:gd name="T21" fmla="*/ 2147483647 h 328"/>
              <a:gd name="T22" fmla="*/ 2147483647 w 591"/>
              <a:gd name="T23" fmla="*/ 2147483647 h 328"/>
              <a:gd name="T24" fmla="*/ 2147483647 w 591"/>
              <a:gd name="T25" fmla="*/ 2147483647 h 328"/>
              <a:gd name="T26" fmla="*/ 2147483647 w 591"/>
              <a:gd name="T27" fmla="*/ 2147483647 h 328"/>
              <a:gd name="T28" fmla="*/ 2147483647 w 591"/>
              <a:gd name="T29" fmla="*/ 2147483647 h 328"/>
              <a:gd name="T30" fmla="*/ 2147483647 w 591"/>
              <a:gd name="T31" fmla="*/ 2147483647 h 328"/>
              <a:gd name="T32" fmla="*/ 2147483647 w 591"/>
              <a:gd name="T33" fmla="*/ 2147483647 h 328"/>
              <a:gd name="T34" fmla="*/ 2147483647 w 591"/>
              <a:gd name="T35" fmla="*/ 2147483647 h 328"/>
              <a:gd name="T36" fmla="*/ 2147483647 w 591"/>
              <a:gd name="T37" fmla="*/ 0 h 328"/>
              <a:gd name="T38" fmla="*/ 2147483647 w 591"/>
              <a:gd name="T39" fmla="*/ 2147483647 h 328"/>
              <a:gd name="T40" fmla="*/ 2147483647 w 591"/>
              <a:gd name="T41" fmla="*/ 2147483647 h 328"/>
              <a:gd name="T42" fmla="*/ 2147483647 w 591"/>
              <a:gd name="T43" fmla="*/ 2147483647 h 328"/>
              <a:gd name="T44" fmla="*/ 2147483647 w 591"/>
              <a:gd name="T45" fmla="*/ 2147483647 h 328"/>
              <a:gd name="T46" fmla="*/ 2147483647 w 591"/>
              <a:gd name="T47" fmla="*/ 2147483647 h 328"/>
              <a:gd name="T48" fmla="*/ 2147483647 w 591"/>
              <a:gd name="T49" fmla="*/ 2147483647 h 328"/>
              <a:gd name="T50" fmla="*/ 2147483647 w 591"/>
              <a:gd name="T51" fmla="*/ 2147483647 h 328"/>
              <a:gd name="T52" fmla="*/ 2147483647 w 591"/>
              <a:gd name="T53" fmla="*/ 2147483647 h 328"/>
              <a:gd name="T54" fmla="*/ 2147483647 w 591"/>
              <a:gd name="T55" fmla="*/ 2147483647 h 328"/>
              <a:gd name="T56" fmla="*/ 2147483647 w 591"/>
              <a:gd name="T57" fmla="*/ 2147483647 h 328"/>
              <a:gd name="T58" fmla="*/ 2147483647 w 591"/>
              <a:gd name="T59" fmla="*/ 2147483647 h 328"/>
              <a:gd name="T60" fmla="*/ 2147483647 w 591"/>
              <a:gd name="T61" fmla="*/ 2147483647 h 328"/>
              <a:gd name="T62" fmla="*/ 2147483647 w 591"/>
              <a:gd name="T63" fmla="*/ 2147483647 h 328"/>
              <a:gd name="T64" fmla="*/ 0 w 591"/>
              <a:gd name="T65" fmla="*/ 2147483647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328"/>
              <a:gd name="T101" fmla="*/ 591 w 591"/>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328">
                <a:moveTo>
                  <a:pt x="0" y="328"/>
                </a:moveTo>
                <a:lnTo>
                  <a:pt x="144" y="308"/>
                </a:lnTo>
                <a:lnTo>
                  <a:pt x="144" y="293"/>
                </a:lnTo>
                <a:lnTo>
                  <a:pt x="491" y="245"/>
                </a:lnTo>
                <a:lnTo>
                  <a:pt x="497" y="221"/>
                </a:lnTo>
                <a:lnTo>
                  <a:pt x="548" y="202"/>
                </a:lnTo>
                <a:lnTo>
                  <a:pt x="553" y="175"/>
                </a:lnTo>
                <a:lnTo>
                  <a:pt x="575" y="167"/>
                </a:lnTo>
                <a:lnTo>
                  <a:pt x="591" y="128"/>
                </a:lnTo>
                <a:lnTo>
                  <a:pt x="543" y="88"/>
                </a:lnTo>
                <a:lnTo>
                  <a:pt x="534" y="36"/>
                </a:lnTo>
                <a:lnTo>
                  <a:pt x="497" y="10"/>
                </a:lnTo>
                <a:lnTo>
                  <a:pt x="420" y="24"/>
                </a:lnTo>
                <a:lnTo>
                  <a:pt x="383" y="1"/>
                </a:lnTo>
                <a:lnTo>
                  <a:pt x="348" y="0"/>
                </a:lnTo>
                <a:lnTo>
                  <a:pt x="356" y="36"/>
                </a:lnTo>
                <a:lnTo>
                  <a:pt x="308" y="55"/>
                </a:lnTo>
                <a:lnTo>
                  <a:pt x="276" y="136"/>
                </a:lnTo>
                <a:lnTo>
                  <a:pt x="232" y="123"/>
                </a:lnTo>
                <a:lnTo>
                  <a:pt x="180" y="154"/>
                </a:lnTo>
                <a:lnTo>
                  <a:pt x="113" y="165"/>
                </a:lnTo>
                <a:lnTo>
                  <a:pt x="113" y="212"/>
                </a:lnTo>
                <a:lnTo>
                  <a:pt x="80" y="210"/>
                </a:lnTo>
                <a:lnTo>
                  <a:pt x="81" y="251"/>
                </a:lnTo>
                <a:lnTo>
                  <a:pt x="46" y="235"/>
                </a:lnTo>
                <a:lnTo>
                  <a:pt x="26" y="242"/>
                </a:lnTo>
                <a:lnTo>
                  <a:pt x="43" y="270"/>
                </a:lnTo>
                <a:lnTo>
                  <a:pt x="7" y="306"/>
                </a:lnTo>
                <a:lnTo>
                  <a:pt x="0" y="328"/>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ndParaRPr>
          </a:p>
        </p:txBody>
      </p:sp>
      <p:sp>
        <p:nvSpPr>
          <p:cNvPr id="42" name="Freeform 45">
            <a:extLst>
              <a:ext uri="{FF2B5EF4-FFF2-40B4-BE49-F238E27FC236}">
                <a16:creationId xmlns:a16="http://schemas.microsoft.com/office/drawing/2014/main" id="{E36BDBA2-240B-4E2D-88C0-B008D7F6BCF4}"/>
              </a:ext>
            </a:extLst>
          </p:cNvPr>
          <p:cNvSpPr>
            <a:spLocks/>
          </p:cNvSpPr>
          <p:nvPr/>
        </p:nvSpPr>
        <p:spPr bwMode="auto">
          <a:xfrm>
            <a:off x="5427072" y="3899088"/>
            <a:ext cx="1301750" cy="508000"/>
          </a:xfrm>
          <a:custGeom>
            <a:avLst/>
            <a:gdLst>
              <a:gd name="T0" fmla="*/ 2147483647 w 682"/>
              <a:gd name="T1" fmla="*/ 0 h 248"/>
              <a:gd name="T2" fmla="*/ 2147483647 w 682"/>
              <a:gd name="T3" fmla="*/ 2147483647 h 248"/>
              <a:gd name="T4" fmla="*/ 2147483647 w 682"/>
              <a:gd name="T5" fmla="*/ 2147483647 h 248"/>
              <a:gd name="T6" fmla="*/ 0 w 682"/>
              <a:gd name="T7" fmla="*/ 2147483647 h 248"/>
              <a:gd name="T8" fmla="*/ 2147483647 w 682"/>
              <a:gd name="T9" fmla="*/ 2147483647 h 248"/>
              <a:gd name="T10" fmla="*/ 2147483647 w 682"/>
              <a:gd name="T11" fmla="*/ 2147483647 h 248"/>
              <a:gd name="T12" fmla="*/ 2147483647 w 682"/>
              <a:gd name="T13" fmla="*/ 2147483647 h 248"/>
              <a:gd name="T14" fmla="*/ 2147483647 w 682"/>
              <a:gd name="T15" fmla="*/ 2147483647 h 248"/>
              <a:gd name="T16" fmla="*/ 0 w 682"/>
              <a:gd name="T17" fmla="*/ 2147483647 h 248"/>
              <a:gd name="T18" fmla="*/ 2147483647 w 682"/>
              <a:gd name="T19" fmla="*/ 2147483647 h 248"/>
              <a:gd name="T20" fmla="*/ 2147483647 w 682"/>
              <a:gd name="T21" fmla="*/ 2147483647 h 248"/>
              <a:gd name="T22" fmla="*/ 2147483647 w 682"/>
              <a:gd name="T23" fmla="*/ 2147483647 h 248"/>
              <a:gd name="T24" fmla="*/ 2147483647 w 682"/>
              <a:gd name="T25" fmla="*/ 2147483647 h 248"/>
              <a:gd name="T26" fmla="*/ 2147483647 w 682"/>
              <a:gd name="T27" fmla="*/ 2147483647 h 248"/>
              <a:gd name="T28" fmla="*/ 2147483647 w 682"/>
              <a:gd name="T29" fmla="*/ 2147483647 h 248"/>
              <a:gd name="T30" fmla="*/ 2147483647 w 682"/>
              <a:gd name="T31" fmla="*/ 0 h 248"/>
              <a:gd name="T32" fmla="*/ 2147483647 w 682"/>
              <a:gd name="T33" fmla="*/ 2147483647 h 248"/>
              <a:gd name="T34" fmla="*/ 2147483647 w 682"/>
              <a:gd name="T35" fmla="*/ 2147483647 h 248"/>
              <a:gd name="T36" fmla="*/ 2147483647 w 682"/>
              <a:gd name="T37" fmla="*/ 2147483647 h 248"/>
              <a:gd name="T38" fmla="*/ 2147483647 w 682"/>
              <a:gd name="T39" fmla="*/ 2147483647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2"/>
              <a:gd name="T61" fmla="*/ 0 h 248"/>
              <a:gd name="T62" fmla="*/ 682 w 682"/>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2" h="248">
                <a:moveTo>
                  <a:pt x="41" y="113"/>
                </a:moveTo>
                <a:lnTo>
                  <a:pt x="41" y="118"/>
                </a:lnTo>
                <a:lnTo>
                  <a:pt x="29" y="141"/>
                </a:lnTo>
                <a:lnTo>
                  <a:pt x="43" y="173"/>
                </a:lnTo>
                <a:lnTo>
                  <a:pt x="0" y="200"/>
                </a:lnTo>
                <a:lnTo>
                  <a:pt x="9" y="248"/>
                </a:lnTo>
                <a:lnTo>
                  <a:pt x="188" y="234"/>
                </a:lnTo>
                <a:lnTo>
                  <a:pt x="400" y="209"/>
                </a:lnTo>
                <a:lnTo>
                  <a:pt x="506" y="190"/>
                </a:lnTo>
                <a:lnTo>
                  <a:pt x="528" y="126"/>
                </a:lnTo>
                <a:lnTo>
                  <a:pt x="566" y="123"/>
                </a:lnTo>
                <a:lnTo>
                  <a:pt x="682" y="0"/>
                </a:lnTo>
                <a:lnTo>
                  <a:pt x="531" y="30"/>
                </a:lnTo>
                <a:lnTo>
                  <a:pt x="179" y="81"/>
                </a:lnTo>
                <a:lnTo>
                  <a:pt x="182" y="96"/>
                </a:lnTo>
                <a:lnTo>
                  <a:pt x="41" y="113"/>
                </a:lnTo>
                <a:close/>
              </a:path>
            </a:pathLst>
          </a:custGeom>
          <a:solidFill>
            <a:srgbClr val="5383B7"/>
          </a:solidFill>
          <a:ln w="12701">
            <a:solidFill>
              <a:srgbClr val="000000"/>
            </a:solidFill>
            <a:round/>
            <a:headEnd/>
            <a:tailEnd/>
          </a:ln>
        </p:spPr>
        <p:txBody>
          <a:bodyPr anchor="ctr"/>
          <a:lstStyle/>
          <a:p>
            <a:pPr algn="ctr">
              <a:defRPr/>
            </a:pPr>
            <a:r>
              <a:rPr lang="en-US" sz="1000" b="1" dirty="0">
                <a:solidFill>
                  <a:schemeClr val="bg1"/>
                </a:solidFill>
                <a:cs typeface="Arial" pitchFamily="34" charset="0"/>
              </a:rPr>
              <a:t>TN</a:t>
            </a:r>
          </a:p>
        </p:txBody>
      </p:sp>
      <p:sp>
        <p:nvSpPr>
          <p:cNvPr id="43" name="Freeform 46">
            <a:extLst>
              <a:ext uri="{FF2B5EF4-FFF2-40B4-BE49-F238E27FC236}">
                <a16:creationId xmlns:a16="http://schemas.microsoft.com/office/drawing/2014/main" id="{12BE9112-612E-4A24-B975-81FDA38058E1}"/>
              </a:ext>
            </a:extLst>
          </p:cNvPr>
          <p:cNvSpPr>
            <a:spLocks/>
          </p:cNvSpPr>
          <p:nvPr/>
        </p:nvSpPr>
        <p:spPr bwMode="auto">
          <a:xfrm>
            <a:off x="5295309" y="4388038"/>
            <a:ext cx="531813" cy="993775"/>
          </a:xfrm>
          <a:custGeom>
            <a:avLst/>
            <a:gdLst>
              <a:gd name="T0" fmla="*/ 2147483647 w 279"/>
              <a:gd name="T1" fmla="*/ 0 h 487"/>
              <a:gd name="T2" fmla="*/ 2147483647 w 279"/>
              <a:gd name="T3" fmla="*/ 2147483647 h 487"/>
              <a:gd name="T4" fmla="*/ 2147483647 w 279"/>
              <a:gd name="T5" fmla="*/ 2147483647 h 487"/>
              <a:gd name="T6" fmla="*/ 0 w 279"/>
              <a:gd name="T7" fmla="*/ 2147483647 h 487"/>
              <a:gd name="T8" fmla="*/ 2147483647 w 279"/>
              <a:gd name="T9" fmla="*/ 2147483647 h 487"/>
              <a:gd name="T10" fmla="*/ 2147483647 w 279"/>
              <a:gd name="T11" fmla="*/ 2147483647 h 487"/>
              <a:gd name="T12" fmla="*/ 0 w 279"/>
              <a:gd name="T13" fmla="*/ 2147483647 h 487"/>
              <a:gd name="T14" fmla="*/ 2147483647 w 279"/>
              <a:gd name="T15" fmla="*/ 2147483647 h 487"/>
              <a:gd name="T16" fmla="*/ 2147483647 w 279"/>
              <a:gd name="T17" fmla="*/ 2147483647 h 487"/>
              <a:gd name="T18" fmla="*/ 2147483647 w 279"/>
              <a:gd name="T19" fmla="*/ 2147483647 h 487"/>
              <a:gd name="T20" fmla="*/ 2147483647 w 279"/>
              <a:gd name="T21" fmla="*/ 2147483647 h 487"/>
              <a:gd name="T22" fmla="*/ 2147483647 w 279"/>
              <a:gd name="T23" fmla="*/ 2147483647 h 487"/>
              <a:gd name="T24" fmla="*/ 2147483647 w 279"/>
              <a:gd name="T25" fmla="*/ 2147483647 h 487"/>
              <a:gd name="T26" fmla="*/ 2147483647 w 279"/>
              <a:gd name="T27" fmla="*/ 2147483647 h 487"/>
              <a:gd name="T28" fmla="*/ 2147483647 w 279"/>
              <a:gd name="T29" fmla="*/ 2147483647 h 487"/>
              <a:gd name="T30" fmla="*/ 2147483647 w 279"/>
              <a:gd name="T31" fmla="*/ 2147483647 h 487"/>
              <a:gd name="T32" fmla="*/ 2147483647 w 279"/>
              <a:gd name="T33" fmla="*/ 2147483647 h 487"/>
              <a:gd name="T34" fmla="*/ 2147483647 w 279"/>
              <a:gd name="T35" fmla="*/ 0 h 487"/>
              <a:gd name="T36" fmla="*/ 2147483647 w 279"/>
              <a:gd name="T37" fmla="*/ 2147483647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87"/>
              <a:gd name="T59" fmla="*/ 279 w 279"/>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87">
                <a:moveTo>
                  <a:pt x="78" y="16"/>
                </a:moveTo>
                <a:lnTo>
                  <a:pt x="36" y="99"/>
                </a:lnTo>
                <a:lnTo>
                  <a:pt x="0" y="153"/>
                </a:lnTo>
                <a:lnTo>
                  <a:pt x="11" y="217"/>
                </a:lnTo>
                <a:lnTo>
                  <a:pt x="55" y="304"/>
                </a:lnTo>
                <a:lnTo>
                  <a:pt x="21" y="393"/>
                </a:lnTo>
                <a:lnTo>
                  <a:pt x="7" y="439"/>
                </a:lnTo>
                <a:lnTo>
                  <a:pt x="170" y="421"/>
                </a:lnTo>
                <a:lnTo>
                  <a:pt x="177" y="480"/>
                </a:lnTo>
                <a:lnTo>
                  <a:pt x="210" y="487"/>
                </a:lnTo>
                <a:lnTo>
                  <a:pt x="219" y="457"/>
                </a:lnTo>
                <a:lnTo>
                  <a:pt x="279" y="448"/>
                </a:lnTo>
                <a:lnTo>
                  <a:pt x="265" y="349"/>
                </a:lnTo>
                <a:lnTo>
                  <a:pt x="263" y="0"/>
                </a:lnTo>
                <a:lnTo>
                  <a:pt x="78" y="16"/>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44" name="Freeform 47">
            <a:extLst>
              <a:ext uri="{FF2B5EF4-FFF2-40B4-BE49-F238E27FC236}">
                <a16:creationId xmlns:a16="http://schemas.microsoft.com/office/drawing/2014/main" id="{2D13303B-9668-4386-8B99-DA088BFE6A05}"/>
              </a:ext>
            </a:extLst>
          </p:cNvPr>
          <p:cNvSpPr>
            <a:spLocks/>
          </p:cNvSpPr>
          <p:nvPr/>
        </p:nvSpPr>
        <p:spPr bwMode="auto">
          <a:xfrm>
            <a:off x="5798547" y="4311838"/>
            <a:ext cx="603250" cy="1006475"/>
          </a:xfrm>
          <a:custGeom>
            <a:avLst/>
            <a:gdLst>
              <a:gd name="T0" fmla="*/ 2147483647 w 316"/>
              <a:gd name="T1" fmla="*/ 0 h 492"/>
              <a:gd name="T2" fmla="*/ 2147483647 w 316"/>
              <a:gd name="T3" fmla="*/ 2147483647 h 492"/>
              <a:gd name="T4" fmla="*/ 2147483647 w 316"/>
              <a:gd name="T5" fmla="*/ 2147483647 h 492"/>
              <a:gd name="T6" fmla="*/ 0 w 316"/>
              <a:gd name="T7" fmla="*/ 2147483647 h 492"/>
              <a:gd name="T8" fmla="*/ 0 w 316"/>
              <a:gd name="T9" fmla="*/ 2147483647 h 492"/>
              <a:gd name="T10" fmla="*/ 2147483647 w 316"/>
              <a:gd name="T11" fmla="*/ 0 h 492"/>
              <a:gd name="T12" fmla="*/ 2147483647 w 316"/>
              <a:gd name="T13" fmla="*/ 2147483647 h 492"/>
              <a:gd name="T14" fmla="*/ 2147483647 w 316"/>
              <a:gd name="T15" fmla="*/ 2147483647 h 492"/>
              <a:gd name="T16" fmla="*/ 2147483647 w 316"/>
              <a:gd name="T17" fmla="*/ 2147483647 h 492"/>
              <a:gd name="T18" fmla="*/ 2147483647 w 316"/>
              <a:gd name="T19" fmla="*/ 2147483647 h 492"/>
              <a:gd name="T20" fmla="*/ 2147483647 w 316"/>
              <a:gd name="T21" fmla="*/ 2147483647 h 492"/>
              <a:gd name="T22" fmla="*/ 2147483647 w 316"/>
              <a:gd name="T23" fmla="*/ 2147483647 h 492"/>
              <a:gd name="T24" fmla="*/ 2147483647 w 316"/>
              <a:gd name="T25" fmla="*/ 2147483647 h 492"/>
              <a:gd name="T26" fmla="*/ 2147483647 w 316"/>
              <a:gd name="T27" fmla="*/ 2147483647 h 492"/>
              <a:gd name="T28" fmla="*/ 2147483647 w 316"/>
              <a:gd name="T29" fmla="*/ 2147483647 h 492"/>
              <a:gd name="T30" fmla="*/ 2147483647 w 316"/>
              <a:gd name="T31" fmla="*/ 2147483647 h 492"/>
              <a:gd name="T32" fmla="*/ 2147483647 w 316"/>
              <a:gd name="T33" fmla="*/ 2147483647 h 492"/>
              <a:gd name="T34" fmla="*/ 2147483647 w 316"/>
              <a:gd name="T35" fmla="*/ 2147483647 h 492"/>
              <a:gd name="T36" fmla="*/ 0 w 316"/>
              <a:gd name="T37" fmla="*/ 2147483647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492"/>
              <a:gd name="T59" fmla="*/ 316 w 316"/>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492">
                <a:moveTo>
                  <a:pt x="0" y="25"/>
                </a:moveTo>
                <a:lnTo>
                  <a:pt x="205" y="0"/>
                </a:lnTo>
                <a:lnTo>
                  <a:pt x="270" y="227"/>
                </a:lnTo>
                <a:lnTo>
                  <a:pt x="316" y="263"/>
                </a:lnTo>
                <a:lnTo>
                  <a:pt x="279" y="330"/>
                </a:lnTo>
                <a:lnTo>
                  <a:pt x="314" y="394"/>
                </a:lnTo>
                <a:lnTo>
                  <a:pt x="105" y="417"/>
                </a:lnTo>
                <a:lnTo>
                  <a:pt x="114" y="473"/>
                </a:lnTo>
                <a:lnTo>
                  <a:pt x="83" y="492"/>
                </a:lnTo>
                <a:lnTo>
                  <a:pt x="58" y="422"/>
                </a:lnTo>
                <a:lnTo>
                  <a:pt x="44" y="478"/>
                </a:lnTo>
                <a:lnTo>
                  <a:pt x="18" y="473"/>
                </a:lnTo>
                <a:lnTo>
                  <a:pt x="9" y="416"/>
                </a:lnTo>
                <a:lnTo>
                  <a:pt x="2" y="367"/>
                </a:lnTo>
                <a:lnTo>
                  <a:pt x="0" y="25"/>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45" name="Freeform 48">
            <a:extLst>
              <a:ext uri="{FF2B5EF4-FFF2-40B4-BE49-F238E27FC236}">
                <a16:creationId xmlns:a16="http://schemas.microsoft.com/office/drawing/2014/main" id="{7496BE46-6692-4E93-A60B-2442DFD709F8}"/>
              </a:ext>
            </a:extLst>
          </p:cNvPr>
          <p:cNvSpPr>
            <a:spLocks/>
          </p:cNvSpPr>
          <p:nvPr/>
        </p:nvSpPr>
        <p:spPr bwMode="auto">
          <a:xfrm>
            <a:off x="6189072" y="4268976"/>
            <a:ext cx="831850" cy="922337"/>
          </a:xfrm>
          <a:custGeom>
            <a:avLst/>
            <a:gdLst>
              <a:gd name="T0" fmla="*/ 2147483647 w 436"/>
              <a:gd name="T1" fmla="*/ 0 h 452"/>
              <a:gd name="T2" fmla="*/ 2147483647 w 436"/>
              <a:gd name="T3" fmla="*/ 2147483647 h 452"/>
              <a:gd name="T4" fmla="*/ 2147483647 w 436"/>
              <a:gd name="T5" fmla="*/ 2147483647 h 452"/>
              <a:gd name="T6" fmla="*/ 0 w 436"/>
              <a:gd name="T7" fmla="*/ 2147483647 h 452"/>
              <a:gd name="T8" fmla="*/ 0 w 436"/>
              <a:gd name="T9" fmla="*/ 2147483647 h 452"/>
              <a:gd name="T10" fmla="*/ 2147483647 w 436"/>
              <a:gd name="T11" fmla="*/ 2147483647 h 452"/>
              <a:gd name="T12" fmla="*/ 2147483647 w 436"/>
              <a:gd name="T13" fmla="*/ 2147483647 h 452"/>
              <a:gd name="T14" fmla="*/ 2147483647 w 436"/>
              <a:gd name="T15" fmla="*/ 0 h 452"/>
              <a:gd name="T16" fmla="*/ 2147483647 w 436"/>
              <a:gd name="T17" fmla="*/ 2147483647 h 452"/>
              <a:gd name="T18" fmla="*/ 2147483647 w 436"/>
              <a:gd name="T19" fmla="*/ 2147483647 h 452"/>
              <a:gd name="T20" fmla="*/ 2147483647 w 436"/>
              <a:gd name="T21" fmla="*/ 2147483647 h 452"/>
              <a:gd name="T22" fmla="*/ 2147483647 w 436"/>
              <a:gd name="T23" fmla="*/ 2147483647 h 452"/>
              <a:gd name="T24" fmla="*/ 2147483647 w 436"/>
              <a:gd name="T25" fmla="*/ 2147483647 h 452"/>
              <a:gd name="T26" fmla="*/ 2147483647 w 436"/>
              <a:gd name="T27" fmla="*/ 2147483647 h 452"/>
              <a:gd name="T28" fmla="*/ 2147483647 w 436"/>
              <a:gd name="T29" fmla="*/ 2147483647 h 452"/>
              <a:gd name="T30" fmla="*/ 2147483647 w 436"/>
              <a:gd name="T31" fmla="*/ 2147483647 h 452"/>
              <a:gd name="T32" fmla="*/ 2147483647 w 436"/>
              <a:gd name="T33" fmla="*/ 2147483647 h 452"/>
              <a:gd name="T34" fmla="*/ 2147483647 w 436"/>
              <a:gd name="T35" fmla="*/ 2147483647 h 452"/>
              <a:gd name="T36" fmla="*/ 2147483647 w 436"/>
              <a:gd name="T37" fmla="*/ 2147483647 h 452"/>
              <a:gd name="T38" fmla="*/ 2147483647 w 436"/>
              <a:gd name="T39" fmla="*/ 2147483647 h 452"/>
              <a:gd name="T40" fmla="*/ 2147483647 w 436"/>
              <a:gd name="T41" fmla="*/ 2147483647 h 452"/>
              <a:gd name="T42" fmla="*/ 2147483647 w 436"/>
              <a:gd name="T43" fmla="*/ 2147483647 h 452"/>
              <a:gd name="T44" fmla="*/ 0 w 436"/>
              <a:gd name="T45" fmla="*/ 2147483647 h 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2"/>
              <a:gd name="T71" fmla="*/ 436 w 436"/>
              <a:gd name="T72" fmla="*/ 452 h 4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2">
                <a:moveTo>
                  <a:pt x="0" y="27"/>
                </a:moveTo>
                <a:lnTo>
                  <a:pt x="4" y="27"/>
                </a:lnTo>
                <a:lnTo>
                  <a:pt x="106" y="8"/>
                </a:lnTo>
                <a:lnTo>
                  <a:pt x="196" y="0"/>
                </a:lnTo>
                <a:lnTo>
                  <a:pt x="183" y="23"/>
                </a:lnTo>
                <a:lnTo>
                  <a:pt x="211" y="23"/>
                </a:lnTo>
                <a:lnTo>
                  <a:pt x="366" y="162"/>
                </a:lnTo>
                <a:lnTo>
                  <a:pt x="427" y="252"/>
                </a:lnTo>
                <a:lnTo>
                  <a:pt x="436" y="313"/>
                </a:lnTo>
                <a:lnTo>
                  <a:pt x="416" y="328"/>
                </a:lnTo>
                <a:lnTo>
                  <a:pt x="427" y="389"/>
                </a:lnTo>
                <a:lnTo>
                  <a:pt x="384" y="392"/>
                </a:lnTo>
                <a:lnTo>
                  <a:pt x="384" y="444"/>
                </a:lnTo>
                <a:lnTo>
                  <a:pt x="349" y="418"/>
                </a:lnTo>
                <a:lnTo>
                  <a:pt x="125" y="452"/>
                </a:lnTo>
                <a:lnTo>
                  <a:pt x="74" y="354"/>
                </a:lnTo>
                <a:lnTo>
                  <a:pt x="111" y="287"/>
                </a:lnTo>
                <a:lnTo>
                  <a:pt x="63" y="254"/>
                </a:lnTo>
                <a:lnTo>
                  <a:pt x="0" y="27"/>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ndParaRPr>
          </a:p>
        </p:txBody>
      </p:sp>
      <p:sp>
        <p:nvSpPr>
          <p:cNvPr id="46" name="Freeform 49">
            <a:extLst>
              <a:ext uri="{FF2B5EF4-FFF2-40B4-BE49-F238E27FC236}">
                <a16:creationId xmlns:a16="http://schemas.microsoft.com/office/drawing/2014/main" id="{76550499-F546-402B-93EB-EE1C3D667CC9}"/>
              </a:ext>
            </a:extLst>
          </p:cNvPr>
          <p:cNvSpPr>
            <a:spLocks/>
          </p:cNvSpPr>
          <p:nvPr/>
        </p:nvSpPr>
        <p:spPr bwMode="auto">
          <a:xfrm>
            <a:off x="6538322" y="4141976"/>
            <a:ext cx="760412" cy="646112"/>
          </a:xfrm>
          <a:custGeom>
            <a:avLst/>
            <a:gdLst>
              <a:gd name="T0" fmla="*/ 2147483647 w 398"/>
              <a:gd name="T1" fmla="*/ 0 h 316"/>
              <a:gd name="T2" fmla="*/ 2147483647 w 398"/>
              <a:gd name="T3" fmla="*/ 2147483647 h 316"/>
              <a:gd name="T4" fmla="*/ 2147483647 w 398"/>
              <a:gd name="T5" fmla="*/ 2147483647 h 316"/>
              <a:gd name="T6" fmla="*/ 0 w 398"/>
              <a:gd name="T7" fmla="*/ 2147483647 h 316"/>
              <a:gd name="T8" fmla="*/ 2147483647 w 398"/>
              <a:gd name="T9" fmla="*/ 2147483647 h 316"/>
              <a:gd name="T10" fmla="*/ 2147483647 w 398"/>
              <a:gd name="T11" fmla="*/ 2147483647 h 316"/>
              <a:gd name="T12" fmla="*/ 2147483647 w 398"/>
              <a:gd name="T13" fmla="*/ 0 h 316"/>
              <a:gd name="T14" fmla="*/ 2147483647 w 398"/>
              <a:gd name="T15" fmla="*/ 2147483647 h 316"/>
              <a:gd name="T16" fmla="*/ 2147483647 w 398"/>
              <a:gd name="T17" fmla="*/ 2147483647 h 316"/>
              <a:gd name="T18" fmla="*/ 2147483647 w 398"/>
              <a:gd name="T19" fmla="*/ 2147483647 h 316"/>
              <a:gd name="T20" fmla="*/ 2147483647 w 398"/>
              <a:gd name="T21" fmla="*/ 2147483647 h 316"/>
              <a:gd name="T22" fmla="*/ 2147483647 w 398"/>
              <a:gd name="T23" fmla="*/ 2147483647 h 316"/>
              <a:gd name="T24" fmla="*/ 2147483647 w 398"/>
              <a:gd name="T25" fmla="*/ 2147483647 h 316"/>
              <a:gd name="T26" fmla="*/ 2147483647 w 398"/>
              <a:gd name="T27" fmla="*/ 2147483647 h 316"/>
              <a:gd name="T28" fmla="*/ 2147483647 w 398"/>
              <a:gd name="T29" fmla="*/ 2147483647 h 316"/>
              <a:gd name="T30" fmla="*/ 2147483647 w 398"/>
              <a:gd name="T31" fmla="*/ 2147483647 h 316"/>
              <a:gd name="T32" fmla="*/ 2147483647 w 398"/>
              <a:gd name="T33" fmla="*/ 2147483647 h 316"/>
              <a:gd name="T34" fmla="*/ 2147483647 w 398"/>
              <a:gd name="T35" fmla="*/ 2147483647 h 316"/>
              <a:gd name="T36" fmla="*/ 0 w 398"/>
              <a:gd name="T37" fmla="*/ 2147483647 h 316"/>
              <a:gd name="T38" fmla="*/ 2147483647 w 398"/>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8"/>
              <a:gd name="T61" fmla="*/ 0 h 316"/>
              <a:gd name="T62" fmla="*/ 398 w 398"/>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8" h="316">
                <a:moveTo>
                  <a:pt x="15" y="57"/>
                </a:moveTo>
                <a:lnTo>
                  <a:pt x="47" y="27"/>
                </a:lnTo>
                <a:lnTo>
                  <a:pt x="166" y="0"/>
                </a:lnTo>
                <a:lnTo>
                  <a:pt x="202" y="18"/>
                </a:lnTo>
                <a:lnTo>
                  <a:pt x="279" y="5"/>
                </a:lnTo>
                <a:lnTo>
                  <a:pt x="342" y="50"/>
                </a:lnTo>
                <a:lnTo>
                  <a:pt x="398" y="85"/>
                </a:lnTo>
                <a:lnTo>
                  <a:pt x="366" y="179"/>
                </a:lnTo>
                <a:lnTo>
                  <a:pt x="318" y="227"/>
                </a:lnTo>
                <a:lnTo>
                  <a:pt x="266" y="242"/>
                </a:lnTo>
                <a:lnTo>
                  <a:pt x="276" y="280"/>
                </a:lnTo>
                <a:lnTo>
                  <a:pt x="244" y="316"/>
                </a:lnTo>
                <a:lnTo>
                  <a:pt x="183" y="227"/>
                </a:lnTo>
                <a:lnTo>
                  <a:pt x="26" y="85"/>
                </a:lnTo>
                <a:lnTo>
                  <a:pt x="0" y="85"/>
                </a:lnTo>
                <a:lnTo>
                  <a:pt x="15" y="57"/>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47" name="Freeform 50">
            <a:extLst>
              <a:ext uri="{FF2B5EF4-FFF2-40B4-BE49-F238E27FC236}">
                <a16:creationId xmlns:a16="http://schemas.microsoft.com/office/drawing/2014/main" id="{DDFDE521-7151-491D-8785-7AEEE08C04CE}"/>
              </a:ext>
            </a:extLst>
          </p:cNvPr>
          <p:cNvSpPr>
            <a:spLocks/>
          </p:cNvSpPr>
          <p:nvPr/>
        </p:nvSpPr>
        <p:spPr bwMode="auto">
          <a:xfrm>
            <a:off x="6000159" y="5062726"/>
            <a:ext cx="1419225" cy="1031875"/>
          </a:xfrm>
          <a:custGeom>
            <a:avLst/>
            <a:gdLst>
              <a:gd name="T0" fmla="*/ 2147483647 w 745"/>
              <a:gd name="T1" fmla="*/ 0 h 506"/>
              <a:gd name="T2" fmla="*/ 2147483647 w 745"/>
              <a:gd name="T3" fmla="*/ 2147483647 h 506"/>
              <a:gd name="T4" fmla="*/ 2147483647 w 745"/>
              <a:gd name="T5" fmla="*/ 2147483647 h 506"/>
              <a:gd name="T6" fmla="*/ 0 w 745"/>
              <a:gd name="T7" fmla="*/ 2147483647 h 506"/>
              <a:gd name="T8" fmla="*/ 0 w 745"/>
              <a:gd name="T9" fmla="*/ 2147483647 h 506"/>
              <a:gd name="T10" fmla="*/ 2147483647 w 745"/>
              <a:gd name="T11" fmla="*/ 2147483647 h 506"/>
              <a:gd name="T12" fmla="*/ 2147483647 w 745"/>
              <a:gd name="T13" fmla="*/ 2147483647 h 506"/>
              <a:gd name="T14" fmla="*/ 2147483647 w 745"/>
              <a:gd name="T15" fmla="*/ 2147483647 h 506"/>
              <a:gd name="T16" fmla="*/ 2147483647 w 745"/>
              <a:gd name="T17" fmla="*/ 2147483647 h 506"/>
              <a:gd name="T18" fmla="*/ 2147483647 w 745"/>
              <a:gd name="T19" fmla="*/ 2147483647 h 506"/>
              <a:gd name="T20" fmla="*/ 2147483647 w 745"/>
              <a:gd name="T21" fmla="*/ 0 h 506"/>
              <a:gd name="T22" fmla="*/ 2147483647 w 745"/>
              <a:gd name="T23" fmla="*/ 2147483647 h 506"/>
              <a:gd name="T24" fmla="*/ 2147483647 w 745"/>
              <a:gd name="T25" fmla="*/ 2147483647 h 506"/>
              <a:gd name="T26" fmla="*/ 2147483647 w 745"/>
              <a:gd name="T27" fmla="*/ 2147483647 h 506"/>
              <a:gd name="T28" fmla="*/ 2147483647 w 745"/>
              <a:gd name="T29" fmla="*/ 2147483647 h 506"/>
              <a:gd name="T30" fmla="*/ 2147483647 w 745"/>
              <a:gd name="T31" fmla="*/ 2147483647 h 506"/>
              <a:gd name="T32" fmla="*/ 2147483647 w 745"/>
              <a:gd name="T33" fmla="*/ 2147483647 h 506"/>
              <a:gd name="T34" fmla="*/ 2147483647 w 745"/>
              <a:gd name="T35" fmla="*/ 2147483647 h 506"/>
              <a:gd name="T36" fmla="*/ 2147483647 w 745"/>
              <a:gd name="T37" fmla="*/ 2147483647 h 506"/>
              <a:gd name="T38" fmla="*/ 2147483647 w 745"/>
              <a:gd name="T39" fmla="*/ 2147483647 h 506"/>
              <a:gd name="T40" fmla="*/ 2147483647 w 745"/>
              <a:gd name="T41" fmla="*/ 2147483647 h 506"/>
              <a:gd name="T42" fmla="*/ 2147483647 w 745"/>
              <a:gd name="T43" fmla="*/ 2147483647 h 506"/>
              <a:gd name="T44" fmla="*/ 2147483647 w 745"/>
              <a:gd name="T45" fmla="*/ 2147483647 h 506"/>
              <a:gd name="T46" fmla="*/ 2147483647 w 745"/>
              <a:gd name="T47" fmla="*/ 2147483647 h 506"/>
              <a:gd name="T48" fmla="*/ 2147483647 w 745"/>
              <a:gd name="T49" fmla="*/ 2147483647 h 506"/>
              <a:gd name="T50" fmla="*/ 2147483647 w 745"/>
              <a:gd name="T51" fmla="*/ 2147483647 h 506"/>
              <a:gd name="T52" fmla="*/ 2147483647 w 745"/>
              <a:gd name="T53" fmla="*/ 2147483647 h 506"/>
              <a:gd name="T54" fmla="*/ 2147483647 w 745"/>
              <a:gd name="T55" fmla="*/ 2147483647 h 506"/>
              <a:gd name="T56" fmla="*/ 2147483647 w 745"/>
              <a:gd name="T57" fmla="*/ 2147483647 h 506"/>
              <a:gd name="T58" fmla="*/ 2147483647 w 745"/>
              <a:gd name="T59" fmla="*/ 2147483647 h 506"/>
              <a:gd name="T60" fmla="*/ 2147483647 w 745"/>
              <a:gd name="T61" fmla="*/ 2147483647 h 506"/>
              <a:gd name="T62" fmla="*/ 2147483647 w 745"/>
              <a:gd name="T63" fmla="*/ 2147483647 h 506"/>
              <a:gd name="T64" fmla="*/ 2147483647 w 745"/>
              <a:gd name="T65" fmla="*/ 2147483647 h 506"/>
              <a:gd name="T66" fmla="*/ 2147483647 w 745"/>
              <a:gd name="T67" fmla="*/ 2147483647 h 506"/>
              <a:gd name="T68" fmla="*/ 2147483647 w 745"/>
              <a:gd name="T69" fmla="*/ 2147483647 h 506"/>
              <a:gd name="T70" fmla="*/ 2147483647 w 745"/>
              <a:gd name="T71" fmla="*/ 2147483647 h 506"/>
              <a:gd name="T72" fmla="*/ 2147483647 w 745"/>
              <a:gd name="T73" fmla="*/ 2147483647 h 506"/>
              <a:gd name="T74" fmla="*/ 2147483647 w 745"/>
              <a:gd name="T75" fmla="*/ 2147483647 h 506"/>
              <a:gd name="T76" fmla="*/ 2147483647 w 745"/>
              <a:gd name="T77" fmla="*/ 2147483647 h 506"/>
              <a:gd name="T78" fmla="*/ 2147483647 w 745"/>
              <a:gd name="T79" fmla="*/ 2147483647 h 506"/>
              <a:gd name="T80" fmla="*/ 2147483647 w 745"/>
              <a:gd name="T81" fmla="*/ 2147483647 h 506"/>
              <a:gd name="T82" fmla="*/ 2147483647 w 745"/>
              <a:gd name="T83" fmla="*/ 2147483647 h 506"/>
              <a:gd name="T84" fmla="*/ 2147483647 w 745"/>
              <a:gd name="T85" fmla="*/ 2147483647 h 506"/>
              <a:gd name="T86" fmla="*/ 0 w 745"/>
              <a:gd name="T87" fmla="*/ 2147483647 h 5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5"/>
              <a:gd name="T133" fmla="*/ 0 h 506"/>
              <a:gd name="T134" fmla="*/ 745 w 745"/>
              <a:gd name="T135" fmla="*/ 506 h 5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5" h="506">
                <a:moveTo>
                  <a:pt x="0" y="49"/>
                </a:moveTo>
                <a:lnTo>
                  <a:pt x="205" y="29"/>
                </a:lnTo>
                <a:lnTo>
                  <a:pt x="227" y="63"/>
                </a:lnTo>
                <a:lnTo>
                  <a:pt x="446" y="29"/>
                </a:lnTo>
                <a:lnTo>
                  <a:pt x="484" y="57"/>
                </a:lnTo>
                <a:lnTo>
                  <a:pt x="484" y="4"/>
                </a:lnTo>
                <a:lnTo>
                  <a:pt x="481" y="0"/>
                </a:lnTo>
                <a:lnTo>
                  <a:pt x="524" y="3"/>
                </a:lnTo>
                <a:lnTo>
                  <a:pt x="571" y="81"/>
                </a:lnTo>
                <a:lnTo>
                  <a:pt x="645" y="188"/>
                </a:lnTo>
                <a:lnTo>
                  <a:pt x="681" y="279"/>
                </a:lnTo>
                <a:lnTo>
                  <a:pt x="737" y="343"/>
                </a:lnTo>
                <a:lnTo>
                  <a:pt x="745" y="436"/>
                </a:lnTo>
                <a:lnTo>
                  <a:pt x="728" y="491"/>
                </a:lnTo>
                <a:lnTo>
                  <a:pt x="649" y="506"/>
                </a:lnTo>
                <a:lnTo>
                  <a:pt x="636" y="483"/>
                </a:lnTo>
                <a:lnTo>
                  <a:pt x="581" y="449"/>
                </a:lnTo>
                <a:lnTo>
                  <a:pt x="564" y="414"/>
                </a:lnTo>
                <a:lnTo>
                  <a:pt x="549" y="401"/>
                </a:lnTo>
                <a:lnTo>
                  <a:pt x="540" y="369"/>
                </a:lnTo>
                <a:lnTo>
                  <a:pt x="527" y="378"/>
                </a:lnTo>
                <a:lnTo>
                  <a:pt x="484" y="336"/>
                </a:lnTo>
                <a:lnTo>
                  <a:pt x="494" y="297"/>
                </a:lnTo>
                <a:lnTo>
                  <a:pt x="484" y="275"/>
                </a:lnTo>
                <a:lnTo>
                  <a:pt x="471" y="282"/>
                </a:lnTo>
                <a:lnTo>
                  <a:pt x="472" y="305"/>
                </a:lnTo>
                <a:lnTo>
                  <a:pt x="458" y="275"/>
                </a:lnTo>
                <a:lnTo>
                  <a:pt x="459" y="204"/>
                </a:lnTo>
                <a:lnTo>
                  <a:pt x="431" y="161"/>
                </a:lnTo>
                <a:lnTo>
                  <a:pt x="362" y="127"/>
                </a:lnTo>
                <a:lnTo>
                  <a:pt x="327" y="87"/>
                </a:lnTo>
                <a:lnTo>
                  <a:pt x="288" y="83"/>
                </a:lnTo>
                <a:lnTo>
                  <a:pt x="272" y="108"/>
                </a:lnTo>
                <a:lnTo>
                  <a:pt x="213" y="125"/>
                </a:lnTo>
                <a:lnTo>
                  <a:pt x="180" y="108"/>
                </a:lnTo>
                <a:lnTo>
                  <a:pt x="163" y="81"/>
                </a:lnTo>
                <a:lnTo>
                  <a:pt x="54" y="105"/>
                </a:lnTo>
                <a:lnTo>
                  <a:pt x="30" y="86"/>
                </a:lnTo>
                <a:lnTo>
                  <a:pt x="6" y="106"/>
                </a:lnTo>
                <a:lnTo>
                  <a:pt x="0" y="49"/>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ndParaRPr>
          </a:p>
        </p:txBody>
      </p:sp>
      <p:sp>
        <p:nvSpPr>
          <p:cNvPr id="48" name="Freeform 51">
            <a:extLst>
              <a:ext uri="{FF2B5EF4-FFF2-40B4-BE49-F238E27FC236}">
                <a16:creationId xmlns:a16="http://schemas.microsoft.com/office/drawing/2014/main" id="{E59673AB-51FB-427B-B3DC-7F3E89EACA76}"/>
              </a:ext>
            </a:extLst>
          </p:cNvPr>
          <p:cNvSpPr>
            <a:spLocks/>
          </p:cNvSpPr>
          <p:nvPr/>
        </p:nvSpPr>
        <p:spPr bwMode="auto">
          <a:xfrm>
            <a:off x="6389097" y="3700651"/>
            <a:ext cx="1309687" cy="612775"/>
          </a:xfrm>
          <a:custGeom>
            <a:avLst/>
            <a:gdLst>
              <a:gd name="T0" fmla="*/ 2147483647 w 686"/>
              <a:gd name="T1" fmla="*/ 0 h 301"/>
              <a:gd name="T2" fmla="*/ 2147483647 w 686"/>
              <a:gd name="T3" fmla="*/ 2147483647 h 301"/>
              <a:gd name="T4" fmla="*/ 2147483647 w 686"/>
              <a:gd name="T5" fmla="*/ 2147483647 h 301"/>
              <a:gd name="T6" fmla="*/ 0 w 686"/>
              <a:gd name="T7" fmla="*/ 2147483647 h 301"/>
              <a:gd name="T8" fmla="*/ 2147483647 w 686"/>
              <a:gd name="T9" fmla="*/ 2147483647 h 301"/>
              <a:gd name="T10" fmla="*/ 0 w 686"/>
              <a:gd name="T11" fmla="*/ 2147483647 h 301"/>
              <a:gd name="T12" fmla="*/ 2147483647 w 686"/>
              <a:gd name="T13" fmla="*/ 2147483647 h 301"/>
              <a:gd name="T14" fmla="*/ 2147483647 w 686"/>
              <a:gd name="T15" fmla="*/ 2147483647 h 301"/>
              <a:gd name="T16" fmla="*/ 2147483647 w 686"/>
              <a:gd name="T17" fmla="*/ 2147483647 h 301"/>
              <a:gd name="T18" fmla="*/ 2147483647 w 686"/>
              <a:gd name="T19" fmla="*/ 2147483647 h 301"/>
              <a:gd name="T20" fmla="*/ 2147483647 w 686"/>
              <a:gd name="T21" fmla="*/ 2147483647 h 301"/>
              <a:gd name="T22" fmla="*/ 2147483647 w 686"/>
              <a:gd name="T23" fmla="*/ 2147483647 h 301"/>
              <a:gd name="T24" fmla="*/ 2147483647 w 686"/>
              <a:gd name="T25" fmla="*/ 2147483647 h 301"/>
              <a:gd name="T26" fmla="*/ 2147483647 w 686"/>
              <a:gd name="T27" fmla="*/ 2147483647 h 301"/>
              <a:gd name="T28" fmla="*/ 2147483647 w 686"/>
              <a:gd name="T29" fmla="*/ 2147483647 h 301"/>
              <a:gd name="T30" fmla="*/ 2147483647 w 686"/>
              <a:gd name="T31" fmla="*/ 2147483647 h 301"/>
              <a:gd name="T32" fmla="*/ 2147483647 w 686"/>
              <a:gd name="T33" fmla="*/ 2147483647 h 301"/>
              <a:gd name="T34" fmla="*/ 2147483647 w 686"/>
              <a:gd name="T35" fmla="*/ 2147483647 h 301"/>
              <a:gd name="T36" fmla="*/ 2147483647 w 686"/>
              <a:gd name="T37" fmla="*/ 2147483647 h 301"/>
              <a:gd name="T38" fmla="*/ 2147483647 w 686"/>
              <a:gd name="T39" fmla="*/ 2147483647 h 301"/>
              <a:gd name="T40" fmla="*/ 2147483647 w 686"/>
              <a:gd name="T41" fmla="*/ 2147483647 h 301"/>
              <a:gd name="T42" fmla="*/ 2147483647 w 686"/>
              <a:gd name="T43" fmla="*/ 2147483647 h 301"/>
              <a:gd name="T44" fmla="*/ 2147483647 w 686"/>
              <a:gd name="T45" fmla="*/ 2147483647 h 301"/>
              <a:gd name="T46" fmla="*/ 2147483647 w 686"/>
              <a:gd name="T47" fmla="*/ 2147483647 h 301"/>
              <a:gd name="T48" fmla="*/ 2147483647 w 686"/>
              <a:gd name="T49" fmla="*/ 2147483647 h 301"/>
              <a:gd name="T50" fmla="*/ 2147483647 w 686"/>
              <a:gd name="T51" fmla="*/ 2147483647 h 301"/>
              <a:gd name="T52" fmla="*/ 2147483647 w 686"/>
              <a:gd name="T53" fmla="*/ 2147483647 h 301"/>
              <a:gd name="T54" fmla="*/ 2147483647 w 686"/>
              <a:gd name="T55" fmla="*/ 2147483647 h 301"/>
              <a:gd name="T56" fmla="*/ 2147483647 w 686"/>
              <a:gd name="T57" fmla="*/ 2147483647 h 301"/>
              <a:gd name="T58" fmla="*/ 2147483647 w 686"/>
              <a:gd name="T59" fmla="*/ 2147483647 h 301"/>
              <a:gd name="T60" fmla="*/ 2147483647 w 686"/>
              <a:gd name="T61" fmla="*/ 2147483647 h 301"/>
              <a:gd name="T62" fmla="*/ 2147483647 w 686"/>
              <a:gd name="T63" fmla="*/ 2147483647 h 301"/>
              <a:gd name="T64" fmla="*/ 2147483647 w 686"/>
              <a:gd name="T65" fmla="*/ 2147483647 h 301"/>
              <a:gd name="T66" fmla="*/ 2147483647 w 686"/>
              <a:gd name="T67" fmla="*/ 0 h 301"/>
              <a:gd name="T68" fmla="*/ 2147483647 w 686"/>
              <a:gd name="T69" fmla="*/ 2147483647 h 301"/>
              <a:gd name="T70" fmla="*/ 2147483647 w 686"/>
              <a:gd name="T71" fmla="*/ 2147483647 h 301"/>
              <a:gd name="T72" fmla="*/ 2147483647 w 686"/>
              <a:gd name="T73" fmla="*/ 2147483647 h 301"/>
              <a:gd name="T74" fmla="*/ 2147483647 w 686"/>
              <a:gd name="T75" fmla="*/ 21474836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301"/>
              <a:gd name="T116" fmla="*/ 686 w 686"/>
              <a:gd name="T117" fmla="*/ 301 h 3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301">
                <a:moveTo>
                  <a:pt x="23" y="222"/>
                </a:moveTo>
                <a:lnTo>
                  <a:pt x="0" y="286"/>
                </a:lnTo>
                <a:lnTo>
                  <a:pt x="88" y="278"/>
                </a:lnTo>
                <a:lnTo>
                  <a:pt x="123" y="248"/>
                </a:lnTo>
                <a:lnTo>
                  <a:pt x="244" y="216"/>
                </a:lnTo>
                <a:lnTo>
                  <a:pt x="277" y="234"/>
                </a:lnTo>
                <a:lnTo>
                  <a:pt x="357" y="222"/>
                </a:lnTo>
                <a:lnTo>
                  <a:pt x="357" y="227"/>
                </a:lnTo>
                <a:lnTo>
                  <a:pt x="476" y="301"/>
                </a:lnTo>
                <a:lnTo>
                  <a:pt x="546" y="279"/>
                </a:lnTo>
                <a:lnTo>
                  <a:pt x="585" y="196"/>
                </a:lnTo>
                <a:lnTo>
                  <a:pt x="654" y="173"/>
                </a:lnTo>
                <a:lnTo>
                  <a:pt x="686" y="112"/>
                </a:lnTo>
                <a:lnTo>
                  <a:pt x="684" y="38"/>
                </a:lnTo>
                <a:lnTo>
                  <a:pt x="676" y="99"/>
                </a:lnTo>
                <a:lnTo>
                  <a:pt x="638" y="151"/>
                </a:lnTo>
                <a:lnTo>
                  <a:pt x="623" y="147"/>
                </a:lnTo>
                <a:lnTo>
                  <a:pt x="572" y="161"/>
                </a:lnTo>
                <a:lnTo>
                  <a:pt x="572" y="144"/>
                </a:lnTo>
                <a:lnTo>
                  <a:pt x="623" y="126"/>
                </a:lnTo>
                <a:lnTo>
                  <a:pt x="577" y="121"/>
                </a:lnTo>
                <a:lnTo>
                  <a:pt x="629" y="105"/>
                </a:lnTo>
                <a:lnTo>
                  <a:pt x="649" y="113"/>
                </a:lnTo>
                <a:lnTo>
                  <a:pt x="660" y="55"/>
                </a:lnTo>
                <a:lnTo>
                  <a:pt x="646" y="42"/>
                </a:lnTo>
                <a:lnTo>
                  <a:pt x="584" y="65"/>
                </a:lnTo>
                <a:lnTo>
                  <a:pt x="585" y="30"/>
                </a:lnTo>
                <a:lnTo>
                  <a:pt x="612" y="39"/>
                </a:lnTo>
                <a:lnTo>
                  <a:pt x="646" y="13"/>
                </a:lnTo>
                <a:lnTo>
                  <a:pt x="628" y="0"/>
                </a:lnTo>
                <a:lnTo>
                  <a:pt x="423" y="46"/>
                </a:lnTo>
                <a:lnTo>
                  <a:pt x="171" y="97"/>
                </a:lnTo>
                <a:lnTo>
                  <a:pt x="56" y="221"/>
                </a:lnTo>
                <a:lnTo>
                  <a:pt x="23" y="222"/>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49" name="Freeform 53">
            <a:extLst>
              <a:ext uri="{FF2B5EF4-FFF2-40B4-BE49-F238E27FC236}">
                <a16:creationId xmlns:a16="http://schemas.microsoft.com/office/drawing/2014/main" id="{2EFF2DFF-F7BF-4140-AD6E-F71910BFB610}"/>
              </a:ext>
            </a:extLst>
          </p:cNvPr>
          <p:cNvSpPr>
            <a:spLocks/>
          </p:cNvSpPr>
          <p:nvPr/>
        </p:nvSpPr>
        <p:spPr bwMode="auto">
          <a:xfrm>
            <a:off x="6522447" y="3041838"/>
            <a:ext cx="649287" cy="727075"/>
          </a:xfrm>
          <a:custGeom>
            <a:avLst/>
            <a:gdLst>
              <a:gd name="T0" fmla="*/ 2147483647 w 341"/>
              <a:gd name="T1" fmla="*/ 0 h 356"/>
              <a:gd name="T2" fmla="*/ 2147483647 w 341"/>
              <a:gd name="T3" fmla="*/ 2147483647 h 356"/>
              <a:gd name="T4" fmla="*/ 2147483647 w 341"/>
              <a:gd name="T5" fmla="*/ 2147483647 h 356"/>
              <a:gd name="T6" fmla="*/ 0 w 341"/>
              <a:gd name="T7" fmla="*/ 2147483647 h 356"/>
              <a:gd name="T8" fmla="*/ 2147483647 w 341"/>
              <a:gd name="T9" fmla="*/ 2147483647 h 356"/>
              <a:gd name="T10" fmla="*/ 2147483647 w 341"/>
              <a:gd name="T11" fmla="*/ 2147483647 h 356"/>
              <a:gd name="T12" fmla="*/ 0 w 341"/>
              <a:gd name="T13" fmla="*/ 2147483647 h 356"/>
              <a:gd name="T14" fmla="*/ 2147483647 w 341"/>
              <a:gd name="T15" fmla="*/ 2147483647 h 356"/>
              <a:gd name="T16" fmla="*/ 2147483647 w 341"/>
              <a:gd name="T17" fmla="*/ 2147483647 h 356"/>
              <a:gd name="T18" fmla="*/ 2147483647 w 341"/>
              <a:gd name="T19" fmla="*/ 2147483647 h 356"/>
              <a:gd name="T20" fmla="*/ 2147483647 w 341"/>
              <a:gd name="T21" fmla="*/ 2147483647 h 356"/>
              <a:gd name="T22" fmla="*/ 2147483647 w 341"/>
              <a:gd name="T23" fmla="*/ 2147483647 h 356"/>
              <a:gd name="T24" fmla="*/ 2147483647 w 341"/>
              <a:gd name="T25" fmla="*/ 2147483647 h 356"/>
              <a:gd name="T26" fmla="*/ 2147483647 w 341"/>
              <a:gd name="T27" fmla="*/ 2147483647 h 356"/>
              <a:gd name="T28" fmla="*/ 2147483647 w 341"/>
              <a:gd name="T29" fmla="*/ 2147483647 h 356"/>
              <a:gd name="T30" fmla="*/ 2147483647 w 341"/>
              <a:gd name="T31" fmla="*/ 2147483647 h 356"/>
              <a:gd name="T32" fmla="*/ 2147483647 w 341"/>
              <a:gd name="T33" fmla="*/ 2147483647 h 356"/>
              <a:gd name="T34" fmla="*/ 2147483647 w 341"/>
              <a:gd name="T35" fmla="*/ 2147483647 h 356"/>
              <a:gd name="T36" fmla="*/ 2147483647 w 341"/>
              <a:gd name="T37" fmla="*/ 2147483647 h 356"/>
              <a:gd name="T38" fmla="*/ 2147483647 w 341"/>
              <a:gd name="T39" fmla="*/ 2147483647 h 356"/>
              <a:gd name="T40" fmla="*/ 2147483647 w 341"/>
              <a:gd name="T41" fmla="*/ 0 h 356"/>
              <a:gd name="T42" fmla="*/ 2147483647 w 341"/>
              <a:gd name="T43" fmla="*/ 2147483647 h 356"/>
              <a:gd name="T44" fmla="*/ 2147483647 w 341"/>
              <a:gd name="T45" fmla="*/ 2147483647 h 356"/>
              <a:gd name="T46" fmla="*/ 2147483647 w 341"/>
              <a:gd name="T47" fmla="*/ 2147483647 h 356"/>
              <a:gd name="T48" fmla="*/ 2147483647 w 341"/>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1"/>
              <a:gd name="T76" fmla="*/ 0 h 356"/>
              <a:gd name="T77" fmla="*/ 341 w 341"/>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1" h="356">
                <a:moveTo>
                  <a:pt x="35" y="186"/>
                </a:moveTo>
                <a:lnTo>
                  <a:pt x="9" y="179"/>
                </a:lnTo>
                <a:lnTo>
                  <a:pt x="0" y="236"/>
                </a:lnTo>
                <a:lnTo>
                  <a:pt x="9" y="295"/>
                </a:lnTo>
                <a:lnTo>
                  <a:pt x="59" y="336"/>
                </a:lnTo>
                <a:lnTo>
                  <a:pt x="70" y="356"/>
                </a:lnTo>
                <a:lnTo>
                  <a:pt x="133" y="336"/>
                </a:lnTo>
                <a:lnTo>
                  <a:pt x="207" y="288"/>
                </a:lnTo>
                <a:lnTo>
                  <a:pt x="229" y="183"/>
                </a:lnTo>
                <a:lnTo>
                  <a:pt x="277" y="156"/>
                </a:lnTo>
                <a:lnTo>
                  <a:pt x="303" y="92"/>
                </a:lnTo>
                <a:lnTo>
                  <a:pt x="341" y="74"/>
                </a:lnTo>
                <a:lnTo>
                  <a:pt x="291" y="66"/>
                </a:lnTo>
                <a:lnTo>
                  <a:pt x="205" y="112"/>
                </a:lnTo>
                <a:lnTo>
                  <a:pt x="192" y="67"/>
                </a:lnTo>
                <a:lnTo>
                  <a:pt x="118" y="71"/>
                </a:lnTo>
                <a:lnTo>
                  <a:pt x="101" y="0"/>
                </a:lnTo>
                <a:lnTo>
                  <a:pt x="82" y="19"/>
                </a:lnTo>
                <a:lnTo>
                  <a:pt x="88" y="121"/>
                </a:lnTo>
                <a:lnTo>
                  <a:pt x="54" y="130"/>
                </a:lnTo>
                <a:lnTo>
                  <a:pt x="35" y="186"/>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50" name="Freeform 54">
            <a:extLst>
              <a:ext uri="{FF2B5EF4-FFF2-40B4-BE49-F238E27FC236}">
                <a16:creationId xmlns:a16="http://schemas.microsoft.com/office/drawing/2014/main" id="{A5FC9BC8-41B7-48B8-B573-26BF85F0440F}"/>
              </a:ext>
            </a:extLst>
          </p:cNvPr>
          <p:cNvSpPr>
            <a:spLocks/>
          </p:cNvSpPr>
          <p:nvPr/>
        </p:nvSpPr>
        <p:spPr bwMode="auto">
          <a:xfrm>
            <a:off x="7444784" y="3054538"/>
            <a:ext cx="184150" cy="241300"/>
          </a:xfrm>
          <a:custGeom>
            <a:avLst/>
            <a:gdLst>
              <a:gd name="T0" fmla="*/ 2147483647 w 96"/>
              <a:gd name="T1" fmla="*/ 0 h 119"/>
              <a:gd name="T2" fmla="*/ 2147483647 w 96"/>
              <a:gd name="T3" fmla="*/ 2147483647 h 119"/>
              <a:gd name="T4" fmla="*/ 2147483647 w 96"/>
              <a:gd name="T5" fmla="*/ 2147483647 h 119"/>
              <a:gd name="T6" fmla="*/ 0 w 96"/>
              <a:gd name="T7" fmla="*/ 2147483647 h 119"/>
              <a:gd name="T8" fmla="*/ 0 w 96"/>
              <a:gd name="T9" fmla="*/ 2147483647 h 119"/>
              <a:gd name="T10" fmla="*/ 2147483647 w 96"/>
              <a:gd name="T11" fmla="*/ 0 h 119"/>
              <a:gd name="T12" fmla="*/ 2147483647 w 96"/>
              <a:gd name="T13" fmla="*/ 2147483647 h 119"/>
              <a:gd name="T14" fmla="*/ 2147483647 w 96"/>
              <a:gd name="T15" fmla="*/ 2147483647 h 119"/>
              <a:gd name="T16" fmla="*/ 2147483647 w 96"/>
              <a:gd name="T17" fmla="*/ 2147483647 h 119"/>
              <a:gd name="T18" fmla="*/ 2147483647 w 96"/>
              <a:gd name="T19" fmla="*/ 2147483647 h 119"/>
              <a:gd name="T20" fmla="*/ 2147483647 w 96"/>
              <a:gd name="T21" fmla="*/ 2147483647 h 119"/>
              <a:gd name="T22" fmla="*/ 0 w 96"/>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9"/>
              <a:gd name="T38" fmla="*/ 96 w 9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9">
                <a:moveTo>
                  <a:pt x="0" y="7"/>
                </a:moveTo>
                <a:lnTo>
                  <a:pt x="21" y="0"/>
                </a:lnTo>
                <a:lnTo>
                  <a:pt x="64" y="26"/>
                </a:lnTo>
                <a:lnTo>
                  <a:pt x="64" y="52"/>
                </a:lnTo>
                <a:lnTo>
                  <a:pt x="95" y="71"/>
                </a:lnTo>
                <a:lnTo>
                  <a:pt x="96" y="106"/>
                </a:lnTo>
                <a:lnTo>
                  <a:pt x="47" y="119"/>
                </a:lnTo>
                <a:lnTo>
                  <a:pt x="0" y="7"/>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51" name="Freeform 55">
            <a:extLst>
              <a:ext uri="{FF2B5EF4-FFF2-40B4-BE49-F238E27FC236}">
                <a16:creationId xmlns:a16="http://schemas.microsoft.com/office/drawing/2014/main" id="{E7A9AF84-0768-42A9-8FF6-0E4031709CF7}"/>
              </a:ext>
            </a:extLst>
          </p:cNvPr>
          <p:cNvSpPr>
            <a:spLocks/>
          </p:cNvSpPr>
          <p:nvPr/>
        </p:nvSpPr>
        <p:spPr bwMode="auto">
          <a:xfrm>
            <a:off x="6666909" y="2575113"/>
            <a:ext cx="879475" cy="615950"/>
          </a:xfrm>
          <a:custGeom>
            <a:avLst/>
            <a:gdLst>
              <a:gd name="T0" fmla="*/ 2147483647 w 461"/>
              <a:gd name="T1" fmla="*/ 0 h 302"/>
              <a:gd name="T2" fmla="*/ 2147483647 w 461"/>
              <a:gd name="T3" fmla="*/ 2147483647 h 302"/>
              <a:gd name="T4" fmla="*/ 2147483647 w 461"/>
              <a:gd name="T5" fmla="*/ 2147483647 h 302"/>
              <a:gd name="T6" fmla="*/ 0 w 461"/>
              <a:gd name="T7" fmla="*/ 2147483647 h 302"/>
              <a:gd name="T8" fmla="*/ 2147483647 w 461"/>
              <a:gd name="T9" fmla="*/ 2147483647 h 302"/>
              <a:gd name="T10" fmla="*/ 0 w 461"/>
              <a:gd name="T11" fmla="*/ 2147483647 h 302"/>
              <a:gd name="T12" fmla="*/ 2147483647 w 461"/>
              <a:gd name="T13" fmla="*/ 2147483647 h 302"/>
              <a:gd name="T14" fmla="*/ 2147483647 w 461"/>
              <a:gd name="T15" fmla="*/ 2147483647 h 302"/>
              <a:gd name="T16" fmla="*/ 2147483647 w 461"/>
              <a:gd name="T17" fmla="*/ 2147483647 h 302"/>
              <a:gd name="T18" fmla="*/ 2147483647 w 461"/>
              <a:gd name="T19" fmla="*/ 2147483647 h 302"/>
              <a:gd name="T20" fmla="*/ 2147483647 w 461"/>
              <a:gd name="T21" fmla="*/ 2147483647 h 302"/>
              <a:gd name="T22" fmla="*/ 2147483647 w 461"/>
              <a:gd name="T23" fmla="*/ 2147483647 h 302"/>
              <a:gd name="T24" fmla="*/ 2147483647 w 461"/>
              <a:gd name="T25" fmla="*/ 2147483647 h 302"/>
              <a:gd name="T26" fmla="*/ 2147483647 w 461"/>
              <a:gd name="T27" fmla="*/ 2147483647 h 302"/>
              <a:gd name="T28" fmla="*/ 2147483647 w 461"/>
              <a:gd name="T29" fmla="*/ 2147483647 h 302"/>
              <a:gd name="T30" fmla="*/ 2147483647 w 461"/>
              <a:gd name="T31" fmla="*/ 2147483647 h 302"/>
              <a:gd name="T32" fmla="*/ 2147483647 w 461"/>
              <a:gd name="T33" fmla="*/ 0 h 302"/>
              <a:gd name="T34" fmla="*/ 2147483647 w 461"/>
              <a:gd name="T35" fmla="*/ 2147483647 h 302"/>
              <a:gd name="T36" fmla="*/ 2147483647 w 461"/>
              <a:gd name="T37" fmla="*/ 2147483647 h 3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1"/>
              <a:gd name="T58" fmla="*/ 0 h 302"/>
              <a:gd name="T59" fmla="*/ 461 w 461"/>
              <a:gd name="T60" fmla="*/ 302 h 3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1" h="302">
                <a:moveTo>
                  <a:pt x="42" y="44"/>
                </a:moveTo>
                <a:lnTo>
                  <a:pt x="0" y="84"/>
                </a:lnTo>
                <a:lnTo>
                  <a:pt x="23" y="231"/>
                </a:lnTo>
                <a:lnTo>
                  <a:pt x="42" y="302"/>
                </a:lnTo>
                <a:lnTo>
                  <a:pt x="121" y="297"/>
                </a:lnTo>
                <a:lnTo>
                  <a:pt x="411" y="241"/>
                </a:lnTo>
                <a:lnTo>
                  <a:pt x="432" y="233"/>
                </a:lnTo>
                <a:lnTo>
                  <a:pt x="461" y="164"/>
                </a:lnTo>
                <a:lnTo>
                  <a:pt x="417" y="126"/>
                </a:lnTo>
                <a:lnTo>
                  <a:pt x="440" y="39"/>
                </a:lnTo>
                <a:lnTo>
                  <a:pt x="407" y="31"/>
                </a:lnTo>
                <a:lnTo>
                  <a:pt x="407" y="9"/>
                </a:lnTo>
                <a:lnTo>
                  <a:pt x="392" y="0"/>
                </a:lnTo>
                <a:lnTo>
                  <a:pt x="55" y="62"/>
                </a:lnTo>
                <a:lnTo>
                  <a:pt x="42" y="44"/>
                </a:lnTo>
                <a:close/>
              </a:path>
            </a:pathLst>
          </a:custGeom>
          <a:solidFill>
            <a:srgbClr val="5383B7"/>
          </a:solidFill>
          <a:ln w="12701">
            <a:solidFill>
              <a:srgbClr val="000000"/>
            </a:solidFill>
            <a:round/>
            <a:headEnd/>
            <a:tailEnd/>
          </a:ln>
        </p:spPr>
        <p:txBody>
          <a:bodyPr/>
          <a:lstStyle/>
          <a:p>
            <a:endParaRPr lang="en-US" sz="1000">
              <a:solidFill>
                <a:schemeClr val="bg1"/>
              </a:solidFill>
            </a:endParaRPr>
          </a:p>
        </p:txBody>
      </p:sp>
      <p:sp>
        <p:nvSpPr>
          <p:cNvPr id="52" name="Freeform 56">
            <a:extLst>
              <a:ext uri="{FF2B5EF4-FFF2-40B4-BE49-F238E27FC236}">
                <a16:creationId xmlns:a16="http://schemas.microsoft.com/office/drawing/2014/main" id="{7E762E8D-A8A1-4C7F-A279-287A250912CA}"/>
              </a:ext>
            </a:extLst>
          </p:cNvPr>
          <p:cNvSpPr>
            <a:spLocks/>
          </p:cNvSpPr>
          <p:nvPr/>
        </p:nvSpPr>
        <p:spPr bwMode="auto">
          <a:xfrm>
            <a:off x="7460659" y="2646551"/>
            <a:ext cx="233363" cy="492125"/>
          </a:xfrm>
          <a:custGeom>
            <a:avLst/>
            <a:gdLst>
              <a:gd name="T0" fmla="*/ 2147483647 w 122"/>
              <a:gd name="T1" fmla="*/ 0 h 241"/>
              <a:gd name="T2" fmla="*/ 2147483647 w 122"/>
              <a:gd name="T3" fmla="*/ 2147483647 h 241"/>
              <a:gd name="T4" fmla="*/ 2147483647 w 122"/>
              <a:gd name="T5" fmla="*/ 2147483647 h 241"/>
              <a:gd name="T6" fmla="*/ 0 w 122"/>
              <a:gd name="T7" fmla="*/ 2147483647 h 241"/>
              <a:gd name="T8" fmla="*/ 2147483647 w 122"/>
              <a:gd name="T9" fmla="*/ 2147483647 h 241"/>
              <a:gd name="T10" fmla="*/ 2147483647 w 122"/>
              <a:gd name="T11" fmla="*/ 0 h 241"/>
              <a:gd name="T12" fmla="*/ 2147483647 w 122"/>
              <a:gd name="T13" fmla="*/ 2147483647 h 241"/>
              <a:gd name="T14" fmla="*/ 2147483647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0 w 122"/>
              <a:gd name="T31" fmla="*/ 2147483647 h 241"/>
              <a:gd name="T32" fmla="*/ 2147483647 w 122"/>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241"/>
              <a:gd name="T53" fmla="*/ 122 w 122"/>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241">
                <a:moveTo>
                  <a:pt x="22" y="1"/>
                </a:moveTo>
                <a:lnTo>
                  <a:pt x="51" y="0"/>
                </a:lnTo>
                <a:lnTo>
                  <a:pt x="109" y="36"/>
                </a:lnTo>
                <a:lnTo>
                  <a:pt x="100" y="65"/>
                </a:lnTo>
                <a:lnTo>
                  <a:pt x="121" y="84"/>
                </a:lnTo>
                <a:lnTo>
                  <a:pt x="122" y="198"/>
                </a:lnTo>
                <a:lnTo>
                  <a:pt x="102" y="241"/>
                </a:lnTo>
                <a:lnTo>
                  <a:pt x="79" y="225"/>
                </a:lnTo>
                <a:lnTo>
                  <a:pt x="54" y="224"/>
                </a:lnTo>
                <a:lnTo>
                  <a:pt x="12" y="200"/>
                </a:lnTo>
                <a:lnTo>
                  <a:pt x="44" y="129"/>
                </a:lnTo>
                <a:lnTo>
                  <a:pt x="0" y="91"/>
                </a:lnTo>
                <a:lnTo>
                  <a:pt x="22" y="1"/>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ndParaRPr>
          </a:p>
        </p:txBody>
      </p:sp>
      <p:sp>
        <p:nvSpPr>
          <p:cNvPr id="53" name="Freeform 57">
            <a:extLst>
              <a:ext uri="{FF2B5EF4-FFF2-40B4-BE49-F238E27FC236}">
                <a16:creationId xmlns:a16="http://schemas.microsoft.com/office/drawing/2014/main" id="{8F96636C-01CD-4C6C-968F-9E4275C29E73}"/>
              </a:ext>
            </a:extLst>
          </p:cNvPr>
          <p:cNvSpPr>
            <a:spLocks/>
          </p:cNvSpPr>
          <p:nvPr/>
        </p:nvSpPr>
        <p:spPr bwMode="auto">
          <a:xfrm>
            <a:off x="6739934" y="1876613"/>
            <a:ext cx="974725" cy="849313"/>
          </a:xfrm>
          <a:custGeom>
            <a:avLst/>
            <a:gdLst>
              <a:gd name="T0" fmla="*/ 2147483647 w 510"/>
              <a:gd name="T1" fmla="*/ 0 h 416"/>
              <a:gd name="T2" fmla="*/ 2147483647 w 510"/>
              <a:gd name="T3" fmla="*/ 2147483647 h 416"/>
              <a:gd name="T4" fmla="*/ 2147483647 w 510"/>
              <a:gd name="T5" fmla="*/ 2147483647 h 416"/>
              <a:gd name="T6" fmla="*/ 0 w 510"/>
              <a:gd name="T7" fmla="*/ 2147483647 h 416"/>
              <a:gd name="T8" fmla="*/ 2147483647 w 510"/>
              <a:gd name="T9" fmla="*/ 2147483647 h 416"/>
              <a:gd name="T10" fmla="*/ 2147483647 w 510"/>
              <a:gd name="T11" fmla="*/ 2147483647 h 416"/>
              <a:gd name="T12" fmla="*/ 2147483647 w 510"/>
              <a:gd name="T13" fmla="*/ 2147483647 h 416"/>
              <a:gd name="T14" fmla="*/ 2147483647 w 510"/>
              <a:gd name="T15" fmla="*/ 2147483647 h 416"/>
              <a:gd name="T16" fmla="*/ 2147483647 w 510"/>
              <a:gd name="T17" fmla="*/ 2147483647 h 416"/>
              <a:gd name="T18" fmla="*/ 2147483647 w 510"/>
              <a:gd name="T19" fmla="*/ 2147483647 h 416"/>
              <a:gd name="T20" fmla="*/ 2147483647 w 510"/>
              <a:gd name="T21" fmla="*/ 2147483647 h 416"/>
              <a:gd name="T22" fmla="*/ 2147483647 w 510"/>
              <a:gd name="T23" fmla="*/ 2147483647 h 416"/>
              <a:gd name="T24" fmla="*/ 2147483647 w 510"/>
              <a:gd name="T25" fmla="*/ 2147483647 h 416"/>
              <a:gd name="T26" fmla="*/ 2147483647 w 510"/>
              <a:gd name="T27" fmla="*/ 2147483647 h 416"/>
              <a:gd name="T28" fmla="*/ 2147483647 w 510"/>
              <a:gd name="T29" fmla="*/ 2147483647 h 416"/>
              <a:gd name="T30" fmla="*/ 2147483647 w 510"/>
              <a:gd name="T31" fmla="*/ 2147483647 h 416"/>
              <a:gd name="T32" fmla="*/ 2147483647 w 510"/>
              <a:gd name="T33" fmla="*/ 0 h 416"/>
              <a:gd name="T34" fmla="*/ 2147483647 w 510"/>
              <a:gd name="T35" fmla="*/ 2147483647 h 416"/>
              <a:gd name="T36" fmla="*/ 2147483647 w 510"/>
              <a:gd name="T37" fmla="*/ 2147483647 h 416"/>
              <a:gd name="T38" fmla="*/ 2147483647 w 510"/>
              <a:gd name="T39" fmla="*/ 2147483647 h 416"/>
              <a:gd name="T40" fmla="*/ 2147483647 w 510"/>
              <a:gd name="T41" fmla="*/ 2147483647 h 416"/>
              <a:gd name="T42" fmla="*/ 2147483647 w 510"/>
              <a:gd name="T43" fmla="*/ 2147483647 h 416"/>
              <a:gd name="T44" fmla="*/ 2147483647 w 510"/>
              <a:gd name="T45" fmla="*/ 2147483647 h 416"/>
              <a:gd name="T46" fmla="*/ 2147483647 w 510"/>
              <a:gd name="T47" fmla="*/ 2147483647 h 416"/>
              <a:gd name="T48" fmla="*/ 2147483647 w 510"/>
              <a:gd name="T49" fmla="*/ 2147483647 h 416"/>
              <a:gd name="T50" fmla="*/ 2147483647 w 510"/>
              <a:gd name="T51" fmla="*/ 2147483647 h 416"/>
              <a:gd name="T52" fmla="*/ 2147483647 w 510"/>
              <a:gd name="T53" fmla="*/ 2147483647 h 416"/>
              <a:gd name="T54" fmla="*/ 2147483647 w 510"/>
              <a:gd name="T55" fmla="*/ 2147483647 h 416"/>
              <a:gd name="T56" fmla="*/ 2147483647 w 510"/>
              <a:gd name="T57" fmla="*/ 2147483647 h 416"/>
              <a:gd name="T58" fmla="*/ 2147483647 w 510"/>
              <a:gd name="T59" fmla="*/ 2147483647 h 416"/>
              <a:gd name="T60" fmla="*/ 2147483647 w 510"/>
              <a:gd name="T61" fmla="*/ 2147483647 h 416"/>
              <a:gd name="T62" fmla="*/ 2147483647 w 510"/>
              <a:gd name="T63" fmla="*/ 2147483647 h 416"/>
              <a:gd name="T64" fmla="*/ 0 w 510"/>
              <a:gd name="T65" fmla="*/ 2147483647 h 416"/>
              <a:gd name="T66" fmla="*/ 2147483647 w 510"/>
              <a:gd name="T67" fmla="*/ 2147483647 h 416"/>
              <a:gd name="T68" fmla="*/ 2147483647 w 510"/>
              <a:gd name="T69" fmla="*/ 2147483647 h 4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0"/>
              <a:gd name="T106" fmla="*/ 0 h 416"/>
              <a:gd name="T107" fmla="*/ 510 w 510"/>
              <a:gd name="T108" fmla="*/ 416 h 4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0" h="416">
                <a:moveTo>
                  <a:pt x="40" y="279"/>
                </a:moveTo>
                <a:lnTo>
                  <a:pt x="88" y="255"/>
                </a:lnTo>
                <a:lnTo>
                  <a:pt x="153" y="249"/>
                </a:lnTo>
                <a:lnTo>
                  <a:pt x="169" y="227"/>
                </a:lnTo>
                <a:lnTo>
                  <a:pt x="192" y="224"/>
                </a:lnTo>
                <a:lnTo>
                  <a:pt x="205" y="201"/>
                </a:lnTo>
                <a:lnTo>
                  <a:pt x="227" y="192"/>
                </a:lnTo>
                <a:lnTo>
                  <a:pt x="217" y="149"/>
                </a:lnTo>
                <a:lnTo>
                  <a:pt x="204" y="137"/>
                </a:lnTo>
                <a:lnTo>
                  <a:pt x="231" y="102"/>
                </a:lnTo>
                <a:lnTo>
                  <a:pt x="249" y="102"/>
                </a:lnTo>
                <a:lnTo>
                  <a:pt x="308" y="28"/>
                </a:lnTo>
                <a:lnTo>
                  <a:pt x="400" y="0"/>
                </a:lnTo>
                <a:lnTo>
                  <a:pt x="410" y="70"/>
                </a:lnTo>
                <a:lnTo>
                  <a:pt x="415" y="67"/>
                </a:lnTo>
                <a:lnTo>
                  <a:pt x="436" y="92"/>
                </a:lnTo>
                <a:lnTo>
                  <a:pt x="438" y="163"/>
                </a:lnTo>
                <a:lnTo>
                  <a:pt x="465" y="221"/>
                </a:lnTo>
                <a:lnTo>
                  <a:pt x="476" y="297"/>
                </a:lnTo>
                <a:lnTo>
                  <a:pt x="478" y="362"/>
                </a:lnTo>
                <a:lnTo>
                  <a:pt x="510" y="384"/>
                </a:lnTo>
                <a:lnTo>
                  <a:pt x="487" y="416"/>
                </a:lnTo>
                <a:lnTo>
                  <a:pt x="428" y="378"/>
                </a:lnTo>
                <a:lnTo>
                  <a:pt x="397" y="381"/>
                </a:lnTo>
                <a:lnTo>
                  <a:pt x="367" y="373"/>
                </a:lnTo>
                <a:lnTo>
                  <a:pt x="368" y="351"/>
                </a:lnTo>
                <a:lnTo>
                  <a:pt x="349" y="343"/>
                </a:lnTo>
                <a:lnTo>
                  <a:pt x="15" y="407"/>
                </a:lnTo>
                <a:lnTo>
                  <a:pt x="0" y="388"/>
                </a:lnTo>
                <a:lnTo>
                  <a:pt x="51" y="314"/>
                </a:lnTo>
                <a:lnTo>
                  <a:pt x="40" y="279"/>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ndParaRPr>
          </a:p>
        </p:txBody>
      </p:sp>
      <p:sp>
        <p:nvSpPr>
          <p:cNvPr id="54" name="Freeform 59">
            <a:extLst>
              <a:ext uri="{FF2B5EF4-FFF2-40B4-BE49-F238E27FC236}">
                <a16:creationId xmlns:a16="http://schemas.microsoft.com/office/drawing/2014/main" id="{7A98D2B3-8908-41E4-BE6B-EBEC347765BA}"/>
              </a:ext>
            </a:extLst>
          </p:cNvPr>
          <p:cNvSpPr>
            <a:spLocks/>
          </p:cNvSpPr>
          <p:nvPr/>
        </p:nvSpPr>
        <p:spPr bwMode="auto">
          <a:xfrm>
            <a:off x="7622584" y="2229038"/>
            <a:ext cx="547688" cy="268288"/>
          </a:xfrm>
          <a:custGeom>
            <a:avLst/>
            <a:gdLst>
              <a:gd name="T0" fmla="*/ 2147483647 w 288"/>
              <a:gd name="T1" fmla="*/ 0 h 131"/>
              <a:gd name="T2" fmla="*/ 2147483647 w 288"/>
              <a:gd name="T3" fmla="*/ 2147483647 h 131"/>
              <a:gd name="T4" fmla="*/ 2147483647 w 288"/>
              <a:gd name="T5" fmla="*/ 2147483647 h 131"/>
              <a:gd name="T6" fmla="*/ 0 w 288"/>
              <a:gd name="T7" fmla="*/ 2147483647 h 131"/>
              <a:gd name="T8" fmla="*/ 0 w 288"/>
              <a:gd name="T9" fmla="*/ 2147483647 h 131"/>
              <a:gd name="T10" fmla="*/ 2147483647 w 288"/>
              <a:gd name="T11" fmla="*/ 2147483647 h 131"/>
              <a:gd name="T12" fmla="*/ 2147483647 w 288"/>
              <a:gd name="T13" fmla="*/ 2147483647 h 131"/>
              <a:gd name="T14" fmla="*/ 2147483647 w 288"/>
              <a:gd name="T15" fmla="*/ 0 h 131"/>
              <a:gd name="T16" fmla="*/ 2147483647 w 288"/>
              <a:gd name="T17" fmla="*/ 2147483647 h 131"/>
              <a:gd name="T18" fmla="*/ 2147483647 w 288"/>
              <a:gd name="T19" fmla="*/ 2147483647 h 131"/>
              <a:gd name="T20" fmla="*/ 2147483647 w 288"/>
              <a:gd name="T21" fmla="*/ 2147483647 h 131"/>
              <a:gd name="T22" fmla="*/ 2147483647 w 288"/>
              <a:gd name="T23" fmla="*/ 2147483647 h 131"/>
              <a:gd name="T24" fmla="*/ 2147483647 w 288"/>
              <a:gd name="T25" fmla="*/ 2147483647 h 131"/>
              <a:gd name="T26" fmla="*/ 2147483647 w 288"/>
              <a:gd name="T27" fmla="*/ 2147483647 h 131"/>
              <a:gd name="T28" fmla="*/ 2147483647 w 288"/>
              <a:gd name="T29" fmla="*/ 2147483647 h 131"/>
              <a:gd name="T30" fmla="*/ 2147483647 w 288"/>
              <a:gd name="T31" fmla="*/ 2147483647 h 131"/>
              <a:gd name="T32" fmla="*/ 2147483647 w 288"/>
              <a:gd name="T33" fmla="*/ 2147483647 h 131"/>
              <a:gd name="T34" fmla="*/ 2147483647 w 288"/>
              <a:gd name="T35" fmla="*/ 2147483647 h 131"/>
              <a:gd name="T36" fmla="*/ 2147483647 w 288"/>
              <a:gd name="T37" fmla="*/ 2147483647 h 131"/>
              <a:gd name="T38" fmla="*/ 2147483647 w 288"/>
              <a:gd name="T39" fmla="*/ 2147483647 h 131"/>
              <a:gd name="T40" fmla="*/ 2147483647 w 288"/>
              <a:gd name="T41" fmla="*/ 2147483647 h 131"/>
              <a:gd name="T42" fmla="*/ 2147483647 w 288"/>
              <a:gd name="T43" fmla="*/ 2147483647 h 131"/>
              <a:gd name="T44" fmla="*/ 2147483647 w 288"/>
              <a:gd name="T45" fmla="*/ 2147483647 h 131"/>
              <a:gd name="T46" fmla="*/ 0 w 288"/>
              <a:gd name="T47" fmla="*/ 2147483647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31"/>
              <a:gd name="T74" fmla="*/ 288 w 28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31">
                <a:moveTo>
                  <a:pt x="0" y="52"/>
                </a:moveTo>
                <a:lnTo>
                  <a:pt x="147" y="16"/>
                </a:lnTo>
                <a:lnTo>
                  <a:pt x="165" y="17"/>
                </a:lnTo>
                <a:lnTo>
                  <a:pt x="182" y="0"/>
                </a:lnTo>
                <a:lnTo>
                  <a:pt x="197" y="9"/>
                </a:lnTo>
                <a:lnTo>
                  <a:pt x="179" y="46"/>
                </a:lnTo>
                <a:lnTo>
                  <a:pt x="210" y="44"/>
                </a:lnTo>
                <a:lnTo>
                  <a:pt x="227" y="73"/>
                </a:lnTo>
                <a:lnTo>
                  <a:pt x="248" y="75"/>
                </a:lnTo>
                <a:lnTo>
                  <a:pt x="262" y="71"/>
                </a:lnTo>
                <a:lnTo>
                  <a:pt x="262" y="55"/>
                </a:lnTo>
                <a:lnTo>
                  <a:pt x="237" y="35"/>
                </a:lnTo>
                <a:lnTo>
                  <a:pt x="256" y="33"/>
                </a:lnTo>
                <a:lnTo>
                  <a:pt x="288" y="77"/>
                </a:lnTo>
                <a:lnTo>
                  <a:pt x="258" y="103"/>
                </a:lnTo>
                <a:lnTo>
                  <a:pt x="223" y="90"/>
                </a:lnTo>
                <a:lnTo>
                  <a:pt x="201" y="122"/>
                </a:lnTo>
                <a:lnTo>
                  <a:pt x="157" y="90"/>
                </a:lnTo>
                <a:lnTo>
                  <a:pt x="12" y="131"/>
                </a:lnTo>
                <a:lnTo>
                  <a:pt x="0" y="52"/>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55" name="Freeform 60">
            <a:extLst>
              <a:ext uri="{FF2B5EF4-FFF2-40B4-BE49-F238E27FC236}">
                <a16:creationId xmlns:a16="http://schemas.microsoft.com/office/drawing/2014/main" id="{1A20CCBB-BF9D-4676-9413-489D823B730E}"/>
              </a:ext>
            </a:extLst>
          </p:cNvPr>
          <p:cNvSpPr>
            <a:spLocks/>
          </p:cNvSpPr>
          <p:nvPr/>
        </p:nvSpPr>
        <p:spPr bwMode="auto">
          <a:xfrm>
            <a:off x="7641634" y="2432238"/>
            <a:ext cx="285750" cy="233363"/>
          </a:xfrm>
          <a:custGeom>
            <a:avLst/>
            <a:gdLst>
              <a:gd name="T0" fmla="*/ 2147483647 w 149"/>
              <a:gd name="T1" fmla="*/ 0 h 115"/>
              <a:gd name="T2" fmla="*/ 2147483647 w 149"/>
              <a:gd name="T3" fmla="*/ 2147483647 h 115"/>
              <a:gd name="T4" fmla="*/ 2147483647 w 149"/>
              <a:gd name="T5" fmla="*/ 2147483647 h 115"/>
              <a:gd name="T6" fmla="*/ 0 w 149"/>
              <a:gd name="T7" fmla="*/ 2147483647 h 115"/>
              <a:gd name="T8" fmla="*/ 0 w 149"/>
              <a:gd name="T9" fmla="*/ 2147483647 h 115"/>
              <a:gd name="T10" fmla="*/ 2147483647 w 149"/>
              <a:gd name="T11" fmla="*/ 0 h 115"/>
              <a:gd name="T12" fmla="*/ 2147483647 w 149"/>
              <a:gd name="T13" fmla="*/ 2147483647 h 115"/>
              <a:gd name="T14" fmla="*/ 2147483647 w 149"/>
              <a:gd name="T15" fmla="*/ 2147483647 h 115"/>
              <a:gd name="T16" fmla="*/ 2147483647 w 149"/>
              <a:gd name="T17" fmla="*/ 2147483647 h 115"/>
              <a:gd name="T18" fmla="*/ 2147483647 w 149"/>
              <a:gd name="T19" fmla="*/ 2147483647 h 115"/>
              <a:gd name="T20" fmla="*/ 2147483647 w 149"/>
              <a:gd name="T21" fmla="*/ 2147483647 h 115"/>
              <a:gd name="T22" fmla="*/ 0 w 149"/>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15"/>
              <a:gd name="T38" fmla="*/ 149 w 149"/>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15">
                <a:moveTo>
                  <a:pt x="0" y="29"/>
                </a:moveTo>
                <a:lnTo>
                  <a:pt x="114" y="0"/>
                </a:lnTo>
                <a:lnTo>
                  <a:pt x="149" y="52"/>
                </a:lnTo>
                <a:lnTo>
                  <a:pt x="129" y="75"/>
                </a:lnTo>
                <a:lnTo>
                  <a:pt x="93" y="67"/>
                </a:lnTo>
                <a:lnTo>
                  <a:pt x="36" y="115"/>
                </a:lnTo>
                <a:lnTo>
                  <a:pt x="5" y="90"/>
                </a:lnTo>
                <a:lnTo>
                  <a:pt x="0" y="29"/>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57" name="Freeform 62">
            <a:extLst>
              <a:ext uri="{FF2B5EF4-FFF2-40B4-BE49-F238E27FC236}">
                <a16:creationId xmlns:a16="http://schemas.microsoft.com/office/drawing/2014/main" id="{B0F58EF6-A785-4EFC-98DD-448A0D7B09B1}"/>
              </a:ext>
            </a:extLst>
          </p:cNvPr>
          <p:cNvSpPr>
            <a:spLocks/>
          </p:cNvSpPr>
          <p:nvPr/>
        </p:nvSpPr>
        <p:spPr bwMode="auto">
          <a:xfrm>
            <a:off x="7687672" y="1732151"/>
            <a:ext cx="301625" cy="574675"/>
          </a:xfrm>
          <a:custGeom>
            <a:avLst/>
            <a:gdLst>
              <a:gd name="T0" fmla="*/ 2147483647 w 158"/>
              <a:gd name="T1" fmla="*/ 0 h 282"/>
              <a:gd name="T2" fmla="*/ 2147483647 w 158"/>
              <a:gd name="T3" fmla="*/ 2147483647 h 282"/>
              <a:gd name="T4" fmla="*/ 2147483647 w 158"/>
              <a:gd name="T5" fmla="*/ 2147483647 h 282"/>
              <a:gd name="T6" fmla="*/ 0 w 158"/>
              <a:gd name="T7" fmla="*/ 2147483647 h 282"/>
              <a:gd name="T8" fmla="*/ 2147483647 w 158"/>
              <a:gd name="T9" fmla="*/ 0 h 282"/>
              <a:gd name="T10" fmla="*/ 0 w 158"/>
              <a:gd name="T11" fmla="*/ 2147483647 h 282"/>
              <a:gd name="T12" fmla="*/ 2147483647 w 158"/>
              <a:gd name="T13" fmla="*/ 2147483647 h 282"/>
              <a:gd name="T14" fmla="*/ 2147483647 w 158"/>
              <a:gd name="T15" fmla="*/ 2147483647 h 282"/>
              <a:gd name="T16" fmla="*/ 2147483647 w 158"/>
              <a:gd name="T17" fmla="*/ 2147483647 h 282"/>
              <a:gd name="T18" fmla="*/ 2147483647 w 158"/>
              <a:gd name="T19" fmla="*/ 2147483647 h 282"/>
              <a:gd name="T20" fmla="*/ 2147483647 w 158"/>
              <a:gd name="T21" fmla="*/ 2147483647 h 282"/>
              <a:gd name="T22" fmla="*/ 2147483647 w 158"/>
              <a:gd name="T23" fmla="*/ 2147483647 h 282"/>
              <a:gd name="T24" fmla="*/ 2147483647 w 158"/>
              <a:gd name="T25" fmla="*/ 2147483647 h 282"/>
              <a:gd name="T26" fmla="*/ 2147483647 w 158"/>
              <a:gd name="T27" fmla="*/ 2147483647 h 282"/>
              <a:gd name="T28" fmla="*/ 2147483647 w 158"/>
              <a:gd name="T29" fmla="*/ 2147483647 h 282"/>
              <a:gd name="T30" fmla="*/ 2147483647 w 158"/>
              <a:gd name="T31" fmla="*/ 2147483647 h 282"/>
              <a:gd name="T32" fmla="*/ 2147483647 w 158"/>
              <a:gd name="T33" fmla="*/ 0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82"/>
              <a:gd name="T53" fmla="*/ 158 w 158"/>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82">
                <a:moveTo>
                  <a:pt x="33" y="0"/>
                </a:moveTo>
                <a:lnTo>
                  <a:pt x="0" y="50"/>
                </a:lnTo>
                <a:lnTo>
                  <a:pt x="36" y="115"/>
                </a:lnTo>
                <a:lnTo>
                  <a:pt x="14" y="132"/>
                </a:lnTo>
                <a:lnTo>
                  <a:pt x="23" y="282"/>
                </a:lnTo>
                <a:lnTo>
                  <a:pt x="112" y="260"/>
                </a:lnTo>
                <a:lnTo>
                  <a:pt x="135" y="260"/>
                </a:lnTo>
                <a:lnTo>
                  <a:pt x="148" y="244"/>
                </a:lnTo>
                <a:lnTo>
                  <a:pt x="148" y="217"/>
                </a:lnTo>
                <a:lnTo>
                  <a:pt x="158" y="199"/>
                </a:lnTo>
                <a:lnTo>
                  <a:pt x="109" y="178"/>
                </a:lnTo>
                <a:lnTo>
                  <a:pt x="45" y="13"/>
                </a:lnTo>
                <a:lnTo>
                  <a:pt x="33" y="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58" name="Freeform 63">
            <a:extLst>
              <a:ext uri="{FF2B5EF4-FFF2-40B4-BE49-F238E27FC236}">
                <a16:creationId xmlns:a16="http://schemas.microsoft.com/office/drawing/2014/main" id="{33D40DD5-6EC8-45AF-A7B2-3FDBA953ACF9}"/>
              </a:ext>
            </a:extLst>
          </p:cNvPr>
          <p:cNvSpPr>
            <a:spLocks/>
          </p:cNvSpPr>
          <p:nvPr/>
        </p:nvSpPr>
        <p:spPr bwMode="auto">
          <a:xfrm>
            <a:off x="7876584" y="2402076"/>
            <a:ext cx="144463" cy="128587"/>
          </a:xfrm>
          <a:custGeom>
            <a:avLst/>
            <a:gdLst>
              <a:gd name="T0" fmla="*/ 2147483647 w 76"/>
              <a:gd name="T1" fmla="*/ 0 h 62"/>
              <a:gd name="T2" fmla="*/ 2147483647 w 76"/>
              <a:gd name="T3" fmla="*/ 2147483647 h 62"/>
              <a:gd name="T4" fmla="*/ 2147483647 w 76"/>
              <a:gd name="T5" fmla="*/ 2147483647 h 62"/>
              <a:gd name="T6" fmla="*/ 0 w 76"/>
              <a:gd name="T7" fmla="*/ 2147483647 h 62"/>
              <a:gd name="T8" fmla="*/ 0 w 76"/>
              <a:gd name="T9" fmla="*/ 2147483647 h 62"/>
              <a:gd name="T10" fmla="*/ 2147483647 w 76"/>
              <a:gd name="T11" fmla="*/ 0 h 62"/>
              <a:gd name="T12" fmla="*/ 2147483647 w 76"/>
              <a:gd name="T13" fmla="*/ 2147483647 h 62"/>
              <a:gd name="T14" fmla="*/ 2147483647 w 76"/>
              <a:gd name="T15" fmla="*/ 2147483647 h 62"/>
              <a:gd name="T16" fmla="*/ 2147483647 w 76"/>
              <a:gd name="T17" fmla="*/ 2147483647 h 62"/>
              <a:gd name="T18" fmla="*/ 2147483647 w 76"/>
              <a:gd name="T19" fmla="*/ 2147483647 h 62"/>
              <a:gd name="T20" fmla="*/ 0 w 76"/>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2"/>
              <a:gd name="T35" fmla="*/ 76 w 76"/>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2">
                <a:moveTo>
                  <a:pt x="0" y="10"/>
                </a:moveTo>
                <a:lnTo>
                  <a:pt x="32" y="0"/>
                </a:lnTo>
                <a:lnTo>
                  <a:pt x="76" y="32"/>
                </a:lnTo>
                <a:lnTo>
                  <a:pt x="67" y="40"/>
                </a:lnTo>
                <a:lnTo>
                  <a:pt x="46" y="40"/>
                </a:lnTo>
                <a:lnTo>
                  <a:pt x="35" y="62"/>
                </a:lnTo>
                <a:lnTo>
                  <a:pt x="0" y="10"/>
                </a:lnTo>
                <a:close/>
              </a:path>
            </a:pathLst>
          </a:custGeom>
          <a:solidFill>
            <a:srgbClr val="5383B7"/>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59" name="Freeform 64">
            <a:extLst>
              <a:ext uri="{FF2B5EF4-FFF2-40B4-BE49-F238E27FC236}">
                <a16:creationId xmlns:a16="http://schemas.microsoft.com/office/drawing/2014/main" id="{0A676415-7D9A-4BE2-8C06-B3257D1A7CA1}"/>
              </a:ext>
            </a:extLst>
          </p:cNvPr>
          <p:cNvSpPr>
            <a:spLocks/>
          </p:cNvSpPr>
          <p:nvPr/>
        </p:nvSpPr>
        <p:spPr bwMode="auto">
          <a:xfrm>
            <a:off x="7554322" y="3383151"/>
            <a:ext cx="77787" cy="141287"/>
          </a:xfrm>
          <a:custGeom>
            <a:avLst/>
            <a:gdLst>
              <a:gd name="T0" fmla="*/ 2147483647 w 41"/>
              <a:gd name="T1" fmla="*/ 0 h 70"/>
              <a:gd name="T2" fmla="*/ 2147483647 w 41"/>
              <a:gd name="T3" fmla="*/ 2147483647 h 70"/>
              <a:gd name="T4" fmla="*/ 2147483647 w 41"/>
              <a:gd name="T5" fmla="*/ 2147483647 h 70"/>
              <a:gd name="T6" fmla="*/ 0 w 41"/>
              <a:gd name="T7" fmla="*/ 2147483647 h 70"/>
              <a:gd name="T8" fmla="*/ 0 w 41"/>
              <a:gd name="T9" fmla="*/ 2147483647 h 70"/>
              <a:gd name="T10" fmla="*/ 2147483647 w 41"/>
              <a:gd name="T11" fmla="*/ 0 h 70"/>
              <a:gd name="T12" fmla="*/ 2147483647 w 41"/>
              <a:gd name="T13" fmla="*/ 2147483647 h 70"/>
              <a:gd name="T14" fmla="*/ 2147483647 w 41"/>
              <a:gd name="T15" fmla="*/ 2147483647 h 70"/>
              <a:gd name="T16" fmla="*/ 0 w 41"/>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70"/>
              <a:gd name="T29" fmla="*/ 41 w 41"/>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70">
                <a:moveTo>
                  <a:pt x="0" y="6"/>
                </a:moveTo>
                <a:lnTo>
                  <a:pt x="41" y="0"/>
                </a:lnTo>
                <a:lnTo>
                  <a:pt x="18" y="70"/>
                </a:lnTo>
                <a:lnTo>
                  <a:pt x="2" y="69"/>
                </a:lnTo>
                <a:lnTo>
                  <a:pt x="0" y="6"/>
                </a:lnTo>
                <a:close/>
              </a:path>
            </a:pathLst>
          </a:custGeom>
          <a:solidFill>
            <a:srgbClr val="5383B7"/>
          </a:solidFill>
          <a:ln w="12701">
            <a:solidFill>
              <a:srgbClr val="000000"/>
            </a:solidFill>
            <a:round/>
            <a:headEnd/>
            <a:tailEnd/>
          </a:ln>
          <a:extLst/>
        </p:spPr>
        <p:txBody>
          <a:bodyPr/>
          <a:lstStyle/>
          <a:p>
            <a:endParaRPr lang="en-US" sz="1000">
              <a:solidFill>
                <a:schemeClr val="bg1"/>
              </a:solidFill>
            </a:endParaRPr>
          </a:p>
        </p:txBody>
      </p:sp>
      <p:sp>
        <p:nvSpPr>
          <p:cNvPr id="60" name="Text Box 134">
            <a:extLst>
              <a:ext uri="{FF2B5EF4-FFF2-40B4-BE49-F238E27FC236}">
                <a16:creationId xmlns:a16="http://schemas.microsoft.com/office/drawing/2014/main" id="{131D3C49-5DAA-40A7-B736-FF5BA704407F}"/>
              </a:ext>
            </a:extLst>
          </p:cNvPr>
          <p:cNvSpPr txBox="1">
            <a:spLocks noChangeArrowheads="1"/>
          </p:cNvSpPr>
          <p:nvPr/>
        </p:nvSpPr>
        <p:spPr bwMode="auto">
          <a:xfrm>
            <a:off x="997947" y="15162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WA</a:t>
            </a:r>
          </a:p>
        </p:txBody>
      </p:sp>
      <p:sp>
        <p:nvSpPr>
          <p:cNvPr id="61" name="Text Box 135">
            <a:extLst>
              <a:ext uri="{FF2B5EF4-FFF2-40B4-BE49-F238E27FC236}">
                <a16:creationId xmlns:a16="http://schemas.microsoft.com/office/drawing/2014/main" id="{3C34BBB7-FCDC-49E0-8F74-A1BD8A8937E6}"/>
              </a:ext>
            </a:extLst>
          </p:cNvPr>
          <p:cNvSpPr txBox="1">
            <a:spLocks noChangeArrowheads="1"/>
          </p:cNvSpPr>
          <p:nvPr/>
        </p:nvSpPr>
        <p:spPr bwMode="auto">
          <a:xfrm>
            <a:off x="769347" y="22020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OR</a:t>
            </a:r>
          </a:p>
        </p:txBody>
      </p:sp>
      <p:sp>
        <p:nvSpPr>
          <p:cNvPr id="62" name="Text Box 136">
            <a:extLst>
              <a:ext uri="{FF2B5EF4-FFF2-40B4-BE49-F238E27FC236}">
                <a16:creationId xmlns:a16="http://schemas.microsoft.com/office/drawing/2014/main" id="{8B4DA08A-92AA-475B-A45C-65F54E5BE8E1}"/>
              </a:ext>
            </a:extLst>
          </p:cNvPr>
          <p:cNvSpPr txBox="1">
            <a:spLocks noChangeArrowheads="1"/>
          </p:cNvSpPr>
          <p:nvPr/>
        </p:nvSpPr>
        <p:spPr bwMode="auto">
          <a:xfrm>
            <a:off x="2369547" y="183057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MT</a:t>
            </a:r>
          </a:p>
        </p:txBody>
      </p:sp>
      <p:sp>
        <p:nvSpPr>
          <p:cNvPr id="63" name="Text Box 137">
            <a:extLst>
              <a:ext uri="{FF2B5EF4-FFF2-40B4-BE49-F238E27FC236}">
                <a16:creationId xmlns:a16="http://schemas.microsoft.com/office/drawing/2014/main" id="{AAE16F75-CD5A-4CC1-8ECC-3C70990B1107}"/>
              </a:ext>
            </a:extLst>
          </p:cNvPr>
          <p:cNvSpPr txBox="1">
            <a:spLocks noChangeArrowheads="1"/>
          </p:cNvSpPr>
          <p:nvPr/>
        </p:nvSpPr>
        <p:spPr bwMode="auto">
          <a:xfrm>
            <a:off x="1728197" y="2436207"/>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Bef>
                <a:spcPts val="100"/>
              </a:spcBef>
            </a:pPr>
            <a:r>
              <a:rPr lang="en-US" altLang="en-US" sz="1000" b="1" dirty="0">
                <a:solidFill>
                  <a:schemeClr val="bg1"/>
                </a:solidFill>
                <a:latin typeface="+mn-lt"/>
              </a:rPr>
              <a:t>ID</a:t>
            </a:r>
          </a:p>
        </p:txBody>
      </p:sp>
      <p:sp>
        <p:nvSpPr>
          <p:cNvPr id="64" name="Text Box 138">
            <a:extLst>
              <a:ext uri="{FF2B5EF4-FFF2-40B4-BE49-F238E27FC236}">
                <a16:creationId xmlns:a16="http://schemas.microsoft.com/office/drawing/2014/main" id="{632483C9-3CEF-49E1-989E-FA7286A767FE}"/>
              </a:ext>
            </a:extLst>
          </p:cNvPr>
          <p:cNvSpPr txBox="1">
            <a:spLocks noChangeArrowheads="1"/>
          </p:cNvSpPr>
          <p:nvPr/>
        </p:nvSpPr>
        <p:spPr bwMode="auto">
          <a:xfrm>
            <a:off x="2521947" y="2659251"/>
            <a:ext cx="609600" cy="246221"/>
          </a:xfrm>
          <a:prstGeom prst="rect">
            <a:avLst/>
          </a:prstGeom>
          <a:noFill/>
          <a:ln w="9525">
            <a:noFill/>
            <a:miter lim="800000"/>
            <a:headEnd/>
            <a:tailEnd/>
          </a:ln>
        </p:spPr>
        <p:txBody>
          <a:bodyPr anchorCtr="1">
            <a:spAutoFit/>
          </a:bodyPr>
          <a:lstStyle/>
          <a:p>
            <a:pPr algn="ctr">
              <a:spcBef>
                <a:spcPts val="800"/>
              </a:spcBef>
              <a:defRPr/>
            </a:pPr>
            <a:r>
              <a:rPr lang="en-US" sz="1000" b="1">
                <a:solidFill>
                  <a:schemeClr val="bg1"/>
                </a:solidFill>
                <a:ea typeface="ＭＳ Ｐゴシック" pitchFamily="34" charset="-128"/>
                <a:cs typeface="Arial" pitchFamily="34" charset="0"/>
              </a:rPr>
              <a:t>WY</a:t>
            </a:r>
          </a:p>
        </p:txBody>
      </p:sp>
      <p:sp>
        <p:nvSpPr>
          <p:cNvPr id="65" name="Text Box 139">
            <a:extLst>
              <a:ext uri="{FF2B5EF4-FFF2-40B4-BE49-F238E27FC236}">
                <a16:creationId xmlns:a16="http://schemas.microsoft.com/office/drawing/2014/main" id="{A55CBF1F-E4E7-48BD-8943-EAC1AE558576}"/>
              </a:ext>
            </a:extLst>
          </p:cNvPr>
          <p:cNvSpPr txBox="1">
            <a:spLocks noChangeArrowheads="1"/>
          </p:cNvSpPr>
          <p:nvPr/>
        </p:nvSpPr>
        <p:spPr bwMode="auto">
          <a:xfrm>
            <a:off x="1912347" y="33450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UT</a:t>
            </a:r>
          </a:p>
        </p:txBody>
      </p:sp>
      <p:sp>
        <p:nvSpPr>
          <p:cNvPr id="66" name="Text Box 141">
            <a:extLst>
              <a:ext uri="{FF2B5EF4-FFF2-40B4-BE49-F238E27FC236}">
                <a16:creationId xmlns:a16="http://schemas.microsoft.com/office/drawing/2014/main" id="{DF3645E2-8FA0-48E8-8260-8720DE9CCB01}"/>
              </a:ext>
            </a:extLst>
          </p:cNvPr>
          <p:cNvSpPr txBox="1">
            <a:spLocks noChangeArrowheads="1"/>
          </p:cNvSpPr>
          <p:nvPr/>
        </p:nvSpPr>
        <p:spPr bwMode="auto">
          <a:xfrm>
            <a:off x="616947" y="374316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CA</a:t>
            </a:r>
          </a:p>
        </p:txBody>
      </p:sp>
      <p:sp>
        <p:nvSpPr>
          <p:cNvPr id="67" name="Text Box 142">
            <a:extLst>
              <a:ext uri="{FF2B5EF4-FFF2-40B4-BE49-F238E27FC236}">
                <a16:creationId xmlns:a16="http://schemas.microsoft.com/office/drawing/2014/main" id="{D950D087-3B82-40C7-A19E-097E6B32EB3F}"/>
              </a:ext>
            </a:extLst>
          </p:cNvPr>
          <p:cNvSpPr txBox="1">
            <a:spLocks noChangeArrowheads="1"/>
          </p:cNvSpPr>
          <p:nvPr/>
        </p:nvSpPr>
        <p:spPr bwMode="auto">
          <a:xfrm>
            <a:off x="1150347" y="32688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NV</a:t>
            </a:r>
          </a:p>
        </p:txBody>
      </p:sp>
      <p:sp>
        <p:nvSpPr>
          <p:cNvPr id="68" name="Text Box 143">
            <a:extLst>
              <a:ext uri="{FF2B5EF4-FFF2-40B4-BE49-F238E27FC236}">
                <a16:creationId xmlns:a16="http://schemas.microsoft.com/office/drawing/2014/main" id="{7C66E468-F367-40A0-A4C1-9C10EB049251}"/>
              </a:ext>
            </a:extLst>
          </p:cNvPr>
          <p:cNvSpPr txBox="1">
            <a:spLocks noChangeArrowheads="1"/>
          </p:cNvSpPr>
          <p:nvPr/>
        </p:nvSpPr>
        <p:spPr bwMode="auto">
          <a:xfrm>
            <a:off x="1799244" y="437916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AZ</a:t>
            </a:r>
          </a:p>
        </p:txBody>
      </p:sp>
      <p:sp>
        <p:nvSpPr>
          <p:cNvPr id="69" name="Text Box 145">
            <a:extLst>
              <a:ext uri="{FF2B5EF4-FFF2-40B4-BE49-F238E27FC236}">
                <a16:creationId xmlns:a16="http://schemas.microsoft.com/office/drawing/2014/main" id="{5F304868-8573-44BB-A2A4-CCA52C231810}"/>
              </a:ext>
            </a:extLst>
          </p:cNvPr>
          <p:cNvSpPr txBox="1">
            <a:spLocks noChangeArrowheads="1"/>
          </p:cNvSpPr>
          <p:nvPr/>
        </p:nvSpPr>
        <p:spPr bwMode="auto">
          <a:xfrm>
            <a:off x="2826747" y="34974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CO</a:t>
            </a:r>
          </a:p>
        </p:txBody>
      </p:sp>
      <p:sp>
        <p:nvSpPr>
          <p:cNvPr id="70" name="Text Box 146">
            <a:extLst>
              <a:ext uri="{FF2B5EF4-FFF2-40B4-BE49-F238E27FC236}">
                <a16:creationId xmlns:a16="http://schemas.microsoft.com/office/drawing/2014/main" id="{F625787D-A1B0-4275-8276-23A05A3875C6}"/>
              </a:ext>
            </a:extLst>
          </p:cNvPr>
          <p:cNvSpPr txBox="1">
            <a:spLocks noChangeArrowheads="1"/>
          </p:cNvSpPr>
          <p:nvPr/>
        </p:nvSpPr>
        <p:spPr bwMode="auto">
          <a:xfrm>
            <a:off x="2767657" y="4411851"/>
            <a:ext cx="609600" cy="369887"/>
          </a:xfrm>
          <a:prstGeom prst="rect">
            <a:avLst/>
          </a:prstGeom>
          <a:noFill/>
          <a:ln w="9525">
            <a:noFill/>
            <a:miter lim="800000"/>
            <a:headEnd/>
            <a:tailEnd/>
          </a:ln>
        </p:spPr>
        <p:txBody>
          <a:bodyPr/>
          <a:lstStyle/>
          <a:p>
            <a:pPr>
              <a:spcBef>
                <a:spcPts val="100"/>
              </a:spcBef>
              <a:defRPr/>
            </a:pPr>
            <a:r>
              <a:rPr lang="en-US" sz="1000" b="1" dirty="0">
                <a:solidFill>
                  <a:schemeClr val="bg1"/>
                </a:solidFill>
                <a:ea typeface="ＭＳ Ｐゴシック" pitchFamily="34" charset="-128"/>
                <a:cs typeface="Arial" pitchFamily="34" charset="0"/>
              </a:rPr>
              <a:t>NM</a:t>
            </a:r>
          </a:p>
        </p:txBody>
      </p:sp>
      <p:sp>
        <p:nvSpPr>
          <p:cNvPr id="71" name="Text Box 147">
            <a:extLst>
              <a:ext uri="{FF2B5EF4-FFF2-40B4-BE49-F238E27FC236}">
                <a16:creationId xmlns:a16="http://schemas.microsoft.com/office/drawing/2014/main" id="{86E82D84-C8D9-4EBA-96D0-8947CFB31040}"/>
              </a:ext>
            </a:extLst>
          </p:cNvPr>
          <p:cNvSpPr txBox="1">
            <a:spLocks noChangeArrowheads="1"/>
          </p:cNvSpPr>
          <p:nvPr/>
        </p:nvSpPr>
        <p:spPr bwMode="auto">
          <a:xfrm>
            <a:off x="3817347" y="51738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TX</a:t>
            </a:r>
          </a:p>
        </p:txBody>
      </p:sp>
      <p:sp>
        <p:nvSpPr>
          <p:cNvPr id="72" name="Text Box 148">
            <a:extLst>
              <a:ext uri="{FF2B5EF4-FFF2-40B4-BE49-F238E27FC236}">
                <a16:creationId xmlns:a16="http://schemas.microsoft.com/office/drawing/2014/main" id="{38B163D8-A59B-4595-B40B-347D475AAFE2}"/>
              </a:ext>
            </a:extLst>
          </p:cNvPr>
          <p:cNvSpPr txBox="1">
            <a:spLocks noChangeArrowheads="1"/>
          </p:cNvSpPr>
          <p:nvPr/>
        </p:nvSpPr>
        <p:spPr bwMode="auto">
          <a:xfrm>
            <a:off x="4045947" y="42594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OK</a:t>
            </a:r>
          </a:p>
        </p:txBody>
      </p:sp>
      <p:sp>
        <p:nvSpPr>
          <p:cNvPr id="73" name="Text Box 149">
            <a:extLst>
              <a:ext uri="{FF2B5EF4-FFF2-40B4-BE49-F238E27FC236}">
                <a16:creationId xmlns:a16="http://schemas.microsoft.com/office/drawing/2014/main" id="{0A176183-790C-42F5-A744-2A24757EF061}"/>
              </a:ext>
            </a:extLst>
          </p:cNvPr>
          <p:cNvSpPr txBox="1">
            <a:spLocks noChangeArrowheads="1"/>
          </p:cNvSpPr>
          <p:nvPr/>
        </p:nvSpPr>
        <p:spPr bwMode="auto">
          <a:xfrm>
            <a:off x="4807947" y="50214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LA</a:t>
            </a:r>
          </a:p>
        </p:txBody>
      </p:sp>
      <p:sp>
        <p:nvSpPr>
          <p:cNvPr id="74" name="Text Box 150">
            <a:extLst>
              <a:ext uri="{FF2B5EF4-FFF2-40B4-BE49-F238E27FC236}">
                <a16:creationId xmlns:a16="http://schemas.microsoft.com/office/drawing/2014/main" id="{B967F969-1002-4BB2-8F71-A27C59321D0B}"/>
              </a:ext>
            </a:extLst>
          </p:cNvPr>
          <p:cNvSpPr txBox="1">
            <a:spLocks noChangeArrowheads="1"/>
          </p:cNvSpPr>
          <p:nvPr/>
        </p:nvSpPr>
        <p:spPr bwMode="auto">
          <a:xfrm>
            <a:off x="5209584" y="4692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MS</a:t>
            </a:r>
          </a:p>
        </p:txBody>
      </p:sp>
      <p:sp>
        <p:nvSpPr>
          <p:cNvPr id="75" name="Text Box 187">
            <a:extLst>
              <a:ext uri="{FF2B5EF4-FFF2-40B4-BE49-F238E27FC236}">
                <a16:creationId xmlns:a16="http://schemas.microsoft.com/office/drawing/2014/main" id="{F9F5BD97-CA56-4AC9-9E9A-3F75A6490DC5}"/>
              </a:ext>
            </a:extLst>
          </p:cNvPr>
          <p:cNvSpPr txBox="1">
            <a:spLocks noChangeArrowheads="1"/>
          </p:cNvSpPr>
          <p:nvPr/>
        </p:nvSpPr>
        <p:spPr bwMode="auto">
          <a:xfrm>
            <a:off x="3609384" y="1797238"/>
            <a:ext cx="609600" cy="246221"/>
          </a:xfrm>
          <a:prstGeom prst="rect">
            <a:avLst/>
          </a:prstGeom>
          <a:noFill/>
          <a:ln w="9525">
            <a:noFill/>
            <a:miter lim="800000"/>
            <a:headEnd/>
            <a:tailEnd/>
          </a:ln>
        </p:spPr>
        <p:txBody>
          <a:bodyPr anchorCtr="1">
            <a:spAutoFit/>
          </a:bodyPr>
          <a:lstStyle/>
          <a:p>
            <a:pPr algn="ctr">
              <a:spcBef>
                <a:spcPts val="800"/>
              </a:spcBef>
              <a:defRPr/>
            </a:pPr>
            <a:r>
              <a:rPr lang="en-US" sz="1000" b="1" dirty="0">
                <a:solidFill>
                  <a:schemeClr val="bg1"/>
                </a:solidFill>
                <a:ea typeface="ＭＳ Ｐゴシック" pitchFamily="34" charset="-128"/>
                <a:cs typeface="Arial" pitchFamily="34" charset="0"/>
              </a:rPr>
              <a:t>ND</a:t>
            </a:r>
          </a:p>
        </p:txBody>
      </p:sp>
      <p:sp>
        <p:nvSpPr>
          <p:cNvPr id="76" name="Text Box 188">
            <a:extLst>
              <a:ext uri="{FF2B5EF4-FFF2-40B4-BE49-F238E27FC236}">
                <a16:creationId xmlns:a16="http://schemas.microsoft.com/office/drawing/2014/main" id="{85BA9CF9-2628-492D-85D1-2A266F169778}"/>
              </a:ext>
            </a:extLst>
          </p:cNvPr>
          <p:cNvSpPr txBox="1">
            <a:spLocks noChangeArrowheads="1"/>
          </p:cNvSpPr>
          <p:nvPr/>
        </p:nvSpPr>
        <p:spPr bwMode="auto">
          <a:xfrm>
            <a:off x="3609384" y="238817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SD</a:t>
            </a:r>
          </a:p>
        </p:txBody>
      </p:sp>
      <p:sp>
        <p:nvSpPr>
          <p:cNvPr id="77" name="Text Box 189">
            <a:extLst>
              <a:ext uri="{FF2B5EF4-FFF2-40B4-BE49-F238E27FC236}">
                <a16:creationId xmlns:a16="http://schemas.microsoft.com/office/drawing/2014/main" id="{5CD75FBF-BF86-466C-A80A-3E02A4B8A578}"/>
              </a:ext>
            </a:extLst>
          </p:cNvPr>
          <p:cNvSpPr txBox="1">
            <a:spLocks noChangeArrowheads="1"/>
          </p:cNvSpPr>
          <p:nvPr/>
        </p:nvSpPr>
        <p:spPr bwMode="auto">
          <a:xfrm>
            <a:off x="3609384" y="30164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NE</a:t>
            </a:r>
          </a:p>
        </p:txBody>
      </p:sp>
      <p:sp>
        <p:nvSpPr>
          <p:cNvPr id="78" name="Text Box 190">
            <a:extLst>
              <a:ext uri="{FF2B5EF4-FFF2-40B4-BE49-F238E27FC236}">
                <a16:creationId xmlns:a16="http://schemas.microsoft.com/office/drawing/2014/main" id="{2F7CDC34-E313-4BE5-B30F-C9A09C5AACA1}"/>
              </a:ext>
            </a:extLst>
          </p:cNvPr>
          <p:cNvSpPr txBox="1">
            <a:spLocks noChangeArrowheads="1"/>
          </p:cNvSpPr>
          <p:nvPr/>
        </p:nvSpPr>
        <p:spPr bwMode="auto">
          <a:xfrm>
            <a:off x="3837984" y="36260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KS</a:t>
            </a:r>
          </a:p>
        </p:txBody>
      </p:sp>
      <p:sp>
        <p:nvSpPr>
          <p:cNvPr id="79" name="Text Box 191">
            <a:extLst>
              <a:ext uri="{FF2B5EF4-FFF2-40B4-BE49-F238E27FC236}">
                <a16:creationId xmlns:a16="http://schemas.microsoft.com/office/drawing/2014/main" id="{EA70F161-C6BE-4B90-9A5A-8EA3A2F6102C}"/>
              </a:ext>
            </a:extLst>
          </p:cNvPr>
          <p:cNvSpPr txBox="1">
            <a:spLocks noChangeArrowheads="1"/>
          </p:cNvSpPr>
          <p:nvPr/>
        </p:nvSpPr>
        <p:spPr bwMode="auto">
          <a:xfrm>
            <a:off x="4371384" y="2025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MN</a:t>
            </a:r>
          </a:p>
        </p:txBody>
      </p:sp>
      <p:sp>
        <p:nvSpPr>
          <p:cNvPr id="80" name="Text Box 192">
            <a:extLst>
              <a:ext uri="{FF2B5EF4-FFF2-40B4-BE49-F238E27FC236}">
                <a16:creationId xmlns:a16="http://schemas.microsoft.com/office/drawing/2014/main" id="{770133B3-8C0D-43D9-99CE-772759BA5D28}"/>
              </a:ext>
            </a:extLst>
          </p:cNvPr>
          <p:cNvSpPr txBox="1">
            <a:spLocks noChangeArrowheads="1"/>
          </p:cNvSpPr>
          <p:nvPr/>
        </p:nvSpPr>
        <p:spPr bwMode="auto">
          <a:xfrm>
            <a:off x="4523784" y="2864038"/>
            <a:ext cx="609600" cy="246221"/>
          </a:xfrm>
          <a:prstGeom prst="rect">
            <a:avLst/>
          </a:prstGeom>
          <a:noFill/>
          <a:ln w="9525">
            <a:noFill/>
            <a:miter lim="800000"/>
            <a:headEnd/>
            <a:tailEnd/>
          </a:ln>
        </p:spPr>
        <p:txBody>
          <a:bodyPr anchorCtr="1">
            <a:spAutoFit/>
          </a:bodyPr>
          <a:lstStyle/>
          <a:p>
            <a:pPr algn="ctr">
              <a:spcBef>
                <a:spcPts val="800"/>
              </a:spcBef>
              <a:defRPr/>
            </a:pPr>
            <a:r>
              <a:rPr lang="en-US" sz="1000" b="1">
                <a:solidFill>
                  <a:schemeClr val="bg1"/>
                </a:solidFill>
                <a:ea typeface="ＭＳ Ｐゴシック" pitchFamily="34" charset="-128"/>
                <a:cs typeface="Arial" pitchFamily="34" charset="0"/>
              </a:rPr>
              <a:t>IA</a:t>
            </a:r>
          </a:p>
        </p:txBody>
      </p:sp>
      <p:sp>
        <p:nvSpPr>
          <p:cNvPr id="81" name="Text Box 193">
            <a:extLst>
              <a:ext uri="{FF2B5EF4-FFF2-40B4-BE49-F238E27FC236}">
                <a16:creationId xmlns:a16="http://schemas.microsoft.com/office/drawing/2014/main" id="{AAB7A3EB-9163-49F0-B05D-C5AA28542853}"/>
              </a:ext>
            </a:extLst>
          </p:cNvPr>
          <p:cNvSpPr txBox="1">
            <a:spLocks noChangeArrowheads="1"/>
          </p:cNvSpPr>
          <p:nvPr/>
        </p:nvSpPr>
        <p:spPr bwMode="auto">
          <a:xfrm>
            <a:off x="4722839" y="36260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MO</a:t>
            </a:r>
          </a:p>
        </p:txBody>
      </p:sp>
      <p:sp>
        <p:nvSpPr>
          <p:cNvPr id="82" name="Text Box 194">
            <a:extLst>
              <a:ext uri="{FF2B5EF4-FFF2-40B4-BE49-F238E27FC236}">
                <a16:creationId xmlns:a16="http://schemas.microsoft.com/office/drawing/2014/main" id="{94A62CA2-9849-4323-9FB4-9EFA23450F35}"/>
              </a:ext>
            </a:extLst>
          </p:cNvPr>
          <p:cNvSpPr txBox="1">
            <a:spLocks noChangeArrowheads="1"/>
          </p:cNvSpPr>
          <p:nvPr/>
        </p:nvSpPr>
        <p:spPr bwMode="auto">
          <a:xfrm>
            <a:off x="4752384" y="4311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AR</a:t>
            </a:r>
          </a:p>
        </p:txBody>
      </p:sp>
      <p:sp>
        <p:nvSpPr>
          <p:cNvPr id="83" name="Text Box 195">
            <a:extLst>
              <a:ext uri="{FF2B5EF4-FFF2-40B4-BE49-F238E27FC236}">
                <a16:creationId xmlns:a16="http://schemas.microsoft.com/office/drawing/2014/main" id="{05B23CAB-0360-4FC5-8388-ACE6F0CFDCD9}"/>
              </a:ext>
            </a:extLst>
          </p:cNvPr>
          <p:cNvSpPr txBox="1">
            <a:spLocks noChangeArrowheads="1"/>
          </p:cNvSpPr>
          <p:nvPr/>
        </p:nvSpPr>
        <p:spPr bwMode="auto">
          <a:xfrm>
            <a:off x="4980984" y="2330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WI</a:t>
            </a:r>
          </a:p>
        </p:txBody>
      </p:sp>
      <p:sp>
        <p:nvSpPr>
          <p:cNvPr id="84" name="Text Box 196">
            <a:extLst>
              <a:ext uri="{FF2B5EF4-FFF2-40B4-BE49-F238E27FC236}">
                <a16:creationId xmlns:a16="http://schemas.microsoft.com/office/drawing/2014/main" id="{1E628FD1-B7EE-4C47-AA8B-4FB7E5343284}"/>
              </a:ext>
            </a:extLst>
          </p:cNvPr>
          <p:cNvSpPr txBox="1">
            <a:spLocks noChangeArrowheads="1"/>
          </p:cNvSpPr>
          <p:nvPr/>
        </p:nvSpPr>
        <p:spPr bwMode="auto">
          <a:xfrm>
            <a:off x="5133384" y="3168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IL</a:t>
            </a:r>
          </a:p>
        </p:txBody>
      </p:sp>
      <p:sp>
        <p:nvSpPr>
          <p:cNvPr id="85" name="Text Box 197">
            <a:extLst>
              <a:ext uri="{FF2B5EF4-FFF2-40B4-BE49-F238E27FC236}">
                <a16:creationId xmlns:a16="http://schemas.microsoft.com/office/drawing/2014/main" id="{1E0A34EA-5D80-4AFC-818A-3673A85449DE}"/>
              </a:ext>
            </a:extLst>
          </p:cNvPr>
          <p:cNvSpPr txBox="1">
            <a:spLocks noChangeArrowheads="1"/>
          </p:cNvSpPr>
          <p:nvPr/>
        </p:nvSpPr>
        <p:spPr bwMode="auto">
          <a:xfrm>
            <a:off x="5590584" y="3168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IN</a:t>
            </a:r>
          </a:p>
        </p:txBody>
      </p:sp>
      <p:sp>
        <p:nvSpPr>
          <p:cNvPr id="86" name="Text Box 198">
            <a:extLst>
              <a:ext uri="{FF2B5EF4-FFF2-40B4-BE49-F238E27FC236}">
                <a16:creationId xmlns:a16="http://schemas.microsoft.com/office/drawing/2014/main" id="{977888F2-1362-4B3F-AF50-B67A13C80B15}"/>
              </a:ext>
            </a:extLst>
          </p:cNvPr>
          <p:cNvSpPr txBox="1">
            <a:spLocks noChangeArrowheads="1"/>
          </p:cNvSpPr>
          <p:nvPr/>
        </p:nvSpPr>
        <p:spPr bwMode="auto">
          <a:xfrm>
            <a:off x="5742984" y="249392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MI</a:t>
            </a:r>
          </a:p>
        </p:txBody>
      </p:sp>
      <p:sp>
        <p:nvSpPr>
          <p:cNvPr id="87" name="Text Box 199">
            <a:extLst>
              <a:ext uri="{FF2B5EF4-FFF2-40B4-BE49-F238E27FC236}">
                <a16:creationId xmlns:a16="http://schemas.microsoft.com/office/drawing/2014/main" id="{B4F448EA-FF8D-442F-9E9B-2E30428A01A0}"/>
              </a:ext>
            </a:extLst>
          </p:cNvPr>
          <p:cNvSpPr txBox="1">
            <a:spLocks noChangeArrowheads="1"/>
          </p:cNvSpPr>
          <p:nvPr/>
        </p:nvSpPr>
        <p:spPr bwMode="auto">
          <a:xfrm>
            <a:off x="5895384" y="3674245"/>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KY</a:t>
            </a:r>
          </a:p>
        </p:txBody>
      </p:sp>
      <p:sp>
        <p:nvSpPr>
          <p:cNvPr id="88" name="Text Box 200">
            <a:extLst>
              <a:ext uri="{FF2B5EF4-FFF2-40B4-BE49-F238E27FC236}">
                <a16:creationId xmlns:a16="http://schemas.microsoft.com/office/drawing/2014/main" id="{09A97C9C-413E-4E3A-A7CA-1E141A641DA8}"/>
              </a:ext>
            </a:extLst>
          </p:cNvPr>
          <p:cNvSpPr txBox="1">
            <a:spLocks noChangeArrowheads="1"/>
          </p:cNvSpPr>
          <p:nvPr/>
        </p:nvSpPr>
        <p:spPr bwMode="auto">
          <a:xfrm>
            <a:off x="6095409" y="302120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OH</a:t>
            </a:r>
          </a:p>
        </p:txBody>
      </p:sp>
      <p:sp>
        <p:nvSpPr>
          <p:cNvPr id="89" name="Text Box 201">
            <a:extLst>
              <a:ext uri="{FF2B5EF4-FFF2-40B4-BE49-F238E27FC236}">
                <a16:creationId xmlns:a16="http://schemas.microsoft.com/office/drawing/2014/main" id="{7DF15608-191B-4231-B500-2623431695E8}"/>
              </a:ext>
            </a:extLst>
          </p:cNvPr>
          <p:cNvSpPr txBox="1">
            <a:spLocks noChangeArrowheads="1"/>
          </p:cNvSpPr>
          <p:nvPr/>
        </p:nvSpPr>
        <p:spPr bwMode="auto">
          <a:xfrm>
            <a:off x="6428784" y="33212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WV</a:t>
            </a:r>
          </a:p>
        </p:txBody>
      </p:sp>
      <p:sp>
        <p:nvSpPr>
          <p:cNvPr id="90" name="Text Box 202">
            <a:extLst>
              <a:ext uri="{FF2B5EF4-FFF2-40B4-BE49-F238E27FC236}">
                <a16:creationId xmlns:a16="http://schemas.microsoft.com/office/drawing/2014/main" id="{70AB1DD2-BA83-454F-89DC-41E6CA4AC773}"/>
              </a:ext>
            </a:extLst>
          </p:cNvPr>
          <p:cNvSpPr txBox="1">
            <a:spLocks noChangeArrowheads="1"/>
          </p:cNvSpPr>
          <p:nvPr/>
        </p:nvSpPr>
        <p:spPr bwMode="auto">
          <a:xfrm>
            <a:off x="7724184" y="14924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ME</a:t>
            </a:r>
          </a:p>
        </p:txBody>
      </p:sp>
      <p:sp>
        <p:nvSpPr>
          <p:cNvPr id="91" name="Text Box 203">
            <a:extLst>
              <a:ext uri="{FF2B5EF4-FFF2-40B4-BE49-F238E27FC236}">
                <a16:creationId xmlns:a16="http://schemas.microsoft.com/office/drawing/2014/main" id="{EAA63C73-E077-4BCD-B061-C4A1C8CE69C3}"/>
              </a:ext>
            </a:extLst>
          </p:cNvPr>
          <p:cNvSpPr txBox="1">
            <a:spLocks noChangeArrowheads="1"/>
          </p:cNvSpPr>
          <p:nvPr/>
        </p:nvSpPr>
        <p:spPr bwMode="auto">
          <a:xfrm>
            <a:off x="7038384" y="22544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NY</a:t>
            </a:r>
          </a:p>
        </p:txBody>
      </p:sp>
      <p:sp>
        <p:nvSpPr>
          <p:cNvPr id="92" name="Text Box 204">
            <a:extLst>
              <a:ext uri="{FF2B5EF4-FFF2-40B4-BE49-F238E27FC236}">
                <a16:creationId xmlns:a16="http://schemas.microsoft.com/office/drawing/2014/main" id="{8B9CB3ED-7B1A-4CA9-9718-A5BE7D219C86}"/>
              </a:ext>
            </a:extLst>
          </p:cNvPr>
          <p:cNvSpPr txBox="1">
            <a:spLocks noChangeArrowheads="1"/>
          </p:cNvSpPr>
          <p:nvPr/>
        </p:nvSpPr>
        <p:spPr bwMode="auto">
          <a:xfrm>
            <a:off x="7339215" y="1874924"/>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VT</a:t>
            </a:r>
          </a:p>
        </p:txBody>
      </p:sp>
      <p:sp>
        <p:nvSpPr>
          <p:cNvPr id="93" name="Text Box 206">
            <a:extLst>
              <a:ext uri="{FF2B5EF4-FFF2-40B4-BE49-F238E27FC236}">
                <a16:creationId xmlns:a16="http://schemas.microsoft.com/office/drawing/2014/main" id="{4F77B33B-13EF-4439-A2BF-2DAAA2B254A8}"/>
              </a:ext>
            </a:extLst>
          </p:cNvPr>
          <p:cNvSpPr txBox="1">
            <a:spLocks noChangeArrowheads="1"/>
          </p:cNvSpPr>
          <p:nvPr/>
        </p:nvSpPr>
        <p:spPr bwMode="auto">
          <a:xfrm>
            <a:off x="7515799" y="2025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NH</a:t>
            </a:r>
          </a:p>
        </p:txBody>
      </p:sp>
      <p:sp>
        <p:nvSpPr>
          <p:cNvPr id="94" name="Text Box 208">
            <a:extLst>
              <a:ext uri="{FF2B5EF4-FFF2-40B4-BE49-F238E27FC236}">
                <a16:creationId xmlns:a16="http://schemas.microsoft.com/office/drawing/2014/main" id="{6529625F-0441-459E-B056-9E351E80A51B}"/>
              </a:ext>
            </a:extLst>
          </p:cNvPr>
          <p:cNvSpPr txBox="1">
            <a:spLocks noChangeArrowheads="1"/>
          </p:cNvSpPr>
          <p:nvPr/>
        </p:nvSpPr>
        <p:spPr bwMode="auto">
          <a:xfrm>
            <a:off x="7533903" y="223163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MA</a:t>
            </a:r>
          </a:p>
        </p:txBody>
      </p:sp>
      <p:sp>
        <p:nvSpPr>
          <p:cNvPr id="96" name="Text Box 213">
            <a:extLst>
              <a:ext uri="{FF2B5EF4-FFF2-40B4-BE49-F238E27FC236}">
                <a16:creationId xmlns:a16="http://schemas.microsoft.com/office/drawing/2014/main" id="{D243397E-F805-48B2-B078-9A372E9D8952}"/>
              </a:ext>
            </a:extLst>
          </p:cNvPr>
          <p:cNvSpPr txBox="1">
            <a:spLocks noChangeArrowheads="1"/>
          </p:cNvSpPr>
          <p:nvPr/>
        </p:nvSpPr>
        <p:spPr bwMode="auto">
          <a:xfrm>
            <a:off x="7489234" y="2410149"/>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CT</a:t>
            </a:r>
          </a:p>
        </p:txBody>
      </p:sp>
      <p:sp>
        <p:nvSpPr>
          <p:cNvPr id="97" name="Text Box 215">
            <a:extLst>
              <a:ext uri="{FF2B5EF4-FFF2-40B4-BE49-F238E27FC236}">
                <a16:creationId xmlns:a16="http://schemas.microsoft.com/office/drawing/2014/main" id="{CB703D81-DF8E-464C-A4D2-835ECC9DE764}"/>
              </a:ext>
            </a:extLst>
          </p:cNvPr>
          <p:cNvSpPr txBox="1">
            <a:spLocks noChangeArrowheads="1"/>
          </p:cNvSpPr>
          <p:nvPr/>
        </p:nvSpPr>
        <p:spPr bwMode="auto">
          <a:xfrm>
            <a:off x="7213009" y="2794029"/>
            <a:ext cx="838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NJ</a:t>
            </a:r>
          </a:p>
        </p:txBody>
      </p:sp>
      <p:sp>
        <p:nvSpPr>
          <p:cNvPr id="98" name="Text Box 217">
            <a:extLst>
              <a:ext uri="{FF2B5EF4-FFF2-40B4-BE49-F238E27FC236}">
                <a16:creationId xmlns:a16="http://schemas.microsoft.com/office/drawing/2014/main" id="{B17A3E62-06E1-419F-9742-553F10700865}"/>
              </a:ext>
            </a:extLst>
          </p:cNvPr>
          <p:cNvSpPr txBox="1">
            <a:spLocks noChangeArrowheads="1"/>
          </p:cNvSpPr>
          <p:nvPr/>
        </p:nvSpPr>
        <p:spPr bwMode="auto">
          <a:xfrm>
            <a:off x="6849472" y="2738626"/>
            <a:ext cx="609600" cy="24622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PA</a:t>
            </a:r>
          </a:p>
        </p:txBody>
      </p:sp>
      <p:sp>
        <p:nvSpPr>
          <p:cNvPr id="99" name="Text Box 218">
            <a:extLst>
              <a:ext uri="{FF2B5EF4-FFF2-40B4-BE49-F238E27FC236}">
                <a16:creationId xmlns:a16="http://schemas.microsoft.com/office/drawing/2014/main" id="{4661C753-19A7-4001-A233-A02D5E75E809}"/>
              </a:ext>
            </a:extLst>
          </p:cNvPr>
          <p:cNvSpPr txBox="1">
            <a:spLocks noChangeArrowheads="1"/>
          </p:cNvSpPr>
          <p:nvPr/>
        </p:nvSpPr>
        <p:spPr bwMode="auto">
          <a:xfrm>
            <a:off x="6885984" y="3473638"/>
            <a:ext cx="609600" cy="246221"/>
          </a:xfrm>
          <a:prstGeom prst="rect">
            <a:avLst/>
          </a:prstGeom>
          <a:noFill/>
          <a:ln>
            <a:noFill/>
          </a:ln>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VA</a:t>
            </a:r>
          </a:p>
        </p:txBody>
      </p:sp>
      <p:sp>
        <p:nvSpPr>
          <p:cNvPr id="100" name="Text Box 220">
            <a:extLst>
              <a:ext uri="{FF2B5EF4-FFF2-40B4-BE49-F238E27FC236}">
                <a16:creationId xmlns:a16="http://schemas.microsoft.com/office/drawing/2014/main" id="{6338E77A-D5BC-4A1E-9DC0-C2CDEEB63503}"/>
              </a:ext>
            </a:extLst>
          </p:cNvPr>
          <p:cNvSpPr txBox="1">
            <a:spLocks noChangeArrowheads="1"/>
          </p:cNvSpPr>
          <p:nvPr/>
        </p:nvSpPr>
        <p:spPr bwMode="auto">
          <a:xfrm>
            <a:off x="5765209" y="4616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AL</a:t>
            </a:r>
          </a:p>
        </p:txBody>
      </p:sp>
      <p:sp>
        <p:nvSpPr>
          <p:cNvPr id="101" name="Text Box 221">
            <a:extLst>
              <a:ext uri="{FF2B5EF4-FFF2-40B4-BE49-F238E27FC236}">
                <a16:creationId xmlns:a16="http://schemas.microsoft.com/office/drawing/2014/main" id="{44675D1F-7E0C-44A5-A1A2-FFF24F1B3F57}"/>
              </a:ext>
            </a:extLst>
          </p:cNvPr>
          <p:cNvSpPr txBox="1">
            <a:spLocks noChangeArrowheads="1"/>
          </p:cNvSpPr>
          <p:nvPr/>
        </p:nvSpPr>
        <p:spPr bwMode="auto">
          <a:xfrm>
            <a:off x="6885984" y="3854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NC</a:t>
            </a:r>
          </a:p>
        </p:txBody>
      </p:sp>
      <p:sp>
        <p:nvSpPr>
          <p:cNvPr id="102" name="Text Box 222">
            <a:extLst>
              <a:ext uri="{FF2B5EF4-FFF2-40B4-BE49-F238E27FC236}">
                <a16:creationId xmlns:a16="http://schemas.microsoft.com/office/drawing/2014/main" id="{85B0BA3B-6A1F-4B28-BC03-D83D14509241}"/>
              </a:ext>
            </a:extLst>
          </p:cNvPr>
          <p:cNvSpPr txBox="1">
            <a:spLocks noChangeArrowheads="1"/>
          </p:cNvSpPr>
          <p:nvPr/>
        </p:nvSpPr>
        <p:spPr bwMode="auto">
          <a:xfrm>
            <a:off x="6581184" y="4235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latin typeface="+mn-lt"/>
              </a:rPr>
              <a:t>SC</a:t>
            </a:r>
          </a:p>
        </p:txBody>
      </p:sp>
      <p:sp>
        <p:nvSpPr>
          <p:cNvPr id="103" name="Text Box 223">
            <a:extLst>
              <a:ext uri="{FF2B5EF4-FFF2-40B4-BE49-F238E27FC236}">
                <a16:creationId xmlns:a16="http://schemas.microsoft.com/office/drawing/2014/main" id="{46BD3180-9785-4DD9-A07C-C6D398109588}"/>
              </a:ext>
            </a:extLst>
          </p:cNvPr>
          <p:cNvSpPr txBox="1">
            <a:spLocks noChangeArrowheads="1"/>
          </p:cNvSpPr>
          <p:nvPr/>
        </p:nvSpPr>
        <p:spPr bwMode="auto">
          <a:xfrm>
            <a:off x="6352584" y="4616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GA</a:t>
            </a:r>
          </a:p>
        </p:txBody>
      </p:sp>
      <p:sp>
        <p:nvSpPr>
          <p:cNvPr id="104" name="Line 228">
            <a:extLst>
              <a:ext uri="{FF2B5EF4-FFF2-40B4-BE49-F238E27FC236}">
                <a16:creationId xmlns:a16="http://schemas.microsoft.com/office/drawing/2014/main" id="{B7B3A0D9-513D-4477-BA00-F5A86C377B0C}"/>
              </a:ext>
            </a:extLst>
          </p:cNvPr>
          <p:cNvSpPr>
            <a:spLocks/>
          </p:cNvSpPr>
          <p:nvPr/>
        </p:nvSpPr>
        <p:spPr bwMode="auto">
          <a:xfrm>
            <a:off x="7571784" y="3245038"/>
            <a:ext cx="173319" cy="106676"/>
          </a:xfrm>
          <a:custGeom>
            <a:avLst/>
            <a:gdLst>
              <a:gd name="T0" fmla="*/ 152744 w 304796"/>
              <a:gd name="T1" fmla="*/ 0 h 152403"/>
              <a:gd name="T2" fmla="*/ 305488 w 304796"/>
              <a:gd name="T3" fmla="*/ 76028 h 152403"/>
              <a:gd name="T4" fmla="*/ 152744 w 304796"/>
              <a:gd name="T5" fmla="*/ 151884 h 152403"/>
              <a:gd name="T6" fmla="*/ 0 w 304796"/>
              <a:gd name="T7" fmla="*/ 76028 h 152403"/>
              <a:gd name="T8" fmla="*/ 0 w 304796"/>
              <a:gd name="T9" fmla="*/ 0 h 152403"/>
              <a:gd name="T10" fmla="*/ 305488 w 304796"/>
              <a:gd name="T11" fmla="*/ 151884 h 152403"/>
              <a:gd name="T12" fmla="*/ 0 60000 65536"/>
              <a:gd name="T13" fmla="*/ 0 60000 65536"/>
              <a:gd name="T14" fmla="*/ 0 60000 65536"/>
              <a:gd name="T15" fmla="*/ 0 60000 65536"/>
              <a:gd name="T16" fmla="*/ 0 60000 65536"/>
              <a:gd name="T17" fmla="*/ 0 60000 65536"/>
              <a:gd name="T18" fmla="*/ 0 w 304796"/>
              <a:gd name="T19" fmla="*/ 0 h 152403"/>
              <a:gd name="T20" fmla="*/ 304796 w 304796"/>
              <a:gd name="T21" fmla="*/ 152403 h 152403"/>
            </a:gdLst>
            <a:ahLst/>
            <a:cxnLst>
              <a:cxn ang="T12">
                <a:pos x="T0" y="T1"/>
              </a:cxn>
              <a:cxn ang="T13">
                <a:pos x="T2" y="T3"/>
              </a:cxn>
              <a:cxn ang="T14">
                <a:pos x="T4" y="T5"/>
              </a:cxn>
              <a:cxn ang="T15">
                <a:pos x="T6" y="T7"/>
              </a:cxn>
              <a:cxn ang="T16">
                <a:pos x="T8" y="T9"/>
              </a:cxn>
              <a:cxn ang="T17">
                <a:pos x="T10" y="T11"/>
              </a:cxn>
            </a:cxnLst>
            <a:rect l="T18" t="T19" r="T20" b="T21"/>
            <a:pathLst>
              <a:path w="304796" h="152403">
                <a:moveTo>
                  <a:pt x="0" y="0"/>
                </a:moveTo>
                <a:lnTo>
                  <a:pt x="304796" y="152403"/>
                </a:lnTo>
              </a:path>
            </a:pathLst>
          </a:custGeom>
          <a:noFill/>
          <a:ln w="952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solidFill>
                <a:schemeClr val="bg1"/>
              </a:solidFill>
            </a:endParaRPr>
          </a:p>
        </p:txBody>
      </p:sp>
      <p:sp>
        <p:nvSpPr>
          <p:cNvPr id="113" name="Text Box 226">
            <a:extLst>
              <a:ext uri="{FF2B5EF4-FFF2-40B4-BE49-F238E27FC236}">
                <a16:creationId xmlns:a16="http://schemas.microsoft.com/office/drawing/2014/main" id="{3210B99F-A6BD-4E84-9CCE-6B3DCF40AFB1}"/>
              </a:ext>
            </a:extLst>
          </p:cNvPr>
          <p:cNvSpPr txBox="1">
            <a:spLocks noChangeArrowheads="1"/>
          </p:cNvSpPr>
          <p:nvPr/>
        </p:nvSpPr>
        <p:spPr bwMode="auto">
          <a:xfrm>
            <a:off x="7042952" y="3064507"/>
            <a:ext cx="5254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MD</a:t>
            </a:r>
          </a:p>
        </p:txBody>
      </p:sp>
      <p:sp>
        <p:nvSpPr>
          <p:cNvPr id="129" name="Text Box 224">
            <a:extLst>
              <a:ext uri="{FF2B5EF4-FFF2-40B4-BE49-F238E27FC236}">
                <a16:creationId xmlns:a16="http://schemas.microsoft.com/office/drawing/2014/main" id="{13C90408-2CB4-4B70-9E11-33A276BD53AC}"/>
              </a:ext>
            </a:extLst>
          </p:cNvPr>
          <p:cNvSpPr txBox="1">
            <a:spLocks noChangeArrowheads="1"/>
          </p:cNvSpPr>
          <p:nvPr/>
        </p:nvSpPr>
        <p:spPr bwMode="auto">
          <a:xfrm>
            <a:off x="6744467" y="5378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latin typeface="+mn-lt"/>
              </a:rPr>
              <a:t>FL</a:t>
            </a:r>
          </a:p>
        </p:txBody>
      </p:sp>
      <p:sp>
        <p:nvSpPr>
          <p:cNvPr id="274" name="TextBox 273">
            <a:extLst>
              <a:ext uri="{FF2B5EF4-FFF2-40B4-BE49-F238E27FC236}">
                <a16:creationId xmlns:a16="http://schemas.microsoft.com/office/drawing/2014/main" id="{E8B9982C-49F0-4A35-A1CC-6F881F247794}"/>
              </a:ext>
            </a:extLst>
          </p:cNvPr>
          <p:cNvSpPr txBox="1"/>
          <p:nvPr/>
        </p:nvSpPr>
        <p:spPr>
          <a:xfrm>
            <a:off x="767020" y="3634263"/>
            <a:ext cx="6615626" cy="369332"/>
          </a:xfrm>
          <a:prstGeom prst="rect">
            <a:avLst/>
          </a:prstGeom>
          <a:solidFill>
            <a:schemeClr val="accent6">
              <a:lumMod val="20000"/>
              <a:lumOff val="80000"/>
            </a:schemeClr>
          </a:solidFill>
          <a:ln w="38100">
            <a:solidFill>
              <a:schemeClr val="tx1"/>
            </a:solidFill>
          </a:ln>
        </p:spPr>
        <p:txBody>
          <a:bodyPr wrap="square" rtlCol="0">
            <a:spAutoFit/>
          </a:bodyPr>
          <a:lstStyle/>
          <a:p>
            <a:pPr algn="ctr"/>
            <a:r>
              <a:rPr lang="en-US" b="1" i="1" dirty="0"/>
              <a:t>$51 Billion </a:t>
            </a:r>
            <a:r>
              <a:rPr lang="en-US" b="1" dirty="0"/>
              <a:t>in wages for production &amp; distribution jobs</a:t>
            </a:r>
          </a:p>
        </p:txBody>
      </p:sp>
      <p:sp>
        <p:nvSpPr>
          <p:cNvPr id="276" name="TextBox 275">
            <a:extLst>
              <a:ext uri="{FF2B5EF4-FFF2-40B4-BE49-F238E27FC236}">
                <a16:creationId xmlns:a16="http://schemas.microsoft.com/office/drawing/2014/main" id="{C791E34F-2B21-42FE-9748-52CB396246DD}"/>
              </a:ext>
            </a:extLst>
          </p:cNvPr>
          <p:cNvSpPr txBox="1"/>
          <p:nvPr/>
        </p:nvSpPr>
        <p:spPr>
          <a:xfrm>
            <a:off x="767020" y="2132675"/>
            <a:ext cx="6656314" cy="369332"/>
          </a:xfrm>
          <a:prstGeom prst="rect">
            <a:avLst/>
          </a:prstGeom>
          <a:solidFill>
            <a:schemeClr val="accent6">
              <a:lumMod val="20000"/>
              <a:lumOff val="80000"/>
            </a:schemeClr>
          </a:solidFill>
          <a:ln w="38100">
            <a:solidFill>
              <a:schemeClr val="tx1"/>
            </a:solidFill>
          </a:ln>
        </p:spPr>
        <p:txBody>
          <a:bodyPr wrap="square" rtlCol="0">
            <a:spAutoFit/>
          </a:bodyPr>
          <a:lstStyle/>
          <a:p>
            <a:pPr algn="ctr"/>
            <a:r>
              <a:rPr lang="en-US" b="1" i="1" dirty="0"/>
              <a:t>$131 Billion</a:t>
            </a:r>
            <a:r>
              <a:rPr lang="en-US" b="1" dirty="0"/>
              <a:t> contributed to the American Economy annually</a:t>
            </a:r>
          </a:p>
        </p:txBody>
      </p:sp>
      <p:sp>
        <p:nvSpPr>
          <p:cNvPr id="277" name="TextBox 276">
            <a:extLst>
              <a:ext uri="{FF2B5EF4-FFF2-40B4-BE49-F238E27FC236}">
                <a16:creationId xmlns:a16="http://schemas.microsoft.com/office/drawing/2014/main" id="{2B9BE2B8-A47F-4761-AA74-5BC6F4D3F7DB}"/>
              </a:ext>
            </a:extLst>
          </p:cNvPr>
          <p:cNvSpPr txBox="1"/>
          <p:nvPr/>
        </p:nvSpPr>
        <p:spPr>
          <a:xfrm>
            <a:off x="767020" y="2849157"/>
            <a:ext cx="6632216" cy="369332"/>
          </a:xfrm>
          <a:prstGeom prst="rect">
            <a:avLst/>
          </a:prstGeom>
          <a:solidFill>
            <a:schemeClr val="accent6">
              <a:lumMod val="20000"/>
              <a:lumOff val="80000"/>
            </a:schemeClr>
          </a:solidFill>
          <a:ln w="38100">
            <a:solidFill>
              <a:schemeClr val="tx1"/>
            </a:solidFill>
          </a:ln>
        </p:spPr>
        <p:txBody>
          <a:bodyPr wrap="square" rtlCol="0">
            <a:spAutoFit/>
          </a:bodyPr>
          <a:lstStyle/>
          <a:p>
            <a:pPr algn="ctr"/>
            <a:r>
              <a:rPr lang="en-US" b="1" i="1" dirty="0"/>
              <a:t>2 Million</a:t>
            </a:r>
            <a:r>
              <a:rPr lang="en-US" b="1" dirty="0"/>
              <a:t> American Jobs in All 50 States </a:t>
            </a:r>
          </a:p>
        </p:txBody>
      </p:sp>
      <p:sp>
        <p:nvSpPr>
          <p:cNvPr id="278" name="TextBox 277">
            <a:extLst>
              <a:ext uri="{FF2B5EF4-FFF2-40B4-BE49-F238E27FC236}">
                <a16:creationId xmlns:a16="http://schemas.microsoft.com/office/drawing/2014/main" id="{299DF08A-2C47-4EEA-85AC-A13C3F21AAD0}"/>
              </a:ext>
            </a:extLst>
          </p:cNvPr>
          <p:cNvSpPr txBox="1"/>
          <p:nvPr/>
        </p:nvSpPr>
        <p:spPr>
          <a:xfrm>
            <a:off x="767020" y="4393082"/>
            <a:ext cx="6615626" cy="369332"/>
          </a:xfrm>
          <a:prstGeom prst="rect">
            <a:avLst/>
          </a:prstGeom>
          <a:solidFill>
            <a:schemeClr val="accent6">
              <a:lumMod val="20000"/>
              <a:lumOff val="80000"/>
            </a:schemeClr>
          </a:solidFill>
          <a:ln w="38100">
            <a:solidFill>
              <a:schemeClr val="tx1"/>
            </a:solidFill>
          </a:ln>
        </p:spPr>
        <p:txBody>
          <a:bodyPr wrap="square" rtlCol="0">
            <a:spAutoFit/>
          </a:bodyPr>
          <a:lstStyle/>
          <a:p>
            <a:pPr algn="ctr"/>
            <a:r>
              <a:rPr lang="en-US" b="1" i="1" dirty="0"/>
              <a:t>88,000 </a:t>
            </a:r>
            <a:r>
              <a:rPr lang="en-US" b="1" dirty="0"/>
              <a:t>small businesses contribute to production</a:t>
            </a:r>
          </a:p>
        </p:txBody>
      </p:sp>
      <p:sp>
        <p:nvSpPr>
          <p:cNvPr id="279" name="Text Placeholder 3">
            <a:extLst>
              <a:ext uri="{FF2B5EF4-FFF2-40B4-BE49-F238E27FC236}">
                <a16:creationId xmlns:a16="http://schemas.microsoft.com/office/drawing/2014/main" id="{7E22999A-7717-4FA6-BD34-9EC30E3319AA}"/>
              </a:ext>
            </a:extLst>
          </p:cNvPr>
          <p:cNvSpPr txBox="1">
            <a:spLocks/>
          </p:cNvSpPr>
          <p:nvPr/>
        </p:nvSpPr>
        <p:spPr>
          <a:xfrm>
            <a:off x="321733" y="6574808"/>
            <a:ext cx="7699313" cy="25519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Motion Picture Association of America, data based on 2015 for film &amp; television industry. </a:t>
            </a:r>
            <a:r>
              <a:rPr lang="en-US" sz="800" dirty="0">
                <a:hlinkClick r:id="rId2"/>
              </a:rPr>
              <a:t>https://www.mpaa.org/jobs-economy/</a:t>
            </a:r>
            <a:r>
              <a:rPr lang="en-US" sz="800" dirty="0"/>
              <a:t>  </a:t>
            </a:r>
          </a:p>
        </p:txBody>
      </p:sp>
      <p:grpSp>
        <p:nvGrpSpPr>
          <p:cNvPr id="106" name="Group 3">
            <a:extLst>
              <a:ext uri="{FF2B5EF4-FFF2-40B4-BE49-F238E27FC236}">
                <a16:creationId xmlns:a16="http://schemas.microsoft.com/office/drawing/2014/main" id="{29AFC1E0-61E9-4ADE-AB9E-8DED554BA2C4}"/>
              </a:ext>
            </a:extLst>
          </p:cNvPr>
          <p:cNvGrpSpPr>
            <a:grpSpLocks/>
          </p:cNvGrpSpPr>
          <p:nvPr/>
        </p:nvGrpSpPr>
        <p:grpSpPr bwMode="auto">
          <a:xfrm>
            <a:off x="1413033" y="5700592"/>
            <a:ext cx="818298" cy="465731"/>
            <a:chOff x="1600200" y="5867403"/>
            <a:chExt cx="1093786" cy="708029"/>
          </a:xfrm>
          <a:solidFill>
            <a:srgbClr val="567CB4"/>
          </a:solidFill>
        </p:grpSpPr>
        <p:grpSp>
          <p:nvGrpSpPr>
            <p:cNvPr id="107" name="Group 4">
              <a:extLst>
                <a:ext uri="{FF2B5EF4-FFF2-40B4-BE49-F238E27FC236}">
                  <a16:creationId xmlns:a16="http://schemas.microsoft.com/office/drawing/2014/main" id="{5191A377-C50B-491D-864D-3FF7BD065F38}"/>
                </a:ext>
              </a:extLst>
            </p:cNvPr>
            <p:cNvGrpSpPr>
              <a:grpSpLocks/>
            </p:cNvGrpSpPr>
            <p:nvPr/>
          </p:nvGrpSpPr>
          <p:grpSpPr bwMode="auto">
            <a:xfrm>
              <a:off x="1600200" y="5867403"/>
              <a:ext cx="1093786" cy="708029"/>
              <a:chOff x="1600200" y="5867403"/>
              <a:chExt cx="1093786" cy="708029"/>
            </a:xfrm>
            <a:grpFill/>
          </p:grpSpPr>
          <p:sp>
            <p:nvSpPr>
              <p:cNvPr id="109" name="Freeform 5">
                <a:extLst>
                  <a:ext uri="{FF2B5EF4-FFF2-40B4-BE49-F238E27FC236}">
                    <a16:creationId xmlns:a16="http://schemas.microsoft.com/office/drawing/2014/main" id="{A3E3E412-C040-4AB5-A68C-842F01E197D3}"/>
                  </a:ext>
                </a:extLst>
              </p:cNvPr>
              <p:cNvSpPr>
                <a:spLocks/>
              </p:cNvSpPr>
              <p:nvPr/>
            </p:nvSpPr>
            <p:spPr bwMode="auto">
              <a:xfrm>
                <a:off x="1600200" y="5956319"/>
                <a:ext cx="83530" cy="102083"/>
              </a:xfrm>
              <a:custGeom>
                <a:avLst/>
                <a:gdLst>
                  <a:gd name="T0" fmla="*/ 2147483647 w 64"/>
                  <a:gd name="T1" fmla="*/ 0 h 93"/>
                  <a:gd name="T2" fmla="*/ 2147483647 w 64"/>
                  <a:gd name="T3" fmla="*/ 2147483647 h 93"/>
                  <a:gd name="T4" fmla="*/ 2147483647 w 64"/>
                  <a:gd name="T5" fmla="*/ 2147483647 h 93"/>
                  <a:gd name="T6" fmla="*/ 0 w 64"/>
                  <a:gd name="T7" fmla="*/ 2147483647 h 93"/>
                  <a:gd name="T8" fmla="*/ 0 w 64"/>
                  <a:gd name="T9" fmla="*/ 2147483647 h 93"/>
                  <a:gd name="T10" fmla="*/ 0 w 64"/>
                  <a:gd name="T11" fmla="*/ 2147483647 h 93"/>
                  <a:gd name="T12" fmla="*/ 2147483647 w 64"/>
                  <a:gd name="T13" fmla="*/ 0 h 93"/>
                  <a:gd name="T14" fmla="*/ 2147483647 w 64"/>
                  <a:gd name="T15" fmla="*/ 2147483647 h 93"/>
                  <a:gd name="T16" fmla="*/ 2147483647 w 64"/>
                  <a:gd name="T17" fmla="*/ 2147483647 h 93"/>
                  <a:gd name="T18" fmla="*/ 0 w 64"/>
                  <a:gd name="T19" fmla="*/ 214748364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93"/>
                  <a:gd name="T32" fmla="*/ 64 w 64"/>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93">
                    <a:moveTo>
                      <a:pt x="0" y="93"/>
                    </a:moveTo>
                    <a:lnTo>
                      <a:pt x="0" y="65"/>
                    </a:lnTo>
                    <a:lnTo>
                      <a:pt x="36" y="0"/>
                    </a:lnTo>
                    <a:lnTo>
                      <a:pt x="64" y="19"/>
                    </a:lnTo>
                    <a:lnTo>
                      <a:pt x="33" y="93"/>
                    </a:lnTo>
                    <a:lnTo>
                      <a:pt x="0" y="93"/>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10" name="Freeform 6">
                <a:extLst>
                  <a:ext uri="{FF2B5EF4-FFF2-40B4-BE49-F238E27FC236}">
                    <a16:creationId xmlns:a16="http://schemas.microsoft.com/office/drawing/2014/main" id="{AD8363BE-3FD9-44A3-8F78-649DD63737E7}"/>
                  </a:ext>
                </a:extLst>
              </p:cNvPr>
              <p:cNvSpPr>
                <a:spLocks/>
              </p:cNvSpPr>
              <p:nvPr/>
            </p:nvSpPr>
            <p:spPr bwMode="auto">
              <a:xfrm>
                <a:off x="1718980" y="5867403"/>
                <a:ext cx="157935" cy="128427"/>
              </a:xfrm>
              <a:custGeom>
                <a:avLst/>
                <a:gdLst>
                  <a:gd name="T0" fmla="*/ 2147483647 w 121"/>
                  <a:gd name="T1" fmla="*/ 0 h 117"/>
                  <a:gd name="T2" fmla="*/ 2147483647 w 121"/>
                  <a:gd name="T3" fmla="*/ 2147483647 h 117"/>
                  <a:gd name="T4" fmla="*/ 2147483647 w 121"/>
                  <a:gd name="T5" fmla="*/ 2147483647 h 117"/>
                  <a:gd name="T6" fmla="*/ 0 w 121"/>
                  <a:gd name="T7" fmla="*/ 2147483647 h 117"/>
                  <a:gd name="T8" fmla="*/ 2147483647 w 121"/>
                  <a:gd name="T9" fmla="*/ 2147483647 h 117"/>
                  <a:gd name="T10" fmla="*/ 0 w 121"/>
                  <a:gd name="T11" fmla="*/ 2147483647 h 117"/>
                  <a:gd name="T12" fmla="*/ 2147483647 w 121"/>
                  <a:gd name="T13" fmla="*/ 2147483647 h 117"/>
                  <a:gd name="T14" fmla="*/ 2147483647 w 121"/>
                  <a:gd name="T15" fmla="*/ 2147483647 h 117"/>
                  <a:gd name="T16" fmla="*/ 2147483647 w 121"/>
                  <a:gd name="T17" fmla="*/ 2147483647 h 117"/>
                  <a:gd name="T18" fmla="*/ 2147483647 w 121"/>
                  <a:gd name="T19" fmla="*/ 0 h 117"/>
                  <a:gd name="T20" fmla="*/ 2147483647 w 121"/>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
                  <a:gd name="T34" fmla="*/ 0 h 117"/>
                  <a:gd name="T35" fmla="*/ 121 w 121"/>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 h="117">
                    <a:moveTo>
                      <a:pt x="27" y="13"/>
                    </a:moveTo>
                    <a:lnTo>
                      <a:pt x="0" y="69"/>
                    </a:lnTo>
                    <a:lnTo>
                      <a:pt x="47" y="107"/>
                    </a:lnTo>
                    <a:lnTo>
                      <a:pt x="101" y="117"/>
                    </a:lnTo>
                    <a:lnTo>
                      <a:pt x="121" y="71"/>
                    </a:lnTo>
                    <a:lnTo>
                      <a:pt x="108" y="0"/>
                    </a:lnTo>
                    <a:lnTo>
                      <a:pt x="27" y="13"/>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11" name="Freeform 7">
                <a:extLst>
                  <a:ext uri="{FF2B5EF4-FFF2-40B4-BE49-F238E27FC236}">
                    <a16:creationId xmlns:a16="http://schemas.microsoft.com/office/drawing/2014/main" id="{EB5C9AC4-767D-437D-B4D3-1E25E1E60598}"/>
                  </a:ext>
                </a:extLst>
              </p:cNvPr>
              <p:cNvSpPr>
                <a:spLocks/>
              </p:cNvSpPr>
              <p:nvPr/>
            </p:nvSpPr>
            <p:spPr bwMode="auto">
              <a:xfrm>
                <a:off x="1867771" y="5956319"/>
                <a:ext cx="232330" cy="144895"/>
              </a:xfrm>
              <a:custGeom>
                <a:avLst/>
                <a:gdLst>
                  <a:gd name="T0" fmla="*/ 2147483647 w 178"/>
                  <a:gd name="T1" fmla="*/ 0 h 132"/>
                  <a:gd name="T2" fmla="*/ 2147483647 w 178"/>
                  <a:gd name="T3" fmla="*/ 2147483647 h 132"/>
                  <a:gd name="T4" fmla="*/ 2147483647 w 178"/>
                  <a:gd name="T5" fmla="*/ 2147483647 h 132"/>
                  <a:gd name="T6" fmla="*/ 0 w 178"/>
                  <a:gd name="T7" fmla="*/ 2147483647 h 132"/>
                  <a:gd name="T8" fmla="*/ 0 w 178"/>
                  <a:gd name="T9" fmla="*/ 2147483647 h 132"/>
                  <a:gd name="T10" fmla="*/ 2147483647 w 178"/>
                  <a:gd name="T11" fmla="*/ 0 h 132"/>
                  <a:gd name="T12" fmla="*/ 2147483647 w 178"/>
                  <a:gd name="T13" fmla="*/ 2147483647 h 132"/>
                  <a:gd name="T14" fmla="*/ 2147483647 w 178"/>
                  <a:gd name="T15" fmla="*/ 2147483647 h 132"/>
                  <a:gd name="T16" fmla="*/ 2147483647 w 178"/>
                  <a:gd name="T17" fmla="*/ 2147483647 h 132"/>
                  <a:gd name="T18" fmla="*/ 2147483647 w 178"/>
                  <a:gd name="T19" fmla="*/ 2147483647 h 132"/>
                  <a:gd name="T20" fmla="*/ 2147483647 w 178"/>
                  <a:gd name="T21" fmla="*/ 2147483647 h 132"/>
                  <a:gd name="T22" fmla="*/ 0 w 178"/>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132"/>
                  <a:gd name="T38" fmla="*/ 178 w 178"/>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132">
                    <a:moveTo>
                      <a:pt x="0" y="47"/>
                    </a:moveTo>
                    <a:lnTo>
                      <a:pt x="122" y="0"/>
                    </a:lnTo>
                    <a:lnTo>
                      <a:pt x="145" y="57"/>
                    </a:lnTo>
                    <a:lnTo>
                      <a:pt x="168" y="70"/>
                    </a:lnTo>
                    <a:lnTo>
                      <a:pt x="178" y="116"/>
                    </a:lnTo>
                    <a:lnTo>
                      <a:pt x="117" y="124"/>
                    </a:lnTo>
                    <a:lnTo>
                      <a:pt x="74" y="132"/>
                    </a:lnTo>
                    <a:lnTo>
                      <a:pt x="0" y="47"/>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12" name="Freeform 8">
                <a:extLst>
                  <a:ext uri="{FF2B5EF4-FFF2-40B4-BE49-F238E27FC236}">
                    <a16:creationId xmlns:a16="http://schemas.microsoft.com/office/drawing/2014/main" id="{8F5808BC-5C6D-4D64-B7DB-7F69B63AF95C}"/>
                  </a:ext>
                </a:extLst>
              </p:cNvPr>
              <p:cNvSpPr>
                <a:spLocks/>
              </p:cNvSpPr>
              <p:nvPr/>
            </p:nvSpPr>
            <p:spPr bwMode="auto">
              <a:xfrm>
                <a:off x="2107938" y="6066083"/>
                <a:ext cx="186647" cy="76837"/>
              </a:xfrm>
              <a:custGeom>
                <a:avLst/>
                <a:gdLst>
                  <a:gd name="T0" fmla="*/ 2147483647 w 143"/>
                  <a:gd name="T1" fmla="*/ 0 h 70"/>
                  <a:gd name="T2" fmla="*/ 2147483647 w 143"/>
                  <a:gd name="T3" fmla="*/ 2147483647 h 70"/>
                  <a:gd name="T4" fmla="*/ 2147483647 w 143"/>
                  <a:gd name="T5" fmla="*/ 2147483647 h 70"/>
                  <a:gd name="T6" fmla="*/ 0 w 143"/>
                  <a:gd name="T7" fmla="*/ 2147483647 h 70"/>
                  <a:gd name="T8" fmla="*/ 2147483647 w 143"/>
                  <a:gd name="T9" fmla="*/ 2147483647 h 70"/>
                  <a:gd name="T10" fmla="*/ 0 w 143"/>
                  <a:gd name="T11" fmla="*/ 2147483647 h 70"/>
                  <a:gd name="T12" fmla="*/ 2147483647 w 143"/>
                  <a:gd name="T13" fmla="*/ 2147483647 h 70"/>
                  <a:gd name="T14" fmla="*/ 2147483647 w 143"/>
                  <a:gd name="T15" fmla="*/ 2147483647 h 70"/>
                  <a:gd name="T16" fmla="*/ 2147483647 w 143"/>
                  <a:gd name="T17" fmla="*/ 2147483647 h 70"/>
                  <a:gd name="T18" fmla="*/ 2147483647 w 143"/>
                  <a:gd name="T19" fmla="*/ 2147483647 h 70"/>
                  <a:gd name="T20" fmla="*/ 2147483647 w 143"/>
                  <a:gd name="T21" fmla="*/ 2147483647 h 70"/>
                  <a:gd name="T22" fmla="*/ 2147483647 w 143"/>
                  <a:gd name="T23" fmla="*/ 0 h 70"/>
                  <a:gd name="T24" fmla="*/ 2147483647 w 143"/>
                  <a:gd name="T25" fmla="*/ 2147483647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70"/>
                  <a:gd name="T41" fmla="*/ 143 w 14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70">
                    <a:moveTo>
                      <a:pt x="22" y="3"/>
                    </a:moveTo>
                    <a:lnTo>
                      <a:pt x="0" y="66"/>
                    </a:lnTo>
                    <a:lnTo>
                      <a:pt x="38" y="70"/>
                    </a:lnTo>
                    <a:lnTo>
                      <a:pt x="61" y="56"/>
                    </a:lnTo>
                    <a:lnTo>
                      <a:pt x="105" y="57"/>
                    </a:lnTo>
                    <a:lnTo>
                      <a:pt x="143" y="29"/>
                    </a:lnTo>
                    <a:lnTo>
                      <a:pt x="118" y="19"/>
                    </a:lnTo>
                    <a:lnTo>
                      <a:pt x="99" y="0"/>
                    </a:lnTo>
                    <a:lnTo>
                      <a:pt x="22" y="3"/>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14" name="Freeform 9">
                <a:extLst>
                  <a:ext uri="{FF2B5EF4-FFF2-40B4-BE49-F238E27FC236}">
                    <a16:creationId xmlns:a16="http://schemas.microsoft.com/office/drawing/2014/main" id="{5C4856C8-A104-4B07-BCD3-578A12B4809D}"/>
                  </a:ext>
                </a:extLst>
              </p:cNvPr>
              <p:cNvSpPr>
                <a:spLocks/>
              </p:cNvSpPr>
              <p:nvPr/>
            </p:nvSpPr>
            <p:spPr bwMode="auto">
              <a:xfrm>
                <a:off x="2162757" y="6174760"/>
                <a:ext cx="77010" cy="55979"/>
              </a:xfrm>
              <a:custGeom>
                <a:avLst/>
                <a:gdLst>
                  <a:gd name="T0" fmla="*/ 2147483647 w 59"/>
                  <a:gd name="T1" fmla="*/ 0 h 51"/>
                  <a:gd name="T2" fmla="*/ 2147483647 w 59"/>
                  <a:gd name="T3" fmla="*/ 2147483647 h 51"/>
                  <a:gd name="T4" fmla="*/ 2147483647 w 59"/>
                  <a:gd name="T5" fmla="*/ 2147483647 h 51"/>
                  <a:gd name="T6" fmla="*/ 0 w 59"/>
                  <a:gd name="T7" fmla="*/ 2147483647 h 51"/>
                  <a:gd name="T8" fmla="*/ 2147483647 w 59"/>
                  <a:gd name="T9" fmla="*/ 0 h 51"/>
                  <a:gd name="T10" fmla="*/ 0 w 59"/>
                  <a:gd name="T11" fmla="*/ 2147483647 h 51"/>
                  <a:gd name="T12" fmla="*/ 2147483647 w 59"/>
                  <a:gd name="T13" fmla="*/ 2147483647 h 51"/>
                  <a:gd name="T14" fmla="*/ 2147483647 w 59"/>
                  <a:gd name="T15" fmla="*/ 2147483647 h 51"/>
                  <a:gd name="T16" fmla="*/ 2147483647 w 5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51"/>
                  <a:gd name="T29" fmla="*/ 59 w 59"/>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51">
                    <a:moveTo>
                      <a:pt x="51" y="0"/>
                    </a:moveTo>
                    <a:lnTo>
                      <a:pt x="0" y="5"/>
                    </a:lnTo>
                    <a:lnTo>
                      <a:pt x="9" y="51"/>
                    </a:lnTo>
                    <a:lnTo>
                      <a:pt x="59" y="39"/>
                    </a:lnTo>
                    <a:lnTo>
                      <a:pt x="51" y="0"/>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15" name="Freeform 10">
                <a:extLst>
                  <a:ext uri="{FF2B5EF4-FFF2-40B4-BE49-F238E27FC236}">
                    <a16:creationId xmlns:a16="http://schemas.microsoft.com/office/drawing/2014/main" id="{3AAA4840-86A4-4683-909E-00B33E8804B8}"/>
                  </a:ext>
                </a:extLst>
              </p:cNvPr>
              <p:cNvSpPr>
                <a:spLocks/>
              </p:cNvSpPr>
              <p:nvPr/>
            </p:nvSpPr>
            <p:spPr bwMode="auto">
              <a:xfrm>
                <a:off x="2246287" y="6235138"/>
                <a:ext cx="52212" cy="54882"/>
              </a:xfrm>
              <a:custGeom>
                <a:avLst/>
                <a:gdLst>
                  <a:gd name="T0" fmla="*/ 2147483647 w 40"/>
                  <a:gd name="T1" fmla="*/ 0 h 50"/>
                  <a:gd name="T2" fmla="*/ 2147483647 w 40"/>
                  <a:gd name="T3" fmla="*/ 2147483647 h 50"/>
                  <a:gd name="T4" fmla="*/ 2147483647 w 40"/>
                  <a:gd name="T5" fmla="*/ 2147483647 h 50"/>
                  <a:gd name="T6" fmla="*/ 0 w 40"/>
                  <a:gd name="T7" fmla="*/ 2147483647 h 50"/>
                  <a:gd name="T8" fmla="*/ 0 w 40"/>
                  <a:gd name="T9" fmla="*/ 2147483647 h 50"/>
                  <a:gd name="T10" fmla="*/ 2147483647 w 40"/>
                  <a:gd name="T11" fmla="*/ 0 h 50"/>
                  <a:gd name="T12" fmla="*/ 2147483647 w 40"/>
                  <a:gd name="T13" fmla="*/ 2147483647 h 50"/>
                  <a:gd name="T14" fmla="*/ 2147483647 w 40"/>
                  <a:gd name="T15" fmla="*/ 2147483647 h 50"/>
                  <a:gd name="T16" fmla="*/ 0 w 4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0"/>
                  <a:gd name="T29" fmla="*/ 40 w 4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0">
                    <a:moveTo>
                      <a:pt x="0" y="19"/>
                    </a:moveTo>
                    <a:lnTo>
                      <a:pt x="40" y="0"/>
                    </a:lnTo>
                    <a:lnTo>
                      <a:pt x="40" y="44"/>
                    </a:lnTo>
                    <a:lnTo>
                      <a:pt x="13" y="50"/>
                    </a:lnTo>
                    <a:lnTo>
                      <a:pt x="0" y="19"/>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16" name="Freeform 11">
                <a:extLst>
                  <a:ext uri="{FF2B5EF4-FFF2-40B4-BE49-F238E27FC236}">
                    <a16:creationId xmlns:a16="http://schemas.microsoft.com/office/drawing/2014/main" id="{ADD53014-078B-477B-9F05-14071CA18626}"/>
                  </a:ext>
                </a:extLst>
              </p:cNvPr>
              <p:cNvSpPr>
                <a:spLocks/>
              </p:cNvSpPr>
              <p:nvPr/>
            </p:nvSpPr>
            <p:spPr bwMode="auto">
              <a:xfrm>
                <a:off x="2378116" y="6261482"/>
                <a:ext cx="315870" cy="313950"/>
              </a:xfrm>
              <a:custGeom>
                <a:avLst/>
                <a:gdLst>
                  <a:gd name="T0" fmla="*/ 2147483647 w 242"/>
                  <a:gd name="T1" fmla="*/ 0 h 286"/>
                  <a:gd name="T2" fmla="*/ 2147483647 w 242"/>
                  <a:gd name="T3" fmla="*/ 2147483647 h 286"/>
                  <a:gd name="T4" fmla="*/ 2147483647 w 242"/>
                  <a:gd name="T5" fmla="*/ 2147483647 h 286"/>
                  <a:gd name="T6" fmla="*/ 0 w 242"/>
                  <a:gd name="T7" fmla="*/ 2147483647 h 286"/>
                  <a:gd name="T8" fmla="*/ 2147483647 w 242"/>
                  <a:gd name="T9" fmla="*/ 0 h 286"/>
                  <a:gd name="T10" fmla="*/ 0 w 242"/>
                  <a:gd name="T11" fmla="*/ 2147483647 h 286"/>
                  <a:gd name="T12" fmla="*/ 2147483647 w 242"/>
                  <a:gd name="T13" fmla="*/ 2147483647 h 286"/>
                  <a:gd name="T14" fmla="*/ 2147483647 w 242"/>
                  <a:gd name="T15" fmla="*/ 2147483647 h 286"/>
                  <a:gd name="T16" fmla="*/ 2147483647 w 242"/>
                  <a:gd name="T17" fmla="*/ 2147483647 h 286"/>
                  <a:gd name="T18" fmla="*/ 2147483647 w 242"/>
                  <a:gd name="T19" fmla="*/ 2147483647 h 286"/>
                  <a:gd name="T20" fmla="*/ 2147483647 w 242"/>
                  <a:gd name="T21" fmla="*/ 2147483647 h 286"/>
                  <a:gd name="T22" fmla="*/ 2147483647 w 242"/>
                  <a:gd name="T23" fmla="*/ 2147483647 h 286"/>
                  <a:gd name="T24" fmla="*/ 2147483647 w 242"/>
                  <a:gd name="T25" fmla="*/ 2147483647 h 286"/>
                  <a:gd name="T26" fmla="*/ 2147483647 w 24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
                  <a:gd name="T43" fmla="*/ 0 h 286"/>
                  <a:gd name="T44" fmla="*/ 242 w 24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 h="286">
                    <a:moveTo>
                      <a:pt x="40" y="0"/>
                    </a:moveTo>
                    <a:lnTo>
                      <a:pt x="0" y="109"/>
                    </a:lnTo>
                    <a:lnTo>
                      <a:pt x="29" y="162"/>
                    </a:lnTo>
                    <a:lnTo>
                      <a:pt x="29" y="260"/>
                    </a:lnTo>
                    <a:lnTo>
                      <a:pt x="87" y="286"/>
                    </a:lnTo>
                    <a:lnTo>
                      <a:pt x="113" y="229"/>
                    </a:lnTo>
                    <a:lnTo>
                      <a:pt x="187" y="216"/>
                    </a:lnTo>
                    <a:lnTo>
                      <a:pt x="242" y="154"/>
                    </a:lnTo>
                    <a:lnTo>
                      <a:pt x="184" y="56"/>
                    </a:lnTo>
                    <a:lnTo>
                      <a:pt x="40" y="0"/>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grpSp>
        <p:sp>
          <p:nvSpPr>
            <p:cNvPr id="108" name="Freeform 12">
              <a:extLst>
                <a:ext uri="{FF2B5EF4-FFF2-40B4-BE49-F238E27FC236}">
                  <a16:creationId xmlns:a16="http://schemas.microsoft.com/office/drawing/2014/main" id="{ED74C08A-012D-4762-9184-29DD1DAB8DEC}"/>
                </a:ext>
              </a:extLst>
            </p:cNvPr>
            <p:cNvSpPr>
              <a:spLocks/>
            </p:cNvSpPr>
            <p:nvPr/>
          </p:nvSpPr>
          <p:spPr bwMode="auto">
            <a:xfrm>
              <a:off x="2265874" y="6114382"/>
              <a:ext cx="174906" cy="122941"/>
            </a:xfrm>
            <a:custGeom>
              <a:avLst/>
              <a:gdLst>
                <a:gd name="T0" fmla="*/ 2147483647 w 134"/>
                <a:gd name="T1" fmla="*/ 0 h 112"/>
                <a:gd name="T2" fmla="*/ 2147483647 w 134"/>
                <a:gd name="T3" fmla="*/ 2147483647 h 112"/>
                <a:gd name="T4" fmla="*/ 2147483647 w 134"/>
                <a:gd name="T5" fmla="*/ 2147483647 h 112"/>
                <a:gd name="T6" fmla="*/ 0 w 134"/>
                <a:gd name="T7" fmla="*/ 2147483647 h 112"/>
                <a:gd name="T8" fmla="*/ 2147483647 w 134"/>
                <a:gd name="T9" fmla="*/ 0 h 112"/>
                <a:gd name="T10" fmla="*/ 0 w 134"/>
                <a:gd name="T11" fmla="*/ 2147483647 h 112"/>
                <a:gd name="T12" fmla="*/ 2147483647 w 134"/>
                <a:gd name="T13" fmla="*/ 2147483647 h 112"/>
                <a:gd name="T14" fmla="*/ 2147483647 w 134"/>
                <a:gd name="T15" fmla="*/ 2147483647 h 112"/>
                <a:gd name="T16" fmla="*/ 2147483647 w 134"/>
                <a:gd name="T17" fmla="*/ 2147483647 h 112"/>
                <a:gd name="T18" fmla="*/ 2147483647 w 134"/>
                <a:gd name="T19" fmla="*/ 2147483647 h 112"/>
                <a:gd name="T20" fmla="*/ 2147483647 w 134"/>
                <a:gd name="T21" fmla="*/ 2147483647 h 112"/>
                <a:gd name="T22" fmla="*/ 2147483647 w 134"/>
                <a:gd name="T23" fmla="*/ 2147483647 h 112"/>
                <a:gd name="T24" fmla="*/ 2147483647 w 134"/>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12"/>
                <a:gd name="T41" fmla="*/ 134 w 134"/>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12">
                  <a:moveTo>
                    <a:pt x="28" y="0"/>
                  </a:moveTo>
                  <a:lnTo>
                    <a:pt x="0" y="33"/>
                  </a:lnTo>
                  <a:lnTo>
                    <a:pt x="12" y="60"/>
                  </a:lnTo>
                  <a:lnTo>
                    <a:pt x="36" y="68"/>
                  </a:lnTo>
                  <a:lnTo>
                    <a:pt x="62" y="112"/>
                  </a:lnTo>
                  <a:lnTo>
                    <a:pt x="132" y="94"/>
                  </a:lnTo>
                  <a:lnTo>
                    <a:pt x="134" y="48"/>
                  </a:lnTo>
                  <a:lnTo>
                    <a:pt x="83" y="9"/>
                  </a:lnTo>
                  <a:lnTo>
                    <a:pt x="28" y="0"/>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grpSp>
      <p:sp>
        <p:nvSpPr>
          <p:cNvPr id="117" name="Freeform 13">
            <a:extLst>
              <a:ext uri="{FF2B5EF4-FFF2-40B4-BE49-F238E27FC236}">
                <a16:creationId xmlns:a16="http://schemas.microsoft.com/office/drawing/2014/main" id="{394D15E4-1CE4-4A7E-9497-367DAC87C38E}"/>
              </a:ext>
            </a:extLst>
          </p:cNvPr>
          <p:cNvSpPr>
            <a:spLocks/>
          </p:cNvSpPr>
          <p:nvPr/>
        </p:nvSpPr>
        <p:spPr bwMode="auto">
          <a:xfrm>
            <a:off x="204136" y="4971115"/>
            <a:ext cx="1173965" cy="780365"/>
          </a:xfrm>
          <a:custGeom>
            <a:avLst/>
            <a:gdLst>
              <a:gd name="T0" fmla="*/ 2147483647 w 1532"/>
              <a:gd name="T1" fmla="*/ 0 h 1496"/>
              <a:gd name="T2" fmla="*/ 2147483647 w 1532"/>
              <a:gd name="T3" fmla="*/ 2147483647 h 1496"/>
              <a:gd name="T4" fmla="*/ 2147483647 w 1532"/>
              <a:gd name="T5" fmla="*/ 2147483647 h 1496"/>
              <a:gd name="T6" fmla="*/ 0 w 1532"/>
              <a:gd name="T7" fmla="*/ 2147483647 h 1496"/>
              <a:gd name="T8" fmla="*/ 2147483647 w 1532"/>
              <a:gd name="T9" fmla="*/ 2147483647 h 1496"/>
              <a:gd name="T10" fmla="*/ 2147483647 w 1532"/>
              <a:gd name="T11" fmla="*/ 0 h 1496"/>
              <a:gd name="T12" fmla="*/ 2147483647 w 1532"/>
              <a:gd name="T13" fmla="*/ 2147483647 h 1496"/>
              <a:gd name="T14" fmla="*/ 2147483647 w 1532"/>
              <a:gd name="T15" fmla="*/ 2147483647 h 1496"/>
              <a:gd name="T16" fmla="*/ 2147483647 w 1532"/>
              <a:gd name="T17" fmla="*/ 2147483647 h 1496"/>
              <a:gd name="T18" fmla="*/ 2147483647 w 1532"/>
              <a:gd name="T19" fmla="*/ 2147483647 h 1496"/>
              <a:gd name="T20" fmla="*/ 2147483647 w 1532"/>
              <a:gd name="T21" fmla="*/ 2147483647 h 1496"/>
              <a:gd name="T22" fmla="*/ 2147483647 w 1532"/>
              <a:gd name="T23" fmla="*/ 2147483647 h 1496"/>
              <a:gd name="T24" fmla="*/ 2147483647 w 1532"/>
              <a:gd name="T25" fmla="*/ 2147483647 h 1496"/>
              <a:gd name="T26" fmla="*/ 2147483647 w 1532"/>
              <a:gd name="T27" fmla="*/ 2147483647 h 1496"/>
              <a:gd name="T28" fmla="*/ 2147483647 w 1532"/>
              <a:gd name="T29" fmla="*/ 2147483647 h 1496"/>
              <a:gd name="T30" fmla="*/ 2147483647 w 1532"/>
              <a:gd name="T31" fmla="*/ 2147483647 h 1496"/>
              <a:gd name="T32" fmla="*/ 2147483647 w 1532"/>
              <a:gd name="T33" fmla="*/ 2147483647 h 1496"/>
              <a:gd name="T34" fmla="*/ 2147483647 w 1532"/>
              <a:gd name="T35" fmla="*/ 2147483647 h 1496"/>
              <a:gd name="T36" fmla="*/ 2147483647 w 1532"/>
              <a:gd name="T37" fmla="*/ 2147483647 h 1496"/>
              <a:gd name="T38" fmla="*/ 2147483647 w 1532"/>
              <a:gd name="T39" fmla="*/ 2147483647 h 1496"/>
              <a:gd name="T40" fmla="*/ 2147483647 w 1532"/>
              <a:gd name="T41" fmla="*/ 2147483647 h 1496"/>
              <a:gd name="T42" fmla="*/ 2147483647 w 1532"/>
              <a:gd name="T43" fmla="*/ 2147483647 h 1496"/>
              <a:gd name="T44" fmla="*/ 2147483647 w 1532"/>
              <a:gd name="T45" fmla="*/ 2147483647 h 1496"/>
              <a:gd name="T46" fmla="*/ 2147483647 w 1532"/>
              <a:gd name="T47" fmla="*/ 2147483647 h 1496"/>
              <a:gd name="T48" fmla="*/ 2147483647 w 1532"/>
              <a:gd name="T49" fmla="*/ 2147483647 h 1496"/>
              <a:gd name="T50" fmla="*/ 2147483647 w 1532"/>
              <a:gd name="T51" fmla="*/ 2147483647 h 1496"/>
              <a:gd name="T52" fmla="*/ 0 w 1532"/>
              <a:gd name="T53" fmla="*/ 2147483647 h 1496"/>
              <a:gd name="T54" fmla="*/ 2147483647 w 1532"/>
              <a:gd name="T55" fmla="*/ 2147483647 h 1496"/>
              <a:gd name="T56" fmla="*/ 2147483647 w 1532"/>
              <a:gd name="T57" fmla="*/ 2147483647 h 1496"/>
              <a:gd name="T58" fmla="*/ 2147483647 w 1532"/>
              <a:gd name="T59" fmla="*/ 2147483647 h 1496"/>
              <a:gd name="T60" fmla="*/ 2147483647 w 1532"/>
              <a:gd name="T61" fmla="*/ 2147483647 h 1496"/>
              <a:gd name="T62" fmla="*/ 2147483647 w 1532"/>
              <a:gd name="T63" fmla="*/ 2147483647 h 1496"/>
              <a:gd name="T64" fmla="*/ 2147483647 w 1532"/>
              <a:gd name="T65" fmla="*/ 2147483647 h 1496"/>
              <a:gd name="T66" fmla="*/ 2147483647 w 1532"/>
              <a:gd name="T67" fmla="*/ 2147483647 h 1496"/>
              <a:gd name="T68" fmla="*/ 2147483647 w 1532"/>
              <a:gd name="T69" fmla="*/ 2147483647 h 1496"/>
              <a:gd name="T70" fmla="*/ 2147483647 w 1532"/>
              <a:gd name="T71" fmla="*/ 2147483647 h 1496"/>
              <a:gd name="T72" fmla="*/ 2147483647 w 1532"/>
              <a:gd name="T73" fmla="*/ 2147483647 h 1496"/>
              <a:gd name="T74" fmla="*/ 2147483647 w 1532"/>
              <a:gd name="T75" fmla="*/ 2147483647 h 1496"/>
              <a:gd name="T76" fmla="*/ 2147483647 w 1532"/>
              <a:gd name="T77" fmla="*/ 2147483647 h 1496"/>
              <a:gd name="T78" fmla="*/ 2147483647 w 1532"/>
              <a:gd name="T79" fmla="*/ 2147483647 h 1496"/>
              <a:gd name="T80" fmla="*/ 2147483647 w 1532"/>
              <a:gd name="T81" fmla="*/ 2147483647 h 1496"/>
              <a:gd name="T82" fmla="*/ 2147483647 w 1532"/>
              <a:gd name="T83" fmla="*/ 2147483647 h 1496"/>
              <a:gd name="T84" fmla="*/ 2147483647 w 1532"/>
              <a:gd name="T85" fmla="*/ 2147483647 h 1496"/>
              <a:gd name="T86" fmla="*/ 2147483647 w 1532"/>
              <a:gd name="T87" fmla="*/ 2147483647 h 1496"/>
              <a:gd name="T88" fmla="*/ 2147483647 w 1532"/>
              <a:gd name="T89" fmla="*/ 2147483647 h 1496"/>
              <a:gd name="T90" fmla="*/ 2147483647 w 1532"/>
              <a:gd name="T91" fmla="*/ 2147483647 h 1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32"/>
              <a:gd name="T139" fmla="*/ 0 h 1496"/>
              <a:gd name="T140" fmla="*/ 1532 w 1532"/>
              <a:gd name="T141" fmla="*/ 1496 h 1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32" h="1496">
                <a:moveTo>
                  <a:pt x="244" y="223"/>
                </a:moveTo>
                <a:lnTo>
                  <a:pt x="552" y="0"/>
                </a:lnTo>
                <a:lnTo>
                  <a:pt x="699" y="40"/>
                </a:lnTo>
                <a:lnTo>
                  <a:pt x="770" y="111"/>
                </a:lnTo>
                <a:lnTo>
                  <a:pt x="1060" y="139"/>
                </a:lnTo>
                <a:lnTo>
                  <a:pt x="1068" y="878"/>
                </a:lnTo>
                <a:lnTo>
                  <a:pt x="1163" y="900"/>
                </a:lnTo>
                <a:lnTo>
                  <a:pt x="1207" y="989"/>
                </a:lnTo>
                <a:lnTo>
                  <a:pt x="1273" y="958"/>
                </a:lnTo>
                <a:lnTo>
                  <a:pt x="1413" y="1159"/>
                </a:lnTo>
                <a:lnTo>
                  <a:pt x="1532" y="1252"/>
                </a:lnTo>
                <a:lnTo>
                  <a:pt x="1528" y="1332"/>
                </a:lnTo>
                <a:lnTo>
                  <a:pt x="1377" y="1342"/>
                </a:lnTo>
                <a:lnTo>
                  <a:pt x="1310" y="1096"/>
                </a:lnTo>
                <a:lnTo>
                  <a:pt x="833" y="855"/>
                </a:lnTo>
                <a:lnTo>
                  <a:pt x="846" y="931"/>
                </a:lnTo>
                <a:lnTo>
                  <a:pt x="739" y="1030"/>
                </a:lnTo>
                <a:lnTo>
                  <a:pt x="721" y="993"/>
                </a:lnTo>
                <a:lnTo>
                  <a:pt x="691" y="993"/>
                </a:lnTo>
                <a:lnTo>
                  <a:pt x="605" y="1198"/>
                </a:lnTo>
                <a:lnTo>
                  <a:pt x="339" y="1400"/>
                </a:lnTo>
                <a:lnTo>
                  <a:pt x="76" y="1496"/>
                </a:lnTo>
                <a:lnTo>
                  <a:pt x="0" y="1483"/>
                </a:lnTo>
                <a:lnTo>
                  <a:pt x="302" y="1310"/>
                </a:lnTo>
                <a:lnTo>
                  <a:pt x="339" y="1310"/>
                </a:lnTo>
                <a:lnTo>
                  <a:pt x="449" y="1176"/>
                </a:lnTo>
                <a:lnTo>
                  <a:pt x="499" y="1172"/>
                </a:lnTo>
                <a:lnTo>
                  <a:pt x="574" y="1070"/>
                </a:lnTo>
                <a:lnTo>
                  <a:pt x="548" y="1025"/>
                </a:lnTo>
                <a:lnTo>
                  <a:pt x="387" y="1047"/>
                </a:lnTo>
                <a:lnTo>
                  <a:pt x="276" y="793"/>
                </a:lnTo>
                <a:lnTo>
                  <a:pt x="339" y="678"/>
                </a:lnTo>
                <a:lnTo>
                  <a:pt x="441" y="637"/>
                </a:lnTo>
                <a:lnTo>
                  <a:pt x="404" y="535"/>
                </a:lnTo>
                <a:lnTo>
                  <a:pt x="298" y="583"/>
                </a:lnTo>
                <a:lnTo>
                  <a:pt x="218" y="436"/>
                </a:lnTo>
                <a:lnTo>
                  <a:pt x="307" y="402"/>
                </a:lnTo>
                <a:lnTo>
                  <a:pt x="387" y="441"/>
                </a:lnTo>
                <a:lnTo>
                  <a:pt x="423" y="419"/>
                </a:lnTo>
                <a:lnTo>
                  <a:pt x="356" y="294"/>
                </a:lnTo>
                <a:lnTo>
                  <a:pt x="240" y="285"/>
                </a:lnTo>
                <a:lnTo>
                  <a:pt x="244" y="223"/>
                </a:lnTo>
                <a:close/>
              </a:path>
            </a:pathLst>
          </a:custGeom>
          <a:solidFill>
            <a:srgbClr val="567CB4"/>
          </a:solid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18" name="Text Box 142">
            <a:extLst>
              <a:ext uri="{FF2B5EF4-FFF2-40B4-BE49-F238E27FC236}">
                <a16:creationId xmlns:a16="http://schemas.microsoft.com/office/drawing/2014/main" id="{17A72569-B88F-413B-BE9F-F9E892EE5E13}"/>
              </a:ext>
            </a:extLst>
          </p:cNvPr>
          <p:cNvSpPr txBox="1">
            <a:spLocks noChangeArrowheads="1"/>
          </p:cNvSpPr>
          <p:nvPr/>
        </p:nvSpPr>
        <p:spPr bwMode="auto">
          <a:xfrm>
            <a:off x="1806468" y="5949489"/>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HI</a:t>
            </a:r>
          </a:p>
        </p:txBody>
      </p:sp>
      <p:sp>
        <p:nvSpPr>
          <p:cNvPr id="119" name="Text Box 141">
            <a:extLst>
              <a:ext uri="{FF2B5EF4-FFF2-40B4-BE49-F238E27FC236}">
                <a16:creationId xmlns:a16="http://schemas.microsoft.com/office/drawing/2014/main" id="{E07E7E28-89E8-4A3A-8A63-85CC5759F70A}"/>
              </a:ext>
            </a:extLst>
          </p:cNvPr>
          <p:cNvSpPr txBox="1">
            <a:spLocks noChangeArrowheads="1"/>
          </p:cNvSpPr>
          <p:nvPr/>
        </p:nvSpPr>
        <p:spPr bwMode="auto">
          <a:xfrm>
            <a:off x="432040" y="515768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AK</a:t>
            </a:r>
          </a:p>
        </p:txBody>
      </p:sp>
      <p:sp>
        <p:nvSpPr>
          <p:cNvPr id="120" name="Text Placeholder 4">
            <a:extLst>
              <a:ext uri="{FF2B5EF4-FFF2-40B4-BE49-F238E27FC236}">
                <a16:creationId xmlns:a16="http://schemas.microsoft.com/office/drawing/2014/main" id="{48D9F115-2400-4381-99D4-ACDAE6DFB8E9}"/>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 – commerce &amp; communal experiences</a:t>
            </a:r>
          </a:p>
        </p:txBody>
      </p:sp>
    </p:spTree>
    <p:extLst>
      <p:ext uri="{BB962C8B-B14F-4D97-AF65-F5344CB8AC3E}">
        <p14:creationId xmlns:p14="http://schemas.microsoft.com/office/powerpoint/2010/main" val="147490303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36963</TotalTime>
  <Words>4787</Words>
  <Application>Microsoft Office PowerPoint</Application>
  <PresentationFormat>On-screen Show (4:3)</PresentationFormat>
  <Paragraphs>512</Paragraphs>
  <Slides>40</Slides>
  <Notes>0</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40</vt:i4>
      </vt:variant>
    </vt:vector>
  </HeadingPairs>
  <TitlesOfParts>
    <vt:vector size="54" baseType="lpstr">
      <vt:lpstr>Arial</vt:lpstr>
      <vt:lpstr>Calibri</vt:lpstr>
      <vt:lpstr>Segoe Script</vt:lpstr>
      <vt:lpstr>Trebuchet MS</vt:lpstr>
      <vt:lpstr>Wingdings</vt:lpstr>
      <vt:lpstr>Custom Design</vt:lpstr>
      <vt:lpstr>1_Custom Design</vt:lpstr>
      <vt:lpstr>Office Theme</vt:lpstr>
      <vt:lpstr>2_Custom Design</vt:lpstr>
      <vt:lpstr>3_Custom Design</vt:lpstr>
      <vt:lpstr>4_Custom Design</vt:lpstr>
      <vt:lpstr>53_Custom Design</vt:lpstr>
      <vt:lpstr>54_Custom Design</vt:lpstr>
      <vt:lpstr>5_Custom Design</vt:lpstr>
      <vt:lpstr>PowerPoint Presentation</vt:lpstr>
      <vt:lpstr>Contents</vt:lpstr>
      <vt:lpstr>PowerPoint Presentation</vt:lpstr>
      <vt:lpstr>PowerPoint Presentation</vt:lpstr>
      <vt:lpstr>Hundreds Of Ad-Supported TV Shows Contribute To Commerce, Culture &amp; Change…These Are Just A Few </vt:lpstr>
      <vt:lpstr>PowerPoint Presentation</vt:lpstr>
      <vt:lpstr>Before We Dive In Though, It’s Pop Quiz Time! Theme: How TV Drives Commerce  </vt:lpstr>
      <vt:lpstr>PowerPoint Presentation</vt:lpstr>
      <vt:lpstr>The Film &amp; Television Industry Is Not Just New York &amp; Los Angeles, It’s An Industry That Employs Millions Across All 50 States</vt:lpstr>
      <vt:lpstr>In 2017, Ad-Supported TV Networks Alone Will Contribute Over  $64 Billion To The Economy Through Programming Costs &amp; Salaries</vt:lpstr>
      <vt:lpstr>PowerPoint Presentation</vt:lpstr>
      <vt:lpstr>The Growth Of The Home Improvement Category Coincided With The Growth Of The “Home” TV Genre In The 2000’s</vt:lpstr>
      <vt:lpstr>Today, “Home” TV Show Hosts Have Become Stars While Extending Their Brands Well Beyond The TV Screen</vt:lpstr>
      <vt:lpstr>Culinary Is Another Category Whose Rise Coincided With The Rise Of Related TV Programming In The 2000’s</vt:lpstr>
      <vt:lpstr>With The Rise Of The Food TV Genre Came The Creation  Of The “Celebrity Chef”</vt:lpstr>
      <vt:lpstr>Celebrity Chefs Go Beyond Just Educating TV Viewers –  Most Have Restaurants And Sell Cookware, Books And Much More</vt:lpstr>
      <vt:lpstr>Certainly, The “Cult” Of Celebrity Chef Fandom Has Made Dining Out Cool Again Amongst Both Epicureans &amp; Regular Diners</vt:lpstr>
      <vt:lpstr>Through Their Restaurants, Celebrity TV Chefs Are “Physically” Well Represented Across The Country’s Biggest Cities</vt:lpstr>
      <vt:lpstr>The Popularity Of Celebrity Chefs Has Driven The Success Of Reality Cooking Competitions &amp; Created Untold Opportunities  </vt:lpstr>
      <vt:lpstr>Beyond TV, Reality Cooking Show Contestants Have Been Making Their Mark Recently With Their Own Restaurants</vt:lpstr>
      <vt:lpstr>Celebrity TV Chefs &amp; Reality Show Contestants Have Some  Of The Hottest, Critically Acclaimed, Most Liked Restaurants</vt:lpstr>
      <vt:lpstr>People’s Love Of Food Programming Is Also Changing The Way Many Travel &amp; Helping Increase Local Tourism</vt:lpstr>
      <vt:lpstr>In Fact, Many Food Shows Have Gone Into Local Communities To Unveil Hidden Culinary &amp; Libation Gems To The Masses</vt:lpstr>
      <vt:lpstr>Along With Purely Food-Based TV Shows, Other Programming Has Also Influenced People’s Travel Plans</vt:lpstr>
      <vt:lpstr>PowerPoint Presentation</vt:lpstr>
      <vt:lpstr>People Aren’t Just Watching TV Content, They’re Physically “Consuming” Their Favorite Brands As Well </vt:lpstr>
      <vt:lpstr>Additionally, Many TV Stars Are Branching Out With Their Own Product Lines Which Have Been Well-Received By Consumers</vt:lpstr>
      <vt:lpstr>Also, TV Shows Like “Shark Tank” Are Empowering &amp; Enriching The Lives Of Everyday Inventors &amp; Entrepreneurs</vt:lpstr>
      <vt:lpstr>PowerPoint Presentation</vt:lpstr>
      <vt:lpstr>The Day After The Super Bowl Is So Unproductive That People Have Started Petitions To Make It A National Holiday</vt:lpstr>
      <vt:lpstr>PowerPoint Presentation</vt:lpstr>
      <vt:lpstr>Speaking Of The Super Bowl, The TV Event Is The Pinnacle For Get Togethers And Leads To Billions In Spending Each Year</vt:lpstr>
      <vt:lpstr>In Fact, You Can’t Search For A Major TV Event Without Finding Countless Articles On How To Plan The Perfect Viewing Party</vt:lpstr>
      <vt:lpstr>With All This In-Home Congregation, It’s No Surprise That Online Food Orders Surge During Major Televised Events</vt:lpstr>
      <vt:lpstr>Viewing Parties For Big TV Events Are Also A Popular Draw Outside The Home </vt:lpstr>
      <vt:lpstr>These Out-Of-Home Social Gatherings Around TV Content Contribute Significantly To Program Rating Lifts As Well</vt:lpstr>
      <vt:lpstr>Thousands Join Large Viewing Parties Of Sporting Events &amp; Celebrate In The Streets After Watching Their Team Win</vt:lpstr>
      <vt:lpstr>The Consumer Commitment To TV Content Is Unrivaled</vt:lpstr>
      <vt:lpstr>Before You Go, Check To See How You Did On The Pop Quiz! Remember, The Theme Is “How TV Drives Commerce”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Karolina Guillen</cp:lastModifiedBy>
  <cp:revision>3628</cp:revision>
  <cp:lastPrinted>2017-10-18T19:55:21Z</cp:lastPrinted>
  <dcterms:created xsi:type="dcterms:W3CDTF">2015-07-02T18:13:14Z</dcterms:created>
  <dcterms:modified xsi:type="dcterms:W3CDTF">2019-05-29T20:29:24Z</dcterms:modified>
</cp:coreProperties>
</file>